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58" r:id="rId4"/>
    <p:sldId id="265" r:id="rId5"/>
    <p:sldId id="269" r:id="rId6"/>
    <p:sldId id="271" r:id="rId7"/>
    <p:sldId id="272" r:id="rId8"/>
    <p:sldId id="273" r:id="rId9"/>
    <p:sldId id="313" r:id="rId10"/>
    <p:sldId id="304" r:id="rId11"/>
    <p:sldId id="275" r:id="rId12"/>
    <p:sldId id="305" r:id="rId13"/>
    <p:sldId id="282" r:id="rId14"/>
    <p:sldId id="309" r:id="rId15"/>
    <p:sldId id="314" r:id="rId16"/>
    <p:sldId id="317" r:id="rId17"/>
    <p:sldId id="318" r:id="rId18"/>
    <p:sldId id="319" r:id="rId19"/>
    <p:sldId id="320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902F"/>
    <a:srgbClr val="F3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0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7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5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7EC7-4B9C-E847-93EE-C93EA4B2CBE0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CA75-A02E-114C-AC38-11AD2DDD6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A6FD-07CC-3D4F-8EE0-CE25793C9AC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508B-E454-1C48-9A1A-9DCCB2D1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904" y="1995715"/>
            <a:ext cx="5168295" cy="170148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ED902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3825709"/>
            <a:ext cx="5168296" cy="130267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SunShot &#10;U.S. Department of Ener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8092" y="5695548"/>
            <a:ext cx="3210108" cy="90977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8D98A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Author</a:t>
            </a:r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SunShot &#10;U.S. Department of Energ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SunShot &#10;U.S. Department of Energ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pic>
        <p:nvPicPr>
          <p:cNvPr id="20" name="Picture 19" descr="SunShot &#10;U.S. Department of Energ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0" y="1992993"/>
            <a:ext cx="42443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CSP Program Summit 2016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>
            <a:noAutofit/>
          </a:bodyPr>
          <a:lstStyle>
            <a:lvl1pPr marL="227013" indent="-227013">
              <a:defRPr sz="2400"/>
            </a:lvl1pPr>
            <a:lvl2pPr marL="455613" indent="-225425">
              <a:defRPr sz="2000"/>
            </a:lvl2pPr>
            <a:lvl3pPr marL="679450" indent="-228600">
              <a:defRPr sz="2000"/>
            </a:lvl3pPr>
            <a:lvl4pPr marL="90805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pic>
        <p:nvPicPr>
          <p:cNvPr id="8" name="Picture 7" descr="SunShot &#10;U.S. Department of Ener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83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35"/>
            <a:ext cx="8229600" cy="8865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322294"/>
            <a:ext cx="8229599" cy="455705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3394" y="6304785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771003" y="6285005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8"/>
            <a:ext cx="8229600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972723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1" r:id="rId2"/>
    <p:sldLayoutId id="2147483775" r:id="rId3"/>
    <p:sldLayoutId id="2147483750" r:id="rId4"/>
    <p:sldLayoutId id="2147483666" r:id="rId5"/>
    <p:sldLayoutId id="2147483774" r:id="rId6"/>
    <p:sldLayoutId id="21474837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38F2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38F26"/>
        </a:buClr>
        <a:buSzPct val="100000"/>
        <a:buFont typeface="Arial"/>
        <a:buChar char="•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78732"/>
            <a:ext cx="7864420" cy="1701486"/>
          </a:xfrm>
        </p:spPr>
        <p:txBody>
          <a:bodyPr>
            <a:normAutofit fontScale="90000"/>
          </a:bodyPr>
          <a:lstStyle/>
          <a:p>
            <a:r>
              <a:rPr lang="en-US" dirty="0"/>
              <a:t>CSP ELEMENTS: High-Temperature </a:t>
            </a:r>
            <a:r>
              <a:rPr lang="en-US" dirty="0" smtClean="0"/>
              <a:t>Thermochemical Energy </a:t>
            </a:r>
            <a:r>
              <a:rPr lang="en-US" dirty="0"/>
              <a:t>Storage with Redox-Stable </a:t>
            </a:r>
            <a:r>
              <a:rPr lang="en-US" dirty="0" smtClean="0"/>
              <a:t>Perovskites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00" y="4171510"/>
            <a:ext cx="7762820" cy="98680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6E7276"/>
                </a:solidFill>
              </a:rPr>
              <a:t>Colorado School of Mines</a:t>
            </a:r>
            <a:r>
              <a:rPr lang="en-US" dirty="0">
                <a:solidFill>
                  <a:srgbClr val="6E7276"/>
                </a:solidFill>
              </a:rPr>
              <a:t> </a:t>
            </a:r>
            <a:r>
              <a:rPr lang="en-US" dirty="0" smtClean="0">
                <a:solidFill>
                  <a:srgbClr val="6E7276"/>
                </a:solidFill>
              </a:rPr>
              <a:t>&amp; National Renewable Energy Lab</a:t>
            </a:r>
          </a:p>
          <a:p>
            <a:pPr marL="228600"/>
            <a:r>
              <a:rPr lang="en-US" dirty="0" smtClean="0">
                <a:solidFill>
                  <a:srgbClr val="6E7276"/>
                </a:solidFill>
              </a:rPr>
              <a:t>Project Timeline: May 1, 2014 – August 30, 2016</a:t>
            </a:r>
          </a:p>
          <a:p>
            <a:pPr marL="228600"/>
            <a:r>
              <a:rPr lang="en-US" dirty="0" smtClean="0">
                <a:solidFill>
                  <a:srgbClr val="6E7276"/>
                </a:solidFill>
              </a:rPr>
              <a:t>Project Budget: DOE – $1,008,510,  Cost Share – $306,111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89904" y="5695548"/>
            <a:ext cx="4775962" cy="909770"/>
          </a:xfrm>
        </p:spPr>
        <p:txBody>
          <a:bodyPr/>
          <a:lstStyle/>
          <a:p>
            <a:r>
              <a:rPr lang="en-US" b="1" dirty="0" smtClean="0"/>
              <a:t>Prof. Greg </a:t>
            </a:r>
            <a:r>
              <a:rPr lang="en-US" b="1" dirty="0"/>
              <a:t>Jackson, </a:t>
            </a:r>
            <a:r>
              <a:rPr lang="en-US" b="1" dirty="0" smtClean="0"/>
              <a:t>Principal Investigator CSM</a:t>
            </a:r>
            <a:endParaRPr lang="en-US" b="1" dirty="0"/>
          </a:p>
          <a:p>
            <a:r>
              <a:rPr lang="en-US" dirty="0" smtClean="0"/>
              <a:t>Prof. Robert </a:t>
            </a:r>
            <a:r>
              <a:rPr lang="en-US" dirty="0"/>
              <a:t>Braun, </a:t>
            </a:r>
            <a:r>
              <a:rPr lang="en-US" dirty="0" smtClean="0"/>
              <a:t>Co-Investigator, CSM</a:t>
            </a:r>
            <a:endParaRPr lang="en-US" dirty="0"/>
          </a:p>
          <a:p>
            <a:r>
              <a:rPr lang="en-US" dirty="0" smtClean="0"/>
              <a:t>Dr. </a:t>
            </a:r>
            <a:r>
              <a:rPr lang="en-US" dirty="0" err="1" smtClean="0"/>
              <a:t>Zhiwen</a:t>
            </a:r>
            <a:r>
              <a:rPr lang="en-US" dirty="0" smtClean="0"/>
              <a:t> </a:t>
            </a:r>
            <a:r>
              <a:rPr lang="en-US" dirty="0"/>
              <a:t>Ma, Co-Investigator</a:t>
            </a:r>
            <a:r>
              <a:rPr lang="en-US" dirty="0" smtClean="0"/>
              <a:t>, NREL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4605"/>
            <a:ext cx="4182271" cy="461370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/>
              <a:t>Internal receiver particle-reacting flow </a:t>
            </a:r>
            <a:r>
              <a:rPr lang="en-US" sz="2400" dirty="0" smtClean="0"/>
              <a:t>models </a:t>
            </a:r>
            <a:r>
              <a:rPr lang="en-US" sz="2400" dirty="0"/>
              <a:t>to evaluate:</a:t>
            </a:r>
          </a:p>
          <a:p>
            <a:pPr marL="457200" lvl="1" indent="-228600"/>
            <a:r>
              <a:rPr lang="en-US" sz="2000" dirty="0" smtClean="0"/>
              <a:t>Gas and particle </a:t>
            </a:r>
            <a:r>
              <a:rPr lang="en-US" sz="2000" dirty="0" err="1" smtClean="0"/>
              <a:t>flowrates</a:t>
            </a:r>
            <a:endParaRPr lang="en-US" sz="2000" dirty="0" smtClean="0"/>
          </a:p>
          <a:p>
            <a:pPr marL="457200" lvl="1" indent="-228600"/>
            <a:r>
              <a:rPr lang="en-US" sz="2000" dirty="0" smtClean="0"/>
              <a:t>Operating conditions</a:t>
            </a:r>
          </a:p>
          <a:p>
            <a:pPr marL="457200" lvl="1" indent="-228600"/>
            <a:r>
              <a:rPr lang="en-US" sz="2000" dirty="0" smtClean="0"/>
              <a:t>Geometric parameters</a:t>
            </a:r>
            <a:endParaRPr lang="en-US" sz="2000" dirty="0"/>
          </a:p>
          <a:p>
            <a:pPr marL="228600" indent="-228600"/>
            <a:r>
              <a:rPr lang="en-US" sz="2400" dirty="0" smtClean="0"/>
              <a:t>Receiver modeling approach: </a:t>
            </a:r>
            <a:endParaRPr lang="en-US" sz="2400" dirty="0"/>
          </a:p>
          <a:p>
            <a:pPr marL="457200" lvl="1" indent="-228600"/>
            <a:r>
              <a:rPr lang="en-US" sz="2000" dirty="0"/>
              <a:t>1-D, multiphase, multi-region conservation equations with gas and solid in counter flow</a:t>
            </a:r>
          </a:p>
          <a:p>
            <a:pPr marL="457200" lvl="1" indent="-228600"/>
            <a:r>
              <a:rPr lang="en-US" sz="2000" dirty="0"/>
              <a:t>Dusty gas model for convection and diffusion across the </a:t>
            </a:r>
            <a:r>
              <a:rPr lang="en-US" sz="2000" dirty="0" smtClean="0"/>
              <a:t>mesh</a:t>
            </a:r>
          </a:p>
          <a:p>
            <a:pPr marL="457200" lvl="1" indent="-228600"/>
            <a:r>
              <a:rPr lang="en-US" sz="2000" dirty="0" smtClean="0"/>
              <a:t>Solar </a:t>
            </a:r>
            <a:r>
              <a:rPr lang="en-US" sz="2000" dirty="0"/>
              <a:t>heat addition has been correlated to </a:t>
            </a:r>
            <a:r>
              <a:rPr lang="en-US" sz="2000" dirty="0" smtClean="0"/>
              <a:t>NREL CFD </a:t>
            </a:r>
            <a:r>
              <a:rPr lang="en-US" sz="2000" dirty="0"/>
              <a:t>calculations of </a:t>
            </a:r>
            <a:r>
              <a:rPr lang="en-US" sz="2000" dirty="0" smtClean="0"/>
              <a:t>geometry</a:t>
            </a:r>
            <a:endParaRPr lang="en-US" sz="2400" dirty="0"/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9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2.2: </a:t>
            </a:r>
            <a:r>
              <a:rPr lang="en-US" dirty="0"/>
              <a:t>Evaluation of Particle Reactor/</a:t>
            </a:r>
            <a:r>
              <a:rPr lang="en-US" dirty="0" smtClean="0"/>
              <a:t>Receiver Design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10100" y="1089318"/>
            <a:ext cx="4533899" cy="94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F38F2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33363" indent="-233363" algn="ctr"/>
            <a:r>
              <a:rPr lang="en-US" sz="1600" i="1" dirty="0" smtClean="0">
                <a:solidFill>
                  <a:srgbClr val="800000"/>
                </a:solidFill>
                <a:latin typeface="Arial"/>
                <a:cs typeface="Arial"/>
              </a:rPr>
              <a:t>HFSF prototype receiver design illustrating geometry, near-wall solid-gas emulsion, and internal volume for gas evolution</a:t>
            </a:r>
            <a:endParaRPr lang="en-US" sz="16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57399"/>
            <a:ext cx="4800600" cy="36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3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013201" y="924605"/>
            <a:ext cx="4766532" cy="461370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smtClean="0"/>
              <a:t>Receiver model inputs:</a:t>
            </a:r>
            <a:endParaRPr lang="en-US" sz="2400" dirty="0"/>
          </a:p>
          <a:p>
            <a:pPr marL="457200" lvl="1" indent="-228600"/>
            <a:r>
              <a:rPr lang="en-US" sz="2000" dirty="0"/>
              <a:t>Gas and solid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and </a:t>
            </a:r>
            <a:r>
              <a:rPr lang="en-US" sz="2000" dirty="0"/>
              <a:t>composition</a:t>
            </a:r>
          </a:p>
          <a:p>
            <a:pPr marL="457200" lvl="1" indent="-228600"/>
            <a:r>
              <a:rPr lang="en-US" sz="2000" dirty="0"/>
              <a:t>Solar heat addition from CFD and SolTrace calculation</a:t>
            </a:r>
          </a:p>
          <a:p>
            <a:pPr marL="457200" lvl="1" indent="-228600"/>
            <a:r>
              <a:rPr lang="en-US" sz="2000" dirty="0"/>
              <a:t>Desired </a:t>
            </a:r>
            <a:r>
              <a:rPr lang="en-US" sz="2000" dirty="0" smtClean="0"/>
              <a:t>Δ</a:t>
            </a:r>
            <a:r>
              <a:rPr lang="en-US" sz="2000" i="1" dirty="0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of solids </a:t>
            </a:r>
            <a:r>
              <a:rPr lang="en-US" sz="2000" dirty="0" smtClean="0"/>
              <a:t>in receiver</a:t>
            </a:r>
            <a:endParaRPr lang="en-US" sz="2000" dirty="0"/>
          </a:p>
          <a:p>
            <a:pPr marL="457200" lvl="1" indent="-228600"/>
            <a:r>
              <a:rPr lang="en-US" sz="2000" dirty="0"/>
              <a:t>S</a:t>
            </a:r>
            <a:r>
              <a:rPr lang="en-US" sz="2000" dirty="0" smtClean="0"/>
              <a:t>olids </a:t>
            </a:r>
            <a:r>
              <a:rPr lang="en-US" sz="2000" dirty="0"/>
              <a:t>volume fraction </a:t>
            </a:r>
            <a:r>
              <a:rPr lang="en-US" sz="2000" dirty="0" smtClean="0"/>
              <a:t>fixed at </a:t>
            </a:r>
            <a:r>
              <a:rPr lang="en-US" sz="2000" dirty="0"/>
              <a:t>minimum </a:t>
            </a:r>
            <a:r>
              <a:rPr lang="en-US" sz="2000" dirty="0" smtClean="0"/>
              <a:t>fluidization value</a:t>
            </a:r>
          </a:p>
          <a:p>
            <a:pPr marL="457200" lvl="1" indent="-228600"/>
            <a:endParaRPr lang="en-US" sz="2000" dirty="0"/>
          </a:p>
          <a:p>
            <a:pPr marL="228600" indent="-228600"/>
            <a:r>
              <a:rPr lang="en-US" sz="2400" dirty="0" smtClean="0"/>
              <a:t>Receiver model outputs: </a:t>
            </a:r>
            <a:endParaRPr lang="en-US" sz="2400" dirty="0"/>
          </a:p>
          <a:p>
            <a:pPr marL="457200" lvl="1" indent="-228600"/>
            <a:r>
              <a:rPr lang="en-US" sz="2000" dirty="0"/>
              <a:t>Gas </a:t>
            </a:r>
            <a:r>
              <a:rPr lang="en-US" sz="2000" dirty="0" smtClean="0"/>
              <a:t>velocities </a:t>
            </a:r>
            <a:r>
              <a:rPr lang="en-US" sz="2000" dirty="0"/>
              <a:t>in emulsion and </a:t>
            </a:r>
            <a:r>
              <a:rPr lang="en-US" sz="2000" dirty="0" smtClean="0"/>
              <a:t>central channel regions</a:t>
            </a:r>
            <a:endParaRPr lang="en-US" sz="2000" dirty="0"/>
          </a:p>
          <a:p>
            <a:pPr marL="457200" lvl="1" indent="-228600"/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gas </a:t>
            </a:r>
            <a:r>
              <a:rPr lang="en-US" sz="2000" dirty="0"/>
              <a:t>release and change in </a:t>
            </a:r>
            <a:r>
              <a:rPr lang="en-US" sz="2000" i="1" dirty="0" err="1"/>
              <a:t>δ</a:t>
            </a:r>
            <a:endParaRPr lang="en-US" sz="2000" i="1" dirty="0"/>
          </a:p>
          <a:p>
            <a:pPr marL="457200" lvl="1" indent="-228600"/>
            <a:r>
              <a:rPr lang="en-US" sz="2000" dirty="0" smtClean="0"/>
              <a:t>Attainable ass </a:t>
            </a:r>
            <a:r>
              <a:rPr lang="en-US" sz="2000" dirty="0"/>
              <a:t>flow rate of solids</a:t>
            </a:r>
          </a:p>
          <a:p>
            <a:endParaRPr lang="en-US" sz="2400" dirty="0"/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9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2.2: </a:t>
            </a:r>
            <a:r>
              <a:rPr lang="en-US" dirty="0"/>
              <a:t>Evaluation of Particle Reactor/</a:t>
            </a:r>
            <a:r>
              <a:rPr lang="en-US" dirty="0" smtClean="0"/>
              <a:t>Receiver Design</a:t>
            </a:r>
            <a:endParaRPr lang="en-US" dirty="0"/>
          </a:p>
        </p:txBody>
      </p:sp>
      <p:pic>
        <p:nvPicPr>
          <p:cNvPr id="12" name="Picture 2" descr="Z:\Graduate Research Solar Backup(7-13)\Graphics\Radiation Exchange\Mesh Barrier - DGM\Operating Condition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65" y="1051431"/>
            <a:ext cx="3771900" cy="53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2.2: </a:t>
            </a:r>
            <a:r>
              <a:rPr lang="en-US" dirty="0"/>
              <a:t>Evaluation of Particle Reactor/</a:t>
            </a:r>
            <a:r>
              <a:rPr lang="en-US" dirty="0" smtClean="0"/>
              <a:t>Receiver Design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42976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F38F26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1800" i="1" dirty="0" smtClean="0">
                <a:solidFill>
                  <a:srgbClr val="800000"/>
                </a:solidFill>
              </a:rPr>
              <a:t>Steady-state continuous flow operation simulation results with </a:t>
            </a:r>
            <a:r>
              <a:rPr lang="en-US" sz="1800" dirty="0" smtClean="0">
                <a:solidFill>
                  <a:srgbClr val="800000"/>
                </a:solidFill>
              </a:rPr>
              <a:t>Ca</a:t>
            </a:r>
            <a:r>
              <a:rPr lang="en-US" sz="1800" baseline="-25000" dirty="0" smtClean="0">
                <a:solidFill>
                  <a:srgbClr val="800000"/>
                </a:solidFill>
              </a:rPr>
              <a:t>0.9</a:t>
            </a:r>
            <a:r>
              <a:rPr lang="en-US" sz="1800" dirty="0" smtClean="0">
                <a:solidFill>
                  <a:srgbClr val="800000"/>
                </a:solidFill>
              </a:rPr>
              <a:t>Sr</a:t>
            </a:r>
            <a:r>
              <a:rPr lang="en-US" sz="1800" baseline="-25000" dirty="0" smtClean="0">
                <a:solidFill>
                  <a:srgbClr val="800000"/>
                </a:solidFill>
              </a:rPr>
              <a:t>0.1</a:t>
            </a:r>
            <a:r>
              <a:rPr lang="en-US" sz="1800" dirty="0" smtClean="0">
                <a:solidFill>
                  <a:srgbClr val="800000"/>
                </a:solidFill>
              </a:rPr>
              <a:t>MnO</a:t>
            </a:r>
            <a:r>
              <a:rPr lang="en-US" sz="1800" baseline="-25000" dirty="0" smtClean="0">
                <a:solidFill>
                  <a:srgbClr val="800000"/>
                </a:solidFill>
              </a:rPr>
              <a:t>3-</a:t>
            </a:r>
            <a:r>
              <a:rPr lang="el-GR" sz="1800" baseline="-25000" dirty="0" smtClean="0">
                <a:solidFill>
                  <a:srgbClr val="800000"/>
                </a:solidFill>
                <a:latin typeface="Arial"/>
                <a:cs typeface="Arial"/>
              </a:rPr>
              <a:t>δ</a:t>
            </a:r>
            <a:endParaRPr lang="en-US" sz="1800" baseline="-25000" dirty="0">
              <a:solidFill>
                <a:srgbClr val="800000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228599" y="5054599"/>
            <a:ext cx="8686801" cy="14444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Solid mass flow rate of 25.2 g/s with</a:t>
            </a:r>
            <a:r>
              <a:rPr lang="en-US" sz="2000" dirty="0"/>
              <a:t> </a:t>
            </a:r>
            <a:r>
              <a:rPr lang="el-GR" sz="2000" dirty="0" smtClean="0"/>
              <a:t>Δ</a:t>
            </a:r>
            <a:r>
              <a:rPr lang="el-GR" sz="2000" i="1" dirty="0" smtClean="0"/>
              <a:t>δ</a:t>
            </a:r>
            <a:r>
              <a:rPr lang="en-US" sz="2000" dirty="0" smtClean="0"/>
              <a:t> = 0.048 and </a:t>
            </a:r>
            <a:r>
              <a:rPr lang="en-US" sz="2000" dirty="0" err="1" smtClean="0">
                <a:ea typeface="Lucida Grande"/>
              </a:rPr>
              <a:t>Δ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tot</a:t>
            </a:r>
            <a:r>
              <a:rPr lang="en-US" sz="2000" dirty="0" smtClean="0"/>
              <a:t> = 110 kJ/kg.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Mesh parameters (permeability and location) are studied to specify conditions for gas counter flow that facilitate evolved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flowing to gas channel.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0176"/>
            <a:ext cx="6858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14301" y="1045836"/>
            <a:ext cx="3977742" cy="2318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/>
            <a:r>
              <a:rPr lang="en-US" sz="2000" dirty="0" smtClean="0">
                <a:ea typeface="Lucida Grande"/>
              </a:rPr>
              <a:t>CSM particle heat-transfer test facility to assess particle flow patterns and heat transfer:</a:t>
            </a:r>
          </a:p>
          <a:p>
            <a:pPr marL="457200" lvl="1" indent="-228600"/>
            <a:r>
              <a:rPr lang="en-US" sz="2000" dirty="0" smtClean="0">
                <a:ea typeface="Lucida Grande"/>
              </a:rPr>
              <a:t>Low-</a:t>
            </a:r>
            <a:r>
              <a:rPr lang="en-US" sz="2000" i="1" dirty="0" smtClean="0">
                <a:ea typeface="Lucida Grande"/>
              </a:rPr>
              <a:t>T</a:t>
            </a:r>
            <a:r>
              <a:rPr lang="en-US" sz="2000" dirty="0" smtClean="0">
                <a:ea typeface="Lucida Grande"/>
              </a:rPr>
              <a:t> tests  for  convective heat transfer</a:t>
            </a:r>
          </a:p>
          <a:p>
            <a:pPr marL="457200" lvl="1" indent="-228600"/>
            <a:r>
              <a:rPr lang="en-US" sz="2000" dirty="0" smtClean="0">
                <a:ea typeface="Lucida Grande"/>
              </a:rPr>
              <a:t>Test of gas separating mesh to manage gas flow for  particle fluidization and reduction</a:t>
            </a:r>
          </a:p>
          <a:p>
            <a:pPr marL="457200" lvl="1" indent="-228600"/>
            <a:r>
              <a:rPr lang="en-US" sz="2000" dirty="0" smtClean="0">
                <a:ea typeface="Lucida Grande"/>
              </a:rPr>
              <a:t>High-</a:t>
            </a:r>
            <a:r>
              <a:rPr lang="en-US" sz="2000" i="1" dirty="0" smtClean="0">
                <a:ea typeface="Lucida Grande"/>
              </a:rPr>
              <a:t>T</a:t>
            </a:r>
            <a:r>
              <a:rPr lang="en-US" sz="2000" dirty="0" smtClean="0">
                <a:ea typeface="Lucida Grande"/>
              </a:rPr>
              <a:t> tests to study impact of O</a:t>
            </a:r>
            <a:r>
              <a:rPr lang="en-US" sz="2000" baseline="-25000" dirty="0" smtClean="0">
                <a:ea typeface="Lucida Grande"/>
              </a:rPr>
              <a:t>2</a:t>
            </a:r>
            <a:r>
              <a:rPr lang="en-US" sz="2000" dirty="0" smtClean="0">
                <a:ea typeface="Lucida Grande"/>
              </a:rPr>
              <a:t> release on fluidization, heat transfer, and reaction rates</a:t>
            </a:r>
            <a:endParaRPr lang="en-US" sz="2000" i="1" dirty="0" smtClean="0">
              <a:ea typeface="Lucida Grande"/>
            </a:endParaRPr>
          </a:p>
          <a:p>
            <a:pPr marL="228600" indent="-228600"/>
            <a:r>
              <a:rPr lang="en-US" sz="2000" dirty="0" smtClean="0">
                <a:ea typeface="Lucida Grande"/>
              </a:rPr>
              <a:t>Parameters to be tested to guide HFSF tests include: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2000" dirty="0" smtClean="0">
                <a:ea typeface="Lucida Grande"/>
              </a:rPr>
              <a:t>Particle channel width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2000" dirty="0" smtClean="0">
                <a:ea typeface="Lucida Grande"/>
              </a:rPr>
              <a:t>Particle and sweep gas flow rates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015930" y="1198351"/>
            <a:ext cx="5128070" cy="5173377"/>
            <a:chOff x="5565330" y="918951"/>
            <a:chExt cx="5128070" cy="5173377"/>
          </a:xfrm>
        </p:grpSpPr>
        <p:sp>
          <p:nvSpPr>
            <p:cNvPr id="41" name="Rectangle 40"/>
            <p:cNvSpPr/>
            <p:nvPr/>
          </p:nvSpPr>
          <p:spPr>
            <a:xfrm>
              <a:off x="5565330" y="918951"/>
              <a:ext cx="5023620" cy="50844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565330" y="918951"/>
              <a:ext cx="5128070" cy="5173377"/>
              <a:chOff x="1225111" y="1470267"/>
              <a:chExt cx="5128070" cy="517337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36844" y="1470267"/>
                <a:ext cx="4011887" cy="507921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225111" y="2674375"/>
                <a:ext cx="1414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sweep N</a:t>
                </a:r>
                <a:r>
                  <a:rPr lang="en-US" sz="12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 and evolved O</a:t>
                </a:r>
                <a:r>
                  <a:rPr lang="en-US" sz="12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 exit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1760612" y="3291559"/>
                <a:ext cx="2095292" cy="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3874380" y="3398626"/>
                <a:ext cx="15722" cy="191213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518220" y="5022108"/>
                <a:ext cx="588569" cy="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327791" y="2933600"/>
                <a:ext cx="0" cy="1340992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4314937" y="4462542"/>
                <a:ext cx="1956" cy="1310344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269838" y="5615584"/>
                <a:ext cx="0" cy="33357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087831" y="2293277"/>
                <a:ext cx="199908" cy="543673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321363" y="2140345"/>
                <a:ext cx="6428" cy="575677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4361415" y="2293277"/>
                <a:ext cx="200483" cy="543673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609517" y="1752207"/>
                <a:ext cx="1414751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particle feed from hopper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01224" y="5616215"/>
                <a:ext cx="935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particle flow path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1515324" y="5639476"/>
                <a:ext cx="59436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225111" y="5022108"/>
                <a:ext cx="11747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gas flow</a:t>
                </a:r>
              </a:p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path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97197" y="4106145"/>
                <a:ext cx="1940459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gas exits particle flow channel through mesh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Right Brace 58"/>
              <p:cNvSpPr/>
              <p:nvPr/>
            </p:nvSpPr>
            <p:spPr>
              <a:xfrm>
                <a:off x="4834468" y="3489329"/>
                <a:ext cx="395903" cy="2126255"/>
              </a:xfrm>
              <a:prstGeom prst="rightBrace">
                <a:avLst/>
              </a:prstGeom>
              <a:ln>
                <a:solidFill>
                  <a:srgbClr val="FF99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168339" y="4290846"/>
                <a:ext cx="118484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heated side of test region</a:t>
                </a:r>
                <a:endParaRPr lang="en-US" sz="12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02251" y="4134211"/>
                <a:ext cx="400110" cy="56133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b="1" dirty="0" smtClean="0"/>
                  <a:t>mesh</a:t>
                </a:r>
                <a:endParaRPr lang="en-US" b="1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4274544" y="2774288"/>
                <a:ext cx="0" cy="2446535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4327791" y="5839701"/>
                <a:ext cx="133865" cy="337744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301224" y="4891804"/>
                <a:ext cx="1007775" cy="127121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312653" y="5865101"/>
                <a:ext cx="949225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sweep N</a:t>
                </a:r>
                <a:r>
                  <a:rPr lang="en-US" sz="12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 feed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79002" y="6181979"/>
                <a:ext cx="1496803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particle exit to bin below test region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>
                <a:off x="4712580" y="36343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4712580" y="37867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4712580" y="39391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4712580" y="40915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4712580" y="42439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4712580" y="43963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712580" y="45487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4712580" y="47011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4712580" y="48535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4712580" y="50059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4712580" y="51583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4712580" y="53107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4712580" y="5463156"/>
                <a:ext cx="320040" cy="0"/>
              </a:xfrm>
              <a:prstGeom prst="straightConnector1">
                <a:avLst/>
              </a:prstGeom>
              <a:ln w="31750">
                <a:solidFill>
                  <a:srgbClr val="FF99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Arc 79"/>
              <p:cNvSpPr/>
              <p:nvPr/>
            </p:nvSpPr>
            <p:spPr>
              <a:xfrm flipH="1" flipV="1">
                <a:off x="3837656" y="3329556"/>
                <a:ext cx="874924" cy="457200"/>
              </a:xfrm>
              <a:prstGeom prst="arc">
                <a:avLst>
                  <a:gd name="adj1" fmla="val 16200000"/>
                  <a:gd name="adj2" fmla="val 20695947"/>
                </a:avLst>
              </a:prstGeom>
              <a:ln w="3175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/>
              <p:cNvSpPr/>
              <p:nvPr/>
            </p:nvSpPr>
            <p:spPr>
              <a:xfrm flipH="1" flipV="1">
                <a:off x="3837656" y="3640605"/>
                <a:ext cx="874924" cy="457200"/>
              </a:xfrm>
              <a:prstGeom prst="arc">
                <a:avLst>
                  <a:gd name="adj1" fmla="val 16200000"/>
                  <a:gd name="adj2" fmla="val 20695947"/>
                </a:avLst>
              </a:prstGeom>
              <a:ln w="3175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Arc 81"/>
              <p:cNvSpPr/>
              <p:nvPr/>
            </p:nvSpPr>
            <p:spPr>
              <a:xfrm flipH="1" flipV="1">
                <a:off x="3837656" y="4283544"/>
                <a:ext cx="874924" cy="457200"/>
              </a:xfrm>
              <a:prstGeom prst="arc">
                <a:avLst>
                  <a:gd name="adj1" fmla="val 16200000"/>
                  <a:gd name="adj2" fmla="val 20695947"/>
                </a:avLst>
              </a:prstGeom>
              <a:ln w="3175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 flipH="1" flipV="1">
                <a:off x="3837656" y="4623453"/>
                <a:ext cx="874924" cy="457200"/>
              </a:xfrm>
              <a:prstGeom prst="arc">
                <a:avLst>
                  <a:gd name="adj1" fmla="val 16200000"/>
                  <a:gd name="adj2" fmla="val 20695947"/>
                </a:avLst>
              </a:prstGeom>
              <a:ln w="3175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 flipH="1" flipV="1">
                <a:off x="3837656" y="4977793"/>
                <a:ext cx="874924" cy="457200"/>
              </a:xfrm>
              <a:prstGeom prst="arc">
                <a:avLst>
                  <a:gd name="adj1" fmla="val 16200000"/>
                  <a:gd name="adj2" fmla="val 20695947"/>
                </a:avLst>
              </a:prstGeom>
              <a:ln w="3175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869925" y="1134851"/>
            <a:ext cx="5267996" cy="4856499"/>
            <a:chOff x="301225" y="918951"/>
            <a:chExt cx="5267996" cy="4856499"/>
          </a:xfrm>
        </p:grpSpPr>
        <p:sp>
          <p:nvSpPr>
            <p:cNvPr id="86" name="Rectangle 85"/>
            <p:cNvSpPr/>
            <p:nvPr/>
          </p:nvSpPr>
          <p:spPr>
            <a:xfrm>
              <a:off x="355600" y="998001"/>
              <a:ext cx="5181599" cy="477744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01225" y="918951"/>
              <a:ext cx="5267996" cy="4747570"/>
              <a:chOff x="1403138" y="1691224"/>
              <a:chExt cx="5267996" cy="4747570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58876" y="1691224"/>
                <a:ext cx="2556831" cy="4747570"/>
              </a:xfrm>
              <a:prstGeom prst="rect">
                <a:avLst/>
              </a:prstGeom>
            </p:spPr>
          </p:pic>
          <p:cxnSp>
            <p:nvCxnSpPr>
              <p:cNvPr id="89" name="Straight Arrow Connector 88"/>
              <p:cNvCxnSpPr>
                <a:stCxn id="90" idx="3"/>
              </p:cNvCxnSpPr>
              <p:nvPr/>
            </p:nvCxnSpPr>
            <p:spPr>
              <a:xfrm>
                <a:off x="2722268" y="2412173"/>
                <a:ext cx="1008545" cy="764811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1646648" y="2181340"/>
                <a:ext cx="1075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particle feed hopper</a:t>
                </a:r>
                <a:endParaRPr lang="en-US" sz="1200" dirty="0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2565094" y="3555905"/>
                <a:ext cx="1068636" cy="678938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1521012" y="3264558"/>
                <a:ext cx="1075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particle flow  control </a:t>
                </a:r>
                <a:r>
                  <a:rPr lang="en-US" sz="1200" dirty="0"/>
                  <a:t>g</a:t>
                </a:r>
                <a:r>
                  <a:rPr lang="en-US" sz="1200" dirty="0" smtClean="0"/>
                  <a:t>ate</a:t>
                </a:r>
                <a:endParaRPr lang="en-US" sz="1200" dirty="0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 flipH="1">
                <a:off x="4723482" y="3712684"/>
                <a:ext cx="692225" cy="522159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5415707" y="3389518"/>
                <a:ext cx="8297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sweep gas exit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manifold</a:t>
                </a:r>
                <a:endParaRPr lang="en-US" sz="1200" dirty="0"/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 flipV="1">
                <a:off x="2667000" y="5084275"/>
                <a:ext cx="1212776" cy="369074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1403138" y="5096940"/>
                <a:ext cx="13191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mesh with frame to separate off-gas from particles</a:t>
                </a:r>
                <a:endParaRPr lang="en-US" sz="1200" dirty="0"/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2565094" y="4375529"/>
                <a:ext cx="851053" cy="52320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403138" y="4082116"/>
                <a:ext cx="1263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thermocouple for particle inlet </a:t>
                </a:r>
                <a:endParaRPr lang="en-US" sz="1200" dirty="0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flipH="1">
                <a:off x="4171951" y="4705926"/>
                <a:ext cx="1243756" cy="158117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256383" y="4357969"/>
                <a:ext cx="14147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est region for particle flow visualization and heat transfer</a:t>
                </a:r>
                <a:endParaRPr lang="en-US" sz="1200" dirty="0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4348679" y="5815134"/>
                <a:ext cx="1172834" cy="133764"/>
              </a:xfrm>
              <a:prstGeom prst="straightConnector1">
                <a:avLst/>
              </a:prstGeom>
              <a:ln w="28575" cmpd="sng">
                <a:solidFill>
                  <a:srgbClr val="80000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5382336" y="5557955"/>
                <a:ext cx="875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</a:t>
                </a:r>
                <a:r>
                  <a:rPr lang="en-US" sz="1200" dirty="0" smtClean="0"/>
                  <a:t>article collection bin</a:t>
                </a:r>
                <a:endParaRPr lang="en-US" sz="1200" dirty="0"/>
              </a:p>
            </p:txBody>
          </p:sp>
        </p:grpSp>
      </p:grpSp>
      <p:sp>
        <p:nvSpPr>
          <p:cNvPr id="103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2.2: </a:t>
            </a:r>
            <a:r>
              <a:rPr lang="en-US" dirty="0"/>
              <a:t>Evaluation of Particle Reactor/</a:t>
            </a:r>
            <a:r>
              <a:rPr lang="en-US" dirty="0" smtClean="0"/>
              <a:t>Receiver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056" r="35664" b="9594"/>
          <a:stretch/>
        </p:blipFill>
        <p:spPr>
          <a:xfrm>
            <a:off x="4577103" y="1145564"/>
            <a:ext cx="4231934" cy="46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8776"/>
            <a:ext cx="8830471" cy="4662831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smtClean="0">
                <a:solidFill>
                  <a:schemeClr val="tx2"/>
                </a:solidFill>
              </a:rPr>
              <a:t>Milestones are defined by model-simulated receiver performance:</a:t>
            </a: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2.2.1: </a:t>
            </a:r>
            <a:r>
              <a:rPr lang="en-US" sz="2000" b="1" dirty="0">
                <a:solidFill>
                  <a:srgbClr val="800000"/>
                </a:solidFill>
              </a:rPr>
              <a:t>Calculated </a:t>
            </a:r>
            <a:r>
              <a:rPr lang="en-US" sz="2000" b="1" dirty="0" smtClean="0">
                <a:solidFill>
                  <a:srgbClr val="800000"/>
                </a:solidFill>
              </a:rPr>
              <a:t>90% of solar energy flux </a:t>
            </a:r>
            <a:r>
              <a:rPr lang="en-US" sz="2000" b="1" dirty="0">
                <a:solidFill>
                  <a:srgbClr val="800000"/>
                </a:solidFill>
              </a:rPr>
              <a:t>absorbed by particles to </a:t>
            </a:r>
            <a:r>
              <a:rPr lang="en-US" sz="2000" b="1" dirty="0" smtClean="0">
                <a:solidFill>
                  <a:srgbClr val="800000"/>
                </a:solidFill>
              </a:rPr>
              <a:t>at </a:t>
            </a:r>
            <a:r>
              <a:rPr lang="en-US" sz="2000" b="1" dirty="0">
                <a:solidFill>
                  <a:srgbClr val="800000"/>
                </a:solidFill>
              </a:rPr>
              <a:t>the </a:t>
            </a:r>
            <a:r>
              <a:rPr lang="en-US" sz="2000" b="1" dirty="0" smtClean="0">
                <a:solidFill>
                  <a:srgbClr val="800000"/>
                </a:solidFill>
              </a:rPr>
              <a:t>	receiver </a:t>
            </a:r>
            <a:r>
              <a:rPr lang="en-US" sz="2000" b="1" dirty="0">
                <a:solidFill>
                  <a:srgbClr val="800000"/>
                </a:solidFill>
              </a:rPr>
              <a:t>face for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T</a:t>
            </a:r>
            <a:r>
              <a:rPr lang="en-US" sz="2000" b="1" baseline="-25000" dirty="0" err="1">
                <a:solidFill>
                  <a:srgbClr val="800000"/>
                </a:solidFill>
              </a:rPr>
              <a:t>hot</a:t>
            </a:r>
            <a:r>
              <a:rPr lang="en-US" sz="2000" b="1" dirty="0">
                <a:solidFill>
                  <a:srgbClr val="800000"/>
                </a:solidFill>
              </a:rPr>
              <a:t> ≤ 900 °</a:t>
            </a:r>
            <a:r>
              <a:rPr lang="en-US" sz="2000" b="1" dirty="0" smtClean="0">
                <a:solidFill>
                  <a:srgbClr val="800000"/>
                </a:solidFill>
              </a:rPr>
              <a:t>C &amp; </a:t>
            </a:r>
            <a:r>
              <a:rPr lang="en-US" sz="2000" b="1" dirty="0">
                <a:solidFill>
                  <a:srgbClr val="800000"/>
                </a:solidFill>
              </a:rPr>
              <a:t>average flux density </a:t>
            </a:r>
            <a:r>
              <a:rPr lang="en-US" sz="2000" b="1" dirty="0" smtClean="0">
                <a:solidFill>
                  <a:srgbClr val="800000"/>
                </a:solidFill>
              </a:rPr>
              <a:t>= 1000 </a:t>
            </a:r>
            <a:r>
              <a:rPr lang="en-US" sz="2000" b="1" dirty="0">
                <a:solidFill>
                  <a:srgbClr val="800000"/>
                </a:solidFill>
              </a:rPr>
              <a:t>kW/</a:t>
            </a:r>
            <a:r>
              <a:rPr lang="en-US" sz="2000" b="1" dirty="0" smtClean="0">
                <a:solidFill>
                  <a:srgbClr val="800000"/>
                </a:solidFill>
              </a:rPr>
              <a:t>m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</a:rPr>
              <a:t>.</a:t>
            </a: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2.2.2: </a:t>
            </a:r>
            <a:r>
              <a:rPr lang="en-US" sz="2000" b="1" dirty="0">
                <a:solidFill>
                  <a:srgbClr val="800000"/>
                </a:solidFill>
              </a:rPr>
              <a:t>Calculated maximum receiver surface </a:t>
            </a:r>
            <a:r>
              <a:rPr lang="en-US" sz="2000" b="1" dirty="0" smtClean="0">
                <a:solidFill>
                  <a:srgbClr val="800000"/>
                </a:solidFill>
              </a:rPr>
              <a:t>temperature &lt; 1050 </a:t>
            </a:r>
            <a:r>
              <a:rPr lang="en-US" sz="2000" b="1" dirty="0">
                <a:solidFill>
                  <a:srgbClr val="800000"/>
                </a:solidFill>
              </a:rPr>
              <a:t>°</a:t>
            </a:r>
            <a:r>
              <a:rPr lang="en-US" sz="2000" b="1" dirty="0" smtClean="0">
                <a:solidFill>
                  <a:srgbClr val="800000"/>
                </a:solidFill>
              </a:rPr>
              <a:t>C </a:t>
            </a:r>
            <a:r>
              <a:rPr lang="en-US" sz="2000" b="1" dirty="0">
                <a:solidFill>
                  <a:srgbClr val="800000"/>
                </a:solidFill>
              </a:rPr>
              <a:t>for a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T</a:t>
            </a:r>
            <a:r>
              <a:rPr lang="en-US" sz="2000" b="1" baseline="-25000" dirty="0" err="1">
                <a:solidFill>
                  <a:srgbClr val="800000"/>
                </a:solidFill>
              </a:rPr>
              <a:t>hot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	= </a:t>
            </a:r>
            <a:r>
              <a:rPr lang="en-US" sz="2000" b="1" dirty="0">
                <a:solidFill>
                  <a:srgbClr val="800000"/>
                </a:solidFill>
              </a:rPr>
              <a:t>900 °</a:t>
            </a:r>
            <a:r>
              <a:rPr lang="en-US" sz="2000" b="1" dirty="0" smtClean="0">
                <a:solidFill>
                  <a:srgbClr val="800000"/>
                </a:solidFill>
              </a:rPr>
              <a:t>C</a:t>
            </a:r>
            <a:r>
              <a:rPr lang="en-US" sz="2000" b="1" dirty="0">
                <a:solidFill>
                  <a:srgbClr val="800000"/>
                </a:solidFill>
              </a:rPr>
              <a:t> &amp; </a:t>
            </a:r>
            <a:r>
              <a:rPr lang="en-US" sz="2000" b="1" dirty="0" smtClean="0">
                <a:solidFill>
                  <a:srgbClr val="800000"/>
                </a:solidFill>
              </a:rPr>
              <a:t>average </a:t>
            </a:r>
            <a:r>
              <a:rPr lang="en-US" sz="2000" b="1" dirty="0">
                <a:solidFill>
                  <a:srgbClr val="800000"/>
                </a:solidFill>
              </a:rPr>
              <a:t>flux density = 1000 kW/m</a:t>
            </a:r>
            <a:r>
              <a:rPr lang="en-US" sz="2000" b="1" baseline="30000" dirty="0">
                <a:solidFill>
                  <a:srgbClr val="800000"/>
                </a:solidFill>
              </a:rPr>
              <a:t>2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2.2.3</a:t>
            </a:r>
            <a:r>
              <a:rPr lang="en-US" sz="2000" b="1" dirty="0">
                <a:solidFill>
                  <a:srgbClr val="800000"/>
                </a:solidFill>
              </a:rPr>
              <a:t>: </a:t>
            </a:r>
            <a:r>
              <a:rPr lang="en-US" sz="2000" b="1" dirty="0" smtClean="0">
                <a:solidFill>
                  <a:srgbClr val="800000"/>
                </a:solidFill>
              </a:rPr>
              <a:t>Modeled TCES &gt; 750 kJ/kg for full-scale design with </a:t>
            </a:r>
            <a:r>
              <a:rPr lang="en-US" sz="2000" b="1" i="1" dirty="0" err="1">
                <a:solidFill>
                  <a:srgbClr val="800000"/>
                </a:solidFill>
              </a:rPr>
              <a:t>T</a:t>
            </a:r>
            <a:r>
              <a:rPr lang="en-US" sz="2000" b="1" baseline="-25000" dirty="0" err="1">
                <a:solidFill>
                  <a:srgbClr val="800000"/>
                </a:solidFill>
              </a:rPr>
              <a:t>hot</a:t>
            </a:r>
            <a:r>
              <a:rPr lang="en-US" sz="2000" b="1" dirty="0">
                <a:solidFill>
                  <a:srgbClr val="800000"/>
                </a:solidFill>
              </a:rPr>
              <a:t> = 900 </a:t>
            </a:r>
            <a:r>
              <a:rPr lang="en-US" sz="2000" b="1" dirty="0" smtClean="0">
                <a:solidFill>
                  <a:srgbClr val="800000"/>
                </a:solidFill>
              </a:rPr>
              <a:t>°</a:t>
            </a:r>
            <a:r>
              <a:rPr lang="en-US" sz="2000" b="1" dirty="0">
                <a:solidFill>
                  <a:srgbClr val="800000"/>
                </a:solidFill>
              </a:rPr>
              <a:t>C &amp; </a:t>
            </a:r>
            <a:r>
              <a:rPr lang="en-US" sz="2000" b="1" i="1" dirty="0" err="1">
                <a:solidFill>
                  <a:srgbClr val="800000"/>
                </a:solidFill>
              </a:rPr>
              <a:t>T</a:t>
            </a:r>
            <a:r>
              <a:rPr lang="en-US" sz="2000" b="1" baseline="-25000" dirty="0" err="1">
                <a:solidFill>
                  <a:srgbClr val="800000"/>
                </a:solidFill>
              </a:rPr>
              <a:t>cool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	= </a:t>
            </a:r>
            <a:r>
              <a:rPr lang="en-US" sz="2000" b="1" dirty="0">
                <a:solidFill>
                  <a:srgbClr val="800000"/>
                </a:solidFill>
              </a:rPr>
              <a:t>500 °</a:t>
            </a:r>
            <a:r>
              <a:rPr lang="en-US" sz="2000" b="1" dirty="0" smtClean="0">
                <a:solidFill>
                  <a:srgbClr val="800000"/>
                </a:solidFill>
              </a:rPr>
              <a:t>C </a:t>
            </a:r>
            <a:r>
              <a:rPr lang="en-US" sz="2000" b="1" dirty="0">
                <a:solidFill>
                  <a:srgbClr val="800000"/>
                </a:solidFill>
              </a:rPr>
              <a:t> &amp; </a:t>
            </a:r>
            <a:r>
              <a:rPr lang="en-US" sz="2000" b="1" dirty="0" smtClean="0">
                <a:solidFill>
                  <a:srgbClr val="800000"/>
                </a:solidFill>
              </a:rPr>
              <a:t>average </a:t>
            </a:r>
            <a:r>
              <a:rPr lang="en-US" sz="2000" b="1" dirty="0">
                <a:solidFill>
                  <a:srgbClr val="800000"/>
                </a:solidFill>
              </a:rPr>
              <a:t>flux density = 1000 kW/</a:t>
            </a:r>
            <a:r>
              <a:rPr lang="en-US" sz="2000" b="1" dirty="0" smtClean="0">
                <a:solidFill>
                  <a:srgbClr val="800000"/>
                </a:solidFill>
              </a:rPr>
              <a:t>m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2</a:t>
            </a:r>
          </a:p>
          <a:p>
            <a:pPr marL="457200" lvl="1" indent="-228600"/>
            <a:endParaRPr lang="en-US" sz="2000" b="1" baseline="30000" dirty="0" smtClean="0">
              <a:solidFill>
                <a:srgbClr val="800000"/>
              </a:solidFill>
            </a:endParaRPr>
          </a:p>
          <a:p>
            <a:pPr marL="234950" indent="-234950"/>
            <a:r>
              <a:rPr lang="en-US" sz="2400" dirty="0" smtClean="0">
                <a:solidFill>
                  <a:schemeClr val="tx2"/>
                </a:solidFill>
              </a:rPr>
              <a:t>Modeling of receiver with external heat transfer critical for assessing milestones</a:t>
            </a:r>
            <a:r>
              <a:rPr lang="en-US" sz="2000" dirty="0" smtClean="0"/>
              <a:t>.</a:t>
            </a:r>
          </a:p>
          <a:p>
            <a:pPr marL="457200" lvl="1" indent="-234950"/>
            <a:r>
              <a:rPr lang="en-US" sz="2000" dirty="0" smtClean="0"/>
              <a:t>Characterizing </a:t>
            </a:r>
            <a:r>
              <a:rPr lang="en-US" sz="2000" dirty="0"/>
              <a:t>flux spreading and predicted thermal performance for prototype </a:t>
            </a:r>
            <a:r>
              <a:rPr lang="en-US" sz="2000" dirty="0" smtClean="0"/>
              <a:t>receiver</a:t>
            </a:r>
          </a:p>
          <a:p>
            <a:pPr marL="457200" lvl="1" indent="-234950"/>
            <a:r>
              <a:rPr lang="en-US" sz="2000" dirty="0"/>
              <a:t>Receiver </a:t>
            </a:r>
            <a:r>
              <a:rPr lang="en-US" sz="2000" dirty="0" smtClean="0"/>
              <a:t>design with  </a:t>
            </a:r>
            <a:r>
              <a:rPr lang="en-US" sz="2000" dirty="0"/>
              <a:t>angled </a:t>
            </a:r>
            <a:r>
              <a:rPr lang="en-US" sz="2000" dirty="0" smtClean="0"/>
              <a:t>panels </a:t>
            </a:r>
            <a:r>
              <a:rPr lang="en-US" sz="2000" dirty="0"/>
              <a:t>to maintain low local absorbed flux despite high surface absorptivity and high incident aperture flux.</a:t>
            </a:r>
          </a:p>
          <a:p>
            <a:pPr marL="457200" lvl="1" indent="-234950"/>
            <a:r>
              <a:rPr lang="en-US" sz="2000" dirty="0"/>
              <a:t>Receiver design/sizing </a:t>
            </a:r>
            <a:r>
              <a:rPr lang="en-US" sz="2000" dirty="0" smtClean="0"/>
              <a:t>for adapting to the </a:t>
            </a:r>
            <a:r>
              <a:rPr lang="en-US" sz="2000" dirty="0"/>
              <a:t>incoming HFSF solar </a:t>
            </a:r>
            <a:r>
              <a:rPr lang="en-US" sz="2000" dirty="0" smtClean="0"/>
              <a:t>beam in tests.</a:t>
            </a:r>
            <a:endParaRPr lang="en-US" sz="2000" dirty="0"/>
          </a:p>
          <a:p>
            <a:pPr marL="457200" lvl="1" indent="-234950"/>
            <a:endParaRPr lang="el-GR" sz="2000" dirty="0" smtClean="0"/>
          </a:p>
          <a:p>
            <a:pPr marL="222250" lvl="1" indent="0">
              <a:spcBef>
                <a:spcPts val="6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2.2: Evaluation of Particle Reactor/Receiver Design</a:t>
            </a:r>
          </a:p>
        </p:txBody>
      </p:sp>
    </p:spTree>
    <p:extLst>
      <p:ext uri="{BB962C8B-B14F-4D97-AF65-F5344CB8AC3E}">
        <p14:creationId xmlns:p14="http://schemas.microsoft.com/office/powerpoint/2010/main" val="429089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8776"/>
            <a:ext cx="8830471" cy="4662831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smtClean="0">
                <a:solidFill>
                  <a:schemeClr val="tx2"/>
                </a:solidFill>
              </a:rPr>
              <a:t>Simulating solar flux absorption in </a:t>
            </a:r>
            <a:r>
              <a:rPr lang="en-US" sz="2400" dirty="0">
                <a:solidFill>
                  <a:schemeClr val="tx2"/>
                </a:solidFill>
              </a:rPr>
              <a:t>particle reduction </a:t>
            </a:r>
            <a:r>
              <a:rPr lang="en-US" sz="2400" dirty="0" smtClean="0">
                <a:solidFill>
                  <a:schemeClr val="tx2"/>
                </a:solidFill>
              </a:rPr>
              <a:t>using Monte</a:t>
            </a:r>
            <a:r>
              <a:rPr lang="en-US" sz="2400" dirty="0">
                <a:solidFill>
                  <a:schemeClr val="tx2"/>
                </a:solidFill>
              </a:rPr>
              <a:t>-Carlo ray </a:t>
            </a:r>
            <a:r>
              <a:rPr lang="en-US" sz="2400" dirty="0" smtClean="0">
                <a:solidFill>
                  <a:schemeClr val="tx2"/>
                </a:solidFill>
              </a:rPr>
              <a:t>tracing </a:t>
            </a:r>
            <a:r>
              <a:rPr lang="en-US" sz="2400" dirty="0">
                <a:solidFill>
                  <a:schemeClr val="tx2"/>
                </a:solidFill>
              </a:rPr>
              <a:t>(SolTrace</a:t>
            </a:r>
            <a:r>
              <a:rPr lang="en-US" sz="2400" dirty="0" smtClean="0">
                <a:solidFill>
                  <a:schemeClr val="tx2"/>
                </a:solidFill>
              </a:rPr>
              <a:t>) in HFSF </a:t>
            </a:r>
            <a:r>
              <a:rPr lang="en-US" sz="2400" dirty="0">
                <a:solidFill>
                  <a:schemeClr val="tx2"/>
                </a:solidFill>
              </a:rPr>
              <a:t>prototype </a:t>
            </a:r>
            <a:r>
              <a:rPr lang="en-US" sz="2400" dirty="0" smtClean="0">
                <a:solidFill>
                  <a:schemeClr val="tx2"/>
                </a:solidFill>
              </a:rPr>
              <a:t>receiver.</a:t>
            </a:r>
          </a:p>
          <a:p>
            <a:pPr marL="457200" lvl="1" indent="-228600"/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lang="en-US" sz="2000" dirty="0" smtClean="0">
                <a:solidFill>
                  <a:schemeClr val="tx2"/>
                </a:solidFill>
              </a:rPr>
              <a:t>arameters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n-US" sz="2000" dirty="0" smtClean="0">
                <a:solidFill>
                  <a:schemeClr val="tx2"/>
                </a:solidFill>
              </a:rPr>
              <a:t>panel size and placement </a:t>
            </a:r>
            <a:r>
              <a:rPr lang="en-US" sz="2000" dirty="0">
                <a:solidFill>
                  <a:schemeClr val="tx2"/>
                </a:solidFill>
              </a:rPr>
              <a:t>relative to HFSF focal </a:t>
            </a:r>
            <a:r>
              <a:rPr lang="en-US" sz="2000" dirty="0" smtClean="0">
                <a:solidFill>
                  <a:schemeClr val="tx2"/>
                </a:solidFill>
              </a:rPr>
              <a:t>point</a:t>
            </a:r>
          </a:p>
          <a:p>
            <a:pPr marL="228600" indent="-228600"/>
            <a:r>
              <a:rPr lang="en-US" sz="2200" dirty="0" smtClean="0">
                <a:solidFill>
                  <a:schemeClr val="tx2"/>
                </a:solidFill>
              </a:rPr>
              <a:t>Screening over 100 </a:t>
            </a:r>
            <a:r>
              <a:rPr lang="en-US" sz="2200" dirty="0">
                <a:solidFill>
                  <a:schemeClr val="tx2"/>
                </a:solidFill>
              </a:rPr>
              <a:t>different </a:t>
            </a:r>
            <a:r>
              <a:rPr lang="en-US" sz="2200" dirty="0" smtClean="0">
                <a:solidFill>
                  <a:schemeClr val="tx2"/>
                </a:solidFill>
              </a:rPr>
              <a:t>designs has shown that best </a:t>
            </a:r>
            <a:r>
              <a:rPr lang="en-US" sz="2200" dirty="0">
                <a:solidFill>
                  <a:schemeClr val="tx2"/>
                </a:solidFill>
              </a:rPr>
              <a:t>designs </a:t>
            </a:r>
            <a:r>
              <a:rPr lang="en-US" sz="2200" dirty="0" smtClean="0">
                <a:solidFill>
                  <a:schemeClr val="tx2"/>
                </a:solidFill>
              </a:rPr>
              <a:t>have </a:t>
            </a:r>
            <a:r>
              <a:rPr lang="en-US" sz="2200" dirty="0">
                <a:solidFill>
                  <a:schemeClr val="tx2"/>
                </a:solidFill>
              </a:rPr>
              <a:t>low peak absorbed flux (&lt; 150 kW/m</a:t>
            </a:r>
            <a:r>
              <a:rPr lang="en-US" sz="2200" baseline="30000" dirty="0">
                <a:solidFill>
                  <a:schemeClr val="tx2"/>
                </a:solidFill>
              </a:rPr>
              <a:t>2</a:t>
            </a:r>
            <a:r>
              <a:rPr lang="en-US" sz="2200" dirty="0">
                <a:solidFill>
                  <a:schemeClr val="tx2"/>
                </a:solidFill>
              </a:rPr>
              <a:t>) and </a:t>
            </a:r>
            <a:r>
              <a:rPr lang="en-US" sz="2200" dirty="0" smtClean="0">
                <a:solidFill>
                  <a:schemeClr val="tx2"/>
                </a:solidFill>
              </a:rPr>
              <a:t>good flux uniformity</a:t>
            </a:r>
            <a:endParaRPr lang="en-US" sz="2200" dirty="0">
              <a:solidFill>
                <a:schemeClr val="tx2"/>
              </a:solidFill>
            </a:endParaRPr>
          </a:p>
          <a:p>
            <a:pPr marL="457200" lvl="1" indent="-228600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2.2: Evaluation of Particle Reactor/Receiver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12" y="3315157"/>
            <a:ext cx="457194" cy="2962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69998" y="3194346"/>
            <a:ext cx="7348604" cy="320438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914946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F38F2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en-US" sz="1800" b="1" i="1" dirty="0" smtClean="0">
                <a:solidFill>
                  <a:srgbClr val="800000"/>
                </a:solidFill>
              </a:rPr>
              <a:t>External flux calculations on </a:t>
            </a:r>
            <a:r>
              <a:rPr lang="en-US" b="1" i="1" dirty="0">
                <a:solidFill>
                  <a:srgbClr val="800000"/>
                </a:solidFill>
                <a:cs typeface="Calibri"/>
              </a:rPr>
              <a:t>deep narrow </a:t>
            </a:r>
            <a:r>
              <a:rPr lang="en-US" b="1" i="1" dirty="0" smtClean="0">
                <a:solidFill>
                  <a:srgbClr val="800000"/>
                </a:solidFill>
                <a:cs typeface="Calibri"/>
              </a:rPr>
              <a:t>cavity receiver </a:t>
            </a:r>
            <a:r>
              <a:rPr lang="en-US" b="1" i="1" dirty="0">
                <a:solidFill>
                  <a:srgbClr val="800000"/>
                </a:solidFill>
                <a:cs typeface="Calibri"/>
              </a:rPr>
              <a:t>preferred for flux </a:t>
            </a:r>
            <a:r>
              <a:rPr lang="en-US" b="1" i="1" dirty="0" smtClean="0">
                <a:solidFill>
                  <a:srgbClr val="800000"/>
                </a:solidFill>
                <a:cs typeface="Calibri"/>
              </a:rPr>
              <a:t>spreading in HFSF tests</a:t>
            </a:r>
            <a:endParaRPr lang="en-US" b="1" i="1" dirty="0">
              <a:solidFill>
                <a:srgbClr val="8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25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2.2: Evaluation of Particle Reactor/Receiver Design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61129" y="1028700"/>
            <a:ext cx="4702971" cy="4562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 smtClean="0">
                <a:solidFill>
                  <a:schemeClr val="tx2"/>
                </a:solidFill>
              </a:rPr>
              <a:t>Combining 3D </a:t>
            </a:r>
            <a:r>
              <a:rPr lang="en-US" sz="2000" dirty="0">
                <a:solidFill>
                  <a:schemeClr val="tx2"/>
                </a:solidFill>
              </a:rPr>
              <a:t>CFD </a:t>
            </a:r>
            <a:r>
              <a:rPr lang="en-US" sz="2000" dirty="0" smtClean="0">
                <a:solidFill>
                  <a:schemeClr val="tx2"/>
                </a:solidFill>
              </a:rPr>
              <a:t>external heat transfer simulations coupled to simple internal heat transfer model based on uniform </a:t>
            </a:r>
            <a:r>
              <a:rPr lang="en-US" sz="2000" dirty="0">
                <a:solidFill>
                  <a:schemeClr val="tx2"/>
                </a:solidFill>
              </a:rPr>
              <a:t>solids temperature and specified solids-wall heat transfer coefficient</a:t>
            </a:r>
          </a:p>
          <a:p>
            <a:pPr marL="228600" indent="-228600"/>
            <a:r>
              <a:rPr lang="en-US" sz="2000" dirty="0" smtClean="0">
                <a:solidFill>
                  <a:schemeClr val="tx2"/>
                </a:solidFill>
              </a:rPr>
              <a:t>Model includes a cooled </a:t>
            </a:r>
            <a:r>
              <a:rPr lang="en-US" sz="2000" dirty="0">
                <a:solidFill>
                  <a:schemeClr val="tx2"/>
                </a:solidFill>
              </a:rPr>
              <a:t>front </a:t>
            </a:r>
            <a:r>
              <a:rPr lang="en-US" sz="2000" dirty="0" smtClean="0">
                <a:solidFill>
                  <a:schemeClr val="tx2"/>
                </a:solidFill>
              </a:rPr>
              <a:t>tip and </a:t>
            </a:r>
            <a:r>
              <a:rPr lang="en-US" sz="2000" dirty="0">
                <a:solidFill>
                  <a:schemeClr val="tx2"/>
                </a:solidFill>
              </a:rPr>
              <a:t>Haynes 230 solid walls </a:t>
            </a:r>
            <a:r>
              <a:rPr lang="en-US" sz="2000" dirty="0" smtClean="0">
                <a:solidFill>
                  <a:schemeClr val="tx2"/>
                </a:solidFill>
              </a:rPr>
              <a:t>with insulated neighboring panel walls.</a:t>
            </a:r>
          </a:p>
          <a:p>
            <a:pPr marL="457200" lvl="1" indent="-228600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500" y="1343987"/>
            <a:ext cx="374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00"/>
                </a:solidFill>
              </a:rPr>
              <a:t>Simulation of external/internal heat transfer and impact on receiver </a:t>
            </a:r>
            <a:r>
              <a:rPr lang="en-US" b="1" i="1" dirty="0" err="1" smtClean="0">
                <a:solidFill>
                  <a:srgbClr val="80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800000"/>
                </a:solidFill>
              </a:rPr>
              <a:t>wall</a:t>
            </a:r>
            <a:r>
              <a:rPr lang="en-US" b="1" i="1" dirty="0" smtClean="0">
                <a:solidFill>
                  <a:srgbClr val="800000"/>
                </a:solidFill>
              </a:rPr>
              <a:t> at </a:t>
            </a:r>
            <a:r>
              <a:rPr lang="en-US" b="1" i="1" dirty="0">
                <a:solidFill>
                  <a:srgbClr val="800000"/>
                </a:solidFill>
              </a:rPr>
              <a:t>p</a:t>
            </a:r>
            <a:r>
              <a:rPr lang="en-US" b="1" i="1" dirty="0" smtClean="0">
                <a:solidFill>
                  <a:srgbClr val="800000"/>
                </a:solidFill>
              </a:rPr>
              <a:t>eak flux = 1000 kW/m</a:t>
            </a:r>
            <a:r>
              <a:rPr lang="en-US" b="1" i="1" baseline="30000" dirty="0" smtClean="0">
                <a:solidFill>
                  <a:srgbClr val="800000"/>
                </a:solidFill>
              </a:rPr>
              <a:t>2</a:t>
            </a:r>
            <a:endParaRPr lang="en-US" b="1" i="1" dirty="0">
              <a:solidFill>
                <a:srgbClr val="800000"/>
              </a:solidFill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18885"/>
              </p:ext>
            </p:extLst>
          </p:nvPr>
        </p:nvGraphicFramePr>
        <p:xfrm>
          <a:off x="266700" y="3874660"/>
          <a:ext cx="4702972" cy="2255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15025"/>
                <a:gridCol w="1279435"/>
                <a:gridCol w="130851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Design 1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Design 2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Solids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sz="16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s,in</a:t>
                      </a:r>
                      <a:endParaRPr lang="en-US" sz="16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900 </a:t>
                      </a:r>
                      <a:r>
                        <a:rPr lang="en-US" sz="1600" u="none" strike="noStrike" dirty="0" smtClean="0">
                          <a:effectLst/>
                          <a:latin typeface="Calibri"/>
                          <a:cs typeface="Calibri"/>
                        </a:rPr>
                        <a:t>°C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900 </a:t>
                      </a:r>
                      <a:r>
                        <a:rPr lang="en-US" sz="1600" u="none" strike="noStrike" dirty="0" smtClean="0">
                          <a:effectLst/>
                          <a:latin typeface="Calibri"/>
                          <a:cs typeface="Calibri"/>
                        </a:rPr>
                        <a:t>°C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Solids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heat transfer coefficient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500 W/m</a:t>
                      </a:r>
                      <a:r>
                        <a:rPr lang="en-US" sz="1600" baseline="30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/K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500 W/m</a:t>
                      </a:r>
                      <a:r>
                        <a:rPr lang="en-US" sz="1600" baseline="30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/K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Center panel peak  </a:t>
                      </a:r>
                      <a:r>
                        <a:rPr lang="en-US" sz="1600" i="1" baseline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600" i="1" baseline="-25000" dirty="0" err="1" smtClean="0">
                          <a:latin typeface="Calibri"/>
                          <a:cs typeface="Calibri"/>
                        </a:rPr>
                        <a:t>wall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1069</a:t>
                      </a:r>
                      <a:r>
                        <a:rPr lang="en-US" sz="1600" u="none" strike="noStrike" dirty="0" smtClean="0">
                          <a:effectLst/>
                          <a:latin typeface="Calibri"/>
                          <a:cs typeface="Calibri"/>
                        </a:rPr>
                        <a:t>°C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1060</a:t>
                      </a:r>
                      <a:r>
                        <a:rPr lang="en-US" sz="1600" u="none" strike="noStrike" dirty="0" smtClean="0">
                          <a:effectLst/>
                          <a:latin typeface="Calibri"/>
                          <a:cs typeface="Calibri"/>
                        </a:rPr>
                        <a:t>°C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Overall peak </a:t>
                      </a:r>
                      <a:r>
                        <a:rPr lang="en-US" sz="1600" i="1" baseline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alibri"/>
                          <a:cs typeface="Calibri"/>
                        </a:rPr>
                        <a:t>wall</a:t>
                      </a:r>
                      <a:endParaRPr lang="en-US" sz="160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1117 </a:t>
                      </a:r>
                      <a:r>
                        <a:rPr lang="en-US" sz="1600" u="none" strike="noStrike" dirty="0" smtClean="0">
                          <a:effectLst/>
                          <a:latin typeface="Calibri"/>
                          <a:cs typeface="Calibri"/>
                        </a:rPr>
                        <a:t>°C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1071 </a:t>
                      </a:r>
                      <a:r>
                        <a:rPr lang="en-US" sz="1600" u="none" strike="noStrike" dirty="0" smtClean="0">
                          <a:effectLst/>
                          <a:latin typeface="Calibri"/>
                          <a:cs typeface="Calibri"/>
                        </a:rPr>
                        <a:t>°C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>
                          <a:latin typeface="Calibri"/>
                          <a:cs typeface="Calibri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cs typeface="Calibri"/>
                        </a:rPr>
                        <a:t>solids</a:t>
                      </a: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 (center)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2.34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kW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1.97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kW</a:t>
                      </a:r>
                      <a:endParaRPr lang="en-US" sz="16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13" y="2267317"/>
            <a:ext cx="3802087" cy="40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2.3</a:t>
            </a:r>
            <a:r>
              <a:rPr lang="en-US" dirty="0"/>
              <a:t>: Sub-scale Prototype Receiver </a:t>
            </a:r>
            <a:r>
              <a:rPr lang="en-US" dirty="0" smtClean="0"/>
              <a:t>Tests </a:t>
            </a:r>
            <a:r>
              <a:rPr lang="en-US" dirty="0"/>
              <a:t>at NREL </a:t>
            </a:r>
            <a:r>
              <a:rPr lang="en-US" dirty="0" smtClean="0"/>
              <a:t>HFSF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61129" y="1028700"/>
            <a:ext cx="4550571" cy="4562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 smtClean="0">
                <a:solidFill>
                  <a:schemeClr val="tx2"/>
                </a:solidFill>
              </a:rPr>
              <a:t>Tests at NREL HFSF to determine </a:t>
            </a:r>
            <a:r>
              <a:rPr lang="en-US" sz="2000" dirty="0">
                <a:solidFill>
                  <a:schemeClr val="tx2"/>
                </a:solidFill>
              </a:rPr>
              <a:t>effectiveness of perovskite material reduction for high specific TCES and high TCES density.</a:t>
            </a:r>
          </a:p>
          <a:p>
            <a:pPr marL="228600" indent="-228600">
              <a:spcAft>
                <a:spcPts val="600"/>
              </a:spcAft>
            </a:pPr>
            <a:r>
              <a:rPr lang="en-US" sz="2000" dirty="0"/>
              <a:t>Test module will </a:t>
            </a:r>
            <a:r>
              <a:rPr lang="en-US" sz="2000" dirty="0" smtClean="0"/>
              <a:t>be designed </a:t>
            </a:r>
            <a:r>
              <a:rPr lang="en-US" sz="2000" dirty="0"/>
              <a:t>and fabricated for 10 cm X 10 cm effective aperture area at HFSF with </a:t>
            </a:r>
            <a:r>
              <a:rPr lang="en-US" sz="2000" dirty="0" smtClean="0"/>
              <a:t>solar </a:t>
            </a:r>
            <a:r>
              <a:rPr lang="en-US" sz="2000" dirty="0"/>
              <a:t>flux concentration of 1000.</a:t>
            </a:r>
          </a:p>
          <a:p>
            <a:pPr marL="228600" indent="-228600">
              <a:spcAft>
                <a:spcPts val="600"/>
              </a:spcAft>
            </a:pPr>
            <a:r>
              <a:rPr lang="en-US" sz="2000" dirty="0"/>
              <a:t>Particle/gas flow conditions within the panel will </a:t>
            </a:r>
            <a:r>
              <a:rPr lang="en-US" sz="2000" dirty="0" smtClean="0"/>
              <a:t>be assessed by models and CSM tests.</a:t>
            </a:r>
            <a:endParaRPr lang="en-US" sz="2000" dirty="0"/>
          </a:p>
          <a:p>
            <a:pPr marL="228600" indent="-228600">
              <a:spcAft>
                <a:spcPts val="600"/>
              </a:spcAft>
            </a:pPr>
            <a:r>
              <a:rPr lang="en-US" sz="2000" dirty="0"/>
              <a:t>Sweep gas distribution and off-gas release will be considered in the complete package </a:t>
            </a:r>
            <a:r>
              <a:rPr lang="en-US" sz="2000" dirty="0" smtClean="0"/>
              <a:t>design</a:t>
            </a:r>
            <a:r>
              <a:rPr lang="en-US" sz="2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4503" y="1353442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00"/>
                </a:solidFill>
              </a:rPr>
              <a:t>Schematic of HFSF Test Facility</a:t>
            </a:r>
            <a:endParaRPr lang="en-US" b="1" i="1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1873256"/>
            <a:ext cx="4174738" cy="34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2.3</a:t>
            </a:r>
            <a:r>
              <a:rPr lang="en-US" dirty="0"/>
              <a:t>: Sub-scale Prototype Receiver </a:t>
            </a:r>
            <a:r>
              <a:rPr lang="en-US" dirty="0" smtClean="0"/>
              <a:t>Tests </a:t>
            </a:r>
            <a:r>
              <a:rPr lang="en-US" dirty="0"/>
              <a:t>at NREL </a:t>
            </a:r>
            <a:r>
              <a:rPr lang="en-US" dirty="0" smtClean="0"/>
              <a:t>HFSF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61129" y="1028701"/>
            <a:ext cx="8609874" cy="911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 smtClean="0">
                <a:solidFill>
                  <a:schemeClr val="tx2"/>
                </a:solidFill>
              </a:rPr>
              <a:t>Team currently focused on design, assembly, and instrumentation of prototype receiver for testing at </a:t>
            </a:r>
            <a:r>
              <a:rPr lang="en-US" sz="2000" dirty="0" smtClean="0"/>
              <a:t>HFSF beginning in May.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1" r="3088"/>
          <a:stretch/>
        </p:blipFill>
        <p:spPr>
          <a:xfrm>
            <a:off x="161129" y="1955799"/>
            <a:ext cx="3064671" cy="407345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24600" y="1727200"/>
            <a:ext cx="2872800" cy="4085802"/>
            <a:chOff x="6324600" y="1727200"/>
            <a:chExt cx="2872800" cy="4085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4600" y="1727200"/>
              <a:ext cx="2032000" cy="40593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37557" y="5166671"/>
              <a:ext cx="11598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Particle</a:t>
              </a:r>
            </a:p>
            <a:p>
              <a:r>
                <a:rPr lang="en-US" sz="1200" dirty="0">
                  <a:latin typeface="Arial"/>
                  <a:cs typeface="Arial"/>
                </a:rPr>
                <a:t>c</a:t>
              </a:r>
              <a:r>
                <a:rPr lang="en-US" sz="1200" dirty="0" smtClean="0">
                  <a:latin typeface="Arial"/>
                  <a:cs typeface="Arial"/>
                </a:rPr>
                <a:t>ollection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for reoxidation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15" name="Text Placeholder 4"/>
          <p:cNvSpPr txBox="1">
            <a:spLocks/>
          </p:cNvSpPr>
          <p:nvPr/>
        </p:nvSpPr>
        <p:spPr>
          <a:xfrm>
            <a:off x="3225800" y="1834731"/>
            <a:ext cx="3098799" cy="911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Single particle-filled panel surrounded by 2 temperature controlled outer panels.</a:t>
            </a:r>
          </a:p>
          <a:p>
            <a:pPr marL="228600" indent="-228600"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Haynes 230 panels to sustain </a:t>
            </a:r>
            <a:r>
              <a:rPr lang="en-US" sz="2000" i="1" dirty="0" err="1" smtClean="0">
                <a:solidFill>
                  <a:schemeClr val="tx2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wall</a:t>
            </a:r>
            <a:r>
              <a:rPr lang="en-US" sz="2000" dirty="0" smtClean="0">
                <a:solidFill>
                  <a:schemeClr val="tx2"/>
                </a:solidFill>
              </a:rPr>
              <a:t> up to 1100 °C</a:t>
            </a:r>
          </a:p>
          <a:p>
            <a:pPr marL="228600" indent="-228600"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tx2"/>
                </a:solidFill>
              </a:rPr>
              <a:t>Ca</a:t>
            </a:r>
            <a:r>
              <a:rPr lang="en-US" sz="2000" baseline="-25000" dirty="0">
                <a:solidFill>
                  <a:schemeClr val="tx2"/>
                </a:solidFill>
              </a:rPr>
              <a:t>1-x</a:t>
            </a:r>
            <a:r>
              <a:rPr lang="en-US" sz="2000" dirty="0">
                <a:solidFill>
                  <a:schemeClr val="tx2"/>
                </a:solidFill>
              </a:rPr>
              <a:t>Sr</a:t>
            </a:r>
            <a:r>
              <a:rPr lang="en-US" sz="2000" baseline="-25000" dirty="0">
                <a:solidFill>
                  <a:schemeClr val="tx2"/>
                </a:solidFill>
              </a:rPr>
              <a:t>x</a:t>
            </a:r>
            <a:r>
              <a:rPr lang="en-US" sz="2000" dirty="0">
                <a:solidFill>
                  <a:schemeClr val="tx2"/>
                </a:solidFill>
              </a:rPr>
              <a:t>MnO</a:t>
            </a:r>
            <a:r>
              <a:rPr lang="en-US" sz="2000" baseline="-25000" dirty="0">
                <a:solidFill>
                  <a:schemeClr val="tx2"/>
                </a:solidFill>
              </a:rPr>
              <a:t>3-δ</a:t>
            </a:r>
            <a:r>
              <a:rPr lang="en-US" sz="2000" dirty="0" smtClean="0">
                <a:solidFill>
                  <a:schemeClr val="tx2"/>
                </a:solidFill>
              </a:rPr>
              <a:t> particle feed to </a:t>
            </a:r>
            <a:r>
              <a:rPr lang="en-US" sz="2000" i="1" dirty="0" smtClean="0">
                <a:solidFill>
                  <a:schemeClr val="tx2"/>
                </a:solidFill>
              </a:rPr>
              <a:t>T</a:t>
            </a:r>
            <a:r>
              <a:rPr lang="en-US" sz="2000" baseline="-25000" dirty="0" smtClean="0">
                <a:solidFill>
                  <a:schemeClr val="tx2"/>
                </a:solidFill>
              </a:rPr>
              <a:t>in</a:t>
            </a:r>
            <a:r>
              <a:rPr lang="en-US" sz="2000" dirty="0" smtClean="0">
                <a:solidFill>
                  <a:schemeClr val="tx2"/>
                </a:solidFill>
              </a:rPr>
              <a:t> = 800 </a:t>
            </a:r>
            <a:r>
              <a:rPr lang="en-US" sz="2000" dirty="0">
                <a:solidFill>
                  <a:schemeClr val="tx2"/>
                </a:solidFill>
              </a:rPr>
              <a:t>°</a:t>
            </a:r>
            <a:r>
              <a:rPr lang="en-US" sz="2000" dirty="0" smtClean="0">
                <a:solidFill>
                  <a:schemeClr val="tx2"/>
                </a:solidFill>
              </a:rPr>
              <a:t>C</a:t>
            </a:r>
          </a:p>
          <a:p>
            <a:pPr marL="228600" indent="-228600"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Front tip actively cooled with liquid flow due to HFSF flux distribution</a:t>
            </a:r>
          </a:p>
          <a:p>
            <a:pPr marL="228600" indent="-228600"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Counterflow N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sweep gas to achieve desired reduction.</a:t>
            </a: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buClr>
                <a:schemeClr val="tx1">
                  <a:lumMod val="60000"/>
                  <a:lumOff val="40000"/>
                </a:schemeClr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2.3</a:t>
            </a:r>
            <a:r>
              <a:rPr lang="en-US" dirty="0"/>
              <a:t>: Sub-scale Prototype Receiver </a:t>
            </a:r>
            <a:r>
              <a:rPr lang="en-US" dirty="0" smtClean="0"/>
              <a:t>Tests </a:t>
            </a:r>
            <a:r>
              <a:rPr lang="en-US" dirty="0"/>
              <a:t>at NREL </a:t>
            </a:r>
            <a:r>
              <a:rPr lang="en-US" dirty="0" smtClean="0"/>
              <a:t>HFSF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61129" y="928776"/>
            <a:ext cx="8830471" cy="4662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400" dirty="0" smtClean="0">
                <a:solidFill>
                  <a:schemeClr val="tx2"/>
                </a:solidFill>
              </a:rPr>
              <a:t>Milestones for prototype receiver are specific to HFSF facility:</a:t>
            </a: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2.3.1</a:t>
            </a:r>
            <a:r>
              <a:rPr lang="en-US" sz="2000" b="1" dirty="0">
                <a:solidFill>
                  <a:srgbClr val="800000"/>
                </a:solidFill>
              </a:rPr>
              <a:t>: </a:t>
            </a:r>
            <a:r>
              <a:rPr lang="en-US" sz="2000" b="1" dirty="0" smtClean="0">
                <a:solidFill>
                  <a:srgbClr val="800000"/>
                </a:solidFill>
              </a:rPr>
              <a:t>9.0 kJ/kg captured </a:t>
            </a:r>
            <a:r>
              <a:rPr lang="en-US" sz="2000" b="1" dirty="0">
                <a:solidFill>
                  <a:srgbClr val="800000"/>
                </a:solidFill>
              </a:rPr>
              <a:t>in perovskite particles </a:t>
            </a:r>
            <a:r>
              <a:rPr lang="en-US" sz="2000" b="1" dirty="0" smtClean="0">
                <a:solidFill>
                  <a:srgbClr val="800000"/>
                </a:solidFill>
              </a:rPr>
              <a:t>in prototype receiver with 	stable </a:t>
            </a:r>
            <a:r>
              <a:rPr lang="en-US" sz="2000" b="1" dirty="0">
                <a:solidFill>
                  <a:srgbClr val="800000"/>
                </a:solidFill>
              </a:rPr>
              <a:t>operation in 5 min batch operation and </a:t>
            </a:r>
            <a:r>
              <a:rPr lang="en-US" sz="2000" b="1" dirty="0" smtClean="0">
                <a:solidFill>
                  <a:srgbClr val="800000"/>
                </a:solidFill>
              </a:rPr>
              <a:t>particle </a:t>
            </a:r>
            <a:r>
              <a:rPr lang="en-US" sz="2000" b="1" i="1" dirty="0" smtClean="0">
                <a:solidFill>
                  <a:srgbClr val="80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800000"/>
                </a:solidFill>
              </a:rPr>
              <a:t>in</a:t>
            </a:r>
            <a:r>
              <a:rPr lang="en-US" sz="2000" b="1" dirty="0" smtClean="0">
                <a:solidFill>
                  <a:srgbClr val="800000"/>
                </a:solidFill>
              </a:rPr>
              <a:t> = </a:t>
            </a:r>
            <a:r>
              <a:rPr lang="en-US" sz="2000" b="1" dirty="0">
                <a:solidFill>
                  <a:srgbClr val="800000"/>
                </a:solidFill>
              </a:rPr>
              <a:t>800 °C.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2.3.2</a:t>
            </a:r>
            <a:r>
              <a:rPr lang="en-US" sz="2000" b="1" dirty="0">
                <a:solidFill>
                  <a:srgbClr val="800000"/>
                </a:solidFill>
              </a:rPr>
              <a:t>: Maximum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800000"/>
                </a:solidFill>
              </a:rPr>
              <a:t>wall</a:t>
            </a:r>
            <a:r>
              <a:rPr lang="en-US" sz="2000" b="1" dirty="0" smtClean="0">
                <a:solidFill>
                  <a:srgbClr val="800000"/>
                </a:solidFill>
              </a:rPr>
              <a:t> = 1050 </a:t>
            </a:r>
            <a:r>
              <a:rPr lang="en-US" sz="2000" b="1" dirty="0">
                <a:solidFill>
                  <a:srgbClr val="800000"/>
                </a:solidFill>
              </a:rPr>
              <a:t>°</a:t>
            </a:r>
            <a:r>
              <a:rPr lang="en-US" sz="2000" b="1" dirty="0" smtClean="0">
                <a:solidFill>
                  <a:srgbClr val="800000"/>
                </a:solidFill>
              </a:rPr>
              <a:t>C of prototype receiver </a:t>
            </a:r>
            <a:r>
              <a:rPr lang="en-US" sz="2000" b="1" dirty="0">
                <a:solidFill>
                  <a:srgbClr val="800000"/>
                </a:solidFill>
              </a:rPr>
              <a:t>operating at solar flux of </a:t>
            </a:r>
            <a:r>
              <a:rPr lang="en-US" sz="2000" b="1" dirty="0" smtClean="0">
                <a:solidFill>
                  <a:srgbClr val="800000"/>
                </a:solidFill>
              </a:rPr>
              <a:t>	1000 </a:t>
            </a:r>
            <a:r>
              <a:rPr lang="en-US" sz="2000" b="1" dirty="0">
                <a:solidFill>
                  <a:srgbClr val="800000"/>
                </a:solidFill>
              </a:rPr>
              <a:t>kW/m</a:t>
            </a:r>
            <a:r>
              <a:rPr lang="en-US" sz="2000" b="1" baseline="30000" dirty="0">
                <a:solidFill>
                  <a:srgbClr val="800000"/>
                </a:solidFill>
              </a:rPr>
              <a:t>2</a:t>
            </a:r>
            <a:r>
              <a:rPr lang="en-US" sz="2000" b="1" dirty="0">
                <a:solidFill>
                  <a:srgbClr val="800000"/>
                </a:solidFill>
              </a:rPr>
              <a:t> and particle </a:t>
            </a:r>
            <a:r>
              <a:rPr lang="en-US" sz="2000" b="1" i="1" dirty="0">
                <a:solidFill>
                  <a:srgbClr val="800000"/>
                </a:solidFill>
              </a:rPr>
              <a:t>T</a:t>
            </a:r>
            <a:r>
              <a:rPr lang="en-US" sz="2000" b="1" baseline="-25000" dirty="0">
                <a:solidFill>
                  <a:srgbClr val="800000"/>
                </a:solidFill>
              </a:rPr>
              <a:t>in</a:t>
            </a:r>
            <a:r>
              <a:rPr lang="en-US" sz="2000" b="1" dirty="0">
                <a:solidFill>
                  <a:srgbClr val="800000"/>
                </a:solidFill>
              </a:rPr>
              <a:t> = 800 °C.</a:t>
            </a: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2.3.3</a:t>
            </a:r>
            <a:r>
              <a:rPr lang="en-US" sz="2000" b="1" dirty="0">
                <a:solidFill>
                  <a:srgbClr val="800000"/>
                </a:solidFill>
              </a:rPr>
              <a:t>: </a:t>
            </a:r>
            <a:r>
              <a:rPr lang="en-US" sz="2000" b="1" dirty="0" smtClean="0">
                <a:solidFill>
                  <a:srgbClr val="800000"/>
                </a:solidFill>
              </a:rPr>
              <a:t>&lt; 5% error between measured and modeled energy </a:t>
            </a:r>
            <a:r>
              <a:rPr lang="en-US" sz="2000" b="1" dirty="0">
                <a:solidFill>
                  <a:srgbClr val="800000"/>
                </a:solidFill>
              </a:rPr>
              <a:t>flux absorbed by </a:t>
            </a:r>
            <a:r>
              <a:rPr lang="en-US" sz="2000" b="1" dirty="0" smtClean="0">
                <a:solidFill>
                  <a:srgbClr val="800000"/>
                </a:solidFill>
              </a:rPr>
              <a:t>	particles </a:t>
            </a:r>
            <a:r>
              <a:rPr lang="en-US" sz="2000" b="1" dirty="0">
                <a:solidFill>
                  <a:srgbClr val="800000"/>
                </a:solidFill>
              </a:rPr>
              <a:t>and </a:t>
            </a:r>
            <a:r>
              <a:rPr lang="en-US" sz="2000" b="1" dirty="0" smtClean="0">
                <a:solidFill>
                  <a:srgbClr val="800000"/>
                </a:solidFill>
              </a:rPr>
              <a:t>TCES </a:t>
            </a:r>
            <a:r>
              <a:rPr lang="en-US" sz="2000" b="1" dirty="0">
                <a:solidFill>
                  <a:srgbClr val="800000"/>
                </a:solidFill>
              </a:rPr>
              <a:t>efficiency </a:t>
            </a:r>
            <a:r>
              <a:rPr lang="en-US" sz="2000" b="1" dirty="0" smtClean="0">
                <a:solidFill>
                  <a:srgbClr val="800000"/>
                </a:solidFill>
              </a:rPr>
              <a:t>at </a:t>
            </a:r>
            <a:r>
              <a:rPr lang="en-US" sz="2000" b="1" dirty="0">
                <a:solidFill>
                  <a:srgbClr val="800000"/>
                </a:solidFill>
              </a:rPr>
              <a:t>particle </a:t>
            </a:r>
            <a:r>
              <a:rPr lang="en-US" sz="2000" b="1" i="1" dirty="0">
                <a:solidFill>
                  <a:srgbClr val="80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800000"/>
                </a:solidFill>
              </a:rPr>
              <a:t>out</a:t>
            </a:r>
            <a:r>
              <a:rPr lang="en-US" sz="2000" b="1" dirty="0" smtClean="0">
                <a:solidFill>
                  <a:srgbClr val="800000"/>
                </a:solidFill>
              </a:rPr>
              <a:t> between </a:t>
            </a:r>
            <a:r>
              <a:rPr lang="en-US" sz="2000" b="1" dirty="0">
                <a:solidFill>
                  <a:srgbClr val="800000"/>
                </a:solidFill>
              </a:rPr>
              <a:t>800 and 900 °C</a:t>
            </a:r>
            <a:endParaRPr lang="en-US" sz="2000" b="1" baseline="30000" dirty="0" smtClean="0">
              <a:solidFill>
                <a:srgbClr val="800000"/>
              </a:solidFill>
            </a:endParaRPr>
          </a:p>
          <a:p>
            <a:pPr marL="234950" indent="-234950">
              <a:spcBef>
                <a:spcPts val="12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Prototype receiver tests for both reacting (and inert) particles will provide a basis for using modeling tools to develop full-scale receiver designs and assess feasibility of design scale-up</a:t>
            </a:r>
            <a:r>
              <a:rPr lang="en-US" sz="2000" dirty="0" smtClean="0"/>
              <a:t>.</a:t>
            </a:r>
          </a:p>
          <a:p>
            <a:pPr marL="234950" indent="-234950">
              <a:spcBef>
                <a:spcPts val="1200"/>
              </a:spcBef>
            </a:pPr>
            <a:r>
              <a:rPr lang="en-US" sz="2400" dirty="0" smtClean="0"/>
              <a:t>Modeling of full-scale particle reoxidation heat recovery reactor for reoxidation will also provide basis for full TCES subsystem cost and efficiency estimations.</a:t>
            </a:r>
            <a:endParaRPr lang="el-GR" sz="2400" dirty="0" smtClean="0"/>
          </a:p>
          <a:p>
            <a:pPr marL="222250" lvl="1" indent="0">
              <a:spcBef>
                <a:spcPts val="600"/>
              </a:spcBef>
              <a:buFont typeface="Arial"/>
              <a:buNone/>
            </a:pPr>
            <a:endParaRPr lang="en-US" sz="2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Concept and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65700" y="1039813"/>
            <a:ext cx="4076700" cy="3789822"/>
          </a:xfrm>
        </p:spPr>
        <p:txBody>
          <a:bodyPr/>
          <a:lstStyle/>
          <a:p>
            <a:r>
              <a:rPr lang="en-US" sz="2000" dirty="0" smtClean="0"/>
              <a:t>Can reducible oxide particles be used for thermochemical energy storage (TCES) at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hot</a:t>
            </a:r>
            <a:r>
              <a:rPr lang="en-US" sz="2000" dirty="0" smtClean="0"/>
              <a:t> &gt; 700 °C?</a:t>
            </a:r>
          </a:p>
          <a:p>
            <a:r>
              <a:rPr lang="en-US" sz="2000" dirty="0" smtClean="0"/>
              <a:t>Can compositions from earth-abundant cations like </a:t>
            </a:r>
            <a:r>
              <a:rPr lang="en-US" sz="2000" dirty="0" err="1" smtClean="0"/>
              <a:t>Ca</a:t>
            </a:r>
            <a:r>
              <a:rPr lang="en-US" sz="2000" dirty="0" smtClean="0"/>
              <a:t> and </a:t>
            </a:r>
            <a:r>
              <a:rPr lang="en-US" sz="2000" dirty="0" err="1" smtClean="0"/>
              <a:t>Mn</a:t>
            </a:r>
            <a:r>
              <a:rPr lang="en-US" sz="2000" dirty="0" smtClean="0"/>
              <a:t> provide high TCES at industrial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pressures,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 ≥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bar?</a:t>
            </a:r>
          </a:p>
          <a:p>
            <a:r>
              <a:rPr lang="en-US" sz="2000" dirty="0" smtClean="0"/>
              <a:t>Can reactive particle receiver be designed to access TCES effectivel</a:t>
            </a:r>
            <a:r>
              <a:rPr lang="en-US" sz="2000" dirty="0"/>
              <a:t>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1" y="976313"/>
            <a:ext cx="4652961" cy="3798887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77469" y="4813301"/>
            <a:ext cx="9066531" cy="132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5613" indent="-225425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7945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805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46175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/>
              <a:t>CSM: Profs. Greg Jackson (PI), Rob Braun</a:t>
            </a:r>
            <a:r>
              <a:rPr lang="en-US" sz="2000" dirty="0" smtClean="0"/>
              <a:t>, &amp; Ryan O-</a:t>
            </a:r>
            <a:r>
              <a:rPr lang="en-US" sz="2000" dirty="0" err="1" smtClean="0"/>
              <a:t>Hayre</a:t>
            </a:r>
            <a:r>
              <a:rPr lang="en-US" sz="2000" dirty="0" smtClean="0"/>
              <a:t>, </a:t>
            </a:r>
            <a:r>
              <a:rPr lang="en-US" sz="2000" b="1" dirty="0" smtClean="0"/>
              <a:t>Michael Sanders</a:t>
            </a:r>
          </a:p>
          <a:p>
            <a:pPr>
              <a:spcBef>
                <a:spcPts val="0"/>
              </a:spcBef>
              <a:tabLst>
                <a:tab pos="1943100" algn="l"/>
              </a:tabLst>
            </a:pPr>
            <a:r>
              <a:rPr lang="en-US" sz="2000" b="1" dirty="0" smtClean="0"/>
              <a:t>Students: Kevin Albrecht, Luca </a:t>
            </a:r>
            <a:r>
              <a:rPr lang="en-US" sz="2000" b="1" dirty="0" err="1" smtClean="0"/>
              <a:t>Imponenti</a:t>
            </a:r>
            <a:r>
              <a:rPr lang="en-US" sz="2000" b="1" dirty="0" smtClean="0"/>
              <a:t>, Daniel Miller</a:t>
            </a:r>
            <a:r>
              <a:rPr lang="en-US" sz="2000" dirty="0" smtClean="0"/>
              <a:t>, </a:t>
            </a:r>
            <a:r>
              <a:rPr lang="en-US" sz="2000" dirty="0" err="1" smtClean="0"/>
              <a:t>Rounak</a:t>
            </a:r>
            <a:r>
              <a:rPr lang="en-US" sz="2000" dirty="0" smtClean="0"/>
              <a:t> </a:t>
            </a:r>
            <a:r>
              <a:rPr lang="en-US" sz="2000" dirty="0" err="1" smtClean="0"/>
              <a:t>Kharait</a:t>
            </a:r>
            <a:r>
              <a:rPr lang="en-US" sz="2000" dirty="0" smtClean="0"/>
              <a:t>, &amp; 				Jake Wands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NREL: </a:t>
            </a:r>
            <a:r>
              <a:rPr lang="en-US" sz="2000" b="1" dirty="0" err="1" smtClean="0"/>
              <a:t>Zhiwen</a:t>
            </a:r>
            <a:r>
              <a:rPr lang="en-US" sz="2000" b="1" dirty="0" smtClean="0"/>
              <a:t> Ma, Janna </a:t>
            </a:r>
            <a:r>
              <a:rPr lang="en-US" sz="2000" b="1" dirty="0" err="1" smtClean="0"/>
              <a:t>Martinek</a:t>
            </a:r>
            <a:r>
              <a:rPr lang="en-US" sz="2000" b="1" dirty="0" smtClean="0"/>
              <a:t>, Judy Netter, Tim </a:t>
            </a:r>
            <a:r>
              <a:rPr lang="en-US" sz="2000" b="1" dirty="0" err="1" smtClean="0"/>
              <a:t>Wendelin</a:t>
            </a:r>
            <a:r>
              <a:rPr lang="en-US" sz="2000" b="1" dirty="0" smtClean="0"/>
              <a:t>, &amp; Victor Castillo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Former Abengoa Solar Team Members: Christina Vader, Daniel Cooney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0971" y="2189747"/>
            <a:ext cx="4716463" cy="984885"/>
            <a:chOff x="136630" y="4041304"/>
            <a:chExt cx="8917214" cy="984885"/>
          </a:xfrm>
        </p:grpSpPr>
        <p:grpSp>
          <p:nvGrpSpPr>
            <p:cNvPr id="9" name="Group 8"/>
            <p:cNvGrpSpPr/>
            <p:nvPr/>
          </p:nvGrpSpPr>
          <p:grpSpPr>
            <a:xfrm>
              <a:off x="136630" y="4041304"/>
              <a:ext cx="8917214" cy="984885"/>
              <a:chOff x="236667" y="4593010"/>
              <a:chExt cx="9146293" cy="98488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864100" y="5467350"/>
                <a:ext cx="393700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36667" y="4593010"/>
                <a:ext cx="9146293" cy="984885"/>
              </a:xfrm>
              <a:prstGeom prst="rect">
                <a:avLst/>
              </a:prstGeom>
              <a:gradFill flip="none" rotWithShape="1">
                <a:gsLst>
                  <a:gs pos="0">
                    <a:srgbClr val="E57878"/>
                  </a:gs>
                  <a:gs pos="100000">
                    <a:srgbClr val="7991D2"/>
                  </a:gs>
                </a:gsLst>
                <a:lin ang="16200000" scaled="0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600" dirty="0" smtClean="0">
                    <a:solidFill>
                      <a:schemeClr val="bg1"/>
                    </a:solidFill>
                  </a:rPr>
                  <a:t>CaMnO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(@ </a:t>
                </a:r>
                <a:r>
                  <a:rPr lang="en-US" sz="1600" i="1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1600" baseline="-25000" dirty="0" err="1" smtClean="0">
                    <a:solidFill>
                      <a:schemeClr val="bg1"/>
                    </a:solidFill>
                  </a:rPr>
                  <a:t>cool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≤ </a:t>
                </a:r>
                <a:r>
                  <a:rPr lang="en-US" sz="1600" dirty="0">
                    <a:solidFill>
                      <a:schemeClr val="bg1"/>
                    </a:solidFill>
                  </a:rPr>
                  <a:t>500°C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&amp; </a:t>
                </a:r>
                <a:r>
                  <a:rPr lang="en-US" sz="16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O2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≈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0.2 </a:t>
                </a:r>
                <a:r>
                  <a:rPr lang="en-US" sz="1600" dirty="0">
                    <a:solidFill>
                      <a:schemeClr val="bg1"/>
                    </a:solidFill>
                  </a:rPr>
                  <a:t>bar)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+ heat </a:t>
                </a:r>
                <a:r>
                  <a:rPr lang="en-US" sz="1600" dirty="0" smtClean="0">
                    <a:solidFill>
                      <a:schemeClr val="bg1"/>
                    </a:solidFill>
                    <a:sym typeface="Symbol"/>
                  </a:rPr>
                  <a:t> </a:t>
                </a:r>
              </a:p>
              <a:p>
                <a:pPr marL="0" lvl="1" algn="ctr"/>
                <a:r>
                  <a:rPr lang="en-US" sz="1600" dirty="0" smtClean="0">
                    <a:solidFill>
                      <a:schemeClr val="bg1"/>
                    </a:solidFill>
                  </a:rPr>
                  <a:t>   </a:t>
                </a: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	 </a:t>
                </a:r>
              </a:p>
              <a:p>
                <a:pPr marL="0" lvl="1" algn="ctr">
                  <a:spcBef>
                    <a:spcPts val="12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CaMnO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3-Δδ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(@ </a:t>
                </a:r>
                <a:r>
                  <a:rPr lang="en-US" sz="1600" i="1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1600" baseline="-25000" dirty="0" err="1" smtClean="0">
                    <a:solidFill>
                      <a:schemeClr val="bg1"/>
                    </a:solidFill>
                  </a:rPr>
                  <a:t>hot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≥ </a:t>
                </a:r>
                <a:r>
                  <a:rPr lang="en-US" sz="1600" dirty="0">
                    <a:solidFill>
                      <a:schemeClr val="bg1"/>
                    </a:solidFill>
                  </a:rPr>
                  <a:t>900°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C</a:t>
                </a:r>
                <a:r>
                  <a:rPr lang="en-US" sz="1600" dirty="0">
                    <a:solidFill>
                      <a:schemeClr val="bg1"/>
                    </a:solidFill>
                  </a:rPr>
                  <a:t> &amp; </a:t>
                </a:r>
                <a:r>
                  <a:rPr lang="en-US" sz="16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O2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=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10</a:t>
                </a:r>
                <a:r>
                  <a:rPr lang="en-US" sz="1600" baseline="30000" dirty="0" smtClean="0">
                    <a:solidFill>
                      <a:schemeClr val="bg1"/>
                    </a:solidFill>
                  </a:rPr>
                  <a:t>-4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bar)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l-GR" sz="1600" dirty="0" smtClean="0">
                    <a:solidFill>
                      <a:schemeClr val="bg1"/>
                    </a:solidFill>
                  </a:rPr>
                  <a:t>Δ</a:t>
                </a:r>
                <a:r>
                  <a:rPr lang="el-GR" sz="1600" i="1" dirty="0" smtClean="0">
                    <a:solidFill>
                      <a:schemeClr val="bg1"/>
                    </a:solidFill>
                  </a:rPr>
                  <a:t>δ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/2</a:t>
                </a:r>
                <a:r>
                  <a:rPr lang="en-US" sz="1600" baseline="30000" dirty="0" smtClean="0">
                    <a:solidFill>
                      <a:schemeClr val="bg1"/>
                    </a:solidFill>
                  </a:rPr>
                  <a:t>.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643527" y="4390641"/>
              <a:ext cx="0" cy="31873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34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Accomplishments and Path to Market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1090613"/>
            <a:ext cx="8737600" cy="4775200"/>
          </a:xfrm>
        </p:spPr>
        <p:txBody>
          <a:bodyPr/>
          <a:lstStyle/>
          <a:p>
            <a:r>
              <a:rPr lang="en-US" dirty="0" smtClean="0"/>
              <a:t>The team identified perovskites (</a:t>
            </a:r>
            <a:r>
              <a:rPr lang="en-US" dirty="0" smtClean="0">
                <a:solidFill>
                  <a:schemeClr val="tx2"/>
                </a:solidFill>
              </a:rPr>
              <a:t>Ca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baseline="-25000" dirty="0">
                <a:solidFill>
                  <a:schemeClr val="tx2"/>
                </a:solidFill>
              </a:rPr>
              <a:t>-x</a:t>
            </a:r>
            <a:r>
              <a:rPr lang="en-US" dirty="0">
                <a:solidFill>
                  <a:schemeClr val="tx2"/>
                </a:solidFill>
              </a:rPr>
              <a:t>Sr</a:t>
            </a:r>
            <a:r>
              <a:rPr lang="en-US" baseline="-25000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MnO</a:t>
            </a:r>
            <a:r>
              <a:rPr lang="en-US" baseline="-25000" dirty="0">
                <a:solidFill>
                  <a:schemeClr val="tx2"/>
                </a:solidFill>
              </a:rPr>
              <a:t>3-</a:t>
            </a:r>
            <a:r>
              <a:rPr lang="en-US" baseline="-25000" dirty="0" smtClean="0">
                <a:solidFill>
                  <a:schemeClr val="tx2"/>
                </a:solidFill>
              </a:rPr>
              <a:t>δ</a:t>
            </a:r>
            <a:r>
              <a:rPr lang="en-US" dirty="0" smtClean="0">
                <a:solidFill>
                  <a:schemeClr val="tx2"/>
                </a:solidFill>
              </a:rPr>
              <a:t>, x &lt; 0.05) with  specific TCES 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≥ 750 kJ/kg </a:t>
            </a:r>
            <a:r>
              <a:rPr lang="en-US" dirty="0" smtClean="0">
                <a:solidFill>
                  <a:schemeClr val="tx2"/>
                </a:solidFill>
              </a:rPr>
              <a:t>in redox cycles between 500 and </a:t>
            </a:r>
            <a:r>
              <a:rPr lang="en-US" dirty="0">
                <a:solidFill>
                  <a:schemeClr val="tx2"/>
                </a:solidFill>
                <a:ea typeface="Lucida Grande"/>
              </a:rPr>
              <a:t>9</a:t>
            </a:r>
            <a:r>
              <a:rPr lang="en-US" dirty="0" smtClean="0">
                <a:solidFill>
                  <a:schemeClr val="tx2"/>
                </a:solidFill>
                <a:ea typeface="Lucida Grande"/>
              </a:rPr>
              <a:t>00 </a:t>
            </a:r>
            <a:r>
              <a:rPr lang="en-US" dirty="0">
                <a:solidFill>
                  <a:schemeClr val="tx2"/>
                </a:solidFill>
              </a:rPr>
              <a:t>°</a:t>
            </a:r>
            <a:r>
              <a:rPr lang="en-US" dirty="0" smtClean="0">
                <a:solidFill>
                  <a:schemeClr val="tx2"/>
                </a:solidFill>
              </a:rPr>
              <a:t>C.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Slower reduction kinetics challenge receiver design to approach thermodynamic limits, but designs to encourage gas separation appear promising to accelerate.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Team has published 2 papers and given 5 conference presentations and one invited talk.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 papers currently under preparation and additional conference presentations in May and June.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Patent applications under development for unique enabling concept features.</a:t>
            </a:r>
          </a:p>
          <a:p>
            <a:endParaRPr lang="en-US" sz="1200" dirty="0" smtClean="0"/>
          </a:p>
          <a:p>
            <a:r>
              <a:rPr lang="en-US" dirty="0" smtClean="0"/>
              <a:t>Path-to-market suffered from loss of Abengoa Solar but will be explored in full</a:t>
            </a:r>
            <a:r>
              <a:rPr lang="en-US" dirty="0"/>
              <a:t>-scale design </a:t>
            </a:r>
            <a:r>
              <a:rPr lang="en-US" dirty="0" smtClean="0"/>
              <a:t>analysis after prototype tests this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8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1003" y="5523810"/>
            <a:ext cx="372997" cy="365125"/>
          </a:xfrm>
        </p:spPr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8776"/>
            <a:ext cx="8982871" cy="4662831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/>
              <a:t>High </a:t>
            </a:r>
            <a:r>
              <a:rPr lang="en-US" altLang="zh-CN" sz="2400" dirty="0"/>
              <a:t>specific TCES needed for dispatchable utility power demands.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altLang="zh-CN" sz="2000" dirty="0"/>
              <a:t>Efficient power blocks (supercritical -CO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, regenerative Brayton) have </a:t>
            </a:r>
            <a:r>
              <a:rPr lang="en-US" altLang="zh-CN" sz="2000" i="1" dirty="0" err="1"/>
              <a:t>T</a:t>
            </a:r>
            <a:r>
              <a:rPr lang="en-US" altLang="zh-CN" sz="2000" baseline="-25000" dirty="0" err="1"/>
              <a:t>cool</a:t>
            </a:r>
            <a:r>
              <a:rPr lang="en-US" altLang="zh-CN" sz="2000" dirty="0"/>
              <a:t> (&gt; 400 °C) and </a:t>
            </a:r>
            <a:r>
              <a:rPr lang="en-US" altLang="zh-CN" sz="2000" i="1" u="sng" dirty="0" err="1"/>
              <a:t>T</a:t>
            </a:r>
            <a:r>
              <a:rPr lang="en-US" altLang="zh-CN" sz="2000" baseline="-25000" dirty="0" err="1"/>
              <a:t>hot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(between 800 </a:t>
            </a:r>
            <a:r>
              <a:rPr lang="en-US" altLang="zh-CN" sz="2000" dirty="0"/>
              <a:t>&amp; 1000 °C above molten NO</a:t>
            </a:r>
            <a:r>
              <a:rPr lang="en-US" altLang="zh-CN" sz="2000" baseline="-25000" dirty="0"/>
              <a:t>3</a:t>
            </a:r>
            <a:r>
              <a:rPr lang="en-US" altLang="zh-CN" sz="2000" dirty="0"/>
              <a:t>-salt storage limits) 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Objective: </a:t>
            </a:r>
            <a:r>
              <a:rPr lang="en-US" sz="2400" dirty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emonstrate </a:t>
            </a:r>
            <a:r>
              <a:rPr lang="en-US" sz="2400" dirty="0">
                <a:solidFill>
                  <a:schemeClr val="tx2"/>
                </a:solidFill>
              </a:rPr>
              <a:t>highly reducible, redox-</a:t>
            </a:r>
            <a:r>
              <a:rPr lang="en-US" sz="2400" dirty="0" smtClean="0">
                <a:solidFill>
                  <a:schemeClr val="tx2"/>
                </a:solidFill>
              </a:rPr>
              <a:t>stable perovskites:</a:t>
            </a:r>
          </a:p>
          <a:p>
            <a:pPr marL="455613" lvl="1" indent="-228600"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>
                <a:solidFill>
                  <a:schemeClr val="tx2"/>
                </a:solidFill>
              </a:rPr>
              <a:t>≥ 750 kJ/kg </a:t>
            </a:r>
            <a:r>
              <a:rPr lang="en-US" sz="2000" dirty="0" smtClean="0">
                <a:solidFill>
                  <a:schemeClr val="tx2"/>
                </a:solidFill>
              </a:rPr>
              <a:t>of </a:t>
            </a:r>
            <a:r>
              <a:rPr lang="en-US" sz="2000" dirty="0">
                <a:solidFill>
                  <a:schemeClr val="tx2"/>
                </a:solidFill>
              </a:rPr>
              <a:t>TCES </a:t>
            </a:r>
            <a:r>
              <a:rPr lang="en-US" sz="2000" dirty="0" smtClean="0">
                <a:solidFill>
                  <a:schemeClr val="tx2"/>
                </a:solidFill>
              </a:rPr>
              <a:t>between </a:t>
            </a:r>
            <a:r>
              <a:rPr lang="en-US" sz="2000" i="1" dirty="0" err="1">
                <a:solidFill>
                  <a:schemeClr val="tx2"/>
                </a:solidFill>
              </a:rPr>
              <a:t>T</a:t>
            </a:r>
            <a:r>
              <a:rPr lang="en-US" sz="2000" baseline="-25000" dirty="0" err="1">
                <a:solidFill>
                  <a:schemeClr val="tx2"/>
                </a:solidFill>
              </a:rPr>
              <a:t>hot</a:t>
            </a:r>
            <a:r>
              <a:rPr lang="en-US" sz="2000" dirty="0">
                <a:solidFill>
                  <a:schemeClr val="tx2"/>
                </a:solidFill>
              </a:rPr>
              <a:t> = 900 °</a:t>
            </a:r>
            <a:r>
              <a:rPr lang="en-US" sz="2000" dirty="0" smtClean="0">
                <a:solidFill>
                  <a:schemeClr val="tx2"/>
                </a:solidFill>
              </a:rPr>
              <a:t>C and </a:t>
            </a:r>
            <a:r>
              <a:rPr lang="en-US" sz="2000" i="1" dirty="0" err="1" smtClean="0">
                <a:solidFill>
                  <a:schemeClr val="tx2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cool</a:t>
            </a:r>
            <a:r>
              <a:rPr lang="en-US" sz="2000" dirty="0" smtClean="0">
                <a:solidFill>
                  <a:schemeClr val="tx2"/>
                </a:solidFill>
              </a:rPr>
              <a:t> = </a:t>
            </a:r>
            <a:r>
              <a:rPr lang="en-US" sz="2000" dirty="0" smtClean="0">
                <a:solidFill>
                  <a:schemeClr val="tx2"/>
                </a:solidFill>
                <a:ea typeface="Lucida Grande"/>
              </a:rPr>
              <a:t>500 </a:t>
            </a:r>
            <a:r>
              <a:rPr lang="en-US" sz="2000" dirty="0" smtClean="0">
                <a:solidFill>
                  <a:schemeClr val="tx2"/>
                </a:solidFill>
              </a:rPr>
              <a:t>°C,</a:t>
            </a:r>
          </a:p>
          <a:p>
            <a:pPr marL="455613" lvl="1" indent="-228600"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with </a:t>
            </a:r>
            <a:r>
              <a:rPr lang="en-US" sz="2000" dirty="0">
                <a:solidFill>
                  <a:schemeClr val="tx2"/>
                </a:solidFill>
              </a:rPr>
              <a:t>adequately fast reduction and oxidation kinetics for receiver and reoxidation reactors with ≥ 200 </a:t>
            </a:r>
            <a:r>
              <a:rPr lang="en-US" sz="2000" dirty="0">
                <a:solidFill>
                  <a:schemeClr val="tx2"/>
                </a:solidFill>
                <a:ea typeface="Lucida Grande"/>
              </a:rPr>
              <a:t>μm diameter </a:t>
            </a:r>
            <a:r>
              <a:rPr lang="en-US" sz="2000" dirty="0" smtClean="0">
                <a:solidFill>
                  <a:schemeClr val="tx2"/>
                </a:solidFill>
                <a:ea typeface="Lucida Grande"/>
              </a:rPr>
              <a:t>particles,</a:t>
            </a:r>
          </a:p>
          <a:p>
            <a:pPr marL="455613" lvl="1" indent="-228600"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  <a:ea typeface="Lucida Grande"/>
              </a:rPr>
              <a:t>with </a:t>
            </a:r>
            <a:r>
              <a:rPr lang="en-US" sz="2000" dirty="0">
                <a:solidFill>
                  <a:schemeClr val="tx2"/>
                </a:solidFill>
                <a:ea typeface="Lucida Grande"/>
              </a:rPr>
              <a:t>stable composition for &gt; 1000 redox cycles between 500 and 900</a:t>
            </a:r>
            <a:r>
              <a:rPr lang="en-US" sz="2000" dirty="0">
                <a:solidFill>
                  <a:schemeClr val="tx2"/>
                </a:solidFill>
              </a:rPr>
              <a:t> °</a:t>
            </a:r>
            <a:r>
              <a:rPr lang="en-US" sz="2000" dirty="0" smtClean="0">
                <a:solidFill>
                  <a:schemeClr val="tx2"/>
                </a:solidFill>
              </a:rPr>
              <a:t>C for potential integration with a supercritical CO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cycle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Undoped CaMnO</a:t>
            </a:r>
            <a:r>
              <a:rPr lang="en-US" sz="2400" baseline="-25000" dirty="0">
                <a:solidFill>
                  <a:schemeClr val="tx2"/>
                </a:solidFill>
              </a:rPr>
              <a:t>3</a:t>
            </a:r>
            <a:r>
              <a:rPr lang="en-US" sz="2400" dirty="0">
                <a:solidFill>
                  <a:schemeClr val="tx2"/>
                </a:solidFill>
              </a:rPr>
              <a:t> has high reducibility at 900 °C and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baseline="-25000" dirty="0">
                <a:solidFill>
                  <a:schemeClr val="tx2"/>
                </a:solidFill>
              </a:rPr>
              <a:t>O2</a:t>
            </a:r>
            <a:r>
              <a:rPr lang="en-US" sz="2400" dirty="0">
                <a:solidFill>
                  <a:schemeClr val="tx2"/>
                </a:solidFill>
              </a:rPr>
              <a:t> = 10</a:t>
            </a:r>
            <a:r>
              <a:rPr lang="en-US" sz="2400" baseline="30000" dirty="0">
                <a:solidFill>
                  <a:schemeClr val="tx2"/>
                </a:solidFill>
              </a:rPr>
              <a:t>-4</a:t>
            </a:r>
            <a:r>
              <a:rPr lang="en-US" sz="2400" dirty="0">
                <a:solidFill>
                  <a:schemeClr val="tx2"/>
                </a:solidFill>
              </a:rPr>
              <a:t> bar, but cation doping needed to mitigate phase decomposition.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Objective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Design </a:t>
            </a:r>
            <a:r>
              <a:rPr lang="en-US" sz="2400" dirty="0" smtClean="0">
                <a:solidFill>
                  <a:schemeClr val="tx2"/>
                </a:solidFill>
              </a:rPr>
              <a:t>and demonstrate </a:t>
            </a:r>
            <a:r>
              <a:rPr lang="en-US" sz="2400" dirty="0" smtClean="0">
                <a:solidFill>
                  <a:schemeClr val="tx2"/>
                </a:solidFill>
              </a:rPr>
              <a:t>a </a:t>
            </a:r>
            <a:r>
              <a:rPr lang="en-US" sz="2400" dirty="0">
                <a:solidFill>
                  <a:schemeClr val="tx2"/>
                </a:solidFill>
              </a:rPr>
              <a:t>10 X 10 cm </a:t>
            </a:r>
            <a:r>
              <a:rPr lang="en-US" sz="2400" dirty="0" smtClean="0">
                <a:solidFill>
                  <a:schemeClr val="tx2"/>
                </a:solidFill>
              </a:rPr>
              <a:t>particle receiver to achieve 90% storage efficiency at 1000 kW/m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solar </a:t>
            </a:r>
            <a:r>
              <a:rPr lang="en-US" sz="2400" dirty="0" smtClean="0">
                <a:solidFill>
                  <a:schemeClr val="tx2"/>
                </a:solidFill>
              </a:rPr>
              <a:t>energy </a:t>
            </a:r>
            <a:r>
              <a:rPr lang="en-US" sz="2400" dirty="0" smtClean="0">
                <a:solidFill>
                  <a:schemeClr val="tx2"/>
                </a:solidFill>
              </a:rPr>
              <a:t>flux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</a:t>
            </a:r>
            <a:r>
              <a:rPr lang="en-US" dirty="0" smtClean="0"/>
              <a:t>Value Statement and Project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1" y="5142479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tabLst>
                <a:tab pos="4632325" algn="l"/>
              </a:tabLst>
            </a:pPr>
            <a:r>
              <a:rPr lang="en-US" sz="2400" b="1" u="sng" dirty="0" smtClean="0">
                <a:solidFill>
                  <a:srgbClr val="800000"/>
                </a:solidFill>
              </a:rPr>
              <a:t>A-Site Doping</a:t>
            </a:r>
            <a:r>
              <a:rPr lang="en-US" sz="2400" b="1" dirty="0" smtClean="0">
                <a:solidFill>
                  <a:srgbClr val="800000"/>
                </a:solidFill>
              </a:rPr>
              <a:t>:</a:t>
            </a:r>
            <a:r>
              <a:rPr lang="en-US" sz="2400" b="1" u="sng" dirty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Ca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1-x</a:t>
            </a:r>
            <a:r>
              <a:rPr lang="en-US" sz="2400" b="1" dirty="0" smtClean="0">
                <a:solidFill>
                  <a:srgbClr val="800000"/>
                </a:solidFill>
              </a:rPr>
              <a:t>Sr</a:t>
            </a:r>
            <a:r>
              <a:rPr lang="en-US" sz="2400" b="1" baseline="-25000" dirty="0">
                <a:solidFill>
                  <a:srgbClr val="800000"/>
                </a:solidFill>
              </a:rPr>
              <a:t>x</a:t>
            </a:r>
            <a:r>
              <a:rPr lang="en-US" sz="2400" b="1" dirty="0" smtClean="0">
                <a:solidFill>
                  <a:srgbClr val="800000"/>
                </a:solidFill>
              </a:rPr>
              <a:t>MnO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3-δ</a:t>
            </a:r>
            <a:endParaRPr lang="en-US" sz="2400" b="1" baseline="-25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1" y="5142479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4632325" algn="l"/>
              </a:tabLst>
            </a:pPr>
            <a:r>
              <a:rPr lang="en-US" sz="2400" b="1" u="sng" dirty="0">
                <a:solidFill>
                  <a:srgbClr val="800000"/>
                </a:solidFill>
              </a:rPr>
              <a:t>B</a:t>
            </a:r>
            <a:r>
              <a:rPr lang="en-US" sz="2400" b="1" u="sng" dirty="0" smtClean="0">
                <a:solidFill>
                  <a:srgbClr val="800000"/>
                </a:solidFill>
              </a:rPr>
              <a:t>-Site Doping</a:t>
            </a:r>
            <a:r>
              <a:rPr lang="en-US" sz="2400" b="1" dirty="0" smtClean="0">
                <a:solidFill>
                  <a:srgbClr val="800000"/>
                </a:solidFill>
              </a:rPr>
              <a:t>: CaCr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y</a:t>
            </a:r>
            <a:r>
              <a:rPr lang="en-US" sz="2400" b="1" dirty="0" smtClean="0">
                <a:solidFill>
                  <a:srgbClr val="8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baseline="-25000" dirty="0">
                <a:solidFill>
                  <a:srgbClr val="800000"/>
                </a:solidFill>
              </a:rPr>
              <a:t>-y</a:t>
            </a:r>
            <a:r>
              <a:rPr lang="en-US" sz="2400" b="1" dirty="0">
                <a:solidFill>
                  <a:srgbClr val="800000"/>
                </a:solidFill>
              </a:rPr>
              <a:t>O</a:t>
            </a:r>
            <a:r>
              <a:rPr lang="en-US" sz="2400" b="1" baseline="-25000" dirty="0">
                <a:solidFill>
                  <a:srgbClr val="800000"/>
                </a:solidFill>
              </a:rPr>
              <a:t>3-δ</a:t>
            </a:r>
          </a:p>
        </p:txBody>
      </p:sp>
    </p:spTree>
    <p:extLst>
      <p:ext uri="{BB962C8B-B14F-4D97-AF65-F5344CB8AC3E}">
        <p14:creationId xmlns:p14="http://schemas.microsoft.com/office/powerpoint/2010/main" val="198495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8776"/>
            <a:ext cx="8982871" cy="4662831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</a:pPr>
            <a:r>
              <a:rPr lang="en-US" sz="2400" dirty="0" smtClean="0"/>
              <a:t>Task 2.1</a:t>
            </a:r>
            <a:r>
              <a:rPr lang="en-US" sz="2400" dirty="0"/>
              <a:t>: Identification of Optimal TCES with doped CaMnO</a:t>
            </a:r>
            <a:r>
              <a:rPr lang="en-US" sz="2400" baseline="-25000" dirty="0"/>
              <a:t>3-δ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2.1.1</a:t>
            </a:r>
            <a:r>
              <a:rPr lang="en-US" sz="2000" dirty="0"/>
              <a:t>: Thermodynamic measurements for </a:t>
            </a:r>
            <a:r>
              <a:rPr lang="en-US" sz="2000" dirty="0" err="1"/>
              <a:t>Δ</a:t>
            </a:r>
            <a:r>
              <a:rPr lang="en-US" sz="2000" i="1" dirty="0" err="1"/>
              <a:t>h</a:t>
            </a:r>
            <a:r>
              <a:rPr lang="en-US" sz="2000" baseline="-25000" dirty="0" err="1"/>
              <a:t>chem</a:t>
            </a:r>
            <a:r>
              <a:rPr lang="en-US" sz="2000" dirty="0"/>
              <a:t> of doped CaMnO</a:t>
            </a:r>
            <a:r>
              <a:rPr lang="en-US" sz="2000" baseline="-25000" dirty="0"/>
              <a:t>3-δ</a:t>
            </a:r>
            <a:r>
              <a:rPr lang="en-US" sz="2000" dirty="0"/>
              <a:t> 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2.1.2</a:t>
            </a:r>
            <a:r>
              <a:rPr lang="en-US" sz="2000" dirty="0"/>
              <a:t>: Kinetic measurements for </a:t>
            </a:r>
            <a:r>
              <a:rPr lang="en-US" sz="2000" dirty="0" err="1"/>
              <a:t>Δ</a:t>
            </a:r>
            <a:r>
              <a:rPr lang="en-US" sz="2000" i="1" dirty="0" err="1"/>
              <a:t>h</a:t>
            </a:r>
            <a:r>
              <a:rPr lang="en-US" sz="2000" baseline="-25000" dirty="0" err="1"/>
              <a:t>chem</a:t>
            </a:r>
            <a:r>
              <a:rPr lang="en-US" sz="2000" dirty="0"/>
              <a:t> of doped CaMnO</a:t>
            </a:r>
            <a:r>
              <a:rPr lang="en-US" sz="2000" baseline="-25000" dirty="0"/>
              <a:t>3-</a:t>
            </a:r>
            <a:r>
              <a:rPr lang="en-US" sz="2000" baseline="-25000" dirty="0" smtClean="0"/>
              <a:t>δ</a:t>
            </a:r>
            <a:r>
              <a:rPr lang="en-US" sz="2000" dirty="0" smtClean="0"/>
              <a:t> 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2.1.3</a:t>
            </a:r>
            <a:r>
              <a:rPr lang="en-US" sz="2000" dirty="0"/>
              <a:t>: Measurements for redox cycling stability</a:t>
            </a:r>
          </a:p>
          <a:p>
            <a:pPr marL="228600" indent="-228600">
              <a:spcBef>
                <a:spcPts val="1800"/>
              </a:spcBef>
            </a:pPr>
            <a:r>
              <a:rPr lang="en-US" sz="2400" dirty="0"/>
              <a:t>Task 2.2: Evaluation of Particle Reactor/Receiver </a:t>
            </a:r>
            <a:r>
              <a:rPr lang="en-US" sz="2400" dirty="0" err="1" smtClean="0"/>
              <a:t>Reqs</a:t>
            </a:r>
            <a:r>
              <a:rPr lang="en-US" sz="2400" dirty="0" smtClean="0"/>
              <a:t>. and </a:t>
            </a:r>
            <a:r>
              <a:rPr lang="en-US" sz="2400" dirty="0"/>
              <a:t>Design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2.2.1</a:t>
            </a:r>
            <a:r>
              <a:rPr lang="en-US" sz="2000" dirty="0"/>
              <a:t>: Adapting </a:t>
            </a:r>
            <a:r>
              <a:rPr lang="en-US" sz="2000" dirty="0" smtClean="0"/>
              <a:t>simulation </a:t>
            </a:r>
            <a:r>
              <a:rPr lang="en-US" sz="2000" dirty="0"/>
              <a:t>tools developed </a:t>
            </a:r>
            <a:r>
              <a:rPr lang="en-US" sz="2000" dirty="0" smtClean="0"/>
              <a:t>for prototype receiver </a:t>
            </a:r>
            <a:r>
              <a:rPr lang="en-US" sz="2000" dirty="0"/>
              <a:t>design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2.2.2</a:t>
            </a:r>
            <a:r>
              <a:rPr lang="en-US" sz="2000" dirty="0"/>
              <a:t>: Simulating particle reduction process in full receiver model </a:t>
            </a:r>
          </a:p>
          <a:p>
            <a:pPr marL="228600" indent="-228600">
              <a:spcBef>
                <a:spcPts val="1800"/>
              </a:spcBef>
              <a:tabLst>
                <a:tab pos="1371600" algn="l"/>
              </a:tabLst>
            </a:pPr>
            <a:r>
              <a:rPr lang="en-US" sz="2400" dirty="0"/>
              <a:t>Task 2.3: Sub-scale Prototype Receiver Testing at </a:t>
            </a:r>
            <a:r>
              <a:rPr lang="en-US" sz="2400" dirty="0" smtClean="0"/>
              <a:t>NREL’s HFSF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2.3.1: Design and assemble receiver test facility for HFSF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2.3.2</a:t>
            </a:r>
            <a:r>
              <a:rPr lang="en-US" sz="2000" dirty="0"/>
              <a:t>: Inert particle receiver testing at HFSF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2.3.3 </a:t>
            </a:r>
            <a:r>
              <a:rPr lang="en-US" sz="2000" dirty="0"/>
              <a:t>– 2.3.4: Reactive particle receiver testing for performance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2.3.5</a:t>
            </a:r>
            <a:r>
              <a:rPr lang="en-US" sz="2000" dirty="0"/>
              <a:t>: Adapting receiver models to compare with experimental measurements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dirty="0"/>
              <a:t>: Current Budget Period (Phase II) Tasks </a:t>
            </a:r>
          </a:p>
        </p:txBody>
      </p:sp>
    </p:spTree>
    <p:extLst>
      <p:ext uri="{BB962C8B-B14F-4D97-AF65-F5344CB8AC3E}">
        <p14:creationId xmlns:p14="http://schemas.microsoft.com/office/powerpoint/2010/main" val="424661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77900"/>
            <a:ext cx="8868571" cy="4613708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Simple view of TCES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lvl="1" indent="-228600">
              <a:spcBef>
                <a:spcPts val="600"/>
              </a:spcBef>
              <a:buClr>
                <a:srgbClr val="F38F26"/>
              </a:buClr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Point defect model to equilibrium </a:t>
            </a:r>
            <a:r>
              <a:rPr lang="en-US" sz="2200" i="1" dirty="0">
                <a:solidFill>
                  <a:schemeClr val="tx2"/>
                </a:solidFill>
              </a:rPr>
              <a:t>P</a:t>
            </a:r>
            <a:r>
              <a:rPr lang="en-US" sz="2200" baseline="-25000" dirty="0">
                <a:solidFill>
                  <a:schemeClr val="tx2"/>
                </a:solidFill>
              </a:rPr>
              <a:t>O2</a:t>
            </a:r>
            <a:r>
              <a:rPr lang="en-US" sz="2200" dirty="0">
                <a:solidFill>
                  <a:schemeClr val="tx2"/>
                </a:solidFill>
              </a:rPr>
              <a:t> vs. </a:t>
            </a:r>
            <a:r>
              <a:rPr lang="el-GR" sz="2200" i="1" dirty="0">
                <a:solidFill>
                  <a:schemeClr val="tx2"/>
                </a:solidFill>
              </a:rPr>
              <a:t>δ</a:t>
            </a:r>
            <a:r>
              <a:rPr lang="en-US" sz="2200" dirty="0">
                <a:solidFill>
                  <a:schemeClr val="tx2"/>
                </a:solidFill>
              </a:rPr>
              <a:t> over range of </a:t>
            </a:r>
            <a:r>
              <a:rPr lang="en-US" sz="2200" i="1" dirty="0">
                <a:solidFill>
                  <a:schemeClr val="tx2"/>
                </a:solidFill>
              </a:rPr>
              <a:t>T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450850" lvl="1" indent="-228600">
              <a:spcBef>
                <a:spcPts val="6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Point defect reactions:</a:t>
            </a:r>
          </a:p>
          <a:p>
            <a:pPr marL="450850" lvl="1" indent="-228600">
              <a:spcBef>
                <a:spcPts val="600"/>
              </a:spcBef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r>
              <a:rPr lang="en-US" sz="2200" dirty="0" err="1" smtClean="0">
                <a:solidFill>
                  <a:schemeClr val="tx2"/>
                </a:solidFill>
              </a:rPr>
              <a:t>Δ</a:t>
            </a:r>
            <a:r>
              <a:rPr lang="en-US" sz="2200" i="1" dirty="0" err="1" smtClean="0">
                <a:solidFill>
                  <a:schemeClr val="tx2"/>
                </a:solidFill>
              </a:rPr>
              <a:t>h</a:t>
            </a:r>
            <a:r>
              <a:rPr lang="en-US" sz="2200" dirty="0" smtClean="0">
                <a:solidFill>
                  <a:schemeClr val="tx2"/>
                </a:solidFill>
              </a:rPr>
              <a:t> and Δ</a:t>
            </a:r>
            <a:r>
              <a:rPr lang="en-US" sz="2200" i="1" dirty="0" smtClean="0">
                <a:solidFill>
                  <a:schemeClr val="tx2"/>
                </a:solidFill>
              </a:rPr>
              <a:t>s</a:t>
            </a:r>
            <a:r>
              <a:rPr lang="en-US" sz="2200" baseline="30000" dirty="0" smtClean="0">
                <a:solidFill>
                  <a:schemeClr val="tx2"/>
                </a:solidFill>
              </a:rPr>
              <a:t>0</a:t>
            </a:r>
            <a:r>
              <a:rPr lang="en-US" sz="2200" dirty="0" smtClean="0">
                <a:solidFill>
                  <a:schemeClr val="tx2"/>
                </a:solidFill>
              </a:rPr>
              <a:t> of R1 and R2 give measure of how overall </a:t>
            </a:r>
            <a:r>
              <a:rPr lang="en-US" sz="2200" dirty="0" err="1" smtClean="0">
                <a:solidFill>
                  <a:schemeClr val="tx2"/>
                </a:solidFill>
              </a:rPr>
              <a:t>Δ</a:t>
            </a:r>
            <a:r>
              <a:rPr lang="en-US" sz="2200" i="1" dirty="0" err="1" smtClean="0">
                <a:solidFill>
                  <a:schemeClr val="tx2"/>
                </a:solidFill>
              </a:rPr>
              <a:t>h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red</a:t>
            </a:r>
            <a:r>
              <a:rPr lang="en-US" sz="2200" dirty="0" smtClean="0">
                <a:solidFill>
                  <a:schemeClr val="tx2"/>
                </a:solidFill>
              </a:rPr>
              <a:t> varies with </a:t>
            </a:r>
            <a:r>
              <a:rPr lang="el-GR" sz="2200" i="1" dirty="0" smtClean="0">
                <a:solidFill>
                  <a:schemeClr val="tx2"/>
                </a:solidFill>
              </a:rPr>
              <a:t>δ</a:t>
            </a:r>
            <a:r>
              <a:rPr lang="en-US" sz="2200" i="1" dirty="0" smtClean="0">
                <a:solidFill>
                  <a:schemeClr val="tx2"/>
                </a:solidFill>
              </a:rPr>
              <a:t>.</a:t>
            </a:r>
          </a:p>
          <a:p>
            <a:pPr marL="450850" lvl="1" indent="-228600">
              <a:spcBef>
                <a:spcPts val="600"/>
              </a:spcBef>
            </a:pPr>
            <a:endParaRPr lang="en-US" sz="2200" i="1" dirty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endParaRPr lang="en-US" sz="1800" i="1" dirty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Fitted values of </a:t>
            </a:r>
            <a:r>
              <a:rPr lang="en-US" sz="2200" dirty="0" err="1" smtClean="0">
                <a:solidFill>
                  <a:schemeClr val="tx2"/>
                </a:solidFill>
              </a:rPr>
              <a:t>Δ</a:t>
            </a:r>
            <a:r>
              <a:rPr lang="en-US" sz="2200" i="1" dirty="0" err="1" smtClean="0">
                <a:solidFill>
                  <a:schemeClr val="tx2"/>
                </a:solidFill>
              </a:rPr>
              <a:t>h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red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compare well </a:t>
            </a:r>
            <a:r>
              <a:rPr lang="en-US" sz="2200" dirty="0" smtClean="0">
                <a:solidFill>
                  <a:schemeClr val="tx2"/>
                </a:solidFill>
              </a:rPr>
              <a:t>to differential scanning calorimetry.</a:t>
            </a:r>
            <a:endParaRPr lang="el-GR" sz="2200" dirty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2.1: </a:t>
            </a:r>
            <a:r>
              <a:rPr lang="en-US" dirty="0" smtClean="0"/>
              <a:t>Optimal </a:t>
            </a:r>
            <a:r>
              <a:rPr lang="en-US" dirty="0"/>
              <a:t>TCES with </a:t>
            </a:r>
            <a:r>
              <a:rPr lang="en-US" dirty="0" smtClean="0"/>
              <a:t>doped CaMnO</a:t>
            </a:r>
            <a:r>
              <a:rPr lang="en-US" baseline="-25000" dirty="0" smtClean="0"/>
              <a:t>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82131" y="1039856"/>
            <a:ext cx="5245101" cy="1582095"/>
            <a:chOff x="1538897" y="1925307"/>
            <a:chExt cx="5245101" cy="1582095"/>
          </a:xfrm>
        </p:grpSpPr>
        <p:sp>
          <p:nvSpPr>
            <p:cNvPr id="9" name="Rectangle 8"/>
            <p:cNvSpPr/>
            <p:nvPr/>
          </p:nvSpPr>
          <p:spPr>
            <a:xfrm>
              <a:off x="1538897" y="1979897"/>
              <a:ext cx="5245101" cy="152750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101350"/>
                </p:ext>
              </p:extLst>
            </p:nvPr>
          </p:nvGraphicFramePr>
          <p:xfrm>
            <a:off x="1574654" y="2464758"/>
            <a:ext cx="5167312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4" name="Equation" r:id="rId3" imgW="2870200" imgH="546100" progId="Equation.3">
                    <p:embed/>
                  </p:oleObj>
                </mc:Choice>
                <mc:Fallback>
                  <p:oleObj name="Equation" r:id="rId3" imgW="2870200" imgH="546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654" y="2464758"/>
                          <a:ext cx="5167312" cy="1006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175082" y="1925307"/>
              <a:ext cx="85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Δ</a:t>
              </a:r>
              <a:r>
                <a:rPr lang="en-US" i="1" dirty="0" smtClean="0">
                  <a:solidFill>
                    <a:srgbClr val="80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800000"/>
                  </a:solidFill>
                </a:rPr>
                <a:t>chem</a:t>
              </a:r>
              <a:endParaRPr lang="en-US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 rot="16200000">
              <a:off x="3295178" y="1433246"/>
              <a:ext cx="289577" cy="2006599"/>
            </a:xfrm>
            <a:prstGeom prst="rightBrace">
              <a:avLst>
                <a:gd name="adj1" fmla="val 8333"/>
                <a:gd name="adj2" fmla="val 49597"/>
              </a:avLst>
            </a:prstGeom>
            <a:ln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935" y="1925307"/>
              <a:ext cx="80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</a:rPr>
                <a:t>Δ</a:t>
              </a:r>
              <a:r>
                <a:rPr lang="en-US" i="1" dirty="0">
                  <a:solidFill>
                    <a:srgbClr val="80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800000"/>
                  </a:solidFill>
                </a:rPr>
                <a:t>sens</a:t>
              </a:r>
              <a:endParaRPr lang="en-US" baseline="-25000" dirty="0">
                <a:solidFill>
                  <a:srgbClr val="800000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 rot="16200000">
              <a:off x="5527800" y="1367169"/>
              <a:ext cx="286695" cy="2141635"/>
            </a:xfrm>
            <a:prstGeom prst="rightBrace">
              <a:avLst>
                <a:gd name="adj1" fmla="val 8333"/>
                <a:gd name="adj2" fmla="val 49597"/>
              </a:avLst>
            </a:prstGeom>
            <a:ln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32495"/>
              </p:ext>
            </p:extLst>
          </p:nvPr>
        </p:nvGraphicFramePr>
        <p:xfrm>
          <a:off x="3407531" y="3276599"/>
          <a:ext cx="5435661" cy="85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5" imgW="3314700" imgH="520700" progId="Equation.3">
                  <p:embed/>
                </p:oleObj>
              </mc:Choice>
              <mc:Fallback>
                <p:oleObj name="Equation" r:id="rId5" imgW="3314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7531" y="3276599"/>
                        <a:ext cx="5435661" cy="853878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8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84239"/>
              </p:ext>
            </p:extLst>
          </p:nvPr>
        </p:nvGraphicFramePr>
        <p:xfrm>
          <a:off x="3392488" y="4829175"/>
          <a:ext cx="4038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7" imgW="2463800" imgH="571500" progId="Equation.3">
                  <p:embed/>
                </p:oleObj>
              </mc:Choice>
              <mc:Fallback>
                <p:oleObj name="Equation" r:id="rId7" imgW="24638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2488" y="4829175"/>
                        <a:ext cx="4038600" cy="9398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8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27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77900"/>
            <a:ext cx="8982871" cy="4613708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Examples of point defect fits for promising compositions: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12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r>
              <a:rPr lang="en-US" sz="2400" b="1" i="1" dirty="0" smtClean="0">
                <a:solidFill>
                  <a:srgbClr val="800000"/>
                </a:solidFill>
              </a:rPr>
              <a:t>How much of TCES limit can be kinetically achieved in receiver?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2.1: </a:t>
            </a:r>
            <a:r>
              <a:rPr lang="en-US" dirty="0" smtClean="0"/>
              <a:t>Optimal </a:t>
            </a:r>
            <a:r>
              <a:rPr lang="en-US" dirty="0"/>
              <a:t>TCES with </a:t>
            </a:r>
            <a:r>
              <a:rPr lang="en-US" dirty="0" smtClean="0"/>
              <a:t>doped CaMnO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4003" y="1490460"/>
            <a:ext cx="6875398" cy="45007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76274"/>
              </p:ext>
            </p:extLst>
          </p:nvPr>
        </p:nvGraphicFramePr>
        <p:xfrm>
          <a:off x="349250" y="1473200"/>
          <a:ext cx="8321675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Document" r:id="rId4" imgW="6083300" imgH="3454400" progId="Word.Document.12">
                  <p:embed/>
                </p:oleObj>
              </mc:Choice>
              <mc:Fallback>
                <p:oleObj name="Document" r:id="rId4" imgW="6083300" imgH="345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50" y="1473200"/>
                        <a:ext cx="8321675" cy="472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90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8776"/>
            <a:ext cx="8830471" cy="4662831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smtClean="0">
                <a:solidFill>
                  <a:schemeClr val="tx2"/>
                </a:solidFill>
              </a:rPr>
              <a:t>Milestones are defined by kinetic values:</a:t>
            </a: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2.1.1: </a:t>
            </a:r>
            <a:r>
              <a:rPr lang="en-US" sz="2000" b="1" dirty="0" err="1" smtClean="0">
                <a:solidFill>
                  <a:srgbClr val="800000"/>
                </a:solidFill>
              </a:rPr>
              <a:t>Δ</a:t>
            </a:r>
            <a:r>
              <a:rPr lang="en-US" sz="2000" b="1" i="1" dirty="0" err="1" smtClean="0">
                <a:solidFill>
                  <a:srgbClr val="800000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800000"/>
                </a:solidFill>
              </a:rPr>
              <a:t>chem</a:t>
            </a:r>
            <a:r>
              <a:rPr lang="en-US" sz="2000" b="1" dirty="0" smtClean="0">
                <a:solidFill>
                  <a:srgbClr val="800000"/>
                </a:solidFill>
              </a:rPr>
              <a:t> stored ≥ 400 kJ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.</a:t>
            </a:r>
            <a:r>
              <a:rPr lang="en-US" sz="2000" b="1" dirty="0" smtClean="0">
                <a:solidFill>
                  <a:srgbClr val="800000"/>
                </a:solidFill>
              </a:rPr>
              <a:t>kg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-1</a:t>
            </a:r>
            <a:r>
              <a:rPr lang="en-US" sz="2000" b="1" dirty="0" smtClean="0">
                <a:solidFill>
                  <a:srgbClr val="800000"/>
                </a:solidFill>
              </a:rPr>
              <a:t> in 60 s at 900 °C &amp; </a:t>
            </a:r>
            <a:r>
              <a:rPr lang="en-US" sz="2000" b="1" i="1" dirty="0" smtClean="0">
                <a:solidFill>
                  <a:srgbClr val="80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800000"/>
                </a:solidFill>
              </a:rPr>
              <a:t>O2</a:t>
            </a:r>
            <a:r>
              <a:rPr lang="en-US" sz="2000" b="1" dirty="0" smtClean="0">
                <a:solidFill>
                  <a:srgbClr val="800000"/>
                </a:solidFill>
              </a:rPr>
              <a:t> = 10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-4</a:t>
            </a:r>
            <a:r>
              <a:rPr lang="en-US" sz="2000" b="1" dirty="0" smtClean="0">
                <a:solidFill>
                  <a:srgbClr val="800000"/>
                </a:solidFill>
              </a:rPr>
              <a:t> bar</a:t>
            </a:r>
          </a:p>
          <a:p>
            <a:pPr marL="457200" lvl="1" indent="-228600"/>
            <a:r>
              <a:rPr lang="en-US" sz="2000" b="1" dirty="0" smtClean="0">
                <a:solidFill>
                  <a:srgbClr val="800000"/>
                </a:solidFill>
              </a:rPr>
              <a:t>2.1.2: </a:t>
            </a:r>
            <a:r>
              <a:rPr lang="en-US" sz="2000" b="1" dirty="0" err="1">
                <a:solidFill>
                  <a:srgbClr val="800000"/>
                </a:solidFill>
              </a:rPr>
              <a:t>Δ</a:t>
            </a:r>
            <a:r>
              <a:rPr lang="en-US" sz="2000" b="1" i="1" dirty="0" err="1">
                <a:solidFill>
                  <a:srgbClr val="800000"/>
                </a:solidFill>
              </a:rPr>
              <a:t>h</a:t>
            </a:r>
            <a:r>
              <a:rPr lang="en-US" sz="2000" b="1" baseline="-25000" dirty="0" err="1">
                <a:solidFill>
                  <a:srgbClr val="800000"/>
                </a:solidFill>
              </a:rPr>
              <a:t>chem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released ≥ </a:t>
            </a:r>
            <a:r>
              <a:rPr lang="en-US" sz="2000" b="1" dirty="0">
                <a:solidFill>
                  <a:srgbClr val="800000"/>
                </a:solidFill>
              </a:rPr>
              <a:t>400 kJ</a:t>
            </a:r>
            <a:r>
              <a:rPr lang="en-US" sz="2000" b="1" baseline="30000" dirty="0">
                <a:solidFill>
                  <a:srgbClr val="800000"/>
                </a:solidFill>
              </a:rPr>
              <a:t>.</a:t>
            </a:r>
            <a:r>
              <a:rPr lang="en-US" sz="2000" b="1" dirty="0">
                <a:solidFill>
                  <a:srgbClr val="800000"/>
                </a:solidFill>
              </a:rPr>
              <a:t>kg</a:t>
            </a:r>
            <a:r>
              <a:rPr lang="en-US" sz="2000" b="1" baseline="30000" dirty="0">
                <a:solidFill>
                  <a:srgbClr val="800000"/>
                </a:solidFill>
              </a:rPr>
              <a:t>-1</a:t>
            </a:r>
            <a:r>
              <a:rPr lang="en-US" sz="2000" b="1" dirty="0">
                <a:solidFill>
                  <a:srgbClr val="800000"/>
                </a:solidFill>
              </a:rPr>
              <a:t> in 60 s at </a:t>
            </a:r>
            <a:r>
              <a:rPr lang="en-US" sz="2000" b="1" dirty="0" smtClean="0">
                <a:solidFill>
                  <a:srgbClr val="800000"/>
                </a:solidFill>
              </a:rPr>
              <a:t>800 </a:t>
            </a:r>
            <a:r>
              <a:rPr lang="en-US" sz="2000" b="1" dirty="0">
                <a:solidFill>
                  <a:srgbClr val="800000"/>
                </a:solidFill>
              </a:rPr>
              <a:t>°C &amp; </a:t>
            </a:r>
            <a:r>
              <a:rPr lang="en-US" sz="2000" b="1" dirty="0" smtClean="0">
                <a:solidFill>
                  <a:srgbClr val="800000"/>
                </a:solidFill>
              </a:rPr>
              <a:t>air</a:t>
            </a:r>
          </a:p>
          <a:p>
            <a:pPr marL="457200" lvl="1" indent="-228600"/>
            <a:r>
              <a:rPr lang="en-US" sz="2000" b="1" dirty="0">
                <a:solidFill>
                  <a:srgbClr val="800000"/>
                </a:solidFill>
              </a:rPr>
              <a:t>2.1.3: </a:t>
            </a:r>
            <a:r>
              <a:rPr lang="en-US" sz="2000" b="1" dirty="0" err="1">
                <a:solidFill>
                  <a:srgbClr val="800000"/>
                </a:solidFill>
              </a:rPr>
              <a:t>Δ</a:t>
            </a:r>
            <a:r>
              <a:rPr lang="en-US" sz="2000" b="1" i="1" dirty="0" err="1">
                <a:solidFill>
                  <a:srgbClr val="800000"/>
                </a:solidFill>
              </a:rPr>
              <a:t>δ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= 0.25 after </a:t>
            </a:r>
            <a:r>
              <a:rPr lang="en-US" sz="2000" b="1" dirty="0">
                <a:solidFill>
                  <a:srgbClr val="800000"/>
                </a:solidFill>
              </a:rPr>
              <a:t>heating and 60 s exposure to 900 °C in </a:t>
            </a:r>
            <a:r>
              <a:rPr lang="en-US" sz="2000" b="1" i="1" dirty="0">
                <a:solidFill>
                  <a:srgbClr val="800000"/>
                </a:solidFill>
              </a:rPr>
              <a:t>P</a:t>
            </a:r>
            <a:r>
              <a:rPr lang="en-US" sz="2000" b="1" baseline="-25000" dirty="0">
                <a:solidFill>
                  <a:srgbClr val="800000"/>
                </a:solidFill>
              </a:rPr>
              <a:t>O2</a:t>
            </a:r>
            <a:r>
              <a:rPr lang="en-US" sz="2000" b="1" dirty="0">
                <a:solidFill>
                  <a:srgbClr val="800000"/>
                </a:solidFill>
              </a:rPr>
              <a:t> = 10</a:t>
            </a:r>
            <a:r>
              <a:rPr lang="en-US" sz="2000" b="1" baseline="30000" dirty="0">
                <a:solidFill>
                  <a:srgbClr val="800000"/>
                </a:solidFill>
              </a:rPr>
              <a:t>-4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bar for 	     ≥ </a:t>
            </a:r>
            <a:r>
              <a:rPr lang="en-US" sz="2000" b="1" dirty="0">
                <a:solidFill>
                  <a:srgbClr val="800000"/>
                </a:solidFill>
              </a:rPr>
              <a:t>1000 redox cycles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marL="228600" indent="-228600"/>
            <a:r>
              <a:rPr lang="en-US" sz="2400" dirty="0" smtClean="0">
                <a:solidFill>
                  <a:schemeClr val="tx2"/>
                </a:solidFill>
              </a:rPr>
              <a:t>Kinetic tests performed in annular packed bed reactor in rapid-heating near-IR lamp furnace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/>
              <a:t>2-cm </a:t>
            </a:r>
            <a:r>
              <a:rPr lang="en-US" sz="2000" dirty="0" smtClean="0"/>
              <a:t>bed of 250 </a:t>
            </a:r>
            <a:r>
              <a:rPr lang="en-US" sz="2000" dirty="0"/>
              <a:t>– 425 </a:t>
            </a:r>
            <a:r>
              <a:rPr lang="en-US" sz="2000" dirty="0" smtClean="0">
                <a:ea typeface="Lucida Grande"/>
              </a:rPr>
              <a:t>μ</a:t>
            </a:r>
            <a:r>
              <a:rPr lang="en-US" sz="2000" dirty="0" smtClean="0"/>
              <a:t>m particles with </a:t>
            </a:r>
            <a:r>
              <a:rPr lang="en-US" sz="2000" dirty="0"/>
              <a:t>embedded </a:t>
            </a:r>
            <a:r>
              <a:rPr lang="en-US" sz="2000" dirty="0" smtClean="0"/>
              <a:t>TCs on </a:t>
            </a:r>
            <a:r>
              <a:rPr lang="en-US" sz="2000" dirty="0"/>
              <a:t>central Al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tube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 smtClean="0"/>
              <a:t>Constant </a:t>
            </a:r>
            <a:r>
              <a:rPr lang="en-US" sz="2000" i="1" dirty="0"/>
              <a:t>T</a:t>
            </a:r>
            <a:r>
              <a:rPr lang="en-US" sz="2000" dirty="0"/>
              <a:t> redox for a range of </a:t>
            </a:r>
            <a:r>
              <a:rPr lang="en-US" sz="2000" i="1" dirty="0"/>
              <a:t>P</a:t>
            </a:r>
            <a:r>
              <a:rPr lang="en-US" sz="2000" baseline="-25000" dirty="0"/>
              <a:t>O2</a:t>
            </a:r>
            <a:r>
              <a:rPr lang="en-US" sz="2000" dirty="0"/>
              <a:t> to fit </a:t>
            </a:r>
            <a:endParaRPr lang="en-US" sz="2000" dirty="0" smtClean="0"/>
          </a:p>
          <a:p>
            <a:pPr marL="228600" lvl="1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rate </a:t>
            </a:r>
            <a:r>
              <a:rPr lang="en-US" sz="2000" dirty="0"/>
              <a:t>parameters for kinetic </a:t>
            </a:r>
            <a:r>
              <a:rPr lang="en-US" sz="2000" dirty="0" smtClean="0"/>
              <a:t>modes of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CaCr</a:t>
            </a:r>
            <a:r>
              <a:rPr lang="en-US" sz="2000" baseline="-25000" dirty="0" smtClean="0"/>
              <a:t>0.10</a:t>
            </a:r>
            <a:r>
              <a:rPr lang="en-US" sz="2000" dirty="0" smtClean="0"/>
              <a:t>Mn</a:t>
            </a:r>
            <a:r>
              <a:rPr lang="en-US" sz="2000" baseline="-25000" dirty="0" smtClean="0"/>
              <a:t>0.90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baseline="-25000" dirty="0"/>
              <a:t>-</a:t>
            </a:r>
            <a:r>
              <a:rPr lang="en-US" sz="2000" baseline="-25000" dirty="0" smtClean="0">
                <a:ea typeface="Lucida Grande"/>
              </a:rPr>
              <a:t>δ, </a:t>
            </a:r>
            <a:r>
              <a:rPr lang="en-US" sz="2000" dirty="0" smtClean="0"/>
              <a:t>CaCr</a:t>
            </a:r>
            <a:r>
              <a:rPr lang="en-US" sz="2000" baseline="-25000" dirty="0" smtClean="0"/>
              <a:t>0.05</a:t>
            </a:r>
            <a:r>
              <a:rPr lang="en-US" sz="2000" dirty="0" smtClean="0"/>
              <a:t>Mn</a:t>
            </a:r>
            <a:r>
              <a:rPr lang="en-US" sz="2000" baseline="-25000" dirty="0"/>
              <a:t>0.95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baseline="-25000" dirty="0"/>
              <a:t>-</a:t>
            </a:r>
            <a:r>
              <a:rPr lang="en-US" sz="2000" baseline="-25000" dirty="0" smtClean="0">
                <a:ea typeface="Lucida Grande"/>
              </a:rPr>
              <a:t>δ</a:t>
            </a:r>
            <a:r>
              <a:rPr lang="en-US" sz="2000" dirty="0" smtClean="0">
                <a:ea typeface="Lucida Grande"/>
              </a:rPr>
              <a:t>,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000" dirty="0">
                <a:ea typeface="Lucida Grande"/>
              </a:rPr>
              <a:t>	</a:t>
            </a:r>
            <a:r>
              <a:rPr lang="en-US" sz="2000" dirty="0" smtClean="0"/>
              <a:t>Ca</a:t>
            </a:r>
            <a:r>
              <a:rPr lang="en-US" sz="2000" baseline="-25000" dirty="0" smtClean="0"/>
              <a:t>0.90</a:t>
            </a:r>
            <a:r>
              <a:rPr lang="en-US" sz="2000" dirty="0" smtClean="0"/>
              <a:t>Sr</a:t>
            </a:r>
            <a:r>
              <a:rPr lang="en-US" sz="2000" baseline="-25000" dirty="0" smtClean="0"/>
              <a:t>0.10</a:t>
            </a:r>
            <a:r>
              <a:rPr lang="en-US" sz="2000" dirty="0" smtClean="0"/>
              <a:t>MnO</a:t>
            </a:r>
            <a:r>
              <a:rPr lang="en-US" sz="2000" baseline="-25000" dirty="0" smtClean="0"/>
              <a:t>3</a:t>
            </a:r>
            <a:r>
              <a:rPr lang="en-US" sz="2000" baseline="-25000" dirty="0"/>
              <a:t>-</a:t>
            </a:r>
            <a:r>
              <a:rPr lang="en-US" sz="2000" baseline="-25000" dirty="0">
                <a:ea typeface="Lucida Grande"/>
              </a:rPr>
              <a:t>δ</a:t>
            </a:r>
            <a:r>
              <a:rPr lang="en-US" sz="2000" dirty="0">
                <a:ea typeface="Lucida Grande"/>
              </a:rPr>
              <a:t> </a:t>
            </a:r>
            <a:r>
              <a:rPr lang="en-US" sz="2000" dirty="0" smtClean="0">
                <a:ea typeface="Lucida Grande"/>
              </a:rPr>
              <a:t>and </a:t>
            </a:r>
            <a:r>
              <a:rPr lang="en-US" sz="2000" dirty="0" smtClean="0"/>
              <a:t>Ca</a:t>
            </a:r>
            <a:r>
              <a:rPr lang="en-US" sz="2000" baseline="-25000" dirty="0" smtClean="0"/>
              <a:t>0.95</a:t>
            </a:r>
            <a:r>
              <a:rPr lang="en-US" sz="2000" dirty="0" smtClean="0"/>
              <a:t>Sr</a:t>
            </a:r>
            <a:r>
              <a:rPr lang="en-US" sz="2000" baseline="-25000" dirty="0" smtClean="0"/>
              <a:t>0.05</a:t>
            </a:r>
            <a:r>
              <a:rPr lang="en-US" sz="2000" dirty="0" smtClean="0"/>
              <a:t>MnO</a:t>
            </a:r>
            <a:r>
              <a:rPr lang="en-US" sz="2000" baseline="-25000" dirty="0" smtClean="0"/>
              <a:t>3</a:t>
            </a:r>
            <a:r>
              <a:rPr lang="en-US" sz="2000" baseline="-25000" dirty="0"/>
              <a:t>-</a:t>
            </a:r>
            <a:r>
              <a:rPr lang="en-US" sz="2000" baseline="-25000" dirty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.</a:t>
            </a:r>
          </a:p>
          <a:p>
            <a:pPr marL="457200" lvl="1" indent="-228600">
              <a:spcBef>
                <a:spcPts val="6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edox cycle testing for 1000 cycles between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500 </a:t>
            </a:r>
            <a:r>
              <a:rPr lang="en-US" sz="2000" dirty="0"/>
              <a:t>°C in </a:t>
            </a:r>
            <a:r>
              <a:rPr lang="en-US" sz="2000" dirty="0" smtClean="0"/>
              <a:t>air and 900 </a:t>
            </a:r>
            <a:r>
              <a:rPr lang="en-US" sz="2000" dirty="0"/>
              <a:t>°C 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 </a:t>
            </a:r>
            <a:r>
              <a:rPr lang="en-US" sz="2000" dirty="0"/>
              <a:t>= 10</a:t>
            </a:r>
            <a:r>
              <a:rPr lang="en-US" sz="2000" baseline="30000" dirty="0"/>
              <a:t>-4</a:t>
            </a:r>
            <a:r>
              <a:rPr lang="en-US" sz="2000" dirty="0"/>
              <a:t> </a:t>
            </a:r>
            <a:r>
              <a:rPr lang="en-US" sz="2000" dirty="0" smtClean="0"/>
              <a:t>bar.</a:t>
            </a:r>
            <a:endParaRPr lang="el-GR" sz="2200" dirty="0"/>
          </a:p>
          <a:p>
            <a:pPr marL="222250" lvl="1" indent="0">
              <a:spcBef>
                <a:spcPts val="6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2.1: </a:t>
            </a:r>
            <a:r>
              <a:rPr lang="en-US" dirty="0" smtClean="0"/>
              <a:t>Kinetics of TCES and Release for Doped </a:t>
            </a:r>
            <a:r>
              <a:rPr lang="en-US" dirty="0"/>
              <a:t>CaMnO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77"/>
          <a:stretch/>
        </p:blipFill>
        <p:spPr bwMode="auto">
          <a:xfrm>
            <a:off x="5689600" y="4016086"/>
            <a:ext cx="2906125" cy="2405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20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129" y="924604"/>
            <a:ext cx="8982871" cy="5386605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Integrated change in </a:t>
            </a:r>
            <a:r>
              <a:rPr lang="en-US" sz="2400" dirty="0" err="1" smtClean="0">
                <a:solidFill>
                  <a:schemeClr val="tx2"/>
                </a:solidFill>
              </a:rPr>
              <a:t>δ</a:t>
            </a:r>
            <a:r>
              <a:rPr lang="en-US" sz="2400" dirty="0" smtClean="0">
                <a:solidFill>
                  <a:schemeClr val="tx2"/>
                </a:solidFill>
              </a:rPr>
              <a:t> for </a:t>
            </a:r>
            <a:r>
              <a:rPr lang="en-US" sz="2400" dirty="0">
                <a:solidFill>
                  <a:schemeClr val="tx2"/>
                </a:solidFill>
              </a:rPr>
              <a:t>Ca</a:t>
            </a:r>
            <a:r>
              <a:rPr lang="en-US" sz="2400" baseline="-25000" dirty="0">
                <a:solidFill>
                  <a:schemeClr val="tx2"/>
                </a:solidFill>
              </a:rPr>
              <a:t>0.9</a:t>
            </a:r>
            <a:r>
              <a:rPr lang="en-US" sz="2400" dirty="0">
                <a:solidFill>
                  <a:schemeClr val="tx2"/>
                </a:solidFill>
              </a:rPr>
              <a:t>Sr</a:t>
            </a:r>
            <a:r>
              <a:rPr lang="en-US" sz="2400" baseline="-25000" dirty="0">
                <a:solidFill>
                  <a:schemeClr val="tx2"/>
                </a:solidFill>
              </a:rPr>
              <a:t>0.1</a:t>
            </a:r>
            <a:r>
              <a:rPr lang="en-US" sz="2400" dirty="0">
                <a:solidFill>
                  <a:schemeClr val="tx2"/>
                </a:solidFill>
              </a:rPr>
              <a:t>MnO</a:t>
            </a:r>
            <a:r>
              <a:rPr lang="en-US" sz="2400" baseline="-25000" dirty="0">
                <a:solidFill>
                  <a:schemeClr val="tx2"/>
                </a:solidFill>
              </a:rPr>
              <a:t>3-δ</a:t>
            </a:r>
            <a:r>
              <a:rPr lang="en-US" sz="2400" dirty="0">
                <a:solidFill>
                  <a:schemeClr val="tx2"/>
                </a:solidFill>
              </a:rPr>
              <a:t> particle bed during isothermal reduction and </a:t>
            </a:r>
            <a:r>
              <a:rPr lang="en-US" sz="2400" dirty="0" smtClean="0">
                <a:solidFill>
                  <a:schemeClr val="tx2"/>
                </a:solidFill>
              </a:rPr>
              <a:t>oxidation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Reduction slower 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than oxidation and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does not reach 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milestone.</a:t>
            </a:r>
            <a:endParaRPr lang="en-US" sz="2000" dirty="0">
              <a:solidFill>
                <a:schemeClr val="tx2"/>
              </a:solidFill>
            </a:endParaRPr>
          </a:p>
          <a:p>
            <a:pPr marL="450850" lvl="1" indent="-228600">
              <a:spcBef>
                <a:spcPts val="600"/>
              </a:spcBef>
            </a:pPr>
            <a:r>
              <a:rPr lang="en-US" sz="2000" dirty="0" err="1" smtClean="0">
                <a:solidFill>
                  <a:schemeClr val="tx2"/>
                </a:solidFill>
              </a:rPr>
              <a:t>Sr</a:t>
            </a:r>
            <a:r>
              <a:rPr lang="en-US" sz="2000" dirty="0" smtClean="0">
                <a:solidFill>
                  <a:schemeClr val="tx2"/>
                </a:solidFill>
              </a:rPr>
              <a:t>-doped CaMnO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shows significant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reduction with 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heating in air.</a:t>
            </a:r>
          </a:p>
          <a:p>
            <a:pPr marL="450850" lvl="1" indent="-228600"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Multistep kinetics 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fit to data for</a:t>
            </a:r>
          </a:p>
          <a:p>
            <a:pPr marL="22225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design models.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9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2.1: Kinetics of TCES and Release for Doped CaMnO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128" y="1800355"/>
            <a:ext cx="6196975" cy="45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92700" y="1737482"/>
            <a:ext cx="3678303" cy="4478660"/>
          </a:xfrm>
        </p:spPr>
        <p:txBody>
          <a:bodyPr>
            <a:noAutofit/>
          </a:bodyPr>
          <a:lstStyle/>
          <a:p>
            <a:pPr marL="228600" indent="-228600">
              <a:buSzPts val="1800"/>
            </a:pPr>
            <a:r>
              <a:rPr lang="en-US" sz="2000" dirty="0">
                <a:solidFill>
                  <a:srgbClr val="4B545D"/>
                </a:solidFill>
              </a:rPr>
              <a:t>C</a:t>
            </a:r>
            <a:r>
              <a:rPr lang="en-US" sz="2000" dirty="0" smtClean="0">
                <a:solidFill>
                  <a:srgbClr val="4B545D"/>
                </a:solidFill>
              </a:rPr>
              <a:t>hemical </a:t>
            </a:r>
            <a:r>
              <a:rPr lang="en-US" sz="2000" dirty="0">
                <a:solidFill>
                  <a:srgbClr val="4B545D"/>
                </a:solidFill>
              </a:rPr>
              <a:t>energy storage </a:t>
            </a:r>
            <a:r>
              <a:rPr lang="en-US" sz="2000" dirty="0" smtClean="0">
                <a:solidFill>
                  <a:srgbClr val="4B545D"/>
                </a:solidFill>
              </a:rPr>
              <a:t>picks up after </a:t>
            </a:r>
            <a:r>
              <a:rPr lang="en-US" sz="2000" i="1" dirty="0">
                <a:solidFill>
                  <a:srgbClr val="4B545D"/>
                </a:solidFill>
              </a:rPr>
              <a:t>T</a:t>
            </a:r>
            <a:r>
              <a:rPr lang="en-US" sz="2000" dirty="0">
                <a:solidFill>
                  <a:srgbClr val="4B545D"/>
                </a:solidFill>
              </a:rPr>
              <a:t> &gt; 700 °</a:t>
            </a:r>
            <a:r>
              <a:rPr lang="en-US" sz="2000" dirty="0" smtClean="0">
                <a:solidFill>
                  <a:srgbClr val="4B545D"/>
                </a:solidFill>
              </a:rPr>
              <a:t>C and accounts </a:t>
            </a:r>
            <a:r>
              <a:rPr lang="en-US" sz="2000" dirty="0">
                <a:solidFill>
                  <a:srgbClr val="4B545D"/>
                </a:solidFill>
              </a:rPr>
              <a:t>for </a:t>
            </a:r>
            <a:r>
              <a:rPr lang="en-US" sz="2000" dirty="0" smtClean="0">
                <a:solidFill>
                  <a:srgbClr val="4B545D"/>
                </a:solidFill>
              </a:rPr>
              <a:t>≈ 40</a:t>
            </a:r>
            <a:r>
              <a:rPr lang="en-US" sz="2000" dirty="0">
                <a:solidFill>
                  <a:srgbClr val="4B545D"/>
                </a:solidFill>
              </a:rPr>
              <a:t>% of </a:t>
            </a:r>
            <a:r>
              <a:rPr lang="en-US" sz="2000" dirty="0" smtClean="0">
                <a:solidFill>
                  <a:srgbClr val="4B545D"/>
                </a:solidFill>
              </a:rPr>
              <a:t>TCES.</a:t>
            </a:r>
            <a:endParaRPr lang="en-US" sz="2000" dirty="0">
              <a:solidFill>
                <a:srgbClr val="4B545D"/>
              </a:solidFill>
            </a:endParaRPr>
          </a:p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CSP </a:t>
            </a:r>
            <a:r>
              <a:rPr lang="en-US" sz="2000" dirty="0"/>
              <a:t>receiver design </a:t>
            </a:r>
            <a:r>
              <a:rPr lang="en-US" sz="2000" dirty="0" smtClean="0"/>
              <a:t>must manage </a:t>
            </a:r>
            <a:r>
              <a:rPr lang="en-US" sz="2000" dirty="0"/>
              <a:t>falling </a:t>
            </a:r>
            <a:r>
              <a:rPr lang="en-US" sz="2000" dirty="0" smtClean="0"/>
              <a:t>particles to achieve adequate residence time </a:t>
            </a:r>
            <a:r>
              <a:rPr lang="en-US" sz="2000" dirty="0"/>
              <a:t>and heat </a:t>
            </a:r>
            <a:r>
              <a:rPr lang="en-US" sz="2000" dirty="0" smtClean="0"/>
              <a:t>transfer for particle reduction.</a:t>
            </a:r>
          </a:p>
          <a:p>
            <a:pPr marL="22860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Gas </a:t>
            </a:r>
            <a:r>
              <a:rPr lang="en-US" sz="2000" dirty="0"/>
              <a:t>management to maintain low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 environment is critical for success of design.</a:t>
            </a:r>
            <a:endParaRPr lang="en-US" sz="2000" dirty="0"/>
          </a:p>
          <a:p>
            <a:pPr marL="228600" indent="-228600"/>
            <a:endParaRPr lang="en-US" sz="2000" dirty="0"/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86505"/>
          </a:xfrm>
        </p:spPr>
        <p:txBody>
          <a:bodyPr>
            <a:noAutofit/>
          </a:bodyPr>
          <a:lstStyle/>
          <a:p>
            <a:r>
              <a:rPr lang="en-US" dirty="0"/>
              <a:t>Task 2.1: Kinetics of TCES and Release for Doped CaMnO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70141"/>
            <a:ext cx="4584700" cy="646331"/>
          </a:xfrm>
          <a:prstGeom prst="rect">
            <a:avLst/>
          </a:prstGeom>
          <a:solidFill>
            <a:srgbClr val="FDFFFF"/>
          </a:solidFill>
          <a:ln>
            <a:solidFill>
              <a:srgbClr val="FCFFF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00"/>
                </a:solidFill>
              </a:rPr>
              <a:t>Breakdown of </a:t>
            </a:r>
            <a:r>
              <a:rPr lang="en-US" b="1" i="1" dirty="0">
                <a:solidFill>
                  <a:srgbClr val="800000"/>
                </a:solidFill>
              </a:rPr>
              <a:t>e</a:t>
            </a:r>
            <a:r>
              <a:rPr lang="en-US" b="1" i="1" dirty="0" smtClean="0">
                <a:solidFill>
                  <a:srgbClr val="800000"/>
                </a:solidFill>
              </a:rPr>
              <a:t>nergy storage during heating and reduction of 2-cm bed of  </a:t>
            </a:r>
            <a:r>
              <a:rPr lang="en-US" b="1" dirty="0">
                <a:solidFill>
                  <a:srgbClr val="800000"/>
                </a:solidFill>
              </a:rPr>
              <a:t>Ca</a:t>
            </a:r>
            <a:r>
              <a:rPr lang="en-US" b="1" baseline="-25000" dirty="0">
                <a:solidFill>
                  <a:srgbClr val="800000"/>
                </a:solidFill>
              </a:rPr>
              <a:t>0.9</a:t>
            </a:r>
            <a:r>
              <a:rPr lang="en-US" b="1" dirty="0">
                <a:solidFill>
                  <a:srgbClr val="800000"/>
                </a:solidFill>
              </a:rPr>
              <a:t>Sr</a:t>
            </a:r>
            <a:r>
              <a:rPr lang="en-US" b="1" baseline="-25000" dirty="0">
                <a:solidFill>
                  <a:srgbClr val="800000"/>
                </a:solidFill>
              </a:rPr>
              <a:t>0.1</a:t>
            </a:r>
            <a:r>
              <a:rPr lang="en-US" b="1" dirty="0">
                <a:solidFill>
                  <a:srgbClr val="800000"/>
                </a:solidFill>
              </a:rPr>
              <a:t>MnO</a:t>
            </a:r>
            <a:r>
              <a:rPr lang="en-US" b="1" baseline="-25000" dirty="0">
                <a:solidFill>
                  <a:srgbClr val="800000"/>
                </a:solidFill>
              </a:rPr>
              <a:t>3-</a:t>
            </a:r>
            <a:r>
              <a:rPr lang="el-GR" b="1" baseline="-25000" dirty="0">
                <a:solidFill>
                  <a:srgbClr val="800000"/>
                </a:solidFill>
              </a:rPr>
              <a:t>δ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32"/>
          <a:stretch/>
        </p:blipFill>
        <p:spPr>
          <a:xfrm>
            <a:off x="626147" y="1737482"/>
            <a:ext cx="3944396" cy="2235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0"/>
          <a:stretch/>
        </p:blipFill>
        <p:spPr>
          <a:xfrm>
            <a:off x="555812" y="3931182"/>
            <a:ext cx="4014731" cy="24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nshot-PPT-template-light_FINAL2016">
  <a:themeElements>
    <a:clrScheme name="SunShot">
      <a:dk1>
        <a:srgbClr val="4B545D"/>
      </a:dk1>
      <a:lt1>
        <a:srgbClr val="FFFFFF"/>
      </a:lt1>
      <a:dk2>
        <a:srgbClr val="4B545D"/>
      </a:dk2>
      <a:lt2>
        <a:srgbClr val="E3E4E5"/>
      </a:lt2>
      <a:accent1>
        <a:srgbClr val="F18F25"/>
      </a:accent1>
      <a:accent2>
        <a:srgbClr val="EE6525"/>
      </a:accent2>
      <a:accent3>
        <a:srgbClr val="FDC125"/>
      </a:accent3>
      <a:accent4>
        <a:srgbClr val="C10B1E"/>
      </a:accent4>
      <a:accent5>
        <a:srgbClr val="1C997B"/>
      </a:accent5>
      <a:accent6>
        <a:srgbClr val="1B8EB4"/>
      </a:accent6>
      <a:hlink>
        <a:srgbClr val="F18F25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34390DA6-9826-4661-A267-4E96A725878B}"/>
</file>

<file path=customXml/itemProps2.xml><?xml version="1.0" encoding="utf-8"?>
<ds:datastoreItem xmlns:ds="http://schemas.openxmlformats.org/officeDocument/2006/customXml" ds:itemID="{9E0A6BE0-BBF2-463B-97D3-02BF9C8A5782}"/>
</file>

<file path=customXml/itemProps3.xml><?xml version="1.0" encoding="utf-8"?>
<ds:datastoreItem xmlns:ds="http://schemas.openxmlformats.org/officeDocument/2006/customXml" ds:itemID="{FBC007A7-A987-4B93-9CD7-73BE54E190B8}"/>
</file>

<file path=customXml/itemProps4.xml><?xml version="1.0" encoding="utf-8"?>
<ds:datastoreItem xmlns:ds="http://schemas.openxmlformats.org/officeDocument/2006/customXml" ds:itemID="{BBAC930C-8839-4CE8-93DE-8DA80D9A0C9C}"/>
</file>

<file path=customXml/itemProps5.xml><?xml version="1.0" encoding="utf-8"?>
<ds:datastoreItem xmlns:ds="http://schemas.openxmlformats.org/officeDocument/2006/customXml" ds:itemID="{66937F54-AD3D-409F-997D-564706A4375E}"/>
</file>

<file path=docProps/app.xml><?xml version="1.0" encoding="utf-8"?>
<Properties xmlns="http://schemas.openxmlformats.org/officeDocument/2006/extended-properties" xmlns:vt="http://schemas.openxmlformats.org/officeDocument/2006/docPropsVTypes">
  <Template>Sunshot-PPT-template-light_FINAL2016.potx</Template>
  <TotalTime>2332</TotalTime>
  <Words>1818</Words>
  <Application>Microsoft Macintosh PowerPoint</Application>
  <PresentationFormat>On-screen Show (4:3)</PresentationFormat>
  <Paragraphs>276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Sunshot-PPT-template-light_FINAL2016</vt:lpstr>
      <vt:lpstr>Equation</vt:lpstr>
      <vt:lpstr>Document</vt:lpstr>
      <vt:lpstr>CSP ELEMENTS: High-Temperature Thermochemical Energy Storage with Redox-Stable Perovskites</vt:lpstr>
      <vt:lpstr>Overview: Concept and Team</vt:lpstr>
      <vt:lpstr>Overview: Value Statement and Project Objectives</vt:lpstr>
      <vt:lpstr>Overview: Current Budget Period (Phase II) Tasks </vt:lpstr>
      <vt:lpstr>Task 2.1: Optimal TCES with doped CaMnO3</vt:lpstr>
      <vt:lpstr>Task 2.1: Optimal TCES with doped CaMnO3</vt:lpstr>
      <vt:lpstr>Task 2.1: Kinetics of TCES and Release for Doped CaMnO3</vt:lpstr>
      <vt:lpstr>Task 2.1: Kinetics of TCES and Release for Doped CaMnO3</vt:lpstr>
      <vt:lpstr>Task 2.1: Kinetics of TCES and Release for Doped CaMnO3</vt:lpstr>
      <vt:lpstr>Task 2.2: Evaluation of Particle Reactor/Receiver Design</vt:lpstr>
      <vt:lpstr>Task 2.2: Evaluation of Particle Reactor/Receiver Design</vt:lpstr>
      <vt:lpstr>Task 2.2: Evaluation of Particle Reactor/Receiver Design</vt:lpstr>
      <vt:lpstr>Task 2.2: Evaluation of Particle Reactor/Receiver Design</vt:lpstr>
      <vt:lpstr>Task 2.2: Evaluation of Particle Reactor/Receiver Design</vt:lpstr>
      <vt:lpstr>Task 2.2: Evaluation of Particle Reactor/Receiver Design</vt:lpstr>
      <vt:lpstr>Task 2.2: Evaluation of Particle Reactor/Receiver Design</vt:lpstr>
      <vt:lpstr>Task 2.3: Sub-scale Prototype Receiver Tests at NREL HFSF</vt:lpstr>
      <vt:lpstr>Task 2.3: Sub-scale Prototype Receiver Tests at NREL HFSF</vt:lpstr>
      <vt:lpstr>Task 2.3: Sub-scale Prototype Receiver Tests at NREL HFSF</vt:lpstr>
      <vt:lpstr>Summary of Accomplishments and Path to Market</vt:lpstr>
    </vt:vector>
  </TitlesOfParts>
  <Manager/>
  <Company>Colorado School of Mines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Greg Jackson</dc:creator>
  <cp:keywords/>
  <dc:description/>
  <cp:lastModifiedBy>Greg Jackson</cp:lastModifiedBy>
  <cp:revision>132</cp:revision>
  <dcterms:created xsi:type="dcterms:W3CDTF">2013-11-27T21:01:27Z</dcterms:created>
  <dcterms:modified xsi:type="dcterms:W3CDTF">2016-04-11T15:40:22Z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