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8" r:id="rId4"/>
    <p:sldId id="264" r:id="rId5"/>
    <p:sldId id="265" r:id="rId6"/>
    <p:sldId id="261" r:id="rId7"/>
    <p:sldId id="262" r:id="rId8"/>
    <p:sldId id="266" r:id="rId9"/>
    <p:sldId id="267" r:id="rId10"/>
    <p:sldId id="269" r:id="rId11"/>
    <p:sldId id="275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2F9D83"/>
    <a:srgbClr val="FFFFFF"/>
    <a:srgbClr val="ED902F"/>
    <a:srgbClr val="F3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7EC7-4B9C-E847-93EE-C93EA4B2CBE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CA75-A02E-114C-AC38-11AD2DDD6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A6FD-07CC-3D4F-8EE0-CE25793C9AC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508B-E454-1C48-9A1A-9DCCB2D1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904" y="1995715"/>
            <a:ext cx="5168295" cy="170148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ED902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3825709"/>
            <a:ext cx="5168296" cy="130267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8092" y="5695548"/>
            <a:ext cx="3210108" cy="90977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8D98A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Author</a:t>
            </a:r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6" name="Picture 15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9" name="Picture 18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pic>
        <p:nvPicPr>
          <p:cNvPr id="20" name="Picture 19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0" y="1992993"/>
            <a:ext cx="42443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747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Thayer School of Engineering at Dartmout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29466" r="4345" b="27634"/>
          <a:stretch/>
        </p:blipFill>
        <p:spPr bwMode="auto">
          <a:xfrm>
            <a:off x="3316078" y="6437325"/>
            <a:ext cx="1883884" cy="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heideamill.org/norwichtech/wp-content/uploads/2015/07/norwichtechnologies_logo_color_30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48" y="6493925"/>
            <a:ext cx="1644115" cy="4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pic>
        <p:nvPicPr>
          <p:cNvPr id="8" name="Picture 7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5987483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35"/>
            <a:ext cx="8229600" cy="886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20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322294"/>
            <a:ext cx="8229599" cy="455705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24669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63394" y="6304785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771003" y="6285005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138"/>
            <a:ext cx="8229600" cy="8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71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972723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39106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1" r:id="rId2"/>
    <p:sldLayoutId id="2147483775" r:id="rId3"/>
    <p:sldLayoutId id="2147483750" r:id="rId4"/>
    <p:sldLayoutId id="2147483666" r:id="rId5"/>
    <p:sldLayoutId id="2147483774" r:id="rId6"/>
    <p:sldLayoutId id="21474837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38F2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38F26"/>
        </a:buClr>
        <a:buSzPct val="100000"/>
        <a:buFont typeface="Arial"/>
        <a:buChar char="•"/>
        <a:defRPr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46" y="2319573"/>
            <a:ext cx="9143999" cy="17014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Thermodynamically Stable, High Temperature Antioxidation Cermet Solar Selective Absorbers from Low-Cost Solution Chemical Processing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01" y="4064602"/>
            <a:ext cx="8458200" cy="1510795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 dirty="0" err="1">
                <a:solidFill>
                  <a:srgbClr val="0000FF"/>
                </a:solidFill>
              </a:rPr>
              <a:t>FOA</a:t>
            </a:r>
            <a:r>
              <a:rPr lang="en-US" sz="5500" b="1" dirty="0">
                <a:latin typeface="+mn-lt"/>
                <a:cs typeface="Arial" pitchFamily="34" charset="0"/>
              </a:rPr>
              <a:t>:  Concentrating </a:t>
            </a:r>
            <a:r>
              <a:rPr lang="en-US" sz="5500" b="1" dirty="0"/>
              <a:t>Solar Power:  Advanced Projects Offering Low </a:t>
            </a:r>
            <a:r>
              <a:rPr lang="en-US" sz="5500" b="1" dirty="0" err="1"/>
              <a:t>LCOE</a:t>
            </a:r>
            <a:r>
              <a:rPr lang="en-US" sz="5500" b="1" dirty="0"/>
              <a:t> Opportunities</a:t>
            </a:r>
          </a:p>
          <a:p>
            <a:r>
              <a:rPr lang="en-US" sz="55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Principle Investigator</a:t>
            </a:r>
            <a:r>
              <a:rPr lang="en-US" sz="5500" b="1" dirty="0">
                <a:latin typeface="+mn-lt"/>
                <a:cs typeface="Arial" pitchFamily="34" charset="0"/>
              </a:rPr>
              <a:t>: Jifeng Liu, Dartmouth College.</a:t>
            </a:r>
          </a:p>
          <a:p>
            <a:pPr>
              <a:defRPr/>
            </a:pPr>
            <a:r>
              <a:rPr lang="en-US" sz="55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Partner</a:t>
            </a:r>
            <a:r>
              <a:rPr lang="en-US" sz="5500" b="1" dirty="0">
                <a:latin typeface="+mn-lt"/>
                <a:cs typeface="Arial" pitchFamily="34" charset="0"/>
              </a:rPr>
              <a:t>: Troy McBride, Joel </a:t>
            </a:r>
            <a:r>
              <a:rPr lang="en-US" sz="5500" b="1" dirty="0" err="1">
                <a:latin typeface="+mn-lt"/>
                <a:cs typeface="Arial" pitchFamily="34" charset="0"/>
              </a:rPr>
              <a:t>Stettenheim</a:t>
            </a:r>
            <a:r>
              <a:rPr lang="en-US" sz="5500" b="1" dirty="0">
                <a:latin typeface="+mn-lt"/>
                <a:cs typeface="Arial" pitchFamily="34" charset="0"/>
              </a:rPr>
              <a:t>, Norwich Technologies</a:t>
            </a:r>
          </a:p>
          <a:p>
            <a:pPr>
              <a:defRPr/>
            </a:pPr>
            <a:r>
              <a:rPr lang="en-US" sz="55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Project Duration</a:t>
            </a:r>
            <a:r>
              <a:rPr lang="en-US" sz="5500" b="1" dirty="0">
                <a:latin typeface="+mn-lt"/>
                <a:cs typeface="Arial" pitchFamily="34" charset="0"/>
              </a:rPr>
              <a:t>: </a:t>
            </a:r>
            <a:r>
              <a:rPr lang="en-US" sz="5500" b="1" dirty="0">
                <a:latin typeface="+mn-lt"/>
              </a:rPr>
              <a:t>9/01/15 – 8/31/18</a:t>
            </a:r>
          </a:p>
          <a:p>
            <a:pPr>
              <a:defRPr/>
            </a:pPr>
            <a:r>
              <a:rPr lang="en-US" sz="55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Project Budget</a:t>
            </a:r>
            <a:r>
              <a:rPr lang="en-US" sz="5500" b="1" dirty="0">
                <a:latin typeface="+mn-lt"/>
                <a:cs typeface="Arial" pitchFamily="34" charset="0"/>
              </a:rPr>
              <a:t>: $656,831 (DOE);  $173,020 (Cost Sharing)</a:t>
            </a:r>
            <a:endParaRPr lang="en-US" dirty="0">
              <a:solidFill>
                <a:srgbClr val="6E727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00911" y="5554225"/>
            <a:ext cx="4543089" cy="909770"/>
          </a:xfrm>
        </p:spPr>
        <p:txBody>
          <a:bodyPr/>
          <a:lstStyle/>
          <a:p>
            <a:r>
              <a:rPr lang="en-US" b="1" u="sng" dirty="0">
                <a:solidFill>
                  <a:srgbClr val="006600"/>
                </a:solidFill>
              </a:rPr>
              <a:t>Jifeng Liu, </a:t>
            </a:r>
          </a:p>
          <a:p>
            <a:r>
              <a:rPr lang="en-US" dirty="0">
                <a:solidFill>
                  <a:srgbClr val="006600"/>
                </a:solidFill>
              </a:rPr>
              <a:t>Xiaoxin Wang, Xiaobai Yu, Katerina Kekalo, Sidan Fu</a:t>
            </a:r>
          </a:p>
          <a:p>
            <a:r>
              <a:rPr lang="en-US" b="1" dirty="0">
                <a:solidFill>
                  <a:srgbClr val="006600"/>
                </a:solidFill>
              </a:rPr>
              <a:t>Thayer School of Engineering, Dartmouth College</a:t>
            </a:r>
          </a:p>
        </p:txBody>
      </p:sp>
      <p:pic>
        <p:nvPicPr>
          <p:cNvPr id="13314" name="Picture 2" descr="Thayer School of Engineering at Dartmou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29466" r="4345" b="27634"/>
          <a:stretch/>
        </p:blipFill>
        <p:spPr bwMode="auto">
          <a:xfrm>
            <a:off x="0" y="6345604"/>
            <a:ext cx="2225407" cy="5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heideamill.org/norwichtech/wp-content/uploads/2015/07/norwichtechnologies_logo_color_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27" y="6441457"/>
            <a:ext cx="1806766" cy="4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6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Design Optimization (2):  Summary of Results for Different Nanoparticle Materials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8143" y="1035424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7168" y="4149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401438"/>
              </p:ext>
            </p:extLst>
          </p:nvPr>
        </p:nvGraphicFramePr>
        <p:xfrm>
          <a:off x="833155" y="1012903"/>
          <a:ext cx="7391464" cy="41781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Radius(nm)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Substrate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          Optimized FOM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C=100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C=1000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00CC"/>
                          </a:solidFill>
                        </a:rPr>
                        <a:t>NiSi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85.9%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94.5%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FeSi</a:t>
                      </a:r>
                      <a:r>
                        <a:rPr lang="en-US" baseline="-25000" dirty="0" err="1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HfSi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914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TiSi</a:t>
                      </a:r>
                      <a:r>
                        <a:rPr lang="en-US" b="1" baseline="-25000" dirty="0" err="1">
                          <a:solidFill>
                            <a:srgbClr val="00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87.0%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94.8%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</a:t>
                      </a:r>
                      <a:r>
                        <a:rPr lang="en-US" baseline="-25000" dirty="0"/>
                        <a:t>5</a:t>
                      </a:r>
                      <a:r>
                        <a:rPr lang="en-US" dirty="0"/>
                        <a:t>Si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968" y="5321146"/>
            <a:ext cx="9038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9933"/>
                </a:solidFill>
              </a:rPr>
              <a:t>All these materials except </a:t>
            </a:r>
            <a:r>
              <a:rPr lang="el-GR" sz="2000" dirty="0"/>
              <a:t>β</a:t>
            </a:r>
            <a:r>
              <a:rPr lang="en-US" sz="2000" dirty="0"/>
              <a:t>-</a:t>
            </a:r>
            <a:r>
              <a:rPr lang="en-US" sz="2000" dirty="0" err="1"/>
              <a:t>FeSi</a:t>
            </a:r>
            <a:r>
              <a:rPr lang="en-US" sz="2000" baseline="-25000" dirty="0" err="1"/>
              <a:t>2</a:t>
            </a:r>
            <a:r>
              <a:rPr lang="en-US" sz="2000" baseline="-25000" dirty="0"/>
              <a:t> </a:t>
            </a:r>
            <a:r>
              <a:rPr lang="en-US" sz="2000" dirty="0">
                <a:solidFill>
                  <a:srgbClr val="339933"/>
                </a:solidFill>
              </a:rPr>
              <a:t>can satisfy </a:t>
            </a:r>
            <a:r>
              <a:rPr lang="en-US" sz="2000" dirty="0" err="1">
                <a:solidFill>
                  <a:srgbClr val="339933"/>
                </a:solidFill>
              </a:rPr>
              <a:t>FOM</a:t>
            </a:r>
            <a:r>
              <a:rPr lang="en-US" sz="2000" dirty="0">
                <a:solidFill>
                  <a:srgbClr val="339933"/>
                </a:solidFill>
              </a:rPr>
              <a:t>&gt;0.94 at C=1000, the best being </a:t>
            </a:r>
            <a:r>
              <a:rPr lang="en-US" sz="2000" dirty="0" err="1">
                <a:solidFill>
                  <a:srgbClr val="339933"/>
                </a:solidFill>
              </a:rPr>
              <a:t>TiSi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NiSi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TiSi</a:t>
            </a:r>
            <a:r>
              <a:rPr lang="en-US" sz="2000" dirty="0">
                <a:solidFill>
                  <a:srgbClr val="FF0000"/>
                </a:solidFill>
              </a:rPr>
              <a:t> are the best choices for C=100.</a:t>
            </a:r>
          </a:p>
        </p:txBody>
      </p:sp>
    </p:spTree>
    <p:extLst>
      <p:ext uri="{BB962C8B-B14F-4D97-AF65-F5344CB8AC3E}">
        <p14:creationId xmlns:p14="http://schemas.microsoft.com/office/powerpoint/2010/main" val="23063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633831" cy="88650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Design Optimization (2):  Summary of Results for Different Nanoparticle Materials with Bilayer Coating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8143" y="1035424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7168" y="4149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0773817"/>
              </p:ext>
            </p:extLst>
          </p:nvPr>
        </p:nvGraphicFramePr>
        <p:xfrm>
          <a:off x="0" y="1048216"/>
          <a:ext cx="9144000" cy="45819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6713">
                <a:tc>
                  <a:txBody>
                    <a:bodyPr/>
                    <a:lstStyle/>
                    <a:p>
                      <a:r>
                        <a:rPr lang="en-US" dirty="0"/>
                        <a:t>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Layer1</a:t>
                      </a:r>
                    </a:p>
                    <a:p>
                      <a:r>
                        <a:rPr lang="en-US" dirty="0" err="1"/>
                        <a:t>R1,f1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d1</a:t>
                      </a:r>
                      <a:r>
                        <a:rPr lang="en-US" dirty="0"/>
                        <a:t> (top)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Layer2</a:t>
                      </a:r>
                    </a:p>
                    <a:p>
                      <a:r>
                        <a:rPr lang="en-US" dirty="0" err="1"/>
                        <a:t>R2,f2,d2</a:t>
                      </a:r>
                      <a:r>
                        <a:rPr lang="en-US" dirty="0"/>
                        <a:t> (bottom)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Optimized FOM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r>
                        <a:rPr lang="en-US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 nm, 1%,</a:t>
                      </a:r>
                      <a:r>
                        <a:rPr lang="en-US" baseline="0" dirty="0"/>
                        <a:t> 10um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 nm, 5.5%, 62um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75">
                <a:tc>
                  <a:txBody>
                    <a:bodyPr/>
                    <a:lstStyle/>
                    <a:p>
                      <a:pPr marL="0" indent="0"/>
                      <a:r>
                        <a:rPr lang="en-US" dirty="0" err="1"/>
                        <a:t>NiSi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nm, 1.75%,11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12.5nm,1%, </a:t>
                      </a:r>
                      <a:r>
                        <a:rPr lang="en-US" dirty="0" err="1"/>
                        <a:t>8um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r>
                        <a:rPr lang="en-US"/>
                        <a:t>TiSi</a:t>
                      </a:r>
                      <a:r>
                        <a:rPr lang="en-US" baseline="-2500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7.5nm ,  1%, </a:t>
                      </a:r>
                      <a:r>
                        <a:rPr lang="en-US" dirty="0" err="1"/>
                        <a:t>24um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nm, 1%, 6.5um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TiSi</a:t>
                      </a:r>
                      <a:r>
                        <a:rPr lang="en-US" b="1" baseline="-25000" dirty="0" err="1">
                          <a:solidFill>
                            <a:srgbClr val="00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5nm, 0.25%,</a:t>
                      </a:r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92um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7.5nm, 1%, </a:t>
                      </a:r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7.6um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87.5%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025">
                <a:tc>
                  <a:txBody>
                    <a:bodyPr/>
                    <a:lstStyle/>
                    <a:p>
                      <a:r>
                        <a:rPr lang="en-US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7.5nm,3.5%,100um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15nm, 2.1%,</a:t>
                      </a:r>
                      <a:r>
                        <a:rPr lang="en-US" dirty="0" err="1"/>
                        <a:t>95um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780">
                <a:tc>
                  <a:txBody>
                    <a:bodyPr/>
                    <a:lstStyle/>
                    <a:p>
                      <a:r>
                        <a:rPr lang="en-US" sz="1800" dirty="0" err="1"/>
                        <a:t>TiSi</a:t>
                      </a:r>
                      <a:r>
                        <a:rPr lang="en-US" baseline="-25000" dirty="0" err="1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 nm,1%,100um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12.5nm,3.4</a:t>
                      </a:r>
                      <a:r>
                        <a:rPr lang="en-US" dirty="0"/>
                        <a:t>%, </a:t>
                      </a:r>
                      <a:r>
                        <a:rPr lang="en-US" dirty="0" err="1"/>
                        <a:t>59um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39933"/>
                          </a:solidFill>
                        </a:rPr>
                        <a:t>94.9%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r>
                        <a:rPr lang="en-US" dirty="0" err="1"/>
                        <a:t>TiSi</a:t>
                      </a:r>
                      <a:r>
                        <a:rPr lang="en-US" baseline="-25000" dirty="0" err="1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7.5nm, 1%, 100um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10nm,3.75</a:t>
                      </a:r>
                      <a:r>
                        <a:rPr lang="en-US" dirty="0"/>
                        <a:t>%, </a:t>
                      </a:r>
                      <a:r>
                        <a:rPr lang="en-US" dirty="0" err="1"/>
                        <a:t>54um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39933"/>
                          </a:solidFill>
                        </a:rPr>
                        <a:t>94.9%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r>
                        <a:rPr lang="en-US" dirty="0" err="1"/>
                        <a:t>TiSi</a:t>
                      </a:r>
                      <a:r>
                        <a:rPr lang="en-US" baseline="-25000" dirty="0" err="1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 nm, 1%, 100um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7.5nm</a:t>
                      </a:r>
                      <a:r>
                        <a:rPr lang="en-US" dirty="0"/>
                        <a:t>, 3%, 68um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39933"/>
                          </a:solidFill>
                        </a:rPr>
                        <a:t>94.9%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TiSi</a:t>
                      </a:r>
                      <a:r>
                        <a:rPr lang="en-US" baseline="-25000" dirty="0" err="1"/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5nm,0.40%,100um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7.5nm,2.5%,100um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Ta/SS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39933"/>
                          </a:solidFill>
                        </a:rPr>
                        <a:t>94.9%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TiSi</a:t>
                      </a:r>
                      <a:r>
                        <a:rPr lang="en-US" b="1" baseline="-25000" dirty="0" err="1">
                          <a:solidFill>
                            <a:srgbClr val="00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5nm, 0.3125%, </a:t>
                      </a:r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50.0um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7.5nm,2.25%, </a:t>
                      </a:r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94.um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94.625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95.2%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933" y="5647972"/>
            <a:ext cx="9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39933"/>
                </a:solidFill>
              </a:rPr>
              <a:t>FOM</a:t>
            </a:r>
            <a:r>
              <a:rPr lang="en-US" sz="2000" dirty="0">
                <a:solidFill>
                  <a:srgbClr val="339933"/>
                </a:solidFill>
              </a:rPr>
              <a:t> further increased to 87.5% for C=100 and 95.2% for C=1000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Design Optimization (3):  Effect of Nanoparticle Size Distribution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8143" y="1035424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 descr="DOE Q1 2016 Fig3a 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35424"/>
            <a:ext cx="3442914" cy="34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75952"/>
              </p:ext>
            </p:extLst>
          </p:nvPr>
        </p:nvGraphicFramePr>
        <p:xfrm>
          <a:off x="142875" y="971715"/>
          <a:ext cx="4505325" cy="374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Graph" r:id="rId4" imgW="3736848" imgH="3185770" progId="Origin50.Graph">
                  <p:embed/>
                </p:oleObj>
              </mc:Choice>
              <mc:Fallback>
                <p:oleObj name="Graph" r:id="rId4" imgW="3736848" imgH="318577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67" t="7492" r="5655" b="5779"/>
                      <a:stretch>
                        <a:fillRect/>
                      </a:stretch>
                    </p:blipFill>
                    <p:spPr bwMode="auto">
                      <a:xfrm>
                        <a:off x="142875" y="971715"/>
                        <a:ext cx="4505325" cy="374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3"/>
          <p:cNvSpPr>
            <a:spLocks noGrp="1"/>
          </p:cNvSpPr>
          <p:nvPr>
            <p:ph sz="quarter" idx="10"/>
          </p:nvPr>
        </p:nvSpPr>
        <p:spPr>
          <a:xfrm>
            <a:off x="0" y="5120712"/>
            <a:ext cx="9393678" cy="1028615"/>
          </a:xfrm>
        </p:spPr>
        <p:txBody>
          <a:bodyPr>
            <a:normAutofit/>
          </a:bodyPr>
          <a:lstStyle/>
          <a:p>
            <a:r>
              <a:rPr lang="en-US" sz="2000" dirty="0"/>
              <a:t>Experimentally measured Ni NP size distribution (average diameter=17.2 nm) has little affect on the </a:t>
            </a:r>
            <a:r>
              <a:rPr lang="en-US" sz="2000" dirty="0" err="1"/>
              <a:t>FOM</a:t>
            </a:r>
            <a:r>
              <a:rPr lang="en-US" sz="2000" dirty="0"/>
              <a:t> optimization, again indicating the robustness of the design.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020491"/>
              </p:ext>
            </p:extLst>
          </p:nvPr>
        </p:nvGraphicFramePr>
        <p:xfrm>
          <a:off x="4416126" y="1035677"/>
          <a:ext cx="4623099" cy="378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Graph" r:id="rId6" imgW="3828960" imgH="3206880" progId="Origin50.Graph">
                  <p:embed/>
                </p:oleObj>
              </mc:Choice>
              <mc:Fallback>
                <p:oleObj name="Graph" r:id="rId6" imgW="3828960" imgH="320688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4033" t="9093" r="7156" b="4256"/>
                      <a:stretch>
                        <a:fillRect/>
                      </a:stretch>
                    </p:blipFill>
                    <p:spPr bwMode="auto">
                      <a:xfrm>
                        <a:off x="4416126" y="1035677"/>
                        <a:ext cx="4623099" cy="3783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4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785952" cy="88650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Thermodynamically Stable Anti-Oxidation Mechanism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0"/>
          </p:nvPr>
        </p:nvSpPr>
        <p:spPr>
          <a:xfrm>
            <a:off x="19050" y="4596696"/>
            <a:ext cx="9144000" cy="19279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If the oxidation process induces </a:t>
            </a:r>
            <a:r>
              <a:rPr lang="en-US" sz="2000" b="1" dirty="0"/>
              <a:t>a big interfacial/strain energy increase </a:t>
            </a:r>
            <a:r>
              <a:rPr lang="en-US" sz="2000" dirty="0"/>
              <a:t>and an </a:t>
            </a:r>
            <a:r>
              <a:rPr lang="en-US" sz="2000" b="1" dirty="0"/>
              <a:t>overall </a:t>
            </a:r>
            <a:r>
              <a:rPr lang="en-US" sz="2000" b="1" dirty="0" err="1"/>
              <a:t>ΔG</a:t>
            </a:r>
            <a:r>
              <a:rPr lang="en-US" sz="2000" b="1" dirty="0"/>
              <a:t>&gt;0</a:t>
            </a:r>
            <a:r>
              <a:rPr lang="en-US" sz="2000" dirty="0"/>
              <a:t>, it will be terminated spontaneously.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Example: oxidation of Ag nanoparticles exceeding a critical radius R</a:t>
            </a:r>
            <a:r>
              <a:rPr lang="en-US" sz="2000" baseline="-25000" dirty="0"/>
              <a:t>C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We extend this mechanism to cermet solar absorbers via interfacial  silicide formation between metal NPs and Si-rich SiOx (x&lt;2)matrix upon annealing.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6212" y="1008029"/>
            <a:ext cx="4038600" cy="3588667"/>
            <a:chOff x="176212" y="1008029"/>
            <a:chExt cx="4038600" cy="358866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9"/>
            <a:stretch/>
          </p:blipFill>
          <p:spPr bwMode="auto">
            <a:xfrm>
              <a:off x="176212" y="1008029"/>
              <a:ext cx="4038600" cy="289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09550" y="3904199"/>
              <a:ext cx="397192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H. Bi, et al , “Optical study of redox process of Ag nanoparticles at high temperature”, </a:t>
              </a:r>
              <a:r>
                <a:rPr lang="en-US" sz="1300" i="1" dirty="0"/>
                <a:t>Journal of Applied Physics </a:t>
              </a:r>
              <a:r>
                <a:rPr lang="en-US" sz="1300" b="1" dirty="0"/>
                <a:t>92</a:t>
              </a:r>
              <a:r>
                <a:rPr lang="en-US" sz="1300" dirty="0"/>
                <a:t>, 7491-7497 (2002). </a:t>
              </a:r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r="-1" b="3741"/>
          <a:stretch/>
        </p:blipFill>
        <p:spPr bwMode="auto">
          <a:xfrm>
            <a:off x="366712" y="1240547"/>
            <a:ext cx="82296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13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Antioxidation Interfacial Engineering in Ni/SiO</a:t>
            </a:r>
            <a:r>
              <a:rPr lang="en-US" sz="3200" baseline="-25000" dirty="0"/>
              <a:t>x</a:t>
            </a:r>
            <a:endParaRPr lang="en-US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0"/>
          </p:nvPr>
        </p:nvSpPr>
        <p:spPr>
          <a:xfrm>
            <a:off x="0" y="4783331"/>
            <a:ext cx="9144000" cy="192792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HSQ used as the precursor for Si-rich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oxide.H</a:t>
            </a:r>
            <a:r>
              <a:rPr lang="en-US" sz="2000" baseline="-25000" dirty="0" err="1">
                <a:latin typeface="+mn-lt"/>
                <a:cs typeface="Arial" panose="020B0604020202020204" pitchFamily="34" charset="0"/>
              </a:rPr>
              <a:t>8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Si</a:t>
            </a:r>
            <a:r>
              <a:rPr lang="en-US" sz="2000" baseline="-25000" dirty="0" err="1">
                <a:latin typeface="+mn-lt"/>
                <a:cs typeface="Arial" panose="020B0604020202020204" pitchFamily="34" charset="0"/>
              </a:rPr>
              <a:t>8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O</a:t>
            </a:r>
            <a:r>
              <a:rPr lang="en-US" sz="2000" baseline="-25000" dirty="0" err="1">
                <a:latin typeface="+mn-lt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----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Si:O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=1:1.5&gt;1:2 (in stoichiometric SiO2)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2000" dirty="0">
                <a:latin typeface="+mn-lt"/>
                <a:cs typeface="Arial" panose="020B0604020202020204" pitchFamily="34" charset="0"/>
              </a:rPr>
              <a:t>After annealing in N2 at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&gt;750 </a:t>
            </a:r>
            <a:r>
              <a:rPr lang="en-US" sz="2000" baseline="30000" dirty="0">
                <a:latin typeface="+mn-lt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C, chemical structures in HSQ dissociate into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SiO1.5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. The excess Si can react with metal NPs to form interfacial silicides</a:t>
            </a:r>
            <a:r>
              <a:rPr lang="en-US" sz="2000" dirty="0">
                <a:solidFill>
                  <a:srgbClr val="C00000"/>
                </a:solidFill>
              </a:rPr>
              <a:t> → Confirmed by TEM analyses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C:\Users\Yu\Documents\Lab\HSQ paper\ref\未命名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/>
          <a:stretch/>
        </p:blipFill>
        <p:spPr bwMode="auto">
          <a:xfrm>
            <a:off x="190499" y="1381125"/>
            <a:ext cx="4486275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62758" y="1075521"/>
            <a:ext cx="3083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Chang-Chung Yang, et al., Journal of Materials Chemistry 12 (2002) 1138–1141</a:t>
            </a:r>
          </a:p>
          <a:p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947736"/>
            <a:ext cx="3284405" cy="336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4538562" y="4305300"/>
            <a:ext cx="4465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X. Yu et al, Journal of Applied Physics </a:t>
            </a:r>
            <a:r>
              <a:rPr lang="en-US" sz="1400" b="1" dirty="0"/>
              <a:t>119</a:t>
            </a:r>
            <a:r>
              <a:rPr lang="en-US" sz="1400" dirty="0"/>
              <a:t>, 135301 (2016);</a:t>
            </a:r>
          </a:p>
          <a:p>
            <a:r>
              <a:rPr lang="en-US" sz="1400" dirty="0"/>
              <a:t>X. Yu et al, Journal of Applied Physics </a:t>
            </a:r>
            <a:r>
              <a:rPr lang="en-US" sz="1400" b="1" dirty="0"/>
              <a:t>116</a:t>
            </a:r>
            <a:r>
              <a:rPr lang="en-US" sz="1400" dirty="0"/>
              <a:t>, 073508 (2014)</a:t>
            </a:r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39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Antioxidation Performance in Ni/SiO</a:t>
            </a:r>
            <a:r>
              <a:rPr lang="en-US" sz="3200" baseline="-25000" dirty="0"/>
              <a:t>x</a:t>
            </a:r>
            <a:endParaRPr lang="en-US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0"/>
          </p:nvPr>
        </p:nvSpPr>
        <p:spPr>
          <a:xfrm>
            <a:off x="0" y="4621406"/>
            <a:ext cx="9144000" cy="192792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Self-terminated oxidation observed at </a:t>
            </a:r>
            <a:r>
              <a:rPr lang="en-US" sz="2000" dirty="0">
                <a:cs typeface="Arial" panose="020B0604020202020204" pitchFamily="34" charset="0"/>
              </a:rPr>
              <a:t>550 </a:t>
            </a:r>
            <a:r>
              <a:rPr lang="en-US" sz="2000" baseline="30000" dirty="0">
                <a:cs typeface="Arial" panose="020B0604020202020204" pitchFamily="34" charset="0"/>
              </a:rPr>
              <a:t>o</a:t>
            </a:r>
            <a:r>
              <a:rPr lang="en-US" sz="2000" dirty="0">
                <a:cs typeface="Arial" panose="020B0604020202020204" pitchFamily="34" charset="0"/>
              </a:rPr>
              <a:t>C in air, from both X-ray diffraction and Reflectance spectra analyses. XRD oxidation trend deviate form kinetic model.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2000" dirty="0">
                <a:latin typeface="+mn-lt"/>
                <a:cs typeface="Arial" panose="020B0604020202020204" pitchFamily="34" charset="0"/>
              </a:rPr>
              <a:t>Works equally well for Ni NPs with D=40 and 80 nm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→confirming the thermodynamic mechanism and indicating R</a:t>
            </a:r>
            <a:r>
              <a:rPr lang="en-US" sz="2000" baseline="-25000" dirty="0">
                <a:solidFill>
                  <a:srgbClr val="006600"/>
                </a:solidFill>
              </a:rPr>
              <a:t>C</a:t>
            </a:r>
            <a:r>
              <a:rPr lang="en-US" sz="2000" dirty="0">
                <a:solidFill>
                  <a:srgbClr val="006600"/>
                </a:solidFill>
              </a:rPr>
              <a:t>&lt;20 nm.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Working towards thermodynamic stability at 750 </a:t>
            </a:r>
            <a:r>
              <a:rPr lang="en-US" sz="2000" baseline="30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775" y="4171950"/>
            <a:ext cx="8582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X. Yu et al, Journal of Applied Physics </a:t>
            </a:r>
            <a:r>
              <a:rPr lang="en-US" sz="1400" b="1" dirty="0"/>
              <a:t>119</a:t>
            </a:r>
            <a:r>
              <a:rPr lang="en-US" sz="1400" dirty="0"/>
              <a:t>, 135301 (2016); X. Yu et al, Journal of Applied Physics </a:t>
            </a:r>
            <a:r>
              <a:rPr lang="en-US" sz="1400" b="1" dirty="0"/>
              <a:t>116</a:t>
            </a:r>
            <a:r>
              <a:rPr lang="en-US" sz="1400" dirty="0"/>
              <a:t>, 073508 (2014)</a:t>
            </a:r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779"/>
              </p:ext>
            </p:extLst>
          </p:nvPr>
        </p:nvGraphicFramePr>
        <p:xfrm>
          <a:off x="457200" y="1023429"/>
          <a:ext cx="4114800" cy="306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Graph" r:id="rId3" imgW="3901440" imgH="2987040" progId="Origin50.Graph">
                  <p:embed/>
                </p:oleObj>
              </mc:Choice>
              <mc:Fallback>
                <p:oleObj name="Graph" r:id="rId3" imgW="3901440" imgH="298704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208" b="-1424"/>
                      <a:stretch>
                        <a:fillRect/>
                      </a:stretch>
                    </p:blipFill>
                    <p:spPr bwMode="auto">
                      <a:xfrm>
                        <a:off x="457200" y="1023429"/>
                        <a:ext cx="4114800" cy="3062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08424"/>
              </p:ext>
            </p:extLst>
          </p:nvPr>
        </p:nvGraphicFramePr>
        <p:xfrm>
          <a:off x="4486275" y="890503"/>
          <a:ext cx="4105151" cy="319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Graph" r:id="rId5" imgW="4075786" imgH="3255264" progId="Origin50.Graph">
                  <p:embed/>
                </p:oleObj>
              </mc:Choice>
              <mc:Fallback>
                <p:oleObj name="Graph" r:id="rId5" imgW="4075786" imgH="3255264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08" t="6848" r="6186" b="5327"/>
                      <a:stretch>
                        <a:fillRect/>
                      </a:stretch>
                    </p:blipFill>
                    <p:spPr bwMode="auto">
                      <a:xfrm>
                        <a:off x="4486275" y="890503"/>
                        <a:ext cx="4105151" cy="3195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39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Antioxidation Performance in Ni/SiO</a:t>
            </a:r>
            <a:r>
              <a:rPr lang="en-US" sz="3200" baseline="-25000" dirty="0"/>
              <a:t>x</a:t>
            </a:r>
            <a:endParaRPr lang="en-US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0"/>
          </p:nvPr>
        </p:nvSpPr>
        <p:spPr>
          <a:xfrm>
            <a:off x="0" y="4621406"/>
            <a:ext cx="9144000" cy="192792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Self-terminated oxidation observed at </a:t>
            </a:r>
            <a:r>
              <a:rPr lang="en-US" sz="2000" dirty="0">
                <a:cs typeface="Arial" panose="020B0604020202020204" pitchFamily="34" charset="0"/>
              </a:rPr>
              <a:t>550 </a:t>
            </a:r>
            <a:r>
              <a:rPr lang="en-US" sz="2000" baseline="30000" dirty="0">
                <a:cs typeface="Arial" panose="020B0604020202020204" pitchFamily="34" charset="0"/>
              </a:rPr>
              <a:t>o</a:t>
            </a:r>
            <a:r>
              <a:rPr lang="en-US" sz="2000" dirty="0">
                <a:cs typeface="Arial" panose="020B0604020202020204" pitchFamily="34" charset="0"/>
              </a:rPr>
              <a:t>C in air, from both X-ray diffraction and Reflectance spectra analyses. XRD oxidation trend deviate form kinetic model.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2000" dirty="0">
                <a:latin typeface="+mn-lt"/>
                <a:cs typeface="Arial" panose="020B0604020202020204" pitchFamily="34" charset="0"/>
              </a:rPr>
              <a:t>Works equally well for Ni NPs with D=40 and 80 nm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→confirming the thermodynamic mechanism and indicating R</a:t>
            </a:r>
            <a:r>
              <a:rPr lang="en-US" sz="2000" baseline="-25000" dirty="0">
                <a:solidFill>
                  <a:srgbClr val="006600"/>
                </a:solidFill>
              </a:rPr>
              <a:t>C</a:t>
            </a:r>
            <a:r>
              <a:rPr lang="en-US" sz="2000" dirty="0">
                <a:solidFill>
                  <a:srgbClr val="006600"/>
                </a:solidFill>
              </a:rPr>
              <a:t>&lt;20 nm.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Working towards thermodynamic stability at 750 oC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09550" y="4371975"/>
            <a:ext cx="8582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X. Yu et al, Journal of Applied Physics </a:t>
            </a:r>
            <a:r>
              <a:rPr lang="en-US" sz="1400" b="1" dirty="0"/>
              <a:t>119</a:t>
            </a:r>
            <a:r>
              <a:rPr lang="en-US" sz="1400" dirty="0"/>
              <a:t>, 135301 (2016); X. Yu et al, Journal of Applied Physics </a:t>
            </a:r>
            <a:r>
              <a:rPr lang="en-US" sz="1400" b="1" dirty="0"/>
              <a:t>116</a:t>
            </a:r>
            <a:r>
              <a:rPr lang="en-US" sz="1400" dirty="0"/>
              <a:t>, 073508 (2014)</a:t>
            </a:r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10476"/>
              </p:ext>
            </p:extLst>
          </p:nvPr>
        </p:nvGraphicFramePr>
        <p:xfrm>
          <a:off x="104775" y="876979"/>
          <a:ext cx="4414173" cy="355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Graph" r:id="rId3" imgW="4083101" imgH="3305251" progId="Origin50.Graph">
                  <p:embed/>
                </p:oleObj>
              </mc:Choice>
              <mc:Fallback>
                <p:oleObj name="Graph" r:id="rId3" imgW="4083101" imgH="3305251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62" t="8559" r="8028" b="5620"/>
                      <a:stretch>
                        <a:fillRect/>
                      </a:stretch>
                    </p:blipFill>
                    <p:spPr bwMode="auto">
                      <a:xfrm>
                        <a:off x="104775" y="876979"/>
                        <a:ext cx="4414173" cy="3552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583341"/>
              </p:ext>
            </p:extLst>
          </p:nvPr>
        </p:nvGraphicFramePr>
        <p:xfrm>
          <a:off x="4572000" y="990599"/>
          <a:ext cx="40005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Graph" r:id="rId5" imgW="3803904" imgH="3188208" progId="Origin50.Graph">
                  <p:embed/>
                </p:oleObj>
              </mc:Choice>
              <mc:Fallback>
                <p:oleObj name="Graph" r:id="rId5" imgW="3803904" imgH="318820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58" t="9331" r="6750" b="5174"/>
                      <a:stretch>
                        <a:fillRect/>
                      </a:stretch>
                    </p:blipFill>
                    <p:spPr bwMode="auto">
                      <a:xfrm>
                        <a:off x="4572000" y="990599"/>
                        <a:ext cx="4000500" cy="322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07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0"/>
          </p:nvPr>
        </p:nvSpPr>
        <p:spPr>
          <a:xfrm>
            <a:off x="180975" y="1040006"/>
            <a:ext cx="9144000" cy="192792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>
                <a:latin typeface="+mn-lt"/>
                <a:cs typeface="Arial" panose="020B0604020202020204" pitchFamily="34" charset="0"/>
              </a:rPr>
              <a:t>Robust design of high performance plasmonic cermet solar selective absorbers (</a:t>
            </a:r>
            <a:r>
              <a:rPr lang="en-US" sz="2500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FOM</a:t>
            </a:r>
            <a:r>
              <a:rPr lang="en-US" sz="25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=0.87 for C=100 and 0.95 for C=1000</a:t>
            </a:r>
            <a:r>
              <a:rPr lang="en-US" sz="2500" dirty="0">
                <a:latin typeface="+mn-lt"/>
                <a:cs typeface="Arial" panose="020B0604020202020204" pitchFamily="34" charset="0"/>
              </a:rPr>
              <a:t>) </a:t>
            </a:r>
            <a:r>
              <a:rPr lang="en-US" sz="2500" dirty="0">
                <a:solidFill>
                  <a:srgbClr val="006600"/>
                </a:solidFill>
              </a:rPr>
              <a:t>→ facilitates low-cost solution-chemical fabrication.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2500" dirty="0">
                <a:latin typeface="+mn-lt"/>
                <a:cs typeface="Arial" panose="020B0604020202020204" pitchFamily="34" charset="0"/>
              </a:rPr>
              <a:t>Experimental evidence supports thermodynamic antioxidation mechanism at 550 </a:t>
            </a:r>
            <a:r>
              <a:rPr lang="en-US" altLang="zh-CN" sz="2500" baseline="30000" dirty="0">
                <a:latin typeface="+mn-lt"/>
                <a:cs typeface="Arial" panose="020B0604020202020204" pitchFamily="34" charset="0"/>
              </a:rPr>
              <a:t>o</a:t>
            </a:r>
            <a:r>
              <a:rPr lang="en-US" altLang="zh-CN" sz="2500" dirty="0">
                <a:latin typeface="+mn-lt"/>
                <a:cs typeface="Arial" panose="020B0604020202020204" pitchFamily="34" charset="0"/>
              </a:rPr>
              <a:t>C</a:t>
            </a:r>
            <a:endParaRPr lang="en-US" sz="2500" dirty="0">
              <a:solidFill>
                <a:srgbClr val="00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Working towards thermodynamic stability at 750 </a:t>
            </a:r>
            <a:r>
              <a:rPr lang="en-US" sz="2500" baseline="300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o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47650" y="3735581"/>
            <a:ext cx="8801100" cy="192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b="1" dirty="0">
                <a:latin typeface="+mn-lt"/>
                <a:cs typeface="Arial" panose="020B0604020202020204" pitchFamily="34" charset="0"/>
              </a:rPr>
              <a:t>Path to Market</a:t>
            </a:r>
          </a:p>
          <a:p>
            <a:pPr marL="0" indent="0">
              <a:buNone/>
            </a:pPr>
            <a:r>
              <a:rPr lang="en-US" sz="2500" dirty="0"/>
              <a:t>Supply the coating to Norwich Technologies for its </a:t>
            </a:r>
            <a:r>
              <a:rPr lang="en-US" sz="2500" dirty="0" err="1"/>
              <a:t>SunTrap</a:t>
            </a:r>
            <a:r>
              <a:rPr lang="en-US" sz="2500" baseline="30000" dirty="0" err="1"/>
              <a:t>TM</a:t>
            </a:r>
            <a:r>
              <a:rPr lang="en-US" sz="2500" dirty="0"/>
              <a:t> receiver, either for further licensing or selling the solar selective coating to other CSP market participants</a:t>
            </a:r>
            <a:endParaRPr lang="en-US" sz="25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0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61265" y="1028023"/>
            <a:ext cx="8686799" cy="5187724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cs typeface="Arial" pitchFamily="34" charset="0"/>
              </a:rPr>
              <a:t>Problem Statement:</a:t>
            </a:r>
          </a:p>
          <a:p>
            <a:pPr marL="0" indent="0">
              <a:buNone/>
            </a:pPr>
            <a:r>
              <a:rPr lang="en-US" sz="2800" dirty="0">
                <a:latin typeface="+mj-lt"/>
                <a:cs typeface="Arial" pitchFamily="34" charset="0"/>
              </a:rPr>
              <a:t>	</a:t>
            </a:r>
            <a:r>
              <a:rPr lang="en-US" sz="2800" b="1" dirty="0">
                <a:solidFill>
                  <a:srgbClr val="00B050"/>
                </a:solidFill>
              </a:rPr>
              <a:t>○</a:t>
            </a:r>
            <a:r>
              <a:rPr lang="en-US" sz="2800" dirty="0">
                <a:latin typeface="+mj-lt"/>
                <a:cs typeface="Arial" pitchFamily="34" charset="0"/>
              </a:rPr>
              <a:t> The optical performance of solar selective absorber 	coatings deteriorates when operating at &gt;500 ºC in air, 	limiting them to vacuum operation environment.</a:t>
            </a:r>
          </a:p>
          <a:p>
            <a:pPr marL="0" indent="0">
              <a:buNone/>
            </a:pPr>
            <a:r>
              <a:rPr lang="en-US" sz="2800" dirty="0">
                <a:latin typeface="+mj-lt"/>
                <a:cs typeface="Arial" pitchFamily="34" charset="0"/>
              </a:rPr>
              <a:t> 	</a:t>
            </a:r>
            <a:r>
              <a:rPr lang="en-US" sz="2800" b="1" dirty="0">
                <a:solidFill>
                  <a:srgbClr val="00B050"/>
                </a:solidFill>
              </a:rPr>
              <a:t>○</a:t>
            </a:r>
            <a:r>
              <a:rPr lang="en-US" sz="2800" dirty="0">
                <a:latin typeface="+mj-lt"/>
                <a:cs typeface="Arial" pitchFamily="34" charset="0"/>
              </a:rPr>
              <a:t> Vacuum breaching has become a major failure 	mechanism of CSP systems.</a:t>
            </a:r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cs typeface="Arial" pitchFamily="34" charset="0"/>
              </a:rPr>
              <a:t>Value Proposition:</a:t>
            </a:r>
          </a:p>
          <a:p>
            <a:pPr marL="0" indent="0">
              <a:buNone/>
            </a:pPr>
            <a:r>
              <a:rPr lang="en-US" sz="2800" dirty="0">
                <a:latin typeface="+mj-lt"/>
                <a:cs typeface="Arial" pitchFamily="34" charset="0"/>
              </a:rPr>
              <a:t>	</a:t>
            </a:r>
            <a:r>
              <a:rPr lang="en-US" sz="2800" b="1" dirty="0">
                <a:solidFill>
                  <a:srgbClr val="00B050"/>
                </a:solidFill>
              </a:rPr>
              <a:t>○</a:t>
            </a:r>
            <a:r>
              <a:rPr lang="en-US" sz="2800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2800" dirty="0">
                <a:latin typeface="+mj-lt"/>
                <a:cs typeface="Arial" pitchFamily="34" charset="0"/>
              </a:rPr>
              <a:t>A </a:t>
            </a:r>
            <a:r>
              <a:rPr lang="en-US" sz="2800" dirty="0">
                <a:latin typeface="+mj-lt"/>
              </a:rPr>
              <a:t>thermodynamically stable, high-temperature 	antioxidation solar selective coating can potentially </a:t>
            </a:r>
          </a:p>
          <a:p>
            <a:pPr marL="860425" indent="173038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006600"/>
                </a:solidFill>
                <a:latin typeface="+mj-lt"/>
              </a:rPr>
              <a:t>Eliminate expensive and failure-prone vacuum in CSP systems.</a:t>
            </a:r>
          </a:p>
          <a:p>
            <a:pPr marL="860425" indent="173038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006600"/>
                </a:solidFill>
              </a:rPr>
              <a:t>Greatly facilitate novel low-cost, high-efficiency receivers for long-term, high-reliability operations</a:t>
            </a:r>
            <a:endParaRPr lang="en-US" sz="2800" dirty="0">
              <a:solidFill>
                <a:srgbClr val="006600"/>
              </a:solidFill>
              <a:latin typeface="+mj-lt"/>
            </a:endParaRPr>
          </a:p>
          <a:p>
            <a:pPr marL="0" indent="0">
              <a:buNone/>
            </a:pPr>
            <a:endParaRPr lang="en-US" sz="3100" baseline="30000" dirty="0">
              <a:latin typeface="+mn-lt"/>
            </a:endParaRPr>
          </a:p>
          <a:p>
            <a:pPr marL="0" indent="0">
              <a:buNone/>
            </a:pPr>
            <a:endParaRPr lang="en-US" sz="3100" baseline="30000" dirty="0">
              <a:latin typeface="+mn-lt"/>
            </a:endParaRPr>
          </a:p>
          <a:p>
            <a:pPr marL="0" indent="0">
              <a:buNone/>
            </a:pPr>
            <a:endParaRPr lang="en-US" sz="3100" dirty="0">
              <a:latin typeface="+mn-lt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17797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980634"/>
            <a:ext cx="7848600" cy="5111524"/>
          </a:xfrm>
        </p:spPr>
        <p:txBody>
          <a:bodyPr>
            <a:normAutofit fontScale="85000" lnSpcReduction="10000"/>
          </a:bodyPr>
          <a:lstStyle/>
          <a:p>
            <a:pPr marL="347663" indent="-347663">
              <a:buFont typeface="Wingdings" pitchFamily="2" charset="2"/>
              <a:buChar char="§"/>
              <a:tabLst>
                <a:tab pos="347663" algn="l"/>
              </a:tabLst>
            </a:pPr>
            <a:r>
              <a:rPr lang="en-US" sz="3100" b="1" dirty="0">
                <a:latin typeface="+mj-lt"/>
                <a:ea typeface="宋体" pitchFamily="2" charset="-122"/>
              </a:rPr>
              <a:t>Objectives: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3100" dirty="0">
                <a:latin typeface="+mj-lt"/>
                <a:ea typeface="宋体" pitchFamily="2" charset="-122"/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○ </a:t>
            </a:r>
            <a:r>
              <a:rPr lang="en-US" sz="3100" dirty="0">
                <a:latin typeface="+mj-lt"/>
                <a:ea typeface="宋体" pitchFamily="2" charset="-122"/>
              </a:rPr>
              <a:t>Air-stable, anti-oxidation cermet solar absorbers at 	750 ºC for 1000 h. </a:t>
            </a:r>
          </a:p>
          <a:p>
            <a:pPr marL="0" indent="0">
              <a:buNone/>
            </a:pPr>
            <a:r>
              <a:rPr lang="en-US" sz="3100" b="1" dirty="0">
                <a:latin typeface="+mj-lt"/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○</a:t>
            </a:r>
            <a:r>
              <a:rPr lang="en-US" sz="3100" b="1" dirty="0">
                <a:latin typeface="+mj-lt"/>
              </a:rPr>
              <a:t> </a:t>
            </a:r>
            <a:r>
              <a:rPr lang="en-US" sz="3100" dirty="0">
                <a:latin typeface="+mj-lt"/>
                <a:ea typeface="宋体" pitchFamily="2" charset="-122"/>
              </a:rPr>
              <a:t>Thermal efficiency </a:t>
            </a:r>
            <a:r>
              <a:rPr lang="en-US" sz="3100" dirty="0" err="1">
                <a:latin typeface="+mj-lt"/>
                <a:ea typeface="宋体" pitchFamily="2" charset="-122"/>
              </a:rPr>
              <a:t>FOM</a:t>
            </a:r>
            <a:r>
              <a:rPr lang="en-US" sz="3100" dirty="0">
                <a:latin typeface="+mj-lt"/>
                <a:ea typeface="宋体" pitchFamily="2" charset="-122"/>
              </a:rPr>
              <a:t>&gt;0.88 for a concentration 	ratio of C=100; </a:t>
            </a:r>
            <a:r>
              <a:rPr lang="en-US" sz="3100" dirty="0" err="1">
                <a:latin typeface="+mj-lt"/>
                <a:ea typeface="宋体" pitchFamily="2" charset="-122"/>
              </a:rPr>
              <a:t>FOM</a:t>
            </a:r>
            <a:r>
              <a:rPr lang="en-US" sz="3100" dirty="0">
                <a:latin typeface="+mj-lt"/>
                <a:ea typeface="宋体" pitchFamily="2" charset="-122"/>
              </a:rPr>
              <a:t>&gt;0.94 for C=1000.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b="1" dirty="0">
                <a:cs typeface="Arial" pitchFamily="34" charset="0"/>
              </a:rPr>
              <a:t>Milestones:</a:t>
            </a:r>
          </a:p>
          <a:p>
            <a:pPr marL="0" indent="0">
              <a:buNone/>
            </a:pPr>
            <a:r>
              <a:rPr lang="en-US" sz="3100" dirty="0">
                <a:latin typeface="+mn-lt"/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○</a:t>
            </a:r>
            <a:r>
              <a:rPr lang="en-US" sz="3100" dirty="0">
                <a:latin typeface="+mn-lt"/>
              </a:rPr>
              <a:t> Optical design optimization for 750 °C operation 	incorporating fabrication error analyses</a:t>
            </a:r>
          </a:p>
          <a:p>
            <a:pPr marL="0" indent="0">
              <a:buNone/>
            </a:pPr>
            <a:r>
              <a:rPr lang="en-US" sz="3100" dirty="0">
                <a:latin typeface="+mn-lt"/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○</a:t>
            </a:r>
            <a:r>
              <a:rPr lang="en-US" sz="3100" dirty="0">
                <a:latin typeface="+mn-lt"/>
              </a:rPr>
              <a:t> Experimentally demonstrate the designed optical 	performance for area&gt;</a:t>
            </a:r>
            <a:r>
              <a:rPr lang="en-US" sz="3100" dirty="0" err="1">
                <a:latin typeface="+mn-lt"/>
              </a:rPr>
              <a:t>2x50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cm</a:t>
            </a:r>
            <a:r>
              <a:rPr lang="en-US" sz="3100" baseline="30000" dirty="0" err="1">
                <a:latin typeface="+mn-lt"/>
              </a:rPr>
              <a:t>2</a:t>
            </a:r>
            <a:r>
              <a:rPr lang="en-US" sz="3100" dirty="0">
                <a:latin typeface="+mn-lt"/>
              </a:rPr>
              <a:t> 	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2F9D83"/>
                </a:solidFill>
                <a:latin typeface="+mn-lt"/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○</a:t>
            </a:r>
            <a:r>
              <a:rPr lang="en-US" sz="3100" dirty="0">
                <a:latin typeface="+mn-lt"/>
              </a:rPr>
              <a:t> Antioxidation behavior for 100 cycles between 750 	(</a:t>
            </a:r>
            <a:r>
              <a:rPr lang="en-US" sz="3100" dirty="0" err="1">
                <a:latin typeface="+mn-lt"/>
              </a:rPr>
              <a:t>10h</a:t>
            </a:r>
            <a:r>
              <a:rPr lang="en-US" sz="3100" dirty="0">
                <a:latin typeface="+mn-lt"/>
              </a:rPr>
              <a:t>) and </a:t>
            </a:r>
            <a:r>
              <a:rPr lang="en-US" sz="3100" dirty="0" err="1">
                <a:latin typeface="+mn-lt"/>
              </a:rPr>
              <a:t>25°C</a:t>
            </a:r>
            <a:r>
              <a:rPr lang="en-US" sz="3100" dirty="0">
                <a:latin typeface="+mn-lt"/>
              </a:rPr>
              <a:t> (</a:t>
            </a:r>
            <a:r>
              <a:rPr lang="en-US" sz="3100" dirty="0" err="1">
                <a:latin typeface="+mn-lt"/>
              </a:rPr>
              <a:t>3h</a:t>
            </a:r>
            <a:r>
              <a:rPr lang="en-US" sz="3100" dirty="0">
                <a:latin typeface="+mn-lt"/>
              </a:rPr>
              <a:t>) with </a:t>
            </a:r>
            <a:r>
              <a:rPr lang="en-US" sz="3100" dirty="0" err="1">
                <a:latin typeface="+mn-lt"/>
              </a:rPr>
              <a:t>FOM</a:t>
            </a:r>
            <a:r>
              <a:rPr lang="en-US" sz="3100" dirty="0">
                <a:latin typeface="+mn-lt"/>
              </a:rPr>
              <a:t>&gt;0.98 of the initial state</a:t>
            </a:r>
            <a:endParaRPr lang="en-US" sz="3100" baseline="30000" dirty="0">
              <a:latin typeface="+mn-lt"/>
            </a:endParaRPr>
          </a:p>
          <a:p>
            <a:pPr marL="0" indent="0">
              <a:buNone/>
            </a:pPr>
            <a:endParaRPr lang="en-US" sz="3100" baseline="30000" dirty="0">
              <a:latin typeface="+mn-lt"/>
            </a:endParaRPr>
          </a:p>
          <a:p>
            <a:pPr marL="0" indent="0">
              <a:buNone/>
            </a:pPr>
            <a:endParaRPr lang="en-US" sz="3100" baseline="30000" dirty="0">
              <a:latin typeface="+mn-lt"/>
            </a:endParaRPr>
          </a:p>
          <a:p>
            <a:pPr marL="0" indent="0">
              <a:buNone/>
            </a:pPr>
            <a:endParaRPr lang="en-US" sz="3100" dirty="0">
              <a:latin typeface="+mn-lt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98495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071" y="0"/>
            <a:ext cx="8229600" cy="886505"/>
          </a:xfrm>
        </p:spPr>
        <p:txBody>
          <a:bodyPr>
            <a:normAutofit/>
          </a:bodyPr>
          <a:lstStyle/>
          <a:p>
            <a:r>
              <a:rPr lang="en-US" sz="3200" dirty="0"/>
              <a:t>Ideal Reflectance Cut-off Wavelength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75579"/>
              </p:ext>
            </p:extLst>
          </p:nvPr>
        </p:nvGraphicFramePr>
        <p:xfrm>
          <a:off x="4424082" y="2234580"/>
          <a:ext cx="4760259" cy="390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Graph" r:id="rId3" imgW="4160160" imgH="3512160" progId="Origin50.Graph">
                  <p:embed/>
                </p:oleObj>
              </mc:Choice>
              <mc:Fallback>
                <p:oleObj name="Graph" r:id="rId3" imgW="4160160" imgH="351216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10" t="4979" r="3532" b="4718"/>
                      <a:stretch>
                        <a:fillRect/>
                      </a:stretch>
                    </p:blipFill>
                    <p:spPr bwMode="auto">
                      <a:xfrm>
                        <a:off x="4424082" y="2234580"/>
                        <a:ext cx="4760259" cy="3909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"/>
          <p:cNvSpPr txBox="1">
            <a:spLocks/>
          </p:cNvSpPr>
          <p:nvPr/>
        </p:nvSpPr>
        <p:spPr>
          <a:xfrm>
            <a:off x="-49772" y="1164583"/>
            <a:ext cx="3428148" cy="8409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Ideal Reflectance (step function):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72844" y="1107999"/>
            <a:ext cx="3007218" cy="954107"/>
            <a:chOff x="4025591" y="1113229"/>
            <a:chExt cx="3007218" cy="954107"/>
          </a:xfrm>
        </p:grpSpPr>
        <p:sp>
          <p:nvSpPr>
            <p:cNvPr id="23" name="Left Brace 22"/>
            <p:cNvSpPr/>
            <p:nvPr/>
          </p:nvSpPr>
          <p:spPr>
            <a:xfrm>
              <a:off x="5230787" y="1140329"/>
              <a:ext cx="379141" cy="914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25591" y="1335919"/>
              <a:ext cx="118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R=1-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94686" y="1113229"/>
                  <a:ext cx="133812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Gill Sans MT"/>
                      <a:cs typeface="Gill Sans MT"/>
                    </a:rPr>
                    <a:t>0, </a:t>
                  </a:r>
                  <a:r>
                    <a:rPr lang="el-GR" sz="2800" dirty="0">
                      <a:latin typeface="Gill Sans MT"/>
                      <a:cs typeface="Gill Sans MT"/>
                    </a:rPr>
                    <a:t>λ</a:t>
                  </a:r>
                  <a14:m>
                    <m:oMath xmlns:m="http://schemas.openxmlformats.org/officeDocument/2006/math">
                      <m:r>
                        <a:rPr lang="el-GR" sz="2800" i="1" smtClean="0">
                          <a:latin typeface="Cambria Math"/>
                          <a:ea typeface="Cambria Math"/>
                          <a:cs typeface="Gill Sans MT"/>
                        </a:rPr>
                        <m:t>≤</m:t>
                      </m:r>
                    </m:oMath>
                  </a14:m>
                  <a:r>
                    <a:rPr lang="el-GR" sz="2800" dirty="0">
                      <a:latin typeface="Gill Sans MT"/>
                      <a:cs typeface="Gill Sans MT"/>
                    </a:rPr>
                    <a:t>λ</a:t>
                  </a:r>
                  <a:r>
                    <a:rPr lang="en-US" sz="2800" baseline="-25000" dirty="0">
                      <a:latin typeface="Gill Sans MT"/>
                      <a:cs typeface="Gill Sans MT"/>
                    </a:rPr>
                    <a:t>c</a:t>
                  </a:r>
                  <a:r>
                    <a:rPr lang="en-US" sz="2800" dirty="0">
                      <a:latin typeface="Gill Sans MT"/>
                      <a:cs typeface="Gill Sans MT"/>
                    </a:rPr>
                    <a:t> </a:t>
                  </a:r>
                </a:p>
                <a:p>
                  <a:r>
                    <a:rPr lang="en-US" sz="2800" dirty="0">
                      <a:latin typeface="Gill Sans MT"/>
                      <a:cs typeface="Gill Sans MT"/>
                    </a:rPr>
                    <a:t>1,</a:t>
                  </a:r>
                  <a:r>
                    <a:rPr lang="el-GR" sz="2800" dirty="0">
                      <a:latin typeface="Gill Sans MT"/>
                      <a:cs typeface="Gill Sans MT"/>
                    </a:rPr>
                    <a:t> λ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  <a:cs typeface="Gill Sans MT"/>
                        </a:rPr>
                        <m:t>&gt;</m:t>
                      </m:r>
                    </m:oMath>
                  </a14:m>
                  <a:r>
                    <a:rPr lang="el-GR" sz="2800" dirty="0">
                      <a:latin typeface="Gill Sans MT"/>
                      <a:cs typeface="Gill Sans MT"/>
                    </a:rPr>
                    <a:t>λ</a:t>
                  </a:r>
                  <a:r>
                    <a:rPr lang="en-US" sz="2800" baseline="-25000" dirty="0">
                      <a:latin typeface="Gill Sans MT"/>
                      <a:cs typeface="Gill Sans MT"/>
                    </a:rPr>
                    <a:t>c</a:t>
                  </a:r>
                  <a:r>
                    <a:rPr lang="en-US" sz="2800" dirty="0">
                      <a:latin typeface="Gill Sans MT"/>
                      <a:cs typeface="Gill Sans M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4686" y="1113229"/>
                  <a:ext cx="1338123" cy="9541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589" t="-7051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 Placeholder 1"/>
          <p:cNvSpPr txBox="1">
            <a:spLocks/>
          </p:cNvSpPr>
          <p:nvPr/>
        </p:nvSpPr>
        <p:spPr bwMode="auto">
          <a:xfrm>
            <a:off x="0" y="2234580"/>
            <a:ext cx="4939990" cy="37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Gill Sans MT"/>
                <a:ea typeface="ＭＳ Ｐゴシック" charset="-128"/>
                <a:cs typeface="Gill Sans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/>
                <a:ea typeface="ＭＳ Ｐゴシック" charset="-128"/>
                <a:cs typeface="Gill Sans M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/>
                <a:ea typeface="ＭＳ Ｐゴシック" charset="-128"/>
                <a:cs typeface="Gill Sans M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Gill Sans MT"/>
                <a:ea typeface="ＭＳ Ｐゴシック" charset="-128"/>
                <a:cs typeface="Gill Sans M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/>
                <a:ea typeface="ＭＳ Ｐゴシック" charset="-128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Optimal cutoff wavelength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CC"/>
                </a:solidFill>
              </a:rPr>
              <a:t>C=100, </a:t>
            </a:r>
            <a:r>
              <a:rPr lang="el-GR" sz="2200" dirty="0">
                <a:solidFill>
                  <a:srgbClr val="0000CC"/>
                </a:solidFill>
              </a:rPr>
              <a:t>λ</a:t>
            </a:r>
            <a:r>
              <a:rPr lang="en-US" sz="2200" baseline="-25000" dirty="0">
                <a:solidFill>
                  <a:srgbClr val="0000CC"/>
                </a:solidFill>
              </a:rPr>
              <a:t>c</a:t>
            </a:r>
            <a:r>
              <a:rPr lang="en-US" sz="2200" dirty="0">
                <a:solidFill>
                  <a:srgbClr val="0000CC"/>
                </a:solidFill>
              </a:rPr>
              <a:t>=1.79 </a:t>
            </a:r>
            <a:r>
              <a:rPr lang="el-GR" sz="2200" dirty="0">
                <a:solidFill>
                  <a:srgbClr val="0000CC"/>
                </a:solidFill>
                <a:latin typeface="Times New Roman"/>
                <a:cs typeface="Times New Roman"/>
              </a:rPr>
              <a:t>μ</a:t>
            </a:r>
            <a:r>
              <a:rPr lang="en-US" sz="2200" dirty="0">
                <a:solidFill>
                  <a:srgbClr val="0000CC"/>
                </a:solidFill>
              </a:rPr>
              <a:t>m, </a:t>
            </a:r>
            <a:r>
              <a:rPr lang="en-US" sz="2200" dirty="0" err="1">
                <a:solidFill>
                  <a:srgbClr val="0000CC"/>
                </a:solidFill>
              </a:rPr>
              <a:t>FOM</a:t>
            </a:r>
            <a:r>
              <a:rPr lang="en-US" sz="2200" dirty="0">
                <a:solidFill>
                  <a:srgbClr val="0000CC"/>
                </a:solidFill>
              </a:rPr>
              <a:t>=93.2%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C=1000,</a:t>
            </a:r>
            <a:r>
              <a:rPr lang="el-GR" sz="2200" dirty="0">
                <a:solidFill>
                  <a:srgbClr val="FF0000"/>
                </a:solidFill>
              </a:rPr>
              <a:t> λ</a:t>
            </a:r>
            <a:r>
              <a:rPr lang="en-US" sz="2200" baseline="-25000" dirty="0">
                <a:solidFill>
                  <a:srgbClr val="FF0000"/>
                </a:solidFill>
              </a:rPr>
              <a:t>c</a:t>
            </a:r>
            <a:r>
              <a:rPr lang="en-US" sz="2200" dirty="0">
                <a:solidFill>
                  <a:srgbClr val="FF0000"/>
                </a:solidFill>
              </a:rPr>
              <a:t>=2.475</a:t>
            </a:r>
            <a:r>
              <a:rPr lang="el-GR" sz="2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sz="2200" dirty="0">
                <a:solidFill>
                  <a:srgbClr val="FF0000"/>
                </a:solidFill>
              </a:rPr>
              <a:t>m, </a:t>
            </a:r>
            <a:r>
              <a:rPr lang="en-US" sz="2200" dirty="0" err="1">
                <a:solidFill>
                  <a:srgbClr val="FF0000"/>
                </a:solidFill>
              </a:rPr>
              <a:t>FOM</a:t>
            </a:r>
            <a:r>
              <a:rPr lang="en-US" sz="2200" dirty="0">
                <a:solidFill>
                  <a:srgbClr val="FF0000"/>
                </a:solidFill>
              </a:rPr>
              <a:t>=98.2%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To achieve the milestones of: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err="1">
                <a:solidFill>
                  <a:srgbClr val="006600"/>
                </a:solidFill>
              </a:rPr>
              <a:t>FOM</a:t>
            </a:r>
            <a:r>
              <a:rPr lang="en-US" sz="2200" dirty="0">
                <a:solidFill>
                  <a:srgbClr val="006600"/>
                </a:solidFill>
              </a:rPr>
              <a:t>&gt;0.88 for C=100 and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6600"/>
                </a:solidFill>
              </a:rPr>
              <a:t>	</a:t>
            </a:r>
            <a:r>
              <a:rPr lang="en-US" sz="2200" dirty="0" err="1">
                <a:solidFill>
                  <a:srgbClr val="006600"/>
                </a:solidFill>
              </a:rPr>
              <a:t>FOM</a:t>
            </a:r>
            <a:r>
              <a:rPr lang="en-US" sz="2200" dirty="0">
                <a:solidFill>
                  <a:srgbClr val="006600"/>
                </a:solidFill>
              </a:rPr>
              <a:t>&gt;0.94 for C=100,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/>
              <a:t>(</a:t>
            </a:r>
            <a:r>
              <a:rPr lang="en-US" sz="2200" b="1" dirty="0"/>
              <a:t>compared to </a:t>
            </a:r>
            <a:r>
              <a:rPr lang="en-US" sz="2200" b="1" dirty="0" err="1"/>
              <a:t>Pyromark</a:t>
            </a:r>
            <a:r>
              <a:rPr lang="en-US" sz="2200" dirty="0"/>
              <a:t>: </a:t>
            </a:r>
            <a:r>
              <a:rPr lang="en-US" sz="2200" dirty="0" err="1"/>
              <a:t>FOM</a:t>
            </a:r>
            <a:r>
              <a:rPr lang="en-US" sz="2200" dirty="0"/>
              <a:t>=0.39 at C=100 and </a:t>
            </a:r>
            <a:r>
              <a:rPr lang="en-US" sz="2200" dirty="0" err="1"/>
              <a:t>FOM</a:t>
            </a:r>
            <a:r>
              <a:rPr lang="en-US" sz="2200" dirty="0"/>
              <a:t>=0.88 for C=1000)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/>
              <a:t>the plasmonic cermet reflectance spectra should be </a:t>
            </a:r>
            <a:r>
              <a:rPr lang="en-US" sz="2200" dirty="0">
                <a:solidFill>
                  <a:srgbClr val="C00000"/>
                </a:solidFill>
              </a:rPr>
              <a:t>as close to an ideal step function as possible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219200"/>
            <a:ext cx="334541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6148528"/>
            <a:ext cx="4961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Xiaoxin</a:t>
            </a:r>
            <a:r>
              <a:rPr lang="en-US" sz="1400" b="1" dirty="0"/>
              <a:t> Wang, et al., Applied Physics Letter 101 (2012) 203109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51634"/>
              </p:ext>
            </p:extLst>
          </p:nvPr>
        </p:nvGraphicFramePr>
        <p:xfrm>
          <a:off x="4648200" y="914400"/>
          <a:ext cx="4146884" cy="25854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4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6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Conventional</a:t>
                      </a:r>
                      <a:r>
                        <a:rPr lang="en-US" sz="1800" b="1" baseline="0" dirty="0"/>
                        <a:t> Design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22">
                <a:tc>
                  <a:txBody>
                    <a:bodyPr/>
                    <a:lstStyle/>
                    <a:p>
                      <a:r>
                        <a:rPr lang="en-US" sz="1800" b="1" dirty="0"/>
                        <a:t>Designed as a graded AR coating in the solar spectrum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73">
                <a:tc>
                  <a:txBody>
                    <a:bodyPr/>
                    <a:lstStyle/>
                    <a:p>
                      <a:r>
                        <a:rPr lang="en-US" sz="1800" b="1" dirty="0"/>
                        <a:t>Metal nanoparticles &lt;&lt;λ/n (d&lt;10 nm) dispersed in a ceramic matrix modeled with an averaged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24">
                <a:tc>
                  <a:txBody>
                    <a:bodyPr/>
                    <a:lstStyle/>
                    <a:p>
                      <a:r>
                        <a:rPr lang="en-US" sz="1800" b="1" dirty="0"/>
                        <a:t>Typically requires precise control of layer thicknesses by vacuum deposition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73346"/>
              </p:ext>
            </p:extLst>
          </p:nvPr>
        </p:nvGraphicFramePr>
        <p:xfrm>
          <a:off x="4648200" y="3639671"/>
          <a:ext cx="4235116" cy="24688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3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6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Our New Plasmonic Cermet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22">
                <a:tc>
                  <a:txBody>
                    <a:bodyPr/>
                    <a:lstStyle/>
                    <a:p>
                      <a:r>
                        <a:rPr lang="en-US" sz="1800" b="1" dirty="0"/>
                        <a:t>Utilize the intrinsic plasmonic</a:t>
                      </a:r>
                      <a:r>
                        <a:rPr lang="en-US" sz="1800" b="1" baseline="0" dirty="0"/>
                        <a:t> response of transition</a:t>
                      </a:r>
                      <a:r>
                        <a:rPr lang="en-US" sz="1800" b="1" dirty="0"/>
                        <a:t> metal/silicide nanoparticles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/>
                        <a:t>(</a:t>
                      </a:r>
                      <a:r>
                        <a:rPr lang="en-US" sz="1800" b="1" dirty="0" err="1"/>
                        <a:t>d~20-80</a:t>
                      </a:r>
                      <a:r>
                        <a:rPr lang="en-US" sz="1800" b="1" dirty="0"/>
                        <a:t> nm) as selective absorbers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897">
                <a:tc>
                  <a:txBody>
                    <a:bodyPr/>
                    <a:lstStyle/>
                    <a:p>
                      <a:r>
                        <a:rPr lang="en-US" sz="1800" b="1" dirty="0"/>
                        <a:t>Performance inherent to metal nanostructures, relatively insensitive to film thickness. Facilitates solution-based fabrication.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3409" y="-138952"/>
            <a:ext cx="860612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Plasmonic Cermet vs. Graded Cermet Solar Selective Absorbers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</p:spPr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11" name="Picture 2" descr="Thayer School of Engineering at Dartmou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29466" r="4345" b="27634"/>
          <a:stretch/>
        </p:blipFill>
        <p:spPr bwMode="auto">
          <a:xfrm>
            <a:off x="3316078" y="6437325"/>
            <a:ext cx="1883884" cy="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heideamill.org/norwichtech/wp-content/uploads/2015/07/norwichtechnologies_logo_color_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48" y="6493925"/>
            <a:ext cx="1644115" cy="4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7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Optical Design Method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5685" y="4713279"/>
            <a:ext cx="8455317" cy="172017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Calculate Lorenz-Mie scattering parameters of metal nanostructures</a:t>
            </a:r>
            <a:r>
              <a:rPr lang="en-US" sz="2200" dirty="0">
                <a:solidFill>
                  <a:srgbClr val="C00000"/>
                </a:solidFill>
              </a:rPr>
              <a:t>→</a:t>
            </a:r>
            <a:r>
              <a:rPr lang="en-US" sz="2200" dirty="0"/>
              <a:t> Feed into Four Flux Model to derive the reflectance spectra of the cermet coatings</a:t>
            </a:r>
          </a:p>
          <a:p>
            <a:r>
              <a:rPr lang="en-US" sz="2200" dirty="0"/>
              <a:t>Model confirmed by experimental results on 80 nm diameter Ni nanoparticles in SiO</a:t>
            </a:r>
            <a:r>
              <a:rPr lang="en-US" sz="2200" baseline="-25000" dirty="0"/>
              <a:t>x</a:t>
            </a:r>
            <a:r>
              <a:rPr lang="en-US" sz="2200" dirty="0"/>
              <a:t> (</a:t>
            </a:r>
            <a:r>
              <a:rPr lang="en-US" sz="2200" dirty="0" err="1"/>
              <a:t>x~1.5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Picture 4" descr="C:\Users\Yu\Documents\Medical School\SEM\02-03-2016\Ni-HSQ-1 copy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3" b="4164"/>
          <a:stretch/>
        </p:blipFill>
        <p:spPr bwMode="auto">
          <a:xfrm>
            <a:off x="5182460" y="3303634"/>
            <a:ext cx="3024211" cy="14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62187" y="1098230"/>
            <a:ext cx="3907971" cy="3609408"/>
            <a:chOff x="457200" y="1003802"/>
            <a:chExt cx="3907971" cy="3609408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5" t="7635" r="8359" b="4712"/>
            <a:stretch>
              <a:fillRect/>
            </a:stretch>
          </p:blipFill>
          <p:spPr bwMode="auto">
            <a:xfrm>
              <a:off x="457200" y="1003802"/>
              <a:ext cx="3907971" cy="360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536370" y="1306678"/>
              <a:ext cx="1752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(d=0.8 </a:t>
              </a:r>
              <a:r>
                <a:rPr lang="en-US" sz="1600" b="1" dirty="0">
                  <a:latin typeface="Times New Roman"/>
                  <a:cs typeface="Times New Roman"/>
                </a:rPr>
                <a:t>μ</a:t>
              </a:r>
              <a:r>
                <a:rPr lang="en-US" sz="1600" b="1" dirty="0"/>
                <a:t>m, f=0.13)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991" y="1766513"/>
              <a:ext cx="28023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(d=0.93±0.16 </a:t>
              </a:r>
              <a:r>
                <a:rPr lang="el-GR" sz="1600" b="1" dirty="0">
                  <a:latin typeface="Times New Roman"/>
                  <a:cs typeface="Times New Roman"/>
                </a:rPr>
                <a:t>μ</a:t>
              </a:r>
              <a:r>
                <a:rPr lang="en-US" sz="1600" b="1" dirty="0">
                  <a:latin typeface="Times New Roman"/>
                  <a:cs typeface="Times New Roman"/>
                </a:rPr>
                <a:t>m</a:t>
              </a:r>
              <a:r>
                <a:rPr lang="en-US" sz="1600" b="1" dirty="0"/>
                <a:t>, f=0.17±0.06)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54729" y="2928252"/>
              <a:ext cx="17145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d: thickness;</a:t>
              </a:r>
            </a:p>
            <a:p>
              <a:r>
                <a:rPr lang="en-US" dirty="0"/>
                <a:t>f: nanoparticle volume fraction</a:t>
              </a:r>
            </a:p>
          </p:txBody>
        </p:sp>
      </p:grpSp>
      <p:pic>
        <p:nvPicPr>
          <p:cNvPr id="19" name="Picture 18" descr="C:\Users\Yu\Documents\Medical School\SEM\09-10-2015\20nmc1 TC 38h-9 - Copy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81" y="973701"/>
            <a:ext cx="3023390" cy="23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98143" y="1035424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8143" y="4065495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X-section View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1186" y="1043658"/>
            <a:ext cx="4832350" cy="3698185"/>
            <a:chOff x="1949450" y="1258230"/>
            <a:chExt cx="4832350" cy="3698185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677295"/>
                </p:ext>
              </p:extLst>
            </p:nvPr>
          </p:nvGraphicFramePr>
          <p:xfrm>
            <a:off x="1949450" y="1258230"/>
            <a:ext cx="4832350" cy="3698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Graph" r:id="rId6" imgW="3900960" imgH="2986560" progId="Origin50.Graph">
                    <p:embed/>
                  </p:oleObj>
                </mc:Choice>
                <mc:Fallback>
                  <p:oleObj name="Graph" r:id="rId6" imgW="3900960" imgH="29865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49450" y="1258230"/>
                          <a:ext cx="4832350" cy="36981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179147" y="3839367"/>
              <a:ext cx="1447799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Ni D=160nm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2210" y="1642646"/>
              <a:ext cx="1582484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Ni D=40nm in air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79147" y="2745901"/>
              <a:ext cx="1119217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Ni D=80nm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03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 of Ta IR Reflector/Diffusion Barrier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5622" y="5415845"/>
            <a:ext cx="8777355" cy="1028615"/>
          </a:xfrm>
        </p:spPr>
        <p:txBody>
          <a:bodyPr>
            <a:normAutofit/>
          </a:bodyPr>
          <a:lstStyle/>
          <a:p>
            <a:r>
              <a:rPr lang="en-US" sz="2400" dirty="0"/>
              <a:t>Ta coated stainless steel (SS) increases IR reflectance and boosts </a:t>
            </a:r>
            <a:r>
              <a:rPr lang="en-US" sz="2400" dirty="0" err="1"/>
              <a:t>FOM</a:t>
            </a:r>
            <a:r>
              <a:rPr lang="en-US" sz="2400" dirty="0"/>
              <a:t> by ~4% at C=100, and  ~2% at C=1000.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8143" y="1035424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</a:p>
        </p:txBody>
      </p:sp>
      <p:pic>
        <p:nvPicPr>
          <p:cNvPr id="93" name="Picture 9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r="4998"/>
          <a:stretch/>
        </p:blipFill>
        <p:spPr bwMode="auto">
          <a:xfrm>
            <a:off x="4555724" y="963415"/>
            <a:ext cx="4215279" cy="2232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52" y="3295691"/>
            <a:ext cx="4592819" cy="20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Fig2 DOE report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7915" r="69770" b="5405"/>
          <a:stretch/>
        </p:blipFill>
        <p:spPr bwMode="auto">
          <a:xfrm>
            <a:off x="1" y="1255657"/>
            <a:ext cx="4329952" cy="36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Metal Nanoparticle Materials Selection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5764391"/>
            <a:ext cx="8777355" cy="1028615"/>
          </a:xfrm>
        </p:spPr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Prefer steep transition in the refractive index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(n) and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extinction coefficient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(k)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near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the desirable cut-off wavelength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λ</a:t>
            </a:r>
            <a:r>
              <a:rPr lang="en-US" sz="2000" b="1" baseline="-25000" dirty="0" err="1">
                <a:latin typeface="+mj-lt"/>
                <a:cs typeface="Arial" panose="020B0604020202020204" pitchFamily="34" charset="0"/>
              </a:rPr>
              <a:t>cut</a:t>
            </a:r>
            <a:endParaRPr lang="en-US" sz="2000" b="1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8143" y="1035424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</a:p>
        </p:txBody>
      </p:sp>
      <p:pic>
        <p:nvPicPr>
          <p:cNvPr id="9" name="Picture 2" descr="Fig3 DOE report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" b="3339"/>
          <a:stretch/>
        </p:blipFill>
        <p:spPr bwMode="auto">
          <a:xfrm>
            <a:off x="1202642" y="921243"/>
            <a:ext cx="6920272" cy="235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846546"/>
              </p:ext>
            </p:extLst>
          </p:nvPr>
        </p:nvGraphicFramePr>
        <p:xfrm>
          <a:off x="1146175" y="3290888"/>
          <a:ext cx="3236913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Graph" r:id="rId4" imgW="3804480" imgH="3183840" progId="Origin50.Graph">
                  <p:embed/>
                </p:oleObj>
              </mc:Choice>
              <mc:Fallback>
                <p:oleObj name="Graph" r:id="rId4" imgW="3804480" imgH="318384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3407" t="10500" r="4677" b="5339"/>
                      <a:stretch>
                        <a:fillRect/>
                      </a:stretch>
                    </p:blipFill>
                    <p:spPr bwMode="auto">
                      <a:xfrm>
                        <a:off x="1146175" y="3290888"/>
                        <a:ext cx="3236913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114792"/>
              </p:ext>
            </p:extLst>
          </p:nvPr>
        </p:nvGraphicFramePr>
        <p:xfrm>
          <a:off x="4568825" y="3235325"/>
          <a:ext cx="3252788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Graph" r:id="rId6" imgW="3852000" imgH="3183840" progId="Origin50.Graph">
                  <p:embed/>
                </p:oleObj>
              </mc:Choice>
              <mc:Fallback>
                <p:oleObj name="Graph" r:id="rId6" imgW="3852000" imgH="3183840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4388" t="8739" r="5919" b="4788"/>
                      <a:stretch>
                        <a:fillRect/>
                      </a:stretch>
                    </p:blipFill>
                    <p:spPr bwMode="auto">
                      <a:xfrm>
                        <a:off x="4568825" y="3235325"/>
                        <a:ext cx="3252788" cy="259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90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Design Optimization (1):  Parameter Mapping for Maximal </a:t>
            </a:r>
            <a:r>
              <a:rPr lang="en-US" sz="3200" dirty="0" err="1"/>
              <a:t>FOM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8143" y="1035424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5228"/>
          <a:stretch/>
        </p:blipFill>
        <p:spPr bwMode="auto">
          <a:xfrm>
            <a:off x="171132" y="959221"/>
            <a:ext cx="3772218" cy="2450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r="5491"/>
          <a:stretch/>
        </p:blipFill>
        <p:spPr bwMode="auto">
          <a:xfrm>
            <a:off x="123826" y="3497441"/>
            <a:ext cx="3829049" cy="215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ontent Placeholder 3"/>
          <p:cNvSpPr>
            <a:spLocks noGrp="1"/>
          </p:cNvSpPr>
          <p:nvPr>
            <p:ph sz="quarter" idx="10"/>
          </p:nvPr>
        </p:nvSpPr>
        <p:spPr>
          <a:xfrm>
            <a:off x="112272" y="5635020"/>
            <a:ext cx="9393678" cy="1028615"/>
          </a:xfrm>
        </p:spPr>
        <p:txBody>
          <a:bodyPr>
            <a:normAutofit/>
          </a:bodyPr>
          <a:lstStyle/>
          <a:p>
            <a:r>
              <a:rPr lang="en-US" sz="2000" dirty="0"/>
              <a:t>Intrinsic plasmonic response leads to robust </a:t>
            </a:r>
            <a:r>
              <a:rPr lang="en-US" sz="2000" dirty="0" err="1"/>
              <a:t>design</a:t>
            </a:r>
            <a:r>
              <a:rPr lang="en-US" sz="2000" dirty="0" err="1">
                <a:solidFill>
                  <a:srgbClr val="C00000"/>
                </a:solidFill>
              </a:rPr>
              <a:t>→</a:t>
            </a:r>
            <a:r>
              <a:rPr lang="en-US" sz="2000" dirty="0" err="1"/>
              <a:t>facilitates</a:t>
            </a:r>
            <a:r>
              <a:rPr lang="en-US" sz="2000" dirty="0"/>
              <a:t> solution fabrication.</a:t>
            </a:r>
          </a:p>
          <a:p>
            <a:r>
              <a:rPr lang="en-US" sz="2000" dirty="0" err="1"/>
              <a:t>FOM</a:t>
            </a:r>
            <a:r>
              <a:rPr lang="en-US" sz="2000" dirty="0"/>
              <a:t> start to decrease for D&gt;50 nm due to increased reflectance.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82195"/>
              </p:ext>
            </p:extLst>
          </p:nvPr>
        </p:nvGraphicFramePr>
        <p:xfrm>
          <a:off x="4129088" y="1095375"/>
          <a:ext cx="4776787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Graph" r:id="rId5" imgW="3648960" imgH="3201120" progId="Origin50.Graph">
                  <p:embed/>
                </p:oleObj>
              </mc:Choice>
              <mc:Fallback>
                <p:oleObj name="Graph" r:id="rId5" imgW="3648960" imgH="32011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4532" t="11620" r="4024" b="4880"/>
                      <a:stretch>
                        <a:fillRect/>
                      </a:stretch>
                    </p:blipFill>
                    <p:spPr bwMode="auto">
                      <a:xfrm>
                        <a:off x="4129088" y="1095375"/>
                        <a:ext cx="4776787" cy="381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856672"/>
      </p:ext>
    </p:extLst>
  </p:cSld>
  <p:clrMapOvr>
    <a:masterClrMapping/>
  </p:clrMapOvr>
</p:sld>
</file>

<file path=ppt/theme/theme1.xml><?xml version="1.0" encoding="utf-8"?>
<a:theme xmlns:a="http://schemas.openxmlformats.org/drawingml/2006/main" name="Sunshot-PPT-template-light_FINAL2016">
  <a:themeElements>
    <a:clrScheme name="SunShot">
      <a:dk1>
        <a:srgbClr val="4B545D"/>
      </a:dk1>
      <a:lt1>
        <a:srgbClr val="FFFFFF"/>
      </a:lt1>
      <a:dk2>
        <a:srgbClr val="4B545D"/>
      </a:dk2>
      <a:lt2>
        <a:srgbClr val="E3E4E5"/>
      </a:lt2>
      <a:accent1>
        <a:srgbClr val="F18F25"/>
      </a:accent1>
      <a:accent2>
        <a:srgbClr val="EE6525"/>
      </a:accent2>
      <a:accent3>
        <a:srgbClr val="FDC125"/>
      </a:accent3>
      <a:accent4>
        <a:srgbClr val="C10B1E"/>
      </a:accent4>
      <a:accent5>
        <a:srgbClr val="1C997B"/>
      </a:accent5>
      <a:accent6>
        <a:srgbClr val="1B8EB4"/>
      </a:accent6>
      <a:hlink>
        <a:srgbClr val="F18F25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bbd8d32-57eb-4c25-a7af-abe0816fa3e8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27026380-8F5F-48BD-B9B1-40E9D3C770C9}"/>
</file>

<file path=customXml/itemProps2.xml><?xml version="1.0" encoding="utf-8"?>
<ds:datastoreItem xmlns:ds="http://schemas.openxmlformats.org/officeDocument/2006/customXml" ds:itemID="{1508F897-B75E-493C-9677-69D3079C6787}"/>
</file>

<file path=customXml/itemProps3.xml><?xml version="1.0" encoding="utf-8"?>
<ds:datastoreItem xmlns:ds="http://schemas.openxmlformats.org/officeDocument/2006/customXml" ds:itemID="{EA0C7519-C10A-4F3E-AA8B-3CC7019560B1}"/>
</file>

<file path=customXml/itemProps4.xml><?xml version="1.0" encoding="utf-8"?>
<ds:datastoreItem xmlns:ds="http://schemas.openxmlformats.org/officeDocument/2006/customXml" ds:itemID="{36A8DF18-F0DA-4516-B354-6A27A8409101}"/>
</file>

<file path=customXml/itemProps5.xml><?xml version="1.0" encoding="utf-8"?>
<ds:datastoreItem xmlns:ds="http://schemas.openxmlformats.org/officeDocument/2006/customXml" ds:itemID="{3C2224E2-5656-46E3-87B0-396653B6E013}"/>
</file>

<file path=docProps/app.xml><?xml version="1.0" encoding="utf-8"?>
<Properties xmlns="http://schemas.openxmlformats.org/officeDocument/2006/extended-properties" xmlns:vt="http://schemas.openxmlformats.org/officeDocument/2006/docPropsVTypes">
  <Template>Sunshot-PPT-template-light_FINAL2016.potx</Template>
  <TotalTime>3992</TotalTime>
  <Words>1225</Words>
  <Application>Microsoft Office PowerPoint</Application>
  <PresentationFormat>On-screen Show (4:3)</PresentationFormat>
  <Paragraphs>251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宋体</vt:lpstr>
      <vt:lpstr>Arial</vt:lpstr>
      <vt:lpstr>Calibri</vt:lpstr>
      <vt:lpstr>Cambria Math</vt:lpstr>
      <vt:lpstr>Courier New</vt:lpstr>
      <vt:lpstr>Gill Sans MT</vt:lpstr>
      <vt:lpstr>Times New Roman</vt:lpstr>
      <vt:lpstr>Wingdings</vt:lpstr>
      <vt:lpstr>Sunshot-PPT-template-light_FINAL2016</vt:lpstr>
      <vt:lpstr>Graph</vt:lpstr>
      <vt:lpstr>Thermodynamically Stable, High Temperature Antioxidation Cermet Solar Selective Absorbers from Low-Cost Solution Chemical Processing</vt:lpstr>
      <vt:lpstr>Motivation</vt:lpstr>
      <vt:lpstr>Motivation</vt:lpstr>
      <vt:lpstr>Ideal Reflectance Cut-off Wavelength</vt:lpstr>
      <vt:lpstr>Plasmonic Cermet vs. Graded Cermet Solar Selective Absorbers</vt:lpstr>
      <vt:lpstr>Optical Design Method</vt:lpstr>
      <vt:lpstr>Effect of Ta IR Reflector/Diffusion Barrier</vt:lpstr>
      <vt:lpstr>Metal Nanoparticle Materials Selection</vt:lpstr>
      <vt:lpstr>Design Optimization (1):  Parameter Mapping for Maximal FOM</vt:lpstr>
      <vt:lpstr>Design Optimization (2):  Summary of Results for Different Nanoparticle Materials</vt:lpstr>
      <vt:lpstr>Design Optimization (2):  Summary of Results for Different Nanoparticle Materials with Bilayer Coating</vt:lpstr>
      <vt:lpstr>Design Optimization (3):  Effect of Nanoparticle Size Distribution</vt:lpstr>
      <vt:lpstr>Thermodynamically Stable Anti-Oxidation Mechanism</vt:lpstr>
      <vt:lpstr>Antioxidation Interfacial Engineering in Ni/SiOx</vt:lpstr>
      <vt:lpstr>Antioxidation Performance in Ni/SiOx</vt:lpstr>
      <vt:lpstr>Antioxidation Performance in Ni/SiOx</vt:lpstr>
      <vt:lpstr>Conclusions</vt:lpstr>
    </vt:vector>
  </TitlesOfParts>
  <Company>Spire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Zeinab Mohtadi</dc:creator>
  <cp:lastModifiedBy>Andru Prescod</cp:lastModifiedBy>
  <cp:revision>147</cp:revision>
  <dcterms:created xsi:type="dcterms:W3CDTF">2013-11-27T21:01:27Z</dcterms:created>
  <dcterms:modified xsi:type="dcterms:W3CDTF">2016-04-20T18:49:56Z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0x0101004F74DC062CBB2344BE271DCDDCB427A3</vt:lpwstr>
  </property>
</Properties>
</file>