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34"/>
  </p:notesMasterIdLst>
  <p:handoutMasterIdLst>
    <p:handoutMasterId r:id="rId35"/>
  </p:handoutMasterIdLst>
  <p:sldIdLst>
    <p:sldId id="256" r:id="rId2"/>
    <p:sldId id="265" r:id="rId3"/>
    <p:sldId id="266" r:id="rId4"/>
    <p:sldId id="267" r:id="rId5"/>
    <p:sldId id="268"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83" r:id="rId19"/>
    <p:sldId id="301" r:id="rId20"/>
    <p:sldId id="284" r:id="rId21"/>
    <p:sldId id="285" r:id="rId22"/>
    <p:sldId id="286" r:id="rId23"/>
    <p:sldId id="287" r:id="rId24"/>
    <p:sldId id="289" r:id="rId25"/>
    <p:sldId id="290" r:id="rId26"/>
    <p:sldId id="291" r:id="rId27"/>
    <p:sldId id="302" r:id="rId28"/>
    <p:sldId id="304" r:id="rId29"/>
    <p:sldId id="295" r:id="rId30"/>
    <p:sldId id="296" r:id="rId31"/>
    <p:sldId id="297" r:id="rId32"/>
    <p:sldId id="29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902F"/>
    <a:srgbClr val="F38F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0" autoAdjust="0"/>
    <p:restoredTop sz="88184" autoAdjust="0"/>
  </p:normalViewPr>
  <p:slideViewPr>
    <p:cSldViewPr snapToGrid="0" snapToObjects="1">
      <p:cViewPr>
        <p:scale>
          <a:sx n="120" d="100"/>
          <a:sy n="12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5.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bar"/>
        <c:grouping val="clustered"/>
        <c:varyColors val="0"/>
        <c:ser>
          <c:idx val="0"/>
          <c:order val="0"/>
          <c:tx>
            <c:strRef>
              <c:f>Sheet1!$B$1</c:f>
              <c:strCache>
                <c:ptCount val="1"/>
                <c:pt idx="0">
                  <c:v>Annualized Value ($M)</c:v>
                </c:pt>
              </c:strCache>
            </c:strRef>
          </c:tx>
          <c:invertIfNegative val="0"/>
          <c:dPt>
            <c:idx val="0"/>
            <c:invertIfNegative val="0"/>
            <c:bubble3D val="0"/>
            <c:spPr>
              <a:solidFill>
                <a:schemeClr val="bg1">
                  <a:lumMod val="50000"/>
                </a:schemeClr>
              </a:solidFill>
            </c:spPr>
          </c:dPt>
          <c:dPt>
            <c:idx val="1"/>
            <c:invertIfNegative val="0"/>
            <c:bubble3D val="0"/>
            <c:spPr>
              <a:solidFill>
                <a:schemeClr val="bg1">
                  <a:lumMod val="50000"/>
                </a:schemeClr>
              </a:solidFill>
            </c:spPr>
          </c:dPt>
          <c:dPt>
            <c:idx val="2"/>
            <c:invertIfNegative val="0"/>
            <c:bubble3D val="0"/>
            <c:spPr>
              <a:solidFill>
                <a:srgbClr val="33CCFF"/>
              </a:solidFill>
            </c:spPr>
          </c:dPt>
          <c:dPt>
            <c:idx val="3"/>
            <c:invertIfNegative val="0"/>
            <c:bubble3D val="0"/>
            <c:spPr>
              <a:solidFill>
                <a:srgbClr val="33CCFF"/>
              </a:solidFill>
            </c:spPr>
          </c:dPt>
          <c:dPt>
            <c:idx val="4"/>
            <c:invertIfNegative val="0"/>
            <c:bubble3D val="0"/>
            <c:spPr>
              <a:solidFill>
                <a:schemeClr val="accent6"/>
              </a:solidFill>
            </c:spPr>
          </c:dPt>
          <c:dPt>
            <c:idx val="5"/>
            <c:invertIfNegative val="0"/>
            <c:bubble3D val="0"/>
            <c:spPr>
              <a:solidFill>
                <a:schemeClr val="accent6"/>
              </a:solidFill>
            </c:spPr>
          </c:dPt>
          <c:dPt>
            <c:idx val="6"/>
            <c:invertIfNegative val="0"/>
            <c:bubble3D val="0"/>
            <c:spPr>
              <a:solidFill>
                <a:schemeClr val="accent6"/>
              </a:solidFill>
            </c:spPr>
          </c:dPt>
          <c:dPt>
            <c:idx val="7"/>
            <c:invertIfNegative val="0"/>
            <c:bubble3D val="0"/>
            <c:spPr>
              <a:solidFill>
                <a:schemeClr val="accent6"/>
              </a:solidFill>
            </c:spPr>
          </c:dPt>
          <c:dPt>
            <c:idx val="8"/>
            <c:invertIfNegative val="0"/>
            <c:bubble3D val="0"/>
            <c:spPr>
              <a:solidFill>
                <a:schemeClr val="accent6"/>
              </a:solidFill>
            </c:spPr>
          </c:dPt>
          <c:dPt>
            <c:idx val="9"/>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Pt>
            <c:idx val="12"/>
            <c:invertIfNegative val="0"/>
            <c:bubble3D val="0"/>
            <c:spPr>
              <a:solidFill>
                <a:schemeClr val="accent6"/>
              </a:solidFill>
            </c:spPr>
          </c:dPt>
          <c:dPt>
            <c:idx val="13"/>
            <c:invertIfNegative val="0"/>
            <c:bubble3D val="0"/>
            <c:spPr>
              <a:solidFill>
                <a:schemeClr val="accent6"/>
              </a:solidFill>
            </c:spPr>
          </c:dPt>
          <c:dPt>
            <c:idx val="14"/>
            <c:invertIfNegative val="0"/>
            <c:bubble3D val="0"/>
            <c:spPr>
              <a:solidFill>
                <a:schemeClr val="accent6"/>
              </a:solidFill>
            </c:spPr>
          </c:dPt>
          <c:dPt>
            <c:idx val="15"/>
            <c:invertIfNegative val="0"/>
            <c:bubble3D val="0"/>
            <c:spPr>
              <a:solidFill>
                <a:schemeClr val="accent6"/>
              </a:solidFill>
            </c:spPr>
          </c:dPt>
          <c:dPt>
            <c:idx val="16"/>
            <c:invertIfNegative val="0"/>
            <c:bubble3D val="0"/>
            <c:spPr>
              <a:solidFill>
                <a:schemeClr val="accent6"/>
              </a:solidFill>
            </c:spPr>
          </c:dPt>
          <c:cat>
            <c:strRef>
              <c:f>Sheet1!$A$2:$A$18</c:f>
              <c:strCache>
                <c:ptCount val="17"/>
                <c:pt idx="0">
                  <c:v>PV + Battery (low PV CC)</c:v>
                </c:pt>
                <c:pt idx="1">
                  <c:v>PV + Battery (high PV CC)</c:v>
                </c:pt>
                <c:pt idx="2">
                  <c:v>PV + Gas CT (low PV CC)</c:v>
                </c:pt>
                <c:pt idx="3">
                  <c:v>PV + Gas CT (high PV CC)</c:v>
                </c:pt>
                <c:pt idx="4">
                  <c:v>CSP-TES (SM = 0.7, 6 hrs)</c:v>
                </c:pt>
                <c:pt idx="5">
                  <c:v>CSP-TES (SM = 1, 6 hrs)</c:v>
                </c:pt>
                <c:pt idx="6">
                  <c:v>CSP-TES (SM = 1.3, 6 hrs)</c:v>
                </c:pt>
                <c:pt idx="7">
                  <c:v>CSP-TES (SM = 1.5, 6 hrs)</c:v>
                </c:pt>
                <c:pt idx="8">
                  <c:v>CSP-TES (SM = 1.7, 6 hrs)</c:v>
                </c:pt>
                <c:pt idx="9">
                  <c:v>CSP-TES (SM = 2, 6 hrs)</c:v>
                </c:pt>
                <c:pt idx="10">
                  <c:v>CSP-TES (SM = 1.7, 9 hrs)</c:v>
                </c:pt>
                <c:pt idx="11">
                  <c:v>CSP-TES (SM = 2, 9 hrs)</c:v>
                </c:pt>
                <c:pt idx="12">
                  <c:v>CSP-TES (SM = 2.5, 9 hrs)</c:v>
                </c:pt>
                <c:pt idx="13">
                  <c:v>CSP-TES (SM = 2.5, 12 hrs)</c:v>
                </c:pt>
                <c:pt idx="14">
                  <c:v>CSP-TES (SM = 2.5, 15 hrs)</c:v>
                </c:pt>
                <c:pt idx="15">
                  <c:v>CSP-TES (SM = 3, 15 hrs)</c:v>
                </c:pt>
                <c:pt idx="16">
                  <c:v>CSP-TES (SM = 3, 18 hrs)</c:v>
                </c:pt>
              </c:strCache>
            </c:strRef>
          </c:cat>
          <c:val>
            <c:numRef>
              <c:f>Sheet1!$B$2:$B$18</c:f>
              <c:numCache>
                <c:formatCode>General</c:formatCode>
                <c:ptCount val="17"/>
                <c:pt idx="0">
                  <c:v>165</c:v>
                </c:pt>
                <c:pt idx="1">
                  <c:v>155</c:v>
                </c:pt>
                <c:pt idx="2">
                  <c:v>121</c:v>
                </c:pt>
                <c:pt idx="3">
                  <c:v>118</c:v>
                </c:pt>
                <c:pt idx="4">
                  <c:v>140</c:v>
                </c:pt>
                <c:pt idx="5">
                  <c:v>173</c:v>
                </c:pt>
                <c:pt idx="6">
                  <c:v>210</c:v>
                </c:pt>
                <c:pt idx="7">
                  <c:v>249</c:v>
                </c:pt>
                <c:pt idx="8">
                  <c:v>294</c:v>
                </c:pt>
                <c:pt idx="9">
                  <c:v>302</c:v>
                </c:pt>
                <c:pt idx="10">
                  <c:v>305</c:v>
                </c:pt>
                <c:pt idx="11">
                  <c:v>365</c:v>
                </c:pt>
                <c:pt idx="12">
                  <c:v>425</c:v>
                </c:pt>
                <c:pt idx="13">
                  <c:v>445</c:v>
                </c:pt>
                <c:pt idx="14">
                  <c:v>450</c:v>
                </c:pt>
                <c:pt idx="15">
                  <c:v>482</c:v>
                </c:pt>
                <c:pt idx="16">
                  <c:v>494</c:v>
                </c:pt>
              </c:numCache>
            </c:numRef>
          </c:val>
        </c:ser>
        <c:dLbls>
          <c:showLegendKey val="0"/>
          <c:showVal val="0"/>
          <c:showCatName val="0"/>
          <c:showSerName val="0"/>
          <c:showPercent val="0"/>
          <c:showBubbleSize val="0"/>
        </c:dLbls>
        <c:gapWidth val="150"/>
        <c:axId val="103352960"/>
        <c:axId val="103354752"/>
      </c:barChart>
      <c:catAx>
        <c:axId val="103352960"/>
        <c:scaling>
          <c:orientation val="minMax"/>
        </c:scaling>
        <c:delete val="0"/>
        <c:axPos val="l"/>
        <c:majorTickMark val="out"/>
        <c:minorTickMark val="none"/>
        <c:tickLblPos val="nextTo"/>
        <c:crossAx val="103354752"/>
        <c:crosses val="autoZero"/>
        <c:auto val="1"/>
        <c:lblAlgn val="ctr"/>
        <c:lblOffset val="100"/>
        <c:noMultiLvlLbl val="0"/>
      </c:catAx>
      <c:valAx>
        <c:axId val="103354752"/>
        <c:scaling>
          <c:orientation val="minMax"/>
        </c:scaling>
        <c:delete val="0"/>
        <c:axPos val="b"/>
        <c:majorGridlines/>
        <c:numFmt formatCode="General" sourceLinked="1"/>
        <c:majorTickMark val="out"/>
        <c:minorTickMark val="none"/>
        <c:tickLblPos val="nextTo"/>
        <c:crossAx val="103352960"/>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B97EC7-4B9C-E847-93EE-C93EA4B2CBE0}" type="datetimeFigureOut">
              <a:rPr lang="en-US" smtClean="0"/>
              <a:t>4/19/2016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FCA75-A02E-114C-AC38-11AD2DDD6967}" type="slidenum">
              <a:rPr lang="en-US" smtClean="0"/>
              <a:t>‹#›</a:t>
            </a:fld>
            <a:endParaRPr lang="en-US"/>
          </a:p>
        </p:txBody>
      </p:sp>
    </p:spTree>
    <p:extLst>
      <p:ext uri="{BB962C8B-B14F-4D97-AF65-F5344CB8AC3E}">
        <p14:creationId xmlns:p14="http://schemas.microsoft.com/office/powerpoint/2010/main" val="2428989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1A6FD-07CC-3D4F-8EE0-CE25793C9AC8}"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7508B-E454-1C48-9A1A-9DCCB2D17B66}" type="slidenum">
              <a:rPr lang="en-US" smtClean="0"/>
              <a:t>‹#›</a:t>
            </a:fld>
            <a:endParaRPr lang="en-US"/>
          </a:p>
        </p:txBody>
      </p:sp>
    </p:spTree>
    <p:extLst>
      <p:ext uri="{BB962C8B-B14F-4D97-AF65-F5344CB8AC3E}">
        <p14:creationId xmlns:p14="http://schemas.microsoft.com/office/powerpoint/2010/main" val="34004681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3</a:t>
            </a:fld>
            <a:endParaRPr lang="en-US"/>
          </a:p>
        </p:txBody>
      </p:sp>
    </p:spTree>
    <p:extLst>
      <p:ext uri="{BB962C8B-B14F-4D97-AF65-F5344CB8AC3E}">
        <p14:creationId xmlns:p14="http://schemas.microsoft.com/office/powerpoint/2010/main" val="189910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Prior to</a:t>
            </a:r>
            <a:r>
              <a:rPr lang="en-US" baseline="0" dirty="0" smtClean="0"/>
              <a:t> NREL effort, earlier work at NREL, CAISO, and other organizations used block dispatch (typically SM 2 and 6 hours of storage) to model the CSP configurations. </a:t>
            </a:r>
          </a:p>
          <a:p>
            <a:pPr marL="171450" indent="-171450">
              <a:buFont typeface="Arial" panose="020B0604020202020204" pitchFamily="34" charset="0"/>
              <a:buChar char="•"/>
            </a:pPr>
            <a:r>
              <a:rPr lang="en-US" baseline="0" dirty="0" smtClean="0"/>
              <a:t>Such dispatch strategies don’t accurately capture the full benefit of CSP for various configurations.</a:t>
            </a:r>
          </a:p>
          <a:p>
            <a:pPr marL="171450" indent="-171450">
              <a:buFont typeface="Arial" panose="020B0604020202020204" pitchFamily="34" charset="0"/>
              <a:buChar char="•"/>
            </a:pPr>
            <a:r>
              <a:rPr lang="en-US" baseline="0" dirty="0" smtClean="0"/>
              <a:t>PLEXOS, a security constrained unit commitment and economic dispatch model can be used to capture operational benefits</a:t>
            </a:r>
          </a:p>
          <a:p>
            <a:pPr marL="171450" indent="-171450">
              <a:buFont typeface="Arial" panose="020B0604020202020204" pitchFamily="34" charset="0"/>
              <a:buChar char="•"/>
            </a:pPr>
            <a:r>
              <a:rPr lang="en-US" baseline="0" dirty="0" smtClean="0"/>
              <a:t>Use SAM to generate hourly solar energy to PLEXOS model. PLEXOS </a:t>
            </a:r>
            <a:r>
              <a:rPr lang="en-US" baseline="0" dirty="0" err="1" smtClean="0"/>
              <a:t>disptaches</a:t>
            </a:r>
            <a:r>
              <a:rPr lang="en-US" baseline="0" dirty="0" smtClean="0"/>
              <a:t> energy maximize system operational benefit</a:t>
            </a:r>
          </a:p>
          <a:p>
            <a:pPr marL="171450" indent="-171450">
              <a:buFont typeface="Arial" panose="020B0604020202020204" pitchFamily="34" charset="0"/>
              <a:buChar char="•"/>
            </a:pPr>
            <a:r>
              <a:rPr lang="en-US" baseline="0" dirty="0" smtClean="0"/>
              <a:t>Operational savings is calculated by comparing total costs for a reference system to costs for an incremental additional of new PV or CSP-TES.</a:t>
            </a:r>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Important slide for pointing out various value streams. </a:t>
            </a:r>
          </a:p>
          <a:p>
            <a:pPr marL="171450" indent="-171450">
              <a:buFont typeface="Arial" panose="020B0604020202020204" pitchFamily="34" charset="0"/>
              <a:buChar char="•"/>
            </a:pPr>
            <a:r>
              <a:rPr lang="en-US" dirty="0" smtClean="0"/>
              <a:t>Displaced</a:t>
            </a:r>
            <a:r>
              <a:rPr lang="en-US" baseline="0" dirty="0" smtClean="0"/>
              <a:t> fuel is primary value followed by emissions reductions. </a:t>
            </a:r>
          </a:p>
          <a:p>
            <a:pPr marL="171450" indent="-171450">
              <a:buFont typeface="Arial" panose="020B0604020202020204" pitchFamily="34" charset="0"/>
              <a:buChar char="•"/>
            </a:pPr>
            <a:r>
              <a:rPr lang="en-US" baseline="0" dirty="0" smtClean="0"/>
              <a:t>Note PV actually increases costs of startup and shutdown due to increased variability.</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13</a:t>
            </a:fld>
            <a:endParaRPr lang="en-US"/>
          </a:p>
        </p:txBody>
      </p:sp>
    </p:spTree>
    <p:extLst>
      <p:ext uri="{BB962C8B-B14F-4D97-AF65-F5344CB8AC3E}">
        <p14:creationId xmlns:p14="http://schemas.microsoft.com/office/powerpoint/2010/main" val="397924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a:t>
            </a:r>
            <a:r>
              <a:rPr lang="en-US" baseline="0" dirty="0" smtClean="0"/>
              <a:t> lower capacity factors yield highest value, this doesn’t take into account the higher LCOE associated with the configuration. </a:t>
            </a:r>
          </a:p>
          <a:p>
            <a:pPr marL="171450" indent="-171450">
              <a:buFont typeface="Arial" panose="020B0604020202020204" pitchFamily="34" charset="0"/>
              <a:buChar char="•"/>
            </a:pPr>
            <a:r>
              <a:rPr lang="en-US" baseline="0" dirty="0" smtClean="0"/>
              <a:t>Net system cost accounts for both (and capacity).</a:t>
            </a:r>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14</a:t>
            </a:fld>
            <a:endParaRPr lang="en-US"/>
          </a:p>
        </p:txBody>
      </p:sp>
    </p:spTree>
    <p:extLst>
      <p:ext uri="{BB962C8B-B14F-4D97-AF65-F5344CB8AC3E}">
        <p14:creationId xmlns:p14="http://schemas.microsoft.com/office/powerpoint/2010/main" val="310749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PV, performed full ELCC analysis</a:t>
            </a:r>
          </a:p>
          <a:p>
            <a:pPr marL="171450" indent="-171450">
              <a:buFont typeface="Arial" panose="020B0604020202020204" pitchFamily="34" charset="0"/>
              <a:buChar char="•"/>
            </a:pPr>
            <a:r>
              <a:rPr lang="en-US" dirty="0" smtClean="0"/>
              <a:t>For</a:t>
            </a:r>
            <a:r>
              <a:rPr lang="en-US" baseline="0" dirty="0" smtClean="0"/>
              <a:t> CSP, looked at highest net load hours</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15</a:t>
            </a:fld>
            <a:endParaRPr lang="en-US"/>
          </a:p>
        </p:txBody>
      </p:sp>
    </p:spTree>
    <p:extLst>
      <p:ext uri="{BB962C8B-B14F-4D97-AF65-F5344CB8AC3E}">
        <p14:creationId xmlns:p14="http://schemas.microsoft.com/office/powerpoint/2010/main" val="43432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Range of</a:t>
            </a:r>
            <a:r>
              <a:rPr lang="en-US" baseline="0" dirty="0" smtClean="0"/>
              <a:t> values are due to range of capacity cost for combustion turbine and range of capacity credit for PV.</a:t>
            </a:r>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16</a:t>
            </a:fld>
            <a:endParaRPr lang="en-US"/>
          </a:p>
        </p:txBody>
      </p:sp>
    </p:spTree>
    <p:extLst>
      <p:ext uri="{BB962C8B-B14F-4D97-AF65-F5344CB8AC3E}">
        <p14:creationId xmlns:p14="http://schemas.microsoft.com/office/powerpoint/2010/main" val="205586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smtClean="0"/>
              <a:t>We know</a:t>
            </a:r>
            <a:r>
              <a:rPr lang="en-US" baseline="0" dirty="0" smtClean="0"/>
              <a:t> that, to a large extent, the value of CSP is it’s ability to provide reliable capacity in addition to high value energy.</a:t>
            </a:r>
          </a:p>
          <a:p>
            <a:pPr marL="171450" indent="-171450" defTabSz="931774">
              <a:buFont typeface="Arial" panose="020B0604020202020204" pitchFamily="34" charset="0"/>
              <a:buChar char="•"/>
              <a:defRPr/>
            </a:pPr>
            <a:r>
              <a:rPr lang="en-US" baseline="0" dirty="0" smtClean="0"/>
              <a:t>Compared this value to other products that can provide identical capacity (conventional, PV/NG, and PV/batteries).</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18</a:t>
            </a:fld>
            <a:endParaRPr lang="en-US"/>
          </a:p>
        </p:txBody>
      </p:sp>
    </p:spTree>
    <p:extLst>
      <p:ext uri="{BB962C8B-B14F-4D97-AF65-F5344CB8AC3E}">
        <p14:creationId xmlns:p14="http://schemas.microsoft.com/office/powerpoint/2010/main" val="155852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19</a:t>
            </a:fld>
            <a:endParaRPr lang="en-US"/>
          </a:p>
        </p:txBody>
      </p:sp>
    </p:spTree>
    <p:extLst>
      <p:ext uri="{BB962C8B-B14F-4D97-AF65-F5344CB8AC3E}">
        <p14:creationId xmlns:p14="http://schemas.microsoft.com/office/powerpoint/2010/main" val="155852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Messages:</a:t>
            </a:r>
          </a:p>
          <a:p>
            <a:pPr marL="228600" indent="-228600">
              <a:buAutoNum type="arabicParenR"/>
            </a:pPr>
            <a:r>
              <a:rPr lang="en-US" dirty="0" smtClean="0"/>
              <a:t>Assuming</a:t>
            </a:r>
            <a:r>
              <a:rPr lang="en-US" baseline="0" dirty="0" smtClean="0"/>
              <a:t> current costs for CSP, peaking configurations show the lowest net cost (but highest LCOE). However, they are still too expensive relative to conventional CTs and CCs (assuming no ITC).</a:t>
            </a:r>
          </a:p>
          <a:p>
            <a:pPr marL="228600" indent="-228600">
              <a:buAutoNum type="arabicParenR"/>
            </a:pPr>
            <a:r>
              <a:rPr lang="en-US" baseline="0" dirty="0" smtClean="0"/>
              <a:t>Assuming SunShot cost and performance targets are achieved, CSP </a:t>
            </a:r>
            <a:r>
              <a:rPr lang="en-US" baseline="0" dirty="0" err="1" smtClean="0"/>
              <a:t>peakers</a:t>
            </a:r>
            <a:r>
              <a:rPr lang="en-US" baseline="0" dirty="0" smtClean="0"/>
              <a:t> are still the lowest cost but both peaking and intermediate load configurations are competitive with conventional systems as a “capacity” product (baseload is questionable).</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24</a:t>
            </a:fld>
            <a:endParaRPr lang="en-US"/>
          </a:p>
        </p:txBody>
      </p:sp>
    </p:spTree>
    <p:extLst>
      <p:ext uri="{BB962C8B-B14F-4D97-AF65-F5344CB8AC3E}">
        <p14:creationId xmlns:p14="http://schemas.microsoft.com/office/powerpoint/2010/main" val="354356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27</a:t>
            </a:fld>
            <a:endParaRPr lang="en-US"/>
          </a:p>
        </p:txBody>
      </p:sp>
    </p:spTree>
    <p:extLst>
      <p:ext uri="{BB962C8B-B14F-4D97-AF65-F5344CB8AC3E}">
        <p14:creationId xmlns:p14="http://schemas.microsoft.com/office/powerpoint/2010/main" val="1558525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29</a:t>
            </a:fld>
            <a:endParaRPr lang="en-US"/>
          </a:p>
        </p:txBody>
      </p:sp>
    </p:spTree>
    <p:extLst>
      <p:ext uri="{BB962C8B-B14F-4D97-AF65-F5344CB8AC3E}">
        <p14:creationId xmlns:p14="http://schemas.microsoft.com/office/powerpoint/2010/main" val="286549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NREL developed CSP</a:t>
            </a:r>
            <a:r>
              <a:rPr lang="en-US" baseline="0" dirty="0" smtClean="0"/>
              <a:t> SunShot targets in support of DOE.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Targets were an extension of existing roadmaps developed by NREL and Sandia prior to SunShot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4</a:t>
            </a:fld>
            <a:endParaRPr lang="en-US"/>
          </a:p>
        </p:txBody>
      </p:sp>
    </p:spTree>
    <p:extLst>
      <p:ext uri="{BB962C8B-B14F-4D97-AF65-F5344CB8AC3E}">
        <p14:creationId xmlns:p14="http://schemas.microsoft.com/office/powerpoint/2010/main" val="396213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31</a:t>
            </a:fld>
            <a:endParaRPr lang="en-US"/>
          </a:p>
        </p:txBody>
      </p:sp>
    </p:spTree>
    <p:extLst>
      <p:ext uri="{BB962C8B-B14F-4D97-AF65-F5344CB8AC3E}">
        <p14:creationId xmlns:p14="http://schemas.microsoft.com/office/powerpoint/2010/main" val="155852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Hitting</a:t>
            </a:r>
            <a:r>
              <a:rPr lang="en-US" baseline="0" dirty="0" smtClean="0"/>
              <a:t> 6 cent target required high capacity factor “baseload” implementation of CSP.</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5</a:t>
            </a:fld>
            <a:endParaRPr lang="en-US"/>
          </a:p>
        </p:txBody>
      </p:sp>
    </p:spTree>
    <p:extLst>
      <p:ext uri="{BB962C8B-B14F-4D97-AF65-F5344CB8AC3E}">
        <p14:creationId xmlns:p14="http://schemas.microsoft.com/office/powerpoint/2010/main" val="407344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NREL began</a:t>
            </a:r>
            <a:r>
              <a:rPr lang="en-US" baseline="0" dirty="0" smtClean="0"/>
              <a:t> to further investigate and quantify the value of CSP-TES about 5 years ago.</a:t>
            </a:r>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6</a:t>
            </a:fld>
            <a:endParaRPr lang="en-US"/>
          </a:p>
        </p:txBody>
      </p:sp>
    </p:spTree>
    <p:extLst>
      <p:ext uri="{BB962C8B-B14F-4D97-AF65-F5344CB8AC3E}">
        <p14:creationId xmlns:p14="http://schemas.microsoft.com/office/powerpoint/2010/main" val="87555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and the next slide are intended to show the challenges of increased PV penetration without improving grid flexibility.  </a:t>
            </a:r>
          </a:p>
          <a:p>
            <a:endParaRPr lang="en-US" dirty="0" smtClean="0"/>
          </a:p>
          <a:p>
            <a:r>
              <a:rPr lang="en-US" dirty="0" smtClean="0"/>
              <a:t>This slide is from a simulation of the grid in California.  It is the exact same summer day, but with 4 different levels of PV penetration, defined as the fraction of ANNUAL energy met by PV.</a:t>
            </a:r>
          </a:p>
          <a:p>
            <a:endParaRPr lang="en-US" dirty="0" smtClean="0"/>
          </a:p>
          <a:p>
            <a:r>
              <a:rPr lang="en-US" dirty="0" smtClean="0"/>
              <a:t>This slide shows that at low penetration of PV, it provides high capacity value but this capacity value essentially  reaches zero by the time PV is providing about 10% of a systems energy.  Some other form of generation will be needed to meet the peak demand in the late afternoon and early evening.</a:t>
            </a:r>
          </a:p>
          <a:p>
            <a:endParaRPr lang="en-US" dirty="0"/>
          </a:p>
        </p:txBody>
      </p:sp>
      <p:sp>
        <p:nvSpPr>
          <p:cNvPr id="4" name="Slide Number Placeholder 3"/>
          <p:cNvSpPr>
            <a:spLocks noGrp="1"/>
          </p:cNvSpPr>
          <p:nvPr>
            <p:ph type="sldNum" sz="quarter" idx="10"/>
          </p:nvPr>
        </p:nvSpPr>
        <p:spPr/>
        <p:txBody>
          <a:bodyPr/>
          <a:lstStyle/>
          <a:p>
            <a:fld id="{A1204F9C-2825-4189-B24D-0A0EE34B7345}"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from the same simulation, but on a late spring day.  It shows that PV often generates during periods of relatively low demand, and it will be challenging for the grid to use all of this energy, especially if grid flexibility is not dramatically increased.</a:t>
            </a:r>
          </a:p>
          <a:p>
            <a:endParaRPr lang="en-US" dirty="0" smtClean="0"/>
          </a:p>
          <a:p>
            <a:r>
              <a:rPr lang="en-US" dirty="0" smtClean="0"/>
              <a:t>In all </a:t>
            </a:r>
            <a:r>
              <a:rPr lang="en-US" dirty="0" err="1" smtClean="0"/>
              <a:t>likelyhood</a:t>
            </a:r>
            <a:r>
              <a:rPr lang="en-US" dirty="0" smtClean="0"/>
              <a:t>, some of the PV generation on this day would be curtailed.  While we typically think of curtailment as being a wind problem, our simulations indicate that PV will start having this problem as well.</a:t>
            </a:r>
          </a:p>
          <a:p>
            <a:endParaRPr lang="en-US" dirty="0" smtClean="0"/>
          </a:p>
          <a:p>
            <a:r>
              <a:rPr lang="en-US" dirty="0" smtClean="0"/>
              <a:t>The next set of slides show this more explicitly</a:t>
            </a:r>
          </a:p>
          <a:p>
            <a:endParaRPr lang="en-US" dirty="0"/>
          </a:p>
        </p:txBody>
      </p:sp>
      <p:sp>
        <p:nvSpPr>
          <p:cNvPr id="4" name="Slide Number Placeholder 3"/>
          <p:cNvSpPr>
            <a:spLocks noGrp="1"/>
          </p:cNvSpPr>
          <p:nvPr>
            <p:ph type="sldNum" sz="quarter" idx="10"/>
          </p:nvPr>
        </p:nvSpPr>
        <p:spPr/>
        <p:txBody>
          <a:bodyPr/>
          <a:lstStyle/>
          <a:p>
            <a:fld id="{A1204F9C-2825-4189-B24D-0A0EE34B734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points:</a:t>
            </a:r>
          </a:p>
          <a:p>
            <a:pPr marL="228600" indent="-228600">
              <a:buAutoNum type="arabicParenR"/>
            </a:pPr>
            <a:r>
              <a:rPr lang="en-US" baseline="0" dirty="0" smtClean="0"/>
              <a:t>Want to avoid </a:t>
            </a:r>
            <a:r>
              <a:rPr lang="en-US" baseline="0" dirty="0" err="1" smtClean="0"/>
              <a:t>overgeneration</a:t>
            </a:r>
            <a:r>
              <a:rPr lang="en-US" baseline="0" dirty="0" smtClean="0"/>
              <a:t> risk and large ramp rates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Note that, not pointed out in the CAISO duck chart, is shifting and narrowing of net peak</a:t>
            </a:r>
            <a:endParaRPr lang="en-US" dirty="0" smtClean="0"/>
          </a:p>
          <a:p>
            <a:pPr marL="228600" indent="-228600">
              <a:buAutoNum type="arabicParenR"/>
            </a:pPr>
            <a:r>
              <a:rPr lang="en-US" baseline="0" dirty="0" smtClean="0"/>
              <a:t>CSP inherently avoids the duck and maintains high capacity value due to dispatchability</a:t>
            </a:r>
          </a:p>
          <a:p>
            <a:pPr marL="228600" indent="-228600">
              <a:buAutoNum type="arabicParenR"/>
            </a:pPr>
            <a:r>
              <a:rPr lang="en-US" baseline="0" dirty="0" smtClean="0"/>
              <a:t>However, we needed to quantify this value for future high PV penetration scenarios</a:t>
            </a:r>
          </a:p>
        </p:txBody>
      </p:sp>
      <p:sp>
        <p:nvSpPr>
          <p:cNvPr id="4" name="Slide Number Placeholder 3"/>
          <p:cNvSpPr>
            <a:spLocks noGrp="1"/>
          </p:cNvSpPr>
          <p:nvPr>
            <p:ph type="sldNum" sz="quarter" idx="10"/>
          </p:nvPr>
        </p:nvSpPr>
        <p:spPr/>
        <p:txBody>
          <a:bodyPr/>
          <a:lstStyle/>
          <a:p>
            <a:fld id="{7CD645B7-0B3A-4239-8069-075A43B72B67}" type="slidenum">
              <a:rPr lang="en-US" smtClean="0"/>
              <a:pPr/>
              <a:t>9</a:t>
            </a:fld>
            <a:endParaRPr lang="en-US"/>
          </a:p>
        </p:txBody>
      </p:sp>
    </p:spTree>
    <p:extLst>
      <p:ext uri="{BB962C8B-B14F-4D97-AF65-F5344CB8AC3E}">
        <p14:creationId xmlns:p14="http://schemas.microsoft.com/office/powerpoint/2010/main" val="381428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this point, all of these results are qualitative.</a:t>
            </a:r>
            <a:r>
              <a:rPr lang="en-US" baseline="0" dirty="0" smtClean="0"/>
              <a:t> We needed a quantitative methodology for determining the value of CSP-TES and PV at various levels of penetration.</a:t>
            </a:r>
            <a:endParaRPr lang="en-US" dirty="0" smtClean="0"/>
          </a:p>
          <a:p>
            <a:pPr marL="171450" indent="-171450">
              <a:buFont typeface="Arial" panose="020B0604020202020204" pitchFamily="34" charset="0"/>
              <a:buChar char="•"/>
            </a:pPr>
            <a:r>
              <a:rPr lang="en-US" dirty="0" smtClean="0"/>
              <a:t>Started analysis using</a:t>
            </a:r>
            <a:r>
              <a:rPr lang="en-US" baseline="0" dirty="0" smtClean="0"/>
              <a:t> Colorado “test” system in 2012 </a:t>
            </a:r>
          </a:p>
          <a:p>
            <a:pPr marL="171450" indent="-171450">
              <a:buFont typeface="Arial" panose="020B0604020202020204" pitchFamily="34" charset="0"/>
              <a:buChar char="•"/>
            </a:pPr>
            <a:r>
              <a:rPr lang="en-US" baseline="0" dirty="0" smtClean="0"/>
              <a:t>Once methodology was developed, moved to California and entire WECC (now looking more regionally, e.g. Arizona)</a:t>
            </a:r>
          </a:p>
        </p:txBody>
      </p:sp>
      <p:sp>
        <p:nvSpPr>
          <p:cNvPr id="4" name="Slide Number Placeholder 3"/>
          <p:cNvSpPr>
            <a:spLocks noGrp="1"/>
          </p:cNvSpPr>
          <p:nvPr>
            <p:ph type="sldNum" sz="quarter" idx="10"/>
          </p:nvPr>
        </p:nvSpPr>
        <p:spPr/>
        <p:txBody>
          <a:bodyPr/>
          <a:lstStyle/>
          <a:p>
            <a:fld id="{7CD645B7-0B3A-4239-8069-075A43B72B67}" type="slidenum">
              <a:rPr lang="en-US" smtClean="0"/>
              <a:pPr/>
              <a:t>10</a:t>
            </a:fld>
            <a:endParaRPr lang="en-US"/>
          </a:p>
        </p:txBody>
      </p:sp>
    </p:spTree>
    <p:extLst>
      <p:ext uri="{BB962C8B-B14F-4D97-AF65-F5344CB8AC3E}">
        <p14:creationId xmlns:p14="http://schemas.microsoft.com/office/powerpoint/2010/main" val="407748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Focused on Southwest U.S.</a:t>
            </a:r>
            <a:r>
              <a:rPr lang="en-US" baseline="0" dirty="0" smtClean="0"/>
              <a:t> generally and California (initially) specifically using a full nodal presentation of the CAISO region and a zonal representation of the rest of WECC.</a:t>
            </a:r>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11</a:t>
            </a:fld>
            <a:endParaRPr lang="en-US"/>
          </a:p>
        </p:txBody>
      </p:sp>
    </p:spTree>
    <p:extLst>
      <p:ext uri="{BB962C8B-B14F-4D97-AF65-F5344CB8AC3E}">
        <p14:creationId xmlns:p14="http://schemas.microsoft.com/office/powerpoint/2010/main" val="3813125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3" name="Straight Connector 12"/>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6" name="Picture 15"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sp>
        <p:nvSpPr>
          <p:cNvPr id="18" name="Rectangle 17"/>
          <p:cNvSpPr/>
          <p:nvPr userDrawn="1"/>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9" name="Picture 18"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pic>
        <p:nvPicPr>
          <p:cNvPr id="20" name="Picture 19"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21" name="Straight Connector 20"/>
          <p:cNvCxnSpPr/>
          <p:nvPr userDrawn="1"/>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nvSpPr>
        <p:spPr>
          <a:xfrm>
            <a:off x="0" y="1992993"/>
            <a:ext cx="4244331" cy="523220"/>
          </a:xfrm>
          <a:prstGeom prst="rect">
            <a:avLst/>
          </a:prstGeom>
          <a:solidFill>
            <a:schemeClr val="accent2"/>
          </a:solidFill>
        </p:spPr>
        <p:txBody>
          <a:bodyPr wrap="square" rtlCol="0">
            <a:spAutoFit/>
          </a:bodyPr>
          <a:lstStyle/>
          <a:p>
            <a:pPr algn="ctr"/>
            <a:r>
              <a:rPr lang="en-US" sz="2800" dirty="0" smtClean="0">
                <a:solidFill>
                  <a:schemeClr val="bg1"/>
                </a:solidFill>
              </a:rPr>
              <a:t>CSP Program Summit 2016</a:t>
            </a:r>
            <a:endParaRPr lang="en-US" sz="2800" dirty="0">
              <a:solidFill>
                <a:schemeClr val="bg1"/>
              </a:solidFill>
            </a:endParaRPr>
          </a:p>
        </p:txBody>
      </p:sp>
    </p:spTree>
    <p:extLst>
      <p:ext uri="{BB962C8B-B14F-4D97-AF65-F5344CB8AC3E}">
        <p14:creationId xmlns:p14="http://schemas.microsoft.com/office/powerpoint/2010/main" val="747131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w rays">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4" name="Title 3"/>
          <p:cNvSpPr>
            <a:spLocks noGrp="1"/>
          </p:cNvSpPr>
          <p:nvPr>
            <p:ph type="title"/>
          </p:nvPr>
        </p:nvSpPr>
        <p:spPr>
          <a:xfrm>
            <a:off x="457200" y="0"/>
            <a:ext cx="8229600" cy="886505"/>
          </a:xfrm>
        </p:spPr>
        <p:txBody>
          <a:bodyPr/>
          <a:lstStyle/>
          <a:p>
            <a:r>
              <a:rPr lang="en-US" dirty="0" smtClean="0"/>
              <a:t>Click to edit Master title style</a:t>
            </a:r>
            <a:endParaRPr lang="en-US" dirty="0"/>
          </a:p>
        </p:txBody>
      </p:sp>
      <p:cxnSp>
        <p:nvCxnSpPr>
          <p:cNvPr id="5" name="Straight Connector 4"/>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0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w rays">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8" name="Picture 7"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9" name="Rectangle 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0" name="Rectangle 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2"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3"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1" name="Rectangle 1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sp>
        <p:nvSpPr>
          <p:cNvPr id="17" name="Rectangle 16"/>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23" name="Rectangle 22"/>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5987483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457200" y="235"/>
            <a:ext cx="8229600" cy="886505"/>
          </a:xfrm>
          <a:prstGeom prst="rect">
            <a:avLst/>
          </a:prstGeom>
        </p:spPr>
        <p:txBody>
          <a:bodyPr/>
          <a:lstStyle/>
          <a:p>
            <a:r>
              <a:rPr lang="en-US" dirty="0" smtClean="0"/>
              <a:t>Click to edit Master title style</a:t>
            </a:r>
            <a:endParaRPr lang="en-US" dirty="0"/>
          </a:p>
        </p:txBody>
      </p:sp>
      <p:sp>
        <p:nvSpPr>
          <p:cNvPr id="15" name="Rectangle 14"/>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userDrawn="1"/>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30" name="Rectangle 29"/>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cxnSp>
        <p:nvCxnSpPr>
          <p:cNvPr id="33" name="Straight Connector 32"/>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18" name="Rectangle 17"/>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
        <p:nvSpPr>
          <p:cNvPr id="20" name="Content Placeholder 7"/>
          <p:cNvSpPr>
            <a:spLocks noGrp="1"/>
          </p:cNvSpPr>
          <p:nvPr>
            <p:ph sz="quarter" idx="10"/>
          </p:nvPr>
        </p:nvSpPr>
        <p:spPr>
          <a:xfrm>
            <a:off x="457200" y="1090613"/>
            <a:ext cx="8229600" cy="477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320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 Picture">
    <p:spTree>
      <p:nvGrpSpPr>
        <p:cNvPr id="1" name=""/>
        <p:cNvGrpSpPr/>
        <p:nvPr/>
      </p:nvGrpSpPr>
      <p:grpSpPr>
        <a:xfrm>
          <a:off x="0" y="0"/>
          <a:ext cx="0" cy="0"/>
          <a:chOff x="0" y="0"/>
          <a:chExt cx="0" cy="0"/>
        </a:xfrm>
      </p:grpSpPr>
      <p:sp>
        <p:nvSpPr>
          <p:cNvPr id="15" name="Rectangle 14"/>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cxnSp>
        <p:nvCxnSpPr>
          <p:cNvPr id="33" name="Straight Connector 32"/>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4503"/>
            <a:ext cx="8229600" cy="886505"/>
          </a:xfrm>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457200" y="1322294"/>
            <a:ext cx="8229599" cy="4557059"/>
          </a:xfrm>
        </p:spPr>
        <p:txBody>
          <a:bodyPr/>
          <a:lstStyle/>
          <a:p>
            <a:endParaRPr lang="en-US"/>
          </a:p>
        </p:txBody>
      </p:sp>
      <p:sp>
        <p:nvSpPr>
          <p:cNvPr id="10" name="Rectangle 9"/>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246697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1" name="Rectangle 10"/>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2" name="Rectangle 11"/>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3"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6"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0" name="Rectangle 9"/>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7" name="Rectangle 16"/>
          <p:cNvSpPr/>
          <p:nvPr/>
        </p:nvSpPr>
        <p:spPr>
          <a:xfrm>
            <a:off x="8763394" y="6304785"/>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9" name="Slide Number Placeholder 1"/>
          <p:cNvSpPr txBox="1">
            <a:spLocks/>
          </p:cNvSpPr>
          <p:nvPr/>
        </p:nvSpPr>
        <p:spPr>
          <a:xfrm>
            <a:off x="8771003" y="6285005"/>
            <a:ext cx="37299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18F691-EA95-6046-80B7-51AACA2B9C03}" type="slidenum">
              <a:rPr lang="en-US" smtClean="0"/>
              <a:pPr/>
              <a:t>‹#›</a:t>
            </a:fld>
            <a:endParaRPr lang="en-US" dirty="0"/>
          </a:p>
        </p:txBody>
      </p:sp>
      <p:sp>
        <p:nvSpPr>
          <p:cNvPr id="20" name="Rectangle 19"/>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8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mp; Content -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
          <p:cNvSpPr>
            <a:spLocks noChangeShapeType="1"/>
          </p:cNvSpPr>
          <p:nvPr/>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sp>
        <p:nvSpPr>
          <p:cNvPr id="5" name="Line 5"/>
          <p:cNvSpPr>
            <a:spLocks noChangeShapeType="1"/>
          </p:cNvSpPr>
          <p:nvPr userDrawn="1"/>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spTree>
    <p:extLst>
      <p:ext uri="{BB962C8B-B14F-4D97-AF65-F5344CB8AC3E}">
        <p14:creationId xmlns:p14="http://schemas.microsoft.com/office/powerpoint/2010/main" val="32067116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96339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Section Divider">
    <p:bg>
      <p:bgRef idx="1001">
        <a:schemeClr val="bg1"/>
      </p:bgRef>
    </p:bg>
    <p:spTree>
      <p:nvGrpSpPr>
        <p:cNvPr id="1" name=""/>
        <p:cNvGrpSpPr/>
        <p:nvPr/>
      </p:nvGrpSpPr>
      <p:grpSpPr>
        <a:xfrm>
          <a:off x="0" y="0"/>
          <a:ext cx="0" cy="0"/>
          <a:chOff x="0" y="0"/>
          <a:chExt cx="0" cy="0"/>
        </a:xfrm>
      </p:grpSpPr>
      <p:pic>
        <p:nvPicPr>
          <p:cNvPr id="23" name="Picture 22" descr="NREL Logo2010white.eps"/>
          <p:cNvPicPr>
            <a:picLocks noChangeAspect="1"/>
          </p:cNvPicPr>
          <p:nvPr/>
        </p:nvPicPr>
        <p:blipFill>
          <a:blip r:embed="rId2" cstate="print"/>
          <a:stretch>
            <a:fillRect/>
          </a:stretch>
        </p:blipFill>
        <p:spPr>
          <a:xfrm>
            <a:off x="228600" y="304800"/>
            <a:ext cx="1600200" cy="421106"/>
          </a:xfrm>
          <a:prstGeom prst="rect">
            <a:avLst/>
          </a:prstGeom>
        </p:spPr>
      </p:pic>
      <p:pic>
        <p:nvPicPr>
          <p:cNvPr id="8" name="Picture 7" descr="image1.png"/>
          <p:cNvPicPr>
            <a:picLocks/>
          </p:cNvPicPr>
          <p:nvPr/>
        </p:nvPicPr>
        <p:blipFill>
          <a:blip r:embed="rId3" cstate="print"/>
          <a:stretch>
            <a:fillRect/>
          </a:stretch>
        </p:blipFill>
        <p:spPr>
          <a:xfrm>
            <a:off x="0" y="2590800"/>
            <a:ext cx="1664208" cy="768096"/>
          </a:xfrm>
          <a:prstGeom prst="rect">
            <a:avLst/>
          </a:prstGeom>
        </p:spPr>
      </p:pic>
      <p:pic>
        <p:nvPicPr>
          <p:cNvPr id="9" name="Picture 8" descr="image2.png"/>
          <p:cNvPicPr>
            <a:picLocks/>
          </p:cNvPicPr>
          <p:nvPr/>
        </p:nvPicPr>
        <p:blipFill>
          <a:blip r:embed="rId4" cstate="print"/>
          <a:stretch>
            <a:fillRect/>
          </a:stretch>
        </p:blipFill>
        <p:spPr>
          <a:xfrm>
            <a:off x="1371600" y="2590801"/>
            <a:ext cx="1901952" cy="765461"/>
          </a:xfrm>
          <a:prstGeom prst="rect">
            <a:avLst/>
          </a:prstGeom>
        </p:spPr>
      </p:pic>
      <p:cxnSp>
        <p:nvCxnSpPr>
          <p:cNvPr id="10" name="Straight Connector 9"/>
          <p:cNvCxnSpPr/>
          <p:nvPr/>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mage3.jpg"/>
          <p:cNvPicPr>
            <a:picLocks/>
          </p:cNvPicPr>
          <p:nvPr/>
        </p:nvPicPr>
        <p:blipFill>
          <a:blip r:embed="rId5" cstate="print"/>
          <a:stretch>
            <a:fillRect/>
          </a:stretch>
        </p:blipFill>
        <p:spPr>
          <a:xfrm>
            <a:off x="3310128" y="2590800"/>
            <a:ext cx="2203704" cy="768096"/>
          </a:xfrm>
          <a:prstGeom prst="rect">
            <a:avLst/>
          </a:prstGeom>
        </p:spPr>
      </p:pic>
      <p:pic>
        <p:nvPicPr>
          <p:cNvPr id="12" name="Picture 11" descr="image4.jpg"/>
          <p:cNvPicPr>
            <a:picLocks/>
          </p:cNvPicPr>
          <p:nvPr/>
        </p:nvPicPr>
        <p:blipFill>
          <a:blip r:embed="rId6" cstate="print"/>
          <a:stretch>
            <a:fillRect/>
          </a:stretch>
        </p:blipFill>
        <p:spPr>
          <a:xfrm>
            <a:off x="5550408" y="2587752"/>
            <a:ext cx="1271016" cy="771402"/>
          </a:xfrm>
          <a:prstGeom prst="rect">
            <a:avLst/>
          </a:prstGeom>
        </p:spPr>
      </p:pic>
      <p:pic>
        <p:nvPicPr>
          <p:cNvPr id="13" name="Picture 12" descr="image5.jpg"/>
          <p:cNvPicPr>
            <a:picLocks/>
          </p:cNvPicPr>
          <p:nvPr/>
        </p:nvPicPr>
        <p:blipFill>
          <a:blip r:embed="rId7" cstate="print"/>
          <a:stretch>
            <a:fillRect/>
          </a:stretch>
        </p:blipFill>
        <p:spPr>
          <a:xfrm>
            <a:off x="6858000" y="2590800"/>
            <a:ext cx="2286000" cy="768096"/>
          </a:xfrm>
          <a:prstGeom prst="rect">
            <a:avLst/>
          </a:prstGeom>
        </p:spPr>
      </p:pic>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lvl1pPr>
          </a:lstStyle>
          <a:p>
            <a:pPr lvl="0"/>
            <a:r>
              <a:rPr lang="en-US" dirty="0" smtClean="0"/>
              <a:t>Click to edit Master title Style</a:t>
            </a:r>
          </a:p>
        </p:txBody>
      </p:sp>
      <p:pic>
        <p:nvPicPr>
          <p:cNvPr id="14" name="Picture 13" descr="NREL Logo2010white.eps"/>
          <p:cNvPicPr>
            <a:picLocks noChangeAspect="1"/>
          </p:cNvPicPr>
          <p:nvPr userDrawn="1"/>
        </p:nvPicPr>
        <p:blipFill>
          <a:blip r:embed="rId2" cstate="print"/>
          <a:stretch>
            <a:fillRect/>
          </a:stretch>
        </p:blipFill>
        <p:spPr>
          <a:xfrm>
            <a:off x="228600" y="304800"/>
            <a:ext cx="1600200" cy="421106"/>
          </a:xfrm>
          <a:prstGeom prst="rect">
            <a:avLst/>
          </a:prstGeom>
        </p:spPr>
      </p:pic>
      <p:pic>
        <p:nvPicPr>
          <p:cNvPr id="15" name="Picture 14" descr="image1.png"/>
          <p:cNvPicPr>
            <a:picLocks/>
          </p:cNvPicPr>
          <p:nvPr userDrawn="1"/>
        </p:nvPicPr>
        <p:blipFill>
          <a:blip r:embed="rId3" cstate="print"/>
          <a:stretch>
            <a:fillRect/>
          </a:stretch>
        </p:blipFill>
        <p:spPr>
          <a:xfrm>
            <a:off x="0" y="2590800"/>
            <a:ext cx="1664208" cy="768096"/>
          </a:xfrm>
          <a:prstGeom prst="rect">
            <a:avLst/>
          </a:prstGeom>
        </p:spPr>
      </p:pic>
      <p:pic>
        <p:nvPicPr>
          <p:cNvPr id="16" name="Picture 15" descr="image2.png"/>
          <p:cNvPicPr>
            <a:picLocks/>
          </p:cNvPicPr>
          <p:nvPr userDrawn="1"/>
        </p:nvPicPr>
        <p:blipFill>
          <a:blip r:embed="rId4" cstate="print"/>
          <a:stretch>
            <a:fillRect/>
          </a:stretch>
        </p:blipFill>
        <p:spPr>
          <a:xfrm>
            <a:off x="1371600" y="2590801"/>
            <a:ext cx="1901952" cy="765461"/>
          </a:xfrm>
          <a:prstGeom prst="rect">
            <a:avLst/>
          </a:prstGeom>
        </p:spPr>
      </p:pic>
      <p:cxnSp>
        <p:nvCxnSpPr>
          <p:cNvPr id="17" name="Straight Connector 16"/>
          <p:cNvCxnSpPr/>
          <p:nvPr userDrawn="1"/>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image3.jpg"/>
          <p:cNvPicPr>
            <a:picLocks/>
          </p:cNvPicPr>
          <p:nvPr userDrawn="1"/>
        </p:nvPicPr>
        <p:blipFill>
          <a:blip r:embed="rId5" cstate="print"/>
          <a:stretch>
            <a:fillRect/>
          </a:stretch>
        </p:blipFill>
        <p:spPr>
          <a:xfrm>
            <a:off x="3310128" y="2590800"/>
            <a:ext cx="2203704" cy="768096"/>
          </a:xfrm>
          <a:prstGeom prst="rect">
            <a:avLst/>
          </a:prstGeom>
        </p:spPr>
      </p:pic>
      <p:pic>
        <p:nvPicPr>
          <p:cNvPr id="22" name="Picture 21" descr="image4.jpg"/>
          <p:cNvPicPr>
            <a:picLocks/>
          </p:cNvPicPr>
          <p:nvPr userDrawn="1"/>
        </p:nvPicPr>
        <p:blipFill>
          <a:blip r:embed="rId6" cstate="print"/>
          <a:stretch>
            <a:fillRect/>
          </a:stretch>
        </p:blipFill>
        <p:spPr>
          <a:xfrm>
            <a:off x="5550408" y="2587752"/>
            <a:ext cx="1271016" cy="771402"/>
          </a:xfrm>
          <a:prstGeom prst="rect">
            <a:avLst/>
          </a:prstGeom>
        </p:spPr>
      </p:pic>
      <p:pic>
        <p:nvPicPr>
          <p:cNvPr id="24" name="Picture 23" descr="image5.jpg"/>
          <p:cNvPicPr>
            <a:picLocks/>
          </p:cNvPicPr>
          <p:nvPr userDrawn="1"/>
        </p:nvPicPr>
        <p:blipFill>
          <a:blip r:embed="rId7" cstate="print"/>
          <a:stretch>
            <a:fillRect/>
          </a:stretch>
        </p:blipFill>
        <p:spPr>
          <a:xfrm>
            <a:off x="6858000" y="2590800"/>
            <a:ext cx="2286000" cy="768096"/>
          </a:xfrm>
          <a:prstGeom prst="rect">
            <a:avLst/>
          </a:prstGeom>
        </p:spPr>
      </p:pic>
    </p:spTree>
    <p:extLst>
      <p:ext uri="{BB962C8B-B14F-4D97-AF65-F5344CB8AC3E}">
        <p14:creationId xmlns:p14="http://schemas.microsoft.com/office/powerpoint/2010/main" val="1207762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138"/>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SunShot &#10;U.S. Department of Energy"/>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4" name="Rectangle 3"/>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1" name="Rectangle 10"/>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5"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cxnSp>
        <p:nvCxnSpPr>
          <p:cNvPr id="14" name="Straight Connector 13"/>
          <p:cNvCxnSpPr/>
          <p:nvPr/>
        </p:nvCxnSpPr>
        <p:spPr>
          <a:xfrm>
            <a:off x="457200" y="972723"/>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pic>
        <p:nvPicPr>
          <p:cNvPr id="10" name="Picture 9" descr="SunShot &#10;U.S. Department of Energy"/>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6" name="Rectangle 5"/>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742" r:id="rId1"/>
    <p:sldLayoutId id="2147483775" r:id="rId2"/>
    <p:sldLayoutId id="2147483750" r:id="rId3"/>
    <p:sldLayoutId id="2147483666" r:id="rId4"/>
    <p:sldLayoutId id="2147483774" r:id="rId5"/>
    <p:sldLayoutId id="2147483751" r:id="rId6"/>
    <p:sldLayoutId id="2147483777" r:id="rId7"/>
    <p:sldLayoutId id="2147483778" r:id="rId8"/>
    <p:sldLayoutId id="2147483779" r:id="rId9"/>
  </p:sldLayoutIdLst>
  <p:hf hdr="0" ftr="0" dt="0"/>
  <p:txStyles>
    <p:titleStyle>
      <a:lvl1pPr algn="l" defTabSz="457200" rtl="0" eaLnBrk="1" latinLnBrk="0" hangingPunct="1">
        <a:spcBef>
          <a:spcPct val="0"/>
        </a:spcBef>
        <a:buNone/>
        <a:defRPr sz="2800" b="1" i="0" kern="1200">
          <a:solidFill>
            <a:srgbClr val="F38F26"/>
          </a:solidFill>
          <a:latin typeface="Calibri"/>
          <a:ea typeface="+mj-ea"/>
          <a:cs typeface="Calibri"/>
        </a:defRPr>
      </a:lvl1pPr>
    </p:titleStyle>
    <p:body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nrel.gov/publications" TargetMode="External"/><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9903" y="3646975"/>
            <a:ext cx="5168295" cy="1701486"/>
          </a:xfrm>
        </p:spPr>
        <p:txBody>
          <a:bodyPr>
            <a:normAutofit fontScale="90000"/>
          </a:bodyPr>
          <a:lstStyle/>
          <a:p>
            <a:r>
              <a:rPr lang="en-US" dirty="0"/>
              <a:t>Beyond </a:t>
            </a:r>
            <a:r>
              <a:rPr lang="en-US" dirty="0" smtClean="0"/>
              <a:t>LCOE:</a:t>
            </a:r>
            <a:r>
              <a:rPr lang="en-US" dirty="0"/>
              <a:t/>
            </a:r>
            <a:br>
              <a:rPr lang="en-US" dirty="0"/>
            </a:br>
            <a:r>
              <a:rPr lang="en-US" dirty="0"/>
              <a:t>The Value of CSP with Thermal Energy Storage</a:t>
            </a:r>
          </a:p>
        </p:txBody>
      </p:sp>
      <p:sp>
        <p:nvSpPr>
          <p:cNvPr id="4" name="Text Placeholder 3"/>
          <p:cNvSpPr>
            <a:spLocks noGrp="1"/>
          </p:cNvSpPr>
          <p:nvPr>
            <p:ph type="body" sz="quarter" idx="10"/>
          </p:nvPr>
        </p:nvSpPr>
        <p:spPr>
          <a:xfrm>
            <a:off x="3289903" y="5695548"/>
            <a:ext cx="4067827" cy="909770"/>
          </a:xfrm>
        </p:spPr>
        <p:txBody>
          <a:bodyPr/>
          <a:lstStyle/>
          <a:p>
            <a:r>
              <a:rPr lang="en-US" dirty="0" smtClean="0"/>
              <a:t>Mark S. Mehos, Program Manager, CSP NREL</a:t>
            </a:r>
            <a:endParaRPr lang="en-US" dirty="0"/>
          </a:p>
        </p:txBody>
      </p:sp>
    </p:spTree>
    <p:extLst>
      <p:ext uri="{BB962C8B-B14F-4D97-AF65-F5344CB8AC3E}">
        <p14:creationId xmlns:p14="http://schemas.microsoft.com/office/powerpoint/2010/main" val="228986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406" y="1469136"/>
            <a:ext cx="3998794" cy="4626864"/>
          </a:xfrm>
        </p:spPr>
        <p:txBody>
          <a:bodyPr>
            <a:normAutofit/>
          </a:bodyPr>
          <a:lstStyle/>
          <a:p>
            <a:r>
              <a:rPr lang="en-US" sz="2700" b="0" dirty="0"/>
              <a:t>Colorado “Test” System</a:t>
            </a:r>
          </a:p>
          <a:p>
            <a:r>
              <a:rPr lang="en-US" sz="2700" b="0" dirty="0" smtClean="0"/>
              <a:t>California/WECC</a:t>
            </a:r>
          </a:p>
        </p:txBody>
      </p:sp>
      <p:sp>
        <p:nvSpPr>
          <p:cNvPr id="14" name="Title 1"/>
          <p:cNvSpPr txBox="1">
            <a:spLocks/>
          </p:cNvSpPr>
          <p:nvPr/>
        </p:nvSpPr>
        <p:spPr>
          <a:xfrm>
            <a:off x="381000" y="92140"/>
            <a:ext cx="8229600" cy="5669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defTabSz="457200"/>
            <a:r>
              <a:rPr lang="en-US" sz="2800" dirty="0">
                <a:solidFill>
                  <a:srgbClr val="F38F26"/>
                </a:solidFill>
                <a:latin typeface="Calibri"/>
                <a:cs typeface="Calibri"/>
              </a:rPr>
              <a:t>Quantifying the Benefits of CSP with Thermal Energy Storage</a:t>
            </a:r>
          </a:p>
        </p:txBody>
      </p:sp>
      <p:sp>
        <p:nvSpPr>
          <p:cNvPr id="2" name="Rectangle 1"/>
          <p:cNvSpPr/>
          <p:nvPr/>
        </p:nvSpPr>
        <p:spPr>
          <a:xfrm>
            <a:off x="313369" y="2998014"/>
            <a:ext cx="4182431" cy="646331"/>
          </a:xfrm>
          <a:prstGeom prst="rect">
            <a:avLst/>
          </a:prstGeom>
        </p:spPr>
        <p:txBody>
          <a:bodyPr wrap="square">
            <a:spAutoFit/>
          </a:bodyPr>
          <a:lstStyle/>
          <a:p>
            <a:r>
              <a:rPr lang="en-US" dirty="0">
                <a:solidFill>
                  <a:schemeClr val="bg1"/>
                </a:solidFill>
              </a:rPr>
              <a:t>Available at </a:t>
            </a:r>
            <a:r>
              <a:rPr lang="en-US" dirty="0">
                <a:solidFill>
                  <a:schemeClr val="bg1"/>
                </a:solidFill>
                <a:hlinkClick r:id="rId3"/>
              </a:rPr>
              <a:t>http://www.nrel.gov/publications</a:t>
            </a:r>
            <a:endParaRPr lang="en-US" dirty="0">
              <a:solidFill>
                <a:schemeClr val="bg1"/>
              </a:solidFill>
            </a:endParaRPr>
          </a:p>
        </p:txBody>
      </p:sp>
      <p:grpSp>
        <p:nvGrpSpPr>
          <p:cNvPr id="22" name="Group 21"/>
          <p:cNvGrpSpPr/>
          <p:nvPr/>
        </p:nvGrpSpPr>
        <p:grpSpPr>
          <a:xfrm>
            <a:off x="4183804" y="1164336"/>
            <a:ext cx="4462422" cy="5312664"/>
            <a:chOff x="4072008" y="1164336"/>
            <a:chExt cx="4462422" cy="5312664"/>
          </a:xfrm>
        </p:grpSpPr>
        <p:grpSp>
          <p:nvGrpSpPr>
            <p:cNvPr id="23" name="Group 22"/>
            <p:cNvGrpSpPr/>
            <p:nvPr/>
          </p:nvGrpSpPr>
          <p:grpSpPr>
            <a:xfrm>
              <a:off x="4324449" y="1164336"/>
              <a:ext cx="4209981" cy="5138928"/>
              <a:chOff x="4531990" y="1316736"/>
              <a:chExt cx="4209981" cy="5138928"/>
            </a:xfrm>
          </p:grpSpPr>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385" y="1316736"/>
                <a:ext cx="3545586" cy="4626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432" y="1469136"/>
                <a:ext cx="3553968" cy="4626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832" y="1621536"/>
                <a:ext cx="3558479" cy="4626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1990" y="1828800"/>
                <a:ext cx="3572642" cy="4626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2008" y="1828800"/>
              <a:ext cx="3587576"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49193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072396726"/>
              </p:ext>
            </p:extLst>
          </p:nvPr>
        </p:nvGraphicFramePr>
        <p:xfrm>
          <a:off x="233916" y="1077887"/>
          <a:ext cx="8250866" cy="5339427"/>
        </p:xfrm>
        <a:graphic>
          <a:graphicData uri="http://schemas.openxmlformats.org/presentationml/2006/ole">
            <mc:AlternateContent xmlns:mc="http://schemas.openxmlformats.org/markup-compatibility/2006">
              <mc:Choice xmlns:v="urn:schemas-microsoft-com:vml" Requires="v">
                <p:oleObj spid="_x0000_s1073" name="Acrobat Document" r:id="rId4" imgW="11658397" imgH="7543800" progId="AcroExch.Document.7">
                  <p:embed/>
                </p:oleObj>
              </mc:Choice>
              <mc:Fallback>
                <p:oleObj name="Acrobat Document" r:id="rId4" imgW="11658397" imgH="7543800" progId="AcroExch.Document.7">
                  <p:embed/>
                  <p:pic>
                    <p:nvPicPr>
                      <p:cNvPr id="0" name=""/>
                      <p:cNvPicPr/>
                      <p:nvPr/>
                    </p:nvPicPr>
                    <p:blipFill>
                      <a:blip r:embed="rId5"/>
                      <a:stretch>
                        <a:fillRect/>
                      </a:stretch>
                    </p:blipFill>
                    <p:spPr>
                      <a:xfrm>
                        <a:off x="233916" y="1077887"/>
                        <a:ext cx="8250866" cy="5339427"/>
                      </a:xfrm>
                      <a:prstGeom prst="rect">
                        <a:avLst/>
                      </a:prstGeom>
                    </p:spPr>
                  </p:pic>
                </p:oleObj>
              </mc:Fallback>
            </mc:AlternateContent>
          </a:graphicData>
        </a:graphic>
      </p:graphicFrame>
      <p:sp>
        <p:nvSpPr>
          <p:cNvPr id="9" name="TextBox 8"/>
          <p:cNvSpPr txBox="1"/>
          <p:nvPr/>
        </p:nvSpPr>
        <p:spPr>
          <a:xfrm>
            <a:off x="1915065" y="4149318"/>
            <a:ext cx="912429" cy="400110"/>
          </a:xfrm>
          <a:prstGeom prst="rect">
            <a:avLst/>
          </a:prstGeom>
          <a:noFill/>
        </p:spPr>
        <p:txBody>
          <a:bodyPr wrap="none" rtlCol="0">
            <a:spAutoFit/>
          </a:bodyPr>
          <a:lstStyle/>
          <a:p>
            <a:r>
              <a:rPr lang="en-US" dirty="0" smtClean="0">
                <a:solidFill>
                  <a:srgbClr val="FF0000"/>
                </a:solidFill>
              </a:rPr>
              <a:t>CAISO</a:t>
            </a:r>
            <a:endParaRPr lang="en-US" dirty="0">
              <a:solidFill>
                <a:srgbClr val="FF0000"/>
              </a:solidFill>
            </a:endParaRPr>
          </a:p>
        </p:txBody>
      </p:sp>
      <p:sp>
        <p:nvSpPr>
          <p:cNvPr id="5" name="Title 1"/>
          <p:cNvSpPr txBox="1">
            <a:spLocks/>
          </p:cNvSpPr>
          <p:nvPr/>
        </p:nvSpPr>
        <p:spPr>
          <a:xfrm>
            <a:off x="457200" y="118872"/>
            <a:ext cx="8229600" cy="5669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2800" dirty="0" smtClean="0">
                <a:solidFill>
                  <a:srgbClr val="F38F26"/>
                </a:solidFill>
                <a:latin typeface="Calibri"/>
                <a:cs typeface="Calibri"/>
              </a:rPr>
              <a:t>Analysis </a:t>
            </a:r>
            <a:r>
              <a:rPr lang="en-US" sz="2800" dirty="0">
                <a:solidFill>
                  <a:srgbClr val="F38F26"/>
                </a:solidFill>
                <a:latin typeface="Calibri"/>
                <a:cs typeface="Calibri"/>
              </a:rPr>
              <a:t>of Operational and Capacity Benefits of CSP in Southwest Balancing Area</a:t>
            </a:r>
          </a:p>
        </p:txBody>
      </p:sp>
    </p:spTree>
    <p:extLst>
      <p:ext uri="{BB962C8B-B14F-4D97-AF65-F5344CB8AC3E}">
        <p14:creationId xmlns:p14="http://schemas.microsoft.com/office/powerpoint/2010/main" val="3307416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566928"/>
          </a:xfrm>
        </p:spPr>
        <p:txBody>
          <a:bodyPr>
            <a:noAutofit/>
          </a:bodyPr>
          <a:lstStyle/>
          <a:p>
            <a:r>
              <a:rPr lang="en-US" sz="2800" dirty="0" smtClean="0"/>
              <a:t>Implementation of CSP with TES in a Commercial Unit Commitment and Economic Dispatch Model (PLEXOS)</a:t>
            </a:r>
            <a:endParaRPr lang="en-US" sz="2800" dirty="0"/>
          </a:p>
        </p:txBody>
      </p:sp>
      <p:sp>
        <p:nvSpPr>
          <p:cNvPr id="1026" name="Text Box 30"/>
          <p:cNvSpPr txBox="1">
            <a:spLocks noChangeArrowheads="1"/>
          </p:cNvSpPr>
          <p:nvPr/>
        </p:nvSpPr>
        <p:spPr bwMode="auto">
          <a:xfrm>
            <a:off x="304800" y="2527300"/>
            <a:ext cx="1747837" cy="11874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smtClean="0">
                <a:ln>
                  <a:noFill/>
                </a:ln>
                <a:solidFill>
                  <a:schemeClr val="tx1"/>
                </a:solidFill>
                <a:effectLst/>
                <a:latin typeface="Calibri" pitchFamily="34" charset="0"/>
              </a:rPr>
              <a:t>Solar Data (</a:t>
            </a:r>
            <a:r>
              <a:rPr kumimoji="0" lang="en-US" sz="1600" b="0" i="0" u="none" strike="noStrike" cap="none" normalizeH="0" baseline="0" dirty="0" smtClean="0">
                <a:ln>
                  <a:noFill/>
                </a:ln>
                <a:solidFill>
                  <a:schemeClr val="tx1"/>
                </a:solidFill>
                <a:effectLst/>
                <a:latin typeface="Calibri" pitchFamily="34" charset="0"/>
              </a:rPr>
              <a:t>Hourly Direct Normal Irradiance [DNI])</a:t>
            </a:r>
            <a:endParaRPr kumimoji="0" lang="en-US" sz="1600" b="0" i="0" u="none" strike="noStrike" cap="none" normalizeH="0" baseline="0" dirty="0" smtClean="0">
              <a:ln>
                <a:noFill/>
              </a:ln>
              <a:solidFill>
                <a:schemeClr val="tx1"/>
              </a:solidFill>
              <a:effectLst/>
              <a:latin typeface="Arial" pitchFamily="34" charset="0"/>
            </a:endParaRPr>
          </a:p>
        </p:txBody>
      </p:sp>
      <p:sp>
        <p:nvSpPr>
          <p:cNvPr id="1027" name="Text Box 31"/>
          <p:cNvSpPr txBox="1">
            <a:spLocks noChangeArrowheads="1"/>
          </p:cNvSpPr>
          <p:nvPr/>
        </p:nvSpPr>
        <p:spPr bwMode="auto">
          <a:xfrm>
            <a:off x="2514600" y="2816225"/>
            <a:ext cx="16764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SAM CSP Model (SM = 1.0) </a:t>
            </a:r>
            <a:endParaRPr kumimoji="0" lang="en-US" sz="3200" b="0" i="0" u="none" strike="noStrike" cap="none" normalizeH="0" baseline="0" dirty="0" smtClean="0">
              <a:ln>
                <a:noFill/>
              </a:ln>
              <a:solidFill>
                <a:schemeClr val="tx1"/>
              </a:solidFill>
              <a:effectLst/>
              <a:latin typeface="Arial" pitchFamily="34" charset="0"/>
            </a:endParaRPr>
          </a:p>
        </p:txBody>
      </p:sp>
      <p:sp>
        <p:nvSpPr>
          <p:cNvPr id="1028" name="Text Box 32"/>
          <p:cNvSpPr txBox="1">
            <a:spLocks noChangeArrowheads="1"/>
          </p:cNvSpPr>
          <p:nvPr/>
        </p:nvSpPr>
        <p:spPr bwMode="auto">
          <a:xfrm>
            <a:off x="4351336" y="2657475"/>
            <a:ext cx="1211263" cy="9271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Hourly CSP Electricity Profiles</a:t>
            </a:r>
            <a:endParaRPr kumimoji="0" lang="en-US" sz="3200" b="0" i="0" u="none" strike="noStrike" cap="none" normalizeH="0" baseline="0" dirty="0" smtClean="0">
              <a:ln>
                <a:noFill/>
              </a:ln>
              <a:solidFill>
                <a:schemeClr val="tx1"/>
              </a:solidFill>
              <a:effectLst/>
              <a:latin typeface="Arial" pitchFamily="34" charset="0"/>
            </a:endParaRPr>
          </a:p>
        </p:txBody>
      </p:sp>
      <p:sp>
        <p:nvSpPr>
          <p:cNvPr id="1029" name="Text Box 33"/>
          <p:cNvSpPr txBox="1">
            <a:spLocks noChangeArrowheads="1"/>
          </p:cNvSpPr>
          <p:nvPr/>
        </p:nvSpPr>
        <p:spPr bwMode="auto">
          <a:xfrm>
            <a:off x="6317988" y="2895600"/>
            <a:ext cx="1461025" cy="46007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PLEXOS</a:t>
            </a:r>
            <a:endParaRPr kumimoji="0" lang="en-US" sz="3200" b="0" i="0" u="none" strike="noStrike" cap="none" normalizeH="0" baseline="0" dirty="0" smtClean="0">
              <a:ln>
                <a:noFill/>
              </a:ln>
              <a:solidFill>
                <a:schemeClr val="tx1"/>
              </a:solidFill>
              <a:effectLst/>
              <a:latin typeface="Arial" pitchFamily="34" charset="0"/>
            </a:endParaRPr>
          </a:p>
        </p:txBody>
      </p:sp>
      <p:sp>
        <p:nvSpPr>
          <p:cNvPr id="1030" name="Text Box 34"/>
          <p:cNvSpPr txBox="1">
            <a:spLocks noChangeArrowheads="1"/>
          </p:cNvSpPr>
          <p:nvPr/>
        </p:nvSpPr>
        <p:spPr bwMode="auto">
          <a:xfrm>
            <a:off x="6127750" y="3810000"/>
            <a:ext cx="18415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CSP Operational Characteristics </a:t>
            </a:r>
            <a:endParaRPr kumimoji="0" lang="en-US" sz="3200" b="0" i="0" u="none" strike="noStrike" cap="none" normalizeH="0" baseline="0" dirty="0" smtClean="0">
              <a:ln>
                <a:noFill/>
              </a:ln>
              <a:solidFill>
                <a:schemeClr val="tx1"/>
              </a:solidFill>
              <a:effectLst/>
              <a:latin typeface="Arial" pitchFamily="34" charset="0"/>
            </a:endParaRPr>
          </a:p>
        </p:txBody>
      </p:sp>
      <p:cxnSp>
        <p:nvCxnSpPr>
          <p:cNvPr id="1031" name="AutoShape 35"/>
          <p:cNvCxnSpPr>
            <a:cxnSpLocks noChangeShapeType="1"/>
            <a:stCxn id="1026" idx="3"/>
            <a:endCxn id="1027" idx="1"/>
          </p:cNvCxnSpPr>
          <p:nvPr/>
        </p:nvCxnSpPr>
        <p:spPr bwMode="auto">
          <a:xfrm>
            <a:off x="2052637" y="3121025"/>
            <a:ext cx="461963" cy="0"/>
          </a:xfrm>
          <a:prstGeom prst="straightConnector1">
            <a:avLst/>
          </a:prstGeom>
          <a:noFill/>
          <a:ln w="9525">
            <a:solidFill>
              <a:schemeClr val="tx1"/>
            </a:solidFill>
            <a:round/>
            <a:headEnd/>
            <a:tailEnd type="triangle" w="med" len="med"/>
          </a:ln>
        </p:spPr>
      </p:cxnSp>
      <p:cxnSp>
        <p:nvCxnSpPr>
          <p:cNvPr id="1032" name="AutoShape 36"/>
          <p:cNvCxnSpPr>
            <a:cxnSpLocks noChangeShapeType="1"/>
            <a:stCxn id="1027" idx="3"/>
            <a:endCxn id="1028" idx="1"/>
          </p:cNvCxnSpPr>
          <p:nvPr/>
        </p:nvCxnSpPr>
        <p:spPr bwMode="auto">
          <a:xfrm>
            <a:off x="4191000" y="3121025"/>
            <a:ext cx="160336" cy="0"/>
          </a:xfrm>
          <a:prstGeom prst="straightConnector1">
            <a:avLst/>
          </a:prstGeom>
          <a:noFill/>
          <a:ln w="9525">
            <a:solidFill>
              <a:schemeClr val="tx1"/>
            </a:solidFill>
            <a:round/>
            <a:headEnd/>
            <a:tailEnd type="triangle" w="med" len="med"/>
          </a:ln>
        </p:spPr>
      </p:cxnSp>
      <p:cxnSp>
        <p:nvCxnSpPr>
          <p:cNvPr id="1033" name="AutoShape 37"/>
          <p:cNvCxnSpPr>
            <a:cxnSpLocks noChangeShapeType="1"/>
            <a:stCxn id="1028" idx="3"/>
            <a:endCxn id="1029" idx="1"/>
          </p:cNvCxnSpPr>
          <p:nvPr/>
        </p:nvCxnSpPr>
        <p:spPr bwMode="auto">
          <a:xfrm>
            <a:off x="5562599" y="3121025"/>
            <a:ext cx="755389" cy="4611"/>
          </a:xfrm>
          <a:prstGeom prst="straightConnector1">
            <a:avLst/>
          </a:prstGeom>
          <a:noFill/>
          <a:ln w="9525">
            <a:solidFill>
              <a:schemeClr val="tx1"/>
            </a:solidFill>
            <a:round/>
            <a:headEnd/>
            <a:tailEnd type="triangle" w="med" len="med"/>
          </a:ln>
        </p:spPr>
      </p:cxnSp>
      <p:cxnSp>
        <p:nvCxnSpPr>
          <p:cNvPr id="1034" name="AutoShape 38"/>
          <p:cNvCxnSpPr>
            <a:cxnSpLocks noChangeShapeType="1"/>
            <a:stCxn id="1030" idx="0"/>
            <a:endCxn id="1029" idx="2"/>
          </p:cNvCxnSpPr>
          <p:nvPr/>
        </p:nvCxnSpPr>
        <p:spPr bwMode="auto">
          <a:xfrm flipV="1">
            <a:off x="7048500" y="3355671"/>
            <a:ext cx="1" cy="454329"/>
          </a:xfrm>
          <a:prstGeom prst="straightConnector1">
            <a:avLst/>
          </a:prstGeom>
          <a:noFill/>
          <a:ln w="9525">
            <a:solidFill>
              <a:schemeClr val="tx1"/>
            </a:solidFill>
            <a:round/>
            <a:headEnd/>
            <a:tailEnd type="triangle" w="med" len="med"/>
          </a:ln>
        </p:spPr>
      </p:cxnSp>
      <p:sp>
        <p:nvSpPr>
          <p:cNvPr id="1035" name="AutoShape 39"/>
          <p:cNvSpPr>
            <a:spLocks/>
          </p:cNvSpPr>
          <p:nvPr/>
        </p:nvSpPr>
        <p:spPr bwMode="auto">
          <a:xfrm rot="-5400000">
            <a:off x="3891756" y="2280444"/>
            <a:ext cx="247650" cy="3001962"/>
          </a:xfrm>
          <a:prstGeom prst="leftBrace">
            <a:avLst>
              <a:gd name="adj1" fmla="val 10101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36" name="Text Box 40"/>
          <p:cNvSpPr txBox="1">
            <a:spLocks noChangeArrowheads="1"/>
          </p:cNvSpPr>
          <p:nvPr/>
        </p:nvSpPr>
        <p:spPr bwMode="auto">
          <a:xfrm>
            <a:off x="2667000" y="4038600"/>
            <a:ext cx="2743200" cy="1143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System Advisor Model Simulations</a:t>
            </a:r>
            <a:r>
              <a:rPr kumimoji="0" lang="en-US" b="0" i="0" u="none" strike="noStrike" cap="none" normalizeH="0" dirty="0" smtClean="0">
                <a:ln>
                  <a:noFill/>
                </a:ln>
                <a:solidFill>
                  <a:schemeClr val="tx1"/>
                </a:solidFill>
                <a:effectLst/>
                <a:latin typeface="Calibri"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 (Outside PLEXOS)</a:t>
            </a:r>
            <a:endParaRPr kumimoji="0" lang="en-US" sz="3200" b="0" i="0" u="none" strike="noStrike" cap="none" normalizeH="0" baseline="0" dirty="0" smtClean="0">
              <a:ln>
                <a:noFill/>
              </a:ln>
              <a:solidFill>
                <a:schemeClr val="tx1"/>
              </a:solidFill>
              <a:effectLst/>
              <a:latin typeface="Arial" pitchFamily="34" charset="0"/>
            </a:endParaRPr>
          </a:p>
        </p:txBody>
      </p:sp>
      <p:sp>
        <p:nvSpPr>
          <p:cNvPr id="21" name="Text Box 34"/>
          <p:cNvSpPr txBox="1">
            <a:spLocks noChangeArrowheads="1"/>
          </p:cNvSpPr>
          <p:nvPr/>
        </p:nvSpPr>
        <p:spPr bwMode="auto">
          <a:xfrm>
            <a:off x="6019800" y="1295400"/>
            <a:ext cx="2057400" cy="1193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CSP Plant Characteristics </a:t>
            </a:r>
            <a:r>
              <a:rPr kumimoji="0" lang="en-US" sz="1600" b="0" i="0" u="none" strike="noStrike" cap="none" normalizeH="0" baseline="0" dirty="0" smtClean="0">
                <a:ln>
                  <a:noFill/>
                </a:ln>
                <a:solidFill>
                  <a:schemeClr val="tx1"/>
                </a:solidFill>
                <a:effectLst/>
                <a:latin typeface="Calibri" pitchFamily="34" charset="0"/>
              </a:rPr>
              <a:t>(Solar Multiple [SM], Storage Size)</a:t>
            </a:r>
            <a:endParaRPr kumimoji="0" lang="en-US" sz="1600" b="0" i="0" u="none" strike="noStrike" cap="none" normalizeH="0" baseline="0" dirty="0" smtClean="0">
              <a:ln>
                <a:noFill/>
              </a:ln>
              <a:solidFill>
                <a:schemeClr val="tx1"/>
              </a:solidFill>
              <a:effectLst/>
              <a:latin typeface="Arial" pitchFamily="34" charset="0"/>
            </a:endParaRPr>
          </a:p>
        </p:txBody>
      </p:sp>
      <p:cxnSp>
        <p:nvCxnSpPr>
          <p:cNvPr id="26" name="AutoShape 38"/>
          <p:cNvCxnSpPr>
            <a:cxnSpLocks noChangeShapeType="1"/>
            <a:stCxn id="21" idx="2"/>
            <a:endCxn id="1029" idx="0"/>
          </p:cNvCxnSpPr>
          <p:nvPr/>
        </p:nvCxnSpPr>
        <p:spPr bwMode="auto">
          <a:xfrm>
            <a:off x="7048500" y="2489200"/>
            <a:ext cx="1" cy="406400"/>
          </a:xfrm>
          <a:prstGeom prst="straightConnector1">
            <a:avLst/>
          </a:prstGeom>
          <a:noFill/>
          <a:ln w="9525">
            <a:solidFill>
              <a:schemeClr val="tx1"/>
            </a:solidFill>
            <a:round/>
            <a:headEnd/>
            <a:tailEnd type="triangle" w="med" len="med"/>
          </a:ln>
        </p:spPr>
      </p:cxnSp>
      <p:sp>
        <p:nvSpPr>
          <p:cNvPr id="16" name="Rectangle 15"/>
          <p:cNvSpPr/>
          <p:nvPr/>
        </p:nvSpPr>
        <p:spPr>
          <a:xfrm>
            <a:off x="152400" y="5465857"/>
            <a:ext cx="8153400" cy="707886"/>
          </a:xfrm>
          <a:prstGeom prst="rect">
            <a:avLst/>
          </a:prstGeom>
        </p:spPr>
        <p:txBody>
          <a:bodyPr wrap="square">
            <a:spAutoFit/>
          </a:bodyPr>
          <a:lstStyle/>
          <a:p>
            <a:pPr marL="461963" lvl="1" indent="-4763"/>
            <a:r>
              <a:rPr lang="en-US" sz="2000" dirty="0" smtClean="0"/>
              <a:t>CSP has historically not been included in commercial production cost models. Analysts must consider the flexibility of CSP configurations</a:t>
            </a:r>
          </a:p>
        </p:txBody>
      </p:sp>
    </p:spTree>
    <p:extLst>
      <p:ext uri="{BB962C8B-B14F-4D97-AF65-F5344CB8AC3E}">
        <p14:creationId xmlns:p14="http://schemas.microsoft.com/office/powerpoint/2010/main" val="684129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Helvetica" panose="020B0604020202020204" pitchFamily="34" charset="0"/>
                <a:cs typeface="Helvetica" panose="020B0604020202020204" pitchFamily="34" charset="0"/>
              </a:rPr>
              <a:t>California ISO Analysis – 33% Renewable Portfolio Standard</a:t>
            </a:r>
            <a:endParaRPr lang="en-US" sz="2800" dirty="0">
              <a:latin typeface="Helvetica" panose="020B0604020202020204" pitchFamily="34" charset="0"/>
              <a:cs typeface="Helvetica" panose="020B0604020202020204" pitchFamily="34" charset="0"/>
            </a:endParaRPr>
          </a:p>
        </p:txBody>
      </p:sp>
      <p:sp>
        <p:nvSpPr>
          <p:cNvPr id="6" name="Content Placeholder 2"/>
          <p:cNvSpPr>
            <a:spLocks noGrp="1"/>
          </p:cNvSpPr>
          <p:nvPr>
            <p:ph sz="quarter" idx="10"/>
          </p:nvPr>
        </p:nvSpPr>
        <p:spPr/>
        <p:txBody>
          <a:bodyPr>
            <a:normAutofit/>
          </a:bodyPr>
          <a:lstStyle/>
          <a:p>
            <a:pPr marL="0" indent="0">
              <a:buNone/>
            </a:pPr>
            <a:r>
              <a:rPr lang="en-US" sz="2400" dirty="0" smtClean="0">
                <a:latin typeface="Helvetica" panose="020B0604020202020204" pitchFamily="34" charset="0"/>
                <a:cs typeface="Helvetica" panose="020B0604020202020204" pitchFamily="34" charset="0"/>
              </a:rPr>
              <a:t>Relative to PV, CSP provides additional operational Value to California grid</a:t>
            </a:r>
          </a:p>
        </p:txBody>
      </p:sp>
      <p:graphicFrame>
        <p:nvGraphicFramePr>
          <p:cNvPr id="7" name="Table 6"/>
          <p:cNvGraphicFramePr>
            <a:graphicFrameLocks noGrp="1"/>
          </p:cNvGraphicFramePr>
          <p:nvPr>
            <p:extLst>
              <p:ext uri="{D42A27DB-BD31-4B8C-83A1-F6EECF244321}">
                <p14:modId xmlns:p14="http://schemas.microsoft.com/office/powerpoint/2010/main" val="196944920"/>
              </p:ext>
            </p:extLst>
          </p:nvPr>
        </p:nvGraphicFramePr>
        <p:xfrm>
          <a:off x="1447800" y="2286000"/>
          <a:ext cx="6096000" cy="3070096"/>
        </p:xfrm>
        <a:graphic>
          <a:graphicData uri="http://schemas.openxmlformats.org/drawingml/2006/table">
            <a:tbl>
              <a:tblPr firstRow="1" firstCol="1" bandRow="1"/>
              <a:tblGrid>
                <a:gridCol w="2032000"/>
                <a:gridCol w="2370667"/>
                <a:gridCol w="1693333"/>
              </a:tblGrid>
              <a:tr h="454912">
                <a:tc>
                  <a:txBody>
                    <a:bodyPr/>
                    <a:lstStyle/>
                    <a:p>
                      <a:pPr>
                        <a:lnSpc>
                          <a:spcPct val="115000"/>
                        </a:lnSpc>
                      </a:pPr>
                      <a:endParaRPr lang="en-US" sz="1400" dirty="0">
                        <a:effectLst/>
                        <a:latin typeface="Helvetica" panose="020B060402020202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b="1" dirty="0">
                          <a:solidFill>
                            <a:srgbClr val="000000"/>
                          </a:solidFill>
                          <a:effectLst/>
                          <a:latin typeface="Helvetica" panose="020B0604020202020204" pitchFamily="34" charset="0"/>
                          <a:ea typeface="Times New Roman"/>
                          <a:cs typeface="Helvetica" panose="020B0604020202020204" pitchFamily="34" charset="0"/>
                        </a:rPr>
                        <a:t>Marginal </a:t>
                      </a:r>
                      <a:r>
                        <a:rPr lang="en-US" sz="1600" b="1" dirty="0" smtClean="0">
                          <a:solidFill>
                            <a:srgbClr val="000000"/>
                          </a:solidFill>
                          <a:effectLst/>
                          <a:latin typeface="Helvetica" panose="020B0604020202020204" pitchFamily="34" charset="0"/>
                          <a:ea typeface="Times New Roman"/>
                          <a:cs typeface="Helvetica" panose="020B0604020202020204" pitchFamily="34" charset="0"/>
                        </a:rPr>
                        <a:t>Operational Value </a:t>
                      </a:r>
                      <a:r>
                        <a:rPr lang="en-US" sz="1600" b="1" dirty="0">
                          <a:solidFill>
                            <a:srgbClr val="000000"/>
                          </a:solidFill>
                          <a:effectLst/>
                          <a:latin typeface="Helvetica" panose="020B0604020202020204" pitchFamily="34" charset="0"/>
                          <a:ea typeface="Times New Roman"/>
                          <a:cs typeface="Helvetica" panose="020B0604020202020204" pitchFamily="34" charset="0"/>
                        </a:rPr>
                        <a:t>($/</a:t>
                      </a:r>
                      <a:r>
                        <a:rPr lang="en-US" sz="1600" b="1" dirty="0" err="1">
                          <a:solidFill>
                            <a:srgbClr val="000000"/>
                          </a:solidFill>
                          <a:effectLst/>
                          <a:latin typeface="Helvetica" panose="020B0604020202020204" pitchFamily="34" charset="0"/>
                          <a:ea typeface="Times New Roman"/>
                          <a:cs typeface="Helvetica" panose="020B0604020202020204" pitchFamily="34" charset="0"/>
                        </a:rPr>
                        <a:t>MWh</a:t>
                      </a:r>
                      <a:r>
                        <a:rPr lang="en-US" sz="1600" b="1" dirty="0">
                          <a:solidFill>
                            <a:srgbClr val="000000"/>
                          </a:solidFill>
                          <a:effectLst/>
                          <a:latin typeface="Helvetica" panose="020B0604020202020204" pitchFamily="34" charset="0"/>
                          <a:ea typeface="Times New Roman"/>
                          <a:cs typeface="Helvetica" panose="020B0604020202020204" pitchFamily="34" charset="0"/>
                        </a:rPr>
                        <a:t>)</a:t>
                      </a:r>
                      <a:endParaRPr lang="en-US" sz="2400" dirty="0">
                        <a:effectLst/>
                        <a:latin typeface="Helvetica" panose="020B0604020202020204" pitchFamily="34" charset="0"/>
                        <a:ea typeface="Times New Roman"/>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59488">
                <a:tc>
                  <a:txBody>
                    <a:bodyPr/>
                    <a:lstStyle/>
                    <a:p>
                      <a:pPr>
                        <a:lnSpc>
                          <a:spcPct val="115000"/>
                        </a:lnSpc>
                      </a:pPr>
                      <a:endParaRPr lang="en-US" sz="1400" b="1" dirty="0">
                        <a:effectLst/>
                        <a:latin typeface="Helvetica" panose="020B0604020202020204" pitchFamily="34" charset="0"/>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CSP-TES</a:t>
                      </a:r>
                      <a:r>
                        <a:rPr lang="en-US" sz="1400" b="1" baseline="0" dirty="0" smtClean="0">
                          <a:solidFill>
                            <a:srgbClr val="000000"/>
                          </a:solidFill>
                          <a:effectLst/>
                          <a:latin typeface="Helvetica" panose="020B0604020202020204" pitchFamily="34" charset="0"/>
                          <a:ea typeface="Times New Roman"/>
                          <a:cs typeface="Helvetica" panose="020B0604020202020204" pitchFamily="34" charset="0"/>
                        </a:rPr>
                        <a:t> </a:t>
                      </a:r>
                    </a:p>
                    <a:p>
                      <a:pPr marL="0" marR="0" algn="ctr">
                        <a:lnSpc>
                          <a:spcPct val="115000"/>
                        </a:lnSpc>
                        <a:spcBef>
                          <a:spcPts val="0"/>
                        </a:spcBef>
                        <a:spcAft>
                          <a:spcPts val="0"/>
                        </a:spcAft>
                      </a:pPr>
                      <a:r>
                        <a:rPr lang="en-US" sz="1400" b="1" baseline="0" dirty="0" smtClean="0">
                          <a:solidFill>
                            <a:srgbClr val="000000"/>
                          </a:solidFill>
                          <a:effectLst/>
                          <a:latin typeface="Helvetica" panose="020B0604020202020204" pitchFamily="34" charset="0"/>
                          <a:ea typeface="Times New Roman"/>
                          <a:cs typeface="Helvetica" panose="020B0604020202020204" pitchFamily="34" charset="0"/>
                        </a:rPr>
                        <a:t>(SM = 1.3, 6 </a:t>
                      </a:r>
                      <a:r>
                        <a:rPr lang="en-US" sz="1400" b="1" baseline="0" dirty="0" err="1" smtClean="0">
                          <a:solidFill>
                            <a:srgbClr val="000000"/>
                          </a:solidFill>
                          <a:effectLst/>
                          <a:latin typeface="Helvetica" panose="020B0604020202020204" pitchFamily="34" charset="0"/>
                          <a:ea typeface="Times New Roman"/>
                          <a:cs typeface="Helvetica" panose="020B0604020202020204" pitchFamily="34" charset="0"/>
                        </a:rPr>
                        <a:t>hrs</a:t>
                      </a:r>
                      <a:r>
                        <a:rPr lang="en-US" sz="1400" b="1" baseline="0" dirty="0" smtClean="0">
                          <a:solidFill>
                            <a:srgbClr val="000000"/>
                          </a:solidFill>
                          <a:effectLst/>
                          <a:latin typeface="Helvetica" panose="020B0604020202020204" pitchFamily="34" charset="0"/>
                          <a:ea typeface="Times New Roman"/>
                          <a:cs typeface="Helvetica" panose="020B0604020202020204" pitchFamily="34" charset="0"/>
                        </a:rPr>
                        <a:t> TES)</a:t>
                      </a:r>
                      <a:endParaRPr lang="en-US" sz="1400" b="1" dirty="0">
                        <a:effectLst/>
                        <a:latin typeface="Helvetica" panose="020B0604020202020204" pitchFamily="34" charset="0"/>
                        <a:ea typeface="Times New Roman"/>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PV</a:t>
                      </a:r>
                      <a:endParaRPr lang="en-US" sz="1400" b="1" dirty="0">
                        <a:effectLst/>
                        <a:latin typeface="Helvetica" panose="020B0604020202020204" pitchFamily="34" charset="0"/>
                        <a:ea typeface="Times New Roman"/>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15000"/>
                        </a:lnSpc>
                        <a:spcBef>
                          <a:spcPts val="0"/>
                        </a:spcBef>
                        <a:spcAft>
                          <a:spcPts val="0"/>
                        </a:spcAft>
                      </a:pP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Displaced</a:t>
                      </a:r>
                      <a:r>
                        <a:rPr lang="en-US" sz="1400" b="1" baseline="0" dirty="0" smtClean="0">
                          <a:solidFill>
                            <a:srgbClr val="000000"/>
                          </a:solidFill>
                          <a:effectLst/>
                          <a:latin typeface="Helvetica" panose="020B0604020202020204" pitchFamily="34" charset="0"/>
                          <a:ea typeface="Times New Roman"/>
                          <a:cs typeface="Helvetica" panose="020B0604020202020204" pitchFamily="34" charset="0"/>
                        </a:rPr>
                        <a:t> </a:t>
                      </a: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Fuel</a:t>
                      </a:r>
                      <a:endParaRPr lang="en-US" sz="1400" b="1"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solidFill>
                            <a:srgbClr val="000000"/>
                          </a:solidFill>
                          <a:effectLst/>
                          <a:latin typeface="Helvetica" panose="020B0604020202020204" pitchFamily="34" charset="0"/>
                          <a:ea typeface="Calibri"/>
                          <a:cs typeface="Helvetica" panose="020B0604020202020204" pitchFamily="34" charset="0"/>
                        </a:rPr>
                        <a:t>40.2</a:t>
                      </a:r>
                      <a:endParaRPr lang="en-US" sz="1200" b="0"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solidFill>
                            <a:srgbClr val="000000"/>
                          </a:solidFill>
                          <a:effectLst/>
                          <a:latin typeface="Helvetica" panose="020B0604020202020204" pitchFamily="34" charset="0"/>
                          <a:ea typeface="Times New Roman"/>
                          <a:cs typeface="Helvetica" panose="020B0604020202020204" pitchFamily="34" charset="0"/>
                        </a:rPr>
                        <a:t>27.8</a:t>
                      </a:r>
                      <a:endParaRPr lang="en-US" sz="1200" b="0"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15000"/>
                        </a:lnSpc>
                        <a:spcBef>
                          <a:spcPts val="0"/>
                        </a:spcBef>
                        <a:spcAft>
                          <a:spcPts val="0"/>
                        </a:spcAft>
                      </a:pPr>
                      <a:r>
                        <a:rPr lang="en-US" sz="1400" b="1" dirty="0" smtClean="0">
                          <a:effectLst/>
                          <a:latin typeface="Helvetica" panose="020B0604020202020204" pitchFamily="34" charset="0"/>
                          <a:ea typeface="Calibri"/>
                          <a:cs typeface="Helvetica" panose="020B0604020202020204" pitchFamily="34" charset="0"/>
                        </a:rPr>
                        <a:t>Displace</a:t>
                      </a:r>
                      <a:r>
                        <a:rPr lang="en-US" sz="1400" b="1" baseline="0" dirty="0" smtClean="0">
                          <a:effectLst/>
                          <a:latin typeface="Helvetica" panose="020B0604020202020204" pitchFamily="34" charset="0"/>
                          <a:ea typeface="Calibri"/>
                          <a:cs typeface="Helvetica" panose="020B0604020202020204" pitchFamily="34" charset="0"/>
                        </a:rPr>
                        <a:t>d </a:t>
                      </a:r>
                      <a:r>
                        <a:rPr lang="en-US" sz="1400" b="1" dirty="0" smtClean="0">
                          <a:effectLst/>
                          <a:latin typeface="Helvetica" panose="020B0604020202020204" pitchFamily="34" charset="0"/>
                          <a:ea typeface="Calibri"/>
                          <a:cs typeface="Helvetica" panose="020B0604020202020204" pitchFamily="34" charset="0"/>
                        </a:rPr>
                        <a:t>Emissions</a:t>
                      </a:r>
                      <a:endParaRPr lang="en-US" sz="1400" b="1"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effectLst/>
                          <a:latin typeface="Helvetica" panose="020B0604020202020204" pitchFamily="34" charset="0"/>
                          <a:ea typeface="Calibri"/>
                          <a:cs typeface="Helvetica" panose="020B0604020202020204" pitchFamily="34" charset="0"/>
                        </a:rPr>
                        <a:t>10.3</a:t>
                      </a:r>
                      <a:endParaRPr lang="en-US" sz="1200" b="0"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effectLst/>
                          <a:latin typeface="Helvetica" panose="020B0604020202020204" pitchFamily="34" charset="0"/>
                          <a:ea typeface="Calibri"/>
                          <a:cs typeface="Helvetica" panose="020B0604020202020204" pitchFamily="34" charset="0"/>
                        </a:rPr>
                        <a:t>3.1</a:t>
                      </a:r>
                      <a:endParaRPr lang="en-US" sz="1200" b="0"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15000"/>
                        </a:lnSpc>
                        <a:spcBef>
                          <a:spcPts val="0"/>
                        </a:spcBef>
                        <a:spcAft>
                          <a:spcPts val="0"/>
                        </a:spcAft>
                      </a:pP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Reduced Startup &amp; Shutdown</a:t>
                      </a:r>
                      <a:endParaRPr lang="en-US" sz="1400" b="1"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solidFill>
                            <a:srgbClr val="000000"/>
                          </a:solidFill>
                          <a:effectLst/>
                          <a:latin typeface="Helvetica" panose="020B0604020202020204" pitchFamily="34" charset="0"/>
                          <a:ea typeface="Calibri"/>
                          <a:cs typeface="Helvetica" panose="020B0604020202020204" pitchFamily="34" charset="0"/>
                        </a:rPr>
                        <a:t>1.6</a:t>
                      </a:r>
                      <a:endParaRPr lang="en-US" sz="1200" b="0"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solidFill>
                            <a:srgbClr val="000000"/>
                          </a:solidFill>
                          <a:effectLst/>
                          <a:latin typeface="Helvetica" panose="020B0604020202020204" pitchFamily="34" charset="0"/>
                          <a:ea typeface="Times New Roman"/>
                          <a:cs typeface="Helvetica" panose="020B0604020202020204" pitchFamily="34" charset="0"/>
                        </a:rPr>
                        <a:t>-0.6</a:t>
                      </a:r>
                      <a:endParaRPr lang="en-US" sz="1200" b="0"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15000"/>
                        </a:lnSpc>
                        <a:spcBef>
                          <a:spcPts val="0"/>
                        </a:spcBef>
                        <a:spcAft>
                          <a:spcPts val="0"/>
                        </a:spcAft>
                      </a:pP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Reduced</a:t>
                      </a:r>
                      <a:r>
                        <a:rPr lang="en-US" sz="1400" b="1" baseline="0" dirty="0" smtClean="0">
                          <a:solidFill>
                            <a:srgbClr val="000000"/>
                          </a:solidFill>
                          <a:effectLst/>
                          <a:latin typeface="Helvetica" panose="020B0604020202020204" pitchFamily="34" charset="0"/>
                          <a:ea typeface="Times New Roman"/>
                          <a:cs typeface="Helvetica" panose="020B0604020202020204" pitchFamily="34" charset="0"/>
                        </a:rPr>
                        <a:t> </a:t>
                      </a:r>
                      <a:r>
                        <a:rPr lang="en-US" sz="1400" b="1" dirty="0" smtClean="0">
                          <a:solidFill>
                            <a:srgbClr val="000000"/>
                          </a:solidFill>
                          <a:effectLst/>
                          <a:latin typeface="Helvetica" panose="020B0604020202020204" pitchFamily="34" charset="0"/>
                          <a:ea typeface="Times New Roman"/>
                          <a:cs typeface="Helvetica" panose="020B0604020202020204" pitchFamily="34" charset="0"/>
                        </a:rPr>
                        <a:t>Variable O&amp;M</a:t>
                      </a:r>
                      <a:endParaRPr lang="en-US" sz="1400" b="1" dirty="0">
                        <a:effectLst/>
                        <a:latin typeface="Helvetica" panose="020B0604020202020204" pitchFamily="34" charset="0"/>
                        <a:ea typeface="Times New Roman"/>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solidFill>
                            <a:srgbClr val="000000"/>
                          </a:solidFill>
                          <a:effectLst/>
                          <a:latin typeface="Helvetica" panose="020B0604020202020204" pitchFamily="34" charset="0"/>
                          <a:ea typeface="Times New Roman"/>
                          <a:cs typeface="Helvetica" panose="020B0604020202020204" pitchFamily="34" charset="0"/>
                        </a:rPr>
                        <a:t>0.4</a:t>
                      </a:r>
                      <a:endParaRPr lang="en-US" sz="1200" b="0" dirty="0">
                        <a:effectLst/>
                        <a:latin typeface="Helvetica" panose="020B0604020202020204" pitchFamily="34" charset="0"/>
                        <a:ea typeface="Times New Roman"/>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0" dirty="0" smtClean="0">
                          <a:solidFill>
                            <a:srgbClr val="000000"/>
                          </a:solidFill>
                          <a:effectLst/>
                          <a:latin typeface="Helvetica" panose="020B0604020202020204" pitchFamily="34" charset="0"/>
                          <a:ea typeface="Times New Roman"/>
                          <a:cs typeface="Helvetica" panose="020B0604020202020204" pitchFamily="34" charset="0"/>
                        </a:rPr>
                        <a:t>1.2</a:t>
                      </a:r>
                      <a:endParaRPr lang="en-US" sz="1200" b="0" dirty="0">
                        <a:effectLst/>
                        <a:latin typeface="Helvetica" panose="020B0604020202020204" pitchFamily="34" charset="0"/>
                        <a:ea typeface="Times New Roman"/>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15000"/>
                        </a:lnSpc>
                        <a:spcBef>
                          <a:spcPts val="0"/>
                        </a:spcBef>
                        <a:spcAft>
                          <a:spcPts val="0"/>
                        </a:spcAft>
                      </a:pPr>
                      <a:r>
                        <a:rPr lang="en-US" sz="1400" b="1" dirty="0" smtClean="0">
                          <a:effectLst/>
                          <a:latin typeface="Helvetica" panose="020B0604020202020204" pitchFamily="34" charset="0"/>
                          <a:ea typeface="Calibri"/>
                          <a:cs typeface="Helvetica" panose="020B0604020202020204" pitchFamily="34" charset="0"/>
                        </a:rPr>
                        <a:t>Total</a:t>
                      </a:r>
                      <a:endParaRPr lang="en-US" sz="1400" b="1"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smtClean="0">
                          <a:effectLst/>
                          <a:latin typeface="Helvetica" panose="020B0604020202020204" pitchFamily="34" charset="0"/>
                          <a:ea typeface="Calibri"/>
                          <a:cs typeface="Helvetica" panose="020B0604020202020204" pitchFamily="34" charset="0"/>
                        </a:rPr>
                        <a:t>52.7</a:t>
                      </a:r>
                      <a:endParaRPr lang="en-US" sz="1200" b="1"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smtClean="0">
                          <a:effectLst/>
                          <a:latin typeface="Helvetica" panose="020B0604020202020204" pitchFamily="34" charset="0"/>
                          <a:ea typeface="Calibri"/>
                          <a:cs typeface="Helvetica" panose="020B0604020202020204" pitchFamily="34" charset="0"/>
                        </a:rPr>
                        <a:t>31.6</a:t>
                      </a:r>
                      <a:endParaRPr lang="en-US" sz="1200" b="1" dirty="0">
                        <a:effectLst/>
                        <a:latin typeface="Helvetica" panose="020B0604020202020204" pitchFamily="34" charset="0"/>
                        <a:ea typeface="Calibri"/>
                        <a:cs typeface="Helvetica"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235322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191"/>
            <a:ext cx="8229600" cy="762000"/>
          </a:xfrm>
        </p:spPr>
        <p:txBody>
          <a:bodyPr>
            <a:normAutofit/>
          </a:bodyPr>
          <a:lstStyle/>
          <a:p>
            <a:r>
              <a:rPr lang="en-US" sz="2800" dirty="0" smtClean="0">
                <a:latin typeface="Helvetica" panose="020B0604020202020204" pitchFamily="34" charset="0"/>
                <a:cs typeface="Helvetica" panose="020B0604020202020204" pitchFamily="34" charset="0"/>
              </a:rPr>
              <a:t>CAISO Analysis – Operational Value</a:t>
            </a:r>
            <a:endParaRPr lang="en-US" sz="2800" dirty="0">
              <a:latin typeface="Helvetica" panose="020B0604020202020204" pitchFamily="34" charset="0"/>
              <a:cs typeface="Helvetica" panose="020B0604020202020204" pitchFamily="34" charset="0"/>
            </a:endParaRPr>
          </a:p>
        </p:txBody>
      </p:sp>
      <p:sp>
        <p:nvSpPr>
          <p:cNvPr id="6" name="Rectangle 5"/>
          <p:cNvSpPr/>
          <p:nvPr/>
        </p:nvSpPr>
        <p:spPr>
          <a:xfrm>
            <a:off x="0" y="5644900"/>
            <a:ext cx="8610600" cy="830997"/>
          </a:xfrm>
          <a:prstGeom prst="rect">
            <a:avLst/>
          </a:prstGeom>
        </p:spPr>
        <p:txBody>
          <a:bodyPr wrap="square">
            <a:spAutoFit/>
          </a:bodyPr>
          <a:lstStyle/>
          <a:p>
            <a:pPr lvl="1"/>
            <a:r>
              <a:rPr lang="en-US" sz="2400" dirty="0" smtClean="0">
                <a:latin typeface="Helvetica" panose="020B0604020202020204" pitchFamily="34" charset="0"/>
                <a:cs typeface="Helvetica" panose="020B0604020202020204" pitchFamily="34" charset="0"/>
              </a:rPr>
              <a:t>Lowest solar multiples (lower annual capacity factors) yield the highest operational system value</a:t>
            </a:r>
            <a:endParaRPr lang="en-US" sz="2400" dirty="0">
              <a:latin typeface="Helvetica" panose="020B0604020202020204" pitchFamily="34" charset="0"/>
              <a:cs typeface="Helvetica" panose="020B0604020202020204" pitchFamily="34" charset="0"/>
            </a:endParaRPr>
          </a:p>
        </p:txBody>
      </p:sp>
      <p:pic>
        <p:nvPicPr>
          <p:cNvPr id="3" name="Picture 2" descr="E:\jjorgens\R_plexos - CAISO\plots\TES_Value_SM_Sensitiv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838200"/>
            <a:ext cx="7696200" cy="47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2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2874"/>
            <a:ext cx="8458200" cy="5410200"/>
          </a:xfrm>
        </p:spPr>
        <p:txBody>
          <a:bodyPr>
            <a:normAutofit/>
          </a:bodyPr>
          <a:lstStyle/>
          <a:p>
            <a:pPr marL="457200" lvl="1" indent="0">
              <a:buNone/>
            </a:pPr>
            <a:r>
              <a:rPr lang="en-US" sz="2400" dirty="0" smtClean="0">
                <a:latin typeface="Helvetica" panose="020B0604020202020204" pitchFamily="34" charset="0"/>
                <a:cs typeface="Helvetica" panose="020B0604020202020204" pitchFamily="34" charset="0"/>
              </a:rPr>
              <a:t>CSP integrated with thermal energy storage maintains high capacity value</a:t>
            </a:r>
          </a:p>
        </p:txBody>
      </p:sp>
      <p:graphicFrame>
        <p:nvGraphicFramePr>
          <p:cNvPr id="4" name="Table 3"/>
          <p:cNvGraphicFramePr>
            <a:graphicFrameLocks noGrp="1"/>
          </p:cNvGraphicFramePr>
          <p:nvPr>
            <p:extLst>
              <p:ext uri="{D42A27DB-BD31-4B8C-83A1-F6EECF244321}">
                <p14:modId xmlns:p14="http://schemas.microsoft.com/office/powerpoint/2010/main" val="3687739248"/>
              </p:ext>
            </p:extLst>
          </p:nvPr>
        </p:nvGraphicFramePr>
        <p:xfrm>
          <a:off x="1600201" y="3032050"/>
          <a:ext cx="5486400" cy="2275485"/>
        </p:xfrm>
        <a:graphic>
          <a:graphicData uri="http://schemas.openxmlformats.org/drawingml/2006/table">
            <a:tbl>
              <a:tblPr firstRow="1" firstCol="1" bandRow="1">
                <a:tableStyleId>{5C22544A-7EE6-4342-B048-85BDC9FD1C3A}</a:tableStyleId>
              </a:tblPr>
              <a:tblGrid>
                <a:gridCol w="1828800"/>
                <a:gridCol w="2362200"/>
                <a:gridCol w="1295400"/>
              </a:tblGrid>
              <a:tr h="454912">
                <a:tc>
                  <a:txBody>
                    <a:bodyPr/>
                    <a:lstStyle/>
                    <a:p>
                      <a:pPr>
                        <a:lnSpc>
                          <a:spcPct val="115000"/>
                        </a:lnSpc>
                      </a:pPr>
                      <a:endParaRPr lang="en-US" sz="1800" dirty="0">
                        <a:solidFill>
                          <a:schemeClr val="tx1"/>
                        </a:solidFill>
                        <a:effectLst/>
                        <a:latin typeface="Helvetica" panose="020B0604020202020204" pitchFamily="34" charset="0"/>
                        <a:cs typeface="Helvetica" panose="020B0604020202020204" pitchFamily="34" charset="0"/>
                      </a:endParaRPr>
                    </a:p>
                  </a:txBody>
                  <a:tcPr marL="68580" marR="68580" marT="0" marB="0" anchor="ctr"/>
                </a:tc>
                <a:tc gridSpan="2">
                  <a:txBody>
                    <a:bodyPr/>
                    <a:lstStyle/>
                    <a:p>
                      <a:pPr marL="0" marR="0" algn="ctr">
                        <a:lnSpc>
                          <a:spcPct val="115000"/>
                        </a:lnSpc>
                        <a:spcBef>
                          <a:spcPts val="0"/>
                        </a:spcBef>
                        <a:spcAft>
                          <a:spcPts val="0"/>
                        </a:spcAft>
                      </a:pPr>
                      <a:r>
                        <a:rPr lang="en-US" sz="2000" dirty="0" smtClean="0">
                          <a:effectLst/>
                        </a:rPr>
                        <a:t>Capacity Credit (%)</a:t>
                      </a:r>
                      <a:endParaRPr lang="en-US" sz="3200" dirty="0">
                        <a:solidFill>
                          <a:schemeClr val="tx1"/>
                        </a:solidFill>
                        <a:effectLst/>
                        <a:latin typeface="Helvetica" panose="020B0604020202020204" pitchFamily="34" charset="0"/>
                        <a:ea typeface="Times New Roman"/>
                        <a:cs typeface="Helvetica" panose="020B0604020202020204" pitchFamily="34" charset="0"/>
                      </a:endParaRPr>
                    </a:p>
                  </a:txBody>
                  <a:tcPr marL="68580" marR="68580" marT="0" marB="0" anchor="ctr"/>
                </a:tc>
                <a:tc hMerge="1">
                  <a:txBody>
                    <a:bodyPr/>
                    <a:lstStyle/>
                    <a:p>
                      <a:endParaRPr lang="en-US"/>
                    </a:p>
                  </a:txBody>
                  <a:tcPr/>
                </a:tc>
              </a:tr>
              <a:tr h="688088">
                <a:tc>
                  <a:txBody>
                    <a:bodyPr/>
                    <a:lstStyle/>
                    <a:p>
                      <a:pPr>
                        <a:lnSpc>
                          <a:spcPct val="115000"/>
                        </a:lnSpc>
                      </a:pPr>
                      <a:endParaRPr lang="en-US" sz="1600" b="0" dirty="0">
                        <a:solidFill>
                          <a:schemeClr val="tx1"/>
                        </a:solidFill>
                        <a:effectLst/>
                        <a:latin typeface="Helvetica" panose="020B0604020202020204" pitchFamily="34" charset="0"/>
                        <a:cs typeface="Helvetica"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CSP-TES</a:t>
                      </a:r>
                      <a:r>
                        <a:rPr lang="en-US" sz="1600" baseline="0" dirty="0" smtClean="0">
                          <a:effectLst/>
                        </a:rPr>
                        <a:t> </a:t>
                      </a:r>
                    </a:p>
                    <a:p>
                      <a:pPr marL="0" marR="0" algn="ctr">
                        <a:lnSpc>
                          <a:spcPct val="115000"/>
                        </a:lnSpc>
                        <a:spcBef>
                          <a:spcPts val="0"/>
                        </a:spcBef>
                        <a:spcAft>
                          <a:spcPts val="0"/>
                        </a:spcAft>
                      </a:pPr>
                      <a:r>
                        <a:rPr lang="en-US" sz="1600" baseline="0" dirty="0" smtClean="0">
                          <a:effectLst/>
                        </a:rPr>
                        <a:t>(with &gt; 3 </a:t>
                      </a:r>
                      <a:r>
                        <a:rPr lang="en-US" sz="1600" baseline="0" dirty="0" err="1" smtClean="0">
                          <a:effectLst/>
                        </a:rPr>
                        <a:t>Hrs</a:t>
                      </a:r>
                      <a:r>
                        <a:rPr lang="en-US" sz="1600" baseline="0" dirty="0" smtClean="0">
                          <a:effectLst/>
                        </a:rPr>
                        <a:t> Storage)</a:t>
                      </a:r>
                      <a:endParaRPr lang="en-US" sz="1600" b="1" dirty="0">
                        <a:solidFill>
                          <a:schemeClr val="tx1"/>
                        </a:solidFill>
                        <a:effectLst/>
                        <a:latin typeface="Helvetica" panose="020B0604020202020204" pitchFamily="34" charset="0"/>
                        <a:ea typeface="Times New Roman"/>
                        <a:cs typeface="Helvetica"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PV</a:t>
                      </a:r>
                      <a:endParaRPr lang="en-US" sz="1600" b="1" dirty="0">
                        <a:solidFill>
                          <a:schemeClr val="tx1"/>
                        </a:solidFill>
                        <a:effectLst/>
                        <a:latin typeface="Helvetica" panose="020B0604020202020204" pitchFamily="34" charset="0"/>
                        <a:ea typeface="Times New Roman"/>
                        <a:cs typeface="Helvetica" panose="020B0604020202020204" pitchFamily="34" charset="0"/>
                      </a:endParaRPr>
                    </a:p>
                  </a:txBody>
                  <a:tcPr marL="68580" marR="68580" marT="0" marB="0" anchor="ctr"/>
                </a:tc>
              </a:tr>
              <a:tr h="528501">
                <a:tc>
                  <a:txBody>
                    <a:bodyPr/>
                    <a:lstStyle/>
                    <a:p>
                      <a:pPr marL="0" marR="0" algn="ctr">
                        <a:lnSpc>
                          <a:spcPct val="115000"/>
                        </a:lnSpc>
                        <a:spcBef>
                          <a:spcPts val="0"/>
                        </a:spcBef>
                        <a:spcAft>
                          <a:spcPts val="0"/>
                        </a:spcAft>
                      </a:pPr>
                      <a:r>
                        <a:rPr lang="en-US" sz="1600" dirty="0" smtClean="0">
                          <a:effectLst/>
                        </a:rPr>
                        <a:t>33%</a:t>
                      </a:r>
                      <a:r>
                        <a:rPr lang="en-US" sz="1600" baseline="0" dirty="0" smtClean="0">
                          <a:effectLst/>
                        </a:rPr>
                        <a:t> RPS Scenario</a:t>
                      </a:r>
                      <a:endParaRPr lang="en-US" sz="1600" b="0" dirty="0">
                        <a:solidFill>
                          <a:schemeClr val="tx1"/>
                        </a:solidFill>
                        <a:effectLst/>
                        <a:latin typeface="Helvetica" panose="020B0604020202020204" pitchFamily="34" charset="0"/>
                        <a:ea typeface="Times New Roman"/>
                        <a:cs typeface="Helvetica"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92.2%</a:t>
                      </a:r>
                      <a:endParaRPr lang="en-US" sz="1600" b="0" dirty="0">
                        <a:solidFill>
                          <a:schemeClr val="tx1"/>
                        </a:solidFill>
                        <a:effectLst/>
                        <a:latin typeface="Helvetica" panose="020B0604020202020204" pitchFamily="34" charset="0"/>
                        <a:ea typeface="Times New Roman"/>
                        <a:cs typeface="Helvetica"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22%</a:t>
                      </a:r>
                      <a:endParaRPr lang="en-US" sz="1600" b="0" dirty="0">
                        <a:solidFill>
                          <a:schemeClr val="tx1"/>
                        </a:solidFill>
                        <a:effectLst/>
                        <a:latin typeface="Helvetica" panose="020B0604020202020204" pitchFamily="34" charset="0"/>
                        <a:ea typeface="Times New Roman"/>
                        <a:cs typeface="Helvetica" panose="020B0604020202020204" pitchFamily="34" charset="0"/>
                      </a:endParaRPr>
                    </a:p>
                  </a:txBody>
                  <a:tcPr marL="68580" marR="68580" marT="0" marB="0" anchor="ctr"/>
                </a:tc>
              </a:tr>
              <a:tr h="603984">
                <a:tc>
                  <a:txBody>
                    <a:bodyPr/>
                    <a:lstStyle/>
                    <a:p>
                      <a:pPr marL="0" marR="0" algn="ctr">
                        <a:lnSpc>
                          <a:spcPct val="115000"/>
                        </a:lnSpc>
                        <a:spcBef>
                          <a:spcPts val="0"/>
                        </a:spcBef>
                        <a:spcAft>
                          <a:spcPts val="0"/>
                        </a:spcAft>
                      </a:pPr>
                      <a:r>
                        <a:rPr lang="en-US" sz="1600" dirty="0" smtClean="0">
                          <a:effectLst/>
                        </a:rPr>
                        <a:t>40% RPS</a:t>
                      </a:r>
                      <a:r>
                        <a:rPr lang="en-US" sz="1600" baseline="0" dirty="0" smtClean="0">
                          <a:effectLst/>
                        </a:rPr>
                        <a:t> Scenario</a:t>
                      </a:r>
                      <a:endParaRPr lang="en-US" sz="1600" b="0" dirty="0">
                        <a:solidFill>
                          <a:schemeClr val="tx1"/>
                        </a:solidFill>
                        <a:effectLst/>
                        <a:latin typeface="Helvetica" panose="020B0604020202020204" pitchFamily="34" charset="0"/>
                        <a:ea typeface="Calibri"/>
                        <a:cs typeface="Helvetica"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96.6%</a:t>
                      </a:r>
                      <a:endParaRPr lang="en-US" sz="1600" b="0" dirty="0">
                        <a:solidFill>
                          <a:schemeClr val="tx1"/>
                        </a:solidFill>
                        <a:effectLst/>
                        <a:latin typeface="Helvetica" panose="020B0604020202020204" pitchFamily="34" charset="0"/>
                        <a:ea typeface="Calibri"/>
                        <a:cs typeface="Helvetica"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3.4%</a:t>
                      </a:r>
                      <a:endParaRPr lang="en-US" sz="1600" b="0" dirty="0">
                        <a:solidFill>
                          <a:schemeClr val="tx1"/>
                        </a:solidFill>
                        <a:effectLst/>
                        <a:latin typeface="Helvetica" panose="020B0604020202020204" pitchFamily="34" charset="0"/>
                        <a:ea typeface="Calibri"/>
                        <a:cs typeface="Helvetica" panose="020B0604020202020204" pitchFamily="34" charset="0"/>
                      </a:endParaRPr>
                    </a:p>
                  </a:txBody>
                  <a:tcPr marL="68580" marR="68580" marT="0" marB="0" anchor="ctr"/>
                </a:tc>
              </a:tr>
            </a:tbl>
          </a:graphicData>
        </a:graphic>
      </p:graphicFrame>
      <p:sp>
        <p:nvSpPr>
          <p:cNvPr id="6" name="Title 1"/>
          <p:cNvSpPr txBox="1">
            <a:spLocks/>
          </p:cNvSpPr>
          <p:nvPr/>
        </p:nvSpPr>
        <p:spPr>
          <a:xfrm>
            <a:off x="228600" y="23191"/>
            <a:ext cx="8229600" cy="762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rgbClr val="F38F26"/>
                </a:solidFill>
                <a:latin typeface="Calibri"/>
                <a:ea typeface="+mj-ea"/>
                <a:cs typeface="Calibri"/>
              </a:defRPr>
            </a:lvl1pPr>
          </a:lstStyle>
          <a:p>
            <a:r>
              <a:rPr lang="en-US" sz="2800" dirty="0" smtClean="0">
                <a:latin typeface="Helvetica" panose="020B0604020202020204" pitchFamily="34" charset="0"/>
                <a:cs typeface="Helvetica" panose="020B0604020202020204" pitchFamily="34" charset="0"/>
              </a:rPr>
              <a:t>CAISO Analysis – Capacity Value</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44681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1447800" y="3200400"/>
            <a:ext cx="6339273" cy="2437765"/>
          </a:xfrm>
          <a:prstGeom prst="rect">
            <a:avLst/>
          </a:prstGeom>
          <a:noFill/>
          <a:ln>
            <a:noFill/>
          </a:ln>
        </p:spPr>
      </p:pic>
      <p:sp>
        <p:nvSpPr>
          <p:cNvPr id="2" name="Title 1"/>
          <p:cNvSpPr>
            <a:spLocks noGrp="1"/>
          </p:cNvSpPr>
          <p:nvPr>
            <p:ph type="title"/>
          </p:nvPr>
        </p:nvSpPr>
        <p:spPr>
          <a:xfrm>
            <a:off x="457200" y="118872"/>
            <a:ext cx="8686800" cy="566928"/>
          </a:xfrm>
        </p:spPr>
        <p:txBody>
          <a:bodyPr>
            <a:noAutofit/>
          </a:bodyPr>
          <a:lstStyle/>
          <a:p>
            <a:r>
              <a:rPr lang="en-US" sz="2800" dirty="0" smtClean="0">
                <a:latin typeface="Helvetica" panose="020B0604020202020204" pitchFamily="34" charset="0"/>
                <a:cs typeface="Helvetica" panose="020B0604020202020204" pitchFamily="34" charset="0"/>
              </a:rPr>
              <a:t>CAISO Analysis – Total Valuation</a:t>
            </a:r>
            <a:endParaRPr lang="en-US" sz="2800" dirty="0">
              <a:latin typeface="Helvetica" panose="020B0604020202020204" pitchFamily="34" charset="0"/>
              <a:cs typeface="Helvetica" panose="020B0604020202020204" pitchFamily="34" charset="0"/>
            </a:endParaRPr>
          </a:p>
        </p:txBody>
      </p:sp>
      <p:sp>
        <p:nvSpPr>
          <p:cNvPr id="6" name="Rectangle 5"/>
          <p:cNvSpPr/>
          <p:nvPr/>
        </p:nvSpPr>
        <p:spPr>
          <a:xfrm>
            <a:off x="36443" y="1695271"/>
            <a:ext cx="8839200" cy="1200329"/>
          </a:xfrm>
          <a:prstGeom prst="rect">
            <a:avLst/>
          </a:prstGeom>
        </p:spPr>
        <p:txBody>
          <a:bodyPr wrap="square">
            <a:spAutoFit/>
          </a:bodyPr>
          <a:lstStyle/>
          <a:p>
            <a:pPr marL="800100" lvl="1" indent="-342900">
              <a:buFont typeface="Arial" panose="020B0604020202020204" pitchFamily="34" charset="0"/>
              <a:buChar char="•"/>
            </a:pPr>
            <a:r>
              <a:rPr lang="en-US" sz="2400" dirty="0" smtClean="0">
                <a:latin typeface="Helvetica" panose="020B0604020202020204" pitchFamily="34" charset="0"/>
                <a:cs typeface="Helvetica" panose="020B0604020202020204" pitchFamily="34" charset="0"/>
              </a:rPr>
              <a:t>Relative value of CSP is $48/</a:t>
            </a:r>
            <a:r>
              <a:rPr lang="en-US" sz="2400" dirty="0" err="1" smtClean="0">
                <a:latin typeface="Helvetica" panose="020B0604020202020204" pitchFamily="34" charset="0"/>
                <a:cs typeface="Helvetica" panose="020B0604020202020204" pitchFamily="34" charset="0"/>
              </a:rPr>
              <a:t>MWh</a:t>
            </a:r>
            <a:r>
              <a:rPr lang="en-US" sz="2400" dirty="0" smtClean="0">
                <a:latin typeface="Helvetica" panose="020B0604020202020204" pitchFamily="34" charset="0"/>
                <a:cs typeface="Helvetica" panose="020B0604020202020204" pitchFamily="34" charset="0"/>
              </a:rPr>
              <a:t> greater than PV in the 33% scenario and about $63/</a:t>
            </a:r>
            <a:r>
              <a:rPr lang="en-US" sz="2400" dirty="0" err="1" smtClean="0">
                <a:latin typeface="Helvetica" panose="020B0604020202020204" pitchFamily="34" charset="0"/>
                <a:cs typeface="Helvetica" panose="020B0604020202020204" pitchFamily="34" charset="0"/>
              </a:rPr>
              <a:t>MWh</a:t>
            </a:r>
            <a:r>
              <a:rPr lang="en-US" sz="2400" dirty="0" smtClean="0">
                <a:latin typeface="Helvetica" panose="020B0604020202020204" pitchFamily="34" charset="0"/>
                <a:cs typeface="Helvetica" panose="020B0604020202020204" pitchFamily="34" charset="0"/>
              </a:rPr>
              <a:t> greater in the 40% scenario</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07045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endParaRPr lang="en-US" dirty="0"/>
          </a:p>
        </p:txBody>
      </p:sp>
      <p:sp>
        <p:nvSpPr>
          <p:cNvPr id="3" name="Content Placeholder 2"/>
          <p:cNvSpPr>
            <a:spLocks noGrp="1"/>
          </p:cNvSpPr>
          <p:nvPr>
            <p:ph idx="1"/>
          </p:nvPr>
        </p:nvSpPr>
        <p:spPr>
          <a:xfrm>
            <a:off x="457200" y="1371600"/>
            <a:ext cx="8176437" cy="4800600"/>
          </a:xfrm>
        </p:spPr>
        <p:txBody>
          <a:bodyPr/>
          <a:lstStyle/>
          <a:p>
            <a:r>
              <a:rPr lang="en-US" dirty="0"/>
              <a:t>SunShot and </a:t>
            </a:r>
            <a:r>
              <a:rPr lang="en-US" dirty="0" smtClean="0"/>
              <a:t>LCOE</a:t>
            </a:r>
            <a:endParaRPr lang="en-US" dirty="0"/>
          </a:p>
          <a:p>
            <a:endParaRPr lang="en-US" dirty="0"/>
          </a:p>
          <a:p>
            <a:r>
              <a:rPr lang="en-US" dirty="0" smtClean="0"/>
              <a:t>Understanding the </a:t>
            </a:r>
            <a:r>
              <a:rPr lang="en-US" dirty="0"/>
              <a:t>Value of CSP with Thermal Energy Storage</a:t>
            </a:r>
          </a:p>
          <a:p>
            <a:endParaRPr lang="en-US" dirty="0" smtClean="0"/>
          </a:p>
          <a:p>
            <a:r>
              <a:rPr lang="en-US" dirty="0" smtClean="0">
                <a:solidFill>
                  <a:schemeClr val="accent1"/>
                </a:solidFill>
              </a:rPr>
              <a:t>Net System Cost – A Better Metric</a:t>
            </a:r>
          </a:p>
          <a:p>
            <a:endParaRPr lang="en-US" dirty="0"/>
          </a:p>
        </p:txBody>
      </p:sp>
    </p:spTree>
    <p:extLst>
      <p:ext uri="{BB962C8B-B14F-4D97-AF65-F5344CB8AC3E}">
        <p14:creationId xmlns:p14="http://schemas.microsoft.com/office/powerpoint/2010/main" val="3509774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Solar as a capacity product</a:t>
            </a:r>
            <a:endParaRPr lang="en-US" sz="3200" dirty="0"/>
          </a:p>
        </p:txBody>
      </p:sp>
      <p:sp>
        <p:nvSpPr>
          <p:cNvPr id="8" name="Content Placeholder 3"/>
          <p:cNvSpPr>
            <a:spLocks noGrp="1"/>
          </p:cNvSpPr>
          <p:nvPr>
            <p:ph idx="1"/>
          </p:nvPr>
        </p:nvSpPr>
        <p:spPr>
          <a:xfrm>
            <a:off x="304800" y="1027825"/>
            <a:ext cx="8686800" cy="5715000"/>
          </a:xfrm>
        </p:spPr>
        <p:txBody>
          <a:bodyPr>
            <a:normAutofit/>
          </a:bodyPr>
          <a:lstStyle/>
          <a:p>
            <a:r>
              <a:rPr lang="en-US" sz="2800" dirty="0" smtClean="0"/>
              <a:t>We investigated the following options for procuring firm capacity and renewable energy:</a:t>
            </a:r>
          </a:p>
          <a:p>
            <a:pPr marL="857250" lvl="1" indent="-457200"/>
            <a:r>
              <a:rPr lang="en-US" sz="2400" dirty="0" smtClean="0"/>
              <a:t>Combustion Turbine (</a:t>
            </a:r>
            <a:r>
              <a:rPr lang="en-US" sz="2400" dirty="0" err="1" smtClean="0"/>
              <a:t>peaker</a:t>
            </a:r>
            <a:r>
              <a:rPr lang="en-US" sz="2400" dirty="0" smtClean="0"/>
              <a:t>)</a:t>
            </a:r>
          </a:p>
          <a:p>
            <a:pPr marL="857250" lvl="1" indent="-457200"/>
            <a:r>
              <a:rPr lang="en-US" dirty="0"/>
              <a:t>Combined Cycle (intermediate and baseload)</a:t>
            </a:r>
          </a:p>
          <a:p>
            <a:pPr marL="857250" lvl="1" indent="-457200"/>
            <a:r>
              <a:rPr lang="en-US" dirty="0" smtClean="0"/>
              <a:t>CSP-TES </a:t>
            </a:r>
            <a:r>
              <a:rPr lang="en-US" dirty="0"/>
              <a:t>Plant (various configurations)</a:t>
            </a:r>
          </a:p>
          <a:p>
            <a:pPr marL="857250" lvl="1" indent="-457200"/>
            <a:r>
              <a:rPr lang="en-US" sz="2400" dirty="0" smtClean="0"/>
              <a:t>PV </a:t>
            </a:r>
            <a:r>
              <a:rPr lang="en-US" sz="2400" dirty="0"/>
              <a:t>Plant + Long-duration storage device</a:t>
            </a:r>
          </a:p>
          <a:p>
            <a:pPr marL="857250" lvl="1" indent="-457200"/>
            <a:r>
              <a:rPr lang="en-US" sz="2400" dirty="0"/>
              <a:t>PV Plant + Gas combustion turbine (CT</a:t>
            </a:r>
            <a:r>
              <a:rPr lang="en-US" sz="2400" dirty="0" smtClean="0"/>
              <a:t>)</a:t>
            </a:r>
          </a:p>
          <a:p>
            <a:pPr marL="857250" lvl="1" indent="-457200"/>
            <a:endParaRPr lang="en-US" sz="2400" dirty="0"/>
          </a:p>
          <a:p>
            <a:pPr marL="0" indent="0" algn="ctr">
              <a:buNone/>
            </a:pPr>
            <a:r>
              <a:rPr lang="en-US" b="1" dirty="0">
                <a:solidFill>
                  <a:schemeClr val="accent1"/>
                </a:solidFill>
              </a:rPr>
              <a:t>Annualized Capital Cost of each option </a:t>
            </a:r>
          </a:p>
          <a:p>
            <a:pPr marL="0" indent="0" algn="ctr">
              <a:buNone/>
            </a:pPr>
            <a:r>
              <a:rPr lang="en-US" b="1" dirty="0">
                <a:solidFill>
                  <a:schemeClr val="accent1"/>
                </a:solidFill>
              </a:rPr>
              <a:t>- Avoided Operational Costs   </a:t>
            </a:r>
          </a:p>
          <a:p>
            <a:pPr marL="0" indent="0" algn="ctr">
              <a:buNone/>
            </a:pPr>
            <a:r>
              <a:rPr lang="en-US" b="1" dirty="0" smtClean="0">
                <a:solidFill>
                  <a:schemeClr val="accent1"/>
                </a:solidFill>
              </a:rPr>
              <a:t>Net Cost of each option</a:t>
            </a:r>
          </a:p>
        </p:txBody>
      </p:sp>
      <p:cxnSp>
        <p:nvCxnSpPr>
          <p:cNvPr id="4" name="Straight Connector 3"/>
          <p:cNvCxnSpPr/>
          <p:nvPr/>
        </p:nvCxnSpPr>
        <p:spPr>
          <a:xfrm flipV="1">
            <a:off x="1839433" y="5575376"/>
            <a:ext cx="5550195" cy="1063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331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Solar as a capacity product</a:t>
            </a:r>
            <a:endParaRPr lang="en-US" sz="3200" dirty="0"/>
          </a:p>
        </p:txBody>
      </p:sp>
      <p:sp>
        <p:nvSpPr>
          <p:cNvPr id="8" name="Content Placeholder 3"/>
          <p:cNvSpPr>
            <a:spLocks noGrp="1"/>
          </p:cNvSpPr>
          <p:nvPr>
            <p:ph idx="1"/>
          </p:nvPr>
        </p:nvSpPr>
        <p:spPr>
          <a:xfrm>
            <a:off x="304800" y="1027825"/>
            <a:ext cx="8686800" cy="5715000"/>
          </a:xfrm>
        </p:spPr>
        <p:txBody>
          <a:bodyPr>
            <a:normAutofit/>
          </a:bodyPr>
          <a:lstStyle/>
          <a:p>
            <a:r>
              <a:rPr lang="en-US" sz="2800" dirty="0" smtClean="0"/>
              <a:t>We investigated the following options for procuring firm capacity and renewable energy:</a:t>
            </a:r>
          </a:p>
          <a:p>
            <a:pPr marL="857250" lvl="1" indent="-457200"/>
            <a:r>
              <a:rPr lang="en-US" sz="2400" dirty="0" smtClean="0">
                <a:solidFill>
                  <a:schemeClr val="accent1"/>
                </a:solidFill>
              </a:rPr>
              <a:t>Combustion Turbine (</a:t>
            </a:r>
            <a:r>
              <a:rPr lang="en-US" sz="2400" dirty="0" err="1" smtClean="0">
                <a:solidFill>
                  <a:schemeClr val="accent1"/>
                </a:solidFill>
              </a:rPr>
              <a:t>peaker</a:t>
            </a:r>
            <a:r>
              <a:rPr lang="en-US" sz="2400" dirty="0" smtClean="0">
                <a:solidFill>
                  <a:schemeClr val="accent1"/>
                </a:solidFill>
              </a:rPr>
              <a:t>)</a:t>
            </a:r>
          </a:p>
          <a:p>
            <a:pPr marL="857250" lvl="1" indent="-457200"/>
            <a:r>
              <a:rPr lang="en-US" dirty="0">
                <a:solidFill>
                  <a:schemeClr val="accent1"/>
                </a:solidFill>
              </a:rPr>
              <a:t>Combined Cycle (intermediate and baseload)</a:t>
            </a:r>
          </a:p>
          <a:p>
            <a:pPr marL="857250" lvl="1" indent="-457200"/>
            <a:r>
              <a:rPr lang="en-US" dirty="0" smtClean="0">
                <a:solidFill>
                  <a:schemeClr val="accent1"/>
                </a:solidFill>
              </a:rPr>
              <a:t>CSP-TES </a:t>
            </a:r>
            <a:r>
              <a:rPr lang="en-US" dirty="0">
                <a:solidFill>
                  <a:schemeClr val="accent1"/>
                </a:solidFill>
              </a:rPr>
              <a:t>Plant (various configurations)</a:t>
            </a:r>
          </a:p>
          <a:p>
            <a:pPr marL="857250" lvl="1" indent="-457200"/>
            <a:r>
              <a:rPr lang="en-US" sz="2400" dirty="0" smtClean="0"/>
              <a:t>PV </a:t>
            </a:r>
            <a:r>
              <a:rPr lang="en-US" sz="2400" dirty="0"/>
              <a:t>Plant + Long-duration storage device</a:t>
            </a:r>
          </a:p>
          <a:p>
            <a:pPr marL="857250" lvl="1" indent="-457200"/>
            <a:r>
              <a:rPr lang="en-US" sz="2400" dirty="0"/>
              <a:t>PV Plant + Gas combustion turbine (CT</a:t>
            </a:r>
            <a:r>
              <a:rPr lang="en-US" sz="2400" dirty="0" smtClean="0"/>
              <a:t>)</a:t>
            </a:r>
          </a:p>
          <a:p>
            <a:pPr marL="857250" lvl="1" indent="-457200"/>
            <a:endParaRPr lang="en-US" sz="2400" dirty="0"/>
          </a:p>
          <a:p>
            <a:pPr marL="0" indent="0" algn="ctr">
              <a:buNone/>
            </a:pPr>
            <a:r>
              <a:rPr lang="en-US" b="1" dirty="0">
                <a:solidFill>
                  <a:schemeClr val="accent1"/>
                </a:solidFill>
              </a:rPr>
              <a:t>Annualized Capital Cost of each option </a:t>
            </a:r>
          </a:p>
          <a:p>
            <a:pPr marL="0" indent="0" algn="ctr">
              <a:buNone/>
            </a:pPr>
            <a:r>
              <a:rPr lang="en-US" b="1" dirty="0">
                <a:solidFill>
                  <a:schemeClr val="accent1"/>
                </a:solidFill>
              </a:rPr>
              <a:t>- Avoided Operational Costs   </a:t>
            </a:r>
          </a:p>
          <a:p>
            <a:pPr marL="0" indent="0" algn="ctr">
              <a:buNone/>
            </a:pPr>
            <a:r>
              <a:rPr lang="en-US" b="1" dirty="0" smtClean="0">
                <a:solidFill>
                  <a:schemeClr val="accent1"/>
                </a:solidFill>
              </a:rPr>
              <a:t>Net Cost of each option</a:t>
            </a:r>
          </a:p>
        </p:txBody>
      </p:sp>
      <p:cxnSp>
        <p:nvCxnSpPr>
          <p:cNvPr id="4" name="Straight Connector 3"/>
          <p:cNvCxnSpPr/>
          <p:nvPr/>
        </p:nvCxnSpPr>
        <p:spPr>
          <a:xfrm flipV="1">
            <a:off x="1839433" y="5575376"/>
            <a:ext cx="5550195" cy="1063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85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endParaRPr lang="en-US" dirty="0"/>
          </a:p>
        </p:txBody>
      </p:sp>
      <p:sp>
        <p:nvSpPr>
          <p:cNvPr id="3" name="Content Placeholder 2"/>
          <p:cNvSpPr>
            <a:spLocks noGrp="1"/>
          </p:cNvSpPr>
          <p:nvPr>
            <p:ph idx="1"/>
          </p:nvPr>
        </p:nvSpPr>
        <p:spPr>
          <a:xfrm>
            <a:off x="457200" y="1371600"/>
            <a:ext cx="8176437" cy="4800600"/>
          </a:xfrm>
        </p:spPr>
        <p:txBody>
          <a:bodyPr/>
          <a:lstStyle/>
          <a:p>
            <a:r>
              <a:rPr lang="en-US" dirty="0" smtClean="0"/>
              <a:t>SunShot and LCOE</a:t>
            </a:r>
          </a:p>
          <a:p>
            <a:endParaRPr lang="en-US" dirty="0"/>
          </a:p>
          <a:p>
            <a:r>
              <a:rPr lang="en-US" dirty="0" smtClean="0"/>
              <a:t>Understanding the Value of CSP with Thermal Energy Storage</a:t>
            </a:r>
          </a:p>
          <a:p>
            <a:endParaRPr lang="en-US" dirty="0" smtClean="0"/>
          </a:p>
          <a:p>
            <a:r>
              <a:rPr lang="en-US" dirty="0" smtClean="0"/>
              <a:t>Net System Cost – A Better Metric</a:t>
            </a:r>
          </a:p>
          <a:p>
            <a:endParaRPr lang="en-US" dirty="0"/>
          </a:p>
        </p:txBody>
      </p:sp>
    </p:spTree>
    <p:extLst>
      <p:ext uri="{BB962C8B-B14F-4D97-AF65-F5344CB8AC3E}">
        <p14:creationId xmlns:p14="http://schemas.microsoft.com/office/powerpoint/2010/main" val="98527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Cost Assumptions – Conventional*</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255074151"/>
              </p:ext>
            </p:extLst>
          </p:nvPr>
        </p:nvGraphicFramePr>
        <p:xfrm>
          <a:off x="956771" y="1541882"/>
          <a:ext cx="6560288" cy="3777295"/>
        </p:xfrm>
        <a:graphic>
          <a:graphicData uri="http://schemas.openxmlformats.org/drawingml/2006/table">
            <a:tbl>
              <a:tblPr firstRow="1" firstCol="1" bandRow="1">
                <a:tableStyleId>{69012ECD-51FC-41F1-AA8D-1B2483CD663E}</a:tableStyleId>
              </a:tblPr>
              <a:tblGrid>
                <a:gridCol w="4787238"/>
                <a:gridCol w="1773050"/>
              </a:tblGrid>
              <a:tr h="227514">
                <a:tc>
                  <a:txBody>
                    <a:bodyPr/>
                    <a:lstStyle/>
                    <a:p>
                      <a:pPr marL="0" marR="0" algn="ctr" defTabSz="914400" rtl="0" eaLnBrk="1" latinLnBrk="0" hangingPunct="1">
                        <a:spcBef>
                          <a:spcPts val="300"/>
                        </a:spcBef>
                        <a:spcAft>
                          <a:spcPts val="300"/>
                        </a:spcAft>
                      </a:pPr>
                      <a:r>
                        <a:rPr lang="en-US" sz="1400" b="1" kern="1200" dirty="0">
                          <a:solidFill>
                            <a:schemeClr val="bg1"/>
                          </a:solidFill>
                          <a:effectLst/>
                          <a:latin typeface="+mn-lt"/>
                          <a:ea typeface="+mn-ea"/>
                          <a:cs typeface="+mn-cs"/>
                        </a:rPr>
                        <a:t>Generator Type</a:t>
                      </a:r>
                    </a:p>
                  </a:txBody>
                  <a:tcPr marL="68580" marR="68580" marT="0" marB="0"/>
                </a:tc>
                <a:tc>
                  <a:txBody>
                    <a:bodyPr/>
                    <a:lstStyle/>
                    <a:p>
                      <a:pPr marL="0" marR="0" algn="ctr">
                        <a:spcBef>
                          <a:spcPts val="300"/>
                        </a:spcBef>
                        <a:spcAft>
                          <a:spcPts val="300"/>
                        </a:spcAft>
                      </a:pPr>
                      <a:r>
                        <a:rPr lang="en-US" sz="1400" dirty="0">
                          <a:effectLst/>
                        </a:rPr>
                        <a:t>$/kW-</a:t>
                      </a:r>
                      <a:r>
                        <a:rPr lang="en-US" sz="1400" dirty="0" err="1">
                          <a:effectLst/>
                        </a:rPr>
                        <a:t>yr</a:t>
                      </a:r>
                      <a:endParaRPr lang="en-US" sz="1400" b="1" dirty="0">
                        <a:solidFill>
                          <a:srgbClr val="000000"/>
                        </a:solidFill>
                        <a:effectLst/>
                        <a:latin typeface="Arial"/>
                        <a:ea typeface="Times New Roman"/>
                      </a:endParaRPr>
                    </a:p>
                  </a:txBody>
                  <a:tcPr marL="68580" marR="68580" marT="0" marB="0"/>
                </a:tc>
              </a:tr>
              <a:tr h="227514">
                <a:tc>
                  <a:txBody>
                    <a:bodyPr/>
                    <a:lstStyle/>
                    <a:p>
                      <a:pPr marL="0" marR="0">
                        <a:spcBef>
                          <a:spcPts val="300"/>
                        </a:spcBef>
                        <a:spcAft>
                          <a:spcPts val="300"/>
                        </a:spcAft>
                      </a:pPr>
                      <a:r>
                        <a:rPr lang="en-US" sz="2000" dirty="0">
                          <a:effectLst/>
                        </a:rPr>
                        <a:t>Combustion Turbine</a:t>
                      </a:r>
                      <a:endParaRPr lang="en-US" sz="2000" dirty="0">
                        <a:solidFill>
                          <a:srgbClr val="000000"/>
                        </a:solidFill>
                        <a:effectLst/>
                        <a:latin typeface="Arial"/>
                        <a:ea typeface="Times New Roman"/>
                      </a:endParaRPr>
                    </a:p>
                  </a:txBody>
                  <a:tcPr marL="68580" marR="68580" marT="0" marB="0"/>
                </a:tc>
                <a:tc>
                  <a:txBody>
                    <a:bodyPr/>
                    <a:lstStyle/>
                    <a:p>
                      <a:pPr marL="0" marR="0">
                        <a:spcBef>
                          <a:spcPts val="300"/>
                        </a:spcBef>
                        <a:spcAft>
                          <a:spcPts val="300"/>
                        </a:spcAft>
                      </a:pPr>
                      <a:r>
                        <a:rPr lang="en-US" sz="1000">
                          <a:effectLst/>
                        </a:rPr>
                        <a:t> </a:t>
                      </a:r>
                      <a:endParaRPr lang="en-US" sz="1000">
                        <a:solidFill>
                          <a:srgbClr val="000000"/>
                        </a:solidFill>
                        <a:effectLst/>
                        <a:latin typeface="Arial"/>
                        <a:ea typeface="Times New Roman"/>
                      </a:endParaRPr>
                    </a:p>
                  </a:txBody>
                  <a:tcPr marL="68580" marR="68580" marT="0" marB="0"/>
                </a:tc>
              </a:tr>
              <a:tr h="227514">
                <a:tc>
                  <a:txBody>
                    <a:bodyPr/>
                    <a:lstStyle/>
                    <a:p>
                      <a:pPr marL="102870" marR="0">
                        <a:spcBef>
                          <a:spcPts val="300"/>
                        </a:spcBef>
                        <a:spcAft>
                          <a:spcPts val="300"/>
                        </a:spcAft>
                      </a:pPr>
                      <a:r>
                        <a:rPr lang="en-US" sz="1200" dirty="0">
                          <a:effectLst/>
                        </a:rPr>
                        <a:t>- Capital and Financing – Construction</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115.48</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Insurance</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7.90</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Ad Valorem Costs</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11.50</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Fixed O&amp;M</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33.08</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Corporate Taxes</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33.35</a:t>
                      </a:r>
                      <a:endParaRPr lang="en-US" sz="1200" b="1" dirty="0">
                        <a:solidFill>
                          <a:srgbClr val="000000"/>
                        </a:solidFill>
                        <a:effectLst/>
                        <a:latin typeface="Arial"/>
                        <a:ea typeface="Times New Roman"/>
                      </a:endParaRPr>
                    </a:p>
                  </a:txBody>
                  <a:tcPr marL="68580" marR="68580" marT="0" marB="0" anchor="ctr"/>
                </a:tc>
              </a:tr>
              <a:tr h="227514">
                <a:tc>
                  <a:txBody>
                    <a:bodyPr/>
                    <a:lstStyle/>
                    <a:p>
                      <a:pPr marL="0" marR="0">
                        <a:spcBef>
                          <a:spcPts val="300"/>
                        </a:spcBef>
                        <a:spcAft>
                          <a:spcPts val="300"/>
                        </a:spcAft>
                      </a:pPr>
                      <a:r>
                        <a:rPr lang="en-US" sz="1200" dirty="0">
                          <a:effectLst/>
                        </a:rPr>
                        <a:t>Total Fixed Costs (Combustion Turbine)</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201.31</a:t>
                      </a:r>
                      <a:endParaRPr lang="en-US" sz="1200" b="1" dirty="0">
                        <a:solidFill>
                          <a:srgbClr val="000000"/>
                        </a:solidFill>
                        <a:effectLst/>
                        <a:latin typeface="Arial"/>
                        <a:ea typeface="Times New Roman"/>
                      </a:endParaRPr>
                    </a:p>
                  </a:txBody>
                  <a:tcPr marL="68580" marR="68580" marT="0" marB="0" anchor="ctr"/>
                </a:tc>
              </a:tr>
              <a:tr h="210013">
                <a:tc>
                  <a:txBody>
                    <a:bodyPr/>
                    <a:lstStyle/>
                    <a:p>
                      <a:pPr marL="0" marR="0">
                        <a:spcBef>
                          <a:spcPts val="300"/>
                        </a:spcBef>
                        <a:spcAft>
                          <a:spcPts val="300"/>
                        </a:spcAft>
                      </a:pPr>
                      <a:r>
                        <a:rPr lang="en-US" sz="1200" dirty="0">
                          <a:effectLst/>
                        </a:rPr>
                        <a:t> </a:t>
                      </a:r>
                      <a:endParaRPr lang="en-US" sz="1200" dirty="0">
                        <a:solidFill>
                          <a:srgbClr val="000000"/>
                        </a:solidFill>
                        <a:effectLst/>
                        <a:latin typeface="Arial"/>
                        <a:ea typeface="Times New Roman"/>
                      </a:endParaRPr>
                    </a:p>
                  </a:txBody>
                  <a:tcPr marL="68580" marR="68580" marT="0" marB="0" anchor="ctr">
                    <a:solidFill>
                      <a:schemeClr val="accent1"/>
                    </a:solidFill>
                  </a:tcPr>
                </a:tc>
                <a:tc>
                  <a:txBody>
                    <a:bodyPr/>
                    <a:lstStyle/>
                    <a:p>
                      <a:pPr marL="0" marR="0">
                        <a:spcBef>
                          <a:spcPts val="300"/>
                        </a:spcBef>
                        <a:spcAft>
                          <a:spcPts val="300"/>
                        </a:spcAft>
                      </a:pPr>
                      <a:r>
                        <a:rPr lang="en-US" sz="1200" dirty="0">
                          <a:effectLst/>
                        </a:rPr>
                        <a:t> </a:t>
                      </a:r>
                      <a:endParaRPr lang="en-US" sz="1200" dirty="0">
                        <a:solidFill>
                          <a:srgbClr val="000000"/>
                        </a:solidFill>
                        <a:effectLst/>
                        <a:latin typeface="Arial"/>
                        <a:ea typeface="Times New Roman"/>
                      </a:endParaRPr>
                    </a:p>
                  </a:txBody>
                  <a:tcPr marL="68580" marR="68580" marT="0" marB="0" anchor="ctr">
                    <a:solidFill>
                      <a:schemeClr val="accent1"/>
                    </a:solidFill>
                  </a:tcPr>
                </a:tc>
              </a:tr>
              <a:tr h="227514">
                <a:tc>
                  <a:txBody>
                    <a:bodyPr/>
                    <a:lstStyle/>
                    <a:p>
                      <a:pPr marL="0" marR="0" algn="l" defTabSz="914400" rtl="0" eaLnBrk="1" latinLnBrk="0" hangingPunct="1">
                        <a:spcBef>
                          <a:spcPts val="300"/>
                        </a:spcBef>
                        <a:spcAft>
                          <a:spcPts val="300"/>
                        </a:spcAft>
                      </a:pPr>
                      <a:r>
                        <a:rPr lang="en-US" sz="2000" b="1" kern="1200" dirty="0">
                          <a:solidFill>
                            <a:schemeClr val="tx1"/>
                          </a:solidFill>
                          <a:effectLst/>
                          <a:latin typeface="+mn-lt"/>
                          <a:ea typeface="+mn-ea"/>
                          <a:cs typeface="+mn-cs"/>
                        </a:rPr>
                        <a:t>Combined Cycle</a:t>
                      </a:r>
                    </a:p>
                  </a:txBody>
                  <a:tcPr marL="68580" marR="68580" marT="0" marB="0" anchor="ctr"/>
                </a:tc>
                <a:tc>
                  <a:txBody>
                    <a:bodyPr/>
                    <a:lstStyle/>
                    <a:p>
                      <a:pPr marL="0" marR="0">
                        <a:spcBef>
                          <a:spcPts val="300"/>
                        </a:spcBef>
                        <a:spcAft>
                          <a:spcPts val="300"/>
                        </a:spcAft>
                      </a:pPr>
                      <a:r>
                        <a:rPr lang="en-US" sz="1200">
                          <a:effectLst/>
                        </a:rPr>
                        <a:t> </a:t>
                      </a:r>
                      <a:endParaRPr lang="en-US" sz="120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Capital and Financing – Construction</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117.66</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Insurance</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7.91</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dirty="0">
                          <a:effectLst/>
                        </a:rPr>
                        <a:t>- Ad Valorem Costs</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11.52</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a:effectLst/>
                        </a:rPr>
                        <a:t>- Fixed O&amp;M</a:t>
                      </a:r>
                      <a:endParaRPr lang="en-US" sz="120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45.31</a:t>
                      </a:r>
                      <a:endParaRPr lang="en-US" sz="1200" b="1" dirty="0">
                        <a:solidFill>
                          <a:srgbClr val="000000"/>
                        </a:solidFill>
                        <a:effectLst/>
                        <a:latin typeface="Arial"/>
                        <a:ea typeface="Times New Roman"/>
                      </a:endParaRPr>
                    </a:p>
                  </a:txBody>
                  <a:tcPr marL="68580" marR="68580" marT="0" marB="0" anchor="ctr"/>
                </a:tc>
              </a:tr>
              <a:tr h="227514">
                <a:tc>
                  <a:txBody>
                    <a:bodyPr/>
                    <a:lstStyle/>
                    <a:p>
                      <a:pPr marL="102870" marR="0">
                        <a:spcBef>
                          <a:spcPts val="300"/>
                        </a:spcBef>
                        <a:spcAft>
                          <a:spcPts val="300"/>
                        </a:spcAft>
                      </a:pPr>
                      <a:r>
                        <a:rPr lang="en-US" sz="1200">
                          <a:effectLst/>
                        </a:rPr>
                        <a:t>- Corporate Taxes</a:t>
                      </a:r>
                      <a:endParaRPr lang="en-US" sz="120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38.81</a:t>
                      </a:r>
                      <a:endParaRPr lang="en-US" sz="1200" b="1" dirty="0">
                        <a:solidFill>
                          <a:srgbClr val="000000"/>
                        </a:solidFill>
                        <a:effectLst/>
                        <a:latin typeface="Arial"/>
                        <a:ea typeface="Times New Roman"/>
                      </a:endParaRPr>
                    </a:p>
                  </a:txBody>
                  <a:tcPr marL="68580" marR="68580" marT="0" marB="0" anchor="ctr"/>
                </a:tc>
              </a:tr>
              <a:tr h="227514">
                <a:tc>
                  <a:txBody>
                    <a:bodyPr/>
                    <a:lstStyle/>
                    <a:p>
                      <a:pPr marL="0" marR="0">
                        <a:spcBef>
                          <a:spcPts val="300"/>
                        </a:spcBef>
                        <a:spcAft>
                          <a:spcPts val="300"/>
                        </a:spcAft>
                      </a:pPr>
                      <a:r>
                        <a:rPr lang="en-US" sz="1200" dirty="0">
                          <a:effectLst/>
                        </a:rPr>
                        <a:t>Total Fixed Costs (Combined Cycle)</a:t>
                      </a:r>
                      <a:endParaRPr lang="en-US" sz="1200" dirty="0">
                        <a:solidFill>
                          <a:srgbClr val="000000"/>
                        </a:solidFill>
                        <a:effectLst/>
                        <a:latin typeface="Arial"/>
                        <a:ea typeface="Times New Roman"/>
                      </a:endParaRPr>
                    </a:p>
                  </a:txBody>
                  <a:tcPr marL="68580" marR="68580" marT="0" marB="0" anchor="ctr"/>
                </a:tc>
                <a:tc>
                  <a:txBody>
                    <a:bodyPr/>
                    <a:lstStyle/>
                    <a:p>
                      <a:pPr marL="0" marR="0" algn="r">
                        <a:spcBef>
                          <a:spcPts val="300"/>
                        </a:spcBef>
                        <a:spcAft>
                          <a:spcPts val="300"/>
                        </a:spcAft>
                      </a:pPr>
                      <a:r>
                        <a:rPr lang="en-US" sz="1200" b="1" dirty="0">
                          <a:effectLst/>
                        </a:rPr>
                        <a:t>221.21</a:t>
                      </a:r>
                      <a:endParaRPr lang="en-US" sz="1200" b="1" dirty="0">
                        <a:solidFill>
                          <a:srgbClr val="000000"/>
                        </a:solidFill>
                        <a:effectLst/>
                        <a:latin typeface="Arial"/>
                        <a:ea typeface="Times New Roman"/>
                      </a:endParaRPr>
                    </a:p>
                  </a:txBody>
                  <a:tcPr marL="68580" marR="68580" marT="0" marB="0" anchor="ctr"/>
                </a:tc>
              </a:tr>
            </a:tbl>
          </a:graphicData>
        </a:graphic>
      </p:graphicFrame>
      <p:sp>
        <p:nvSpPr>
          <p:cNvPr id="3" name="TextBox 2"/>
          <p:cNvSpPr txBox="1"/>
          <p:nvPr/>
        </p:nvSpPr>
        <p:spPr>
          <a:xfrm>
            <a:off x="142645" y="6020158"/>
            <a:ext cx="7374413" cy="307777"/>
          </a:xfrm>
          <a:prstGeom prst="rect">
            <a:avLst/>
          </a:prstGeom>
          <a:noFill/>
        </p:spPr>
        <p:txBody>
          <a:bodyPr wrap="square" rtlCol="0">
            <a:spAutoFit/>
          </a:bodyPr>
          <a:lstStyle/>
          <a:p>
            <a:r>
              <a:rPr lang="en-US" sz="1400" dirty="0" smtClean="0">
                <a:solidFill>
                  <a:srgbClr val="000000"/>
                </a:solidFill>
              </a:rPr>
              <a:t>*Source: California Energy Commission Cost of Generation (COG) Model – Version 3.98 (2015)</a:t>
            </a:r>
            <a:endParaRPr lang="en-US" sz="1400" dirty="0">
              <a:solidFill>
                <a:srgbClr val="000000"/>
              </a:solidFill>
            </a:endParaRPr>
          </a:p>
        </p:txBody>
      </p:sp>
    </p:spTree>
    <p:extLst>
      <p:ext uri="{BB962C8B-B14F-4D97-AF65-F5344CB8AC3E}">
        <p14:creationId xmlns:p14="http://schemas.microsoft.com/office/powerpoint/2010/main" val="1738742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Cost </a:t>
            </a:r>
            <a:r>
              <a:rPr lang="en-US" sz="2800" dirty="0"/>
              <a:t>Assumptions – </a:t>
            </a:r>
            <a:r>
              <a:rPr lang="en-US" sz="2800" dirty="0" smtClean="0"/>
              <a:t>Current </a:t>
            </a:r>
            <a:r>
              <a:rPr lang="en-US" sz="2800" dirty="0"/>
              <a:t>and Future CSP-TES Tower Scenarios </a:t>
            </a:r>
          </a:p>
        </p:txBody>
      </p:sp>
      <p:graphicFrame>
        <p:nvGraphicFramePr>
          <p:cNvPr id="6" name="Table 5"/>
          <p:cNvGraphicFramePr>
            <a:graphicFrameLocks noGrp="1"/>
          </p:cNvGraphicFramePr>
          <p:nvPr>
            <p:extLst>
              <p:ext uri="{D42A27DB-BD31-4B8C-83A1-F6EECF244321}">
                <p14:modId xmlns:p14="http://schemas.microsoft.com/office/powerpoint/2010/main" val="2624131535"/>
              </p:ext>
            </p:extLst>
          </p:nvPr>
        </p:nvGraphicFramePr>
        <p:xfrm>
          <a:off x="914401" y="1340588"/>
          <a:ext cx="7251403" cy="4404360"/>
        </p:xfrm>
        <a:graphic>
          <a:graphicData uri="http://schemas.openxmlformats.org/drawingml/2006/table">
            <a:tbl>
              <a:tblPr firstRow="1" firstCol="1" bandRow="1">
                <a:tableStyleId>{69012ECD-51FC-41F1-AA8D-1B2483CD663E}</a:tableStyleId>
              </a:tblPr>
              <a:tblGrid>
                <a:gridCol w="3560308"/>
                <a:gridCol w="2034463"/>
                <a:gridCol w="1656632"/>
              </a:tblGrid>
              <a:tr h="356210">
                <a:tc>
                  <a:txBody>
                    <a:bodyPr/>
                    <a:lstStyle/>
                    <a:p>
                      <a:pPr marL="0" marR="0" algn="ctr">
                        <a:spcBef>
                          <a:spcPts val="300"/>
                        </a:spcBef>
                        <a:spcAft>
                          <a:spcPts val="300"/>
                        </a:spcAft>
                      </a:pPr>
                      <a:r>
                        <a:rPr lang="en-GB" sz="1400" dirty="0">
                          <a:effectLst/>
                        </a:rPr>
                        <a:t>Case</a:t>
                      </a:r>
                      <a:endParaRPr lang="en-US" sz="1400" b="1"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GB" sz="1400">
                          <a:effectLst/>
                        </a:rPr>
                        <a:t>CSP-TES Tower</a:t>
                      </a:r>
                      <a:endParaRPr lang="en-US" sz="1400">
                        <a:effectLst/>
                      </a:endParaRPr>
                    </a:p>
                    <a:p>
                      <a:pPr marL="0" marR="0" algn="ctr">
                        <a:spcBef>
                          <a:spcPts val="300"/>
                        </a:spcBef>
                        <a:spcAft>
                          <a:spcPts val="300"/>
                        </a:spcAft>
                      </a:pPr>
                      <a:r>
                        <a:rPr lang="en-GB" sz="1400">
                          <a:effectLst/>
                        </a:rPr>
                        <a:t>(current)</a:t>
                      </a:r>
                      <a:endParaRPr lang="en-US" sz="1400" b="1">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GB" sz="1400" dirty="0">
                          <a:effectLst/>
                        </a:rPr>
                        <a:t>CSP-TES Tower (SunShot)</a:t>
                      </a:r>
                      <a:endParaRPr lang="en-US" sz="1400" b="1" dirty="0">
                        <a:solidFill>
                          <a:srgbClr val="000000"/>
                        </a:solidFill>
                        <a:effectLst/>
                        <a:latin typeface="Arial"/>
                        <a:ea typeface="Times New Roman"/>
                      </a:endParaRPr>
                    </a:p>
                  </a:txBody>
                  <a:tcPr marL="68580" marR="68580" marT="0" marB="0" anchor="ctr"/>
                </a:tc>
              </a:tr>
              <a:tr h="1852290">
                <a:tc>
                  <a:txBody>
                    <a:bodyPr/>
                    <a:lstStyle/>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Location</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System Costs</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Site improvements ($/m2)</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Solar field (heliostat and receiver)a ($/m2)</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Thermal energy storage ($/</a:t>
                      </a:r>
                      <a:r>
                        <a:rPr lang="en-GB" sz="1400" kern="1200" dirty="0" err="1">
                          <a:solidFill>
                            <a:schemeClr val="tx1"/>
                          </a:solidFill>
                          <a:effectLst/>
                          <a:latin typeface="+mn-lt"/>
                          <a:ea typeface="+mn-ea"/>
                          <a:cs typeface="+mn-cs"/>
                        </a:rPr>
                        <a:t>kWht</a:t>
                      </a:r>
                      <a:r>
                        <a:rPr lang="en-GB" sz="14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Power block ($/</a:t>
                      </a:r>
                      <a:r>
                        <a:rPr lang="en-GB" sz="1400" kern="1200" dirty="0" err="1">
                          <a:solidFill>
                            <a:schemeClr val="tx1"/>
                          </a:solidFill>
                          <a:effectLst/>
                          <a:latin typeface="+mn-lt"/>
                          <a:ea typeface="+mn-ea"/>
                          <a:cs typeface="+mn-cs"/>
                        </a:rPr>
                        <a:t>kWe</a:t>
                      </a:r>
                      <a:r>
                        <a:rPr lang="en-GB" sz="14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EPC and owners costs</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Land costs ($/acre)</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02870" algn="l"/>
                        </a:tabLst>
                      </a:pPr>
                      <a:r>
                        <a:rPr lang="en-GB" sz="1400" kern="1200" dirty="0">
                          <a:solidFill>
                            <a:schemeClr val="tx1"/>
                          </a:solidFill>
                          <a:effectLst/>
                          <a:latin typeface="+mn-lt"/>
                          <a:ea typeface="+mn-ea"/>
                          <a:cs typeface="+mn-cs"/>
                        </a:rPr>
                        <a:t>	- Fixed O&amp;M ($/kW-</a:t>
                      </a:r>
                      <a:r>
                        <a:rPr lang="en-GB" sz="1400" kern="1200" dirty="0" err="1">
                          <a:solidFill>
                            <a:schemeClr val="tx1"/>
                          </a:solidFill>
                          <a:effectLst/>
                          <a:latin typeface="+mn-lt"/>
                          <a:ea typeface="+mn-ea"/>
                          <a:cs typeface="+mn-cs"/>
                        </a:rPr>
                        <a:t>yr</a:t>
                      </a:r>
                      <a:r>
                        <a:rPr lang="en-GB" sz="14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txBody>
                  <a:tcPr marL="68580" marR="68580" marT="0" marB="0" anchor="ctr">
                    <a:lnB w="9525" cap="flat" cmpd="sng" algn="ctr">
                      <a:noFill/>
                      <a:prstDash val="solid"/>
                    </a:lnB>
                  </a:tcPr>
                </a:tc>
                <a:tc>
                  <a:txBody>
                    <a:bodyPr/>
                    <a:lstStyle/>
                    <a:p>
                      <a:pPr marL="0" marR="0" algn="l" defTabSz="914400" rtl="0" eaLnBrk="1" latinLnBrk="0" hangingPunct="1">
                        <a:spcBef>
                          <a:spcPts val="300"/>
                        </a:spcBef>
                        <a:spcAft>
                          <a:spcPts val="300"/>
                        </a:spcAft>
                      </a:pPr>
                      <a:r>
                        <a:rPr lang="en-GB" sz="1400" kern="1200" dirty="0" err="1">
                          <a:solidFill>
                            <a:schemeClr val="tx1"/>
                          </a:solidFill>
                          <a:effectLst/>
                          <a:latin typeface="+mn-lt"/>
                          <a:ea typeface="+mn-ea"/>
                          <a:cs typeface="+mn-cs"/>
                        </a:rPr>
                        <a:t>Daggett</a:t>
                      </a:r>
                      <a:r>
                        <a:rPr lang="en-GB" sz="1400" kern="1200" dirty="0">
                          <a:solidFill>
                            <a:schemeClr val="tx1"/>
                          </a:solidFill>
                          <a:effectLst/>
                          <a:latin typeface="+mn-lt"/>
                          <a:ea typeface="+mn-ea"/>
                          <a:cs typeface="+mn-cs"/>
                        </a:rPr>
                        <a:t>, CA</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260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27</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1,550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10% of direct costs </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10,000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65</a:t>
                      </a:r>
                      <a:endParaRPr lang="en-US" sz="1400" kern="1200" dirty="0">
                        <a:solidFill>
                          <a:schemeClr val="tx1"/>
                        </a:solidFill>
                        <a:effectLst/>
                        <a:latin typeface="+mn-lt"/>
                        <a:ea typeface="+mn-ea"/>
                        <a:cs typeface="+mn-cs"/>
                      </a:endParaRPr>
                    </a:p>
                  </a:txBody>
                  <a:tcPr marL="68580" marR="68580" marT="0" marB="0" anchor="ctr">
                    <a:lnB w="9525" cap="flat" cmpd="sng" algn="ctr">
                      <a:noFill/>
                      <a:prstDash val="solid"/>
                    </a:lnB>
                  </a:tcPr>
                </a:tc>
                <a:tc>
                  <a:txBody>
                    <a:bodyPr/>
                    <a:lstStyle/>
                    <a:p>
                      <a:pPr marL="0" marR="0" algn="l" defTabSz="914400" rtl="0" eaLnBrk="1" latinLnBrk="0" hangingPunct="1">
                        <a:spcBef>
                          <a:spcPts val="300"/>
                        </a:spcBef>
                        <a:spcAft>
                          <a:spcPts val="300"/>
                        </a:spcAft>
                      </a:pPr>
                      <a:r>
                        <a:rPr lang="en-GB" sz="1400" kern="1200" dirty="0" err="1">
                          <a:solidFill>
                            <a:schemeClr val="tx1"/>
                          </a:solidFill>
                          <a:effectLst/>
                          <a:latin typeface="+mn-lt"/>
                          <a:ea typeface="+mn-ea"/>
                          <a:cs typeface="+mn-cs"/>
                        </a:rPr>
                        <a:t>Daggett</a:t>
                      </a:r>
                      <a:r>
                        <a:rPr lang="en-GB" sz="1400" kern="1200" dirty="0">
                          <a:solidFill>
                            <a:schemeClr val="tx1"/>
                          </a:solidFill>
                          <a:effectLst/>
                          <a:latin typeface="+mn-lt"/>
                          <a:ea typeface="+mn-ea"/>
                          <a:cs typeface="+mn-cs"/>
                        </a:rPr>
                        <a:t>, CA</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160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15</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880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10% of direct costs</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10,000</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40</a:t>
                      </a:r>
                      <a:endParaRPr lang="en-US" sz="1400" kern="1200" dirty="0">
                        <a:solidFill>
                          <a:schemeClr val="tx1"/>
                        </a:solidFill>
                        <a:effectLst/>
                        <a:latin typeface="+mn-lt"/>
                        <a:ea typeface="+mn-ea"/>
                        <a:cs typeface="+mn-cs"/>
                      </a:endParaRPr>
                    </a:p>
                  </a:txBody>
                  <a:tcPr marL="68580" marR="68580" marT="0" marB="0" anchor="ctr">
                    <a:lnB w="9525" cap="flat" cmpd="sng" algn="ctr">
                      <a:noFill/>
                      <a:prstDash val="solid"/>
                    </a:lnB>
                  </a:tcPr>
                </a:tc>
              </a:tr>
              <a:tr h="284421">
                <a:tc>
                  <a:txBody>
                    <a:bodyPr/>
                    <a:lstStyle/>
                    <a:p>
                      <a:pPr marL="0" marR="0" algn="l" defTabSz="914400" rtl="0" eaLnBrk="1" latinLnBrk="0" hangingPunct="1">
                        <a:spcBef>
                          <a:spcPts val="300"/>
                        </a:spcBef>
                        <a:spcAft>
                          <a:spcPts val="300"/>
                        </a:spcAft>
                      </a:pPr>
                      <a:endParaRPr lang="en-GB" sz="1400" kern="1200" dirty="0" smtClean="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smtClean="0">
                          <a:solidFill>
                            <a:schemeClr val="tx1"/>
                          </a:solidFill>
                          <a:effectLst/>
                          <a:latin typeface="+mn-lt"/>
                          <a:ea typeface="+mn-ea"/>
                          <a:cs typeface="+mn-cs"/>
                        </a:rPr>
                        <a:t>Construction </a:t>
                      </a:r>
                      <a:r>
                        <a:rPr lang="en-GB" sz="1400" kern="1200" dirty="0">
                          <a:solidFill>
                            <a:schemeClr val="tx1"/>
                          </a:solidFill>
                          <a:effectLst/>
                          <a:latin typeface="+mn-lt"/>
                          <a:ea typeface="+mn-ea"/>
                          <a:cs typeface="+mn-cs"/>
                        </a:rPr>
                        <a:t>loan period and interest </a:t>
                      </a:r>
                      <a:r>
                        <a:rPr lang="en-GB" sz="1400" kern="1200" dirty="0" smtClean="0">
                          <a:solidFill>
                            <a:schemeClr val="tx1"/>
                          </a:solidFill>
                          <a:effectLst/>
                          <a:latin typeface="+mn-lt"/>
                          <a:ea typeface="+mn-ea"/>
                          <a:cs typeface="+mn-cs"/>
                        </a:rPr>
                        <a:t>rate</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Cycle Performance </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tabLst>
                          <a:tab pos="112395" algn="l"/>
                        </a:tabLst>
                      </a:pPr>
                      <a:r>
                        <a:rPr lang="en-GB" sz="1400" kern="1200" dirty="0">
                          <a:solidFill>
                            <a:schemeClr val="tx1"/>
                          </a:solidFill>
                          <a:effectLst/>
                          <a:latin typeface="+mn-lt"/>
                          <a:ea typeface="+mn-ea"/>
                          <a:cs typeface="+mn-cs"/>
                        </a:rPr>
                        <a:t>	- Cycle gross efficiency </a:t>
                      </a:r>
                      <a:r>
                        <a:rPr lang="en-GB" sz="1400" kern="1200" dirty="0" smtClean="0">
                          <a:solidFill>
                            <a:schemeClr val="tx1"/>
                          </a:solidFill>
                          <a:effectLst/>
                          <a:latin typeface="+mn-lt"/>
                          <a:ea typeface="+mn-ea"/>
                          <a:cs typeface="+mn-cs"/>
                        </a:rPr>
                        <a:t>(%)</a:t>
                      </a:r>
                    </a:p>
                    <a:p>
                      <a:pPr marL="0" marR="0" algn="l" defTabSz="914400" rtl="0" eaLnBrk="1" latinLnBrk="0" hangingPunct="1">
                        <a:spcBef>
                          <a:spcPts val="300"/>
                        </a:spcBef>
                        <a:spcAft>
                          <a:spcPts val="300"/>
                        </a:spcAft>
                        <a:tabLst>
                          <a:tab pos="112395" algn="l"/>
                        </a:tabLst>
                      </a:pPr>
                      <a:endParaRPr lang="en-US" sz="14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spcBef>
                          <a:spcPts val="300"/>
                        </a:spcBef>
                        <a:spcAft>
                          <a:spcPts val="300"/>
                        </a:spcAft>
                      </a:pPr>
                      <a:r>
                        <a:rPr lang="en-GB" sz="1400" kern="1200" dirty="0" smtClean="0">
                          <a:solidFill>
                            <a:schemeClr val="tx1"/>
                          </a:solidFill>
                          <a:effectLst/>
                          <a:latin typeface="+mn-lt"/>
                          <a:ea typeface="+mn-ea"/>
                          <a:cs typeface="+mn-cs"/>
                        </a:rPr>
                        <a:t>24 </a:t>
                      </a:r>
                      <a:r>
                        <a:rPr lang="en-GB" sz="1400" kern="1200" dirty="0">
                          <a:solidFill>
                            <a:schemeClr val="tx1"/>
                          </a:solidFill>
                          <a:effectLst/>
                          <a:latin typeface="+mn-lt"/>
                          <a:ea typeface="+mn-ea"/>
                          <a:cs typeface="+mn-cs"/>
                        </a:rPr>
                        <a:t>months at 6%</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41.2</a:t>
                      </a:r>
                      <a:endParaRPr lang="en-US" sz="1400" kern="1200" dirty="0">
                        <a:solidFill>
                          <a:schemeClr val="tx1"/>
                        </a:solidFill>
                        <a:effectLst/>
                        <a:latin typeface="+mn-lt"/>
                        <a:ea typeface="+mn-ea"/>
                        <a:cs typeface="+mn-cs"/>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spcBef>
                          <a:spcPts val="300"/>
                        </a:spcBef>
                        <a:spcAft>
                          <a:spcPts val="300"/>
                        </a:spcAft>
                      </a:pPr>
                      <a:r>
                        <a:rPr lang="en-GB" sz="1400" kern="1200" dirty="0" smtClean="0">
                          <a:solidFill>
                            <a:schemeClr val="tx1"/>
                          </a:solidFill>
                          <a:effectLst/>
                          <a:latin typeface="+mn-lt"/>
                          <a:ea typeface="+mn-ea"/>
                          <a:cs typeface="+mn-cs"/>
                        </a:rPr>
                        <a:t>24 </a:t>
                      </a:r>
                      <a:r>
                        <a:rPr lang="en-GB" sz="1400" kern="1200" dirty="0">
                          <a:solidFill>
                            <a:schemeClr val="tx1"/>
                          </a:solidFill>
                          <a:effectLst/>
                          <a:latin typeface="+mn-lt"/>
                          <a:ea typeface="+mn-ea"/>
                          <a:cs typeface="+mn-cs"/>
                        </a:rPr>
                        <a:t>months at 6%</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gn="l" defTabSz="914400" rtl="0" eaLnBrk="1" latinLnBrk="0" hangingPunct="1">
                        <a:spcBef>
                          <a:spcPts val="300"/>
                        </a:spcBef>
                        <a:spcAft>
                          <a:spcPts val="300"/>
                        </a:spcAft>
                      </a:pPr>
                      <a:r>
                        <a:rPr lang="en-GB" sz="1400" kern="1200" dirty="0">
                          <a:solidFill>
                            <a:schemeClr val="tx1"/>
                          </a:solidFill>
                          <a:effectLst/>
                          <a:latin typeface="+mn-lt"/>
                          <a:ea typeface="+mn-ea"/>
                          <a:cs typeface="+mn-cs"/>
                        </a:rPr>
                        <a:t>55</a:t>
                      </a:r>
                      <a:endParaRPr lang="en-US" sz="1400" kern="1200" dirty="0">
                        <a:solidFill>
                          <a:schemeClr val="tx1"/>
                        </a:solidFill>
                        <a:effectLst/>
                        <a:latin typeface="+mn-lt"/>
                        <a:ea typeface="+mn-ea"/>
                        <a:cs typeface="+mn-cs"/>
                      </a:endParaRPr>
                    </a:p>
                  </a:txBody>
                  <a:tcPr marL="68580" marR="68580" marT="0" marB="0" anchor="ctr">
                    <a:lnL>
                      <a:noFill/>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82043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Assumptions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2218689"/>
              </p:ext>
            </p:extLst>
          </p:nvPr>
        </p:nvGraphicFramePr>
        <p:xfrm>
          <a:off x="1339702" y="1752599"/>
          <a:ext cx="6124354" cy="1568380"/>
        </p:xfrm>
        <a:graphic>
          <a:graphicData uri="http://schemas.openxmlformats.org/drawingml/2006/table">
            <a:tbl>
              <a:tblPr firstRow="1" firstCol="1" bandRow="1">
                <a:tableStyleId>{69012ECD-51FC-41F1-AA8D-1B2483CD663E}</a:tableStyleId>
              </a:tblPr>
              <a:tblGrid>
                <a:gridCol w="3115900"/>
                <a:gridCol w="3008454"/>
              </a:tblGrid>
              <a:tr h="208491">
                <a:tc gridSpan="2">
                  <a:txBody>
                    <a:bodyPr/>
                    <a:lstStyle/>
                    <a:p>
                      <a:pPr marL="0" marR="0" algn="ctr">
                        <a:spcBef>
                          <a:spcPts val="300"/>
                        </a:spcBef>
                        <a:spcAft>
                          <a:spcPts val="300"/>
                        </a:spcAft>
                      </a:pPr>
                      <a:r>
                        <a:rPr lang="en-US" sz="1400" b="1" kern="1200" dirty="0" smtClean="0">
                          <a:solidFill>
                            <a:schemeClr val="bg1"/>
                          </a:solidFill>
                          <a:effectLst/>
                          <a:latin typeface="+mn-lt"/>
                          <a:ea typeface="+mn-ea"/>
                          <a:cs typeface="+mn-cs"/>
                        </a:rPr>
                        <a:t>Generator </a:t>
                      </a:r>
                      <a:r>
                        <a:rPr lang="en-US" sz="1400" b="1" kern="1200" dirty="0">
                          <a:solidFill>
                            <a:schemeClr val="bg1"/>
                          </a:solidFill>
                          <a:effectLst/>
                          <a:latin typeface="+mn-lt"/>
                          <a:ea typeface="+mn-ea"/>
                          <a:cs typeface="+mn-cs"/>
                        </a:rPr>
                        <a:t>Performance</a:t>
                      </a:r>
                    </a:p>
                  </a:txBody>
                  <a:tcPr marL="68580" marR="68580" marT="0" marB="0"/>
                </a:tc>
                <a:tc hMerge="1">
                  <a:txBody>
                    <a:bodyPr/>
                    <a:lstStyle/>
                    <a:p>
                      <a:endParaRPr lang="en-US"/>
                    </a:p>
                  </a:txBody>
                  <a:tcPr/>
                </a:tc>
              </a:tr>
              <a:tr h="660283">
                <a:tc>
                  <a:txBody>
                    <a:bodyPr/>
                    <a:lstStyle/>
                    <a:p>
                      <a:pPr marL="0" marR="0">
                        <a:spcBef>
                          <a:spcPts val="300"/>
                        </a:spcBef>
                        <a:spcAft>
                          <a:spcPts val="300"/>
                        </a:spcAft>
                      </a:pPr>
                      <a:r>
                        <a:rPr lang="en-US" sz="1400" b="1" kern="1200" dirty="0">
                          <a:solidFill>
                            <a:schemeClr val="tx1"/>
                          </a:solidFill>
                          <a:effectLst/>
                          <a:latin typeface="+mn-lt"/>
                          <a:ea typeface="+mn-ea"/>
                          <a:cs typeface="+mn-cs"/>
                        </a:rPr>
                        <a:t>Generator Type</a:t>
                      </a:r>
                    </a:p>
                  </a:txBody>
                  <a:tcPr marL="68580" marR="68580" marT="0" marB="0">
                    <a:noFill/>
                  </a:tcPr>
                </a:tc>
                <a:tc>
                  <a:txBody>
                    <a:bodyPr/>
                    <a:lstStyle/>
                    <a:p>
                      <a:pPr marL="0" marR="0" algn="ctr">
                        <a:spcBef>
                          <a:spcPts val="300"/>
                        </a:spcBef>
                        <a:spcAft>
                          <a:spcPts val="300"/>
                        </a:spcAft>
                      </a:pPr>
                      <a:r>
                        <a:rPr lang="en-US" sz="1400" b="1" kern="1200" dirty="0">
                          <a:solidFill>
                            <a:schemeClr val="tx1"/>
                          </a:solidFill>
                          <a:effectLst/>
                          <a:latin typeface="+mn-lt"/>
                          <a:ea typeface="+mn-ea"/>
                          <a:cs typeface="+mn-cs"/>
                        </a:rPr>
                        <a:t>Heat Rate (Btu/kWh)</a:t>
                      </a:r>
                      <a:r>
                        <a:rPr lang="en-US" sz="1400" b="1" kern="1200" baseline="30000" dirty="0">
                          <a:solidFill>
                            <a:schemeClr val="tx1"/>
                          </a:solidFill>
                          <a:effectLst/>
                          <a:latin typeface="+mn-lt"/>
                          <a:ea typeface="+mn-ea"/>
                          <a:cs typeface="+mn-cs"/>
                        </a:rPr>
                        <a:t>a</a:t>
                      </a:r>
                    </a:p>
                  </a:txBody>
                  <a:tcPr marL="68580" marR="68580" marT="0" marB="0">
                    <a:noFill/>
                  </a:tcPr>
                </a:tc>
              </a:tr>
              <a:tr h="332130">
                <a:tc>
                  <a:txBody>
                    <a:bodyPr/>
                    <a:lstStyle/>
                    <a:p>
                      <a:pPr marL="0" marR="0">
                        <a:spcBef>
                          <a:spcPts val="300"/>
                        </a:spcBef>
                        <a:spcAft>
                          <a:spcPts val="300"/>
                        </a:spcAft>
                      </a:pPr>
                      <a:r>
                        <a:rPr lang="en-US" sz="1400" b="1" kern="1200" dirty="0">
                          <a:solidFill>
                            <a:schemeClr val="tx1"/>
                          </a:solidFill>
                          <a:effectLst/>
                          <a:latin typeface="+mn-lt"/>
                          <a:ea typeface="+mn-ea"/>
                          <a:cs typeface="+mn-cs"/>
                        </a:rPr>
                        <a:t>Combustion Turbine</a:t>
                      </a:r>
                    </a:p>
                  </a:txBody>
                  <a:tcPr marL="68580" marR="68580" marT="0" marB="0" anchor="ctr"/>
                </a:tc>
                <a:tc>
                  <a:txBody>
                    <a:bodyPr/>
                    <a:lstStyle/>
                    <a:p>
                      <a:pPr marL="0" marR="0" algn="ctr">
                        <a:spcBef>
                          <a:spcPts val="300"/>
                        </a:spcBef>
                        <a:spcAft>
                          <a:spcPts val="300"/>
                        </a:spcAft>
                      </a:pPr>
                      <a:r>
                        <a:rPr lang="en-US" sz="1400" b="1" kern="1200" dirty="0">
                          <a:solidFill>
                            <a:schemeClr val="tx1"/>
                          </a:solidFill>
                          <a:effectLst/>
                          <a:latin typeface="+mn-lt"/>
                          <a:ea typeface="+mn-ea"/>
                          <a:cs typeface="+mn-cs"/>
                        </a:rPr>
                        <a:t>9,500</a:t>
                      </a:r>
                    </a:p>
                  </a:txBody>
                  <a:tcPr marL="68580" marR="68580" marT="0" marB="0" anchor="ctr"/>
                </a:tc>
              </a:tr>
              <a:tr h="362607">
                <a:tc>
                  <a:txBody>
                    <a:bodyPr/>
                    <a:lstStyle/>
                    <a:p>
                      <a:pPr marL="0" marR="0">
                        <a:spcBef>
                          <a:spcPts val="300"/>
                        </a:spcBef>
                        <a:spcAft>
                          <a:spcPts val="300"/>
                        </a:spcAft>
                      </a:pPr>
                      <a:r>
                        <a:rPr lang="en-US" sz="1400" b="1" kern="1200">
                          <a:solidFill>
                            <a:schemeClr val="tx1"/>
                          </a:solidFill>
                          <a:effectLst/>
                          <a:latin typeface="+mn-lt"/>
                          <a:ea typeface="+mn-ea"/>
                          <a:cs typeface="+mn-cs"/>
                        </a:rPr>
                        <a:t>Combined  Cycle</a:t>
                      </a:r>
                    </a:p>
                  </a:txBody>
                  <a:tcPr marL="68580" marR="68580" marT="0" marB="0" anchor="ctr"/>
                </a:tc>
                <a:tc>
                  <a:txBody>
                    <a:bodyPr/>
                    <a:lstStyle/>
                    <a:p>
                      <a:pPr marL="0" marR="0" algn="ctr">
                        <a:spcBef>
                          <a:spcPts val="300"/>
                        </a:spcBef>
                        <a:spcAft>
                          <a:spcPts val="300"/>
                        </a:spcAft>
                      </a:pPr>
                      <a:r>
                        <a:rPr lang="en-US" sz="1400" b="1" kern="1200" dirty="0">
                          <a:solidFill>
                            <a:schemeClr val="tx1"/>
                          </a:solidFill>
                          <a:effectLst/>
                          <a:latin typeface="+mn-lt"/>
                          <a:ea typeface="+mn-ea"/>
                          <a:cs typeface="+mn-cs"/>
                        </a:rPr>
                        <a:t>7,500</a:t>
                      </a: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248478"/>
              </p:ext>
            </p:extLst>
          </p:nvPr>
        </p:nvGraphicFramePr>
        <p:xfrm>
          <a:off x="1329070" y="3624249"/>
          <a:ext cx="6145618" cy="1553807"/>
        </p:xfrm>
        <a:graphic>
          <a:graphicData uri="http://schemas.openxmlformats.org/drawingml/2006/table">
            <a:tbl>
              <a:tblPr firstRow="1" firstCol="1" bandRow="1">
                <a:tableStyleId>{69012ECD-51FC-41F1-AA8D-1B2483CD663E}</a:tableStyleId>
              </a:tblPr>
              <a:tblGrid>
                <a:gridCol w="3072809"/>
                <a:gridCol w="3072809"/>
              </a:tblGrid>
              <a:tr h="152400">
                <a:tc gridSpan="2">
                  <a:txBody>
                    <a:bodyPr/>
                    <a:lstStyle/>
                    <a:p>
                      <a:pPr marL="0" marR="0" algn="ctr">
                        <a:spcBef>
                          <a:spcPts val="300"/>
                        </a:spcBef>
                        <a:spcAft>
                          <a:spcPts val="300"/>
                        </a:spcAft>
                      </a:pPr>
                      <a:r>
                        <a:rPr lang="en-US" sz="1400" dirty="0">
                          <a:effectLst/>
                        </a:rPr>
                        <a:t> </a:t>
                      </a:r>
                      <a:r>
                        <a:rPr lang="en-US" sz="1400" dirty="0" smtClean="0">
                          <a:effectLst/>
                        </a:rPr>
                        <a:t>Operational </a:t>
                      </a:r>
                      <a:r>
                        <a:rPr lang="en-US" sz="1400" dirty="0">
                          <a:effectLst/>
                        </a:rPr>
                        <a:t>Analysis</a:t>
                      </a:r>
                      <a:endParaRPr lang="en-US" sz="1400" b="1" dirty="0">
                        <a:solidFill>
                          <a:srgbClr val="000000"/>
                        </a:solidFill>
                        <a:effectLst/>
                        <a:latin typeface="Arial"/>
                        <a:ea typeface="Times New Roman"/>
                      </a:endParaRPr>
                    </a:p>
                  </a:txBody>
                  <a:tcPr marL="68580" marR="68580" marT="0" marB="0" anchor="ctr"/>
                </a:tc>
                <a:tc hMerge="1">
                  <a:txBody>
                    <a:bodyPr/>
                    <a:lstStyle/>
                    <a:p>
                      <a:pPr marL="0" marR="0">
                        <a:spcBef>
                          <a:spcPts val="300"/>
                        </a:spcBef>
                        <a:spcAft>
                          <a:spcPts val="300"/>
                        </a:spcAft>
                      </a:pPr>
                      <a:endParaRPr lang="en-US" sz="1000" b="1" dirty="0">
                        <a:solidFill>
                          <a:srgbClr val="000000"/>
                        </a:solidFill>
                        <a:effectLst/>
                        <a:latin typeface="Arial"/>
                        <a:ea typeface="Times New Roman"/>
                      </a:endParaRPr>
                    </a:p>
                  </a:txBody>
                  <a:tcPr marL="68580" marR="68580" marT="0" marB="0"/>
                </a:tc>
              </a:tr>
              <a:tr h="351619">
                <a:tc>
                  <a:txBody>
                    <a:bodyPr/>
                    <a:lstStyle/>
                    <a:p>
                      <a:pPr marL="0" marR="0">
                        <a:spcBef>
                          <a:spcPts val="300"/>
                        </a:spcBef>
                        <a:spcAft>
                          <a:spcPts val="300"/>
                        </a:spcAft>
                      </a:pPr>
                      <a:r>
                        <a:rPr lang="en-US" sz="1400" b="1" dirty="0">
                          <a:effectLst/>
                        </a:rPr>
                        <a:t>Dollar Year</a:t>
                      </a:r>
                      <a:endParaRPr lang="en-US" sz="1400" b="1" dirty="0">
                        <a:solidFill>
                          <a:srgbClr val="000000"/>
                        </a:solidFill>
                        <a:effectLst/>
                        <a:latin typeface="Arial"/>
                        <a:ea typeface="Times New Roman"/>
                      </a:endParaRPr>
                    </a:p>
                  </a:txBody>
                  <a:tcPr marL="68580" marR="68580" marT="0" marB="0" anchor="ctr"/>
                </a:tc>
                <a:tc>
                  <a:txBody>
                    <a:bodyPr/>
                    <a:lstStyle/>
                    <a:p>
                      <a:pPr marL="457200" marR="0" indent="0">
                        <a:spcBef>
                          <a:spcPts val="300"/>
                        </a:spcBef>
                        <a:spcAft>
                          <a:spcPts val="300"/>
                        </a:spcAft>
                      </a:pPr>
                      <a:r>
                        <a:rPr lang="en-US" sz="1400" b="1" dirty="0">
                          <a:effectLst/>
                        </a:rPr>
                        <a:t>2014</a:t>
                      </a:r>
                      <a:endParaRPr lang="en-US" sz="1400" b="1" dirty="0">
                        <a:solidFill>
                          <a:srgbClr val="000000"/>
                        </a:solidFill>
                        <a:effectLst/>
                        <a:latin typeface="Arial"/>
                        <a:ea typeface="Times New Roman"/>
                      </a:endParaRPr>
                    </a:p>
                  </a:txBody>
                  <a:tcPr marL="68580" marR="68580" marT="0" marB="0" anchor="ctr"/>
                </a:tc>
              </a:tr>
              <a:tr h="340278">
                <a:tc>
                  <a:txBody>
                    <a:bodyPr/>
                    <a:lstStyle/>
                    <a:p>
                      <a:pPr marL="0" marR="0">
                        <a:spcBef>
                          <a:spcPts val="300"/>
                        </a:spcBef>
                        <a:spcAft>
                          <a:spcPts val="300"/>
                        </a:spcAft>
                      </a:pPr>
                      <a:r>
                        <a:rPr lang="en-US" sz="1400" b="1" dirty="0">
                          <a:effectLst/>
                        </a:rPr>
                        <a:t>Simulation Year</a:t>
                      </a:r>
                      <a:endParaRPr lang="en-US" sz="1400" b="1" dirty="0">
                        <a:solidFill>
                          <a:srgbClr val="000000"/>
                        </a:solidFill>
                        <a:effectLst/>
                        <a:latin typeface="Arial"/>
                        <a:ea typeface="Times New Roman"/>
                      </a:endParaRPr>
                    </a:p>
                  </a:txBody>
                  <a:tcPr marL="68580" marR="68580" marT="0" marB="0" anchor="ctr"/>
                </a:tc>
                <a:tc>
                  <a:txBody>
                    <a:bodyPr/>
                    <a:lstStyle/>
                    <a:p>
                      <a:pPr marL="457200" marR="0" indent="0">
                        <a:spcBef>
                          <a:spcPts val="300"/>
                        </a:spcBef>
                        <a:spcAft>
                          <a:spcPts val="300"/>
                        </a:spcAft>
                      </a:pPr>
                      <a:r>
                        <a:rPr lang="en-US" sz="1400" b="1" dirty="0">
                          <a:effectLst/>
                        </a:rPr>
                        <a:t>2025</a:t>
                      </a:r>
                      <a:endParaRPr lang="en-US" sz="1400" b="1" dirty="0">
                        <a:solidFill>
                          <a:srgbClr val="000000"/>
                        </a:solidFill>
                        <a:effectLst/>
                        <a:latin typeface="Arial"/>
                        <a:ea typeface="Times New Roman"/>
                      </a:endParaRPr>
                    </a:p>
                  </a:txBody>
                  <a:tcPr marL="68580" marR="68580" marT="0" marB="0" anchor="ctr"/>
                </a:tc>
              </a:tr>
              <a:tr h="318304">
                <a:tc>
                  <a:txBody>
                    <a:bodyPr/>
                    <a:lstStyle/>
                    <a:p>
                      <a:pPr marL="0" marR="0">
                        <a:spcBef>
                          <a:spcPts val="300"/>
                        </a:spcBef>
                        <a:spcAft>
                          <a:spcPts val="300"/>
                        </a:spcAft>
                      </a:pPr>
                      <a:r>
                        <a:rPr lang="en-US" sz="1400" b="1" dirty="0">
                          <a:effectLst/>
                        </a:rPr>
                        <a:t>Natural Gas Price (low/high)</a:t>
                      </a:r>
                      <a:endParaRPr lang="en-US" sz="1400" b="1" dirty="0">
                        <a:solidFill>
                          <a:srgbClr val="000000"/>
                        </a:solidFill>
                        <a:effectLst/>
                        <a:latin typeface="Arial"/>
                        <a:ea typeface="Times New Roman"/>
                      </a:endParaRPr>
                    </a:p>
                  </a:txBody>
                  <a:tcPr marL="68580" marR="68580" marT="0" marB="0" anchor="ctr"/>
                </a:tc>
                <a:tc>
                  <a:txBody>
                    <a:bodyPr/>
                    <a:lstStyle/>
                    <a:p>
                      <a:pPr marL="457200" marR="0" indent="0">
                        <a:spcBef>
                          <a:spcPts val="300"/>
                        </a:spcBef>
                        <a:spcAft>
                          <a:spcPts val="300"/>
                        </a:spcAft>
                      </a:pPr>
                      <a:r>
                        <a:rPr lang="en-US" sz="1400" b="1" dirty="0">
                          <a:effectLst/>
                        </a:rPr>
                        <a:t>$3.5–$6.1 / MMBtu</a:t>
                      </a:r>
                      <a:endParaRPr lang="en-US" sz="1400" b="1" dirty="0">
                        <a:solidFill>
                          <a:srgbClr val="000000"/>
                        </a:solidFill>
                        <a:effectLst/>
                        <a:latin typeface="Arial"/>
                        <a:ea typeface="Times New Roman"/>
                      </a:endParaRPr>
                    </a:p>
                  </a:txBody>
                  <a:tcPr marL="68580" marR="68580" marT="0" marB="0" anchor="ctr"/>
                </a:tc>
              </a:tr>
              <a:tr h="330246">
                <a:tc>
                  <a:txBody>
                    <a:bodyPr/>
                    <a:lstStyle/>
                    <a:p>
                      <a:pPr marL="0" marR="0">
                        <a:spcBef>
                          <a:spcPts val="300"/>
                        </a:spcBef>
                        <a:spcAft>
                          <a:spcPts val="300"/>
                        </a:spcAft>
                      </a:pPr>
                      <a:r>
                        <a:rPr lang="en-US" sz="1400" b="1" dirty="0">
                          <a:effectLst/>
                        </a:rPr>
                        <a:t>Carbon Emissions Cost (low/high)</a:t>
                      </a:r>
                      <a:endParaRPr lang="en-US" sz="1400" b="1" dirty="0">
                        <a:solidFill>
                          <a:srgbClr val="000000"/>
                        </a:solidFill>
                        <a:effectLst/>
                        <a:latin typeface="Arial"/>
                        <a:ea typeface="Times New Roman"/>
                      </a:endParaRPr>
                    </a:p>
                  </a:txBody>
                  <a:tcPr marL="68580" marR="68580" marT="0" marB="0" anchor="ctr"/>
                </a:tc>
                <a:tc>
                  <a:txBody>
                    <a:bodyPr/>
                    <a:lstStyle/>
                    <a:p>
                      <a:pPr marL="457200" marR="0" indent="0">
                        <a:spcBef>
                          <a:spcPts val="300"/>
                        </a:spcBef>
                        <a:spcAft>
                          <a:spcPts val="300"/>
                        </a:spcAft>
                      </a:pPr>
                      <a:r>
                        <a:rPr lang="en-US" sz="1400" b="1" dirty="0">
                          <a:effectLst/>
                        </a:rPr>
                        <a:t>$13–$32.4 / metric ton</a:t>
                      </a:r>
                      <a:endParaRPr lang="en-US" sz="1400" b="1" dirty="0">
                        <a:solidFill>
                          <a:srgbClr val="000000"/>
                        </a:solidFill>
                        <a:effectLst/>
                        <a:latin typeface="Arial"/>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484138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Scenarios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99801809"/>
              </p:ext>
            </p:extLst>
          </p:nvPr>
        </p:nvGraphicFramePr>
        <p:xfrm>
          <a:off x="935451" y="1997673"/>
          <a:ext cx="7177191" cy="3077077"/>
        </p:xfrm>
        <a:graphic>
          <a:graphicData uri="http://schemas.openxmlformats.org/drawingml/2006/table">
            <a:tbl>
              <a:tblPr firstRow="1" firstCol="1" bandRow="1">
                <a:tableStyleId>{69012ECD-51FC-41F1-AA8D-1B2483CD663E}</a:tableStyleId>
              </a:tblPr>
              <a:tblGrid>
                <a:gridCol w="2317855"/>
                <a:gridCol w="1595141"/>
                <a:gridCol w="1628473"/>
                <a:gridCol w="1635722"/>
              </a:tblGrid>
              <a:tr h="152400">
                <a:tc>
                  <a:txBody>
                    <a:bodyPr/>
                    <a:lstStyle/>
                    <a:p>
                      <a:pPr marL="0" marR="0" algn="ctr">
                        <a:spcBef>
                          <a:spcPts val="300"/>
                        </a:spcBef>
                        <a:spcAft>
                          <a:spcPts val="300"/>
                        </a:spcAft>
                      </a:pPr>
                      <a:r>
                        <a:rPr lang="en-US" sz="1400" dirty="0">
                          <a:effectLst/>
                        </a:rPr>
                        <a:t>Technology</a:t>
                      </a:r>
                      <a:endParaRPr lang="en-US" sz="1400" b="1"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Capacity</a:t>
                      </a:r>
                    </a:p>
                    <a:p>
                      <a:pPr marL="0" marR="0" algn="ctr">
                        <a:spcBef>
                          <a:spcPts val="300"/>
                        </a:spcBef>
                        <a:spcAft>
                          <a:spcPts val="300"/>
                        </a:spcAft>
                      </a:pPr>
                      <a:r>
                        <a:rPr lang="en-US" sz="1400">
                          <a:effectLst/>
                        </a:rPr>
                        <a:t>(MW)</a:t>
                      </a:r>
                      <a:endParaRPr lang="en-US" sz="1400" b="1">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Energy</a:t>
                      </a:r>
                    </a:p>
                    <a:p>
                      <a:pPr marL="0" marR="0" algn="ctr">
                        <a:spcBef>
                          <a:spcPts val="300"/>
                        </a:spcBef>
                        <a:spcAft>
                          <a:spcPts val="300"/>
                        </a:spcAft>
                      </a:pPr>
                      <a:r>
                        <a:rPr lang="en-US" sz="1400" dirty="0">
                          <a:effectLst/>
                        </a:rPr>
                        <a:t>(</a:t>
                      </a:r>
                      <a:r>
                        <a:rPr lang="en-US" sz="1400" dirty="0" err="1">
                          <a:effectLst/>
                        </a:rPr>
                        <a:t>GWh</a:t>
                      </a:r>
                      <a:r>
                        <a:rPr lang="en-US" sz="1400" dirty="0">
                          <a:effectLst/>
                        </a:rPr>
                        <a:t> annual)</a:t>
                      </a:r>
                      <a:endParaRPr lang="en-US" sz="1400" b="1"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Capacity Factor (%)</a:t>
                      </a:r>
                      <a:endParaRPr lang="en-US" sz="1400" b="1">
                        <a:solidFill>
                          <a:srgbClr val="000000"/>
                        </a:solidFill>
                        <a:effectLst/>
                        <a:latin typeface="Arial"/>
                        <a:ea typeface="Times New Roman"/>
                      </a:endParaRPr>
                    </a:p>
                  </a:txBody>
                  <a:tcPr marL="68580" marR="68580" marT="0" marB="0" anchor="ctr"/>
                </a:tc>
              </a:tr>
              <a:tr h="433993">
                <a:tc>
                  <a:txBody>
                    <a:bodyPr/>
                    <a:lstStyle/>
                    <a:p>
                      <a:pPr marL="0" marR="0">
                        <a:spcBef>
                          <a:spcPts val="300"/>
                        </a:spcBef>
                        <a:spcAft>
                          <a:spcPts val="300"/>
                        </a:spcAft>
                      </a:pPr>
                      <a:r>
                        <a:rPr lang="en-US" sz="1400" dirty="0">
                          <a:effectLst/>
                        </a:rPr>
                        <a:t>Combustion Turbine</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1,500</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1,580 (3,350)</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12.0 (25.5)</a:t>
                      </a:r>
                      <a:r>
                        <a:rPr lang="en-US" sz="1400" baseline="30000">
                          <a:effectLst/>
                        </a:rPr>
                        <a:t>a</a:t>
                      </a:r>
                      <a:endParaRPr lang="en-US" sz="1400">
                        <a:solidFill>
                          <a:srgbClr val="000000"/>
                        </a:solidFill>
                        <a:effectLst/>
                        <a:latin typeface="Arial"/>
                        <a:ea typeface="Times New Roman"/>
                      </a:endParaRPr>
                    </a:p>
                  </a:txBody>
                  <a:tcPr marL="68580" marR="68580" marT="0" marB="0" anchor="ctr"/>
                </a:tc>
              </a:tr>
              <a:tr h="433285">
                <a:tc>
                  <a:txBody>
                    <a:bodyPr/>
                    <a:lstStyle/>
                    <a:p>
                      <a:pPr marL="0" marR="0">
                        <a:spcBef>
                          <a:spcPts val="300"/>
                        </a:spcBef>
                        <a:spcAft>
                          <a:spcPts val="300"/>
                        </a:spcAft>
                      </a:pPr>
                      <a:r>
                        <a:rPr lang="en-US" sz="1400" dirty="0">
                          <a:effectLst/>
                        </a:rPr>
                        <a:t>Combined Cycle</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1,500</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smtClean="0">
                          <a:effectLst/>
                        </a:rPr>
                        <a:t>   5,690 </a:t>
                      </a:r>
                      <a:r>
                        <a:rPr lang="en-US" sz="1400" dirty="0">
                          <a:effectLst/>
                        </a:rPr>
                        <a:t>(11,270)</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43.9 (85.8)</a:t>
                      </a:r>
                      <a:endParaRPr lang="en-US" sz="1400" dirty="0">
                        <a:solidFill>
                          <a:srgbClr val="000000"/>
                        </a:solidFill>
                        <a:effectLst/>
                        <a:latin typeface="Arial"/>
                        <a:ea typeface="Times New Roman"/>
                      </a:endParaRPr>
                    </a:p>
                  </a:txBody>
                  <a:tcPr marL="68580" marR="68580" marT="0" marB="0" anchor="ctr"/>
                </a:tc>
              </a:tr>
              <a:tr h="555543">
                <a:tc>
                  <a:txBody>
                    <a:bodyPr/>
                    <a:lstStyle/>
                    <a:p>
                      <a:pPr marL="0" marR="0">
                        <a:spcBef>
                          <a:spcPts val="300"/>
                        </a:spcBef>
                        <a:spcAft>
                          <a:spcPts val="0"/>
                        </a:spcAft>
                      </a:pPr>
                      <a:r>
                        <a:rPr lang="en-US" sz="1400">
                          <a:effectLst/>
                        </a:rPr>
                        <a:t>CSP-TES</a:t>
                      </a:r>
                    </a:p>
                    <a:p>
                      <a:pPr marL="0" marR="0">
                        <a:spcBef>
                          <a:spcPts val="0"/>
                        </a:spcBef>
                        <a:spcAft>
                          <a:spcPts val="300"/>
                        </a:spcAft>
                      </a:pPr>
                      <a:r>
                        <a:rPr lang="en-US" sz="1200">
                          <a:effectLst/>
                        </a:rPr>
                        <a:t>(peaker, SM = 1, 6 h TES)</a:t>
                      </a:r>
                      <a:r>
                        <a:rPr lang="en-US" sz="1400">
                          <a:effectLst/>
                        </a:rPr>
                        <a:t> </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1,500</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3,220 (3,230)</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24.5 (24.6)</a:t>
                      </a:r>
                      <a:endParaRPr lang="en-US" sz="1400">
                        <a:solidFill>
                          <a:srgbClr val="000000"/>
                        </a:solidFill>
                        <a:effectLst/>
                        <a:latin typeface="Arial"/>
                        <a:ea typeface="Times New Roman"/>
                      </a:endParaRPr>
                    </a:p>
                  </a:txBody>
                  <a:tcPr marL="68580" marR="68580" marT="0" marB="0" anchor="ctr"/>
                </a:tc>
              </a:tr>
              <a:tr h="542260">
                <a:tc>
                  <a:txBody>
                    <a:bodyPr/>
                    <a:lstStyle/>
                    <a:p>
                      <a:pPr marL="0" marR="0">
                        <a:spcBef>
                          <a:spcPts val="300"/>
                        </a:spcBef>
                        <a:spcAft>
                          <a:spcPts val="0"/>
                        </a:spcAft>
                      </a:pPr>
                      <a:r>
                        <a:rPr lang="en-US" sz="1400">
                          <a:effectLst/>
                        </a:rPr>
                        <a:t>CSP-TES</a:t>
                      </a:r>
                    </a:p>
                    <a:p>
                      <a:pPr marL="0" marR="0">
                        <a:spcBef>
                          <a:spcPts val="0"/>
                        </a:spcBef>
                        <a:spcAft>
                          <a:spcPts val="300"/>
                        </a:spcAft>
                      </a:pPr>
                      <a:r>
                        <a:rPr lang="en-US" sz="1200">
                          <a:effectLst/>
                        </a:rPr>
                        <a:t>(intermediate, SM = 2, 9 h  TES)</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1,500</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6,300 (6,300)</a:t>
                      </a:r>
                      <a:endParaRPr lang="en-US" sz="1400" dirty="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47.9 (47.9)</a:t>
                      </a:r>
                      <a:endParaRPr lang="en-US" sz="1400" dirty="0">
                        <a:solidFill>
                          <a:srgbClr val="000000"/>
                        </a:solidFill>
                        <a:effectLst/>
                        <a:latin typeface="Arial"/>
                        <a:ea typeface="Times New Roman"/>
                      </a:endParaRPr>
                    </a:p>
                  </a:txBody>
                  <a:tcPr marL="68580" marR="68580" marT="0" marB="0" anchor="ctr"/>
                </a:tc>
              </a:tr>
              <a:tr h="609076">
                <a:tc>
                  <a:txBody>
                    <a:bodyPr/>
                    <a:lstStyle/>
                    <a:p>
                      <a:pPr marL="0" marR="0">
                        <a:spcBef>
                          <a:spcPts val="300"/>
                        </a:spcBef>
                        <a:spcAft>
                          <a:spcPts val="0"/>
                        </a:spcAft>
                      </a:pPr>
                      <a:r>
                        <a:rPr lang="en-US" sz="1400">
                          <a:effectLst/>
                        </a:rPr>
                        <a:t>CSP-TES</a:t>
                      </a:r>
                    </a:p>
                    <a:p>
                      <a:pPr marL="0" marR="0">
                        <a:spcBef>
                          <a:spcPts val="0"/>
                        </a:spcBef>
                        <a:spcAft>
                          <a:spcPts val="300"/>
                        </a:spcAft>
                      </a:pPr>
                      <a:r>
                        <a:rPr lang="en-US" sz="1200">
                          <a:effectLst/>
                        </a:rPr>
                        <a:t>(baseload, SM = 3, 15 h TES)</a:t>
                      </a:r>
                      <a:r>
                        <a:rPr lang="en-US" sz="1400">
                          <a:effectLst/>
                        </a:rPr>
                        <a:t> </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1,500</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a:effectLst/>
                        </a:rPr>
                        <a:t>8,910 (9,240)</a:t>
                      </a:r>
                      <a:endParaRPr lang="en-US" sz="1400">
                        <a:solidFill>
                          <a:srgbClr val="000000"/>
                        </a:solidFill>
                        <a:effectLst/>
                        <a:latin typeface="Arial"/>
                        <a:ea typeface="Times New Roman"/>
                      </a:endParaRPr>
                    </a:p>
                  </a:txBody>
                  <a:tcPr marL="68580" marR="68580" marT="0" marB="0" anchor="ctr"/>
                </a:tc>
                <a:tc>
                  <a:txBody>
                    <a:bodyPr/>
                    <a:lstStyle/>
                    <a:p>
                      <a:pPr marL="0" marR="0" algn="ctr">
                        <a:spcBef>
                          <a:spcPts val="300"/>
                        </a:spcBef>
                        <a:spcAft>
                          <a:spcPts val="300"/>
                        </a:spcAft>
                      </a:pPr>
                      <a:r>
                        <a:rPr lang="en-US" sz="1400" dirty="0">
                          <a:effectLst/>
                        </a:rPr>
                        <a:t>67.8 (70.3)</a:t>
                      </a:r>
                      <a:endParaRPr lang="en-US" sz="1400" dirty="0">
                        <a:solidFill>
                          <a:srgbClr val="000000"/>
                        </a:solidFill>
                        <a:effectLst/>
                        <a:latin typeface="Arial"/>
                        <a:ea typeface="Times New Roman"/>
                      </a:endParaRPr>
                    </a:p>
                  </a:txBody>
                  <a:tcPr marL="68580" marR="68580" marT="0" marB="0" anchor="ctr"/>
                </a:tc>
              </a:tr>
            </a:tbl>
          </a:graphicData>
        </a:graphic>
      </p:graphicFrame>
      <p:sp>
        <p:nvSpPr>
          <p:cNvPr id="6" name="Rectangle 5"/>
          <p:cNvSpPr/>
          <p:nvPr/>
        </p:nvSpPr>
        <p:spPr>
          <a:xfrm>
            <a:off x="929316" y="5189033"/>
            <a:ext cx="4572000" cy="400110"/>
          </a:xfrm>
          <a:prstGeom prst="rect">
            <a:avLst/>
          </a:prstGeom>
        </p:spPr>
        <p:txBody>
          <a:bodyPr>
            <a:spAutoFit/>
          </a:bodyPr>
          <a:lstStyle/>
          <a:p>
            <a:pPr marL="52388" indent="-52388"/>
            <a:r>
              <a:rPr lang="en-US" sz="1000" baseline="30000" dirty="0" bmk="">
                <a:solidFill>
                  <a:srgbClr val="002060"/>
                </a:solidFill>
                <a:latin typeface="Arial" pitchFamily="34" charset="0"/>
                <a:ea typeface="Times" charset="0"/>
                <a:cs typeface="Times New Roman" pitchFamily="18" charset="0"/>
              </a:rPr>
              <a:t>a </a:t>
            </a:r>
            <a:r>
              <a:rPr lang="en-US" sz="1000" dirty="0" smtClean="0" bmk="">
                <a:solidFill>
                  <a:srgbClr val="002060"/>
                </a:solidFill>
                <a:latin typeface="Arial" pitchFamily="34" charset="0"/>
                <a:ea typeface="Times" charset="0"/>
                <a:cs typeface="Times New Roman" pitchFamily="18" charset="0"/>
              </a:rPr>
              <a:t>Values </a:t>
            </a:r>
            <a:r>
              <a:rPr lang="en-US" sz="1000" dirty="0" bmk="">
                <a:solidFill>
                  <a:srgbClr val="002060"/>
                </a:solidFill>
                <a:latin typeface="Arial" pitchFamily="34" charset="0"/>
                <a:ea typeface="Times" charset="0"/>
                <a:cs typeface="Times New Roman" pitchFamily="18" charset="0"/>
              </a:rPr>
              <a:t>in parentheses are results for the high natural gas and emission cost scenario.</a:t>
            </a:r>
          </a:p>
        </p:txBody>
      </p:sp>
    </p:spTree>
    <p:extLst>
      <p:ext uri="{BB962C8B-B14F-4D97-AF65-F5344CB8AC3E}">
        <p14:creationId xmlns:p14="http://schemas.microsoft.com/office/powerpoint/2010/main" val="948868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Comparison of annualized net cost of current and SunShot CSP </a:t>
            </a:r>
            <a:r>
              <a:rPr lang="en-US" sz="2400" dirty="0" smtClean="0"/>
              <a:t>configurations for low natural gas and carbon cost scenarios</a:t>
            </a:r>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5" name="Picture 3" descr="Fig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84" y="1566715"/>
            <a:ext cx="7626701" cy="41317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40518" y="6300706"/>
            <a:ext cx="537952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Arial" pitchFamily="34" charset="0"/>
                <a:ea typeface="Times" charset="0"/>
                <a:cs typeface="Times New Roman" pitchFamily="18" charset="0"/>
              </a:rPr>
              <a:t>Values shown are LCOEs calculated by SAM for each CSP configuration.</a:t>
            </a:r>
            <a:endParaRPr kumimoji="0" lang="en-US" altLang="en-US" sz="1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0796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Comparison of annualized net cost of </a:t>
            </a:r>
            <a:r>
              <a:rPr lang="en-US" sz="2400" dirty="0" smtClean="0"/>
              <a:t>SunShot </a:t>
            </a:r>
            <a:r>
              <a:rPr lang="en-US" sz="2400" dirty="0"/>
              <a:t>CSP configurations  for </a:t>
            </a:r>
            <a:r>
              <a:rPr lang="en-US" sz="2400" dirty="0" smtClean="0"/>
              <a:t>low </a:t>
            </a:r>
            <a:r>
              <a:rPr lang="en-US" sz="2400" dirty="0"/>
              <a:t>natural gas and carbon cost </a:t>
            </a:r>
            <a:r>
              <a:rPr lang="en-US" sz="2400" dirty="0" smtClean="0"/>
              <a:t>scenario</a:t>
            </a:r>
            <a:endParaRPr lang="en-US" sz="2400" dirty="0"/>
          </a:p>
        </p:txBody>
      </p:sp>
      <p:pic>
        <p:nvPicPr>
          <p:cNvPr id="4" name="Picture 3" descr="Figure ES-3"/>
          <p:cNvPicPr>
            <a:picLocks noChangeAspect="1"/>
          </p:cNvPicPr>
          <p:nvPr/>
        </p:nvPicPr>
        <p:blipFill rotWithShape="1">
          <a:blip r:embed="rId2" cstate="print">
            <a:extLst>
              <a:ext uri="{28A0092B-C50C-407E-A947-70E740481C1C}">
                <a14:useLocalDpi xmlns:a14="http://schemas.microsoft.com/office/drawing/2010/main" val="0"/>
              </a:ext>
            </a:extLst>
          </a:blip>
          <a:srcRect l="-3643" t="-1" r="3643" b="50415"/>
          <a:stretch/>
        </p:blipFill>
        <p:spPr bwMode="auto">
          <a:xfrm>
            <a:off x="978408" y="1503965"/>
            <a:ext cx="6743366" cy="3723127"/>
          </a:xfrm>
          <a:prstGeom prst="rect">
            <a:avLst/>
          </a:prstGeom>
          <a:noFill/>
          <a:ln>
            <a:noFill/>
          </a:ln>
        </p:spPr>
      </p:pic>
      <p:sp>
        <p:nvSpPr>
          <p:cNvPr id="6" name="Rectangle 3"/>
          <p:cNvSpPr>
            <a:spLocks noChangeArrowheads="1"/>
          </p:cNvSpPr>
          <p:nvPr/>
        </p:nvSpPr>
        <p:spPr bwMode="auto">
          <a:xfrm>
            <a:off x="487436" y="5560246"/>
            <a:ext cx="7725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000000"/>
                </a:solidFill>
                <a:latin typeface="Arial" pitchFamily="34" charset="0"/>
                <a:cs typeface="Times New Roman" pitchFamily="18" charset="0"/>
              </a:rPr>
              <a:t>Error bars represent ± 10% variation in key SunShot cost and performance parameters</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350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Comparison of annualized net cost of </a:t>
            </a:r>
            <a:r>
              <a:rPr lang="en-US" sz="2400" dirty="0" smtClean="0"/>
              <a:t>SunShot </a:t>
            </a:r>
            <a:r>
              <a:rPr lang="en-US" sz="2400" dirty="0"/>
              <a:t>CSP configurations  for </a:t>
            </a:r>
            <a:r>
              <a:rPr lang="en-US" sz="2400" dirty="0" smtClean="0"/>
              <a:t>high </a:t>
            </a:r>
            <a:r>
              <a:rPr lang="en-US" sz="2400" dirty="0"/>
              <a:t>natural gas and carbon cost </a:t>
            </a:r>
            <a:r>
              <a:rPr lang="en-US" sz="2400" dirty="0" smtClean="0"/>
              <a:t>scenario</a:t>
            </a:r>
            <a:endParaRPr lang="en-US" sz="2400" dirty="0"/>
          </a:p>
        </p:txBody>
      </p:sp>
      <p:pic>
        <p:nvPicPr>
          <p:cNvPr id="4" name="Picture 3" descr="Figure ES-3"/>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978196" y="1503965"/>
            <a:ext cx="6743366" cy="3754105"/>
          </a:xfrm>
          <a:prstGeom prst="rect">
            <a:avLst/>
          </a:prstGeom>
          <a:noFill/>
          <a:ln>
            <a:noFill/>
          </a:ln>
        </p:spPr>
      </p:pic>
      <p:sp>
        <p:nvSpPr>
          <p:cNvPr id="5" name="Rectangle 3"/>
          <p:cNvSpPr>
            <a:spLocks noChangeArrowheads="1"/>
          </p:cNvSpPr>
          <p:nvPr/>
        </p:nvSpPr>
        <p:spPr bwMode="auto">
          <a:xfrm>
            <a:off x="487436" y="5560246"/>
            <a:ext cx="77253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000000"/>
                </a:solidFill>
                <a:latin typeface="Arial" pitchFamily="34" charset="0"/>
                <a:cs typeface="Times New Roman" pitchFamily="18" charset="0"/>
              </a:rPr>
              <a:t>Error bars represent ± 10% variation in key SunShot cost and performance parameters</a:t>
            </a:r>
            <a:endParaRPr kumimoji="0" lang="en-US" altLang="en-US" sz="3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6449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Solar as a capacity product</a:t>
            </a:r>
            <a:endParaRPr lang="en-US" sz="3200" dirty="0"/>
          </a:p>
        </p:txBody>
      </p:sp>
      <p:sp>
        <p:nvSpPr>
          <p:cNvPr id="8" name="Content Placeholder 3"/>
          <p:cNvSpPr>
            <a:spLocks noGrp="1"/>
          </p:cNvSpPr>
          <p:nvPr>
            <p:ph idx="1"/>
          </p:nvPr>
        </p:nvSpPr>
        <p:spPr>
          <a:xfrm>
            <a:off x="304800" y="1027825"/>
            <a:ext cx="8686800" cy="5715000"/>
          </a:xfrm>
        </p:spPr>
        <p:txBody>
          <a:bodyPr>
            <a:normAutofit/>
          </a:bodyPr>
          <a:lstStyle/>
          <a:p>
            <a:r>
              <a:rPr lang="en-US" sz="2800" dirty="0" smtClean="0"/>
              <a:t>We investigated the following options for procuring firm capacity and renewable energy:</a:t>
            </a:r>
          </a:p>
          <a:p>
            <a:pPr marL="857250" lvl="1" indent="-457200"/>
            <a:r>
              <a:rPr lang="en-US" sz="2400" dirty="0" smtClean="0"/>
              <a:t>Combustion Turbine (</a:t>
            </a:r>
            <a:r>
              <a:rPr lang="en-US" sz="2400" dirty="0" err="1" smtClean="0"/>
              <a:t>peaker</a:t>
            </a:r>
            <a:r>
              <a:rPr lang="en-US" sz="2400" dirty="0" smtClean="0"/>
              <a:t>)</a:t>
            </a:r>
          </a:p>
          <a:p>
            <a:pPr marL="857250" lvl="1" indent="-457200"/>
            <a:r>
              <a:rPr lang="en-US" dirty="0"/>
              <a:t>Combined Cycle (intermediate and baseload)</a:t>
            </a:r>
          </a:p>
          <a:p>
            <a:pPr marL="857250" lvl="1" indent="-457200"/>
            <a:r>
              <a:rPr lang="en-US" dirty="0" smtClean="0">
                <a:solidFill>
                  <a:schemeClr val="tx2"/>
                </a:solidFill>
              </a:rPr>
              <a:t>CSP-TES </a:t>
            </a:r>
            <a:r>
              <a:rPr lang="en-US" dirty="0">
                <a:solidFill>
                  <a:schemeClr val="tx2"/>
                </a:solidFill>
              </a:rPr>
              <a:t>Plant (various configurations)</a:t>
            </a:r>
          </a:p>
          <a:p>
            <a:pPr marL="857250" lvl="1" indent="-457200"/>
            <a:r>
              <a:rPr lang="en-US" sz="2400" dirty="0" smtClean="0">
                <a:solidFill>
                  <a:schemeClr val="accent1"/>
                </a:solidFill>
              </a:rPr>
              <a:t>PV </a:t>
            </a:r>
            <a:r>
              <a:rPr lang="en-US" sz="2400" dirty="0">
                <a:solidFill>
                  <a:schemeClr val="accent1"/>
                </a:solidFill>
              </a:rPr>
              <a:t>Plant + Long-duration storage device</a:t>
            </a:r>
          </a:p>
          <a:p>
            <a:pPr marL="857250" lvl="1" indent="-457200"/>
            <a:r>
              <a:rPr lang="en-US" sz="2400" dirty="0">
                <a:solidFill>
                  <a:schemeClr val="accent1"/>
                </a:solidFill>
              </a:rPr>
              <a:t>PV Plant + Gas combustion turbine (CT</a:t>
            </a:r>
            <a:r>
              <a:rPr lang="en-US" sz="2400" dirty="0" smtClean="0">
                <a:solidFill>
                  <a:schemeClr val="accent1"/>
                </a:solidFill>
              </a:rPr>
              <a:t>)</a:t>
            </a:r>
          </a:p>
          <a:p>
            <a:pPr marL="857250" lvl="1" indent="-457200"/>
            <a:endParaRPr lang="en-US" sz="2400" dirty="0"/>
          </a:p>
          <a:p>
            <a:pPr marL="0" indent="0" algn="ctr">
              <a:buNone/>
            </a:pPr>
            <a:r>
              <a:rPr lang="en-US" b="1" dirty="0">
                <a:solidFill>
                  <a:schemeClr val="accent1"/>
                </a:solidFill>
              </a:rPr>
              <a:t>Annualized Capital Cost of each option </a:t>
            </a:r>
          </a:p>
          <a:p>
            <a:pPr marL="0" indent="0" algn="ctr">
              <a:buNone/>
            </a:pPr>
            <a:r>
              <a:rPr lang="en-US" b="1" dirty="0">
                <a:solidFill>
                  <a:schemeClr val="accent1"/>
                </a:solidFill>
              </a:rPr>
              <a:t>- Avoided Operational Costs   </a:t>
            </a:r>
          </a:p>
          <a:p>
            <a:pPr marL="0" indent="0" algn="ctr">
              <a:buNone/>
            </a:pPr>
            <a:r>
              <a:rPr lang="en-US" b="1" dirty="0" smtClean="0">
                <a:solidFill>
                  <a:schemeClr val="accent1"/>
                </a:solidFill>
              </a:rPr>
              <a:t>Net Cost of each option</a:t>
            </a:r>
          </a:p>
        </p:txBody>
      </p:sp>
      <p:cxnSp>
        <p:nvCxnSpPr>
          <p:cNvPr id="4" name="Straight Connector 3"/>
          <p:cNvCxnSpPr/>
          <p:nvPr/>
        </p:nvCxnSpPr>
        <p:spPr>
          <a:xfrm flipV="1">
            <a:off x="1839433" y="5575376"/>
            <a:ext cx="5550195" cy="1063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285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Assumptions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87530467"/>
              </p:ext>
            </p:extLst>
          </p:nvPr>
        </p:nvGraphicFramePr>
        <p:xfrm>
          <a:off x="457200" y="1306671"/>
          <a:ext cx="8229599" cy="1524000"/>
        </p:xfrm>
        <a:graphic>
          <a:graphicData uri="http://schemas.openxmlformats.org/drawingml/2006/table">
            <a:tbl>
              <a:tblPr firstRow="1" firstCol="1" bandRow="1">
                <a:tableStyleId>{5C22544A-7EE6-4342-B048-85BDC9FD1C3A}</a:tableStyleId>
              </a:tblPr>
              <a:tblGrid>
                <a:gridCol w="2910840"/>
                <a:gridCol w="2301240"/>
                <a:gridCol w="3017519"/>
              </a:tblGrid>
              <a:tr h="125730">
                <a:tc>
                  <a:txBody>
                    <a:bodyPr/>
                    <a:lstStyle/>
                    <a:p>
                      <a:pPr marL="0" marR="0" algn="just">
                        <a:lnSpc>
                          <a:spcPts val="1200"/>
                        </a:lnSpc>
                        <a:spcBef>
                          <a:spcPts val="0"/>
                        </a:spcBef>
                        <a:spcAft>
                          <a:spcPts val="0"/>
                        </a:spcAft>
                      </a:pPr>
                      <a:r>
                        <a:rPr lang="en-GB" sz="1100" dirty="0">
                          <a:effectLst/>
                        </a:rPr>
                        <a:t>System Costs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1200"/>
                        </a:lnSpc>
                        <a:spcBef>
                          <a:spcPts val="0"/>
                        </a:spcBef>
                        <a:spcAft>
                          <a:spcPts val="0"/>
                        </a:spcAft>
                      </a:pPr>
                      <a:r>
                        <a:rPr lang="en-GB" sz="1100">
                          <a:effectLst/>
                        </a:rPr>
                        <a:t>CSP-TES Tower (current)</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ts val="1200"/>
                        </a:lnSpc>
                        <a:spcBef>
                          <a:spcPts val="0"/>
                        </a:spcBef>
                        <a:spcAft>
                          <a:spcPts val="0"/>
                        </a:spcAft>
                      </a:pPr>
                      <a:r>
                        <a:rPr lang="en-GB" sz="1100">
                          <a:effectLst/>
                        </a:rPr>
                        <a:t>CSP-TES Tower (SunShot)</a:t>
                      </a:r>
                      <a:r>
                        <a:rPr lang="en-GB" sz="1100" baseline="30000">
                          <a:effectLst/>
                        </a:rPr>
                        <a:t> </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6990">
                <a:tc>
                  <a:txBody>
                    <a:bodyPr/>
                    <a:lstStyle/>
                    <a:p>
                      <a:pPr marL="102870" marR="0" indent="-102870" algn="just">
                        <a:lnSpc>
                          <a:spcPts val="1200"/>
                        </a:lnSpc>
                        <a:spcBef>
                          <a:spcPts val="0"/>
                        </a:spcBef>
                        <a:spcAft>
                          <a:spcPts val="0"/>
                        </a:spcAft>
                      </a:pPr>
                      <a:r>
                        <a:rPr lang="en-GB" sz="1100" dirty="0">
                          <a:effectLst/>
                        </a:rPr>
                        <a:t>	- site improvements</a:t>
                      </a:r>
                      <a:endParaRPr lang="en-US" sz="1100" dirty="0">
                        <a:effectLst/>
                      </a:endParaRPr>
                    </a:p>
                    <a:p>
                      <a:pPr marL="102870" marR="0" indent="-102870" algn="just">
                        <a:lnSpc>
                          <a:spcPts val="1200"/>
                        </a:lnSpc>
                        <a:spcBef>
                          <a:spcPts val="0"/>
                        </a:spcBef>
                        <a:spcAft>
                          <a:spcPts val="0"/>
                        </a:spcAft>
                      </a:pPr>
                      <a:r>
                        <a:rPr lang="en-GB" sz="1100" dirty="0">
                          <a:effectLst/>
                        </a:rPr>
                        <a:t>	- solar field (heliostat and receiver)</a:t>
                      </a:r>
                      <a:endParaRPr lang="en-US" sz="1100" dirty="0">
                        <a:effectLst/>
                      </a:endParaRPr>
                    </a:p>
                    <a:p>
                      <a:pPr marL="102870" marR="0" indent="-102870" algn="just">
                        <a:lnSpc>
                          <a:spcPts val="1200"/>
                        </a:lnSpc>
                        <a:spcBef>
                          <a:spcPts val="0"/>
                        </a:spcBef>
                        <a:spcAft>
                          <a:spcPts val="0"/>
                        </a:spcAft>
                      </a:pPr>
                      <a:r>
                        <a:rPr lang="en-GB" sz="1100" dirty="0">
                          <a:effectLst/>
                        </a:rPr>
                        <a:t>	- thermal energy storage</a:t>
                      </a:r>
                      <a:endParaRPr lang="en-US" sz="1100" dirty="0">
                        <a:effectLst/>
                      </a:endParaRPr>
                    </a:p>
                    <a:p>
                      <a:pPr marL="102870" marR="0" indent="-102870" algn="just">
                        <a:lnSpc>
                          <a:spcPts val="1200"/>
                        </a:lnSpc>
                        <a:spcBef>
                          <a:spcPts val="0"/>
                        </a:spcBef>
                        <a:spcAft>
                          <a:spcPts val="0"/>
                        </a:spcAft>
                      </a:pPr>
                      <a:r>
                        <a:rPr lang="en-GB" sz="1100" dirty="0">
                          <a:effectLst/>
                        </a:rPr>
                        <a:t>	- power block</a:t>
                      </a:r>
                      <a:endParaRPr lang="en-US" sz="1100" dirty="0">
                        <a:effectLst/>
                      </a:endParaRPr>
                    </a:p>
                    <a:p>
                      <a:pPr marL="102870" marR="0" indent="-102870" algn="just">
                        <a:lnSpc>
                          <a:spcPts val="1200"/>
                        </a:lnSpc>
                        <a:spcBef>
                          <a:spcPts val="0"/>
                        </a:spcBef>
                        <a:spcAft>
                          <a:spcPts val="0"/>
                        </a:spcAft>
                      </a:pPr>
                      <a:r>
                        <a:rPr lang="en-GB" sz="1100" dirty="0">
                          <a:effectLst/>
                        </a:rPr>
                        <a:t>	- EPC and owners costs</a:t>
                      </a:r>
                      <a:endParaRPr lang="en-US" sz="1100" dirty="0">
                        <a:effectLst/>
                      </a:endParaRPr>
                    </a:p>
                    <a:p>
                      <a:pPr marL="102870" marR="0" indent="-102870" algn="just">
                        <a:lnSpc>
                          <a:spcPts val="1200"/>
                        </a:lnSpc>
                        <a:spcBef>
                          <a:spcPts val="0"/>
                        </a:spcBef>
                        <a:spcAft>
                          <a:spcPts val="0"/>
                        </a:spcAft>
                      </a:pPr>
                      <a:r>
                        <a:rPr lang="en-GB" sz="1100" dirty="0">
                          <a:effectLst/>
                        </a:rPr>
                        <a:t>	- land costs</a:t>
                      </a:r>
                      <a:endParaRPr lang="en-US" sz="1100" dirty="0">
                        <a:effectLst/>
                      </a:endParaRPr>
                    </a:p>
                    <a:p>
                      <a:pPr marL="102870" marR="0" indent="-102870" algn="just">
                        <a:lnSpc>
                          <a:spcPts val="1200"/>
                        </a:lnSpc>
                        <a:spcBef>
                          <a:spcPts val="0"/>
                        </a:spcBef>
                        <a:spcAft>
                          <a:spcPts val="0"/>
                        </a:spcAft>
                      </a:pPr>
                      <a:r>
                        <a:rPr lang="en-GB" sz="1100" dirty="0">
                          <a:effectLst/>
                        </a:rPr>
                        <a:t>	- fixed O&amp;M</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51130" algn="just">
                        <a:lnSpc>
                          <a:spcPts val="1200"/>
                        </a:lnSpc>
                        <a:spcBef>
                          <a:spcPts val="0"/>
                        </a:spcBef>
                        <a:spcAft>
                          <a:spcPts val="0"/>
                        </a:spcAft>
                      </a:pPr>
                      <a:r>
                        <a:rPr lang="en-GB" sz="1100" dirty="0">
                          <a:effectLst/>
                        </a:rPr>
                        <a:t>$10/m</a:t>
                      </a:r>
                      <a:r>
                        <a:rPr lang="en-GB" sz="1100" baseline="30000" dirty="0">
                          <a:effectLst/>
                        </a:rPr>
                        <a:t>2</a:t>
                      </a:r>
                      <a:endParaRPr lang="en-US" sz="1100" dirty="0">
                        <a:effectLst/>
                      </a:endParaRPr>
                    </a:p>
                    <a:p>
                      <a:pPr marL="0" marR="0" indent="151130" algn="just">
                        <a:lnSpc>
                          <a:spcPts val="1200"/>
                        </a:lnSpc>
                        <a:spcBef>
                          <a:spcPts val="0"/>
                        </a:spcBef>
                        <a:spcAft>
                          <a:spcPts val="0"/>
                        </a:spcAft>
                      </a:pPr>
                      <a:r>
                        <a:rPr lang="en-GB" sz="1100" dirty="0">
                          <a:effectLst/>
                        </a:rPr>
                        <a:t>$260/m</a:t>
                      </a:r>
                      <a:r>
                        <a:rPr lang="en-GB" sz="1100" baseline="30000" dirty="0">
                          <a:effectLst/>
                        </a:rPr>
                        <a:t>2</a:t>
                      </a:r>
                      <a:endParaRPr lang="en-US" sz="1100" dirty="0">
                        <a:effectLst/>
                      </a:endParaRPr>
                    </a:p>
                    <a:p>
                      <a:pPr marL="0" marR="0" indent="151130" algn="just">
                        <a:lnSpc>
                          <a:spcPts val="1200"/>
                        </a:lnSpc>
                        <a:spcBef>
                          <a:spcPts val="0"/>
                        </a:spcBef>
                        <a:spcAft>
                          <a:spcPts val="0"/>
                        </a:spcAft>
                      </a:pPr>
                      <a:r>
                        <a:rPr lang="en-GB" sz="1100" dirty="0">
                          <a:effectLst/>
                        </a:rPr>
                        <a:t>$27/</a:t>
                      </a:r>
                      <a:r>
                        <a:rPr lang="en-GB" sz="1100" dirty="0" err="1">
                          <a:effectLst/>
                        </a:rPr>
                        <a:t>kWh</a:t>
                      </a:r>
                      <a:r>
                        <a:rPr lang="en-GB" sz="1100" baseline="-25000" dirty="0" err="1">
                          <a:effectLst/>
                        </a:rPr>
                        <a:t>t</a:t>
                      </a:r>
                      <a:endParaRPr lang="en-US" sz="1100" dirty="0">
                        <a:effectLst/>
                      </a:endParaRPr>
                    </a:p>
                    <a:p>
                      <a:pPr marL="0" marR="0" indent="151130" algn="just">
                        <a:lnSpc>
                          <a:spcPts val="1200"/>
                        </a:lnSpc>
                        <a:spcBef>
                          <a:spcPts val="0"/>
                        </a:spcBef>
                        <a:spcAft>
                          <a:spcPts val="0"/>
                        </a:spcAft>
                      </a:pPr>
                      <a:r>
                        <a:rPr lang="en-GB" sz="1100" dirty="0">
                          <a:effectLst/>
                        </a:rPr>
                        <a:t>$1550/</a:t>
                      </a:r>
                      <a:r>
                        <a:rPr lang="en-GB" sz="1100" dirty="0" err="1">
                          <a:effectLst/>
                        </a:rPr>
                        <a:t>kW</a:t>
                      </a:r>
                      <a:r>
                        <a:rPr lang="en-GB" sz="1100" baseline="-25000" dirty="0" err="1">
                          <a:effectLst/>
                        </a:rPr>
                        <a:t>e</a:t>
                      </a:r>
                      <a:endParaRPr lang="en-US" sz="1100" dirty="0">
                        <a:effectLst/>
                      </a:endParaRPr>
                    </a:p>
                    <a:p>
                      <a:pPr marL="0" marR="0" indent="151130" algn="just">
                        <a:lnSpc>
                          <a:spcPts val="1200"/>
                        </a:lnSpc>
                        <a:spcBef>
                          <a:spcPts val="0"/>
                        </a:spcBef>
                        <a:spcAft>
                          <a:spcPts val="0"/>
                        </a:spcAft>
                      </a:pPr>
                      <a:r>
                        <a:rPr lang="en-GB" sz="1100" dirty="0">
                          <a:effectLst/>
                        </a:rPr>
                        <a:t>10% of direct costs </a:t>
                      </a:r>
                      <a:endParaRPr lang="en-US" sz="1100" dirty="0">
                        <a:effectLst/>
                      </a:endParaRPr>
                    </a:p>
                    <a:p>
                      <a:pPr marL="0" marR="0" indent="151130" algn="just">
                        <a:lnSpc>
                          <a:spcPts val="1200"/>
                        </a:lnSpc>
                        <a:spcBef>
                          <a:spcPts val="0"/>
                        </a:spcBef>
                        <a:spcAft>
                          <a:spcPts val="0"/>
                        </a:spcAft>
                      </a:pPr>
                      <a:r>
                        <a:rPr lang="en-GB" sz="1100" dirty="0">
                          <a:effectLst/>
                        </a:rPr>
                        <a:t>$10,000/acre</a:t>
                      </a:r>
                      <a:endParaRPr lang="en-US" sz="1100" dirty="0">
                        <a:effectLst/>
                      </a:endParaRPr>
                    </a:p>
                    <a:p>
                      <a:pPr marL="0" marR="0" indent="151130" algn="just">
                        <a:lnSpc>
                          <a:spcPts val="1200"/>
                        </a:lnSpc>
                        <a:spcBef>
                          <a:spcPts val="0"/>
                        </a:spcBef>
                        <a:spcAft>
                          <a:spcPts val="0"/>
                        </a:spcAft>
                      </a:pPr>
                      <a:r>
                        <a:rPr lang="en-GB" sz="1100" dirty="0">
                          <a:effectLst/>
                        </a:rPr>
                        <a:t>$65/kW-</a:t>
                      </a:r>
                      <a:r>
                        <a:rPr lang="en-GB" sz="1100" dirty="0" err="1">
                          <a:effectLst/>
                        </a:rPr>
                        <a:t>yr</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ts val="1200"/>
                        </a:lnSpc>
                        <a:spcBef>
                          <a:spcPts val="0"/>
                        </a:spcBef>
                        <a:spcAft>
                          <a:spcPts val="0"/>
                        </a:spcAft>
                      </a:pPr>
                      <a:r>
                        <a:rPr lang="en-GB" sz="1100">
                          <a:effectLst/>
                        </a:rPr>
                        <a:t>$10/ m</a:t>
                      </a:r>
                      <a:r>
                        <a:rPr lang="en-GB" sz="1100" baseline="30000">
                          <a:effectLst/>
                        </a:rPr>
                        <a:t>2</a:t>
                      </a:r>
                      <a:endParaRPr lang="en-US" sz="1100">
                        <a:effectLst/>
                      </a:endParaRPr>
                    </a:p>
                    <a:p>
                      <a:pPr marL="0" marR="0" algn="just">
                        <a:lnSpc>
                          <a:spcPts val="1200"/>
                        </a:lnSpc>
                        <a:spcBef>
                          <a:spcPts val="0"/>
                        </a:spcBef>
                        <a:spcAft>
                          <a:spcPts val="0"/>
                        </a:spcAft>
                      </a:pPr>
                      <a:r>
                        <a:rPr lang="en-GB" sz="1100">
                          <a:effectLst/>
                        </a:rPr>
                        <a:t>$150/ m</a:t>
                      </a:r>
                      <a:r>
                        <a:rPr lang="en-GB" sz="1100" baseline="30000">
                          <a:effectLst/>
                        </a:rPr>
                        <a:t>2</a:t>
                      </a:r>
                      <a:endParaRPr lang="en-US" sz="1100">
                        <a:effectLst/>
                      </a:endParaRPr>
                    </a:p>
                    <a:p>
                      <a:pPr marL="0" marR="0" algn="just">
                        <a:lnSpc>
                          <a:spcPts val="1200"/>
                        </a:lnSpc>
                        <a:spcBef>
                          <a:spcPts val="0"/>
                        </a:spcBef>
                        <a:spcAft>
                          <a:spcPts val="0"/>
                        </a:spcAft>
                      </a:pPr>
                      <a:r>
                        <a:rPr lang="en-GB" sz="1100">
                          <a:effectLst/>
                        </a:rPr>
                        <a:t>$15/ kWh</a:t>
                      </a:r>
                      <a:r>
                        <a:rPr lang="en-GB" sz="1100" baseline="-25000">
                          <a:effectLst/>
                        </a:rPr>
                        <a:t>t</a:t>
                      </a:r>
                      <a:endParaRPr lang="en-US" sz="1100">
                        <a:effectLst/>
                      </a:endParaRPr>
                    </a:p>
                    <a:p>
                      <a:pPr marL="0" marR="0" algn="just">
                        <a:lnSpc>
                          <a:spcPts val="1200"/>
                        </a:lnSpc>
                        <a:spcBef>
                          <a:spcPts val="0"/>
                        </a:spcBef>
                        <a:spcAft>
                          <a:spcPts val="0"/>
                        </a:spcAft>
                      </a:pPr>
                      <a:r>
                        <a:rPr lang="en-GB" sz="1100">
                          <a:effectLst/>
                        </a:rPr>
                        <a:t>$880/kW</a:t>
                      </a:r>
                      <a:r>
                        <a:rPr lang="en-GB" sz="1100" baseline="-25000">
                          <a:effectLst/>
                        </a:rPr>
                        <a:t>e</a:t>
                      </a:r>
                      <a:endParaRPr lang="en-US" sz="1100">
                        <a:effectLst/>
                      </a:endParaRPr>
                    </a:p>
                    <a:p>
                      <a:pPr marL="0" marR="0" algn="just">
                        <a:lnSpc>
                          <a:spcPts val="1200"/>
                        </a:lnSpc>
                        <a:spcBef>
                          <a:spcPts val="0"/>
                        </a:spcBef>
                        <a:spcAft>
                          <a:spcPts val="0"/>
                        </a:spcAft>
                      </a:pPr>
                      <a:r>
                        <a:rPr lang="en-GB" sz="1100">
                          <a:effectLst/>
                        </a:rPr>
                        <a:t>10% of direct costs</a:t>
                      </a:r>
                      <a:endParaRPr lang="en-US" sz="1100">
                        <a:effectLst/>
                      </a:endParaRPr>
                    </a:p>
                    <a:p>
                      <a:pPr marL="0" marR="0" algn="just">
                        <a:lnSpc>
                          <a:spcPts val="1200"/>
                        </a:lnSpc>
                        <a:spcBef>
                          <a:spcPts val="0"/>
                        </a:spcBef>
                        <a:spcAft>
                          <a:spcPts val="0"/>
                        </a:spcAft>
                      </a:pPr>
                      <a:r>
                        <a:rPr lang="en-GB" sz="1100">
                          <a:effectLst/>
                        </a:rPr>
                        <a:t>$10,000/acre </a:t>
                      </a:r>
                      <a:endParaRPr lang="en-US" sz="1100">
                        <a:effectLst/>
                      </a:endParaRPr>
                    </a:p>
                    <a:p>
                      <a:pPr marL="0" marR="0" algn="just">
                        <a:lnSpc>
                          <a:spcPts val="1200"/>
                        </a:lnSpc>
                        <a:spcBef>
                          <a:spcPts val="0"/>
                        </a:spcBef>
                        <a:spcAft>
                          <a:spcPts val="0"/>
                        </a:spcAft>
                      </a:pPr>
                      <a:r>
                        <a:rPr lang="en-GB" sz="1100">
                          <a:effectLst/>
                        </a:rPr>
                        <a:t>$40/kW-yr</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6990">
                <a:tc>
                  <a:txBody>
                    <a:bodyPr/>
                    <a:lstStyle/>
                    <a:p>
                      <a:pPr marL="0" marR="0" algn="just">
                        <a:lnSpc>
                          <a:spcPts val="1200"/>
                        </a:lnSpc>
                        <a:spcBef>
                          <a:spcPts val="0"/>
                        </a:spcBef>
                        <a:spcAft>
                          <a:spcPts val="0"/>
                        </a:spcAft>
                      </a:pPr>
                      <a:r>
                        <a:rPr lang="en-GB" sz="1100">
                          <a:effectLst/>
                        </a:rPr>
                        <a:t>Construction loan period and interest rate</a:t>
                      </a:r>
                      <a:endParaRPr lang="en-US" sz="1100">
                        <a:effectLst/>
                      </a:endParaRPr>
                    </a:p>
                    <a:p>
                      <a:pPr marL="0" marR="0" algn="just">
                        <a:lnSpc>
                          <a:spcPts val="1200"/>
                        </a:lnSpc>
                        <a:spcBef>
                          <a:spcPts val="0"/>
                        </a:spcBef>
                        <a:spcAft>
                          <a:spcPts val="0"/>
                        </a:spcAft>
                      </a:pPr>
                      <a:r>
                        <a:rPr lang="en-GB" sz="1100">
                          <a:effectLst/>
                        </a:rPr>
                        <a:t>Cycle Performance - cycle gross efficiency</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51130" algn="just">
                        <a:lnSpc>
                          <a:spcPts val="1200"/>
                        </a:lnSpc>
                        <a:spcBef>
                          <a:spcPts val="0"/>
                        </a:spcBef>
                        <a:spcAft>
                          <a:spcPts val="0"/>
                        </a:spcAft>
                      </a:pPr>
                      <a:r>
                        <a:rPr lang="en-GB" sz="1100" dirty="0">
                          <a:effectLst/>
                        </a:rPr>
                        <a:t>24 months at 6%</a:t>
                      </a:r>
                      <a:endParaRPr lang="en-US" sz="1100" dirty="0">
                        <a:effectLst/>
                      </a:endParaRPr>
                    </a:p>
                    <a:p>
                      <a:pPr marL="0" marR="0" indent="151130" algn="just">
                        <a:lnSpc>
                          <a:spcPts val="1200"/>
                        </a:lnSpc>
                        <a:spcBef>
                          <a:spcPts val="0"/>
                        </a:spcBef>
                        <a:spcAft>
                          <a:spcPts val="0"/>
                        </a:spcAft>
                      </a:pPr>
                      <a:r>
                        <a:rPr lang="en-GB" sz="1100" dirty="0">
                          <a:effectLst/>
                        </a:rPr>
                        <a:t>41.2%</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ts val="1200"/>
                        </a:lnSpc>
                        <a:spcBef>
                          <a:spcPts val="0"/>
                        </a:spcBef>
                        <a:spcAft>
                          <a:spcPts val="0"/>
                        </a:spcAft>
                      </a:pPr>
                      <a:r>
                        <a:rPr lang="en-GB" sz="1100" dirty="0">
                          <a:effectLst/>
                        </a:rPr>
                        <a:t>24 months at 6%</a:t>
                      </a:r>
                      <a:endParaRPr lang="en-US" sz="1100" dirty="0">
                        <a:effectLst/>
                      </a:endParaRPr>
                    </a:p>
                    <a:p>
                      <a:pPr marL="0" marR="0" algn="just">
                        <a:lnSpc>
                          <a:spcPts val="1200"/>
                        </a:lnSpc>
                        <a:spcBef>
                          <a:spcPts val="0"/>
                        </a:spcBef>
                        <a:spcAft>
                          <a:spcPts val="0"/>
                        </a:spcAft>
                      </a:pPr>
                      <a:r>
                        <a:rPr lang="en-GB" sz="1100" dirty="0">
                          <a:effectLst/>
                        </a:rPr>
                        <a:t>55%</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24741691"/>
              </p:ext>
            </p:extLst>
          </p:nvPr>
        </p:nvGraphicFramePr>
        <p:xfrm>
          <a:off x="457199" y="3148529"/>
          <a:ext cx="8229599" cy="1324652"/>
        </p:xfrm>
        <a:graphic>
          <a:graphicData uri="http://schemas.openxmlformats.org/drawingml/2006/table">
            <a:tbl>
              <a:tblPr firstRow="1" firstCol="1" bandRow="1">
                <a:tableStyleId>{5C22544A-7EE6-4342-B048-85BDC9FD1C3A}</a:tableStyleId>
              </a:tblPr>
              <a:tblGrid>
                <a:gridCol w="2895600"/>
                <a:gridCol w="2346960"/>
                <a:gridCol w="2987039"/>
              </a:tblGrid>
              <a:tr h="283711">
                <a:tc>
                  <a:txBody>
                    <a:bodyPr/>
                    <a:lstStyle/>
                    <a:p>
                      <a:pPr marL="0" marR="0" algn="just">
                        <a:lnSpc>
                          <a:spcPts val="1200"/>
                        </a:lnSpc>
                        <a:spcBef>
                          <a:spcPts val="0"/>
                        </a:spcBef>
                        <a:spcAft>
                          <a:spcPts val="0"/>
                        </a:spcAft>
                      </a:pPr>
                      <a:r>
                        <a:rPr lang="en-GB" sz="1100" dirty="0">
                          <a:effectLst/>
                        </a:rPr>
                        <a:t>System Costs (total installed)</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c>
                  <a:txBody>
                    <a:bodyPr/>
                    <a:lstStyle/>
                    <a:p>
                      <a:pPr marL="0" marR="0">
                        <a:lnSpc>
                          <a:spcPts val="1200"/>
                        </a:lnSpc>
                        <a:spcBef>
                          <a:spcPts val="0"/>
                        </a:spcBef>
                        <a:spcAft>
                          <a:spcPts val="0"/>
                        </a:spcAft>
                      </a:pPr>
                      <a:r>
                        <a:rPr lang="en-GB" sz="1100" dirty="0">
                          <a:effectLst/>
                        </a:rPr>
                        <a:t>PV (current)</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c>
                  <a:txBody>
                    <a:bodyPr/>
                    <a:lstStyle/>
                    <a:p>
                      <a:pPr marL="0" marR="0">
                        <a:lnSpc>
                          <a:spcPts val="1200"/>
                        </a:lnSpc>
                        <a:spcBef>
                          <a:spcPts val="0"/>
                        </a:spcBef>
                        <a:spcAft>
                          <a:spcPts val="0"/>
                        </a:spcAft>
                      </a:pPr>
                      <a:r>
                        <a:rPr lang="en-GB" sz="1100">
                          <a:effectLst/>
                        </a:rPr>
                        <a:t>PV (SunShot)</a:t>
                      </a:r>
                      <a:endParaRPr lang="en-US" sz="110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r>
              <a:tr h="716700">
                <a:tc>
                  <a:txBody>
                    <a:bodyPr/>
                    <a:lstStyle/>
                    <a:p>
                      <a:pPr marL="102870" marR="0" indent="-102870" algn="just">
                        <a:lnSpc>
                          <a:spcPts val="1200"/>
                        </a:lnSpc>
                        <a:spcBef>
                          <a:spcPts val="0"/>
                        </a:spcBef>
                        <a:spcAft>
                          <a:spcPts val="0"/>
                        </a:spcAft>
                      </a:pPr>
                      <a:r>
                        <a:rPr lang="en-GB" sz="1100">
                          <a:effectLst/>
                        </a:rPr>
                        <a:t>	- fixed-tilt module</a:t>
                      </a:r>
                      <a:endParaRPr lang="en-US" sz="1100">
                        <a:effectLst/>
                      </a:endParaRPr>
                    </a:p>
                    <a:p>
                      <a:pPr marL="102870" marR="0" indent="-102870" algn="just">
                        <a:lnSpc>
                          <a:spcPts val="1200"/>
                        </a:lnSpc>
                        <a:spcBef>
                          <a:spcPts val="0"/>
                        </a:spcBef>
                        <a:spcAft>
                          <a:spcPts val="0"/>
                        </a:spcAft>
                      </a:pPr>
                      <a:r>
                        <a:rPr lang="en-GB" sz="1100">
                          <a:effectLst/>
                        </a:rPr>
                        <a:t>	- one-axis tracking module</a:t>
                      </a:r>
                      <a:endParaRPr lang="en-US" sz="1100">
                        <a:effectLst/>
                      </a:endParaRPr>
                    </a:p>
                    <a:p>
                      <a:pPr marL="102870" marR="0" indent="-102870" algn="just">
                        <a:lnSpc>
                          <a:spcPts val="1200"/>
                        </a:lnSpc>
                        <a:spcBef>
                          <a:spcPts val="0"/>
                        </a:spcBef>
                        <a:spcAft>
                          <a:spcPts val="0"/>
                        </a:spcAft>
                      </a:pPr>
                      <a:r>
                        <a:rPr lang="en-GB" sz="1100">
                          <a:effectLst/>
                        </a:rPr>
                        <a:t>	- non-tracking fixed O&amp;M</a:t>
                      </a:r>
                      <a:endParaRPr lang="en-US" sz="1100">
                        <a:effectLst/>
                      </a:endParaRPr>
                    </a:p>
                    <a:p>
                      <a:pPr marL="102870" marR="0" indent="-102870" algn="just">
                        <a:lnSpc>
                          <a:spcPts val="1200"/>
                        </a:lnSpc>
                        <a:spcBef>
                          <a:spcPts val="0"/>
                        </a:spcBef>
                        <a:spcAft>
                          <a:spcPts val="0"/>
                        </a:spcAft>
                      </a:pPr>
                      <a:r>
                        <a:rPr lang="en-GB" sz="1100">
                          <a:effectLst/>
                        </a:rPr>
                        <a:t>	- one-axis tracking fixed O&amp;M</a:t>
                      </a:r>
                      <a:endParaRPr lang="en-US" sz="110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c>
                  <a:txBody>
                    <a:bodyPr/>
                    <a:lstStyle/>
                    <a:p>
                      <a:pPr marL="0" marR="0" indent="151130" algn="just">
                        <a:lnSpc>
                          <a:spcPts val="1200"/>
                        </a:lnSpc>
                        <a:spcBef>
                          <a:spcPts val="0"/>
                        </a:spcBef>
                        <a:spcAft>
                          <a:spcPts val="0"/>
                        </a:spcAft>
                      </a:pPr>
                      <a:r>
                        <a:rPr lang="en-GB" sz="1100" dirty="0">
                          <a:effectLst/>
                        </a:rPr>
                        <a:t>$1.82/</a:t>
                      </a:r>
                      <a:r>
                        <a:rPr lang="en-GB" sz="1100" dirty="0" err="1">
                          <a:effectLst/>
                        </a:rPr>
                        <a:t>W</a:t>
                      </a:r>
                      <a:r>
                        <a:rPr lang="en-GB" sz="1100" baseline="-25000" dirty="0" err="1">
                          <a:effectLst/>
                        </a:rPr>
                        <a:t>ac</a:t>
                      </a:r>
                      <a:endParaRPr lang="en-US" sz="1100" dirty="0">
                        <a:effectLst/>
                      </a:endParaRPr>
                    </a:p>
                    <a:p>
                      <a:pPr marL="0" marR="0" indent="151130" algn="just">
                        <a:lnSpc>
                          <a:spcPts val="1200"/>
                        </a:lnSpc>
                        <a:spcBef>
                          <a:spcPts val="0"/>
                        </a:spcBef>
                        <a:spcAft>
                          <a:spcPts val="0"/>
                        </a:spcAft>
                      </a:pPr>
                      <a:r>
                        <a:rPr lang="en-GB" sz="1100" dirty="0">
                          <a:effectLst/>
                        </a:rPr>
                        <a:t>$2.01/</a:t>
                      </a:r>
                      <a:r>
                        <a:rPr lang="en-GB" sz="1100" dirty="0" err="1">
                          <a:effectLst/>
                        </a:rPr>
                        <a:t>W</a:t>
                      </a:r>
                      <a:r>
                        <a:rPr lang="en-GB" sz="1100" baseline="-25000" dirty="0" err="1">
                          <a:effectLst/>
                        </a:rPr>
                        <a:t>ac</a:t>
                      </a:r>
                      <a:endParaRPr lang="en-US" sz="1100" dirty="0">
                        <a:effectLst/>
                      </a:endParaRPr>
                    </a:p>
                    <a:p>
                      <a:pPr marL="0" marR="0" indent="151130" algn="just">
                        <a:lnSpc>
                          <a:spcPts val="1200"/>
                        </a:lnSpc>
                        <a:spcBef>
                          <a:spcPts val="0"/>
                        </a:spcBef>
                        <a:spcAft>
                          <a:spcPts val="0"/>
                        </a:spcAft>
                      </a:pPr>
                      <a:r>
                        <a:rPr lang="en-GB" sz="1100" dirty="0">
                          <a:effectLst/>
                        </a:rPr>
                        <a:t>$15/kW-</a:t>
                      </a:r>
                      <a:r>
                        <a:rPr lang="en-GB" sz="1100" dirty="0" err="1">
                          <a:effectLst/>
                        </a:rPr>
                        <a:t>yr</a:t>
                      </a:r>
                      <a:endParaRPr lang="en-US" sz="1100" dirty="0">
                        <a:effectLst/>
                      </a:endParaRPr>
                    </a:p>
                    <a:p>
                      <a:pPr marL="0" marR="0" indent="151130" algn="just">
                        <a:lnSpc>
                          <a:spcPts val="1200"/>
                        </a:lnSpc>
                        <a:spcBef>
                          <a:spcPts val="0"/>
                        </a:spcBef>
                        <a:spcAft>
                          <a:spcPts val="0"/>
                        </a:spcAft>
                      </a:pPr>
                      <a:r>
                        <a:rPr lang="en-GB" sz="1100" dirty="0">
                          <a:effectLst/>
                        </a:rPr>
                        <a:t>$18/kW-</a:t>
                      </a:r>
                      <a:r>
                        <a:rPr lang="en-GB" sz="1100" dirty="0" err="1">
                          <a:effectLst/>
                        </a:rPr>
                        <a:t>yr</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c>
                  <a:txBody>
                    <a:bodyPr/>
                    <a:lstStyle/>
                    <a:p>
                      <a:pPr marL="0" marR="0" indent="151130" algn="just">
                        <a:lnSpc>
                          <a:spcPts val="1200"/>
                        </a:lnSpc>
                        <a:spcBef>
                          <a:spcPts val="0"/>
                        </a:spcBef>
                        <a:spcAft>
                          <a:spcPts val="0"/>
                        </a:spcAft>
                      </a:pPr>
                      <a:r>
                        <a:rPr lang="en-GB" sz="1100">
                          <a:effectLst/>
                        </a:rPr>
                        <a:t>$1/W</a:t>
                      </a:r>
                      <a:r>
                        <a:rPr lang="en-GB" sz="1100" baseline="-25000">
                          <a:effectLst/>
                        </a:rPr>
                        <a:t>ac</a:t>
                      </a:r>
                      <a:endParaRPr lang="en-US" sz="1100">
                        <a:effectLst/>
                      </a:endParaRPr>
                    </a:p>
                    <a:p>
                      <a:pPr marL="0" marR="0" indent="151130" algn="just">
                        <a:lnSpc>
                          <a:spcPts val="1200"/>
                        </a:lnSpc>
                        <a:spcBef>
                          <a:spcPts val="0"/>
                        </a:spcBef>
                        <a:spcAft>
                          <a:spcPts val="0"/>
                        </a:spcAft>
                      </a:pPr>
                      <a:r>
                        <a:rPr lang="en-GB" sz="1100">
                          <a:effectLst/>
                        </a:rPr>
                        <a:t>$1.1/W</a:t>
                      </a:r>
                      <a:r>
                        <a:rPr lang="en-GB" sz="1100" baseline="-25000">
                          <a:effectLst/>
                        </a:rPr>
                        <a:t>ac</a:t>
                      </a:r>
                      <a:endParaRPr lang="en-US" sz="1100">
                        <a:effectLst/>
                      </a:endParaRPr>
                    </a:p>
                    <a:p>
                      <a:pPr marL="0" marR="0" indent="151130" algn="just">
                        <a:lnSpc>
                          <a:spcPts val="1200"/>
                        </a:lnSpc>
                        <a:spcBef>
                          <a:spcPts val="0"/>
                        </a:spcBef>
                        <a:spcAft>
                          <a:spcPts val="0"/>
                        </a:spcAft>
                      </a:pPr>
                      <a:r>
                        <a:rPr lang="en-GB" sz="1100">
                          <a:effectLst/>
                        </a:rPr>
                        <a:t>$7/kW-yr</a:t>
                      </a:r>
                      <a:endParaRPr lang="en-US" sz="1100">
                        <a:effectLst/>
                      </a:endParaRPr>
                    </a:p>
                    <a:p>
                      <a:pPr marL="0" marR="0" indent="151130" algn="just">
                        <a:lnSpc>
                          <a:spcPts val="1200"/>
                        </a:lnSpc>
                        <a:spcBef>
                          <a:spcPts val="0"/>
                        </a:spcBef>
                        <a:spcAft>
                          <a:spcPts val="0"/>
                        </a:spcAft>
                      </a:pPr>
                      <a:r>
                        <a:rPr lang="en-GB" sz="1100">
                          <a:effectLst/>
                        </a:rPr>
                        <a:t>$15/kW-yr</a:t>
                      </a:r>
                      <a:endParaRPr lang="en-US" sz="110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r>
              <a:tr h="324241">
                <a:tc>
                  <a:txBody>
                    <a:bodyPr/>
                    <a:lstStyle/>
                    <a:p>
                      <a:pPr marL="0" marR="0" algn="just">
                        <a:lnSpc>
                          <a:spcPts val="1200"/>
                        </a:lnSpc>
                        <a:spcBef>
                          <a:spcPts val="0"/>
                        </a:spcBef>
                        <a:spcAft>
                          <a:spcPts val="0"/>
                        </a:spcAft>
                      </a:pPr>
                      <a:r>
                        <a:rPr lang="en-GB" sz="1100" dirty="0">
                          <a:effectLst/>
                        </a:rPr>
                        <a:t>Construction loan period and interest rate</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c>
                  <a:txBody>
                    <a:bodyPr/>
                    <a:lstStyle/>
                    <a:p>
                      <a:pPr marL="0" marR="0" indent="151130" algn="just">
                        <a:lnSpc>
                          <a:spcPts val="1200"/>
                        </a:lnSpc>
                        <a:spcBef>
                          <a:spcPts val="0"/>
                        </a:spcBef>
                        <a:spcAft>
                          <a:spcPts val="0"/>
                        </a:spcAft>
                      </a:pPr>
                      <a:r>
                        <a:rPr lang="en-GB" sz="1100" dirty="0">
                          <a:effectLst/>
                        </a:rPr>
                        <a:t>6 months at 4%</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c>
                  <a:txBody>
                    <a:bodyPr/>
                    <a:lstStyle/>
                    <a:p>
                      <a:pPr marL="0" marR="0" indent="151130" algn="just">
                        <a:lnSpc>
                          <a:spcPts val="1200"/>
                        </a:lnSpc>
                        <a:spcBef>
                          <a:spcPts val="0"/>
                        </a:spcBef>
                        <a:spcAft>
                          <a:spcPts val="0"/>
                        </a:spcAft>
                      </a:pPr>
                      <a:r>
                        <a:rPr lang="en-GB" sz="1100" dirty="0">
                          <a:effectLst/>
                        </a:rPr>
                        <a:t>6 months at 4%</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52223" marR="52223"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43164983"/>
              </p:ext>
            </p:extLst>
          </p:nvPr>
        </p:nvGraphicFramePr>
        <p:xfrm>
          <a:off x="457198" y="4795593"/>
          <a:ext cx="8229600" cy="762000"/>
        </p:xfrm>
        <a:graphic>
          <a:graphicData uri="http://schemas.openxmlformats.org/drawingml/2006/table">
            <a:tbl>
              <a:tblPr firstRow="1" firstCol="1" bandRow="1">
                <a:tableStyleId>{5C22544A-7EE6-4342-B048-85BDC9FD1C3A}</a:tableStyleId>
              </a:tblPr>
              <a:tblGrid>
                <a:gridCol w="1940943"/>
                <a:gridCol w="1513936"/>
                <a:gridCol w="1669211"/>
                <a:gridCol w="1552755"/>
                <a:gridCol w="1552755"/>
              </a:tblGrid>
              <a:tr h="125730">
                <a:tc>
                  <a:txBody>
                    <a:bodyPr/>
                    <a:lstStyle/>
                    <a:p>
                      <a:pPr marL="0" marR="0" algn="just">
                        <a:lnSpc>
                          <a:spcPts val="1200"/>
                        </a:lnSpc>
                        <a:spcBef>
                          <a:spcPts val="0"/>
                        </a:spcBef>
                        <a:spcAft>
                          <a:spcPts val="0"/>
                        </a:spcAft>
                      </a:pPr>
                      <a:r>
                        <a:rPr lang="en-GB" sz="1100" dirty="0">
                          <a:effectLst/>
                        </a:rPr>
                        <a:t>System Costs (total installed)</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tabLst>
                          <a:tab pos="2647315" algn="l"/>
                        </a:tabLst>
                      </a:pPr>
                      <a:r>
                        <a:rPr lang="en-GB" sz="1100">
                          <a:effectLst/>
                        </a:rPr>
                        <a:t>Battery (current, low)</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tabLst>
                          <a:tab pos="2647315" algn="l"/>
                        </a:tabLst>
                      </a:pPr>
                      <a:r>
                        <a:rPr lang="en-GB" sz="1100">
                          <a:effectLst/>
                        </a:rPr>
                        <a:t>Battery (current, high)</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ts val="1200"/>
                        </a:lnSpc>
                        <a:spcBef>
                          <a:spcPts val="0"/>
                        </a:spcBef>
                        <a:spcAft>
                          <a:spcPts val="0"/>
                        </a:spcAft>
                        <a:tabLst>
                          <a:tab pos="1588770" algn="l"/>
                        </a:tabLst>
                      </a:pPr>
                      <a:r>
                        <a:rPr lang="en-GB" sz="1100">
                          <a:effectLst/>
                        </a:rPr>
                        <a:t>Battery (future, low)</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5720" marR="0" algn="ctr">
                        <a:lnSpc>
                          <a:spcPts val="1200"/>
                        </a:lnSpc>
                        <a:spcBef>
                          <a:spcPts val="0"/>
                        </a:spcBef>
                        <a:spcAft>
                          <a:spcPts val="0"/>
                        </a:spcAft>
                      </a:pPr>
                      <a:r>
                        <a:rPr lang="en-GB" sz="1100">
                          <a:effectLst/>
                        </a:rPr>
                        <a:t>Battery (future, high)</a:t>
                      </a:r>
                      <a:endParaRPr lang="en-U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r>
              <a:tr h="46990">
                <a:tc>
                  <a:txBody>
                    <a:bodyPr/>
                    <a:lstStyle/>
                    <a:p>
                      <a:pPr marL="102870" marR="0" indent="-102870" algn="just">
                        <a:lnSpc>
                          <a:spcPts val="1200"/>
                        </a:lnSpc>
                        <a:spcBef>
                          <a:spcPts val="0"/>
                        </a:spcBef>
                        <a:spcAft>
                          <a:spcPts val="0"/>
                        </a:spcAft>
                      </a:pPr>
                      <a:r>
                        <a:rPr lang="en-GB" sz="1100" dirty="0">
                          <a:effectLst/>
                        </a:rPr>
                        <a:t>	- power-related costs</a:t>
                      </a:r>
                      <a:endParaRPr lang="en-US" sz="1100" dirty="0">
                        <a:effectLst/>
                      </a:endParaRPr>
                    </a:p>
                    <a:p>
                      <a:pPr marL="102870" marR="0" indent="-102870" algn="just">
                        <a:lnSpc>
                          <a:spcPts val="1200"/>
                        </a:lnSpc>
                        <a:spcBef>
                          <a:spcPts val="0"/>
                        </a:spcBef>
                        <a:spcAft>
                          <a:spcPts val="0"/>
                        </a:spcAft>
                      </a:pPr>
                      <a:r>
                        <a:rPr lang="en-GB" sz="1100" dirty="0">
                          <a:effectLst/>
                        </a:rPr>
                        <a:t>	- energy-related costs</a:t>
                      </a:r>
                      <a:endParaRPr lang="en-US" sz="1100" dirty="0">
                        <a:effectLst/>
                      </a:endParaRPr>
                    </a:p>
                    <a:p>
                      <a:pPr marL="102870" marR="0" indent="-102870" algn="just">
                        <a:lnSpc>
                          <a:spcPts val="1200"/>
                        </a:lnSpc>
                        <a:spcBef>
                          <a:spcPts val="0"/>
                        </a:spcBef>
                        <a:spcAft>
                          <a:spcPts val="0"/>
                        </a:spcAft>
                      </a:pPr>
                      <a:r>
                        <a:rPr lang="en-GB" sz="1100" dirty="0">
                          <a:effectLst/>
                        </a:rPr>
                        <a:t>	- total (for 6 hour capacity)</a:t>
                      </a:r>
                      <a:endParaRPr lang="en-US" sz="1100" dirty="0">
                        <a:effectLst/>
                      </a:endParaRPr>
                    </a:p>
                    <a:p>
                      <a:pPr marL="102870" marR="0" indent="-102870" algn="just">
                        <a:lnSpc>
                          <a:spcPts val="1200"/>
                        </a:lnSpc>
                        <a:spcBef>
                          <a:spcPts val="0"/>
                        </a:spcBef>
                        <a:spcAft>
                          <a:spcPts val="0"/>
                        </a:spcAft>
                      </a:pPr>
                      <a:r>
                        <a:rPr lang="en-GB" sz="1100" dirty="0">
                          <a:effectLst/>
                        </a:rPr>
                        <a:t>Battery Lifetime</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51130" algn="ctr">
                        <a:lnSpc>
                          <a:spcPts val="1200"/>
                        </a:lnSpc>
                        <a:spcBef>
                          <a:spcPts val="0"/>
                        </a:spcBef>
                        <a:spcAft>
                          <a:spcPts val="0"/>
                        </a:spcAft>
                      </a:pPr>
                      <a:r>
                        <a:rPr lang="en-GB" sz="1100" dirty="0">
                          <a:effectLst/>
                        </a:rPr>
                        <a:t>$300/kW</a:t>
                      </a:r>
                      <a:endParaRPr lang="en-US" sz="1100" dirty="0">
                        <a:effectLst/>
                      </a:endParaRPr>
                    </a:p>
                    <a:p>
                      <a:pPr marL="0" marR="0" indent="151130" algn="ctr">
                        <a:lnSpc>
                          <a:spcPts val="1200"/>
                        </a:lnSpc>
                        <a:spcBef>
                          <a:spcPts val="0"/>
                        </a:spcBef>
                        <a:spcAft>
                          <a:spcPts val="0"/>
                        </a:spcAft>
                      </a:pPr>
                      <a:r>
                        <a:rPr lang="en-GB" sz="1100" dirty="0" smtClean="0">
                          <a:effectLst/>
                        </a:rPr>
                        <a:t>$450/kWh</a:t>
                      </a:r>
                      <a:endParaRPr lang="en-US" sz="1100" dirty="0">
                        <a:effectLst/>
                      </a:endParaRPr>
                    </a:p>
                    <a:p>
                      <a:pPr marL="0" marR="0" indent="151130" algn="ctr">
                        <a:lnSpc>
                          <a:spcPts val="1200"/>
                        </a:lnSpc>
                        <a:spcBef>
                          <a:spcPts val="0"/>
                        </a:spcBef>
                        <a:spcAft>
                          <a:spcPts val="0"/>
                        </a:spcAft>
                      </a:pPr>
                      <a:r>
                        <a:rPr lang="en-GB" sz="1100" dirty="0">
                          <a:effectLst/>
                        </a:rPr>
                        <a:t>$500/kWh</a:t>
                      </a:r>
                      <a:endParaRPr lang="en-US" sz="1100" dirty="0">
                        <a:effectLst/>
                      </a:endParaRPr>
                    </a:p>
                    <a:p>
                      <a:pPr marL="0" marR="0" indent="151130" algn="ctr">
                        <a:lnSpc>
                          <a:spcPts val="1200"/>
                        </a:lnSpc>
                        <a:spcBef>
                          <a:spcPts val="0"/>
                        </a:spcBef>
                        <a:spcAft>
                          <a:spcPts val="0"/>
                        </a:spcAft>
                      </a:pPr>
                      <a:r>
                        <a:rPr lang="en-GB" sz="1100" dirty="0">
                          <a:effectLst/>
                        </a:rPr>
                        <a:t>10 years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151130" algn="ctr">
                        <a:lnSpc>
                          <a:spcPts val="1200"/>
                        </a:lnSpc>
                        <a:spcBef>
                          <a:spcPts val="0"/>
                        </a:spcBef>
                        <a:spcAft>
                          <a:spcPts val="0"/>
                        </a:spcAft>
                      </a:pPr>
                      <a:r>
                        <a:rPr lang="en-GB" sz="1100" dirty="0">
                          <a:effectLst/>
                        </a:rPr>
                        <a:t>$600/kW</a:t>
                      </a:r>
                      <a:endParaRPr lang="en-US" sz="1100" dirty="0">
                        <a:effectLst/>
                      </a:endParaRPr>
                    </a:p>
                    <a:p>
                      <a:pPr marL="0" marR="0" indent="151130" algn="ctr">
                        <a:lnSpc>
                          <a:spcPts val="1200"/>
                        </a:lnSpc>
                        <a:spcBef>
                          <a:spcPts val="0"/>
                        </a:spcBef>
                        <a:spcAft>
                          <a:spcPts val="0"/>
                        </a:spcAft>
                      </a:pPr>
                      <a:r>
                        <a:rPr lang="en-GB" sz="1100" dirty="0">
                          <a:effectLst/>
                        </a:rPr>
                        <a:t>$900/kWh</a:t>
                      </a:r>
                      <a:endParaRPr lang="en-US" sz="1100" dirty="0">
                        <a:effectLst/>
                      </a:endParaRPr>
                    </a:p>
                    <a:p>
                      <a:pPr marL="0" marR="0" indent="151130" algn="ctr">
                        <a:lnSpc>
                          <a:spcPts val="1200"/>
                        </a:lnSpc>
                        <a:spcBef>
                          <a:spcPts val="0"/>
                        </a:spcBef>
                        <a:spcAft>
                          <a:spcPts val="0"/>
                        </a:spcAft>
                      </a:pPr>
                      <a:r>
                        <a:rPr lang="en-GB" sz="1100" dirty="0">
                          <a:effectLst/>
                        </a:rPr>
                        <a:t>$1000/kWh</a:t>
                      </a:r>
                      <a:endParaRPr lang="en-US" sz="1100" dirty="0">
                        <a:effectLst/>
                      </a:endParaRPr>
                    </a:p>
                    <a:p>
                      <a:pPr marL="0" marR="0" indent="151130" algn="ctr">
                        <a:lnSpc>
                          <a:spcPts val="1200"/>
                        </a:lnSpc>
                        <a:spcBef>
                          <a:spcPts val="0"/>
                        </a:spcBef>
                        <a:spcAft>
                          <a:spcPts val="0"/>
                        </a:spcAft>
                      </a:pPr>
                      <a:r>
                        <a:rPr lang="en-GB" sz="1100" dirty="0">
                          <a:effectLst/>
                        </a:rPr>
                        <a:t>5 years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GB" sz="1100" dirty="0">
                          <a:effectLst/>
                        </a:rPr>
                        <a:t>$200/kW</a:t>
                      </a:r>
                      <a:endParaRPr lang="en-US" sz="1100" dirty="0">
                        <a:effectLst/>
                      </a:endParaRPr>
                    </a:p>
                    <a:p>
                      <a:pPr marL="0" marR="0" algn="ctr">
                        <a:lnSpc>
                          <a:spcPts val="1200"/>
                        </a:lnSpc>
                        <a:spcBef>
                          <a:spcPts val="0"/>
                        </a:spcBef>
                        <a:spcAft>
                          <a:spcPts val="0"/>
                        </a:spcAft>
                      </a:pPr>
                      <a:r>
                        <a:rPr lang="en-GB" sz="1100" dirty="0">
                          <a:effectLst/>
                        </a:rPr>
                        <a:t>$150/kWh</a:t>
                      </a:r>
                      <a:endParaRPr lang="en-US" sz="1100" dirty="0">
                        <a:effectLst/>
                      </a:endParaRPr>
                    </a:p>
                    <a:p>
                      <a:pPr marL="0" marR="0" algn="ctr">
                        <a:lnSpc>
                          <a:spcPts val="1200"/>
                        </a:lnSpc>
                        <a:spcBef>
                          <a:spcPts val="0"/>
                        </a:spcBef>
                        <a:spcAft>
                          <a:spcPts val="0"/>
                        </a:spcAft>
                      </a:pPr>
                      <a:r>
                        <a:rPr lang="en-GB" sz="1100" dirty="0">
                          <a:effectLst/>
                        </a:rPr>
                        <a:t>$183/kWh</a:t>
                      </a:r>
                      <a:endParaRPr lang="en-US" sz="1100" dirty="0">
                        <a:effectLst/>
                      </a:endParaRPr>
                    </a:p>
                    <a:p>
                      <a:pPr marL="0" marR="0" algn="ctr">
                        <a:lnSpc>
                          <a:spcPts val="1200"/>
                        </a:lnSpc>
                        <a:spcBef>
                          <a:spcPts val="0"/>
                        </a:spcBef>
                        <a:spcAft>
                          <a:spcPts val="0"/>
                        </a:spcAft>
                      </a:pPr>
                      <a:r>
                        <a:rPr lang="en-GB" sz="1100" dirty="0">
                          <a:effectLst/>
                        </a:rPr>
                        <a:t>15 years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GB" sz="1100" dirty="0">
                          <a:effectLst/>
                        </a:rPr>
                        <a:t>$400/kW</a:t>
                      </a:r>
                      <a:endParaRPr lang="en-US" sz="1100" dirty="0">
                        <a:effectLst/>
                      </a:endParaRPr>
                    </a:p>
                    <a:p>
                      <a:pPr marL="0" marR="0" algn="ctr">
                        <a:lnSpc>
                          <a:spcPts val="1200"/>
                        </a:lnSpc>
                        <a:spcBef>
                          <a:spcPts val="0"/>
                        </a:spcBef>
                        <a:spcAft>
                          <a:spcPts val="0"/>
                        </a:spcAft>
                      </a:pPr>
                      <a:r>
                        <a:rPr lang="en-GB" sz="1100" dirty="0">
                          <a:effectLst/>
                        </a:rPr>
                        <a:t>$300/kWh</a:t>
                      </a:r>
                      <a:endParaRPr lang="en-US" sz="1100" dirty="0">
                        <a:effectLst/>
                      </a:endParaRPr>
                    </a:p>
                    <a:p>
                      <a:pPr marL="0" marR="0" algn="ctr">
                        <a:lnSpc>
                          <a:spcPts val="1200"/>
                        </a:lnSpc>
                        <a:spcBef>
                          <a:spcPts val="0"/>
                        </a:spcBef>
                        <a:spcAft>
                          <a:spcPts val="0"/>
                        </a:spcAft>
                      </a:pPr>
                      <a:r>
                        <a:rPr lang="en-GB" sz="1100" dirty="0">
                          <a:effectLst/>
                        </a:rPr>
                        <a:t>$367/kWh</a:t>
                      </a:r>
                      <a:endParaRPr lang="en-US" sz="1100" dirty="0">
                        <a:effectLst/>
                      </a:endParaRPr>
                    </a:p>
                    <a:p>
                      <a:pPr marL="0" marR="0" algn="ctr">
                        <a:lnSpc>
                          <a:spcPts val="1200"/>
                        </a:lnSpc>
                        <a:spcBef>
                          <a:spcPts val="0"/>
                        </a:spcBef>
                        <a:spcAft>
                          <a:spcPts val="0"/>
                        </a:spcAft>
                      </a:pPr>
                      <a:r>
                        <a:rPr lang="en-GB" sz="1100" dirty="0">
                          <a:effectLst/>
                        </a:rPr>
                        <a:t>10 years</a:t>
                      </a:r>
                      <a:endParaRPr lang="en-U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8" name="TextBox 7"/>
          <p:cNvSpPr txBox="1"/>
          <p:nvPr/>
        </p:nvSpPr>
        <p:spPr>
          <a:xfrm>
            <a:off x="457198" y="972723"/>
            <a:ext cx="8229600" cy="369332"/>
          </a:xfrm>
          <a:prstGeom prst="rect">
            <a:avLst/>
          </a:prstGeom>
          <a:noFill/>
        </p:spPr>
        <p:txBody>
          <a:bodyPr wrap="square" rtlCol="0">
            <a:spAutoFit/>
          </a:bodyPr>
          <a:lstStyle/>
          <a:p>
            <a:pPr algn="ctr"/>
            <a:r>
              <a:rPr lang="en-US" b="1" dirty="0" smtClean="0"/>
              <a:t>CSP-TES Cost/Performance Assumptions</a:t>
            </a:r>
            <a:endParaRPr lang="en-US" b="1" dirty="0"/>
          </a:p>
        </p:txBody>
      </p:sp>
      <p:sp>
        <p:nvSpPr>
          <p:cNvPr id="9" name="TextBox 8"/>
          <p:cNvSpPr txBox="1"/>
          <p:nvPr/>
        </p:nvSpPr>
        <p:spPr>
          <a:xfrm>
            <a:off x="457198" y="2777998"/>
            <a:ext cx="8229600" cy="369332"/>
          </a:xfrm>
          <a:prstGeom prst="rect">
            <a:avLst/>
          </a:prstGeom>
          <a:noFill/>
        </p:spPr>
        <p:txBody>
          <a:bodyPr wrap="square" rtlCol="0">
            <a:spAutoFit/>
          </a:bodyPr>
          <a:lstStyle/>
          <a:p>
            <a:pPr algn="ctr"/>
            <a:r>
              <a:rPr lang="en-US" b="1" dirty="0" smtClean="0"/>
              <a:t>PV Cost/Performance Assumptions</a:t>
            </a:r>
            <a:endParaRPr lang="en-US" b="1" dirty="0"/>
          </a:p>
        </p:txBody>
      </p:sp>
      <p:sp>
        <p:nvSpPr>
          <p:cNvPr id="10" name="TextBox 9"/>
          <p:cNvSpPr txBox="1"/>
          <p:nvPr/>
        </p:nvSpPr>
        <p:spPr>
          <a:xfrm>
            <a:off x="472438" y="4439158"/>
            <a:ext cx="8229600" cy="369332"/>
          </a:xfrm>
          <a:prstGeom prst="rect">
            <a:avLst/>
          </a:prstGeom>
          <a:noFill/>
        </p:spPr>
        <p:txBody>
          <a:bodyPr wrap="square" rtlCol="0">
            <a:spAutoFit/>
          </a:bodyPr>
          <a:lstStyle/>
          <a:p>
            <a:pPr algn="ctr"/>
            <a:r>
              <a:rPr lang="en-US" b="1" dirty="0" smtClean="0"/>
              <a:t>Battery Cost/Performance Assumptions</a:t>
            </a:r>
            <a:endParaRPr lang="en-US" b="1" dirty="0"/>
          </a:p>
        </p:txBody>
      </p:sp>
      <p:sp>
        <p:nvSpPr>
          <p:cNvPr id="11" name="TextBox 10"/>
          <p:cNvSpPr txBox="1"/>
          <p:nvPr/>
        </p:nvSpPr>
        <p:spPr>
          <a:xfrm>
            <a:off x="457198" y="5540740"/>
            <a:ext cx="8244840" cy="1200329"/>
          </a:xfrm>
          <a:prstGeom prst="rect">
            <a:avLst/>
          </a:prstGeom>
          <a:noFill/>
        </p:spPr>
        <p:txBody>
          <a:bodyPr wrap="square" rtlCol="0">
            <a:spAutoFit/>
          </a:bodyPr>
          <a:lstStyle/>
          <a:p>
            <a:r>
              <a:rPr lang="en-US" dirty="0" smtClean="0"/>
              <a:t>Used </a:t>
            </a:r>
            <a:r>
              <a:rPr lang="en-US" dirty="0"/>
              <a:t>an annualized capacity cost of $190/kW-</a:t>
            </a:r>
            <a:r>
              <a:rPr lang="en-US" dirty="0" err="1"/>
              <a:t>yr</a:t>
            </a:r>
            <a:r>
              <a:rPr lang="en-US" dirty="0"/>
              <a:t> for a gas CT (CAISO 2012),  representing a high-efficiency turbine (heat rate of 8700 Btu/kWh). This cost remains constant due to the mature nature of turbine technology.</a:t>
            </a:r>
          </a:p>
          <a:p>
            <a:endParaRPr lang="en-US" dirty="0"/>
          </a:p>
        </p:txBody>
      </p:sp>
    </p:spTree>
    <p:extLst>
      <p:ext uri="{BB962C8B-B14F-4D97-AF65-F5344CB8AC3E}">
        <p14:creationId xmlns:p14="http://schemas.microsoft.com/office/powerpoint/2010/main" val="2927615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18872"/>
            <a:ext cx="8229600" cy="5669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pPr defTabSz="457200"/>
            <a:r>
              <a:rPr lang="en-US" sz="3200" dirty="0">
                <a:solidFill>
                  <a:srgbClr val="F38F26"/>
                </a:solidFill>
                <a:latin typeface="Calibri"/>
                <a:cs typeface="Calibri"/>
              </a:rPr>
              <a:t>Avoided Operational Costs</a:t>
            </a:r>
          </a:p>
        </p:txBody>
      </p:sp>
      <p:graphicFrame>
        <p:nvGraphicFramePr>
          <p:cNvPr id="8" name="Chart 7"/>
          <p:cNvGraphicFramePr>
            <a:graphicFrameLocks/>
          </p:cNvGraphicFramePr>
          <p:nvPr>
            <p:extLst>
              <p:ext uri="{D42A27DB-BD31-4B8C-83A1-F6EECF244321}">
                <p14:modId xmlns:p14="http://schemas.microsoft.com/office/powerpoint/2010/main" val="887638688"/>
              </p:ext>
            </p:extLst>
          </p:nvPr>
        </p:nvGraphicFramePr>
        <p:xfrm>
          <a:off x="1676400" y="883688"/>
          <a:ext cx="5367338" cy="418861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85800" y="5560367"/>
            <a:ext cx="7194085" cy="830997"/>
          </a:xfrm>
          <a:prstGeom prst="rect">
            <a:avLst/>
          </a:prstGeom>
        </p:spPr>
        <p:txBody>
          <a:bodyPr wrap="none">
            <a:spAutoFit/>
          </a:bodyPr>
          <a:lstStyle/>
          <a:p>
            <a:r>
              <a:rPr lang="en-US" sz="2400" dirty="0" smtClean="0"/>
              <a:t>Most configurations of CSP-TES are more ‘valuable’ than</a:t>
            </a:r>
          </a:p>
          <a:p>
            <a:r>
              <a:rPr lang="en-US" sz="2400" dirty="0" smtClean="0"/>
              <a:t>other generation options </a:t>
            </a:r>
            <a:endParaRPr lang="en-US" sz="2400" dirty="0"/>
          </a:p>
        </p:txBody>
      </p:sp>
      <p:sp>
        <p:nvSpPr>
          <p:cNvPr id="2" name="Oval 1"/>
          <p:cNvSpPr/>
          <p:nvPr/>
        </p:nvSpPr>
        <p:spPr>
          <a:xfrm>
            <a:off x="1569493" y="1596783"/>
            <a:ext cx="4913194" cy="245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69493" y="2376980"/>
            <a:ext cx="4258101" cy="245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69494" y="3539315"/>
            <a:ext cx="2947916" cy="245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5944" y="5007339"/>
            <a:ext cx="2894044" cy="369332"/>
          </a:xfrm>
          <a:prstGeom prst="rect">
            <a:avLst/>
          </a:prstGeom>
          <a:noFill/>
        </p:spPr>
        <p:txBody>
          <a:bodyPr wrap="square" rtlCol="0">
            <a:spAutoFit/>
          </a:bodyPr>
          <a:lstStyle/>
          <a:p>
            <a:r>
              <a:rPr lang="en-US" sz="1800" dirty="0" smtClean="0">
                <a:solidFill>
                  <a:srgbClr val="002060"/>
                </a:solidFill>
              </a:rPr>
              <a:t>Jorgensen et.al. 2015</a:t>
            </a:r>
            <a:endParaRPr lang="en-US" sz="1800" dirty="0">
              <a:solidFill>
                <a:srgbClr val="002060"/>
              </a:solidFill>
            </a:endParaRPr>
          </a:p>
        </p:txBody>
      </p:sp>
    </p:spTree>
    <p:extLst>
      <p:ext uri="{BB962C8B-B14F-4D97-AF65-F5344CB8AC3E}">
        <p14:creationId xmlns:p14="http://schemas.microsoft.com/office/powerpoint/2010/main" val="2294854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panose="020F0502020204030204" pitchFamily="34" charset="0"/>
              </a:rPr>
              <a:t>DOE SunShot Initiative – Concentrating Solar Power</a:t>
            </a:r>
            <a:endParaRPr lang="en-US" sz="2800" dirty="0">
              <a:latin typeface="Calibri" panose="020F0502020204030204" pitchFamily="34" charset="0"/>
            </a:endParaRPr>
          </a:p>
        </p:txBody>
      </p:sp>
      <p:sp>
        <p:nvSpPr>
          <p:cNvPr id="14" name="Content Placeholder 13"/>
          <p:cNvSpPr>
            <a:spLocks noGrp="1"/>
          </p:cNvSpPr>
          <p:nvPr>
            <p:ph idx="1"/>
          </p:nvPr>
        </p:nvSpPr>
        <p:spPr>
          <a:xfrm>
            <a:off x="244549" y="1410888"/>
            <a:ext cx="4418735" cy="5191931"/>
          </a:xfrm>
        </p:spPr>
        <p:txBody>
          <a:bodyPr>
            <a:normAutofit/>
          </a:bodyPr>
          <a:lstStyle/>
          <a:p>
            <a:pPr marL="0" indent="0">
              <a:buNone/>
            </a:pPr>
            <a:r>
              <a:rPr lang="en-US" dirty="0"/>
              <a:t>6</a:t>
            </a:r>
            <a:r>
              <a:rPr lang="en-US" sz="2400" dirty="0"/>
              <a:t>₵</a:t>
            </a:r>
            <a:r>
              <a:rPr lang="en-US" dirty="0"/>
              <a:t>/kWh by </a:t>
            </a:r>
            <a:r>
              <a:rPr lang="en-US" dirty="0" smtClean="0"/>
              <a:t>2020</a:t>
            </a:r>
          </a:p>
          <a:p>
            <a:r>
              <a:rPr lang="en-US" sz="2400" b="0" dirty="0"/>
              <a:t>T</a:t>
            </a:r>
            <a:r>
              <a:rPr lang="en-US" sz="2400" b="0" dirty="0" smtClean="0"/>
              <a:t>echnology and cost objectives for solar field, receiver, thermal storage/HTF, &amp; power block necessary to achieve </a:t>
            </a:r>
            <a:r>
              <a:rPr lang="en-US" sz="2400" b="0" dirty="0"/>
              <a:t>SunShot 6</a:t>
            </a:r>
            <a:r>
              <a:rPr lang="en-US" sz="1800" b="0" dirty="0" smtClean="0"/>
              <a:t>₵ </a:t>
            </a:r>
            <a:r>
              <a:rPr lang="en-US" sz="2400" b="0" dirty="0" smtClean="0"/>
              <a:t>target.</a:t>
            </a:r>
            <a:endParaRPr lang="en-US" sz="2400" b="0" dirty="0"/>
          </a:p>
        </p:txBody>
      </p:sp>
      <p:grpSp>
        <p:nvGrpSpPr>
          <p:cNvPr id="5" name="Group 4"/>
          <p:cNvGrpSpPr/>
          <p:nvPr/>
        </p:nvGrpSpPr>
        <p:grpSpPr>
          <a:xfrm>
            <a:off x="4789314" y="940938"/>
            <a:ext cx="4185362" cy="4007560"/>
            <a:chOff x="0" y="1233095"/>
            <a:chExt cx="5257365" cy="528906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3095"/>
              <a:ext cx="5257365" cy="5289066"/>
            </a:xfrm>
            <a:prstGeom prst="rect">
              <a:avLst/>
            </a:prstGeom>
          </p:spPr>
        </p:pic>
        <p:pic>
          <p:nvPicPr>
            <p:cNvPr id="7" name="Picture 6" descr="csp_review_meeting_042313_pitchumani-0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797735"/>
              <a:ext cx="2201949" cy="21604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03" y="1644775"/>
              <a:ext cx="2126355" cy="18971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49" y="3174926"/>
              <a:ext cx="1645975" cy="250675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6991" y="4674184"/>
              <a:ext cx="2606735" cy="144845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7550" y="3195247"/>
              <a:ext cx="1653290" cy="244579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7818" y="1635805"/>
              <a:ext cx="2126355" cy="1897137"/>
            </a:xfrm>
            <a:prstGeom prst="rect">
              <a:avLst/>
            </a:prstGeom>
          </p:spPr>
        </p:pic>
      </p:grpSp>
    </p:spTree>
    <p:extLst>
      <p:ext uri="{BB962C8B-B14F-4D97-AF65-F5344CB8AC3E}">
        <p14:creationId xmlns:p14="http://schemas.microsoft.com/office/powerpoint/2010/main" val="30991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118872"/>
            <a:ext cx="8516679" cy="566928"/>
          </a:xfrm>
        </p:spPr>
        <p:txBody>
          <a:bodyPr>
            <a:noAutofit/>
          </a:bodyPr>
          <a:lstStyle/>
          <a:p>
            <a:r>
              <a:rPr lang="en-US" sz="2000" dirty="0"/>
              <a:t>Annualized net cost results for analysis of current and future cost scenarios for CSP, PV with batteries, and PV with combustion </a:t>
            </a:r>
            <a:r>
              <a:rPr lang="en-US" sz="2000" dirty="0" smtClean="0"/>
              <a:t>turbines</a:t>
            </a:r>
            <a:endParaRPr lang="en-US" sz="36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7" name="Picture 25" descr="Figure E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45" y="1457489"/>
            <a:ext cx="7125813" cy="436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6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Conclusions</a:t>
            </a:r>
            <a:endParaRPr lang="en-US" sz="3200" dirty="0"/>
          </a:p>
        </p:txBody>
      </p:sp>
      <p:sp>
        <p:nvSpPr>
          <p:cNvPr id="8" name="Content Placeholder 3"/>
          <p:cNvSpPr>
            <a:spLocks noGrp="1"/>
          </p:cNvSpPr>
          <p:nvPr>
            <p:ph idx="1"/>
          </p:nvPr>
        </p:nvSpPr>
        <p:spPr>
          <a:xfrm>
            <a:off x="166255" y="990600"/>
            <a:ext cx="8825345" cy="5715000"/>
          </a:xfrm>
        </p:spPr>
        <p:txBody>
          <a:bodyPr>
            <a:noAutofit/>
          </a:bodyPr>
          <a:lstStyle/>
          <a:p>
            <a:pPr>
              <a:spcAft>
                <a:spcPts val="600"/>
              </a:spcAft>
            </a:pPr>
            <a:r>
              <a:rPr lang="en-US" sz="2400" b="0" dirty="0" smtClean="0"/>
              <a:t>LCOE is an incomplete metric when considering the value of </a:t>
            </a:r>
            <a:r>
              <a:rPr lang="en-US" sz="2400" b="0" dirty="0" err="1" smtClean="0"/>
              <a:t>dispatchable</a:t>
            </a:r>
            <a:r>
              <a:rPr lang="en-US" sz="2400" b="0" dirty="0" smtClean="0"/>
              <a:t> CSP</a:t>
            </a:r>
          </a:p>
          <a:p>
            <a:pPr>
              <a:spcAft>
                <a:spcPts val="600"/>
              </a:spcAft>
            </a:pPr>
            <a:r>
              <a:rPr lang="en-US" sz="2400" dirty="0" smtClean="0"/>
              <a:t>The net system cost, defined as the operational costs minus operational savings, is more appropriate for technology comparisons</a:t>
            </a:r>
          </a:p>
          <a:p>
            <a:pPr>
              <a:spcAft>
                <a:spcPts val="600"/>
              </a:spcAft>
            </a:pPr>
            <a:r>
              <a:rPr lang="en-US" sz="2400" b="0" dirty="0" smtClean="0"/>
              <a:t>For low natural gas and emissions costs, CSP SunShot </a:t>
            </a:r>
            <a:r>
              <a:rPr lang="en-US" sz="2400" b="0" dirty="0" err="1" smtClean="0"/>
              <a:t>peakers</a:t>
            </a:r>
            <a:r>
              <a:rPr lang="en-US" sz="2400" b="0" dirty="0" smtClean="0"/>
              <a:t> and intermediate load plants are competitive with conventional NG-fired plants, while baseload CSP is more expensive</a:t>
            </a:r>
          </a:p>
          <a:p>
            <a:pPr>
              <a:spcAft>
                <a:spcPts val="600"/>
              </a:spcAft>
            </a:pPr>
            <a:r>
              <a:rPr lang="en-US" sz="2400" dirty="0" smtClean="0"/>
              <a:t>Current CSP-TES is more competitive than PV-batteries for providing firm capacity although PV-CTs provide the lowest cost option</a:t>
            </a:r>
          </a:p>
          <a:p>
            <a:pPr>
              <a:spcAft>
                <a:spcPts val="600"/>
              </a:spcAft>
            </a:pPr>
            <a:r>
              <a:rPr lang="en-US" sz="2400" b="0" dirty="0" smtClean="0"/>
              <a:t>Using </a:t>
            </a:r>
            <a:r>
              <a:rPr lang="en-US" sz="2400" b="0" dirty="0" err="1" smtClean="0"/>
              <a:t>SunShot</a:t>
            </a:r>
            <a:r>
              <a:rPr lang="en-US" sz="2400" b="0" dirty="0" smtClean="0"/>
              <a:t> projections, CSP-TES is slightly better than PV-batteries but significantly better if batteries don’t meet projections</a:t>
            </a:r>
          </a:p>
          <a:p>
            <a:pPr>
              <a:spcAft>
                <a:spcPts val="600"/>
              </a:spcAft>
            </a:pPr>
            <a:endParaRPr lang="en-US" sz="2400" b="0" dirty="0" smtClean="0"/>
          </a:p>
        </p:txBody>
      </p:sp>
    </p:spTree>
    <p:extLst>
      <p:ext uri="{BB962C8B-B14F-4D97-AF65-F5344CB8AC3E}">
        <p14:creationId xmlns:p14="http://schemas.microsoft.com/office/powerpoint/2010/main" val="566407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590800" y="4038600"/>
            <a:ext cx="6248400" cy="762000"/>
          </a:xfrm>
        </p:spPr>
        <p:txBody>
          <a:bodyPr/>
          <a:lstStyle/>
          <a:p>
            <a:r>
              <a:rPr lang="en-US" sz="3200" b="1" dirty="0">
                <a:solidFill>
                  <a:schemeClr val="accent1"/>
                </a:solidFill>
              </a:rPr>
              <a:t>Thank you!</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95933" y="2583035"/>
            <a:ext cx="2238234" cy="76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584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panose="020F0502020204030204" pitchFamily="34" charset="0"/>
              </a:rPr>
              <a:t>DOE SunShot Initiative – Concentrating Solar Power</a:t>
            </a:r>
            <a:endParaRPr lang="en-US" sz="2800" dirty="0">
              <a:latin typeface="Calibri" panose="020F0502020204030204" pitchFamily="34" charset="0"/>
            </a:endParaRPr>
          </a:p>
        </p:txBody>
      </p:sp>
      <p:sp>
        <p:nvSpPr>
          <p:cNvPr id="14" name="Content Placeholder 13"/>
          <p:cNvSpPr>
            <a:spLocks noGrp="1"/>
          </p:cNvSpPr>
          <p:nvPr>
            <p:ph idx="1"/>
          </p:nvPr>
        </p:nvSpPr>
        <p:spPr>
          <a:xfrm>
            <a:off x="244549" y="1410888"/>
            <a:ext cx="4418735" cy="5191931"/>
          </a:xfrm>
        </p:spPr>
        <p:txBody>
          <a:bodyPr>
            <a:normAutofit/>
          </a:bodyPr>
          <a:lstStyle/>
          <a:p>
            <a:pPr marL="0" indent="0">
              <a:buNone/>
            </a:pPr>
            <a:r>
              <a:rPr lang="en-US" dirty="0"/>
              <a:t>6</a:t>
            </a:r>
            <a:r>
              <a:rPr lang="en-US" sz="2400" dirty="0"/>
              <a:t>₵</a:t>
            </a:r>
            <a:r>
              <a:rPr lang="en-US" dirty="0"/>
              <a:t>/kWh by </a:t>
            </a:r>
            <a:r>
              <a:rPr lang="en-US" dirty="0" smtClean="0"/>
              <a:t>2020</a:t>
            </a:r>
          </a:p>
          <a:p>
            <a:r>
              <a:rPr lang="en-US" sz="2400" b="0" dirty="0" smtClean="0">
                <a:solidFill>
                  <a:schemeClr val="bg1">
                    <a:lumMod val="65000"/>
                  </a:schemeClr>
                </a:solidFill>
              </a:rPr>
              <a:t>Technology and cost objectives for solar field, receiver, thermal storage/HTF, &amp; power block</a:t>
            </a:r>
          </a:p>
          <a:p>
            <a:endParaRPr lang="en-US" sz="2400" b="0" dirty="0" smtClean="0"/>
          </a:p>
          <a:p>
            <a:r>
              <a:rPr lang="en-US" sz="2800" b="0" dirty="0" smtClean="0">
                <a:solidFill>
                  <a:srgbClr val="FF0000"/>
                </a:solidFill>
              </a:rPr>
              <a:t>14 hours of thermal energy storage</a:t>
            </a:r>
          </a:p>
          <a:p>
            <a:r>
              <a:rPr lang="en-US" sz="2800" b="0" dirty="0" smtClean="0">
                <a:solidFill>
                  <a:srgbClr val="FF0000"/>
                </a:solidFill>
              </a:rPr>
              <a:t>Solar Multiple of 2.7</a:t>
            </a:r>
          </a:p>
          <a:p>
            <a:pPr marL="0" indent="0">
              <a:buNone/>
            </a:pPr>
            <a:endParaRPr lang="en-US" dirty="0"/>
          </a:p>
        </p:txBody>
      </p:sp>
      <p:grpSp>
        <p:nvGrpSpPr>
          <p:cNvPr id="5" name="Group 4"/>
          <p:cNvGrpSpPr/>
          <p:nvPr/>
        </p:nvGrpSpPr>
        <p:grpSpPr>
          <a:xfrm>
            <a:off x="4789314" y="940938"/>
            <a:ext cx="4185362" cy="4007560"/>
            <a:chOff x="0" y="1233095"/>
            <a:chExt cx="5257365" cy="528906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3095"/>
              <a:ext cx="5257365" cy="5289066"/>
            </a:xfrm>
            <a:prstGeom prst="rect">
              <a:avLst/>
            </a:prstGeom>
          </p:spPr>
        </p:pic>
        <p:pic>
          <p:nvPicPr>
            <p:cNvPr id="7" name="Picture 6" descr="csp_review_meeting_042313_pitchumani-0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797735"/>
              <a:ext cx="2201949" cy="21604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03" y="1644775"/>
              <a:ext cx="2126355" cy="18971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49" y="3174926"/>
              <a:ext cx="1645975" cy="250675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6991" y="4674184"/>
              <a:ext cx="2606735" cy="144845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7550" y="3195247"/>
              <a:ext cx="1653290" cy="244579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7818" y="1635805"/>
              <a:ext cx="2126355" cy="1897137"/>
            </a:xfrm>
            <a:prstGeom prst="rect">
              <a:avLst/>
            </a:prstGeom>
          </p:spPr>
        </p:pic>
      </p:gr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4013" y="1015709"/>
            <a:ext cx="4200663" cy="506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8431040" y="2126476"/>
            <a:ext cx="526712" cy="369074"/>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430488" y="5631676"/>
            <a:ext cx="526712" cy="184537"/>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900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panose="020F0502020204030204" pitchFamily="34" charset="0"/>
              </a:rPr>
              <a:t>DOE SunShot Initiative – Concentrating Solar Power</a:t>
            </a:r>
            <a:endParaRPr lang="en-US" sz="2800" dirty="0">
              <a:latin typeface="Calibri" panose="020F0502020204030204" pitchFamily="34" charset="0"/>
            </a:endParaRPr>
          </a:p>
        </p:txBody>
      </p:sp>
      <p:sp>
        <p:nvSpPr>
          <p:cNvPr id="14" name="Content Placeholder 13"/>
          <p:cNvSpPr>
            <a:spLocks noGrp="1"/>
          </p:cNvSpPr>
          <p:nvPr>
            <p:ph idx="1"/>
          </p:nvPr>
        </p:nvSpPr>
        <p:spPr>
          <a:xfrm>
            <a:off x="244549" y="1410888"/>
            <a:ext cx="4418735" cy="5191931"/>
          </a:xfrm>
        </p:spPr>
        <p:txBody>
          <a:bodyPr>
            <a:normAutofit/>
          </a:bodyPr>
          <a:lstStyle/>
          <a:p>
            <a:pPr marL="0" indent="0">
              <a:buNone/>
            </a:pPr>
            <a:r>
              <a:rPr lang="en-US" dirty="0"/>
              <a:t>6</a:t>
            </a:r>
            <a:r>
              <a:rPr lang="en-US" sz="2400" dirty="0"/>
              <a:t>₵</a:t>
            </a:r>
            <a:r>
              <a:rPr lang="en-US" dirty="0"/>
              <a:t>/kWh by </a:t>
            </a:r>
            <a:r>
              <a:rPr lang="en-US" dirty="0" smtClean="0"/>
              <a:t>2020</a:t>
            </a:r>
          </a:p>
          <a:p>
            <a:r>
              <a:rPr lang="en-US" sz="2400" b="0" dirty="0" smtClean="0">
                <a:solidFill>
                  <a:schemeClr val="bg1">
                    <a:lumMod val="65000"/>
                  </a:schemeClr>
                </a:solidFill>
              </a:rPr>
              <a:t>Technology and cost objectives for solar field, receiver, thermal storage/HTF, &amp; power block</a:t>
            </a:r>
          </a:p>
          <a:p>
            <a:endParaRPr lang="en-US" sz="2400" b="0" dirty="0" smtClean="0"/>
          </a:p>
          <a:p>
            <a:r>
              <a:rPr lang="en-US" sz="2800" b="0" dirty="0" smtClean="0">
                <a:solidFill>
                  <a:schemeClr val="bg1">
                    <a:lumMod val="65000"/>
                  </a:schemeClr>
                </a:solidFill>
              </a:rPr>
              <a:t>14 hours of thermal energy storage</a:t>
            </a:r>
          </a:p>
          <a:p>
            <a:r>
              <a:rPr lang="en-US" sz="2800" b="0" dirty="0" smtClean="0">
                <a:solidFill>
                  <a:schemeClr val="bg1">
                    <a:lumMod val="65000"/>
                  </a:schemeClr>
                </a:solidFill>
              </a:rPr>
              <a:t>Solar Multiple of 2.7</a:t>
            </a:r>
          </a:p>
          <a:p>
            <a:endParaRPr lang="en-US" sz="2800" b="0" dirty="0">
              <a:solidFill>
                <a:srgbClr val="FF0000"/>
              </a:solidFill>
            </a:endParaRPr>
          </a:p>
          <a:p>
            <a:pPr>
              <a:buFont typeface="Calibri" panose="020F0502020204030204" pitchFamily="34" charset="0"/>
              <a:buChar char="→"/>
            </a:pPr>
            <a:r>
              <a:rPr lang="en-US" sz="2800" dirty="0" smtClean="0">
                <a:solidFill>
                  <a:srgbClr val="FF0000"/>
                </a:solidFill>
              </a:rPr>
              <a:t>67% </a:t>
            </a:r>
            <a:r>
              <a:rPr lang="en-US" sz="2800" dirty="0">
                <a:solidFill>
                  <a:srgbClr val="FF0000"/>
                </a:solidFill>
              </a:rPr>
              <a:t>Capacity Factor “Baseload” Product</a:t>
            </a:r>
          </a:p>
          <a:p>
            <a:endParaRPr lang="en-US" sz="2800" b="0" dirty="0" smtClean="0">
              <a:solidFill>
                <a:srgbClr val="FF0000"/>
              </a:solidFill>
            </a:endParaRPr>
          </a:p>
          <a:p>
            <a:pPr marL="0" indent="0">
              <a:buNone/>
            </a:pPr>
            <a:endParaRPr lang="en-US" dirty="0"/>
          </a:p>
        </p:txBody>
      </p:sp>
      <p:grpSp>
        <p:nvGrpSpPr>
          <p:cNvPr id="5" name="Group 4"/>
          <p:cNvGrpSpPr/>
          <p:nvPr/>
        </p:nvGrpSpPr>
        <p:grpSpPr>
          <a:xfrm>
            <a:off x="4789314" y="940938"/>
            <a:ext cx="4185362" cy="4007560"/>
            <a:chOff x="0" y="1233095"/>
            <a:chExt cx="5257365" cy="528906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3095"/>
              <a:ext cx="5257365" cy="5289066"/>
            </a:xfrm>
            <a:prstGeom prst="rect">
              <a:avLst/>
            </a:prstGeom>
          </p:spPr>
        </p:pic>
        <p:pic>
          <p:nvPicPr>
            <p:cNvPr id="7" name="Picture 6" descr="csp_review_meeting_042313_pitchumani-0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797735"/>
              <a:ext cx="2201949" cy="21604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03" y="1644775"/>
              <a:ext cx="2126355" cy="18971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49" y="3174926"/>
              <a:ext cx="1645975" cy="250675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6991" y="4674184"/>
              <a:ext cx="2606735" cy="144845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7550" y="3195247"/>
              <a:ext cx="1653290" cy="244579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7818" y="1635805"/>
              <a:ext cx="2126355" cy="1897137"/>
            </a:xfrm>
            <a:prstGeom prst="rect">
              <a:avLst/>
            </a:prstGeom>
          </p:spPr>
        </p:pic>
      </p:grpSp>
      <p:pic>
        <p:nvPicPr>
          <p:cNvPr id="1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4013" y="1015709"/>
            <a:ext cx="4200663" cy="506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8430488" y="5279251"/>
            <a:ext cx="526712" cy="184537"/>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257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endParaRPr lang="en-US" dirty="0"/>
          </a:p>
        </p:txBody>
      </p:sp>
      <p:sp>
        <p:nvSpPr>
          <p:cNvPr id="3" name="Content Placeholder 2"/>
          <p:cNvSpPr>
            <a:spLocks noGrp="1"/>
          </p:cNvSpPr>
          <p:nvPr>
            <p:ph idx="1"/>
          </p:nvPr>
        </p:nvSpPr>
        <p:spPr>
          <a:xfrm>
            <a:off x="457200" y="1371600"/>
            <a:ext cx="8176437" cy="4800600"/>
          </a:xfrm>
        </p:spPr>
        <p:txBody>
          <a:bodyPr/>
          <a:lstStyle/>
          <a:p>
            <a:r>
              <a:rPr lang="en-US" dirty="0"/>
              <a:t>SunShot </a:t>
            </a:r>
            <a:r>
              <a:rPr lang="en-US" dirty="0" smtClean="0"/>
              <a:t>and LCOE</a:t>
            </a:r>
            <a:endParaRPr lang="en-US" dirty="0"/>
          </a:p>
          <a:p>
            <a:endParaRPr lang="en-US" dirty="0"/>
          </a:p>
          <a:p>
            <a:r>
              <a:rPr lang="en-US" dirty="0" smtClean="0">
                <a:solidFill>
                  <a:schemeClr val="accent1"/>
                </a:solidFill>
              </a:rPr>
              <a:t>Understanding the Value of CSP with Thermal Energy Storage</a:t>
            </a:r>
          </a:p>
          <a:p>
            <a:endParaRPr lang="en-US" dirty="0" smtClean="0"/>
          </a:p>
          <a:p>
            <a:r>
              <a:rPr lang="en-US" dirty="0" smtClean="0"/>
              <a:t>Net System Cost – A Better Metric</a:t>
            </a:r>
          </a:p>
          <a:p>
            <a:endParaRPr lang="en-US" dirty="0"/>
          </a:p>
        </p:txBody>
      </p:sp>
    </p:spTree>
    <p:extLst>
      <p:ext uri="{BB962C8B-B14F-4D97-AF65-F5344CB8AC3E}">
        <p14:creationId xmlns:p14="http://schemas.microsoft.com/office/powerpoint/2010/main" val="159608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13" y="0"/>
            <a:ext cx="7361476" cy="762000"/>
          </a:xfrm>
        </p:spPr>
        <p:txBody>
          <a:bodyPr>
            <a:noAutofit/>
          </a:bodyPr>
          <a:lstStyle/>
          <a:p>
            <a:r>
              <a:rPr lang="en-US" sz="2800" dirty="0"/>
              <a:t>Simulated Dispatch in California for Summer Day for 0% to 10%PV Penetration</a:t>
            </a:r>
          </a:p>
        </p:txBody>
      </p:sp>
      <p:sp>
        <p:nvSpPr>
          <p:cNvPr id="5" name="Right Arrow 4"/>
          <p:cNvSpPr/>
          <p:nvPr/>
        </p:nvSpPr>
        <p:spPr>
          <a:xfrm>
            <a:off x="1765004" y="5975498"/>
            <a:ext cx="5571461" cy="3827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913322" y="6262577"/>
            <a:ext cx="2813591" cy="369332"/>
          </a:xfrm>
          <a:prstGeom prst="rect">
            <a:avLst/>
          </a:prstGeom>
          <a:noFill/>
        </p:spPr>
        <p:txBody>
          <a:bodyPr wrap="none" rtlCol="0">
            <a:spAutoFit/>
          </a:bodyPr>
          <a:lstStyle/>
          <a:p>
            <a:r>
              <a:rPr lang="en-US" sz="1800" dirty="0" smtClean="0">
                <a:latin typeface="Arial" pitchFamily="34" charset="0"/>
                <a:cs typeface="Arial" pitchFamily="34" charset="0"/>
              </a:rPr>
              <a:t>Increased PV Penetration</a:t>
            </a:r>
          </a:p>
        </p:txBody>
      </p:sp>
      <p:pic>
        <p:nvPicPr>
          <p:cNvPr id="4" name="Picture 3"/>
          <p:cNvPicPr>
            <a:picLocks noChangeAspect="1"/>
          </p:cNvPicPr>
          <p:nvPr/>
        </p:nvPicPr>
        <p:blipFill rotWithShape="1">
          <a:blip r:embed="rId3" cstate="print"/>
          <a:srcRect l="-1934" t="-10251" r="-4544" b="-8246"/>
          <a:stretch/>
        </p:blipFill>
        <p:spPr bwMode="auto">
          <a:xfrm>
            <a:off x="272955" y="873457"/>
            <a:ext cx="7683690" cy="5389119"/>
          </a:xfrm>
          <a:prstGeom prst="rect">
            <a:avLst/>
          </a:prstGeom>
          <a:noFill/>
          <a:ln w="9525">
            <a:noFill/>
            <a:miter lim="800000"/>
            <a:headEnd/>
            <a:tailEnd/>
          </a:ln>
        </p:spPr>
      </p:pic>
      <p:sp>
        <p:nvSpPr>
          <p:cNvPr id="13" name="Freeform 12"/>
          <p:cNvSpPr/>
          <p:nvPr/>
        </p:nvSpPr>
        <p:spPr>
          <a:xfrm>
            <a:off x="1860697" y="1701210"/>
            <a:ext cx="4614529" cy="497959"/>
          </a:xfrm>
          <a:custGeom>
            <a:avLst/>
            <a:gdLst>
              <a:gd name="connsiteX0" fmla="*/ 0 w 4125433"/>
              <a:gd name="connsiteY0" fmla="*/ 0 h 412899"/>
              <a:gd name="connsiteX1" fmla="*/ 1350335 w 4125433"/>
              <a:gd name="connsiteY1" fmla="*/ 223284 h 412899"/>
              <a:gd name="connsiteX2" fmla="*/ 2743200 w 4125433"/>
              <a:gd name="connsiteY2" fmla="*/ 382773 h 412899"/>
              <a:gd name="connsiteX3" fmla="*/ 4125433 w 4125433"/>
              <a:gd name="connsiteY3" fmla="*/ 404038 h 412899"/>
            </a:gdLst>
            <a:ahLst/>
            <a:cxnLst>
              <a:cxn ang="0">
                <a:pos x="connsiteX0" y="connsiteY0"/>
              </a:cxn>
              <a:cxn ang="0">
                <a:pos x="connsiteX1" y="connsiteY1"/>
              </a:cxn>
              <a:cxn ang="0">
                <a:pos x="connsiteX2" y="connsiteY2"/>
              </a:cxn>
              <a:cxn ang="0">
                <a:pos x="connsiteX3" y="connsiteY3"/>
              </a:cxn>
            </a:cxnLst>
            <a:rect l="l" t="t" r="r" b="b"/>
            <a:pathLst>
              <a:path w="4125433" h="412899">
                <a:moveTo>
                  <a:pt x="0" y="0"/>
                </a:moveTo>
                <a:cubicBezTo>
                  <a:pt x="446567" y="79744"/>
                  <a:pt x="893135" y="159489"/>
                  <a:pt x="1350335" y="223284"/>
                </a:cubicBezTo>
                <a:cubicBezTo>
                  <a:pt x="1807535" y="287079"/>
                  <a:pt x="2280684" y="352647"/>
                  <a:pt x="2743200" y="382773"/>
                </a:cubicBezTo>
                <a:cubicBezTo>
                  <a:pt x="3205716" y="412899"/>
                  <a:pt x="3665574" y="408468"/>
                  <a:pt x="4125433" y="404038"/>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Arrow 13"/>
          <p:cNvSpPr/>
          <p:nvPr/>
        </p:nvSpPr>
        <p:spPr>
          <a:xfrm rot="5400000">
            <a:off x="6756996" y="3467989"/>
            <a:ext cx="3143696" cy="38277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612913" y="5273749"/>
            <a:ext cx="1339702" cy="1200329"/>
          </a:xfrm>
          <a:prstGeom prst="rect">
            <a:avLst/>
          </a:prstGeom>
          <a:noFill/>
        </p:spPr>
        <p:txBody>
          <a:bodyPr wrap="square" rtlCol="0">
            <a:spAutoFit/>
          </a:bodyPr>
          <a:lstStyle/>
          <a:p>
            <a:pPr algn="ctr"/>
            <a:r>
              <a:rPr lang="en-US" sz="1800" dirty="0" smtClean="0">
                <a:latin typeface="Arial" pitchFamily="34" charset="0"/>
                <a:cs typeface="Arial" pitchFamily="34" charset="0"/>
              </a:rPr>
              <a:t>Decreased Capacity Value</a:t>
            </a:r>
          </a:p>
          <a:p>
            <a:pPr algn="ctr"/>
            <a:endParaRPr lang="en-US" sz="1800" dirty="0" smtClean="0">
              <a:latin typeface="Arial" pitchFamily="34" charset="0"/>
              <a:cs typeface="Arial" pitchFamily="34" charset="0"/>
            </a:endParaRPr>
          </a:p>
        </p:txBody>
      </p:sp>
      <p:sp>
        <p:nvSpPr>
          <p:cNvPr id="3" name="TextBox 2"/>
          <p:cNvSpPr txBox="1"/>
          <p:nvPr/>
        </p:nvSpPr>
        <p:spPr>
          <a:xfrm>
            <a:off x="412541" y="5776923"/>
            <a:ext cx="2441694" cy="338554"/>
          </a:xfrm>
          <a:prstGeom prst="rect">
            <a:avLst/>
          </a:prstGeom>
          <a:noFill/>
        </p:spPr>
        <p:txBody>
          <a:bodyPr wrap="none" rtlCol="0">
            <a:spAutoFit/>
          </a:bodyPr>
          <a:lstStyle/>
          <a:p>
            <a:r>
              <a:rPr lang="en-US" sz="1600" dirty="0" smtClean="0">
                <a:solidFill>
                  <a:srgbClr val="000000"/>
                </a:solidFill>
              </a:rPr>
              <a:t>Denholm and Mehos, 2012</a:t>
            </a:r>
            <a:endParaRPr lang="en-US" sz="1600" dirty="0">
              <a:solidFill>
                <a:srgbClr val="000000"/>
              </a:solidFill>
            </a:endParaRPr>
          </a:p>
        </p:txBody>
      </p:sp>
    </p:spTree>
    <p:extLst>
      <p:ext uri="{BB962C8B-B14F-4D97-AF65-F5344CB8AC3E}">
        <p14:creationId xmlns:p14="http://schemas.microsoft.com/office/powerpoint/2010/main" val="729584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animBg="1"/>
      <p:bldP spid="14"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a:stretch>
            <a:fillRect/>
          </a:stretch>
        </p:blipFill>
        <p:spPr bwMode="auto">
          <a:xfrm>
            <a:off x="411480" y="1344168"/>
            <a:ext cx="7216173" cy="4547814"/>
          </a:xfrm>
          <a:prstGeom prst="rect">
            <a:avLst/>
          </a:prstGeom>
          <a:noFill/>
          <a:ln w="9525">
            <a:noFill/>
            <a:miter lim="800000"/>
            <a:headEnd/>
            <a:tailEnd/>
          </a:ln>
        </p:spPr>
      </p:pic>
      <p:sp>
        <p:nvSpPr>
          <p:cNvPr id="6" name="Oval 5"/>
          <p:cNvSpPr/>
          <p:nvPr/>
        </p:nvSpPr>
        <p:spPr>
          <a:xfrm>
            <a:off x="5752214" y="4795283"/>
            <a:ext cx="542261" cy="446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16696204">
            <a:off x="3446225" y="2870103"/>
            <a:ext cx="2882187" cy="3149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12912" y="925033"/>
            <a:ext cx="1531087"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Excessive ramp rates</a:t>
            </a:r>
          </a:p>
        </p:txBody>
      </p:sp>
      <p:sp>
        <p:nvSpPr>
          <p:cNvPr id="9" name="TextBox 8"/>
          <p:cNvSpPr txBox="1"/>
          <p:nvPr/>
        </p:nvSpPr>
        <p:spPr>
          <a:xfrm>
            <a:off x="7591648" y="2147777"/>
            <a:ext cx="1647886" cy="861774"/>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Minimum load constraints</a:t>
            </a:r>
          </a:p>
          <a:p>
            <a:pPr algn="ctr"/>
            <a:endParaRPr lang="en-US" dirty="0" smtClean="0">
              <a:latin typeface="Arial" pitchFamily="34" charset="0"/>
              <a:cs typeface="Arial" pitchFamily="34" charset="0"/>
            </a:endParaRPr>
          </a:p>
        </p:txBody>
      </p:sp>
      <p:cxnSp>
        <p:nvCxnSpPr>
          <p:cNvPr id="11" name="Straight Arrow Connector 10"/>
          <p:cNvCxnSpPr/>
          <p:nvPr/>
        </p:nvCxnSpPr>
        <p:spPr>
          <a:xfrm flipH="1">
            <a:off x="5156792" y="1286540"/>
            <a:ext cx="2551813" cy="4465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7"/>
          </p:cNvCxnSpPr>
          <p:nvPr/>
        </p:nvCxnSpPr>
        <p:spPr>
          <a:xfrm flipH="1">
            <a:off x="6215063" y="2395870"/>
            <a:ext cx="1528985" cy="24648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494413" y="0"/>
            <a:ext cx="7097233"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2800" dirty="0">
                <a:solidFill>
                  <a:srgbClr val="F38F26"/>
                </a:solidFill>
                <a:latin typeface="Calibri"/>
                <a:cs typeface="Calibri"/>
              </a:rPr>
              <a:t>Simulated Dispatch in California for </a:t>
            </a:r>
            <a:r>
              <a:rPr lang="en-US" sz="2800" dirty="0" smtClean="0">
                <a:solidFill>
                  <a:srgbClr val="F38F26"/>
                </a:solidFill>
                <a:latin typeface="Calibri"/>
                <a:cs typeface="Calibri"/>
              </a:rPr>
              <a:t>Spring </a:t>
            </a:r>
            <a:r>
              <a:rPr lang="en-US" sz="2800" dirty="0">
                <a:solidFill>
                  <a:srgbClr val="F38F26"/>
                </a:solidFill>
                <a:latin typeface="Calibri"/>
                <a:cs typeface="Calibri"/>
              </a:rPr>
              <a:t>Day for 0% to 10%PV Penetration</a:t>
            </a:r>
          </a:p>
        </p:txBody>
      </p:sp>
    </p:spTree>
    <p:extLst>
      <p:ext uri="{BB962C8B-B14F-4D97-AF65-F5344CB8AC3E}">
        <p14:creationId xmlns:p14="http://schemas.microsoft.com/office/powerpoint/2010/main" val="1724721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CAISO Duck Curve – Circa 2013</a:t>
            </a:r>
            <a:endParaRPr lang="en-US" sz="2800" dirty="0"/>
          </a:p>
        </p:txBody>
      </p:sp>
      <p:pic>
        <p:nvPicPr>
          <p:cNvPr id="4" name="Picture 3"/>
          <p:cNvPicPr/>
          <p:nvPr/>
        </p:nvPicPr>
        <p:blipFill>
          <a:blip r:embed="rId3"/>
          <a:stretch>
            <a:fillRect/>
          </a:stretch>
        </p:blipFill>
        <p:spPr>
          <a:xfrm>
            <a:off x="978193" y="1473110"/>
            <a:ext cx="6528391" cy="4247206"/>
          </a:xfrm>
          <a:prstGeom prst="rect">
            <a:avLst/>
          </a:prstGeom>
        </p:spPr>
      </p:pic>
      <p:sp>
        <p:nvSpPr>
          <p:cNvPr id="3" name="Oval 2"/>
          <p:cNvSpPr/>
          <p:nvPr/>
        </p:nvSpPr>
        <p:spPr>
          <a:xfrm>
            <a:off x="3785191" y="1839433"/>
            <a:ext cx="2434856" cy="3189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220047" y="1679944"/>
            <a:ext cx="808074" cy="1584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28121" y="994152"/>
            <a:ext cx="1273041" cy="830997"/>
          </a:xfrm>
          <a:prstGeom prst="rect">
            <a:avLst/>
          </a:prstGeom>
          <a:noFill/>
        </p:spPr>
        <p:txBody>
          <a:bodyPr wrap="square" rtlCol="0">
            <a:spAutoFit/>
          </a:bodyPr>
          <a:lstStyle/>
          <a:p>
            <a:r>
              <a:rPr lang="en-US" sz="1600" dirty="0" smtClean="0">
                <a:solidFill>
                  <a:srgbClr val="000000"/>
                </a:solidFill>
              </a:rPr>
              <a:t>Shifting and narrowing of net peak</a:t>
            </a:r>
            <a:endParaRPr lang="en-US" sz="1600" dirty="0">
              <a:solidFill>
                <a:srgbClr val="000000"/>
              </a:solidFill>
            </a:endParaRPr>
          </a:p>
        </p:txBody>
      </p:sp>
      <p:cxnSp>
        <p:nvCxnSpPr>
          <p:cNvPr id="8" name="Straight Connector 7"/>
          <p:cNvCxnSpPr/>
          <p:nvPr/>
        </p:nvCxnSpPr>
        <p:spPr>
          <a:xfrm flipH="1">
            <a:off x="6698512" y="1318436"/>
            <a:ext cx="329610" cy="68048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520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theme/theme1.xml><?xml version="1.0" encoding="utf-8"?>
<a:theme xmlns:a="http://schemas.openxmlformats.org/drawingml/2006/main" name="Sunshot-PPT-template-light_FINAL2016">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7bbd8d32-57eb-4c25-a7af-abe0816fa3e8"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BEFF806D-4BB3-4C77-B170-770543D091F6}"/>
</file>

<file path=customXml/itemProps2.xml><?xml version="1.0" encoding="utf-8"?>
<ds:datastoreItem xmlns:ds="http://schemas.openxmlformats.org/officeDocument/2006/customXml" ds:itemID="{CD795A2D-06CE-4208-8B4D-BAA8356BE4FB}"/>
</file>

<file path=customXml/itemProps3.xml><?xml version="1.0" encoding="utf-8"?>
<ds:datastoreItem xmlns:ds="http://schemas.openxmlformats.org/officeDocument/2006/customXml" ds:itemID="{4F7BEF25-4C1A-4AFD-BF6E-801B0EE28D20}"/>
</file>

<file path=customXml/itemProps4.xml><?xml version="1.0" encoding="utf-8"?>
<ds:datastoreItem xmlns:ds="http://schemas.openxmlformats.org/officeDocument/2006/customXml" ds:itemID="{E2F11125-E241-432F-AF98-1C7525863A56}"/>
</file>

<file path=customXml/itemProps5.xml><?xml version="1.0" encoding="utf-8"?>
<ds:datastoreItem xmlns:ds="http://schemas.openxmlformats.org/officeDocument/2006/customXml" ds:itemID="{1DA0A2BC-118B-4450-AE71-598F5F57CD5B}"/>
</file>

<file path=docProps/app.xml><?xml version="1.0" encoding="utf-8"?>
<Properties xmlns="http://schemas.openxmlformats.org/officeDocument/2006/extended-properties" xmlns:vt="http://schemas.openxmlformats.org/officeDocument/2006/docPropsVTypes">
  <Template>Sunshot-PPT-template-light_FINAL2016.potx</Template>
  <TotalTime>624</TotalTime>
  <Words>2284</Words>
  <Application>Microsoft Office PowerPoint</Application>
  <PresentationFormat>On-screen Show (4:3)</PresentationFormat>
  <Paragraphs>414</Paragraphs>
  <Slides>32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Sunshot-PPT-template-light_FINAL2016</vt:lpstr>
      <vt:lpstr>Acrobat Document</vt:lpstr>
      <vt:lpstr>Beyond LCOE: The Value of CSP with Thermal Energy Storage</vt:lpstr>
      <vt:lpstr>Discussion</vt:lpstr>
      <vt:lpstr>DOE SunShot Initiative – Concentrating Solar Power</vt:lpstr>
      <vt:lpstr>DOE SunShot Initiative – Concentrating Solar Power</vt:lpstr>
      <vt:lpstr>DOE SunShot Initiative – Concentrating Solar Power</vt:lpstr>
      <vt:lpstr>Discussion</vt:lpstr>
      <vt:lpstr>Simulated Dispatch in California for Summer Day for 0% to 10%PV Penetration</vt:lpstr>
      <vt:lpstr>PowerPoint Presentation</vt:lpstr>
      <vt:lpstr>CAISO Duck Curve – Circa 2013</vt:lpstr>
      <vt:lpstr>PowerPoint Presentation</vt:lpstr>
      <vt:lpstr>PowerPoint Presentation</vt:lpstr>
      <vt:lpstr>Implementation of CSP with TES in a Commercial Unit Commitment and Economic Dispatch Model (PLEXOS)</vt:lpstr>
      <vt:lpstr>California ISO Analysis – 33% Renewable Portfolio Standard</vt:lpstr>
      <vt:lpstr>CAISO Analysis – Operational Value</vt:lpstr>
      <vt:lpstr>PowerPoint Presentation</vt:lpstr>
      <vt:lpstr>CAISO Analysis – Total Valuation</vt:lpstr>
      <vt:lpstr>Discussion</vt:lpstr>
      <vt:lpstr>Solar as a capacity product</vt:lpstr>
      <vt:lpstr>Solar as a capacity product</vt:lpstr>
      <vt:lpstr>Cost Assumptions – Conventional*</vt:lpstr>
      <vt:lpstr>Cost Assumptions – Current and Future CSP-TES Tower Scenarios </vt:lpstr>
      <vt:lpstr>Modeling Assumptions</vt:lpstr>
      <vt:lpstr>Modeling Scenarios</vt:lpstr>
      <vt:lpstr>Comparison of annualized net cost of current and SunShot CSP configurations for low natural gas and carbon cost scenarios</vt:lpstr>
      <vt:lpstr>Comparison of annualized net cost of SunShot CSP configurations  for low natural gas and carbon cost scenario</vt:lpstr>
      <vt:lpstr>Comparison of annualized net cost of SunShot CSP configurations  for high natural gas and carbon cost scenario</vt:lpstr>
      <vt:lpstr>Solar as a capacity product</vt:lpstr>
      <vt:lpstr>Cost Assumptions</vt:lpstr>
      <vt:lpstr>PowerPoint Presentation</vt:lpstr>
      <vt:lpstr>Annualized net cost results for analysis of current and future cost scenarios for CSP, PV with batteries, and PV with combustion turbines</vt:lpstr>
      <vt:lpstr>Conclusions</vt:lpstr>
      <vt:lpstr>PowerPoint Presentation</vt:lpstr>
    </vt:vector>
  </TitlesOfParts>
  <Company>Spire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Zeinab Mohtadi</dc:creator>
  <cp:lastModifiedBy>Mehos</cp:lastModifiedBy>
  <cp:revision>93</cp:revision>
  <dcterms:created xsi:type="dcterms:W3CDTF">2013-11-27T21:01:27Z</dcterms:created>
  <dcterms:modified xsi:type="dcterms:W3CDTF">2016-04-19T14:11:17Z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0x0101004F74DC062CBB2344BE271DCDDCB427A3</vt:lpwstr>
  </property>
</Properties>
</file>