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4"/>
  </p:notesMasterIdLst>
  <p:handoutMasterIdLst>
    <p:handoutMasterId r:id="rId25"/>
  </p:handoutMasterIdLst>
  <p:sldIdLst>
    <p:sldId id="365" r:id="rId7"/>
    <p:sldId id="366" r:id="rId8"/>
    <p:sldId id="367" r:id="rId9"/>
    <p:sldId id="279" r:id="rId10"/>
    <p:sldId id="357" r:id="rId11"/>
    <p:sldId id="358" r:id="rId12"/>
    <p:sldId id="364" r:id="rId13"/>
    <p:sldId id="359" r:id="rId14"/>
    <p:sldId id="360" r:id="rId15"/>
    <p:sldId id="341" r:id="rId16"/>
    <p:sldId id="337" r:id="rId17"/>
    <p:sldId id="340" r:id="rId18"/>
    <p:sldId id="350" r:id="rId19"/>
    <p:sldId id="349" r:id="rId20"/>
    <p:sldId id="356" r:id="rId21"/>
    <p:sldId id="355" r:id="rId22"/>
    <p:sldId id="362"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vi Irwin" initials="LI"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00"/>
    <a:srgbClr val="F7730C"/>
    <a:srgbClr val="6A737B"/>
    <a:srgbClr val="F37021"/>
    <a:srgbClr val="7DB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71093" autoAdjust="0"/>
  </p:normalViewPr>
  <p:slideViewPr>
    <p:cSldViewPr snapToGrid="0" showGuides="1">
      <p:cViewPr>
        <p:scale>
          <a:sx n="81" d="100"/>
          <a:sy n="81" d="100"/>
        </p:scale>
        <p:origin x="-822"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6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a:latin typeface="+mn-lt"/>
                <a:ea typeface="+mn-ea"/>
                <a:cs typeface="+mn-cs"/>
              </a:defRPr>
            </a:lvl1pPr>
          </a:lstStyle>
          <a:p>
            <a:pPr>
              <a:defRPr/>
            </a:pPr>
            <a:fld id="{600A21CD-A1A6-5D40-97FD-6DFC56121B42}" type="datetime1">
              <a:rPr lang="en-US"/>
              <a:pPr>
                <a:defRPr/>
              </a:pPr>
              <a:t>4/20/2016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a:latin typeface="+mn-lt"/>
                <a:ea typeface="+mn-ea"/>
                <a:cs typeface="+mn-cs"/>
              </a:defRPr>
            </a:lvl1pPr>
          </a:lstStyle>
          <a:p>
            <a:pPr>
              <a:defRPr/>
            </a:pPr>
            <a:fld id="{BD309AA5-3C9C-FC4E-B005-CD55B56899DF}" type="slidenum">
              <a:rPr/>
              <a:pPr>
                <a:defRPr/>
              </a:pPr>
              <a:t>‹#›</a:t>
            </a:fld>
            <a:endParaRPr lang="en-US" dirty="0"/>
          </a:p>
        </p:txBody>
      </p:sp>
    </p:spTree>
    <p:extLst>
      <p:ext uri="{BB962C8B-B14F-4D97-AF65-F5344CB8AC3E}">
        <p14:creationId xmlns:p14="http://schemas.microsoft.com/office/powerpoint/2010/main" val="257492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a:latin typeface="+mn-lt"/>
                <a:ea typeface="+mn-ea"/>
                <a:cs typeface="+mn-cs"/>
              </a:defRPr>
            </a:lvl1pPr>
          </a:lstStyle>
          <a:p>
            <a:pPr>
              <a:defRPr/>
            </a:pPr>
            <a:fld id="{3920ECE4-1201-8848-AD68-1C1EFBBCD92A}" type="datetime1">
              <a:rPr lang="en-US"/>
              <a:pPr>
                <a:defRPr/>
              </a:pPr>
              <a:t>4/20/2016</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a:latin typeface="+mn-lt"/>
                <a:ea typeface="+mn-ea"/>
                <a:cs typeface="+mn-cs"/>
              </a:defRPr>
            </a:lvl1pPr>
          </a:lstStyle>
          <a:p>
            <a:pPr>
              <a:defRPr/>
            </a:pPr>
            <a:fld id="{732F264B-B288-D54C-B0D6-F75C345E3260}" type="slidenum">
              <a:rPr/>
              <a:pPr>
                <a:defRPr/>
              </a:pPr>
              <a:t>‹#›</a:t>
            </a:fld>
            <a:endParaRPr lang="en-US" dirty="0"/>
          </a:p>
        </p:txBody>
      </p:sp>
    </p:spTree>
    <p:extLst>
      <p:ext uri="{BB962C8B-B14F-4D97-AF65-F5344CB8AC3E}">
        <p14:creationId xmlns:p14="http://schemas.microsoft.com/office/powerpoint/2010/main" val="27902644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11</a:t>
            </a:fld>
            <a:endParaRPr lang="en-US" dirty="0"/>
          </a:p>
        </p:txBody>
      </p:sp>
    </p:spTree>
    <p:extLst>
      <p:ext uri="{BB962C8B-B14F-4D97-AF65-F5344CB8AC3E}">
        <p14:creationId xmlns:p14="http://schemas.microsoft.com/office/powerpoint/2010/main" val="2020924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sunshot_color_h.png"/>
          <p:cNvPicPr>
            <a:picLocks noChangeAspect="1"/>
          </p:cNvPicPr>
          <p:nvPr userDrawn="1"/>
        </p:nvPicPr>
        <p:blipFill>
          <a:blip r:embed="rId2"/>
          <a:srcRect/>
          <a:stretch>
            <a:fillRect/>
          </a:stretch>
        </p:blipFill>
        <p:spPr bwMode="auto">
          <a:xfrm>
            <a:off x="2174875" y="5492750"/>
            <a:ext cx="4799013" cy="914400"/>
          </a:xfrm>
          <a:prstGeom prst="rect">
            <a:avLst/>
          </a:prstGeom>
          <a:noFill/>
          <a:ln w="9525">
            <a:noFill/>
            <a:miter lim="800000"/>
            <a:headEnd/>
            <a:tailEnd/>
          </a:ln>
        </p:spPr>
      </p:pic>
      <p:pic>
        <p:nvPicPr>
          <p:cNvPr id="4" name="Picture 7" descr="iStock_000014578479small.jpg"/>
          <p:cNvPicPr>
            <a:picLocks noChangeAspect="1"/>
          </p:cNvPicPr>
          <p:nvPr userDrawn="1"/>
        </p:nvPicPr>
        <p:blipFill>
          <a:blip r:embed="rId3"/>
          <a:srcRect t="2042" b="24081"/>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80062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80062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80062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9531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95311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89904" y="1995715"/>
            <a:ext cx="5168295" cy="1701486"/>
          </a:xfrm>
        </p:spPr>
        <p:txBody>
          <a:bodyPr anchor="b">
            <a:normAutofit/>
          </a:bodyPr>
          <a:lstStyle>
            <a:lvl1pPr algn="l">
              <a:defRPr sz="3600" b="1" i="0">
                <a:solidFill>
                  <a:srgbClr val="ED902F"/>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9904" y="3825709"/>
            <a:ext cx="5168296" cy="1302672"/>
          </a:xfrm>
        </p:spPr>
        <p:txBody>
          <a:bodyPr>
            <a:normAutofit/>
          </a:bodyPr>
          <a:lstStyle>
            <a:lvl1pPr marL="0" indent="0" algn="l">
              <a:buNone/>
              <a:defRPr sz="2400" b="0" i="0">
                <a:solidFill>
                  <a:schemeClr val="bg2">
                    <a:lumMod val="5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2" name="Straight Connector 11"/>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
        <p:nvSpPr>
          <p:cNvPr id="5" name="Text Placeholder 4"/>
          <p:cNvSpPr>
            <a:spLocks noGrp="1"/>
          </p:cNvSpPr>
          <p:nvPr>
            <p:ph type="body" sz="quarter" idx="10" hasCustomPrompt="1"/>
          </p:nvPr>
        </p:nvSpPr>
        <p:spPr>
          <a:xfrm>
            <a:off x="5248092" y="5695548"/>
            <a:ext cx="3210108" cy="909770"/>
          </a:xfrm>
        </p:spPr>
        <p:txBody>
          <a:bodyPr anchor="ctr">
            <a:noAutofit/>
          </a:bodyPr>
          <a:lstStyle>
            <a:lvl1pPr marL="0" indent="0">
              <a:buNone/>
              <a:defRPr sz="1600">
                <a:solidFill>
                  <a:srgbClr val="8D98A3"/>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Click to edit Author</a:t>
            </a:r>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3" name="Straight Connector 12"/>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6" name="Picture 15"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sp>
        <p:nvSpPr>
          <p:cNvPr id="18" name="Rectangle 17"/>
          <p:cNvSpPr/>
          <p:nvPr userDrawn="1"/>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9" name="Picture 18"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pic>
        <p:nvPicPr>
          <p:cNvPr id="20" name="Picture 19"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21" name="Straight Connector 20"/>
          <p:cNvCxnSpPr/>
          <p:nvPr userDrawn="1"/>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nvSpPr>
        <p:spPr>
          <a:xfrm>
            <a:off x="0" y="1992993"/>
            <a:ext cx="4244331" cy="523220"/>
          </a:xfrm>
          <a:prstGeom prst="rect">
            <a:avLst/>
          </a:prstGeom>
          <a:solidFill>
            <a:schemeClr val="accent2"/>
          </a:solidFill>
        </p:spPr>
        <p:txBody>
          <a:bodyPr wrap="square" rtlCol="0">
            <a:spAutoFit/>
          </a:bodyPr>
          <a:lstStyle/>
          <a:p>
            <a:pPr algn="ctr"/>
            <a:r>
              <a:rPr lang="en-US" sz="2800" dirty="0" smtClean="0">
                <a:solidFill>
                  <a:schemeClr val="bg1"/>
                </a:solidFill>
              </a:rPr>
              <a:t>CSP Program Summit 2016</a:t>
            </a:r>
            <a:endParaRPr lang="en-US" sz="2800" dirty="0">
              <a:solidFill>
                <a:schemeClr val="bg1"/>
              </a:solidFill>
            </a:endParaRPr>
          </a:p>
        </p:txBody>
      </p:sp>
    </p:spTree>
    <p:extLst>
      <p:ext uri="{BB962C8B-B14F-4D97-AF65-F5344CB8AC3E}">
        <p14:creationId xmlns:p14="http://schemas.microsoft.com/office/powerpoint/2010/main" val="11531826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8945" y="128459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a:xfrm>
            <a:off x="8640763" y="6454775"/>
            <a:ext cx="503237" cy="384175"/>
          </a:xfrm>
          <a:prstGeom prst="rect">
            <a:avLst/>
          </a:prstGeom>
        </p:spPr>
        <p:txBody>
          <a:bodyPr/>
          <a:lstStyle>
            <a:lvl1pPr>
              <a:defRPr/>
            </a:lvl1pPr>
          </a:lstStyle>
          <a:p>
            <a:fld id="{642CEF9C-A152-4A4E-BFD8-E61515FC5ADF}" type="slidenum">
              <a:rPr lang="en-US"/>
              <a:pPr/>
              <a:t>‹#›</a:t>
            </a:fld>
            <a:endParaRPr lang="en-US" dirty="0"/>
          </a:p>
        </p:txBody>
      </p:sp>
    </p:spTree>
    <p:extLst>
      <p:ext uri="{BB962C8B-B14F-4D97-AF65-F5344CB8AC3E}">
        <p14:creationId xmlns:p14="http://schemas.microsoft.com/office/powerpoint/2010/main" val="163614939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Tree>
    <p:extLst>
      <p:ext uri="{BB962C8B-B14F-4D97-AF65-F5344CB8AC3E}">
        <p14:creationId xmlns:p14="http://schemas.microsoft.com/office/powerpoint/2010/main" val="761570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pic>
        <p:nvPicPr>
          <p:cNvPr id="5" name="Picture 7" descr="sunshot_color_h.png"/>
          <p:cNvPicPr>
            <a:picLocks noChangeAspect="1"/>
          </p:cNvPicPr>
          <p:nvPr userDrawn="1"/>
        </p:nvPicPr>
        <p:blipFill>
          <a:blip r:embed="rId2"/>
          <a:srcRect/>
          <a:stretch>
            <a:fillRect/>
          </a:stretch>
        </p:blipFill>
        <p:spPr bwMode="auto">
          <a:xfrm>
            <a:off x="958850" y="1571625"/>
            <a:ext cx="7197725" cy="1371600"/>
          </a:xfrm>
          <a:prstGeom prst="rect">
            <a:avLst/>
          </a:prstGeom>
          <a:noFill/>
          <a:ln w="9525">
            <a:noFill/>
            <a:miter lim="800000"/>
            <a:headEnd/>
            <a:tailEnd/>
          </a:ln>
        </p:spPr>
      </p:pic>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Tree>
    <p:extLst>
      <p:ext uri="{BB962C8B-B14F-4D97-AF65-F5344CB8AC3E}">
        <p14:creationId xmlns:p14="http://schemas.microsoft.com/office/powerpoint/2010/main" val="36895071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8" name="Picture 4" descr="sunshot_color_h.png"/>
          <p:cNvPicPr>
            <a:picLocks noChangeAspect="1"/>
          </p:cNvPicPr>
          <p:nvPr/>
        </p:nvPicPr>
        <p:blipFill>
          <a:blip r:embed="rId19"/>
          <a:srcRect/>
          <a:stretch>
            <a:fillRect/>
          </a:stretch>
        </p:blipFill>
        <p:spPr bwMode="auto">
          <a:xfrm>
            <a:off x="153988" y="6456363"/>
            <a:ext cx="1717675" cy="327025"/>
          </a:xfrm>
          <a:prstGeom prst="rect">
            <a:avLst/>
          </a:prstGeom>
          <a:noFill/>
          <a:ln w="9525">
            <a:noFill/>
            <a:miter lim="800000"/>
            <a:headEnd/>
            <a:tailEnd/>
          </a:ln>
        </p:spPr>
      </p:pic>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fld id="{8890FB4D-8F98-3B48-81D7-DC256FD022A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 id="2147483681" r:id="rId16"/>
    <p:sldLayoutId id="2147483682" r:id="rId17"/>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796232"/>
            <a:ext cx="8858250" cy="1701486"/>
          </a:xfrm>
        </p:spPr>
        <p:txBody>
          <a:bodyPr>
            <a:normAutofit/>
          </a:bodyPr>
          <a:lstStyle/>
          <a:p>
            <a:pPr algn="ctr"/>
            <a:r>
              <a:rPr lang="en-US" dirty="0">
                <a:solidFill>
                  <a:schemeClr val="bg2">
                    <a:lumMod val="50000"/>
                  </a:schemeClr>
                </a:solidFill>
              </a:rPr>
              <a:t>Apollo High-Efficiency sCO2 Centrifugal Compressor Development</a:t>
            </a:r>
          </a:p>
        </p:txBody>
      </p:sp>
      <p:sp>
        <p:nvSpPr>
          <p:cNvPr id="4" name="Text Placeholder 3"/>
          <p:cNvSpPr>
            <a:spLocks noGrp="1"/>
          </p:cNvSpPr>
          <p:nvPr>
            <p:ph type="body" sz="quarter" idx="10"/>
          </p:nvPr>
        </p:nvSpPr>
        <p:spPr>
          <a:xfrm>
            <a:off x="3289903" y="5695548"/>
            <a:ext cx="5501671" cy="909770"/>
          </a:xfrm>
        </p:spPr>
        <p:txBody>
          <a:bodyPr/>
          <a:lstStyle/>
          <a:p>
            <a:r>
              <a:rPr lang="en-US" dirty="0" smtClean="0"/>
              <a:t>Jeff Moore, Institute Engineer- Southwest Research Institute</a:t>
            </a:r>
          </a:p>
          <a:p>
            <a:r>
              <a:rPr lang="en-US" dirty="0"/>
              <a:t>Azam Thatte, Lead Research Scientist - GE Global Research</a:t>
            </a:r>
          </a:p>
          <a:p>
            <a:endParaRPr lang="en-US" dirty="0"/>
          </a:p>
        </p:txBody>
      </p:sp>
    </p:spTree>
    <p:extLst>
      <p:ext uri="{BB962C8B-B14F-4D97-AF65-F5344CB8AC3E}">
        <p14:creationId xmlns:p14="http://schemas.microsoft.com/office/powerpoint/2010/main" val="262694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2CEF9C-A152-4A4E-BFD8-E61515FC5ADF}" type="slidenum">
              <a:rPr lang="en-US" smtClean="0"/>
              <a:pPr/>
              <a:t>10</a:t>
            </a:fld>
            <a:endParaRPr lang="en-US" dirty="0"/>
          </a:p>
        </p:txBody>
      </p:sp>
      <p:cxnSp>
        <p:nvCxnSpPr>
          <p:cNvPr id="6" name="Straight Connector 5"/>
          <p:cNvCxnSpPr/>
          <p:nvPr/>
        </p:nvCxnSpPr>
        <p:spPr>
          <a:xfrm>
            <a:off x="508002" y="1349557"/>
            <a:ext cx="0" cy="2030278"/>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08006" y="3379835"/>
            <a:ext cx="7357384" cy="0"/>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86971" y="1651773"/>
            <a:ext cx="224725" cy="17125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181083" y="2821895"/>
            <a:ext cx="224726" cy="5424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186249" y="1651773"/>
            <a:ext cx="219560" cy="1170122"/>
          </a:xfrm>
          <a:prstGeom prst="rect">
            <a:avLst/>
          </a:prstGeom>
          <a:solidFill>
            <a:schemeClr val="bg1"/>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700400" y="1051281"/>
            <a:ext cx="397866" cy="340963"/>
            <a:chOff x="5672380" y="1464590"/>
            <a:chExt cx="397866" cy="340963"/>
          </a:xfrm>
        </p:grpSpPr>
        <p:sp>
          <p:nvSpPr>
            <p:cNvPr id="16" name="Oval 15"/>
            <p:cNvSpPr/>
            <p:nvPr/>
          </p:nvSpPr>
          <p:spPr>
            <a:xfrm>
              <a:off x="5703376" y="1464590"/>
              <a:ext cx="340963" cy="340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672380" y="1507277"/>
              <a:ext cx="397866" cy="276999"/>
            </a:xfrm>
            <a:prstGeom prst="rect">
              <a:avLst/>
            </a:prstGeom>
            <a:noFill/>
          </p:spPr>
          <p:txBody>
            <a:bodyPr wrap="none" rtlCol="0">
              <a:spAutoFit/>
            </a:bodyPr>
            <a:lstStyle/>
            <a:p>
              <a:r>
                <a:rPr lang="en-US" sz="1200" dirty="0" smtClean="0"/>
                <a:t>5.1</a:t>
              </a:r>
              <a:endParaRPr lang="en-US" sz="1200" dirty="0"/>
            </a:p>
          </p:txBody>
        </p:sp>
      </p:grpSp>
      <p:grpSp>
        <p:nvGrpSpPr>
          <p:cNvPr id="18" name="Group 17"/>
          <p:cNvGrpSpPr/>
          <p:nvPr/>
        </p:nvGrpSpPr>
        <p:grpSpPr>
          <a:xfrm>
            <a:off x="2094513" y="1051280"/>
            <a:ext cx="397866" cy="340963"/>
            <a:chOff x="5672380" y="1464590"/>
            <a:chExt cx="397866" cy="340963"/>
          </a:xfrm>
        </p:grpSpPr>
        <p:sp>
          <p:nvSpPr>
            <p:cNvPr id="19" name="Oval 18"/>
            <p:cNvSpPr/>
            <p:nvPr/>
          </p:nvSpPr>
          <p:spPr>
            <a:xfrm>
              <a:off x="5703376" y="1464590"/>
              <a:ext cx="340963" cy="340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672380" y="1507277"/>
              <a:ext cx="397866" cy="276999"/>
            </a:xfrm>
            <a:prstGeom prst="rect">
              <a:avLst/>
            </a:prstGeom>
            <a:noFill/>
          </p:spPr>
          <p:txBody>
            <a:bodyPr wrap="none" rtlCol="0">
              <a:spAutoFit/>
            </a:bodyPr>
            <a:lstStyle/>
            <a:p>
              <a:r>
                <a:rPr lang="en-US" sz="1200" dirty="0" smtClean="0"/>
                <a:t>1.1</a:t>
              </a:r>
              <a:endParaRPr lang="en-US" sz="1200" dirty="0"/>
            </a:p>
          </p:txBody>
        </p:sp>
      </p:grpSp>
      <p:sp>
        <p:nvSpPr>
          <p:cNvPr id="21" name="Rectangle 20"/>
          <p:cNvSpPr/>
          <p:nvPr/>
        </p:nvSpPr>
        <p:spPr>
          <a:xfrm>
            <a:off x="4118066" y="2615703"/>
            <a:ext cx="224726" cy="748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115483" y="1644024"/>
            <a:ext cx="219560" cy="971678"/>
          </a:xfrm>
          <a:prstGeom prst="rect">
            <a:avLst/>
          </a:prstGeom>
          <a:solidFill>
            <a:schemeClr val="bg1"/>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4026330" y="1063104"/>
            <a:ext cx="397866" cy="340963"/>
            <a:chOff x="5672380" y="1464590"/>
            <a:chExt cx="397866" cy="340963"/>
          </a:xfrm>
        </p:grpSpPr>
        <p:sp>
          <p:nvSpPr>
            <p:cNvPr id="24" name="Oval 23"/>
            <p:cNvSpPr/>
            <p:nvPr/>
          </p:nvSpPr>
          <p:spPr>
            <a:xfrm>
              <a:off x="5703376" y="1464590"/>
              <a:ext cx="340963" cy="340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5672380" y="1507277"/>
              <a:ext cx="397866" cy="276999"/>
            </a:xfrm>
            <a:prstGeom prst="rect">
              <a:avLst/>
            </a:prstGeom>
            <a:noFill/>
          </p:spPr>
          <p:txBody>
            <a:bodyPr wrap="none" rtlCol="0">
              <a:spAutoFit/>
            </a:bodyPr>
            <a:lstStyle/>
            <a:p>
              <a:r>
                <a:rPr lang="en-US" sz="1200" dirty="0" smtClean="0"/>
                <a:t>2.1</a:t>
              </a:r>
              <a:endParaRPr lang="en-US" sz="1200" dirty="0"/>
            </a:p>
          </p:txBody>
        </p:sp>
      </p:grpSp>
      <p:sp>
        <p:nvSpPr>
          <p:cNvPr id="32" name="Rectangle 31"/>
          <p:cNvSpPr/>
          <p:nvPr/>
        </p:nvSpPr>
        <p:spPr>
          <a:xfrm>
            <a:off x="7128354" y="3147357"/>
            <a:ext cx="224725" cy="214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128354" y="1648865"/>
            <a:ext cx="224725" cy="1498492"/>
          </a:xfrm>
          <a:prstGeom prst="rect">
            <a:avLst/>
          </a:prstGeom>
          <a:solidFill>
            <a:schemeClr val="bg1"/>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7041783" y="1048371"/>
            <a:ext cx="397866" cy="340963"/>
            <a:chOff x="5687878" y="1464590"/>
            <a:chExt cx="397866" cy="340963"/>
          </a:xfrm>
        </p:grpSpPr>
        <p:sp>
          <p:nvSpPr>
            <p:cNvPr id="35" name="Oval 34"/>
            <p:cNvSpPr/>
            <p:nvPr/>
          </p:nvSpPr>
          <p:spPr>
            <a:xfrm>
              <a:off x="5703376" y="1464590"/>
              <a:ext cx="340963" cy="340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5687878" y="1507277"/>
              <a:ext cx="397866" cy="276999"/>
            </a:xfrm>
            <a:prstGeom prst="rect">
              <a:avLst/>
            </a:prstGeom>
            <a:noFill/>
          </p:spPr>
          <p:txBody>
            <a:bodyPr wrap="none" rtlCol="0">
              <a:spAutoFit/>
            </a:bodyPr>
            <a:lstStyle/>
            <a:p>
              <a:r>
                <a:rPr lang="en-US" sz="1200" dirty="0" smtClean="0"/>
                <a:t>2.2</a:t>
              </a:r>
              <a:endParaRPr lang="en-US" sz="1200" dirty="0"/>
            </a:p>
          </p:txBody>
        </p:sp>
      </p:grpSp>
      <p:sp>
        <p:nvSpPr>
          <p:cNvPr id="37" name="TextBox 36"/>
          <p:cNvSpPr txBox="1"/>
          <p:nvPr/>
        </p:nvSpPr>
        <p:spPr>
          <a:xfrm rot="16200000">
            <a:off x="-182891" y="2262519"/>
            <a:ext cx="1104790" cy="276999"/>
          </a:xfrm>
          <a:prstGeom prst="rect">
            <a:avLst/>
          </a:prstGeom>
          <a:noFill/>
        </p:spPr>
        <p:txBody>
          <a:bodyPr wrap="none" rtlCol="0">
            <a:spAutoFit/>
          </a:bodyPr>
          <a:lstStyle/>
          <a:p>
            <a:r>
              <a:rPr lang="en-US" sz="1200" dirty="0" smtClean="0"/>
              <a:t>% Completed</a:t>
            </a:r>
            <a:endParaRPr lang="en-US" sz="1200" dirty="0"/>
          </a:p>
        </p:txBody>
      </p:sp>
      <p:sp>
        <p:nvSpPr>
          <p:cNvPr id="38" name="TextBox 37"/>
          <p:cNvSpPr txBox="1"/>
          <p:nvPr/>
        </p:nvSpPr>
        <p:spPr>
          <a:xfrm>
            <a:off x="613977" y="1404067"/>
            <a:ext cx="575799" cy="276999"/>
          </a:xfrm>
          <a:prstGeom prst="rect">
            <a:avLst/>
          </a:prstGeom>
          <a:noFill/>
        </p:spPr>
        <p:txBody>
          <a:bodyPr wrap="none" rtlCol="0">
            <a:spAutoFit/>
          </a:bodyPr>
          <a:lstStyle/>
          <a:p>
            <a:r>
              <a:rPr lang="en-US" sz="1200" dirty="0" smtClean="0"/>
              <a:t>100%</a:t>
            </a:r>
            <a:endParaRPr lang="en-US" sz="1200" dirty="0"/>
          </a:p>
        </p:txBody>
      </p:sp>
      <p:sp>
        <p:nvSpPr>
          <p:cNvPr id="39" name="TextBox 38"/>
          <p:cNvSpPr txBox="1"/>
          <p:nvPr/>
        </p:nvSpPr>
        <p:spPr>
          <a:xfrm>
            <a:off x="2048026" y="2529180"/>
            <a:ext cx="490840" cy="276999"/>
          </a:xfrm>
          <a:prstGeom prst="rect">
            <a:avLst/>
          </a:prstGeom>
          <a:noFill/>
        </p:spPr>
        <p:txBody>
          <a:bodyPr wrap="none" rtlCol="0">
            <a:spAutoFit/>
          </a:bodyPr>
          <a:lstStyle/>
          <a:p>
            <a:r>
              <a:rPr lang="en-US" sz="1200" dirty="0" smtClean="0"/>
              <a:t>30%</a:t>
            </a:r>
            <a:endParaRPr lang="en-US" sz="1200" dirty="0"/>
          </a:p>
        </p:txBody>
      </p:sp>
      <p:sp>
        <p:nvSpPr>
          <p:cNvPr id="40" name="TextBox 39"/>
          <p:cNvSpPr txBox="1"/>
          <p:nvPr/>
        </p:nvSpPr>
        <p:spPr>
          <a:xfrm>
            <a:off x="4023159" y="2308051"/>
            <a:ext cx="490840" cy="276999"/>
          </a:xfrm>
          <a:prstGeom prst="rect">
            <a:avLst/>
          </a:prstGeom>
          <a:noFill/>
        </p:spPr>
        <p:txBody>
          <a:bodyPr wrap="none" rtlCol="0">
            <a:spAutoFit/>
          </a:bodyPr>
          <a:lstStyle/>
          <a:p>
            <a:r>
              <a:rPr lang="en-US" sz="1200" dirty="0" smtClean="0"/>
              <a:t>40%</a:t>
            </a:r>
            <a:endParaRPr lang="en-US" sz="1200" dirty="0"/>
          </a:p>
        </p:txBody>
      </p:sp>
      <p:sp>
        <p:nvSpPr>
          <p:cNvPr id="43" name="TextBox 42"/>
          <p:cNvSpPr txBox="1"/>
          <p:nvPr/>
        </p:nvSpPr>
        <p:spPr>
          <a:xfrm>
            <a:off x="7006240" y="2822881"/>
            <a:ext cx="490840" cy="276999"/>
          </a:xfrm>
          <a:prstGeom prst="rect">
            <a:avLst/>
          </a:prstGeom>
          <a:noFill/>
        </p:spPr>
        <p:txBody>
          <a:bodyPr wrap="none" rtlCol="0">
            <a:spAutoFit/>
          </a:bodyPr>
          <a:lstStyle/>
          <a:p>
            <a:r>
              <a:rPr lang="en-US" sz="1200" dirty="0" smtClean="0"/>
              <a:t>15%</a:t>
            </a:r>
            <a:endParaRPr lang="en-US" sz="1200" dirty="0"/>
          </a:p>
        </p:txBody>
      </p:sp>
      <p:sp>
        <p:nvSpPr>
          <p:cNvPr id="44" name="TextBox 43"/>
          <p:cNvSpPr txBox="1"/>
          <p:nvPr/>
        </p:nvSpPr>
        <p:spPr>
          <a:xfrm rot="18900000">
            <a:off x="-24354" y="3652030"/>
            <a:ext cx="1064715" cy="276999"/>
          </a:xfrm>
          <a:prstGeom prst="rect">
            <a:avLst/>
          </a:prstGeom>
          <a:noFill/>
        </p:spPr>
        <p:txBody>
          <a:bodyPr wrap="none" rtlCol="0">
            <a:spAutoFit/>
          </a:bodyPr>
          <a:lstStyle/>
          <a:p>
            <a:r>
              <a:rPr lang="en-US" sz="1200" dirty="0" smtClean="0"/>
              <a:t>System PRD</a:t>
            </a:r>
            <a:endParaRPr lang="en-US" sz="1200" dirty="0"/>
          </a:p>
        </p:txBody>
      </p:sp>
      <p:sp>
        <p:nvSpPr>
          <p:cNvPr id="45" name="TextBox 44"/>
          <p:cNvSpPr txBox="1"/>
          <p:nvPr/>
        </p:nvSpPr>
        <p:spPr>
          <a:xfrm rot="18900000">
            <a:off x="1252184" y="3652029"/>
            <a:ext cx="1181734" cy="276999"/>
          </a:xfrm>
          <a:prstGeom prst="rect">
            <a:avLst/>
          </a:prstGeom>
          <a:noFill/>
        </p:spPr>
        <p:txBody>
          <a:bodyPr wrap="none" rtlCol="0">
            <a:spAutoFit/>
          </a:bodyPr>
          <a:lstStyle/>
          <a:p>
            <a:r>
              <a:rPr lang="en-US" sz="1200" dirty="0" smtClean="0"/>
              <a:t>Prelim. Design</a:t>
            </a:r>
            <a:endParaRPr lang="en-US" sz="1200" dirty="0"/>
          </a:p>
        </p:txBody>
      </p:sp>
      <p:sp>
        <p:nvSpPr>
          <p:cNvPr id="46" name="TextBox 45"/>
          <p:cNvSpPr txBox="1"/>
          <p:nvPr/>
        </p:nvSpPr>
        <p:spPr>
          <a:xfrm rot="18900000">
            <a:off x="3200732" y="3691136"/>
            <a:ext cx="1071127" cy="276999"/>
          </a:xfrm>
          <a:prstGeom prst="rect">
            <a:avLst/>
          </a:prstGeom>
          <a:noFill/>
        </p:spPr>
        <p:txBody>
          <a:bodyPr wrap="none" rtlCol="0">
            <a:spAutoFit/>
          </a:bodyPr>
          <a:lstStyle/>
          <a:p>
            <a:r>
              <a:rPr lang="en-US" sz="1200" dirty="0" smtClean="0"/>
              <a:t>Aero. Design</a:t>
            </a:r>
            <a:endParaRPr lang="en-US" sz="1200" dirty="0"/>
          </a:p>
        </p:txBody>
      </p:sp>
      <p:sp>
        <p:nvSpPr>
          <p:cNvPr id="47" name="Rectangle 46"/>
          <p:cNvSpPr/>
          <p:nvPr/>
        </p:nvSpPr>
        <p:spPr>
          <a:xfrm>
            <a:off x="5786185" y="3241334"/>
            <a:ext cx="224725" cy="12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5786185" y="1651770"/>
            <a:ext cx="224725" cy="1589563"/>
          </a:xfrm>
          <a:prstGeom prst="rect">
            <a:avLst/>
          </a:prstGeom>
          <a:solidFill>
            <a:schemeClr val="bg1"/>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699614" y="1051277"/>
            <a:ext cx="397866" cy="340963"/>
            <a:chOff x="5687878" y="1464590"/>
            <a:chExt cx="397866" cy="340963"/>
          </a:xfrm>
        </p:grpSpPr>
        <p:sp>
          <p:nvSpPr>
            <p:cNvPr id="50" name="Oval 49"/>
            <p:cNvSpPr/>
            <p:nvPr/>
          </p:nvSpPr>
          <p:spPr>
            <a:xfrm>
              <a:off x="5703376" y="1464590"/>
              <a:ext cx="340963" cy="340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5687878" y="1507277"/>
              <a:ext cx="397866" cy="276999"/>
            </a:xfrm>
            <a:prstGeom prst="rect">
              <a:avLst/>
            </a:prstGeom>
            <a:noFill/>
          </p:spPr>
          <p:txBody>
            <a:bodyPr wrap="none" rtlCol="0">
              <a:spAutoFit/>
            </a:bodyPr>
            <a:lstStyle/>
            <a:p>
              <a:r>
                <a:rPr lang="en-US" sz="1200" dirty="0" smtClean="0"/>
                <a:t>3.1</a:t>
              </a:r>
              <a:endParaRPr lang="en-US" sz="1200" dirty="0"/>
            </a:p>
          </p:txBody>
        </p:sp>
      </p:grpSp>
      <p:sp>
        <p:nvSpPr>
          <p:cNvPr id="52" name="TextBox 51"/>
          <p:cNvSpPr txBox="1"/>
          <p:nvPr/>
        </p:nvSpPr>
        <p:spPr>
          <a:xfrm>
            <a:off x="5673954" y="2947212"/>
            <a:ext cx="490840" cy="276999"/>
          </a:xfrm>
          <a:prstGeom prst="rect">
            <a:avLst/>
          </a:prstGeom>
          <a:noFill/>
        </p:spPr>
        <p:txBody>
          <a:bodyPr wrap="none" rtlCol="0">
            <a:spAutoFit/>
          </a:bodyPr>
          <a:lstStyle/>
          <a:p>
            <a:r>
              <a:rPr lang="en-US" sz="1200" dirty="0" smtClean="0"/>
              <a:t>10%</a:t>
            </a:r>
            <a:endParaRPr lang="en-US" sz="1200" dirty="0"/>
          </a:p>
        </p:txBody>
      </p:sp>
      <p:sp>
        <p:nvSpPr>
          <p:cNvPr id="55" name="TextBox 54"/>
          <p:cNvSpPr txBox="1"/>
          <p:nvPr/>
        </p:nvSpPr>
        <p:spPr>
          <a:xfrm rot="18900000">
            <a:off x="6123014" y="3749515"/>
            <a:ext cx="1515158" cy="276999"/>
          </a:xfrm>
          <a:prstGeom prst="rect">
            <a:avLst/>
          </a:prstGeom>
          <a:noFill/>
        </p:spPr>
        <p:txBody>
          <a:bodyPr wrap="none" rtlCol="0">
            <a:spAutoFit/>
          </a:bodyPr>
          <a:lstStyle/>
          <a:p>
            <a:r>
              <a:rPr lang="en-US" sz="1200" dirty="0" smtClean="0"/>
              <a:t>Cost/Manufacturing</a:t>
            </a:r>
            <a:endParaRPr lang="en-US" sz="1200" dirty="0"/>
          </a:p>
        </p:txBody>
      </p:sp>
      <p:sp>
        <p:nvSpPr>
          <p:cNvPr id="56" name="TextBox 55"/>
          <p:cNvSpPr txBox="1"/>
          <p:nvPr/>
        </p:nvSpPr>
        <p:spPr>
          <a:xfrm rot="18900000">
            <a:off x="5010807" y="3644070"/>
            <a:ext cx="1052917" cy="276999"/>
          </a:xfrm>
          <a:prstGeom prst="rect">
            <a:avLst/>
          </a:prstGeom>
          <a:noFill/>
        </p:spPr>
        <p:txBody>
          <a:bodyPr wrap="none" rtlCol="0">
            <a:spAutoFit/>
          </a:bodyPr>
          <a:lstStyle/>
          <a:p>
            <a:r>
              <a:rPr lang="en-US" sz="1200" dirty="0" smtClean="0"/>
              <a:t>Impeller Test</a:t>
            </a:r>
            <a:endParaRPr lang="en-US" sz="1200" dirty="0"/>
          </a:p>
        </p:txBody>
      </p:sp>
      <p:sp>
        <p:nvSpPr>
          <p:cNvPr id="59" name="Title 2"/>
          <p:cNvSpPr>
            <a:spLocks noGrp="1"/>
          </p:cNvSpPr>
          <p:nvPr>
            <p:ph type="title"/>
          </p:nvPr>
        </p:nvSpPr>
        <p:spPr>
          <a:xfrm>
            <a:off x="291522" y="186016"/>
            <a:ext cx="8229600" cy="574675"/>
          </a:xfrm>
        </p:spPr>
        <p:txBody>
          <a:bodyPr>
            <a:normAutofit fontScale="90000"/>
          </a:bodyPr>
          <a:lstStyle/>
          <a:p>
            <a:pPr fontAlgn="auto">
              <a:spcAft>
                <a:spcPts val="0"/>
              </a:spcAft>
              <a:defRPr/>
            </a:pPr>
            <a:r>
              <a:rPr lang="en-US" dirty="0" smtClean="0">
                <a:solidFill>
                  <a:srgbClr val="F7730C"/>
                </a:solidFill>
                <a:ea typeface="+mj-ea"/>
              </a:rPr>
              <a:t>Milestone Progress For Phase 1</a:t>
            </a:r>
            <a:endParaRPr lang="en-US" dirty="0">
              <a:solidFill>
                <a:srgbClr val="F7730C"/>
              </a:solidFill>
              <a:ea typeface="+mj-ea"/>
            </a:endParaRPr>
          </a:p>
        </p:txBody>
      </p:sp>
      <p:cxnSp>
        <p:nvCxnSpPr>
          <p:cNvPr id="61" name="Straight Connector 60"/>
          <p:cNvCxnSpPr/>
          <p:nvPr/>
        </p:nvCxnSpPr>
        <p:spPr>
          <a:xfrm>
            <a:off x="1580908" y="4212394"/>
            <a:ext cx="0" cy="1282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3362190" y="4224044"/>
            <a:ext cx="14727" cy="1287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253541" y="4169044"/>
            <a:ext cx="0" cy="1325297"/>
          </a:xfrm>
          <a:prstGeom prst="line">
            <a:avLst/>
          </a:prstGeom>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7865390" y="3241334"/>
            <a:ext cx="577979" cy="276999"/>
          </a:xfrm>
          <a:prstGeom prst="rect">
            <a:avLst/>
          </a:prstGeom>
          <a:noFill/>
        </p:spPr>
        <p:txBody>
          <a:bodyPr wrap="none" rtlCol="0">
            <a:spAutoFit/>
          </a:bodyPr>
          <a:lstStyle/>
          <a:p>
            <a:r>
              <a:rPr lang="en-US" sz="1200" dirty="0" smtClean="0"/>
              <a:t>Tasks</a:t>
            </a:r>
            <a:endParaRPr lang="en-US" sz="1200" dirty="0"/>
          </a:p>
        </p:txBody>
      </p:sp>
      <p:cxnSp>
        <p:nvCxnSpPr>
          <p:cNvPr id="87" name="Straight Connector 86"/>
          <p:cNvCxnSpPr/>
          <p:nvPr/>
        </p:nvCxnSpPr>
        <p:spPr>
          <a:xfrm>
            <a:off x="3347463" y="5016037"/>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347463" y="5273777"/>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347531" y="5502070"/>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575136" y="5006126"/>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581199" y="5246657"/>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587217" y="5488173"/>
            <a:ext cx="237174"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743769" y="4864737"/>
            <a:ext cx="1063112" cy="261610"/>
          </a:xfrm>
          <a:prstGeom prst="rect">
            <a:avLst/>
          </a:prstGeom>
          <a:noFill/>
        </p:spPr>
        <p:txBody>
          <a:bodyPr wrap="none" rtlCol="0">
            <a:spAutoFit/>
          </a:bodyPr>
          <a:lstStyle/>
          <a:p>
            <a:r>
              <a:rPr lang="en-US" sz="1050" dirty="0" smtClean="0"/>
              <a:t>Trade Studies</a:t>
            </a:r>
            <a:endParaRPr lang="en-US" sz="1050" dirty="0"/>
          </a:p>
        </p:txBody>
      </p:sp>
      <p:sp>
        <p:nvSpPr>
          <p:cNvPr id="97" name="TextBox 96"/>
          <p:cNvSpPr txBox="1"/>
          <p:nvPr/>
        </p:nvSpPr>
        <p:spPr>
          <a:xfrm>
            <a:off x="1741116" y="5110740"/>
            <a:ext cx="1197764" cy="261610"/>
          </a:xfrm>
          <a:prstGeom prst="rect">
            <a:avLst/>
          </a:prstGeom>
          <a:noFill/>
        </p:spPr>
        <p:txBody>
          <a:bodyPr wrap="none" rtlCol="0">
            <a:spAutoFit/>
          </a:bodyPr>
          <a:lstStyle/>
          <a:p>
            <a:r>
              <a:rPr lang="en-US" sz="1050" dirty="0" smtClean="0"/>
              <a:t>Machine Design</a:t>
            </a:r>
            <a:endParaRPr lang="en-US" sz="1050" dirty="0"/>
          </a:p>
        </p:txBody>
      </p:sp>
      <p:sp>
        <p:nvSpPr>
          <p:cNvPr id="98" name="TextBox 97"/>
          <p:cNvSpPr txBox="1"/>
          <p:nvPr/>
        </p:nvSpPr>
        <p:spPr>
          <a:xfrm>
            <a:off x="1772301" y="5354840"/>
            <a:ext cx="1316386" cy="261610"/>
          </a:xfrm>
          <a:prstGeom prst="rect">
            <a:avLst/>
          </a:prstGeom>
          <a:noFill/>
        </p:spPr>
        <p:txBody>
          <a:bodyPr wrap="none" rtlCol="0">
            <a:spAutoFit/>
          </a:bodyPr>
          <a:lstStyle/>
          <a:p>
            <a:r>
              <a:rPr lang="en-US" sz="1050" dirty="0" smtClean="0"/>
              <a:t>Flow Loop Design</a:t>
            </a:r>
            <a:endParaRPr lang="en-US" sz="1050" dirty="0"/>
          </a:p>
        </p:txBody>
      </p:sp>
      <p:sp>
        <p:nvSpPr>
          <p:cNvPr id="99" name="TextBox 98"/>
          <p:cNvSpPr txBox="1"/>
          <p:nvPr/>
        </p:nvSpPr>
        <p:spPr>
          <a:xfrm>
            <a:off x="3485123" y="4885286"/>
            <a:ext cx="1063112" cy="261610"/>
          </a:xfrm>
          <a:prstGeom prst="rect">
            <a:avLst/>
          </a:prstGeom>
          <a:noFill/>
        </p:spPr>
        <p:txBody>
          <a:bodyPr wrap="none" rtlCol="0">
            <a:spAutoFit/>
          </a:bodyPr>
          <a:lstStyle/>
          <a:p>
            <a:r>
              <a:rPr lang="en-US" sz="1050" dirty="0" smtClean="0"/>
              <a:t>Trade Studies</a:t>
            </a:r>
            <a:endParaRPr lang="en-US" sz="1050" dirty="0"/>
          </a:p>
        </p:txBody>
      </p:sp>
      <p:sp>
        <p:nvSpPr>
          <p:cNvPr id="100" name="TextBox 99"/>
          <p:cNvSpPr txBox="1"/>
          <p:nvPr/>
        </p:nvSpPr>
        <p:spPr>
          <a:xfrm>
            <a:off x="3536549" y="5135277"/>
            <a:ext cx="696024" cy="261610"/>
          </a:xfrm>
          <a:prstGeom prst="rect">
            <a:avLst/>
          </a:prstGeom>
          <a:noFill/>
        </p:spPr>
        <p:txBody>
          <a:bodyPr wrap="none" rtlCol="0">
            <a:spAutoFit/>
          </a:bodyPr>
          <a:lstStyle/>
          <a:p>
            <a:r>
              <a:rPr lang="en-US" sz="1050" dirty="0" smtClean="0"/>
              <a:t>3D CFD</a:t>
            </a:r>
            <a:endParaRPr lang="en-US" sz="1050" dirty="0"/>
          </a:p>
        </p:txBody>
      </p:sp>
      <p:sp>
        <p:nvSpPr>
          <p:cNvPr id="101" name="TextBox 100"/>
          <p:cNvSpPr txBox="1"/>
          <p:nvPr/>
        </p:nvSpPr>
        <p:spPr>
          <a:xfrm>
            <a:off x="3531446" y="5359583"/>
            <a:ext cx="971741" cy="261610"/>
          </a:xfrm>
          <a:prstGeom prst="rect">
            <a:avLst/>
          </a:prstGeom>
          <a:noFill/>
        </p:spPr>
        <p:txBody>
          <a:bodyPr wrap="none" rtlCol="0">
            <a:spAutoFit/>
          </a:bodyPr>
          <a:lstStyle/>
          <a:p>
            <a:r>
              <a:rPr lang="en-US" sz="1050" dirty="0" smtClean="0"/>
              <a:t>Final Design</a:t>
            </a:r>
            <a:endParaRPr lang="en-US" sz="1050" dirty="0"/>
          </a:p>
        </p:txBody>
      </p:sp>
      <p:cxnSp>
        <p:nvCxnSpPr>
          <p:cNvPr id="104" name="Straight Connector 103"/>
          <p:cNvCxnSpPr/>
          <p:nvPr/>
        </p:nvCxnSpPr>
        <p:spPr>
          <a:xfrm>
            <a:off x="5251360" y="5086831"/>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5257316" y="5291595"/>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254453" y="5494341"/>
            <a:ext cx="237174" cy="0"/>
          </a:xfrm>
          <a:prstGeom prst="line">
            <a:avLst/>
          </a:prstGeom>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5427584" y="5153095"/>
            <a:ext cx="1128835" cy="253916"/>
          </a:xfrm>
          <a:prstGeom prst="rect">
            <a:avLst/>
          </a:prstGeom>
          <a:noFill/>
        </p:spPr>
        <p:txBody>
          <a:bodyPr wrap="none" rtlCol="0">
            <a:spAutoFit/>
          </a:bodyPr>
          <a:lstStyle/>
          <a:p>
            <a:r>
              <a:rPr lang="en-US" sz="1050" dirty="0" smtClean="0"/>
              <a:t>Test Rig Layout</a:t>
            </a:r>
            <a:endParaRPr lang="en-US" sz="1050" dirty="0"/>
          </a:p>
        </p:txBody>
      </p:sp>
      <p:sp>
        <p:nvSpPr>
          <p:cNvPr id="108" name="TextBox 107"/>
          <p:cNvSpPr txBox="1"/>
          <p:nvPr/>
        </p:nvSpPr>
        <p:spPr>
          <a:xfrm>
            <a:off x="5458574" y="4956860"/>
            <a:ext cx="1146468" cy="253916"/>
          </a:xfrm>
          <a:prstGeom prst="rect">
            <a:avLst/>
          </a:prstGeom>
          <a:noFill/>
        </p:spPr>
        <p:txBody>
          <a:bodyPr wrap="none" rtlCol="0">
            <a:spAutoFit/>
          </a:bodyPr>
          <a:lstStyle/>
          <a:p>
            <a:r>
              <a:rPr lang="en-US" sz="1050" dirty="0" smtClean="0"/>
              <a:t>Design/Concept</a:t>
            </a:r>
            <a:endParaRPr lang="en-US" sz="1050" dirty="0"/>
          </a:p>
        </p:txBody>
      </p:sp>
      <p:sp>
        <p:nvSpPr>
          <p:cNvPr id="109" name="TextBox 108"/>
          <p:cNvSpPr txBox="1"/>
          <p:nvPr/>
        </p:nvSpPr>
        <p:spPr>
          <a:xfrm>
            <a:off x="5437407" y="5348092"/>
            <a:ext cx="1138453" cy="253916"/>
          </a:xfrm>
          <a:prstGeom prst="rect">
            <a:avLst/>
          </a:prstGeom>
          <a:noFill/>
        </p:spPr>
        <p:txBody>
          <a:bodyPr wrap="none" rtlCol="0">
            <a:spAutoFit/>
          </a:bodyPr>
          <a:lstStyle/>
          <a:p>
            <a:r>
              <a:rPr lang="en-US" sz="1050" dirty="0" smtClean="0"/>
              <a:t>Hardware mods</a:t>
            </a:r>
            <a:endParaRPr lang="en-US" sz="1050" dirty="0"/>
          </a:p>
        </p:txBody>
      </p:sp>
      <p:cxnSp>
        <p:nvCxnSpPr>
          <p:cNvPr id="143" name="Straight Connector 142"/>
          <p:cNvCxnSpPr/>
          <p:nvPr/>
        </p:nvCxnSpPr>
        <p:spPr>
          <a:xfrm>
            <a:off x="7013574" y="3907935"/>
            <a:ext cx="0" cy="13252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7011393" y="4825722"/>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7017349" y="5030486"/>
            <a:ext cx="2371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7014486" y="5233232"/>
            <a:ext cx="237174" cy="0"/>
          </a:xfrm>
          <a:prstGeom prst="line">
            <a:avLst/>
          </a:prstGeom>
        </p:spPr>
        <p:style>
          <a:lnRef idx="2">
            <a:schemeClr val="accent1"/>
          </a:lnRef>
          <a:fillRef idx="0">
            <a:schemeClr val="accent1"/>
          </a:fillRef>
          <a:effectRef idx="1">
            <a:schemeClr val="accent1"/>
          </a:effectRef>
          <a:fontRef idx="minor">
            <a:schemeClr val="tx1"/>
          </a:fontRef>
        </p:style>
      </p:cxnSp>
      <p:sp>
        <p:nvSpPr>
          <p:cNvPr id="148" name="TextBox 147"/>
          <p:cNvSpPr txBox="1"/>
          <p:nvPr/>
        </p:nvSpPr>
        <p:spPr>
          <a:xfrm>
            <a:off x="7197440" y="4664833"/>
            <a:ext cx="1816523" cy="253916"/>
          </a:xfrm>
          <a:prstGeom prst="rect">
            <a:avLst/>
          </a:prstGeom>
          <a:noFill/>
        </p:spPr>
        <p:txBody>
          <a:bodyPr wrap="none" rtlCol="0">
            <a:spAutoFit/>
          </a:bodyPr>
          <a:lstStyle/>
          <a:p>
            <a:r>
              <a:rPr lang="en-US" sz="1050" dirty="0" smtClean="0"/>
              <a:t>1</a:t>
            </a:r>
            <a:r>
              <a:rPr lang="en-US" sz="1050" baseline="30000" dirty="0" smtClean="0"/>
              <a:t>st</a:t>
            </a:r>
            <a:r>
              <a:rPr lang="en-US" sz="1050" dirty="0" smtClean="0"/>
              <a:t> order magnitude costing</a:t>
            </a:r>
            <a:endParaRPr lang="en-US" sz="1050" dirty="0"/>
          </a:p>
        </p:txBody>
      </p:sp>
      <p:sp>
        <p:nvSpPr>
          <p:cNvPr id="149" name="TextBox 148"/>
          <p:cNvSpPr txBox="1"/>
          <p:nvPr/>
        </p:nvSpPr>
        <p:spPr>
          <a:xfrm>
            <a:off x="7197440" y="5102481"/>
            <a:ext cx="1678665" cy="253916"/>
          </a:xfrm>
          <a:prstGeom prst="rect">
            <a:avLst/>
          </a:prstGeom>
          <a:noFill/>
        </p:spPr>
        <p:txBody>
          <a:bodyPr wrap="none" rtlCol="0">
            <a:spAutoFit/>
          </a:bodyPr>
          <a:lstStyle/>
          <a:p>
            <a:r>
              <a:rPr lang="en-US" sz="1050" dirty="0" smtClean="0"/>
              <a:t>Manufacturing Feasibility</a:t>
            </a:r>
            <a:endParaRPr lang="en-US" sz="1050" dirty="0"/>
          </a:p>
        </p:txBody>
      </p:sp>
      <p:sp>
        <p:nvSpPr>
          <p:cNvPr id="150" name="TextBox 149"/>
          <p:cNvSpPr txBox="1"/>
          <p:nvPr/>
        </p:nvSpPr>
        <p:spPr>
          <a:xfrm>
            <a:off x="7204515" y="4885156"/>
            <a:ext cx="1176925" cy="253916"/>
          </a:xfrm>
          <a:prstGeom prst="rect">
            <a:avLst/>
          </a:prstGeom>
          <a:noFill/>
        </p:spPr>
        <p:txBody>
          <a:bodyPr wrap="none" rtlCol="0">
            <a:spAutoFit/>
          </a:bodyPr>
          <a:lstStyle/>
          <a:p>
            <a:r>
              <a:rPr lang="en-US" sz="1050" dirty="0" smtClean="0"/>
              <a:t>Detailed Costing</a:t>
            </a:r>
            <a:endParaRPr lang="en-US" sz="1050" dirty="0"/>
          </a:p>
        </p:txBody>
      </p:sp>
      <p:sp>
        <p:nvSpPr>
          <p:cNvPr id="158" name="Freeform 157"/>
          <p:cNvSpPr/>
          <p:nvPr/>
        </p:nvSpPr>
        <p:spPr>
          <a:xfrm>
            <a:off x="2667631" y="4803052"/>
            <a:ext cx="193729" cy="279430"/>
          </a:xfrm>
          <a:custGeom>
            <a:avLst/>
            <a:gdLst>
              <a:gd name="connsiteX0" fmla="*/ 0 w 193729"/>
              <a:gd name="connsiteY0" fmla="*/ 154983 h 279430"/>
              <a:gd name="connsiteX1" fmla="*/ 46495 w 193729"/>
              <a:gd name="connsiteY1" fmla="*/ 201478 h 279430"/>
              <a:gd name="connsiteX2" fmla="*/ 100739 w 193729"/>
              <a:gd name="connsiteY2" fmla="*/ 278970 h 279430"/>
              <a:gd name="connsiteX3" fmla="*/ 108488 w 193729"/>
              <a:gd name="connsiteY3" fmla="*/ 162733 h 279430"/>
              <a:gd name="connsiteX4" fmla="*/ 193729 w 193729"/>
              <a:gd name="connsiteY4" fmla="*/ 0 h 27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29" h="279430">
                <a:moveTo>
                  <a:pt x="0" y="154983"/>
                </a:moveTo>
                <a:cubicBezTo>
                  <a:pt x="14852" y="167898"/>
                  <a:pt x="29705" y="180814"/>
                  <a:pt x="46495" y="201478"/>
                </a:cubicBezTo>
                <a:cubicBezTo>
                  <a:pt x="63285" y="222142"/>
                  <a:pt x="90407" y="285427"/>
                  <a:pt x="100739" y="278970"/>
                </a:cubicBezTo>
                <a:cubicBezTo>
                  <a:pt x="111071" y="272513"/>
                  <a:pt x="92990" y="209228"/>
                  <a:pt x="108488" y="162733"/>
                </a:cubicBezTo>
                <a:cubicBezTo>
                  <a:pt x="123986" y="116238"/>
                  <a:pt x="158857" y="58119"/>
                  <a:pt x="193729" y="0"/>
                </a:cubicBezTo>
              </a:path>
            </a:pathLst>
          </a:custGeom>
          <a:noFill/>
          <a:ln w="57150">
            <a:solidFill>
              <a:srgbClr val="66FF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Freeform 158"/>
          <p:cNvSpPr/>
          <p:nvPr/>
        </p:nvSpPr>
        <p:spPr>
          <a:xfrm>
            <a:off x="8901194" y="4570583"/>
            <a:ext cx="193729" cy="279430"/>
          </a:xfrm>
          <a:custGeom>
            <a:avLst/>
            <a:gdLst>
              <a:gd name="connsiteX0" fmla="*/ 0 w 193729"/>
              <a:gd name="connsiteY0" fmla="*/ 154983 h 279430"/>
              <a:gd name="connsiteX1" fmla="*/ 46495 w 193729"/>
              <a:gd name="connsiteY1" fmla="*/ 201478 h 279430"/>
              <a:gd name="connsiteX2" fmla="*/ 100739 w 193729"/>
              <a:gd name="connsiteY2" fmla="*/ 278970 h 279430"/>
              <a:gd name="connsiteX3" fmla="*/ 108488 w 193729"/>
              <a:gd name="connsiteY3" fmla="*/ 162733 h 279430"/>
              <a:gd name="connsiteX4" fmla="*/ 193729 w 193729"/>
              <a:gd name="connsiteY4" fmla="*/ 0 h 27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29" h="279430">
                <a:moveTo>
                  <a:pt x="0" y="154983"/>
                </a:moveTo>
                <a:cubicBezTo>
                  <a:pt x="14852" y="167898"/>
                  <a:pt x="29705" y="180814"/>
                  <a:pt x="46495" y="201478"/>
                </a:cubicBezTo>
                <a:cubicBezTo>
                  <a:pt x="63285" y="222142"/>
                  <a:pt x="90407" y="285427"/>
                  <a:pt x="100739" y="278970"/>
                </a:cubicBezTo>
                <a:cubicBezTo>
                  <a:pt x="111071" y="272513"/>
                  <a:pt x="92990" y="209228"/>
                  <a:pt x="108488" y="162733"/>
                </a:cubicBezTo>
                <a:cubicBezTo>
                  <a:pt x="123986" y="116238"/>
                  <a:pt x="158857" y="58119"/>
                  <a:pt x="193729" y="0"/>
                </a:cubicBezTo>
              </a:path>
            </a:pathLst>
          </a:custGeom>
          <a:noFill/>
          <a:ln w="57150">
            <a:solidFill>
              <a:srgbClr val="66FF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4156344" y="5155840"/>
            <a:ext cx="160462" cy="1604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2" name="Oval 161"/>
          <p:cNvSpPr/>
          <p:nvPr/>
        </p:nvSpPr>
        <p:spPr>
          <a:xfrm>
            <a:off x="2960669" y="5407942"/>
            <a:ext cx="160462" cy="1604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4" name="Oval 163"/>
          <p:cNvSpPr/>
          <p:nvPr/>
        </p:nvSpPr>
        <p:spPr>
          <a:xfrm>
            <a:off x="2800207" y="5161314"/>
            <a:ext cx="160462" cy="1604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5" name="Oval 164"/>
          <p:cNvSpPr/>
          <p:nvPr/>
        </p:nvSpPr>
        <p:spPr>
          <a:xfrm>
            <a:off x="8275158" y="4937574"/>
            <a:ext cx="160462" cy="1604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6" name="Freeform 165"/>
          <p:cNvSpPr/>
          <p:nvPr/>
        </p:nvSpPr>
        <p:spPr>
          <a:xfrm>
            <a:off x="7704928" y="1643452"/>
            <a:ext cx="193729" cy="279430"/>
          </a:xfrm>
          <a:custGeom>
            <a:avLst/>
            <a:gdLst>
              <a:gd name="connsiteX0" fmla="*/ 0 w 193729"/>
              <a:gd name="connsiteY0" fmla="*/ 154983 h 279430"/>
              <a:gd name="connsiteX1" fmla="*/ 46495 w 193729"/>
              <a:gd name="connsiteY1" fmla="*/ 201478 h 279430"/>
              <a:gd name="connsiteX2" fmla="*/ 100739 w 193729"/>
              <a:gd name="connsiteY2" fmla="*/ 278970 h 279430"/>
              <a:gd name="connsiteX3" fmla="*/ 108488 w 193729"/>
              <a:gd name="connsiteY3" fmla="*/ 162733 h 279430"/>
              <a:gd name="connsiteX4" fmla="*/ 193729 w 193729"/>
              <a:gd name="connsiteY4" fmla="*/ 0 h 27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29" h="279430">
                <a:moveTo>
                  <a:pt x="0" y="154983"/>
                </a:moveTo>
                <a:cubicBezTo>
                  <a:pt x="14852" y="167898"/>
                  <a:pt x="29705" y="180814"/>
                  <a:pt x="46495" y="201478"/>
                </a:cubicBezTo>
                <a:cubicBezTo>
                  <a:pt x="63285" y="222142"/>
                  <a:pt x="90407" y="285427"/>
                  <a:pt x="100739" y="278970"/>
                </a:cubicBezTo>
                <a:cubicBezTo>
                  <a:pt x="111071" y="272513"/>
                  <a:pt x="92990" y="209228"/>
                  <a:pt x="108488" y="162733"/>
                </a:cubicBezTo>
                <a:cubicBezTo>
                  <a:pt x="123986" y="116238"/>
                  <a:pt x="158857" y="58119"/>
                  <a:pt x="193729" y="0"/>
                </a:cubicBezTo>
              </a:path>
            </a:pathLst>
          </a:custGeom>
          <a:noFill/>
          <a:ln w="57150">
            <a:solidFill>
              <a:srgbClr val="66FF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7704928" y="2138180"/>
            <a:ext cx="160462" cy="1604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8" name="TextBox 167"/>
          <p:cNvSpPr txBox="1"/>
          <p:nvPr/>
        </p:nvSpPr>
        <p:spPr>
          <a:xfrm>
            <a:off x="7951964" y="1690001"/>
            <a:ext cx="973343" cy="276999"/>
          </a:xfrm>
          <a:prstGeom prst="rect">
            <a:avLst/>
          </a:prstGeom>
          <a:noFill/>
        </p:spPr>
        <p:txBody>
          <a:bodyPr wrap="none" rtlCol="0">
            <a:spAutoFit/>
          </a:bodyPr>
          <a:lstStyle/>
          <a:p>
            <a:r>
              <a:rPr lang="en-US" sz="1200" dirty="0" smtClean="0"/>
              <a:t>= Complete</a:t>
            </a:r>
            <a:endParaRPr lang="en-US" sz="1200" dirty="0"/>
          </a:p>
        </p:txBody>
      </p:sp>
      <p:sp>
        <p:nvSpPr>
          <p:cNvPr id="169" name="TextBox 168"/>
          <p:cNvSpPr txBox="1"/>
          <p:nvPr/>
        </p:nvSpPr>
        <p:spPr>
          <a:xfrm>
            <a:off x="7967462" y="2061704"/>
            <a:ext cx="1103187" cy="276999"/>
          </a:xfrm>
          <a:prstGeom prst="rect">
            <a:avLst/>
          </a:prstGeom>
          <a:noFill/>
        </p:spPr>
        <p:txBody>
          <a:bodyPr wrap="none" rtlCol="0">
            <a:spAutoFit/>
          </a:bodyPr>
          <a:lstStyle/>
          <a:p>
            <a:r>
              <a:rPr lang="en-US" sz="1200" dirty="0" smtClean="0"/>
              <a:t>= In Progress</a:t>
            </a:r>
            <a:endParaRPr lang="en-US" sz="1200" dirty="0"/>
          </a:p>
        </p:txBody>
      </p:sp>
      <p:sp>
        <p:nvSpPr>
          <p:cNvPr id="120" name="Freeform 119"/>
          <p:cNvSpPr/>
          <p:nvPr/>
        </p:nvSpPr>
        <p:spPr>
          <a:xfrm>
            <a:off x="4406322" y="4832740"/>
            <a:ext cx="193729" cy="279430"/>
          </a:xfrm>
          <a:custGeom>
            <a:avLst/>
            <a:gdLst>
              <a:gd name="connsiteX0" fmla="*/ 0 w 193729"/>
              <a:gd name="connsiteY0" fmla="*/ 154983 h 279430"/>
              <a:gd name="connsiteX1" fmla="*/ 46495 w 193729"/>
              <a:gd name="connsiteY1" fmla="*/ 201478 h 279430"/>
              <a:gd name="connsiteX2" fmla="*/ 100739 w 193729"/>
              <a:gd name="connsiteY2" fmla="*/ 278970 h 279430"/>
              <a:gd name="connsiteX3" fmla="*/ 108488 w 193729"/>
              <a:gd name="connsiteY3" fmla="*/ 162733 h 279430"/>
              <a:gd name="connsiteX4" fmla="*/ 193729 w 193729"/>
              <a:gd name="connsiteY4" fmla="*/ 0 h 27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29" h="279430">
                <a:moveTo>
                  <a:pt x="0" y="154983"/>
                </a:moveTo>
                <a:cubicBezTo>
                  <a:pt x="14852" y="167898"/>
                  <a:pt x="29705" y="180814"/>
                  <a:pt x="46495" y="201478"/>
                </a:cubicBezTo>
                <a:cubicBezTo>
                  <a:pt x="63285" y="222142"/>
                  <a:pt x="90407" y="285427"/>
                  <a:pt x="100739" y="278970"/>
                </a:cubicBezTo>
                <a:cubicBezTo>
                  <a:pt x="111071" y="272513"/>
                  <a:pt x="92990" y="209228"/>
                  <a:pt x="108488" y="162733"/>
                </a:cubicBezTo>
                <a:cubicBezTo>
                  <a:pt x="123986" y="116238"/>
                  <a:pt x="158857" y="58119"/>
                  <a:pt x="193729" y="0"/>
                </a:cubicBezTo>
              </a:path>
            </a:pathLst>
          </a:custGeom>
          <a:noFill/>
          <a:ln w="57150">
            <a:solidFill>
              <a:srgbClr val="66FF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p:cNvSpPr/>
          <p:nvPr/>
        </p:nvSpPr>
        <p:spPr>
          <a:xfrm>
            <a:off x="6524811" y="5006600"/>
            <a:ext cx="160462" cy="1604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69266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735" y="235892"/>
            <a:ext cx="7361696" cy="574675"/>
          </a:xfrm>
        </p:spPr>
        <p:txBody>
          <a:bodyPr>
            <a:normAutofit fontScale="90000"/>
          </a:bodyPr>
          <a:lstStyle/>
          <a:p>
            <a:pPr fontAlgn="auto">
              <a:spcAft>
                <a:spcPts val="0"/>
              </a:spcAft>
              <a:defRPr/>
            </a:pPr>
            <a:r>
              <a:rPr lang="en-US" dirty="0" smtClean="0">
                <a:solidFill>
                  <a:srgbClr val="F7730C"/>
                </a:solidFill>
                <a:ea typeface="+mj-ea"/>
              </a:rPr>
              <a:t>Compressor Design Process</a:t>
            </a:r>
            <a:endParaRPr lang="en-US" dirty="0">
              <a:solidFill>
                <a:srgbClr val="F7730C"/>
              </a:solidFill>
              <a:ea typeface="+mj-ea"/>
            </a:endParaRPr>
          </a:p>
        </p:txBody>
      </p:sp>
      <p:sp>
        <p:nvSpPr>
          <p:cNvPr id="5" name="Rectangle 4"/>
          <p:cNvSpPr/>
          <p:nvPr/>
        </p:nvSpPr>
        <p:spPr>
          <a:xfrm>
            <a:off x="536029" y="4588904"/>
            <a:ext cx="1743560" cy="1037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14322" y="4672456"/>
            <a:ext cx="1586973" cy="954107"/>
          </a:xfrm>
          <a:prstGeom prst="rect">
            <a:avLst/>
          </a:prstGeom>
          <a:noFill/>
        </p:spPr>
        <p:txBody>
          <a:bodyPr wrap="none" rtlCol="0">
            <a:spAutoFit/>
          </a:bodyPr>
          <a:lstStyle/>
          <a:p>
            <a:r>
              <a:rPr lang="en-US" sz="1400" u="sng" dirty="0" smtClean="0"/>
              <a:t>Trade-Off Studies</a:t>
            </a:r>
          </a:p>
          <a:p>
            <a:r>
              <a:rPr lang="en-US" sz="1400" dirty="0" smtClean="0"/>
              <a:t>-Cycle analysis</a:t>
            </a:r>
          </a:p>
          <a:p>
            <a:r>
              <a:rPr lang="en-US" sz="1400" dirty="0" smtClean="0"/>
              <a:t>-Aero analysis</a:t>
            </a:r>
          </a:p>
          <a:p>
            <a:r>
              <a:rPr lang="en-US" sz="1400" dirty="0" smtClean="0"/>
              <a:t>-Rotordynamics</a:t>
            </a:r>
            <a:endParaRPr lang="en-US" sz="1400" dirty="0"/>
          </a:p>
        </p:txBody>
      </p:sp>
      <p:cxnSp>
        <p:nvCxnSpPr>
          <p:cNvPr id="10" name="Straight Connector 9"/>
          <p:cNvCxnSpPr/>
          <p:nvPr/>
        </p:nvCxnSpPr>
        <p:spPr>
          <a:xfrm>
            <a:off x="2279589" y="5149510"/>
            <a:ext cx="943375"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723742" y="4527814"/>
            <a:ext cx="0" cy="605277"/>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152394" y="3897385"/>
            <a:ext cx="1197764" cy="646331"/>
          </a:xfrm>
          <a:prstGeom prst="rect">
            <a:avLst/>
          </a:prstGeom>
          <a:noFill/>
        </p:spPr>
        <p:txBody>
          <a:bodyPr wrap="none" rtlCol="0">
            <a:spAutoFit/>
          </a:bodyPr>
          <a:lstStyle/>
          <a:p>
            <a:pPr algn="ctr"/>
            <a:r>
              <a:rPr lang="en-US" sz="1200" dirty="0" smtClean="0"/>
              <a:t>Configuration</a:t>
            </a:r>
          </a:p>
          <a:p>
            <a:pPr algn="ctr"/>
            <a:r>
              <a:rPr lang="en-US" sz="1200" dirty="0" smtClean="0"/>
              <a:t>Down-selected</a:t>
            </a:r>
          </a:p>
          <a:p>
            <a:pPr algn="ctr"/>
            <a:r>
              <a:rPr lang="en-US" sz="1200" dirty="0" smtClean="0"/>
              <a:t>(FW 7 2016)</a:t>
            </a:r>
            <a:endParaRPr lang="en-US" sz="1200" dirty="0"/>
          </a:p>
        </p:txBody>
      </p:sp>
      <p:sp>
        <p:nvSpPr>
          <p:cNvPr id="23" name="Rectangle 22"/>
          <p:cNvSpPr/>
          <p:nvPr/>
        </p:nvSpPr>
        <p:spPr>
          <a:xfrm>
            <a:off x="3221302" y="4635316"/>
            <a:ext cx="1743560" cy="1037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222964" y="4672456"/>
            <a:ext cx="1468672" cy="954107"/>
          </a:xfrm>
          <a:prstGeom prst="rect">
            <a:avLst/>
          </a:prstGeom>
          <a:noFill/>
        </p:spPr>
        <p:txBody>
          <a:bodyPr wrap="none" rtlCol="0">
            <a:spAutoFit/>
          </a:bodyPr>
          <a:lstStyle/>
          <a:p>
            <a:r>
              <a:rPr lang="en-US" sz="1400" u="sng" dirty="0" smtClean="0"/>
              <a:t>Machine Design</a:t>
            </a:r>
          </a:p>
          <a:p>
            <a:r>
              <a:rPr lang="en-US" sz="1400" dirty="0" smtClean="0"/>
              <a:t>-Aero/IGV</a:t>
            </a:r>
          </a:p>
          <a:p>
            <a:r>
              <a:rPr lang="en-US" sz="1400" dirty="0" smtClean="0"/>
              <a:t>-Drivetrain</a:t>
            </a:r>
          </a:p>
          <a:p>
            <a:r>
              <a:rPr lang="en-US" sz="1400" dirty="0" smtClean="0"/>
              <a:t>-Packaging</a:t>
            </a:r>
            <a:endParaRPr lang="en-US" sz="1400" dirty="0"/>
          </a:p>
        </p:txBody>
      </p:sp>
      <p:cxnSp>
        <p:nvCxnSpPr>
          <p:cNvPr id="25" name="Straight Connector 24"/>
          <p:cNvCxnSpPr/>
          <p:nvPr/>
        </p:nvCxnSpPr>
        <p:spPr>
          <a:xfrm>
            <a:off x="4964862" y="5154146"/>
            <a:ext cx="943375"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409015" y="4532450"/>
            <a:ext cx="0" cy="605277"/>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5908236" y="4635316"/>
            <a:ext cx="1907147" cy="1037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5923759" y="4677092"/>
            <a:ext cx="1952073" cy="954107"/>
          </a:xfrm>
          <a:prstGeom prst="rect">
            <a:avLst/>
          </a:prstGeom>
          <a:noFill/>
        </p:spPr>
        <p:txBody>
          <a:bodyPr wrap="none" rtlCol="0">
            <a:spAutoFit/>
          </a:bodyPr>
          <a:lstStyle/>
          <a:p>
            <a:r>
              <a:rPr lang="en-US" sz="1400" u="sng" dirty="0" smtClean="0"/>
              <a:t>Detailed Design</a:t>
            </a:r>
          </a:p>
          <a:p>
            <a:r>
              <a:rPr lang="en-US" sz="1400" dirty="0" smtClean="0"/>
              <a:t>-Fits/Assembly</a:t>
            </a:r>
          </a:p>
          <a:p>
            <a:r>
              <a:rPr lang="en-US" sz="1400" dirty="0" smtClean="0"/>
              <a:t>-Finalize Test Strategy</a:t>
            </a:r>
          </a:p>
          <a:p>
            <a:r>
              <a:rPr lang="en-US" sz="1400" dirty="0" smtClean="0"/>
              <a:t>-Ancillary Devices</a:t>
            </a:r>
            <a:endParaRPr lang="en-US" sz="1400" dirty="0"/>
          </a:p>
        </p:txBody>
      </p:sp>
      <p:cxnSp>
        <p:nvCxnSpPr>
          <p:cNvPr id="29" name="Straight Connector 28"/>
          <p:cNvCxnSpPr/>
          <p:nvPr/>
        </p:nvCxnSpPr>
        <p:spPr>
          <a:xfrm>
            <a:off x="7815383" y="5154146"/>
            <a:ext cx="500417"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8315800" y="4527813"/>
            <a:ext cx="0" cy="605277"/>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388380" y="3925375"/>
            <a:ext cx="2096344" cy="646331"/>
          </a:xfrm>
          <a:prstGeom prst="rect">
            <a:avLst/>
          </a:prstGeom>
          <a:noFill/>
        </p:spPr>
        <p:txBody>
          <a:bodyPr wrap="none" rtlCol="0">
            <a:spAutoFit/>
          </a:bodyPr>
          <a:lstStyle/>
          <a:p>
            <a:pPr algn="ctr"/>
            <a:r>
              <a:rPr lang="en-US" sz="1200" b="1" u="sng" dirty="0" smtClean="0"/>
              <a:t>MILESTONE 1:</a:t>
            </a:r>
            <a:r>
              <a:rPr lang="en-US" sz="1200" dirty="0" smtClean="0"/>
              <a:t> Hand-Off to</a:t>
            </a:r>
          </a:p>
          <a:p>
            <a:pPr algn="ctr"/>
            <a:r>
              <a:rPr lang="en-US" sz="1200" dirty="0" smtClean="0"/>
              <a:t>Detailed Design</a:t>
            </a:r>
          </a:p>
          <a:p>
            <a:pPr algn="ctr"/>
            <a:r>
              <a:rPr lang="en-US" sz="1200" dirty="0" smtClean="0"/>
              <a:t>(June 2016, FW 23)</a:t>
            </a:r>
            <a:endParaRPr lang="en-US" sz="1200" dirty="0"/>
          </a:p>
        </p:txBody>
      </p:sp>
      <p:sp>
        <p:nvSpPr>
          <p:cNvPr id="33" name="TextBox 32"/>
          <p:cNvSpPr txBox="1"/>
          <p:nvPr/>
        </p:nvSpPr>
        <p:spPr>
          <a:xfrm>
            <a:off x="7196175" y="3939540"/>
            <a:ext cx="1894807" cy="646331"/>
          </a:xfrm>
          <a:prstGeom prst="rect">
            <a:avLst/>
          </a:prstGeom>
          <a:noFill/>
        </p:spPr>
        <p:txBody>
          <a:bodyPr wrap="square" rtlCol="0">
            <a:spAutoFit/>
          </a:bodyPr>
          <a:lstStyle/>
          <a:p>
            <a:pPr algn="ctr"/>
            <a:r>
              <a:rPr lang="en-US" sz="1200" b="1" u="sng" dirty="0" smtClean="0"/>
              <a:t>PHASE 1 COMPLETED</a:t>
            </a:r>
          </a:p>
          <a:p>
            <a:pPr algn="ctr"/>
            <a:r>
              <a:rPr lang="en-US" sz="1200" dirty="0" smtClean="0"/>
              <a:t>JUNE 2017</a:t>
            </a:r>
          </a:p>
          <a:p>
            <a:pPr algn="ctr"/>
            <a:r>
              <a:rPr lang="en-US" sz="1200" dirty="0" smtClean="0"/>
              <a:t>(begin fabrication)</a:t>
            </a:r>
            <a:endParaRPr lang="en-US" sz="1200" dirty="0"/>
          </a:p>
        </p:txBody>
      </p:sp>
      <p:cxnSp>
        <p:nvCxnSpPr>
          <p:cNvPr id="41" name="Straight Connector 40"/>
          <p:cNvCxnSpPr/>
          <p:nvPr/>
        </p:nvCxnSpPr>
        <p:spPr>
          <a:xfrm>
            <a:off x="287159" y="5699739"/>
            <a:ext cx="0" cy="6700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723742" y="5686194"/>
            <a:ext cx="0" cy="37591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399581" y="5672975"/>
            <a:ext cx="0" cy="69682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87159" y="5959416"/>
            <a:ext cx="2436583" cy="0"/>
          </a:xfrm>
          <a:prstGeom prst="straightConnector1">
            <a:avLst/>
          </a:prstGeom>
          <a:ln w="28575">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738774" y="5967165"/>
            <a:ext cx="2660807" cy="0"/>
          </a:xfrm>
          <a:prstGeom prst="straightConnector1">
            <a:avLst/>
          </a:prstGeom>
          <a:ln w="28575">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412696" y="6058893"/>
            <a:ext cx="2903104" cy="0"/>
          </a:xfrm>
          <a:prstGeom prst="straightConnector1">
            <a:avLst/>
          </a:prstGeom>
          <a:ln w="28575">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326825" y="5670956"/>
            <a:ext cx="0" cy="52478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157640" y="5669763"/>
            <a:ext cx="944489" cy="276999"/>
          </a:xfrm>
          <a:prstGeom prst="rect">
            <a:avLst/>
          </a:prstGeom>
          <a:noFill/>
        </p:spPr>
        <p:txBody>
          <a:bodyPr wrap="none" rtlCol="0">
            <a:spAutoFit/>
          </a:bodyPr>
          <a:lstStyle/>
          <a:p>
            <a:pPr algn="ctr"/>
            <a:r>
              <a:rPr lang="en-US" sz="1200" dirty="0" smtClean="0"/>
              <a:t>4.5 Months</a:t>
            </a:r>
            <a:endParaRPr lang="en-US" sz="1200" dirty="0"/>
          </a:p>
        </p:txBody>
      </p:sp>
      <p:sp>
        <p:nvSpPr>
          <p:cNvPr id="56" name="TextBox 55"/>
          <p:cNvSpPr txBox="1"/>
          <p:nvPr/>
        </p:nvSpPr>
        <p:spPr>
          <a:xfrm>
            <a:off x="3542698" y="5692118"/>
            <a:ext cx="944489" cy="276999"/>
          </a:xfrm>
          <a:prstGeom prst="rect">
            <a:avLst/>
          </a:prstGeom>
          <a:noFill/>
        </p:spPr>
        <p:txBody>
          <a:bodyPr wrap="none" rtlCol="0">
            <a:spAutoFit/>
          </a:bodyPr>
          <a:lstStyle/>
          <a:p>
            <a:pPr algn="ctr"/>
            <a:r>
              <a:rPr lang="en-US" sz="1200" dirty="0" smtClean="0"/>
              <a:t>3.5 Months</a:t>
            </a:r>
            <a:endParaRPr lang="en-US" sz="1200" dirty="0"/>
          </a:p>
        </p:txBody>
      </p:sp>
      <p:sp>
        <p:nvSpPr>
          <p:cNvPr id="57" name="TextBox 56"/>
          <p:cNvSpPr txBox="1"/>
          <p:nvPr/>
        </p:nvSpPr>
        <p:spPr>
          <a:xfrm>
            <a:off x="6411204" y="5785106"/>
            <a:ext cx="901209" cy="276999"/>
          </a:xfrm>
          <a:prstGeom prst="rect">
            <a:avLst/>
          </a:prstGeom>
          <a:noFill/>
        </p:spPr>
        <p:txBody>
          <a:bodyPr wrap="none" rtlCol="0">
            <a:spAutoFit/>
          </a:bodyPr>
          <a:lstStyle/>
          <a:p>
            <a:pPr algn="ctr"/>
            <a:r>
              <a:rPr lang="en-US" sz="1200" dirty="0" smtClean="0"/>
              <a:t>11 Months</a:t>
            </a:r>
            <a:endParaRPr lang="en-US" sz="1200" dirty="0"/>
          </a:p>
        </p:txBody>
      </p:sp>
      <p:cxnSp>
        <p:nvCxnSpPr>
          <p:cNvPr id="60" name="Straight Connector 59"/>
          <p:cNvCxnSpPr/>
          <p:nvPr/>
        </p:nvCxnSpPr>
        <p:spPr>
          <a:xfrm>
            <a:off x="285820" y="5137727"/>
            <a:ext cx="250209"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263780" y="4393707"/>
            <a:ext cx="0" cy="767779"/>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36657" y="3932042"/>
            <a:ext cx="1141658" cy="461665"/>
          </a:xfrm>
          <a:prstGeom prst="rect">
            <a:avLst/>
          </a:prstGeom>
          <a:noFill/>
        </p:spPr>
        <p:txBody>
          <a:bodyPr wrap="none" rtlCol="0">
            <a:spAutoFit/>
          </a:bodyPr>
          <a:lstStyle/>
          <a:p>
            <a:r>
              <a:rPr lang="en-US" sz="1200" dirty="0" smtClean="0"/>
              <a:t>Program Start</a:t>
            </a:r>
          </a:p>
          <a:p>
            <a:r>
              <a:rPr lang="en-US" sz="1200" dirty="0" smtClean="0"/>
              <a:t>October 2015</a:t>
            </a:r>
            <a:endParaRPr lang="en-US" sz="1200"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67"/>
          <a:stretch/>
        </p:blipFill>
        <p:spPr bwMode="auto">
          <a:xfrm>
            <a:off x="-1" y="1062742"/>
            <a:ext cx="7032595" cy="287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2" name="Straight Arrow Connector 71"/>
          <p:cNvCxnSpPr/>
          <p:nvPr/>
        </p:nvCxnSpPr>
        <p:spPr>
          <a:xfrm>
            <a:off x="302191" y="6369803"/>
            <a:ext cx="5097390" cy="0"/>
          </a:xfrm>
          <a:prstGeom prst="straightConnector1">
            <a:avLst/>
          </a:prstGeom>
          <a:ln w="28575">
            <a:solidFill>
              <a:srgbClr val="00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42505" y="6092788"/>
            <a:ext cx="3663760" cy="276999"/>
          </a:xfrm>
          <a:prstGeom prst="rect">
            <a:avLst/>
          </a:prstGeom>
          <a:noFill/>
        </p:spPr>
        <p:txBody>
          <a:bodyPr wrap="none" rtlCol="0">
            <a:spAutoFit/>
          </a:bodyPr>
          <a:lstStyle/>
          <a:p>
            <a:pPr algn="ctr"/>
            <a:r>
              <a:rPr lang="en-US" sz="1200" dirty="0" smtClean="0"/>
              <a:t>Task/Milestone 1.1 Preliminary Compressor Design</a:t>
            </a:r>
            <a:endParaRPr lang="en-US" sz="1200" dirty="0"/>
          </a:p>
        </p:txBody>
      </p:sp>
    </p:spTree>
    <p:extLst>
      <p:ext uri="{BB962C8B-B14F-4D97-AF65-F5344CB8AC3E}">
        <p14:creationId xmlns:p14="http://schemas.microsoft.com/office/powerpoint/2010/main" val="3254601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2CEF9C-A152-4A4E-BFD8-E61515FC5ADF}" type="slidenum">
              <a:rPr lang="en-US" smtClean="0"/>
              <a:pPr/>
              <a:t>12</a:t>
            </a:fld>
            <a:endParaRPr lang="en-US" dirty="0"/>
          </a:p>
        </p:txBody>
      </p:sp>
      <p:sp>
        <p:nvSpPr>
          <p:cNvPr id="6" name="Title 2"/>
          <p:cNvSpPr>
            <a:spLocks noGrp="1"/>
          </p:cNvSpPr>
          <p:nvPr>
            <p:ph type="title"/>
          </p:nvPr>
        </p:nvSpPr>
        <p:spPr>
          <a:xfrm>
            <a:off x="131736" y="251390"/>
            <a:ext cx="8888278" cy="574675"/>
          </a:xfrm>
        </p:spPr>
        <p:txBody>
          <a:bodyPr>
            <a:noAutofit/>
          </a:bodyPr>
          <a:lstStyle/>
          <a:p>
            <a:pPr fontAlgn="auto">
              <a:spcAft>
                <a:spcPts val="0"/>
              </a:spcAft>
              <a:defRPr/>
            </a:pPr>
            <a:r>
              <a:rPr lang="en-US" sz="3600" dirty="0" smtClean="0">
                <a:solidFill>
                  <a:srgbClr val="F7730C"/>
                </a:solidFill>
                <a:ea typeface="+mj-ea"/>
              </a:rPr>
              <a:t>Compressor Stage Aero Architectures</a:t>
            </a:r>
            <a:endParaRPr lang="en-US" sz="3600" dirty="0">
              <a:solidFill>
                <a:srgbClr val="F7730C"/>
              </a:solidFill>
              <a:ea typeface="+mj-ea"/>
            </a:endParaRPr>
          </a:p>
        </p:txBody>
      </p:sp>
      <p:pic>
        <p:nvPicPr>
          <p:cNvPr id="4098"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9419"/>
          <a:stretch/>
        </p:blipFill>
        <p:spPr bwMode="auto">
          <a:xfrm>
            <a:off x="2641764" y="1231294"/>
            <a:ext cx="3462912" cy="234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1"/>
          <p:cNvPicPr>
            <a:picLocks noChangeAspect="1" noChangeArrowheads="1"/>
          </p:cNvPicPr>
          <p:nvPr/>
        </p:nvPicPr>
        <p:blipFill>
          <a:blip r:embed="rId3">
            <a:extLst>
              <a:ext uri="{28A0092B-C50C-407E-A947-70E740481C1C}">
                <a14:useLocalDpi xmlns:a14="http://schemas.microsoft.com/office/drawing/2010/main" val="0"/>
              </a:ext>
            </a:extLst>
          </a:blip>
          <a:srcRect t="2769" b="3011"/>
          <a:stretch>
            <a:fillRect/>
          </a:stretch>
        </p:blipFill>
        <p:spPr bwMode="auto">
          <a:xfrm>
            <a:off x="6148629" y="1398998"/>
            <a:ext cx="2995371" cy="185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99" y="3928738"/>
            <a:ext cx="3696345" cy="241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534" y="3947539"/>
            <a:ext cx="3724603" cy="246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316533"/>
            <a:ext cx="2641764" cy="202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84010" y="3327445"/>
            <a:ext cx="319686" cy="324554"/>
            <a:chOff x="5703377" y="1464590"/>
            <a:chExt cx="319686" cy="346154"/>
          </a:xfrm>
        </p:grpSpPr>
        <p:sp>
          <p:nvSpPr>
            <p:cNvPr id="13" name="Oval 12"/>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712909" y="1482482"/>
              <a:ext cx="284052" cy="328262"/>
            </a:xfrm>
            <a:prstGeom prst="rect">
              <a:avLst/>
            </a:prstGeom>
            <a:noFill/>
          </p:spPr>
          <p:txBody>
            <a:bodyPr wrap="none" rtlCol="0">
              <a:spAutoFit/>
            </a:bodyPr>
            <a:lstStyle/>
            <a:p>
              <a:r>
                <a:rPr lang="en-US" sz="1400" dirty="0" smtClean="0"/>
                <a:t>1</a:t>
              </a:r>
              <a:endParaRPr lang="en-US" sz="1400" dirty="0"/>
            </a:p>
          </p:txBody>
        </p:sp>
      </p:grpSp>
      <p:grpSp>
        <p:nvGrpSpPr>
          <p:cNvPr id="15" name="Group 14"/>
          <p:cNvGrpSpPr/>
          <p:nvPr/>
        </p:nvGrpSpPr>
        <p:grpSpPr>
          <a:xfrm>
            <a:off x="3081581" y="3242872"/>
            <a:ext cx="319686" cy="324554"/>
            <a:chOff x="5703377" y="1464590"/>
            <a:chExt cx="319686" cy="346154"/>
          </a:xfrm>
        </p:grpSpPr>
        <p:sp>
          <p:nvSpPr>
            <p:cNvPr id="16" name="Oval 15"/>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712909" y="1482482"/>
              <a:ext cx="284052" cy="328262"/>
            </a:xfrm>
            <a:prstGeom prst="rect">
              <a:avLst/>
            </a:prstGeom>
            <a:noFill/>
          </p:spPr>
          <p:txBody>
            <a:bodyPr wrap="none" rtlCol="0">
              <a:spAutoFit/>
            </a:bodyPr>
            <a:lstStyle/>
            <a:p>
              <a:r>
                <a:rPr lang="en-US" sz="1400" dirty="0" smtClean="0"/>
                <a:t>1</a:t>
              </a:r>
              <a:endParaRPr lang="en-US" sz="1400" dirty="0"/>
            </a:p>
          </p:txBody>
        </p:sp>
      </p:grpSp>
      <p:grpSp>
        <p:nvGrpSpPr>
          <p:cNvPr id="18" name="Group 17"/>
          <p:cNvGrpSpPr/>
          <p:nvPr/>
        </p:nvGrpSpPr>
        <p:grpSpPr>
          <a:xfrm>
            <a:off x="1862993" y="3334344"/>
            <a:ext cx="319686" cy="324554"/>
            <a:chOff x="5703377" y="1464590"/>
            <a:chExt cx="319686" cy="346154"/>
          </a:xfrm>
        </p:grpSpPr>
        <p:sp>
          <p:nvSpPr>
            <p:cNvPr id="19" name="Oval 18"/>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712909" y="1482482"/>
              <a:ext cx="284052" cy="328262"/>
            </a:xfrm>
            <a:prstGeom prst="rect">
              <a:avLst/>
            </a:prstGeom>
            <a:noFill/>
          </p:spPr>
          <p:txBody>
            <a:bodyPr wrap="none" rtlCol="0">
              <a:spAutoFit/>
            </a:bodyPr>
            <a:lstStyle/>
            <a:p>
              <a:r>
                <a:rPr lang="en-US" sz="1400" dirty="0" smtClean="0"/>
                <a:t>2</a:t>
              </a:r>
              <a:endParaRPr lang="en-US" sz="1400" dirty="0"/>
            </a:p>
          </p:txBody>
        </p:sp>
      </p:grpSp>
      <p:grpSp>
        <p:nvGrpSpPr>
          <p:cNvPr id="21" name="Group 20"/>
          <p:cNvGrpSpPr/>
          <p:nvPr/>
        </p:nvGrpSpPr>
        <p:grpSpPr>
          <a:xfrm>
            <a:off x="4719848" y="3251260"/>
            <a:ext cx="319686" cy="324554"/>
            <a:chOff x="5703377" y="1464590"/>
            <a:chExt cx="319686" cy="346154"/>
          </a:xfrm>
        </p:grpSpPr>
        <p:sp>
          <p:nvSpPr>
            <p:cNvPr id="22" name="Oval 21"/>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5712909" y="1482482"/>
              <a:ext cx="284052" cy="328262"/>
            </a:xfrm>
            <a:prstGeom prst="rect">
              <a:avLst/>
            </a:prstGeom>
            <a:noFill/>
          </p:spPr>
          <p:txBody>
            <a:bodyPr wrap="none" rtlCol="0">
              <a:spAutoFit/>
            </a:bodyPr>
            <a:lstStyle/>
            <a:p>
              <a:r>
                <a:rPr lang="en-US" sz="1400" dirty="0" smtClean="0"/>
                <a:t>2</a:t>
              </a:r>
              <a:endParaRPr lang="en-US" sz="1400" dirty="0"/>
            </a:p>
          </p:txBody>
        </p:sp>
      </p:grpSp>
      <p:grpSp>
        <p:nvGrpSpPr>
          <p:cNvPr id="24" name="Group 23"/>
          <p:cNvGrpSpPr/>
          <p:nvPr/>
        </p:nvGrpSpPr>
        <p:grpSpPr>
          <a:xfrm>
            <a:off x="6395635" y="3026566"/>
            <a:ext cx="319686" cy="324554"/>
            <a:chOff x="5703377" y="1464590"/>
            <a:chExt cx="319686" cy="346154"/>
          </a:xfrm>
        </p:grpSpPr>
        <p:sp>
          <p:nvSpPr>
            <p:cNvPr id="25" name="Oval 24"/>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5712909" y="1482482"/>
              <a:ext cx="284052" cy="328262"/>
            </a:xfrm>
            <a:prstGeom prst="rect">
              <a:avLst/>
            </a:prstGeom>
            <a:noFill/>
          </p:spPr>
          <p:txBody>
            <a:bodyPr wrap="none" rtlCol="0">
              <a:spAutoFit/>
            </a:bodyPr>
            <a:lstStyle/>
            <a:p>
              <a:r>
                <a:rPr lang="en-US" sz="1400" dirty="0" smtClean="0"/>
                <a:t>2</a:t>
              </a:r>
              <a:endParaRPr lang="en-US" sz="1400" dirty="0"/>
            </a:p>
          </p:txBody>
        </p:sp>
      </p:grpSp>
      <p:grpSp>
        <p:nvGrpSpPr>
          <p:cNvPr id="27" name="Group 26"/>
          <p:cNvGrpSpPr/>
          <p:nvPr/>
        </p:nvGrpSpPr>
        <p:grpSpPr>
          <a:xfrm>
            <a:off x="7708508" y="3034954"/>
            <a:ext cx="319686" cy="324554"/>
            <a:chOff x="5703377" y="1464590"/>
            <a:chExt cx="319686" cy="346154"/>
          </a:xfrm>
        </p:grpSpPr>
        <p:sp>
          <p:nvSpPr>
            <p:cNvPr id="28" name="Oval 27"/>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5712909" y="1482482"/>
              <a:ext cx="284052" cy="328262"/>
            </a:xfrm>
            <a:prstGeom prst="rect">
              <a:avLst/>
            </a:prstGeom>
            <a:noFill/>
          </p:spPr>
          <p:txBody>
            <a:bodyPr wrap="none" rtlCol="0">
              <a:spAutoFit/>
            </a:bodyPr>
            <a:lstStyle/>
            <a:p>
              <a:r>
                <a:rPr lang="en-US" sz="1400" dirty="0" smtClean="0"/>
                <a:t>2</a:t>
              </a:r>
              <a:endParaRPr lang="en-US" sz="1400" dirty="0"/>
            </a:p>
          </p:txBody>
        </p:sp>
      </p:grpSp>
      <p:grpSp>
        <p:nvGrpSpPr>
          <p:cNvPr id="30" name="Group 29"/>
          <p:cNvGrpSpPr/>
          <p:nvPr/>
        </p:nvGrpSpPr>
        <p:grpSpPr>
          <a:xfrm>
            <a:off x="843654" y="6074632"/>
            <a:ext cx="319686" cy="324554"/>
            <a:chOff x="5703377" y="1464590"/>
            <a:chExt cx="319686" cy="346154"/>
          </a:xfrm>
        </p:grpSpPr>
        <p:sp>
          <p:nvSpPr>
            <p:cNvPr id="31" name="Oval 30"/>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5712909" y="1482482"/>
              <a:ext cx="284052" cy="328262"/>
            </a:xfrm>
            <a:prstGeom prst="rect">
              <a:avLst/>
            </a:prstGeom>
            <a:noFill/>
          </p:spPr>
          <p:txBody>
            <a:bodyPr wrap="none" rtlCol="0">
              <a:spAutoFit/>
            </a:bodyPr>
            <a:lstStyle/>
            <a:p>
              <a:r>
                <a:rPr lang="en-US" sz="1400" dirty="0" smtClean="0"/>
                <a:t>1</a:t>
              </a:r>
              <a:endParaRPr lang="en-US" sz="1400" dirty="0"/>
            </a:p>
          </p:txBody>
        </p:sp>
      </p:grpSp>
      <p:grpSp>
        <p:nvGrpSpPr>
          <p:cNvPr id="33" name="Group 32"/>
          <p:cNvGrpSpPr/>
          <p:nvPr/>
        </p:nvGrpSpPr>
        <p:grpSpPr>
          <a:xfrm>
            <a:off x="3190807" y="6083020"/>
            <a:ext cx="319686" cy="324554"/>
            <a:chOff x="5703377" y="1464590"/>
            <a:chExt cx="319686" cy="346154"/>
          </a:xfrm>
        </p:grpSpPr>
        <p:sp>
          <p:nvSpPr>
            <p:cNvPr id="34" name="Oval 33"/>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5712909" y="1482482"/>
              <a:ext cx="284052" cy="328262"/>
            </a:xfrm>
            <a:prstGeom prst="rect">
              <a:avLst/>
            </a:prstGeom>
            <a:noFill/>
          </p:spPr>
          <p:txBody>
            <a:bodyPr wrap="none" rtlCol="0">
              <a:spAutoFit/>
            </a:bodyPr>
            <a:lstStyle/>
            <a:p>
              <a:r>
                <a:rPr lang="en-US" sz="1400" dirty="0" smtClean="0"/>
                <a:t>3</a:t>
              </a:r>
              <a:endParaRPr lang="en-US" sz="1400" dirty="0"/>
            </a:p>
          </p:txBody>
        </p:sp>
      </p:grpSp>
      <p:grpSp>
        <p:nvGrpSpPr>
          <p:cNvPr id="36" name="Group 35"/>
          <p:cNvGrpSpPr/>
          <p:nvPr/>
        </p:nvGrpSpPr>
        <p:grpSpPr>
          <a:xfrm>
            <a:off x="5444067" y="6125031"/>
            <a:ext cx="319686" cy="324554"/>
            <a:chOff x="5703377" y="1464590"/>
            <a:chExt cx="319686" cy="346154"/>
          </a:xfrm>
        </p:grpSpPr>
        <p:sp>
          <p:nvSpPr>
            <p:cNvPr id="37" name="Oval 36"/>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5712909" y="1482482"/>
              <a:ext cx="284052" cy="328262"/>
            </a:xfrm>
            <a:prstGeom prst="rect">
              <a:avLst/>
            </a:prstGeom>
            <a:noFill/>
          </p:spPr>
          <p:txBody>
            <a:bodyPr wrap="none" rtlCol="0">
              <a:spAutoFit/>
            </a:bodyPr>
            <a:lstStyle/>
            <a:p>
              <a:r>
                <a:rPr lang="en-US" sz="1400" dirty="0" smtClean="0"/>
                <a:t>1</a:t>
              </a:r>
              <a:endParaRPr lang="en-US" sz="1400" dirty="0"/>
            </a:p>
          </p:txBody>
        </p:sp>
      </p:grpSp>
      <p:grpSp>
        <p:nvGrpSpPr>
          <p:cNvPr id="39" name="Group 38"/>
          <p:cNvGrpSpPr/>
          <p:nvPr/>
        </p:nvGrpSpPr>
        <p:grpSpPr>
          <a:xfrm>
            <a:off x="8179752" y="6125756"/>
            <a:ext cx="319686" cy="324554"/>
            <a:chOff x="5703377" y="1464590"/>
            <a:chExt cx="319686" cy="346154"/>
          </a:xfrm>
        </p:grpSpPr>
        <p:sp>
          <p:nvSpPr>
            <p:cNvPr id="40" name="Oval 39"/>
            <p:cNvSpPr/>
            <p:nvPr/>
          </p:nvSpPr>
          <p:spPr>
            <a:xfrm>
              <a:off x="5703377" y="1464590"/>
              <a:ext cx="319686" cy="319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5712909" y="1482482"/>
              <a:ext cx="284052" cy="328262"/>
            </a:xfrm>
            <a:prstGeom prst="rect">
              <a:avLst/>
            </a:prstGeom>
            <a:noFill/>
          </p:spPr>
          <p:txBody>
            <a:bodyPr wrap="none" rtlCol="0">
              <a:spAutoFit/>
            </a:bodyPr>
            <a:lstStyle/>
            <a:p>
              <a:r>
                <a:rPr lang="en-US" sz="1400" dirty="0" smtClean="0"/>
                <a:t>3</a:t>
              </a:r>
              <a:endParaRPr lang="en-US" sz="1400" dirty="0"/>
            </a:p>
          </p:txBody>
        </p:sp>
      </p:grpSp>
      <p:sp>
        <p:nvSpPr>
          <p:cNvPr id="42" name="TextBox 41"/>
          <p:cNvSpPr txBox="1"/>
          <p:nvPr/>
        </p:nvSpPr>
        <p:spPr>
          <a:xfrm>
            <a:off x="719731" y="1077405"/>
            <a:ext cx="1143262" cy="307777"/>
          </a:xfrm>
          <a:prstGeom prst="rect">
            <a:avLst/>
          </a:prstGeom>
          <a:solidFill>
            <a:schemeClr val="bg1"/>
          </a:solidFill>
          <a:ln>
            <a:solidFill>
              <a:schemeClr val="bg2"/>
            </a:solidFill>
          </a:ln>
        </p:spPr>
        <p:txBody>
          <a:bodyPr wrap="none" rtlCol="0">
            <a:spAutoFit/>
          </a:bodyPr>
          <a:lstStyle/>
          <a:p>
            <a:r>
              <a:rPr lang="en-US" sz="1400" dirty="0" smtClean="0"/>
              <a:t>STRADDLE</a:t>
            </a:r>
            <a:endParaRPr lang="en-US" sz="1400" dirty="0"/>
          </a:p>
        </p:txBody>
      </p:sp>
      <p:sp>
        <p:nvSpPr>
          <p:cNvPr id="43" name="TextBox 42"/>
          <p:cNvSpPr txBox="1"/>
          <p:nvPr/>
        </p:nvSpPr>
        <p:spPr>
          <a:xfrm>
            <a:off x="2872685" y="1547087"/>
            <a:ext cx="1223412" cy="307777"/>
          </a:xfrm>
          <a:prstGeom prst="rect">
            <a:avLst/>
          </a:prstGeom>
          <a:solidFill>
            <a:schemeClr val="bg1"/>
          </a:solidFill>
          <a:ln>
            <a:solidFill>
              <a:schemeClr val="bg2"/>
            </a:solidFill>
          </a:ln>
        </p:spPr>
        <p:txBody>
          <a:bodyPr wrap="none" rtlCol="0">
            <a:spAutoFit/>
          </a:bodyPr>
          <a:lstStyle/>
          <a:p>
            <a:r>
              <a:rPr lang="en-US" sz="1400" dirty="0" smtClean="0"/>
              <a:t>OVERHUNG</a:t>
            </a:r>
            <a:endParaRPr lang="en-US" sz="1400" dirty="0"/>
          </a:p>
        </p:txBody>
      </p:sp>
      <p:sp>
        <p:nvSpPr>
          <p:cNvPr id="45" name="TextBox 44"/>
          <p:cNvSpPr txBox="1"/>
          <p:nvPr/>
        </p:nvSpPr>
        <p:spPr>
          <a:xfrm>
            <a:off x="7136877" y="1091221"/>
            <a:ext cx="1143262" cy="307777"/>
          </a:xfrm>
          <a:prstGeom prst="rect">
            <a:avLst/>
          </a:prstGeom>
          <a:solidFill>
            <a:schemeClr val="bg1"/>
          </a:solidFill>
          <a:ln>
            <a:solidFill>
              <a:schemeClr val="bg2"/>
            </a:solidFill>
          </a:ln>
        </p:spPr>
        <p:txBody>
          <a:bodyPr wrap="none" rtlCol="0">
            <a:spAutoFit/>
          </a:bodyPr>
          <a:lstStyle/>
          <a:p>
            <a:r>
              <a:rPr lang="en-US" sz="1400" dirty="0" smtClean="0"/>
              <a:t>STRADDLE</a:t>
            </a:r>
            <a:endParaRPr lang="en-US" sz="1400" dirty="0"/>
          </a:p>
        </p:txBody>
      </p:sp>
      <p:sp>
        <p:nvSpPr>
          <p:cNvPr id="46" name="TextBox 45"/>
          <p:cNvSpPr txBox="1"/>
          <p:nvPr/>
        </p:nvSpPr>
        <p:spPr>
          <a:xfrm>
            <a:off x="6148629" y="3863025"/>
            <a:ext cx="1143262" cy="307777"/>
          </a:xfrm>
          <a:prstGeom prst="rect">
            <a:avLst/>
          </a:prstGeom>
          <a:solidFill>
            <a:schemeClr val="bg1"/>
          </a:solidFill>
          <a:ln>
            <a:solidFill>
              <a:schemeClr val="bg2"/>
            </a:solidFill>
          </a:ln>
        </p:spPr>
        <p:txBody>
          <a:bodyPr wrap="none" rtlCol="0">
            <a:spAutoFit/>
          </a:bodyPr>
          <a:lstStyle/>
          <a:p>
            <a:r>
              <a:rPr lang="en-US" sz="1400" dirty="0" smtClean="0"/>
              <a:t>STRADDLE</a:t>
            </a:r>
            <a:endParaRPr lang="en-US" sz="1400" dirty="0"/>
          </a:p>
        </p:txBody>
      </p:sp>
      <p:sp>
        <p:nvSpPr>
          <p:cNvPr id="47" name="TextBox 46"/>
          <p:cNvSpPr txBox="1"/>
          <p:nvPr/>
        </p:nvSpPr>
        <p:spPr>
          <a:xfrm>
            <a:off x="1506191" y="3893200"/>
            <a:ext cx="1143262" cy="307777"/>
          </a:xfrm>
          <a:prstGeom prst="rect">
            <a:avLst/>
          </a:prstGeom>
          <a:solidFill>
            <a:schemeClr val="bg1"/>
          </a:solidFill>
          <a:ln>
            <a:solidFill>
              <a:schemeClr val="bg2"/>
            </a:solidFill>
          </a:ln>
        </p:spPr>
        <p:txBody>
          <a:bodyPr wrap="none" rtlCol="0">
            <a:spAutoFit/>
          </a:bodyPr>
          <a:lstStyle/>
          <a:p>
            <a:r>
              <a:rPr lang="en-US" sz="1400" dirty="0" smtClean="0"/>
              <a:t>STRADDLE</a:t>
            </a:r>
            <a:endParaRPr lang="en-US" sz="1400" dirty="0"/>
          </a:p>
        </p:txBody>
      </p:sp>
    </p:spTree>
    <p:extLst>
      <p:ext uri="{BB962C8B-B14F-4D97-AF65-F5344CB8AC3E}">
        <p14:creationId xmlns:p14="http://schemas.microsoft.com/office/powerpoint/2010/main" val="143008025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2CEF9C-A152-4A4E-BFD8-E61515FC5ADF}" type="slidenum">
              <a:rPr lang="en-US" smtClean="0"/>
              <a:pPr/>
              <a:t>13</a:t>
            </a:fld>
            <a:endParaRPr lang="en-US" dirty="0"/>
          </a:p>
        </p:txBody>
      </p:sp>
      <p:pic>
        <p:nvPicPr>
          <p:cNvPr id="1229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811" y="2301270"/>
            <a:ext cx="2705747" cy="215449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537" y="4455762"/>
            <a:ext cx="3044024" cy="215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147234" y="212645"/>
            <a:ext cx="8229600" cy="574675"/>
          </a:xfrm>
        </p:spPr>
        <p:txBody>
          <a:bodyPr>
            <a:normAutofit fontScale="90000"/>
          </a:bodyPr>
          <a:lstStyle/>
          <a:p>
            <a:pPr fontAlgn="auto">
              <a:spcAft>
                <a:spcPts val="0"/>
              </a:spcAft>
              <a:defRPr/>
            </a:pPr>
            <a:r>
              <a:rPr lang="en-US" dirty="0" smtClean="0">
                <a:solidFill>
                  <a:srgbClr val="F7730C"/>
                </a:solidFill>
                <a:ea typeface="+mj-ea"/>
              </a:rPr>
              <a:t>3D Aero Activities</a:t>
            </a:r>
            <a:endParaRPr lang="en-US" dirty="0">
              <a:solidFill>
                <a:srgbClr val="F7730C"/>
              </a:solidFill>
              <a:ea typeface="+mj-ea"/>
            </a:endParaRPr>
          </a:p>
        </p:txBody>
      </p:sp>
      <p:sp>
        <p:nvSpPr>
          <p:cNvPr id="9" name="Text Placeholder 1"/>
          <p:cNvSpPr>
            <a:spLocks noGrp="1"/>
          </p:cNvSpPr>
          <p:nvPr>
            <p:ph type="body" sz="quarter" idx="11"/>
          </p:nvPr>
        </p:nvSpPr>
        <p:spPr>
          <a:xfrm>
            <a:off x="0" y="1165118"/>
            <a:ext cx="8942900" cy="5106987"/>
          </a:xfrm>
        </p:spPr>
        <p:txBody>
          <a:bodyPr>
            <a:normAutofit/>
          </a:bodyPr>
          <a:lstStyle/>
          <a:p>
            <a:r>
              <a:rPr lang="en-US" sz="2400" dirty="0" smtClean="0"/>
              <a:t>Initial CFD Model</a:t>
            </a:r>
          </a:p>
          <a:p>
            <a:pPr lvl="1"/>
            <a:r>
              <a:rPr lang="en-US" sz="2000" dirty="0" smtClean="0"/>
              <a:t>Using existing impeller geometry</a:t>
            </a:r>
            <a:endParaRPr lang="en-US" sz="2000" dirty="0" smtClean="0">
              <a:sym typeface="Wingdings" panose="05000000000000000000" pitchFamily="2" charset="2"/>
            </a:endParaRPr>
          </a:p>
          <a:p>
            <a:r>
              <a:rPr lang="en-US" sz="2400" dirty="0" smtClean="0">
                <a:sym typeface="Wingdings" panose="05000000000000000000" pitchFamily="2" charset="2"/>
              </a:rPr>
              <a:t>Mesh refinement</a:t>
            </a:r>
          </a:p>
          <a:p>
            <a:pPr lvl="1"/>
            <a:r>
              <a:rPr lang="en-US" sz="2000" dirty="0" smtClean="0">
                <a:sym typeface="Wingdings" panose="05000000000000000000" pitchFamily="2" charset="2"/>
              </a:rPr>
              <a:t>Mesh density and size</a:t>
            </a:r>
          </a:p>
          <a:p>
            <a:pPr lvl="1"/>
            <a:r>
              <a:rPr lang="en-US" sz="2000" dirty="0" smtClean="0">
                <a:sym typeface="Wingdings" panose="05000000000000000000" pitchFamily="2" charset="2"/>
              </a:rPr>
              <a:t>Critical flow path features</a:t>
            </a:r>
          </a:p>
          <a:p>
            <a:pPr lvl="1"/>
            <a:r>
              <a:rPr lang="en-US" sz="2000" dirty="0" smtClean="0">
                <a:sym typeface="Wingdings" panose="05000000000000000000" pitchFamily="2" charset="2"/>
              </a:rPr>
              <a:t>Y+ values </a:t>
            </a:r>
            <a:r>
              <a:rPr lang="en-US" sz="2000" dirty="0" smtClean="0">
                <a:sym typeface="Wingdings" panose="05000000000000000000" pitchFamily="2" charset="2"/>
              </a:rPr>
              <a:t>acceptable</a:t>
            </a:r>
            <a:endParaRPr lang="en-US" sz="2000" dirty="0" smtClean="0">
              <a:sym typeface="Wingdings" panose="05000000000000000000" pitchFamily="2" charset="2"/>
            </a:endParaRPr>
          </a:p>
          <a:p>
            <a:r>
              <a:rPr lang="en-US" sz="2400" dirty="0" smtClean="0">
                <a:sym typeface="Wingdings" panose="05000000000000000000" pitchFamily="2" charset="2"/>
              </a:rPr>
              <a:t>Next Steps</a:t>
            </a:r>
            <a:endParaRPr lang="en-US" sz="2400" dirty="0">
              <a:sym typeface="Wingdings" panose="05000000000000000000" pitchFamily="2" charset="2"/>
            </a:endParaRPr>
          </a:p>
          <a:p>
            <a:pPr lvl="1"/>
            <a:r>
              <a:rPr lang="en-US" sz="2000" dirty="0" smtClean="0">
                <a:sym typeface="Wingdings" panose="05000000000000000000" pitchFamily="2" charset="2"/>
              </a:rPr>
              <a:t>Scale down model to Apollo MC</a:t>
            </a:r>
          </a:p>
          <a:p>
            <a:pPr lvl="1"/>
            <a:r>
              <a:rPr lang="en-US" sz="2000" dirty="0" smtClean="0">
                <a:sym typeface="Wingdings" panose="05000000000000000000" pitchFamily="2" charset="2"/>
              </a:rPr>
              <a:t>Re-mesh and run with perfect gas CO2</a:t>
            </a:r>
          </a:p>
          <a:p>
            <a:pPr lvl="1"/>
            <a:r>
              <a:rPr lang="en-US" sz="2000" dirty="0" smtClean="0">
                <a:sym typeface="Wingdings" panose="05000000000000000000" pitchFamily="2" charset="2"/>
              </a:rPr>
              <a:t>Incorporate real gas properties</a:t>
            </a:r>
          </a:p>
          <a:p>
            <a:pPr lvl="1"/>
            <a:r>
              <a:rPr lang="en-US" sz="2000" dirty="0" smtClean="0">
                <a:sym typeface="Wingdings" panose="05000000000000000000" pitchFamily="2" charset="2"/>
              </a:rPr>
              <a:t>Work on optimizing eff. (min. losses)</a:t>
            </a:r>
          </a:p>
          <a:p>
            <a:pPr marL="457200" lvl="1" indent="0">
              <a:buNone/>
            </a:pPr>
            <a:endParaRPr lang="en-US" sz="2000" dirty="0" smtClean="0"/>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85" y="1075290"/>
            <a:ext cx="3299001" cy="129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52977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2CEF9C-A152-4A4E-BFD8-E61515FC5ADF}" type="slidenum">
              <a:rPr lang="en-US" smtClean="0"/>
              <a:pPr/>
              <a:t>14</a:t>
            </a:fld>
            <a:endParaRPr lang="en-US" dirty="0"/>
          </a:p>
        </p:txBody>
      </p:sp>
      <p:pic>
        <p:nvPicPr>
          <p:cNvPr id="11266" name="Picture 2"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8" y="3208148"/>
            <a:ext cx="4176794" cy="3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image007"/>
          <p:cNvPicPr>
            <a:picLocks noChangeAspect="1" noChangeArrowheads="1"/>
          </p:cNvPicPr>
          <p:nvPr/>
        </p:nvPicPr>
        <p:blipFill rotWithShape="1">
          <a:blip r:embed="rId3">
            <a:extLst>
              <a:ext uri="{28A0092B-C50C-407E-A947-70E740481C1C}">
                <a14:useLocalDpi xmlns:a14="http://schemas.microsoft.com/office/drawing/2010/main" val="0"/>
              </a:ext>
            </a:extLst>
          </a:blip>
          <a:srcRect l="1617"/>
          <a:stretch/>
        </p:blipFill>
        <p:spPr bwMode="auto">
          <a:xfrm>
            <a:off x="4843217" y="2893696"/>
            <a:ext cx="4215539" cy="3464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147234" y="212645"/>
            <a:ext cx="8229600" cy="574675"/>
          </a:xfrm>
        </p:spPr>
        <p:txBody>
          <a:bodyPr>
            <a:normAutofit fontScale="90000"/>
          </a:bodyPr>
          <a:lstStyle/>
          <a:p>
            <a:pPr fontAlgn="auto">
              <a:spcAft>
                <a:spcPts val="0"/>
              </a:spcAft>
              <a:defRPr/>
            </a:pPr>
            <a:r>
              <a:rPr lang="en-US" dirty="0" smtClean="0">
                <a:solidFill>
                  <a:srgbClr val="F7730C"/>
                </a:solidFill>
                <a:ea typeface="+mj-ea"/>
              </a:rPr>
              <a:t>Rotordynamics</a:t>
            </a:r>
            <a:endParaRPr lang="en-US" dirty="0">
              <a:solidFill>
                <a:srgbClr val="F7730C"/>
              </a:solidFill>
              <a:ea typeface="+mj-ea"/>
            </a:endParaRPr>
          </a:p>
        </p:txBody>
      </p:sp>
      <p:sp>
        <p:nvSpPr>
          <p:cNvPr id="9" name="Text Placeholder 1"/>
          <p:cNvSpPr>
            <a:spLocks noGrp="1"/>
          </p:cNvSpPr>
          <p:nvPr>
            <p:ph type="body" sz="quarter" idx="11"/>
          </p:nvPr>
        </p:nvSpPr>
        <p:spPr>
          <a:xfrm>
            <a:off x="0" y="1165118"/>
            <a:ext cx="8942900" cy="5106987"/>
          </a:xfrm>
        </p:spPr>
        <p:txBody>
          <a:bodyPr>
            <a:normAutofit/>
          </a:bodyPr>
          <a:lstStyle/>
          <a:p>
            <a:r>
              <a:rPr lang="en-US" sz="2400" dirty="0" smtClean="0"/>
              <a:t>Several configurations evaluated</a:t>
            </a:r>
          </a:p>
          <a:p>
            <a:pPr lvl="1"/>
            <a:r>
              <a:rPr lang="en-US" sz="1600" dirty="0" smtClean="0">
                <a:sym typeface="Wingdings" panose="05000000000000000000" pitchFamily="2" charset="2"/>
              </a:rPr>
              <a:t>Straddle mounted</a:t>
            </a:r>
          </a:p>
          <a:p>
            <a:pPr lvl="1"/>
            <a:r>
              <a:rPr lang="en-US" sz="1600" dirty="0" smtClean="0">
                <a:sym typeface="Wingdings" panose="05000000000000000000" pitchFamily="2" charset="2"/>
              </a:rPr>
              <a:t>Overhung</a:t>
            </a:r>
          </a:p>
          <a:p>
            <a:pPr lvl="1"/>
            <a:r>
              <a:rPr lang="en-US" sz="1600" dirty="0" smtClean="0">
                <a:sym typeface="Wingdings" panose="05000000000000000000" pitchFamily="2" charset="2"/>
              </a:rPr>
              <a:t>1-2 stage MC and 2-3 stage RC</a:t>
            </a:r>
          </a:p>
          <a:p>
            <a:pPr lvl="1"/>
            <a:r>
              <a:rPr lang="en-US" sz="1600" dirty="0" smtClean="0">
                <a:sym typeface="Wingdings" panose="05000000000000000000" pitchFamily="2" charset="2"/>
              </a:rPr>
              <a:t>Log Dec of first mode and critical speed location</a:t>
            </a:r>
          </a:p>
          <a:p>
            <a:pPr lvl="1"/>
            <a:r>
              <a:rPr lang="en-US" sz="1600" dirty="0" smtClean="0">
                <a:sym typeface="Wingdings" panose="05000000000000000000" pitchFamily="2" charset="2"/>
              </a:rPr>
              <a:t>Many configurations look challenging</a:t>
            </a:r>
          </a:p>
          <a:p>
            <a:pPr marL="457200" lvl="1" indent="0">
              <a:buNone/>
            </a:pPr>
            <a:endParaRPr lang="en-US" sz="2000" dirty="0" smtClean="0"/>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6" y="1104254"/>
            <a:ext cx="2929180" cy="175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98806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42CEF9C-A152-4A4E-BFD8-E61515FC5ADF}" type="slidenum">
              <a:rPr lang="en-US" smtClean="0"/>
              <a:pPr/>
              <a:t>15</a:t>
            </a:fld>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257" y="3626603"/>
            <a:ext cx="4381927" cy="251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257" y="1328980"/>
            <a:ext cx="4332201" cy="222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147234" y="212645"/>
            <a:ext cx="8229600" cy="574675"/>
          </a:xfrm>
        </p:spPr>
        <p:txBody>
          <a:bodyPr>
            <a:normAutofit fontScale="90000"/>
          </a:bodyPr>
          <a:lstStyle/>
          <a:p>
            <a:pPr fontAlgn="auto">
              <a:spcAft>
                <a:spcPts val="0"/>
              </a:spcAft>
              <a:defRPr/>
            </a:pPr>
            <a:r>
              <a:rPr lang="en-US" dirty="0" smtClean="0">
                <a:solidFill>
                  <a:srgbClr val="F7730C"/>
                </a:solidFill>
                <a:ea typeface="+mj-ea"/>
              </a:rPr>
              <a:t>IGV Conceptual Design </a:t>
            </a:r>
            <a:endParaRPr lang="en-US" dirty="0">
              <a:solidFill>
                <a:srgbClr val="F7730C"/>
              </a:solidFill>
              <a:ea typeface="+mj-ea"/>
            </a:endParaRPr>
          </a:p>
        </p:txBody>
      </p:sp>
      <p:sp>
        <p:nvSpPr>
          <p:cNvPr id="9" name="Text Placeholder 1"/>
          <p:cNvSpPr>
            <a:spLocks noGrp="1"/>
          </p:cNvSpPr>
          <p:nvPr>
            <p:ph type="body" sz="quarter" idx="11"/>
          </p:nvPr>
        </p:nvSpPr>
        <p:spPr>
          <a:xfrm>
            <a:off x="0" y="1165118"/>
            <a:ext cx="8942900" cy="5106987"/>
          </a:xfrm>
        </p:spPr>
        <p:txBody>
          <a:bodyPr>
            <a:normAutofit/>
          </a:bodyPr>
          <a:lstStyle/>
          <a:p>
            <a:r>
              <a:rPr lang="en-US" sz="2400" dirty="0" smtClean="0"/>
              <a:t>Conceptual design analysis</a:t>
            </a:r>
          </a:p>
          <a:p>
            <a:pPr lvl="1"/>
            <a:r>
              <a:rPr lang="en-US" sz="1600" dirty="0" smtClean="0">
                <a:sym typeface="Wingdings" panose="05000000000000000000" pitchFamily="2" charset="2"/>
              </a:rPr>
              <a:t>Using approximate aero loads</a:t>
            </a:r>
          </a:p>
          <a:p>
            <a:pPr lvl="2"/>
            <a:r>
              <a:rPr lang="en-US" sz="1200" dirty="0" smtClean="0">
                <a:sym typeface="Wingdings" panose="05000000000000000000" pitchFamily="2" charset="2"/>
              </a:rPr>
              <a:t>Kinematic operation</a:t>
            </a:r>
          </a:p>
          <a:p>
            <a:pPr lvl="2"/>
            <a:r>
              <a:rPr lang="en-US" sz="1200" dirty="0" smtClean="0">
                <a:sym typeface="Wingdings" panose="05000000000000000000" pitchFamily="2" charset="2"/>
              </a:rPr>
              <a:t>Actuation force requirements</a:t>
            </a:r>
          </a:p>
          <a:p>
            <a:r>
              <a:rPr lang="en-US" sz="2400" dirty="0" smtClean="0"/>
              <a:t>Competing Concepts</a:t>
            </a:r>
            <a:endParaRPr lang="en-US" sz="2400" dirty="0"/>
          </a:p>
          <a:p>
            <a:pPr lvl="1"/>
            <a:r>
              <a:rPr lang="en-US" sz="1600" dirty="0" smtClean="0">
                <a:sym typeface="Wingdings" panose="05000000000000000000" pitchFamily="2" charset="2"/>
              </a:rPr>
              <a:t>Electro-magnetic</a:t>
            </a:r>
          </a:p>
          <a:p>
            <a:pPr lvl="1"/>
            <a:r>
              <a:rPr lang="en-US" sz="1600" dirty="0" smtClean="0">
                <a:sym typeface="Wingdings" panose="05000000000000000000" pitchFamily="2" charset="2"/>
              </a:rPr>
              <a:t>Pneumatic </a:t>
            </a:r>
          </a:p>
          <a:p>
            <a:pPr lvl="1"/>
            <a:r>
              <a:rPr lang="en-US" sz="1600" dirty="0" smtClean="0">
                <a:sym typeface="Wingdings" panose="05000000000000000000" pitchFamily="2" charset="2"/>
              </a:rPr>
              <a:t>Hybrid (electromagnetic-pneumatic)</a:t>
            </a:r>
          </a:p>
          <a:p>
            <a:pPr lvl="1"/>
            <a:r>
              <a:rPr lang="en-US" sz="1600" dirty="0" smtClean="0">
                <a:sym typeface="Wingdings" panose="05000000000000000000" pitchFamily="2" charset="2"/>
              </a:rPr>
              <a:t>Annular magnetic actuation</a:t>
            </a:r>
          </a:p>
          <a:p>
            <a:r>
              <a:rPr lang="en-US" sz="2400" dirty="0" smtClean="0"/>
              <a:t>Next Steps</a:t>
            </a:r>
            <a:endParaRPr lang="en-US" sz="2400" dirty="0"/>
          </a:p>
          <a:p>
            <a:pPr lvl="1"/>
            <a:r>
              <a:rPr lang="en-US" sz="1600" dirty="0" smtClean="0">
                <a:sym typeface="Wingdings" panose="05000000000000000000" pitchFamily="2" charset="2"/>
              </a:rPr>
              <a:t>Trade-off studies</a:t>
            </a:r>
            <a:endParaRPr lang="en-US" sz="1600" dirty="0">
              <a:sym typeface="Wingdings" panose="05000000000000000000" pitchFamily="2" charset="2"/>
            </a:endParaRPr>
          </a:p>
          <a:p>
            <a:pPr lvl="1"/>
            <a:r>
              <a:rPr lang="en-US" sz="1600" dirty="0" smtClean="0">
                <a:sym typeface="Wingdings" panose="05000000000000000000" pitchFamily="2" charset="2"/>
              </a:rPr>
              <a:t>Obtain more accurate aero-loading</a:t>
            </a:r>
            <a:endParaRPr lang="en-US" sz="1600" dirty="0">
              <a:sym typeface="Wingdings" panose="05000000000000000000" pitchFamily="2" charset="2"/>
            </a:endParaRPr>
          </a:p>
          <a:p>
            <a:pPr lvl="1"/>
            <a:r>
              <a:rPr lang="en-US" sz="1600" dirty="0" smtClean="0">
                <a:sym typeface="Wingdings" panose="05000000000000000000" pitchFamily="2" charset="2"/>
              </a:rPr>
              <a:t>Refined kinematics</a:t>
            </a:r>
            <a:endParaRPr lang="en-US" sz="1600" dirty="0">
              <a:sym typeface="Wingdings" panose="05000000000000000000" pitchFamily="2" charset="2"/>
            </a:endParaRPr>
          </a:p>
          <a:p>
            <a:pPr lvl="1"/>
            <a:r>
              <a:rPr lang="en-US" sz="1600" dirty="0" smtClean="0">
                <a:sym typeface="Wingdings" panose="05000000000000000000" pitchFamily="2" charset="2"/>
              </a:rPr>
              <a:t>Packaging</a:t>
            </a:r>
          </a:p>
          <a:p>
            <a:pPr lvl="1"/>
            <a:r>
              <a:rPr lang="en-US" sz="1600" dirty="0" smtClean="0">
                <a:sym typeface="Wingdings" panose="05000000000000000000" pitchFamily="2" charset="2"/>
              </a:rPr>
              <a:t>Control Scheme</a:t>
            </a:r>
            <a:endParaRPr lang="en-US" sz="1600" dirty="0">
              <a:sym typeface="Wingdings" panose="05000000000000000000" pitchFamily="2" charset="2"/>
            </a:endParaRPr>
          </a:p>
          <a:p>
            <a:pPr marL="457200" lvl="1" indent="0">
              <a:buNone/>
            </a:pPr>
            <a:endParaRPr lang="en-US" sz="2000" dirty="0" smtClean="0"/>
          </a:p>
        </p:txBody>
      </p:sp>
    </p:spTree>
    <p:extLst>
      <p:ext uri="{BB962C8B-B14F-4D97-AF65-F5344CB8AC3E}">
        <p14:creationId xmlns:p14="http://schemas.microsoft.com/office/powerpoint/2010/main" val="147930002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2CEF9C-A152-4A4E-BFD8-E61515FC5ADF}" type="slidenum">
              <a:rPr lang="en-US" smtClean="0"/>
              <a:pPr/>
              <a:t>16</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244" y="1728744"/>
            <a:ext cx="4517756" cy="359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title"/>
          </p:nvPr>
        </p:nvSpPr>
        <p:spPr>
          <a:xfrm>
            <a:off x="131736" y="251390"/>
            <a:ext cx="8888278" cy="574675"/>
          </a:xfrm>
        </p:spPr>
        <p:txBody>
          <a:bodyPr>
            <a:noAutofit/>
          </a:bodyPr>
          <a:lstStyle/>
          <a:p>
            <a:pPr fontAlgn="auto">
              <a:spcAft>
                <a:spcPts val="0"/>
              </a:spcAft>
              <a:defRPr/>
            </a:pPr>
            <a:r>
              <a:rPr lang="en-US" sz="3600" dirty="0" smtClean="0">
                <a:solidFill>
                  <a:srgbClr val="F7730C"/>
                </a:solidFill>
                <a:ea typeface="+mj-ea"/>
              </a:rPr>
              <a:t>Test Flow loop</a:t>
            </a:r>
            <a:endParaRPr lang="en-US" sz="3600" dirty="0">
              <a:solidFill>
                <a:srgbClr val="F7730C"/>
              </a:solidFill>
              <a:ea typeface="+mj-ea"/>
            </a:endParaRPr>
          </a:p>
        </p:txBody>
      </p:sp>
      <p:pic>
        <p:nvPicPr>
          <p:cNvPr id="174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1958"/>
            <a:ext cx="4597583" cy="28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7673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10009" y="171491"/>
            <a:ext cx="6218977" cy="538007"/>
          </a:xfrm>
        </p:spPr>
        <p:txBody>
          <a:bodyPr/>
          <a:lstStyle/>
          <a:p>
            <a:r>
              <a:rPr lang="en-US" dirty="0" smtClean="0"/>
              <a:t>SCHEDULE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09" y="709498"/>
            <a:ext cx="7728398" cy="542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29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5133" y="664920"/>
            <a:ext cx="8261350" cy="5106987"/>
          </a:xfrm>
        </p:spPr>
        <p:txBody>
          <a:bodyPr/>
          <a:lstStyle/>
          <a:p>
            <a:pPr>
              <a:lnSpc>
                <a:spcPct val="150000"/>
              </a:lnSpc>
            </a:pPr>
            <a:r>
              <a:rPr lang="en-US" sz="1400" b="1" dirty="0"/>
              <a:t>Acknowledgement: </a:t>
            </a:r>
            <a:endParaRPr lang="en-US" sz="1400" dirty="0"/>
          </a:p>
          <a:p>
            <a:pPr marL="0" indent="0">
              <a:lnSpc>
                <a:spcPct val="150000"/>
              </a:lnSpc>
              <a:buNone/>
            </a:pPr>
            <a:r>
              <a:rPr lang="en-US" sz="1400" dirty="0"/>
              <a:t>This material is based upon work supported by the Department of Energy under Award Number </a:t>
            </a:r>
            <a:endParaRPr lang="en-US" sz="1400" dirty="0" smtClean="0"/>
          </a:p>
          <a:p>
            <a:pPr marL="0" indent="0">
              <a:lnSpc>
                <a:spcPct val="150000"/>
              </a:lnSpc>
              <a:buNone/>
            </a:pPr>
            <a:r>
              <a:rPr lang="en-US" sz="1400" dirty="0" smtClean="0"/>
              <a:t>DE-EE0007109.</a:t>
            </a:r>
          </a:p>
          <a:p>
            <a:pPr marL="0" indent="0">
              <a:lnSpc>
                <a:spcPct val="150000"/>
              </a:lnSpc>
              <a:buNone/>
            </a:pPr>
            <a:endParaRPr lang="en-US" sz="1400" b="1" dirty="0"/>
          </a:p>
          <a:p>
            <a:pPr>
              <a:lnSpc>
                <a:spcPct val="150000"/>
              </a:lnSpc>
            </a:pPr>
            <a:r>
              <a:rPr lang="en-US" sz="1400" b="1" dirty="0" smtClean="0"/>
              <a:t>Disclaimer</a:t>
            </a:r>
            <a:r>
              <a:rPr lang="en-US" sz="1400" b="1" dirty="0"/>
              <a:t>: </a:t>
            </a:r>
            <a:endParaRPr lang="en-US" sz="1400" dirty="0"/>
          </a:p>
          <a:p>
            <a:pPr marL="0" indent="0">
              <a:lnSpc>
                <a:spcPct val="150000"/>
              </a:lnSpc>
              <a:buNone/>
            </a:pPr>
            <a:r>
              <a:rPr lang="en-US" sz="1400" dirty="0" smtClean="0"/>
              <a:t>This </a:t>
            </a:r>
            <a:r>
              <a:rPr lang="en-US" sz="1400" dirty="0"/>
              <a:t>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t>
            </a:r>
          </a:p>
        </p:txBody>
      </p:sp>
    </p:spTree>
    <p:extLst>
      <p:ext uri="{BB962C8B-B14F-4D97-AF65-F5344CB8AC3E}">
        <p14:creationId xmlns:p14="http://schemas.microsoft.com/office/powerpoint/2010/main" val="19519307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225" y="1533368"/>
            <a:ext cx="8801100" cy="30008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FOA : APOLLO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Award Number : </a:t>
            </a:r>
            <a:r>
              <a:rPr lang="en-US" dirty="0"/>
              <a:t>DE-EE0007109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PI : Bugra Ertas ( GE </a:t>
            </a:r>
            <a:r>
              <a:rPr lang="en-US" dirty="0"/>
              <a:t>Global </a:t>
            </a:r>
            <a:r>
              <a:rPr lang="en-US" dirty="0" smtClean="0"/>
              <a:t>Research )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Partners: Southwest </a:t>
            </a:r>
            <a:r>
              <a:rPr lang="en-US" dirty="0"/>
              <a:t>Research </a:t>
            </a:r>
            <a:r>
              <a:rPr lang="en-US" dirty="0" smtClean="0"/>
              <a:t>Institute, </a:t>
            </a:r>
            <a:r>
              <a:rPr lang="en-US" dirty="0"/>
              <a:t>GE Oil and </a:t>
            </a:r>
            <a:r>
              <a:rPr lang="en-US" dirty="0" smtClean="0"/>
              <a:t>Gas</a:t>
            </a:r>
          </a:p>
          <a:p>
            <a:pPr marL="285750" indent="-285750">
              <a:buFont typeface="Arial" panose="020B0604020202020204" pitchFamily="34" charset="0"/>
              <a:buChar char="•"/>
            </a:pPr>
            <a:endParaRPr lang="en-US" dirty="0" smtClean="0"/>
          </a:p>
          <a:p>
            <a:pPr marL="285750" indent="-285750">
              <a:lnSpc>
                <a:spcPct val="150000"/>
              </a:lnSpc>
              <a:buFont typeface="Arial" panose="020B0604020202020204" pitchFamily="34" charset="0"/>
              <a:buChar char="•"/>
            </a:pPr>
            <a:r>
              <a:rPr lang="en-US" dirty="0" smtClean="0"/>
              <a:t>Project Duration: 3 years</a:t>
            </a:r>
            <a:endParaRPr lang="en-US" dirty="0"/>
          </a:p>
          <a:p>
            <a:pPr marL="285750" indent="-285750">
              <a:buFont typeface="Arial" panose="020B0604020202020204" pitchFamily="34" charset="0"/>
              <a:buChar char="•"/>
            </a:pPr>
            <a:endParaRPr lang="en-US" dirty="0"/>
          </a:p>
        </p:txBody>
      </p:sp>
      <p:sp>
        <p:nvSpPr>
          <p:cNvPr id="5" name="Title 4"/>
          <p:cNvSpPr>
            <a:spLocks noGrp="1"/>
          </p:cNvSpPr>
          <p:nvPr>
            <p:ph type="title"/>
          </p:nvPr>
        </p:nvSpPr>
        <p:spPr/>
        <p:txBody>
          <a:bodyPr/>
          <a:lstStyle/>
          <a:p>
            <a:pPr algn="ctr"/>
            <a:r>
              <a:rPr lang="en-US" dirty="0" smtClean="0"/>
              <a:t>Acknowledgements</a:t>
            </a:r>
            <a:endParaRPr lang="en-US" dirty="0"/>
          </a:p>
        </p:txBody>
      </p:sp>
      <p:sp>
        <p:nvSpPr>
          <p:cNvPr id="6" name="Slide Number Placeholder 4"/>
          <p:cNvSpPr txBox="1">
            <a:spLocks/>
          </p:cNvSpPr>
          <p:nvPr/>
        </p:nvSpPr>
        <p:spPr>
          <a:xfrm>
            <a:off x="8740933" y="6262687"/>
            <a:ext cx="503237" cy="3841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2CEF9C-A152-4A4E-BFD8-E61515FC5ADF}" type="slidenum">
              <a:rPr lang="en-US" smtClean="0"/>
              <a:pPr/>
              <a:t>3</a:t>
            </a:fld>
            <a:endParaRPr lang="en-US" dirty="0"/>
          </a:p>
        </p:txBody>
      </p:sp>
    </p:spTree>
    <p:extLst>
      <p:ext uri="{BB962C8B-B14F-4D97-AF65-F5344CB8AC3E}">
        <p14:creationId xmlns:p14="http://schemas.microsoft.com/office/powerpoint/2010/main" val="133972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74675"/>
          </a:xfrm>
        </p:spPr>
        <p:txBody>
          <a:bodyPr>
            <a:normAutofit fontScale="90000"/>
          </a:bodyPr>
          <a:lstStyle/>
          <a:p>
            <a:pPr fontAlgn="auto">
              <a:spcAft>
                <a:spcPts val="0"/>
              </a:spcAft>
              <a:defRPr/>
            </a:pPr>
            <a:r>
              <a:rPr lang="en-US" dirty="0" smtClean="0">
                <a:solidFill>
                  <a:srgbClr val="F7730C"/>
                </a:solidFill>
                <a:ea typeface="+mj-ea"/>
              </a:rPr>
              <a:t>Project Objectives</a:t>
            </a:r>
            <a:endParaRPr lang="en-US" dirty="0">
              <a:solidFill>
                <a:srgbClr val="F7730C"/>
              </a:solidFill>
              <a:ea typeface="+mj-ea"/>
            </a:endParaRPr>
          </a:p>
        </p:txBody>
      </p:sp>
      <p:sp>
        <p:nvSpPr>
          <p:cNvPr id="6" name="Text Placeholder 1"/>
          <p:cNvSpPr>
            <a:spLocks noGrp="1"/>
          </p:cNvSpPr>
          <p:nvPr>
            <p:ph type="body" sz="quarter" idx="11"/>
          </p:nvPr>
        </p:nvSpPr>
        <p:spPr>
          <a:xfrm>
            <a:off x="123610" y="1094210"/>
            <a:ext cx="8950648" cy="5106987"/>
          </a:xfrm>
        </p:spPr>
        <p:txBody>
          <a:bodyPr>
            <a:normAutofit/>
          </a:bodyPr>
          <a:lstStyle/>
          <a:p>
            <a:r>
              <a:rPr lang="en-US" dirty="0" smtClean="0"/>
              <a:t>Develop high-efficiency sCO2 compression system</a:t>
            </a:r>
          </a:p>
          <a:p>
            <a:pPr lvl="1"/>
            <a:r>
              <a:rPr lang="en-US" dirty="0" smtClean="0"/>
              <a:t>Main Compressor Efficiency of 80%</a:t>
            </a:r>
          </a:p>
          <a:p>
            <a:pPr lvl="1"/>
            <a:r>
              <a:rPr lang="en-US" dirty="0" smtClean="0"/>
              <a:t>Preliminary Design completion June 2016</a:t>
            </a:r>
          </a:p>
          <a:p>
            <a:pPr lvl="1"/>
            <a:r>
              <a:rPr lang="en-US" dirty="0" smtClean="0"/>
              <a:t>Go/no-go decision point after Phase 1 (June 2017)</a:t>
            </a:r>
          </a:p>
          <a:p>
            <a:r>
              <a:rPr lang="en-US" dirty="0" smtClean="0"/>
              <a:t>High efficiency centrifugal impeller</a:t>
            </a:r>
          </a:p>
          <a:p>
            <a:r>
              <a:rPr lang="en-US" dirty="0" smtClean="0"/>
              <a:t>Variable IGV/OGV</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865616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5"/>
          <p:cNvSpPr txBox="1"/>
          <p:nvPr/>
        </p:nvSpPr>
        <p:spPr>
          <a:xfrm>
            <a:off x="5237579" y="4819798"/>
            <a:ext cx="3031023"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Vendor component – available today</a:t>
            </a:r>
            <a:endParaRPr lang="en-US" sz="1400" dirty="0"/>
          </a:p>
        </p:txBody>
      </p:sp>
      <p:pic>
        <p:nvPicPr>
          <p:cNvPr id="10" name="Picture 9" descr="http://img4.wikia.nocookie.net/__cb20140219124005/tankionline/images/7/79/Check-mark-h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917" y="4860244"/>
            <a:ext cx="315745" cy="26733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4918617" y="5622100"/>
            <a:ext cx="182880" cy="18288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Oval 11"/>
          <p:cNvSpPr/>
          <p:nvPr/>
        </p:nvSpPr>
        <p:spPr>
          <a:xfrm>
            <a:off x="4919120" y="5255215"/>
            <a:ext cx="182880" cy="182880"/>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3" name="TextBox 100"/>
          <p:cNvSpPr txBox="1"/>
          <p:nvPr/>
        </p:nvSpPr>
        <p:spPr>
          <a:xfrm>
            <a:off x="5237579" y="5199356"/>
            <a:ext cx="330237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Current active program on development</a:t>
            </a:r>
            <a:endParaRPr lang="en-US" sz="1400" dirty="0"/>
          </a:p>
        </p:txBody>
      </p:sp>
      <p:sp>
        <p:nvSpPr>
          <p:cNvPr id="14" name="TextBox 101"/>
          <p:cNvSpPr txBox="1"/>
          <p:nvPr/>
        </p:nvSpPr>
        <p:spPr>
          <a:xfrm>
            <a:off x="5237579" y="5565826"/>
            <a:ext cx="3280578"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Paper study / understanding of problem</a:t>
            </a:r>
            <a:endParaRPr lang="en-US" sz="1400" dirty="0"/>
          </a:p>
        </p:txBody>
      </p:sp>
      <p:grpSp>
        <p:nvGrpSpPr>
          <p:cNvPr id="2" name="Group 1"/>
          <p:cNvGrpSpPr/>
          <p:nvPr/>
        </p:nvGrpSpPr>
        <p:grpSpPr>
          <a:xfrm>
            <a:off x="3581400" y="1171575"/>
            <a:ext cx="5562600" cy="3325743"/>
            <a:chOff x="3581400" y="1171575"/>
            <a:chExt cx="5562600" cy="3325743"/>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71575"/>
              <a:ext cx="5562600" cy="332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http://img4.wikia.nocookie.net/__cb20140219124005/tankionline/images/7/79/Check-mark-h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627" y="1479234"/>
              <a:ext cx="315745" cy="267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mg4.wikia.nocookie.net/__cb20140219124005/tankionline/images/7/79/Check-mark-h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327" y="2393634"/>
              <a:ext cx="315745" cy="2673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mg4.wikia.nocookie.net/__cb20140219124005/tankionline/images/7/79/Check-mark-h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2412368"/>
              <a:ext cx="315745" cy="2673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mg4.wikia.nocookie.net/__cb20140219124005/tankionline/images/7/79/Check-mark-hi-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172" y="3526911"/>
              <a:ext cx="315745" cy="26733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8085722" y="3042402"/>
              <a:ext cx="182880" cy="182880"/>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6" name="Oval 15"/>
            <p:cNvSpPr/>
            <p:nvPr/>
          </p:nvSpPr>
          <p:spPr>
            <a:xfrm>
              <a:off x="4270917" y="3035905"/>
              <a:ext cx="182880" cy="18288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7" name="Oval 16"/>
            <p:cNvSpPr/>
            <p:nvPr/>
          </p:nvSpPr>
          <p:spPr>
            <a:xfrm>
              <a:off x="5896517" y="3029702"/>
              <a:ext cx="182880" cy="18288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18" name="TextBox 17"/>
          <p:cNvSpPr txBox="1"/>
          <p:nvPr/>
        </p:nvSpPr>
        <p:spPr>
          <a:xfrm>
            <a:off x="-4295" y="1349287"/>
            <a:ext cx="5673090" cy="421653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Concentrated Solar Power (CSP)</a:t>
            </a:r>
          </a:p>
          <a:p>
            <a:r>
              <a:rPr lang="en-US" dirty="0"/>
              <a:t> </a:t>
            </a:r>
            <a:r>
              <a:rPr lang="en-US" dirty="0" smtClean="0"/>
              <a:t>     for power extraction</a:t>
            </a:r>
          </a:p>
          <a:p>
            <a:pPr marL="285750" indent="-285750">
              <a:buSzPct val="100000"/>
              <a:buFont typeface="Arial" panose="020B0604020202020204" pitchFamily="34" charset="0"/>
              <a:buChar char="•"/>
            </a:pPr>
            <a:endParaRPr lang="en-US" sz="1600" dirty="0" smtClean="0"/>
          </a:p>
          <a:p>
            <a:pPr marL="285750" indent="-285750">
              <a:buSzPct val="100000"/>
              <a:buFont typeface="Arial" panose="020B0604020202020204" pitchFamily="34" charset="0"/>
              <a:buChar char="•"/>
            </a:pPr>
            <a:endParaRPr lang="en-US" sz="1600" dirty="0"/>
          </a:p>
          <a:p>
            <a:pPr marL="285750" indent="-285750">
              <a:buFont typeface="Arial" panose="020B0604020202020204" pitchFamily="34" charset="0"/>
              <a:buChar char="•"/>
            </a:pPr>
            <a:r>
              <a:rPr lang="en-US" dirty="0" smtClean="0"/>
              <a:t>Commercially viable goal</a:t>
            </a:r>
          </a:p>
          <a:p>
            <a:r>
              <a:rPr lang="en-US" dirty="0"/>
              <a:t> </a:t>
            </a:r>
            <a:r>
              <a:rPr lang="en-US" dirty="0" smtClean="0"/>
              <a:t>    $0.06/kWh (2020 Sunshot vision)</a:t>
            </a:r>
            <a:endParaRPr lang="en-US" dirty="0"/>
          </a:p>
          <a:p>
            <a:pPr marL="342900" indent="-342900">
              <a:buSzPct val="100000"/>
              <a:buFont typeface="Arial" panose="020B0604020202020204" pitchFamily="34" charset="0"/>
              <a:buChar char="•"/>
            </a:pPr>
            <a:endParaRPr lang="en-US" sz="2000" dirty="0" smtClean="0"/>
          </a:p>
          <a:p>
            <a:pPr marL="285750" indent="-285750">
              <a:buSzPct val="10000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Technology gap </a:t>
            </a:r>
            <a:r>
              <a:rPr lang="en-US" dirty="0" smtClean="0">
                <a:sym typeface="Wingdings" panose="05000000000000000000" pitchFamily="2" charset="2"/>
              </a:rPr>
              <a:t> high efficient</a:t>
            </a:r>
          </a:p>
          <a:p>
            <a:r>
              <a:rPr lang="en-US" dirty="0">
                <a:sym typeface="Wingdings" panose="05000000000000000000" pitchFamily="2" charset="2"/>
              </a:rPr>
              <a:t> </a:t>
            </a:r>
            <a:r>
              <a:rPr lang="en-US" dirty="0" smtClean="0">
                <a:sym typeface="Wingdings" panose="05000000000000000000" pitchFamily="2" charset="2"/>
              </a:rPr>
              <a:t>     compression system</a:t>
            </a:r>
          </a:p>
          <a:p>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Highly transient operating</a:t>
            </a:r>
          </a:p>
          <a:p>
            <a:r>
              <a:rPr lang="en-US" dirty="0">
                <a:sym typeface="Wingdings" panose="05000000000000000000" pitchFamily="2" charset="2"/>
              </a:rPr>
              <a:t> </a:t>
            </a:r>
            <a:r>
              <a:rPr lang="en-US" dirty="0" smtClean="0">
                <a:sym typeface="Wingdings" panose="05000000000000000000" pitchFamily="2" charset="2"/>
              </a:rPr>
              <a:t>     conditions</a:t>
            </a:r>
          </a:p>
          <a:p>
            <a:endParaRPr lang="en-US" dirty="0">
              <a:sym typeface="Wingdings" panose="05000000000000000000" pitchFamily="2" charset="2"/>
            </a:endParaRPr>
          </a:p>
          <a:p>
            <a:endParaRPr lang="en-US" dirty="0"/>
          </a:p>
        </p:txBody>
      </p:sp>
      <p:sp>
        <p:nvSpPr>
          <p:cNvPr id="19" name="Title 2"/>
          <p:cNvSpPr txBox="1">
            <a:spLocks/>
          </p:cNvSpPr>
          <p:nvPr/>
        </p:nvSpPr>
        <p:spPr bwMode="auto">
          <a:xfrm>
            <a:off x="131660" y="231809"/>
            <a:ext cx="5733153"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5000" lnSpcReduction="20000"/>
          </a:bodyPr>
          <a:lst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pPr fontAlgn="auto">
              <a:spcAft>
                <a:spcPts val="0"/>
              </a:spcAft>
              <a:defRPr/>
            </a:pPr>
            <a:r>
              <a:rPr lang="en-US" dirty="0" smtClean="0">
                <a:solidFill>
                  <a:srgbClr val="F7730C"/>
                </a:solidFill>
                <a:ea typeface="+mj-ea"/>
              </a:rPr>
              <a:t>CSP Modular Power Block</a:t>
            </a:r>
            <a:endParaRPr lang="en-US" dirty="0">
              <a:solidFill>
                <a:srgbClr val="F7730C"/>
              </a:solidFill>
              <a:ea typeface="+mj-ea"/>
            </a:endParaRPr>
          </a:p>
        </p:txBody>
      </p:sp>
    </p:spTree>
    <p:extLst>
      <p:ext uri="{BB962C8B-B14F-4D97-AF65-F5344CB8AC3E}">
        <p14:creationId xmlns:p14="http://schemas.microsoft.com/office/powerpoint/2010/main" val="31227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6199" y="1170040"/>
            <a:ext cx="580072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3 Year Program</a:t>
            </a:r>
            <a:endParaRPr lang="en-US" sz="2000" dirty="0"/>
          </a:p>
        </p:txBody>
      </p:sp>
      <p:sp>
        <p:nvSpPr>
          <p:cNvPr id="32" name="TextBox 31"/>
          <p:cNvSpPr txBox="1"/>
          <p:nvPr/>
        </p:nvSpPr>
        <p:spPr>
          <a:xfrm>
            <a:off x="95250" y="1838940"/>
            <a:ext cx="8429627"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Deliverable; 80% eff. 4MW sCO2 compressor loop</a:t>
            </a:r>
          </a:p>
          <a:p>
            <a:pPr marL="800100" lvl="1" indent="-342900">
              <a:buFont typeface="Wingdings" panose="05000000000000000000" pitchFamily="2" charset="2"/>
              <a:buChar char="§"/>
            </a:pPr>
            <a:r>
              <a:rPr lang="en-US" sz="2000" dirty="0" smtClean="0"/>
              <a:t>High Main Compressor Efficiency</a:t>
            </a:r>
          </a:p>
          <a:p>
            <a:pPr marL="800100" lvl="1" indent="-342900">
              <a:buFont typeface="Wingdings" panose="05000000000000000000" pitchFamily="2" charset="2"/>
              <a:buChar char="§"/>
            </a:pPr>
            <a:r>
              <a:rPr lang="en-US" sz="2000" dirty="0" smtClean="0"/>
              <a:t>Variable </a:t>
            </a:r>
            <a:r>
              <a:rPr lang="en-US" sz="2000" dirty="0"/>
              <a:t>Inlet/Exit Guide Vanes (off-design operability</a:t>
            </a:r>
            <a:r>
              <a:rPr lang="en-US" sz="2000" dirty="0" smtClean="0"/>
              <a:t>)</a:t>
            </a:r>
            <a:endParaRPr lang="en-US" sz="2000" dirty="0"/>
          </a:p>
        </p:txBody>
      </p:sp>
      <p:grpSp>
        <p:nvGrpSpPr>
          <p:cNvPr id="3" name="Group 2"/>
          <p:cNvGrpSpPr/>
          <p:nvPr/>
        </p:nvGrpSpPr>
        <p:grpSpPr>
          <a:xfrm>
            <a:off x="2341817" y="4356405"/>
            <a:ext cx="5804922" cy="2016662"/>
            <a:chOff x="1953191" y="3582977"/>
            <a:chExt cx="5804922" cy="2016662"/>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191" y="3582977"/>
              <a:ext cx="3861822" cy="20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9"/>
            <a:stretch/>
          </p:blipFill>
          <p:spPr bwMode="auto">
            <a:xfrm>
              <a:off x="5601657" y="3957698"/>
              <a:ext cx="2156456" cy="125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77845" y="5095875"/>
              <a:ext cx="880106" cy="32861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6353175" y="5101091"/>
              <a:ext cx="1300165" cy="32861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4" name="Rectangle 3"/>
          <p:cNvSpPr/>
          <p:nvPr/>
        </p:nvSpPr>
        <p:spPr>
          <a:xfrm>
            <a:off x="373386" y="4927085"/>
            <a:ext cx="1424940" cy="868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1859286" y="5345662"/>
            <a:ext cx="482532" cy="0"/>
          </a:xfrm>
          <a:prstGeom prst="straightConnector1">
            <a:avLst/>
          </a:prstGeom>
          <a:ln>
            <a:solidFill>
              <a:schemeClr val="tx1"/>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56422" y="5193093"/>
            <a:ext cx="1474855" cy="338554"/>
          </a:xfrm>
          <a:prstGeom prst="rect">
            <a:avLst/>
          </a:prstGeom>
          <a:noFill/>
        </p:spPr>
        <p:txBody>
          <a:bodyPr wrap="square" rtlCol="0">
            <a:spAutoFit/>
          </a:bodyPr>
          <a:lstStyle/>
          <a:p>
            <a:r>
              <a:rPr lang="en-US" sz="1600" dirty="0" smtClean="0"/>
              <a:t>GB/ Generator</a:t>
            </a:r>
            <a:endParaRPr lang="en-US" sz="1600" dirty="0"/>
          </a:p>
        </p:txBody>
      </p:sp>
      <p:sp>
        <p:nvSpPr>
          <p:cNvPr id="9" name="Right Brace 8"/>
          <p:cNvSpPr/>
          <p:nvPr/>
        </p:nvSpPr>
        <p:spPr>
          <a:xfrm rot="16200000">
            <a:off x="4021465" y="2576802"/>
            <a:ext cx="365760" cy="3524255"/>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Right Brace 24"/>
          <p:cNvSpPr/>
          <p:nvPr/>
        </p:nvSpPr>
        <p:spPr>
          <a:xfrm rot="16200000">
            <a:off x="6885634" y="3260701"/>
            <a:ext cx="365760" cy="2156457"/>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TextBox 28"/>
          <p:cNvSpPr txBox="1"/>
          <p:nvPr/>
        </p:nvSpPr>
        <p:spPr>
          <a:xfrm>
            <a:off x="2457266" y="3325051"/>
            <a:ext cx="3630923" cy="830997"/>
          </a:xfrm>
          <a:prstGeom prst="rect">
            <a:avLst/>
          </a:prstGeom>
          <a:noFill/>
        </p:spPr>
        <p:txBody>
          <a:bodyPr wrap="square" rtlCol="0">
            <a:spAutoFit/>
          </a:bodyPr>
          <a:lstStyle/>
          <a:p>
            <a:r>
              <a:rPr lang="en-US" sz="1600" dirty="0" smtClean="0"/>
              <a:t>2013-2016 </a:t>
            </a:r>
            <a:r>
              <a:rPr lang="en-US" sz="1600" dirty="0"/>
              <a:t>effort; Testing 2016</a:t>
            </a:r>
          </a:p>
          <a:p>
            <a:r>
              <a:rPr lang="en-US" sz="1600" dirty="0" smtClean="0"/>
              <a:t>4-Stage 14MW SCO2 Expander</a:t>
            </a:r>
          </a:p>
          <a:p>
            <a:r>
              <a:rPr lang="en-US" sz="1600" dirty="0" smtClean="0"/>
              <a:t>27krpm-68kg Shaft-</a:t>
            </a:r>
            <a:r>
              <a:rPr lang="en-US" sz="1600" dirty="0"/>
              <a:t>700C @</a:t>
            </a:r>
            <a:r>
              <a:rPr lang="en-US" sz="1600" dirty="0" smtClean="0"/>
              <a:t>250bar</a:t>
            </a:r>
            <a:endParaRPr lang="en-US" sz="1600" dirty="0"/>
          </a:p>
        </p:txBody>
      </p:sp>
      <p:cxnSp>
        <p:nvCxnSpPr>
          <p:cNvPr id="11" name="Straight Arrow Connector 10"/>
          <p:cNvCxnSpPr/>
          <p:nvPr/>
        </p:nvCxnSpPr>
        <p:spPr>
          <a:xfrm>
            <a:off x="7068514" y="2064558"/>
            <a:ext cx="0" cy="2035002"/>
          </a:xfrm>
          <a:prstGeom prst="straightConnector1">
            <a:avLst/>
          </a:prstGeom>
          <a:ln w="69850">
            <a:headEnd type="none" w="med" len="med"/>
            <a:tailEnd type="stealth" w="med" len="lg"/>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6203639" y="2064558"/>
            <a:ext cx="864875" cy="0"/>
          </a:xfrm>
          <a:prstGeom prst="line">
            <a:avLst/>
          </a:prstGeom>
          <a:ln w="57150"/>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7108997" y="2149455"/>
            <a:ext cx="2035003" cy="1077218"/>
          </a:xfrm>
          <a:prstGeom prst="rect">
            <a:avLst/>
          </a:prstGeom>
          <a:noFill/>
        </p:spPr>
        <p:txBody>
          <a:bodyPr wrap="square" rtlCol="0">
            <a:spAutoFit/>
          </a:bodyPr>
          <a:lstStyle/>
          <a:p>
            <a:r>
              <a:rPr lang="en-US" sz="1600" dirty="0" smtClean="0"/>
              <a:t>80C @ 80bar Suction</a:t>
            </a:r>
          </a:p>
          <a:p>
            <a:r>
              <a:rPr lang="en-US" sz="1600" dirty="0" smtClean="0"/>
              <a:t>Discharge = 250bar</a:t>
            </a:r>
          </a:p>
          <a:p>
            <a:r>
              <a:rPr lang="en-US" sz="1600" dirty="0" smtClean="0"/>
              <a:t>27krpm</a:t>
            </a:r>
          </a:p>
          <a:p>
            <a:endParaRPr lang="en-US" sz="1600" dirty="0"/>
          </a:p>
        </p:txBody>
      </p:sp>
      <p:sp>
        <p:nvSpPr>
          <p:cNvPr id="35" name="TextBox 34"/>
          <p:cNvSpPr txBox="1"/>
          <p:nvPr/>
        </p:nvSpPr>
        <p:spPr>
          <a:xfrm>
            <a:off x="7108997" y="4422750"/>
            <a:ext cx="973454" cy="430887"/>
          </a:xfrm>
          <a:prstGeom prst="rect">
            <a:avLst/>
          </a:prstGeom>
          <a:noFill/>
        </p:spPr>
        <p:txBody>
          <a:bodyPr wrap="square" rtlCol="0">
            <a:spAutoFit/>
          </a:bodyPr>
          <a:lstStyle/>
          <a:p>
            <a:pPr algn="ctr"/>
            <a:r>
              <a:rPr lang="en-US" sz="1100" dirty="0" smtClean="0"/>
              <a:t>Main</a:t>
            </a:r>
          </a:p>
          <a:p>
            <a:pPr algn="ctr"/>
            <a:r>
              <a:rPr lang="en-US" sz="1100" dirty="0" smtClean="0"/>
              <a:t>Compressor</a:t>
            </a:r>
            <a:endParaRPr lang="en-US" sz="1100" dirty="0"/>
          </a:p>
        </p:txBody>
      </p:sp>
      <p:sp>
        <p:nvSpPr>
          <p:cNvPr id="36" name="TextBox 35"/>
          <p:cNvSpPr txBox="1"/>
          <p:nvPr/>
        </p:nvSpPr>
        <p:spPr>
          <a:xfrm>
            <a:off x="5984332" y="4531354"/>
            <a:ext cx="1166333" cy="261610"/>
          </a:xfrm>
          <a:prstGeom prst="rect">
            <a:avLst/>
          </a:prstGeom>
          <a:noFill/>
        </p:spPr>
        <p:txBody>
          <a:bodyPr wrap="square" rtlCol="0">
            <a:spAutoFit/>
          </a:bodyPr>
          <a:lstStyle/>
          <a:p>
            <a:pPr algn="ctr"/>
            <a:r>
              <a:rPr lang="en-US" sz="1100" dirty="0" smtClean="0"/>
              <a:t>Re-compressor</a:t>
            </a:r>
            <a:endParaRPr lang="en-US" sz="1100" dirty="0"/>
          </a:p>
        </p:txBody>
      </p:sp>
      <p:sp>
        <p:nvSpPr>
          <p:cNvPr id="22" name="Title 2"/>
          <p:cNvSpPr txBox="1">
            <a:spLocks/>
          </p:cNvSpPr>
          <p:nvPr/>
        </p:nvSpPr>
        <p:spPr bwMode="auto">
          <a:xfrm>
            <a:off x="143771" y="230864"/>
            <a:ext cx="5733153"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5000" lnSpcReduction="20000"/>
          </a:bodyPr>
          <a:lst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pPr fontAlgn="auto">
              <a:spcAft>
                <a:spcPts val="0"/>
              </a:spcAft>
              <a:defRPr/>
            </a:pPr>
            <a:r>
              <a:rPr lang="en-US" dirty="0" smtClean="0">
                <a:solidFill>
                  <a:srgbClr val="F7730C"/>
                </a:solidFill>
                <a:ea typeface="+mj-ea"/>
              </a:rPr>
              <a:t>Apollo Program Overview</a:t>
            </a:r>
            <a:endParaRPr lang="en-US" dirty="0">
              <a:solidFill>
                <a:srgbClr val="F7730C"/>
              </a:solidFill>
              <a:ea typeface="+mj-ea"/>
            </a:endParaRPr>
          </a:p>
        </p:txBody>
      </p:sp>
    </p:spTree>
    <p:extLst>
      <p:ext uri="{BB962C8B-B14F-4D97-AF65-F5344CB8AC3E}">
        <p14:creationId xmlns:p14="http://schemas.microsoft.com/office/powerpoint/2010/main" val="58795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490" y="180915"/>
            <a:ext cx="8248650" cy="584775"/>
          </a:xfrm>
          <a:prstGeom prst="rect">
            <a:avLst/>
          </a:prstGeom>
          <a:noFill/>
        </p:spPr>
        <p:txBody>
          <a:bodyPr wrap="square" rtlCol="0">
            <a:spAutoFit/>
          </a:bodyPr>
          <a:lstStyle/>
          <a:p>
            <a:r>
              <a:rPr lang="en-US" sz="3200" dirty="0" smtClean="0"/>
              <a:t>sCO2 Turbomachinery Challenges</a:t>
            </a:r>
            <a:endParaRPr lang="en-US" sz="3200" dirty="0"/>
          </a:p>
        </p:txBody>
      </p:sp>
      <p:sp>
        <p:nvSpPr>
          <p:cNvPr id="2" name="Rectangle 1"/>
          <p:cNvSpPr/>
          <p:nvPr/>
        </p:nvSpPr>
        <p:spPr>
          <a:xfrm>
            <a:off x="110490" y="1152436"/>
            <a:ext cx="5016500" cy="4401205"/>
          </a:xfrm>
          <a:prstGeom prst="rect">
            <a:avLst/>
          </a:prstGeom>
        </p:spPr>
        <p:txBody>
          <a:bodyPr wrap="square">
            <a:spAutoFit/>
          </a:bodyPr>
          <a:lstStyle/>
          <a:p>
            <a:pPr marL="342900" indent="-342900">
              <a:buFont typeface="Arial" panose="020B0604020202020204" pitchFamily="34" charset="0"/>
              <a:buChar char="•"/>
            </a:pPr>
            <a:r>
              <a:rPr lang="en-US" sz="2000" dirty="0" smtClean="0"/>
              <a:t>High Pressures/Temperatures</a:t>
            </a:r>
          </a:p>
          <a:p>
            <a:r>
              <a:rPr lang="en-US" sz="2000" dirty="0"/>
              <a:t> </a:t>
            </a:r>
            <a:r>
              <a:rPr lang="en-US" sz="2000" dirty="0" smtClean="0"/>
              <a:t>     -Novel rotor architectures</a:t>
            </a:r>
          </a:p>
          <a:p>
            <a:r>
              <a:rPr lang="en-US" sz="2000" dirty="0"/>
              <a:t> </a:t>
            </a:r>
            <a:r>
              <a:rPr lang="en-US" sz="2000" dirty="0" smtClean="0"/>
              <a:t>     -Thermal management</a:t>
            </a:r>
          </a:p>
          <a:p>
            <a:r>
              <a:rPr lang="en-US" sz="2000" dirty="0" smtClean="0"/>
              <a:t>  </a:t>
            </a:r>
            <a:endParaRPr lang="en-US" sz="2000" dirty="0"/>
          </a:p>
          <a:p>
            <a:pPr marL="342900" indent="-342900">
              <a:buSzPct val="100000"/>
              <a:buFont typeface="Arial" panose="020B0604020202020204" pitchFamily="34" charset="0"/>
              <a:buChar char="•"/>
            </a:pPr>
            <a:r>
              <a:rPr lang="en-US" sz="2000" dirty="0" smtClean="0"/>
              <a:t>Ultra-High Power Density</a:t>
            </a:r>
          </a:p>
          <a:p>
            <a:pPr>
              <a:buSzPct val="100000"/>
            </a:pPr>
            <a:r>
              <a:rPr lang="en-US" sz="2000" dirty="0"/>
              <a:t>	</a:t>
            </a:r>
            <a:r>
              <a:rPr lang="en-US" sz="2000" dirty="0" smtClean="0"/>
              <a:t>-Bearing Surface Speeds</a:t>
            </a:r>
          </a:p>
          <a:p>
            <a:pPr>
              <a:buSzPct val="100000"/>
            </a:pPr>
            <a:r>
              <a:rPr lang="en-US" sz="2000" dirty="0"/>
              <a:t>	</a:t>
            </a:r>
            <a:r>
              <a:rPr lang="en-US" sz="2000" dirty="0" smtClean="0"/>
              <a:t>-Rotordynamics</a:t>
            </a:r>
          </a:p>
          <a:p>
            <a:pPr>
              <a:buSzPct val="100000"/>
            </a:pPr>
            <a:r>
              <a:rPr lang="en-US" sz="2000" dirty="0"/>
              <a:t> </a:t>
            </a:r>
            <a:r>
              <a:rPr lang="en-US" sz="2000" dirty="0" smtClean="0"/>
              <a:t>       -Mechanical Packaging</a:t>
            </a:r>
          </a:p>
          <a:p>
            <a:pPr>
              <a:buSzPct val="100000"/>
            </a:pPr>
            <a:endParaRPr lang="en-US" sz="2000" dirty="0"/>
          </a:p>
          <a:p>
            <a:pPr marL="342900" indent="-342900">
              <a:buFont typeface="Arial" panose="020B0604020202020204" pitchFamily="34" charset="0"/>
              <a:buChar char="•"/>
            </a:pPr>
            <a:r>
              <a:rPr lang="en-US" sz="2000" dirty="0" smtClean="0"/>
              <a:t>Operability Range</a:t>
            </a:r>
            <a:endParaRPr lang="en-US" sz="2000" dirty="0"/>
          </a:p>
          <a:p>
            <a:r>
              <a:rPr lang="en-US" sz="2000" dirty="0"/>
              <a:t>      </a:t>
            </a:r>
            <a:r>
              <a:rPr lang="en-US" sz="2000" dirty="0" smtClean="0"/>
              <a:t>-Variable IGV/OGV </a:t>
            </a:r>
          </a:p>
          <a:p>
            <a:r>
              <a:rPr lang="en-US" sz="2000" dirty="0" smtClean="0"/>
              <a:t>      -Aero design/critical point</a:t>
            </a:r>
            <a:endParaRPr lang="en-US" sz="2000" dirty="0"/>
          </a:p>
          <a:p>
            <a:pPr>
              <a:buSzPct val="100000"/>
            </a:pPr>
            <a:endParaRPr lang="en-US" sz="2000" dirty="0" smtClean="0"/>
          </a:p>
          <a:p>
            <a:pPr>
              <a:buSzPct val="100000"/>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187" y="2209218"/>
            <a:ext cx="4568268" cy="272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167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3" y="1786001"/>
            <a:ext cx="982133"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632" y="1796151"/>
            <a:ext cx="974196" cy="80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00445" y="1900301"/>
            <a:ext cx="930126" cy="584775"/>
          </a:xfrm>
          <a:prstGeom prst="rect">
            <a:avLst/>
          </a:prstGeom>
          <a:noFill/>
        </p:spPr>
        <p:txBody>
          <a:bodyPr wrap="none" rtlCol="0">
            <a:spAutoFit/>
          </a:bodyPr>
          <a:lstStyle/>
          <a:p>
            <a:r>
              <a:rPr lang="en-US" dirty="0" smtClean="0">
                <a:solidFill>
                  <a:schemeClr val="tx1">
                    <a:lumMod val="75000"/>
                  </a:schemeClr>
                </a:solidFill>
              </a:rPr>
              <a:t>GE GRC</a:t>
            </a:r>
          </a:p>
          <a:p>
            <a:r>
              <a:rPr lang="en-US" sz="1400" b="1" dirty="0">
                <a:solidFill>
                  <a:schemeClr val="tx1">
                    <a:lumMod val="75000"/>
                  </a:schemeClr>
                </a:solidFill>
              </a:rPr>
              <a:t> </a:t>
            </a:r>
            <a:r>
              <a:rPr lang="en-US" sz="1400" b="1" dirty="0" smtClean="0">
                <a:solidFill>
                  <a:schemeClr val="tx1">
                    <a:lumMod val="75000"/>
                  </a:schemeClr>
                </a:solidFill>
              </a:rPr>
              <a:t>    (PI)</a:t>
            </a:r>
            <a:endParaRPr lang="en-US" sz="1400" b="1" dirty="0">
              <a:solidFill>
                <a:schemeClr val="tx1">
                  <a:lumMod val="75000"/>
                </a:schemeClr>
              </a:solidFill>
            </a:endParaRPr>
          </a:p>
        </p:txBody>
      </p:sp>
      <p:sp>
        <p:nvSpPr>
          <p:cNvPr id="6" name="TextBox 5"/>
          <p:cNvSpPr txBox="1"/>
          <p:nvPr/>
        </p:nvSpPr>
        <p:spPr>
          <a:xfrm>
            <a:off x="3331064" y="1874900"/>
            <a:ext cx="1351652" cy="584775"/>
          </a:xfrm>
          <a:prstGeom prst="rect">
            <a:avLst/>
          </a:prstGeom>
          <a:noFill/>
        </p:spPr>
        <p:txBody>
          <a:bodyPr wrap="none" rtlCol="0">
            <a:spAutoFit/>
          </a:bodyPr>
          <a:lstStyle/>
          <a:p>
            <a:r>
              <a:rPr lang="en-US" dirty="0" smtClean="0">
                <a:solidFill>
                  <a:schemeClr val="tx1">
                    <a:lumMod val="75000"/>
                  </a:schemeClr>
                </a:solidFill>
              </a:rPr>
              <a:t>GE Oil &amp;Gas</a:t>
            </a:r>
          </a:p>
          <a:p>
            <a:r>
              <a:rPr lang="en-US" sz="1400" b="1" dirty="0">
                <a:solidFill>
                  <a:schemeClr val="tx1">
                    <a:lumMod val="75000"/>
                  </a:schemeClr>
                </a:solidFill>
              </a:rPr>
              <a:t> </a:t>
            </a:r>
            <a:r>
              <a:rPr lang="en-US" sz="1400" b="1" dirty="0" smtClean="0">
                <a:solidFill>
                  <a:schemeClr val="tx1">
                    <a:lumMod val="75000"/>
                  </a:schemeClr>
                </a:solidFill>
              </a:rPr>
              <a:t>  (Supplier)</a:t>
            </a:r>
            <a:endParaRPr lang="en-US" sz="1400" b="1" dirty="0">
              <a:solidFill>
                <a:schemeClr val="tx1">
                  <a:lumMod val="75000"/>
                </a:schemeClr>
              </a:solidFill>
            </a:endParaRPr>
          </a:p>
        </p:txBody>
      </p:sp>
      <p:sp>
        <p:nvSpPr>
          <p:cNvPr id="7" name="TextBox 6"/>
          <p:cNvSpPr txBox="1"/>
          <p:nvPr/>
        </p:nvSpPr>
        <p:spPr>
          <a:xfrm>
            <a:off x="32498" y="2710244"/>
            <a:ext cx="2272097" cy="1169551"/>
          </a:xfrm>
          <a:prstGeom prst="rect">
            <a:avLst/>
          </a:prstGeom>
          <a:noFill/>
        </p:spPr>
        <p:txBody>
          <a:bodyPr wrap="none" rtlCol="0">
            <a:spAutoFit/>
          </a:bodyPr>
          <a:lstStyle/>
          <a:p>
            <a:r>
              <a:rPr lang="en-US" sz="1400" dirty="0" smtClean="0">
                <a:solidFill>
                  <a:schemeClr val="tx1">
                    <a:lumMod val="75000"/>
                  </a:schemeClr>
                </a:solidFill>
              </a:rPr>
              <a:t>-Cycle Analysis</a:t>
            </a:r>
          </a:p>
          <a:p>
            <a:endParaRPr lang="en-US" sz="1400" dirty="0">
              <a:solidFill>
                <a:schemeClr val="tx1">
                  <a:lumMod val="75000"/>
                </a:schemeClr>
              </a:solidFill>
            </a:endParaRPr>
          </a:p>
          <a:p>
            <a:r>
              <a:rPr lang="en-US" sz="1400" dirty="0" smtClean="0">
                <a:solidFill>
                  <a:schemeClr val="tx1">
                    <a:lumMod val="75000"/>
                  </a:schemeClr>
                </a:solidFill>
              </a:rPr>
              <a:t>-Aero design (</a:t>
            </a:r>
            <a:r>
              <a:rPr lang="en-US" sz="1400" dirty="0">
                <a:solidFill>
                  <a:schemeClr val="tx1">
                    <a:lumMod val="75000"/>
                  </a:schemeClr>
                </a:solidFill>
              </a:rPr>
              <a:t>I</a:t>
            </a:r>
            <a:r>
              <a:rPr lang="en-US" sz="1400" dirty="0" smtClean="0">
                <a:solidFill>
                  <a:schemeClr val="tx1">
                    <a:lumMod val="75000"/>
                  </a:schemeClr>
                </a:solidFill>
              </a:rPr>
              <a:t>GV/OGV)</a:t>
            </a:r>
          </a:p>
          <a:p>
            <a:endParaRPr lang="en-US" sz="1400" dirty="0">
              <a:solidFill>
                <a:schemeClr val="tx1">
                  <a:lumMod val="75000"/>
                </a:schemeClr>
              </a:solidFill>
            </a:endParaRPr>
          </a:p>
          <a:p>
            <a:r>
              <a:rPr lang="en-US" sz="1400" dirty="0" smtClean="0">
                <a:solidFill>
                  <a:schemeClr val="tx1">
                    <a:lumMod val="75000"/>
                  </a:schemeClr>
                </a:solidFill>
              </a:rPr>
              <a:t>-Initial Rotor/Sizing/Layout</a:t>
            </a:r>
          </a:p>
        </p:txBody>
      </p:sp>
      <p:sp>
        <p:nvSpPr>
          <p:cNvPr id="9" name="TextBox 8"/>
          <p:cNvSpPr txBox="1"/>
          <p:nvPr/>
        </p:nvSpPr>
        <p:spPr>
          <a:xfrm>
            <a:off x="2336232" y="2698605"/>
            <a:ext cx="2148409" cy="307777"/>
          </a:xfrm>
          <a:prstGeom prst="rect">
            <a:avLst/>
          </a:prstGeom>
          <a:noFill/>
        </p:spPr>
        <p:txBody>
          <a:bodyPr wrap="none" rtlCol="0">
            <a:spAutoFit/>
          </a:bodyPr>
          <a:lstStyle/>
          <a:p>
            <a:r>
              <a:rPr lang="en-US" sz="1400" dirty="0" smtClean="0">
                <a:solidFill>
                  <a:schemeClr val="tx1">
                    <a:lumMod val="75000"/>
                  </a:schemeClr>
                </a:solidFill>
              </a:rPr>
              <a:t>-Provide BCL Compressor</a:t>
            </a:r>
            <a:endParaRPr lang="en-US" sz="1400" dirty="0">
              <a:solidFill>
                <a:schemeClr val="tx1">
                  <a:lumMod val="75000"/>
                </a:schemeClr>
              </a:solidFill>
            </a:endParaRPr>
          </a:p>
        </p:txBody>
      </p:sp>
      <p:sp>
        <p:nvSpPr>
          <p:cNvPr id="3" name="Rectangle 2"/>
          <p:cNvSpPr/>
          <p:nvPr/>
        </p:nvSpPr>
        <p:spPr>
          <a:xfrm>
            <a:off x="32498" y="1690128"/>
            <a:ext cx="4650218" cy="221082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schemeClr>
              </a:solidFill>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85" y="1600244"/>
            <a:ext cx="1722726" cy="76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6"/>
          <p:cNvSpPr txBox="1"/>
          <p:nvPr/>
        </p:nvSpPr>
        <p:spPr>
          <a:xfrm>
            <a:off x="6568483" y="2669851"/>
            <a:ext cx="2484719" cy="2893100"/>
          </a:xfrm>
          <a:prstGeom prst="rect">
            <a:avLst/>
          </a:prstGeom>
          <a:noFill/>
        </p:spPr>
        <p:txBody>
          <a:bodyPr wrap="none" rtlCol="0">
            <a:spAutoFit/>
          </a:bodyPr>
          <a:lstStyle>
            <a:defPPr>
              <a:defRPr lang="en-US"/>
            </a:defPPr>
            <a:lvl1pPr>
              <a:defRPr sz="1400">
                <a:solidFill>
                  <a:schemeClr val="accent1">
                    <a:lumMod val="75000"/>
                  </a:schemeClr>
                </a:solidFill>
              </a:defRPr>
            </a:lvl1pPr>
          </a:lstStyle>
          <a:p>
            <a:r>
              <a:rPr lang="en-US" dirty="0" smtClean="0">
                <a:solidFill>
                  <a:schemeClr val="tx1">
                    <a:lumMod val="75000"/>
                  </a:schemeClr>
                </a:solidFill>
              </a:rPr>
              <a:t>-Compressor </a:t>
            </a:r>
            <a:r>
              <a:rPr lang="en-US" dirty="0">
                <a:solidFill>
                  <a:schemeClr val="tx1">
                    <a:lumMod val="75000"/>
                  </a:schemeClr>
                </a:solidFill>
              </a:rPr>
              <a:t>detailed </a:t>
            </a:r>
            <a:r>
              <a:rPr lang="en-US" dirty="0" smtClean="0">
                <a:solidFill>
                  <a:schemeClr val="tx1">
                    <a:lumMod val="75000"/>
                  </a:schemeClr>
                </a:solidFill>
              </a:rPr>
              <a:t>design</a:t>
            </a:r>
          </a:p>
          <a:p>
            <a:endParaRPr lang="en-US" dirty="0">
              <a:solidFill>
                <a:schemeClr val="tx1">
                  <a:lumMod val="75000"/>
                </a:schemeClr>
              </a:solidFill>
            </a:endParaRPr>
          </a:p>
          <a:p>
            <a:r>
              <a:rPr lang="en-US" dirty="0" smtClean="0">
                <a:solidFill>
                  <a:schemeClr val="tx1">
                    <a:lumMod val="75000"/>
                  </a:schemeClr>
                </a:solidFill>
              </a:rPr>
              <a:t>-Detailed Drawings</a:t>
            </a:r>
          </a:p>
          <a:p>
            <a:endParaRPr lang="en-US" dirty="0">
              <a:solidFill>
                <a:schemeClr val="tx1">
                  <a:lumMod val="75000"/>
                </a:schemeClr>
              </a:solidFill>
            </a:endParaRPr>
          </a:p>
          <a:p>
            <a:r>
              <a:rPr lang="en-US" dirty="0" smtClean="0">
                <a:solidFill>
                  <a:schemeClr val="tx1">
                    <a:lumMod val="75000"/>
                  </a:schemeClr>
                </a:solidFill>
              </a:rPr>
              <a:t>-Test </a:t>
            </a:r>
            <a:r>
              <a:rPr lang="en-US" dirty="0">
                <a:solidFill>
                  <a:schemeClr val="tx1">
                    <a:lumMod val="75000"/>
                  </a:schemeClr>
                </a:solidFill>
              </a:rPr>
              <a:t>loop detailed </a:t>
            </a:r>
            <a:r>
              <a:rPr lang="en-US" dirty="0" smtClean="0">
                <a:solidFill>
                  <a:schemeClr val="tx1">
                    <a:lumMod val="75000"/>
                  </a:schemeClr>
                </a:solidFill>
              </a:rPr>
              <a:t>design</a:t>
            </a:r>
          </a:p>
          <a:p>
            <a:endParaRPr lang="en-US" dirty="0">
              <a:solidFill>
                <a:schemeClr val="tx1">
                  <a:lumMod val="75000"/>
                </a:schemeClr>
              </a:solidFill>
            </a:endParaRPr>
          </a:p>
          <a:p>
            <a:r>
              <a:rPr lang="en-US" dirty="0" smtClean="0">
                <a:solidFill>
                  <a:schemeClr val="tx1">
                    <a:lumMod val="75000"/>
                  </a:schemeClr>
                </a:solidFill>
              </a:rPr>
              <a:t>-Impeller testing</a:t>
            </a:r>
          </a:p>
          <a:p>
            <a:endParaRPr lang="en-US" dirty="0">
              <a:solidFill>
                <a:schemeClr val="tx1">
                  <a:lumMod val="75000"/>
                </a:schemeClr>
              </a:solidFill>
            </a:endParaRPr>
          </a:p>
          <a:p>
            <a:r>
              <a:rPr lang="en-US" dirty="0" smtClean="0">
                <a:solidFill>
                  <a:schemeClr val="tx1">
                    <a:lumMod val="75000"/>
                  </a:schemeClr>
                </a:solidFill>
              </a:rPr>
              <a:t>-Compressor fabrication</a:t>
            </a:r>
          </a:p>
          <a:p>
            <a:endParaRPr lang="en-US" dirty="0">
              <a:solidFill>
                <a:schemeClr val="tx1">
                  <a:lumMod val="75000"/>
                </a:schemeClr>
              </a:solidFill>
            </a:endParaRPr>
          </a:p>
          <a:p>
            <a:r>
              <a:rPr lang="en-US" dirty="0" smtClean="0">
                <a:solidFill>
                  <a:schemeClr val="tx1">
                    <a:lumMod val="75000"/>
                  </a:schemeClr>
                </a:solidFill>
              </a:rPr>
              <a:t>-Test </a:t>
            </a:r>
            <a:r>
              <a:rPr lang="en-US" dirty="0">
                <a:solidFill>
                  <a:schemeClr val="tx1">
                    <a:lumMod val="75000"/>
                  </a:schemeClr>
                </a:solidFill>
              </a:rPr>
              <a:t>loop </a:t>
            </a:r>
            <a:r>
              <a:rPr lang="en-US" dirty="0" smtClean="0">
                <a:solidFill>
                  <a:schemeClr val="tx1">
                    <a:lumMod val="75000"/>
                  </a:schemeClr>
                </a:solidFill>
              </a:rPr>
              <a:t>fabrication</a:t>
            </a:r>
          </a:p>
          <a:p>
            <a:endParaRPr lang="en-US" dirty="0">
              <a:solidFill>
                <a:schemeClr val="tx1">
                  <a:lumMod val="75000"/>
                </a:schemeClr>
              </a:solidFill>
            </a:endParaRPr>
          </a:p>
          <a:p>
            <a:r>
              <a:rPr lang="en-US" dirty="0" smtClean="0">
                <a:solidFill>
                  <a:schemeClr val="tx1">
                    <a:lumMod val="75000"/>
                  </a:schemeClr>
                </a:solidFill>
              </a:rPr>
              <a:t>-Test </a:t>
            </a:r>
            <a:r>
              <a:rPr lang="en-US" dirty="0">
                <a:solidFill>
                  <a:schemeClr val="tx1">
                    <a:lumMod val="75000"/>
                  </a:schemeClr>
                </a:solidFill>
              </a:rPr>
              <a:t>loop operation </a:t>
            </a:r>
            <a:r>
              <a:rPr lang="en-US" dirty="0" smtClean="0">
                <a:solidFill>
                  <a:schemeClr val="tx1">
                    <a:lumMod val="75000"/>
                  </a:schemeClr>
                </a:solidFill>
              </a:rPr>
              <a:t>&amp; </a:t>
            </a:r>
            <a:r>
              <a:rPr lang="en-US" dirty="0">
                <a:solidFill>
                  <a:schemeClr val="tx1">
                    <a:lumMod val="75000"/>
                  </a:schemeClr>
                </a:solidFill>
              </a:rPr>
              <a:t>testing</a:t>
            </a:r>
          </a:p>
        </p:txBody>
      </p:sp>
      <p:sp>
        <p:nvSpPr>
          <p:cNvPr id="13" name="Rectangle 12"/>
          <p:cNvSpPr/>
          <p:nvPr/>
        </p:nvSpPr>
        <p:spPr>
          <a:xfrm>
            <a:off x="6568483" y="1525028"/>
            <a:ext cx="2484720" cy="403792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schemeClr>
              </a:solidFill>
            </a:endParaRPr>
          </a:p>
        </p:txBody>
      </p:sp>
      <p:cxnSp>
        <p:nvCxnSpPr>
          <p:cNvPr id="14" name="Straight Arrow Connector 13"/>
          <p:cNvCxnSpPr/>
          <p:nvPr/>
        </p:nvCxnSpPr>
        <p:spPr>
          <a:xfrm>
            <a:off x="4776139" y="3315728"/>
            <a:ext cx="1673669" cy="0"/>
          </a:xfrm>
          <a:prstGeom prst="straightConnector1">
            <a:avLst/>
          </a:prstGeom>
          <a:ln w="88900">
            <a:solidFill>
              <a:schemeClr val="accent1">
                <a:lumMod val="75000"/>
              </a:schemeClr>
            </a:solidFill>
            <a:headEnd type="none" w="med" len="med"/>
            <a:tailEnd type="stealth" w="med" len="lg"/>
          </a:ln>
        </p:spPr>
        <p:style>
          <a:lnRef idx="2">
            <a:schemeClr val="accent1"/>
          </a:lnRef>
          <a:fillRef idx="0">
            <a:schemeClr val="accent1"/>
          </a:fillRef>
          <a:effectRef idx="1">
            <a:schemeClr val="accent1"/>
          </a:effectRef>
          <a:fontRef idx="minor">
            <a:schemeClr val="tx1"/>
          </a:fontRef>
        </p:style>
      </p:cxnSp>
      <p:sp>
        <p:nvSpPr>
          <p:cNvPr id="16" name="TextBox 6"/>
          <p:cNvSpPr txBox="1"/>
          <p:nvPr/>
        </p:nvSpPr>
        <p:spPr>
          <a:xfrm>
            <a:off x="4671193" y="2680091"/>
            <a:ext cx="1863395" cy="523220"/>
          </a:xfrm>
          <a:prstGeom prst="rect">
            <a:avLst/>
          </a:prstGeom>
          <a:noFill/>
        </p:spPr>
        <p:txBody>
          <a:bodyPr wrap="none" rtlCol="0">
            <a:spAutoFit/>
          </a:bodyPr>
          <a:lstStyle>
            <a:defPPr>
              <a:defRPr lang="en-US"/>
            </a:defPPr>
            <a:lvl1pPr>
              <a:defRPr sz="1400">
                <a:solidFill>
                  <a:schemeClr val="accent1">
                    <a:lumMod val="75000"/>
                  </a:schemeClr>
                </a:solidFill>
              </a:defRPr>
            </a:lvl1pPr>
          </a:lstStyle>
          <a:p>
            <a:pPr algn="ctr"/>
            <a:r>
              <a:rPr lang="en-US" b="1" dirty="0" smtClean="0">
                <a:solidFill>
                  <a:schemeClr val="tx1">
                    <a:lumMod val="75000"/>
                  </a:schemeClr>
                </a:solidFill>
              </a:rPr>
              <a:t>Provide Machine</a:t>
            </a:r>
          </a:p>
          <a:p>
            <a:pPr algn="ctr"/>
            <a:r>
              <a:rPr lang="en-US" b="1" dirty="0" smtClean="0">
                <a:solidFill>
                  <a:schemeClr val="tx1">
                    <a:lumMod val="75000"/>
                  </a:schemeClr>
                </a:solidFill>
              </a:rPr>
              <a:t>Geometry/Definition</a:t>
            </a:r>
            <a:endParaRPr lang="en-US" b="1" dirty="0">
              <a:solidFill>
                <a:schemeClr val="tx1">
                  <a:lumMod val="75000"/>
                </a:schemeClr>
              </a:solidFill>
            </a:endParaRPr>
          </a:p>
        </p:txBody>
      </p:sp>
      <p:sp>
        <p:nvSpPr>
          <p:cNvPr id="17" name="TextBox 6"/>
          <p:cNvSpPr txBox="1"/>
          <p:nvPr/>
        </p:nvSpPr>
        <p:spPr>
          <a:xfrm>
            <a:off x="155337" y="3900957"/>
            <a:ext cx="4404539" cy="400110"/>
          </a:xfrm>
          <a:prstGeom prst="rect">
            <a:avLst/>
          </a:prstGeom>
          <a:noFill/>
        </p:spPr>
        <p:txBody>
          <a:bodyPr wrap="none" rtlCol="0">
            <a:spAutoFit/>
          </a:bodyPr>
          <a:lstStyle>
            <a:defPPr>
              <a:defRPr lang="en-US"/>
            </a:defPPr>
            <a:lvl1pPr>
              <a:defRPr sz="1400">
                <a:solidFill>
                  <a:schemeClr val="accent1">
                    <a:lumMod val="75000"/>
                  </a:schemeClr>
                </a:solidFill>
              </a:defRPr>
            </a:lvl1pPr>
          </a:lstStyle>
          <a:p>
            <a:pPr algn="ctr"/>
            <a:r>
              <a:rPr lang="en-US" sz="2000" b="1" dirty="0" smtClean="0">
                <a:solidFill>
                  <a:schemeClr val="tx1">
                    <a:lumMod val="75000"/>
                  </a:schemeClr>
                </a:solidFill>
              </a:rPr>
              <a:t>CONCEPTUAL /PRELIMINARY DESIGN</a:t>
            </a:r>
            <a:endParaRPr lang="en-US" sz="2000" b="1" dirty="0">
              <a:solidFill>
                <a:schemeClr val="tx1">
                  <a:lumMod val="75000"/>
                </a:schemeClr>
              </a:solidFill>
            </a:endParaRPr>
          </a:p>
        </p:txBody>
      </p:sp>
      <p:sp>
        <p:nvSpPr>
          <p:cNvPr id="18" name="TextBox 6"/>
          <p:cNvSpPr txBox="1"/>
          <p:nvPr/>
        </p:nvSpPr>
        <p:spPr>
          <a:xfrm>
            <a:off x="6568483" y="5624881"/>
            <a:ext cx="2354299" cy="707886"/>
          </a:xfrm>
          <a:prstGeom prst="rect">
            <a:avLst/>
          </a:prstGeom>
          <a:noFill/>
        </p:spPr>
        <p:txBody>
          <a:bodyPr wrap="none" rtlCol="0">
            <a:spAutoFit/>
          </a:bodyPr>
          <a:lstStyle>
            <a:defPPr>
              <a:defRPr lang="en-US"/>
            </a:defPPr>
            <a:lvl1pPr>
              <a:defRPr sz="1400">
                <a:solidFill>
                  <a:schemeClr val="accent1">
                    <a:lumMod val="75000"/>
                  </a:schemeClr>
                </a:solidFill>
              </a:defRPr>
            </a:lvl1pPr>
          </a:lstStyle>
          <a:p>
            <a:pPr algn="ctr"/>
            <a:r>
              <a:rPr lang="en-US" sz="2000" b="1" dirty="0" smtClean="0">
                <a:solidFill>
                  <a:schemeClr val="tx1">
                    <a:lumMod val="75000"/>
                  </a:schemeClr>
                </a:solidFill>
              </a:rPr>
              <a:t>DETAILED DESIGN/</a:t>
            </a:r>
          </a:p>
          <a:p>
            <a:pPr algn="ctr"/>
            <a:r>
              <a:rPr lang="en-US" sz="2000" b="1" dirty="0" smtClean="0">
                <a:solidFill>
                  <a:schemeClr val="tx1">
                    <a:lumMod val="75000"/>
                  </a:schemeClr>
                </a:solidFill>
              </a:rPr>
              <a:t>FABRICATE/TEST</a:t>
            </a:r>
            <a:endParaRPr lang="en-US" sz="2000" b="1" dirty="0">
              <a:solidFill>
                <a:schemeClr val="tx1">
                  <a:lumMod val="75000"/>
                </a:schemeClr>
              </a:solidFill>
            </a:endParaRPr>
          </a:p>
        </p:txBody>
      </p:sp>
      <p:sp>
        <p:nvSpPr>
          <p:cNvPr id="15" name="Rectangle 14"/>
          <p:cNvSpPr/>
          <p:nvPr/>
        </p:nvSpPr>
        <p:spPr>
          <a:xfrm>
            <a:off x="6806638" y="2363062"/>
            <a:ext cx="1821011" cy="307777"/>
          </a:xfrm>
          <a:prstGeom prst="rect">
            <a:avLst/>
          </a:prstGeom>
        </p:spPr>
        <p:txBody>
          <a:bodyPr wrap="none">
            <a:spAutoFit/>
          </a:bodyPr>
          <a:lstStyle/>
          <a:p>
            <a:r>
              <a:rPr lang="en-US" sz="1400" b="1" dirty="0">
                <a:solidFill>
                  <a:schemeClr val="tx1">
                    <a:lumMod val="75000"/>
                  </a:schemeClr>
                </a:solidFill>
              </a:rPr>
              <a:t> </a:t>
            </a:r>
            <a:r>
              <a:rPr lang="en-US" sz="1400" b="1" dirty="0" smtClean="0">
                <a:solidFill>
                  <a:schemeClr val="tx1">
                    <a:lumMod val="75000"/>
                  </a:schemeClr>
                </a:solidFill>
              </a:rPr>
              <a:t>(SUB-CONTRACTOR)</a:t>
            </a:r>
            <a:endParaRPr lang="en-US" sz="1400" b="1" dirty="0">
              <a:solidFill>
                <a:schemeClr val="tx1">
                  <a:lumMod val="75000"/>
                </a:schemeClr>
              </a:solidFill>
            </a:endParaRPr>
          </a:p>
        </p:txBody>
      </p:sp>
      <p:sp>
        <p:nvSpPr>
          <p:cNvPr id="19" name="Title 2"/>
          <p:cNvSpPr txBox="1">
            <a:spLocks/>
          </p:cNvSpPr>
          <p:nvPr/>
        </p:nvSpPr>
        <p:spPr bwMode="auto">
          <a:xfrm>
            <a:off x="125226" y="213724"/>
            <a:ext cx="3337602"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20000"/>
          </a:bodyPr>
          <a:lst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pPr fontAlgn="auto">
              <a:spcAft>
                <a:spcPts val="0"/>
              </a:spcAft>
              <a:defRPr/>
            </a:pPr>
            <a:r>
              <a:rPr lang="en-US" dirty="0" smtClean="0">
                <a:solidFill>
                  <a:srgbClr val="F7730C"/>
                </a:solidFill>
                <a:ea typeface="+mj-ea"/>
              </a:rPr>
              <a:t>Apollo Team</a:t>
            </a:r>
            <a:endParaRPr lang="en-US" dirty="0">
              <a:solidFill>
                <a:srgbClr val="F7730C"/>
              </a:solidFill>
              <a:ea typeface="+mj-ea"/>
            </a:endParaRPr>
          </a:p>
        </p:txBody>
      </p:sp>
    </p:spTree>
    <p:extLst>
      <p:ext uri="{BB962C8B-B14F-4D97-AF65-F5344CB8AC3E}">
        <p14:creationId xmlns:p14="http://schemas.microsoft.com/office/powerpoint/2010/main" val="373529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166" y="1257723"/>
            <a:ext cx="5027961" cy="479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bwMode="auto">
          <a:xfrm>
            <a:off x="183457" y="186016"/>
            <a:ext cx="3337602"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20000"/>
          </a:bodyPr>
          <a:lst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a:lstStyle>
          <a:p>
            <a:pPr fontAlgn="auto">
              <a:spcAft>
                <a:spcPts val="0"/>
              </a:spcAft>
              <a:defRPr/>
            </a:pPr>
            <a:r>
              <a:rPr lang="en-US" dirty="0" smtClean="0">
                <a:solidFill>
                  <a:srgbClr val="F7730C"/>
                </a:solidFill>
                <a:ea typeface="+mj-ea"/>
              </a:rPr>
              <a:t>Tasks</a:t>
            </a:r>
            <a:endParaRPr lang="en-US" dirty="0">
              <a:solidFill>
                <a:srgbClr val="F7730C"/>
              </a:solidFill>
              <a:ea typeface="+mj-ea"/>
            </a:endParaRPr>
          </a:p>
        </p:txBody>
      </p:sp>
    </p:spTree>
    <p:extLst>
      <p:ext uri="{BB962C8B-B14F-4D97-AF65-F5344CB8AC3E}">
        <p14:creationId xmlns:p14="http://schemas.microsoft.com/office/powerpoint/2010/main" val="280791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2.xml><?xml version="1.0" encoding="utf-8"?>
<?mso-contentType ?>
<SharedContentType xmlns="Microsoft.SharePoint.Taxonomy.ContentTypeSync" SourceId="7bbd8d32-57eb-4c25-a7af-abe0816fa3e8" ContentTypeId="0x0101" PreviousValue="false"/>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4F74DC062CBB2344BE271DCDDCB427A3" ma:contentTypeVersion="2" ma:contentTypeDescription="Create a new document." ma:contentTypeScope="" ma:versionID="c4ef654ec1b710c5ba4b6efabb17258f">
  <xsd:schema xmlns:xsd="http://www.w3.org/2001/XMLSchema" xmlns:xs="http://www.w3.org/2001/XMLSchema" xmlns:p="http://schemas.microsoft.com/office/2006/metadata/properties" xmlns:ns2="c6d9b406-8ab6-4e35-b189-c607f551e6ff" targetNamespace="http://schemas.microsoft.com/office/2006/metadata/properties" ma:root="true" ma:fieldsID="8468fae96a8716c4eab3ed08b41d9d6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874E07-87C2-4123-80EF-F5669E171AFD}"/>
</file>

<file path=customXml/itemProps2.xml><?xml version="1.0" encoding="utf-8"?>
<ds:datastoreItem xmlns:ds="http://schemas.openxmlformats.org/officeDocument/2006/customXml" ds:itemID="{B01770D3-C13A-4322-A67D-0771CA2C1280}"/>
</file>

<file path=customXml/itemProps3.xml><?xml version="1.0" encoding="utf-8"?>
<ds:datastoreItem xmlns:ds="http://schemas.openxmlformats.org/officeDocument/2006/customXml" ds:itemID="{04AA2381-6107-46A0-9AF4-A83DD82CF66C}"/>
</file>

<file path=customXml/itemProps4.xml><?xml version="1.0" encoding="utf-8"?>
<ds:datastoreItem xmlns:ds="http://schemas.openxmlformats.org/officeDocument/2006/customXml" ds:itemID="{50FA96CA-4542-4B9B-8CE5-6F37209EA0DF}"/>
</file>

<file path=customXml/itemProps5.xml><?xml version="1.0" encoding="utf-8"?>
<ds:datastoreItem xmlns:ds="http://schemas.openxmlformats.org/officeDocument/2006/customXml" ds:itemID="{4369A632-9929-4FDF-8536-A3625B958B03}"/>
</file>

<file path=docProps/app.xml><?xml version="1.0" encoding="utf-8"?>
<Properties xmlns="http://schemas.openxmlformats.org/officeDocument/2006/extended-properties" xmlns:vt="http://schemas.openxmlformats.org/officeDocument/2006/docPropsVTypes">
  <Template>SunShot External Presentation Template - White_v3</Template>
  <TotalTime>4893</TotalTime>
  <Words>760</Words>
  <Application>Microsoft Office PowerPoint</Application>
  <PresentationFormat>On-screen Show (4:3)</PresentationFormat>
  <Paragraphs>224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SunShot External Presentation Template - White_v3</vt:lpstr>
      <vt:lpstr>Apollo High-Efficiency sCO2 Centrifugal Compressor Development</vt:lpstr>
      <vt:lpstr>PowerPoint Presentation</vt:lpstr>
      <vt:lpstr>Acknowledgements</vt:lpstr>
      <vt:lpstr>Project Objectives</vt:lpstr>
      <vt:lpstr>PowerPoint Presentation</vt:lpstr>
      <vt:lpstr>PowerPoint Presentation</vt:lpstr>
      <vt:lpstr>PowerPoint Presentation</vt:lpstr>
      <vt:lpstr>PowerPoint Presentation</vt:lpstr>
      <vt:lpstr>PowerPoint Presentation</vt:lpstr>
      <vt:lpstr>Milestone Progress For Phase 1</vt:lpstr>
      <vt:lpstr>Compressor Design Process</vt:lpstr>
      <vt:lpstr>Compressor Stage Aero Architectures</vt:lpstr>
      <vt:lpstr>3D Aero Activities</vt:lpstr>
      <vt:lpstr>Rotordynamics</vt:lpstr>
      <vt:lpstr>IGV Conceptual Design </vt:lpstr>
      <vt:lpstr>Test Flow loop</vt:lpstr>
      <vt:lpstr>SCHEDULE</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dc:creator>
  <cp:lastModifiedBy>Jeff Moore</cp:lastModifiedBy>
  <cp:revision>407</cp:revision>
  <cp:lastPrinted>2015-09-30T19:56:29Z</cp:lastPrinted>
  <dcterms:created xsi:type="dcterms:W3CDTF">2011-09-06T13:14:10Z</dcterms:created>
  <dcterms:modified xsi:type="dcterms:W3CDTF">2016-04-20T16:20:32Z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0x0101004F74DC062CBB2344BE271DCDDCB427A3</vt:lpwstr>
  </property>
</Properties>
</file>