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735" r:id="rId2"/>
  </p:sldMasterIdLst>
  <p:notesMasterIdLst>
    <p:notesMasterId r:id="rId17"/>
  </p:notesMasterIdLst>
  <p:handoutMasterIdLst>
    <p:handoutMasterId r:id="rId18"/>
  </p:handoutMasterIdLst>
  <p:sldIdLst>
    <p:sldId id="356" r:id="rId3"/>
    <p:sldId id="357" r:id="rId4"/>
    <p:sldId id="381" r:id="rId5"/>
    <p:sldId id="355" r:id="rId6"/>
    <p:sldId id="366" r:id="rId7"/>
    <p:sldId id="382" r:id="rId8"/>
    <p:sldId id="370" r:id="rId9"/>
    <p:sldId id="372" r:id="rId10"/>
    <p:sldId id="377" r:id="rId11"/>
    <p:sldId id="378" r:id="rId12"/>
    <p:sldId id="379" r:id="rId13"/>
    <p:sldId id="380" r:id="rId14"/>
    <p:sldId id="346" r:id="rId15"/>
    <p:sldId id="383" r:id="rId1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k Price" initials="HP" lastIdx="11" clrIdx="0">
    <p:extLst>
      <p:ext uri="{19B8F6BF-5375-455C-9EA6-DF929625EA0E}">
        <p15:presenceInfo xmlns:p15="http://schemas.microsoft.com/office/powerpoint/2012/main" userId="9ab1509bf04c6f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9933"/>
    <a:srgbClr val="FF9900"/>
    <a:srgbClr val="002010"/>
    <a:srgbClr val="006633"/>
    <a:srgbClr val="71B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122" autoAdjust="0"/>
  </p:normalViewPr>
  <p:slideViewPr>
    <p:cSldViewPr>
      <p:cViewPr>
        <p:scale>
          <a:sx n="80" d="100"/>
          <a:sy n="80" d="100"/>
        </p:scale>
        <p:origin x="102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Building</c:v>
                </c:pt>
              </c:strCache>
            </c:strRef>
          </c:tx>
          <c:spPr>
            <a:solidFill>
              <a:srgbClr val="1EEC1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</c:v>
                </c:pt>
                <c:pt idx="3">
                  <c:v>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5-44C0-BDF4-B1DF883F2B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Drives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5-44C0-BDF4-B1DF883F2B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5-44C0-BDF4-B1DF883F2B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5-44C0-BDF4-B1DF883F2B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Misc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F5-44C0-BDF4-B1DF883F2B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Structure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97</c:v>
                </c:pt>
                <c:pt idx="1">
                  <c:v>79</c:v>
                </c:pt>
                <c:pt idx="2">
                  <c:v>53</c:v>
                </c:pt>
                <c:pt idx="3">
                  <c:v>32.35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5-44C0-BDF4-B1DF883F2BC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Installation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62</c:v>
                </c:pt>
                <c:pt idx="1">
                  <c:v>24</c:v>
                </c:pt>
                <c:pt idx="2">
                  <c:v>5</c:v>
                </c:pt>
                <c:pt idx="3">
                  <c:v>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F5-44C0-BDF4-B1DF883F2BC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Mirrors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48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F5-44C0-BDF4-B1DF883F2BC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Receiver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DOE 2010 Roadmap [1]</c:v>
                </c:pt>
                <c:pt idx="1">
                  <c:v>Solana E2 
2011 [2]</c:v>
                </c:pt>
                <c:pt idx="2">
                  <c:v>SpaceTube SM 2015 [3]</c:v>
                </c:pt>
                <c:pt idx="3">
                  <c:v>ATLAS Target 2018 [4]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70</c:v>
                </c:pt>
                <c:pt idx="1">
                  <c:v>34</c:v>
                </c:pt>
                <c:pt idx="2">
                  <c:v>31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F5-44C0-BDF4-B1DF883F2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443968"/>
        <c:axId val="135445504"/>
      </c:barChart>
      <c:catAx>
        <c:axId val="13544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445504"/>
        <c:crosses val="autoZero"/>
        <c:auto val="1"/>
        <c:lblAlgn val="ctr"/>
        <c:lblOffset val="100"/>
        <c:noMultiLvlLbl val="0"/>
      </c:catAx>
      <c:valAx>
        <c:axId val="135445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Collector Cost [$/m2]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5443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929F3144-D4F0-3A4A-9EAD-F854C3FA25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0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02080D80-9EA6-2543-B255-DF6EB6925E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</a:t>
            </a:r>
            <a:r>
              <a:rPr lang="en-US" baseline="0" dirty="0"/>
              <a:t> of talk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Describe Stage Gate Process for managing development of a technology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Discuss how McKinsey Three Horizon model Is used to manage a portfolio of products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Show examples of how Abengoa used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3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4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Originally</a:t>
            </a:r>
            <a:r>
              <a:rPr lang="en-US" baseline="0" dirty="0"/>
              <a:t> proposed as model for product development to reduce costs and time to market</a:t>
            </a:r>
          </a:p>
          <a:p>
            <a:endParaRPr lang="en-US" baseline="0" dirty="0"/>
          </a:p>
          <a:p>
            <a:r>
              <a:rPr lang="en-US" baseline="0" dirty="0"/>
              <a:t>Adapted and extended to basic research for process technology development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Development activities proceeding towar</a:t>
            </a:r>
            <a:r>
              <a:rPr lang="en-US" baseline="0" dirty="0"/>
              <a:t>d commercialization in 5 stages: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Preliminary Investigation – homework only, no lab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Detailed Investigation – Lab scale, </a:t>
            </a:r>
            <a:r>
              <a:rPr lang="en-US" baseline="0" dirty="0" err="1"/>
              <a:t>indiv</a:t>
            </a:r>
            <a:r>
              <a:rPr lang="en-US" baseline="0" dirty="0"/>
              <a:t>. Unit ops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Development – lab + pilot </a:t>
            </a:r>
            <a:r>
              <a:rPr lang="en-US" baseline="0" dirty="0" err="1"/>
              <a:t>scalek</a:t>
            </a:r>
            <a:r>
              <a:rPr lang="en-US" baseline="0" dirty="0"/>
              <a:t> integration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Validation – Demonstration scale facilities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Commercial Launch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/>
          </a:p>
          <a:p>
            <a:pPr marL="228600" indent="-228600">
              <a:buFont typeface="+mj-lt"/>
              <a:buAutoNum type="alphaUcPeriod"/>
            </a:pPr>
            <a:r>
              <a:rPr lang="en-US" baseline="0" dirty="0"/>
              <a:t>Exploratory Research</a:t>
            </a:r>
          </a:p>
          <a:p>
            <a:pPr marL="228600" indent="-228600">
              <a:buFont typeface="+mj-lt"/>
              <a:buAutoNum type="alphaUcPeriod"/>
            </a:pPr>
            <a:r>
              <a:rPr lang="en-US" baseline="0" dirty="0"/>
              <a:t>Development Research</a:t>
            </a:r>
          </a:p>
          <a:p>
            <a:pPr marL="228600" indent="-228600">
              <a:buFont typeface="+mj-lt"/>
              <a:buAutoNum type="alphaUcPeriod"/>
            </a:pPr>
            <a:r>
              <a:rPr lang="en-US" baseline="0" dirty="0"/>
              <a:t>Technology Support</a:t>
            </a:r>
          </a:p>
          <a:p>
            <a:pPr marL="228600" indent="-228600">
              <a:buFont typeface="+mj-lt"/>
              <a:buAutoNum type="alphaUcPeriod"/>
            </a:pP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8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6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8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8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4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0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2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0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92FD84-ECEA-8D44-A86D-B2FE2530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3888" y="6381750"/>
            <a:ext cx="838200" cy="365125"/>
          </a:xfrm>
        </p:spPr>
        <p:txBody>
          <a:bodyPr/>
          <a:lstStyle/>
          <a:p>
            <a:fld id="{26F83CAA-12D1-41D9-BB2D-3F8B4F351748}" type="slidenum">
              <a:rPr lang="es-CR" smtClean="0"/>
              <a:pPr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4098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11CFF5-7940-FA4D-94CA-4E1F89766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42D51F-29ED-AC4E-BF10-C58C262E2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3E10CB-56BE-544A-BB28-75F6A3208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3640FC-12C8-D048-BB60-3003C3BE4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838200" cy="365125"/>
          </a:xfrm>
        </p:spPr>
        <p:txBody>
          <a:bodyPr/>
          <a:lstStyle/>
          <a:p>
            <a:fld id="{E3119EA8-35DB-F344-9A9F-B72BCE4859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2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3888" y="6381750"/>
            <a:ext cx="838200" cy="365125"/>
          </a:xfrm>
        </p:spPr>
        <p:txBody>
          <a:bodyPr/>
          <a:lstStyle/>
          <a:p>
            <a:fld id="{9E9B0371-2EDE-DB46-BA7A-7D92846CA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5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e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838200" cy="365125"/>
          </a:xfrm>
        </p:spPr>
        <p:txBody>
          <a:bodyPr/>
          <a:lstStyle/>
          <a:p>
            <a:fld id="{E3119EA8-35DB-F344-9A9F-B72BCE4859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4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BENGO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/>
          <p:cNvSpPr txBox="1">
            <a:spLocks noChangeArrowheads="1"/>
          </p:cNvSpPr>
          <p:nvPr userDrawn="1"/>
        </p:nvSpPr>
        <p:spPr bwMode="auto">
          <a:xfrm>
            <a:off x="892175" y="100013"/>
            <a:ext cx="34512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2800">
                <a:solidFill>
                  <a:srgbClr val="FFFFFF"/>
                </a:solidFill>
                <a:latin typeface="HandelGothic BT" pitchFamily="82" charset="0"/>
              </a:rPr>
              <a:t>ABENGOA SOLAR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019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  <a:latin typeface="Frutiger-Ligh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6019800" cy="1009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3888" y="6359525"/>
            <a:ext cx="8382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C7EF689-8AB9-47DF-9041-C74C88AE2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734300" cy="457200"/>
          </a:xfrm>
        </p:spPr>
        <p:txBody>
          <a:bodyPr/>
          <a:lstStyle/>
          <a:p>
            <a:pPr algn="ctr"/>
            <a:r>
              <a:rPr lang="en-US" sz="1600">
                <a:latin typeface="+mj-lt"/>
              </a:rPr>
              <a:t>Solar Dynamics LLC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2CD-BD7A-634B-B0CF-3CCCBD0D4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BENGO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CuadroTexto"/>
          <p:cNvSpPr txBox="1">
            <a:spLocks noChangeArrowheads="1"/>
          </p:cNvSpPr>
          <p:nvPr userDrawn="1"/>
        </p:nvSpPr>
        <p:spPr bwMode="auto">
          <a:xfrm>
            <a:off x="892175" y="100013"/>
            <a:ext cx="34512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2800">
                <a:solidFill>
                  <a:srgbClr val="FFFFFF"/>
                </a:solidFill>
                <a:latin typeface="HandelGothic BT" pitchFamily="82" charset="0"/>
              </a:rPr>
              <a:t>ABENGOA SOLAR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4975" y="6242050"/>
            <a:ext cx="8382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45CE80DF-725D-4938-95C1-6F3BC0E0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4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BENGO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CuadroTexto"/>
          <p:cNvSpPr txBox="1">
            <a:spLocks noChangeArrowheads="1"/>
          </p:cNvSpPr>
          <p:nvPr userDrawn="1"/>
        </p:nvSpPr>
        <p:spPr bwMode="auto">
          <a:xfrm>
            <a:off x="892175" y="100013"/>
            <a:ext cx="34512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2800">
                <a:solidFill>
                  <a:srgbClr val="FFFFFF"/>
                </a:solidFill>
                <a:latin typeface="HandelGothic BT" pitchFamily="82" charset="0"/>
              </a:rPr>
              <a:t>ABENGOA SOLAR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B7C8D88-D28C-41B6-A667-D012C473B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1 CuadroTexto"/>
          <p:cNvSpPr txBox="1">
            <a:spLocks noChangeArrowheads="1"/>
          </p:cNvSpPr>
          <p:nvPr userDrawn="1"/>
        </p:nvSpPr>
        <p:spPr bwMode="auto">
          <a:xfrm>
            <a:off x="4165600" y="481016"/>
            <a:ext cx="5029200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E4819"/>
                </a:solidFill>
                <a:latin typeface="Frutiger-Bold" pitchFamily="2" charset="0"/>
              </a:rPr>
              <a:t>Innovative technology solutions for </a:t>
            </a:r>
            <a:r>
              <a:rPr lang="en-US" sz="1400" dirty="0">
                <a:solidFill>
                  <a:srgbClr val="92D050"/>
                </a:solidFill>
                <a:latin typeface="Frutiger-Bold" pitchFamily="2" charset="0"/>
              </a:rPr>
              <a:t>sustainability</a:t>
            </a:r>
          </a:p>
        </p:txBody>
      </p:sp>
      <p:pic>
        <p:nvPicPr>
          <p:cNvPr id="8" name="1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0354" y="889428"/>
            <a:ext cx="1876134" cy="168847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1640"/>
            <a:ext cx="9144000" cy="40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4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8C51-357E-4D48-9D95-65D436D1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65992" y="923819"/>
            <a:ext cx="8229600" cy="60483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cambiar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	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5047129" y="387459"/>
            <a:ext cx="4087907" cy="413482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itchFamily="34" charset="0"/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itchFamily="34" charset="0"/>
              <a:buNone/>
              <a:defRPr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B291-D01E-4B84-9598-A717E53A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2598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5047129" y="387459"/>
            <a:ext cx="4087907" cy="413482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itchFamily="34" charset="0"/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Font typeface="Arial" pitchFamily="34" charset="0"/>
              <a:buNone/>
              <a:defRPr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Frutiger-Light" pitchFamily="2" charset="0"/>
              </a:defRPr>
            </a:lvl1pPr>
          </a:lstStyle>
          <a:p>
            <a:pPr>
              <a:defRPr/>
            </a:pPr>
            <a:fld id="{B8DB1689-9187-4572-B56F-5F17E6F22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7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788DFD-827A-5941-B833-7764A75DA7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EFDF-56D1-9540-9B55-9E74EE398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4E8-335A-1641-B714-5C4729A4B4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7DDF-3E21-4F46-828D-149B2678C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9D69-90B5-5043-8574-264BC34CD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2CA134-FEA9-DA44-B6A3-0726D97630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343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z="1600" b="1">
                <a:latin typeface="+mj-lt"/>
              </a:rPr>
              <a:t>Solar Dynamics LLC</a:t>
            </a:r>
            <a:endParaRPr lang="en-US" sz="10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C4FE03-0E33-8E4B-91BA-62B2D4DE7B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466" name="Picture 6" descr="ABENGOA_1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846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9584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38175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666666"/>
                </a:solidFill>
                <a:latin typeface="+mj-lt"/>
              </a:defRPr>
            </a:lvl1pPr>
          </a:lstStyle>
          <a:p>
            <a:fld id="{FB1EDE40-A825-2448-8AC3-FF4BCE93A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D5B1D"/>
          </a:solidFill>
          <a:latin typeface="Frutiger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800">
          <a:solidFill>
            <a:srgbClr val="666666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16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2"/>
        </a:buBlip>
        <a:defRPr sz="14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rgbClr val="666666"/>
          </a:solidFill>
          <a:latin typeface="Frutiger-Light" pitchFamily="2" charset="0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6002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400" dirty="0"/>
              <a:t>Hank Price, PE</a:t>
            </a:r>
          </a:p>
          <a:p>
            <a:r>
              <a:rPr lang="en-US" sz="2400" dirty="0"/>
              <a:t>Solar Dynamics LLC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/>
          <a:lstStyle/>
          <a:p>
            <a:r>
              <a:rPr lang="en-US" dirty="0"/>
              <a:t>CSP Industry Panel</a:t>
            </a:r>
          </a:p>
        </p:txBody>
      </p:sp>
    </p:spTree>
    <p:extLst>
      <p:ext uri="{BB962C8B-B14F-4D97-AF65-F5344CB8AC3E}">
        <p14:creationId xmlns:p14="http://schemas.microsoft.com/office/powerpoint/2010/main" val="364519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4"/>
    </mc:Choice>
    <mc:Fallback>
      <p:transition advTm="7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24671"/>
            <a:ext cx="8107010" cy="495152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1325" y="2782036"/>
            <a:ext cx="4638675" cy="2551964"/>
            <a:chOff x="2981325" y="2782036"/>
            <a:chExt cx="4638675" cy="2551964"/>
          </a:xfrm>
        </p:grpSpPr>
        <p:sp>
          <p:nvSpPr>
            <p:cNvPr id="18" name="TextBox 17"/>
            <p:cNvSpPr txBox="1"/>
            <p:nvPr/>
          </p:nvSpPr>
          <p:spPr>
            <a:xfrm>
              <a:off x="2981325" y="4800600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ASTR0 – </a:t>
              </a:r>
              <a:r>
                <a:rPr lang="en-US" sz="1600" b="1" dirty="0" err="1">
                  <a:latin typeface="+mn-lt"/>
                </a:rPr>
                <a:t>Solnova’s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Phoenix - Cameo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2782036"/>
              <a:ext cx="762000" cy="265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Solar Dynamics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8925" y="4800600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427550"/>
            <a:ext cx="502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Parabolic Trough Collector Technology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2372920"/>
            <a:ext cx="8066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2011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3700" y="2771381"/>
            <a:ext cx="1943100" cy="959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ASTR0</a:t>
            </a: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2207" y="2740618"/>
            <a:ext cx="1943100" cy="959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1550" y="3764007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28925" y="2782036"/>
            <a:ext cx="5248275" cy="2551964"/>
            <a:chOff x="2828925" y="2782036"/>
            <a:chExt cx="5248275" cy="2551964"/>
          </a:xfrm>
        </p:grpSpPr>
        <p:sp>
          <p:nvSpPr>
            <p:cNvPr id="22" name="TextBox 21"/>
            <p:cNvSpPr txBox="1"/>
            <p:nvPr/>
          </p:nvSpPr>
          <p:spPr>
            <a:xfrm>
              <a:off x="2828925" y="4800600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ASTR0 – </a:t>
              </a:r>
              <a:r>
                <a:rPr lang="en-US" sz="1600" b="1" dirty="0" err="1">
                  <a:latin typeface="+mn-lt"/>
                </a:rPr>
                <a:t>Solnova’s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Phoenix - Cameo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5600" y="2782036"/>
              <a:ext cx="1371600" cy="540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15125" y="2790825"/>
            <a:ext cx="457200" cy="285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E2</a:t>
            </a:r>
          </a:p>
          <a:p>
            <a:endParaRPr lang="en-US" sz="1600" b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05125" y="2782036"/>
            <a:ext cx="5293567" cy="2551964"/>
            <a:chOff x="2828925" y="2782036"/>
            <a:chExt cx="5293567" cy="2551964"/>
          </a:xfrm>
        </p:grpSpPr>
        <p:sp>
          <p:nvSpPr>
            <p:cNvPr id="27" name="TextBox 26"/>
            <p:cNvSpPr txBox="1"/>
            <p:nvPr/>
          </p:nvSpPr>
          <p:spPr>
            <a:xfrm>
              <a:off x="2828925" y="4800600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 – Spain &amp; Solana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E2.7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5599" y="2782036"/>
              <a:ext cx="1416893" cy="540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SpaceTube 7.5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03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02"/>
    </mc:Choice>
    <mc:Fallback>
      <p:transition spd="slow" advTm="33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771 0.3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5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20671"/>
            <a:ext cx="8107010" cy="495152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1325" y="2782036"/>
            <a:ext cx="4638675" cy="2551964"/>
            <a:chOff x="2981325" y="2782036"/>
            <a:chExt cx="4638675" cy="2551964"/>
          </a:xfrm>
        </p:grpSpPr>
        <p:sp>
          <p:nvSpPr>
            <p:cNvPr id="18" name="TextBox 17"/>
            <p:cNvSpPr txBox="1"/>
            <p:nvPr/>
          </p:nvSpPr>
          <p:spPr>
            <a:xfrm>
              <a:off x="2981325" y="4800600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ASTR0 – </a:t>
              </a:r>
              <a:r>
                <a:rPr lang="en-US" sz="1600" b="1" dirty="0" err="1">
                  <a:latin typeface="+mn-lt"/>
                </a:rPr>
                <a:t>Solnova’s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Phoenix - Cameo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2782036"/>
              <a:ext cx="762000" cy="265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Solar Dynamics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8925" y="4800600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427550"/>
            <a:ext cx="502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Parabolic Trough Collector Technology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2372920"/>
            <a:ext cx="8066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3700" y="2771381"/>
            <a:ext cx="1943100" cy="959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ASTR0</a:t>
            </a: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2207" y="2740618"/>
            <a:ext cx="1943100" cy="959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1550" y="3764007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05125" y="2819400"/>
            <a:ext cx="5293567" cy="2551964"/>
            <a:chOff x="2828925" y="2782036"/>
            <a:chExt cx="5293567" cy="2551964"/>
          </a:xfrm>
        </p:grpSpPr>
        <p:sp>
          <p:nvSpPr>
            <p:cNvPr id="31" name="TextBox 30"/>
            <p:cNvSpPr txBox="1"/>
            <p:nvPr/>
          </p:nvSpPr>
          <p:spPr>
            <a:xfrm>
              <a:off x="2828925" y="4800600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E2.7 – South Africa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SpaceTube 8.2 - </a:t>
              </a:r>
              <a:r>
                <a:rPr lang="en-US" sz="1600" b="1" dirty="0" err="1">
                  <a:latin typeface="+mn-lt"/>
                </a:rPr>
                <a:t>Solucar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5599" y="2782036"/>
              <a:ext cx="1416893" cy="540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SpaceTube SM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7998" y="3844578"/>
            <a:ext cx="685800" cy="39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E2.7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799" y="2782036"/>
            <a:ext cx="1416893" cy="540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SpaceTube 7.5</a:t>
            </a:r>
          </a:p>
          <a:p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80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06"/>
    </mc:Choice>
    <mc:Fallback>
      <p:transition spd="slow" advTm="3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24566 0.13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6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16667 0.1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78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24671"/>
            <a:ext cx="8107010" cy="495152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1325" y="2782036"/>
            <a:ext cx="4638675" cy="2551964"/>
            <a:chOff x="2981325" y="2782036"/>
            <a:chExt cx="4638675" cy="2551964"/>
          </a:xfrm>
        </p:grpSpPr>
        <p:sp>
          <p:nvSpPr>
            <p:cNvPr id="18" name="TextBox 17"/>
            <p:cNvSpPr txBox="1"/>
            <p:nvPr/>
          </p:nvSpPr>
          <p:spPr>
            <a:xfrm>
              <a:off x="2981325" y="4800600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ASTR0 – </a:t>
              </a:r>
              <a:r>
                <a:rPr lang="en-US" sz="1600" b="1" dirty="0" err="1">
                  <a:latin typeface="+mn-lt"/>
                </a:rPr>
                <a:t>Solnova’s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Phoenix - Cameo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2782036"/>
              <a:ext cx="762000" cy="265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Solar Dynamics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8925" y="4800600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427550"/>
            <a:ext cx="502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Parabolic Trough Collector Technology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2372920"/>
            <a:ext cx="8066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2015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3700" y="2771381"/>
            <a:ext cx="1943100" cy="959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ASTR0</a:t>
            </a: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2207" y="2740618"/>
            <a:ext cx="1943100" cy="959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1550" y="3764007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sz="1600" b="1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05124" y="2782036"/>
            <a:ext cx="5293568" cy="2551964"/>
            <a:chOff x="2828924" y="2782036"/>
            <a:chExt cx="5293568" cy="2551964"/>
          </a:xfrm>
        </p:grpSpPr>
        <p:sp>
          <p:nvSpPr>
            <p:cNvPr id="26" name="TextBox 25"/>
            <p:cNvSpPr txBox="1"/>
            <p:nvPr/>
          </p:nvSpPr>
          <p:spPr>
            <a:xfrm>
              <a:off x="2828924" y="4800600"/>
              <a:ext cx="2657475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SpaceTube 8.2 – South Africa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SpaceTube SM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5599" y="2782036"/>
              <a:ext cx="1416893" cy="540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ATLAS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29200" y="3794215"/>
            <a:ext cx="26670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SpaceTube 8.2 - </a:t>
            </a:r>
            <a:r>
              <a:rPr lang="en-US" sz="1600" b="1" dirty="0" err="1">
                <a:latin typeface="+mn-lt"/>
              </a:rPr>
              <a:t>Solucar</a:t>
            </a:r>
            <a:endParaRPr lang="en-US" sz="1600" b="1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1799" y="2819400"/>
            <a:ext cx="1416893" cy="540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SpaceTube SM</a:t>
            </a:r>
          </a:p>
          <a:p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71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46"/>
    </mc:Choice>
    <mc:Fallback>
      <p:transition spd="slow" advTm="30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309 0.1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73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19306 0.14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1237"/>
          </a:xfrm>
        </p:spPr>
        <p:txBody>
          <a:bodyPr/>
          <a:lstStyle/>
          <a:p>
            <a:r>
              <a:rPr lang="en-US" sz="2800" dirty="0"/>
              <a:t>Parabolic Trough Collector Costs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889477"/>
              </p:ext>
            </p:extLst>
          </p:nvPr>
        </p:nvGraphicFramePr>
        <p:xfrm>
          <a:off x="419100" y="1219200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1A6EE-4CD5-4095-8A38-F47DC9D6E9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6362350" y="3581400"/>
            <a:ext cx="495650" cy="307777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+mj-lt"/>
              </a:rPr>
              <a:t>32%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00600" y="3197423"/>
            <a:ext cx="495650" cy="307777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+mj-lt"/>
              </a:rPr>
              <a:t>43%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52800" y="2664023"/>
            <a:ext cx="495650" cy="307777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+mj-lt"/>
              </a:rPr>
              <a:t>63%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75180" y="1597223"/>
            <a:ext cx="587020" cy="307777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+mj-lt"/>
              </a:rPr>
              <a:t>100%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026320" y="1537628"/>
            <a:ext cx="1815369" cy="307777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u="sng" dirty="0">
                <a:latin typeface="+mj-lt"/>
              </a:rPr>
              <a:t>cost including receiver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5725705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Notes: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1) Breakdown according to SunShot Vision Study – February 2012, Table 5-1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2) Development partially funded by DOE CSP FOA (2007)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3) Development supported by DOE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SolarMat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2 FOA (2013)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4) Proposal to DOE APOLLO FOA (2014)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47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80"/>
    </mc:Choice>
    <mc:Fallback>
      <p:transition spd="slow" advTm="90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7" grpId="0"/>
      <p:bldP spid="8" grpId="0"/>
      <p:bldP spid="9" grpId="0"/>
      <p:bldP spid="10" grpId="0"/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CSP INDUSTRY COMMENTS AND RECOMMENDATIONS ON DOE/INDUSTRY/LAB/UNIVERSITY ROLES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>
                <a:latin typeface="+mj-lt"/>
              </a:rPr>
              <a:t>Solar Dynamics LLC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2CD-BD7A-634B-B0CF-3CCCBD0D414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Improved Collaboration with Stakeholders</a:t>
            </a:r>
          </a:p>
          <a:p>
            <a:r>
              <a:rPr lang="en-US" sz="2400" dirty="0"/>
              <a:t>Creating a balanced RD&amp;D Portfolio</a:t>
            </a:r>
          </a:p>
          <a:p>
            <a:r>
              <a:rPr lang="en-US" sz="2400" dirty="0"/>
              <a:t>Project Management</a:t>
            </a:r>
          </a:p>
          <a:p>
            <a:r>
              <a:rPr lang="en-US" sz="2400" dirty="0"/>
              <a:t>Activities to support development of a mature CSP market in the U.S.</a:t>
            </a:r>
          </a:p>
          <a:p>
            <a:r>
              <a:rPr lang="en-US" sz="2400" dirty="0"/>
              <a:t>Support for nearer term RD&amp;D </a:t>
            </a:r>
          </a:p>
          <a:p>
            <a:r>
              <a:rPr lang="en-US" sz="2400" dirty="0"/>
              <a:t>Operation and Maintenance </a:t>
            </a:r>
          </a:p>
          <a:p>
            <a:r>
              <a:rPr lang="en-US" sz="2400" dirty="0"/>
              <a:t>Laboratory Support for Stakeholders </a:t>
            </a:r>
          </a:p>
          <a:p>
            <a:r>
              <a:rPr lang="en-US" sz="2400" dirty="0"/>
              <a:t>University R&amp;D</a:t>
            </a:r>
          </a:p>
          <a:p>
            <a:r>
              <a:rPr lang="en-US" sz="2400" dirty="0"/>
              <a:t>Pilot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6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48"/>
    </mc:Choice>
    <mc:Fallback>
      <p:transition spd="slow" advTm="123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Stage Gate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latin typeface="+mj-lt"/>
              </a:rPr>
              <a:t>Solar Dynamics LLC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2CD-BD7A-634B-B0CF-3CCCBD0D414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990600"/>
            <a:ext cx="7620000" cy="3131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442" y="4191000"/>
            <a:ext cx="38082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+mn-lt"/>
              </a:rPr>
              <a:t>4 Work Categories in Each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Market/customer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Research, development, demonstration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activities ($$$)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Competitive technology/detailed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technical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Financial 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191000"/>
            <a:ext cx="41827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+mn-lt"/>
              </a:rPr>
              <a:t>Gate </a:t>
            </a:r>
            <a:r>
              <a:rPr lang="en-US" sz="1600" b="1" u="sng" dirty="0" err="1">
                <a:latin typeface="+mn-lt"/>
              </a:rPr>
              <a:t>Decisin</a:t>
            </a:r>
            <a:r>
              <a:rPr lang="en-US" sz="1600" b="1" u="sng" dirty="0">
                <a:latin typeface="+mn-lt"/>
              </a:rPr>
              <a:t> Criteria: 7 Dimensions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Strategic Fit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Market/customer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Technical feasibility and risks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Competitive advantage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Environmental, legal, regulatory compliance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Critical success factors and showstoppers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Plan to proceed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5789" y="6279921"/>
            <a:ext cx="4522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Source: C. Riley, Stage Gate Management Process, NREL, June 9, 2005</a:t>
            </a:r>
          </a:p>
        </p:txBody>
      </p:sp>
    </p:spTree>
    <p:extLst>
      <p:ext uri="{BB962C8B-B14F-4D97-AF65-F5344CB8AC3E}">
        <p14:creationId xmlns:p14="http://schemas.microsoft.com/office/powerpoint/2010/main" val="251176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8"/>
    </mc:Choice>
    <mc:Fallback>
      <p:transition spd="slow" advTm="13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Abengoa Stage Gated Technologies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Solar Dynamics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Trough Technology</a:t>
            </a:r>
          </a:p>
          <a:p>
            <a:pPr lvl="1"/>
            <a:r>
              <a:rPr lang="en-US" dirty="0"/>
              <a:t>Parabolic trough collectors</a:t>
            </a:r>
          </a:p>
          <a:p>
            <a:pPr lvl="1"/>
            <a:r>
              <a:rPr lang="en-US" dirty="0"/>
              <a:t>Oil HTF</a:t>
            </a:r>
          </a:p>
          <a:p>
            <a:pPr lvl="1"/>
            <a:r>
              <a:rPr lang="en-US" dirty="0"/>
              <a:t>Superheated steam HTF</a:t>
            </a:r>
          </a:p>
          <a:p>
            <a:pPr lvl="1"/>
            <a:r>
              <a:rPr lang="en-US" dirty="0"/>
              <a:t>Molten-salt HTF</a:t>
            </a:r>
          </a:p>
          <a:p>
            <a:pPr lvl="1"/>
            <a:r>
              <a:rPr lang="en-US" dirty="0"/>
              <a:t>Indirect molten-salt TES</a:t>
            </a:r>
          </a:p>
          <a:p>
            <a:pPr lvl="1"/>
            <a:r>
              <a:rPr lang="en-US" dirty="0"/>
              <a:t>Phase change 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Tower</a:t>
            </a:r>
          </a:p>
          <a:p>
            <a:pPr lvl="1"/>
            <a:r>
              <a:rPr lang="en-US" dirty="0"/>
              <a:t>Heliostats</a:t>
            </a:r>
          </a:p>
          <a:p>
            <a:pPr lvl="1"/>
            <a:r>
              <a:rPr lang="en-US" dirty="0"/>
              <a:t>Superheated steam receiver</a:t>
            </a:r>
          </a:p>
          <a:p>
            <a:pPr lvl="1"/>
            <a:r>
              <a:rPr lang="en-US" dirty="0"/>
              <a:t>Molten-salt receiver</a:t>
            </a:r>
          </a:p>
          <a:p>
            <a:pPr lvl="1"/>
            <a:r>
              <a:rPr lang="en-US" dirty="0"/>
              <a:t>Air receivers</a:t>
            </a:r>
          </a:p>
          <a:p>
            <a:pPr lvl="1"/>
            <a:r>
              <a:rPr lang="en-US" dirty="0"/>
              <a:t>Steam storage</a:t>
            </a:r>
          </a:p>
          <a:p>
            <a:r>
              <a:rPr lang="en-US" dirty="0"/>
              <a:t>PV &amp; CPV</a:t>
            </a:r>
          </a:p>
          <a:p>
            <a:r>
              <a:rPr lang="en-US" dirty="0"/>
              <a:t>Dish </a:t>
            </a:r>
            <a:r>
              <a:rPr lang="en-US" dirty="0" err="1"/>
              <a:t>Stirling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18"/>
    </mc:Choice>
    <mc:Fallback>
      <p:transition spd="slow" advTm="148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8"/>
    </mc:Choice>
    <mc:Fallback>
      <p:transition spd="slow" advTm="72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7"/>
    </mc:Choice>
    <mc:Fallback>
      <p:transition spd="slow" advTm="10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4" y="1220671"/>
            <a:ext cx="8107010" cy="49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18"/>
    </mc:Choice>
    <mc:Fallback>
      <p:transition spd="slow" advTm="588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Solar Dynamics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4" y="1220671"/>
            <a:ext cx="8107010" cy="4951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800600"/>
            <a:ext cx="2209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Oil Trough w/TES</a:t>
            </a:r>
          </a:p>
          <a:p>
            <a:r>
              <a:rPr lang="en-US" sz="1600" b="1" dirty="0">
                <a:latin typeface="+mn-lt"/>
              </a:rPr>
              <a:t>Saturated Steam Tower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779954"/>
            <a:ext cx="26670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Superheated Steam Tower</a:t>
            </a:r>
          </a:p>
          <a:p>
            <a:r>
              <a:rPr lang="en-US" sz="1600" b="1" dirty="0">
                <a:latin typeface="+mn-lt"/>
              </a:rPr>
              <a:t>Molten-salt Tower</a:t>
            </a:r>
          </a:p>
          <a:p>
            <a:endParaRPr lang="en-US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782036"/>
            <a:ext cx="1981200" cy="997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 err="1">
                <a:latin typeface="+mn-lt"/>
              </a:rPr>
              <a:t>Solugas</a:t>
            </a:r>
            <a:r>
              <a:rPr lang="en-US" sz="1600" b="1" dirty="0">
                <a:latin typeface="+mn-lt"/>
              </a:rPr>
              <a:t> Air Tower</a:t>
            </a:r>
          </a:p>
          <a:p>
            <a:r>
              <a:rPr lang="en-US" sz="1600" b="1" dirty="0">
                <a:latin typeface="+mn-lt"/>
              </a:rPr>
              <a:t>DSG Trough</a:t>
            </a:r>
          </a:p>
          <a:p>
            <a:r>
              <a:rPr lang="en-US" sz="1600" b="1" dirty="0">
                <a:latin typeface="+mn-lt"/>
              </a:rPr>
              <a:t>Molten-salt Trough</a:t>
            </a:r>
          </a:p>
          <a:p>
            <a:r>
              <a:rPr lang="en-US" sz="1600" b="1" dirty="0">
                <a:latin typeface="+mn-lt"/>
              </a:rPr>
              <a:t>Particle Tower</a:t>
            </a:r>
          </a:p>
          <a:p>
            <a:endParaRPr lang="en-US" sz="1600" b="1" dirty="0">
              <a:latin typeface="+mn-lt"/>
            </a:endParaRPr>
          </a:p>
          <a:p>
            <a:endParaRPr lang="en-US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42755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CSP Technology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291359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86"/>
    </mc:Choice>
    <mc:Fallback>
      <p:transition spd="slow" advTm="704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Solar Dynamics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4904" y="1220671"/>
            <a:ext cx="8107010" cy="4951529"/>
            <a:chOff x="369824" y="1220671"/>
            <a:chExt cx="8107010" cy="49515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824" y="1220671"/>
              <a:ext cx="8107010" cy="49515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28925" y="4800600"/>
              <a:ext cx="1971675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3751917"/>
              <a:ext cx="16002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0812" y="2789192"/>
              <a:ext cx="1183988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1427550"/>
            <a:ext cx="502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Parabolic Trough Collector Technology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29000" y="2372920"/>
            <a:ext cx="4189888" cy="1777102"/>
            <a:chOff x="3429000" y="2372920"/>
            <a:chExt cx="4189888" cy="1777102"/>
          </a:xfrm>
        </p:grpSpPr>
        <p:sp>
          <p:nvSpPr>
            <p:cNvPr id="8" name="TextBox 7"/>
            <p:cNvSpPr txBox="1"/>
            <p:nvPr/>
          </p:nvSpPr>
          <p:spPr>
            <a:xfrm>
              <a:off x="6762054" y="2845097"/>
              <a:ext cx="856834" cy="3168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ASTR0</a:t>
              </a:r>
            </a:p>
            <a:p>
              <a:endParaRPr lang="en-US" sz="16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2372920"/>
              <a:ext cx="80021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2007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76800" y="3819912"/>
              <a:ext cx="2295733" cy="33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EuroTrough II - </a:t>
              </a:r>
              <a:r>
                <a:rPr lang="en-US" sz="1600" b="1" dirty="0" err="1">
                  <a:latin typeface="+mn-lt"/>
                </a:rPr>
                <a:t>Sanlucar</a:t>
              </a:r>
              <a:endParaRPr lang="en-US" sz="1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78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79"/>
    </mc:Choice>
    <mc:Fallback>
      <p:transition spd="slow" advTm="368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2400" dirty="0"/>
              <a:t>R&amp;D Portfolio Management – McKinsey Three Horizons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Solar Dynamics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4904" y="1220671"/>
            <a:ext cx="8107010" cy="4951529"/>
            <a:chOff x="369824" y="1220671"/>
            <a:chExt cx="8107010" cy="49515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824" y="1220671"/>
              <a:ext cx="8107010" cy="49515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28925" y="4800600"/>
              <a:ext cx="1971675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3751917"/>
              <a:ext cx="16002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0812" y="2789192"/>
              <a:ext cx="1183988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1427550"/>
            <a:ext cx="502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Parabolic Trough Collector 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2819400"/>
            <a:ext cx="856834" cy="316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ASTR0</a:t>
            </a:r>
          </a:p>
          <a:p>
            <a:endParaRPr lang="en-US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372920"/>
            <a:ext cx="8066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819912"/>
            <a:ext cx="2295733" cy="33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+mn-lt"/>
              </a:rPr>
              <a:t>EuroTrough II - </a:t>
            </a:r>
            <a:r>
              <a:rPr lang="en-US" sz="1600" b="1" dirty="0" err="1">
                <a:latin typeface="+mn-lt"/>
              </a:rPr>
              <a:t>Sanlucar</a:t>
            </a:r>
            <a:endParaRPr lang="en-US" sz="1600" b="1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24200" y="2782036"/>
            <a:ext cx="5524500" cy="2551964"/>
            <a:chOff x="3124200" y="2782036"/>
            <a:chExt cx="5524500" cy="2551964"/>
          </a:xfrm>
        </p:grpSpPr>
        <p:sp>
          <p:nvSpPr>
            <p:cNvPr id="16" name="TextBox 15"/>
            <p:cNvSpPr txBox="1"/>
            <p:nvPr/>
          </p:nvSpPr>
          <p:spPr>
            <a:xfrm>
              <a:off x="3124200" y="4876800"/>
              <a:ext cx="22098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ASTR0 – </a:t>
              </a:r>
              <a:r>
                <a:rPr lang="en-US" sz="1600" b="1" dirty="0" err="1">
                  <a:latin typeface="+mn-lt"/>
                </a:rPr>
                <a:t>Solnova’s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3756851"/>
              <a:ext cx="2667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Phoenix - Cameo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5600" y="2782036"/>
              <a:ext cx="1943100" cy="9598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latin typeface="+mn-lt"/>
                </a:rPr>
                <a:t>E2</a:t>
              </a:r>
            </a:p>
            <a:p>
              <a:endParaRPr lang="en-US" sz="1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21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87"/>
    </mc:Choice>
    <mc:Fallback>
      <p:transition spd="slow" advTm="35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40521 0.29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15.4|1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CORE_Blue">
      <a:dk1>
        <a:sysClr val="windowText" lastClr="000000"/>
      </a:dk1>
      <a:lt1>
        <a:sysClr val="window" lastClr="FFFFFF"/>
      </a:lt1>
      <a:dk2>
        <a:srgbClr val="006EB7"/>
      </a:dk2>
      <a:lt2>
        <a:srgbClr val="0F87C9"/>
      </a:lt2>
      <a:accent1>
        <a:srgbClr val="0F87C9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265288"/>
      </a:hlink>
      <a:folHlink>
        <a:srgbClr val="464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~8992946">
  <a:themeElements>
    <a:clrScheme name="2_~8992946 1">
      <a:dk1>
        <a:srgbClr val="666666"/>
      </a:dk1>
      <a:lt1>
        <a:srgbClr val="FFFFFF"/>
      </a:lt1>
      <a:dk2>
        <a:srgbClr val="666666"/>
      </a:dk2>
      <a:lt2>
        <a:srgbClr val="FFFFFF"/>
      </a:lt2>
      <a:accent1>
        <a:srgbClr val="FD5B1D"/>
      </a:accent1>
      <a:accent2>
        <a:srgbClr val="FE8758"/>
      </a:accent2>
      <a:accent3>
        <a:srgbClr val="FFFFFF"/>
      </a:accent3>
      <a:accent4>
        <a:srgbClr val="565656"/>
      </a:accent4>
      <a:accent5>
        <a:srgbClr val="FEB5AB"/>
      </a:accent5>
      <a:accent6>
        <a:srgbClr val="E67A4F"/>
      </a:accent6>
      <a:hlink>
        <a:srgbClr val="FD5B1D"/>
      </a:hlink>
      <a:folHlink>
        <a:srgbClr val="FE8758"/>
      </a:folHlink>
    </a:clrScheme>
    <a:fontScheme name="2_~8992946">
      <a:majorFont>
        <a:latin typeface="Frutiger-Bold"/>
        <a:ea typeface=""/>
        <a:cs typeface=""/>
      </a:majorFont>
      <a:minorFont>
        <a:latin typeface="Frutiger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2C2C2"/>
        </a:solidFill>
        <a:ln>
          <a:headEnd type="none" w="med" len="med"/>
          <a:tailEnd type="none" w="med" len="med"/>
        </a:ln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err="1" smtClean="0">
            <a:solidFill>
              <a:srgbClr val="666666"/>
            </a:solidFill>
            <a:latin typeface="Frutiger-Bold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solidFill>
          <a:srgbClr val="FF0000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~8992946 1">
        <a:dk1>
          <a:srgbClr val="666666"/>
        </a:dk1>
        <a:lt1>
          <a:srgbClr val="FFFFFF"/>
        </a:lt1>
        <a:dk2>
          <a:srgbClr val="666666"/>
        </a:dk2>
        <a:lt2>
          <a:srgbClr val="FFFFFF"/>
        </a:lt2>
        <a:accent1>
          <a:srgbClr val="FD5B1D"/>
        </a:accent1>
        <a:accent2>
          <a:srgbClr val="FE8758"/>
        </a:accent2>
        <a:accent3>
          <a:srgbClr val="FFFFFF"/>
        </a:accent3>
        <a:accent4>
          <a:srgbClr val="565656"/>
        </a:accent4>
        <a:accent5>
          <a:srgbClr val="FEB5AB"/>
        </a:accent5>
        <a:accent6>
          <a:srgbClr val="E67A4F"/>
        </a:accent6>
        <a:hlink>
          <a:srgbClr val="FD5B1D"/>
        </a:hlink>
        <a:folHlink>
          <a:srgbClr val="FE8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850F6E10-B0AE-4DD8-BB35-C57EF9B11D01}"/>
</file>

<file path=customXml/itemProps2.xml><?xml version="1.0" encoding="utf-8"?>
<ds:datastoreItem xmlns:ds="http://schemas.openxmlformats.org/officeDocument/2006/customXml" ds:itemID="{E602D191-56C8-4B3A-B203-6DE2804E1CF5}"/>
</file>

<file path=customXml/itemProps3.xml><?xml version="1.0" encoding="utf-8"?>
<ds:datastoreItem xmlns:ds="http://schemas.openxmlformats.org/officeDocument/2006/customXml" ds:itemID="{558E3EB9-801A-4EBE-B053-6B2199207103}"/>
</file>

<file path=customXml/itemProps4.xml><?xml version="1.0" encoding="utf-8"?>
<ds:datastoreItem xmlns:ds="http://schemas.openxmlformats.org/officeDocument/2006/customXml" ds:itemID="{0649936D-8A65-4E93-84FC-6CA8D49A51C0}"/>
</file>

<file path=customXml/itemProps5.xml><?xml version="1.0" encoding="utf-8"?>
<ds:datastoreItem xmlns:ds="http://schemas.openxmlformats.org/officeDocument/2006/customXml" ds:itemID="{AEEEAE7C-2FD8-46DE-B164-48BA209D080F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14673</TotalTime>
  <Words>580</Words>
  <Application>Microsoft Office PowerPoint</Application>
  <PresentationFormat>On-screen Show (4:3)</PresentationFormat>
  <Paragraphs>173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Frutiger-Bold</vt:lpstr>
      <vt:lpstr>Frutiger-Light</vt:lpstr>
      <vt:lpstr>Frutiger-Roman</vt:lpstr>
      <vt:lpstr>HandelGothic BT</vt:lpstr>
      <vt:lpstr>Times New Roman</vt:lpstr>
      <vt:lpstr>Wingdings 2</vt:lpstr>
      <vt:lpstr>Equity</vt:lpstr>
      <vt:lpstr>2_~8992946</vt:lpstr>
      <vt:lpstr>CSP Industry Panel</vt:lpstr>
      <vt:lpstr>Stage Gate Process</vt:lpstr>
      <vt:lpstr>Abengoa Stage Gated Technologies</vt:lpstr>
      <vt:lpstr>PowerPoint Presentation</vt:lpstr>
      <vt:lpstr>PowerPoint Presentation</vt:lpstr>
      <vt:lpstr>R&amp;D Portfolio Management – McKinsey Three Horizons </vt:lpstr>
      <vt:lpstr>R&amp;D Portfolio Management – McKinsey Three Horizons </vt:lpstr>
      <vt:lpstr>R&amp;D Portfolio Management – McKinsey Three Horizons </vt:lpstr>
      <vt:lpstr>R&amp;D Portfolio Management – McKinsey Three Horizons </vt:lpstr>
      <vt:lpstr>R&amp;D Portfolio Management – McKinsey Three Horizons </vt:lpstr>
      <vt:lpstr>R&amp;D Portfolio Management – McKinsey Three Horizons </vt:lpstr>
      <vt:lpstr>R&amp;D Portfolio Management – McKinsey Three Horizons </vt:lpstr>
      <vt:lpstr>Parabolic Trough Collector Costs</vt:lpstr>
      <vt:lpstr>CSP INDUSTRY COMMENTS AND RECOMMENDATIONS ON DOE/INDUSTRY/LAB/UNIVERSITY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Presentation Template</dc:title>
  <dc:creator>Candice Stennett</dc:creator>
  <cp:lastModifiedBy>Hank Price</cp:lastModifiedBy>
  <cp:revision>208</cp:revision>
  <cp:lastPrinted>2016-04-10T20:57:12Z</cp:lastPrinted>
  <dcterms:created xsi:type="dcterms:W3CDTF">2009-10-20T21:54:19Z</dcterms:created>
  <dcterms:modified xsi:type="dcterms:W3CDTF">2016-04-19T06:01:26Z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TC010756981033</vt:lpwstr>
  </property>
  <property fmtid="{D5CDD505-2E9C-101B-9397-08002B2CF9AE}" pid="3" name="ContentTypeId">
    <vt:lpwstr>0x0101004F74DC062CBB2344BE271DCDDCB427A3</vt:lpwstr>
  </property>
</Properties>
</file>