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64" r:id="rId4"/>
    <p:sldId id="265" r:id="rId5"/>
    <p:sldId id="266" r:id="rId6"/>
    <p:sldId id="268" r:id="rId7"/>
    <p:sldId id="267" r:id="rId8"/>
    <p:sldId id="269" r:id="rId9"/>
    <p:sldId id="270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D902F"/>
    <a:srgbClr val="F38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3" autoAdjust="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32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5" Type="http://schemas.openxmlformats.org/officeDocument/2006/relationships/customXml" Target="../customXml/item5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97EC7-4B9C-E847-93EE-C93EA4B2CBE0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FCA75-A02E-114C-AC38-11AD2DDD6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894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1A6FD-07CC-3D4F-8EE0-CE25793C9AC8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7508B-E454-1C48-9A1A-9DCCB2D17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681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unShot &#10;U.S. Department of Energ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89904" y="1995715"/>
            <a:ext cx="5168295" cy="1701486"/>
          </a:xfrm>
        </p:spPr>
        <p:txBody>
          <a:bodyPr anchor="b">
            <a:normAutofit/>
          </a:bodyPr>
          <a:lstStyle>
            <a:lvl1pPr algn="l">
              <a:defRPr sz="3600" b="1" i="0">
                <a:solidFill>
                  <a:srgbClr val="ED902F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9904" y="3825709"/>
            <a:ext cx="5168296" cy="1302672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 descr="SunShot &#10;U.S. Department of Energ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938"/>
            <a:ext cx="4160762" cy="79285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289905" y="5511483"/>
            <a:ext cx="5854095" cy="0"/>
          </a:xfrm>
          <a:prstGeom prst="line">
            <a:avLst/>
          </a:prstGeom>
          <a:ln>
            <a:solidFill>
              <a:srgbClr val="F38F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36626" y="6048320"/>
            <a:ext cx="143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8D98A3"/>
                </a:solidFill>
                <a:latin typeface="Calibri"/>
                <a:cs typeface="Calibri"/>
              </a:rPr>
              <a:t>energy.gov/sunshot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248092" y="5695548"/>
            <a:ext cx="3210108" cy="909770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rgbClr val="8D98A3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Author</a:t>
            </a:r>
          </a:p>
        </p:txBody>
      </p:sp>
      <p:pic>
        <p:nvPicPr>
          <p:cNvPr id="9" name="Picture 8" descr="SunShot &#10;U.S. Department of Energ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SunShot &#10;U.S. Department of Energ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938"/>
            <a:ext cx="4160762" cy="79285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289905" y="5511483"/>
            <a:ext cx="5854095" cy="0"/>
          </a:xfrm>
          <a:prstGeom prst="line">
            <a:avLst/>
          </a:prstGeom>
          <a:ln>
            <a:solidFill>
              <a:srgbClr val="F38F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36626" y="6048320"/>
            <a:ext cx="143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8D98A3"/>
                </a:solidFill>
                <a:latin typeface="Calibri"/>
                <a:cs typeface="Calibri"/>
              </a:rPr>
              <a:t>energy.gov/sunshot</a:t>
            </a:r>
          </a:p>
        </p:txBody>
      </p:sp>
      <p:pic>
        <p:nvPicPr>
          <p:cNvPr id="16" name="Picture 15" descr="SunShot &#10;U.S. Department of Energ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 descr="SunShot &#10;U.S. Department of Energy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938"/>
            <a:ext cx="4160762" cy="792856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436626" y="6048320"/>
            <a:ext cx="143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8D98A3"/>
                </a:solidFill>
                <a:latin typeface="Calibri"/>
                <a:cs typeface="Calibri"/>
              </a:rPr>
              <a:t>energy.gov/sunshot</a:t>
            </a:r>
          </a:p>
        </p:txBody>
      </p:sp>
      <p:pic>
        <p:nvPicPr>
          <p:cNvPr id="19" name="Picture 18" descr="SunShot &#10;U.S. Department of Energy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938"/>
            <a:ext cx="4160762" cy="792856"/>
          </a:xfrm>
          <a:prstGeom prst="rect">
            <a:avLst/>
          </a:prstGeom>
        </p:spPr>
      </p:pic>
      <p:pic>
        <p:nvPicPr>
          <p:cNvPr id="20" name="Picture 19" descr="SunShot &#10;U.S. Department of Energy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938"/>
            <a:ext cx="4160762" cy="792856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3289905" y="5511483"/>
            <a:ext cx="5854095" cy="0"/>
          </a:xfrm>
          <a:prstGeom prst="line">
            <a:avLst/>
          </a:prstGeom>
          <a:ln>
            <a:solidFill>
              <a:srgbClr val="F38F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0" y="1992993"/>
            <a:ext cx="4244331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CSP Program Summit 2016</a:t>
            </a:r>
          </a:p>
        </p:txBody>
      </p:sp>
    </p:spTree>
    <p:extLst>
      <p:ext uri="{BB962C8B-B14F-4D97-AF65-F5344CB8AC3E}">
        <p14:creationId xmlns:p14="http://schemas.microsoft.com/office/powerpoint/2010/main" val="74713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 r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71003" y="6298510"/>
            <a:ext cx="372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7537EE1-6FBD-BC4E-9F2D-4B8DCA5BB3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65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199" y="898479"/>
            <a:ext cx="8229600" cy="0"/>
          </a:xfrm>
          <a:prstGeom prst="line">
            <a:avLst/>
          </a:prstGeom>
          <a:ln>
            <a:solidFill>
              <a:srgbClr val="F38F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090613"/>
            <a:ext cx="8229600" cy="477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854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 r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71003" y="6298510"/>
            <a:ext cx="372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7537EE1-6FBD-BC4E-9F2D-4B8DCA5BB3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65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199" y="898479"/>
            <a:ext cx="8229600" cy="0"/>
          </a:xfrm>
          <a:prstGeom prst="line">
            <a:avLst/>
          </a:prstGeom>
          <a:ln>
            <a:solidFill>
              <a:srgbClr val="F38F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01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 r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unShot &#10;U.S. Department of Energ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6" y="0"/>
            <a:ext cx="9144000" cy="6858000"/>
          </a:xfrm>
          <a:prstGeom prst="rect">
            <a:avLst/>
          </a:prstGeom>
        </p:spPr>
      </p:pic>
      <p:pic>
        <p:nvPicPr>
          <p:cNvPr id="8" name="Picture 7" descr="SunShot &#10;U.S. Department of Energ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579" y="6149985"/>
            <a:ext cx="2047816" cy="6462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" y="6444476"/>
            <a:ext cx="143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energy.gov/sunshot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63394" y="6293836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8763395" y="6309329"/>
            <a:ext cx="380605" cy="3379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en-U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uk-UA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71003" y="6298510"/>
            <a:ext cx="372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C18F691-EA95-6046-80B7-51AACA2B9C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unShot &#10;U.S. Department of Energ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6" y="0"/>
            <a:ext cx="9144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763394" y="6293836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8763395" y="6309329"/>
            <a:ext cx="380605" cy="3379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en-U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uk-UA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2" y="6444476"/>
            <a:ext cx="2976124" cy="212592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 userDrawn="1"/>
        </p:nvSpPr>
        <p:spPr>
          <a:xfrm>
            <a:off x="1" y="6382921"/>
            <a:ext cx="297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CSP Program Summit 2016</a:t>
            </a:r>
          </a:p>
        </p:txBody>
      </p:sp>
    </p:spTree>
    <p:extLst>
      <p:ext uri="{BB962C8B-B14F-4D97-AF65-F5344CB8AC3E}">
        <p14:creationId xmlns:p14="http://schemas.microsoft.com/office/powerpoint/2010/main" val="59874833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235"/>
            <a:ext cx="8229600" cy="88650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8763394" y="6293836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763395" y="6309329"/>
            <a:ext cx="380605" cy="3379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en-U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9BAE948-20A7-4498-8473-DBC884CCADDC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8763394" y="6293836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457199" y="898479"/>
            <a:ext cx="8229600" cy="0"/>
          </a:xfrm>
          <a:prstGeom prst="line">
            <a:avLst/>
          </a:prstGeom>
          <a:ln>
            <a:solidFill>
              <a:srgbClr val="F38F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71003" y="6298510"/>
            <a:ext cx="372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7537EE1-6FBD-BC4E-9F2D-4B8DCA5BB3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2" y="6444476"/>
            <a:ext cx="2976124" cy="212592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" y="6382921"/>
            <a:ext cx="297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CSP Program Summit 2016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090613"/>
            <a:ext cx="8229600" cy="477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3209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763394" y="6293836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>
          <a:xfrm>
            <a:off x="8763395" y="6309329"/>
            <a:ext cx="380605" cy="3379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en-U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9BAE948-20A7-4498-8473-DBC884CCADDC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457199" y="898479"/>
            <a:ext cx="8229600" cy="0"/>
          </a:xfrm>
          <a:prstGeom prst="line">
            <a:avLst/>
          </a:prstGeom>
          <a:ln>
            <a:solidFill>
              <a:srgbClr val="F38F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03"/>
            <a:ext cx="8229600" cy="8865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" y="1322294"/>
            <a:ext cx="8229599" cy="4557059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" y="6444476"/>
            <a:ext cx="2976124" cy="212592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" y="6382921"/>
            <a:ext cx="297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CSP Program Summit 2016</a:t>
            </a:r>
          </a:p>
        </p:txBody>
      </p:sp>
    </p:spTree>
    <p:extLst>
      <p:ext uri="{BB962C8B-B14F-4D97-AF65-F5344CB8AC3E}">
        <p14:creationId xmlns:p14="http://schemas.microsoft.com/office/powerpoint/2010/main" val="246697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unShot &#10;U.S. Department of Energ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579" y="6149985"/>
            <a:ext cx="2047816" cy="64621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" y="6444476"/>
            <a:ext cx="143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energy.gov/sunshot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63394" y="6293836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763395" y="6309329"/>
            <a:ext cx="380605" cy="3379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en-U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uk-UA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71003" y="6298510"/>
            <a:ext cx="372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C18F691-EA95-6046-80B7-51AACA2B9C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unShot &#10;U.S. Department of Energ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579" y="6149985"/>
            <a:ext cx="2047816" cy="64621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7200" y="6444476"/>
            <a:ext cx="143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energy.gov/sunshot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763394" y="6304785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8763395" y="6309329"/>
            <a:ext cx="380605" cy="3379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en-U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uk-UA" dirty="0"/>
          </a:p>
        </p:txBody>
      </p:sp>
      <p:sp>
        <p:nvSpPr>
          <p:cNvPr id="19" name="Slide Number Placeholder 1"/>
          <p:cNvSpPr txBox="1">
            <a:spLocks/>
          </p:cNvSpPr>
          <p:nvPr/>
        </p:nvSpPr>
        <p:spPr>
          <a:xfrm>
            <a:off x="8771003" y="6285005"/>
            <a:ext cx="372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18F691-EA95-6046-80B7-51AACA2B9C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8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7138"/>
            <a:ext cx="8229600" cy="886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715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SunShot &#10;U.S. Department of Energy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579" y="6149985"/>
            <a:ext cx="2047816" cy="6462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6444476"/>
            <a:ext cx="143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energy.gov/sunshot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763394" y="6293836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71003" y="6298510"/>
            <a:ext cx="372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C18F691-EA95-6046-80B7-51AACA2B9C0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7200" y="972723"/>
            <a:ext cx="8229600" cy="0"/>
          </a:xfrm>
          <a:prstGeom prst="line">
            <a:avLst/>
          </a:prstGeom>
          <a:ln>
            <a:solidFill>
              <a:srgbClr val="F38F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200" y="6444476"/>
            <a:ext cx="143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energy.gov/sunshot</a:t>
            </a:r>
          </a:p>
        </p:txBody>
      </p:sp>
      <p:pic>
        <p:nvPicPr>
          <p:cNvPr id="10" name="Picture 9" descr="SunShot &#10;U.S. Department of Energy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763394" y="6293836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" y="6444476"/>
            <a:ext cx="2976124" cy="212592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" y="6382921"/>
            <a:ext cx="297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CSP Program Summit 2016</a:t>
            </a:r>
          </a:p>
        </p:txBody>
      </p:sp>
    </p:spTree>
    <p:extLst>
      <p:ext uri="{BB962C8B-B14F-4D97-AF65-F5344CB8AC3E}">
        <p14:creationId xmlns:p14="http://schemas.microsoft.com/office/powerpoint/2010/main" val="391061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71" r:id="rId2"/>
    <p:sldLayoutId id="2147483775" r:id="rId3"/>
    <p:sldLayoutId id="2147483750" r:id="rId4"/>
    <p:sldLayoutId id="2147483666" r:id="rId5"/>
    <p:sldLayoutId id="2147483774" r:id="rId6"/>
    <p:sldLayoutId id="2147483751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F38F26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38F26"/>
        </a:buClr>
        <a:buSzPct val="100000"/>
        <a:buFont typeface="Arial"/>
        <a:buChar char="•"/>
        <a:defRPr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38F26"/>
        </a:buClr>
        <a:buFont typeface="Arial"/>
        <a:buChar char="•"/>
        <a:defRPr sz="22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38F26"/>
        </a:buClr>
        <a:buFont typeface="Arial"/>
        <a:buChar char="–"/>
        <a:defRPr sz="180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38F26"/>
        </a:buClr>
        <a:buFont typeface="Arial"/>
        <a:buChar char="»"/>
        <a:defRPr sz="18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8151" y="2539239"/>
            <a:ext cx="7956468" cy="1701486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DEVELOPMENT OF A PLANAR FOCUSING </a:t>
            </a:r>
            <a:br>
              <a:rPr lang="en-US" dirty="0"/>
            </a:br>
            <a:r>
              <a:rPr lang="en-US" dirty="0"/>
              <a:t>COLLECTOR FOR CSP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92530" y="4281181"/>
            <a:ext cx="7766462" cy="1409541"/>
          </a:xfrm>
        </p:spPr>
        <p:txBody>
          <a:bodyPr/>
          <a:lstStyle/>
          <a:p>
            <a:pPr algn="ctr">
              <a:defRPr/>
            </a:pPr>
            <a:r>
              <a:rPr lang="en-US" sz="1800" u="sng" dirty="0">
                <a:solidFill>
                  <a:srgbClr val="002060"/>
                </a:solidFill>
              </a:rPr>
              <a:t>K. C. Toussaint, Jr.</a:t>
            </a:r>
            <a:r>
              <a:rPr lang="en-US" sz="1800" dirty="0">
                <a:solidFill>
                  <a:srgbClr val="002060"/>
                </a:solidFill>
              </a:rPr>
              <a:t>, P. M. Ferreira  </a:t>
            </a:r>
            <a:r>
              <a:rPr lang="en-US" sz="1800" b="1" i="1" dirty="0">
                <a:solidFill>
                  <a:srgbClr val="002060"/>
                </a:solidFill>
              </a:rPr>
              <a:t>University of Illinois at Urbana-Champaign</a:t>
            </a:r>
          </a:p>
          <a:p>
            <a:pPr algn="ctr">
              <a:defRPr/>
            </a:pPr>
            <a:r>
              <a:rPr lang="en-US" sz="1800" dirty="0">
                <a:solidFill>
                  <a:srgbClr val="002060"/>
                </a:solidFill>
              </a:rPr>
              <a:t>L. J. </a:t>
            </a:r>
            <a:r>
              <a:rPr lang="en-US" sz="1800" dirty="0" err="1">
                <a:solidFill>
                  <a:srgbClr val="002060"/>
                </a:solidFill>
              </a:rPr>
              <a:t>Guo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b="1" i="1" dirty="0">
                <a:solidFill>
                  <a:srgbClr val="002060"/>
                </a:solidFill>
              </a:rPr>
              <a:t>University of Michigan</a:t>
            </a:r>
          </a:p>
          <a:p>
            <a:pPr algn="ctr">
              <a:defRPr/>
            </a:pPr>
            <a:r>
              <a:rPr lang="en-US" sz="1800" dirty="0">
                <a:solidFill>
                  <a:srgbClr val="002060"/>
                </a:solidFill>
              </a:rPr>
              <a:t>T. </a:t>
            </a:r>
            <a:r>
              <a:rPr lang="en-US" sz="1800" dirty="0" err="1">
                <a:solidFill>
                  <a:srgbClr val="002060"/>
                </a:solidFill>
              </a:rPr>
              <a:t>Wendelin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u="sng" dirty="0">
                <a:solidFill>
                  <a:srgbClr val="002060"/>
                </a:solidFill>
              </a:rPr>
              <a:t>G. Zhu</a:t>
            </a:r>
            <a:r>
              <a:rPr lang="en-US" sz="1800" dirty="0">
                <a:solidFill>
                  <a:srgbClr val="002060"/>
                </a:solidFill>
              </a:rPr>
              <a:t>, M. Gray  </a:t>
            </a:r>
            <a:r>
              <a:rPr lang="en-US" sz="1800" b="1" i="1" dirty="0">
                <a:solidFill>
                  <a:srgbClr val="002060"/>
                </a:solidFill>
              </a:rPr>
              <a:t>National Renewable Energy Lab</a:t>
            </a:r>
          </a:p>
        </p:txBody>
      </p:sp>
    </p:spTree>
    <p:extLst>
      <p:ext uri="{BB962C8B-B14F-4D97-AF65-F5344CB8AC3E}">
        <p14:creationId xmlns:p14="http://schemas.microsoft.com/office/powerpoint/2010/main" val="2289860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37EE1-6FBD-BC4E-9F2D-4B8DCA5BB3F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COMPENSATING FOR CHROMATIC ABBERATION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74073" y="896463"/>
            <a:ext cx="3841668" cy="3259901"/>
          </a:xfrm>
        </p:spPr>
        <p:txBody>
          <a:bodyPr>
            <a:normAutofit lnSpcReduction="10000"/>
          </a:bodyPr>
          <a:lstStyle/>
          <a:p>
            <a:r>
              <a:rPr lang="en-US" altLang="en-US" sz="2000" dirty="0" err="1"/>
              <a:t>Capasso</a:t>
            </a:r>
            <a:r>
              <a:rPr lang="en-US" altLang="en-US" sz="2000" dirty="0"/>
              <a:t> Group showed that metasurface can be divided into unit cells (he used 600), with each cell designed to compensate for a specific </a:t>
            </a:r>
            <a:r>
              <a:rPr lang="en-US" altLang="en-US" sz="2000" dirty="0">
                <a:latin typeface="Symbol" pitchFamily="18" charset="2"/>
              </a:rPr>
              <a:t>l </a:t>
            </a:r>
            <a:r>
              <a:rPr lang="en-US" altLang="en-US" sz="2000" dirty="0"/>
              <a:t>(1300 nm, 1550 nm, and 1800 nm)</a:t>
            </a:r>
          </a:p>
          <a:p>
            <a:endParaRPr lang="en-US" altLang="en-US" sz="2000" dirty="0"/>
          </a:p>
          <a:p>
            <a:r>
              <a:rPr lang="en-US" altLang="en-US" sz="2000" dirty="0"/>
              <a:t>Idea of correcting at multiple wavelengths is the same as standard doublet lenses</a:t>
            </a:r>
            <a:endParaRPr lang="en-US" sz="18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125073" y="3774985"/>
            <a:ext cx="33194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altLang="en-US" sz="1100"/>
              <a:t>F. Aieta, et al. Science 347, 1342-1345 (2015) </a:t>
            </a:r>
            <a:endParaRPr lang="en-US" altLang="en-US" sz="110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073" y="1509019"/>
            <a:ext cx="3161053" cy="22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869760"/>
            <a:ext cx="67532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3934588" y="6334135"/>
            <a:ext cx="43068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altLang="en-US" sz="1100"/>
              <a:t>M. Khorasaninejad, et al. NanoLetters 15, 5358-5362 (2015) </a:t>
            </a:r>
            <a:endParaRPr lang="en-US" altLang="en-US" sz="1100"/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354013" y="4393998"/>
            <a:ext cx="4051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600" b="1" dirty="0"/>
              <a:t>Experimental Results (</a:t>
            </a:r>
            <a:r>
              <a:rPr lang="en-US" altLang="en-US" sz="1600" b="1" dirty="0" err="1"/>
              <a:t>Capasso</a:t>
            </a:r>
            <a:r>
              <a:rPr lang="en-US" altLang="en-US" sz="1600" b="1" dirty="0"/>
              <a:t> Group) </a:t>
            </a:r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1860550" y="5192713"/>
            <a:ext cx="34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lang="en-US" altLang="en-US" sz="1400" b="1" baseline="-25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" name="TextBox 14"/>
          <p:cNvSpPr txBox="1">
            <a:spLocks noChangeArrowheads="1"/>
          </p:cNvSpPr>
          <p:nvPr/>
        </p:nvSpPr>
        <p:spPr bwMode="auto">
          <a:xfrm>
            <a:off x="4070350" y="5195888"/>
            <a:ext cx="3508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lang="en-US" altLang="en-US" sz="1400" b="1" baseline="-25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6354763" y="5181600"/>
            <a:ext cx="350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lang="en-US" altLang="en-US" sz="1400" b="1" baseline="-2500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2209800" y="5791200"/>
            <a:ext cx="0" cy="685800"/>
          </a:xfrm>
          <a:prstGeom prst="line">
            <a:avLst/>
          </a:prstGeom>
          <a:ln w="12700">
            <a:solidFill>
              <a:schemeClr val="bg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405313" y="5791200"/>
            <a:ext cx="0" cy="685800"/>
          </a:xfrm>
          <a:prstGeom prst="line">
            <a:avLst/>
          </a:prstGeom>
          <a:ln w="12700">
            <a:solidFill>
              <a:schemeClr val="bg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643688" y="5791200"/>
            <a:ext cx="0" cy="685800"/>
          </a:xfrm>
          <a:prstGeom prst="line">
            <a:avLst/>
          </a:prstGeom>
          <a:ln w="12700">
            <a:solidFill>
              <a:schemeClr val="bg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016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37EE1-6FBD-BC4E-9F2D-4B8DCA5BB3F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COST REDUCTION BY ROLL-TO-ROLL MANUFACTURING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43445" y="1360488"/>
            <a:ext cx="3699164" cy="4775200"/>
          </a:xfrm>
        </p:spPr>
        <p:txBody>
          <a:bodyPr/>
          <a:lstStyle/>
          <a:p>
            <a:r>
              <a:rPr lang="en-US" dirty="0"/>
              <a:t>Developed by J. </a:t>
            </a:r>
            <a:r>
              <a:rPr lang="en-US" dirty="0" err="1"/>
              <a:t>Guo</a:t>
            </a:r>
            <a:r>
              <a:rPr lang="en-US" dirty="0"/>
              <a:t> (UM)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92" y="1526805"/>
            <a:ext cx="4560887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09800" y="878138"/>
            <a:ext cx="6934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F38F26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defRPr/>
            </a:pPr>
            <a:r>
              <a:rPr lang="en-US" altLang="ko-KR" sz="2600" dirty="0">
                <a:solidFill>
                  <a:srgbClr val="0000FF"/>
                </a:solidFill>
              </a:rPr>
              <a:t>Continuous R2R nanoimprint on 4” wide substrate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60550" y="6094412"/>
            <a:ext cx="6826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3813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zh-TW" sz="1600" b="1" i="1">
                <a:solidFill>
                  <a:srgbClr val="C00000"/>
                </a:solidFill>
              </a:rPr>
              <a:t>S. Ahn et al. Adv. Mater. 2008, 20, 2044; and ACS Nano, </a:t>
            </a:r>
            <a:r>
              <a:rPr lang="en-US" altLang="zh-TW" sz="1600" b="1">
                <a:solidFill>
                  <a:srgbClr val="C00000"/>
                </a:solidFill>
              </a:rPr>
              <a:t>2009, 3, 2304</a:t>
            </a:r>
            <a:endParaRPr lang="en-US" altLang="ko-KR" sz="1600" b="1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96" y="2173183"/>
            <a:ext cx="3961061" cy="3824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025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37EE1-6FBD-BC4E-9F2D-4B8DCA5BB3F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TESTING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Various optical tests will be carried out with the aim of a concentration ratio of 50</a:t>
            </a:r>
          </a:p>
          <a:p>
            <a:endParaRPr lang="en-US" sz="2800" dirty="0"/>
          </a:p>
          <a:p>
            <a:r>
              <a:rPr lang="en-US" sz="2800" dirty="0"/>
              <a:t>Hemispherical reflectance testing </a:t>
            </a:r>
            <a:r>
              <a:rPr lang="en-US" sz="3200" dirty="0"/>
              <a:t>~400-2500 nm</a:t>
            </a:r>
          </a:p>
          <a:p>
            <a:endParaRPr lang="en-US" sz="3200" dirty="0"/>
          </a:p>
          <a:p>
            <a:r>
              <a:rPr lang="en-US" sz="2800" dirty="0"/>
              <a:t>Adhesion testing</a:t>
            </a:r>
          </a:p>
          <a:p>
            <a:endParaRPr lang="en-US" sz="2800" dirty="0"/>
          </a:p>
          <a:p>
            <a:r>
              <a:rPr lang="en-US" sz="2800" dirty="0"/>
              <a:t>Accelerated exposure testing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8845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37EE1-6FBD-BC4E-9F2D-4B8DCA5BB3F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TECHNO-ECONOMIC ANALYSIS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Modeled annualized optical efficiency</a:t>
            </a:r>
          </a:p>
          <a:p>
            <a:pPr marL="0" indent="0">
              <a:buNone/>
            </a:pPr>
            <a:r>
              <a:rPr lang="en-US" sz="2400" dirty="0"/>
              <a:t>-Using non-imaging optics model and SAM at the reference location of Daggett, CA.  </a:t>
            </a:r>
          </a:p>
          <a:p>
            <a:endParaRPr lang="en-US" dirty="0"/>
          </a:p>
          <a:p>
            <a:r>
              <a:rPr lang="en-US" dirty="0"/>
              <a:t>Cost analysis (&lt; $50/m</a:t>
            </a:r>
            <a:r>
              <a:rPr lang="en-US" baseline="30000" dirty="0"/>
              <a:t>2</a:t>
            </a:r>
            <a:r>
              <a:rPr lang="en-US" dirty="0"/>
              <a:t>)</a:t>
            </a:r>
            <a:endParaRPr lang="en-US" sz="2800" dirty="0"/>
          </a:p>
          <a:p>
            <a:pPr marL="0" indent="0">
              <a:buNone/>
            </a:pPr>
            <a:r>
              <a:rPr lang="en-US" sz="2400" dirty="0"/>
              <a:t>-Utilize a cost model that incorporates latest market cost estimate for system components for a solar concentrating collector</a:t>
            </a:r>
          </a:p>
        </p:txBody>
      </p:sp>
    </p:spTree>
    <p:extLst>
      <p:ext uri="{BB962C8B-B14F-4D97-AF65-F5344CB8AC3E}">
        <p14:creationId xmlns:p14="http://schemas.microsoft.com/office/powerpoint/2010/main" val="2165640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7537EE1-6FBD-BC4E-9F2D-4B8DCA5BB3F0}" type="slidenum">
              <a:rPr lang="en-US" smtClean="0"/>
              <a:pPr algn="ctr"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TEAM</a:t>
            </a:r>
          </a:p>
        </p:txBody>
      </p:sp>
      <p:pic>
        <p:nvPicPr>
          <p:cNvPr id="6" name="Picture 14" descr="Image result for university of illinois at urbana champa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90" y="985652"/>
            <a:ext cx="3319085" cy="99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4351713"/>
            <a:ext cx="13335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354763" y="5909050"/>
            <a:ext cx="111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b="1"/>
              <a:t>Matthew </a:t>
            </a:r>
          </a:p>
          <a:p>
            <a:pPr algn="ctr" eaLnBrk="1" hangingPunct="1"/>
            <a:r>
              <a:rPr lang="en-US" altLang="en-US" b="1"/>
              <a:t>Gray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4407275"/>
            <a:ext cx="13335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294063" y="5937625"/>
            <a:ext cx="11001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b="1"/>
              <a:t>Tim </a:t>
            </a:r>
          </a:p>
          <a:p>
            <a:pPr algn="ctr" eaLnBrk="1" hangingPunct="1"/>
            <a:r>
              <a:rPr lang="en-US" altLang="en-US" b="1"/>
              <a:t>Wendelin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4378700"/>
            <a:ext cx="13335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4714875" y="5924925"/>
            <a:ext cx="1331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b="1"/>
              <a:t>Guangdong </a:t>
            </a:r>
          </a:p>
          <a:p>
            <a:pPr algn="ctr" eaLnBrk="1" hangingPunct="1"/>
            <a:r>
              <a:rPr lang="en-US" altLang="en-US" b="1"/>
              <a:t>Zhu</a:t>
            </a:r>
          </a:p>
        </p:txBody>
      </p:sp>
      <p:pic>
        <p:nvPicPr>
          <p:cNvPr id="14" name="Picture 8" descr="C:\Users\ktoussai.UOFI\Documents\Toussaint Folders\Seminars\Toussaint_Photo20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25" y="1944688"/>
            <a:ext cx="1143000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275" y="1944688"/>
            <a:ext cx="1374775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949225" y="3468688"/>
            <a:ext cx="1390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b="1"/>
              <a:t>Kimani </a:t>
            </a:r>
          </a:p>
          <a:p>
            <a:pPr algn="ctr" eaLnBrk="1" hangingPunct="1"/>
            <a:r>
              <a:rPr lang="en-US" altLang="en-US" b="1"/>
              <a:t>Toussaint, Jr.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530375" y="3468688"/>
            <a:ext cx="925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b="1"/>
              <a:t>Placid</a:t>
            </a:r>
          </a:p>
          <a:p>
            <a:pPr algn="ctr" eaLnBrk="1" hangingPunct="1"/>
            <a:r>
              <a:rPr lang="en-US" altLang="en-US" b="1"/>
              <a:t>Ferreira</a:t>
            </a:r>
          </a:p>
        </p:txBody>
      </p:sp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475" y="1944688"/>
            <a:ext cx="1258888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773400" y="3557588"/>
            <a:ext cx="692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b="1"/>
              <a:t>L. Jay</a:t>
            </a:r>
          </a:p>
          <a:p>
            <a:pPr algn="ctr" eaLnBrk="1" hangingPunct="1"/>
            <a:r>
              <a:rPr lang="en-US" altLang="en-US" b="1"/>
              <a:t>Guo</a:t>
            </a:r>
          </a:p>
        </p:txBody>
      </p:sp>
      <p:pic>
        <p:nvPicPr>
          <p:cNvPr id="21" name="Picture 24" descr="Image result for university of michig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138" y="1316038"/>
            <a:ext cx="325596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5" y="4820893"/>
            <a:ext cx="2900363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952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37EE1-6FBD-BC4E-9F2D-4B8DCA5BB3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182880" indent="-182880">
              <a:defRPr/>
            </a:pPr>
            <a:r>
              <a:rPr lang="en-US" sz="3200" b="1" dirty="0"/>
              <a:t>Project Goal</a:t>
            </a:r>
          </a:p>
          <a:p>
            <a:pPr marL="182880" indent="-182880">
              <a:defRPr/>
            </a:pPr>
            <a:r>
              <a:rPr lang="en-US" sz="3200" b="1" dirty="0"/>
              <a:t>Impact</a:t>
            </a:r>
          </a:p>
          <a:p>
            <a:pPr marL="182880" indent="-182880">
              <a:buFontTx/>
              <a:buChar char="-"/>
              <a:defRPr/>
            </a:pPr>
            <a:r>
              <a:rPr lang="en-US" sz="3200" dirty="0"/>
              <a:t>Innovations and Impact</a:t>
            </a:r>
          </a:p>
          <a:p>
            <a:pPr marL="182880" indent="-182880">
              <a:buFontTx/>
              <a:buChar char="-"/>
              <a:defRPr/>
            </a:pPr>
            <a:r>
              <a:rPr lang="en-US" sz="3200" dirty="0"/>
              <a:t>DOE Impact</a:t>
            </a:r>
          </a:p>
          <a:p>
            <a:pPr marL="182880" indent="-182880">
              <a:defRPr/>
            </a:pPr>
            <a:r>
              <a:rPr lang="en-US" sz="3200" b="1" dirty="0"/>
              <a:t>Approach</a:t>
            </a:r>
          </a:p>
          <a:p>
            <a:pPr marL="182880" indent="-182880">
              <a:defRPr/>
            </a:pPr>
            <a:r>
              <a:rPr lang="en-US" sz="3200" b="1" dirty="0"/>
              <a:t>Testing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16024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37EE1-6FBD-BC4E-9F2D-4B8DCA5BB3F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PROJECT GOAL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90612"/>
            <a:ext cx="3936670" cy="5207897"/>
          </a:xfrm>
        </p:spPr>
        <p:txBody>
          <a:bodyPr>
            <a:normAutofit lnSpcReduction="10000"/>
          </a:bodyPr>
          <a:lstStyle/>
          <a:p>
            <a:pPr marL="182880" indent="-182880">
              <a:defRPr/>
            </a:pPr>
            <a:r>
              <a:rPr lang="en-US" sz="2400" dirty="0"/>
              <a:t>Development of a planar focusing collector (PFC) </a:t>
            </a:r>
          </a:p>
          <a:p>
            <a:pPr marL="0" indent="0">
              <a:buNone/>
              <a:defRPr/>
            </a:pPr>
            <a:r>
              <a:rPr lang="en-US" sz="2400" dirty="0"/>
              <a:t>as low-cost alternative to parabolic trough collector (PTC)</a:t>
            </a:r>
          </a:p>
          <a:p>
            <a:pPr marL="182880" indent="-182880">
              <a:defRPr/>
            </a:pPr>
            <a:endParaRPr lang="en-US" sz="2400" dirty="0"/>
          </a:p>
          <a:p>
            <a:pPr marL="182880" indent="-182880">
              <a:defRPr/>
            </a:pPr>
            <a:r>
              <a:rPr lang="en-US" sz="2400" dirty="0"/>
              <a:t>Final deliverable: PFC with &gt;97% solar weighted efficiency from ~400-2500 nm</a:t>
            </a:r>
          </a:p>
          <a:p>
            <a:pPr marL="182880" indent="-182880">
              <a:defRPr/>
            </a:pPr>
            <a:endParaRPr lang="en-US" sz="2400" dirty="0"/>
          </a:p>
          <a:p>
            <a:pPr marL="182880" indent="-182880">
              <a:defRPr/>
            </a:pPr>
            <a:r>
              <a:rPr lang="en-US" sz="2400" dirty="0"/>
              <a:t>Target cost: &lt; $50/m</a:t>
            </a:r>
            <a:r>
              <a:rPr lang="en-US" sz="2400" baseline="30000" dirty="0"/>
              <a:t>2</a:t>
            </a:r>
          </a:p>
          <a:p>
            <a:pPr marL="182880" indent="-182880">
              <a:defRPr/>
            </a:pPr>
            <a:endParaRPr lang="en-US" sz="2400" baseline="30000" dirty="0"/>
          </a:p>
          <a:p>
            <a:pPr marL="182880" indent="-182880">
              <a:defRPr/>
            </a:pPr>
            <a:r>
              <a:rPr lang="en-US" sz="2400" dirty="0"/>
              <a:t>TRL 3 to TRL 5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414" y="1995055"/>
            <a:ext cx="5008299" cy="295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094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37EE1-6FBD-BC4E-9F2D-4B8DCA5BB3F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INNOVATION AND IMPACTS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26575" y="1233113"/>
            <a:ext cx="4625439" cy="4775200"/>
          </a:xfrm>
        </p:spPr>
        <p:txBody>
          <a:bodyPr>
            <a:normAutofit fontScale="92500" lnSpcReduction="20000"/>
          </a:bodyPr>
          <a:lstStyle/>
          <a:p>
            <a:pPr marL="182880" indent="-182880">
              <a:defRPr/>
            </a:pPr>
            <a:r>
              <a:rPr lang="en-US" dirty="0"/>
              <a:t>Apply cutting-edge advancement in optics to reduce cost of solar collector field in CSP</a:t>
            </a:r>
          </a:p>
          <a:p>
            <a:pPr marL="182880" indent="-182880">
              <a:defRPr/>
            </a:pPr>
            <a:endParaRPr lang="en-US" dirty="0"/>
          </a:p>
          <a:p>
            <a:pPr marL="182880" indent="-182880">
              <a:defRPr/>
            </a:pPr>
            <a:r>
              <a:rPr lang="en-US" dirty="0"/>
              <a:t>PFC utilizes less surface area than PTC </a:t>
            </a:r>
          </a:p>
          <a:p>
            <a:pPr lvl="1" indent="-182880">
              <a:buFont typeface="Courier New" panose="02070309020205020404" pitchFamily="49" charset="0"/>
              <a:buChar char="o"/>
              <a:defRPr/>
            </a:pPr>
            <a:r>
              <a:rPr lang="en-US" dirty="0"/>
              <a:t>Save ~ 11% reflector area, compared with a state-of-the-art  6-meter-aperture trough design.</a:t>
            </a:r>
          </a:p>
          <a:p>
            <a:pPr marL="182880" indent="-182880"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182880" indent="-182880">
              <a:defRPr/>
            </a:pPr>
            <a:r>
              <a:rPr lang="en-US" dirty="0"/>
              <a:t>Eliminate requirement of maintaining a curved surface, thus enabling lower-cost manufacturing process designs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915478" y="2133600"/>
            <a:ext cx="4081463" cy="2800350"/>
            <a:chOff x="4915478" y="2133600"/>
            <a:chExt cx="4081463" cy="280035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478" y="2133600"/>
              <a:ext cx="4081463" cy="280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5510140" y="4358262"/>
              <a:ext cx="136566" cy="191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0740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37EE1-6FBD-BC4E-9F2D-4B8DCA5BB3F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INNOVATION AND IMPACTS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26575" y="1233113"/>
            <a:ext cx="4625439" cy="4775200"/>
          </a:xfrm>
        </p:spPr>
        <p:txBody>
          <a:bodyPr>
            <a:normAutofit fontScale="92500" lnSpcReduction="10000"/>
          </a:bodyPr>
          <a:lstStyle/>
          <a:p>
            <a:pPr marL="182880" indent="-182880">
              <a:defRPr/>
            </a:pPr>
            <a:r>
              <a:rPr lang="en-US" dirty="0"/>
              <a:t>Enabling focal length independent of reflector width</a:t>
            </a:r>
          </a:p>
          <a:p>
            <a:pPr lvl="1" indent="-182880">
              <a:buFont typeface="Courier New" panose="02070309020205020404" pitchFamily="49" charset="0"/>
              <a:buChar char="o"/>
              <a:defRPr/>
            </a:pPr>
            <a:r>
              <a:rPr lang="en-US" dirty="0"/>
              <a:t>Reducing focal length will not lead to the increase of surface area</a:t>
            </a:r>
          </a:p>
          <a:p>
            <a:pPr lvl="1" indent="-182880">
              <a:buFont typeface="Courier New" panose="02070309020205020404" pitchFamily="49" charset="0"/>
              <a:buChar char="o"/>
              <a:defRPr/>
            </a:pPr>
            <a:r>
              <a:rPr lang="en-US" dirty="0"/>
              <a:t>Reducing focal length leads to lower profile, thus lower wind load requirement</a:t>
            </a:r>
          </a:p>
          <a:p>
            <a:pPr lvl="1" indent="-182880">
              <a:buFont typeface="Courier New" panose="02070309020205020404" pitchFamily="49" charset="0"/>
              <a:buChar char="o"/>
              <a:defRPr/>
            </a:pPr>
            <a:endParaRPr lang="en-US" dirty="0"/>
          </a:p>
          <a:p>
            <a:pPr marL="182880" indent="-182880">
              <a:defRPr/>
            </a:pPr>
            <a:r>
              <a:rPr lang="en-US" dirty="0"/>
              <a:t>PFC provides larger design flexibility </a:t>
            </a:r>
          </a:p>
          <a:p>
            <a:pPr lvl="1" indent="-182880">
              <a:buFont typeface="Courier New" panose="02070309020205020404" pitchFamily="49" charset="0"/>
              <a:buChar char="o"/>
              <a:defRPr/>
            </a:pPr>
            <a:r>
              <a:rPr lang="en-US" dirty="0"/>
              <a:t>Can take advantage of lower cost manufacturing of a larger industry such as PV panels. 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374883" y="2241632"/>
            <a:ext cx="3571875" cy="2901950"/>
            <a:chOff x="5374883" y="2241632"/>
            <a:chExt cx="3571875" cy="29019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4883" y="2241632"/>
              <a:ext cx="3571875" cy="290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6056403" y="4107694"/>
              <a:ext cx="237517" cy="332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8762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37EE1-6FBD-BC4E-9F2D-4B8DCA5BB3F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DOE IMPACT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/>
          </a:bodyPr>
          <a:lstStyle/>
          <a:p>
            <a:pPr marL="182880" indent="-182880">
              <a:defRPr/>
            </a:pPr>
            <a:r>
              <a:rPr lang="en-US" dirty="0"/>
              <a:t>Provide an innovative, potentially transformative (low-cost manufacturing) reflector design to minimize reflector/collector costs to achieve the SunShot goal</a:t>
            </a:r>
          </a:p>
          <a:p>
            <a:pPr marL="182880" indent="-182880">
              <a:defRPr/>
            </a:pPr>
            <a:endParaRPr lang="en-US" dirty="0"/>
          </a:p>
          <a:p>
            <a:pPr marL="182880" indent="-182880">
              <a:defRPr/>
            </a:pPr>
            <a:r>
              <a:rPr lang="en-US" dirty="0"/>
              <a:t>May impact other areas of solar thermal energy harvesting</a:t>
            </a:r>
          </a:p>
          <a:p>
            <a:pPr lvl="1" indent="-182880">
              <a:buFont typeface="Courier New" panose="02070309020205020404" pitchFamily="49" charset="0"/>
              <a:buChar char="o"/>
              <a:defRPr/>
            </a:pPr>
            <a:r>
              <a:rPr lang="en-US" dirty="0"/>
              <a:t>Water desalination – water shortage emerging in southwestern states</a:t>
            </a:r>
          </a:p>
          <a:p>
            <a:pPr lvl="1" indent="-182880">
              <a:buFont typeface="Courier New" panose="02070309020205020404" pitchFamily="49" charset="0"/>
              <a:buChar char="o"/>
              <a:defRPr/>
            </a:pPr>
            <a:r>
              <a:rPr lang="en-US" dirty="0"/>
              <a:t>Industrial process heat (IPH) – 36% total energy in manufacturing sector</a:t>
            </a:r>
          </a:p>
          <a:p>
            <a:pPr lvl="1" indent="-182880">
              <a:buFont typeface="Courier New" panose="02070309020205020404" pitchFamily="49" charset="0"/>
              <a:buChar char="o"/>
              <a:defRPr/>
            </a:pPr>
            <a:endParaRPr lang="en-US" dirty="0"/>
          </a:p>
          <a:p>
            <a:pPr marL="182880" indent="-182880">
              <a:defRPr/>
            </a:pPr>
            <a:r>
              <a:rPr lang="en-US" dirty="0"/>
              <a:t>May lead to a new application domain for metasurfaces and transformation optics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002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37EE1-6FBD-BC4E-9F2D-4B8DCA5BB3F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PRINCIPLE OF OPERATION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160316" y="1282948"/>
                <a:ext cx="5348309" cy="47752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altLang="en-US" sz="2800" dirty="0"/>
                  <a:t>2D planar, artificial materials that have engineered electromagnetic properties</a:t>
                </a:r>
              </a:p>
              <a:p>
                <a:endParaRPr lang="en-US" altLang="en-US" sz="2800" dirty="0"/>
              </a:p>
              <a:p>
                <a:r>
                  <a:rPr lang="en-US" altLang="en-US" sz="2800" dirty="0"/>
                  <a:t>Metasurfaces have been shown to refract, diffract, and alter the constituent properties of light </a:t>
                </a:r>
              </a:p>
              <a:p>
                <a:endParaRPr lang="en-US" altLang="en-US" sz="2800" dirty="0"/>
              </a:p>
              <a:p>
                <a:r>
                  <a:rPr lang="en-US" altLang="en-US" sz="2800" dirty="0"/>
                  <a:t>Have been used to make ultra-flat wave retarders, holographic plates, and lenses</a:t>
                </a:r>
              </a:p>
              <a:p>
                <a:endParaRPr lang="en-US" altLang="en-US" sz="2800" dirty="0"/>
              </a:p>
              <a:p>
                <a:r>
                  <a:rPr lang="en-US" altLang="en-US" sz="2800" dirty="0"/>
                  <a:t>Discrete metal (plasmonic) nanostructures act as local resonators that introduce an abrupt phase shift at the interface between two media</a:t>
                </a:r>
              </a:p>
              <a:p>
                <a:endParaRPr lang="en-US" altLang="en-US" sz="2800" dirty="0"/>
              </a:p>
              <a:p>
                <a14:m>
                  <m:oMath xmlns:m="http://schemas.openxmlformats.org/officeDocument/2006/math">
                    <m:r>
                      <a:rPr lang="el-GR" altLang="en-US" sz="2800" i="1">
                        <a:latin typeface="Cambria Math"/>
                      </a:rPr>
                      <m:t>𝛻</m:t>
                    </m:r>
                    <m:r>
                      <m:rPr>
                        <m:sty m:val="p"/>
                      </m:rPr>
                      <a:rPr lang="el-GR" altLang="en-US" sz="2800" i="1">
                        <a:latin typeface="Cambria Math"/>
                      </a:rPr>
                      <m:t>ϕ</m:t>
                    </m:r>
                  </m:oMath>
                </a14:m>
                <a:r>
                  <a:rPr lang="en-US" altLang="en-US" sz="2800" dirty="0"/>
                  <a:t> controls directionality of reflected or refracted wave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160316" y="1282948"/>
                <a:ext cx="5348309" cy="4775200"/>
              </a:xfrm>
              <a:blipFill rotWithShape="1">
                <a:blip r:embed="rId2"/>
                <a:stretch>
                  <a:fillRect l="-911" t="-1786" r="-911" b="-1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54518" y="4656338"/>
            <a:ext cx="3284682" cy="496483"/>
          </a:xfrm>
          <a:prstGeom prst="rect">
            <a:avLst/>
          </a:prstGeom>
          <a:blipFill rotWithShape="1">
            <a:blip r:embed="rId3"/>
            <a:stretch>
              <a:fillRect r="-2218" b="-6024"/>
            </a:stretch>
          </a:blip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02313" y="4232400"/>
            <a:ext cx="2655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/>
              <a:t>Generalized Snell’s Law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508625" y="5410325"/>
            <a:ext cx="3262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/>
              <a:t>Generalized Law of Reflection</a:t>
            </a:r>
          </a:p>
        </p:txBody>
      </p:sp>
      <p:sp>
        <p:nvSpPr>
          <p:cNvPr id="8" name="Rectangle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38800" y="5791697"/>
            <a:ext cx="2971198" cy="532903"/>
          </a:xfrm>
          <a:prstGeom prst="rect">
            <a:avLst/>
          </a:prstGeom>
          <a:blipFill rotWithShape="1">
            <a:blip r:embed="rId4"/>
            <a:stretch>
              <a:fillRect r="-1636"/>
            </a:stretch>
          </a:blip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584" y="1558324"/>
            <a:ext cx="2356019" cy="209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802313" y="3653027"/>
            <a:ext cx="33194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altLang="en-US" sz="1100" dirty="0"/>
              <a:t>N. </a:t>
            </a:r>
            <a:r>
              <a:rPr lang="fr-FR" altLang="en-US" sz="1100" dirty="0" err="1"/>
              <a:t>Yu</a:t>
            </a:r>
            <a:r>
              <a:rPr lang="fr-FR" altLang="en-US" sz="1100" dirty="0"/>
              <a:t>, et al. Science 334,333-337 (2011) </a:t>
            </a:r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155803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37EE1-6FBD-BC4E-9F2D-4B8DCA5BB3F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COMPENSATING FOR LOSS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112447"/>
            <a:ext cx="8229600" cy="4775200"/>
          </a:xfrm>
        </p:spPr>
        <p:txBody>
          <a:bodyPr/>
          <a:lstStyle/>
          <a:p>
            <a:r>
              <a:rPr lang="en-US" sz="2800" dirty="0"/>
              <a:t>2D </a:t>
            </a:r>
            <a:r>
              <a:rPr lang="en-US" sz="2800" dirty="0" err="1"/>
              <a:t>nanostructuring</a:t>
            </a:r>
            <a:r>
              <a:rPr lang="en-US" sz="2800" dirty="0"/>
              <a:t> reduces confinement loss</a:t>
            </a:r>
          </a:p>
          <a:p>
            <a:endParaRPr lang="en-US" sz="2800" dirty="0"/>
          </a:p>
          <a:p>
            <a:r>
              <a:rPr lang="en-US" sz="2800" dirty="0"/>
              <a:t>Unlike conventional plasmonics, spatial confinement is NOT the goal of the proposed activity </a:t>
            </a:r>
          </a:p>
          <a:p>
            <a:endParaRPr lang="en-US" dirty="0"/>
          </a:p>
          <a:p>
            <a:r>
              <a:rPr lang="en-US" sz="2800" dirty="0"/>
              <a:t>Approach will investigate 2D metal nanoantennas and combination of various metalized groove designs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756981"/>
      </p:ext>
    </p:extLst>
  </p:cSld>
  <p:clrMapOvr>
    <a:masterClrMapping/>
  </p:clrMapOvr>
</p:sld>
</file>

<file path=ppt/theme/theme1.xml><?xml version="1.0" encoding="utf-8"?>
<a:theme xmlns:a="http://schemas.openxmlformats.org/drawingml/2006/main" name="Sunshot-PPT-template-light_FINAL2016">
  <a:themeElements>
    <a:clrScheme name="SunShot">
      <a:dk1>
        <a:srgbClr val="4B545D"/>
      </a:dk1>
      <a:lt1>
        <a:srgbClr val="FFFFFF"/>
      </a:lt1>
      <a:dk2>
        <a:srgbClr val="4B545D"/>
      </a:dk2>
      <a:lt2>
        <a:srgbClr val="E3E4E5"/>
      </a:lt2>
      <a:accent1>
        <a:srgbClr val="F18F25"/>
      </a:accent1>
      <a:accent2>
        <a:srgbClr val="EE6525"/>
      </a:accent2>
      <a:accent3>
        <a:srgbClr val="FDC125"/>
      </a:accent3>
      <a:accent4>
        <a:srgbClr val="C10B1E"/>
      </a:accent4>
      <a:accent5>
        <a:srgbClr val="1C997B"/>
      </a:accent5>
      <a:accent6>
        <a:srgbClr val="1B8EB4"/>
      </a:accent6>
      <a:hlink>
        <a:srgbClr val="F18F25"/>
      </a:hlink>
      <a:folHlink>
        <a:srgbClr val="B3B3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74DC062CBB2344BE271DCDDCB427A3" ma:contentTypeVersion="2" ma:contentTypeDescription="Create a new document." ma:contentTypeScope="" ma:versionID="c4ef654ec1b710c5ba4b6efabb17258f">
  <xsd:schema xmlns:xsd="http://www.w3.org/2001/XMLSchema" xmlns:xs="http://www.w3.org/2001/XMLSchema" xmlns:p="http://schemas.microsoft.com/office/2006/metadata/properties" xmlns:ns2="c6d9b406-8ab6-4e35-b189-c607f551e6ff" targetNamespace="http://schemas.microsoft.com/office/2006/metadata/properties" ma:root="true" ma:fieldsID="8468fae96a8716c4eab3ed08b41d9d61" ns2:_="">
    <xsd:import namespace="c6d9b406-8ab6-4e35-b189-c607f551e6f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d9b406-8ab6-4e35-b189-c607f551e6f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hidden="true" ma:list="{69333788-9a68-4e46-93ca-b5f670fef09a}" ma:internalName="TaxCatchAll" ma:showField="CatchAllData" ma:web="8df1a368-12c3-4a9c-b33c-eedb2fa087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69333788-9a68-4e46-93ca-b5f670fef09a}" ma:internalName="TaxCatchAllLabel" ma:readOnly="true" ma:showField="CatchAllDataLabel" ma:web="8df1a368-12c3-4a9c-b33c-eedb2fa087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?mso-contentType ?>
<SharedContentType xmlns="Microsoft.SharePoint.Taxonomy.ContentTypeSync" SourceId="7bbd8d32-57eb-4c25-a7af-abe0816fa3e8" ContentTypeId="0x0101" PreviousValue="false"/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d9b406-8ab6-4e35-b189-c607f551e6ff"/>
  </documentManagement>
</p:properties>
</file>

<file path=customXml/itemProps1.xml><?xml version="1.0" encoding="utf-8"?>
<ds:datastoreItem xmlns:ds="http://schemas.openxmlformats.org/officeDocument/2006/customXml" ds:itemID="{014E1D03-6049-48D3-8358-AB9801B18429}"/>
</file>

<file path=customXml/itemProps2.xml><?xml version="1.0" encoding="utf-8"?>
<ds:datastoreItem xmlns:ds="http://schemas.openxmlformats.org/officeDocument/2006/customXml" ds:itemID="{21589398-2CA8-418F-8EC2-1FA6686D706C}"/>
</file>

<file path=customXml/itemProps3.xml><?xml version="1.0" encoding="utf-8"?>
<ds:datastoreItem xmlns:ds="http://schemas.openxmlformats.org/officeDocument/2006/customXml" ds:itemID="{51EBCA86-86C4-431B-8ED7-2F4A43A7FB62}"/>
</file>

<file path=customXml/itemProps4.xml><?xml version="1.0" encoding="utf-8"?>
<ds:datastoreItem xmlns:ds="http://schemas.openxmlformats.org/officeDocument/2006/customXml" ds:itemID="{0F3BCCAD-3933-439C-A67F-CAD876418A4F}"/>
</file>

<file path=customXml/itemProps5.xml><?xml version="1.0" encoding="utf-8"?>
<ds:datastoreItem xmlns:ds="http://schemas.openxmlformats.org/officeDocument/2006/customXml" ds:itemID="{D7457DE4-ABE9-40E0-BB62-E91A0E28ACE3}"/>
</file>

<file path=docProps/app.xml><?xml version="1.0" encoding="utf-8"?>
<Properties xmlns="http://schemas.openxmlformats.org/officeDocument/2006/extended-properties" xmlns:vt="http://schemas.openxmlformats.org/officeDocument/2006/docPropsVTypes">
  <Template>Sunshot-PPT-template-light_FINAL2016.potx</Template>
  <TotalTime>530</TotalTime>
  <Words>650</Words>
  <Application>Microsoft Office PowerPoint</Application>
  <PresentationFormat>On-screen Show (4:3)</PresentationFormat>
  <Paragraphs>116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맑은 고딕</vt:lpstr>
      <vt:lpstr>Arial</vt:lpstr>
      <vt:lpstr>Calibri</vt:lpstr>
      <vt:lpstr>Cambria Math</vt:lpstr>
      <vt:lpstr>Courier New</vt:lpstr>
      <vt:lpstr>新細明體</vt:lpstr>
      <vt:lpstr>Symbol</vt:lpstr>
      <vt:lpstr>Sunshot-PPT-template-light_FINAL2016</vt:lpstr>
      <vt:lpstr>DEVELOPMENT OF A PLANAR FOCUSING  COLLECTOR FOR CSP </vt:lpstr>
      <vt:lpstr>TEAM</vt:lpstr>
      <vt:lpstr>OUTLINE</vt:lpstr>
      <vt:lpstr>PROJECT GOAL</vt:lpstr>
      <vt:lpstr>INNOVATION AND IMPACTS</vt:lpstr>
      <vt:lpstr>INNOVATION AND IMPACTS</vt:lpstr>
      <vt:lpstr>DOE IMPACT</vt:lpstr>
      <vt:lpstr>PRINCIPLE OF OPERATION</vt:lpstr>
      <vt:lpstr>COMPENSATING FOR LOSS</vt:lpstr>
      <vt:lpstr>COMPENSATING FOR CHROMATIC ABBERATION</vt:lpstr>
      <vt:lpstr>COST REDUCTION BY ROLL-TO-ROLL MANUFACTURING</vt:lpstr>
      <vt:lpstr>TESTING</vt:lpstr>
      <vt:lpstr>TECHNO-ECONOMIC ANALYSIS</vt:lpstr>
    </vt:vector>
  </TitlesOfParts>
  <Company>Spire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Zeinab Mohtadi</dc:creator>
  <cp:lastModifiedBy>Andru Prescod</cp:lastModifiedBy>
  <cp:revision>77</cp:revision>
  <dcterms:created xsi:type="dcterms:W3CDTF">2013-11-27T21:01:27Z</dcterms:created>
  <dcterms:modified xsi:type="dcterms:W3CDTF">2016-04-19T19:05:23Z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0x0101004F74DC062CBB2344BE271DCDDCB427A3</vt:lpwstr>
  </property>
</Properties>
</file>