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Lst>
  <p:notesMasterIdLst>
    <p:notesMasterId r:id="rId17"/>
  </p:notesMasterIdLst>
  <p:handoutMasterIdLst>
    <p:handoutMasterId r:id="rId18"/>
  </p:handoutMasterIdLst>
  <p:sldIdLst>
    <p:sldId id="256" r:id="rId2"/>
    <p:sldId id="258" r:id="rId3"/>
    <p:sldId id="265" r:id="rId4"/>
    <p:sldId id="281" r:id="rId5"/>
    <p:sldId id="268" r:id="rId6"/>
    <p:sldId id="278" r:id="rId7"/>
    <p:sldId id="279" r:id="rId8"/>
    <p:sldId id="271" r:id="rId9"/>
    <p:sldId id="270" r:id="rId10"/>
    <p:sldId id="272" r:id="rId11"/>
    <p:sldId id="273" r:id="rId12"/>
    <p:sldId id="280" r:id="rId13"/>
    <p:sldId id="277" r:id="rId14"/>
    <p:sldId id="269" r:id="rId15"/>
    <p:sldId id="264"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902F"/>
    <a:srgbClr val="F38F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78" autoAdjust="0"/>
    <p:restoredTop sz="94622"/>
  </p:normalViewPr>
  <p:slideViewPr>
    <p:cSldViewPr snapToGrid="0" snapToObjects="1">
      <p:cViewPr varScale="1">
        <p:scale>
          <a:sx n="180" d="100"/>
          <a:sy n="180" d="100"/>
        </p:scale>
        <p:origin x="59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8" Type="http://schemas.openxmlformats.org/officeDocument/2006/relationships/slide" Target="slides/slide7.xml"/><Relationship Id="rId26" Type="http://schemas.openxmlformats.org/officeDocument/2006/relationships/customXml" Target="../customXml/item4.xml"/><Relationship Id="rId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7" Type="http://schemas.openxmlformats.org/officeDocument/2006/relationships/slide" Target="slides/slide6.xml"/><Relationship Id="rId25" Type="http://schemas.openxmlformats.org/officeDocument/2006/relationships/customXml" Target="../customXml/item3.xml"/><Relationship Id="rId20" Type="http://schemas.openxmlformats.org/officeDocument/2006/relationships/viewProps" Target="viewProps.xml"/><Relationship Id="rId16" Type="http://schemas.openxmlformats.org/officeDocument/2006/relationships/slide" Target="slides/slide15.xml"/><Relationship Id="rId2" Type="http://schemas.openxmlformats.org/officeDocument/2006/relationships/slide" Target="slides/slide1.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4" Type="http://schemas.openxmlformats.org/officeDocument/2006/relationships/customXml" Target="../customXml/item2.xml"/><Relationship Id="rId15" Type="http://schemas.openxmlformats.org/officeDocument/2006/relationships/slide" Target="slides/slide14.xml"/><Relationship Id="rId5" Type="http://schemas.openxmlformats.org/officeDocument/2006/relationships/slide" Target="slides/slide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9" Type="http://schemas.openxmlformats.org/officeDocument/2006/relationships/slide" Target="slides/slide8.xml"/><Relationship Id="rId22"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27" Type="http://schemas.openxmlformats.org/officeDocument/2006/relationships/customXml" Target="../customXml/item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B97EC7-4B9C-E847-93EE-C93EA4B2CBE0}" type="datetimeFigureOut">
              <a:rPr lang="en-US" smtClean="0"/>
              <a:t>4/18/16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0FCA75-A02E-114C-AC38-11AD2DDD6967}" type="slidenum">
              <a:rPr lang="en-US" smtClean="0"/>
              <a:t>‹#›</a:t>
            </a:fld>
            <a:endParaRPr lang="en-US"/>
          </a:p>
        </p:txBody>
      </p:sp>
    </p:spTree>
    <p:extLst>
      <p:ext uri="{BB962C8B-B14F-4D97-AF65-F5344CB8AC3E}">
        <p14:creationId xmlns:p14="http://schemas.microsoft.com/office/powerpoint/2010/main" val="24289894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E1A6FD-07CC-3D4F-8EE0-CE25793C9AC8}"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77508B-E454-1C48-9A1A-9DCCB2D17B66}" type="slidenum">
              <a:rPr lang="en-US" smtClean="0"/>
              <a:t>‹#›</a:t>
            </a:fld>
            <a:endParaRPr lang="en-US"/>
          </a:p>
        </p:txBody>
      </p:sp>
    </p:spTree>
    <p:extLst>
      <p:ext uri="{BB962C8B-B14F-4D97-AF65-F5344CB8AC3E}">
        <p14:creationId xmlns:p14="http://schemas.microsoft.com/office/powerpoint/2010/main" val="34004681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89904" y="1995715"/>
            <a:ext cx="5168295" cy="1701486"/>
          </a:xfrm>
        </p:spPr>
        <p:txBody>
          <a:bodyPr anchor="b">
            <a:normAutofit/>
          </a:bodyPr>
          <a:lstStyle>
            <a:lvl1pPr algn="l">
              <a:defRPr sz="3600" b="1" i="0">
                <a:solidFill>
                  <a:srgbClr val="ED902F"/>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89904" y="3825709"/>
            <a:ext cx="5168296" cy="1302672"/>
          </a:xfrm>
        </p:spPr>
        <p:txBody>
          <a:bodyPr>
            <a:normAutofit/>
          </a:bodyPr>
          <a:lstStyle>
            <a:lvl1pPr marL="0" indent="0" algn="l">
              <a:buNone/>
              <a:defRPr sz="2400" b="0" i="0">
                <a:solidFill>
                  <a:schemeClr val="bg2">
                    <a:lumMod val="50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1" name="Picture 10" descr="SunShot &#10;U.S. Department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cxnSp>
        <p:nvCxnSpPr>
          <p:cNvPr id="12" name="Straight Connector 11"/>
          <p:cNvCxnSpPr/>
          <p:nvPr/>
        </p:nvCxnSpPr>
        <p:spPr>
          <a:xfrm>
            <a:off x="3289905" y="5511483"/>
            <a:ext cx="5854095"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36626" y="6048320"/>
            <a:ext cx="1431401" cy="276999"/>
          </a:xfrm>
          <a:prstGeom prst="rect">
            <a:avLst/>
          </a:prstGeom>
        </p:spPr>
        <p:txBody>
          <a:bodyPr wrap="none">
            <a:spAutoFit/>
          </a:bodyPr>
          <a:lstStyle/>
          <a:p>
            <a:r>
              <a:rPr lang="en-US" sz="1200" b="0" i="0" dirty="0" smtClean="0">
                <a:solidFill>
                  <a:srgbClr val="8D98A3"/>
                </a:solidFill>
                <a:latin typeface="Calibri"/>
                <a:cs typeface="Calibri"/>
              </a:rPr>
              <a:t>energy.gov/sunshot</a:t>
            </a:r>
            <a:endParaRPr lang="en-US" sz="1200" b="0" i="0" dirty="0">
              <a:solidFill>
                <a:srgbClr val="8D98A3"/>
              </a:solidFill>
              <a:latin typeface="Calibri"/>
              <a:cs typeface="Calibri"/>
            </a:endParaRPr>
          </a:p>
        </p:txBody>
      </p:sp>
      <p:sp>
        <p:nvSpPr>
          <p:cNvPr id="5" name="Text Placeholder 4"/>
          <p:cNvSpPr>
            <a:spLocks noGrp="1"/>
          </p:cNvSpPr>
          <p:nvPr>
            <p:ph type="body" sz="quarter" idx="10" hasCustomPrompt="1"/>
          </p:nvPr>
        </p:nvSpPr>
        <p:spPr>
          <a:xfrm>
            <a:off x="5248092" y="5695548"/>
            <a:ext cx="3210108" cy="909770"/>
          </a:xfrm>
        </p:spPr>
        <p:txBody>
          <a:bodyPr anchor="ctr">
            <a:noAutofit/>
          </a:bodyPr>
          <a:lstStyle>
            <a:lvl1pPr marL="0" indent="0">
              <a:buNone/>
              <a:defRPr sz="1600">
                <a:solidFill>
                  <a:srgbClr val="8D98A3"/>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Click to edit Author</a:t>
            </a:r>
          </a:p>
        </p:txBody>
      </p:sp>
      <p:pic>
        <p:nvPicPr>
          <p:cNvPr id="9" name="Picture 8"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SunShot &#10;U.S. Department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cxnSp>
        <p:nvCxnSpPr>
          <p:cNvPr id="13" name="Straight Connector 12"/>
          <p:cNvCxnSpPr/>
          <p:nvPr/>
        </p:nvCxnSpPr>
        <p:spPr>
          <a:xfrm>
            <a:off x="3289905" y="5511483"/>
            <a:ext cx="5854095"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36626" y="6048320"/>
            <a:ext cx="1431401" cy="276999"/>
          </a:xfrm>
          <a:prstGeom prst="rect">
            <a:avLst/>
          </a:prstGeom>
        </p:spPr>
        <p:txBody>
          <a:bodyPr wrap="none">
            <a:spAutoFit/>
          </a:bodyPr>
          <a:lstStyle/>
          <a:p>
            <a:r>
              <a:rPr lang="en-US" sz="1200" b="0" i="0" dirty="0" smtClean="0">
                <a:solidFill>
                  <a:srgbClr val="8D98A3"/>
                </a:solidFill>
                <a:latin typeface="Calibri"/>
                <a:cs typeface="Calibri"/>
              </a:rPr>
              <a:t>energy.gov/sunshot</a:t>
            </a:r>
            <a:endParaRPr lang="en-US" sz="1200" b="0" i="0" dirty="0">
              <a:solidFill>
                <a:srgbClr val="8D98A3"/>
              </a:solidFill>
              <a:latin typeface="Calibri"/>
              <a:cs typeface="Calibri"/>
            </a:endParaRPr>
          </a:p>
        </p:txBody>
      </p:sp>
      <p:pic>
        <p:nvPicPr>
          <p:cNvPr id="16" name="Picture 15" descr="SunShot &#10;U.S. Department of Energ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sp>
        <p:nvSpPr>
          <p:cNvPr id="18" name="Rectangle 17"/>
          <p:cNvSpPr/>
          <p:nvPr userDrawn="1"/>
        </p:nvSpPr>
        <p:spPr>
          <a:xfrm>
            <a:off x="436626" y="6048320"/>
            <a:ext cx="1431401" cy="276999"/>
          </a:xfrm>
          <a:prstGeom prst="rect">
            <a:avLst/>
          </a:prstGeom>
        </p:spPr>
        <p:txBody>
          <a:bodyPr wrap="none">
            <a:spAutoFit/>
          </a:bodyPr>
          <a:lstStyle/>
          <a:p>
            <a:r>
              <a:rPr lang="en-US" sz="1200" b="0" i="0" dirty="0" smtClean="0">
                <a:solidFill>
                  <a:srgbClr val="8D98A3"/>
                </a:solidFill>
                <a:latin typeface="Calibri"/>
                <a:cs typeface="Calibri"/>
              </a:rPr>
              <a:t>energy.gov/sunshot</a:t>
            </a:r>
            <a:endParaRPr lang="en-US" sz="1200" b="0" i="0" dirty="0">
              <a:solidFill>
                <a:srgbClr val="8D98A3"/>
              </a:solidFill>
              <a:latin typeface="Calibri"/>
              <a:cs typeface="Calibri"/>
            </a:endParaRPr>
          </a:p>
        </p:txBody>
      </p:sp>
      <p:pic>
        <p:nvPicPr>
          <p:cNvPr id="19" name="Picture 18"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pic>
        <p:nvPicPr>
          <p:cNvPr id="20" name="Picture 19"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cxnSp>
        <p:nvCxnSpPr>
          <p:cNvPr id="21" name="Straight Connector 20"/>
          <p:cNvCxnSpPr/>
          <p:nvPr userDrawn="1"/>
        </p:nvCxnSpPr>
        <p:spPr>
          <a:xfrm>
            <a:off x="3289905" y="5511483"/>
            <a:ext cx="5854095"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userDrawn="1"/>
        </p:nvSpPr>
        <p:spPr>
          <a:xfrm>
            <a:off x="0" y="1992993"/>
            <a:ext cx="4244331" cy="523220"/>
          </a:xfrm>
          <a:prstGeom prst="rect">
            <a:avLst/>
          </a:prstGeom>
          <a:solidFill>
            <a:schemeClr val="accent2"/>
          </a:solidFill>
        </p:spPr>
        <p:txBody>
          <a:bodyPr wrap="square" rtlCol="0">
            <a:spAutoFit/>
          </a:bodyPr>
          <a:lstStyle/>
          <a:p>
            <a:pPr algn="ctr"/>
            <a:r>
              <a:rPr lang="en-US" sz="2800" dirty="0" smtClean="0">
                <a:solidFill>
                  <a:schemeClr val="bg1"/>
                </a:solidFill>
              </a:rPr>
              <a:t>CSP Program Summit 2016</a:t>
            </a:r>
            <a:endParaRPr lang="en-US" sz="2800" dirty="0">
              <a:solidFill>
                <a:schemeClr val="bg1"/>
              </a:solidFill>
            </a:endParaRPr>
          </a:p>
        </p:txBody>
      </p:sp>
    </p:spTree>
    <p:extLst>
      <p:ext uri="{BB962C8B-B14F-4D97-AF65-F5344CB8AC3E}">
        <p14:creationId xmlns:p14="http://schemas.microsoft.com/office/powerpoint/2010/main" val="747131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w rays">
    <p:spTree>
      <p:nvGrpSpPr>
        <p:cNvPr id="1" name=""/>
        <p:cNvGrpSpPr/>
        <p:nvPr/>
      </p:nvGrpSpPr>
      <p:grpSpPr>
        <a:xfrm>
          <a:off x="0" y="0"/>
          <a:ext cx="0" cy="0"/>
          <a:chOff x="0" y="0"/>
          <a:chExt cx="0" cy="0"/>
        </a:xfrm>
      </p:grpSpPr>
      <p:sp>
        <p:nvSpPr>
          <p:cNvPr id="10"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27537EE1-6FBD-BC4E-9F2D-4B8DCA5BB3F0}" type="slidenum">
              <a:rPr lang="en-US" smtClean="0"/>
              <a:pPr/>
              <a:t>‹#›</a:t>
            </a:fld>
            <a:endParaRPr lang="en-US" dirty="0"/>
          </a:p>
        </p:txBody>
      </p:sp>
      <p:sp>
        <p:nvSpPr>
          <p:cNvPr id="4" name="Title 3"/>
          <p:cNvSpPr>
            <a:spLocks noGrp="1"/>
          </p:cNvSpPr>
          <p:nvPr>
            <p:ph type="title"/>
          </p:nvPr>
        </p:nvSpPr>
        <p:spPr>
          <a:xfrm>
            <a:off x="457200" y="0"/>
            <a:ext cx="8229600" cy="886505"/>
          </a:xfrm>
        </p:spPr>
        <p:txBody>
          <a:bodyPr/>
          <a:lstStyle/>
          <a:p>
            <a:r>
              <a:rPr lang="en-US" dirty="0" smtClean="0"/>
              <a:t>Click to edit Master title style</a:t>
            </a:r>
            <a:endParaRPr lang="en-US" dirty="0"/>
          </a:p>
        </p:txBody>
      </p:sp>
      <p:cxnSp>
        <p:nvCxnSpPr>
          <p:cNvPr id="5" name="Straight Connector 4"/>
          <p:cNvCxnSpPr/>
          <p:nvPr userDrawn="1"/>
        </p:nvCxnSpPr>
        <p:spPr>
          <a:xfrm>
            <a:off x="457199" y="898479"/>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8" name="Content Placeholder 7"/>
          <p:cNvSpPr>
            <a:spLocks noGrp="1"/>
          </p:cNvSpPr>
          <p:nvPr>
            <p:ph sz="quarter" idx="10"/>
          </p:nvPr>
        </p:nvSpPr>
        <p:spPr>
          <a:xfrm>
            <a:off x="457200" y="1090613"/>
            <a:ext cx="8229600" cy="477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8549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w rays">
    <p:spTree>
      <p:nvGrpSpPr>
        <p:cNvPr id="1" name=""/>
        <p:cNvGrpSpPr/>
        <p:nvPr/>
      </p:nvGrpSpPr>
      <p:grpSpPr>
        <a:xfrm>
          <a:off x="0" y="0"/>
          <a:ext cx="0" cy="0"/>
          <a:chOff x="0" y="0"/>
          <a:chExt cx="0" cy="0"/>
        </a:xfrm>
      </p:grpSpPr>
      <p:sp>
        <p:nvSpPr>
          <p:cNvPr id="10"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27537EE1-6FBD-BC4E-9F2D-4B8DCA5BB3F0}" type="slidenum">
              <a:rPr lang="en-US" smtClean="0"/>
              <a:pPr/>
              <a:t>‹#›</a:t>
            </a:fld>
            <a:endParaRPr lang="en-US" dirty="0"/>
          </a:p>
        </p:txBody>
      </p:sp>
      <p:sp>
        <p:nvSpPr>
          <p:cNvPr id="4" name="Title 3"/>
          <p:cNvSpPr>
            <a:spLocks noGrp="1"/>
          </p:cNvSpPr>
          <p:nvPr>
            <p:ph type="title"/>
          </p:nvPr>
        </p:nvSpPr>
        <p:spPr>
          <a:xfrm>
            <a:off x="457200" y="0"/>
            <a:ext cx="8229600" cy="886505"/>
          </a:xfrm>
        </p:spPr>
        <p:txBody>
          <a:bodyPr/>
          <a:lstStyle/>
          <a:p>
            <a:r>
              <a:rPr lang="en-US" dirty="0" smtClean="0"/>
              <a:t>Click to edit Master title style</a:t>
            </a:r>
            <a:endParaRPr lang="en-US" dirty="0"/>
          </a:p>
        </p:txBody>
      </p:sp>
      <p:cxnSp>
        <p:nvCxnSpPr>
          <p:cNvPr id="5" name="Straight Connector 4"/>
          <p:cNvCxnSpPr/>
          <p:nvPr userDrawn="1"/>
        </p:nvCxnSpPr>
        <p:spPr>
          <a:xfrm>
            <a:off x="457199" y="898479"/>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60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w rays">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 y="0"/>
            <a:ext cx="9144000" cy="6858000"/>
          </a:xfrm>
          <a:prstGeom prst="rect">
            <a:avLst/>
          </a:prstGeom>
        </p:spPr>
      </p:pic>
      <p:pic>
        <p:nvPicPr>
          <p:cNvPr id="8" name="Picture 7" descr="SunShot &#10;U.S. Department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9" name="Rectangle 8"/>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0" name="Rectangle 9"/>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2"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
        <p:nvSpPr>
          <p:cNvPr id="13"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
        <p:nvSpPr>
          <p:cNvPr id="11" name="Rectangle 10"/>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 y="0"/>
            <a:ext cx="9144000" cy="6858000"/>
          </a:xfrm>
          <a:prstGeom prst="rect">
            <a:avLst/>
          </a:prstGeom>
        </p:spPr>
      </p:pic>
      <p:sp>
        <p:nvSpPr>
          <p:cNvPr id="17" name="Rectangle 16"/>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8"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
        <p:nvSpPr>
          <p:cNvPr id="23" name="Rectangle 22"/>
          <p:cNvSpPr/>
          <p:nvPr userDrawn="1"/>
        </p:nvSpPr>
        <p:spPr>
          <a:xfrm>
            <a:off x="2" y="6444476"/>
            <a:ext cx="2976124" cy="212592"/>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userDrawn="1"/>
        </p:nvSpPr>
        <p:spPr>
          <a:xfrm>
            <a:off x="1" y="6382921"/>
            <a:ext cx="2976124" cy="307777"/>
          </a:xfrm>
          <a:prstGeom prst="rect">
            <a:avLst/>
          </a:prstGeom>
          <a:noFill/>
        </p:spPr>
        <p:txBody>
          <a:bodyPr wrap="square" rtlCol="0">
            <a:spAutoFit/>
          </a:bodyPr>
          <a:lstStyle/>
          <a:p>
            <a:pPr algn="ctr"/>
            <a:r>
              <a:rPr lang="en-US" sz="1400" dirty="0" smtClean="0">
                <a:solidFill>
                  <a:schemeClr val="bg1"/>
                </a:solidFill>
              </a:rPr>
              <a:t>CSP Program Summit 2016</a:t>
            </a:r>
            <a:endParaRPr lang="en-US" sz="1400" dirty="0">
              <a:solidFill>
                <a:schemeClr val="bg1"/>
              </a:solidFill>
            </a:endParaRPr>
          </a:p>
        </p:txBody>
      </p:sp>
    </p:spTree>
    <p:extLst>
      <p:ext uri="{BB962C8B-B14F-4D97-AF65-F5344CB8AC3E}">
        <p14:creationId xmlns:p14="http://schemas.microsoft.com/office/powerpoint/2010/main" val="59874833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a:spLocks noGrp="1"/>
          </p:cNvSpPr>
          <p:nvPr>
            <p:ph type="title"/>
          </p:nvPr>
        </p:nvSpPr>
        <p:spPr>
          <a:xfrm>
            <a:off x="457200" y="235"/>
            <a:ext cx="8229600" cy="886505"/>
          </a:xfrm>
          <a:prstGeom prst="rect">
            <a:avLst/>
          </a:prstGeom>
        </p:spPr>
        <p:txBody>
          <a:bodyPr/>
          <a:lstStyle/>
          <a:p>
            <a:r>
              <a:rPr lang="en-US" dirty="0" smtClean="0"/>
              <a:t>Click to edit Master title style</a:t>
            </a:r>
            <a:endParaRPr lang="en-US" dirty="0"/>
          </a:p>
        </p:txBody>
      </p:sp>
      <p:sp>
        <p:nvSpPr>
          <p:cNvPr id="15" name="Rectangle 14"/>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6" name="Slide Number Placeholder 5"/>
          <p:cNvSpPr txBox="1">
            <a:spLocks/>
          </p:cNvSpPr>
          <p:nvPr userDrawn="1"/>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9BAE948-20A7-4498-8473-DBC884CCADDC}" type="slidenum">
              <a:rPr lang="uk-UA" smtClean="0"/>
              <a:pPr>
                <a:defRPr/>
              </a:pPr>
              <a:t>‹#›</a:t>
            </a:fld>
            <a:endParaRPr lang="uk-UA" dirty="0"/>
          </a:p>
        </p:txBody>
      </p:sp>
      <p:sp>
        <p:nvSpPr>
          <p:cNvPr id="30" name="Rectangle 29"/>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cxnSp>
        <p:nvCxnSpPr>
          <p:cNvPr id="33" name="Straight Connector 32"/>
          <p:cNvCxnSpPr/>
          <p:nvPr userDrawn="1"/>
        </p:nvCxnSpPr>
        <p:spPr>
          <a:xfrm>
            <a:off x="457199" y="898479"/>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34"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27537EE1-6FBD-BC4E-9F2D-4B8DCA5BB3F0}" type="slidenum">
              <a:rPr lang="en-US" smtClean="0"/>
              <a:pPr/>
              <a:t>‹#›</a:t>
            </a:fld>
            <a:endParaRPr lang="en-US" dirty="0"/>
          </a:p>
        </p:txBody>
      </p:sp>
      <p:sp>
        <p:nvSpPr>
          <p:cNvPr id="18" name="Rectangle 17"/>
          <p:cNvSpPr/>
          <p:nvPr userDrawn="1"/>
        </p:nvSpPr>
        <p:spPr>
          <a:xfrm>
            <a:off x="2" y="6444476"/>
            <a:ext cx="2976124" cy="212592"/>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1" y="6382921"/>
            <a:ext cx="2976124" cy="307777"/>
          </a:xfrm>
          <a:prstGeom prst="rect">
            <a:avLst/>
          </a:prstGeom>
          <a:noFill/>
        </p:spPr>
        <p:txBody>
          <a:bodyPr wrap="square" rtlCol="0">
            <a:spAutoFit/>
          </a:bodyPr>
          <a:lstStyle/>
          <a:p>
            <a:pPr algn="ctr"/>
            <a:r>
              <a:rPr lang="en-US" sz="1400" dirty="0" smtClean="0">
                <a:solidFill>
                  <a:schemeClr val="bg1"/>
                </a:solidFill>
              </a:rPr>
              <a:t>CSP Program Summit 2016</a:t>
            </a:r>
            <a:endParaRPr lang="en-US" sz="1400" dirty="0">
              <a:solidFill>
                <a:schemeClr val="bg1"/>
              </a:solidFill>
            </a:endParaRPr>
          </a:p>
        </p:txBody>
      </p:sp>
      <p:sp>
        <p:nvSpPr>
          <p:cNvPr id="20" name="Content Placeholder 7"/>
          <p:cNvSpPr>
            <a:spLocks noGrp="1"/>
          </p:cNvSpPr>
          <p:nvPr>
            <p:ph sz="quarter" idx="10"/>
          </p:nvPr>
        </p:nvSpPr>
        <p:spPr>
          <a:xfrm>
            <a:off x="457200" y="1090613"/>
            <a:ext cx="8229600" cy="477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3209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w Picture">
    <p:spTree>
      <p:nvGrpSpPr>
        <p:cNvPr id="1" name=""/>
        <p:cNvGrpSpPr/>
        <p:nvPr/>
      </p:nvGrpSpPr>
      <p:grpSpPr>
        <a:xfrm>
          <a:off x="0" y="0"/>
          <a:ext cx="0" cy="0"/>
          <a:chOff x="0" y="0"/>
          <a:chExt cx="0" cy="0"/>
        </a:xfrm>
      </p:grpSpPr>
      <p:sp>
        <p:nvSpPr>
          <p:cNvPr id="15" name="Rectangle 14"/>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6"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9BAE948-20A7-4498-8473-DBC884CCADDC}" type="slidenum">
              <a:rPr lang="uk-UA" smtClean="0"/>
              <a:pPr>
                <a:defRPr/>
              </a:pPr>
              <a:t>‹#›</a:t>
            </a:fld>
            <a:endParaRPr lang="uk-UA" dirty="0"/>
          </a:p>
        </p:txBody>
      </p:sp>
      <p:cxnSp>
        <p:nvCxnSpPr>
          <p:cNvPr id="33" name="Straight Connector 32"/>
          <p:cNvCxnSpPr/>
          <p:nvPr userDrawn="1"/>
        </p:nvCxnSpPr>
        <p:spPr>
          <a:xfrm>
            <a:off x="457199" y="898479"/>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4503"/>
            <a:ext cx="8229600" cy="886505"/>
          </a:xfrm>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457200" y="1322294"/>
            <a:ext cx="8229599" cy="4557059"/>
          </a:xfrm>
        </p:spPr>
        <p:txBody>
          <a:bodyPr/>
          <a:lstStyle/>
          <a:p>
            <a:endParaRPr lang="en-US"/>
          </a:p>
        </p:txBody>
      </p:sp>
      <p:sp>
        <p:nvSpPr>
          <p:cNvPr id="10" name="Rectangle 9"/>
          <p:cNvSpPr/>
          <p:nvPr userDrawn="1"/>
        </p:nvSpPr>
        <p:spPr>
          <a:xfrm>
            <a:off x="2" y="6444476"/>
            <a:ext cx="2976124" cy="212592"/>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 y="6382921"/>
            <a:ext cx="2976124" cy="307777"/>
          </a:xfrm>
          <a:prstGeom prst="rect">
            <a:avLst/>
          </a:prstGeom>
          <a:noFill/>
        </p:spPr>
        <p:txBody>
          <a:bodyPr wrap="square" rtlCol="0">
            <a:spAutoFit/>
          </a:bodyPr>
          <a:lstStyle/>
          <a:p>
            <a:pPr algn="ctr"/>
            <a:r>
              <a:rPr lang="en-US" sz="1400" dirty="0" smtClean="0">
                <a:solidFill>
                  <a:schemeClr val="bg1"/>
                </a:solidFill>
              </a:rPr>
              <a:t>CSP Program Summit 2016</a:t>
            </a:r>
            <a:endParaRPr lang="en-US" sz="1400" dirty="0">
              <a:solidFill>
                <a:schemeClr val="bg1"/>
              </a:solidFill>
            </a:endParaRPr>
          </a:p>
        </p:txBody>
      </p:sp>
    </p:spTree>
    <p:extLst>
      <p:ext uri="{BB962C8B-B14F-4D97-AF65-F5344CB8AC3E}">
        <p14:creationId xmlns:p14="http://schemas.microsoft.com/office/powerpoint/2010/main" val="246697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1" name="Rectangle 10"/>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2" name="Rectangle 11"/>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3"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
        <p:nvSpPr>
          <p:cNvPr id="16"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
        <p:nvSpPr>
          <p:cNvPr id="10" name="Rectangle 9"/>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5" name="Rectangle 14"/>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7" name="Rectangle 16"/>
          <p:cNvSpPr/>
          <p:nvPr/>
        </p:nvSpPr>
        <p:spPr>
          <a:xfrm>
            <a:off x="8763394" y="6304785"/>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8"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
        <p:nvSpPr>
          <p:cNvPr id="19" name="Slide Number Placeholder 1"/>
          <p:cNvSpPr txBox="1">
            <a:spLocks/>
          </p:cNvSpPr>
          <p:nvPr/>
        </p:nvSpPr>
        <p:spPr>
          <a:xfrm>
            <a:off x="8771003" y="6285005"/>
            <a:ext cx="37299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C18F691-EA95-6046-80B7-51AACA2B9C03}" type="slidenum">
              <a:rPr lang="en-US" smtClean="0"/>
              <a:pPr/>
              <a:t>‹#›</a:t>
            </a:fld>
            <a:endParaRPr lang="en-US" dirty="0"/>
          </a:p>
        </p:txBody>
      </p:sp>
      <p:sp>
        <p:nvSpPr>
          <p:cNvPr id="20" name="Rectangle 19"/>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783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138"/>
            <a:ext cx="8229600" cy="8865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6715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SunShot &#10;U.S. Department of Energ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4" name="Rectangle 3"/>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1" name="Rectangle 10"/>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5"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cxnSp>
        <p:nvCxnSpPr>
          <p:cNvPr id="14" name="Straight Connector 13"/>
          <p:cNvCxnSpPr/>
          <p:nvPr/>
        </p:nvCxnSpPr>
        <p:spPr>
          <a:xfrm>
            <a:off x="457200" y="972723"/>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pic>
        <p:nvPicPr>
          <p:cNvPr id="10" name="Picture 9" descr="SunShot &#10;U.S. Department of Energ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ectangle 15"/>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6" name="Rectangle 5"/>
          <p:cNvSpPr/>
          <p:nvPr userDrawn="1"/>
        </p:nvSpPr>
        <p:spPr>
          <a:xfrm>
            <a:off x="2" y="6444476"/>
            <a:ext cx="2976124" cy="212592"/>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1" y="6382921"/>
            <a:ext cx="2976124" cy="307777"/>
          </a:xfrm>
          <a:prstGeom prst="rect">
            <a:avLst/>
          </a:prstGeom>
          <a:noFill/>
        </p:spPr>
        <p:txBody>
          <a:bodyPr wrap="square" rtlCol="0">
            <a:spAutoFit/>
          </a:bodyPr>
          <a:lstStyle/>
          <a:p>
            <a:pPr algn="ctr"/>
            <a:r>
              <a:rPr lang="en-US" sz="1400" dirty="0" smtClean="0">
                <a:solidFill>
                  <a:schemeClr val="bg1"/>
                </a:solidFill>
              </a:rPr>
              <a:t>CSP Program Summit 2016</a:t>
            </a:r>
            <a:endParaRPr lang="en-US" sz="1400" dirty="0">
              <a:solidFill>
                <a:schemeClr val="bg1"/>
              </a:solidFill>
            </a:endParaRPr>
          </a:p>
        </p:txBody>
      </p:sp>
    </p:spTree>
    <p:extLst>
      <p:ext uri="{BB962C8B-B14F-4D97-AF65-F5344CB8AC3E}">
        <p14:creationId xmlns:p14="http://schemas.microsoft.com/office/powerpoint/2010/main" val="3910616043"/>
      </p:ext>
    </p:extLst>
  </p:cSld>
  <p:clrMap bg1="lt1" tx1="dk1" bg2="lt2" tx2="dk2" accent1="accent1" accent2="accent2" accent3="accent3" accent4="accent4" accent5="accent5" accent6="accent6" hlink="hlink" folHlink="folHlink"/>
  <p:sldLayoutIdLst>
    <p:sldLayoutId id="2147483742" r:id="rId1"/>
    <p:sldLayoutId id="2147483771" r:id="rId2"/>
    <p:sldLayoutId id="2147483775" r:id="rId3"/>
    <p:sldLayoutId id="2147483750" r:id="rId4"/>
    <p:sldLayoutId id="2147483666" r:id="rId5"/>
    <p:sldLayoutId id="2147483774" r:id="rId6"/>
    <p:sldLayoutId id="2147483751" r:id="rId7"/>
  </p:sldLayoutIdLst>
  <p:hf hdr="0" ftr="0" dt="0"/>
  <p:txStyles>
    <p:titleStyle>
      <a:lvl1pPr algn="l" defTabSz="457200" rtl="0" eaLnBrk="1" latinLnBrk="0" hangingPunct="1">
        <a:spcBef>
          <a:spcPct val="0"/>
        </a:spcBef>
        <a:buNone/>
        <a:defRPr sz="2800" b="1" i="0" kern="1200">
          <a:solidFill>
            <a:srgbClr val="F38F26"/>
          </a:solidFill>
          <a:latin typeface="Calibri"/>
          <a:ea typeface="+mj-ea"/>
          <a:cs typeface="Calibri"/>
        </a:defRPr>
      </a:lvl1pPr>
    </p:titleStyle>
    <p:body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oleObject" Target="../embeddings/oleObject1.bin"/><Relationship Id="rId8" Type="http://schemas.openxmlformats.org/officeDocument/2006/relationships/image" Target="../media/image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903" y="3315118"/>
            <a:ext cx="5460397" cy="1701486"/>
          </a:xfrm>
        </p:spPr>
        <p:txBody>
          <a:bodyPr>
            <a:normAutofit fontScale="90000"/>
          </a:bodyPr>
          <a:lstStyle/>
          <a:p>
            <a:r>
              <a:rPr lang="en-US" dirty="0" smtClean="0"/>
              <a:t>ANTI-SOILING </a:t>
            </a:r>
            <a:r>
              <a:rPr lang="en-US" dirty="0"/>
              <a:t>COATINGS FOR CSP COLLECTOR </a:t>
            </a:r>
            <a:r>
              <a:rPr lang="en-US"/>
              <a:t>MIRRORS </a:t>
            </a:r>
            <a:r>
              <a:rPr lang="en-US" smtClean="0"/>
              <a:t>AND HELIOSTATS </a:t>
            </a:r>
            <a:endParaRPr lang="en-US" dirty="0">
              <a:solidFill>
                <a:schemeClr val="bg2">
                  <a:lumMod val="50000"/>
                </a:schemeClr>
              </a:solidFill>
            </a:endParaRPr>
          </a:p>
        </p:txBody>
      </p:sp>
      <p:sp>
        <p:nvSpPr>
          <p:cNvPr id="4" name="Text Placeholder 3"/>
          <p:cNvSpPr>
            <a:spLocks noGrp="1"/>
          </p:cNvSpPr>
          <p:nvPr>
            <p:ph type="body" sz="quarter" idx="10"/>
          </p:nvPr>
        </p:nvSpPr>
        <p:spPr>
          <a:xfrm>
            <a:off x="3289903" y="5695548"/>
            <a:ext cx="4253897" cy="1067202"/>
          </a:xfrm>
        </p:spPr>
        <p:txBody>
          <a:bodyPr/>
          <a:lstStyle/>
          <a:p>
            <a:r>
              <a:rPr lang="en-US" dirty="0" smtClean="0"/>
              <a:t>Panos Datskos, Distinguished Research Scientist</a:t>
            </a:r>
          </a:p>
          <a:p>
            <a:r>
              <a:rPr lang="en-US" dirty="0" smtClean="0"/>
              <a:t>Barton Smith, Senior Research </a:t>
            </a:r>
            <a:r>
              <a:rPr lang="en-US" dirty="0"/>
              <a:t>Scientist</a:t>
            </a:r>
            <a:endParaRPr lang="en-US" dirty="0" smtClean="0"/>
          </a:p>
          <a:p>
            <a:r>
              <a:rPr lang="en-US" dirty="0" smtClean="0"/>
              <a:t>Georgios Polyzos</a:t>
            </a:r>
            <a:r>
              <a:rPr lang="en-US" dirty="0"/>
              <a:t>, Research Scientist</a:t>
            </a:r>
            <a:endParaRPr lang="en-US" dirty="0" smtClean="0"/>
          </a:p>
          <a:p>
            <a:r>
              <a:rPr lang="en-US" dirty="0"/>
              <a:t>F</a:t>
            </a:r>
            <a:r>
              <a:rPr lang="en-US" dirty="0" smtClean="0"/>
              <a:t>red List, Senior Research </a:t>
            </a:r>
            <a:r>
              <a:rPr lang="en-US" dirty="0"/>
              <a:t>Scientist</a:t>
            </a:r>
            <a:endParaRPr lang="en-US" dirty="0" smtClean="0"/>
          </a:p>
        </p:txBody>
      </p:sp>
    </p:spTree>
    <p:extLst>
      <p:ext uri="{BB962C8B-B14F-4D97-AF65-F5344CB8AC3E}">
        <p14:creationId xmlns:p14="http://schemas.microsoft.com/office/powerpoint/2010/main" val="2289860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10</a:t>
            </a:fld>
            <a:endParaRPr lang="en-US" dirty="0"/>
          </a:p>
        </p:txBody>
      </p:sp>
      <p:sp>
        <p:nvSpPr>
          <p:cNvPr id="4" name="Title 3"/>
          <p:cNvSpPr>
            <a:spLocks noGrp="1"/>
          </p:cNvSpPr>
          <p:nvPr>
            <p:ph type="title"/>
          </p:nvPr>
        </p:nvSpPr>
        <p:spPr/>
        <p:txBody>
          <a:bodyPr/>
          <a:lstStyle/>
          <a:p>
            <a:r>
              <a:rPr lang="en-US" dirty="0"/>
              <a:t>Results: Falling Sand </a:t>
            </a:r>
            <a:r>
              <a:rPr lang="en-US" dirty="0" smtClean="0"/>
              <a:t>Test</a:t>
            </a:r>
            <a:endParaRPr lang="en-US" dirty="0"/>
          </a:p>
        </p:txBody>
      </p:sp>
      <p:grpSp>
        <p:nvGrpSpPr>
          <p:cNvPr id="53" name="Group 52"/>
          <p:cNvGrpSpPr/>
          <p:nvPr/>
        </p:nvGrpSpPr>
        <p:grpSpPr>
          <a:xfrm>
            <a:off x="144372" y="1051275"/>
            <a:ext cx="8713944" cy="5367357"/>
            <a:chOff x="11507622" y="21342969"/>
            <a:chExt cx="8713944" cy="5367357"/>
          </a:xfrm>
        </p:grpSpPr>
        <p:pic>
          <p:nvPicPr>
            <p:cNvPr id="54" name="Picture 53" descr="p1.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2745" y="21368548"/>
              <a:ext cx="2290003" cy="1828800"/>
            </a:xfrm>
            <a:prstGeom prst="rect">
              <a:avLst/>
            </a:prstGeom>
          </p:spPr>
        </p:pic>
        <p:pic>
          <p:nvPicPr>
            <p:cNvPr id="55" name="Picture 54" descr="p3.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9269" y="21358495"/>
              <a:ext cx="2290003" cy="1828800"/>
            </a:xfrm>
            <a:prstGeom prst="rect">
              <a:avLst/>
            </a:prstGeom>
          </p:spPr>
        </p:pic>
        <p:pic>
          <p:nvPicPr>
            <p:cNvPr id="56" name="Picture 55" descr="p2.bm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6519" y="21342969"/>
              <a:ext cx="2290003" cy="1828800"/>
            </a:xfrm>
            <a:prstGeom prst="rect">
              <a:avLst/>
            </a:prstGeom>
          </p:spPr>
        </p:pic>
        <p:sp>
          <p:nvSpPr>
            <p:cNvPr id="57" name="TextBox 56"/>
            <p:cNvSpPr txBox="1"/>
            <p:nvPr/>
          </p:nvSpPr>
          <p:spPr>
            <a:xfrm>
              <a:off x="12323029" y="23171769"/>
              <a:ext cx="2129431"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smtClean="0">
                  <a:ea typeface="Gill Sans" charset="0"/>
                  <a:cs typeface="Gill Sans" charset="0"/>
                </a:rPr>
                <a:t>Sand </a:t>
              </a:r>
              <a:r>
                <a:rPr lang="en-US" sz="1800" dirty="0">
                  <a:ea typeface="Gill Sans" charset="0"/>
                  <a:cs typeface="Gill Sans" charset="0"/>
                </a:rPr>
                <a:t>fall</a:t>
              </a:r>
              <a:r>
                <a:rPr lang="en-US" sz="1800" dirty="0" smtClean="0">
                  <a:ea typeface="Gill Sans" charset="0"/>
                  <a:cs typeface="Gill Sans" charset="0"/>
                </a:rPr>
                <a:t>: 0g </a:t>
              </a:r>
            </a:p>
            <a:p>
              <a:r>
                <a:rPr lang="en-US" sz="1800" dirty="0" smtClean="0">
                  <a:ea typeface="Gill Sans" charset="0"/>
                  <a:cs typeface="Gill Sans" charset="0"/>
                </a:rPr>
                <a:t>CA </a:t>
              </a:r>
              <a:r>
                <a:rPr lang="en-US" sz="1800" dirty="0">
                  <a:ea typeface="Gill Sans" charset="0"/>
                  <a:cs typeface="Gill Sans" charset="0"/>
                </a:rPr>
                <a:t>= 155.1 ± 0.3</a:t>
              </a:r>
            </a:p>
          </p:txBody>
        </p:sp>
        <p:sp>
          <p:nvSpPr>
            <p:cNvPr id="58" name="TextBox 57"/>
            <p:cNvSpPr txBox="1"/>
            <p:nvPr/>
          </p:nvSpPr>
          <p:spPr>
            <a:xfrm>
              <a:off x="17866519" y="23157905"/>
              <a:ext cx="2150173"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a:ea typeface="Gill Sans" charset="0"/>
                  <a:cs typeface="Gill Sans" charset="0"/>
                </a:rPr>
                <a:t>Sand fall 13g: </a:t>
              </a:r>
              <a:endParaRPr lang="en-US" sz="1800" dirty="0" smtClean="0">
                <a:ea typeface="Gill Sans" charset="0"/>
                <a:cs typeface="Gill Sans" charset="0"/>
              </a:endParaRPr>
            </a:p>
            <a:p>
              <a:r>
                <a:rPr lang="en-US" sz="1800" dirty="0" smtClean="0">
                  <a:ea typeface="Gill Sans" charset="0"/>
                  <a:cs typeface="Gill Sans" charset="0"/>
                </a:rPr>
                <a:t>CA </a:t>
              </a:r>
              <a:r>
                <a:rPr lang="en-US" sz="1800" dirty="0">
                  <a:ea typeface="Gill Sans" charset="0"/>
                  <a:cs typeface="Gill Sans" charset="0"/>
                </a:rPr>
                <a:t>= 129.6 ± 14.2</a:t>
              </a:r>
            </a:p>
          </p:txBody>
        </p:sp>
        <p:sp>
          <p:nvSpPr>
            <p:cNvPr id="59" name="TextBox 58"/>
            <p:cNvSpPr txBox="1"/>
            <p:nvPr/>
          </p:nvSpPr>
          <p:spPr>
            <a:xfrm>
              <a:off x="15109269" y="23197348"/>
              <a:ext cx="2232015"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a:ea typeface="Gill Sans" charset="0"/>
                  <a:cs typeface="Gill Sans" charset="0"/>
                </a:rPr>
                <a:t>Sand fall 1.3g: </a:t>
              </a:r>
              <a:endParaRPr lang="en-US" sz="1800" dirty="0" smtClean="0">
                <a:ea typeface="Gill Sans" charset="0"/>
                <a:cs typeface="Gill Sans" charset="0"/>
              </a:endParaRPr>
            </a:p>
            <a:p>
              <a:r>
                <a:rPr lang="en-US" sz="1800" dirty="0" smtClean="0">
                  <a:ea typeface="Gill Sans" charset="0"/>
                  <a:cs typeface="Gill Sans" charset="0"/>
                </a:rPr>
                <a:t>CA </a:t>
              </a:r>
              <a:r>
                <a:rPr lang="en-US" sz="1800" dirty="0">
                  <a:ea typeface="Gill Sans" charset="0"/>
                  <a:cs typeface="Gill Sans" charset="0"/>
                </a:rPr>
                <a:t>= 152.1 ± </a:t>
              </a:r>
              <a:r>
                <a:rPr lang="en-US" sz="1800" dirty="0" smtClean="0">
                  <a:ea typeface="Gill Sans" charset="0"/>
                  <a:cs typeface="Gill Sans" charset="0"/>
                </a:rPr>
                <a:t>1.9</a:t>
              </a:r>
              <a:endParaRPr lang="en-US" sz="1800" dirty="0">
                <a:ea typeface="Gill Sans" charset="0"/>
                <a:cs typeface="Gill Sans" charset="0"/>
              </a:endParaRPr>
            </a:p>
          </p:txBody>
        </p:sp>
        <p:pic>
          <p:nvPicPr>
            <p:cNvPr id="60" name="Picture 59" descr="p1.bm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42744" y="24184000"/>
              <a:ext cx="2290003" cy="1828800"/>
            </a:xfrm>
            <a:prstGeom prst="rect">
              <a:avLst/>
            </a:prstGeom>
          </p:spPr>
        </p:pic>
        <p:pic>
          <p:nvPicPr>
            <p:cNvPr id="61" name="Picture 60" descr="p2.bm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3316" y="24193038"/>
              <a:ext cx="2290003" cy="1828800"/>
            </a:xfrm>
            <a:prstGeom prst="rect">
              <a:avLst/>
            </a:prstGeom>
          </p:spPr>
        </p:pic>
        <p:pic>
          <p:nvPicPr>
            <p:cNvPr id="62" name="Picture 61" descr="p2.bm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67957" y="24193038"/>
              <a:ext cx="2290003" cy="1828800"/>
            </a:xfrm>
            <a:prstGeom prst="rect">
              <a:avLst/>
            </a:prstGeom>
          </p:spPr>
        </p:pic>
        <p:sp>
          <p:nvSpPr>
            <p:cNvPr id="63" name="TextBox 62"/>
            <p:cNvSpPr txBox="1"/>
            <p:nvPr/>
          </p:nvSpPr>
          <p:spPr>
            <a:xfrm>
              <a:off x="12196770" y="26013114"/>
              <a:ext cx="2147805"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smtClean="0">
                  <a:ea typeface="Gill Sans" charset="0"/>
                  <a:cs typeface="Gill Sans" charset="0"/>
                </a:rPr>
                <a:t>Sand </a:t>
              </a:r>
              <a:r>
                <a:rPr lang="en-US" sz="1800" dirty="0">
                  <a:ea typeface="Gill Sans" charset="0"/>
                  <a:cs typeface="Gill Sans" charset="0"/>
                </a:rPr>
                <a:t>fall</a:t>
              </a:r>
              <a:r>
                <a:rPr lang="en-US" sz="1800" dirty="0" smtClean="0">
                  <a:ea typeface="Gill Sans" charset="0"/>
                  <a:cs typeface="Gill Sans" charset="0"/>
                </a:rPr>
                <a:t>: 0g </a:t>
              </a:r>
            </a:p>
            <a:p>
              <a:r>
                <a:rPr lang="en-US" sz="1800" dirty="0" smtClean="0">
                  <a:ea typeface="Gill Sans" charset="0"/>
                  <a:cs typeface="Gill Sans" charset="0"/>
                </a:rPr>
                <a:t>CA </a:t>
              </a:r>
              <a:r>
                <a:rPr lang="en-US" sz="1800" dirty="0">
                  <a:ea typeface="Gill Sans" charset="0"/>
                  <a:cs typeface="Gill Sans" charset="0"/>
                </a:rPr>
                <a:t>= 175.2 ± 2.0</a:t>
              </a:r>
            </a:p>
          </p:txBody>
        </p:sp>
        <p:sp>
          <p:nvSpPr>
            <p:cNvPr id="64" name="TextBox 63"/>
            <p:cNvSpPr txBox="1"/>
            <p:nvPr/>
          </p:nvSpPr>
          <p:spPr>
            <a:xfrm rot="16200000">
              <a:off x="10772550" y="22203000"/>
              <a:ext cx="2205038" cy="707886"/>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algn="ctr"/>
              <a:r>
                <a:rPr lang="en-US" sz="2000" dirty="0">
                  <a:ea typeface="Gill Sans MT" charset="0"/>
                  <a:cs typeface="Gill Sans MT" charset="0"/>
                </a:rPr>
                <a:t>Coated mirror (C7) </a:t>
              </a:r>
              <a:r>
                <a:rPr lang="en-US" sz="2000" dirty="0" err="1">
                  <a:ea typeface="Gill Sans MT" charset="0"/>
                  <a:cs typeface="Gill Sans MT" charset="0"/>
                </a:rPr>
                <a:t>Sunshot</a:t>
              </a:r>
              <a:r>
                <a:rPr lang="en-US" sz="2000" dirty="0">
                  <a:ea typeface="Gill Sans MT" charset="0"/>
                  <a:cs typeface="Gill Sans MT" charset="0"/>
                </a:rPr>
                <a:t> sample</a:t>
              </a:r>
            </a:p>
          </p:txBody>
        </p:sp>
        <p:sp>
          <p:nvSpPr>
            <p:cNvPr id="65" name="TextBox 64"/>
            <p:cNvSpPr txBox="1"/>
            <p:nvPr/>
          </p:nvSpPr>
          <p:spPr>
            <a:xfrm rot="16200000">
              <a:off x="10595834" y="24908516"/>
              <a:ext cx="2531461" cy="707886"/>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algn="ctr"/>
              <a:r>
                <a:rPr lang="en-US" sz="2000" dirty="0">
                  <a:ea typeface="Gill Sans MT" charset="0"/>
                  <a:cs typeface="Gill Sans MT" charset="0"/>
                </a:rPr>
                <a:t>PDMS </a:t>
              </a:r>
              <a:r>
                <a:rPr lang="en-US" sz="2000" dirty="0" smtClean="0">
                  <a:ea typeface="Gill Sans MT" charset="0"/>
                  <a:cs typeface="Gill Sans MT" charset="0"/>
                </a:rPr>
                <a:t>10 min </a:t>
              </a:r>
              <a:r>
                <a:rPr lang="en-US" sz="2000" dirty="0">
                  <a:ea typeface="Gill Sans MT" charset="0"/>
                  <a:cs typeface="Gill Sans MT" charset="0"/>
                </a:rPr>
                <a:t>etched </a:t>
              </a:r>
              <a:endParaRPr lang="en-US" sz="2000" dirty="0" smtClean="0">
                <a:ea typeface="Gill Sans MT" charset="0"/>
                <a:cs typeface="Gill Sans MT" charset="0"/>
              </a:endParaRPr>
            </a:p>
            <a:p>
              <a:r>
                <a:rPr lang="en-US" sz="2000" dirty="0" smtClean="0">
                  <a:ea typeface="Gill Sans MT" charset="0"/>
                  <a:cs typeface="Gill Sans MT" charset="0"/>
                </a:rPr>
                <a:t> </a:t>
              </a:r>
              <a:r>
                <a:rPr lang="en-US" sz="2000" dirty="0">
                  <a:ea typeface="Gill Sans MT" charset="0"/>
                  <a:cs typeface="Gill Sans MT" charset="0"/>
                </a:rPr>
                <a:t>3 Layers of C6</a:t>
              </a:r>
            </a:p>
          </p:txBody>
        </p:sp>
        <p:sp>
          <p:nvSpPr>
            <p:cNvPr id="66" name="TextBox 65"/>
            <p:cNvSpPr txBox="1"/>
            <p:nvPr/>
          </p:nvSpPr>
          <p:spPr>
            <a:xfrm>
              <a:off x="15159785" y="26012800"/>
              <a:ext cx="2081134"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a:ea typeface="Gill Sans" charset="0"/>
                  <a:cs typeface="Gill Sans" charset="0"/>
                </a:rPr>
                <a:t>Sand fall 1.3g: </a:t>
              </a:r>
              <a:endParaRPr lang="en-US" sz="1800" dirty="0" smtClean="0">
                <a:ea typeface="Gill Sans" charset="0"/>
                <a:cs typeface="Gill Sans" charset="0"/>
              </a:endParaRPr>
            </a:p>
            <a:p>
              <a:r>
                <a:rPr lang="en-US" sz="1800" dirty="0" smtClean="0">
                  <a:ea typeface="Gill Sans" charset="0"/>
                  <a:cs typeface="Gill Sans" charset="0"/>
                </a:rPr>
                <a:t>CA </a:t>
              </a:r>
              <a:r>
                <a:rPr lang="en-US" sz="1800" dirty="0">
                  <a:ea typeface="Gill Sans" charset="0"/>
                  <a:cs typeface="Gill Sans" charset="0"/>
                </a:rPr>
                <a:t>= 172.8 ± 1.8</a:t>
              </a:r>
            </a:p>
          </p:txBody>
        </p:sp>
        <p:sp>
          <p:nvSpPr>
            <p:cNvPr id="67" name="TextBox 66"/>
            <p:cNvSpPr txBox="1"/>
            <p:nvPr/>
          </p:nvSpPr>
          <p:spPr>
            <a:xfrm>
              <a:off x="17801474" y="26063995"/>
              <a:ext cx="2420092"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a:ea typeface="Gill Sans" charset="0"/>
                  <a:cs typeface="Gill Sans" charset="0"/>
                </a:rPr>
                <a:t>Sand fall 13g: </a:t>
              </a:r>
              <a:endParaRPr lang="en-US" sz="1800" dirty="0" smtClean="0">
                <a:ea typeface="Gill Sans" charset="0"/>
                <a:cs typeface="Gill Sans" charset="0"/>
              </a:endParaRPr>
            </a:p>
            <a:p>
              <a:r>
                <a:rPr lang="en-US" sz="1800" dirty="0" smtClean="0">
                  <a:ea typeface="Gill Sans" charset="0"/>
                  <a:cs typeface="Gill Sans" charset="0"/>
                </a:rPr>
                <a:t>CA </a:t>
              </a:r>
              <a:r>
                <a:rPr lang="en-US" sz="1800" dirty="0">
                  <a:ea typeface="Gill Sans" charset="0"/>
                  <a:cs typeface="Gill Sans" charset="0"/>
                </a:rPr>
                <a:t>= 148.5 ± 15.2</a:t>
              </a:r>
            </a:p>
          </p:txBody>
        </p:sp>
      </p:grpSp>
    </p:spTree>
    <p:extLst>
      <p:ext uri="{BB962C8B-B14F-4D97-AF65-F5344CB8AC3E}">
        <p14:creationId xmlns:p14="http://schemas.microsoft.com/office/powerpoint/2010/main" val="632179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11</a:t>
            </a:fld>
            <a:endParaRPr lang="en-US" dirty="0"/>
          </a:p>
        </p:txBody>
      </p:sp>
      <p:sp>
        <p:nvSpPr>
          <p:cNvPr id="4" name="Title 3"/>
          <p:cNvSpPr>
            <a:spLocks noGrp="1"/>
          </p:cNvSpPr>
          <p:nvPr>
            <p:ph type="title"/>
          </p:nvPr>
        </p:nvSpPr>
        <p:spPr/>
        <p:txBody>
          <a:bodyPr/>
          <a:lstStyle/>
          <a:p>
            <a:r>
              <a:rPr lang="en-US" dirty="0"/>
              <a:t>Results: Spray </a:t>
            </a:r>
            <a:r>
              <a:rPr lang="en-US" dirty="0" smtClean="0"/>
              <a:t>Coating</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543" y="1042219"/>
            <a:ext cx="5359483" cy="36017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0793" y="4799721"/>
            <a:ext cx="1664678" cy="1513344"/>
          </a:xfrm>
          <a:prstGeom prst="rect">
            <a:avLst/>
          </a:prstGeom>
        </p:spPr>
      </p:pic>
      <p:sp>
        <p:nvSpPr>
          <p:cNvPr id="8" name="TextBox 7"/>
          <p:cNvSpPr txBox="1"/>
          <p:nvPr/>
        </p:nvSpPr>
        <p:spPr>
          <a:xfrm>
            <a:off x="558939" y="4785166"/>
            <a:ext cx="1831854" cy="1261884"/>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900" dirty="0" smtClean="0">
                <a:ea typeface="Gill Sans MT" charset="0"/>
                <a:cs typeface="Gill Sans MT" charset="0"/>
              </a:rPr>
              <a:t>Dye </a:t>
            </a:r>
            <a:r>
              <a:rPr lang="en-US" sz="1900" dirty="0">
                <a:ea typeface="Gill Sans MT" charset="0"/>
                <a:cs typeface="Gill Sans MT" charset="0"/>
              </a:rPr>
              <a:t>density plot shows good symmetry, slight radial </a:t>
            </a:r>
            <a:r>
              <a:rPr lang="en-US" sz="1900" dirty="0" smtClean="0">
                <a:ea typeface="Gill Sans MT" charset="0"/>
                <a:cs typeface="Gill Sans MT" charset="0"/>
              </a:rPr>
              <a:t>gradient.</a:t>
            </a:r>
            <a:endParaRPr lang="en-US" sz="1900" dirty="0">
              <a:ea typeface="Gill Sans MT" charset="0"/>
              <a:cs typeface="Gill Sans MT" charset="0"/>
            </a:endParaRPr>
          </a:p>
        </p:txBody>
      </p:sp>
      <p:sp>
        <p:nvSpPr>
          <p:cNvPr id="9" name="TextBox 8"/>
          <p:cNvSpPr txBox="1"/>
          <p:nvPr/>
        </p:nvSpPr>
        <p:spPr>
          <a:xfrm>
            <a:off x="6853151" y="4758793"/>
            <a:ext cx="2171025" cy="1554272"/>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900" dirty="0">
                <a:ea typeface="Gill Sans MT" charset="0"/>
                <a:cs typeface="Gill Sans MT" charset="0"/>
              </a:rPr>
              <a:t>Optical </a:t>
            </a:r>
            <a:r>
              <a:rPr lang="en-US" sz="1900" dirty="0" smtClean="0">
                <a:ea typeface="Gill Sans MT" charset="0"/>
                <a:cs typeface="Gill Sans MT" charset="0"/>
              </a:rPr>
              <a:t>image </a:t>
            </a:r>
            <a:r>
              <a:rPr lang="en-US" sz="1900" dirty="0">
                <a:ea typeface="Gill Sans MT" charset="0"/>
                <a:cs typeface="Gill Sans MT" charset="0"/>
              </a:rPr>
              <a:t>of </a:t>
            </a:r>
            <a:r>
              <a:rPr lang="en-US" sz="1900" dirty="0" smtClean="0">
                <a:ea typeface="Gill Sans MT" charset="0"/>
                <a:cs typeface="Gill Sans MT" charset="0"/>
              </a:rPr>
              <a:t>largest diameter </a:t>
            </a:r>
            <a:r>
              <a:rPr lang="en-US" sz="1900" dirty="0">
                <a:ea typeface="Gill Sans MT" charset="0"/>
                <a:cs typeface="Gill Sans MT" charset="0"/>
              </a:rPr>
              <a:t>water droplets captured on surface of mineral oil. </a:t>
            </a:r>
          </a:p>
        </p:txBody>
      </p:sp>
      <p:sp>
        <p:nvSpPr>
          <p:cNvPr id="10" name="TextBox 9"/>
          <p:cNvSpPr txBox="1"/>
          <p:nvPr/>
        </p:nvSpPr>
        <p:spPr>
          <a:xfrm>
            <a:off x="89639" y="1787966"/>
            <a:ext cx="1831854" cy="969496"/>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900" dirty="0" smtClean="0">
                <a:ea typeface="Gill Sans MT" charset="0"/>
                <a:cs typeface="Gill Sans MT" charset="0"/>
              </a:rPr>
              <a:t>Spray coating system  control interface </a:t>
            </a:r>
            <a:endParaRPr lang="en-US" sz="1900" dirty="0">
              <a:ea typeface="Gill Sans MT" charset="0"/>
              <a:cs typeface="Gill Sans MT"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32" y="4799720"/>
            <a:ext cx="2129056" cy="1596792"/>
          </a:xfrm>
          <a:prstGeom prst="rect">
            <a:avLst/>
          </a:prstGeom>
        </p:spPr>
      </p:pic>
    </p:spTree>
    <p:extLst>
      <p:ext uri="{BB962C8B-B14F-4D97-AF65-F5344CB8AC3E}">
        <p14:creationId xmlns:p14="http://schemas.microsoft.com/office/powerpoint/2010/main" val="1090111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7537EE1-6FBD-BC4E-9F2D-4B8DCA5BB3F0}" type="slidenum">
              <a:rPr lang="en-US" smtClean="0"/>
              <a:pPr/>
              <a:t>12</a:t>
            </a:fld>
            <a:endParaRPr lang="en-US" dirty="0"/>
          </a:p>
        </p:txBody>
      </p:sp>
      <p:sp>
        <p:nvSpPr>
          <p:cNvPr id="3" name="Title 2"/>
          <p:cNvSpPr>
            <a:spLocks noGrp="1"/>
          </p:cNvSpPr>
          <p:nvPr>
            <p:ph type="title"/>
          </p:nvPr>
        </p:nvSpPr>
        <p:spPr/>
        <p:txBody>
          <a:bodyPr/>
          <a:lstStyle/>
          <a:p>
            <a:r>
              <a:rPr lang="en-US" dirty="0"/>
              <a:t>Results: Cost </a:t>
            </a:r>
            <a:r>
              <a:rPr lang="en-US" dirty="0" smtClean="0"/>
              <a:t>Model</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27463158"/>
              </p:ext>
            </p:extLst>
          </p:nvPr>
        </p:nvGraphicFramePr>
        <p:xfrm>
          <a:off x="130629" y="932284"/>
          <a:ext cx="3807821" cy="5168106"/>
        </p:xfrm>
        <a:graphic>
          <a:graphicData uri="http://schemas.openxmlformats.org/drawingml/2006/table">
            <a:tbl>
              <a:tblPr firstRow="1" bandRow="1">
                <a:tableStyleId>{5C22544A-7EE6-4342-B048-85BDC9FD1C3A}</a:tableStyleId>
              </a:tblPr>
              <a:tblGrid>
                <a:gridCol w="2566851"/>
                <a:gridCol w="1240970"/>
              </a:tblGrid>
              <a:tr h="215106">
                <a:tc>
                  <a:txBody>
                    <a:bodyPr/>
                    <a:lstStyle/>
                    <a:p>
                      <a:pPr marL="0" marR="0">
                        <a:spcBef>
                          <a:spcPts val="0"/>
                        </a:spcBef>
                        <a:spcAft>
                          <a:spcPts val="0"/>
                        </a:spcAft>
                      </a:pPr>
                      <a:r>
                        <a:rPr lang="en-US" sz="1300" dirty="0">
                          <a:effectLst/>
                          <a:latin typeface="+mn-lt"/>
                        </a:rPr>
                        <a:t>Case</a:t>
                      </a:r>
                      <a:endParaRPr lang="en-US" sz="1300" dirty="0">
                        <a:effectLst/>
                        <a:latin typeface="+mn-lt"/>
                        <a:ea typeface="Calibri" charset="0"/>
                        <a:cs typeface="Times New Roman" charset="0"/>
                      </a:endParaRPr>
                    </a:p>
                  </a:txBody>
                  <a:tcPr marL="68580" marR="68580" marT="0" marB="0"/>
                </a:tc>
                <a:tc>
                  <a:txBody>
                    <a:bodyPr/>
                    <a:lstStyle/>
                    <a:p>
                      <a:pPr marL="0" marR="0" algn="r">
                        <a:spcBef>
                          <a:spcPts val="0"/>
                        </a:spcBef>
                        <a:spcAft>
                          <a:spcPts val="0"/>
                        </a:spcAft>
                      </a:pPr>
                      <a:r>
                        <a:rPr lang="en-US" sz="1300" dirty="0" err="1" smtClean="0">
                          <a:effectLst/>
                          <a:latin typeface="+mn-lt"/>
                        </a:rPr>
                        <a:t>SunShot</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effectLst/>
                          <a:latin typeface="+mn-lt"/>
                        </a:rPr>
                        <a:t>Source</a:t>
                      </a:r>
                      <a:endParaRPr lang="en-US" sz="1300" dirty="0">
                        <a:effectLst/>
                        <a:latin typeface="+mn-lt"/>
                        <a:ea typeface="Calibri" charset="0"/>
                        <a:cs typeface="Times New Roman" charset="0"/>
                      </a:endParaRPr>
                    </a:p>
                  </a:txBody>
                  <a:tcPr marL="68580" marR="68580" marT="0" marB="0"/>
                </a:tc>
                <a:tc>
                  <a:txBody>
                    <a:bodyPr/>
                    <a:lstStyle/>
                    <a:p>
                      <a:pPr marL="0" marR="0" algn="r">
                        <a:spcBef>
                          <a:spcPts val="0"/>
                        </a:spcBef>
                        <a:spcAft>
                          <a:spcPts val="0"/>
                        </a:spcAft>
                      </a:pPr>
                      <a:r>
                        <a:rPr lang="en-US" sz="1300" dirty="0">
                          <a:effectLst/>
                          <a:latin typeface="+mn-lt"/>
                        </a:rPr>
                        <a:t>SVS</a:t>
                      </a:r>
                      <a:endParaRPr lang="en-US" sz="1300" dirty="0">
                        <a:effectLst/>
                        <a:latin typeface="+mn-lt"/>
                        <a:ea typeface="Calibri" charset="0"/>
                        <a:cs typeface="Times New Roman" charset="0"/>
                      </a:endParaRPr>
                    </a:p>
                  </a:txBody>
                  <a:tcPr marL="68580" marR="68580" marT="0" marB="0"/>
                </a:tc>
              </a:tr>
              <a:tr h="182880">
                <a:tc gridSpan="2">
                  <a:txBody>
                    <a:bodyPr/>
                    <a:lstStyle/>
                    <a:p>
                      <a:pPr marL="0" marR="0" algn="ctr">
                        <a:spcBef>
                          <a:spcPts val="0"/>
                        </a:spcBef>
                        <a:spcAft>
                          <a:spcPts val="0"/>
                        </a:spcAft>
                      </a:pPr>
                      <a:r>
                        <a:rPr lang="en-US" sz="1300" b="1" dirty="0">
                          <a:effectLst/>
                          <a:latin typeface="+mn-lt"/>
                        </a:rPr>
                        <a:t>Design Assumptions</a:t>
                      </a:r>
                      <a:endParaRPr lang="en-US" sz="1300" b="1" dirty="0">
                        <a:effectLst/>
                        <a:latin typeface="+mn-lt"/>
                        <a:ea typeface="Calibri" charset="0"/>
                        <a:cs typeface="Times New Roman" charset="0"/>
                      </a:endParaRPr>
                    </a:p>
                  </a:txBody>
                  <a:tcPr marL="68580" marR="68580" marT="0" marB="0"/>
                </a:tc>
                <a:tc hMerge="1">
                  <a:txBody>
                    <a:bodyPr/>
                    <a:lstStyle/>
                    <a:p>
                      <a:endParaRPr lang="en-US"/>
                    </a:p>
                  </a:txBody>
                  <a:tcPr/>
                </a:tc>
              </a:tr>
              <a:tr h="182880">
                <a:tc>
                  <a:txBody>
                    <a:bodyPr/>
                    <a:lstStyle/>
                    <a:p>
                      <a:pPr marL="0" marR="0">
                        <a:spcBef>
                          <a:spcPts val="0"/>
                        </a:spcBef>
                        <a:spcAft>
                          <a:spcPts val="0"/>
                        </a:spcAft>
                      </a:pPr>
                      <a:r>
                        <a:rPr lang="en-US" sz="1300" dirty="0">
                          <a:solidFill>
                            <a:srgbClr val="0070C0"/>
                          </a:solidFill>
                          <a:effectLst/>
                          <a:latin typeface="+mn-lt"/>
                        </a:rPr>
                        <a:t>Technology</a:t>
                      </a:r>
                      <a:endParaRPr lang="en-US" sz="1300" dirty="0">
                        <a:solidFill>
                          <a:srgbClr val="0070C0"/>
                        </a:solidFill>
                        <a:effectLst/>
                        <a:latin typeface="+mn-lt"/>
                        <a:ea typeface="Calibri" charset="0"/>
                        <a:cs typeface="Times New Roman" charset="0"/>
                      </a:endParaRPr>
                    </a:p>
                  </a:txBody>
                  <a:tcPr marL="68580" marR="68580" marT="0" marB="0"/>
                </a:tc>
                <a:tc>
                  <a:txBody>
                    <a:bodyPr/>
                    <a:lstStyle/>
                    <a:p>
                      <a:pPr marL="0" marR="0" algn="r">
                        <a:spcBef>
                          <a:spcPts val="0"/>
                        </a:spcBef>
                        <a:spcAft>
                          <a:spcPts val="0"/>
                        </a:spcAft>
                      </a:pPr>
                      <a:r>
                        <a:rPr lang="en-US" sz="1300" dirty="0">
                          <a:solidFill>
                            <a:srgbClr val="0070C0"/>
                          </a:solidFill>
                          <a:effectLst/>
                          <a:latin typeface="+mn-lt"/>
                        </a:rPr>
                        <a:t>S-CO</a:t>
                      </a:r>
                      <a:r>
                        <a:rPr lang="en-US" sz="1300" baseline="-25000" dirty="0">
                          <a:solidFill>
                            <a:srgbClr val="0070C0"/>
                          </a:solidFill>
                          <a:effectLst/>
                          <a:latin typeface="+mn-lt"/>
                        </a:rPr>
                        <a:t>2</a:t>
                      </a:r>
                      <a:r>
                        <a:rPr lang="en-US" sz="1300" dirty="0">
                          <a:solidFill>
                            <a:srgbClr val="0070C0"/>
                          </a:solidFill>
                          <a:effectLst/>
                          <a:latin typeface="+mn-lt"/>
                        </a:rPr>
                        <a:t> combined Cycle Tower</a:t>
                      </a:r>
                      <a:endParaRPr lang="en-US" sz="1300" dirty="0">
                        <a:solidFill>
                          <a:srgbClr val="0070C0"/>
                        </a:solidFill>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a:effectLst/>
                          <a:latin typeface="+mn-lt"/>
                        </a:rPr>
                        <a:t>Solar Multiply</a:t>
                      </a:r>
                      <a:endParaRPr lang="en-US" sz="130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2.7</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effectLst/>
                          <a:latin typeface="+mn-lt"/>
                        </a:rPr>
                        <a:t>TES (hours)</a:t>
                      </a:r>
                      <a:endParaRPr lang="en-US" sz="1300" dirty="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14</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a:effectLst/>
                          <a:latin typeface="+mn-lt"/>
                        </a:rPr>
                        <a:t>Plant Capacity (MW, net)</a:t>
                      </a:r>
                      <a:endParaRPr lang="en-US" sz="130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200</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solidFill>
                            <a:srgbClr val="0070C0"/>
                          </a:solidFill>
                          <a:effectLst/>
                          <a:latin typeface="+mn-lt"/>
                        </a:rPr>
                        <a:t>Power Cycle Gross Efficiency </a:t>
                      </a:r>
                      <a:endParaRPr lang="en-US" sz="1300" dirty="0">
                        <a:solidFill>
                          <a:srgbClr val="0070C0"/>
                        </a:solidFill>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solidFill>
                            <a:srgbClr val="0070C0"/>
                          </a:solidFill>
                          <a:effectLst/>
                          <a:latin typeface="+mn-lt"/>
                        </a:rPr>
                        <a:t>0.555</a:t>
                      </a:r>
                      <a:endParaRPr lang="en-US" sz="1300" dirty="0">
                        <a:solidFill>
                          <a:srgbClr val="0070C0"/>
                        </a:solidFill>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a:effectLst/>
                          <a:latin typeface="+mn-lt"/>
                        </a:rPr>
                        <a:t>Cooling Method</a:t>
                      </a:r>
                      <a:endParaRPr lang="en-US" sz="130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dry</a:t>
                      </a:r>
                      <a:endParaRPr lang="en-US" sz="1300" dirty="0">
                        <a:effectLst/>
                        <a:latin typeface="+mn-lt"/>
                        <a:ea typeface="Calibri" charset="0"/>
                        <a:cs typeface="Times New Roman" charset="0"/>
                      </a:endParaRPr>
                    </a:p>
                  </a:txBody>
                  <a:tcPr marL="68580" marR="68580" marT="0" marB="0"/>
                </a:tc>
              </a:tr>
              <a:tr h="182880">
                <a:tc gridSpan="2">
                  <a:txBody>
                    <a:bodyPr/>
                    <a:lstStyle/>
                    <a:p>
                      <a:pPr marL="0" marR="0" algn="ctr">
                        <a:spcBef>
                          <a:spcPts val="0"/>
                        </a:spcBef>
                        <a:spcAft>
                          <a:spcPts val="0"/>
                        </a:spcAft>
                      </a:pPr>
                      <a:r>
                        <a:rPr lang="en-US" sz="1300" b="1" dirty="0">
                          <a:effectLst/>
                          <a:latin typeface="+mn-lt"/>
                        </a:rPr>
                        <a:t>Cost Assumptions</a:t>
                      </a:r>
                      <a:endParaRPr lang="en-US" sz="1300" b="1" dirty="0">
                        <a:effectLst/>
                        <a:latin typeface="+mn-lt"/>
                        <a:ea typeface="Calibri" charset="0"/>
                        <a:cs typeface="Times New Roman" charset="0"/>
                      </a:endParaRPr>
                    </a:p>
                  </a:txBody>
                  <a:tcPr marL="68580" marR="68580" marT="0" marB="0"/>
                </a:tc>
                <a:tc hMerge="1">
                  <a:txBody>
                    <a:bodyPr/>
                    <a:lstStyle/>
                    <a:p>
                      <a:endParaRPr lang="en-US"/>
                    </a:p>
                  </a:txBody>
                  <a:tcPr/>
                </a:tc>
              </a:tr>
              <a:tr h="182880">
                <a:tc>
                  <a:txBody>
                    <a:bodyPr/>
                    <a:lstStyle/>
                    <a:p>
                      <a:pPr marL="0" marR="0">
                        <a:spcBef>
                          <a:spcPts val="0"/>
                        </a:spcBef>
                        <a:spcAft>
                          <a:spcPts val="0"/>
                        </a:spcAft>
                      </a:pPr>
                      <a:r>
                        <a:rPr lang="en-US" sz="1300" dirty="0">
                          <a:effectLst/>
                          <a:latin typeface="+mn-lt"/>
                        </a:rPr>
                        <a:t>Site Prep Cost ($/m2)</a:t>
                      </a:r>
                      <a:endParaRPr lang="en-US" sz="1300" dirty="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10</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solidFill>
                            <a:srgbClr val="0070C0"/>
                          </a:solidFill>
                          <a:effectLst/>
                          <a:latin typeface="+mn-lt"/>
                        </a:rPr>
                        <a:t>Solar Field ($/m2)</a:t>
                      </a:r>
                      <a:endParaRPr lang="en-US" sz="1300" dirty="0">
                        <a:solidFill>
                          <a:srgbClr val="0070C0"/>
                        </a:solidFill>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solidFill>
                            <a:srgbClr val="0070C0"/>
                          </a:solidFill>
                          <a:effectLst/>
                          <a:latin typeface="+mn-lt"/>
                        </a:rPr>
                        <a:t>75</a:t>
                      </a:r>
                      <a:endParaRPr lang="en-US" sz="1300" dirty="0">
                        <a:solidFill>
                          <a:srgbClr val="0070C0"/>
                        </a:solidFill>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effectLst/>
                          <a:latin typeface="+mn-lt"/>
                        </a:rPr>
                        <a:t>Power Plant Cost ($/kWh-t)</a:t>
                      </a:r>
                      <a:endParaRPr lang="en-US" sz="1300" dirty="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880</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effectLst/>
                          <a:latin typeface="+mn-lt"/>
                        </a:rPr>
                        <a:t>HTF System or Tower/</a:t>
                      </a:r>
                      <a:r>
                        <a:rPr lang="en-US" sz="1300" dirty="0" err="1">
                          <a:effectLst/>
                          <a:latin typeface="+mn-lt"/>
                        </a:rPr>
                        <a:t>Rcvr</a:t>
                      </a:r>
                      <a:r>
                        <a:rPr lang="en-US" sz="1300" dirty="0">
                          <a:effectLst/>
                          <a:latin typeface="+mn-lt"/>
                        </a:rPr>
                        <a:t> Cost ($/m2 or $/kW-t) </a:t>
                      </a:r>
                      <a:endParaRPr lang="en-US" sz="1300" dirty="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110</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effectLst/>
                          <a:latin typeface="+mn-lt"/>
                        </a:rPr>
                        <a:t>Thermal Storage Cost ($/KWh-t)</a:t>
                      </a:r>
                      <a:endParaRPr lang="en-US" sz="1300" dirty="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15</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effectLst/>
                          <a:latin typeface="+mn-lt"/>
                        </a:rPr>
                        <a:t>Contingency</a:t>
                      </a:r>
                      <a:endParaRPr lang="en-US" sz="1300" dirty="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10%</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dirty="0">
                          <a:solidFill>
                            <a:srgbClr val="C00000"/>
                          </a:solidFill>
                          <a:effectLst/>
                          <a:latin typeface="+mn-lt"/>
                        </a:rPr>
                        <a:t>Indirect </a:t>
                      </a:r>
                      <a:r>
                        <a:rPr lang="en-US" sz="1300" dirty="0" smtClean="0">
                          <a:solidFill>
                            <a:srgbClr val="C00000"/>
                          </a:solidFill>
                          <a:effectLst/>
                          <a:latin typeface="+mn-lt"/>
                        </a:rPr>
                        <a:t>(% of </a:t>
                      </a:r>
                      <a:r>
                        <a:rPr lang="en-US" sz="1300" dirty="0">
                          <a:solidFill>
                            <a:srgbClr val="C00000"/>
                          </a:solidFill>
                          <a:effectLst/>
                          <a:latin typeface="+mn-lt"/>
                        </a:rPr>
                        <a:t>direct costs + contingency)</a:t>
                      </a:r>
                      <a:endParaRPr lang="en-US" sz="1300" dirty="0">
                        <a:solidFill>
                          <a:srgbClr val="C00000"/>
                        </a:solidFill>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solidFill>
                            <a:srgbClr val="C00000"/>
                          </a:solidFill>
                          <a:effectLst/>
                          <a:latin typeface="+mn-lt"/>
                        </a:rPr>
                        <a:t>19.7%</a:t>
                      </a:r>
                      <a:endParaRPr lang="en-US" sz="1300" dirty="0">
                        <a:solidFill>
                          <a:srgbClr val="C00000"/>
                        </a:solidFill>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a:effectLst/>
                          <a:latin typeface="+mn-lt"/>
                        </a:rPr>
                        <a:t>O&amp;M ($/kWh-t)</a:t>
                      </a:r>
                      <a:endParaRPr lang="en-US" sz="130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40</a:t>
                      </a:r>
                      <a:endParaRPr lang="en-US" sz="1300" dirty="0">
                        <a:effectLst/>
                        <a:latin typeface="+mn-lt"/>
                        <a:ea typeface="Calibri" charset="0"/>
                        <a:cs typeface="Times New Roman" charset="0"/>
                      </a:endParaRPr>
                    </a:p>
                  </a:txBody>
                  <a:tcPr marL="68580" marR="68580" marT="0" marB="0"/>
                </a:tc>
              </a:tr>
              <a:tr h="182880">
                <a:tc gridSpan="2">
                  <a:txBody>
                    <a:bodyPr/>
                    <a:lstStyle/>
                    <a:p>
                      <a:pPr marL="0" marR="0" algn="ctr">
                        <a:spcBef>
                          <a:spcPts val="0"/>
                        </a:spcBef>
                        <a:spcAft>
                          <a:spcPts val="0"/>
                        </a:spcAft>
                      </a:pPr>
                      <a:r>
                        <a:rPr lang="en-US" sz="1300" b="1" dirty="0">
                          <a:effectLst/>
                          <a:latin typeface="+mn-lt"/>
                        </a:rPr>
                        <a:t>SAM Results</a:t>
                      </a:r>
                      <a:endParaRPr lang="en-US" sz="1300" b="1" dirty="0">
                        <a:effectLst/>
                        <a:latin typeface="+mn-lt"/>
                        <a:ea typeface="Calibri" charset="0"/>
                        <a:cs typeface="Times New Roman" charset="0"/>
                      </a:endParaRPr>
                    </a:p>
                  </a:txBody>
                  <a:tcPr marL="68580" marR="68580" marT="0" marB="0"/>
                </a:tc>
                <a:tc hMerge="1">
                  <a:txBody>
                    <a:bodyPr/>
                    <a:lstStyle/>
                    <a:p>
                      <a:endParaRPr lang="en-US"/>
                    </a:p>
                  </a:txBody>
                  <a:tcPr/>
                </a:tc>
              </a:tr>
              <a:tr h="182880">
                <a:tc>
                  <a:txBody>
                    <a:bodyPr/>
                    <a:lstStyle/>
                    <a:p>
                      <a:pPr marL="0" marR="0">
                        <a:spcBef>
                          <a:spcPts val="0"/>
                        </a:spcBef>
                        <a:spcAft>
                          <a:spcPts val="0"/>
                        </a:spcAft>
                      </a:pPr>
                      <a:r>
                        <a:rPr lang="en-US" sz="1300" dirty="0">
                          <a:solidFill>
                            <a:srgbClr val="0070C0"/>
                          </a:solidFill>
                          <a:effectLst/>
                          <a:latin typeface="+mn-lt"/>
                        </a:rPr>
                        <a:t>Capacity Factor</a:t>
                      </a:r>
                      <a:endParaRPr lang="en-US" sz="1300" dirty="0">
                        <a:solidFill>
                          <a:srgbClr val="0070C0"/>
                        </a:solidFill>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solidFill>
                            <a:srgbClr val="0070C0"/>
                          </a:solidFill>
                          <a:effectLst/>
                          <a:latin typeface="+mn-lt"/>
                        </a:rPr>
                        <a:t>66.6%</a:t>
                      </a:r>
                      <a:endParaRPr lang="en-US" sz="1300" dirty="0">
                        <a:solidFill>
                          <a:srgbClr val="0070C0"/>
                        </a:solidFill>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a:effectLst/>
                          <a:latin typeface="+mn-lt"/>
                        </a:rPr>
                        <a:t>Total Installed Cost ($/kW)</a:t>
                      </a:r>
                      <a:endParaRPr lang="en-US" sz="130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3,770</a:t>
                      </a:r>
                      <a:endParaRPr lang="en-US" sz="1300" dirty="0">
                        <a:effectLst/>
                        <a:latin typeface="+mn-lt"/>
                        <a:ea typeface="Calibri" charset="0"/>
                        <a:cs typeface="Times New Roman" charset="0"/>
                      </a:endParaRPr>
                    </a:p>
                  </a:txBody>
                  <a:tcPr marL="68580" marR="68580" marT="0" marB="0"/>
                </a:tc>
              </a:tr>
              <a:tr h="182880">
                <a:tc>
                  <a:txBody>
                    <a:bodyPr/>
                    <a:lstStyle/>
                    <a:p>
                      <a:pPr marL="0" marR="0">
                        <a:spcBef>
                          <a:spcPts val="0"/>
                        </a:spcBef>
                        <a:spcAft>
                          <a:spcPts val="0"/>
                        </a:spcAft>
                      </a:pPr>
                      <a:r>
                        <a:rPr lang="en-US" sz="1300">
                          <a:effectLst/>
                          <a:latin typeface="+mn-lt"/>
                        </a:rPr>
                        <a:t>LCOE 9c/kWh, real) [zero ITC, SVS financial assumption)</a:t>
                      </a:r>
                      <a:endParaRPr lang="en-US" sz="1300">
                        <a:effectLst/>
                        <a:latin typeface="+mn-lt"/>
                        <a:ea typeface="Calibri" charset="0"/>
                        <a:cs typeface="Times New Roman" charset="0"/>
                      </a:endParaRPr>
                    </a:p>
                  </a:txBody>
                  <a:tcPr marL="68580" marR="68580" marT="0" marB="0"/>
                </a:tc>
                <a:tc>
                  <a:txBody>
                    <a:bodyPr/>
                    <a:lstStyle/>
                    <a:p>
                      <a:pPr marL="0" marR="0" algn="ctr">
                        <a:spcBef>
                          <a:spcPts val="0"/>
                        </a:spcBef>
                        <a:spcAft>
                          <a:spcPts val="0"/>
                        </a:spcAft>
                      </a:pPr>
                      <a:r>
                        <a:rPr lang="en-US" sz="1300" dirty="0">
                          <a:effectLst/>
                          <a:latin typeface="+mn-lt"/>
                        </a:rPr>
                        <a:t>6.0</a:t>
                      </a:r>
                      <a:endParaRPr lang="en-US" sz="1300" dirty="0">
                        <a:effectLst/>
                        <a:latin typeface="+mn-lt"/>
                        <a:ea typeface="Calibri" charset="0"/>
                        <a:cs typeface="Times New Roman"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09778374"/>
              </p:ext>
            </p:extLst>
          </p:nvPr>
        </p:nvGraphicFramePr>
        <p:xfrm>
          <a:off x="4104518" y="1051510"/>
          <a:ext cx="4852983" cy="3474720"/>
        </p:xfrm>
        <a:graphic>
          <a:graphicData uri="http://schemas.openxmlformats.org/drawingml/2006/table">
            <a:tbl>
              <a:tblPr firstRow="1" firstCol="1" bandRow="1">
                <a:tableStyleId>{5C22544A-7EE6-4342-B048-85BDC9FD1C3A}</a:tableStyleId>
              </a:tblPr>
              <a:tblGrid>
                <a:gridCol w="1762124"/>
                <a:gridCol w="647700"/>
                <a:gridCol w="552450"/>
                <a:gridCol w="676275"/>
                <a:gridCol w="590550"/>
                <a:gridCol w="623884"/>
              </a:tblGrid>
              <a:tr h="295505">
                <a:tc gridSpan="6">
                  <a:txBody>
                    <a:bodyPr/>
                    <a:lstStyle/>
                    <a:p>
                      <a:pPr marL="0" marR="0" algn="just">
                        <a:spcBef>
                          <a:spcPts val="0"/>
                        </a:spcBef>
                        <a:spcAft>
                          <a:spcPts val="900"/>
                        </a:spcAft>
                      </a:pPr>
                      <a:r>
                        <a:rPr lang="en-US" sz="1600" dirty="0" smtClean="0">
                          <a:effectLst/>
                          <a:latin typeface="+mn-lt"/>
                          <a:ea typeface="Gill Sans" charset="0"/>
                          <a:cs typeface="Gill Sans" charset="0"/>
                        </a:rPr>
                        <a:t>Performance </a:t>
                      </a:r>
                      <a:r>
                        <a:rPr lang="en-US" sz="1600" dirty="0">
                          <a:effectLst/>
                          <a:latin typeface="+mn-lt"/>
                          <a:ea typeface="Gill Sans" charset="0"/>
                          <a:cs typeface="Gill Sans" charset="0"/>
                        </a:rPr>
                        <a:t>and cost values of CSP tower baseline simulation in SAM 2015.6.30</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4800">
                <a:tc>
                  <a:txBody>
                    <a:bodyPr/>
                    <a:lstStyle/>
                    <a:p>
                      <a:pPr marL="0" marR="0" algn="ctr">
                        <a:spcBef>
                          <a:spcPts val="0"/>
                        </a:spcBef>
                        <a:spcAft>
                          <a:spcPts val="0"/>
                        </a:spcAft>
                      </a:pPr>
                      <a:r>
                        <a:rPr lang="en-US" sz="1400" b="1" dirty="0">
                          <a:effectLst/>
                          <a:latin typeface="+mn-lt"/>
                          <a:ea typeface="Gill Sans" charset="0"/>
                          <a:cs typeface="Gill Sans" charset="0"/>
                        </a:rPr>
                        <a:t>Mirror reflectance </a:t>
                      </a:r>
                      <a:r>
                        <a:rPr lang="en-US" sz="1400" b="1" dirty="0" smtClean="0">
                          <a:effectLst/>
                          <a:latin typeface="+mn-lt"/>
                          <a:ea typeface="Gill Sans" charset="0"/>
                          <a:cs typeface="Gill Sans" charset="0"/>
                        </a:rPr>
                        <a:t>value (R)</a:t>
                      </a:r>
                      <a:endParaRPr lang="en-US" sz="1400" b="1" dirty="0">
                        <a:effectLst/>
                        <a:latin typeface="+mn-lt"/>
                        <a:ea typeface="Gill Sans" charset="0"/>
                        <a:cs typeface="Gill Sans" charset="0"/>
                      </a:endParaRPr>
                    </a:p>
                  </a:txBody>
                  <a:tcPr marL="68580" marR="68580" marT="0" marB="0" anchor="ctr"/>
                </a:tc>
                <a:tc>
                  <a:txBody>
                    <a:bodyPr/>
                    <a:lstStyle/>
                    <a:p>
                      <a:pPr marL="0" marR="0" algn="ctr">
                        <a:spcBef>
                          <a:spcPts val="0"/>
                        </a:spcBef>
                        <a:spcAft>
                          <a:spcPts val="0"/>
                        </a:spcAft>
                      </a:pPr>
                      <a:r>
                        <a:rPr lang="en-US" sz="1400" dirty="0" smtClean="0">
                          <a:effectLst/>
                          <a:latin typeface="+mn-lt"/>
                          <a:ea typeface="Gill Sans" charset="0"/>
                          <a:cs typeface="Gill Sans" charset="0"/>
                        </a:rPr>
                        <a:t>0.95</a:t>
                      </a:r>
                      <a:endParaRPr lang="en-US" sz="1400" dirty="0">
                        <a:effectLst/>
                        <a:latin typeface="+mn-lt"/>
                        <a:ea typeface="Gill Sans" charset="0"/>
                        <a:cs typeface="Gill Sans" charset="0"/>
                      </a:endParaRPr>
                    </a:p>
                  </a:txBody>
                  <a:tcPr marL="68580" marR="68580" marT="0" marB="0" anchor="ctr"/>
                </a:tc>
                <a:tc>
                  <a:txBody>
                    <a:bodyPr/>
                    <a:lstStyle/>
                    <a:p>
                      <a:pPr marL="0" marR="0" algn="ctr">
                        <a:spcBef>
                          <a:spcPts val="0"/>
                        </a:spcBef>
                        <a:spcAft>
                          <a:spcPts val="0"/>
                        </a:spcAft>
                      </a:pPr>
                      <a:r>
                        <a:rPr lang="en-US" sz="1400" dirty="0" smtClean="0">
                          <a:effectLst/>
                          <a:latin typeface="+mn-lt"/>
                          <a:ea typeface="Gill Sans" charset="0"/>
                          <a:cs typeface="Gill Sans" charset="0"/>
                        </a:rPr>
                        <a:t>0.90</a:t>
                      </a:r>
                      <a:endParaRPr lang="en-US" sz="1400" dirty="0">
                        <a:effectLst/>
                        <a:latin typeface="+mn-lt"/>
                        <a:ea typeface="Gill Sans" charset="0"/>
                        <a:cs typeface="Gill Sans" charset="0"/>
                      </a:endParaRPr>
                    </a:p>
                  </a:txBody>
                  <a:tcPr marL="68580" marR="68580" marT="0" marB="0" anchor="ctr"/>
                </a:tc>
                <a:tc>
                  <a:txBody>
                    <a:bodyPr/>
                    <a:lstStyle/>
                    <a:p>
                      <a:pPr marL="0" marR="0" algn="ctr">
                        <a:spcBef>
                          <a:spcPts val="0"/>
                        </a:spcBef>
                        <a:spcAft>
                          <a:spcPts val="0"/>
                        </a:spcAft>
                      </a:pPr>
                      <a:r>
                        <a:rPr lang="en-US" sz="1400" dirty="0" smtClean="0">
                          <a:effectLst/>
                          <a:latin typeface="+mn-lt"/>
                          <a:ea typeface="Gill Sans" charset="0"/>
                          <a:cs typeface="Gill Sans" charset="0"/>
                        </a:rPr>
                        <a:t>0.88</a:t>
                      </a:r>
                      <a:endParaRPr lang="en-US" sz="1400" dirty="0">
                        <a:effectLst/>
                        <a:latin typeface="+mn-lt"/>
                        <a:ea typeface="Gill Sans" charset="0"/>
                        <a:cs typeface="Gill Sans" charset="0"/>
                      </a:endParaRPr>
                    </a:p>
                  </a:txBody>
                  <a:tcPr marL="68580" marR="68580" marT="0" marB="0" anchor="ctr"/>
                </a:tc>
                <a:tc>
                  <a:txBody>
                    <a:bodyPr/>
                    <a:lstStyle/>
                    <a:p>
                      <a:pPr marL="0" marR="0" algn="ctr">
                        <a:spcBef>
                          <a:spcPts val="0"/>
                        </a:spcBef>
                        <a:spcAft>
                          <a:spcPts val="0"/>
                        </a:spcAft>
                      </a:pPr>
                      <a:r>
                        <a:rPr lang="en-US" sz="1400" dirty="0" smtClean="0">
                          <a:effectLst/>
                          <a:latin typeface="+mn-lt"/>
                          <a:ea typeface="Gill Sans" charset="0"/>
                          <a:cs typeface="Gill Sans" charset="0"/>
                        </a:rPr>
                        <a:t>0.85</a:t>
                      </a:r>
                      <a:endParaRPr lang="en-US" sz="1400" dirty="0">
                        <a:effectLst/>
                        <a:latin typeface="+mn-lt"/>
                        <a:ea typeface="Gill Sans" charset="0"/>
                        <a:cs typeface="Gill Sans" charset="0"/>
                      </a:endParaRPr>
                    </a:p>
                  </a:txBody>
                  <a:tcPr marL="68580" marR="68580" marT="0" marB="0" anchor="ctr"/>
                </a:tc>
                <a:tc>
                  <a:txBody>
                    <a:bodyPr/>
                    <a:lstStyle/>
                    <a:p>
                      <a:pPr marL="0" marR="0" algn="ctr">
                        <a:spcBef>
                          <a:spcPts val="0"/>
                        </a:spcBef>
                        <a:spcAft>
                          <a:spcPts val="0"/>
                        </a:spcAft>
                      </a:pPr>
                      <a:r>
                        <a:rPr lang="en-US" sz="1400" dirty="0" smtClean="0">
                          <a:effectLst/>
                          <a:latin typeface="+mn-lt"/>
                          <a:ea typeface="Gill Sans" charset="0"/>
                          <a:cs typeface="Gill Sans" charset="0"/>
                        </a:rPr>
                        <a:t>0.83</a:t>
                      </a:r>
                      <a:endParaRPr lang="en-US" sz="1400" dirty="0">
                        <a:effectLst/>
                        <a:latin typeface="+mn-lt"/>
                        <a:ea typeface="Gill Sans" charset="0"/>
                        <a:cs typeface="Gill Sans" charset="0"/>
                      </a:endParaRPr>
                    </a:p>
                  </a:txBody>
                  <a:tcPr marL="68580" marR="68580" marT="0" marB="0" anchor="ctr"/>
                </a:tc>
              </a:tr>
              <a:tr h="247650">
                <a:tc>
                  <a:txBody>
                    <a:bodyPr/>
                    <a:lstStyle/>
                    <a:p>
                      <a:pPr marL="0" marR="0" algn="l">
                        <a:spcBef>
                          <a:spcPts val="0"/>
                        </a:spcBef>
                        <a:spcAft>
                          <a:spcPts val="0"/>
                        </a:spcAft>
                      </a:pPr>
                      <a:r>
                        <a:rPr lang="en-US" sz="1400" b="0" dirty="0">
                          <a:effectLst/>
                          <a:latin typeface="+mn-lt"/>
                          <a:ea typeface="Gill Sans" charset="0"/>
                          <a:cs typeface="Gill Sans" charset="0"/>
                        </a:rPr>
                        <a:t>Annual energy </a:t>
                      </a:r>
                      <a:endParaRPr lang="en-US" sz="1400" b="0" dirty="0" smtClean="0">
                        <a:effectLst/>
                        <a:latin typeface="+mn-lt"/>
                        <a:ea typeface="Gill Sans" charset="0"/>
                        <a:cs typeface="Gill Sans" charset="0"/>
                      </a:endParaRPr>
                    </a:p>
                    <a:p>
                      <a:pPr marL="0" marR="0" algn="l">
                        <a:spcBef>
                          <a:spcPts val="0"/>
                        </a:spcBef>
                        <a:spcAft>
                          <a:spcPts val="0"/>
                        </a:spcAft>
                      </a:pPr>
                      <a:r>
                        <a:rPr lang="en-US" sz="1400" b="0" dirty="0" smtClean="0">
                          <a:effectLst/>
                          <a:latin typeface="+mn-lt"/>
                          <a:ea typeface="Gill Sans" charset="0"/>
                          <a:cs typeface="Gill Sans" charset="0"/>
                        </a:rPr>
                        <a:t>(</a:t>
                      </a:r>
                      <a:r>
                        <a:rPr lang="en-US" sz="1400" b="0" dirty="0" err="1">
                          <a:effectLst/>
                          <a:latin typeface="+mn-lt"/>
                          <a:ea typeface="Gill Sans" charset="0"/>
                          <a:cs typeface="Gill Sans" charset="0"/>
                        </a:rPr>
                        <a:t>GWh</a:t>
                      </a:r>
                      <a:r>
                        <a:rPr lang="en-US" sz="1400" b="0" dirty="0">
                          <a:effectLst/>
                          <a:latin typeface="+mn-lt"/>
                          <a:ea typeface="Gill Sans" charset="0"/>
                          <a:cs typeface="Gill Sans" charset="0"/>
                        </a:rPr>
                        <a:t>)</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243.7</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234.5</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230.5</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223.6</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219.1</a:t>
                      </a:r>
                    </a:p>
                  </a:txBody>
                  <a:tcPr marL="68580" marR="68580" marT="0" marB="0" anchor="ctr"/>
                </a:tc>
              </a:tr>
              <a:tr h="304800">
                <a:tc>
                  <a:txBody>
                    <a:bodyPr/>
                    <a:lstStyle/>
                    <a:p>
                      <a:pPr marL="0" marR="0" algn="l">
                        <a:spcBef>
                          <a:spcPts val="0"/>
                        </a:spcBef>
                        <a:spcAft>
                          <a:spcPts val="0"/>
                        </a:spcAft>
                      </a:pPr>
                      <a:r>
                        <a:rPr lang="en-US" sz="1400" b="0" dirty="0">
                          <a:effectLst/>
                          <a:latin typeface="+mn-lt"/>
                          <a:ea typeface="Gill Sans" charset="0"/>
                          <a:cs typeface="Gill Sans" charset="0"/>
                        </a:rPr>
                        <a:t>Capacity factor </a:t>
                      </a:r>
                      <a:endParaRPr lang="en-US" sz="1400" b="0" dirty="0" smtClean="0">
                        <a:effectLst/>
                        <a:latin typeface="+mn-lt"/>
                        <a:ea typeface="Gill Sans" charset="0"/>
                        <a:cs typeface="Gill Sans" charset="0"/>
                      </a:endParaRPr>
                    </a:p>
                    <a:p>
                      <a:pPr marL="0" marR="0" algn="l">
                        <a:spcBef>
                          <a:spcPts val="0"/>
                        </a:spcBef>
                        <a:spcAft>
                          <a:spcPts val="0"/>
                        </a:spcAft>
                      </a:pPr>
                      <a:r>
                        <a:rPr lang="en-US" sz="1400" b="0" dirty="0" smtClean="0">
                          <a:effectLst/>
                          <a:latin typeface="+mn-lt"/>
                          <a:ea typeface="Gill Sans" charset="0"/>
                          <a:cs typeface="Gill Sans" charset="0"/>
                        </a:rPr>
                        <a:t>(%)</a:t>
                      </a:r>
                      <a:endParaRPr lang="en-US" sz="1400" b="0" dirty="0">
                        <a:effectLst/>
                        <a:latin typeface="+mn-lt"/>
                        <a:ea typeface="Gill Sans" charset="0"/>
                        <a:cs typeface="Gill Sans" charset="0"/>
                      </a:endParaRP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27.8</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26.7</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26.3</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25.5</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25.0</a:t>
                      </a:r>
                    </a:p>
                  </a:txBody>
                  <a:tcPr marL="68580" marR="68580" marT="0" marB="0" anchor="ctr"/>
                </a:tc>
              </a:tr>
              <a:tr h="302895">
                <a:tc>
                  <a:txBody>
                    <a:bodyPr/>
                    <a:lstStyle/>
                    <a:p>
                      <a:pPr marL="0" marR="0" algn="l">
                        <a:spcBef>
                          <a:spcPts val="0"/>
                        </a:spcBef>
                        <a:spcAft>
                          <a:spcPts val="0"/>
                        </a:spcAft>
                      </a:pPr>
                      <a:r>
                        <a:rPr lang="en-US" sz="1400" b="0" dirty="0">
                          <a:effectLst/>
                          <a:latin typeface="+mn-lt"/>
                          <a:ea typeface="Gill Sans" charset="0"/>
                          <a:cs typeface="Gill Sans" charset="0"/>
                        </a:rPr>
                        <a:t>PPA price (year 1) (¢/kWh)</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21.90</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22.74</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23.13</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23.88</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24.36</a:t>
                      </a:r>
                    </a:p>
                  </a:txBody>
                  <a:tcPr marL="68580" marR="68580" marT="0" marB="0" anchor="ctr"/>
                </a:tc>
              </a:tr>
              <a:tr h="323850">
                <a:tc>
                  <a:txBody>
                    <a:bodyPr/>
                    <a:lstStyle/>
                    <a:p>
                      <a:pPr marL="0" marR="0" algn="l">
                        <a:spcBef>
                          <a:spcPts val="0"/>
                        </a:spcBef>
                        <a:spcAft>
                          <a:spcPts val="0"/>
                        </a:spcAft>
                      </a:pPr>
                      <a:r>
                        <a:rPr lang="en-US" sz="1400" b="0" dirty="0">
                          <a:effectLst/>
                          <a:latin typeface="+mn-lt"/>
                          <a:ea typeface="Gill Sans" charset="0"/>
                          <a:cs typeface="Gill Sans" charset="0"/>
                        </a:rPr>
                        <a:t>PPA price escalation (%)</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1.00</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1.00</a:t>
                      </a:r>
                    </a:p>
                  </a:txBody>
                  <a:tcPr marL="68580" marR="68580" marT="0" marB="0" anchor="ctr"/>
                </a:tc>
                <a:tc>
                  <a:txBody>
                    <a:bodyPr/>
                    <a:lstStyle/>
                    <a:p>
                      <a:pPr marL="0" marR="0" algn="ctr">
                        <a:spcBef>
                          <a:spcPts val="0"/>
                        </a:spcBef>
                        <a:spcAft>
                          <a:spcPts val="0"/>
                        </a:spcAft>
                      </a:pPr>
                      <a:r>
                        <a:rPr lang="en-US" sz="1400">
                          <a:effectLst/>
                          <a:latin typeface="+mn-lt"/>
                          <a:ea typeface="Gill Sans" charset="0"/>
                          <a:cs typeface="Gill Sans" charset="0"/>
                        </a:rPr>
                        <a:t>1.00</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1.00</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1.00</a:t>
                      </a:r>
                    </a:p>
                  </a:txBody>
                  <a:tcPr marL="68580" marR="68580" marT="0" marB="0" anchor="ctr"/>
                </a:tc>
              </a:tr>
              <a:tr h="276225">
                <a:tc>
                  <a:txBody>
                    <a:bodyPr/>
                    <a:lstStyle/>
                    <a:p>
                      <a:pPr marL="0" marR="0" algn="l">
                        <a:spcBef>
                          <a:spcPts val="0"/>
                        </a:spcBef>
                        <a:spcAft>
                          <a:spcPts val="0"/>
                        </a:spcAft>
                      </a:pPr>
                      <a:r>
                        <a:rPr lang="en-US" sz="1400" b="0" dirty="0" err="1">
                          <a:effectLst/>
                          <a:latin typeface="+mn-lt"/>
                          <a:ea typeface="Gill Sans" charset="0"/>
                          <a:cs typeface="Gill Sans" charset="0"/>
                        </a:rPr>
                        <a:t>Levelized</a:t>
                      </a:r>
                      <a:r>
                        <a:rPr lang="en-US" sz="1400" b="0" dirty="0">
                          <a:effectLst/>
                          <a:latin typeface="+mn-lt"/>
                          <a:ea typeface="Gill Sans" charset="0"/>
                          <a:cs typeface="Gill Sans" charset="0"/>
                        </a:rPr>
                        <a:t> PPA price (nominal</a:t>
                      </a:r>
                      <a:r>
                        <a:rPr lang="en-US" sz="1400" b="0" dirty="0" smtClean="0">
                          <a:effectLst/>
                          <a:latin typeface="+mn-lt"/>
                          <a:ea typeface="Gill Sans" charset="0"/>
                          <a:cs typeface="Gill Sans" charset="0"/>
                        </a:rPr>
                        <a:t>) (¢/</a:t>
                      </a:r>
                      <a:r>
                        <a:rPr lang="en-US" sz="1400" b="0" dirty="0">
                          <a:effectLst/>
                          <a:latin typeface="+mn-lt"/>
                          <a:ea typeface="Gill Sans" charset="0"/>
                          <a:cs typeface="Gill Sans" charset="0"/>
                        </a:rPr>
                        <a:t>kWh)</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23.81</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24.72</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25.14</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25.96</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26.48</a:t>
                      </a:r>
                    </a:p>
                  </a:txBody>
                  <a:tcPr marL="68580" marR="68580" marT="0" marB="0" anchor="ctr"/>
                </a:tc>
              </a:tr>
              <a:tr h="319851">
                <a:tc>
                  <a:txBody>
                    <a:bodyPr/>
                    <a:lstStyle/>
                    <a:p>
                      <a:pPr marL="0" marR="0" algn="l">
                        <a:spcBef>
                          <a:spcPts val="0"/>
                        </a:spcBef>
                        <a:spcAft>
                          <a:spcPts val="0"/>
                        </a:spcAft>
                      </a:pPr>
                      <a:r>
                        <a:rPr lang="en-US" sz="1400" b="0" dirty="0">
                          <a:effectLst/>
                          <a:latin typeface="+mn-lt"/>
                          <a:ea typeface="Gill Sans" charset="0"/>
                          <a:cs typeface="Gill Sans" charset="0"/>
                        </a:rPr>
                        <a:t>LCOE (nominal) (¢/kWh)</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16.93</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17.57</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17.87</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18.41</a:t>
                      </a:r>
                    </a:p>
                  </a:txBody>
                  <a:tcPr marL="68580" marR="68580" marT="0" marB="0" anchor="ctr"/>
                </a:tc>
                <a:tc>
                  <a:txBody>
                    <a:bodyPr/>
                    <a:lstStyle/>
                    <a:p>
                      <a:pPr marL="0" marR="0" algn="ctr">
                        <a:spcBef>
                          <a:spcPts val="0"/>
                        </a:spcBef>
                        <a:spcAft>
                          <a:spcPts val="0"/>
                        </a:spcAft>
                      </a:pPr>
                      <a:r>
                        <a:rPr lang="en-US" sz="1400" dirty="0">
                          <a:effectLst/>
                          <a:latin typeface="+mn-lt"/>
                          <a:ea typeface="Gill Sans" charset="0"/>
                          <a:cs typeface="Gill Sans" charset="0"/>
                        </a:rPr>
                        <a:t>18.79</a:t>
                      </a:r>
                    </a:p>
                  </a:txBody>
                  <a:tcPr marL="68580" marR="68580" marT="0" marB="0" anchor="ctr"/>
                </a:tc>
              </a:tr>
            </a:tbl>
          </a:graphicData>
        </a:graphic>
      </p:graphicFrame>
      <p:sp>
        <p:nvSpPr>
          <p:cNvPr id="9" name="Text Box 64"/>
          <p:cNvSpPr txBox="1"/>
          <p:nvPr/>
        </p:nvSpPr>
        <p:spPr>
          <a:xfrm>
            <a:off x="4310743" y="4691235"/>
            <a:ext cx="4537710" cy="1538883"/>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marL="0" marR="0">
              <a:spcBef>
                <a:spcPts val="0"/>
              </a:spcBef>
              <a:spcAft>
                <a:spcPts val="0"/>
              </a:spcAft>
            </a:pPr>
            <a:r>
              <a:rPr lang="en-US" sz="2000" b="0" dirty="0" smtClean="0">
                <a:solidFill>
                  <a:srgbClr val="000000"/>
                </a:solidFill>
                <a:effectLst/>
                <a:ea typeface="Gill Sans" charset="0"/>
                <a:cs typeface="Gill Sans" charset="0"/>
              </a:rPr>
              <a:t>System </a:t>
            </a:r>
            <a:r>
              <a:rPr lang="en-US" sz="2000" b="0" dirty="0">
                <a:solidFill>
                  <a:srgbClr val="000000"/>
                </a:solidFill>
                <a:effectLst/>
                <a:ea typeface="Gill Sans" charset="0"/>
                <a:cs typeface="Gill Sans" charset="0"/>
              </a:rPr>
              <a:t>Advisor Model (SAM) case study for a tower absorber/heliostat field CSP plant with hypothetical supercritical CO</a:t>
            </a:r>
            <a:r>
              <a:rPr lang="en-US" sz="2000" b="0" baseline="-25000" dirty="0">
                <a:solidFill>
                  <a:srgbClr val="000000"/>
                </a:solidFill>
                <a:effectLst/>
                <a:ea typeface="Gill Sans" charset="0"/>
                <a:cs typeface="Gill Sans" charset="0"/>
              </a:rPr>
              <a:t>2</a:t>
            </a:r>
            <a:r>
              <a:rPr lang="en-US" sz="2000" b="0" dirty="0">
                <a:solidFill>
                  <a:srgbClr val="000000"/>
                </a:solidFill>
                <a:effectLst/>
                <a:ea typeface="Gill Sans" charset="0"/>
                <a:cs typeface="Gill Sans" charset="0"/>
              </a:rPr>
              <a:t> power generation combined with thermal energy storage (TES</a:t>
            </a:r>
            <a:r>
              <a:rPr lang="en-US" sz="2000" b="0" dirty="0" smtClean="0">
                <a:solidFill>
                  <a:srgbClr val="000000"/>
                </a:solidFill>
                <a:effectLst/>
                <a:ea typeface="Gill Sans" charset="0"/>
                <a:cs typeface="Gill Sans" charset="0"/>
              </a:rPr>
              <a:t>)</a:t>
            </a:r>
            <a:endParaRPr lang="en-US" sz="2000" b="1" dirty="0">
              <a:effectLst/>
              <a:ea typeface="Gill Sans" charset="0"/>
              <a:cs typeface="Gill Sans" charset="0"/>
            </a:endParaRPr>
          </a:p>
        </p:txBody>
      </p:sp>
    </p:spTree>
    <p:extLst>
      <p:ext uri="{BB962C8B-B14F-4D97-AF65-F5344CB8AC3E}">
        <p14:creationId xmlns:p14="http://schemas.microsoft.com/office/powerpoint/2010/main" val="123332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13</a:t>
            </a:fld>
            <a:endParaRPr lang="en-US" dirty="0"/>
          </a:p>
        </p:txBody>
      </p:sp>
      <p:sp>
        <p:nvSpPr>
          <p:cNvPr id="4" name="Title 3"/>
          <p:cNvSpPr>
            <a:spLocks noGrp="1"/>
          </p:cNvSpPr>
          <p:nvPr>
            <p:ph type="title"/>
          </p:nvPr>
        </p:nvSpPr>
        <p:spPr/>
        <p:txBody>
          <a:bodyPr/>
          <a:lstStyle/>
          <a:p>
            <a:r>
              <a:rPr lang="en-US" dirty="0"/>
              <a:t>Results: Cost Model</a:t>
            </a:r>
          </a:p>
        </p:txBody>
      </p:sp>
      <p:pic>
        <p:nvPicPr>
          <p:cNvPr id="14" name="P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90725" y="1285875"/>
            <a:ext cx="5219700" cy="3022887"/>
          </a:xfrm>
          <a:prstGeom prst="rect">
            <a:avLst/>
          </a:prstGeom>
          <a:noFill/>
          <a:ln w="19050" cmpd="sng">
            <a:noFill/>
            <a:miter lim="800000"/>
            <a:headEnd/>
            <a:tailEnd/>
          </a:ln>
          <a:effectLst/>
        </p:spPr>
      </p:pic>
      <p:sp>
        <p:nvSpPr>
          <p:cNvPr id="16" name="Text Box 13"/>
          <p:cNvSpPr txBox="1"/>
          <p:nvPr/>
        </p:nvSpPr>
        <p:spPr>
          <a:xfrm>
            <a:off x="752111" y="4466324"/>
            <a:ext cx="7953375" cy="1538883"/>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algn="just">
              <a:spcAft>
                <a:spcPts val="900"/>
              </a:spcAft>
            </a:pPr>
            <a:r>
              <a:rPr lang="en-US" sz="2000" dirty="0" smtClean="0">
                <a:effectLst/>
                <a:latin typeface="+mj-lt"/>
                <a:ea typeface="Gill Sans" charset="0"/>
                <a:cs typeface="Gill Sans" charset="0"/>
              </a:rPr>
              <a:t>Decreasing </a:t>
            </a:r>
            <a:r>
              <a:rPr lang="en-US" sz="2000" dirty="0">
                <a:effectLst/>
                <a:latin typeface="+mj-lt"/>
                <a:ea typeface="Gill Sans" charset="0"/>
                <a:cs typeface="Gill Sans" charset="0"/>
              </a:rPr>
              <a:t>value of LCOE as average mirror reflectance increases. The slope of a straight line fit to the data indicates that a 0.155¢ decrease in LCOE per % increase in average reflectance is possible</a:t>
            </a:r>
            <a:r>
              <a:rPr lang="en-US" sz="2000" dirty="0" smtClean="0">
                <a:effectLst/>
                <a:latin typeface="+mj-lt"/>
                <a:ea typeface="Gill Sans" charset="0"/>
                <a:cs typeface="Gill Sans" charset="0"/>
              </a:rPr>
              <a:t>. </a:t>
            </a:r>
            <a:r>
              <a:rPr lang="en-US" sz="2000" dirty="0">
                <a:latin typeface="+mj-lt"/>
              </a:rPr>
              <a:t>An increase of 1.5% in average reflectance (from 88.5 to 90.0%) would reduce the LCOE by about 0.23¢/kWh. </a:t>
            </a:r>
            <a:endParaRPr lang="en-US" sz="2000" dirty="0">
              <a:effectLst/>
              <a:latin typeface="+mj-lt"/>
              <a:ea typeface="Gill Sans" charset="0"/>
              <a:cs typeface="Gill Sans" charset="0"/>
            </a:endParaRPr>
          </a:p>
        </p:txBody>
      </p:sp>
    </p:spTree>
    <p:extLst>
      <p:ext uri="{BB962C8B-B14F-4D97-AF65-F5344CB8AC3E}">
        <p14:creationId xmlns:p14="http://schemas.microsoft.com/office/powerpoint/2010/main" val="419305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14</a:t>
            </a:fld>
            <a:endParaRPr lang="en-US" dirty="0"/>
          </a:p>
        </p:txBody>
      </p:sp>
      <p:sp>
        <p:nvSpPr>
          <p:cNvPr id="5" name="Text Placeholder 4"/>
          <p:cNvSpPr>
            <a:spLocks noGrp="1"/>
          </p:cNvSpPr>
          <p:nvPr>
            <p:ph type="body" sz="quarter" idx="4294967295"/>
          </p:nvPr>
        </p:nvSpPr>
        <p:spPr>
          <a:xfrm>
            <a:off x="457200" y="1128713"/>
            <a:ext cx="8229600" cy="4548187"/>
          </a:xfrm>
        </p:spPr>
        <p:txBody>
          <a:bodyPr>
            <a:normAutofit fontScale="92500" lnSpcReduction="10000"/>
          </a:bodyPr>
          <a:lstStyle/>
          <a:p>
            <a:r>
              <a:rPr lang="en-US" dirty="0" smtClean="0"/>
              <a:t>Our approach </a:t>
            </a:r>
            <a:r>
              <a:rPr lang="en-US" dirty="0"/>
              <a:t>capitalizes on the recent advances </a:t>
            </a:r>
            <a:r>
              <a:rPr lang="en-US" dirty="0" smtClean="0"/>
              <a:t>at ORNL in </a:t>
            </a:r>
            <a:r>
              <a:rPr lang="en-US" dirty="0"/>
              <a:t>superhydrophobic and </a:t>
            </a:r>
            <a:r>
              <a:rPr lang="en-US" dirty="0" smtClean="0"/>
              <a:t>anti-soiling coatings. </a:t>
            </a:r>
          </a:p>
          <a:p>
            <a:r>
              <a:rPr lang="en-US" dirty="0" smtClean="0"/>
              <a:t>Promising </a:t>
            </a:r>
            <a:r>
              <a:rPr lang="en-US" dirty="0"/>
              <a:t>avenue for the amalgamation of cutting-edge nanotechnologies that can be utilized toward DOE’s technical targets. </a:t>
            </a:r>
            <a:endParaRPr lang="en-US" dirty="0" smtClean="0"/>
          </a:p>
          <a:p>
            <a:r>
              <a:rPr lang="en-US" dirty="0" smtClean="0"/>
              <a:t>Manufacturing </a:t>
            </a:r>
            <a:r>
              <a:rPr lang="en-US" dirty="0"/>
              <a:t>and testing of scalable </a:t>
            </a:r>
            <a:r>
              <a:rPr lang="en-US" dirty="0" smtClean="0"/>
              <a:t>anti-soiling </a:t>
            </a:r>
            <a:r>
              <a:rPr lang="en-US" dirty="0"/>
              <a:t>coatings, which are anticipated to demonstrate improvements in the antisoiling properties of mirrors in the concentrated solar power (CSP) industry.  </a:t>
            </a:r>
            <a:endParaRPr lang="en-US" dirty="0" smtClean="0"/>
          </a:p>
          <a:p>
            <a:r>
              <a:rPr lang="en-US" dirty="0" smtClean="0"/>
              <a:t>The </a:t>
            </a:r>
            <a:r>
              <a:rPr lang="en-US" dirty="0"/>
              <a:t>successful implementation of the project will provide processing conditions that can be utilized in advanced mirror coating manufacturing for breakthrough savings.</a:t>
            </a:r>
          </a:p>
        </p:txBody>
      </p:sp>
      <p:sp>
        <p:nvSpPr>
          <p:cNvPr id="4" name="Title 3"/>
          <p:cNvSpPr>
            <a:spLocks noGrp="1"/>
          </p:cNvSpPr>
          <p:nvPr>
            <p:ph type="title"/>
          </p:nvPr>
        </p:nvSpPr>
        <p:spPr/>
        <p:txBody>
          <a:bodyPr/>
          <a:lstStyle/>
          <a:p>
            <a:r>
              <a:rPr lang="en-US" dirty="0"/>
              <a:t>Path to Market</a:t>
            </a:r>
          </a:p>
        </p:txBody>
      </p:sp>
    </p:spTree>
    <p:extLst>
      <p:ext uri="{BB962C8B-B14F-4D97-AF65-F5344CB8AC3E}">
        <p14:creationId xmlns:p14="http://schemas.microsoft.com/office/powerpoint/2010/main" val="1665259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15</a:t>
            </a:fld>
            <a:endParaRPr lang="en-US" dirty="0"/>
          </a:p>
        </p:txBody>
      </p:sp>
      <p:sp>
        <p:nvSpPr>
          <p:cNvPr id="5" name="Text Placeholder 4"/>
          <p:cNvSpPr>
            <a:spLocks noGrp="1"/>
          </p:cNvSpPr>
          <p:nvPr>
            <p:ph type="body" sz="quarter" idx="4294967295"/>
          </p:nvPr>
        </p:nvSpPr>
        <p:spPr>
          <a:xfrm>
            <a:off x="457200" y="1128713"/>
            <a:ext cx="8229600" cy="4548187"/>
          </a:xfrm>
        </p:spPr>
        <p:txBody>
          <a:bodyPr>
            <a:normAutofit fontScale="85000" lnSpcReduction="10000"/>
          </a:bodyPr>
          <a:lstStyle/>
          <a:p>
            <a:r>
              <a:rPr lang="en-US" dirty="0" smtClean="0"/>
              <a:t>Our work </a:t>
            </a:r>
            <a:r>
              <a:rPr lang="en-US" dirty="0"/>
              <a:t>is part of a demonstration stage research activity.  This stage research would last through the end of the project </a:t>
            </a:r>
            <a:r>
              <a:rPr lang="en-US" dirty="0" smtClean="0"/>
              <a:t>duration.  </a:t>
            </a:r>
          </a:p>
          <a:p>
            <a:r>
              <a:rPr lang="en-US" dirty="0" smtClean="0"/>
              <a:t>Following </a:t>
            </a:r>
            <a:r>
              <a:rPr lang="en-US" dirty="0"/>
              <a:t>the project, further scale-up activity to pilot production of coatings technology in the manufacturing environment would be necessary.  </a:t>
            </a:r>
            <a:endParaRPr lang="en-US" dirty="0" smtClean="0"/>
          </a:p>
          <a:p>
            <a:r>
              <a:rPr lang="en-US" dirty="0" smtClean="0"/>
              <a:t>The scale up phase could </a:t>
            </a:r>
            <a:r>
              <a:rPr lang="en-US" dirty="0"/>
              <a:t>take 1-3 years for the material scale-up followed by 2-5 years of materials production trials and field trials of the coating material fro CSP mirrors.  This phase would validate the industrial and technical feasibility and address any risks that were identified in the research stage.  </a:t>
            </a:r>
            <a:endParaRPr lang="en-US" dirty="0" smtClean="0"/>
          </a:p>
          <a:p>
            <a:r>
              <a:rPr lang="en-US" dirty="0" smtClean="0"/>
              <a:t>Once </a:t>
            </a:r>
            <a:r>
              <a:rPr lang="en-US" dirty="0"/>
              <a:t>the feasibility is evaluated, </a:t>
            </a:r>
            <a:r>
              <a:rPr lang="en-US" dirty="0" smtClean="0"/>
              <a:t>incorporation </a:t>
            </a:r>
            <a:r>
              <a:rPr lang="en-US" dirty="0"/>
              <a:t>of the technology into a market project would occur.  A typical market project lasts 12-24 months for commercial CSP mirror products.  </a:t>
            </a:r>
            <a:endParaRPr lang="en-US" dirty="0" smtClean="0"/>
          </a:p>
        </p:txBody>
      </p:sp>
      <p:sp>
        <p:nvSpPr>
          <p:cNvPr id="4" name="Title 3"/>
          <p:cNvSpPr>
            <a:spLocks noGrp="1"/>
          </p:cNvSpPr>
          <p:nvPr>
            <p:ph type="title"/>
          </p:nvPr>
        </p:nvSpPr>
        <p:spPr/>
        <p:txBody>
          <a:bodyPr/>
          <a:lstStyle/>
          <a:p>
            <a:r>
              <a:rPr lang="en-US" dirty="0"/>
              <a:t>Path to Market</a:t>
            </a:r>
          </a:p>
        </p:txBody>
      </p:sp>
    </p:spTree>
    <p:extLst>
      <p:ext uri="{BB962C8B-B14F-4D97-AF65-F5344CB8AC3E}">
        <p14:creationId xmlns:p14="http://schemas.microsoft.com/office/powerpoint/2010/main" val="240674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2</a:t>
            </a:fld>
            <a:endParaRPr lang="en-US" dirty="0"/>
          </a:p>
        </p:txBody>
      </p:sp>
      <p:sp>
        <p:nvSpPr>
          <p:cNvPr id="5" name="Text Placeholder 4"/>
          <p:cNvSpPr>
            <a:spLocks noGrp="1"/>
          </p:cNvSpPr>
          <p:nvPr>
            <p:ph type="body" sz="quarter" idx="4294967295"/>
          </p:nvPr>
        </p:nvSpPr>
        <p:spPr>
          <a:xfrm>
            <a:off x="416886" y="1452563"/>
            <a:ext cx="8549906" cy="4014787"/>
          </a:xfrm>
        </p:spPr>
        <p:txBody>
          <a:bodyPr>
            <a:noAutofit/>
          </a:bodyPr>
          <a:lstStyle/>
          <a:p>
            <a:pPr>
              <a:spcBef>
                <a:spcPts val="1000"/>
              </a:spcBef>
            </a:pPr>
            <a:r>
              <a:rPr lang="en-US" b="1" dirty="0" smtClean="0"/>
              <a:t>Project name</a:t>
            </a:r>
            <a:r>
              <a:rPr lang="en-US" b="1" dirty="0"/>
              <a:t>:</a:t>
            </a:r>
            <a:r>
              <a:rPr lang="en-US" dirty="0"/>
              <a:t>  </a:t>
            </a:r>
            <a:r>
              <a:rPr lang="en-US" dirty="0" smtClean="0"/>
              <a:t>Advanced Anti-Soiling Coatings for CSP Collector Mirrors   and Heliostats</a:t>
            </a:r>
          </a:p>
          <a:p>
            <a:pPr>
              <a:spcBef>
                <a:spcPts val="1000"/>
              </a:spcBef>
            </a:pPr>
            <a:r>
              <a:rPr lang="en-US" b="1" dirty="0" smtClean="0"/>
              <a:t>Funding Opportunity:</a:t>
            </a:r>
            <a:r>
              <a:rPr lang="en-US" dirty="0" smtClean="0"/>
              <a:t>			</a:t>
            </a:r>
            <a:r>
              <a:rPr lang="en-US" dirty="0" err="1" smtClean="0"/>
              <a:t>SuNLaMP</a:t>
            </a:r>
            <a:endParaRPr lang="en-US" dirty="0" smtClean="0"/>
          </a:p>
          <a:p>
            <a:pPr>
              <a:spcBef>
                <a:spcPts val="1000"/>
              </a:spcBef>
            </a:pPr>
            <a:r>
              <a:rPr lang="en-US" b="1" dirty="0" smtClean="0"/>
              <a:t>Principle Investigator:			</a:t>
            </a:r>
            <a:r>
              <a:rPr lang="en-US" dirty="0" smtClean="0"/>
              <a:t>Panos </a:t>
            </a:r>
            <a:r>
              <a:rPr lang="en-US" dirty="0"/>
              <a:t>Datskos (</a:t>
            </a:r>
            <a:r>
              <a:rPr lang="en-US" dirty="0" smtClean="0"/>
              <a:t>ORNL)</a:t>
            </a:r>
          </a:p>
          <a:p>
            <a:pPr>
              <a:spcBef>
                <a:spcPts val="1000"/>
              </a:spcBef>
            </a:pPr>
            <a:r>
              <a:rPr lang="en-US" b="1" dirty="0"/>
              <a:t>Partners and Organizations: </a:t>
            </a:r>
            <a:r>
              <a:rPr lang="en-US" b="1" dirty="0" smtClean="0"/>
              <a:t>	</a:t>
            </a:r>
            <a:r>
              <a:rPr lang="en-US" dirty="0" smtClean="0"/>
              <a:t>Oak Ridge Nat’l Lab (ORNL)  										NRG </a:t>
            </a:r>
            <a:r>
              <a:rPr lang="en-US" dirty="0"/>
              <a:t>Energy Services, LLC</a:t>
            </a:r>
            <a:endParaRPr lang="en-US" dirty="0" smtClean="0"/>
          </a:p>
          <a:p>
            <a:pPr>
              <a:spcBef>
                <a:spcPts val="1000"/>
              </a:spcBef>
            </a:pPr>
            <a:r>
              <a:rPr lang="en-US" b="1" dirty="0" smtClean="0"/>
              <a:t>Project Duration: </a:t>
            </a:r>
            <a:r>
              <a:rPr lang="en-US" dirty="0" smtClean="0"/>
              <a:t> 				36 months</a:t>
            </a:r>
          </a:p>
          <a:p>
            <a:pPr>
              <a:spcBef>
                <a:spcPts val="1000"/>
              </a:spcBef>
            </a:pPr>
            <a:r>
              <a:rPr lang="en-US" b="1" dirty="0" smtClean="0"/>
              <a:t>Project Budget: </a:t>
            </a:r>
            <a:r>
              <a:rPr lang="en-US" dirty="0"/>
              <a:t>				</a:t>
            </a:r>
            <a:r>
              <a:rPr lang="en-US" dirty="0" smtClean="0"/>
              <a:t>	$2,800,000</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984952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3</a:t>
            </a:fld>
            <a:endParaRPr lang="en-US" dirty="0"/>
          </a:p>
        </p:txBody>
      </p:sp>
      <p:sp>
        <p:nvSpPr>
          <p:cNvPr id="5" name="Text Placeholder 4"/>
          <p:cNvSpPr>
            <a:spLocks noGrp="1"/>
          </p:cNvSpPr>
          <p:nvPr>
            <p:ph type="body" sz="quarter" idx="4294967295"/>
          </p:nvPr>
        </p:nvSpPr>
        <p:spPr>
          <a:xfrm>
            <a:off x="457200" y="1014412"/>
            <a:ext cx="8229600" cy="4919663"/>
          </a:xfrm>
        </p:spPr>
        <p:txBody>
          <a:bodyPr>
            <a:normAutofit fontScale="92500" lnSpcReduction="10000"/>
          </a:bodyPr>
          <a:lstStyle/>
          <a:p>
            <a:r>
              <a:rPr lang="en-US" dirty="0" err="1"/>
              <a:t>SunShot</a:t>
            </a:r>
            <a:r>
              <a:rPr lang="en-US" dirty="0"/>
              <a:t> operation and maintenance (O&amp;M) cost goal for trough and tower technologies is 1.2¢/</a:t>
            </a:r>
            <a:r>
              <a:rPr lang="en-US" dirty="0" smtClean="0"/>
              <a:t>kWh.</a:t>
            </a:r>
            <a:endParaRPr lang="en-US" dirty="0"/>
          </a:p>
          <a:p>
            <a:r>
              <a:rPr lang="en-US" dirty="0"/>
              <a:t>O&amp;M cost for CSP solar field comprises the largest portion of the overall O&amp;M </a:t>
            </a:r>
            <a:r>
              <a:rPr lang="en-US" dirty="0" smtClean="0"/>
              <a:t>cost.</a:t>
            </a:r>
            <a:endParaRPr lang="en-US" dirty="0"/>
          </a:p>
          <a:p>
            <a:r>
              <a:rPr lang="en-US" dirty="0"/>
              <a:t>Decreases in solar field maintenance costs are possible through reductions in mirror washing (water &amp; labor</a:t>
            </a:r>
            <a:r>
              <a:rPr lang="en-US" dirty="0" smtClean="0"/>
              <a:t>).</a:t>
            </a:r>
            <a:endParaRPr lang="en-US" dirty="0"/>
          </a:p>
          <a:p>
            <a:r>
              <a:rPr lang="en-US" dirty="0"/>
              <a:t>Increases in revenue are possible through increased average reflectivity during intervals between mirror </a:t>
            </a:r>
            <a:r>
              <a:rPr lang="en-US" dirty="0" smtClean="0"/>
              <a:t>washings.</a:t>
            </a:r>
            <a:endParaRPr lang="en-US" dirty="0"/>
          </a:p>
          <a:p>
            <a:r>
              <a:rPr lang="en-US" i="1" dirty="0"/>
              <a:t>Value proposition of this project is </a:t>
            </a:r>
            <a:r>
              <a:rPr lang="en-US" i="1" dirty="0" smtClean="0"/>
              <a:t>the demonstration </a:t>
            </a:r>
            <a:r>
              <a:rPr lang="en-US" i="1" dirty="0"/>
              <a:t>and commercialization of </a:t>
            </a:r>
            <a:r>
              <a:rPr lang="en-US" i="1" dirty="0" smtClean="0"/>
              <a:t>anti-soiling coatings </a:t>
            </a:r>
            <a:r>
              <a:rPr lang="en-US" i="1" dirty="0"/>
              <a:t>that </a:t>
            </a:r>
            <a:r>
              <a:rPr lang="en-US" i="1" dirty="0" smtClean="0"/>
              <a:t>reduce </a:t>
            </a:r>
            <a:r>
              <a:rPr lang="en-US" i="1" dirty="0"/>
              <a:t>the rate of dust accumulation by half and exhibits self-cleaning during rain events, thereby prolonging the interval between washing </a:t>
            </a:r>
            <a:r>
              <a:rPr lang="en-US" i="1" dirty="0" smtClean="0"/>
              <a:t>events.</a:t>
            </a:r>
            <a:endParaRPr lang="en-US" i="1" dirty="0"/>
          </a:p>
        </p:txBody>
      </p:sp>
      <p:sp>
        <p:nvSpPr>
          <p:cNvPr id="4" name="Title 3"/>
          <p:cNvSpPr>
            <a:spLocks noGrp="1"/>
          </p:cNvSpPr>
          <p:nvPr>
            <p:ph type="title"/>
          </p:nvPr>
        </p:nvSpPr>
        <p:spPr/>
        <p:txBody>
          <a:bodyPr/>
          <a:lstStyle/>
          <a:p>
            <a:r>
              <a:rPr lang="en-US" dirty="0"/>
              <a:t>Problem Statement and Value Proposition</a:t>
            </a:r>
          </a:p>
        </p:txBody>
      </p:sp>
    </p:spTree>
    <p:extLst>
      <p:ext uri="{BB962C8B-B14F-4D97-AF65-F5344CB8AC3E}">
        <p14:creationId xmlns:p14="http://schemas.microsoft.com/office/powerpoint/2010/main" val="1044985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4</a:t>
            </a:fld>
            <a:endParaRPr lang="en-US" dirty="0"/>
          </a:p>
        </p:txBody>
      </p:sp>
      <p:sp>
        <p:nvSpPr>
          <p:cNvPr id="4" name="Title 3"/>
          <p:cNvSpPr>
            <a:spLocks noGrp="1"/>
          </p:cNvSpPr>
          <p:nvPr>
            <p:ph type="title"/>
          </p:nvPr>
        </p:nvSpPr>
        <p:spPr/>
        <p:txBody>
          <a:bodyPr/>
          <a:lstStyle/>
          <a:p>
            <a:r>
              <a:rPr lang="en-US" dirty="0"/>
              <a:t>Objectives</a:t>
            </a:r>
          </a:p>
        </p:txBody>
      </p:sp>
      <p:sp>
        <p:nvSpPr>
          <p:cNvPr id="6" name="TextBox 5"/>
          <p:cNvSpPr txBox="1"/>
          <p:nvPr/>
        </p:nvSpPr>
        <p:spPr>
          <a:xfrm>
            <a:off x="457200" y="979822"/>
            <a:ext cx="8391525" cy="1708160"/>
          </a:xfrm>
          <a:prstGeom prst="rect">
            <a:avLst/>
          </a:prstGeom>
          <a:noFill/>
        </p:spPr>
        <p:txBody>
          <a:bodyPr wrap="square" rtlCol="0">
            <a:spAutoFit/>
          </a:bodyPr>
          <a:lstStyle/>
          <a:p>
            <a:pPr>
              <a:spcAft>
                <a:spcPts val="500"/>
              </a:spcAft>
            </a:pPr>
            <a:r>
              <a:rPr lang="en-US" sz="2100" dirty="0"/>
              <a:t>The project objectives are aimed to demonstrate the efficacy and durability of superhydrophobic coatings that can provide anti-soiling capabilities for trough and heliostat mirrors through field demonstrations at CSP test sites and to advance the proposed technology toward commercial viability via a Technology to Market (T2M) Plan</a:t>
            </a:r>
            <a:r>
              <a:rPr lang="en-US" sz="2100" dirty="0" smtClean="0"/>
              <a:t>.</a:t>
            </a:r>
            <a:endParaRPr lang="en-US" sz="2200" dirty="0"/>
          </a:p>
        </p:txBody>
      </p:sp>
      <p:sp>
        <p:nvSpPr>
          <p:cNvPr id="7" name="Text Placeholder 4"/>
          <p:cNvSpPr txBox="1">
            <a:spLocks/>
          </p:cNvSpPr>
          <p:nvPr/>
        </p:nvSpPr>
        <p:spPr>
          <a:xfrm>
            <a:off x="477772" y="2781300"/>
            <a:ext cx="8229600" cy="369818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00" dirty="0" smtClean="0"/>
              <a:t>Provide increased durability (5 years) while maintaining targeted specular reflectivity.</a:t>
            </a:r>
          </a:p>
          <a:p>
            <a:r>
              <a:rPr lang="en-US" sz="2300" dirty="0" smtClean="0"/>
              <a:t>Develop spray coating technique.</a:t>
            </a:r>
          </a:p>
          <a:p>
            <a:r>
              <a:rPr lang="en-US" sz="2300" dirty="0" smtClean="0"/>
              <a:t>Demonstrate in field tests that mirrors coated using our laboratory spray system have 50% less dust accumulation.</a:t>
            </a:r>
          </a:p>
          <a:p>
            <a:r>
              <a:rPr lang="en-US" sz="2300" dirty="0" smtClean="0"/>
              <a:t>Demonstrate cost savings achieved through increased average mirror reflectivity and generated power output would be ~0.135¢/kWh.</a:t>
            </a:r>
          </a:p>
          <a:p>
            <a:r>
              <a:rPr lang="en-US" sz="2300" dirty="0" smtClean="0"/>
              <a:t>Potential reduction of approximately 0.3¢/kWh in the operations and maintenance costs for the CSP solar field provided by application of the anti-soiling coating. This reduction is about 10% of the 3¢ target reduction (5¢ to 2¢ decrease) in the contribution of the solar field to the LCOE.</a:t>
            </a:r>
            <a:endParaRPr lang="en-US" dirty="0"/>
          </a:p>
        </p:txBody>
      </p:sp>
    </p:spTree>
    <p:extLst>
      <p:ext uri="{BB962C8B-B14F-4D97-AF65-F5344CB8AC3E}">
        <p14:creationId xmlns:p14="http://schemas.microsoft.com/office/powerpoint/2010/main" val="1057832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5</a:t>
            </a:fld>
            <a:endParaRPr lang="en-US" dirty="0"/>
          </a:p>
        </p:txBody>
      </p:sp>
      <p:sp>
        <p:nvSpPr>
          <p:cNvPr id="4" name="Title 3"/>
          <p:cNvSpPr>
            <a:spLocks noGrp="1"/>
          </p:cNvSpPr>
          <p:nvPr>
            <p:ph type="title"/>
          </p:nvPr>
        </p:nvSpPr>
        <p:spPr/>
        <p:txBody>
          <a:bodyPr/>
          <a:lstStyle/>
          <a:p>
            <a:r>
              <a:rPr lang="en-US" dirty="0" smtClean="0"/>
              <a:t>Milestones</a:t>
            </a:r>
            <a:endParaRPr lang="en-US" dirty="0"/>
          </a:p>
        </p:txBody>
      </p:sp>
      <p:sp>
        <p:nvSpPr>
          <p:cNvPr id="6" name="Text Placeholder 4"/>
          <p:cNvSpPr txBox="1">
            <a:spLocks/>
          </p:cNvSpPr>
          <p:nvPr/>
        </p:nvSpPr>
        <p:spPr>
          <a:xfrm>
            <a:off x="619951" y="1227138"/>
            <a:ext cx="7904097" cy="45481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smtClean="0"/>
              <a:t>Budget Period 1 Go/no-go</a:t>
            </a:r>
            <a:r>
              <a:rPr lang="en-US" sz="2200" dirty="0" smtClean="0"/>
              <a:t> – Demonstrate that anti-soiling coating can reduce LCOE by </a:t>
            </a:r>
            <a:r>
              <a:rPr lang="en-US" sz="2200" dirty="0" smtClean="0">
                <a:latin typeface="Symbol" charset="2"/>
                <a:ea typeface="Symbol" charset="2"/>
                <a:cs typeface="Symbol" charset="2"/>
              </a:rPr>
              <a:t>~ </a:t>
            </a:r>
            <a:r>
              <a:rPr lang="en-US" sz="2200" dirty="0" smtClean="0"/>
              <a:t>0.2¢/kWh through reduced mirror washing and by </a:t>
            </a:r>
            <a:r>
              <a:rPr lang="en-US" sz="2200" dirty="0" smtClean="0">
                <a:latin typeface="Symbol" charset="2"/>
                <a:ea typeface="Symbol" charset="2"/>
                <a:cs typeface="Symbol" charset="2"/>
              </a:rPr>
              <a:t>~ </a:t>
            </a:r>
            <a:r>
              <a:rPr lang="en-US" sz="2200" dirty="0" smtClean="0"/>
              <a:t>0.01¢/kWh through reduced water usage.</a:t>
            </a:r>
          </a:p>
          <a:p>
            <a:r>
              <a:rPr lang="en-US" sz="2200" b="1" dirty="0" smtClean="0"/>
              <a:t>Budget Period 2 Go/no-go</a:t>
            </a:r>
            <a:r>
              <a:rPr lang="en-US" sz="2200" dirty="0" smtClean="0"/>
              <a:t> – Demonstrate at CSP plant site that coated test mirrors have a daily degradation rate (DDR) in specular reflectance that is half that of uncoated mirrors and that increased average mirror reflectivity has potential to increase generated power and lower LCOE by </a:t>
            </a:r>
            <a:r>
              <a:rPr lang="en-US" sz="2200" dirty="0" smtClean="0">
                <a:latin typeface="Symbol" charset="2"/>
                <a:ea typeface="Symbol" charset="2"/>
                <a:cs typeface="Symbol" charset="2"/>
              </a:rPr>
              <a:t>~ </a:t>
            </a:r>
            <a:r>
              <a:rPr lang="en-US" sz="2200" dirty="0" smtClean="0"/>
              <a:t>0.135¢/kWh.</a:t>
            </a:r>
          </a:p>
          <a:p>
            <a:r>
              <a:rPr lang="en-US" sz="2200" b="1" dirty="0" smtClean="0"/>
              <a:t>Budget Period 3 Go/no-go</a:t>
            </a:r>
            <a:r>
              <a:rPr lang="en-US" sz="2200" dirty="0" smtClean="0"/>
              <a:t> – Demonstrate at CSP plant site that coated full-size mirrors have </a:t>
            </a:r>
            <a:r>
              <a:rPr lang="en-US" sz="2200" dirty="0"/>
              <a:t>daily degradation rate </a:t>
            </a:r>
            <a:r>
              <a:rPr lang="en-US" sz="2200" dirty="0" smtClean="0"/>
              <a:t>(DDR) that is half that of uncoated mirrors with no more than a 5% increase in DDR in one year.</a:t>
            </a:r>
            <a:endParaRPr lang="en-US" sz="2200" dirty="0"/>
          </a:p>
        </p:txBody>
      </p:sp>
    </p:spTree>
    <p:extLst>
      <p:ext uri="{BB962C8B-B14F-4D97-AF65-F5344CB8AC3E}">
        <p14:creationId xmlns:p14="http://schemas.microsoft.com/office/powerpoint/2010/main" val="1140035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7537EE1-6FBD-BC4E-9F2D-4B8DCA5BB3F0}" type="slidenum">
              <a:rPr lang="en-US" smtClean="0"/>
              <a:pPr/>
              <a:t>6</a:t>
            </a:fld>
            <a:endParaRPr lang="en-US" dirty="0"/>
          </a:p>
        </p:txBody>
      </p:sp>
      <p:sp>
        <p:nvSpPr>
          <p:cNvPr id="3" name="Title 2"/>
          <p:cNvSpPr>
            <a:spLocks noGrp="1"/>
          </p:cNvSpPr>
          <p:nvPr>
            <p:ph type="title"/>
          </p:nvPr>
        </p:nvSpPr>
        <p:spPr/>
        <p:txBody>
          <a:bodyPr/>
          <a:lstStyle/>
          <a:p>
            <a:r>
              <a:rPr lang="en-US" dirty="0"/>
              <a:t>Results in Budget Period 1</a:t>
            </a:r>
          </a:p>
        </p:txBody>
      </p:sp>
      <p:sp>
        <p:nvSpPr>
          <p:cNvPr id="6" name="Content Placeholder 2"/>
          <p:cNvSpPr>
            <a:spLocks noGrp="1"/>
          </p:cNvSpPr>
          <p:nvPr>
            <p:ph sz="quarter" idx="10"/>
          </p:nvPr>
        </p:nvSpPr>
        <p:spPr>
          <a:xfrm>
            <a:off x="419100" y="928688"/>
            <a:ext cx="8351904" cy="2925762"/>
          </a:xfrm>
        </p:spPr>
        <p:txBody>
          <a:bodyPr>
            <a:normAutofit fontScale="92500" lnSpcReduction="10000"/>
          </a:bodyPr>
          <a:lstStyle/>
          <a:p>
            <a:r>
              <a:rPr lang="en-US" dirty="0" smtClean="0"/>
              <a:t>Demonstrate semi-automated method for producing anti-soiling coatings on field-testable mirrors and outline process for scaling method to full-size mirrors</a:t>
            </a:r>
          </a:p>
          <a:p>
            <a:pPr lvl="1"/>
            <a:r>
              <a:rPr lang="en-US" dirty="0" smtClean="0"/>
              <a:t>Adapt standard coating technique</a:t>
            </a:r>
          </a:p>
          <a:p>
            <a:pPr lvl="1"/>
            <a:r>
              <a:rPr lang="en-US" dirty="0" smtClean="0"/>
              <a:t>Use reduced factorial design for statistical evaluation of anti-soiling behavior and durability objectives and select optimum coating parameters</a:t>
            </a:r>
          </a:p>
          <a:p>
            <a:pPr lvl="1"/>
            <a:r>
              <a:rPr lang="en-US" dirty="0" smtClean="0"/>
              <a:t>Verify anti-soiling behavior, abrasion resistance and UV durability</a:t>
            </a:r>
          </a:p>
          <a:p>
            <a:pPr lvl="1"/>
            <a:endParaRPr lang="en-US" dirty="0"/>
          </a:p>
        </p:txBody>
      </p:sp>
      <p:sp>
        <p:nvSpPr>
          <p:cNvPr id="7" name="TextBox 6"/>
          <p:cNvSpPr txBox="1"/>
          <p:nvPr/>
        </p:nvSpPr>
        <p:spPr>
          <a:xfrm>
            <a:off x="533130" y="4519438"/>
            <a:ext cx="2743201" cy="1477328"/>
          </a:xfrm>
          <a:prstGeom prst="rect">
            <a:avLst/>
          </a:prstGeom>
          <a:noFill/>
        </p:spPr>
        <p:txBody>
          <a:bodyPr wrap="square" rtlCol="0">
            <a:spAutoFit/>
          </a:bodyPr>
          <a:lstStyle/>
          <a:p>
            <a:pPr algn="r"/>
            <a:r>
              <a:rPr lang="en-US" dirty="0" err="1" smtClean="0"/>
              <a:t>Benchtop</a:t>
            </a:r>
            <a:r>
              <a:rPr lang="en-US" dirty="0" smtClean="0"/>
              <a:t> spray system with XY-translatable spray guns for coating 2</a:t>
            </a:r>
            <a:r>
              <a:rPr lang="en-US" baseline="30000" dirty="0" smtClean="0"/>
              <a:t>nd</a:t>
            </a:r>
            <a:r>
              <a:rPr lang="en-US" dirty="0" smtClean="0"/>
              <a:t> surface solar mirrors with sizes up to ISO A3 (29.7𐄂42 cm</a:t>
            </a:r>
            <a:r>
              <a:rPr lang="en-US" baseline="30000" dirty="0" smtClean="0"/>
              <a:t>2</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361" y="3645504"/>
            <a:ext cx="4606938" cy="3225196"/>
          </a:xfrm>
          <a:prstGeom prst="rect">
            <a:avLst/>
          </a:prstGeom>
        </p:spPr>
      </p:pic>
    </p:spTree>
    <p:extLst>
      <p:ext uri="{BB962C8B-B14F-4D97-AF65-F5344CB8AC3E}">
        <p14:creationId xmlns:p14="http://schemas.microsoft.com/office/powerpoint/2010/main" val="1606762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7</a:t>
            </a:fld>
            <a:endParaRPr lang="en-US" dirty="0"/>
          </a:p>
        </p:txBody>
      </p:sp>
      <p:sp>
        <p:nvSpPr>
          <p:cNvPr id="4" name="Title 3"/>
          <p:cNvSpPr>
            <a:spLocks noGrp="1"/>
          </p:cNvSpPr>
          <p:nvPr>
            <p:ph type="title"/>
          </p:nvPr>
        </p:nvSpPr>
        <p:spPr/>
        <p:txBody>
          <a:bodyPr/>
          <a:lstStyle/>
          <a:p>
            <a:r>
              <a:rPr lang="en-US" dirty="0" smtClean="0"/>
              <a:t>Results: Optical Properties</a:t>
            </a:r>
            <a:endParaRPr lang="en-US" dirty="0"/>
          </a:p>
        </p:txBody>
      </p:sp>
      <p:grpSp>
        <p:nvGrpSpPr>
          <p:cNvPr id="6" name="Group 5"/>
          <p:cNvGrpSpPr/>
          <p:nvPr/>
        </p:nvGrpSpPr>
        <p:grpSpPr>
          <a:xfrm>
            <a:off x="383237" y="1466461"/>
            <a:ext cx="8126404" cy="4206114"/>
            <a:chOff x="227293" y="1140951"/>
            <a:chExt cx="8126404" cy="4206114"/>
          </a:xfrm>
        </p:grpSpPr>
        <p:sp>
          <p:nvSpPr>
            <p:cNvPr id="42" name="TextBox 41"/>
            <p:cNvSpPr txBox="1"/>
            <p:nvPr/>
          </p:nvSpPr>
          <p:spPr>
            <a:xfrm>
              <a:off x="1186195" y="4639179"/>
              <a:ext cx="6668589" cy="707886"/>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algn="ctr"/>
              <a:r>
                <a:rPr lang="en-US" sz="2000" dirty="0" smtClean="0">
                  <a:ea typeface="Gill Sans MT" charset="0"/>
                  <a:cs typeface="Gill Sans MT" charset="0"/>
                </a:rPr>
                <a:t>Structured/etched PDMS has </a:t>
              </a:r>
              <a:r>
                <a:rPr lang="en-US" sz="2000" dirty="0">
                  <a:ea typeface="Gill Sans MT" charset="0"/>
                  <a:cs typeface="Gill Sans MT" charset="0"/>
                </a:rPr>
                <a:t>anti-reflective </a:t>
              </a:r>
              <a:r>
                <a:rPr lang="en-US" sz="2000" dirty="0" smtClean="0">
                  <a:ea typeface="Gill Sans MT" charset="0"/>
                  <a:cs typeface="Gill Sans MT" charset="0"/>
                </a:rPr>
                <a:t>properties.  Transmittance </a:t>
              </a:r>
              <a:r>
                <a:rPr lang="en-US" sz="2000" dirty="0">
                  <a:ea typeface="Gill Sans MT" charset="0"/>
                  <a:cs typeface="Gill Sans MT" charset="0"/>
                </a:rPr>
                <a:t>nearly </a:t>
              </a:r>
              <a:r>
                <a:rPr lang="en-US" sz="2000" dirty="0" smtClean="0">
                  <a:ea typeface="Gill Sans MT" charset="0"/>
                  <a:cs typeface="Gill Sans MT" charset="0"/>
                </a:rPr>
                <a:t>3% </a:t>
              </a:r>
              <a:r>
                <a:rPr lang="en-US" sz="2000" dirty="0">
                  <a:ea typeface="Gill Sans MT" charset="0"/>
                  <a:cs typeface="Gill Sans MT" charset="0"/>
                </a:rPr>
                <a:t>greater than an uncoated glass </a:t>
              </a:r>
              <a:r>
                <a:rPr lang="en-US" sz="2000" dirty="0" smtClean="0">
                  <a:ea typeface="Gill Sans MT" charset="0"/>
                  <a:cs typeface="Gill Sans MT" charset="0"/>
                </a:rPr>
                <a:t>slide.</a:t>
              </a:r>
              <a:endParaRPr lang="en-US" sz="2000" dirty="0">
                <a:ea typeface="Gill Sans MT" charset="0"/>
                <a:cs typeface="Gill Sans MT"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7819" y="1169762"/>
              <a:ext cx="4255878" cy="3285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93" y="1140951"/>
              <a:ext cx="4293197" cy="3314402"/>
            </a:xfrm>
            <a:prstGeom prst="rect">
              <a:avLst/>
            </a:prstGeom>
          </p:spPr>
        </p:pic>
      </p:grpSp>
    </p:spTree>
    <p:extLst>
      <p:ext uri="{BB962C8B-B14F-4D97-AF65-F5344CB8AC3E}">
        <p14:creationId xmlns:p14="http://schemas.microsoft.com/office/powerpoint/2010/main" val="37071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8</a:t>
            </a:fld>
            <a:endParaRPr lang="en-US" dirty="0"/>
          </a:p>
        </p:txBody>
      </p:sp>
      <p:sp>
        <p:nvSpPr>
          <p:cNvPr id="4" name="Title 3"/>
          <p:cNvSpPr>
            <a:spLocks noGrp="1"/>
          </p:cNvSpPr>
          <p:nvPr>
            <p:ph type="title"/>
          </p:nvPr>
        </p:nvSpPr>
        <p:spPr/>
        <p:txBody>
          <a:bodyPr>
            <a:normAutofit/>
          </a:bodyPr>
          <a:lstStyle/>
          <a:p>
            <a:r>
              <a:rPr lang="en-US" dirty="0" smtClean="0"/>
              <a:t>Results</a:t>
            </a:r>
            <a:r>
              <a:rPr lang="en-US" dirty="0"/>
              <a:t>: Coating </a:t>
            </a:r>
            <a:r>
              <a:rPr lang="en-US" dirty="0" smtClean="0"/>
              <a:t>Durability Has Been Increased</a:t>
            </a:r>
            <a:r>
              <a:rPr lang="en-US" dirty="0"/>
              <a:t>…</a:t>
            </a:r>
          </a:p>
        </p:txBody>
      </p:sp>
      <p:grpSp>
        <p:nvGrpSpPr>
          <p:cNvPr id="24" name="Group 23"/>
          <p:cNvGrpSpPr/>
          <p:nvPr/>
        </p:nvGrpSpPr>
        <p:grpSpPr>
          <a:xfrm>
            <a:off x="273117" y="1064186"/>
            <a:ext cx="4032645" cy="2664121"/>
            <a:chOff x="12221710" y="16785744"/>
            <a:chExt cx="4032645" cy="2664121"/>
          </a:xfrm>
        </p:grpSpPr>
        <p:grpSp>
          <p:nvGrpSpPr>
            <p:cNvPr id="25" name="Group 24"/>
            <p:cNvGrpSpPr/>
            <p:nvPr/>
          </p:nvGrpSpPr>
          <p:grpSpPr>
            <a:xfrm>
              <a:off x="12253393" y="16785744"/>
              <a:ext cx="4000962" cy="1584936"/>
              <a:chOff x="21570426" y="13081676"/>
              <a:chExt cx="4000962" cy="1584936"/>
            </a:xfrm>
          </p:grpSpPr>
          <p:pic>
            <p:nvPicPr>
              <p:cNvPr id="28" name="Picture 27" descr="C:\Users\gpe\Desktop\Ja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0426" y="13081677"/>
                <a:ext cx="1984639" cy="1584935"/>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Lst>
            </p:spPr>
          </p:pic>
          <p:pic>
            <p:nvPicPr>
              <p:cNvPr id="29" name="Picture 28" descr="C:\Users\gpe\Desktop\10min_Particle.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86748" y="13081676"/>
                <a:ext cx="1984640" cy="1584935"/>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Lst>
            </p:spPr>
          </p:pic>
        </p:grpSp>
        <p:sp>
          <p:nvSpPr>
            <p:cNvPr id="26" name="TextBox 25"/>
            <p:cNvSpPr txBox="1"/>
            <p:nvPr/>
          </p:nvSpPr>
          <p:spPr>
            <a:xfrm flipH="1">
              <a:off x="12221710" y="18372647"/>
              <a:ext cx="2016322" cy="1077218"/>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600" dirty="0" smtClean="0">
                  <a:ea typeface="Gill Sans MT" charset="0"/>
                  <a:cs typeface="Gill Sans MT" charset="0"/>
                </a:rPr>
                <a:t>One layer silica particles (70nm</a:t>
              </a:r>
              <a:r>
                <a:rPr lang="en-US" sz="1600" dirty="0">
                  <a:ea typeface="Gill Sans MT" charset="0"/>
                  <a:cs typeface="Gill Sans MT" charset="0"/>
                </a:rPr>
                <a:t>) and </a:t>
              </a:r>
              <a:r>
                <a:rPr lang="en-US" sz="1600" dirty="0" err="1">
                  <a:ea typeface="Gill Sans MT" charset="0"/>
                  <a:cs typeface="Gill Sans MT" charset="0"/>
                </a:rPr>
                <a:t>Aerosil</a:t>
              </a:r>
              <a:r>
                <a:rPr lang="en-US" sz="1600" dirty="0">
                  <a:ea typeface="Gill Sans MT" charset="0"/>
                  <a:cs typeface="Gill Sans MT" charset="0"/>
                </a:rPr>
                <a:t> on </a:t>
              </a:r>
              <a:r>
                <a:rPr lang="en-US" sz="1600" dirty="0" smtClean="0">
                  <a:ea typeface="Gill Sans MT" charset="0"/>
                  <a:cs typeface="Gill Sans MT" charset="0"/>
                </a:rPr>
                <a:t>borosilicate</a:t>
              </a:r>
            </a:p>
            <a:p>
              <a:r>
                <a:rPr lang="en-US" sz="1600" dirty="0">
                  <a:ea typeface="Gill Sans MT" charset="0"/>
                  <a:cs typeface="Gill Sans MT" charset="0"/>
                </a:rPr>
                <a:t>CA = </a:t>
              </a:r>
              <a:r>
                <a:rPr lang="en-US" sz="1600" dirty="0" smtClean="0">
                  <a:ea typeface="Gill Sans MT" charset="0"/>
                  <a:cs typeface="Gill Sans MT" charset="0"/>
                </a:rPr>
                <a:t>163.6±3.2</a:t>
              </a:r>
              <a:endParaRPr lang="en-US" sz="1600" dirty="0">
                <a:ea typeface="Gill Sans MT" charset="0"/>
                <a:cs typeface="Gill Sans MT" charset="0"/>
              </a:endParaRPr>
            </a:p>
          </p:txBody>
        </p:sp>
        <p:sp>
          <p:nvSpPr>
            <p:cNvPr id="27" name="TextBox 26"/>
            <p:cNvSpPr txBox="1"/>
            <p:nvPr/>
          </p:nvSpPr>
          <p:spPr>
            <a:xfrm flipH="1">
              <a:off x="14238032" y="18335427"/>
              <a:ext cx="1920611" cy="1077218"/>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600" dirty="0" smtClean="0">
                  <a:ea typeface="Gill Sans MT" charset="0"/>
                  <a:cs typeface="Gill Sans MT" charset="0"/>
                </a:rPr>
                <a:t>One layer </a:t>
              </a:r>
              <a:r>
                <a:rPr lang="en-US" sz="1600" dirty="0">
                  <a:ea typeface="Gill Sans MT" charset="0"/>
                  <a:cs typeface="Gill Sans MT" charset="0"/>
                </a:rPr>
                <a:t>of silica particles on </a:t>
              </a:r>
              <a:r>
                <a:rPr lang="en-US" sz="1600" dirty="0" smtClean="0">
                  <a:ea typeface="Gill Sans MT" charset="0"/>
                  <a:cs typeface="Gill Sans MT" charset="0"/>
                </a:rPr>
                <a:t>PDMS etched substrate</a:t>
              </a:r>
            </a:p>
            <a:p>
              <a:r>
                <a:rPr lang="en-US" sz="1600" dirty="0">
                  <a:ea typeface="Gill Sans MT" charset="0"/>
                  <a:cs typeface="Gill Sans MT" charset="0"/>
                </a:rPr>
                <a:t>CA = </a:t>
              </a:r>
              <a:r>
                <a:rPr lang="en-US" sz="1600" dirty="0" smtClean="0">
                  <a:ea typeface="Gill Sans MT" charset="0"/>
                  <a:cs typeface="Gill Sans MT" charset="0"/>
                </a:rPr>
                <a:t>172.6±3.6</a:t>
              </a:r>
              <a:endParaRPr lang="en-US" sz="1600" dirty="0">
                <a:ea typeface="Gill Sans MT" charset="0"/>
                <a:cs typeface="Gill Sans MT" charset="0"/>
              </a:endParaRPr>
            </a:p>
          </p:txBody>
        </p:sp>
      </p:grpSp>
      <p:grpSp>
        <p:nvGrpSpPr>
          <p:cNvPr id="30" name="Group 29"/>
          <p:cNvGrpSpPr/>
          <p:nvPr/>
        </p:nvGrpSpPr>
        <p:grpSpPr>
          <a:xfrm>
            <a:off x="4346305" y="1064186"/>
            <a:ext cx="4366621" cy="2435663"/>
            <a:chOff x="23438846" y="11093103"/>
            <a:chExt cx="4366621" cy="2435663"/>
          </a:xfrm>
        </p:grpSpPr>
        <p:pic>
          <p:nvPicPr>
            <p:cNvPr id="31" name="Picture 30" descr="p4.bm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5101" y="11093104"/>
              <a:ext cx="1984637" cy="1584934"/>
            </a:xfrm>
            <a:prstGeom prst="rect">
              <a:avLst/>
            </a:prstGeom>
          </p:spPr>
        </p:pic>
        <p:pic>
          <p:nvPicPr>
            <p:cNvPr id="32" name="Picture 31" descr="p4.bm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0802" y="11093103"/>
              <a:ext cx="1982339" cy="1583099"/>
            </a:xfrm>
            <a:prstGeom prst="rect">
              <a:avLst/>
            </a:prstGeom>
          </p:spPr>
        </p:pic>
        <p:sp>
          <p:nvSpPr>
            <p:cNvPr id="33" name="TextBox 32"/>
            <p:cNvSpPr txBox="1"/>
            <p:nvPr/>
          </p:nvSpPr>
          <p:spPr>
            <a:xfrm>
              <a:off x="23438846" y="12697769"/>
              <a:ext cx="2145701" cy="584775"/>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600" dirty="0" smtClean="0">
                  <a:ea typeface="Gill Sans MT" charset="0"/>
                  <a:cs typeface="Gill Sans MT" charset="0"/>
                </a:rPr>
                <a:t>PDMS etched </a:t>
              </a:r>
              <a:r>
                <a:rPr lang="en-US" sz="1600" dirty="0">
                  <a:ea typeface="Gill Sans MT" charset="0"/>
                  <a:cs typeface="Gill Sans MT" charset="0"/>
                </a:rPr>
                <a:t>for 10min</a:t>
              </a:r>
              <a:br>
                <a:rPr lang="en-US" sz="1600" dirty="0">
                  <a:ea typeface="Gill Sans MT" charset="0"/>
                  <a:cs typeface="Gill Sans MT" charset="0"/>
                </a:rPr>
              </a:br>
              <a:r>
                <a:rPr lang="en-US" sz="1600" dirty="0">
                  <a:ea typeface="Gill Sans MT" charset="0"/>
                  <a:cs typeface="Gill Sans MT" charset="0"/>
                </a:rPr>
                <a:t>CA = 94.2 ± </a:t>
              </a:r>
              <a:r>
                <a:rPr lang="en-US" sz="1600" dirty="0" smtClean="0">
                  <a:ea typeface="Gill Sans MT" charset="0"/>
                  <a:cs typeface="Gill Sans MT" charset="0"/>
                </a:rPr>
                <a:t>3.6</a:t>
              </a:r>
              <a:endParaRPr lang="en-US" sz="1600" dirty="0">
                <a:ea typeface="Gill Sans MT" charset="0"/>
                <a:cs typeface="Gill Sans MT" charset="0"/>
              </a:endParaRPr>
            </a:p>
          </p:txBody>
        </p:sp>
        <p:sp>
          <p:nvSpPr>
            <p:cNvPr id="34" name="TextBox 33"/>
            <p:cNvSpPr txBox="1"/>
            <p:nvPr/>
          </p:nvSpPr>
          <p:spPr>
            <a:xfrm>
              <a:off x="25638985" y="12697769"/>
              <a:ext cx="2166482" cy="830997"/>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600" dirty="0" smtClean="0">
                  <a:ea typeface="Gill Sans MT" charset="0"/>
                  <a:cs typeface="Gill Sans MT" charset="0"/>
                </a:rPr>
                <a:t>PDMS etched </a:t>
              </a:r>
              <a:r>
                <a:rPr lang="en-US" sz="1600" dirty="0">
                  <a:ea typeface="Gill Sans MT" charset="0"/>
                  <a:cs typeface="Gill Sans MT" charset="0"/>
                </a:rPr>
                <a:t>for </a:t>
              </a:r>
              <a:r>
                <a:rPr lang="en-US" sz="1600" dirty="0" smtClean="0">
                  <a:ea typeface="Gill Sans MT" charset="0"/>
                  <a:cs typeface="Gill Sans MT" charset="0"/>
                </a:rPr>
                <a:t>10min with C6 coating  </a:t>
              </a:r>
            </a:p>
            <a:p>
              <a:r>
                <a:rPr lang="en-US" sz="1600" dirty="0" smtClean="0">
                  <a:ea typeface="Gill Sans MT" charset="0"/>
                  <a:cs typeface="Gill Sans MT" charset="0"/>
                </a:rPr>
                <a:t>CA </a:t>
              </a:r>
              <a:r>
                <a:rPr lang="en-US" sz="1600" dirty="0">
                  <a:ea typeface="Gill Sans MT" charset="0"/>
                  <a:cs typeface="Gill Sans MT" charset="0"/>
                </a:rPr>
                <a:t>= </a:t>
              </a:r>
              <a:r>
                <a:rPr lang="en-US" sz="1600" dirty="0" smtClean="0">
                  <a:ea typeface="Gill Sans MT" charset="0"/>
                  <a:cs typeface="Gill Sans MT" charset="0"/>
                </a:rPr>
                <a:t>166.6±3.8</a:t>
              </a:r>
              <a:endParaRPr lang="en-US" sz="1600" dirty="0">
                <a:ea typeface="Gill Sans MT" charset="0"/>
                <a:cs typeface="Gill Sans MT" charset="0"/>
              </a:endParaRPr>
            </a:p>
          </p:txBody>
        </p:sp>
      </p:grpSp>
      <p:sp>
        <p:nvSpPr>
          <p:cNvPr id="19" name="TextBox 18"/>
          <p:cNvSpPr txBox="1"/>
          <p:nvPr/>
        </p:nvSpPr>
        <p:spPr>
          <a:xfrm>
            <a:off x="3882390" y="4003206"/>
            <a:ext cx="4728209" cy="2657138"/>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2000" b="1" dirty="0" smtClean="0">
                <a:latin typeface="Gill Sans" charset="0"/>
                <a:ea typeface="Gill Sans" charset="0"/>
                <a:cs typeface="Gill Sans" charset="0"/>
              </a:rPr>
              <a:t>1</a:t>
            </a:r>
            <a:r>
              <a:rPr lang="en-US" sz="2000" b="1" baseline="30000" dirty="0" smtClean="0">
                <a:latin typeface="Gill Sans MT" charset="0"/>
                <a:ea typeface="Gill Sans MT" charset="0"/>
                <a:cs typeface="Gill Sans MT" charset="0"/>
              </a:rPr>
              <a:t>st</a:t>
            </a:r>
            <a:r>
              <a:rPr lang="en-US" sz="2000" b="1" dirty="0" smtClean="0">
                <a:latin typeface="Gill Sans MT" charset="0"/>
                <a:ea typeface="Gill Sans MT" charset="0"/>
                <a:cs typeface="Gill Sans MT" charset="0"/>
              </a:rPr>
              <a:t> week</a:t>
            </a:r>
            <a:r>
              <a:rPr lang="en-US" sz="2000" b="1" dirty="0">
                <a:latin typeface="Gill Sans MT" charset="0"/>
                <a:ea typeface="Gill Sans MT" charset="0"/>
                <a:cs typeface="Gill Sans MT" charset="0"/>
              </a:rPr>
              <a:t>: </a:t>
            </a:r>
            <a:r>
              <a:rPr lang="en-US" sz="2000" dirty="0">
                <a:latin typeface="Gill Sans MT" charset="0"/>
                <a:ea typeface="Gill Sans MT" charset="0"/>
                <a:cs typeface="Gill Sans MT" charset="0"/>
              </a:rPr>
              <a:t>Test time: </a:t>
            </a:r>
            <a:r>
              <a:rPr lang="en-US" sz="2000" dirty="0" smtClean="0">
                <a:latin typeface="Gill Sans MT" charset="0"/>
                <a:ea typeface="Gill Sans MT" charset="0"/>
                <a:cs typeface="Gill Sans MT" charset="0"/>
              </a:rPr>
              <a:t>168 hours</a:t>
            </a:r>
            <a:endParaRPr lang="en-US" sz="2000" dirty="0">
              <a:latin typeface="Gill Sans MT" charset="0"/>
              <a:ea typeface="Gill Sans MT" charset="0"/>
              <a:cs typeface="Gill Sans MT" charset="0"/>
            </a:endParaRPr>
          </a:p>
          <a:p>
            <a:r>
              <a:rPr lang="en-US" sz="2000" dirty="0">
                <a:latin typeface="Gill Sans MT" charset="0"/>
                <a:ea typeface="Gill Sans MT" charset="0"/>
                <a:cs typeface="Gill Sans MT" charset="0"/>
              </a:rPr>
              <a:t>Temperature: 60 C, Dose: 211.67 </a:t>
            </a:r>
            <a:r>
              <a:rPr lang="en-US" sz="2000" dirty="0" smtClean="0">
                <a:latin typeface="Gill Sans MT" charset="0"/>
                <a:ea typeface="Gill Sans MT" charset="0"/>
                <a:cs typeface="Gill Sans MT" charset="0"/>
              </a:rPr>
              <a:t>kJ/m</a:t>
            </a:r>
            <a:r>
              <a:rPr lang="en-US" sz="2000" baseline="30000" dirty="0" smtClean="0">
                <a:latin typeface="Gill Sans MT" charset="0"/>
                <a:ea typeface="Gill Sans MT" charset="0"/>
                <a:cs typeface="Gill Sans MT" charset="0"/>
              </a:rPr>
              <a:t>2</a:t>
            </a:r>
            <a:endParaRPr lang="en-US" sz="2000" dirty="0">
              <a:latin typeface="Gill Sans MT" charset="0"/>
              <a:ea typeface="Gill Sans MT" charset="0"/>
              <a:cs typeface="Gill Sans MT" charset="0"/>
            </a:endParaRPr>
          </a:p>
          <a:p>
            <a:r>
              <a:rPr lang="en-US" sz="2000" dirty="0">
                <a:solidFill>
                  <a:srgbClr val="C00000"/>
                </a:solidFill>
                <a:latin typeface="Gill Sans MT" charset="0"/>
                <a:ea typeface="Gill Sans MT" charset="0"/>
                <a:cs typeface="Gill Sans MT" charset="0"/>
              </a:rPr>
              <a:t>Irradiance @340nm: 0.35 </a:t>
            </a:r>
            <a:r>
              <a:rPr lang="en-US" sz="2000" dirty="0" smtClean="0">
                <a:solidFill>
                  <a:srgbClr val="C00000"/>
                </a:solidFill>
                <a:latin typeface="Gill Sans MT" charset="0"/>
                <a:ea typeface="Gill Sans MT" charset="0"/>
                <a:cs typeface="Gill Sans MT" charset="0"/>
              </a:rPr>
              <a:t>W/m</a:t>
            </a:r>
            <a:r>
              <a:rPr lang="en-US" sz="2000" baseline="30000" dirty="0" smtClean="0">
                <a:solidFill>
                  <a:srgbClr val="C00000"/>
                </a:solidFill>
                <a:latin typeface="Gill Sans MT" charset="0"/>
                <a:ea typeface="Gill Sans MT" charset="0"/>
                <a:cs typeface="Gill Sans MT" charset="0"/>
              </a:rPr>
              <a:t>2</a:t>
            </a:r>
          </a:p>
          <a:p>
            <a:endParaRPr lang="en-US" sz="2000" baseline="30000" dirty="0">
              <a:latin typeface="Gill Sans MT" charset="0"/>
              <a:ea typeface="Gill Sans MT" charset="0"/>
              <a:cs typeface="Gill Sans MT" charset="0"/>
            </a:endParaRPr>
          </a:p>
          <a:p>
            <a:r>
              <a:rPr lang="en-US" sz="2000" b="1" dirty="0" smtClean="0">
                <a:latin typeface="Gill Sans MT" charset="0"/>
                <a:ea typeface="Gill Sans MT" charset="0"/>
                <a:cs typeface="Gill Sans MT" charset="0"/>
              </a:rPr>
              <a:t>2</a:t>
            </a:r>
            <a:r>
              <a:rPr lang="en-US" sz="2000" b="1" baseline="30000" dirty="0" smtClean="0">
                <a:latin typeface="Gill Sans MT" charset="0"/>
                <a:ea typeface="Gill Sans MT" charset="0"/>
                <a:cs typeface="Gill Sans MT" charset="0"/>
              </a:rPr>
              <a:t>nd</a:t>
            </a:r>
            <a:r>
              <a:rPr lang="en-US" sz="2000" b="1" dirty="0" smtClean="0">
                <a:latin typeface="Gill Sans MT" charset="0"/>
                <a:ea typeface="Gill Sans MT" charset="0"/>
                <a:cs typeface="Gill Sans MT" charset="0"/>
              </a:rPr>
              <a:t> </a:t>
            </a:r>
            <a:r>
              <a:rPr lang="en-US" sz="2000" b="1" dirty="0">
                <a:latin typeface="Gill Sans MT" charset="0"/>
                <a:ea typeface="Gill Sans MT" charset="0"/>
                <a:cs typeface="Gill Sans MT" charset="0"/>
              </a:rPr>
              <a:t>week: </a:t>
            </a:r>
            <a:r>
              <a:rPr lang="en-US" sz="2000" dirty="0">
                <a:latin typeface="Gill Sans MT" charset="0"/>
                <a:ea typeface="Gill Sans MT" charset="0"/>
                <a:cs typeface="Gill Sans MT" charset="0"/>
              </a:rPr>
              <a:t>Test time: </a:t>
            </a:r>
            <a:r>
              <a:rPr lang="en-US" sz="2000" dirty="0" smtClean="0">
                <a:latin typeface="Gill Sans MT" charset="0"/>
                <a:ea typeface="Gill Sans MT" charset="0"/>
                <a:cs typeface="Gill Sans MT" charset="0"/>
              </a:rPr>
              <a:t>145.8 hours</a:t>
            </a:r>
            <a:endParaRPr lang="en-US" sz="2000" dirty="0">
              <a:latin typeface="Gill Sans MT" charset="0"/>
              <a:ea typeface="Gill Sans MT" charset="0"/>
              <a:cs typeface="Gill Sans MT" charset="0"/>
            </a:endParaRPr>
          </a:p>
          <a:p>
            <a:r>
              <a:rPr lang="en-US" sz="2000" dirty="0">
                <a:solidFill>
                  <a:srgbClr val="C00000"/>
                </a:solidFill>
                <a:latin typeface="Gill Sans MT" charset="0"/>
                <a:ea typeface="Gill Sans MT" charset="0"/>
                <a:cs typeface="Gill Sans MT" charset="0"/>
              </a:rPr>
              <a:t>Irradiance @340nm: 0.7 </a:t>
            </a:r>
            <a:r>
              <a:rPr lang="en-US" sz="2000" dirty="0" smtClean="0">
                <a:solidFill>
                  <a:srgbClr val="C00000"/>
                </a:solidFill>
                <a:latin typeface="Gill Sans MT" charset="0"/>
                <a:ea typeface="Gill Sans MT" charset="0"/>
                <a:cs typeface="Gill Sans MT" charset="0"/>
              </a:rPr>
              <a:t>W/m</a:t>
            </a:r>
            <a:r>
              <a:rPr lang="en-US" sz="2000" baseline="30000" dirty="0" smtClean="0">
                <a:solidFill>
                  <a:srgbClr val="C00000"/>
                </a:solidFill>
                <a:latin typeface="Gill Sans MT" charset="0"/>
                <a:ea typeface="Gill Sans MT" charset="0"/>
                <a:cs typeface="Gill Sans MT" charset="0"/>
              </a:rPr>
              <a:t>2</a:t>
            </a:r>
          </a:p>
          <a:p>
            <a:endParaRPr lang="en-US" sz="2000" baseline="30000" dirty="0">
              <a:latin typeface="Gill Sans MT" charset="0"/>
              <a:ea typeface="Gill Sans MT" charset="0"/>
              <a:cs typeface="Gill Sans MT" charset="0"/>
            </a:endParaRPr>
          </a:p>
          <a:p>
            <a:r>
              <a:rPr lang="en-US" sz="2000" b="1" dirty="0" smtClean="0">
                <a:latin typeface="Gill Sans MT" charset="0"/>
                <a:ea typeface="Gill Sans MT" charset="0"/>
                <a:cs typeface="Gill Sans MT" charset="0"/>
              </a:rPr>
              <a:t>3</a:t>
            </a:r>
            <a:r>
              <a:rPr lang="en-US" sz="2000" b="1" baseline="30000" dirty="0" smtClean="0">
                <a:latin typeface="Gill Sans MT" charset="0"/>
                <a:ea typeface="Gill Sans MT" charset="0"/>
                <a:cs typeface="Gill Sans MT" charset="0"/>
              </a:rPr>
              <a:t>rd</a:t>
            </a:r>
            <a:r>
              <a:rPr lang="en-US" sz="2000" b="1" dirty="0" smtClean="0">
                <a:latin typeface="Gill Sans MT" charset="0"/>
                <a:ea typeface="Gill Sans MT" charset="0"/>
                <a:cs typeface="Gill Sans MT" charset="0"/>
              </a:rPr>
              <a:t> </a:t>
            </a:r>
            <a:r>
              <a:rPr lang="en-US" sz="2000" b="1" dirty="0">
                <a:latin typeface="Gill Sans MT" charset="0"/>
                <a:ea typeface="Gill Sans MT" charset="0"/>
                <a:cs typeface="Gill Sans MT" charset="0"/>
              </a:rPr>
              <a:t>week:</a:t>
            </a:r>
            <a:r>
              <a:rPr lang="en-US" sz="2000" dirty="0">
                <a:latin typeface="Gill Sans MT" charset="0"/>
                <a:ea typeface="Gill Sans MT" charset="0"/>
                <a:cs typeface="Gill Sans MT" charset="0"/>
              </a:rPr>
              <a:t> Test time: </a:t>
            </a:r>
            <a:r>
              <a:rPr lang="en-US" sz="2000" dirty="0" smtClean="0">
                <a:latin typeface="Gill Sans MT" charset="0"/>
                <a:ea typeface="Gill Sans MT" charset="0"/>
                <a:cs typeface="Gill Sans MT" charset="0"/>
              </a:rPr>
              <a:t>168 hours</a:t>
            </a:r>
            <a:endParaRPr lang="en-US" sz="2000" dirty="0">
              <a:latin typeface="Gill Sans MT" charset="0"/>
              <a:ea typeface="Gill Sans MT" charset="0"/>
              <a:cs typeface="Gill Sans MT" charset="0"/>
            </a:endParaRPr>
          </a:p>
          <a:p>
            <a:r>
              <a:rPr lang="en-US" sz="2000" dirty="0">
                <a:solidFill>
                  <a:srgbClr val="C00000"/>
                </a:solidFill>
                <a:latin typeface="Gill Sans MT" charset="0"/>
                <a:ea typeface="Gill Sans MT" charset="0"/>
                <a:cs typeface="Gill Sans MT" charset="0"/>
              </a:rPr>
              <a:t>Irradiance @340nm: 0.7 W/m</a:t>
            </a:r>
            <a:r>
              <a:rPr lang="en-US" sz="2000" baseline="30000" dirty="0">
                <a:solidFill>
                  <a:srgbClr val="C00000"/>
                </a:solidFill>
                <a:latin typeface="Gill Sans MT" charset="0"/>
                <a:ea typeface="Gill Sans MT" charset="0"/>
                <a:cs typeface="Gill Sans MT" charset="0"/>
              </a:rPr>
              <a:t>2</a:t>
            </a:r>
          </a:p>
        </p:txBody>
      </p:sp>
      <p:graphicFrame>
        <p:nvGraphicFramePr>
          <p:cNvPr id="18" name="Object 17"/>
          <p:cNvGraphicFramePr>
            <a:graphicFrameLocks noChangeAspect="1"/>
          </p:cNvGraphicFramePr>
          <p:nvPr>
            <p:extLst>
              <p:ext uri="{D42A27DB-BD31-4B8C-83A1-F6EECF244321}">
                <p14:modId xmlns:p14="http://schemas.microsoft.com/office/powerpoint/2010/main" val="186328836"/>
              </p:ext>
            </p:extLst>
          </p:nvPr>
        </p:nvGraphicFramePr>
        <p:xfrm>
          <a:off x="148774" y="3587990"/>
          <a:ext cx="3881117" cy="2969761"/>
        </p:xfrm>
        <a:graphic>
          <a:graphicData uri="http://schemas.openxmlformats.org/presentationml/2006/ole">
            <mc:AlternateContent xmlns:mc="http://schemas.openxmlformats.org/markup-compatibility/2006">
              <mc:Choice xmlns:v="urn:schemas-microsoft-com:vml" Requires="v">
                <p:oleObj spid="_x0000_s1065" name="Graph" r:id="rId7" imgW="3920760" imgH="3000960" progId="Origin50.Graph">
                  <p:embed/>
                </p:oleObj>
              </mc:Choice>
              <mc:Fallback>
                <p:oleObj name="Graph" r:id="rId7" imgW="3920760" imgH="3000960" progId="Origin50.Graph">
                  <p:embed/>
                  <p:pic>
                    <p:nvPicPr>
                      <p:cNvPr id="0" name=""/>
                      <p:cNvPicPr/>
                      <p:nvPr/>
                    </p:nvPicPr>
                    <p:blipFill>
                      <a:blip r:embed="rId8"/>
                      <a:stretch>
                        <a:fillRect/>
                      </a:stretch>
                    </p:blipFill>
                    <p:spPr>
                      <a:xfrm>
                        <a:off x="148774" y="3587990"/>
                        <a:ext cx="3881117" cy="2969761"/>
                      </a:xfrm>
                      <a:prstGeom prst="rect">
                        <a:avLst/>
                      </a:prstGeom>
                    </p:spPr>
                  </p:pic>
                </p:oleObj>
              </mc:Fallback>
            </mc:AlternateContent>
          </a:graphicData>
        </a:graphic>
      </p:graphicFrame>
    </p:spTree>
    <p:extLst>
      <p:ext uri="{BB962C8B-B14F-4D97-AF65-F5344CB8AC3E}">
        <p14:creationId xmlns:p14="http://schemas.microsoft.com/office/powerpoint/2010/main" val="2050761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27537EE1-6FBD-BC4E-9F2D-4B8DCA5BB3F0}" type="slidenum">
              <a:rPr lang="en-US" smtClean="0"/>
              <a:pPr algn="ctr"/>
              <a:t>9</a:t>
            </a:fld>
            <a:endParaRPr lang="en-US" dirty="0"/>
          </a:p>
        </p:txBody>
      </p:sp>
      <p:sp>
        <p:nvSpPr>
          <p:cNvPr id="4" name="Title 3"/>
          <p:cNvSpPr>
            <a:spLocks noGrp="1"/>
          </p:cNvSpPr>
          <p:nvPr>
            <p:ph type="title"/>
          </p:nvPr>
        </p:nvSpPr>
        <p:spPr/>
        <p:txBody>
          <a:bodyPr/>
          <a:lstStyle/>
          <a:p>
            <a:r>
              <a:rPr lang="en-US" dirty="0" smtClean="0"/>
              <a:t>Results: Falling </a:t>
            </a:r>
            <a:r>
              <a:rPr lang="en-US" dirty="0"/>
              <a:t>Sand </a:t>
            </a:r>
            <a:r>
              <a:rPr lang="en-US" dirty="0" smtClean="0"/>
              <a:t>Test</a:t>
            </a:r>
            <a:endParaRPr lang="en-US" dirty="0"/>
          </a:p>
        </p:txBody>
      </p:sp>
      <p:grpSp>
        <p:nvGrpSpPr>
          <p:cNvPr id="3" name="Group 2"/>
          <p:cNvGrpSpPr/>
          <p:nvPr/>
        </p:nvGrpSpPr>
        <p:grpSpPr>
          <a:xfrm>
            <a:off x="5672641" y="1795833"/>
            <a:ext cx="3343524" cy="3303362"/>
            <a:chOff x="521745" y="1005365"/>
            <a:chExt cx="3343524" cy="3303362"/>
          </a:xfrm>
        </p:grpSpPr>
        <p:pic>
          <p:nvPicPr>
            <p:cNvPr id="21" name="Picture 20" descr="IMG_0502.JPG"/>
            <p:cNvPicPr>
              <a:picLocks noChangeAspect="1"/>
            </p:cNvPicPr>
            <p:nvPr/>
          </p:nvPicPr>
          <p:blipFill rotWithShape="1">
            <a:blip r:embed="rId2">
              <a:extLst>
                <a:ext uri="{28A0092B-C50C-407E-A947-70E740481C1C}">
                  <a14:useLocalDpi xmlns:a14="http://schemas.microsoft.com/office/drawing/2010/main" val="0"/>
                </a:ext>
              </a:extLst>
            </a:blip>
            <a:srcRect l="6135" t="11826" r="2168" b="7826"/>
            <a:stretch/>
          </p:blipFill>
          <p:spPr>
            <a:xfrm>
              <a:off x="521745" y="1378948"/>
              <a:ext cx="3343524" cy="2929779"/>
            </a:xfrm>
            <a:prstGeom prst="rect">
              <a:avLst/>
            </a:prstGeom>
          </p:spPr>
        </p:pic>
        <p:sp>
          <p:nvSpPr>
            <p:cNvPr id="22" name="TextBox 21"/>
            <p:cNvSpPr txBox="1"/>
            <p:nvPr/>
          </p:nvSpPr>
          <p:spPr>
            <a:xfrm>
              <a:off x="521745" y="1005365"/>
              <a:ext cx="1948187"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a:ea typeface="Gill Sans MT" charset="0"/>
                  <a:cs typeface="Gill Sans MT" charset="0"/>
                </a:rPr>
                <a:t>Coated mirror (C7) </a:t>
              </a:r>
              <a:endParaRPr lang="en-US" sz="1800" dirty="0" smtClean="0">
                <a:ea typeface="Gill Sans MT" charset="0"/>
                <a:cs typeface="Gill Sans MT" charset="0"/>
              </a:endParaRPr>
            </a:p>
            <a:p>
              <a:r>
                <a:rPr lang="en-US" sz="1800" dirty="0" smtClean="0">
                  <a:ea typeface="Gill Sans MT" charset="0"/>
                  <a:cs typeface="Gill Sans MT" charset="0"/>
                </a:rPr>
                <a:t>- </a:t>
              </a:r>
              <a:r>
                <a:rPr lang="en-US" sz="1800" dirty="0" err="1" smtClean="0">
                  <a:ea typeface="Gill Sans MT" charset="0"/>
                  <a:cs typeface="Gill Sans MT" charset="0"/>
                </a:rPr>
                <a:t>Sunshot</a:t>
              </a:r>
              <a:r>
                <a:rPr lang="en-US" sz="1800" dirty="0" smtClean="0">
                  <a:ea typeface="Gill Sans MT" charset="0"/>
                  <a:cs typeface="Gill Sans MT" charset="0"/>
                </a:rPr>
                <a:t> </a:t>
              </a:r>
              <a:r>
                <a:rPr lang="en-US" sz="1800" dirty="0">
                  <a:ea typeface="Gill Sans MT" charset="0"/>
                  <a:cs typeface="Gill Sans MT" charset="0"/>
                </a:rPr>
                <a:t>sample</a:t>
              </a:r>
            </a:p>
          </p:txBody>
        </p:sp>
        <p:sp>
          <p:nvSpPr>
            <p:cNvPr id="23" name="TextBox 22"/>
            <p:cNvSpPr txBox="1"/>
            <p:nvPr/>
          </p:nvSpPr>
          <p:spPr>
            <a:xfrm>
              <a:off x="1065397" y="3634182"/>
              <a:ext cx="2799872" cy="64633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algn="r"/>
              <a:r>
                <a:rPr lang="en-US" sz="1800" dirty="0" smtClean="0">
                  <a:ea typeface="Gill Sans MT" charset="0"/>
                  <a:cs typeface="Gill Sans MT" charset="0"/>
                </a:rPr>
                <a:t>PDMS etched 10 min </a:t>
              </a:r>
            </a:p>
            <a:p>
              <a:pPr algn="r"/>
              <a:r>
                <a:rPr lang="en-US" sz="1800" dirty="0" smtClean="0">
                  <a:ea typeface="Gill Sans MT" charset="0"/>
                  <a:cs typeface="Gill Sans MT" charset="0"/>
                </a:rPr>
                <a:t>3 </a:t>
              </a:r>
              <a:r>
                <a:rPr lang="en-US" sz="1800" dirty="0">
                  <a:ea typeface="Gill Sans MT" charset="0"/>
                  <a:cs typeface="Gill Sans MT" charset="0"/>
                </a:rPr>
                <a:t>Layers of C6</a:t>
              </a:r>
            </a:p>
          </p:txBody>
        </p:sp>
      </p:grpSp>
      <p:sp>
        <p:nvSpPr>
          <p:cNvPr id="35" name="TextBox 34"/>
          <p:cNvSpPr txBox="1"/>
          <p:nvPr/>
        </p:nvSpPr>
        <p:spPr>
          <a:xfrm>
            <a:off x="210837" y="959084"/>
            <a:ext cx="8805328" cy="492443"/>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2600">
                <a:ea typeface="Gill Sans MT" charset="0"/>
                <a:cs typeface="Gill Sans MT" charset="0"/>
              </a:rPr>
              <a:t>Simulated 5 y of accumulation: 1.3g/2.9 cm2 (10x 5 years = 13g)</a:t>
            </a:r>
            <a:endParaRPr lang="en-US" sz="2600" dirty="0">
              <a:ea typeface="Gill Sans MT" charset="0"/>
              <a:cs typeface="Gill Sans MT" charset="0"/>
            </a:endParaRPr>
          </a:p>
        </p:txBody>
      </p:sp>
      <p:grpSp>
        <p:nvGrpSpPr>
          <p:cNvPr id="6" name="Group 5"/>
          <p:cNvGrpSpPr/>
          <p:nvPr/>
        </p:nvGrpSpPr>
        <p:grpSpPr>
          <a:xfrm>
            <a:off x="222327" y="1707918"/>
            <a:ext cx="2496560" cy="2042522"/>
            <a:chOff x="4838561" y="1312836"/>
            <a:chExt cx="2496560" cy="2042522"/>
          </a:xfrm>
        </p:grpSpPr>
        <p:pic>
          <p:nvPicPr>
            <p:cNvPr id="36" name="Picture 35" descr="IMG_0503.JPG"/>
            <p:cNvPicPr>
              <a:picLocks noChangeAspect="1"/>
            </p:cNvPicPr>
            <p:nvPr/>
          </p:nvPicPr>
          <p:blipFill rotWithShape="1">
            <a:blip r:embed="rId3">
              <a:extLst>
                <a:ext uri="{28A0092B-C50C-407E-A947-70E740481C1C}">
                  <a14:useLocalDpi xmlns:a14="http://schemas.microsoft.com/office/drawing/2010/main" val="0"/>
                </a:ext>
              </a:extLst>
            </a:blip>
            <a:srcRect l="36276" t="23874" r="34721" b="26370"/>
            <a:stretch/>
          </p:blipFill>
          <p:spPr>
            <a:xfrm>
              <a:off x="4838561" y="1312836"/>
              <a:ext cx="1190625" cy="2042522"/>
            </a:xfrm>
            <a:prstGeom prst="rect">
              <a:avLst/>
            </a:prstGeom>
          </p:spPr>
        </p:pic>
        <p:sp>
          <p:nvSpPr>
            <p:cNvPr id="37" name="TextBox 36"/>
            <p:cNvSpPr txBox="1"/>
            <p:nvPr/>
          </p:nvSpPr>
          <p:spPr>
            <a:xfrm>
              <a:off x="6020980" y="2214313"/>
              <a:ext cx="1314141" cy="369332"/>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r>
                <a:rPr lang="en-US" sz="1800" dirty="0">
                  <a:ea typeface="Gill Sans MT" charset="0"/>
                  <a:cs typeface="Gill Sans MT" charset="0"/>
                </a:rPr>
                <a:t>13g of sand</a:t>
              </a:r>
            </a:p>
          </p:txBody>
        </p:sp>
      </p:grpSp>
      <p:pic>
        <p:nvPicPr>
          <p:cNvPr id="14" name="Picture 13" descr="aa.tiff"/>
          <p:cNvPicPr>
            <a:picLocks noChangeAspect="1"/>
          </p:cNvPicPr>
          <p:nvPr/>
        </p:nvPicPr>
        <p:blipFill rotWithShape="1">
          <a:blip r:embed="rId4">
            <a:extLst>
              <a:ext uri="{28A0092B-C50C-407E-A947-70E740481C1C}">
                <a14:useLocalDpi xmlns:a14="http://schemas.microsoft.com/office/drawing/2010/main" val="0"/>
              </a:ext>
            </a:extLst>
          </a:blip>
          <a:srcRect l="2239" t="6966"/>
          <a:stretch/>
        </p:blipFill>
        <p:spPr>
          <a:xfrm>
            <a:off x="58554" y="4016438"/>
            <a:ext cx="2536855" cy="1384385"/>
          </a:xfrm>
          <a:prstGeom prst="rect">
            <a:avLst/>
          </a:prstGeom>
        </p:spPr>
      </p:pic>
      <p:sp>
        <p:nvSpPr>
          <p:cNvPr id="16" name="TextBox 15"/>
          <p:cNvSpPr txBox="1"/>
          <p:nvPr/>
        </p:nvSpPr>
        <p:spPr>
          <a:xfrm>
            <a:off x="71675" y="5400823"/>
            <a:ext cx="2265125" cy="646331"/>
          </a:xfrm>
          <a:prstGeom prst="rect">
            <a:avLst/>
          </a:prstGeom>
          <a:noFill/>
        </p:spPr>
        <p:txBody>
          <a:bodyPr wrap="square" rtlCol="0">
            <a:spAutoFit/>
          </a:bodyPr>
          <a:lstStyle/>
          <a:p>
            <a:r>
              <a:rPr lang="en-US" dirty="0" smtClean="0"/>
              <a:t>Dust particle average size: 55 </a:t>
            </a:r>
            <a:r>
              <a:rPr lang="en-US" dirty="0" smtClean="0">
                <a:latin typeface="Symbol" charset="2"/>
                <a:ea typeface="Symbol" charset="2"/>
                <a:cs typeface="Symbol" charset="2"/>
              </a:rPr>
              <a:t>m</a:t>
            </a:r>
            <a:r>
              <a:rPr lang="en-US" dirty="0" smtClean="0"/>
              <a:t>m</a:t>
            </a:r>
            <a:endParaRPr lang="en-US" dirty="0"/>
          </a:p>
        </p:txBody>
      </p:sp>
      <p:grpSp>
        <p:nvGrpSpPr>
          <p:cNvPr id="17" name="Group 16"/>
          <p:cNvGrpSpPr/>
          <p:nvPr/>
        </p:nvGrpSpPr>
        <p:grpSpPr>
          <a:xfrm>
            <a:off x="2658938" y="1488056"/>
            <a:ext cx="2958313" cy="4957885"/>
            <a:chOff x="-198625" y="421134"/>
            <a:chExt cx="2958313" cy="4957885"/>
          </a:xfrm>
        </p:grpSpPr>
        <p:pic>
          <p:nvPicPr>
            <p:cNvPr id="18" name="Picture 17"/>
            <p:cNvPicPr>
              <a:picLocks noChangeAspect="1"/>
            </p:cNvPicPr>
            <p:nvPr/>
          </p:nvPicPr>
          <p:blipFill>
            <a:blip r:embed="rId5"/>
            <a:stretch>
              <a:fillRect/>
            </a:stretch>
          </p:blipFill>
          <p:spPr>
            <a:xfrm>
              <a:off x="359040" y="470321"/>
              <a:ext cx="1245862" cy="4908698"/>
            </a:xfrm>
            <a:prstGeom prst="rect">
              <a:avLst/>
            </a:prstGeom>
          </p:spPr>
        </p:pic>
        <p:sp>
          <p:nvSpPr>
            <p:cNvPr id="19" name="TextBox 18"/>
            <p:cNvSpPr txBox="1"/>
            <p:nvPr/>
          </p:nvSpPr>
          <p:spPr>
            <a:xfrm>
              <a:off x="0" y="1757917"/>
              <a:ext cx="1015086" cy="307777"/>
            </a:xfrm>
            <a:prstGeom prst="rect">
              <a:avLst/>
            </a:prstGeom>
            <a:noFill/>
          </p:spPr>
          <p:txBody>
            <a:bodyPr wrap="none" rtlCol="0">
              <a:spAutoFit/>
            </a:bodyPr>
            <a:lstStyle/>
            <a:p>
              <a:r>
                <a:rPr lang="en-US" sz="1400" dirty="0" smtClean="0"/>
                <a:t>Guide Tube</a:t>
              </a:r>
              <a:endParaRPr lang="en-US" sz="1400" dirty="0"/>
            </a:p>
          </p:txBody>
        </p:sp>
        <p:sp>
          <p:nvSpPr>
            <p:cNvPr id="20" name="TextBox 19"/>
            <p:cNvSpPr txBox="1"/>
            <p:nvPr/>
          </p:nvSpPr>
          <p:spPr>
            <a:xfrm>
              <a:off x="0" y="2956472"/>
              <a:ext cx="798104" cy="523220"/>
            </a:xfrm>
            <a:prstGeom prst="rect">
              <a:avLst/>
            </a:prstGeom>
            <a:noFill/>
          </p:spPr>
          <p:txBody>
            <a:bodyPr wrap="none" rtlCol="0">
              <a:spAutoFit/>
            </a:bodyPr>
            <a:lstStyle/>
            <a:p>
              <a:r>
                <a:rPr lang="en-US" sz="1400" smtClean="0"/>
                <a:t>Viewing</a:t>
              </a:r>
            </a:p>
            <a:p>
              <a:r>
                <a:rPr lang="en-US" sz="1400" dirty="0" smtClean="0"/>
                <a:t>Window</a:t>
              </a:r>
              <a:endParaRPr lang="en-US" sz="1400" dirty="0"/>
            </a:p>
          </p:txBody>
        </p:sp>
        <p:sp>
          <p:nvSpPr>
            <p:cNvPr id="24" name="TextBox 23"/>
            <p:cNvSpPr txBox="1"/>
            <p:nvPr/>
          </p:nvSpPr>
          <p:spPr>
            <a:xfrm>
              <a:off x="-198625" y="3905483"/>
              <a:ext cx="1023806" cy="307777"/>
            </a:xfrm>
            <a:prstGeom prst="rect">
              <a:avLst/>
            </a:prstGeom>
            <a:noFill/>
          </p:spPr>
          <p:txBody>
            <a:bodyPr wrap="none" rtlCol="0">
              <a:spAutoFit/>
            </a:bodyPr>
            <a:lstStyle/>
            <a:p>
              <a:r>
                <a:rPr lang="en-US" sz="1400" smtClean="0"/>
                <a:t>Receptacle </a:t>
              </a:r>
              <a:endParaRPr lang="en-US" sz="1400" dirty="0"/>
            </a:p>
          </p:txBody>
        </p:sp>
        <p:sp>
          <p:nvSpPr>
            <p:cNvPr id="25" name="TextBox 24"/>
            <p:cNvSpPr txBox="1"/>
            <p:nvPr/>
          </p:nvSpPr>
          <p:spPr>
            <a:xfrm>
              <a:off x="1569216" y="3524024"/>
              <a:ext cx="1045479" cy="523220"/>
            </a:xfrm>
            <a:prstGeom prst="rect">
              <a:avLst/>
            </a:prstGeom>
            <a:noFill/>
          </p:spPr>
          <p:txBody>
            <a:bodyPr wrap="none" rtlCol="0">
              <a:spAutoFit/>
            </a:bodyPr>
            <a:lstStyle/>
            <a:p>
              <a:r>
                <a:rPr lang="en-US" sz="1400" dirty="0" smtClean="0"/>
                <a:t>45</a:t>
              </a:r>
              <a:r>
                <a:rPr lang="en-US" sz="1400" baseline="30000" dirty="0" smtClean="0"/>
                <a:t>0</a:t>
              </a:r>
              <a:r>
                <a:rPr lang="en-US" sz="1400" dirty="0" smtClean="0"/>
                <a:t> </a:t>
              </a:r>
              <a:r>
                <a:rPr lang="en-US" sz="1400" smtClean="0"/>
                <a:t>Sample </a:t>
              </a:r>
            </a:p>
            <a:p>
              <a:r>
                <a:rPr lang="en-US" sz="1400" dirty="0" smtClean="0"/>
                <a:t>Holder</a:t>
              </a:r>
              <a:endParaRPr lang="en-US" sz="1400" dirty="0"/>
            </a:p>
          </p:txBody>
        </p:sp>
        <p:sp>
          <p:nvSpPr>
            <p:cNvPr id="26" name="TextBox 25"/>
            <p:cNvSpPr txBox="1"/>
            <p:nvPr/>
          </p:nvSpPr>
          <p:spPr>
            <a:xfrm>
              <a:off x="-21259" y="4377441"/>
              <a:ext cx="1140762" cy="523220"/>
            </a:xfrm>
            <a:prstGeom prst="rect">
              <a:avLst/>
            </a:prstGeom>
            <a:noFill/>
          </p:spPr>
          <p:txBody>
            <a:bodyPr wrap="none" rtlCol="0">
              <a:spAutoFit/>
            </a:bodyPr>
            <a:lstStyle/>
            <a:p>
              <a:r>
                <a:rPr lang="en-US" sz="1400" smtClean="0"/>
                <a:t>Base with </a:t>
              </a:r>
            </a:p>
            <a:p>
              <a:r>
                <a:rPr lang="en-US" sz="1400" dirty="0" smtClean="0"/>
                <a:t>Leveling Feet</a:t>
              </a:r>
              <a:endParaRPr lang="en-US" sz="1400" dirty="0"/>
            </a:p>
          </p:txBody>
        </p:sp>
        <p:sp>
          <p:nvSpPr>
            <p:cNvPr id="27" name="TextBox 26"/>
            <p:cNvSpPr txBox="1"/>
            <p:nvPr/>
          </p:nvSpPr>
          <p:spPr>
            <a:xfrm>
              <a:off x="1538229" y="2249788"/>
              <a:ext cx="1161728" cy="523220"/>
            </a:xfrm>
            <a:prstGeom prst="rect">
              <a:avLst/>
            </a:prstGeom>
            <a:noFill/>
          </p:spPr>
          <p:txBody>
            <a:bodyPr wrap="none" rtlCol="0">
              <a:spAutoFit/>
            </a:bodyPr>
            <a:lstStyle/>
            <a:p>
              <a:r>
                <a:rPr lang="en-US" sz="1400" dirty="0" smtClean="0"/>
                <a:t>Vertical </a:t>
              </a:r>
            </a:p>
            <a:p>
              <a:r>
                <a:rPr lang="en-US" sz="1400" dirty="0" smtClean="0"/>
                <a:t>Support Post </a:t>
              </a:r>
              <a:endParaRPr lang="en-US" sz="1400" dirty="0"/>
            </a:p>
          </p:txBody>
        </p:sp>
        <p:sp>
          <p:nvSpPr>
            <p:cNvPr id="28" name="TextBox 27"/>
            <p:cNvSpPr txBox="1"/>
            <p:nvPr/>
          </p:nvSpPr>
          <p:spPr>
            <a:xfrm>
              <a:off x="1511091" y="1295375"/>
              <a:ext cx="958211" cy="523220"/>
            </a:xfrm>
            <a:prstGeom prst="rect">
              <a:avLst/>
            </a:prstGeom>
            <a:noFill/>
          </p:spPr>
          <p:txBody>
            <a:bodyPr wrap="none" rtlCol="0">
              <a:spAutoFit/>
            </a:bodyPr>
            <a:lstStyle/>
            <a:p>
              <a:r>
                <a:rPr lang="en-US" sz="1400" dirty="0" smtClean="0"/>
                <a:t>Abrasive </a:t>
              </a:r>
            </a:p>
            <a:p>
              <a:r>
                <a:rPr lang="en-US" sz="1400" dirty="0" smtClean="0"/>
                <a:t>Flow Gate </a:t>
              </a:r>
              <a:endParaRPr lang="en-US" sz="1400" dirty="0"/>
            </a:p>
          </p:txBody>
        </p:sp>
        <p:sp>
          <p:nvSpPr>
            <p:cNvPr id="29" name="TextBox 28"/>
            <p:cNvSpPr txBox="1"/>
            <p:nvPr/>
          </p:nvSpPr>
          <p:spPr>
            <a:xfrm>
              <a:off x="1459909" y="421134"/>
              <a:ext cx="1299779" cy="307777"/>
            </a:xfrm>
            <a:prstGeom prst="rect">
              <a:avLst/>
            </a:prstGeom>
            <a:noFill/>
          </p:spPr>
          <p:txBody>
            <a:bodyPr wrap="none" rtlCol="0">
              <a:spAutoFit/>
            </a:bodyPr>
            <a:lstStyle/>
            <a:p>
              <a:r>
                <a:rPr lang="en-US" sz="1400" dirty="0" smtClean="0"/>
                <a:t>Sand Container</a:t>
              </a:r>
              <a:endParaRPr lang="en-US" sz="1400" dirty="0"/>
            </a:p>
          </p:txBody>
        </p:sp>
      </p:grpSp>
    </p:spTree>
    <p:extLst>
      <p:ext uri="{BB962C8B-B14F-4D97-AF65-F5344CB8AC3E}">
        <p14:creationId xmlns:p14="http://schemas.microsoft.com/office/powerpoint/2010/main" val="2107075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Sunshot-PPT-template-light_FINAL2016">
  <a:themeElements>
    <a:clrScheme name="SunShot">
      <a:dk1>
        <a:srgbClr val="4B545D"/>
      </a:dk1>
      <a:lt1>
        <a:srgbClr val="FFFFFF"/>
      </a:lt1>
      <a:dk2>
        <a:srgbClr val="4B545D"/>
      </a:dk2>
      <a:lt2>
        <a:srgbClr val="E3E4E5"/>
      </a:lt2>
      <a:accent1>
        <a:srgbClr val="F18F25"/>
      </a:accent1>
      <a:accent2>
        <a:srgbClr val="EE6525"/>
      </a:accent2>
      <a:accent3>
        <a:srgbClr val="FDC125"/>
      </a:accent3>
      <a:accent4>
        <a:srgbClr val="C10B1E"/>
      </a:accent4>
      <a:accent5>
        <a:srgbClr val="1C997B"/>
      </a:accent5>
      <a:accent6>
        <a:srgbClr val="1B8EB4"/>
      </a:accent6>
      <a:hlink>
        <a:srgbClr val="F18F25"/>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7bbd8d32-57eb-4c25-a7af-abe0816fa3e8"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4F74DC062CBB2344BE271DCDDCB427A3" ma:contentTypeVersion="2" ma:contentTypeDescription="Create a new document." ma:contentTypeScope="" ma:versionID="c4ef654ec1b710c5ba4b6efabb17258f">
  <xsd:schema xmlns:xsd="http://www.w3.org/2001/XMLSchema" xmlns:xs="http://www.w3.org/2001/XMLSchema" xmlns:p="http://schemas.microsoft.com/office/2006/metadata/properties" xmlns:ns2="c6d9b406-8ab6-4e35-b189-c607f551e6ff" targetNamespace="http://schemas.microsoft.com/office/2006/metadata/properties" ma:root="true" ma:fieldsID="8468fae96a8716c4eab3ed08b41d9d61" ns2:_="">
    <xsd:import namespace="c6d9b406-8ab6-4e35-b189-c607f551e6ff"/>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69333788-9a68-4e46-93ca-b5f670fef09a}" ma:internalName="TaxCatchAll" ma:showField="CatchAllData" ma:web="8df1a368-12c3-4a9c-b33c-eedb2fa087d9">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69333788-9a68-4e46-93ca-b5f670fef09a}" ma:internalName="TaxCatchAllLabel" ma:readOnly="true" ma:showField="CatchAllDataLabel" ma:web="8df1a368-12c3-4a9c-b33c-eedb2fa087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Props1.xml><?xml version="1.0" encoding="utf-8"?>
<ds:datastoreItem xmlns:ds="http://schemas.openxmlformats.org/officeDocument/2006/customXml" ds:itemID="{0695656E-151C-4A21-B46B-566721C8E0AD}"/>
</file>

<file path=customXml/itemProps2.xml><?xml version="1.0" encoding="utf-8"?>
<ds:datastoreItem xmlns:ds="http://schemas.openxmlformats.org/officeDocument/2006/customXml" ds:itemID="{91C2405F-A297-4FBE-BE20-925A5D3CA130}"/>
</file>

<file path=customXml/itemProps3.xml><?xml version="1.0" encoding="utf-8"?>
<ds:datastoreItem xmlns:ds="http://schemas.openxmlformats.org/officeDocument/2006/customXml" ds:itemID="{B3593A63-F617-47A3-A376-382403B9AE0C}"/>
</file>

<file path=customXml/itemProps4.xml><?xml version="1.0" encoding="utf-8"?>
<ds:datastoreItem xmlns:ds="http://schemas.openxmlformats.org/officeDocument/2006/customXml" ds:itemID="{063B20E8-A505-488F-97C0-BB7E2B6EF141}"/>
</file>

<file path=customXml/itemProps5.xml><?xml version="1.0" encoding="utf-8"?>
<ds:datastoreItem xmlns:ds="http://schemas.openxmlformats.org/officeDocument/2006/customXml" ds:itemID="{98BA5E87-FC1B-4C72-867A-EA022E89E323}"/>
</file>

<file path=docProps/app.xml><?xml version="1.0" encoding="utf-8"?>
<Properties xmlns="http://schemas.openxmlformats.org/officeDocument/2006/extended-properties" xmlns:vt="http://schemas.openxmlformats.org/officeDocument/2006/docPropsVTypes">
  <Template>Sunshot-PPT-template-light_FINAL2016.potx</Template>
  <TotalTime>6831</TotalTime>
  <Words>1251</Words>
  <Application>Microsoft Macintosh PowerPoint</Application>
  <PresentationFormat>On-screen Show (4:3)</PresentationFormat>
  <Paragraphs>209</Paragraphs>
  <Slides>15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Calibri</vt:lpstr>
      <vt:lpstr>Gill Sans</vt:lpstr>
      <vt:lpstr>Gill Sans MT</vt:lpstr>
      <vt:lpstr>Symbol</vt:lpstr>
      <vt:lpstr>Times New Roman</vt:lpstr>
      <vt:lpstr>Arial</vt:lpstr>
      <vt:lpstr>Sunshot-PPT-template-light_FINAL2016</vt:lpstr>
      <vt:lpstr>Graph</vt:lpstr>
      <vt:lpstr>ANTI-SOILING COATINGS FOR CSP COLLECTOR MIRRORS AND HELIOSTATS </vt:lpstr>
      <vt:lpstr>Overview</vt:lpstr>
      <vt:lpstr>Problem Statement and Value Proposition</vt:lpstr>
      <vt:lpstr>Objectives</vt:lpstr>
      <vt:lpstr>Milestones</vt:lpstr>
      <vt:lpstr>Results in Budget Period 1</vt:lpstr>
      <vt:lpstr>Results: Optical Properties</vt:lpstr>
      <vt:lpstr>Results: Coating Durability Has Been Increased…</vt:lpstr>
      <vt:lpstr>Results: Falling Sand Test</vt:lpstr>
      <vt:lpstr>Results: Falling Sand Test</vt:lpstr>
      <vt:lpstr>Results: Spray Coating</vt:lpstr>
      <vt:lpstr>Results: Cost Model</vt:lpstr>
      <vt:lpstr>Results: Cost Model</vt:lpstr>
      <vt:lpstr>Path to Market</vt:lpstr>
      <vt:lpstr>Path to Market</vt:lpstr>
    </vt:vector>
  </TitlesOfParts>
  <Company>Spire Communications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Zeinab Mohtadi</dc:creator>
  <cp:lastModifiedBy>Datskos, Panos G.</cp:lastModifiedBy>
  <cp:revision>148</cp:revision>
  <dcterms:created xsi:type="dcterms:W3CDTF">2013-11-27T21:01:27Z</dcterms:created>
  <dcterms:modified xsi:type="dcterms:W3CDTF">2016-04-18T14:09:47Z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0x0101004F74DC062CBB2344BE271DCDDCB427A3</vt:lpwstr>
  </property>
</Properties>
</file>