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9"/>
  </p:notesMasterIdLst>
  <p:handoutMasterIdLst>
    <p:handoutMasterId r:id="rId30"/>
  </p:handoutMasterIdLst>
  <p:sldIdLst>
    <p:sldId id="334" r:id="rId7"/>
    <p:sldId id="377" r:id="rId8"/>
    <p:sldId id="373" r:id="rId9"/>
    <p:sldId id="279" r:id="rId10"/>
    <p:sldId id="330" r:id="rId11"/>
    <p:sldId id="340" r:id="rId12"/>
    <p:sldId id="342" r:id="rId13"/>
    <p:sldId id="374" r:id="rId14"/>
    <p:sldId id="375" r:id="rId15"/>
    <p:sldId id="376" r:id="rId16"/>
    <p:sldId id="345" r:id="rId17"/>
    <p:sldId id="379" r:id="rId18"/>
    <p:sldId id="380" r:id="rId19"/>
    <p:sldId id="396" r:id="rId20"/>
    <p:sldId id="381" r:id="rId21"/>
    <p:sldId id="382" r:id="rId22"/>
    <p:sldId id="383" r:id="rId23"/>
    <p:sldId id="384" r:id="rId24"/>
    <p:sldId id="385" r:id="rId25"/>
    <p:sldId id="388" r:id="rId26"/>
    <p:sldId id="389" r:id="rId27"/>
    <p:sldId id="357" r:id="rId2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vi Irwin" initials="L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30C"/>
    <a:srgbClr val="6A737B"/>
    <a:srgbClr val="F37021"/>
    <a:srgbClr val="7DB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660" autoAdjust="0"/>
  </p:normalViewPr>
  <p:slideViewPr>
    <p:cSldViewPr snapToGrid="0" showGuides="1">
      <p:cViewPr>
        <p:scale>
          <a:sx n="187" d="100"/>
          <a:sy n="187" d="100"/>
        </p:scale>
        <p:origin x="-344" y="-8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notesViewPr>
    <p:cSldViewPr snapToGrid="0" snapToObjects="1">
      <p:cViewPr varScale="1">
        <p:scale>
          <a:sx n="138" d="100"/>
          <a:sy n="138" d="100"/>
        </p:scale>
        <p:origin x="-50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3.xml"/><Relationship Id="rId6" Type="http://schemas.openxmlformats.org/officeDocument/2006/relationships/slideMaster" Target="slideMasters/slideMaster1.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ea typeface="+mn-ea"/>
                <a:cs typeface="+mn-cs"/>
              </a:defRPr>
            </a:lvl1pPr>
          </a:lstStyle>
          <a:p>
            <a:pPr>
              <a:defRPr/>
            </a:pPr>
            <a:fld id="{600A21CD-A1A6-5D40-97FD-6DFC56121B42}" type="datetime1">
              <a:rPr lang="en-US"/>
              <a:pPr>
                <a:defRPr/>
              </a:pPr>
              <a:t>4/7/16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ea typeface="+mn-ea"/>
                <a:cs typeface="+mn-cs"/>
              </a:defRPr>
            </a:lvl1pPr>
          </a:lstStyle>
          <a:p>
            <a:pPr>
              <a:defRPr/>
            </a:pPr>
            <a:fld id="{BD309AA5-3C9C-FC4E-B005-CD55B56899DF}" type="slidenum">
              <a:rPr/>
              <a:pPr>
                <a:defRPr/>
              </a:pPr>
              <a:t>‹#›</a:t>
            </a:fld>
            <a:endParaRPr lang="en-US"/>
          </a:p>
        </p:txBody>
      </p:sp>
    </p:spTree>
    <p:extLst>
      <p:ext uri="{BB962C8B-B14F-4D97-AF65-F5344CB8AC3E}">
        <p14:creationId xmlns:p14="http://schemas.microsoft.com/office/powerpoint/2010/main" val="257492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ea typeface="+mn-ea"/>
                <a:cs typeface="+mn-cs"/>
              </a:defRPr>
            </a:lvl1pPr>
          </a:lstStyle>
          <a:p>
            <a:pPr>
              <a:defRPr/>
            </a:pPr>
            <a:fld id="{3920ECE4-1201-8848-AD68-1C1EFBBCD92A}" type="datetime1">
              <a:rPr lang="en-US"/>
              <a:pPr>
                <a:defRPr/>
              </a:pPr>
              <a:t>4/7/16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ea typeface="+mn-ea"/>
                <a:cs typeface="+mn-cs"/>
              </a:defRPr>
            </a:lvl1pPr>
          </a:lstStyle>
          <a:p>
            <a:pPr>
              <a:defRPr/>
            </a:pPr>
            <a:fld id="{732F264B-B288-D54C-B0D6-F75C345E3260}" type="slidenum">
              <a:rPr/>
              <a:pPr>
                <a:defRPr/>
              </a:pPr>
              <a:t>‹#›</a:t>
            </a:fld>
            <a:endParaRPr lang="en-US"/>
          </a:p>
        </p:txBody>
      </p:sp>
    </p:spTree>
    <p:extLst>
      <p:ext uri="{BB962C8B-B14F-4D97-AF65-F5344CB8AC3E}">
        <p14:creationId xmlns:p14="http://schemas.microsoft.com/office/powerpoint/2010/main" val="27902644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11</a:t>
            </a:fld>
            <a:endParaRPr lang="en-US"/>
          </a:p>
        </p:txBody>
      </p:sp>
    </p:spTree>
    <p:extLst>
      <p:ext uri="{BB962C8B-B14F-4D97-AF65-F5344CB8AC3E}">
        <p14:creationId xmlns:p14="http://schemas.microsoft.com/office/powerpoint/2010/main" val="202092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22</a:t>
            </a:fld>
            <a:endParaRPr lang="en-US"/>
          </a:p>
        </p:txBody>
      </p:sp>
    </p:spTree>
    <p:extLst>
      <p:ext uri="{BB962C8B-B14F-4D97-AF65-F5344CB8AC3E}">
        <p14:creationId xmlns:p14="http://schemas.microsoft.com/office/powerpoint/2010/main" val="164594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unshot_color_h.png"/>
          <p:cNvPicPr>
            <a:picLocks noChangeAspect="1"/>
          </p:cNvPicPr>
          <p:nvPr userDrawn="1"/>
        </p:nvPicPr>
        <p:blipFill>
          <a:blip r:embed="rId2"/>
          <a:srcRect/>
          <a:stretch>
            <a:fillRect/>
          </a:stretch>
        </p:blipFill>
        <p:spPr bwMode="auto">
          <a:xfrm>
            <a:off x="2174875" y="5492750"/>
            <a:ext cx="4799013" cy="914400"/>
          </a:xfrm>
          <a:prstGeom prst="rect">
            <a:avLst/>
          </a:prstGeom>
          <a:noFill/>
          <a:ln w="9525">
            <a:noFill/>
            <a:miter lim="800000"/>
            <a:headEnd/>
            <a:tailEnd/>
          </a:ln>
        </p:spPr>
      </p:pic>
      <p:pic>
        <p:nvPicPr>
          <p:cNvPr id="4" name="Picture 7" descr="iStock_000014578479small.jpg"/>
          <p:cNvPicPr>
            <a:picLocks noChangeAspect="1"/>
          </p:cNvPicPr>
          <p:nvPr userDrawn="1"/>
        </p:nvPicPr>
        <p:blipFill>
          <a:blip r:embed="rId3"/>
          <a:srcRect t="2042" b="24081"/>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5" name="Picture 7" descr="sunshot_color_h.png"/>
          <p:cNvPicPr>
            <a:picLocks noChangeAspect="1"/>
          </p:cNvPicPr>
          <p:nvPr userDrawn="1"/>
        </p:nvPicPr>
        <p:blipFill>
          <a:blip r:embed="rId2"/>
          <a:srcRect/>
          <a:stretch>
            <a:fillRect/>
          </a:stretch>
        </p:blipFill>
        <p:spPr bwMode="auto">
          <a:xfrm>
            <a:off x="958850" y="1571625"/>
            <a:ext cx="7197725" cy="1371600"/>
          </a:xfrm>
          <a:prstGeom prst="rect">
            <a:avLst/>
          </a:prstGeom>
          <a:noFill/>
          <a:ln w="9525">
            <a:noFill/>
            <a:miter lim="800000"/>
            <a:headEnd/>
            <a:tailEnd/>
          </a:ln>
        </p:spPr>
      </p:pic>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4" descr="sunshot_color_h.png"/>
          <p:cNvPicPr>
            <a:picLocks noChangeAspect="1"/>
          </p:cNvPicPr>
          <p:nvPr/>
        </p:nvPicPr>
        <p:blipFill>
          <a:blip r:embed="rId10"/>
          <a:srcRect/>
          <a:stretch>
            <a:fillRect/>
          </a:stretch>
        </p:blipFill>
        <p:spPr bwMode="auto">
          <a:xfrm>
            <a:off x="153988" y="6456363"/>
            <a:ext cx="1717675" cy="327025"/>
          </a:xfrm>
          <a:prstGeom prst="rect">
            <a:avLst/>
          </a:prstGeom>
          <a:noFill/>
          <a:ln w="9525">
            <a:noFill/>
            <a:miter lim="800000"/>
            <a:headEnd/>
            <a:tailEnd/>
          </a:ln>
        </p:spPr>
      </p:pic>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fld id="{8890FB4D-8F98-3B48-81D7-DC256FD022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21.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208578"/>
            <a:ext cx="4372205" cy="5160145"/>
          </a:xfrm>
        </p:spPr>
        <p:txBody>
          <a:bodyPr/>
          <a:lstStyle/>
          <a:p>
            <a:pPr marL="0" indent="0">
              <a:buNone/>
            </a:pPr>
            <a:r>
              <a:rPr lang="en-US" sz="2000" dirty="0" smtClean="0"/>
              <a:t>Boston University</a:t>
            </a:r>
          </a:p>
          <a:p>
            <a:pPr marL="0" indent="0">
              <a:buNone/>
            </a:pPr>
            <a:r>
              <a:rPr lang="en-US" sz="2000" dirty="0" smtClean="0"/>
              <a:t>Award # DE-EE0007119</a:t>
            </a:r>
          </a:p>
          <a:p>
            <a:pPr marL="0" indent="0">
              <a:buNone/>
            </a:pPr>
            <a:r>
              <a:rPr lang="en-US" sz="2000" dirty="0" smtClean="0"/>
              <a:t>Project Phase – BP</a:t>
            </a:r>
            <a:r>
              <a:rPr lang="en-US" sz="2000" dirty="0" smtClean="0"/>
              <a:t>-</a:t>
            </a:r>
            <a:r>
              <a:rPr lang="en-US" sz="2000" dirty="0"/>
              <a:t>1</a:t>
            </a:r>
            <a:r>
              <a:rPr lang="en-US" sz="2000" dirty="0" smtClean="0"/>
              <a:t> </a:t>
            </a:r>
          </a:p>
          <a:p>
            <a:pPr marL="0" indent="0">
              <a:buNone/>
            </a:pPr>
            <a:r>
              <a:rPr lang="en-US" sz="2000" dirty="0"/>
              <a:t>FOA 0001186-1599-</a:t>
            </a:r>
            <a:r>
              <a:rPr lang="en-US" sz="2000" dirty="0" smtClean="0"/>
              <a:t>BU</a:t>
            </a:r>
            <a:r>
              <a:rPr lang="en-US" sz="2000" dirty="0" smtClean="0"/>
              <a:t> </a:t>
            </a:r>
            <a:r>
              <a:rPr lang="en-US" sz="2800" dirty="0" smtClean="0"/>
              <a:t>-</a:t>
            </a:r>
            <a:r>
              <a:rPr lang="en-US" sz="2800" dirty="0" smtClean="0"/>
              <a:t>--------------------------</a:t>
            </a:r>
            <a:endParaRPr lang="en-US" sz="2800" dirty="0"/>
          </a:p>
          <a:p>
            <a:pPr marL="0" indent="0">
              <a:buNone/>
            </a:pPr>
            <a:r>
              <a:rPr lang="en-US" sz="1800" dirty="0" smtClean="0"/>
              <a:t>DOE Phase Funding: $440,188.</a:t>
            </a:r>
          </a:p>
          <a:p>
            <a:pPr marL="0" indent="0">
              <a:buNone/>
            </a:pPr>
            <a:r>
              <a:rPr lang="en-US" sz="1800" dirty="0" smtClean="0"/>
              <a:t>Cost-Share Phase Funding: $136,554.</a:t>
            </a:r>
          </a:p>
          <a:p>
            <a:pPr marL="0" indent="0">
              <a:buNone/>
            </a:pPr>
            <a:r>
              <a:rPr lang="en-US" sz="1800" dirty="0"/>
              <a:t>Total Federal Funding: $1,150,000.</a:t>
            </a:r>
          </a:p>
          <a:p>
            <a:pPr marL="0" indent="0">
              <a:buNone/>
            </a:pPr>
            <a:r>
              <a:rPr lang="en-US" sz="1800" dirty="0"/>
              <a:t>Total Cost-share Funding: $440,862</a:t>
            </a:r>
          </a:p>
          <a:p>
            <a:pPr marL="0" indent="0">
              <a:buNone/>
            </a:pPr>
            <a:r>
              <a:rPr lang="en-US" sz="1800" dirty="0"/>
              <a:t>Total Funding: $1,590,862</a:t>
            </a:r>
          </a:p>
          <a:p>
            <a:pPr marL="0" indent="0">
              <a:buNone/>
            </a:pPr>
            <a:r>
              <a:rPr lang="en-US" sz="1800" dirty="0" smtClean="0"/>
              <a:t>------------------------------------------</a:t>
            </a:r>
            <a:endParaRPr lang="en-US" sz="1800" dirty="0" smtClean="0"/>
          </a:p>
          <a:p>
            <a:pPr marL="0" indent="0">
              <a:buNone/>
            </a:pPr>
            <a:r>
              <a:rPr lang="en-US" sz="1800" dirty="0" smtClean="0"/>
              <a:t>Malay Mazumder (PI)</a:t>
            </a:r>
          </a:p>
          <a:p>
            <a:pPr marL="0" indent="0">
              <a:buNone/>
            </a:pPr>
            <a:r>
              <a:rPr lang="en-US" sz="1800" dirty="0" smtClean="0"/>
              <a:t>Mark </a:t>
            </a:r>
            <a:r>
              <a:rPr lang="en-US" sz="1800" dirty="0" err="1" smtClean="0"/>
              <a:t>Horenstein</a:t>
            </a:r>
            <a:r>
              <a:rPr lang="en-US" sz="1800" dirty="0" smtClean="0"/>
              <a:t> (Co-PI)</a:t>
            </a:r>
          </a:p>
          <a:p>
            <a:pPr marL="0" indent="0">
              <a:buNone/>
            </a:pPr>
            <a:r>
              <a:rPr lang="en-US" sz="1800" dirty="0" err="1" smtClean="0"/>
              <a:t>Nitin</a:t>
            </a:r>
            <a:r>
              <a:rPr lang="en-US" sz="1800" dirty="0" smtClean="0"/>
              <a:t> </a:t>
            </a:r>
            <a:r>
              <a:rPr lang="en-US" sz="1800" dirty="0" err="1" smtClean="0"/>
              <a:t>Joglekar</a:t>
            </a:r>
            <a:r>
              <a:rPr lang="en-US" sz="1800" dirty="0" smtClean="0"/>
              <a:t> (Co-PI)</a:t>
            </a:r>
            <a:endParaRPr lang="en-US" sz="1800" dirty="0" smtClean="0"/>
          </a:p>
        </p:txBody>
      </p:sp>
      <p:sp>
        <p:nvSpPr>
          <p:cNvPr id="3" name="Title 2"/>
          <p:cNvSpPr>
            <a:spLocks noGrp="1"/>
          </p:cNvSpPr>
          <p:nvPr>
            <p:ph type="title"/>
          </p:nvPr>
        </p:nvSpPr>
        <p:spPr>
          <a:xfrm>
            <a:off x="123371" y="274638"/>
            <a:ext cx="8563429" cy="792162"/>
          </a:xfrm>
        </p:spPr>
        <p:txBody>
          <a:bodyPr>
            <a:noAutofit/>
          </a:bodyPr>
          <a:lstStyle/>
          <a:p>
            <a:r>
              <a:rPr lang="en-US" sz="1800" dirty="0">
                <a:solidFill>
                  <a:srgbClr val="800000"/>
                </a:solidFill>
              </a:rPr>
              <a:t>Enhancement of Optical Efficiency of CSP Mirrors for Reducing O&amp;M Cost via Near-Continuous Operation of Self-Cleaning Electrodynamic Screens (EDS) </a:t>
            </a:r>
          </a:p>
        </p:txBody>
      </p:sp>
      <p:sp>
        <p:nvSpPr>
          <p:cNvPr id="5" name="Slide Number Placeholder 4"/>
          <p:cNvSpPr>
            <a:spLocks noGrp="1"/>
          </p:cNvSpPr>
          <p:nvPr>
            <p:ph type="sldNum" sz="quarter" idx="12"/>
          </p:nvPr>
        </p:nvSpPr>
        <p:spPr/>
        <p:txBody>
          <a:bodyPr/>
          <a:lstStyle/>
          <a:p>
            <a:fld id="{642CEF9C-A152-4A4E-BFD8-E61515FC5ADF}" type="slidenum">
              <a:rPr lang="en-US" smtClean="0"/>
              <a:pPr/>
              <a:t>1</a:t>
            </a:fld>
            <a:endParaRPr lang="en-US"/>
          </a:p>
        </p:txBody>
      </p:sp>
      <p:pic>
        <p:nvPicPr>
          <p:cNvPr id="8" name="Picture 7"/>
          <p:cNvPicPr>
            <a:picLocks noChangeAspect="1"/>
          </p:cNvPicPr>
          <p:nvPr/>
        </p:nvPicPr>
        <p:blipFill>
          <a:blip r:embed="rId2"/>
          <a:stretch>
            <a:fillRect/>
          </a:stretch>
        </p:blipFill>
        <p:spPr>
          <a:xfrm>
            <a:off x="3962358" y="1297229"/>
            <a:ext cx="4848667" cy="3565686"/>
          </a:xfrm>
          <a:prstGeom prst="rect">
            <a:avLst/>
          </a:prstGeom>
        </p:spPr>
      </p:pic>
      <p:sp>
        <p:nvSpPr>
          <p:cNvPr id="4" name="TextBox 3"/>
          <p:cNvSpPr txBox="1"/>
          <p:nvPr/>
        </p:nvSpPr>
        <p:spPr>
          <a:xfrm>
            <a:off x="6221078" y="596318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844109"/>
      </p:ext>
    </p:extLst>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rgbClr val="F7730C"/>
                </a:solidFill>
              </a:rPr>
              <a:t>Experimental data on SR measurements with </a:t>
            </a:r>
            <a:r>
              <a:rPr lang="en-US" sz="2400" dirty="0">
                <a:solidFill>
                  <a:srgbClr val="F7730C"/>
                </a:solidFill>
              </a:rPr>
              <a:t>lab-produced EDS </a:t>
            </a:r>
            <a:r>
              <a:rPr lang="en-US" sz="2400" dirty="0" smtClean="0">
                <a:solidFill>
                  <a:srgbClr val="F7730C"/>
                </a:solidFill>
              </a:rPr>
              <a:t>Panels with reflecting and transparent electrodes</a:t>
            </a:r>
            <a:endParaRPr lang="en-US" sz="2400" dirty="0"/>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472E784-7826-984A-B2FC-BC4E803F1E8D}" type="slidenum">
              <a:rPr lang="en-US" smtClean="0"/>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85036230"/>
              </p:ext>
            </p:extLst>
          </p:nvPr>
        </p:nvGraphicFramePr>
        <p:xfrm>
          <a:off x="1439814" y="1112573"/>
          <a:ext cx="6295784" cy="5103191"/>
        </p:xfrm>
        <a:graphic>
          <a:graphicData uri="http://schemas.openxmlformats.org/presentationml/2006/ole">
            <mc:AlternateContent xmlns:mc="http://schemas.openxmlformats.org/markup-compatibility/2006">
              <mc:Choice xmlns:v="urn:schemas-microsoft-com:vml" Requires="v">
                <p:oleObj spid="_x0000_s3086" name="Document" r:id="rId3" imgW="5765800" imgH="4673600" progId="Word.Document.12">
                  <p:embed/>
                </p:oleObj>
              </mc:Choice>
              <mc:Fallback>
                <p:oleObj name="Document" r:id="rId3" imgW="5765800" imgH="4673600" progId="Word.Document.12">
                  <p:embed/>
                  <p:pic>
                    <p:nvPicPr>
                      <p:cNvPr id="0" name=""/>
                      <p:cNvPicPr/>
                      <p:nvPr/>
                    </p:nvPicPr>
                    <p:blipFill>
                      <a:blip r:embed="rId4"/>
                      <a:stretch>
                        <a:fillRect/>
                      </a:stretch>
                    </p:blipFill>
                    <p:spPr>
                      <a:xfrm>
                        <a:off x="1439814" y="1112573"/>
                        <a:ext cx="6295784" cy="5103191"/>
                      </a:xfrm>
                      <a:prstGeom prst="rect">
                        <a:avLst/>
                      </a:prstGeom>
                    </p:spPr>
                  </p:pic>
                </p:oleObj>
              </mc:Fallback>
            </mc:AlternateContent>
          </a:graphicData>
        </a:graphic>
      </p:graphicFrame>
    </p:spTree>
    <p:extLst>
      <p:ext uri="{BB962C8B-B14F-4D97-AF65-F5344CB8AC3E}">
        <p14:creationId xmlns:p14="http://schemas.microsoft.com/office/powerpoint/2010/main" val="3926427880"/>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372" y="318179"/>
            <a:ext cx="8229600" cy="574675"/>
          </a:xfrm>
        </p:spPr>
        <p:txBody>
          <a:bodyPr>
            <a:noAutofit/>
          </a:bodyPr>
          <a:lstStyle/>
          <a:p>
            <a:pPr fontAlgn="auto">
              <a:spcAft>
                <a:spcPts val="0"/>
              </a:spcAft>
              <a:defRPr/>
            </a:pPr>
            <a:r>
              <a:rPr lang="en-US" sz="2400" dirty="0" smtClean="0">
                <a:solidFill>
                  <a:srgbClr val="800000"/>
                </a:solidFill>
                <a:ea typeface="+mj-ea"/>
              </a:rPr>
              <a:t>Task 1.2.1:  </a:t>
            </a:r>
            <a:r>
              <a:rPr lang="en-US" sz="2400" dirty="0">
                <a:solidFill>
                  <a:srgbClr val="800000"/>
                </a:solidFill>
              </a:rPr>
              <a:t>Make interconnections to three electrode phases </a:t>
            </a:r>
            <a:endParaRPr lang="en-US" sz="2400" dirty="0">
              <a:solidFill>
                <a:srgbClr val="800000"/>
              </a:solidFill>
              <a:ea typeface="+mj-ea"/>
            </a:endParaRPr>
          </a:p>
        </p:txBody>
      </p:sp>
      <p:sp>
        <p:nvSpPr>
          <p:cNvPr id="4" name="Text Placeholder 1"/>
          <p:cNvSpPr>
            <a:spLocks noGrp="1"/>
          </p:cNvSpPr>
          <p:nvPr>
            <p:ph type="body" sz="quarter" idx="11"/>
          </p:nvPr>
        </p:nvSpPr>
        <p:spPr>
          <a:xfrm>
            <a:off x="85723" y="1123730"/>
            <a:ext cx="8321675" cy="5106987"/>
          </a:xfrm>
        </p:spPr>
        <p:txBody>
          <a:bodyPr>
            <a:normAutofit/>
          </a:bodyPr>
          <a:lstStyle/>
          <a:p>
            <a:pPr marL="0" indent="0">
              <a:buNone/>
            </a:pPr>
            <a:endParaRPr lang="en-US" sz="2900" dirty="0" smtClean="0"/>
          </a:p>
          <a:p>
            <a:endParaRPr lang="en-US" sz="2400" dirty="0" smtClean="0"/>
          </a:p>
          <a:p>
            <a:endParaRPr lang="en-US" sz="3100" dirty="0" smtClean="0"/>
          </a:p>
          <a:p>
            <a:endParaRPr lang="en-US" sz="3100" dirty="0"/>
          </a:p>
          <a:p>
            <a:pPr marL="457200" lvl="1" indent="0">
              <a:buNone/>
            </a:pPr>
            <a:endParaRPr lang="en-US" dirty="0" smtClean="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16857" y="1661886"/>
            <a:ext cx="7641771" cy="4042228"/>
          </a:xfrm>
          <a:prstGeom prst="rect">
            <a:avLst/>
          </a:prstGeom>
          <a:noFill/>
        </p:spPr>
      </p:pic>
    </p:spTree>
    <p:extLst>
      <p:ext uri="{BB962C8B-B14F-4D97-AF65-F5344CB8AC3E}">
        <p14:creationId xmlns:p14="http://schemas.microsoft.com/office/powerpoint/2010/main" val="488526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smtClean="0"/>
              <a:t>Modeling of SR for transparent and reflecting conductive electrode materials, electrode width (w) and spacing (s)</a:t>
            </a:r>
            <a:endParaRPr lang="en-US" sz="2400" dirty="0"/>
          </a:p>
        </p:txBody>
      </p:sp>
      <p:sp>
        <p:nvSpPr>
          <p:cNvPr id="3" name="Title 2"/>
          <p:cNvSpPr>
            <a:spLocks noGrp="1"/>
          </p:cNvSpPr>
          <p:nvPr>
            <p:ph type="title"/>
          </p:nvPr>
        </p:nvSpPr>
        <p:spPr/>
        <p:txBody>
          <a:bodyPr>
            <a:normAutofit/>
          </a:bodyPr>
          <a:lstStyle/>
          <a:p>
            <a:r>
              <a:rPr lang="en-US" sz="2800" dirty="0" smtClean="0">
                <a:solidFill>
                  <a:srgbClr val="800000"/>
                </a:solidFill>
              </a:rPr>
              <a:t>FRED Optical Model Studies</a:t>
            </a:r>
            <a:endParaRPr lang="en-US" sz="2800" dirty="0">
              <a:solidFill>
                <a:srgbClr val="800000"/>
              </a:solidFill>
            </a:endParaRP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642CEF9C-A152-4A4E-BFD8-E61515FC5ADF}" type="slidenum">
              <a:rPr lang="en-US" smtClean="0"/>
              <a:pPr/>
              <a:t>12</a:t>
            </a:fld>
            <a:endParaRPr lang="en-US"/>
          </a:p>
        </p:txBody>
      </p:sp>
      <p:pic>
        <p:nvPicPr>
          <p:cNvPr id="6" name="Picture 5"/>
          <p:cNvPicPr>
            <a:picLocks noChangeAspect="1"/>
          </p:cNvPicPr>
          <p:nvPr/>
        </p:nvPicPr>
        <p:blipFill>
          <a:blip r:embed="rId2"/>
          <a:stretch>
            <a:fillRect/>
          </a:stretch>
        </p:blipFill>
        <p:spPr>
          <a:xfrm>
            <a:off x="4706558" y="2200536"/>
            <a:ext cx="2856943" cy="2250491"/>
          </a:xfrm>
          <a:prstGeom prst="rect">
            <a:avLst/>
          </a:prstGeom>
        </p:spPr>
      </p:pic>
      <p:pic>
        <p:nvPicPr>
          <p:cNvPr id="7" name="Picture 6"/>
          <p:cNvPicPr>
            <a:picLocks noChangeAspect="1"/>
          </p:cNvPicPr>
          <p:nvPr/>
        </p:nvPicPr>
        <p:blipFill>
          <a:blip r:embed="rId3"/>
          <a:stretch>
            <a:fillRect/>
          </a:stretch>
        </p:blipFill>
        <p:spPr>
          <a:xfrm>
            <a:off x="1996723" y="4843377"/>
            <a:ext cx="4985011" cy="1498446"/>
          </a:xfrm>
          <a:prstGeom prst="rect">
            <a:avLst/>
          </a:prstGeom>
        </p:spPr>
      </p:pic>
      <p:pic>
        <p:nvPicPr>
          <p:cNvPr id="8" name="Picture 7"/>
          <p:cNvPicPr>
            <a:picLocks noChangeAspect="1"/>
          </p:cNvPicPr>
          <p:nvPr/>
        </p:nvPicPr>
        <p:blipFill>
          <a:blip r:embed="rId4"/>
          <a:stretch>
            <a:fillRect/>
          </a:stretch>
        </p:blipFill>
        <p:spPr>
          <a:xfrm>
            <a:off x="889695" y="2010367"/>
            <a:ext cx="3071166" cy="2472789"/>
          </a:xfrm>
          <a:prstGeom prst="rect">
            <a:avLst/>
          </a:prstGeom>
        </p:spPr>
      </p:pic>
    </p:spTree>
    <p:extLst>
      <p:ext uri="{BB962C8B-B14F-4D97-AF65-F5344CB8AC3E}">
        <p14:creationId xmlns:p14="http://schemas.microsoft.com/office/powerpoint/2010/main" val="1089353861"/>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smtClean="0"/>
              <a:t>Model Predictions as functions of optical properties and geometries of electrodes</a:t>
            </a:r>
            <a:endParaRPr lang="en-US" sz="2400" dirty="0"/>
          </a:p>
        </p:txBody>
      </p:sp>
      <p:sp>
        <p:nvSpPr>
          <p:cNvPr id="3" name="Title 2"/>
          <p:cNvSpPr>
            <a:spLocks noGrp="1"/>
          </p:cNvSpPr>
          <p:nvPr>
            <p:ph type="title"/>
          </p:nvPr>
        </p:nvSpPr>
        <p:spPr/>
        <p:txBody>
          <a:bodyPr>
            <a:normAutofit/>
          </a:bodyPr>
          <a:lstStyle/>
          <a:p>
            <a:r>
              <a:rPr lang="en-US" sz="2800" dirty="0" smtClean="0">
                <a:solidFill>
                  <a:srgbClr val="800000"/>
                </a:solidFill>
              </a:rPr>
              <a:t>Modeling SR values </a:t>
            </a:r>
            <a:endParaRPr lang="en-US" sz="2800" dirty="0">
              <a:solidFill>
                <a:srgbClr val="800000"/>
              </a:solidFill>
            </a:endParaRP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642CEF9C-A152-4A4E-BFD8-E61515FC5ADF}" type="slidenum">
              <a:rPr lang="en-US" smtClean="0"/>
              <a:pPr/>
              <a:t>13</a:t>
            </a:fld>
            <a:endParaRPr lang="en-US"/>
          </a:p>
        </p:txBody>
      </p:sp>
      <p:pic>
        <p:nvPicPr>
          <p:cNvPr id="6" name="Picture 5"/>
          <p:cNvPicPr>
            <a:picLocks noChangeAspect="1"/>
          </p:cNvPicPr>
          <p:nvPr/>
        </p:nvPicPr>
        <p:blipFill>
          <a:blip r:embed="rId2"/>
          <a:stretch>
            <a:fillRect/>
          </a:stretch>
        </p:blipFill>
        <p:spPr>
          <a:xfrm>
            <a:off x="614626" y="2187346"/>
            <a:ext cx="7358678" cy="4386676"/>
          </a:xfrm>
          <a:prstGeom prst="rect">
            <a:avLst/>
          </a:prstGeom>
        </p:spPr>
      </p:pic>
    </p:spTree>
    <p:extLst>
      <p:ext uri="{BB962C8B-B14F-4D97-AF65-F5344CB8AC3E}">
        <p14:creationId xmlns:p14="http://schemas.microsoft.com/office/powerpoint/2010/main" val="1852036014"/>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800" dirty="0" smtClean="0">
                <a:solidFill>
                  <a:srgbClr val="800000"/>
                </a:solidFill>
              </a:rPr>
              <a:t>Effects of electrode width on specular reflectance (SR)</a:t>
            </a:r>
            <a:endParaRPr lang="en-US" sz="2800" dirty="0">
              <a:solidFill>
                <a:srgbClr val="800000"/>
              </a:solidFill>
            </a:endParaRPr>
          </a:p>
        </p:txBody>
      </p:sp>
      <p:sp>
        <p:nvSpPr>
          <p:cNvPr id="7" name="Text Placeholder 6"/>
          <p:cNvSpPr>
            <a:spLocks noGrp="1"/>
          </p:cNvSpPr>
          <p:nvPr>
            <p:ph type="body"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42CEF9C-A152-4A4E-BFD8-E61515FC5ADF}" type="slidenum">
              <a:rPr lang="en-US" smtClean="0"/>
              <a:pPr/>
              <a:t>14</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39104" y="2302413"/>
            <a:ext cx="5730217" cy="1812689"/>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949756" y="4149778"/>
            <a:ext cx="6065935" cy="1822133"/>
          </a:xfrm>
          <a:prstGeom prst="rect">
            <a:avLst/>
          </a:prstGeom>
          <a:noFill/>
          <a:ln>
            <a:noFill/>
          </a:ln>
        </p:spPr>
      </p:pic>
      <p:sp>
        <p:nvSpPr>
          <p:cNvPr id="10" name="TextBox 9"/>
          <p:cNvSpPr txBox="1"/>
          <p:nvPr/>
        </p:nvSpPr>
        <p:spPr>
          <a:xfrm>
            <a:off x="950819" y="1351564"/>
            <a:ext cx="6974943" cy="923330"/>
          </a:xfrm>
          <a:prstGeom prst="rect">
            <a:avLst/>
          </a:prstGeom>
          <a:noFill/>
        </p:spPr>
        <p:txBody>
          <a:bodyPr wrap="square" rtlCol="0">
            <a:spAutoFit/>
          </a:bodyPr>
          <a:lstStyle/>
          <a:p>
            <a:pPr algn="ctr"/>
            <a:r>
              <a:rPr lang="en-US" dirty="0" smtClean="0"/>
              <a:t>Comparison of SR values with reflecting electrodes with </a:t>
            </a:r>
          </a:p>
          <a:p>
            <a:pPr algn="ctr"/>
            <a:r>
              <a:rPr lang="en-US" dirty="0" smtClean="0"/>
              <a:t>width 30 </a:t>
            </a:r>
            <a:r>
              <a:rPr lang="en-US" dirty="0" err="1" smtClean="0"/>
              <a:t>μm</a:t>
            </a:r>
            <a:r>
              <a:rPr lang="en-US" dirty="0" smtClean="0"/>
              <a:t>  vs. 42.5 </a:t>
            </a:r>
            <a:r>
              <a:rPr lang="en-US" dirty="0" err="1" smtClean="0"/>
              <a:t>μm</a:t>
            </a:r>
            <a:r>
              <a:rPr lang="en-US" dirty="0" smtClean="0"/>
              <a:t> (minimum electrode width printable by GOP Process</a:t>
            </a:r>
            <a:endParaRPr lang="en-US" dirty="0"/>
          </a:p>
        </p:txBody>
      </p:sp>
    </p:spTree>
    <p:extLst>
      <p:ext uri="{BB962C8B-B14F-4D97-AF65-F5344CB8AC3E}">
        <p14:creationId xmlns:p14="http://schemas.microsoft.com/office/powerpoint/2010/main" val="925757349"/>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smtClean="0"/>
              <a:t>DRE Measurements with reflecting Cr (HCR) electrodes </a:t>
            </a:r>
            <a:endParaRPr lang="en-US" sz="2400" dirty="0"/>
          </a:p>
        </p:txBody>
      </p:sp>
      <p:sp>
        <p:nvSpPr>
          <p:cNvPr id="3" name="Title 2"/>
          <p:cNvSpPr>
            <a:spLocks noGrp="1"/>
          </p:cNvSpPr>
          <p:nvPr>
            <p:ph type="title"/>
          </p:nvPr>
        </p:nvSpPr>
        <p:spPr/>
        <p:txBody>
          <a:bodyPr>
            <a:normAutofit/>
          </a:bodyPr>
          <a:lstStyle/>
          <a:p>
            <a:r>
              <a:rPr lang="en-US" sz="2800" dirty="0" smtClean="0">
                <a:solidFill>
                  <a:srgbClr val="800000"/>
                </a:solidFill>
              </a:rPr>
              <a:t>Dust Removal Efficiency Measurements</a:t>
            </a:r>
            <a:endParaRPr lang="en-US" sz="2800" dirty="0">
              <a:solidFill>
                <a:srgbClr val="800000"/>
              </a:solidFill>
            </a:endParaRP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642CEF9C-A152-4A4E-BFD8-E61515FC5ADF}" type="slidenum">
              <a:rPr lang="en-US" smtClean="0"/>
              <a:pPr/>
              <a:t>15</a:t>
            </a:fld>
            <a:endParaRPr lang="en-US"/>
          </a:p>
        </p:txBody>
      </p:sp>
      <p:pic>
        <p:nvPicPr>
          <p:cNvPr id="6" name="Picture 5"/>
          <p:cNvPicPr>
            <a:picLocks noChangeAspect="1"/>
          </p:cNvPicPr>
          <p:nvPr/>
        </p:nvPicPr>
        <p:blipFill>
          <a:blip r:embed="rId2"/>
          <a:stretch>
            <a:fillRect/>
          </a:stretch>
        </p:blipFill>
        <p:spPr>
          <a:xfrm>
            <a:off x="1044979" y="1759060"/>
            <a:ext cx="6428276" cy="4075068"/>
          </a:xfrm>
          <a:prstGeom prst="rect">
            <a:avLst/>
          </a:prstGeom>
        </p:spPr>
      </p:pic>
    </p:spTree>
    <p:extLst>
      <p:ext uri="{BB962C8B-B14F-4D97-AF65-F5344CB8AC3E}">
        <p14:creationId xmlns:p14="http://schemas.microsoft.com/office/powerpoint/2010/main" val="3737957919"/>
      </p:ext>
    </p:extLst>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solidFill>
                  <a:srgbClr val="800000"/>
                </a:solidFill>
              </a:rPr>
              <a:t>SR measurements with reflecting electrodes</a:t>
            </a:r>
            <a:endParaRPr lang="en-US" sz="2800" dirty="0">
              <a:solidFill>
                <a:srgbClr val="800000"/>
              </a:solidFill>
            </a:endParaRPr>
          </a:p>
        </p:txBody>
      </p:sp>
      <p:sp>
        <p:nvSpPr>
          <p:cNvPr id="7" name="Text Placeholder 6"/>
          <p:cNvSpPr>
            <a:spLocks noGrp="1"/>
          </p:cNvSpPr>
          <p:nvPr>
            <p:ph type="body"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42CEF9C-A152-4A4E-BFD8-E61515FC5ADF}" type="slidenum">
              <a:rPr lang="en-US" smtClean="0"/>
              <a:pPr/>
              <a:t>16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093336899"/>
              </p:ext>
            </p:extLst>
          </p:nvPr>
        </p:nvGraphicFramePr>
        <p:xfrm>
          <a:off x="1016735" y="2600630"/>
          <a:ext cx="5765800" cy="2349500"/>
        </p:xfrm>
        <a:graphic>
          <a:graphicData uri="http://schemas.openxmlformats.org/presentationml/2006/ole">
            <mc:AlternateContent xmlns:mc="http://schemas.openxmlformats.org/markup-compatibility/2006">
              <mc:Choice xmlns:v="urn:schemas-microsoft-com:vml" Requires="v">
                <p:oleObj spid="_x0000_s5127" name="Document" r:id="rId3" imgW="5765800" imgH="2349500" progId="Word.Document.12">
                  <p:embed/>
                </p:oleObj>
              </mc:Choice>
              <mc:Fallback>
                <p:oleObj name="Document" r:id="rId3" imgW="5765800" imgH="2349500" progId="Word.Document.12">
                  <p:embed/>
                  <p:pic>
                    <p:nvPicPr>
                      <p:cNvPr id="0" name=""/>
                      <p:cNvPicPr/>
                      <p:nvPr/>
                    </p:nvPicPr>
                    <p:blipFill>
                      <a:blip r:embed="rId4"/>
                      <a:stretch>
                        <a:fillRect/>
                      </a:stretch>
                    </p:blipFill>
                    <p:spPr>
                      <a:xfrm>
                        <a:off x="1016735" y="2600630"/>
                        <a:ext cx="5765800" cy="2349500"/>
                      </a:xfrm>
                      <a:prstGeom prst="rect">
                        <a:avLst/>
                      </a:prstGeom>
                    </p:spPr>
                  </p:pic>
                </p:oleObj>
              </mc:Fallback>
            </mc:AlternateContent>
          </a:graphicData>
        </a:graphic>
      </p:graphicFrame>
      <p:sp>
        <p:nvSpPr>
          <p:cNvPr id="9" name="TextBox 8"/>
          <p:cNvSpPr txBox="1"/>
          <p:nvPr/>
        </p:nvSpPr>
        <p:spPr>
          <a:xfrm>
            <a:off x="971194" y="1623235"/>
            <a:ext cx="6689697" cy="584776"/>
          </a:xfrm>
          <a:prstGeom prst="rect">
            <a:avLst/>
          </a:prstGeom>
          <a:noFill/>
        </p:spPr>
        <p:txBody>
          <a:bodyPr wrap="square" rtlCol="0">
            <a:spAutoFit/>
          </a:bodyPr>
          <a:lstStyle/>
          <a:p>
            <a:r>
              <a:rPr lang="en-US" sz="1600" dirty="0" smtClean="0"/>
              <a:t>Reflecting Cr and Al electrodes with w = 80 </a:t>
            </a:r>
            <a:r>
              <a:rPr lang="en-US" sz="1600" dirty="0" err="1" smtClean="0"/>
              <a:t>μm</a:t>
            </a:r>
            <a:r>
              <a:rPr lang="en-US" sz="1600" dirty="0" smtClean="0"/>
              <a:t> and spacing = 700 </a:t>
            </a:r>
            <a:r>
              <a:rPr lang="en-US" sz="1600" dirty="0" err="1" smtClean="0"/>
              <a:t>μm</a:t>
            </a:r>
            <a:endParaRPr lang="en-US" sz="1600" dirty="0" smtClean="0"/>
          </a:p>
          <a:p>
            <a:r>
              <a:rPr lang="en-US" sz="1600" dirty="0" smtClean="0"/>
              <a:t>Thickness &lt;&lt; 1 </a:t>
            </a:r>
            <a:r>
              <a:rPr lang="en-US" sz="1600" dirty="0" err="1" smtClean="0"/>
              <a:t>μm</a:t>
            </a:r>
            <a:r>
              <a:rPr lang="en-US" sz="1600" dirty="0" smtClean="0"/>
              <a:t>.</a:t>
            </a:r>
            <a:endParaRPr lang="en-US" sz="1600" dirty="0"/>
          </a:p>
        </p:txBody>
      </p:sp>
    </p:spTree>
    <p:extLst>
      <p:ext uri="{BB962C8B-B14F-4D97-AF65-F5344CB8AC3E}">
        <p14:creationId xmlns:p14="http://schemas.microsoft.com/office/powerpoint/2010/main" val="3643714224"/>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800000"/>
                </a:solidFill>
              </a:rPr>
              <a:t>Electrode materials </a:t>
            </a:r>
            <a:r>
              <a:rPr lang="en-US" sz="2800" dirty="0">
                <a:solidFill>
                  <a:srgbClr val="800000"/>
                </a:solidFill>
              </a:rPr>
              <a:t>s</a:t>
            </a:r>
            <a:r>
              <a:rPr lang="en-US" sz="2800" dirty="0" smtClean="0">
                <a:solidFill>
                  <a:srgbClr val="800000"/>
                </a:solidFill>
              </a:rPr>
              <a:t>tudied</a:t>
            </a:r>
            <a:endParaRPr lang="en-US" sz="2800" dirty="0">
              <a:solidFill>
                <a:srgbClr val="800000"/>
              </a:solidFill>
            </a:endParaRPr>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472E784-7826-984A-B2FC-BC4E803F1E8D}" type="slidenum">
              <a:rPr lang="en-US" smtClean="0"/>
              <a:pPr/>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36762545"/>
              </p:ext>
            </p:extLst>
          </p:nvPr>
        </p:nvGraphicFramePr>
        <p:xfrm>
          <a:off x="1485353" y="1804895"/>
          <a:ext cx="5765800" cy="4660900"/>
        </p:xfrm>
        <a:graphic>
          <a:graphicData uri="http://schemas.openxmlformats.org/presentationml/2006/ole">
            <mc:AlternateContent xmlns:mc="http://schemas.openxmlformats.org/markup-compatibility/2006">
              <mc:Choice xmlns:v="urn:schemas-microsoft-com:vml" Requires="v">
                <p:oleObj spid="_x0000_s6152" name="Document" r:id="rId3" imgW="5765800" imgH="4660900" progId="Word.Document.12">
                  <p:embed/>
                </p:oleObj>
              </mc:Choice>
              <mc:Fallback>
                <p:oleObj name="Document" r:id="rId3" imgW="5765800" imgH="4660900" progId="Word.Document.12">
                  <p:embed/>
                  <p:pic>
                    <p:nvPicPr>
                      <p:cNvPr id="0" name=""/>
                      <p:cNvPicPr/>
                      <p:nvPr/>
                    </p:nvPicPr>
                    <p:blipFill>
                      <a:blip r:embed="rId4"/>
                      <a:stretch>
                        <a:fillRect/>
                      </a:stretch>
                    </p:blipFill>
                    <p:spPr>
                      <a:xfrm>
                        <a:off x="1485353" y="1804895"/>
                        <a:ext cx="5765800" cy="4660900"/>
                      </a:xfrm>
                      <a:prstGeom prst="rect">
                        <a:avLst/>
                      </a:prstGeom>
                    </p:spPr>
                  </p:pic>
                </p:oleObj>
              </mc:Fallback>
            </mc:AlternateContent>
          </a:graphicData>
        </a:graphic>
      </p:graphicFrame>
      <p:sp>
        <p:nvSpPr>
          <p:cNvPr id="8" name="TextBox 7"/>
          <p:cNvSpPr txBox="1"/>
          <p:nvPr/>
        </p:nvSpPr>
        <p:spPr>
          <a:xfrm>
            <a:off x="1229273" y="1304016"/>
            <a:ext cx="5670961" cy="369332"/>
          </a:xfrm>
          <a:prstGeom prst="rect">
            <a:avLst/>
          </a:prstGeom>
          <a:noFill/>
        </p:spPr>
        <p:txBody>
          <a:bodyPr wrap="square" rtlCol="0">
            <a:spAutoFit/>
          </a:bodyPr>
          <a:lstStyle/>
          <a:p>
            <a:pPr algn="ctr"/>
            <a:r>
              <a:rPr lang="en-US" dirty="0" smtClean="0"/>
              <a:t>Properties of Henkel Electronics Ink Materials</a:t>
            </a:r>
            <a:endParaRPr lang="en-US" dirty="0"/>
          </a:p>
        </p:txBody>
      </p:sp>
    </p:spTree>
    <p:extLst>
      <p:ext uri="{BB962C8B-B14F-4D97-AF65-F5344CB8AC3E}">
        <p14:creationId xmlns:p14="http://schemas.microsoft.com/office/powerpoint/2010/main" val="512074717"/>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800000"/>
                </a:solidFill>
              </a:rPr>
              <a:t>Interphase resistance between Cr electrodes </a:t>
            </a:r>
            <a:endParaRPr lang="en-US" sz="2800" dirty="0">
              <a:solidFill>
                <a:srgbClr val="800000"/>
              </a:solidFill>
            </a:endParaRPr>
          </a:p>
        </p:txBody>
      </p:sp>
      <p:sp>
        <p:nvSpPr>
          <p:cNvPr id="3" name="Text Placeholder 2"/>
          <p:cNvSpPr>
            <a:spLocks noGrp="1"/>
          </p:cNvSpPr>
          <p:nvPr>
            <p:ph type="body" sz="quarter" idx="10"/>
          </p:nvPr>
        </p:nvSpPr>
        <p:spPr>
          <a:xfrm>
            <a:off x="2171699" y="6395333"/>
            <a:ext cx="6384925" cy="476251"/>
          </a:xfrm>
        </p:spPr>
        <p:txBody>
          <a:bodyPr/>
          <a:lstStyle/>
          <a:p>
            <a:endParaRPr lang="en-US" dirty="0"/>
          </a:p>
        </p:txBody>
      </p:sp>
      <p:sp>
        <p:nvSpPr>
          <p:cNvPr id="4" name="Slide Number Placeholder 3"/>
          <p:cNvSpPr>
            <a:spLocks noGrp="1"/>
          </p:cNvSpPr>
          <p:nvPr>
            <p:ph type="sldNum" sz="quarter" idx="11"/>
          </p:nvPr>
        </p:nvSpPr>
        <p:spPr/>
        <p:txBody>
          <a:bodyPr/>
          <a:lstStyle/>
          <a:p>
            <a:fld id="{0472E784-7826-984A-B2FC-BC4E803F1E8D}" type="slidenum">
              <a:rPr lang="en-US" smtClean="0"/>
              <a:pPr/>
              <a:t>18</a:t>
            </a:fld>
            <a:endParaRPr lang="en-US"/>
          </a:p>
        </p:txBody>
      </p:sp>
      <p:pic>
        <p:nvPicPr>
          <p:cNvPr id="5" name="image10.png"/>
          <p:cNvPicPr/>
          <p:nvPr/>
        </p:nvPicPr>
        <p:blipFill>
          <a:blip r:embed="rId2"/>
          <a:srcRect/>
          <a:stretch>
            <a:fillRect/>
          </a:stretch>
        </p:blipFill>
        <p:spPr>
          <a:xfrm>
            <a:off x="1589228" y="1283647"/>
            <a:ext cx="5270257" cy="4557285"/>
          </a:xfrm>
          <a:prstGeom prst="rect">
            <a:avLst/>
          </a:prstGeom>
          <a:ln/>
        </p:spPr>
      </p:pic>
    </p:spTree>
    <p:extLst>
      <p:ext uri="{BB962C8B-B14F-4D97-AF65-F5344CB8AC3E}">
        <p14:creationId xmlns:p14="http://schemas.microsoft.com/office/powerpoint/2010/main" val="2843117123"/>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800000"/>
                </a:solidFill>
              </a:rPr>
              <a:t>Interphase resistance </a:t>
            </a:r>
            <a:r>
              <a:rPr lang="en-US" sz="2400" dirty="0" smtClean="0">
                <a:solidFill>
                  <a:srgbClr val="800000"/>
                </a:solidFill>
              </a:rPr>
              <a:t>between </a:t>
            </a:r>
            <a:r>
              <a:rPr lang="en-US" sz="2400" dirty="0" err="1" smtClean="0">
                <a:solidFill>
                  <a:srgbClr val="800000"/>
                </a:solidFill>
              </a:rPr>
              <a:t>AgNW</a:t>
            </a:r>
            <a:r>
              <a:rPr lang="en-US" sz="2400" dirty="0" smtClean="0">
                <a:solidFill>
                  <a:srgbClr val="800000"/>
                </a:solidFill>
              </a:rPr>
              <a:t> </a:t>
            </a:r>
            <a:r>
              <a:rPr lang="en-US" sz="2400" dirty="0">
                <a:solidFill>
                  <a:srgbClr val="800000"/>
                </a:solidFill>
              </a:rPr>
              <a:t>electrodes </a:t>
            </a:r>
            <a:endParaRPr lang="en-US" sz="2400" dirty="0"/>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472E784-7826-984A-B2FC-BC4E803F1E8D}" type="slidenum">
              <a:rPr lang="en-US" smtClean="0"/>
              <a:pPr/>
              <a:t>19</a:t>
            </a:fld>
            <a:endParaRPr lang="en-US"/>
          </a:p>
        </p:txBody>
      </p:sp>
      <p:pic>
        <p:nvPicPr>
          <p:cNvPr id="5" name="image04.png"/>
          <p:cNvPicPr/>
          <p:nvPr/>
        </p:nvPicPr>
        <p:blipFill>
          <a:blip r:embed="rId2"/>
          <a:srcRect/>
          <a:stretch>
            <a:fillRect/>
          </a:stretch>
        </p:blipFill>
        <p:spPr>
          <a:xfrm>
            <a:off x="1718268" y="2336165"/>
            <a:ext cx="4373770" cy="3267054"/>
          </a:xfrm>
          <a:prstGeom prst="rect">
            <a:avLst/>
          </a:prstGeom>
          <a:ln/>
        </p:spPr>
      </p:pic>
    </p:spTree>
    <p:extLst>
      <p:ext uri="{BB962C8B-B14F-4D97-AF65-F5344CB8AC3E}">
        <p14:creationId xmlns:p14="http://schemas.microsoft.com/office/powerpoint/2010/main" val="2593723040"/>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smtClean="0"/>
              <a:t>Faculty: Malay Mazumder, Mark </a:t>
            </a:r>
            <a:r>
              <a:rPr lang="en-US" sz="2400" dirty="0" err="1" smtClean="0"/>
              <a:t>Horenstein</a:t>
            </a:r>
            <a:r>
              <a:rPr lang="en-US" sz="2400" dirty="0" smtClean="0"/>
              <a:t>, </a:t>
            </a:r>
            <a:r>
              <a:rPr lang="en-US" sz="2400" dirty="0" err="1" smtClean="0"/>
              <a:t>Nitin</a:t>
            </a:r>
            <a:r>
              <a:rPr lang="en-US" sz="2400" dirty="0" smtClean="0"/>
              <a:t> </a:t>
            </a:r>
            <a:r>
              <a:rPr lang="en-US" sz="2400" dirty="0" err="1" smtClean="0"/>
              <a:t>Joglekar</a:t>
            </a:r>
            <a:r>
              <a:rPr lang="en-US" sz="2400" dirty="0" smtClean="0"/>
              <a:t>, and Mark Kean</a:t>
            </a:r>
            <a:endParaRPr lang="en-US" sz="2400" dirty="0" smtClean="0"/>
          </a:p>
          <a:p>
            <a:r>
              <a:rPr lang="en-US" sz="2400" dirty="0" smtClean="0"/>
              <a:t>Post-Doctoral Fellow: Ryan </a:t>
            </a:r>
            <a:r>
              <a:rPr lang="en-US" sz="2400" dirty="0" err="1" smtClean="0"/>
              <a:t>Eriksen</a:t>
            </a:r>
            <a:endParaRPr lang="en-US" sz="2400" dirty="0" smtClean="0"/>
          </a:p>
          <a:p>
            <a:r>
              <a:rPr lang="en-US" sz="2400" dirty="0" smtClean="0"/>
              <a:t>Graduate Students: </a:t>
            </a:r>
            <a:r>
              <a:rPr lang="en-US" sz="2400" dirty="0"/>
              <a:t>Annie </a:t>
            </a:r>
            <a:r>
              <a:rPr lang="en-US" sz="2400" dirty="0" smtClean="0"/>
              <a:t>Bernard, </a:t>
            </a:r>
            <a:r>
              <a:rPr lang="en-US" sz="2400" dirty="0"/>
              <a:t>Carlos Henrique Pinto </a:t>
            </a:r>
            <a:r>
              <a:rPr lang="en-US" sz="2400" dirty="0" err="1" smtClean="0"/>
              <a:t>Coutinho</a:t>
            </a:r>
            <a:endParaRPr lang="en-US" sz="2400" dirty="0" smtClean="0"/>
          </a:p>
          <a:p>
            <a:r>
              <a:rPr lang="en-US" sz="2400" dirty="0" smtClean="0"/>
              <a:t>Undergrad Students: </a:t>
            </a:r>
            <a:r>
              <a:rPr lang="en-US" sz="2400" dirty="0" err="1"/>
              <a:t>Alecia</a:t>
            </a:r>
            <a:r>
              <a:rPr lang="en-US" sz="2400" dirty="0"/>
              <a:t> Griffin, Bill </a:t>
            </a:r>
            <a:r>
              <a:rPr lang="en-US" sz="2400" dirty="0" err="1"/>
              <a:t>Chaiyasarikul</a:t>
            </a:r>
            <a:r>
              <a:rPr lang="en-US" sz="2400" dirty="0"/>
              <a:t>, Dave Crowell, Kevin </a:t>
            </a:r>
            <a:r>
              <a:rPr lang="en-US" sz="2400" dirty="0" err="1"/>
              <a:t>Rego</a:t>
            </a:r>
            <a:r>
              <a:rPr lang="en-US" sz="2400" dirty="0"/>
              <a:t>, </a:t>
            </a:r>
            <a:r>
              <a:rPr lang="en-US" sz="2400" dirty="0" err="1"/>
              <a:t>Raaid</a:t>
            </a:r>
            <a:r>
              <a:rPr lang="en-US" sz="2400" dirty="0"/>
              <a:t> </a:t>
            </a:r>
            <a:r>
              <a:rPr lang="en-US" sz="2400" dirty="0" err="1"/>
              <a:t>Arshad</a:t>
            </a:r>
            <a:r>
              <a:rPr lang="en-US" sz="2400" dirty="0"/>
              <a:t>, Siddhartha </a:t>
            </a:r>
            <a:r>
              <a:rPr lang="en-US" sz="2400" dirty="0" err="1"/>
              <a:t>Kc</a:t>
            </a:r>
            <a:r>
              <a:rPr lang="en-US" sz="2400" dirty="0"/>
              <a:t>, Willem Van Der </a:t>
            </a:r>
            <a:r>
              <a:rPr lang="en-US" sz="2400" dirty="0" err="1"/>
              <a:t>Vlient</a:t>
            </a:r>
            <a:r>
              <a:rPr lang="en-US" sz="2400" dirty="0"/>
              <a:t>, and Steven </a:t>
            </a:r>
            <a:r>
              <a:rPr lang="en-US" sz="2400" dirty="0" smtClean="0"/>
              <a:t>Maloney</a:t>
            </a:r>
            <a:endParaRPr lang="en-US" sz="2400" dirty="0" smtClean="0"/>
          </a:p>
          <a:p>
            <a:r>
              <a:rPr lang="en-US" sz="2400" dirty="0" smtClean="0"/>
              <a:t>SNL: Julius </a:t>
            </a:r>
            <a:r>
              <a:rPr lang="en-US" sz="2400" dirty="0" err="1" smtClean="0"/>
              <a:t>Yellowhair</a:t>
            </a:r>
            <a:endParaRPr lang="en-US" sz="2400" dirty="0" smtClean="0"/>
          </a:p>
          <a:p>
            <a:r>
              <a:rPr lang="en-US" sz="2400" dirty="0" smtClean="0"/>
              <a:t>Corning: Sean Garner</a:t>
            </a:r>
          </a:p>
          <a:p>
            <a:r>
              <a:rPr lang="en-US" sz="2400" dirty="0" smtClean="0"/>
              <a:t>ITRI: HY Lin</a:t>
            </a:r>
          </a:p>
          <a:p>
            <a:r>
              <a:rPr lang="en-US" sz="2400" dirty="0" err="1" smtClean="0"/>
              <a:t>Geodrill</a:t>
            </a:r>
            <a:r>
              <a:rPr lang="en-US" sz="2400" dirty="0" smtClean="0"/>
              <a:t> (EDS-Chile-</a:t>
            </a:r>
            <a:r>
              <a:rPr lang="en-US" sz="2400" dirty="0" err="1" smtClean="0"/>
              <a:t>SpA</a:t>
            </a:r>
            <a:r>
              <a:rPr lang="en-US" sz="2400" dirty="0" smtClean="0"/>
              <a:t>): </a:t>
            </a:r>
            <a:r>
              <a:rPr lang="en-US" sz="2400" dirty="0"/>
              <a:t>Hugo </a:t>
            </a:r>
            <a:r>
              <a:rPr lang="en-US" sz="2400" dirty="0" err="1"/>
              <a:t>Acuña</a:t>
            </a:r>
            <a:r>
              <a:rPr lang="en-US" sz="2400" dirty="0"/>
              <a:t> O. </a:t>
            </a:r>
          </a:p>
        </p:txBody>
      </p:sp>
      <p:sp>
        <p:nvSpPr>
          <p:cNvPr id="3" name="Title 2"/>
          <p:cNvSpPr>
            <a:spLocks noGrp="1"/>
          </p:cNvSpPr>
          <p:nvPr>
            <p:ph type="title"/>
          </p:nvPr>
        </p:nvSpPr>
        <p:spPr/>
        <p:txBody>
          <a:bodyPr>
            <a:normAutofit fontScale="90000"/>
          </a:bodyPr>
          <a:lstStyle/>
          <a:p>
            <a:r>
              <a:rPr lang="en-US" sz="2800" dirty="0" smtClean="0">
                <a:solidFill>
                  <a:srgbClr val="800000"/>
                </a:solidFill>
              </a:rPr>
              <a:t>Team </a:t>
            </a:r>
            <a:r>
              <a:rPr lang="en-US" sz="2800" dirty="0" smtClean="0">
                <a:solidFill>
                  <a:srgbClr val="800000"/>
                </a:solidFill>
              </a:rPr>
              <a:t>Members (BU, Corning, SNL, ITRI, and </a:t>
            </a:r>
            <a:r>
              <a:rPr lang="en-US" sz="2800" dirty="0" err="1" smtClean="0">
                <a:solidFill>
                  <a:srgbClr val="800000"/>
                </a:solidFill>
              </a:rPr>
              <a:t>Geodrill</a:t>
            </a:r>
            <a:r>
              <a:rPr lang="en-US" sz="2800" dirty="0" smtClean="0">
                <a:solidFill>
                  <a:srgbClr val="800000"/>
                </a:solidFill>
              </a:rPr>
              <a:t>)</a:t>
            </a:r>
            <a:endParaRPr lang="en-US" sz="2800" dirty="0">
              <a:solidFill>
                <a:srgbClr val="800000"/>
              </a:solidFill>
            </a:endParaRP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642CEF9C-A152-4A4E-BFD8-E61515FC5ADF}" type="slidenum">
              <a:rPr lang="en-US" smtClean="0"/>
              <a:pPr/>
              <a:t>2</a:t>
            </a:fld>
            <a:endParaRPr lang="en-US"/>
          </a:p>
        </p:txBody>
      </p:sp>
    </p:spTree>
    <p:extLst>
      <p:ext uri="{BB962C8B-B14F-4D97-AF65-F5344CB8AC3E}">
        <p14:creationId xmlns:p14="http://schemas.microsoft.com/office/powerpoint/2010/main" val="3972820594"/>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800000"/>
                </a:solidFill>
              </a:rPr>
              <a:t>Energy consumption for 2-min EDS cleaning cycles</a:t>
            </a:r>
            <a:endParaRPr lang="en-US" sz="2800" dirty="0">
              <a:solidFill>
                <a:srgbClr val="800000"/>
              </a:solidFill>
            </a:endParaRPr>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472E784-7826-984A-B2FC-BC4E803F1E8D}" type="slidenum">
              <a:rPr lang="en-US" smtClean="0"/>
              <a:pPr/>
              <a:t>20</a:t>
            </a:fld>
            <a:endParaRPr lang="en-US"/>
          </a:p>
        </p:txBody>
      </p:sp>
      <p:pic>
        <p:nvPicPr>
          <p:cNvPr id="5" name="image08.png"/>
          <p:cNvPicPr/>
          <p:nvPr/>
        </p:nvPicPr>
        <p:blipFill>
          <a:blip r:embed="rId2"/>
          <a:srcRect/>
          <a:stretch>
            <a:fillRect/>
          </a:stretch>
        </p:blipFill>
        <p:spPr>
          <a:xfrm>
            <a:off x="1507729" y="1882072"/>
            <a:ext cx="4801639" cy="4434283"/>
          </a:xfrm>
          <a:prstGeom prst="rect">
            <a:avLst/>
          </a:prstGeom>
          <a:ln/>
        </p:spPr>
      </p:pic>
      <p:sp>
        <p:nvSpPr>
          <p:cNvPr id="6" name="TextBox 5"/>
          <p:cNvSpPr txBox="1"/>
          <p:nvPr/>
        </p:nvSpPr>
        <p:spPr>
          <a:xfrm>
            <a:off x="495785" y="1439857"/>
            <a:ext cx="7165106" cy="369332"/>
          </a:xfrm>
          <a:prstGeom prst="rect">
            <a:avLst/>
          </a:prstGeom>
          <a:noFill/>
        </p:spPr>
        <p:txBody>
          <a:bodyPr wrap="square" rtlCol="0">
            <a:spAutoFit/>
          </a:bodyPr>
          <a:lstStyle/>
          <a:p>
            <a:r>
              <a:rPr lang="en-US" dirty="0" smtClean="0"/>
              <a:t>Energy drawn by EDS film from a 12 V power supply at different RH</a:t>
            </a:r>
            <a:endParaRPr lang="en-US" dirty="0"/>
          </a:p>
        </p:txBody>
      </p:sp>
    </p:spTree>
    <p:extLst>
      <p:ext uri="{BB962C8B-B14F-4D97-AF65-F5344CB8AC3E}">
        <p14:creationId xmlns:p14="http://schemas.microsoft.com/office/powerpoint/2010/main" val="2329569305"/>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800000"/>
                </a:solidFill>
              </a:rPr>
              <a:t>Near-continuous operation of EDS electrodes</a:t>
            </a:r>
            <a:endParaRPr lang="en-US" sz="2800" dirty="0">
              <a:solidFill>
                <a:srgbClr val="800000"/>
              </a:solidFill>
            </a:endParaRPr>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472E784-7826-984A-B2FC-BC4E803F1E8D}" type="slidenum">
              <a:rPr lang="en-US" smtClean="0"/>
              <a:pPr/>
              <a:t>21</a:t>
            </a:fld>
            <a:endParaRPr lang="en-US"/>
          </a:p>
        </p:txBody>
      </p:sp>
      <p:pic>
        <p:nvPicPr>
          <p:cNvPr id="5" name="Picture 4"/>
          <p:cNvPicPr>
            <a:picLocks noChangeAspect="1"/>
          </p:cNvPicPr>
          <p:nvPr/>
        </p:nvPicPr>
        <p:blipFill>
          <a:blip r:embed="rId2"/>
          <a:stretch>
            <a:fillRect/>
          </a:stretch>
        </p:blipFill>
        <p:spPr>
          <a:xfrm>
            <a:off x="377099" y="1956343"/>
            <a:ext cx="7759202" cy="4135884"/>
          </a:xfrm>
          <a:prstGeom prst="rect">
            <a:avLst/>
          </a:prstGeom>
        </p:spPr>
      </p:pic>
      <p:sp>
        <p:nvSpPr>
          <p:cNvPr id="6" name="TextBox 5"/>
          <p:cNvSpPr txBox="1"/>
          <p:nvPr/>
        </p:nvSpPr>
        <p:spPr>
          <a:xfrm>
            <a:off x="1236066" y="1351564"/>
            <a:ext cx="5935832" cy="646331"/>
          </a:xfrm>
          <a:prstGeom prst="rect">
            <a:avLst/>
          </a:prstGeom>
          <a:noFill/>
        </p:spPr>
        <p:txBody>
          <a:bodyPr wrap="square" rtlCol="0">
            <a:spAutoFit/>
          </a:bodyPr>
          <a:lstStyle/>
          <a:p>
            <a:r>
              <a:rPr lang="en-US" dirty="0" smtClean="0"/>
              <a:t>Surface charge generation on EDS film by repeated activation of electrode by 1.5 kV pulses </a:t>
            </a:r>
            <a:endParaRPr lang="en-US" dirty="0"/>
          </a:p>
        </p:txBody>
      </p:sp>
    </p:spTree>
    <p:extLst>
      <p:ext uri="{BB962C8B-B14F-4D97-AF65-F5344CB8AC3E}">
        <p14:creationId xmlns:p14="http://schemas.microsoft.com/office/powerpoint/2010/main" val="1896325568"/>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solidFill>
                  <a:srgbClr val="F7730C"/>
                </a:solidFill>
              </a:rPr>
              <a:t>Thank You</a:t>
            </a:r>
            <a:endParaRPr lang="en-US" sz="2800" dirty="0"/>
          </a:p>
        </p:txBody>
      </p:sp>
      <p:sp>
        <p:nvSpPr>
          <p:cNvPr id="7" name="Text Placeholder 6"/>
          <p:cNvSpPr>
            <a:spLocks noGrp="1"/>
          </p:cNvSpPr>
          <p:nvPr>
            <p:ph type="body"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42CEF9C-A152-4A4E-BFD8-E61515FC5ADF}" type="slidenum">
              <a:rPr lang="en-US" smtClean="0"/>
              <a:pPr/>
              <a:t>22</a:t>
            </a:fld>
            <a:endParaRPr lang="en-US"/>
          </a:p>
        </p:txBody>
      </p:sp>
      <p:sp>
        <p:nvSpPr>
          <p:cNvPr id="3" name="Rectangle 2"/>
          <p:cNvSpPr/>
          <p:nvPr/>
        </p:nvSpPr>
        <p:spPr>
          <a:xfrm>
            <a:off x="2408149" y="3244334"/>
            <a:ext cx="184666" cy="369332"/>
          </a:xfrm>
          <a:prstGeom prst="rect">
            <a:avLst/>
          </a:prstGeom>
        </p:spPr>
        <p:txBody>
          <a:bodyPr wrap="none">
            <a:spAutoFit/>
          </a:bodyPr>
          <a:lstStyle/>
          <a:p>
            <a:endParaRPr lang="en-US" dirty="0"/>
          </a:p>
        </p:txBody>
      </p:sp>
      <p:pic>
        <p:nvPicPr>
          <p:cNvPr id="2" name="Picture 1"/>
          <p:cNvPicPr>
            <a:picLocks noChangeAspect="1"/>
          </p:cNvPicPr>
          <p:nvPr/>
        </p:nvPicPr>
        <p:blipFill>
          <a:blip r:embed="rId3"/>
          <a:stretch>
            <a:fillRect/>
          </a:stretch>
        </p:blipFill>
        <p:spPr>
          <a:xfrm>
            <a:off x="258079" y="1340911"/>
            <a:ext cx="7328104" cy="1563083"/>
          </a:xfrm>
          <a:prstGeom prst="rect">
            <a:avLst/>
          </a:prstGeom>
        </p:spPr>
      </p:pic>
    </p:spTree>
    <p:extLst>
      <p:ext uri="{BB962C8B-B14F-4D97-AF65-F5344CB8AC3E}">
        <p14:creationId xmlns:p14="http://schemas.microsoft.com/office/powerpoint/2010/main" val="2081549529"/>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buFont typeface="Wingdings" charset="2"/>
              <a:buChar char="q"/>
            </a:pPr>
            <a:r>
              <a:rPr lang="en-US" sz="1800" dirty="0" smtClean="0"/>
              <a:t>Subcontracts, </a:t>
            </a:r>
            <a:r>
              <a:rPr lang="en-US" sz="1800" dirty="0"/>
              <a:t>Material Transfer </a:t>
            </a:r>
            <a:r>
              <a:rPr lang="en-US" sz="1800" dirty="0" smtClean="0"/>
              <a:t>Agreements, Multi-party NDA </a:t>
            </a:r>
            <a:r>
              <a:rPr lang="en-US" sz="1800" dirty="0"/>
              <a:t>and IP Management </a:t>
            </a:r>
            <a:r>
              <a:rPr lang="en-US" sz="1800" dirty="0" smtClean="0"/>
              <a:t>Plan</a:t>
            </a:r>
          </a:p>
          <a:p>
            <a:r>
              <a:rPr lang="en-US" sz="1600" b="1" dirty="0" smtClean="0"/>
              <a:t>SNL</a:t>
            </a:r>
            <a:r>
              <a:rPr lang="en-US" sz="1600" dirty="0" smtClean="0"/>
              <a:t>: Subcontracts approved by both  SNL and DOE HQ was </a:t>
            </a:r>
          </a:p>
          <a:p>
            <a:pPr marL="0" indent="0">
              <a:buNone/>
            </a:pPr>
            <a:r>
              <a:rPr lang="en-US" sz="1600" dirty="0"/>
              <a:t> </a:t>
            </a:r>
            <a:r>
              <a:rPr lang="en-US" sz="1600" dirty="0" smtClean="0"/>
              <a:t>     signed on 3/23/16. IP management Plan approved - waiting</a:t>
            </a:r>
          </a:p>
          <a:p>
            <a:pPr marL="0" indent="0">
              <a:buNone/>
            </a:pPr>
            <a:r>
              <a:rPr lang="en-US" sz="1600" dirty="0" smtClean="0"/>
              <a:t>      for signature</a:t>
            </a:r>
          </a:p>
          <a:p>
            <a:r>
              <a:rPr lang="en-US" sz="1600" b="1" dirty="0" smtClean="0"/>
              <a:t>Corning: </a:t>
            </a:r>
            <a:r>
              <a:rPr lang="en-US" sz="1600" dirty="0" smtClean="0"/>
              <a:t>IP Management Plan, MTA and subcontract approved, </a:t>
            </a:r>
          </a:p>
          <a:p>
            <a:pPr marL="0" indent="0">
              <a:buNone/>
            </a:pPr>
            <a:r>
              <a:rPr lang="en-US" sz="1600" dirty="0" smtClean="0"/>
              <a:t>      multi-party NDA is being circulated to partners receiving </a:t>
            </a:r>
          </a:p>
          <a:p>
            <a:pPr marL="0" indent="0">
              <a:buNone/>
            </a:pPr>
            <a:r>
              <a:rPr lang="en-US" sz="1600" dirty="0" smtClean="0"/>
              <a:t>      EDS films with Corning Willow Glass for evaluation for signatures.</a:t>
            </a:r>
          </a:p>
          <a:p>
            <a:pPr>
              <a:buFont typeface="Wingdings" charset="2"/>
              <a:buChar char="§"/>
            </a:pPr>
            <a:r>
              <a:rPr lang="en-US" sz="1600" b="1" dirty="0" smtClean="0"/>
              <a:t>ITRI:  </a:t>
            </a:r>
            <a:r>
              <a:rPr lang="en-US" sz="1600" dirty="0"/>
              <a:t>S</a:t>
            </a:r>
            <a:r>
              <a:rPr lang="en-US" sz="1600" dirty="0" smtClean="0"/>
              <a:t>igned the subcontracts and the IP Management Plan</a:t>
            </a:r>
          </a:p>
          <a:p>
            <a:pPr>
              <a:buFont typeface="Wingdings" charset="2"/>
              <a:buChar char="§"/>
            </a:pPr>
            <a:r>
              <a:rPr lang="en-US" sz="1600" b="1" dirty="0" err="1" smtClean="0"/>
              <a:t>Geodrill</a:t>
            </a:r>
            <a:r>
              <a:rPr lang="en-US" sz="1600" b="1" dirty="0" smtClean="0"/>
              <a:t>:  </a:t>
            </a:r>
            <a:r>
              <a:rPr lang="en-US" sz="1600" dirty="0"/>
              <a:t>S</a:t>
            </a:r>
            <a:r>
              <a:rPr lang="en-US" sz="1600" dirty="0" smtClean="0"/>
              <a:t>igned all documents, providing $45k as cost-share in</a:t>
            </a:r>
          </a:p>
          <a:p>
            <a:pPr marL="0" indent="0">
              <a:buNone/>
            </a:pPr>
            <a:r>
              <a:rPr lang="en-US" sz="1600" dirty="0"/>
              <a:t> </a:t>
            </a:r>
            <a:r>
              <a:rPr lang="en-US" sz="1600" dirty="0" smtClean="0"/>
              <a:t>     cash. They formed a new subsidiary company EDS Chile </a:t>
            </a:r>
            <a:r>
              <a:rPr lang="en-US" sz="1600" dirty="0" err="1" smtClean="0"/>
              <a:t>SpA</a:t>
            </a:r>
            <a:r>
              <a:rPr lang="en-US" sz="1600" dirty="0" smtClean="0"/>
              <a:t> </a:t>
            </a:r>
          </a:p>
          <a:p>
            <a:pPr marL="0" indent="0">
              <a:buNone/>
            </a:pPr>
            <a:r>
              <a:rPr lang="en-US" sz="1600" dirty="0" smtClean="0"/>
              <a:t>       for field application of EDS.</a:t>
            </a:r>
          </a:p>
          <a:p>
            <a:pPr>
              <a:buFont typeface="Wingdings" charset="2"/>
              <a:buChar char="§"/>
            </a:pPr>
            <a:r>
              <a:rPr lang="en-US" sz="1600" b="1" dirty="0" smtClean="0"/>
              <a:t>Kodak: </a:t>
            </a:r>
            <a:r>
              <a:rPr lang="en-US" sz="1600" dirty="0" smtClean="0"/>
              <a:t>CDA, MTA, and NDA with BU are in the process getting </a:t>
            </a:r>
          </a:p>
          <a:p>
            <a:pPr marL="0" indent="0">
              <a:buNone/>
            </a:pPr>
            <a:r>
              <a:rPr lang="en-US" sz="1600" dirty="0"/>
              <a:t>	</a:t>
            </a:r>
            <a:r>
              <a:rPr lang="en-US" sz="1600" dirty="0" smtClean="0"/>
              <a:t>signatures. </a:t>
            </a:r>
          </a:p>
          <a:p>
            <a:pPr>
              <a:buFont typeface="Wingdings" charset="2"/>
              <a:buChar char="§"/>
            </a:pPr>
            <a:r>
              <a:rPr lang="en-US" sz="1600" b="1" dirty="0" err="1" smtClean="0"/>
              <a:t>MassCEC</a:t>
            </a:r>
            <a:r>
              <a:rPr lang="en-US" sz="1600" dirty="0" smtClean="0"/>
              <a:t>: </a:t>
            </a:r>
            <a:r>
              <a:rPr lang="en-US" sz="1600" dirty="0" smtClean="0"/>
              <a:t>is in the process of signing an agreement with BU </a:t>
            </a:r>
          </a:p>
          <a:p>
            <a:pPr marL="0" indent="0">
              <a:buNone/>
            </a:pPr>
            <a:r>
              <a:rPr lang="en-US" sz="1600" dirty="0"/>
              <a:t> </a:t>
            </a:r>
            <a:r>
              <a:rPr lang="en-US" sz="1600" dirty="0" smtClean="0"/>
              <a:t>     for providing $81,917  as cost-share to support a PhD student.</a:t>
            </a:r>
          </a:p>
        </p:txBody>
      </p:sp>
      <p:sp>
        <p:nvSpPr>
          <p:cNvPr id="3" name="Title 2"/>
          <p:cNvSpPr>
            <a:spLocks noGrp="1"/>
          </p:cNvSpPr>
          <p:nvPr>
            <p:ph type="title"/>
          </p:nvPr>
        </p:nvSpPr>
        <p:spPr/>
        <p:txBody>
          <a:bodyPr>
            <a:normAutofit fontScale="90000"/>
          </a:bodyPr>
          <a:lstStyle/>
          <a:p>
            <a:r>
              <a:rPr lang="en-US" dirty="0" smtClean="0">
                <a:solidFill>
                  <a:srgbClr val="800000"/>
                </a:solidFill>
              </a:rPr>
              <a:t>Working Partners</a:t>
            </a:r>
            <a:endParaRPr lang="en-US" dirty="0">
              <a:solidFill>
                <a:srgbClr val="800000"/>
              </a:solidFill>
            </a:endParaRP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642CEF9C-A152-4A4E-BFD8-E61515FC5ADF}" type="slidenum">
              <a:rPr lang="en-US" smtClean="0"/>
              <a:pPr/>
              <a:t>3</a:t>
            </a:fld>
            <a:endParaRPr lang="en-US"/>
          </a:p>
        </p:txBody>
      </p:sp>
      <p:pic>
        <p:nvPicPr>
          <p:cNvPr id="7" name="Picture 6"/>
          <p:cNvPicPr>
            <a:picLocks noChangeAspect="1"/>
          </p:cNvPicPr>
          <p:nvPr/>
        </p:nvPicPr>
        <p:blipFill>
          <a:blip r:embed="rId2"/>
          <a:stretch>
            <a:fillRect/>
          </a:stretch>
        </p:blipFill>
        <p:spPr>
          <a:xfrm>
            <a:off x="6788464" y="1759070"/>
            <a:ext cx="1592335" cy="800993"/>
          </a:xfrm>
          <a:prstGeom prst="rect">
            <a:avLst/>
          </a:prstGeom>
        </p:spPr>
      </p:pic>
      <p:pic>
        <p:nvPicPr>
          <p:cNvPr id="8" name="Picture 7"/>
          <p:cNvPicPr>
            <a:picLocks noChangeAspect="1"/>
          </p:cNvPicPr>
          <p:nvPr/>
        </p:nvPicPr>
        <p:blipFill>
          <a:blip r:embed="rId3"/>
          <a:stretch>
            <a:fillRect/>
          </a:stretch>
        </p:blipFill>
        <p:spPr>
          <a:xfrm>
            <a:off x="6635364" y="2617685"/>
            <a:ext cx="1983139" cy="464279"/>
          </a:xfrm>
          <a:prstGeom prst="rect">
            <a:avLst/>
          </a:prstGeom>
        </p:spPr>
      </p:pic>
      <p:pic>
        <p:nvPicPr>
          <p:cNvPr id="9" name="Picture 8"/>
          <p:cNvPicPr>
            <a:picLocks noChangeAspect="1"/>
          </p:cNvPicPr>
          <p:nvPr/>
        </p:nvPicPr>
        <p:blipFill>
          <a:blip r:embed="rId4"/>
          <a:stretch>
            <a:fillRect/>
          </a:stretch>
        </p:blipFill>
        <p:spPr>
          <a:xfrm>
            <a:off x="6832318" y="3096743"/>
            <a:ext cx="1901640" cy="835886"/>
          </a:xfrm>
          <a:prstGeom prst="rect">
            <a:avLst/>
          </a:prstGeom>
        </p:spPr>
      </p:pic>
      <p:pic>
        <p:nvPicPr>
          <p:cNvPr id="10" name="Picture 9"/>
          <p:cNvPicPr>
            <a:picLocks noChangeAspect="1"/>
          </p:cNvPicPr>
          <p:nvPr/>
        </p:nvPicPr>
        <p:blipFill>
          <a:blip r:embed="rId5"/>
          <a:stretch>
            <a:fillRect/>
          </a:stretch>
        </p:blipFill>
        <p:spPr>
          <a:xfrm>
            <a:off x="6961359" y="3946024"/>
            <a:ext cx="950820" cy="785147"/>
          </a:xfrm>
          <a:prstGeom prst="rect">
            <a:avLst/>
          </a:prstGeom>
        </p:spPr>
      </p:pic>
      <p:pic>
        <p:nvPicPr>
          <p:cNvPr id="11" name="Picture 10"/>
          <p:cNvPicPr>
            <a:picLocks noChangeAspect="1"/>
          </p:cNvPicPr>
          <p:nvPr/>
        </p:nvPicPr>
        <p:blipFill>
          <a:blip r:embed="rId6"/>
          <a:stretch>
            <a:fillRect/>
          </a:stretch>
        </p:blipFill>
        <p:spPr>
          <a:xfrm>
            <a:off x="6789062" y="5352181"/>
            <a:ext cx="2222500" cy="800100"/>
          </a:xfrm>
          <a:prstGeom prst="rect">
            <a:avLst/>
          </a:prstGeom>
        </p:spPr>
      </p:pic>
      <p:pic>
        <p:nvPicPr>
          <p:cNvPr id="12" name="Picture 11"/>
          <p:cNvPicPr>
            <a:picLocks noChangeAspect="1"/>
          </p:cNvPicPr>
          <p:nvPr/>
        </p:nvPicPr>
        <p:blipFill>
          <a:blip r:embed="rId7"/>
          <a:stretch>
            <a:fillRect/>
          </a:stretch>
        </p:blipFill>
        <p:spPr>
          <a:xfrm>
            <a:off x="6961015" y="4814470"/>
            <a:ext cx="1308100" cy="571500"/>
          </a:xfrm>
          <a:prstGeom prst="rect">
            <a:avLst/>
          </a:prstGeom>
        </p:spPr>
      </p:pic>
    </p:spTree>
    <p:extLst>
      <p:ext uri="{BB962C8B-B14F-4D97-AF65-F5344CB8AC3E}">
        <p14:creationId xmlns:p14="http://schemas.microsoft.com/office/powerpoint/2010/main" val="154717923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74675"/>
          </a:xfrm>
        </p:spPr>
        <p:txBody>
          <a:bodyPr>
            <a:normAutofit fontScale="90000"/>
          </a:bodyPr>
          <a:lstStyle/>
          <a:p>
            <a:pPr fontAlgn="auto">
              <a:spcAft>
                <a:spcPts val="0"/>
              </a:spcAft>
              <a:defRPr/>
            </a:pPr>
            <a:r>
              <a:rPr lang="en-US" dirty="0" smtClean="0">
                <a:solidFill>
                  <a:srgbClr val="F7730C"/>
                </a:solidFill>
                <a:ea typeface="+mj-ea"/>
              </a:rPr>
              <a:t>Project Objectives</a:t>
            </a:r>
            <a:endParaRPr lang="en-US" dirty="0">
              <a:solidFill>
                <a:srgbClr val="F7730C"/>
              </a:solidFill>
              <a:ea typeface="+mj-ea"/>
            </a:endParaRPr>
          </a:p>
        </p:txBody>
      </p:sp>
      <p:sp>
        <p:nvSpPr>
          <p:cNvPr id="6" name="Text Placeholder 1"/>
          <p:cNvSpPr>
            <a:spLocks noGrp="1"/>
          </p:cNvSpPr>
          <p:nvPr>
            <p:ph type="body" sz="quarter" idx="11"/>
          </p:nvPr>
        </p:nvSpPr>
        <p:spPr>
          <a:xfrm>
            <a:off x="441325" y="1101958"/>
            <a:ext cx="8368846" cy="5106987"/>
          </a:xfrm>
        </p:spPr>
        <p:txBody>
          <a:bodyPr>
            <a:normAutofit/>
          </a:bodyPr>
          <a:lstStyle/>
          <a:p>
            <a:pPr marL="0" indent="0">
              <a:buNone/>
            </a:pPr>
            <a:r>
              <a:rPr lang="en-US" sz="2800" b="1" dirty="0"/>
              <a:t>D</a:t>
            </a:r>
            <a:r>
              <a:rPr lang="en-US" sz="2800" b="1" dirty="0" smtClean="0"/>
              <a:t>escribe the overall goals of the project</a:t>
            </a:r>
          </a:p>
          <a:p>
            <a:pPr lvl="0"/>
            <a:r>
              <a:rPr lang="en-US" sz="2000" dirty="0"/>
              <a:t>Develop an advanced operation and maintenance method based on EDS mirror cleaning</a:t>
            </a:r>
          </a:p>
          <a:p>
            <a:pPr lvl="0"/>
            <a:r>
              <a:rPr lang="en-US" sz="2000" dirty="0"/>
              <a:t>Reduce the O&amp;M cost of CSP power plants</a:t>
            </a:r>
          </a:p>
          <a:p>
            <a:pPr lvl="0"/>
            <a:r>
              <a:rPr lang="en-US" sz="2000" dirty="0"/>
              <a:t>Improve efficiency of CSP optics</a:t>
            </a:r>
          </a:p>
          <a:p>
            <a:pPr lvl="0"/>
            <a:r>
              <a:rPr lang="en-US" sz="2000" dirty="0"/>
              <a:t>Improve the reliability and predictability of mirror performance</a:t>
            </a:r>
          </a:p>
          <a:p>
            <a:pPr lvl="0"/>
            <a:r>
              <a:rPr lang="en-US" sz="2000" dirty="0"/>
              <a:t>Conserve water</a:t>
            </a:r>
          </a:p>
          <a:p>
            <a:r>
              <a:rPr lang="en-US" sz="2800" b="1" dirty="0" smtClean="0"/>
              <a:t>Highlight the innovative features of the project</a:t>
            </a:r>
          </a:p>
          <a:p>
            <a:r>
              <a:rPr lang="en-US" sz="2400" dirty="0" smtClean="0"/>
              <a:t>The EDS film technology will maintain </a:t>
            </a:r>
            <a:r>
              <a:rPr lang="en-US" sz="2400" dirty="0"/>
              <a:t>clean optical surfaces without water or manual </a:t>
            </a:r>
            <a:r>
              <a:rPr lang="en-US" sz="2400" dirty="0" smtClean="0"/>
              <a:t>labor, which will benefit </a:t>
            </a:r>
            <a:r>
              <a:rPr lang="en-US" sz="2400" dirty="0"/>
              <a:t>both CSP and PV industries and enable a potential multi-GW capacity operation without creating an unsustainable demand </a:t>
            </a:r>
            <a:r>
              <a:rPr lang="en-US" sz="2400" dirty="0" smtClean="0"/>
              <a:t>on the </a:t>
            </a:r>
            <a:r>
              <a:rPr lang="en-US" sz="2400" dirty="0"/>
              <a:t>fresh water needed for cleaning solar </a:t>
            </a:r>
            <a:r>
              <a:rPr lang="en-US" sz="2400" dirty="0" smtClean="0"/>
              <a:t>collectors. </a:t>
            </a:r>
          </a:p>
          <a:p>
            <a:endParaRPr lang="en-US" dirty="0"/>
          </a:p>
        </p:txBody>
      </p:sp>
    </p:spTree>
    <p:extLst>
      <p:ext uri="{BB962C8B-B14F-4D97-AF65-F5344CB8AC3E}">
        <p14:creationId xmlns:p14="http://schemas.microsoft.com/office/powerpoint/2010/main" val="3865616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74675"/>
          </a:xfrm>
        </p:spPr>
        <p:txBody>
          <a:bodyPr>
            <a:noAutofit/>
          </a:bodyPr>
          <a:lstStyle/>
          <a:p>
            <a:pPr fontAlgn="auto">
              <a:spcAft>
                <a:spcPts val="0"/>
              </a:spcAft>
              <a:defRPr/>
            </a:pPr>
            <a:r>
              <a:rPr lang="en-US" sz="3600" dirty="0" smtClean="0">
                <a:solidFill>
                  <a:srgbClr val="F7730C"/>
                </a:solidFill>
                <a:ea typeface="+mj-ea"/>
              </a:rPr>
              <a:t>Budget Period Summary  </a:t>
            </a:r>
            <a:r>
              <a:rPr lang="en-US" sz="3600" dirty="0" smtClean="0">
                <a:solidFill>
                  <a:srgbClr val="F7730C"/>
                </a:solidFill>
                <a:ea typeface="+mj-ea"/>
              </a:rPr>
              <a:t>BP1</a:t>
            </a:r>
            <a:endParaRPr lang="en-US" sz="3600" dirty="0">
              <a:solidFill>
                <a:srgbClr val="F7730C"/>
              </a:solidFill>
              <a:ea typeface="+mj-ea"/>
            </a:endParaRPr>
          </a:p>
        </p:txBody>
      </p:sp>
      <p:sp>
        <p:nvSpPr>
          <p:cNvPr id="4" name="Text Placeholder 1"/>
          <p:cNvSpPr>
            <a:spLocks noGrp="1"/>
          </p:cNvSpPr>
          <p:nvPr>
            <p:ph type="body" sz="quarter" idx="11"/>
          </p:nvPr>
        </p:nvSpPr>
        <p:spPr>
          <a:xfrm>
            <a:off x="441324" y="1101958"/>
            <a:ext cx="8321675" cy="5106987"/>
          </a:xfrm>
        </p:spPr>
        <p:txBody>
          <a:bodyPr>
            <a:normAutofit/>
          </a:bodyPr>
          <a:lstStyle/>
          <a:p>
            <a:pPr>
              <a:buFont typeface="Wingdings" charset="2"/>
              <a:buChar char="q"/>
            </a:pPr>
            <a:r>
              <a:rPr lang="en-US" sz="2200" dirty="0" smtClean="0"/>
              <a:t>T</a:t>
            </a:r>
            <a:r>
              <a:rPr lang="en-US" sz="2200" dirty="0" smtClean="0"/>
              <a:t>asks: </a:t>
            </a:r>
            <a:r>
              <a:rPr lang="en-US" sz="2200" dirty="0" smtClean="0"/>
              <a:t>Lab </a:t>
            </a:r>
            <a:r>
              <a:rPr lang="en-US" sz="2200" dirty="0"/>
              <a:t>and Field Evaluation of EDS with Ag-paste,  Ag-reflecting, &amp; </a:t>
            </a:r>
            <a:r>
              <a:rPr lang="en-US" sz="2200" dirty="0" err="1"/>
              <a:t>AgNW</a:t>
            </a:r>
            <a:r>
              <a:rPr lang="en-US" sz="2200" dirty="0"/>
              <a:t> electrodes with </a:t>
            </a:r>
            <a:r>
              <a:rPr lang="en-US" sz="2200" dirty="0" smtClean="0"/>
              <a:t>encapsulation: Produce </a:t>
            </a:r>
            <a:r>
              <a:rPr lang="en-US" sz="2200" dirty="0"/>
              <a:t>lab-scale EDS films laminated on solar mirrors and evaluate (</a:t>
            </a:r>
            <a:r>
              <a:rPr lang="en-US" sz="2200" i="1" dirty="0"/>
              <a:t>a</a:t>
            </a:r>
            <a:r>
              <a:rPr lang="en-US" sz="2200" dirty="0"/>
              <a:t>) specular reflection efficiency, (</a:t>
            </a:r>
            <a:r>
              <a:rPr lang="en-US" sz="2200" i="1" dirty="0"/>
              <a:t>b</a:t>
            </a:r>
            <a:r>
              <a:rPr lang="en-US" sz="2200" dirty="0"/>
              <a:t>) dust removal efficiency, (</a:t>
            </a:r>
            <a:r>
              <a:rPr lang="en-US" sz="2200" i="1" dirty="0"/>
              <a:t>c</a:t>
            </a:r>
            <a:r>
              <a:rPr lang="en-US" sz="2200" dirty="0"/>
              <a:t>) self-cleaning operation @RH 80%+ to &lt; 20%, over a 24-hr cycle, (</a:t>
            </a:r>
            <a:r>
              <a:rPr lang="en-US" sz="2200" i="1" dirty="0"/>
              <a:t>d</a:t>
            </a:r>
            <a:r>
              <a:rPr lang="en-US" sz="2200" dirty="0"/>
              <a:t>) </a:t>
            </a:r>
            <a:r>
              <a:rPr lang="en-US" sz="2200" dirty="0" err="1"/>
              <a:t>Wh</a:t>
            </a:r>
            <a:r>
              <a:rPr lang="en-US" sz="2200" dirty="0"/>
              <a:t>/m</a:t>
            </a:r>
            <a:r>
              <a:rPr lang="en-US" sz="2200" baseline="30000" dirty="0"/>
              <a:t>2</a:t>
            </a:r>
            <a:r>
              <a:rPr lang="en-US" sz="2200" dirty="0"/>
              <a:t>/cleaning cycle and (e) </a:t>
            </a:r>
            <a:r>
              <a:rPr lang="en-US" sz="2200" dirty="0" smtClean="0"/>
              <a:t>durability </a:t>
            </a:r>
            <a:endParaRPr lang="en-US" sz="2200" dirty="0"/>
          </a:p>
          <a:p>
            <a:r>
              <a:rPr lang="en-US" sz="2400" dirty="0" smtClean="0"/>
              <a:t>Subtask</a:t>
            </a:r>
            <a:r>
              <a:rPr lang="en-US" sz="2400" b="1" dirty="0" smtClean="0"/>
              <a:t>: </a:t>
            </a:r>
            <a:r>
              <a:rPr lang="en-US" sz="2400" dirty="0"/>
              <a:t>Perform accelerated UV radiation resistance testing</a:t>
            </a:r>
          </a:p>
          <a:p>
            <a:r>
              <a:rPr lang="en-US" sz="2400" dirty="0" smtClean="0"/>
              <a:t>Subtask</a:t>
            </a:r>
            <a:r>
              <a:rPr lang="en-US" sz="2400" b="1" dirty="0" smtClean="0"/>
              <a:t>:</a:t>
            </a:r>
            <a:r>
              <a:rPr lang="en-US" sz="2400" dirty="0" smtClean="0"/>
              <a:t> </a:t>
            </a:r>
            <a:r>
              <a:rPr lang="en-US" sz="2400" dirty="0"/>
              <a:t>Investigate the degradation of electrodes caused by photo-oxidation and corrosion studies based on the environmental parameters of solar fields.</a:t>
            </a:r>
          </a:p>
          <a:p>
            <a:r>
              <a:rPr lang="en-US" sz="2400" dirty="0" smtClean="0"/>
              <a:t>Subtask</a:t>
            </a:r>
            <a:r>
              <a:rPr lang="en-US" sz="2400" b="1" dirty="0" smtClean="0"/>
              <a:t>: </a:t>
            </a:r>
            <a:r>
              <a:rPr lang="en-US" sz="2400" dirty="0"/>
              <a:t>Measure energy consumption in </a:t>
            </a:r>
            <a:r>
              <a:rPr lang="en-US" sz="2400" dirty="0" err="1"/>
              <a:t>Wh</a:t>
            </a:r>
            <a:r>
              <a:rPr lang="en-US" sz="2400" dirty="0"/>
              <a:t>/m</a:t>
            </a:r>
            <a:r>
              <a:rPr lang="en-US" sz="2400" baseline="30000" dirty="0"/>
              <a:t>2</a:t>
            </a:r>
            <a:r>
              <a:rPr lang="en-US" sz="2400" dirty="0"/>
              <a:t>/cleaning-cycle for EDS based cleaning</a:t>
            </a:r>
          </a:p>
          <a:p>
            <a:r>
              <a:rPr lang="en-US" sz="2400" dirty="0" smtClean="0"/>
              <a:t>Subtask</a:t>
            </a:r>
            <a:r>
              <a:rPr lang="en-US" sz="2400" b="1" dirty="0" smtClean="0"/>
              <a:t>: </a:t>
            </a:r>
            <a:r>
              <a:rPr lang="en-US" sz="2400" dirty="0"/>
              <a:t>Low-cost EDS power supply design</a:t>
            </a:r>
          </a:p>
          <a:p>
            <a:pPr marL="457200" lvl="1" indent="0">
              <a:buNone/>
            </a:pPr>
            <a:endParaRPr lang="en-US" sz="2400" dirty="0" smtClean="0"/>
          </a:p>
          <a:p>
            <a:endParaRPr lang="en-US" dirty="0"/>
          </a:p>
        </p:txBody>
      </p:sp>
    </p:spTree>
    <p:extLst>
      <p:ext uri="{BB962C8B-B14F-4D97-AF65-F5344CB8AC3E}">
        <p14:creationId xmlns:p14="http://schemas.microsoft.com/office/powerpoint/2010/main" val="5166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74675"/>
          </a:xfrm>
        </p:spPr>
        <p:txBody>
          <a:bodyPr>
            <a:noAutofit/>
          </a:bodyPr>
          <a:lstStyle/>
          <a:p>
            <a:pPr fontAlgn="auto">
              <a:spcAft>
                <a:spcPts val="0"/>
              </a:spcAft>
              <a:defRPr/>
            </a:pPr>
            <a:r>
              <a:rPr lang="en-US" sz="3600" dirty="0" smtClean="0">
                <a:solidFill>
                  <a:srgbClr val="F7730C"/>
                </a:solidFill>
                <a:ea typeface="+mj-ea"/>
              </a:rPr>
              <a:t>Budget Period Summary </a:t>
            </a:r>
            <a:r>
              <a:rPr lang="en-US" sz="3600" dirty="0" smtClean="0">
                <a:solidFill>
                  <a:srgbClr val="F7730C"/>
                </a:solidFill>
                <a:ea typeface="+mj-ea"/>
              </a:rPr>
              <a:t>BP1</a:t>
            </a:r>
            <a:endParaRPr lang="en-US" sz="3600" dirty="0">
              <a:solidFill>
                <a:srgbClr val="F7730C"/>
              </a:solidFill>
              <a:ea typeface="+mj-ea"/>
            </a:endParaRPr>
          </a:p>
        </p:txBody>
      </p:sp>
      <p:sp>
        <p:nvSpPr>
          <p:cNvPr id="4" name="Text Placeholder 1"/>
          <p:cNvSpPr>
            <a:spLocks noGrp="1"/>
          </p:cNvSpPr>
          <p:nvPr>
            <p:ph type="body" sz="quarter" idx="11"/>
          </p:nvPr>
        </p:nvSpPr>
        <p:spPr>
          <a:xfrm>
            <a:off x="441324" y="1101958"/>
            <a:ext cx="8321675" cy="5106987"/>
          </a:xfrm>
        </p:spPr>
        <p:txBody>
          <a:bodyPr>
            <a:normAutofit/>
          </a:bodyPr>
          <a:lstStyle/>
          <a:p>
            <a:pPr>
              <a:buFont typeface="Wingdings" charset="2"/>
              <a:buChar char="q"/>
            </a:pPr>
            <a:r>
              <a:rPr lang="en-US" sz="2400" dirty="0" smtClean="0"/>
              <a:t>Tasks:</a:t>
            </a:r>
            <a:r>
              <a:rPr lang="en-US" sz="2400" b="1" dirty="0" smtClean="0"/>
              <a:t> </a:t>
            </a:r>
            <a:r>
              <a:rPr lang="en-US" sz="2400" dirty="0"/>
              <a:t>Field Evaluation of EDS-</a:t>
            </a:r>
            <a:r>
              <a:rPr lang="en-US" sz="2400" dirty="0" smtClean="0"/>
              <a:t>film laminated mirrors and solar panels for durability and self-cleaning properties</a:t>
            </a:r>
            <a:endParaRPr lang="en-US" sz="2400" dirty="0"/>
          </a:p>
          <a:p>
            <a:pPr algn="just">
              <a:buFont typeface="Wingdings" charset="2"/>
              <a:buChar char="§"/>
            </a:pPr>
            <a:r>
              <a:rPr lang="en-US" sz="1800" dirty="0" smtClean="0"/>
              <a:t>Subtask: </a:t>
            </a:r>
            <a:r>
              <a:rPr lang="en-US" sz="1800" dirty="0" smtClean="0"/>
              <a:t>Complete field evaluation of lab-scale EDS film laminated on solar mirrors and panels and evaluate (</a:t>
            </a:r>
            <a:r>
              <a:rPr lang="en-US" sz="1800" i="1" dirty="0"/>
              <a:t>a</a:t>
            </a:r>
            <a:r>
              <a:rPr lang="en-US" sz="1800" dirty="0"/>
              <a:t>) </a:t>
            </a:r>
            <a:r>
              <a:rPr lang="en-US" sz="1800" dirty="0" smtClean="0"/>
              <a:t>SRR, </a:t>
            </a:r>
            <a:r>
              <a:rPr lang="en-US" sz="1800" dirty="0"/>
              <a:t>(</a:t>
            </a:r>
            <a:r>
              <a:rPr lang="en-US" sz="1800" i="1" dirty="0"/>
              <a:t>b</a:t>
            </a:r>
            <a:r>
              <a:rPr lang="en-US" sz="1800" dirty="0"/>
              <a:t>) </a:t>
            </a:r>
            <a:r>
              <a:rPr lang="en-US" sz="1800" dirty="0" smtClean="0"/>
              <a:t>OPR, (c) DRE at RH </a:t>
            </a:r>
            <a:r>
              <a:rPr lang="en-US" sz="1800" dirty="0"/>
              <a:t>80%+ to &lt; 20%, over a 24-hr cycle</a:t>
            </a:r>
            <a:r>
              <a:rPr lang="en-US" sz="1800" dirty="0" smtClean="0"/>
              <a:t>, </a:t>
            </a:r>
            <a:r>
              <a:rPr lang="en-US" sz="1800" dirty="0"/>
              <a:t>(</a:t>
            </a:r>
            <a:r>
              <a:rPr lang="en-US" sz="1800" i="1" dirty="0"/>
              <a:t>d</a:t>
            </a:r>
            <a:r>
              <a:rPr lang="en-US" sz="1800" dirty="0"/>
              <a:t>) </a:t>
            </a:r>
            <a:r>
              <a:rPr lang="en-US" sz="1800" dirty="0" err="1"/>
              <a:t>Wh</a:t>
            </a:r>
            <a:r>
              <a:rPr lang="en-US" sz="1800" dirty="0"/>
              <a:t>/m</a:t>
            </a:r>
            <a:r>
              <a:rPr lang="en-US" sz="1800" baseline="30000" dirty="0"/>
              <a:t>2</a:t>
            </a:r>
            <a:r>
              <a:rPr lang="en-US" sz="1800" dirty="0"/>
              <a:t>/cleaning </a:t>
            </a:r>
            <a:r>
              <a:rPr lang="en-US" sz="1800" dirty="0" smtClean="0"/>
              <a:t>cycle and (e) durability at SNL and </a:t>
            </a:r>
            <a:r>
              <a:rPr lang="en-US" sz="1800" dirty="0" err="1" smtClean="0"/>
              <a:t>Ivanpah</a:t>
            </a:r>
            <a:r>
              <a:rPr lang="en-US" sz="1800" dirty="0"/>
              <a:t> </a:t>
            </a:r>
            <a:r>
              <a:rPr lang="en-US" sz="1800" dirty="0" smtClean="0"/>
              <a:t>solar fields</a:t>
            </a:r>
          </a:p>
          <a:p>
            <a:pPr algn="just">
              <a:buFont typeface="Wingdings" charset="2"/>
              <a:buChar char="§"/>
            </a:pPr>
            <a:r>
              <a:rPr lang="en-US" sz="1800" dirty="0" smtClean="0"/>
              <a:t>Subtask: </a:t>
            </a:r>
            <a:r>
              <a:rPr lang="en-US" sz="1800" dirty="0" smtClean="0"/>
              <a:t>Perform the above tests at the </a:t>
            </a:r>
            <a:r>
              <a:rPr lang="en-US" sz="1800" dirty="0" err="1" smtClean="0"/>
              <a:t>Ivanpah</a:t>
            </a:r>
            <a:r>
              <a:rPr lang="en-US" sz="1800" dirty="0" smtClean="0"/>
              <a:t> </a:t>
            </a:r>
            <a:r>
              <a:rPr lang="en-US" sz="1800" dirty="0" smtClean="0"/>
              <a:t>Plant site or at another solar plant at a desert site. Study environmental durability.</a:t>
            </a:r>
            <a:endParaRPr lang="en-US" sz="1800" dirty="0"/>
          </a:p>
          <a:p>
            <a:pPr algn="just">
              <a:buFont typeface="Wingdings" charset="2"/>
              <a:buChar char="§"/>
            </a:pPr>
            <a:r>
              <a:rPr lang="en-US" sz="1800" dirty="0" smtClean="0"/>
              <a:t>Subtask: </a:t>
            </a:r>
            <a:r>
              <a:rPr lang="en-US" sz="1800" dirty="0" smtClean="0"/>
              <a:t>Repeat the above tests for EDS film laminated solar panels for OPR measurements at Atacama plant site; study environmental durability as a function of exposure time.</a:t>
            </a:r>
          </a:p>
          <a:p>
            <a:pPr>
              <a:buFont typeface="Wingdings" charset="2"/>
              <a:buChar char="§"/>
            </a:pPr>
            <a:r>
              <a:rPr lang="en-US" sz="1900" dirty="0" smtClean="0"/>
              <a:t>Subtask:  </a:t>
            </a:r>
            <a:r>
              <a:rPr lang="en-US" sz="1900" dirty="0" smtClean="0"/>
              <a:t>Evaluate Power supply units’ performance at the desert sites.</a:t>
            </a:r>
          </a:p>
          <a:p>
            <a:pPr>
              <a:buFont typeface="Wingdings" charset="2"/>
              <a:buChar char="§"/>
            </a:pPr>
            <a:r>
              <a:rPr lang="en-US" sz="1900" dirty="0" smtClean="0"/>
              <a:t>Subt</a:t>
            </a:r>
            <a:r>
              <a:rPr lang="en-US" sz="1900" dirty="0" smtClean="0"/>
              <a:t>ask:  </a:t>
            </a:r>
            <a:r>
              <a:rPr lang="en-US" sz="1900" dirty="0" smtClean="0"/>
              <a:t>Analyze energy requirements per m</a:t>
            </a:r>
            <a:r>
              <a:rPr lang="en-US" sz="1900" baseline="30000" dirty="0" smtClean="0"/>
              <a:t>2</a:t>
            </a:r>
            <a:r>
              <a:rPr lang="en-US" sz="1900" dirty="0" smtClean="0"/>
              <a:t> and per cleaning cycle.</a:t>
            </a:r>
          </a:p>
          <a:p>
            <a:pPr>
              <a:buFont typeface="Wingdings" charset="2"/>
              <a:buChar char="§"/>
            </a:pPr>
            <a:r>
              <a:rPr lang="en-US" sz="1900" dirty="0" smtClean="0"/>
              <a:t>Subt</a:t>
            </a:r>
            <a:r>
              <a:rPr lang="en-US" sz="1900" dirty="0" smtClean="0"/>
              <a:t>ask</a:t>
            </a:r>
            <a:r>
              <a:rPr lang="en-US" sz="1900" dirty="0"/>
              <a:t>:</a:t>
            </a:r>
            <a:r>
              <a:rPr lang="en-US" sz="1900" dirty="0" smtClean="0"/>
              <a:t> </a:t>
            </a:r>
            <a:r>
              <a:rPr lang="en-US" sz="1900" dirty="0" smtClean="0"/>
              <a:t>Based on the tests at the solar plant sites, perform a comprehensive analysis on the design and specification of EDS film for engineering scale up. </a:t>
            </a:r>
            <a:endParaRPr lang="en-US" sz="1900" dirty="0"/>
          </a:p>
          <a:p>
            <a:pPr marL="457200" lvl="1" indent="0">
              <a:buNone/>
            </a:pPr>
            <a:endParaRPr lang="en-US" sz="2400" dirty="0" smtClean="0"/>
          </a:p>
          <a:p>
            <a:endParaRPr lang="en-US" dirty="0"/>
          </a:p>
        </p:txBody>
      </p:sp>
    </p:spTree>
    <p:extLst>
      <p:ext uri="{BB962C8B-B14F-4D97-AF65-F5344CB8AC3E}">
        <p14:creationId xmlns:p14="http://schemas.microsoft.com/office/powerpoint/2010/main" val="997643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74675"/>
          </a:xfrm>
        </p:spPr>
        <p:txBody>
          <a:bodyPr>
            <a:noAutofit/>
          </a:bodyPr>
          <a:lstStyle/>
          <a:p>
            <a:pPr fontAlgn="auto">
              <a:spcAft>
                <a:spcPts val="0"/>
              </a:spcAft>
              <a:defRPr/>
            </a:pPr>
            <a:r>
              <a:rPr lang="en-US" sz="3600" dirty="0" smtClean="0">
                <a:solidFill>
                  <a:srgbClr val="F7730C"/>
                </a:solidFill>
                <a:ea typeface="+mj-ea"/>
              </a:rPr>
              <a:t>Budget Period Summary </a:t>
            </a:r>
            <a:r>
              <a:rPr lang="en-US" sz="3600" dirty="0" smtClean="0">
                <a:solidFill>
                  <a:srgbClr val="F7730C"/>
                </a:solidFill>
                <a:ea typeface="+mj-ea"/>
              </a:rPr>
              <a:t>BP1</a:t>
            </a:r>
            <a:endParaRPr lang="en-US" sz="3600" dirty="0">
              <a:solidFill>
                <a:srgbClr val="F7730C"/>
              </a:solidFill>
              <a:ea typeface="+mj-ea"/>
            </a:endParaRPr>
          </a:p>
        </p:txBody>
      </p:sp>
      <p:sp>
        <p:nvSpPr>
          <p:cNvPr id="4" name="Text Placeholder 1"/>
          <p:cNvSpPr>
            <a:spLocks noGrp="1"/>
          </p:cNvSpPr>
          <p:nvPr>
            <p:ph type="body" sz="quarter" idx="11"/>
          </p:nvPr>
        </p:nvSpPr>
        <p:spPr>
          <a:xfrm>
            <a:off x="441324" y="1101958"/>
            <a:ext cx="8321675" cy="5106987"/>
          </a:xfrm>
        </p:spPr>
        <p:txBody>
          <a:bodyPr>
            <a:normAutofit/>
          </a:bodyPr>
          <a:lstStyle/>
          <a:p>
            <a:pPr>
              <a:buFont typeface="Wingdings" charset="2"/>
              <a:buChar char="q"/>
            </a:pPr>
            <a:r>
              <a:rPr lang="en-US" sz="2400" dirty="0" smtClean="0"/>
              <a:t>Task:</a:t>
            </a:r>
            <a:r>
              <a:rPr lang="en-US" sz="2400" b="1" dirty="0" smtClean="0"/>
              <a:t> </a:t>
            </a:r>
            <a:r>
              <a:rPr lang="en-US" sz="2000" dirty="0"/>
              <a:t>Cost Analysis of EDS-Based vs. Water-Based Cleaning Methods </a:t>
            </a:r>
            <a:endParaRPr lang="en-US" sz="2000" dirty="0" smtClean="0"/>
          </a:p>
          <a:p>
            <a:pPr>
              <a:buFont typeface="Wingdings" charset="2"/>
              <a:buChar char="§"/>
            </a:pPr>
            <a:r>
              <a:rPr lang="en-US" sz="1800" dirty="0" smtClean="0"/>
              <a:t>Subt</a:t>
            </a:r>
            <a:r>
              <a:rPr lang="en-US" sz="1800" dirty="0" smtClean="0"/>
              <a:t>ask:  Analyze  </a:t>
            </a:r>
            <a:r>
              <a:rPr lang="en-US" sz="1800" dirty="0" err="1" smtClean="0"/>
              <a:t>Levelized</a:t>
            </a:r>
            <a:r>
              <a:rPr lang="en-US" sz="1800" dirty="0" smtClean="0"/>
              <a:t> Cost of Mirror/Module Cleaning (LCOMC) for water-based and EDS-film - based cleaning and respective advantages and disadvantages</a:t>
            </a:r>
            <a:r>
              <a:rPr lang="en-US" sz="1800" dirty="0" smtClean="0"/>
              <a:t>.</a:t>
            </a:r>
          </a:p>
          <a:p>
            <a:pPr marL="0" indent="0">
              <a:buNone/>
            </a:pPr>
            <a:endParaRPr lang="en-US" sz="1800" dirty="0" smtClean="0"/>
          </a:p>
          <a:p>
            <a:pPr>
              <a:buFont typeface="Wingdings" charset="2"/>
              <a:buChar char="§"/>
            </a:pPr>
            <a:r>
              <a:rPr lang="en-US" sz="1800" dirty="0"/>
              <a:t>Subtask: </a:t>
            </a:r>
            <a:r>
              <a:rPr lang="en-US" sz="1800" dirty="0" smtClean="0"/>
              <a:t> </a:t>
            </a:r>
            <a:r>
              <a:rPr lang="en-US" sz="1800" dirty="0" smtClean="0"/>
              <a:t>Make a quantitative determination of water conservation with and without EDS – based cleaning: </a:t>
            </a:r>
            <a:r>
              <a:rPr lang="en-US" sz="1800" dirty="0" smtClean="0">
                <a:sym typeface="Wingdings"/>
              </a:rPr>
              <a:t>(a) determine the frequency of water based cleaning for EDS films for removing organic and inorganic pollutants that deposit on the solar collectors but cannot be removed by the EDS activation, (b) Water conservation in global application of EDS-film based CSP and PV module in Terawatt scales</a:t>
            </a:r>
            <a:r>
              <a:rPr lang="en-US" sz="1800" dirty="0" smtClean="0"/>
              <a:t>.</a:t>
            </a:r>
            <a:endParaRPr lang="en-US" sz="1800" dirty="0"/>
          </a:p>
          <a:p>
            <a:pPr algn="just">
              <a:buFont typeface="Wingdings" charset="2"/>
              <a:buChar char="§"/>
            </a:pPr>
            <a:r>
              <a:rPr lang="en-US" sz="1800" dirty="0"/>
              <a:t>Subtask: Calculate </a:t>
            </a:r>
            <a:r>
              <a:rPr lang="en-US" sz="1800" dirty="0" smtClean="0"/>
              <a:t>maximum energy gain by increased PR (Performance Ratio) of the solar plant by EDS operation vs. EDS cost by both modeling and by field measurements with lab-scale EDS film.</a:t>
            </a:r>
          </a:p>
          <a:p>
            <a:pPr algn="just">
              <a:buFont typeface="Wingdings" charset="2"/>
              <a:buChar char="§"/>
            </a:pPr>
            <a:r>
              <a:rPr lang="en-US" sz="1800" dirty="0"/>
              <a:t>Subtask: Measure </a:t>
            </a:r>
            <a:r>
              <a:rPr lang="en-US" sz="1800" dirty="0"/>
              <a:t>EDS film failure </a:t>
            </a:r>
            <a:r>
              <a:rPr lang="en-US" sz="1800" dirty="0" smtClean="0"/>
              <a:t>rate. Perform statistical analysis on EDS film failures at the test sites and carry out </a:t>
            </a:r>
            <a:r>
              <a:rPr lang="en-US" sz="1800" dirty="0"/>
              <a:t>improvement </a:t>
            </a:r>
            <a:r>
              <a:rPr lang="en-US" sz="1800" dirty="0" smtClean="0"/>
              <a:t>of EDS film design and construction in </a:t>
            </a:r>
            <a:r>
              <a:rPr lang="en-US" sz="1800" dirty="0"/>
              <a:t>collaboration with industrial </a:t>
            </a:r>
            <a:r>
              <a:rPr lang="en-US" sz="1800" dirty="0" smtClean="0"/>
              <a:t>partners. </a:t>
            </a:r>
          </a:p>
          <a:p>
            <a:pPr marL="457200" lvl="1" indent="0">
              <a:buNone/>
            </a:pPr>
            <a:endParaRPr lang="en-US" sz="2400" dirty="0" smtClean="0"/>
          </a:p>
          <a:p>
            <a:pPr marL="0" indent="0">
              <a:buNone/>
            </a:pPr>
            <a:endParaRPr lang="en-US" dirty="0"/>
          </a:p>
        </p:txBody>
      </p:sp>
    </p:spTree>
    <p:extLst>
      <p:ext uri="{BB962C8B-B14F-4D97-AF65-F5344CB8AC3E}">
        <p14:creationId xmlns:p14="http://schemas.microsoft.com/office/powerpoint/2010/main" val="127976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326" y="179553"/>
            <a:ext cx="8229600" cy="574675"/>
          </a:xfrm>
        </p:spPr>
        <p:txBody>
          <a:bodyPr>
            <a:noAutofit/>
          </a:bodyPr>
          <a:lstStyle/>
          <a:p>
            <a:pPr fontAlgn="auto">
              <a:spcAft>
                <a:spcPts val="0"/>
              </a:spcAft>
              <a:defRPr/>
            </a:pPr>
            <a:r>
              <a:rPr lang="en-US" sz="2800" dirty="0" smtClean="0">
                <a:solidFill>
                  <a:srgbClr val="F7730C"/>
                </a:solidFill>
                <a:ea typeface="+mj-ea"/>
              </a:rPr>
              <a:t>Evaluation of lab-produced EDS Panels</a:t>
            </a:r>
            <a:endParaRPr lang="en-US" sz="2800" dirty="0">
              <a:solidFill>
                <a:srgbClr val="F7730C"/>
              </a:solidFill>
              <a:ea typeface="+mj-ea"/>
            </a:endParaRPr>
          </a:p>
        </p:txBody>
      </p:sp>
      <p:sp>
        <p:nvSpPr>
          <p:cNvPr id="4" name="Text Placeholder 1"/>
          <p:cNvSpPr>
            <a:spLocks noGrp="1"/>
          </p:cNvSpPr>
          <p:nvPr>
            <p:ph type="body" sz="quarter" idx="11"/>
          </p:nvPr>
        </p:nvSpPr>
        <p:spPr>
          <a:xfrm>
            <a:off x="441324" y="1101958"/>
            <a:ext cx="8321675" cy="5106987"/>
          </a:xfrm>
        </p:spPr>
        <p:txBody>
          <a:bodyPr>
            <a:normAutofit/>
          </a:bodyPr>
          <a:lstStyle/>
          <a:p>
            <a:pPr>
              <a:buFont typeface="Wingdings" charset="2"/>
              <a:buChar char="q"/>
            </a:pPr>
            <a:r>
              <a:rPr lang="en-US" sz="2400" dirty="0" smtClean="0"/>
              <a:t>Measurements of DRE, SR, SRR and OPR</a:t>
            </a:r>
            <a:endParaRPr lang="en-US" sz="2000" dirty="0" smtClean="0"/>
          </a:p>
          <a:p>
            <a:pPr>
              <a:buFont typeface="Wingdings" charset="2"/>
              <a:buChar char="§"/>
            </a:pPr>
            <a:r>
              <a:rPr lang="en-US" sz="1800" dirty="0" smtClean="0"/>
              <a:t>Measure</a:t>
            </a:r>
            <a:r>
              <a:rPr lang="en-US" sz="1800" b="1" dirty="0" smtClean="0"/>
              <a:t> </a:t>
            </a:r>
            <a:r>
              <a:rPr lang="en-US" sz="1800" dirty="0" smtClean="0"/>
              <a:t>DRE</a:t>
            </a:r>
            <a:r>
              <a:rPr lang="en-US" sz="1800" b="1" dirty="0" smtClean="0"/>
              <a:t> </a:t>
            </a:r>
            <a:r>
              <a:rPr lang="en-US" sz="1800" dirty="0" smtClean="0"/>
              <a:t>defined </a:t>
            </a:r>
            <a:r>
              <a:rPr lang="en-US" sz="1800" dirty="0"/>
              <a:t>as the ratio: </a:t>
            </a:r>
            <a:r>
              <a:rPr lang="en-US" sz="1800" dirty="0" smtClean="0"/>
              <a:t>100 × (</a:t>
            </a:r>
            <a:r>
              <a:rPr lang="en-US" sz="1800" dirty="0" err="1"/>
              <a:t>m</a:t>
            </a:r>
            <a:r>
              <a:rPr lang="en-US" sz="1800" baseline="-25000" dirty="0" err="1"/>
              <a:t>o</a:t>
            </a:r>
            <a:r>
              <a:rPr lang="en-US" sz="1800" dirty="0"/>
              <a:t> – </a:t>
            </a:r>
            <a:r>
              <a:rPr lang="en-US" sz="1800" dirty="0" err="1"/>
              <a:t>m</a:t>
            </a:r>
            <a:r>
              <a:rPr lang="en-US" sz="1800" baseline="-25000" dirty="0" err="1"/>
              <a:t>r</a:t>
            </a:r>
            <a:r>
              <a:rPr lang="en-US" sz="1800" dirty="0"/>
              <a:t>)/ </a:t>
            </a:r>
            <a:r>
              <a:rPr lang="en-US" sz="1800" dirty="0" err="1" smtClean="0"/>
              <a:t>m</a:t>
            </a:r>
            <a:r>
              <a:rPr lang="en-US" sz="1800" baseline="-25000" dirty="0" err="1" smtClean="0"/>
              <a:t>o</a:t>
            </a:r>
            <a:r>
              <a:rPr lang="en-US" sz="1800" dirty="0" smtClean="0"/>
              <a:t>, </a:t>
            </a:r>
            <a:r>
              <a:rPr lang="en-US" sz="1800" dirty="0"/>
              <a:t>where </a:t>
            </a:r>
            <a:r>
              <a:rPr lang="en-US" sz="1800" dirty="0" err="1"/>
              <a:t>m</a:t>
            </a:r>
            <a:r>
              <a:rPr lang="en-US" sz="1800" baseline="-25000" dirty="0" err="1"/>
              <a:t>o</a:t>
            </a:r>
            <a:r>
              <a:rPr lang="en-US" sz="1800" dirty="0"/>
              <a:t> = original surface mass density of dust on the collector surface before EDS </a:t>
            </a:r>
            <a:r>
              <a:rPr lang="en-US" sz="1800" dirty="0" smtClean="0"/>
              <a:t>activation </a:t>
            </a:r>
            <a:r>
              <a:rPr lang="en-US" sz="1800" dirty="0"/>
              <a:t>and </a:t>
            </a:r>
            <a:r>
              <a:rPr lang="en-US" sz="1800" dirty="0" err="1"/>
              <a:t>m</a:t>
            </a:r>
            <a:r>
              <a:rPr lang="en-US" sz="1800" baseline="-25000" dirty="0" err="1"/>
              <a:t>r</a:t>
            </a:r>
            <a:r>
              <a:rPr lang="en-US" sz="1800" dirty="0"/>
              <a:t> = surface mass density of dust </a:t>
            </a:r>
            <a:r>
              <a:rPr lang="en-US" sz="1800" dirty="0" smtClean="0"/>
              <a:t>remaining after EDS activation.</a:t>
            </a:r>
          </a:p>
          <a:p>
            <a:pPr>
              <a:buFont typeface="Wingdings" charset="2"/>
              <a:buChar char="§"/>
            </a:pPr>
            <a:r>
              <a:rPr lang="en-US" sz="1800" dirty="0" smtClean="0"/>
              <a:t>Measure SR defined as </a:t>
            </a:r>
            <a:r>
              <a:rPr lang="en-US" sz="1800" dirty="0"/>
              <a:t>the specular reflection efficiency of the EDS laminated </a:t>
            </a:r>
            <a:r>
              <a:rPr lang="en-US" sz="1800" dirty="0" smtClean="0"/>
              <a:t>solar mirror.</a:t>
            </a:r>
            <a:endParaRPr lang="en-US" sz="1800" dirty="0"/>
          </a:p>
          <a:p>
            <a:pPr algn="just">
              <a:buFont typeface="Wingdings" charset="2"/>
              <a:buChar char="§"/>
            </a:pPr>
            <a:r>
              <a:rPr lang="en-US" sz="1800" dirty="0" smtClean="0"/>
              <a:t>Measure SRR defined as </a:t>
            </a:r>
            <a:r>
              <a:rPr lang="en-US" sz="1800" dirty="0"/>
              <a:t>the percentage restoration of SR efficiency of the EDS mirrors under clean condition. SRR = (SR of the EDS mirror after EDS activation)/(SR of the EDS mirror under clean condition).  </a:t>
            </a:r>
            <a:endParaRPr lang="en-US" sz="1800" dirty="0" smtClean="0"/>
          </a:p>
          <a:p>
            <a:pPr algn="just">
              <a:buFont typeface="Wingdings" charset="2"/>
              <a:buChar char="§"/>
            </a:pPr>
            <a:r>
              <a:rPr lang="en-US" sz="1800" dirty="0" smtClean="0"/>
              <a:t>Measure OPR defined as the restoration of </a:t>
            </a:r>
            <a:r>
              <a:rPr lang="en-US" sz="1800" dirty="0"/>
              <a:t>short circuit current (</a:t>
            </a:r>
            <a:r>
              <a:rPr lang="en-US" sz="1800" dirty="0" err="1"/>
              <a:t>Isc</a:t>
            </a:r>
            <a:r>
              <a:rPr lang="en-US" sz="1800" dirty="0"/>
              <a:t>) of the EDS-solar panel before and after EDS activation: OPR = (</a:t>
            </a:r>
            <a:r>
              <a:rPr lang="en-US" sz="1800" dirty="0" err="1"/>
              <a:t>I</a:t>
            </a:r>
            <a:r>
              <a:rPr lang="en-US" sz="1800" baseline="-25000" dirty="0" err="1"/>
              <a:t>sc</a:t>
            </a:r>
            <a:r>
              <a:rPr lang="en-US" sz="1800" baseline="-25000" dirty="0"/>
              <a:t> </a:t>
            </a:r>
            <a:r>
              <a:rPr lang="en-US" sz="1800" dirty="0"/>
              <a:t>after EDS activation for dust removal) ÷ (</a:t>
            </a:r>
            <a:r>
              <a:rPr lang="en-US" sz="1800" dirty="0" err="1"/>
              <a:t>I</a:t>
            </a:r>
            <a:r>
              <a:rPr lang="en-US" sz="1800" baseline="-25000" dirty="0" err="1"/>
              <a:t>sc</a:t>
            </a:r>
            <a:r>
              <a:rPr lang="en-US" sz="1800" dirty="0"/>
              <a:t> of the EDS-laminated solar panel under clean conditions). </a:t>
            </a:r>
            <a:endParaRPr lang="en-US" sz="1800" dirty="0" smtClean="0"/>
          </a:p>
          <a:p>
            <a:pPr marL="0" indent="0" algn="just">
              <a:buNone/>
            </a:pPr>
            <a:r>
              <a:rPr lang="en-US" sz="1800" dirty="0" smtClean="0"/>
              <a:t>Basis</a:t>
            </a:r>
            <a:r>
              <a:rPr lang="en-US" sz="1800" dirty="0"/>
              <a:t>: Power output of a solar panel is given by P</a:t>
            </a:r>
            <a:r>
              <a:rPr lang="en-US" sz="1800" baseline="-25000" dirty="0"/>
              <a:t>out</a:t>
            </a:r>
            <a:r>
              <a:rPr lang="en-US" sz="1800" dirty="0"/>
              <a:t> = </a:t>
            </a:r>
            <a:r>
              <a:rPr lang="en-US" sz="1800" dirty="0" err="1"/>
              <a:t>V</a:t>
            </a:r>
            <a:r>
              <a:rPr lang="en-US" sz="1800" baseline="-25000" dirty="0" err="1"/>
              <a:t>oc</a:t>
            </a:r>
            <a:r>
              <a:rPr lang="en-US" sz="1800" dirty="0" err="1"/>
              <a:t>I</a:t>
            </a:r>
            <a:r>
              <a:rPr lang="en-US" sz="1800" baseline="-25000" dirty="0" err="1"/>
              <a:t>sc</a:t>
            </a:r>
            <a:r>
              <a:rPr lang="en-US" sz="1800" dirty="0"/>
              <a:t> × FF where </a:t>
            </a:r>
            <a:r>
              <a:rPr lang="en-US" sz="1800" dirty="0" err="1"/>
              <a:t>V</a:t>
            </a:r>
            <a:r>
              <a:rPr lang="en-US" sz="1800" baseline="-25000" dirty="0" err="1"/>
              <a:t>oc</a:t>
            </a:r>
            <a:r>
              <a:rPr lang="en-US" sz="1800" baseline="-25000" dirty="0"/>
              <a:t> </a:t>
            </a:r>
            <a:r>
              <a:rPr lang="en-US" sz="1800" dirty="0"/>
              <a:t>is the open circuit voltage and FF is the Fill Factor of the solar panel. </a:t>
            </a:r>
            <a:r>
              <a:rPr lang="en-US" sz="1800" dirty="0" err="1"/>
              <a:t>I</a:t>
            </a:r>
            <a:r>
              <a:rPr lang="en-US" sz="1800" baseline="-25000" dirty="0" err="1"/>
              <a:t>sc</a:t>
            </a:r>
            <a:r>
              <a:rPr lang="en-US" sz="1800" dirty="0"/>
              <a:t> is affected by dust deposition on the front surface of the solar panel. </a:t>
            </a:r>
            <a:r>
              <a:rPr lang="en-US" sz="1800" dirty="0" err="1"/>
              <a:t>V</a:t>
            </a:r>
            <a:r>
              <a:rPr lang="en-US" sz="1800" baseline="-25000" dirty="0" err="1"/>
              <a:t>oc</a:t>
            </a:r>
            <a:r>
              <a:rPr lang="en-US" sz="1800" dirty="0"/>
              <a:t> and FF can be considered as constant within the range of </a:t>
            </a:r>
            <a:r>
              <a:rPr lang="en-US" sz="1800" dirty="0" smtClean="0"/>
              <a:t>operation involved in solar fields. </a:t>
            </a:r>
          </a:p>
          <a:p>
            <a:pPr marL="0" indent="0">
              <a:buNone/>
            </a:pPr>
            <a:endParaRPr lang="en-US" dirty="0"/>
          </a:p>
        </p:txBody>
      </p:sp>
    </p:spTree>
    <p:extLst>
      <p:ext uri="{BB962C8B-B14F-4D97-AF65-F5344CB8AC3E}">
        <p14:creationId xmlns:p14="http://schemas.microsoft.com/office/powerpoint/2010/main" val="2914094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solidFill>
                  <a:srgbClr val="F7730C"/>
                </a:solidFill>
              </a:rPr>
              <a:t>Evaluation of lab-produced EDS </a:t>
            </a:r>
            <a:r>
              <a:rPr lang="en-US" sz="2800" dirty="0" smtClean="0">
                <a:solidFill>
                  <a:srgbClr val="F7730C"/>
                </a:solidFill>
              </a:rPr>
              <a:t>Panels for DRE</a:t>
            </a:r>
            <a:endParaRPr lang="en-US" sz="2800" dirty="0"/>
          </a:p>
        </p:txBody>
      </p:sp>
      <p:sp>
        <p:nvSpPr>
          <p:cNvPr id="7" name="Text Placeholder 6"/>
          <p:cNvSpPr>
            <a:spLocks noGrp="1"/>
          </p:cNvSpPr>
          <p:nvPr>
            <p:ph type="body"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42CEF9C-A152-4A4E-BFD8-E61515FC5ADF}" type="slidenum">
              <a:rPr lang="en-US" smtClean="0"/>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92942185"/>
              </p:ext>
            </p:extLst>
          </p:nvPr>
        </p:nvGraphicFramePr>
        <p:xfrm>
          <a:off x="460375" y="2235200"/>
          <a:ext cx="8143875" cy="3300413"/>
        </p:xfrm>
        <a:graphic>
          <a:graphicData uri="http://schemas.openxmlformats.org/presentationml/2006/ole">
            <mc:AlternateContent xmlns:mc="http://schemas.openxmlformats.org/markup-compatibility/2006">
              <mc:Choice xmlns:v="urn:schemas-microsoft-com:vml" Requires="v">
                <p:oleObj spid="_x0000_s1040" name="Document" r:id="rId3" imgW="5765800" imgH="2336800" progId="Word.Document.12">
                  <p:embed/>
                </p:oleObj>
              </mc:Choice>
              <mc:Fallback>
                <p:oleObj name="Document" r:id="rId3" imgW="5765800" imgH="2336800" progId="Word.Document.12">
                  <p:embed/>
                  <p:pic>
                    <p:nvPicPr>
                      <p:cNvPr id="0" name=""/>
                      <p:cNvPicPr/>
                      <p:nvPr/>
                    </p:nvPicPr>
                    <p:blipFill>
                      <a:blip r:embed="rId4"/>
                      <a:stretch>
                        <a:fillRect/>
                      </a:stretch>
                    </p:blipFill>
                    <p:spPr>
                      <a:xfrm>
                        <a:off x="460375" y="2235200"/>
                        <a:ext cx="8143875" cy="3300413"/>
                      </a:xfrm>
                      <a:prstGeom prst="rect">
                        <a:avLst/>
                      </a:prstGeom>
                    </p:spPr>
                  </p:pic>
                </p:oleObj>
              </mc:Fallback>
            </mc:AlternateContent>
          </a:graphicData>
        </a:graphic>
      </p:graphicFrame>
      <p:sp>
        <p:nvSpPr>
          <p:cNvPr id="10" name="TextBox 9"/>
          <p:cNvSpPr txBox="1"/>
          <p:nvPr/>
        </p:nvSpPr>
        <p:spPr>
          <a:xfrm>
            <a:off x="835364" y="1242895"/>
            <a:ext cx="7321311" cy="861774"/>
          </a:xfrm>
          <a:prstGeom prst="rect">
            <a:avLst/>
          </a:prstGeom>
          <a:noFill/>
        </p:spPr>
        <p:txBody>
          <a:bodyPr wrap="square" rtlCol="0">
            <a:spAutoFit/>
          </a:bodyPr>
          <a:lstStyle/>
          <a:p>
            <a:r>
              <a:rPr lang="en-US" sz="1600" dirty="0" smtClean="0">
                <a:latin typeface="Gill Sans MT"/>
                <a:cs typeface="Gill Sans MT"/>
              </a:rPr>
              <a:t>Measured values of DRE  with EDS panels with three phase Cr electrodes with electrode geometry w = 80 </a:t>
            </a:r>
            <a:r>
              <a:rPr lang="en-US" sz="1600" dirty="0" err="1" smtClean="0">
                <a:latin typeface="Lucida Grande"/>
                <a:ea typeface="Lucida Grande"/>
                <a:cs typeface="Lucida Grande"/>
              </a:rPr>
              <a:t>μ</a:t>
            </a:r>
            <a:r>
              <a:rPr lang="en-US" sz="1600" dirty="0" err="1">
                <a:latin typeface="Gill Sans MT"/>
                <a:cs typeface="Gill Sans MT"/>
              </a:rPr>
              <a:t>m</a:t>
            </a:r>
            <a:r>
              <a:rPr lang="en-US" sz="1600" dirty="0" smtClean="0">
                <a:latin typeface="Gill Sans MT"/>
                <a:cs typeface="Gill Sans MT"/>
              </a:rPr>
              <a:t> separation = 700 </a:t>
            </a:r>
            <a:r>
              <a:rPr lang="en-US" sz="1600" dirty="0" err="1">
                <a:latin typeface="Lucida Grande"/>
                <a:ea typeface="Lucida Grande"/>
                <a:cs typeface="Lucida Grande"/>
              </a:rPr>
              <a:t>μ</a:t>
            </a:r>
            <a:r>
              <a:rPr lang="en-US" sz="1600" dirty="0" err="1">
                <a:latin typeface="Gill Sans MT"/>
                <a:cs typeface="Gill Sans MT"/>
              </a:rPr>
              <a:t>m</a:t>
            </a:r>
            <a:r>
              <a:rPr lang="en-US" sz="1600" dirty="0" smtClean="0">
                <a:latin typeface="Gill Sans MT"/>
                <a:cs typeface="Gill Sans MT"/>
              </a:rPr>
              <a:t> using three-phase 1.5 kV pulsed voltage at 5 Hz. JSC test dust was used with d &lt; 80 </a:t>
            </a:r>
            <a:r>
              <a:rPr lang="en-US" sz="1600" dirty="0" err="1">
                <a:latin typeface="Lucida Grande"/>
                <a:ea typeface="Lucida Grande"/>
                <a:cs typeface="Lucida Grande"/>
              </a:rPr>
              <a:t>μ</a:t>
            </a:r>
            <a:r>
              <a:rPr lang="en-US" sz="1600" dirty="0" err="1">
                <a:latin typeface="Gill Sans MT"/>
                <a:cs typeface="Gill Sans MT"/>
              </a:rPr>
              <a:t>m</a:t>
            </a:r>
            <a:r>
              <a:rPr lang="en-US" sz="1600" dirty="0" smtClean="0">
                <a:latin typeface="Gill Sans MT"/>
                <a:cs typeface="Gill Sans MT"/>
              </a:rPr>
              <a:t>  </a:t>
            </a:r>
            <a:r>
              <a:rPr lang="en-US" sz="1600" dirty="0">
                <a:latin typeface="Gill Sans MT"/>
                <a:cs typeface="Gill Sans MT"/>
              </a:rPr>
              <a:t>p</a:t>
            </a:r>
            <a:r>
              <a:rPr lang="en-US" sz="1600" dirty="0" smtClean="0">
                <a:latin typeface="Gill Sans MT"/>
                <a:cs typeface="Gill Sans MT"/>
              </a:rPr>
              <a:t>article diameter</a:t>
            </a:r>
            <a:endParaRPr lang="en-US" dirty="0">
              <a:latin typeface="Gill Sans MT"/>
              <a:cs typeface="Gill Sans MT"/>
            </a:endParaRPr>
          </a:p>
        </p:txBody>
      </p:sp>
      <p:sp>
        <p:nvSpPr>
          <p:cNvPr id="12" name="TextBox 11"/>
          <p:cNvSpPr txBox="1"/>
          <p:nvPr/>
        </p:nvSpPr>
        <p:spPr>
          <a:xfrm>
            <a:off x="1011943" y="5813764"/>
            <a:ext cx="6866278" cy="646331"/>
          </a:xfrm>
          <a:prstGeom prst="rect">
            <a:avLst/>
          </a:prstGeom>
          <a:noFill/>
        </p:spPr>
        <p:txBody>
          <a:bodyPr wrap="square" rtlCol="0">
            <a:spAutoFit/>
          </a:bodyPr>
          <a:lstStyle/>
          <a:p>
            <a:r>
              <a:rPr lang="en-US" dirty="0" smtClean="0"/>
              <a:t>*Third-phase electrode interconnection performed manually results in inconsistent performance of EDS panels.  </a:t>
            </a:r>
            <a:endParaRPr lang="en-US" dirty="0"/>
          </a:p>
        </p:txBody>
      </p:sp>
    </p:spTree>
    <p:extLst>
      <p:ext uri="{BB962C8B-B14F-4D97-AF65-F5344CB8AC3E}">
        <p14:creationId xmlns:p14="http://schemas.microsoft.com/office/powerpoint/2010/main" val="460745377"/>
      </p:ext>
    </p:extLst>
  </p:cSld>
  <p:clrMapOvr>
    <a:masterClrMapping/>
  </p:clrMapOvr>
  <p:transition xmlns:p14="http://schemas.microsoft.com/office/powerpoint/2010/main" spd="med">
    <p:fade/>
  </p:transition>
</p:sld>
</file>

<file path=ppt/theme/theme1.xml><?xml version="1.0" encoding="utf-8"?>
<a:theme xmlns:a="http://schemas.openxmlformats.org/drawingml/2006/main" name="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7bbd8d32-57eb-4c25-a7af-abe0816fa3e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4369A632-9929-4FDF-8536-A3625B958B03}"/>
</file>

<file path=customXml/itemProps2.xml><?xml version="1.0" encoding="utf-8"?>
<ds:datastoreItem xmlns:ds="http://schemas.openxmlformats.org/officeDocument/2006/customXml" ds:itemID="{04AA2381-6107-46A0-9AF4-A83DD82CF66C}"/>
</file>

<file path=customXml/itemProps3.xml><?xml version="1.0" encoding="utf-8"?>
<ds:datastoreItem xmlns:ds="http://schemas.openxmlformats.org/officeDocument/2006/customXml" ds:itemID="{B01770D3-C13A-4322-A67D-0771CA2C1280}"/>
</file>

<file path=customXml/itemProps4.xml><?xml version="1.0" encoding="utf-8"?>
<ds:datastoreItem xmlns:ds="http://schemas.openxmlformats.org/officeDocument/2006/customXml" ds:itemID="{56C55985-7BD4-4C91-B7BC-025840298145}"/>
</file>

<file path=customXml/itemProps5.xml><?xml version="1.0" encoding="utf-8"?>
<ds:datastoreItem xmlns:ds="http://schemas.openxmlformats.org/officeDocument/2006/customXml" ds:itemID="{D9874E07-87C2-4123-80EF-F5669E171AFD}"/>
</file>

<file path=docProps/app.xml><?xml version="1.0" encoding="utf-8"?>
<Properties xmlns="http://schemas.openxmlformats.org/officeDocument/2006/extended-properties" xmlns:vt="http://schemas.openxmlformats.org/officeDocument/2006/docPropsVTypes">
  <Template>SunShot External Presentation Template - White_v3</Template>
  <TotalTime>6155</TotalTime>
  <Words>1371</Words>
  <Application>Microsoft Macintosh PowerPoint</Application>
  <PresentationFormat>On-screen Show (4:3)</PresentationFormat>
  <Paragraphs>124</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SunShot External Presentation Template - White_v3</vt:lpstr>
      <vt:lpstr>Document</vt:lpstr>
      <vt:lpstr>Enhancement of Optical Efficiency of CSP Mirrors for Reducing O&amp;M Cost via Near-Continuous Operation of Self-Cleaning Electrodynamic Screens (EDS) </vt:lpstr>
      <vt:lpstr>Team Members (BU, Corning, SNL, ITRI, and Geodrill)</vt:lpstr>
      <vt:lpstr>Working Partners</vt:lpstr>
      <vt:lpstr>Project Objectives</vt:lpstr>
      <vt:lpstr>Budget Period Summary  BP1</vt:lpstr>
      <vt:lpstr>Budget Period Summary BP1</vt:lpstr>
      <vt:lpstr>Budget Period Summary BP1</vt:lpstr>
      <vt:lpstr>Evaluation of lab-produced EDS Panels</vt:lpstr>
      <vt:lpstr>Evaluation of lab-produced EDS Panels for DRE</vt:lpstr>
      <vt:lpstr>Experimental data on SR measurements with lab-produced EDS Panels with reflecting and transparent electrodes</vt:lpstr>
      <vt:lpstr>Task 1.2.1:  Make interconnections to three electrode phases </vt:lpstr>
      <vt:lpstr>FRED Optical Model Studies</vt:lpstr>
      <vt:lpstr>Modeling SR values </vt:lpstr>
      <vt:lpstr>Effects of electrode width on specular reflectance (SR)</vt:lpstr>
      <vt:lpstr>Dust Removal Efficiency Measurements</vt:lpstr>
      <vt:lpstr>SR measurements with reflecting electrodes</vt:lpstr>
      <vt:lpstr>Electrode materials studied</vt:lpstr>
      <vt:lpstr>Interphase resistance between Cr electrodes </vt:lpstr>
      <vt:lpstr>Interphase resistance between AgNW electrodes </vt:lpstr>
      <vt:lpstr>Energy consumption for 2-min EDS cleaning cycles</vt:lpstr>
      <vt:lpstr>Near-continuous operation of EDS electrodes</vt:lpstr>
      <vt:lpstr>Thank You</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dc:creator>
  <cp:lastModifiedBy>Malay Mazumder</cp:lastModifiedBy>
  <cp:revision>429</cp:revision>
  <cp:lastPrinted>2015-09-30T19:56:29Z</cp:lastPrinted>
  <dcterms:created xsi:type="dcterms:W3CDTF">2011-09-06T13:14:10Z</dcterms:created>
  <dcterms:modified xsi:type="dcterms:W3CDTF">2016-04-08T13:47:09Z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