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7"/>
  </p:notesMasterIdLst>
  <p:handoutMasterIdLst>
    <p:handoutMasterId r:id="rId18"/>
  </p:handoutMasterIdLst>
  <p:sldIdLst>
    <p:sldId id="256" r:id="rId2"/>
    <p:sldId id="278" r:id="rId3"/>
    <p:sldId id="279" r:id="rId4"/>
    <p:sldId id="265" r:id="rId5"/>
    <p:sldId id="270" r:id="rId6"/>
    <p:sldId id="282" r:id="rId7"/>
    <p:sldId id="291" r:id="rId8"/>
    <p:sldId id="277" r:id="rId9"/>
    <p:sldId id="272" r:id="rId10"/>
    <p:sldId id="290" r:id="rId11"/>
    <p:sldId id="289" r:id="rId12"/>
    <p:sldId id="288" r:id="rId13"/>
    <p:sldId id="286" r:id="rId14"/>
    <p:sldId id="273" r:id="rId15"/>
    <p:sldId id="29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902F"/>
    <a:srgbClr val="F38F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20" autoAdjust="0"/>
    <p:restoredTop sz="97727" autoAdjust="0"/>
  </p:normalViewPr>
  <p:slideViewPr>
    <p:cSldViewPr snapToGrid="0" snapToObjects="1">
      <p:cViewPr varScale="1">
        <p:scale>
          <a:sx n="88" d="100"/>
          <a:sy n="88" d="100"/>
        </p:scale>
        <p:origin x="1166" y="67"/>
      </p:cViewPr>
      <p:guideLst>
        <p:guide orient="horz" pos="2160"/>
        <p:guide pos="2880"/>
      </p:guideLst>
    </p:cSldViewPr>
  </p:slideViewPr>
  <p:notesTextViewPr>
    <p:cViewPr>
      <p:scale>
        <a:sx n="3" d="2"/>
        <a:sy n="3" d="2"/>
      </p:scale>
      <p:origin x="0" y="0"/>
    </p:cViewPr>
  </p:notesTextViewPr>
  <p:sorterViewPr>
    <p:cViewPr varScale="1">
      <p:scale>
        <a:sx n="1" d="1"/>
        <a:sy n="1" d="1"/>
      </p:scale>
      <p:origin x="0" y="-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B97EC7-4B9C-E847-93EE-C93EA4B2CBE0}" type="datetimeFigureOut">
              <a:rPr lang="en-US" smtClean="0"/>
              <a:t>4/18/2016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FCA75-A02E-114C-AC38-11AD2DDD6967}" type="slidenum">
              <a:rPr lang="en-US" smtClean="0"/>
              <a:t>‹#›</a:t>
            </a:fld>
            <a:endParaRPr lang="en-US" dirty="0"/>
          </a:p>
        </p:txBody>
      </p:sp>
    </p:spTree>
    <p:extLst>
      <p:ext uri="{BB962C8B-B14F-4D97-AF65-F5344CB8AC3E}">
        <p14:creationId xmlns:p14="http://schemas.microsoft.com/office/powerpoint/2010/main" val="2428989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1A6FD-07CC-3D4F-8EE0-CE25793C9AC8}" type="datetimeFigureOut">
              <a:rPr lang="en-US" smtClean="0"/>
              <a:t>4/18/2016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7508B-E454-1C48-9A1A-9DCCB2D17B66}" type="slidenum">
              <a:rPr lang="en-US" smtClean="0"/>
              <a:t>‹#›</a:t>
            </a:fld>
            <a:endParaRPr lang="en-US" dirty="0"/>
          </a:p>
        </p:txBody>
      </p:sp>
    </p:spTree>
    <p:extLst>
      <p:ext uri="{BB962C8B-B14F-4D97-AF65-F5344CB8AC3E}">
        <p14:creationId xmlns:p14="http://schemas.microsoft.com/office/powerpoint/2010/main" val="34004681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2</a:t>
            </a:fld>
            <a:endParaRPr lang="en-US" dirty="0"/>
          </a:p>
        </p:txBody>
      </p:sp>
    </p:spTree>
    <p:extLst>
      <p:ext uri="{BB962C8B-B14F-4D97-AF65-F5344CB8AC3E}">
        <p14:creationId xmlns:p14="http://schemas.microsoft.com/office/powerpoint/2010/main" val="409727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11</a:t>
            </a:fld>
            <a:endParaRPr lang="en-US" dirty="0"/>
          </a:p>
        </p:txBody>
      </p:sp>
    </p:spTree>
    <p:extLst>
      <p:ext uri="{BB962C8B-B14F-4D97-AF65-F5344CB8AC3E}">
        <p14:creationId xmlns:p14="http://schemas.microsoft.com/office/powerpoint/2010/main" val="125470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recapitulate, w</a:t>
            </a:r>
            <a:r>
              <a:rPr lang="en-US" dirty="0" smtClean="0"/>
              <a:t>e have discussed the operation of a single and dual stage, and how this</a:t>
            </a:r>
            <a:r>
              <a:rPr lang="en-US" baseline="0" dirty="0" smtClean="0"/>
              <a:t> technology works by using the special beta alumina solid electrolyte. We saw how the pressure losses and overpotential affect the voltage and the efficiency. And I introduced the cycle staging to improve the efficiency. In conclusion, regeneration and reheat improve the efficiency when employed in a dual cycle. The dual cycle, however, has higher parasitic losses. The dual cycle is ultimately beneficial because we are capable of better managing the heat transfer. We expect the dual cycle shown here, to perform better than typical single stage performance, shown here. Given this potential benefit, we believe the dual stage is worthy of further scientific inquiry.</a:t>
            </a:r>
            <a:endParaRPr lang="en-US" dirty="0" smtClean="0"/>
          </a:p>
          <a:p>
            <a:endParaRPr lang="en-US" dirty="0"/>
          </a:p>
        </p:txBody>
      </p:sp>
      <p:sp>
        <p:nvSpPr>
          <p:cNvPr id="4" name="Slide Number Placeholder 3"/>
          <p:cNvSpPr>
            <a:spLocks noGrp="1"/>
          </p:cNvSpPr>
          <p:nvPr>
            <p:ph type="sldNum" sz="quarter" idx="10"/>
          </p:nvPr>
        </p:nvSpPr>
        <p:spPr/>
        <p:txBody>
          <a:bodyPr/>
          <a:lstStyle/>
          <a:p>
            <a:fld id="{1C54FC83-20A5-4CD4-BE94-928BB872BCD0}" type="slidenum">
              <a:rPr lang="en-US" smtClean="0"/>
              <a:t>14</a:t>
            </a:fld>
            <a:endParaRPr lang="en-US" dirty="0"/>
          </a:p>
        </p:txBody>
      </p:sp>
    </p:spTree>
    <p:extLst>
      <p:ext uri="{BB962C8B-B14F-4D97-AF65-F5344CB8AC3E}">
        <p14:creationId xmlns:p14="http://schemas.microsoft.com/office/powerpoint/2010/main" val="297762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To understand</a:t>
            </a:r>
            <a:r>
              <a:rPr lang="en-US" b="0" baseline="0" dirty="0" smtClean="0"/>
              <a:t> the operation of the device l</a:t>
            </a:r>
            <a:r>
              <a:rPr lang="en-US" b="0" dirty="0" smtClean="0"/>
              <a:t>et us begin with point 1, where the</a:t>
            </a:r>
            <a:r>
              <a:rPr lang="en-US" b="0" baseline="0" dirty="0" smtClean="0"/>
              <a:t> </a:t>
            </a:r>
            <a:r>
              <a:rPr lang="en-US" b="0" dirty="0" smtClean="0"/>
              <a:t>sodium is</a:t>
            </a:r>
            <a:r>
              <a:rPr lang="en-US" b="0" baseline="0" dirty="0" smtClean="0"/>
              <a:t> in liquid state. </a:t>
            </a:r>
            <a:r>
              <a:rPr lang="en-US" baseline="0" dirty="0" smtClean="0"/>
              <a:t>The </a:t>
            </a:r>
            <a:r>
              <a:rPr lang="en-US" b="0" baseline="0" dirty="0" smtClean="0"/>
              <a:t>liquid</a:t>
            </a:r>
            <a:r>
              <a:rPr lang="en-US" baseline="0" dirty="0" smtClean="0"/>
              <a:t> sodium is heated as it enters the evaporator, </a:t>
            </a:r>
            <a:r>
              <a:rPr lang="en-US" b="0" baseline="0" dirty="0" smtClean="0"/>
              <a:t>where it is vaporized and </a:t>
            </a:r>
            <a:r>
              <a:rPr lang="en-US" baseline="0" dirty="0" smtClean="0"/>
              <a:t>then travels to the anode shown here. The Na-TECC uses a special solid electrolyte that only allows the passage of sodium </a:t>
            </a:r>
            <a:r>
              <a:rPr lang="en-US" baseline="0" dirty="0" err="1" smtClean="0"/>
              <a:t>cations</a:t>
            </a:r>
            <a:r>
              <a:rPr lang="en-US" baseline="0" dirty="0" smtClean="0"/>
              <a:t>. So oxidation occurs at the anode, and the pressure gradient between the hot side and the cold side drives the flow of </a:t>
            </a:r>
            <a:r>
              <a:rPr lang="en-US" baseline="0" dirty="0" err="1" smtClean="0"/>
              <a:t>cations</a:t>
            </a:r>
            <a:r>
              <a:rPr lang="en-US" baseline="0" dirty="0" smtClean="0"/>
              <a:t> through the electrolyte. Meanwhile, the electrons travel through the load </a:t>
            </a:r>
            <a:r>
              <a:rPr lang="en-US" b="0" baseline="0" dirty="0" smtClean="0"/>
              <a:t>where power is extracted, </a:t>
            </a:r>
            <a:r>
              <a:rPr lang="en-US" baseline="0" dirty="0" smtClean="0"/>
              <a:t>and they recombine with the sodium </a:t>
            </a:r>
            <a:r>
              <a:rPr lang="en-US" baseline="0" dirty="0" err="1" smtClean="0"/>
              <a:t>cations</a:t>
            </a:r>
            <a:r>
              <a:rPr lang="en-US" baseline="0" dirty="0" smtClean="0"/>
              <a:t> in the cathode. This process can be modeled thermodynamically as an isothermal expansion. The sodium is cooled and condensed, and then it is pumped back into the evaporator using a wick. The temperature entropy diagram shown here with these steps represents the ideal reversible cycle for a single stage. </a:t>
            </a:r>
            <a:endParaRPr lang="en-US" dirty="0" smtClean="0"/>
          </a:p>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3</a:t>
            </a:fld>
            <a:endParaRPr lang="en-US" dirty="0"/>
          </a:p>
        </p:txBody>
      </p:sp>
    </p:spTree>
    <p:extLst>
      <p:ext uri="{BB962C8B-B14F-4D97-AF65-F5344CB8AC3E}">
        <p14:creationId xmlns:p14="http://schemas.microsoft.com/office/powerpoint/2010/main" val="3331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So what are the advantages of the Na-TECC?</a:t>
            </a:r>
          </a:p>
          <a:p>
            <a:pPr marL="0" indent="0">
              <a:buFontTx/>
              <a:buNone/>
            </a:pPr>
            <a:endParaRPr lang="en-US" dirty="0" smtClean="0"/>
          </a:p>
          <a:p>
            <a:pPr marL="0" indent="0">
              <a:buFontTx/>
              <a:buNone/>
            </a:pPr>
            <a:r>
              <a:rPr lang="en-US" dirty="0" smtClean="0"/>
              <a:t>The Na-TECC</a:t>
            </a:r>
            <a:r>
              <a:rPr lang="en-US" baseline="0" dirty="0" smtClean="0"/>
              <a:t> has a number of unique characteristics. The most prominent one being the high second law efficiency of the cycle</a:t>
            </a:r>
            <a:r>
              <a:rPr lang="en-US" b="0" baseline="0" dirty="0" smtClean="0"/>
              <a:t>. We see from the graph that at </a:t>
            </a:r>
            <a:r>
              <a:rPr lang="en-US" b="0" baseline="0" dirty="0" smtClean="0">
                <a:solidFill>
                  <a:srgbClr val="FF0000"/>
                </a:solidFill>
              </a:rPr>
              <a:t>all operation </a:t>
            </a:r>
            <a:r>
              <a:rPr lang="en-US" b="0" baseline="0" dirty="0" smtClean="0"/>
              <a:t>conditions</a:t>
            </a:r>
            <a:r>
              <a:rPr lang="en-US" baseline="0" dirty="0" smtClean="0"/>
              <a:t>, the fraction of Carnot efficiency is greater than 90%. So for example, using reservoir temperatures of 1100 K and 500 K, the potential </a:t>
            </a:r>
            <a:r>
              <a:rPr lang="en-US" b="0" baseline="0" dirty="0" smtClean="0"/>
              <a:t>overall</a:t>
            </a:r>
            <a:r>
              <a:rPr lang="en-US" b="1" baseline="0" dirty="0" smtClean="0"/>
              <a:t> </a:t>
            </a:r>
            <a:r>
              <a:rPr lang="en-US" baseline="0" dirty="0" smtClean="0"/>
              <a:t>efficiency is almost 50%. The Na-TECC also has a high specific power. This allows us to use a small amount of sodium in our device, which is advantageous given that sodium is highly reactive. The system also has no moving parts, which minimizing mechanical failures. It is also closed system, so we do not have to deal with external mass transfer. The Na-TECC is scalable to a range of power levels, and I will show that this depends on the electrolyte area. Finally with a heat rejection temperature of about 500K, the waste heat is of a high grade, enough to make the Na-TECC and excellent candidate for cogeneration applications</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1C54FC83-20A5-4CD4-BE94-928BB872BCD0}" type="slidenum">
              <a:rPr lang="en-US" smtClean="0"/>
              <a:t>4</a:t>
            </a:fld>
            <a:endParaRPr lang="en-US" dirty="0"/>
          </a:p>
        </p:txBody>
      </p:sp>
    </p:spTree>
    <p:extLst>
      <p:ext uri="{BB962C8B-B14F-4D97-AF65-F5344CB8AC3E}">
        <p14:creationId xmlns:p14="http://schemas.microsoft.com/office/powerpoint/2010/main" val="228195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overcome</a:t>
            </a:r>
            <a:r>
              <a:rPr lang="en-US" baseline="0" dirty="0" smtClean="0"/>
              <a:t> these small efficiencies in the real devices, </a:t>
            </a:r>
            <a:r>
              <a:rPr lang="en-US" dirty="0" smtClean="0"/>
              <a:t>we have conceived the idea of using multiple stages for the cycle. Now, any thermodynamic</a:t>
            </a:r>
            <a:r>
              <a:rPr lang="en-US" baseline="0" dirty="0" smtClean="0"/>
              <a:t> cycle can be broken into multiple stages as shown here, and the total efficiency is some product of the individual efficiency of each stage, given by this formula.  Staging is beneficial to the Na-TECC for at least three important reasons. The Na-TECC suffers from several deteriorating effects due to the large temperature gradient along the thin BASE. These include crack propagation in the electrolyte and loss of sodium oxide. Due to time constraints, I will not go into the many other deterioration mechanisms. Staging reduces this thermal gradient, and thus reduces the associated thermal stress. This improves the lifetime of the BASE.  The staging can help us improve the thermal management, which I will explain in more detail later on. Finally, a cycle with stages can take advantage of regeneration and reheating, which I will explain in more detail in the next slide.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C54FC83-20A5-4CD4-BE94-928BB872BCD0}" type="slidenum">
              <a:rPr lang="en-US" smtClean="0"/>
              <a:t>5</a:t>
            </a:fld>
            <a:endParaRPr lang="en-US" dirty="0"/>
          </a:p>
        </p:txBody>
      </p:sp>
    </p:spTree>
    <p:extLst>
      <p:ext uri="{BB962C8B-B14F-4D97-AF65-F5344CB8AC3E}">
        <p14:creationId xmlns:p14="http://schemas.microsoft.com/office/powerpoint/2010/main" val="74678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Regeneration</a:t>
            </a:r>
            <a:r>
              <a:rPr lang="en-US" baseline="0" dirty="0" smtClean="0"/>
              <a:t> and reheating can improve the thermal efficiency of a single stage cycle, such as the one shown above. With a dual stage cycle shown here, the first expansion reaches an intermediate pressure. For the second expansion, we can regenerate heat from the isobaric cooling step </a:t>
            </a:r>
            <a:r>
              <a:rPr lang="en-US" b="0" baseline="0" dirty="0" smtClean="0"/>
              <a:t>and use it for a part of the second isothermal expansion. We can complete the expansion by using </a:t>
            </a:r>
            <a:r>
              <a:rPr lang="en-US" baseline="0" dirty="0" smtClean="0"/>
              <a:t>a reheat step. This allows us to go to a lower temperature than with the single stage, using the same heat input. If we assume 100% regeneration (which is not farfetched with certain device configurations), the dual stage performs slightly better than the single stage. </a:t>
            </a:r>
            <a:r>
              <a:rPr lang="en-US" b="0" baseline="0" dirty="0" smtClean="0"/>
              <a:t>However, while this efficiency enhancement is good, it is not the primary motivation for the improved performance with a dual stage.</a:t>
            </a:r>
            <a:endParaRPr lang="en-US" b="0" dirty="0" smtClean="0"/>
          </a:p>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6</a:t>
            </a:fld>
            <a:endParaRPr lang="en-US" dirty="0"/>
          </a:p>
        </p:txBody>
      </p:sp>
    </p:spTree>
    <p:extLst>
      <p:ext uri="{BB962C8B-B14F-4D97-AF65-F5344CB8AC3E}">
        <p14:creationId xmlns:p14="http://schemas.microsoft.com/office/powerpoint/2010/main" val="257376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graphs show some representative values for a single stage Na-TECC</a:t>
            </a:r>
            <a:r>
              <a:rPr lang="en-US" baseline="0" dirty="0" smtClean="0"/>
              <a:t> operating with </a:t>
            </a:r>
            <a:r>
              <a:rPr lang="en-US" dirty="0" smtClean="0"/>
              <a:t>these conditions</a:t>
            </a:r>
            <a:r>
              <a:rPr lang="en-US" baseline="0" dirty="0" smtClean="0"/>
              <a:t> (point to table)</a:t>
            </a:r>
            <a:r>
              <a:rPr lang="en-US" dirty="0" smtClean="0"/>
              <a:t>. Note that each succ</a:t>
            </a:r>
            <a:r>
              <a:rPr lang="en-US" b="0" dirty="0" smtClean="0"/>
              <a:t>essive curve represents the cumulative</a:t>
            </a:r>
            <a:r>
              <a:rPr lang="en-US" b="0" baseline="0" dirty="0" smtClean="0"/>
              <a:t> affect of different losses to the voltage and the efficiency. </a:t>
            </a:r>
            <a:r>
              <a:rPr lang="en-US" baseline="0" dirty="0" smtClean="0"/>
              <a:t>The voltage begins with the maximum open circuit value (1.09 in this case) , and is reduced by the cathode kinetic losses, then by adding the concentration losses ( which together make up the </a:t>
            </a:r>
            <a:r>
              <a:rPr lang="en-US" baseline="0" dirty="0" err="1" smtClean="0"/>
              <a:t>overpotential</a:t>
            </a:r>
            <a:r>
              <a:rPr lang="en-US" baseline="0" dirty="0" smtClean="0"/>
              <a:t>), and then by resistive losses. The same trends occur for the efficiency. Note that there is an extra contribution, which is the parasitic heat losses. This heat loss completely dominates the efficiency for a single stage. Previous devices have had upwards of 40% losses of the heat input. You will notice that the true efficiency is in the twenties, far away from the &gt; 40% predicted for these working temperatures. The question becomes, “how can we improve the efficiency of these devices?”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7</a:t>
            </a:fld>
            <a:endParaRPr lang="en-US" dirty="0"/>
          </a:p>
        </p:txBody>
      </p:sp>
    </p:spTree>
    <p:extLst>
      <p:ext uri="{BB962C8B-B14F-4D97-AF65-F5344CB8AC3E}">
        <p14:creationId xmlns:p14="http://schemas.microsoft.com/office/powerpoint/2010/main" val="398709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applying regeneration and reheat, we can see some representative values for the dual stage device. These graphs are for the dual stage at these temperatures, the same ones used in the previous slide. As before, each successive line in the graph represents the cumulative contribution to voltage and efficiency.  The largest efficiency drops come from the overpotential and the resistive losses. At this point, if you study the numbers you see that the dual stage actually performs worse than the single stage for the same rough values of temperature and other material properties when the heat loss is not accounted for. But why is this the case, when we showed improved performance before?</a:t>
            </a:r>
            <a:endParaRPr lang="en-US" b="1" dirty="0"/>
          </a:p>
        </p:txBody>
      </p:sp>
      <p:sp>
        <p:nvSpPr>
          <p:cNvPr id="4" name="Slide Number Placeholder 3"/>
          <p:cNvSpPr>
            <a:spLocks noGrp="1"/>
          </p:cNvSpPr>
          <p:nvPr>
            <p:ph type="sldNum" sz="quarter" idx="10"/>
          </p:nvPr>
        </p:nvSpPr>
        <p:spPr/>
        <p:txBody>
          <a:bodyPr/>
          <a:lstStyle/>
          <a:p>
            <a:fld id="{1C54FC83-20A5-4CD4-BE94-928BB872BCD0}" type="slidenum">
              <a:rPr lang="en-US" smtClean="0"/>
              <a:t>8</a:t>
            </a:fld>
            <a:endParaRPr lang="en-US" dirty="0"/>
          </a:p>
        </p:txBody>
      </p:sp>
    </p:spTree>
    <p:extLst>
      <p:ext uri="{BB962C8B-B14F-4D97-AF65-F5344CB8AC3E}">
        <p14:creationId xmlns:p14="http://schemas.microsoft.com/office/powerpoint/2010/main" val="236965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Rather, the primary motivation is better thermal management because we are able to reduce the heat losses, given that the power generation is occurring in two stages each with smaller temperature differences. </a:t>
            </a:r>
            <a:endParaRPr lang="en-US" baseline="0" dirty="0" smtClean="0"/>
          </a:p>
          <a:p>
            <a:endParaRPr lang="en-US" baseline="0" dirty="0" smtClean="0"/>
          </a:p>
          <a:p>
            <a:r>
              <a:rPr lang="en-US" baseline="0" dirty="0" smtClean="0"/>
              <a:t>The reason is that we have only looked at the ideal dual stage cycle. The issue with the dual stage is that it has higher pressure losses (with two expansion stages), more Joule heating losses (two sets of electrodes), and most importantly, higher overpotential losses from going to lower temperatures. Also, for the same electrode area the efficiency is much lower than the single stage due to the respective current density. Therefore, the main benefit of using dual stages is the improved thermal management, which ultimately leads to higher efficiency. </a:t>
            </a:r>
          </a:p>
          <a:p>
            <a:endParaRPr lang="en-US" baseline="0" dirty="0" smtClean="0"/>
          </a:p>
          <a:p>
            <a:r>
              <a:rPr lang="en-US" baseline="0" dirty="0" smtClean="0"/>
              <a:t>Consider the two schematics shown. These show the approximate temperature profiles and the approximate heat transfer direction. The second stage allows us to better shield the evaporator and condenser, and reduce heat losses (in particular the radiation loss). On top of these benefits, we have argued that the device lifetime can be dramatically increased with improved thermal management. </a:t>
            </a:r>
          </a:p>
          <a:p>
            <a:endParaRPr lang="en-US" baseline="0" dirty="0" smtClean="0"/>
          </a:p>
        </p:txBody>
      </p:sp>
      <p:sp>
        <p:nvSpPr>
          <p:cNvPr id="4" name="Slide Number Placeholder 3"/>
          <p:cNvSpPr>
            <a:spLocks noGrp="1"/>
          </p:cNvSpPr>
          <p:nvPr>
            <p:ph type="sldNum" sz="quarter" idx="10"/>
          </p:nvPr>
        </p:nvSpPr>
        <p:spPr/>
        <p:txBody>
          <a:bodyPr/>
          <a:lstStyle/>
          <a:p>
            <a:fld id="{1C54FC83-20A5-4CD4-BE94-928BB872BCD0}" type="slidenum">
              <a:rPr lang="en-US" smtClean="0"/>
              <a:t>9</a:t>
            </a:fld>
            <a:endParaRPr lang="en-US" dirty="0"/>
          </a:p>
        </p:txBody>
      </p:sp>
    </p:spTree>
    <p:extLst>
      <p:ext uri="{BB962C8B-B14F-4D97-AF65-F5344CB8AC3E}">
        <p14:creationId xmlns:p14="http://schemas.microsoft.com/office/powerpoint/2010/main" val="46136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solid electrolyte used by the Na-TECC</a:t>
            </a:r>
            <a:r>
              <a:rPr lang="en-US" baseline="0" dirty="0" smtClean="0"/>
              <a:t> is called beta alumina solid electrolyte, or BASE. The BASE is a compound of sodium oxide and alumina, and is combined with magnesium oxide to stabilize it. As shown in this drawing, the alumina components are arranged as slabs called spinel blocks. These are separated by thin regions containing the sodium oxide, called conduction slabs. The </a:t>
            </a:r>
            <a:r>
              <a:rPr lang="en-US" baseline="0" dirty="0" err="1" smtClean="0"/>
              <a:t>cations</a:t>
            </a:r>
            <a:r>
              <a:rPr lang="en-US" baseline="0" dirty="0" smtClean="0"/>
              <a:t> are transported along these conduction slabs through an interstitial transport mechanism. Basically, the conduction paths have vacancies and as the </a:t>
            </a:r>
            <a:r>
              <a:rPr lang="en-US" baseline="0" dirty="0" err="1" smtClean="0"/>
              <a:t>cations</a:t>
            </a:r>
            <a:r>
              <a:rPr lang="en-US" baseline="0" dirty="0" smtClean="0"/>
              <a:t> enter, they shift into these vacancies. These disturbances propagate along the path, pushing sodium out at the cathode. The ionic conductivity of the BASE is highly anisotropic; it is very high along the conduction path, and negligible in the orthogonal direction. The transport within the cathode itself is rather complex, but is essentially composed of four steps. Charge transfer at the phase boundary, surface to surface diffusion, desorption from the electrode surface, and finally diffusion to the condenser.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10</a:t>
            </a:fld>
            <a:endParaRPr lang="en-US" dirty="0"/>
          </a:p>
        </p:txBody>
      </p:sp>
    </p:spTree>
    <p:extLst>
      <p:ext uri="{BB962C8B-B14F-4D97-AF65-F5344CB8AC3E}">
        <p14:creationId xmlns:p14="http://schemas.microsoft.com/office/powerpoint/2010/main" val="2902788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3" name="Straight Connector 12"/>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6" name="Picture 15"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sp>
        <p:nvSpPr>
          <p:cNvPr id="18" name="Rectangle 17"/>
          <p:cNvSpPr/>
          <p:nvPr userDrawn="1"/>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9" name="Picture 18"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pic>
        <p:nvPicPr>
          <p:cNvPr id="20" name="Picture 19"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21" name="Straight Connector 20"/>
          <p:cNvCxnSpPr/>
          <p:nvPr userDrawn="1"/>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nvSpPr>
        <p:spPr>
          <a:xfrm>
            <a:off x="0" y="1992993"/>
            <a:ext cx="4244331" cy="523220"/>
          </a:xfrm>
          <a:prstGeom prst="rect">
            <a:avLst/>
          </a:prstGeom>
          <a:solidFill>
            <a:schemeClr val="accent2"/>
          </a:solidFill>
        </p:spPr>
        <p:txBody>
          <a:bodyPr wrap="square" rtlCol="0">
            <a:spAutoFit/>
          </a:bodyPr>
          <a:lstStyle/>
          <a:p>
            <a:pPr algn="ctr"/>
            <a:r>
              <a:rPr lang="en-US" sz="2800" dirty="0" smtClean="0">
                <a:solidFill>
                  <a:schemeClr val="bg1"/>
                </a:solidFill>
              </a:rPr>
              <a:t>CSP Program Summit 2016</a:t>
            </a:r>
            <a:endParaRPr lang="en-US" sz="2800" dirty="0">
              <a:solidFill>
                <a:schemeClr val="bg1"/>
              </a:solidFill>
            </a:endParaRPr>
          </a:p>
        </p:txBody>
      </p:sp>
    </p:spTree>
    <p:extLst>
      <p:ext uri="{BB962C8B-B14F-4D97-AF65-F5344CB8AC3E}">
        <p14:creationId xmlns:p14="http://schemas.microsoft.com/office/powerpoint/2010/main" val="747131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w rays">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4" name="Title 3"/>
          <p:cNvSpPr>
            <a:spLocks noGrp="1"/>
          </p:cNvSpPr>
          <p:nvPr>
            <p:ph type="title"/>
          </p:nvPr>
        </p:nvSpPr>
        <p:spPr>
          <a:xfrm>
            <a:off x="457200" y="0"/>
            <a:ext cx="8229600" cy="886505"/>
          </a:xfrm>
        </p:spPr>
        <p:txBody>
          <a:bodyPr/>
          <a:lstStyle/>
          <a:p>
            <a:r>
              <a:rPr lang="en-US" dirty="0" smtClean="0"/>
              <a:t>Click to edit Master title style</a:t>
            </a:r>
            <a:endParaRPr lang="en-US" dirty="0"/>
          </a:p>
        </p:txBody>
      </p:sp>
      <p:cxnSp>
        <p:nvCxnSpPr>
          <p:cNvPr id="5" name="Straight Connector 4"/>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0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w rays">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8" name="Picture 7"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9" name="Rectangle 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0" name="Rectangle 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2"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3"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1" name="Rectangle 1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sp>
        <p:nvSpPr>
          <p:cNvPr id="17" name="Rectangle 16"/>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23" name="Rectangle 22"/>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5987483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a:spLocks noGrp="1"/>
          </p:cNvSpPr>
          <p:nvPr>
            <p:ph type="title"/>
          </p:nvPr>
        </p:nvSpPr>
        <p:spPr>
          <a:xfrm>
            <a:off x="457200" y="235"/>
            <a:ext cx="8229600" cy="886505"/>
          </a:xfrm>
          <a:prstGeom prst="rect">
            <a:avLst/>
          </a:prstGeom>
        </p:spPr>
        <p:txBody>
          <a:bodyPr/>
          <a:lstStyle/>
          <a:p>
            <a:r>
              <a:rPr lang="en-US" dirty="0" smtClean="0"/>
              <a:t>Click to edit Master title style</a:t>
            </a:r>
            <a:endParaRPr lang="en-US" dirty="0"/>
          </a:p>
        </p:txBody>
      </p:sp>
      <p:sp>
        <p:nvSpPr>
          <p:cNvPr id="15" name="Rectangle 14"/>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userDrawn="1"/>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30" name="Rectangle 29"/>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cxnSp>
        <p:nvCxnSpPr>
          <p:cNvPr id="33" name="Straight Connector 32"/>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18" name="Rectangle 17"/>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
        <p:nvSpPr>
          <p:cNvPr id="20" name="Content Placeholder 7"/>
          <p:cNvSpPr>
            <a:spLocks noGrp="1"/>
          </p:cNvSpPr>
          <p:nvPr>
            <p:ph sz="quarter" idx="10"/>
          </p:nvPr>
        </p:nvSpPr>
        <p:spPr>
          <a:xfrm>
            <a:off x="457200" y="1090613"/>
            <a:ext cx="8229600" cy="477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320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 Picture">
    <p:spTree>
      <p:nvGrpSpPr>
        <p:cNvPr id="1" name=""/>
        <p:cNvGrpSpPr/>
        <p:nvPr/>
      </p:nvGrpSpPr>
      <p:grpSpPr>
        <a:xfrm>
          <a:off x="0" y="0"/>
          <a:ext cx="0" cy="0"/>
          <a:chOff x="0" y="0"/>
          <a:chExt cx="0" cy="0"/>
        </a:xfrm>
      </p:grpSpPr>
      <p:sp>
        <p:nvSpPr>
          <p:cNvPr id="15" name="Rectangle 14"/>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cxnSp>
        <p:nvCxnSpPr>
          <p:cNvPr id="33" name="Straight Connector 32"/>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4503"/>
            <a:ext cx="8229600" cy="886505"/>
          </a:xfrm>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457200" y="1322294"/>
            <a:ext cx="8229599" cy="4557059"/>
          </a:xfrm>
        </p:spPr>
        <p:txBody>
          <a:bodyPr/>
          <a:lstStyle/>
          <a:p>
            <a:endParaRPr lang="en-US" dirty="0"/>
          </a:p>
        </p:txBody>
      </p:sp>
      <p:sp>
        <p:nvSpPr>
          <p:cNvPr id="10" name="Rectangle 9"/>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246697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1" name="Rectangle 10"/>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2" name="Rectangle 11"/>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3"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6"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0" name="Rectangle 9"/>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7" name="Rectangle 16"/>
          <p:cNvSpPr/>
          <p:nvPr/>
        </p:nvSpPr>
        <p:spPr>
          <a:xfrm>
            <a:off x="8763394" y="6304785"/>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9" name="Slide Number Placeholder 1"/>
          <p:cNvSpPr txBox="1">
            <a:spLocks/>
          </p:cNvSpPr>
          <p:nvPr/>
        </p:nvSpPr>
        <p:spPr>
          <a:xfrm>
            <a:off x="8771003" y="6285005"/>
            <a:ext cx="37299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18F691-EA95-6046-80B7-51AACA2B9C03}" type="slidenum">
              <a:rPr lang="en-US" smtClean="0"/>
              <a:pPr/>
              <a:t>‹#›</a:t>
            </a:fld>
            <a:endParaRPr lang="en-US" dirty="0"/>
          </a:p>
        </p:txBody>
      </p:sp>
      <p:sp>
        <p:nvSpPr>
          <p:cNvPr id="20" name="Rectangle 19"/>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478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dirty="0"/>
          </a:p>
        </p:txBody>
      </p:sp>
    </p:spTree>
    <p:extLst>
      <p:ext uri="{BB962C8B-B14F-4D97-AF65-F5344CB8AC3E}">
        <p14:creationId xmlns:p14="http://schemas.microsoft.com/office/powerpoint/2010/main" val="13119466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138"/>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SunShot &#10;U.S. Department of Energy"/>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4" name="Rectangle 3"/>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1" name="Rectangle 10"/>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5"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cxnSp>
        <p:nvCxnSpPr>
          <p:cNvPr id="14" name="Straight Connector 13"/>
          <p:cNvCxnSpPr/>
          <p:nvPr/>
        </p:nvCxnSpPr>
        <p:spPr>
          <a:xfrm>
            <a:off x="457200" y="972723"/>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pic>
        <p:nvPicPr>
          <p:cNvPr id="10" name="Picture 9" descr="SunShot &#10;U.S. Department of Energ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6" name="Rectangle 5"/>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742" r:id="rId1"/>
    <p:sldLayoutId id="2147483775" r:id="rId2"/>
    <p:sldLayoutId id="2147483750" r:id="rId3"/>
    <p:sldLayoutId id="2147483666" r:id="rId4"/>
    <p:sldLayoutId id="2147483774" r:id="rId5"/>
    <p:sldLayoutId id="2147483751" r:id="rId6"/>
    <p:sldLayoutId id="2147483778" r:id="rId7"/>
  </p:sldLayoutIdLst>
  <p:hf hdr="0" ftr="0" dt="0"/>
  <p:txStyles>
    <p:titleStyle>
      <a:lvl1pPr algn="l" defTabSz="457200" rtl="0" eaLnBrk="1" latinLnBrk="0" hangingPunct="1">
        <a:spcBef>
          <a:spcPct val="0"/>
        </a:spcBef>
        <a:buNone/>
        <a:defRPr sz="2800" b="1" i="0" kern="1200">
          <a:solidFill>
            <a:srgbClr val="F38F26"/>
          </a:solidFill>
          <a:latin typeface="Calibri"/>
          <a:ea typeface="+mj-ea"/>
          <a:cs typeface="Calibri"/>
        </a:defRPr>
      </a:lvl1pPr>
    </p:titleStyle>
    <p:body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image" Target="../media/image10.wmf"/><Relationship Id="rId12" Type="http://schemas.openxmlformats.org/officeDocument/2006/relationships/oleObject" Target="../embeddings/oleObject5.bin"/><Relationship Id="rId17" Type="http://schemas.openxmlformats.org/officeDocument/2006/relationships/image" Target="../media/image15.wmf"/><Relationship Id="rId2" Type="http://schemas.openxmlformats.org/officeDocument/2006/relationships/slideLayout" Target="../slideLayouts/slideLayout4.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3724" y="2992582"/>
            <a:ext cx="6179127" cy="1292862"/>
          </a:xfrm>
        </p:spPr>
        <p:txBody>
          <a:bodyPr>
            <a:normAutofit/>
          </a:bodyPr>
          <a:lstStyle/>
          <a:p>
            <a:r>
              <a:rPr lang="en-US" sz="3200" dirty="0"/>
              <a:t>Sodium Ion Expansion Power Block</a:t>
            </a:r>
            <a:br>
              <a:rPr lang="en-US" sz="3200" dirty="0"/>
            </a:br>
            <a:r>
              <a:rPr lang="en-US" sz="3200" dirty="0"/>
              <a:t>for Distributed </a:t>
            </a:r>
            <a:r>
              <a:rPr lang="en-US" sz="3200" dirty="0" smtClean="0"/>
              <a:t>CSP</a:t>
            </a:r>
            <a:endParaRPr lang="en-US" sz="3200" dirty="0"/>
          </a:p>
        </p:txBody>
      </p:sp>
      <p:sp>
        <p:nvSpPr>
          <p:cNvPr id="4" name="Text Placeholder 3"/>
          <p:cNvSpPr>
            <a:spLocks noGrp="1"/>
          </p:cNvSpPr>
          <p:nvPr>
            <p:ph type="body" sz="quarter" idx="10"/>
          </p:nvPr>
        </p:nvSpPr>
        <p:spPr>
          <a:xfrm>
            <a:off x="3716404" y="5683023"/>
            <a:ext cx="5085849" cy="909770"/>
          </a:xfrm>
        </p:spPr>
        <p:txBody>
          <a:bodyPr/>
          <a:lstStyle/>
          <a:p>
            <a:r>
              <a:rPr lang="en-US" b="1" dirty="0" smtClean="0">
                <a:solidFill>
                  <a:srgbClr val="00B0F0"/>
                </a:solidFill>
              </a:rPr>
              <a:t>Shekar Balagopal, Program P.I. Ceramatec, Inc.</a:t>
            </a:r>
          </a:p>
          <a:p>
            <a:r>
              <a:rPr lang="en-US" b="1" smtClean="0">
                <a:solidFill>
                  <a:srgbClr val="00B0F0"/>
                </a:solidFill>
              </a:rPr>
              <a:t>Prof</a:t>
            </a:r>
            <a:r>
              <a:rPr lang="en-US" b="1" smtClean="0">
                <a:solidFill>
                  <a:srgbClr val="00B0F0"/>
                </a:solidFill>
              </a:rPr>
              <a:t>. </a:t>
            </a:r>
            <a:r>
              <a:rPr lang="en-US" b="1" dirty="0" smtClean="0">
                <a:solidFill>
                  <a:srgbClr val="00B0F0"/>
                </a:solidFill>
              </a:rPr>
              <a:t>Shannon Yee, Co. P.I. Georgia Institute of Technology</a:t>
            </a:r>
            <a:endParaRPr lang="en-US" b="1" dirty="0">
              <a:solidFill>
                <a:srgbClr val="00B0F0"/>
              </a:solidFill>
            </a:endParaRPr>
          </a:p>
        </p:txBody>
      </p:sp>
    </p:spTree>
    <p:extLst>
      <p:ext uri="{BB962C8B-B14F-4D97-AF65-F5344CB8AC3E}">
        <p14:creationId xmlns:p14="http://schemas.microsoft.com/office/powerpoint/2010/main" val="228986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537EE1-6FBD-BC4E-9F2D-4B8DCA5BB3F0}" type="slidenum">
              <a:rPr lang="en-US" smtClean="0"/>
              <a:pPr/>
              <a:t>10</a:t>
            </a:fld>
            <a:endParaRPr lang="en-US" dirty="0"/>
          </a:p>
        </p:txBody>
      </p:sp>
      <p:sp>
        <p:nvSpPr>
          <p:cNvPr id="7" name="Content Placeholder 6"/>
          <p:cNvSpPr txBox="1">
            <a:spLocks noGrp="1"/>
          </p:cNvSpPr>
          <p:nvPr>
            <p:ph sz="quarter" idx="10"/>
          </p:nvPr>
        </p:nvSpPr>
        <p:spPr>
          <a:xfrm>
            <a:off x="474057" y="980503"/>
            <a:ext cx="8229600" cy="1138773"/>
          </a:xfrm>
          <a:prstGeom prst="rect">
            <a:avLst/>
          </a:prstGeom>
          <a:noFill/>
        </p:spPr>
        <p:txBody>
          <a:bodyPr wrap="square" rtlCol="0">
            <a:spAutoFit/>
          </a:bodyPr>
          <a:lstStyle/>
          <a:p>
            <a:pPr algn="just">
              <a:buFont typeface="Arial" panose="020B0604020202020204" pitchFamily="34" charset="0"/>
              <a:buChar char="•"/>
            </a:pPr>
            <a:r>
              <a:rPr lang="en-US" sz="2000" dirty="0">
                <a:solidFill>
                  <a:srgbClr val="000000"/>
                </a:solidFill>
              </a:rPr>
              <a:t>Beta-Alumina (Na</a:t>
            </a:r>
            <a:r>
              <a:rPr lang="en-US" sz="2000" baseline="-25000" dirty="0">
                <a:solidFill>
                  <a:srgbClr val="000000"/>
                </a:solidFill>
              </a:rPr>
              <a:t>2</a:t>
            </a:r>
            <a:r>
              <a:rPr lang="en-US" sz="2000" dirty="0">
                <a:solidFill>
                  <a:srgbClr val="000000"/>
                </a:solidFill>
              </a:rPr>
              <a:t>O-11Al</a:t>
            </a:r>
            <a:r>
              <a:rPr lang="en-US" sz="2000" baseline="-25000" dirty="0">
                <a:solidFill>
                  <a:srgbClr val="000000"/>
                </a:solidFill>
              </a:rPr>
              <a:t>2</a:t>
            </a:r>
            <a:r>
              <a:rPr lang="en-US" sz="2000" dirty="0">
                <a:solidFill>
                  <a:srgbClr val="000000"/>
                </a:solidFill>
              </a:rPr>
              <a:t>O</a:t>
            </a:r>
            <a:r>
              <a:rPr lang="en-US" sz="2000" baseline="-25000" dirty="0">
                <a:solidFill>
                  <a:srgbClr val="000000"/>
                </a:solidFill>
              </a:rPr>
              <a:t>3</a:t>
            </a:r>
            <a:r>
              <a:rPr lang="en-US" sz="2000" dirty="0">
                <a:solidFill>
                  <a:srgbClr val="000000"/>
                </a:solidFill>
              </a:rPr>
              <a:t>) is the Solid Electrolyte (BASE)</a:t>
            </a:r>
          </a:p>
          <a:p>
            <a:pPr algn="just">
              <a:buFont typeface="Arial" panose="020B0604020202020204" pitchFamily="34" charset="0"/>
              <a:buChar char="•"/>
            </a:pPr>
            <a:r>
              <a:rPr lang="en-US" sz="2000" dirty="0">
                <a:solidFill>
                  <a:srgbClr val="000000"/>
                </a:solidFill>
              </a:rPr>
              <a:t>Mobile cation is sodium</a:t>
            </a:r>
          </a:p>
          <a:p>
            <a:pPr algn="just">
              <a:buFont typeface="Arial" panose="020B0604020202020204" pitchFamily="34" charset="0"/>
              <a:buChar char="•"/>
            </a:pPr>
            <a:r>
              <a:rPr lang="en-US" sz="2000" dirty="0">
                <a:solidFill>
                  <a:srgbClr val="00B050"/>
                </a:solidFill>
              </a:rPr>
              <a:t>Interstitial transport </a:t>
            </a:r>
            <a:r>
              <a:rPr lang="en-US" sz="2000" dirty="0">
                <a:solidFill>
                  <a:srgbClr val="000000"/>
                </a:solidFill>
              </a:rPr>
              <a:t>of cations through the conduction plane </a:t>
            </a:r>
          </a:p>
        </p:txBody>
      </p:sp>
      <p:sp>
        <p:nvSpPr>
          <p:cNvPr id="69" name="Title 68"/>
          <p:cNvSpPr>
            <a:spLocks noGrp="1"/>
          </p:cNvSpPr>
          <p:nvPr>
            <p:ph type="title"/>
          </p:nvPr>
        </p:nvSpPr>
        <p:spPr>
          <a:xfrm>
            <a:off x="457200" y="236"/>
            <a:ext cx="8229600" cy="709270"/>
          </a:xfrm>
        </p:spPr>
        <p:txBody>
          <a:bodyPr>
            <a:normAutofit/>
          </a:bodyPr>
          <a:lstStyle/>
          <a:p>
            <a:r>
              <a:rPr lang="en-US" sz="3600" dirty="0" smtClean="0">
                <a:latin typeface="Trebuchet MS" panose="020B0603020202020204" pitchFamily="34" charset="0"/>
              </a:rPr>
              <a:t>Power Conversion</a:t>
            </a:r>
            <a:endParaRPr lang="en-US" dirty="0"/>
          </a:p>
        </p:txBody>
      </p:sp>
      <p:grpSp>
        <p:nvGrpSpPr>
          <p:cNvPr id="70" name="Group 69"/>
          <p:cNvGrpSpPr/>
          <p:nvPr/>
        </p:nvGrpSpPr>
        <p:grpSpPr>
          <a:xfrm>
            <a:off x="3114152" y="2528563"/>
            <a:ext cx="2795824" cy="2743200"/>
            <a:chOff x="659488" y="2819400"/>
            <a:chExt cx="2795824" cy="3124200"/>
          </a:xfrm>
        </p:grpSpPr>
        <p:pic>
          <p:nvPicPr>
            <p:cNvPr id="7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755" t="71232" r="58146" b="18836"/>
            <a:stretch/>
          </p:blipFill>
          <p:spPr bwMode="auto">
            <a:xfrm>
              <a:off x="1634528" y="5667375"/>
              <a:ext cx="1743075" cy="27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723"/>
            <a:stretch/>
          </p:blipFill>
          <p:spPr bwMode="auto">
            <a:xfrm>
              <a:off x="659488" y="2819400"/>
              <a:ext cx="2795824" cy="2781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73" name="Title 1"/>
          <p:cNvSpPr txBox="1">
            <a:spLocks/>
          </p:cNvSpPr>
          <p:nvPr/>
        </p:nvSpPr>
        <p:spPr>
          <a:xfrm>
            <a:off x="457200" y="40316"/>
            <a:ext cx="8229600" cy="647699"/>
          </a:xfrm>
          <a:prstGeom prst="rect">
            <a:avLst/>
          </a:prstGeom>
        </p:spPr>
        <p:txBody>
          <a:bodyPr>
            <a:normAutofit/>
          </a:bodyPr>
          <a:lstStyle>
            <a:lvl1pPr algn="ctr" defTabSz="457200" rtl="0" eaLnBrk="1" latinLnBrk="0" hangingPunct="1">
              <a:spcBef>
                <a:spcPct val="0"/>
              </a:spcBef>
              <a:buNone/>
              <a:defRPr sz="4400" b="1" kern="1200">
                <a:solidFill>
                  <a:schemeClr val="tx1"/>
                </a:solidFill>
                <a:effectLst>
                  <a:outerShdw blurRad="50800" dist="38100" dir="2700000" algn="tl" rotWithShape="0">
                    <a:prstClr val="black">
                      <a:alpha val="40000"/>
                    </a:prstClr>
                  </a:outerShdw>
                </a:effectLst>
                <a:latin typeface="Trebuchet MS"/>
                <a:ea typeface="+mj-ea"/>
                <a:cs typeface="Trebuchet MS"/>
              </a:defRPr>
            </a:lvl1pPr>
          </a:lstStyle>
          <a:p>
            <a:endParaRPr lang="en-US" sz="3200" dirty="0">
              <a:solidFill>
                <a:srgbClr val="F38F26"/>
              </a:solidFill>
            </a:endParaRPr>
          </a:p>
        </p:txBody>
      </p:sp>
      <p:grpSp>
        <p:nvGrpSpPr>
          <p:cNvPr id="74" name="Group 73"/>
          <p:cNvGrpSpPr/>
          <p:nvPr/>
        </p:nvGrpSpPr>
        <p:grpSpPr>
          <a:xfrm>
            <a:off x="5953045" y="2544782"/>
            <a:ext cx="3019676" cy="2743200"/>
            <a:chOff x="5989688" y="2462001"/>
            <a:chExt cx="3019676" cy="3127248"/>
          </a:xfrm>
        </p:grpSpPr>
        <p:sp>
          <p:nvSpPr>
            <p:cNvPr id="75" name="Rectangle 10" descr="Large confetti"/>
            <p:cNvSpPr>
              <a:spLocks noChangeAspect="1" noChangeArrowheads="1"/>
            </p:cNvSpPr>
            <p:nvPr/>
          </p:nvSpPr>
          <p:spPr bwMode="auto">
            <a:xfrm>
              <a:off x="5989688" y="2462001"/>
              <a:ext cx="1332958" cy="3127248"/>
            </a:xfrm>
            <a:prstGeom prst="rect">
              <a:avLst/>
            </a:prstGeom>
            <a:pattFill prst="lgConfetti">
              <a:fgClr>
                <a:srgbClr val="600060"/>
              </a:fgClr>
              <a:bgClr>
                <a:srgbClr val="FF9AFD"/>
              </a:bgClr>
            </a:pattFill>
            <a:ln w="3810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grpSp>
          <p:nvGrpSpPr>
            <p:cNvPr id="76" name="Group 75"/>
            <p:cNvGrpSpPr/>
            <p:nvPr/>
          </p:nvGrpSpPr>
          <p:grpSpPr>
            <a:xfrm>
              <a:off x="6091326" y="2462001"/>
              <a:ext cx="2918038" cy="3127248"/>
              <a:chOff x="6091326" y="2462001"/>
              <a:chExt cx="2918038" cy="3127248"/>
            </a:xfrm>
          </p:grpSpPr>
          <p:grpSp>
            <p:nvGrpSpPr>
              <p:cNvPr id="77" name="Group 76"/>
              <p:cNvGrpSpPr/>
              <p:nvPr/>
            </p:nvGrpSpPr>
            <p:grpSpPr>
              <a:xfrm>
                <a:off x="6834885" y="2462001"/>
                <a:ext cx="1997060" cy="3127248"/>
                <a:chOff x="2252886" y="3966670"/>
                <a:chExt cx="1997060" cy="1997060"/>
              </a:xfrm>
            </p:grpSpPr>
            <p:sp>
              <p:nvSpPr>
                <p:cNvPr id="100" name="Rectangle 99"/>
                <p:cNvSpPr>
                  <a:spLocks/>
                </p:cNvSpPr>
                <p:nvPr/>
              </p:nvSpPr>
              <p:spPr>
                <a:xfrm>
                  <a:off x="2252886" y="3970338"/>
                  <a:ext cx="1993392" cy="1993392"/>
                </a:xfrm>
                <a:prstGeom prst="rect">
                  <a:avLst/>
                </a:prstGeom>
                <a:pattFill prst="wdUpDiag">
                  <a:fgClr>
                    <a:schemeClr val="bg1">
                      <a:lumMod val="65000"/>
                    </a:schemeClr>
                  </a:fgClr>
                  <a:bgClr>
                    <a:schemeClr val="bg1"/>
                  </a:bgClr>
                </a:patt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7"/>
                <p:cNvSpPr/>
                <p:nvPr/>
              </p:nvSpPr>
              <p:spPr>
                <a:xfrm>
                  <a:off x="2252886" y="3966670"/>
                  <a:ext cx="1997060" cy="1997060"/>
                </a:xfrm>
                <a:custGeom>
                  <a:avLst/>
                  <a:gdLst/>
                  <a:ahLst/>
                  <a:cxnLst/>
                  <a:rect l="l" t="t" r="r" b="b"/>
                  <a:pathLst>
                    <a:path w="1997060" h="1997060">
                      <a:moveTo>
                        <a:pt x="0" y="1923978"/>
                      </a:moveTo>
                      <a:cubicBezTo>
                        <a:pt x="8948" y="1950306"/>
                        <a:pt x="21010" y="1974827"/>
                        <a:pt x="35849" y="1997060"/>
                      </a:cubicBezTo>
                      <a:lnTo>
                        <a:pt x="0" y="1997060"/>
                      </a:lnTo>
                      <a:close/>
                      <a:moveTo>
                        <a:pt x="731474" y="0"/>
                      </a:moveTo>
                      <a:lnTo>
                        <a:pt x="1103394" y="0"/>
                      </a:lnTo>
                      <a:lnTo>
                        <a:pt x="1101484" y="19895"/>
                      </a:lnTo>
                      <a:cubicBezTo>
                        <a:pt x="1101484" y="242605"/>
                        <a:pt x="1273429" y="423148"/>
                        <a:pt x="1485534" y="423148"/>
                      </a:cubicBezTo>
                      <a:cubicBezTo>
                        <a:pt x="1697639" y="423148"/>
                        <a:pt x="1869584" y="242605"/>
                        <a:pt x="1869584" y="19895"/>
                      </a:cubicBezTo>
                      <a:cubicBezTo>
                        <a:pt x="1869584" y="13202"/>
                        <a:pt x="1869429" y="6547"/>
                        <a:pt x="1867674" y="0"/>
                      </a:cubicBezTo>
                      <a:lnTo>
                        <a:pt x="1997060" y="0"/>
                      </a:lnTo>
                      <a:lnTo>
                        <a:pt x="1997060" y="701326"/>
                      </a:lnTo>
                      <a:cubicBezTo>
                        <a:pt x="1956121" y="694779"/>
                        <a:pt x="1913424" y="691677"/>
                        <a:pt x="1869584" y="691677"/>
                      </a:cubicBezTo>
                      <a:cubicBezTo>
                        <a:pt x="1551427" y="691677"/>
                        <a:pt x="1293509" y="855025"/>
                        <a:pt x="1293509" y="1056525"/>
                      </a:cubicBezTo>
                      <a:cubicBezTo>
                        <a:pt x="1293509" y="1258025"/>
                        <a:pt x="1551427" y="1421373"/>
                        <a:pt x="1869584" y="1421373"/>
                      </a:cubicBezTo>
                      <a:cubicBezTo>
                        <a:pt x="1913424" y="1421373"/>
                        <a:pt x="1956121" y="1418272"/>
                        <a:pt x="1997060" y="1411724"/>
                      </a:cubicBezTo>
                      <a:lnTo>
                        <a:pt x="1997060" y="1779853"/>
                      </a:lnTo>
                      <a:cubicBezTo>
                        <a:pt x="1906631" y="1662034"/>
                        <a:pt x="1743655" y="1584206"/>
                        <a:pt x="1557852" y="1584206"/>
                      </a:cubicBezTo>
                      <a:cubicBezTo>
                        <a:pt x="1271510" y="1584206"/>
                        <a:pt x="1039384" y="1769047"/>
                        <a:pt x="1039384" y="1997060"/>
                      </a:cubicBezTo>
                      <a:lnTo>
                        <a:pt x="621933" y="1997060"/>
                      </a:lnTo>
                      <a:cubicBezTo>
                        <a:pt x="667450" y="1924094"/>
                        <a:pt x="693739" y="1833204"/>
                        <a:pt x="693739" y="1734842"/>
                      </a:cubicBezTo>
                      <a:cubicBezTo>
                        <a:pt x="693739" y="1489658"/>
                        <a:pt x="530391" y="1290897"/>
                        <a:pt x="328891" y="1290897"/>
                      </a:cubicBezTo>
                      <a:cubicBezTo>
                        <a:pt x="183124" y="1290897"/>
                        <a:pt x="57323" y="1394913"/>
                        <a:pt x="0" y="1545707"/>
                      </a:cubicBezTo>
                      <a:lnTo>
                        <a:pt x="0" y="580829"/>
                      </a:lnTo>
                      <a:cubicBezTo>
                        <a:pt x="91671" y="650035"/>
                        <a:pt x="215368" y="691678"/>
                        <a:pt x="351280" y="691678"/>
                      </a:cubicBezTo>
                      <a:cubicBezTo>
                        <a:pt x="637622" y="691678"/>
                        <a:pt x="869748" y="506837"/>
                        <a:pt x="869748" y="278824"/>
                      </a:cubicBezTo>
                      <a:cubicBezTo>
                        <a:pt x="869748" y="170817"/>
                        <a:pt x="817664" y="72498"/>
                        <a:pt x="731474" y="0"/>
                      </a:cubicBezTo>
                      <a:close/>
                    </a:path>
                  </a:pathLst>
                </a:custGeom>
                <a:solidFill>
                  <a:srgbClr val="00B05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 name="Group 77"/>
              <p:cNvGrpSpPr/>
              <p:nvPr/>
            </p:nvGrpSpPr>
            <p:grpSpPr>
              <a:xfrm>
                <a:off x="6091326" y="3270291"/>
                <a:ext cx="345645" cy="298090"/>
                <a:chOff x="3069468" y="4585725"/>
                <a:chExt cx="345645" cy="298090"/>
              </a:xfrm>
            </p:grpSpPr>
            <p:sp>
              <p:nvSpPr>
                <p:cNvPr id="98" name="Oval 22"/>
                <p:cNvSpPr>
                  <a:spLocks noChangeArrowheads="1"/>
                </p:cNvSpPr>
                <p:nvPr/>
              </p:nvSpPr>
              <p:spPr bwMode="auto">
                <a:xfrm flipV="1">
                  <a:off x="3098391" y="4585725"/>
                  <a:ext cx="287800" cy="298090"/>
                </a:xfrm>
                <a:prstGeom prst="ellipse">
                  <a:avLst/>
                </a:prstGeom>
                <a:solidFill>
                  <a:schemeClr val="accent6">
                    <a:lumMod val="75000"/>
                  </a:schemeClr>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99" name="Text Box 23"/>
                <p:cNvSpPr txBox="1">
                  <a:spLocks noChangeArrowheads="1"/>
                </p:cNvSpPr>
                <p:nvPr/>
              </p:nvSpPr>
              <p:spPr bwMode="auto">
                <a:xfrm>
                  <a:off x="3069468" y="4620470"/>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r>
                    <a:rPr kumimoji="0" lang="en-US" altLang="en-US" sz="1200" b="1" i="0" u="none" strike="noStrike" cap="none" normalizeH="0" baseline="30000" dirty="0" smtClean="0">
                      <a:ln>
                        <a:noFill/>
                      </a:ln>
                      <a:solidFill>
                        <a:srgbClr val="000000"/>
                      </a:solidFill>
                      <a:effectLst/>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grpSp>
            <p:nvGrpSpPr>
              <p:cNvPr id="79" name="Group 78"/>
              <p:cNvGrpSpPr/>
              <p:nvPr/>
            </p:nvGrpSpPr>
            <p:grpSpPr>
              <a:xfrm>
                <a:off x="6206983" y="4251014"/>
                <a:ext cx="345645" cy="298090"/>
                <a:chOff x="3069468" y="4585725"/>
                <a:chExt cx="345645" cy="298090"/>
              </a:xfrm>
            </p:grpSpPr>
            <p:sp>
              <p:nvSpPr>
                <p:cNvPr id="96" name="Oval 22"/>
                <p:cNvSpPr>
                  <a:spLocks noChangeArrowheads="1"/>
                </p:cNvSpPr>
                <p:nvPr/>
              </p:nvSpPr>
              <p:spPr bwMode="auto">
                <a:xfrm flipV="1">
                  <a:off x="3098391" y="4585725"/>
                  <a:ext cx="287800" cy="298090"/>
                </a:xfrm>
                <a:prstGeom prst="ellipse">
                  <a:avLst/>
                </a:prstGeom>
                <a:solidFill>
                  <a:schemeClr val="accent6">
                    <a:lumMod val="75000"/>
                  </a:schemeClr>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97" name="Text Box 23"/>
                <p:cNvSpPr txBox="1">
                  <a:spLocks noChangeArrowheads="1"/>
                </p:cNvSpPr>
                <p:nvPr/>
              </p:nvSpPr>
              <p:spPr bwMode="auto">
                <a:xfrm>
                  <a:off x="3069468" y="4620470"/>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r>
                    <a:rPr kumimoji="0" lang="en-US" altLang="en-US" sz="1200" b="1" i="0" u="none" strike="noStrike" cap="none" normalizeH="0" baseline="30000" dirty="0" smtClean="0">
                      <a:ln>
                        <a:noFill/>
                      </a:ln>
                      <a:solidFill>
                        <a:srgbClr val="000000"/>
                      </a:solidFill>
                      <a:effectLst/>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grpSp>
            <p:nvGrpSpPr>
              <p:cNvPr id="80" name="Group 79"/>
              <p:cNvGrpSpPr/>
              <p:nvPr/>
            </p:nvGrpSpPr>
            <p:grpSpPr>
              <a:xfrm>
                <a:off x="7188453" y="2780605"/>
                <a:ext cx="230430" cy="214539"/>
                <a:chOff x="3830658" y="4158695"/>
                <a:chExt cx="230430" cy="214539"/>
              </a:xfrm>
            </p:grpSpPr>
            <p:sp>
              <p:nvSpPr>
                <p:cNvPr id="94" name="Oval 31"/>
                <p:cNvSpPr>
                  <a:spLocks noChangeArrowheads="1"/>
                </p:cNvSpPr>
                <p:nvPr/>
              </p:nvSpPr>
              <p:spPr bwMode="auto">
                <a:xfrm>
                  <a:off x="3842305" y="4158695"/>
                  <a:ext cx="207137" cy="214539"/>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95" name="Text Box 23"/>
                <p:cNvSpPr txBox="1">
                  <a:spLocks noChangeArrowheads="1"/>
                </p:cNvSpPr>
                <p:nvPr/>
              </p:nvSpPr>
              <p:spPr bwMode="auto">
                <a:xfrm>
                  <a:off x="3830658" y="4173593"/>
                  <a:ext cx="230430" cy="1847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lang="en-US" altLang="en-US" sz="1200" b="1" dirty="0">
                      <a:solidFill>
                        <a:srgbClr val="000000"/>
                      </a:solidFill>
                      <a:latin typeface="Trebuchet MS"/>
                      <a:cs typeface="Trebuchet MS"/>
                    </a:rPr>
                    <a:t>e</a:t>
                  </a:r>
                  <a:r>
                    <a:rPr lang="en-US" altLang="en-US" sz="1200" b="1" baseline="30000" dirty="0" smtClean="0">
                      <a:solidFill>
                        <a:srgbClr val="000000"/>
                      </a:solidFill>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cxnSp>
            <p:nvCxnSpPr>
              <p:cNvPr id="81" name="Straight Arrow Connector 80"/>
              <p:cNvCxnSpPr/>
              <p:nvPr/>
            </p:nvCxnSpPr>
            <p:spPr>
              <a:xfrm flipH="1">
                <a:off x="6889603" y="3035741"/>
                <a:ext cx="192025" cy="2663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6450835" y="3380875"/>
                <a:ext cx="345645" cy="76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6896020" y="3508894"/>
                <a:ext cx="245276" cy="6535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7158894" y="4138362"/>
                <a:ext cx="345645" cy="298090"/>
                <a:chOff x="3097517" y="5068170"/>
                <a:chExt cx="345645" cy="298090"/>
              </a:xfrm>
            </p:grpSpPr>
            <p:sp>
              <p:nvSpPr>
                <p:cNvPr id="92" name="Oval 22"/>
                <p:cNvSpPr>
                  <a:spLocks noChangeArrowheads="1"/>
                </p:cNvSpPr>
                <p:nvPr/>
              </p:nvSpPr>
              <p:spPr bwMode="auto">
                <a:xfrm flipV="1">
                  <a:off x="3126440" y="5068170"/>
                  <a:ext cx="287800" cy="298090"/>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93" name="Text Box 23"/>
                <p:cNvSpPr txBox="1">
                  <a:spLocks noChangeArrowheads="1"/>
                </p:cNvSpPr>
                <p:nvPr/>
              </p:nvSpPr>
              <p:spPr bwMode="auto">
                <a:xfrm>
                  <a:off x="3097517" y="5102915"/>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cxnSp>
            <p:nvCxnSpPr>
              <p:cNvPr id="85" name="Straight Arrow Connector 84"/>
              <p:cNvCxnSpPr/>
              <p:nvPr/>
            </p:nvCxnSpPr>
            <p:spPr>
              <a:xfrm flipV="1">
                <a:off x="8128623" y="3371499"/>
                <a:ext cx="140246" cy="4600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7539593" y="3932481"/>
                <a:ext cx="560981" cy="2804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8435812" y="3321011"/>
                <a:ext cx="573552" cy="87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6994709" y="3597296"/>
                <a:ext cx="422455" cy="369332"/>
              </a:xfrm>
              <a:prstGeom prst="rect">
                <a:avLst/>
              </a:prstGeom>
              <a:noFill/>
            </p:spPr>
            <p:txBody>
              <a:bodyPr wrap="square" rtlCol="0">
                <a:spAutoFit/>
              </a:bodyPr>
              <a:lstStyle/>
              <a:p>
                <a:pPr algn="ctr"/>
                <a:r>
                  <a:rPr lang="en-US" dirty="0">
                    <a:solidFill>
                      <a:schemeClr val="bg1"/>
                    </a:solidFill>
                  </a:rPr>
                  <a:t>1</a:t>
                </a:r>
              </a:p>
            </p:txBody>
          </p:sp>
          <p:sp>
            <p:nvSpPr>
              <p:cNvPr id="89" name="TextBox 88"/>
              <p:cNvSpPr txBox="1"/>
              <p:nvPr/>
            </p:nvSpPr>
            <p:spPr>
              <a:xfrm>
                <a:off x="7517268" y="3640632"/>
                <a:ext cx="422455" cy="369332"/>
              </a:xfrm>
              <a:prstGeom prst="rect">
                <a:avLst/>
              </a:prstGeom>
              <a:noFill/>
            </p:spPr>
            <p:txBody>
              <a:bodyPr wrap="square" rtlCol="0">
                <a:spAutoFit/>
              </a:bodyPr>
              <a:lstStyle/>
              <a:p>
                <a:pPr algn="ctr"/>
                <a:r>
                  <a:rPr lang="en-US" dirty="0" smtClean="0">
                    <a:solidFill>
                      <a:schemeClr val="bg1"/>
                    </a:solidFill>
                  </a:rPr>
                  <a:t>2</a:t>
                </a:r>
                <a:endParaRPr lang="en-US" dirty="0">
                  <a:solidFill>
                    <a:schemeClr val="bg1"/>
                  </a:solidFill>
                </a:endParaRPr>
              </a:p>
            </p:txBody>
          </p:sp>
          <p:sp>
            <p:nvSpPr>
              <p:cNvPr id="90" name="TextBox 89"/>
              <p:cNvSpPr txBox="1"/>
              <p:nvPr/>
            </p:nvSpPr>
            <p:spPr>
              <a:xfrm>
                <a:off x="7815886" y="3203908"/>
                <a:ext cx="422455" cy="369332"/>
              </a:xfrm>
              <a:prstGeom prst="rect">
                <a:avLst/>
              </a:prstGeom>
              <a:noFill/>
            </p:spPr>
            <p:txBody>
              <a:bodyPr wrap="square" rtlCol="0">
                <a:spAutoFit/>
              </a:bodyPr>
              <a:lstStyle/>
              <a:p>
                <a:pPr algn="ctr"/>
                <a:r>
                  <a:rPr lang="en-US" dirty="0" smtClean="0">
                    <a:solidFill>
                      <a:schemeClr val="bg1"/>
                    </a:solidFill>
                  </a:rPr>
                  <a:t>3</a:t>
                </a:r>
                <a:endParaRPr lang="en-US" dirty="0">
                  <a:solidFill>
                    <a:schemeClr val="bg1"/>
                  </a:solidFill>
                </a:endParaRPr>
              </a:p>
            </p:txBody>
          </p:sp>
          <p:sp>
            <p:nvSpPr>
              <p:cNvPr id="91" name="TextBox 90"/>
              <p:cNvSpPr txBox="1"/>
              <p:nvPr/>
            </p:nvSpPr>
            <p:spPr>
              <a:xfrm>
                <a:off x="8486300" y="2914903"/>
                <a:ext cx="363628" cy="369332"/>
              </a:xfrm>
              <a:prstGeom prst="rect">
                <a:avLst/>
              </a:prstGeom>
              <a:noFill/>
            </p:spPr>
            <p:txBody>
              <a:bodyPr wrap="square" rtlCol="0">
                <a:spAutoFit/>
              </a:bodyPr>
              <a:lstStyle/>
              <a:p>
                <a:pPr algn="ctr"/>
                <a:r>
                  <a:rPr lang="en-US" dirty="0" smtClean="0">
                    <a:solidFill>
                      <a:schemeClr val="bg1"/>
                    </a:solidFill>
                  </a:rPr>
                  <a:t>4</a:t>
                </a:r>
                <a:endParaRPr lang="en-US" dirty="0">
                  <a:solidFill>
                    <a:schemeClr val="bg1"/>
                  </a:solidFill>
                </a:endParaRPr>
              </a:p>
            </p:txBody>
          </p:sp>
        </p:grpSp>
      </p:grpSp>
      <p:sp>
        <p:nvSpPr>
          <p:cNvPr id="102" name="Rectangle 101"/>
          <p:cNvSpPr/>
          <p:nvPr/>
        </p:nvSpPr>
        <p:spPr>
          <a:xfrm>
            <a:off x="3091582" y="2574283"/>
            <a:ext cx="2838893" cy="2651760"/>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TextBox 102"/>
          <p:cNvSpPr txBox="1"/>
          <p:nvPr/>
        </p:nvSpPr>
        <p:spPr>
          <a:xfrm>
            <a:off x="3777125" y="5427321"/>
            <a:ext cx="2566037" cy="1200329"/>
          </a:xfrm>
          <a:prstGeom prst="rect">
            <a:avLst/>
          </a:prstGeom>
          <a:noFill/>
        </p:spPr>
        <p:txBody>
          <a:bodyPr wrap="square" rtlCol="0">
            <a:spAutoFit/>
          </a:bodyPr>
          <a:lstStyle/>
          <a:p>
            <a:pPr marL="342900" indent="-342900">
              <a:buFont typeface="+mj-lt"/>
              <a:buAutoNum type="arabicPeriod"/>
            </a:pPr>
            <a:r>
              <a:rPr lang="en-US" dirty="0" smtClean="0">
                <a:solidFill>
                  <a:srgbClr val="000000"/>
                </a:solidFill>
                <a:latin typeface="Trebuchet MS" panose="020B0603020202020204" pitchFamily="34" charset="0"/>
              </a:rPr>
              <a:t>Charge Transfer</a:t>
            </a:r>
          </a:p>
          <a:p>
            <a:pPr marL="342900" indent="-342900">
              <a:buFont typeface="+mj-lt"/>
              <a:buAutoNum type="arabicPeriod"/>
            </a:pPr>
            <a:r>
              <a:rPr lang="en-US" dirty="0" smtClean="0">
                <a:solidFill>
                  <a:srgbClr val="000000"/>
                </a:solidFill>
                <a:latin typeface="Trebuchet MS" panose="020B0603020202020204" pitchFamily="34" charset="0"/>
              </a:rPr>
              <a:t>Surface diffusion </a:t>
            </a:r>
          </a:p>
          <a:p>
            <a:pPr marL="342900" indent="-342900">
              <a:buFont typeface="+mj-lt"/>
              <a:buAutoNum type="arabicPeriod"/>
            </a:pPr>
            <a:r>
              <a:rPr lang="en-US" dirty="0" smtClean="0">
                <a:solidFill>
                  <a:srgbClr val="000000"/>
                </a:solidFill>
                <a:latin typeface="Trebuchet MS" panose="020B0603020202020204" pitchFamily="34" charset="0"/>
              </a:rPr>
              <a:t>Desorption </a:t>
            </a:r>
          </a:p>
          <a:p>
            <a:pPr marL="342900" indent="-342900">
              <a:buFont typeface="+mj-lt"/>
              <a:buAutoNum type="arabicPeriod"/>
            </a:pPr>
            <a:r>
              <a:rPr lang="en-US" dirty="0" smtClean="0">
                <a:solidFill>
                  <a:srgbClr val="000000"/>
                </a:solidFill>
                <a:latin typeface="Trebuchet MS" panose="020B0603020202020204" pitchFamily="34" charset="0"/>
              </a:rPr>
              <a:t>Diffusion </a:t>
            </a:r>
          </a:p>
        </p:txBody>
      </p:sp>
      <p:sp>
        <p:nvSpPr>
          <p:cNvPr id="104" name="TextBox 103"/>
          <p:cNvSpPr txBox="1"/>
          <p:nvPr/>
        </p:nvSpPr>
        <p:spPr>
          <a:xfrm>
            <a:off x="660521" y="2069048"/>
            <a:ext cx="1028700" cy="461665"/>
          </a:xfrm>
          <a:prstGeom prst="rect">
            <a:avLst/>
          </a:prstGeom>
          <a:noFill/>
        </p:spPr>
        <p:txBody>
          <a:bodyPr wrap="square" rtlCol="0">
            <a:spAutoFit/>
          </a:bodyPr>
          <a:lstStyle/>
          <a:p>
            <a:pPr algn="ctr"/>
            <a:r>
              <a:rPr lang="en-US" sz="2400" b="1" dirty="0" smtClean="0">
                <a:solidFill>
                  <a:schemeClr val="accent2">
                    <a:lumMod val="75000"/>
                  </a:schemeClr>
                </a:solidFill>
              </a:rPr>
              <a:t>Anode</a:t>
            </a:r>
            <a:endParaRPr lang="en-US" sz="2400" b="1" dirty="0">
              <a:solidFill>
                <a:schemeClr val="accent2">
                  <a:lumMod val="75000"/>
                </a:schemeClr>
              </a:solidFill>
            </a:endParaRPr>
          </a:p>
        </p:txBody>
      </p:sp>
      <p:sp>
        <p:nvSpPr>
          <p:cNvPr id="105" name="TextBox 104"/>
          <p:cNvSpPr txBox="1"/>
          <p:nvPr/>
        </p:nvSpPr>
        <p:spPr>
          <a:xfrm>
            <a:off x="7018752" y="2004068"/>
            <a:ext cx="1346200" cy="461665"/>
          </a:xfrm>
          <a:prstGeom prst="rect">
            <a:avLst/>
          </a:prstGeom>
          <a:noFill/>
        </p:spPr>
        <p:txBody>
          <a:bodyPr wrap="square" rtlCol="0">
            <a:spAutoFit/>
          </a:bodyPr>
          <a:lstStyle/>
          <a:p>
            <a:pPr algn="ctr"/>
            <a:r>
              <a:rPr lang="en-US" sz="2400" b="1" dirty="0" smtClean="0">
                <a:solidFill>
                  <a:schemeClr val="accent2">
                    <a:lumMod val="75000"/>
                  </a:schemeClr>
                </a:solidFill>
              </a:rPr>
              <a:t>Cathode</a:t>
            </a:r>
            <a:endParaRPr lang="en-US" sz="2400" b="1" dirty="0">
              <a:solidFill>
                <a:schemeClr val="accent2">
                  <a:lumMod val="75000"/>
                </a:schemeClr>
              </a:solidFill>
            </a:endParaRPr>
          </a:p>
        </p:txBody>
      </p:sp>
      <p:grpSp>
        <p:nvGrpSpPr>
          <p:cNvPr id="106" name="Group 105"/>
          <p:cNvGrpSpPr/>
          <p:nvPr/>
        </p:nvGrpSpPr>
        <p:grpSpPr>
          <a:xfrm>
            <a:off x="226277" y="2610127"/>
            <a:ext cx="2852724" cy="2651760"/>
            <a:chOff x="214343" y="2462001"/>
            <a:chExt cx="2852724" cy="3127248"/>
          </a:xfrm>
        </p:grpSpPr>
        <p:sp>
          <p:nvSpPr>
            <p:cNvPr id="107" name="Rectangle 10" descr="Large confetti"/>
            <p:cNvSpPr>
              <a:spLocks noChangeArrowheads="1"/>
            </p:cNvSpPr>
            <p:nvPr/>
          </p:nvSpPr>
          <p:spPr bwMode="auto">
            <a:xfrm>
              <a:off x="2069813" y="2462001"/>
              <a:ext cx="997254" cy="3127248"/>
            </a:xfrm>
            <a:prstGeom prst="rect">
              <a:avLst/>
            </a:prstGeom>
            <a:pattFill prst="lgConfetti">
              <a:fgClr>
                <a:srgbClr val="600060"/>
              </a:fgClr>
              <a:bgClr>
                <a:srgbClr val="FF9AFD"/>
              </a:bgClr>
            </a:pattFill>
            <a:ln w="3810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grpSp>
          <p:nvGrpSpPr>
            <p:cNvPr id="108" name="Group 107"/>
            <p:cNvGrpSpPr/>
            <p:nvPr/>
          </p:nvGrpSpPr>
          <p:grpSpPr>
            <a:xfrm>
              <a:off x="214343" y="2462001"/>
              <a:ext cx="1997060" cy="3127248"/>
              <a:chOff x="2252886" y="3966670"/>
              <a:chExt cx="1997060" cy="1997060"/>
            </a:xfrm>
          </p:grpSpPr>
          <p:sp>
            <p:nvSpPr>
              <p:cNvPr id="127" name="Rectangle 126"/>
              <p:cNvSpPr>
                <a:spLocks/>
              </p:cNvSpPr>
              <p:nvPr/>
            </p:nvSpPr>
            <p:spPr>
              <a:xfrm>
                <a:off x="2252886" y="3970338"/>
                <a:ext cx="1993392" cy="1993392"/>
              </a:xfrm>
              <a:prstGeom prst="rect">
                <a:avLst/>
              </a:prstGeom>
              <a:pattFill prst="wdUpDiag">
                <a:fgClr>
                  <a:schemeClr val="bg1">
                    <a:lumMod val="65000"/>
                  </a:schemeClr>
                </a:fgClr>
                <a:bgClr>
                  <a:schemeClr val="bg1"/>
                </a:bgClr>
              </a:patt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Rectangle 7"/>
              <p:cNvSpPr/>
              <p:nvPr/>
            </p:nvSpPr>
            <p:spPr>
              <a:xfrm>
                <a:off x="2252886" y="3966670"/>
                <a:ext cx="1997060" cy="1997060"/>
              </a:xfrm>
              <a:custGeom>
                <a:avLst/>
                <a:gdLst/>
                <a:ahLst/>
                <a:cxnLst/>
                <a:rect l="l" t="t" r="r" b="b"/>
                <a:pathLst>
                  <a:path w="1997060" h="1997060">
                    <a:moveTo>
                      <a:pt x="0" y="1923978"/>
                    </a:moveTo>
                    <a:cubicBezTo>
                      <a:pt x="8948" y="1950306"/>
                      <a:pt x="21010" y="1974827"/>
                      <a:pt x="35849" y="1997060"/>
                    </a:cubicBezTo>
                    <a:lnTo>
                      <a:pt x="0" y="1997060"/>
                    </a:lnTo>
                    <a:close/>
                    <a:moveTo>
                      <a:pt x="731474" y="0"/>
                    </a:moveTo>
                    <a:lnTo>
                      <a:pt x="1103394" y="0"/>
                    </a:lnTo>
                    <a:lnTo>
                      <a:pt x="1101484" y="19895"/>
                    </a:lnTo>
                    <a:cubicBezTo>
                      <a:pt x="1101484" y="242605"/>
                      <a:pt x="1273429" y="423148"/>
                      <a:pt x="1485534" y="423148"/>
                    </a:cubicBezTo>
                    <a:cubicBezTo>
                      <a:pt x="1697639" y="423148"/>
                      <a:pt x="1869584" y="242605"/>
                      <a:pt x="1869584" y="19895"/>
                    </a:cubicBezTo>
                    <a:cubicBezTo>
                      <a:pt x="1869584" y="13202"/>
                      <a:pt x="1869429" y="6547"/>
                      <a:pt x="1867674" y="0"/>
                    </a:cubicBezTo>
                    <a:lnTo>
                      <a:pt x="1997060" y="0"/>
                    </a:lnTo>
                    <a:lnTo>
                      <a:pt x="1997060" y="701326"/>
                    </a:lnTo>
                    <a:cubicBezTo>
                      <a:pt x="1956121" y="694779"/>
                      <a:pt x="1913424" y="691677"/>
                      <a:pt x="1869584" y="691677"/>
                    </a:cubicBezTo>
                    <a:cubicBezTo>
                      <a:pt x="1551427" y="691677"/>
                      <a:pt x="1293509" y="855025"/>
                      <a:pt x="1293509" y="1056525"/>
                    </a:cubicBezTo>
                    <a:cubicBezTo>
                      <a:pt x="1293509" y="1258025"/>
                      <a:pt x="1551427" y="1421373"/>
                      <a:pt x="1869584" y="1421373"/>
                    </a:cubicBezTo>
                    <a:cubicBezTo>
                      <a:pt x="1913424" y="1421373"/>
                      <a:pt x="1956121" y="1418272"/>
                      <a:pt x="1997060" y="1411724"/>
                    </a:cubicBezTo>
                    <a:lnTo>
                      <a:pt x="1997060" y="1779853"/>
                    </a:lnTo>
                    <a:cubicBezTo>
                      <a:pt x="1906631" y="1662034"/>
                      <a:pt x="1743655" y="1584206"/>
                      <a:pt x="1557852" y="1584206"/>
                    </a:cubicBezTo>
                    <a:cubicBezTo>
                      <a:pt x="1271510" y="1584206"/>
                      <a:pt x="1039384" y="1769047"/>
                      <a:pt x="1039384" y="1997060"/>
                    </a:cubicBezTo>
                    <a:lnTo>
                      <a:pt x="621933" y="1997060"/>
                    </a:lnTo>
                    <a:cubicBezTo>
                      <a:pt x="667450" y="1924094"/>
                      <a:pt x="693739" y="1833204"/>
                      <a:pt x="693739" y="1734842"/>
                    </a:cubicBezTo>
                    <a:cubicBezTo>
                      <a:pt x="693739" y="1489658"/>
                      <a:pt x="530391" y="1290897"/>
                      <a:pt x="328891" y="1290897"/>
                    </a:cubicBezTo>
                    <a:cubicBezTo>
                      <a:pt x="183124" y="1290897"/>
                      <a:pt x="57323" y="1394913"/>
                      <a:pt x="0" y="1545707"/>
                    </a:cubicBezTo>
                    <a:lnTo>
                      <a:pt x="0" y="580829"/>
                    </a:lnTo>
                    <a:cubicBezTo>
                      <a:pt x="91671" y="650035"/>
                      <a:pt x="215368" y="691678"/>
                      <a:pt x="351280" y="691678"/>
                    </a:cubicBezTo>
                    <a:cubicBezTo>
                      <a:pt x="637622" y="691678"/>
                      <a:pt x="869748" y="506837"/>
                      <a:pt x="869748" y="278824"/>
                    </a:cubicBezTo>
                    <a:cubicBezTo>
                      <a:pt x="869748" y="170817"/>
                      <a:pt x="817664" y="72498"/>
                      <a:pt x="731474" y="0"/>
                    </a:cubicBezTo>
                    <a:close/>
                  </a:path>
                </a:pathLst>
              </a:custGeom>
              <a:solidFill>
                <a:srgbClr val="00B05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9" name="Group 108"/>
            <p:cNvGrpSpPr/>
            <p:nvPr/>
          </p:nvGrpSpPr>
          <p:grpSpPr>
            <a:xfrm>
              <a:off x="1368348" y="3232730"/>
              <a:ext cx="345645" cy="298090"/>
              <a:chOff x="3069468" y="4585725"/>
              <a:chExt cx="345645" cy="298090"/>
            </a:xfrm>
          </p:grpSpPr>
          <p:sp>
            <p:nvSpPr>
              <p:cNvPr id="125" name="Oval 22"/>
              <p:cNvSpPr>
                <a:spLocks noChangeArrowheads="1"/>
              </p:cNvSpPr>
              <p:nvPr/>
            </p:nvSpPr>
            <p:spPr bwMode="auto">
              <a:xfrm flipV="1">
                <a:off x="3098391" y="4585725"/>
                <a:ext cx="287800" cy="298090"/>
              </a:xfrm>
              <a:prstGeom prst="ellipse">
                <a:avLst/>
              </a:prstGeom>
              <a:solidFill>
                <a:schemeClr val="accent6">
                  <a:lumMod val="75000"/>
                </a:schemeClr>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126" name="Text Box 23"/>
              <p:cNvSpPr txBox="1">
                <a:spLocks noChangeArrowheads="1"/>
              </p:cNvSpPr>
              <p:nvPr/>
            </p:nvSpPr>
            <p:spPr bwMode="auto">
              <a:xfrm>
                <a:off x="3069468" y="4620470"/>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r>
                  <a:rPr kumimoji="0" lang="en-US" altLang="en-US" sz="1200" b="1" i="0" u="none" strike="noStrike" cap="none" normalizeH="0" baseline="30000" dirty="0" smtClean="0">
                    <a:ln>
                      <a:noFill/>
                    </a:ln>
                    <a:solidFill>
                      <a:srgbClr val="000000"/>
                    </a:solidFill>
                    <a:effectLst/>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grpSp>
          <p:nvGrpSpPr>
            <p:cNvPr id="110" name="Group 109"/>
            <p:cNvGrpSpPr/>
            <p:nvPr/>
          </p:nvGrpSpPr>
          <p:grpSpPr>
            <a:xfrm>
              <a:off x="2382803" y="4006465"/>
              <a:ext cx="345645" cy="298090"/>
              <a:chOff x="3069468" y="4585725"/>
              <a:chExt cx="345645" cy="298090"/>
            </a:xfrm>
          </p:grpSpPr>
          <p:sp>
            <p:nvSpPr>
              <p:cNvPr id="123" name="Oval 22"/>
              <p:cNvSpPr>
                <a:spLocks noChangeArrowheads="1"/>
              </p:cNvSpPr>
              <p:nvPr/>
            </p:nvSpPr>
            <p:spPr bwMode="auto">
              <a:xfrm flipV="1">
                <a:off x="3098391" y="4585725"/>
                <a:ext cx="287800" cy="298090"/>
              </a:xfrm>
              <a:prstGeom prst="ellipse">
                <a:avLst/>
              </a:prstGeom>
              <a:solidFill>
                <a:schemeClr val="accent6">
                  <a:lumMod val="75000"/>
                </a:schemeClr>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124" name="Text Box 23"/>
              <p:cNvSpPr txBox="1">
                <a:spLocks noChangeArrowheads="1"/>
              </p:cNvSpPr>
              <p:nvPr/>
            </p:nvSpPr>
            <p:spPr bwMode="auto">
              <a:xfrm>
                <a:off x="3069468" y="4620470"/>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r>
                  <a:rPr kumimoji="0" lang="en-US" altLang="en-US" sz="1200" b="1" i="0" u="none" strike="noStrike" cap="none" normalizeH="0" baseline="30000" dirty="0" smtClean="0">
                    <a:ln>
                      <a:noFill/>
                    </a:ln>
                    <a:solidFill>
                      <a:srgbClr val="000000"/>
                    </a:solidFill>
                    <a:effectLst/>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grpSp>
          <p:nvGrpSpPr>
            <p:cNvPr id="111" name="Group 110"/>
            <p:cNvGrpSpPr/>
            <p:nvPr/>
          </p:nvGrpSpPr>
          <p:grpSpPr>
            <a:xfrm>
              <a:off x="407180" y="2773150"/>
              <a:ext cx="230430" cy="214539"/>
              <a:chOff x="3830658" y="4158695"/>
              <a:chExt cx="230430" cy="214539"/>
            </a:xfrm>
          </p:grpSpPr>
          <p:sp>
            <p:nvSpPr>
              <p:cNvPr id="121" name="Oval 31"/>
              <p:cNvSpPr>
                <a:spLocks noChangeArrowheads="1"/>
              </p:cNvSpPr>
              <p:nvPr/>
            </p:nvSpPr>
            <p:spPr bwMode="auto">
              <a:xfrm>
                <a:off x="3842305" y="4158695"/>
                <a:ext cx="207137" cy="214539"/>
              </a:xfrm>
              <a:prstGeom prst="ellipse">
                <a:avLst/>
              </a:prstGeom>
              <a:solidFill>
                <a:srgbClr val="00B0F0"/>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122" name="Text Box 23"/>
              <p:cNvSpPr txBox="1">
                <a:spLocks noChangeArrowheads="1"/>
              </p:cNvSpPr>
              <p:nvPr/>
            </p:nvSpPr>
            <p:spPr bwMode="auto">
              <a:xfrm>
                <a:off x="3830658" y="4173593"/>
                <a:ext cx="230430" cy="1847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lang="en-US" altLang="en-US" sz="1200" b="1" dirty="0">
                    <a:solidFill>
                      <a:srgbClr val="000000"/>
                    </a:solidFill>
                    <a:latin typeface="Trebuchet MS"/>
                    <a:cs typeface="Trebuchet MS"/>
                  </a:rPr>
                  <a:t>e</a:t>
                </a:r>
                <a:r>
                  <a:rPr lang="en-US" altLang="en-US" sz="1200" b="1" baseline="30000" dirty="0" smtClean="0">
                    <a:solidFill>
                      <a:srgbClr val="000000"/>
                    </a:solidFill>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cxnSp>
          <p:nvCxnSpPr>
            <p:cNvPr id="112" name="Straight Arrow Connector 111"/>
            <p:cNvCxnSpPr/>
            <p:nvPr/>
          </p:nvCxnSpPr>
          <p:spPr>
            <a:xfrm flipH="1" flipV="1">
              <a:off x="648587" y="3034931"/>
              <a:ext cx="180753" cy="2551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914814" y="3412040"/>
              <a:ext cx="382358" cy="559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V="1">
              <a:off x="674493" y="3502763"/>
              <a:ext cx="176112" cy="2757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15" name="Group 114"/>
            <p:cNvGrpSpPr/>
            <p:nvPr/>
          </p:nvGrpSpPr>
          <p:grpSpPr>
            <a:xfrm>
              <a:off x="393894" y="3837220"/>
              <a:ext cx="345645" cy="298090"/>
              <a:chOff x="3069468" y="4585725"/>
              <a:chExt cx="345645" cy="298090"/>
            </a:xfrm>
          </p:grpSpPr>
          <p:sp>
            <p:nvSpPr>
              <p:cNvPr id="119" name="Oval 22"/>
              <p:cNvSpPr>
                <a:spLocks noChangeArrowheads="1"/>
              </p:cNvSpPr>
              <p:nvPr/>
            </p:nvSpPr>
            <p:spPr bwMode="auto">
              <a:xfrm flipV="1">
                <a:off x="3098391" y="4585725"/>
                <a:ext cx="287800" cy="298090"/>
              </a:xfrm>
              <a:prstGeom prst="ellipse">
                <a:avLst/>
              </a:prstGeom>
              <a:solidFill>
                <a:srgbClr val="FFC000"/>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120" name="Text Box 23"/>
              <p:cNvSpPr txBox="1">
                <a:spLocks noChangeArrowheads="1"/>
              </p:cNvSpPr>
              <p:nvPr/>
            </p:nvSpPr>
            <p:spPr bwMode="auto">
              <a:xfrm>
                <a:off x="3069468" y="4620470"/>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cxnSp>
          <p:nvCxnSpPr>
            <p:cNvPr id="116" name="Straight Arrow Connector 115"/>
            <p:cNvCxnSpPr/>
            <p:nvPr/>
          </p:nvCxnSpPr>
          <p:spPr>
            <a:xfrm>
              <a:off x="1765004" y="3332642"/>
              <a:ext cx="627322"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7" name="Oval 22"/>
            <p:cNvSpPr>
              <a:spLocks noChangeArrowheads="1"/>
            </p:cNvSpPr>
            <p:nvPr/>
          </p:nvSpPr>
          <p:spPr bwMode="auto">
            <a:xfrm flipV="1">
              <a:off x="2581721" y="2914128"/>
              <a:ext cx="287800" cy="298090"/>
            </a:xfrm>
            <a:prstGeom prst="ellipse">
              <a:avLst/>
            </a:prstGeom>
            <a:solidFill>
              <a:schemeClr val="accent6">
                <a:lumMod val="75000"/>
              </a:schemeClr>
            </a:solidFill>
            <a:ln w="9525" algn="in">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118" name="Text Box 23"/>
            <p:cNvSpPr txBox="1">
              <a:spLocks noChangeArrowheads="1"/>
            </p:cNvSpPr>
            <p:nvPr/>
          </p:nvSpPr>
          <p:spPr bwMode="auto">
            <a:xfrm>
              <a:off x="2564425" y="2944639"/>
              <a:ext cx="34564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rebuchet MS"/>
                  <a:cs typeface="Trebuchet MS"/>
                </a:rPr>
                <a:t>Na</a:t>
              </a:r>
              <a:r>
                <a:rPr kumimoji="0" lang="en-US" altLang="en-US" sz="1200" b="1" i="0" u="none" strike="noStrike" cap="none" normalizeH="0" baseline="30000" dirty="0" smtClean="0">
                  <a:ln>
                    <a:noFill/>
                  </a:ln>
                  <a:solidFill>
                    <a:srgbClr val="000000"/>
                  </a:solidFill>
                  <a:effectLst/>
                  <a:latin typeface="Trebuchet MS"/>
                  <a:cs typeface="Trebuchet MS"/>
                </a:rPr>
                <a:t>+</a:t>
              </a:r>
              <a:endParaRPr kumimoji="0" lang="en-US" altLang="en-US" sz="1200" b="0" i="0" u="none" strike="noStrike" cap="none" normalizeH="0" baseline="0" dirty="0" smtClean="0">
                <a:ln>
                  <a:noFill/>
                </a:ln>
                <a:solidFill>
                  <a:schemeClr val="tx1"/>
                </a:solidFill>
                <a:effectLst/>
                <a:latin typeface="Trebuchet MS"/>
                <a:cs typeface="Trebuchet MS"/>
              </a:endParaRPr>
            </a:p>
          </p:txBody>
        </p:sp>
      </p:grpSp>
      <p:sp>
        <p:nvSpPr>
          <p:cNvPr id="130" name="TextBox 129"/>
          <p:cNvSpPr txBox="1"/>
          <p:nvPr/>
        </p:nvSpPr>
        <p:spPr>
          <a:xfrm>
            <a:off x="2957371" y="2096470"/>
            <a:ext cx="3085111" cy="461665"/>
          </a:xfrm>
          <a:prstGeom prst="rect">
            <a:avLst/>
          </a:prstGeom>
          <a:noFill/>
        </p:spPr>
        <p:txBody>
          <a:bodyPr wrap="square" rtlCol="0">
            <a:spAutoFit/>
          </a:bodyPr>
          <a:lstStyle/>
          <a:p>
            <a:pPr algn="ctr"/>
            <a:r>
              <a:rPr lang="en-US" sz="2400" b="1" dirty="0" smtClean="0">
                <a:solidFill>
                  <a:schemeClr val="accent2">
                    <a:lumMod val="75000"/>
                  </a:schemeClr>
                </a:solidFill>
              </a:rPr>
              <a:t>Solid-Electrolyte</a:t>
            </a:r>
            <a:endParaRPr lang="en-US" sz="2400" b="1" dirty="0">
              <a:solidFill>
                <a:schemeClr val="accent2">
                  <a:lumMod val="75000"/>
                </a:schemeClr>
              </a:solidFill>
            </a:endParaRPr>
          </a:p>
        </p:txBody>
      </p:sp>
    </p:spTree>
    <p:extLst>
      <p:ext uri="{BB962C8B-B14F-4D97-AF65-F5344CB8AC3E}">
        <p14:creationId xmlns:p14="http://schemas.microsoft.com/office/powerpoint/2010/main" val="381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rPr>
              <a:t>Electrochemical Performance</a:t>
            </a:r>
            <a:endParaRPr lang="en-US" sz="3200" dirty="0">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27537EE1-6FBD-BC4E-9F2D-4B8DCA5BB3F0}" type="slidenum">
              <a:rPr lang="en-US" smtClean="0"/>
              <a:pPr/>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9206869"/>
              </p:ext>
            </p:extLst>
          </p:nvPr>
        </p:nvGraphicFramePr>
        <p:xfrm>
          <a:off x="1335152" y="1097594"/>
          <a:ext cx="3920736" cy="1398701"/>
        </p:xfrm>
        <a:graphic>
          <a:graphicData uri="http://schemas.openxmlformats.org/presentationml/2006/ole">
            <mc:AlternateContent xmlns:mc="http://schemas.openxmlformats.org/markup-compatibility/2006">
              <mc:Choice xmlns:v="urn:schemas-microsoft-com:vml" Requires="v">
                <p:oleObj spid="_x0000_s4202" name="Worksheet" r:id="rId4" imgW="7627690" imgH="2834568" progId="Excel.Sheet.12">
                  <p:embed/>
                </p:oleObj>
              </mc:Choice>
              <mc:Fallback>
                <p:oleObj name="Worksheet" r:id="rId4" imgW="7627690" imgH="2834568" progId="Excel.Sheet.12">
                  <p:embed/>
                  <p:pic>
                    <p:nvPicPr>
                      <p:cNvPr id="0" name=""/>
                      <p:cNvPicPr/>
                      <p:nvPr/>
                    </p:nvPicPr>
                    <p:blipFill>
                      <a:blip r:embed="rId5"/>
                      <a:stretch>
                        <a:fillRect/>
                      </a:stretch>
                    </p:blipFill>
                    <p:spPr>
                      <a:xfrm>
                        <a:off x="1335152" y="1097594"/>
                        <a:ext cx="3920736" cy="1398701"/>
                      </a:xfrm>
                      <a:prstGeom prst="rect">
                        <a:avLst/>
                      </a:prstGeom>
                    </p:spPr>
                  </p:pic>
                </p:oleObj>
              </mc:Fallback>
            </mc:AlternateContent>
          </a:graphicData>
        </a:graphic>
      </p:graphicFrame>
      <p:pic>
        <p:nvPicPr>
          <p:cNvPr id="10" name="Picture 9"/>
          <p:cNvPicPr>
            <a:picLocks noChangeAspect="1"/>
          </p:cNvPicPr>
          <p:nvPr/>
        </p:nvPicPr>
        <p:blipFill>
          <a:blip r:embed="rId6"/>
          <a:stretch>
            <a:fillRect/>
          </a:stretch>
        </p:blipFill>
        <p:spPr>
          <a:xfrm>
            <a:off x="6677949" y="1629727"/>
            <a:ext cx="1989913" cy="2651760"/>
          </a:xfrm>
          <a:prstGeom prst="rect">
            <a:avLst/>
          </a:prstGeom>
        </p:spPr>
      </p:pic>
      <p:pic>
        <p:nvPicPr>
          <p:cNvPr id="11" name="Picture 10"/>
          <p:cNvPicPr>
            <a:picLocks noChangeAspect="1"/>
          </p:cNvPicPr>
          <p:nvPr/>
        </p:nvPicPr>
        <p:blipFill>
          <a:blip r:embed="rId7"/>
          <a:stretch>
            <a:fillRect/>
          </a:stretch>
        </p:blipFill>
        <p:spPr>
          <a:xfrm>
            <a:off x="6557555" y="4438725"/>
            <a:ext cx="2230702" cy="1737360"/>
          </a:xfrm>
          <a:prstGeom prst="rect">
            <a:avLst/>
          </a:prstGeom>
        </p:spPr>
      </p:pic>
      <p:pic>
        <p:nvPicPr>
          <p:cNvPr id="7" name="Content Placeholder 6"/>
          <p:cNvPicPr>
            <a:picLocks noGrp="1" noChangeAspect="1"/>
          </p:cNvPicPr>
          <p:nvPr>
            <p:ph sz="quarter" idx="10"/>
          </p:nvPr>
        </p:nvPicPr>
        <p:blipFill>
          <a:blip r:embed="rId8"/>
          <a:stretch>
            <a:fillRect/>
          </a:stretch>
        </p:blipFill>
        <p:spPr>
          <a:xfrm>
            <a:off x="941634" y="2543335"/>
            <a:ext cx="4984525" cy="3755175"/>
          </a:xfrm>
          <a:prstGeom prst="rect">
            <a:avLst/>
          </a:prstGeom>
        </p:spPr>
      </p:pic>
      <p:sp>
        <p:nvSpPr>
          <p:cNvPr id="9" name="TextBox 8"/>
          <p:cNvSpPr txBox="1"/>
          <p:nvPr/>
        </p:nvSpPr>
        <p:spPr>
          <a:xfrm>
            <a:off x="4859470" y="6322473"/>
            <a:ext cx="3636958" cy="369332"/>
          </a:xfrm>
          <a:prstGeom prst="rect">
            <a:avLst/>
          </a:prstGeom>
          <a:noFill/>
        </p:spPr>
        <p:txBody>
          <a:bodyPr wrap="none" rtlCol="0">
            <a:spAutoFit/>
          </a:bodyPr>
          <a:lstStyle/>
          <a:p>
            <a:r>
              <a:rPr lang="en-US" b="1" dirty="0" smtClean="0">
                <a:solidFill>
                  <a:srgbClr val="000000"/>
                </a:solidFill>
              </a:rPr>
              <a:t>Solid Na  Ion conducing Electrolytes</a:t>
            </a:r>
            <a:endParaRPr lang="en-US" b="1" dirty="0">
              <a:solidFill>
                <a:srgbClr val="000000"/>
              </a:solidFill>
            </a:endParaRPr>
          </a:p>
        </p:txBody>
      </p:sp>
    </p:spTree>
    <p:extLst>
      <p:ext uri="{BB962C8B-B14F-4D97-AF65-F5344CB8AC3E}">
        <p14:creationId xmlns:p14="http://schemas.microsoft.com/office/powerpoint/2010/main" val="381993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rPr>
              <a:t>Key Project Milestones</a:t>
            </a:r>
            <a:endParaRPr lang="en-US" sz="3200" dirty="0">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27537EE1-6FBD-BC4E-9F2D-4B8DCA5BB3F0}" type="slidenum">
              <a:rPr lang="en-US" smtClean="0"/>
              <a:pPr/>
              <a:t>12</a:t>
            </a:fld>
            <a:endParaRPr lang="en-US" dirty="0"/>
          </a:p>
        </p:txBody>
      </p:sp>
      <p:pic>
        <p:nvPicPr>
          <p:cNvPr id="5" name="Content Placeholder 4"/>
          <p:cNvPicPr>
            <a:picLocks noGrp="1" noChangeAspect="1"/>
          </p:cNvPicPr>
          <p:nvPr>
            <p:ph sz="quarter" idx="10"/>
          </p:nvPr>
        </p:nvPicPr>
        <p:blipFill>
          <a:blip r:embed="rId2"/>
          <a:stretch>
            <a:fillRect/>
          </a:stretch>
        </p:blipFill>
        <p:spPr>
          <a:xfrm>
            <a:off x="1354266" y="1668408"/>
            <a:ext cx="6435468" cy="4775200"/>
          </a:xfrm>
          <a:prstGeom prst="rect">
            <a:avLst/>
          </a:prstGeom>
        </p:spPr>
      </p:pic>
      <p:sp>
        <p:nvSpPr>
          <p:cNvPr id="6" name="Title 1"/>
          <p:cNvSpPr txBox="1">
            <a:spLocks/>
          </p:cNvSpPr>
          <p:nvPr/>
        </p:nvSpPr>
        <p:spPr>
          <a:xfrm>
            <a:off x="4940327" y="1171077"/>
            <a:ext cx="5124614" cy="503998"/>
          </a:xfrm>
          <a:prstGeom prst="rect">
            <a:avLst/>
          </a:prstGeom>
        </p:spPr>
        <p:txBody>
          <a:bodyPr vert="horz" lIns="91440" tIns="45720" rIns="91440" bIns="45720" rtlCol="0" anchor="b">
            <a:normAutofit fontScale="25000" lnSpcReduction="20000"/>
          </a:bodyPr>
          <a:lstStyle>
            <a:lvl1pPr algn="l" defTabSz="457200" rtl="0" eaLnBrk="1" latinLnBrk="0" hangingPunct="1">
              <a:spcBef>
                <a:spcPct val="0"/>
              </a:spcBef>
              <a:buNone/>
              <a:defRPr sz="3600" b="1" i="0" kern="1200">
                <a:solidFill>
                  <a:srgbClr val="ED902F"/>
                </a:solidFill>
                <a:latin typeface="Calibri"/>
                <a:ea typeface="+mj-ea"/>
                <a:cs typeface="Calibri"/>
              </a:defRPr>
            </a:lvl1pPr>
          </a:lstStyle>
          <a:p>
            <a:endParaRPr lang="en-US" sz="2000" dirty="0" smtClean="0">
              <a:solidFill>
                <a:srgbClr val="000000"/>
              </a:solidFill>
            </a:endParaRPr>
          </a:p>
          <a:p>
            <a:endParaRPr lang="en-US" sz="8000" dirty="0">
              <a:solidFill>
                <a:srgbClr val="000000"/>
              </a:solidFill>
            </a:endParaRPr>
          </a:p>
          <a:p>
            <a:endParaRPr lang="en-US" sz="8000" dirty="0" smtClean="0">
              <a:solidFill>
                <a:srgbClr val="000000"/>
              </a:solidFill>
            </a:endParaRPr>
          </a:p>
          <a:p>
            <a:endParaRPr lang="en-US" sz="8000" dirty="0">
              <a:solidFill>
                <a:srgbClr val="000000"/>
              </a:solidFill>
            </a:endParaRPr>
          </a:p>
          <a:p>
            <a:r>
              <a:rPr lang="en-US" sz="8000" dirty="0">
                <a:solidFill>
                  <a:srgbClr val="000000"/>
                </a:solidFill>
              </a:rPr>
              <a:t>Program 36 months: Budget: $2.34 M </a:t>
            </a:r>
          </a:p>
          <a:p>
            <a:r>
              <a:rPr lang="en-US" sz="8000" dirty="0" smtClean="0">
                <a:solidFill>
                  <a:srgbClr val="000000"/>
                </a:solidFill>
              </a:rPr>
              <a:t>Contract </a:t>
            </a:r>
            <a:r>
              <a:rPr lang="en-US" sz="8000" dirty="0">
                <a:solidFill>
                  <a:srgbClr val="000000"/>
                </a:solidFill>
              </a:rPr>
              <a:t># DE-EE0007110 </a:t>
            </a:r>
          </a:p>
          <a:p>
            <a:endParaRPr lang="en-US" sz="2000" dirty="0">
              <a:solidFill>
                <a:srgbClr val="000000"/>
              </a:solidFill>
            </a:endParaRPr>
          </a:p>
        </p:txBody>
      </p:sp>
    </p:spTree>
    <p:extLst>
      <p:ext uri="{BB962C8B-B14F-4D97-AF65-F5344CB8AC3E}">
        <p14:creationId xmlns:p14="http://schemas.microsoft.com/office/powerpoint/2010/main" val="61262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13</a:t>
            </a:fld>
            <a:endParaRPr lang="en-US" dirty="0"/>
          </a:p>
        </p:txBody>
      </p:sp>
      <p:sp>
        <p:nvSpPr>
          <p:cNvPr id="3" name="Title 2"/>
          <p:cNvSpPr>
            <a:spLocks noGrp="1"/>
          </p:cNvSpPr>
          <p:nvPr>
            <p:ph type="title"/>
          </p:nvPr>
        </p:nvSpPr>
        <p:spPr>
          <a:xfrm>
            <a:off x="505691" y="258618"/>
            <a:ext cx="8229600" cy="886505"/>
          </a:xfrm>
        </p:spPr>
        <p:txBody>
          <a:bodyPr>
            <a:normAutofit fontScale="90000"/>
          </a:bodyPr>
          <a:lstStyle/>
          <a:p>
            <a:pPr lvl="1" algn="ctr" defTabSz="457200" rtl="0">
              <a:spcBef>
                <a:spcPct val="0"/>
              </a:spcBef>
            </a:pPr>
            <a:r>
              <a:rPr lang="en-US" sz="3600" dirty="0">
                <a:solidFill>
                  <a:srgbClr val="ED902F"/>
                </a:solidFill>
                <a:latin typeface="Trebuchet MS" panose="020B0603020202020204" pitchFamily="34" charset="0"/>
              </a:rPr>
              <a:t>Path to Market</a:t>
            </a:r>
            <a:r>
              <a:rPr lang="en-US" sz="1800" dirty="0">
                <a:latin typeface="Trebuchet MS" panose="020B0603020202020204" pitchFamily="34" charset="0"/>
              </a:rPr>
              <a:t/>
            </a:r>
            <a:br>
              <a:rPr lang="en-US" sz="1800" dirty="0">
                <a:latin typeface="Trebuchet MS" panose="020B0603020202020204" pitchFamily="34" charset="0"/>
              </a:rPr>
            </a:br>
            <a:r>
              <a:rPr lang="en-US" dirty="0">
                <a:solidFill>
                  <a:srgbClr val="ED902F"/>
                </a:solidFill>
                <a:latin typeface="Trebuchet MS" panose="020B0603020202020204" pitchFamily="34" charset="0"/>
              </a:rPr>
              <a:t/>
            </a:r>
            <a:br>
              <a:rPr lang="en-US" dirty="0">
                <a:solidFill>
                  <a:srgbClr val="ED902F"/>
                </a:solidFill>
                <a:latin typeface="Trebuchet MS" panose="020B0603020202020204" pitchFamily="34" charset="0"/>
              </a:rPr>
            </a:br>
            <a:endParaRPr lang="en-US" dirty="0">
              <a:solidFill>
                <a:srgbClr val="ED902F"/>
              </a:solidFill>
              <a:latin typeface="Trebuchet MS" panose="020B0603020202020204" pitchFamily="34" charset="0"/>
            </a:endParaRPr>
          </a:p>
        </p:txBody>
      </p:sp>
      <p:sp>
        <p:nvSpPr>
          <p:cNvPr id="4" name="Rectangle 3"/>
          <p:cNvSpPr/>
          <p:nvPr/>
        </p:nvSpPr>
        <p:spPr>
          <a:xfrm>
            <a:off x="554181" y="1198676"/>
            <a:ext cx="7894080" cy="5016758"/>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000000"/>
                </a:solidFill>
                <a:latin typeface="Trebuchet MS"/>
                <a:cs typeface="Trebuchet MS"/>
              </a:rPr>
              <a:t>This power block can be deployed for </a:t>
            </a:r>
            <a:r>
              <a:rPr lang="en-US" sz="2000" b="1" dirty="0" smtClean="0">
                <a:solidFill>
                  <a:srgbClr val="000000"/>
                </a:solidFill>
                <a:latin typeface="Trebuchet MS"/>
                <a:cs typeface="Trebuchet MS"/>
              </a:rPr>
              <a:t>both:</a:t>
            </a:r>
          </a:p>
          <a:p>
            <a:pPr marL="742950" lvl="1" indent="-285750">
              <a:buFont typeface="Arial" panose="020B0604020202020204" pitchFamily="34" charset="0"/>
              <a:buChar char="•"/>
            </a:pPr>
            <a:r>
              <a:rPr lang="en-US" sz="2000" b="1" dirty="0" smtClean="0">
                <a:solidFill>
                  <a:srgbClr val="000000"/>
                </a:solidFill>
                <a:latin typeface="Trebuchet MS"/>
                <a:cs typeface="Trebuchet MS"/>
              </a:rPr>
              <a:t> </a:t>
            </a:r>
            <a:r>
              <a:rPr lang="en-US" sz="2000" b="1" dirty="0">
                <a:solidFill>
                  <a:srgbClr val="000000"/>
                </a:solidFill>
                <a:latin typeface="Trebuchet MS"/>
                <a:cs typeface="Trebuchet MS"/>
              </a:rPr>
              <a:t>(i) </a:t>
            </a:r>
            <a:r>
              <a:rPr lang="en-US" sz="2000" b="1" dirty="0">
                <a:solidFill>
                  <a:srgbClr val="FF0000"/>
                </a:solidFill>
                <a:latin typeface="Trebuchet MS"/>
                <a:cs typeface="Trebuchet MS"/>
              </a:rPr>
              <a:t>small scale dish solar </a:t>
            </a:r>
            <a:r>
              <a:rPr lang="en-US" sz="2000" b="1" dirty="0">
                <a:solidFill>
                  <a:srgbClr val="000000"/>
                </a:solidFill>
                <a:latin typeface="Trebuchet MS"/>
                <a:cs typeface="Trebuchet MS"/>
              </a:rPr>
              <a:t>(displacing dish </a:t>
            </a:r>
            <a:r>
              <a:rPr lang="en-US" sz="2000" b="1" dirty="0" err="1">
                <a:solidFill>
                  <a:srgbClr val="000000"/>
                </a:solidFill>
                <a:latin typeface="Trebuchet MS"/>
                <a:cs typeface="Trebuchet MS"/>
              </a:rPr>
              <a:t>Stirling</a:t>
            </a:r>
            <a:r>
              <a:rPr lang="en-US" sz="2000" b="1" dirty="0" smtClean="0">
                <a:solidFill>
                  <a:srgbClr val="000000"/>
                </a:solidFill>
                <a:latin typeface="Trebuchet MS"/>
                <a:cs typeface="Trebuchet MS"/>
              </a:rPr>
              <a:t>) </a:t>
            </a:r>
            <a:r>
              <a:rPr lang="en-US" sz="2000" b="1" dirty="0">
                <a:solidFill>
                  <a:srgbClr val="000000"/>
                </a:solidFill>
                <a:latin typeface="Trebuchet MS"/>
                <a:cs typeface="Trebuchet MS"/>
              </a:rPr>
              <a:t>and </a:t>
            </a:r>
            <a:endParaRPr lang="en-US" sz="2000" b="1" dirty="0" smtClean="0">
              <a:solidFill>
                <a:srgbClr val="000000"/>
              </a:solidFill>
              <a:latin typeface="Trebuchet MS"/>
              <a:cs typeface="Trebuchet MS"/>
            </a:endParaRPr>
          </a:p>
          <a:p>
            <a:pPr marL="742950" lvl="1" indent="-285750">
              <a:buFont typeface="Arial" panose="020B0604020202020204" pitchFamily="34" charset="0"/>
              <a:buChar char="•"/>
            </a:pPr>
            <a:r>
              <a:rPr lang="en-US" sz="2000" b="1" dirty="0" smtClean="0">
                <a:solidFill>
                  <a:srgbClr val="000000"/>
                </a:solidFill>
                <a:latin typeface="Trebuchet MS"/>
                <a:cs typeface="Trebuchet MS"/>
              </a:rPr>
              <a:t>(</a:t>
            </a:r>
            <a:r>
              <a:rPr lang="en-US" sz="2000" b="1" dirty="0">
                <a:solidFill>
                  <a:srgbClr val="000000"/>
                </a:solidFill>
                <a:latin typeface="Trebuchet MS"/>
                <a:cs typeface="Trebuchet MS"/>
              </a:rPr>
              <a:t>ii) large scale heliostats and parabolic trough CSP. </a:t>
            </a:r>
            <a:endParaRPr lang="en-US" sz="2000" b="1" dirty="0" smtClean="0">
              <a:solidFill>
                <a:srgbClr val="000000"/>
              </a:solidFill>
              <a:latin typeface="Trebuchet MS"/>
              <a:cs typeface="Trebuchet MS"/>
            </a:endParaRPr>
          </a:p>
          <a:p>
            <a:pPr marL="742950" lvl="1" indent="-285750">
              <a:buFont typeface="Arial" panose="020B0604020202020204" pitchFamily="34" charset="0"/>
              <a:buChar char="•"/>
            </a:pPr>
            <a:endParaRPr lang="en-US" sz="2000" b="1" dirty="0">
              <a:solidFill>
                <a:srgbClr val="000000"/>
              </a:solidFill>
              <a:latin typeface="Trebuchet MS"/>
              <a:cs typeface="Trebuchet MS"/>
            </a:endParaRPr>
          </a:p>
          <a:p>
            <a:pPr marL="285750" indent="-285750">
              <a:buFont typeface="Arial" panose="020B0604020202020204" pitchFamily="34" charset="0"/>
              <a:buChar char="•"/>
            </a:pPr>
            <a:r>
              <a:rPr lang="en-US" sz="2000" b="1" dirty="0">
                <a:solidFill>
                  <a:srgbClr val="000000"/>
                </a:solidFill>
                <a:latin typeface="Trebuchet MS"/>
                <a:cs typeface="Trebuchet MS"/>
              </a:rPr>
              <a:t>Residential power modules is a high growth market to make high value electricity from </a:t>
            </a:r>
            <a:r>
              <a:rPr lang="en-US" sz="2000" b="1" dirty="0" smtClean="0">
                <a:solidFill>
                  <a:srgbClr val="000000"/>
                </a:solidFill>
                <a:latin typeface="Trebuchet MS"/>
                <a:cs typeface="Trebuchet MS"/>
              </a:rPr>
              <a:t>consolidated </a:t>
            </a:r>
            <a:r>
              <a:rPr lang="en-US" sz="2000" b="1" dirty="0">
                <a:solidFill>
                  <a:srgbClr val="000000"/>
                </a:solidFill>
                <a:latin typeface="Trebuchet MS"/>
                <a:cs typeface="Trebuchet MS"/>
              </a:rPr>
              <a:t>solar energy at electricity </a:t>
            </a:r>
            <a:r>
              <a:rPr lang="en-US" sz="2000" b="1" dirty="0" smtClean="0">
                <a:solidFill>
                  <a:srgbClr val="000000"/>
                </a:solidFill>
                <a:latin typeface="Trebuchet MS"/>
                <a:cs typeface="Trebuchet MS"/>
              </a:rPr>
              <a:t>cost</a:t>
            </a:r>
          </a:p>
          <a:p>
            <a:pPr marL="285750" indent="-285750">
              <a:buFont typeface="Arial" panose="020B0604020202020204" pitchFamily="34" charset="0"/>
              <a:buChar char="•"/>
            </a:pPr>
            <a:endParaRPr lang="en-US" sz="2000" b="1" dirty="0" smtClean="0">
              <a:solidFill>
                <a:srgbClr val="000000"/>
              </a:solidFill>
              <a:latin typeface="Trebuchet MS"/>
              <a:cs typeface="Trebuchet MS"/>
            </a:endParaRPr>
          </a:p>
          <a:p>
            <a:pPr marL="285750" indent="-285750">
              <a:buFont typeface="Arial" panose="020B0604020202020204" pitchFamily="34" charset="0"/>
              <a:buChar char="•"/>
            </a:pPr>
            <a:r>
              <a:rPr lang="en-US" sz="2000" b="1" dirty="0" smtClean="0">
                <a:solidFill>
                  <a:srgbClr val="000000"/>
                </a:solidFill>
                <a:latin typeface="Trebuchet MS"/>
                <a:cs typeface="Trebuchet MS"/>
              </a:rPr>
              <a:t>Target: </a:t>
            </a:r>
            <a:r>
              <a:rPr lang="en-US" sz="2000" b="1" dirty="0" smtClean="0">
                <a:solidFill>
                  <a:srgbClr val="FF0000"/>
                </a:solidFill>
                <a:latin typeface="Trebuchet MS"/>
                <a:cs typeface="Trebuchet MS"/>
              </a:rPr>
              <a:t>6 </a:t>
            </a:r>
            <a:r>
              <a:rPr lang="en-US" sz="2000" b="1" dirty="0">
                <a:solidFill>
                  <a:srgbClr val="FF0000"/>
                </a:solidFill>
                <a:latin typeface="Trebuchet MS"/>
                <a:cs typeface="Trebuchet MS"/>
              </a:rPr>
              <a:t>cents/kWhr </a:t>
            </a:r>
            <a:r>
              <a:rPr lang="en-US" sz="2000" b="1" dirty="0">
                <a:solidFill>
                  <a:srgbClr val="000000"/>
                </a:solidFill>
                <a:latin typeface="Trebuchet MS"/>
                <a:cs typeface="Trebuchet MS"/>
              </a:rPr>
              <a:t>depending on  the </a:t>
            </a:r>
            <a:r>
              <a:rPr lang="en-US" sz="2000" b="1" dirty="0" smtClean="0">
                <a:solidFill>
                  <a:srgbClr val="000000"/>
                </a:solidFill>
                <a:latin typeface="Trebuchet MS"/>
                <a:cs typeface="Trebuchet MS"/>
              </a:rPr>
              <a:t>region at </a:t>
            </a:r>
            <a:r>
              <a:rPr lang="en-US" sz="2000" b="1" dirty="0">
                <a:solidFill>
                  <a:srgbClr val="000000"/>
                </a:solidFill>
                <a:latin typeface="Trebuchet MS"/>
                <a:cs typeface="Trebuchet MS"/>
              </a:rPr>
              <a:t>an estimated cost of </a:t>
            </a:r>
            <a:r>
              <a:rPr lang="en-US" sz="2000" b="1" dirty="0">
                <a:solidFill>
                  <a:srgbClr val="FF0000"/>
                </a:solidFill>
                <a:latin typeface="Trebuchet MS"/>
                <a:cs typeface="Trebuchet MS"/>
              </a:rPr>
              <a:t>&lt; $</a:t>
            </a:r>
            <a:r>
              <a:rPr lang="en-US" sz="2000" b="1" dirty="0" smtClean="0">
                <a:solidFill>
                  <a:srgbClr val="FF0000"/>
                </a:solidFill>
                <a:latin typeface="Trebuchet MS"/>
                <a:cs typeface="Trebuchet MS"/>
              </a:rPr>
              <a:t>950 </a:t>
            </a:r>
            <a:r>
              <a:rPr lang="en-US" sz="2000" b="1" dirty="0">
                <a:solidFill>
                  <a:srgbClr val="FF0000"/>
                </a:solidFill>
                <a:latin typeface="Trebuchet MS"/>
                <a:cs typeface="Trebuchet MS"/>
              </a:rPr>
              <a:t>for </a:t>
            </a:r>
            <a:r>
              <a:rPr lang="en-US" sz="2000" b="1" dirty="0" err="1">
                <a:solidFill>
                  <a:srgbClr val="FF0000"/>
                </a:solidFill>
                <a:latin typeface="Trebuchet MS"/>
                <a:cs typeface="Trebuchet MS"/>
              </a:rPr>
              <a:t>kW</a:t>
            </a:r>
            <a:r>
              <a:rPr lang="en-US" sz="2000" b="1" baseline="-25000" dirty="0" err="1">
                <a:solidFill>
                  <a:srgbClr val="FF0000"/>
                </a:solidFill>
                <a:latin typeface="Trebuchet MS"/>
                <a:cs typeface="Trebuchet MS"/>
              </a:rPr>
              <a:t>e</a:t>
            </a:r>
            <a:r>
              <a:rPr lang="en-US" sz="2000" b="1" dirty="0">
                <a:solidFill>
                  <a:srgbClr val="FF0000"/>
                </a:solidFill>
                <a:latin typeface="Trebuchet MS"/>
                <a:cs typeface="Trebuchet MS"/>
              </a:rPr>
              <a:t> </a:t>
            </a:r>
            <a:r>
              <a:rPr lang="en-US" sz="2000" b="1" dirty="0" smtClean="0">
                <a:solidFill>
                  <a:srgbClr val="000000"/>
                </a:solidFill>
                <a:latin typeface="Trebuchet MS"/>
                <a:cs typeface="Trebuchet MS"/>
              </a:rPr>
              <a:t>unit</a:t>
            </a:r>
          </a:p>
          <a:p>
            <a:pPr marL="285750" indent="-285750">
              <a:buFont typeface="Arial" panose="020B0604020202020204" pitchFamily="34" charset="0"/>
              <a:buChar char="•"/>
            </a:pPr>
            <a:endParaRPr lang="en-US" sz="2000" b="1" dirty="0" smtClean="0">
              <a:solidFill>
                <a:srgbClr val="000000"/>
              </a:solidFill>
              <a:latin typeface="Trebuchet MS"/>
              <a:cs typeface="Trebuchet MS"/>
            </a:endParaRPr>
          </a:p>
          <a:p>
            <a:pPr marL="285750" indent="-285750">
              <a:buFont typeface="Arial" panose="020B0604020202020204" pitchFamily="34" charset="0"/>
              <a:buChar char="•"/>
            </a:pPr>
            <a:r>
              <a:rPr lang="en-US" sz="2000" b="1" dirty="0" smtClean="0">
                <a:solidFill>
                  <a:srgbClr val="000000"/>
                </a:solidFill>
                <a:latin typeface="Trebuchet MS"/>
                <a:cs typeface="Trebuchet MS"/>
              </a:rPr>
              <a:t>Production </a:t>
            </a:r>
            <a:r>
              <a:rPr lang="en-US" sz="2000" b="1" dirty="0">
                <a:solidFill>
                  <a:srgbClr val="000000"/>
                </a:solidFill>
                <a:latin typeface="Trebuchet MS"/>
                <a:cs typeface="Trebuchet MS"/>
              </a:rPr>
              <a:t>s</a:t>
            </a:r>
            <a:r>
              <a:rPr lang="en-US" sz="2000" b="1" dirty="0" smtClean="0">
                <a:solidFill>
                  <a:srgbClr val="000000"/>
                </a:solidFill>
                <a:latin typeface="Trebuchet MS"/>
                <a:cs typeface="Trebuchet MS"/>
              </a:rPr>
              <a:t>izes both</a:t>
            </a:r>
          </a:p>
          <a:p>
            <a:pPr marL="742950" lvl="1" indent="-285750">
              <a:buFont typeface="Arial" panose="020B0604020202020204" pitchFamily="34" charset="0"/>
              <a:buChar char="•"/>
            </a:pPr>
            <a:r>
              <a:rPr lang="en-US" sz="2000" b="1" dirty="0" smtClean="0">
                <a:solidFill>
                  <a:srgbClr val="000000"/>
                </a:solidFill>
                <a:latin typeface="Trebuchet MS"/>
                <a:cs typeface="Trebuchet MS"/>
              </a:rPr>
              <a:t>(</a:t>
            </a:r>
            <a:r>
              <a:rPr lang="en-US" sz="2000" b="1" dirty="0">
                <a:solidFill>
                  <a:srgbClr val="000000"/>
                </a:solidFill>
                <a:latin typeface="Trebuchet MS"/>
                <a:cs typeface="Trebuchet MS"/>
              </a:rPr>
              <a:t>i) large volume production of several smaller distributed modules </a:t>
            </a:r>
            <a:r>
              <a:rPr lang="en-US" sz="2000" b="1" dirty="0" smtClean="0">
                <a:solidFill>
                  <a:srgbClr val="000000"/>
                </a:solidFill>
                <a:latin typeface="Trebuchet MS"/>
                <a:cs typeface="Trebuchet MS"/>
              </a:rPr>
              <a:t>and</a:t>
            </a:r>
          </a:p>
          <a:p>
            <a:pPr marL="742950" lvl="1" indent="-285750">
              <a:buFont typeface="Arial" panose="020B0604020202020204" pitchFamily="34" charset="0"/>
              <a:buChar char="•"/>
            </a:pPr>
            <a:r>
              <a:rPr lang="en-US" sz="2000" b="1" dirty="0" smtClean="0">
                <a:solidFill>
                  <a:srgbClr val="000000"/>
                </a:solidFill>
                <a:latin typeface="Trebuchet MS"/>
                <a:cs typeface="Trebuchet MS"/>
              </a:rPr>
              <a:t>(ii</a:t>
            </a:r>
            <a:r>
              <a:rPr lang="en-US" sz="2000" b="1" dirty="0">
                <a:solidFill>
                  <a:srgbClr val="000000"/>
                </a:solidFill>
                <a:latin typeface="Trebuchet MS"/>
                <a:cs typeface="Trebuchet MS"/>
              </a:rPr>
              <a:t>) a small number of large centralized power blocks can be realized with this technology</a:t>
            </a:r>
          </a:p>
        </p:txBody>
      </p:sp>
    </p:spTree>
    <p:extLst>
      <p:ext uri="{BB962C8B-B14F-4D97-AF65-F5344CB8AC3E}">
        <p14:creationId xmlns:p14="http://schemas.microsoft.com/office/powerpoint/2010/main" val="3021788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04"/>
            <a:ext cx="8229600" cy="741362"/>
          </a:xfrm>
        </p:spPr>
        <p:txBody>
          <a:bodyPr>
            <a:normAutofit/>
          </a:bodyPr>
          <a:lstStyle/>
          <a:p>
            <a:r>
              <a:rPr lang="en-US" sz="3200" b="0" dirty="0" smtClean="0">
                <a:latin typeface="Trebuchet MS" panose="020B0603020202020204" pitchFamily="34" charset="0"/>
              </a:rPr>
              <a:t>Summary &amp; Conclusions</a:t>
            </a:r>
            <a:endParaRPr lang="en-US" sz="3200" b="0" dirty="0">
              <a:latin typeface="Trebuchet MS" panose="020B0603020202020204" pitchFamily="34" charset="0"/>
            </a:endParaRPr>
          </a:p>
        </p:txBody>
      </p:sp>
      <p:sp>
        <p:nvSpPr>
          <p:cNvPr id="4" name="Content Placeholder 3"/>
          <p:cNvSpPr>
            <a:spLocks noGrp="1"/>
          </p:cNvSpPr>
          <p:nvPr>
            <p:ph idx="4294967295"/>
          </p:nvPr>
        </p:nvSpPr>
        <p:spPr>
          <a:xfrm>
            <a:off x="233680" y="1103696"/>
            <a:ext cx="8615680" cy="5194814"/>
          </a:xfrm>
        </p:spPr>
        <p:txBody>
          <a:bodyPr>
            <a:noAutofit/>
          </a:bodyPr>
          <a:lstStyle/>
          <a:p>
            <a:pPr marL="0" indent="0">
              <a:buNone/>
            </a:pPr>
            <a:r>
              <a:rPr lang="en-US" sz="1800" b="1" dirty="0" smtClean="0">
                <a:solidFill>
                  <a:srgbClr val="000000"/>
                </a:solidFill>
              </a:rPr>
              <a:t>Summary:</a:t>
            </a:r>
          </a:p>
          <a:p>
            <a:r>
              <a:rPr lang="en-US" sz="1800" dirty="0" smtClean="0">
                <a:solidFill>
                  <a:srgbClr val="000000"/>
                </a:solidFill>
              </a:rPr>
              <a:t>Discussed operation principles of </a:t>
            </a:r>
            <a:r>
              <a:rPr lang="en-US" sz="1800" u="sng" dirty="0" smtClean="0">
                <a:solidFill>
                  <a:srgbClr val="000000"/>
                </a:solidFill>
              </a:rPr>
              <a:t>dual</a:t>
            </a:r>
            <a:r>
              <a:rPr lang="en-US" sz="1800" dirty="0" smtClean="0">
                <a:solidFill>
                  <a:srgbClr val="000000"/>
                </a:solidFill>
              </a:rPr>
              <a:t> stage Na-TECC</a:t>
            </a:r>
          </a:p>
          <a:p>
            <a:r>
              <a:rPr lang="en-US" sz="1800" dirty="0" smtClean="0">
                <a:solidFill>
                  <a:srgbClr val="000000"/>
                </a:solidFill>
              </a:rPr>
              <a:t>The</a:t>
            </a:r>
            <a:r>
              <a:rPr lang="en-US" sz="1800" dirty="0" smtClean="0"/>
              <a:t> </a:t>
            </a:r>
            <a:r>
              <a:rPr lang="en-US" sz="1800" dirty="0" smtClean="0">
                <a:solidFill>
                  <a:srgbClr val="00B050"/>
                </a:solidFill>
              </a:rPr>
              <a:t>cathode overpotential</a:t>
            </a:r>
            <a:r>
              <a:rPr lang="en-US" sz="1800" dirty="0" smtClean="0">
                <a:solidFill>
                  <a:srgbClr val="000000"/>
                </a:solidFill>
              </a:rPr>
              <a:t> and </a:t>
            </a:r>
            <a:r>
              <a:rPr lang="en-US" sz="1800" dirty="0" smtClean="0">
                <a:solidFill>
                  <a:srgbClr val="00B050"/>
                </a:solidFill>
              </a:rPr>
              <a:t>concentration losses </a:t>
            </a:r>
            <a:r>
              <a:rPr lang="en-US" sz="1800" dirty="0" smtClean="0">
                <a:solidFill>
                  <a:srgbClr val="000000"/>
                </a:solidFill>
              </a:rPr>
              <a:t>significantly reduce the voltage and efficiency</a:t>
            </a:r>
          </a:p>
          <a:p>
            <a:r>
              <a:rPr lang="en-US" sz="1800" dirty="0">
                <a:solidFill>
                  <a:srgbClr val="000000"/>
                </a:solidFill>
              </a:rPr>
              <a:t>Introduced staging concept to improve </a:t>
            </a:r>
            <a:r>
              <a:rPr lang="en-US" sz="1800" dirty="0" smtClean="0">
                <a:solidFill>
                  <a:srgbClr val="000000"/>
                </a:solidFill>
              </a:rPr>
              <a:t>efficiency</a:t>
            </a:r>
          </a:p>
          <a:p>
            <a:pPr marL="0" indent="0">
              <a:buNone/>
            </a:pPr>
            <a:r>
              <a:rPr lang="en-US" sz="1800" b="1" dirty="0" smtClean="0">
                <a:solidFill>
                  <a:srgbClr val="000000"/>
                </a:solidFill>
              </a:rPr>
              <a:t>Conclusions:</a:t>
            </a:r>
          </a:p>
          <a:p>
            <a:r>
              <a:rPr lang="en-US" sz="1800" dirty="0" smtClean="0">
                <a:solidFill>
                  <a:srgbClr val="3A9C3A"/>
                </a:solidFill>
              </a:rPr>
              <a:t>Regeneration</a:t>
            </a:r>
            <a:r>
              <a:rPr lang="en-US" sz="1800" dirty="0" smtClean="0"/>
              <a:t> </a:t>
            </a:r>
            <a:r>
              <a:rPr lang="en-US" sz="1800" dirty="0">
                <a:solidFill>
                  <a:srgbClr val="000000"/>
                </a:solidFill>
              </a:rPr>
              <a:t>and</a:t>
            </a:r>
            <a:r>
              <a:rPr lang="en-US" sz="1800" dirty="0"/>
              <a:t> </a:t>
            </a:r>
            <a:r>
              <a:rPr lang="en-US" sz="1800" dirty="0">
                <a:solidFill>
                  <a:schemeClr val="accent6">
                    <a:lumMod val="75000"/>
                  </a:schemeClr>
                </a:solidFill>
              </a:rPr>
              <a:t>Reheating</a:t>
            </a:r>
            <a:r>
              <a:rPr lang="en-US" sz="1800" dirty="0"/>
              <a:t> </a:t>
            </a:r>
            <a:r>
              <a:rPr lang="en-US" sz="1800" dirty="0">
                <a:solidFill>
                  <a:srgbClr val="000000"/>
                </a:solidFill>
              </a:rPr>
              <a:t>can </a:t>
            </a:r>
            <a:r>
              <a:rPr lang="en-US" sz="1800" dirty="0" smtClean="0">
                <a:solidFill>
                  <a:srgbClr val="000000"/>
                </a:solidFill>
              </a:rPr>
              <a:t>be used in a </a:t>
            </a:r>
            <a:r>
              <a:rPr lang="en-US" sz="1800" u="sng" dirty="0" smtClean="0">
                <a:solidFill>
                  <a:srgbClr val="000000"/>
                </a:solidFill>
              </a:rPr>
              <a:t>dual</a:t>
            </a:r>
            <a:r>
              <a:rPr lang="en-US" sz="1800" dirty="0" smtClean="0">
                <a:solidFill>
                  <a:srgbClr val="000000"/>
                </a:solidFill>
              </a:rPr>
              <a:t> stage Na-TECC to improve the efficiency</a:t>
            </a:r>
          </a:p>
          <a:p>
            <a:r>
              <a:rPr lang="en-US" sz="1800" u="sng" dirty="0" smtClean="0">
                <a:solidFill>
                  <a:srgbClr val="000000"/>
                </a:solidFill>
              </a:rPr>
              <a:t>Dua</a:t>
            </a:r>
            <a:r>
              <a:rPr lang="en-US" sz="1800" dirty="0" smtClean="0">
                <a:solidFill>
                  <a:srgbClr val="000000"/>
                </a:solidFill>
              </a:rPr>
              <a:t>l stage can ultimately achieve </a:t>
            </a:r>
            <a:r>
              <a:rPr lang="en-US" sz="1800" dirty="0" smtClean="0">
                <a:solidFill>
                  <a:srgbClr val="00B050"/>
                </a:solidFill>
              </a:rPr>
              <a:t>higher efficiency </a:t>
            </a:r>
            <a:r>
              <a:rPr lang="en-US" sz="1800" dirty="0" smtClean="0">
                <a:solidFill>
                  <a:srgbClr val="000000"/>
                </a:solidFill>
              </a:rPr>
              <a:t>due to better thermal management and heat utilizations.</a:t>
            </a:r>
          </a:p>
          <a:p>
            <a:endParaRPr lang="en-US" sz="1800" dirty="0" smtClean="0">
              <a:solidFill>
                <a:srgbClr val="000000"/>
              </a:solidFill>
            </a:endParaRPr>
          </a:p>
          <a:p>
            <a:pPr marL="0" indent="0">
              <a:buNone/>
            </a:pPr>
            <a:r>
              <a:rPr lang="en-US" sz="1800" b="1" dirty="0" smtClean="0">
                <a:solidFill>
                  <a:srgbClr val="000000"/>
                </a:solidFill>
              </a:rPr>
              <a:t>Acknowledgement: </a:t>
            </a:r>
          </a:p>
          <a:p>
            <a:r>
              <a:rPr lang="en-US" sz="1800" dirty="0" smtClean="0">
                <a:solidFill>
                  <a:srgbClr val="000000"/>
                </a:solidFill>
              </a:rPr>
              <a:t>Dr. Avi Shultz- Program Manager DOE-SunShot</a:t>
            </a:r>
          </a:p>
          <a:p>
            <a:r>
              <a:rPr lang="en-US" sz="1800" dirty="0" smtClean="0">
                <a:solidFill>
                  <a:srgbClr val="000000"/>
                </a:solidFill>
              </a:rPr>
              <a:t>Dr. Tom Hinklin, Marc Flinders, Joshua Johnston, Liz Smith</a:t>
            </a:r>
          </a:p>
          <a:p>
            <a:r>
              <a:rPr lang="en-US" sz="1800" dirty="0" smtClean="0">
                <a:solidFill>
                  <a:srgbClr val="000000"/>
                </a:solidFill>
              </a:rPr>
              <a:t>Dr. </a:t>
            </a:r>
            <a:r>
              <a:rPr lang="en-US" sz="1800" dirty="0" err="1" smtClean="0">
                <a:solidFill>
                  <a:srgbClr val="000000"/>
                </a:solidFill>
              </a:rPr>
              <a:t>Andrey</a:t>
            </a:r>
            <a:r>
              <a:rPr lang="en-US" sz="1800" dirty="0" smtClean="0">
                <a:solidFill>
                  <a:srgbClr val="000000"/>
                </a:solidFill>
              </a:rPr>
              <a:t> </a:t>
            </a:r>
            <a:r>
              <a:rPr lang="en-US" sz="1800" dirty="0" err="1" smtClean="0">
                <a:solidFill>
                  <a:srgbClr val="000000"/>
                </a:solidFill>
              </a:rPr>
              <a:t>Gunawan</a:t>
            </a:r>
            <a:r>
              <a:rPr lang="en-US" sz="1800" dirty="0" smtClean="0">
                <a:solidFill>
                  <a:srgbClr val="000000"/>
                </a:solidFill>
              </a:rPr>
              <a:t>, </a:t>
            </a:r>
            <a:r>
              <a:rPr lang="en-US" sz="1800" b="1" dirty="0" smtClean="0">
                <a:solidFill>
                  <a:srgbClr val="FF0000"/>
                </a:solidFill>
              </a:rPr>
              <a:t>Alexander </a:t>
            </a:r>
            <a:r>
              <a:rPr lang="en-US" sz="1800" b="1" dirty="0" err="1" smtClean="0">
                <a:solidFill>
                  <a:srgbClr val="FF0000"/>
                </a:solidFill>
              </a:rPr>
              <a:t>Limia</a:t>
            </a:r>
            <a:r>
              <a:rPr lang="en-US" sz="1800" dirty="0" smtClean="0">
                <a:solidFill>
                  <a:srgbClr val="000000"/>
                </a:solidFill>
              </a:rPr>
              <a:t>, Jong Ha, John Kearns, Dr. Peter </a:t>
            </a:r>
            <a:r>
              <a:rPr lang="en-US" sz="1800" dirty="0" err="1" smtClean="0">
                <a:solidFill>
                  <a:srgbClr val="000000"/>
                </a:solidFill>
              </a:rPr>
              <a:t>Kottke</a:t>
            </a:r>
            <a:r>
              <a:rPr lang="en-US" sz="1800" dirty="0">
                <a:solidFill>
                  <a:srgbClr val="000000"/>
                </a:solidFill>
              </a:rPr>
              <a:t>, Prof. Andrei </a:t>
            </a:r>
            <a:r>
              <a:rPr lang="en-US" sz="1800" dirty="0" err="1">
                <a:solidFill>
                  <a:srgbClr val="000000"/>
                </a:solidFill>
              </a:rPr>
              <a:t>Fedorov</a:t>
            </a:r>
            <a:r>
              <a:rPr lang="en-US" sz="1800" dirty="0">
                <a:solidFill>
                  <a:srgbClr val="000000"/>
                </a:solidFill>
              </a:rPr>
              <a:t>, </a:t>
            </a:r>
            <a:r>
              <a:rPr lang="en-US" sz="1800" dirty="0" smtClean="0">
                <a:solidFill>
                  <a:srgbClr val="000000"/>
                </a:solidFill>
              </a:rPr>
              <a:t>and Prof</a:t>
            </a:r>
            <a:r>
              <a:rPr lang="en-US" sz="1800" dirty="0">
                <a:solidFill>
                  <a:srgbClr val="000000"/>
                </a:solidFill>
              </a:rPr>
              <a:t>. </a:t>
            </a:r>
            <a:r>
              <a:rPr lang="en-US" sz="1800" dirty="0" err="1">
                <a:solidFill>
                  <a:srgbClr val="000000"/>
                </a:solidFill>
              </a:rPr>
              <a:t>Seung</a:t>
            </a:r>
            <a:r>
              <a:rPr lang="en-US" sz="1800" dirty="0">
                <a:solidFill>
                  <a:srgbClr val="000000"/>
                </a:solidFill>
              </a:rPr>
              <a:t> Woo Lee</a:t>
            </a:r>
          </a:p>
          <a:p>
            <a:pPr marL="0" indent="0">
              <a:buNone/>
            </a:pPr>
            <a:endParaRPr lang="en-US" sz="1800" dirty="0"/>
          </a:p>
          <a:p>
            <a:pPr marL="0" indent="0">
              <a:buNone/>
            </a:pPr>
            <a:endParaRPr lang="en-US" sz="1800" dirty="0"/>
          </a:p>
          <a:p>
            <a:endParaRPr lang="en-US" sz="1800" dirty="0" smtClean="0"/>
          </a:p>
          <a:p>
            <a:endParaRPr lang="en-US" sz="1800" dirty="0"/>
          </a:p>
        </p:txBody>
      </p:sp>
      <p:sp>
        <p:nvSpPr>
          <p:cNvPr id="2" name="Slide Number Placeholder 1"/>
          <p:cNvSpPr>
            <a:spLocks noGrp="1"/>
          </p:cNvSpPr>
          <p:nvPr>
            <p:ph type="sldNum" sz="quarter" idx="4294967295"/>
          </p:nvPr>
        </p:nvSpPr>
        <p:spPr/>
        <p:txBody>
          <a:bodyPr/>
          <a:lstStyle/>
          <a:p>
            <a:fld id="{5414F11E-2BE3-8646-9866-82D9C6E09258}" type="slidenum">
              <a:rPr lang="en-US" smtClean="0"/>
              <a:t>14</a:t>
            </a:fld>
            <a:endParaRPr lang="en-US" dirty="0"/>
          </a:p>
        </p:txBody>
      </p:sp>
    </p:spTree>
    <p:extLst>
      <p:ext uri="{BB962C8B-B14F-4D97-AF65-F5344CB8AC3E}">
        <p14:creationId xmlns:p14="http://schemas.microsoft.com/office/powerpoint/2010/main" val="877309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3724" y="2992582"/>
            <a:ext cx="6179127" cy="1292862"/>
          </a:xfrm>
        </p:spPr>
        <p:txBody>
          <a:bodyPr>
            <a:normAutofit/>
          </a:bodyPr>
          <a:lstStyle/>
          <a:p>
            <a:r>
              <a:rPr lang="en-US" sz="3200" dirty="0"/>
              <a:t>Sodium Ion Expansion Power Block</a:t>
            </a:r>
            <a:br>
              <a:rPr lang="en-US" sz="3200" dirty="0"/>
            </a:br>
            <a:r>
              <a:rPr lang="en-US" sz="3200" dirty="0"/>
              <a:t>for Distributed </a:t>
            </a:r>
            <a:r>
              <a:rPr lang="en-US" sz="3200" dirty="0" smtClean="0"/>
              <a:t>CSP</a:t>
            </a:r>
            <a:endParaRPr lang="en-US" sz="3200" dirty="0"/>
          </a:p>
        </p:txBody>
      </p:sp>
      <p:sp>
        <p:nvSpPr>
          <p:cNvPr id="4" name="Text Placeholder 3"/>
          <p:cNvSpPr>
            <a:spLocks noGrp="1"/>
          </p:cNvSpPr>
          <p:nvPr>
            <p:ph type="body" sz="quarter" idx="10"/>
          </p:nvPr>
        </p:nvSpPr>
        <p:spPr>
          <a:xfrm>
            <a:off x="3716404" y="5683023"/>
            <a:ext cx="5085849" cy="909770"/>
          </a:xfrm>
        </p:spPr>
        <p:txBody>
          <a:bodyPr/>
          <a:lstStyle/>
          <a:p>
            <a:r>
              <a:rPr lang="en-US" b="1" dirty="0" smtClean="0">
                <a:solidFill>
                  <a:srgbClr val="00B0F0"/>
                </a:solidFill>
              </a:rPr>
              <a:t>Shekar Balagopal, Program P.I. Ceramatec, Inc.</a:t>
            </a:r>
          </a:p>
          <a:p>
            <a:r>
              <a:rPr lang="en-US" b="1" dirty="0" smtClean="0">
                <a:solidFill>
                  <a:srgbClr val="00B0F0"/>
                </a:solidFill>
              </a:rPr>
              <a:t>Dr. Shannon Yee, Co. P.I. Georgia Institute of Technology</a:t>
            </a:r>
            <a:endParaRPr lang="en-US" b="1" dirty="0">
              <a:solidFill>
                <a:srgbClr val="00B0F0"/>
              </a:solidFill>
            </a:endParaRPr>
          </a:p>
        </p:txBody>
      </p:sp>
    </p:spTree>
    <p:extLst>
      <p:ext uri="{BB962C8B-B14F-4D97-AF65-F5344CB8AC3E}">
        <p14:creationId xmlns:p14="http://schemas.microsoft.com/office/powerpoint/2010/main" val="508242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38200"/>
          </a:xfrm>
        </p:spPr>
        <p:txBody>
          <a:bodyPr>
            <a:normAutofit/>
          </a:bodyPr>
          <a:lstStyle/>
          <a:p>
            <a:r>
              <a:rPr lang="en-US" sz="3200" b="1" dirty="0" smtClean="0">
                <a:latin typeface="Gill Sans MT" panose="020B0502020104020203" pitchFamily="34" charset="0"/>
              </a:rPr>
              <a:t>Program Objectives</a:t>
            </a:r>
            <a:endParaRPr lang="en-US" sz="3200" b="1" dirty="0">
              <a:latin typeface="Gill Sans MT" panose="020B0502020104020203" pitchFamily="34" charset="0"/>
            </a:endParaRPr>
          </a:p>
        </p:txBody>
      </p:sp>
      <p:sp>
        <p:nvSpPr>
          <p:cNvPr id="3" name="Content Placeholder 2"/>
          <p:cNvSpPr>
            <a:spLocks noGrp="1"/>
          </p:cNvSpPr>
          <p:nvPr>
            <p:ph idx="4294967295"/>
          </p:nvPr>
        </p:nvSpPr>
        <p:spPr>
          <a:xfrm>
            <a:off x="304800" y="1066801"/>
            <a:ext cx="4932218" cy="5235166"/>
          </a:xfrm>
        </p:spPr>
        <p:txBody>
          <a:bodyPr>
            <a:normAutofit fontScale="77500" lnSpcReduction="20000"/>
          </a:bodyPr>
          <a:lstStyle/>
          <a:p>
            <a:pPr marL="0" indent="0">
              <a:buNone/>
            </a:pPr>
            <a:r>
              <a:rPr lang="en-US" sz="2900" dirty="0">
                <a:solidFill>
                  <a:srgbClr val="000000"/>
                </a:solidFill>
                <a:latin typeface="+mn-lt"/>
                <a:cs typeface="Arial" panose="020B0604020202020204" pitchFamily="34" charset="0"/>
              </a:rPr>
              <a:t>D</a:t>
            </a:r>
            <a:r>
              <a:rPr lang="en-US" sz="2900" dirty="0" smtClean="0">
                <a:solidFill>
                  <a:srgbClr val="000000"/>
                </a:solidFill>
                <a:latin typeface="+mn-lt"/>
                <a:cs typeface="Arial" panose="020B0604020202020204" pitchFamily="34" charset="0"/>
              </a:rPr>
              <a:t>evelop </a:t>
            </a:r>
            <a:r>
              <a:rPr lang="en-US" sz="2900" dirty="0">
                <a:solidFill>
                  <a:srgbClr val="000000"/>
                </a:solidFill>
                <a:latin typeface="+mn-lt"/>
                <a:cs typeface="Arial" panose="020B0604020202020204" pitchFamily="34" charset="0"/>
              </a:rPr>
              <a:t>a </a:t>
            </a:r>
            <a:r>
              <a:rPr lang="en-US" sz="2900" b="1" i="1" dirty="0">
                <a:solidFill>
                  <a:srgbClr val="000000"/>
                </a:solidFill>
                <a:latin typeface="+mn-lt"/>
                <a:cs typeface="Arial" panose="020B0604020202020204" pitchFamily="34" charset="0"/>
              </a:rPr>
              <a:t>modular</a:t>
            </a:r>
            <a:r>
              <a:rPr lang="en-US" sz="2900" i="1" dirty="0">
                <a:solidFill>
                  <a:srgbClr val="000000"/>
                </a:solidFill>
                <a:latin typeface="+mn-lt"/>
                <a:cs typeface="Arial" panose="020B0604020202020204" pitchFamily="34" charset="0"/>
              </a:rPr>
              <a:t> heat engine power block</a:t>
            </a:r>
            <a:r>
              <a:rPr lang="en-US" sz="2900" dirty="0">
                <a:solidFill>
                  <a:srgbClr val="000000"/>
                </a:solidFill>
                <a:latin typeface="+mn-lt"/>
                <a:cs typeface="Arial" panose="020B0604020202020204" pitchFamily="34" charset="0"/>
              </a:rPr>
              <a:t> with an estimated efficiency (</a:t>
            </a:r>
            <a:r>
              <a:rPr lang="en-US" sz="2900" i="1" dirty="0">
                <a:solidFill>
                  <a:srgbClr val="000000"/>
                </a:solidFill>
                <a:latin typeface="+mn-lt"/>
                <a:cs typeface="Arial" panose="020B0604020202020204" pitchFamily="34" charset="0"/>
              </a:rPr>
              <a:t>η</a:t>
            </a:r>
            <a:r>
              <a:rPr lang="en-US" sz="2900" i="1" baseline="-25000" dirty="0">
                <a:solidFill>
                  <a:srgbClr val="000000"/>
                </a:solidFill>
                <a:latin typeface="+mn-lt"/>
                <a:cs typeface="Arial" panose="020B0604020202020204" pitchFamily="34" charset="0"/>
              </a:rPr>
              <a:t>te</a:t>
            </a:r>
            <a:r>
              <a:rPr lang="en-US" sz="2900" dirty="0">
                <a:solidFill>
                  <a:srgbClr val="000000"/>
                </a:solidFill>
                <a:latin typeface="+mn-lt"/>
                <a:cs typeface="Arial" panose="020B0604020202020204" pitchFamily="34" charset="0"/>
              </a:rPr>
              <a:t>) of 51.3%. </a:t>
            </a:r>
            <a:endParaRPr lang="en-US" sz="2900" dirty="0" smtClean="0">
              <a:solidFill>
                <a:srgbClr val="000000"/>
              </a:solidFill>
              <a:latin typeface="+mn-lt"/>
              <a:cs typeface="Arial" panose="020B0604020202020204" pitchFamily="34" charset="0"/>
            </a:endParaRPr>
          </a:p>
          <a:p>
            <a:pPr marL="0" indent="0">
              <a:buNone/>
            </a:pPr>
            <a:r>
              <a:rPr lang="en-US" sz="3100" b="1" i="1" dirty="0" smtClean="0">
                <a:solidFill>
                  <a:srgbClr val="00B050"/>
                </a:solidFill>
              </a:rPr>
              <a:t>Program Goals:</a:t>
            </a:r>
          </a:p>
          <a:p>
            <a:r>
              <a:rPr lang="en-US" sz="2300" dirty="0">
                <a:solidFill>
                  <a:srgbClr val="000000"/>
                </a:solidFill>
              </a:rPr>
              <a:t>I</a:t>
            </a:r>
            <a:r>
              <a:rPr lang="en-US" sz="2300" dirty="0" smtClean="0">
                <a:solidFill>
                  <a:srgbClr val="000000"/>
                </a:solidFill>
              </a:rPr>
              <a:t>ntegrate ion-conducting </a:t>
            </a:r>
            <a:r>
              <a:rPr lang="en-US" sz="2300" dirty="0">
                <a:solidFill>
                  <a:srgbClr val="000000"/>
                </a:solidFill>
              </a:rPr>
              <a:t>electrochemical conversion materials into a heat </a:t>
            </a:r>
            <a:r>
              <a:rPr lang="en-US" sz="2300" dirty="0" smtClean="0">
                <a:solidFill>
                  <a:srgbClr val="000000"/>
                </a:solidFill>
              </a:rPr>
              <a:t>engine</a:t>
            </a:r>
            <a:endParaRPr lang="en-US" sz="2300" dirty="0">
              <a:solidFill>
                <a:srgbClr val="000000"/>
              </a:solidFill>
            </a:endParaRPr>
          </a:p>
          <a:p>
            <a:r>
              <a:rPr lang="en-US" sz="2300" dirty="0" smtClean="0">
                <a:solidFill>
                  <a:srgbClr val="000000"/>
                </a:solidFill>
              </a:rPr>
              <a:t>Establish ceramic </a:t>
            </a:r>
            <a:r>
              <a:rPr lang="en-US" sz="2300" dirty="0">
                <a:solidFill>
                  <a:srgbClr val="000000"/>
                </a:solidFill>
              </a:rPr>
              <a:t>manufacturing techniques to achieve record low membrane </a:t>
            </a:r>
            <a:r>
              <a:rPr lang="en-US" sz="2300" dirty="0" smtClean="0">
                <a:solidFill>
                  <a:srgbClr val="000000"/>
                </a:solidFill>
              </a:rPr>
              <a:t>thicknesses</a:t>
            </a:r>
          </a:p>
          <a:p>
            <a:r>
              <a:rPr lang="en-US" sz="2300" b="1" dirty="0" smtClean="0">
                <a:solidFill>
                  <a:srgbClr val="000000"/>
                </a:solidFill>
              </a:rPr>
              <a:t>Apply 3D </a:t>
            </a:r>
            <a:r>
              <a:rPr lang="en-US" sz="2300" b="1" dirty="0">
                <a:solidFill>
                  <a:srgbClr val="000000"/>
                </a:solidFill>
              </a:rPr>
              <a:t>porous electrodes to minimize over potential </a:t>
            </a:r>
            <a:r>
              <a:rPr lang="en-US" sz="2300" b="1" dirty="0" smtClean="0">
                <a:solidFill>
                  <a:srgbClr val="000000"/>
                </a:solidFill>
              </a:rPr>
              <a:t>losses</a:t>
            </a:r>
            <a:endParaRPr lang="en-US" sz="2300" b="1" dirty="0">
              <a:solidFill>
                <a:srgbClr val="000000"/>
              </a:solidFill>
            </a:endParaRPr>
          </a:p>
          <a:p>
            <a:r>
              <a:rPr lang="en-US" sz="2300" b="1" dirty="0" smtClean="0">
                <a:solidFill>
                  <a:srgbClr val="000000"/>
                </a:solidFill>
              </a:rPr>
              <a:t>Develop evaporation </a:t>
            </a:r>
            <a:r>
              <a:rPr lang="en-US" sz="2300" b="1" dirty="0">
                <a:solidFill>
                  <a:srgbClr val="000000"/>
                </a:solidFill>
              </a:rPr>
              <a:t>and drop-wise condensation to realize high thermal </a:t>
            </a:r>
            <a:r>
              <a:rPr lang="en-US" sz="2300" b="1" dirty="0" smtClean="0">
                <a:solidFill>
                  <a:srgbClr val="000000"/>
                </a:solidFill>
              </a:rPr>
              <a:t>efficiencies</a:t>
            </a:r>
            <a:endParaRPr lang="en-US" sz="2300" b="1" dirty="0">
              <a:solidFill>
                <a:srgbClr val="000000"/>
              </a:solidFill>
            </a:endParaRPr>
          </a:p>
          <a:p>
            <a:r>
              <a:rPr lang="en-US" sz="2300" b="1" dirty="0" smtClean="0">
                <a:solidFill>
                  <a:srgbClr val="000000"/>
                </a:solidFill>
              </a:rPr>
              <a:t>Develop thermal-electric </a:t>
            </a:r>
            <a:r>
              <a:rPr lang="en-US" sz="2300" b="1" dirty="0">
                <a:solidFill>
                  <a:srgbClr val="000000"/>
                </a:solidFill>
              </a:rPr>
              <a:t>conversion system </a:t>
            </a:r>
            <a:r>
              <a:rPr lang="en-US" sz="2300" b="1" dirty="0" smtClean="0">
                <a:solidFill>
                  <a:srgbClr val="000000"/>
                </a:solidFill>
              </a:rPr>
              <a:t>with design</a:t>
            </a:r>
            <a:r>
              <a:rPr lang="en-US" sz="2300" b="1" dirty="0">
                <a:solidFill>
                  <a:srgbClr val="000000"/>
                </a:solidFill>
              </a:rPr>
              <a:t>, modeling, and component </a:t>
            </a:r>
            <a:r>
              <a:rPr lang="en-US" sz="2300" b="1" dirty="0" smtClean="0">
                <a:solidFill>
                  <a:srgbClr val="000000"/>
                </a:solidFill>
              </a:rPr>
              <a:t>testing</a:t>
            </a:r>
          </a:p>
          <a:p>
            <a:r>
              <a:rPr lang="en-US" sz="2300" dirty="0" smtClean="0">
                <a:solidFill>
                  <a:srgbClr val="000000"/>
                </a:solidFill>
              </a:rPr>
              <a:t>Assemble </a:t>
            </a:r>
            <a:r>
              <a:rPr lang="en-US" sz="2400" dirty="0" smtClean="0">
                <a:solidFill>
                  <a:srgbClr val="000000"/>
                </a:solidFill>
                <a:ea typeface="Calibri" panose="020F0502020204030204" pitchFamily="34" charset="0"/>
              </a:rPr>
              <a:t>and demonstrate </a:t>
            </a:r>
            <a:r>
              <a:rPr lang="en-US" sz="2400" dirty="0">
                <a:solidFill>
                  <a:srgbClr val="000000"/>
                </a:solidFill>
                <a:ea typeface="Calibri" panose="020F0502020204030204" pitchFamily="34" charset="0"/>
              </a:rPr>
              <a:t>a &gt;50% heat-to-electric power efficient breadboard validation in using a ~70 W</a:t>
            </a:r>
            <a:r>
              <a:rPr lang="en-US" sz="2400" baseline="-25000" dirty="0">
                <a:solidFill>
                  <a:srgbClr val="000000"/>
                </a:solidFill>
                <a:ea typeface="Calibri" panose="020F0502020204030204" pitchFamily="34" charset="0"/>
              </a:rPr>
              <a:t>e</a:t>
            </a:r>
            <a:r>
              <a:rPr lang="en-US" sz="2400" dirty="0">
                <a:solidFill>
                  <a:srgbClr val="000000"/>
                </a:solidFill>
                <a:ea typeface="Calibri" panose="020F0502020204030204" pitchFamily="34" charset="0"/>
              </a:rPr>
              <a:t> module, with design scalable to a 1 kW</a:t>
            </a:r>
            <a:r>
              <a:rPr lang="en-US" sz="2400" baseline="-25000" dirty="0">
                <a:solidFill>
                  <a:srgbClr val="000000"/>
                </a:solidFill>
                <a:ea typeface="Calibri" panose="020F0502020204030204" pitchFamily="34" charset="0"/>
              </a:rPr>
              <a:t>e</a:t>
            </a:r>
            <a:r>
              <a:rPr lang="en-US" sz="2400" dirty="0">
                <a:solidFill>
                  <a:srgbClr val="000000"/>
                </a:solidFill>
                <a:ea typeface="Calibri" panose="020F0502020204030204" pitchFamily="34" charset="0"/>
              </a:rPr>
              <a:t> </a:t>
            </a:r>
            <a:endParaRPr lang="en-US" sz="2400" dirty="0">
              <a:solidFill>
                <a:srgbClr val="000000"/>
              </a:solidFill>
            </a:endParaRPr>
          </a:p>
          <a:p>
            <a:endParaRPr lang="en-US" dirty="0"/>
          </a:p>
        </p:txBody>
      </p:sp>
      <p:sp>
        <p:nvSpPr>
          <p:cNvPr id="5" name="Slide Number Placeholder 4"/>
          <p:cNvSpPr>
            <a:spLocks noGrp="1"/>
          </p:cNvSpPr>
          <p:nvPr>
            <p:ph type="sldNum" sz="quarter" idx="4294967295"/>
          </p:nvPr>
        </p:nvSpPr>
        <p:spPr/>
        <p:txBody>
          <a:bodyPr/>
          <a:lstStyle/>
          <a:p>
            <a:pPr>
              <a:defRPr/>
            </a:pPr>
            <a:fld id="{7500F47F-79C9-41B9-A998-D4387E41C0EE}" type="slidenum">
              <a:rPr lang="en-US" smtClean="0"/>
              <a:pPr>
                <a:defRPr/>
              </a:pPr>
              <a:t>2</a:t>
            </a:fld>
            <a:endParaRPr lang="en-US" dirty="0"/>
          </a:p>
        </p:txBody>
      </p:sp>
      <p:pic>
        <p:nvPicPr>
          <p:cNvPr id="6" name="Picture 5" descr="Macintosh HD:Users:syee7:Desktop:Sol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62149"/>
            <a:ext cx="3017520" cy="2896819"/>
          </a:xfrm>
          <a:prstGeom prst="rect">
            <a:avLst/>
          </a:prstGeom>
          <a:noFill/>
          <a:ln>
            <a:no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 r="49159" b="59393"/>
          <a:stretch/>
        </p:blipFill>
        <p:spPr bwMode="auto">
          <a:xfrm>
            <a:off x="5402761" y="4114800"/>
            <a:ext cx="3131639" cy="199993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917775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1"/>
            <a:ext cx="8672944" cy="856357"/>
          </a:xfrm>
        </p:spPr>
        <p:txBody>
          <a:bodyPr>
            <a:noAutofit/>
          </a:bodyPr>
          <a:lstStyle/>
          <a:p>
            <a:r>
              <a:rPr lang="en-US" sz="3200" dirty="0" smtClean="0">
                <a:latin typeface="Trebuchet MS" panose="020B0603020202020204" pitchFamily="34" charset="0"/>
              </a:rPr>
              <a:t>A Single </a:t>
            </a:r>
            <a:r>
              <a:rPr lang="en-US" sz="3200" dirty="0">
                <a:latin typeface="Trebuchet MS" panose="020B0603020202020204" pitchFamily="34" charset="0"/>
              </a:rPr>
              <a:t>Stage Sodium Thermo-Electro-Chemical Converter </a:t>
            </a:r>
            <a:r>
              <a:rPr lang="en-US" sz="3200" dirty="0" smtClean="0">
                <a:latin typeface="Trebuchet MS" panose="020B0603020202020204" pitchFamily="34" charset="0"/>
              </a:rPr>
              <a:t>(</a:t>
            </a:r>
            <a:r>
              <a:rPr lang="en-US" sz="3200" dirty="0">
                <a:latin typeface="Trebuchet MS" panose="020B0603020202020204" pitchFamily="34" charset="0"/>
              </a:rPr>
              <a:t>Na-TECC)</a:t>
            </a:r>
            <a:endParaRPr lang="en-US" sz="3200" b="1" dirty="0">
              <a:latin typeface="Gill Sans MT" panose="020B0502020104020203" pitchFamily="34" charset="0"/>
            </a:endParaRPr>
          </a:p>
        </p:txBody>
      </p:sp>
      <p:sp>
        <p:nvSpPr>
          <p:cNvPr id="5" name="Slide Number Placeholder 4"/>
          <p:cNvSpPr>
            <a:spLocks noGrp="1"/>
          </p:cNvSpPr>
          <p:nvPr>
            <p:ph type="sldNum" sz="quarter" idx="4294967295"/>
          </p:nvPr>
        </p:nvSpPr>
        <p:spPr/>
        <p:txBody>
          <a:bodyPr/>
          <a:lstStyle/>
          <a:p>
            <a:pPr>
              <a:defRPr/>
            </a:pPr>
            <a:fld id="{7500F47F-79C9-41B9-A998-D4387E41C0EE}" type="slidenum">
              <a:rPr lang="en-US" smtClean="0"/>
              <a:pPr>
                <a:defRPr/>
              </a:pPr>
              <a:t>3</a:t>
            </a:fld>
            <a:endParaRPr lang="en-US" dirty="0"/>
          </a:p>
        </p:txBody>
      </p:sp>
      <p:pic>
        <p:nvPicPr>
          <p:cNvPr id="6" name="Content Placeholder 5"/>
          <p:cNvPicPr>
            <a:picLocks noGrp="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66603" y="1121466"/>
            <a:ext cx="4921033" cy="3385879"/>
          </a:xfrm>
          <a:prstGeom prst="rect">
            <a:avLst/>
          </a:prstGeom>
          <a:noFill/>
          <a:ln>
            <a:noFill/>
          </a:ln>
        </p:spPr>
      </p:pic>
      <p:sp>
        <p:nvSpPr>
          <p:cNvPr id="7" name="Rectangle 6"/>
          <p:cNvSpPr/>
          <p:nvPr/>
        </p:nvSpPr>
        <p:spPr>
          <a:xfrm>
            <a:off x="5107709" y="1201968"/>
            <a:ext cx="3971636" cy="4801314"/>
          </a:xfrm>
          <a:prstGeom prst="rect">
            <a:avLst/>
          </a:prstGeom>
        </p:spPr>
        <p:txBody>
          <a:bodyPr wrap="square">
            <a:spAutoFit/>
          </a:bodyPr>
          <a:lstStyle/>
          <a:p>
            <a:r>
              <a:rPr lang="en-US" b="1" dirty="0" smtClean="0">
                <a:solidFill>
                  <a:srgbClr val="000000"/>
                </a:solidFill>
                <a:ea typeface="MS Mincho" panose="02020609040205080304" pitchFamily="49" charset="-128"/>
              </a:rPr>
              <a:t>Thermodynamic </a:t>
            </a:r>
            <a:r>
              <a:rPr lang="en-US" b="1" dirty="0">
                <a:solidFill>
                  <a:srgbClr val="000000"/>
                </a:solidFill>
                <a:ea typeface="MS Mincho" panose="02020609040205080304" pitchFamily="49" charset="-128"/>
              </a:rPr>
              <a:t>operation of a single-stage </a:t>
            </a:r>
            <a:r>
              <a:rPr lang="en-US" b="1" dirty="0" smtClean="0">
                <a:solidFill>
                  <a:srgbClr val="000000"/>
                </a:solidFill>
                <a:ea typeface="MS Mincho" panose="02020609040205080304" pitchFamily="49" charset="-128"/>
              </a:rPr>
              <a:t>device.  </a:t>
            </a:r>
          </a:p>
          <a:p>
            <a:pPr marL="285750" indent="-285750">
              <a:buFont typeface="Arial" panose="020B0604020202020204" pitchFamily="34" charset="0"/>
              <a:buChar char="•"/>
            </a:pPr>
            <a:r>
              <a:rPr lang="en-US" dirty="0" smtClean="0">
                <a:solidFill>
                  <a:srgbClr val="000000"/>
                </a:solidFill>
                <a:ea typeface="MS Mincho" panose="02020609040205080304" pitchFamily="49" charset="-128"/>
              </a:rPr>
              <a:t>Sodium </a:t>
            </a:r>
            <a:r>
              <a:rPr lang="en-US" dirty="0">
                <a:solidFill>
                  <a:srgbClr val="000000"/>
                </a:solidFill>
                <a:ea typeface="MS Mincho" panose="02020609040205080304" pitchFamily="49" charset="-128"/>
              </a:rPr>
              <a:t>is in liquid state. L</a:t>
            </a:r>
            <a:r>
              <a:rPr lang="en-US" dirty="0" smtClean="0">
                <a:solidFill>
                  <a:srgbClr val="000000"/>
                </a:solidFill>
                <a:ea typeface="MS Mincho" panose="02020609040205080304" pitchFamily="49" charset="-128"/>
              </a:rPr>
              <a:t>iquid </a:t>
            </a:r>
            <a:r>
              <a:rPr lang="en-US" dirty="0">
                <a:solidFill>
                  <a:srgbClr val="000000"/>
                </a:solidFill>
                <a:ea typeface="MS Mincho" panose="02020609040205080304" pitchFamily="49" charset="-128"/>
              </a:rPr>
              <a:t>sodium is heated </a:t>
            </a:r>
            <a:r>
              <a:rPr lang="en-US" dirty="0" smtClean="0">
                <a:solidFill>
                  <a:srgbClr val="000000"/>
                </a:solidFill>
                <a:ea typeface="MS Mincho" panose="02020609040205080304" pitchFamily="49" charset="-128"/>
              </a:rPr>
              <a:t>in evaporator</a:t>
            </a:r>
            <a:r>
              <a:rPr lang="en-US" dirty="0">
                <a:solidFill>
                  <a:srgbClr val="000000"/>
                </a:solidFill>
                <a:ea typeface="MS Mincho" panose="02020609040205080304" pitchFamily="49" charset="-128"/>
              </a:rPr>
              <a:t>, </a:t>
            </a:r>
            <a:r>
              <a:rPr lang="en-US" dirty="0" smtClean="0">
                <a:solidFill>
                  <a:srgbClr val="000000"/>
                </a:solidFill>
                <a:ea typeface="MS Mincho" panose="02020609040205080304" pitchFamily="49" charset="-128"/>
              </a:rPr>
              <a:t>vaporizes </a:t>
            </a:r>
            <a:r>
              <a:rPr lang="en-US" dirty="0">
                <a:solidFill>
                  <a:srgbClr val="000000"/>
                </a:solidFill>
                <a:ea typeface="MS Mincho" panose="02020609040205080304" pitchFamily="49" charset="-128"/>
              </a:rPr>
              <a:t>and </a:t>
            </a:r>
            <a:r>
              <a:rPr lang="en-US" dirty="0" smtClean="0">
                <a:solidFill>
                  <a:srgbClr val="000000"/>
                </a:solidFill>
                <a:ea typeface="MS Mincho" panose="02020609040205080304" pitchFamily="49" charset="-128"/>
              </a:rPr>
              <a:t>travels </a:t>
            </a:r>
            <a:r>
              <a:rPr lang="en-US" dirty="0">
                <a:solidFill>
                  <a:srgbClr val="000000"/>
                </a:solidFill>
                <a:ea typeface="MS Mincho" panose="02020609040205080304" pitchFamily="49" charset="-128"/>
              </a:rPr>
              <a:t>to </a:t>
            </a:r>
            <a:r>
              <a:rPr lang="en-US" dirty="0" smtClean="0">
                <a:solidFill>
                  <a:srgbClr val="000000"/>
                </a:solidFill>
                <a:ea typeface="MS Mincho" panose="02020609040205080304" pitchFamily="49" charset="-128"/>
              </a:rPr>
              <a:t>anode.</a:t>
            </a:r>
          </a:p>
          <a:p>
            <a:pPr marL="285750" indent="-285750">
              <a:buFont typeface="Arial" panose="020B0604020202020204" pitchFamily="34" charset="0"/>
              <a:buChar char="•"/>
            </a:pPr>
            <a:r>
              <a:rPr lang="en-US" dirty="0" smtClean="0">
                <a:solidFill>
                  <a:srgbClr val="000000"/>
                </a:solidFill>
                <a:ea typeface="MS Mincho" panose="02020609040205080304" pitchFamily="49" charset="-128"/>
              </a:rPr>
              <a:t>Oxidation </a:t>
            </a:r>
            <a:r>
              <a:rPr lang="en-US" dirty="0">
                <a:solidFill>
                  <a:srgbClr val="000000"/>
                </a:solidFill>
                <a:ea typeface="MS Mincho" panose="02020609040205080304" pitchFamily="49" charset="-128"/>
              </a:rPr>
              <a:t>occurs at </a:t>
            </a:r>
            <a:r>
              <a:rPr lang="en-US" dirty="0" smtClean="0">
                <a:solidFill>
                  <a:srgbClr val="000000"/>
                </a:solidFill>
                <a:ea typeface="MS Mincho" panose="02020609040205080304" pitchFamily="49" charset="-128"/>
              </a:rPr>
              <a:t>anode</a:t>
            </a:r>
            <a:r>
              <a:rPr lang="en-US" dirty="0">
                <a:solidFill>
                  <a:srgbClr val="000000"/>
                </a:solidFill>
                <a:ea typeface="MS Mincho" panose="02020609040205080304" pitchFamily="49" charset="-128"/>
              </a:rPr>
              <a:t>, and </a:t>
            </a:r>
            <a:r>
              <a:rPr lang="en-US" dirty="0" smtClean="0">
                <a:solidFill>
                  <a:srgbClr val="000000"/>
                </a:solidFill>
                <a:ea typeface="MS Mincho" panose="02020609040205080304" pitchFamily="49" charset="-128"/>
              </a:rPr>
              <a:t>pressure </a:t>
            </a:r>
            <a:r>
              <a:rPr lang="en-US" dirty="0">
                <a:solidFill>
                  <a:srgbClr val="000000"/>
                </a:solidFill>
                <a:ea typeface="MS Mincho" panose="02020609040205080304" pitchFamily="49" charset="-128"/>
              </a:rPr>
              <a:t>gradient </a:t>
            </a:r>
            <a:r>
              <a:rPr lang="en-US" dirty="0" smtClean="0">
                <a:solidFill>
                  <a:srgbClr val="000000"/>
                </a:solidFill>
                <a:ea typeface="MS Mincho" panose="02020609040205080304" pitchFamily="49" charset="-128"/>
              </a:rPr>
              <a:t>between </a:t>
            </a:r>
            <a:r>
              <a:rPr lang="en-US" dirty="0">
                <a:solidFill>
                  <a:srgbClr val="000000"/>
                </a:solidFill>
                <a:ea typeface="MS Mincho" panose="02020609040205080304" pitchFamily="49" charset="-128"/>
              </a:rPr>
              <a:t>hot </a:t>
            </a:r>
            <a:r>
              <a:rPr lang="en-US" dirty="0" smtClean="0">
                <a:solidFill>
                  <a:srgbClr val="000000"/>
                </a:solidFill>
                <a:ea typeface="MS Mincho" panose="02020609040205080304" pitchFamily="49" charset="-128"/>
              </a:rPr>
              <a:t>cold </a:t>
            </a:r>
            <a:r>
              <a:rPr lang="en-US" dirty="0">
                <a:solidFill>
                  <a:srgbClr val="000000"/>
                </a:solidFill>
                <a:ea typeface="MS Mincho" panose="02020609040205080304" pitchFamily="49" charset="-128"/>
              </a:rPr>
              <a:t>side drives </a:t>
            </a:r>
            <a:r>
              <a:rPr lang="en-US" dirty="0" smtClean="0">
                <a:solidFill>
                  <a:srgbClr val="000000"/>
                </a:solidFill>
                <a:ea typeface="MS Mincho" panose="02020609040205080304" pitchFamily="49" charset="-128"/>
              </a:rPr>
              <a:t>cations </a:t>
            </a:r>
            <a:r>
              <a:rPr lang="en-US" dirty="0">
                <a:solidFill>
                  <a:srgbClr val="000000"/>
                </a:solidFill>
                <a:ea typeface="MS Mincho" panose="02020609040205080304" pitchFamily="49" charset="-128"/>
              </a:rPr>
              <a:t>through the solid-electrolyte. </a:t>
            </a:r>
            <a:endParaRPr lang="en-US" dirty="0" smtClean="0">
              <a:solidFill>
                <a:srgbClr val="000000"/>
              </a:solidFill>
              <a:ea typeface="MS Mincho" panose="02020609040205080304" pitchFamily="49" charset="-128"/>
            </a:endParaRPr>
          </a:p>
          <a:p>
            <a:pPr marL="285750" indent="-285750">
              <a:buFont typeface="Arial" panose="020B0604020202020204" pitchFamily="34" charset="0"/>
              <a:buChar char="•"/>
            </a:pPr>
            <a:r>
              <a:rPr lang="en-US" dirty="0">
                <a:solidFill>
                  <a:srgbClr val="000000"/>
                </a:solidFill>
                <a:ea typeface="MS Mincho" panose="02020609040205080304" pitchFamily="49" charset="-128"/>
              </a:rPr>
              <a:t>E</a:t>
            </a:r>
            <a:r>
              <a:rPr lang="en-US" dirty="0" smtClean="0">
                <a:solidFill>
                  <a:srgbClr val="000000"/>
                </a:solidFill>
                <a:ea typeface="MS Mincho" panose="02020609040205080304" pitchFamily="49" charset="-128"/>
              </a:rPr>
              <a:t>lectrons </a:t>
            </a:r>
            <a:r>
              <a:rPr lang="en-US" dirty="0">
                <a:solidFill>
                  <a:srgbClr val="000000"/>
                </a:solidFill>
                <a:ea typeface="MS Mincho" panose="02020609040205080304" pitchFamily="49" charset="-128"/>
              </a:rPr>
              <a:t>travel through </a:t>
            </a:r>
            <a:r>
              <a:rPr lang="en-US" dirty="0" smtClean="0">
                <a:solidFill>
                  <a:srgbClr val="000000"/>
                </a:solidFill>
                <a:ea typeface="MS Mincho" panose="02020609040205080304" pitchFamily="49" charset="-128"/>
              </a:rPr>
              <a:t>load </a:t>
            </a:r>
            <a:r>
              <a:rPr lang="en-US" dirty="0">
                <a:solidFill>
                  <a:srgbClr val="000000"/>
                </a:solidFill>
                <a:ea typeface="MS Mincho" panose="02020609040205080304" pitchFamily="49" charset="-128"/>
              </a:rPr>
              <a:t>where power is extracted, </a:t>
            </a:r>
            <a:r>
              <a:rPr lang="en-US" dirty="0" smtClean="0">
                <a:solidFill>
                  <a:srgbClr val="000000"/>
                </a:solidFill>
                <a:ea typeface="MS Mincho" panose="02020609040205080304" pitchFamily="49" charset="-128"/>
              </a:rPr>
              <a:t>and recombines </a:t>
            </a:r>
            <a:r>
              <a:rPr lang="en-US" dirty="0">
                <a:solidFill>
                  <a:srgbClr val="000000"/>
                </a:solidFill>
                <a:ea typeface="MS Mincho" panose="02020609040205080304" pitchFamily="49" charset="-128"/>
              </a:rPr>
              <a:t>with </a:t>
            </a:r>
            <a:r>
              <a:rPr lang="en-US" dirty="0" smtClean="0">
                <a:solidFill>
                  <a:srgbClr val="000000"/>
                </a:solidFill>
                <a:ea typeface="MS Mincho" panose="02020609040205080304" pitchFamily="49" charset="-128"/>
              </a:rPr>
              <a:t>sodium and</a:t>
            </a:r>
            <a:r>
              <a:rPr lang="en-US" dirty="0" smtClean="0">
                <a:solidFill>
                  <a:srgbClr val="000000"/>
                </a:solidFill>
              </a:rPr>
              <a:t> converts </a:t>
            </a:r>
            <a:r>
              <a:rPr lang="en-US" dirty="0">
                <a:solidFill>
                  <a:srgbClr val="000000"/>
                </a:solidFill>
              </a:rPr>
              <a:t>to liquid </a:t>
            </a:r>
            <a:r>
              <a:rPr lang="en-US" dirty="0" smtClean="0">
                <a:solidFill>
                  <a:srgbClr val="000000"/>
                </a:solidFill>
              </a:rPr>
              <a:t>at condenser </a:t>
            </a:r>
            <a:r>
              <a:rPr lang="en-US" dirty="0">
                <a:solidFill>
                  <a:srgbClr val="000000"/>
                </a:solidFill>
              </a:rPr>
              <a:t>with heat rejection</a:t>
            </a:r>
            <a:r>
              <a:rPr lang="en-US" dirty="0" smtClean="0">
                <a:solidFill>
                  <a:srgbClr val="000000"/>
                </a:solidFill>
                <a:ea typeface="MS Mincho" panose="02020609040205080304" pitchFamily="49" charset="-128"/>
              </a:rPr>
              <a:t>. </a:t>
            </a:r>
          </a:p>
          <a:p>
            <a:pPr marL="285750" indent="-285750">
              <a:buFont typeface="Arial" panose="020B0604020202020204" pitchFamily="34" charset="0"/>
              <a:buChar char="•"/>
            </a:pPr>
            <a:r>
              <a:rPr lang="en-US" dirty="0">
                <a:solidFill>
                  <a:srgbClr val="000000"/>
                </a:solidFill>
                <a:ea typeface="MS Mincho" panose="02020609040205080304" pitchFamily="49" charset="-128"/>
              </a:rPr>
              <a:t>Sodium is cooled and condenses </a:t>
            </a:r>
            <a:r>
              <a:rPr lang="en-US" dirty="0" smtClean="0">
                <a:solidFill>
                  <a:srgbClr val="000000"/>
                </a:solidFill>
                <a:ea typeface="MS Mincho" panose="02020609040205080304" pitchFamily="49" charset="-128"/>
              </a:rPr>
              <a:t>evaporator </a:t>
            </a:r>
            <a:r>
              <a:rPr lang="en-US" dirty="0">
                <a:solidFill>
                  <a:srgbClr val="000000"/>
                </a:solidFill>
                <a:ea typeface="MS Mincho" panose="02020609040205080304" pitchFamily="49" charset="-128"/>
              </a:rPr>
              <a:t>using a wick</a:t>
            </a:r>
            <a:r>
              <a:rPr lang="en-US" dirty="0" smtClean="0">
                <a:solidFill>
                  <a:srgbClr val="000000"/>
                </a:solidFill>
                <a:ea typeface="MS Mincho" panose="02020609040205080304" pitchFamily="49" charset="-128"/>
              </a:rPr>
              <a:t>.</a:t>
            </a:r>
            <a:r>
              <a:rPr lang="en-US" dirty="0">
                <a:solidFill>
                  <a:srgbClr val="000000"/>
                </a:solidFill>
              </a:rPr>
              <a:t> L</a:t>
            </a:r>
            <a:r>
              <a:rPr lang="en-US" dirty="0" smtClean="0">
                <a:solidFill>
                  <a:srgbClr val="000000"/>
                </a:solidFill>
              </a:rPr>
              <a:t>oop </a:t>
            </a:r>
            <a:r>
              <a:rPr lang="en-US" dirty="0">
                <a:solidFill>
                  <a:srgbClr val="000000"/>
                </a:solidFill>
              </a:rPr>
              <a:t>is closed via a capillary wick </a:t>
            </a:r>
            <a:r>
              <a:rPr lang="en-US" dirty="0" smtClean="0">
                <a:solidFill>
                  <a:srgbClr val="000000"/>
                </a:solidFill>
              </a:rPr>
              <a:t>returning liquid </a:t>
            </a:r>
            <a:r>
              <a:rPr lang="en-US" dirty="0">
                <a:solidFill>
                  <a:srgbClr val="000000"/>
                </a:solidFill>
              </a:rPr>
              <a:t>sodium to </a:t>
            </a:r>
            <a:r>
              <a:rPr lang="en-US" dirty="0" smtClean="0">
                <a:solidFill>
                  <a:srgbClr val="000000"/>
                </a:solidFill>
              </a:rPr>
              <a:t> </a:t>
            </a:r>
            <a:r>
              <a:rPr lang="en-US" dirty="0">
                <a:solidFill>
                  <a:srgbClr val="000000"/>
                </a:solidFill>
              </a:rPr>
              <a:t>evaporator.  </a:t>
            </a:r>
          </a:p>
        </p:txBody>
      </p:sp>
      <p:sp>
        <p:nvSpPr>
          <p:cNvPr id="8" name="Rectangle 7"/>
          <p:cNvSpPr/>
          <p:nvPr/>
        </p:nvSpPr>
        <p:spPr>
          <a:xfrm>
            <a:off x="212472" y="4649320"/>
            <a:ext cx="470127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dirty="0">
                <a:solidFill>
                  <a:srgbClr val="000000"/>
                </a:solidFill>
                <a:ea typeface="MS Mincho" panose="02020609040205080304" pitchFamily="49" charset="-128"/>
              </a:rPr>
              <a:t>P</a:t>
            </a:r>
            <a:r>
              <a:rPr lang="en-US" dirty="0" smtClean="0">
                <a:solidFill>
                  <a:srgbClr val="000000"/>
                </a:solidFill>
                <a:ea typeface="MS Mincho" panose="02020609040205080304" pitchFamily="49" charset="-128"/>
              </a:rPr>
              <a:t>rocess modeled </a:t>
            </a:r>
            <a:r>
              <a:rPr lang="en-US" dirty="0">
                <a:solidFill>
                  <a:srgbClr val="000000"/>
                </a:solidFill>
                <a:ea typeface="MS Mincho" panose="02020609040205080304" pitchFamily="49" charset="-128"/>
              </a:rPr>
              <a:t>thermodynamically as isothermal expansion. </a:t>
            </a:r>
          </a:p>
          <a:p>
            <a:pPr marL="285750" indent="-285750">
              <a:buFont typeface="Arial" panose="020B0604020202020204" pitchFamily="34" charset="0"/>
              <a:buChar char="•"/>
            </a:pPr>
            <a:r>
              <a:rPr lang="en-US" dirty="0" smtClean="0">
                <a:solidFill>
                  <a:srgbClr val="000000"/>
                </a:solidFill>
                <a:ea typeface="MS Mincho" panose="02020609040205080304" pitchFamily="49" charset="-128"/>
              </a:rPr>
              <a:t>Temperature </a:t>
            </a:r>
            <a:r>
              <a:rPr lang="en-US" dirty="0">
                <a:solidFill>
                  <a:srgbClr val="000000"/>
                </a:solidFill>
                <a:ea typeface="MS Mincho" panose="02020609040205080304" pitchFamily="49" charset="-128"/>
              </a:rPr>
              <a:t>entropy </a:t>
            </a:r>
            <a:r>
              <a:rPr lang="en-US" dirty="0" smtClean="0">
                <a:solidFill>
                  <a:srgbClr val="000000"/>
                </a:solidFill>
                <a:ea typeface="MS Mincho" panose="02020609040205080304" pitchFamily="49" charset="-128"/>
              </a:rPr>
              <a:t>diagram represents </a:t>
            </a:r>
            <a:r>
              <a:rPr lang="en-US" dirty="0">
                <a:solidFill>
                  <a:srgbClr val="000000"/>
                </a:solidFill>
                <a:ea typeface="MS Mincho" panose="02020609040205080304" pitchFamily="49" charset="-128"/>
              </a:rPr>
              <a:t>the ideal reversible cycle for a single stage</a:t>
            </a:r>
            <a:endParaRPr lang="en-US" dirty="0"/>
          </a:p>
        </p:txBody>
      </p:sp>
    </p:spTree>
    <p:extLst>
      <p:ext uri="{BB962C8B-B14F-4D97-AF65-F5344CB8AC3E}">
        <p14:creationId xmlns:p14="http://schemas.microsoft.com/office/powerpoint/2010/main" val="14890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647699"/>
          </a:xfrm>
        </p:spPr>
        <p:txBody>
          <a:bodyPr>
            <a:normAutofit/>
          </a:bodyPr>
          <a:lstStyle/>
          <a:p>
            <a:r>
              <a:rPr lang="en-US" sz="3200" dirty="0" smtClean="0">
                <a:latin typeface="Trebuchet MS" panose="020B0603020202020204" pitchFamily="34" charset="0"/>
              </a:rPr>
              <a:t>What are the Advantages of a Na-TECC?</a:t>
            </a:r>
            <a:endParaRPr lang="en-US" sz="3200" dirty="0">
              <a:latin typeface="Trebuchet MS" panose="020B0603020202020204" pitchFamily="34" charset="0"/>
            </a:endParaRPr>
          </a:p>
        </p:txBody>
      </p:sp>
      <p:sp>
        <p:nvSpPr>
          <p:cNvPr id="3" name="Content Placeholder 2"/>
          <p:cNvSpPr>
            <a:spLocks noGrp="1"/>
          </p:cNvSpPr>
          <p:nvPr>
            <p:ph idx="4294967295"/>
          </p:nvPr>
        </p:nvSpPr>
        <p:spPr>
          <a:xfrm>
            <a:off x="447675" y="829668"/>
            <a:ext cx="8229600" cy="1977032"/>
          </a:xfrm>
        </p:spPr>
        <p:txBody>
          <a:bodyPr>
            <a:normAutofit/>
          </a:bodyPr>
          <a:lstStyle/>
          <a:p>
            <a:pPr marL="457200" indent="-457200">
              <a:buFont typeface="+mj-lt"/>
              <a:buAutoNum type="arabicPeriod"/>
            </a:pPr>
            <a:r>
              <a:rPr lang="en-US" sz="2000" dirty="0" smtClean="0">
                <a:solidFill>
                  <a:srgbClr val="00B050"/>
                </a:solidFill>
              </a:rPr>
              <a:t>High second law efficiency </a:t>
            </a:r>
            <a:r>
              <a:rPr lang="en-US" sz="2000" dirty="0" smtClean="0">
                <a:solidFill>
                  <a:srgbClr val="000000"/>
                </a:solidFill>
              </a:rPr>
              <a:t>(&gt;90% of the Carnot limit)</a:t>
            </a:r>
          </a:p>
          <a:p>
            <a:pPr marL="457200" indent="-457200">
              <a:buFont typeface="+mj-lt"/>
              <a:buAutoNum type="arabicPeriod"/>
            </a:pPr>
            <a:r>
              <a:rPr lang="en-US" sz="2000" dirty="0" smtClean="0">
                <a:solidFill>
                  <a:srgbClr val="000000"/>
                </a:solidFill>
              </a:rPr>
              <a:t>High specific power (up to 0.2 kW/kg)</a:t>
            </a:r>
          </a:p>
          <a:p>
            <a:pPr marL="457200" indent="-457200">
              <a:buFont typeface="+mj-lt"/>
              <a:buAutoNum type="arabicPeriod"/>
            </a:pPr>
            <a:r>
              <a:rPr lang="en-US" sz="2000" dirty="0">
                <a:solidFill>
                  <a:srgbClr val="00B050"/>
                </a:solidFill>
              </a:rPr>
              <a:t>Closed </a:t>
            </a:r>
            <a:r>
              <a:rPr lang="en-US" sz="2000" dirty="0" smtClean="0">
                <a:solidFill>
                  <a:srgbClr val="00B050"/>
                </a:solidFill>
              </a:rPr>
              <a:t>system operation </a:t>
            </a:r>
            <a:r>
              <a:rPr lang="en-US" sz="2000" dirty="0" smtClean="0"/>
              <a:t>with </a:t>
            </a:r>
            <a:r>
              <a:rPr lang="en-US" sz="2000" dirty="0" smtClean="0">
                <a:solidFill>
                  <a:srgbClr val="00B050"/>
                </a:solidFill>
              </a:rPr>
              <a:t>no moving parts</a:t>
            </a:r>
          </a:p>
          <a:p>
            <a:pPr marL="457200" indent="-457200">
              <a:buFont typeface="+mj-lt"/>
              <a:buAutoNum type="arabicPeriod"/>
            </a:pPr>
            <a:r>
              <a:rPr lang="en-US" sz="2000" dirty="0" smtClean="0">
                <a:solidFill>
                  <a:srgbClr val="00B050"/>
                </a:solidFill>
              </a:rPr>
              <a:t>Scalable</a:t>
            </a:r>
            <a:r>
              <a:rPr lang="en-US" sz="2000" dirty="0" smtClean="0"/>
              <a:t> </a:t>
            </a:r>
            <a:r>
              <a:rPr lang="en-US" sz="2000" dirty="0" smtClean="0">
                <a:solidFill>
                  <a:srgbClr val="000000"/>
                </a:solidFill>
              </a:rPr>
              <a:t>to multiple power levels (100 W -10 kW)</a:t>
            </a:r>
          </a:p>
          <a:p>
            <a:pPr marL="457200" indent="-457200">
              <a:buFont typeface="+mj-lt"/>
              <a:buAutoNum type="arabicPeriod"/>
            </a:pPr>
            <a:r>
              <a:rPr lang="en-US" sz="2000" dirty="0" smtClean="0">
                <a:solidFill>
                  <a:srgbClr val="000000"/>
                </a:solidFill>
              </a:rPr>
              <a:t>Amenable to </a:t>
            </a:r>
            <a:r>
              <a:rPr lang="en-US" sz="2000" dirty="0" smtClean="0">
                <a:solidFill>
                  <a:srgbClr val="00B050"/>
                </a:solidFill>
              </a:rPr>
              <a:t>cogeneration</a:t>
            </a:r>
            <a:r>
              <a:rPr lang="en-US" sz="2000" dirty="0" smtClean="0"/>
              <a:t> </a:t>
            </a:r>
            <a:r>
              <a:rPr lang="en-US" sz="2000" dirty="0" smtClean="0">
                <a:solidFill>
                  <a:srgbClr val="000000"/>
                </a:solidFill>
              </a:rPr>
              <a:t>using rejected heat</a:t>
            </a:r>
          </a:p>
          <a:p>
            <a:pPr marL="0" indent="0">
              <a:buNone/>
            </a:pPr>
            <a:endParaRPr lang="en-US" sz="2400" dirty="0">
              <a:latin typeface="Trebuchet MS" panose="020B0603020202020204" pitchFamily="34" charset="0"/>
            </a:endParaRPr>
          </a:p>
          <a:p>
            <a:endParaRPr lang="en-US" sz="2400" dirty="0" smtClean="0">
              <a:latin typeface="Trebuchet MS" panose="020B0603020202020204" pitchFamily="34" charset="0"/>
            </a:endParaRPr>
          </a:p>
          <a:p>
            <a:pPr marL="0" indent="0">
              <a:buNone/>
            </a:pPr>
            <a:endParaRPr lang="en-US" sz="1200" dirty="0" smtClean="0">
              <a:latin typeface="Trebuchet MS" panose="020B0603020202020204" pitchFamily="34" charset="0"/>
            </a:endParaRPr>
          </a:p>
          <a:p>
            <a:pPr marL="0" indent="0">
              <a:buNone/>
            </a:pPr>
            <a:endParaRPr lang="en-US" sz="1200" dirty="0" smtClean="0">
              <a:latin typeface="Trebuchet MS" panose="020B0603020202020204" pitchFamily="34" charset="0"/>
            </a:endParaRPr>
          </a:p>
          <a:p>
            <a:pPr marL="0" indent="0">
              <a:buNone/>
            </a:pPr>
            <a:endParaRPr lang="en-US" sz="1200" dirty="0">
              <a:latin typeface="Trebuchet MS" panose="020B0603020202020204" pitchFamily="34" charset="0"/>
            </a:endParaRPr>
          </a:p>
          <a:p>
            <a:pPr marL="0" indent="0">
              <a:buNone/>
            </a:pPr>
            <a:endParaRPr lang="en-US" sz="1200" dirty="0" smtClean="0">
              <a:latin typeface="Trebuchet MS" panose="020B0603020202020204" pitchFamily="34" charset="0"/>
            </a:endParaRPr>
          </a:p>
          <a:p>
            <a:pPr marL="0" indent="0">
              <a:buNone/>
            </a:pPr>
            <a:endParaRPr lang="en-US" sz="1200" dirty="0">
              <a:latin typeface="Trebuchet MS" panose="020B0603020202020204" pitchFamily="34" charset="0"/>
            </a:endParaRPr>
          </a:p>
          <a:p>
            <a:pPr marL="0" indent="0">
              <a:buNone/>
            </a:pPr>
            <a:endParaRPr lang="en-US" sz="1200" dirty="0" smtClean="0">
              <a:latin typeface="Trebuchet MS" panose="020B0603020202020204" pitchFamily="34" charset="0"/>
            </a:endParaRPr>
          </a:p>
          <a:p>
            <a:pPr marL="0" indent="0">
              <a:buNone/>
            </a:pPr>
            <a:endParaRPr lang="en-US" sz="900" dirty="0" smtClean="0">
              <a:latin typeface="Trebuchet MS" panose="020B0603020202020204" pitchFamily="34" charset="0"/>
            </a:endParaRPr>
          </a:p>
          <a:p>
            <a:pPr marL="0" indent="0">
              <a:buNone/>
            </a:pPr>
            <a:endParaRPr lang="en-US" sz="900" dirty="0">
              <a:latin typeface="Trebuchet MS" panose="020B0603020202020204" pitchFamily="34" charset="0"/>
            </a:endParaRPr>
          </a:p>
          <a:p>
            <a:pPr marL="0" indent="0">
              <a:buNone/>
            </a:pPr>
            <a:endParaRPr lang="en-US" sz="2400" dirty="0" smtClean="0"/>
          </a:p>
          <a:p>
            <a:endParaRPr lang="en-US" sz="2400" dirty="0" smtClean="0"/>
          </a:p>
          <a:p>
            <a:endParaRPr lang="en-US" sz="2400" dirty="0"/>
          </a:p>
        </p:txBody>
      </p:sp>
      <p:sp>
        <p:nvSpPr>
          <p:cNvPr id="5" name="Slide Number Placeholder 4"/>
          <p:cNvSpPr>
            <a:spLocks noGrp="1"/>
          </p:cNvSpPr>
          <p:nvPr>
            <p:ph type="sldNum" sz="quarter" idx="4294967295"/>
          </p:nvPr>
        </p:nvSpPr>
        <p:spPr/>
        <p:txBody>
          <a:bodyPr/>
          <a:lstStyle/>
          <a:p>
            <a:fld id="{5414F11E-2BE3-8646-9866-82D9C6E09258}" type="slidenum">
              <a:rPr lang="en-US" smtClean="0"/>
              <a:t>4</a:t>
            </a:fld>
            <a:endParaRPr lang="en-US" dirty="0"/>
          </a:p>
        </p:txBody>
      </p:sp>
      <p:pic>
        <p:nvPicPr>
          <p:cNvPr id="757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68" t="34574" r="6243"/>
          <a:stretch/>
        </p:blipFill>
        <p:spPr bwMode="auto">
          <a:xfrm>
            <a:off x="2001506" y="2747695"/>
            <a:ext cx="5140989" cy="3994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9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300038"/>
            <a:ext cx="8864600" cy="592137"/>
          </a:xfrm>
        </p:spPr>
        <p:txBody>
          <a:bodyPr>
            <a:normAutofit fontScale="90000"/>
          </a:bodyPr>
          <a:lstStyle/>
          <a:p>
            <a:r>
              <a:rPr lang="en-US" sz="3200" dirty="0" smtClean="0">
                <a:latin typeface="Trebuchet MS" panose="020B0603020202020204" pitchFamily="34" charset="0"/>
              </a:rPr>
              <a:t>Improving the </a:t>
            </a:r>
            <a:r>
              <a:rPr lang="en-US" sz="3200" dirty="0">
                <a:latin typeface="Trebuchet MS" panose="020B0603020202020204" pitchFamily="34" charset="0"/>
              </a:rPr>
              <a:t>E</a:t>
            </a:r>
            <a:r>
              <a:rPr lang="en-US" sz="3200" dirty="0" smtClean="0">
                <a:latin typeface="Trebuchet MS" panose="020B0603020202020204" pitchFamily="34" charset="0"/>
              </a:rPr>
              <a:t>fficiency by Using Multiple-Stages</a:t>
            </a:r>
            <a:endParaRPr lang="en-US" sz="3200" dirty="0">
              <a:latin typeface="Trebuchet MS" panose="020B0603020202020204" pitchFamily="34" charset="0"/>
            </a:endParaRPr>
          </a:p>
        </p:txBody>
      </p:sp>
      <p:sp>
        <p:nvSpPr>
          <p:cNvPr id="3" name="Content Placeholder 2"/>
          <p:cNvSpPr>
            <a:spLocks noGrp="1"/>
          </p:cNvSpPr>
          <p:nvPr>
            <p:ph idx="4294967295"/>
          </p:nvPr>
        </p:nvSpPr>
        <p:spPr>
          <a:xfrm>
            <a:off x="196850" y="1312707"/>
            <a:ext cx="8229600" cy="590550"/>
          </a:xfrm>
        </p:spPr>
        <p:txBody>
          <a:bodyPr>
            <a:normAutofit/>
          </a:bodyPr>
          <a:lstStyle/>
          <a:p>
            <a:pPr marL="0" indent="0">
              <a:buNone/>
            </a:pPr>
            <a:r>
              <a:rPr lang="en-US" sz="2200" dirty="0" smtClean="0">
                <a:solidFill>
                  <a:srgbClr val="000000"/>
                </a:solidFill>
              </a:rPr>
              <a:t>The efficiency of a multiple-stages engine is:</a:t>
            </a:r>
            <a:endParaRPr lang="en-US" sz="2200" dirty="0">
              <a:solidFill>
                <a:srgbClr val="000000"/>
              </a:solidFill>
            </a:endParaRPr>
          </a:p>
        </p:txBody>
      </p:sp>
      <p:grpSp>
        <p:nvGrpSpPr>
          <p:cNvPr id="4" name="Group 3"/>
          <p:cNvGrpSpPr/>
          <p:nvPr/>
        </p:nvGrpSpPr>
        <p:grpSpPr>
          <a:xfrm>
            <a:off x="676323" y="2211374"/>
            <a:ext cx="1584278" cy="3740972"/>
            <a:chOff x="14705604" y="1202663"/>
            <a:chExt cx="2980216" cy="6918777"/>
          </a:xfrm>
        </p:grpSpPr>
        <p:sp>
          <p:nvSpPr>
            <p:cNvPr id="5" name="Rectangle 4"/>
            <p:cNvSpPr/>
            <p:nvPr/>
          </p:nvSpPr>
          <p:spPr>
            <a:xfrm>
              <a:off x="14954251" y="1249799"/>
              <a:ext cx="1803401" cy="1021631"/>
            </a:xfrm>
            <a:prstGeom prst="rect">
              <a:avLst/>
            </a:prstGeom>
            <a:solidFill>
              <a:srgbClr val="FF0000"/>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 name="Rectangle 5"/>
            <p:cNvSpPr/>
            <p:nvPr/>
          </p:nvSpPr>
          <p:spPr>
            <a:xfrm>
              <a:off x="14953291" y="7196388"/>
              <a:ext cx="1803400" cy="925052"/>
            </a:xfrm>
            <a:prstGeom prst="rect">
              <a:avLst/>
            </a:prstGeom>
            <a:solidFill>
              <a:srgbClr val="00B0F0"/>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Oval 6"/>
            <p:cNvSpPr/>
            <p:nvPr/>
          </p:nvSpPr>
          <p:spPr>
            <a:xfrm>
              <a:off x="15533361" y="4710659"/>
              <a:ext cx="643262" cy="643262"/>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Oval 7"/>
            <p:cNvSpPr/>
            <p:nvPr/>
          </p:nvSpPr>
          <p:spPr>
            <a:xfrm>
              <a:off x="15533362" y="3053847"/>
              <a:ext cx="643262" cy="643262"/>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Oval 8"/>
            <p:cNvSpPr/>
            <p:nvPr/>
          </p:nvSpPr>
          <p:spPr>
            <a:xfrm>
              <a:off x="15539711" y="5809266"/>
              <a:ext cx="643262" cy="643262"/>
            </a:xfrm>
            <a:prstGeom prst="ellipse">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Right Arrow 9"/>
            <p:cNvSpPr/>
            <p:nvPr/>
          </p:nvSpPr>
          <p:spPr>
            <a:xfrm rot="5400000">
              <a:off x="15430008" y="2222725"/>
              <a:ext cx="849969" cy="643262"/>
            </a:xfrm>
            <a:prstGeom prst="rightArrow">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 name="Right Arrow 10"/>
            <p:cNvSpPr/>
            <p:nvPr/>
          </p:nvSpPr>
          <p:spPr>
            <a:xfrm rot="5400000">
              <a:off x="15430008" y="3882253"/>
              <a:ext cx="849969" cy="643262"/>
            </a:xfrm>
            <a:prstGeom prst="rightArrow">
              <a:avLst/>
            </a:prstGeom>
            <a:no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 name="Right Arrow 11"/>
            <p:cNvSpPr/>
            <p:nvPr/>
          </p:nvSpPr>
          <p:spPr>
            <a:xfrm rot="5400000">
              <a:off x="15436357" y="6637672"/>
              <a:ext cx="849969" cy="643262"/>
            </a:xfrm>
            <a:prstGeom prst="rightArrow">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Oval 12"/>
            <p:cNvSpPr/>
            <p:nvPr/>
          </p:nvSpPr>
          <p:spPr>
            <a:xfrm>
              <a:off x="15832866" y="5423516"/>
              <a:ext cx="56952" cy="56952"/>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4" name="Oval 13"/>
            <p:cNvSpPr/>
            <p:nvPr/>
          </p:nvSpPr>
          <p:spPr>
            <a:xfrm>
              <a:off x="15832866" y="5675060"/>
              <a:ext cx="56952" cy="56952"/>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Oval 14"/>
            <p:cNvSpPr/>
            <p:nvPr/>
          </p:nvSpPr>
          <p:spPr>
            <a:xfrm>
              <a:off x="15832866" y="5549288"/>
              <a:ext cx="56952" cy="56952"/>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Right Arrow 15"/>
            <p:cNvSpPr/>
            <p:nvPr/>
          </p:nvSpPr>
          <p:spPr>
            <a:xfrm>
              <a:off x="16331706" y="5848775"/>
              <a:ext cx="849969" cy="643262"/>
            </a:xfrm>
            <a:prstGeom prst="rightArrow">
              <a:avLst/>
            </a:prstGeom>
            <a:no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7" name="Right Arrow 16"/>
            <p:cNvSpPr/>
            <p:nvPr/>
          </p:nvSpPr>
          <p:spPr>
            <a:xfrm>
              <a:off x="16331706" y="4710659"/>
              <a:ext cx="849969" cy="643262"/>
            </a:xfrm>
            <a:prstGeom prst="rightArrow">
              <a:avLst/>
            </a:prstGeom>
            <a:no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Right Arrow 17"/>
            <p:cNvSpPr/>
            <p:nvPr/>
          </p:nvSpPr>
          <p:spPr>
            <a:xfrm>
              <a:off x="16331705" y="3053847"/>
              <a:ext cx="849969" cy="643262"/>
            </a:xfrm>
            <a:prstGeom prst="rightArrow">
              <a:avLst/>
            </a:prstGeom>
            <a:noFill/>
            <a:ln w="38100" cap="flat" cmpd="sng" algn="ctr">
              <a:solidFill>
                <a:sysClr val="windowText" lastClr="000000"/>
              </a:solidFill>
              <a:prstDash val="solid"/>
            </a:ln>
            <a:effectLst/>
          </p:spPr>
          <p:txBody>
            <a:bodyPr rtlCol="0" anchor="ctr"/>
            <a:lstStyle/>
            <a:p>
              <a:pPr marL="0" marR="0" lvl="0" indent="0" algn="ctr" defTabSz="1567464" eaLnBrk="1" fontAlgn="auto" latinLnBrk="0" hangingPunct="1">
                <a:lnSpc>
                  <a:spcPct val="100000"/>
                </a:lnSpc>
                <a:spcBef>
                  <a:spcPts val="0"/>
                </a:spcBef>
                <a:spcAft>
                  <a:spcPts val="0"/>
                </a:spcAft>
                <a:buClrTx/>
                <a:buSzTx/>
                <a:buFontTx/>
                <a:buNone/>
                <a:tabLst/>
                <a:defRPr/>
              </a:pPr>
              <a:endParaRPr kumimoji="0" lang="en-US" sz="3100" b="0" i="0" u="none" strike="noStrike" kern="0" cap="none" spc="0" normalizeH="0" baseline="0" noProof="0" dirty="0" smtClean="0">
                <a:ln>
                  <a:noFill/>
                </a:ln>
                <a:solidFill>
                  <a:prstClr val="white"/>
                </a:solidFill>
                <a:effectLst/>
                <a:uLnTx/>
                <a:uFillTx/>
                <a:latin typeface="Calibri"/>
                <a:ea typeface="+mn-ea"/>
                <a:cs typeface="+mn-cs"/>
              </a:endParaRPr>
            </a:p>
          </p:txBody>
        </p:sp>
        <p:graphicFrame>
          <p:nvGraphicFramePr>
            <p:cNvPr id="19" name="Object 18"/>
            <p:cNvGraphicFramePr>
              <a:graphicFrameLocks noChangeAspect="1"/>
            </p:cNvGraphicFramePr>
            <p:nvPr>
              <p:extLst/>
            </p:nvPr>
          </p:nvGraphicFramePr>
          <p:xfrm>
            <a:off x="14768742" y="2933499"/>
            <a:ext cx="506183" cy="759275"/>
          </p:xfrm>
          <a:graphic>
            <a:graphicData uri="http://schemas.openxmlformats.org/presentationml/2006/ole">
              <mc:AlternateContent xmlns:mc="http://schemas.openxmlformats.org/markup-compatibility/2006">
                <mc:Choice xmlns:v="urn:schemas-microsoft-com:vml" Requires="v">
                  <p:oleObj spid="_x0000_s2991" name="Equation" r:id="rId4" imgW="152280" imgH="228600" progId="Equation.DSMT4">
                    <p:embed/>
                  </p:oleObj>
                </mc:Choice>
                <mc:Fallback>
                  <p:oleObj name="Equation" r:id="rId4" imgW="152280" imgH="228600" progId="Equation.DSMT4">
                    <p:embed/>
                    <p:pic>
                      <p:nvPicPr>
                        <p:cNvPr id="19" name="Object 18"/>
                        <p:cNvPicPr/>
                        <p:nvPr/>
                      </p:nvPicPr>
                      <p:blipFill>
                        <a:blip r:embed="rId5"/>
                        <a:stretch>
                          <a:fillRect/>
                        </a:stretch>
                      </p:blipFill>
                      <p:spPr>
                        <a:xfrm>
                          <a:off x="14768742" y="2933499"/>
                          <a:ext cx="506183" cy="759275"/>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14727238" y="4594225"/>
            <a:ext cx="590550" cy="760413"/>
          </p:xfrm>
          <a:graphic>
            <a:graphicData uri="http://schemas.openxmlformats.org/presentationml/2006/ole">
              <mc:AlternateContent xmlns:mc="http://schemas.openxmlformats.org/markup-compatibility/2006">
                <mc:Choice xmlns:v="urn:schemas-microsoft-com:vml" Requires="v">
                  <p:oleObj spid="_x0000_s2992" name="Equation" r:id="rId6" imgW="177480" imgH="228600" progId="Equation.DSMT4">
                    <p:embed/>
                  </p:oleObj>
                </mc:Choice>
                <mc:Fallback>
                  <p:oleObj name="Equation" r:id="rId6" imgW="177480" imgH="228600" progId="Equation.DSMT4">
                    <p:embed/>
                    <p:pic>
                      <p:nvPicPr>
                        <p:cNvPr id="20" name="Object 19"/>
                        <p:cNvPicPr/>
                        <p:nvPr/>
                      </p:nvPicPr>
                      <p:blipFill>
                        <a:blip r:embed="rId7"/>
                        <a:stretch>
                          <a:fillRect/>
                        </a:stretch>
                      </p:blipFill>
                      <p:spPr>
                        <a:xfrm>
                          <a:off x="14727238" y="4594225"/>
                          <a:ext cx="590550" cy="760413"/>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14705604" y="5659596"/>
            <a:ext cx="635104" cy="759571"/>
          </p:xfrm>
          <a:graphic>
            <a:graphicData uri="http://schemas.openxmlformats.org/presentationml/2006/ole">
              <mc:AlternateContent xmlns:mc="http://schemas.openxmlformats.org/markup-compatibility/2006">
                <mc:Choice xmlns:v="urn:schemas-microsoft-com:vml" Requires="v">
                  <p:oleObj spid="_x0000_s2993" name="Equation" r:id="rId8" imgW="190440" imgH="228600" progId="Equation.DSMT4">
                    <p:embed/>
                  </p:oleObj>
                </mc:Choice>
                <mc:Fallback>
                  <p:oleObj name="Equation" r:id="rId8" imgW="190440" imgH="228600" progId="Equation.DSMT4">
                    <p:embed/>
                    <p:pic>
                      <p:nvPicPr>
                        <p:cNvPr id="21" name="Object 20"/>
                        <p:cNvPicPr/>
                        <p:nvPr/>
                      </p:nvPicPr>
                      <p:blipFill>
                        <a:blip r:embed="rId9"/>
                        <a:stretch>
                          <a:fillRect/>
                        </a:stretch>
                      </p:blipFill>
                      <p:spPr>
                        <a:xfrm>
                          <a:off x="14705604" y="5659596"/>
                          <a:ext cx="635104" cy="759571"/>
                        </a:xfrm>
                        <a:prstGeom prst="rect">
                          <a:avLst/>
                        </a:prstGeom>
                      </p:spPr>
                    </p:pic>
                  </p:oleObj>
                </mc:Fallback>
              </mc:AlternateContent>
            </a:graphicData>
          </a:graphic>
        </p:graphicFrame>
        <p:sp>
          <p:nvSpPr>
            <p:cNvPr id="22" name="TextBox 21"/>
            <p:cNvSpPr txBox="1"/>
            <p:nvPr/>
          </p:nvSpPr>
          <p:spPr>
            <a:xfrm>
              <a:off x="14755038" y="1202663"/>
              <a:ext cx="2220492" cy="928703"/>
            </a:xfrm>
            <a:prstGeom prst="rect">
              <a:avLst/>
            </a:prstGeom>
            <a:noFill/>
          </p:spPr>
          <p:txBody>
            <a:bodyPr wrap="square" rtlCol="0">
              <a:spAutoFit/>
            </a:bodyPr>
            <a:lstStyle/>
            <a:p>
              <a:pPr marL="0" marR="0" lvl="0" indent="0" algn="ctr" defTabSz="1567464"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prstClr val="white"/>
                  </a:solidFill>
                  <a:effectLst/>
                  <a:uLnTx/>
                  <a:uFillTx/>
                  <a:latin typeface="Trebuchet MS" panose="020B0603020202020204" pitchFamily="34" charset="0"/>
                </a:rPr>
                <a:t>T</a:t>
              </a:r>
              <a:r>
                <a:rPr kumimoji="0" lang="en-US" sz="2200" b="1" i="0" u="none" strike="noStrike" kern="0" cap="none" spc="0" normalizeH="0" baseline="-25000" noProof="0" dirty="0" smtClean="0">
                  <a:ln>
                    <a:noFill/>
                  </a:ln>
                  <a:solidFill>
                    <a:prstClr val="white"/>
                  </a:solidFill>
                  <a:effectLst/>
                  <a:uLnTx/>
                  <a:uFillTx/>
                  <a:latin typeface="Trebuchet MS" panose="020B0603020202020204" pitchFamily="34" charset="0"/>
                </a:rPr>
                <a:t>hot</a:t>
              </a:r>
              <a:endParaRPr kumimoji="0" lang="en-US" sz="2200" b="1" i="0" u="none" strike="noStrike" kern="0" cap="none" spc="0" normalizeH="0" baseline="0" noProof="0" dirty="0" smtClean="0">
                <a:ln>
                  <a:noFill/>
                </a:ln>
                <a:solidFill>
                  <a:prstClr val="white"/>
                </a:solidFill>
                <a:effectLst/>
                <a:uLnTx/>
                <a:uFillTx/>
                <a:latin typeface="Trebuchet MS" panose="020B0603020202020204" pitchFamily="34" charset="0"/>
              </a:endParaRPr>
            </a:p>
          </p:txBody>
        </p:sp>
        <p:sp>
          <p:nvSpPr>
            <p:cNvPr id="23" name="TextBox 22"/>
            <p:cNvSpPr txBox="1"/>
            <p:nvPr/>
          </p:nvSpPr>
          <p:spPr>
            <a:xfrm>
              <a:off x="14739376" y="7209804"/>
              <a:ext cx="2261421" cy="796908"/>
            </a:xfrm>
            <a:prstGeom prst="rect">
              <a:avLst/>
            </a:prstGeom>
            <a:noFill/>
          </p:spPr>
          <p:txBody>
            <a:bodyPr wrap="square" rtlCol="0">
              <a:spAutoFit/>
            </a:bodyPr>
            <a:lstStyle/>
            <a:p>
              <a:pPr marL="0" marR="0" lvl="0" indent="0" algn="ctr" defTabSz="1567464"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prstClr val="white"/>
                  </a:solidFill>
                  <a:effectLst/>
                  <a:uLnTx/>
                  <a:uFillTx/>
                  <a:latin typeface="Trebuchet MS" panose="020B0603020202020204" pitchFamily="34" charset="0"/>
                </a:rPr>
                <a:t>T</a:t>
              </a:r>
              <a:r>
                <a:rPr kumimoji="0" lang="en-US" sz="2200" b="1" i="0" u="none" strike="noStrike" kern="0" cap="none" spc="0" normalizeH="0" baseline="-25000" noProof="0" dirty="0" smtClean="0">
                  <a:ln>
                    <a:noFill/>
                  </a:ln>
                  <a:solidFill>
                    <a:prstClr val="white"/>
                  </a:solidFill>
                  <a:effectLst/>
                  <a:uLnTx/>
                  <a:uFillTx/>
                  <a:latin typeface="Trebuchet MS" panose="020B0603020202020204" pitchFamily="34" charset="0"/>
                </a:rPr>
                <a:t>cold</a:t>
              </a:r>
              <a:endParaRPr kumimoji="0" lang="en-US" sz="2200" b="1" i="0" u="none" strike="noStrike" kern="0" cap="none" spc="0" normalizeH="0" baseline="0" noProof="0" dirty="0" smtClean="0">
                <a:ln>
                  <a:noFill/>
                </a:ln>
                <a:solidFill>
                  <a:prstClr val="white"/>
                </a:solidFill>
                <a:effectLst/>
                <a:uLnTx/>
                <a:uFillTx/>
                <a:latin typeface="Trebuchet MS" panose="020B0603020202020204" pitchFamily="34" charset="0"/>
              </a:endParaRPr>
            </a:p>
          </p:txBody>
        </p:sp>
        <p:graphicFrame>
          <p:nvGraphicFramePr>
            <p:cNvPr id="24" name="Object 23"/>
            <p:cNvGraphicFramePr>
              <a:graphicFrameLocks noChangeAspect="1"/>
            </p:cNvGraphicFramePr>
            <p:nvPr>
              <p:extLst/>
            </p:nvPr>
          </p:nvGraphicFramePr>
          <p:xfrm>
            <a:off x="17014190" y="3457681"/>
            <a:ext cx="635000" cy="758825"/>
          </p:xfrm>
          <a:graphic>
            <a:graphicData uri="http://schemas.openxmlformats.org/presentationml/2006/ole">
              <mc:AlternateContent xmlns:mc="http://schemas.openxmlformats.org/markup-compatibility/2006">
                <mc:Choice xmlns:v="urn:schemas-microsoft-com:vml" Requires="v">
                  <p:oleObj spid="_x0000_s2994" name="Equation" r:id="rId10" imgW="190440" imgH="228600" progId="Equation.DSMT4">
                    <p:embed/>
                  </p:oleObj>
                </mc:Choice>
                <mc:Fallback>
                  <p:oleObj name="Equation" r:id="rId10" imgW="190440" imgH="228600" progId="Equation.DSMT4">
                    <p:embed/>
                    <p:pic>
                      <p:nvPicPr>
                        <p:cNvPr id="24" name="Object 23"/>
                        <p:cNvPicPr/>
                        <p:nvPr/>
                      </p:nvPicPr>
                      <p:blipFill>
                        <a:blip r:embed="rId11"/>
                        <a:stretch>
                          <a:fillRect/>
                        </a:stretch>
                      </p:blipFill>
                      <p:spPr>
                        <a:xfrm>
                          <a:off x="17014190" y="3457681"/>
                          <a:ext cx="635000" cy="758825"/>
                        </a:xfrm>
                        <a:prstGeom prst="rect">
                          <a:avLst/>
                        </a:prstGeom>
                      </p:spPr>
                    </p:pic>
                  </p:oleObj>
                </mc:Fallback>
              </mc:AlternateContent>
            </a:graphicData>
          </a:graphic>
        </p:graphicFrame>
        <p:graphicFrame>
          <p:nvGraphicFramePr>
            <p:cNvPr id="25" name="Object 24"/>
            <p:cNvGraphicFramePr>
              <a:graphicFrameLocks noChangeAspect="1"/>
            </p:cNvGraphicFramePr>
            <p:nvPr>
              <p:extLst/>
            </p:nvPr>
          </p:nvGraphicFramePr>
          <p:xfrm>
            <a:off x="16993554" y="5136160"/>
            <a:ext cx="676274" cy="758826"/>
          </p:xfrm>
          <a:graphic>
            <a:graphicData uri="http://schemas.openxmlformats.org/presentationml/2006/ole">
              <mc:AlternateContent xmlns:mc="http://schemas.openxmlformats.org/markup-compatibility/2006">
                <mc:Choice xmlns:v="urn:schemas-microsoft-com:vml" Requires="v">
                  <p:oleObj spid="_x0000_s2995" name="Equation" r:id="rId12" imgW="203040" imgH="228600" progId="Equation.DSMT4">
                    <p:embed/>
                  </p:oleObj>
                </mc:Choice>
                <mc:Fallback>
                  <p:oleObj name="Equation" r:id="rId12" imgW="203040" imgH="228600" progId="Equation.DSMT4">
                    <p:embed/>
                    <p:pic>
                      <p:nvPicPr>
                        <p:cNvPr id="25" name="Object 24"/>
                        <p:cNvPicPr/>
                        <p:nvPr/>
                      </p:nvPicPr>
                      <p:blipFill>
                        <a:blip r:embed="rId13"/>
                        <a:stretch>
                          <a:fillRect/>
                        </a:stretch>
                      </p:blipFill>
                      <p:spPr>
                        <a:xfrm>
                          <a:off x="16993554" y="5136160"/>
                          <a:ext cx="676274" cy="758826"/>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16965430" y="6269112"/>
            <a:ext cx="720390" cy="759591"/>
          </p:xfrm>
          <a:graphic>
            <a:graphicData uri="http://schemas.openxmlformats.org/presentationml/2006/ole">
              <mc:AlternateContent xmlns:mc="http://schemas.openxmlformats.org/markup-compatibility/2006">
                <mc:Choice xmlns:v="urn:schemas-microsoft-com:vml" Requires="v">
                  <p:oleObj spid="_x0000_s2996" name="Equation" r:id="rId14" imgW="215640" imgH="228600" progId="Equation.DSMT4">
                    <p:embed/>
                  </p:oleObj>
                </mc:Choice>
                <mc:Fallback>
                  <p:oleObj name="Equation" r:id="rId14" imgW="215640" imgH="228600" progId="Equation.DSMT4">
                    <p:embed/>
                    <p:pic>
                      <p:nvPicPr>
                        <p:cNvPr id="26" name="Object 25"/>
                        <p:cNvPicPr/>
                        <p:nvPr/>
                      </p:nvPicPr>
                      <p:blipFill>
                        <a:blip r:embed="rId15"/>
                        <a:stretch>
                          <a:fillRect/>
                        </a:stretch>
                      </p:blipFill>
                      <p:spPr>
                        <a:xfrm>
                          <a:off x="16965430" y="6269112"/>
                          <a:ext cx="720390" cy="759591"/>
                        </a:xfrm>
                        <a:prstGeom prst="rect">
                          <a:avLst/>
                        </a:prstGeom>
                      </p:spPr>
                    </p:pic>
                  </p:oleObj>
                </mc:Fallback>
              </mc:AlternateContent>
            </a:graphicData>
          </a:graphic>
        </p:graphicFrame>
      </p:grpSp>
      <p:sp>
        <p:nvSpPr>
          <p:cNvPr id="28" name="Content Placeholder 2"/>
          <p:cNvSpPr txBox="1">
            <a:spLocks/>
          </p:cNvSpPr>
          <p:nvPr/>
        </p:nvSpPr>
        <p:spPr>
          <a:xfrm>
            <a:off x="2825991" y="2952186"/>
            <a:ext cx="6249770" cy="13946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0000"/>
                </a:solidFill>
              </a:rPr>
              <a:t>The thermal stress across the BASE is reduced </a:t>
            </a:r>
          </a:p>
          <a:p>
            <a:pPr lvl="1"/>
            <a:r>
              <a:rPr lang="en-US" sz="1600" dirty="0" smtClean="0">
                <a:solidFill>
                  <a:srgbClr val="000000"/>
                </a:solidFill>
              </a:rPr>
              <a:t>less crack propagation</a:t>
            </a:r>
            <a:endParaRPr lang="en-US" sz="1600" dirty="0">
              <a:solidFill>
                <a:srgbClr val="000000"/>
              </a:solidFill>
            </a:endParaRPr>
          </a:p>
          <a:p>
            <a:pPr lvl="1"/>
            <a:r>
              <a:rPr lang="en-US" sz="1600" dirty="0" smtClean="0">
                <a:solidFill>
                  <a:srgbClr val="000000"/>
                </a:solidFill>
              </a:rPr>
              <a:t>lower loss of NaO</a:t>
            </a:r>
            <a:r>
              <a:rPr lang="en-US" sz="1600" baseline="-25000" dirty="0" smtClean="0">
                <a:solidFill>
                  <a:srgbClr val="000000"/>
                </a:solidFill>
              </a:rPr>
              <a:t>2</a:t>
            </a:r>
            <a:r>
              <a:rPr lang="en-US" sz="1600" dirty="0">
                <a:solidFill>
                  <a:srgbClr val="000000"/>
                </a:solidFill>
              </a:rPr>
              <a:t> </a:t>
            </a:r>
          </a:p>
          <a:p>
            <a:pPr lvl="1"/>
            <a:r>
              <a:rPr lang="en-US" sz="1600" dirty="0" smtClean="0">
                <a:solidFill>
                  <a:srgbClr val="000000"/>
                </a:solidFill>
              </a:rPr>
              <a:t>improved lifetime</a:t>
            </a:r>
          </a:p>
          <a:p>
            <a:pPr marL="0" indent="0">
              <a:buNone/>
            </a:pPr>
            <a:endParaRPr lang="en-US" sz="2000" dirty="0" smtClean="0"/>
          </a:p>
        </p:txBody>
      </p:sp>
      <p:sp>
        <p:nvSpPr>
          <p:cNvPr id="29" name="Rectangle 36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0" name="Object 29"/>
          <p:cNvGraphicFramePr>
            <a:graphicFrameLocks noChangeAspect="1"/>
          </p:cNvGraphicFramePr>
          <p:nvPr>
            <p:extLst/>
          </p:nvPr>
        </p:nvGraphicFramePr>
        <p:xfrm>
          <a:off x="6165259" y="1164582"/>
          <a:ext cx="2743200" cy="886801"/>
        </p:xfrm>
        <a:graphic>
          <a:graphicData uri="http://schemas.openxmlformats.org/presentationml/2006/ole">
            <mc:AlternateContent xmlns:mc="http://schemas.openxmlformats.org/markup-compatibility/2006">
              <mc:Choice xmlns:v="urn:schemas-microsoft-com:vml" Requires="v">
                <p:oleObj spid="_x0000_s2997" name="Equation" r:id="rId16" imgW="1167893" imgH="431613" progId="Equation.DSMT4">
                  <p:embed/>
                </p:oleObj>
              </mc:Choice>
              <mc:Fallback>
                <p:oleObj name="Equation" r:id="rId16" imgW="1167893" imgH="431613" progId="Equation.DSMT4">
                  <p:embed/>
                  <p:pic>
                    <p:nvPicPr>
                      <p:cNvPr id="3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65259" y="1164582"/>
                        <a:ext cx="2743200" cy="886801"/>
                      </a:xfrm>
                      <a:prstGeom prst="rect">
                        <a:avLst/>
                      </a:prstGeom>
                      <a:noFill/>
                      <a:ln w="38100">
                        <a:solidFill>
                          <a:schemeClr val="tx1"/>
                        </a:solidFill>
                      </a:ln>
                    </p:spPr>
                  </p:pic>
                </p:oleObj>
              </mc:Fallback>
            </mc:AlternateContent>
          </a:graphicData>
        </a:graphic>
      </p:graphicFrame>
      <p:sp>
        <p:nvSpPr>
          <p:cNvPr id="27" name="Slide Number Placeholder 26"/>
          <p:cNvSpPr>
            <a:spLocks noGrp="1"/>
          </p:cNvSpPr>
          <p:nvPr>
            <p:ph type="sldNum" sz="quarter" idx="4294967295"/>
          </p:nvPr>
        </p:nvSpPr>
        <p:spPr/>
        <p:txBody>
          <a:bodyPr/>
          <a:lstStyle/>
          <a:p>
            <a:fld id="{5414F11E-2BE3-8646-9866-82D9C6E09258}" type="slidenum">
              <a:rPr lang="en-US" smtClean="0"/>
              <a:t>5</a:t>
            </a:fld>
            <a:endParaRPr lang="en-US" dirty="0"/>
          </a:p>
        </p:txBody>
      </p:sp>
      <p:sp>
        <p:nvSpPr>
          <p:cNvPr id="31" name="Content Placeholder 2"/>
          <p:cNvSpPr txBox="1">
            <a:spLocks/>
          </p:cNvSpPr>
          <p:nvPr/>
        </p:nvSpPr>
        <p:spPr>
          <a:xfrm>
            <a:off x="2825991" y="4405673"/>
            <a:ext cx="6249770" cy="791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0000"/>
                </a:solidFill>
              </a:rPr>
              <a:t>Improved </a:t>
            </a:r>
            <a:r>
              <a:rPr lang="en-US" sz="2000" dirty="0">
                <a:solidFill>
                  <a:srgbClr val="000000"/>
                </a:solidFill>
              </a:rPr>
              <a:t>thermal management</a:t>
            </a:r>
          </a:p>
          <a:p>
            <a:pPr lvl="1"/>
            <a:r>
              <a:rPr lang="en-US" sz="1600" dirty="0">
                <a:solidFill>
                  <a:srgbClr val="000000"/>
                </a:solidFill>
              </a:rPr>
              <a:t>Lower parasitic heat </a:t>
            </a:r>
            <a:r>
              <a:rPr lang="en-US" sz="1600" dirty="0" smtClean="0">
                <a:solidFill>
                  <a:srgbClr val="000000"/>
                </a:solidFill>
              </a:rPr>
              <a:t>losses</a:t>
            </a:r>
            <a:endParaRPr lang="en-US" sz="2000" dirty="0">
              <a:solidFill>
                <a:srgbClr val="000000"/>
              </a:solidFill>
            </a:endParaRPr>
          </a:p>
          <a:p>
            <a:pPr marL="0" indent="0">
              <a:buNone/>
            </a:pPr>
            <a:endParaRPr lang="en-US" sz="2000" dirty="0" smtClean="0"/>
          </a:p>
        </p:txBody>
      </p:sp>
      <p:sp>
        <p:nvSpPr>
          <p:cNvPr id="32" name="Content Placeholder 2"/>
          <p:cNvSpPr txBox="1">
            <a:spLocks/>
          </p:cNvSpPr>
          <p:nvPr/>
        </p:nvSpPr>
        <p:spPr>
          <a:xfrm>
            <a:off x="2825991" y="5256382"/>
            <a:ext cx="6249770" cy="8168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The</a:t>
            </a:r>
            <a:r>
              <a:rPr lang="en-US" sz="2000" dirty="0" smtClean="0">
                <a:solidFill>
                  <a:srgbClr val="00B050"/>
                </a:solidFill>
              </a:rPr>
              <a:t> Regeneration</a:t>
            </a:r>
            <a:r>
              <a:rPr lang="en-US" sz="2000" dirty="0" smtClean="0"/>
              <a:t> and </a:t>
            </a:r>
            <a:r>
              <a:rPr lang="en-US" sz="2000" dirty="0" smtClean="0">
                <a:solidFill>
                  <a:schemeClr val="accent6">
                    <a:lumMod val="75000"/>
                  </a:schemeClr>
                </a:solidFill>
              </a:rPr>
              <a:t>Reheating</a:t>
            </a:r>
            <a:r>
              <a:rPr lang="en-US" sz="2000" dirty="0" smtClean="0"/>
              <a:t> </a:t>
            </a:r>
            <a:r>
              <a:rPr lang="en-US" sz="2000" dirty="0" smtClean="0">
                <a:solidFill>
                  <a:srgbClr val="000000"/>
                </a:solidFill>
              </a:rPr>
              <a:t>steps allow the engine to reach lower temperatures </a:t>
            </a:r>
            <a:endParaRPr lang="en-US" sz="1600" dirty="0">
              <a:solidFill>
                <a:srgbClr val="000000"/>
              </a:solidFill>
            </a:endParaRPr>
          </a:p>
          <a:p>
            <a:pPr marL="457200" lvl="1" indent="0">
              <a:buNone/>
            </a:pPr>
            <a:endParaRPr lang="en-US" sz="1600" dirty="0" smtClean="0"/>
          </a:p>
        </p:txBody>
      </p:sp>
      <p:sp>
        <p:nvSpPr>
          <p:cNvPr id="33" name="Content Placeholder 2"/>
          <p:cNvSpPr txBox="1">
            <a:spLocks/>
          </p:cNvSpPr>
          <p:nvPr/>
        </p:nvSpPr>
        <p:spPr>
          <a:xfrm>
            <a:off x="2825991" y="2401726"/>
            <a:ext cx="6249770" cy="4916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rPr>
              <a:t>Staging is beneficial for the Na-TECC: </a:t>
            </a:r>
          </a:p>
        </p:txBody>
      </p:sp>
    </p:spTree>
    <p:extLst>
      <p:ext uri="{BB962C8B-B14F-4D97-AF65-F5344CB8AC3E}">
        <p14:creationId xmlns:p14="http://schemas.microsoft.com/office/powerpoint/2010/main" val="115922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58971" y="1006620"/>
            <a:ext cx="6096528" cy="4352921"/>
          </a:xfrm>
          <a:prstGeom prst="rect">
            <a:avLst/>
          </a:prstGeom>
        </p:spPr>
      </p:pic>
      <p:sp>
        <p:nvSpPr>
          <p:cNvPr id="3" name="Title 2"/>
          <p:cNvSpPr>
            <a:spLocks noGrp="1"/>
          </p:cNvSpPr>
          <p:nvPr>
            <p:ph type="title"/>
          </p:nvPr>
        </p:nvSpPr>
        <p:spPr>
          <a:xfrm>
            <a:off x="457200" y="35511"/>
            <a:ext cx="8229600" cy="574448"/>
          </a:xfrm>
        </p:spPr>
        <p:txBody>
          <a:bodyPr>
            <a:noAutofit/>
          </a:bodyPr>
          <a:lstStyle/>
          <a:p>
            <a:r>
              <a:rPr lang="en-US" sz="3200" dirty="0" smtClean="0">
                <a:latin typeface="Trebuchet MS" panose="020B0603020202020204" pitchFamily="34" charset="0"/>
              </a:rPr>
              <a:t>Dual Stage Process</a:t>
            </a:r>
            <a:endParaRPr lang="en-US" sz="3200" dirty="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fld id="{642CEF9C-A152-4A4E-BFD8-E61515FC5ADF}" type="slidenum">
              <a:rPr lang="en-US" smtClean="0"/>
              <a:pPr/>
              <a:t>6</a:t>
            </a:fld>
            <a:endParaRPr lang="en-US" dirty="0"/>
          </a:p>
        </p:txBody>
      </p:sp>
      <p:sp>
        <p:nvSpPr>
          <p:cNvPr id="9" name="Content Placeholder 2"/>
          <p:cNvSpPr txBox="1">
            <a:spLocks/>
          </p:cNvSpPr>
          <p:nvPr/>
        </p:nvSpPr>
        <p:spPr>
          <a:xfrm>
            <a:off x="228600" y="5490909"/>
            <a:ext cx="8134115" cy="542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rgbClr val="00B050"/>
                </a:solidFill>
                <a:effectLst/>
                <a:uLnTx/>
                <a:uFillTx/>
                <a:latin typeface="Trebuchet MS"/>
                <a:ea typeface="+mn-ea"/>
              </a:rPr>
              <a:t>With regeneration, the dual stage is thermodynamically favorable</a:t>
            </a:r>
          </a:p>
        </p:txBody>
      </p:sp>
      <p:sp>
        <p:nvSpPr>
          <p:cNvPr id="11" name="TextBox 10"/>
          <p:cNvSpPr txBox="1"/>
          <p:nvPr/>
        </p:nvSpPr>
        <p:spPr>
          <a:xfrm>
            <a:off x="5638800" y="5037014"/>
            <a:ext cx="1837127" cy="400110"/>
          </a:xfrm>
          <a:prstGeom prst="rect">
            <a:avLst/>
          </a:prstGeom>
          <a:noFill/>
        </p:spPr>
        <p:txBody>
          <a:bodyPr wrap="square" rtlCol="0">
            <a:spAutoFit/>
          </a:bodyPr>
          <a:lstStyle/>
          <a:p>
            <a:pPr fontAlgn="auto">
              <a:spcBef>
                <a:spcPts val="0"/>
              </a:spcBef>
              <a:spcAft>
                <a:spcPts val="0"/>
              </a:spcAft>
            </a:pPr>
            <a:r>
              <a:rPr lang="el-GR" sz="2000" i="1" dirty="0" smtClean="0">
                <a:solidFill>
                  <a:srgbClr val="000000"/>
                </a:solidFill>
                <a:latin typeface="Trebuchet MS" panose="020B0603020202020204" pitchFamily="34" charset="0"/>
                <a:ea typeface="+mn-ea"/>
                <a:cs typeface="+mn-cs"/>
              </a:rPr>
              <a:t>η</a:t>
            </a:r>
            <a:r>
              <a:rPr lang="en-US" sz="2000" baseline="-25000" dirty="0" smtClean="0">
                <a:solidFill>
                  <a:srgbClr val="000000"/>
                </a:solidFill>
                <a:latin typeface="Trebuchet MS" panose="020B0603020202020204" pitchFamily="34" charset="0"/>
                <a:ea typeface="+mn-ea"/>
                <a:cs typeface="+mn-cs"/>
              </a:rPr>
              <a:t>dual</a:t>
            </a:r>
            <a:r>
              <a:rPr lang="en-US" sz="2000" dirty="0" smtClean="0">
                <a:solidFill>
                  <a:srgbClr val="000000"/>
                </a:solidFill>
                <a:latin typeface="Trebuchet MS" panose="020B0603020202020204" pitchFamily="34" charset="0"/>
                <a:ea typeface="+mn-ea"/>
                <a:cs typeface="+mn-cs"/>
              </a:rPr>
              <a:t> = 52.3%</a:t>
            </a:r>
            <a:endParaRPr lang="en-US" sz="2000" dirty="0">
              <a:solidFill>
                <a:srgbClr val="000000"/>
              </a:solidFill>
              <a:latin typeface="Trebuchet MS" panose="020B0603020202020204" pitchFamily="34" charset="0"/>
              <a:ea typeface="+mn-ea"/>
              <a:cs typeface="+mn-cs"/>
            </a:endParaRPr>
          </a:p>
        </p:txBody>
      </p:sp>
      <p:sp>
        <p:nvSpPr>
          <p:cNvPr id="12" name="Rectangle 11"/>
          <p:cNvSpPr/>
          <p:nvPr/>
        </p:nvSpPr>
        <p:spPr>
          <a:xfrm>
            <a:off x="34771" y="1077757"/>
            <a:ext cx="3124200" cy="3693319"/>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ea typeface="MS Mincho" panose="02020609040205080304" pitchFamily="49" charset="-128"/>
              </a:rPr>
              <a:t>With </a:t>
            </a:r>
            <a:r>
              <a:rPr lang="en-US" dirty="0" smtClean="0">
                <a:solidFill>
                  <a:srgbClr val="000000"/>
                </a:solidFill>
                <a:latin typeface="Arial" panose="020B0604020202020204" pitchFamily="34" charset="0"/>
                <a:ea typeface="MS Mincho" panose="02020609040205080304" pitchFamily="49" charset="-128"/>
              </a:rPr>
              <a:t>dual </a:t>
            </a:r>
            <a:r>
              <a:rPr lang="en-US" dirty="0">
                <a:solidFill>
                  <a:srgbClr val="000000"/>
                </a:solidFill>
                <a:latin typeface="Arial" panose="020B0604020202020204" pitchFamily="34" charset="0"/>
                <a:ea typeface="MS Mincho" panose="02020609040205080304" pitchFamily="49" charset="-128"/>
              </a:rPr>
              <a:t>stage </a:t>
            </a:r>
            <a:r>
              <a:rPr lang="en-US" dirty="0" smtClean="0">
                <a:solidFill>
                  <a:srgbClr val="000000"/>
                </a:solidFill>
                <a:latin typeface="Arial" panose="020B0604020202020204" pitchFamily="34" charset="0"/>
                <a:ea typeface="MS Mincho" panose="02020609040205080304" pitchFamily="49" charset="-128"/>
              </a:rPr>
              <a:t>cycle, </a:t>
            </a:r>
            <a:r>
              <a:rPr lang="en-US" dirty="0">
                <a:solidFill>
                  <a:srgbClr val="000000"/>
                </a:solidFill>
                <a:latin typeface="Arial" panose="020B0604020202020204" pitchFamily="34" charset="0"/>
                <a:ea typeface="MS Mincho" panose="02020609040205080304" pitchFamily="49" charset="-128"/>
              </a:rPr>
              <a:t>the first expansion reaches an intermediate pressure and heat is regenerated for the second expansion from the isobaric </a:t>
            </a:r>
            <a:r>
              <a:rPr lang="en-US" dirty="0" smtClean="0">
                <a:solidFill>
                  <a:srgbClr val="000000"/>
                </a:solidFill>
                <a:latin typeface="Arial" panose="020B0604020202020204" pitchFamily="34" charset="0"/>
                <a:ea typeface="MS Mincho" panose="02020609040205080304" pitchFamily="49" charset="-128"/>
              </a:rPr>
              <a:t>cooling.</a:t>
            </a: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MS Mincho" panose="02020609040205080304" pitchFamily="49" charset="-128"/>
              </a:rPr>
              <a:t>We </a:t>
            </a:r>
            <a:r>
              <a:rPr lang="en-US" dirty="0">
                <a:solidFill>
                  <a:srgbClr val="000000"/>
                </a:solidFill>
                <a:latin typeface="Arial" panose="020B0604020202020204" pitchFamily="34" charset="0"/>
                <a:ea typeface="MS Mincho" panose="02020609040205080304" pitchFamily="49" charset="-128"/>
              </a:rPr>
              <a:t>can extract additional power through a reheat step. </a:t>
            </a:r>
            <a:endParaRPr lang="en-US" dirty="0" smtClean="0">
              <a:solidFill>
                <a:srgbClr val="000000"/>
              </a:solidFill>
              <a:latin typeface="Arial" panose="020B0604020202020204" pitchFamily="34" charset="0"/>
              <a:ea typeface="MS Mincho" panose="02020609040205080304" pitchFamily="49" charset="-128"/>
            </a:endParaRP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MS Mincho" panose="02020609040205080304" pitchFamily="49" charset="-128"/>
              </a:rPr>
              <a:t>This </a:t>
            </a:r>
            <a:r>
              <a:rPr lang="en-US" dirty="0">
                <a:solidFill>
                  <a:srgbClr val="000000"/>
                </a:solidFill>
                <a:latin typeface="Arial" panose="020B0604020202020204" pitchFamily="34" charset="0"/>
                <a:ea typeface="MS Mincho" panose="02020609040205080304" pitchFamily="49" charset="-128"/>
              </a:rPr>
              <a:t>allows us to go to a lower temperature than with the single stage, using the same heat input</a:t>
            </a:r>
            <a:endParaRPr lang="en-US" dirty="0"/>
          </a:p>
        </p:txBody>
      </p:sp>
    </p:spTree>
    <p:extLst>
      <p:ext uri="{BB962C8B-B14F-4D97-AF65-F5344CB8AC3E}">
        <p14:creationId xmlns:p14="http://schemas.microsoft.com/office/powerpoint/2010/main" val="27892163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srgbClr val="ED902F"/>
                </a:solidFill>
                <a:latin typeface="Trebuchet MS"/>
                <a:cs typeface="Trebuchet MS"/>
              </a:rPr>
              <a:t>Voltage and Efficiency of a </a:t>
            </a:r>
            <a:r>
              <a:rPr lang="en-US" sz="3200" dirty="0" smtClean="0">
                <a:solidFill>
                  <a:srgbClr val="ED902F"/>
                </a:solidFill>
                <a:latin typeface="Trebuchet MS"/>
                <a:cs typeface="Trebuchet MS"/>
              </a:rPr>
              <a:t>Single </a:t>
            </a:r>
            <a:r>
              <a:rPr lang="en-US" sz="3200" dirty="0">
                <a:solidFill>
                  <a:srgbClr val="ED902F"/>
                </a:solidFill>
                <a:latin typeface="Trebuchet MS"/>
                <a:cs typeface="Trebuchet MS"/>
              </a:rPr>
              <a:t/>
            </a:r>
            <a:br>
              <a:rPr lang="en-US" sz="3200" dirty="0">
                <a:solidFill>
                  <a:srgbClr val="ED902F"/>
                </a:solidFill>
                <a:latin typeface="Trebuchet MS"/>
                <a:cs typeface="Trebuchet MS"/>
              </a:rPr>
            </a:br>
            <a:r>
              <a:rPr lang="en-US" sz="3200" dirty="0">
                <a:solidFill>
                  <a:srgbClr val="ED902F"/>
                </a:solidFill>
                <a:latin typeface="Trebuchet MS"/>
                <a:cs typeface="Trebuchet MS"/>
              </a:rPr>
              <a:t>Stage Na-</a:t>
            </a:r>
            <a:r>
              <a:rPr lang="en-US" sz="3200" dirty="0" smtClean="0">
                <a:solidFill>
                  <a:srgbClr val="ED902F"/>
                </a:solidFill>
                <a:latin typeface="Trebuchet MS"/>
                <a:cs typeface="Trebuchet MS"/>
              </a:rPr>
              <a:t>TECC</a:t>
            </a:r>
            <a:endParaRPr lang="en-US" sz="3200" dirty="0">
              <a:latin typeface="Trebuchet MS"/>
              <a:cs typeface="Trebuchet MS"/>
            </a:endParaRPr>
          </a:p>
        </p:txBody>
      </p:sp>
      <p:sp>
        <p:nvSpPr>
          <p:cNvPr id="3" name="Slide Number Placeholder 2"/>
          <p:cNvSpPr>
            <a:spLocks noGrp="1"/>
          </p:cNvSpPr>
          <p:nvPr>
            <p:ph type="sldNum" sz="quarter" idx="4"/>
          </p:nvPr>
        </p:nvSpPr>
        <p:spPr/>
        <p:txBody>
          <a:bodyPr/>
          <a:lstStyle/>
          <a:p>
            <a:fld id="{27537EE1-6FBD-BC4E-9F2D-4B8DCA5BB3F0}" type="slidenum">
              <a:rPr lang="en-US" smtClean="0"/>
              <a:pPr/>
              <a:t>7</a:t>
            </a:fld>
            <a:endParaRPr lang="en-US" dirty="0"/>
          </a:p>
        </p:txBody>
      </p:sp>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8531" t="35888" r="7713"/>
          <a:stretch/>
        </p:blipFill>
        <p:spPr bwMode="auto">
          <a:xfrm>
            <a:off x="38100" y="1255809"/>
            <a:ext cx="3971925" cy="326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785245632"/>
              </p:ext>
            </p:extLst>
          </p:nvPr>
        </p:nvGraphicFramePr>
        <p:xfrm>
          <a:off x="1124503" y="4981027"/>
          <a:ext cx="2041450" cy="1273426"/>
        </p:xfrm>
        <a:graphic>
          <a:graphicData uri="http://schemas.openxmlformats.org/drawingml/2006/table">
            <a:tbl>
              <a:tblPr firstRow="1" bandRow="1">
                <a:tableStyleId>{5C22544A-7EE6-4342-B048-85BDC9FD1C3A}</a:tableStyleId>
              </a:tblPr>
              <a:tblGrid>
                <a:gridCol w="2041450">
                  <a:extLst>
                    <a:ext uri="{9D8B030D-6E8A-4147-A177-3AD203B41FA5}">
                      <a16:colId xmlns:a16="http://schemas.microsoft.com/office/drawing/2014/main" val="20000"/>
                    </a:ext>
                  </a:extLst>
                </a:gridCol>
              </a:tblGrid>
              <a:tr h="0">
                <a:tc>
                  <a:txBody>
                    <a:bodyPr/>
                    <a:lstStyle/>
                    <a:p>
                      <a:pPr algn="ctr"/>
                      <a:r>
                        <a:rPr lang="en-US" sz="2000" b="0" dirty="0" smtClean="0">
                          <a:solidFill>
                            <a:schemeClr val="tx1"/>
                          </a:solidFill>
                          <a:latin typeface="Trebuchet MS" panose="020B0603020202020204" pitchFamily="34" charset="0"/>
                        </a:rPr>
                        <a:t>T</a:t>
                      </a:r>
                      <a:r>
                        <a:rPr lang="en-US" sz="2000" b="0" baseline="-25000" dirty="0" smtClean="0">
                          <a:solidFill>
                            <a:schemeClr val="tx1"/>
                          </a:solidFill>
                          <a:latin typeface="Trebuchet MS" panose="020B0603020202020204" pitchFamily="34" charset="0"/>
                        </a:rPr>
                        <a:t>hot</a:t>
                      </a:r>
                      <a:r>
                        <a:rPr lang="en-US" sz="2000" b="0" dirty="0" smtClean="0">
                          <a:solidFill>
                            <a:schemeClr val="tx1"/>
                          </a:solidFill>
                          <a:latin typeface="Trebuchet MS" panose="020B0603020202020204" pitchFamily="34" charset="0"/>
                        </a:rPr>
                        <a:t> = 1150 K</a:t>
                      </a:r>
                      <a:endParaRPr lang="en-US" sz="2000" b="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8593">
                <a:tc>
                  <a:txBody>
                    <a:bodyPr/>
                    <a:lstStyle/>
                    <a:p>
                      <a:pPr algn="ctr"/>
                      <a:r>
                        <a:rPr lang="en-US" sz="2000" b="0" dirty="0" err="1" smtClean="0">
                          <a:solidFill>
                            <a:schemeClr val="tx1"/>
                          </a:solidFill>
                          <a:latin typeface="Trebuchet MS" panose="020B0603020202020204" pitchFamily="34" charset="0"/>
                        </a:rPr>
                        <a:t>T</a:t>
                      </a:r>
                      <a:r>
                        <a:rPr lang="en-US" sz="2000" b="0" baseline="-25000" dirty="0" err="1" smtClean="0">
                          <a:solidFill>
                            <a:schemeClr val="tx1"/>
                          </a:solidFill>
                          <a:latin typeface="Trebuchet MS" panose="020B0603020202020204" pitchFamily="34" charset="0"/>
                        </a:rPr>
                        <a:t>cold</a:t>
                      </a:r>
                      <a:r>
                        <a:rPr lang="en-US" sz="2000" b="0" dirty="0" smtClean="0">
                          <a:solidFill>
                            <a:schemeClr val="tx1"/>
                          </a:solidFill>
                          <a:latin typeface="Trebuchet MS" panose="020B0603020202020204" pitchFamily="34" charset="0"/>
                        </a:rPr>
                        <a:t> = 550 K</a:t>
                      </a:r>
                      <a:endParaRPr lang="en-US" sz="2000" b="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8593">
                <a:tc>
                  <a:txBody>
                    <a:bodyPr/>
                    <a:lstStyle/>
                    <a:p>
                      <a:pPr algn="ctr"/>
                      <a:r>
                        <a:rPr lang="en-US" sz="2000" b="0" dirty="0" err="1" smtClean="0">
                          <a:solidFill>
                            <a:schemeClr val="tx1"/>
                          </a:solidFill>
                          <a:latin typeface="Trebuchet MS" panose="020B0603020202020204" pitchFamily="34" charset="0"/>
                        </a:rPr>
                        <a:t>V</a:t>
                      </a:r>
                      <a:r>
                        <a:rPr lang="en-US" sz="2000" b="0" baseline="-25000" dirty="0" err="1" smtClean="0">
                          <a:solidFill>
                            <a:schemeClr val="tx1"/>
                          </a:solidFill>
                          <a:latin typeface="Trebuchet MS" panose="020B0603020202020204" pitchFamily="34" charset="0"/>
                        </a:rPr>
                        <a:t>open</a:t>
                      </a:r>
                      <a:r>
                        <a:rPr lang="en-US" sz="2000" b="0" dirty="0" smtClean="0">
                          <a:solidFill>
                            <a:schemeClr val="tx1"/>
                          </a:solidFill>
                          <a:latin typeface="Trebuchet MS" panose="020B0603020202020204" pitchFamily="34" charset="0"/>
                        </a:rPr>
                        <a:t> = 1.09</a:t>
                      </a:r>
                      <a:endParaRPr lang="en-US" sz="2000" b="0" dirty="0">
                        <a:solidFill>
                          <a:schemeClr val="tx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Down Arrow 6"/>
          <p:cNvSpPr/>
          <p:nvPr/>
        </p:nvSpPr>
        <p:spPr>
          <a:xfrm>
            <a:off x="3883320" y="1838735"/>
            <a:ext cx="238125" cy="166687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117552" y="2518284"/>
            <a:ext cx="2299960" cy="307777"/>
          </a:xfrm>
          <a:prstGeom prst="rect">
            <a:avLst/>
          </a:prstGeom>
          <a:noFill/>
        </p:spPr>
        <p:txBody>
          <a:bodyPr wrap="square" rtlCol="0">
            <a:spAutoFit/>
          </a:bodyPr>
          <a:lstStyle/>
          <a:p>
            <a:pPr algn="ctr"/>
            <a:r>
              <a:rPr lang="en-US" sz="1400" dirty="0" smtClean="0">
                <a:latin typeface="Trebuchet MS" panose="020B0603020202020204" pitchFamily="34" charset="0"/>
              </a:rPr>
              <a:t>Cumulative Voltage Drop</a:t>
            </a:r>
            <a:endParaRPr lang="en-US" sz="1400" dirty="0">
              <a:latin typeface="Trebuchet MS" panose="020B0603020202020204" pitchFamily="34" charset="0"/>
            </a:endParaRPr>
          </a:p>
        </p:txBody>
      </p:sp>
      <p:sp>
        <p:nvSpPr>
          <p:cNvPr id="9" name="Down Arrow 8"/>
          <p:cNvSpPr/>
          <p:nvPr/>
        </p:nvSpPr>
        <p:spPr>
          <a:xfrm>
            <a:off x="8375282" y="1838735"/>
            <a:ext cx="238125" cy="166687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7441106" y="2518284"/>
            <a:ext cx="2589275" cy="307777"/>
          </a:xfrm>
          <a:prstGeom prst="rect">
            <a:avLst/>
          </a:prstGeom>
          <a:noFill/>
        </p:spPr>
        <p:txBody>
          <a:bodyPr wrap="square" rtlCol="0">
            <a:spAutoFit/>
          </a:bodyPr>
          <a:lstStyle/>
          <a:p>
            <a:pPr algn="ctr"/>
            <a:r>
              <a:rPr lang="en-US" sz="1400" dirty="0" smtClean="0">
                <a:latin typeface="Trebuchet MS" panose="020B0603020202020204" pitchFamily="34" charset="0"/>
              </a:rPr>
              <a:t>Cumulative Efficiency  Drop</a:t>
            </a:r>
            <a:endParaRPr lang="en-US" sz="1400" dirty="0">
              <a:latin typeface="Trebuchet MS" panose="020B0603020202020204" pitchFamily="34" charset="0"/>
            </a:endParaRPr>
          </a:p>
        </p:txBody>
      </p:sp>
      <p:sp>
        <p:nvSpPr>
          <p:cNvPr id="11" name="Content Placeholder 2"/>
          <p:cNvSpPr txBox="1">
            <a:spLocks/>
          </p:cNvSpPr>
          <p:nvPr/>
        </p:nvSpPr>
        <p:spPr>
          <a:xfrm>
            <a:off x="3939021" y="5182110"/>
            <a:ext cx="4869044" cy="6523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solidFill>
                  <a:srgbClr val="00B050"/>
                </a:solidFill>
              </a:rPr>
              <a:t>The largest efficiency drop is caused by parasitic heat loss (~40%)</a:t>
            </a:r>
          </a:p>
        </p:txBody>
      </p:sp>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168" t="36352" r="6517"/>
          <a:stretch/>
        </p:blipFill>
        <p:spPr bwMode="auto">
          <a:xfrm>
            <a:off x="4602481" y="1295400"/>
            <a:ext cx="3931920" cy="3340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08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962775" y="6459463"/>
            <a:ext cx="2133600" cy="365125"/>
          </a:xfrm>
        </p:spPr>
        <p:txBody>
          <a:bodyPr/>
          <a:lstStyle/>
          <a:p>
            <a:fld id="{5414F11E-2BE3-8646-9866-82D9C6E09258}" type="slidenum">
              <a:rPr lang="en-US" smtClean="0"/>
              <a:t>8</a:t>
            </a:fld>
            <a:endParaRPr lang="en-US" dirty="0"/>
          </a:p>
        </p:txBody>
      </p:sp>
      <p:sp>
        <p:nvSpPr>
          <p:cNvPr id="7" name="Title 1"/>
          <p:cNvSpPr txBox="1">
            <a:spLocks/>
          </p:cNvSpPr>
          <p:nvPr/>
        </p:nvSpPr>
        <p:spPr>
          <a:xfrm>
            <a:off x="149087" y="38100"/>
            <a:ext cx="8848863" cy="1110962"/>
          </a:xfrm>
          <a:prstGeom prst="rect">
            <a:avLst/>
          </a:prstGeom>
        </p:spPr>
        <p:txBody>
          <a:bodyPr>
            <a:noAutofit/>
          </a:bodyPr>
          <a:lstStyle>
            <a:lvl1pPr algn="ctr" defTabSz="457200" rtl="0" eaLnBrk="1" latinLnBrk="0" hangingPunct="1">
              <a:spcBef>
                <a:spcPct val="0"/>
              </a:spcBef>
              <a:buNone/>
              <a:defRPr sz="4400" b="1" kern="1200">
                <a:solidFill>
                  <a:schemeClr val="tx1"/>
                </a:solidFill>
                <a:effectLst>
                  <a:outerShdw blurRad="50800" dist="38100" dir="2700000" algn="tl" rotWithShape="0">
                    <a:prstClr val="black">
                      <a:alpha val="40000"/>
                    </a:prstClr>
                  </a:outerShdw>
                </a:effectLst>
                <a:latin typeface="Trebuchet MS"/>
                <a:ea typeface="+mj-ea"/>
                <a:cs typeface="Trebuchet MS"/>
              </a:defRPr>
            </a:lvl1pPr>
          </a:lstStyle>
          <a:p>
            <a:r>
              <a:rPr lang="en-US" sz="3200" dirty="0" smtClean="0">
                <a:solidFill>
                  <a:srgbClr val="ED902F"/>
                </a:solidFill>
                <a:effectLst/>
              </a:rPr>
              <a:t>Voltage and Efficiency of a </a:t>
            </a:r>
            <a:r>
              <a:rPr lang="en-US" sz="3200" u="sng" dirty="0" smtClean="0">
                <a:solidFill>
                  <a:srgbClr val="ED902F"/>
                </a:solidFill>
                <a:effectLst/>
              </a:rPr>
              <a:t>Dual </a:t>
            </a:r>
          </a:p>
          <a:p>
            <a:r>
              <a:rPr lang="en-US" sz="3200" dirty="0" smtClean="0">
                <a:solidFill>
                  <a:srgbClr val="ED902F"/>
                </a:solidFill>
                <a:effectLst/>
              </a:rPr>
              <a:t>Stage Na-TECC</a:t>
            </a:r>
            <a:endParaRPr lang="en-US" sz="3200" dirty="0">
              <a:solidFill>
                <a:srgbClr val="ED902F"/>
              </a:solidFill>
              <a:effectLst/>
            </a:endParaRPr>
          </a:p>
        </p:txBody>
      </p:sp>
      <p:sp>
        <p:nvSpPr>
          <p:cNvPr id="3" name="Down Arrow 2"/>
          <p:cNvSpPr/>
          <p:nvPr/>
        </p:nvSpPr>
        <p:spPr>
          <a:xfrm>
            <a:off x="3846820" y="1895439"/>
            <a:ext cx="238125" cy="166687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rot="16200000">
            <a:off x="3109474" y="2574988"/>
            <a:ext cx="2290866" cy="307777"/>
          </a:xfrm>
          <a:prstGeom prst="rect">
            <a:avLst/>
          </a:prstGeom>
          <a:noFill/>
        </p:spPr>
        <p:txBody>
          <a:bodyPr wrap="square" rtlCol="0">
            <a:spAutoFit/>
          </a:bodyPr>
          <a:lstStyle/>
          <a:p>
            <a:pPr algn="ctr"/>
            <a:r>
              <a:rPr lang="en-US" sz="1400" dirty="0" smtClean="0">
                <a:latin typeface="Trebuchet MS" panose="020B0603020202020204" pitchFamily="34" charset="0"/>
              </a:rPr>
              <a:t>Cumulative Voltage Drop</a:t>
            </a:r>
            <a:endParaRPr lang="en-US" sz="1400" dirty="0">
              <a:latin typeface="Trebuchet MS" panose="020B0603020202020204" pitchFamily="34" charset="0"/>
            </a:endParaRPr>
          </a:p>
        </p:txBody>
      </p:sp>
      <p:sp>
        <p:nvSpPr>
          <p:cNvPr id="11" name="Down Arrow 10"/>
          <p:cNvSpPr/>
          <p:nvPr/>
        </p:nvSpPr>
        <p:spPr>
          <a:xfrm>
            <a:off x="8445500" y="1895439"/>
            <a:ext cx="238125" cy="1666875"/>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rot="16200000">
            <a:off x="7527214" y="2574988"/>
            <a:ext cx="2633695" cy="307777"/>
          </a:xfrm>
          <a:prstGeom prst="rect">
            <a:avLst/>
          </a:prstGeom>
          <a:noFill/>
        </p:spPr>
        <p:txBody>
          <a:bodyPr wrap="square" rtlCol="0">
            <a:spAutoFit/>
          </a:bodyPr>
          <a:lstStyle/>
          <a:p>
            <a:pPr algn="ctr"/>
            <a:r>
              <a:rPr lang="en-US" sz="1400" dirty="0" smtClean="0">
                <a:latin typeface="Trebuchet MS" panose="020B0603020202020204" pitchFamily="34" charset="0"/>
              </a:rPr>
              <a:t>Cumulative Efficiency  Drop</a:t>
            </a:r>
            <a:endParaRPr lang="en-US" sz="1400" dirty="0">
              <a:latin typeface="Trebuchet MS" panose="020B0603020202020204" pitchFamily="34" charset="0"/>
            </a:endParaRPr>
          </a:p>
        </p:txBody>
      </p:sp>
      <p:pic>
        <p:nvPicPr>
          <p:cNvPr id="686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105" t="39565" r="7188"/>
          <a:stretch/>
        </p:blipFill>
        <p:spPr bwMode="auto">
          <a:xfrm>
            <a:off x="76200" y="1362075"/>
            <a:ext cx="3876675" cy="317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54655273"/>
              </p:ext>
            </p:extLst>
          </p:nvPr>
        </p:nvGraphicFramePr>
        <p:xfrm>
          <a:off x="993812" y="4714056"/>
          <a:ext cx="2041450" cy="1712019"/>
        </p:xfrm>
        <a:graphic>
          <a:graphicData uri="http://schemas.openxmlformats.org/drawingml/2006/table">
            <a:tbl>
              <a:tblPr firstRow="1" bandRow="1">
                <a:tableStyleId>{5C22544A-7EE6-4342-B048-85BDC9FD1C3A}</a:tableStyleId>
              </a:tblPr>
              <a:tblGrid>
                <a:gridCol w="2041450">
                  <a:extLst>
                    <a:ext uri="{9D8B030D-6E8A-4147-A177-3AD203B41FA5}">
                      <a16:colId xmlns:a16="http://schemas.microsoft.com/office/drawing/2014/main" val="20000"/>
                    </a:ext>
                  </a:extLst>
                </a:gridCol>
              </a:tblGrid>
              <a:tr h="0">
                <a:tc>
                  <a:txBody>
                    <a:bodyPr/>
                    <a:lstStyle/>
                    <a:p>
                      <a:pPr algn="ctr"/>
                      <a:r>
                        <a:rPr lang="en-US" sz="2000" b="0" dirty="0" smtClean="0">
                          <a:solidFill>
                            <a:srgbClr val="000000"/>
                          </a:solidFill>
                          <a:latin typeface="Trebuchet MS" panose="020B0603020202020204" pitchFamily="34" charset="0"/>
                        </a:rPr>
                        <a:t>T</a:t>
                      </a:r>
                      <a:r>
                        <a:rPr lang="en-US" sz="2000" b="0" baseline="-25000" dirty="0" smtClean="0">
                          <a:solidFill>
                            <a:srgbClr val="000000"/>
                          </a:solidFill>
                          <a:latin typeface="Trebuchet MS" panose="020B0603020202020204" pitchFamily="34" charset="0"/>
                        </a:rPr>
                        <a:t>hot</a:t>
                      </a:r>
                      <a:r>
                        <a:rPr lang="en-US" sz="2000" b="0" dirty="0" smtClean="0">
                          <a:solidFill>
                            <a:srgbClr val="000000"/>
                          </a:solidFill>
                          <a:latin typeface="Trebuchet MS" panose="020B0603020202020204" pitchFamily="34" charset="0"/>
                        </a:rPr>
                        <a:t> = 1150 K</a:t>
                      </a:r>
                      <a:endParaRPr lang="en-US" sz="2000" b="0" dirty="0">
                        <a:solidFill>
                          <a:srgbClr val="000000"/>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8593">
                <a:tc>
                  <a:txBody>
                    <a:bodyPr/>
                    <a:lstStyle/>
                    <a:p>
                      <a:pPr algn="ctr"/>
                      <a:r>
                        <a:rPr lang="en-US" sz="2000" b="0" dirty="0" smtClean="0">
                          <a:solidFill>
                            <a:srgbClr val="000000"/>
                          </a:solidFill>
                          <a:latin typeface="Trebuchet MS" panose="020B0603020202020204" pitchFamily="34" charset="0"/>
                        </a:rPr>
                        <a:t>T</a:t>
                      </a:r>
                      <a:r>
                        <a:rPr lang="en-US" sz="2000" b="0" baseline="-25000" dirty="0" smtClean="0">
                          <a:solidFill>
                            <a:srgbClr val="000000"/>
                          </a:solidFill>
                          <a:latin typeface="Trebuchet MS" panose="020B0603020202020204" pitchFamily="34" charset="0"/>
                        </a:rPr>
                        <a:t>int</a:t>
                      </a:r>
                      <a:r>
                        <a:rPr lang="en-US" sz="2000" b="0" dirty="0" smtClean="0">
                          <a:solidFill>
                            <a:srgbClr val="000000"/>
                          </a:solidFill>
                          <a:latin typeface="Trebuchet MS" panose="020B0603020202020204" pitchFamily="34" charset="0"/>
                        </a:rPr>
                        <a:t> = 800 K</a:t>
                      </a:r>
                      <a:endParaRPr lang="en-US" sz="2000" b="0" dirty="0">
                        <a:solidFill>
                          <a:srgbClr val="000000"/>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859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Trebuchet MS" panose="020B0603020202020204" pitchFamily="34" charset="0"/>
                        </a:rPr>
                        <a:t>T</a:t>
                      </a:r>
                      <a:r>
                        <a:rPr lang="en-US" sz="2000" b="0" baseline="-25000" dirty="0" smtClean="0">
                          <a:solidFill>
                            <a:srgbClr val="000000"/>
                          </a:solidFill>
                          <a:latin typeface="Trebuchet MS" panose="020B0603020202020204" pitchFamily="34" charset="0"/>
                        </a:rPr>
                        <a:t>cold</a:t>
                      </a:r>
                      <a:r>
                        <a:rPr lang="en-US" sz="2000" b="0" dirty="0" smtClean="0">
                          <a:solidFill>
                            <a:srgbClr val="000000"/>
                          </a:solidFill>
                          <a:latin typeface="Trebuchet MS" panose="020B0603020202020204" pitchFamily="34" charset="0"/>
                        </a:rPr>
                        <a:t> = 462.5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859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0000"/>
                          </a:solidFill>
                          <a:latin typeface="Trebuchet MS" panose="020B0603020202020204" pitchFamily="34" charset="0"/>
                        </a:rPr>
                        <a:t>V</a:t>
                      </a:r>
                      <a:r>
                        <a:rPr lang="en-US" sz="2000" b="0" baseline="-25000" dirty="0" smtClean="0">
                          <a:solidFill>
                            <a:srgbClr val="000000"/>
                          </a:solidFill>
                          <a:latin typeface="Trebuchet MS" panose="020B0603020202020204" pitchFamily="34" charset="0"/>
                        </a:rPr>
                        <a:t>open</a:t>
                      </a:r>
                      <a:r>
                        <a:rPr lang="en-US" sz="2000" b="0" dirty="0" smtClean="0">
                          <a:solidFill>
                            <a:srgbClr val="000000"/>
                          </a:solidFill>
                          <a:latin typeface="Trebuchet MS" panose="020B0603020202020204" pitchFamily="34" charset="0"/>
                        </a:rPr>
                        <a:t> = 1.173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6" name="Content Placeholder 2"/>
          <p:cNvSpPr txBox="1">
            <a:spLocks/>
          </p:cNvSpPr>
          <p:nvPr/>
        </p:nvSpPr>
        <p:spPr>
          <a:xfrm>
            <a:off x="3952875" y="4968281"/>
            <a:ext cx="4869044" cy="1056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solidFill>
                  <a:srgbClr val="00B050"/>
                </a:solidFill>
              </a:rPr>
              <a:t>The largest efficiency drops are now caused by concentration losses and Joule heating</a:t>
            </a:r>
          </a:p>
        </p:txBody>
      </p:sp>
      <p:pic>
        <p:nvPicPr>
          <p:cNvPr id="6861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46140" t="38674" r="10713" b="-526"/>
          <a:stretch/>
        </p:blipFill>
        <p:spPr bwMode="auto">
          <a:xfrm>
            <a:off x="4568847" y="1341120"/>
            <a:ext cx="3916680" cy="3246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58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a:xfrm>
            <a:off x="223283" y="677521"/>
            <a:ext cx="8708065" cy="3083921"/>
          </a:xfrm>
          <a:prstGeom prst="rect">
            <a:avLst/>
          </a:prstGeom>
          <a:noFill/>
        </p:spPr>
        <p:txBody>
          <a:bodyPr wrap="square" rtlCol="0">
            <a:spAutoFit/>
          </a:bodyPr>
          <a:lst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smtClean="0">
                <a:solidFill>
                  <a:srgbClr val="000000"/>
                </a:solidFill>
                <a:latin typeface="Trebuchet MS" panose="020B0603020202020204" pitchFamily="34" charset="0"/>
              </a:rPr>
              <a:t>Challenges</a:t>
            </a:r>
          </a:p>
          <a:p>
            <a:pPr marL="285750" indent="-285750">
              <a:buFont typeface="Arial" panose="020B0604020202020204" pitchFamily="34" charset="0"/>
              <a:buChar char="•"/>
            </a:pPr>
            <a:r>
              <a:rPr lang="en-US" sz="1600" dirty="0" smtClean="0">
                <a:solidFill>
                  <a:srgbClr val="000000"/>
                </a:solidFill>
                <a:latin typeface="Trebuchet MS" panose="020B0603020202020204" pitchFamily="34" charset="0"/>
              </a:rPr>
              <a:t>The dual stage has </a:t>
            </a:r>
            <a:r>
              <a:rPr lang="en-US" sz="1600" dirty="0" smtClean="0">
                <a:solidFill>
                  <a:srgbClr val="00B050"/>
                </a:solidFill>
                <a:latin typeface="Trebuchet MS" panose="020B0603020202020204" pitchFamily="34" charset="0"/>
              </a:rPr>
              <a:t>higher pressure losses</a:t>
            </a:r>
            <a:r>
              <a:rPr lang="en-US" sz="1600" dirty="0" smtClean="0">
                <a:latin typeface="Trebuchet MS" panose="020B0603020202020204" pitchFamily="34" charset="0"/>
              </a:rPr>
              <a:t>, </a:t>
            </a:r>
            <a:r>
              <a:rPr lang="en-US" sz="1600" dirty="0" smtClean="0">
                <a:solidFill>
                  <a:srgbClr val="00B050"/>
                </a:solidFill>
                <a:latin typeface="Trebuchet MS" panose="020B0603020202020204" pitchFamily="34" charset="0"/>
              </a:rPr>
              <a:t>more Joule heating losses</a:t>
            </a:r>
            <a:r>
              <a:rPr lang="en-US" sz="1600" dirty="0" smtClean="0">
                <a:latin typeface="Trebuchet MS" panose="020B0603020202020204" pitchFamily="34" charset="0"/>
              </a:rPr>
              <a:t>, </a:t>
            </a:r>
            <a:r>
              <a:rPr lang="en-US" sz="1600" dirty="0" smtClean="0">
                <a:solidFill>
                  <a:srgbClr val="000000"/>
                </a:solidFill>
                <a:latin typeface="Trebuchet MS" panose="020B0603020202020204" pitchFamily="34" charset="0"/>
              </a:rPr>
              <a:t>and a </a:t>
            </a:r>
            <a:r>
              <a:rPr lang="en-US" sz="1600" dirty="0" smtClean="0">
                <a:solidFill>
                  <a:srgbClr val="00B050"/>
                </a:solidFill>
                <a:latin typeface="Trebuchet MS" panose="020B0603020202020204" pitchFamily="34" charset="0"/>
              </a:rPr>
              <a:t>larger overpotential </a:t>
            </a:r>
            <a:r>
              <a:rPr lang="en-US" sz="1600" dirty="0" smtClean="0">
                <a:solidFill>
                  <a:srgbClr val="000000"/>
                </a:solidFill>
                <a:latin typeface="Trebuchet MS" panose="020B0603020202020204" pitchFamily="34" charset="0"/>
              </a:rPr>
              <a:t>than the single stage</a:t>
            </a:r>
          </a:p>
          <a:p>
            <a:pPr marL="285750" indent="-285750">
              <a:buFont typeface="Arial" panose="020B0604020202020204" pitchFamily="34" charset="0"/>
              <a:buChar char="•"/>
            </a:pPr>
            <a:r>
              <a:rPr lang="en-US" sz="1600" dirty="0" smtClean="0">
                <a:solidFill>
                  <a:srgbClr val="000000"/>
                </a:solidFill>
                <a:latin typeface="Trebuchet MS" panose="020B0603020202020204" pitchFamily="34" charset="0"/>
              </a:rPr>
              <a:t>The dual stage requires </a:t>
            </a:r>
            <a:r>
              <a:rPr lang="en-US" sz="1600" dirty="0" smtClean="0">
                <a:solidFill>
                  <a:srgbClr val="00B050"/>
                </a:solidFill>
                <a:latin typeface="Trebuchet MS" panose="020B0603020202020204" pitchFamily="34" charset="0"/>
              </a:rPr>
              <a:t>larger electrolyte area </a:t>
            </a:r>
            <a:r>
              <a:rPr lang="en-US" sz="1600" dirty="0" smtClean="0">
                <a:solidFill>
                  <a:srgbClr val="000000"/>
                </a:solidFill>
                <a:latin typeface="Trebuchet MS" panose="020B0603020202020204" pitchFamily="34" charset="0"/>
              </a:rPr>
              <a:t>for the same power</a:t>
            </a:r>
          </a:p>
          <a:p>
            <a:pPr marL="285750" indent="-285750">
              <a:buFont typeface="Arial" panose="020B0604020202020204" pitchFamily="34" charset="0"/>
              <a:buChar char="•"/>
            </a:pPr>
            <a:endParaRPr lang="en-US" sz="1600" dirty="0" smtClean="0">
              <a:latin typeface="Trebuchet MS" panose="020B0603020202020204" pitchFamily="34" charset="0"/>
            </a:endParaRPr>
          </a:p>
          <a:p>
            <a:pPr marL="0" indent="0" algn="ctr">
              <a:buNone/>
            </a:pPr>
            <a:r>
              <a:rPr lang="en-US" sz="2400" b="1" i="1" dirty="0" smtClean="0">
                <a:solidFill>
                  <a:srgbClr val="000000"/>
                </a:solidFill>
                <a:latin typeface="Trebuchet MS" panose="020B0603020202020204" pitchFamily="34" charset="0"/>
              </a:rPr>
              <a:t>However, </a:t>
            </a:r>
            <a:r>
              <a:rPr lang="en-US" sz="2400" b="1" i="1" dirty="0">
                <a:solidFill>
                  <a:srgbClr val="000000"/>
                </a:solidFill>
                <a:latin typeface="Trebuchet MS" panose="020B0603020202020204" pitchFamily="34" charset="0"/>
              </a:rPr>
              <a:t>t</a:t>
            </a:r>
            <a:r>
              <a:rPr lang="en-US" sz="2400" b="1" i="1" dirty="0" smtClean="0">
                <a:solidFill>
                  <a:srgbClr val="000000"/>
                </a:solidFill>
                <a:latin typeface="Trebuchet MS" panose="020B0603020202020204" pitchFamily="34" charset="0"/>
              </a:rPr>
              <a:t>he dual stage can have </a:t>
            </a:r>
            <a:r>
              <a:rPr lang="en-US" sz="2400" b="1" i="1" dirty="0" smtClean="0">
                <a:solidFill>
                  <a:srgbClr val="00B050"/>
                </a:solidFill>
                <a:latin typeface="Trebuchet MS" panose="020B0603020202020204" pitchFamily="34" charset="0"/>
              </a:rPr>
              <a:t>lower thermal losses </a:t>
            </a:r>
            <a:r>
              <a:rPr lang="en-US" sz="2400" b="1" i="1" dirty="0" smtClean="0">
                <a:solidFill>
                  <a:srgbClr val="000000"/>
                </a:solidFill>
                <a:latin typeface="Trebuchet MS" panose="020B0603020202020204" pitchFamily="34" charset="0"/>
              </a:rPr>
              <a:t>than a single stage and thus </a:t>
            </a:r>
            <a:r>
              <a:rPr lang="en-US" sz="2400" b="1" i="1" dirty="0" smtClean="0">
                <a:solidFill>
                  <a:srgbClr val="00B050"/>
                </a:solidFill>
                <a:latin typeface="Trebuchet MS" panose="020B0603020202020204" pitchFamily="34" charset="0"/>
              </a:rPr>
              <a:t>better thermal management </a:t>
            </a:r>
            <a:r>
              <a:rPr lang="en-US" sz="2400" b="1" i="1" dirty="0" smtClean="0">
                <a:solidFill>
                  <a:srgbClr val="000000"/>
                </a:solidFill>
                <a:latin typeface="Trebuchet MS" panose="020B0603020202020204" pitchFamily="34" charset="0"/>
              </a:rPr>
              <a:t>and</a:t>
            </a:r>
            <a:r>
              <a:rPr lang="en-US" sz="2400" b="1" i="1" dirty="0" smtClean="0">
                <a:latin typeface="Trebuchet MS" panose="020B0603020202020204" pitchFamily="34" charset="0"/>
              </a:rPr>
              <a:t> </a:t>
            </a:r>
            <a:r>
              <a:rPr lang="en-US" sz="2400" b="1" i="1" dirty="0" smtClean="0">
                <a:solidFill>
                  <a:srgbClr val="00B050"/>
                </a:solidFill>
                <a:latin typeface="Trebuchet MS" panose="020B0603020202020204" pitchFamily="34" charset="0"/>
              </a:rPr>
              <a:t>higher efficiency</a:t>
            </a:r>
            <a:endParaRPr lang="en-US" sz="2400" b="1" i="1" dirty="0">
              <a:solidFill>
                <a:srgbClr val="00B050"/>
              </a:solidFill>
              <a:latin typeface="Trebuchet MS" panose="020B0603020202020204" pitchFamily="34" charset="0"/>
            </a:endParaRPr>
          </a:p>
          <a:p>
            <a:pPr marL="285750" indent="-285750">
              <a:buFont typeface="Arial" panose="020B0604020202020204" pitchFamily="34" charset="0"/>
              <a:buChar char="•"/>
            </a:pPr>
            <a:endParaRPr lang="en-US" sz="2000" dirty="0" smtClean="0">
              <a:latin typeface="Trebuchet MS" panose="020B0603020202020204" pitchFamily="34" charset="0"/>
            </a:endParaRPr>
          </a:p>
        </p:txBody>
      </p:sp>
      <p:sp>
        <p:nvSpPr>
          <p:cNvPr id="2" name="Slide Number Placeholder 1"/>
          <p:cNvSpPr>
            <a:spLocks noGrp="1"/>
          </p:cNvSpPr>
          <p:nvPr>
            <p:ph type="sldNum" sz="quarter" idx="4294967295"/>
          </p:nvPr>
        </p:nvSpPr>
        <p:spPr/>
        <p:txBody>
          <a:bodyPr/>
          <a:lstStyle/>
          <a:p>
            <a:fld id="{5414F11E-2BE3-8646-9866-82D9C6E09258}" type="slidenum">
              <a:rPr lang="en-US" smtClean="0"/>
              <a:t>9</a:t>
            </a:fld>
            <a:endParaRPr lang="en-US" dirty="0"/>
          </a:p>
        </p:txBody>
      </p:sp>
      <p:sp>
        <p:nvSpPr>
          <p:cNvPr id="8" name="Title 1"/>
          <p:cNvSpPr txBox="1">
            <a:spLocks/>
          </p:cNvSpPr>
          <p:nvPr/>
        </p:nvSpPr>
        <p:spPr>
          <a:xfrm>
            <a:off x="457200" y="57150"/>
            <a:ext cx="8229600" cy="647699"/>
          </a:xfrm>
          <a:prstGeom prst="rect">
            <a:avLst/>
          </a:prstGeom>
        </p:spPr>
        <p:txBody>
          <a:bodyPr>
            <a:normAutofit/>
          </a:bodyPr>
          <a:lstStyle>
            <a:lvl1pPr algn="ctr" defTabSz="457200" rtl="0" eaLnBrk="1" latinLnBrk="0" hangingPunct="1">
              <a:spcBef>
                <a:spcPct val="0"/>
              </a:spcBef>
              <a:buNone/>
              <a:defRPr sz="4400" b="1" kern="1200">
                <a:solidFill>
                  <a:schemeClr val="tx1"/>
                </a:solidFill>
                <a:effectLst>
                  <a:outerShdw blurRad="50800" dist="38100" dir="2700000" algn="tl" rotWithShape="0">
                    <a:prstClr val="black">
                      <a:alpha val="40000"/>
                    </a:prstClr>
                  </a:outerShdw>
                </a:effectLst>
                <a:latin typeface="Trebuchet MS"/>
                <a:ea typeface="+mj-ea"/>
                <a:cs typeface="Trebuchet MS"/>
              </a:defRPr>
            </a:lvl1pPr>
          </a:lstStyle>
          <a:p>
            <a:r>
              <a:rPr lang="en-US" sz="3200" dirty="0" smtClean="0">
                <a:solidFill>
                  <a:srgbClr val="F38F26"/>
                </a:solidFill>
                <a:effectLst/>
              </a:rPr>
              <a:t>Challenges with the Dual Stage Operation</a:t>
            </a:r>
            <a:endParaRPr lang="en-US" sz="3200" dirty="0">
              <a:solidFill>
                <a:srgbClr val="F38F26"/>
              </a:solidFill>
              <a:effectLst/>
            </a:endParaRPr>
          </a:p>
        </p:txBody>
      </p:sp>
      <p:grpSp>
        <p:nvGrpSpPr>
          <p:cNvPr id="10" name="Group 9"/>
          <p:cNvGrpSpPr/>
          <p:nvPr/>
        </p:nvGrpSpPr>
        <p:grpSpPr>
          <a:xfrm>
            <a:off x="725488" y="4066793"/>
            <a:ext cx="3067050" cy="1125656"/>
            <a:chOff x="754063" y="3859094"/>
            <a:chExt cx="3067050" cy="1125656"/>
          </a:xfrm>
        </p:grpSpPr>
        <p:sp>
          <p:nvSpPr>
            <p:cNvPr id="18" name="Rectangle 17"/>
            <p:cNvSpPr/>
            <p:nvPr/>
          </p:nvSpPr>
          <p:spPr>
            <a:xfrm>
              <a:off x="754063" y="3860800"/>
              <a:ext cx="3067050" cy="1123950"/>
            </a:xfrm>
            <a:prstGeom prst="rect">
              <a:avLst/>
            </a:prstGeom>
            <a:gradFill>
              <a:gsLst>
                <a:gs pos="0">
                  <a:srgbClr val="150AEC"/>
                </a:gs>
                <a:gs pos="100000">
                  <a:srgbClr val="FF0000"/>
                </a:gs>
              </a:gsLst>
              <a:lin ang="10800000" scaled="0"/>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2111376" y="3859094"/>
              <a:ext cx="352426" cy="1125656"/>
              <a:chOff x="2111376" y="3859094"/>
              <a:chExt cx="352426" cy="1125656"/>
            </a:xfrm>
          </p:grpSpPr>
          <p:sp>
            <p:nvSpPr>
              <p:cNvPr id="20" name="Rectangle 11" descr="20%"/>
              <p:cNvSpPr>
                <a:spLocks noChangeArrowheads="1"/>
              </p:cNvSpPr>
              <p:nvPr/>
            </p:nvSpPr>
            <p:spPr bwMode="auto">
              <a:xfrm>
                <a:off x="2111376" y="3859094"/>
                <a:ext cx="352426" cy="1125656"/>
              </a:xfrm>
              <a:prstGeom prst="rect">
                <a:avLst/>
              </a:prstGeom>
              <a:pattFill prst="pct20">
                <a:fgClr>
                  <a:srgbClr val="808080"/>
                </a:fgClr>
                <a:bgClr>
                  <a:srgbClr val="00B050"/>
                </a:bgClr>
              </a:pattFill>
              <a:ln w="19050"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15" name="Rectangle 10" descr="Large confetti"/>
              <p:cNvSpPr>
                <a:spLocks noChangeAspect="1" noChangeArrowheads="1"/>
              </p:cNvSpPr>
              <p:nvPr/>
            </p:nvSpPr>
            <p:spPr bwMode="auto">
              <a:xfrm>
                <a:off x="2153606" y="3865900"/>
                <a:ext cx="267964" cy="1115638"/>
              </a:xfrm>
              <a:prstGeom prst="rect">
                <a:avLst/>
              </a:prstGeom>
              <a:pattFill prst="lgConfetti">
                <a:fgClr>
                  <a:srgbClr val="600060"/>
                </a:fgClr>
                <a:bgClr>
                  <a:srgbClr val="FF9AFD"/>
                </a:bgClr>
              </a:pattFill>
              <a:ln w="190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grpSp>
        <p:sp>
          <p:nvSpPr>
            <p:cNvPr id="19" name="Right Arrow 18"/>
            <p:cNvSpPr/>
            <p:nvPr/>
          </p:nvSpPr>
          <p:spPr>
            <a:xfrm>
              <a:off x="839788" y="4308475"/>
              <a:ext cx="2895600" cy="228600"/>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5162068" y="4066793"/>
            <a:ext cx="3068007" cy="1523998"/>
            <a:chOff x="5104918" y="3743328"/>
            <a:chExt cx="3068007" cy="1523998"/>
          </a:xfrm>
        </p:grpSpPr>
        <p:grpSp>
          <p:nvGrpSpPr>
            <p:cNvPr id="11" name="Group 10"/>
            <p:cNvGrpSpPr/>
            <p:nvPr/>
          </p:nvGrpSpPr>
          <p:grpSpPr>
            <a:xfrm>
              <a:off x="5104918" y="3743328"/>
              <a:ext cx="3068007" cy="1523998"/>
              <a:chOff x="5323993" y="4133853"/>
              <a:chExt cx="3068007" cy="1523998"/>
            </a:xfrm>
          </p:grpSpPr>
          <p:sp>
            <p:nvSpPr>
              <p:cNvPr id="17" name="Rectangle 16"/>
              <p:cNvSpPr/>
              <p:nvPr/>
            </p:nvSpPr>
            <p:spPr>
              <a:xfrm rot="5400000">
                <a:off x="6677023" y="2780823"/>
                <a:ext cx="361947" cy="3068007"/>
              </a:xfrm>
              <a:prstGeom prst="rect">
                <a:avLst/>
              </a:prstGeom>
              <a:solidFill>
                <a:schemeClr val="accent6">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324475" y="4494733"/>
                <a:ext cx="1343025" cy="1163118"/>
              </a:xfrm>
              <a:prstGeom prst="rect">
                <a:avLst/>
              </a:prstGeom>
              <a:gradFill>
                <a:gsLst>
                  <a:gs pos="0">
                    <a:srgbClr val="FF0000"/>
                  </a:gs>
                  <a:gs pos="100000">
                    <a:schemeClr val="accent6">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7048500" y="4494733"/>
                <a:ext cx="1343025" cy="1163118"/>
              </a:xfrm>
              <a:prstGeom prst="rect">
                <a:avLst/>
              </a:prstGeom>
              <a:gradFill>
                <a:gsLst>
                  <a:gs pos="0">
                    <a:srgbClr val="150AEC"/>
                  </a:gs>
                  <a:gs pos="100000">
                    <a:schemeClr val="accent6">
                      <a:lumMod val="75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rot="16200000">
              <a:off x="5602339" y="3619916"/>
              <a:ext cx="352426" cy="1334983"/>
              <a:chOff x="2111376" y="3859094"/>
              <a:chExt cx="352426" cy="1125656"/>
            </a:xfrm>
          </p:grpSpPr>
          <p:sp>
            <p:nvSpPr>
              <p:cNvPr id="22" name="Rectangle 11" descr="20%"/>
              <p:cNvSpPr>
                <a:spLocks noChangeArrowheads="1"/>
              </p:cNvSpPr>
              <p:nvPr/>
            </p:nvSpPr>
            <p:spPr bwMode="auto">
              <a:xfrm>
                <a:off x="2111376" y="3859094"/>
                <a:ext cx="352426" cy="1125656"/>
              </a:xfrm>
              <a:prstGeom prst="rect">
                <a:avLst/>
              </a:prstGeom>
              <a:pattFill prst="pct20">
                <a:fgClr>
                  <a:srgbClr val="808080"/>
                </a:fgClr>
                <a:bgClr>
                  <a:srgbClr val="00B050"/>
                </a:bgClr>
              </a:pattFill>
              <a:ln w="19050"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23" name="Rectangle 10" descr="Large confetti"/>
              <p:cNvSpPr>
                <a:spLocks noChangeAspect="1" noChangeArrowheads="1"/>
              </p:cNvSpPr>
              <p:nvPr/>
            </p:nvSpPr>
            <p:spPr bwMode="auto">
              <a:xfrm>
                <a:off x="2153606" y="3865900"/>
                <a:ext cx="267964" cy="1115638"/>
              </a:xfrm>
              <a:prstGeom prst="rect">
                <a:avLst/>
              </a:prstGeom>
              <a:pattFill prst="lgConfetti">
                <a:fgClr>
                  <a:srgbClr val="600060"/>
                </a:fgClr>
                <a:bgClr>
                  <a:srgbClr val="FF9AFD"/>
                </a:bgClr>
              </a:pattFill>
              <a:ln w="190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grpSp>
        <p:grpSp>
          <p:nvGrpSpPr>
            <p:cNvPr id="25" name="Group 24"/>
            <p:cNvGrpSpPr/>
            <p:nvPr/>
          </p:nvGrpSpPr>
          <p:grpSpPr>
            <a:xfrm rot="16200000">
              <a:off x="7323952" y="3617509"/>
              <a:ext cx="352426" cy="1334983"/>
              <a:chOff x="2111376" y="3859094"/>
              <a:chExt cx="352426" cy="1125656"/>
            </a:xfrm>
          </p:grpSpPr>
          <p:sp>
            <p:nvSpPr>
              <p:cNvPr id="26" name="Rectangle 11" descr="20%"/>
              <p:cNvSpPr>
                <a:spLocks noChangeArrowheads="1"/>
              </p:cNvSpPr>
              <p:nvPr/>
            </p:nvSpPr>
            <p:spPr bwMode="auto">
              <a:xfrm>
                <a:off x="2111376" y="3859094"/>
                <a:ext cx="352426" cy="1125656"/>
              </a:xfrm>
              <a:prstGeom prst="rect">
                <a:avLst/>
              </a:prstGeom>
              <a:pattFill prst="pct20">
                <a:fgClr>
                  <a:srgbClr val="808080"/>
                </a:fgClr>
                <a:bgClr>
                  <a:srgbClr val="00B050"/>
                </a:bgClr>
              </a:pattFill>
              <a:ln w="19050" algn="in">
                <a:solidFill>
                  <a:srgbClr val="000000"/>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sp>
            <p:nvSpPr>
              <p:cNvPr id="27" name="Rectangle 10" descr="Large confetti"/>
              <p:cNvSpPr>
                <a:spLocks noChangeAspect="1" noChangeArrowheads="1"/>
              </p:cNvSpPr>
              <p:nvPr/>
            </p:nvSpPr>
            <p:spPr bwMode="auto">
              <a:xfrm>
                <a:off x="2153606" y="3865900"/>
                <a:ext cx="267964" cy="1115638"/>
              </a:xfrm>
              <a:prstGeom prst="rect">
                <a:avLst/>
              </a:prstGeom>
              <a:pattFill prst="lgConfetti">
                <a:fgClr>
                  <a:srgbClr val="600060"/>
                </a:fgClr>
                <a:bgClr>
                  <a:srgbClr val="FF9AFD"/>
                </a:bgClr>
              </a:pattFill>
              <a:ln w="19050" algn="in">
                <a:solidFill>
                  <a:schemeClr val="tx1"/>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dirty="0">
                  <a:latin typeface="Trebuchet MS"/>
                  <a:cs typeface="Trebuchet MS"/>
                </a:endParaRPr>
              </a:p>
            </p:txBody>
          </p:sp>
        </p:grpSp>
        <p:sp>
          <p:nvSpPr>
            <p:cNvPr id="24" name="U-Turn Arrow 23"/>
            <p:cNvSpPr/>
            <p:nvPr/>
          </p:nvSpPr>
          <p:spPr>
            <a:xfrm>
              <a:off x="5591176" y="3848099"/>
              <a:ext cx="2266950" cy="1133476"/>
            </a:xfrm>
            <a:prstGeom prst="uturnArrow">
              <a:avLst>
                <a:gd name="adj1" fmla="val 9874"/>
                <a:gd name="adj2" fmla="val 11975"/>
                <a:gd name="adj3" fmla="val 14916"/>
                <a:gd name="adj4" fmla="val 43750"/>
                <a:gd name="adj5" fmla="val 75000"/>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9" name="TextBox 8"/>
          <p:cNvSpPr txBox="1"/>
          <p:nvPr/>
        </p:nvSpPr>
        <p:spPr>
          <a:xfrm>
            <a:off x="223283" y="3220443"/>
            <a:ext cx="4110591" cy="369332"/>
          </a:xfrm>
          <a:prstGeom prst="rect">
            <a:avLst/>
          </a:prstGeom>
          <a:noFill/>
        </p:spPr>
        <p:txBody>
          <a:bodyPr wrap="square" rtlCol="0">
            <a:spAutoFit/>
          </a:bodyPr>
          <a:lstStyle/>
          <a:p>
            <a:r>
              <a:rPr lang="en-US" u="sng" dirty="0" smtClean="0">
                <a:solidFill>
                  <a:srgbClr val="000000"/>
                </a:solidFill>
                <a:latin typeface="Trebuchet MS" panose="020B0603020202020204" pitchFamily="34" charset="0"/>
              </a:rPr>
              <a:t>Temperature Profiles Illustration:</a:t>
            </a:r>
            <a:endParaRPr lang="en-US" u="sng" dirty="0">
              <a:solidFill>
                <a:srgbClr val="000000"/>
              </a:solidFill>
              <a:latin typeface="Trebuchet MS" panose="020B0603020202020204" pitchFamily="34" charset="0"/>
            </a:endParaRPr>
          </a:p>
        </p:txBody>
      </p:sp>
      <p:sp>
        <p:nvSpPr>
          <p:cNvPr id="28" name="TextBox 27"/>
          <p:cNvSpPr txBox="1"/>
          <p:nvPr/>
        </p:nvSpPr>
        <p:spPr>
          <a:xfrm>
            <a:off x="457200" y="5778754"/>
            <a:ext cx="7681930" cy="707886"/>
          </a:xfrm>
          <a:prstGeom prst="rect">
            <a:avLst/>
          </a:prstGeom>
          <a:noFill/>
        </p:spPr>
        <p:txBody>
          <a:bodyPr wrap="square" rtlCol="0">
            <a:spAutoFit/>
          </a:bodyPr>
          <a:lstStyle/>
          <a:p>
            <a:pPr algn="ctr"/>
            <a:r>
              <a:rPr lang="en-US" sz="2000" i="1" dirty="0" smtClean="0">
                <a:solidFill>
                  <a:srgbClr val="000000"/>
                </a:solidFill>
                <a:latin typeface="Trebuchet MS" panose="020B0603020202020204" pitchFamily="34" charset="0"/>
              </a:rPr>
              <a:t>By adding a second  stage, the hot and cold sides can be better </a:t>
            </a:r>
            <a:r>
              <a:rPr lang="en-US" sz="2000" i="1" dirty="0" smtClean="0">
                <a:solidFill>
                  <a:srgbClr val="3A9C3A"/>
                </a:solidFill>
                <a:latin typeface="Trebuchet MS" panose="020B0603020202020204" pitchFamily="34" charset="0"/>
              </a:rPr>
              <a:t>thermally isolated from another</a:t>
            </a:r>
            <a:endParaRPr lang="en-US" sz="2000" i="1" dirty="0">
              <a:solidFill>
                <a:srgbClr val="3A9C3A"/>
              </a:solidFill>
              <a:latin typeface="Trebuchet MS" panose="020B0603020202020204" pitchFamily="34" charset="0"/>
            </a:endParaRPr>
          </a:p>
        </p:txBody>
      </p:sp>
      <p:sp>
        <p:nvSpPr>
          <p:cNvPr id="29" name="TextBox 28"/>
          <p:cNvSpPr txBox="1"/>
          <p:nvPr/>
        </p:nvSpPr>
        <p:spPr>
          <a:xfrm>
            <a:off x="1535113" y="3670036"/>
            <a:ext cx="1447801" cy="369332"/>
          </a:xfrm>
          <a:prstGeom prst="rect">
            <a:avLst/>
          </a:prstGeom>
          <a:noFill/>
        </p:spPr>
        <p:txBody>
          <a:bodyPr wrap="square" rtlCol="0">
            <a:spAutoFit/>
          </a:bodyPr>
          <a:lstStyle/>
          <a:p>
            <a:pPr algn="ctr"/>
            <a:r>
              <a:rPr lang="en-US" dirty="0" smtClean="0">
                <a:solidFill>
                  <a:srgbClr val="000000"/>
                </a:solidFill>
                <a:latin typeface="Trebuchet MS" panose="020B0603020202020204" pitchFamily="34" charset="0"/>
              </a:rPr>
              <a:t>Single Stage</a:t>
            </a:r>
            <a:endParaRPr lang="en-US" dirty="0">
              <a:solidFill>
                <a:srgbClr val="000000"/>
              </a:solidFill>
              <a:latin typeface="Trebuchet MS" panose="020B0603020202020204" pitchFamily="34" charset="0"/>
            </a:endParaRPr>
          </a:p>
        </p:txBody>
      </p:sp>
      <p:sp>
        <p:nvSpPr>
          <p:cNvPr id="30" name="TextBox 29"/>
          <p:cNvSpPr txBox="1"/>
          <p:nvPr/>
        </p:nvSpPr>
        <p:spPr>
          <a:xfrm>
            <a:off x="5972171" y="3670036"/>
            <a:ext cx="1447801" cy="369332"/>
          </a:xfrm>
          <a:prstGeom prst="rect">
            <a:avLst/>
          </a:prstGeom>
          <a:noFill/>
        </p:spPr>
        <p:txBody>
          <a:bodyPr wrap="square" rtlCol="0">
            <a:spAutoFit/>
          </a:bodyPr>
          <a:lstStyle/>
          <a:p>
            <a:pPr algn="ctr"/>
            <a:r>
              <a:rPr lang="en-US" dirty="0" smtClean="0">
                <a:solidFill>
                  <a:srgbClr val="000000"/>
                </a:solidFill>
                <a:latin typeface="Trebuchet MS" panose="020B0603020202020204" pitchFamily="34" charset="0"/>
              </a:rPr>
              <a:t>Dual Stage</a:t>
            </a:r>
            <a:endParaRPr lang="en-US"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9626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0" grpId="0"/>
    </p:bldLst>
  </p:timing>
</p:sld>
</file>

<file path=ppt/theme/theme1.xml><?xml version="1.0" encoding="utf-8"?>
<a:theme xmlns:a="http://schemas.openxmlformats.org/drawingml/2006/main" name="Sunshot-PPT-template-light_FINAL2016">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7bbd8d32-57eb-4c25-a7af-abe0816fa3e8"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6DD6C2FA-917C-443F-9A96-DE4114401A74}"/>
</file>

<file path=customXml/itemProps2.xml><?xml version="1.0" encoding="utf-8"?>
<ds:datastoreItem xmlns:ds="http://schemas.openxmlformats.org/officeDocument/2006/customXml" ds:itemID="{5C172BD7-AB58-4B09-B4E0-D21A7F8680CF}"/>
</file>

<file path=customXml/itemProps3.xml><?xml version="1.0" encoding="utf-8"?>
<ds:datastoreItem xmlns:ds="http://schemas.openxmlformats.org/officeDocument/2006/customXml" ds:itemID="{C2B228DC-8575-4C60-B252-FBB300A80977}"/>
</file>

<file path=customXml/itemProps4.xml><?xml version="1.0" encoding="utf-8"?>
<ds:datastoreItem xmlns:ds="http://schemas.openxmlformats.org/officeDocument/2006/customXml" ds:itemID="{D51A28DD-ED50-42E0-B1F9-27CDA76C7D07}"/>
</file>

<file path=customXml/itemProps5.xml><?xml version="1.0" encoding="utf-8"?>
<ds:datastoreItem xmlns:ds="http://schemas.openxmlformats.org/officeDocument/2006/customXml" ds:itemID="{0C32037C-49CD-4298-A608-ED453BF0D821}"/>
</file>

<file path=docProps/app.xml><?xml version="1.0" encoding="utf-8"?>
<Properties xmlns="http://schemas.openxmlformats.org/officeDocument/2006/extended-properties" xmlns:vt="http://schemas.openxmlformats.org/officeDocument/2006/docPropsVTypes">
  <Template>Sunshot-PPT-template-light_FINAL2016.potx</Template>
  <TotalTime>1079</TotalTime>
  <Words>2454</Words>
  <Application>Microsoft Office PowerPoint</Application>
  <PresentationFormat>On-screen Show (4:3)</PresentationFormat>
  <Paragraphs>183</Paragraphs>
  <Slides>15</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MS Mincho</vt:lpstr>
      <vt:lpstr>Arial</vt:lpstr>
      <vt:lpstr>Calibri</vt:lpstr>
      <vt:lpstr>Courier New</vt:lpstr>
      <vt:lpstr>Gill Sans MT</vt:lpstr>
      <vt:lpstr>Trebuchet MS</vt:lpstr>
      <vt:lpstr>Wingdings</vt:lpstr>
      <vt:lpstr>Sunshot-PPT-template-light_FINAL2016</vt:lpstr>
      <vt:lpstr>Equation</vt:lpstr>
      <vt:lpstr>Worksheet</vt:lpstr>
      <vt:lpstr>Sodium Ion Expansion Power Block for Distributed CSP</vt:lpstr>
      <vt:lpstr>Program Objectives</vt:lpstr>
      <vt:lpstr>A Single Stage Sodium Thermo-Electro-Chemical Converter (Na-TECC)</vt:lpstr>
      <vt:lpstr>What are the Advantages of a Na-TECC?</vt:lpstr>
      <vt:lpstr>Improving the Efficiency by Using Multiple-Stages</vt:lpstr>
      <vt:lpstr>Dual Stage Process</vt:lpstr>
      <vt:lpstr>Voltage and Efficiency of a Single  Stage Na-TECC</vt:lpstr>
      <vt:lpstr>PowerPoint Presentation</vt:lpstr>
      <vt:lpstr>PowerPoint Presentation</vt:lpstr>
      <vt:lpstr>Power Conversion</vt:lpstr>
      <vt:lpstr>Electrochemical Performance</vt:lpstr>
      <vt:lpstr>Key Project Milestones</vt:lpstr>
      <vt:lpstr>Path to Market  </vt:lpstr>
      <vt:lpstr>Summary &amp; Conclusions</vt:lpstr>
      <vt:lpstr>Sodium Ion Expansion Power Block for Distributed CSP</vt:lpstr>
    </vt:vector>
  </TitlesOfParts>
  <Company>Spire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Zeinab Mohtadi</dc:creator>
  <cp:lastModifiedBy>Balagopal, Shekar</cp:lastModifiedBy>
  <cp:revision>158</cp:revision>
  <dcterms:created xsi:type="dcterms:W3CDTF">2013-11-27T21:01:27Z</dcterms:created>
  <dcterms:modified xsi:type="dcterms:W3CDTF">2016-04-19T05:33:23Z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0x0101004F74DC062CBB2344BE271DCDDCB427A3</vt:lpwstr>
  </property>
</Properties>
</file>