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74" r:id="rId4"/>
    <p:sldId id="281" r:id="rId5"/>
    <p:sldId id="267" r:id="rId6"/>
    <p:sldId id="277" r:id="rId7"/>
    <p:sldId id="275" r:id="rId8"/>
    <p:sldId id="276" r:id="rId9"/>
    <p:sldId id="279" r:id="rId10"/>
    <p:sldId id="269" r:id="rId11"/>
    <p:sldId id="278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02F"/>
    <a:srgbClr val="4B545D"/>
    <a:srgbClr val="FFFFFF"/>
    <a:srgbClr val="F3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99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ohn%20Work%20Disk:Users:johnwork:CSP:Biz:CSP%20Material%20amou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John%20Work%20Disk:Users:johnwork:CSP:Biz:CSP%20Material%20am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Sheet1!$D$4</c:f>
              <c:strCache>
                <c:ptCount val="1"/>
                <c:pt idx="0">
                  <c:v>Hyperlight®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clea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31-427C-BB4B-F45C0942646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31-427C-BB4B-F45C0942646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A31-427C-BB4B-F45C09426464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31-427C-BB4B-F45C0942646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A31-427C-BB4B-F45C09426464}"/>
              </c:ext>
            </c:extLst>
          </c:dPt>
          <c:cat>
            <c:strRef>
              <c:f>Sheet1!$A$5:$A$10</c:f>
              <c:strCache>
                <c:ptCount val="6"/>
                <c:pt idx="0">
                  <c:v>Glass</c:v>
                </c:pt>
                <c:pt idx="1">
                  <c:v>Steel</c:v>
                </c:pt>
                <c:pt idx="2">
                  <c:v>Aluminum</c:v>
                </c:pt>
                <c:pt idx="3">
                  <c:v>Concrete</c:v>
                </c:pt>
                <c:pt idx="4">
                  <c:v>Plastic</c:v>
                </c:pt>
                <c:pt idx="5">
                  <c:v>Water*</c:v>
                </c:pt>
              </c:strCache>
            </c:strRef>
          </c:cat>
          <c:val>
            <c:numRef>
              <c:f>Sheet1!$D$5:$D$10</c:f>
              <c:numCache>
                <c:formatCode>General</c:formatCode>
                <c:ptCount val="6"/>
                <c:pt idx="0">
                  <c:v>5.5</c:v>
                </c:pt>
                <c:pt idx="1">
                  <c:v>5</c:v>
                </c:pt>
                <c:pt idx="2">
                  <c:v>0.5</c:v>
                </c:pt>
                <c:pt idx="3">
                  <c:v>0</c:v>
                </c:pt>
                <c:pt idx="4">
                  <c:v>9.9</c:v>
                </c:pt>
                <c:pt idx="5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31-427C-BB4B-F45C09426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5584696"/>
        <c:axId val="-2095581720"/>
        <c:axId val="0"/>
      </c:bar3DChart>
      <c:catAx>
        <c:axId val="-2095584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95581720"/>
        <c:crosses val="autoZero"/>
        <c:auto val="1"/>
        <c:lblAlgn val="ctr"/>
        <c:lblOffset val="100"/>
        <c:noMultiLvlLbl val="0"/>
      </c:catAx>
      <c:valAx>
        <c:axId val="-2095581720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5584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Other</a:t>
            </a:r>
            <a:r>
              <a:rPr lang="en-US" sz="1600" baseline="0" dirty="0"/>
              <a:t>s</a:t>
            </a:r>
            <a:endParaRPr lang="en-US" sz="16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Sheet1!$B$13</c:f>
              <c:strCache>
                <c:ptCount val="1"/>
                <c:pt idx="0">
                  <c:v>Greenhouse/Trough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  <a:alpha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clea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A5-4718-B372-92D34A86773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A5-4718-B372-92D34A86773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A5-4718-B372-92D34A86773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A5-4718-B372-92D34A867739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8A5-4718-B372-92D34A867739}"/>
              </c:ext>
            </c:extLst>
          </c:dPt>
          <c:cat>
            <c:strRef>
              <c:f>Sheet1!$A$14:$A$19</c:f>
              <c:strCache>
                <c:ptCount val="6"/>
                <c:pt idx="0">
                  <c:v>Glass</c:v>
                </c:pt>
                <c:pt idx="1">
                  <c:v>Steel</c:v>
                </c:pt>
                <c:pt idx="2">
                  <c:v>Aluminum</c:v>
                </c:pt>
                <c:pt idx="3">
                  <c:v>Concrete</c:v>
                </c:pt>
                <c:pt idx="4">
                  <c:v>Plastic</c:v>
                </c:pt>
                <c:pt idx="5">
                  <c:v>Water</c:v>
                </c:pt>
              </c:strCache>
            </c:strRef>
          </c:cat>
          <c:val>
            <c:numRef>
              <c:f>Sheet1!$B$14:$B$19</c:f>
              <c:numCache>
                <c:formatCode>General</c:formatCode>
                <c:ptCount val="6"/>
                <c:pt idx="0">
                  <c:v>10.1</c:v>
                </c:pt>
                <c:pt idx="1">
                  <c:v>8.65</c:v>
                </c:pt>
                <c:pt idx="2">
                  <c:v>1.3</c:v>
                </c:pt>
                <c:pt idx="3">
                  <c:v>39.6</c:v>
                </c:pt>
                <c:pt idx="4">
                  <c:v>0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A5-4718-B372-92D34A867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2419896"/>
        <c:axId val="-2122397400"/>
        <c:axId val="0"/>
      </c:bar3DChart>
      <c:catAx>
        <c:axId val="-2122419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2397400"/>
        <c:crosses val="autoZero"/>
        <c:auto val="1"/>
        <c:lblAlgn val="ctr"/>
        <c:lblOffset val="100"/>
        <c:noMultiLvlLbl val="0"/>
      </c:catAx>
      <c:valAx>
        <c:axId val="-2122397400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2419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97EC7-4B9C-E847-93EE-C93EA4B2CBE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CA75-A02E-114C-AC38-11AD2DDD6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9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A6FD-07CC-3D4F-8EE0-CE25793C9AC8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508B-E454-1C48-9A1A-9DCCB2D1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8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904" y="1995715"/>
            <a:ext cx="5168295" cy="170148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ED902F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904" y="3825709"/>
            <a:ext cx="5168296" cy="130267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8092" y="5695548"/>
            <a:ext cx="3210108" cy="90977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8D98A3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Author</a:t>
            </a:r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6" name="Picture 15" descr="SunShot &#10;U.S. Department of Energ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9" name="Picture 18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pic>
        <p:nvPicPr>
          <p:cNvPr id="20" name="Picture 19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0" y="1992993"/>
            <a:ext cx="424433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747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5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pic>
        <p:nvPicPr>
          <p:cNvPr id="8" name="Picture 7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5987483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35"/>
            <a:ext cx="8229600" cy="886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20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8865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322294"/>
            <a:ext cx="8229599" cy="455705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24669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63394" y="6304785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771003" y="6285005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138"/>
            <a:ext cx="8229600" cy="88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71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972723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</a:p>
        </p:txBody>
      </p:sp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CSP Program Summit 2016</a:t>
            </a:r>
          </a:p>
        </p:txBody>
      </p:sp>
    </p:spTree>
    <p:extLst>
      <p:ext uri="{BB962C8B-B14F-4D97-AF65-F5344CB8AC3E}">
        <p14:creationId xmlns:p14="http://schemas.microsoft.com/office/powerpoint/2010/main" val="39106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71" r:id="rId2"/>
    <p:sldLayoutId id="2147483775" r:id="rId3"/>
    <p:sldLayoutId id="2147483750" r:id="rId4"/>
    <p:sldLayoutId id="2147483666" r:id="rId5"/>
    <p:sldLayoutId id="2147483774" r:id="rId6"/>
    <p:sldLayoutId id="21474837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F38F26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38F26"/>
        </a:buClr>
        <a:buSzPct val="100000"/>
        <a:buFont typeface="Arial"/>
        <a:buChar char="•"/>
        <a:defRPr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»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9904" y="2796232"/>
            <a:ext cx="5168295" cy="1701486"/>
          </a:xfrm>
        </p:spPr>
        <p:txBody>
          <a:bodyPr>
            <a:normAutofit fontScale="90000"/>
          </a:bodyPr>
          <a:lstStyle/>
          <a:p>
            <a:r>
              <a:rPr lang="en-US" dirty="0"/>
              <a:t>Low Cost Concentrated Solar Power (CSP) Collector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904" y="4501710"/>
            <a:ext cx="5168296" cy="986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E7276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89904" y="5695548"/>
            <a:ext cx="3395032" cy="909770"/>
          </a:xfrm>
        </p:spPr>
        <p:txBody>
          <a:bodyPr/>
          <a:lstStyle/>
          <a:p>
            <a:r>
              <a:rPr lang="en-US" dirty="0"/>
              <a:t>Greg Mungas, Chief Technical Officer, </a:t>
            </a:r>
            <a:r>
              <a:rPr lang="en-US" dirty="0" err="1"/>
              <a:t>Hyperlight</a:t>
            </a:r>
            <a:r>
              <a:rPr lang="en-US" dirty="0"/>
              <a:t> Energy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29" y="4746345"/>
            <a:ext cx="1185683" cy="640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416" y="4746345"/>
            <a:ext cx="1735667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971227"/>
            <a:ext cx="8229600" cy="129329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Phase II pilot project (0.25 – 1 acre) in Brawley, CA</a:t>
            </a:r>
          </a:p>
          <a:p>
            <a:pPr lvl="1"/>
            <a:r>
              <a:rPr lang="en-US" dirty="0"/>
              <a:t>Solar Resource Characterization</a:t>
            </a:r>
          </a:p>
          <a:p>
            <a:pPr lvl="1"/>
            <a:r>
              <a:rPr lang="en-US" dirty="0"/>
              <a:t>Test loop: (0.25 </a:t>
            </a:r>
            <a:r>
              <a:rPr lang="en-US" dirty="0" err="1"/>
              <a:t>MWt</a:t>
            </a:r>
            <a:r>
              <a:rPr lang="en-US" dirty="0"/>
              <a:t> – 1 </a:t>
            </a:r>
            <a:r>
              <a:rPr lang="en-US" dirty="0" err="1"/>
              <a:t>MWt</a:t>
            </a:r>
            <a:r>
              <a:rPr lang="en-US" dirty="0"/>
              <a:t>) demonstration </a:t>
            </a:r>
          </a:p>
          <a:p>
            <a:pPr lvl="1"/>
            <a:r>
              <a:rPr lang="en-US" dirty="0"/>
              <a:t>Predictive Model Validation</a:t>
            </a:r>
          </a:p>
          <a:p>
            <a:pPr lvl="1"/>
            <a:r>
              <a:rPr lang="en-US" dirty="0"/>
              <a:t>IAMPO certification (</a:t>
            </a:r>
            <a:r>
              <a:rPr lang="en-US" dirty="0" err="1"/>
              <a:t>indendepently</a:t>
            </a:r>
            <a:r>
              <a:rPr lang="en-US" dirty="0"/>
              <a:t> funded)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Pilot Project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42" y="2349242"/>
            <a:ext cx="5274042" cy="38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2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271" y="1128713"/>
            <a:ext cx="8705211" cy="2265000"/>
          </a:xfrm>
        </p:spPr>
        <p:txBody>
          <a:bodyPr>
            <a:normAutofit/>
          </a:bodyPr>
          <a:lstStyle/>
          <a:p>
            <a:r>
              <a:rPr lang="en-US" b="1" dirty="0"/>
              <a:t>Evaluating multiple commercially relevant pilot sites for Phase III deployment including two geothermal plant sites, one of which has currently been baselined</a:t>
            </a:r>
          </a:p>
          <a:p>
            <a:pPr lvl="1"/>
            <a:r>
              <a:rPr lang="en-US" dirty="0"/>
              <a:t>Small pilot installation with options to support aggressive expansion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</a:t>
            </a:r>
          </a:p>
        </p:txBody>
      </p:sp>
    </p:spTree>
    <p:extLst>
      <p:ext uri="{BB962C8B-B14F-4D97-AF65-F5344CB8AC3E}">
        <p14:creationId xmlns:p14="http://schemas.microsoft.com/office/powerpoint/2010/main" val="205380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271" y="1128713"/>
            <a:ext cx="4630301" cy="522299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Geothermal boost is a lucrative market opportunity for low cost solar thermal</a:t>
            </a:r>
          </a:p>
          <a:p>
            <a:pPr lvl="1"/>
            <a:r>
              <a:rPr lang="en-US" dirty="0"/>
              <a:t>Mitigates Solar Thermal need to install separate power conversion infrastructure that may otherwise be retired</a:t>
            </a:r>
          </a:p>
          <a:p>
            <a:pPr lvl="1"/>
            <a:r>
              <a:rPr lang="en-US" dirty="0"/>
              <a:t>Supports Geothermal needs to address resource shortfalls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results in geothermal plants operating well below capacity</a:t>
            </a:r>
          </a:p>
          <a:p>
            <a:pPr lvl="1"/>
            <a:r>
              <a:rPr lang="en-US" dirty="0"/>
              <a:t>Aligns well will existing geothermal resources</a:t>
            </a:r>
          </a:p>
          <a:p>
            <a:pPr lvl="1"/>
            <a:r>
              <a:rPr lang="en-US" dirty="0"/>
              <a:t>CSP coupled will thermal storage increases commodity value for geothermal</a:t>
            </a:r>
          </a:p>
          <a:p>
            <a:r>
              <a:rPr lang="en-US" b="1" dirty="0"/>
              <a:t>Enhanced Oil Recovery</a:t>
            </a:r>
          </a:p>
          <a:p>
            <a:pPr lvl="1"/>
            <a:r>
              <a:rPr lang="en-US" dirty="0"/>
              <a:t>Evaluating steam production opportunities for oil fields interested in reducing carbon footprint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Market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677" y="1128713"/>
            <a:ext cx="3992698" cy="49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6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271" y="1128713"/>
            <a:ext cx="8705211" cy="4768860"/>
          </a:xfrm>
        </p:spPr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Hyperlight</a:t>
            </a:r>
            <a:r>
              <a:rPr lang="en-US" b="1" dirty="0"/>
              <a:t>® CSP collector concept leverages low cost materials (water and plastic) to provide a path to address DOE’s FOA low cost collector goals and support </a:t>
            </a:r>
            <a:r>
              <a:rPr lang="en-US" b="1" dirty="0" err="1"/>
              <a:t>Hyperlight</a:t>
            </a:r>
            <a:r>
              <a:rPr lang="en-US" b="1" dirty="0"/>
              <a:t>®’s ongoing commercialization efforts in cost-sensitive solar thermal commodity areas</a:t>
            </a:r>
          </a:p>
          <a:p>
            <a:r>
              <a:rPr lang="en-US" b="1" dirty="0"/>
              <a:t>We have provided a summary of our project outline for our DOE funded COLLECTS project under </a:t>
            </a:r>
            <a:r>
              <a:rPr lang="en-US" b="1" dirty="0" err="1"/>
              <a:t>SunShot</a:t>
            </a:r>
            <a:endParaRPr lang="en-US" b="1" dirty="0"/>
          </a:p>
          <a:p>
            <a:r>
              <a:rPr lang="en-US" b="1" dirty="0"/>
              <a:t>We have summarized some of the imminent business opportunities for our </a:t>
            </a:r>
            <a:r>
              <a:rPr lang="en-US" b="1" dirty="0" err="1"/>
              <a:t>Hyperlight</a:t>
            </a:r>
            <a:r>
              <a:rPr lang="en-US" b="1" dirty="0"/>
              <a:t>® CSP collector</a:t>
            </a:r>
          </a:p>
          <a:p>
            <a:r>
              <a:rPr lang="en-US" b="1" dirty="0"/>
              <a:t>Questions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</p:spTree>
    <p:extLst>
      <p:ext uri="{BB962C8B-B14F-4D97-AF65-F5344CB8AC3E}">
        <p14:creationId xmlns:p14="http://schemas.microsoft.com/office/powerpoint/2010/main" val="204672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1128713"/>
            <a:ext cx="8229600" cy="45481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b="1" dirty="0"/>
              <a:t>PROJECT: Low Cost Concentrated Solar Power (CSP) Concentrator</a:t>
            </a:r>
          </a:p>
          <a:p>
            <a:pPr algn="just"/>
            <a:r>
              <a:rPr lang="en-US" sz="2800" b="1" dirty="0"/>
              <a:t>FUNDING OPPORTUNITY: DOE COLLECTS</a:t>
            </a:r>
          </a:p>
          <a:p>
            <a:pPr algn="just"/>
            <a:r>
              <a:rPr lang="en-US" sz="2800" b="1" dirty="0">
                <a:solidFill>
                  <a:srgbClr val="4B545D"/>
                </a:solidFill>
              </a:rPr>
              <a:t>PI/Technical Manager: John King/Greg Mungas</a:t>
            </a:r>
          </a:p>
          <a:p>
            <a:pPr algn="just"/>
            <a:r>
              <a:rPr lang="en-US" sz="2800" b="1" dirty="0">
                <a:solidFill>
                  <a:srgbClr val="4B545D"/>
                </a:solidFill>
              </a:rPr>
              <a:t>PARTNERS: </a:t>
            </a:r>
            <a:r>
              <a:rPr lang="en-US" sz="2800" b="1" dirty="0"/>
              <a:t>Co-PI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4B545D"/>
                </a:solidFill>
              </a:rPr>
              <a:t>Guangdong Zhu, National Renewable Energy Laboratory</a:t>
            </a:r>
          </a:p>
          <a:p>
            <a:pPr algn="just"/>
            <a:r>
              <a:rPr lang="en-US" sz="2800" b="1" dirty="0">
                <a:solidFill>
                  <a:srgbClr val="4B545D"/>
                </a:solidFill>
              </a:rPr>
              <a:t>PROJECT DURATION: 2.5 years</a:t>
            </a:r>
          </a:p>
          <a:p>
            <a:pPr algn="just"/>
            <a:r>
              <a:rPr lang="en-US" sz="2800" b="1" dirty="0">
                <a:solidFill>
                  <a:srgbClr val="4B545D"/>
                </a:solidFill>
              </a:rPr>
              <a:t>PROJECT BUDGET</a:t>
            </a:r>
            <a:r>
              <a:rPr lang="en-US" sz="2800" b="1" dirty="0"/>
              <a:t>: $1.5M DOE + $750K CEC + $773K </a:t>
            </a:r>
            <a:r>
              <a:rPr lang="en-US" sz="2800" b="1" dirty="0" err="1"/>
              <a:t>Hyperlight</a:t>
            </a:r>
            <a:endParaRPr lang="en-US" sz="2800" b="1" dirty="0"/>
          </a:p>
          <a:p>
            <a:pPr algn="just"/>
            <a:r>
              <a:rPr lang="en-US" sz="2800" b="1" dirty="0"/>
              <a:t>OBJECTIVES:</a:t>
            </a:r>
          </a:p>
          <a:p>
            <a:pPr lvl="1" algn="just"/>
            <a:r>
              <a:rPr lang="en-US" sz="2600" b="1" dirty="0"/>
              <a:t>PHASE I (9 </a:t>
            </a:r>
            <a:r>
              <a:rPr lang="en-US" sz="2600" b="1" dirty="0" err="1"/>
              <a:t>Mos</a:t>
            </a:r>
            <a:r>
              <a:rPr lang="en-US" sz="2600" b="1" dirty="0"/>
              <a:t>): Product Design, Analysis, Prototyping</a:t>
            </a:r>
          </a:p>
          <a:p>
            <a:pPr lvl="1" algn="just"/>
            <a:r>
              <a:rPr lang="en-US" sz="2600" b="1" dirty="0"/>
              <a:t>PHASE II (9 </a:t>
            </a:r>
            <a:r>
              <a:rPr lang="en-US" sz="2600" b="1" dirty="0" err="1"/>
              <a:t>Mos</a:t>
            </a:r>
            <a:r>
              <a:rPr lang="en-US" sz="2600" b="1" dirty="0"/>
              <a:t>): Phase II Project Pilot</a:t>
            </a:r>
          </a:p>
          <a:p>
            <a:pPr lvl="1" algn="just"/>
            <a:r>
              <a:rPr lang="en-US" sz="2600" b="1" dirty="0"/>
              <a:t>PHASE III (12 </a:t>
            </a:r>
            <a:r>
              <a:rPr lang="en-US" sz="2600" b="1" dirty="0" err="1"/>
              <a:t>Mos</a:t>
            </a:r>
            <a:r>
              <a:rPr lang="en-US" sz="2600" b="1" dirty="0"/>
              <a:t>): Phase III Commercial Pilot</a:t>
            </a:r>
          </a:p>
          <a:p>
            <a:pPr algn="just"/>
            <a:r>
              <a:rPr lang="en-US" sz="2800" b="1" dirty="0"/>
              <a:t>PATH TO MARKET: Pilot at Commercially Relevant Pilot Site. Ongoing business development to secure commercial contracts in geothermal augmentation and enhanced oil recovery.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</p:spTree>
    <p:extLst>
      <p:ext uri="{BB962C8B-B14F-4D97-AF65-F5344CB8AC3E}">
        <p14:creationId xmlns:p14="http://schemas.microsoft.com/office/powerpoint/2010/main" val="244351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OBJECTIVES RELATIVE TO SUNSHOT FOA ROADMAP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5" y="1257479"/>
            <a:ext cx="8031480" cy="46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8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Collector Material Considerations</a:t>
            </a:r>
          </a:p>
        </p:txBody>
      </p:sp>
      <p:sp>
        <p:nvSpPr>
          <p:cNvPr id="6" name="TextBox 260"/>
          <p:cNvSpPr txBox="1">
            <a:spLocks noChangeArrowheads="1"/>
          </p:cNvSpPr>
          <p:nvPr/>
        </p:nvSpPr>
        <p:spPr bwMode="auto">
          <a:xfrm rot="-5400000">
            <a:off x="359692" y="3922621"/>
            <a:ext cx="67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kg / 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98626"/>
              </p:ext>
            </p:extLst>
          </p:nvPr>
        </p:nvGraphicFramePr>
        <p:xfrm>
          <a:off x="4718456" y="2814173"/>
          <a:ext cx="3156176" cy="248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371189"/>
              </p:ext>
            </p:extLst>
          </p:nvPr>
        </p:nvGraphicFramePr>
        <p:xfrm>
          <a:off x="848313" y="2820651"/>
          <a:ext cx="3333839" cy="25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59934" y="5175059"/>
            <a:ext cx="196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Estimate:</a:t>
            </a:r>
          </a:p>
          <a:p>
            <a:pPr algn="ctr"/>
            <a:r>
              <a:rPr lang="en-US" dirty="0"/>
              <a:t> $220/m</a:t>
            </a:r>
            <a:r>
              <a:rPr lang="en-US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0159" y="5195861"/>
            <a:ext cx="196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Target:</a:t>
            </a:r>
          </a:p>
          <a:p>
            <a:pPr algn="ctr"/>
            <a:r>
              <a:rPr lang="en-US" dirty="0"/>
              <a:t> $50/m</a:t>
            </a:r>
            <a:r>
              <a:rPr lang="en-US" baseline="30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2078" y="6100509"/>
            <a:ext cx="341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Key innovation: replace steel and concrete with plastic and water.  See appendix for further detail.</a:t>
            </a:r>
          </a:p>
        </p:txBody>
      </p:sp>
      <p:sp>
        <p:nvSpPr>
          <p:cNvPr id="14" name="TextBox 13"/>
          <p:cNvSpPr txBox="1"/>
          <p:nvPr/>
        </p:nvSpPr>
        <p:spPr>
          <a:xfrm rot="18837192">
            <a:off x="757610" y="4875928"/>
            <a:ext cx="1432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Reflectech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2499521" y="3158729"/>
            <a:ext cx="708088" cy="1903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50318" y="4183630"/>
            <a:ext cx="453260" cy="684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91060" y="3706451"/>
            <a:ext cx="15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Expensive</a:t>
            </a:r>
          </a:p>
        </p:txBody>
      </p:sp>
      <p:sp>
        <p:nvSpPr>
          <p:cNvPr id="18" name="Oval 17"/>
          <p:cNvSpPr/>
          <p:nvPr/>
        </p:nvSpPr>
        <p:spPr>
          <a:xfrm>
            <a:off x="6691348" y="3087983"/>
            <a:ext cx="927409" cy="190331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76947" y="3391450"/>
            <a:ext cx="15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Low cost</a:t>
            </a:r>
          </a:p>
        </p:txBody>
      </p:sp>
      <p:sp>
        <p:nvSpPr>
          <p:cNvPr id="20" name="Oval 19"/>
          <p:cNvSpPr/>
          <p:nvPr/>
        </p:nvSpPr>
        <p:spPr>
          <a:xfrm>
            <a:off x="5386196" y="5430881"/>
            <a:ext cx="1496037" cy="50084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431" y="1226600"/>
            <a:ext cx="2202180" cy="14706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947" y="1214355"/>
            <a:ext cx="2847810" cy="14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0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4" y="1228328"/>
            <a:ext cx="4867204" cy="27880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Hyperlight</a:t>
            </a:r>
            <a:r>
              <a:rPr lang="en-US" dirty="0"/>
              <a:t> Technology Executive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24228" y="1100765"/>
            <a:ext cx="3553719" cy="4033015"/>
            <a:chOff x="4912845" y="1478076"/>
            <a:chExt cx="4054591" cy="4634985"/>
          </a:xfrm>
        </p:grpSpPr>
        <p:grpSp>
          <p:nvGrpSpPr>
            <p:cNvPr id="8" name="Group 7"/>
            <p:cNvGrpSpPr/>
            <p:nvPr/>
          </p:nvGrpSpPr>
          <p:grpSpPr>
            <a:xfrm>
              <a:off x="4912845" y="1590042"/>
              <a:ext cx="4005560" cy="4020838"/>
              <a:chOff x="4912845" y="1590042"/>
              <a:chExt cx="4005560" cy="4020838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500" t="17778" r="18750" b="18889"/>
              <a:stretch>
                <a:fillRect/>
              </a:stretch>
            </p:blipFill>
            <p:spPr bwMode="auto">
              <a:xfrm flipH="1">
                <a:off x="5018992" y="2391248"/>
                <a:ext cx="3800059" cy="2776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912845" y="1938981"/>
                <a:ext cx="21775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Mirror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5989572" y="2272458"/>
                <a:ext cx="360048" cy="5194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063372" y="1590042"/>
                <a:ext cx="1403192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UV-stabilized plastic pipe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7555343" y="2464242"/>
                <a:ext cx="211110" cy="57884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166301" y="5026104"/>
                <a:ext cx="106265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Water support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5834910" y="4443878"/>
                <a:ext cx="394045" cy="5822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517510" y="5172537"/>
                <a:ext cx="891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Earth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6873860" y="4965474"/>
                <a:ext cx="273674" cy="943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055169" y="2515114"/>
                <a:ext cx="89199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Water ballast</a:t>
                </a:r>
              </a:p>
            </p:txBody>
          </p:sp>
          <p:cxnSp>
            <p:nvCxnSpPr>
              <p:cNvPr id="20" name="Straight Connector 19"/>
              <p:cNvCxnSpPr>
                <a:endCxn id="19" idx="2"/>
              </p:cNvCxnSpPr>
              <p:nvPr/>
            </p:nvCxnSpPr>
            <p:spPr>
              <a:xfrm flipH="1" flipV="1">
                <a:off x="5501167" y="3099890"/>
                <a:ext cx="290125" cy="808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764968" y="4875826"/>
                <a:ext cx="115343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"/>
                    <a:cs typeface="Arial"/>
                  </a:rPr>
                  <a:t>30-year pond liner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8005261" y="4315474"/>
                <a:ext cx="417513" cy="5603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Rounded Rectangle 8"/>
            <p:cNvSpPr/>
            <p:nvPr/>
          </p:nvSpPr>
          <p:spPr>
            <a:xfrm>
              <a:off x="5055169" y="1478076"/>
              <a:ext cx="3912267" cy="463498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040867" y="3387857"/>
            <a:ext cx="622019" cy="579205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75197" y="3728293"/>
            <a:ext cx="742065" cy="0"/>
          </a:xfrm>
          <a:prstGeom prst="line">
            <a:avLst/>
          </a:prstGeom>
          <a:ln w="952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617529" y="3681383"/>
            <a:ext cx="90713" cy="90706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2050" y="5234323"/>
            <a:ext cx="341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545D"/>
                </a:solidFill>
              </a:rPr>
              <a:t>Five patents issued; one pending.</a:t>
            </a: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276162" y="4065614"/>
            <a:ext cx="4861257" cy="2220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545D"/>
                </a:solidFill>
              </a:rPr>
              <a:t>Low Cost, Linear Fresnel Reflector (LFR)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545D"/>
                </a:solidFill>
              </a:rPr>
              <a:t>Plastic is cheap, but isn’t strong enough as a drop-fit replacement for steel/concrete.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545D"/>
                </a:solidFill>
              </a:rPr>
              <a:t>Water as a bearing surface changes the equation, and makes plastic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5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04052" y="1043275"/>
            <a:ext cx="8735895" cy="243635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CONFIGURATION</a:t>
            </a:r>
          </a:p>
          <a:p>
            <a:pPr lvl="1"/>
            <a:r>
              <a:rPr lang="en-US" dirty="0"/>
              <a:t>LFR Flat mirror reflectors mounted in low cost, precision plastic extrusions are integrated into raft assemblies and floated on low-cost, sealed waterbeds</a:t>
            </a:r>
          </a:p>
          <a:p>
            <a:pPr lvl="1"/>
            <a:r>
              <a:rPr lang="en-US" dirty="0"/>
              <a:t>LFR raft assemblies operate with a simple kinematic mechanism that allows the reflectors to optimally track the sun over the course of a day and focus sunlight onto an elevated heat collector element (HCE)</a:t>
            </a:r>
          </a:p>
          <a:p>
            <a:pPr lvl="1"/>
            <a:r>
              <a:rPr lang="en-US" dirty="0"/>
              <a:t>Packaged solar collector kits are being designed to be very quickly and cost-effectively field-deployed with minimal on-site construction and labor costs</a:t>
            </a:r>
          </a:p>
          <a:p>
            <a:pPr lvl="1"/>
            <a:r>
              <a:rPr lang="en-US" dirty="0"/>
              <a:t>Similar to agricultural operations, field kits and deployment operations readily scale to 1000’s of acres and more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COLLECTOR CHARACTERISTICS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96" t="35095" b="1"/>
          <a:stretch/>
        </p:blipFill>
        <p:spPr>
          <a:xfrm>
            <a:off x="875745" y="3517432"/>
            <a:ext cx="7501141" cy="27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81039" y="1053635"/>
            <a:ext cx="4793236" cy="335908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Environmental Performance</a:t>
            </a:r>
          </a:p>
          <a:p>
            <a:pPr lvl="1"/>
            <a:r>
              <a:rPr lang="en-US" dirty="0"/>
              <a:t>Given the low, flat profile of the </a:t>
            </a:r>
            <a:r>
              <a:rPr lang="en-US" dirty="0" err="1"/>
              <a:t>Hyperlight</a:t>
            </a:r>
            <a:r>
              <a:rPr lang="en-US" dirty="0"/>
              <a:t>® collector assemblies and the mass of water contained in the </a:t>
            </a:r>
            <a:r>
              <a:rPr lang="en-US" dirty="0" err="1"/>
              <a:t>Hyperlight</a:t>
            </a:r>
            <a:r>
              <a:rPr lang="en-US" dirty="0"/>
              <a:t>® water bed basins, </a:t>
            </a:r>
            <a:r>
              <a:rPr lang="en-US" dirty="0" err="1"/>
              <a:t>Hyperlight’s</a:t>
            </a:r>
            <a:r>
              <a:rPr lang="en-US" dirty="0"/>
              <a:t> </a:t>
            </a:r>
            <a:r>
              <a:rPr lang="en-US" dirty="0" err="1"/>
              <a:t>optomechanical</a:t>
            </a:r>
            <a:r>
              <a:rPr lang="en-US" dirty="0"/>
              <a:t> collector assemblies are naturally very stable without requiring additional structure and cost to maintain pointing tolerances under large wind loads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COLLECTOR CHARACTERISTICS II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45"/>
          <a:stretch/>
        </p:blipFill>
        <p:spPr>
          <a:xfrm>
            <a:off x="5125214" y="1053635"/>
            <a:ext cx="3832286" cy="2444405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37058" y="4316515"/>
            <a:ext cx="8460757" cy="1146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Modular Low Cost Solar Thermal</a:t>
            </a:r>
          </a:p>
          <a:p>
            <a:pPr lvl="1"/>
            <a:r>
              <a:rPr lang="en-US" dirty="0"/>
              <a:t>Fully functional, operational systems can be as small as ¼ acre thereby minimizing the capital costs required to pilot a solar-thermal field project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5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07480" y="963613"/>
            <a:ext cx="6730472" cy="3423928"/>
          </a:xfrm>
        </p:spPr>
        <p:txBody>
          <a:bodyPr>
            <a:normAutofit fontScale="70000" lnSpcReduction="20000"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800" b="1" dirty="0"/>
              <a:t>Modeling Activities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en-US" sz="2600" dirty="0"/>
              <a:t>NREL is supporting </a:t>
            </a:r>
            <a:r>
              <a:rPr lang="en-US" sz="2600" dirty="0" err="1"/>
              <a:t>Hyperlight’s</a:t>
            </a:r>
            <a:r>
              <a:rPr lang="en-US" sz="2600" dirty="0"/>
              <a:t> ongoing collector design optimization and overall collector/receiver predictive modeling efforts accounting for statistical manufacturing and assembly tolerances, alignment errors, sun-tracking pointing errors, and statistical weather variability in the solar resource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en-US" sz="2600" dirty="0"/>
              <a:t>Via Monte Carlo simulation, developing relative performance degradation model associated with real system tolerances and errors.  Model used to derive manufacturing, assembly, operations tolerances and specifications.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en-US" sz="2600" dirty="0"/>
              <a:t>Thermal Energy Commodity pricing and Business Internal Rate of Return (IRR) metrics are being applied in the global optimization for the </a:t>
            </a:r>
            <a:r>
              <a:rPr lang="en-US" sz="2600" dirty="0" err="1"/>
              <a:t>Hyperlight</a:t>
            </a:r>
            <a:r>
              <a:rPr lang="en-US" sz="2600" baseline="30000" dirty="0"/>
              <a:t>®</a:t>
            </a:r>
            <a:r>
              <a:rPr lang="en-US" sz="2600" dirty="0"/>
              <a:t> minimum viable product design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Modeling and Design Optimization</a:t>
            </a:r>
          </a:p>
        </p:txBody>
      </p:sp>
      <p:pic>
        <p:nvPicPr>
          <p:cNvPr id="6" name="Picture 5" descr="Untitled:Users:Nick:Desktop:Hyperlight Windows Stuff:Ray Data Files:Trans-Long Optical Efficiency Ray Data Files:With Secondary:Optical Energy Outpu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/>
          <a:stretch/>
        </p:blipFill>
        <p:spPr bwMode="auto">
          <a:xfrm>
            <a:off x="5615305" y="4258928"/>
            <a:ext cx="3302292" cy="203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Untitled:Users:Nick:Desktop:Hyperlight Windows Stuff:Ray Data Files:Trans-Long Optical Efficiency Ray Data Files:With Secondary:Annual Optical Efficiency - Time Is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r="2040"/>
          <a:stretch/>
        </p:blipFill>
        <p:spPr bwMode="auto">
          <a:xfrm>
            <a:off x="2555347" y="4339464"/>
            <a:ext cx="3009158" cy="187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titled:Users:Nick:Desktop:Screen Shot 2016-03-30 at 8.40.31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8" b="9412"/>
          <a:stretch/>
        </p:blipFill>
        <p:spPr bwMode="auto">
          <a:xfrm>
            <a:off x="236270" y="973398"/>
            <a:ext cx="1592530" cy="194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Untitled:Users:Nick:Desktop:Screen Shot 2016-03-18 at 4.02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0" y="4387541"/>
            <a:ext cx="1681429" cy="167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Untitled:Users:Nick:Desktop:Screen Shot 2016-03-30 at 8.40.31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0" t="20177" b="9412"/>
          <a:stretch/>
        </p:blipFill>
        <p:spPr bwMode="auto">
          <a:xfrm>
            <a:off x="236270" y="2994071"/>
            <a:ext cx="1843053" cy="1259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52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81038" y="1053634"/>
            <a:ext cx="4875778" cy="284330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Optimized Product Design</a:t>
            </a:r>
          </a:p>
          <a:p>
            <a:pPr lvl="1"/>
            <a:r>
              <a:rPr lang="en-US" dirty="0"/>
              <a:t>Design for High Volume, Low Cost Manufacturing</a:t>
            </a:r>
          </a:p>
          <a:p>
            <a:pPr lvl="1"/>
            <a:r>
              <a:rPr lang="en-US" dirty="0"/>
              <a:t>Design for Low Cost Assembly and Installation</a:t>
            </a:r>
          </a:p>
          <a:p>
            <a:r>
              <a:rPr lang="en-US" b="1" dirty="0"/>
              <a:t>Low Cost Manufacturing</a:t>
            </a:r>
          </a:p>
          <a:p>
            <a:pPr lvl="1"/>
            <a:r>
              <a:rPr lang="en-US" dirty="0"/>
              <a:t>Set-up and evaluate in-house production line for precision plastic pipe extrusion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Hardware Fabrication &amp; Test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45"/>
          <a:stretch/>
        </p:blipFill>
        <p:spPr>
          <a:xfrm>
            <a:off x="5035550" y="1202834"/>
            <a:ext cx="3964081" cy="252847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81037" y="3866255"/>
            <a:ext cx="8729759" cy="2432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Quality Assurance</a:t>
            </a:r>
          </a:p>
          <a:p>
            <a:pPr lvl="1"/>
            <a:r>
              <a:rPr lang="en-US" dirty="0"/>
              <a:t>Develop and test quality assurance processes unique to product</a:t>
            </a:r>
          </a:p>
          <a:p>
            <a:r>
              <a:rPr lang="en-US" b="1" dirty="0"/>
              <a:t>Assembly &amp; Calibration</a:t>
            </a:r>
          </a:p>
          <a:p>
            <a:pPr lvl="1"/>
            <a:r>
              <a:rPr lang="en-US" dirty="0"/>
              <a:t>Develop and test assembly and calibration processes</a:t>
            </a:r>
          </a:p>
          <a:p>
            <a:r>
              <a:rPr lang="en-US" b="1" dirty="0"/>
              <a:t>Lifecycle testing</a:t>
            </a:r>
          </a:p>
          <a:p>
            <a:pPr lvl="1"/>
            <a:r>
              <a:rPr lang="en-US" dirty="0"/>
              <a:t>Set-up testbed to simulate 30 years of cycles accumulated under worst case contaminated kinematic conditions</a:t>
            </a:r>
          </a:p>
        </p:txBody>
      </p:sp>
    </p:spTree>
    <p:extLst>
      <p:ext uri="{BB962C8B-B14F-4D97-AF65-F5344CB8AC3E}">
        <p14:creationId xmlns:p14="http://schemas.microsoft.com/office/powerpoint/2010/main" val="872352390"/>
      </p:ext>
    </p:extLst>
  </p:cSld>
  <p:clrMapOvr>
    <a:masterClrMapping/>
  </p:clrMapOvr>
</p:sld>
</file>

<file path=ppt/theme/theme1.xml><?xml version="1.0" encoding="utf-8"?>
<a:theme xmlns:a="http://schemas.openxmlformats.org/drawingml/2006/main" name="Sunshot-PPT-template-light_FINAL2016">
  <a:themeElements>
    <a:clrScheme name="SunShot">
      <a:dk1>
        <a:srgbClr val="4B545D"/>
      </a:dk1>
      <a:lt1>
        <a:srgbClr val="FFFFFF"/>
      </a:lt1>
      <a:dk2>
        <a:srgbClr val="4B545D"/>
      </a:dk2>
      <a:lt2>
        <a:srgbClr val="E3E4E5"/>
      </a:lt2>
      <a:accent1>
        <a:srgbClr val="F18F25"/>
      </a:accent1>
      <a:accent2>
        <a:srgbClr val="EE6525"/>
      </a:accent2>
      <a:accent3>
        <a:srgbClr val="FDC125"/>
      </a:accent3>
      <a:accent4>
        <a:srgbClr val="C10B1E"/>
      </a:accent4>
      <a:accent5>
        <a:srgbClr val="1C997B"/>
      </a:accent5>
      <a:accent6>
        <a:srgbClr val="1B8EB4"/>
      </a:accent6>
      <a:hlink>
        <a:srgbClr val="F18F25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4DC062CBB2344BE271DCDDCB427A3" ma:contentTypeVersion="2" ma:contentTypeDescription="Create a new document." ma:contentTypeScope="" ma:versionID="c4ef654ec1b710c5ba4b6efabb17258f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8468fae96a8716c4eab3ed08b41d9d6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9333788-9a68-4e46-93ca-b5f670fef09a}" ma:internalName="TaxCatchAll" ma:showField="CatchAllData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9333788-9a68-4e46-93ca-b5f670fef09a}" ma:internalName="TaxCatchAllLabel" ma:readOnly="true" ma:showField="CatchAllDataLabel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E3C63211-5786-48BC-BA08-40AF79B25F3B}"/>
</file>

<file path=customXml/itemProps2.xml><?xml version="1.0" encoding="utf-8"?>
<ds:datastoreItem xmlns:ds="http://schemas.openxmlformats.org/officeDocument/2006/customXml" ds:itemID="{95CF89F7-7822-4912-9C22-63A585B956BD}"/>
</file>

<file path=customXml/itemProps3.xml><?xml version="1.0" encoding="utf-8"?>
<ds:datastoreItem xmlns:ds="http://schemas.openxmlformats.org/officeDocument/2006/customXml" ds:itemID="{EAF8DDF8-7B85-4933-A3AA-DDB94F8345B0}"/>
</file>

<file path=customXml/itemProps4.xml><?xml version="1.0" encoding="utf-8"?>
<ds:datastoreItem xmlns:ds="http://schemas.openxmlformats.org/officeDocument/2006/customXml" ds:itemID="{8BEDFCFB-600D-450E-85D2-4B5DDBD609E7}"/>
</file>

<file path=customXml/itemProps5.xml><?xml version="1.0" encoding="utf-8"?>
<ds:datastoreItem xmlns:ds="http://schemas.openxmlformats.org/officeDocument/2006/customXml" ds:itemID="{F8EAE035-8630-41EA-80FF-9A45C42523DA}"/>
</file>

<file path=docProps/app.xml><?xml version="1.0" encoding="utf-8"?>
<Properties xmlns="http://schemas.openxmlformats.org/officeDocument/2006/extended-properties" xmlns:vt="http://schemas.openxmlformats.org/officeDocument/2006/docPropsVTypes">
  <Template>Sunshot-PPT-template-light_FINAL2016.potx</Template>
  <TotalTime>1504</TotalTime>
  <Words>848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MS PGothic</vt:lpstr>
      <vt:lpstr>Arial</vt:lpstr>
      <vt:lpstr>Calibri</vt:lpstr>
      <vt:lpstr>Sunshot-PPT-template-light_FINAL2016</vt:lpstr>
      <vt:lpstr>Low Cost Concentrated Solar Power (CSP) Collector Presentation</vt:lpstr>
      <vt:lpstr>PROJECT SUMMARY</vt:lpstr>
      <vt:lpstr>PROJECT OBJECTIVES RELATIVE TO SUNSHOT FOA ROADMAP</vt:lpstr>
      <vt:lpstr>Collector Material Considerations</vt:lpstr>
      <vt:lpstr>Hyperlight Technology Executive Summary</vt:lpstr>
      <vt:lpstr>COLLECTOR CHARACTERISTICS I</vt:lpstr>
      <vt:lpstr>COLLECTOR CHARACTERISTICS II</vt:lpstr>
      <vt:lpstr>Phase I Modeling and Design Optimization</vt:lpstr>
      <vt:lpstr>Phase I Hardware Fabrication &amp; Test</vt:lpstr>
      <vt:lpstr>Phase II Pilot Project</vt:lpstr>
      <vt:lpstr>Phase III</vt:lpstr>
      <vt:lpstr>Path to Market</vt:lpstr>
      <vt:lpstr>Conclusions and Q&amp;A</vt:lpstr>
    </vt:vector>
  </TitlesOfParts>
  <Company>Spire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Zeinab Mohtadi</dc:creator>
  <cp:lastModifiedBy>GSM</cp:lastModifiedBy>
  <cp:revision>99</cp:revision>
  <dcterms:created xsi:type="dcterms:W3CDTF">2013-11-27T21:01:27Z</dcterms:created>
  <dcterms:modified xsi:type="dcterms:W3CDTF">2016-04-15T01:53:13Z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0x0101004F74DC062CBB2344BE271DCDDCB427A3</vt:lpwstr>
  </property>
</Properties>
</file>