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4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5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393" r:id="rId2"/>
    <p:sldId id="387" r:id="rId3"/>
    <p:sldId id="397" r:id="rId4"/>
    <p:sldId id="399" r:id="rId5"/>
    <p:sldId id="385" r:id="rId6"/>
    <p:sldId id="400" r:id="rId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46"/>
    <a:srgbClr val="008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88180" autoAdjust="0"/>
  </p:normalViewPr>
  <p:slideViewPr>
    <p:cSldViewPr>
      <p:cViewPr varScale="1">
        <p:scale>
          <a:sx n="91" d="100"/>
          <a:sy n="91" d="100"/>
        </p:scale>
        <p:origin x="100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260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18" Type="http://schemas.openxmlformats.org/officeDocument/2006/relationships/customXml" Target="../customXml/item5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170583" cy="480388"/>
          </a:xfrm>
          <a:prstGeom prst="rect">
            <a:avLst/>
          </a:prstGeom>
        </p:spPr>
        <p:txBody>
          <a:bodyPr vert="horz" lIns="97090" tIns="48546" rIns="97090" bIns="4854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5" y="0"/>
            <a:ext cx="3170583" cy="480388"/>
          </a:xfrm>
          <a:prstGeom prst="rect">
            <a:avLst/>
          </a:prstGeom>
        </p:spPr>
        <p:txBody>
          <a:bodyPr vert="horz" lIns="97090" tIns="48546" rIns="97090" bIns="4854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119172"/>
            <a:ext cx="3170583" cy="480388"/>
          </a:xfrm>
          <a:prstGeom prst="rect">
            <a:avLst/>
          </a:prstGeom>
        </p:spPr>
        <p:txBody>
          <a:bodyPr vert="horz" lIns="97090" tIns="48546" rIns="97090" bIns="4854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5" y="9119172"/>
            <a:ext cx="3170583" cy="480388"/>
          </a:xfrm>
          <a:prstGeom prst="rect">
            <a:avLst/>
          </a:prstGeom>
        </p:spPr>
        <p:txBody>
          <a:bodyPr vert="horz" wrap="square" lIns="97090" tIns="48546" rIns="97090" bIns="4854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itchFamily="34" charset="0"/>
              </a:defRPr>
            </a:lvl1pPr>
          </a:lstStyle>
          <a:p>
            <a:fld id="{DB398BF6-06D2-4752-80C6-1C286DF8739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8271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170583" cy="480388"/>
          </a:xfrm>
          <a:prstGeom prst="rect">
            <a:avLst/>
          </a:prstGeom>
        </p:spPr>
        <p:txBody>
          <a:bodyPr vert="horz" lIns="97090" tIns="48546" rIns="97090" bIns="4854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5" y="0"/>
            <a:ext cx="3170583" cy="480388"/>
          </a:xfrm>
          <a:prstGeom prst="rect">
            <a:avLst/>
          </a:prstGeom>
        </p:spPr>
        <p:txBody>
          <a:bodyPr vert="horz" lIns="97090" tIns="48546" rIns="97090" bIns="4854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10/22/2013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090" tIns="48546" rIns="97090" bIns="4854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3" y="4561228"/>
            <a:ext cx="5850835" cy="4320212"/>
          </a:xfrm>
          <a:prstGeom prst="rect">
            <a:avLst/>
          </a:prstGeom>
        </p:spPr>
        <p:txBody>
          <a:bodyPr vert="horz" lIns="97090" tIns="48546" rIns="97090" bIns="48546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119172"/>
            <a:ext cx="3170583" cy="480388"/>
          </a:xfrm>
          <a:prstGeom prst="rect">
            <a:avLst/>
          </a:prstGeom>
        </p:spPr>
        <p:txBody>
          <a:bodyPr vert="horz" lIns="97090" tIns="48546" rIns="97090" bIns="4854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5" y="9119172"/>
            <a:ext cx="3170583" cy="480388"/>
          </a:xfrm>
          <a:prstGeom prst="rect">
            <a:avLst/>
          </a:prstGeom>
        </p:spPr>
        <p:txBody>
          <a:bodyPr vert="horz" wrap="square" lIns="97090" tIns="48546" rIns="97090" bIns="4854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itchFamily="34" charset="0"/>
              </a:defRPr>
            </a:lvl1pPr>
          </a:lstStyle>
          <a:p>
            <a:fld id="{15CE665F-AC5C-4165-82E2-2A7FC1F7E08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2790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58888" y="720725"/>
            <a:ext cx="4797425" cy="35988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74154" indent="-297752">
              <a:defRPr>
                <a:solidFill>
                  <a:schemeClr val="tx1"/>
                </a:solidFill>
                <a:latin typeface="Arial" charset="0"/>
              </a:defRPr>
            </a:lvl2pPr>
            <a:lvl3pPr marL="1191006" indent="-238201">
              <a:defRPr>
                <a:solidFill>
                  <a:schemeClr val="tx1"/>
                </a:solidFill>
                <a:latin typeface="Arial" charset="0"/>
              </a:defRPr>
            </a:lvl3pPr>
            <a:lvl4pPr marL="1667408" indent="-238201">
              <a:defRPr>
                <a:solidFill>
                  <a:schemeClr val="tx1"/>
                </a:solidFill>
                <a:latin typeface="Arial" charset="0"/>
              </a:defRPr>
            </a:lvl4pPr>
            <a:lvl5pPr marL="2143811" indent="-238201">
              <a:defRPr>
                <a:solidFill>
                  <a:schemeClr val="tx1"/>
                </a:solidFill>
                <a:latin typeface="Arial" charset="0"/>
              </a:defRPr>
            </a:lvl5pPr>
            <a:lvl6pPr marL="2620213" indent="-2382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96616" indent="-2382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73018" indent="-2382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49420" indent="-2382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AE93D80-B698-4AF6-8EB6-D45ECDA6EC12}" type="slidenum">
              <a:rPr lang="en-US">
                <a:latin typeface="Calibri" pitchFamily="34" charset="0"/>
              </a:rPr>
              <a:pPr/>
              <a:t>1</a:t>
            </a:fld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19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E665F-AC5C-4165-82E2-2A7FC1F7E08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2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E665F-AC5C-4165-82E2-2A7FC1F7E08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214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Fram</a:t>
            </a:r>
            <a:r>
              <a:rPr lang="en-US" baseline="0" dirty="0" smtClean="0"/>
              <a:t>e Unit assumptions:</a:t>
            </a:r>
          </a:p>
          <a:p>
            <a:r>
              <a:rPr lang="en-US" baseline="0" dirty="0" smtClean="0"/>
              <a:t>Capital: $800/kW</a:t>
            </a:r>
          </a:p>
          <a:p>
            <a:r>
              <a:rPr lang="en-US" baseline="0" dirty="0" smtClean="0"/>
              <a:t>FOM: $4/kW-</a:t>
            </a:r>
            <a:r>
              <a:rPr lang="en-US" baseline="0" dirty="0" err="1" smtClean="0"/>
              <a:t>yr</a:t>
            </a:r>
            <a:endParaRPr lang="en-US" baseline="0" dirty="0" smtClean="0"/>
          </a:p>
          <a:p>
            <a:r>
              <a:rPr lang="en-US" baseline="0" dirty="0" smtClean="0"/>
              <a:t>VOM: $11/</a:t>
            </a:r>
            <a:r>
              <a:rPr lang="en-US" baseline="0" dirty="0" err="1" smtClean="0"/>
              <a:t>MWh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Aero Assumptions</a:t>
            </a:r>
          </a:p>
          <a:p>
            <a:r>
              <a:rPr lang="en-US" baseline="0" dirty="0" smtClean="0"/>
              <a:t>Capital: $1100/kW</a:t>
            </a:r>
          </a:p>
          <a:p>
            <a:r>
              <a:rPr lang="en-US" baseline="0" dirty="0" smtClean="0"/>
              <a:t>FOM: $18/kW-</a:t>
            </a:r>
            <a:r>
              <a:rPr lang="en-US" baseline="0" dirty="0" err="1" smtClean="0"/>
              <a:t>yr</a:t>
            </a:r>
            <a:endParaRPr lang="en-US" baseline="0" dirty="0" smtClean="0"/>
          </a:p>
          <a:p>
            <a:r>
              <a:rPr lang="en-US" baseline="0" dirty="0" smtClean="0"/>
              <a:t>VOM: $4/</a:t>
            </a:r>
            <a:r>
              <a:rPr lang="en-US" baseline="0" dirty="0" err="1" smtClean="0"/>
              <a:t>MWh</a:t>
            </a: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E665F-AC5C-4165-82E2-2A7FC1F7E08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417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-9525" y="6053142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359027" y="6043617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189" indent="0" algn="ctr">
              <a:buNone/>
            </a:lvl2pPr>
            <a:lvl3pPr marL="914377" indent="0" algn="ctr">
              <a:buNone/>
            </a:lvl3pPr>
            <a:lvl4pPr marL="1371566" indent="0" algn="ctr">
              <a:buNone/>
            </a:lvl4pPr>
            <a:lvl5pPr marL="1828754" indent="0" algn="ctr">
              <a:buNone/>
            </a:lvl5pPr>
            <a:lvl6pPr marL="2285943" indent="0" algn="ctr">
              <a:buNone/>
            </a:lvl6pPr>
            <a:lvl7pPr marL="2743131" indent="0" algn="ctr">
              <a:buNone/>
            </a:lvl7pPr>
            <a:lvl8pPr marL="3200320" indent="0" algn="ctr">
              <a:buNone/>
            </a:lvl8pPr>
            <a:lvl9pPr marL="3657509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824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C. Hunter, 4/19/16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BA12725-83E4-41AB-9247-8E91468B9D8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656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2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55577" y="6254750"/>
            <a:ext cx="454025" cy="2984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5CEE3E4-E3EF-4B74-B8CB-C0BB3A67DA73}" type="slidenum">
              <a:rPr lang="en-US" sz="1200">
                <a:solidFill>
                  <a:srgbClr val="7F7F7F"/>
                </a:solidFill>
                <a:latin typeface="Tw Cen MT" pitchFamily="34" charset="0"/>
              </a:rPr>
              <a:pPr eaLnBrk="1" hangingPunct="1"/>
              <a:t>‹#›</a:t>
            </a:fld>
            <a:endParaRPr lang="en-US" sz="1200" dirty="0">
              <a:solidFill>
                <a:srgbClr val="7F7F7F"/>
              </a:solidFill>
              <a:latin typeface="Tw Cen MT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4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>
          <a:xfrm rot="5400000">
            <a:off x="5989638" y="144466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37F9F8A2-B02A-4FA1-9E64-CBAFB04763E0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C. Hunter, 4/19/16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6888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 sz="4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609602" y="6477004"/>
            <a:ext cx="4811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C. Hunter, 4/19/16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88390" y="6559550"/>
            <a:ext cx="454025" cy="298450"/>
          </a:xfrm>
        </p:spPr>
        <p:txBody>
          <a:bodyPr/>
          <a:lstStyle>
            <a:lvl1pPr>
              <a:defRPr/>
            </a:lvl1pPr>
          </a:lstStyle>
          <a:p>
            <a:fld id="{15EB095F-01A2-459A-9A18-8040EF9F8B3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110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2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647702" y="6324604"/>
            <a:ext cx="4811713" cy="365125"/>
          </a:xfr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C. Hunter, 4/19/16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E75629-EF34-4FBE-A3FA-A0CBDB43A11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7801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C. Hunter, 4/19/16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89977" y="6400800"/>
            <a:ext cx="454025" cy="298450"/>
          </a:xfrm>
        </p:spPr>
        <p:txBody>
          <a:bodyPr/>
          <a:lstStyle>
            <a:lvl1pPr>
              <a:defRPr/>
            </a:lvl1pPr>
          </a:lstStyle>
          <a:p>
            <a:fld id="{4012E1DF-6026-44CF-8DD7-A21F57B7CD2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444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609602" y="6324604"/>
            <a:ext cx="4811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C. Hunter, 4/19/16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89977" y="6400800"/>
            <a:ext cx="454025" cy="298450"/>
          </a:xfrm>
        </p:spPr>
        <p:txBody>
          <a:bodyPr/>
          <a:lstStyle>
            <a:lvl1pPr>
              <a:defRPr/>
            </a:lvl1pPr>
          </a:lstStyle>
          <a:p>
            <a:fld id="{E42C9FE7-56EC-41AF-814F-52BE6CAF278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11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609602" y="6324604"/>
            <a:ext cx="4811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C. Hunter, 4/19/16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89977" y="6400800"/>
            <a:ext cx="454025" cy="298450"/>
          </a:xfrm>
        </p:spPr>
        <p:txBody>
          <a:bodyPr/>
          <a:lstStyle>
            <a:lvl1pPr>
              <a:defRPr/>
            </a:lvl1pPr>
          </a:lstStyle>
          <a:p>
            <a:fld id="{D6464593-1725-448F-ADF1-927F004A975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775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5896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609602" y="6324604"/>
            <a:ext cx="4811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C. Hunter, 4/19/16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89977" y="6400800"/>
            <a:ext cx="454025" cy="298450"/>
          </a:xfrm>
        </p:spPr>
        <p:txBody>
          <a:bodyPr/>
          <a:lstStyle>
            <a:lvl1pPr>
              <a:defRPr/>
            </a:lvl1pPr>
          </a:lstStyle>
          <a:p>
            <a:fld id="{295BC48F-13EF-4816-A0AD-9B7871A6DF7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71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4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-9523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 bwMode="white">
          <a:xfrm>
            <a:off x="1447802" y="3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242088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6520180"/>
            <a:ext cx="914400" cy="261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06425" y="1582738"/>
            <a:ext cx="81534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8013" y="6492879"/>
            <a:ext cx="4811712" cy="365125"/>
          </a:xfrm>
          <a:prstGeom prst="rect">
            <a:avLst/>
          </a:prstGeom>
        </p:spPr>
        <p:txBody>
          <a:bodyPr vert="horz" anchor="ctr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C. Hunter, 4/19/16</a:t>
            </a:r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9977" y="6559550"/>
            <a:ext cx="454025" cy="298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7F7F7F"/>
                </a:solidFill>
                <a:latin typeface="Tw Cen MT" pitchFamily="34" charset="0"/>
              </a:defRPr>
            </a:lvl1pPr>
          </a:lstStyle>
          <a:p>
            <a:fld id="{1BF3DCA4-B8DC-481E-8979-B4E27F13111A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03" r:id="rId10"/>
    <p:sldLayoutId id="214748371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377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0" indent="-319080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47" indent="-273044" algn="l" rtl="0" eaLnBrk="0" fontAlgn="base" hangingPunct="0">
        <a:spcBef>
          <a:spcPts val="551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indent="-228594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indent="-228594" algn="l" rtl="0" eaLnBrk="0" fontAlgn="base" hangingPunct="0">
        <a:spcBef>
          <a:spcPts val="400"/>
        </a:spcBef>
        <a:spcAft>
          <a:spcPct val="0"/>
        </a:spcAft>
        <a:buClr>
          <a:srgbClr val="9CB084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indent="-228594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067" indent="-228594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381" indent="-228594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694" indent="-228594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07" indent="-228594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533400"/>
            <a:ext cx="8763000" cy="5334000"/>
          </a:xfrm>
        </p:spPr>
        <p:txBody>
          <a:bodyPr/>
          <a:lstStyle/>
          <a:p>
            <a:pPr algn="r" eaLnBrk="1" hangingPunct="1">
              <a:defRPr/>
            </a:pPr>
            <a:r>
              <a:rPr lang="en-US" sz="54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SRP Perspective on CSP</a:t>
            </a:r>
            <a:r>
              <a:rPr lang="en-US" sz="40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/>
            </a:r>
            <a:br>
              <a:rPr lang="en-US" sz="40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</a:br>
            <a:r>
              <a:rPr lang="en-US" sz="40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/>
            </a:r>
            <a:br>
              <a:rPr lang="en-US" sz="40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</a:br>
            <a:r>
              <a:rPr lang="en-US" sz="40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en-US" sz="40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Chico Hunter</a:t>
            </a:r>
            <a:br>
              <a:rPr lang="en-US" sz="28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</a:br>
            <a:r>
              <a:rPr lang="en-US" sz="28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Manager, Environmental Policy and Innovation</a:t>
            </a:r>
            <a:endParaRPr lang="en-US" sz="1800" b="1" cap="none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0510" y="6248400"/>
            <a:ext cx="2213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April 19,2016</a:t>
            </a:r>
            <a:endParaRPr lang="en-US" sz="2000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95600" y="6248400"/>
            <a:ext cx="609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DOE CSP Program Summit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8591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SRP?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4873752" cy="44958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 smtClean="0"/>
              <a:t>Established 1903</a:t>
            </a: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 dirty="0" smtClean="0"/>
              <a:t>Largest water and power  supplier to Phoenix metro area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Third largest public power utility</a:t>
            </a:r>
          </a:p>
          <a:p>
            <a:pPr lvl="1">
              <a:spcAft>
                <a:spcPts val="600"/>
              </a:spcAft>
            </a:pPr>
            <a:r>
              <a:rPr lang="en-US" sz="2100" dirty="0" smtClean="0"/>
              <a:t>1M customers</a:t>
            </a:r>
          </a:p>
          <a:p>
            <a:pPr lvl="1">
              <a:spcAft>
                <a:spcPts val="600"/>
              </a:spcAft>
            </a:pPr>
            <a:r>
              <a:rPr lang="en-US" sz="2100" dirty="0" smtClean="0"/>
              <a:t>6,800 MW peak load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20% by 2020 Sustainable Portfolio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C. Hunter, 4/19/16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EB095F-01A2-459A-9A18-8040EF9F8B3A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5" descr="rooseveltdam0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80345" y="1752600"/>
            <a:ext cx="3050823" cy="3505200"/>
          </a:xfrm>
          <a:prstGeom prst="rect">
            <a:avLst/>
          </a:prstGeom>
          <a:ln w="57150" cap="flat" algn="ctr">
            <a:noFill/>
          </a:ln>
          <a:effectLst>
            <a:outerShdw blurRad="292100" dist="139700" dir="2700000" algn="ctr" rotWithShape="0">
              <a:prstClr val="black">
                <a:alpha val="65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837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562" y="1622184"/>
            <a:ext cx="7620000" cy="48094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</a:t>
            </a:r>
            <a:r>
              <a:rPr lang="en-US" dirty="0" smtClean="0"/>
              <a:t>CSP + Storage </a:t>
            </a:r>
            <a:r>
              <a:rPr lang="en-US" dirty="0" smtClean="0"/>
              <a:t>Compete with Solar PV + Gas </a:t>
            </a:r>
            <a:r>
              <a:rPr lang="en-US" dirty="0" err="1" smtClean="0"/>
              <a:t>Peakers</a:t>
            </a:r>
            <a:r>
              <a:rPr lang="en-US" dirty="0" smtClean="0"/>
              <a:t> or Batteries?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C. Hunter, 4/19/16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EB095F-01A2-459A-9A18-8040EF9F8B3A}" type="slidenum">
              <a:rPr lang="en-US" smtClean="0"/>
              <a:pPr/>
              <a:t>3</a:t>
            </a:fld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4309662" y="4267200"/>
            <a:ext cx="0" cy="53340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003548" y="38978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$20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200900" y="23738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$38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7543800" y="2743200"/>
            <a:ext cx="0" cy="99060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688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CSP Compete </a:t>
            </a:r>
            <a:r>
              <a:rPr lang="en-US" dirty="0" smtClean="0"/>
              <a:t>as a </a:t>
            </a:r>
            <a:r>
              <a:rPr lang="en-US" dirty="0" err="1" smtClean="0"/>
              <a:t>Peaker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C. Hunter, 4/19/16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EB095F-01A2-459A-9A18-8040EF9F8B3A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1" y="1676400"/>
            <a:ext cx="7543800" cy="4566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58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for CSP as a </a:t>
            </a:r>
            <a:r>
              <a:rPr lang="en-US" dirty="0" err="1" smtClean="0"/>
              <a:t>Peaker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en-US" sz="2800" dirty="0" smtClean="0"/>
              <a:t>Size: 100-300 MW </a:t>
            </a:r>
            <a:r>
              <a:rPr lang="en-US" sz="2800" dirty="0" smtClean="0"/>
              <a:t>peak capacity/unit</a:t>
            </a:r>
            <a:endParaRPr lang="en-US" sz="2800" dirty="0" smtClean="0"/>
          </a:p>
          <a:p>
            <a:pPr>
              <a:spcAft>
                <a:spcPts val="0"/>
              </a:spcAft>
            </a:pPr>
            <a:r>
              <a:rPr lang="en-US" sz="2800" dirty="0" smtClean="0"/>
              <a:t>Run time: 3-8 </a:t>
            </a:r>
            <a:r>
              <a:rPr lang="en-US" sz="2800" dirty="0" err="1" smtClean="0"/>
              <a:t>hrs</a:t>
            </a:r>
            <a:r>
              <a:rPr lang="en-US" sz="2800" dirty="0" smtClean="0"/>
              <a:t>/day (could be at night or morning)</a:t>
            </a:r>
          </a:p>
          <a:p>
            <a:pPr>
              <a:spcAft>
                <a:spcPts val="0"/>
              </a:spcAft>
            </a:pPr>
            <a:r>
              <a:rPr lang="en-US" sz="2800" dirty="0" smtClean="0"/>
              <a:t>Annual Capacity Factor: 10%-25%</a:t>
            </a:r>
          </a:p>
          <a:p>
            <a:pPr>
              <a:spcAft>
                <a:spcPts val="0"/>
              </a:spcAft>
            </a:pPr>
            <a:r>
              <a:rPr lang="en-US" sz="2800" dirty="0" smtClean="0"/>
              <a:t>Ramp rate: ? (can’t compete with CT)</a:t>
            </a:r>
          </a:p>
          <a:p>
            <a:pPr>
              <a:spcAft>
                <a:spcPts val="0"/>
              </a:spcAft>
            </a:pPr>
            <a:r>
              <a:rPr lang="en-US" sz="2800" dirty="0" smtClean="0"/>
              <a:t>Start-up time: ? (can’t compete with CT)</a:t>
            </a:r>
          </a:p>
          <a:p>
            <a:pPr>
              <a:spcAft>
                <a:spcPts val="0"/>
              </a:spcAft>
            </a:pPr>
            <a:r>
              <a:rPr lang="en-US" sz="2800" dirty="0" smtClean="0"/>
              <a:t>Storage: need to be ready to run any time of day</a:t>
            </a:r>
          </a:p>
          <a:p>
            <a:pPr>
              <a:spcAft>
                <a:spcPts val="0"/>
              </a:spcAft>
            </a:pPr>
            <a:r>
              <a:rPr lang="en-US" sz="2800" dirty="0" smtClean="0"/>
              <a:t>Oversize generator?</a:t>
            </a:r>
          </a:p>
          <a:p>
            <a:pPr lvl="1">
              <a:spcAft>
                <a:spcPts val="0"/>
              </a:spcAft>
            </a:pPr>
            <a:r>
              <a:rPr lang="en-US" sz="2500" dirty="0"/>
              <a:t>P</a:t>
            </a:r>
            <a:r>
              <a:rPr lang="en-US" sz="2500" dirty="0" smtClean="0"/>
              <a:t>ut energy into tanks for 8 hours, discharge in 3-4 hours</a:t>
            </a:r>
            <a:endParaRPr lang="en-US" sz="25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C. Hunter, 4/19/16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EB095F-01A2-459A-9A18-8040EF9F8B3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35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for CSP as </a:t>
            </a:r>
            <a:r>
              <a:rPr lang="en-US" dirty="0" err="1" smtClean="0"/>
              <a:t>Peaker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en-US" sz="2800" dirty="0" smtClean="0"/>
              <a:t>More difficult to site close to load centers</a:t>
            </a:r>
          </a:p>
          <a:p>
            <a:pPr lvl="1">
              <a:spcAft>
                <a:spcPts val="0"/>
              </a:spcAft>
            </a:pPr>
            <a:r>
              <a:rPr lang="en-US" sz="2500" dirty="0" smtClean="0"/>
              <a:t>Transmission access?</a:t>
            </a:r>
          </a:p>
          <a:p>
            <a:pPr lvl="1">
              <a:spcAft>
                <a:spcPts val="0"/>
              </a:spcAft>
            </a:pPr>
            <a:r>
              <a:rPr lang="en-US" sz="2500" dirty="0" smtClean="0"/>
              <a:t>Transmission </a:t>
            </a:r>
            <a:r>
              <a:rPr lang="en-US" sz="2500" dirty="0" smtClean="0"/>
              <a:t>cost &amp; siting </a:t>
            </a:r>
            <a:r>
              <a:rPr lang="en-US" sz="2500" dirty="0" smtClean="0"/>
              <a:t>if need to build</a:t>
            </a:r>
          </a:p>
          <a:p>
            <a:pPr>
              <a:spcAft>
                <a:spcPts val="0"/>
              </a:spcAft>
            </a:pPr>
            <a:r>
              <a:rPr lang="en-US" sz="2800" dirty="0" smtClean="0"/>
              <a:t>Not as flexible as CTs</a:t>
            </a:r>
          </a:p>
          <a:p>
            <a:pPr>
              <a:spcAft>
                <a:spcPts val="0"/>
              </a:spcAft>
            </a:pPr>
            <a:r>
              <a:rPr lang="en-US" sz="2800" dirty="0" smtClean="0"/>
              <a:t>Higher capital cost</a:t>
            </a:r>
          </a:p>
          <a:p>
            <a:pPr>
              <a:spcAft>
                <a:spcPts val="0"/>
              </a:spcAft>
            </a:pPr>
            <a:r>
              <a:rPr lang="en-US" sz="2800" dirty="0" smtClean="0"/>
              <a:t>Technology risk vs. CTs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C. Hunter, 4/19/16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EB095F-01A2-459A-9A18-8040EF9F8B3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67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mpc template">
  <a:themeElements>
    <a:clrScheme name="Custom 15">
      <a:dk1>
        <a:sysClr val="windowText" lastClr="000000"/>
      </a:dk1>
      <a:lt1>
        <a:sysClr val="window" lastClr="FFFFFF"/>
      </a:lt1>
      <a:dk2>
        <a:srgbClr val="355D7E"/>
      </a:dk2>
      <a:lt2>
        <a:srgbClr val="EBDDC3"/>
      </a:lt2>
      <a:accent1>
        <a:srgbClr val="94B6D2"/>
      </a:accent1>
      <a:accent2>
        <a:srgbClr val="758C5A"/>
      </a:accent2>
      <a:accent3>
        <a:srgbClr val="9CB084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AFCAC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5">
    <a:dk1>
      <a:sysClr val="windowText" lastClr="000000"/>
    </a:dk1>
    <a:lt1>
      <a:sysClr val="window" lastClr="FFFFFF"/>
    </a:lt1>
    <a:dk2>
      <a:srgbClr val="355D7E"/>
    </a:dk2>
    <a:lt2>
      <a:srgbClr val="EBDDC3"/>
    </a:lt2>
    <a:accent1>
      <a:srgbClr val="94B6D2"/>
    </a:accent1>
    <a:accent2>
      <a:srgbClr val="758C5A"/>
    </a:accent2>
    <a:accent3>
      <a:srgbClr val="9CB084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AFCAC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SharedContentType xmlns="Microsoft.SharePoint.Taxonomy.ContentTypeSync" SourceId="7bbd8d32-57eb-4c25-a7af-abe0816fa3e8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74DC062CBB2344BE271DCDDCB427A3" ma:contentTypeVersion="2" ma:contentTypeDescription="Create a new document." ma:contentTypeScope="" ma:versionID="c4ef654ec1b710c5ba4b6efabb17258f">
  <xsd:schema xmlns:xsd="http://www.w3.org/2001/XMLSchema" xmlns:xs="http://www.w3.org/2001/XMLSchema" xmlns:p="http://schemas.microsoft.com/office/2006/metadata/properties" xmlns:ns2="c6d9b406-8ab6-4e35-b189-c607f551e6ff" targetNamespace="http://schemas.microsoft.com/office/2006/metadata/properties" ma:root="true" ma:fieldsID="8468fae96a8716c4eab3ed08b41d9d61" ns2:_="">
    <xsd:import namespace="c6d9b406-8ab6-4e35-b189-c607f551e6f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d9b406-8ab6-4e35-b189-c607f551e6f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1" nillable="true" ma:displayName="Taxonomy Catch All Column" ma:hidden="true" ma:list="{69333788-9a68-4e46-93ca-b5f670fef09a}" ma:internalName="TaxCatchAll" ma:showField="CatchAllData" ma:web="8df1a368-12c3-4a9c-b33c-eedb2fa087d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69333788-9a68-4e46-93ca-b5f670fef09a}" ma:internalName="TaxCatchAllLabel" ma:readOnly="true" ma:showField="CatchAllDataLabel" ma:web="8df1a368-12c3-4a9c-b33c-eedb2fa087d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6d9b406-8ab6-4e35-b189-c607f551e6ff"/>
  </documentManagement>
</p:properties>
</file>

<file path=customXml/itemProps1.xml><?xml version="1.0" encoding="utf-8"?>
<ds:datastoreItem xmlns:ds="http://schemas.openxmlformats.org/officeDocument/2006/customXml" ds:itemID="{8B107831-1797-4838-BF69-1D433276ADF1}"/>
</file>

<file path=customXml/itemProps2.xml><?xml version="1.0" encoding="utf-8"?>
<ds:datastoreItem xmlns:ds="http://schemas.openxmlformats.org/officeDocument/2006/customXml" ds:itemID="{CB89FD8D-CCEC-423C-B832-41735EC866CC}"/>
</file>

<file path=customXml/itemProps3.xml><?xml version="1.0" encoding="utf-8"?>
<ds:datastoreItem xmlns:ds="http://schemas.openxmlformats.org/officeDocument/2006/customXml" ds:itemID="{17F3DC0F-6947-4E59-891D-4C4485285DC3}"/>
</file>

<file path=customXml/itemProps4.xml><?xml version="1.0" encoding="utf-8"?>
<ds:datastoreItem xmlns:ds="http://schemas.openxmlformats.org/officeDocument/2006/customXml" ds:itemID="{8D1FF0D9-ECA7-4D81-8FCD-EA4C6E780210}"/>
</file>

<file path=customXml/itemProps5.xml><?xml version="1.0" encoding="utf-8"?>
<ds:datastoreItem xmlns:ds="http://schemas.openxmlformats.org/officeDocument/2006/customXml" ds:itemID="{445FB3D8-59D3-42EE-BE8E-2A3F4FE895E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5961</TotalTime>
  <Words>248</Words>
  <Application>Microsoft Office PowerPoint</Application>
  <PresentationFormat>On-screen Show (4:3)</PresentationFormat>
  <Paragraphs>53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Tw Cen MT</vt:lpstr>
      <vt:lpstr>Wingdings</vt:lpstr>
      <vt:lpstr>Wingdings 2</vt:lpstr>
      <vt:lpstr>empc template</vt:lpstr>
      <vt:lpstr>SRP Perspective on CSP      Chico Hunter Manager, Environmental Policy and Innovation</vt:lpstr>
      <vt:lpstr>Who is SRP?</vt:lpstr>
      <vt:lpstr>Can CSP + Storage Compete with Solar PV + Gas Peakers or Batteries?</vt:lpstr>
      <vt:lpstr>Can CSP Compete as a Peaker?</vt:lpstr>
      <vt:lpstr>Requirements for CSP as a Peaker </vt:lpstr>
      <vt:lpstr>Challenges for CSP as Peaker</vt:lpstr>
    </vt:vector>
  </TitlesOfParts>
  <Company>Salt River Project (SRP)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Greenhouse Gas Pollution by Sector</dc:title>
  <dc:creator>kmmontal</dc:creator>
  <cp:lastModifiedBy>Hunter Jerald N (Chico)</cp:lastModifiedBy>
  <cp:revision>486</cp:revision>
  <cp:lastPrinted>2016-04-18T17:04:46Z</cp:lastPrinted>
  <dcterms:created xsi:type="dcterms:W3CDTF">2013-09-26T15:19:55Z</dcterms:created>
  <dcterms:modified xsi:type="dcterms:W3CDTF">2016-04-18T17:10:34Z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0x0101004F74DC062CBB2344BE271DCDDCB427A3</vt:lpwstr>
  </property>
</Properties>
</file>