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6" r:id="rId4"/>
    <p:sldId id="267" r:id="rId5"/>
    <p:sldId id="268" r:id="rId6"/>
    <p:sldId id="280" r:id="rId7"/>
    <p:sldId id="292" r:id="rId8"/>
    <p:sldId id="270" r:id="rId9"/>
    <p:sldId id="264" r:id="rId10"/>
    <p:sldId id="265" r:id="rId11"/>
    <p:sldId id="276" r:id="rId12"/>
    <p:sldId id="284" r:id="rId13"/>
    <p:sldId id="295" r:id="rId14"/>
    <p:sldId id="275" r:id="rId15"/>
    <p:sldId id="287" r:id="rId16"/>
    <p:sldId id="277" r:id="rId17"/>
    <p:sldId id="278" r:id="rId18"/>
    <p:sldId id="282" r:id="rId19"/>
    <p:sldId id="290" r:id="rId20"/>
    <p:sldId id="285" r:id="rId21"/>
    <p:sldId id="294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902F"/>
    <a:srgbClr val="F3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763" autoAdjust="0"/>
    <p:restoredTop sz="88800" autoAdjust="0"/>
  </p:normalViewPr>
  <p:slideViewPr>
    <p:cSldViewPr snapToGrid="0" snapToObjects="1">
      <p:cViewPr>
        <p:scale>
          <a:sx n="90" d="100"/>
          <a:sy n="90" d="100"/>
        </p:scale>
        <p:origin x="-20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90565762613009"/>
          <c:y val="3.4346176341217019E-2"/>
          <c:w val="0.8232471809079418"/>
          <c:h val="0.786705529212163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Parabolic Trough</c:v>
                </c:pt>
              </c:strCache>
            </c:strRef>
          </c:tx>
          <c:marker>
            <c:symbol val="diamond"/>
            <c:size val="10"/>
            <c:spPr>
              <a:solidFill>
                <a:srgbClr val="FFC000"/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1">
                  <c:v>0.38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Power Tower</c:v>
                </c:pt>
              </c:strCache>
            </c:strRef>
          </c:tx>
          <c:marker>
            <c:symbol val="square"/>
            <c:size val="10"/>
            <c:spPr>
              <a:solidFill>
                <a:srgbClr val="C00000"/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Sheet1!$C$2:$C$15</c:f>
              <c:numCache>
                <c:formatCode>General</c:formatCode>
                <c:ptCount val="14"/>
                <c:pt idx="3">
                  <c:v>0.43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Typical Engg Limit</c:v>
                </c:pt>
              </c:strCache>
            </c:strRef>
          </c:tx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0.34031413612565442</c:v>
                </c:pt>
                <c:pt idx="1">
                  <c:v>0.40118870728083211</c:v>
                </c:pt>
                <c:pt idx="2">
                  <c:v>0.44631306597671405</c:v>
                </c:pt>
                <c:pt idx="3">
                  <c:v>0.46818727490996404</c:v>
                </c:pt>
                <c:pt idx="4">
                  <c:v>0.48109965635738827</c:v>
                </c:pt>
                <c:pt idx="5">
                  <c:v>0.49566630552546043</c:v>
                </c:pt>
                <c:pt idx="6">
                  <c:v>0.5087358684480987</c:v>
                </c:pt>
                <c:pt idx="7">
                  <c:v>0.53122087604846224</c:v>
                </c:pt>
                <c:pt idx="8">
                  <c:v>0.54987212276214836</c:v>
                </c:pt>
                <c:pt idx="9">
                  <c:v>0.56559308719560097</c:v>
                </c:pt>
                <c:pt idx="10">
                  <c:v>0.5790240349599417</c:v>
                </c:pt>
                <c:pt idx="11">
                  <c:v>0.59063136456211818</c:v>
                </c:pt>
                <c:pt idx="12">
                  <c:v>0.60076287349014623</c:v>
                </c:pt>
                <c:pt idx="13">
                  <c:v>0.60968320382546326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s-CO2 Brayton</c:v>
                </c:pt>
              </c:strCache>
            </c:strRef>
          </c:tx>
          <c:spPr>
            <a:ln w="889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Sheet1!$F$2:$F$15</c:f>
              <c:numCache>
                <c:formatCode>General</c:formatCode>
                <c:ptCount val="14"/>
                <c:pt idx="2">
                  <c:v>0.43280000000000002</c:v>
                </c:pt>
                <c:pt idx="3">
                  <c:v>0.45800000000000002</c:v>
                </c:pt>
                <c:pt idx="4">
                  <c:v>0.47370000000000001</c:v>
                </c:pt>
                <c:pt idx="5">
                  <c:v>0.4909</c:v>
                </c:pt>
                <c:pt idx="6">
                  <c:v>0.50649999999999995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Supercritical Steam</c:v>
                </c:pt>
              </c:strCache>
            </c:strRef>
          </c:tx>
          <c:spPr>
            <a:ln w="88900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Sheet1!$G$2:$G$15</c:f>
              <c:numCache>
                <c:formatCode>General</c:formatCode>
                <c:ptCount val="14"/>
                <c:pt idx="4">
                  <c:v>0.46</c:v>
                </c:pt>
                <c:pt idx="5">
                  <c:v>0.48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Ericsson</c:v>
                </c:pt>
              </c:strCache>
            </c:strRef>
          </c:tx>
          <c:marker>
            <c:symbol val="triangle"/>
            <c:size val="10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Sheet1!$H$2:$H$15</c:f>
              <c:numCache>
                <c:formatCode>General</c:formatCode>
                <c:ptCount val="14"/>
              </c:numCache>
            </c:numRef>
          </c:yVal>
          <c:smooth val="1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Air Brayton CC</c:v>
                </c:pt>
              </c:strCache>
            </c:strRef>
          </c:tx>
          <c:marker>
            <c:symbol val="x"/>
            <c:size val="10"/>
            <c:spPr>
              <a:solidFill>
                <a:srgbClr val="FF0000"/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Sheet1!$I$2:$I$15</c:f>
              <c:numCache>
                <c:formatCode>General</c:formatCode>
                <c:ptCount val="14"/>
                <c:pt idx="12">
                  <c:v>0.6</c:v>
                </c:pt>
              </c:numCache>
            </c:numRef>
          </c:yVal>
          <c:smooth val="1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PETE/CSP</c:v>
                </c:pt>
              </c:strCache>
            </c:strRef>
          </c:tx>
          <c:marker>
            <c:symbol val="diamond"/>
            <c:size val="10"/>
            <c:spPr>
              <a:solidFill>
                <a:srgbClr val="7030A0"/>
              </a:solidFill>
            </c:spPr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Sheet1!$J$2:$J$15</c:f>
              <c:numCache>
                <c:formatCode>General</c:formatCode>
                <c:ptCount val="14"/>
              </c:numCache>
            </c:numRef>
          </c:yVal>
          <c:smooth val="1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s-CO2 Brayton CC</c:v>
                </c:pt>
              </c:strCache>
            </c:strRef>
          </c:tx>
          <c:xVal>
            <c:numRef>
              <c:f>Sheet1!$A$2:$A$15</c:f>
              <c:numCache>
                <c:formatCode>General</c:formatCode>
                <c:ptCount val="14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560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</c:numCache>
            </c:numRef>
          </c:xVal>
          <c:yVal>
            <c:numRef>
              <c:f>Sheet1!$K$2:$K$15</c:f>
              <c:numCache>
                <c:formatCode>General</c:formatCode>
                <c:ptCount val="14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09152"/>
        <c:axId val="54215424"/>
      </c:scatterChart>
      <c:valAx>
        <c:axId val="54209152"/>
        <c:scaling>
          <c:orientation val="minMax"/>
          <c:max val="1400"/>
          <c:min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Temperature,</a:t>
                </a:r>
                <a:r>
                  <a:rPr lang="en-US" baseline="0" dirty="0" smtClean="0"/>
                  <a:t> C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215424"/>
        <c:crosses val="autoZero"/>
        <c:crossBetween val="midCat"/>
        <c:majorUnit val="100"/>
      </c:valAx>
      <c:valAx>
        <c:axId val="54215424"/>
        <c:scaling>
          <c:orientation val="minMax"/>
          <c:max val="0.65000000000000024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Thermal Conversion Efficiency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54209152"/>
        <c:crosses val="autoZero"/>
        <c:crossBetween val="midCat"/>
        <c:majorUnit val="5.000000000000001E-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14672146754294E-2"/>
          <c:y val="6.2671998031496062E-2"/>
          <c:w val="0.91160272866344072"/>
          <c:h val="0.70647317913385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1980-2005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8</c:v>
                </c:pt>
                <c:pt idx="6">
                  <c:v>16</c:v>
                </c:pt>
                <c:pt idx="7">
                  <c:v>25</c:v>
                </c:pt>
                <c:pt idx="8">
                  <c:v>46</c:v>
                </c:pt>
                <c:pt idx="9">
                  <c:v>51</c:v>
                </c:pt>
                <c:pt idx="10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30656"/>
        <c:axId val="51040640"/>
      </c:barChart>
      <c:catAx>
        <c:axId val="5103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040640"/>
        <c:crosses val="autoZero"/>
        <c:auto val="1"/>
        <c:lblAlgn val="ctr"/>
        <c:lblOffset val="100"/>
        <c:noMultiLvlLbl val="0"/>
      </c:catAx>
      <c:valAx>
        <c:axId val="5104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03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97EC7-4B9C-E847-93EE-C93EA4B2CBE0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CA75-A02E-114C-AC38-11AD2DDD6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89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A6FD-07CC-3D4F-8EE0-CE25793C9AC8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508B-E454-1C48-9A1A-9DCCB2D17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6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3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cycles want to minimize heat exchanger area (Conductance) while maximizing</a:t>
            </a:r>
            <a:r>
              <a:rPr lang="en-US" baseline="0" dirty="0" smtClean="0"/>
              <a:t> thermal efficiency.</a:t>
            </a:r>
          </a:p>
          <a:p>
            <a:r>
              <a:rPr lang="en-US" baseline="0" dirty="0" smtClean="0"/>
              <a:t>CSP-specific conditions are shown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4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cycles want to minimize heat exchanger area (Conductance) while maximizing</a:t>
            </a:r>
            <a:r>
              <a:rPr lang="en-US" baseline="0" dirty="0" smtClean="0"/>
              <a:t> thermal efficiency.</a:t>
            </a:r>
          </a:p>
          <a:p>
            <a:r>
              <a:rPr lang="en-US" baseline="0" dirty="0" smtClean="0"/>
              <a:t>CSP-specific conditions are shown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4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B6BDB-FEB5-437B-88CB-FFEDDF9362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Web of Science</a:t>
            </a:r>
          </a:p>
          <a:p>
            <a:r>
              <a:rPr lang="en-US" baseline="0" dirty="0" smtClean="0"/>
              <a:t>You searched for: TOPIC: (supercritical brayton) OR TOPIC: (supercritical CO2 power cycle)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60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U.S. Department of Energy’s Supercritical Transformational Electric Power (STEP) program awarded a total of $3.9 million to three competitively-selected teams to develop conceptual plans to support the design, cost and schedule for a 10 MWe sCO2 Brayton Cycle test facility.  The awardees selected for funding are Echogen Power Systems in Ohio, the Gas Technology Institute in Illinois, and the Southwest Research Institute in Texas.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 G. </a:t>
            </a:r>
            <a:r>
              <a:rPr lang="en-US" dirty="0" err="1" smtClean="0"/>
              <a:t>Feher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3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radial efficiency due to: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sharp turn in flow direction at the inlet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Vulnerability to secondary flows in their long passages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outlet velocity and only moderate diffuser efficiency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Larger wetted area than axial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DE4B-A05B-FD44-A7F1-2D6F133DD6D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6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 G. </a:t>
            </a:r>
            <a:r>
              <a:rPr lang="en-US" dirty="0" err="1" smtClean="0"/>
              <a:t>Feher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information and pictures are taken from </a:t>
            </a:r>
            <a:r>
              <a:rPr lang="en-US" i="1" dirty="0" smtClean="0"/>
              <a:t>Closed-Cycle Gas Turbines: Operating Experience and Future Potential</a:t>
            </a:r>
            <a:r>
              <a:rPr lang="en-US" dirty="0" smtClean="0"/>
              <a:t>, By Hans Ulrich Frutschi, 2005, ASME Press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3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 G. </a:t>
            </a:r>
            <a:r>
              <a:rPr lang="en-US" dirty="0" err="1" smtClean="0"/>
              <a:t>Feher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The thermophysical properties of CO2 versus temperature at </a:t>
            </a:r>
            <a:r>
              <a:rPr lang="en-US" i="1" dirty="0" smtClean="0">
                <a:latin typeface="Arial" charset="0"/>
              </a:rPr>
              <a:t>P </a:t>
            </a:r>
            <a:r>
              <a:rPr lang="en-US" dirty="0" smtClean="0">
                <a:latin typeface="Arial" charset="0"/>
              </a:rPr>
              <a:t>= 8 MPa: (</a:t>
            </a:r>
            <a:r>
              <a:rPr lang="en-US" i="1" dirty="0" smtClean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) density </a:t>
            </a:r>
            <a:r>
              <a:rPr lang="en-US" i="1" dirty="0" smtClean="0">
                <a:latin typeface="Arial" charset="0"/>
              </a:rPr>
              <a:t>ρ </a:t>
            </a:r>
            <a:r>
              <a:rPr lang="en-US" dirty="0" smtClean="0">
                <a:latin typeface="Arial" charset="0"/>
              </a:rPr>
              <a:t>and specific heat at constant pressure </a:t>
            </a:r>
            <a:r>
              <a:rPr lang="en-US" i="1" dirty="0" smtClean="0">
                <a:latin typeface="Arial" charset="0"/>
              </a:rPr>
              <a:t>cp</a:t>
            </a:r>
            <a:r>
              <a:rPr lang="en-US" dirty="0" smtClean="0">
                <a:latin typeface="Arial" charset="0"/>
              </a:rPr>
              <a:t>;</a:t>
            </a:r>
          </a:p>
          <a:p>
            <a:r>
              <a:rPr lang="en-US" dirty="0" smtClean="0">
                <a:latin typeface="Arial" charset="0"/>
              </a:rPr>
              <a:t>(</a:t>
            </a:r>
            <a:r>
              <a:rPr lang="en-US" i="1" dirty="0" smtClean="0">
                <a:latin typeface="Arial" charset="0"/>
              </a:rPr>
              <a:t>b</a:t>
            </a:r>
            <a:r>
              <a:rPr lang="en-US" dirty="0" smtClean="0">
                <a:latin typeface="Arial" charset="0"/>
              </a:rPr>
              <a:t>) thermal conductivity </a:t>
            </a:r>
            <a:r>
              <a:rPr lang="en-US" i="1" dirty="0" smtClean="0">
                <a:latin typeface="Arial" charset="0"/>
              </a:rPr>
              <a:t>k</a:t>
            </a:r>
            <a:r>
              <a:rPr lang="en-US" dirty="0" smtClean="0">
                <a:latin typeface="Arial" charset="0"/>
              </a:rPr>
              <a:t>, dynamic viscosity </a:t>
            </a:r>
            <a:r>
              <a:rPr lang="en-US" i="1" dirty="0" smtClean="0">
                <a:latin typeface="Arial" charset="0"/>
              </a:rPr>
              <a:t>μ</a:t>
            </a:r>
            <a:r>
              <a:rPr lang="en-US" dirty="0" smtClean="0">
                <a:latin typeface="Arial" charset="0"/>
              </a:rPr>
              <a:t>, and specific enthalpy </a:t>
            </a:r>
            <a:r>
              <a:rPr lang="en-US" i="1" dirty="0" smtClean="0">
                <a:latin typeface="Arial" charset="0"/>
              </a:rPr>
              <a:t>h</a:t>
            </a:r>
            <a:r>
              <a:rPr lang="en-US" dirty="0" smtClean="0">
                <a:latin typeface="Arial" charset="0"/>
              </a:rPr>
              <a:t>; (</a:t>
            </a:r>
            <a:r>
              <a:rPr lang="en-US" i="1" dirty="0" smtClean="0">
                <a:latin typeface="Arial" charset="0"/>
              </a:rPr>
              <a:t>c</a:t>
            </a:r>
            <a:r>
              <a:rPr lang="en-US" dirty="0" smtClean="0">
                <a:latin typeface="Arial" charset="0"/>
              </a:rPr>
              <a:t>) Prandtl number Pr and thermal expansion coefficient </a:t>
            </a:r>
            <a:r>
              <a:rPr lang="en-US" i="1" dirty="0" smtClean="0">
                <a:latin typeface="Arial" charset="0"/>
              </a:rPr>
              <a:t>β</a:t>
            </a:r>
            <a:r>
              <a:rPr lang="en-US" dirty="0" smtClean="0">
                <a:latin typeface="Arial" charset="0"/>
              </a:rPr>
              <a:t>; and</a:t>
            </a:r>
          </a:p>
          <a:p>
            <a:r>
              <a:rPr lang="en-US" dirty="0" smtClean="0">
                <a:latin typeface="Arial" charset="0"/>
              </a:rPr>
              <a:t>(</a:t>
            </a:r>
            <a:r>
              <a:rPr lang="en-US" i="1" dirty="0" smtClean="0">
                <a:latin typeface="Arial" charset="0"/>
              </a:rPr>
              <a:t>d </a:t>
            </a:r>
            <a:r>
              <a:rPr lang="en-US" dirty="0" smtClean="0">
                <a:latin typeface="Arial" charset="0"/>
              </a:rPr>
              <a:t>) kinematic viscosity </a:t>
            </a:r>
            <a:r>
              <a:rPr lang="en-US" i="1" dirty="0" smtClean="0">
                <a:latin typeface="Arial" charset="0"/>
              </a:rPr>
              <a:t>ν</a:t>
            </a:r>
            <a:r>
              <a:rPr lang="en-US" dirty="0" smtClean="0">
                <a:latin typeface="Arial" charset="0"/>
              </a:rPr>
              <a:t>. Figure taken Yoo (2012) who references Bae et al. (2005, 2008).</a:t>
            </a:r>
          </a:p>
          <a:p>
            <a:r>
              <a:rPr lang="en-US" dirty="0" smtClean="0"/>
              <a:t>The </a:t>
            </a:r>
            <a:r>
              <a:rPr lang="en-US" i="0" dirty="0" smtClean="0"/>
              <a:t>critical point is </a:t>
            </a:r>
            <a:r>
              <a:rPr lang="en-US" dirty="0" smtClean="0"/>
              <a:t>7.38 MPa at 31.1 °C (304.3 K)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7508B-E454-1C48-9A1A-9DCCB2D17B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1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D4F2-59C2-44A3-BE74-644AE7C65A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B6BDB-FEB5-437B-88CB-FFEDDF9362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B6BDB-FEB5-437B-88CB-FFEDDF9362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904" y="1995715"/>
            <a:ext cx="5168295" cy="170148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ED902F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904" y="3825709"/>
            <a:ext cx="5168296" cy="130267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8092" y="5695548"/>
            <a:ext cx="3210108" cy="90977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8D98A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Author</a:t>
            </a:r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SunShot &#10;U.S. Department of Energ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436626" y="6048320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rgbClr val="8D98A3"/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rgbClr val="8D98A3"/>
              </a:solidFill>
              <a:latin typeface="Calibri"/>
              <a:cs typeface="Calibri"/>
            </a:endParaRPr>
          </a:p>
        </p:txBody>
      </p:sp>
      <p:pic>
        <p:nvPicPr>
          <p:cNvPr id="19" name="Picture 18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pic>
        <p:nvPicPr>
          <p:cNvPr id="20" name="Picture 19" descr="SunShot &#10;U.S. Department of Energ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38"/>
            <a:ext cx="4160762" cy="7928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289905" y="5511483"/>
            <a:ext cx="5854095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0" y="1992993"/>
            <a:ext cx="424433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CSP Program Summit 2016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31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195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495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18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r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pic>
        <p:nvPicPr>
          <p:cNvPr id="8" name="Picture 7" descr="SunShot &#10;U.S. Department of Energ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83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35"/>
            <a:ext cx="8229600" cy="88650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37EE1-6FBD-BC4E-9F2D-4B8DCA5BB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090613"/>
            <a:ext cx="82296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095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AE948-20A7-4498-8473-DBC884CCADD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57199" y="898479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8865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322294"/>
            <a:ext cx="8229599" cy="4557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760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SunShot &#10;U.S. Department of Ener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3394" y="6304785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763395" y="6309329"/>
            <a:ext cx="380605" cy="337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uk-UA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771003" y="6285005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836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87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621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138"/>
            <a:ext cx="8229600" cy="8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71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SunShot &#10;U.S. Department of Energ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79" y="6149985"/>
            <a:ext cx="2047816" cy="64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71003" y="6298510"/>
            <a:ext cx="372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18F691-EA95-6046-80B7-51AACA2B9C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972723"/>
            <a:ext cx="8229600" cy="0"/>
          </a:xfrm>
          <a:prstGeom prst="line">
            <a:avLst/>
          </a:prstGeom>
          <a:ln>
            <a:solidFill>
              <a:srgbClr val="F38F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" y="6444476"/>
            <a:ext cx="1431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energy.gov/sunshot</a:t>
            </a:r>
            <a:endParaRPr lang="en-US" sz="1200" b="0" i="0" dirty="0">
              <a:solidFill>
                <a:schemeClr val="tx1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SunShot &#10;U.S. Department of Energ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63394" y="6293836"/>
            <a:ext cx="380605" cy="363232"/>
          </a:xfrm>
          <a:prstGeom prst="rect">
            <a:avLst/>
          </a:prstGeom>
          <a:solidFill>
            <a:srgbClr val="F38F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38F26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6444476"/>
            <a:ext cx="2976124" cy="212592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" y="6382921"/>
            <a:ext cx="297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CSP Program Summit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71" r:id="rId2"/>
    <p:sldLayoutId id="2147483775" r:id="rId3"/>
    <p:sldLayoutId id="2147483750" r:id="rId4"/>
    <p:sldLayoutId id="2147483666" r:id="rId5"/>
    <p:sldLayoutId id="2147483774" r:id="rId6"/>
    <p:sldLayoutId id="2147483751" r:id="rId7"/>
    <p:sldLayoutId id="2147483776" r:id="rId8"/>
    <p:sldLayoutId id="2147483779" r:id="rId9"/>
    <p:sldLayoutId id="2147483780" r:id="rId10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38F26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38F26"/>
        </a:buClr>
        <a:buSzPct val="100000"/>
        <a:buFont typeface="Arial"/>
        <a:buChar char="•"/>
        <a:defRPr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–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38F26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9904" y="3788552"/>
            <a:ext cx="5421705" cy="1701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Supercritical CO</a:t>
            </a:r>
            <a:r>
              <a:rPr lang="en-US" baseline="-25000" dirty="0" smtClean="0"/>
              <a:t>2</a:t>
            </a:r>
            <a:r>
              <a:rPr lang="en-US" dirty="0" smtClean="0"/>
              <a:t> Power Cycles: </a:t>
            </a:r>
            <a:br>
              <a:rPr lang="en-US" dirty="0" smtClean="0"/>
            </a:br>
            <a:r>
              <a:rPr lang="en-US" dirty="0" smtClean="0"/>
              <a:t>Next-Gen Power for CSP?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89904" y="5695548"/>
            <a:ext cx="5634356" cy="909770"/>
          </a:xfrm>
        </p:spPr>
        <p:txBody>
          <a:bodyPr/>
          <a:lstStyle/>
          <a:p>
            <a:r>
              <a:rPr lang="en-US" dirty="0" smtClean="0"/>
              <a:t>Craig Turchi</a:t>
            </a:r>
          </a:p>
          <a:p>
            <a:r>
              <a:rPr lang="en-US" dirty="0" smtClean="0"/>
              <a:t>Sr. Engineer, National Renewable Energy Laboratory</a:t>
            </a:r>
          </a:p>
          <a:p>
            <a:r>
              <a:rPr lang="en-US" dirty="0"/>
              <a:t>c</a:t>
            </a:r>
            <a:r>
              <a:rPr lang="en-US" dirty="0" smtClean="0"/>
              <a:t>raig.turchi@nrel.gov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0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Attractive features of sCO</a:t>
            </a:r>
            <a:r>
              <a:rPr lang="en-US" baseline="-25000" dirty="0" smtClean="0"/>
              <a:t>2</a:t>
            </a:r>
            <a:r>
              <a:rPr lang="en-US" dirty="0" smtClean="0"/>
              <a:t> Brayton Cycle</a:t>
            </a:r>
            <a:endParaRPr lang="en-US" baseline="-25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255181" y="1219200"/>
            <a:ext cx="8247373" cy="37568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Higher efficiency than steam Rankine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High density working fluid yields compact turbomachinery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Optimum turbine size </a:t>
            </a:r>
            <a:r>
              <a:rPr lang="en-US" sz="2400" dirty="0"/>
              <a:t>1</a:t>
            </a:r>
            <a:r>
              <a:rPr lang="en-US" sz="2400" dirty="0" smtClean="0"/>
              <a:t>0 to 300 MW</a:t>
            </a:r>
            <a:r>
              <a:rPr lang="en-US" sz="2400" baseline="-25000" dirty="0" smtClean="0"/>
              <a:t>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Low-cost, low toxicity, low corrosivity fluid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Thermally stable fluid at temperatures of interest to CSP (550 °C to 750 °C)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Single phase reduces operational complexity; integrates well with sensible heat storage in CSP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71" y="4555633"/>
            <a:ext cx="4091429" cy="22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8808" y="5982718"/>
            <a:ext cx="254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MIT depiction of 150 MW</a:t>
            </a:r>
            <a:r>
              <a:rPr lang="en-US" sz="1600" b="1" baseline="-25000" dirty="0" smtClean="0"/>
              <a:t>e</a:t>
            </a:r>
            <a:r>
              <a:rPr lang="en-US" sz="1600" b="1" dirty="0" smtClean="0"/>
              <a:t> recompression-cycle power system (2006)</a:t>
            </a:r>
            <a:endParaRPr lang="en-US" sz="1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258720" y="4576899"/>
            <a:ext cx="4387052" cy="8350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Simpler </a:t>
            </a:r>
            <a:r>
              <a:rPr lang="en-US" dirty="0"/>
              <a:t>cycle design than steam </a:t>
            </a:r>
            <a:r>
              <a:rPr lang="en-US" dirty="0" smtClean="0"/>
              <a:t>Rankine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1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in Multiple Markets → Industry interest</a:t>
            </a:r>
            <a:endParaRPr lang="en-US" baseline="-25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42674"/>
              </p:ext>
            </p:extLst>
          </p:nvPr>
        </p:nvGraphicFramePr>
        <p:xfrm>
          <a:off x="313900" y="1212369"/>
          <a:ext cx="8493672" cy="482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151"/>
                <a:gridCol w="4043149"/>
                <a:gridCol w="2635372"/>
              </a:tblGrid>
              <a:tr h="434082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Sector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Who?</a:t>
                      </a:r>
                      <a:endParaRPr lang="en-US" dirty="0"/>
                    </a:p>
                  </a:txBody>
                  <a:tcPr/>
                </a:tc>
              </a:tr>
              <a:tr h="749237">
                <a:tc>
                  <a:txBody>
                    <a:bodyPr/>
                    <a:lstStyle/>
                    <a:p>
                      <a:r>
                        <a:rPr lang="en-US" dirty="0" smtClean="0"/>
                        <a:t>Nuclear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Good match to Gen IV sodium fast reactor designs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Sandia, Argonne,</a:t>
                      </a:r>
                      <a:r>
                        <a:rPr lang="en-US" baseline="0" dirty="0" smtClean="0"/>
                        <a:t> INL</a:t>
                      </a:r>
                      <a:endParaRPr lang="en-US" dirty="0"/>
                    </a:p>
                  </a:txBody>
                  <a:tcPr anchor="ctr"/>
                </a:tc>
              </a:tr>
              <a:tr h="434082">
                <a:tc>
                  <a:txBody>
                    <a:bodyPr/>
                    <a:lstStyle/>
                    <a:p>
                      <a:r>
                        <a:rPr lang="en-US" dirty="0" smtClean="0"/>
                        <a:t>Fossil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Next generation coal plants with oxy-fuel combustion and CO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 capture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NETL, Gas Tech Institute (GTI), Toshiba, NetPower</a:t>
                      </a:r>
                    </a:p>
                  </a:txBody>
                  <a:tcPr anchor="ctr"/>
                </a:tc>
              </a:tr>
              <a:tr h="749237">
                <a:tc>
                  <a:txBody>
                    <a:bodyPr/>
                    <a:lstStyle/>
                    <a:p>
                      <a:r>
                        <a:rPr lang="en-US" dirty="0" smtClean="0"/>
                        <a:t>Marine Power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Compact and fast responding turbomachinery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Navy via Knolls and Bettis Atomic Power Labs</a:t>
                      </a:r>
                      <a:endParaRPr lang="en-US" dirty="0"/>
                    </a:p>
                  </a:txBody>
                  <a:tcPr anchor="ctr"/>
                </a:tc>
              </a:tr>
              <a:tr h="749237">
                <a:tc>
                  <a:txBody>
                    <a:bodyPr/>
                    <a:lstStyle/>
                    <a:p>
                      <a:r>
                        <a:rPr lang="en-US" dirty="0" smtClean="0"/>
                        <a:t>Waste Heat Recovery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Simple cycle design with high efficiency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Echogen,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Dresser-Rand (Siemens), GE</a:t>
                      </a:r>
                      <a:endParaRPr lang="en-US" dirty="0"/>
                    </a:p>
                  </a:txBody>
                  <a:tcPr anchor="ctr"/>
                </a:tc>
              </a:tr>
              <a:tr h="749237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Allows for higher conversion efficiency in high-temperature power towers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GE, Samsung, CSIRO, NREL</a:t>
                      </a:r>
                      <a:endParaRPr lang="en-US" dirty="0"/>
                    </a:p>
                  </a:txBody>
                  <a:tcPr anchor="ctr"/>
                </a:tc>
              </a:tr>
              <a:tr h="749237">
                <a:tc>
                  <a:txBody>
                    <a:bodyPr/>
                    <a:lstStyle/>
                    <a:p>
                      <a:r>
                        <a:rPr lang="en-US" dirty="0" smtClean="0"/>
                        <a:t>Grid Electricity Storage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Reversible</a:t>
                      </a:r>
                      <a:r>
                        <a:rPr lang="en-US" baseline="0" dirty="0" smtClean="0"/>
                        <a:t> cycle: h</a:t>
                      </a:r>
                      <a:r>
                        <a:rPr lang="en-US" dirty="0" smtClean="0"/>
                        <a:t>eat pump/power</a:t>
                      </a:r>
                      <a:r>
                        <a:rPr lang="en-US" baseline="0" dirty="0" smtClean="0"/>
                        <a:t> turbine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ABB, GE, others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402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</a:t>
            </a:r>
            <a:r>
              <a:rPr lang="en-US" baseline="-25000" dirty="0" smtClean="0"/>
              <a:t>2</a:t>
            </a:r>
            <a:r>
              <a:rPr lang="en-US" dirty="0" smtClean="0"/>
              <a:t> Cycle Design Considerations for CSP Conditions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0525" y="1509713"/>
            <a:ext cx="4457700" cy="2428875"/>
          </a:xfrm>
        </p:spPr>
        <p:txBody>
          <a:bodyPr>
            <a:noAutofit/>
          </a:bodyPr>
          <a:lstStyle/>
          <a:p>
            <a:pPr marL="398463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Optimize </a:t>
            </a:r>
            <a:r>
              <a:rPr lang="en-US" sz="2400" dirty="0"/>
              <a:t>for </a:t>
            </a:r>
            <a:r>
              <a:rPr lang="en-US" sz="2400" dirty="0" smtClean="0"/>
              <a:t>molten-salt thermal storage by maximizing </a:t>
            </a:r>
            <a:r>
              <a:rPr lang="el-GR" sz="2400" dirty="0" smtClean="0"/>
              <a:t>Δ</a:t>
            </a:r>
            <a:r>
              <a:rPr lang="en-US" sz="2400" dirty="0"/>
              <a:t>T across turbine </a:t>
            </a:r>
            <a:r>
              <a:rPr lang="en-US" sz="2400" dirty="0" smtClean="0"/>
              <a:t>and </a:t>
            </a:r>
            <a:r>
              <a:rPr lang="en-US" sz="2400" dirty="0"/>
              <a:t>storage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770" y="3811381"/>
            <a:ext cx="5286178" cy="244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83161" y="1218280"/>
            <a:ext cx="3950550" cy="23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5624" y="6276795"/>
            <a:ext cx="564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Neises and Turchi</a:t>
            </a: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“A comparison of supercritical carbon dioxide power cycle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configurations with an emphasis on CSP applications,” </a:t>
            </a:r>
            <a:r>
              <a:rPr lang="en-US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 Procedia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2014.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03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5669"/>
          <a:stretch/>
        </p:blipFill>
        <p:spPr bwMode="auto">
          <a:xfrm>
            <a:off x="2615623" y="1861029"/>
            <a:ext cx="6400800" cy="43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</a:t>
            </a:r>
            <a:r>
              <a:rPr lang="en-US" baseline="-25000" dirty="0" smtClean="0"/>
              <a:t>2</a:t>
            </a:r>
            <a:r>
              <a:rPr lang="en-US" dirty="0" smtClean="0"/>
              <a:t> Cycle Design Considerations for CSP Conditions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019107" y="6248136"/>
            <a:ext cx="466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Gong, et al, “Analysis </a:t>
            </a: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Radial Compressor Options for</a:t>
            </a:r>
          </a:p>
          <a:p>
            <a:pPr algn="r"/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Supercritical CO</a:t>
            </a:r>
            <a:r>
              <a:rPr lang="en-US" sz="120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Power Conversion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Cycles,” 2006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261" y="1137671"/>
            <a:ext cx="581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sCO</a:t>
            </a:r>
            <a:r>
              <a:rPr lang="en-US" baseline="-25000" dirty="0" smtClean="0"/>
              <a:t>2</a:t>
            </a:r>
            <a:r>
              <a:rPr lang="en-US" dirty="0" smtClean="0"/>
              <a:t> cycle designers plan for a wet-cooled system: </a:t>
            </a:r>
          </a:p>
          <a:p>
            <a:r>
              <a:rPr lang="en-US" dirty="0" smtClean="0"/>
              <a:t>CIT </a:t>
            </a:r>
            <a:r>
              <a:rPr lang="en-US" dirty="0"/>
              <a:t>≈</a:t>
            </a:r>
            <a:r>
              <a:rPr lang="en-US" dirty="0" smtClean="0"/>
              <a:t> 32 °C</a:t>
            </a:r>
          </a:p>
          <a:p>
            <a:r>
              <a:rPr lang="en-US" dirty="0" smtClean="0"/>
              <a:t>CIP </a:t>
            </a:r>
            <a:r>
              <a:rPr lang="en-US" dirty="0"/>
              <a:t>≈ </a:t>
            </a:r>
            <a:r>
              <a:rPr lang="en-US" dirty="0" smtClean="0"/>
              <a:t>7.7 MPa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241" y="5688405"/>
            <a:ext cx="3593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MC = Main compressor</a:t>
            </a:r>
          </a:p>
          <a:p>
            <a:r>
              <a:rPr lang="en-US" sz="1400" dirty="0" smtClean="0"/>
              <a:t>CIT = Compressor </a:t>
            </a:r>
            <a:r>
              <a:rPr lang="en-US" sz="1400" dirty="0"/>
              <a:t>I</a:t>
            </a:r>
            <a:r>
              <a:rPr lang="en-US" sz="1400" dirty="0" smtClean="0"/>
              <a:t>nlet </a:t>
            </a:r>
            <a:r>
              <a:rPr lang="en-US" sz="1400" dirty="0"/>
              <a:t>T</a:t>
            </a:r>
            <a:r>
              <a:rPr lang="en-US" sz="1400" dirty="0" smtClean="0"/>
              <a:t>emperature</a:t>
            </a:r>
          </a:p>
          <a:p>
            <a:r>
              <a:rPr lang="en-US" sz="1400" dirty="0" smtClean="0"/>
              <a:t>CIP = Compressor </a:t>
            </a:r>
            <a:r>
              <a:rPr lang="en-US" sz="1400" dirty="0"/>
              <a:t>I</a:t>
            </a:r>
            <a:r>
              <a:rPr lang="en-US" sz="1400" dirty="0" smtClean="0"/>
              <a:t>nlet </a:t>
            </a:r>
            <a:r>
              <a:rPr lang="en-US" sz="1400" dirty="0"/>
              <a:t>P</a:t>
            </a:r>
            <a:r>
              <a:rPr lang="en-US" sz="1400" dirty="0" smtClean="0"/>
              <a:t>ressure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261" y="2318441"/>
            <a:ext cx="2352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CSP will likely require a dry-cooled system, for example CIT </a:t>
            </a:r>
            <a:r>
              <a:rPr lang="en-US" dirty="0"/>
              <a:t>≈</a:t>
            </a:r>
            <a:r>
              <a:rPr lang="en-US" dirty="0" smtClean="0"/>
              <a:t> 50 °C.</a:t>
            </a:r>
          </a:p>
          <a:p>
            <a:r>
              <a:rPr lang="en-US" dirty="0" smtClean="0"/>
              <a:t>Compressor (and cycle) efficiency  is optimized by increasing  </a:t>
            </a:r>
          </a:p>
          <a:p>
            <a:r>
              <a:rPr lang="en-US" dirty="0" smtClean="0"/>
              <a:t>CIP </a:t>
            </a:r>
            <a:r>
              <a:rPr lang="en-US" dirty="0"/>
              <a:t>≈ </a:t>
            </a:r>
            <a:r>
              <a:rPr lang="en-US" dirty="0" smtClean="0"/>
              <a:t>10 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03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CSP with sCO</a:t>
            </a:r>
            <a:r>
              <a:rPr lang="en-US" baseline="-25000" dirty="0" smtClean="0"/>
              <a:t>2</a:t>
            </a:r>
            <a:r>
              <a:rPr lang="en-US" dirty="0" smtClean="0"/>
              <a:t> Conceptual Design – example one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" y="2105027"/>
            <a:ext cx="9058572" cy="39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4462" y="1293962"/>
            <a:ext cx="550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Dry-cooled, “partial-cooling” cycle coupled to high-temperature molten salt power tower (or particle receiver)</a:t>
            </a:r>
          </a:p>
        </p:txBody>
      </p:sp>
    </p:spTree>
    <p:extLst>
      <p:ext uri="{BB962C8B-B14F-4D97-AF65-F5344CB8AC3E}">
        <p14:creationId xmlns:p14="http://schemas.microsoft.com/office/powerpoint/2010/main" val="2831655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CSP with sCO</a:t>
            </a:r>
            <a:r>
              <a:rPr lang="en-US" baseline="-25000" dirty="0" smtClean="0"/>
              <a:t>2</a:t>
            </a:r>
            <a:r>
              <a:rPr lang="en-US" dirty="0" smtClean="0"/>
              <a:t> Conceptual Design – example two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94462" y="1293962"/>
            <a:ext cx="550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Direct-heated, small-capacity, tower-mounted “simple recuperated” cycle coupled to PCM thermal energy storage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381250"/>
            <a:ext cx="5324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87" y="2857499"/>
            <a:ext cx="3005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Utilizes compact size of the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power system </a:t>
            </a:r>
            <a:r>
              <a:rPr lang="en-US" sz="2000" dirty="0"/>
              <a:t>at ≈10 </a:t>
            </a:r>
            <a:r>
              <a:rPr lang="en-US" sz="2000" dirty="0" smtClean="0"/>
              <a:t>MW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Allows for factory-fabrication of power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PCM or thermochemical storage with narrow </a:t>
            </a:r>
            <a:r>
              <a:rPr lang="en-US" sz="2000" dirty="0" smtClean="0">
                <a:cs typeface="Times New Roman"/>
              </a:rPr>
              <a:t>∆</a:t>
            </a:r>
            <a:r>
              <a:rPr lang="en-US" sz="2000" dirty="0" smtClean="0"/>
              <a:t>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301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</a:t>
            </a:r>
            <a:r>
              <a:rPr lang="en-US" baseline="-25000" dirty="0" smtClean="0"/>
              <a:t>2</a:t>
            </a:r>
            <a:r>
              <a:rPr lang="en-US" dirty="0" smtClean="0"/>
              <a:t> Brayton Cycle Research Activities</a:t>
            </a:r>
            <a:endParaRPr lang="en-US" baseline="-250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Corrosion and materials compatibility data at high T, P</a:t>
            </a:r>
            <a:endParaRPr lang="en-US" sz="2400" baseline="-25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Cost-effective and durable recuperators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Design and validation of primary heat exchangers; understanding of sCO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/HTF interactions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Validation of power turbine bearings, seals, stop-valves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</a:t>
            </a:r>
            <a:r>
              <a:rPr lang="en-US" sz="2400" dirty="0" smtClean="0"/>
              <a:t>odeling </a:t>
            </a:r>
            <a:r>
              <a:rPr lang="en-US" sz="2400" dirty="0" smtClean="0"/>
              <a:t>start/stop, off-design and other transient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Cycle operating methodology for dry-cooled systems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Demonstration of cycle operations and equipment durability at commercially relevant scale (10 MW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47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Publications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8995964"/>
              </p:ext>
            </p:extLst>
          </p:nvPr>
        </p:nvGraphicFramePr>
        <p:xfrm>
          <a:off x="887105" y="1915615"/>
          <a:ext cx="7615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446" y="1093827"/>
            <a:ext cx="741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of Science search </a:t>
            </a:r>
            <a:r>
              <a:rPr lang="en-US" dirty="0"/>
              <a:t>for: </a:t>
            </a:r>
            <a:r>
              <a:rPr lang="en-US" dirty="0" smtClean="0"/>
              <a:t>“supercritical brayton” </a:t>
            </a:r>
            <a:r>
              <a:rPr lang="en-US" dirty="0"/>
              <a:t>OR </a:t>
            </a:r>
            <a:r>
              <a:rPr lang="en-US" dirty="0" smtClean="0"/>
              <a:t>“supercritical </a:t>
            </a:r>
            <a:r>
              <a:rPr lang="en-US" dirty="0"/>
              <a:t>CO2 power </a:t>
            </a:r>
            <a:r>
              <a:rPr lang="en-US" dirty="0" smtClean="0"/>
              <a:t>cycle”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2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Supercritical Transformational Electric Power (STEP)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2570954"/>
            <a:ext cx="8229600" cy="36298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10 MW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Pilot </a:t>
            </a:r>
            <a:r>
              <a:rPr lang="en-US" sz="2400" dirty="0"/>
              <a:t>Plant Test </a:t>
            </a:r>
            <a:r>
              <a:rPr lang="en-US" sz="2400" dirty="0" smtClean="0"/>
              <a:t>Facility:</a:t>
            </a:r>
            <a:endParaRPr lang="en-US" sz="24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sCO</a:t>
            </a:r>
            <a:r>
              <a:rPr lang="en-US" sz="1600" baseline="-25000" dirty="0"/>
              <a:t>2</a:t>
            </a:r>
            <a:r>
              <a:rPr lang="en-US" sz="1600" dirty="0"/>
              <a:t> Recompression Brayton Cycle at turbine inlet operating temperatures of </a:t>
            </a:r>
            <a:r>
              <a:rPr lang="en-US" sz="1600" dirty="0" smtClean="0"/>
              <a:t>700°C, </a:t>
            </a:r>
            <a:endParaRPr lang="en-US" sz="16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Reconfigurable facility to support testing a variety of </a:t>
            </a:r>
            <a:r>
              <a:rPr lang="en-US" sz="1600" dirty="0"/>
              <a:t>components or </a:t>
            </a:r>
            <a:r>
              <a:rPr lang="en-US" sz="1600" dirty="0" smtClean="0"/>
              <a:t>subsystems, and</a:t>
            </a:r>
            <a:endParaRPr lang="en-US" sz="16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Capability </a:t>
            </a:r>
            <a:r>
              <a:rPr lang="en-US" sz="1600" dirty="0"/>
              <a:t>to monitor and characterize primary components or subsystems (turbomachinery, heat exchangers, recuperators, bearings, seals, etc.)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Map pathway towards </a:t>
            </a:r>
            <a:r>
              <a:rPr lang="en-US" sz="2400" dirty="0"/>
              <a:t>an overall power cycle efficiency of 50</a:t>
            </a:r>
            <a:r>
              <a:rPr lang="en-US" sz="2400" dirty="0" smtClean="0"/>
              <a:t>% </a:t>
            </a:r>
            <a:r>
              <a:rPr lang="en-US" sz="2400" dirty="0"/>
              <a:t>or </a:t>
            </a:r>
            <a:r>
              <a:rPr lang="en-US" sz="2400" dirty="0" smtClean="0"/>
              <a:t>greater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Demonstrate steady-state</a:t>
            </a:r>
            <a:r>
              <a:rPr lang="en-US" sz="2400" dirty="0"/>
              <a:t>, dynamic, transient load following, and limited endurance </a:t>
            </a:r>
            <a:r>
              <a:rPr lang="en-US" sz="2400" dirty="0" smtClean="0"/>
              <a:t>operations</a:t>
            </a:r>
            <a:endParaRPr lang="en-US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79040"/>
            <a:ext cx="822960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Cross-program DOE initiative to demonstrate the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power cycle at commercial scale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Up to $80M federal contribution, 20% industry cost share, and 6-year duration (see DE-FOA-0001457, released March 2016)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6054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power cycle is potentially simpler and more efficient than steam-Rankine cycles in many applications</a:t>
            </a:r>
          </a:p>
          <a:p>
            <a:pPr lvl="1"/>
            <a:r>
              <a:rPr lang="en-US" sz="2000" dirty="0" smtClean="0"/>
              <a:t>Applications include: advanced nuclear, fossil, solar-thermal, and waste-heat recovery heat sources</a:t>
            </a:r>
          </a:p>
          <a:p>
            <a:r>
              <a:rPr lang="en-US" sz="2400" dirty="0" smtClean="0"/>
              <a:t>Major research institutions and power companies from around the world are engaged in its development</a:t>
            </a:r>
          </a:p>
          <a:p>
            <a:pPr lvl="1"/>
            <a:r>
              <a:rPr lang="en-US" sz="2000" dirty="0" smtClean="0"/>
              <a:t>E.g., GE, Dresser-Rand, Toshiba, Samsung</a:t>
            </a:r>
          </a:p>
          <a:p>
            <a:pPr lvl="1"/>
            <a:r>
              <a:rPr lang="en-US" sz="2000" dirty="0" smtClean="0"/>
              <a:t>The STEP initiative plans to demonstrate a commercial-scale system in five years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power cycles optimized for CSP could provide the CAPEX and efficiency needed to achieve SunShot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798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7537EE1-6FBD-BC4E-9F2D-4B8DCA5BB3F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1128713"/>
            <a:ext cx="7549116" cy="4548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History of closed Brayton Cycles</a:t>
            </a:r>
          </a:p>
          <a:p>
            <a:r>
              <a:rPr lang="en-US" sz="2800" dirty="0" smtClean="0"/>
              <a:t>Attributes that are attractive for CSP</a:t>
            </a:r>
          </a:p>
          <a:p>
            <a:r>
              <a:rPr lang="en-US" sz="2800" dirty="0" smtClean="0"/>
              <a:t>sCO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Brayton Cycle designs tailored for CSP</a:t>
            </a:r>
          </a:p>
          <a:p>
            <a:r>
              <a:rPr lang="en-US" sz="2800" dirty="0" smtClean="0"/>
              <a:t>Current state of development and the “STEP” initiative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52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29" y="1119188"/>
            <a:ext cx="7176641" cy="4775200"/>
          </a:xfrm>
        </p:spPr>
      </p:pic>
      <p:pic>
        <p:nvPicPr>
          <p:cNvPr id="11" name="Picture 10" descr="Description: header_col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3310"/>
            <a:ext cx="1885950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24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Closed Brayton Cycle (CBC)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90612"/>
            <a:ext cx="8229600" cy="5207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1939	First commercial air-CBC at Escher Wyss in Zurich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1949	Air-CBC efficiency greater than contemporary steam cycles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1956	</a:t>
            </a:r>
            <a:r>
              <a:rPr lang="en-US" sz="2000" dirty="0" err="1" smtClean="0"/>
              <a:t>Ravensburg</a:t>
            </a:r>
            <a:r>
              <a:rPr lang="en-US" sz="2000" dirty="0" smtClean="0"/>
              <a:t> air-CBC comes online. Plant accumulates 120,000 </a:t>
            </a:r>
            <a:r>
              <a:rPr lang="en-US" sz="2000" dirty="0" err="1" smtClean="0"/>
              <a:t>hrs</a:t>
            </a:r>
            <a:r>
              <a:rPr lang="en-US" sz="2000" dirty="0" smtClean="0"/>
              <a:t> 			operation at average 91% availability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1967	Feher catalogs candidate supercritical fluids for use in CBC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1968	Angelino proposes the “recompression”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power cycle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2004	Dostal rekindles interest in sCO</a:t>
            </a:r>
            <a:r>
              <a:rPr lang="en-US" sz="2000" baseline="-25000" dirty="0" smtClean="0"/>
              <a:t>2</a:t>
            </a:r>
            <a:r>
              <a:rPr lang="en-US" sz="2000" dirty="0"/>
              <a:t>-</a:t>
            </a:r>
            <a:r>
              <a:rPr lang="en-US" sz="2000" dirty="0" smtClean="0"/>
              <a:t>CBC by examining its use for Gen IV 			nuclear power plants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2009	Sandia </a:t>
            </a:r>
            <a:r>
              <a:rPr lang="en-US" sz="2000" dirty="0"/>
              <a:t>N</a:t>
            </a:r>
            <a:r>
              <a:rPr lang="en-US" sz="2000" dirty="0" smtClean="0"/>
              <a:t>ational </a:t>
            </a:r>
            <a:r>
              <a:rPr lang="en-US" sz="2000" dirty="0"/>
              <a:t>L</a:t>
            </a:r>
            <a:r>
              <a:rPr lang="en-US" sz="2000" dirty="0" smtClean="0"/>
              <a:t>abs builds 250 kW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recompression cycle at Barber-			Nichols in Arvada, CO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2012	Echogen Power Systems designs 7 MW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system for waste heat 			recovery 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2014	DOE forms Supercritical Transformational Electric Power (STEP) cross-cut 		initiative with Fossil, Nuclear, EERE, and Basic Energy Science programs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218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MW</a:t>
            </a:r>
            <a:r>
              <a:rPr lang="en-US" baseline="-25000" dirty="0" smtClean="0"/>
              <a:t>e</a:t>
            </a:r>
            <a:r>
              <a:rPr lang="en-US" dirty="0" smtClean="0"/>
              <a:t> Turbomachinery: Threshold for commercial viability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158" y="1496681"/>
            <a:ext cx="7015734" cy="455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37EE1-6FBD-BC4E-9F2D-4B8DCA5BB3F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68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27" y="4869714"/>
            <a:ext cx="5161671" cy="18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Brayton Power Cycle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029" y="1050491"/>
            <a:ext cx="5129383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rivatejetcharter.com/images/aircrafts/exterior/boeing737-ex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93" y="4550492"/>
            <a:ext cx="2874032" cy="16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7149" y="4430234"/>
            <a:ext cx="3111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GE LM6000 Combustion Turbine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41996" y="3040906"/>
            <a:ext cx="9250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1995" y="2615604"/>
            <a:ext cx="84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75720" y="4342170"/>
            <a:ext cx="479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Fossil-fired combustion turbine power plant (www.tva.com)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36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Brayton Power Cycle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794" y="1314574"/>
            <a:ext cx="5822156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036023" y="1642660"/>
            <a:ext cx="464024" cy="2456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708" y="4041403"/>
            <a:ext cx="1494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Recuperator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5033" y="2849527"/>
            <a:ext cx="903761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25033" y="3129523"/>
            <a:ext cx="903761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9218" y="2477388"/>
            <a:ext cx="79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02959" y="2662054"/>
            <a:ext cx="1244009" cy="687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1286539" y="4688958"/>
            <a:ext cx="7672907" cy="14463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SzPct val="100000"/>
              <a:buFont typeface="Arial"/>
              <a:buChar char="•"/>
              <a:defRPr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38F26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Indirect heating via an external source</a:t>
            </a:r>
          </a:p>
          <a:p>
            <a:r>
              <a:rPr lang="en-US" sz="2800" dirty="0"/>
              <a:t>Any gas or supercritical fluid can be used</a:t>
            </a:r>
          </a:p>
          <a:p>
            <a:r>
              <a:rPr lang="en-US" sz="2800" dirty="0" smtClean="0"/>
              <a:t>Working </a:t>
            </a:r>
            <a:r>
              <a:rPr lang="en-US" sz="2800" dirty="0"/>
              <a:t>fluid circulates in a closed </a:t>
            </a:r>
            <a:r>
              <a:rPr lang="en-US" sz="2800" dirty="0" smtClean="0"/>
              <a:t>loop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2666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Closed Brayton Cycle (CBC)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90612"/>
            <a:ext cx="8229600" cy="52078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1939	First commercial air-CBC at Escher Wyss in Zurich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1949	Air-CBC efficiency greater than contemporary steam cycles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1956	</a:t>
            </a:r>
            <a:r>
              <a:rPr lang="en-US" sz="2000" dirty="0" err="1" smtClean="0"/>
              <a:t>Ravensburg</a:t>
            </a:r>
            <a:r>
              <a:rPr lang="en-US" sz="2000" dirty="0" smtClean="0"/>
              <a:t> air-CBC comes online. Plant accumulates 120,000 </a:t>
            </a:r>
            <a:r>
              <a:rPr lang="en-US" sz="2000" dirty="0" err="1" smtClean="0"/>
              <a:t>hrs</a:t>
            </a:r>
            <a:r>
              <a:rPr lang="en-US" sz="2000" dirty="0" smtClean="0"/>
              <a:t> 			operation at average 91% availability</a:t>
            </a:r>
          </a:p>
        </p:txBody>
      </p:sp>
    </p:spTree>
    <p:extLst>
      <p:ext uri="{BB962C8B-B14F-4D97-AF65-F5344CB8AC3E}">
        <p14:creationId xmlns:p14="http://schemas.microsoft.com/office/powerpoint/2010/main" val="111255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5"/>
          <a:stretch/>
        </p:blipFill>
        <p:spPr bwMode="auto">
          <a:xfrm>
            <a:off x="3345229" y="975799"/>
            <a:ext cx="4902444" cy="54064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Ravensburg </a:t>
            </a:r>
            <a:r>
              <a:rPr lang="en-US" dirty="0" smtClean="0"/>
              <a:t>Plant </a:t>
            </a:r>
            <a:r>
              <a:rPr lang="en-US" dirty="0"/>
              <a:t>(</a:t>
            </a:r>
            <a:r>
              <a:rPr lang="en-US" dirty="0" smtClean="0"/>
              <a:t>1956-1977)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6789" y="928173"/>
            <a:ext cx="27008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MW</a:t>
            </a:r>
            <a:r>
              <a:rPr lang="en-US" sz="2400" baseline="-25000" dirty="0" smtClean="0"/>
              <a:t>th</a:t>
            </a:r>
            <a:r>
              <a:rPr lang="en-US" sz="2400" dirty="0" smtClean="0"/>
              <a:t> , 2.3 MW</a:t>
            </a:r>
            <a:r>
              <a:rPr lang="en-US" sz="2400" baseline="-25000" dirty="0" smtClean="0"/>
              <a:t>e</a:t>
            </a:r>
          </a:p>
          <a:p>
            <a:r>
              <a:rPr lang="en-US" sz="2400" dirty="0" smtClean="0"/>
              <a:t>660 °C hot gas temp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6" y="4077862"/>
            <a:ext cx="3119315" cy="225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184851" y="2620370"/>
            <a:ext cx="2995077" cy="155585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Representation of the   turboset: 3-stage radial compressor and 5-stage axial turbine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871" y="6318911"/>
            <a:ext cx="540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from Pasch, San Antonio, TX, 2012</a:t>
            </a:r>
          </a:p>
          <a:p>
            <a:r>
              <a:rPr lang="en-US" sz="1400" dirty="0" smtClean="0"/>
              <a:t>Original reference: Frutschi, </a:t>
            </a:r>
            <a:r>
              <a:rPr lang="en-US" sz="1400" i="1" dirty="0" smtClean="0"/>
              <a:t>Closed-Cycle Gas Turbines </a:t>
            </a:r>
            <a:r>
              <a:rPr lang="en-US" sz="1400" dirty="0" smtClean="0"/>
              <a:t>(2005)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168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Closed Brayton Cycle (CBC)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090612"/>
            <a:ext cx="8229600" cy="5207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1939	First commercial air-CBC at Escher Wyss in Zurich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1949	Air-CBC efficiency greater than contemporary steam cycles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1956	</a:t>
            </a:r>
            <a:r>
              <a:rPr lang="en-US" sz="2000" dirty="0" err="1" smtClean="0"/>
              <a:t>Ravensburg</a:t>
            </a:r>
            <a:r>
              <a:rPr lang="en-US" sz="2000" dirty="0" smtClean="0"/>
              <a:t> air-CBC comes online. Plant accumulates 120,000 </a:t>
            </a:r>
            <a:r>
              <a:rPr lang="en-US" sz="2000" dirty="0" err="1" smtClean="0"/>
              <a:t>hrs</a:t>
            </a:r>
            <a:r>
              <a:rPr lang="en-US" sz="2000" dirty="0" smtClean="0"/>
              <a:t> 			operation at average 91% availability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1967	Feher catalogs candidate supercritical fluids for use in CBC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1968	Angelino proposes the “recompression”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power cycle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2004	Dostal rekindles interest in sCO</a:t>
            </a:r>
            <a:r>
              <a:rPr lang="en-US" sz="2000" baseline="-25000" dirty="0" smtClean="0"/>
              <a:t>2</a:t>
            </a:r>
            <a:r>
              <a:rPr lang="en-US" sz="2000" dirty="0"/>
              <a:t>-</a:t>
            </a:r>
            <a:r>
              <a:rPr lang="en-US" sz="2000" dirty="0" smtClean="0"/>
              <a:t>CBC by examining its use for Gen IV 			nuclear power plants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2009	Sandia </a:t>
            </a:r>
            <a:r>
              <a:rPr lang="en-US" sz="2000" dirty="0"/>
              <a:t>N</a:t>
            </a:r>
            <a:r>
              <a:rPr lang="en-US" sz="2000" dirty="0" smtClean="0"/>
              <a:t>ational </a:t>
            </a:r>
            <a:r>
              <a:rPr lang="en-US" sz="2000" dirty="0"/>
              <a:t>L</a:t>
            </a:r>
            <a:r>
              <a:rPr lang="en-US" sz="2000" dirty="0" smtClean="0"/>
              <a:t>abs builds 250 kW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recompression cycle at Barber-			Nichols in Arvada, CO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2012	Echogen Power Systems designs 7 MW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system for waste heat 			recovery </a:t>
            </a:r>
          </a:p>
          <a:p>
            <a:pPr marL="231775" indent="-231775">
              <a:spcBef>
                <a:spcPts val="1200"/>
              </a:spcBef>
            </a:pPr>
            <a:r>
              <a:rPr lang="en-US" sz="2000" dirty="0" smtClean="0"/>
              <a:t>2014	DOE forms Supercritical Transformational Electric Power (STEP) cross-cut 		initiative with Fossil, Nuclear, EERE, and Basic Energy Science programs 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18324" r="26793" b="46121"/>
          <a:stretch/>
        </p:blipFill>
        <p:spPr bwMode="auto">
          <a:xfrm>
            <a:off x="4158915" y="2548824"/>
            <a:ext cx="4718414" cy="21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04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380" y="2232895"/>
            <a:ext cx="610362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sCO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69"/>
          <a:stretch/>
        </p:blipFill>
        <p:spPr bwMode="auto">
          <a:xfrm>
            <a:off x="91440" y="922258"/>
            <a:ext cx="4877135" cy="27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2196" y="15180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53306" y="288889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0380" y="33881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2847" y="28737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8576" y="1631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56235" y="9222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6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/>
        </p:blipFill>
        <p:spPr bwMode="auto">
          <a:xfrm>
            <a:off x="91440" y="3909193"/>
            <a:ext cx="2823210" cy="24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7253" y="3896624"/>
            <a:ext cx="25794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Density and Heat Capacity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07596" y="6186297"/>
            <a:ext cx="866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Yoo, 2012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926043" y="1491206"/>
            <a:ext cx="1558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</a:t>
            </a:r>
            <a:r>
              <a:rPr lang="en-US" sz="1200" b="1" baseline="-25000" dirty="0" smtClean="0"/>
              <a:t>2</a:t>
            </a:r>
            <a:r>
              <a:rPr lang="en-US" sz="1200" b="1" dirty="0" smtClean="0"/>
              <a:t> inventory control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74430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8950" y="1495425"/>
            <a:ext cx="2133600" cy="40386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766755"/>
              </p:ext>
            </p:extLst>
          </p:nvPr>
        </p:nvGraphicFramePr>
        <p:xfrm>
          <a:off x="457200" y="1295400"/>
          <a:ext cx="8229600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39946" y="-1"/>
            <a:ext cx="8704053" cy="764275"/>
          </a:xfrm>
        </p:spPr>
        <p:txBody>
          <a:bodyPr>
            <a:normAutofit/>
          </a:bodyPr>
          <a:lstStyle/>
          <a:p>
            <a:r>
              <a:rPr lang="en-US" dirty="0" smtClean="0"/>
              <a:t>Power Cycle Options for CSP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9511" y="4554577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Current Parabolic Trough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1070" y="3954331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Current Power Tower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2264" y="2225662"/>
            <a:ext cx="1498114" cy="6986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dirty="0" smtClean="0">
                <a:solidFill>
                  <a:srgbClr val="C00000"/>
                </a:solidFill>
                <a:latin typeface="Arial Narrow"/>
                <a:ea typeface="+mn-ea"/>
                <a:cs typeface="Arial Narrow"/>
              </a:rPr>
              <a:t>Air Brayton Combined Cycle (commercial for NG)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0937" y="3491027"/>
            <a:ext cx="32004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dirty="0" smtClean="0">
                <a:solidFill>
                  <a:srgbClr val="002060"/>
                </a:solidFill>
                <a:latin typeface="Arial Narrow"/>
                <a:ea typeface="+mn-ea"/>
                <a:cs typeface="Arial Narrow"/>
              </a:rPr>
              <a:t>Supercritical Steam (commercial for coal)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2464" y="1948174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dirty="0" smtClean="0">
                <a:latin typeface="Arial Narrow"/>
                <a:ea typeface="+mn-ea"/>
                <a:cs typeface="Arial Narrow"/>
              </a:rPr>
              <a:t>Typical Engineering Limit (75% Carnot)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849" y="2746113"/>
            <a:ext cx="1174630" cy="4629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dirty="0" smtClean="0">
                <a:solidFill>
                  <a:srgbClr val="00B050"/>
                </a:solidFill>
                <a:latin typeface="Arial Narrow"/>
                <a:ea typeface="+mn-ea"/>
                <a:cs typeface="Arial Narrow"/>
              </a:rPr>
              <a:t>S-CO2 Brayton (recompression)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38475" y="5210175"/>
            <a:ext cx="2124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Tower Range</a:t>
            </a:r>
          </a:p>
        </p:txBody>
      </p:sp>
    </p:spTree>
    <p:extLst>
      <p:ext uri="{BB962C8B-B14F-4D97-AF65-F5344CB8AC3E}">
        <p14:creationId xmlns:p14="http://schemas.microsoft.com/office/powerpoint/2010/main" val="1483848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shot-PPT-template-light_FINAL2016">
  <a:themeElements>
    <a:clrScheme name="SunShot">
      <a:dk1>
        <a:srgbClr val="4B545D"/>
      </a:dk1>
      <a:lt1>
        <a:srgbClr val="FFFFFF"/>
      </a:lt1>
      <a:dk2>
        <a:srgbClr val="4B545D"/>
      </a:dk2>
      <a:lt2>
        <a:srgbClr val="E3E4E5"/>
      </a:lt2>
      <a:accent1>
        <a:srgbClr val="F18F25"/>
      </a:accent1>
      <a:accent2>
        <a:srgbClr val="EE6525"/>
      </a:accent2>
      <a:accent3>
        <a:srgbClr val="FDC125"/>
      </a:accent3>
      <a:accent4>
        <a:srgbClr val="C10B1E"/>
      </a:accent4>
      <a:accent5>
        <a:srgbClr val="1C997B"/>
      </a:accent5>
      <a:accent6>
        <a:srgbClr val="1B8EB4"/>
      </a:accent6>
      <a:hlink>
        <a:srgbClr val="F18F25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SharedContentType xmlns="Microsoft.SharePoint.Taxonomy.ContentTypeSync" SourceId="7bbd8d32-57eb-4c25-a7af-abe0816fa3e8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4DC062CBB2344BE271DCDDCB427A3" ma:contentTypeVersion="2" ma:contentTypeDescription="Create a new document." ma:contentTypeScope="" ma:versionID="c4ef654ec1b710c5ba4b6efabb17258f">
  <xsd:schema xmlns:xsd="http://www.w3.org/2001/XMLSchema" xmlns:xs="http://www.w3.org/2001/XMLSchema" xmlns:p="http://schemas.microsoft.com/office/2006/metadata/properties" xmlns:ns2="c6d9b406-8ab6-4e35-b189-c607f551e6ff" targetNamespace="http://schemas.microsoft.com/office/2006/metadata/properties" ma:root="true" ma:fieldsID="8468fae96a8716c4eab3ed08b41d9d61" ns2:_="">
    <xsd:import namespace="c6d9b406-8ab6-4e35-b189-c607f551e6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9333788-9a68-4e46-93ca-b5f670fef09a}" ma:internalName="TaxCatchAll" ma:showField="CatchAllData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9333788-9a68-4e46-93ca-b5f670fef09a}" ma:internalName="TaxCatchAllLabel" ma:readOnly="true" ma:showField="CatchAllDataLabel" ma:web="8df1a368-12c3-4a9c-b33c-eedb2fa087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B3E99D7C-59F5-4941-880A-12D79C560E2D}"/>
</file>

<file path=customXml/itemProps2.xml><?xml version="1.0" encoding="utf-8"?>
<ds:datastoreItem xmlns:ds="http://schemas.openxmlformats.org/officeDocument/2006/customXml" ds:itemID="{F3136671-840A-42D0-B04D-0D57DD00E273}"/>
</file>

<file path=customXml/itemProps3.xml><?xml version="1.0" encoding="utf-8"?>
<ds:datastoreItem xmlns:ds="http://schemas.openxmlformats.org/officeDocument/2006/customXml" ds:itemID="{714BE72A-0B10-47FC-88B7-F9F2FA197846}"/>
</file>

<file path=customXml/itemProps4.xml><?xml version="1.0" encoding="utf-8"?>
<ds:datastoreItem xmlns:ds="http://schemas.openxmlformats.org/officeDocument/2006/customXml" ds:itemID="{E53532B7-481B-44FF-A970-39B9B1F3E027}"/>
</file>

<file path=customXml/itemProps5.xml><?xml version="1.0" encoding="utf-8"?>
<ds:datastoreItem xmlns:ds="http://schemas.openxmlformats.org/officeDocument/2006/customXml" ds:itemID="{1DC60D05-4BBE-4BD5-903D-061031EE2967}"/>
</file>

<file path=docProps/app.xml><?xml version="1.0" encoding="utf-8"?>
<Properties xmlns="http://schemas.openxmlformats.org/officeDocument/2006/extended-properties" xmlns:vt="http://schemas.openxmlformats.org/officeDocument/2006/docPropsVTypes">
  <Template>Sunshot-PPT-template-light_FINAL2016.potx</Template>
  <TotalTime>1131</TotalTime>
  <Words>1278</Words>
  <Application>Microsoft Office PowerPoint</Application>
  <PresentationFormat>On-screen Show (4:3)</PresentationFormat>
  <Paragraphs>208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Sunshot-PPT-template-light_FINAL2016</vt:lpstr>
      <vt:lpstr>Supercritical CO2 Power Cycles:  Next-Gen Power for CSP?</vt:lpstr>
      <vt:lpstr>Outline</vt:lpstr>
      <vt:lpstr>Open Brayton Power Cycle</vt:lpstr>
      <vt:lpstr>Closed Brayton Power Cycle</vt:lpstr>
      <vt:lpstr>Brief History of the Closed Brayton Cycle (CBC)</vt:lpstr>
      <vt:lpstr>Ravensburg Plant (1956-1977)</vt:lpstr>
      <vt:lpstr>Brief History of the Closed Brayton Cycle (CBC)</vt:lpstr>
      <vt:lpstr>Why sCO2?</vt:lpstr>
      <vt:lpstr>Power Cycle Options for CSP</vt:lpstr>
      <vt:lpstr>Attractive features of sCO2 Brayton Cycle</vt:lpstr>
      <vt:lpstr>Potential in Multiple Markets → Industry interest</vt:lpstr>
      <vt:lpstr>sCO2 Cycle Design Considerations for CSP Conditions</vt:lpstr>
      <vt:lpstr>sCO2 Cycle Design Considerations for CSP Conditions</vt:lpstr>
      <vt:lpstr>CSP with sCO2 Conceptual Design – example one</vt:lpstr>
      <vt:lpstr>CSP with sCO2 Conceptual Design – example two</vt:lpstr>
      <vt:lpstr>sCO2 Brayton Cycle Research Activities</vt:lpstr>
      <vt:lpstr>Journal Publications</vt:lpstr>
      <vt:lpstr>Supercritical Transformational Electric Power (STEP)</vt:lpstr>
      <vt:lpstr>Summary</vt:lpstr>
      <vt:lpstr>Thank you!</vt:lpstr>
      <vt:lpstr>Brief History of the Closed Brayton Cycle (CBC)</vt:lpstr>
      <vt:lpstr>10 MWe Turbomachinery: Threshold for commercial viability</vt:lpstr>
    </vt:vector>
  </TitlesOfParts>
  <Company>Spire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Zeinab Mohtadi</dc:creator>
  <cp:lastModifiedBy>CST</cp:lastModifiedBy>
  <cp:revision>140</cp:revision>
  <dcterms:created xsi:type="dcterms:W3CDTF">2013-11-27T21:01:27Z</dcterms:created>
  <dcterms:modified xsi:type="dcterms:W3CDTF">2016-04-19T14:18:20Z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0x0101004F74DC062CBB2344BE271DCDDCB427A3</vt:lpwstr>
  </property>
</Properties>
</file>