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45" r:id="rId1"/>
  </p:sldMasterIdLst>
  <p:notesMasterIdLst>
    <p:notesMasterId r:id="rId25"/>
  </p:notesMasterIdLst>
  <p:handoutMasterIdLst>
    <p:handoutMasterId r:id="rId26"/>
  </p:handoutMasterIdLst>
  <p:sldIdLst>
    <p:sldId id="299" r:id="rId2"/>
    <p:sldId id="290" r:id="rId3"/>
    <p:sldId id="261" r:id="rId4"/>
    <p:sldId id="274" r:id="rId5"/>
    <p:sldId id="278" r:id="rId6"/>
    <p:sldId id="283" r:id="rId7"/>
    <p:sldId id="284" r:id="rId8"/>
    <p:sldId id="277" r:id="rId9"/>
    <p:sldId id="272" r:id="rId10"/>
    <p:sldId id="282" r:id="rId11"/>
    <p:sldId id="270" r:id="rId12"/>
    <p:sldId id="294" r:id="rId13"/>
    <p:sldId id="271" r:id="rId14"/>
    <p:sldId id="276" r:id="rId15"/>
    <p:sldId id="287" r:id="rId16"/>
    <p:sldId id="288" r:id="rId17"/>
    <p:sldId id="281" r:id="rId18"/>
    <p:sldId id="295" r:id="rId19"/>
    <p:sldId id="292" r:id="rId20"/>
    <p:sldId id="293" r:id="rId21"/>
    <p:sldId id="280" r:id="rId22"/>
    <p:sldId id="291" r:id="rId23"/>
    <p:sldId id="285" r:id="rId24"/>
  </p:sldIdLst>
  <p:sldSz cx="9144000" cy="6858000" type="screen4x3"/>
  <p:notesSz cx="7315200" cy="9601200"/>
  <p:defaultTex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66"/>
    <a:srgbClr val="528FBA"/>
    <a:srgbClr val="0CB0D8"/>
    <a:srgbClr val="B2B2B2"/>
    <a:srgbClr val="CCCCCC"/>
    <a:srgbClr val="9999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9731" autoAdjust="0"/>
  </p:normalViewPr>
  <p:slideViewPr>
    <p:cSldViewPr>
      <p:cViewPr>
        <p:scale>
          <a:sx n="64" d="100"/>
          <a:sy n="64" d="100"/>
        </p:scale>
        <p:origin x="-1518" y="-72"/>
      </p:cViewPr>
      <p:guideLst>
        <p:guide orient="horz" pos="3312"/>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140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pPr>
              <a:defRPr/>
            </a:pPr>
            <a:fld id="{A19954F3-3DF3-4EA5-AE2C-110E0CC882E3}" type="datetime1">
              <a:rPr lang="en-US"/>
              <a:pPr>
                <a:defRPr/>
              </a:pPr>
              <a:t>2/25/2013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pPr>
              <a:defRPr/>
            </a:pPr>
            <a:fld id="{3EA1F122-B1DB-4F1A-AEE1-E1B761CB55DB}" type="slidenum">
              <a:rPr lang="en-US"/>
              <a:pPr>
                <a:defRPr/>
              </a:pPr>
              <a:t>‹#›</a:t>
            </a:fld>
            <a:endParaRPr lang="en-US" dirty="0"/>
          </a:p>
        </p:txBody>
      </p:sp>
    </p:spTree>
    <p:extLst>
      <p:ext uri="{BB962C8B-B14F-4D97-AF65-F5344CB8AC3E}">
        <p14:creationId xmlns:p14="http://schemas.microsoft.com/office/powerpoint/2010/main" val="18063466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Footer Placeholder 5"/>
          <p:cNvSpPr txBox="1">
            <a:spLocks/>
          </p:cNvSpPr>
          <p:nvPr/>
        </p:nvSpPr>
        <p:spPr bwMode="auto">
          <a:xfrm>
            <a:off x="0" y="9119474"/>
            <a:ext cx="3169920" cy="480060"/>
          </a:xfrm>
          <a:prstGeom prst="rect">
            <a:avLst/>
          </a:prstGeom>
          <a:noFill/>
          <a:ln w="9525">
            <a:noFill/>
            <a:miter lim="800000"/>
            <a:headEnd/>
            <a:tailEnd/>
          </a:ln>
        </p:spPr>
        <p:txBody>
          <a:bodyPr lIns="96661" tIns="48331" rIns="96661" bIns="48331" anchor="b"/>
          <a:lstStyle/>
          <a:p>
            <a:pPr algn="l"/>
            <a:r>
              <a:rPr lang="en-US" sz="1200" b="0" dirty="0" smtClean="0">
                <a:latin typeface="Times New Roman" charset="0"/>
                <a:cs typeface="Times New Roman" charset="0"/>
              </a:rPr>
              <a:t>December 2012</a:t>
            </a:r>
            <a:endParaRPr lang="en-US" sz="1200" b="0" dirty="0">
              <a:latin typeface="Times New Roman" charset="0"/>
              <a:cs typeface="Times New Roman" charset="0"/>
            </a:endParaRPr>
          </a:p>
        </p:txBody>
      </p:sp>
      <p:sp>
        <p:nvSpPr>
          <p:cNvPr id="9" name="Rectangle 7"/>
          <p:cNvSpPr txBox="1">
            <a:spLocks noChangeArrowheads="1"/>
          </p:cNvSpPr>
          <p:nvPr/>
        </p:nvSpPr>
        <p:spPr bwMode="auto">
          <a:xfrm>
            <a:off x="4074837" y="9109138"/>
            <a:ext cx="3240363" cy="492062"/>
          </a:xfrm>
          <a:prstGeom prst="rect">
            <a:avLst/>
          </a:prstGeom>
          <a:noFill/>
          <a:ln>
            <a:miter lim="800000"/>
            <a:headEnd/>
            <a:tailEnd/>
          </a:ln>
        </p:spPr>
        <p:txBody>
          <a:bodyPr lIns="96661" tIns="48331" rIns="96661" bIns="48331" anchor="b"/>
          <a:lstStyle/>
          <a:p>
            <a:pPr marL="0" marR="0" lvl="0" indent="0" algn="r" defTabSz="966612" rtl="0" eaLnBrk="1" fontAlgn="base" latinLnBrk="0" hangingPunct="1">
              <a:lnSpc>
                <a:spcPct val="100000"/>
              </a:lnSpc>
              <a:spcBef>
                <a:spcPct val="0"/>
              </a:spcBef>
              <a:spcAft>
                <a:spcPct val="0"/>
              </a:spcAft>
              <a:buClrTx/>
              <a:buSzTx/>
              <a:buFontTx/>
              <a:buNone/>
              <a:tabLst/>
              <a:defRPr/>
            </a:pPr>
            <a:fld id="{88C15D24-6C52-45BE-B7C7-F5D1E2DB5BD5}" type="slidenum">
              <a:rPr kumimoji="0" lang="en-US" sz="1200" b="0" i="0" u="none" strike="noStrike" kern="1200" cap="none" spc="0" normalizeH="0" baseline="0" noProof="0" smtClean="0">
                <a:ln>
                  <a:noFill/>
                </a:ln>
                <a:solidFill>
                  <a:schemeClr val="tx1"/>
                </a:solidFill>
                <a:effectLst/>
                <a:uLnTx/>
                <a:uFillTx/>
                <a:latin typeface="Times New Roman" pitchFamily="18" charset="0"/>
                <a:ea typeface="ＭＳ Ｐゴシック" charset="-128"/>
                <a:cs typeface="Times New Roman" pitchFamily="18" charset="0"/>
              </a:rPr>
              <a:pPr marL="0" marR="0" lvl="0" indent="0" algn="r" defTabSz="966612"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ＭＳ Ｐゴシック" charset="-128"/>
              <a:cs typeface="Times New Roman" pitchFamily="18" charset="0"/>
            </a:endParaRPr>
          </a:p>
        </p:txBody>
      </p:sp>
    </p:spTree>
    <p:extLst>
      <p:ext uri="{BB962C8B-B14F-4D97-AF65-F5344CB8AC3E}">
        <p14:creationId xmlns:p14="http://schemas.microsoft.com/office/powerpoint/2010/main" val="4003056185"/>
      </p:ext>
    </p:extLst>
  </p:cSld>
  <p:clrMap bg1="lt1" tx1="dk1" bg2="lt2" tx2="dk2" accent1="accent1" accent2="accent2" accent3="accent3" accent4="accent4" accent5="accent5" accent6="accent6" hlink="hlink" folHlink="folHlink"/>
  <p:hf hdr="0" ftr="0" dt="0"/>
  <p:notesStyle>
    <a:lvl1pPr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1pPr>
    <a:lvl2pPr marL="4572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2pPr>
    <a:lvl3pPr marL="9144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3pPr>
    <a:lvl4pPr marL="13716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4pPr>
    <a:lvl5pPr marL="18288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ln/>
        </p:spPr>
        <p:txBody>
          <a:bodyPr/>
          <a:lstStyle/>
          <a:p>
            <a:pPr>
              <a:spcBef>
                <a:spcPts val="0"/>
              </a:spcBef>
              <a:spcAft>
                <a:spcPts val="0"/>
              </a:spcAft>
            </a:pPr>
            <a:r>
              <a:rPr lang="en-US" dirty="0" smtClean="0">
                <a:latin typeface="Times New Roman"/>
              </a:rPr>
              <a:t>When the roof deck is the thermal and pressure boundary, attic ventilation is neither required nor recommended.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Finished attics or those containing HVAC equipment and duct systems are examples. The roof assembly in a finished attic should not be vented. Rather, it should be airtight and insulated with closed- or open-cell spray foam insulation. </a:t>
            </a:r>
          </a:p>
          <a:p>
            <a:pPr>
              <a:buFontTx/>
              <a:buChar char="•"/>
              <a:defRPr/>
            </a:pPr>
            <a:endParaRPr lang="en-US" dirty="0" smtClean="0">
              <a:latin typeface="+mn-lt"/>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smtClean="0">
                <a:latin typeface="Times New Roman"/>
              </a:rPr>
              <a:t>Show students how to solve the following:</a:t>
            </a:r>
          </a:p>
          <a:p>
            <a:pPr marL="289984" indent="-241653">
              <a:buFont typeface="Symbol"/>
              <a:buChar char="·"/>
            </a:pPr>
            <a:r>
              <a:rPr lang="en-US" dirty="0" smtClean="0">
                <a:latin typeface="Times New Roman"/>
              </a:rPr>
              <a:t>Calculate the number of roof vents required for a ranch home with a gable roof and an insulated and air-sealed ceiling that measures 60 ft. x 30 ft. Each vent has a net free area of 60 sq. in.</a:t>
            </a:r>
          </a:p>
          <a:p>
            <a:endParaRPr lang="en-US" dirty="0" smtClean="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447800" y="685800"/>
            <a:ext cx="4800600" cy="3600450"/>
          </a:xfrm>
          <a:ln/>
        </p:spPr>
      </p:sp>
      <p:sp>
        <p:nvSpPr>
          <p:cNvPr id="43011" name="Rectangle 3"/>
          <p:cNvSpPr>
            <a:spLocks noGrp="1" noChangeArrowheads="1"/>
          </p:cNvSpPr>
          <p:nvPr>
            <p:ph type="body" idx="1"/>
          </p:nvPr>
        </p:nvSpPr>
        <p:spPr>
          <a:xfrm>
            <a:off x="762000" y="4560570"/>
            <a:ext cx="5852160" cy="4320540"/>
          </a:xfrm>
          <a:noFill/>
          <a:ln/>
        </p:spPr>
        <p:txBody>
          <a:bodyPr/>
          <a:lstStyle/>
          <a:p>
            <a:pPr>
              <a:spcBef>
                <a:spcPts val="0"/>
              </a:spcBef>
              <a:spcAft>
                <a:spcPts val="0"/>
              </a:spcAft>
            </a:pPr>
            <a:r>
              <a:rPr lang="en-US" dirty="0" smtClean="0">
                <a:latin typeface="Times New Roman"/>
              </a:rPr>
              <a:t>Calculate number of sq. ft.: 1,800 sq. ft. ÷ 300 = 6 sq. ft.</a:t>
            </a:r>
          </a:p>
          <a:p>
            <a:pPr>
              <a:spcBef>
                <a:spcPts val="0"/>
              </a:spcBef>
              <a:spcAft>
                <a:spcPts val="0"/>
              </a:spcAft>
            </a:pPr>
            <a:r>
              <a:rPr lang="en-US" dirty="0" smtClean="0">
                <a:latin typeface="Times New Roman"/>
              </a:rPr>
              <a:t>Convert sq. ft. to sq. in.: 6 sq. ft. x 144 sq. in./sq. ft. = 864 sq. in.</a:t>
            </a:r>
          </a:p>
          <a:p>
            <a:pPr>
              <a:spcBef>
                <a:spcPts val="0"/>
              </a:spcBef>
              <a:spcAft>
                <a:spcPts val="0"/>
              </a:spcAft>
            </a:pPr>
            <a:r>
              <a:rPr lang="en-US" dirty="0" smtClean="0">
                <a:latin typeface="Times New Roman"/>
              </a:rPr>
              <a:t>Calculate number of vents: 864 ÷ 60 = 14.4 (15 roof vents).</a:t>
            </a:r>
          </a:p>
          <a:p>
            <a:pPr marL="48331">
              <a:spcBef>
                <a:spcPts val="0"/>
              </a:spcBef>
              <a:spcAft>
                <a:spcPts val="0"/>
              </a:spcAft>
            </a:pPr>
            <a:endParaRPr lang="en-US" i="1" dirty="0">
              <a:latin typeface="Times New Roman"/>
            </a:endParaRPr>
          </a:p>
          <a:p>
            <a:pPr>
              <a:spcBef>
                <a:spcPts val="0"/>
              </a:spcBef>
              <a:spcAft>
                <a:spcPts val="0"/>
              </a:spcAft>
            </a:pPr>
            <a:r>
              <a:rPr lang="en-US" i="1" dirty="0" smtClean="0">
                <a:solidFill>
                  <a:schemeClr val="tx1">
                    <a:lumMod val="50000"/>
                    <a:lumOff val="50000"/>
                  </a:schemeClr>
                </a:solidFill>
                <a:latin typeface="Times New Roman"/>
              </a:rPr>
              <a:t>Click to reveal answer.</a:t>
            </a:r>
          </a:p>
          <a:p>
            <a:pPr marL="48331">
              <a:spcBef>
                <a:spcPts val="0"/>
              </a:spcBef>
              <a:spcAft>
                <a:spcPts val="0"/>
              </a:spcAft>
            </a:pPr>
            <a:endParaRPr lang="en-US" dirty="0" smtClean="0">
              <a:latin typeface="Times New Roman"/>
            </a:endParaRPr>
          </a:p>
          <a:p>
            <a:pPr lvl="1" indent="-228600">
              <a:spcBef>
                <a:spcPts val="0"/>
              </a:spcBef>
              <a:spcAft>
                <a:spcPts val="0"/>
              </a:spcAft>
              <a:buFont typeface="Symbol" pitchFamily="18" charset="2"/>
              <a:buChar char="·"/>
            </a:pPr>
            <a:r>
              <a:rPr lang="en-US" dirty="0" smtClean="0">
                <a:latin typeface="Times New Roman"/>
              </a:rPr>
              <a:t>That’s an awful lot of holes in the roof. In most cases, installing this number of vents in a roof system is neither practical nor cost effective. </a:t>
            </a:r>
          </a:p>
          <a:p>
            <a:pPr marL="457200" indent="-228600">
              <a:spcBef>
                <a:spcPts val="0"/>
              </a:spcBef>
              <a:spcAft>
                <a:spcPts val="0"/>
              </a:spcAft>
              <a:buFont typeface="Symbol" pitchFamily="18" charset="2"/>
              <a:buChar char="·"/>
            </a:pPr>
            <a:r>
              <a:rPr lang="en-US" dirty="0" smtClean="0">
                <a:latin typeface="Times New Roman"/>
              </a:rPr>
              <a:t>The additional openings may even encourage air loss through the stack effect, which forces warm, moist air from the house into the attic, where it may condense on the roof assembly in cold weather. </a:t>
            </a:r>
          </a:p>
          <a:p>
            <a:pPr marL="457200" indent="-228600">
              <a:spcBef>
                <a:spcPts val="0"/>
              </a:spcBef>
              <a:spcAft>
                <a:spcPts val="0"/>
              </a:spcAft>
              <a:buFont typeface="Symbol" pitchFamily="18" charset="2"/>
              <a:buChar char="·"/>
            </a:pPr>
            <a:r>
              <a:rPr lang="en-US" dirty="0" smtClean="0">
                <a:latin typeface="Times New Roman"/>
              </a:rPr>
              <a:t>Although attic ventilation is required and advisable, there are reasonable alternatives to adding 15 roof vents. Larger vents are an option. </a:t>
            </a:r>
          </a:p>
          <a:p>
            <a:pPr lvl="1" indent="-228600">
              <a:spcBef>
                <a:spcPts val="0"/>
              </a:spcBef>
              <a:spcAft>
                <a:spcPts val="0"/>
              </a:spcAft>
              <a:buFont typeface="Symbol" pitchFamily="18" charset="2"/>
              <a:buChar char="·"/>
            </a:pPr>
            <a:r>
              <a:rPr lang="en-US" dirty="0" smtClean="0">
                <a:latin typeface="Times New Roman"/>
              </a:rPr>
              <a:t>A gable roof may have slate shingles, making it technically very difficult to install roof vents, but it would seem reasonable to install vents on each gable end to provide some attic ventilation. </a:t>
            </a:r>
            <a:endParaRPr lang="en-US" dirty="0" smtClean="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Vented attics should not communicate with the conditioned space.</a:t>
            </a:r>
          </a:p>
          <a:p>
            <a:pPr lvl="1" indent="-228600">
              <a:spcBef>
                <a:spcPts val="0"/>
              </a:spcBef>
              <a:spcAft>
                <a:spcPts val="0"/>
              </a:spcAft>
              <a:buFont typeface="Symbol" pitchFamily="18" charset="2"/>
              <a:buChar char="·"/>
            </a:pPr>
            <a:r>
              <a:rPr lang="en-US" dirty="0" smtClean="0">
                <a:latin typeface="Times New Roman"/>
              </a:rPr>
              <a:t>The ceiling air barrier must be continuous with no leakage.</a:t>
            </a:r>
          </a:p>
          <a:p>
            <a:pPr marL="457200" indent="-228600">
              <a:spcBef>
                <a:spcPts val="0"/>
              </a:spcBef>
              <a:spcAft>
                <a:spcPts val="0"/>
              </a:spcAft>
              <a:buFont typeface="Symbol" pitchFamily="18" charset="2"/>
              <a:buChar char="·"/>
            </a:pPr>
            <a:r>
              <a:rPr lang="en-US" dirty="0" smtClean="0">
                <a:latin typeface="Times New Roman"/>
              </a:rPr>
              <a:t>Specify appropriate attic sealing as part of the work scope.</a:t>
            </a:r>
          </a:p>
          <a:p>
            <a:pPr marL="48331">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Specify that vents be placed low and high on the roof.</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Specify </a:t>
            </a:r>
            <a:r>
              <a:rPr lang="en-US" b="1" i="1" dirty="0" smtClean="0">
                <a:latin typeface="Times New Roman"/>
              </a:rPr>
              <a:t>eave chutes </a:t>
            </a:r>
            <a:r>
              <a:rPr lang="en-US" dirty="0" smtClean="0">
                <a:latin typeface="Times New Roman"/>
              </a:rPr>
              <a:t>when</a:t>
            </a:r>
            <a:r>
              <a:rPr lang="en-US" b="1" i="1" dirty="0" smtClean="0">
                <a:latin typeface="Times New Roman"/>
              </a:rPr>
              <a:t> soffit </a:t>
            </a:r>
            <a:r>
              <a:rPr lang="en-US" dirty="0" smtClean="0">
                <a:latin typeface="Times New Roman"/>
              </a:rPr>
              <a:t>vents are present and loose fill insulation is needed.</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Specify that all mechanical ventilation ducts and plumbing stacks be vented to the outside.</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Air sealing specifications are an important part of attic retrofits but are listed here to underscore their importance for attic ventilation.</a:t>
            </a:r>
          </a:p>
          <a:p>
            <a:pPr marL="289984" indent="-241653"/>
            <a:endParaRPr lang="en-US" dirty="0" smtClean="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dirty="0" smtClean="0">
                <a:latin typeface="Times New Roman"/>
              </a:rPr>
              <a:t>This graphic shows continuous soffit</a:t>
            </a:r>
            <a:r>
              <a:rPr lang="en-US" b="1" dirty="0" smtClean="0">
                <a:latin typeface="Times New Roman"/>
              </a:rPr>
              <a:t> </a:t>
            </a:r>
            <a:r>
              <a:rPr lang="en-US" dirty="0" smtClean="0">
                <a:latin typeface="Times New Roman"/>
              </a:rPr>
              <a:t>and</a:t>
            </a:r>
            <a:r>
              <a:rPr lang="en-US" b="1" dirty="0" smtClean="0">
                <a:latin typeface="Times New Roman"/>
              </a:rPr>
              <a:t> </a:t>
            </a:r>
            <a:r>
              <a:rPr lang="en-US" b="1" i="1" dirty="0" smtClean="0">
                <a:latin typeface="Times New Roman"/>
              </a:rPr>
              <a:t>ridge venting.</a:t>
            </a:r>
          </a:p>
          <a:p>
            <a:pPr marL="457200" indent="-228600">
              <a:spcBef>
                <a:spcPts val="0"/>
              </a:spcBef>
              <a:spcAft>
                <a:spcPts val="0"/>
              </a:spcAft>
              <a:buFont typeface="Symbol"/>
              <a:buChar char="·"/>
            </a:pPr>
            <a:r>
              <a:rPr lang="en-US" dirty="0" smtClean="0">
                <a:latin typeface="Times New Roman"/>
              </a:rPr>
              <a:t>Continuous soffit and ridge venting is the best configuration because it allows for a good cross flow of ventilating air from low to high points in the roof assembly. However, this is best done during original construction. It would be impractical and costly to attempt to ventilate every roof this way. </a:t>
            </a:r>
          </a:p>
          <a:p>
            <a:pPr marL="457200" indent="-228600">
              <a:spcBef>
                <a:spcPts val="0"/>
              </a:spcBef>
              <a:spcAft>
                <a:spcPts val="0"/>
              </a:spcAft>
              <a:buFont typeface="Symbol"/>
              <a:buChar char="·"/>
            </a:pPr>
            <a:r>
              <a:rPr lang="en-US" dirty="0" smtClean="0">
                <a:latin typeface="Times New Roman"/>
              </a:rPr>
              <a:t>Many vent types are available to accommodate different venting situations and roof configurations.</a:t>
            </a:r>
          </a:p>
          <a:p>
            <a:pPr marL="289984" indent="-241653"/>
            <a:endParaRPr lang="en-US" dirty="0" smtClean="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dirty="0" smtClean="0">
                <a:latin typeface="Times New Roman"/>
              </a:rPr>
              <a:t>These are photos of gable, roof, and eave vents.</a:t>
            </a:r>
          </a:p>
          <a:p>
            <a:r>
              <a:rPr lang="en-US" dirty="0" smtClean="0">
                <a:latin typeface="Times New Roman"/>
              </a:rPr>
              <a:t>There are several types of passive attic vents. Gable and roof vents are the most commonly used in weatherization. </a:t>
            </a:r>
          </a:p>
          <a:p>
            <a:pPr marL="457200" indent="-228600">
              <a:spcBef>
                <a:spcPts val="0"/>
              </a:spcBef>
              <a:spcAft>
                <a:spcPts val="0"/>
              </a:spcAft>
              <a:buFont typeface="Symbol"/>
              <a:buChar char="·"/>
            </a:pPr>
            <a:r>
              <a:rPr lang="en-US" b="1" i="1" dirty="0" smtClean="0">
                <a:latin typeface="Times New Roman"/>
              </a:rPr>
              <a:t>Gable vents </a:t>
            </a:r>
            <a:r>
              <a:rPr lang="en-US" dirty="0" smtClean="0">
                <a:latin typeface="Times New Roman"/>
              </a:rPr>
              <a:t>are available in many sizes, in aluminum or </a:t>
            </a:r>
            <a:r>
              <a:rPr lang="en-US" b="0" i="0" dirty="0" smtClean="0">
                <a:latin typeface="Times New Roman"/>
              </a:rPr>
              <a:t>acrylonitrile butadiene styrene (ABS) </a:t>
            </a:r>
            <a:r>
              <a:rPr lang="en-US" dirty="0" smtClean="0">
                <a:latin typeface="Times New Roman"/>
              </a:rPr>
              <a:t>plastic, and are designed to be installed on gable ends. When installed on opposite gable ends, they allow for good cross flow across the length of an attic. </a:t>
            </a:r>
          </a:p>
          <a:p>
            <a:pPr marL="457200" indent="-228600">
              <a:spcBef>
                <a:spcPts val="0"/>
              </a:spcBef>
              <a:spcAft>
                <a:spcPts val="0"/>
              </a:spcAft>
              <a:buFont typeface="Symbol"/>
              <a:buChar char="·"/>
            </a:pPr>
            <a:r>
              <a:rPr lang="en-US" dirty="0" smtClean="0">
                <a:latin typeface="Times New Roman"/>
              </a:rPr>
              <a:t>Roof vents are designed to be installed on pitched roofs and are available in aluminum and ABS plastic. Roof vents are rated by their net free area; an R-61 vent has an NFA of 61 sq. in. </a:t>
            </a:r>
          </a:p>
          <a:p>
            <a:pPr marL="457200" indent="-228600">
              <a:spcBef>
                <a:spcPts val="0"/>
              </a:spcBef>
              <a:spcAft>
                <a:spcPts val="0"/>
              </a:spcAft>
              <a:buFont typeface="Symbol"/>
              <a:buChar char="·"/>
            </a:pPr>
            <a:r>
              <a:rPr lang="en-US" dirty="0" smtClean="0">
                <a:latin typeface="Times New Roman"/>
              </a:rPr>
              <a:t>Eave vents are used when there is sufficient soffit area and cross flow is required. They are difficult to install, and it takes a lot of them to have much effect.</a:t>
            </a:r>
          </a:p>
          <a:p>
            <a:endParaRPr lang="en-US" dirty="0" smtClean="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dirty="0" smtClean="0">
                <a:latin typeface="Times New Roman"/>
              </a:rPr>
              <a:t>These are photos of turbine and large mushroom roof vents.</a:t>
            </a:r>
          </a:p>
          <a:p>
            <a:pPr marL="457200" indent="-228600">
              <a:spcBef>
                <a:spcPts val="0"/>
              </a:spcBef>
              <a:spcAft>
                <a:spcPts val="0"/>
              </a:spcAft>
              <a:buFont typeface="Symbol"/>
              <a:buChar char="·"/>
            </a:pPr>
            <a:r>
              <a:rPr lang="en-US" b="1" i="1" dirty="0" smtClean="0">
                <a:latin typeface="Times New Roman"/>
              </a:rPr>
              <a:t>Turbine vents </a:t>
            </a:r>
            <a:r>
              <a:rPr lang="en-US" dirty="0" smtClean="0">
                <a:latin typeface="Times New Roman"/>
              </a:rPr>
              <a:t>are rated to vent 600 sq. ft. when used with 300 sq. in. NFA of eave vents. A turbine vent has a galvanized adjustable base to fit most roof slopes. Because they are subject to mechanical failure and contribute to air leakage, turbine vents are not recommended in weatherization.</a:t>
            </a:r>
          </a:p>
          <a:p>
            <a:pPr marL="457200" indent="-228600">
              <a:spcBef>
                <a:spcPts val="0"/>
              </a:spcBef>
              <a:spcAft>
                <a:spcPts val="0"/>
              </a:spcAft>
              <a:buFont typeface="Symbol"/>
              <a:buChar char="·"/>
            </a:pPr>
            <a:r>
              <a:rPr lang="en-US" dirty="0" smtClean="0">
                <a:latin typeface="Times New Roman"/>
              </a:rPr>
              <a:t>The large R-144 </a:t>
            </a:r>
            <a:r>
              <a:rPr lang="en-US" b="1" i="1" dirty="0" smtClean="0">
                <a:latin typeface="Times New Roman"/>
              </a:rPr>
              <a:t>mushroom vent </a:t>
            </a:r>
            <a:r>
              <a:rPr lang="en-US" dirty="0" smtClean="0">
                <a:latin typeface="Times New Roman"/>
              </a:rPr>
              <a:t>has more than twice the NFA as two R-61 roof vents. The opening is also large enough for an average-sized person to fit through when attic access through the roof deck is the only option.</a:t>
            </a:r>
          </a:p>
          <a:p>
            <a:pPr marL="289984" indent="-241653">
              <a:buFontTx/>
              <a:buChar char="•"/>
            </a:pPr>
            <a:endParaRPr lang="en-US" dirty="0" smtClean="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dirty="0" smtClean="0">
                <a:latin typeface="Times New Roman"/>
              </a:rPr>
              <a:t>This photo shows vents placed high on a roof. </a:t>
            </a:r>
          </a:p>
          <a:p>
            <a:pPr marL="457200" indent="-228600">
              <a:spcBef>
                <a:spcPts val="0"/>
              </a:spcBef>
              <a:spcAft>
                <a:spcPts val="0"/>
              </a:spcAft>
              <a:buFont typeface="Symbol"/>
              <a:buChar char="·"/>
            </a:pPr>
            <a:r>
              <a:rPr lang="en-US" dirty="0" smtClean="0">
                <a:latin typeface="Times New Roman"/>
              </a:rPr>
              <a:t>Continuous soffit venting on both roof eaves provided the low vents, which allow for a good cross flow from low to high points within the attic space. </a:t>
            </a:r>
          </a:p>
          <a:p>
            <a:pPr marL="457200" indent="-228600">
              <a:spcBef>
                <a:spcPts val="0"/>
              </a:spcBef>
              <a:spcAft>
                <a:spcPts val="0"/>
              </a:spcAft>
              <a:buFont typeface="Symbol"/>
              <a:buChar char="·"/>
            </a:pPr>
            <a:r>
              <a:rPr lang="en-US" dirty="0" smtClean="0">
                <a:latin typeface="Times New Roman"/>
              </a:rPr>
              <a:t>If no soffit venting is present, a combination of high and low roof vents is recommended. </a:t>
            </a:r>
          </a:p>
          <a:p>
            <a:pPr>
              <a:buFontTx/>
              <a:buChar char="•"/>
            </a:pPr>
            <a:endParaRPr lang="en-US" dirty="0" smtClean="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ln/>
        </p:spPr>
        <p:txBody>
          <a:bodyPr/>
          <a:lstStyle/>
          <a:p>
            <a:r>
              <a:rPr lang="en-US" dirty="0" smtClean="0">
                <a:latin typeface="Times New Roman"/>
              </a:rPr>
              <a:t>Installers should follow these guidelines. Specify details as needed.</a:t>
            </a:r>
          </a:p>
          <a:p>
            <a:pPr marL="457200" indent="-228600">
              <a:spcBef>
                <a:spcPts val="0"/>
              </a:spcBef>
              <a:spcAft>
                <a:spcPts val="0"/>
              </a:spcAft>
              <a:buFont typeface="Symbol"/>
              <a:buChar char="·"/>
            </a:pPr>
            <a:r>
              <a:rPr lang="en-US" dirty="0" smtClean="0">
                <a:latin typeface="Times New Roman"/>
              </a:rPr>
              <a:t>Cut the appropriate size hole and test-fit the vent. The flange is designed to slide under the roofing.</a:t>
            </a:r>
          </a:p>
          <a:p>
            <a:pPr marL="457200" indent="-228600">
              <a:spcBef>
                <a:spcPts val="0"/>
              </a:spcBef>
              <a:spcAft>
                <a:spcPts val="0"/>
              </a:spcAft>
              <a:buFont typeface="Symbol"/>
              <a:buChar char="·"/>
            </a:pPr>
            <a:r>
              <a:rPr lang="en-US" dirty="0" smtClean="0">
                <a:latin typeface="Times New Roman"/>
              </a:rPr>
              <a:t>Once a proper fit is established, remove the vent and caulk a bead of roof cement under the shingles around the edges where the flange will sit.</a:t>
            </a:r>
          </a:p>
          <a:p>
            <a:pPr marL="457200" indent="-228600">
              <a:spcBef>
                <a:spcPts val="0"/>
              </a:spcBef>
              <a:spcAft>
                <a:spcPts val="0"/>
              </a:spcAft>
              <a:buFont typeface="Symbol"/>
              <a:buChar char="·"/>
            </a:pPr>
            <a:r>
              <a:rPr lang="en-US" dirty="0" smtClean="0">
                <a:latin typeface="Times New Roman"/>
              </a:rPr>
              <a:t>Slide the vent into position, caulk with roof cement, and fasten through the roof deck with galvanized roofing nails. </a:t>
            </a:r>
          </a:p>
          <a:p>
            <a:pPr marL="457200" indent="-228600">
              <a:spcBef>
                <a:spcPts val="0"/>
              </a:spcBef>
              <a:spcAft>
                <a:spcPts val="0"/>
              </a:spcAft>
              <a:buFont typeface="Symbol"/>
              <a:buChar char="·"/>
            </a:pPr>
            <a:r>
              <a:rPr lang="en-US" dirty="0" smtClean="0">
                <a:latin typeface="Times New Roman"/>
              </a:rPr>
              <a:t>Cover nail heads with roof cement. Nails should not be exposed.</a:t>
            </a:r>
          </a:p>
          <a:p>
            <a:pPr marL="289984" indent="-241653">
              <a:defRPr/>
            </a:pPr>
            <a:endParaRPr lang="en-US" dirty="0" smtClean="0">
              <a:latin typeface="+mn-lt"/>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ln/>
        </p:spPr>
        <p:txBody>
          <a:bodyPr/>
          <a:lstStyle/>
          <a:p>
            <a:r>
              <a:rPr lang="en-US" dirty="0" smtClean="0">
                <a:latin typeface="Times New Roman"/>
              </a:rPr>
              <a:t>This photo shows rectangular and triangular gable vents. </a:t>
            </a:r>
          </a:p>
          <a:p>
            <a:pPr marL="457200" indent="-228600">
              <a:buFont typeface="Symbol"/>
              <a:buChar char="·"/>
            </a:pPr>
            <a:r>
              <a:rPr lang="en-US" dirty="0" smtClean="0">
                <a:latin typeface="Times New Roman"/>
              </a:rPr>
              <a:t>To install, cut an appropriately sized hole near the peak of each gable end. The vent is then caulked and fastened with galvanized nails or screws through the flange into the finished siding.</a:t>
            </a:r>
          </a:p>
          <a:p>
            <a:pPr>
              <a:defRPr/>
            </a:pPr>
            <a:endParaRPr lang="en-US" dirty="0" smtClean="0">
              <a:latin typeface="+mn-lt"/>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dirty="0" smtClean="0">
                <a:latin typeface="Times New Roman"/>
              </a:rPr>
              <a:t>By attending this session, participants will be able to:</a:t>
            </a:r>
          </a:p>
          <a:p>
            <a:pPr marL="457200" indent="-228600">
              <a:spcBef>
                <a:spcPts val="0"/>
              </a:spcBef>
              <a:spcAft>
                <a:spcPts val="0"/>
              </a:spcAft>
              <a:buFont typeface="Symbol"/>
              <a:buChar char="·"/>
            </a:pPr>
            <a:r>
              <a:rPr lang="en-US" dirty="0" smtClean="0">
                <a:latin typeface="Times New Roman"/>
              </a:rPr>
              <a:t>Explain the purpose and principles of attic ventilation.</a:t>
            </a:r>
          </a:p>
          <a:p>
            <a:pPr marL="457200" indent="-228600">
              <a:spcBef>
                <a:spcPts val="0"/>
              </a:spcBef>
              <a:spcAft>
                <a:spcPts val="0"/>
              </a:spcAft>
              <a:buFont typeface="Symbol"/>
              <a:buChar char="·"/>
            </a:pPr>
            <a:r>
              <a:rPr lang="en-US" dirty="0" smtClean="0">
                <a:latin typeface="Times New Roman"/>
              </a:rPr>
              <a:t>Summarize misconceptions about attic ventilation.</a:t>
            </a:r>
          </a:p>
          <a:p>
            <a:pPr marL="457200" indent="-228600">
              <a:spcBef>
                <a:spcPts val="0"/>
              </a:spcBef>
              <a:spcAft>
                <a:spcPts val="0"/>
              </a:spcAft>
              <a:buFont typeface="Symbol"/>
              <a:buChar char="·"/>
            </a:pPr>
            <a:r>
              <a:rPr lang="en-US" dirty="0" smtClean="0">
                <a:latin typeface="Times New Roman"/>
              </a:rPr>
              <a:t>Determine ventilation needs by code and practical alternatives.</a:t>
            </a:r>
          </a:p>
          <a:p>
            <a:pPr marL="457200" indent="-228600">
              <a:spcBef>
                <a:spcPts val="0"/>
              </a:spcBef>
              <a:spcAft>
                <a:spcPts val="0"/>
              </a:spcAft>
              <a:buFont typeface="Symbol"/>
              <a:buChar char="·"/>
            </a:pPr>
            <a:r>
              <a:rPr lang="en-US" dirty="0" smtClean="0">
                <a:latin typeface="Times New Roman"/>
              </a:rPr>
              <a:t>List ventilation options.</a:t>
            </a:r>
          </a:p>
          <a:p>
            <a:pPr marL="457200" indent="-228600">
              <a:spcBef>
                <a:spcPts val="0"/>
              </a:spcBef>
              <a:spcAft>
                <a:spcPts val="0"/>
              </a:spcAft>
              <a:buFont typeface="Symbol"/>
              <a:buChar char="·"/>
            </a:pPr>
            <a:r>
              <a:rPr lang="en-US" dirty="0" smtClean="0">
                <a:latin typeface="Times New Roman"/>
              </a:rPr>
              <a:t>Propose specific attic ventilation.</a:t>
            </a:r>
          </a:p>
          <a:p>
            <a:pPr marL="457200" indent="-228600">
              <a:spcBef>
                <a:spcPts val="0"/>
              </a:spcBef>
              <a:spcAft>
                <a:spcPts val="0"/>
              </a:spcAft>
              <a:buFont typeface="Symbol"/>
              <a:buChar char="·"/>
            </a:pPr>
            <a:r>
              <a:rPr lang="en-US" dirty="0" smtClean="0">
                <a:latin typeface="Times New Roman"/>
              </a:rPr>
              <a:t>Describe safeguards for ensuring that attic ventilation does not cause problems.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dirty="0" smtClean="0">
                <a:latin typeface="Times New Roman"/>
              </a:rPr>
              <a:t>This photo shows the common practice of replacing an existing attic window with a plywood panel and standard rectangular gable vent. </a:t>
            </a:r>
          </a:p>
          <a:p>
            <a:r>
              <a:rPr lang="en-US" dirty="0" smtClean="0">
                <a:latin typeface="Times New Roman"/>
              </a:rPr>
              <a:t>Converting old attic windows to an attic vent saves the home from one more penetration.</a:t>
            </a:r>
            <a:r>
              <a:rPr lang="en-US" b="1" u="sng" dirty="0" smtClean="0">
                <a:latin typeface="Times New Roman"/>
              </a:rPr>
              <a:t/>
            </a:r>
            <a:br>
              <a:rPr lang="en-US" b="1" u="sng" dirty="0" smtClean="0">
                <a:latin typeface="Times New Roman"/>
              </a:rPr>
            </a:br>
            <a:endParaRPr lang="en-US" b="1" u="sng" dirty="0" smtClean="0">
              <a:latin typeface="Times New Roman"/>
            </a:endParaRPr>
          </a:p>
          <a:p>
            <a:endParaRPr lang="en-US" dirty="0" smtClean="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dirty="0" smtClean="0">
                <a:latin typeface="Times New Roman"/>
              </a:rPr>
              <a:t>This is a photo of installed eave chutes. </a:t>
            </a:r>
          </a:p>
          <a:p>
            <a:pPr marL="457200" indent="-228600">
              <a:spcBef>
                <a:spcPts val="0"/>
              </a:spcBef>
              <a:spcAft>
                <a:spcPts val="0"/>
              </a:spcAft>
              <a:buFont typeface="Symbol"/>
              <a:buChar char="·"/>
            </a:pPr>
            <a:r>
              <a:rPr lang="en-US" dirty="0" smtClean="0">
                <a:latin typeface="Times New Roman"/>
              </a:rPr>
              <a:t>When soffit vents are part of the attic ventilation scheme, eave chutes should be installed before attic insulation is blown in.</a:t>
            </a:r>
          </a:p>
          <a:p>
            <a:pPr marL="457200" indent="-228600">
              <a:spcBef>
                <a:spcPts val="0"/>
              </a:spcBef>
              <a:spcAft>
                <a:spcPts val="0"/>
              </a:spcAft>
              <a:buFont typeface="Symbol"/>
              <a:buChar char="·"/>
            </a:pPr>
            <a:r>
              <a:rPr lang="en-US" dirty="0" smtClean="0">
                <a:latin typeface="Times New Roman"/>
              </a:rPr>
              <a:t>Eave chutes maintain air space between the insulation blanket and the roof sheathing and prevent insulation from clogging soffit vents. </a:t>
            </a:r>
          </a:p>
          <a:p>
            <a:pPr marL="457200" indent="-228600">
              <a:spcBef>
                <a:spcPts val="0"/>
              </a:spcBef>
              <a:spcAft>
                <a:spcPts val="0"/>
              </a:spcAft>
              <a:buFont typeface="Symbol"/>
              <a:buChar char="·"/>
            </a:pPr>
            <a:r>
              <a:rPr lang="en-US" dirty="0" smtClean="0">
                <a:latin typeface="Times New Roman"/>
              </a:rPr>
              <a:t>Without eave chutes, installers may be tempted to scrimp on blown-in insulation around the edges to prevent blocking soffit vents. Specify chutes to maintain attic ventilation and encourage fast, effective attic insulation work.</a:t>
            </a:r>
          </a:p>
          <a:p>
            <a:r>
              <a:rPr lang="en-US" b="1" u="sng" dirty="0" smtClean="0">
                <a:latin typeface="Times New Roman"/>
              </a:rPr>
              <a:t/>
            </a:r>
            <a:br>
              <a:rPr lang="en-US" b="1" u="sng" dirty="0" smtClean="0">
                <a:latin typeface="Times New Roman"/>
              </a:rPr>
            </a:br>
            <a:endParaRPr lang="en-US" dirty="0" smtClean="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dirty="0" smtClean="0">
                <a:latin typeface="Times New Roman"/>
              </a:rPr>
              <a:t>This is a photo of a disconnected bathroom exhaust fan and resulting degradation of roof sheathing. </a:t>
            </a:r>
          </a:p>
          <a:p>
            <a:pPr marL="457200" indent="-228600">
              <a:spcBef>
                <a:spcPts val="0"/>
              </a:spcBef>
              <a:spcAft>
                <a:spcPts val="0"/>
              </a:spcAft>
              <a:buFont typeface="Symbol"/>
              <a:buChar char="·"/>
            </a:pPr>
            <a:r>
              <a:rPr lang="en-US" dirty="0" smtClean="0">
                <a:latin typeface="Times New Roman"/>
              </a:rPr>
              <a:t>Specify that all mechanical vents be vented to the outside before attic vents or insulation is installed.</a:t>
            </a:r>
          </a:p>
          <a:p>
            <a:pPr marL="457200" indent="-228600">
              <a:spcBef>
                <a:spcPts val="0"/>
              </a:spcBef>
              <a:spcAft>
                <a:spcPts val="0"/>
              </a:spcAft>
              <a:buFont typeface="Symbol"/>
              <a:buChar char="·"/>
            </a:pPr>
            <a:r>
              <a:rPr lang="en-US" b="1" i="1" dirty="0" smtClean="0">
                <a:latin typeface="Times New Roman"/>
              </a:rPr>
              <a:t>Vent terminations </a:t>
            </a:r>
            <a:r>
              <a:rPr lang="en-US" dirty="0" smtClean="0">
                <a:latin typeface="Times New Roman"/>
              </a:rPr>
              <a:t>must prevent intrusion of moisture, materials, and animals into the vents.</a:t>
            </a:r>
          </a:p>
          <a:p>
            <a:endParaRPr lang="en-US" dirty="0" smtClean="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marL="457200" indent="-228600">
              <a:spcBef>
                <a:spcPts val="0"/>
              </a:spcBef>
              <a:spcAft>
                <a:spcPts val="0"/>
              </a:spcAft>
              <a:buFont typeface="Symbol"/>
              <a:buChar char="·"/>
            </a:pPr>
            <a:r>
              <a:rPr lang="en-US" dirty="0" smtClean="0">
                <a:latin typeface="Times New Roman"/>
              </a:rPr>
              <a:t>Vent attics where possible and practical.</a:t>
            </a:r>
          </a:p>
          <a:p>
            <a:pPr marL="457200" indent="-228600">
              <a:spcBef>
                <a:spcPts val="0"/>
              </a:spcBef>
              <a:spcAft>
                <a:spcPts val="0"/>
              </a:spcAft>
              <a:buFont typeface="Symbol"/>
              <a:buChar char="·"/>
            </a:pPr>
            <a:r>
              <a:rPr lang="en-US" dirty="0" smtClean="0">
                <a:latin typeface="Times New Roman"/>
              </a:rPr>
              <a:t>Follow 1/150 and 1/300 code guidelines.</a:t>
            </a:r>
          </a:p>
          <a:p>
            <a:pPr marL="457200" indent="-228600">
              <a:spcBef>
                <a:spcPts val="0"/>
              </a:spcBef>
              <a:spcAft>
                <a:spcPts val="0"/>
              </a:spcAft>
              <a:buFont typeface="Symbol"/>
              <a:buChar char="·"/>
            </a:pPr>
            <a:r>
              <a:rPr lang="en-US" dirty="0" smtClean="0">
                <a:latin typeface="Times New Roman"/>
              </a:rPr>
              <a:t>Don’t specify vents to solve an attic moisture problem.</a:t>
            </a:r>
          </a:p>
          <a:p>
            <a:pPr marL="457200" indent="-228600">
              <a:spcBef>
                <a:spcPts val="0"/>
              </a:spcBef>
              <a:spcAft>
                <a:spcPts val="0"/>
              </a:spcAft>
              <a:buFont typeface="Symbol"/>
              <a:buChar char="·"/>
            </a:pPr>
            <a:r>
              <a:rPr lang="en-US" dirty="0" smtClean="0">
                <a:latin typeface="Times New Roman"/>
              </a:rPr>
              <a:t>Keep moisture out of the attic by air sealing.</a:t>
            </a:r>
          </a:p>
          <a:p>
            <a:pPr marL="457200" indent="-228600">
              <a:spcBef>
                <a:spcPts val="0"/>
              </a:spcBef>
              <a:spcAft>
                <a:spcPts val="0"/>
              </a:spcAft>
              <a:buFont typeface="Symbol"/>
              <a:buChar char="·"/>
            </a:pPr>
            <a:r>
              <a:rPr lang="en-US" dirty="0" smtClean="0">
                <a:latin typeface="Times New Roman"/>
              </a:rPr>
              <a:t>Use the right vent for the job. </a:t>
            </a:r>
          </a:p>
          <a:p>
            <a:pPr marL="457200" indent="-228600">
              <a:spcBef>
                <a:spcPts val="0"/>
              </a:spcBef>
              <a:spcAft>
                <a:spcPts val="0"/>
              </a:spcAft>
              <a:buFont typeface="Symbol"/>
              <a:buChar char="·"/>
            </a:pPr>
            <a:r>
              <a:rPr lang="en-US" dirty="0" smtClean="0">
                <a:latin typeface="Times New Roman"/>
              </a:rPr>
              <a:t>Place vents high and low.</a:t>
            </a:r>
          </a:p>
          <a:p>
            <a:pPr marL="457200" indent="-228600">
              <a:spcBef>
                <a:spcPts val="0"/>
              </a:spcBef>
              <a:spcAft>
                <a:spcPts val="0"/>
              </a:spcAft>
              <a:buFont typeface="Symbol"/>
              <a:buChar char="·"/>
            </a:pPr>
            <a:r>
              <a:rPr lang="en-US" dirty="0" smtClean="0">
                <a:latin typeface="Times New Roman"/>
              </a:rPr>
              <a:t>Avoid turbine and power vents.</a:t>
            </a:r>
          </a:p>
          <a:p>
            <a:r>
              <a:rPr lang="en-US" i="1" dirty="0">
                <a:solidFill>
                  <a:schemeClr val="tx1">
                    <a:lumMod val="50000"/>
                    <a:lumOff val="50000"/>
                  </a:schemeClr>
                </a:solidFill>
              </a:rPr>
              <a:t>Present this slide as an interactive discussion, soliciting personal examples from the trainees. Add your own personal examples and knowledge to supplement.</a:t>
            </a:r>
            <a:endParaRPr lang="en-US" dirty="0" smtClean="0">
              <a:solidFill>
                <a:schemeClr val="tx1">
                  <a:lumMod val="50000"/>
                  <a:lumOff val="50000"/>
                </a:schemeClr>
              </a:solidFill>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body" idx="1"/>
          </p:nvPr>
        </p:nvSpPr>
        <p:spPr>
          <a:noFill/>
          <a:ln/>
        </p:spPr>
        <p:txBody>
          <a:bodyPr/>
          <a:lstStyle/>
          <a:p>
            <a:pPr marL="289984" indent="-241653">
              <a:spcBef>
                <a:spcPts val="0"/>
              </a:spcBef>
              <a:spcAft>
                <a:spcPts val="0"/>
              </a:spcAft>
            </a:pPr>
            <a:r>
              <a:rPr lang="en-US" dirty="0" smtClean="0">
                <a:latin typeface="Times New Roman"/>
              </a:rPr>
              <a:t>Attic ventilation: </a:t>
            </a:r>
          </a:p>
          <a:p>
            <a:pPr marL="457200" indent="-228600">
              <a:spcBef>
                <a:spcPts val="0"/>
              </a:spcBef>
              <a:spcAft>
                <a:spcPts val="0"/>
              </a:spcAft>
              <a:buFont typeface="Symbol"/>
              <a:buChar char="·"/>
            </a:pPr>
            <a:r>
              <a:rPr lang="en-US" dirty="0" smtClean="0">
                <a:latin typeface="Times New Roman"/>
              </a:rPr>
              <a:t>Removes solar heat during hot weather.</a:t>
            </a:r>
          </a:p>
          <a:p>
            <a:pPr marL="457200" indent="-228600">
              <a:spcBef>
                <a:spcPts val="0"/>
              </a:spcBef>
              <a:spcAft>
                <a:spcPts val="0"/>
              </a:spcAft>
              <a:buFont typeface="Symbol"/>
              <a:buChar char="·"/>
            </a:pPr>
            <a:r>
              <a:rPr lang="en-US" dirty="0" smtClean="0">
                <a:latin typeface="Times New Roman"/>
              </a:rPr>
              <a:t>Removes moisture vapor during cold weather.</a:t>
            </a:r>
          </a:p>
          <a:p>
            <a:r>
              <a:rPr lang="en-US" dirty="0" smtClean="0">
                <a:latin typeface="Times New Roman"/>
              </a:rPr>
              <a:t>Anecdotal wisdom from the field indicates that less than 10 percent of homes in certain areas of the country have any type of roof ventilation. Many homes with </a:t>
            </a:r>
            <a:r>
              <a:rPr lang="en-US" b="1" i="1" dirty="0" smtClean="0">
                <a:latin typeface="Times New Roman"/>
              </a:rPr>
              <a:t>roof vents </a:t>
            </a:r>
            <a:r>
              <a:rPr lang="en-US" dirty="0" smtClean="0">
                <a:latin typeface="Times New Roman"/>
              </a:rPr>
              <a:t>have far fewer than required by code.</a:t>
            </a:r>
          </a:p>
          <a:p>
            <a:pPr marL="171450" indent="-168275"/>
            <a:r>
              <a:rPr lang="en-US" i="1" dirty="0" smtClean="0">
                <a:solidFill>
                  <a:srgbClr val="808080"/>
                </a:solidFill>
              </a:rPr>
              <a:t>Q: If the purpose of attic ventilation is to remove moisture and solar heat, then why haven’t the majority of unvented roof systems failed? And why do certain roof systems fail regardless of whether they are vented?  </a:t>
            </a:r>
          </a:p>
          <a:p>
            <a:pPr marL="171450" indent="-168275"/>
            <a:r>
              <a:rPr lang="en-US" i="1" dirty="0" smtClean="0">
                <a:solidFill>
                  <a:srgbClr val="808080"/>
                </a:solidFill>
              </a:rPr>
              <a:t>A: Some of the causes of failure are obvious and can be resolved with attic ventilation. Other problems are more complex and require a broader approach. </a:t>
            </a:r>
          </a:p>
          <a:p>
            <a:pPr marL="3175"/>
            <a:r>
              <a:rPr lang="en-US" i="1" dirty="0" smtClean="0">
                <a:solidFill>
                  <a:srgbClr val="808080"/>
                </a:solidFill>
              </a:rPr>
              <a:t>Attic ventilation is required and is therefore more closely related to code requirements than to building science.</a:t>
            </a:r>
          </a:p>
          <a:p>
            <a:endParaRPr lang="en-US" b="1" i="1" dirty="0" smtClean="0">
              <a:latin typeface="Times New Roman"/>
            </a:endParaRPr>
          </a:p>
          <a:p>
            <a:endParaRPr lang="en-US" dirty="0" smtClean="0">
              <a:ea typeface="ＭＳ Ｐゴシック" charset="-128"/>
            </a:endParaRPr>
          </a:p>
        </p:txBody>
      </p:sp>
      <p:sp>
        <p:nvSpPr>
          <p:cNvPr id="33796" name="Rectangle 2"/>
          <p:cNvSpPr>
            <a:spLocks noGrp="1" noRot="1" noChangeAspect="1" noChangeArrowheads="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a:ln/>
        </p:spPr>
      </p:sp>
      <p:sp>
        <p:nvSpPr>
          <p:cNvPr id="34820" name="Rectangle 5"/>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Some common misconceptions of attic ventilation are: </a:t>
            </a:r>
          </a:p>
          <a:p>
            <a:pPr marL="457200" indent="-228600">
              <a:spcAft>
                <a:spcPts val="0"/>
              </a:spcAft>
              <a:buFont typeface="Symbol"/>
              <a:buChar char="·"/>
            </a:pPr>
            <a:r>
              <a:rPr lang="en-US" dirty="0" smtClean="0">
                <a:latin typeface="Times New Roman"/>
              </a:rPr>
              <a:t>Attic ventilation always removes moisture vapor during cold weather.</a:t>
            </a:r>
          </a:p>
          <a:p>
            <a:pPr marL="457200" indent="-228600">
              <a:spcBef>
                <a:spcPts val="0"/>
              </a:spcBef>
              <a:spcAft>
                <a:spcPts val="0"/>
              </a:spcAft>
              <a:buFont typeface="Symbol"/>
              <a:buChar char="·"/>
            </a:pPr>
            <a:r>
              <a:rPr lang="en-US" dirty="0" smtClean="0">
                <a:latin typeface="Times New Roman"/>
              </a:rPr>
              <a:t>Attic ventilation will cure an attic moisture problem.</a:t>
            </a:r>
          </a:p>
          <a:p>
            <a:pPr marL="457200" indent="-228600">
              <a:spcBef>
                <a:spcPts val="0"/>
              </a:spcBef>
              <a:spcAft>
                <a:spcPts val="0"/>
              </a:spcAft>
              <a:buFont typeface="Symbol"/>
              <a:buChar char="·"/>
            </a:pPr>
            <a:r>
              <a:rPr lang="en-US" dirty="0" smtClean="0">
                <a:latin typeface="Times New Roman"/>
              </a:rPr>
              <a:t>The more attic ventilation, the better.</a:t>
            </a:r>
          </a:p>
          <a:p>
            <a:pPr marL="457200" indent="-228600">
              <a:spcBef>
                <a:spcPts val="0"/>
              </a:spcBef>
              <a:spcAft>
                <a:spcPts val="0"/>
              </a:spcAft>
              <a:buFont typeface="Symbol"/>
              <a:buChar char="·"/>
            </a:pPr>
            <a:r>
              <a:rPr lang="en-US" dirty="0" smtClean="0">
                <a:latin typeface="Times New Roman"/>
              </a:rPr>
              <a:t>Attic ventilation is not necessary.</a:t>
            </a:r>
          </a:p>
          <a:p>
            <a:r>
              <a:rPr lang="en-US" dirty="0" smtClean="0">
                <a:latin typeface="Times New Roman"/>
              </a:rPr>
              <a:t>Some building scientists question the need for attic venting, particularly in cold climates where there is mounting evidence that attic ventilation may only worsen an existing attic moisture problem. On the other hand, codes require a certain amount of attic ventilation. </a:t>
            </a:r>
          </a:p>
          <a:p>
            <a:pPr marL="3175"/>
            <a:r>
              <a:rPr lang="en-US" i="1" dirty="0" smtClean="0">
                <a:solidFill>
                  <a:srgbClr val="808080"/>
                </a:solidFill>
                <a:latin typeface="Times New Roman"/>
              </a:rPr>
              <a:t>Raise these issues with participants in preparation for the slides that follow. Ask participants for examples from the field. </a:t>
            </a:r>
          </a:p>
          <a:p>
            <a:endParaRPr lang="en-US" dirty="0"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a:spcBef>
                <a:spcPts val="0"/>
              </a:spcBef>
              <a:spcAft>
                <a:spcPts val="0"/>
              </a:spcAft>
            </a:pPr>
            <a:r>
              <a:rPr lang="en-US" dirty="0" smtClean="0"/>
              <a:t>These photos show </a:t>
            </a:r>
            <a:r>
              <a:rPr lang="en-US" dirty="0"/>
              <a:t>mold and frost on sheathing after attic insulation and roof vents were installed. </a:t>
            </a:r>
          </a:p>
          <a:p>
            <a:pPr marL="457200" lvl="0" indent="-228600">
              <a:spcBef>
                <a:spcPts val="0"/>
              </a:spcBef>
              <a:spcAft>
                <a:spcPts val="0"/>
              </a:spcAft>
              <a:buFont typeface="Symbol" pitchFamily="18" charset="2"/>
              <a:buChar char="·"/>
            </a:pPr>
            <a:r>
              <a:rPr lang="en-US" dirty="0"/>
              <a:t>In an </a:t>
            </a:r>
            <a:r>
              <a:rPr lang="en-US" dirty="0" smtClean="0"/>
              <a:t>uninsulated </a:t>
            </a:r>
            <a:r>
              <a:rPr lang="en-US" dirty="0"/>
              <a:t>or unsealed attic, the house sufficiently warms the air to cause ventilation. </a:t>
            </a:r>
          </a:p>
          <a:p>
            <a:pPr marL="457200" lvl="0" indent="-228600">
              <a:spcBef>
                <a:spcPts val="0"/>
              </a:spcBef>
              <a:spcAft>
                <a:spcPts val="0"/>
              </a:spcAft>
              <a:buFont typeface="Symbol" pitchFamily="18" charset="2"/>
              <a:buChar char="·"/>
            </a:pPr>
            <a:r>
              <a:rPr lang="en-US" dirty="0"/>
              <a:t>Insulation prevents the air in the attic from warming, thereby reducing its buoyancy and ability to vent. </a:t>
            </a:r>
          </a:p>
          <a:p>
            <a:pPr marL="457200" lvl="0" indent="-228600">
              <a:spcBef>
                <a:spcPts val="0"/>
              </a:spcBef>
              <a:spcAft>
                <a:spcPts val="0"/>
              </a:spcAft>
              <a:buFont typeface="Symbol" pitchFamily="18" charset="2"/>
              <a:buChar char="·"/>
            </a:pPr>
            <a:r>
              <a:rPr lang="en-US" dirty="0"/>
              <a:t>The combination of high interior moisture sources and poor attic air sealing is one of the primary causes of roof failure in heating climates. </a:t>
            </a:r>
          </a:p>
          <a:p>
            <a:pPr>
              <a:spcBef>
                <a:spcPts val="0"/>
              </a:spcBef>
              <a:spcAft>
                <a:spcPts val="0"/>
              </a:spcAft>
            </a:pPr>
            <a:endParaRPr lang="en-US" dirty="0" smtClean="0"/>
          </a:p>
          <a:p>
            <a:pPr>
              <a:spcBef>
                <a:spcPts val="0"/>
              </a:spcBef>
              <a:spcAft>
                <a:spcPts val="0"/>
              </a:spcAft>
            </a:pPr>
            <a:r>
              <a:rPr lang="en-US" dirty="0" smtClean="0"/>
              <a:t>Attic </a:t>
            </a:r>
            <a:r>
              <a:rPr lang="en-US" dirty="0"/>
              <a:t>vents have the potential to worsen an attic moisture problem. </a:t>
            </a:r>
          </a:p>
          <a:p>
            <a:pPr marL="457200" lvl="0" indent="-228600">
              <a:spcBef>
                <a:spcPts val="0"/>
              </a:spcBef>
              <a:spcAft>
                <a:spcPts val="0"/>
              </a:spcAft>
              <a:buFont typeface="Symbol" pitchFamily="18" charset="2"/>
              <a:buChar char="·"/>
            </a:pPr>
            <a:r>
              <a:rPr lang="en-US" dirty="0"/>
              <a:t>Venting provides openings that pull warm, moist air from the house through unsealed bypasses into the attic, where moisture can condense on cold surfaces. </a:t>
            </a:r>
          </a:p>
          <a:p>
            <a:pPr marL="457200" lvl="0" indent="-228600">
              <a:spcBef>
                <a:spcPts val="0"/>
              </a:spcBef>
              <a:spcAft>
                <a:spcPts val="0"/>
              </a:spcAft>
              <a:buFont typeface="Symbol" pitchFamily="18" charset="2"/>
              <a:buChar char="·"/>
            </a:pPr>
            <a:r>
              <a:rPr lang="en-US" dirty="0"/>
              <a:t>On still, winter days, cold and dense air can sink into the attic space from the outside through the vents, cooling the attic surfaces even further. </a:t>
            </a:r>
          </a:p>
          <a:p>
            <a:pPr>
              <a:spcBef>
                <a:spcPts val="0"/>
              </a:spcBef>
              <a:spcAft>
                <a:spcPts val="0"/>
              </a:spcAft>
            </a:pPr>
            <a:endParaRPr lang="en-US" dirty="0" smtClean="0"/>
          </a:p>
          <a:p>
            <a:pPr>
              <a:spcBef>
                <a:spcPts val="0"/>
              </a:spcBef>
              <a:spcAft>
                <a:spcPts val="0"/>
              </a:spcAft>
            </a:pPr>
            <a:r>
              <a:rPr lang="en-US" dirty="0" smtClean="0"/>
              <a:t>Additional </a:t>
            </a:r>
            <a:r>
              <a:rPr lang="en-US" dirty="0"/>
              <a:t>venting is not the solution when attic air sealing and moisture mitigation would control moisture</a:t>
            </a:r>
            <a:r>
              <a:rPr lang="en-US" dirty="0" smtClean="0"/>
              <a:t>.</a:t>
            </a:r>
            <a:endParaRPr lang="en-US" dirty="0"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ln/>
        </p:spPr>
      </p:sp>
      <p:sp>
        <p:nvSpPr>
          <p:cNvPr id="36868" name="Rectangle 5"/>
          <p:cNvSpPr>
            <a:spLocks noGrp="1" noChangeArrowheads="1"/>
          </p:cNvSpPr>
          <p:nvPr>
            <p:ph type="body" idx="1"/>
          </p:nvPr>
        </p:nvSpPr>
        <p:spPr>
          <a:noFill/>
          <a:ln/>
        </p:spPr>
        <p:txBody>
          <a:bodyPr/>
          <a:lstStyle/>
          <a:p>
            <a:r>
              <a:rPr lang="en-US" dirty="0" smtClean="0">
                <a:latin typeface="Times New Roman"/>
              </a:rPr>
              <a:t>This graphic illustrates venting via natural </a:t>
            </a:r>
            <a:r>
              <a:rPr lang="en-US" b="1" i="1" dirty="0" smtClean="0">
                <a:latin typeface="Times New Roman"/>
              </a:rPr>
              <a:t>convection. </a:t>
            </a:r>
          </a:p>
          <a:p>
            <a:pPr marL="457200" indent="-228600">
              <a:buFont typeface="Symbol"/>
              <a:buChar char="·"/>
            </a:pPr>
            <a:r>
              <a:rPr lang="en-US" b="1" i="1" dirty="0" smtClean="0">
                <a:latin typeface="Times New Roman"/>
              </a:rPr>
              <a:t>Passive attic venting </a:t>
            </a:r>
            <a:r>
              <a:rPr lang="en-US" dirty="0" smtClean="0">
                <a:latin typeface="Times New Roman"/>
              </a:rPr>
              <a:t>takes advantage of the natural buoyancy of air by providing inlets and outlets low and high on the roof. As air in the attic is warmed by solar radiation, it becomes lighter and rises, escaping through the higher vents. Cooler air is drawn in through </a:t>
            </a:r>
            <a:r>
              <a:rPr lang="en-US" b="1" i="1" dirty="0" smtClean="0">
                <a:latin typeface="Times New Roman"/>
              </a:rPr>
              <a:t>eave vents </a:t>
            </a:r>
            <a:r>
              <a:rPr lang="en-US" dirty="0" smtClean="0">
                <a:latin typeface="Times New Roman"/>
              </a:rPr>
              <a:t>as warmed air escapes. Venting is especially important in hot climates where attic temperatures can exceed 140</a:t>
            </a:r>
            <a:r>
              <a:rPr lang="en-US" dirty="0" smtClean="0">
                <a:latin typeface="Times New Roman"/>
                <a:sym typeface="Symbol"/>
              </a:rPr>
              <a:t></a:t>
            </a:r>
            <a:r>
              <a:rPr lang="en-US" dirty="0" smtClean="0">
                <a:latin typeface="Times New Roman"/>
              </a:rPr>
              <a:t>F for long periods of time. Passive attic ventilation can significantly reduce cooling loads.</a:t>
            </a:r>
          </a:p>
          <a:p>
            <a:endParaRPr lang="en-US" dirty="0" smtClean="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spect="1" noChangeArrowheads="1" noTextEdit="1"/>
          </p:cNvSpPr>
          <p:nvPr>
            <p:ph type="sldImg"/>
          </p:nvPr>
        </p:nvSpPr>
        <p:spPr>
          <a:ln/>
        </p:spPr>
      </p:sp>
      <p:sp>
        <p:nvSpPr>
          <p:cNvPr id="37892" name="Rectangle 5"/>
          <p:cNvSpPr>
            <a:spLocks noGrp="1" noChangeArrowheads="1"/>
          </p:cNvSpPr>
          <p:nvPr>
            <p:ph type="body" idx="1"/>
          </p:nvPr>
        </p:nvSpPr>
        <p:spPr>
          <a:noFill/>
          <a:ln/>
        </p:spPr>
        <p:txBody>
          <a:bodyPr/>
          <a:lstStyle/>
          <a:p>
            <a:r>
              <a:rPr lang="en-US" dirty="0" smtClean="0">
                <a:latin typeface="Times New Roman"/>
              </a:rPr>
              <a:t>This graphic illustrates venting via </a:t>
            </a:r>
            <a:r>
              <a:rPr lang="en-US" b="1" i="1" dirty="0" smtClean="0">
                <a:latin typeface="Times New Roman"/>
              </a:rPr>
              <a:t>wind effect.</a:t>
            </a:r>
          </a:p>
          <a:p>
            <a:pPr marL="457200" indent="-228600">
              <a:buFont typeface="Symbol"/>
              <a:buChar char="·"/>
            </a:pPr>
            <a:r>
              <a:rPr lang="en-US" dirty="0" smtClean="0">
                <a:latin typeface="Times New Roman"/>
              </a:rPr>
              <a:t>Wind can also aid venting by creating positive pressure on the windward side of the roof and negative pressure on the leeward side. Air is exhausted from the attic by a phenomenon known as the “</a:t>
            </a:r>
            <a:r>
              <a:rPr lang="en-US" b="1" i="1" dirty="0" smtClean="0">
                <a:latin typeface="Times New Roman"/>
              </a:rPr>
              <a:t>Bernoulli Principle,” </a:t>
            </a:r>
            <a:r>
              <a:rPr lang="en-US" dirty="0" smtClean="0">
                <a:latin typeface="Times New Roman"/>
              </a:rPr>
              <a:t>where a sufficient air stream across an opening will create enough of a pressure difference to draw a liquid or gas (air) out of a vessel (attic space). </a:t>
            </a:r>
          </a:p>
          <a:p>
            <a:r>
              <a:rPr lang="en-US" i="1" dirty="0" smtClean="0">
                <a:solidFill>
                  <a:srgbClr val="808080"/>
                </a:solidFill>
                <a:latin typeface="Times New Roman"/>
              </a:rPr>
              <a:t>Demonstrate the Bernoulli principle with an old perfume bottle if possible or by puffing smoke into a bottle, then gently blowing across the opening, causing smoke to lift from the bottle. Or use a chalkboard or other visual aid to illustrate the principle. </a:t>
            </a:r>
          </a:p>
          <a:p>
            <a:endParaRPr lang="en-US" dirty="0" smtClean="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dirty="0" smtClean="0">
                <a:latin typeface="Times New Roman"/>
              </a:rPr>
              <a:t>This graphic illustrates </a:t>
            </a:r>
            <a:r>
              <a:rPr lang="en-US" b="1" i="1" dirty="0" smtClean="0">
                <a:latin typeface="Times New Roman"/>
              </a:rPr>
              <a:t>power venting.</a:t>
            </a:r>
          </a:p>
          <a:p>
            <a:r>
              <a:rPr lang="en-US" dirty="0" smtClean="0">
                <a:latin typeface="Times New Roman"/>
              </a:rPr>
              <a:t>Power ventilation is an </a:t>
            </a:r>
            <a:r>
              <a:rPr lang="en-US" b="1" i="1" dirty="0" smtClean="0">
                <a:latin typeface="Times New Roman"/>
              </a:rPr>
              <a:t>active (mechanical) ventilation </a:t>
            </a:r>
            <a:r>
              <a:rPr lang="en-US" dirty="0" smtClean="0">
                <a:latin typeface="Times New Roman"/>
              </a:rPr>
              <a:t>approach</a:t>
            </a:r>
            <a:r>
              <a:rPr lang="en-US" b="1" i="1" dirty="0" smtClean="0">
                <a:latin typeface="Times New Roman"/>
              </a:rPr>
              <a:t> </a:t>
            </a:r>
            <a:r>
              <a:rPr lang="en-US" dirty="0" smtClean="0">
                <a:latin typeface="Times New Roman"/>
              </a:rPr>
              <a:t>and can be accomplished in two ways.</a:t>
            </a:r>
          </a:p>
          <a:p>
            <a:pPr marL="457200" indent="-228600">
              <a:spcBef>
                <a:spcPts val="0"/>
              </a:spcBef>
              <a:spcAft>
                <a:spcPts val="0"/>
              </a:spcAft>
              <a:buFont typeface="Symbol"/>
              <a:buChar char="·"/>
            </a:pPr>
            <a:r>
              <a:rPr lang="en-US" dirty="0" smtClean="0">
                <a:latin typeface="Times New Roman"/>
              </a:rPr>
              <a:t>In non-air-conditioned homes, temperatures may be controlled to some extent by the use of attic fans. An attic fan is usually mounted on the ceiling in a central hallway so that outside air is pulled through open windows and exhausted through the attic. The attic must have sufficient outlets to exhaust the air without creating high pressures against which the fan must operate.</a:t>
            </a:r>
          </a:p>
          <a:p>
            <a:pPr marL="457200" indent="-228600">
              <a:spcBef>
                <a:spcPts val="0"/>
              </a:spcBef>
              <a:spcAft>
                <a:spcPts val="0"/>
              </a:spcAft>
              <a:buFont typeface="Symbol"/>
              <a:buChar char="·"/>
            </a:pPr>
            <a:r>
              <a:rPr lang="en-US" dirty="0" smtClean="0">
                <a:latin typeface="Times New Roman"/>
              </a:rPr>
              <a:t>Air-conditioned homes can use power attic ventilators with exhaust fans mounted through the roof or in the gable. The attic must have inlets for the ventilating air at opposite gable ends, or low-mounted roof vents if there is no roof overhang. </a:t>
            </a:r>
          </a:p>
          <a:p>
            <a:r>
              <a:rPr lang="en-US" dirty="0" smtClean="0">
                <a:latin typeface="Times New Roman"/>
              </a:rPr>
              <a:t>Power venting is generally not recommended as a weatherization measure because fans can draw warm, humid air into the house, which may condense on cool surfaces in basements or crawl spaces. </a:t>
            </a:r>
          </a:p>
          <a:p>
            <a:pPr marL="457200" indent="-228600">
              <a:buFont typeface="Symbol"/>
              <a:buChar char="·"/>
            </a:pPr>
            <a:r>
              <a:rPr lang="en-US" dirty="0" smtClean="0">
                <a:latin typeface="Times New Roman"/>
              </a:rPr>
              <a:t>Sufficient attic insulation and passive (non-mechanical) ventilation is a better alternative in most cases.</a:t>
            </a:r>
          </a:p>
          <a:p>
            <a:endParaRPr lang="en-US" dirty="0" smtClean="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Rot="1" noChangeAspect="1" noChangeArrowheads="1" noTextEdit="1"/>
          </p:cNvSpPr>
          <p:nvPr>
            <p:ph type="sldImg"/>
          </p:nvPr>
        </p:nvSpPr>
        <p:spPr>
          <a:xfrm>
            <a:off x="1257300" y="304800"/>
            <a:ext cx="4800600" cy="3600450"/>
          </a:xfrm>
          <a:ln/>
        </p:spPr>
      </p:sp>
      <p:sp>
        <p:nvSpPr>
          <p:cNvPr id="39940" name="Rectangle 3"/>
          <p:cNvSpPr>
            <a:spLocks noGrp="1" noChangeArrowheads="1"/>
          </p:cNvSpPr>
          <p:nvPr>
            <p:ph type="body" idx="1"/>
          </p:nvPr>
        </p:nvSpPr>
        <p:spPr>
          <a:xfrm>
            <a:off x="731520" y="4114800"/>
            <a:ext cx="5852160" cy="5334000"/>
          </a:xfrm>
          <a:noFill/>
          <a:ln/>
        </p:spPr>
        <p:txBody>
          <a:bodyPr/>
          <a:lstStyle/>
          <a:p>
            <a:pPr>
              <a:spcBef>
                <a:spcPts val="0"/>
              </a:spcBef>
              <a:spcAft>
                <a:spcPts val="0"/>
              </a:spcAft>
            </a:pPr>
            <a:r>
              <a:rPr lang="en-US" dirty="0" smtClean="0">
                <a:latin typeface="Times New Roman"/>
              </a:rPr>
              <a:t>The amount of </a:t>
            </a:r>
            <a:r>
              <a:rPr lang="en-US" b="1" i="1" dirty="0" smtClean="0">
                <a:latin typeface="Times New Roman"/>
              </a:rPr>
              <a:t>net free area </a:t>
            </a:r>
            <a:r>
              <a:rPr lang="en-US" dirty="0" smtClean="0">
                <a:latin typeface="Times New Roman"/>
              </a:rPr>
              <a:t>(NFA) of vent required depends on the climate zone, presence of a </a:t>
            </a:r>
            <a:r>
              <a:rPr lang="en-US" b="1" i="1" dirty="0" smtClean="0">
                <a:latin typeface="Times New Roman"/>
              </a:rPr>
              <a:t>vapor retarder</a:t>
            </a:r>
            <a:r>
              <a:rPr lang="en-US" b="0" i="0" dirty="0" smtClean="0">
                <a:latin typeface="Times New Roman"/>
              </a:rPr>
              <a:t>, and location of vents.</a:t>
            </a:r>
            <a:r>
              <a:rPr lang="en-US" b="0" i="0" baseline="0" dirty="0" smtClean="0">
                <a:latin typeface="Times New Roman"/>
              </a:rPr>
              <a:t> </a:t>
            </a:r>
            <a:endParaRPr lang="en-US" b="1" i="1" dirty="0" smtClean="0">
              <a:latin typeface="Times New Roman"/>
            </a:endParaRPr>
          </a:p>
          <a:p>
            <a:pPr marL="455613" indent="-227013">
              <a:buFont typeface="Symbol" pitchFamily="18" charset="2"/>
              <a:buChar char="·"/>
            </a:pPr>
            <a:r>
              <a:rPr lang="en-US" sz="1200" kern="1200" dirty="0" smtClean="0">
                <a:solidFill>
                  <a:schemeClr val="tx1"/>
                </a:solidFill>
                <a:effectLst/>
                <a:latin typeface="Times New Roman" pitchFamily="18" charset="0"/>
                <a:ea typeface="ＭＳ Ｐゴシック" pitchFamily="-109" charset="-128"/>
                <a:cs typeface="Times New Roman" pitchFamily="18" charset="0"/>
              </a:rPr>
              <a:t>The International Residential Code 2012 requirement for attic venting states: </a:t>
            </a:r>
          </a:p>
          <a:p>
            <a:pPr marL="455613" indent="-227013">
              <a:buFont typeface="Symbol" pitchFamily="18" charset="2"/>
              <a:buChar char="·"/>
            </a:pPr>
            <a:r>
              <a:rPr lang="en-US" sz="1200" kern="1200" dirty="0" smtClean="0">
                <a:solidFill>
                  <a:schemeClr val="tx1"/>
                </a:solidFill>
                <a:effectLst/>
                <a:latin typeface="Times New Roman" pitchFamily="18" charset="0"/>
                <a:ea typeface="ＭＳ Ｐゴシック" pitchFamily="-109" charset="-128"/>
                <a:cs typeface="Times New Roman" pitchFamily="18" charset="0"/>
              </a:rPr>
              <a:t>Minimum net free ventilating area shall be 1/150 of the area of the vented space.  Exception:  The minimum net free ventilation area shall be 1/300 of the vented space provided one or more of the following conditions are met:</a:t>
            </a:r>
          </a:p>
          <a:p>
            <a:pPr marL="914400" lvl="1" indent="-228600">
              <a:buFont typeface="Courier New" pitchFamily="49" charset="0"/>
              <a:buChar char="o"/>
            </a:pPr>
            <a:r>
              <a:rPr lang="en-US" sz="1200" kern="1200" dirty="0" smtClean="0">
                <a:solidFill>
                  <a:schemeClr val="tx1"/>
                </a:solidFill>
                <a:effectLst/>
                <a:latin typeface="Times New Roman" pitchFamily="18" charset="0"/>
                <a:ea typeface="ＭＳ Ｐゴシック" pitchFamily="-109" charset="-128"/>
                <a:cs typeface="Times New Roman" pitchFamily="18" charset="0"/>
              </a:rPr>
              <a:t>In climate zones 6, 7, and 8, a class I or II vapor retarder is installed on the warm-in-winter side of the ceiling.</a:t>
            </a:r>
          </a:p>
          <a:p>
            <a:pPr marL="914400" lvl="1" indent="-228600">
              <a:buFont typeface="Courier New" pitchFamily="49" charset="0"/>
              <a:buChar char="o"/>
            </a:pPr>
            <a:r>
              <a:rPr lang="en-US" sz="1200" kern="1200" dirty="0" smtClean="0">
                <a:solidFill>
                  <a:schemeClr val="tx1"/>
                </a:solidFill>
                <a:effectLst/>
                <a:latin typeface="Times New Roman" pitchFamily="18" charset="0"/>
                <a:ea typeface="ＭＳ Ｐゴシック" pitchFamily="-109" charset="-128"/>
                <a:cs typeface="Times New Roman" pitchFamily="18" charset="0"/>
              </a:rPr>
              <a:t>At least 40% and not more than 50% of the required ventilating area is provided by ventilators located in the upper portion of the attic or rafter space.</a:t>
            </a:r>
            <a:endParaRPr lang="en-US" b="1" i="1" dirty="0" smtClean="0">
              <a:latin typeface="Times New Roman"/>
            </a:endParaRPr>
          </a:p>
          <a:p>
            <a:pPr marL="457200" indent="-228600">
              <a:spcBef>
                <a:spcPts val="0"/>
              </a:spcBef>
              <a:buFont typeface="Symbol"/>
              <a:buChar char="·"/>
            </a:pPr>
            <a:r>
              <a:rPr lang="en-US" dirty="0" smtClean="0">
                <a:latin typeface="Times New Roman"/>
              </a:rPr>
              <a:t>When the ceiling is the thermal boundary, attic ventilation is required. Code requires using a 1/150 or 1/300 formula. </a:t>
            </a:r>
          </a:p>
          <a:p>
            <a:pPr marL="457200" indent="-228600">
              <a:spcBef>
                <a:spcPts val="0"/>
              </a:spcBef>
              <a:spcAft>
                <a:spcPts val="0"/>
              </a:spcAft>
              <a:buFont typeface="Symbol"/>
              <a:buChar char="·"/>
            </a:pPr>
            <a:r>
              <a:rPr lang="en-US" dirty="0" smtClean="0">
                <a:latin typeface="Times New Roman"/>
              </a:rPr>
              <a:t>Most code officials recognize a painted ceiling as a vapor retarder. Therefore, the 1/300 rule will likely apply in most cases in climate zones 6–8.</a:t>
            </a:r>
          </a:p>
          <a:p>
            <a:r>
              <a:rPr lang="en-US" dirty="0" smtClean="0">
                <a:latin typeface="Times New Roman"/>
              </a:rPr>
              <a:t>NFA refers to the actual open area available to provide effective ventilation. For example, a 12” x 12” vent will provide somewhat less than 144 square inches of NFA because screens and louvers occupy some of the space. </a:t>
            </a:r>
          </a:p>
          <a:p>
            <a:pPr marL="457200" indent="-228600">
              <a:buFont typeface="Symbol"/>
              <a:buChar char="·"/>
            </a:pPr>
            <a:r>
              <a:rPr lang="en-US" dirty="0" smtClean="0">
                <a:latin typeface="Times New Roman"/>
              </a:rPr>
              <a:t>Vents are rated by an R-value that relates to their NFA (not to be confused with insulation value). For example, an R-61 roof vent has an NFA of 61 square inches.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99F16E9D-2946-45E5-A414-2380349426D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324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427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427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0F5F2E51-30D6-4524-8BE1-671F80FA15C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472966" y="0"/>
            <a:ext cx="5369034" cy="9017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5" name="Text Placeholder 14"/>
          <p:cNvSpPr>
            <a:spLocks noGrp="1"/>
          </p:cNvSpPr>
          <p:nvPr>
            <p:ph type="body" idx="1"/>
          </p:nvPr>
        </p:nvSpPr>
        <p:spPr>
          <a:xfrm>
            <a:off x="457200" y="1590675"/>
            <a:ext cx="8229600" cy="48029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20"/>
          <p:cNvGrpSpPr/>
          <p:nvPr/>
        </p:nvGrpSpPr>
        <p:grpSpPr>
          <a:xfrm flipH="1" flipV="1">
            <a:off x="0" y="921004"/>
            <a:ext cx="9144000" cy="182880"/>
            <a:chOff x="0" y="704088"/>
            <a:chExt cx="9144000" cy="182880"/>
          </a:xfrm>
        </p:grpSpPr>
        <p:sp>
          <p:nvSpPr>
            <p:cNvPr id="23" name="Rectangle 22"/>
            <p:cNvSpPr/>
            <p:nvPr userDrawn="1"/>
          </p:nvSpPr>
          <p:spPr>
            <a:xfrm>
              <a:off x="4572000" y="704089"/>
              <a:ext cx="4572000" cy="1828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3310128" y="704088"/>
              <a:ext cx="1261872"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0" y="704088"/>
              <a:ext cx="3310128"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9" name="Picture 18" descr="doe_logo_ppt.png"/>
          <p:cNvPicPr>
            <a:picLocks noChangeAspect="1"/>
          </p:cNvPicPr>
          <p:nvPr/>
        </p:nvPicPr>
        <p:blipFill>
          <a:blip r:embed="rId10"/>
          <a:stretch>
            <a:fillRect/>
          </a:stretch>
        </p:blipFill>
        <p:spPr>
          <a:xfrm>
            <a:off x="6121400" y="276225"/>
            <a:ext cx="2743200" cy="412750"/>
          </a:xfrm>
          <a:prstGeom prst="rect">
            <a:avLst/>
          </a:prstGeom>
        </p:spPr>
      </p:pic>
      <p:sp>
        <p:nvSpPr>
          <p:cNvPr id="18" name="Text Placeholder 9"/>
          <p:cNvSpPr txBox="1">
            <a:spLocks/>
          </p:cNvSpPr>
          <p:nvPr userDrawn="1"/>
        </p:nvSpPr>
        <p:spPr>
          <a:xfrm>
            <a:off x="130175" y="6616700"/>
            <a:ext cx="7286625" cy="241300"/>
          </a:xfrm>
          <a:prstGeom prst="rect">
            <a:avLst/>
          </a:prstGeom>
        </p:spPr>
        <p:txBody>
          <a:bodyPr>
            <a:normAutofit/>
          </a:bodyPr>
          <a:lstStyle/>
          <a:p>
            <a:pPr marL="342900" indent="-342900" algn="l">
              <a:lnSpc>
                <a:spcPct val="90000"/>
              </a:lnSpc>
              <a:spcBef>
                <a:spcPct val="20000"/>
              </a:spcBef>
              <a:buFont typeface="Arial" charset="0"/>
              <a:buNone/>
              <a:defRPr/>
            </a:pPr>
            <a:fld id="{21ED3566-9B5E-4950-9FE9-36D69B3CDCE7}" type="slidenum">
              <a:rPr lang="en-US" sz="1000">
                <a:solidFill>
                  <a:schemeClr val="bg1"/>
                </a:solidFill>
                <a:cs typeface="Arial" charset="0"/>
              </a:rPr>
              <a:pPr marL="342900" indent="-342900" algn="l">
                <a:lnSpc>
                  <a:spcPct val="90000"/>
                </a:lnSpc>
                <a:spcBef>
                  <a:spcPct val="20000"/>
                </a:spcBef>
                <a:buFont typeface="Arial" charset="0"/>
                <a:buNone/>
                <a:defRPr/>
              </a:pPr>
              <a:t>‹#›</a:t>
            </a:fld>
            <a:r>
              <a:rPr lang="en-US" sz="1000" dirty="0">
                <a:solidFill>
                  <a:schemeClr val="bg1"/>
                </a:solidFill>
                <a:cs typeface="Arial" charset="0"/>
              </a:rPr>
              <a:t> | </a:t>
            </a:r>
            <a:r>
              <a:rPr lang="en-US" sz="1000" b="0" dirty="0">
                <a:solidFill>
                  <a:schemeClr val="bg1"/>
                </a:solidFill>
                <a:cs typeface="Arial" charset="0"/>
              </a:rPr>
              <a:t>WEATHERIZATION ASSISTANCE PROGRAM STANDARDIZED CURRICULUM – </a:t>
            </a:r>
            <a:r>
              <a:rPr lang="en-US" sz="1000" b="0" dirty="0" smtClean="0">
                <a:solidFill>
                  <a:schemeClr val="bg1"/>
                </a:solidFill>
                <a:cs typeface="Arial" charset="0"/>
              </a:rPr>
              <a:t>December</a:t>
            </a:r>
            <a:r>
              <a:rPr lang="en-US" sz="1000" b="0" baseline="0" dirty="0" smtClean="0">
                <a:solidFill>
                  <a:schemeClr val="bg1"/>
                </a:solidFill>
                <a:cs typeface="Arial" charset="0"/>
              </a:rPr>
              <a:t> </a:t>
            </a:r>
            <a:r>
              <a:rPr lang="en-US" sz="1000" b="0" dirty="0" smtClean="0">
                <a:solidFill>
                  <a:schemeClr val="bg1"/>
                </a:solidFill>
                <a:cs typeface="Arial" charset="0"/>
              </a:rPr>
              <a:t>2012</a:t>
            </a:r>
            <a:endParaRPr lang="en-US" sz="1000" b="0" dirty="0">
              <a:solidFill>
                <a:schemeClr val="bg1"/>
              </a:solidFill>
              <a:cs typeface="Arial" charset="0"/>
            </a:endParaRPr>
          </a:p>
        </p:txBody>
      </p:sp>
      <p:sp>
        <p:nvSpPr>
          <p:cNvPr id="22" name="Text Placeholder 9"/>
          <p:cNvSpPr txBox="1">
            <a:spLocks/>
          </p:cNvSpPr>
          <p:nvPr userDrawn="1"/>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b="0" dirty="0">
                <a:solidFill>
                  <a:schemeClr val="bg1"/>
                </a:solidFill>
                <a:cs typeface="Arial" charset="0"/>
              </a:rPr>
              <a:t>eere.energy.gov</a:t>
            </a:r>
          </a:p>
        </p:txBody>
      </p:sp>
    </p:spTree>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Lst>
  <p:txStyles>
    <p:titleStyle>
      <a:lvl1pPr algn="l" defTabSz="457200" rtl="0" eaLnBrk="1" latinLnBrk="0" hangingPunct="1">
        <a:lnSpc>
          <a:spcPts val="2800"/>
        </a:lnSpc>
        <a:spcBef>
          <a:spcPct val="0"/>
        </a:spcBef>
        <a:buNone/>
        <a:defRPr sz="2600" kern="1200" spc="100">
          <a:solidFill>
            <a:srgbClr val="FFFFFF"/>
          </a:solidFill>
          <a:latin typeface="+mj-lt"/>
          <a:ea typeface="+mj-ea"/>
          <a:cs typeface="+mj-cs"/>
        </a:defRPr>
      </a:lvl1pPr>
    </p:titleStyle>
    <p:bodyStyle>
      <a:lvl1pPr marL="274320" indent="-228600" algn="l" defTabSz="457200" rtl="0" eaLnBrk="1" latinLnBrk="0" hangingPunct="1">
        <a:spcBef>
          <a:spcPts val="600"/>
        </a:spcBef>
        <a:spcAft>
          <a:spcPts val="600"/>
        </a:spcAft>
        <a:buFont typeface="Arial"/>
        <a:buChar char="•"/>
        <a:defRPr sz="2400" kern="1200">
          <a:solidFill>
            <a:schemeClr val="tx1"/>
          </a:solidFill>
          <a:latin typeface="+mn-lt"/>
          <a:ea typeface="+mn-ea"/>
          <a:cs typeface="+mn-cs"/>
        </a:defRPr>
      </a:lvl1pPr>
      <a:lvl2pPr marL="548640" indent="-228600" algn="l" defTabSz="457200" rtl="0" eaLnBrk="1" latinLnBrk="0" hangingPunct="1">
        <a:spcBef>
          <a:spcPts val="600"/>
        </a:spcBef>
        <a:spcAft>
          <a:spcPts val="6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ts val="600"/>
        </a:spcBef>
        <a:spcAft>
          <a:spcPts val="6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ts val="600"/>
        </a:spcBef>
        <a:spcAft>
          <a:spcPts val="600"/>
        </a:spcAft>
        <a:buFont typeface="Arial"/>
        <a:buChar char="–"/>
        <a:defRPr sz="1800" kern="1200">
          <a:solidFill>
            <a:schemeClr val="tx1"/>
          </a:solidFill>
          <a:latin typeface="+mn-lt"/>
          <a:ea typeface="+mn-ea"/>
          <a:cs typeface="+mn-cs"/>
        </a:defRPr>
      </a:lvl4pPr>
      <a:lvl5pPr marL="2057400" indent="-228600" algn="l" defTabSz="457200" rtl="0" eaLnBrk="1" latinLnBrk="0" hangingPunct="1">
        <a:spcBef>
          <a:spcPts val="600"/>
        </a:spcBef>
        <a:spcAft>
          <a:spcPts val="600"/>
        </a:spcAft>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286000" y="2951015"/>
            <a:ext cx="6858000" cy="1295400"/>
          </a:xfrm>
        </p:spPr>
        <p:txBody>
          <a:bodyPr>
            <a:normAutofit/>
          </a:bodyPr>
          <a:lstStyle/>
          <a:p>
            <a:pPr eaLnBrk="1" hangingPunct="1">
              <a:defRPr/>
            </a:pPr>
            <a:r>
              <a:rPr lang="en-US" sz="4000" spc="0" dirty="0" smtClean="0">
                <a:solidFill>
                  <a:srgbClr val="11007C"/>
                </a:solidFill>
              </a:rPr>
              <a:t>Attic Ventilation</a:t>
            </a:r>
          </a:p>
        </p:txBody>
      </p:sp>
      <p:sp>
        <p:nvSpPr>
          <p:cNvPr id="4099" name="Rectangle 3"/>
          <p:cNvSpPr>
            <a:spLocks noGrp="1" noChangeArrowheads="1"/>
          </p:cNvSpPr>
          <p:nvPr>
            <p:ph type="subTitle" idx="1"/>
          </p:nvPr>
        </p:nvSpPr>
        <p:spPr>
          <a:xfrm>
            <a:off x="2286000" y="2743200"/>
            <a:ext cx="6400800" cy="457200"/>
          </a:xfrm>
        </p:spPr>
        <p:txBody>
          <a:bodyPr/>
          <a:lstStyle/>
          <a:p>
            <a:r>
              <a:rPr lang="en-US" dirty="0" smtClean="0">
                <a:solidFill>
                  <a:schemeClr val="folHlink"/>
                </a:solidFill>
                <a:ea typeface="ＭＳ Ｐゴシック" charset="-128"/>
              </a:rPr>
              <a:t>WEATHERIZATION ENERGY AUDITOR SINGLE FAMILY</a:t>
            </a:r>
          </a:p>
          <a:p>
            <a:pPr eaLnBrk="1" hangingPunct="1"/>
            <a:endParaRPr lang="en-US" dirty="0" smtClean="0">
              <a:solidFill>
                <a:srgbClr val="97999C"/>
              </a:solidFill>
            </a:endParaRPr>
          </a:p>
        </p:txBody>
      </p:sp>
      <p:cxnSp>
        <p:nvCxnSpPr>
          <p:cNvPr id="4100"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sp>
        <p:nvSpPr>
          <p:cNvPr id="4101" name="TextBox 8"/>
          <p:cNvSpPr txBox="1">
            <a:spLocks noChangeArrowheads="1"/>
          </p:cNvSpPr>
          <p:nvPr/>
        </p:nvSpPr>
        <p:spPr bwMode="auto">
          <a:xfrm>
            <a:off x="457200" y="6553200"/>
            <a:ext cx="5486400" cy="230188"/>
          </a:xfrm>
          <a:prstGeom prst="rect">
            <a:avLst/>
          </a:prstGeom>
          <a:noFill/>
          <a:ln w="9525">
            <a:noFill/>
            <a:miter lim="800000"/>
            <a:headEnd/>
            <a:tailEnd/>
          </a:ln>
        </p:spPr>
        <p:txBody>
          <a:bodyPr>
            <a:spAutoFit/>
          </a:bodyPr>
          <a:lstStyle/>
          <a:p>
            <a:r>
              <a:rPr lang="en-US" sz="900" b="0" dirty="0">
                <a:solidFill>
                  <a:schemeClr val="bg1"/>
                </a:solidFill>
              </a:rPr>
              <a:t>WEATHERIZATION ASSISTANCE PROGRAM STANDARDIZED CURRICULUM – </a:t>
            </a:r>
            <a:r>
              <a:rPr lang="en-US" sz="900" b="0" dirty="0" smtClean="0">
                <a:solidFill>
                  <a:schemeClr val="bg1"/>
                </a:solidFill>
              </a:rPr>
              <a:t>December 2012</a:t>
            </a:r>
            <a:endParaRPr lang="en-US" sz="900" b="0" dirty="0">
              <a:solidFill>
                <a:schemeClr val="bg1"/>
              </a:solidFill>
            </a:endParaRPr>
          </a:p>
        </p:txBody>
      </p:sp>
      <p:pic>
        <p:nvPicPr>
          <p:cNvPr id="4102" name="Picture 8" descr="Weatherization Works 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2057400"/>
            <a:ext cx="1565275" cy="205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2" descr="Graphic of a home showing the thermal boundary including the attic"/>
          <p:cNvPicPr>
            <a:picLocks noChangeAspect="1"/>
          </p:cNvPicPr>
          <p:nvPr/>
        </p:nvPicPr>
        <p:blipFill>
          <a:blip r:embed="rId3"/>
          <a:srcRect t="-6941"/>
          <a:stretch>
            <a:fillRect/>
          </a:stretch>
        </p:blipFill>
        <p:spPr bwMode="auto">
          <a:xfrm>
            <a:off x="3276600" y="1143000"/>
            <a:ext cx="5867400" cy="5334000"/>
          </a:xfrm>
          <a:prstGeom prst="rect">
            <a:avLst/>
          </a:prstGeom>
          <a:noFill/>
          <a:ln w="9525">
            <a:noFill/>
            <a:miter lim="800000"/>
            <a:headEnd/>
            <a:tailEnd/>
          </a:ln>
        </p:spPr>
      </p:pic>
      <p:sp>
        <p:nvSpPr>
          <p:cNvPr id="64514" name="Rectangle 2"/>
          <p:cNvSpPr>
            <a:spLocks noChangeArrowheads="1"/>
          </p:cNvSpPr>
          <p:nvPr/>
        </p:nvSpPr>
        <p:spPr bwMode="auto">
          <a:xfrm>
            <a:off x="533400" y="0"/>
            <a:ext cx="27432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Code Issues</a:t>
            </a:r>
          </a:p>
        </p:txBody>
      </p:sp>
      <p:sp>
        <p:nvSpPr>
          <p:cNvPr id="16388" name="Rectangle 5"/>
          <p:cNvSpPr>
            <a:spLocks noChangeArrowheads="1"/>
          </p:cNvSpPr>
          <p:nvPr/>
        </p:nvSpPr>
        <p:spPr bwMode="auto">
          <a:xfrm>
            <a:off x="457200" y="2743201"/>
            <a:ext cx="4343400" cy="1569660"/>
          </a:xfrm>
          <a:prstGeom prst="rect">
            <a:avLst/>
          </a:prstGeom>
          <a:noFill/>
          <a:ln w="9525">
            <a:noFill/>
            <a:miter lim="800000"/>
            <a:headEnd/>
            <a:tailEnd/>
          </a:ln>
        </p:spPr>
        <p:txBody>
          <a:bodyPr wrap="square">
            <a:spAutoFit/>
          </a:bodyPr>
          <a:lstStyle/>
          <a:p>
            <a:pPr algn="l"/>
            <a:r>
              <a:rPr lang="en-US" sz="2400" b="0" dirty="0"/>
              <a:t>Attic ventilation not required </a:t>
            </a:r>
            <a:br>
              <a:rPr lang="en-US" sz="2400" b="0" dirty="0"/>
            </a:br>
            <a:r>
              <a:rPr lang="en-US" sz="2400" b="0" dirty="0"/>
              <a:t>when the roof assembly is the thermal and pressure boundary.</a:t>
            </a:r>
            <a:endParaRPr lang="en-US" sz="2400" dirty="0"/>
          </a:p>
        </p:txBody>
      </p:sp>
      <p:sp>
        <p:nvSpPr>
          <p:cNvPr id="14" name="Rectangular Callout 13"/>
          <p:cNvSpPr>
            <a:spLocks noChangeArrowheads="1"/>
          </p:cNvSpPr>
          <p:nvPr/>
        </p:nvSpPr>
        <p:spPr bwMode="auto">
          <a:xfrm>
            <a:off x="3962400" y="1524000"/>
            <a:ext cx="2438400" cy="685800"/>
          </a:xfrm>
          <a:prstGeom prst="wedgeRectCallout">
            <a:avLst>
              <a:gd name="adj1" fmla="val 45778"/>
              <a:gd name="adj2" fmla="val 123162"/>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solidFill>
                  <a:srgbClr val="50565C"/>
                </a:solidFill>
              </a:rPr>
              <a:t>Thermal </a:t>
            </a:r>
            <a:r>
              <a:rPr lang="en-US" sz="1800" b="0" dirty="0" smtClean="0">
                <a:solidFill>
                  <a:srgbClr val="50565C"/>
                </a:solidFill>
              </a:rPr>
              <a:t>boundary – </a:t>
            </a:r>
            <a:r>
              <a:rPr lang="en-US" sz="1800" b="0" dirty="0">
                <a:solidFill>
                  <a:srgbClr val="50565C"/>
                </a:solidFill>
              </a:rPr>
              <a:t/>
            </a:r>
            <a:br>
              <a:rPr lang="en-US" sz="1800" b="0" dirty="0">
                <a:solidFill>
                  <a:srgbClr val="50565C"/>
                </a:solidFill>
              </a:rPr>
            </a:br>
            <a:r>
              <a:rPr lang="en-US" sz="1800" b="0" dirty="0" smtClean="0">
                <a:solidFill>
                  <a:srgbClr val="50565C"/>
                </a:solidFill>
              </a:rPr>
              <a:t>Roof deck</a:t>
            </a:r>
            <a:endParaRPr lang="en-US" sz="1800" b="0" dirty="0">
              <a:solidFill>
                <a:srgbClr val="50565C"/>
              </a:solidFill>
            </a:endParaRPr>
          </a:p>
        </p:txBody>
      </p:sp>
      <p:sp>
        <p:nvSpPr>
          <p:cNvPr id="8"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Attic Ventilation</a:t>
            </a:r>
            <a:endParaRPr lang="en-US" sz="1200" b="0" cap="all" dirty="0">
              <a:solidFill>
                <a:schemeClr val="bg1"/>
              </a:solidFill>
            </a:endParaRPr>
          </a:p>
        </p:txBody>
      </p:sp>
      <p:sp>
        <p:nvSpPr>
          <p:cNvPr id="7" name="TextBox 6"/>
          <p:cNvSpPr txBox="1">
            <a:spLocks noChangeArrowheads="1"/>
          </p:cNvSpPr>
          <p:nvPr/>
        </p:nvSpPr>
        <p:spPr bwMode="auto">
          <a:xfrm>
            <a:off x="6016625" y="6248400"/>
            <a:ext cx="3127375" cy="230832"/>
          </a:xfrm>
          <a:prstGeom prst="rect">
            <a:avLst/>
          </a:prstGeom>
          <a:noFill/>
          <a:ln w="9525">
            <a:noFill/>
            <a:miter lim="800000"/>
            <a:headEnd/>
            <a:tailEnd/>
          </a:ln>
        </p:spPr>
        <p:txBody>
          <a:bodyPr>
            <a:spAutoFit/>
          </a:bodyPr>
          <a:lstStyle/>
          <a:p>
            <a:pPr algn="r"/>
            <a:r>
              <a:rPr lang="en-US" sz="900" b="0" i="1" dirty="0" smtClean="0"/>
              <a:t>Graphic developed for the US </a:t>
            </a:r>
            <a:r>
              <a:rPr lang="en-US" sz="900" b="0" i="1" dirty="0"/>
              <a:t>Department of </a:t>
            </a:r>
            <a:r>
              <a:rPr lang="en-US" sz="900" b="0" i="1" dirty="0" smtClean="0"/>
              <a:t>Energy </a:t>
            </a:r>
            <a:endParaRPr lang="en-US" sz="900" b="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457200" y="0"/>
            <a:ext cx="52578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Applied Ventilation Formula</a:t>
            </a:r>
          </a:p>
        </p:txBody>
      </p:sp>
      <p:sp>
        <p:nvSpPr>
          <p:cNvPr id="17411" name="Rectangle 8"/>
          <p:cNvSpPr>
            <a:spLocks noGrp="1" noChangeArrowheads="1"/>
          </p:cNvSpPr>
          <p:nvPr>
            <p:ph type="body" sz="half" idx="1"/>
          </p:nvPr>
        </p:nvSpPr>
        <p:spPr>
          <a:xfrm>
            <a:off x="304800" y="1371600"/>
            <a:ext cx="3810000" cy="4800600"/>
          </a:xfrm>
        </p:spPr>
        <p:txBody>
          <a:bodyPr>
            <a:noAutofit/>
          </a:bodyPr>
          <a:lstStyle/>
          <a:p>
            <a:pPr>
              <a:spcAft>
                <a:spcPts val="600"/>
              </a:spcAft>
            </a:pPr>
            <a:r>
              <a:rPr lang="en-US" dirty="0" smtClean="0"/>
              <a:t>Calculate the number </a:t>
            </a:r>
            <a:br>
              <a:rPr lang="en-US" dirty="0" smtClean="0"/>
            </a:br>
            <a:r>
              <a:rPr lang="en-US" dirty="0" smtClean="0"/>
              <a:t>of roof vents required.</a:t>
            </a:r>
          </a:p>
          <a:p>
            <a:pPr>
              <a:spcAft>
                <a:spcPts val="600"/>
              </a:spcAft>
            </a:pPr>
            <a:r>
              <a:rPr lang="en-US" dirty="0" smtClean="0"/>
              <a:t>Climate is Zone 7.</a:t>
            </a:r>
          </a:p>
          <a:p>
            <a:pPr>
              <a:spcAft>
                <a:spcPts val="600"/>
              </a:spcAft>
            </a:pPr>
            <a:r>
              <a:rPr lang="en-US" dirty="0" smtClean="0"/>
              <a:t>Ceiling is air sealed </a:t>
            </a:r>
            <a:br>
              <a:rPr lang="en-US" dirty="0" smtClean="0"/>
            </a:br>
            <a:r>
              <a:rPr lang="en-US" dirty="0" smtClean="0"/>
              <a:t>and insulated.</a:t>
            </a:r>
          </a:p>
          <a:p>
            <a:pPr>
              <a:spcAft>
                <a:spcPts val="600"/>
              </a:spcAft>
            </a:pPr>
            <a:r>
              <a:rPr lang="en-US" dirty="0" smtClean="0"/>
              <a:t>Ceiling has vapor retarder.</a:t>
            </a:r>
          </a:p>
          <a:p>
            <a:r>
              <a:rPr lang="en-US" dirty="0"/>
              <a:t>Ceiling area is 60’ x 30</a:t>
            </a:r>
            <a:r>
              <a:rPr lang="en-US" dirty="0" smtClean="0"/>
              <a:t>’.</a:t>
            </a:r>
          </a:p>
          <a:p>
            <a:pPr>
              <a:spcAft>
                <a:spcPts val="600"/>
              </a:spcAft>
            </a:pPr>
            <a:r>
              <a:rPr lang="en-US" dirty="0" smtClean="0"/>
              <a:t>Each vent has a net free area of 60 square inches.</a:t>
            </a:r>
          </a:p>
        </p:txBody>
      </p:sp>
      <p:pic>
        <p:nvPicPr>
          <p:cNvPr id="66565" name="Picture 14" descr="Photo of roof vents."/>
          <p:cNvPicPr>
            <a:picLocks noGrp="1" noChangeAspect="1" noChangeArrowheads="1"/>
          </p:cNvPicPr>
          <p:nvPr>
            <p:ph sz="half" idx="2"/>
          </p:nvPr>
        </p:nvPicPr>
        <p:blipFill>
          <a:blip r:embed="rId3" cstate="email"/>
          <a:stretch>
            <a:fillRect/>
          </a:stretch>
        </p:blipFill>
        <p:spPr>
          <a:xfrm>
            <a:off x="4271834" y="1143000"/>
            <a:ext cx="4872166" cy="5257800"/>
          </a:xfrm>
          <a:solidFill>
            <a:srgbClr val="FFFFFF">
              <a:shade val="85000"/>
            </a:srgbClr>
          </a:solidFill>
          <a:ln w="88900" cap="sq"/>
          <a:scene3d>
            <a:camera prst="orthographicFront"/>
            <a:lightRig rig="twoPt" dir="t">
              <a:rot lat="0" lon="0" rev="7200000"/>
            </a:lightRig>
          </a:scene3d>
          <a:sp3d>
            <a:bevelT w="25400" h="19050"/>
            <a:contourClr>
              <a:srgbClr val="FFFFFF"/>
            </a:contourClr>
          </a:sp3d>
        </p:spPr>
      </p:pic>
      <p:sp>
        <p:nvSpPr>
          <p:cNvPr id="17413" name="TextBox 5"/>
          <p:cNvSpPr txBox="1">
            <a:spLocks noChangeArrowheads="1"/>
          </p:cNvSpPr>
          <p:nvPr/>
        </p:nvSpPr>
        <p:spPr bwMode="auto">
          <a:xfrm>
            <a:off x="4267200" y="1219200"/>
            <a:ext cx="4876800" cy="415925"/>
          </a:xfrm>
          <a:prstGeom prst="rect">
            <a:avLst/>
          </a:prstGeom>
          <a:noFill/>
          <a:ln w="9525">
            <a:noFill/>
            <a:miter lim="800000"/>
            <a:headEnd/>
            <a:tailEnd/>
          </a:ln>
        </p:spPr>
        <p:txBody>
          <a:bodyPr>
            <a:spAutoFit/>
          </a:bodyPr>
          <a:lstStyle/>
          <a:p>
            <a:r>
              <a:rPr lang="en-US" sz="2100" dirty="0">
                <a:solidFill>
                  <a:schemeClr val="bg1"/>
                </a:solidFill>
              </a:rPr>
              <a:t>How many roof vents does it </a:t>
            </a:r>
            <a:r>
              <a:rPr lang="en-US" sz="2100" dirty="0" smtClean="0">
                <a:solidFill>
                  <a:schemeClr val="bg1"/>
                </a:solidFill>
              </a:rPr>
              <a:t>take?</a:t>
            </a:r>
            <a:endParaRPr lang="en-US" sz="2100" dirty="0">
              <a:solidFill>
                <a:schemeClr val="bg1"/>
              </a:solidFill>
            </a:endParaRPr>
          </a:p>
        </p:txBody>
      </p:sp>
      <p:sp>
        <p:nvSpPr>
          <p:cNvPr id="17415" name="Text Box 8"/>
          <p:cNvSpPr txBox="1">
            <a:spLocks noChangeArrowheads="1"/>
          </p:cNvSpPr>
          <p:nvPr/>
        </p:nvSpPr>
        <p:spPr bwMode="auto">
          <a:xfrm>
            <a:off x="5486400" y="6096000"/>
            <a:ext cx="3657600" cy="230832"/>
          </a:xfrm>
          <a:prstGeom prst="rect">
            <a:avLst/>
          </a:prstGeom>
          <a:noFill/>
          <a:ln w="9525">
            <a:noFill/>
            <a:miter lim="800000"/>
            <a:headEnd/>
            <a:tailEnd/>
          </a:ln>
        </p:spPr>
        <p:txBody>
          <a:bodyPr>
            <a:spAutoFit/>
          </a:bodyPr>
          <a:lstStyle/>
          <a:p>
            <a:pPr algn="r">
              <a:spcBef>
                <a:spcPct val="50000"/>
              </a:spcBef>
            </a:pPr>
            <a:r>
              <a:rPr lang="en-US" sz="900" b="0" i="1" dirty="0" smtClean="0">
                <a:solidFill>
                  <a:schemeClr val="bg1"/>
                </a:solidFill>
              </a:rPr>
              <a:t>Photo courtesy of the US </a:t>
            </a:r>
            <a:r>
              <a:rPr lang="en-US" sz="900" b="0" i="1" dirty="0">
                <a:solidFill>
                  <a:schemeClr val="bg1"/>
                </a:solidFill>
              </a:rPr>
              <a:t>Department of Energy</a:t>
            </a:r>
          </a:p>
        </p:txBody>
      </p:sp>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Attic Ventilation</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352800" y="5257800"/>
            <a:ext cx="2438400" cy="838200"/>
          </a:xfrm>
          <a:prstGeom prst="rect">
            <a:avLst/>
          </a:prstGeom>
          <a:solidFill>
            <a:srgbClr val="FFFFFF"/>
          </a:solidFill>
          <a:ln w="6350">
            <a:solidFill>
              <a:srgbClr val="BFBFBF"/>
            </a:solidFill>
            <a:round/>
            <a:headEnd/>
            <a:tailEnd/>
          </a:ln>
          <a:effectLst>
            <a:outerShdw dist="38100" dir="2700000" rotWithShape="0">
              <a:srgbClr val="808080">
                <a:alpha val="42998"/>
              </a:srgbClr>
            </a:outerShdw>
          </a:effectLst>
        </p:spPr>
        <p:txBody>
          <a:bodyPr/>
          <a:lstStyle/>
          <a:p>
            <a:pPr>
              <a:defRPr/>
            </a:pPr>
            <a:endParaRPr lang="en-US" dirty="0">
              <a:latin typeface="Arial" pitchFamily="-109" charset="0"/>
              <a:ea typeface="ＭＳ Ｐゴシック" pitchFamily="-109" charset="-128"/>
            </a:endParaRPr>
          </a:p>
        </p:txBody>
      </p:sp>
      <p:sp>
        <p:nvSpPr>
          <p:cNvPr id="68610" name="Title 1"/>
          <p:cNvSpPr>
            <a:spLocks noGrp="1"/>
          </p:cNvSpPr>
          <p:nvPr>
            <p:ph type="title"/>
          </p:nvPr>
        </p:nvSpPr>
        <p:spPr>
          <a:xfrm>
            <a:off x="457200" y="0"/>
            <a:ext cx="6553200" cy="838200"/>
          </a:xfrm>
        </p:spPr>
        <p:txBody>
          <a:bodyPr/>
          <a:lstStyle/>
          <a:p>
            <a:pPr>
              <a:defRPr/>
            </a:pPr>
            <a:r>
              <a:rPr lang="en-US" dirty="0" smtClean="0"/>
              <a:t>Applied Ventilation Formula</a:t>
            </a:r>
          </a:p>
        </p:txBody>
      </p:sp>
      <p:sp>
        <p:nvSpPr>
          <p:cNvPr id="18436" name="Text Placeholder 2"/>
          <p:cNvSpPr>
            <a:spLocks noGrp="1"/>
          </p:cNvSpPr>
          <p:nvPr>
            <p:ph type="body" sz="half" idx="1"/>
          </p:nvPr>
        </p:nvSpPr>
        <p:spPr>
          <a:xfrm>
            <a:off x="457200" y="1600200"/>
            <a:ext cx="8229600" cy="4648200"/>
          </a:xfrm>
        </p:spPr>
        <p:txBody>
          <a:bodyPr>
            <a:noAutofit/>
          </a:bodyPr>
          <a:lstStyle/>
          <a:p>
            <a:r>
              <a:rPr lang="en-US" dirty="0" smtClean="0"/>
              <a:t>Ceiling = 60’ x 30’ = 1,800 square feet.</a:t>
            </a:r>
          </a:p>
          <a:p>
            <a:r>
              <a:rPr lang="en-US" dirty="0" smtClean="0"/>
              <a:t>Formula for attic with vapor retarder = 1/300</a:t>
            </a:r>
          </a:p>
          <a:p>
            <a:r>
              <a:rPr lang="en-US" dirty="0" smtClean="0"/>
              <a:t>1,800 ÷ 300 = 6 sq. ft. required NFA ventilation</a:t>
            </a:r>
            <a:br>
              <a:rPr lang="en-US" dirty="0" smtClean="0"/>
            </a:br>
            <a:endParaRPr lang="en-US" dirty="0" smtClean="0"/>
          </a:p>
          <a:p>
            <a:pPr>
              <a:buFontTx/>
              <a:buNone/>
            </a:pPr>
            <a:r>
              <a:rPr lang="en-US" dirty="0" smtClean="0"/>
              <a:t>Convert to inches:</a:t>
            </a:r>
          </a:p>
          <a:p>
            <a:r>
              <a:rPr lang="en-US" dirty="0" smtClean="0"/>
              <a:t>6 sq. ft. x 144 sq. in./sq. ft. = 864 square inches</a:t>
            </a:r>
          </a:p>
          <a:p>
            <a:r>
              <a:rPr lang="en-US" dirty="0" smtClean="0"/>
              <a:t>864 ÷ 60 square inches NFA/vent = 14.4</a:t>
            </a:r>
          </a:p>
          <a:p>
            <a:pPr algn="ctr">
              <a:spcBef>
                <a:spcPts val="3600"/>
              </a:spcBef>
              <a:buFontTx/>
              <a:buNone/>
            </a:pPr>
            <a:r>
              <a:rPr lang="en-US" b="1" i="1" dirty="0" smtClean="0"/>
              <a:t>15 vents!</a:t>
            </a:r>
          </a:p>
          <a:p>
            <a:endParaRPr lang="en-US" dirty="0" smtClean="0"/>
          </a:p>
        </p:txBody>
      </p:sp>
      <p:sp>
        <p:nvSpPr>
          <p:cNvPr id="7"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Attic Ventilation</a:t>
            </a:r>
            <a:endParaRPr lang="en-US" sz="1200" b="0" cap="all"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457200" y="0"/>
            <a:ext cx="64008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Ground Rules and Specifications</a:t>
            </a:r>
          </a:p>
        </p:txBody>
      </p:sp>
      <p:sp>
        <p:nvSpPr>
          <p:cNvPr id="19459" name="Rectangle 5"/>
          <p:cNvSpPr>
            <a:spLocks noGrp="1" noChangeArrowheads="1"/>
          </p:cNvSpPr>
          <p:nvPr>
            <p:ph idx="1"/>
          </p:nvPr>
        </p:nvSpPr>
        <p:spPr>
          <a:xfrm>
            <a:off x="457200" y="1600200"/>
            <a:ext cx="8382000" cy="4800600"/>
          </a:xfrm>
        </p:spPr>
        <p:txBody>
          <a:bodyPr>
            <a:noAutofit/>
          </a:bodyPr>
          <a:lstStyle/>
          <a:p>
            <a:pPr marL="0" indent="0">
              <a:buNone/>
            </a:pPr>
            <a:r>
              <a:rPr lang="en-US" sz="2600" dirty="0" smtClean="0">
                <a:solidFill>
                  <a:srgbClr val="000066"/>
                </a:solidFill>
              </a:rPr>
              <a:t>Vented attics should not communicate with the conditioned space.</a:t>
            </a:r>
          </a:p>
          <a:p>
            <a:pPr>
              <a:buFont typeface="Arial" pitchFamily="34" charset="0"/>
              <a:buChar char="•"/>
            </a:pPr>
            <a:r>
              <a:rPr lang="en-US" dirty="0" smtClean="0"/>
              <a:t>The ceiling air barrier must be continuous with no leakage.</a:t>
            </a:r>
          </a:p>
          <a:p>
            <a:pPr>
              <a:spcAft>
                <a:spcPts val="1200"/>
              </a:spcAft>
              <a:buFont typeface="Arial" pitchFamily="34" charset="0"/>
              <a:buChar char="•"/>
            </a:pPr>
            <a:r>
              <a:rPr lang="en-US" dirty="0" smtClean="0"/>
              <a:t>Specify appropriate attic sealing as part of the work scope.</a:t>
            </a:r>
          </a:p>
          <a:p>
            <a:pPr>
              <a:spcAft>
                <a:spcPts val="1200"/>
              </a:spcAft>
            </a:pPr>
            <a:r>
              <a:rPr lang="en-US" dirty="0" smtClean="0"/>
              <a:t>Specify that vents be placed low and high on roof.</a:t>
            </a:r>
          </a:p>
          <a:p>
            <a:pPr>
              <a:spcAft>
                <a:spcPts val="1200"/>
              </a:spcAft>
            </a:pPr>
            <a:r>
              <a:rPr lang="en-US" dirty="0" smtClean="0"/>
              <a:t>Specify eave chutes when soffit vents are present </a:t>
            </a:r>
            <a:br>
              <a:rPr lang="en-US" dirty="0" smtClean="0"/>
            </a:br>
            <a:r>
              <a:rPr lang="en-US" dirty="0" smtClean="0"/>
              <a:t>and loose fill insulation is needed.</a:t>
            </a:r>
          </a:p>
          <a:p>
            <a:r>
              <a:rPr lang="en-US" dirty="0" smtClean="0"/>
              <a:t>Specify that all mechanical ventilation ducts and </a:t>
            </a:r>
            <a:br>
              <a:rPr lang="en-US" dirty="0" smtClean="0"/>
            </a:br>
            <a:r>
              <a:rPr lang="en-US" dirty="0" smtClean="0"/>
              <a:t>plumbing stacks are vented directly to the outside.</a:t>
            </a:r>
          </a:p>
        </p:txBody>
      </p:sp>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Attic Ventilation</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Graphic showing continuous soffit and ridge venting."/>
          <p:cNvPicPr>
            <a:picLocks noChangeAspect="1"/>
          </p:cNvPicPr>
          <p:nvPr/>
        </p:nvPicPr>
        <p:blipFill>
          <a:blip r:embed="rId3"/>
          <a:srcRect/>
          <a:stretch>
            <a:fillRect/>
          </a:stretch>
        </p:blipFill>
        <p:spPr bwMode="auto">
          <a:xfrm>
            <a:off x="419100" y="2438400"/>
            <a:ext cx="8305800" cy="2903538"/>
          </a:xfrm>
          <a:prstGeom prst="rect">
            <a:avLst/>
          </a:prstGeom>
          <a:noFill/>
          <a:ln w="9525">
            <a:noFill/>
            <a:miter lim="800000"/>
            <a:headEnd/>
            <a:tailEnd/>
          </a:ln>
        </p:spPr>
      </p:pic>
      <p:sp>
        <p:nvSpPr>
          <p:cNvPr id="70658" name="Rectangle 2"/>
          <p:cNvSpPr>
            <a:spLocks noChangeArrowheads="1"/>
          </p:cNvSpPr>
          <p:nvPr/>
        </p:nvSpPr>
        <p:spPr bwMode="auto">
          <a:xfrm>
            <a:off x="457200" y="0"/>
            <a:ext cx="44196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Venting Configurations</a:t>
            </a:r>
          </a:p>
        </p:txBody>
      </p:sp>
      <p:sp>
        <p:nvSpPr>
          <p:cNvPr id="20484" name="Text Box 6"/>
          <p:cNvSpPr txBox="1">
            <a:spLocks noChangeArrowheads="1"/>
          </p:cNvSpPr>
          <p:nvPr/>
        </p:nvSpPr>
        <p:spPr bwMode="auto">
          <a:xfrm>
            <a:off x="457200" y="1447800"/>
            <a:ext cx="4114800" cy="492443"/>
          </a:xfrm>
          <a:prstGeom prst="rect">
            <a:avLst/>
          </a:prstGeom>
          <a:noFill/>
          <a:ln w="9525">
            <a:noFill/>
            <a:miter lim="800000"/>
            <a:headEnd/>
            <a:tailEnd/>
          </a:ln>
        </p:spPr>
        <p:txBody>
          <a:bodyPr wrap="square">
            <a:spAutoFit/>
          </a:bodyPr>
          <a:lstStyle/>
          <a:p>
            <a:pPr algn="l">
              <a:spcBef>
                <a:spcPct val="50000"/>
              </a:spcBef>
            </a:pPr>
            <a:r>
              <a:rPr lang="en-US" sz="2600" b="0" dirty="0">
                <a:solidFill>
                  <a:srgbClr val="000066"/>
                </a:solidFill>
              </a:rPr>
              <a:t>In a perfect </a:t>
            </a:r>
            <a:r>
              <a:rPr lang="en-US" sz="2600" b="0" dirty="0" smtClean="0">
                <a:solidFill>
                  <a:srgbClr val="000066"/>
                </a:solidFill>
              </a:rPr>
              <a:t>world...</a:t>
            </a:r>
            <a:endParaRPr lang="en-US" sz="2600" b="0" dirty="0">
              <a:solidFill>
                <a:srgbClr val="000066"/>
              </a:solidFill>
            </a:endParaRPr>
          </a:p>
        </p:txBody>
      </p:sp>
      <p:sp>
        <p:nvSpPr>
          <p:cNvPr id="8" name="Rectangular Callout 7"/>
          <p:cNvSpPr>
            <a:spLocks noChangeArrowheads="1"/>
          </p:cNvSpPr>
          <p:nvPr/>
        </p:nvSpPr>
        <p:spPr bwMode="auto">
          <a:xfrm>
            <a:off x="4800600" y="1752600"/>
            <a:ext cx="2971800" cy="381000"/>
          </a:xfrm>
          <a:prstGeom prst="wedgeRectCallout">
            <a:avLst>
              <a:gd name="adj1" fmla="val -46102"/>
              <a:gd name="adj2" fmla="val 146495"/>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smtClean="0">
                <a:latin typeface="Arial" pitchFamily="-109" charset="0"/>
                <a:ea typeface="ＭＳ Ｐゴシック" pitchFamily="26" charset="-128"/>
              </a:rPr>
              <a:t>Continuous ridge vent</a:t>
            </a:r>
            <a:endParaRPr lang="en-US" sz="1800" b="0" dirty="0">
              <a:latin typeface="Arial" pitchFamily="-109" charset="0"/>
              <a:ea typeface="ＭＳ Ｐゴシック" pitchFamily="26" charset="-128"/>
            </a:endParaRPr>
          </a:p>
        </p:txBody>
      </p:sp>
      <p:sp>
        <p:nvSpPr>
          <p:cNvPr id="9" name="Rectangular Callout 8"/>
          <p:cNvSpPr>
            <a:spLocks noChangeArrowheads="1"/>
          </p:cNvSpPr>
          <p:nvPr/>
        </p:nvSpPr>
        <p:spPr bwMode="auto">
          <a:xfrm>
            <a:off x="381000" y="5257800"/>
            <a:ext cx="3962400" cy="457200"/>
          </a:xfrm>
          <a:prstGeom prst="wedgeRectCallout">
            <a:avLst>
              <a:gd name="adj1" fmla="val -162"/>
              <a:gd name="adj2" fmla="val -120727"/>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smtClean="0">
                <a:latin typeface="Arial" pitchFamily="-109" charset="0"/>
                <a:ea typeface="ＭＳ Ｐゴシック" pitchFamily="26" charset="-128"/>
              </a:rPr>
              <a:t>Continuous eave vent (soffit vents)</a:t>
            </a:r>
            <a:endParaRPr lang="en-US" sz="1800" b="0" dirty="0">
              <a:latin typeface="Arial" pitchFamily="-109" charset="0"/>
              <a:ea typeface="ＭＳ Ｐゴシック" pitchFamily="26" charset="-128"/>
            </a:endParaRPr>
          </a:p>
        </p:txBody>
      </p:sp>
      <p:sp>
        <p:nvSpPr>
          <p:cNvPr id="11"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Attic Ventilation</a:t>
            </a:r>
            <a:endParaRPr lang="en-US" sz="1200" b="0" cap="all" dirty="0">
              <a:solidFill>
                <a:schemeClr val="bg1"/>
              </a:solidFill>
            </a:endParaRPr>
          </a:p>
        </p:txBody>
      </p:sp>
      <p:sp>
        <p:nvSpPr>
          <p:cNvPr id="10" name="TextBox 6"/>
          <p:cNvSpPr txBox="1">
            <a:spLocks noChangeArrowheads="1"/>
          </p:cNvSpPr>
          <p:nvPr/>
        </p:nvSpPr>
        <p:spPr bwMode="auto">
          <a:xfrm>
            <a:off x="6016625" y="6322368"/>
            <a:ext cx="3127375" cy="230832"/>
          </a:xfrm>
          <a:prstGeom prst="rect">
            <a:avLst/>
          </a:prstGeom>
          <a:noFill/>
          <a:ln w="9525">
            <a:noFill/>
            <a:miter lim="800000"/>
            <a:headEnd/>
            <a:tailEnd/>
          </a:ln>
        </p:spPr>
        <p:txBody>
          <a:bodyPr>
            <a:spAutoFit/>
          </a:bodyPr>
          <a:lstStyle/>
          <a:p>
            <a:pPr algn="r"/>
            <a:r>
              <a:rPr lang="en-US" sz="900" b="0" i="1" dirty="0" smtClean="0"/>
              <a:t>Graphic developed for the US </a:t>
            </a:r>
            <a:r>
              <a:rPr lang="en-US" sz="900" b="0" i="1" dirty="0"/>
              <a:t>Department of </a:t>
            </a:r>
            <a:r>
              <a:rPr lang="en-US" sz="900" b="0" i="1" dirty="0" smtClean="0"/>
              <a:t>Energy </a:t>
            </a:r>
            <a:endParaRPr lang="en-US" sz="900" b="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33400" y="0"/>
            <a:ext cx="44196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latin typeface="Arial" pitchFamily="33" charset="0"/>
                <a:ea typeface="ＭＳ Ｐゴシック" pitchFamily="33" charset="-128"/>
              </a:rPr>
              <a:t>Vent Types</a:t>
            </a:r>
          </a:p>
        </p:txBody>
      </p:sp>
      <p:pic>
        <p:nvPicPr>
          <p:cNvPr id="21507" name="Picture 7" descr="Graphic of gable vent."/>
          <p:cNvPicPr>
            <a:picLocks noChangeAspect="1" noChangeArrowheads="1"/>
          </p:cNvPicPr>
          <p:nvPr/>
        </p:nvPicPr>
        <p:blipFill>
          <a:blip r:embed="rId3"/>
          <a:srcRect/>
          <a:stretch>
            <a:fillRect/>
          </a:stretch>
        </p:blipFill>
        <p:spPr bwMode="auto">
          <a:xfrm>
            <a:off x="609600" y="1600200"/>
            <a:ext cx="2971800" cy="1851025"/>
          </a:xfrm>
          <a:prstGeom prst="rect">
            <a:avLst/>
          </a:prstGeom>
          <a:noFill/>
          <a:ln w="9525">
            <a:noFill/>
            <a:miter lim="800000"/>
            <a:headEnd/>
            <a:tailEnd/>
          </a:ln>
        </p:spPr>
      </p:pic>
      <p:pic>
        <p:nvPicPr>
          <p:cNvPr id="21508" name="Picture 8" descr="Graphic of eave vent."/>
          <p:cNvPicPr>
            <a:picLocks noChangeAspect="1" noChangeArrowheads="1"/>
          </p:cNvPicPr>
          <p:nvPr/>
        </p:nvPicPr>
        <p:blipFill>
          <a:blip r:embed="rId4"/>
          <a:srcRect/>
          <a:stretch>
            <a:fillRect/>
          </a:stretch>
        </p:blipFill>
        <p:spPr bwMode="auto">
          <a:xfrm>
            <a:off x="3276600" y="3733800"/>
            <a:ext cx="2647950" cy="1717675"/>
          </a:xfrm>
          <a:prstGeom prst="rect">
            <a:avLst/>
          </a:prstGeom>
          <a:noFill/>
          <a:ln w="9525">
            <a:noFill/>
            <a:miter lim="800000"/>
            <a:headEnd/>
            <a:tailEnd/>
          </a:ln>
        </p:spPr>
      </p:pic>
      <p:pic>
        <p:nvPicPr>
          <p:cNvPr id="21509" name="Picture 9" descr="Graphic of roof vent."/>
          <p:cNvPicPr>
            <a:picLocks noChangeAspect="1" noChangeArrowheads="1"/>
          </p:cNvPicPr>
          <p:nvPr/>
        </p:nvPicPr>
        <p:blipFill>
          <a:blip r:embed="rId5">
            <a:lum bright="4000"/>
          </a:blip>
          <a:srcRect/>
          <a:stretch>
            <a:fillRect/>
          </a:stretch>
        </p:blipFill>
        <p:spPr bwMode="auto">
          <a:xfrm>
            <a:off x="5486400" y="1524000"/>
            <a:ext cx="3048000" cy="2125663"/>
          </a:xfrm>
          <a:prstGeom prst="rect">
            <a:avLst/>
          </a:prstGeom>
          <a:noFill/>
          <a:ln w="9525">
            <a:noFill/>
            <a:miter lim="800000"/>
            <a:headEnd/>
            <a:tailEnd/>
          </a:ln>
        </p:spPr>
      </p:pic>
      <p:sp>
        <p:nvSpPr>
          <p:cNvPr id="21510" name="Text Box 10"/>
          <p:cNvSpPr txBox="1">
            <a:spLocks noChangeArrowheads="1"/>
          </p:cNvSpPr>
          <p:nvPr/>
        </p:nvSpPr>
        <p:spPr bwMode="auto">
          <a:xfrm>
            <a:off x="762000" y="3619500"/>
            <a:ext cx="2133600" cy="461665"/>
          </a:xfrm>
          <a:prstGeom prst="rect">
            <a:avLst/>
          </a:prstGeom>
          <a:noFill/>
          <a:ln w="9525">
            <a:noFill/>
            <a:miter lim="800000"/>
            <a:headEnd/>
            <a:tailEnd/>
          </a:ln>
        </p:spPr>
        <p:txBody>
          <a:bodyPr>
            <a:spAutoFit/>
          </a:bodyPr>
          <a:lstStyle/>
          <a:p>
            <a:pPr>
              <a:spcBef>
                <a:spcPct val="50000"/>
              </a:spcBef>
            </a:pPr>
            <a:r>
              <a:rPr lang="en-US" sz="2400" b="0" dirty="0" smtClean="0"/>
              <a:t>Gable vent</a:t>
            </a:r>
            <a:endParaRPr lang="en-US" sz="2400" b="0" dirty="0"/>
          </a:p>
        </p:txBody>
      </p:sp>
      <p:sp>
        <p:nvSpPr>
          <p:cNvPr id="21511" name="Text Box 11"/>
          <p:cNvSpPr txBox="1">
            <a:spLocks noChangeArrowheads="1"/>
          </p:cNvSpPr>
          <p:nvPr/>
        </p:nvSpPr>
        <p:spPr bwMode="auto">
          <a:xfrm>
            <a:off x="3543300" y="5562600"/>
            <a:ext cx="2057400" cy="461665"/>
          </a:xfrm>
          <a:prstGeom prst="rect">
            <a:avLst/>
          </a:prstGeom>
          <a:noFill/>
          <a:ln w="9525">
            <a:noFill/>
            <a:miter lim="800000"/>
            <a:headEnd/>
            <a:tailEnd/>
          </a:ln>
        </p:spPr>
        <p:txBody>
          <a:bodyPr>
            <a:spAutoFit/>
          </a:bodyPr>
          <a:lstStyle/>
          <a:p>
            <a:pPr>
              <a:spcBef>
                <a:spcPct val="50000"/>
              </a:spcBef>
            </a:pPr>
            <a:r>
              <a:rPr lang="en-US" sz="2400" b="0" dirty="0" smtClean="0"/>
              <a:t>Eave vent</a:t>
            </a:r>
            <a:endParaRPr lang="en-US" sz="2400" b="0" dirty="0"/>
          </a:p>
        </p:txBody>
      </p:sp>
      <p:sp>
        <p:nvSpPr>
          <p:cNvPr id="21512" name="Text Box 12"/>
          <p:cNvSpPr txBox="1">
            <a:spLocks noChangeArrowheads="1"/>
          </p:cNvSpPr>
          <p:nvPr/>
        </p:nvSpPr>
        <p:spPr bwMode="auto">
          <a:xfrm>
            <a:off x="5943600" y="3619500"/>
            <a:ext cx="2133600" cy="461665"/>
          </a:xfrm>
          <a:prstGeom prst="rect">
            <a:avLst/>
          </a:prstGeom>
          <a:noFill/>
          <a:ln w="9525">
            <a:noFill/>
            <a:miter lim="800000"/>
            <a:headEnd/>
            <a:tailEnd/>
          </a:ln>
        </p:spPr>
        <p:txBody>
          <a:bodyPr>
            <a:spAutoFit/>
          </a:bodyPr>
          <a:lstStyle/>
          <a:p>
            <a:pPr>
              <a:spcBef>
                <a:spcPct val="50000"/>
              </a:spcBef>
            </a:pPr>
            <a:r>
              <a:rPr lang="en-US" sz="2400" b="0" dirty="0" smtClean="0"/>
              <a:t>Roof vent</a:t>
            </a:r>
            <a:endParaRPr lang="en-US" sz="2400" b="0" dirty="0"/>
          </a:p>
        </p:txBody>
      </p:sp>
      <p:sp>
        <p:nvSpPr>
          <p:cNvPr id="21514" name="Text Box 8"/>
          <p:cNvSpPr txBox="1">
            <a:spLocks noChangeArrowheads="1"/>
          </p:cNvSpPr>
          <p:nvPr/>
        </p:nvSpPr>
        <p:spPr bwMode="auto">
          <a:xfrm>
            <a:off x="5486400" y="6172200"/>
            <a:ext cx="3657600" cy="246063"/>
          </a:xfrm>
          <a:prstGeom prst="rect">
            <a:avLst/>
          </a:prstGeom>
          <a:noFill/>
          <a:ln w="9525">
            <a:noFill/>
            <a:miter lim="800000"/>
            <a:headEnd/>
            <a:tailEnd/>
          </a:ln>
        </p:spPr>
        <p:txBody>
          <a:bodyPr>
            <a:spAutoFit/>
          </a:bodyPr>
          <a:lstStyle/>
          <a:p>
            <a:pPr algn="r">
              <a:spcBef>
                <a:spcPct val="50000"/>
              </a:spcBef>
            </a:pPr>
            <a:r>
              <a:rPr lang="en-US" sz="1000" b="0" i="1" dirty="0" smtClean="0"/>
              <a:t>Images courtesy of J</a:t>
            </a:r>
            <a:r>
              <a:rPr lang="en-US" sz="1000" b="0" i="1" dirty="0"/>
              <a:t>&amp;R Products Inc</a:t>
            </a:r>
            <a:r>
              <a:rPr lang="en-US" sz="1000" b="0" i="1" dirty="0">
                <a:solidFill>
                  <a:schemeClr val="bg2"/>
                </a:solidFill>
              </a:rPr>
              <a:t>.</a:t>
            </a:r>
          </a:p>
        </p:txBody>
      </p:sp>
      <p:sp>
        <p:nvSpPr>
          <p:cNvPr id="12"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Attic Ventilation</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457200" y="0"/>
            <a:ext cx="44196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Vent Types</a:t>
            </a:r>
          </a:p>
        </p:txBody>
      </p:sp>
      <p:sp>
        <p:nvSpPr>
          <p:cNvPr id="22531" name="Text Box 7"/>
          <p:cNvSpPr txBox="1">
            <a:spLocks noChangeArrowheads="1"/>
          </p:cNvSpPr>
          <p:nvPr/>
        </p:nvSpPr>
        <p:spPr bwMode="auto">
          <a:xfrm>
            <a:off x="914400" y="4697413"/>
            <a:ext cx="2743200" cy="461665"/>
          </a:xfrm>
          <a:prstGeom prst="rect">
            <a:avLst/>
          </a:prstGeom>
          <a:noFill/>
          <a:ln w="9525">
            <a:noFill/>
            <a:miter lim="800000"/>
            <a:headEnd/>
            <a:tailEnd/>
          </a:ln>
        </p:spPr>
        <p:txBody>
          <a:bodyPr>
            <a:spAutoFit/>
          </a:bodyPr>
          <a:lstStyle/>
          <a:p>
            <a:pPr>
              <a:spcBef>
                <a:spcPct val="50000"/>
              </a:spcBef>
            </a:pPr>
            <a:r>
              <a:rPr lang="en-US" sz="2400" b="0" dirty="0" smtClean="0"/>
              <a:t>Turbine vent</a:t>
            </a:r>
            <a:endParaRPr lang="en-US" sz="2400" b="0" dirty="0"/>
          </a:p>
        </p:txBody>
      </p:sp>
      <p:sp>
        <p:nvSpPr>
          <p:cNvPr id="22532" name="Text Box 8"/>
          <p:cNvSpPr txBox="1">
            <a:spLocks noChangeArrowheads="1"/>
          </p:cNvSpPr>
          <p:nvPr/>
        </p:nvSpPr>
        <p:spPr bwMode="auto">
          <a:xfrm>
            <a:off x="5029200" y="4697413"/>
            <a:ext cx="3352800" cy="830997"/>
          </a:xfrm>
          <a:prstGeom prst="rect">
            <a:avLst/>
          </a:prstGeom>
          <a:noFill/>
          <a:ln w="9525">
            <a:noFill/>
            <a:miter lim="800000"/>
            <a:headEnd/>
            <a:tailEnd/>
          </a:ln>
        </p:spPr>
        <p:txBody>
          <a:bodyPr>
            <a:spAutoFit/>
          </a:bodyPr>
          <a:lstStyle/>
          <a:p>
            <a:pPr>
              <a:spcBef>
                <a:spcPct val="50000"/>
              </a:spcBef>
            </a:pPr>
            <a:r>
              <a:rPr lang="en-US" sz="2400" b="0" dirty="0" smtClean="0"/>
              <a:t>R-144 mushroom roof vent</a:t>
            </a:r>
            <a:endParaRPr lang="en-US" sz="2400" b="0" dirty="0"/>
          </a:p>
        </p:txBody>
      </p:sp>
      <p:pic>
        <p:nvPicPr>
          <p:cNvPr id="22533" name="Picture 10" descr="Photo of R-144 roof vent."/>
          <p:cNvPicPr>
            <a:picLocks noChangeAspect="1" noChangeArrowheads="1"/>
          </p:cNvPicPr>
          <p:nvPr/>
        </p:nvPicPr>
        <p:blipFill>
          <a:blip r:embed="rId3"/>
          <a:srcRect/>
          <a:stretch>
            <a:fillRect/>
          </a:stretch>
        </p:blipFill>
        <p:spPr bwMode="auto">
          <a:xfrm>
            <a:off x="4876800" y="1676400"/>
            <a:ext cx="3657600" cy="2665413"/>
          </a:xfrm>
          <a:prstGeom prst="rect">
            <a:avLst/>
          </a:prstGeom>
          <a:noFill/>
          <a:ln w="9525">
            <a:noFill/>
            <a:miter lim="800000"/>
            <a:headEnd/>
            <a:tailEnd/>
          </a:ln>
        </p:spPr>
      </p:pic>
      <p:pic>
        <p:nvPicPr>
          <p:cNvPr id="22535" name="Picture 10" descr="Photo of turbine vent."/>
          <p:cNvPicPr>
            <a:picLocks noChangeAspect="1"/>
          </p:cNvPicPr>
          <p:nvPr/>
        </p:nvPicPr>
        <p:blipFill>
          <a:blip r:embed="rId4"/>
          <a:srcRect/>
          <a:stretch>
            <a:fillRect/>
          </a:stretch>
        </p:blipFill>
        <p:spPr bwMode="auto">
          <a:xfrm>
            <a:off x="685800" y="1524000"/>
            <a:ext cx="3200400" cy="3040063"/>
          </a:xfrm>
          <a:prstGeom prst="rect">
            <a:avLst/>
          </a:prstGeom>
          <a:noFill/>
          <a:ln w="9525">
            <a:noFill/>
            <a:miter lim="800000"/>
            <a:headEnd/>
            <a:tailEnd/>
          </a:ln>
        </p:spPr>
      </p:pic>
      <p:sp>
        <p:nvSpPr>
          <p:cNvPr id="10"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Attic Ventilation</a:t>
            </a:r>
            <a:endParaRPr lang="en-US" sz="1200" b="0" cap="all" dirty="0">
              <a:solidFill>
                <a:schemeClr val="bg1"/>
              </a:solidFill>
            </a:endParaRPr>
          </a:p>
        </p:txBody>
      </p:sp>
      <p:sp>
        <p:nvSpPr>
          <p:cNvPr id="9" name="Text Box 8"/>
          <p:cNvSpPr txBox="1">
            <a:spLocks noChangeArrowheads="1"/>
          </p:cNvSpPr>
          <p:nvPr/>
        </p:nvSpPr>
        <p:spPr bwMode="auto">
          <a:xfrm>
            <a:off x="5486400" y="6172200"/>
            <a:ext cx="3657600" cy="246063"/>
          </a:xfrm>
          <a:prstGeom prst="rect">
            <a:avLst/>
          </a:prstGeom>
          <a:noFill/>
          <a:ln w="9525">
            <a:noFill/>
            <a:miter lim="800000"/>
            <a:headEnd/>
            <a:tailEnd/>
          </a:ln>
        </p:spPr>
        <p:txBody>
          <a:bodyPr>
            <a:spAutoFit/>
          </a:bodyPr>
          <a:lstStyle/>
          <a:p>
            <a:pPr algn="r">
              <a:spcBef>
                <a:spcPct val="50000"/>
              </a:spcBef>
            </a:pPr>
            <a:r>
              <a:rPr lang="en-US" sz="1000" b="0" i="1" dirty="0" smtClean="0"/>
              <a:t>Images courtesy of J</a:t>
            </a:r>
            <a:r>
              <a:rPr lang="en-US" sz="1000" b="0" i="1" dirty="0"/>
              <a:t>&amp;R Products Inc</a:t>
            </a:r>
            <a:r>
              <a:rPr lang="en-US" sz="1000" b="0" i="1" dirty="0">
                <a:solidFill>
                  <a:schemeClr val="bg2"/>
                </a:solidFill>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457200" y="0"/>
            <a:ext cx="44196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Vent Placement</a:t>
            </a:r>
          </a:p>
        </p:txBody>
      </p:sp>
      <p:pic>
        <p:nvPicPr>
          <p:cNvPr id="23555" name="Picture 3" descr="Photo of roof displaying high vent placement."/>
          <p:cNvPicPr>
            <a:picLocks noChangeAspect="1" noChangeArrowheads="1"/>
          </p:cNvPicPr>
          <p:nvPr/>
        </p:nvPicPr>
        <p:blipFill>
          <a:blip r:embed="rId3">
            <a:lum bright="-6000"/>
          </a:blip>
          <a:srcRect/>
          <a:stretch>
            <a:fillRect/>
          </a:stretch>
        </p:blipFill>
        <p:spPr bwMode="auto">
          <a:xfrm>
            <a:off x="0" y="1143000"/>
            <a:ext cx="9144000" cy="5334000"/>
          </a:xfrm>
          <a:prstGeom prst="rect">
            <a:avLst/>
          </a:prstGeom>
          <a:noFill/>
          <a:ln w="9525">
            <a:noFill/>
            <a:miter lim="800000"/>
            <a:headEnd/>
            <a:tailEnd/>
          </a:ln>
        </p:spPr>
      </p:pic>
      <p:sp>
        <p:nvSpPr>
          <p:cNvPr id="23556" name="Oval 7"/>
          <p:cNvSpPr>
            <a:spLocks noChangeArrowheads="1"/>
          </p:cNvSpPr>
          <p:nvPr/>
        </p:nvSpPr>
        <p:spPr bwMode="auto">
          <a:xfrm>
            <a:off x="2895600" y="2590800"/>
            <a:ext cx="533400" cy="533400"/>
          </a:xfrm>
          <a:prstGeom prst="ellipse">
            <a:avLst/>
          </a:prstGeom>
          <a:noFill/>
          <a:ln w="19050">
            <a:solidFill>
              <a:srgbClr val="FF0000"/>
            </a:solidFill>
            <a:round/>
            <a:headEnd/>
            <a:tailEnd/>
          </a:ln>
        </p:spPr>
        <p:txBody>
          <a:bodyPr wrap="none" anchor="ctr"/>
          <a:lstStyle/>
          <a:p>
            <a:endParaRPr lang="en-US" dirty="0"/>
          </a:p>
        </p:txBody>
      </p:sp>
      <p:sp>
        <p:nvSpPr>
          <p:cNvPr id="23557" name="Oval 8"/>
          <p:cNvSpPr>
            <a:spLocks noChangeArrowheads="1"/>
          </p:cNvSpPr>
          <p:nvPr/>
        </p:nvSpPr>
        <p:spPr bwMode="auto">
          <a:xfrm>
            <a:off x="6096000" y="2590800"/>
            <a:ext cx="533400" cy="533400"/>
          </a:xfrm>
          <a:prstGeom prst="ellipse">
            <a:avLst/>
          </a:prstGeom>
          <a:noFill/>
          <a:ln w="19050">
            <a:solidFill>
              <a:srgbClr val="FF0000"/>
            </a:solidFill>
            <a:round/>
            <a:headEnd/>
            <a:tailEnd/>
          </a:ln>
        </p:spPr>
        <p:txBody>
          <a:bodyPr wrap="none" anchor="ctr"/>
          <a:lstStyle/>
          <a:p>
            <a:endParaRPr lang="en-US" dirty="0"/>
          </a:p>
        </p:txBody>
      </p:sp>
      <p:sp>
        <p:nvSpPr>
          <p:cNvPr id="12" name="Rectangular Callout 11"/>
          <p:cNvSpPr>
            <a:spLocks noChangeArrowheads="1"/>
          </p:cNvSpPr>
          <p:nvPr/>
        </p:nvSpPr>
        <p:spPr bwMode="auto">
          <a:xfrm>
            <a:off x="3048000" y="1752600"/>
            <a:ext cx="3581400" cy="381000"/>
          </a:xfrm>
          <a:prstGeom prst="wedgeRectCallout">
            <a:avLst>
              <a:gd name="adj1" fmla="val -42556"/>
              <a:gd name="adj2" fmla="val 173162"/>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latin typeface="Arial" pitchFamily="-109" charset="0"/>
                <a:ea typeface="ＭＳ Ｐゴシック" pitchFamily="26" charset="-128"/>
              </a:rPr>
              <a:t>Roof vents placed high on </a:t>
            </a:r>
            <a:r>
              <a:rPr lang="en-US" sz="1800" b="0" dirty="0" smtClean="0">
                <a:latin typeface="Arial" pitchFamily="-109" charset="0"/>
                <a:ea typeface="ＭＳ Ｐゴシック" pitchFamily="26" charset="-128"/>
              </a:rPr>
              <a:t>roof</a:t>
            </a:r>
            <a:endParaRPr lang="en-US" sz="1800" b="0" dirty="0">
              <a:latin typeface="Arial" pitchFamily="-109" charset="0"/>
              <a:ea typeface="ＭＳ Ｐゴシック" pitchFamily="26" charset="-128"/>
            </a:endParaRPr>
          </a:p>
        </p:txBody>
      </p:sp>
      <p:sp>
        <p:nvSpPr>
          <p:cNvPr id="13" name="Text Box 8"/>
          <p:cNvSpPr txBox="1">
            <a:spLocks noChangeArrowheads="1"/>
          </p:cNvSpPr>
          <p:nvPr/>
        </p:nvSpPr>
        <p:spPr bwMode="auto">
          <a:xfrm>
            <a:off x="5486400" y="6154579"/>
            <a:ext cx="3657600" cy="246221"/>
          </a:xfrm>
          <a:prstGeom prst="rect">
            <a:avLst/>
          </a:prstGeom>
          <a:noFill/>
          <a:ln w="9525">
            <a:noFill/>
            <a:miter lim="800000"/>
            <a:headEnd/>
            <a:tailEnd/>
          </a:ln>
        </p:spPr>
        <p:txBody>
          <a:bodyPr>
            <a:spAutoFit/>
          </a:bodyPr>
          <a:lstStyle/>
          <a:p>
            <a:pPr algn="r">
              <a:spcBef>
                <a:spcPct val="50000"/>
              </a:spcBef>
              <a:defRPr/>
            </a:pPr>
            <a:r>
              <a:rPr lang="en-US" sz="1000" b="0" i="1" dirty="0" smtClean="0">
                <a:solidFill>
                  <a:schemeClr val="tx2"/>
                </a:solidFill>
                <a:latin typeface="Arial" pitchFamily="33" charset="0"/>
                <a:ea typeface="ＭＳ Ｐゴシック" pitchFamily="33" charset="-128"/>
              </a:rPr>
              <a:t>Photo courtesy of PA WTC</a:t>
            </a:r>
            <a:endParaRPr lang="en-US" sz="1000" b="0" i="1" dirty="0">
              <a:solidFill>
                <a:schemeClr val="tx2"/>
              </a:solidFill>
              <a:latin typeface="Arial" pitchFamily="33" charset="0"/>
              <a:ea typeface="ＭＳ Ｐゴシック" pitchFamily="33" charset="-128"/>
            </a:endParaRPr>
          </a:p>
        </p:txBody>
      </p:sp>
      <p:sp>
        <p:nvSpPr>
          <p:cNvPr id="9" name="Rectangular Callout 8"/>
          <p:cNvSpPr>
            <a:spLocks noChangeArrowheads="1"/>
          </p:cNvSpPr>
          <p:nvPr/>
        </p:nvSpPr>
        <p:spPr bwMode="auto">
          <a:xfrm>
            <a:off x="381000" y="5257800"/>
            <a:ext cx="2590800" cy="457200"/>
          </a:xfrm>
          <a:prstGeom prst="wedgeRectCallout">
            <a:avLst>
              <a:gd name="adj1" fmla="val 1894"/>
              <a:gd name="adj2" fmla="val -406838"/>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smtClean="0"/>
              <a:t>Continuous soffit vent</a:t>
            </a:r>
            <a:endParaRPr lang="en-US" sz="1800" b="0" dirty="0"/>
          </a:p>
        </p:txBody>
      </p:sp>
      <p:sp>
        <p:nvSpPr>
          <p:cNvPr id="11"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Attic Ventilation</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 of proper roof vent installation."/>
          <p:cNvPicPr>
            <a:picLocks noChangeAspect="1"/>
          </p:cNvPicPr>
          <p:nvPr/>
        </p:nvPicPr>
        <p:blipFill>
          <a:blip r:embed="rId3" cstate="email"/>
          <a:stretch>
            <a:fillRect/>
          </a:stretch>
        </p:blipFill>
        <p:spPr>
          <a:xfrm>
            <a:off x="3505200" y="1524000"/>
            <a:ext cx="5195476"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80" name="Text Placeholder 2"/>
          <p:cNvSpPr txBox="1">
            <a:spLocks/>
          </p:cNvSpPr>
          <p:nvPr/>
        </p:nvSpPr>
        <p:spPr bwMode="auto">
          <a:xfrm>
            <a:off x="381000" y="1943100"/>
            <a:ext cx="2895600" cy="3810000"/>
          </a:xfrm>
          <a:prstGeom prst="rect">
            <a:avLst/>
          </a:prstGeom>
          <a:noFill/>
          <a:ln w="9525">
            <a:noFill/>
            <a:miter lim="800000"/>
            <a:headEnd/>
            <a:tailEnd/>
          </a:ln>
        </p:spPr>
        <p:txBody>
          <a:bodyPr lIns="0" tIns="0" rIns="0" bIns="0"/>
          <a:lstStyle/>
          <a:p>
            <a:pPr marL="274320" indent="-228600" algn="l" eaLnBrk="0" hangingPunct="0">
              <a:spcBef>
                <a:spcPts val="600"/>
              </a:spcBef>
              <a:spcAft>
                <a:spcPts val="600"/>
              </a:spcAft>
              <a:buFont typeface="Arial" pitchFamily="34" charset="0"/>
              <a:buChar char="•"/>
            </a:pPr>
            <a:r>
              <a:rPr lang="en-US" sz="2400" b="0" dirty="0"/>
              <a:t>Cut hole to fit; </a:t>
            </a:r>
            <a:br>
              <a:rPr lang="en-US" sz="2400" b="0" dirty="0"/>
            </a:br>
            <a:r>
              <a:rPr lang="en-US" sz="2400" b="0" dirty="0"/>
              <a:t>test fit vent.</a:t>
            </a:r>
          </a:p>
          <a:p>
            <a:pPr marL="274320" indent="-228600" algn="l" eaLnBrk="0" hangingPunct="0">
              <a:spcBef>
                <a:spcPts val="600"/>
              </a:spcBef>
              <a:spcAft>
                <a:spcPts val="600"/>
              </a:spcAft>
              <a:buFont typeface="Arial" pitchFamily="34" charset="0"/>
              <a:buChar char="•"/>
            </a:pPr>
            <a:r>
              <a:rPr lang="en-US" sz="2400" b="0" dirty="0"/>
              <a:t>Caulk edges of hole where flange will sit.</a:t>
            </a:r>
          </a:p>
          <a:p>
            <a:pPr marL="274320" indent="-228600" algn="l" eaLnBrk="0" hangingPunct="0">
              <a:spcBef>
                <a:spcPts val="600"/>
              </a:spcBef>
              <a:spcAft>
                <a:spcPts val="600"/>
              </a:spcAft>
              <a:buFont typeface="Arial" pitchFamily="34" charset="0"/>
              <a:buChar char="•"/>
            </a:pPr>
            <a:r>
              <a:rPr lang="en-US" sz="2400" b="0" dirty="0"/>
              <a:t>Slide vent into place under shingles.</a:t>
            </a:r>
          </a:p>
          <a:p>
            <a:pPr marL="274320" indent="-228600" algn="l" eaLnBrk="0" hangingPunct="0">
              <a:spcBef>
                <a:spcPts val="600"/>
              </a:spcBef>
              <a:spcAft>
                <a:spcPts val="600"/>
              </a:spcAft>
              <a:buFont typeface="Arial" pitchFamily="34" charset="0"/>
              <a:buChar char="•"/>
            </a:pPr>
            <a:r>
              <a:rPr lang="en-US" sz="2400" b="0" dirty="0"/>
              <a:t>Seal and nail.</a:t>
            </a:r>
          </a:p>
        </p:txBody>
      </p:sp>
      <p:sp>
        <p:nvSpPr>
          <p:cNvPr id="78853" name="Rectangle 2"/>
          <p:cNvSpPr>
            <a:spLocks noChangeArrowheads="1"/>
          </p:cNvSpPr>
          <p:nvPr/>
        </p:nvSpPr>
        <p:spPr bwMode="auto">
          <a:xfrm>
            <a:off x="457200" y="0"/>
            <a:ext cx="44196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Vent Installation</a:t>
            </a:r>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Attic Ventilation</a:t>
            </a:r>
            <a:endParaRPr lang="en-US" sz="1200" b="0" cap="all" dirty="0">
              <a:solidFill>
                <a:schemeClr val="bg1"/>
              </a:solidFill>
            </a:endParaRPr>
          </a:p>
        </p:txBody>
      </p:sp>
      <p:sp>
        <p:nvSpPr>
          <p:cNvPr id="7" name="Text Box 8"/>
          <p:cNvSpPr txBox="1">
            <a:spLocks noChangeArrowheads="1"/>
          </p:cNvSpPr>
          <p:nvPr/>
        </p:nvSpPr>
        <p:spPr bwMode="auto">
          <a:xfrm>
            <a:off x="5029200" y="5867400"/>
            <a:ext cx="3657600" cy="246221"/>
          </a:xfrm>
          <a:prstGeom prst="rect">
            <a:avLst/>
          </a:prstGeom>
          <a:noFill/>
          <a:ln w="9525">
            <a:noFill/>
            <a:miter lim="800000"/>
            <a:headEnd/>
            <a:tailEnd/>
          </a:ln>
        </p:spPr>
        <p:txBody>
          <a:bodyPr>
            <a:spAutoFit/>
          </a:bodyPr>
          <a:lstStyle/>
          <a:p>
            <a:pPr algn="r">
              <a:spcBef>
                <a:spcPct val="50000"/>
              </a:spcBef>
              <a:defRPr/>
            </a:pPr>
            <a:r>
              <a:rPr lang="en-US" sz="1000" b="0" i="1" dirty="0" smtClean="0">
                <a:solidFill>
                  <a:schemeClr val="bg1"/>
                </a:solidFill>
                <a:latin typeface="Arial" pitchFamily="33" charset="0"/>
                <a:ea typeface="ＭＳ Ｐゴシック" pitchFamily="33" charset="-128"/>
              </a:rPr>
              <a:t>Photo courtesy of the US Department of Energy</a:t>
            </a:r>
            <a:endParaRPr lang="en-US" sz="1000" b="0" i="1" dirty="0">
              <a:solidFill>
                <a:schemeClr val="bg1"/>
              </a:solidFill>
              <a:latin typeface="Arial" pitchFamily="33" charset="0"/>
              <a:ea typeface="ＭＳ Ｐゴシック" pitchFamily="33"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457200" y="0"/>
            <a:ext cx="44958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Vent Placement</a:t>
            </a:r>
          </a:p>
        </p:txBody>
      </p:sp>
      <p:pic>
        <p:nvPicPr>
          <p:cNvPr id="77829" name="Picture 12" descr="Photo showing triangular gable vent."/>
          <p:cNvPicPr>
            <a:picLocks noChangeArrowheads="1"/>
          </p:cNvPicPr>
          <p:nvPr/>
        </p:nvPicPr>
        <p:blipFill>
          <a:blip r:embed="rId3" cstate="email"/>
          <a:srcRect/>
          <a:stretch>
            <a:fillRect/>
          </a:stretch>
        </p:blipFill>
        <p:spPr bwMode="auto">
          <a:xfrm>
            <a:off x="4724400" y="2589182"/>
            <a:ext cx="40386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7830" name="Picture 13" descr="Photo showing rectangular gable vent.&#10;"/>
          <p:cNvPicPr>
            <a:picLocks noChangeAspect="1" noChangeArrowheads="1"/>
          </p:cNvPicPr>
          <p:nvPr/>
        </p:nvPicPr>
        <p:blipFill>
          <a:blip r:embed="rId4" cstate="email"/>
          <a:srcRect/>
          <a:stretch>
            <a:fillRect/>
          </a:stretch>
        </p:blipFill>
        <p:spPr bwMode="auto">
          <a:xfrm>
            <a:off x="381000" y="2589182"/>
            <a:ext cx="4114800" cy="27448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5" name="TextBox 6"/>
          <p:cNvSpPr txBox="1">
            <a:spLocks noChangeArrowheads="1"/>
          </p:cNvSpPr>
          <p:nvPr/>
        </p:nvSpPr>
        <p:spPr bwMode="auto">
          <a:xfrm>
            <a:off x="0" y="1676400"/>
            <a:ext cx="9144000" cy="492443"/>
          </a:xfrm>
          <a:prstGeom prst="rect">
            <a:avLst/>
          </a:prstGeom>
          <a:noFill/>
          <a:ln w="9525">
            <a:noFill/>
            <a:miter lim="800000"/>
            <a:headEnd/>
            <a:tailEnd/>
          </a:ln>
        </p:spPr>
        <p:txBody>
          <a:bodyPr>
            <a:spAutoFit/>
          </a:bodyPr>
          <a:lstStyle/>
          <a:p>
            <a:r>
              <a:rPr lang="en-US" sz="2600" b="0" dirty="0">
                <a:solidFill>
                  <a:srgbClr val="000066"/>
                </a:solidFill>
              </a:rPr>
              <a:t>Gable vents are attached similarly to roof vents.</a:t>
            </a:r>
          </a:p>
        </p:txBody>
      </p:sp>
      <p:sp>
        <p:nvSpPr>
          <p:cNvPr id="25607" name="Text Box 8"/>
          <p:cNvSpPr txBox="1">
            <a:spLocks noChangeArrowheads="1"/>
          </p:cNvSpPr>
          <p:nvPr/>
        </p:nvSpPr>
        <p:spPr bwMode="auto">
          <a:xfrm>
            <a:off x="5461000" y="6248400"/>
            <a:ext cx="3657600" cy="230832"/>
          </a:xfrm>
          <a:prstGeom prst="rect">
            <a:avLst/>
          </a:prstGeom>
          <a:noFill/>
          <a:ln w="9525">
            <a:noFill/>
            <a:miter lim="800000"/>
            <a:headEnd/>
            <a:tailEnd/>
          </a:ln>
        </p:spPr>
        <p:txBody>
          <a:bodyPr>
            <a:spAutoFit/>
          </a:bodyPr>
          <a:lstStyle/>
          <a:p>
            <a:pPr algn="r">
              <a:spcBef>
                <a:spcPct val="50000"/>
              </a:spcBef>
            </a:pPr>
            <a:r>
              <a:rPr lang="en-US" sz="900" b="0" i="1" dirty="0" smtClean="0">
                <a:solidFill>
                  <a:srgbClr val="50565C"/>
                </a:solidFill>
              </a:rPr>
              <a:t>Photos courtesy of the U.S</a:t>
            </a:r>
            <a:r>
              <a:rPr lang="en-US" sz="900" b="0" i="1" dirty="0">
                <a:solidFill>
                  <a:srgbClr val="50565C"/>
                </a:solidFill>
              </a:rPr>
              <a:t>. Department of Energy</a:t>
            </a:r>
          </a:p>
        </p:txBody>
      </p:sp>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Attic Ventilation</a:t>
            </a:r>
            <a:endParaRPr lang="en-US" sz="1200" b="0" cap="all"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457200" y="0"/>
            <a:ext cx="5410200" cy="914400"/>
          </a:xfrm>
        </p:spPr>
        <p:txBody>
          <a:bodyPr/>
          <a:lstStyle/>
          <a:p>
            <a:pPr>
              <a:defRPr/>
            </a:pPr>
            <a:r>
              <a:rPr lang="en-US" dirty="0"/>
              <a:t>Learning Objectives</a:t>
            </a:r>
          </a:p>
        </p:txBody>
      </p:sp>
      <p:sp>
        <p:nvSpPr>
          <p:cNvPr id="8195" name="Rectangle 3"/>
          <p:cNvSpPr>
            <a:spLocks noGrp="1" noChangeArrowheads="1"/>
          </p:cNvSpPr>
          <p:nvPr>
            <p:ph type="body" idx="4294967295"/>
          </p:nvPr>
        </p:nvSpPr>
        <p:spPr>
          <a:xfrm>
            <a:off x="457200" y="1524000"/>
            <a:ext cx="8077200" cy="4800600"/>
          </a:xfrm>
        </p:spPr>
        <p:txBody>
          <a:bodyPr>
            <a:noAutofit/>
          </a:bodyPr>
          <a:lstStyle/>
          <a:p>
            <a:pPr>
              <a:spcBef>
                <a:spcPts val="800"/>
              </a:spcBef>
              <a:spcAft>
                <a:spcPts val="600"/>
              </a:spcAft>
              <a:buFontTx/>
              <a:buNone/>
            </a:pPr>
            <a:r>
              <a:rPr lang="en-US" sz="2600" dirty="0" smtClean="0">
                <a:solidFill>
                  <a:srgbClr val="000066"/>
                </a:solidFill>
              </a:rPr>
              <a:t>By attending this session, participants will be able to:</a:t>
            </a:r>
          </a:p>
          <a:p>
            <a:pPr lvl="0"/>
            <a:r>
              <a:rPr lang="en-US" dirty="0" smtClean="0"/>
              <a:t>Explain the purpose and principles of attic ventilation.</a:t>
            </a:r>
          </a:p>
          <a:p>
            <a:pPr lvl="0"/>
            <a:r>
              <a:rPr lang="en-US" dirty="0" smtClean="0"/>
              <a:t>Summarize misconceptions about attic ventilation.</a:t>
            </a:r>
          </a:p>
          <a:p>
            <a:pPr lvl="0"/>
            <a:r>
              <a:rPr lang="en-US" dirty="0" smtClean="0"/>
              <a:t>Determine ventilation needs by code and practical alternatives.</a:t>
            </a:r>
          </a:p>
          <a:p>
            <a:pPr lvl="0"/>
            <a:r>
              <a:rPr lang="en-US" dirty="0" smtClean="0"/>
              <a:t>List ventilation options.</a:t>
            </a:r>
          </a:p>
          <a:p>
            <a:pPr lvl="0"/>
            <a:r>
              <a:rPr lang="en-US" dirty="0" smtClean="0"/>
              <a:t>Propose specific attic ventilation.</a:t>
            </a:r>
          </a:p>
          <a:p>
            <a:pPr lvl="0"/>
            <a:r>
              <a:rPr lang="en-US" dirty="0" smtClean="0"/>
              <a:t>Describe safeguards for ensuring that attic ventilation does not cause problems.</a:t>
            </a:r>
          </a:p>
          <a:p>
            <a:endParaRPr lang="en-US" sz="2000" dirty="0" smtClean="0"/>
          </a:p>
          <a:p>
            <a:pPr>
              <a:buFontTx/>
              <a:buNone/>
            </a:pPr>
            <a:endParaRPr lang="en-US" sz="2000" dirty="0" smtClean="0"/>
          </a:p>
        </p:txBody>
      </p:sp>
      <p:sp>
        <p:nvSpPr>
          <p:cNvPr id="5"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Attic Ventilation</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7" descr="Photo showing the common practice of replacing an existing attic window with a plywood panel and standard rectangular gable vent."/>
          <p:cNvPicPr>
            <a:picLocks noChangeAspect="1" noChangeArrowheads="1"/>
          </p:cNvPicPr>
          <p:nvPr/>
        </p:nvPicPr>
        <p:blipFill>
          <a:blip r:embed="rId3" cstate="email"/>
          <a:srcRect/>
          <a:stretch>
            <a:fillRect/>
          </a:stretch>
        </p:blipFill>
        <p:spPr bwMode="auto">
          <a:xfrm>
            <a:off x="0" y="1143000"/>
            <a:ext cx="9144000" cy="5334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81922" name="Rectangle 2"/>
          <p:cNvSpPr>
            <a:spLocks noChangeArrowheads="1"/>
          </p:cNvSpPr>
          <p:nvPr/>
        </p:nvSpPr>
        <p:spPr bwMode="auto">
          <a:xfrm>
            <a:off x="533400" y="0"/>
            <a:ext cx="43434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Attic Window Vent</a:t>
            </a:r>
          </a:p>
        </p:txBody>
      </p:sp>
      <p:sp>
        <p:nvSpPr>
          <p:cNvPr id="26629" name="Text Box 8"/>
          <p:cNvSpPr txBox="1">
            <a:spLocks noChangeArrowheads="1"/>
          </p:cNvSpPr>
          <p:nvPr/>
        </p:nvSpPr>
        <p:spPr bwMode="auto">
          <a:xfrm>
            <a:off x="5486400" y="6096000"/>
            <a:ext cx="3657600" cy="246063"/>
          </a:xfrm>
          <a:prstGeom prst="rect">
            <a:avLst/>
          </a:prstGeom>
          <a:noFill/>
          <a:ln w="9525">
            <a:noFill/>
            <a:miter lim="800000"/>
            <a:headEnd/>
            <a:tailEnd/>
          </a:ln>
        </p:spPr>
        <p:txBody>
          <a:bodyPr>
            <a:spAutoFit/>
          </a:bodyPr>
          <a:lstStyle/>
          <a:p>
            <a:pPr algn="r">
              <a:spcBef>
                <a:spcPct val="50000"/>
              </a:spcBef>
            </a:pPr>
            <a:r>
              <a:rPr lang="en-US" sz="1000" b="0" i="1" dirty="0" smtClean="0">
                <a:solidFill>
                  <a:schemeClr val="bg1"/>
                </a:solidFill>
              </a:rPr>
              <a:t>Photo courtesy of the US Department </a:t>
            </a:r>
            <a:r>
              <a:rPr lang="en-US" sz="1000" b="0" i="1" dirty="0">
                <a:solidFill>
                  <a:schemeClr val="bg1"/>
                </a:solidFill>
              </a:rPr>
              <a:t>of Energy</a:t>
            </a:r>
          </a:p>
        </p:txBody>
      </p:sp>
      <p:sp>
        <p:nvSpPr>
          <p:cNvPr id="7"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Attic Ventilation</a:t>
            </a:r>
            <a:endParaRPr lang="en-US" sz="1200" b="0" cap="all"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533400" y="0"/>
            <a:ext cx="54864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Eave Chutes</a:t>
            </a:r>
          </a:p>
        </p:txBody>
      </p:sp>
      <p:pic>
        <p:nvPicPr>
          <p:cNvPr id="27651" name="Picture 3" descr="Photo showing proper eave chute locations."/>
          <p:cNvPicPr>
            <a:picLocks noChangeAspect="1" noChangeArrowheads="1"/>
          </p:cNvPicPr>
          <p:nvPr/>
        </p:nvPicPr>
        <p:blipFill>
          <a:blip r:embed="rId3">
            <a:lum bright="-6000"/>
          </a:blip>
          <a:srcRect/>
          <a:stretch>
            <a:fillRect/>
          </a:stretch>
        </p:blipFill>
        <p:spPr bwMode="auto">
          <a:xfrm>
            <a:off x="0" y="1143000"/>
            <a:ext cx="9144000" cy="5394325"/>
          </a:xfrm>
          <a:prstGeom prst="rect">
            <a:avLst/>
          </a:prstGeom>
          <a:noFill/>
          <a:ln w="9525">
            <a:noFill/>
            <a:miter lim="800000"/>
            <a:headEnd/>
            <a:tailEnd/>
          </a:ln>
        </p:spPr>
      </p:pic>
      <p:sp>
        <p:nvSpPr>
          <p:cNvPr id="27652" name="Text Box 8"/>
          <p:cNvSpPr txBox="1">
            <a:spLocks noChangeArrowheads="1"/>
          </p:cNvSpPr>
          <p:nvPr/>
        </p:nvSpPr>
        <p:spPr bwMode="auto">
          <a:xfrm>
            <a:off x="2057400" y="4419600"/>
            <a:ext cx="2514600" cy="461963"/>
          </a:xfrm>
          <a:prstGeom prst="rect">
            <a:avLst/>
          </a:prstGeom>
          <a:noFill/>
          <a:ln w="9525">
            <a:noFill/>
            <a:miter lim="800000"/>
            <a:headEnd/>
            <a:tailEnd/>
          </a:ln>
        </p:spPr>
        <p:txBody>
          <a:bodyPr>
            <a:spAutoFit/>
          </a:bodyPr>
          <a:lstStyle/>
          <a:p>
            <a:pPr>
              <a:spcBef>
                <a:spcPct val="50000"/>
              </a:spcBef>
            </a:pPr>
            <a:r>
              <a:rPr lang="en-US" sz="2400" b="0" dirty="0">
                <a:solidFill>
                  <a:schemeClr val="bg1"/>
                </a:solidFill>
              </a:rPr>
              <a:t>Eave Chute</a:t>
            </a:r>
          </a:p>
        </p:txBody>
      </p:sp>
      <p:pic>
        <p:nvPicPr>
          <p:cNvPr id="87047" name="Picture 10" descr="Eave chutes"/>
          <p:cNvPicPr>
            <a:picLocks noChangeAspect="1" noChangeArrowheads="1"/>
          </p:cNvPicPr>
          <p:nvPr/>
        </p:nvPicPr>
        <p:blipFill>
          <a:blip r:embed="rId4" cstate="email"/>
          <a:srcRect t="-17450" b="-12943"/>
          <a:stretch>
            <a:fillRect/>
          </a:stretch>
        </p:blipFill>
        <p:spPr bwMode="auto">
          <a:xfrm>
            <a:off x="1905000" y="1676400"/>
            <a:ext cx="2667000" cy="2590800"/>
          </a:xfrm>
          <a:prstGeom prst="wedgeEllipseCallout">
            <a:avLst>
              <a:gd name="adj1" fmla="val 46786"/>
              <a:gd name="adj2" fmla="val 55147"/>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5" name="Text Box 8"/>
          <p:cNvSpPr txBox="1">
            <a:spLocks noChangeArrowheads="1"/>
          </p:cNvSpPr>
          <p:nvPr/>
        </p:nvSpPr>
        <p:spPr bwMode="auto">
          <a:xfrm>
            <a:off x="1295400" y="6248400"/>
            <a:ext cx="7848600" cy="246063"/>
          </a:xfrm>
          <a:prstGeom prst="rect">
            <a:avLst/>
          </a:prstGeom>
          <a:noFill/>
          <a:ln w="9525">
            <a:noFill/>
            <a:miter lim="800000"/>
            <a:headEnd/>
            <a:tailEnd/>
          </a:ln>
        </p:spPr>
        <p:txBody>
          <a:bodyPr>
            <a:spAutoFit/>
          </a:bodyPr>
          <a:lstStyle/>
          <a:p>
            <a:pPr algn="r">
              <a:spcBef>
                <a:spcPct val="50000"/>
              </a:spcBef>
            </a:pPr>
            <a:r>
              <a:rPr lang="en-US" sz="1000" b="0" i="1" dirty="0" smtClean="0">
                <a:solidFill>
                  <a:schemeClr val="bg1"/>
                </a:solidFill>
              </a:rPr>
              <a:t>Photo courtesy of  PA WTC; </a:t>
            </a:r>
            <a:r>
              <a:rPr lang="en-US" sz="1000" b="0" i="1" dirty="0">
                <a:solidFill>
                  <a:schemeClr val="bg1"/>
                </a:solidFill>
              </a:rPr>
              <a:t>Product photo by J&amp;R Products, Inc.</a:t>
            </a:r>
          </a:p>
        </p:txBody>
      </p:sp>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Attic Ventilation</a:t>
            </a:r>
            <a:endParaRPr lang="en-US" sz="1200" b="0" cap="all"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533400" y="0"/>
            <a:ext cx="61722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Mechanical Vent Terminations</a:t>
            </a:r>
          </a:p>
        </p:txBody>
      </p:sp>
      <p:pic>
        <p:nvPicPr>
          <p:cNvPr id="28675" name="Picture 2" descr="Photo of a disconnected bathroom exhaust fan and resulting degradation of roof sheathing."/>
          <p:cNvPicPr>
            <a:picLocks noChangeAspect="1" noChangeArrowheads="1"/>
          </p:cNvPicPr>
          <p:nvPr/>
        </p:nvPicPr>
        <p:blipFill>
          <a:blip r:embed="rId3"/>
          <a:srcRect/>
          <a:stretch>
            <a:fillRect/>
          </a:stretch>
        </p:blipFill>
        <p:spPr bwMode="auto">
          <a:xfrm>
            <a:off x="0" y="1143000"/>
            <a:ext cx="9144000" cy="5357813"/>
          </a:xfrm>
          <a:prstGeom prst="rect">
            <a:avLst/>
          </a:prstGeom>
          <a:noFill/>
          <a:ln w="9525">
            <a:noFill/>
            <a:miter lim="800000"/>
            <a:headEnd/>
            <a:tailEnd/>
          </a:ln>
        </p:spPr>
      </p:pic>
      <p:sp>
        <p:nvSpPr>
          <p:cNvPr id="7"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Attic Ventilation</a:t>
            </a:r>
            <a:endParaRPr lang="en-US" sz="1200" b="0" cap="all" dirty="0">
              <a:solidFill>
                <a:schemeClr val="bg1"/>
              </a:solidFill>
            </a:endParaRPr>
          </a:p>
        </p:txBody>
      </p:sp>
      <p:sp>
        <p:nvSpPr>
          <p:cNvPr id="6" name="Text Box 8"/>
          <p:cNvSpPr txBox="1">
            <a:spLocks noChangeArrowheads="1"/>
          </p:cNvSpPr>
          <p:nvPr/>
        </p:nvSpPr>
        <p:spPr bwMode="auto">
          <a:xfrm>
            <a:off x="5486400" y="6154579"/>
            <a:ext cx="3657600" cy="246221"/>
          </a:xfrm>
          <a:prstGeom prst="rect">
            <a:avLst/>
          </a:prstGeom>
          <a:noFill/>
          <a:ln w="9525">
            <a:noFill/>
            <a:miter lim="800000"/>
            <a:headEnd/>
            <a:tailEnd/>
          </a:ln>
        </p:spPr>
        <p:txBody>
          <a:bodyPr>
            <a:spAutoFit/>
          </a:bodyPr>
          <a:lstStyle/>
          <a:p>
            <a:pPr algn="r">
              <a:spcBef>
                <a:spcPct val="50000"/>
              </a:spcBef>
              <a:defRPr/>
            </a:pPr>
            <a:r>
              <a:rPr lang="en-US" sz="1000" b="0" i="1" dirty="0" smtClean="0">
                <a:solidFill>
                  <a:schemeClr val="bg1"/>
                </a:solidFill>
                <a:latin typeface="Arial" pitchFamily="33" charset="0"/>
                <a:ea typeface="ＭＳ Ｐゴシック" pitchFamily="33" charset="-128"/>
              </a:rPr>
              <a:t>Photo courtesy of PA WTC</a:t>
            </a:r>
            <a:endParaRPr lang="en-US" sz="1000" b="0" i="1" dirty="0">
              <a:solidFill>
                <a:schemeClr val="bg1"/>
              </a:solidFill>
              <a:latin typeface="Arial" pitchFamily="33" charset="0"/>
              <a:ea typeface="ＭＳ Ｐゴシック" pitchFamily="33"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457200" y="0"/>
            <a:ext cx="5562600" cy="914400"/>
          </a:xfrm>
        </p:spPr>
        <p:txBody>
          <a:bodyPr lIns="91440" tIns="45720" rIns="91440" bIns="45720"/>
          <a:lstStyle/>
          <a:p>
            <a:pPr>
              <a:defRPr/>
            </a:pPr>
            <a:r>
              <a:rPr lang="en-US" dirty="0"/>
              <a:t>Summary</a:t>
            </a:r>
          </a:p>
        </p:txBody>
      </p:sp>
      <p:sp>
        <p:nvSpPr>
          <p:cNvPr id="100355" name="Rectangle 3"/>
          <p:cNvSpPr>
            <a:spLocks noGrp="1" noChangeArrowheads="1"/>
          </p:cNvSpPr>
          <p:nvPr>
            <p:ph type="body" idx="4294967295"/>
          </p:nvPr>
        </p:nvSpPr>
        <p:spPr>
          <a:xfrm>
            <a:off x="457200" y="1600200"/>
            <a:ext cx="7924800" cy="4724400"/>
          </a:xfrm>
        </p:spPr>
        <p:txBody>
          <a:bodyPr lIns="91440" tIns="45720" rIns="91440" bIns="45720"/>
          <a:lstStyle/>
          <a:p>
            <a:pPr>
              <a:spcAft>
                <a:spcPts val="600"/>
              </a:spcAft>
            </a:pPr>
            <a:r>
              <a:rPr lang="en-US" sz="2400" dirty="0" smtClean="0"/>
              <a:t>Vent attics where possible and practical.</a:t>
            </a:r>
          </a:p>
          <a:p>
            <a:pPr>
              <a:spcAft>
                <a:spcPts val="600"/>
              </a:spcAft>
            </a:pPr>
            <a:r>
              <a:rPr lang="en-US" sz="2400" dirty="0" smtClean="0"/>
              <a:t>Follow 1/150 and 1/300 code guidelines.</a:t>
            </a:r>
          </a:p>
          <a:p>
            <a:pPr>
              <a:spcAft>
                <a:spcPts val="600"/>
              </a:spcAft>
            </a:pPr>
            <a:r>
              <a:rPr lang="en-US" sz="2400" dirty="0" smtClean="0"/>
              <a:t>Don’t specify vents to solve an attic moisture problem.</a:t>
            </a:r>
          </a:p>
          <a:p>
            <a:pPr>
              <a:spcAft>
                <a:spcPts val="600"/>
              </a:spcAft>
            </a:pPr>
            <a:r>
              <a:rPr lang="en-US" sz="2400" dirty="0" smtClean="0"/>
              <a:t>Keep moisture out of the attic by air sealing.</a:t>
            </a:r>
          </a:p>
          <a:p>
            <a:pPr>
              <a:spcAft>
                <a:spcPts val="600"/>
              </a:spcAft>
            </a:pPr>
            <a:r>
              <a:rPr lang="en-US" sz="2400" dirty="0" smtClean="0"/>
              <a:t>Use the right vent for the job. </a:t>
            </a:r>
          </a:p>
          <a:p>
            <a:pPr>
              <a:spcAft>
                <a:spcPts val="600"/>
              </a:spcAft>
            </a:pPr>
            <a:r>
              <a:rPr lang="en-US" sz="2400" dirty="0" smtClean="0"/>
              <a:t>Place vents high and low.</a:t>
            </a:r>
          </a:p>
          <a:p>
            <a:pPr>
              <a:spcAft>
                <a:spcPts val="600"/>
              </a:spcAft>
            </a:pPr>
            <a:r>
              <a:rPr lang="en-US" sz="2400" dirty="0" smtClean="0"/>
              <a:t>Avoid turbine or power vents.</a:t>
            </a:r>
          </a:p>
        </p:txBody>
      </p:sp>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Attic Ventilation</a:t>
            </a:r>
            <a:endParaRPr lang="en-US" sz="1200" b="0" cap="all"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3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3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3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0"/>
          <p:cNvSpPr>
            <a:spLocks noGrp="1" noChangeArrowheads="1"/>
          </p:cNvSpPr>
          <p:nvPr>
            <p:ph type="body" sz="half" idx="1"/>
          </p:nvPr>
        </p:nvSpPr>
        <p:spPr>
          <a:xfrm>
            <a:off x="457200" y="4724400"/>
            <a:ext cx="7772400" cy="1447800"/>
          </a:xfrm>
        </p:spPr>
        <p:txBody>
          <a:bodyPr/>
          <a:lstStyle/>
          <a:p>
            <a:r>
              <a:rPr lang="en-US" sz="2400" dirty="0" smtClean="0"/>
              <a:t>Removes solar heat during hot weather</a:t>
            </a:r>
          </a:p>
          <a:p>
            <a:r>
              <a:rPr lang="en-US" sz="2400" dirty="0" smtClean="0"/>
              <a:t>Removes moisture vapor during cold weather</a:t>
            </a:r>
          </a:p>
        </p:txBody>
      </p:sp>
      <p:pic>
        <p:nvPicPr>
          <p:cNvPr id="49156" name="Picture 13" descr="Photo displaying roof vents."/>
          <p:cNvPicPr>
            <a:picLocks noGrp="1" noChangeAspect="1" noChangeArrowheads="1"/>
          </p:cNvPicPr>
          <p:nvPr>
            <p:ph sz="half" idx="2"/>
          </p:nvPr>
        </p:nvPicPr>
        <p:blipFill>
          <a:blip r:embed="rId3" cstate="email"/>
          <a:srcRect/>
          <a:stretch>
            <a:fillRect/>
          </a:stretch>
        </p:blipFill>
        <p:spPr>
          <a:xfrm>
            <a:off x="0" y="1143000"/>
            <a:ext cx="9144000" cy="3254375"/>
          </a:xfrm>
          <a:solidFill>
            <a:srgbClr val="FFFFFF">
              <a:shade val="85000"/>
            </a:srgbClr>
          </a:solidFill>
          <a:ln w="88900" cap="sq"/>
          <a:scene3d>
            <a:camera prst="orthographicFront"/>
            <a:lightRig rig="twoPt" dir="t">
              <a:rot lat="0" lon="0" rev="7200000"/>
            </a:lightRig>
          </a:scene3d>
          <a:sp3d>
            <a:bevelT w="25400" h="19050"/>
            <a:contourClr>
              <a:srgbClr val="FFFFFF"/>
            </a:contourClr>
          </a:sp3d>
        </p:spPr>
      </p:pic>
      <p:sp>
        <p:nvSpPr>
          <p:cNvPr id="50178" name="Rectangle 2"/>
          <p:cNvSpPr>
            <a:spLocks noChangeArrowheads="1"/>
          </p:cNvSpPr>
          <p:nvPr/>
        </p:nvSpPr>
        <p:spPr bwMode="auto">
          <a:xfrm>
            <a:off x="533400" y="0"/>
            <a:ext cx="52578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Purpose of Attic Ventilation</a:t>
            </a:r>
          </a:p>
        </p:txBody>
      </p:sp>
      <p:sp>
        <p:nvSpPr>
          <p:cNvPr id="9222" name="TextBox 6"/>
          <p:cNvSpPr txBox="1">
            <a:spLocks noChangeArrowheads="1"/>
          </p:cNvSpPr>
          <p:nvPr/>
        </p:nvSpPr>
        <p:spPr bwMode="auto">
          <a:xfrm>
            <a:off x="6016625" y="4114800"/>
            <a:ext cx="3127375" cy="230832"/>
          </a:xfrm>
          <a:prstGeom prst="rect">
            <a:avLst/>
          </a:prstGeom>
          <a:noFill/>
          <a:ln w="9525">
            <a:noFill/>
            <a:miter lim="800000"/>
            <a:headEnd/>
            <a:tailEnd/>
          </a:ln>
        </p:spPr>
        <p:txBody>
          <a:bodyPr>
            <a:spAutoFit/>
          </a:bodyPr>
          <a:lstStyle/>
          <a:p>
            <a:pPr algn="r"/>
            <a:r>
              <a:rPr lang="en-US" sz="900" b="0" i="1" dirty="0">
                <a:solidFill>
                  <a:schemeClr val="bg1"/>
                </a:solidFill>
              </a:rPr>
              <a:t>Photo</a:t>
            </a:r>
            <a:r>
              <a:rPr lang="en-US" sz="900" b="0" i="1" dirty="0" smtClean="0">
                <a:solidFill>
                  <a:schemeClr val="bg1"/>
                </a:solidFill>
              </a:rPr>
              <a:t> courtesy of US </a:t>
            </a:r>
            <a:r>
              <a:rPr lang="en-US" sz="900" b="0" i="1" dirty="0">
                <a:solidFill>
                  <a:schemeClr val="bg1"/>
                </a:solidFill>
              </a:rPr>
              <a:t>Department of Energy</a:t>
            </a:r>
          </a:p>
        </p:txBody>
      </p:sp>
      <p:sp>
        <p:nvSpPr>
          <p:cNvPr id="8"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Attic Ventilation</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57200" y="0"/>
            <a:ext cx="53340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Common Misconceptions</a:t>
            </a:r>
          </a:p>
        </p:txBody>
      </p:sp>
      <p:sp>
        <p:nvSpPr>
          <p:cNvPr id="10243" name="Rectangle 4"/>
          <p:cNvSpPr>
            <a:spLocks noGrp="1" noChangeArrowheads="1"/>
          </p:cNvSpPr>
          <p:nvPr>
            <p:ph idx="1"/>
          </p:nvPr>
        </p:nvSpPr>
        <p:spPr>
          <a:xfrm>
            <a:off x="457200" y="1600200"/>
            <a:ext cx="8458200" cy="3427413"/>
          </a:xfrm>
        </p:spPr>
        <p:txBody>
          <a:bodyPr/>
          <a:lstStyle/>
          <a:p>
            <a:pPr>
              <a:spcAft>
                <a:spcPts val="1200"/>
              </a:spcAft>
            </a:pPr>
            <a:r>
              <a:rPr lang="en-US" sz="2600" dirty="0" smtClean="0"/>
              <a:t>Attic ventilation always removes moisture </a:t>
            </a:r>
            <a:br>
              <a:rPr lang="en-US" sz="2600" dirty="0" smtClean="0"/>
            </a:br>
            <a:r>
              <a:rPr lang="en-US" sz="2600" dirty="0" smtClean="0"/>
              <a:t>vapor during cold weather.</a:t>
            </a:r>
          </a:p>
          <a:p>
            <a:pPr>
              <a:spcAft>
                <a:spcPts val="1200"/>
              </a:spcAft>
            </a:pPr>
            <a:r>
              <a:rPr lang="en-US" sz="2600" dirty="0" smtClean="0"/>
              <a:t>Attic ventilation will cure an attic moisture problem.</a:t>
            </a:r>
          </a:p>
          <a:p>
            <a:pPr>
              <a:spcAft>
                <a:spcPts val="1200"/>
              </a:spcAft>
            </a:pPr>
            <a:r>
              <a:rPr lang="en-US" sz="2600" dirty="0" smtClean="0"/>
              <a:t>The more attic ventilation, the better.</a:t>
            </a:r>
          </a:p>
          <a:p>
            <a:pPr>
              <a:spcAft>
                <a:spcPts val="1200"/>
              </a:spcAft>
            </a:pPr>
            <a:r>
              <a:rPr lang="en-US" sz="2600" dirty="0" smtClean="0"/>
              <a:t>Attic ventilation is not necessary.</a:t>
            </a:r>
          </a:p>
        </p:txBody>
      </p:sp>
      <p:sp>
        <p:nvSpPr>
          <p:cNvPr id="5"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Attic Ventilation</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3" descr="Photo showing mold on sheathing after weatherization methods were applied."/>
          <p:cNvPicPr>
            <a:picLocks noChangeArrowheads="1"/>
          </p:cNvPicPr>
          <p:nvPr/>
        </p:nvPicPr>
        <p:blipFill>
          <a:blip r:embed="rId3" cstate="email">
            <a:lum bright="18000" contrast="22000"/>
          </a:blip>
          <a:srcRect/>
          <a:stretch>
            <a:fillRect/>
          </a:stretch>
        </p:blipFill>
        <p:spPr bwMode="auto">
          <a:xfrm>
            <a:off x="548640" y="1828800"/>
            <a:ext cx="3794760" cy="3509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869" name="Picture 3" descr="Photo showing frost on sheathing after weatherization methods were applied."/>
          <p:cNvPicPr>
            <a:picLocks noChangeArrowheads="1"/>
          </p:cNvPicPr>
          <p:nvPr/>
        </p:nvPicPr>
        <p:blipFill>
          <a:blip r:embed="rId4" cstate="email"/>
          <a:srcRect/>
          <a:stretch>
            <a:fillRect/>
          </a:stretch>
        </p:blipFill>
        <p:spPr bwMode="auto">
          <a:xfrm>
            <a:off x="4724400" y="1828801"/>
            <a:ext cx="3794760" cy="3511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8" name="Rectangle 2"/>
          <p:cNvSpPr>
            <a:spLocks noChangeArrowheads="1"/>
          </p:cNvSpPr>
          <p:nvPr/>
        </p:nvSpPr>
        <p:spPr bwMode="auto">
          <a:xfrm>
            <a:off x="533400" y="0"/>
            <a:ext cx="5638800" cy="914400"/>
          </a:xfrm>
          <a:prstGeom prst="rect">
            <a:avLst/>
          </a:prstGeom>
          <a:noFill/>
          <a:ln w="9525">
            <a:noFill/>
            <a:miter lim="800000"/>
            <a:headEnd/>
            <a:tailEnd/>
          </a:ln>
        </p:spPr>
        <p:txBody>
          <a:bodyPr anchor="ctr"/>
          <a:lstStyle/>
          <a:p>
            <a:pPr algn="l" eaLnBrk="0" hangingPunct="0"/>
            <a:r>
              <a:rPr lang="en-US" sz="2600" b="0" spc="100" dirty="0">
                <a:solidFill>
                  <a:schemeClr val="bg1"/>
                </a:solidFill>
              </a:rPr>
              <a:t>Post Wx Attic Moisture Problems</a:t>
            </a:r>
          </a:p>
        </p:txBody>
      </p:sp>
      <p:sp>
        <p:nvSpPr>
          <p:cNvPr id="11270" name="TextBox 5"/>
          <p:cNvSpPr txBox="1">
            <a:spLocks noChangeArrowheads="1"/>
          </p:cNvSpPr>
          <p:nvPr/>
        </p:nvSpPr>
        <p:spPr bwMode="auto">
          <a:xfrm>
            <a:off x="609600" y="1219200"/>
            <a:ext cx="3657600" cy="492443"/>
          </a:xfrm>
          <a:prstGeom prst="rect">
            <a:avLst/>
          </a:prstGeom>
          <a:noFill/>
          <a:ln w="9525">
            <a:noFill/>
            <a:miter lim="800000"/>
            <a:headEnd/>
            <a:tailEnd/>
          </a:ln>
        </p:spPr>
        <p:txBody>
          <a:bodyPr>
            <a:spAutoFit/>
          </a:bodyPr>
          <a:lstStyle/>
          <a:p>
            <a:r>
              <a:rPr lang="en-US" sz="2600" b="0" dirty="0">
                <a:solidFill>
                  <a:srgbClr val="000066"/>
                </a:solidFill>
              </a:rPr>
              <a:t>Mold on Sheathing</a:t>
            </a:r>
          </a:p>
        </p:txBody>
      </p:sp>
      <p:sp>
        <p:nvSpPr>
          <p:cNvPr id="11271" name="TextBox 6"/>
          <p:cNvSpPr txBox="1">
            <a:spLocks noChangeArrowheads="1"/>
          </p:cNvSpPr>
          <p:nvPr/>
        </p:nvSpPr>
        <p:spPr bwMode="auto">
          <a:xfrm>
            <a:off x="4724400" y="1219200"/>
            <a:ext cx="3733800" cy="492443"/>
          </a:xfrm>
          <a:prstGeom prst="rect">
            <a:avLst/>
          </a:prstGeom>
          <a:noFill/>
          <a:ln w="9525">
            <a:noFill/>
            <a:miter lim="800000"/>
            <a:headEnd/>
            <a:tailEnd/>
          </a:ln>
        </p:spPr>
        <p:txBody>
          <a:bodyPr>
            <a:spAutoFit/>
          </a:bodyPr>
          <a:lstStyle/>
          <a:p>
            <a:r>
              <a:rPr lang="en-US" sz="2600" b="0" dirty="0">
                <a:solidFill>
                  <a:srgbClr val="000066"/>
                </a:solidFill>
              </a:rPr>
              <a:t>Frost on Sheathing</a:t>
            </a:r>
          </a:p>
        </p:txBody>
      </p:sp>
      <p:sp>
        <p:nvSpPr>
          <p:cNvPr id="11272" name="TextBox 7"/>
          <p:cNvSpPr txBox="1">
            <a:spLocks noChangeArrowheads="1"/>
          </p:cNvSpPr>
          <p:nvPr/>
        </p:nvSpPr>
        <p:spPr bwMode="auto">
          <a:xfrm>
            <a:off x="533400" y="5486400"/>
            <a:ext cx="8077200" cy="830263"/>
          </a:xfrm>
          <a:prstGeom prst="rect">
            <a:avLst/>
          </a:prstGeom>
          <a:noFill/>
          <a:ln w="9525">
            <a:noFill/>
            <a:miter lim="800000"/>
            <a:headEnd/>
            <a:tailEnd/>
          </a:ln>
        </p:spPr>
        <p:txBody>
          <a:bodyPr>
            <a:spAutoFit/>
          </a:bodyPr>
          <a:lstStyle/>
          <a:p>
            <a:r>
              <a:rPr lang="en-US" sz="2400" b="0" dirty="0"/>
              <a:t>Both conditions occurred </a:t>
            </a:r>
            <a:r>
              <a:rPr lang="en-US" sz="2400" b="0" i="1" dirty="0"/>
              <a:t>after </a:t>
            </a:r>
            <a:r>
              <a:rPr lang="en-US" sz="2400" b="0" dirty="0"/>
              <a:t>attics were </a:t>
            </a:r>
            <a:br>
              <a:rPr lang="en-US" sz="2400" b="0" dirty="0"/>
            </a:br>
            <a:r>
              <a:rPr lang="en-US" sz="2400" b="0" dirty="0"/>
              <a:t>insulated and vented, not before. </a:t>
            </a:r>
          </a:p>
        </p:txBody>
      </p:sp>
      <p:sp>
        <p:nvSpPr>
          <p:cNvPr id="11"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Attic Ventilation</a:t>
            </a:r>
            <a:endParaRPr lang="en-US" sz="1200" b="0" cap="all" dirty="0">
              <a:solidFill>
                <a:schemeClr val="bg1"/>
              </a:solidFill>
            </a:endParaRPr>
          </a:p>
        </p:txBody>
      </p:sp>
      <p:sp>
        <p:nvSpPr>
          <p:cNvPr id="13" name="TextBox 6"/>
          <p:cNvSpPr txBox="1">
            <a:spLocks noChangeArrowheads="1"/>
          </p:cNvSpPr>
          <p:nvPr/>
        </p:nvSpPr>
        <p:spPr bwMode="auto">
          <a:xfrm>
            <a:off x="5410200" y="5029200"/>
            <a:ext cx="3127375" cy="230832"/>
          </a:xfrm>
          <a:prstGeom prst="rect">
            <a:avLst/>
          </a:prstGeom>
          <a:noFill/>
          <a:ln w="9525">
            <a:noFill/>
            <a:miter lim="800000"/>
            <a:headEnd/>
            <a:tailEnd/>
          </a:ln>
        </p:spPr>
        <p:txBody>
          <a:bodyPr>
            <a:spAutoFit/>
          </a:bodyPr>
          <a:lstStyle/>
          <a:p>
            <a:pPr algn="r"/>
            <a:r>
              <a:rPr lang="en-US" sz="900" b="0" i="1" dirty="0">
                <a:solidFill>
                  <a:schemeClr val="bg1"/>
                </a:solidFill>
              </a:rPr>
              <a:t>Photo</a:t>
            </a:r>
            <a:r>
              <a:rPr lang="en-US" sz="900" b="0" i="1" dirty="0" smtClean="0">
                <a:solidFill>
                  <a:schemeClr val="bg1"/>
                </a:solidFill>
              </a:rPr>
              <a:t> courtesy of US </a:t>
            </a:r>
            <a:r>
              <a:rPr lang="en-US" sz="900" b="0" i="1" dirty="0">
                <a:solidFill>
                  <a:schemeClr val="bg1"/>
                </a:solidFill>
              </a:rPr>
              <a:t>Department of Energy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4" descr="Graphic illustrating venting via natural convection."/>
          <p:cNvPicPr>
            <a:picLocks noChangeAspect="1"/>
          </p:cNvPicPr>
          <p:nvPr/>
        </p:nvPicPr>
        <p:blipFill>
          <a:blip r:embed="rId3"/>
          <a:srcRect t="-2940"/>
          <a:stretch>
            <a:fillRect/>
          </a:stretch>
        </p:blipFill>
        <p:spPr bwMode="auto">
          <a:xfrm>
            <a:off x="2971800" y="1143000"/>
            <a:ext cx="6172200" cy="5334000"/>
          </a:xfrm>
          <a:prstGeom prst="rect">
            <a:avLst/>
          </a:prstGeom>
          <a:noFill/>
          <a:ln w="9525">
            <a:noFill/>
            <a:miter lim="800000"/>
            <a:headEnd/>
            <a:tailEnd/>
          </a:ln>
        </p:spPr>
      </p:pic>
      <p:sp>
        <p:nvSpPr>
          <p:cNvPr id="56322" name="Rectangle 2"/>
          <p:cNvSpPr>
            <a:spLocks noChangeArrowheads="1"/>
          </p:cNvSpPr>
          <p:nvPr/>
        </p:nvSpPr>
        <p:spPr bwMode="auto">
          <a:xfrm>
            <a:off x="457200" y="0"/>
            <a:ext cx="64008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Passive Attic Venting: Convection</a:t>
            </a:r>
          </a:p>
        </p:txBody>
      </p:sp>
      <p:sp>
        <p:nvSpPr>
          <p:cNvPr id="12293" name="Text Box 7"/>
          <p:cNvSpPr txBox="1">
            <a:spLocks noChangeArrowheads="1"/>
          </p:cNvSpPr>
          <p:nvPr/>
        </p:nvSpPr>
        <p:spPr bwMode="auto">
          <a:xfrm>
            <a:off x="533400" y="1676400"/>
            <a:ext cx="4267200" cy="492443"/>
          </a:xfrm>
          <a:prstGeom prst="rect">
            <a:avLst/>
          </a:prstGeom>
          <a:noFill/>
          <a:ln w="9525">
            <a:noFill/>
            <a:miter lim="800000"/>
            <a:headEnd/>
            <a:tailEnd/>
          </a:ln>
        </p:spPr>
        <p:txBody>
          <a:bodyPr wrap="square">
            <a:spAutoFit/>
          </a:bodyPr>
          <a:lstStyle/>
          <a:p>
            <a:pPr algn="l">
              <a:spcBef>
                <a:spcPct val="50000"/>
              </a:spcBef>
            </a:pPr>
            <a:r>
              <a:rPr lang="en-US" sz="2600" b="0" dirty="0">
                <a:solidFill>
                  <a:srgbClr val="000066"/>
                </a:solidFill>
              </a:rPr>
              <a:t>How does it work</a:t>
            </a:r>
            <a:r>
              <a:rPr lang="en-US" sz="2600" b="0" dirty="0" smtClean="0">
                <a:solidFill>
                  <a:srgbClr val="000066"/>
                </a:solidFill>
              </a:rPr>
              <a:t>?</a:t>
            </a:r>
          </a:p>
        </p:txBody>
      </p:sp>
      <p:sp>
        <p:nvSpPr>
          <p:cNvPr id="12294" name="Rectangle 3"/>
          <p:cNvSpPr txBox="1">
            <a:spLocks noChangeArrowheads="1"/>
          </p:cNvSpPr>
          <p:nvPr/>
        </p:nvSpPr>
        <p:spPr bwMode="auto">
          <a:xfrm>
            <a:off x="609600" y="2438400"/>
            <a:ext cx="3276600" cy="3810000"/>
          </a:xfrm>
          <a:prstGeom prst="rect">
            <a:avLst/>
          </a:prstGeom>
          <a:noFill/>
          <a:ln w="9525">
            <a:noFill/>
            <a:miter lim="800000"/>
            <a:headEnd/>
            <a:tailEnd/>
          </a:ln>
        </p:spPr>
        <p:txBody>
          <a:bodyPr lIns="0" tIns="0" rIns="0" bIns="0"/>
          <a:lstStyle/>
          <a:p>
            <a:pPr marL="342900" indent="-342900" algn="l" eaLnBrk="0" hangingPunct="0">
              <a:spcBef>
                <a:spcPts val="1200"/>
              </a:spcBef>
              <a:buClr>
                <a:srgbClr val="8DC63F"/>
              </a:buClr>
            </a:pPr>
            <a:r>
              <a:rPr lang="en-US" sz="2400" b="0" dirty="0" smtClean="0"/>
              <a:t>Natural Convection</a:t>
            </a:r>
          </a:p>
          <a:p>
            <a:pPr marL="342900" indent="-342900" algn="l" eaLnBrk="0" hangingPunct="0">
              <a:spcBef>
                <a:spcPts val="1200"/>
              </a:spcBef>
              <a:buFontTx/>
              <a:buChar char="•"/>
            </a:pPr>
            <a:r>
              <a:rPr lang="en-US" sz="2400" b="0" dirty="0" smtClean="0"/>
              <a:t>Hot </a:t>
            </a:r>
            <a:r>
              <a:rPr lang="en-US" sz="2400" b="0" dirty="0"/>
              <a:t>air rises, </a:t>
            </a:r>
            <a:br>
              <a:rPr lang="en-US" sz="2400" b="0" dirty="0"/>
            </a:br>
            <a:r>
              <a:rPr lang="en-US" sz="2400" b="0" dirty="0"/>
              <a:t>escapes high </a:t>
            </a:r>
            <a:r>
              <a:rPr lang="en-US" sz="2400" b="0" dirty="0" smtClean="0"/>
              <a:t>vents</a:t>
            </a:r>
          </a:p>
          <a:p>
            <a:pPr marL="342900" indent="-342900" algn="l" eaLnBrk="0" hangingPunct="0">
              <a:spcBef>
                <a:spcPts val="1200"/>
              </a:spcBef>
              <a:buFontTx/>
              <a:buChar char="•"/>
            </a:pPr>
            <a:r>
              <a:rPr lang="en-US" sz="2400" b="0" dirty="0"/>
              <a:t>Cooler </a:t>
            </a:r>
            <a:r>
              <a:rPr lang="en-US" sz="2400" b="0" dirty="0" smtClean="0"/>
              <a:t>air </a:t>
            </a:r>
            <a:r>
              <a:rPr lang="en-US" sz="2400" b="0" dirty="0"/>
              <a:t>pulled through soffit </a:t>
            </a:r>
            <a:r>
              <a:rPr lang="en-US" sz="2400" b="0" dirty="0" smtClean="0"/>
              <a:t>vents</a:t>
            </a:r>
          </a:p>
          <a:p>
            <a:pPr marL="342900" indent="-342900" algn="l" eaLnBrk="0" hangingPunct="0">
              <a:spcBef>
                <a:spcPts val="1200"/>
              </a:spcBef>
              <a:buFontTx/>
              <a:buChar char="•"/>
            </a:pPr>
            <a:r>
              <a:rPr lang="en-US" sz="2400" b="0" dirty="0" smtClean="0"/>
              <a:t>Heat </a:t>
            </a:r>
            <a:r>
              <a:rPr lang="en-US" sz="2400" b="0" dirty="0"/>
              <a:t>rises,</a:t>
            </a:r>
            <a:br>
              <a:rPr lang="en-US" sz="2400" b="0" dirty="0"/>
            </a:br>
            <a:r>
              <a:rPr lang="en-US" sz="2400" b="0" dirty="0"/>
              <a:t>escapes ridge </a:t>
            </a:r>
            <a:r>
              <a:rPr lang="en-US" sz="2400" b="0" dirty="0" smtClean="0"/>
              <a:t>vents</a:t>
            </a:r>
          </a:p>
          <a:p>
            <a:pPr marL="342900" indent="-342900" algn="l" eaLnBrk="0" hangingPunct="0">
              <a:spcBef>
                <a:spcPts val="1200"/>
              </a:spcBef>
              <a:buClr>
                <a:srgbClr val="8DC63F"/>
              </a:buClr>
            </a:pPr>
            <a:endParaRPr lang="en-US" sz="2400" b="0" dirty="0">
              <a:solidFill>
                <a:srgbClr val="333333"/>
              </a:solidFill>
            </a:endParaRPr>
          </a:p>
        </p:txBody>
      </p:sp>
      <p:sp>
        <p:nvSpPr>
          <p:cNvPr id="12296" name="TextBox 22"/>
          <p:cNvSpPr txBox="1">
            <a:spLocks noChangeArrowheads="1"/>
          </p:cNvSpPr>
          <p:nvPr/>
        </p:nvSpPr>
        <p:spPr bwMode="auto">
          <a:xfrm>
            <a:off x="7772400" y="3581400"/>
            <a:ext cx="985838" cy="554038"/>
          </a:xfrm>
          <a:prstGeom prst="rect">
            <a:avLst/>
          </a:prstGeom>
          <a:noFill/>
          <a:ln w="9525">
            <a:noFill/>
            <a:miter lim="800000"/>
            <a:headEnd/>
            <a:tailEnd/>
          </a:ln>
        </p:spPr>
        <p:txBody>
          <a:bodyPr wrap="none">
            <a:spAutoFit/>
          </a:bodyPr>
          <a:lstStyle/>
          <a:p>
            <a:r>
              <a:rPr lang="en-US" sz="1500" dirty="0"/>
              <a:t>Inlet</a:t>
            </a:r>
          </a:p>
          <a:p>
            <a:r>
              <a:rPr lang="en-US" sz="1500" b="0" dirty="0"/>
              <a:t>(Cool Air)</a:t>
            </a:r>
          </a:p>
        </p:txBody>
      </p:sp>
      <p:sp>
        <p:nvSpPr>
          <p:cNvPr id="12297" name="TextBox 22"/>
          <p:cNvSpPr txBox="1">
            <a:spLocks noChangeArrowheads="1"/>
          </p:cNvSpPr>
          <p:nvPr/>
        </p:nvSpPr>
        <p:spPr bwMode="auto">
          <a:xfrm>
            <a:off x="6553200" y="1752600"/>
            <a:ext cx="1211263" cy="554038"/>
          </a:xfrm>
          <a:prstGeom prst="rect">
            <a:avLst/>
          </a:prstGeom>
          <a:noFill/>
          <a:ln w="9525">
            <a:noFill/>
            <a:miter lim="800000"/>
            <a:headEnd/>
            <a:tailEnd/>
          </a:ln>
        </p:spPr>
        <p:txBody>
          <a:bodyPr wrap="none">
            <a:spAutoFit/>
          </a:bodyPr>
          <a:lstStyle/>
          <a:p>
            <a:r>
              <a:rPr lang="en-US" sz="1500" dirty="0"/>
              <a:t>Outlet</a:t>
            </a:r>
          </a:p>
          <a:p>
            <a:r>
              <a:rPr lang="en-US" sz="1500" b="0" dirty="0"/>
              <a:t>(Heated Air)</a:t>
            </a:r>
          </a:p>
        </p:txBody>
      </p:sp>
      <p:sp>
        <p:nvSpPr>
          <p:cNvPr id="30" name="Rectangular Callout 29"/>
          <p:cNvSpPr>
            <a:spLocks noChangeArrowheads="1"/>
          </p:cNvSpPr>
          <p:nvPr/>
        </p:nvSpPr>
        <p:spPr bwMode="auto">
          <a:xfrm>
            <a:off x="5029200" y="1524000"/>
            <a:ext cx="1371600" cy="381000"/>
          </a:xfrm>
          <a:prstGeom prst="wedgeRectCallout">
            <a:avLst>
              <a:gd name="adj1" fmla="val 36727"/>
              <a:gd name="adj2" fmla="val 88486"/>
            </a:avLst>
          </a:prstGeom>
          <a:solidFill>
            <a:schemeClr val="bg1"/>
          </a:solidFill>
          <a:ln w="9525">
            <a:noFill/>
            <a:round/>
            <a:headEnd/>
            <a:tailEnd/>
          </a:ln>
          <a:effectLst>
            <a:outerShdw dist="38100" dir="2700000" rotWithShape="0">
              <a:srgbClr val="808080">
                <a:alpha val="42998"/>
              </a:srgbClr>
            </a:outerShdw>
          </a:effectLst>
        </p:spPr>
        <p:txBody>
          <a:bodyPr anchor="ctr"/>
          <a:lstStyle/>
          <a:p>
            <a:pPr>
              <a:defRPr/>
            </a:pPr>
            <a:r>
              <a:rPr lang="en-US" sz="1800" b="0" dirty="0">
                <a:latin typeface="Arial" pitchFamily="-109" charset="0"/>
                <a:ea typeface="ＭＳ Ｐゴシック" pitchFamily="26" charset="-128"/>
              </a:rPr>
              <a:t>Ridge </a:t>
            </a:r>
            <a:r>
              <a:rPr lang="en-US" sz="1800" b="0" dirty="0" smtClean="0">
                <a:latin typeface="Arial" pitchFamily="-109" charset="0"/>
                <a:ea typeface="ＭＳ Ｐゴシック" pitchFamily="26" charset="-128"/>
              </a:rPr>
              <a:t>vent</a:t>
            </a:r>
            <a:endParaRPr lang="en-US" sz="1800" b="0" dirty="0">
              <a:latin typeface="Arial" pitchFamily="-109" charset="0"/>
              <a:ea typeface="ＭＳ Ｐゴシック" pitchFamily="26" charset="-128"/>
            </a:endParaRPr>
          </a:p>
        </p:txBody>
      </p:sp>
      <p:sp>
        <p:nvSpPr>
          <p:cNvPr id="10"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Attic Ventilation</a:t>
            </a:r>
            <a:endParaRPr lang="en-US" sz="1200" b="0" cap="all" dirty="0">
              <a:solidFill>
                <a:schemeClr val="bg1"/>
              </a:solidFill>
            </a:endParaRPr>
          </a:p>
        </p:txBody>
      </p:sp>
      <p:sp>
        <p:nvSpPr>
          <p:cNvPr id="11" name="TextBox 6"/>
          <p:cNvSpPr txBox="1">
            <a:spLocks noChangeArrowheads="1"/>
          </p:cNvSpPr>
          <p:nvPr/>
        </p:nvSpPr>
        <p:spPr bwMode="auto">
          <a:xfrm>
            <a:off x="6016625" y="6248400"/>
            <a:ext cx="3127375" cy="230832"/>
          </a:xfrm>
          <a:prstGeom prst="rect">
            <a:avLst/>
          </a:prstGeom>
          <a:noFill/>
          <a:ln w="9525">
            <a:noFill/>
            <a:miter lim="800000"/>
            <a:headEnd/>
            <a:tailEnd/>
          </a:ln>
        </p:spPr>
        <p:txBody>
          <a:bodyPr>
            <a:spAutoFit/>
          </a:bodyPr>
          <a:lstStyle/>
          <a:p>
            <a:pPr algn="r"/>
            <a:r>
              <a:rPr lang="en-US" sz="900" b="0" i="1" dirty="0" smtClean="0"/>
              <a:t>Graphic developed for the US </a:t>
            </a:r>
            <a:r>
              <a:rPr lang="en-US" sz="900" b="0" i="1" dirty="0"/>
              <a:t>Department of </a:t>
            </a:r>
            <a:r>
              <a:rPr lang="en-US" sz="900" b="0" i="1" dirty="0" smtClean="0"/>
              <a:t>Energy </a:t>
            </a:r>
            <a:endParaRPr lang="en-US" sz="900" b="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3" descr="Graphic illustrating venting via wind effect."/>
          <p:cNvPicPr>
            <a:picLocks noChangeAspect="1"/>
          </p:cNvPicPr>
          <p:nvPr/>
        </p:nvPicPr>
        <p:blipFill>
          <a:blip r:embed="rId3"/>
          <a:srcRect/>
          <a:stretch>
            <a:fillRect/>
          </a:stretch>
        </p:blipFill>
        <p:spPr bwMode="auto">
          <a:xfrm>
            <a:off x="2743200" y="1219200"/>
            <a:ext cx="6400800" cy="5257800"/>
          </a:xfrm>
          <a:prstGeom prst="rect">
            <a:avLst/>
          </a:prstGeom>
          <a:noFill/>
          <a:ln w="9525">
            <a:noFill/>
            <a:miter lim="800000"/>
            <a:headEnd/>
            <a:tailEnd/>
          </a:ln>
        </p:spPr>
      </p:pic>
      <p:sp>
        <p:nvSpPr>
          <p:cNvPr id="58370" name="Rectangle 2"/>
          <p:cNvSpPr>
            <a:spLocks noChangeArrowheads="1"/>
          </p:cNvSpPr>
          <p:nvPr/>
        </p:nvSpPr>
        <p:spPr bwMode="auto">
          <a:xfrm>
            <a:off x="457200" y="0"/>
            <a:ext cx="59436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Passive Attic Venting: Wind</a:t>
            </a:r>
          </a:p>
        </p:txBody>
      </p:sp>
      <p:sp>
        <p:nvSpPr>
          <p:cNvPr id="13316" name="Text Box 41"/>
          <p:cNvSpPr txBox="1">
            <a:spLocks noChangeArrowheads="1"/>
          </p:cNvSpPr>
          <p:nvPr/>
        </p:nvSpPr>
        <p:spPr bwMode="auto">
          <a:xfrm>
            <a:off x="403225" y="2971800"/>
            <a:ext cx="184150" cy="336550"/>
          </a:xfrm>
          <a:prstGeom prst="rect">
            <a:avLst/>
          </a:prstGeom>
          <a:noFill/>
          <a:ln w="9525">
            <a:noFill/>
            <a:miter lim="800000"/>
            <a:headEnd/>
            <a:tailEnd/>
          </a:ln>
        </p:spPr>
        <p:txBody>
          <a:bodyPr>
            <a:spAutoFit/>
          </a:bodyPr>
          <a:lstStyle/>
          <a:p>
            <a:pPr>
              <a:spcBef>
                <a:spcPct val="50000"/>
              </a:spcBef>
            </a:pPr>
            <a:endParaRPr lang="en-US" sz="1600" dirty="0"/>
          </a:p>
        </p:txBody>
      </p:sp>
      <p:sp>
        <p:nvSpPr>
          <p:cNvPr id="13317" name="Text Box 7"/>
          <p:cNvSpPr txBox="1">
            <a:spLocks noChangeArrowheads="1"/>
          </p:cNvSpPr>
          <p:nvPr/>
        </p:nvSpPr>
        <p:spPr bwMode="auto">
          <a:xfrm>
            <a:off x="457200" y="1685925"/>
            <a:ext cx="8153400" cy="492443"/>
          </a:xfrm>
          <a:prstGeom prst="rect">
            <a:avLst/>
          </a:prstGeom>
          <a:noFill/>
          <a:ln w="9525">
            <a:noFill/>
            <a:miter lim="800000"/>
            <a:headEnd/>
            <a:tailEnd/>
          </a:ln>
        </p:spPr>
        <p:txBody>
          <a:bodyPr wrap="square">
            <a:spAutoFit/>
          </a:bodyPr>
          <a:lstStyle/>
          <a:p>
            <a:pPr algn="l">
              <a:spcBef>
                <a:spcPct val="50000"/>
              </a:spcBef>
            </a:pPr>
            <a:r>
              <a:rPr lang="en-US" sz="2600" b="0" dirty="0">
                <a:solidFill>
                  <a:srgbClr val="000066"/>
                </a:solidFill>
              </a:rPr>
              <a:t>How does it work? </a:t>
            </a:r>
            <a:endParaRPr lang="en-US" sz="2600" b="0" dirty="0">
              <a:solidFill>
                <a:srgbClr val="404040"/>
              </a:solidFill>
            </a:endParaRPr>
          </a:p>
        </p:txBody>
      </p:sp>
      <p:sp>
        <p:nvSpPr>
          <p:cNvPr id="13318" name="Rectangle 3"/>
          <p:cNvSpPr txBox="1">
            <a:spLocks noChangeArrowheads="1"/>
          </p:cNvSpPr>
          <p:nvPr/>
        </p:nvSpPr>
        <p:spPr bwMode="auto">
          <a:xfrm>
            <a:off x="457200" y="2438400"/>
            <a:ext cx="3200400" cy="3657600"/>
          </a:xfrm>
          <a:prstGeom prst="rect">
            <a:avLst/>
          </a:prstGeom>
          <a:noFill/>
          <a:ln w="9525">
            <a:noFill/>
            <a:miter lim="800000"/>
            <a:headEnd/>
            <a:tailEnd/>
          </a:ln>
        </p:spPr>
        <p:txBody>
          <a:bodyPr lIns="0" tIns="0" rIns="0" bIns="0"/>
          <a:lstStyle/>
          <a:p>
            <a:pPr marL="342900" indent="-342900" algn="l" eaLnBrk="0" hangingPunct="0">
              <a:spcBef>
                <a:spcPts val="1200"/>
              </a:spcBef>
              <a:buFontTx/>
              <a:buChar char="•"/>
            </a:pPr>
            <a:r>
              <a:rPr lang="en-US" sz="2400" b="0" dirty="0"/>
              <a:t>Bernoulli </a:t>
            </a:r>
            <a:r>
              <a:rPr lang="en-US" sz="2400" b="0" dirty="0" smtClean="0"/>
              <a:t>Principle</a:t>
            </a:r>
          </a:p>
          <a:p>
            <a:pPr marL="342900" indent="-342900" algn="l" eaLnBrk="0" hangingPunct="0">
              <a:spcBef>
                <a:spcPts val="1200"/>
              </a:spcBef>
              <a:buFontTx/>
              <a:buChar char="•"/>
            </a:pPr>
            <a:r>
              <a:rPr lang="en-US" sz="2400" b="0" dirty="0"/>
              <a:t>Positive pressure on windward </a:t>
            </a:r>
            <a:r>
              <a:rPr lang="en-US" sz="2400" b="0" dirty="0" smtClean="0"/>
              <a:t>side</a:t>
            </a:r>
          </a:p>
          <a:p>
            <a:pPr marL="342900" indent="-342900" algn="l" eaLnBrk="0" hangingPunct="0">
              <a:spcBef>
                <a:spcPts val="1200"/>
              </a:spcBef>
              <a:buFontTx/>
              <a:buChar char="•"/>
            </a:pPr>
            <a:r>
              <a:rPr lang="en-US" sz="2400" b="0" dirty="0"/>
              <a:t>Negative pressure on leeward (protected) </a:t>
            </a:r>
            <a:r>
              <a:rPr lang="en-US" sz="2400" b="0" dirty="0" smtClean="0"/>
              <a:t>side</a:t>
            </a:r>
          </a:p>
          <a:p>
            <a:pPr marL="342900" indent="-342900" algn="l" eaLnBrk="0" hangingPunct="0">
              <a:spcBef>
                <a:spcPts val="1200"/>
              </a:spcBef>
              <a:buFontTx/>
              <a:buChar char="•"/>
            </a:pPr>
            <a:r>
              <a:rPr lang="en-US" sz="2400" b="0" dirty="0"/>
              <a:t>Air </a:t>
            </a:r>
            <a:r>
              <a:rPr lang="en-US" sz="2400" b="0" dirty="0" smtClean="0"/>
              <a:t>sucked </a:t>
            </a:r>
            <a:r>
              <a:rPr lang="en-US" sz="2400" b="0" dirty="0"/>
              <a:t>out leeward </a:t>
            </a:r>
            <a:r>
              <a:rPr lang="en-US" sz="2400" b="0" dirty="0" smtClean="0"/>
              <a:t>vents</a:t>
            </a:r>
          </a:p>
          <a:p>
            <a:pPr marL="342900" indent="-342900" algn="l" eaLnBrk="0" hangingPunct="0">
              <a:spcBef>
                <a:spcPts val="1200"/>
              </a:spcBef>
              <a:buClr>
                <a:srgbClr val="8DC63F"/>
              </a:buClr>
              <a:buFontTx/>
              <a:buChar char="•"/>
            </a:pPr>
            <a:endParaRPr lang="en-US" sz="2400" b="0" dirty="0">
              <a:solidFill>
                <a:srgbClr val="404040"/>
              </a:solidFill>
            </a:endParaRPr>
          </a:p>
          <a:p>
            <a:pPr marL="342900" indent="-342900" algn="l" eaLnBrk="0" hangingPunct="0">
              <a:spcBef>
                <a:spcPts val="1200"/>
              </a:spcBef>
              <a:buClr>
                <a:srgbClr val="8DC63F"/>
              </a:buClr>
            </a:pPr>
            <a:endParaRPr lang="en-US" sz="2400" b="0" dirty="0">
              <a:solidFill>
                <a:srgbClr val="404040"/>
              </a:solidFill>
            </a:endParaRPr>
          </a:p>
        </p:txBody>
      </p:sp>
      <p:sp>
        <p:nvSpPr>
          <p:cNvPr id="13320" name="TextBox 22"/>
          <p:cNvSpPr txBox="1">
            <a:spLocks noChangeArrowheads="1"/>
          </p:cNvSpPr>
          <p:nvPr/>
        </p:nvSpPr>
        <p:spPr bwMode="auto">
          <a:xfrm>
            <a:off x="5932488" y="1504950"/>
            <a:ext cx="696912" cy="323850"/>
          </a:xfrm>
          <a:prstGeom prst="rect">
            <a:avLst/>
          </a:prstGeom>
          <a:solidFill>
            <a:schemeClr val="bg1">
              <a:alpha val="85097"/>
            </a:schemeClr>
          </a:solidFill>
          <a:ln w="9525">
            <a:noFill/>
            <a:miter lim="800000"/>
            <a:headEnd/>
            <a:tailEnd/>
          </a:ln>
        </p:spPr>
        <p:txBody>
          <a:bodyPr wrap="none">
            <a:spAutoFit/>
          </a:bodyPr>
          <a:lstStyle/>
          <a:p>
            <a:r>
              <a:rPr lang="en-US" sz="1500" dirty="0">
                <a:solidFill>
                  <a:srgbClr val="0CB0D8"/>
                </a:solidFill>
              </a:rPr>
              <a:t>WIND</a:t>
            </a:r>
            <a:endParaRPr lang="en-US" sz="1500" b="0" dirty="0">
              <a:solidFill>
                <a:srgbClr val="0CB0D8"/>
              </a:solidFill>
            </a:endParaRPr>
          </a:p>
        </p:txBody>
      </p:sp>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Attic Ventilation</a:t>
            </a:r>
            <a:endParaRPr lang="en-US" sz="1200" b="0" cap="all" dirty="0">
              <a:solidFill>
                <a:schemeClr val="bg1"/>
              </a:solidFill>
            </a:endParaRPr>
          </a:p>
        </p:txBody>
      </p:sp>
      <p:sp>
        <p:nvSpPr>
          <p:cNvPr id="10" name="TextBox 6"/>
          <p:cNvSpPr txBox="1">
            <a:spLocks noChangeArrowheads="1"/>
          </p:cNvSpPr>
          <p:nvPr/>
        </p:nvSpPr>
        <p:spPr bwMode="auto">
          <a:xfrm>
            <a:off x="6016625" y="6248400"/>
            <a:ext cx="3127375" cy="230832"/>
          </a:xfrm>
          <a:prstGeom prst="rect">
            <a:avLst/>
          </a:prstGeom>
          <a:noFill/>
          <a:ln w="9525">
            <a:noFill/>
            <a:miter lim="800000"/>
            <a:headEnd/>
            <a:tailEnd/>
          </a:ln>
        </p:spPr>
        <p:txBody>
          <a:bodyPr>
            <a:spAutoFit/>
          </a:bodyPr>
          <a:lstStyle/>
          <a:p>
            <a:pPr algn="r"/>
            <a:r>
              <a:rPr lang="en-US" sz="900" b="0" i="1" dirty="0" smtClean="0"/>
              <a:t>Graphic developed for the US </a:t>
            </a:r>
            <a:r>
              <a:rPr lang="en-US" sz="900" b="0" i="1" dirty="0"/>
              <a:t>Department of </a:t>
            </a:r>
            <a:r>
              <a:rPr lang="en-US" sz="900" b="0" i="1" dirty="0" smtClean="0"/>
              <a:t>Energy </a:t>
            </a:r>
            <a:endParaRPr lang="en-US" sz="900" b="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Graphic illustrating power venting."/>
          <p:cNvPicPr>
            <a:picLocks noChangeAspect="1"/>
          </p:cNvPicPr>
          <p:nvPr/>
        </p:nvPicPr>
        <p:blipFill>
          <a:blip r:embed="rId3"/>
          <a:srcRect/>
          <a:stretch>
            <a:fillRect/>
          </a:stretch>
        </p:blipFill>
        <p:spPr bwMode="auto">
          <a:xfrm>
            <a:off x="2743200" y="1295400"/>
            <a:ext cx="6400800" cy="5181600"/>
          </a:xfrm>
          <a:prstGeom prst="rect">
            <a:avLst/>
          </a:prstGeom>
          <a:noFill/>
          <a:ln w="9525">
            <a:noFill/>
            <a:miter lim="800000"/>
            <a:headEnd/>
            <a:tailEnd/>
          </a:ln>
        </p:spPr>
      </p:pic>
      <p:sp>
        <p:nvSpPr>
          <p:cNvPr id="14339" name="Rectangle 2"/>
          <p:cNvSpPr>
            <a:spLocks noChangeArrowheads="1"/>
          </p:cNvSpPr>
          <p:nvPr/>
        </p:nvSpPr>
        <p:spPr bwMode="auto">
          <a:xfrm>
            <a:off x="457200" y="0"/>
            <a:ext cx="4953000" cy="914400"/>
          </a:xfrm>
          <a:prstGeom prst="rect">
            <a:avLst/>
          </a:prstGeom>
          <a:noFill/>
          <a:ln w="9525">
            <a:noFill/>
            <a:miter lim="800000"/>
            <a:headEnd/>
            <a:tailEnd/>
          </a:ln>
        </p:spPr>
        <p:txBody>
          <a:bodyPr anchor="ctr"/>
          <a:lstStyle/>
          <a:p>
            <a:pPr algn="l" eaLnBrk="0" hangingPunct="0"/>
            <a:r>
              <a:rPr lang="en-US" sz="2600" b="0" spc="100" dirty="0">
                <a:solidFill>
                  <a:schemeClr val="bg1"/>
                </a:solidFill>
              </a:rPr>
              <a:t>Power Venting</a:t>
            </a:r>
          </a:p>
        </p:txBody>
      </p:sp>
      <p:sp>
        <p:nvSpPr>
          <p:cNvPr id="14340" name="Rectangle 3"/>
          <p:cNvSpPr txBox="1">
            <a:spLocks noChangeArrowheads="1"/>
          </p:cNvSpPr>
          <p:nvPr/>
        </p:nvSpPr>
        <p:spPr bwMode="auto">
          <a:xfrm>
            <a:off x="457200" y="2438400"/>
            <a:ext cx="4114800" cy="3581400"/>
          </a:xfrm>
          <a:prstGeom prst="rect">
            <a:avLst/>
          </a:prstGeom>
          <a:noFill/>
          <a:ln w="9525">
            <a:noFill/>
            <a:miter lim="800000"/>
            <a:headEnd/>
            <a:tailEnd/>
          </a:ln>
        </p:spPr>
        <p:txBody>
          <a:bodyPr lIns="0" tIns="0" rIns="0" bIns="0"/>
          <a:lstStyle/>
          <a:p>
            <a:pPr marL="342900" indent="-342900" algn="l" eaLnBrk="0" hangingPunct="0">
              <a:spcBef>
                <a:spcPts val="1200"/>
              </a:spcBef>
              <a:buFontTx/>
              <a:buChar char="•"/>
            </a:pPr>
            <a:r>
              <a:rPr lang="en-US" sz="2400" b="0" dirty="0">
                <a:solidFill>
                  <a:srgbClr val="50565C"/>
                </a:solidFill>
              </a:rPr>
              <a:t>Attic fan mounted in central hallway used in non-air conditioned homes.</a:t>
            </a:r>
          </a:p>
          <a:p>
            <a:pPr marL="342900" indent="-342900" algn="l" eaLnBrk="0" hangingPunct="0">
              <a:spcBef>
                <a:spcPts val="1200"/>
              </a:spcBef>
              <a:buFontTx/>
              <a:buChar char="•"/>
            </a:pPr>
            <a:r>
              <a:rPr lang="en-US" sz="2400" b="0" dirty="0">
                <a:solidFill>
                  <a:srgbClr val="50565C"/>
                </a:solidFill>
              </a:rPr>
              <a:t>Roof vent (pictured) used </a:t>
            </a:r>
            <a:br>
              <a:rPr lang="en-US" sz="2400" b="0" dirty="0">
                <a:solidFill>
                  <a:srgbClr val="50565C"/>
                </a:solidFill>
              </a:rPr>
            </a:br>
            <a:r>
              <a:rPr lang="en-US" sz="2400" b="0" dirty="0">
                <a:solidFill>
                  <a:srgbClr val="50565C"/>
                </a:solidFill>
              </a:rPr>
              <a:t>in air conditioned homes.</a:t>
            </a:r>
          </a:p>
          <a:p>
            <a:pPr algn="l" eaLnBrk="0" hangingPunct="0">
              <a:spcBef>
                <a:spcPts val="1200"/>
              </a:spcBef>
            </a:pPr>
            <a:r>
              <a:rPr lang="en-US" sz="2400" b="0" dirty="0">
                <a:solidFill>
                  <a:srgbClr val="50565C"/>
                </a:solidFill>
              </a:rPr>
              <a:t>Neither is recommended </a:t>
            </a:r>
            <a:br>
              <a:rPr lang="en-US" sz="2400" b="0" dirty="0">
                <a:solidFill>
                  <a:srgbClr val="50565C"/>
                </a:solidFill>
              </a:rPr>
            </a:br>
            <a:r>
              <a:rPr lang="en-US" sz="2400" b="0" dirty="0">
                <a:solidFill>
                  <a:srgbClr val="50565C"/>
                </a:solidFill>
              </a:rPr>
              <a:t>as weatherization measure.</a:t>
            </a:r>
          </a:p>
          <a:p>
            <a:pPr algn="l" eaLnBrk="0" hangingPunct="0">
              <a:spcBef>
                <a:spcPts val="1200"/>
              </a:spcBef>
            </a:pPr>
            <a:r>
              <a:rPr lang="en-US" sz="2400" b="0" dirty="0">
                <a:solidFill>
                  <a:srgbClr val="50565C"/>
                </a:solidFill>
              </a:rPr>
              <a:t>Potential for moisture condensation is high.</a:t>
            </a:r>
          </a:p>
          <a:p>
            <a:pPr marL="342900" indent="-342900" algn="l" eaLnBrk="0" hangingPunct="0">
              <a:spcBef>
                <a:spcPts val="1200"/>
              </a:spcBef>
              <a:buFontTx/>
              <a:buChar char="•"/>
            </a:pPr>
            <a:endParaRPr lang="en-US" sz="2400" b="0" dirty="0">
              <a:solidFill>
                <a:srgbClr val="333333"/>
              </a:solidFill>
            </a:endParaRPr>
          </a:p>
          <a:p>
            <a:pPr marL="342900" indent="-342900" algn="l" eaLnBrk="0" hangingPunct="0">
              <a:spcBef>
                <a:spcPts val="1200"/>
              </a:spcBef>
              <a:buClr>
                <a:srgbClr val="8DC63F"/>
              </a:buClr>
              <a:buFontTx/>
              <a:buChar char="•"/>
            </a:pPr>
            <a:endParaRPr lang="en-US" sz="2400" b="0" dirty="0">
              <a:solidFill>
                <a:srgbClr val="404040"/>
              </a:solidFill>
            </a:endParaRPr>
          </a:p>
          <a:p>
            <a:pPr marL="342900" indent="-342900" algn="l" eaLnBrk="0" hangingPunct="0">
              <a:spcBef>
                <a:spcPts val="1200"/>
              </a:spcBef>
              <a:buClr>
                <a:srgbClr val="8DC63F"/>
              </a:buClr>
            </a:pPr>
            <a:endParaRPr lang="en-US" sz="2400" b="0" dirty="0">
              <a:solidFill>
                <a:srgbClr val="404040"/>
              </a:solidFill>
            </a:endParaRPr>
          </a:p>
        </p:txBody>
      </p:sp>
      <p:sp>
        <p:nvSpPr>
          <p:cNvPr id="14342" name="Text Box 7"/>
          <p:cNvSpPr txBox="1">
            <a:spLocks noChangeArrowheads="1"/>
          </p:cNvSpPr>
          <p:nvPr/>
        </p:nvSpPr>
        <p:spPr bwMode="auto">
          <a:xfrm>
            <a:off x="457200" y="1685925"/>
            <a:ext cx="8153400" cy="492443"/>
          </a:xfrm>
          <a:prstGeom prst="rect">
            <a:avLst/>
          </a:prstGeom>
          <a:noFill/>
          <a:ln w="9525">
            <a:noFill/>
            <a:miter lim="800000"/>
            <a:headEnd/>
            <a:tailEnd/>
          </a:ln>
        </p:spPr>
        <p:txBody>
          <a:bodyPr wrap="square">
            <a:spAutoFit/>
          </a:bodyPr>
          <a:lstStyle/>
          <a:p>
            <a:pPr algn="l">
              <a:spcBef>
                <a:spcPct val="50000"/>
              </a:spcBef>
            </a:pPr>
            <a:r>
              <a:rPr lang="en-US" sz="2600" b="0" dirty="0">
                <a:solidFill>
                  <a:srgbClr val="000066"/>
                </a:solidFill>
              </a:rPr>
              <a:t>How does it work? </a:t>
            </a:r>
            <a:endParaRPr lang="en-US" sz="2600" b="0" dirty="0">
              <a:solidFill>
                <a:srgbClr val="404040"/>
              </a:solidFill>
            </a:endParaRPr>
          </a:p>
        </p:txBody>
      </p:sp>
      <p:sp>
        <p:nvSpPr>
          <p:cNvPr id="12" name="Rectangular Callout 11"/>
          <p:cNvSpPr>
            <a:spLocks noChangeArrowheads="1"/>
          </p:cNvSpPr>
          <p:nvPr/>
        </p:nvSpPr>
        <p:spPr bwMode="auto">
          <a:xfrm>
            <a:off x="6858000" y="1371600"/>
            <a:ext cx="1676400" cy="762000"/>
          </a:xfrm>
          <a:prstGeom prst="wedgeRectCallout">
            <a:avLst>
              <a:gd name="adj1" fmla="val -70847"/>
              <a:gd name="adj2" fmla="val 61819"/>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smtClean="0">
                <a:latin typeface="Arial" pitchFamily="-109" charset="0"/>
                <a:ea typeface="ＭＳ Ｐゴシック" pitchFamily="26" charset="-128"/>
              </a:rPr>
              <a:t>Fan-powered roof vent</a:t>
            </a:r>
            <a:endParaRPr lang="en-US" sz="1800" b="0" dirty="0">
              <a:latin typeface="Arial" pitchFamily="-109" charset="0"/>
              <a:ea typeface="ＭＳ Ｐゴシック" pitchFamily="26" charset="-128"/>
            </a:endParaRPr>
          </a:p>
        </p:txBody>
      </p:sp>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Attic Ventilation</a:t>
            </a:r>
            <a:endParaRPr lang="en-US" sz="1200" b="0" cap="all" dirty="0">
              <a:solidFill>
                <a:schemeClr val="bg1"/>
              </a:solidFill>
            </a:endParaRPr>
          </a:p>
        </p:txBody>
      </p:sp>
      <p:sp>
        <p:nvSpPr>
          <p:cNvPr id="8" name="TextBox 6"/>
          <p:cNvSpPr txBox="1">
            <a:spLocks noChangeArrowheads="1"/>
          </p:cNvSpPr>
          <p:nvPr/>
        </p:nvSpPr>
        <p:spPr bwMode="auto">
          <a:xfrm>
            <a:off x="6016625" y="6248400"/>
            <a:ext cx="3127375" cy="230832"/>
          </a:xfrm>
          <a:prstGeom prst="rect">
            <a:avLst/>
          </a:prstGeom>
          <a:noFill/>
          <a:ln w="9525">
            <a:noFill/>
            <a:miter lim="800000"/>
            <a:headEnd/>
            <a:tailEnd/>
          </a:ln>
        </p:spPr>
        <p:txBody>
          <a:bodyPr>
            <a:spAutoFit/>
          </a:bodyPr>
          <a:lstStyle/>
          <a:p>
            <a:pPr algn="r"/>
            <a:r>
              <a:rPr lang="en-US" sz="900" b="0" i="1" dirty="0" smtClean="0"/>
              <a:t>Graphic developed for the US </a:t>
            </a:r>
            <a:r>
              <a:rPr lang="en-US" sz="900" b="0" i="1" dirty="0"/>
              <a:t>Department of </a:t>
            </a:r>
            <a:r>
              <a:rPr lang="en-US" sz="900" b="0" i="1" dirty="0" smtClean="0"/>
              <a:t>Energy </a:t>
            </a:r>
            <a:endParaRPr lang="en-US" sz="900" b="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Graphic illustrating thermal boundry - ceiling."/>
          <p:cNvPicPr>
            <a:picLocks noChangeAspect="1"/>
          </p:cNvPicPr>
          <p:nvPr/>
        </p:nvPicPr>
        <p:blipFill>
          <a:blip r:embed="rId3"/>
          <a:srcRect t="-6061"/>
          <a:stretch>
            <a:fillRect/>
          </a:stretch>
        </p:blipFill>
        <p:spPr bwMode="auto">
          <a:xfrm>
            <a:off x="3276600" y="1143000"/>
            <a:ext cx="5867400" cy="5334000"/>
          </a:xfrm>
          <a:prstGeom prst="rect">
            <a:avLst/>
          </a:prstGeom>
          <a:noFill/>
          <a:ln w="9525">
            <a:noFill/>
            <a:miter lim="800000"/>
            <a:headEnd/>
            <a:tailEnd/>
          </a:ln>
        </p:spPr>
      </p:pic>
      <p:sp>
        <p:nvSpPr>
          <p:cNvPr id="62466" name="Rectangle 2"/>
          <p:cNvSpPr>
            <a:spLocks noChangeArrowheads="1"/>
          </p:cNvSpPr>
          <p:nvPr/>
        </p:nvSpPr>
        <p:spPr bwMode="auto">
          <a:xfrm>
            <a:off x="457200" y="0"/>
            <a:ext cx="39624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Code Issues</a:t>
            </a:r>
          </a:p>
        </p:txBody>
      </p:sp>
      <p:sp>
        <p:nvSpPr>
          <p:cNvPr id="15364" name="Rectangle 3"/>
          <p:cNvSpPr txBox="1">
            <a:spLocks noChangeArrowheads="1"/>
          </p:cNvSpPr>
          <p:nvPr/>
        </p:nvSpPr>
        <p:spPr bwMode="auto">
          <a:xfrm>
            <a:off x="457200" y="1295400"/>
            <a:ext cx="4419600" cy="4495800"/>
          </a:xfrm>
          <a:prstGeom prst="rect">
            <a:avLst/>
          </a:prstGeom>
          <a:noFill/>
          <a:ln w="9525">
            <a:noFill/>
            <a:miter lim="800000"/>
            <a:headEnd/>
            <a:tailEnd/>
          </a:ln>
        </p:spPr>
        <p:txBody>
          <a:bodyPr lIns="0" tIns="0" rIns="0" bIns="0"/>
          <a:lstStyle/>
          <a:p>
            <a:pPr algn="l" eaLnBrk="0" hangingPunct="0">
              <a:spcBef>
                <a:spcPts val="1200"/>
              </a:spcBef>
              <a:buClr>
                <a:srgbClr val="8DC63F"/>
              </a:buClr>
            </a:pPr>
            <a:r>
              <a:rPr lang="en-US" sz="2600" b="0" dirty="0" smtClean="0">
                <a:solidFill>
                  <a:srgbClr val="000066"/>
                </a:solidFill>
              </a:rPr>
              <a:t>Requirements are based </a:t>
            </a:r>
            <a:r>
              <a:rPr lang="en-US" sz="2600" b="0" dirty="0">
                <a:solidFill>
                  <a:srgbClr val="000066"/>
                </a:solidFill>
              </a:rPr>
              <a:t>on presence of ceiling vapor </a:t>
            </a:r>
            <a:r>
              <a:rPr lang="en-US" sz="2600" b="0" dirty="0" smtClean="0">
                <a:solidFill>
                  <a:srgbClr val="000066"/>
                </a:solidFill>
              </a:rPr>
              <a:t>retarder, climate zone, and vent location.</a:t>
            </a:r>
            <a:r>
              <a:rPr lang="en-US" sz="2400" dirty="0" smtClean="0">
                <a:solidFill>
                  <a:srgbClr val="000066"/>
                </a:solidFill>
              </a:rPr>
              <a:t/>
            </a:r>
            <a:br>
              <a:rPr lang="en-US" sz="2400" dirty="0" smtClean="0">
                <a:solidFill>
                  <a:srgbClr val="000066"/>
                </a:solidFill>
              </a:rPr>
            </a:br>
            <a:r>
              <a:rPr lang="en-US" sz="2400" dirty="0" smtClean="0">
                <a:solidFill>
                  <a:srgbClr val="000066"/>
                </a:solidFill>
              </a:rPr>
              <a:t>Options:</a:t>
            </a:r>
            <a:endParaRPr lang="en-US" sz="1300" dirty="0">
              <a:solidFill>
                <a:srgbClr val="000066"/>
              </a:solidFill>
            </a:endParaRPr>
          </a:p>
          <a:p>
            <a:pPr algn="l" eaLnBrk="0" hangingPunct="0">
              <a:spcBef>
                <a:spcPts val="1200"/>
              </a:spcBef>
              <a:buClr>
                <a:srgbClr val="8DC63F"/>
              </a:buClr>
            </a:pPr>
            <a:r>
              <a:rPr lang="en-US" sz="2400" b="0" dirty="0" smtClean="0"/>
              <a:t>1</a:t>
            </a:r>
            <a:r>
              <a:rPr lang="en-US" sz="2400" b="0" dirty="0"/>
              <a:t>/150</a:t>
            </a:r>
          </a:p>
          <a:p>
            <a:pPr lvl="1" algn="l" eaLnBrk="0" hangingPunct="0">
              <a:spcBef>
                <a:spcPts val="1200"/>
              </a:spcBef>
              <a:buClr>
                <a:srgbClr val="8DC63F"/>
              </a:buClr>
            </a:pPr>
            <a:r>
              <a:rPr lang="en-US" sz="2200" b="0" dirty="0"/>
              <a:t>One square foot of net free vent area per 150 square feet of </a:t>
            </a:r>
            <a:r>
              <a:rPr lang="en-US" sz="2200" b="0" dirty="0" smtClean="0"/>
              <a:t>attic</a:t>
            </a:r>
            <a:endParaRPr lang="en-US" sz="1600" b="0" dirty="0"/>
          </a:p>
          <a:p>
            <a:pPr algn="l" eaLnBrk="0" hangingPunct="0">
              <a:spcBef>
                <a:spcPts val="1200"/>
              </a:spcBef>
              <a:buClr>
                <a:srgbClr val="8DC63F"/>
              </a:buClr>
            </a:pPr>
            <a:r>
              <a:rPr lang="en-US" sz="2400" b="0" dirty="0" smtClean="0"/>
              <a:t>1</a:t>
            </a:r>
            <a:r>
              <a:rPr lang="en-US" sz="2400" b="0" dirty="0"/>
              <a:t>/300</a:t>
            </a:r>
          </a:p>
          <a:p>
            <a:pPr lvl="1" algn="l" eaLnBrk="0" hangingPunct="0">
              <a:spcBef>
                <a:spcPts val="1200"/>
              </a:spcBef>
              <a:buClr>
                <a:srgbClr val="8DC63F"/>
              </a:buClr>
            </a:pPr>
            <a:r>
              <a:rPr lang="en-US" sz="2200" b="0" dirty="0"/>
              <a:t>One square foot of net free vent area per 300 square feet of </a:t>
            </a:r>
            <a:r>
              <a:rPr lang="en-US" sz="2200" b="0" dirty="0" smtClean="0"/>
              <a:t>attic</a:t>
            </a:r>
            <a:endParaRPr lang="en-US" sz="2200" b="0" dirty="0"/>
          </a:p>
          <a:p>
            <a:pPr algn="l" eaLnBrk="0" hangingPunct="0">
              <a:spcBef>
                <a:spcPts val="1200"/>
              </a:spcBef>
              <a:buClr>
                <a:srgbClr val="8DC63F"/>
              </a:buClr>
            </a:pPr>
            <a:endParaRPr lang="en-US" sz="2400" b="0" dirty="0">
              <a:solidFill>
                <a:srgbClr val="404040"/>
              </a:solidFill>
            </a:endParaRPr>
          </a:p>
        </p:txBody>
      </p:sp>
      <p:sp>
        <p:nvSpPr>
          <p:cNvPr id="9" name="Rectangular Callout 8"/>
          <p:cNvSpPr>
            <a:spLocks noChangeArrowheads="1"/>
          </p:cNvSpPr>
          <p:nvPr/>
        </p:nvSpPr>
        <p:spPr bwMode="auto">
          <a:xfrm>
            <a:off x="5638800" y="1600200"/>
            <a:ext cx="3048000" cy="457200"/>
          </a:xfrm>
          <a:prstGeom prst="wedgeRectCallout">
            <a:avLst>
              <a:gd name="adj1" fmla="val 8556"/>
              <a:gd name="adj2" fmla="val 352796"/>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smtClean="0">
                <a:latin typeface="Arial" pitchFamily="-109" charset="0"/>
                <a:ea typeface="ＭＳ Ｐゴシック" pitchFamily="26" charset="-128"/>
              </a:rPr>
              <a:t>Thermal boundary - Ceiling</a:t>
            </a:r>
            <a:endParaRPr lang="en-US" sz="1800" b="0" dirty="0">
              <a:latin typeface="Arial" pitchFamily="-109" charset="0"/>
              <a:ea typeface="ＭＳ Ｐゴシック" pitchFamily="26" charset="-128"/>
            </a:endParaRPr>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Attic Ventilation</a:t>
            </a:r>
            <a:endParaRPr lang="en-US" sz="1200" b="0" cap="all" dirty="0">
              <a:solidFill>
                <a:schemeClr val="bg1"/>
              </a:solidFill>
            </a:endParaRPr>
          </a:p>
        </p:txBody>
      </p:sp>
      <p:sp>
        <p:nvSpPr>
          <p:cNvPr id="7" name="TextBox 6"/>
          <p:cNvSpPr txBox="1">
            <a:spLocks noChangeArrowheads="1"/>
          </p:cNvSpPr>
          <p:nvPr/>
        </p:nvSpPr>
        <p:spPr bwMode="auto">
          <a:xfrm>
            <a:off x="6016625" y="6248400"/>
            <a:ext cx="3127375" cy="230832"/>
          </a:xfrm>
          <a:prstGeom prst="rect">
            <a:avLst/>
          </a:prstGeom>
          <a:noFill/>
          <a:ln w="9525">
            <a:noFill/>
            <a:miter lim="800000"/>
            <a:headEnd/>
            <a:tailEnd/>
          </a:ln>
        </p:spPr>
        <p:txBody>
          <a:bodyPr>
            <a:spAutoFit/>
          </a:bodyPr>
          <a:lstStyle/>
          <a:p>
            <a:pPr algn="r"/>
            <a:r>
              <a:rPr lang="en-US" sz="900" b="0" i="1" dirty="0" smtClean="0"/>
              <a:t>Graphic developed for the US </a:t>
            </a:r>
            <a:r>
              <a:rPr lang="en-US" sz="900" b="0" i="1" dirty="0"/>
              <a:t>Department of </a:t>
            </a:r>
            <a:r>
              <a:rPr lang="en-US" sz="900" b="0" i="1" dirty="0" smtClean="0"/>
              <a:t>Energy </a:t>
            </a:r>
            <a:endParaRPr lang="en-US" sz="900" b="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ere_Wx_MobileHomes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Installer Fundamentals</Template>
  <TotalTime>2629</TotalTime>
  <Words>2785</Words>
  <Application>Microsoft Office PowerPoint</Application>
  <PresentationFormat>On-screen Show (4:3)</PresentationFormat>
  <Paragraphs>270</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eere_Wx_MobileHomes_template_blue</vt:lpstr>
      <vt:lpstr>Attic Ventilation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Applied Ventilation Formula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Susquehanna Dimensions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Attic Ventilation</dc:title>
  <dc:creator>Bill Van der Meer</dc:creator>
  <cp:lastModifiedBy>Alice Gaston</cp:lastModifiedBy>
  <cp:revision>126</cp:revision>
  <dcterms:created xsi:type="dcterms:W3CDTF">2010-09-16T23:07:53Z</dcterms:created>
  <dcterms:modified xsi:type="dcterms:W3CDTF">2013-02-25T14:48:02Z</dcterms:modified>
</cp:coreProperties>
</file>