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media/image9.jpg" ContentType="image/png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53.xml" ContentType="application/vnd.openxmlformats-officedocument.presentationml.notesSlid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216">
          <p15:clr>
            <a:srgbClr val="A4A3A4"/>
          </p15:clr>
        </p15:guide>
        <p15:guide id="2" orient="horz" pos="3996">
          <p15:clr>
            <a:srgbClr val="A4A3A4"/>
          </p15:clr>
        </p15:guide>
        <p15:guide id="3" orient="horz" pos="4000">
          <p15:clr>
            <a:srgbClr val="A4A3A4"/>
          </p15:clr>
        </p15:guide>
        <p15:guide id="4" orient="horz" pos="348">
          <p15:clr>
            <a:srgbClr val="A4A3A4"/>
          </p15:clr>
        </p15:guide>
        <p15:guide id="5" orient="horz" pos="448">
          <p15:clr>
            <a:srgbClr val="A4A3A4"/>
          </p15:clr>
        </p15:guide>
        <p15:guide id="6" orient="horz" pos="2248">
          <p15:clr>
            <a:srgbClr val="A4A3A4"/>
          </p15:clr>
        </p15:guide>
        <p15:guide id="7" orient="horz" pos="504">
          <p15:clr>
            <a:srgbClr val="A4A3A4"/>
          </p15:clr>
        </p15:guide>
        <p15:guide id="8" orient="horz" pos="408">
          <p15:clr>
            <a:srgbClr val="A4A3A4"/>
          </p15:clr>
        </p15:guide>
        <p15:guide id="9" pos="5621">
          <p15:clr>
            <a:srgbClr val="A4A3A4"/>
          </p15:clr>
        </p15:guide>
        <p15:guide id="10" pos="2873">
          <p15:clr>
            <a:srgbClr val="A4A3A4"/>
          </p15:clr>
        </p15:guide>
        <p15:guide id="11" pos="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FCC00"/>
    <a:srgbClr val="0099CC"/>
    <a:srgbClr val="00A9E0"/>
    <a:srgbClr val="00425D"/>
    <a:srgbClr val="646D70"/>
    <a:srgbClr val="54A939"/>
    <a:srgbClr val="3C474F"/>
    <a:srgbClr val="FCCF18"/>
    <a:srgbClr val="006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6" autoAdjust="0"/>
    <p:restoredTop sz="94727" autoAdjust="0"/>
  </p:normalViewPr>
  <p:slideViewPr>
    <p:cSldViewPr snapToGrid="0" showGuides="1">
      <p:cViewPr varScale="1">
        <p:scale>
          <a:sx n="70" d="100"/>
          <a:sy n="70" d="100"/>
        </p:scale>
        <p:origin x="1470" y="72"/>
      </p:cViewPr>
      <p:guideLst>
        <p:guide orient="horz" pos="4216"/>
        <p:guide orient="horz" pos="3996"/>
        <p:guide orient="horz" pos="4000"/>
        <p:guide orient="horz" pos="348"/>
        <p:guide orient="horz" pos="448"/>
        <p:guide orient="horz" pos="2248"/>
        <p:guide orient="horz" pos="504"/>
        <p:guide orient="horz" pos="408"/>
        <p:guide pos="5621"/>
        <p:guide pos="2873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0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69700E68-E5E7-7248-A87A-65D1E81141C3}" type="datetime1">
              <a:rPr lang="en-US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D7A98A14-C31D-8449-AEA9-81E85263E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1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A57D996-692C-BB42-AFE2-9A9C019A3177}" type="datetime1">
              <a:rPr lang="en-US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A1563FC-82AB-D046-9156-A73D670BA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56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12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miter lim="800000"/>
            <a:headEnd/>
            <a:tailEnd/>
          </a:ln>
        </p:spPr>
      </p:sp>
      <p:sp>
        <p:nvSpPr>
          <p:cNvPr id="70659" name="Shape 12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46568" bIns="46568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70660" name="Shape 1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568" bIns="46568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buSzPct val="25000"/>
            </a:pPr>
            <a:r>
              <a:rPr lang="en-US" sz="1400" dirty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78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9875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987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03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30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0899" name="Shape 3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090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3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1923" name="Shape 32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192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5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2947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294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8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4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3971" name="Shape 34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397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33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34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4995" name="Shape 34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499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34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6019" name="Shape 34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602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8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36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7043" name="Shape 36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704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37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37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8067" name="Shape 37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806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86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37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9091" name="Shape 37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8909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17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1683" name="Shape 17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168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44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3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0115" name="Shape 3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011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80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3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1139" name="Shape 3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114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6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40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2163" name="Shape 4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216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7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40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3187" name="Shape 4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318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45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40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4211" name="Shape 4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421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35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40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5235" name="Shape 4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523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28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6259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626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05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7283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728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2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8307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830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99331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9933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3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18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2707" name="Shape 18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270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09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0355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035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24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1379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138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2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2403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240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9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3427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342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99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4451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445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6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5475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547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35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hape 41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6499" name="Shape 4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650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06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hape 4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07523" name="Shape 42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752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57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hape 4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8547" name="Shape 42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854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89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hape 4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9571" name="Shape 42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0957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1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1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3731" name="Shape 19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373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08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0595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059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84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4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1619" name="Shape 45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162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926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49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2643" name="Shape 49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264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78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53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113667" name="Shape 53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366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8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hape 50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4691" name="Shape 50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469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813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5715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571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554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hape 56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6739" name="Shape 5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674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07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hape 57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7763" name="Shape 57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776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985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8787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878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76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hape 46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9811" name="Shape 46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1981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6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4755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475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666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 47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0835" name="Shape 48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2083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972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hape 58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1859" name="Shape 58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2186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92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hape 59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2883" name="Shape 59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2288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589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hape 61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3907" name="Shape 61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2390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9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22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5779" name="Shape 22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578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4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2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6803" name="Shape 24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680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7827" name="Shape 2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782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4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7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78851" name="Shape 28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7885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810000" cy="3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8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ark blue header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 descr="Dark blue footer"/>
          <p:cNvSpPr/>
          <p:nvPr userDrawn="1"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rgbClr val="0042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 descr="blue box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 descr="Grey box"/>
          <p:cNvSpPr/>
          <p:nvPr userDrawn="1"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U.S. Department of Energy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889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24304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13" descr="Montage of images representing energy industry - wind turbines, electric meter, homes, cars, generator, steam, Hoover Dam, and construction.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 userDrawn="1"/>
        </p:nvGrpSpPr>
        <p:grpSpPr>
          <a:xfrm>
            <a:off x="-1" y="898281"/>
            <a:ext cx="9144001" cy="55570"/>
            <a:chOff x="-1" y="656981"/>
            <a:chExt cx="9144001" cy="55570"/>
          </a:xfrm>
        </p:grpSpPr>
        <p:sp>
          <p:nvSpPr>
            <p:cNvPr id="29" name="Rectangle 28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1144092"/>
            <a:ext cx="8731250" cy="5199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1144092"/>
            <a:ext cx="8731250" cy="5199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3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019800"/>
            <a:ext cx="2133600" cy="3651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97999C"/>
                </a:solidFill>
              </a:defRPr>
            </a:lvl1pPr>
          </a:lstStyle>
          <a:p>
            <a:fld id="{5938159E-5797-A642-B873-A9079404C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6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4114800" cy="38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kern="0" dirty="0">
              <a:solidFill>
                <a:srgbClr val="FFFFFF"/>
              </a:solidFill>
              <a:latin typeface="Arial Narrow"/>
              <a:ea typeface="+mn-ea"/>
              <a:cs typeface="Arial Narrow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093"/>
            <a:ext cx="8229600" cy="5323382"/>
          </a:xfrm>
          <a:prstGeom prst="rect">
            <a:avLst/>
          </a:prstGeom>
        </p:spPr>
        <p:txBody>
          <a:bodyPr/>
          <a:lstStyle>
            <a:lvl1pPr marL="347472" indent="-347472">
              <a:spcBef>
                <a:spcPts val="600"/>
              </a:spcBef>
              <a:spcAft>
                <a:spcPts val="600"/>
              </a:spcAft>
              <a:defRPr sz="2400"/>
            </a:lvl1pPr>
            <a:lvl2pPr marL="740664" indent="-283464">
              <a:spcBef>
                <a:spcPts val="600"/>
              </a:spcBef>
              <a:spcAft>
                <a:spcPts val="600"/>
              </a:spcAft>
              <a:defRPr sz="2000"/>
            </a:lvl2pPr>
            <a:lvl3pPr marL="1143000" indent="-283464"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67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4500" y="0"/>
            <a:ext cx="53975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161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182563"/>
            <a:chOff x="0" y="704088"/>
            <a:chExt cx="9144000" cy="18288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0" y="704088"/>
              <a:ext cx="4572000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ym typeface="Arial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09937" y="704088"/>
              <a:ext cx="1262063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ym typeface="Arial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704088"/>
              <a:ext cx="3309937" cy="1828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ym typeface="Arial"/>
              </a:endParaRPr>
            </a:p>
          </p:txBody>
        </p:sp>
      </p:grpSp>
      <p:sp>
        <p:nvSpPr>
          <p:cNvPr id="20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en-US" sz="1000" smtClean="0">
                <a:solidFill>
                  <a:schemeClr val="bg1"/>
                </a:solidFill>
                <a:ea typeface="ＭＳ Ｐゴシック" pitchFamily="34" charset="-128"/>
              </a:rPr>
              <a:t>eere.energy.gov</a:t>
            </a:r>
          </a:p>
        </p:txBody>
      </p:sp>
      <p:pic>
        <p:nvPicPr>
          <p:cNvPr id="21" name="Picture 18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62000" y="2133600"/>
            <a:ext cx="7696200" cy="38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0"/>
          </p:nvPr>
        </p:nvSpPr>
        <p:spPr bwMode="auto">
          <a:xfrm>
            <a:off x="7086600" y="6216650"/>
            <a:ext cx="2057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D267AC-16CC-5342-8C3D-9D0D86DD9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144092"/>
            <a:ext cx="8732838" cy="500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1387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</a:pPr>
            <a:fld id="{1EF35371-194E-174F-9528-630C4585B8CC}" type="slidenum">
              <a:rPr lang="en-US" sz="1000" smtClean="0">
                <a:solidFill>
                  <a:schemeClr val="tx1"/>
                </a:solidFill>
                <a:ea typeface="Arial" pitchFamily="-106" charset="0"/>
                <a:cs typeface="Arial" pitchFamily="-106" charset="0"/>
              </a:rPr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chemeClr val="tx1"/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656981"/>
            <a:ext cx="9144001" cy="55570"/>
            <a:chOff x="-1" y="656981"/>
            <a:chExt cx="9144001" cy="55570"/>
          </a:xfrm>
        </p:grpSpPr>
        <p:sp>
          <p:nvSpPr>
            <p:cNvPr id="11" name="Rectangle 10" descr="blue line"/>
            <p:cNvSpPr/>
            <p:nvPr userDrawn="1"/>
          </p:nvSpPr>
          <p:spPr bwMode="auto">
            <a:xfrm flipH="1" flipV="1">
              <a:off x="-1" y="656982"/>
              <a:ext cx="4268788" cy="5486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 descr="grey line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 descr="yellow line"/>
            <p:cNvSpPr/>
            <p:nvPr userDrawn="1"/>
          </p:nvSpPr>
          <p:spPr bwMode="auto">
            <a:xfrm flipH="1" flipV="1">
              <a:off x="4267200" y="656981"/>
              <a:ext cx="1704975" cy="5486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6" name="Picture 5" descr="eere_logo_horiz_blu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50" y="6402260"/>
            <a:ext cx="2155114" cy="31587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8324" y="6544315"/>
            <a:ext cx="6400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Weatherization Assistance Program:</a:t>
            </a:r>
            <a:r>
              <a:rPr lang="en-US" sz="800" i="1" baseline="0" dirty="0" smtClean="0"/>
              <a:t> Uniform Administrative Requirements, Cost Principles, &amp; Audit Requirements For Federal Awards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0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WEATHERIZATION ASSISTANCE PROGRAM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pc="1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Uniform Administrative Requirements, </a:t>
            </a:r>
            <a:br>
              <a:rPr lang="en-US" spc="1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</a:br>
            <a:r>
              <a:rPr lang="en-US" spc="1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Cost Principles, and Audit Requirements</a:t>
            </a:r>
            <a:br>
              <a:rPr lang="en-US" spc="1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</a:br>
            <a:r>
              <a:rPr lang="en-US" spc="100" dirty="0" smtClean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For </a:t>
            </a:r>
            <a:r>
              <a:rPr lang="en-US" spc="1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Federal Awards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100" y="6029777"/>
            <a:ext cx="1390650" cy="288687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B: General Provisions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600" b="1" dirty="0" smtClean="0">
                <a:solidFill>
                  <a:srgbClr val="0099CC"/>
                </a:solidFill>
              </a:rPr>
              <a:t>PURPOSE</a:t>
            </a:r>
            <a:r>
              <a:rPr lang="en-US" sz="2600" dirty="0" smtClean="0">
                <a:solidFill>
                  <a:srgbClr val="0099CC"/>
                </a:solidFill>
              </a:rPr>
              <a:t>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 smtClean="0"/>
              <a:t>2 </a:t>
            </a:r>
            <a:r>
              <a:rPr lang="en-US" sz="2200" dirty="0"/>
              <a:t>CFR Part 200 establishes uniform administrative requirements,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cost </a:t>
            </a:r>
            <a:r>
              <a:rPr lang="en-US" sz="2200" dirty="0"/>
              <a:t>principles, and audit requirements for all types of non-Federal </a:t>
            </a:r>
            <a:r>
              <a:rPr lang="en-US" sz="2200" dirty="0" smtClean="0"/>
              <a:t>entities.</a:t>
            </a:r>
            <a:endParaRPr lang="en-US" sz="2200" dirty="0"/>
          </a:p>
          <a:p>
            <a:r>
              <a:rPr lang="en-US" sz="2200" dirty="0"/>
              <a:t>Department of Energy awarding agencies must not impose additional or inconsistent requirements, </a:t>
            </a:r>
            <a:r>
              <a:rPr lang="en-US" sz="2200" dirty="0" smtClean="0"/>
              <a:t>unless</a:t>
            </a:r>
            <a:endParaRPr lang="en-US" sz="2200" dirty="0"/>
          </a:p>
          <a:p>
            <a:pPr lvl="1"/>
            <a:r>
              <a:rPr lang="en-US" sz="2000" dirty="0"/>
              <a:t>Requirement based on Federal statute, regulation, or Executive Order, </a:t>
            </a:r>
          </a:p>
          <a:p>
            <a:pPr lvl="1"/>
            <a:r>
              <a:rPr lang="en-US" sz="2000" dirty="0"/>
              <a:t>OMB permits an exception in accordance, or</a:t>
            </a:r>
          </a:p>
          <a:p>
            <a:pPr lvl="1"/>
            <a:r>
              <a:rPr lang="en-US" sz="2000" dirty="0"/>
              <a:t>OMB approves information in the Federal </a:t>
            </a:r>
            <a:r>
              <a:rPr lang="en-US" sz="2000" dirty="0" smtClean="0"/>
              <a:t>award.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2 CFR Part 200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780487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SUBPART C: Pre-Federal Award Requirements and Contents of Federal Award</a:t>
            </a:r>
          </a:p>
          <a:p>
            <a:endParaRPr lang="en-US" dirty="0"/>
          </a:p>
        </p:txBody>
      </p:sp>
      <p:pic>
        <p:nvPicPr>
          <p:cNvPr id="7" name="Picture 6" descr="single family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52" y="1437989"/>
            <a:ext cx="2303190" cy="1596463"/>
          </a:xfrm>
          <a:prstGeom prst="rect">
            <a:avLst/>
          </a:prstGeom>
        </p:spPr>
      </p:pic>
      <p:pic>
        <p:nvPicPr>
          <p:cNvPr id="8" name="Picture 7" descr="Weatherization crew member caulking an insulation hole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1156"/>
          <a:stretch/>
        </p:blipFill>
        <p:spPr>
          <a:xfrm>
            <a:off x="6180239" y="1432943"/>
            <a:ext cx="2305050" cy="1595433"/>
          </a:xfrm>
          <a:prstGeom prst="rect">
            <a:avLst/>
          </a:prstGeom>
        </p:spPr>
      </p:pic>
      <p:pic>
        <p:nvPicPr>
          <p:cNvPr id="9" name="Picture 8" descr="Weatherization crew member blowing insulation in an attic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9" y="1427493"/>
            <a:ext cx="2297107" cy="16007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0"/>
            <a:ext cx="8724900" cy="65076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Subpart C: Pre-Federal Award Requirements and Contents of </a:t>
            </a:r>
            <a:br>
              <a:rPr lang="en-US" sz="2400" dirty="0" smtClean="0"/>
            </a:br>
            <a:r>
              <a:rPr lang="en-US" sz="2400" dirty="0" smtClean="0"/>
              <a:t>Federal Award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200.201</a:t>
            </a:r>
            <a:r>
              <a:rPr lang="en-US" dirty="0"/>
              <a:t>, Use of grant agreements, cooperative agreements &amp; </a:t>
            </a:r>
            <a:r>
              <a:rPr lang="en-US" dirty="0" smtClean="0"/>
              <a:t>contracts.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200.203</a:t>
            </a:r>
            <a:r>
              <a:rPr lang="en-US" dirty="0"/>
              <a:t>, Notices of funding </a:t>
            </a:r>
            <a:r>
              <a:rPr lang="en-US" dirty="0" smtClean="0"/>
              <a:t>opportunities.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200.204</a:t>
            </a:r>
            <a:r>
              <a:rPr lang="en-US" dirty="0"/>
              <a:t>, Federal agency review of </a:t>
            </a:r>
            <a:r>
              <a:rPr lang="en-US" dirty="0" smtClean="0"/>
              <a:t>merit.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200.205</a:t>
            </a:r>
            <a:r>
              <a:rPr lang="en-US" dirty="0"/>
              <a:t>, Federal agency review of </a:t>
            </a:r>
            <a:r>
              <a:rPr lang="en-US" dirty="0" smtClean="0"/>
              <a:t>risk.</a:t>
            </a:r>
            <a:endParaRPr lang="en-US" dirty="0"/>
          </a:p>
          <a:p>
            <a:pPr lvl="1"/>
            <a:r>
              <a:rPr lang="en-US" dirty="0"/>
              <a:t>Financial </a:t>
            </a:r>
            <a:r>
              <a:rPr lang="en-US" dirty="0" smtClean="0"/>
              <a:t>Stability.</a:t>
            </a:r>
            <a:endParaRPr lang="en-US" dirty="0"/>
          </a:p>
          <a:p>
            <a:pPr lvl="1"/>
            <a:r>
              <a:rPr lang="en-US" dirty="0"/>
              <a:t>Management </a:t>
            </a:r>
            <a:r>
              <a:rPr lang="en-US" dirty="0" smtClean="0"/>
              <a:t>Systems.</a:t>
            </a:r>
            <a:endParaRPr lang="en-US" dirty="0"/>
          </a:p>
          <a:p>
            <a:pPr lvl="1"/>
            <a:r>
              <a:rPr lang="en-US" dirty="0"/>
              <a:t>History of </a:t>
            </a:r>
            <a:r>
              <a:rPr lang="en-US" dirty="0" smtClean="0"/>
              <a:t>performance.</a:t>
            </a:r>
            <a:endParaRPr lang="en-US" dirty="0"/>
          </a:p>
          <a:p>
            <a:pPr lvl="1"/>
            <a:r>
              <a:rPr lang="en-US" dirty="0"/>
              <a:t>Reports and audit </a:t>
            </a:r>
            <a:r>
              <a:rPr lang="en-US" dirty="0" smtClean="0"/>
              <a:t>findings.</a:t>
            </a:r>
            <a:endParaRPr lang="en-US" dirty="0"/>
          </a:p>
          <a:p>
            <a:pPr lvl="1"/>
            <a:r>
              <a:rPr lang="en-US" dirty="0"/>
              <a:t>Ability to implement statutory, regulatory </a:t>
            </a: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smtClean="0"/>
              <a:t>requirements.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15456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C: Pre-Federal Award Requirements and Contents of Federal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200.206</a:t>
            </a:r>
            <a:r>
              <a:rPr lang="en-US" dirty="0"/>
              <a:t>, Standard application requirements and forms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200.207</a:t>
            </a:r>
            <a:r>
              <a:rPr lang="en-US" dirty="0"/>
              <a:t>, Special award conditions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200.210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Information contained in a federal award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200.211</a:t>
            </a:r>
            <a:r>
              <a:rPr lang="en-US" dirty="0"/>
              <a:t>, Federal Spending Transparency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200.212</a:t>
            </a:r>
            <a:r>
              <a:rPr lang="en-US" dirty="0"/>
              <a:t>, Suspension and Debarment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2 CFR Part 200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8056756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SUBPART D: Post Federal Award Requirements and Standards for Financial and Program Management</a:t>
            </a:r>
          </a:p>
          <a:p>
            <a:endParaRPr lang="en-US" dirty="0"/>
          </a:p>
        </p:txBody>
      </p:sp>
      <p:pic>
        <p:nvPicPr>
          <p:cNvPr id="10" name="Picture 9" descr="Weatherization crew truc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9527" r="-1"/>
          <a:stretch/>
        </p:blipFill>
        <p:spPr>
          <a:xfrm>
            <a:off x="734669" y="1396004"/>
            <a:ext cx="2298463" cy="1594855"/>
          </a:xfrm>
          <a:prstGeom prst="rect">
            <a:avLst/>
          </a:prstGeom>
        </p:spPr>
      </p:pic>
      <p:pic>
        <p:nvPicPr>
          <p:cNvPr id="11" name="Picture 10" descr="Weatherization crew member wraps insulation around a water heater.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"/>
          <a:stretch/>
        </p:blipFill>
        <p:spPr>
          <a:xfrm>
            <a:off x="3441135" y="1385508"/>
            <a:ext cx="2322077" cy="1608526"/>
          </a:xfrm>
          <a:prstGeom prst="rect">
            <a:avLst/>
          </a:prstGeom>
        </p:spPr>
      </p:pic>
      <p:pic>
        <p:nvPicPr>
          <p:cNvPr id="12" name="Picture 11" descr="Home receiving weatherization, specifically insulation.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b="10259"/>
          <a:stretch/>
        </p:blipFill>
        <p:spPr>
          <a:xfrm>
            <a:off x="6171216" y="1375012"/>
            <a:ext cx="2299988" cy="15954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200.301, Performance Measurement</a:t>
            </a:r>
            <a:r>
              <a:rPr lang="en-US" sz="2600" dirty="0"/>
              <a:t>. Relate financial data to performance </a:t>
            </a:r>
            <a:r>
              <a:rPr lang="en-US" sz="2600" dirty="0" smtClean="0"/>
              <a:t>accomplishments.</a:t>
            </a:r>
            <a:endParaRPr lang="en-US" sz="2600" dirty="0"/>
          </a:p>
          <a:p>
            <a:pPr lvl="1"/>
            <a:r>
              <a:rPr lang="en-US" dirty="0"/>
              <a:t>Require the recipient to relate financial data to performance accomplishments of the Federal award.</a:t>
            </a:r>
          </a:p>
          <a:p>
            <a:pPr lvl="1"/>
            <a:r>
              <a:rPr lang="en-US" dirty="0"/>
              <a:t>When applicable, recipients must also provide cost information to demonstrate cost effective practices.</a:t>
            </a:r>
          </a:p>
          <a:p>
            <a:pPr lvl="1"/>
            <a:r>
              <a:rPr lang="en-US" dirty="0"/>
              <a:t>Performance should be measured in a way that will help the Federal awarding agency and other non-Federal entities to improve program outcomes, share lessons learned, and spread the adoption of promising practices.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200.302, Financial Management System </a:t>
            </a:r>
            <a:r>
              <a:rPr lang="en-US" sz="2600" dirty="0" smtClean="0"/>
              <a:t>must </a:t>
            </a:r>
            <a:r>
              <a:rPr lang="en-US" sz="2600" dirty="0"/>
              <a:t>p</a:t>
            </a:r>
            <a:r>
              <a:rPr lang="en-US" sz="2600" dirty="0" smtClean="0"/>
              <a:t>rovide </a:t>
            </a:r>
            <a:r>
              <a:rPr lang="en-US" sz="2600" dirty="0"/>
              <a:t>for:</a:t>
            </a:r>
          </a:p>
          <a:p>
            <a:pPr lvl="1"/>
            <a:r>
              <a:rPr lang="en-US" dirty="0"/>
              <a:t>Retention, methods of transfer, transmission and storage of information.</a:t>
            </a:r>
          </a:p>
          <a:p>
            <a:pPr lvl="1"/>
            <a:r>
              <a:rPr lang="en-US" dirty="0"/>
              <a:t>Identification, in its accounts, of all Federal awards received and expended and the Federal programs under which they were received.</a:t>
            </a:r>
          </a:p>
          <a:p>
            <a:pPr lvl="1"/>
            <a:r>
              <a:rPr lang="en-US" dirty="0"/>
              <a:t>Accurate, current, and complete disclosure of financial results of each Federal award or program.</a:t>
            </a:r>
          </a:p>
          <a:p>
            <a:pPr lvl="1"/>
            <a:r>
              <a:rPr lang="en-US" dirty="0"/>
              <a:t>Records that identify the source and application of </a:t>
            </a:r>
            <a:r>
              <a:rPr lang="en-US" dirty="0" smtClean="0"/>
              <a:t>funds.</a:t>
            </a:r>
            <a:endParaRPr lang="en-US" dirty="0"/>
          </a:p>
          <a:p>
            <a:pPr lvl="1"/>
            <a:r>
              <a:rPr lang="en-US" dirty="0"/>
              <a:t>Effective control and accountability for all funds, property,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assets.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94464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200.302, Financial Management System </a:t>
            </a:r>
            <a:r>
              <a:rPr lang="en-US" sz="2600" dirty="0"/>
              <a:t>m</a:t>
            </a:r>
            <a:r>
              <a:rPr lang="en-US" sz="2600" dirty="0" smtClean="0"/>
              <a:t>ust </a:t>
            </a:r>
            <a:r>
              <a:rPr lang="en-US" sz="2600" dirty="0"/>
              <a:t>p</a:t>
            </a:r>
            <a:r>
              <a:rPr lang="en-US" sz="2600" dirty="0" smtClean="0"/>
              <a:t>rovide </a:t>
            </a:r>
            <a:r>
              <a:rPr lang="en-US" sz="2600" dirty="0"/>
              <a:t>for:</a:t>
            </a:r>
          </a:p>
          <a:p>
            <a:pPr lvl="1"/>
            <a:r>
              <a:rPr lang="en-US" dirty="0"/>
              <a:t>Comparison of expenditures with budget amounts.</a:t>
            </a:r>
          </a:p>
          <a:p>
            <a:pPr lvl="1"/>
            <a:r>
              <a:rPr lang="en-US" dirty="0"/>
              <a:t>Written procedures to implement the payment requirements.</a:t>
            </a:r>
          </a:p>
          <a:p>
            <a:pPr lvl="1"/>
            <a:r>
              <a:rPr lang="en-US" dirty="0"/>
              <a:t>Written procedures for determining the allowability of costs in accordance with the cost principles.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94464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200.303, Internal </a:t>
            </a:r>
            <a:r>
              <a:rPr lang="en-US" sz="2600" b="1" dirty="0" smtClean="0">
                <a:solidFill>
                  <a:srgbClr val="0099CC"/>
                </a:solidFill>
              </a:rPr>
              <a:t>Controls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099CC"/>
                </a:solidFill>
              </a:rPr>
              <a:t>	</a:t>
            </a:r>
            <a:r>
              <a:rPr lang="en-US" sz="2200" dirty="0" smtClean="0"/>
              <a:t>Standards </a:t>
            </a:r>
            <a:r>
              <a:rPr lang="en-US" sz="2200" dirty="0"/>
              <a:t>for Internal Control</a:t>
            </a:r>
          </a:p>
          <a:p>
            <a:pPr lvl="1"/>
            <a:r>
              <a:rPr lang="en-US" dirty="0"/>
              <a:t>Risk </a:t>
            </a:r>
            <a:r>
              <a:rPr lang="en-US" dirty="0" smtClean="0"/>
              <a:t>Assessment</a:t>
            </a:r>
            <a:endParaRPr lang="en-US" dirty="0"/>
          </a:p>
          <a:p>
            <a:pPr lvl="1"/>
            <a:r>
              <a:rPr lang="en-US" dirty="0"/>
              <a:t>Control </a:t>
            </a:r>
            <a:r>
              <a:rPr lang="en-US" dirty="0" smtClean="0"/>
              <a:t>Activities</a:t>
            </a:r>
            <a:endParaRPr lang="en-US" dirty="0"/>
          </a:p>
          <a:p>
            <a:pPr lvl="1"/>
            <a:r>
              <a:rPr lang="en-US" dirty="0"/>
              <a:t>Information and </a:t>
            </a:r>
            <a:r>
              <a:rPr lang="en-US" dirty="0" smtClean="0"/>
              <a:t>Communications</a:t>
            </a:r>
            <a:endParaRPr lang="en-US" dirty="0"/>
          </a:p>
          <a:p>
            <a:pPr lvl="1"/>
            <a:r>
              <a:rPr lang="en-US" dirty="0" smtClean="0"/>
              <a:t>Monitoring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200.305, Payments</a:t>
            </a:r>
          </a:p>
          <a:p>
            <a:pPr lvl="1"/>
            <a:r>
              <a:rPr lang="en-US" dirty="0"/>
              <a:t>Minimizing the time elapsing between the receipt and disbursement of </a:t>
            </a:r>
            <a:r>
              <a:rPr lang="en-US" dirty="0" smtClean="0"/>
              <a:t>funds.</a:t>
            </a:r>
            <a:endParaRPr lang="en-US" dirty="0"/>
          </a:p>
          <a:p>
            <a:pPr lvl="1"/>
            <a:r>
              <a:rPr lang="en-US" dirty="0"/>
              <a:t>Interest earned threshold raised to </a:t>
            </a:r>
            <a:r>
              <a:rPr lang="en-US" b="1" dirty="0">
                <a:solidFill>
                  <a:schemeClr val="accent3"/>
                </a:solidFill>
              </a:rPr>
              <a:t>$</a:t>
            </a:r>
            <a:r>
              <a:rPr lang="en-US" b="1" dirty="0" smtClean="0">
                <a:solidFill>
                  <a:schemeClr val="accent3"/>
                </a:solidFill>
              </a:rPr>
              <a:t>500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438" y="-94464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200.306, Cost </a:t>
            </a:r>
            <a:r>
              <a:rPr lang="en-US" sz="2600" b="1" dirty="0" smtClean="0">
                <a:solidFill>
                  <a:srgbClr val="0099CC"/>
                </a:solidFill>
              </a:rPr>
              <a:t>Sharing </a:t>
            </a:r>
            <a:r>
              <a:rPr lang="en-US" sz="2600" b="1" dirty="0">
                <a:solidFill>
                  <a:srgbClr val="0099CC"/>
                </a:solidFill>
              </a:rPr>
              <a:t>or M</a:t>
            </a:r>
            <a:r>
              <a:rPr lang="en-US" sz="2600" b="1" dirty="0" smtClean="0">
                <a:solidFill>
                  <a:srgbClr val="0099CC"/>
                </a:solidFill>
              </a:rPr>
              <a:t>atching</a:t>
            </a:r>
            <a:endParaRPr lang="en-US" sz="2600" b="1" dirty="0">
              <a:solidFill>
                <a:srgbClr val="0099CC"/>
              </a:solidFill>
            </a:endParaRPr>
          </a:p>
          <a:p>
            <a:pPr lvl="1"/>
            <a:r>
              <a:rPr lang="en-US" dirty="0" smtClean="0"/>
              <a:t>Verifiable.</a:t>
            </a:r>
            <a:endParaRPr lang="en-US" dirty="0"/>
          </a:p>
          <a:p>
            <a:pPr lvl="1"/>
            <a:r>
              <a:rPr lang="en-US" dirty="0"/>
              <a:t>Not included for other Federal </a:t>
            </a:r>
            <a:r>
              <a:rPr lang="en-US" dirty="0" smtClean="0"/>
              <a:t>awards.</a:t>
            </a:r>
            <a:endParaRPr lang="en-US" dirty="0"/>
          </a:p>
          <a:p>
            <a:pPr lvl="1"/>
            <a:r>
              <a:rPr lang="en-US" dirty="0"/>
              <a:t>Necessary and </a:t>
            </a:r>
            <a:r>
              <a:rPr lang="en-US" dirty="0" smtClean="0"/>
              <a:t>reasonable.</a:t>
            </a:r>
            <a:endParaRPr lang="en-US" dirty="0"/>
          </a:p>
          <a:p>
            <a:pPr lvl="1"/>
            <a:r>
              <a:rPr lang="en-US" dirty="0"/>
              <a:t>Allowable under Cost </a:t>
            </a:r>
            <a:r>
              <a:rPr lang="en-US" dirty="0" smtClean="0"/>
              <a:t>Principles.</a:t>
            </a:r>
            <a:endParaRPr lang="en-US" dirty="0"/>
          </a:p>
          <a:p>
            <a:pPr lvl="1"/>
            <a:r>
              <a:rPr lang="en-US" dirty="0"/>
              <a:t>Provided for in the </a:t>
            </a:r>
            <a:r>
              <a:rPr lang="en-US" dirty="0" smtClean="0"/>
              <a:t>budget.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"/>
              </a:rPr>
              <a:t>Workshop Goals</a:t>
            </a:r>
            <a:endParaRPr lang="en-US" dirty="0"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introduce participants to the Uniform Administrative Requirements, Cost Principles, and Audit Requirements for Federal Awards</a:t>
            </a:r>
          </a:p>
          <a:p>
            <a:r>
              <a:rPr lang="en-US" dirty="0"/>
              <a:t>To review subsections and key changes from the previous </a:t>
            </a:r>
            <a:r>
              <a:rPr lang="en-US" dirty="0" smtClean="0"/>
              <a:t>regulations.</a:t>
            </a:r>
            <a:endParaRPr lang="en-US" dirty="0"/>
          </a:p>
          <a:p>
            <a:r>
              <a:rPr lang="en-US" dirty="0"/>
              <a:t>To highlight the impact the key changes will make to Department of Energy </a:t>
            </a:r>
            <a:r>
              <a:rPr lang="en-US" dirty="0" smtClean="0"/>
              <a:t>subgrantees.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200.307, Program Income</a:t>
            </a:r>
          </a:p>
          <a:p>
            <a:pPr lvl="1"/>
            <a:r>
              <a:rPr lang="en-US" dirty="0"/>
              <a:t>Three methods for treatment:</a:t>
            </a:r>
          </a:p>
          <a:p>
            <a:pPr lvl="2"/>
            <a:r>
              <a:rPr lang="en-US" dirty="0" smtClean="0"/>
              <a:t>Deduction</a:t>
            </a:r>
            <a:endParaRPr lang="en-US" dirty="0"/>
          </a:p>
          <a:p>
            <a:pPr lvl="2"/>
            <a:r>
              <a:rPr lang="en-US" dirty="0" smtClean="0"/>
              <a:t>Addition</a:t>
            </a:r>
            <a:endParaRPr lang="en-US" dirty="0"/>
          </a:p>
          <a:p>
            <a:pPr lvl="2"/>
            <a:r>
              <a:rPr lang="en-US" dirty="0"/>
              <a:t>Cost sharing or </a:t>
            </a:r>
            <a:r>
              <a:rPr lang="en-US" dirty="0" smtClean="0"/>
              <a:t>matching</a:t>
            </a:r>
            <a:endParaRPr lang="en-US" dirty="0"/>
          </a:p>
          <a:p>
            <a:pPr lvl="1"/>
            <a:r>
              <a:rPr lang="en-US" dirty="0"/>
              <a:t>There are no Federal requirements governing the use of income earned after the period of performance unless regulations or terms or conditions state otherwise.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200.308, Revisions of Budget and Program </a:t>
            </a:r>
            <a:r>
              <a:rPr lang="en-US" sz="2600" b="1" dirty="0" smtClean="0">
                <a:solidFill>
                  <a:srgbClr val="0099CC"/>
                </a:solidFill>
              </a:rPr>
              <a:t>Plans</a:t>
            </a:r>
            <a:endParaRPr lang="en-US" sz="2600" b="1" dirty="0">
              <a:solidFill>
                <a:srgbClr val="0099CC"/>
              </a:solidFill>
            </a:endParaRPr>
          </a:p>
          <a:p>
            <a:pPr lvl="1"/>
            <a:r>
              <a:rPr lang="en-US" dirty="0"/>
              <a:t>Change in scope or objective of the </a:t>
            </a:r>
            <a:r>
              <a:rPr lang="en-US" dirty="0" smtClean="0"/>
              <a:t>project.</a:t>
            </a:r>
            <a:endParaRPr lang="en-US" dirty="0"/>
          </a:p>
          <a:p>
            <a:pPr lvl="1"/>
            <a:r>
              <a:rPr lang="en-US" dirty="0"/>
              <a:t>Change in key </a:t>
            </a:r>
            <a:r>
              <a:rPr lang="en-US" dirty="0" smtClean="0"/>
              <a:t>personnel.</a:t>
            </a:r>
            <a:endParaRPr lang="en-US" dirty="0"/>
          </a:p>
          <a:p>
            <a:pPr lvl="1"/>
            <a:r>
              <a:rPr lang="en-US" dirty="0"/>
              <a:t>Key personnel absent for more than </a:t>
            </a:r>
            <a:r>
              <a:rPr lang="en-US" b="1" dirty="0">
                <a:solidFill>
                  <a:srgbClr val="0099CC"/>
                </a:solidFill>
              </a:rPr>
              <a:t>3 months </a:t>
            </a:r>
            <a:r>
              <a:rPr lang="en-US" dirty="0"/>
              <a:t>or </a:t>
            </a:r>
            <a:r>
              <a:rPr lang="en-US" b="1" dirty="0">
                <a:solidFill>
                  <a:srgbClr val="0099CC"/>
                </a:solidFill>
              </a:rPr>
              <a:t>25% of </a:t>
            </a:r>
            <a:r>
              <a:rPr lang="en-US" b="1" dirty="0" smtClean="0">
                <a:solidFill>
                  <a:srgbClr val="0099CC"/>
                </a:solidFill>
              </a:rPr>
              <a:t>time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Costs that require prior </a:t>
            </a:r>
            <a:r>
              <a:rPr lang="en-US" dirty="0" smtClean="0"/>
              <a:t>approval.</a:t>
            </a:r>
            <a:endParaRPr lang="en-US" dirty="0"/>
          </a:p>
          <a:p>
            <a:pPr lvl="1"/>
            <a:r>
              <a:rPr lang="en-US" dirty="0"/>
              <a:t>Transfer of funds budgeted for participant support </a:t>
            </a:r>
            <a:r>
              <a:rPr lang="en-US" dirty="0" smtClean="0"/>
              <a:t>costs.</a:t>
            </a:r>
            <a:endParaRPr lang="en-US" dirty="0"/>
          </a:p>
          <a:p>
            <a:pPr lvl="1"/>
            <a:r>
              <a:rPr lang="en-US" dirty="0"/>
              <a:t>Transfer or contracting out of work not approved in </a:t>
            </a:r>
            <a:r>
              <a:rPr lang="en-US" dirty="0" smtClean="0"/>
              <a:t>application.</a:t>
            </a:r>
            <a:endParaRPr lang="en-US" dirty="0"/>
          </a:p>
          <a:p>
            <a:pPr lvl="1"/>
            <a:r>
              <a:rPr lang="en-US" dirty="0"/>
              <a:t>Changes in the amount of approved cost-sharing or </a:t>
            </a:r>
            <a:r>
              <a:rPr lang="en-US" dirty="0" smtClean="0"/>
              <a:t>matching.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200.308, Revisions of Budget and Program </a:t>
            </a:r>
            <a:r>
              <a:rPr lang="en-US" sz="2600" b="1" dirty="0" smtClean="0">
                <a:solidFill>
                  <a:srgbClr val="0099CC"/>
                </a:solidFill>
              </a:rPr>
              <a:t>Plans</a:t>
            </a:r>
            <a:endParaRPr lang="en-US" sz="2600" b="1" dirty="0">
              <a:solidFill>
                <a:srgbClr val="0099CC"/>
              </a:solidFill>
            </a:endParaRPr>
          </a:p>
          <a:p>
            <a:pPr lvl="1"/>
            <a:r>
              <a:rPr lang="en-US" dirty="0"/>
              <a:t>DOE awarding agencies may waive certain prior </a:t>
            </a:r>
            <a:r>
              <a:rPr lang="en-US" dirty="0" smtClean="0"/>
              <a:t>approvals.</a:t>
            </a:r>
            <a:endParaRPr lang="en-US" dirty="0"/>
          </a:p>
          <a:p>
            <a:pPr lvl="1"/>
            <a:r>
              <a:rPr lang="en-US" dirty="0"/>
              <a:t>Approval of costs incurred 90 days prior to </a:t>
            </a:r>
            <a:r>
              <a:rPr lang="en-US" dirty="0" smtClean="0"/>
              <a:t>award.</a:t>
            </a:r>
            <a:endParaRPr lang="en-US" dirty="0"/>
          </a:p>
          <a:p>
            <a:pPr lvl="1"/>
            <a:r>
              <a:rPr lang="en-US" dirty="0"/>
              <a:t>Initiate an extension of the period of </a:t>
            </a:r>
            <a:r>
              <a:rPr lang="en-US" dirty="0" smtClean="0"/>
              <a:t>performance.</a:t>
            </a:r>
            <a:endParaRPr lang="en-US" dirty="0"/>
          </a:p>
          <a:p>
            <a:pPr lvl="1"/>
            <a:r>
              <a:rPr lang="en-US" dirty="0"/>
              <a:t>Carry forward unobligated </a:t>
            </a:r>
            <a:r>
              <a:rPr lang="en-US" dirty="0" smtClean="0"/>
              <a:t>balances.</a:t>
            </a:r>
            <a:endParaRPr lang="en-US" dirty="0"/>
          </a:p>
          <a:p>
            <a:pPr lvl="1"/>
            <a:r>
              <a:rPr lang="en-US" dirty="0"/>
              <a:t>HHS awarding agencies may restrict the transfer of funds if the amount exceeds Simplified Acquisition Threshold or 10%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</a:t>
            </a:r>
            <a:r>
              <a:rPr lang="en-US" dirty="0"/>
              <a:t>budget </a:t>
            </a:r>
            <a:r>
              <a:rPr lang="en-US" dirty="0" smtClean="0"/>
              <a:t>amount.</a:t>
            </a:r>
            <a:endParaRPr lang="en-US" dirty="0"/>
          </a:p>
          <a:p>
            <a:pPr lvl="1"/>
            <a:r>
              <a:rPr lang="en-US" dirty="0"/>
              <a:t>Need for additional </a:t>
            </a:r>
            <a:r>
              <a:rPr lang="en-US" dirty="0" smtClean="0"/>
              <a:t>funds.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200.313, </a:t>
            </a:r>
            <a:r>
              <a:rPr lang="en-US" sz="2600" b="1" dirty="0" smtClean="0">
                <a:solidFill>
                  <a:srgbClr val="0099CC"/>
                </a:solidFill>
              </a:rPr>
              <a:t>Equipment</a:t>
            </a:r>
            <a:endParaRPr lang="en-US" sz="2600" b="1" dirty="0">
              <a:solidFill>
                <a:srgbClr val="0099CC"/>
              </a:solidFill>
            </a:endParaRPr>
          </a:p>
          <a:p>
            <a:pPr lvl="1"/>
            <a:r>
              <a:rPr lang="en-US" dirty="0" smtClean="0"/>
              <a:t>Insurance</a:t>
            </a:r>
            <a:endParaRPr lang="en-US" dirty="0"/>
          </a:p>
          <a:p>
            <a:pPr lvl="1"/>
            <a:r>
              <a:rPr lang="en-US" dirty="0"/>
              <a:t>Use of </a:t>
            </a:r>
            <a:r>
              <a:rPr lang="en-US" dirty="0" smtClean="0"/>
              <a:t>equipment</a:t>
            </a:r>
            <a:endParaRPr lang="en-US" dirty="0"/>
          </a:p>
          <a:p>
            <a:pPr lvl="1"/>
            <a:r>
              <a:rPr lang="en-US" dirty="0"/>
              <a:t>Management and </a:t>
            </a:r>
            <a:r>
              <a:rPr lang="en-US" dirty="0" smtClean="0"/>
              <a:t>maintenance </a:t>
            </a:r>
            <a:r>
              <a:rPr lang="en-US" dirty="0"/>
              <a:t>of </a:t>
            </a:r>
            <a:r>
              <a:rPr lang="en-US" dirty="0" smtClean="0"/>
              <a:t>equipment</a:t>
            </a:r>
            <a:endParaRPr lang="en-US" dirty="0"/>
          </a:p>
          <a:p>
            <a:pPr lvl="1"/>
            <a:r>
              <a:rPr lang="en-US" dirty="0"/>
              <a:t>Property </a:t>
            </a:r>
            <a:r>
              <a:rPr lang="en-US" dirty="0" smtClean="0"/>
              <a:t>records</a:t>
            </a:r>
            <a:endParaRPr lang="en-US" dirty="0"/>
          </a:p>
          <a:p>
            <a:pPr lvl="1"/>
            <a:r>
              <a:rPr lang="en-US" dirty="0"/>
              <a:t>Control system</a:t>
            </a:r>
          </a:p>
          <a:p>
            <a:pPr lvl="1"/>
            <a:r>
              <a:rPr lang="en-US" dirty="0"/>
              <a:t>Disposition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438" y="-94464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rgbClr val="0099CC"/>
                </a:solidFill>
              </a:rPr>
              <a:t>200.314, Supplies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Title to supplies vest with NFE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Supplies inventory exceeds $5,000 up project completion must get disposition from HHS awarding agency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rgbClr val="0099CC"/>
                </a:solidFill>
              </a:rPr>
              <a:t>200.315, Intangible Property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Definition of intangible property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Federal Government Use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rgbClr val="0099CC"/>
                </a:solidFill>
              </a:rPr>
              <a:t>200.318, Procurement </a:t>
            </a:r>
            <a:r>
              <a:rPr lang="en-US" sz="2800" b="1" dirty="0" smtClean="0">
                <a:solidFill>
                  <a:srgbClr val="0099CC"/>
                </a:solidFill>
              </a:rPr>
              <a:t>Standards</a:t>
            </a:r>
            <a:endParaRPr lang="en-US" sz="2800" b="1" dirty="0">
              <a:solidFill>
                <a:srgbClr val="0099CC"/>
              </a:solidFill>
            </a:endParaRPr>
          </a:p>
          <a:p>
            <a:pPr lvl="1"/>
            <a:r>
              <a:rPr lang="en-US" dirty="0"/>
              <a:t>Written procurement </a:t>
            </a:r>
            <a:r>
              <a:rPr lang="en-US" dirty="0" smtClean="0"/>
              <a:t>procedures.</a:t>
            </a:r>
            <a:endParaRPr lang="en-US" dirty="0"/>
          </a:p>
          <a:p>
            <a:pPr lvl="1"/>
            <a:r>
              <a:rPr lang="en-US" dirty="0"/>
              <a:t>Written standards of conduct covering organizational conflicts of </a:t>
            </a:r>
            <a:r>
              <a:rPr lang="en-US" dirty="0" smtClean="0"/>
              <a:t>interest.</a:t>
            </a:r>
            <a:endParaRPr lang="en-US" dirty="0"/>
          </a:p>
          <a:p>
            <a:pPr lvl="1"/>
            <a:r>
              <a:rPr lang="en-US" dirty="0"/>
              <a:t>Purchase complies with the NFE’s documented </a:t>
            </a:r>
            <a:r>
              <a:rPr lang="en-US" dirty="0" smtClean="0"/>
              <a:t>procedures.</a:t>
            </a:r>
            <a:endParaRPr lang="en-US" dirty="0"/>
          </a:p>
          <a:p>
            <a:pPr lvl="1"/>
            <a:r>
              <a:rPr lang="en-US" dirty="0"/>
              <a:t>Purchases are </a:t>
            </a:r>
            <a:r>
              <a:rPr lang="en-US" dirty="0" smtClean="0"/>
              <a:t>necessary.</a:t>
            </a:r>
            <a:endParaRPr lang="en-US" dirty="0"/>
          </a:p>
          <a:p>
            <a:pPr lvl="1"/>
            <a:r>
              <a:rPr lang="en-US" dirty="0"/>
              <a:t>Encouraged to </a:t>
            </a:r>
            <a:r>
              <a:rPr lang="en-US" dirty="0" smtClean="0"/>
              <a:t>enter </a:t>
            </a:r>
            <a:r>
              <a:rPr lang="en-US" dirty="0"/>
              <a:t>into state and local intergovernmental </a:t>
            </a:r>
            <a:r>
              <a:rPr lang="en-US" dirty="0" smtClean="0"/>
              <a:t>agreements.</a:t>
            </a:r>
            <a:endParaRPr lang="en-US" dirty="0"/>
          </a:p>
          <a:p>
            <a:pPr lvl="1"/>
            <a:r>
              <a:rPr lang="en-US" dirty="0"/>
              <a:t>Open competition (to the extent required by each method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Conflict of interest </a:t>
            </a:r>
            <a:r>
              <a:rPr lang="en-US" dirty="0" smtClean="0"/>
              <a:t>policy.</a:t>
            </a:r>
            <a:endParaRPr lang="en-US" dirty="0"/>
          </a:p>
          <a:p>
            <a:pPr lvl="1"/>
            <a:r>
              <a:rPr lang="en-US" dirty="0"/>
              <a:t>Proper documentation for the </a:t>
            </a:r>
            <a:r>
              <a:rPr lang="en-US" dirty="0" smtClean="0"/>
              <a:t>purchases.</a:t>
            </a:r>
            <a:endParaRPr lang="en-US" dirty="0"/>
          </a:p>
          <a:p>
            <a:pPr lvl="1"/>
            <a:r>
              <a:rPr lang="en-US" dirty="0"/>
              <a:t>Maintenance of records to detail the </a:t>
            </a:r>
            <a:r>
              <a:rPr lang="en-US" dirty="0" smtClean="0"/>
              <a:t>history.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200.319, Competition</a:t>
            </a:r>
          </a:p>
          <a:p>
            <a:pPr lvl="1"/>
            <a:r>
              <a:rPr lang="en-US" dirty="0"/>
              <a:t>All procurement transactions must be conducted in a manner providing full and open competition.</a:t>
            </a:r>
          </a:p>
          <a:p>
            <a:pPr lvl="1"/>
            <a:r>
              <a:rPr lang="en-US" dirty="0"/>
              <a:t>Examples of situations considered to be restrictive of competition:</a:t>
            </a:r>
          </a:p>
          <a:p>
            <a:pPr lvl="2"/>
            <a:r>
              <a:rPr lang="en-US" dirty="0"/>
              <a:t>Placing unreasonable requirements on </a:t>
            </a:r>
            <a:r>
              <a:rPr lang="en-US" dirty="0" smtClean="0"/>
              <a:t>firms.</a:t>
            </a:r>
            <a:endParaRPr lang="en-US" dirty="0"/>
          </a:p>
          <a:p>
            <a:pPr lvl="2"/>
            <a:r>
              <a:rPr lang="en-US" dirty="0"/>
              <a:t>Requiring unnecessary experience and excessive </a:t>
            </a:r>
            <a:r>
              <a:rPr lang="en-US" dirty="0" smtClean="0"/>
              <a:t>bonding.</a:t>
            </a:r>
            <a:endParaRPr lang="en-US" dirty="0"/>
          </a:p>
          <a:p>
            <a:pPr lvl="2"/>
            <a:r>
              <a:rPr lang="en-US" dirty="0"/>
              <a:t>Non competitive pricing practices between firms or between affiliated </a:t>
            </a:r>
            <a:r>
              <a:rPr lang="en-US" dirty="0" smtClean="0"/>
              <a:t>companies.</a:t>
            </a:r>
            <a:endParaRPr lang="en-US" dirty="0"/>
          </a:p>
          <a:p>
            <a:pPr lvl="2"/>
            <a:r>
              <a:rPr lang="en-US" dirty="0"/>
              <a:t>Noncompetitive contracts to consultants on retainer </a:t>
            </a:r>
            <a:r>
              <a:rPr lang="en-US" dirty="0" smtClean="0"/>
              <a:t>contracts.</a:t>
            </a:r>
            <a:endParaRPr lang="en-US" dirty="0"/>
          </a:p>
          <a:p>
            <a:pPr lvl="2"/>
            <a:r>
              <a:rPr lang="en-US" dirty="0"/>
              <a:t>Organizational conflicts of </a:t>
            </a:r>
            <a:r>
              <a:rPr lang="en-US" dirty="0" smtClean="0"/>
              <a:t>interest.</a:t>
            </a:r>
            <a:endParaRPr lang="en-US" dirty="0"/>
          </a:p>
          <a:p>
            <a:pPr lvl="2"/>
            <a:r>
              <a:rPr lang="en-US" dirty="0"/>
              <a:t>Specifying only a “brand name” product instead of allowing “an equal</a:t>
            </a:r>
            <a:r>
              <a:rPr lang="en-US" dirty="0" smtClean="0"/>
              <a:t>”.</a:t>
            </a:r>
            <a:endParaRPr lang="en-US" dirty="0"/>
          </a:p>
          <a:p>
            <a:pPr lvl="2"/>
            <a:r>
              <a:rPr lang="en-US" dirty="0"/>
              <a:t>Any arbitrary action in the procurement </a:t>
            </a:r>
            <a:r>
              <a:rPr lang="en-US" dirty="0" smtClean="0"/>
              <a:t>process.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15456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200.320, Methods of Procurement </a:t>
            </a:r>
          </a:p>
          <a:p>
            <a:pPr lvl="1"/>
            <a:r>
              <a:rPr lang="en-US" dirty="0"/>
              <a:t>Micro-purchase, equal to or less than </a:t>
            </a:r>
            <a:r>
              <a:rPr lang="en-US" b="1" dirty="0">
                <a:solidFill>
                  <a:schemeClr val="accent4"/>
                </a:solidFill>
              </a:rPr>
              <a:t>$3,000 </a:t>
            </a:r>
            <a:r>
              <a:rPr lang="en-US" dirty="0"/>
              <a:t>(new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Small purchase, between </a:t>
            </a:r>
            <a:r>
              <a:rPr lang="en-US" b="1" dirty="0">
                <a:solidFill>
                  <a:srgbClr val="006699"/>
                </a:solidFill>
              </a:rPr>
              <a:t>$3,000 </a:t>
            </a:r>
            <a:r>
              <a:rPr lang="en-US" dirty="0"/>
              <a:t>and </a:t>
            </a:r>
            <a:r>
              <a:rPr lang="en-US" b="1" dirty="0">
                <a:solidFill>
                  <a:srgbClr val="006699"/>
                </a:solidFill>
              </a:rPr>
              <a:t>$150,000 </a:t>
            </a:r>
            <a:r>
              <a:rPr lang="en-US" b="1" dirty="0" smtClean="0">
                <a:solidFill>
                  <a:srgbClr val="006699"/>
                </a:solidFill>
              </a:rPr>
              <a:t/>
            </a:r>
            <a:br>
              <a:rPr lang="en-US" b="1" dirty="0" smtClean="0">
                <a:solidFill>
                  <a:srgbClr val="006699"/>
                </a:solidFill>
              </a:rPr>
            </a:br>
            <a:r>
              <a:rPr lang="en-US" dirty="0" smtClean="0"/>
              <a:t>(</a:t>
            </a:r>
            <a:r>
              <a:rPr lang="en-US" dirty="0"/>
              <a:t>Simplified Acquisition Threshold</a:t>
            </a:r>
            <a:r>
              <a:rPr lang="en-US" dirty="0" smtClean="0"/>
              <a:t>).</a:t>
            </a:r>
            <a:endParaRPr lang="en-US" dirty="0"/>
          </a:p>
          <a:p>
            <a:pPr lvl="2"/>
            <a:r>
              <a:rPr lang="en-US" dirty="0"/>
              <a:t>The small purchase threshold must be supported by </a:t>
            </a:r>
            <a:br>
              <a:rPr lang="en-US" dirty="0"/>
            </a:br>
            <a:r>
              <a:rPr lang="en-US" dirty="0"/>
              <a:t>the NFE’s financial policies and </a:t>
            </a:r>
            <a:r>
              <a:rPr lang="en-US" dirty="0" smtClean="0"/>
              <a:t>procedures.</a:t>
            </a:r>
            <a:endParaRPr lang="en-US" dirty="0"/>
          </a:p>
          <a:p>
            <a:pPr lvl="1"/>
            <a:r>
              <a:rPr lang="en-US" dirty="0"/>
              <a:t>Sealed bids purchases (more than </a:t>
            </a:r>
            <a:r>
              <a:rPr lang="en-US" b="1" dirty="0">
                <a:solidFill>
                  <a:srgbClr val="006699"/>
                </a:solidFill>
              </a:rPr>
              <a:t>$150,000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Competitive proposal purchases (more than </a:t>
            </a:r>
            <a:r>
              <a:rPr lang="en-US" b="1" dirty="0">
                <a:solidFill>
                  <a:srgbClr val="006699"/>
                </a:solidFill>
              </a:rPr>
              <a:t>$</a:t>
            </a:r>
            <a:r>
              <a:rPr lang="en-US" b="1" dirty="0" smtClean="0">
                <a:solidFill>
                  <a:srgbClr val="006699"/>
                </a:solidFill>
              </a:rPr>
              <a:t>150,000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Noncompetitive purchases (special circumstances which are applicable to all purchase </a:t>
            </a:r>
            <a:r>
              <a:rPr lang="en-US" dirty="0" smtClean="0"/>
              <a:t>levels).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Sealed Bid Proposals</a:t>
            </a:r>
          </a:p>
          <a:p>
            <a:pPr lvl="1"/>
            <a:r>
              <a:rPr lang="en-US" dirty="0"/>
              <a:t>Made early in the procurement </a:t>
            </a:r>
            <a:r>
              <a:rPr lang="en-US" dirty="0" smtClean="0"/>
              <a:t>cycle.</a:t>
            </a:r>
            <a:endParaRPr lang="en-US" dirty="0"/>
          </a:p>
          <a:p>
            <a:pPr lvl="2"/>
            <a:r>
              <a:rPr lang="en-US" dirty="0"/>
              <a:t>Allows vendors time to prepare their bids to meet the specification of the </a:t>
            </a:r>
            <a:r>
              <a:rPr lang="en-US" dirty="0" smtClean="0"/>
              <a:t>solicitation.</a:t>
            </a:r>
            <a:endParaRPr lang="en-US" dirty="0"/>
          </a:p>
          <a:p>
            <a:pPr lvl="1"/>
            <a:r>
              <a:rPr lang="en-US" dirty="0"/>
              <a:t>Solicitation information includes:</a:t>
            </a:r>
          </a:p>
          <a:p>
            <a:pPr lvl="2"/>
            <a:r>
              <a:rPr lang="en-US" dirty="0"/>
              <a:t>What is being </a:t>
            </a:r>
            <a:r>
              <a:rPr lang="en-US" dirty="0" smtClean="0"/>
              <a:t>purchased.</a:t>
            </a:r>
            <a:endParaRPr lang="en-US" dirty="0"/>
          </a:p>
          <a:p>
            <a:pPr lvl="2"/>
            <a:r>
              <a:rPr lang="en-US" dirty="0"/>
              <a:t>Terms &amp; conditions the vendors must </a:t>
            </a:r>
            <a:r>
              <a:rPr lang="en-US" dirty="0" smtClean="0"/>
              <a:t>meet.</a:t>
            </a:r>
            <a:endParaRPr lang="en-US" dirty="0"/>
          </a:p>
          <a:p>
            <a:pPr lvl="2"/>
            <a:r>
              <a:rPr lang="en-US" dirty="0"/>
              <a:t>Where &amp; when sealed bids well be </a:t>
            </a:r>
            <a:r>
              <a:rPr lang="en-US" dirty="0" smtClean="0"/>
              <a:t>opened.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Sealed Bid Proposals (continued)</a:t>
            </a:r>
          </a:p>
          <a:p>
            <a:pPr lvl="1"/>
            <a:r>
              <a:rPr lang="en-US" dirty="0"/>
              <a:t>Awards are made to the lowest priced responsible vendor:</a:t>
            </a:r>
          </a:p>
          <a:p>
            <a:pPr lvl="2"/>
            <a:r>
              <a:rPr lang="en-US" dirty="0"/>
              <a:t>Capable of compliance will all bid specification</a:t>
            </a:r>
          </a:p>
          <a:p>
            <a:pPr lvl="2"/>
            <a:r>
              <a:rPr lang="en-US" dirty="0"/>
              <a:t>Capability of performing the work</a:t>
            </a:r>
          </a:p>
          <a:p>
            <a:pPr lvl="2"/>
            <a:r>
              <a:rPr lang="en-US" dirty="0"/>
              <a:t>Has administrative capacity</a:t>
            </a:r>
          </a:p>
          <a:p>
            <a:pPr lvl="1"/>
            <a:r>
              <a:rPr lang="en-US" dirty="0"/>
              <a:t>Award becomes </a:t>
            </a:r>
            <a:r>
              <a:rPr lang="en-US" dirty="0" smtClean="0"/>
              <a:t>a </a:t>
            </a:r>
            <a:r>
              <a:rPr lang="en-US" b="1" dirty="0">
                <a:solidFill>
                  <a:srgbClr val="006699"/>
                </a:solidFill>
              </a:rPr>
              <a:t>firm, fixed price </a:t>
            </a:r>
            <a:r>
              <a:rPr lang="en-US" dirty="0" smtClean="0"/>
              <a:t>contract.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Open Sans"/>
              </a:rPr>
              <a:t>Breaking Down the Regulations</a:t>
            </a:r>
            <a:endParaRPr lang="en-US" dirty="0">
              <a:sym typeface="Open San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regulations are located in 2 CFR Parts 200 and </a:t>
            </a:r>
            <a:r>
              <a:rPr lang="en-US" dirty="0" smtClean="0"/>
              <a:t>910.</a:t>
            </a:r>
            <a:endParaRPr lang="en-US" dirty="0"/>
          </a:p>
          <a:p>
            <a:r>
              <a:rPr lang="en-US" dirty="0"/>
              <a:t>2 CFR Part 200 replaces 10 CFR 600, OMB A-87, A-122, A-21 and A-</a:t>
            </a:r>
            <a:r>
              <a:rPr lang="en-US" dirty="0" smtClean="0"/>
              <a:t>133.</a:t>
            </a:r>
            <a:endParaRPr lang="en-US" dirty="0"/>
          </a:p>
          <a:p>
            <a:r>
              <a:rPr lang="en-US" dirty="0"/>
              <a:t>2 CFR Part 200 is broken down into six </a:t>
            </a:r>
            <a:r>
              <a:rPr lang="en-US" dirty="0" smtClean="0"/>
              <a:t>parts.</a:t>
            </a:r>
            <a:endParaRPr lang="en-US" dirty="0"/>
          </a:p>
          <a:p>
            <a:r>
              <a:rPr lang="en-US" dirty="0"/>
              <a:t>2 CFR Parts 200 and 910 were published in the Federal Register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</a:t>
            </a:r>
            <a:r>
              <a:rPr lang="en-US" dirty="0"/>
              <a:t>. 19, </a:t>
            </a:r>
            <a:r>
              <a:rPr lang="en-US" dirty="0" smtClean="0"/>
              <a:t>2014.</a:t>
            </a:r>
            <a:endParaRPr lang="en-US" dirty="0"/>
          </a:p>
          <a:p>
            <a:r>
              <a:rPr lang="en-US" dirty="0"/>
              <a:t>If you have questions about regulations, always refer to the full text of the </a:t>
            </a:r>
            <a:r>
              <a:rPr lang="en-US" dirty="0" smtClean="0"/>
              <a:t>regulations.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Sealed Bid Proposals (continued)</a:t>
            </a:r>
          </a:p>
          <a:p>
            <a:pPr lvl="1"/>
            <a:r>
              <a:rPr lang="en-US" dirty="0"/>
              <a:t>Vendor payments:</a:t>
            </a: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rgbClr val="006699"/>
                </a:solidFill>
              </a:rPr>
              <a:t>Lump sum </a:t>
            </a:r>
            <a:r>
              <a:rPr lang="en-US" dirty="0"/>
              <a:t>– paid for successful </a:t>
            </a:r>
            <a:r>
              <a:rPr lang="en-US" dirty="0" smtClean="0"/>
              <a:t>performance.</a:t>
            </a:r>
            <a:endParaRPr lang="en-US" dirty="0"/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rgbClr val="006699"/>
                </a:solidFill>
              </a:rPr>
              <a:t>Unit price </a:t>
            </a:r>
            <a:r>
              <a:rPr lang="en-US" dirty="0"/>
              <a:t>– paid for each deliverable unit is completed in the </a:t>
            </a:r>
            <a:r>
              <a:rPr lang="en-US" dirty="0" smtClean="0"/>
              <a:t>contract.</a:t>
            </a:r>
            <a:endParaRPr lang="en-US" dirty="0"/>
          </a:p>
          <a:p>
            <a:pPr lvl="1"/>
            <a:r>
              <a:rPr lang="en-US" dirty="0"/>
              <a:t>Must have at least 2 responsive suppliers competing for </a:t>
            </a:r>
            <a:r>
              <a:rPr lang="en-US" dirty="0" smtClean="0"/>
              <a:t>contract.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088" y="1144092"/>
            <a:ext cx="8731250" cy="372617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Competitive Proposals </a:t>
            </a:r>
          </a:p>
          <a:p>
            <a:pPr lvl="1"/>
            <a:r>
              <a:rPr lang="en-US" dirty="0"/>
              <a:t>Proposal </a:t>
            </a:r>
            <a:r>
              <a:rPr lang="en-US" dirty="0" smtClean="0"/>
              <a:t>Types.</a:t>
            </a:r>
            <a:endParaRPr lang="en-US" dirty="0"/>
          </a:p>
          <a:p>
            <a:pPr lvl="2"/>
            <a:r>
              <a:rPr lang="en-US" dirty="0"/>
              <a:t>Request for </a:t>
            </a:r>
            <a:r>
              <a:rPr lang="en-US" dirty="0" smtClean="0"/>
              <a:t>Proposal (RFP).</a:t>
            </a:r>
            <a:endParaRPr lang="en-US" dirty="0"/>
          </a:p>
          <a:p>
            <a:pPr lvl="2"/>
            <a:r>
              <a:rPr lang="en-US" dirty="0"/>
              <a:t>Request for </a:t>
            </a:r>
            <a:r>
              <a:rPr lang="en-US" dirty="0" smtClean="0"/>
              <a:t>Quotations (RFQ).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Competitive Proposals (continued) </a:t>
            </a:r>
          </a:p>
          <a:p>
            <a:pPr lvl="1"/>
            <a:r>
              <a:rPr lang="en-US" dirty="0"/>
              <a:t>Publicized method same as sealed competitive </a:t>
            </a:r>
            <a:r>
              <a:rPr lang="en-US" dirty="0" smtClean="0"/>
              <a:t>process.</a:t>
            </a:r>
            <a:endParaRPr lang="en-US" dirty="0"/>
          </a:p>
          <a:p>
            <a:pPr lvl="1"/>
            <a:r>
              <a:rPr lang="en-US" dirty="0"/>
              <a:t>All evaluation factors publicized &amp; their </a:t>
            </a:r>
            <a:r>
              <a:rPr lang="en-US" dirty="0" smtClean="0"/>
              <a:t>importance.</a:t>
            </a:r>
            <a:endParaRPr lang="en-US" dirty="0"/>
          </a:p>
          <a:p>
            <a:pPr lvl="1"/>
            <a:r>
              <a:rPr lang="en-US" dirty="0"/>
              <a:t>All vendor submittals received and </a:t>
            </a:r>
            <a:r>
              <a:rPr lang="en-US" dirty="0" smtClean="0"/>
              <a:t>evaluated.</a:t>
            </a:r>
            <a:endParaRPr lang="en-US" dirty="0"/>
          </a:p>
          <a:p>
            <a:pPr lvl="1"/>
            <a:r>
              <a:rPr lang="en-US" dirty="0"/>
              <a:t>Proposals must be solicited from a number of qualified </a:t>
            </a:r>
            <a:r>
              <a:rPr lang="en-US" dirty="0" smtClean="0"/>
              <a:t>sources.</a:t>
            </a:r>
            <a:endParaRPr lang="en-US" dirty="0"/>
          </a:p>
          <a:p>
            <a:pPr lvl="1"/>
            <a:r>
              <a:rPr lang="en-US" dirty="0"/>
              <a:t>Organization must have a method for conducting technical </a:t>
            </a:r>
            <a:r>
              <a:rPr lang="en-US" dirty="0" smtClean="0"/>
              <a:t>evaluation.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Competitive Proposals (continued) </a:t>
            </a:r>
          </a:p>
          <a:p>
            <a:pPr lvl="1"/>
            <a:r>
              <a:rPr lang="en-US" dirty="0"/>
              <a:t>Award made to the most responsive firm whose proposal is most advantageous to the </a:t>
            </a:r>
            <a:r>
              <a:rPr lang="en-US" dirty="0" smtClean="0"/>
              <a:t>program.</a:t>
            </a:r>
            <a:endParaRPr lang="en-US" dirty="0"/>
          </a:p>
          <a:p>
            <a:pPr lvl="1"/>
            <a:r>
              <a:rPr lang="en-US" dirty="0"/>
              <a:t>Price and other factors considered to determine most advantageous </a:t>
            </a:r>
            <a:r>
              <a:rPr lang="en-US" dirty="0" smtClean="0"/>
              <a:t>offer.</a:t>
            </a:r>
            <a:endParaRPr lang="en-US" dirty="0"/>
          </a:p>
          <a:p>
            <a:pPr lvl="1"/>
            <a:r>
              <a:rPr lang="en-US" dirty="0"/>
              <a:t>Must have at least 2 responsive suppliers competing for </a:t>
            </a:r>
            <a:r>
              <a:rPr lang="en-US" dirty="0" smtClean="0"/>
              <a:t>contract.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Non Competitive Procurement</a:t>
            </a:r>
          </a:p>
          <a:p>
            <a:pPr lvl="1"/>
            <a:r>
              <a:rPr lang="en-US" dirty="0"/>
              <a:t>Non competitive procurements must be approved by funding agency before </a:t>
            </a:r>
            <a:r>
              <a:rPr lang="en-US" dirty="0" smtClean="0"/>
              <a:t>awarding.</a:t>
            </a:r>
            <a:endParaRPr lang="en-US" dirty="0"/>
          </a:p>
          <a:p>
            <a:pPr lvl="1"/>
            <a:r>
              <a:rPr lang="en-US" dirty="0"/>
              <a:t>Organization must devise &amp; document its own analysis process to ensure fair prices are being </a:t>
            </a:r>
            <a:r>
              <a:rPr lang="en-US" dirty="0" smtClean="0"/>
              <a:t>charged.</a:t>
            </a:r>
            <a:endParaRPr lang="en-US" dirty="0"/>
          </a:p>
          <a:p>
            <a:pPr lvl="1"/>
            <a:r>
              <a:rPr lang="en-US" dirty="0"/>
              <a:t>Non competitive contracts become negotiated </a:t>
            </a:r>
            <a:r>
              <a:rPr lang="en-US" dirty="0" smtClean="0"/>
              <a:t>contracts.</a:t>
            </a:r>
            <a:endParaRPr lang="en-US" dirty="0"/>
          </a:p>
          <a:p>
            <a:pPr lvl="1"/>
            <a:r>
              <a:rPr lang="en-US" dirty="0"/>
              <a:t>Organizations determines what level of organizational leadership is required to approve this </a:t>
            </a:r>
            <a:r>
              <a:rPr lang="en-US" dirty="0" smtClean="0"/>
              <a:t>method.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088" y="1144092"/>
            <a:ext cx="8951912" cy="519955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Non Competitive Procurement (continued)</a:t>
            </a:r>
          </a:p>
          <a:p>
            <a:pPr lvl="1"/>
            <a:r>
              <a:rPr lang="en-US" dirty="0"/>
              <a:t>May be used only when it is not feasible for:</a:t>
            </a:r>
          </a:p>
          <a:p>
            <a:pPr lvl="2"/>
            <a:r>
              <a:rPr lang="en-US" dirty="0"/>
              <a:t>Small purchase </a:t>
            </a:r>
            <a:r>
              <a:rPr lang="en-US" dirty="0" smtClean="0"/>
              <a:t>procedures.</a:t>
            </a:r>
            <a:endParaRPr lang="en-US" dirty="0"/>
          </a:p>
          <a:p>
            <a:pPr lvl="2"/>
            <a:r>
              <a:rPr lang="en-US" dirty="0"/>
              <a:t>Sealed bid or competitive </a:t>
            </a:r>
            <a:r>
              <a:rPr lang="en-US" dirty="0" smtClean="0"/>
              <a:t>proposals.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chemeClr val="accent3"/>
                </a:solidFill>
              </a:rPr>
              <a:t>AND </a:t>
            </a:r>
            <a:r>
              <a:rPr lang="en-US" b="1" dirty="0">
                <a:solidFill>
                  <a:schemeClr val="accent3"/>
                </a:solidFill>
              </a:rPr>
              <a:t>ONE OF THE FOLLOWING CONDITIONS EXIST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Item only available from a single </a:t>
            </a:r>
            <a:r>
              <a:rPr lang="en-US" dirty="0" smtClean="0"/>
              <a:t>source.</a:t>
            </a:r>
            <a:endParaRPr lang="en-US" dirty="0"/>
          </a:p>
          <a:p>
            <a:pPr lvl="1"/>
            <a:r>
              <a:rPr lang="en-US" dirty="0"/>
              <a:t>Emergency exist that will not permit a delay resulting from competitive </a:t>
            </a:r>
            <a:r>
              <a:rPr lang="en-US" dirty="0" smtClean="0"/>
              <a:t>bidding.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15456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Large Purchases – Non Competitive Procurement (con’t)</a:t>
            </a:r>
          </a:p>
          <a:p>
            <a:pPr lvl="1"/>
            <a:r>
              <a:rPr lang="en-US" dirty="0"/>
              <a:t>Organization authorized noncompetitive </a:t>
            </a:r>
            <a:r>
              <a:rPr lang="en-US" dirty="0" smtClean="0"/>
              <a:t>proposals.</a:t>
            </a:r>
            <a:endParaRPr lang="en-US" dirty="0"/>
          </a:p>
          <a:p>
            <a:pPr lvl="1"/>
            <a:r>
              <a:rPr lang="en-US" dirty="0"/>
              <a:t>After solicitation </a:t>
            </a:r>
            <a:r>
              <a:rPr lang="en-US" dirty="0" smtClean="0"/>
              <a:t>of </a:t>
            </a:r>
            <a:r>
              <a:rPr lang="en-US" dirty="0"/>
              <a:t>a number of sources, competition is determined as </a:t>
            </a:r>
            <a:r>
              <a:rPr lang="en-US" dirty="0" smtClean="0"/>
              <a:t>inadequate.</a:t>
            </a:r>
            <a:endParaRPr lang="en-US" dirty="0"/>
          </a:p>
          <a:p>
            <a:pPr lvl="1"/>
            <a:r>
              <a:rPr lang="en-US" dirty="0"/>
              <a:t>Cost analysis is required which verifies:</a:t>
            </a:r>
          </a:p>
          <a:p>
            <a:pPr lvl="2"/>
            <a:r>
              <a:rPr lang="en-US" dirty="0"/>
              <a:t>Proposed cost </a:t>
            </a:r>
            <a:r>
              <a:rPr lang="en-US" dirty="0" smtClean="0"/>
              <a:t>data.</a:t>
            </a:r>
            <a:endParaRPr lang="en-US" dirty="0"/>
          </a:p>
          <a:p>
            <a:pPr lvl="2"/>
            <a:r>
              <a:rPr lang="en-US" dirty="0"/>
              <a:t>Projection of the </a:t>
            </a:r>
            <a:r>
              <a:rPr lang="en-US" dirty="0" smtClean="0"/>
              <a:t>data.</a:t>
            </a:r>
            <a:endParaRPr lang="en-US" dirty="0"/>
          </a:p>
          <a:p>
            <a:pPr lvl="2"/>
            <a:r>
              <a:rPr lang="en-US" dirty="0"/>
              <a:t>Evaluation of costs and </a:t>
            </a:r>
            <a:r>
              <a:rPr lang="en-US" dirty="0" smtClean="0"/>
              <a:t>profits.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04960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Procurement (continued)</a:t>
            </a:r>
          </a:p>
          <a:p>
            <a:pPr lvl="1"/>
            <a:r>
              <a:rPr lang="en-US" dirty="0"/>
              <a:t>Grantees are to encourage minority firms, women’s business enterprises, and labor surplus area firms – </a:t>
            </a:r>
            <a:r>
              <a:rPr lang="en-US" b="1" dirty="0"/>
              <a:t>200.321</a:t>
            </a:r>
          </a:p>
          <a:p>
            <a:pPr lvl="1"/>
            <a:r>
              <a:rPr lang="en-US" dirty="0"/>
              <a:t>Procurement of recovered materials – </a:t>
            </a:r>
            <a:r>
              <a:rPr lang="en-US" b="1" dirty="0"/>
              <a:t>200.322</a:t>
            </a:r>
          </a:p>
          <a:p>
            <a:pPr lvl="1"/>
            <a:r>
              <a:rPr lang="en-US" dirty="0"/>
              <a:t>There must be a cost price analysis in connection with every procurement – </a:t>
            </a:r>
            <a:r>
              <a:rPr lang="en-US" b="1" dirty="0"/>
              <a:t>200.323</a:t>
            </a:r>
          </a:p>
          <a:p>
            <a:pPr lvl="1"/>
            <a:r>
              <a:rPr lang="en-US" dirty="0"/>
              <a:t>Grantees must make available proposed procurement technical specifications upon request by the awarding agency – </a:t>
            </a:r>
            <a:r>
              <a:rPr lang="en-US" b="1" dirty="0"/>
              <a:t>200.324</a:t>
            </a:r>
          </a:p>
          <a:p>
            <a:pPr lvl="1"/>
            <a:r>
              <a:rPr lang="en-US" dirty="0"/>
              <a:t>The NFE contracts must contain the applicable provisions described in Appendix II – </a:t>
            </a:r>
            <a:r>
              <a:rPr lang="en-US" b="1" dirty="0" smtClean="0"/>
              <a:t>200.326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15456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2088" y="1144093"/>
            <a:ext cx="8731250" cy="504870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200.327, Financial </a:t>
            </a:r>
            <a:r>
              <a:rPr lang="en-US" sz="2600" b="1" dirty="0" smtClean="0">
                <a:solidFill>
                  <a:srgbClr val="0099CC"/>
                </a:solidFill>
              </a:rPr>
              <a:t>Reporting </a:t>
            </a:r>
            <a:r>
              <a:rPr lang="en-US" sz="2600" b="1" dirty="0">
                <a:solidFill>
                  <a:srgbClr val="0099CC"/>
                </a:solidFill>
              </a:rPr>
              <a:t/>
            </a:r>
            <a:br>
              <a:rPr lang="en-US" sz="2600" b="1" dirty="0">
                <a:solidFill>
                  <a:srgbClr val="0099CC"/>
                </a:solidFill>
              </a:rPr>
            </a:br>
            <a:r>
              <a:rPr lang="en-US" dirty="0" smtClean="0"/>
              <a:t>Current </a:t>
            </a:r>
            <a:r>
              <a:rPr lang="en-US" dirty="0"/>
              <a:t>OMB financial report is </a:t>
            </a:r>
            <a:r>
              <a:rPr lang="en-US" dirty="0" smtClean="0"/>
              <a:t>SF </a:t>
            </a:r>
            <a:r>
              <a:rPr lang="en-US" dirty="0"/>
              <a:t>425. </a:t>
            </a:r>
            <a:r>
              <a:rPr lang="en-US" dirty="0" smtClean="0"/>
              <a:t>Reports </a:t>
            </a:r>
            <a:r>
              <a:rPr lang="en-US" dirty="0"/>
              <a:t>required no less frequently than annually and no more frequently than </a:t>
            </a:r>
            <a:r>
              <a:rPr lang="en-US" dirty="0" smtClean="0"/>
              <a:t>quarterly.</a:t>
            </a:r>
            <a:br>
              <a:rPr lang="en-US" dirty="0" smtClean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200.328</a:t>
            </a:r>
            <a:r>
              <a:rPr lang="en-US" sz="2600" dirty="0">
                <a:solidFill>
                  <a:srgbClr val="0099CC"/>
                </a:solidFill>
              </a:rPr>
              <a:t>, </a:t>
            </a:r>
            <a:r>
              <a:rPr lang="en-US" sz="2600" b="1" dirty="0">
                <a:solidFill>
                  <a:srgbClr val="0099CC"/>
                </a:solidFill>
              </a:rPr>
              <a:t>Monitoring &amp; Reporting Program </a:t>
            </a:r>
            <a:r>
              <a:rPr lang="en-US" sz="2600" b="1" dirty="0" smtClean="0">
                <a:solidFill>
                  <a:srgbClr val="0099CC"/>
                </a:solidFill>
              </a:rPr>
              <a:t>Performance</a:t>
            </a:r>
            <a:r>
              <a:rPr lang="en-US" sz="2600" dirty="0" smtClean="0">
                <a:solidFill>
                  <a:srgbClr val="0099CC"/>
                </a:solidFill>
              </a:rPr>
              <a:t/>
            </a:r>
            <a:br>
              <a:rPr lang="en-US" sz="2600" dirty="0" smtClean="0">
                <a:solidFill>
                  <a:srgbClr val="0099CC"/>
                </a:solidFill>
              </a:rPr>
            </a:br>
            <a:r>
              <a:rPr lang="en-US" dirty="0" smtClean="0"/>
              <a:t>Must </a:t>
            </a:r>
            <a:r>
              <a:rPr lang="en-US" dirty="0"/>
              <a:t>monitor to assure compliance and performance expectations are being achieved. Reports required no less frequently than annually and no more frequently than </a:t>
            </a:r>
            <a:r>
              <a:rPr lang="en-US" dirty="0" smtClean="0"/>
              <a:t>quarterly.</a:t>
            </a:r>
            <a:br>
              <a:rPr lang="en-US" dirty="0" smtClean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200.329, Reporting on Real </a:t>
            </a:r>
            <a:r>
              <a:rPr lang="en-US" sz="2600" b="1" dirty="0" smtClean="0">
                <a:solidFill>
                  <a:srgbClr val="0099CC"/>
                </a:solidFill>
              </a:rPr>
              <a:t>Property</a:t>
            </a:r>
            <a:endParaRPr lang="en-US" sz="2600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15456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Subrecipient Monitoring and Management</a:t>
            </a:r>
          </a:p>
          <a:p>
            <a:pPr lvl="1"/>
            <a:r>
              <a:rPr lang="en-US" b="1" dirty="0"/>
              <a:t>200.330</a:t>
            </a:r>
            <a:r>
              <a:rPr lang="en-US" dirty="0"/>
              <a:t>, Subrecipient and contractor </a:t>
            </a:r>
            <a:r>
              <a:rPr lang="en-US" dirty="0" smtClean="0"/>
              <a:t>determinations.</a:t>
            </a:r>
            <a:endParaRPr lang="en-US" dirty="0"/>
          </a:p>
          <a:p>
            <a:pPr lvl="1"/>
            <a:r>
              <a:rPr lang="en-US" dirty="0"/>
              <a:t>Requirements for pass-through </a:t>
            </a:r>
            <a:r>
              <a:rPr lang="en-US" dirty="0" smtClean="0"/>
              <a:t>entities.</a:t>
            </a:r>
            <a:endParaRPr lang="en-US" dirty="0"/>
          </a:p>
          <a:p>
            <a:pPr lvl="2"/>
            <a:r>
              <a:rPr lang="en-US" dirty="0"/>
              <a:t>Required </a:t>
            </a:r>
            <a:r>
              <a:rPr lang="en-US" dirty="0" smtClean="0"/>
              <a:t>information.</a:t>
            </a:r>
            <a:endParaRPr lang="en-US" dirty="0"/>
          </a:p>
          <a:p>
            <a:pPr lvl="2"/>
            <a:r>
              <a:rPr lang="en-US" dirty="0"/>
              <a:t>Requirements imposed so that the Federal award is used in accordance with Federal statutes, regulations and the terms and </a:t>
            </a:r>
            <a:r>
              <a:rPr lang="en-US" dirty="0" smtClean="0"/>
              <a:t>conditions.</a:t>
            </a:r>
            <a:endParaRPr lang="en-US" dirty="0"/>
          </a:p>
          <a:p>
            <a:pPr lvl="2"/>
            <a:r>
              <a:rPr lang="en-US" dirty="0"/>
              <a:t>Subrecipient must permit pass-through entity and auditors access to </a:t>
            </a:r>
            <a:r>
              <a:rPr lang="en-US" dirty="0" smtClean="0"/>
              <a:t>records.</a:t>
            </a:r>
            <a:endParaRPr lang="en-US" dirty="0"/>
          </a:p>
          <a:p>
            <a:pPr lvl="2"/>
            <a:r>
              <a:rPr lang="en-US" dirty="0"/>
              <a:t>Evaluate each </a:t>
            </a:r>
            <a:r>
              <a:rPr lang="en-US" dirty="0" err="1"/>
              <a:t>subrecipient’s</a:t>
            </a:r>
            <a:r>
              <a:rPr lang="en-US" dirty="0"/>
              <a:t> risk of </a:t>
            </a:r>
            <a:r>
              <a:rPr lang="en-US" dirty="0" smtClean="0"/>
              <a:t>noncompliance.</a:t>
            </a:r>
            <a:endParaRPr lang="en-US" dirty="0"/>
          </a:p>
          <a:p>
            <a:pPr lvl="2"/>
            <a:r>
              <a:rPr lang="en-US" dirty="0"/>
              <a:t>Monitor the activities of the </a:t>
            </a:r>
            <a:r>
              <a:rPr lang="en-US" dirty="0" err="1" smtClean="0"/>
              <a:t>subrecipient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"/>
              </a:rPr>
              <a:t>2 CFR Part 200</a:t>
            </a:r>
            <a:endParaRPr lang="en-US" dirty="0"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following slides will cover 2 CFR Part 200 </a:t>
            </a:r>
            <a:r>
              <a:rPr lang="en-US" dirty="0" smtClean="0"/>
              <a:t>which </a:t>
            </a:r>
            <a:r>
              <a:rPr lang="en-US" dirty="0"/>
              <a:t>includes:</a:t>
            </a:r>
          </a:p>
          <a:p>
            <a:pPr lvl="1"/>
            <a:r>
              <a:rPr lang="en-US" sz="2000" dirty="0"/>
              <a:t>Financial Management </a:t>
            </a:r>
            <a:r>
              <a:rPr lang="en-US" sz="2000" dirty="0" smtClean="0"/>
              <a:t>Regulations.</a:t>
            </a:r>
            <a:endParaRPr lang="en-US" sz="2000" dirty="0"/>
          </a:p>
          <a:p>
            <a:pPr lvl="1"/>
            <a:r>
              <a:rPr lang="en-US" sz="2000" dirty="0"/>
              <a:t>Cost </a:t>
            </a:r>
            <a:r>
              <a:rPr lang="en-US" sz="2000" dirty="0" smtClean="0"/>
              <a:t>Principles.</a:t>
            </a:r>
            <a:endParaRPr lang="en-US" sz="2000" dirty="0"/>
          </a:p>
          <a:p>
            <a:pPr lvl="1"/>
            <a:r>
              <a:rPr lang="en-US" sz="2000" dirty="0"/>
              <a:t>Audit Requirements for Federal </a:t>
            </a:r>
            <a:r>
              <a:rPr lang="en-US" sz="2000" dirty="0" smtClean="0"/>
              <a:t>Awards.</a:t>
            </a:r>
            <a:endParaRPr lang="en-US" sz="2000" dirty="0"/>
          </a:p>
          <a:p>
            <a:pPr lvl="1"/>
            <a:r>
              <a:rPr lang="en-US" sz="2000" dirty="0"/>
              <a:t>Department of Energy additions detailed in 2 CFR Part </a:t>
            </a:r>
            <a:r>
              <a:rPr lang="en-US" sz="2000" dirty="0" smtClean="0"/>
              <a:t>910.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438" y="-115456"/>
            <a:ext cx="8724900" cy="812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Subpart D: Post Federal Award Requirements and Standards for Financial and Program Management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200.333</a:t>
            </a:r>
            <a:r>
              <a:rPr lang="en-US" dirty="0"/>
              <a:t>, Records Retention</a:t>
            </a:r>
          </a:p>
          <a:p>
            <a:r>
              <a:rPr lang="en-US" b="1" dirty="0"/>
              <a:t>200.334-337</a:t>
            </a:r>
            <a:r>
              <a:rPr lang="en-US" dirty="0"/>
              <a:t>, Methods for Collection, Transmission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Storage of Info</a:t>
            </a:r>
          </a:p>
          <a:p>
            <a:r>
              <a:rPr lang="en-US" dirty="0"/>
              <a:t>Encourages that info be in open, machine-readable format</a:t>
            </a:r>
          </a:p>
          <a:p>
            <a:r>
              <a:rPr lang="en-US" b="1" dirty="0"/>
              <a:t>200.338</a:t>
            </a:r>
            <a:r>
              <a:rPr lang="en-US" dirty="0"/>
              <a:t>, Remedies for Noncompliance</a:t>
            </a:r>
          </a:p>
          <a:p>
            <a:r>
              <a:rPr lang="en-US" b="1" dirty="0"/>
              <a:t>200.339</a:t>
            </a:r>
            <a:r>
              <a:rPr lang="en-US" dirty="0"/>
              <a:t>, Termination</a:t>
            </a:r>
          </a:p>
          <a:p>
            <a:r>
              <a:rPr lang="en-US" b="1" dirty="0"/>
              <a:t>200.343</a:t>
            </a:r>
            <a:r>
              <a:rPr lang="en-US" dirty="0"/>
              <a:t>, Closeout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CC"/>
                </a:solidFill>
              </a:rPr>
              <a:t>2 CFR 200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SUBPART E: Cost Principles</a:t>
            </a:r>
          </a:p>
          <a:p>
            <a:endParaRPr lang="en-US" dirty="0"/>
          </a:p>
        </p:txBody>
      </p:sp>
      <p:pic>
        <p:nvPicPr>
          <p:cNvPr id="7" name="Picture 6" descr="single family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52" y="1437989"/>
            <a:ext cx="2303190" cy="1596463"/>
          </a:xfrm>
          <a:prstGeom prst="rect">
            <a:avLst/>
          </a:prstGeom>
        </p:spPr>
      </p:pic>
      <p:pic>
        <p:nvPicPr>
          <p:cNvPr id="8" name="Picture 7" descr="Weatherization crew member caulking an insulation hole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1156"/>
          <a:stretch/>
        </p:blipFill>
        <p:spPr>
          <a:xfrm>
            <a:off x="6180239" y="1432943"/>
            <a:ext cx="2305050" cy="1595433"/>
          </a:xfrm>
          <a:prstGeom prst="rect">
            <a:avLst/>
          </a:prstGeom>
        </p:spPr>
      </p:pic>
      <p:pic>
        <p:nvPicPr>
          <p:cNvPr id="12" name="Picture 11" descr="Weatherization crew member blowing insulation in an attic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9" y="1427493"/>
            <a:ext cx="2297107" cy="16007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E: Cost Principles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2088" y="1144092"/>
            <a:ext cx="8731250" cy="481778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200.401, </a:t>
            </a:r>
            <a:r>
              <a:rPr lang="en-US" sz="2600" b="1" dirty="0" smtClean="0">
                <a:solidFill>
                  <a:srgbClr val="0099CC"/>
                </a:solidFill>
              </a:rPr>
              <a:t>Application</a:t>
            </a:r>
          </a:p>
          <a:p>
            <a:pPr lvl="1"/>
            <a:r>
              <a:rPr lang="en-US" dirty="0" smtClean="0"/>
              <a:t>Determining </a:t>
            </a:r>
            <a:r>
              <a:rPr lang="en-US" dirty="0"/>
              <a:t>the allowable costs of </a:t>
            </a:r>
            <a:r>
              <a:rPr lang="en-US" dirty="0" smtClean="0"/>
              <a:t>work.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200.403, Factors affecting </a:t>
            </a:r>
            <a:r>
              <a:rPr lang="en-US" sz="2600" b="1" dirty="0" err="1">
                <a:solidFill>
                  <a:srgbClr val="0099CC"/>
                </a:solidFill>
              </a:rPr>
              <a:t>allowability</a:t>
            </a:r>
            <a:r>
              <a:rPr lang="en-US" sz="2600" b="1" dirty="0">
                <a:solidFill>
                  <a:srgbClr val="0099CC"/>
                </a:solidFill>
              </a:rPr>
              <a:t> of </a:t>
            </a:r>
            <a:r>
              <a:rPr lang="en-US" sz="2600" b="1" dirty="0" smtClean="0">
                <a:solidFill>
                  <a:srgbClr val="0099CC"/>
                </a:solidFill>
              </a:rPr>
              <a:t>costs</a:t>
            </a:r>
            <a:endParaRPr lang="en-US" sz="2600" b="1" dirty="0">
              <a:solidFill>
                <a:srgbClr val="0099CC"/>
              </a:solidFill>
            </a:endParaRPr>
          </a:p>
          <a:p>
            <a:pPr lvl="1"/>
            <a:r>
              <a:rPr lang="en-US" dirty="0"/>
              <a:t>Must be necessary and </a:t>
            </a:r>
            <a:r>
              <a:rPr lang="en-US" dirty="0" smtClean="0"/>
              <a:t>reasonable.</a:t>
            </a:r>
            <a:endParaRPr lang="en-US" dirty="0"/>
          </a:p>
          <a:p>
            <a:pPr lvl="1"/>
            <a:r>
              <a:rPr lang="en-US" dirty="0"/>
              <a:t>Conform to cost principles of the federal </a:t>
            </a:r>
            <a:r>
              <a:rPr lang="en-US" dirty="0" smtClean="0"/>
              <a:t>award.</a:t>
            </a:r>
            <a:endParaRPr lang="en-US" dirty="0"/>
          </a:p>
          <a:p>
            <a:pPr lvl="1"/>
            <a:r>
              <a:rPr lang="en-US" dirty="0"/>
              <a:t>Be accorded consistent </a:t>
            </a:r>
            <a:r>
              <a:rPr lang="en-US" dirty="0" smtClean="0"/>
              <a:t>treatment.</a:t>
            </a:r>
            <a:endParaRPr lang="en-US" dirty="0"/>
          </a:p>
          <a:p>
            <a:pPr lvl="1"/>
            <a:r>
              <a:rPr lang="en-US" dirty="0"/>
              <a:t>In accordance with Generally Accepted Accounting </a:t>
            </a:r>
            <a:r>
              <a:rPr lang="en-US" dirty="0" smtClean="0"/>
              <a:t>Principles.</a:t>
            </a:r>
            <a:endParaRPr lang="en-US" dirty="0"/>
          </a:p>
          <a:p>
            <a:pPr lvl="1"/>
            <a:r>
              <a:rPr lang="en-US" dirty="0"/>
              <a:t>Be adequately </a:t>
            </a:r>
            <a:r>
              <a:rPr lang="en-US" dirty="0" smtClean="0"/>
              <a:t>documented.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E: Cost Principles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Updated policies on </a:t>
            </a:r>
            <a:r>
              <a:rPr lang="en-US" sz="2600" b="1" dirty="0">
                <a:solidFill>
                  <a:schemeClr val="accent3"/>
                </a:solidFill>
              </a:rPr>
              <a:t>Indirect </a:t>
            </a:r>
            <a:r>
              <a:rPr lang="en-US" sz="2600" b="1" dirty="0" smtClean="0">
                <a:solidFill>
                  <a:schemeClr val="accent3"/>
                </a:solidFill>
              </a:rPr>
              <a:t>Costs</a:t>
            </a:r>
            <a:r>
              <a:rPr lang="en-US" sz="2600" dirty="0" smtClean="0"/>
              <a:t>.</a:t>
            </a:r>
            <a:endParaRPr lang="en-US" sz="2600" dirty="0"/>
          </a:p>
          <a:p>
            <a:pPr lvl="1"/>
            <a:r>
              <a:rPr lang="en-US" dirty="0"/>
              <a:t>Reduces administrative burden through consistent and transparent treatment government </a:t>
            </a:r>
            <a:r>
              <a:rPr lang="en-US" dirty="0" smtClean="0"/>
              <a:t>wide.</a:t>
            </a:r>
            <a:endParaRPr lang="en-US" dirty="0"/>
          </a:p>
          <a:p>
            <a:pPr lvl="1"/>
            <a:r>
              <a:rPr lang="en-US" dirty="0"/>
              <a:t>Allows for one extension (up to four years) or any current indirect cost (IDC) </a:t>
            </a:r>
            <a:r>
              <a:rPr lang="en-US" dirty="0" smtClean="0"/>
              <a:t>rate.</a:t>
            </a:r>
            <a:endParaRPr lang="en-US" dirty="0"/>
          </a:p>
          <a:p>
            <a:pPr lvl="1"/>
            <a:r>
              <a:rPr lang="en-US" dirty="0"/>
              <a:t>For smaller organizations that do not have an IDC rate, allow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4"/>
                </a:solidFill>
              </a:rPr>
              <a:t>de </a:t>
            </a:r>
            <a:r>
              <a:rPr lang="en-US" b="1" dirty="0" err="1">
                <a:solidFill>
                  <a:schemeClr val="accent4"/>
                </a:solidFill>
              </a:rPr>
              <a:t>minimis</a:t>
            </a:r>
            <a:r>
              <a:rPr lang="en-US" b="1" dirty="0">
                <a:solidFill>
                  <a:schemeClr val="accent4"/>
                </a:solidFill>
              </a:rPr>
              <a:t> rate of 10</a:t>
            </a:r>
            <a:r>
              <a:rPr lang="en-US" b="1" dirty="0" smtClean="0">
                <a:solidFill>
                  <a:schemeClr val="accent4"/>
                </a:solidFill>
              </a:rPr>
              <a:t>%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E: Cost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790" y="1028636"/>
            <a:ext cx="8229600" cy="1217568"/>
          </a:xfrm>
        </p:spPr>
        <p:txBody>
          <a:bodyPr/>
          <a:lstStyle/>
          <a:p>
            <a:r>
              <a:rPr lang="en-US" dirty="0"/>
              <a:t>Subsections </a:t>
            </a:r>
            <a:r>
              <a:rPr lang="en-US" b="1" dirty="0"/>
              <a:t>200.421 to 200.475</a:t>
            </a:r>
            <a:r>
              <a:rPr lang="en-US" dirty="0"/>
              <a:t>, Selected Items of </a:t>
            </a:r>
            <a:r>
              <a:rPr lang="en-US" dirty="0" smtClean="0"/>
              <a:t>Cost.</a:t>
            </a:r>
            <a:endParaRPr lang="en-US" dirty="0"/>
          </a:p>
          <a:p>
            <a:pPr lvl="1"/>
            <a:r>
              <a:rPr lang="en-US" dirty="0">
                <a:solidFill>
                  <a:srgbClr val="4C4C4C"/>
                </a:solidFill>
              </a:rPr>
              <a:t>Costs are classified in one of three ways:</a:t>
            </a:r>
          </a:p>
          <a:p>
            <a:endParaRPr lang="en-US" dirty="0"/>
          </a:p>
        </p:txBody>
      </p:sp>
      <p:graphicFrame>
        <p:nvGraphicFramePr>
          <p:cNvPr id="6" name="Table 5" descr="Table of Allowable Costs. These include:&#10;&#10;compensation, fringe benefits&#10;conferences&#10;depreciation&#10;transportation cos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36442"/>
              </p:ext>
            </p:extLst>
          </p:nvPr>
        </p:nvGraphicFramePr>
        <p:xfrm>
          <a:off x="325353" y="2380694"/>
          <a:ext cx="2508369" cy="291992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508369"/>
              </a:tblGrid>
              <a:tr h="678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ALLOWABLE</a:t>
                      </a:r>
                    </a:p>
                  </a:txBody>
                  <a:tcPr anchor="ctr" anchorCtr="1"/>
                </a:tc>
              </a:tr>
              <a:tr h="675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Compensation,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Fringe Benefits</a:t>
                      </a:r>
                      <a:endParaRPr lang="en-US" dirty="0"/>
                    </a:p>
                  </a:txBody>
                  <a:tcPr anchor="ctr" anchorCtr="1"/>
                </a:tc>
              </a:tr>
              <a:tr h="607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Conferences</a:t>
                      </a:r>
                      <a:endParaRPr lang="en-US" dirty="0"/>
                    </a:p>
                  </a:txBody>
                  <a:tcPr anchor="ctr" anchorCtr="1"/>
                </a:tc>
              </a:tr>
              <a:tr h="3862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Depreciation</a:t>
                      </a:r>
                      <a:endParaRPr lang="en-US" dirty="0"/>
                    </a:p>
                  </a:txBody>
                  <a:tcPr anchor="ctr" anchorCtr="1"/>
                </a:tc>
              </a:tr>
              <a:tr h="5719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Transportation Costs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16" name="Table 15" descr="Table of Allowable with prior approval costs:&#10;&#10;equipment, capital expenditures&#10;fundraising, investment costs&#10;organization costs&#10;sales and marketing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1049"/>
              </p:ext>
            </p:extLst>
          </p:nvPr>
        </p:nvGraphicFramePr>
        <p:xfrm>
          <a:off x="3118787" y="2380694"/>
          <a:ext cx="2506675" cy="2919923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506675"/>
              </a:tblGrid>
              <a:tr h="7021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ALLOWABLE WITH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PRIOR</a:t>
                      </a:r>
                      <a:r>
                        <a:rPr lang="en-US" baseline="0" dirty="0" smtClean="0"/>
                        <a:t> APPROVAL</a:t>
                      </a:r>
                      <a:endParaRPr lang="en-US" dirty="0"/>
                    </a:p>
                  </a:txBody>
                  <a:tcPr/>
                </a:tc>
              </a:tr>
              <a:tr h="7021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Equipment,</a:t>
                      </a:r>
                      <a:r>
                        <a:rPr lang="en-US" baseline="0" dirty="0" smtClean="0"/>
                        <a:t> Capital Expenditures</a:t>
                      </a:r>
                      <a:endParaRPr lang="en-US" dirty="0"/>
                    </a:p>
                  </a:txBody>
                  <a:tcPr/>
                </a:tc>
              </a:tr>
              <a:tr h="7021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Fundraising,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Investment</a:t>
                      </a:r>
                      <a:r>
                        <a:rPr lang="en-US" baseline="0" dirty="0" smtClean="0"/>
                        <a:t> Costs</a:t>
                      </a:r>
                      <a:endParaRPr lang="en-US" dirty="0"/>
                    </a:p>
                  </a:txBody>
                  <a:tcPr/>
                </a:tc>
              </a:tr>
              <a:tr h="4067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Organization Costs</a:t>
                      </a:r>
                      <a:endParaRPr lang="en-US" dirty="0"/>
                    </a:p>
                  </a:txBody>
                  <a:tcPr/>
                </a:tc>
              </a:tr>
              <a:tr h="4067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Sales &amp; Marketing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 descr="Table of not allowable costs:&#10;&#10;commencement/convocation&#10;idle facilities, capacity, some exceptions&#10;goods and services for personal use&#10;contributions, dona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51994"/>
              </p:ext>
            </p:extLst>
          </p:nvPr>
        </p:nvGraphicFramePr>
        <p:xfrm>
          <a:off x="5972243" y="2380694"/>
          <a:ext cx="2507932" cy="319205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507932"/>
              </a:tblGrid>
              <a:tr h="6317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ALLOWABLE</a:t>
                      </a:r>
                      <a:endParaRPr 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Commencement/Convocation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Idle</a:t>
                      </a:r>
                      <a:r>
                        <a:rPr lang="en-US" baseline="0" dirty="0" smtClean="0"/>
                        <a:t> Facilities, Capacity, some exceptions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Goods and Services for Personal 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Contributions, Donations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E: Cost Principles</a:t>
            </a:r>
            <a:endParaRPr lang="en-US" dirty="0"/>
          </a:p>
        </p:txBody>
      </p:sp>
      <p:sp>
        <p:nvSpPr>
          <p:cNvPr id="59394" name="Shape 50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6075" indent="-346075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  <a:sym typeface="Arial" pitchFamily="34" charset="0"/>
              </a:rPr>
              <a:t>Limits some </a:t>
            </a:r>
            <a:r>
              <a:rPr lang="en-US" altLang="en-US" b="1" dirty="0" smtClean="0">
                <a:solidFill>
                  <a:srgbClr val="0099CC"/>
                </a:solidFill>
                <a:ea typeface="ＭＳ Ｐゴシック" pitchFamily="34" charset="-128"/>
                <a:sym typeface="Arial" pitchFamily="34" charset="0"/>
              </a:rPr>
              <a:t>Allowable Costs </a:t>
            </a:r>
            <a:r>
              <a:rPr lang="en-US" altLang="en-US" dirty="0" smtClean="0">
                <a:ea typeface="ＭＳ Ｐゴシック" pitchFamily="34" charset="-128"/>
                <a:sym typeface="Arial" pitchFamily="34" charset="0"/>
              </a:rPr>
              <a:t>to make the best </a:t>
            </a:r>
            <a:r>
              <a:rPr lang="en-US" altLang="en-US" dirty="0">
                <a:ea typeface="ＭＳ Ｐゴシック" pitchFamily="34" charset="-128"/>
                <a:sym typeface="Arial" pitchFamily="34" charset="0"/>
              </a:rPr>
              <a:t>u</a:t>
            </a:r>
            <a:r>
              <a:rPr lang="en-US" altLang="en-US" dirty="0" smtClean="0">
                <a:ea typeface="ＭＳ Ｐゴシック" pitchFamily="34" charset="-128"/>
                <a:sym typeface="Arial" pitchFamily="34" charset="0"/>
              </a:rPr>
              <a:t>se of </a:t>
            </a:r>
            <a:r>
              <a:rPr lang="en-US" altLang="en-US" dirty="0">
                <a:ea typeface="ＭＳ Ｐゴシック" pitchFamily="34" charset="-128"/>
                <a:sym typeface="Arial" pitchFamily="34" charset="0"/>
              </a:rPr>
              <a:t>f</a:t>
            </a:r>
            <a:r>
              <a:rPr lang="en-US" altLang="en-US" dirty="0" smtClean="0">
                <a:ea typeface="ＭＳ Ｐゴシック" pitchFamily="34" charset="-128"/>
                <a:sym typeface="Arial" pitchFamily="34" charset="0"/>
              </a:rPr>
              <a:t>ederal </a:t>
            </a:r>
            <a:r>
              <a:rPr lang="en-US" altLang="en-US" dirty="0">
                <a:ea typeface="ＭＳ Ｐゴシック" pitchFamily="34" charset="-128"/>
                <a:sym typeface="Arial" pitchFamily="34" charset="0"/>
              </a:rPr>
              <a:t>r</a:t>
            </a:r>
            <a:r>
              <a:rPr lang="en-US" altLang="en-US" dirty="0" smtClean="0">
                <a:ea typeface="ＭＳ Ｐゴシック" pitchFamily="34" charset="-128"/>
                <a:sym typeface="Arial" pitchFamily="34" charset="0"/>
              </a:rPr>
              <a:t>esources.</a:t>
            </a:r>
          </a:p>
          <a:p>
            <a:pPr marL="739775" lvl="1" indent="-282575" eaLnBrk="1" hangingPunct="1">
              <a:buFont typeface="Arial" pitchFamily="34" charset="0"/>
              <a:buChar char="–"/>
              <a:defRPr/>
            </a:pPr>
            <a:r>
              <a:rPr lang="fr-FR" altLang="en-US" sz="2400" dirty="0" err="1" smtClean="0">
                <a:ea typeface="ＭＳ Ｐゴシック" pitchFamily="34" charset="-128"/>
                <a:sym typeface="Arial" pitchFamily="34" charset="0"/>
              </a:rPr>
              <a:t>Conferences</a:t>
            </a:r>
            <a:endParaRPr lang="fr-FR" altLang="en-US" sz="2400" dirty="0" smtClean="0">
              <a:ea typeface="ＭＳ Ｐゴシック" pitchFamily="34" charset="-128"/>
              <a:sym typeface="Arial" pitchFamily="34" charset="0"/>
            </a:endParaRPr>
          </a:p>
          <a:p>
            <a:pPr marL="739775" lvl="1" indent="-282575" eaLnBrk="1" hangingPunct="1">
              <a:buFont typeface="Arial" pitchFamily="34" charset="0"/>
              <a:buChar char="–"/>
              <a:defRPr/>
            </a:pPr>
            <a:r>
              <a:rPr lang="fr-FR" altLang="en-US" sz="2400" dirty="0" smtClean="0">
                <a:ea typeface="ＭＳ Ｐゴシック" pitchFamily="34" charset="-128"/>
                <a:sym typeface="Arial" pitchFamily="34" charset="0"/>
              </a:rPr>
              <a:t>Morale</a:t>
            </a:r>
          </a:p>
          <a:p>
            <a:pPr marL="739775" lvl="1" indent="-282575" eaLnBrk="1" hangingPunct="1">
              <a:buFont typeface="Arial" pitchFamily="34" charset="0"/>
              <a:buChar char="–"/>
              <a:defRPr/>
            </a:pPr>
            <a:r>
              <a:rPr lang="fr-FR" altLang="en-US" sz="2400" dirty="0" smtClean="0">
                <a:ea typeface="ＭＳ Ｐゴシック" pitchFamily="34" charset="-128"/>
                <a:sym typeface="Arial" pitchFamily="34" charset="0"/>
              </a:rPr>
              <a:t>Relocations</a:t>
            </a:r>
          </a:p>
          <a:p>
            <a:pPr marL="739775" lvl="1" indent="-282575" eaLnBrk="1" hangingPunct="1">
              <a:buFont typeface="Arial" pitchFamily="34" charset="0"/>
              <a:buChar char="–"/>
              <a:defRPr/>
            </a:pPr>
            <a:r>
              <a:rPr lang="fr-FR" altLang="en-US" sz="2400" dirty="0" err="1" smtClean="0">
                <a:ea typeface="ＭＳ Ｐゴシック" pitchFamily="34" charset="-128"/>
                <a:sym typeface="Arial" pitchFamily="34" charset="0"/>
              </a:rPr>
              <a:t>Student</a:t>
            </a:r>
            <a:r>
              <a:rPr lang="fr-FR" altLang="en-US" sz="2400" dirty="0" smtClean="0">
                <a:ea typeface="ＭＳ Ｐゴシック" pitchFamily="34" charset="-128"/>
                <a:sym typeface="Arial" pitchFamily="34" charset="0"/>
              </a:rPr>
              <a:t> </a:t>
            </a:r>
            <a:r>
              <a:rPr lang="fr-FR" altLang="en-US" sz="2400" dirty="0" err="1" smtClean="0">
                <a:ea typeface="ＭＳ Ｐゴシック" pitchFamily="34" charset="-128"/>
                <a:sym typeface="Arial" pitchFamily="34" charset="0"/>
              </a:rPr>
              <a:t>Activities</a:t>
            </a:r>
            <a:endParaRPr lang="fr-FR" altLang="en-US" sz="2400" dirty="0" smtClean="0">
              <a:ea typeface="ＭＳ Ｐゴシック" pitchFamily="34" charset="-128"/>
              <a:sym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CC"/>
                </a:solidFill>
              </a:rPr>
              <a:t>2 CFR 200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SUBPART F: Audit Requirement</a:t>
            </a:r>
          </a:p>
          <a:p>
            <a:endParaRPr lang="en-US" dirty="0"/>
          </a:p>
        </p:txBody>
      </p:sp>
      <p:pic>
        <p:nvPicPr>
          <p:cNvPr id="8" name="Picture 7" descr="Weatherization crew truc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9527" r="-1"/>
          <a:stretch/>
        </p:blipFill>
        <p:spPr>
          <a:xfrm>
            <a:off x="734669" y="1396004"/>
            <a:ext cx="2298463" cy="1594855"/>
          </a:xfrm>
          <a:prstGeom prst="rect">
            <a:avLst/>
          </a:prstGeom>
        </p:spPr>
      </p:pic>
      <p:pic>
        <p:nvPicPr>
          <p:cNvPr id="9" name="Picture 8" descr="Weatherization crew member wraps insulation around a water heater.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"/>
          <a:stretch/>
        </p:blipFill>
        <p:spPr>
          <a:xfrm>
            <a:off x="3441135" y="1385508"/>
            <a:ext cx="2322077" cy="1608526"/>
          </a:xfrm>
          <a:prstGeom prst="rect">
            <a:avLst/>
          </a:prstGeom>
        </p:spPr>
      </p:pic>
      <p:pic>
        <p:nvPicPr>
          <p:cNvPr id="11" name="Picture 10" descr="Home receiving weatherization, specifically insulation.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b="10259"/>
          <a:stretch/>
        </p:blipFill>
        <p:spPr>
          <a:xfrm>
            <a:off x="6171216" y="1375012"/>
            <a:ext cx="2299988" cy="15954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F: Audit Requirements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200.501</a:t>
            </a:r>
            <a:r>
              <a:rPr lang="en-US" dirty="0"/>
              <a:t>, Raises the threshold to </a:t>
            </a:r>
            <a:r>
              <a:rPr lang="en-US" b="1" dirty="0">
                <a:solidFill>
                  <a:schemeClr val="accent3"/>
                </a:solidFill>
              </a:rPr>
              <a:t>$750,000</a:t>
            </a:r>
            <a:r>
              <a:rPr lang="en-US" dirty="0"/>
              <a:t>. A NFE that expends more during the fiscal year must conduct </a:t>
            </a:r>
            <a:r>
              <a:rPr lang="en-US" dirty="0" smtClean="0"/>
              <a:t>an </a:t>
            </a:r>
            <a:r>
              <a:rPr lang="en-US" dirty="0"/>
              <a:t>audit that meets requirements of this </a:t>
            </a:r>
            <a:r>
              <a:rPr lang="en-US" dirty="0" smtClean="0"/>
              <a:t>section.</a:t>
            </a:r>
            <a:br>
              <a:rPr lang="en-US" dirty="0" smtClean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200.504</a:t>
            </a:r>
            <a:r>
              <a:rPr lang="en-US" dirty="0"/>
              <a:t>, Audits must be conducted annually with two </a:t>
            </a:r>
            <a:r>
              <a:rPr lang="en-US" dirty="0" smtClean="0"/>
              <a:t>exceptions.</a:t>
            </a:r>
            <a:br>
              <a:rPr lang="en-US" dirty="0" smtClean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9CC"/>
                </a:solidFill>
              </a:rPr>
              <a:t>200.512</a:t>
            </a:r>
            <a:r>
              <a:rPr lang="en-US" dirty="0"/>
              <a:t>, Audits must be submitted </a:t>
            </a:r>
            <a:r>
              <a:rPr lang="en-US" b="1" dirty="0">
                <a:solidFill>
                  <a:srgbClr val="0099CC"/>
                </a:solidFill>
              </a:rPr>
              <a:t>within 30 days </a:t>
            </a:r>
            <a:r>
              <a:rPr lang="en-US" dirty="0"/>
              <a:t>from the receipt of the audit report or </a:t>
            </a:r>
            <a:r>
              <a:rPr lang="en-US" b="1" dirty="0">
                <a:solidFill>
                  <a:srgbClr val="0099CC"/>
                </a:solidFill>
              </a:rPr>
              <a:t>within nine months </a:t>
            </a:r>
            <a:r>
              <a:rPr lang="en-US" dirty="0"/>
              <a:t>after the end of the audit </a:t>
            </a:r>
            <a:r>
              <a:rPr lang="en-US" dirty="0" smtClean="0"/>
              <a:t>period.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F: Audit Requirements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… on the greatest risks of wastes, fraud and abuse.</a:t>
            </a:r>
          </a:p>
          <a:p>
            <a:r>
              <a:rPr lang="en-US" dirty="0"/>
              <a:t>Federal agencies should rely on single </a:t>
            </a:r>
            <a:r>
              <a:rPr lang="en-US" dirty="0" smtClean="0"/>
              <a:t>audit.</a:t>
            </a:r>
            <a:endParaRPr lang="en-US" dirty="0"/>
          </a:p>
          <a:p>
            <a:r>
              <a:rPr lang="en-US" dirty="0"/>
              <a:t>Audit made public (Tribes can opt out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Cooperative approach to audit </a:t>
            </a:r>
            <a:r>
              <a:rPr lang="en-US" dirty="0" smtClean="0"/>
              <a:t>resolution.</a:t>
            </a:r>
            <a:endParaRPr lang="en-US" dirty="0"/>
          </a:p>
          <a:p>
            <a:r>
              <a:rPr lang="en-US" dirty="0"/>
              <a:t>Targets Federal oversight resources where most risk </a:t>
            </a:r>
            <a:r>
              <a:rPr lang="en-US" dirty="0" smtClean="0"/>
              <a:t>is.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CC"/>
                </a:solidFill>
              </a:rPr>
              <a:t>2 CFR 200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  <a:p>
            <a:endParaRPr lang="en-US" dirty="0"/>
          </a:p>
        </p:txBody>
      </p:sp>
      <p:pic>
        <p:nvPicPr>
          <p:cNvPr id="7" name="Picture 6" descr="single family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52" y="1437989"/>
            <a:ext cx="2303190" cy="1596463"/>
          </a:xfrm>
          <a:prstGeom prst="rect">
            <a:avLst/>
          </a:prstGeom>
        </p:spPr>
      </p:pic>
      <p:pic>
        <p:nvPicPr>
          <p:cNvPr id="8" name="Picture 7" descr="Weatherization crew member caulking an insulation hole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1156"/>
          <a:stretch/>
        </p:blipFill>
        <p:spPr>
          <a:xfrm>
            <a:off x="6180239" y="1432943"/>
            <a:ext cx="2305050" cy="1595433"/>
          </a:xfrm>
          <a:prstGeom prst="rect">
            <a:avLst/>
          </a:prstGeom>
        </p:spPr>
      </p:pic>
      <p:pic>
        <p:nvPicPr>
          <p:cNvPr id="12" name="Picture 11" descr="Weatherization crew member blowing insulation in an attic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9" y="1427493"/>
            <a:ext cx="2297107" cy="16007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CFR Part 200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Subpart A</a:t>
            </a:r>
            <a:r>
              <a:rPr lang="en-US" dirty="0"/>
              <a:t>: Acronyms and Definitions</a:t>
            </a:r>
          </a:p>
          <a:p>
            <a:r>
              <a:rPr lang="en-US" b="1" dirty="0"/>
              <a:t>Subpart B</a:t>
            </a:r>
            <a:r>
              <a:rPr lang="en-US" dirty="0"/>
              <a:t>: General Provisions</a:t>
            </a:r>
          </a:p>
          <a:p>
            <a:r>
              <a:rPr lang="en-US" b="1" dirty="0"/>
              <a:t>Subpart C</a:t>
            </a:r>
            <a:r>
              <a:rPr lang="en-US" dirty="0"/>
              <a:t>: Pre-Federal Award Requirements and Contents of Federal Award</a:t>
            </a:r>
          </a:p>
          <a:p>
            <a:r>
              <a:rPr lang="en-US" b="1" dirty="0"/>
              <a:t>Subpart D</a:t>
            </a:r>
            <a:r>
              <a:rPr lang="en-US" dirty="0"/>
              <a:t>: Post Federal Award Requirements and Standards for Financial and Program Management</a:t>
            </a:r>
          </a:p>
          <a:p>
            <a:r>
              <a:rPr lang="en-US" b="1" dirty="0"/>
              <a:t>Subpart E</a:t>
            </a:r>
            <a:r>
              <a:rPr lang="en-US" dirty="0"/>
              <a:t>: Cost Principles</a:t>
            </a:r>
          </a:p>
          <a:p>
            <a:r>
              <a:rPr lang="en-US" b="1" dirty="0" smtClean="0"/>
              <a:t>Appendices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Appendix: I, II, III, IV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2088" y="1144093"/>
            <a:ext cx="8731250" cy="3316822"/>
          </a:xfrm>
        </p:spPr>
        <p:txBody>
          <a:bodyPr/>
          <a:lstStyle/>
          <a:p>
            <a:r>
              <a:rPr lang="en-US" b="1" dirty="0"/>
              <a:t>Appendix I</a:t>
            </a:r>
            <a:r>
              <a:rPr lang="en-US" dirty="0"/>
              <a:t>, Full text of Notice of Funding </a:t>
            </a:r>
            <a:r>
              <a:rPr lang="en-US" dirty="0" smtClean="0"/>
              <a:t>Opportunity.</a:t>
            </a:r>
            <a:endParaRPr lang="en-US" dirty="0"/>
          </a:p>
          <a:p>
            <a:r>
              <a:rPr lang="en-US" b="1" dirty="0"/>
              <a:t>Appendix II</a:t>
            </a:r>
            <a:r>
              <a:rPr lang="en-US" dirty="0"/>
              <a:t>, Contract Provisions for Non-Federal Entity Contracts Under Federal </a:t>
            </a:r>
            <a:r>
              <a:rPr lang="en-US" dirty="0" smtClean="0"/>
              <a:t>Awards</a:t>
            </a:r>
            <a:r>
              <a:rPr lang="en-US" dirty="0"/>
              <a:t>.</a:t>
            </a:r>
          </a:p>
          <a:p>
            <a:r>
              <a:rPr lang="en-US" b="1" dirty="0"/>
              <a:t>Appendix III</a:t>
            </a:r>
            <a:r>
              <a:rPr lang="en-US" dirty="0"/>
              <a:t>, Indirect (F&amp;A) Costs Identification &amp; Assignment, and Rate Determination for Institutions of Higher Education (IHE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b="1" dirty="0"/>
              <a:t>Appendix IV</a:t>
            </a:r>
            <a:r>
              <a:rPr lang="en-US" dirty="0"/>
              <a:t>, Indirect (F&amp;A) Costs Identification &amp; Assignment, and Rate Determination for </a:t>
            </a:r>
            <a:r>
              <a:rPr lang="en-US" dirty="0" smtClean="0"/>
              <a:t>Nonprofits.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Appendix: V, VI, VII, VIII, IX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Appendix V</a:t>
            </a:r>
            <a:r>
              <a:rPr lang="en-US" dirty="0"/>
              <a:t>, State/Local Government and Indian Tribe-Wide Central Service Cost Allocation </a:t>
            </a:r>
            <a:r>
              <a:rPr lang="en-US" dirty="0" smtClean="0"/>
              <a:t>Plans.</a:t>
            </a:r>
            <a:endParaRPr lang="en-US" dirty="0"/>
          </a:p>
          <a:p>
            <a:r>
              <a:rPr lang="en-US" b="1" dirty="0"/>
              <a:t>Appendix VI</a:t>
            </a:r>
            <a:r>
              <a:rPr lang="en-US" dirty="0"/>
              <a:t>, Public Assistance Cost Allocation </a:t>
            </a:r>
            <a:r>
              <a:rPr lang="en-US" dirty="0" smtClean="0"/>
              <a:t>Plans.</a:t>
            </a:r>
            <a:endParaRPr lang="en-US" dirty="0"/>
          </a:p>
          <a:p>
            <a:r>
              <a:rPr lang="en-US" b="1" dirty="0"/>
              <a:t>Appendix VII</a:t>
            </a:r>
            <a:r>
              <a:rPr lang="en-US" dirty="0"/>
              <a:t>, State and Local Government and Indian Tribe Indirect Cost </a:t>
            </a:r>
            <a:r>
              <a:rPr lang="en-US" dirty="0" smtClean="0"/>
              <a:t>Proposals.</a:t>
            </a:r>
            <a:endParaRPr lang="en-US" dirty="0"/>
          </a:p>
          <a:p>
            <a:r>
              <a:rPr lang="en-US" b="1" dirty="0"/>
              <a:t>Appendix VIII</a:t>
            </a:r>
            <a:r>
              <a:rPr lang="en-US" dirty="0"/>
              <a:t>, </a:t>
            </a:r>
            <a:r>
              <a:rPr lang="en-US" dirty="0" smtClean="0"/>
              <a:t>Nonprofit </a:t>
            </a:r>
            <a:r>
              <a:rPr lang="en-US" dirty="0"/>
              <a:t>Organizations Exempted from Subpart E — Cost </a:t>
            </a:r>
            <a:r>
              <a:rPr lang="en-US" dirty="0" smtClean="0"/>
              <a:t>Principles.</a:t>
            </a:r>
            <a:endParaRPr lang="en-US" dirty="0"/>
          </a:p>
          <a:p>
            <a:pPr lvl="1"/>
            <a:r>
              <a:rPr lang="en-US" dirty="0"/>
              <a:t>A list of 33 NPOs that are exempt.</a:t>
            </a:r>
          </a:p>
          <a:p>
            <a:r>
              <a:rPr lang="en-US" b="1" dirty="0"/>
              <a:t>Appendix IX</a:t>
            </a:r>
            <a:r>
              <a:rPr lang="en-US" dirty="0"/>
              <a:t>, Hospital Cost </a:t>
            </a:r>
            <a:r>
              <a:rPr lang="en-US" dirty="0" smtClean="0"/>
              <a:t>Principles.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Open Sans"/>
              </a:rPr>
              <a:t>Effective Date</a:t>
            </a:r>
            <a:endParaRPr lang="en-US" dirty="0">
              <a:sym typeface="Open San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Fed. agencies required to implement </a:t>
            </a:r>
            <a:r>
              <a:rPr lang="en-US" b="1" dirty="0">
                <a:solidFill>
                  <a:srgbClr val="0099CC"/>
                </a:solidFill>
              </a:rPr>
              <a:t>Dec. 26, </a:t>
            </a:r>
            <a:r>
              <a:rPr lang="en-US" b="1" dirty="0" smtClean="0">
                <a:solidFill>
                  <a:srgbClr val="0099CC"/>
                </a:solidFill>
              </a:rPr>
              <a:t>2014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Applied to any awards made on or after that </a:t>
            </a:r>
            <a:r>
              <a:rPr lang="en-US" dirty="0" smtClean="0"/>
              <a:t>date.</a:t>
            </a:r>
            <a:endParaRPr lang="en-US" dirty="0"/>
          </a:p>
          <a:p>
            <a:r>
              <a:rPr lang="en-US" dirty="0"/>
              <a:t>Continuation (incremental) funding up to agency to modify terms and conditions to the new </a:t>
            </a:r>
            <a:r>
              <a:rPr lang="en-US" dirty="0" smtClean="0"/>
              <a:t>standards.</a:t>
            </a:r>
            <a:endParaRPr lang="en-US" dirty="0"/>
          </a:p>
          <a:p>
            <a:r>
              <a:rPr lang="en-US" dirty="0"/>
              <a:t>Audits on fiscal years that begin </a:t>
            </a:r>
            <a:r>
              <a:rPr lang="en-US" b="1" dirty="0">
                <a:solidFill>
                  <a:srgbClr val="0099CC"/>
                </a:solidFill>
              </a:rPr>
              <a:t>on or after Dec. </a:t>
            </a:r>
            <a:r>
              <a:rPr lang="en-US" b="1" dirty="0" smtClean="0">
                <a:solidFill>
                  <a:srgbClr val="0099CC"/>
                </a:solidFill>
              </a:rPr>
              <a:t>26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Open Sans"/>
              </a:rPr>
              <a:t>Impact of New Guidance</a:t>
            </a:r>
            <a:endParaRPr lang="en-US" dirty="0">
              <a:sym typeface="Open San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Clean audits are very important. </a:t>
            </a:r>
          </a:p>
          <a:p>
            <a:r>
              <a:rPr lang="en-US" dirty="0"/>
              <a:t>Implementation of all Federally funded projects successfully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very important.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Arial"/>
              </a:rPr>
              <a:t>Summary of Key Points</a:t>
            </a:r>
            <a:endParaRPr lang="en-US" dirty="0"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is one set of regulations for all </a:t>
            </a:r>
            <a:r>
              <a:rPr lang="en-US" dirty="0" smtClean="0"/>
              <a:t>NFEs.</a:t>
            </a:r>
            <a:endParaRPr lang="en-US" dirty="0"/>
          </a:p>
          <a:p>
            <a:r>
              <a:rPr lang="en-US" dirty="0"/>
              <a:t>New regulations clarify a number of </a:t>
            </a:r>
            <a:r>
              <a:rPr lang="en-US" dirty="0" smtClean="0"/>
              <a:t>areas.</a:t>
            </a:r>
            <a:endParaRPr lang="en-US" dirty="0"/>
          </a:p>
          <a:p>
            <a:r>
              <a:rPr lang="en-US" dirty="0"/>
              <a:t>Risk assessments will be conducted prior to grant </a:t>
            </a:r>
            <a:r>
              <a:rPr lang="en-US" dirty="0" smtClean="0"/>
              <a:t>awards.</a:t>
            </a:r>
            <a:endParaRPr lang="en-US" dirty="0"/>
          </a:p>
          <a:p>
            <a:r>
              <a:rPr lang="en-US" dirty="0"/>
              <a:t>Performance accomplishments must be related to financial </a:t>
            </a:r>
            <a:r>
              <a:rPr lang="en-US" dirty="0" smtClean="0"/>
              <a:t>data.</a:t>
            </a:r>
            <a:endParaRPr lang="en-US" dirty="0"/>
          </a:p>
          <a:p>
            <a:r>
              <a:rPr lang="en-US" dirty="0"/>
              <a:t>Adds a new type of award “Fixed Amount Awards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/>
              <a:t>Intellectual property is addressed in </a:t>
            </a:r>
            <a:r>
              <a:rPr lang="en-US" dirty="0" smtClean="0"/>
              <a:t>detail.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2 CFR Part 200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/>
          <a:lstStyle/>
          <a:p>
            <a:r>
              <a:rPr lang="en-US" dirty="0"/>
              <a:t>SUBPART A: Acronyms and Definitions</a:t>
            </a:r>
          </a:p>
          <a:p>
            <a:endParaRPr lang="en-US" dirty="0"/>
          </a:p>
        </p:txBody>
      </p:sp>
      <p:pic>
        <p:nvPicPr>
          <p:cNvPr id="6" name="Picture 5" descr="single family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52" y="1437989"/>
            <a:ext cx="2303190" cy="1596463"/>
          </a:xfrm>
          <a:prstGeom prst="rect">
            <a:avLst/>
          </a:prstGeom>
        </p:spPr>
      </p:pic>
      <p:pic>
        <p:nvPicPr>
          <p:cNvPr id="11" name="Picture 10" descr="Weatherization crew member caulking an insulation hole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1156"/>
          <a:stretch/>
        </p:blipFill>
        <p:spPr>
          <a:xfrm>
            <a:off x="6180239" y="1432943"/>
            <a:ext cx="2305050" cy="1595433"/>
          </a:xfrm>
          <a:prstGeom prst="rect">
            <a:avLst/>
          </a:prstGeom>
        </p:spPr>
      </p:pic>
      <p:pic>
        <p:nvPicPr>
          <p:cNvPr id="15" name="Picture 14" descr="Weatherization crew member blowing insulation in an attic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9" y="1427493"/>
            <a:ext cx="2297107" cy="16007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A: Acronyms and Definitions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088" y="1144093"/>
            <a:ext cx="8731250" cy="368419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200.0, Acronyms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Acronyms are at the beginning</a:t>
            </a:r>
          </a:p>
          <a:p>
            <a:pPr>
              <a:buClr>
                <a:schemeClr val="tx1"/>
              </a:buClr>
            </a:pPr>
            <a:r>
              <a:rPr lang="en-US" sz="2600" b="1" dirty="0">
                <a:solidFill>
                  <a:srgbClr val="0099CC"/>
                </a:solidFill>
              </a:rPr>
              <a:t>200.1, Definitions</a:t>
            </a:r>
          </a:p>
          <a:p>
            <a:pPr lvl="1"/>
            <a:r>
              <a:rPr lang="en-US" dirty="0"/>
              <a:t>2 CFR Part 200 has 99 definitions. 2 CFR Part 910 expanded the definition of </a:t>
            </a:r>
            <a:r>
              <a:rPr lang="en-US" dirty="0" smtClean="0"/>
              <a:t>Non </a:t>
            </a:r>
            <a:r>
              <a:rPr lang="en-US" dirty="0"/>
              <a:t>Federal Entity to include for profits.</a:t>
            </a:r>
          </a:p>
          <a:p>
            <a:pPr lvl="1"/>
            <a:r>
              <a:rPr lang="en-US" dirty="0"/>
              <a:t>Terms are broad to encompass all requirements (administrative, cost principles, audit) and all types of entities receiving Federal </a:t>
            </a:r>
            <a:r>
              <a:rPr lang="en-US" dirty="0" smtClean="0"/>
              <a:t>awards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Subpart A: Acronyms and Definitions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Definitions</a:t>
            </a:r>
          </a:p>
          <a:p>
            <a:r>
              <a:rPr lang="en-US" dirty="0"/>
              <a:t>Fixed Amount Awards </a:t>
            </a:r>
          </a:p>
          <a:p>
            <a:r>
              <a:rPr lang="en-US" dirty="0"/>
              <a:t>Micro-Purchase</a:t>
            </a:r>
          </a:p>
          <a:p>
            <a:r>
              <a:rPr lang="en-US" dirty="0"/>
              <a:t>Performance Goal</a:t>
            </a:r>
          </a:p>
          <a:p>
            <a:r>
              <a:rPr lang="en-US" dirty="0"/>
              <a:t>Protected Personally Identifiable Information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2 CFR Part 200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SUBPART B: General Provisions</a:t>
            </a:r>
          </a:p>
          <a:p>
            <a:endParaRPr lang="en-US" dirty="0"/>
          </a:p>
        </p:txBody>
      </p:sp>
      <p:pic>
        <p:nvPicPr>
          <p:cNvPr id="2" name="Picture 1" descr="Weatherization crew truc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9527" r="-1"/>
          <a:stretch/>
        </p:blipFill>
        <p:spPr>
          <a:xfrm>
            <a:off x="734669" y="1396004"/>
            <a:ext cx="2298463" cy="1594855"/>
          </a:xfrm>
          <a:prstGeom prst="rect">
            <a:avLst/>
          </a:prstGeom>
        </p:spPr>
      </p:pic>
      <p:pic>
        <p:nvPicPr>
          <p:cNvPr id="9" name="Picture 8" descr="Weatherization crew member wraps insulation around a water heater.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"/>
          <a:stretch/>
        </p:blipFill>
        <p:spPr>
          <a:xfrm>
            <a:off x="3441135" y="1385508"/>
            <a:ext cx="2322077" cy="1608526"/>
          </a:xfrm>
          <a:prstGeom prst="rect">
            <a:avLst/>
          </a:prstGeom>
        </p:spPr>
      </p:pic>
      <p:pic>
        <p:nvPicPr>
          <p:cNvPr id="10" name="Picture 9" descr="Home receiving weatherization, specifically insulation.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b="10259"/>
          <a:stretch/>
        </p:blipFill>
        <p:spPr>
          <a:xfrm>
            <a:off x="6171216" y="1375012"/>
            <a:ext cx="2299988" cy="15954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Mosaic Blue-white interior">
  <a:themeElements>
    <a:clrScheme name="EERE PPT Green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2597</Words>
  <Application>Microsoft Office PowerPoint</Application>
  <PresentationFormat>On-screen Show (4:3)</PresentationFormat>
  <Paragraphs>342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Arial Narrow</vt:lpstr>
      <vt:lpstr>Calibri</vt:lpstr>
      <vt:lpstr>Open Sans</vt:lpstr>
      <vt:lpstr>ヒラギノ角ゴ Pro W3</vt:lpstr>
      <vt:lpstr>Mosaic Blue-white interior</vt:lpstr>
      <vt:lpstr>WEATHERIZATION ASSISTANCE PROGRAM</vt:lpstr>
      <vt:lpstr>Workshop Goals</vt:lpstr>
      <vt:lpstr>Breaking Down the Regulations</vt:lpstr>
      <vt:lpstr>2 CFR Part 200</vt:lpstr>
      <vt:lpstr>2 CFR Part 200</vt:lpstr>
      <vt:lpstr>2 CFR Part 200</vt:lpstr>
      <vt:lpstr>Subpart A: Acronyms and Definitions</vt:lpstr>
      <vt:lpstr>Subpart A: Acronyms and Definitions</vt:lpstr>
      <vt:lpstr>2 CFR Part 200</vt:lpstr>
      <vt:lpstr>Subpart B: General Provisions</vt:lpstr>
      <vt:lpstr>2 CFR Part 200</vt:lpstr>
      <vt:lpstr>Subpart C: Pre-Federal Award Requirements and Contents of  Federal Award</vt:lpstr>
      <vt:lpstr>Subpart C: Pre-Federal Award Requirements and Contents of Federal Award</vt:lpstr>
      <vt:lpstr>2 CFR Part 200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Subpart D: Post Federal Award Requirements and Standards for Financial and Program Management</vt:lpstr>
      <vt:lpstr>2 CFR 200</vt:lpstr>
      <vt:lpstr>Subpart E: Cost Principles</vt:lpstr>
      <vt:lpstr>Subpart E: Cost Principles</vt:lpstr>
      <vt:lpstr>Subpart E: Cost Principles</vt:lpstr>
      <vt:lpstr>Subpart E: Cost Principles</vt:lpstr>
      <vt:lpstr>2 CFR 200</vt:lpstr>
      <vt:lpstr>Subpart F: Audit Requirements</vt:lpstr>
      <vt:lpstr>Subpart F: Audit Requirements</vt:lpstr>
      <vt:lpstr>2 CFR 200</vt:lpstr>
      <vt:lpstr>Appendix: I, II, III, IV</vt:lpstr>
      <vt:lpstr>Appendix: V, VI, VII, VIII, IX</vt:lpstr>
      <vt:lpstr>Effective Date</vt:lpstr>
      <vt:lpstr>Impact of New Guidance</vt:lpstr>
      <vt:lpstr>Summary of Key Points</vt:lpstr>
    </vt:vector>
  </TitlesOfParts>
  <Manager/>
  <Company>NREL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Weatherization Assistance Program - Regulations Management Training</dc:title>
  <dc:subject>Blue version of the EERE PowerPoint template, for use with PowerPoint 2007.</dc:subject>
  <dc:creator>U.S. Department of Energy</dc:creator>
  <cp:keywords>weatherization, energy, financial, regulations</cp:keywords>
  <dc:description/>
  <cp:lastModifiedBy>Susan Gardner</cp:lastModifiedBy>
  <cp:revision>132</cp:revision>
  <dcterms:created xsi:type="dcterms:W3CDTF">2011-11-16T16:51:06Z</dcterms:created>
  <dcterms:modified xsi:type="dcterms:W3CDTF">2015-04-01T19:31:37Z</dcterms:modified>
  <cp:category>weatherization, financial, training, workshop</cp:category>
</cp:coreProperties>
</file>