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2" autoAdjust="0"/>
    <p:restoredTop sz="90844" autoAdjust="0"/>
  </p:normalViewPr>
  <p:slideViewPr>
    <p:cSldViewPr>
      <p:cViewPr varScale="1">
        <p:scale>
          <a:sx n="64" d="100"/>
          <a:sy n="64" d="100"/>
        </p:scale>
        <p:origin x="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4858B5-D9AD-4554-8EFB-9737D91E1C01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E3BD79-28EE-45EB-8CD5-D0D75CBA4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5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81D265-C5C4-4FA4-AA1E-01607995C4D9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66853B-DD2B-4915-97B3-07BC0A12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4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7004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4279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472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411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9403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9081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4657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2893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7196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123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12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954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1424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644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0816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3167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381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033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0337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4265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0274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811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233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9372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1142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6958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7312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06664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9985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35689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1431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272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61331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82949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7726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65443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8306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48032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2678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5397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39253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36925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284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83334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71162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72277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39150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358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191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760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173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19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83DA3-D20F-400C-B75A-F7580298F1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5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4B243-8586-455E-8150-BB01E521E9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4E323-5287-4620-8BD7-11372D76C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7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6120-08EE-4BC2-B344-973A19B61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A3214-B68F-4DB6-8D24-43C076E4D0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6AC8-4801-4F6A-8232-C9B7C94BC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3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111CC-DCEC-46A7-9680-169D9E0E7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1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62F35-2492-4D13-A4C3-0BB927C234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B3837-14DC-4F89-8A7B-5099616F1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Action Button: Home 5" descr="Blue Home Button">
            <a:hlinkClick r:id="" action="ppaction://hlinkshowjump?jump=firstslide" highlightClick="1"/>
          </p:cNvPr>
          <p:cNvSpPr/>
          <p:nvPr userDrawn="1"/>
        </p:nvSpPr>
        <p:spPr bwMode="auto">
          <a:xfrm>
            <a:off x="381000" y="5796150"/>
            <a:ext cx="1066800" cy="685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8" name="Picture 7" descr="U.S. Department of Energy. Energy Efficiency &amp; Renewable Ener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1050"/>
            <a:ext cx="2667000" cy="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6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01F3E-2811-4237-9892-B09516B5C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6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621AC-EA63-4A6E-B530-4717ABEFFB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47E79-C0C5-4CD8-8BCA-F907F400A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6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5A89FE-8335-4E6A-933A-8C355887F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2.xml"/><Relationship Id="rId18" Type="http://schemas.openxmlformats.org/officeDocument/2006/relationships/slide" Target="slide34.xml"/><Relationship Id="rId26" Type="http://schemas.openxmlformats.org/officeDocument/2006/relationships/slide" Target="slide38.xml"/><Relationship Id="rId3" Type="http://schemas.openxmlformats.org/officeDocument/2006/relationships/notesSlide" Target="../notesSlides/notesSlide1.xml"/><Relationship Id="rId21" Type="http://schemas.openxmlformats.org/officeDocument/2006/relationships/slide" Target="slide26.xml"/><Relationship Id="rId7" Type="http://schemas.openxmlformats.org/officeDocument/2006/relationships/slide" Target="slide2.xml"/><Relationship Id="rId12" Type="http://schemas.openxmlformats.org/officeDocument/2006/relationships/slide" Target="slide12.xml"/><Relationship Id="rId17" Type="http://schemas.openxmlformats.org/officeDocument/2006/relationships/slide" Target="slide24.xml"/><Relationship Id="rId25" Type="http://schemas.openxmlformats.org/officeDocument/2006/relationships/slide" Target="slide28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6" Type="http://schemas.openxmlformats.org/officeDocument/2006/relationships/slide" Target="slide14.xml"/><Relationship Id="rId20" Type="http://schemas.openxmlformats.org/officeDocument/2006/relationships/slide" Target="slide16.xml"/><Relationship Id="rId29" Type="http://schemas.openxmlformats.org/officeDocument/2006/relationships/slide" Target="slide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slide" Target="slide10.xml"/><Relationship Id="rId24" Type="http://schemas.openxmlformats.org/officeDocument/2006/relationships/slide" Target="slide18.xml"/><Relationship Id="rId32" Type="http://schemas.openxmlformats.org/officeDocument/2006/relationships/slide" Target="slide52.xml"/><Relationship Id="rId5" Type="http://schemas.openxmlformats.org/officeDocument/2006/relationships/oleObject" Target="../embeddings/Microsoft_Word_97_-_2003_Document1.doc"/><Relationship Id="rId15" Type="http://schemas.openxmlformats.org/officeDocument/2006/relationships/slide" Target="slide42.xml"/><Relationship Id="rId23" Type="http://schemas.openxmlformats.org/officeDocument/2006/relationships/slide" Target="slide46.xml"/><Relationship Id="rId28" Type="http://schemas.openxmlformats.org/officeDocument/2006/relationships/slide" Target="slide20.xml"/><Relationship Id="rId10" Type="http://schemas.openxmlformats.org/officeDocument/2006/relationships/slide" Target="slide8.xml"/><Relationship Id="rId19" Type="http://schemas.openxmlformats.org/officeDocument/2006/relationships/slide" Target="slide44.xml"/><Relationship Id="rId31" Type="http://schemas.openxmlformats.org/officeDocument/2006/relationships/slide" Target="slide50.xml"/><Relationship Id="rId4" Type="http://schemas.openxmlformats.org/officeDocument/2006/relationships/audio" Target="../media/audio1.wav"/><Relationship Id="rId9" Type="http://schemas.openxmlformats.org/officeDocument/2006/relationships/slide" Target="slide6.xml"/><Relationship Id="rId14" Type="http://schemas.openxmlformats.org/officeDocument/2006/relationships/slide" Target="slide22.xml"/><Relationship Id="rId22" Type="http://schemas.openxmlformats.org/officeDocument/2006/relationships/slide" Target="slide36.xml"/><Relationship Id="rId27" Type="http://schemas.openxmlformats.org/officeDocument/2006/relationships/slide" Target="slide48.xml"/><Relationship Id="rId30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My%20Documents\final_Q.wav" TargetMode="External"/><Relationship Id="rId1" Type="http://schemas.microsoft.com/office/2007/relationships/media" Target="file:///C:\My%20Documents\final_Q.wav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 descr="blue background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 descr="Jeopardy Procurement Edition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3505200" cy="111097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</a:rPr>
              <a:t>JEOPARDY</a:t>
            </a:r>
            <a:r>
              <a:rPr lang="en-US" sz="53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5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PROCUREMENT EDITION</a:t>
            </a:r>
          </a:p>
        </p:txBody>
      </p:sp>
      <p:graphicFrame>
        <p:nvGraphicFramePr>
          <p:cNvPr id="2051" name="Object 3" descr="Table containing the categories, Methods, Standards, Mystery, Procedures, Regulations and the money levels.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91510573"/>
              </p:ext>
            </p:extLst>
          </p:nvPr>
        </p:nvGraphicFramePr>
        <p:xfrm>
          <a:off x="279400" y="1219200"/>
          <a:ext cx="84455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" r:id="rId5" imgW="8394700" imgH="5207000" progId="Word.Document.8">
                  <p:embed/>
                </p:oleObj>
              </mc:Choice>
              <mc:Fallback>
                <p:oleObj name="Document" r:id="rId5" imgW="8394700" imgH="5207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219200"/>
                        <a:ext cx="8445500" cy="5238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25475" y="1371600"/>
            <a:ext cx="1121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2"/>
                </a:solidFill>
                <a:latin typeface="+mn-lt"/>
              </a:rPr>
              <a:t>Methods</a:t>
            </a:r>
            <a:endParaRPr lang="en-US" sz="2000" dirty="0">
              <a:latin typeface="+mn-lt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057400" y="1373218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2"/>
                </a:solidFill>
                <a:latin typeface="+mn-lt"/>
              </a:rPr>
              <a:t>Standards</a:t>
            </a:r>
            <a:endParaRPr lang="en-US" sz="2000" dirty="0">
              <a:latin typeface="+mn-lt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057650" y="1373218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2"/>
                </a:solidFill>
                <a:latin typeface="+mn-lt"/>
              </a:rPr>
              <a:t>Mystery</a:t>
            </a:r>
            <a:endParaRPr lang="en-US" sz="2000" dirty="0">
              <a:latin typeface="+mn-lt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486400" y="1371600"/>
            <a:ext cx="1416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bg2"/>
                </a:solidFill>
                <a:latin typeface="+mn-lt"/>
              </a:rPr>
              <a:t>Procedures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199313" y="1371600"/>
            <a:ext cx="145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2"/>
                </a:solidFill>
                <a:latin typeface="+mn-lt"/>
              </a:rPr>
              <a:t>Regulations 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597694" y="2133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7" action="ppaction://hlinksldjump"/>
              </a:rPr>
              <a:t>Q $100</a:t>
            </a:r>
            <a:endParaRPr lang="en-US" dirty="0">
              <a:latin typeface="+mn-lt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97694" y="29337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8" action="ppaction://hlinksldjump"/>
              </a:rPr>
              <a:t>Q $200</a:t>
            </a:r>
            <a:endParaRPr lang="en-US" dirty="0">
              <a:latin typeface="+mn-lt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7694" y="36957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9" action="ppaction://hlinksldjump"/>
              </a:rPr>
              <a:t>Q $300</a:t>
            </a:r>
            <a:endParaRPr lang="en-US" dirty="0">
              <a:latin typeface="+mn-lt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97694" y="4419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0" action="ppaction://hlinksldjump"/>
              </a:rPr>
              <a:t>Q $400</a:t>
            </a:r>
            <a:endParaRPr lang="en-US" dirty="0">
              <a:latin typeface="+mn-lt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97694" y="5181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1" action="ppaction://hlinksldjump"/>
              </a:rPr>
              <a:t>Q $500</a:t>
            </a:r>
            <a:endParaRPr lang="en-US" dirty="0">
              <a:latin typeface="+mn-lt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274094" y="2133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2" action="ppaction://hlinksldjump"/>
              </a:rPr>
              <a:t>Q $100</a:t>
            </a:r>
            <a:endParaRPr lang="en-US" dirty="0">
              <a:latin typeface="+mn-lt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649119" y="2133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3" action="ppaction://hlinksldjump"/>
              </a:rPr>
              <a:t>Q $100</a:t>
            </a:r>
            <a:endParaRPr lang="en-US" dirty="0">
              <a:latin typeface="+mn-lt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026694" y="2133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4" action="ppaction://hlinksldjump"/>
              </a:rPr>
              <a:t>Q $100</a:t>
            </a:r>
            <a:endParaRPr lang="en-US" dirty="0">
              <a:latin typeface="+mn-lt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383463" y="2133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15" action="ppaction://hlinksldjump"/>
              </a:rPr>
              <a:t>Q $100</a:t>
            </a:r>
            <a:endParaRPr lang="en-US">
              <a:latin typeface="+mn-lt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274094" y="29337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16" action="ppaction://hlinksldjump"/>
              </a:rPr>
              <a:t>Q $200</a:t>
            </a:r>
            <a:endParaRPr lang="en-US">
              <a:latin typeface="+mn-lt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026694" y="29337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17" action="ppaction://hlinksldjump"/>
              </a:rPr>
              <a:t>Q $200</a:t>
            </a:r>
            <a:endParaRPr lang="en-US">
              <a:latin typeface="+mn-lt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649119" y="29337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18" action="ppaction://hlinksldjump"/>
              </a:rPr>
              <a:t>Q $200</a:t>
            </a:r>
            <a:endParaRPr lang="en-US">
              <a:latin typeface="+mn-lt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7383463" y="29337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19" action="ppaction://hlinksldjump"/>
              </a:rPr>
              <a:t>Q $200</a:t>
            </a:r>
            <a:endParaRPr lang="en-US">
              <a:latin typeface="+mn-lt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274094" y="36957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20" action="ppaction://hlinksldjump"/>
              </a:rPr>
              <a:t>Q $300</a:t>
            </a:r>
            <a:endParaRPr lang="en-US">
              <a:latin typeface="+mn-lt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026694" y="36957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21" action="ppaction://hlinksldjump"/>
              </a:rPr>
              <a:t>Q $300</a:t>
            </a:r>
            <a:endParaRPr lang="en-US">
              <a:latin typeface="+mn-lt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649119" y="36957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22" action="ppaction://hlinksldjump"/>
              </a:rPr>
              <a:t>Q $300</a:t>
            </a:r>
            <a:endParaRPr lang="en-US">
              <a:latin typeface="+mn-lt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383463" y="36957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23" action="ppaction://hlinksldjump"/>
              </a:rPr>
              <a:t>Q $300</a:t>
            </a:r>
            <a:endParaRPr lang="en-US">
              <a:latin typeface="+mn-lt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274094" y="4419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24" action="ppaction://hlinksldjump"/>
              </a:rPr>
              <a:t>Q $400</a:t>
            </a:r>
            <a:endParaRPr lang="en-US">
              <a:latin typeface="+mn-lt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026694" y="4419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25" action="ppaction://hlinksldjump"/>
              </a:rPr>
              <a:t>Q $400</a:t>
            </a:r>
            <a:endParaRPr lang="en-US">
              <a:latin typeface="+mn-lt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5649119" y="4419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26" action="ppaction://hlinksldjump"/>
              </a:rPr>
              <a:t>Q $400</a:t>
            </a:r>
            <a:endParaRPr lang="en-US">
              <a:latin typeface="+mn-lt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7383463" y="4419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27" action="ppaction://hlinksldjump"/>
              </a:rPr>
              <a:t>Q $400</a:t>
            </a:r>
            <a:endParaRPr lang="en-US">
              <a:latin typeface="+mn-lt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2274094" y="5181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28" action="ppaction://hlinksldjump"/>
              </a:rPr>
              <a:t>Q $500</a:t>
            </a:r>
            <a:endParaRPr lang="en-US">
              <a:latin typeface="+mn-lt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4026694" y="5181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29" action="ppaction://hlinksldjump"/>
              </a:rPr>
              <a:t>Q $500</a:t>
            </a:r>
            <a:endParaRPr lang="en-US">
              <a:latin typeface="+mn-lt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5649119" y="5181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30" action="ppaction://hlinksldjump"/>
              </a:rPr>
              <a:t>Q $500</a:t>
            </a:r>
            <a:endParaRPr lang="en-US">
              <a:latin typeface="+mn-lt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7383463" y="5181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+mn-lt"/>
                <a:hlinkClick r:id="rId31" action="ppaction://hlinksldjump"/>
              </a:rPr>
              <a:t>Q $500</a:t>
            </a:r>
            <a:endParaRPr lang="en-US">
              <a:latin typeface="+mn-lt"/>
            </a:endParaRPr>
          </a:p>
        </p:txBody>
      </p:sp>
      <p:sp>
        <p:nvSpPr>
          <p:cNvPr id="2083" name="Text Box 47" descr="Final Jeopardy button"/>
          <p:cNvSpPr txBox="1">
            <a:spLocks noChangeArrowheads="1"/>
          </p:cNvSpPr>
          <p:nvPr/>
        </p:nvSpPr>
        <p:spPr bwMode="auto">
          <a:xfrm>
            <a:off x="6705600" y="304800"/>
            <a:ext cx="224933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 anchorCtr="0">
            <a:spAutoFit/>
          </a:bodyPr>
          <a:lstStyle/>
          <a:p>
            <a:pPr eaLnBrk="0" hangingPunct="0"/>
            <a:r>
              <a:rPr lang="en-US" dirty="0" smtClean="0">
                <a:latin typeface="+mn-lt"/>
                <a:hlinkClick r:id="rId32" action="ppaction://hlinksldjump"/>
              </a:rPr>
              <a:t>FINAL JEOPARDY</a:t>
            </a:r>
            <a:endParaRPr lang="en-US" dirty="0">
              <a:latin typeface="+mn-lt"/>
            </a:endParaRPr>
          </a:p>
        </p:txBody>
      </p:sp>
      <p:pic>
        <p:nvPicPr>
          <p:cNvPr id="36" name="Picture 35" descr="U.S. Department of Energy. Energy Efficiency &amp; Renewable Energy logo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4550"/>
            <a:ext cx="2667000" cy="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4" grpId="0" build="p" autoUpdateAnimBg="0"/>
      <p:bldP spid="2055" grpId="0" build="p" autoUpdateAnimBg="0"/>
      <p:bldP spid="205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$500 Question </a:t>
            </a:r>
            <a:r>
              <a:rPr lang="en-US" dirty="0"/>
              <a:t>–</a:t>
            </a:r>
            <a:r>
              <a:rPr lang="en-US" sz="4400" dirty="0" smtClean="0"/>
              <a:t> </a:t>
            </a:r>
            <a:r>
              <a:rPr lang="en-US" sz="4400" dirty="0" smtClean="0"/>
              <a:t>Methods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Most advantageous offer.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$500 </a:t>
            </a:r>
            <a:r>
              <a:rPr lang="en-US" dirty="0"/>
              <a:t>Answer – </a:t>
            </a:r>
            <a:r>
              <a:rPr lang="en-US" dirty="0" smtClean="0"/>
              <a:t>Methods</a:t>
            </a:r>
            <a:endParaRPr lang="en-US" dirty="0" smtClean="0"/>
          </a:p>
        </p:txBody>
      </p:sp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609600" y="2971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competitive proposal?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Question </a:t>
            </a:r>
            <a:r>
              <a:rPr lang="en-US" dirty="0"/>
              <a:t>– Standards</a:t>
            </a:r>
            <a:endParaRPr lang="en-US" dirty="0" smtClean="0"/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Open and free </a:t>
            </a:r>
            <a:r>
              <a:rPr lang="en-US" sz="3600" dirty="0" smtClean="0">
                <a:latin typeface="+mn-lt"/>
              </a:rPr>
              <a:t>competition</a:t>
            </a:r>
            <a:r>
              <a:rPr lang="en-US" sz="3600" dirty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</a:t>
            </a:r>
            <a:r>
              <a:rPr lang="en-US" dirty="0"/>
              <a:t>Answer – Standards</a:t>
            </a:r>
            <a:endParaRPr lang="en-US" dirty="0" smtClean="0"/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685800" y="2819400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must all procurement transactions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 provide for?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Question </a:t>
            </a:r>
            <a:r>
              <a:rPr lang="en-US" dirty="0"/>
              <a:t>– Standards</a:t>
            </a:r>
            <a:endParaRPr lang="en-US" dirty="0" smtClean="0"/>
          </a:p>
        </p:txBody>
      </p:sp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609600" y="2971800"/>
            <a:ext cx="7918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Governs employees and Board Members.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</a:t>
            </a:r>
            <a:r>
              <a:rPr lang="en-US" dirty="0" smtClean="0"/>
              <a:t>Answer - Standards</a:t>
            </a:r>
            <a:endParaRPr lang="en-US" dirty="0" smtClean="0"/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a Code of Conduct?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Question - Standards</a:t>
            </a:r>
          </a:p>
        </p:txBody>
      </p:sp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0" y="27432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Conserve natural resources and protect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t</a:t>
            </a:r>
            <a:r>
              <a:rPr lang="en-US" sz="3600" dirty="0" smtClean="0">
                <a:latin typeface="+mn-lt"/>
              </a:rPr>
              <a:t>he </a:t>
            </a:r>
            <a:r>
              <a:rPr lang="en-US" sz="3600" dirty="0">
                <a:latin typeface="+mn-lt"/>
              </a:rPr>
              <a:t>environment.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</a:t>
            </a:r>
            <a:r>
              <a:rPr lang="en-US" dirty="0"/>
              <a:t>Answer – Standards</a:t>
            </a:r>
            <a:endParaRPr lang="en-US" dirty="0" smtClean="0"/>
          </a:p>
        </p:txBody>
      </p:sp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0" y="27432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a preference for products and 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and services?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Question </a:t>
            </a:r>
            <a:r>
              <a:rPr lang="en-US" dirty="0"/>
              <a:t>– Standards</a:t>
            </a:r>
            <a:endParaRPr lang="en-US" dirty="0" smtClean="0"/>
          </a:p>
        </p:txBody>
      </p:sp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Equipment.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</a:t>
            </a:r>
            <a:r>
              <a:rPr lang="en-US" dirty="0"/>
              <a:t>Answer – Standards</a:t>
            </a:r>
            <a:endParaRPr lang="en-US" dirty="0" smtClean="0"/>
          </a:p>
        </p:txBody>
      </p:sp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there must be a lease/purchase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analysis?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/>
          <a:lstStyle/>
          <a:p>
            <a:r>
              <a:rPr lang="en-US" dirty="0" smtClean="0"/>
              <a:t>$100 Question </a:t>
            </a:r>
            <a:r>
              <a:rPr lang="en-US" dirty="0"/>
              <a:t>– </a:t>
            </a:r>
            <a:r>
              <a:rPr lang="en-US" dirty="0" smtClean="0"/>
              <a:t>Methods</a:t>
            </a: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81000" y="2894013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Lowest price is selected?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$500 Question </a:t>
            </a:r>
            <a:r>
              <a:rPr lang="en-US" dirty="0"/>
              <a:t>– Standards</a:t>
            </a:r>
            <a:endParaRPr lang="en-US" dirty="0" smtClean="0"/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0" y="2819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Contractual issues.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$500 </a:t>
            </a:r>
            <a:r>
              <a:rPr lang="en-US" dirty="0"/>
              <a:t>Answer – </a:t>
            </a:r>
            <a:r>
              <a:rPr lang="en-US" dirty="0" smtClean="0"/>
              <a:t>Standards</a:t>
            </a:r>
            <a:endParaRPr lang="en-US" dirty="0" smtClean="0"/>
          </a:p>
        </p:txBody>
      </p:sp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recipient responsible for resolving?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– Mystery</a:t>
            </a:r>
          </a:p>
        </p:txBody>
      </p:sp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To get the best possible products and/or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Services at the best possible price.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</a:t>
            </a:r>
            <a:r>
              <a:rPr lang="en-US" dirty="0"/>
              <a:t>Answer – Mystery</a:t>
            </a:r>
            <a:endParaRPr lang="en-US" dirty="0" smtClean="0"/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the goal of procurement?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Question – Mystery</a:t>
            </a:r>
          </a:p>
        </p:txBody>
      </p:sp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2 or more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</a:t>
            </a:r>
            <a:r>
              <a:rPr lang="en-US" dirty="0"/>
              <a:t>Answer – Mystery</a:t>
            </a:r>
            <a:endParaRPr lang="en-US" dirty="0" smtClean="0"/>
          </a:p>
        </p:txBody>
      </p:sp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the number of bidders/</a:t>
            </a:r>
            <a:r>
              <a:rPr lang="en-US" sz="3600" dirty="0" err="1">
                <a:latin typeface="+mn-lt"/>
              </a:rPr>
              <a:t>offerors</a:t>
            </a:r>
            <a:r>
              <a:rPr lang="en-US" sz="3600" dirty="0">
                <a:latin typeface="+mn-lt"/>
              </a:rPr>
              <a:t> for a sealed bid </a:t>
            </a:r>
            <a:r>
              <a:rPr lang="en-US" sz="3600" dirty="0" smtClean="0">
                <a:latin typeface="+mn-lt"/>
              </a:rPr>
              <a:t>or competitive </a:t>
            </a:r>
            <a:r>
              <a:rPr lang="en-US" sz="3600" dirty="0" err="1">
                <a:latin typeface="+mn-lt"/>
              </a:rPr>
              <a:t>offeror</a:t>
            </a:r>
            <a:r>
              <a:rPr lang="en-US" sz="3600" dirty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Question – Mystery</a:t>
            </a:r>
          </a:p>
        </p:txBody>
      </p:sp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4038600" y="2819400"/>
            <a:ext cx="8859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RFP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</a:t>
            </a:r>
            <a:r>
              <a:rPr lang="en-US" dirty="0"/>
              <a:t>Answer – Mystery</a:t>
            </a:r>
            <a:endParaRPr lang="en-US" dirty="0" smtClean="0"/>
          </a:p>
        </p:txBody>
      </p:sp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a Request for Proposal?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– Mystery</a:t>
            </a:r>
          </a:p>
        </p:txBody>
      </p:sp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0" y="2971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smtClean="0">
                <a:latin typeface="+mn-lt"/>
              </a:rPr>
              <a:t>$150,000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</a:t>
            </a:r>
            <a:r>
              <a:rPr lang="en-US" dirty="0"/>
              <a:t>Answer – Mystery</a:t>
            </a:r>
            <a:endParaRPr lang="en-US" dirty="0" smtClean="0"/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</a:t>
            </a:r>
            <a:r>
              <a:rPr lang="en-US" sz="3600" dirty="0" smtClean="0">
                <a:latin typeface="+mn-lt"/>
              </a:rPr>
              <a:t>is </a:t>
            </a:r>
            <a:r>
              <a:rPr lang="en-US" sz="3600" dirty="0">
                <a:latin typeface="+mn-lt"/>
              </a:rPr>
              <a:t>the maximum dollar </a:t>
            </a:r>
            <a:r>
              <a:rPr lang="en-US" sz="3600" dirty="0" smtClean="0">
                <a:latin typeface="+mn-lt"/>
              </a:rPr>
              <a:t>amount</a:t>
            </a:r>
            <a:endParaRPr lang="en-US" sz="3600" dirty="0">
              <a:latin typeface="+mn-lt"/>
            </a:endParaRPr>
          </a:p>
          <a:p>
            <a:pPr algn="ctr" eaLnBrk="0" hangingPunct="0"/>
            <a:r>
              <a:rPr lang="en-US" sz="3600" dirty="0" smtClean="0">
                <a:latin typeface="+mn-lt"/>
              </a:rPr>
              <a:t>for the Simplified Acquisition Threshold?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</a:t>
            </a:r>
            <a:r>
              <a:rPr lang="en-US" dirty="0"/>
              <a:t>Answer – </a:t>
            </a:r>
            <a:r>
              <a:rPr lang="en-US" dirty="0" smtClean="0"/>
              <a:t>Methods</a:t>
            </a:r>
            <a:endParaRPr lang="en-US" dirty="0" smtClean="0"/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09600" y="2819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latin typeface="+mn-lt"/>
              </a:rPr>
              <a:t>What is a sealed bid?</a:t>
            </a:r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– Mystery</a:t>
            </a:r>
          </a:p>
        </p:txBody>
      </p:sp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0" y="2743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smtClean="0">
                <a:latin typeface="+mn-lt"/>
              </a:rPr>
              <a:t>2 </a:t>
            </a:r>
            <a:r>
              <a:rPr lang="en-US" sz="3600" dirty="0">
                <a:latin typeface="+mn-lt"/>
              </a:rPr>
              <a:t>CFR </a:t>
            </a:r>
            <a:r>
              <a:rPr lang="en-US" sz="3600" dirty="0" smtClean="0">
                <a:latin typeface="+mn-lt"/>
              </a:rPr>
              <a:t>Part 200.320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$500 </a:t>
            </a:r>
            <a:r>
              <a:rPr lang="en-US" dirty="0"/>
              <a:t>Answer </a:t>
            </a:r>
            <a:r>
              <a:rPr lang="en-US" dirty="0" smtClean="0"/>
              <a:t>– Mystery</a:t>
            </a:r>
            <a:endParaRPr lang="en-US" dirty="0" smtClean="0"/>
          </a:p>
        </p:txBody>
      </p:sp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the location of the </a:t>
            </a:r>
            <a:r>
              <a:rPr lang="en-US" sz="3600" dirty="0" smtClean="0">
                <a:latin typeface="+mn-lt"/>
              </a:rPr>
              <a:t>procurement methods regulations?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$100 Question – Procedures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Understandable, unambiguous, unequivocal,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Uncluttered, detailed, logical, and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consistent.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$100 </a:t>
            </a:r>
            <a:r>
              <a:rPr lang="en-US" dirty="0"/>
              <a:t>Answer </a:t>
            </a:r>
            <a:r>
              <a:rPr lang="en-US" dirty="0" smtClean="0"/>
              <a:t>– </a:t>
            </a:r>
            <a:r>
              <a:rPr lang="en-US" dirty="0" smtClean="0"/>
              <a:t>Procedures</a:t>
            </a:r>
            <a:endParaRPr lang="en-US" dirty="0" smtClean="0"/>
          </a:p>
        </p:txBody>
      </p:sp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are good procedures?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$200 Question – Procedures</a:t>
            </a:r>
          </a:p>
        </p:txBody>
      </p:sp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0" y="27432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Purpose, specific procedure, additional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information, and mandated forms.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</a:t>
            </a:r>
            <a:r>
              <a:rPr lang="en-US" dirty="0" smtClean="0"/>
              <a:t>Answer – Procedures</a:t>
            </a:r>
            <a:endParaRPr lang="en-US" dirty="0" smtClean="0"/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0" y="2971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a procedure structure?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$300 Question – Procedures</a:t>
            </a:r>
          </a:p>
        </p:txBody>
      </p:sp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To establish procedures that will ensure equal</a:t>
            </a:r>
          </a:p>
          <a:p>
            <a:pPr algn="ctr" eaLnBrk="0" hangingPunct="0"/>
            <a:r>
              <a:rPr lang="en-US" sz="3600" dirty="0" smtClean="0">
                <a:latin typeface="+mn-lt"/>
              </a:rPr>
              <a:t>treatment </a:t>
            </a:r>
            <a:r>
              <a:rPr lang="en-US" sz="3600" dirty="0">
                <a:latin typeface="+mn-lt"/>
              </a:rPr>
              <a:t>to all prospective bidders.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</a:t>
            </a:r>
            <a:r>
              <a:rPr lang="en-US" dirty="0" smtClean="0"/>
              <a:t>Answer</a:t>
            </a:r>
            <a:r>
              <a:rPr lang="en-US" dirty="0"/>
              <a:t> – </a:t>
            </a:r>
            <a:r>
              <a:rPr lang="en-US" dirty="0" smtClean="0"/>
              <a:t>Procedures</a:t>
            </a:r>
            <a:endParaRPr lang="en-US" dirty="0" smtClean="0"/>
          </a:p>
        </p:txBody>
      </p:sp>
      <p:sp>
        <p:nvSpPr>
          <p:cNvPr id="91138" name="Text Box 4"/>
          <p:cNvSpPr txBox="1">
            <a:spLocks noChangeArrowheads="1"/>
          </p:cNvSpPr>
          <p:nvPr/>
        </p:nvSpPr>
        <p:spPr bwMode="auto">
          <a:xfrm>
            <a:off x="0" y="27432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>
                <a:latin typeface="+mn-lt"/>
              </a:rPr>
              <a:t>What is the purpose of the Receipt</a:t>
            </a:r>
          </a:p>
          <a:p>
            <a:pPr algn="ctr" eaLnBrk="0" hangingPunct="0"/>
            <a:r>
              <a:rPr lang="en-US" sz="3600">
                <a:latin typeface="+mn-lt"/>
              </a:rPr>
              <a:t>Of Bids/Proposals Procedure?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$400 Question – Procedures</a:t>
            </a:r>
          </a:p>
        </p:txBody>
      </p:sp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Cost, experience, references, and approach.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</a:t>
            </a:r>
            <a:r>
              <a:rPr lang="en-US" dirty="0" smtClean="0"/>
              <a:t>Answer </a:t>
            </a:r>
            <a:r>
              <a:rPr lang="en-US" dirty="0" smtClean="0"/>
              <a:t>– Procedures</a:t>
            </a:r>
            <a:endParaRPr lang="en-US" dirty="0" smtClean="0"/>
          </a:p>
        </p:txBody>
      </p:sp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0" y="2819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are evaluation factors?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$200 Question </a:t>
            </a:r>
            <a:r>
              <a:rPr lang="en-US" dirty="0"/>
              <a:t>–</a:t>
            </a:r>
            <a:r>
              <a:rPr lang="en-US" sz="4400" dirty="0" smtClean="0"/>
              <a:t> </a:t>
            </a:r>
            <a:r>
              <a:rPr lang="en-US" sz="4400" dirty="0" smtClean="0"/>
              <a:t>Methods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81000" y="26670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Aggregate purchase less than </a:t>
            </a:r>
            <a:r>
              <a:rPr lang="en-US" sz="3600" dirty="0" smtClean="0">
                <a:latin typeface="+mn-lt"/>
              </a:rPr>
              <a:t>$3,000</a:t>
            </a:r>
            <a:r>
              <a:rPr lang="en-US" sz="3600" dirty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$500 Question – Procedures</a:t>
            </a:r>
          </a:p>
        </p:txBody>
      </p:sp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Cost estimate, advertisement, bid package,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bids/proposals, evaluation panel members,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and work papers.</a:t>
            </a:r>
          </a:p>
          <a:p>
            <a:pPr algn="ctr" eaLnBrk="0" hangingPunct="0"/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$500 </a:t>
            </a:r>
            <a:r>
              <a:rPr lang="en-US" dirty="0" smtClean="0"/>
              <a:t>Answer</a:t>
            </a:r>
            <a:r>
              <a:rPr lang="en-US" dirty="0"/>
              <a:t> </a:t>
            </a:r>
            <a:r>
              <a:rPr lang="en-US" dirty="0" smtClean="0"/>
              <a:t>– Procedures</a:t>
            </a:r>
            <a:endParaRPr lang="en-US" dirty="0" smtClean="0"/>
          </a:p>
        </p:txBody>
      </p:sp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in a solicitation file?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Question – Regulations</a:t>
            </a:r>
          </a:p>
        </p:txBody>
      </p:sp>
      <p:sp>
        <p:nvSpPr>
          <p:cNvPr id="101378" name="Text Box 4"/>
          <p:cNvSpPr txBox="1">
            <a:spLocks noChangeArrowheads="1"/>
          </p:cNvSpPr>
          <p:nvPr/>
        </p:nvSpPr>
        <p:spPr bwMode="auto">
          <a:xfrm>
            <a:off x="0" y="2971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Responsible contractors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</a:t>
            </a:r>
            <a:r>
              <a:rPr lang="en-US" dirty="0"/>
              <a:t>Answer – Regulations</a:t>
            </a:r>
            <a:endParaRPr lang="en-US" dirty="0" smtClean="0"/>
          </a:p>
        </p:txBody>
      </p:sp>
      <p:sp>
        <p:nvSpPr>
          <p:cNvPr id="103426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a required procedure to ensure 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awards are made only to?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Question – Regulations</a:t>
            </a:r>
          </a:p>
        </p:txBody>
      </p:sp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0" y="2743200"/>
            <a:ext cx="91346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smtClean="0">
                <a:latin typeface="+mn-lt"/>
              </a:rPr>
              <a:t>Micro purchase, small </a:t>
            </a:r>
            <a:r>
              <a:rPr lang="en-US" sz="3600" dirty="0">
                <a:latin typeface="+mn-lt"/>
              </a:rPr>
              <a:t>purchase, sealed bid, </a:t>
            </a:r>
            <a:endParaRPr lang="en-US" sz="3600" dirty="0" smtClean="0">
              <a:latin typeface="+mn-lt"/>
            </a:endParaRPr>
          </a:p>
          <a:p>
            <a:pPr algn="ctr" eaLnBrk="0" hangingPunct="0"/>
            <a:r>
              <a:rPr lang="en-US" sz="3600" dirty="0" smtClean="0">
                <a:latin typeface="+mn-lt"/>
              </a:rPr>
              <a:t>competitive, and </a:t>
            </a:r>
            <a:r>
              <a:rPr lang="en-US" sz="3600" dirty="0">
                <a:latin typeface="+mn-lt"/>
              </a:rPr>
              <a:t>non competitive.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</a:t>
            </a:r>
            <a:r>
              <a:rPr lang="en-US" dirty="0"/>
              <a:t>Answer – Regulations</a:t>
            </a:r>
            <a:endParaRPr lang="en-US" dirty="0" smtClean="0"/>
          </a:p>
        </p:txBody>
      </p:sp>
      <p:sp>
        <p:nvSpPr>
          <p:cNvPr id="107522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are the methods of procurement?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Question – Regulations</a:t>
            </a:r>
          </a:p>
        </p:txBody>
      </p:sp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0" y="2743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Cost price analysis.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</a:t>
            </a:r>
            <a:r>
              <a:rPr lang="en-US" dirty="0"/>
              <a:t>Answer – Regulations</a:t>
            </a:r>
            <a:endParaRPr lang="en-US" dirty="0" smtClean="0"/>
          </a:p>
        </p:txBody>
      </p:sp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must be done in connection with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Every procurement?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– Regulations</a:t>
            </a:r>
          </a:p>
        </p:txBody>
      </p:sp>
      <p:sp>
        <p:nvSpPr>
          <p:cNvPr id="113666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Minority firms, women business enterprise,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And labor surplus area firms.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</a:t>
            </a:r>
            <a:r>
              <a:rPr lang="en-US" dirty="0"/>
              <a:t>Answer – Regulations</a:t>
            </a:r>
            <a:endParaRPr lang="en-US" dirty="0" smtClean="0"/>
          </a:p>
        </p:txBody>
      </p:sp>
      <p:sp>
        <p:nvSpPr>
          <p:cNvPr id="115714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Who are </a:t>
            </a:r>
            <a:r>
              <a:rPr lang="en-US" sz="3600" dirty="0" smtClean="0">
                <a:latin typeface="+mn-lt"/>
              </a:rPr>
              <a:t>Grantees </a:t>
            </a:r>
            <a:r>
              <a:rPr lang="en-US" sz="3600" dirty="0">
                <a:latin typeface="+mn-lt"/>
              </a:rPr>
              <a:t>encouraged to purchase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or contract with?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</a:t>
            </a:r>
            <a:r>
              <a:rPr lang="en-US" dirty="0"/>
              <a:t>Answer – </a:t>
            </a:r>
            <a:r>
              <a:rPr lang="en-US" dirty="0" smtClean="0"/>
              <a:t>Methods</a:t>
            </a:r>
            <a:endParaRPr lang="en-US" dirty="0" smtClean="0"/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676400" y="274320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a </a:t>
            </a:r>
            <a:r>
              <a:rPr lang="en-US" sz="3600" dirty="0" smtClean="0">
                <a:latin typeface="+mn-lt"/>
              </a:rPr>
              <a:t>micro </a:t>
            </a:r>
            <a:r>
              <a:rPr lang="en-US" sz="3600" dirty="0">
                <a:latin typeface="+mn-lt"/>
              </a:rPr>
              <a:t>purchase?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– Regulations</a:t>
            </a:r>
          </a:p>
        </p:txBody>
      </p:sp>
      <p:sp>
        <p:nvSpPr>
          <p:cNvPr id="117762" name="Text Box 4"/>
          <p:cNvSpPr txBox="1">
            <a:spLocks noChangeArrowheads="1"/>
          </p:cNvSpPr>
          <p:nvPr/>
        </p:nvSpPr>
        <p:spPr bwMode="auto">
          <a:xfrm>
            <a:off x="0" y="2819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Technical specifications.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$500 </a:t>
            </a:r>
            <a:r>
              <a:rPr lang="en-US" dirty="0"/>
              <a:t>Answer – Regulations</a:t>
            </a:r>
            <a:endParaRPr lang="en-US" dirty="0" smtClean="0"/>
          </a:p>
        </p:txBody>
      </p:sp>
      <p:sp>
        <p:nvSpPr>
          <p:cNvPr id="119810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j-lt"/>
              </a:rPr>
              <a:t>What must </a:t>
            </a:r>
            <a:r>
              <a:rPr lang="en-US" sz="3600" dirty="0" smtClean="0">
                <a:latin typeface="+mj-lt"/>
              </a:rPr>
              <a:t>Grantees </a:t>
            </a:r>
            <a:r>
              <a:rPr lang="en-US" sz="3600" dirty="0">
                <a:latin typeface="+mj-lt"/>
              </a:rPr>
              <a:t>make available to the </a:t>
            </a:r>
          </a:p>
          <a:p>
            <a:pPr algn="ctr" eaLnBrk="0" hangingPunct="0"/>
            <a:r>
              <a:rPr lang="en-US" sz="3600" dirty="0">
                <a:latin typeface="+mj-lt"/>
              </a:rPr>
              <a:t>awarding agency?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Final Jeopardy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1858" name="Text Box 3"/>
          <p:cNvSpPr txBox="1">
            <a:spLocks noChangeArrowheads="1"/>
          </p:cNvSpPr>
          <p:nvPr/>
        </p:nvSpPr>
        <p:spPr bwMode="auto">
          <a:xfrm>
            <a:off x="0" y="2219742"/>
            <a:ext cx="914399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latin typeface="+mn-lt"/>
              </a:rPr>
              <a:t>Proposed cost data, projection of </a:t>
            </a:r>
          </a:p>
          <a:p>
            <a:pPr algn="ctr" eaLnBrk="0" hangingPunct="0"/>
            <a:r>
              <a:rPr lang="en-US" sz="4400" dirty="0">
                <a:latin typeface="+mn-lt"/>
              </a:rPr>
              <a:t>the data, evaluation of costs, and </a:t>
            </a:r>
          </a:p>
          <a:p>
            <a:pPr algn="ctr" eaLnBrk="0" hangingPunct="0"/>
            <a:r>
              <a:rPr lang="en-US" sz="4400" dirty="0">
                <a:latin typeface="+mn-lt"/>
              </a:rPr>
              <a:t>profit.</a:t>
            </a:r>
          </a:p>
        </p:txBody>
      </p:sp>
      <p:pic>
        <p:nvPicPr>
          <p:cNvPr id="59396" name="final_Q.wav" descr="Speaker icon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953735"/>
                </a:solidFill>
              </a:rPr>
              <a:t>Final Jeopardy Answer</a:t>
            </a:r>
            <a:endParaRPr lang="en-US" dirty="0" smtClean="0">
              <a:solidFill>
                <a:srgbClr val="953735"/>
              </a:solidFill>
            </a:endParaRPr>
          </a:p>
        </p:txBody>
      </p:sp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0" y="25908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latin typeface="+mn-lt"/>
              </a:rPr>
              <a:t>What is the cost analysis required</a:t>
            </a:r>
          </a:p>
          <a:p>
            <a:pPr algn="ctr" eaLnBrk="0" hangingPunct="0"/>
            <a:r>
              <a:rPr lang="en-US" sz="4400" dirty="0">
                <a:latin typeface="+mn-lt"/>
              </a:rPr>
              <a:t>for a non competitive award?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$300 Question </a:t>
            </a:r>
            <a:r>
              <a:rPr lang="en-US" dirty="0"/>
              <a:t>–</a:t>
            </a:r>
            <a:r>
              <a:rPr lang="en-US" sz="4400" dirty="0" smtClean="0"/>
              <a:t> </a:t>
            </a:r>
            <a:r>
              <a:rPr lang="en-US" sz="4400" dirty="0" smtClean="0"/>
              <a:t>Methods</a:t>
            </a: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Only one bid received.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</a:t>
            </a:r>
            <a:r>
              <a:rPr lang="en-US" dirty="0"/>
              <a:t>Answer – </a:t>
            </a:r>
            <a:r>
              <a:rPr lang="en-US" dirty="0" smtClean="0"/>
              <a:t>Methods</a:t>
            </a:r>
            <a:endParaRPr lang="en-US" dirty="0" smtClean="0"/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795872" y="2743200"/>
            <a:ext cx="75332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non competitive procurement?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$400 Question </a:t>
            </a:r>
            <a:r>
              <a:rPr lang="en-US" dirty="0"/>
              <a:t>–</a:t>
            </a:r>
            <a:r>
              <a:rPr lang="en-US" sz="4400" dirty="0" smtClean="0"/>
              <a:t> </a:t>
            </a:r>
            <a:r>
              <a:rPr lang="en-US" sz="4400" dirty="0" smtClean="0"/>
              <a:t>Methods</a:t>
            </a:r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Five evaluation factors. 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</a:t>
            </a:r>
            <a:r>
              <a:rPr lang="en-US" dirty="0"/>
              <a:t>Answer – </a:t>
            </a:r>
            <a:r>
              <a:rPr lang="en-US" dirty="0" smtClean="0"/>
              <a:t>Methods</a:t>
            </a:r>
            <a:endParaRPr lang="en-US" dirty="0" smtClean="0"/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371600" y="2819400"/>
            <a:ext cx="62974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is competitive solicitation?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747</Words>
  <Application>Microsoft Office PowerPoint</Application>
  <PresentationFormat>On-screen Show (4:3)</PresentationFormat>
  <Paragraphs>158</Paragraphs>
  <Slides>53</Slides>
  <Notes>53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Office Theme</vt:lpstr>
      <vt:lpstr>Document</vt:lpstr>
      <vt:lpstr>JEOPARDY PROCUREMENT EDITION</vt:lpstr>
      <vt:lpstr>$100 Question – Methods</vt:lpstr>
      <vt:lpstr>$100 Answer – Methods</vt:lpstr>
      <vt:lpstr>$200 Question – Methods</vt:lpstr>
      <vt:lpstr>$200 Answer – Methods</vt:lpstr>
      <vt:lpstr>$300 Question – Methods</vt:lpstr>
      <vt:lpstr>$300 Answer – Methods</vt:lpstr>
      <vt:lpstr>$400 Question – Methods</vt:lpstr>
      <vt:lpstr>$400 Answer – Methods</vt:lpstr>
      <vt:lpstr>$500 Question – Methods</vt:lpstr>
      <vt:lpstr>$500 Answer – Methods</vt:lpstr>
      <vt:lpstr>$100 Question – Standards</vt:lpstr>
      <vt:lpstr>$100 Answer – Standards</vt:lpstr>
      <vt:lpstr>$200 Question – Standards</vt:lpstr>
      <vt:lpstr>$200 Answer - Standards</vt:lpstr>
      <vt:lpstr>$300 Question - Standards</vt:lpstr>
      <vt:lpstr>$300 Answer – Standards</vt:lpstr>
      <vt:lpstr>$400 Question – Standards</vt:lpstr>
      <vt:lpstr>$400 Answer – Standards</vt:lpstr>
      <vt:lpstr>$500 Question – Standards</vt:lpstr>
      <vt:lpstr>$500 Answer – Standards</vt:lpstr>
      <vt:lpstr>$100 Question – Mystery</vt:lpstr>
      <vt:lpstr>$100 Answer – Mystery</vt:lpstr>
      <vt:lpstr>$200 Question – Mystery</vt:lpstr>
      <vt:lpstr>$200 Answer – Mystery</vt:lpstr>
      <vt:lpstr>$300 Question – Mystery</vt:lpstr>
      <vt:lpstr>$300 Answer – Mystery</vt:lpstr>
      <vt:lpstr>$400 Question – Mystery</vt:lpstr>
      <vt:lpstr>$400 Answer – Mystery</vt:lpstr>
      <vt:lpstr>$500 Question – Mystery</vt:lpstr>
      <vt:lpstr>$500 Answer – Mystery</vt:lpstr>
      <vt:lpstr>$100 Question – Procedures</vt:lpstr>
      <vt:lpstr>$100 Answer – Procedures</vt:lpstr>
      <vt:lpstr>$200 Question – Procedures</vt:lpstr>
      <vt:lpstr>$200 Answer – Procedures</vt:lpstr>
      <vt:lpstr>$300 Question – Procedures</vt:lpstr>
      <vt:lpstr>$300 Answer – Procedures</vt:lpstr>
      <vt:lpstr>$400 Question – Procedures</vt:lpstr>
      <vt:lpstr>$400 Answer – Procedures</vt:lpstr>
      <vt:lpstr>$500 Question – Procedures</vt:lpstr>
      <vt:lpstr>$500 Answer – Procedures</vt:lpstr>
      <vt:lpstr>$100 Question – Regulations</vt:lpstr>
      <vt:lpstr>$100 Answer – Regulations</vt:lpstr>
      <vt:lpstr>$200 Question – Regulations</vt:lpstr>
      <vt:lpstr>$200 Answer – Regulations</vt:lpstr>
      <vt:lpstr>$300 Question – Regulations</vt:lpstr>
      <vt:lpstr>$300 Answer – Regulations</vt:lpstr>
      <vt:lpstr>$400 Question – Regulations</vt:lpstr>
      <vt:lpstr>$400 Answer – Regulations</vt:lpstr>
      <vt:lpstr>$500 Question – Regulations</vt:lpstr>
      <vt:lpstr>$500 Answer – Regulations</vt:lpstr>
      <vt:lpstr>Final Jeopardy</vt:lpstr>
      <vt:lpstr>Final Jeopardy Answer</vt:lpstr>
    </vt:vector>
  </TitlesOfParts>
  <Company>Seminole Coutny Public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Susan Gardner</cp:lastModifiedBy>
  <cp:revision>104</cp:revision>
  <dcterms:created xsi:type="dcterms:W3CDTF">1998-09-17T14:16:32Z</dcterms:created>
  <dcterms:modified xsi:type="dcterms:W3CDTF">2015-04-01T17:56:20Z</dcterms:modified>
</cp:coreProperties>
</file>