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wav"/>
  <Default Extension="vml" ContentType="application/vnd.openxmlformats-officedocument.vmlDrawing"/>
  <Default Extension="doc" ContentType="application/msword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4" r:id="rId1"/>
  </p:sldMasterIdLst>
  <p:notesMasterIdLst>
    <p:notesMasterId r:id="rId55"/>
  </p:notesMasterIdLst>
  <p:handoutMasterIdLst>
    <p:handoutMasterId r:id="rId56"/>
  </p:handoutMasterIdLst>
  <p:sldIdLst>
    <p:sldId id="256" r:id="rId2"/>
    <p:sldId id="257" r:id="rId3"/>
    <p:sldId id="283" r:id="rId4"/>
    <p:sldId id="258" r:id="rId5"/>
    <p:sldId id="284" r:id="rId6"/>
    <p:sldId id="259" r:id="rId7"/>
    <p:sldId id="285" r:id="rId8"/>
    <p:sldId id="260" r:id="rId9"/>
    <p:sldId id="286" r:id="rId10"/>
    <p:sldId id="261" r:id="rId11"/>
    <p:sldId id="287" r:id="rId12"/>
    <p:sldId id="262" r:id="rId13"/>
    <p:sldId id="288" r:id="rId14"/>
    <p:sldId id="263" r:id="rId15"/>
    <p:sldId id="289" r:id="rId16"/>
    <p:sldId id="264" r:id="rId17"/>
    <p:sldId id="290" r:id="rId18"/>
    <p:sldId id="265" r:id="rId19"/>
    <p:sldId id="291" r:id="rId20"/>
    <p:sldId id="266" r:id="rId21"/>
    <p:sldId id="292" r:id="rId22"/>
    <p:sldId id="267" r:id="rId23"/>
    <p:sldId id="293" r:id="rId24"/>
    <p:sldId id="268" r:id="rId25"/>
    <p:sldId id="294" r:id="rId26"/>
    <p:sldId id="269" r:id="rId27"/>
    <p:sldId id="295" r:id="rId28"/>
    <p:sldId id="270" r:id="rId29"/>
    <p:sldId id="296" r:id="rId30"/>
    <p:sldId id="271" r:id="rId31"/>
    <p:sldId id="297" r:id="rId32"/>
    <p:sldId id="272" r:id="rId33"/>
    <p:sldId id="298" r:id="rId34"/>
    <p:sldId id="273" r:id="rId35"/>
    <p:sldId id="300" r:id="rId36"/>
    <p:sldId id="274" r:id="rId37"/>
    <p:sldId id="301" r:id="rId38"/>
    <p:sldId id="275" r:id="rId39"/>
    <p:sldId id="302" r:id="rId40"/>
    <p:sldId id="276" r:id="rId41"/>
    <p:sldId id="303" r:id="rId42"/>
    <p:sldId id="277" r:id="rId43"/>
    <p:sldId id="304" r:id="rId44"/>
    <p:sldId id="279" r:id="rId45"/>
    <p:sldId id="305" r:id="rId46"/>
    <p:sldId id="280" r:id="rId47"/>
    <p:sldId id="306" r:id="rId48"/>
    <p:sldId id="281" r:id="rId49"/>
    <p:sldId id="307" r:id="rId50"/>
    <p:sldId id="282" r:id="rId51"/>
    <p:sldId id="308" r:id="rId52"/>
    <p:sldId id="309" r:id="rId53"/>
    <p:sldId id="310" r:id="rId5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412" autoAdjust="0"/>
    <p:restoredTop sz="90929"/>
  </p:normalViewPr>
  <p:slideViewPr>
    <p:cSldViewPr>
      <p:cViewPr varScale="1">
        <p:scale>
          <a:sx n="72" d="100"/>
          <a:sy n="72" d="100"/>
        </p:scale>
        <p:origin x="84" y="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502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269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54C59DFD-BD28-4D32-8FE5-0F5499586FC2}" type="datetimeFigureOut">
              <a:rPr lang="en-US"/>
              <a:pPr>
                <a:defRPr/>
              </a:pPr>
              <a:t>4/1/2015</a:t>
            </a:fld>
            <a:endParaRPr lang="en-US" dirty="0"/>
          </a:p>
        </p:txBody>
      </p:sp>
      <p:sp>
        <p:nvSpPr>
          <p:cNvPr id="1269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269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55AD0B9-67E8-4DA3-A0F0-F354DA143D3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53173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6DC1D2BD-C2F4-4067-AFF5-17F075BE1A2B}" type="datetimeFigureOut">
              <a:rPr lang="en-US"/>
              <a:pPr>
                <a:defRPr/>
              </a:pPr>
              <a:t>4/1/2015</a:t>
            </a:fld>
            <a:endParaRPr lang="en-US" dirty="0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716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16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D7027210-C6DE-4780-82C1-564FB475F59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849561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9204872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3602340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9450206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2545278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44832659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1635270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40513359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3766098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58049744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23597257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704088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09377459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0468396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9181187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42175519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17629594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75164421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99763801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70596793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78131173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59786137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4535979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27390360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5173946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80559669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78795349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98926107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8925098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59092006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4533342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67088598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58144914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5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9906352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84816442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89322981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169373815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06151355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699974419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49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687385647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382478868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381326490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61165980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8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718917790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3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986822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223688326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91989362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807131829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52773515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2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2018619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4705716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1594770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4981913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415757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67D275-DAE5-44AD-91BF-D9E13D30F12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04003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00A3A4-BBFC-4282-9F36-482279ECD32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33660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F37768-B3FB-4C66-90C6-70167D980D9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8132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B3843C-97B0-4CA6-9227-E746979FF5D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794198-E921-43FA-B582-CA409B9EF29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58716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5B64B7-D050-4CF5-A819-DC409C7C955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86788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0BECCB-E5F9-4BD2-AE19-285389F0057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91460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79A98F-5026-4DD7-A140-692F44FE6CE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10105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31EB7B-BFC6-476D-AA7D-0B2087C3C74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Action Button: Home 5" descr="Blue Home Button">
            <a:hlinkClick r:id="" action="ppaction://hlinkshowjump?jump=firstslide" highlightClick="1"/>
          </p:cNvPr>
          <p:cNvSpPr/>
          <p:nvPr userDrawn="1"/>
        </p:nvSpPr>
        <p:spPr bwMode="auto">
          <a:xfrm>
            <a:off x="381000" y="5801100"/>
            <a:ext cx="1066800" cy="685800"/>
          </a:xfrm>
          <a:prstGeom prst="actionButtonHom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 dirty="0">
              <a:latin typeface="Times New Roman" charset="0"/>
            </a:endParaRPr>
          </a:p>
        </p:txBody>
      </p:sp>
      <p:pic>
        <p:nvPicPr>
          <p:cNvPr id="8" name="Picture 7" descr="U.S. Department of Energy, Energy Efficiency &amp; Renewable Energy 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6096000"/>
            <a:ext cx="2667000" cy="39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7011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E54C09-EED8-48DD-BA96-006B08C73ED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54200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413837-0114-446B-9B14-22F27F2FEB5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60482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DF2972-B0AF-4D32-A6D5-A0453D80F84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92555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6FF6D70-0189-4687-832B-08EFE93D5CB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07290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13" Type="http://schemas.openxmlformats.org/officeDocument/2006/relationships/slide" Target="slide32.xml"/><Relationship Id="rId18" Type="http://schemas.openxmlformats.org/officeDocument/2006/relationships/slide" Target="slide34.xml"/><Relationship Id="rId26" Type="http://schemas.openxmlformats.org/officeDocument/2006/relationships/slide" Target="slide38.xml"/><Relationship Id="rId3" Type="http://schemas.openxmlformats.org/officeDocument/2006/relationships/notesSlide" Target="../notesSlides/notesSlide1.xml"/><Relationship Id="rId21" Type="http://schemas.openxmlformats.org/officeDocument/2006/relationships/slide" Target="slide26.xml"/><Relationship Id="rId7" Type="http://schemas.openxmlformats.org/officeDocument/2006/relationships/slide" Target="slide2.xml"/><Relationship Id="rId12" Type="http://schemas.openxmlformats.org/officeDocument/2006/relationships/slide" Target="slide12.xml"/><Relationship Id="rId17" Type="http://schemas.openxmlformats.org/officeDocument/2006/relationships/slide" Target="slide24.xml"/><Relationship Id="rId25" Type="http://schemas.openxmlformats.org/officeDocument/2006/relationships/slide" Target="slide28.xml"/><Relationship Id="rId33" Type="http://schemas.openxmlformats.org/officeDocument/2006/relationships/image" Target="../media/image1.jpeg"/><Relationship Id="rId2" Type="http://schemas.openxmlformats.org/officeDocument/2006/relationships/slideLayout" Target="../slideLayouts/slideLayout12.xml"/><Relationship Id="rId16" Type="http://schemas.openxmlformats.org/officeDocument/2006/relationships/slide" Target="slide14.xml"/><Relationship Id="rId20" Type="http://schemas.openxmlformats.org/officeDocument/2006/relationships/slide" Target="slide16.xml"/><Relationship Id="rId29" Type="http://schemas.openxmlformats.org/officeDocument/2006/relationships/slide" Target="slide30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emf"/><Relationship Id="rId11" Type="http://schemas.openxmlformats.org/officeDocument/2006/relationships/slide" Target="slide10.xml"/><Relationship Id="rId24" Type="http://schemas.openxmlformats.org/officeDocument/2006/relationships/slide" Target="slide18.xml"/><Relationship Id="rId32" Type="http://schemas.openxmlformats.org/officeDocument/2006/relationships/slide" Target="slide52.xml"/><Relationship Id="rId5" Type="http://schemas.openxmlformats.org/officeDocument/2006/relationships/oleObject" Target="../embeddings/Microsoft_Word_97_-_2003_Document1.doc"/><Relationship Id="rId15" Type="http://schemas.openxmlformats.org/officeDocument/2006/relationships/slide" Target="slide42.xml"/><Relationship Id="rId23" Type="http://schemas.openxmlformats.org/officeDocument/2006/relationships/slide" Target="slide46.xml"/><Relationship Id="rId28" Type="http://schemas.openxmlformats.org/officeDocument/2006/relationships/slide" Target="slide20.xml"/><Relationship Id="rId10" Type="http://schemas.openxmlformats.org/officeDocument/2006/relationships/slide" Target="slide8.xml"/><Relationship Id="rId19" Type="http://schemas.openxmlformats.org/officeDocument/2006/relationships/slide" Target="slide44.xml"/><Relationship Id="rId31" Type="http://schemas.openxmlformats.org/officeDocument/2006/relationships/slide" Target="slide50.xml"/><Relationship Id="rId4" Type="http://schemas.openxmlformats.org/officeDocument/2006/relationships/audio" Target="../media/audio1.wav"/><Relationship Id="rId9" Type="http://schemas.openxmlformats.org/officeDocument/2006/relationships/slide" Target="slide6.xml"/><Relationship Id="rId14" Type="http://schemas.openxmlformats.org/officeDocument/2006/relationships/slide" Target="slide22.xml"/><Relationship Id="rId22" Type="http://schemas.openxmlformats.org/officeDocument/2006/relationships/slide" Target="slide36.xml"/><Relationship Id="rId27" Type="http://schemas.openxmlformats.org/officeDocument/2006/relationships/slide" Target="slide48.xml"/><Relationship Id="rId30" Type="http://schemas.openxmlformats.org/officeDocument/2006/relationships/slide" Target="slide4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file:///C:\My%20Documents\final_Q.wav" TargetMode="External"/><Relationship Id="rId1" Type="http://schemas.microsoft.com/office/2007/relationships/media" Target="file:///C:\My%20Documents\final_Q.wav" TargetMode="External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5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 descr="blue background"/>
          <p:cNvSpPr/>
          <p:nvPr/>
        </p:nvSpPr>
        <p:spPr>
          <a:xfrm>
            <a:off x="0" y="1196247"/>
            <a:ext cx="9144000" cy="5638800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2743200" y="76200"/>
            <a:ext cx="4038600" cy="914400"/>
          </a:xfrm>
        </p:spPr>
        <p:txBody>
          <a:bodyPr>
            <a:normAutofit fontScale="90000"/>
          </a:bodyPr>
          <a:lstStyle/>
          <a:p>
            <a:r>
              <a:rPr lang="en-US" sz="5300" b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JEOPARDY</a:t>
            </a:r>
            <a:br>
              <a:rPr lang="en-US" sz="5300" b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</a:br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</a:rPr>
              <a:t>FINANCIAL MANAGEMENT </a:t>
            </a:r>
            <a:r>
              <a:rPr lang="en-US" sz="1600" dirty="0">
                <a:solidFill>
                  <a:schemeClr val="accent2">
                    <a:lumMod val="75000"/>
                  </a:schemeClr>
                </a:solidFill>
              </a:rPr>
              <a:t>EDITION</a:t>
            </a:r>
            <a:endParaRPr lang="en-US" sz="1600" b="1" dirty="0" smtClean="0"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  <p:graphicFrame>
        <p:nvGraphicFramePr>
          <p:cNvPr id="2051" name="Object 3" descr="Jeopardy table"/>
          <p:cNvGraphicFramePr>
            <a:graphicFrameLocks noGrp="1" noChangeAspect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409628635"/>
              </p:ext>
            </p:extLst>
          </p:nvPr>
        </p:nvGraphicFramePr>
        <p:xfrm>
          <a:off x="298450" y="1196975"/>
          <a:ext cx="8488363" cy="5316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8" name="Document" r:id="rId5" imgW="8394700" imgH="5257800" progId="Word.Document.8">
                  <p:embed/>
                </p:oleObj>
              </mc:Choice>
              <mc:Fallback>
                <p:oleObj name="Document" r:id="rId5" imgW="8394700" imgH="5257800" progId="Word.Document.8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450" y="1196975"/>
                        <a:ext cx="8488363" cy="53165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304800" y="1383268"/>
            <a:ext cx="1676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1800" dirty="0">
                <a:solidFill>
                  <a:schemeClr val="bg2"/>
                </a:solidFill>
                <a:latin typeface="+mj-lt"/>
              </a:rPr>
              <a:t>Documentation</a:t>
            </a:r>
            <a:endParaRPr lang="en-US" sz="1800" dirty="0">
              <a:latin typeface="+mj-lt"/>
            </a:endParaRPr>
          </a:p>
        </p:txBody>
      </p:sp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2057400" y="1371600"/>
            <a:ext cx="1600200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1800" dirty="0">
                <a:solidFill>
                  <a:schemeClr val="bg2"/>
                </a:solidFill>
                <a:latin typeface="+mj-lt"/>
              </a:rPr>
              <a:t>Procurement</a:t>
            </a:r>
            <a:endParaRPr lang="en-US" sz="1800" dirty="0">
              <a:latin typeface="+mj-lt"/>
            </a:endParaRPr>
          </a:p>
        </p:txBody>
      </p:sp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4098084" y="1383268"/>
            <a:ext cx="94783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1800" dirty="0" smtClean="0">
                <a:solidFill>
                  <a:schemeClr val="bg2"/>
                </a:solidFill>
                <a:latin typeface="+mj-lt"/>
              </a:rPr>
              <a:t>Mystery</a:t>
            </a:r>
            <a:endParaRPr lang="en-US" sz="1800" dirty="0">
              <a:latin typeface="+mj-lt"/>
            </a:endParaRPr>
          </a:p>
        </p:txBody>
      </p:sp>
      <p:sp>
        <p:nvSpPr>
          <p:cNvPr id="2055" name="Text Box 7"/>
          <p:cNvSpPr txBox="1">
            <a:spLocks noChangeArrowheads="1"/>
          </p:cNvSpPr>
          <p:nvPr/>
        </p:nvSpPr>
        <p:spPr bwMode="auto">
          <a:xfrm>
            <a:off x="5675724" y="1258669"/>
            <a:ext cx="118531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1800" dirty="0">
                <a:solidFill>
                  <a:schemeClr val="bg2"/>
                </a:solidFill>
                <a:latin typeface="+mj-lt"/>
              </a:rPr>
              <a:t>Cost </a:t>
            </a:r>
          </a:p>
          <a:p>
            <a:pPr algn="ctr" eaLnBrk="0" hangingPunct="0"/>
            <a:r>
              <a:rPr lang="en-US" sz="1800" dirty="0">
                <a:solidFill>
                  <a:schemeClr val="bg2"/>
                </a:solidFill>
                <a:latin typeface="+mj-lt"/>
              </a:rPr>
              <a:t>Principles</a:t>
            </a:r>
            <a:endParaRPr lang="en-US" sz="1800" dirty="0">
              <a:latin typeface="+mj-lt"/>
            </a:endParaRPr>
          </a:p>
        </p:txBody>
      </p:sp>
      <p:sp>
        <p:nvSpPr>
          <p:cNvPr id="2056" name="Text Box 8"/>
          <p:cNvSpPr txBox="1">
            <a:spLocks noChangeArrowheads="1"/>
          </p:cNvSpPr>
          <p:nvPr/>
        </p:nvSpPr>
        <p:spPr bwMode="auto">
          <a:xfrm>
            <a:off x="7083569" y="1258669"/>
            <a:ext cx="168564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1800" dirty="0">
                <a:solidFill>
                  <a:schemeClr val="bg2"/>
                </a:solidFill>
                <a:latin typeface="+mj-lt"/>
              </a:rPr>
              <a:t> </a:t>
            </a:r>
            <a:r>
              <a:rPr lang="en-US" sz="1800" dirty="0" smtClean="0">
                <a:solidFill>
                  <a:schemeClr val="bg2"/>
                </a:solidFill>
                <a:latin typeface="+mj-lt"/>
              </a:rPr>
              <a:t>Administrative</a:t>
            </a:r>
          </a:p>
          <a:p>
            <a:pPr algn="ctr" eaLnBrk="0" hangingPunct="0"/>
            <a:r>
              <a:rPr lang="en-US" sz="1800" dirty="0" smtClean="0">
                <a:solidFill>
                  <a:schemeClr val="bg2"/>
                </a:solidFill>
                <a:latin typeface="+mj-lt"/>
              </a:rPr>
              <a:t>Requirements</a:t>
            </a:r>
            <a:endParaRPr lang="en-US" sz="1800" dirty="0">
              <a:latin typeface="+mj-lt"/>
            </a:endParaRPr>
          </a:p>
        </p:txBody>
      </p:sp>
      <p:sp>
        <p:nvSpPr>
          <p:cNvPr id="2058" name="Text Box 9"/>
          <p:cNvSpPr txBox="1">
            <a:spLocks noChangeArrowheads="1"/>
          </p:cNvSpPr>
          <p:nvPr/>
        </p:nvSpPr>
        <p:spPr bwMode="auto">
          <a:xfrm>
            <a:off x="597694" y="2133600"/>
            <a:ext cx="10906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dirty="0">
                <a:latin typeface="+mn-lt"/>
                <a:hlinkClick r:id="rId7" action="ppaction://hlinksldjump"/>
              </a:rPr>
              <a:t>Q $100</a:t>
            </a:r>
            <a:endParaRPr lang="en-US" dirty="0">
              <a:latin typeface="+mn-lt"/>
            </a:endParaRPr>
          </a:p>
        </p:txBody>
      </p:sp>
      <p:sp>
        <p:nvSpPr>
          <p:cNvPr id="2059" name="Text Box 11"/>
          <p:cNvSpPr txBox="1">
            <a:spLocks noChangeArrowheads="1"/>
          </p:cNvSpPr>
          <p:nvPr/>
        </p:nvSpPr>
        <p:spPr bwMode="auto">
          <a:xfrm>
            <a:off x="597694" y="2895600"/>
            <a:ext cx="10906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dirty="0">
                <a:latin typeface="+mn-lt"/>
                <a:hlinkClick r:id="rId8" action="ppaction://hlinksldjump"/>
              </a:rPr>
              <a:t>Q $200</a:t>
            </a:r>
            <a:endParaRPr lang="en-US" dirty="0">
              <a:latin typeface="+mn-lt"/>
            </a:endParaRPr>
          </a:p>
        </p:txBody>
      </p:sp>
      <p:sp>
        <p:nvSpPr>
          <p:cNvPr id="2060" name="Text Box 12"/>
          <p:cNvSpPr txBox="1">
            <a:spLocks noChangeArrowheads="1"/>
          </p:cNvSpPr>
          <p:nvPr/>
        </p:nvSpPr>
        <p:spPr bwMode="auto">
          <a:xfrm>
            <a:off x="597694" y="3657600"/>
            <a:ext cx="10906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dirty="0">
                <a:latin typeface="+mn-lt"/>
                <a:hlinkClick r:id="rId9" action="ppaction://hlinksldjump"/>
              </a:rPr>
              <a:t>Q $300</a:t>
            </a:r>
            <a:endParaRPr lang="en-US" dirty="0">
              <a:latin typeface="+mn-lt"/>
            </a:endParaRPr>
          </a:p>
        </p:txBody>
      </p:sp>
      <p:sp>
        <p:nvSpPr>
          <p:cNvPr id="2061" name="Text Box 13"/>
          <p:cNvSpPr txBox="1">
            <a:spLocks noChangeArrowheads="1"/>
          </p:cNvSpPr>
          <p:nvPr/>
        </p:nvSpPr>
        <p:spPr bwMode="auto">
          <a:xfrm>
            <a:off x="597694" y="4419600"/>
            <a:ext cx="10906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dirty="0">
                <a:latin typeface="+mn-lt"/>
                <a:hlinkClick r:id="rId10" action="ppaction://hlinksldjump"/>
              </a:rPr>
              <a:t>Q $400</a:t>
            </a:r>
            <a:endParaRPr lang="en-US" dirty="0">
              <a:latin typeface="+mn-lt"/>
            </a:endParaRPr>
          </a:p>
        </p:txBody>
      </p:sp>
      <p:sp>
        <p:nvSpPr>
          <p:cNvPr id="2062" name="Text Box 14"/>
          <p:cNvSpPr txBox="1">
            <a:spLocks noChangeArrowheads="1"/>
          </p:cNvSpPr>
          <p:nvPr/>
        </p:nvSpPr>
        <p:spPr bwMode="auto">
          <a:xfrm>
            <a:off x="597694" y="5181600"/>
            <a:ext cx="10906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dirty="0">
                <a:latin typeface="+mn-lt"/>
                <a:hlinkClick r:id="rId11" action="ppaction://hlinksldjump"/>
              </a:rPr>
              <a:t>Q $500</a:t>
            </a:r>
            <a:endParaRPr lang="en-US" dirty="0">
              <a:latin typeface="+mn-lt"/>
            </a:endParaRPr>
          </a:p>
        </p:txBody>
      </p:sp>
      <p:sp>
        <p:nvSpPr>
          <p:cNvPr id="2063" name="Rectangle 15"/>
          <p:cNvSpPr>
            <a:spLocks noChangeArrowheads="1"/>
          </p:cNvSpPr>
          <p:nvPr/>
        </p:nvSpPr>
        <p:spPr bwMode="auto">
          <a:xfrm>
            <a:off x="2312194" y="2133600"/>
            <a:ext cx="10906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dirty="0">
                <a:latin typeface="+mn-lt"/>
                <a:hlinkClick r:id="rId12" action="ppaction://hlinksldjump"/>
              </a:rPr>
              <a:t>Q $100</a:t>
            </a:r>
            <a:endParaRPr lang="en-US" dirty="0">
              <a:latin typeface="+mn-lt"/>
            </a:endParaRPr>
          </a:p>
        </p:txBody>
      </p:sp>
      <p:sp>
        <p:nvSpPr>
          <p:cNvPr id="2064" name="Rectangle 16"/>
          <p:cNvSpPr>
            <a:spLocks noChangeArrowheads="1"/>
          </p:cNvSpPr>
          <p:nvPr/>
        </p:nvSpPr>
        <p:spPr bwMode="auto">
          <a:xfrm>
            <a:off x="5723075" y="2133600"/>
            <a:ext cx="10906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dirty="0">
                <a:latin typeface="+mn-lt"/>
                <a:hlinkClick r:id="rId13" action="ppaction://hlinksldjump"/>
              </a:rPr>
              <a:t>Q $100</a:t>
            </a:r>
            <a:endParaRPr lang="en-US" dirty="0">
              <a:latin typeface="+mn-lt"/>
            </a:endParaRPr>
          </a:p>
        </p:txBody>
      </p:sp>
      <p:sp>
        <p:nvSpPr>
          <p:cNvPr id="2065" name="Rectangle 17"/>
          <p:cNvSpPr>
            <a:spLocks noChangeArrowheads="1"/>
          </p:cNvSpPr>
          <p:nvPr/>
        </p:nvSpPr>
        <p:spPr bwMode="auto">
          <a:xfrm>
            <a:off x="4026694" y="2133600"/>
            <a:ext cx="10906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dirty="0">
                <a:latin typeface="+mn-lt"/>
                <a:hlinkClick r:id="rId14" action="ppaction://hlinksldjump"/>
              </a:rPr>
              <a:t>Q $100</a:t>
            </a:r>
            <a:endParaRPr lang="en-US" dirty="0">
              <a:latin typeface="+mn-lt"/>
            </a:endParaRPr>
          </a:p>
        </p:txBody>
      </p:sp>
      <p:sp>
        <p:nvSpPr>
          <p:cNvPr id="2066" name="Rectangle 18"/>
          <p:cNvSpPr>
            <a:spLocks noChangeArrowheads="1"/>
          </p:cNvSpPr>
          <p:nvPr/>
        </p:nvSpPr>
        <p:spPr bwMode="auto">
          <a:xfrm>
            <a:off x="7381083" y="2133600"/>
            <a:ext cx="10906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dirty="0">
                <a:latin typeface="+mn-lt"/>
                <a:hlinkClick r:id="rId15" action="ppaction://hlinksldjump"/>
              </a:rPr>
              <a:t>Q $100</a:t>
            </a:r>
            <a:endParaRPr lang="en-US" dirty="0">
              <a:latin typeface="+mn-lt"/>
            </a:endParaRPr>
          </a:p>
        </p:txBody>
      </p:sp>
      <p:sp>
        <p:nvSpPr>
          <p:cNvPr id="2067" name="Rectangle 19"/>
          <p:cNvSpPr>
            <a:spLocks noChangeArrowheads="1"/>
          </p:cNvSpPr>
          <p:nvPr/>
        </p:nvSpPr>
        <p:spPr bwMode="auto">
          <a:xfrm>
            <a:off x="2312194" y="2895600"/>
            <a:ext cx="10906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dirty="0">
                <a:latin typeface="+mn-lt"/>
                <a:hlinkClick r:id="rId16" action="ppaction://hlinksldjump"/>
              </a:rPr>
              <a:t>Q $200</a:t>
            </a:r>
            <a:endParaRPr lang="en-US" dirty="0">
              <a:latin typeface="+mn-lt"/>
            </a:endParaRPr>
          </a:p>
        </p:txBody>
      </p:sp>
      <p:sp>
        <p:nvSpPr>
          <p:cNvPr id="2068" name="Rectangle 20"/>
          <p:cNvSpPr>
            <a:spLocks noChangeArrowheads="1"/>
          </p:cNvSpPr>
          <p:nvPr/>
        </p:nvSpPr>
        <p:spPr bwMode="auto">
          <a:xfrm>
            <a:off x="4026694" y="2895600"/>
            <a:ext cx="10906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dirty="0">
                <a:latin typeface="+mn-lt"/>
                <a:hlinkClick r:id="rId17" action="ppaction://hlinksldjump"/>
              </a:rPr>
              <a:t>Q $200</a:t>
            </a:r>
            <a:endParaRPr lang="en-US" dirty="0">
              <a:latin typeface="+mn-lt"/>
            </a:endParaRPr>
          </a:p>
        </p:txBody>
      </p:sp>
      <p:sp>
        <p:nvSpPr>
          <p:cNvPr id="2069" name="Rectangle 21"/>
          <p:cNvSpPr>
            <a:spLocks noChangeArrowheads="1"/>
          </p:cNvSpPr>
          <p:nvPr/>
        </p:nvSpPr>
        <p:spPr bwMode="auto">
          <a:xfrm>
            <a:off x="5723075" y="2895600"/>
            <a:ext cx="10906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dirty="0">
                <a:latin typeface="+mn-lt"/>
                <a:hlinkClick r:id="rId18" action="ppaction://hlinksldjump"/>
              </a:rPr>
              <a:t>Q $200</a:t>
            </a:r>
            <a:endParaRPr lang="en-US" dirty="0">
              <a:latin typeface="+mn-lt"/>
            </a:endParaRPr>
          </a:p>
        </p:txBody>
      </p:sp>
      <p:sp>
        <p:nvSpPr>
          <p:cNvPr id="2070" name="Rectangle 22"/>
          <p:cNvSpPr>
            <a:spLocks noChangeArrowheads="1"/>
          </p:cNvSpPr>
          <p:nvPr/>
        </p:nvSpPr>
        <p:spPr bwMode="auto">
          <a:xfrm>
            <a:off x="7381083" y="2895600"/>
            <a:ext cx="10906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dirty="0">
                <a:latin typeface="+mn-lt"/>
                <a:hlinkClick r:id="rId19" action="ppaction://hlinksldjump"/>
              </a:rPr>
              <a:t>Q $200</a:t>
            </a:r>
            <a:endParaRPr lang="en-US" dirty="0">
              <a:latin typeface="+mn-lt"/>
            </a:endParaRPr>
          </a:p>
        </p:txBody>
      </p:sp>
      <p:sp>
        <p:nvSpPr>
          <p:cNvPr id="2071" name="Rectangle 23"/>
          <p:cNvSpPr>
            <a:spLocks noChangeArrowheads="1"/>
          </p:cNvSpPr>
          <p:nvPr/>
        </p:nvSpPr>
        <p:spPr bwMode="auto">
          <a:xfrm>
            <a:off x="2312194" y="3657600"/>
            <a:ext cx="10906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dirty="0">
                <a:latin typeface="+mn-lt"/>
                <a:hlinkClick r:id="rId20" action="ppaction://hlinksldjump"/>
              </a:rPr>
              <a:t>Q $300</a:t>
            </a:r>
            <a:endParaRPr lang="en-US" dirty="0">
              <a:latin typeface="+mn-lt"/>
            </a:endParaRPr>
          </a:p>
        </p:txBody>
      </p:sp>
      <p:sp>
        <p:nvSpPr>
          <p:cNvPr id="2072" name="Rectangle 24"/>
          <p:cNvSpPr>
            <a:spLocks noChangeArrowheads="1"/>
          </p:cNvSpPr>
          <p:nvPr/>
        </p:nvSpPr>
        <p:spPr bwMode="auto">
          <a:xfrm>
            <a:off x="4026694" y="3657600"/>
            <a:ext cx="10906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dirty="0">
                <a:latin typeface="+mn-lt"/>
                <a:hlinkClick r:id="rId21" action="ppaction://hlinksldjump"/>
              </a:rPr>
              <a:t>Q $300</a:t>
            </a:r>
            <a:endParaRPr lang="en-US" dirty="0">
              <a:latin typeface="+mn-lt"/>
            </a:endParaRPr>
          </a:p>
        </p:txBody>
      </p:sp>
      <p:sp>
        <p:nvSpPr>
          <p:cNvPr id="2073" name="Rectangle 25"/>
          <p:cNvSpPr>
            <a:spLocks noChangeArrowheads="1"/>
          </p:cNvSpPr>
          <p:nvPr/>
        </p:nvSpPr>
        <p:spPr bwMode="auto">
          <a:xfrm>
            <a:off x="5723075" y="3657600"/>
            <a:ext cx="10906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dirty="0">
                <a:latin typeface="+mn-lt"/>
                <a:hlinkClick r:id="rId22" action="ppaction://hlinksldjump"/>
              </a:rPr>
              <a:t>Q $300</a:t>
            </a:r>
            <a:endParaRPr lang="en-US" dirty="0">
              <a:latin typeface="+mn-lt"/>
            </a:endParaRPr>
          </a:p>
        </p:txBody>
      </p:sp>
      <p:sp>
        <p:nvSpPr>
          <p:cNvPr id="2074" name="Rectangle 26"/>
          <p:cNvSpPr>
            <a:spLocks noChangeArrowheads="1"/>
          </p:cNvSpPr>
          <p:nvPr/>
        </p:nvSpPr>
        <p:spPr bwMode="auto">
          <a:xfrm>
            <a:off x="7381083" y="3657600"/>
            <a:ext cx="10906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dirty="0">
                <a:latin typeface="+mn-lt"/>
                <a:hlinkClick r:id="rId23" action="ppaction://hlinksldjump"/>
              </a:rPr>
              <a:t>Q $300</a:t>
            </a:r>
            <a:endParaRPr lang="en-US" dirty="0">
              <a:latin typeface="+mn-lt"/>
            </a:endParaRPr>
          </a:p>
        </p:txBody>
      </p:sp>
      <p:sp>
        <p:nvSpPr>
          <p:cNvPr id="2075" name="Rectangle 27"/>
          <p:cNvSpPr>
            <a:spLocks noChangeArrowheads="1"/>
          </p:cNvSpPr>
          <p:nvPr/>
        </p:nvSpPr>
        <p:spPr bwMode="auto">
          <a:xfrm>
            <a:off x="2312194" y="4419600"/>
            <a:ext cx="10906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dirty="0">
                <a:latin typeface="+mn-lt"/>
                <a:hlinkClick r:id="rId24" action="ppaction://hlinksldjump"/>
              </a:rPr>
              <a:t>Q $400</a:t>
            </a:r>
            <a:endParaRPr lang="en-US" dirty="0">
              <a:latin typeface="+mn-lt"/>
            </a:endParaRPr>
          </a:p>
        </p:txBody>
      </p:sp>
      <p:sp>
        <p:nvSpPr>
          <p:cNvPr id="2076" name="Rectangle 28"/>
          <p:cNvSpPr>
            <a:spLocks noChangeArrowheads="1"/>
          </p:cNvSpPr>
          <p:nvPr/>
        </p:nvSpPr>
        <p:spPr bwMode="auto">
          <a:xfrm>
            <a:off x="4026694" y="4419600"/>
            <a:ext cx="10906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dirty="0">
                <a:latin typeface="+mn-lt"/>
                <a:hlinkClick r:id="rId25" action="ppaction://hlinksldjump"/>
              </a:rPr>
              <a:t>Q $400</a:t>
            </a:r>
            <a:endParaRPr lang="en-US" dirty="0">
              <a:latin typeface="+mn-lt"/>
            </a:endParaRPr>
          </a:p>
        </p:txBody>
      </p:sp>
      <p:sp>
        <p:nvSpPr>
          <p:cNvPr id="2077" name="Rectangle 29"/>
          <p:cNvSpPr>
            <a:spLocks noChangeArrowheads="1"/>
          </p:cNvSpPr>
          <p:nvPr/>
        </p:nvSpPr>
        <p:spPr bwMode="auto">
          <a:xfrm>
            <a:off x="5723075" y="4419600"/>
            <a:ext cx="10906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dirty="0">
                <a:latin typeface="+mn-lt"/>
                <a:hlinkClick r:id="rId26" action="ppaction://hlinksldjump"/>
              </a:rPr>
              <a:t>Q $400</a:t>
            </a:r>
            <a:endParaRPr lang="en-US" dirty="0">
              <a:latin typeface="+mn-lt"/>
            </a:endParaRPr>
          </a:p>
        </p:txBody>
      </p:sp>
      <p:sp>
        <p:nvSpPr>
          <p:cNvPr id="2078" name="Rectangle 30"/>
          <p:cNvSpPr>
            <a:spLocks noChangeArrowheads="1"/>
          </p:cNvSpPr>
          <p:nvPr/>
        </p:nvSpPr>
        <p:spPr bwMode="auto">
          <a:xfrm>
            <a:off x="7381083" y="4419600"/>
            <a:ext cx="10906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dirty="0">
                <a:latin typeface="+mn-lt"/>
                <a:hlinkClick r:id="rId27" action="ppaction://hlinksldjump"/>
              </a:rPr>
              <a:t>Q $400</a:t>
            </a:r>
            <a:endParaRPr lang="en-US" dirty="0">
              <a:latin typeface="+mn-lt"/>
            </a:endParaRPr>
          </a:p>
        </p:txBody>
      </p:sp>
      <p:sp>
        <p:nvSpPr>
          <p:cNvPr id="2079" name="Rectangle 31"/>
          <p:cNvSpPr>
            <a:spLocks noChangeArrowheads="1"/>
          </p:cNvSpPr>
          <p:nvPr/>
        </p:nvSpPr>
        <p:spPr bwMode="auto">
          <a:xfrm>
            <a:off x="2312194" y="5181600"/>
            <a:ext cx="10906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dirty="0">
                <a:latin typeface="+mn-lt"/>
                <a:hlinkClick r:id="rId28" action="ppaction://hlinksldjump"/>
              </a:rPr>
              <a:t>Q $500</a:t>
            </a:r>
            <a:endParaRPr lang="en-US" dirty="0">
              <a:latin typeface="+mn-lt"/>
            </a:endParaRPr>
          </a:p>
        </p:txBody>
      </p:sp>
      <p:sp>
        <p:nvSpPr>
          <p:cNvPr id="2080" name="Rectangle 32"/>
          <p:cNvSpPr>
            <a:spLocks noChangeArrowheads="1"/>
          </p:cNvSpPr>
          <p:nvPr/>
        </p:nvSpPr>
        <p:spPr bwMode="auto">
          <a:xfrm>
            <a:off x="4026694" y="5181600"/>
            <a:ext cx="10906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dirty="0">
                <a:latin typeface="+mn-lt"/>
                <a:hlinkClick r:id="rId29" action="ppaction://hlinksldjump"/>
              </a:rPr>
              <a:t>Q $500</a:t>
            </a:r>
            <a:endParaRPr lang="en-US" dirty="0">
              <a:latin typeface="+mn-lt"/>
            </a:endParaRPr>
          </a:p>
        </p:txBody>
      </p:sp>
      <p:sp>
        <p:nvSpPr>
          <p:cNvPr id="2081" name="Rectangle 33"/>
          <p:cNvSpPr>
            <a:spLocks noChangeArrowheads="1"/>
          </p:cNvSpPr>
          <p:nvPr/>
        </p:nvSpPr>
        <p:spPr bwMode="auto">
          <a:xfrm>
            <a:off x="5723075" y="5181600"/>
            <a:ext cx="10906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dirty="0">
                <a:latin typeface="+mn-lt"/>
                <a:hlinkClick r:id="rId30" action="ppaction://hlinksldjump"/>
              </a:rPr>
              <a:t>Q $500</a:t>
            </a:r>
            <a:endParaRPr lang="en-US" dirty="0">
              <a:latin typeface="+mn-lt"/>
            </a:endParaRPr>
          </a:p>
        </p:txBody>
      </p:sp>
      <p:sp>
        <p:nvSpPr>
          <p:cNvPr id="2082" name="Rectangle 34"/>
          <p:cNvSpPr>
            <a:spLocks noChangeArrowheads="1"/>
          </p:cNvSpPr>
          <p:nvPr/>
        </p:nvSpPr>
        <p:spPr bwMode="auto">
          <a:xfrm>
            <a:off x="7381083" y="5181600"/>
            <a:ext cx="10906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dirty="0">
                <a:latin typeface="+mn-lt"/>
                <a:hlinkClick r:id="rId31" action="ppaction://hlinksldjump"/>
              </a:rPr>
              <a:t>Q $500</a:t>
            </a:r>
            <a:endParaRPr lang="en-US" dirty="0">
              <a:latin typeface="+mn-lt"/>
            </a:endParaRPr>
          </a:p>
        </p:txBody>
      </p:sp>
      <p:sp>
        <p:nvSpPr>
          <p:cNvPr id="2083" name="Text Box 47"/>
          <p:cNvSpPr txBox="1">
            <a:spLocks noChangeArrowheads="1"/>
          </p:cNvSpPr>
          <p:nvPr/>
        </p:nvSpPr>
        <p:spPr bwMode="auto">
          <a:xfrm>
            <a:off x="6553200" y="300335"/>
            <a:ext cx="2362200" cy="46166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square" anchor="ctr" anchorCtr="1">
            <a:spAutoFit/>
          </a:bodyPr>
          <a:lstStyle/>
          <a:p>
            <a:pPr algn="ctr" eaLnBrk="0" hangingPunct="0"/>
            <a:r>
              <a:rPr lang="en-US" dirty="0" smtClean="0">
                <a:solidFill>
                  <a:schemeClr val="bg1"/>
                </a:solidFill>
                <a:latin typeface="+mn-lt"/>
                <a:hlinkClick r:id="rId32" action="ppaction://hlinksldjump"/>
              </a:rPr>
              <a:t>FINAL JEOPARDY</a:t>
            </a:r>
            <a:endParaRPr lang="en-US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4" name="Picture 3" descr="U.S. Department of Energy, Energy Efficiency &amp; Renewable Energy logo"/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24550"/>
            <a:ext cx="2667000" cy="390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jeo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0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0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0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0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0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0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 autoUpdateAnimBg="0"/>
      <p:bldP spid="2052" grpId="0" build="p" autoUpdateAnimBg="0"/>
      <p:bldP spid="2053" grpId="0" build="p" autoUpdateAnimBg="0"/>
      <p:bldP spid="2054" grpId="0" build="p" autoUpdateAnimBg="0"/>
      <p:bldP spid="2055" grpId="0" build="p" autoUpdateAnimBg="0"/>
      <p:bldP spid="2056" grpId="0" build="p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1F497D"/>
                </a:solidFill>
              </a:rPr>
              <a:t>$500 Question - Documentation</a:t>
            </a:r>
          </a:p>
        </p:txBody>
      </p:sp>
      <p:sp>
        <p:nvSpPr>
          <p:cNvPr id="35842" name="Text Box 4"/>
          <p:cNvSpPr txBox="1">
            <a:spLocks noChangeArrowheads="1"/>
          </p:cNvSpPr>
          <p:nvPr/>
        </p:nvSpPr>
        <p:spPr bwMode="auto">
          <a:xfrm>
            <a:off x="609600" y="2514600"/>
            <a:ext cx="7969250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3600" dirty="0">
                <a:latin typeface="+mn-lt"/>
              </a:rPr>
              <a:t>Three years after the final financial status </a:t>
            </a:r>
          </a:p>
          <a:p>
            <a:pPr eaLnBrk="0" hangingPunct="0"/>
            <a:r>
              <a:rPr lang="en-US" sz="3600" dirty="0">
                <a:latin typeface="+mn-lt"/>
              </a:rPr>
              <a:t>report is submitted, provided that the</a:t>
            </a:r>
          </a:p>
          <a:p>
            <a:pPr eaLnBrk="0" hangingPunct="0"/>
            <a:r>
              <a:rPr lang="en-US" sz="3600" dirty="0">
                <a:latin typeface="+mn-lt"/>
              </a:rPr>
              <a:t>audit is closed.</a:t>
            </a:r>
            <a:endParaRPr lang="en-US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1F497D"/>
                </a:solidFill>
              </a:rPr>
              <a:t>$500 </a:t>
            </a:r>
            <a:r>
              <a:rPr lang="en-US" b="1" dirty="0" smtClean="0">
                <a:solidFill>
                  <a:srgbClr val="1F497D"/>
                </a:solidFill>
              </a:rPr>
              <a:t>Answer </a:t>
            </a:r>
            <a:r>
              <a:rPr lang="en-US" dirty="0"/>
              <a:t>- Documentation</a:t>
            </a:r>
            <a:endParaRPr lang="en-US" b="1" dirty="0" smtClean="0">
              <a:solidFill>
                <a:srgbClr val="1F497D"/>
              </a:solidFill>
            </a:endParaRPr>
          </a:p>
        </p:txBody>
      </p:sp>
      <p:sp>
        <p:nvSpPr>
          <p:cNvPr id="37890" name="Text Box 4"/>
          <p:cNvSpPr txBox="1">
            <a:spLocks noChangeArrowheads="1"/>
          </p:cNvSpPr>
          <p:nvPr/>
        </p:nvSpPr>
        <p:spPr bwMode="auto">
          <a:xfrm>
            <a:off x="838200" y="2828925"/>
            <a:ext cx="74676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sz="3600" dirty="0">
                <a:latin typeface="+mn-lt"/>
              </a:rPr>
              <a:t>What is the length of time that files </a:t>
            </a:r>
          </a:p>
          <a:p>
            <a:pPr eaLnBrk="0" hangingPunct="0"/>
            <a:r>
              <a:rPr lang="en-US" sz="3600" dirty="0">
                <a:latin typeface="+mn-lt"/>
              </a:rPr>
              <a:t>must be retained?</a:t>
            </a:r>
            <a:endParaRPr lang="en-US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1F497D"/>
                </a:solidFill>
              </a:rPr>
              <a:t>$100 Question - Procurement</a:t>
            </a:r>
          </a:p>
        </p:txBody>
      </p:sp>
      <p:sp>
        <p:nvSpPr>
          <p:cNvPr id="39938" name="Text Box 4"/>
          <p:cNvSpPr txBox="1">
            <a:spLocks noChangeArrowheads="1"/>
          </p:cNvSpPr>
          <p:nvPr/>
        </p:nvSpPr>
        <p:spPr bwMode="auto">
          <a:xfrm>
            <a:off x="3733800" y="3048000"/>
            <a:ext cx="146979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3600" dirty="0" smtClean="0">
                <a:latin typeface="+mn-lt"/>
              </a:rPr>
              <a:t>$3,000</a:t>
            </a:r>
            <a:endParaRPr lang="en-US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1F497D"/>
                </a:solidFill>
              </a:rPr>
              <a:t>$100 </a:t>
            </a:r>
            <a:r>
              <a:rPr lang="en-US" dirty="0">
                <a:solidFill>
                  <a:srgbClr val="1F497D"/>
                </a:solidFill>
              </a:rPr>
              <a:t>Answer - Procurement</a:t>
            </a:r>
            <a:endParaRPr lang="en-US" b="1" dirty="0" smtClean="0">
              <a:solidFill>
                <a:srgbClr val="1F497D"/>
              </a:solidFill>
            </a:endParaRPr>
          </a:p>
        </p:txBody>
      </p:sp>
      <p:sp>
        <p:nvSpPr>
          <p:cNvPr id="41986" name="Text Box 4"/>
          <p:cNvSpPr txBox="1">
            <a:spLocks noChangeArrowheads="1"/>
          </p:cNvSpPr>
          <p:nvPr/>
        </p:nvSpPr>
        <p:spPr bwMode="auto">
          <a:xfrm>
            <a:off x="518096" y="3105835"/>
            <a:ext cx="810780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3600" dirty="0">
                <a:latin typeface="+mn-lt"/>
              </a:rPr>
              <a:t>What is </a:t>
            </a:r>
            <a:r>
              <a:rPr lang="en-US" sz="3600" dirty="0" smtClean="0">
                <a:latin typeface="+mn-lt"/>
              </a:rPr>
              <a:t>the threshold for micro-purchase?</a:t>
            </a:r>
            <a:endParaRPr lang="en-US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1F497D"/>
                </a:solidFill>
              </a:rPr>
              <a:t>$200 Question - Procurement</a:t>
            </a:r>
          </a:p>
        </p:txBody>
      </p:sp>
      <p:sp>
        <p:nvSpPr>
          <p:cNvPr id="44034" name="Text Box 4"/>
          <p:cNvSpPr txBox="1">
            <a:spLocks noChangeArrowheads="1"/>
          </p:cNvSpPr>
          <p:nvPr/>
        </p:nvSpPr>
        <p:spPr bwMode="auto">
          <a:xfrm>
            <a:off x="609600" y="2362200"/>
            <a:ext cx="79121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sz="3600" dirty="0">
                <a:latin typeface="+mn-lt"/>
              </a:rPr>
              <a:t>Scope of work, closing date, minimum </a:t>
            </a:r>
          </a:p>
          <a:p>
            <a:pPr eaLnBrk="0" hangingPunct="0"/>
            <a:r>
              <a:rPr lang="en-US" sz="3600" dirty="0">
                <a:latin typeface="+mn-lt"/>
              </a:rPr>
              <a:t>requirements, evaluation criteria, format, </a:t>
            </a:r>
          </a:p>
          <a:p>
            <a:pPr eaLnBrk="0" hangingPunct="0"/>
            <a:r>
              <a:rPr lang="en-US" sz="3600" dirty="0">
                <a:latin typeface="+mn-lt"/>
              </a:rPr>
              <a:t>date of bidder’s conference, and minimum </a:t>
            </a:r>
            <a:r>
              <a:rPr lang="en-US" sz="3600" dirty="0" smtClean="0">
                <a:latin typeface="+mn-lt"/>
              </a:rPr>
              <a:t>qualifications</a:t>
            </a:r>
            <a:r>
              <a:rPr lang="en-US" sz="3600" dirty="0">
                <a:latin typeface="+mn-lt"/>
              </a:rPr>
              <a:t>.</a:t>
            </a:r>
            <a:endParaRPr lang="en-US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1F497D"/>
                </a:solidFill>
              </a:rPr>
              <a:t>$200 </a:t>
            </a:r>
            <a:r>
              <a:rPr lang="en-US" dirty="0">
                <a:solidFill>
                  <a:srgbClr val="1F497D"/>
                </a:solidFill>
              </a:rPr>
              <a:t>Answer - Procurement</a:t>
            </a:r>
            <a:endParaRPr lang="en-US" b="1" dirty="0" smtClean="0">
              <a:solidFill>
                <a:srgbClr val="1F497D"/>
              </a:solidFill>
            </a:endParaRPr>
          </a:p>
        </p:txBody>
      </p:sp>
      <p:sp>
        <p:nvSpPr>
          <p:cNvPr id="46082" name="Text Box 4"/>
          <p:cNvSpPr txBox="1">
            <a:spLocks noChangeArrowheads="1"/>
          </p:cNvSpPr>
          <p:nvPr/>
        </p:nvSpPr>
        <p:spPr bwMode="auto">
          <a:xfrm>
            <a:off x="1295400" y="3124200"/>
            <a:ext cx="668201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3600" dirty="0">
                <a:latin typeface="+mn-lt"/>
              </a:rPr>
              <a:t>What is the bid/proposal package?</a:t>
            </a:r>
            <a:endParaRPr lang="en-US" dirty="0">
              <a:latin typeface="+mn-lt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1F497D"/>
                </a:solidFill>
              </a:rPr>
              <a:t>$300 Question - Procurement</a:t>
            </a:r>
          </a:p>
        </p:txBody>
      </p:sp>
      <p:sp>
        <p:nvSpPr>
          <p:cNvPr id="48130" name="Text Box 4"/>
          <p:cNvSpPr txBox="1">
            <a:spLocks noChangeArrowheads="1"/>
          </p:cNvSpPr>
          <p:nvPr/>
        </p:nvSpPr>
        <p:spPr bwMode="auto">
          <a:xfrm>
            <a:off x="3352800" y="3124199"/>
            <a:ext cx="193777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3600" dirty="0" smtClean="0">
                <a:latin typeface="+mn-lt"/>
                <a:cs typeface="ACaslon BoldItalicOsF"/>
              </a:rPr>
              <a:t>$150,000</a:t>
            </a:r>
            <a:endParaRPr lang="en-US" dirty="0">
              <a:latin typeface="+mn-lt"/>
              <a:cs typeface="ACaslon BoldItalicOsF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1F497D"/>
                </a:solidFill>
              </a:rPr>
              <a:t>$300 </a:t>
            </a:r>
            <a:r>
              <a:rPr lang="en-US" dirty="0">
                <a:solidFill>
                  <a:srgbClr val="1F497D"/>
                </a:solidFill>
              </a:rPr>
              <a:t>Answer - Procurement</a:t>
            </a:r>
            <a:endParaRPr lang="en-US" b="1" dirty="0" smtClean="0">
              <a:solidFill>
                <a:srgbClr val="1F497D"/>
              </a:solidFill>
            </a:endParaRPr>
          </a:p>
        </p:txBody>
      </p:sp>
      <p:sp>
        <p:nvSpPr>
          <p:cNvPr id="50178" name="Text Box 4"/>
          <p:cNvSpPr txBox="1">
            <a:spLocks noChangeArrowheads="1"/>
          </p:cNvSpPr>
          <p:nvPr/>
        </p:nvSpPr>
        <p:spPr bwMode="auto">
          <a:xfrm>
            <a:off x="838200" y="2514600"/>
            <a:ext cx="7532688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3600" dirty="0">
                <a:latin typeface="+mn-lt"/>
              </a:rPr>
              <a:t>What is the highest dollar threshold for </a:t>
            </a:r>
          </a:p>
          <a:p>
            <a:pPr eaLnBrk="0" hangingPunct="0"/>
            <a:r>
              <a:rPr lang="en-US" sz="3600" dirty="0" smtClean="0">
                <a:latin typeface="+mn-lt"/>
              </a:rPr>
              <a:t>Simplified Acquisition?</a:t>
            </a:r>
            <a:endParaRPr lang="en-US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1F497D"/>
                </a:solidFill>
              </a:rPr>
              <a:t>$400 Question - Procurement</a:t>
            </a:r>
          </a:p>
        </p:txBody>
      </p:sp>
      <p:sp>
        <p:nvSpPr>
          <p:cNvPr id="52226" name="Text Box 4"/>
          <p:cNvSpPr txBox="1">
            <a:spLocks noChangeArrowheads="1"/>
          </p:cNvSpPr>
          <p:nvPr/>
        </p:nvSpPr>
        <p:spPr bwMode="auto">
          <a:xfrm>
            <a:off x="1143000" y="2438400"/>
            <a:ext cx="67818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sz="3600" dirty="0" smtClean="0">
                <a:latin typeface="+mn-lt"/>
              </a:rPr>
              <a:t>Micro purchase, small </a:t>
            </a:r>
            <a:r>
              <a:rPr lang="en-US" sz="3600" dirty="0">
                <a:latin typeface="+mn-lt"/>
              </a:rPr>
              <a:t>purchases, </a:t>
            </a:r>
            <a:endParaRPr lang="en-US" sz="3600" dirty="0" smtClean="0">
              <a:latin typeface="+mn-lt"/>
            </a:endParaRPr>
          </a:p>
          <a:p>
            <a:pPr eaLnBrk="0" hangingPunct="0"/>
            <a:r>
              <a:rPr lang="en-US" sz="3600" dirty="0" smtClean="0">
                <a:latin typeface="+mn-lt"/>
              </a:rPr>
              <a:t>sealed </a:t>
            </a:r>
            <a:r>
              <a:rPr lang="en-US" sz="3600" dirty="0">
                <a:latin typeface="+mn-lt"/>
              </a:rPr>
              <a:t>bids, competitive </a:t>
            </a:r>
            <a:r>
              <a:rPr lang="en-US" sz="3600" dirty="0" smtClean="0">
                <a:latin typeface="+mn-lt"/>
              </a:rPr>
              <a:t>proposals</a:t>
            </a:r>
            <a:r>
              <a:rPr lang="en-US" sz="3600" dirty="0">
                <a:latin typeface="+mn-lt"/>
              </a:rPr>
              <a:t>, </a:t>
            </a:r>
            <a:endParaRPr lang="en-US" sz="3600" dirty="0" smtClean="0">
              <a:latin typeface="+mn-lt"/>
            </a:endParaRPr>
          </a:p>
          <a:p>
            <a:pPr eaLnBrk="0" hangingPunct="0"/>
            <a:r>
              <a:rPr lang="en-US" sz="3600" dirty="0" smtClean="0">
                <a:latin typeface="+mn-lt"/>
              </a:rPr>
              <a:t>and </a:t>
            </a:r>
            <a:r>
              <a:rPr lang="en-US" sz="3600" dirty="0">
                <a:latin typeface="+mn-lt"/>
              </a:rPr>
              <a:t>non competitive proposals.</a:t>
            </a:r>
            <a:endParaRPr lang="en-US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1F497D"/>
                </a:solidFill>
              </a:rPr>
              <a:t>$400 </a:t>
            </a:r>
            <a:r>
              <a:rPr lang="en-US" dirty="0">
                <a:solidFill>
                  <a:srgbClr val="1F497D"/>
                </a:solidFill>
              </a:rPr>
              <a:t>Answer - Procurement</a:t>
            </a:r>
            <a:endParaRPr lang="en-US" b="1" dirty="0" smtClean="0">
              <a:solidFill>
                <a:srgbClr val="1F497D"/>
              </a:solidFill>
            </a:endParaRPr>
          </a:p>
        </p:txBody>
      </p:sp>
      <p:sp>
        <p:nvSpPr>
          <p:cNvPr id="54274" name="Text Box 4"/>
          <p:cNvSpPr txBox="1">
            <a:spLocks noChangeArrowheads="1"/>
          </p:cNvSpPr>
          <p:nvPr/>
        </p:nvSpPr>
        <p:spPr bwMode="auto">
          <a:xfrm>
            <a:off x="343168" y="3105835"/>
            <a:ext cx="845766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3600" dirty="0">
                <a:latin typeface="+mn-lt"/>
              </a:rPr>
              <a:t>What are the </a:t>
            </a:r>
            <a:r>
              <a:rPr lang="en-US" sz="3600" dirty="0" smtClean="0">
                <a:latin typeface="+mn-lt"/>
              </a:rPr>
              <a:t>five </a:t>
            </a:r>
            <a:r>
              <a:rPr lang="en-US" sz="3600" dirty="0">
                <a:latin typeface="+mn-lt"/>
              </a:rPr>
              <a:t>methods of procurement?</a:t>
            </a:r>
            <a:endParaRPr lang="en-US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609600"/>
            <a:ext cx="8305800" cy="1143000"/>
          </a:xfrm>
        </p:spPr>
        <p:txBody>
          <a:bodyPr/>
          <a:lstStyle/>
          <a:p>
            <a:r>
              <a:rPr lang="en-US" b="1" dirty="0" smtClean="0">
                <a:solidFill>
                  <a:schemeClr val="tx2"/>
                </a:solidFill>
              </a:rPr>
              <a:t>$100 Question - Documentation</a:t>
            </a:r>
          </a:p>
        </p:txBody>
      </p:sp>
      <p:sp>
        <p:nvSpPr>
          <p:cNvPr id="19458" name="Text Box 5"/>
          <p:cNvSpPr txBox="1">
            <a:spLocks noChangeArrowheads="1"/>
          </p:cNvSpPr>
          <p:nvPr/>
        </p:nvSpPr>
        <p:spPr bwMode="auto">
          <a:xfrm>
            <a:off x="381000" y="2551907"/>
            <a:ext cx="8382000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3600" dirty="0">
                <a:latin typeface="+mn-lt"/>
              </a:rPr>
              <a:t>Copies of all invoices, payroll records, subcontractor payment, and other documentation of expenditures?</a:t>
            </a:r>
            <a:endParaRPr lang="en-US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1F497D"/>
                </a:solidFill>
              </a:rPr>
              <a:t>$500 Question - Procurement</a:t>
            </a:r>
          </a:p>
        </p:txBody>
      </p:sp>
      <p:sp>
        <p:nvSpPr>
          <p:cNvPr id="56322" name="Text Box 4"/>
          <p:cNvSpPr txBox="1">
            <a:spLocks noChangeArrowheads="1"/>
          </p:cNvSpPr>
          <p:nvPr/>
        </p:nvSpPr>
        <p:spPr bwMode="auto">
          <a:xfrm>
            <a:off x="487551" y="2828836"/>
            <a:ext cx="816889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3600" dirty="0">
                <a:latin typeface="+mn-lt"/>
              </a:rPr>
              <a:t>Proposed cost data, projection of the data, </a:t>
            </a:r>
          </a:p>
          <a:p>
            <a:pPr eaLnBrk="0" hangingPunct="0"/>
            <a:r>
              <a:rPr lang="en-US" sz="3600" dirty="0">
                <a:latin typeface="+mn-lt"/>
              </a:rPr>
              <a:t>evaluation of costs and profits.</a:t>
            </a:r>
            <a:endParaRPr lang="en-US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1F497D"/>
                </a:solidFill>
              </a:rPr>
              <a:t>$500 </a:t>
            </a:r>
            <a:r>
              <a:rPr lang="en-US" dirty="0">
                <a:solidFill>
                  <a:srgbClr val="1F497D"/>
                </a:solidFill>
              </a:rPr>
              <a:t>Answer - Procurement</a:t>
            </a:r>
            <a:endParaRPr lang="en-US" b="1" dirty="0" smtClean="0">
              <a:solidFill>
                <a:srgbClr val="1F497D"/>
              </a:solidFill>
            </a:endParaRPr>
          </a:p>
        </p:txBody>
      </p:sp>
      <p:sp>
        <p:nvSpPr>
          <p:cNvPr id="58370" name="Text Box 4"/>
          <p:cNvSpPr txBox="1">
            <a:spLocks noChangeArrowheads="1"/>
          </p:cNvSpPr>
          <p:nvPr/>
        </p:nvSpPr>
        <p:spPr bwMode="auto">
          <a:xfrm>
            <a:off x="549275" y="2828925"/>
            <a:ext cx="80454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3600" dirty="0">
                <a:latin typeface="+mn-lt"/>
              </a:rPr>
              <a:t>What is the analysis that must be done for </a:t>
            </a:r>
          </a:p>
          <a:p>
            <a:pPr eaLnBrk="0" hangingPunct="0"/>
            <a:r>
              <a:rPr lang="en-US" sz="3600" dirty="0">
                <a:latin typeface="+mn-lt"/>
              </a:rPr>
              <a:t>non competitive awards?</a:t>
            </a:r>
            <a:endParaRPr lang="en-US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1F497D"/>
                </a:solidFill>
              </a:rPr>
              <a:t>$100 Question – Mystery</a:t>
            </a:r>
          </a:p>
        </p:txBody>
      </p:sp>
      <p:sp>
        <p:nvSpPr>
          <p:cNvPr id="60418" name="Text Box 4"/>
          <p:cNvSpPr txBox="1">
            <a:spLocks noChangeArrowheads="1"/>
          </p:cNvSpPr>
          <p:nvPr/>
        </p:nvSpPr>
        <p:spPr bwMode="auto">
          <a:xfrm>
            <a:off x="1111407" y="2828836"/>
            <a:ext cx="692118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3600" dirty="0">
                <a:latin typeface="+mn-lt"/>
              </a:rPr>
              <a:t>Federal expenditures over </a:t>
            </a:r>
            <a:r>
              <a:rPr lang="en-US" sz="3600" dirty="0" smtClean="0">
                <a:latin typeface="+mn-lt"/>
              </a:rPr>
              <a:t>$750,000</a:t>
            </a:r>
            <a:endParaRPr lang="en-US" sz="3600" dirty="0">
              <a:latin typeface="+mn-lt"/>
            </a:endParaRPr>
          </a:p>
          <a:p>
            <a:pPr eaLnBrk="0" hangingPunct="0"/>
            <a:r>
              <a:rPr lang="en-US" sz="3600" dirty="0">
                <a:latin typeface="+mn-lt"/>
              </a:rPr>
              <a:t>per year.</a:t>
            </a:r>
            <a:endParaRPr lang="en-US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2"/>
                </a:solidFill>
              </a:rPr>
              <a:t>$100 </a:t>
            </a:r>
            <a:r>
              <a:rPr lang="en-US" b="1" dirty="0" smtClean="0">
                <a:solidFill>
                  <a:schemeClr val="tx2"/>
                </a:solidFill>
              </a:rPr>
              <a:t>Answer </a:t>
            </a:r>
            <a:r>
              <a:rPr lang="en-US" dirty="0">
                <a:solidFill>
                  <a:srgbClr val="1F497D"/>
                </a:solidFill>
              </a:rPr>
              <a:t>– Mystery</a:t>
            </a:r>
            <a:endParaRPr lang="en-US" b="1" dirty="0" smtClean="0">
              <a:solidFill>
                <a:schemeClr val="tx2"/>
              </a:solidFill>
            </a:endParaRPr>
          </a:p>
        </p:txBody>
      </p:sp>
      <p:sp>
        <p:nvSpPr>
          <p:cNvPr id="62466" name="Text Box 4"/>
          <p:cNvSpPr txBox="1">
            <a:spLocks noChangeArrowheads="1"/>
          </p:cNvSpPr>
          <p:nvPr/>
        </p:nvSpPr>
        <p:spPr bwMode="auto">
          <a:xfrm>
            <a:off x="835040" y="2828836"/>
            <a:ext cx="7473921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3600" dirty="0">
                <a:latin typeface="+mn-lt"/>
              </a:rPr>
              <a:t>What is when </a:t>
            </a:r>
            <a:r>
              <a:rPr lang="en-US" sz="3600" dirty="0" smtClean="0">
                <a:latin typeface="+mn-lt"/>
              </a:rPr>
              <a:t>Grantees </a:t>
            </a:r>
            <a:r>
              <a:rPr lang="en-US" sz="3600" dirty="0">
                <a:latin typeface="+mn-lt"/>
              </a:rPr>
              <a:t>or </a:t>
            </a:r>
            <a:r>
              <a:rPr lang="en-US" sz="3600" dirty="0" smtClean="0">
                <a:latin typeface="+mn-lt"/>
              </a:rPr>
              <a:t>Subgrantees</a:t>
            </a:r>
            <a:endParaRPr lang="en-US" sz="3600" dirty="0">
              <a:latin typeface="+mn-lt"/>
            </a:endParaRPr>
          </a:p>
          <a:p>
            <a:pPr eaLnBrk="0" hangingPunct="0"/>
            <a:r>
              <a:rPr lang="en-US" sz="3600" dirty="0">
                <a:latin typeface="+mn-lt"/>
              </a:rPr>
              <a:t>must comply with </a:t>
            </a:r>
            <a:r>
              <a:rPr lang="en-US" sz="3600" dirty="0" smtClean="0">
                <a:latin typeface="+mn-lt"/>
              </a:rPr>
              <a:t>audit requirements?</a:t>
            </a:r>
            <a:endParaRPr lang="en-US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1F497D"/>
                </a:solidFill>
              </a:rPr>
              <a:t>$200 Question – Mystery</a:t>
            </a:r>
          </a:p>
        </p:txBody>
      </p:sp>
      <p:sp>
        <p:nvSpPr>
          <p:cNvPr id="64514" name="Text Box 4"/>
          <p:cNvSpPr txBox="1">
            <a:spLocks noChangeArrowheads="1"/>
          </p:cNvSpPr>
          <p:nvPr/>
        </p:nvSpPr>
        <p:spPr bwMode="auto">
          <a:xfrm>
            <a:off x="723900" y="2819400"/>
            <a:ext cx="76962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sz="3600" dirty="0" smtClean="0">
                <a:latin typeface="+mn-lt"/>
              </a:rPr>
              <a:t>The cost to provide the deliverable does</a:t>
            </a:r>
          </a:p>
          <a:p>
            <a:pPr eaLnBrk="0" hangingPunct="0"/>
            <a:r>
              <a:rPr lang="en-US" sz="3600" dirty="0">
                <a:latin typeface="+mn-lt"/>
              </a:rPr>
              <a:t>d</a:t>
            </a:r>
            <a:r>
              <a:rPr lang="en-US" sz="3600" dirty="0" smtClean="0">
                <a:latin typeface="+mn-lt"/>
              </a:rPr>
              <a:t>etermine the federal funds received.</a:t>
            </a:r>
            <a:endParaRPr lang="en-US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1F497D"/>
                </a:solidFill>
              </a:rPr>
              <a:t>$200 </a:t>
            </a:r>
            <a:r>
              <a:rPr lang="en-US" dirty="0">
                <a:solidFill>
                  <a:srgbClr val="1F497D"/>
                </a:solidFill>
              </a:rPr>
              <a:t>Answer – Mystery</a:t>
            </a:r>
            <a:endParaRPr lang="en-US" b="1" dirty="0" smtClean="0">
              <a:solidFill>
                <a:srgbClr val="1F497D"/>
              </a:solidFill>
            </a:endParaRPr>
          </a:p>
        </p:txBody>
      </p:sp>
      <p:sp>
        <p:nvSpPr>
          <p:cNvPr id="66562" name="Text Box 4"/>
          <p:cNvSpPr txBox="1">
            <a:spLocks noChangeArrowheads="1"/>
          </p:cNvSpPr>
          <p:nvPr/>
        </p:nvSpPr>
        <p:spPr bwMode="auto">
          <a:xfrm>
            <a:off x="1600200" y="3105835"/>
            <a:ext cx="59436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sz="3600" dirty="0" smtClean="0">
                <a:latin typeface="+mn-lt"/>
              </a:rPr>
              <a:t>What is a fixed amount award?</a:t>
            </a:r>
            <a:endParaRPr lang="en-US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1F497D"/>
                </a:solidFill>
              </a:rPr>
              <a:t>$300 Question – Mystery</a:t>
            </a:r>
          </a:p>
        </p:txBody>
      </p:sp>
      <p:sp>
        <p:nvSpPr>
          <p:cNvPr id="68610" name="Text Box 4"/>
          <p:cNvSpPr txBox="1">
            <a:spLocks noChangeArrowheads="1"/>
          </p:cNvSpPr>
          <p:nvPr/>
        </p:nvSpPr>
        <p:spPr bwMode="auto">
          <a:xfrm>
            <a:off x="533400" y="2551837"/>
            <a:ext cx="8078053" cy="1754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3600" dirty="0">
                <a:latin typeface="+mn-lt"/>
              </a:rPr>
              <a:t>First is the budget </a:t>
            </a:r>
            <a:r>
              <a:rPr lang="en-US" sz="3600" dirty="0" smtClean="0">
                <a:latin typeface="+mn-lt"/>
              </a:rPr>
              <a:t>process.</a:t>
            </a:r>
            <a:endParaRPr lang="en-US" sz="3600" dirty="0">
              <a:latin typeface="+mn-lt"/>
            </a:endParaRPr>
          </a:p>
          <a:p>
            <a:pPr eaLnBrk="0" hangingPunct="0"/>
            <a:r>
              <a:rPr lang="en-US" sz="3600" dirty="0">
                <a:latin typeface="+mn-lt"/>
              </a:rPr>
              <a:t>Second is the accounting of the </a:t>
            </a:r>
            <a:r>
              <a:rPr lang="en-US" sz="3600" dirty="0" smtClean="0">
                <a:latin typeface="+mn-lt"/>
              </a:rPr>
              <a:t>resources.</a:t>
            </a:r>
            <a:endParaRPr lang="en-US" sz="3600" dirty="0">
              <a:latin typeface="+mn-lt"/>
            </a:endParaRPr>
          </a:p>
          <a:p>
            <a:pPr eaLnBrk="0" hangingPunct="0"/>
            <a:r>
              <a:rPr lang="en-US" sz="3600" dirty="0">
                <a:latin typeface="+mn-lt"/>
              </a:rPr>
              <a:t>Third is </a:t>
            </a:r>
            <a:r>
              <a:rPr lang="en-US" sz="3600" dirty="0" smtClean="0">
                <a:latin typeface="+mn-lt"/>
              </a:rPr>
              <a:t>auditing.</a:t>
            </a:r>
            <a:endParaRPr lang="en-US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1F497D"/>
                </a:solidFill>
              </a:rPr>
              <a:t>$300 </a:t>
            </a:r>
            <a:r>
              <a:rPr lang="en-US" dirty="0">
                <a:solidFill>
                  <a:srgbClr val="1F497D"/>
                </a:solidFill>
              </a:rPr>
              <a:t>Answer – Mystery</a:t>
            </a:r>
            <a:endParaRPr lang="en-US" b="1" dirty="0" smtClean="0">
              <a:solidFill>
                <a:srgbClr val="1F497D"/>
              </a:solidFill>
            </a:endParaRPr>
          </a:p>
        </p:txBody>
      </p:sp>
      <p:sp>
        <p:nvSpPr>
          <p:cNvPr id="70658" name="Text Box 4"/>
          <p:cNvSpPr txBox="1">
            <a:spLocks noChangeArrowheads="1"/>
          </p:cNvSpPr>
          <p:nvPr/>
        </p:nvSpPr>
        <p:spPr bwMode="auto">
          <a:xfrm>
            <a:off x="575128" y="2551837"/>
            <a:ext cx="7993745" cy="1754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3600" dirty="0">
                <a:latin typeface="+mn-lt"/>
              </a:rPr>
              <a:t>What are the three major elements or</a:t>
            </a:r>
          </a:p>
          <a:p>
            <a:pPr eaLnBrk="0" hangingPunct="0"/>
            <a:r>
              <a:rPr lang="en-US" sz="3600" dirty="0">
                <a:latin typeface="+mn-lt"/>
              </a:rPr>
              <a:t>functions of a total financial management</a:t>
            </a:r>
          </a:p>
          <a:p>
            <a:pPr eaLnBrk="0" hangingPunct="0"/>
            <a:r>
              <a:rPr lang="en-US" sz="3600" dirty="0">
                <a:latin typeface="+mn-lt"/>
              </a:rPr>
              <a:t>system?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1F497D"/>
                </a:solidFill>
              </a:rPr>
              <a:t>$400 Question – Mystery</a:t>
            </a:r>
          </a:p>
        </p:txBody>
      </p:sp>
      <p:sp>
        <p:nvSpPr>
          <p:cNvPr id="72706" name="Text Box 4"/>
          <p:cNvSpPr txBox="1">
            <a:spLocks noChangeArrowheads="1"/>
          </p:cNvSpPr>
          <p:nvPr/>
        </p:nvSpPr>
        <p:spPr bwMode="auto">
          <a:xfrm>
            <a:off x="990600" y="1676400"/>
            <a:ext cx="7315200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3600" dirty="0" smtClean="0">
                <a:latin typeface="+mn-lt"/>
              </a:rPr>
              <a:t>Financially stable.</a:t>
            </a:r>
          </a:p>
          <a:p>
            <a:pPr eaLnBrk="0" hangingPunct="0"/>
            <a:r>
              <a:rPr lang="en-US" sz="3600" dirty="0" smtClean="0">
                <a:latin typeface="+mn-lt"/>
              </a:rPr>
              <a:t>Quality of management systems.</a:t>
            </a:r>
          </a:p>
          <a:p>
            <a:pPr eaLnBrk="0" hangingPunct="0"/>
            <a:r>
              <a:rPr lang="en-US" sz="3600" dirty="0" smtClean="0">
                <a:latin typeface="+mn-lt"/>
              </a:rPr>
              <a:t>History of performance.</a:t>
            </a:r>
          </a:p>
          <a:p>
            <a:pPr eaLnBrk="0" hangingPunct="0"/>
            <a:r>
              <a:rPr lang="en-US" sz="3600" dirty="0" smtClean="0">
                <a:latin typeface="+mn-lt"/>
              </a:rPr>
              <a:t>Reports and findings from audits.</a:t>
            </a:r>
          </a:p>
          <a:p>
            <a:pPr eaLnBrk="0" hangingPunct="0"/>
            <a:r>
              <a:rPr lang="en-US" sz="3600" dirty="0" smtClean="0">
                <a:latin typeface="+mn-lt"/>
              </a:rPr>
              <a:t>Applicant’s ability to effectively implement statutory, regulatory, or</a:t>
            </a:r>
          </a:p>
          <a:p>
            <a:pPr eaLnBrk="0" hangingPunct="0"/>
            <a:r>
              <a:rPr lang="en-US" sz="3600" dirty="0">
                <a:latin typeface="+mn-lt"/>
              </a:rPr>
              <a:t>o</a:t>
            </a:r>
            <a:r>
              <a:rPr lang="en-US" sz="3600" dirty="0" smtClean="0">
                <a:latin typeface="+mn-lt"/>
              </a:rPr>
              <a:t>ther requirements.</a:t>
            </a:r>
            <a:endParaRPr lang="en-US" sz="36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1F497D"/>
                </a:solidFill>
              </a:rPr>
              <a:t>$400 </a:t>
            </a:r>
            <a:r>
              <a:rPr lang="en-US" dirty="0">
                <a:solidFill>
                  <a:srgbClr val="1F497D"/>
                </a:solidFill>
              </a:rPr>
              <a:t>Answer – Mystery</a:t>
            </a:r>
            <a:endParaRPr lang="en-US" b="1" dirty="0" smtClean="0">
              <a:solidFill>
                <a:srgbClr val="1F497D"/>
              </a:solidFill>
            </a:endParaRPr>
          </a:p>
        </p:txBody>
      </p:sp>
      <p:sp>
        <p:nvSpPr>
          <p:cNvPr id="74754" name="Text Box 4"/>
          <p:cNvSpPr txBox="1">
            <a:spLocks noChangeArrowheads="1"/>
          </p:cNvSpPr>
          <p:nvPr/>
        </p:nvSpPr>
        <p:spPr bwMode="auto">
          <a:xfrm>
            <a:off x="1251282" y="2828836"/>
            <a:ext cx="6641437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3600" dirty="0">
                <a:latin typeface="+mn-lt"/>
              </a:rPr>
              <a:t>What are </a:t>
            </a:r>
            <a:r>
              <a:rPr lang="en-US" sz="3600" dirty="0" smtClean="0">
                <a:latin typeface="+mn-lt"/>
              </a:rPr>
              <a:t>the elements used when</a:t>
            </a:r>
          </a:p>
          <a:p>
            <a:pPr eaLnBrk="0" hangingPunct="0"/>
            <a:r>
              <a:rPr lang="en-US" sz="3600" dirty="0" smtClean="0">
                <a:latin typeface="+mn-lt"/>
              </a:rPr>
              <a:t>performing a review of risk?</a:t>
            </a:r>
            <a:endParaRPr lang="en-US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1F497D"/>
                </a:solidFill>
              </a:rPr>
              <a:t>$100 </a:t>
            </a:r>
            <a:r>
              <a:rPr lang="en-US" b="1" dirty="0" smtClean="0">
                <a:solidFill>
                  <a:srgbClr val="1F497D"/>
                </a:solidFill>
              </a:rPr>
              <a:t>Answer </a:t>
            </a:r>
            <a:r>
              <a:rPr lang="en-US" dirty="0"/>
              <a:t>- Documentation</a:t>
            </a:r>
            <a:endParaRPr lang="en-US" b="1" dirty="0" smtClean="0">
              <a:solidFill>
                <a:srgbClr val="1F497D"/>
              </a:solidFill>
            </a:endParaRPr>
          </a:p>
        </p:txBody>
      </p:sp>
      <p:sp>
        <p:nvSpPr>
          <p:cNvPr id="21506" name="Text Box 4"/>
          <p:cNvSpPr txBox="1">
            <a:spLocks noChangeArrowheads="1"/>
          </p:cNvSpPr>
          <p:nvPr/>
        </p:nvSpPr>
        <p:spPr bwMode="auto">
          <a:xfrm>
            <a:off x="609600" y="2819400"/>
            <a:ext cx="77724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3600" dirty="0">
                <a:latin typeface="+mn-lt"/>
              </a:rPr>
              <a:t>What is source documentation?</a:t>
            </a:r>
            <a:endParaRPr lang="en-US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1F497D"/>
                </a:solidFill>
              </a:rPr>
              <a:t>$500 Question – Mystery</a:t>
            </a:r>
          </a:p>
        </p:txBody>
      </p:sp>
      <p:sp>
        <p:nvSpPr>
          <p:cNvPr id="76802" name="Text Box 4"/>
          <p:cNvSpPr txBox="1">
            <a:spLocks noChangeArrowheads="1"/>
          </p:cNvSpPr>
          <p:nvPr/>
        </p:nvSpPr>
        <p:spPr bwMode="auto">
          <a:xfrm>
            <a:off x="533400" y="2009775"/>
            <a:ext cx="807720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3600" dirty="0">
                <a:latin typeface="+mn-lt"/>
              </a:rPr>
              <a:t>To ensure that government funds are </a:t>
            </a:r>
            <a:r>
              <a:rPr lang="en-US" sz="3600" dirty="0" smtClean="0">
                <a:latin typeface="+mn-lt"/>
              </a:rPr>
              <a:t/>
            </a:r>
            <a:br>
              <a:rPr lang="en-US" sz="3600" dirty="0" smtClean="0">
                <a:latin typeface="+mn-lt"/>
              </a:rPr>
            </a:br>
            <a:r>
              <a:rPr lang="en-US" sz="3600" dirty="0" smtClean="0">
                <a:latin typeface="+mn-lt"/>
              </a:rPr>
              <a:t>used</a:t>
            </a:r>
            <a:r>
              <a:rPr lang="en-US" sz="3600" dirty="0">
                <a:latin typeface="+mn-lt"/>
              </a:rPr>
              <a:t> </a:t>
            </a:r>
            <a:r>
              <a:rPr lang="en-US" sz="3600" dirty="0" smtClean="0">
                <a:latin typeface="+mn-lt"/>
              </a:rPr>
              <a:t>by </a:t>
            </a:r>
            <a:r>
              <a:rPr lang="en-US" sz="3600" dirty="0">
                <a:latin typeface="+mn-lt"/>
              </a:rPr>
              <a:t>governments and organizations </a:t>
            </a:r>
          </a:p>
          <a:p>
            <a:pPr eaLnBrk="0" hangingPunct="0"/>
            <a:r>
              <a:rPr lang="en-US" sz="3600" dirty="0">
                <a:latin typeface="+mn-lt"/>
              </a:rPr>
              <a:t>efficiently and effectively to provide the</a:t>
            </a:r>
          </a:p>
          <a:p>
            <a:pPr eaLnBrk="0" hangingPunct="0"/>
            <a:r>
              <a:rPr lang="en-US" sz="3600" dirty="0">
                <a:latin typeface="+mn-lt"/>
              </a:rPr>
              <a:t>services and/or goods authorized by the</a:t>
            </a:r>
          </a:p>
          <a:p>
            <a:pPr eaLnBrk="0" hangingPunct="0"/>
            <a:r>
              <a:rPr lang="en-US" sz="3600" dirty="0">
                <a:latin typeface="+mn-lt"/>
              </a:rPr>
              <a:t>federal agency that awarded the funds.</a:t>
            </a:r>
            <a:endParaRPr lang="en-US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1F497D"/>
                </a:solidFill>
              </a:rPr>
              <a:t>$500 </a:t>
            </a:r>
            <a:r>
              <a:rPr lang="en-US" dirty="0">
                <a:solidFill>
                  <a:srgbClr val="1F497D"/>
                </a:solidFill>
              </a:rPr>
              <a:t>Answer – Mystery</a:t>
            </a:r>
            <a:endParaRPr lang="en-US" b="1" dirty="0" smtClean="0">
              <a:solidFill>
                <a:srgbClr val="1F497D"/>
              </a:solidFill>
            </a:endParaRPr>
          </a:p>
        </p:txBody>
      </p:sp>
      <p:sp>
        <p:nvSpPr>
          <p:cNvPr id="78850" name="Text Box 4"/>
          <p:cNvSpPr txBox="1">
            <a:spLocks noChangeArrowheads="1"/>
          </p:cNvSpPr>
          <p:nvPr/>
        </p:nvSpPr>
        <p:spPr bwMode="auto">
          <a:xfrm>
            <a:off x="1094029" y="2551837"/>
            <a:ext cx="6955943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3600" dirty="0">
                <a:latin typeface="+mn-lt"/>
              </a:rPr>
              <a:t>What is the purpose of the </a:t>
            </a:r>
            <a:r>
              <a:rPr lang="en-US" sz="3600" dirty="0" smtClean="0">
                <a:latin typeface="+mn-lt"/>
              </a:rPr>
              <a:t>Uniform</a:t>
            </a:r>
          </a:p>
          <a:p>
            <a:pPr eaLnBrk="0" hangingPunct="0"/>
            <a:r>
              <a:rPr lang="en-US" sz="3600" dirty="0" smtClean="0">
                <a:latin typeface="+mn-lt"/>
              </a:rPr>
              <a:t>Administrative Requirements, Cost</a:t>
            </a:r>
          </a:p>
          <a:p>
            <a:pPr eaLnBrk="0" hangingPunct="0"/>
            <a:r>
              <a:rPr lang="en-US" sz="3600" dirty="0" smtClean="0">
                <a:latin typeface="+mn-lt"/>
              </a:rPr>
              <a:t>Principles, and Audit Requirements?</a:t>
            </a:r>
            <a:endParaRPr lang="en-US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1F497D"/>
                </a:solidFill>
              </a:rPr>
              <a:t>$100 Question – Cost Principles</a:t>
            </a:r>
          </a:p>
        </p:txBody>
      </p:sp>
      <p:sp>
        <p:nvSpPr>
          <p:cNvPr id="80898" name="Text Box 4"/>
          <p:cNvSpPr txBox="1">
            <a:spLocks noChangeArrowheads="1"/>
          </p:cNvSpPr>
          <p:nvPr/>
        </p:nvSpPr>
        <p:spPr bwMode="auto">
          <a:xfrm>
            <a:off x="2162664" y="3105835"/>
            <a:ext cx="481867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3600" dirty="0" smtClean="0">
                <a:latin typeface="+mn-lt"/>
              </a:rPr>
              <a:t>2 CFR Part 200 Subpart E</a:t>
            </a:r>
            <a:endParaRPr lang="en-US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1F497D"/>
                </a:solidFill>
              </a:rPr>
              <a:t>$100 </a:t>
            </a:r>
            <a:r>
              <a:rPr lang="en-US" dirty="0">
                <a:solidFill>
                  <a:srgbClr val="1F497D"/>
                </a:solidFill>
              </a:rPr>
              <a:t>Answer – Cost Principles</a:t>
            </a:r>
            <a:endParaRPr lang="en-US" b="1" dirty="0" smtClean="0">
              <a:solidFill>
                <a:srgbClr val="1F497D"/>
              </a:solidFill>
            </a:endParaRPr>
          </a:p>
        </p:txBody>
      </p:sp>
      <p:sp>
        <p:nvSpPr>
          <p:cNvPr id="82946" name="Text Box 4"/>
          <p:cNvSpPr txBox="1">
            <a:spLocks noChangeArrowheads="1"/>
          </p:cNvSpPr>
          <p:nvPr/>
        </p:nvSpPr>
        <p:spPr bwMode="auto">
          <a:xfrm>
            <a:off x="1143000" y="2551837"/>
            <a:ext cx="6647974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3600" dirty="0">
                <a:latin typeface="+mn-lt"/>
              </a:rPr>
              <a:t>What are the federal principles for </a:t>
            </a:r>
          </a:p>
          <a:p>
            <a:pPr eaLnBrk="0" hangingPunct="0"/>
            <a:r>
              <a:rPr lang="en-US" sz="3600" dirty="0">
                <a:latin typeface="+mn-lt"/>
              </a:rPr>
              <a:t>determining cost for </a:t>
            </a:r>
            <a:r>
              <a:rPr lang="en-US" sz="3600" dirty="0" smtClean="0">
                <a:latin typeface="+mn-lt"/>
              </a:rPr>
              <a:t>non federal</a:t>
            </a:r>
          </a:p>
          <a:p>
            <a:pPr eaLnBrk="0" hangingPunct="0"/>
            <a:r>
              <a:rPr lang="en-US" sz="3600" dirty="0" smtClean="0">
                <a:latin typeface="+mn-lt"/>
              </a:rPr>
              <a:t>entities?</a:t>
            </a:r>
            <a:endParaRPr lang="en-US" dirty="0">
              <a:latin typeface="+mn-lt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1F497D"/>
                </a:solidFill>
              </a:rPr>
              <a:t>$200 Question – Cost Principles</a:t>
            </a:r>
          </a:p>
        </p:txBody>
      </p:sp>
      <p:sp>
        <p:nvSpPr>
          <p:cNvPr id="84994" name="Text Box 4"/>
          <p:cNvSpPr txBox="1">
            <a:spLocks noChangeArrowheads="1"/>
          </p:cNvSpPr>
          <p:nvPr/>
        </p:nvSpPr>
        <p:spPr bwMode="auto">
          <a:xfrm>
            <a:off x="663575" y="2833688"/>
            <a:ext cx="781685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3600" dirty="0">
                <a:latin typeface="+mn-lt"/>
              </a:rPr>
              <a:t>Basic guidelines, cost allocation, indirect </a:t>
            </a:r>
          </a:p>
          <a:p>
            <a:pPr eaLnBrk="0" hangingPunct="0"/>
            <a:r>
              <a:rPr lang="en-US" sz="3600" dirty="0">
                <a:latin typeface="+mn-lt"/>
              </a:rPr>
              <a:t>cost, and allowability for selected costs.</a:t>
            </a:r>
            <a:endParaRPr lang="en-US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1F497D"/>
                </a:solidFill>
              </a:rPr>
              <a:t>$200 </a:t>
            </a:r>
            <a:r>
              <a:rPr lang="en-US" dirty="0">
                <a:solidFill>
                  <a:srgbClr val="1F497D"/>
                </a:solidFill>
              </a:rPr>
              <a:t>Answer – Cost Principles</a:t>
            </a:r>
            <a:endParaRPr lang="en-US" b="1" dirty="0" smtClean="0">
              <a:solidFill>
                <a:srgbClr val="1F497D"/>
              </a:solidFill>
            </a:endParaRPr>
          </a:p>
        </p:txBody>
      </p:sp>
      <p:sp>
        <p:nvSpPr>
          <p:cNvPr id="87042" name="Text Box 4"/>
          <p:cNvSpPr txBox="1">
            <a:spLocks noChangeArrowheads="1"/>
          </p:cNvSpPr>
          <p:nvPr/>
        </p:nvSpPr>
        <p:spPr bwMode="auto">
          <a:xfrm>
            <a:off x="1034877" y="2828836"/>
            <a:ext cx="7074247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3600" dirty="0">
                <a:latin typeface="+mn-lt"/>
              </a:rPr>
              <a:t>What are the four major areas of the </a:t>
            </a:r>
          </a:p>
          <a:p>
            <a:pPr eaLnBrk="0" hangingPunct="0"/>
            <a:r>
              <a:rPr lang="en-US" sz="3600" dirty="0">
                <a:latin typeface="+mn-lt"/>
              </a:rPr>
              <a:t>cost principles?</a:t>
            </a:r>
            <a:endParaRPr lang="en-US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1F497D"/>
                </a:solidFill>
              </a:rPr>
              <a:t>$300 Question – Cost Principles</a:t>
            </a:r>
          </a:p>
        </p:txBody>
      </p:sp>
      <p:sp>
        <p:nvSpPr>
          <p:cNvPr id="89090" name="Text Box 4"/>
          <p:cNvSpPr txBox="1">
            <a:spLocks noChangeArrowheads="1"/>
          </p:cNvSpPr>
          <p:nvPr/>
        </p:nvSpPr>
        <p:spPr bwMode="auto">
          <a:xfrm>
            <a:off x="645319" y="2551906"/>
            <a:ext cx="8128998" cy="1754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3600" dirty="0">
                <a:latin typeface="+mn-lt"/>
              </a:rPr>
              <a:t>Goods and services for personal use, </a:t>
            </a:r>
            <a:r>
              <a:rPr lang="en-US" sz="3600" dirty="0" smtClean="0">
                <a:latin typeface="+mn-lt"/>
              </a:rPr>
              <a:t/>
            </a:r>
            <a:br>
              <a:rPr lang="en-US" sz="3600" dirty="0" smtClean="0">
                <a:latin typeface="+mn-lt"/>
              </a:rPr>
            </a:br>
            <a:r>
              <a:rPr lang="en-US" sz="3600" dirty="0" smtClean="0">
                <a:latin typeface="+mn-lt"/>
              </a:rPr>
              <a:t>bad debts</a:t>
            </a:r>
            <a:r>
              <a:rPr lang="en-US" sz="3600" dirty="0">
                <a:latin typeface="+mn-lt"/>
              </a:rPr>
              <a:t>, under recovery, entertainment, </a:t>
            </a:r>
          </a:p>
          <a:p>
            <a:pPr eaLnBrk="0" hangingPunct="0"/>
            <a:r>
              <a:rPr lang="en-US" sz="3600" dirty="0">
                <a:latin typeface="+mn-lt"/>
              </a:rPr>
              <a:t>and fines and penalties. </a:t>
            </a:r>
            <a:endParaRPr lang="en-US" dirty="0">
              <a:latin typeface="+mn-lt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1F497D"/>
                </a:solidFill>
              </a:rPr>
              <a:t>$300 </a:t>
            </a:r>
            <a:r>
              <a:rPr lang="en-US" dirty="0">
                <a:solidFill>
                  <a:srgbClr val="1F497D"/>
                </a:solidFill>
              </a:rPr>
              <a:t>Answer – Cost Principles</a:t>
            </a:r>
            <a:endParaRPr lang="en-US" b="1" dirty="0" smtClean="0">
              <a:solidFill>
                <a:srgbClr val="1F497D"/>
              </a:solidFill>
            </a:endParaRPr>
          </a:p>
        </p:txBody>
      </p:sp>
      <p:sp>
        <p:nvSpPr>
          <p:cNvPr id="91138" name="Text Box 4"/>
          <p:cNvSpPr txBox="1">
            <a:spLocks noChangeArrowheads="1"/>
          </p:cNvSpPr>
          <p:nvPr/>
        </p:nvSpPr>
        <p:spPr bwMode="auto">
          <a:xfrm>
            <a:off x="1786209" y="3105835"/>
            <a:ext cx="557158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3600" dirty="0">
                <a:latin typeface="+mn-lt"/>
              </a:rPr>
              <a:t>What are unallowable costs?</a:t>
            </a:r>
            <a:endParaRPr lang="en-US" dirty="0">
              <a:latin typeface="+mn-lt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1F497D"/>
                </a:solidFill>
              </a:rPr>
              <a:t>$400 Question – Cost Principles</a:t>
            </a:r>
          </a:p>
        </p:txBody>
      </p:sp>
      <p:sp>
        <p:nvSpPr>
          <p:cNvPr id="93186" name="Text Box 4"/>
          <p:cNvSpPr txBox="1">
            <a:spLocks noChangeArrowheads="1"/>
          </p:cNvSpPr>
          <p:nvPr/>
        </p:nvSpPr>
        <p:spPr bwMode="auto">
          <a:xfrm>
            <a:off x="227301" y="3105835"/>
            <a:ext cx="868939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3600" dirty="0" smtClean="0">
                <a:latin typeface="+mn-lt"/>
              </a:rPr>
              <a:t>Indirect cost rate of 10% without negotiation.</a:t>
            </a:r>
            <a:endParaRPr lang="en-US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1F497D"/>
                </a:solidFill>
              </a:rPr>
              <a:t>$400 </a:t>
            </a:r>
            <a:r>
              <a:rPr lang="en-US" dirty="0">
                <a:solidFill>
                  <a:srgbClr val="1F497D"/>
                </a:solidFill>
              </a:rPr>
              <a:t>Answer – Cost Principles</a:t>
            </a:r>
            <a:endParaRPr lang="en-US" b="1" dirty="0" smtClean="0">
              <a:solidFill>
                <a:srgbClr val="1F497D"/>
              </a:solidFill>
            </a:endParaRPr>
          </a:p>
        </p:txBody>
      </p:sp>
      <p:sp>
        <p:nvSpPr>
          <p:cNvPr id="95234" name="Text Box 4"/>
          <p:cNvSpPr txBox="1">
            <a:spLocks noChangeArrowheads="1"/>
          </p:cNvSpPr>
          <p:nvPr/>
        </p:nvSpPr>
        <p:spPr bwMode="auto">
          <a:xfrm>
            <a:off x="1981200" y="3105835"/>
            <a:ext cx="51816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sz="3600" dirty="0">
                <a:latin typeface="+mn-lt"/>
              </a:rPr>
              <a:t>What </a:t>
            </a:r>
            <a:r>
              <a:rPr lang="en-US" sz="3600" dirty="0" smtClean="0">
                <a:latin typeface="+mn-lt"/>
              </a:rPr>
              <a:t>is a de minimis rate?</a:t>
            </a:r>
            <a:endParaRPr lang="en-US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1F497D"/>
                </a:solidFill>
              </a:rPr>
              <a:t>$200 Question - Documentation</a:t>
            </a:r>
          </a:p>
        </p:txBody>
      </p:sp>
      <p:sp>
        <p:nvSpPr>
          <p:cNvPr id="23554" name="Text Box 4"/>
          <p:cNvSpPr txBox="1">
            <a:spLocks noChangeArrowheads="1"/>
          </p:cNvSpPr>
          <p:nvPr/>
        </p:nvSpPr>
        <p:spPr bwMode="auto">
          <a:xfrm>
            <a:off x="381000" y="2667000"/>
            <a:ext cx="84582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3600" dirty="0">
                <a:latin typeface="+mn-lt"/>
              </a:rPr>
              <a:t>Postage usage, timesheets and activity reports, space allocation, Xerox usage.</a:t>
            </a:r>
            <a:endParaRPr lang="en-US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1F497D"/>
                </a:solidFill>
              </a:rPr>
              <a:t>$500 Question – Cost Principles</a:t>
            </a:r>
          </a:p>
        </p:txBody>
      </p:sp>
      <p:sp>
        <p:nvSpPr>
          <p:cNvPr id="97282" name="Text Box 4"/>
          <p:cNvSpPr txBox="1">
            <a:spLocks noChangeArrowheads="1"/>
          </p:cNvSpPr>
          <p:nvPr/>
        </p:nvSpPr>
        <p:spPr bwMode="auto">
          <a:xfrm>
            <a:off x="632619" y="2366963"/>
            <a:ext cx="7878763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3600" dirty="0">
                <a:latin typeface="+mn-lt"/>
              </a:rPr>
              <a:t>List of grants, organization chart, job </a:t>
            </a:r>
          </a:p>
          <a:p>
            <a:pPr eaLnBrk="0" hangingPunct="0"/>
            <a:r>
              <a:rPr lang="en-US" sz="3600" dirty="0">
                <a:latin typeface="+mn-lt"/>
              </a:rPr>
              <a:t>descriptions, non-personnel costs, billing </a:t>
            </a:r>
          </a:p>
          <a:p>
            <a:pPr eaLnBrk="0" hangingPunct="0"/>
            <a:r>
              <a:rPr lang="en-US" sz="3600" dirty="0">
                <a:latin typeface="+mn-lt"/>
              </a:rPr>
              <a:t>summary, and space allocation.</a:t>
            </a:r>
          </a:p>
          <a:p>
            <a:pPr eaLnBrk="0" hangingPunct="0"/>
            <a:endParaRPr lang="en-US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1F497D"/>
                </a:solidFill>
              </a:rPr>
              <a:t>$500 </a:t>
            </a:r>
            <a:r>
              <a:rPr lang="en-US" dirty="0">
                <a:solidFill>
                  <a:srgbClr val="1F497D"/>
                </a:solidFill>
              </a:rPr>
              <a:t>Answer – Cost Principles</a:t>
            </a:r>
            <a:endParaRPr lang="en-US" b="1" dirty="0" smtClean="0">
              <a:solidFill>
                <a:srgbClr val="1F497D"/>
              </a:solidFill>
            </a:endParaRPr>
          </a:p>
        </p:txBody>
      </p:sp>
      <p:sp>
        <p:nvSpPr>
          <p:cNvPr id="99330" name="Text Box 4"/>
          <p:cNvSpPr txBox="1">
            <a:spLocks noChangeArrowheads="1"/>
          </p:cNvSpPr>
          <p:nvPr/>
        </p:nvSpPr>
        <p:spPr bwMode="auto">
          <a:xfrm>
            <a:off x="959644" y="2828925"/>
            <a:ext cx="7224713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3600" dirty="0">
                <a:latin typeface="+mn-lt"/>
              </a:rPr>
              <a:t>What is information to be included in </a:t>
            </a:r>
          </a:p>
          <a:p>
            <a:pPr eaLnBrk="0" hangingPunct="0"/>
            <a:r>
              <a:rPr lang="en-US" sz="3600" dirty="0">
                <a:latin typeface="+mn-lt"/>
              </a:rPr>
              <a:t>the cost allocation plan?</a:t>
            </a:r>
            <a:endParaRPr lang="en-US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1F497D"/>
                </a:solidFill>
              </a:rPr>
              <a:t>$100 Question – Administrative</a:t>
            </a:r>
            <a:br>
              <a:rPr lang="en-US" b="1" dirty="0" smtClean="0">
                <a:solidFill>
                  <a:srgbClr val="1F497D"/>
                </a:solidFill>
              </a:rPr>
            </a:br>
            <a:r>
              <a:rPr lang="en-US" b="1" dirty="0" smtClean="0">
                <a:solidFill>
                  <a:srgbClr val="1F497D"/>
                </a:solidFill>
              </a:rPr>
              <a:t>Requirements</a:t>
            </a:r>
          </a:p>
        </p:txBody>
      </p:sp>
      <p:sp>
        <p:nvSpPr>
          <p:cNvPr id="101378" name="Text Box 4"/>
          <p:cNvSpPr txBox="1">
            <a:spLocks noChangeArrowheads="1"/>
          </p:cNvSpPr>
          <p:nvPr/>
        </p:nvSpPr>
        <p:spPr bwMode="auto">
          <a:xfrm>
            <a:off x="800100" y="2551837"/>
            <a:ext cx="7543800" cy="1754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sz="3600" dirty="0">
                <a:latin typeface="+mn-lt"/>
              </a:rPr>
              <a:t>Single comprehensive list of individuals and </a:t>
            </a:r>
            <a:r>
              <a:rPr lang="en-US" sz="3600" dirty="0" smtClean="0">
                <a:latin typeface="+mn-lt"/>
              </a:rPr>
              <a:t>firms </a:t>
            </a:r>
            <a:r>
              <a:rPr lang="en-US" sz="3600" dirty="0">
                <a:latin typeface="+mn-lt"/>
              </a:rPr>
              <a:t>excluded from receiving </a:t>
            </a:r>
            <a:r>
              <a:rPr lang="en-US" sz="3600" dirty="0" smtClean="0">
                <a:latin typeface="+mn-lt"/>
              </a:rPr>
              <a:t>federal</a:t>
            </a:r>
            <a:r>
              <a:rPr lang="en-US" sz="3600" dirty="0">
                <a:latin typeface="+mn-lt"/>
              </a:rPr>
              <a:t> </a:t>
            </a:r>
            <a:r>
              <a:rPr lang="en-US" sz="3600" dirty="0" smtClean="0">
                <a:latin typeface="+mn-lt"/>
              </a:rPr>
              <a:t>contracts </a:t>
            </a:r>
            <a:r>
              <a:rPr lang="en-US" sz="3600" dirty="0">
                <a:latin typeface="+mn-lt"/>
              </a:rPr>
              <a:t>or </a:t>
            </a:r>
            <a:r>
              <a:rPr lang="en-US" sz="3600" dirty="0" smtClean="0">
                <a:latin typeface="+mn-lt"/>
              </a:rPr>
              <a:t>subcontracts.</a:t>
            </a:r>
            <a:endParaRPr lang="en-US" sz="3600" dirty="0">
              <a:latin typeface="+mn-lt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1F497D"/>
                </a:solidFill>
              </a:rPr>
              <a:t>$100 </a:t>
            </a:r>
            <a:r>
              <a:rPr lang="en-US" dirty="0">
                <a:solidFill>
                  <a:srgbClr val="1F497D"/>
                </a:solidFill>
              </a:rPr>
              <a:t>Answer – Administrative</a:t>
            </a:r>
            <a:br>
              <a:rPr lang="en-US" dirty="0">
                <a:solidFill>
                  <a:srgbClr val="1F497D"/>
                </a:solidFill>
              </a:rPr>
            </a:br>
            <a:r>
              <a:rPr lang="en-US" dirty="0">
                <a:solidFill>
                  <a:srgbClr val="1F497D"/>
                </a:solidFill>
              </a:rPr>
              <a:t>Requirements</a:t>
            </a:r>
            <a:endParaRPr lang="en-US" b="1" dirty="0" smtClean="0">
              <a:solidFill>
                <a:srgbClr val="1F497D"/>
              </a:solidFill>
            </a:endParaRPr>
          </a:p>
        </p:txBody>
      </p:sp>
      <p:sp>
        <p:nvSpPr>
          <p:cNvPr id="103426" name="Text Box 4"/>
          <p:cNvSpPr txBox="1">
            <a:spLocks noChangeArrowheads="1"/>
          </p:cNvSpPr>
          <p:nvPr/>
        </p:nvSpPr>
        <p:spPr bwMode="auto">
          <a:xfrm>
            <a:off x="1029016" y="3124200"/>
            <a:ext cx="708596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3600" dirty="0">
                <a:latin typeface="+mn-lt"/>
              </a:rPr>
              <a:t>What is Debarment and Suspension?</a:t>
            </a:r>
            <a:endParaRPr lang="en-US" dirty="0">
              <a:latin typeface="+mn-lt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1F497D"/>
                </a:solidFill>
              </a:rPr>
              <a:t>$200 Question – Administrative Requirements</a:t>
            </a:r>
          </a:p>
        </p:txBody>
      </p:sp>
      <p:sp>
        <p:nvSpPr>
          <p:cNvPr id="105474" name="Text Box 4"/>
          <p:cNvSpPr txBox="1">
            <a:spLocks noChangeArrowheads="1"/>
          </p:cNvSpPr>
          <p:nvPr/>
        </p:nvSpPr>
        <p:spPr bwMode="auto">
          <a:xfrm>
            <a:off x="645319" y="2828925"/>
            <a:ext cx="7853363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3600" dirty="0">
                <a:latin typeface="+mn-lt"/>
              </a:rPr>
              <a:t>Advances, reimbursements, and working </a:t>
            </a:r>
          </a:p>
          <a:p>
            <a:pPr eaLnBrk="0" hangingPunct="0"/>
            <a:r>
              <a:rPr lang="en-US" sz="3600" dirty="0">
                <a:latin typeface="+mn-lt"/>
              </a:rPr>
              <a:t>capital advances.</a:t>
            </a:r>
            <a:endParaRPr lang="en-US" dirty="0">
              <a:latin typeface="+mn-lt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1F497D"/>
                </a:solidFill>
              </a:rPr>
              <a:t>$200 </a:t>
            </a:r>
            <a:r>
              <a:rPr lang="en-US" dirty="0">
                <a:solidFill>
                  <a:srgbClr val="1F497D"/>
                </a:solidFill>
              </a:rPr>
              <a:t>Answer – Administrative</a:t>
            </a:r>
            <a:br>
              <a:rPr lang="en-US" dirty="0">
                <a:solidFill>
                  <a:srgbClr val="1F497D"/>
                </a:solidFill>
              </a:rPr>
            </a:br>
            <a:r>
              <a:rPr lang="en-US" dirty="0">
                <a:solidFill>
                  <a:srgbClr val="1F497D"/>
                </a:solidFill>
              </a:rPr>
              <a:t>Requirements</a:t>
            </a:r>
            <a:endParaRPr lang="en-US" b="1" dirty="0" smtClean="0">
              <a:solidFill>
                <a:srgbClr val="1F497D"/>
              </a:solidFill>
            </a:endParaRPr>
          </a:p>
        </p:txBody>
      </p:sp>
      <p:sp>
        <p:nvSpPr>
          <p:cNvPr id="107522" name="Text Box 4"/>
          <p:cNvSpPr txBox="1">
            <a:spLocks noChangeArrowheads="1"/>
          </p:cNvSpPr>
          <p:nvPr/>
        </p:nvSpPr>
        <p:spPr bwMode="auto">
          <a:xfrm>
            <a:off x="650081" y="2828836"/>
            <a:ext cx="7843839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3600" dirty="0">
                <a:latin typeface="+mn-lt"/>
              </a:rPr>
              <a:t>What are the methods of payments used </a:t>
            </a:r>
          </a:p>
          <a:p>
            <a:pPr eaLnBrk="0" hangingPunct="0"/>
            <a:r>
              <a:rPr lang="en-US" sz="3600" dirty="0">
                <a:latin typeface="+mn-lt"/>
              </a:rPr>
              <a:t>by the federal government?</a:t>
            </a:r>
            <a:endParaRPr lang="en-US" dirty="0">
              <a:latin typeface="+mn-lt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9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1F497D"/>
                </a:solidFill>
              </a:rPr>
              <a:t>$300 Question – Administrative Requirements</a:t>
            </a:r>
          </a:p>
        </p:txBody>
      </p:sp>
      <p:sp>
        <p:nvSpPr>
          <p:cNvPr id="109570" name="Text Box 4"/>
          <p:cNvSpPr txBox="1">
            <a:spLocks noChangeArrowheads="1"/>
          </p:cNvSpPr>
          <p:nvPr/>
        </p:nvSpPr>
        <p:spPr bwMode="auto">
          <a:xfrm>
            <a:off x="1042988" y="3200400"/>
            <a:ext cx="70580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3600" dirty="0">
                <a:latin typeface="+mn-lt"/>
              </a:rPr>
              <a:t>Addition, deduction, or cost sharing.</a:t>
            </a:r>
            <a:endParaRPr lang="en-US" dirty="0">
              <a:latin typeface="+mn-lt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1F497D"/>
                </a:solidFill>
              </a:rPr>
              <a:t>$300 </a:t>
            </a:r>
            <a:r>
              <a:rPr lang="en-US" dirty="0">
                <a:solidFill>
                  <a:srgbClr val="1F497D"/>
                </a:solidFill>
              </a:rPr>
              <a:t>Answer – Administrative</a:t>
            </a:r>
            <a:br>
              <a:rPr lang="en-US" dirty="0">
                <a:solidFill>
                  <a:srgbClr val="1F497D"/>
                </a:solidFill>
              </a:rPr>
            </a:br>
            <a:r>
              <a:rPr lang="en-US" dirty="0">
                <a:solidFill>
                  <a:srgbClr val="1F497D"/>
                </a:solidFill>
              </a:rPr>
              <a:t>Requirements</a:t>
            </a:r>
            <a:endParaRPr lang="en-US" b="1" dirty="0" smtClean="0">
              <a:solidFill>
                <a:srgbClr val="1F497D"/>
              </a:solidFill>
            </a:endParaRPr>
          </a:p>
        </p:txBody>
      </p:sp>
      <p:sp>
        <p:nvSpPr>
          <p:cNvPr id="111618" name="Text Box 4"/>
          <p:cNvSpPr txBox="1">
            <a:spLocks noChangeArrowheads="1"/>
          </p:cNvSpPr>
          <p:nvPr/>
        </p:nvSpPr>
        <p:spPr bwMode="auto">
          <a:xfrm>
            <a:off x="796943" y="2828836"/>
            <a:ext cx="755011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3600" dirty="0">
                <a:latin typeface="+mn-lt"/>
              </a:rPr>
              <a:t>What are the methods for treatment of</a:t>
            </a:r>
          </a:p>
          <a:p>
            <a:pPr eaLnBrk="0" hangingPunct="0"/>
            <a:r>
              <a:rPr lang="en-US" sz="3600" dirty="0">
                <a:latin typeface="+mn-lt"/>
              </a:rPr>
              <a:t>program income?</a:t>
            </a:r>
            <a:endParaRPr lang="en-US" dirty="0">
              <a:latin typeface="+mn-lt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1F497D"/>
                </a:solidFill>
              </a:rPr>
              <a:t>$400 Question – Administrative Requirements</a:t>
            </a:r>
          </a:p>
        </p:txBody>
      </p:sp>
      <p:sp>
        <p:nvSpPr>
          <p:cNvPr id="113666" name="Text Box 4"/>
          <p:cNvSpPr txBox="1">
            <a:spLocks noChangeArrowheads="1"/>
          </p:cNvSpPr>
          <p:nvPr/>
        </p:nvSpPr>
        <p:spPr bwMode="auto">
          <a:xfrm>
            <a:off x="613569" y="2274888"/>
            <a:ext cx="7916863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3600" dirty="0">
                <a:latin typeface="+mn-lt"/>
              </a:rPr>
              <a:t>Description, serial number, source, title, </a:t>
            </a:r>
          </a:p>
          <a:p>
            <a:pPr eaLnBrk="0" hangingPunct="0"/>
            <a:r>
              <a:rPr lang="en-US" sz="3600" dirty="0">
                <a:latin typeface="+mn-lt"/>
              </a:rPr>
              <a:t>cost, acquisition cost and date, percent of </a:t>
            </a:r>
          </a:p>
          <a:p>
            <a:pPr eaLnBrk="0" hangingPunct="0"/>
            <a:r>
              <a:rPr lang="en-US" sz="3600" dirty="0">
                <a:latin typeface="+mn-lt"/>
              </a:rPr>
              <a:t>federal participation, location, use, </a:t>
            </a:r>
          </a:p>
          <a:p>
            <a:pPr eaLnBrk="0" hangingPunct="0"/>
            <a:r>
              <a:rPr lang="en-US" sz="3600" dirty="0">
                <a:latin typeface="+mn-lt"/>
              </a:rPr>
              <a:t>condition, and disposition.</a:t>
            </a:r>
            <a:endParaRPr lang="en-US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3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1F497D"/>
                </a:solidFill>
              </a:rPr>
              <a:t>$400 </a:t>
            </a:r>
            <a:r>
              <a:rPr lang="en-US" dirty="0">
                <a:solidFill>
                  <a:srgbClr val="1F497D"/>
                </a:solidFill>
              </a:rPr>
              <a:t>Answer – Administrative</a:t>
            </a:r>
            <a:br>
              <a:rPr lang="en-US" dirty="0">
                <a:solidFill>
                  <a:srgbClr val="1F497D"/>
                </a:solidFill>
              </a:rPr>
            </a:br>
            <a:r>
              <a:rPr lang="en-US" dirty="0">
                <a:solidFill>
                  <a:srgbClr val="1F497D"/>
                </a:solidFill>
              </a:rPr>
              <a:t>Requirements</a:t>
            </a:r>
            <a:endParaRPr lang="en-US" b="1" dirty="0" smtClean="0">
              <a:solidFill>
                <a:srgbClr val="1F497D"/>
              </a:solidFill>
            </a:endParaRPr>
          </a:p>
        </p:txBody>
      </p:sp>
      <p:sp>
        <p:nvSpPr>
          <p:cNvPr id="115714" name="Text Box 4"/>
          <p:cNvSpPr txBox="1">
            <a:spLocks noChangeArrowheads="1"/>
          </p:cNvSpPr>
          <p:nvPr/>
        </p:nvSpPr>
        <p:spPr bwMode="auto">
          <a:xfrm>
            <a:off x="1350963" y="2828925"/>
            <a:ext cx="644207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3600" dirty="0">
                <a:latin typeface="+mn-lt"/>
              </a:rPr>
              <a:t>What are the required records for </a:t>
            </a:r>
          </a:p>
          <a:p>
            <a:pPr eaLnBrk="0" hangingPunct="0"/>
            <a:r>
              <a:rPr lang="en-US" sz="3600" dirty="0">
                <a:latin typeface="+mn-lt"/>
              </a:rPr>
              <a:t>equipment?</a:t>
            </a:r>
            <a:endParaRPr lang="en-US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1F497D"/>
                </a:solidFill>
              </a:rPr>
              <a:t>$200 </a:t>
            </a:r>
            <a:r>
              <a:rPr lang="en-US" b="1" dirty="0" smtClean="0">
                <a:solidFill>
                  <a:srgbClr val="1F497D"/>
                </a:solidFill>
              </a:rPr>
              <a:t>Answer </a:t>
            </a:r>
            <a:r>
              <a:rPr lang="en-US" dirty="0"/>
              <a:t>- Documentation</a:t>
            </a:r>
            <a:endParaRPr lang="en-US" b="1" dirty="0" smtClean="0">
              <a:solidFill>
                <a:srgbClr val="1F497D"/>
              </a:solidFill>
            </a:endParaRPr>
          </a:p>
        </p:txBody>
      </p:sp>
      <p:sp>
        <p:nvSpPr>
          <p:cNvPr id="25602" name="Text Box 4"/>
          <p:cNvSpPr txBox="1">
            <a:spLocks noChangeArrowheads="1"/>
          </p:cNvSpPr>
          <p:nvPr/>
        </p:nvSpPr>
        <p:spPr bwMode="auto">
          <a:xfrm>
            <a:off x="1273486" y="2828836"/>
            <a:ext cx="6597029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3600" dirty="0">
                <a:latin typeface="+mn-lt"/>
              </a:rPr>
              <a:t>What are records that support the </a:t>
            </a:r>
          </a:p>
          <a:p>
            <a:pPr eaLnBrk="0" hangingPunct="0"/>
            <a:r>
              <a:rPr lang="en-US" sz="3600" dirty="0">
                <a:latin typeface="+mn-lt"/>
              </a:rPr>
              <a:t>allocation of costs?</a:t>
            </a:r>
            <a:endParaRPr lang="en-US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1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1F497D"/>
                </a:solidFill>
              </a:rPr>
              <a:t>$500 Question – Administrative Requirements</a:t>
            </a:r>
          </a:p>
        </p:txBody>
      </p:sp>
      <p:sp>
        <p:nvSpPr>
          <p:cNvPr id="117762" name="Text Box 4"/>
          <p:cNvSpPr txBox="1">
            <a:spLocks noChangeArrowheads="1"/>
          </p:cNvSpPr>
          <p:nvPr/>
        </p:nvSpPr>
        <p:spPr bwMode="auto">
          <a:xfrm>
            <a:off x="497681" y="2274888"/>
            <a:ext cx="8148638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3600" dirty="0">
                <a:latin typeface="+mn-lt"/>
              </a:rPr>
              <a:t>Complete disclosure, source and use </a:t>
            </a:r>
          </a:p>
          <a:p>
            <a:pPr eaLnBrk="0" hangingPunct="0"/>
            <a:r>
              <a:rPr lang="en-US" sz="3600" dirty="0">
                <a:latin typeface="+mn-lt"/>
              </a:rPr>
              <a:t>of funds, internal control, budget control,</a:t>
            </a:r>
          </a:p>
          <a:p>
            <a:pPr eaLnBrk="0" hangingPunct="0"/>
            <a:r>
              <a:rPr lang="en-US" sz="3600" dirty="0">
                <a:latin typeface="+mn-lt"/>
              </a:rPr>
              <a:t>allowable cost, source documentation, and </a:t>
            </a:r>
          </a:p>
          <a:p>
            <a:pPr eaLnBrk="0" hangingPunct="0"/>
            <a:r>
              <a:rPr lang="en-US" sz="3600" dirty="0">
                <a:latin typeface="+mn-lt"/>
              </a:rPr>
              <a:t>cash management.</a:t>
            </a:r>
            <a:endParaRPr lang="en-US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09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1F497D"/>
                </a:solidFill>
              </a:rPr>
              <a:t>$500 </a:t>
            </a:r>
            <a:r>
              <a:rPr lang="en-US" dirty="0">
                <a:solidFill>
                  <a:srgbClr val="1F497D"/>
                </a:solidFill>
              </a:rPr>
              <a:t>Answer – Administrative</a:t>
            </a:r>
            <a:br>
              <a:rPr lang="en-US" dirty="0">
                <a:solidFill>
                  <a:srgbClr val="1F497D"/>
                </a:solidFill>
              </a:rPr>
            </a:br>
            <a:r>
              <a:rPr lang="en-US" dirty="0">
                <a:solidFill>
                  <a:srgbClr val="1F497D"/>
                </a:solidFill>
              </a:rPr>
              <a:t>Requirements</a:t>
            </a:r>
            <a:endParaRPr lang="en-US" b="1" dirty="0" smtClean="0">
              <a:solidFill>
                <a:srgbClr val="1F497D"/>
              </a:solidFill>
            </a:endParaRPr>
          </a:p>
        </p:txBody>
      </p:sp>
      <p:sp>
        <p:nvSpPr>
          <p:cNvPr id="119810" name="Text Box 4"/>
          <p:cNvSpPr txBox="1">
            <a:spLocks noChangeArrowheads="1"/>
          </p:cNvSpPr>
          <p:nvPr/>
        </p:nvSpPr>
        <p:spPr bwMode="auto">
          <a:xfrm>
            <a:off x="1108702" y="2828836"/>
            <a:ext cx="692659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3600" dirty="0">
                <a:latin typeface="+mn-lt"/>
              </a:rPr>
              <a:t>What are the financial management </a:t>
            </a:r>
          </a:p>
          <a:p>
            <a:pPr eaLnBrk="0" hangingPunct="0"/>
            <a:r>
              <a:rPr lang="en-US" sz="3600" dirty="0">
                <a:latin typeface="+mn-lt"/>
              </a:rPr>
              <a:t>standards?</a:t>
            </a:r>
            <a:endParaRPr lang="en-US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b="1" dirty="0" smtClean="0">
                <a:solidFill>
                  <a:schemeClr val="accent2">
                    <a:lumMod val="75000"/>
                  </a:schemeClr>
                </a:solidFill>
              </a:rPr>
              <a:t>FINAL JEOPARDY</a:t>
            </a:r>
            <a:endParaRPr lang="en-US" b="1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21858" name="Text Box 3"/>
          <p:cNvSpPr txBox="1">
            <a:spLocks noChangeArrowheads="1"/>
          </p:cNvSpPr>
          <p:nvPr/>
        </p:nvSpPr>
        <p:spPr bwMode="auto">
          <a:xfrm>
            <a:off x="487363" y="1981200"/>
            <a:ext cx="7786908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4000" dirty="0">
                <a:latin typeface="+mn-lt"/>
              </a:rPr>
              <a:t>Recipient responsibilities, codes of </a:t>
            </a:r>
          </a:p>
          <a:p>
            <a:pPr eaLnBrk="0" hangingPunct="0"/>
            <a:r>
              <a:rPr lang="en-US" sz="4000" dirty="0">
                <a:latin typeface="+mn-lt"/>
              </a:rPr>
              <a:t>conduct, competition, cost and price </a:t>
            </a:r>
          </a:p>
          <a:p>
            <a:pPr eaLnBrk="0" hangingPunct="0"/>
            <a:r>
              <a:rPr lang="en-US" sz="4000" dirty="0">
                <a:latin typeface="+mn-lt"/>
              </a:rPr>
              <a:t>analysis, procurement records,</a:t>
            </a:r>
          </a:p>
          <a:p>
            <a:pPr eaLnBrk="0" hangingPunct="0"/>
            <a:r>
              <a:rPr lang="en-US" sz="4000" dirty="0">
                <a:latin typeface="+mn-lt"/>
              </a:rPr>
              <a:t> contract administration, and </a:t>
            </a:r>
          </a:p>
          <a:p>
            <a:pPr eaLnBrk="0" hangingPunct="0"/>
            <a:r>
              <a:rPr lang="en-US" sz="4000" dirty="0">
                <a:latin typeface="+mn-lt"/>
              </a:rPr>
              <a:t>contract provisions.</a:t>
            </a:r>
          </a:p>
        </p:txBody>
      </p:sp>
      <p:pic>
        <p:nvPicPr>
          <p:cNvPr id="59396" name="final_Q.wav" descr="Sound icon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7467600" y="58674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93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939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39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9396"/>
                </p:tgtEl>
              </p:cMediaNode>
            </p:audio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b="1" dirty="0" smtClean="0">
                <a:solidFill>
                  <a:schemeClr val="accent2">
                    <a:lumMod val="75000"/>
                  </a:schemeClr>
                </a:solidFill>
              </a:rPr>
              <a:t>FINAL JEOPARDY ANSWER</a:t>
            </a:r>
            <a:endParaRPr lang="en-US" b="1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23906" name="Text Box 3"/>
          <p:cNvSpPr txBox="1">
            <a:spLocks noChangeArrowheads="1"/>
          </p:cNvSpPr>
          <p:nvPr/>
        </p:nvSpPr>
        <p:spPr bwMode="auto">
          <a:xfrm>
            <a:off x="495453" y="2819400"/>
            <a:ext cx="815309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4000" dirty="0">
                <a:latin typeface="+mn-lt"/>
              </a:rPr>
              <a:t>What are the procurement standards?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1F497D"/>
                </a:solidFill>
              </a:rPr>
              <a:t>$300 Question - Documentation</a:t>
            </a:r>
          </a:p>
        </p:txBody>
      </p:sp>
      <p:sp>
        <p:nvSpPr>
          <p:cNvPr id="27650" name="Text Box 4"/>
          <p:cNvSpPr txBox="1">
            <a:spLocks noChangeArrowheads="1"/>
          </p:cNvSpPr>
          <p:nvPr/>
        </p:nvSpPr>
        <p:spPr bwMode="auto">
          <a:xfrm>
            <a:off x="895350" y="2551906"/>
            <a:ext cx="7353300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3600" dirty="0">
                <a:latin typeface="+mn-lt"/>
              </a:rPr>
              <a:t>Authorized Representative, Principal </a:t>
            </a:r>
          </a:p>
          <a:p>
            <a:pPr algn="ctr" eaLnBrk="0" hangingPunct="0"/>
            <a:r>
              <a:rPr lang="en-US" sz="3600" dirty="0">
                <a:latin typeface="+mn-lt"/>
              </a:rPr>
              <a:t>Investigator or Project Director leaves </a:t>
            </a:r>
          </a:p>
          <a:p>
            <a:pPr algn="ctr" eaLnBrk="0" hangingPunct="0"/>
            <a:r>
              <a:rPr lang="en-US" sz="3600" dirty="0">
                <a:latin typeface="+mn-lt"/>
              </a:rPr>
              <a:t>the project.</a:t>
            </a:r>
            <a:endParaRPr lang="en-US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1F497D"/>
                </a:solidFill>
              </a:rPr>
              <a:t>$300 </a:t>
            </a:r>
            <a:r>
              <a:rPr lang="en-US" b="1" dirty="0" smtClean="0">
                <a:solidFill>
                  <a:srgbClr val="1F497D"/>
                </a:solidFill>
              </a:rPr>
              <a:t>Answer </a:t>
            </a:r>
            <a:r>
              <a:rPr lang="en-US" dirty="0"/>
              <a:t>- Documentation</a:t>
            </a:r>
            <a:endParaRPr lang="en-US" b="1" dirty="0" smtClean="0">
              <a:solidFill>
                <a:srgbClr val="1F497D"/>
              </a:solidFill>
            </a:endParaRPr>
          </a:p>
        </p:txBody>
      </p:sp>
      <p:sp>
        <p:nvSpPr>
          <p:cNvPr id="29698" name="Text Box 4"/>
          <p:cNvSpPr txBox="1">
            <a:spLocks noChangeArrowheads="1"/>
          </p:cNvSpPr>
          <p:nvPr/>
        </p:nvSpPr>
        <p:spPr bwMode="auto">
          <a:xfrm>
            <a:off x="1158081" y="2551906"/>
            <a:ext cx="6827838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3600" dirty="0">
                <a:latin typeface="+mn-lt"/>
              </a:rPr>
              <a:t>What is send written notification to </a:t>
            </a:r>
          </a:p>
          <a:p>
            <a:pPr algn="ctr" eaLnBrk="0" hangingPunct="0"/>
            <a:r>
              <a:rPr lang="en-US" sz="3600" dirty="0">
                <a:latin typeface="+mn-lt"/>
              </a:rPr>
              <a:t>DOE concerning the change in key </a:t>
            </a:r>
          </a:p>
          <a:p>
            <a:pPr algn="ctr" eaLnBrk="0" hangingPunct="0"/>
            <a:r>
              <a:rPr lang="en-US" sz="3600" dirty="0">
                <a:latin typeface="+mn-lt"/>
              </a:rPr>
              <a:t>personnel?</a:t>
            </a:r>
            <a:endParaRPr lang="en-US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1F497D"/>
                </a:solidFill>
              </a:rPr>
              <a:t>$400 Question - Documentation</a:t>
            </a:r>
          </a:p>
        </p:txBody>
      </p:sp>
      <p:sp>
        <p:nvSpPr>
          <p:cNvPr id="31746" name="Text Box 4"/>
          <p:cNvSpPr txBox="1">
            <a:spLocks noChangeArrowheads="1"/>
          </p:cNvSpPr>
          <p:nvPr/>
        </p:nvSpPr>
        <p:spPr bwMode="auto">
          <a:xfrm>
            <a:off x="1119981" y="2274888"/>
            <a:ext cx="6904038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3600" dirty="0">
                <a:latin typeface="+mn-lt"/>
              </a:rPr>
              <a:t>Solicitation (bid) package, proof of </a:t>
            </a:r>
          </a:p>
          <a:p>
            <a:pPr eaLnBrk="0" hangingPunct="0"/>
            <a:r>
              <a:rPr lang="en-US" sz="3600" dirty="0">
                <a:latin typeface="+mn-lt"/>
              </a:rPr>
              <a:t>advertisement, notes from bidders </a:t>
            </a:r>
          </a:p>
          <a:p>
            <a:pPr eaLnBrk="0" hangingPunct="0"/>
            <a:r>
              <a:rPr lang="en-US" sz="3600" dirty="0">
                <a:latin typeface="+mn-lt"/>
              </a:rPr>
              <a:t>conference, proposals received, and </a:t>
            </a:r>
          </a:p>
          <a:p>
            <a:pPr eaLnBrk="0" hangingPunct="0"/>
            <a:r>
              <a:rPr lang="en-US" sz="3600" dirty="0">
                <a:latin typeface="+mn-lt"/>
              </a:rPr>
              <a:t>evaluator’s work papers.  </a:t>
            </a:r>
            <a:endParaRPr lang="en-US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1F497D"/>
                </a:solidFill>
              </a:rPr>
              <a:t>$400 </a:t>
            </a:r>
            <a:r>
              <a:rPr lang="en-US" b="1" dirty="0" smtClean="0">
                <a:solidFill>
                  <a:srgbClr val="1F497D"/>
                </a:solidFill>
              </a:rPr>
              <a:t>Answer </a:t>
            </a:r>
            <a:r>
              <a:rPr lang="en-US" dirty="0"/>
              <a:t>- Documentation</a:t>
            </a:r>
            <a:endParaRPr lang="en-US" b="1" dirty="0" smtClean="0">
              <a:solidFill>
                <a:srgbClr val="1F497D"/>
              </a:solidFill>
            </a:endParaRPr>
          </a:p>
        </p:txBody>
      </p:sp>
      <p:sp>
        <p:nvSpPr>
          <p:cNvPr id="33794" name="Text Box 4"/>
          <p:cNvSpPr txBox="1">
            <a:spLocks noChangeArrowheads="1"/>
          </p:cNvSpPr>
          <p:nvPr/>
        </p:nvSpPr>
        <p:spPr bwMode="auto">
          <a:xfrm>
            <a:off x="457200" y="2895600"/>
            <a:ext cx="845112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3600" dirty="0">
                <a:latin typeface="+mn-lt"/>
              </a:rPr>
              <a:t>What is the solicitation or procurement file?</a:t>
            </a:r>
            <a:endParaRPr lang="en-US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1339</TotalTime>
  <Words>997</Words>
  <Application>Microsoft Office PowerPoint</Application>
  <PresentationFormat>On-screen Show (4:3)</PresentationFormat>
  <Paragraphs>197</Paragraphs>
  <Slides>53</Slides>
  <Notes>53</Notes>
  <HiddenSlides>0</HiddenSlides>
  <MMClips>1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59" baseType="lpstr">
      <vt:lpstr>ACaslon BoldItalicOsF</vt:lpstr>
      <vt:lpstr>Arial</vt:lpstr>
      <vt:lpstr>Calibri</vt:lpstr>
      <vt:lpstr>Times New Roman</vt:lpstr>
      <vt:lpstr>Office Theme</vt:lpstr>
      <vt:lpstr>Document</vt:lpstr>
      <vt:lpstr>JEOPARDY FINANCIAL MANAGEMENT EDITION</vt:lpstr>
      <vt:lpstr>$100 Question - Documentation</vt:lpstr>
      <vt:lpstr>$100 Answer - Documentation</vt:lpstr>
      <vt:lpstr>$200 Question - Documentation</vt:lpstr>
      <vt:lpstr>$200 Answer - Documentation</vt:lpstr>
      <vt:lpstr>$300 Question - Documentation</vt:lpstr>
      <vt:lpstr>$300 Answer - Documentation</vt:lpstr>
      <vt:lpstr>$400 Question - Documentation</vt:lpstr>
      <vt:lpstr>$400 Answer - Documentation</vt:lpstr>
      <vt:lpstr>$500 Question - Documentation</vt:lpstr>
      <vt:lpstr>$500 Answer - Documentation</vt:lpstr>
      <vt:lpstr>$100 Question - Procurement</vt:lpstr>
      <vt:lpstr>$100 Answer - Procurement</vt:lpstr>
      <vt:lpstr>$200 Question - Procurement</vt:lpstr>
      <vt:lpstr>$200 Answer - Procurement</vt:lpstr>
      <vt:lpstr>$300 Question - Procurement</vt:lpstr>
      <vt:lpstr>$300 Answer - Procurement</vt:lpstr>
      <vt:lpstr>$400 Question - Procurement</vt:lpstr>
      <vt:lpstr>$400 Answer - Procurement</vt:lpstr>
      <vt:lpstr>$500 Question - Procurement</vt:lpstr>
      <vt:lpstr>$500 Answer - Procurement</vt:lpstr>
      <vt:lpstr>$100 Question – Mystery</vt:lpstr>
      <vt:lpstr>$100 Answer – Mystery</vt:lpstr>
      <vt:lpstr>$200 Question – Mystery</vt:lpstr>
      <vt:lpstr>$200 Answer – Mystery</vt:lpstr>
      <vt:lpstr>$300 Question – Mystery</vt:lpstr>
      <vt:lpstr>$300 Answer – Mystery</vt:lpstr>
      <vt:lpstr>$400 Question – Mystery</vt:lpstr>
      <vt:lpstr>$400 Answer – Mystery</vt:lpstr>
      <vt:lpstr>$500 Question – Mystery</vt:lpstr>
      <vt:lpstr>$500 Answer – Mystery</vt:lpstr>
      <vt:lpstr>$100 Question – Cost Principles</vt:lpstr>
      <vt:lpstr>$100 Answer – Cost Principles</vt:lpstr>
      <vt:lpstr>$200 Question – Cost Principles</vt:lpstr>
      <vt:lpstr>$200 Answer – Cost Principles</vt:lpstr>
      <vt:lpstr>$300 Question – Cost Principles</vt:lpstr>
      <vt:lpstr>$300 Answer – Cost Principles</vt:lpstr>
      <vt:lpstr>$400 Question – Cost Principles</vt:lpstr>
      <vt:lpstr>$400 Answer – Cost Principles</vt:lpstr>
      <vt:lpstr>$500 Question – Cost Principles</vt:lpstr>
      <vt:lpstr>$500 Answer – Cost Principles</vt:lpstr>
      <vt:lpstr>$100 Question – Administrative Requirements</vt:lpstr>
      <vt:lpstr>$100 Answer – Administrative Requirements</vt:lpstr>
      <vt:lpstr>$200 Question – Administrative Requirements</vt:lpstr>
      <vt:lpstr>$200 Answer – Administrative Requirements</vt:lpstr>
      <vt:lpstr>$300 Question – Administrative Requirements</vt:lpstr>
      <vt:lpstr>$300 Answer – Administrative Requirements</vt:lpstr>
      <vt:lpstr>$400 Question – Administrative Requirements</vt:lpstr>
      <vt:lpstr>$400 Answer – Administrative Requirements</vt:lpstr>
      <vt:lpstr>$500 Question – Administrative Requirements</vt:lpstr>
      <vt:lpstr>$500 Answer – Administrative Requirements</vt:lpstr>
      <vt:lpstr>FINAL JEOPARDY</vt:lpstr>
      <vt:lpstr>FINAL JEOPARDY ANSWER</vt:lpstr>
    </vt:vector>
  </TitlesOfParts>
  <Company>Seminole Coutny Public School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Weatherization Assistance Program - Jeopardy Financial Management Edition</dc:title>
  <dc:creator>U.S. Department of Energy</dc:creator>
  <cp:keywords>weatherization, financial, management, energy, residential, training, workshop</cp:keywords>
  <cp:lastModifiedBy>Susan Gardner</cp:lastModifiedBy>
  <cp:revision>134</cp:revision>
  <dcterms:created xsi:type="dcterms:W3CDTF">1998-09-17T14:16:32Z</dcterms:created>
  <dcterms:modified xsi:type="dcterms:W3CDTF">2015-04-01T19:26:40Z</dcterms:modified>
  <cp:category>weatherization, financial</cp:category>
</cp:coreProperties>
</file>