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6"/>
    <p:sldMasterId id="2147483767" r:id="rId7"/>
    <p:sldMasterId id="2147483802" r:id="rId8"/>
    <p:sldMasterId id="2147483814" r:id="rId9"/>
  </p:sldMasterIdLst>
  <p:notesMasterIdLst>
    <p:notesMasterId r:id="rId50"/>
  </p:notesMasterIdLst>
  <p:handoutMasterIdLst>
    <p:handoutMasterId r:id="rId51"/>
  </p:handoutMasterIdLst>
  <p:sldIdLst>
    <p:sldId id="295" r:id="rId10"/>
    <p:sldId id="615" r:id="rId11"/>
    <p:sldId id="617" r:id="rId12"/>
    <p:sldId id="616" r:id="rId13"/>
    <p:sldId id="431" r:id="rId14"/>
    <p:sldId id="577" r:id="rId15"/>
    <p:sldId id="578" r:id="rId16"/>
    <p:sldId id="561" r:id="rId17"/>
    <p:sldId id="562" r:id="rId18"/>
    <p:sldId id="618" r:id="rId19"/>
    <p:sldId id="619" r:id="rId20"/>
    <p:sldId id="430" r:id="rId21"/>
    <p:sldId id="540" r:id="rId22"/>
    <p:sldId id="535" r:id="rId23"/>
    <p:sldId id="594" r:id="rId24"/>
    <p:sldId id="541" r:id="rId25"/>
    <p:sldId id="542" r:id="rId26"/>
    <p:sldId id="553" r:id="rId27"/>
    <p:sldId id="576" r:id="rId28"/>
    <p:sldId id="548" r:id="rId29"/>
    <p:sldId id="579" r:id="rId30"/>
    <p:sldId id="581" r:id="rId31"/>
    <p:sldId id="582" r:id="rId32"/>
    <p:sldId id="583" r:id="rId33"/>
    <p:sldId id="584" r:id="rId34"/>
    <p:sldId id="586" r:id="rId35"/>
    <p:sldId id="620" r:id="rId36"/>
    <p:sldId id="580" r:id="rId37"/>
    <p:sldId id="588" r:id="rId38"/>
    <p:sldId id="589" r:id="rId39"/>
    <p:sldId id="590" r:id="rId40"/>
    <p:sldId id="591" r:id="rId41"/>
    <p:sldId id="592" r:id="rId42"/>
    <p:sldId id="593" r:id="rId43"/>
    <p:sldId id="610" r:id="rId44"/>
    <p:sldId id="550" r:id="rId45"/>
    <p:sldId id="612" r:id="rId46"/>
    <p:sldId id="613" r:id="rId47"/>
    <p:sldId id="614" r:id="rId48"/>
    <p:sldId id="459" r:id="rId49"/>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3024">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guide id="3" orient="horz" pos="2928">
          <p15:clr>
            <a:srgbClr val="A4A3A4"/>
          </p15:clr>
        </p15:guide>
        <p15:guide id="4"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66"/>
    <a:srgbClr val="003366"/>
    <a:srgbClr val="660033"/>
    <a:srgbClr val="D60093"/>
    <a:srgbClr val="0000FF"/>
    <a:srgbClr val="993300"/>
    <a:srgbClr val="292929"/>
    <a:srgbClr val="F67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8771" autoAdjust="0"/>
  </p:normalViewPr>
  <p:slideViewPr>
    <p:cSldViewPr>
      <p:cViewPr varScale="1">
        <p:scale>
          <a:sx n="77" d="100"/>
          <a:sy n="77" d="100"/>
        </p:scale>
        <p:origin x="-966" y="-102"/>
      </p:cViewPr>
      <p:guideLst>
        <p:guide orient="horz" pos="3024"/>
        <p:guide pos="2880"/>
      </p:guideLst>
    </p:cSldViewPr>
  </p:slideViewPr>
  <p:notesTextViewPr>
    <p:cViewPr>
      <p:scale>
        <a:sx n="100" d="100"/>
        <a:sy n="100" d="100"/>
      </p:scale>
      <p:origin x="0" y="0"/>
    </p:cViewPr>
  </p:notesTextViewPr>
  <p:sorterViewPr>
    <p:cViewPr>
      <p:scale>
        <a:sx n="110" d="100"/>
        <a:sy n="110" d="100"/>
      </p:scale>
      <p:origin x="0" y="0"/>
    </p:cViewPr>
  </p:sorterViewPr>
  <p:notesViewPr>
    <p:cSldViewPr>
      <p:cViewPr varScale="1">
        <p:scale>
          <a:sx n="66" d="100"/>
          <a:sy n="66" d="100"/>
        </p:scale>
        <p:origin x="-3354" y="-114"/>
      </p:cViewPr>
      <p:guideLst>
        <p:guide orient="horz" pos="2880"/>
        <p:guide orient="horz" pos="2928"/>
        <p:guide pos="2160"/>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2.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8" Type="http://schemas.openxmlformats.org/officeDocument/2006/relationships/slideMaster" Target="slideMasters/slideMaster3.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8323FA-2231-7C4B-945A-753EE36B21AD}" type="doc">
      <dgm:prSet loTypeId="urn:microsoft.com/office/officeart/2005/8/layout/default" loCatId="" qsTypeId="urn:microsoft.com/office/officeart/2005/8/quickstyle/simple4" qsCatId="simple" csTypeId="urn:microsoft.com/office/officeart/2005/8/colors/colorful1" csCatId="colorful" phldr="1"/>
      <dgm:spPr/>
      <dgm:t>
        <a:bodyPr/>
        <a:lstStyle/>
        <a:p>
          <a:endParaRPr lang="en-US"/>
        </a:p>
      </dgm:t>
    </dgm:pt>
    <dgm:pt modelId="{2E14DFCB-4894-3C42-80C2-CB58081F6135}">
      <dgm:prSet phldrT="[Text]"/>
      <dgm:spPr>
        <a:xfrm>
          <a:off x="1694163" y="1053"/>
          <a:ext cx="1302351" cy="781410"/>
        </a:xfrm>
        <a:gradFill rotWithShape="0">
          <a:gsLst>
            <a:gs pos="0">
              <a:srgbClr val="0099CC">
                <a:hueOff val="0"/>
                <a:satOff val="0"/>
                <a:lumOff val="0"/>
                <a:alphaOff val="0"/>
                <a:tint val="100000"/>
                <a:shade val="100000"/>
                <a:satMod val="130000"/>
              </a:srgbClr>
            </a:gs>
            <a:gs pos="100000">
              <a:srgbClr val="0099CC">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r>
            <a:rPr lang="en-US" dirty="0" smtClean="0">
              <a:solidFill>
                <a:sysClr val="window" lastClr="FFFFFF"/>
              </a:solidFill>
              <a:latin typeface="Calibri"/>
              <a:ea typeface="+mn-ea"/>
              <a:cs typeface="+mn-cs"/>
            </a:rPr>
            <a:t>(2) Functional (Applied) Design</a:t>
          </a:r>
          <a:endParaRPr lang="en-US" dirty="0">
            <a:solidFill>
              <a:sysClr val="window" lastClr="FFFFFF"/>
            </a:solidFill>
            <a:latin typeface="Calibri"/>
            <a:ea typeface="+mn-ea"/>
            <a:cs typeface="+mn-cs"/>
          </a:endParaRPr>
        </a:p>
      </dgm:t>
    </dgm:pt>
    <dgm:pt modelId="{ACEAA560-7AA6-1F40-8FF7-E56D9CBFE9B4}" type="parTrans" cxnId="{7FC9C8E6-B306-4249-9680-E0221F6EFD44}">
      <dgm:prSet/>
      <dgm:spPr/>
      <dgm:t>
        <a:bodyPr/>
        <a:lstStyle/>
        <a:p>
          <a:endParaRPr lang="en-US"/>
        </a:p>
      </dgm:t>
    </dgm:pt>
    <dgm:pt modelId="{84F54856-2447-2549-9C0B-1EFD5AD36651}" type="sibTrans" cxnId="{7FC9C8E6-B306-4249-9680-E0221F6EFD44}">
      <dgm:prSet/>
      <dgm:spPr/>
      <dgm:t>
        <a:bodyPr/>
        <a:lstStyle/>
        <a:p>
          <a:endParaRPr lang="en-US"/>
        </a:p>
      </dgm:t>
    </dgm:pt>
    <dgm:pt modelId="{91EBCE13-3939-1641-90D1-97C4CA539D3C}">
      <dgm:prSet phldrT="[Text]"/>
      <dgm:spPr>
        <a:xfrm>
          <a:off x="5275630" y="912700"/>
          <a:ext cx="1302351" cy="781410"/>
        </a:xfrm>
        <a:gradFill rotWithShape="0">
          <a:gsLst>
            <a:gs pos="0">
              <a:srgbClr val="006633">
                <a:hueOff val="0"/>
                <a:satOff val="0"/>
                <a:lumOff val="0"/>
                <a:alphaOff val="0"/>
                <a:tint val="100000"/>
                <a:shade val="100000"/>
                <a:satMod val="130000"/>
              </a:srgbClr>
            </a:gs>
            <a:gs pos="100000">
              <a:srgbClr val="006633">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r>
            <a:rPr lang="en-US" dirty="0" smtClean="0">
              <a:solidFill>
                <a:sysClr val="window" lastClr="FFFFFF"/>
              </a:solidFill>
              <a:latin typeface="Calibri"/>
              <a:ea typeface="+mn-ea"/>
              <a:cs typeface="+mn-cs"/>
            </a:rPr>
            <a:t>(5) Data Management &amp; Informatics</a:t>
          </a:r>
          <a:endParaRPr lang="en-US" dirty="0">
            <a:solidFill>
              <a:sysClr val="window" lastClr="FFFFFF"/>
            </a:solidFill>
            <a:latin typeface="Calibri"/>
            <a:ea typeface="+mn-ea"/>
            <a:cs typeface="+mn-cs"/>
          </a:endParaRPr>
        </a:p>
      </dgm:t>
    </dgm:pt>
    <dgm:pt modelId="{6D07A00A-99A2-474B-BA33-7EE938C9AF2C}" type="parTrans" cxnId="{2E8FCB0B-84C3-5B40-90C7-A0868EFED06B}">
      <dgm:prSet/>
      <dgm:spPr/>
      <dgm:t>
        <a:bodyPr/>
        <a:lstStyle/>
        <a:p>
          <a:endParaRPr lang="en-US"/>
        </a:p>
      </dgm:t>
    </dgm:pt>
    <dgm:pt modelId="{00243451-9BCB-174D-82B5-4FAF3D9B6D22}" type="sibTrans" cxnId="{2E8FCB0B-84C3-5B40-90C7-A0868EFED06B}">
      <dgm:prSet/>
      <dgm:spPr/>
      <dgm:t>
        <a:bodyPr/>
        <a:lstStyle/>
        <a:p>
          <a:endParaRPr lang="en-US"/>
        </a:p>
      </dgm:t>
    </dgm:pt>
    <dgm:pt modelId="{2AD39C6D-8796-E845-8F9B-34627ADC8AAA}">
      <dgm:prSet/>
      <dgm:spPr>
        <a:xfrm>
          <a:off x="4559337" y="1053"/>
          <a:ext cx="1302351" cy="781410"/>
        </a:xfrm>
        <a:solidFill>
          <a:srgbClr val="99CC33"/>
        </a:solidFill>
        <a:ln>
          <a:noFill/>
        </a:ln>
        <a:effectLst>
          <a:outerShdw blurRad="40000" dist="23000" dir="5400000" rotWithShape="0">
            <a:srgbClr val="000000">
              <a:alpha val="35000"/>
            </a:srgbClr>
          </a:outerShdw>
        </a:effectLst>
      </dgm:spPr>
      <dgm:t>
        <a:bodyPr/>
        <a:lstStyle/>
        <a:p>
          <a:r>
            <a:rPr lang="en-US" dirty="0" smtClean="0">
              <a:solidFill>
                <a:sysClr val="window" lastClr="FFFFFF"/>
              </a:solidFill>
              <a:latin typeface="Calibri"/>
              <a:ea typeface="+mn-ea"/>
              <a:cs typeface="+mn-cs"/>
            </a:rPr>
            <a:t>(4) Qualification</a:t>
          </a:r>
          <a:endParaRPr lang="en-US" dirty="0">
            <a:solidFill>
              <a:sysClr val="window" lastClr="FFFFFF"/>
            </a:solidFill>
            <a:latin typeface="Calibri"/>
            <a:ea typeface="+mn-ea"/>
            <a:cs typeface="+mn-cs"/>
          </a:endParaRPr>
        </a:p>
      </dgm:t>
    </dgm:pt>
    <dgm:pt modelId="{D5CACA2D-5C16-F340-8E90-F1750FAB83AC}" type="parTrans" cxnId="{408EE11E-8555-4A47-971C-11A94466A116}">
      <dgm:prSet/>
      <dgm:spPr/>
      <dgm:t>
        <a:bodyPr/>
        <a:lstStyle/>
        <a:p>
          <a:endParaRPr lang="en-US"/>
        </a:p>
      </dgm:t>
    </dgm:pt>
    <dgm:pt modelId="{09CE30D1-2EDE-BD48-B730-B1B7EC876997}" type="sibTrans" cxnId="{408EE11E-8555-4A47-971C-11A94466A116}">
      <dgm:prSet/>
      <dgm:spPr/>
      <dgm:t>
        <a:bodyPr/>
        <a:lstStyle/>
        <a:p>
          <a:endParaRPr lang="en-US"/>
        </a:p>
      </dgm:t>
    </dgm:pt>
    <dgm:pt modelId="{259E5752-439B-6C4A-A446-175E246F7D39}">
      <dgm:prSet/>
      <dgm:spPr>
        <a:xfrm>
          <a:off x="3126750" y="1053"/>
          <a:ext cx="1302351" cy="781410"/>
        </a:xfrm>
        <a:gradFill rotWithShape="0">
          <a:gsLst>
            <a:gs pos="0">
              <a:srgbClr val="006699">
                <a:hueOff val="0"/>
                <a:satOff val="0"/>
                <a:lumOff val="0"/>
                <a:alphaOff val="0"/>
                <a:tint val="100000"/>
                <a:shade val="100000"/>
                <a:satMod val="130000"/>
              </a:srgbClr>
            </a:gs>
            <a:gs pos="100000">
              <a:srgbClr val="006699">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r>
            <a:rPr lang="en-US" dirty="0" smtClean="0">
              <a:solidFill>
                <a:sysClr val="window" lastClr="FFFFFF"/>
              </a:solidFill>
              <a:latin typeface="Calibri"/>
              <a:ea typeface="+mn-ea"/>
              <a:cs typeface="+mn-cs"/>
            </a:rPr>
            <a:t>(3) Process  Scale-up</a:t>
          </a:r>
          <a:endParaRPr lang="en-US" dirty="0">
            <a:solidFill>
              <a:sysClr val="window" lastClr="FFFFFF"/>
            </a:solidFill>
            <a:latin typeface="Calibri"/>
            <a:ea typeface="+mn-ea"/>
            <a:cs typeface="+mn-cs"/>
          </a:endParaRPr>
        </a:p>
      </dgm:t>
    </dgm:pt>
    <dgm:pt modelId="{048B1D6B-09A9-4645-B293-0413E19526C8}" type="parTrans" cxnId="{902BC3D5-8DCB-DC4B-B250-4C2DEAE3F577}">
      <dgm:prSet/>
      <dgm:spPr/>
      <dgm:t>
        <a:bodyPr/>
        <a:lstStyle/>
        <a:p>
          <a:endParaRPr lang="en-US"/>
        </a:p>
      </dgm:t>
    </dgm:pt>
    <dgm:pt modelId="{4A35A2E7-B6A0-3D48-B003-4F8D692119B4}" type="sibTrans" cxnId="{902BC3D5-8DCB-DC4B-B250-4C2DEAE3F577}">
      <dgm:prSet/>
      <dgm:spPr/>
      <dgm:t>
        <a:bodyPr/>
        <a:lstStyle/>
        <a:p>
          <a:endParaRPr lang="en-US"/>
        </a:p>
      </dgm:t>
    </dgm:pt>
    <dgm:pt modelId="{93F5177C-FD24-DE47-986A-77FE6E48420D}">
      <dgm:prSet/>
      <dgm:spPr>
        <a:xfrm>
          <a:off x="977870" y="912700"/>
          <a:ext cx="1302351" cy="781410"/>
        </a:xfrm>
        <a:gradFill rotWithShape="0">
          <a:gsLst>
            <a:gs pos="0">
              <a:srgbClr val="7030A0"/>
            </a:gs>
            <a:gs pos="100000">
              <a:srgbClr val="AA71D5"/>
            </a:gs>
          </a:gsLst>
          <a:lin ang="16200000" scaled="0"/>
        </a:gradFill>
        <a:ln>
          <a:noFill/>
        </a:ln>
        <a:effectLst>
          <a:outerShdw blurRad="40000" dist="23000" dir="5400000" rotWithShape="0">
            <a:srgbClr val="000000">
              <a:alpha val="35000"/>
            </a:srgbClr>
          </a:outerShdw>
        </a:effectLst>
      </dgm:spPr>
      <dgm:t>
        <a:bodyPr/>
        <a:lstStyle/>
        <a:p>
          <a:r>
            <a:rPr lang="en-US" dirty="0" smtClean="0">
              <a:solidFill>
                <a:sysClr val="window" lastClr="FFFFFF"/>
              </a:solidFill>
              <a:latin typeface="Calibri"/>
              <a:ea typeface="+mn-ea"/>
              <a:cs typeface="+mn-cs"/>
            </a:rPr>
            <a:t>(1) Materials Design &amp; Synthesis</a:t>
          </a:r>
          <a:endParaRPr lang="en-US" dirty="0">
            <a:solidFill>
              <a:sysClr val="window" lastClr="FFFFFF"/>
            </a:solidFill>
            <a:latin typeface="Calibri"/>
            <a:ea typeface="+mn-ea"/>
            <a:cs typeface="+mn-cs"/>
          </a:endParaRPr>
        </a:p>
      </dgm:t>
    </dgm:pt>
    <dgm:pt modelId="{F9CA2413-BA7B-D644-AAFB-5549579FF8F1}" type="parTrans" cxnId="{3C3623B1-2D01-0D4A-AA62-71B20AB21377}">
      <dgm:prSet/>
      <dgm:spPr/>
      <dgm:t>
        <a:bodyPr/>
        <a:lstStyle/>
        <a:p>
          <a:endParaRPr lang="en-US"/>
        </a:p>
      </dgm:t>
    </dgm:pt>
    <dgm:pt modelId="{1CDF739F-22C8-8745-9619-84070CAB960F}" type="sibTrans" cxnId="{3C3623B1-2D01-0D4A-AA62-71B20AB21377}">
      <dgm:prSet/>
      <dgm:spPr/>
      <dgm:t>
        <a:bodyPr/>
        <a:lstStyle/>
        <a:p>
          <a:endParaRPr lang="en-US"/>
        </a:p>
      </dgm:t>
    </dgm:pt>
    <dgm:pt modelId="{AD56ED0E-DCE7-9540-A8B6-635009840A35}" type="pres">
      <dgm:prSet presAssocID="{5B8323FA-2231-7C4B-945A-753EE36B21AD}" presName="diagram" presStyleCnt="0">
        <dgm:presLayoutVars>
          <dgm:dir/>
          <dgm:resizeHandles val="exact"/>
        </dgm:presLayoutVars>
      </dgm:prSet>
      <dgm:spPr/>
      <dgm:t>
        <a:bodyPr/>
        <a:lstStyle/>
        <a:p>
          <a:endParaRPr lang="en-US"/>
        </a:p>
      </dgm:t>
    </dgm:pt>
    <dgm:pt modelId="{8CBBC930-68FB-734A-8B45-86D732EC7996}" type="pres">
      <dgm:prSet presAssocID="{93F5177C-FD24-DE47-986A-77FE6E48420D}" presName="node" presStyleLbl="node1" presStyleIdx="0" presStyleCnt="5" custLinFactNeighborY="7357">
        <dgm:presLayoutVars>
          <dgm:bulletEnabled val="1"/>
        </dgm:presLayoutVars>
      </dgm:prSet>
      <dgm:spPr>
        <a:prstGeom prst="rect">
          <a:avLst/>
        </a:prstGeom>
      </dgm:spPr>
      <dgm:t>
        <a:bodyPr/>
        <a:lstStyle/>
        <a:p>
          <a:endParaRPr lang="en-US"/>
        </a:p>
      </dgm:t>
    </dgm:pt>
    <dgm:pt modelId="{CA675FBF-115E-384E-AD4C-47A6C4346590}" type="pres">
      <dgm:prSet presAssocID="{1CDF739F-22C8-8745-9619-84070CAB960F}" presName="sibTrans" presStyleCnt="0"/>
      <dgm:spPr/>
      <dgm:t>
        <a:bodyPr/>
        <a:lstStyle/>
        <a:p>
          <a:endParaRPr lang="en-US"/>
        </a:p>
      </dgm:t>
    </dgm:pt>
    <dgm:pt modelId="{01B8207F-6456-BF48-A193-8C9EED6AEA3B}" type="pres">
      <dgm:prSet presAssocID="{2E14DFCB-4894-3C42-80C2-CB58081F6135}" presName="node" presStyleLbl="node1" presStyleIdx="1" presStyleCnt="5">
        <dgm:presLayoutVars>
          <dgm:bulletEnabled val="1"/>
        </dgm:presLayoutVars>
      </dgm:prSet>
      <dgm:spPr>
        <a:prstGeom prst="rect">
          <a:avLst/>
        </a:prstGeom>
      </dgm:spPr>
      <dgm:t>
        <a:bodyPr/>
        <a:lstStyle/>
        <a:p>
          <a:endParaRPr lang="en-US"/>
        </a:p>
      </dgm:t>
    </dgm:pt>
    <dgm:pt modelId="{61F8626F-C899-134C-AD60-85D30B919B6F}" type="pres">
      <dgm:prSet presAssocID="{84F54856-2447-2549-9C0B-1EFD5AD36651}" presName="sibTrans" presStyleCnt="0"/>
      <dgm:spPr/>
      <dgm:t>
        <a:bodyPr/>
        <a:lstStyle/>
        <a:p>
          <a:endParaRPr lang="en-US"/>
        </a:p>
      </dgm:t>
    </dgm:pt>
    <dgm:pt modelId="{4DDA30EC-5743-EB4B-ADDA-BB0DB2818C6D}" type="pres">
      <dgm:prSet presAssocID="{259E5752-439B-6C4A-A446-175E246F7D39}" presName="node" presStyleLbl="node1" presStyleIdx="2" presStyleCnt="5">
        <dgm:presLayoutVars>
          <dgm:bulletEnabled val="1"/>
        </dgm:presLayoutVars>
      </dgm:prSet>
      <dgm:spPr>
        <a:prstGeom prst="rect">
          <a:avLst/>
        </a:prstGeom>
      </dgm:spPr>
      <dgm:t>
        <a:bodyPr/>
        <a:lstStyle/>
        <a:p>
          <a:endParaRPr lang="en-US"/>
        </a:p>
      </dgm:t>
    </dgm:pt>
    <dgm:pt modelId="{DE91DCF7-875A-4E4F-886B-9354F35DF670}" type="pres">
      <dgm:prSet presAssocID="{4A35A2E7-B6A0-3D48-B003-4F8D692119B4}" presName="sibTrans" presStyleCnt="0"/>
      <dgm:spPr/>
      <dgm:t>
        <a:bodyPr/>
        <a:lstStyle/>
        <a:p>
          <a:endParaRPr lang="en-US"/>
        </a:p>
      </dgm:t>
    </dgm:pt>
    <dgm:pt modelId="{59BC598C-B587-CE4D-8B2E-57754CE3F74B}" type="pres">
      <dgm:prSet presAssocID="{2AD39C6D-8796-E845-8F9B-34627ADC8AAA}" presName="node" presStyleLbl="node1" presStyleIdx="3" presStyleCnt="5">
        <dgm:presLayoutVars>
          <dgm:bulletEnabled val="1"/>
        </dgm:presLayoutVars>
      </dgm:prSet>
      <dgm:spPr>
        <a:prstGeom prst="rect">
          <a:avLst/>
        </a:prstGeom>
      </dgm:spPr>
      <dgm:t>
        <a:bodyPr/>
        <a:lstStyle/>
        <a:p>
          <a:endParaRPr lang="en-US"/>
        </a:p>
      </dgm:t>
    </dgm:pt>
    <dgm:pt modelId="{42A50439-AF3B-6040-87CC-EBD18C425DCC}" type="pres">
      <dgm:prSet presAssocID="{09CE30D1-2EDE-BD48-B730-B1B7EC876997}" presName="sibTrans" presStyleCnt="0"/>
      <dgm:spPr/>
      <dgm:t>
        <a:bodyPr/>
        <a:lstStyle/>
        <a:p>
          <a:endParaRPr lang="en-US"/>
        </a:p>
      </dgm:t>
    </dgm:pt>
    <dgm:pt modelId="{1D7FD4C3-8609-E048-8FE6-2A5D5C1C4C98}" type="pres">
      <dgm:prSet presAssocID="{91EBCE13-3939-1641-90D1-97C4CA539D3C}" presName="node" presStyleLbl="node1" presStyleIdx="4" presStyleCnt="5">
        <dgm:presLayoutVars>
          <dgm:bulletEnabled val="1"/>
        </dgm:presLayoutVars>
      </dgm:prSet>
      <dgm:spPr>
        <a:prstGeom prst="rect">
          <a:avLst/>
        </a:prstGeom>
      </dgm:spPr>
      <dgm:t>
        <a:bodyPr/>
        <a:lstStyle/>
        <a:p>
          <a:endParaRPr lang="en-US"/>
        </a:p>
      </dgm:t>
    </dgm:pt>
  </dgm:ptLst>
  <dgm:cxnLst>
    <dgm:cxn modelId="{3C3623B1-2D01-0D4A-AA62-71B20AB21377}" srcId="{5B8323FA-2231-7C4B-945A-753EE36B21AD}" destId="{93F5177C-FD24-DE47-986A-77FE6E48420D}" srcOrd="0" destOrd="0" parTransId="{F9CA2413-BA7B-D644-AAFB-5549579FF8F1}" sibTransId="{1CDF739F-22C8-8745-9619-84070CAB960F}"/>
    <dgm:cxn modelId="{AA755ECE-4807-4218-A493-25DA7BA89F08}" type="presOf" srcId="{91EBCE13-3939-1641-90D1-97C4CA539D3C}" destId="{1D7FD4C3-8609-E048-8FE6-2A5D5C1C4C98}" srcOrd="0" destOrd="0" presId="urn:microsoft.com/office/officeart/2005/8/layout/default"/>
    <dgm:cxn modelId="{E69B085B-B417-475F-A569-2581C61B5713}" type="presOf" srcId="{259E5752-439B-6C4A-A446-175E246F7D39}" destId="{4DDA30EC-5743-EB4B-ADDA-BB0DB2818C6D}" srcOrd="0" destOrd="0" presId="urn:microsoft.com/office/officeart/2005/8/layout/default"/>
    <dgm:cxn modelId="{840DFD2B-5F80-41CD-ABC4-A13FD4CCCC61}" type="presOf" srcId="{5B8323FA-2231-7C4B-945A-753EE36B21AD}" destId="{AD56ED0E-DCE7-9540-A8B6-635009840A35}" srcOrd="0" destOrd="0" presId="urn:microsoft.com/office/officeart/2005/8/layout/default"/>
    <dgm:cxn modelId="{902BC3D5-8DCB-DC4B-B250-4C2DEAE3F577}" srcId="{5B8323FA-2231-7C4B-945A-753EE36B21AD}" destId="{259E5752-439B-6C4A-A446-175E246F7D39}" srcOrd="2" destOrd="0" parTransId="{048B1D6B-09A9-4645-B293-0413E19526C8}" sibTransId="{4A35A2E7-B6A0-3D48-B003-4F8D692119B4}"/>
    <dgm:cxn modelId="{7FC9C8E6-B306-4249-9680-E0221F6EFD44}" srcId="{5B8323FA-2231-7C4B-945A-753EE36B21AD}" destId="{2E14DFCB-4894-3C42-80C2-CB58081F6135}" srcOrd="1" destOrd="0" parTransId="{ACEAA560-7AA6-1F40-8FF7-E56D9CBFE9B4}" sibTransId="{84F54856-2447-2549-9C0B-1EFD5AD36651}"/>
    <dgm:cxn modelId="{2E8FCB0B-84C3-5B40-90C7-A0868EFED06B}" srcId="{5B8323FA-2231-7C4B-945A-753EE36B21AD}" destId="{91EBCE13-3939-1641-90D1-97C4CA539D3C}" srcOrd="4" destOrd="0" parTransId="{6D07A00A-99A2-474B-BA33-7EE938C9AF2C}" sibTransId="{00243451-9BCB-174D-82B5-4FAF3D9B6D22}"/>
    <dgm:cxn modelId="{D40C8F0E-EC0A-4259-8D90-16C6D4EA944A}" type="presOf" srcId="{2E14DFCB-4894-3C42-80C2-CB58081F6135}" destId="{01B8207F-6456-BF48-A193-8C9EED6AEA3B}" srcOrd="0" destOrd="0" presId="urn:microsoft.com/office/officeart/2005/8/layout/default"/>
    <dgm:cxn modelId="{4A5AE0BC-9D70-4374-A964-B90EEDA6AB5C}" type="presOf" srcId="{93F5177C-FD24-DE47-986A-77FE6E48420D}" destId="{8CBBC930-68FB-734A-8B45-86D732EC7996}" srcOrd="0" destOrd="0" presId="urn:microsoft.com/office/officeart/2005/8/layout/default"/>
    <dgm:cxn modelId="{9E40A143-3728-4017-BA04-7FBAD2551B1A}" type="presOf" srcId="{2AD39C6D-8796-E845-8F9B-34627ADC8AAA}" destId="{59BC598C-B587-CE4D-8B2E-57754CE3F74B}" srcOrd="0" destOrd="0" presId="urn:microsoft.com/office/officeart/2005/8/layout/default"/>
    <dgm:cxn modelId="{408EE11E-8555-4A47-971C-11A94466A116}" srcId="{5B8323FA-2231-7C4B-945A-753EE36B21AD}" destId="{2AD39C6D-8796-E845-8F9B-34627ADC8AAA}" srcOrd="3" destOrd="0" parTransId="{D5CACA2D-5C16-F340-8E90-F1750FAB83AC}" sibTransId="{09CE30D1-2EDE-BD48-B730-B1B7EC876997}"/>
    <dgm:cxn modelId="{FE1CACA2-37C8-4A25-BDB0-23D03804BB42}" type="presParOf" srcId="{AD56ED0E-DCE7-9540-A8B6-635009840A35}" destId="{8CBBC930-68FB-734A-8B45-86D732EC7996}" srcOrd="0" destOrd="0" presId="urn:microsoft.com/office/officeart/2005/8/layout/default"/>
    <dgm:cxn modelId="{21ED7015-F313-4F4B-A471-B01F6523E069}" type="presParOf" srcId="{AD56ED0E-DCE7-9540-A8B6-635009840A35}" destId="{CA675FBF-115E-384E-AD4C-47A6C4346590}" srcOrd="1" destOrd="0" presId="urn:microsoft.com/office/officeart/2005/8/layout/default"/>
    <dgm:cxn modelId="{E50F44E7-491D-46B7-848D-71CC7049C642}" type="presParOf" srcId="{AD56ED0E-DCE7-9540-A8B6-635009840A35}" destId="{01B8207F-6456-BF48-A193-8C9EED6AEA3B}" srcOrd="2" destOrd="0" presId="urn:microsoft.com/office/officeart/2005/8/layout/default"/>
    <dgm:cxn modelId="{121DE86D-8CEC-4D28-A001-8EAB4ED5AF37}" type="presParOf" srcId="{AD56ED0E-DCE7-9540-A8B6-635009840A35}" destId="{61F8626F-C899-134C-AD60-85D30B919B6F}" srcOrd="3" destOrd="0" presId="urn:microsoft.com/office/officeart/2005/8/layout/default"/>
    <dgm:cxn modelId="{A684E15E-56F7-420C-9D00-B70A4067A096}" type="presParOf" srcId="{AD56ED0E-DCE7-9540-A8B6-635009840A35}" destId="{4DDA30EC-5743-EB4B-ADDA-BB0DB2818C6D}" srcOrd="4" destOrd="0" presId="urn:microsoft.com/office/officeart/2005/8/layout/default"/>
    <dgm:cxn modelId="{2DF4365A-BA3C-4F41-8259-3C59A8CB8A11}" type="presParOf" srcId="{AD56ED0E-DCE7-9540-A8B6-635009840A35}" destId="{DE91DCF7-875A-4E4F-886B-9354F35DF670}" srcOrd="5" destOrd="0" presId="urn:microsoft.com/office/officeart/2005/8/layout/default"/>
    <dgm:cxn modelId="{8AA7363B-4E9C-484F-B226-45B9AFF05F7A}" type="presParOf" srcId="{AD56ED0E-DCE7-9540-A8B6-635009840A35}" destId="{59BC598C-B587-CE4D-8B2E-57754CE3F74B}" srcOrd="6" destOrd="0" presId="urn:microsoft.com/office/officeart/2005/8/layout/default"/>
    <dgm:cxn modelId="{6D287194-F781-4C7F-B297-0FA9BA590049}" type="presParOf" srcId="{AD56ED0E-DCE7-9540-A8B6-635009840A35}" destId="{42A50439-AF3B-6040-87CC-EBD18C425DCC}" srcOrd="7" destOrd="0" presId="urn:microsoft.com/office/officeart/2005/8/layout/default"/>
    <dgm:cxn modelId="{F2EFAA9E-BF94-495C-BA08-0479B6608379}" type="presParOf" srcId="{AD56ED0E-DCE7-9540-A8B6-635009840A35}" destId="{1D7FD4C3-8609-E048-8FE6-2A5D5C1C4C98}"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E8A416-4CFE-4243-94EE-54998FD56C1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873D1811-35CE-4E60-8146-322FBEFD9F7E}">
      <dgm:prSet phldrT="[Text]"/>
      <dgm:spPr/>
      <dgm:t>
        <a:bodyPr/>
        <a:lstStyle/>
        <a:p>
          <a:r>
            <a:rPr lang="en-US" dirty="0" smtClean="0"/>
            <a:t>OEM</a:t>
          </a:r>
          <a:endParaRPr lang="en-US" dirty="0"/>
        </a:p>
      </dgm:t>
    </dgm:pt>
    <dgm:pt modelId="{5F333293-EB66-473D-AB42-8B5BE3B85650}" type="parTrans" cxnId="{B209CE80-A4C7-4172-BDF3-C5EDB70A4EEC}">
      <dgm:prSet/>
      <dgm:spPr/>
      <dgm:t>
        <a:bodyPr/>
        <a:lstStyle/>
        <a:p>
          <a:endParaRPr lang="en-US"/>
        </a:p>
      </dgm:t>
    </dgm:pt>
    <dgm:pt modelId="{EFADD103-3404-4E98-B2E0-31CACE4EED8F}" type="sibTrans" cxnId="{B209CE80-A4C7-4172-BDF3-C5EDB70A4EEC}">
      <dgm:prSet/>
      <dgm:spPr/>
      <dgm:t>
        <a:bodyPr/>
        <a:lstStyle/>
        <a:p>
          <a:endParaRPr lang="en-US"/>
        </a:p>
      </dgm:t>
    </dgm:pt>
    <dgm:pt modelId="{93012C28-F005-43EF-A50B-4F4ADA9EB9DD}">
      <dgm:prSet phldrT="[Text]"/>
      <dgm:spPr/>
      <dgm:t>
        <a:bodyPr/>
        <a:lstStyle/>
        <a:p>
          <a:r>
            <a:rPr lang="en-US" dirty="0" smtClean="0"/>
            <a:t>Tier 1</a:t>
          </a:r>
          <a:endParaRPr lang="en-US" dirty="0"/>
        </a:p>
      </dgm:t>
    </dgm:pt>
    <dgm:pt modelId="{7AD4C0EC-C31B-413E-8E28-8EDFD34F104D}" type="parTrans" cxnId="{6AD2217E-88AC-4DE8-BE66-567C05297C28}">
      <dgm:prSet/>
      <dgm:spPr/>
      <dgm:t>
        <a:bodyPr/>
        <a:lstStyle/>
        <a:p>
          <a:endParaRPr lang="en-US"/>
        </a:p>
      </dgm:t>
    </dgm:pt>
    <dgm:pt modelId="{12B5C042-3F2C-4709-8B33-82891643D10E}" type="sibTrans" cxnId="{6AD2217E-88AC-4DE8-BE66-567C05297C28}">
      <dgm:prSet/>
      <dgm:spPr/>
      <dgm:t>
        <a:bodyPr/>
        <a:lstStyle/>
        <a:p>
          <a:endParaRPr lang="en-US"/>
        </a:p>
      </dgm:t>
    </dgm:pt>
    <dgm:pt modelId="{D67A9BB1-44A2-4DDB-B9E2-98CDAC216AC1}">
      <dgm:prSet phldrT="[Text]"/>
      <dgm:spPr/>
      <dgm:t>
        <a:bodyPr/>
        <a:lstStyle/>
        <a:p>
          <a:r>
            <a:rPr lang="en-US" dirty="0" smtClean="0"/>
            <a:t>Tier 2</a:t>
          </a:r>
          <a:endParaRPr lang="en-US" dirty="0"/>
        </a:p>
      </dgm:t>
    </dgm:pt>
    <dgm:pt modelId="{E147B0D2-40A5-4E26-B3BC-ED9B82CB61CB}" type="parTrans" cxnId="{2629B667-E7F2-4925-8329-C669580FDB89}">
      <dgm:prSet/>
      <dgm:spPr/>
      <dgm:t>
        <a:bodyPr/>
        <a:lstStyle/>
        <a:p>
          <a:endParaRPr lang="en-US"/>
        </a:p>
      </dgm:t>
    </dgm:pt>
    <dgm:pt modelId="{47DB91F7-FA96-43D8-8DDB-3BB46DD30439}" type="sibTrans" cxnId="{2629B667-E7F2-4925-8329-C669580FDB89}">
      <dgm:prSet/>
      <dgm:spPr/>
      <dgm:t>
        <a:bodyPr/>
        <a:lstStyle/>
        <a:p>
          <a:endParaRPr lang="en-US"/>
        </a:p>
      </dgm:t>
    </dgm:pt>
    <dgm:pt modelId="{FC4787B7-9BA3-429E-8CFD-0C6AC7D1D947}">
      <dgm:prSet phldrT="[Text]"/>
      <dgm:spPr/>
      <dgm:t>
        <a:bodyPr/>
        <a:lstStyle/>
        <a:p>
          <a:r>
            <a:rPr lang="en-US" dirty="0" smtClean="0"/>
            <a:t>Tier 2</a:t>
          </a:r>
          <a:endParaRPr lang="en-US" dirty="0"/>
        </a:p>
      </dgm:t>
    </dgm:pt>
    <dgm:pt modelId="{CC46338F-BE34-4E77-89BB-5F4CDC8E17FB}" type="parTrans" cxnId="{169D5259-9371-4B0C-943E-8FFB21AEF204}">
      <dgm:prSet/>
      <dgm:spPr/>
      <dgm:t>
        <a:bodyPr/>
        <a:lstStyle/>
        <a:p>
          <a:endParaRPr lang="en-US"/>
        </a:p>
      </dgm:t>
    </dgm:pt>
    <dgm:pt modelId="{50B44506-0C08-4E3B-9F7E-ACBB045E9954}" type="sibTrans" cxnId="{169D5259-9371-4B0C-943E-8FFB21AEF204}">
      <dgm:prSet/>
      <dgm:spPr/>
      <dgm:t>
        <a:bodyPr/>
        <a:lstStyle/>
        <a:p>
          <a:endParaRPr lang="en-US"/>
        </a:p>
      </dgm:t>
    </dgm:pt>
    <dgm:pt modelId="{90CCED53-C877-4E59-A4DC-DCC2A8E4B046}">
      <dgm:prSet phldrT="[Text]"/>
      <dgm:spPr/>
      <dgm:t>
        <a:bodyPr/>
        <a:lstStyle/>
        <a:p>
          <a:r>
            <a:rPr lang="en-US" dirty="0" smtClean="0"/>
            <a:t>Tier 1</a:t>
          </a:r>
          <a:endParaRPr lang="en-US" dirty="0"/>
        </a:p>
      </dgm:t>
    </dgm:pt>
    <dgm:pt modelId="{FD8F95DF-4BE8-440F-A38E-E8CBC5E22306}" type="parTrans" cxnId="{C2586A20-1708-4856-82F9-B9CE24C0F8C8}">
      <dgm:prSet/>
      <dgm:spPr/>
      <dgm:t>
        <a:bodyPr/>
        <a:lstStyle/>
        <a:p>
          <a:endParaRPr lang="en-US"/>
        </a:p>
      </dgm:t>
    </dgm:pt>
    <dgm:pt modelId="{8F5D796A-B9A0-400B-9DA7-04B910E08B5A}" type="sibTrans" cxnId="{C2586A20-1708-4856-82F9-B9CE24C0F8C8}">
      <dgm:prSet/>
      <dgm:spPr/>
      <dgm:t>
        <a:bodyPr/>
        <a:lstStyle/>
        <a:p>
          <a:endParaRPr lang="en-US"/>
        </a:p>
      </dgm:t>
    </dgm:pt>
    <dgm:pt modelId="{2A4D931D-6556-4CF4-B4F2-8319B7CD19DD}">
      <dgm:prSet phldrT="[Text]"/>
      <dgm:spPr/>
      <dgm:t>
        <a:bodyPr/>
        <a:lstStyle/>
        <a:p>
          <a:r>
            <a:rPr lang="en-US" dirty="0" smtClean="0"/>
            <a:t>Tier 2</a:t>
          </a:r>
          <a:endParaRPr lang="en-US" dirty="0"/>
        </a:p>
      </dgm:t>
    </dgm:pt>
    <dgm:pt modelId="{5AEF1779-4354-4BA2-A9D9-2C04A8351644}" type="parTrans" cxnId="{3BCE695A-A466-4723-8E63-35F8A0E3B247}">
      <dgm:prSet/>
      <dgm:spPr/>
      <dgm:t>
        <a:bodyPr/>
        <a:lstStyle/>
        <a:p>
          <a:endParaRPr lang="en-US"/>
        </a:p>
      </dgm:t>
    </dgm:pt>
    <dgm:pt modelId="{F1015D38-7534-47C4-A689-384C7AD5AE66}" type="sibTrans" cxnId="{3BCE695A-A466-4723-8E63-35F8A0E3B247}">
      <dgm:prSet/>
      <dgm:spPr/>
      <dgm:t>
        <a:bodyPr/>
        <a:lstStyle/>
        <a:p>
          <a:endParaRPr lang="en-US"/>
        </a:p>
      </dgm:t>
    </dgm:pt>
    <dgm:pt modelId="{ECA5A984-D7ED-4186-BDCC-91662F19FF45}">
      <dgm:prSet/>
      <dgm:spPr/>
      <dgm:t>
        <a:bodyPr/>
        <a:lstStyle/>
        <a:p>
          <a:r>
            <a:rPr lang="en-US" dirty="0" smtClean="0"/>
            <a:t>Tier 3</a:t>
          </a:r>
          <a:endParaRPr lang="en-US" dirty="0"/>
        </a:p>
      </dgm:t>
    </dgm:pt>
    <dgm:pt modelId="{D326B7F7-629F-43A0-8916-0DE03DE05B1A}" type="parTrans" cxnId="{9284A243-9259-400B-AD5F-BC490E7B9992}">
      <dgm:prSet/>
      <dgm:spPr/>
      <dgm:t>
        <a:bodyPr/>
        <a:lstStyle/>
        <a:p>
          <a:endParaRPr lang="en-US"/>
        </a:p>
      </dgm:t>
    </dgm:pt>
    <dgm:pt modelId="{A0436E73-AC90-4D29-9512-9E37AD3DE2A2}" type="sibTrans" cxnId="{9284A243-9259-400B-AD5F-BC490E7B9992}">
      <dgm:prSet/>
      <dgm:spPr/>
      <dgm:t>
        <a:bodyPr/>
        <a:lstStyle/>
        <a:p>
          <a:endParaRPr lang="en-US"/>
        </a:p>
      </dgm:t>
    </dgm:pt>
    <dgm:pt modelId="{1B723AAE-29DF-42F1-907C-782E007842A8}">
      <dgm:prSet/>
      <dgm:spPr/>
      <dgm:t>
        <a:bodyPr/>
        <a:lstStyle/>
        <a:p>
          <a:r>
            <a:rPr lang="en-US" dirty="0" smtClean="0"/>
            <a:t>Tier 3</a:t>
          </a:r>
          <a:endParaRPr lang="en-US" dirty="0"/>
        </a:p>
      </dgm:t>
    </dgm:pt>
    <dgm:pt modelId="{0528BE16-EE29-4407-BB43-34D7B7A20C20}" type="parTrans" cxnId="{43F13EC5-8884-4F99-BD0B-D1DED69328B0}">
      <dgm:prSet/>
      <dgm:spPr/>
      <dgm:t>
        <a:bodyPr/>
        <a:lstStyle/>
        <a:p>
          <a:endParaRPr lang="en-US"/>
        </a:p>
      </dgm:t>
    </dgm:pt>
    <dgm:pt modelId="{763404D8-38BE-42DA-9507-9F681992C163}" type="sibTrans" cxnId="{43F13EC5-8884-4F99-BD0B-D1DED69328B0}">
      <dgm:prSet/>
      <dgm:spPr/>
      <dgm:t>
        <a:bodyPr/>
        <a:lstStyle/>
        <a:p>
          <a:endParaRPr lang="en-US"/>
        </a:p>
      </dgm:t>
    </dgm:pt>
    <dgm:pt modelId="{8C4F0967-F79A-423A-AE5B-45A858BB259B}">
      <dgm:prSet/>
      <dgm:spPr/>
      <dgm:t>
        <a:bodyPr/>
        <a:lstStyle/>
        <a:p>
          <a:r>
            <a:rPr lang="en-US" dirty="0" smtClean="0"/>
            <a:t>Tier 3</a:t>
          </a:r>
          <a:endParaRPr lang="en-US" dirty="0"/>
        </a:p>
      </dgm:t>
    </dgm:pt>
    <dgm:pt modelId="{DE669032-3AC5-4370-B7C8-78953A9A0F4C}" type="parTrans" cxnId="{7E5A4ABA-51D3-4A05-BEF2-6EFBE58C331C}">
      <dgm:prSet/>
      <dgm:spPr/>
      <dgm:t>
        <a:bodyPr/>
        <a:lstStyle/>
        <a:p>
          <a:endParaRPr lang="en-US"/>
        </a:p>
      </dgm:t>
    </dgm:pt>
    <dgm:pt modelId="{16BF9EA9-D993-4518-80A9-FC8A524FCAB2}" type="sibTrans" cxnId="{7E5A4ABA-51D3-4A05-BEF2-6EFBE58C331C}">
      <dgm:prSet/>
      <dgm:spPr/>
      <dgm:t>
        <a:bodyPr/>
        <a:lstStyle/>
        <a:p>
          <a:endParaRPr lang="en-US"/>
        </a:p>
      </dgm:t>
    </dgm:pt>
    <dgm:pt modelId="{78BC751F-5C89-4E04-9B2C-4B8D8BAD4EDB}" type="pres">
      <dgm:prSet presAssocID="{96E8A416-4CFE-4243-94EE-54998FD56C18}" presName="hierChild1" presStyleCnt="0">
        <dgm:presLayoutVars>
          <dgm:chPref val="1"/>
          <dgm:dir/>
          <dgm:animOne val="branch"/>
          <dgm:animLvl val="lvl"/>
          <dgm:resizeHandles/>
        </dgm:presLayoutVars>
      </dgm:prSet>
      <dgm:spPr/>
      <dgm:t>
        <a:bodyPr/>
        <a:lstStyle/>
        <a:p>
          <a:endParaRPr lang="en-US"/>
        </a:p>
      </dgm:t>
    </dgm:pt>
    <dgm:pt modelId="{925A716B-D976-4BDE-A3CC-72405A075E02}" type="pres">
      <dgm:prSet presAssocID="{873D1811-35CE-4E60-8146-322FBEFD9F7E}" presName="hierRoot1" presStyleCnt="0"/>
      <dgm:spPr/>
    </dgm:pt>
    <dgm:pt modelId="{2DF08797-3B86-42E4-8DD3-E8841EB7C492}" type="pres">
      <dgm:prSet presAssocID="{873D1811-35CE-4E60-8146-322FBEFD9F7E}" presName="composite" presStyleCnt="0"/>
      <dgm:spPr/>
    </dgm:pt>
    <dgm:pt modelId="{BA5551C8-802B-474F-85FC-923CE32567F2}" type="pres">
      <dgm:prSet presAssocID="{873D1811-35CE-4E60-8146-322FBEFD9F7E}" presName="background" presStyleLbl="node0" presStyleIdx="0" presStyleCnt="1"/>
      <dgm:spPr/>
    </dgm:pt>
    <dgm:pt modelId="{95018EC9-FF06-4AC0-8172-35D2280C8F80}" type="pres">
      <dgm:prSet presAssocID="{873D1811-35CE-4E60-8146-322FBEFD9F7E}" presName="text" presStyleLbl="fgAcc0" presStyleIdx="0" presStyleCnt="1">
        <dgm:presLayoutVars>
          <dgm:chPref val="3"/>
        </dgm:presLayoutVars>
      </dgm:prSet>
      <dgm:spPr/>
      <dgm:t>
        <a:bodyPr/>
        <a:lstStyle/>
        <a:p>
          <a:endParaRPr lang="en-US"/>
        </a:p>
      </dgm:t>
    </dgm:pt>
    <dgm:pt modelId="{734CDE5D-BC3E-41D2-8CC7-89D3E34BA1F6}" type="pres">
      <dgm:prSet presAssocID="{873D1811-35CE-4E60-8146-322FBEFD9F7E}" presName="hierChild2" presStyleCnt="0"/>
      <dgm:spPr/>
    </dgm:pt>
    <dgm:pt modelId="{01E0FD36-70C4-44F1-8139-C9C432407EBB}" type="pres">
      <dgm:prSet presAssocID="{7AD4C0EC-C31B-413E-8E28-8EDFD34F104D}" presName="Name10" presStyleLbl="parChTrans1D2" presStyleIdx="0" presStyleCnt="2"/>
      <dgm:spPr/>
      <dgm:t>
        <a:bodyPr/>
        <a:lstStyle/>
        <a:p>
          <a:endParaRPr lang="en-US"/>
        </a:p>
      </dgm:t>
    </dgm:pt>
    <dgm:pt modelId="{B1F0393F-75BF-48BE-B2F1-C73D1EF4678F}" type="pres">
      <dgm:prSet presAssocID="{93012C28-F005-43EF-A50B-4F4ADA9EB9DD}" presName="hierRoot2" presStyleCnt="0"/>
      <dgm:spPr/>
    </dgm:pt>
    <dgm:pt modelId="{E1CBE822-80F9-41CA-BE89-F770DC292FB7}" type="pres">
      <dgm:prSet presAssocID="{93012C28-F005-43EF-A50B-4F4ADA9EB9DD}" presName="composite2" presStyleCnt="0"/>
      <dgm:spPr/>
    </dgm:pt>
    <dgm:pt modelId="{47D41D4C-CA1D-4A90-A150-79B4106C19E2}" type="pres">
      <dgm:prSet presAssocID="{93012C28-F005-43EF-A50B-4F4ADA9EB9DD}" presName="background2" presStyleLbl="node2" presStyleIdx="0" presStyleCnt="2"/>
      <dgm:spPr/>
    </dgm:pt>
    <dgm:pt modelId="{BD16CE1A-3BFE-41F0-9157-1D18766E1A70}" type="pres">
      <dgm:prSet presAssocID="{93012C28-F005-43EF-A50B-4F4ADA9EB9DD}" presName="text2" presStyleLbl="fgAcc2" presStyleIdx="0" presStyleCnt="2">
        <dgm:presLayoutVars>
          <dgm:chPref val="3"/>
        </dgm:presLayoutVars>
      </dgm:prSet>
      <dgm:spPr/>
      <dgm:t>
        <a:bodyPr/>
        <a:lstStyle/>
        <a:p>
          <a:endParaRPr lang="en-US"/>
        </a:p>
      </dgm:t>
    </dgm:pt>
    <dgm:pt modelId="{C9455085-1827-45AF-BBC3-9BA32FFE4DD8}" type="pres">
      <dgm:prSet presAssocID="{93012C28-F005-43EF-A50B-4F4ADA9EB9DD}" presName="hierChild3" presStyleCnt="0"/>
      <dgm:spPr/>
    </dgm:pt>
    <dgm:pt modelId="{89C29828-91AF-4713-A76A-CAFCBDE2DECB}" type="pres">
      <dgm:prSet presAssocID="{E147B0D2-40A5-4E26-B3BC-ED9B82CB61CB}" presName="Name17" presStyleLbl="parChTrans1D3" presStyleIdx="0" presStyleCnt="3"/>
      <dgm:spPr/>
      <dgm:t>
        <a:bodyPr/>
        <a:lstStyle/>
        <a:p>
          <a:endParaRPr lang="en-US"/>
        </a:p>
      </dgm:t>
    </dgm:pt>
    <dgm:pt modelId="{A8189C50-79D4-4DF7-9D45-2316256141E8}" type="pres">
      <dgm:prSet presAssocID="{D67A9BB1-44A2-4DDB-B9E2-98CDAC216AC1}" presName="hierRoot3" presStyleCnt="0"/>
      <dgm:spPr/>
    </dgm:pt>
    <dgm:pt modelId="{26E44FAB-9AE2-4EC5-9F7D-7F11279ED8FF}" type="pres">
      <dgm:prSet presAssocID="{D67A9BB1-44A2-4DDB-B9E2-98CDAC216AC1}" presName="composite3" presStyleCnt="0"/>
      <dgm:spPr/>
    </dgm:pt>
    <dgm:pt modelId="{980ED3D3-3AF7-49D2-B24E-8AB13481B8A5}" type="pres">
      <dgm:prSet presAssocID="{D67A9BB1-44A2-4DDB-B9E2-98CDAC216AC1}" presName="background3" presStyleLbl="node3" presStyleIdx="0" presStyleCnt="3"/>
      <dgm:spPr/>
    </dgm:pt>
    <dgm:pt modelId="{0363B034-0011-49B9-B4FD-3A40141760AD}" type="pres">
      <dgm:prSet presAssocID="{D67A9BB1-44A2-4DDB-B9E2-98CDAC216AC1}" presName="text3" presStyleLbl="fgAcc3" presStyleIdx="0" presStyleCnt="3">
        <dgm:presLayoutVars>
          <dgm:chPref val="3"/>
        </dgm:presLayoutVars>
      </dgm:prSet>
      <dgm:spPr/>
      <dgm:t>
        <a:bodyPr/>
        <a:lstStyle/>
        <a:p>
          <a:endParaRPr lang="en-US"/>
        </a:p>
      </dgm:t>
    </dgm:pt>
    <dgm:pt modelId="{B41119D6-4E0B-4C0E-962C-457103D3CA5B}" type="pres">
      <dgm:prSet presAssocID="{D67A9BB1-44A2-4DDB-B9E2-98CDAC216AC1}" presName="hierChild4" presStyleCnt="0"/>
      <dgm:spPr/>
    </dgm:pt>
    <dgm:pt modelId="{64F0B7EF-F01E-4304-8DD7-1EE532D4F42B}" type="pres">
      <dgm:prSet presAssocID="{0528BE16-EE29-4407-BB43-34D7B7A20C20}" presName="Name23" presStyleLbl="parChTrans1D4" presStyleIdx="0" presStyleCnt="3"/>
      <dgm:spPr/>
      <dgm:t>
        <a:bodyPr/>
        <a:lstStyle/>
        <a:p>
          <a:endParaRPr lang="en-US"/>
        </a:p>
      </dgm:t>
    </dgm:pt>
    <dgm:pt modelId="{57193037-108D-47EE-99D1-092A13B61127}" type="pres">
      <dgm:prSet presAssocID="{1B723AAE-29DF-42F1-907C-782E007842A8}" presName="hierRoot4" presStyleCnt="0"/>
      <dgm:spPr/>
    </dgm:pt>
    <dgm:pt modelId="{C9A091E2-CC11-4C9E-BDB8-E2F8AA5A0DC1}" type="pres">
      <dgm:prSet presAssocID="{1B723AAE-29DF-42F1-907C-782E007842A8}" presName="composite4" presStyleCnt="0"/>
      <dgm:spPr/>
    </dgm:pt>
    <dgm:pt modelId="{5112540C-2272-40E5-BDB8-CFDF6702FB90}" type="pres">
      <dgm:prSet presAssocID="{1B723AAE-29DF-42F1-907C-782E007842A8}" presName="background4" presStyleLbl="node4" presStyleIdx="0" presStyleCnt="3"/>
      <dgm:spPr/>
    </dgm:pt>
    <dgm:pt modelId="{42627C79-3845-46DD-9366-AC0AF51CD51D}" type="pres">
      <dgm:prSet presAssocID="{1B723AAE-29DF-42F1-907C-782E007842A8}" presName="text4" presStyleLbl="fgAcc4" presStyleIdx="0" presStyleCnt="3">
        <dgm:presLayoutVars>
          <dgm:chPref val="3"/>
        </dgm:presLayoutVars>
      </dgm:prSet>
      <dgm:spPr/>
      <dgm:t>
        <a:bodyPr/>
        <a:lstStyle/>
        <a:p>
          <a:endParaRPr lang="en-US"/>
        </a:p>
      </dgm:t>
    </dgm:pt>
    <dgm:pt modelId="{407AEB29-ED54-4F7A-848E-B47ABAFD8299}" type="pres">
      <dgm:prSet presAssocID="{1B723AAE-29DF-42F1-907C-782E007842A8}" presName="hierChild5" presStyleCnt="0"/>
      <dgm:spPr/>
    </dgm:pt>
    <dgm:pt modelId="{CF8B4842-9A0A-4817-A0E9-9B2B9AC48413}" type="pres">
      <dgm:prSet presAssocID="{CC46338F-BE34-4E77-89BB-5F4CDC8E17FB}" presName="Name17" presStyleLbl="parChTrans1D3" presStyleIdx="1" presStyleCnt="3"/>
      <dgm:spPr/>
      <dgm:t>
        <a:bodyPr/>
        <a:lstStyle/>
        <a:p>
          <a:endParaRPr lang="en-US"/>
        </a:p>
      </dgm:t>
    </dgm:pt>
    <dgm:pt modelId="{FFA1791C-FDE6-4501-B988-CA036289E28A}" type="pres">
      <dgm:prSet presAssocID="{FC4787B7-9BA3-429E-8CFD-0C6AC7D1D947}" presName="hierRoot3" presStyleCnt="0"/>
      <dgm:spPr/>
    </dgm:pt>
    <dgm:pt modelId="{98E6EF03-55EC-4214-886D-6815273F34F1}" type="pres">
      <dgm:prSet presAssocID="{FC4787B7-9BA3-429E-8CFD-0C6AC7D1D947}" presName="composite3" presStyleCnt="0"/>
      <dgm:spPr/>
    </dgm:pt>
    <dgm:pt modelId="{45E4EB0C-D186-47F7-8451-AD9364A3083D}" type="pres">
      <dgm:prSet presAssocID="{FC4787B7-9BA3-429E-8CFD-0C6AC7D1D947}" presName="background3" presStyleLbl="node3" presStyleIdx="1" presStyleCnt="3"/>
      <dgm:spPr/>
    </dgm:pt>
    <dgm:pt modelId="{1CA95BE8-FEE3-4B25-B298-07C9B70A53BD}" type="pres">
      <dgm:prSet presAssocID="{FC4787B7-9BA3-429E-8CFD-0C6AC7D1D947}" presName="text3" presStyleLbl="fgAcc3" presStyleIdx="1" presStyleCnt="3">
        <dgm:presLayoutVars>
          <dgm:chPref val="3"/>
        </dgm:presLayoutVars>
      </dgm:prSet>
      <dgm:spPr/>
      <dgm:t>
        <a:bodyPr/>
        <a:lstStyle/>
        <a:p>
          <a:endParaRPr lang="en-US"/>
        </a:p>
      </dgm:t>
    </dgm:pt>
    <dgm:pt modelId="{B608BB35-8487-48F4-8E0A-21B46AD870A3}" type="pres">
      <dgm:prSet presAssocID="{FC4787B7-9BA3-429E-8CFD-0C6AC7D1D947}" presName="hierChild4" presStyleCnt="0"/>
      <dgm:spPr/>
    </dgm:pt>
    <dgm:pt modelId="{8BEBF6B7-A897-4231-BACA-210C57462C59}" type="pres">
      <dgm:prSet presAssocID="{DE669032-3AC5-4370-B7C8-78953A9A0F4C}" presName="Name23" presStyleLbl="parChTrans1D4" presStyleIdx="1" presStyleCnt="3"/>
      <dgm:spPr/>
      <dgm:t>
        <a:bodyPr/>
        <a:lstStyle/>
        <a:p>
          <a:endParaRPr lang="en-US"/>
        </a:p>
      </dgm:t>
    </dgm:pt>
    <dgm:pt modelId="{1978FF1A-D1BC-43A8-9F39-D3EA011237A5}" type="pres">
      <dgm:prSet presAssocID="{8C4F0967-F79A-423A-AE5B-45A858BB259B}" presName="hierRoot4" presStyleCnt="0"/>
      <dgm:spPr/>
    </dgm:pt>
    <dgm:pt modelId="{DF9D79C5-4AF9-4346-BD16-C918533E1260}" type="pres">
      <dgm:prSet presAssocID="{8C4F0967-F79A-423A-AE5B-45A858BB259B}" presName="composite4" presStyleCnt="0"/>
      <dgm:spPr/>
    </dgm:pt>
    <dgm:pt modelId="{69DE8AA0-DE52-4765-8635-6307AF083324}" type="pres">
      <dgm:prSet presAssocID="{8C4F0967-F79A-423A-AE5B-45A858BB259B}" presName="background4" presStyleLbl="node4" presStyleIdx="1" presStyleCnt="3"/>
      <dgm:spPr/>
    </dgm:pt>
    <dgm:pt modelId="{03BD17DC-FB12-461C-AFFB-BA72794FF840}" type="pres">
      <dgm:prSet presAssocID="{8C4F0967-F79A-423A-AE5B-45A858BB259B}" presName="text4" presStyleLbl="fgAcc4" presStyleIdx="1" presStyleCnt="3">
        <dgm:presLayoutVars>
          <dgm:chPref val="3"/>
        </dgm:presLayoutVars>
      </dgm:prSet>
      <dgm:spPr/>
      <dgm:t>
        <a:bodyPr/>
        <a:lstStyle/>
        <a:p>
          <a:endParaRPr lang="en-US"/>
        </a:p>
      </dgm:t>
    </dgm:pt>
    <dgm:pt modelId="{20F8AB49-A52F-4B18-A0DF-DE487A45EE27}" type="pres">
      <dgm:prSet presAssocID="{8C4F0967-F79A-423A-AE5B-45A858BB259B}" presName="hierChild5" presStyleCnt="0"/>
      <dgm:spPr/>
    </dgm:pt>
    <dgm:pt modelId="{4E62BA3C-C0AB-4CBD-A729-DE6BE1AF2994}" type="pres">
      <dgm:prSet presAssocID="{FD8F95DF-4BE8-440F-A38E-E8CBC5E22306}" presName="Name10" presStyleLbl="parChTrans1D2" presStyleIdx="1" presStyleCnt="2"/>
      <dgm:spPr/>
      <dgm:t>
        <a:bodyPr/>
        <a:lstStyle/>
        <a:p>
          <a:endParaRPr lang="en-US"/>
        </a:p>
      </dgm:t>
    </dgm:pt>
    <dgm:pt modelId="{8B6E62C2-88E8-4351-AC77-9E6FA2D8DBBD}" type="pres">
      <dgm:prSet presAssocID="{90CCED53-C877-4E59-A4DC-DCC2A8E4B046}" presName="hierRoot2" presStyleCnt="0"/>
      <dgm:spPr/>
    </dgm:pt>
    <dgm:pt modelId="{6CAF4D7A-033D-4874-8476-4680D0E9DBA9}" type="pres">
      <dgm:prSet presAssocID="{90CCED53-C877-4E59-A4DC-DCC2A8E4B046}" presName="composite2" presStyleCnt="0"/>
      <dgm:spPr/>
    </dgm:pt>
    <dgm:pt modelId="{83C5C88C-A757-4E31-8A5D-53E475E26999}" type="pres">
      <dgm:prSet presAssocID="{90CCED53-C877-4E59-A4DC-DCC2A8E4B046}" presName="background2" presStyleLbl="node2" presStyleIdx="1" presStyleCnt="2"/>
      <dgm:spPr/>
    </dgm:pt>
    <dgm:pt modelId="{DEAE9424-D261-43EF-8FD3-3946F2D85C9D}" type="pres">
      <dgm:prSet presAssocID="{90CCED53-C877-4E59-A4DC-DCC2A8E4B046}" presName="text2" presStyleLbl="fgAcc2" presStyleIdx="1" presStyleCnt="2">
        <dgm:presLayoutVars>
          <dgm:chPref val="3"/>
        </dgm:presLayoutVars>
      </dgm:prSet>
      <dgm:spPr/>
      <dgm:t>
        <a:bodyPr/>
        <a:lstStyle/>
        <a:p>
          <a:endParaRPr lang="en-US"/>
        </a:p>
      </dgm:t>
    </dgm:pt>
    <dgm:pt modelId="{D0BEC591-39D2-4459-A803-A8A476FB38D0}" type="pres">
      <dgm:prSet presAssocID="{90CCED53-C877-4E59-A4DC-DCC2A8E4B046}" presName="hierChild3" presStyleCnt="0"/>
      <dgm:spPr/>
    </dgm:pt>
    <dgm:pt modelId="{863F1D65-CCFE-4664-BCBE-C7EC1A9E230F}" type="pres">
      <dgm:prSet presAssocID="{5AEF1779-4354-4BA2-A9D9-2C04A8351644}" presName="Name17" presStyleLbl="parChTrans1D3" presStyleIdx="2" presStyleCnt="3"/>
      <dgm:spPr/>
      <dgm:t>
        <a:bodyPr/>
        <a:lstStyle/>
        <a:p>
          <a:endParaRPr lang="en-US"/>
        </a:p>
      </dgm:t>
    </dgm:pt>
    <dgm:pt modelId="{C3741138-36D5-4403-B090-D959209A46BD}" type="pres">
      <dgm:prSet presAssocID="{2A4D931D-6556-4CF4-B4F2-8319B7CD19DD}" presName="hierRoot3" presStyleCnt="0"/>
      <dgm:spPr/>
    </dgm:pt>
    <dgm:pt modelId="{42D4D00B-0A1E-4754-B887-214C0905F153}" type="pres">
      <dgm:prSet presAssocID="{2A4D931D-6556-4CF4-B4F2-8319B7CD19DD}" presName="composite3" presStyleCnt="0"/>
      <dgm:spPr/>
    </dgm:pt>
    <dgm:pt modelId="{2DA97587-60F8-4BE6-AE19-5803C0266313}" type="pres">
      <dgm:prSet presAssocID="{2A4D931D-6556-4CF4-B4F2-8319B7CD19DD}" presName="background3" presStyleLbl="node3" presStyleIdx="2" presStyleCnt="3"/>
      <dgm:spPr/>
    </dgm:pt>
    <dgm:pt modelId="{689AA56A-9AAC-4E5F-8921-DFF4F0656B76}" type="pres">
      <dgm:prSet presAssocID="{2A4D931D-6556-4CF4-B4F2-8319B7CD19DD}" presName="text3" presStyleLbl="fgAcc3" presStyleIdx="2" presStyleCnt="3">
        <dgm:presLayoutVars>
          <dgm:chPref val="3"/>
        </dgm:presLayoutVars>
      </dgm:prSet>
      <dgm:spPr/>
      <dgm:t>
        <a:bodyPr/>
        <a:lstStyle/>
        <a:p>
          <a:endParaRPr lang="en-US"/>
        </a:p>
      </dgm:t>
    </dgm:pt>
    <dgm:pt modelId="{471BEF93-5CC6-4288-BA2E-127839C421B7}" type="pres">
      <dgm:prSet presAssocID="{2A4D931D-6556-4CF4-B4F2-8319B7CD19DD}" presName="hierChild4" presStyleCnt="0"/>
      <dgm:spPr/>
    </dgm:pt>
    <dgm:pt modelId="{4D72DF24-5263-4C4D-8956-8D8089789D5D}" type="pres">
      <dgm:prSet presAssocID="{D326B7F7-629F-43A0-8916-0DE03DE05B1A}" presName="Name23" presStyleLbl="parChTrans1D4" presStyleIdx="2" presStyleCnt="3"/>
      <dgm:spPr/>
      <dgm:t>
        <a:bodyPr/>
        <a:lstStyle/>
        <a:p>
          <a:endParaRPr lang="en-US"/>
        </a:p>
      </dgm:t>
    </dgm:pt>
    <dgm:pt modelId="{6AB71055-4B4A-4BD3-B26E-3FA4F2540E98}" type="pres">
      <dgm:prSet presAssocID="{ECA5A984-D7ED-4186-BDCC-91662F19FF45}" presName="hierRoot4" presStyleCnt="0"/>
      <dgm:spPr/>
    </dgm:pt>
    <dgm:pt modelId="{0BF967F3-5081-4B76-A14C-C7F655FE3B15}" type="pres">
      <dgm:prSet presAssocID="{ECA5A984-D7ED-4186-BDCC-91662F19FF45}" presName="composite4" presStyleCnt="0"/>
      <dgm:spPr/>
    </dgm:pt>
    <dgm:pt modelId="{DD904750-CFD1-4ED2-B576-DC32AB39F2E7}" type="pres">
      <dgm:prSet presAssocID="{ECA5A984-D7ED-4186-BDCC-91662F19FF45}" presName="background4" presStyleLbl="node4" presStyleIdx="2" presStyleCnt="3"/>
      <dgm:spPr/>
    </dgm:pt>
    <dgm:pt modelId="{86FA0CEB-EC40-43DB-B240-BB1658A6CF9A}" type="pres">
      <dgm:prSet presAssocID="{ECA5A984-D7ED-4186-BDCC-91662F19FF45}" presName="text4" presStyleLbl="fgAcc4" presStyleIdx="2" presStyleCnt="3">
        <dgm:presLayoutVars>
          <dgm:chPref val="3"/>
        </dgm:presLayoutVars>
      </dgm:prSet>
      <dgm:spPr/>
      <dgm:t>
        <a:bodyPr/>
        <a:lstStyle/>
        <a:p>
          <a:endParaRPr lang="en-US"/>
        </a:p>
      </dgm:t>
    </dgm:pt>
    <dgm:pt modelId="{92BCA3C1-70DE-4597-9C81-1C736CFCD24B}" type="pres">
      <dgm:prSet presAssocID="{ECA5A984-D7ED-4186-BDCC-91662F19FF45}" presName="hierChild5" presStyleCnt="0"/>
      <dgm:spPr/>
    </dgm:pt>
  </dgm:ptLst>
  <dgm:cxnLst>
    <dgm:cxn modelId="{1D752761-DFDF-4012-A111-46F356DA4A26}" type="presOf" srcId="{90CCED53-C877-4E59-A4DC-DCC2A8E4B046}" destId="{DEAE9424-D261-43EF-8FD3-3946F2D85C9D}" srcOrd="0" destOrd="0" presId="urn:microsoft.com/office/officeart/2005/8/layout/hierarchy1"/>
    <dgm:cxn modelId="{DA1073AE-E217-44DB-AC09-DB4ECA1B09E5}" type="presOf" srcId="{7AD4C0EC-C31B-413E-8E28-8EDFD34F104D}" destId="{01E0FD36-70C4-44F1-8139-C9C432407EBB}" srcOrd="0" destOrd="0" presId="urn:microsoft.com/office/officeart/2005/8/layout/hierarchy1"/>
    <dgm:cxn modelId="{BC8AB986-F43B-4101-B22F-1040644DCA6C}" type="presOf" srcId="{2A4D931D-6556-4CF4-B4F2-8319B7CD19DD}" destId="{689AA56A-9AAC-4E5F-8921-DFF4F0656B76}" srcOrd="0" destOrd="0" presId="urn:microsoft.com/office/officeart/2005/8/layout/hierarchy1"/>
    <dgm:cxn modelId="{41D739B6-C969-47D2-B6C3-149653DBCA3D}" type="presOf" srcId="{FD8F95DF-4BE8-440F-A38E-E8CBC5E22306}" destId="{4E62BA3C-C0AB-4CBD-A729-DE6BE1AF2994}" srcOrd="0" destOrd="0" presId="urn:microsoft.com/office/officeart/2005/8/layout/hierarchy1"/>
    <dgm:cxn modelId="{7DD45A3A-C697-4503-B8D0-910510FE350C}" type="presOf" srcId="{93012C28-F005-43EF-A50B-4F4ADA9EB9DD}" destId="{BD16CE1A-3BFE-41F0-9157-1D18766E1A70}" srcOrd="0" destOrd="0" presId="urn:microsoft.com/office/officeart/2005/8/layout/hierarchy1"/>
    <dgm:cxn modelId="{7E5A4ABA-51D3-4A05-BEF2-6EFBE58C331C}" srcId="{FC4787B7-9BA3-429E-8CFD-0C6AC7D1D947}" destId="{8C4F0967-F79A-423A-AE5B-45A858BB259B}" srcOrd="0" destOrd="0" parTransId="{DE669032-3AC5-4370-B7C8-78953A9A0F4C}" sibTransId="{16BF9EA9-D993-4518-80A9-FC8A524FCAB2}"/>
    <dgm:cxn modelId="{169D5259-9371-4B0C-943E-8FFB21AEF204}" srcId="{93012C28-F005-43EF-A50B-4F4ADA9EB9DD}" destId="{FC4787B7-9BA3-429E-8CFD-0C6AC7D1D947}" srcOrd="1" destOrd="0" parTransId="{CC46338F-BE34-4E77-89BB-5F4CDC8E17FB}" sibTransId="{50B44506-0C08-4E3B-9F7E-ACBB045E9954}"/>
    <dgm:cxn modelId="{06C920B4-3FD2-4F32-B721-C080F52E27A7}" type="presOf" srcId="{5AEF1779-4354-4BA2-A9D9-2C04A8351644}" destId="{863F1D65-CCFE-4664-BCBE-C7EC1A9E230F}" srcOrd="0" destOrd="0" presId="urn:microsoft.com/office/officeart/2005/8/layout/hierarchy1"/>
    <dgm:cxn modelId="{9284A243-9259-400B-AD5F-BC490E7B9992}" srcId="{2A4D931D-6556-4CF4-B4F2-8319B7CD19DD}" destId="{ECA5A984-D7ED-4186-BDCC-91662F19FF45}" srcOrd="0" destOrd="0" parTransId="{D326B7F7-629F-43A0-8916-0DE03DE05B1A}" sibTransId="{A0436E73-AC90-4D29-9512-9E37AD3DE2A2}"/>
    <dgm:cxn modelId="{830C60DA-4CCC-4E3F-A8B3-4BE2ACCEAACA}" type="presOf" srcId="{D67A9BB1-44A2-4DDB-B9E2-98CDAC216AC1}" destId="{0363B034-0011-49B9-B4FD-3A40141760AD}" srcOrd="0" destOrd="0" presId="urn:microsoft.com/office/officeart/2005/8/layout/hierarchy1"/>
    <dgm:cxn modelId="{3BCE695A-A466-4723-8E63-35F8A0E3B247}" srcId="{90CCED53-C877-4E59-A4DC-DCC2A8E4B046}" destId="{2A4D931D-6556-4CF4-B4F2-8319B7CD19DD}" srcOrd="0" destOrd="0" parTransId="{5AEF1779-4354-4BA2-A9D9-2C04A8351644}" sibTransId="{F1015D38-7534-47C4-A689-384C7AD5AE66}"/>
    <dgm:cxn modelId="{C2586A20-1708-4856-82F9-B9CE24C0F8C8}" srcId="{873D1811-35CE-4E60-8146-322FBEFD9F7E}" destId="{90CCED53-C877-4E59-A4DC-DCC2A8E4B046}" srcOrd="1" destOrd="0" parTransId="{FD8F95DF-4BE8-440F-A38E-E8CBC5E22306}" sibTransId="{8F5D796A-B9A0-400B-9DA7-04B910E08B5A}"/>
    <dgm:cxn modelId="{D71972E5-CA97-44BD-93FF-081DBCA29FCE}" type="presOf" srcId="{CC46338F-BE34-4E77-89BB-5F4CDC8E17FB}" destId="{CF8B4842-9A0A-4817-A0E9-9B2B9AC48413}" srcOrd="0" destOrd="0" presId="urn:microsoft.com/office/officeart/2005/8/layout/hierarchy1"/>
    <dgm:cxn modelId="{6DD016D3-7D48-4281-8CC8-E8BD1C6D1D6F}" type="presOf" srcId="{ECA5A984-D7ED-4186-BDCC-91662F19FF45}" destId="{86FA0CEB-EC40-43DB-B240-BB1658A6CF9A}" srcOrd="0" destOrd="0" presId="urn:microsoft.com/office/officeart/2005/8/layout/hierarchy1"/>
    <dgm:cxn modelId="{8CA1DCFD-164A-4E68-AE00-C78F243EB673}" type="presOf" srcId="{873D1811-35CE-4E60-8146-322FBEFD9F7E}" destId="{95018EC9-FF06-4AC0-8172-35D2280C8F80}" srcOrd="0" destOrd="0" presId="urn:microsoft.com/office/officeart/2005/8/layout/hierarchy1"/>
    <dgm:cxn modelId="{20FC15B3-C1D9-46E3-817B-A51149E60CB0}" type="presOf" srcId="{D326B7F7-629F-43A0-8916-0DE03DE05B1A}" destId="{4D72DF24-5263-4C4D-8956-8D8089789D5D}" srcOrd="0" destOrd="0" presId="urn:microsoft.com/office/officeart/2005/8/layout/hierarchy1"/>
    <dgm:cxn modelId="{E4FD9E58-3E8A-4C91-B357-DB45D934C99D}" type="presOf" srcId="{96E8A416-4CFE-4243-94EE-54998FD56C18}" destId="{78BC751F-5C89-4E04-9B2C-4B8D8BAD4EDB}" srcOrd="0" destOrd="0" presId="urn:microsoft.com/office/officeart/2005/8/layout/hierarchy1"/>
    <dgm:cxn modelId="{5B1CB030-329D-479A-9371-6BBEF024CB02}" type="presOf" srcId="{DE669032-3AC5-4370-B7C8-78953A9A0F4C}" destId="{8BEBF6B7-A897-4231-BACA-210C57462C59}" srcOrd="0" destOrd="0" presId="urn:microsoft.com/office/officeart/2005/8/layout/hierarchy1"/>
    <dgm:cxn modelId="{B209CE80-A4C7-4172-BDF3-C5EDB70A4EEC}" srcId="{96E8A416-4CFE-4243-94EE-54998FD56C18}" destId="{873D1811-35CE-4E60-8146-322FBEFD9F7E}" srcOrd="0" destOrd="0" parTransId="{5F333293-EB66-473D-AB42-8B5BE3B85650}" sibTransId="{EFADD103-3404-4E98-B2E0-31CACE4EED8F}"/>
    <dgm:cxn modelId="{69C8B79E-2F57-41EF-9CAC-25DAF1DC7BFC}" type="presOf" srcId="{8C4F0967-F79A-423A-AE5B-45A858BB259B}" destId="{03BD17DC-FB12-461C-AFFB-BA72794FF840}" srcOrd="0" destOrd="0" presId="urn:microsoft.com/office/officeart/2005/8/layout/hierarchy1"/>
    <dgm:cxn modelId="{6AD2217E-88AC-4DE8-BE66-567C05297C28}" srcId="{873D1811-35CE-4E60-8146-322FBEFD9F7E}" destId="{93012C28-F005-43EF-A50B-4F4ADA9EB9DD}" srcOrd="0" destOrd="0" parTransId="{7AD4C0EC-C31B-413E-8E28-8EDFD34F104D}" sibTransId="{12B5C042-3F2C-4709-8B33-82891643D10E}"/>
    <dgm:cxn modelId="{346689DC-CE0C-469D-977E-0C7FC5331AD4}" type="presOf" srcId="{FC4787B7-9BA3-429E-8CFD-0C6AC7D1D947}" destId="{1CA95BE8-FEE3-4B25-B298-07C9B70A53BD}" srcOrd="0" destOrd="0" presId="urn:microsoft.com/office/officeart/2005/8/layout/hierarchy1"/>
    <dgm:cxn modelId="{43F13EC5-8884-4F99-BD0B-D1DED69328B0}" srcId="{D67A9BB1-44A2-4DDB-B9E2-98CDAC216AC1}" destId="{1B723AAE-29DF-42F1-907C-782E007842A8}" srcOrd="0" destOrd="0" parTransId="{0528BE16-EE29-4407-BB43-34D7B7A20C20}" sibTransId="{763404D8-38BE-42DA-9507-9F681992C163}"/>
    <dgm:cxn modelId="{DFF2187C-1B83-4151-9F34-4B21B5EB3B60}" type="presOf" srcId="{0528BE16-EE29-4407-BB43-34D7B7A20C20}" destId="{64F0B7EF-F01E-4304-8DD7-1EE532D4F42B}" srcOrd="0" destOrd="0" presId="urn:microsoft.com/office/officeart/2005/8/layout/hierarchy1"/>
    <dgm:cxn modelId="{B8754522-B832-4C6E-BC57-E22653A09550}" type="presOf" srcId="{1B723AAE-29DF-42F1-907C-782E007842A8}" destId="{42627C79-3845-46DD-9366-AC0AF51CD51D}" srcOrd="0" destOrd="0" presId="urn:microsoft.com/office/officeart/2005/8/layout/hierarchy1"/>
    <dgm:cxn modelId="{2629B667-E7F2-4925-8329-C669580FDB89}" srcId="{93012C28-F005-43EF-A50B-4F4ADA9EB9DD}" destId="{D67A9BB1-44A2-4DDB-B9E2-98CDAC216AC1}" srcOrd="0" destOrd="0" parTransId="{E147B0D2-40A5-4E26-B3BC-ED9B82CB61CB}" sibTransId="{47DB91F7-FA96-43D8-8DDB-3BB46DD30439}"/>
    <dgm:cxn modelId="{017B2017-C6DC-48CE-85A3-E75CDA02648B}" type="presOf" srcId="{E147B0D2-40A5-4E26-B3BC-ED9B82CB61CB}" destId="{89C29828-91AF-4713-A76A-CAFCBDE2DECB}" srcOrd="0" destOrd="0" presId="urn:microsoft.com/office/officeart/2005/8/layout/hierarchy1"/>
    <dgm:cxn modelId="{E9172AEC-DE63-4433-BBE9-B070FD9A5414}" type="presParOf" srcId="{78BC751F-5C89-4E04-9B2C-4B8D8BAD4EDB}" destId="{925A716B-D976-4BDE-A3CC-72405A075E02}" srcOrd="0" destOrd="0" presId="urn:microsoft.com/office/officeart/2005/8/layout/hierarchy1"/>
    <dgm:cxn modelId="{4C6F5805-1F3D-43C0-99B5-D6C8FE12643F}" type="presParOf" srcId="{925A716B-D976-4BDE-A3CC-72405A075E02}" destId="{2DF08797-3B86-42E4-8DD3-E8841EB7C492}" srcOrd="0" destOrd="0" presId="urn:microsoft.com/office/officeart/2005/8/layout/hierarchy1"/>
    <dgm:cxn modelId="{CCCB81F9-1E0D-450F-BBEC-440FFF75E54A}" type="presParOf" srcId="{2DF08797-3B86-42E4-8DD3-E8841EB7C492}" destId="{BA5551C8-802B-474F-85FC-923CE32567F2}" srcOrd="0" destOrd="0" presId="urn:microsoft.com/office/officeart/2005/8/layout/hierarchy1"/>
    <dgm:cxn modelId="{2674E8E8-63E7-453D-B81D-8EFB08BBED21}" type="presParOf" srcId="{2DF08797-3B86-42E4-8DD3-E8841EB7C492}" destId="{95018EC9-FF06-4AC0-8172-35D2280C8F80}" srcOrd="1" destOrd="0" presId="urn:microsoft.com/office/officeart/2005/8/layout/hierarchy1"/>
    <dgm:cxn modelId="{4586A190-BDE7-4DFA-B78E-6F4581EA3140}" type="presParOf" srcId="{925A716B-D976-4BDE-A3CC-72405A075E02}" destId="{734CDE5D-BC3E-41D2-8CC7-89D3E34BA1F6}" srcOrd="1" destOrd="0" presId="urn:microsoft.com/office/officeart/2005/8/layout/hierarchy1"/>
    <dgm:cxn modelId="{3418266A-BAE8-4A70-88D7-D6DD2EB4B90C}" type="presParOf" srcId="{734CDE5D-BC3E-41D2-8CC7-89D3E34BA1F6}" destId="{01E0FD36-70C4-44F1-8139-C9C432407EBB}" srcOrd="0" destOrd="0" presId="urn:microsoft.com/office/officeart/2005/8/layout/hierarchy1"/>
    <dgm:cxn modelId="{1B97C81A-8340-47CE-8B59-FBA93EF84664}" type="presParOf" srcId="{734CDE5D-BC3E-41D2-8CC7-89D3E34BA1F6}" destId="{B1F0393F-75BF-48BE-B2F1-C73D1EF4678F}" srcOrd="1" destOrd="0" presId="urn:microsoft.com/office/officeart/2005/8/layout/hierarchy1"/>
    <dgm:cxn modelId="{505A7B4B-8F09-44A6-B86E-DD143CF0BEA1}" type="presParOf" srcId="{B1F0393F-75BF-48BE-B2F1-C73D1EF4678F}" destId="{E1CBE822-80F9-41CA-BE89-F770DC292FB7}" srcOrd="0" destOrd="0" presId="urn:microsoft.com/office/officeart/2005/8/layout/hierarchy1"/>
    <dgm:cxn modelId="{88E3550C-8CA4-48DD-BBB7-A0E31E460899}" type="presParOf" srcId="{E1CBE822-80F9-41CA-BE89-F770DC292FB7}" destId="{47D41D4C-CA1D-4A90-A150-79B4106C19E2}" srcOrd="0" destOrd="0" presId="urn:microsoft.com/office/officeart/2005/8/layout/hierarchy1"/>
    <dgm:cxn modelId="{C6F8A13E-AC93-4BA3-BC3A-0B1CA1873582}" type="presParOf" srcId="{E1CBE822-80F9-41CA-BE89-F770DC292FB7}" destId="{BD16CE1A-3BFE-41F0-9157-1D18766E1A70}" srcOrd="1" destOrd="0" presId="urn:microsoft.com/office/officeart/2005/8/layout/hierarchy1"/>
    <dgm:cxn modelId="{FF01D1E3-9446-46E0-A513-C84CB33272EE}" type="presParOf" srcId="{B1F0393F-75BF-48BE-B2F1-C73D1EF4678F}" destId="{C9455085-1827-45AF-BBC3-9BA32FFE4DD8}" srcOrd="1" destOrd="0" presId="urn:microsoft.com/office/officeart/2005/8/layout/hierarchy1"/>
    <dgm:cxn modelId="{3C7DBEF9-C385-4379-BF7F-45A9E82BC630}" type="presParOf" srcId="{C9455085-1827-45AF-BBC3-9BA32FFE4DD8}" destId="{89C29828-91AF-4713-A76A-CAFCBDE2DECB}" srcOrd="0" destOrd="0" presId="urn:microsoft.com/office/officeart/2005/8/layout/hierarchy1"/>
    <dgm:cxn modelId="{30871CB2-17AD-4C76-9007-63F977F99373}" type="presParOf" srcId="{C9455085-1827-45AF-BBC3-9BA32FFE4DD8}" destId="{A8189C50-79D4-4DF7-9D45-2316256141E8}" srcOrd="1" destOrd="0" presId="urn:microsoft.com/office/officeart/2005/8/layout/hierarchy1"/>
    <dgm:cxn modelId="{3E4972A4-8FEF-4A67-BBA1-0720C40D4D1B}" type="presParOf" srcId="{A8189C50-79D4-4DF7-9D45-2316256141E8}" destId="{26E44FAB-9AE2-4EC5-9F7D-7F11279ED8FF}" srcOrd="0" destOrd="0" presId="urn:microsoft.com/office/officeart/2005/8/layout/hierarchy1"/>
    <dgm:cxn modelId="{0477EC2B-0671-44E7-826B-0468F3DF86B1}" type="presParOf" srcId="{26E44FAB-9AE2-4EC5-9F7D-7F11279ED8FF}" destId="{980ED3D3-3AF7-49D2-B24E-8AB13481B8A5}" srcOrd="0" destOrd="0" presId="urn:microsoft.com/office/officeart/2005/8/layout/hierarchy1"/>
    <dgm:cxn modelId="{DADBACEC-D965-4C82-A6D0-24BE4EB58DD4}" type="presParOf" srcId="{26E44FAB-9AE2-4EC5-9F7D-7F11279ED8FF}" destId="{0363B034-0011-49B9-B4FD-3A40141760AD}" srcOrd="1" destOrd="0" presId="urn:microsoft.com/office/officeart/2005/8/layout/hierarchy1"/>
    <dgm:cxn modelId="{19B3C885-39FF-42DF-8534-62D814D16300}" type="presParOf" srcId="{A8189C50-79D4-4DF7-9D45-2316256141E8}" destId="{B41119D6-4E0B-4C0E-962C-457103D3CA5B}" srcOrd="1" destOrd="0" presId="urn:microsoft.com/office/officeart/2005/8/layout/hierarchy1"/>
    <dgm:cxn modelId="{7292B522-B804-4531-B6BB-50DA5B56437F}" type="presParOf" srcId="{B41119D6-4E0B-4C0E-962C-457103D3CA5B}" destId="{64F0B7EF-F01E-4304-8DD7-1EE532D4F42B}" srcOrd="0" destOrd="0" presId="urn:microsoft.com/office/officeart/2005/8/layout/hierarchy1"/>
    <dgm:cxn modelId="{0BB0E7F4-3D7C-4ED0-87BB-4457857D4A72}" type="presParOf" srcId="{B41119D6-4E0B-4C0E-962C-457103D3CA5B}" destId="{57193037-108D-47EE-99D1-092A13B61127}" srcOrd="1" destOrd="0" presId="urn:microsoft.com/office/officeart/2005/8/layout/hierarchy1"/>
    <dgm:cxn modelId="{1D4494D7-FACF-4539-94F4-EC582DA67633}" type="presParOf" srcId="{57193037-108D-47EE-99D1-092A13B61127}" destId="{C9A091E2-CC11-4C9E-BDB8-E2F8AA5A0DC1}" srcOrd="0" destOrd="0" presId="urn:microsoft.com/office/officeart/2005/8/layout/hierarchy1"/>
    <dgm:cxn modelId="{6D944214-953F-4898-86DC-1374147EF576}" type="presParOf" srcId="{C9A091E2-CC11-4C9E-BDB8-E2F8AA5A0DC1}" destId="{5112540C-2272-40E5-BDB8-CFDF6702FB90}" srcOrd="0" destOrd="0" presId="urn:microsoft.com/office/officeart/2005/8/layout/hierarchy1"/>
    <dgm:cxn modelId="{7858BF65-AF19-4C4F-BBB4-8C879A3924A1}" type="presParOf" srcId="{C9A091E2-CC11-4C9E-BDB8-E2F8AA5A0DC1}" destId="{42627C79-3845-46DD-9366-AC0AF51CD51D}" srcOrd="1" destOrd="0" presId="urn:microsoft.com/office/officeart/2005/8/layout/hierarchy1"/>
    <dgm:cxn modelId="{C0868FB6-D168-4B92-AF42-24B6BFE731B2}" type="presParOf" srcId="{57193037-108D-47EE-99D1-092A13B61127}" destId="{407AEB29-ED54-4F7A-848E-B47ABAFD8299}" srcOrd="1" destOrd="0" presId="urn:microsoft.com/office/officeart/2005/8/layout/hierarchy1"/>
    <dgm:cxn modelId="{C58D6AFF-6285-4300-9B06-D1492CD47B9C}" type="presParOf" srcId="{C9455085-1827-45AF-BBC3-9BA32FFE4DD8}" destId="{CF8B4842-9A0A-4817-A0E9-9B2B9AC48413}" srcOrd="2" destOrd="0" presId="urn:microsoft.com/office/officeart/2005/8/layout/hierarchy1"/>
    <dgm:cxn modelId="{C390B50A-B9E3-4E2A-86BD-429E508B3CD6}" type="presParOf" srcId="{C9455085-1827-45AF-BBC3-9BA32FFE4DD8}" destId="{FFA1791C-FDE6-4501-B988-CA036289E28A}" srcOrd="3" destOrd="0" presId="urn:microsoft.com/office/officeart/2005/8/layout/hierarchy1"/>
    <dgm:cxn modelId="{046CC396-34BC-40A3-8FE8-624D095F4FA2}" type="presParOf" srcId="{FFA1791C-FDE6-4501-B988-CA036289E28A}" destId="{98E6EF03-55EC-4214-886D-6815273F34F1}" srcOrd="0" destOrd="0" presId="urn:microsoft.com/office/officeart/2005/8/layout/hierarchy1"/>
    <dgm:cxn modelId="{AB08CFD6-D456-4407-9128-195A8F4E1F0C}" type="presParOf" srcId="{98E6EF03-55EC-4214-886D-6815273F34F1}" destId="{45E4EB0C-D186-47F7-8451-AD9364A3083D}" srcOrd="0" destOrd="0" presId="urn:microsoft.com/office/officeart/2005/8/layout/hierarchy1"/>
    <dgm:cxn modelId="{958BAC8E-BE97-47E0-B9BE-DF3F1B60E814}" type="presParOf" srcId="{98E6EF03-55EC-4214-886D-6815273F34F1}" destId="{1CA95BE8-FEE3-4B25-B298-07C9B70A53BD}" srcOrd="1" destOrd="0" presId="urn:microsoft.com/office/officeart/2005/8/layout/hierarchy1"/>
    <dgm:cxn modelId="{034D09DE-6E55-450A-B946-B0590ABEC74C}" type="presParOf" srcId="{FFA1791C-FDE6-4501-B988-CA036289E28A}" destId="{B608BB35-8487-48F4-8E0A-21B46AD870A3}" srcOrd="1" destOrd="0" presId="urn:microsoft.com/office/officeart/2005/8/layout/hierarchy1"/>
    <dgm:cxn modelId="{E4A759DB-B33B-4581-B59D-068353401CE6}" type="presParOf" srcId="{B608BB35-8487-48F4-8E0A-21B46AD870A3}" destId="{8BEBF6B7-A897-4231-BACA-210C57462C59}" srcOrd="0" destOrd="0" presId="urn:microsoft.com/office/officeart/2005/8/layout/hierarchy1"/>
    <dgm:cxn modelId="{CAA893F5-1F78-41E0-B269-3DF23E307887}" type="presParOf" srcId="{B608BB35-8487-48F4-8E0A-21B46AD870A3}" destId="{1978FF1A-D1BC-43A8-9F39-D3EA011237A5}" srcOrd="1" destOrd="0" presId="urn:microsoft.com/office/officeart/2005/8/layout/hierarchy1"/>
    <dgm:cxn modelId="{99C4FA23-457D-4ED9-83CC-4DF5EF243043}" type="presParOf" srcId="{1978FF1A-D1BC-43A8-9F39-D3EA011237A5}" destId="{DF9D79C5-4AF9-4346-BD16-C918533E1260}" srcOrd="0" destOrd="0" presId="urn:microsoft.com/office/officeart/2005/8/layout/hierarchy1"/>
    <dgm:cxn modelId="{EF08E56E-415B-4B20-9C77-A0369C677FF0}" type="presParOf" srcId="{DF9D79C5-4AF9-4346-BD16-C918533E1260}" destId="{69DE8AA0-DE52-4765-8635-6307AF083324}" srcOrd="0" destOrd="0" presId="urn:microsoft.com/office/officeart/2005/8/layout/hierarchy1"/>
    <dgm:cxn modelId="{1A49C633-E7E5-40FD-BEC5-9082BCA456FA}" type="presParOf" srcId="{DF9D79C5-4AF9-4346-BD16-C918533E1260}" destId="{03BD17DC-FB12-461C-AFFB-BA72794FF840}" srcOrd="1" destOrd="0" presId="urn:microsoft.com/office/officeart/2005/8/layout/hierarchy1"/>
    <dgm:cxn modelId="{4E4A049A-72C3-428E-9C98-770F07F49267}" type="presParOf" srcId="{1978FF1A-D1BC-43A8-9F39-D3EA011237A5}" destId="{20F8AB49-A52F-4B18-A0DF-DE487A45EE27}" srcOrd="1" destOrd="0" presId="urn:microsoft.com/office/officeart/2005/8/layout/hierarchy1"/>
    <dgm:cxn modelId="{8887BA04-D207-410A-A298-6E17D735E583}" type="presParOf" srcId="{734CDE5D-BC3E-41D2-8CC7-89D3E34BA1F6}" destId="{4E62BA3C-C0AB-4CBD-A729-DE6BE1AF2994}" srcOrd="2" destOrd="0" presId="urn:microsoft.com/office/officeart/2005/8/layout/hierarchy1"/>
    <dgm:cxn modelId="{DA088459-5DE8-4F35-A62E-62195679EB9E}" type="presParOf" srcId="{734CDE5D-BC3E-41D2-8CC7-89D3E34BA1F6}" destId="{8B6E62C2-88E8-4351-AC77-9E6FA2D8DBBD}" srcOrd="3" destOrd="0" presId="urn:microsoft.com/office/officeart/2005/8/layout/hierarchy1"/>
    <dgm:cxn modelId="{27733581-9187-4575-A71C-BCCC3A24FDAC}" type="presParOf" srcId="{8B6E62C2-88E8-4351-AC77-9E6FA2D8DBBD}" destId="{6CAF4D7A-033D-4874-8476-4680D0E9DBA9}" srcOrd="0" destOrd="0" presId="urn:microsoft.com/office/officeart/2005/8/layout/hierarchy1"/>
    <dgm:cxn modelId="{331A34F4-53BF-487B-AB25-05B956CC29E2}" type="presParOf" srcId="{6CAF4D7A-033D-4874-8476-4680D0E9DBA9}" destId="{83C5C88C-A757-4E31-8A5D-53E475E26999}" srcOrd="0" destOrd="0" presId="urn:microsoft.com/office/officeart/2005/8/layout/hierarchy1"/>
    <dgm:cxn modelId="{82A66616-0E40-4BA3-B7B4-200BCB9D7C70}" type="presParOf" srcId="{6CAF4D7A-033D-4874-8476-4680D0E9DBA9}" destId="{DEAE9424-D261-43EF-8FD3-3946F2D85C9D}" srcOrd="1" destOrd="0" presId="urn:microsoft.com/office/officeart/2005/8/layout/hierarchy1"/>
    <dgm:cxn modelId="{944DF7EB-0DBC-4310-9BBE-C7545DED29EA}" type="presParOf" srcId="{8B6E62C2-88E8-4351-AC77-9E6FA2D8DBBD}" destId="{D0BEC591-39D2-4459-A803-A8A476FB38D0}" srcOrd="1" destOrd="0" presId="urn:microsoft.com/office/officeart/2005/8/layout/hierarchy1"/>
    <dgm:cxn modelId="{D18F936D-462E-401D-8DAD-78731004AB57}" type="presParOf" srcId="{D0BEC591-39D2-4459-A803-A8A476FB38D0}" destId="{863F1D65-CCFE-4664-BCBE-C7EC1A9E230F}" srcOrd="0" destOrd="0" presId="urn:microsoft.com/office/officeart/2005/8/layout/hierarchy1"/>
    <dgm:cxn modelId="{FC321900-D63F-4782-B232-5FA3FAA6D4CF}" type="presParOf" srcId="{D0BEC591-39D2-4459-A803-A8A476FB38D0}" destId="{C3741138-36D5-4403-B090-D959209A46BD}" srcOrd="1" destOrd="0" presId="urn:microsoft.com/office/officeart/2005/8/layout/hierarchy1"/>
    <dgm:cxn modelId="{7D74E6E9-9FCF-452C-A278-C1FD2021BF9C}" type="presParOf" srcId="{C3741138-36D5-4403-B090-D959209A46BD}" destId="{42D4D00B-0A1E-4754-B887-214C0905F153}" srcOrd="0" destOrd="0" presId="urn:microsoft.com/office/officeart/2005/8/layout/hierarchy1"/>
    <dgm:cxn modelId="{98CC45CA-F354-4121-B9B0-C307E81BB189}" type="presParOf" srcId="{42D4D00B-0A1E-4754-B887-214C0905F153}" destId="{2DA97587-60F8-4BE6-AE19-5803C0266313}" srcOrd="0" destOrd="0" presId="urn:microsoft.com/office/officeart/2005/8/layout/hierarchy1"/>
    <dgm:cxn modelId="{2C80AFCC-2615-44EF-AE53-C093D2F61410}" type="presParOf" srcId="{42D4D00B-0A1E-4754-B887-214C0905F153}" destId="{689AA56A-9AAC-4E5F-8921-DFF4F0656B76}" srcOrd="1" destOrd="0" presId="urn:microsoft.com/office/officeart/2005/8/layout/hierarchy1"/>
    <dgm:cxn modelId="{7EDD209B-1466-4754-BE0F-62CF2360B453}" type="presParOf" srcId="{C3741138-36D5-4403-B090-D959209A46BD}" destId="{471BEF93-5CC6-4288-BA2E-127839C421B7}" srcOrd="1" destOrd="0" presId="urn:microsoft.com/office/officeart/2005/8/layout/hierarchy1"/>
    <dgm:cxn modelId="{F990CE64-73DD-43BC-822A-0B4C65FBD6E2}" type="presParOf" srcId="{471BEF93-5CC6-4288-BA2E-127839C421B7}" destId="{4D72DF24-5263-4C4D-8956-8D8089789D5D}" srcOrd="0" destOrd="0" presId="urn:microsoft.com/office/officeart/2005/8/layout/hierarchy1"/>
    <dgm:cxn modelId="{268F54AB-98B9-496E-BA21-29F23D3A3657}" type="presParOf" srcId="{471BEF93-5CC6-4288-BA2E-127839C421B7}" destId="{6AB71055-4B4A-4BD3-B26E-3FA4F2540E98}" srcOrd="1" destOrd="0" presId="urn:microsoft.com/office/officeart/2005/8/layout/hierarchy1"/>
    <dgm:cxn modelId="{500B1E38-58A6-483E-9A12-C2260FB714CC}" type="presParOf" srcId="{6AB71055-4B4A-4BD3-B26E-3FA4F2540E98}" destId="{0BF967F3-5081-4B76-A14C-C7F655FE3B15}" srcOrd="0" destOrd="0" presId="urn:microsoft.com/office/officeart/2005/8/layout/hierarchy1"/>
    <dgm:cxn modelId="{6DEACF33-97D2-4615-AFE1-B7AAE79CB043}" type="presParOf" srcId="{0BF967F3-5081-4B76-A14C-C7F655FE3B15}" destId="{DD904750-CFD1-4ED2-B576-DC32AB39F2E7}" srcOrd="0" destOrd="0" presId="urn:microsoft.com/office/officeart/2005/8/layout/hierarchy1"/>
    <dgm:cxn modelId="{5E9A2564-C6FA-421C-92EF-CEE458E4A83E}" type="presParOf" srcId="{0BF967F3-5081-4B76-A14C-C7F655FE3B15}" destId="{86FA0CEB-EC40-43DB-B240-BB1658A6CF9A}" srcOrd="1" destOrd="0" presId="urn:microsoft.com/office/officeart/2005/8/layout/hierarchy1"/>
    <dgm:cxn modelId="{1E0D6C52-5F07-4EE1-AEF7-3BDFC3018806}" type="presParOf" srcId="{6AB71055-4B4A-4BD3-B26E-3FA4F2540E98}" destId="{92BCA3C1-70DE-4597-9C81-1C736CFCD24B}"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E47AD6-F0A6-416E-A795-C70C07AE92DF}" type="doc">
      <dgm:prSet loTypeId="urn:microsoft.com/office/officeart/2005/8/layout/arrow3" loCatId="relationship" qsTypeId="urn:microsoft.com/office/officeart/2005/8/quickstyle/simple1" qsCatId="simple" csTypeId="urn:microsoft.com/office/officeart/2005/8/colors/colorful1#1" csCatId="colorful" phldr="1"/>
      <dgm:spPr/>
      <dgm:t>
        <a:bodyPr/>
        <a:lstStyle/>
        <a:p>
          <a:endParaRPr lang="en-US"/>
        </a:p>
      </dgm:t>
    </dgm:pt>
    <dgm:pt modelId="{FFBA1E78-5176-4083-BDF5-0BFF8D18D331}">
      <dgm:prSet phldrT="[Text]" custT="1"/>
      <dgm:spPr>
        <a:xfrm>
          <a:off x="1893508" y="0"/>
          <a:ext cx="1143250" cy="1090430"/>
        </a:xfrm>
        <a:noFill/>
        <a:ln>
          <a:noFill/>
        </a:ln>
        <a:effectLst/>
      </dgm:spPr>
      <dgm:t>
        <a:bodyPr/>
        <a:lstStyle/>
        <a:p>
          <a:r>
            <a:rPr lang="en-US" sz="1800" b="1" dirty="0" smtClean="0">
              <a:solidFill>
                <a:sysClr val="windowText" lastClr="000000">
                  <a:hueOff val="0"/>
                  <a:satOff val="0"/>
                  <a:lumOff val="0"/>
                  <a:alphaOff val="0"/>
                </a:sysClr>
              </a:solidFill>
              <a:latin typeface="Calibri"/>
              <a:ea typeface="+mn-ea"/>
              <a:cs typeface="+mn-cs"/>
            </a:rPr>
            <a:t>50% Lower Cost</a:t>
          </a:r>
        </a:p>
        <a:p>
          <a:r>
            <a:rPr lang="en-US" sz="1800" b="1" dirty="0" smtClean="0">
              <a:solidFill>
                <a:sysClr val="windowText" lastClr="000000">
                  <a:hueOff val="0"/>
                  <a:satOff val="0"/>
                  <a:lumOff val="0"/>
                  <a:alphaOff val="0"/>
                </a:sysClr>
              </a:solidFill>
              <a:latin typeface="Calibri"/>
              <a:ea typeface="+mn-ea"/>
              <a:cs typeface="+mn-cs"/>
            </a:rPr>
            <a:t>Using 75% Less Energy</a:t>
          </a:r>
          <a:endParaRPr lang="en-US" sz="1800" b="1" dirty="0">
            <a:solidFill>
              <a:sysClr val="windowText" lastClr="000000">
                <a:hueOff val="0"/>
                <a:satOff val="0"/>
                <a:lumOff val="0"/>
                <a:alphaOff val="0"/>
              </a:sysClr>
            </a:solidFill>
            <a:latin typeface="Calibri"/>
            <a:ea typeface="+mn-ea"/>
            <a:cs typeface="+mn-cs"/>
          </a:endParaRPr>
        </a:p>
      </dgm:t>
    </dgm:pt>
    <dgm:pt modelId="{C2BF7DE9-C417-4A27-B0A1-A2AE19AB0C5A}" type="parTrans" cxnId="{337DEBA3-8CDA-4D82-B486-3107B8321F81}">
      <dgm:prSet/>
      <dgm:spPr/>
      <dgm:t>
        <a:bodyPr/>
        <a:lstStyle/>
        <a:p>
          <a:endParaRPr lang="en-US"/>
        </a:p>
      </dgm:t>
    </dgm:pt>
    <dgm:pt modelId="{CA053CAD-B62B-4836-A237-27FF73BE8D9E}" type="sibTrans" cxnId="{337DEBA3-8CDA-4D82-B486-3107B8321F81}">
      <dgm:prSet/>
      <dgm:spPr/>
      <dgm:t>
        <a:bodyPr/>
        <a:lstStyle/>
        <a:p>
          <a:endParaRPr lang="en-US"/>
        </a:p>
      </dgm:t>
    </dgm:pt>
    <dgm:pt modelId="{AD0C9C8D-1C4B-4F1C-B4FD-7C6E1B1E3E5E}">
      <dgm:prSet phldrT="[Text]" custT="1"/>
      <dgm:spPr>
        <a:xfrm>
          <a:off x="535898" y="1505832"/>
          <a:ext cx="1143250" cy="1090430"/>
        </a:xfrm>
        <a:noFill/>
        <a:ln>
          <a:noFill/>
        </a:ln>
        <a:effectLst/>
      </dgm:spPr>
      <dgm:t>
        <a:bodyPr/>
        <a:lstStyle/>
        <a:p>
          <a:r>
            <a:rPr lang="en-US" sz="1800" b="1" dirty="0" smtClean="0">
              <a:solidFill>
                <a:sysClr val="windowText" lastClr="000000">
                  <a:hueOff val="0"/>
                  <a:satOff val="0"/>
                  <a:lumOff val="0"/>
                  <a:alphaOff val="0"/>
                </a:sysClr>
              </a:solidFill>
              <a:latin typeface="Calibri"/>
              <a:ea typeface="+mn-ea"/>
              <a:cs typeface="+mn-cs"/>
            </a:rPr>
            <a:t>And reuse or recycle &gt;95% of the material</a:t>
          </a:r>
          <a:endParaRPr lang="en-US" sz="1800" b="1" dirty="0">
            <a:solidFill>
              <a:sysClr val="windowText" lastClr="000000">
                <a:hueOff val="0"/>
                <a:satOff val="0"/>
                <a:lumOff val="0"/>
                <a:alphaOff val="0"/>
              </a:sysClr>
            </a:solidFill>
            <a:latin typeface="Calibri"/>
            <a:ea typeface="+mn-ea"/>
            <a:cs typeface="+mn-cs"/>
          </a:endParaRPr>
        </a:p>
      </dgm:t>
    </dgm:pt>
    <dgm:pt modelId="{B4BF3EB4-7B03-4ED5-A27A-F4EC428F7BA9}" type="parTrans" cxnId="{B75896E4-AA4C-487C-B7EC-81B699301443}">
      <dgm:prSet/>
      <dgm:spPr/>
      <dgm:t>
        <a:bodyPr/>
        <a:lstStyle/>
        <a:p>
          <a:endParaRPr lang="en-US"/>
        </a:p>
      </dgm:t>
    </dgm:pt>
    <dgm:pt modelId="{7FF3ADF2-16BD-4661-8D86-78DEC617DADC}" type="sibTrans" cxnId="{B75896E4-AA4C-487C-B7EC-81B699301443}">
      <dgm:prSet/>
      <dgm:spPr/>
      <dgm:t>
        <a:bodyPr/>
        <a:lstStyle/>
        <a:p>
          <a:endParaRPr lang="en-US"/>
        </a:p>
      </dgm:t>
    </dgm:pt>
    <dgm:pt modelId="{670EDC74-B18F-4614-8D10-234C3338DF70}" type="pres">
      <dgm:prSet presAssocID="{1CE47AD6-F0A6-416E-A795-C70C07AE92DF}" presName="compositeShape" presStyleCnt="0">
        <dgm:presLayoutVars>
          <dgm:chMax val="2"/>
          <dgm:dir/>
          <dgm:resizeHandles val="exact"/>
        </dgm:presLayoutVars>
      </dgm:prSet>
      <dgm:spPr/>
      <dgm:t>
        <a:bodyPr/>
        <a:lstStyle/>
        <a:p>
          <a:endParaRPr lang="en-US"/>
        </a:p>
      </dgm:t>
    </dgm:pt>
    <dgm:pt modelId="{043B9DE2-596D-48CC-921F-8C937C17A339}" type="pres">
      <dgm:prSet presAssocID="{1CE47AD6-F0A6-416E-A795-C70C07AE92DF}" presName="divider" presStyleLbl="fgShp" presStyleIdx="0" presStyleCnt="1"/>
      <dgm:spPr>
        <a:xfrm rot="21300000">
          <a:off x="10963" y="1094825"/>
          <a:ext cx="3550731" cy="406612"/>
        </a:xfrm>
        <a:prstGeom prst="mathMinus">
          <a:avLst/>
        </a:prstGeom>
        <a:solidFill>
          <a:srgbClr val="C0504D">
            <a:tint val="40000"/>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lang="en-US"/>
        </a:p>
      </dgm:t>
    </dgm:pt>
    <dgm:pt modelId="{20FBD4DC-0F8A-41CD-B4CB-E2242E8E7545}" type="pres">
      <dgm:prSet presAssocID="{FFBA1E78-5176-4083-BDF5-0BFF8D18D331}" presName="downArrow" presStyleLbl="node1" presStyleIdx="0" presStyleCnt="2" custLinFactNeighborX="-2379"/>
      <dgm:spPr>
        <a:xfrm>
          <a:off x="428718" y="129813"/>
          <a:ext cx="1071797" cy="1038505"/>
        </a:xfrm>
        <a:prstGeom prst="downArrow">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lang="en-US"/>
        </a:p>
      </dgm:t>
    </dgm:pt>
    <dgm:pt modelId="{ED542041-F933-4A30-9015-4020FD670603}" type="pres">
      <dgm:prSet presAssocID="{FFBA1E78-5176-4083-BDF5-0BFF8D18D331}" presName="downArrowText" presStyleLbl="revTx" presStyleIdx="0" presStyleCnt="2" custScaleX="132936">
        <dgm:presLayoutVars>
          <dgm:bulletEnabled val="1"/>
        </dgm:presLayoutVars>
      </dgm:prSet>
      <dgm:spPr>
        <a:prstGeom prst="rect">
          <a:avLst/>
        </a:prstGeom>
      </dgm:spPr>
      <dgm:t>
        <a:bodyPr/>
        <a:lstStyle/>
        <a:p>
          <a:endParaRPr lang="en-US"/>
        </a:p>
      </dgm:t>
    </dgm:pt>
    <dgm:pt modelId="{418D783B-AC74-4095-A92C-0244C81BE9CE}" type="pres">
      <dgm:prSet presAssocID="{AD0C9C8D-1C4B-4F1C-B4FD-7C6E1B1E3E5E}" presName="upArrow" presStyleLbl="node1" presStyleIdx="1" presStyleCnt="2"/>
      <dgm:spPr>
        <a:xfrm>
          <a:off x="2072141" y="1427944"/>
          <a:ext cx="1071797" cy="1038505"/>
        </a:xfrm>
        <a:prstGeom prst="upArrow">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lang="en-US"/>
        </a:p>
      </dgm:t>
    </dgm:pt>
    <dgm:pt modelId="{52242BEF-BEF3-4F23-AA90-AF14AD1CBCD2}" type="pres">
      <dgm:prSet presAssocID="{AD0C9C8D-1C4B-4F1C-B4FD-7C6E1B1E3E5E}" presName="upArrowText" presStyleLbl="revTx" presStyleIdx="1" presStyleCnt="2" custScaleX="137804">
        <dgm:presLayoutVars>
          <dgm:bulletEnabled val="1"/>
        </dgm:presLayoutVars>
      </dgm:prSet>
      <dgm:spPr>
        <a:prstGeom prst="rect">
          <a:avLst/>
        </a:prstGeom>
      </dgm:spPr>
      <dgm:t>
        <a:bodyPr/>
        <a:lstStyle/>
        <a:p>
          <a:endParaRPr lang="en-US"/>
        </a:p>
      </dgm:t>
    </dgm:pt>
  </dgm:ptLst>
  <dgm:cxnLst>
    <dgm:cxn modelId="{337DEBA3-8CDA-4D82-B486-3107B8321F81}" srcId="{1CE47AD6-F0A6-416E-A795-C70C07AE92DF}" destId="{FFBA1E78-5176-4083-BDF5-0BFF8D18D331}" srcOrd="0" destOrd="0" parTransId="{C2BF7DE9-C417-4A27-B0A1-A2AE19AB0C5A}" sibTransId="{CA053CAD-B62B-4836-A237-27FF73BE8D9E}"/>
    <dgm:cxn modelId="{B75896E4-AA4C-487C-B7EC-81B699301443}" srcId="{1CE47AD6-F0A6-416E-A795-C70C07AE92DF}" destId="{AD0C9C8D-1C4B-4F1C-B4FD-7C6E1B1E3E5E}" srcOrd="1" destOrd="0" parTransId="{B4BF3EB4-7B03-4ED5-A27A-F4EC428F7BA9}" sibTransId="{7FF3ADF2-16BD-4661-8D86-78DEC617DADC}"/>
    <dgm:cxn modelId="{1CECAFC0-C356-449B-9515-6F5F6BA84FAF}" type="presOf" srcId="{FFBA1E78-5176-4083-BDF5-0BFF8D18D331}" destId="{ED542041-F933-4A30-9015-4020FD670603}" srcOrd="0" destOrd="0" presId="urn:microsoft.com/office/officeart/2005/8/layout/arrow3"/>
    <dgm:cxn modelId="{5D682640-70FE-473C-9566-25ECD47D4DE9}" type="presOf" srcId="{AD0C9C8D-1C4B-4F1C-B4FD-7C6E1B1E3E5E}" destId="{52242BEF-BEF3-4F23-AA90-AF14AD1CBCD2}" srcOrd="0" destOrd="0" presId="urn:microsoft.com/office/officeart/2005/8/layout/arrow3"/>
    <dgm:cxn modelId="{CC9B5CF5-17C7-4650-B702-FC71D1BC4E50}" type="presOf" srcId="{1CE47AD6-F0A6-416E-A795-C70C07AE92DF}" destId="{670EDC74-B18F-4614-8D10-234C3338DF70}" srcOrd="0" destOrd="0" presId="urn:microsoft.com/office/officeart/2005/8/layout/arrow3"/>
    <dgm:cxn modelId="{9E3D7823-7393-4B7B-903F-1AE29E0FDDC9}" type="presParOf" srcId="{670EDC74-B18F-4614-8D10-234C3338DF70}" destId="{043B9DE2-596D-48CC-921F-8C937C17A339}" srcOrd="0" destOrd="0" presId="urn:microsoft.com/office/officeart/2005/8/layout/arrow3"/>
    <dgm:cxn modelId="{AA8B232E-68FA-47AD-BE32-0B804455EF33}" type="presParOf" srcId="{670EDC74-B18F-4614-8D10-234C3338DF70}" destId="{20FBD4DC-0F8A-41CD-B4CB-E2242E8E7545}" srcOrd="1" destOrd="0" presId="urn:microsoft.com/office/officeart/2005/8/layout/arrow3"/>
    <dgm:cxn modelId="{30C0C8F6-ECF0-494F-9CA4-873FFEEFC639}" type="presParOf" srcId="{670EDC74-B18F-4614-8D10-234C3338DF70}" destId="{ED542041-F933-4A30-9015-4020FD670603}" srcOrd="2" destOrd="0" presId="urn:microsoft.com/office/officeart/2005/8/layout/arrow3"/>
    <dgm:cxn modelId="{700A742A-B06E-451A-82AC-28CC390B2E86}" type="presParOf" srcId="{670EDC74-B18F-4614-8D10-234C3338DF70}" destId="{418D783B-AC74-4095-A92C-0244C81BE9CE}" srcOrd="3" destOrd="0" presId="urn:microsoft.com/office/officeart/2005/8/layout/arrow3"/>
    <dgm:cxn modelId="{B75C40D3-7288-49B1-A60C-430FECD77A47}" type="presParOf" srcId="{670EDC74-B18F-4614-8D10-234C3338DF70}" destId="{52242BEF-BEF3-4F23-AA90-AF14AD1CBCD2}"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523" cy="464662"/>
          </a:xfrm>
          <a:prstGeom prst="rect">
            <a:avLst/>
          </a:prstGeom>
        </p:spPr>
        <p:txBody>
          <a:bodyPr vert="horz" lIns="91323" tIns="45661" rIns="91323" bIns="45661" rtlCol="0"/>
          <a:lstStyle>
            <a:lvl1pPr algn="l">
              <a:defRPr sz="1200"/>
            </a:lvl1pPr>
          </a:lstStyle>
          <a:p>
            <a:endParaRPr lang="en-US"/>
          </a:p>
        </p:txBody>
      </p:sp>
      <p:sp>
        <p:nvSpPr>
          <p:cNvPr id="3" name="Date Placeholder 2"/>
          <p:cNvSpPr>
            <a:spLocks noGrp="1"/>
          </p:cNvSpPr>
          <p:nvPr>
            <p:ph type="dt" sz="quarter" idx="1"/>
          </p:nvPr>
        </p:nvSpPr>
        <p:spPr>
          <a:xfrm>
            <a:off x="3971293" y="1"/>
            <a:ext cx="3037523" cy="464662"/>
          </a:xfrm>
          <a:prstGeom prst="rect">
            <a:avLst/>
          </a:prstGeom>
        </p:spPr>
        <p:txBody>
          <a:bodyPr vert="horz" lIns="91323" tIns="45661" rIns="91323" bIns="45661" rtlCol="0"/>
          <a:lstStyle>
            <a:lvl1pPr algn="r">
              <a:defRPr sz="1200"/>
            </a:lvl1pPr>
          </a:lstStyle>
          <a:p>
            <a:fld id="{AC9F16DD-7689-4D4E-98CD-2B2C2458DAA4}" type="datetimeFigureOut">
              <a:rPr lang="en-US" smtClean="0"/>
              <a:pPr/>
              <a:t>11/20/2015</a:t>
            </a:fld>
            <a:endParaRPr lang="en-US"/>
          </a:p>
        </p:txBody>
      </p:sp>
      <p:sp>
        <p:nvSpPr>
          <p:cNvPr id="4" name="Footer Placeholder 3"/>
          <p:cNvSpPr>
            <a:spLocks noGrp="1"/>
          </p:cNvSpPr>
          <p:nvPr>
            <p:ph type="ftr" sz="quarter" idx="2"/>
          </p:nvPr>
        </p:nvSpPr>
        <p:spPr>
          <a:xfrm>
            <a:off x="0" y="8830153"/>
            <a:ext cx="3037523" cy="464662"/>
          </a:xfrm>
          <a:prstGeom prst="rect">
            <a:avLst/>
          </a:prstGeom>
        </p:spPr>
        <p:txBody>
          <a:bodyPr vert="horz" lIns="91323" tIns="45661" rIns="91323" bIns="45661" rtlCol="0" anchor="b"/>
          <a:lstStyle>
            <a:lvl1pPr algn="l">
              <a:defRPr sz="1200"/>
            </a:lvl1pPr>
          </a:lstStyle>
          <a:p>
            <a:endParaRPr lang="en-US"/>
          </a:p>
        </p:txBody>
      </p:sp>
      <p:sp>
        <p:nvSpPr>
          <p:cNvPr id="5" name="Slide Number Placeholder 4"/>
          <p:cNvSpPr>
            <a:spLocks noGrp="1"/>
          </p:cNvSpPr>
          <p:nvPr>
            <p:ph type="sldNum" sz="quarter" idx="3"/>
          </p:nvPr>
        </p:nvSpPr>
        <p:spPr>
          <a:xfrm>
            <a:off x="3971293" y="8830153"/>
            <a:ext cx="3037523" cy="464662"/>
          </a:xfrm>
          <a:prstGeom prst="rect">
            <a:avLst/>
          </a:prstGeom>
        </p:spPr>
        <p:txBody>
          <a:bodyPr vert="horz" lIns="91323" tIns="45661" rIns="91323" bIns="45661" rtlCol="0" anchor="b"/>
          <a:lstStyle>
            <a:lvl1pPr algn="r">
              <a:defRPr sz="1200"/>
            </a:lvl1pPr>
          </a:lstStyle>
          <a:p>
            <a:fld id="{9C6D537E-7B5E-4D65-9411-9AF92C69CD82}" type="slidenum">
              <a:rPr lang="en-US" smtClean="0"/>
              <a:pPr/>
              <a:t>‹#›</a:t>
            </a:fld>
            <a:endParaRPr lang="en-US"/>
          </a:p>
        </p:txBody>
      </p:sp>
    </p:spTree>
    <p:extLst>
      <p:ext uri="{BB962C8B-B14F-4D97-AF65-F5344CB8AC3E}">
        <p14:creationId xmlns:p14="http://schemas.microsoft.com/office/powerpoint/2010/main" val="1491914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8" tIns="46580" rIns="93158" bIns="4658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58" tIns="46580" rIns="93158" bIns="46580" rtlCol="0"/>
          <a:lstStyle>
            <a:lvl1pPr algn="r" fontAlgn="auto">
              <a:spcBef>
                <a:spcPts val="0"/>
              </a:spcBef>
              <a:spcAft>
                <a:spcPts val="0"/>
              </a:spcAft>
              <a:defRPr sz="1200" smtClean="0">
                <a:latin typeface="+mn-lt"/>
              </a:defRPr>
            </a:lvl1pPr>
          </a:lstStyle>
          <a:p>
            <a:pPr>
              <a:defRPr/>
            </a:pPr>
            <a:fld id="{8369CCE0-184C-4685-8528-10CBA3EC768B}" type="datetimeFigureOut">
              <a:rPr lang="en-US"/>
              <a:pPr>
                <a:defRPr/>
              </a:pPr>
              <a:t>11/20/2015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58" tIns="46580" rIns="93158" bIns="46580"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58" tIns="46580" rIns="93158" bIns="4658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967"/>
            <a:ext cx="3037840" cy="464820"/>
          </a:xfrm>
          <a:prstGeom prst="rect">
            <a:avLst/>
          </a:prstGeom>
        </p:spPr>
        <p:txBody>
          <a:bodyPr vert="horz" lIns="93158" tIns="46580" rIns="93158" bIns="4658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58" tIns="46580" rIns="93158" bIns="46580" rtlCol="0" anchor="b"/>
          <a:lstStyle>
            <a:lvl1pPr algn="r" fontAlgn="auto">
              <a:spcBef>
                <a:spcPts val="0"/>
              </a:spcBef>
              <a:spcAft>
                <a:spcPts val="0"/>
              </a:spcAft>
              <a:defRPr sz="1200" smtClean="0">
                <a:latin typeface="+mn-lt"/>
              </a:defRPr>
            </a:lvl1pPr>
          </a:lstStyle>
          <a:p>
            <a:pPr>
              <a:defRPr/>
            </a:pPr>
            <a:fld id="{75F75D11-0079-4D42-8AE6-22398F6E9898}" type="slidenum">
              <a:rPr lang="en-US"/>
              <a:pPr>
                <a:defRPr/>
              </a:pPr>
              <a:t>‹#›</a:t>
            </a:fld>
            <a:endParaRPr lang="en-US"/>
          </a:p>
        </p:txBody>
      </p:sp>
    </p:spTree>
    <p:extLst>
      <p:ext uri="{BB962C8B-B14F-4D97-AF65-F5344CB8AC3E}">
        <p14:creationId xmlns:p14="http://schemas.microsoft.com/office/powerpoint/2010/main" val="419197460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5F75D11-0079-4D42-8AE6-22398F6E9898}" type="slidenum">
              <a:rPr lang="en-US"/>
              <a:pPr>
                <a:defRPr/>
              </a:pPr>
              <a:t>1</a:t>
            </a:fld>
            <a:endParaRPr lang="en-US"/>
          </a:p>
        </p:txBody>
      </p:sp>
    </p:spTree>
    <p:extLst>
      <p:ext uri="{BB962C8B-B14F-4D97-AF65-F5344CB8AC3E}">
        <p14:creationId xmlns:p14="http://schemas.microsoft.com/office/powerpoint/2010/main" val="2749498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pPr>
              <a:defRPr/>
            </a:pPr>
            <a:fld id="{4920CEEE-C38E-40CB-AE0D-D7C29017B266}" type="slidenum">
              <a:rPr lang="en-US" smtClean="0">
                <a:solidFill>
                  <a:prstClr val="black"/>
                </a:solidFill>
              </a:rPr>
              <a:pPr>
                <a:defRPr/>
              </a:pPr>
              <a:t>26</a:t>
            </a:fld>
            <a:endParaRPr lang="en-US">
              <a:solidFill>
                <a:prstClr val="black"/>
              </a:solidFill>
            </a:endParaRPr>
          </a:p>
        </p:txBody>
      </p:sp>
      <p:sp>
        <p:nvSpPr>
          <p:cNvPr id="6" name="Date Placeholder 5"/>
          <p:cNvSpPr>
            <a:spLocks noGrp="1"/>
          </p:cNvSpPr>
          <p:nvPr>
            <p:ph type="dt" idx="12"/>
          </p:nvPr>
        </p:nvSpPr>
        <p:spPr/>
        <p:txBody>
          <a:bodyPr/>
          <a:lstStyle/>
          <a:p>
            <a:pPr>
              <a:defRPr/>
            </a:pPr>
            <a:fld id="{D2D76A8D-67C0-4017-AE8A-B804425DCCAE}" type="datetime1">
              <a:rPr lang="en-US" smtClean="0">
                <a:solidFill>
                  <a:prstClr val="black"/>
                </a:solidFill>
              </a:rPr>
              <a:pPr>
                <a:defRPr/>
              </a:pPr>
              <a:t>11/20/2015</a:t>
            </a:fld>
            <a:endParaRPr lang="en-US" dirty="0">
              <a:solidFill>
                <a:prstClr val="black"/>
              </a:solidFill>
            </a:endParaRPr>
          </a:p>
        </p:txBody>
      </p:sp>
      <p:sp>
        <p:nvSpPr>
          <p:cNvPr id="8" name="Footer Placeholder 7"/>
          <p:cNvSpPr>
            <a:spLocks noGrp="1"/>
          </p:cNvSpPr>
          <p:nvPr>
            <p:ph type="ftr" sz="quarter" idx="13"/>
          </p:nvPr>
        </p:nvSpPr>
        <p:spPr/>
        <p:txBody>
          <a:bodyPr/>
          <a:lstStyle/>
          <a:p>
            <a:pPr>
              <a:defRPr/>
            </a:pPr>
            <a:r>
              <a:rPr lang="en-US" smtClean="0">
                <a:solidFill>
                  <a:prstClr val="black"/>
                </a:solidFill>
              </a:rPr>
              <a:t>AMO Overview</a:t>
            </a:r>
            <a:endParaRPr lang="en-US" dirty="0">
              <a:solidFill>
                <a:prstClr val="black"/>
              </a:solidFill>
            </a:endParaRPr>
          </a:p>
        </p:txBody>
      </p:sp>
    </p:spTree>
    <p:extLst>
      <p:ext uri="{BB962C8B-B14F-4D97-AF65-F5344CB8AC3E}">
        <p14:creationId xmlns:p14="http://schemas.microsoft.com/office/powerpoint/2010/main" val="1268650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Ford River Rouge Complex: http://www.nps.gov/nr/travel/detroit/d38.htm</a:t>
            </a:r>
          </a:p>
          <a:p>
            <a:r>
              <a:rPr lang="en-US" dirty="0" smtClean="0"/>
              <a:t>“By 1927, when Ford shifted its final assembly line from Highland Park to the</a:t>
            </a:r>
            <a:r>
              <a:rPr lang="en-US" baseline="0" dirty="0" smtClean="0"/>
              <a:t> Rouge</a:t>
            </a:r>
            <a:r>
              <a:rPr lang="en-US" dirty="0" smtClean="0"/>
              <a:t>, the complex included virtually every element needed to produce a car: blast furnaces, an open hearth mill, a steel rolling mill, a glass plant, a huge power plant and, of course, an assembly line.”</a:t>
            </a:r>
          </a:p>
          <a:p>
            <a:endParaRPr lang="en-US" dirty="0" smtClean="0"/>
          </a:p>
          <a:p>
            <a:pPr>
              <a:lnSpc>
                <a:spcPct val="115000"/>
              </a:lnSpc>
              <a:spcBef>
                <a:spcPts val="0"/>
              </a:spcBef>
              <a:spcAft>
                <a:spcPts val="0"/>
              </a:spcAft>
            </a:pPr>
            <a:r>
              <a:rPr lang="en-US" b="1" dirty="0" smtClean="0">
                <a:solidFill>
                  <a:schemeClr val="tx1">
                    <a:lumMod val="50000"/>
                  </a:schemeClr>
                </a:solidFill>
                <a:ea typeface="Calibri"/>
                <a:cs typeface="Times New Roman"/>
              </a:rPr>
              <a:t>Address Market Barriers by providing: </a:t>
            </a:r>
          </a:p>
          <a:p>
            <a:pPr marL="241093" indent="-241093">
              <a:lnSpc>
                <a:spcPct val="115000"/>
              </a:lnSpc>
              <a:spcBef>
                <a:spcPts val="0"/>
              </a:spcBef>
              <a:spcAft>
                <a:spcPts val="0"/>
              </a:spcAft>
              <a:buFont typeface="Arial" pitchFamily="34" charset="0"/>
              <a:buChar char="•"/>
            </a:pPr>
            <a:r>
              <a:rPr lang="en-US" dirty="0" smtClean="0">
                <a:solidFill>
                  <a:schemeClr val="tx1">
                    <a:lumMod val="50000"/>
                  </a:schemeClr>
                </a:solidFill>
                <a:ea typeface="Calibri"/>
                <a:cs typeface="Times New Roman"/>
              </a:rPr>
              <a:t>Proving ground – to demonstrate the costs and efficiency gains of new technologies</a:t>
            </a:r>
          </a:p>
          <a:p>
            <a:pPr marL="241093" lvl="0" indent="-241093">
              <a:lnSpc>
                <a:spcPct val="115000"/>
              </a:lnSpc>
              <a:spcBef>
                <a:spcPts val="0"/>
              </a:spcBef>
              <a:spcAft>
                <a:spcPts val="0"/>
              </a:spcAft>
              <a:buFont typeface="Arial" pitchFamily="34" charset="0"/>
              <a:buChar char="•"/>
            </a:pPr>
            <a:r>
              <a:rPr lang="en-US" dirty="0" smtClean="0">
                <a:solidFill>
                  <a:srgbClr val="50565C">
                    <a:lumMod val="50000"/>
                  </a:srgbClr>
                </a:solidFill>
                <a:ea typeface="Calibri"/>
                <a:cs typeface="Times New Roman"/>
              </a:rPr>
              <a:t>Affordable access – to capital-intensive technologies and capabilities</a:t>
            </a:r>
          </a:p>
          <a:p>
            <a:pPr marL="241093" indent="-241093">
              <a:lnSpc>
                <a:spcPct val="115000"/>
              </a:lnSpc>
              <a:spcBef>
                <a:spcPts val="0"/>
              </a:spcBef>
              <a:spcAft>
                <a:spcPts val="0"/>
              </a:spcAft>
              <a:buFont typeface="Arial" pitchFamily="34" charset="0"/>
              <a:buChar char="•"/>
            </a:pPr>
            <a:r>
              <a:rPr lang="en-US" dirty="0" smtClean="0">
                <a:solidFill>
                  <a:schemeClr val="tx1">
                    <a:lumMod val="50000"/>
                  </a:schemeClr>
                </a:solidFill>
                <a:ea typeface="Calibri"/>
                <a:cs typeface="Times New Roman"/>
              </a:rPr>
              <a:t>Focus – to a sector, or set of sectors, around common technical challenges</a:t>
            </a:r>
          </a:p>
          <a:p>
            <a:pPr marL="241093" indent="-241093">
              <a:lnSpc>
                <a:spcPct val="115000"/>
              </a:lnSpc>
              <a:spcBef>
                <a:spcPts val="0"/>
              </a:spcBef>
              <a:spcAft>
                <a:spcPts val="0"/>
              </a:spcAft>
              <a:buFont typeface="Arial" pitchFamily="34" charset="0"/>
              <a:buChar char="•"/>
            </a:pPr>
            <a:r>
              <a:rPr lang="en-US" dirty="0" smtClean="0">
                <a:solidFill>
                  <a:schemeClr val="tx1">
                    <a:lumMod val="50000"/>
                  </a:schemeClr>
                </a:solidFill>
                <a:ea typeface="Calibri"/>
                <a:cs typeface="Times New Roman"/>
              </a:rPr>
              <a:t>Accelerated partnership development and supplier relationships</a:t>
            </a:r>
          </a:p>
          <a:p>
            <a:pPr marL="241093" lvl="0" indent="-241093">
              <a:lnSpc>
                <a:spcPct val="115000"/>
              </a:lnSpc>
              <a:spcBef>
                <a:spcPts val="0"/>
              </a:spcBef>
              <a:spcAft>
                <a:spcPts val="0"/>
              </a:spcAft>
              <a:buFont typeface="Arial" pitchFamily="34" charset="0"/>
              <a:buChar char="•"/>
            </a:pPr>
            <a:r>
              <a:rPr lang="en-US" dirty="0" smtClean="0">
                <a:solidFill>
                  <a:srgbClr val="50565C">
                    <a:lumMod val="50000"/>
                  </a:srgbClr>
                </a:solidFill>
                <a:ea typeface="Calibri"/>
                <a:cs typeface="Times New Roman"/>
              </a:rPr>
              <a:t>Workforce </a:t>
            </a:r>
            <a:r>
              <a:rPr lang="en-US" dirty="0" smtClean="0">
                <a:solidFill>
                  <a:schemeClr val="tx1">
                    <a:lumMod val="50000"/>
                  </a:schemeClr>
                </a:solidFill>
                <a:ea typeface="Calibri"/>
                <a:cs typeface="Times New Roman"/>
              </a:rPr>
              <a:t>training location for advanced manufacturing</a:t>
            </a:r>
          </a:p>
          <a:p>
            <a:pPr marL="241093" lvl="0" indent="-241093">
              <a:lnSpc>
                <a:spcPct val="115000"/>
              </a:lnSpc>
              <a:spcBef>
                <a:spcPts val="0"/>
              </a:spcBef>
              <a:spcAft>
                <a:spcPts val="0"/>
              </a:spcAft>
              <a:buFont typeface="Arial" pitchFamily="34" charset="0"/>
              <a:buChar char="•"/>
            </a:pPr>
            <a:endParaRPr lang="en-US" dirty="0" smtClean="0">
              <a:solidFill>
                <a:schemeClr val="tx1">
                  <a:lumMod val="50000"/>
                </a:schemeClr>
              </a:solidFill>
              <a:ea typeface="Calibri"/>
              <a:cs typeface="Times New Roman"/>
            </a:endParaRPr>
          </a:p>
          <a:p>
            <a:pPr>
              <a:lnSpc>
                <a:spcPct val="115000"/>
              </a:lnSpc>
              <a:spcBef>
                <a:spcPts val="0"/>
              </a:spcBef>
              <a:spcAft>
                <a:spcPts val="0"/>
              </a:spcAft>
            </a:pPr>
            <a:r>
              <a:rPr lang="en-US" b="1" dirty="0" smtClean="0">
                <a:solidFill>
                  <a:schemeClr val="tx1">
                    <a:lumMod val="50000"/>
                  </a:schemeClr>
                </a:solidFill>
                <a:ea typeface="Calibri"/>
                <a:cs typeface="Times New Roman"/>
              </a:rPr>
              <a:t>Positively Impact U.S. competitiveness: </a:t>
            </a:r>
          </a:p>
          <a:p>
            <a:pPr marL="241093" indent="-241093">
              <a:lnSpc>
                <a:spcPct val="115000"/>
              </a:lnSpc>
              <a:spcBef>
                <a:spcPts val="0"/>
              </a:spcBef>
              <a:spcAft>
                <a:spcPts val="0"/>
              </a:spcAft>
              <a:buFont typeface="Arial" pitchFamily="34" charset="0"/>
              <a:buChar char="•"/>
            </a:pPr>
            <a:r>
              <a:rPr lang="en-US" dirty="0" smtClean="0">
                <a:solidFill>
                  <a:schemeClr val="tx1">
                    <a:lumMod val="50000"/>
                  </a:schemeClr>
                </a:solidFill>
                <a:ea typeface="Calibri"/>
                <a:cs typeface="Times New Roman"/>
              </a:rPr>
              <a:t>Increased domestic manufacturing capabilities and expertise</a:t>
            </a:r>
          </a:p>
          <a:p>
            <a:pPr marL="241093" indent="-241093">
              <a:lnSpc>
                <a:spcPct val="115000"/>
              </a:lnSpc>
              <a:spcBef>
                <a:spcPts val="0"/>
              </a:spcBef>
              <a:spcAft>
                <a:spcPts val="0"/>
              </a:spcAft>
              <a:buFont typeface="Arial" pitchFamily="34" charset="0"/>
              <a:buChar char="•"/>
            </a:pPr>
            <a:r>
              <a:rPr lang="en-US" dirty="0" smtClean="0">
                <a:solidFill>
                  <a:schemeClr val="tx1">
                    <a:lumMod val="50000"/>
                  </a:schemeClr>
                </a:solidFill>
                <a:ea typeface="Calibri"/>
                <a:cs typeface="Times New Roman"/>
              </a:rPr>
              <a:t>Increased manufacturing collaboration between small, medium and large businesses, and university and government</a:t>
            </a:r>
          </a:p>
          <a:p>
            <a:pPr marL="241093" indent="-241093">
              <a:lnSpc>
                <a:spcPct val="115000"/>
              </a:lnSpc>
              <a:spcBef>
                <a:spcPts val="0"/>
              </a:spcBef>
              <a:spcAft>
                <a:spcPts val="0"/>
              </a:spcAft>
              <a:buFont typeface="Arial" pitchFamily="34" charset="0"/>
              <a:buChar char="•"/>
            </a:pPr>
            <a:r>
              <a:rPr lang="en-US" dirty="0" smtClean="0">
                <a:solidFill>
                  <a:schemeClr val="tx1">
                    <a:lumMod val="50000"/>
                  </a:schemeClr>
                </a:solidFill>
                <a:ea typeface="Calibri"/>
                <a:cs typeface="Times New Roman"/>
              </a:rPr>
              <a:t>Positive feedback loop – between production and research/design accelerates both</a:t>
            </a:r>
          </a:p>
          <a:p>
            <a:pPr marL="241093" indent="-241093">
              <a:lnSpc>
                <a:spcPct val="115000"/>
              </a:lnSpc>
              <a:spcBef>
                <a:spcPts val="0"/>
              </a:spcBef>
              <a:spcAft>
                <a:spcPts val="0"/>
              </a:spcAft>
              <a:buFont typeface="Arial" pitchFamily="34" charset="0"/>
              <a:buChar char="•"/>
            </a:pPr>
            <a:r>
              <a:rPr lang="en-US" dirty="0" smtClean="0">
                <a:solidFill>
                  <a:schemeClr val="tx1">
                    <a:lumMod val="50000"/>
                  </a:schemeClr>
                </a:solidFill>
                <a:ea typeface="Calibri"/>
                <a:cs typeface="Times New Roman"/>
              </a:rPr>
              <a:t>Accelerated adoption – of energy efficient technologies and manufacturing processes in existing U.S. manufacturing</a:t>
            </a:r>
          </a:p>
          <a:p>
            <a:endParaRPr lang="en-US" dirty="0"/>
          </a:p>
        </p:txBody>
      </p:sp>
      <p:sp>
        <p:nvSpPr>
          <p:cNvPr id="4" name="Slide Number Placeholder 3"/>
          <p:cNvSpPr>
            <a:spLocks noGrp="1"/>
          </p:cNvSpPr>
          <p:nvPr>
            <p:ph type="sldNum" sz="quarter" idx="10"/>
          </p:nvPr>
        </p:nvSpPr>
        <p:spPr/>
        <p:txBody>
          <a:bodyPr/>
          <a:lstStyle/>
          <a:p>
            <a:pPr>
              <a:defRPr/>
            </a:pPr>
            <a:fld id="{75F75D11-0079-4D42-8AE6-22398F6E9898}" type="slidenum">
              <a:rPr lang="en-US" smtClean="0"/>
              <a:pPr>
                <a:defRPr/>
              </a:pPr>
              <a:t>27</a:t>
            </a:fld>
            <a:endParaRPr lang="en-US"/>
          </a:p>
        </p:txBody>
      </p:sp>
    </p:spTree>
    <p:extLst>
      <p:ext uri="{BB962C8B-B14F-4D97-AF65-F5344CB8AC3E}">
        <p14:creationId xmlns:p14="http://schemas.microsoft.com/office/powerpoint/2010/main" val="1732577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6132">
              <a:defRPr/>
            </a:pPr>
            <a:r>
              <a:rPr lang="en-US" b="1" dirty="0" smtClean="0"/>
              <a:t>This is the 1-slide</a:t>
            </a:r>
            <a:r>
              <a:rPr lang="en-US" b="1" baseline="0" dirty="0" smtClean="0"/>
              <a:t> summary of the Critical Materials Institute.</a:t>
            </a:r>
            <a:endParaRPr lang="en-US" b="1" dirty="0" smtClean="0"/>
          </a:p>
          <a:p>
            <a:pPr defTabSz="896132">
              <a:defRPr/>
            </a:pPr>
            <a:r>
              <a:rPr lang="en-US" b="1" dirty="0" smtClean="0"/>
              <a:t>Sources:  </a:t>
            </a:r>
            <a:r>
              <a:rPr lang="en-US" b="0" dirty="0" smtClean="0"/>
              <a:t>http://www1.eere.energy.gov/manufacturing/rd/critical_materials_hub.html</a:t>
            </a:r>
          </a:p>
          <a:p>
            <a:pPr defTabSz="896132">
              <a:defRPr/>
            </a:pPr>
            <a:r>
              <a:rPr lang="en-US" b="0" dirty="0" smtClean="0"/>
              <a:t>And: DOE 2011 Critical Materials Strategy</a:t>
            </a:r>
          </a:p>
          <a:p>
            <a:pPr defTabSz="896132">
              <a:defRPr/>
            </a:pPr>
            <a:r>
              <a:rPr lang="en-US" b="1" dirty="0" smtClean="0"/>
              <a:t>Goal</a:t>
            </a:r>
            <a:r>
              <a:rPr lang="en-US" dirty="0" smtClean="0"/>
              <a:t> </a:t>
            </a:r>
            <a:r>
              <a:rPr lang="en-US" b="1" dirty="0"/>
              <a:t>(from FOA): </a:t>
            </a:r>
            <a:r>
              <a:rPr lang="en-US" dirty="0"/>
              <a:t>To reduce materials criticality and prevent criticality of new materials that are essential for energy technologies. The Critical Materials Hub will coordinate Research and Development across the entire materials lifecycle. Research and Development will combine basic and applied research with engineering to accelerate scientific discovery utilizing highly collaborative teams across multiple scientific and engineering disciplines. </a:t>
            </a:r>
          </a:p>
          <a:p>
            <a:pPr defTabSz="896132">
              <a:defRPr/>
            </a:pPr>
            <a:endParaRPr lang="en-US" b="1" dirty="0"/>
          </a:p>
        </p:txBody>
      </p:sp>
      <p:sp>
        <p:nvSpPr>
          <p:cNvPr id="5" name="Slide Number Placeholder 4"/>
          <p:cNvSpPr>
            <a:spLocks noGrp="1"/>
          </p:cNvSpPr>
          <p:nvPr>
            <p:ph type="sldNum" sz="quarter" idx="11"/>
          </p:nvPr>
        </p:nvSpPr>
        <p:spPr/>
        <p:txBody>
          <a:bodyPr/>
          <a:lstStyle/>
          <a:p>
            <a:pPr>
              <a:defRPr/>
            </a:pPr>
            <a:fld id="{4920CEEE-C38E-40CB-AE0D-D7C29017B266}" type="slidenum">
              <a:rPr lang="en-US" smtClean="0">
                <a:solidFill>
                  <a:prstClr val="black"/>
                </a:solidFill>
              </a:rPr>
              <a:pPr>
                <a:defRPr/>
              </a:pPr>
              <a:t>29</a:t>
            </a:fld>
            <a:endParaRPr lang="en-US">
              <a:solidFill>
                <a:prstClr val="black"/>
              </a:solidFill>
            </a:endParaRPr>
          </a:p>
        </p:txBody>
      </p:sp>
      <p:sp>
        <p:nvSpPr>
          <p:cNvPr id="6" name="Date Placeholder 5"/>
          <p:cNvSpPr>
            <a:spLocks noGrp="1"/>
          </p:cNvSpPr>
          <p:nvPr>
            <p:ph type="dt" idx="12"/>
          </p:nvPr>
        </p:nvSpPr>
        <p:spPr/>
        <p:txBody>
          <a:bodyPr/>
          <a:lstStyle/>
          <a:p>
            <a:pPr>
              <a:defRPr/>
            </a:pPr>
            <a:fld id="{359D5410-EB33-4BA0-919E-854FA0D899ED}" type="datetime1">
              <a:rPr lang="en-US" smtClean="0">
                <a:solidFill>
                  <a:prstClr val="black"/>
                </a:solidFill>
              </a:rPr>
              <a:pPr>
                <a:defRPr/>
              </a:pPr>
              <a:t>11/20/2015</a:t>
            </a:fld>
            <a:endParaRPr lang="en-US" dirty="0">
              <a:solidFill>
                <a:prstClr val="black"/>
              </a:solidFill>
            </a:endParaRPr>
          </a:p>
        </p:txBody>
      </p:sp>
      <p:sp>
        <p:nvSpPr>
          <p:cNvPr id="8" name="Footer Placeholder 7"/>
          <p:cNvSpPr>
            <a:spLocks noGrp="1"/>
          </p:cNvSpPr>
          <p:nvPr>
            <p:ph type="ftr" sz="quarter" idx="13"/>
          </p:nvPr>
        </p:nvSpPr>
        <p:spPr/>
        <p:txBody>
          <a:bodyPr/>
          <a:lstStyle/>
          <a:p>
            <a:pPr>
              <a:defRPr/>
            </a:pPr>
            <a:r>
              <a:rPr lang="en-US" smtClean="0">
                <a:solidFill>
                  <a:prstClr val="black"/>
                </a:solidFill>
              </a:rPr>
              <a:t>AMO Overview</a:t>
            </a:r>
            <a:endParaRPr lang="en-US" dirty="0">
              <a:solidFill>
                <a:prstClr val="black"/>
              </a:solidFill>
            </a:endParaRPr>
          </a:p>
        </p:txBody>
      </p:sp>
    </p:spTree>
    <p:extLst>
      <p:ext uri="{BB962C8B-B14F-4D97-AF65-F5344CB8AC3E}">
        <p14:creationId xmlns:p14="http://schemas.microsoft.com/office/powerpoint/2010/main" val="1285022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1"/>
          </p:nvPr>
        </p:nvSpPr>
        <p:spPr/>
        <p:txBody>
          <a:bodyPr/>
          <a:lstStyle/>
          <a:p>
            <a:pPr>
              <a:defRPr/>
            </a:pPr>
            <a:fld id="{4920CEEE-C38E-40CB-AE0D-D7C29017B266}" type="slidenum">
              <a:rPr lang="en-US" smtClean="0">
                <a:solidFill>
                  <a:prstClr val="black"/>
                </a:solidFill>
              </a:rPr>
              <a:pPr>
                <a:defRPr/>
              </a:pPr>
              <a:t>30</a:t>
            </a:fld>
            <a:endParaRPr lang="en-US">
              <a:solidFill>
                <a:prstClr val="black"/>
              </a:solidFill>
            </a:endParaRPr>
          </a:p>
        </p:txBody>
      </p:sp>
      <p:sp>
        <p:nvSpPr>
          <p:cNvPr id="6" name="Date Placeholder 5"/>
          <p:cNvSpPr>
            <a:spLocks noGrp="1"/>
          </p:cNvSpPr>
          <p:nvPr>
            <p:ph type="dt" idx="12"/>
          </p:nvPr>
        </p:nvSpPr>
        <p:spPr/>
        <p:txBody>
          <a:bodyPr/>
          <a:lstStyle/>
          <a:p>
            <a:pPr>
              <a:defRPr/>
            </a:pPr>
            <a:fld id="{8EA2A0D3-FFE1-489C-B5CE-97064419C8D6}" type="datetime1">
              <a:rPr lang="en-US" smtClean="0">
                <a:solidFill>
                  <a:prstClr val="black"/>
                </a:solidFill>
              </a:rPr>
              <a:pPr>
                <a:defRPr/>
              </a:pPr>
              <a:t>11/20/2015</a:t>
            </a:fld>
            <a:endParaRPr lang="en-US" dirty="0">
              <a:solidFill>
                <a:prstClr val="black"/>
              </a:solidFill>
            </a:endParaRPr>
          </a:p>
        </p:txBody>
      </p:sp>
      <p:sp>
        <p:nvSpPr>
          <p:cNvPr id="8" name="Footer Placeholder 7"/>
          <p:cNvSpPr>
            <a:spLocks noGrp="1"/>
          </p:cNvSpPr>
          <p:nvPr>
            <p:ph type="ftr" sz="quarter" idx="13"/>
          </p:nvPr>
        </p:nvSpPr>
        <p:spPr/>
        <p:txBody>
          <a:bodyPr/>
          <a:lstStyle/>
          <a:p>
            <a:pPr>
              <a:defRPr/>
            </a:pPr>
            <a:r>
              <a:rPr lang="en-US" smtClean="0">
                <a:solidFill>
                  <a:prstClr val="black"/>
                </a:solidFill>
              </a:rPr>
              <a:t>AMO Overview</a:t>
            </a:r>
            <a:endParaRPr lang="en-US" dirty="0">
              <a:solidFill>
                <a:prstClr val="black"/>
              </a:solidFill>
            </a:endParaRPr>
          </a:p>
        </p:txBody>
      </p:sp>
    </p:spTree>
    <p:extLst>
      <p:ext uri="{BB962C8B-B14F-4D97-AF65-F5344CB8AC3E}">
        <p14:creationId xmlns:p14="http://schemas.microsoft.com/office/powerpoint/2010/main" val="2265855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5F75D11-0079-4D42-8AE6-22398F6E9898}"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765812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5A0CD6-8346-4F86-9914-A40370C9C7C9}" type="slidenum">
              <a:rPr lang="en-US" smtClean="0">
                <a:solidFill>
                  <a:prstClr val="black"/>
                </a:solidFill>
              </a:rPr>
              <a:pPr/>
              <a:t>36</a:t>
            </a:fld>
            <a:endParaRPr lang="en-US" dirty="0">
              <a:solidFill>
                <a:prstClr val="black"/>
              </a:solidFill>
            </a:endParaRPr>
          </a:p>
        </p:txBody>
      </p:sp>
      <p:sp>
        <p:nvSpPr>
          <p:cNvPr id="5" name="Date Placeholder 4"/>
          <p:cNvSpPr>
            <a:spLocks noGrp="1"/>
          </p:cNvSpPr>
          <p:nvPr>
            <p:ph type="dt" idx="11"/>
          </p:nvPr>
        </p:nvSpPr>
        <p:spPr/>
        <p:txBody>
          <a:bodyPr/>
          <a:lstStyle/>
          <a:p>
            <a:pPr>
              <a:defRPr/>
            </a:pPr>
            <a:fld id="{7BAA7668-79D8-4139-A37B-21FBDAD9DE10}" type="datetime1">
              <a:rPr lang="en-US" smtClean="0"/>
              <a:pPr>
                <a:defRPr/>
              </a:pPr>
              <a:t>11/20/2015</a:t>
            </a:fld>
            <a:endParaRPr lang="en-US" dirty="0"/>
          </a:p>
        </p:txBody>
      </p:sp>
      <p:sp>
        <p:nvSpPr>
          <p:cNvPr id="7" name="Footer Placeholder 6"/>
          <p:cNvSpPr>
            <a:spLocks noGrp="1"/>
          </p:cNvSpPr>
          <p:nvPr>
            <p:ph type="ftr" sz="quarter" idx="12"/>
          </p:nvPr>
        </p:nvSpPr>
        <p:spPr/>
        <p:txBody>
          <a:bodyPr/>
          <a:lstStyle/>
          <a:p>
            <a:pPr>
              <a:defRPr/>
            </a:pPr>
            <a:r>
              <a:rPr lang="en-US" smtClean="0"/>
              <a:t>AMO Overview</a:t>
            </a:r>
            <a:endParaRPr lang="en-US" dirty="0"/>
          </a:p>
        </p:txBody>
      </p:sp>
    </p:spTree>
    <p:extLst>
      <p:ext uri="{BB962C8B-B14F-4D97-AF65-F5344CB8AC3E}">
        <p14:creationId xmlns:p14="http://schemas.microsoft.com/office/powerpoint/2010/main" val="991593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Footer Placeholder 5"/>
          <p:cNvSpPr txBox="1">
            <a:spLocks noGrp="1"/>
          </p:cNvSpPr>
          <p:nvPr/>
        </p:nvSpPr>
        <p:spPr bwMode="auto">
          <a:xfrm>
            <a:off x="2" y="8830154"/>
            <a:ext cx="3037523" cy="464662"/>
          </a:xfrm>
          <a:prstGeom prst="rect">
            <a:avLst/>
          </a:prstGeom>
          <a:noFill/>
          <a:ln w="9525">
            <a:noFill/>
            <a:miter lim="800000"/>
            <a:headEnd/>
            <a:tailEnd/>
          </a:ln>
        </p:spPr>
        <p:txBody>
          <a:bodyPr lIns="91314" tIns="45656" rIns="91314" bIns="45656"/>
          <a:lstStyle/>
          <a:p>
            <a:pPr defTabSz="456569"/>
            <a:endParaRPr lang="en-US" sz="2800" dirty="0"/>
          </a:p>
        </p:txBody>
      </p:sp>
      <p:sp>
        <p:nvSpPr>
          <p:cNvPr id="97283" name="Slide Number Placeholder 6"/>
          <p:cNvSpPr txBox="1">
            <a:spLocks noGrp="1"/>
          </p:cNvSpPr>
          <p:nvPr/>
        </p:nvSpPr>
        <p:spPr bwMode="auto">
          <a:xfrm>
            <a:off x="3972880" y="8830154"/>
            <a:ext cx="3035938" cy="464662"/>
          </a:xfrm>
          <a:prstGeom prst="rect">
            <a:avLst/>
          </a:prstGeom>
          <a:noFill/>
          <a:ln w="9525">
            <a:noFill/>
            <a:miter lim="800000"/>
            <a:headEnd/>
            <a:tailEnd/>
          </a:ln>
        </p:spPr>
        <p:txBody>
          <a:bodyPr lIns="93147" tIns="46573" rIns="93147" bIns="46573" anchor="b"/>
          <a:lstStyle/>
          <a:p>
            <a:pPr algn="r" defTabSz="456569"/>
            <a:fld id="{82F725F9-A174-4DD8-B44E-3E45998A978C}" type="slidenum">
              <a:rPr lang="en-US" sz="1000"/>
              <a:pPr algn="r" defTabSz="456569"/>
              <a:t>5</a:t>
            </a:fld>
            <a:endParaRPr lang="en-US" sz="1000"/>
          </a:p>
        </p:txBody>
      </p:sp>
      <p:sp>
        <p:nvSpPr>
          <p:cNvPr id="97284" name="Slide Image Placeholder 1"/>
          <p:cNvSpPr>
            <a:spLocks noGrp="1" noRot="1" noChangeAspect="1" noTextEdit="1"/>
          </p:cNvSpPr>
          <p:nvPr>
            <p:ph type="sldImg"/>
          </p:nvPr>
        </p:nvSpPr>
        <p:spPr bwMode="auto">
          <a:noFill/>
          <a:ln>
            <a:solidFill>
              <a:srgbClr val="000000"/>
            </a:solidFill>
            <a:miter lim="800000"/>
            <a:headEnd/>
            <a:tailEnd/>
          </a:ln>
        </p:spPr>
      </p:sp>
      <p:sp>
        <p:nvSpPr>
          <p:cNvPr id="97285" name="Notes Placeholder 2"/>
          <p:cNvSpPr>
            <a:spLocks noGrp="1"/>
          </p:cNvSpPr>
          <p:nvPr>
            <p:ph type="body" idx="1"/>
          </p:nvPr>
        </p:nvSpPr>
        <p:spPr bwMode="auto">
          <a:noFill/>
        </p:spPr>
        <p:txBody>
          <a:bodyPr wrap="square" lIns="93147" tIns="46573" rIns="93147" bIns="46573" numCol="1" anchor="t" anchorCtr="0" compatLnSpc="1">
            <a:prstTxWarp prst="textNoShape">
              <a:avLst/>
            </a:prstTxWarp>
          </a:bodyPr>
          <a:lstStyle/>
          <a:p>
            <a:pPr defTabSz="456569"/>
            <a:r>
              <a:rPr lang="en-US" smtClean="0"/>
              <a:t>If Energy is at the nexus of economy, security, and the environment, then Clean Energy is at the nexus of solutions to these challenges.</a:t>
            </a:r>
          </a:p>
        </p:txBody>
      </p:sp>
      <p:sp>
        <p:nvSpPr>
          <p:cNvPr id="97286" name="Slide Number Placeholder 3"/>
          <p:cNvSpPr txBox="1">
            <a:spLocks noGrp="1"/>
          </p:cNvSpPr>
          <p:nvPr/>
        </p:nvSpPr>
        <p:spPr bwMode="auto">
          <a:xfrm>
            <a:off x="3972880" y="8830154"/>
            <a:ext cx="3035938" cy="464662"/>
          </a:xfrm>
          <a:prstGeom prst="rect">
            <a:avLst/>
          </a:prstGeom>
          <a:noFill/>
          <a:ln w="9525">
            <a:noFill/>
            <a:miter lim="800000"/>
            <a:headEnd/>
            <a:tailEnd/>
          </a:ln>
        </p:spPr>
        <p:txBody>
          <a:bodyPr lIns="93147" tIns="46573" rIns="93147" bIns="46573" anchor="b"/>
          <a:lstStyle/>
          <a:p>
            <a:pPr algn="r" defTabSz="456569"/>
            <a:fld id="{584426C3-FC54-46FA-81F2-0760AF1AAF2B}" type="slidenum">
              <a:rPr lang="en-US" sz="1000"/>
              <a:pPr algn="r" defTabSz="456569"/>
              <a:t>5</a:t>
            </a:fld>
            <a:endParaRPr lang="en-US" sz="1000"/>
          </a:p>
        </p:txBody>
      </p:sp>
      <p:sp>
        <p:nvSpPr>
          <p:cNvPr id="97288" name="Header Placeholder 1"/>
          <p:cNvSpPr txBox="1">
            <a:spLocks noGrp="1"/>
          </p:cNvSpPr>
          <p:nvPr/>
        </p:nvSpPr>
        <p:spPr bwMode="auto">
          <a:xfrm>
            <a:off x="2" y="2"/>
            <a:ext cx="3037523" cy="464662"/>
          </a:xfrm>
          <a:prstGeom prst="rect">
            <a:avLst/>
          </a:prstGeom>
          <a:noFill/>
          <a:ln w="9525">
            <a:noFill/>
            <a:miter lim="800000"/>
            <a:headEnd/>
            <a:tailEnd/>
          </a:ln>
        </p:spPr>
        <p:txBody>
          <a:bodyPr lIns="93147" tIns="46573" rIns="93147" bIns="46573"/>
          <a:lstStyle/>
          <a:p>
            <a:pPr defTabSz="456569"/>
            <a:endParaRPr lang="en-US" sz="1200" dirty="0"/>
          </a:p>
        </p:txBody>
      </p:sp>
      <p:sp>
        <p:nvSpPr>
          <p:cNvPr id="2" name="Date Placeholder 1"/>
          <p:cNvSpPr>
            <a:spLocks noGrp="1"/>
          </p:cNvSpPr>
          <p:nvPr>
            <p:ph type="dt" idx="10"/>
          </p:nvPr>
        </p:nvSpPr>
        <p:spPr>
          <a:xfrm>
            <a:off x="3972877" y="0"/>
            <a:ext cx="3037840" cy="464820"/>
          </a:xfrm>
        </p:spPr>
        <p:txBody>
          <a:bodyPr/>
          <a:lstStyle/>
          <a:p>
            <a:pPr>
              <a:defRPr/>
            </a:pPr>
            <a:fld id="{D22569E4-EFA6-492C-96B4-EE122A4BFB61}" type="datetime1">
              <a:rPr lang="en-US" smtClean="0"/>
              <a:pPr>
                <a:defRPr/>
              </a:pPr>
              <a:t>11/20/2015</a:t>
            </a:fld>
            <a:endParaRPr lang="en-US" dirty="0"/>
          </a:p>
        </p:txBody>
      </p:sp>
      <p:sp>
        <p:nvSpPr>
          <p:cNvPr id="5" name="Footer Placeholder 4"/>
          <p:cNvSpPr>
            <a:spLocks noGrp="1"/>
          </p:cNvSpPr>
          <p:nvPr>
            <p:ph type="ftr" sz="quarter" idx="11"/>
          </p:nvPr>
        </p:nvSpPr>
        <p:spPr/>
        <p:txBody>
          <a:bodyPr/>
          <a:lstStyle/>
          <a:p>
            <a:pPr>
              <a:defRPr/>
            </a:pPr>
            <a:r>
              <a:rPr lang="en-US" smtClean="0"/>
              <a:t>AMO Overview</a:t>
            </a:r>
            <a:endParaRPr lang="en-US" dirty="0"/>
          </a:p>
        </p:txBody>
      </p:sp>
    </p:spTree>
    <p:extLst>
      <p:ext uri="{BB962C8B-B14F-4D97-AF65-F5344CB8AC3E}">
        <p14:creationId xmlns:p14="http://schemas.microsoft.com/office/powerpoint/2010/main" val="3597981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Reference</a:t>
            </a:r>
            <a:r>
              <a:rPr lang="en-US" baseline="0" dirty="0" smtClean="0"/>
              <a:t> FY16 Manufacturing Tech Team proposal on additive and materials.</a:t>
            </a:r>
          </a:p>
          <a:p>
            <a:endParaRPr lang="en-US" baseline="0" dirty="0" smtClean="0"/>
          </a:p>
          <a:p>
            <a:r>
              <a:rPr lang="en-US" baseline="0" dirty="0" smtClean="0"/>
              <a:t>In FY16 we launched individual program efforts in EERE, FE, and NE for accelerated materials development.</a:t>
            </a:r>
          </a:p>
          <a:p>
            <a:endParaRPr lang="en-US" baseline="0" dirty="0" smtClean="0"/>
          </a:p>
          <a:p>
            <a:r>
              <a:rPr lang="en-US" baseline="0" dirty="0" smtClean="0"/>
              <a:t>There wasn’t a crosscutting focus at the time between basic sciences and applied. </a:t>
            </a:r>
          </a:p>
          <a:p>
            <a:endParaRPr lang="en-US" dirty="0"/>
          </a:p>
        </p:txBody>
      </p:sp>
      <p:sp>
        <p:nvSpPr>
          <p:cNvPr id="4" name="Slide Number Placeholder 3"/>
          <p:cNvSpPr>
            <a:spLocks noGrp="1"/>
          </p:cNvSpPr>
          <p:nvPr>
            <p:ph type="sldNum" sz="quarter" idx="10"/>
          </p:nvPr>
        </p:nvSpPr>
        <p:spPr/>
        <p:txBody>
          <a:bodyPr/>
          <a:lstStyle/>
          <a:p>
            <a:fld id="{AA0C4B8E-F543-4D79-9354-B50FD7609727}"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648386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p>
          <a:p>
            <a:r>
              <a:rPr lang="en-US" dirty="0" smtClean="0"/>
              <a:t>https://flowcharts.llnl.gov/</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5F75D11-0079-4D42-8AE6-22398F6E9898}" type="slidenum">
              <a:rPr lang="en-US" smtClean="0"/>
              <a:pPr>
                <a:defRPr/>
              </a:pPr>
              <a:t>12</a:t>
            </a:fld>
            <a:endParaRPr lang="en-US"/>
          </a:p>
        </p:txBody>
      </p:sp>
    </p:spTree>
    <p:extLst>
      <p:ext uri="{BB962C8B-B14F-4D97-AF65-F5344CB8AC3E}">
        <p14:creationId xmlns:p14="http://schemas.microsoft.com/office/powerpoint/2010/main" val="97241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pPr>
              <a:defRPr/>
            </a:pPr>
            <a:fld id="{4920CEEE-C38E-40CB-AE0D-D7C29017B266}" type="slidenum">
              <a:rPr lang="en-US" smtClean="0">
                <a:solidFill>
                  <a:prstClr val="black"/>
                </a:solidFill>
              </a:rPr>
              <a:pPr>
                <a:defRPr/>
              </a:pPr>
              <a:t>20</a:t>
            </a:fld>
            <a:endParaRPr lang="en-US">
              <a:solidFill>
                <a:prstClr val="black"/>
              </a:solidFill>
            </a:endParaRPr>
          </a:p>
        </p:txBody>
      </p:sp>
      <p:sp>
        <p:nvSpPr>
          <p:cNvPr id="6" name="Date Placeholder 5"/>
          <p:cNvSpPr>
            <a:spLocks noGrp="1"/>
          </p:cNvSpPr>
          <p:nvPr>
            <p:ph type="dt" idx="12"/>
          </p:nvPr>
        </p:nvSpPr>
        <p:spPr/>
        <p:txBody>
          <a:bodyPr/>
          <a:lstStyle/>
          <a:p>
            <a:pPr>
              <a:defRPr/>
            </a:pPr>
            <a:fld id="{B11011F5-3B98-4DEB-BF78-2EBD83F0E60E}" type="datetime1">
              <a:rPr lang="en-US" smtClean="0">
                <a:solidFill>
                  <a:prstClr val="black"/>
                </a:solidFill>
              </a:rPr>
              <a:pPr>
                <a:defRPr/>
              </a:pPr>
              <a:t>11/20/2015</a:t>
            </a:fld>
            <a:endParaRPr lang="en-US" dirty="0">
              <a:solidFill>
                <a:prstClr val="black"/>
              </a:solidFill>
            </a:endParaRPr>
          </a:p>
        </p:txBody>
      </p:sp>
      <p:sp>
        <p:nvSpPr>
          <p:cNvPr id="8" name="Footer Placeholder 7"/>
          <p:cNvSpPr>
            <a:spLocks noGrp="1"/>
          </p:cNvSpPr>
          <p:nvPr>
            <p:ph type="ftr" sz="quarter" idx="13"/>
          </p:nvPr>
        </p:nvSpPr>
        <p:spPr/>
        <p:txBody>
          <a:bodyPr/>
          <a:lstStyle/>
          <a:p>
            <a:pPr>
              <a:defRPr/>
            </a:pPr>
            <a:r>
              <a:rPr lang="en-US" smtClean="0">
                <a:solidFill>
                  <a:prstClr val="black"/>
                </a:solidFill>
              </a:rPr>
              <a:t>AMO Overview</a:t>
            </a:r>
            <a:endParaRPr lang="en-US" dirty="0">
              <a:solidFill>
                <a:prstClr val="black"/>
              </a:solidFill>
            </a:endParaRPr>
          </a:p>
        </p:txBody>
      </p:sp>
    </p:spTree>
    <p:extLst>
      <p:ext uri="{BB962C8B-B14F-4D97-AF65-F5344CB8AC3E}">
        <p14:creationId xmlns:p14="http://schemas.microsoft.com/office/powerpoint/2010/main" val="221806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6113">
              <a:defRPr/>
            </a:pPr>
            <a:r>
              <a:rPr lang="en-US" dirty="0" smtClean="0"/>
              <a:t>Repeated</a:t>
            </a:r>
            <a:r>
              <a:rPr lang="en-US" baseline="0" dirty="0" smtClean="0"/>
              <a:t> slide for navigation</a:t>
            </a:r>
            <a:endParaRPr lang="en-US" dirty="0" smtClean="0"/>
          </a:p>
          <a:p>
            <a:endParaRPr lang="en-US" dirty="0"/>
          </a:p>
        </p:txBody>
      </p:sp>
      <p:sp>
        <p:nvSpPr>
          <p:cNvPr id="5" name="Slide Number Placeholder 4"/>
          <p:cNvSpPr>
            <a:spLocks noGrp="1"/>
          </p:cNvSpPr>
          <p:nvPr>
            <p:ph type="sldNum" sz="quarter" idx="11"/>
          </p:nvPr>
        </p:nvSpPr>
        <p:spPr/>
        <p:txBody>
          <a:bodyPr/>
          <a:lstStyle/>
          <a:p>
            <a:pPr>
              <a:defRPr/>
            </a:pPr>
            <a:fld id="{4920CEEE-C38E-40CB-AE0D-D7C29017B266}" type="slidenum">
              <a:rPr lang="en-US" smtClean="0">
                <a:solidFill>
                  <a:prstClr val="black"/>
                </a:solidFill>
              </a:rPr>
              <a:pPr>
                <a:defRPr/>
              </a:pPr>
              <a:t>22</a:t>
            </a:fld>
            <a:endParaRPr lang="en-US">
              <a:solidFill>
                <a:prstClr val="black"/>
              </a:solidFill>
            </a:endParaRPr>
          </a:p>
        </p:txBody>
      </p:sp>
      <p:sp>
        <p:nvSpPr>
          <p:cNvPr id="6" name="Date Placeholder 5"/>
          <p:cNvSpPr>
            <a:spLocks noGrp="1"/>
          </p:cNvSpPr>
          <p:nvPr>
            <p:ph type="dt" idx="12"/>
          </p:nvPr>
        </p:nvSpPr>
        <p:spPr/>
        <p:txBody>
          <a:bodyPr/>
          <a:lstStyle/>
          <a:p>
            <a:pPr>
              <a:defRPr/>
            </a:pPr>
            <a:fld id="{F7BDAB43-7E5E-431E-A715-3CACCDF94BC6}" type="datetime1">
              <a:rPr lang="en-US" smtClean="0">
                <a:solidFill>
                  <a:prstClr val="black"/>
                </a:solidFill>
              </a:rPr>
              <a:pPr>
                <a:defRPr/>
              </a:pPr>
              <a:t>11/20/2015</a:t>
            </a:fld>
            <a:endParaRPr lang="en-US" dirty="0">
              <a:solidFill>
                <a:prstClr val="black"/>
              </a:solidFill>
            </a:endParaRPr>
          </a:p>
        </p:txBody>
      </p:sp>
      <p:sp>
        <p:nvSpPr>
          <p:cNvPr id="8" name="Footer Placeholder 7"/>
          <p:cNvSpPr>
            <a:spLocks noGrp="1"/>
          </p:cNvSpPr>
          <p:nvPr>
            <p:ph type="ftr" sz="quarter" idx="13"/>
          </p:nvPr>
        </p:nvSpPr>
        <p:spPr/>
        <p:txBody>
          <a:bodyPr/>
          <a:lstStyle/>
          <a:p>
            <a:pPr>
              <a:defRPr/>
            </a:pPr>
            <a:r>
              <a:rPr lang="en-US" smtClean="0">
                <a:solidFill>
                  <a:prstClr val="black"/>
                </a:solidFill>
              </a:rPr>
              <a:t>AMO Overview</a:t>
            </a:r>
            <a:endParaRPr lang="en-US" dirty="0">
              <a:solidFill>
                <a:prstClr val="black"/>
              </a:solidFill>
            </a:endParaRPr>
          </a:p>
        </p:txBody>
      </p:sp>
    </p:spTree>
    <p:extLst>
      <p:ext uri="{BB962C8B-B14F-4D97-AF65-F5344CB8AC3E}">
        <p14:creationId xmlns:p14="http://schemas.microsoft.com/office/powerpoint/2010/main" val="4124343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One of AMO’s major thrusts focuses on targeted partnerships that help U.S. industry save energy and reduce costs today, using currently available technologies.</a:t>
            </a:r>
          </a:p>
          <a:p>
            <a:pPr lvl="0"/>
            <a:r>
              <a:rPr lang="en-US" dirty="0"/>
              <a:t>In general, AMO's Technical Assistance programs address market barriers that limit the adoption of available technologies.</a:t>
            </a:r>
          </a:p>
          <a:p>
            <a:pPr lvl="0"/>
            <a:r>
              <a:rPr lang="en-US" sz="1400" dirty="0"/>
              <a:t>A few examples of this include:</a:t>
            </a:r>
          </a:p>
          <a:p>
            <a:pPr lvl="1"/>
            <a:r>
              <a:rPr lang="en-US" sz="1400" dirty="0"/>
              <a:t>Regional Clean Energy Application Centers that provide market assessment, education and outreach, and technical assistance to increase the adoption of energy-savings Combines Heat and Power technologies.</a:t>
            </a:r>
          </a:p>
          <a:p>
            <a:pPr lvl="1"/>
            <a:r>
              <a:rPr lang="en-US" sz="1400" dirty="0"/>
              <a:t>Industrial partnership programs like the Better Plants Program &amp; Challenge that work with industry to commit to, take action and report results from energy saving measures.</a:t>
            </a:r>
          </a:p>
          <a:p>
            <a:pPr lvl="1"/>
            <a:r>
              <a:rPr lang="en-US" sz="1400" dirty="0"/>
              <a:t>Industrial Assessment Centers that train the energy engineers of tomorrow while simultaneously providing free energy assessments to small and medium sized manufacturers who may not be able to allocate overhead to energy management programs as easily as large firms.</a:t>
            </a:r>
          </a:p>
          <a:p>
            <a:endParaRPr lang="en-US" dirty="0"/>
          </a:p>
        </p:txBody>
      </p:sp>
      <p:sp>
        <p:nvSpPr>
          <p:cNvPr id="4" name="Slide Number Placeholder 3"/>
          <p:cNvSpPr>
            <a:spLocks noGrp="1"/>
          </p:cNvSpPr>
          <p:nvPr>
            <p:ph type="sldNum" sz="quarter" idx="10"/>
          </p:nvPr>
        </p:nvSpPr>
        <p:spPr/>
        <p:txBody>
          <a:bodyPr/>
          <a:lstStyle/>
          <a:p>
            <a:pPr>
              <a:defRPr/>
            </a:pPr>
            <a:fld id="{75F75D11-0079-4D42-8AE6-22398F6E9898}" type="slidenum">
              <a:rPr lang="en-US" smtClean="0">
                <a:solidFill>
                  <a:prstClr val="black"/>
                </a:solidFill>
              </a:rPr>
              <a:pPr>
                <a:defRPr/>
              </a:pPr>
              <a:t>23</a:t>
            </a:fld>
            <a:endParaRPr lang="en-US">
              <a:solidFill>
                <a:prstClr val="black"/>
              </a:solidFill>
            </a:endParaRPr>
          </a:p>
        </p:txBody>
      </p:sp>
      <p:sp>
        <p:nvSpPr>
          <p:cNvPr id="5" name="Date Placeholder 4"/>
          <p:cNvSpPr>
            <a:spLocks noGrp="1"/>
          </p:cNvSpPr>
          <p:nvPr>
            <p:ph type="dt" idx="11"/>
          </p:nvPr>
        </p:nvSpPr>
        <p:spPr/>
        <p:txBody>
          <a:bodyPr/>
          <a:lstStyle/>
          <a:p>
            <a:pPr>
              <a:defRPr/>
            </a:pPr>
            <a:fld id="{D26CCA68-9F61-43C3-BF69-B78169F2B3FA}" type="datetime1">
              <a:rPr lang="en-US" smtClean="0">
                <a:solidFill>
                  <a:prstClr val="black"/>
                </a:solidFill>
              </a:rPr>
              <a:pPr>
                <a:defRPr/>
              </a:pPr>
              <a:t>11/20/2015</a:t>
            </a:fld>
            <a:endParaRPr lang="en-US" dirty="0">
              <a:solidFill>
                <a:prstClr val="black"/>
              </a:solidFill>
            </a:endParaRPr>
          </a:p>
        </p:txBody>
      </p:sp>
      <p:sp>
        <p:nvSpPr>
          <p:cNvPr id="7" name="Footer Placeholder 6"/>
          <p:cNvSpPr>
            <a:spLocks noGrp="1"/>
          </p:cNvSpPr>
          <p:nvPr>
            <p:ph type="ftr" sz="quarter" idx="12"/>
          </p:nvPr>
        </p:nvSpPr>
        <p:spPr/>
        <p:txBody>
          <a:bodyPr/>
          <a:lstStyle/>
          <a:p>
            <a:pPr>
              <a:defRPr/>
            </a:pPr>
            <a:r>
              <a:rPr lang="en-US" smtClean="0">
                <a:solidFill>
                  <a:prstClr val="black"/>
                </a:solidFill>
              </a:rPr>
              <a:t>AMO Overview</a:t>
            </a:r>
            <a:endParaRPr lang="en-US" dirty="0">
              <a:solidFill>
                <a:prstClr val="black"/>
              </a:solidFill>
            </a:endParaRPr>
          </a:p>
        </p:txBody>
      </p:sp>
    </p:spTree>
    <p:extLst>
      <p:ext uri="{BB962C8B-B14F-4D97-AF65-F5344CB8AC3E}">
        <p14:creationId xmlns:p14="http://schemas.microsoft.com/office/powerpoint/2010/main" val="2406902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pPr>
              <a:defRPr/>
            </a:pPr>
            <a:fld id="{4920CEEE-C38E-40CB-AE0D-D7C29017B266}" type="slidenum">
              <a:rPr lang="en-US" smtClean="0">
                <a:solidFill>
                  <a:prstClr val="black"/>
                </a:solidFill>
              </a:rPr>
              <a:pPr>
                <a:defRPr/>
              </a:pPr>
              <a:t>24</a:t>
            </a:fld>
            <a:endParaRPr lang="en-US">
              <a:solidFill>
                <a:prstClr val="black"/>
              </a:solidFill>
            </a:endParaRPr>
          </a:p>
        </p:txBody>
      </p:sp>
      <p:sp>
        <p:nvSpPr>
          <p:cNvPr id="6" name="Date Placeholder 5"/>
          <p:cNvSpPr>
            <a:spLocks noGrp="1"/>
          </p:cNvSpPr>
          <p:nvPr>
            <p:ph type="dt" idx="12"/>
          </p:nvPr>
        </p:nvSpPr>
        <p:spPr/>
        <p:txBody>
          <a:bodyPr/>
          <a:lstStyle/>
          <a:p>
            <a:pPr>
              <a:defRPr/>
            </a:pPr>
            <a:fld id="{D2D76A8D-67C0-4017-AE8A-B804425DCCAE}" type="datetime1">
              <a:rPr lang="en-US" smtClean="0">
                <a:solidFill>
                  <a:prstClr val="black"/>
                </a:solidFill>
              </a:rPr>
              <a:pPr>
                <a:defRPr/>
              </a:pPr>
              <a:t>11/20/2015</a:t>
            </a:fld>
            <a:endParaRPr lang="en-US" dirty="0">
              <a:solidFill>
                <a:prstClr val="black"/>
              </a:solidFill>
            </a:endParaRPr>
          </a:p>
        </p:txBody>
      </p:sp>
      <p:sp>
        <p:nvSpPr>
          <p:cNvPr id="8" name="Footer Placeholder 7"/>
          <p:cNvSpPr>
            <a:spLocks noGrp="1"/>
          </p:cNvSpPr>
          <p:nvPr>
            <p:ph type="ftr" sz="quarter" idx="13"/>
          </p:nvPr>
        </p:nvSpPr>
        <p:spPr/>
        <p:txBody>
          <a:bodyPr/>
          <a:lstStyle/>
          <a:p>
            <a:pPr>
              <a:defRPr/>
            </a:pPr>
            <a:r>
              <a:rPr lang="en-US" smtClean="0">
                <a:solidFill>
                  <a:prstClr val="black"/>
                </a:solidFill>
              </a:rPr>
              <a:t>AMO Overview</a:t>
            </a:r>
            <a:endParaRPr lang="en-US" dirty="0">
              <a:solidFill>
                <a:prstClr val="black"/>
              </a:solidFill>
            </a:endParaRPr>
          </a:p>
        </p:txBody>
      </p:sp>
    </p:spTree>
    <p:extLst>
      <p:ext uri="{BB962C8B-B14F-4D97-AF65-F5344CB8AC3E}">
        <p14:creationId xmlns:p14="http://schemas.microsoft.com/office/powerpoint/2010/main" val="2790769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80E630B2-DDDB-4069-9CDF-D9863235C932}" type="datetime1">
              <a:rPr lang="en-US" smtClean="0">
                <a:solidFill>
                  <a:prstClr val="black"/>
                </a:solidFill>
              </a:rPr>
              <a:pPr>
                <a:defRPr/>
              </a:pPr>
              <a:t>11/20/2015</a:t>
            </a:fld>
            <a:endParaRPr lang="en-US" dirty="0">
              <a:solidFill>
                <a:prstClr val="black"/>
              </a:solidFill>
            </a:endParaRPr>
          </a:p>
        </p:txBody>
      </p:sp>
      <p:sp>
        <p:nvSpPr>
          <p:cNvPr id="5" name="Footer Placeholder 4"/>
          <p:cNvSpPr>
            <a:spLocks noGrp="1"/>
          </p:cNvSpPr>
          <p:nvPr>
            <p:ph type="ftr" sz="quarter" idx="11"/>
          </p:nvPr>
        </p:nvSpPr>
        <p:spPr/>
        <p:txBody>
          <a:bodyPr/>
          <a:lstStyle/>
          <a:p>
            <a:pPr>
              <a:defRPr/>
            </a:pPr>
            <a:r>
              <a:rPr lang="en-US" smtClean="0">
                <a:solidFill>
                  <a:prstClr val="black"/>
                </a:solidFill>
              </a:rPr>
              <a:t>AMO Overview</a:t>
            </a:r>
            <a:endParaRPr lang="en-US" dirty="0">
              <a:solidFill>
                <a:prstClr val="black"/>
              </a:solidFill>
            </a:endParaRPr>
          </a:p>
        </p:txBody>
      </p:sp>
      <p:sp>
        <p:nvSpPr>
          <p:cNvPr id="6" name="Slide Number Placeholder 5"/>
          <p:cNvSpPr>
            <a:spLocks noGrp="1"/>
          </p:cNvSpPr>
          <p:nvPr>
            <p:ph type="sldNum" sz="quarter" idx="12"/>
          </p:nvPr>
        </p:nvSpPr>
        <p:spPr/>
        <p:txBody>
          <a:bodyPr/>
          <a:lstStyle/>
          <a:p>
            <a:pPr>
              <a:defRPr/>
            </a:pPr>
            <a:fld id="{4920CEEE-C38E-40CB-AE0D-D7C29017B266}"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236567000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EERE Black Slide Cover">
    <p:spTree>
      <p:nvGrpSpPr>
        <p:cNvPr id="1" name=""/>
        <p:cNvGrpSpPr/>
        <p:nvPr/>
      </p:nvGrpSpPr>
      <p:grpSpPr>
        <a:xfrm>
          <a:off x="0" y="0"/>
          <a:ext cx="0" cy="0"/>
          <a:chOff x="0" y="0"/>
          <a:chExt cx="0" cy="0"/>
        </a:xfrm>
      </p:grpSpPr>
      <p:sp>
        <p:nvSpPr>
          <p:cNvPr id="5" name="Rectangle 19"/>
          <p:cNvSpPr/>
          <p:nvPr userDrawn="1"/>
        </p:nvSpPr>
        <p:spPr>
          <a:xfrm>
            <a:off x="0" y="0"/>
            <a:ext cx="9144000" cy="327660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9"/>
          <p:cNvSpPr/>
          <p:nvPr userDrawn="1"/>
        </p:nvSpPr>
        <p:spPr>
          <a:xfrm flipH="1">
            <a:off x="5334000" y="3276600"/>
            <a:ext cx="3810000" cy="3365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6"/>
          <p:cNvSpPr/>
          <p:nvPr userDrawn="1"/>
        </p:nvSpPr>
        <p:spPr>
          <a:xfrm flipH="1">
            <a:off x="0" y="1905000"/>
            <a:ext cx="9144000" cy="1371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15" name="Picture 16" descr="vol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00400" y="0"/>
            <a:ext cx="2133600" cy="1565275"/>
          </a:xfrm>
          <a:prstGeom prst="rect">
            <a:avLst/>
          </a:prstGeom>
          <a:noFill/>
          <a:ln w="9525">
            <a:noFill/>
            <a:miter lim="800000"/>
            <a:headEnd/>
            <a:tailEnd/>
          </a:ln>
        </p:spPr>
      </p:pic>
      <p:pic>
        <p:nvPicPr>
          <p:cNvPr id="16" name="Picture 13" descr="Oneturbin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24000"/>
            <a:ext cx="1905000" cy="1758950"/>
          </a:xfrm>
          <a:prstGeom prst="rect">
            <a:avLst/>
          </a:prstGeom>
          <a:noFill/>
          <a:ln w="9525">
            <a:noFill/>
            <a:miter lim="800000"/>
            <a:headEnd/>
            <a:tailEnd/>
          </a:ln>
        </p:spPr>
      </p:pic>
      <p:pic>
        <p:nvPicPr>
          <p:cNvPr id="18" name="Picture 14" descr="pumpwithleaves.JPG"/>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5334000" y="1524000"/>
            <a:ext cx="2133600" cy="1762125"/>
          </a:xfrm>
          <a:prstGeom prst="rect">
            <a:avLst/>
          </a:prstGeom>
          <a:noFill/>
          <a:ln w="9525">
            <a:noFill/>
            <a:miter lim="800000"/>
            <a:headEnd/>
            <a:tailEnd/>
          </a:ln>
        </p:spPr>
      </p:pic>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143000" cy="1524000"/>
          </a:xfrm>
          <a:prstGeom prst="rect">
            <a:avLst/>
          </a:prstGeom>
        </p:spPr>
      </p:pic>
      <p:pic>
        <p:nvPicPr>
          <p:cNvPr id="22" name="Picture 21"/>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7467600" y="1524000"/>
            <a:ext cx="1676400" cy="1762124"/>
          </a:xfrm>
          <a:prstGeom prst="rect">
            <a:avLst/>
          </a:prstGeom>
        </p:spPr>
      </p:pic>
      <p:pic>
        <p:nvPicPr>
          <p:cNvPr id="13" name="Picture 12" descr="led.JP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66800" y="0"/>
            <a:ext cx="2133600" cy="1539875"/>
          </a:xfrm>
          <a:prstGeom prst="rect">
            <a:avLst/>
          </a:prstGeom>
          <a:noFill/>
          <a:ln w="9525">
            <a:noFill/>
            <a:miter lim="800000"/>
            <a:headEnd/>
            <a:tailEnd/>
          </a:ln>
        </p:spPr>
      </p:pic>
      <p:pic>
        <p:nvPicPr>
          <p:cNvPr id="14" name="Picture 10" descr="insulate.JP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200400" y="1524000"/>
            <a:ext cx="2133600" cy="1752600"/>
          </a:xfrm>
          <a:prstGeom prst="rect">
            <a:avLst/>
          </a:prstGeom>
          <a:noFill/>
          <a:ln w="9525">
            <a:noFill/>
            <a:miter lim="800000"/>
            <a:headEnd/>
            <a:tailEnd/>
          </a:ln>
        </p:spPr>
      </p:pic>
      <p:pic>
        <p:nvPicPr>
          <p:cNvPr id="23" name="Picture 22"/>
          <p:cNvPicPr>
            <a:picLocks noChangeAspect="1"/>
          </p:cNvPicPr>
          <p:nvPr userDrawn="1"/>
        </p:nvPicPr>
        <p:blipFill rotWithShape="1">
          <a:blip r:embed="rId9" cstate="print">
            <a:extLst>
              <a:ext uri="{28A0092B-C50C-407E-A947-70E740481C1C}">
                <a14:useLocalDpi xmlns:a14="http://schemas.microsoft.com/office/drawing/2010/main" val="0"/>
              </a:ext>
            </a:extLst>
          </a:blip>
          <a:srcRect/>
          <a:stretch/>
        </p:blipFill>
        <p:spPr>
          <a:xfrm>
            <a:off x="1066800" y="1523144"/>
            <a:ext cx="2133600" cy="1753456"/>
          </a:xfrm>
          <a:prstGeom prst="rect">
            <a:avLst/>
          </a:prstGeom>
        </p:spPr>
      </p:pic>
      <p:pic>
        <p:nvPicPr>
          <p:cNvPr id="26" name="Picture 25"/>
          <p:cNvPicPr>
            <a:picLocks noChangeAspect="1"/>
          </p:cNvPicPr>
          <p:nvPr userDrawn="1"/>
        </p:nvPicPr>
        <p:blipFill rotWithShape="1">
          <a:blip r:embed="rId10" cstate="print">
            <a:extLst>
              <a:ext uri="{28A0092B-C50C-407E-A947-70E740481C1C}">
                <a14:useLocalDpi xmlns:a14="http://schemas.microsoft.com/office/drawing/2010/main" val="0"/>
              </a:ext>
            </a:extLst>
          </a:blip>
          <a:srcRect/>
          <a:stretch/>
        </p:blipFill>
        <p:spPr>
          <a:xfrm>
            <a:off x="0" y="1523144"/>
            <a:ext cx="1066800" cy="1753456"/>
          </a:xfrm>
          <a:prstGeom prst="rect">
            <a:avLst/>
          </a:prstGeom>
        </p:spPr>
      </p:pic>
      <p:sp>
        <p:nvSpPr>
          <p:cNvPr id="6" name="Rectangle 15"/>
          <p:cNvSpPr/>
          <p:nvPr/>
        </p:nvSpPr>
        <p:spPr>
          <a:xfrm>
            <a:off x="0" y="6610350"/>
            <a:ext cx="9144000" cy="24765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Text Placeholder 9"/>
          <p:cNvSpPr txBox="1">
            <a:spLocks/>
          </p:cNvSpPr>
          <p:nvPr/>
        </p:nvSpPr>
        <p:spPr>
          <a:xfrm>
            <a:off x="130175" y="6616700"/>
            <a:ext cx="72866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defTabSz="457200" fontAlgn="auto">
              <a:spcBef>
                <a:spcPct val="20000"/>
              </a:spcBef>
              <a:spcAft>
                <a:spcPts val="0"/>
              </a:spcAft>
              <a:buFont typeface="Arial"/>
              <a:buNone/>
              <a:defRPr/>
            </a:pPr>
            <a:fld id="{24289C06-C21E-485E-9AAF-A99C6B017E3B}" type="slidenum">
              <a:rPr lang="en-US" smtClean="0">
                <a:solidFill>
                  <a:prstClr val="white"/>
                </a:solidFill>
                <a:latin typeface="Calibri"/>
                <a:cs typeface="Calibri"/>
              </a:rPr>
              <a:pPr marL="342900" indent="-342900" defTabSz="457200" fontAlgn="auto">
                <a:spcBef>
                  <a:spcPct val="20000"/>
                </a:spcBef>
                <a:spcAft>
                  <a:spcPts val="0"/>
                </a:spcAft>
                <a:buFont typeface="Arial"/>
                <a:buNone/>
                <a:defRPr/>
              </a:pPr>
              <a:t>‹#›</a:t>
            </a:fld>
            <a:r>
              <a:rPr lang="en-US" dirty="0" smtClean="0">
                <a:solidFill>
                  <a:prstClr val="white"/>
                </a:solidFill>
                <a:latin typeface="Calibri"/>
                <a:cs typeface="Calibri"/>
              </a:rPr>
              <a:t> | Energy Efficiency and Renewable Energy</a:t>
            </a:r>
            <a:endParaRPr lang="en-US" dirty="0">
              <a:solidFill>
                <a:prstClr val="white"/>
              </a:solidFill>
              <a:latin typeface="Calibri"/>
              <a:cs typeface="Calibri"/>
            </a:endParaRPr>
          </a:p>
        </p:txBody>
      </p:sp>
      <p:sp>
        <p:nvSpPr>
          <p:cNvPr id="8" name="Text Placeholder 9"/>
          <p:cNvSpPr txBox="1">
            <a:spLocks/>
          </p:cNvSpPr>
          <p:nvPr/>
        </p:nvSpPr>
        <p:spPr>
          <a:xfrm>
            <a:off x="5476875" y="6616700"/>
            <a:ext cx="36671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algn="r" defTabSz="457200" fontAlgn="auto">
              <a:spcBef>
                <a:spcPct val="20000"/>
              </a:spcBef>
              <a:spcAft>
                <a:spcPts val="0"/>
              </a:spcAft>
              <a:buFont typeface="Arial"/>
              <a:buNone/>
              <a:defRPr/>
            </a:pPr>
            <a:r>
              <a:rPr lang="en-US" dirty="0" smtClean="0">
                <a:solidFill>
                  <a:prstClr val="white"/>
                </a:solidFill>
                <a:latin typeface="Calibri"/>
                <a:cs typeface="Calibri"/>
              </a:rPr>
              <a:t>eere.energy.gov</a:t>
            </a:r>
            <a:endParaRPr lang="en-US" dirty="0">
              <a:solidFill>
                <a:prstClr val="white"/>
              </a:solidFill>
              <a:latin typeface="Calibri"/>
              <a:cs typeface="Calibri"/>
            </a:endParaRPr>
          </a:p>
        </p:txBody>
      </p:sp>
      <p:pic>
        <p:nvPicPr>
          <p:cNvPr id="21" name="Picture 20"/>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562600" y="477001"/>
            <a:ext cx="3352800" cy="492725"/>
          </a:xfrm>
          <a:prstGeom prst="rect">
            <a:avLst/>
          </a:prstGeom>
        </p:spPr>
      </p:pic>
      <p:sp>
        <p:nvSpPr>
          <p:cNvPr id="3" name="Text Placeholder 2"/>
          <p:cNvSpPr>
            <a:spLocks noGrp="1"/>
          </p:cNvSpPr>
          <p:nvPr>
            <p:ph type="body" sz="quarter" idx="10" hasCustomPrompt="1"/>
          </p:nvPr>
        </p:nvSpPr>
        <p:spPr>
          <a:xfrm>
            <a:off x="228600" y="3892815"/>
            <a:ext cx="4800600" cy="526785"/>
          </a:xfrm>
          <a:prstGeom prst="rect">
            <a:avLst/>
          </a:prstGeom>
        </p:spPr>
        <p:txBody>
          <a:bodyPr vert="horz" lIns="0" tIns="0" rIns="0" bIns="0"/>
          <a:lstStyle>
            <a:lvl1pPr marL="0" indent="0">
              <a:buNone/>
              <a:defRPr sz="2800" b="0"/>
            </a:lvl1pPr>
          </a:lstStyle>
          <a:p>
            <a:pPr lvl="0"/>
            <a:r>
              <a:rPr lang="en-US" dirty="0" smtClean="0"/>
              <a:t>Headline</a:t>
            </a:r>
            <a:endParaRPr lang="en-US" dirty="0"/>
          </a:p>
        </p:txBody>
      </p:sp>
      <p:sp>
        <p:nvSpPr>
          <p:cNvPr id="24" name="Text Placeholder 2"/>
          <p:cNvSpPr>
            <a:spLocks noGrp="1"/>
          </p:cNvSpPr>
          <p:nvPr>
            <p:ph type="body" sz="quarter" idx="11" hasCustomPrompt="1"/>
          </p:nvPr>
        </p:nvSpPr>
        <p:spPr>
          <a:xfrm>
            <a:off x="228600" y="4477719"/>
            <a:ext cx="4800600" cy="526785"/>
          </a:xfrm>
          <a:prstGeom prst="rect">
            <a:avLst/>
          </a:prstGeom>
        </p:spPr>
        <p:txBody>
          <a:bodyPr vert="horz" lIns="0" tIns="0" rIns="0" bIns="0"/>
          <a:lstStyle>
            <a:lvl1pPr marL="0" indent="0">
              <a:buNone/>
              <a:defRPr sz="2400" b="0"/>
            </a:lvl1pPr>
          </a:lstStyle>
          <a:p>
            <a:pPr lvl="0"/>
            <a:r>
              <a:rPr lang="en-US" dirty="0" smtClean="0"/>
              <a:t>Date</a:t>
            </a:r>
            <a:endParaRPr lang="en-US" dirty="0"/>
          </a:p>
        </p:txBody>
      </p:sp>
      <p:sp>
        <p:nvSpPr>
          <p:cNvPr id="27" name="Text Placeholder 9"/>
          <p:cNvSpPr>
            <a:spLocks noGrp="1"/>
          </p:cNvSpPr>
          <p:nvPr>
            <p:ph type="body" sz="quarter" idx="12" hasCustomPrompt="1"/>
          </p:nvPr>
        </p:nvSpPr>
        <p:spPr>
          <a:xfrm>
            <a:off x="5638800" y="3886200"/>
            <a:ext cx="3200400" cy="457200"/>
          </a:xfrm>
          <a:prstGeom prst="rect">
            <a:avLst/>
          </a:prstGeom>
        </p:spPr>
        <p:txBody>
          <a:bodyPr vert="horz"/>
          <a:lstStyle>
            <a:lvl1pPr marL="0" indent="0">
              <a:buNone/>
              <a:defRPr b="1">
                <a:solidFill>
                  <a:schemeClr val="bg1"/>
                </a:solidFill>
              </a:defRPr>
            </a:lvl1pPr>
          </a:lstStyle>
          <a:p>
            <a:pPr lvl="0"/>
            <a:r>
              <a:rPr lang="en-US" dirty="0" smtClean="0"/>
              <a:t>Title</a:t>
            </a:r>
          </a:p>
        </p:txBody>
      </p:sp>
      <p:sp>
        <p:nvSpPr>
          <p:cNvPr id="28" name="Text Placeholder 9"/>
          <p:cNvSpPr>
            <a:spLocks noGrp="1"/>
          </p:cNvSpPr>
          <p:nvPr>
            <p:ph type="body" sz="quarter" idx="13" hasCustomPrompt="1"/>
          </p:nvPr>
        </p:nvSpPr>
        <p:spPr>
          <a:xfrm>
            <a:off x="5638800" y="4495800"/>
            <a:ext cx="3200400" cy="457200"/>
          </a:xfrm>
          <a:prstGeom prst="rect">
            <a:avLst/>
          </a:prstGeom>
        </p:spPr>
        <p:txBody>
          <a:bodyPr vert="horz"/>
          <a:lstStyle>
            <a:lvl1pPr marL="0" indent="0">
              <a:buNone/>
              <a:defRPr sz="2000" b="0">
                <a:solidFill>
                  <a:srgbClr val="FFFFFF"/>
                </a:solidFill>
              </a:defRPr>
            </a:lvl1pPr>
          </a:lstStyle>
          <a:p>
            <a:pPr lvl="0"/>
            <a:r>
              <a:rPr lang="en-US" dirty="0" smtClean="0"/>
              <a:t>Position</a:t>
            </a:r>
          </a:p>
        </p:txBody>
      </p:sp>
    </p:spTree>
    <p:extLst>
      <p:ext uri="{BB962C8B-B14F-4D97-AF65-F5344CB8AC3E}">
        <p14:creationId xmlns:p14="http://schemas.microsoft.com/office/powerpoint/2010/main" val="1496236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7800" y="0"/>
            <a:ext cx="5664200" cy="901700"/>
          </a:xfrm>
        </p:spPr>
        <p:txBody>
          <a:bodyPr/>
          <a:lstStyle/>
          <a:p>
            <a:r>
              <a:rPr lang="en-US"/>
              <a:t>Click to edit Master title style</a:t>
            </a:r>
          </a:p>
        </p:txBody>
      </p:sp>
      <p:sp>
        <p:nvSpPr>
          <p:cNvPr id="3" name="Content Placeholder 2"/>
          <p:cNvSpPr>
            <a:spLocks noGrp="1"/>
          </p:cNvSpPr>
          <p:nvPr>
            <p:ph idx="1"/>
          </p:nvPr>
        </p:nvSpPr>
        <p:spPr>
          <a:xfrm>
            <a:off x="274638" y="1141413"/>
            <a:ext cx="8229600" cy="51101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454631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858000" y="6356350"/>
            <a:ext cx="2133600" cy="365125"/>
          </a:xfrm>
          <a:prstGeom prst="rect">
            <a:avLst/>
          </a:prstGeom>
          <a:noFill/>
        </p:spPr>
        <p:txBody>
          <a:bodyPr/>
          <a:lstStyle>
            <a:lvl1pPr>
              <a:defRPr>
                <a:solidFill>
                  <a:srgbClr val="002060"/>
                </a:solidFill>
              </a:defRPr>
            </a:lvl1pPr>
          </a:lstStyle>
          <a:p>
            <a:fld id="{9B5E1708-F8A3-4564-8049-367EAB969392}" type="slidenum">
              <a:rPr lang="en-US" smtClean="0"/>
              <a:pPr/>
              <a:t>‹#›</a:t>
            </a:fld>
            <a:endParaRPr lang="en-US" dirty="0"/>
          </a:p>
        </p:txBody>
      </p:sp>
    </p:spTree>
    <p:extLst>
      <p:ext uri="{BB962C8B-B14F-4D97-AF65-F5344CB8AC3E}">
        <p14:creationId xmlns:p14="http://schemas.microsoft.com/office/powerpoint/2010/main" val="109305139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2895636-9E42-40CA-8302-CAC5FE1A2BDF}" type="datetimeFigureOut">
              <a:rPr lang="en-US" smtClean="0"/>
              <a:pPr/>
              <a:t>11/20/2015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EDB527D-EE55-4560-AACB-8E36AF3A86C4}" type="slidenum">
              <a:rPr lang="en-US" smtClean="0"/>
              <a:pPr/>
              <a:t>‹#›</a:t>
            </a:fld>
            <a:endParaRPr lang="en-US"/>
          </a:p>
        </p:txBody>
      </p:sp>
    </p:spTree>
    <p:extLst>
      <p:ext uri="{BB962C8B-B14F-4D97-AF65-F5344CB8AC3E}">
        <p14:creationId xmlns:p14="http://schemas.microsoft.com/office/powerpoint/2010/main" val="2830709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638" y="1141413"/>
            <a:ext cx="8229600" cy="5110162"/>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0676482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0"/>
            <a:ext cx="9144000" cy="9271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9" name="Rectangle 8"/>
          <p:cNvSpPr/>
          <p:nvPr userDrawn="1"/>
        </p:nvSpPr>
        <p:spPr>
          <a:xfrm>
            <a:off x="0" y="6456363"/>
            <a:ext cx="9153144" cy="40163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10" name="Rectangle 9"/>
          <p:cNvSpPr/>
          <p:nvPr userDrawn="1"/>
        </p:nvSpPr>
        <p:spPr>
          <a:xfrm flipH="1">
            <a:off x="0" y="5092700"/>
            <a:ext cx="4572000" cy="13636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12" name="Rectangle 11"/>
          <p:cNvSpPr/>
          <p:nvPr userDrawn="1"/>
        </p:nvSpPr>
        <p:spPr>
          <a:xfrm flipH="1">
            <a:off x="4555613" y="5092700"/>
            <a:ext cx="4597085" cy="1363663"/>
          </a:xfrm>
          <a:prstGeom prst="rect">
            <a:avLst/>
          </a:prstGeom>
          <a:solidFill>
            <a:srgbClr val="646D70"/>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pic>
        <p:nvPicPr>
          <p:cNvPr id="17" name="Picture 32" descr="doe_logo_ppt.png"/>
          <p:cNvPicPr>
            <a:picLocks noChangeAspect="1"/>
          </p:cNvPicPr>
          <p:nvPr userDrawn="1"/>
        </p:nvPicPr>
        <p:blipFill>
          <a:blip r:embed="rId2"/>
          <a:srcRect/>
          <a:stretch>
            <a:fillRect/>
          </a:stretch>
        </p:blipFill>
        <p:spPr bwMode="auto">
          <a:xfrm>
            <a:off x="6121400" y="276225"/>
            <a:ext cx="2743200" cy="412750"/>
          </a:xfrm>
          <a:prstGeom prst="rect">
            <a:avLst/>
          </a:prstGeom>
          <a:noFill/>
          <a:ln w="9525">
            <a:noFill/>
            <a:miter lim="800000"/>
            <a:headEnd/>
            <a:tailEnd/>
          </a:ln>
        </p:spPr>
      </p:pic>
      <p:sp>
        <p:nvSpPr>
          <p:cNvPr id="18" name="Title 1"/>
          <p:cNvSpPr>
            <a:spLocks noGrp="1"/>
          </p:cNvSpPr>
          <p:nvPr>
            <p:ph type="ctrTitle" hasCustomPrompt="1"/>
          </p:nvPr>
        </p:nvSpPr>
        <p:spPr>
          <a:xfrm>
            <a:off x="202680" y="147797"/>
            <a:ext cx="5626620" cy="603505"/>
          </a:xfrm>
          <a:prstGeom prst="rect">
            <a:avLst/>
          </a:prstGeom>
        </p:spPr>
        <p:txBody>
          <a:bodyPr lIns="0" rIns="0" anchor="ctr" anchorCtr="0">
            <a:normAutofit/>
          </a:bodyPr>
          <a:lstStyle>
            <a:lvl1pPr algn="l">
              <a:defRPr sz="2000" b="0">
                <a:solidFill>
                  <a:srgbClr val="FFFFFF"/>
                </a:solidFill>
                <a:latin typeface="+mj-lt"/>
                <a:cs typeface="Arial"/>
              </a:defRPr>
            </a:lvl1pPr>
          </a:lstStyle>
          <a:p>
            <a:r>
              <a:rPr lang="en-US" dirty="0" smtClean="0"/>
              <a:t>PROGRAM NAME (CAPS)</a:t>
            </a:r>
            <a:endParaRPr lang="en-US" dirty="0"/>
          </a:p>
        </p:txBody>
      </p:sp>
      <p:sp>
        <p:nvSpPr>
          <p:cNvPr id="19" name="Subtitle 2"/>
          <p:cNvSpPr>
            <a:spLocks noGrp="1"/>
          </p:cNvSpPr>
          <p:nvPr>
            <p:ph type="subTitle" idx="1" hasCustomPrompt="1"/>
          </p:nvPr>
        </p:nvSpPr>
        <p:spPr>
          <a:xfrm>
            <a:off x="163046" y="5253120"/>
            <a:ext cx="4382300" cy="1175040"/>
          </a:xfrm>
          <a:prstGeom prst="rect">
            <a:avLst/>
          </a:prstGeom>
        </p:spPr>
        <p:txBody>
          <a:bodyPr>
            <a:normAutofit/>
          </a:bodyPr>
          <a:lstStyle>
            <a:lvl1pPr marL="0" indent="0" algn="l">
              <a:buNone/>
              <a:defRPr sz="2400" b="1" i="0">
                <a:solidFill>
                  <a:srgbClr val="FFFFFF"/>
                </a:solidFill>
                <a:latin typeface="+mn-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Presentation Title</a:t>
            </a:r>
            <a:endParaRPr lang="en-US" dirty="0"/>
          </a:p>
        </p:txBody>
      </p:sp>
      <p:sp>
        <p:nvSpPr>
          <p:cNvPr id="20" name="Text Placeholder 17"/>
          <p:cNvSpPr>
            <a:spLocks noGrp="1"/>
          </p:cNvSpPr>
          <p:nvPr>
            <p:ph type="body" sz="quarter" idx="10" hasCustomPrompt="1"/>
          </p:nvPr>
        </p:nvSpPr>
        <p:spPr>
          <a:xfrm>
            <a:off x="4776303" y="5247265"/>
            <a:ext cx="4171052"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chemeClr val="bg1"/>
                </a:solidFill>
                <a:effectLst/>
                <a:uLnTx/>
                <a:uFillTx/>
                <a:latin typeface="+mn-lt"/>
                <a:cs typeface="Arial"/>
              </a:defRPr>
            </a:lvl1pPr>
          </a:lstStyle>
          <a:p>
            <a:pPr lvl="0"/>
            <a:r>
              <a:rPr lang="en-US" noProof="0" dirty="0" smtClean="0"/>
              <a:t>Presenter </a:t>
            </a:r>
            <a:r>
              <a:rPr lang="en-US" noProof="0" dirty="0" err="1" smtClean="0"/>
              <a:t>Name(s</a:t>
            </a:r>
            <a:r>
              <a:rPr lang="en-US" noProof="0" dirty="0" smtClean="0"/>
              <a:t>)</a:t>
            </a:r>
          </a:p>
        </p:txBody>
      </p:sp>
      <p:sp>
        <p:nvSpPr>
          <p:cNvPr id="21" name="Text Placeholder 22"/>
          <p:cNvSpPr>
            <a:spLocks noGrp="1"/>
          </p:cNvSpPr>
          <p:nvPr>
            <p:ph type="body" sz="quarter" idx="12"/>
          </p:nvPr>
        </p:nvSpPr>
        <p:spPr>
          <a:xfrm>
            <a:off x="4776252" y="5584690"/>
            <a:ext cx="4180863" cy="7349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200" b="0" i="0" u="none" strike="noStrike" kern="1200" cap="none" spc="0" normalizeH="0" baseline="0" noProof="0">
                <a:ln>
                  <a:noFill/>
                </a:ln>
                <a:solidFill>
                  <a:schemeClr val="bg1"/>
                </a:solidFill>
                <a:effectLst/>
                <a:uLnTx/>
                <a:uFillTx/>
                <a:latin typeface="+mn-lt"/>
                <a:cs typeface="Arial"/>
              </a:defRPr>
            </a:lvl1pPr>
          </a:lstStyle>
          <a:p>
            <a:pPr lvl="0"/>
            <a:r>
              <a:rPr lang="en-US" noProof="0" smtClean="0"/>
              <a:t>Click to edit Master text styles</a:t>
            </a:r>
          </a:p>
        </p:txBody>
      </p:sp>
      <p:sp>
        <p:nvSpPr>
          <p:cNvPr id="22" name="Text Placeholder 18"/>
          <p:cNvSpPr>
            <a:spLocks noGrp="1"/>
          </p:cNvSpPr>
          <p:nvPr>
            <p:ph type="body" sz="quarter" idx="13" hasCustomPrompt="1"/>
          </p:nvPr>
        </p:nvSpPr>
        <p:spPr>
          <a:xfrm>
            <a:off x="168100" y="5672913"/>
            <a:ext cx="1390650" cy="288687"/>
          </a:xfrm>
          <a:prstGeom prst="rect">
            <a:avLst/>
          </a:prstGeom>
        </p:spPr>
        <p:txBody>
          <a:bodyPr>
            <a:normAutofit/>
          </a:bodyPr>
          <a:lstStyle>
            <a:lvl1pPr>
              <a:buNone/>
              <a:defRPr sz="1200">
                <a:solidFill>
                  <a:schemeClr val="bg1"/>
                </a:solidFill>
                <a:latin typeface="+mn-lt"/>
                <a:cs typeface="Arial"/>
              </a:defRPr>
            </a:lvl1pPr>
            <a:lvl5pPr>
              <a:defRPr/>
            </a:lvl5pPr>
          </a:lstStyle>
          <a:p>
            <a:pPr lvl="0"/>
            <a:r>
              <a:rPr lang="en-US" dirty="0" smtClean="0"/>
              <a:t>Date</a:t>
            </a:r>
            <a:endParaRPr lang="en-US" dirty="0"/>
          </a:p>
        </p:txBody>
      </p:sp>
      <p:grpSp>
        <p:nvGrpSpPr>
          <p:cNvPr id="23" name="Group 21"/>
          <p:cNvGrpSpPr>
            <a:grpSpLocks/>
          </p:cNvGrpSpPr>
          <p:nvPr userDrawn="1"/>
        </p:nvGrpSpPr>
        <p:grpSpPr bwMode="auto">
          <a:xfrm flipH="1" flipV="1">
            <a:off x="-4" y="870857"/>
            <a:ext cx="9144002" cy="80752"/>
            <a:chOff x="2" y="824063"/>
            <a:chExt cx="9144002" cy="62911"/>
          </a:xfrm>
        </p:grpSpPr>
        <p:sp>
          <p:nvSpPr>
            <p:cNvPr id="24" name="Rectangle 23"/>
            <p:cNvSpPr/>
            <p:nvPr userDrawn="1"/>
          </p:nvSpPr>
          <p:spPr>
            <a:xfrm>
              <a:off x="3018119" y="830556"/>
              <a:ext cx="6125885" cy="5641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25" name="Rectangle 24"/>
            <p:cNvSpPr/>
            <p:nvPr userDrawn="1"/>
          </p:nvSpPr>
          <p:spPr>
            <a:xfrm>
              <a:off x="2" y="824063"/>
              <a:ext cx="3169632" cy="6291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grpSp>
      <p:pic>
        <p:nvPicPr>
          <p:cNvPr id="7" name="Picture 13" descr="08616.jpg"/>
          <p:cNvPicPr>
            <a:picLocks noChangeAspect="1"/>
          </p:cNvPicPr>
          <p:nvPr userDrawn="1"/>
        </p:nvPicPr>
        <p:blipFill>
          <a:blip r:embed="rId3"/>
          <a:stretch>
            <a:fillRect/>
          </a:stretch>
        </p:blipFill>
        <p:spPr bwMode="auto">
          <a:xfrm>
            <a:off x="-7307" y="942657"/>
            <a:ext cx="9163564" cy="4144208"/>
          </a:xfrm>
          <a:prstGeom prst="rect">
            <a:avLst/>
          </a:prstGeom>
          <a:noFill/>
          <a:ln w="9525">
            <a:noFill/>
            <a:miter lim="800000"/>
            <a:headEnd/>
            <a:tailEnd/>
          </a:ln>
        </p:spPr>
      </p:pic>
    </p:spTree>
    <p:extLst>
      <p:ext uri="{BB962C8B-B14F-4D97-AF65-F5344CB8AC3E}">
        <p14:creationId xmlns:p14="http://schemas.microsoft.com/office/powerpoint/2010/main" val="158245205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152400" y="10634"/>
            <a:ext cx="8763000" cy="641349"/>
          </a:xfrm>
        </p:spPr>
        <p:txBody>
          <a:bodyPr/>
          <a:lstStyle>
            <a:lvl1pPr>
              <a:defRPr>
                <a:solidFill>
                  <a:srgbClr val="3C474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38280501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3000"/>
              </a:lnSpc>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2400" y="805032"/>
            <a:ext cx="8763000" cy="5638800"/>
          </a:xfrm>
        </p:spPr>
        <p:txBody>
          <a:bodyPr/>
          <a:lstStyle>
            <a:lvl1pPr>
              <a:defRPr sz="2200"/>
            </a:lvl1pPr>
            <a:lvl2pPr>
              <a:defRPr sz="1800"/>
            </a:lvl2pPr>
            <a:lvl3pPr>
              <a:defRPr sz="18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7377795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0139804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457200"/>
            <a:fld id="{3B43A780-09F6-984A-AEB5-6C103D61FC56}" type="datetimeFigureOut">
              <a:rPr lang="en-US" smtClean="0">
                <a:solidFill>
                  <a:srgbClr val="4C4C4C"/>
                </a:solidFill>
                <a:latin typeface="Arial" pitchFamily="-106" charset="0"/>
                <a:ea typeface="ＭＳ Ｐゴシック" pitchFamily="-106" charset="-128"/>
              </a:rPr>
              <a:pPr defTabSz="457200"/>
              <a:t>11/20/2015</a:t>
            </a:fld>
            <a:endParaRPr lang="en-US" dirty="0">
              <a:solidFill>
                <a:srgbClr val="4C4C4C"/>
              </a:solidFill>
              <a:latin typeface="Arial" pitchFamily="-106" charset="0"/>
              <a:ea typeface="ＭＳ Ｐゴシック" pitchFamily="-106" charset="-128"/>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457200"/>
            <a:endParaRPr lang="en-US" dirty="0">
              <a:solidFill>
                <a:srgbClr val="4C4C4C"/>
              </a:solidFill>
              <a:latin typeface="Arial" pitchFamily="-106" charset="0"/>
              <a:ea typeface="ＭＳ Ｐゴシック" pitchFamily="-106" charset="-128"/>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a:fld id="{B9D081FA-F989-6A4A-B2F0-0898E007A144}" type="slidenum">
              <a:rPr lang="en-US" smtClean="0">
                <a:solidFill>
                  <a:srgbClr val="4C4C4C"/>
                </a:solidFill>
                <a:latin typeface="Arial" pitchFamily="-106" charset="0"/>
                <a:ea typeface="ＭＳ Ｐゴシック" pitchFamily="-106" charset="-128"/>
              </a:rPr>
              <a:pPr defTabSz="457200"/>
              <a:t>‹#›</a:t>
            </a:fld>
            <a:endParaRPr lang="en-US" dirty="0">
              <a:solidFill>
                <a:srgbClr val="4C4C4C"/>
              </a:solidFill>
              <a:latin typeface="Arial" pitchFamily="-106" charset="0"/>
              <a:ea typeface="ＭＳ Ｐゴシック" pitchFamily="-106" charset="-128"/>
            </a:endParaRPr>
          </a:p>
        </p:txBody>
      </p:sp>
    </p:spTree>
    <p:extLst>
      <p:ext uri="{BB962C8B-B14F-4D97-AF65-F5344CB8AC3E}">
        <p14:creationId xmlns:p14="http://schemas.microsoft.com/office/powerpoint/2010/main" val="12165976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26197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smtClean="0"/>
              <a:t>Click to edit Master text styles</a:t>
            </a:r>
          </a:p>
        </p:txBody>
      </p:sp>
    </p:spTree>
    <p:extLst>
      <p:ext uri="{BB962C8B-B14F-4D97-AF65-F5344CB8AC3E}">
        <p14:creationId xmlns:p14="http://schemas.microsoft.com/office/powerpoint/2010/main" val="1811520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011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rmAutofit/>
          </a:bodyPr>
          <a:lstStyle>
            <a:lvl1pPr algn="l">
              <a:defRPr sz="1800" b="1"/>
            </a:lvl1pPr>
          </a:lstStyle>
          <a:p>
            <a:r>
              <a:rPr lang="en-US" smtClean="0"/>
              <a:t>Click to edit Master title style</a:t>
            </a:r>
            <a:endParaRPr lang="en-US" dirty="0"/>
          </a:p>
        </p:txBody>
      </p:sp>
      <p:sp>
        <p:nvSpPr>
          <p:cNvPr id="3" name="Content Placeholder 2"/>
          <p:cNvSpPr>
            <a:spLocks noGrp="1"/>
          </p:cNvSpPr>
          <p:nvPr>
            <p:ph idx="1"/>
          </p:nvPr>
        </p:nvSpPr>
        <p:spPr>
          <a:xfrm>
            <a:off x="3575050" y="727676"/>
            <a:ext cx="5111750" cy="5398487"/>
          </a:xfrm>
        </p:spPr>
        <p:txBody>
          <a:bodyPr/>
          <a:lstStyle>
            <a:lvl1pPr>
              <a:defRPr sz="24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231085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77949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6083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27145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6" name="Content Placeholder 2"/>
          <p:cNvSpPr>
            <a:spLocks noGrp="1"/>
          </p:cNvSpPr>
          <p:nvPr>
            <p:ph idx="11"/>
          </p:nvPr>
        </p:nvSpPr>
        <p:spPr>
          <a:xfrm>
            <a:off x="4572000" y="979940"/>
            <a:ext cx="4389120" cy="5394981"/>
          </a:xfrm>
        </p:spPr>
        <p:txBody>
          <a:bodyPr>
            <a:normAutofit/>
          </a:bodyPr>
          <a:lstStyle>
            <a:lvl1pPr>
              <a:defRPr sz="1800"/>
            </a:lvl1pPr>
            <a:lvl2pPr marL="463467" indent="-231733">
              <a:defRPr sz="1600"/>
            </a:lvl2pPr>
            <a:lvl3pPr marL="682503" indent="-219035">
              <a:defRPr sz="1600"/>
            </a:lvl3pPr>
            <a:lvl4pPr marL="914237" indent="-231733">
              <a:defRPr sz="1600"/>
            </a:lvl4pPr>
            <a:lvl5pPr marL="1145971" indent="-231733">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Slide Number Placeholder 2"/>
          <p:cNvSpPr>
            <a:spLocks noGrp="1"/>
          </p:cNvSpPr>
          <p:nvPr>
            <p:ph type="sldNum" sz="quarter" idx="10"/>
          </p:nvPr>
        </p:nvSpPr>
        <p:spPr>
          <a:xfrm>
            <a:off x="0" y="6489365"/>
            <a:ext cx="381328" cy="370561"/>
          </a:xfrm>
          <a:prstGeom prst="rect">
            <a:avLst/>
          </a:prstGeom>
        </p:spPr>
        <p:txBody>
          <a:bodyPr/>
          <a:lstStyle/>
          <a:p>
            <a:pPr>
              <a:defRPr/>
            </a:pPr>
            <a:fld id="{4C119BEB-F095-4552-A9A7-AB58812D8D8D}" type="slidenum">
              <a:rPr lang="en-US" smtClean="0">
                <a:solidFill>
                  <a:srgbClr val="000000"/>
                </a:solidFill>
              </a:rPr>
              <a:pPr>
                <a:defRPr/>
              </a:pPr>
              <a:t>‹#›</a:t>
            </a:fld>
            <a:endParaRPr lang="en-US" dirty="0">
              <a:solidFill>
                <a:srgbClr val="000000"/>
              </a:solidFill>
            </a:endParaRPr>
          </a:p>
        </p:txBody>
      </p:sp>
      <p:sp>
        <p:nvSpPr>
          <p:cNvPr id="4" name="Content Placeholder 2"/>
          <p:cNvSpPr>
            <a:spLocks noGrp="1"/>
          </p:cNvSpPr>
          <p:nvPr>
            <p:ph idx="1"/>
          </p:nvPr>
        </p:nvSpPr>
        <p:spPr>
          <a:xfrm>
            <a:off x="152399" y="979940"/>
            <a:ext cx="4389120" cy="5394981"/>
          </a:xfrm>
        </p:spPr>
        <p:txBody>
          <a:bodyPr>
            <a:normAutofit/>
          </a:bodyPr>
          <a:lstStyle>
            <a:lvl1pPr>
              <a:defRPr sz="1800"/>
            </a:lvl1pPr>
            <a:lvl2pPr marL="463467" indent="-231733">
              <a:defRPr sz="1600"/>
            </a:lvl2pPr>
            <a:lvl3pPr marL="682503" indent="-219035">
              <a:defRPr sz="1600"/>
            </a:lvl3pPr>
            <a:lvl4pPr marL="914237" indent="-231733">
              <a:defRPr sz="1600"/>
            </a:lvl4pPr>
            <a:lvl5pPr marL="1145971" indent="-231733">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Placeholder 1"/>
          <p:cNvSpPr>
            <a:spLocks noGrp="1"/>
          </p:cNvSpPr>
          <p:nvPr>
            <p:ph type="title"/>
          </p:nvPr>
        </p:nvSpPr>
        <p:spPr>
          <a:xfrm>
            <a:off x="198438" y="0"/>
            <a:ext cx="8724900" cy="81272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89057052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atin typeface="Arial Narrow" pitchFamily="34" charset="0"/>
              </a:defRPr>
            </a:lvl1pPr>
            <a:lvl2pPr>
              <a:defRPr sz="2000">
                <a:latin typeface="Arial Narrow" pitchFamily="34" charset="0"/>
              </a:defRPr>
            </a:lvl2pPr>
            <a:lvl3pPr>
              <a:defRPr>
                <a:latin typeface="Arial Narrow" pitchFamily="34" charset="0"/>
              </a:defRPr>
            </a:lvl3pPr>
            <a:lvl4pPr>
              <a:defRPr>
                <a:latin typeface="Arial Narrow" pitchFamily="34" charset="0"/>
              </a:defRPr>
            </a:lvl4pPr>
            <a:lvl5pPr>
              <a:defRPr>
                <a:latin typeface="Arial Narrow"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a:xfrm>
            <a:off x="177800" y="0"/>
            <a:ext cx="8813800" cy="901700"/>
          </a:xfrm>
        </p:spPr>
        <p:txBody>
          <a:bodyPr/>
          <a:lstStyle>
            <a:lvl1pPr>
              <a:defRPr>
                <a:latin typeface="Arial Narrow"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6347714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0810345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5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209801"/>
            <a:ext cx="7772400" cy="2197100"/>
          </a:xfrm>
        </p:spPr>
        <p:txBody>
          <a:bodyPr anchor="ctr">
            <a:normAutofit/>
          </a:bodyPr>
          <a:lstStyle>
            <a:lvl1pPr marL="0" indent="0" algn="ctr">
              <a:buNone/>
              <a:defRPr sz="3000" b="0">
                <a:solidFill>
                  <a:srgbClr val="005C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solidFill>
                <a:srgbClr val="4C4C4C"/>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4C4C4C"/>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B01545C-FF7C-4876-A6D7-42F072A39C50}" type="slidenum">
              <a:rPr lang="en-US" smtClean="0">
                <a:solidFill>
                  <a:srgbClr val="4C4C4C"/>
                </a:solidFill>
              </a:rPr>
              <a:pPr/>
              <a:t>‹#›</a:t>
            </a:fld>
            <a:endParaRPr lang="en-US">
              <a:solidFill>
                <a:srgbClr val="4C4C4C"/>
              </a:solidFill>
            </a:endParaRPr>
          </a:p>
        </p:txBody>
      </p:sp>
    </p:spTree>
    <p:extLst>
      <p:ext uri="{BB962C8B-B14F-4D97-AF65-F5344CB8AC3E}">
        <p14:creationId xmlns:p14="http://schemas.microsoft.com/office/powerpoint/2010/main" val="28346339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0F6A835-3B84-43A2-A22F-098F875672DA}" type="datetimeFigureOut">
              <a:rPr lang="en-US" smtClean="0">
                <a:solidFill>
                  <a:prstClr val="black">
                    <a:tint val="75000"/>
                  </a:prstClr>
                </a:solidFill>
              </a:rPr>
              <a:pPr/>
              <a:t>11/20/2015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5B216F-1B55-4BF0-85D6-E6943A7C36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9097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8861299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F6A835-3B84-43A2-A22F-098F875672DA}" type="datetimeFigureOut">
              <a:rPr lang="en-US" smtClean="0">
                <a:solidFill>
                  <a:prstClr val="black">
                    <a:tint val="75000"/>
                  </a:prstClr>
                </a:solidFill>
              </a:rPr>
              <a:pPr/>
              <a:t>11/20/2015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5B216F-1B55-4BF0-85D6-E6943A7C36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85051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F6A835-3B84-43A2-A22F-098F875672DA}" type="datetimeFigureOut">
              <a:rPr lang="en-US" smtClean="0">
                <a:solidFill>
                  <a:prstClr val="black">
                    <a:tint val="75000"/>
                  </a:prstClr>
                </a:solidFill>
              </a:rPr>
              <a:pPr/>
              <a:t>11/20/2015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5B216F-1B55-4BF0-85D6-E6943A7C36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27067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0F6A835-3B84-43A2-A22F-098F875672DA}" type="datetimeFigureOut">
              <a:rPr lang="en-US" smtClean="0">
                <a:solidFill>
                  <a:prstClr val="black">
                    <a:tint val="75000"/>
                  </a:prstClr>
                </a:solidFill>
              </a:rPr>
              <a:pPr/>
              <a:t>11/20/2015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5B216F-1B55-4BF0-85D6-E6943A7C36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1008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0F6A835-3B84-43A2-A22F-098F875672DA}" type="datetimeFigureOut">
              <a:rPr lang="en-US" smtClean="0">
                <a:solidFill>
                  <a:prstClr val="black">
                    <a:tint val="75000"/>
                  </a:prstClr>
                </a:solidFill>
              </a:rPr>
              <a:pPr/>
              <a:t>11/20/2015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5B216F-1B55-4BF0-85D6-E6943A7C36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62460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F6A835-3B84-43A2-A22F-098F875672DA}" type="datetimeFigureOut">
              <a:rPr lang="en-US" smtClean="0">
                <a:solidFill>
                  <a:prstClr val="black">
                    <a:tint val="75000"/>
                  </a:prstClr>
                </a:solidFill>
              </a:rPr>
              <a:pPr/>
              <a:t>11/20/2015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5B216F-1B55-4BF0-85D6-E6943A7C36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4342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F6A835-3B84-43A2-A22F-098F875672DA}" type="datetimeFigureOut">
              <a:rPr lang="en-US" smtClean="0">
                <a:solidFill>
                  <a:prstClr val="black">
                    <a:tint val="75000"/>
                  </a:prstClr>
                </a:solidFill>
              </a:rPr>
              <a:pPr/>
              <a:t>11/20/2015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5B216F-1B55-4BF0-85D6-E6943A7C36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8212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F6A835-3B84-43A2-A22F-098F875672DA}" type="datetimeFigureOut">
              <a:rPr lang="en-US" smtClean="0">
                <a:solidFill>
                  <a:prstClr val="black">
                    <a:tint val="75000"/>
                  </a:prstClr>
                </a:solidFill>
              </a:rPr>
              <a:pPr/>
              <a:t>11/20/2015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5B216F-1B55-4BF0-85D6-E6943A7C36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73626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F6A835-3B84-43A2-A22F-098F875672DA}" type="datetimeFigureOut">
              <a:rPr lang="en-US" smtClean="0">
                <a:solidFill>
                  <a:prstClr val="black">
                    <a:tint val="75000"/>
                  </a:prstClr>
                </a:solidFill>
              </a:rPr>
              <a:pPr/>
              <a:t>11/20/2015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5B216F-1B55-4BF0-85D6-E6943A7C36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99100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F6A835-3B84-43A2-A22F-098F875672DA}" type="datetimeFigureOut">
              <a:rPr lang="en-US" smtClean="0">
                <a:solidFill>
                  <a:prstClr val="black">
                    <a:tint val="75000"/>
                  </a:prstClr>
                </a:solidFill>
              </a:rPr>
              <a:pPr/>
              <a:t>11/20/2015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5B216F-1B55-4BF0-85D6-E6943A7C36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53199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F6A835-3B84-43A2-A22F-098F875672DA}" type="datetimeFigureOut">
              <a:rPr lang="en-US" smtClean="0">
                <a:solidFill>
                  <a:prstClr val="black">
                    <a:tint val="75000"/>
                  </a:prstClr>
                </a:solidFill>
              </a:rPr>
              <a:pPr/>
              <a:t>11/20/2015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5B216F-1B55-4BF0-85D6-E6943A7C36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1347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atin typeface="Arial Narrow" pitchFamily="34" charset="0"/>
              </a:defRPr>
            </a:lvl1pPr>
            <a:lvl2pPr>
              <a:defRPr sz="2000">
                <a:latin typeface="Arial Narrow" pitchFamily="34" charset="0"/>
              </a:defRPr>
            </a:lvl2pPr>
            <a:lvl3pPr>
              <a:defRPr>
                <a:latin typeface="Arial Narrow" pitchFamily="34" charset="0"/>
              </a:defRPr>
            </a:lvl3pPr>
            <a:lvl4pPr>
              <a:defRPr>
                <a:latin typeface="Arial Narrow" pitchFamily="34" charset="0"/>
              </a:defRPr>
            </a:lvl4pPr>
            <a:lvl5pPr>
              <a:defRPr>
                <a:latin typeface="Arial Narrow"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lvl1pPr>
              <a:defRPr>
                <a:latin typeface="+mj-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182792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2200"/>
            <a:ext cx="7772400" cy="1238250"/>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cxnSp>
        <p:nvCxnSpPr>
          <p:cNvPr id="7" name="Straight Connector 6"/>
          <p:cNvCxnSpPr/>
          <p:nvPr userDrawn="1"/>
        </p:nvCxnSpPr>
        <p:spPr bwMode="auto">
          <a:xfrm>
            <a:off x="0" y="6657201"/>
            <a:ext cx="9144000" cy="0"/>
          </a:xfrm>
          <a:prstGeom prst="line">
            <a:avLst/>
          </a:prstGeom>
          <a:solidFill>
            <a:schemeClr val="bg2"/>
          </a:solidFill>
          <a:ln w="12700" cap="flat" cmpd="sng" algn="ctr">
            <a:solidFill>
              <a:schemeClr val="tx2">
                <a:lumMod val="75000"/>
              </a:schemeClr>
            </a:solidFill>
            <a:prstDash val="solid"/>
            <a:round/>
            <a:headEnd type="none" w="med" len="med"/>
            <a:tailEnd type="none" w="med" len="med"/>
          </a:ln>
          <a:effectLst/>
        </p:spPr>
      </p:cxnSp>
      <p:sp>
        <p:nvSpPr>
          <p:cNvPr id="8" name="TextBox 7"/>
          <p:cNvSpPr txBox="1"/>
          <p:nvPr userDrawn="1"/>
        </p:nvSpPr>
        <p:spPr>
          <a:xfrm>
            <a:off x="8275252" y="6504801"/>
            <a:ext cx="508473" cy="276999"/>
          </a:xfrm>
          <a:prstGeom prst="rect">
            <a:avLst/>
          </a:prstGeom>
          <a:solidFill>
            <a:schemeClr val="bg1"/>
          </a:solidFill>
          <a:ln>
            <a:noFill/>
          </a:ln>
        </p:spPr>
        <p:txBody>
          <a:bodyPr wrap="none" rtlCol="0">
            <a:spAutoFit/>
          </a:bodyPr>
          <a:lstStyle/>
          <a:p>
            <a:pPr fontAlgn="auto">
              <a:spcBef>
                <a:spcPts val="0"/>
              </a:spcBef>
              <a:spcAft>
                <a:spcPts val="0"/>
              </a:spcAft>
            </a:pPr>
            <a:r>
              <a:rPr lang="en-US" sz="1200" b="1" i="1" dirty="0" smtClean="0">
                <a:solidFill>
                  <a:srgbClr val="4F81BD">
                    <a:lumMod val="75000"/>
                  </a:srgbClr>
                </a:solidFill>
                <a:latin typeface="Calibri"/>
              </a:rPr>
              <a:t>OMB</a:t>
            </a:r>
            <a:endParaRPr lang="en-US" sz="1200" b="1" i="1" dirty="0">
              <a:solidFill>
                <a:srgbClr val="4F81BD">
                  <a:lumMod val="75000"/>
                </a:srgbClr>
              </a:solidFill>
              <a:latin typeface="Calibri"/>
            </a:endParaRPr>
          </a:p>
        </p:txBody>
      </p:sp>
      <p:pic>
        <p:nvPicPr>
          <p:cNvPr id="9" name="Picture 11" descr="DOE Seal LoRes"/>
          <p:cNvPicPr>
            <a:picLocks noChangeAspect="1" noChangeArrowheads="1"/>
          </p:cNvPicPr>
          <p:nvPr userDrawn="1"/>
        </p:nvPicPr>
        <p:blipFill>
          <a:blip r:embed="rId2" cstate="print"/>
          <a:srcRect/>
          <a:stretch>
            <a:fillRect/>
          </a:stretch>
        </p:blipFill>
        <p:spPr bwMode="auto">
          <a:xfrm>
            <a:off x="3505200" y="533400"/>
            <a:ext cx="1828800" cy="1828800"/>
          </a:xfrm>
          <a:prstGeom prst="rect">
            <a:avLst/>
          </a:prstGeom>
          <a:noFill/>
          <a:ln w="9525">
            <a:noFill/>
            <a:miter lim="800000"/>
            <a:headEnd/>
            <a:tailEnd/>
          </a:ln>
        </p:spPr>
      </p:pic>
      <p:sp>
        <p:nvSpPr>
          <p:cNvPr id="10" name="Rectangle 9"/>
          <p:cNvSpPr/>
          <p:nvPr userDrawn="1"/>
        </p:nvSpPr>
        <p:spPr>
          <a:xfrm>
            <a:off x="6353" y="-1587"/>
            <a:ext cx="9147171" cy="235527"/>
          </a:xfrm>
          <a:prstGeom prst="rect">
            <a:avLst/>
          </a:prstGeom>
          <a:gradFill flip="none" rotWithShape="1">
            <a:gsLst>
              <a:gs pos="0">
                <a:srgbClr val="FFC000"/>
              </a:gs>
              <a:gs pos="50000">
                <a:srgbClr val="F8F8F8"/>
              </a:gs>
              <a:gs pos="100000">
                <a:schemeClr val="bg1">
                  <a:alpha val="0"/>
                </a:schemeClr>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 name="Date Placeholder 3"/>
          <p:cNvSpPr>
            <a:spLocks noGrp="1"/>
          </p:cNvSpPr>
          <p:nvPr>
            <p:ph type="dt" sz="half" idx="11"/>
          </p:nvPr>
        </p:nvSpPr>
        <p:spPr>
          <a:xfrm>
            <a:off x="2209800" y="5943600"/>
            <a:ext cx="5006975" cy="276225"/>
          </a:xfrm>
          <a:ln/>
        </p:spPr>
        <p:txBody>
          <a:bodyPr/>
          <a:lstStyle>
            <a:lvl1pPr>
              <a:defRPr/>
            </a:lvl1pPr>
          </a:lstStyle>
          <a:p>
            <a:pPr>
              <a:defRPr/>
            </a:pPr>
            <a:fld id="{DED4232C-401A-4C84-A4AE-9B71DD28D78F}" type="datetime1">
              <a:rPr lang="en-US" smtClean="0"/>
              <a:pPr>
                <a:defRPr/>
              </a:pPr>
              <a:t>11/20/2015</a:t>
            </a:fld>
            <a:endParaRPr lang="en-US" dirty="0"/>
          </a:p>
        </p:txBody>
      </p:sp>
    </p:spTree>
    <p:extLst>
      <p:ext uri="{BB962C8B-B14F-4D97-AF65-F5344CB8AC3E}">
        <p14:creationId xmlns:p14="http://schemas.microsoft.com/office/powerpoint/2010/main" val="35856445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1"/>
          </p:nvPr>
        </p:nvSpPr>
        <p:spPr>
          <a:xfrm>
            <a:off x="936625" y="6495743"/>
            <a:ext cx="892175" cy="276225"/>
          </a:xfrm>
          <a:solidFill>
            <a:schemeClr val="bg1"/>
          </a:solidFill>
          <a:ln/>
        </p:spPr>
        <p:txBody>
          <a:bodyPr anchor="ctr"/>
          <a:lstStyle>
            <a:lvl1pPr algn="ctr">
              <a:defRPr>
                <a:solidFill>
                  <a:schemeClr val="accent2">
                    <a:lumMod val="75000"/>
                  </a:schemeClr>
                </a:solidFill>
              </a:defRPr>
            </a:lvl1pPr>
          </a:lstStyle>
          <a:p>
            <a:pPr>
              <a:defRPr/>
            </a:pPr>
            <a:fld id="{B66B9FA4-8907-4D39-915E-4862A33F5F9C}" type="datetime1">
              <a:rPr lang="en-US" smtClean="0">
                <a:solidFill>
                  <a:srgbClr val="4F81BD">
                    <a:lumMod val="75000"/>
                  </a:srgbClr>
                </a:solidFill>
              </a:rPr>
              <a:pPr>
                <a:defRPr/>
              </a:pPr>
              <a:t>11/20/2015</a:t>
            </a:fld>
            <a:endParaRPr lang="en-US">
              <a:solidFill>
                <a:srgbClr val="4F81BD">
                  <a:lumMod val="75000"/>
                </a:srgbClr>
              </a:solidFill>
            </a:endParaRPr>
          </a:p>
        </p:txBody>
      </p:sp>
      <p:sp>
        <p:nvSpPr>
          <p:cNvPr id="7" name="Slide Number Placeholder 15"/>
          <p:cNvSpPr>
            <a:spLocks noGrp="1"/>
          </p:cNvSpPr>
          <p:nvPr>
            <p:ph type="sldNum" sz="quarter" idx="4"/>
          </p:nvPr>
        </p:nvSpPr>
        <p:spPr>
          <a:xfrm>
            <a:off x="29504" y="6569075"/>
            <a:ext cx="838192" cy="365125"/>
          </a:xfrm>
          <a:prstGeom prst="rect">
            <a:avLst/>
          </a:prstGeom>
          <a:ln>
            <a:solidFill>
              <a:schemeClr val="bg1"/>
            </a:solidFill>
          </a:ln>
        </p:spPr>
        <p:txBody>
          <a:bodyPr vert="horz" lIns="91440" tIns="45720" rIns="91440" bIns="45720" rtlCol="0" anchor="ctr"/>
          <a:lstStyle>
            <a:lvl1pPr algn="ctr">
              <a:defRPr sz="1400">
                <a:solidFill>
                  <a:schemeClr val="accent2">
                    <a:lumMod val="75000"/>
                  </a:schemeClr>
                </a:solidFill>
              </a:defRPr>
            </a:lvl1pPr>
          </a:lstStyle>
          <a:p>
            <a:fld id="{048367B6-A0F1-485F-928A-F8387AE218C3}" type="slidenum">
              <a:rPr lang="en-US" smtClean="0">
                <a:solidFill>
                  <a:srgbClr val="4F81BD">
                    <a:lumMod val="75000"/>
                  </a:srgbClr>
                </a:solidFill>
              </a:rPr>
              <a:pPr/>
              <a:t>‹#›</a:t>
            </a:fld>
            <a:endParaRPr lang="en-US" dirty="0">
              <a:solidFill>
                <a:srgbClr val="4F81BD">
                  <a:lumMod val="75000"/>
                </a:srgbClr>
              </a:solidFill>
            </a:endParaRPr>
          </a:p>
        </p:txBody>
      </p:sp>
      <p:sp>
        <p:nvSpPr>
          <p:cNvPr id="6" name="TextBox 5"/>
          <p:cNvSpPr txBox="1"/>
          <p:nvPr userDrawn="1"/>
        </p:nvSpPr>
        <p:spPr>
          <a:xfrm>
            <a:off x="8275252" y="6504801"/>
            <a:ext cx="508473" cy="276999"/>
          </a:xfrm>
          <a:prstGeom prst="rect">
            <a:avLst/>
          </a:prstGeom>
          <a:solidFill>
            <a:schemeClr val="bg1"/>
          </a:solidFill>
          <a:ln>
            <a:noFill/>
          </a:ln>
        </p:spPr>
        <p:txBody>
          <a:bodyPr wrap="none" rtlCol="0">
            <a:spAutoFit/>
          </a:bodyPr>
          <a:lstStyle/>
          <a:p>
            <a:pPr fontAlgn="auto">
              <a:spcBef>
                <a:spcPts val="0"/>
              </a:spcBef>
              <a:spcAft>
                <a:spcPts val="0"/>
              </a:spcAft>
            </a:pPr>
            <a:r>
              <a:rPr lang="en-US" sz="1200" b="1" i="1" dirty="0" smtClean="0">
                <a:solidFill>
                  <a:srgbClr val="4F81BD">
                    <a:lumMod val="75000"/>
                  </a:srgbClr>
                </a:solidFill>
                <a:latin typeface="Calibri"/>
              </a:rPr>
              <a:t>OMB</a:t>
            </a:r>
            <a:endParaRPr lang="en-US" sz="1200" b="1" i="1" dirty="0">
              <a:solidFill>
                <a:srgbClr val="4F81BD">
                  <a:lumMod val="75000"/>
                </a:srgbClr>
              </a:solidFill>
              <a:latin typeface="Calibri"/>
            </a:endParaRPr>
          </a:p>
        </p:txBody>
      </p:sp>
    </p:spTree>
    <p:extLst>
      <p:ext uri="{BB962C8B-B14F-4D97-AF65-F5344CB8AC3E}">
        <p14:creationId xmlns:p14="http://schemas.microsoft.com/office/powerpoint/2010/main" val="25859932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Date Placeholder 3"/>
          <p:cNvSpPr>
            <a:spLocks noGrp="1"/>
          </p:cNvSpPr>
          <p:nvPr>
            <p:ph type="dt" sz="half" idx="11"/>
          </p:nvPr>
        </p:nvSpPr>
        <p:spPr>
          <a:ln/>
        </p:spPr>
        <p:txBody>
          <a:bodyPr/>
          <a:lstStyle>
            <a:lvl1pPr>
              <a:defRPr/>
            </a:lvl1pPr>
          </a:lstStyle>
          <a:p>
            <a:pPr>
              <a:defRPr/>
            </a:pPr>
            <a:fld id="{E3DC9B40-B581-40EA-A1B4-14D469B03755}" type="datetime1">
              <a:rPr lang="en-US" smtClean="0"/>
              <a:pPr>
                <a:defRPr/>
              </a:pPr>
              <a:t>11/20/2015</a:t>
            </a:fld>
            <a:endParaRPr lang="en-US"/>
          </a:p>
        </p:txBody>
      </p:sp>
      <p:sp>
        <p:nvSpPr>
          <p:cNvPr id="6" name="Slide Number Placeholder 15"/>
          <p:cNvSpPr>
            <a:spLocks noGrp="1"/>
          </p:cNvSpPr>
          <p:nvPr>
            <p:ph type="sldNum" sz="quarter" idx="4"/>
          </p:nvPr>
        </p:nvSpPr>
        <p:spPr>
          <a:xfrm>
            <a:off x="88496" y="6569075"/>
            <a:ext cx="1066800" cy="365125"/>
          </a:xfrm>
          <a:prstGeom prst="rect">
            <a:avLst/>
          </a:prstGeom>
          <a:ln>
            <a:solidFill>
              <a:schemeClr val="bg1"/>
            </a:solidFill>
          </a:ln>
        </p:spPr>
        <p:txBody>
          <a:bodyPr vert="horz" lIns="91440" tIns="45720" rIns="91440" bIns="45720" rtlCol="0" anchor="ctr"/>
          <a:lstStyle>
            <a:lvl1pPr algn="r">
              <a:defRPr sz="1200">
                <a:solidFill>
                  <a:schemeClr val="accent2">
                    <a:lumMod val="75000"/>
                  </a:schemeClr>
                </a:solidFill>
              </a:defRPr>
            </a:lvl1pPr>
          </a:lstStyle>
          <a:p>
            <a:fld id="{048367B6-A0F1-485F-928A-F8387AE218C3}" type="slidenum">
              <a:rPr lang="en-US" smtClean="0">
                <a:solidFill>
                  <a:srgbClr val="4F81BD">
                    <a:lumMod val="75000"/>
                  </a:srgbClr>
                </a:solidFill>
              </a:rPr>
              <a:pPr/>
              <a:t>‹#›</a:t>
            </a:fld>
            <a:endParaRPr lang="en-US" dirty="0">
              <a:solidFill>
                <a:srgbClr val="4F81BD">
                  <a:lumMod val="75000"/>
                </a:srgbClr>
              </a:solidFill>
            </a:endParaRPr>
          </a:p>
        </p:txBody>
      </p:sp>
    </p:spTree>
    <p:extLst>
      <p:ext uri="{BB962C8B-B14F-4D97-AF65-F5344CB8AC3E}">
        <p14:creationId xmlns:p14="http://schemas.microsoft.com/office/powerpoint/2010/main" val="27380956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0375" y="1066800"/>
            <a:ext cx="4035425" cy="5164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035425" cy="5164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1"/>
          </p:nvPr>
        </p:nvSpPr>
        <p:spPr>
          <a:ln/>
        </p:spPr>
        <p:txBody>
          <a:bodyPr/>
          <a:lstStyle>
            <a:lvl1pPr>
              <a:defRPr/>
            </a:lvl1pPr>
          </a:lstStyle>
          <a:p>
            <a:pPr>
              <a:defRPr/>
            </a:pPr>
            <a:fld id="{80A30E87-32CE-4F2A-A11E-C5F43EB691D0}" type="datetime1">
              <a:rPr lang="en-US" smtClean="0"/>
              <a:pPr>
                <a:defRPr/>
              </a:pPr>
              <a:t>11/20/2015</a:t>
            </a:fld>
            <a:endParaRPr lang="en-US" dirty="0"/>
          </a:p>
        </p:txBody>
      </p:sp>
      <p:sp>
        <p:nvSpPr>
          <p:cNvPr id="7" name="Slide Number Placeholder 15"/>
          <p:cNvSpPr>
            <a:spLocks noGrp="1"/>
          </p:cNvSpPr>
          <p:nvPr>
            <p:ph type="sldNum" sz="quarter" idx="4"/>
          </p:nvPr>
        </p:nvSpPr>
        <p:spPr>
          <a:xfrm>
            <a:off x="88496" y="6569075"/>
            <a:ext cx="1066800" cy="365125"/>
          </a:xfrm>
          <a:prstGeom prst="rect">
            <a:avLst/>
          </a:prstGeom>
          <a:ln>
            <a:solidFill>
              <a:schemeClr val="bg1"/>
            </a:solidFill>
          </a:ln>
        </p:spPr>
        <p:txBody>
          <a:bodyPr vert="horz" lIns="91440" tIns="45720" rIns="91440" bIns="45720" rtlCol="0" anchor="ctr"/>
          <a:lstStyle>
            <a:lvl1pPr algn="r">
              <a:defRPr sz="1200">
                <a:solidFill>
                  <a:schemeClr val="accent2">
                    <a:lumMod val="75000"/>
                  </a:schemeClr>
                </a:solidFill>
              </a:defRPr>
            </a:lvl1pPr>
          </a:lstStyle>
          <a:p>
            <a:fld id="{048367B6-A0F1-485F-928A-F8387AE218C3}" type="slidenum">
              <a:rPr lang="en-US" smtClean="0">
                <a:solidFill>
                  <a:srgbClr val="4F81BD">
                    <a:lumMod val="75000"/>
                  </a:srgbClr>
                </a:solidFill>
              </a:rPr>
              <a:pPr/>
              <a:t>‹#›</a:t>
            </a:fld>
            <a:endParaRPr lang="en-US" dirty="0">
              <a:solidFill>
                <a:srgbClr val="4F81BD">
                  <a:lumMod val="75000"/>
                </a:srgbClr>
              </a:solidFill>
            </a:endParaRPr>
          </a:p>
        </p:txBody>
      </p:sp>
    </p:spTree>
    <p:extLst>
      <p:ext uri="{BB962C8B-B14F-4D97-AF65-F5344CB8AC3E}">
        <p14:creationId xmlns:p14="http://schemas.microsoft.com/office/powerpoint/2010/main" val="26590819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3"/>
          <p:cNvSpPr>
            <a:spLocks noGrp="1"/>
          </p:cNvSpPr>
          <p:nvPr>
            <p:ph type="dt" sz="half" idx="11"/>
          </p:nvPr>
        </p:nvSpPr>
        <p:spPr>
          <a:ln/>
        </p:spPr>
        <p:txBody>
          <a:bodyPr/>
          <a:lstStyle>
            <a:lvl1pPr>
              <a:defRPr/>
            </a:lvl1pPr>
          </a:lstStyle>
          <a:p>
            <a:pPr>
              <a:defRPr/>
            </a:pPr>
            <a:fld id="{5A925B1D-5E22-4E99-B37C-6AB76120A071}" type="datetime1">
              <a:rPr lang="en-US" smtClean="0"/>
              <a:pPr>
                <a:defRPr/>
              </a:pPr>
              <a:t>11/20/2015</a:t>
            </a:fld>
            <a:endParaRPr lang="en-US"/>
          </a:p>
        </p:txBody>
      </p:sp>
      <p:sp>
        <p:nvSpPr>
          <p:cNvPr id="9" name="Slide Number Placeholder 15"/>
          <p:cNvSpPr>
            <a:spLocks noGrp="1"/>
          </p:cNvSpPr>
          <p:nvPr>
            <p:ph type="sldNum" sz="quarter" idx="12"/>
          </p:nvPr>
        </p:nvSpPr>
        <p:spPr>
          <a:xfrm>
            <a:off x="88496" y="6453547"/>
            <a:ext cx="1066800" cy="365125"/>
          </a:xfrm>
          <a:prstGeom prst="rect">
            <a:avLst/>
          </a:prstGeom>
          <a:ln>
            <a:solidFill>
              <a:schemeClr val="bg1"/>
            </a:solidFill>
          </a:ln>
        </p:spPr>
        <p:txBody>
          <a:bodyPr vert="horz" lIns="91440" tIns="45720" rIns="91440" bIns="45720" rtlCol="0" anchor="ctr"/>
          <a:lstStyle>
            <a:lvl1pPr algn="r">
              <a:defRPr sz="1200">
                <a:solidFill>
                  <a:schemeClr val="accent2">
                    <a:lumMod val="75000"/>
                  </a:schemeClr>
                </a:solidFill>
              </a:defRPr>
            </a:lvl1pPr>
          </a:lstStyle>
          <a:p>
            <a:fld id="{048367B6-A0F1-485F-928A-F8387AE218C3}" type="slidenum">
              <a:rPr lang="en-US" smtClean="0">
                <a:solidFill>
                  <a:srgbClr val="4F81BD">
                    <a:lumMod val="75000"/>
                  </a:srgbClr>
                </a:solidFill>
              </a:rPr>
              <a:pPr/>
              <a:t>‹#›</a:t>
            </a:fld>
            <a:endParaRPr lang="en-US" dirty="0">
              <a:solidFill>
                <a:srgbClr val="4F81BD">
                  <a:lumMod val="75000"/>
                </a:srgbClr>
              </a:solidFill>
            </a:endParaRPr>
          </a:p>
        </p:txBody>
      </p:sp>
    </p:spTree>
    <p:extLst>
      <p:ext uri="{BB962C8B-B14F-4D97-AF65-F5344CB8AC3E}">
        <p14:creationId xmlns:p14="http://schemas.microsoft.com/office/powerpoint/2010/main" val="24583589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1"/>
          </p:nvPr>
        </p:nvSpPr>
        <p:spPr>
          <a:ln/>
        </p:spPr>
        <p:txBody>
          <a:bodyPr/>
          <a:lstStyle>
            <a:lvl1pPr>
              <a:defRPr/>
            </a:lvl1pPr>
          </a:lstStyle>
          <a:p>
            <a:pPr>
              <a:defRPr/>
            </a:pPr>
            <a:fld id="{72AF6E6C-30F9-462B-A1E0-484816805A23}" type="datetime1">
              <a:rPr lang="en-US" smtClean="0"/>
              <a:pPr>
                <a:defRPr/>
              </a:pPr>
              <a:t>11/20/2015</a:t>
            </a:fld>
            <a:endParaRPr lang="en-US"/>
          </a:p>
        </p:txBody>
      </p:sp>
      <p:sp>
        <p:nvSpPr>
          <p:cNvPr id="5" name="Slide Number Placeholder 15"/>
          <p:cNvSpPr>
            <a:spLocks noGrp="1"/>
          </p:cNvSpPr>
          <p:nvPr>
            <p:ph type="sldNum" sz="quarter" idx="4"/>
          </p:nvPr>
        </p:nvSpPr>
        <p:spPr>
          <a:xfrm>
            <a:off x="88496" y="6453547"/>
            <a:ext cx="1066800" cy="365125"/>
          </a:xfrm>
          <a:prstGeom prst="rect">
            <a:avLst/>
          </a:prstGeom>
          <a:ln>
            <a:solidFill>
              <a:schemeClr val="bg1"/>
            </a:solidFill>
          </a:ln>
        </p:spPr>
        <p:txBody>
          <a:bodyPr vert="horz" lIns="91440" tIns="45720" rIns="91440" bIns="45720" rtlCol="0" anchor="ctr"/>
          <a:lstStyle>
            <a:lvl1pPr algn="r">
              <a:defRPr sz="1200">
                <a:solidFill>
                  <a:schemeClr val="accent2">
                    <a:lumMod val="75000"/>
                  </a:schemeClr>
                </a:solidFill>
              </a:defRPr>
            </a:lvl1pPr>
          </a:lstStyle>
          <a:p>
            <a:fld id="{048367B6-A0F1-485F-928A-F8387AE218C3}" type="slidenum">
              <a:rPr lang="en-US" smtClean="0">
                <a:solidFill>
                  <a:srgbClr val="4F81BD">
                    <a:lumMod val="75000"/>
                  </a:srgbClr>
                </a:solidFill>
              </a:rPr>
              <a:pPr/>
              <a:t>‹#›</a:t>
            </a:fld>
            <a:endParaRPr lang="en-US" dirty="0">
              <a:solidFill>
                <a:srgbClr val="4F81BD">
                  <a:lumMod val="75000"/>
                </a:srgbClr>
              </a:solidFill>
            </a:endParaRPr>
          </a:p>
        </p:txBody>
      </p:sp>
      <p:sp>
        <p:nvSpPr>
          <p:cNvPr id="6" name="TextBox 5"/>
          <p:cNvSpPr txBox="1"/>
          <p:nvPr userDrawn="1"/>
        </p:nvSpPr>
        <p:spPr>
          <a:xfrm>
            <a:off x="8275252" y="6504801"/>
            <a:ext cx="508473" cy="276999"/>
          </a:xfrm>
          <a:prstGeom prst="rect">
            <a:avLst/>
          </a:prstGeom>
          <a:solidFill>
            <a:schemeClr val="bg1"/>
          </a:solidFill>
          <a:ln>
            <a:noFill/>
          </a:ln>
        </p:spPr>
        <p:txBody>
          <a:bodyPr wrap="none" rtlCol="0">
            <a:spAutoFit/>
          </a:bodyPr>
          <a:lstStyle/>
          <a:p>
            <a:pPr fontAlgn="auto">
              <a:spcBef>
                <a:spcPts val="0"/>
              </a:spcBef>
              <a:spcAft>
                <a:spcPts val="0"/>
              </a:spcAft>
            </a:pPr>
            <a:r>
              <a:rPr lang="en-US" sz="1200" b="1" i="1" dirty="0" smtClean="0">
                <a:solidFill>
                  <a:srgbClr val="4F81BD">
                    <a:lumMod val="75000"/>
                  </a:srgbClr>
                </a:solidFill>
                <a:latin typeface="Calibri"/>
              </a:rPr>
              <a:t>OMB</a:t>
            </a:r>
            <a:endParaRPr lang="en-US" sz="1200" b="1" i="1" dirty="0">
              <a:solidFill>
                <a:srgbClr val="4F81BD">
                  <a:lumMod val="75000"/>
                </a:srgbClr>
              </a:solidFill>
              <a:latin typeface="Calibri"/>
            </a:endParaRPr>
          </a:p>
        </p:txBody>
      </p:sp>
    </p:spTree>
    <p:extLst>
      <p:ext uri="{BB962C8B-B14F-4D97-AF65-F5344CB8AC3E}">
        <p14:creationId xmlns:p14="http://schemas.microsoft.com/office/powerpoint/2010/main" val="7725341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3"/>
          <p:cNvSpPr>
            <a:spLocks noGrp="1"/>
          </p:cNvSpPr>
          <p:nvPr>
            <p:ph type="dt" sz="half" idx="11"/>
          </p:nvPr>
        </p:nvSpPr>
        <p:spPr>
          <a:ln/>
        </p:spPr>
        <p:txBody>
          <a:bodyPr/>
          <a:lstStyle>
            <a:lvl1pPr>
              <a:defRPr/>
            </a:lvl1pPr>
          </a:lstStyle>
          <a:p>
            <a:pPr>
              <a:defRPr/>
            </a:pPr>
            <a:fld id="{795D7A0E-458E-47D6-BEF5-DD05ABCB6A23}" type="datetime1">
              <a:rPr lang="en-US" smtClean="0"/>
              <a:pPr>
                <a:defRPr/>
              </a:pPr>
              <a:t>11/20/2015</a:t>
            </a:fld>
            <a:endParaRPr lang="en-US"/>
          </a:p>
        </p:txBody>
      </p:sp>
      <p:sp>
        <p:nvSpPr>
          <p:cNvPr id="4" name="Slide Number Placeholder 15"/>
          <p:cNvSpPr>
            <a:spLocks noGrp="1"/>
          </p:cNvSpPr>
          <p:nvPr>
            <p:ph type="sldNum" sz="quarter" idx="4"/>
          </p:nvPr>
        </p:nvSpPr>
        <p:spPr>
          <a:xfrm>
            <a:off x="88496" y="6453547"/>
            <a:ext cx="1066800" cy="365125"/>
          </a:xfrm>
          <a:prstGeom prst="rect">
            <a:avLst/>
          </a:prstGeom>
          <a:ln>
            <a:solidFill>
              <a:schemeClr val="bg1"/>
            </a:solidFill>
          </a:ln>
        </p:spPr>
        <p:txBody>
          <a:bodyPr vert="horz" lIns="91440" tIns="45720" rIns="91440" bIns="45720" rtlCol="0" anchor="ctr"/>
          <a:lstStyle>
            <a:lvl1pPr algn="r">
              <a:defRPr sz="1200">
                <a:solidFill>
                  <a:schemeClr val="accent2">
                    <a:lumMod val="75000"/>
                  </a:schemeClr>
                </a:solidFill>
              </a:defRPr>
            </a:lvl1pPr>
          </a:lstStyle>
          <a:p>
            <a:fld id="{048367B6-A0F1-485F-928A-F8387AE218C3}" type="slidenum">
              <a:rPr lang="en-US" smtClean="0">
                <a:solidFill>
                  <a:srgbClr val="4F81BD">
                    <a:lumMod val="75000"/>
                  </a:srgbClr>
                </a:solidFill>
              </a:rPr>
              <a:pPr/>
              <a:t>‹#›</a:t>
            </a:fld>
            <a:endParaRPr lang="en-US" dirty="0">
              <a:solidFill>
                <a:srgbClr val="4F81BD">
                  <a:lumMod val="75000"/>
                </a:srgbClr>
              </a:solidFill>
            </a:endParaRPr>
          </a:p>
        </p:txBody>
      </p:sp>
    </p:spTree>
    <p:extLst>
      <p:ext uri="{BB962C8B-B14F-4D97-AF65-F5344CB8AC3E}">
        <p14:creationId xmlns:p14="http://schemas.microsoft.com/office/powerpoint/2010/main" val="29190906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11"/>
          </p:nvPr>
        </p:nvSpPr>
        <p:spPr>
          <a:ln/>
        </p:spPr>
        <p:txBody>
          <a:bodyPr/>
          <a:lstStyle>
            <a:lvl1pPr>
              <a:defRPr/>
            </a:lvl1pPr>
          </a:lstStyle>
          <a:p>
            <a:pPr>
              <a:defRPr/>
            </a:pPr>
            <a:fld id="{71623570-CFE7-4288-B782-46A0A536CF55}" type="datetime1">
              <a:rPr lang="en-US" smtClean="0"/>
              <a:pPr>
                <a:defRPr/>
              </a:pPr>
              <a:t>11/20/2015</a:t>
            </a:fld>
            <a:endParaRPr lang="en-US"/>
          </a:p>
        </p:txBody>
      </p:sp>
      <p:sp>
        <p:nvSpPr>
          <p:cNvPr id="7" name="Slide Number Placeholder 15"/>
          <p:cNvSpPr>
            <a:spLocks noGrp="1"/>
          </p:cNvSpPr>
          <p:nvPr>
            <p:ph type="sldNum" sz="quarter" idx="4"/>
          </p:nvPr>
        </p:nvSpPr>
        <p:spPr>
          <a:xfrm>
            <a:off x="88496" y="6453547"/>
            <a:ext cx="1066800" cy="365125"/>
          </a:xfrm>
          <a:prstGeom prst="rect">
            <a:avLst/>
          </a:prstGeom>
          <a:ln>
            <a:solidFill>
              <a:schemeClr val="bg1"/>
            </a:solidFill>
          </a:ln>
        </p:spPr>
        <p:txBody>
          <a:bodyPr vert="horz" lIns="91440" tIns="45720" rIns="91440" bIns="45720" rtlCol="0" anchor="ctr"/>
          <a:lstStyle>
            <a:lvl1pPr algn="r">
              <a:defRPr sz="1200">
                <a:solidFill>
                  <a:schemeClr val="accent2">
                    <a:lumMod val="75000"/>
                  </a:schemeClr>
                </a:solidFill>
              </a:defRPr>
            </a:lvl1pPr>
          </a:lstStyle>
          <a:p>
            <a:fld id="{048367B6-A0F1-485F-928A-F8387AE218C3}" type="slidenum">
              <a:rPr lang="en-US" smtClean="0">
                <a:solidFill>
                  <a:srgbClr val="4F81BD">
                    <a:lumMod val="75000"/>
                  </a:srgbClr>
                </a:solidFill>
              </a:rPr>
              <a:pPr/>
              <a:t>‹#›</a:t>
            </a:fld>
            <a:endParaRPr lang="en-US" dirty="0">
              <a:solidFill>
                <a:srgbClr val="4F81BD">
                  <a:lumMod val="75000"/>
                </a:srgbClr>
              </a:solidFill>
            </a:endParaRPr>
          </a:p>
        </p:txBody>
      </p:sp>
    </p:spTree>
    <p:extLst>
      <p:ext uri="{BB962C8B-B14F-4D97-AF65-F5344CB8AC3E}">
        <p14:creationId xmlns:p14="http://schemas.microsoft.com/office/powerpoint/2010/main" val="17501034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11"/>
          </p:nvPr>
        </p:nvSpPr>
        <p:spPr>
          <a:ln/>
        </p:spPr>
        <p:txBody>
          <a:bodyPr/>
          <a:lstStyle>
            <a:lvl1pPr>
              <a:defRPr/>
            </a:lvl1pPr>
          </a:lstStyle>
          <a:p>
            <a:pPr>
              <a:defRPr/>
            </a:pPr>
            <a:fld id="{AFEC6F37-4363-4CF3-970D-105B2F8683D8}" type="datetime1">
              <a:rPr lang="en-US" smtClean="0"/>
              <a:pPr>
                <a:defRPr/>
              </a:pPr>
              <a:t>11/20/2015</a:t>
            </a:fld>
            <a:endParaRPr lang="en-US"/>
          </a:p>
        </p:txBody>
      </p:sp>
      <p:sp>
        <p:nvSpPr>
          <p:cNvPr id="7" name="Slide Number Placeholder 15"/>
          <p:cNvSpPr>
            <a:spLocks noGrp="1"/>
          </p:cNvSpPr>
          <p:nvPr>
            <p:ph type="sldNum" sz="quarter" idx="4"/>
          </p:nvPr>
        </p:nvSpPr>
        <p:spPr>
          <a:xfrm>
            <a:off x="88496" y="6453547"/>
            <a:ext cx="1066800" cy="365125"/>
          </a:xfrm>
          <a:prstGeom prst="rect">
            <a:avLst/>
          </a:prstGeom>
          <a:ln>
            <a:solidFill>
              <a:schemeClr val="bg1"/>
            </a:solidFill>
          </a:ln>
        </p:spPr>
        <p:txBody>
          <a:bodyPr vert="horz" lIns="91440" tIns="45720" rIns="91440" bIns="45720" rtlCol="0" anchor="ctr"/>
          <a:lstStyle>
            <a:lvl1pPr algn="r">
              <a:defRPr sz="1200">
                <a:solidFill>
                  <a:schemeClr val="accent2">
                    <a:lumMod val="75000"/>
                  </a:schemeClr>
                </a:solidFill>
              </a:defRPr>
            </a:lvl1pPr>
          </a:lstStyle>
          <a:p>
            <a:fld id="{048367B6-A0F1-485F-928A-F8387AE218C3}" type="slidenum">
              <a:rPr lang="en-US" smtClean="0">
                <a:solidFill>
                  <a:srgbClr val="4F81BD">
                    <a:lumMod val="75000"/>
                  </a:srgbClr>
                </a:solidFill>
              </a:rPr>
              <a:pPr/>
              <a:t>‹#›</a:t>
            </a:fld>
            <a:endParaRPr lang="en-US" dirty="0">
              <a:solidFill>
                <a:srgbClr val="4F81BD">
                  <a:lumMod val="75000"/>
                </a:srgbClr>
              </a:solidFill>
            </a:endParaRPr>
          </a:p>
        </p:txBody>
      </p:sp>
    </p:spTree>
    <p:extLst>
      <p:ext uri="{BB962C8B-B14F-4D97-AF65-F5344CB8AC3E}">
        <p14:creationId xmlns:p14="http://schemas.microsoft.com/office/powerpoint/2010/main" val="41464968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1"/>
          </p:nvPr>
        </p:nvSpPr>
        <p:spPr>
          <a:ln/>
        </p:spPr>
        <p:txBody>
          <a:bodyPr/>
          <a:lstStyle>
            <a:lvl1pPr>
              <a:defRPr/>
            </a:lvl1pPr>
          </a:lstStyle>
          <a:p>
            <a:pPr>
              <a:defRPr/>
            </a:pPr>
            <a:fld id="{E183A8BC-6CB3-4A56-A255-B1101C7A7B6A}" type="datetime1">
              <a:rPr lang="en-US" smtClean="0"/>
              <a:pPr>
                <a:defRPr/>
              </a:pPr>
              <a:t>11/20/2015</a:t>
            </a:fld>
            <a:endParaRPr lang="en-US"/>
          </a:p>
        </p:txBody>
      </p:sp>
      <p:sp>
        <p:nvSpPr>
          <p:cNvPr id="6" name="Slide Number Placeholder 15"/>
          <p:cNvSpPr>
            <a:spLocks noGrp="1"/>
          </p:cNvSpPr>
          <p:nvPr>
            <p:ph type="sldNum" sz="quarter" idx="4"/>
          </p:nvPr>
        </p:nvSpPr>
        <p:spPr>
          <a:xfrm>
            <a:off x="88496" y="6453547"/>
            <a:ext cx="1066800" cy="365125"/>
          </a:xfrm>
          <a:prstGeom prst="rect">
            <a:avLst/>
          </a:prstGeom>
          <a:ln>
            <a:solidFill>
              <a:schemeClr val="bg1"/>
            </a:solidFill>
          </a:ln>
        </p:spPr>
        <p:txBody>
          <a:bodyPr vert="horz" lIns="91440" tIns="45720" rIns="91440" bIns="45720" rtlCol="0" anchor="ctr"/>
          <a:lstStyle>
            <a:lvl1pPr algn="r">
              <a:defRPr sz="1200">
                <a:solidFill>
                  <a:schemeClr val="accent2">
                    <a:lumMod val="75000"/>
                  </a:schemeClr>
                </a:solidFill>
              </a:defRPr>
            </a:lvl1pPr>
          </a:lstStyle>
          <a:p>
            <a:fld id="{048367B6-A0F1-485F-928A-F8387AE218C3}" type="slidenum">
              <a:rPr lang="en-US" smtClean="0">
                <a:solidFill>
                  <a:srgbClr val="4F81BD">
                    <a:lumMod val="75000"/>
                  </a:srgbClr>
                </a:solidFill>
              </a:rPr>
              <a:pPr/>
              <a:t>‹#›</a:t>
            </a:fld>
            <a:endParaRPr lang="en-US" dirty="0">
              <a:solidFill>
                <a:srgbClr val="4F81BD">
                  <a:lumMod val="75000"/>
                </a:srgbClr>
              </a:solidFill>
            </a:endParaRPr>
          </a:p>
        </p:txBody>
      </p:sp>
    </p:spTree>
    <p:extLst>
      <p:ext uri="{BB962C8B-B14F-4D97-AF65-F5344CB8AC3E}">
        <p14:creationId xmlns:p14="http://schemas.microsoft.com/office/powerpoint/2010/main" val="4143368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atin typeface="Arial Narrow" pitchFamily="34" charset="0"/>
              </a:defRPr>
            </a:lvl1pPr>
            <a:lvl2pPr>
              <a:defRPr sz="2000">
                <a:latin typeface="Arial Narrow" pitchFamily="34" charset="0"/>
              </a:defRPr>
            </a:lvl2pPr>
            <a:lvl3pPr>
              <a:defRPr>
                <a:latin typeface="Arial Narrow" pitchFamily="34" charset="0"/>
              </a:defRPr>
            </a:lvl3pPr>
            <a:lvl4pPr>
              <a:defRPr>
                <a:latin typeface="Arial Narrow" pitchFamily="34" charset="0"/>
              </a:defRPr>
            </a:lvl4pPr>
            <a:lvl5pPr>
              <a:defRPr>
                <a:latin typeface="Arial Narrow"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a:xfrm>
            <a:off x="177800" y="0"/>
            <a:ext cx="8813800" cy="901700"/>
          </a:xfrm>
        </p:spPr>
        <p:txBody>
          <a:bodyPr/>
          <a:lstStyle>
            <a:lvl1pPr>
              <a:defRPr>
                <a:latin typeface="Arial Narrow"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92198639"/>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3050" y="261938"/>
            <a:ext cx="2060575" cy="5969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6563" y="261938"/>
            <a:ext cx="6034087" cy="5969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1"/>
          </p:nvPr>
        </p:nvSpPr>
        <p:spPr>
          <a:ln/>
        </p:spPr>
        <p:txBody>
          <a:bodyPr/>
          <a:lstStyle>
            <a:lvl1pPr>
              <a:defRPr/>
            </a:lvl1pPr>
          </a:lstStyle>
          <a:p>
            <a:pPr>
              <a:defRPr/>
            </a:pPr>
            <a:fld id="{2C8F7667-9ECB-4B5C-B4B1-A4E7A3DE3ACF}" type="datetime1">
              <a:rPr lang="en-US" smtClean="0"/>
              <a:pPr>
                <a:defRPr/>
              </a:pPr>
              <a:t>11/20/2015</a:t>
            </a:fld>
            <a:endParaRPr lang="en-US"/>
          </a:p>
        </p:txBody>
      </p:sp>
      <p:sp>
        <p:nvSpPr>
          <p:cNvPr id="6" name="Slide Number Placeholder 15"/>
          <p:cNvSpPr>
            <a:spLocks noGrp="1"/>
          </p:cNvSpPr>
          <p:nvPr>
            <p:ph type="sldNum" sz="quarter" idx="4"/>
          </p:nvPr>
        </p:nvSpPr>
        <p:spPr>
          <a:xfrm>
            <a:off x="88496" y="6453547"/>
            <a:ext cx="1066800" cy="365125"/>
          </a:xfrm>
          <a:prstGeom prst="rect">
            <a:avLst/>
          </a:prstGeom>
          <a:ln>
            <a:solidFill>
              <a:schemeClr val="bg1"/>
            </a:solidFill>
          </a:ln>
        </p:spPr>
        <p:txBody>
          <a:bodyPr vert="horz" lIns="91440" tIns="45720" rIns="91440" bIns="45720" rtlCol="0" anchor="ctr"/>
          <a:lstStyle>
            <a:lvl1pPr algn="r">
              <a:defRPr sz="1200">
                <a:solidFill>
                  <a:schemeClr val="accent2">
                    <a:lumMod val="75000"/>
                  </a:schemeClr>
                </a:solidFill>
              </a:defRPr>
            </a:lvl1pPr>
          </a:lstStyle>
          <a:p>
            <a:fld id="{048367B6-A0F1-485F-928A-F8387AE218C3}" type="slidenum">
              <a:rPr lang="en-US" smtClean="0">
                <a:solidFill>
                  <a:srgbClr val="4F81BD">
                    <a:lumMod val="75000"/>
                  </a:srgbClr>
                </a:solidFill>
              </a:rPr>
              <a:pPr/>
              <a:t>‹#›</a:t>
            </a:fld>
            <a:endParaRPr lang="en-US" dirty="0">
              <a:solidFill>
                <a:srgbClr val="4F81BD">
                  <a:lumMod val="75000"/>
                </a:srgbClr>
              </a:solidFill>
            </a:endParaRPr>
          </a:p>
        </p:txBody>
      </p:sp>
    </p:spTree>
    <p:extLst>
      <p:ext uri="{BB962C8B-B14F-4D97-AF65-F5344CB8AC3E}">
        <p14:creationId xmlns:p14="http://schemas.microsoft.com/office/powerpoint/2010/main" val="31792303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36563" y="261938"/>
            <a:ext cx="8239125" cy="4476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60375" y="1066800"/>
            <a:ext cx="4035425" cy="5164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066800"/>
            <a:ext cx="4035425" cy="5164138"/>
          </a:xfrm>
        </p:spPr>
        <p:txBody>
          <a:bodyPr/>
          <a:lstStyle/>
          <a:p>
            <a:pPr lvl="0"/>
            <a:endParaRPr lang="en-US" noProof="0" smtClean="0"/>
          </a:p>
        </p:txBody>
      </p:sp>
      <p:sp>
        <p:nvSpPr>
          <p:cNvPr id="6" name="Date Placeholder 3"/>
          <p:cNvSpPr>
            <a:spLocks noGrp="1"/>
          </p:cNvSpPr>
          <p:nvPr>
            <p:ph type="dt" sz="half" idx="11"/>
          </p:nvPr>
        </p:nvSpPr>
        <p:spPr>
          <a:ln/>
        </p:spPr>
        <p:txBody>
          <a:bodyPr/>
          <a:lstStyle>
            <a:lvl1pPr>
              <a:defRPr/>
            </a:lvl1pPr>
          </a:lstStyle>
          <a:p>
            <a:pPr>
              <a:defRPr/>
            </a:pPr>
            <a:fld id="{B67B4E0C-5D2F-491D-90A2-3BDFD061FA34}" type="datetime1">
              <a:rPr lang="en-US" smtClean="0"/>
              <a:pPr>
                <a:defRPr/>
              </a:pPr>
              <a:t>11/20/2015</a:t>
            </a:fld>
            <a:endParaRPr lang="en-US"/>
          </a:p>
        </p:txBody>
      </p:sp>
      <p:sp>
        <p:nvSpPr>
          <p:cNvPr id="7" name="Slide Number Placeholder 15"/>
          <p:cNvSpPr>
            <a:spLocks noGrp="1"/>
          </p:cNvSpPr>
          <p:nvPr>
            <p:ph type="sldNum" sz="quarter" idx="4"/>
          </p:nvPr>
        </p:nvSpPr>
        <p:spPr>
          <a:xfrm>
            <a:off x="88496" y="6453547"/>
            <a:ext cx="1066800" cy="365125"/>
          </a:xfrm>
          <a:prstGeom prst="rect">
            <a:avLst/>
          </a:prstGeom>
          <a:ln>
            <a:solidFill>
              <a:schemeClr val="bg1"/>
            </a:solidFill>
          </a:ln>
        </p:spPr>
        <p:txBody>
          <a:bodyPr vert="horz" lIns="91440" tIns="45720" rIns="91440" bIns="45720" rtlCol="0" anchor="ctr"/>
          <a:lstStyle>
            <a:lvl1pPr algn="r">
              <a:defRPr sz="1200">
                <a:solidFill>
                  <a:schemeClr val="accent2">
                    <a:lumMod val="75000"/>
                  </a:schemeClr>
                </a:solidFill>
              </a:defRPr>
            </a:lvl1pPr>
          </a:lstStyle>
          <a:p>
            <a:fld id="{048367B6-A0F1-485F-928A-F8387AE218C3}" type="slidenum">
              <a:rPr lang="en-US" smtClean="0">
                <a:solidFill>
                  <a:srgbClr val="4F81BD">
                    <a:lumMod val="75000"/>
                  </a:srgbClr>
                </a:solidFill>
              </a:rPr>
              <a:pPr/>
              <a:t>‹#›</a:t>
            </a:fld>
            <a:endParaRPr lang="en-US" dirty="0">
              <a:solidFill>
                <a:srgbClr val="4F81BD">
                  <a:lumMod val="75000"/>
                </a:srgbClr>
              </a:solidFill>
            </a:endParaRPr>
          </a:p>
        </p:txBody>
      </p:sp>
    </p:spTree>
    <p:extLst>
      <p:ext uri="{BB962C8B-B14F-4D97-AF65-F5344CB8AC3E}">
        <p14:creationId xmlns:p14="http://schemas.microsoft.com/office/powerpoint/2010/main" val="7854134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36563" y="261938"/>
            <a:ext cx="8239125" cy="447675"/>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60375" y="1066800"/>
            <a:ext cx="8223250" cy="5164138"/>
          </a:xfrm>
        </p:spPr>
        <p:txBody>
          <a:bodyPr/>
          <a:lstStyle/>
          <a:p>
            <a:pPr lvl="0"/>
            <a:endParaRPr lang="en-US" noProof="0" smtClean="0"/>
          </a:p>
        </p:txBody>
      </p:sp>
      <p:sp>
        <p:nvSpPr>
          <p:cNvPr id="5" name="Date Placeholder 3"/>
          <p:cNvSpPr>
            <a:spLocks noGrp="1"/>
          </p:cNvSpPr>
          <p:nvPr>
            <p:ph type="dt" sz="half" idx="11"/>
          </p:nvPr>
        </p:nvSpPr>
        <p:spPr>
          <a:ln/>
        </p:spPr>
        <p:txBody>
          <a:bodyPr/>
          <a:lstStyle>
            <a:lvl1pPr>
              <a:defRPr/>
            </a:lvl1pPr>
          </a:lstStyle>
          <a:p>
            <a:pPr>
              <a:defRPr/>
            </a:pPr>
            <a:fld id="{257C2645-8767-401B-9DD6-B7F513A3138C}" type="datetime1">
              <a:rPr lang="en-US" smtClean="0"/>
              <a:pPr>
                <a:defRPr/>
              </a:pPr>
              <a:t>11/20/2015</a:t>
            </a:fld>
            <a:endParaRPr lang="en-US"/>
          </a:p>
        </p:txBody>
      </p:sp>
      <p:sp>
        <p:nvSpPr>
          <p:cNvPr id="6" name="Slide Number Placeholder 15"/>
          <p:cNvSpPr>
            <a:spLocks noGrp="1"/>
          </p:cNvSpPr>
          <p:nvPr>
            <p:ph type="sldNum" sz="quarter" idx="4"/>
          </p:nvPr>
        </p:nvSpPr>
        <p:spPr>
          <a:xfrm>
            <a:off x="88496" y="6453547"/>
            <a:ext cx="1066800" cy="365125"/>
          </a:xfrm>
          <a:prstGeom prst="rect">
            <a:avLst/>
          </a:prstGeom>
          <a:ln>
            <a:solidFill>
              <a:schemeClr val="bg1"/>
            </a:solidFill>
          </a:ln>
        </p:spPr>
        <p:txBody>
          <a:bodyPr vert="horz" lIns="91440" tIns="45720" rIns="91440" bIns="45720" rtlCol="0" anchor="ctr"/>
          <a:lstStyle>
            <a:lvl1pPr algn="r">
              <a:defRPr sz="1200">
                <a:solidFill>
                  <a:schemeClr val="accent2">
                    <a:lumMod val="75000"/>
                  </a:schemeClr>
                </a:solidFill>
              </a:defRPr>
            </a:lvl1pPr>
          </a:lstStyle>
          <a:p>
            <a:fld id="{048367B6-A0F1-485F-928A-F8387AE218C3}" type="slidenum">
              <a:rPr lang="en-US" smtClean="0">
                <a:solidFill>
                  <a:srgbClr val="4F81BD">
                    <a:lumMod val="75000"/>
                  </a:srgbClr>
                </a:solidFill>
              </a:rPr>
              <a:pPr/>
              <a:t>‹#›</a:t>
            </a:fld>
            <a:endParaRPr lang="en-US" dirty="0">
              <a:solidFill>
                <a:srgbClr val="4F81BD">
                  <a:lumMod val="75000"/>
                </a:srgbClr>
              </a:solidFill>
            </a:endParaRPr>
          </a:p>
        </p:txBody>
      </p:sp>
    </p:spTree>
    <p:extLst>
      <p:ext uri="{BB962C8B-B14F-4D97-AF65-F5344CB8AC3E}">
        <p14:creationId xmlns:p14="http://schemas.microsoft.com/office/powerpoint/2010/main" val="591460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36563" y="452438"/>
            <a:ext cx="8247062" cy="5834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1"/>
          </p:nvPr>
        </p:nvSpPr>
        <p:spPr>
          <a:ln/>
        </p:spPr>
        <p:txBody>
          <a:bodyPr/>
          <a:lstStyle>
            <a:lvl1pPr>
              <a:defRPr/>
            </a:lvl1pPr>
          </a:lstStyle>
          <a:p>
            <a:pPr>
              <a:defRPr/>
            </a:pPr>
            <a:fld id="{735CA1B1-48A4-43FD-A80C-7BF0DE5F6F29}" type="datetime1">
              <a:rPr lang="en-US" smtClean="0"/>
              <a:pPr>
                <a:defRPr/>
              </a:pPr>
              <a:t>11/20/2015</a:t>
            </a:fld>
            <a:endParaRPr lang="en-US"/>
          </a:p>
        </p:txBody>
      </p:sp>
      <p:sp>
        <p:nvSpPr>
          <p:cNvPr id="5" name="Slide Number Placeholder 15"/>
          <p:cNvSpPr>
            <a:spLocks noGrp="1"/>
          </p:cNvSpPr>
          <p:nvPr>
            <p:ph type="sldNum" sz="quarter" idx="4"/>
          </p:nvPr>
        </p:nvSpPr>
        <p:spPr>
          <a:xfrm>
            <a:off x="88496" y="6453547"/>
            <a:ext cx="1066800" cy="365125"/>
          </a:xfrm>
          <a:prstGeom prst="rect">
            <a:avLst/>
          </a:prstGeom>
          <a:ln>
            <a:solidFill>
              <a:schemeClr val="bg1"/>
            </a:solidFill>
          </a:ln>
        </p:spPr>
        <p:txBody>
          <a:bodyPr vert="horz" lIns="91440" tIns="45720" rIns="91440" bIns="45720" rtlCol="0" anchor="ctr"/>
          <a:lstStyle>
            <a:lvl1pPr algn="r">
              <a:defRPr sz="1200">
                <a:solidFill>
                  <a:schemeClr val="accent2">
                    <a:lumMod val="75000"/>
                  </a:schemeClr>
                </a:solidFill>
              </a:defRPr>
            </a:lvl1pPr>
          </a:lstStyle>
          <a:p>
            <a:fld id="{048367B6-A0F1-485F-928A-F8387AE218C3}" type="slidenum">
              <a:rPr lang="en-US" smtClean="0">
                <a:solidFill>
                  <a:srgbClr val="4F81BD">
                    <a:lumMod val="75000"/>
                  </a:srgbClr>
                </a:solidFill>
              </a:rPr>
              <a:pPr/>
              <a:t>‹#›</a:t>
            </a:fld>
            <a:endParaRPr lang="en-US" dirty="0">
              <a:solidFill>
                <a:srgbClr val="4F81BD">
                  <a:lumMod val="75000"/>
                </a:srgbClr>
              </a:solidFill>
            </a:endParaRPr>
          </a:p>
        </p:txBody>
      </p:sp>
    </p:spTree>
    <p:extLst>
      <p:ext uri="{BB962C8B-B14F-4D97-AF65-F5344CB8AC3E}">
        <p14:creationId xmlns:p14="http://schemas.microsoft.com/office/powerpoint/2010/main" val="23553188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36563" y="452438"/>
            <a:ext cx="8239125" cy="4476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0375" y="1122363"/>
            <a:ext cx="4035425" cy="5164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122363"/>
            <a:ext cx="4035425" cy="2505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79838"/>
            <a:ext cx="4035425" cy="2506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1"/>
          </p:nvPr>
        </p:nvSpPr>
        <p:spPr>
          <a:ln/>
        </p:spPr>
        <p:txBody>
          <a:bodyPr/>
          <a:lstStyle>
            <a:lvl1pPr>
              <a:defRPr/>
            </a:lvl1pPr>
          </a:lstStyle>
          <a:p>
            <a:pPr>
              <a:defRPr/>
            </a:pPr>
            <a:fld id="{F7E405F4-4509-4A3E-A059-CE2876193003}" type="datetime1">
              <a:rPr lang="en-US" smtClean="0"/>
              <a:pPr>
                <a:defRPr/>
              </a:pPr>
              <a:t>11/20/2015</a:t>
            </a:fld>
            <a:endParaRPr lang="en-US"/>
          </a:p>
        </p:txBody>
      </p:sp>
      <p:sp>
        <p:nvSpPr>
          <p:cNvPr id="8" name="Slide Number Placeholder 15"/>
          <p:cNvSpPr>
            <a:spLocks noGrp="1"/>
          </p:cNvSpPr>
          <p:nvPr>
            <p:ph type="sldNum" sz="quarter" idx="4"/>
          </p:nvPr>
        </p:nvSpPr>
        <p:spPr>
          <a:xfrm>
            <a:off x="88496" y="6453547"/>
            <a:ext cx="1066800" cy="365125"/>
          </a:xfrm>
          <a:prstGeom prst="rect">
            <a:avLst/>
          </a:prstGeom>
          <a:ln>
            <a:solidFill>
              <a:schemeClr val="bg1"/>
            </a:solidFill>
          </a:ln>
        </p:spPr>
        <p:txBody>
          <a:bodyPr vert="horz" lIns="91440" tIns="45720" rIns="91440" bIns="45720" rtlCol="0" anchor="ctr"/>
          <a:lstStyle>
            <a:lvl1pPr algn="r">
              <a:defRPr sz="1200">
                <a:solidFill>
                  <a:schemeClr val="accent2">
                    <a:lumMod val="75000"/>
                  </a:schemeClr>
                </a:solidFill>
              </a:defRPr>
            </a:lvl1pPr>
          </a:lstStyle>
          <a:p>
            <a:fld id="{048367B6-A0F1-485F-928A-F8387AE218C3}" type="slidenum">
              <a:rPr lang="en-US" smtClean="0">
                <a:solidFill>
                  <a:srgbClr val="4F81BD">
                    <a:lumMod val="75000"/>
                  </a:srgbClr>
                </a:solidFill>
              </a:rPr>
              <a:pPr/>
              <a:t>‹#›</a:t>
            </a:fld>
            <a:endParaRPr lang="en-US" dirty="0">
              <a:solidFill>
                <a:srgbClr val="4F81BD">
                  <a:lumMod val="75000"/>
                </a:srgbClr>
              </a:solidFill>
            </a:endParaRPr>
          </a:p>
        </p:txBody>
      </p:sp>
    </p:spTree>
    <p:extLst>
      <p:ext uri="{BB962C8B-B14F-4D97-AF65-F5344CB8AC3E}">
        <p14:creationId xmlns:p14="http://schemas.microsoft.com/office/powerpoint/2010/main" val="16699224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AC27EA37-11AB-4B09-AC47-A7FB435BBF3E}" type="datetime1">
              <a:rPr lang="en-US" smtClean="0">
                <a:solidFill>
                  <a:srgbClr val="000000"/>
                </a:solidFill>
              </a:rPr>
              <a:pPr>
                <a:defRPr/>
              </a:pPr>
              <a:t>11/20/2015</a:t>
            </a:fld>
            <a:endParaRPr lang="en-US">
              <a:solidFill>
                <a:srgbClr val="000000"/>
              </a:solidFill>
            </a:endParaRPr>
          </a:p>
        </p:txBody>
      </p:sp>
      <p:sp>
        <p:nvSpPr>
          <p:cNvPr id="5" name="Slide Number Placeholder 15"/>
          <p:cNvSpPr>
            <a:spLocks noGrp="1"/>
          </p:cNvSpPr>
          <p:nvPr>
            <p:ph type="sldNum" sz="quarter" idx="4"/>
          </p:nvPr>
        </p:nvSpPr>
        <p:spPr>
          <a:xfrm>
            <a:off x="88496" y="6453547"/>
            <a:ext cx="1066800" cy="365125"/>
          </a:xfrm>
          <a:prstGeom prst="rect">
            <a:avLst/>
          </a:prstGeom>
          <a:ln>
            <a:solidFill>
              <a:schemeClr val="bg1"/>
            </a:solidFill>
          </a:ln>
        </p:spPr>
        <p:txBody>
          <a:bodyPr vert="horz" lIns="91440" tIns="45720" rIns="91440" bIns="45720" rtlCol="0" anchor="ctr"/>
          <a:lstStyle>
            <a:lvl1pPr algn="r">
              <a:defRPr sz="1200">
                <a:solidFill>
                  <a:schemeClr val="accent2">
                    <a:lumMod val="75000"/>
                  </a:schemeClr>
                </a:solidFill>
              </a:defRPr>
            </a:lvl1pPr>
          </a:lstStyle>
          <a:p>
            <a:fld id="{048367B6-A0F1-485F-928A-F8387AE218C3}" type="slidenum">
              <a:rPr lang="en-US" smtClean="0">
                <a:solidFill>
                  <a:srgbClr val="4F81BD">
                    <a:lumMod val="75000"/>
                  </a:srgbClr>
                </a:solidFill>
              </a:rPr>
              <a:pPr/>
              <a:t>‹#›</a:t>
            </a:fld>
            <a:endParaRPr lang="en-US" dirty="0">
              <a:solidFill>
                <a:srgbClr val="4F81BD">
                  <a:lumMod val="75000"/>
                </a:srgbClr>
              </a:solidFill>
            </a:endParaRPr>
          </a:p>
        </p:txBody>
      </p:sp>
    </p:spTree>
    <p:extLst>
      <p:ext uri="{BB962C8B-B14F-4D97-AF65-F5344CB8AC3E}">
        <p14:creationId xmlns:p14="http://schemas.microsoft.com/office/powerpoint/2010/main" val="9750317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5" name="TextBox 4"/>
          <p:cNvSpPr txBox="1"/>
          <p:nvPr userDrawn="1"/>
        </p:nvSpPr>
        <p:spPr>
          <a:xfrm>
            <a:off x="8275252" y="6504801"/>
            <a:ext cx="508473" cy="276999"/>
          </a:xfrm>
          <a:prstGeom prst="rect">
            <a:avLst/>
          </a:prstGeom>
          <a:solidFill>
            <a:schemeClr val="bg1"/>
          </a:solidFill>
          <a:ln>
            <a:noFill/>
          </a:ln>
        </p:spPr>
        <p:txBody>
          <a:bodyPr wrap="none" rtlCol="0">
            <a:spAutoFit/>
          </a:bodyPr>
          <a:lstStyle/>
          <a:p>
            <a:pPr fontAlgn="auto">
              <a:spcBef>
                <a:spcPts val="0"/>
              </a:spcBef>
              <a:spcAft>
                <a:spcPts val="0"/>
              </a:spcAft>
            </a:pPr>
            <a:r>
              <a:rPr lang="en-US" sz="1200" b="1" i="1" dirty="0" smtClean="0">
                <a:solidFill>
                  <a:srgbClr val="4F81BD">
                    <a:lumMod val="75000"/>
                  </a:srgbClr>
                </a:solidFill>
                <a:latin typeface="Calibri"/>
              </a:rPr>
              <a:t>OMB</a:t>
            </a:r>
            <a:endParaRPr lang="en-US" sz="1200" b="1" i="1" dirty="0">
              <a:solidFill>
                <a:srgbClr val="4F81BD">
                  <a:lumMod val="75000"/>
                </a:srgbClr>
              </a:solidFill>
              <a:latin typeface="Calibri"/>
            </a:endParaRPr>
          </a:p>
        </p:txBody>
      </p:sp>
    </p:spTree>
    <p:extLst>
      <p:ext uri="{BB962C8B-B14F-4D97-AF65-F5344CB8AC3E}">
        <p14:creationId xmlns:p14="http://schemas.microsoft.com/office/powerpoint/2010/main" val="196926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625721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A919D344-0F32-413F-B8EE-CD01EB5EAA44}" type="datetimeFigureOut">
              <a:rPr lang="en-US" smtClean="0"/>
              <a:pPr/>
              <a:t>11/20/2015</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DC7B6F4C-3AD0-4948-8DAA-C680EF4FE580}" type="slidenum">
              <a:rPr lang="en-US" smtClean="0"/>
              <a:pPr/>
              <a:t>‹#›</a:t>
            </a:fld>
            <a:endParaRPr lang="en-US"/>
          </a:p>
        </p:txBody>
      </p:sp>
    </p:spTree>
    <p:extLst>
      <p:ext uri="{BB962C8B-B14F-4D97-AF65-F5344CB8AC3E}">
        <p14:creationId xmlns:p14="http://schemas.microsoft.com/office/powerpoint/2010/main" val="2536117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152400" y="10634"/>
            <a:ext cx="8763000" cy="641349"/>
          </a:xfrm>
        </p:spPr>
        <p:txBody>
          <a:bodyPr/>
          <a:lstStyle>
            <a:lvl1pPr>
              <a:defRPr>
                <a:solidFill>
                  <a:srgbClr val="3C474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78053467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07101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12.png"/><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image" Target="../media/image15.pn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21"/>
          <p:cNvGrpSpPr>
            <a:grpSpLocks/>
          </p:cNvGrpSpPr>
          <p:nvPr userDrawn="1"/>
        </p:nvGrpSpPr>
        <p:grpSpPr bwMode="auto">
          <a:xfrm flipH="1" flipV="1">
            <a:off x="0" y="656987"/>
            <a:ext cx="9144000" cy="55563"/>
            <a:chOff x="0" y="832104"/>
            <a:chExt cx="9144000" cy="54864"/>
          </a:xfrm>
          <a:solidFill>
            <a:schemeClr val="accent5"/>
          </a:solidFill>
        </p:grpSpPr>
        <p:sp>
          <p:nvSpPr>
            <p:cNvPr id="14" name="Rectangle 13"/>
            <p:cNvSpPr/>
            <p:nvPr userDrawn="1"/>
          </p:nvSpPr>
          <p:spPr>
            <a:xfrm>
              <a:off x="4572000" y="832104"/>
              <a:ext cx="4572000"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fontAlgn="base">
                <a:spcBef>
                  <a:spcPct val="0"/>
                </a:spcBef>
                <a:spcAft>
                  <a:spcPct val="0"/>
                </a:spcAft>
              </a:pPr>
              <a:endParaRPr lang="en-US">
                <a:solidFill>
                  <a:srgbClr val="FFFFFF"/>
                </a:solidFill>
                <a:ea typeface="ＭＳ Ｐゴシック" pitchFamily="-106" charset="-128"/>
                <a:cs typeface="ＭＳ Ｐゴシック" pitchFamily="-106" charset="-128"/>
              </a:endParaRPr>
            </a:p>
          </p:txBody>
        </p:sp>
        <p:sp>
          <p:nvSpPr>
            <p:cNvPr id="15" name="Rectangle 14"/>
            <p:cNvSpPr/>
            <p:nvPr userDrawn="1"/>
          </p:nvSpPr>
          <p:spPr>
            <a:xfrm>
              <a:off x="3309937" y="832104"/>
              <a:ext cx="1262063"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fontAlgn="base">
                <a:spcBef>
                  <a:spcPct val="0"/>
                </a:spcBef>
                <a:spcAft>
                  <a:spcPct val="0"/>
                </a:spcAft>
              </a:pPr>
              <a:endParaRPr lang="en-US">
                <a:solidFill>
                  <a:srgbClr val="FFFFFF"/>
                </a:solidFill>
                <a:ea typeface="ＭＳ Ｐゴシック" pitchFamily="-106" charset="-128"/>
                <a:cs typeface="ＭＳ Ｐゴシック" pitchFamily="-106" charset="-128"/>
              </a:endParaRPr>
            </a:p>
          </p:txBody>
        </p:sp>
        <p:sp>
          <p:nvSpPr>
            <p:cNvPr id="18" name="Rectangle 17"/>
            <p:cNvSpPr/>
            <p:nvPr userDrawn="1"/>
          </p:nvSpPr>
          <p:spPr>
            <a:xfrm>
              <a:off x="0" y="832104"/>
              <a:ext cx="3309937"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fontAlgn="base">
                <a:spcBef>
                  <a:spcPct val="0"/>
                </a:spcBef>
                <a:spcAft>
                  <a:spcPct val="0"/>
                </a:spcAft>
              </a:pPr>
              <a:endParaRPr lang="en-US">
                <a:solidFill>
                  <a:srgbClr val="FFFFFF"/>
                </a:solidFill>
                <a:ea typeface="ＭＳ Ｐゴシック" pitchFamily="-106" charset="-128"/>
                <a:cs typeface="ＭＳ Ｐゴシック" pitchFamily="-106" charset="-128"/>
              </a:endParaRPr>
            </a:p>
          </p:txBody>
        </p:sp>
      </p:grpSp>
      <p:sp>
        <p:nvSpPr>
          <p:cNvPr id="21" name="Text Placeholder 9"/>
          <p:cNvSpPr txBox="1">
            <a:spLocks/>
          </p:cNvSpPr>
          <p:nvPr userDrawn="1"/>
        </p:nvSpPr>
        <p:spPr>
          <a:xfrm>
            <a:off x="42335" y="6532122"/>
            <a:ext cx="452308" cy="241300"/>
          </a:xfrm>
          <a:prstGeom prst="rect">
            <a:avLst/>
          </a:prstGeom>
        </p:spPr>
        <p:txBody>
          <a:bodyPr>
            <a:prstTxWarp prst="textNoShape">
              <a:avLst/>
            </a:prstTxWarp>
            <a:normAutofit/>
          </a:bodyPr>
          <a:lstStyle/>
          <a:p>
            <a:pPr marL="342900" indent="-342900" algn="ctr" defTabSz="457200" fontAlgn="base">
              <a:lnSpc>
                <a:spcPct val="90000"/>
              </a:lnSpc>
              <a:spcBef>
                <a:spcPct val="20000"/>
              </a:spcBef>
              <a:spcAft>
                <a:spcPct val="0"/>
              </a:spcAft>
              <a:buFont typeface="Arial" pitchFamily="-106" charset="0"/>
              <a:buNone/>
            </a:pPr>
            <a:fld id="{1EF35371-194E-174F-9528-630C4585B8CC}" type="slidenum">
              <a:rPr lang="en-US" sz="1000">
                <a:solidFill>
                  <a:srgbClr val="50565C"/>
                </a:solidFill>
                <a:latin typeface="Calibri"/>
                <a:ea typeface="Arial" pitchFamily="-106" charset="0"/>
                <a:cs typeface="Calibri"/>
              </a:rPr>
              <a:pPr marL="342900" indent="-342900" algn="ctr" defTabSz="457200" fontAlgn="base">
                <a:lnSpc>
                  <a:spcPct val="90000"/>
                </a:lnSpc>
                <a:spcBef>
                  <a:spcPct val="20000"/>
                </a:spcBef>
                <a:spcAft>
                  <a:spcPct val="0"/>
                </a:spcAft>
                <a:buFont typeface="Arial" pitchFamily="-106" charset="0"/>
                <a:buNone/>
              </a:pPr>
              <a:t>‹#›</a:t>
            </a:fld>
            <a:endParaRPr lang="en-US" sz="1000" dirty="0">
              <a:solidFill>
                <a:srgbClr val="50565C"/>
              </a:solidFill>
              <a:latin typeface="Calibri"/>
              <a:ea typeface="Arial" pitchFamily="-106" charset="0"/>
              <a:cs typeface="Calibri"/>
            </a:endParaRPr>
          </a:p>
        </p:txBody>
      </p:sp>
      <p:sp>
        <p:nvSpPr>
          <p:cNvPr id="2" name="Title Placeholder 1"/>
          <p:cNvSpPr>
            <a:spLocks noGrp="1"/>
          </p:cNvSpPr>
          <p:nvPr>
            <p:ph type="title"/>
          </p:nvPr>
        </p:nvSpPr>
        <p:spPr>
          <a:xfrm>
            <a:off x="457200" y="0"/>
            <a:ext cx="8229600" cy="914400"/>
          </a:xfrm>
          <a:prstGeom prst="rect">
            <a:avLst/>
          </a:prstGeom>
        </p:spPr>
        <p:txBody>
          <a:bodyPr vert="horz" lIns="91440" tIns="45720" rIns="91440" bIns="45720" rtlCol="0" anchor="ctr">
            <a:normAutofit/>
          </a:bodyPr>
          <a:lstStyle/>
          <a:p>
            <a:r>
              <a:rPr lang="en-US" dirty="0" smtClean="0"/>
              <a:t>Content</a:t>
            </a:r>
            <a:endParaRPr lang="en-US" dirty="0"/>
          </a:p>
        </p:txBody>
      </p:sp>
      <p:pic>
        <p:nvPicPr>
          <p:cNvPr id="11" name="Picture 10"/>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943607" y="6308608"/>
            <a:ext cx="2743215" cy="402070"/>
          </a:xfrm>
          <a:prstGeom prst="rect">
            <a:avLst/>
          </a:prstGeom>
        </p:spPr>
      </p:pic>
    </p:spTree>
    <p:extLst>
      <p:ext uri="{BB962C8B-B14F-4D97-AF65-F5344CB8AC3E}">
        <p14:creationId xmlns:p14="http://schemas.microsoft.com/office/powerpoint/2010/main" val="223546448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8" r:id="rId3"/>
    <p:sldLayoutId id="2147483729" r:id="rId4"/>
    <p:sldLayoutId id="2147483730" r:id="rId5"/>
    <p:sldLayoutId id="2147483731" r:id="rId6"/>
    <p:sldLayoutId id="2147483740" r:id="rId7"/>
    <p:sldLayoutId id="2147483742" r:id="rId8"/>
    <p:sldLayoutId id="2147483743" r:id="rId9"/>
    <p:sldLayoutId id="2147483744" r:id="rId10"/>
    <p:sldLayoutId id="2147483746" r:id="rId11"/>
    <p:sldLayoutId id="2147483747" r:id="rId12"/>
    <p:sldLayoutId id="2147483832" r:id="rId13"/>
  </p:sldLayoutIdLst>
  <p:txStyles>
    <p:titleStyle>
      <a:lvl1pPr algn="l" defTabSz="457200" rtl="0" eaLnBrk="0" fontAlgn="base" hangingPunct="0">
        <a:lnSpc>
          <a:spcPts val="2800"/>
        </a:lnSpc>
        <a:spcBef>
          <a:spcPct val="0"/>
        </a:spcBef>
        <a:spcAft>
          <a:spcPct val="0"/>
        </a:spcAft>
        <a:defRPr sz="2800" b="1" i="0" kern="1200">
          <a:solidFill>
            <a:srgbClr val="282B2E"/>
          </a:solidFill>
          <a:latin typeface="Calibri"/>
          <a:ea typeface="+mj-ea"/>
          <a:cs typeface="Calibri"/>
        </a:defRPr>
      </a:lvl1pPr>
      <a:lvl2pPr algn="l" defTabSz="457200" rtl="0" eaLnBrk="0" fontAlgn="base" hangingPunct="0">
        <a:lnSpc>
          <a:spcPts val="2800"/>
        </a:lnSpc>
        <a:spcBef>
          <a:spcPct val="0"/>
        </a:spcBef>
        <a:spcAft>
          <a:spcPct val="0"/>
        </a:spcAft>
        <a:defRPr sz="2600">
          <a:solidFill>
            <a:srgbClr val="FFFFFF"/>
          </a:solidFill>
          <a:latin typeface="Arial" charset="0"/>
        </a:defRPr>
      </a:lvl2pPr>
      <a:lvl3pPr algn="l" defTabSz="457200" rtl="0" eaLnBrk="0" fontAlgn="base" hangingPunct="0">
        <a:lnSpc>
          <a:spcPts val="2800"/>
        </a:lnSpc>
        <a:spcBef>
          <a:spcPct val="0"/>
        </a:spcBef>
        <a:spcAft>
          <a:spcPct val="0"/>
        </a:spcAft>
        <a:defRPr sz="2600">
          <a:solidFill>
            <a:srgbClr val="FFFFFF"/>
          </a:solidFill>
          <a:latin typeface="Arial" charset="0"/>
        </a:defRPr>
      </a:lvl3pPr>
      <a:lvl4pPr algn="l" defTabSz="457200" rtl="0" eaLnBrk="0" fontAlgn="base" hangingPunct="0">
        <a:lnSpc>
          <a:spcPts val="2800"/>
        </a:lnSpc>
        <a:spcBef>
          <a:spcPct val="0"/>
        </a:spcBef>
        <a:spcAft>
          <a:spcPct val="0"/>
        </a:spcAft>
        <a:defRPr sz="2600">
          <a:solidFill>
            <a:srgbClr val="FFFFFF"/>
          </a:solidFill>
          <a:latin typeface="Arial" charset="0"/>
        </a:defRPr>
      </a:lvl4pPr>
      <a:lvl5pPr algn="l" defTabSz="457200" rtl="0" eaLnBrk="0" fontAlgn="base" hangingPunct="0">
        <a:lnSpc>
          <a:spcPts val="2800"/>
        </a:lnSpc>
        <a:spcBef>
          <a:spcPct val="0"/>
        </a:spcBef>
        <a:spcAft>
          <a:spcPct val="0"/>
        </a:spcAft>
        <a:defRPr sz="2600">
          <a:solidFill>
            <a:srgbClr val="FFFFFF"/>
          </a:solidFill>
          <a:latin typeface="Arial" charset="0"/>
        </a:defRPr>
      </a:lvl5pPr>
      <a:lvl6pPr marL="457200" algn="l" defTabSz="457200" rtl="0" fontAlgn="base">
        <a:lnSpc>
          <a:spcPts val="2800"/>
        </a:lnSpc>
        <a:spcBef>
          <a:spcPct val="0"/>
        </a:spcBef>
        <a:spcAft>
          <a:spcPct val="0"/>
        </a:spcAft>
        <a:defRPr sz="2600">
          <a:solidFill>
            <a:srgbClr val="FFFFFF"/>
          </a:solidFill>
          <a:latin typeface="Arial" charset="0"/>
        </a:defRPr>
      </a:lvl6pPr>
      <a:lvl7pPr marL="914400" algn="l" defTabSz="457200" rtl="0" fontAlgn="base">
        <a:lnSpc>
          <a:spcPts val="2800"/>
        </a:lnSpc>
        <a:spcBef>
          <a:spcPct val="0"/>
        </a:spcBef>
        <a:spcAft>
          <a:spcPct val="0"/>
        </a:spcAft>
        <a:defRPr sz="2600">
          <a:solidFill>
            <a:srgbClr val="FFFFFF"/>
          </a:solidFill>
          <a:latin typeface="Arial" charset="0"/>
        </a:defRPr>
      </a:lvl7pPr>
      <a:lvl8pPr marL="1371600" algn="l" defTabSz="457200" rtl="0" fontAlgn="base">
        <a:lnSpc>
          <a:spcPts val="2800"/>
        </a:lnSpc>
        <a:spcBef>
          <a:spcPct val="0"/>
        </a:spcBef>
        <a:spcAft>
          <a:spcPct val="0"/>
        </a:spcAft>
        <a:defRPr sz="2600">
          <a:solidFill>
            <a:srgbClr val="FFFFFF"/>
          </a:solidFill>
          <a:latin typeface="Arial" charset="0"/>
        </a:defRPr>
      </a:lvl8pPr>
      <a:lvl9pPr marL="1828800" algn="l" defTabSz="457200" rtl="0" fontAlgn="base">
        <a:lnSpc>
          <a:spcPts val="2800"/>
        </a:lnSpc>
        <a:spcBef>
          <a:spcPct val="0"/>
        </a:spcBef>
        <a:spcAft>
          <a:spcPct val="0"/>
        </a:spcAft>
        <a:defRPr sz="2600">
          <a:solidFill>
            <a:srgbClr val="FFFFFF"/>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2400" kern="1200">
          <a:solidFill>
            <a:schemeClr val="tx1">
              <a:lumMod val="50000"/>
            </a:schemeClr>
          </a:solidFill>
          <a:latin typeface="Calibri"/>
          <a:ea typeface="+mn-ea"/>
          <a:cs typeface="Calibri"/>
        </a:defRPr>
      </a:lvl1pPr>
      <a:lvl2pPr marL="742950" indent="-285750" algn="l" defTabSz="457200" rtl="0" eaLnBrk="0" fontAlgn="base" hangingPunct="0">
        <a:spcBef>
          <a:spcPct val="20000"/>
        </a:spcBef>
        <a:spcAft>
          <a:spcPct val="0"/>
        </a:spcAft>
        <a:buFont typeface="Arial" charset="0"/>
        <a:buChar char="–"/>
        <a:defRPr sz="2000" kern="1200">
          <a:solidFill>
            <a:schemeClr val="tx1">
              <a:lumMod val="50000"/>
            </a:schemeClr>
          </a:solidFill>
          <a:latin typeface="Calibri"/>
          <a:ea typeface="+mn-ea"/>
          <a:cs typeface="Calibri"/>
        </a:defRPr>
      </a:lvl2pPr>
      <a:lvl3pPr marL="11430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3pPr>
      <a:lvl4pPr marL="16002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4pPr>
      <a:lvl5pPr marL="20574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0"/>
            <a:ext cx="8763000" cy="65698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52400" y="838200"/>
            <a:ext cx="8763000" cy="5562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0" name="Group 21"/>
          <p:cNvGrpSpPr>
            <a:grpSpLocks/>
          </p:cNvGrpSpPr>
          <p:nvPr/>
        </p:nvGrpSpPr>
        <p:grpSpPr bwMode="auto">
          <a:xfrm flipH="1" flipV="1">
            <a:off x="-3" y="656983"/>
            <a:ext cx="9144003" cy="55568"/>
            <a:chOff x="0" y="832104"/>
            <a:chExt cx="9144003" cy="54869"/>
          </a:xfrm>
        </p:grpSpPr>
        <p:sp>
          <p:nvSpPr>
            <p:cNvPr id="11" name="Rectangle 10"/>
            <p:cNvSpPr/>
            <p:nvPr userDrawn="1"/>
          </p:nvSpPr>
          <p:spPr>
            <a:xfrm>
              <a:off x="3305300" y="832137"/>
              <a:ext cx="5838703" cy="5483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13" name="Rectangle 12"/>
            <p:cNvSpPr/>
            <p:nvPr userDrawn="1"/>
          </p:nvSpPr>
          <p:spPr>
            <a:xfrm>
              <a:off x="0" y="832104"/>
              <a:ext cx="3309937" cy="548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grpSp>
      <p:sp>
        <p:nvSpPr>
          <p:cNvPr id="14" name="Text Placeholder 9"/>
          <p:cNvSpPr txBox="1">
            <a:spLocks/>
          </p:cNvSpPr>
          <p:nvPr/>
        </p:nvSpPr>
        <p:spPr>
          <a:xfrm>
            <a:off x="42335" y="6532122"/>
            <a:ext cx="452308" cy="241300"/>
          </a:xfrm>
          <a:prstGeom prst="rect">
            <a:avLst/>
          </a:prstGeom>
        </p:spPr>
        <p:txBody>
          <a:bodyPr>
            <a:prstTxWarp prst="textNoShape">
              <a:avLst/>
            </a:prstTxWarp>
            <a:normAutofit/>
          </a:bodyPr>
          <a:lstStyle/>
          <a:p>
            <a:pPr marL="342900" indent="-342900" algn="ctr" defTabSz="457200">
              <a:lnSpc>
                <a:spcPct val="90000"/>
              </a:lnSpc>
              <a:spcBef>
                <a:spcPct val="20000"/>
              </a:spcBef>
              <a:buFont typeface="Arial" pitchFamily="-106" charset="0"/>
              <a:buNone/>
            </a:pPr>
            <a:fld id="{1EF35371-194E-174F-9528-630C4585B8CC}" type="slidenum">
              <a:rPr lang="en-US" sz="1000" smtClean="0">
                <a:solidFill>
                  <a:srgbClr val="4C4C4C"/>
                </a:solidFill>
                <a:latin typeface="Arial" pitchFamily="-106" charset="0"/>
                <a:ea typeface="Arial" pitchFamily="-106" charset="0"/>
                <a:cs typeface="Arial" pitchFamily="-106" charset="0"/>
              </a:rPr>
              <a:pPr marL="342900" indent="-342900" algn="ctr" defTabSz="457200">
                <a:lnSpc>
                  <a:spcPct val="90000"/>
                </a:lnSpc>
                <a:spcBef>
                  <a:spcPct val="20000"/>
                </a:spcBef>
                <a:buFont typeface="Arial" pitchFamily="-106" charset="0"/>
                <a:buNone/>
              </a:pPr>
              <a:t>‹#›</a:t>
            </a:fld>
            <a:endParaRPr lang="en-US" sz="1000" dirty="0">
              <a:solidFill>
                <a:srgbClr val="4C4C4C"/>
              </a:solidFill>
              <a:latin typeface="Arial" pitchFamily="-106" charset="0"/>
              <a:ea typeface="Arial" pitchFamily="-106" charset="0"/>
              <a:cs typeface="Arial" pitchFamily="-106" charset="0"/>
            </a:endParaRPr>
          </a:p>
        </p:txBody>
      </p:sp>
      <p:pic>
        <p:nvPicPr>
          <p:cNvPr id="15" name="Picture 14" descr="US-Department of Energy-hor-green.png"/>
          <p:cNvPicPr>
            <a:picLocks noChangeAspect="1"/>
          </p:cNvPicPr>
          <p:nvPr/>
        </p:nvPicPr>
        <p:blipFill>
          <a:blip r:embed="rId17"/>
          <a:stretch>
            <a:fillRect/>
          </a:stretch>
        </p:blipFill>
        <p:spPr>
          <a:xfrm>
            <a:off x="7137686" y="6528121"/>
            <a:ext cx="1604752" cy="240081"/>
          </a:xfrm>
          <a:prstGeom prst="rect">
            <a:avLst/>
          </a:prstGeom>
        </p:spPr>
      </p:pic>
    </p:spTree>
    <p:extLst>
      <p:ext uri="{BB962C8B-B14F-4D97-AF65-F5344CB8AC3E}">
        <p14:creationId xmlns:p14="http://schemas.microsoft.com/office/powerpoint/2010/main" val="784596572"/>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Lst>
  <p:timing>
    <p:tnLst>
      <p:par>
        <p:cTn id="1" dur="indefinite" restart="never" nodeType="tmRoot"/>
      </p:par>
    </p:tnLst>
  </p:timing>
  <p:txStyles>
    <p:titleStyle>
      <a:lvl1pPr algn="l" defTabSz="457200" rtl="0" eaLnBrk="1" latinLnBrk="0" hangingPunct="1">
        <a:lnSpc>
          <a:spcPts val="3000"/>
        </a:lnSpc>
        <a:spcBef>
          <a:spcPct val="0"/>
        </a:spcBef>
        <a:buNone/>
        <a:defRPr lang="en-US" sz="2800" b="1" kern="1200" dirty="0" smtClean="0">
          <a:solidFill>
            <a:schemeClr val="tx1"/>
          </a:solidFill>
          <a:latin typeface="+mj-lt"/>
          <a:ea typeface="+mj-ea"/>
          <a:cs typeface="Arial"/>
        </a:defRPr>
      </a:lvl1pPr>
    </p:titleStyle>
    <p:bodyStyle>
      <a:lvl1pPr marL="342900" indent="-342900" algn="l" defTabSz="457200" rtl="0" eaLnBrk="1" latinLnBrk="0" hangingPunct="1">
        <a:spcBef>
          <a:spcPct val="20000"/>
        </a:spcBef>
        <a:buFont typeface="Arial"/>
        <a:buChar char="•"/>
        <a:defRPr sz="2200" kern="1200">
          <a:solidFill>
            <a:schemeClr val="tx1"/>
          </a:solidFill>
          <a:latin typeface="+mn-lt"/>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0F6A835-3B84-43A2-A22F-098F875672DA}" type="datetimeFigureOut">
              <a:rPr lang="en-US" smtClean="0">
                <a:solidFill>
                  <a:prstClr val="black">
                    <a:tint val="75000"/>
                  </a:prstClr>
                </a:solidFill>
                <a:latin typeface="Calibri"/>
              </a:rPr>
              <a:pPr fontAlgn="auto">
                <a:spcBef>
                  <a:spcPts val="0"/>
                </a:spcBef>
                <a:spcAft>
                  <a:spcPts val="0"/>
                </a:spcAft>
              </a:pPr>
              <a:t>11/20/2015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75B216F-1B55-4BF0-85D6-E6943A7C366E}"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5360193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p:cNvSpPr/>
          <p:nvPr/>
        </p:nvSpPr>
        <p:spPr>
          <a:xfrm>
            <a:off x="6353" y="-1587"/>
            <a:ext cx="9147171" cy="235527"/>
          </a:xfrm>
          <a:prstGeom prst="rect">
            <a:avLst/>
          </a:prstGeom>
          <a:gradFill flip="none" rotWithShape="1">
            <a:gsLst>
              <a:gs pos="0">
                <a:srgbClr val="FFC000"/>
              </a:gs>
              <a:gs pos="50000">
                <a:srgbClr val="F8F8F8"/>
              </a:gs>
              <a:gs pos="100000">
                <a:schemeClr val="bg1">
                  <a:alpha val="0"/>
                </a:schemeClr>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4" name="Rectangle 33"/>
          <p:cNvSpPr/>
          <p:nvPr/>
        </p:nvSpPr>
        <p:spPr>
          <a:xfrm>
            <a:off x="0" y="260350"/>
            <a:ext cx="9144000" cy="814388"/>
          </a:xfrm>
          <a:prstGeom prst="rect">
            <a:avLst/>
          </a:prstGeom>
          <a:solidFill>
            <a:schemeClr val="bg1">
              <a:alpha val="50000"/>
            </a:schemeClr>
          </a:solidFill>
          <a:ln w="9525">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7174" name="Rectangle 3"/>
          <p:cNvSpPr>
            <a:spLocks noGrp="1" noChangeArrowheads="1"/>
          </p:cNvSpPr>
          <p:nvPr>
            <p:ph type="body" idx="1"/>
          </p:nvPr>
        </p:nvSpPr>
        <p:spPr bwMode="auto">
          <a:xfrm>
            <a:off x="460375" y="1122363"/>
            <a:ext cx="8223250" cy="51641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7175" name="Rectangle 4"/>
          <p:cNvSpPr>
            <a:spLocks noGrp="1" noChangeArrowheads="1"/>
          </p:cNvSpPr>
          <p:nvPr>
            <p:ph type="title"/>
          </p:nvPr>
        </p:nvSpPr>
        <p:spPr bwMode="auto">
          <a:xfrm>
            <a:off x="436563" y="452438"/>
            <a:ext cx="8239125" cy="447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 name="Date Placeholder 3"/>
          <p:cNvSpPr>
            <a:spLocks noGrp="1"/>
          </p:cNvSpPr>
          <p:nvPr>
            <p:ph type="dt" sz="half" idx="2"/>
          </p:nvPr>
        </p:nvSpPr>
        <p:spPr bwMode="auto">
          <a:xfrm>
            <a:off x="6781800" y="6601439"/>
            <a:ext cx="892175" cy="2762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0"/>
              </a:spcBef>
              <a:buFontTx/>
              <a:buNone/>
              <a:defRPr sz="1000">
                <a:solidFill>
                  <a:srgbClr val="898989"/>
                </a:solidFill>
                <a:latin typeface="Arial" charset="0"/>
              </a:defRPr>
            </a:lvl1pPr>
          </a:lstStyle>
          <a:p>
            <a:pPr>
              <a:defRPr/>
            </a:pPr>
            <a:fld id="{049EB0BA-0E2C-40B9-8435-17B4CEC31F5A}" type="datetime1">
              <a:rPr lang="en-US" smtClean="0"/>
              <a:pPr>
                <a:defRPr/>
              </a:pPr>
              <a:t>11/20/2015</a:t>
            </a:fld>
            <a:endParaRPr lang="en-US" dirty="0"/>
          </a:p>
        </p:txBody>
      </p:sp>
      <p:pic>
        <p:nvPicPr>
          <p:cNvPr id="7179" name="Picture 11" descr="DOE Seal LoRes"/>
          <p:cNvPicPr>
            <a:picLocks noChangeAspect="1" noChangeArrowheads="1"/>
          </p:cNvPicPr>
          <p:nvPr/>
        </p:nvPicPr>
        <p:blipFill>
          <a:blip r:embed="rId19" cstate="print"/>
          <a:srcRect/>
          <a:stretch>
            <a:fillRect/>
          </a:stretch>
        </p:blipFill>
        <p:spPr bwMode="auto">
          <a:xfrm>
            <a:off x="106363" y="220663"/>
            <a:ext cx="914400" cy="914400"/>
          </a:xfrm>
          <a:prstGeom prst="rect">
            <a:avLst/>
          </a:prstGeom>
          <a:noFill/>
          <a:ln w="9525">
            <a:noFill/>
            <a:miter lim="800000"/>
            <a:headEnd/>
            <a:tailEnd/>
          </a:ln>
        </p:spPr>
      </p:pic>
      <p:cxnSp>
        <p:nvCxnSpPr>
          <p:cNvPr id="12" name="Straight Connector 11"/>
          <p:cNvCxnSpPr/>
          <p:nvPr userDrawn="1"/>
        </p:nvCxnSpPr>
        <p:spPr bwMode="auto">
          <a:xfrm>
            <a:off x="0" y="6636776"/>
            <a:ext cx="9144000" cy="0"/>
          </a:xfrm>
          <a:prstGeom prst="line">
            <a:avLst/>
          </a:prstGeom>
          <a:solidFill>
            <a:schemeClr val="bg2"/>
          </a:solidFill>
          <a:ln w="12700" cap="flat" cmpd="sng" algn="ctr">
            <a:solidFill>
              <a:srgbClr val="003399"/>
            </a:solidFill>
            <a:prstDash val="solid"/>
            <a:round/>
            <a:headEnd type="none" w="med" len="med"/>
            <a:tailEnd type="none" w="med" len="med"/>
          </a:ln>
          <a:effectLst/>
        </p:spPr>
      </p:cxnSp>
      <p:sp>
        <p:nvSpPr>
          <p:cNvPr id="13" name="TextBox 12"/>
          <p:cNvSpPr txBox="1"/>
          <p:nvPr userDrawn="1"/>
        </p:nvSpPr>
        <p:spPr>
          <a:xfrm>
            <a:off x="8246075" y="6504801"/>
            <a:ext cx="436786" cy="276999"/>
          </a:xfrm>
          <a:prstGeom prst="rect">
            <a:avLst/>
          </a:prstGeom>
          <a:solidFill>
            <a:schemeClr val="bg1"/>
          </a:solidFill>
          <a:ln>
            <a:noFill/>
          </a:ln>
        </p:spPr>
        <p:txBody>
          <a:bodyPr wrap="none" rtlCol="0">
            <a:spAutoFit/>
          </a:bodyPr>
          <a:lstStyle/>
          <a:p>
            <a:pPr fontAlgn="auto">
              <a:spcBef>
                <a:spcPts val="0"/>
              </a:spcBef>
              <a:spcAft>
                <a:spcPts val="0"/>
              </a:spcAft>
            </a:pPr>
            <a:r>
              <a:rPr lang="en-US" sz="1200" b="1" i="1">
                <a:solidFill>
                  <a:srgbClr val="003399"/>
                </a:solidFill>
                <a:latin typeface="Calibri"/>
              </a:rPr>
              <a:t>CFO</a:t>
            </a:r>
            <a:endParaRPr lang="en-US" sz="1200" b="1" i="1" dirty="0">
              <a:solidFill>
                <a:srgbClr val="003399"/>
              </a:solidFill>
              <a:latin typeface="Calibri"/>
            </a:endParaRPr>
          </a:p>
        </p:txBody>
      </p:sp>
      <p:sp>
        <p:nvSpPr>
          <p:cNvPr id="16" name="Slide Number Placeholder 15"/>
          <p:cNvSpPr>
            <a:spLocks noGrp="1"/>
          </p:cNvSpPr>
          <p:nvPr>
            <p:ph type="sldNum" sz="quarter" idx="4"/>
          </p:nvPr>
        </p:nvSpPr>
        <p:spPr>
          <a:xfrm>
            <a:off x="88496" y="6569075"/>
            <a:ext cx="1066800" cy="365125"/>
          </a:xfrm>
          <a:prstGeom prst="rect">
            <a:avLst/>
          </a:prstGeom>
          <a:ln>
            <a:solidFill>
              <a:schemeClr val="bg1"/>
            </a:solidFill>
          </a:ln>
        </p:spPr>
        <p:txBody>
          <a:bodyPr vert="horz" lIns="91440" tIns="45720" rIns="91440" bIns="45720" rtlCol="0" anchor="ctr"/>
          <a:lstStyle>
            <a:lvl1pPr algn="ctr">
              <a:defRPr sz="1400">
                <a:solidFill>
                  <a:schemeClr val="accent2">
                    <a:lumMod val="75000"/>
                  </a:schemeClr>
                </a:solidFill>
              </a:defRPr>
            </a:lvl1pPr>
          </a:lstStyle>
          <a:p>
            <a:pPr fontAlgn="auto">
              <a:spcBef>
                <a:spcPts val="0"/>
              </a:spcBef>
              <a:spcAft>
                <a:spcPts val="0"/>
              </a:spcAft>
            </a:pPr>
            <a:fld id="{048367B6-A0F1-485F-928A-F8387AE218C3}" type="slidenum">
              <a:rPr lang="en-US" smtClean="0">
                <a:solidFill>
                  <a:srgbClr val="4F81BD">
                    <a:lumMod val="75000"/>
                  </a:srgbClr>
                </a:solidFill>
                <a:latin typeface="Calibri"/>
              </a:rPr>
              <a:pPr fontAlgn="auto">
                <a:spcBef>
                  <a:spcPts val="0"/>
                </a:spcBef>
                <a:spcAft>
                  <a:spcPts val="0"/>
                </a:spcAft>
              </a:pPr>
              <a:t>‹#›</a:t>
            </a:fld>
            <a:endParaRPr lang="en-US" dirty="0">
              <a:solidFill>
                <a:srgbClr val="4F81BD">
                  <a:lumMod val="75000"/>
                </a:srgbClr>
              </a:solidFill>
              <a:latin typeface="Calibri"/>
            </a:endParaRPr>
          </a:p>
        </p:txBody>
      </p:sp>
      <p:sp>
        <p:nvSpPr>
          <p:cNvPr id="17" name="Title 1"/>
          <p:cNvSpPr txBox="1">
            <a:spLocks/>
          </p:cNvSpPr>
          <p:nvPr userDrawn="1"/>
        </p:nvSpPr>
        <p:spPr bwMode="auto">
          <a:xfrm>
            <a:off x="2743200" y="6477000"/>
            <a:ext cx="3352799" cy="22860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endParaRPr lang="en-US" sz="1200" b="1" kern="0" dirty="0">
              <a:solidFill>
                <a:srgbClr val="FF0000"/>
              </a:solidFill>
              <a:latin typeface="Calibri"/>
            </a:endParaRPr>
          </a:p>
        </p:txBody>
      </p:sp>
      <p:sp>
        <p:nvSpPr>
          <p:cNvPr id="15" name="Title 1"/>
          <p:cNvSpPr txBox="1">
            <a:spLocks/>
          </p:cNvSpPr>
          <p:nvPr userDrawn="1"/>
        </p:nvSpPr>
        <p:spPr bwMode="auto">
          <a:xfrm>
            <a:off x="0" y="0"/>
            <a:ext cx="9144000" cy="228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endParaRPr lang="en-US" sz="1200" b="1" kern="0" dirty="0">
              <a:solidFill>
                <a:srgbClr val="FF0000"/>
              </a:solidFill>
              <a:latin typeface="Calibri"/>
            </a:endParaRPr>
          </a:p>
        </p:txBody>
      </p:sp>
    </p:spTree>
    <p:extLst>
      <p:ext uri="{BB962C8B-B14F-4D97-AF65-F5344CB8AC3E}">
        <p14:creationId xmlns:p14="http://schemas.microsoft.com/office/powerpoint/2010/main" val="1218079140"/>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Lst>
  <p:hf hdr="0" ftr="0" dt="0"/>
  <p:txStyles>
    <p:titleStyle>
      <a:lvl1pPr algn="ctr" rtl="0" eaLnBrk="0" fontAlgn="base" hangingPunct="0">
        <a:spcBef>
          <a:spcPct val="0"/>
        </a:spcBef>
        <a:spcAft>
          <a:spcPct val="0"/>
        </a:spcAft>
        <a:defRPr sz="2600">
          <a:solidFill>
            <a:srgbClr val="003399"/>
          </a:solidFill>
          <a:latin typeface="+mj-lt"/>
          <a:ea typeface="+mj-ea"/>
          <a:cs typeface="+mj-cs"/>
        </a:defRPr>
      </a:lvl1pPr>
      <a:lvl2pPr algn="ctr" rtl="0" eaLnBrk="0" fontAlgn="base" hangingPunct="0">
        <a:spcBef>
          <a:spcPct val="0"/>
        </a:spcBef>
        <a:spcAft>
          <a:spcPct val="0"/>
        </a:spcAft>
        <a:defRPr sz="2600">
          <a:solidFill>
            <a:srgbClr val="003399"/>
          </a:solidFill>
          <a:latin typeface="Calibri" pitchFamily="34" charset="0"/>
        </a:defRPr>
      </a:lvl2pPr>
      <a:lvl3pPr algn="ctr" rtl="0" eaLnBrk="0" fontAlgn="base" hangingPunct="0">
        <a:spcBef>
          <a:spcPct val="0"/>
        </a:spcBef>
        <a:spcAft>
          <a:spcPct val="0"/>
        </a:spcAft>
        <a:defRPr sz="2600">
          <a:solidFill>
            <a:srgbClr val="003399"/>
          </a:solidFill>
          <a:latin typeface="Calibri" pitchFamily="34" charset="0"/>
        </a:defRPr>
      </a:lvl3pPr>
      <a:lvl4pPr algn="ctr" rtl="0" eaLnBrk="0" fontAlgn="base" hangingPunct="0">
        <a:spcBef>
          <a:spcPct val="0"/>
        </a:spcBef>
        <a:spcAft>
          <a:spcPct val="0"/>
        </a:spcAft>
        <a:defRPr sz="2600">
          <a:solidFill>
            <a:srgbClr val="003399"/>
          </a:solidFill>
          <a:latin typeface="Calibri" pitchFamily="34" charset="0"/>
        </a:defRPr>
      </a:lvl4pPr>
      <a:lvl5pPr algn="ctr" rtl="0" eaLnBrk="0" fontAlgn="base" hangingPunct="0">
        <a:spcBef>
          <a:spcPct val="0"/>
        </a:spcBef>
        <a:spcAft>
          <a:spcPct val="0"/>
        </a:spcAft>
        <a:defRPr sz="2600">
          <a:solidFill>
            <a:srgbClr val="003399"/>
          </a:solidFill>
          <a:latin typeface="Calibri" pitchFamily="34" charset="0"/>
        </a:defRPr>
      </a:lvl5pPr>
      <a:lvl6pPr marL="457200" algn="ctr" rtl="0" eaLnBrk="0" fontAlgn="base" hangingPunct="0">
        <a:spcBef>
          <a:spcPct val="0"/>
        </a:spcBef>
        <a:spcAft>
          <a:spcPct val="0"/>
        </a:spcAft>
        <a:defRPr sz="2600">
          <a:solidFill>
            <a:srgbClr val="003399"/>
          </a:solidFill>
          <a:latin typeface="Calibri" pitchFamily="34" charset="0"/>
        </a:defRPr>
      </a:lvl6pPr>
      <a:lvl7pPr marL="914400" algn="ctr" rtl="0" eaLnBrk="0" fontAlgn="base" hangingPunct="0">
        <a:spcBef>
          <a:spcPct val="0"/>
        </a:spcBef>
        <a:spcAft>
          <a:spcPct val="0"/>
        </a:spcAft>
        <a:defRPr sz="2600">
          <a:solidFill>
            <a:srgbClr val="003399"/>
          </a:solidFill>
          <a:latin typeface="Calibri" pitchFamily="34" charset="0"/>
        </a:defRPr>
      </a:lvl7pPr>
      <a:lvl8pPr marL="1371600" algn="ctr" rtl="0" eaLnBrk="0" fontAlgn="base" hangingPunct="0">
        <a:spcBef>
          <a:spcPct val="0"/>
        </a:spcBef>
        <a:spcAft>
          <a:spcPct val="0"/>
        </a:spcAft>
        <a:defRPr sz="2600">
          <a:solidFill>
            <a:srgbClr val="003399"/>
          </a:solidFill>
          <a:latin typeface="Calibri" pitchFamily="34" charset="0"/>
        </a:defRPr>
      </a:lvl8pPr>
      <a:lvl9pPr marL="1828800" algn="ctr" rtl="0" eaLnBrk="0" fontAlgn="base" hangingPunct="0">
        <a:spcBef>
          <a:spcPct val="0"/>
        </a:spcBef>
        <a:spcAft>
          <a:spcPct val="0"/>
        </a:spcAft>
        <a:defRPr sz="2600">
          <a:solidFill>
            <a:srgbClr val="003399"/>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a:solidFill>
            <a:schemeClr val="tx1">
              <a:lumMod val="7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1600">
          <a:solidFill>
            <a:srgbClr val="003399"/>
          </a:solidFill>
          <a:latin typeface="+mn-lt"/>
        </a:defRPr>
      </a:lvl2pPr>
      <a:lvl3pPr marL="1143000" indent="-228600" algn="l" rtl="0" eaLnBrk="0" fontAlgn="base" hangingPunct="0">
        <a:spcBef>
          <a:spcPct val="20000"/>
        </a:spcBef>
        <a:spcAft>
          <a:spcPct val="0"/>
        </a:spcAft>
        <a:buFont typeface="Arial" charset="0"/>
        <a:buChar char="•"/>
        <a:defRPr sz="1600">
          <a:solidFill>
            <a:srgbClr val="003399"/>
          </a:solidFill>
          <a:latin typeface="+mn-lt"/>
        </a:defRPr>
      </a:lvl3pPr>
      <a:lvl4pPr marL="1600200" indent="-228600" algn="l" rtl="0" eaLnBrk="0" fontAlgn="base" hangingPunct="0">
        <a:spcBef>
          <a:spcPct val="20000"/>
        </a:spcBef>
        <a:spcAft>
          <a:spcPct val="0"/>
        </a:spcAft>
        <a:buFont typeface="Arial" charset="0"/>
        <a:buChar char="–"/>
        <a:defRPr sz="1600">
          <a:solidFill>
            <a:srgbClr val="003399"/>
          </a:solidFill>
          <a:latin typeface="+mn-lt"/>
        </a:defRPr>
      </a:lvl4pPr>
      <a:lvl5pPr marL="2057400" indent="-228600" algn="l" rtl="0" eaLnBrk="0" fontAlgn="base" hangingPunct="0">
        <a:spcBef>
          <a:spcPct val="20000"/>
        </a:spcBef>
        <a:spcAft>
          <a:spcPct val="0"/>
        </a:spcAft>
        <a:buFont typeface="Arial" charset="0"/>
        <a:buChar char="»"/>
        <a:defRPr sz="1600">
          <a:solidFill>
            <a:srgbClr val="003399"/>
          </a:solidFill>
          <a:latin typeface="+mn-lt"/>
        </a:defRPr>
      </a:lvl5pPr>
      <a:lvl6pPr marL="2514600" indent="-228600" algn="l" rtl="0" eaLnBrk="0" fontAlgn="base" hangingPunct="0">
        <a:spcBef>
          <a:spcPct val="20000"/>
        </a:spcBef>
        <a:spcAft>
          <a:spcPct val="0"/>
        </a:spcAft>
        <a:buFont typeface="Arial" charset="0"/>
        <a:buChar char="»"/>
        <a:defRPr sz="1600">
          <a:solidFill>
            <a:srgbClr val="003399"/>
          </a:solidFill>
          <a:latin typeface="+mn-lt"/>
        </a:defRPr>
      </a:lvl6pPr>
      <a:lvl7pPr marL="2971800" indent="-228600" algn="l" rtl="0" eaLnBrk="0" fontAlgn="base" hangingPunct="0">
        <a:spcBef>
          <a:spcPct val="20000"/>
        </a:spcBef>
        <a:spcAft>
          <a:spcPct val="0"/>
        </a:spcAft>
        <a:buFont typeface="Arial" charset="0"/>
        <a:buChar char="»"/>
        <a:defRPr sz="1600">
          <a:solidFill>
            <a:srgbClr val="003399"/>
          </a:solidFill>
          <a:latin typeface="+mn-lt"/>
        </a:defRPr>
      </a:lvl7pPr>
      <a:lvl8pPr marL="3429000" indent="-228600" algn="l" rtl="0" eaLnBrk="0" fontAlgn="base" hangingPunct="0">
        <a:spcBef>
          <a:spcPct val="20000"/>
        </a:spcBef>
        <a:spcAft>
          <a:spcPct val="0"/>
        </a:spcAft>
        <a:buFont typeface="Arial" charset="0"/>
        <a:buChar char="»"/>
        <a:defRPr sz="1600">
          <a:solidFill>
            <a:srgbClr val="003399"/>
          </a:solidFill>
          <a:latin typeface="+mn-lt"/>
        </a:defRPr>
      </a:lvl8pPr>
      <a:lvl9pPr marL="3886200" indent="-228600" algn="l" rtl="0" eaLnBrk="0" fontAlgn="base" hangingPunct="0">
        <a:spcBef>
          <a:spcPct val="20000"/>
        </a:spcBef>
        <a:spcAft>
          <a:spcPct val="0"/>
        </a:spcAft>
        <a:buFont typeface="Arial" charset="0"/>
        <a:buChar char="»"/>
        <a:defRPr sz="1600">
          <a:solidFill>
            <a:srgbClr val="00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48.gif"/><Relationship Id="rId13" Type="http://schemas.openxmlformats.org/officeDocument/2006/relationships/image" Target="../media/image53.gif"/><Relationship Id="rId3" Type="http://schemas.openxmlformats.org/officeDocument/2006/relationships/image" Target="../media/image43.png"/><Relationship Id="rId7" Type="http://schemas.openxmlformats.org/officeDocument/2006/relationships/image" Target="../media/image47.gif"/><Relationship Id="rId12" Type="http://schemas.openxmlformats.org/officeDocument/2006/relationships/image" Target="../media/image52.jpeg"/><Relationship Id="rId2" Type="http://schemas.openxmlformats.org/officeDocument/2006/relationships/notesSlide" Target="../notesSlides/notesSlide7.xml"/><Relationship Id="rId16" Type="http://schemas.openxmlformats.org/officeDocument/2006/relationships/image" Target="../media/image56.jpeg"/><Relationship Id="rId1" Type="http://schemas.openxmlformats.org/officeDocument/2006/relationships/slideLayout" Target="../slideLayouts/slideLayout10.xml"/><Relationship Id="rId6" Type="http://schemas.openxmlformats.org/officeDocument/2006/relationships/image" Target="../media/image46.gif"/><Relationship Id="rId11" Type="http://schemas.openxmlformats.org/officeDocument/2006/relationships/image" Target="../media/image51.jpeg"/><Relationship Id="rId5" Type="http://schemas.openxmlformats.org/officeDocument/2006/relationships/image" Target="../media/image45.jpeg"/><Relationship Id="rId15" Type="http://schemas.openxmlformats.org/officeDocument/2006/relationships/image" Target="../media/image55.gif"/><Relationship Id="rId10" Type="http://schemas.openxmlformats.org/officeDocument/2006/relationships/image" Target="../media/image50.jpeg"/><Relationship Id="rId4" Type="http://schemas.openxmlformats.org/officeDocument/2006/relationships/image" Target="../media/image44.png"/><Relationship Id="rId9" Type="http://schemas.openxmlformats.org/officeDocument/2006/relationships/image" Target="../media/image49.gif"/><Relationship Id="rId14"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1.png"/><Relationship Id="rId7" Type="http://schemas.openxmlformats.org/officeDocument/2006/relationships/diagramColors" Target="../diagrams/colors2.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energy.gov/pi/office-policy-and-international-affairs/downloads/2010-critical-materials-strategy" TargetMode="External"/><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68.jpg"/><Relationship Id="rId5" Type="http://schemas.openxmlformats.org/officeDocument/2006/relationships/image" Target="../media/image67.png"/><Relationship Id="rId10" Type="http://schemas.openxmlformats.org/officeDocument/2006/relationships/image" Target="../media/image72.jpeg"/><Relationship Id="rId4" Type="http://schemas.openxmlformats.org/officeDocument/2006/relationships/image" Target="../media/image66.png"/><Relationship Id="rId9"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diagramLayout" Target="../diagrams/layout3.xml"/><Relationship Id="rId7" Type="http://schemas.openxmlformats.org/officeDocument/2006/relationships/image" Target="../media/image74.png"/><Relationship Id="rId2" Type="http://schemas.openxmlformats.org/officeDocument/2006/relationships/diagramData" Target="../diagrams/data3.xml"/><Relationship Id="rId1" Type="http://schemas.openxmlformats.org/officeDocument/2006/relationships/slideLayout" Target="../slideLayouts/slideLayout11.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image" Target="../media/image77.png"/><Relationship Id="rId4" Type="http://schemas.openxmlformats.org/officeDocument/2006/relationships/diagramQuickStyle" Target="../diagrams/quickStyle3.xml"/><Relationship Id="rId9" Type="http://schemas.openxmlformats.org/officeDocument/2006/relationships/image" Target="../media/image76.png"/></Relationships>
</file>

<file path=ppt/slides/_rels/slide3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19.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6200" y="3391611"/>
            <a:ext cx="5640224" cy="1676401"/>
          </a:xfrm>
        </p:spPr>
        <p:txBody>
          <a:bodyPr/>
          <a:lstStyle/>
          <a:p>
            <a:pPr>
              <a:spcBef>
                <a:spcPts val="0"/>
              </a:spcBef>
            </a:pPr>
            <a:r>
              <a:rPr lang="en-US" b="1" dirty="0" smtClean="0"/>
              <a:t>Materials for Harsh Service Conditions Workshop</a:t>
            </a:r>
          </a:p>
        </p:txBody>
      </p:sp>
      <p:sp>
        <p:nvSpPr>
          <p:cNvPr id="3" name="Text Placeholder 2"/>
          <p:cNvSpPr>
            <a:spLocks noGrp="1"/>
          </p:cNvSpPr>
          <p:nvPr>
            <p:ph type="body" sz="quarter" idx="11"/>
          </p:nvPr>
        </p:nvSpPr>
        <p:spPr>
          <a:xfrm>
            <a:off x="228600" y="5410200"/>
            <a:ext cx="4648200" cy="1066800"/>
          </a:xfrm>
        </p:spPr>
        <p:txBody>
          <a:bodyPr/>
          <a:lstStyle/>
          <a:p>
            <a:r>
              <a:rPr lang="en-US" sz="2000" dirty="0" smtClean="0"/>
              <a:t>November 19th, 2015</a:t>
            </a:r>
          </a:p>
        </p:txBody>
      </p:sp>
      <p:sp>
        <p:nvSpPr>
          <p:cNvPr id="4" name="Text Placeholder 3"/>
          <p:cNvSpPr>
            <a:spLocks noGrp="1"/>
          </p:cNvSpPr>
          <p:nvPr>
            <p:ph type="body" sz="quarter" idx="12"/>
          </p:nvPr>
        </p:nvSpPr>
        <p:spPr>
          <a:xfrm>
            <a:off x="5410200" y="4038600"/>
            <a:ext cx="3733800" cy="457200"/>
          </a:xfrm>
        </p:spPr>
        <p:txBody>
          <a:bodyPr/>
          <a:lstStyle/>
          <a:p>
            <a:r>
              <a:rPr lang="en-US" dirty="0" smtClean="0"/>
              <a:t>Mark Johnson</a:t>
            </a:r>
            <a:endParaRPr lang="en-US" dirty="0"/>
          </a:p>
        </p:txBody>
      </p:sp>
      <p:sp>
        <p:nvSpPr>
          <p:cNvPr id="5" name="Text Placeholder 4"/>
          <p:cNvSpPr>
            <a:spLocks noGrp="1"/>
          </p:cNvSpPr>
          <p:nvPr>
            <p:ph type="body" sz="quarter" idx="13"/>
          </p:nvPr>
        </p:nvSpPr>
        <p:spPr>
          <a:xfrm>
            <a:off x="5410200" y="4495800"/>
            <a:ext cx="3657600" cy="1143000"/>
          </a:xfrm>
        </p:spPr>
        <p:txBody>
          <a:bodyPr/>
          <a:lstStyle/>
          <a:p>
            <a:r>
              <a:rPr lang="en-US" b="1" dirty="0" smtClean="0"/>
              <a:t>Director</a:t>
            </a:r>
          </a:p>
          <a:p>
            <a:r>
              <a:rPr lang="en-US" b="1" dirty="0" smtClean="0"/>
              <a:t>Advanced Manufacturing Office</a:t>
            </a:r>
          </a:p>
          <a:p>
            <a:r>
              <a:rPr lang="en-US" i="1" dirty="0" smtClean="0"/>
              <a:t>www.manufacturing.energy.gov</a:t>
            </a:r>
            <a:r>
              <a:rPr lang="en-US" dirty="0" smtClean="0"/>
              <a:t> </a:t>
            </a:r>
            <a:endParaRPr lang="en-US" dirty="0"/>
          </a:p>
        </p:txBody>
      </p:sp>
    </p:spTree>
    <p:extLst>
      <p:ext uri="{BB962C8B-B14F-4D97-AF65-F5344CB8AC3E}">
        <p14:creationId xmlns:p14="http://schemas.microsoft.com/office/powerpoint/2010/main" val="20867165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8763000" cy="657225"/>
          </a:xfrm>
        </p:spPr>
        <p:txBody>
          <a:bodyPr/>
          <a:lstStyle/>
          <a:p>
            <a:r>
              <a:rPr lang="en-US" dirty="0"/>
              <a:t>Materials for Harsh Service Conditions</a:t>
            </a:r>
          </a:p>
        </p:txBody>
      </p:sp>
      <p:sp>
        <p:nvSpPr>
          <p:cNvPr id="4" name="Rectangle 3"/>
          <p:cNvSpPr/>
          <p:nvPr/>
        </p:nvSpPr>
        <p:spPr bwMode="auto">
          <a:xfrm>
            <a:off x="111107" y="838200"/>
            <a:ext cx="4224863" cy="3938988"/>
          </a:xfrm>
          <a:prstGeom prst="rect">
            <a:avLst/>
          </a:prstGeom>
          <a:solidFill>
            <a:srgbClr val="FDFDFD"/>
          </a:solidFill>
          <a:ln w="19050" cap="flat" cmpd="sng" algn="ctr">
            <a:solidFill>
              <a:schemeClr val="tx1">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smtClean="0">
              <a:solidFill>
                <a:srgbClr val="1F497D"/>
              </a:solidFill>
              <a:latin typeface="Calibri" pitchFamily="34" charset="0"/>
            </a:endParaRPr>
          </a:p>
        </p:txBody>
      </p:sp>
      <p:sp>
        <p:nvSpPr>
          <p:cNvPr id="5" name="Rectangle 4"/>
          <p:cNvSpPr/>
          <p:nvPr/>
        </p:nvSpPr>
        <p:spPr bwMode="auto">
          <a:xfrm>
            <a:off x="265585" y="1194906"/>
            <a:ext cx="3920485" cy="404794"/>
          </a:xfrm>
          <a:prstGeom prst="rect">
            <a:avLst/>
          </a:prstGeom>
          <a:solidFill>
            <a:schemeClr val="bg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smtClean="0">
              <a:solidFill>
                <a:srgbClr val="1F497D"/>
              </a:solidFill>
              <a:latin typeface="Calibri" pitchFamily="34" charset="0"/>
            </a:endParaRPr>
          </a:p>
        </p:txBody>
      </p:sp>
      <p:sp>
        <p:nvSpPr>
          <p:cNvPr id="6" name="Oval 5"/>
          <p:cNvSpPr/>
          <p:nvPr/>
        </p:nvSpPr>
        <p:spPr bwMode="auto">
          <a:xfrm>
            <a:off x="1244576" y="2501803"/>
            <a:ext cx="1933162" cy="1794169"/>
          </a:xfrm>
          <a:prstGeom prst="ellipse">
            <a:avLst/>
          </a:prstGeom>
          <a:solidFill>
            <a:srgbClr val="F6F5F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smtClean="0">
              <a:solidFill>
                <a:srgbClr val="1F497D"/>
              </a:solidFill>
              <a:latin typeface="Calibri" pitchFamily="34" charset="0"/>
            </a:endParaRPr>
          </a:p>
        </p:txBody>
      </p:sp>
      <p:cxnSp>
        <p:nvCxnSpPr>
          <p:cNvPr id="7" name="Straight Connector 6"/>
          <p:cNvCxnSpPr/>
          <p:nvPr/>
        </p:nvCxnSpPr>
        <p:spPr bwMode="auto">
          <a:xfrm>
            <a:off x="1273571" y="3679782"/>
            <a:ext cx="980194" cy="612395"/>
          </a:xfrm>
          <a:prstGeom prst="line">
            <a:avLst/>
          </a:prstGeom>
          <a:solidFill>
            <a:schemeClr val="bg2"/>
          </a:solidFill>
          <a:ln w="9525" cap="flat" cmpd="sng" algn="ctr">
            <a:solidFill>
              <a:schemeClr val="tx1">
                <a:lumMod val="40000"/>
                <a:lumOff val="60000"/>
              </a:schemeClr>
            </a:solidFill>
            <a:prstDash val="solid"/>
            <a:round/>
            <a:headEnd type="none" w="med" len="med"/>
            <a:tailEnd type="none" w="med" len="med"/>
          </a:ln>
          <a:effectLst/>
        </p:spPr>
      </p:cxnSp>
      <p:sp>
        <p:nvSpPr>
          <p:cNvPr id="8" name="TextBox 7"/>
          <p:cNvSpPr txBox="1"/>
          <p:nvPr/>
        </p:nvSpPr>
        <p:spPr>
          <a:xfrm>
            <a:off x="111107" y="2157540"/>
            <a:ext cx="1592278" cy="507831"/>
          </a:xfrm>
          <a:prstGeom prst="rect">
            <a:avLst/>
          </a:prstGeom>
          <a:noFill/>
        </p:spPr>
        <p:txBody>
          <a:bodyPr wrap="square" rtlCol="0">
            <a:spAutoFit/>
          </a:bodyPr>
          <a:lstStyle/>
          <a:p>
            <a:pPr algn="r" fontAlgn="auto">
              <a:spcBef>
                <a:spcPts val="0"/>
              </a:spcBef>
              <a:spcAft>
                <a:spcPts val="0"/>
              </a:spcAft>
            </a:pPr>
            <a:r>
              <a:rPr lang="en-US" sz="900" b="1" dirty="0">
                <a:solidFill>
                  <a:srgbClr val="4D4D4D"/>
                </a:solidFill>
                <a:latin typeface="Calibri"/>
              </a:rPr>
              <a:t>Flow of Materials through Industry </a:t>
            </a:r>
            <a:r>
              <a:rPr lang="en-US" sz="900" b="1" dirty="0" smtClean="0">
                <a:solidFill>
                  <a:srgbClr val="4D4D4D"/>
                </a:solidFill>
                <a:latin typeface="Calibri"/>
              </a:rPr>
              <a:t>(</a:t>
            </a:r>
            <a:r>
              <a:rPr lang="en-US" sz="900" b="1" dirty="0">
                <a:solidFill>
                  <a:srgbClr val="4D4D4D"/>
                </a:solidFill>
                <a:latin typeface="Calibri"/>
              </a:rPr>
              <a:t>Sustainable Manufacturing</a:t>
            </a:r>
            <a:r>
              <a:rPr lang="en-US" sz="900" b="1" dirty="0" smtClean="0">
                <a:solidFill>
                  <a:srgbClr val="4D4D4D"/>
                </a:solidFill>
                <a:latin typeface="Calibri"/>
              </a:rPr>
              <a:t>)   </a:t>
            </a:r>
            <a:endParaRPr lang="en-US" sz="900" b="1" dirty="0">
              <a:solidFill>
                <a:srgbClr val="4D4D4D"/>
              </a:solidFill>
              <a:latin typeface="Calibri"/>
            </a:endParaRPr>
          </a:p>
        </p:txBody>
      </p:sp>
      <p:sp>
        <p:nvSpPr>
          <p:cNvPr id="9" name="TextBox 8"/>
          <p:cNvSpPr txBox="1"/>
          <p:nvPr/>
        </p:nvSpPr>
        <p:spPr>
          <a:xfrm>
            <a:off x="1921446" y="2102452"/>
            <a:ext cx="563984" cy="276999"/>
          </a:xfrm>
          <a:prstGeom prst="rect">
            <a:avLst/>
          </a:prstGeom>
          <a:solidFill>
            <a:schemeClr val="bg1"/>
          </a:solidFill>
        </p:spPr>
        <p:txBody>
          <a:bodyPr wrap="square" lIns="0" tIns="0" rIns="0" bIns="0" rtlCol="0" anchor="ctr">
            <a:spAutoFit/>
          </a:bodyPr>
          <a:lstStyle/>
          <a:p>
            <a:pPr algn="ctr" fontAlgn="auto">
              <a:spcBef>
                <a:spcPts val="0"/>
              </a:spcBef>
              <a:spcAft>
                <a:spcPts val="0"/>
              </a:spcAft>
            </a:pPr>
            <a:r>
              <a:rPr lang="en-US" sz="900" b="1" dirty="0">
                <a:solidFill>
                  <a:srgbClr val="4D4D4D"/>
                </a:solidFill>
                <a:latin typeface="Calibri"/>
              </a:rPr>
              <a:t>Critical Materials</a:t>
            </a:r>
          </a:p>
        </p:txBody>
      </p:sp>
      <p:sp>
        <p:nvSpPr>
          <p:cNvPr id="10" name="TextBox 9"/>
          <p:cNvSpPr txBox="1"/>
          <p:nvPr/>
        </p:nvSpPr>
        <p:spPr>
          <a:xfrm>
            <a:off x="3248371" y="3012655"/>
            <a:ext cx="1082837" cy="323165"/>
          </a:xfrm>
          <a:prstGeom prst="rect">
            <a:avLst/>
          </a:prstGeom>
          <a:noFill/>
        </p:spPr>
        <p:txBody>
          <a:bodyPr wrap="square" lIns="0" tIns="0" rIns="0" bIns="0" rtlCol="0">
            <a:spAutoFit/>
          </a:bodyPr>
          <a:lstStyle/>
          <a:p>
            <a:pPr algn="ctr" fontAlgn="auto">
              <a:spcBef>
                <a:spcPts val="0"/>
              </a:spcBef>
              <a:spcAft>
                <a:spcPts val="0"/>
              </a:spcAft>
            </a:pPr>
            <a:r>
              <a:rPr lang="en-US" sz="1050" b="1" dirty="0">
                <a:solidFill>
                  <a:srgbClr val="C00000"/>
                </a:solidFill>
                <a:latin typeface="Calibri"/>
              </a:rPr>
              <a:t>Materials for Harsh Service Conditions</a:t>
            </a:r>
          </a:p>
        </p:txBody>
      </p:sp>
      <p:sp>
        <p:nvSpPr>
          <p:cNvPr id="11" name="TextBox 10"/>
          <p:cNvSpPr txBox="1"/>
          <p:nvPr/>
        </p:nvSpPr>
        <p:spPr>
          <a:xfrm>
            <a:off x="3293460" y="3416238"/>
            <a:ext cx="1144111" cy="276999"/>
          </a:xfrm>
          <a:prstGeom prst="rect">
            <a:avLst/>
          </a:prstGeom>
          <a:noFill/>
        </p:spPr>
        <p:txBody>
          <a:bodyPr wrap="square" lIns="0" tIns="0" rIns="0" bIns="0" rtlCol="0">
            <a:spAutoFit/>
          </a:bodyPr>
          <a:lstStyle/>
          <a:p>
            <a:pPr fontAlgn="auto">
              <a:spcBef>
                <a:spcPts val="0"/>
              </a:spcBef>
              <a:spcAft>
                <a:spcPts val="0"/>
              </a:spcAft>
            </a:pPr>
            <a:r>
              <a:rPr lang="en-US" sz="900" b="1" dirty="0" smtClean="0">
                <a:solidFill>
                  <a:srgbClr val="4D4D4D"/>
                </a:solidFill>
                <a:latin typeface="Calibri"/>
              </a:rPr>
              <a:t>Advanced Materials Manufacturing</a:t>
            </a:r>
            <a:endParaRPr lang="en-US" sz="900" b="1" dirty="0">
              <a:solidFill>
                <a:srgbClr val="4D4D4D"/>
              </a:solidFill>
              <a:latin typeface="Calibri"/>
            </a:endParaRPr>
          </a:p>
        </p:txBody>
      </p:sp>
      <p:sp>
        <p:nvSpPr>
          <p:cNvPr id="12" name="TextBox 11"/>
          <p:cNvSpPr txBox="1"/>
          <p:nvPr/>
        </p:nvSpPr>
        <p:spPr>
          <a:xfrm>
            <a:off x="3140050" y="3782182"/>
            <a:ext cx="990396" cy="276999"/>
          </a:xfrm>
          <a:prstGeom prst="rect">
            <a:avLst/>
          </a:prstGeom>
          <a:noFill/>
        </p:spPr>
        <p:txBody>
          <a:bodyPr wrap="square" lIns="0" tIns="0" rIns="0" bIns="0" rtlCol="0">
            <a:spAutoFit/>
          </a:bodyPr>
          <a:lstStyle/>
          <a:p>
            <a:pPr fontAlgn="auto">
              <a:spcBef>
                <a:spcPts val="0"/>
              </a:spcBef>
              <a:spcAft>
                <a:spcPts val="0"/>
              </a:spcAft>
            </a:pPr>
            <a:r>
              <a:rPr lang="en-US" sz="900" b="1" dirty="0">
                <a:solidFill>
                  <a:srgbClr val="4D4D4D"/>
                </a:solidFill>
                <a:latin typeface="Calibri"/>
              </a:rPr>
              <a:t>Additive Manufacturing</a:t>
            </a:r>
          </a:p>
        </p:txBody>
      </p:sp>
      <p:sp>
        <p:nvSpPr>
          <p:cNvPr id="13" name="TextBox 12"/>
          <p:cNvSpPr txBox="1"/>
          <p:nvPr/>
        </p:nvSpPr>
        <p:spPr>
          <a:xfrm>
            <a:off x="2821639" y="4138250"/>
            <a:ext cx="830544" cy="276999"/>
          </a:xfrm>
          <a:prstGeom prst="rect">
            <a:avLst/>
          </a:prstGeom>
          <a:noFill/>
        </p:spPr>
        <p:txBody>
          <a:bodyPr wrap="square" lIns="0" tIns="0" rIns="0" bIns="0" rtlCol="0">
            <a:spAutoFit/>
          </a:bodyPr>
          <a:lstStyle/>
          <a:p>
            <a:pPr fontAlgn="auto">
              <a:spcBef>
                <a:spcPts val="0"/>
              </a:spcBef>
              <a:spcAft>
                <a:spcPts val="0"/>
              </a:spcAft>
            </a:pPr>
            <a:r>
              <a:rPr lang="en-US" sz="900" b="1" dirty="0">
                <a:solidFill>
                  <a:srgbClr val="4D4D4D"/>
                </a:solidFill>
                <a:latin typeface="Calibri"/>
              </a:rPr>
              <a:t>Composite Materials</a:t>
            </a:r>
          </a:p>
        </p:txBody>
      </p:sp>
      <p:sp>
        <p:nvSpPr>
          <p:cNvPr id="14" name="TextBox 13"/>
          <p:cNvSpPr txBox="1"/>
          <p:nvPr/>
        </p:nvSpPr>
        <p:spPr>
          <a:xfrm>
            <a:off x="1899390" y="4378102"/>
            <a:ext cx="718733" cy="276999"/>
          </a:xfrm>
          <a:prstGeom prst="rect">
            <a:avLst/>
          </a:prstGeom>
          <a:noFill/>
        </p:spPr>
        <p:txBody>
          <a:bodyPr wrap="square" lIns="0" tIns="0" rIns="0" bIns="0" rtlCol="0">
            <a:spAutoFit/>
          </a:bodyPr>
          <a:lstStyle/>
          <a:p>
            <a:pPr algn="ctr" fontAlgn="auto">
              <a:spcBef>
                <a:spcPts val="0"/>
              </a:spcBef>
              <a:spcAft>
                <a:spcPts val="0"/>
              </a:spcAft>
            </a:pPr>
            <a:r>
              <a:rPr lang="en-US" sz="900" b="1" dirty="0">
                <a:solidFill>
                  <a:srgbClr val="4D4D4D"/>
                </a:solidFill>
                <a:latin typeface="Calibri"/>
              </a:rPr>
              <a:t>Roll-to-Roll Processing</a:t>
            </a:r>
          </a:p>
        </p:txBody>
      </p:sp>
      <p:sp>
        <p:nvSpPr>
          <p:cNvPr id="15" name="TextBox 14"/>
          <p:cNvSpPr txBox="1"/>
          <p:nvPr/>
        </p:nvSpPr>
        <p:spPr>
          <a:xfrm>
            <a:off x="666097" y="4241270"/>
            <a:ext cx="1070783" cy="276999"/>
          </a:xfrm>
          <a:prstGeom prst="rect">
            <a:avLst/>
          </a:prstGeom>
          <a:noFill/>
        </p:spPr>
        <p:txBody>
          <a:bodyPr wrap="square" lIns="0" tIns="0" rIns="0" bIns="0" rtlCol="0">
            <a:spAutoFit/>
          </a:bodyPr>
          <a:lstStyle/>
          <a:p>
            <a:pPr algn="r" fontAlgn="auto">
              <a:spcBef>
                <a:spcPts val="0"/>
              </a:spcBef>
              <a:spcAft>
                <a:spcPts val="0"/>
              </a:spcAft>
            </a:pPr>
            <a:r>
              <a:rPr lang="en-US" sz="900" b="1" dirty="0">
                <a:solidFill>
                  <a:srgbClr val="4D4D4D"/>
                </a:solidFill>
                <a:latin typeface="Calibri"/>
              </a:rPr>
              <a:t>Process Intensification</a:t>
            </a:r>
          </a:p>
        </p:txBody>
      </p:sp>
      <p:sp>
        <p:nvSpPr>
          <p:cNvPr id="16" name="TextBox 15"/>
          <p:cNvSpPr txBox="1"/>
          <p:nvPr/>
        </p:nvSpPr>
        <p:spPr>
          <a:xfrm>
            <a:off x="415706" y="4037181"/>
            <a:ext cx="1066515" cy="138499"/>
          </a:xfrm>
          <a:prstGeom prst="rect">
            <a:avLst/>
          </a:prstGeom>
          <a:noFill/>
        </p:spPr>
        <p:txBody>
          <a:bodyPr wrap="square" lIns="0" tIns="0" rIns="0" bIns="0" rtlCol="0">
            <a:spAutoFit/>
          </a:bodyPr>
          <a:lstStyle/>
          <a:p>
            <a:pPr algn="r" fontAlgn="auto">
              <a:spcBef>
                <a:spcPts val="0"/>
              </a:spcBef>
              <a:spcAft>
                <a:spcPts val="0"/>
              </a:spcAft>
            </a:pPr>
            <a:r>
              <a:rPr lang="en-US" sz="900" b="1" dirty="0">
                <a:solidFill>
                  <a:srgbClr val="4D4D4D"/>
                </a:solidFill>
                <a:latin typeface="Calibri"/>
              </a:rPr>
              <a:t>Process Heating</a:t>
            </a:r>
          </a:p>
        </p:txBody>
      </p:sp>
      <p:sp>
        <p:nvSpPr>
          <p:cNvPr id="17" name="TextBox 16"/>
          <p:cNvSpPr txBox="1"/>
          <p:nvPr/>
        </p:nvSpPr>
        <p:spPr>
          <a:xfrm>
            <a:off x="-24365" y="3460165"/>
            <a:ext cx="1271325" cy="507831"/>
          </a:xfrm>
          <a:prstGeom prst="rect">
            <a:avLst/>
          </a:prstGeom>
          <a:noFill/>
        </p:spPr>
        <p:txBody>
          <a:bodyPr wrap="square" rtlCol="0">
            <a:spAutoFit/>
          </a:bodyPr>
          <a:lstStyle/>
          <a:p>
            <a:pPr algn="r" fontAlgn="auto">
              <a:spcBef>
                <a:spcPts val="0"/>
              </a:spcBef>
              <a:spcAft>
                <a:spcPts val="0"/>
              </a:spcAft>
            </a:pPr>
            <a:r>
              <a:rPr lang="en-US" sz="900" b="1" dirty="0">
                <a:solidFill>
                  <a:srgbClr val="4D4D4D"/>
                </a:solidFill>
                <a:latin typeface="Calibri"/>
              </a:rPr>
              <a:t>Advanced Sensors, Controls</a:t>
            </a:r>
            <a:r>
              <a:rPr lang="en-US" sz="900" b="1" dirty="0" smtClean="0">
                <a:solidFill>
                  <a:srgbClr val="4D4D4D"/>
                </a:solidFill>
                <a:latin typeface="Calibri"/>
              </a:rPr>
              <a:t>, Platforms and Modeling</a:t>
            </a:r>
            <a:endParaRPr lang="en-US" sz="900" b="1" dirty="0">
              <a:solidFill>
                <a:srgbClr val="4D4D4D"/>
              </a:solidFill>
              <a:latin typeface="Calibri"/>
            </a:endParaRPr>
          </a:p>
        </p:txBody>
      </p:sp>
      <p:sp>
        <p:nvSpPr>
          <p:cNvPr id="18" name="TextBox 17"/>
          <p:cNvSpPr txBox="1"/>
          <p:nvPr/>
        </p:nvSpPr>
        <p:spPr>
          <a:xfrm>
            <a:off x="328306" y="3134589"/>
            <a:ext cx="816470" cy="276999"/>
          </a:xfrm>
          <a:prstGeom prst="rect">
            <a:avLst/>
          </a:prstGeom>
          <a:noFill/>
        </p:spPr>
        <p:txBody>
          <a:bodyPr wrap="square" lIns="0" tIns="0" rIns="0" bIns="0" rtlCol="0">
            <a:spAutoFit/>
          </a:bodyPr>
          <a:lstStyle/>
          <a:p>
            <a:pPr algn="r" fontAlgn="auto">
              <a:spcBef>
                <a:spcPts val="0"/>
              </a:spcBef>
              <a:spcAft>
                <a:spcPts val="0"/>
              </a:spcAft>
            </a:pPr>
            <a:r>
              <a:rPr lang="en-US" sz="900" b="1" dirty="0">
                <a:solidFill>
                  <a:srgbClr val="4D4D4D"/>
                </a:solidFill>
                <a:latin typeface="Calibri"/>
              </a:rPr>
              <a:t>Waste Heat Recovery</a:t>
            </a:r>
          </a:p>
        </p:txBody>
      </p:sp>
      <p:sp>
        <p:nvSpPr>
          <p:cNvPr id="19" name="TextBox 18"/>
          <p:cNvSpPr txBox="1"/>
          <p:nvPr/>
        </p:nvSpPr>
        <p:spPr>
          <a:xfrm>
            <a:off x="265586" y="2721418"/>
            <a:ext cx="1053008" cy="369332"/>
          </a:xfrm>
          <a:prstGeom prst="rect">
            <a:avLst/>
          </a:prstGeom>
          <a:noFill/>
        </p:spPr>
        <p:txBody>
          <a:bodyPr wrap="square" rtlCol="0">
            <a:spAutoFit/>
          </a:bodyPr>
          <a:lstStyle/>
          <a:p>
            <a:pPr algn="r" fontAlgn="auto">
              <a:spcBef>
                <a:spcPts val="0"/>
              </a:spcBef>
              <a:spcAft>
                <a:spcPts val="0"/>
              </a:spcAft>
            </a:pPr>
            <a:r>
              <a:rPr lang="en-US" sz="900" b="1" dirty="0">
                <a:solidFill>
                  <a:srgbClr val="4D4D4D"/>
                </a:solidFill>
                <a:latin typeface="Calibri"/>
              </a:rPr>
              <a:t>Combined Heat and Power</a:t>
            </a:r>
          </a:p>
        </p:txBody>
      </p:sp>
      <p:cxnSp>
        <p:nvCxnSpPr>
          <p:cNvPr id="20" name="Straight Connector 19"/>
          <p:cNvCxnSpPr/>
          <p:nvPr/>
        </p:nvCxnSpPr>
        <p:spPr bwMode="auto">
          <a:xfrm flipV="1">
            <a:off x="1721199" y="2598514"/>
            <a:ext cx="920391" cy="26420"/>
          </a:xfrm>
          <a:prstGeom prst="line">
            <a:avLst/>
          </a:prstGeom>
          <a:solidFill>
            <a:schemeClr val="bg2"/>
          </a:solidFill>
          <a:ln w="9525" cap="flat" cmpd="sng" algn="ctr">
            <a:solidFill>
              <a:schemeClr val="tx1">
                <a:lumMod val="60000"/>
                <a:lumOff val="40000"/>
              </a:schemeClr>
            </a:solidFill>
            <a:prstDash val="solid"/>
            <a:round/>
            <a:headEnd type="none" w="med" len="med"/>
            <a:tailEnd type="none" w="med" len="med"/>
          </a:ln>
          <a:effectLst/>
        </p:spPr>
      </p:cxnSp>
      <p:cxnSp>
        <p:nvCxnSpPr>
          <p:cNvPr id="21" name="Straight Connector 20"/>
          <p:cNvCxnSpPr/>
          <p:nvPr/>
        </p:nvCxnSpPr>
        <p:spPr bwMode="auto">
          <a:xfrm flipH="1">
            <a:off x="1731199" y="2493153"/>
            <a:ext cx="461472" cy="131780"/>
          </a:xfrm>
          <a:prstGeom prst="line">
            <a:avLst/>
          </a:prstGeom>
          <a:solidFill>
            <a:schemeClr val="bg2"/>
          </a:solidFill>
          <a:ln w="9525" cap="flat" cmpd="sng" algn="ctr">
            <a:solidFill>
              <a:schemeClr val="tx1">
                <a:lumMod val="20000"/>
                <a:lumOff val="80000"/>
              </a:schemeClr>
            </a:solidFill>
            <a:prstDash val="solid"/>
            <a:round/>
            <a:headEnd type="none" w="med" len="med"/>
            <a:tailEnd type="none" w="med" len="med"/>
          </a:ln>
          <a:effectLst/>
        </p:spPr>
      </p:cxnSp>
      <p:cxnSp>
        <p:nvCxnSpPr>
          <p:cNvPr id="22" name="Straight Connector 21"/>
          <p:cNvCxnSpPr/>
          <p:nvPr/>
        </p:nvCxnSpPr>
        <p:spPr bwMode="auto">
          <a:xfrm flipH="1" flipV="1">
            <a:off x="1721199" y="2624934"/>
            <a:ext cx="1223462" cy="205128"/>
          </a:xfrm>
          <a:prstGeom prst="line">
            <a:avLst/>
          </a:prstGeom>
          <a:solidFill>
            <a:schemeClr val="bg2"/>
          </a:solidFill>
          <a:ln w="9525" cap="flat" cmpd="sng" algn="ctr">
            <a:solidFill>
              <a:schemeClr val="tx1">
                <a:lumMod val="40000"/>
                <a:lumOff val="60000"/>
              </a:schemeClr>
            </a:solidFill>
            <a:prstDash val="solid"/>
            <a:round/>
            <a:headEnd type="none" w="med" len="med"/>
            <a:tailEnd type="none" w="med" len="med"/>
          </a:ln>
          <a:effectLst/>
        </p:spPr>
      </p:cxnSp>
      <p:cxnSp>
        <p:nvCxnSpPr>
          <p:cNvPr id="23" name="Straight Connector 22"/>
          <p:cNvCxnSpPr/>
          <p:nvPr/>
        </p:nvCxnSpPr>
        <p:spPr bwMode="auto">
          <a:xfrm>
            <a:off x="1721199" y="2624934"/>
            <a:ext cx="1438872" cy="915594"/>
          </a:xfrm>
          <a:prstGeom prst="line">
            <a:avLst/>
          </a:prstGeom>
          <a:solidFill>
            <a:schemeClr val="bg2"/>
          </a:solidFill>
          <a:ln w="9525" cap="flat" cmpd="sng" algn="ctr">
            <a:solidFill>
              <a:schemeClr val="tx1">
                <a:lumMod val="60000"/>
                <a:lumOff val="40000"/>
              </a:schemeClr>
            </a:solidFill>
            <a:prstDash val="solid"/>
            <a:round/>
            <a:headEnd type="none" w="med" len="med"/>
            <a:tailEnd type="none" w="med" len="med"/>
          </a:ln>
          <a:effectLst/>
        </p:spPr>
      </p:cxnSp>
      <p:cxnSp>
        <p:nvCxnSpPr>
          <p:cNvPr id="24" name="Straight Connector 23"/>
          <p:cNvCxnSpPr/>
          <p:nvPr/>
        </p:nvCxnSpPr>
        <p:spPr bwMode="auto">
          <a:xfrm flipH="1">
            <a:off x="1247597" y="2624934"/>
            <a:ext cx="473602" cy="644940"/>
          </a:xfrm>
          <a:prstGeom prst="line">
            <a:avLst/>
          </a:prstGeom>
          <a:solidFill>
            <a:schemeClr val="bg2"/>
          </a:solidFill>
          <a:ln w="9525" cap="flat" cmpd="sng" algn="ctr">
            <a:solidFill>
              <a:schemeClr val="tx1">
                <a:lumMod val="20000"/>
                <a:lumOff val="80000"/>
              </a:schemeClr>
            </a:solidFill>
            <a:prstDash val="solid"/>
            <a:round/>
            <a:headEnd type="none" w="med" len="med"/>
            <a:tailEnd type="none" w="med" len="med"/>
          </a:ln>
          <a:effectLst/>
        </p:spPr>
      </p:cxnSp>
      <p:cxnSp>
        <p:nvCxnSpPr>
          <p:cNvPr id="25" name="Straight Connector 24"/>
          <p:cNvCxnSpPr/>
          <p:nvPr/>
        </p:nvCxnSpPr>
        <p:spPr bwMode="auto">
          <a:xfrm flipH="1">
            <a:off x="1401750" y="2624934"/>
            <a:ext cx="319450" cy="272219"/>
          </a:xfrm>
          <a:prstGeom prst="line">
            <a:avLst/>
          </a:prstGeom>
          <a:solidFill>
            <a:schemeClr val="bg2"/>
          </a:solidFill>
          <a:ln w="9525" cap="flat" cmpd="sng" algn="ctr">
            <a:solidFill>
              <a:schemeClr val="tx1">
                <a:lumMod val="60000"/>
                <a:lumOff val="40000"/>
              </a:schemeClr>
            </a:solidFill>
            <a:prstDash val="solid"/>
            <a:round/>
            <a:headEnd type="none" w="med" len="med"/>
            <a:tailEnd type="none" w="med" len="med"/>
          </a:ln>
          <a:effectLst/>
        </p:spPr>
      </p:cxnSp>
      <p:cxnSp>
        <p:nvCxnSpPr>
          <p:cNvPr id="26" name="Straight Connector 25"/>
          <p:cNvCxnSpPr/>
          <p:nvPr/>
        </p:nvCxnSpPr>
        <p:spPr bwMode="auto">
          <a:xfrm>
            <a:off x="1721199" y="2624934"/>
            <a:ext cx="1268216" cy="1281250"/>
          </a:xfrm>
          <a:prstGeom prst="line">
            <a:avLst/>
          </a:prstGeom>
          <a:solidFill>
            <a:schemeClr val="bg2"/>
          </a:solidFill>
          <a:ln w="9525" cap="flat" cmpd="sng" algn="ctr">
            <a:solidFill>
              <a:schemeClr val="tx1">
                <a:lumMod val="20000"/>
                <a:lumOff val="80000"/>
              </a:schemeClr>
            </a:solidFill>
            <a:prstDash val="solid"/>
            <a:round/>
            <a:headEnd type="none" w="med" len="med"/>
            <a:tailEnd type="none" w="med" len="med"/>
          </a:ln>
          <a:effectLst/>
        </p:spPr>
      </p:cxnSp>
      <p:cxnSp>
        <p:nvCxnSpPr>
          <p:cNvPr id="27" name="Straight Connector 26"/>
          <p:cNvCxnSpPr/>
          <p:nvPr/>
        </p:nvCxnSpPr>
        <p:spPr bwMode="auto">
          <a:xfrm>
            <a:off x="1731199" y="2624934"/>
            <a:ext cx="968530" cy="1539257"/>
          </a:xfrm>
          <a:prstGeom prst="line">
            <a:avLst/>
          </a:prstGeom>
          <a:solidFill>
            <a:schemeClr val="bg2"/>
          </a:solidFill>
          <a:ln w="9525" cap="flat" cmpd="sng" algn="ctr">
            <a:solidFill>
              <a:schemeClr val="tx1">
                <a:lumMod val="20000"/>
                <a:lumOff val="80000"/>
              </a:schemeClr>
            </a:solidFill>
            <a:prstDash val="solid"/>
            <a:round/>
            <a:headEnd type="none" w="med" len="med"/>
            <a:tailEnd type="none" w="med" len="med"/>
          </a:ln>
          <a:effectLst/>
        </p:spPr>
      </p:cxnSp>
      <p:cxnSp>
        <p:nvCxnSpPr>
          <p:cNvPr id="28" name="Straight Connector 27"/>
          <p:cNvCxnSpPr/>
          <p:nvPr/>
        </p:nvCxnSpPr>
        <p:spPr bwMode="auto">
          <a:xfrm>
            <a:off x="1731199" y="2634214"/>
            <a:ext cx="527557" cy="1661758"/>
          </a:xfrm>
          <a:prstGeom prst="line">
            <a:avLst/>
          </a:prstGeom>
          <a:solidFill>
            <a:schemeClr val="bg2"/>
          </a:solidFill>
          <a:ln w="9525" cap="flat" cmpd="sng" algn="ctr">
            <a:solidFill>
              <a:schemeClr val="tx1">
                <a:lumMod val="20000"/>
                <a:lumOff val="80000"/>
              </a:schemeClr>
            </a:solidFill>
            <a:prstDash val="solid"/>
            <a:round/>
            <a:headEnd type="none" w="med" len="med"/>
            <a:tailEnd type="none" w="med" len="med"/>
          </a:ln>
          <a:effectLst/>
        </p:spPr>
      </p:cxnSp>
      <p:cxnSp>
        <p:nvCxnSpPr>
          <p:cNvPr id="29" name="Straight Connector 28"/>
          <p:cNvCxnSpPr/>
          <p:nvPr/>
        </p:nvCxnSpPr>
        <p:spPr bwMode="auto">
          <a:xfrm>
            <a:off x="1721199" y="2624934"/>
            <a:ext cx="103084" cy="1605148"/>
          </a:xfrm>
          <a:prstGeom prst="line">
            <a:avLst/>
          </a:prstGeom>
          <a:solidFill>
            <a:schemeClr val="bg2"/>
          </a:solidFill>
          <a:ln w="9525" cap="flat" cmpd="sng" algn="ctr">
            <a:solidFill>
              <a:schemeClr val="tx1">
                <a:lumMod val="20000"/>
                <a:lumOff val="80000"/>
              </a:schemeClr>
            </a:solidFill>
            <a:prstDash val="solid"/>
            <a:round/>
            <a:headEnd type="none" w="med" len="med"/>
            <a:tailEnd type="none" w="med" len="med"/>
          </a:ln>
          <a:effectLst/>
        </p:spPr>
      </p:cxnSp>
      <p:cxnSp>
        <p:nvCxnSpPr>
          <p:cNvPr id="30" name="Straight Connector 29"/>
          <p:cNvCxnSpPr/>
          <p:nvPr/>
        </p:nvCxnSpPr>
        <p:spPr bwMode="auto">
          <a:xfrm flipH="1">
            <a:off x="1273571" y="2624934"/>
            <a:ext cx="457627" cy="1054848"/>
          </a:xfrm>
          <a:prstGeom prst="line">
            <a:avLst/>
          </a:prstGeom>
          <a:solidFill>
            <a:schemeClr val="bg2"/>
          </a:solidFill>
          <a:ln w="9525" cap="flat" cmpd="sng" algn="ctr">
            <a:solidFill>
              <a:schemeClr val="tx1">
                <a:lumMod val="60000"/>
                <a:lumOff val="40000"/>
              </a:schemeClr>
            </a:solidFill>
            <a:prstDash val="solid"/>
            <a:round/>
            <a:headEnd type="none" w="med" len="med"/>
            <a:tailEnd type="none" w="med" len="med"/>
          </a:ln>
          <a:effectLst/>
        </p:spPr>
      </p:cxnSp>
      <p:cxnSp>
        <p:nvCxnSpPr>
          <p:cNvPr id="31" name="Straight Connector 30"/>
          <p:cNvCxnSpPr/>
          <p:nvPr/>
        </p:nvCxnSpPr>
        <p:spPr bwMode="auto">
          <a:xfrm flipH="1">
            <a:off x="1472744" y="2624934"/>
            <a:ext cx="258455" cy="1348720"/>
          </a:xfrm>
          <a:prstGeom prst="line">
            <a:avLst/>
          </a:prstGeom>
          <a:solidFill>
            <a:schemeClr val="bg2"/>
          </a:solidFill>
          <a:ln w="9525" cap="flat" cmpd="sng" algn="ctr">
            <a:solidFill>
              <a:schemeClr val="tx1">
                <a:lumMod val="20000"/>
                <a:lumOff val="80000"/>
              </a:schemeClr>
            </a:solidFill>
            <a:prstDash val="solid"/>
            <a:round/>
            <a:headEnd type="none" w="med" len="med"/>
            <a:tailEnd type="none" w="med" len="med"/>
          </a:ln>
          <a:effectLst/>
        </p:spPr>
      </p:cxnSp>
      <p:cxnSp>
        <p:nvCxnSpPr>
          <p:cNvPr id="32" name="Straight Connector 31"/>
          <p:cNvCxnSpPr/>
          <p:nvPr/>
        </p:nvCxnSpPr>
        <p:spPr bwMode="auto">
          <a:xfrm>
            <a:off x="1273571" y="3679781"/>
            <a:ext cx="199173" cy="297707"/>
          </a:xfrm>
          <a:prstGeom prst="line">
            <a:avLst/>
          </a:prstGeom>
          <a:solidFill>
            <a:schemeClr val="bg2"/>
          </a:solidFill>
          <a:ln w="9525" cap="flat" cmpd="sng" algn="ctr">
            <a:solidFill>
              <a:schemeClr val="tx1">
                <a:lumMod val="60000"/>
                <a:lumOff val="40000"/>
              </a:schemeClr>
            </a:solidFill>
            <a:prstDash val="solid"/>
            <a:round/>
            <a:headEnd type="none" w="med" len="med"/>
            <a:tailEnd type="none" w="med" len="med"/>
          </a:ln>
          <a:effectLst/>
        </p:spPr>
      </p:cxnSp>
      <p:cxnSp>
        <p:nvCxnSpPr>
          <p:cNvPr id="33" name="Straight Connector 32"/>
          <p:cNvCxnSpPr/>
          <p:nvPr/>
        </p:nvCxnSpPr>
        <p:spPr bwMode="auto">
          <a:xfrm>
            <a:off x="1273571" y="3679781"/>
            <a:ext cx="550712" cy="550300"/>
          </a:xfrm>
          <a:prstGeom prst="line">
            <a:avLst/>
          </a:prstGeom>
          <a:solidFill>
            <a:schemeClr val="bg2"/>
          </a:solidFill>
          <a:ln w="9525" cap="flat" cmpd="sng" algn="ctr">
            <a:solidFill>
              <a:schemeClr val="tx1">
                <a:lumMod val="20000"/>
                <a:lumOff val="80000"/>
              </a:schemeClr>
            </a:solidFill>
            <a:prstDash val="solid"/>
            <a:round/>
            <a:headEnd type="none" w="med" len="med"/>
            <a:tailEnd type="none" w="med" len="med"/>
          </a:ln>
          <a:effectLst/>
        </p:spPr>
      </p:cxnSp>
      <p:cxnSp>
        <p:nvCxnSpPr>
          <p:cNvPr id="34" name="Straight Connector 33"/>
          <p:cNvCxnSpPr/>
          <p:nvPr/>
        </p:nvCxnSpPr>
        <p:spPr bwMode="auto">
          <a:xfrm>
            <a:off x="1244576" y="3265559"/>
            <a:ext cx="1019090" cy="1030414"/>
          </a:xfrm>
          <a:prstGeom prst="line">
            <a:avLst/>
          </a:prstGeom>
          <a:solidFill>
            <a:schemeClr val="bg2"/>
          </a:solidFill>
          <a:ln w="9525" cap="flat" cmpd="sng" algn="ctr">
            <a:solidFill>
              <a:schemeClr val="tx1">
                <a:lumMod val="20000"/>
                <a:lumOff val="80000"/>
              </a:schemeClr>
            </a:solidFill>
            <a:prstDash val="solid"/>
            <a:round/>
            <a:headEnd type="none" w="med" len="med"/>
            <a:tailEnd type="none" w="med" len="med"/>
          </a:ln>
          <a:effectLst/>
        </p:spPr>
      </p:cxnSp>
      <p:cxnSp>
        <p:nvCxnSpPr>
          <p:cNvPr id="35" name="Straight Connector 34"/>
          <p:cNvCxnSpPr/>
          <p:nvPr/>
        </p:nvCxnSpPr>
        <p:spPr bwMode="auto">
          <a:xfrm>
            <a:off x="1273571" y="3679781"/>
            <a:ext cx="1727884" cy="221952"/>
          </a:xfrm>
          <a:prstGeom prst="line">
            <a:avLst/>
          </a:prstGeom>
          <a:solidFill>
            <a:schemeClr val="bg2"/>
          </a:solidFill>
          <a:ln w="9525" cap="flat" cmpd="sng" algn="ctr">
            <a:solidFill>
              <a:schemeClr val="tx1">
                <a:lumMod val="60000"/>
                <a:lumOff val="40000"/>
              </a:schemeClr>
            </a:solidFill>
            <a:prstDash val="solid"/>
            <a:round/>
            <a:headEnd type="none" w="med" len="med"/>
            <a:tailEnd type="none" w="med" len="med"/>
          </a:ln>
          <a:effectLst/>
        </p:spPr>
      </p:cxnSp>
      <p:cxnSp>
        <p:nvCxnSpPr>
          <p:cNvPr id="36" name="Straight Connector 35"/>
          <p:cNvCxnSpPr/>
          <p:nvPr/>
        </p:nvCxnSpPr>
        <p:spPr bwMode="auto">
          <a:xfrm>
            <a:off x="1273571" y="3679781"/>
            <a:ext cx="1426157" cy="479808"/>
          </a:xfrm>
          <a:prstGeom prst="line">
            <a:avLst/>
          </a:prstGeom>
          <a:solidFill>
            <a:schemeClr val="bg2"/>
          </a:solidFill>
          <a:ln w="9525" cap="flat" cmpd="sng" algn="ctr">
            <a:solidFill>
              <a:schemeClr val="tx1">
                <a:lumMod val="20000"/>
                <a:lumOff val="80000"/>
              </a:schemeClr>
            </a:solidFill>
            <a:prstDash val="solid"/>
            <a:round/>
            <a:headEnd type="none" w="med" len="med"/>
            <a:tailEnd type="none" w="med" len="med"/>
          </a:ln>
          <a:effectLst/>
        </p:spPr>
      </p:cxnSp>
      <p:cxnSp>
        <p:nvCxnSpPr>
          <p:cNvPr id="37" name="Straight Connector 36"/>
          <p:cNvCxnSpPr/>
          <p:nvPr/>
        </p:nvCxnSpPr>
        <p:spPr bwMode="auto">
          <a:xfrm flipV="1">
            <a:off x="1273571" y="3542108"/>
            <a:ext cx="1886500" cy="137674"/>
          </a:xfrm>
          <a:prstGeom prst="line">
            <a:avLst/>
          </a:prstGeom>
          <a:solidFill>
            <a:schemeClr val="bg2"/>
          </a:solidFill>
          <a:ln w="9525" cap="flat" cmpd="sng" algn="ctr">
            <a:solidFill>
              <a:schemeClr val="tx1">
                <a:lumMod val="60000"/>
                <a:lumOff val="40000"/>
              </a:schemeClr>
            </a:solidFill>
            <a:prstDash val="solid"/>
            <a:round/>
            <a:headEnd type="none" w="med" len="med"/>
            <a:tailEnd type="none" w="med" len="med"/>
          </a:ln>
          <a:effectLst/>
        </p:spPr>
      </p:cxnSp>
      <p:cxnSp>
        <p:nvCxnSpPr>
          <p:cNvPr id="38" name="Straight Connector 37"/>
          <p:cNvCxnSpPr/>
          <p:nvPr/>
        </p:nvCxnSpPr>
        <p:spPr bwMode="auto">
          <a:xfrm flipH="1" flipV="1">
            <a:off x="1247597" y="3265559"/>
            <a:ext cx="25974" cy="414224"/>
          </a:xfrm>
          <a:prstGeom prst="line">
            <a:avLst/>
          </a:prstGeom>
          <a:solidFill>
            <a:schemeClr val="bg2"/>
          </a:solidFill>
          <a:ln w="9525" cap="flat" cmpd="sng" algn="ctr">
            <a:solidFill>
              <a:schemeClr val="tx1">
                <a:lumMod val="20000"/>
                <a:lumOff val="80000"/>
              </a:schemeClr>
            </a:solidFill>
            <a:prstDash val="solid"/>
            <a:round/>
            <a:headEnd type="none" w="med" len="med"/>
            <a:tailEnd type="none" w="med" len="med"/>
          </a:ln>
          <a:effectLst/>
        </p:spPr>
      </p:cxnSp>
      <p:cxnSp>
        <p:nvCxnSpPr>
          <p:cNvPr id="39" name="Straight Connector 38"/>
          <p:cNvCxnSpPr/>
          <p:nvPr/>
        </p:nvCxnSpPr>
        <p:spPr bwMode="auto">
          <a:xfrm flipV="1">
            <a:off x="1273571" y="2831263"/>
            <a:ext cx="1671090" cy="848518"/>
          </a:xfrm>
          <a:prstGeom prst="line">
            <a:avLst/>
          </a:prstGeom>
          <a:solidFill>
            <a:schemeClr val="bg2"/>
          </a:solidFill>
          <a:ln w="9525" cap="flat" cmpd="sng" algn="ctr">
            <a:solidFill>
              <a:schemeClr val="tx1">
                <a:lumMod val="20000"/>
                <a:lumOff val="80000"/>
              </a:schemeClr>
            </a:solidFill>
            <a:prstDash val="solid"/>
            <a:round/>
            <a:headEnd type="none" w="med" len="med"/>
            <a:tailEnd type="none" w="med" len="med"/>
          </a:ln>
          <a:effectLst/>
        </p:spPr>
      </p:cxnSp>
      <p:cxnSp>
        <p:nvCxnSpPr>
          <p:cNvPr id="40" name="Straight Connector 39"/>
          <p:cNvCxnSpPr/>
          <p:nvPr/>
        </p:nvCxnSpPr>
        <p:spPr bwMode="auto">
          <a:xfrm flipV="1">
            <a:off x="1273571" y="2592328"/>
            <a:ext cx="1368018" cy="1087454"/>
          </a:xfrm>
          <a:prstGeom prst="line">
            <a:avLst/>
          </a:prstGeom>
          <a:solidFill>
            <a:schemeClr val="bg2"/>
          </a:solidFill>
          <a:ln w="9525" cap="flat" cmpd="sng" algn="ctr">
            <a:solidFill>
              <a:schemeClr val="tx1">
                <a:lumMod val="20000"/>
                <a:lumOff val="80000"/>
              </a:schemeClr>
            </a:solidFill>
            <a:prstDash val="solid"/>
            <a:round/>
            <a:headEnd type="none" w="med" len="med"/>
            <a:tailEnd type="none" w="med" len="med"/>
          </a:ln>
          <a:effectLst/>
        </p:spPr>
      </p:cxnSp>
      <p:cxnSp>
        <p:nvCxnSpPr>
          <p:cNvPr id="41" name="Straight Connector 40"/>
          <p:cNvCxnSpPr/>
          <p:nvPr/>
        </p:nvCxnSpPr>
        <p:spPr bwMode="auto">
          <a:xfrm flipV="1">
            <a:off x="1273571" y="2493153"/>
            <a:ext cx="919099" cy="1186629"/>
          </a:xfrm>
          <a:prstGeom prst="line">
            <a:avLst/>
          </a:prstGeom>
          <a:solidFill>
            <a:schemeClr val="bg2"/>
          </a:solidFill>
          <a:ln w="9525" cap="flat" cmpd="sng" algn="ctr">
            <a:solidFill>
              <a:schemeClr val="bg1">
                <a:lumMod val="85000"/>
              </a:schemeClr>
            </a:solidFill>
            <a:prstDash val="solid"/>
            <a:round/>
            <a:headEnd type="none" w="med" len="med"/>
            <a:tailEnd type="none" w="med" len="med"/>
          </a:ln>
          <a:effectLst/>
        </p:spPr>
      </p:cxnSp>
      <p:cxnSp>
        <p:nvCxnSpPr>
          <p:cNvPr id="42" name="Straight Connector 41"/>
          <p:cNvCxnSpPr/>
          <p:nvPr/>
        </p:nvCxnSpPr>
        <p:spPr bwMode="auto">
          <a:xfrm flipV="1">
            <a:off x="1273571" y="2895898"/>
            <a:ext cx="128178" cy="783883"/>
          </a:xfrm>
          <a:prstGeom prst="line">
            <a:avLst/>
          </a:prstGeom>
          <a:solidFill>
            <a:schemeClr val="bg2"/>
          </a:solidFill>
          <a:ln w="9525" cap="flat" cmpd="sng" algn="ctr">
            <a:solidFill>
              <a:schemeClr val="tx1">
                <a:lumMod val="60000"/>
                <a:lumOff val="40000"/>
              </a:schemeClr>
            </a:solidFill>
            <a:prstDash val="solid"/>
            <a:round/>
            <a:headEnd type="none" w="med" len="med"/>
            <a:tailEnd type="none" w="med" len="med"/>
          </a:ln>
          <a:effectLst/>
        </p:spPr>
      </p:cxnSp>
      <p:cxnSp>
        <p:nvCxnSpPr>
          <p:cNvPr id="43" name="Straight Connector 42"/>
          <p:cNvCxnSpPr/>
          <p:nvPr/>
        </p:nvCxnSpPr>
        <p:spPr bwMode="auto">
          <a:xfrm flipH="1" flipV="1">
            <a:off x="1411227" y="2895898"/>
            <a:ext cx="61517" cy="1081590"/>
          </a:xfrm>
          <a:prstGeom prst="line">
            <a:avLst/>
          </a:prstGeom>
          <a:solidFill>
            <a:schemeClr val="bg2"/>
          </a:solidFill>
          <a:ln w="9525" cap="flat" cmpd="sng" algn="ctr">
            <a:solidFill>
              <a:schemeClr val="tx1">
                <a:lumMod val="60000"/>
                <a:lumOff val="40000"/>
              </a:schemeClr>
            </a:solidFill>
            <a:prstDash val="solid"/>
            <a:round/>
            <a:headEnd type="none" w="med" len="med"/>
            <a:tailEnd type="none" w="med" len="med"/>
          </a:ln>
          <a:effectLst/>
        </p:spPr>
      </p:cxnSp>
      <p:cxnSp>
        <p:nvCxnSpPr>
          <p:cNvPr id="44" name="Straight Connector 43"/>
          <p:cNvCxnSpPr/>
          <p:nvPr/>
        </p:nvCxnSpPr>
        <p:spPr bwMode="auto">
          <a:xfrm flipV="1">
            <a:off x="1244576" y="2895898"/>
            <a:ext cx="157174" cy="373975"/>
          </a:xfrm>
          <a:prstGeom prst="line">
            <a:avLst/>
          </a:prstGeom>
          <a:solidFill>
            <a:schemeClr val="bg2"/>
          </a:solidFill>
          <a:ln w="9525" cap="flat" cmpd="sng" algn="ctr">
            <a:solidFill>
              <a:schemeClr val="tx1">
                <a:lumMod val="60000"/>
                <a:lumOff val="40000"/>
              </a:schemeClr>
            </a:solidFill>
            <a:prstDash val="solid"/>
            <a:round/>
            <a:headEnd type="none" w="med" len="med"/>
            <a:tailEnd type="none" w="med" len="med"/>
          </a:ln>
          <a:effectLst/>
        </p:spPr>
      </p:cxnSp>
      <p:cxnSp>
        <p:nvCxnSpPr>
          <p:cNvPr id="45" name="Straight Connector 44"/>
          <p:cNvCxnSpPr/>
          <p:nvPr/>
        </p:nvCxnSpPr>
        <p:spPr bwMode="auto">
          <a:xfrm flipH="1" flipV="1">
            <a:off x="1401750" y="2895898"/>
            <a:ext cx="422534" cy="1334183"/>
          </a:xfrm>
          <a:prstGeom prst="line">
            <a:avLst/>
          </a:prstGeom>
          <a:solidFill>
            <a:schemeClr val="bg2"/>
          </a:solidFill>
          <a:ln w="9525" cap="flat" cmpd="sng" algn="ctr">
            <a:solidFill>
              <a:schemeClr val="tx1">
                <a:lumMod val="20000"/>
                <a:lumOff val="80000"/>
              </a:schemeClr>
            </a:solidFill>
            <a:prstDash val="solid"/>
            <a:round/>
            <a:headEnd type="none" w="med" len="med"/>
            <a:tailEnd type="none" w="med" len="med"/>
          </a:ln>
          <a:effectLst/>
        </p:spPr>
      </p:cxnSp>
      <p:cxnSp>
        <p:nvCxnSpPr>
          <p:cNvPr id="46" name="Straight Connector 45"/>
          <p:cNvCxnSpPr/>
          <p:nvPr/>
        </p:nvCxnSpPr>
        <p:spPr bwMode="auto">
          <a:xfrm flipH="1" flipV="1">
            <a:off x="1247597" y="3269873"/>
            <a:ext cx="225147" cy="707615"/>
          </a:xfrm>
          <a:prstGeom prst="line">
            <a:avLst/>
          </a:prstGeom>
          <a:solidFill>
            <a:schemeClr val="bg2"/>
          </a:solidFill>
          <a:ln w="9525" cap="flat" cmpd="sng" algn="ctr">
            <a:solidFill>
              <a:schemeClr val="tx1">
                <a:lumMod val="75000"/>
              </a:schemeClr>
            </a:solidFill>
            <a:prstDash val="solid"/>
            <a:round/>
            <a:headEnd type="none" w="med" len="med"/>
            <a:tailEnd type="none" w="med" len="med"/>
          </a:ln>
          <a:effectLst/>
        </p:spPr>
      </p:cxnSp>
      <p:cxnSp>
        <p:nvCxnSpPr>
          <p:cNvPr id="47" name="Straight Connector 46"/>
          <p:cNvCxnSpPr/>
          <p:nvPr/>
        </p:nvCxnSpPr>
        <p:spPr bwMode="auto">
          <a:xfrm>
            <a:off x="1482222" y="3977489"/>
            <a:ext cx="342062" cy="247991"/>
          </a:xfrm>
          <a:prstGeom prst="line">
            <a:avLst/>
          </a:prstGeom>
          <a:solidFill>
            <a:schemeClr val="bg2"/>
          </a:solidFill>
          <a:ln w="9525" cap="flat" cmpd="sng" algn="ctr">
            <a:solidFill>
              <a:schemeClr val="tx1">
                <a:lumMod val="60000"/>
                <a:lumOff val="40000"/>
              </a:schemeClr>
            </a:solidFill>
            <a:prstDash val="solid"/>
            <a:round/>
            <a:headEnd type="none" w="med" len="med"/>
            <a:tailEnd type="none" w="med" len="med"/>
          </a:ln>
          <a:effectLst/>
        </p:spPr>
      </p:cxnSp>
      <p:cxnSp>
        <p:nvCxnSpPr>
          <p:cNvPr id="48" name="Straight Connector 47"/>
          <p:cNvCxnSpPr/>
          <p:nvPr/>
        </p:nvCxnSpPr>
        <p:spPr bwMode="auto">
          <a:xfrm flipV="1">
            <a:off x="1247597" y="2592328"/>
            <a:ext cx="1393993" cy="673231"/>
          </a:xfrm>
          <a:prstGeom prst="line">
            <a:avLst/>
          </a:prstGeom>
          <a:solidFill>
            <a:schemeClr val="bg2"/>
          </a:solidFill>
          <a:ln w="9525" cap="flat" cmpd="sng" algn="ctr">
            <a:solidFill>
              <a:schemeClr val="tx1">
                <a:lumMod val="60000"/>
                <a:lumOff val="40000"/>
              </a:schemeClr>
            </a:solidFill>
            <a:prstDash val="solid"/>
            <a:round/>
            <a:headEnd type="none" w="med" len="med"/>
            <a:tailEnd type="none" w="med" len="med"/>
          </a:ln>
          <a:effectLst/>
        </p:spPr>
      </p:cxnSp>
      <p:cxnSp>
        <p:nvCxnSpPr>
          <p:cNvPr id="49" name="Straight Connector 48"/>
          <p:cNvCxnSpPr/>
          <p:nvPr/>
        </p:nvCxnSpPr>
        <p:spPr bwMode="auto">
          <a:xfrm>
            <a:off x="2192671" y="2493153"/>
            <a:ext cx="967401" cy="1048955"/>
          </a:xfrm>
          <a:prstGeom prst="line">
            <a:avLst/>
          </a:prstGeom>
          <a:solidFill>
            <a:schemeClr val="bg2"/>
          </a:solidFill>
          <a:ln w="9525" cap="flat" cmpd="sng" algn="ctr">
            <a:solidFill>
              <a:schemeClr val="bg1">
                <a:lumMod val="85000"/>
              </a:schemeClr>
            </a:solidFill>
            <a:prstDash val="solid"/>
            <a:round/>
            <a:headEnd type="none" w="med" len="med"/>
            <a:tailEnd type="none" w="med" len="med"/>
          </a:ln>
          <a:effectLst/>
        </p:spPr>
      </p:cxnSp>
      <p:cxnSp>
        <p:nvCxnSpPr>
          <p:cNvPr id="50" name="Straight Connector 49"/>
          <p:cNvCxnSpPr/>
          <p:nvPr/>
        </p:nvCxnSpPr>
        <p:spPr bwMode="auto">
          <a:xfrm flipH="1" flipV="1">
            <a:off x="2944661" y="2831263"/>
            <a:ext cx="215411" cy="709265"/>
          </a:xfrm>
          <a:prstGeom prst="line">
            <a:avLst/>
          </a:prstGeom>
          <a:solidFill>
            <a:schemeClr val="bg2"/>
          </a:solidFill>
          <a:ln w="9525" cap="flat" cmpd="sng" algn="ctr">
            <a:solidFill>
              <a:schemeClr val="tx1">
                <a:lumMod val="60000"/>
                <a:lumOff val="40000"/>
              </a:schemeClr>
            </a:solidFill>
            <a:prstDash val="solid"/>
            <a:round/>
            <a:headEnd type="none" w="med" len="med"/>
            <a:tailEnd type="none" w="med" len="med"/>
          </a:ln>
          <a:effectLst/>
        </p:spPr>
      </p:cxnSp>
      <p:cxnSp>
        <p:nvCxnSpPr>
          <p:cNvPr id="51" name="Straight Connector 50"/>
          <p:cNvCxnSpPr/>
          <p:nvPr/>
        </p:nvCxnSpPr>
        <p:spPr bwMode="auto">
          <a:xfrm flipH="1" flipV="1">
            <a:off x="2641590" y="2592328"/>
            <a:ext cx="518482" cy="949780"/>
          </a:xfrm>
          <a:prstGeom prst="line">
            <a:avLst/>
          </a:prstGeom>
          <a:solidFill>
            <a:schemeClr val="bg2"/>
          </a:solidFill>
          <a:ln w="9525" cap="flat" cmpd="sng" algn="ctr">
            <a:solidFill>
              <a:schemeClr val="tx1">
                <a:lumMod val="60000"/>
                <a:lumOff val="40000"/>
              </a:schemeClr>
            </a:solidFill>
            <a:prstDash val="solid"/>
            <a:round/>
            <a:headEnd type="none" w="med" len="med"/>
            <a:tailEnd type="none" w="med" len="med"/>
          </a:ln>
          <a:effectLst/>
        </p:spPr>
      </p:cxnSp>
      <p:cxnSp>
        <p:nvCxnSpPr>
          <p:cNvPr id="52" name="Straight Connector 51"/>
          <p:cNvCxnSpPr/>
          <p:nvPr/>
        </p:nvCxnSpPr>
        <p:spPr bwMode="auto">
          <a:xfrm flipH="1">
            <a:off x="2699729" y="3542108"/>
            <a:ext cx="460344" cy="622083"/>
          </a:xfrm>
          <a:prstGeom prst="line">
            <a:avLst/>
          </a:prstGeom>
          <a:solidFill>
            <a:schemeClr val="bg2"/>
          </a:solidFill>
          <a:ln w="9525" cap="flat" cmpd="sng" algn="ctr">
            <a:solidFill>
              <a:schemeClr val="tx1">
                <a:lumMod val="60000"/>
                <a:lumOff val="40000"/>
              </a:schemeClr>
            </a:solidFill>
            <a:prstDash val="solid"/>
            <a:round/>
            <a:headEnd type="none" w="med" len="med"/>
            <a:tailEnd type="none" w="med" len="med"/>
          </a:ln>
          <a:effectLst/>
        </p:spPr>
      </p:cxnSp>
      <p:cxnSp>
        <p:nvCxnSpPr>
          <p:cNvPr id="53" name="Straight Connector 52"/>
          <p:cNvCxnSpPr/>
          <p:nvPr/>
        </p:nvCxnSpPr>
        <p:spPr bwMode="auto">
          <a:xfrm flipV="1">
            <a:off x="2255178" y="3542108"/>
            <a:ext cx="904894" cy="753865"/>
          </a:xfrm>
          <a:prstGeom prst="line">
            <a:avLst/>
          </a:prstGeom>
          <a:solidFill>
            <a:schemeClr val="bg2"/>
          </a:solidFill>
          <a:ln w="9525" cap="flat" cmpd="sng" algn="ctr">
            <a:solidFill>
              <a:schemeClr val="tx1">
                <a:lumMod val="60000"/>
                <a:lumOff val="40000"/>
              </a:schemeClr>
            </a:solidFill>
            <a:prstDash val="solid"/>
            <a:round/>
            <a:headEnd type="none" w="med" len="med"/>
            <a:tailEnd type="none" w="med" len="med"/>
          </a:ln>
          <a:effectLst/>
        </p:spPr>
      </p:cxnSp>
      <p:cxnSp>
        <p:nvCxnSpPr>
          <p:cNvPr id="54" name="Straight Connector 53"/>
          <p:cNvCxnSpPr/>
          <p:nvPr/>
        </p:nvCxnSpPr>
        <p:spPr bwMode="auto">
          <a:xfrm flipV="1">
            <a:off x="3001456" y="3542108"/>
            <a:ext cx="158616" cy="359626"/>
          </a:xfrm>
          <a:prstGeom prst="line">
            <a:avLst/>
          </a:prstGeom>
          <a:solidFill>
            <a:schemeClr val="bg2"/>
          </a:solidFill>
          <a:ln w="9525" cap="flat" cmpd="sng" algn="ctr">
            <a:solidFill>
              <a:schemeClr val="tx1">
                <a:lumMod val="60000"/>
                <a:lumOff val="40000"/>
              </a:schemeClr>
            </a:solidFill>
            <a:prstDash val="solid"/>
            <a:round/>
            <a:headEnd type="none" w="med" len="med"/>
            <a:tailEnd type="none" w="med" len="med"/>
          </a:ln>
          <a:effectLst/>
        </p:spPr>
      </p:cxnSp>
      <p:cxnSp>
        <p:nvCxnSpPr>
          <p:cNvPr id="55" name="Straight Connector 54"/>
          <p:cNvCxnSpPr/>
          <p:nvPr/>
        </p:nvCxnSpPr>
        <p:spPr bwMode="auto">
          <a:xfrm flipV="1">
            <a:off x="2255178" y="3901734"/>
            <a:ext cx="746278" cy="394239"/>
          </a:xfrm>
          <a:prstGeom prst="line">
            <a:avLst/>
          </a:prstGeom>
          <a:solidFill>
            <a:schemeClr val="bg2"/>
          </a:solidFill>
          <a:ln w="9525" cap="flat" cmpd="sng" algn="ctr">
            <a:solidFill>
              <a:schemeClr val="tx1">
                <a:lumMod val="60000"/>
                <a:lumOff val="40000"/>
              </a:schemeClr>
            </a:solidFill>
            <a:prstDash val="solid"/>
            <a:round/>
            <a:headEnd type="none" w="med" len="med"/>
            <a:tailEnd type="none" w="med" len="med"/>
          </a:ln>
          <a:effectLst/>
        </p:spPr>
      </p:cxnSp>
      <p:cxnSp>
        <p:nvCxnSpPr>
          <p:cNvPr id="56" name="Straight Connector 55"/>
          <p:cNvCxnSpPr/>
          <p:nvPr/>
        </p:nvCxnSpPr>
        <p:spPr bwMode="auto">
          <a:xfrm flipH="1">
            <a:off x="2707625" y="3906184"/>
            <a:ext cx="293831" cy="253406"/>
          </a:xfrm>
          <a:prstGeom prst="line">
            <a:avLst/>
          </a:prstGeom>
          <a:solidFill>
            <a:schemeClr val="bg2"/>
          </a:solidFill>
          <a:ln w="9525" cap="flat" cmpd="sng" algn="ctr">
            <a:solidFill>
              <a:schemeClr val="tx1">
                <a:lumMod val="40000"/>
                <a:lumOff val="60000"/>
              </a:schemeClr>
            </a:solidFill>
            <a:prstDash val="solid"/>
            <a:round/>
            <a:headEnd type="none" w="med" len="med"/>
            <a:tailEnd type="none" w="med" len="med"/>
          </a:ln>
          <a:effectLst/>
        </p:spPr>
      </p:cxnSp>
      <p:sp>
        <p:nvSpPr>
          <p:cNvPr id="57" name="Oval 56"/>
          <p:cNvSpPr/>
          <p:nvPr/>
        </p:nvSpPr>
        <p:spPr bwMode="auto">
          <a:xfrm>
            <a:off x="2918421" y="3835844"/>
            <a:ext cx="141989" cy="131781"/>
          </a:xfrm>
          <a:prstGeom prst="ellipse">
            <a:avLst/>
          </a:prstGeom>
          <a:solidFill>
            <a:schemeClr val="accent1"/>
          </a:solidFill>
          <a:ln w="28575"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a:solidFill>
                <a:srgbClr val="1F497D"/>
              </a:solidFill>
              <a:latin typeface="Calibri"/>
            </a:endParaRPr>
          </a:p>
        </p:txBody>
      </p:sp>
      <p:sp>
        <p:nvSpPr>
          <p:cNvPr id="58" name="Oval 57"/>
          <p:cNvSpPr/>
          <p:nvPr/>
        </p:nvSpPr>
        <p:spPr bwMode="auto">
          <a:xfrm>
            <a:off x="1340232" y="2831263"/>
            <a:ext cx="141989" cy="131781"/>
          </a:xfrm>
          <a:prstGeom prst="ellipse">
            <a:avLst/>
          </a:prstGeom>
          <a:solidFill>
            <a:schemeClr val="accent2">
              <a:lumMod val="20000"/>
              <a:lumOff val="80000"/>
            </a:schemeClr>
          </a:solidFill>
          <a:ln w="28575" cap="flat" cmpd="sng" algn="ctr">
            <a:solidFill>
              <a:schemeClr val="tx2">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smtClean="0">
              <a:solidFill>
                <a:srgbClr val="1F497D"/>
              </a:solidFill>
              <a:latin typeface="Calibri" pitchFamily="34" charset="0"/>
            </a:endParaRPr>
          </a:p>
        </p:txBody>
      </p:sp>
      <p:sp>
        <p:nvSpPr>
          <p:cNvPr id="59" name="Oval 58"/>
          <p:cNvSpPr/>
          <p:nvPr/>
        </p:nvSpPr>
        <p:spPr bwMode="auto">
          <a:xfrm>
            <a:off x="2184184" y="4225480"/>
            <a:ext cx="141989" cy="131781"/>
          </a:xfrm>
          <a:prstGeom prst="ellipse">
            <a:avLst/>
          </a:prstGeom>
          <a:solidFill>
            <a:schemeClr val="accent1"/>
          </a:solidFill>
          <a:ln w="28575"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a:solidFill>
                <a:srgbClr val="1F497D"/>
              </a:solidFill>
              <a:latin typeface="Calibri"/>
            </a:endParaRPr>
          </a:p>
        </p:txBody>
      </p:sp>
      <p:sp>
        <p:nvSpPr>
          <p:cNvPr id="60" name="Oval 59"/>
          <p:cNvSpPr/>
          <p:nvPr/>
        </p:nvSpPr>
        <p:spPr bwMode="auto">
          <a:xfrm>
            <a:off x="1753289" y="4159589"/>
            <a:ext cx="141989" cy="131781"/>
          </a:xfrm>
          <a:prstGeom prst="ellipse">
            <a:avLst/>
          </a:prstGeom>
          <a:solidFill>
            <a:schemeClr val="accent1"/>
          </a:solidFill>
          <a:ln w="28575"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a:solidFill>
                <a:srgbClr val="1F497D"/>
              </a:solidFill>
              <a:latin typeface="Calibri"/>
            </a:endParaRPr>
          </a:p>
        </p:txBody>
      </p:sp>
      <p:sp>
        <p:nvSpPr>
          <p:cNvPr id="61" name="Oval 60"/>
          <p:cNvSpPr/>
          <p:nvPr/>
        </p:nvSpPr>
        <p:spPr bwMode="auto">
          <a:xfrm>
            <a:off x="1401750" y="3911599"/>
            <a:ext cx="141989" cy="131781"/>
          </a:xfrm>
          <a:prstGeom prst="ellipse">
            <a:avLst/>
          </a:prstGeom>
          <a:solidFill>
            <a:schemeClr val="accent1"/>
          </a:solidFill>
          <a:ln w="28575"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a:solidFill>
                <a:srgbClr val="1F497D"/>
              </a:solidFill>
              <a:latin typeface="Calibri"/>
            </a:endParaRPr>
          </a:p>
        </p:txBody>
      </p:sp>
      <p:sp>
        <p:nvSpPr>
          <p:cNvPr id="62" name="Oval 61"/>
          <p:cNvSpPr/>
          <p:nvPr/>
        </p:nvSpPr>
        <p:spPr bwMode="auto">
          <a:xfrm>
            <a:off x="1176603" y="3203983"/>
            <a:ext cx="141989" cy="131781"/>
          </a:xfrm>
          <a:prstGeom prst="ellipse">
            <a:avLst/>
          </a:prstGeom>
          <a:solidFill>
            <a:schemeClr val="accent2">
              <a:lumMod val="20000"/>
              <a:lumOff val="80000"/>
            </a:schemeClr>
          </a:solidFill>
          <a:ln w="28575"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a:solidFill>
                <a:srgbClr val="1F497D"/>
              </a:solidFill>
              <a:latin typeface="Calibri"/>
            </a:endParaRPr>
          </a:p>
        </p:txBody>
      </p:sp>
      <p:sp>
        <p:nvSpPr>
          <p:cNvPr id="63" name="Isosceles Triangle 62"/>
          <p:cNvSpPr/>
          <p:nvPr/>
        </p:nvSpPr>
        <p:spPr bwMode="auto">
          <a:xfrm>
            <a:off x="2791018" y="1242603"/>
            <a:ext cx="340202" cy="287852"/>
          </a:xfrm>
          <a:prstGeom prst="triangle">
            <a:avLst/>
          </a:prstGeom>
          <a:solidFill>
            <a:srgbClr val="002060"/>
          </a:solidFill>
          <a:ln w="285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sz="1200" dirty="0" smtClean="0">
              <a:solidFill>
                <a:srgbClr val="1F497D"/>
              </a:solidFill>
              <a:latin typeface="Calibri" pitchFamily="34" charset="0"/>
            </a:endParaRPr>
          </a:p>
        </p:txBody>
      </p:sp>
      <p:sp>
        <p:nvSpPr>
          <p:cNvPr id="64" name="TextBox 63"/>
          <p:cNvSpPr txBox="1"/>
          <p:nvPr/>
        </p:nvSpPr>
        <p:spPr>
          <a:xfrm>
            <a:off x="2850455" y="1308920"/>
            <a:ext cx="256802" cy="261610"/>
          </a:xfrm>
          <a:prstGeom prst="rect">
            <a:avLst/>
          </a:prstGeom>
          <a:noFill/>
        </p:spPr>
        <p:txBody>
          <a:bodyPr wrap="none" rtlCol="0">
            <a:spAutoFit/>
          </a:bodyPr>
          <a:lstStyle/>
          <a:p>
            <a:pPr fontAlgn="auto">
              <a:spcBef>
                <a:spcPts val="0"/>
              </a:spcBef>
              <a:spcAft>
                <a:spcPts val="0"/>
              </a:spcAft>
            </a:pPr>
            <a:r>
              <a:rPr lang="en-US" sz="1100" b="1" dirty="0" smtClean="0">
                <a:solidFill>
                  <a:srgbClr val="FFFFFF">
                    <a:lumMod val="95000"/>
                  </a:srgbClr>
                </a:solidFill>
                <a:latin typeface="Calibri"/>
              </a:rPr>
              <a:t>7</a:t>
            </a:r>
            <a:endParaRPr lang="en-US" sz="1100" b="1" dirty="0">
              <a:solidFill>
                <a:srgbClr val="FFFFFF">
                  <a:lumMod val="95000"/>
                </a:srgbClr>
              </a:solidFill>
              <a:latin typeface="Calibri"/>
            </a:endParaRPr>
          </a:p>
        </p:txBody>
      </p:sp>
      <p:sp>
        <p:nvSpPr>
          <p:cNvPr id="65" name="Isosceles Triangle 64"/>
          <p:cNvSpPr/>
          <p:nvPr/>
        </p:nvSpPr>
        <p:spPr bwMode="auto">
          <a:xfrm>
            <a:off x="1249076" y="1236762"/>
            <a:ext cx="340202" cy="287852"/>
          </a:xfrm>
          <a:prstGeom prst="triangle">
            <a:avLst/>
          </a:prstGeom>
          <a:solidFill>
            <a:srgbClr val="002060"/>
          </a:solidFill>
          <a:ln w="285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sz="1200" dirty="0" smtClean="0">
              <a:solidFill>
                <a:srgbClr val="1F497D"/>
              </a:solidFill>
              <a:latin typeface="Calibri" pitchFamily="34" charset="0"/>
            </a:endParaRPr>
          </a:p>
        </p:txBody>
      </p:sp>
      <p:sp>
        <p:nvSpPr>
          <p:cNvPr id="66" name="TextBox 65"/>
          <p:cNvSpPr txBox="1"/>
          <p:nvPr/>
        </p:nvSpPr>
        <p:spPr>
          <a:xfrm>
            <a:off x="1300044" y="1303079"/>
            <a:ext cx="256802" cy="261610"/>
          </a:xfrm>
          <a:prstGeom prst="rect">
            <a:avLst/>
          </a:prstGeom>
          <a:noFill/>
        </p:spPr>
        <p:txBody>
          <a:bodyPr wrap="none" rtlCol="0">
            <a:spAutoFit/>
          </a:bodyPr>
          <a:lstStyle/>
          <a:p>
            <a:pPr fontAlgn="auto">
              <a:spcBef>
                <a:spcPts val="0"/>
              </a:spcBef>
              <a:spcAft>
                <a:spcPts val="0"/>
              </a:spcAft>
            </a:pPr>
            <a:r>
              <a:rPr lang="en-US" sz="1100" b="1" dirty="0" smtClean="0">
                <a:solidFill>
                  <a:srgbClr val="FFFFFF">
                    <a:lumMod val="95000"/>
                  </a:srgbClr>
                </a:solidFill>
                <a:latin typeface="Calibri"/>
              </a:rPr>
              <a:t>4</a:t>
            </a:r>
            <a:endParaRPr lang="en-US" sz="1100" b="1" dirty="0">
              <a:solidFill>
                <a:srgbClr val="FFFFFF">
                  <a:lumMod val="95000"/>
                </a:srgbClr>
              </a:solidFill>
              <a:latin typeface="Calibri"/>
            </a:endParaRPr>
          </a:p>
        </p:txBody>
      </p:sp>
      <p:sp>
        <p:nvSpPr>
          <p:cNvPr id="67" name="TextBox 66"/>
          <p:cNvSpPr txBox="1"/>
          <p:nvPr/>
        </p:nvSpPr>
        <p:spPr>
          <a:xfrm>
            <a:off x="2676757" y="1599700"/>
            <a:ext cx="590212" cy="153888"/>
          </a:xfrm>
          <a:prstGeom prst="rect">
            <a:avLst/>
          </a:prstGeom>
          <a:solidFill>
            <a:schemeClr val="bg1"/>
          </a:solidFill>
        </p:spPr>
        <p:txBody>
          <a:bodyPr wrap="square" lIns="0" tIns="0" rIns="0" bIns="0" rtlCol="0">
            <a:spAutoFit/>
          </a:bodyPr>
          <a:lstStyle/>
          <a:p>
            <a:pPr algn="ctr" fontAlgn="auto">
              <a:spcBef>
                <a:spcPts val="0"/>
              </a:spcBef>
              <a:spcAft>
                <a:spcPts val="0"/>
              </a:spcAft>
            </a:pPr>
            <a:r>
              <a:rPr lang="en-US" sz="1000" b="1" dirty="0" smtClean="0">
                <a:solidFill>
                  <a:srgbClr val="002060"/>
                </a:solidFill>
                <a:latin typeface="Calibri"/>
              </a:rPr>
              <a:t>Fuels</a:t>
            </a:r>
            <a:endParaRPr lang="en-US" sz="1000" b="1" dirty="0">
              <a:solidFill>
                <a:srgbClr val="002060"/>
              </a:solidFill>
              <a:latin typeface="Calibri"/>
            </a:endParaRPr>
          </a:p>
        </p:txBody>
      </p:sp>
      <p:sp>
        <p:nvSpPr>
          <p:cNvPr id="68" name="TextBox 67"/>
          <p:cNvSpPr txBox="1"/>
          <p:nvPr/>
        </p:nvSpPr>
        <p:spPr>
          <a:xfrm>
            <a:off x="1821791" y="1599700"/>
            <a:ext cx="774883" cy="153888"/>
          </a:xfrm>
          <a:prstGeom prst="rect">
            <a:avLst/>
          </a:prstGeom>
          <a:solidFill>
            <a:schemeClr val="bg1"/>
          </a:solidFill>
        </p:spPr>
        <p:txBody>
          <a:bodyPr wrap="square" lIns="0" tIns="0" rIns="0" bIns="0" rtlCol="0">
            <a:spAutoFit/>
          </a:bodyPr>
          <a:lstStyle/>
          <a:p>
            <a:pPr algn="ctr" fontAlgn="auto">
              <a:spcBef>
                <a:spcPts val="0"/>
              </a:spcBef>
              <a:spcAft>
                <a:spcPts val="0"/>
              </a:spcAft>
            </a:pPr>
            <a:r>
              <a:rPr lang="en-US" sz="1000" b="1" dirty="0" smtClean="0">
                <a:solidFill>
                  <a:srgbClr val="002060"/>
                </a:solidFill>
                <a:latin typeface="Calibri"/>
              </a:rPr>
              <a:t>Buildings</a:t>
            </a:r>
            <a:endParaRPr lang="en-US" sz="1000" b="1" dirty="0">
              <a:solidFill>
                <a:srgbClr val="002060"/>
              </a:solidFill>
              <a:latin typeface="Calibri"/>
            </a:endParaRPr>
          </a:p>
        </p:txBody>
      </p:sp>
      <p:sp>
        <p:nvSpPr>
          <p:cNvPr id="69" name="TextBox 68"/>
          <p:cNvSpPr txBox="1"/>
          <p:nvPr/>
        </p:nvSpPr>
        <p:spPr>
          <a:xfrm>
            <a:off x="1215198" y="1599700"/>
            <a:ext cx="417523" cy="307777"/>
          </a:xfrm>
          <a:prstGeom prst="rect">
            <a:avLst/>
          </a:prstGeom>
          <a:solidFill>
            <a:schemeClr val="bg1"/>
          </a:solidFill>
        </p:spPr>
        <p:txBody>
          <a:bodyPr wrap="square" lIns="0" tIns="0" rIns="0" bIns="0" rtlCol="0">
            <a:spAutoFit/>
          </a:bodyPr>
          <a:lstStyle/>
          <a:p>
            <a:pPr algn="ctr" fontAlgn="auto">
              <a:spcBef>
                <a:spcPts val="0"/>
              </a:spcBef>
              <a:spcAft>
                <a:spcPts val="0"/>
              </a:spcAft>
            </a:pPr>
            <a:r>
              <a:rPr lang="en-US" sz="1000" b="1" dirty="0" smtClean="0">
                <a:solidFill>
                  <a:srgbClr val="002060"/>
                </a:solidFill>
                <a:latin typeface="Calibri"/>
              </a:rPr>
              <a:t>Electric Power</a:t>
            </a:r>
            <a:endParaRPr lang="en-US" sz="1000" b="1" dirty="0">
              <a:solidFill>
                <a:srgbClr val="002060"/>
              </a:solidFill>
              <a:latin typeface="Calibri"/>
            </a:endParaRPr>
          </a:p>
        </p:txBody>
      </p:sp>
      <p:sp>
        <p:nvSpPr>
          <p:cNvPr id="70" name="TextBox 69"/>
          <p:cNvSpPr txBox="1"/>
          <p:nvPr/>
        </p:nvSpPr>
        <p:spPr>
          <a:xfrm>
            <a:off x="360720" y="1599700"/>
            <a:ext cx="603851" cy="153888"/>
          </a:xfrm>
          <a:prstGeom prst="rect">
            <a:avLst/>
          </a:prstGeom>
          <a:solidFill>
            <a:schemeClr val="bg1"/>
          </a:solidFill>
        </p:spPr>
        <p:txBody>
          <a:bodyPr wrap="square" lIns="0" tIns="0" rIns="0" bIns="0" rtlCol="0">
            <a:spAutoFit/>
          </a:bodyPr>
          <a:lstStyle/>
          <a:p>
            <a:pPr algn="ctr" fontAlgn="auto">
              <a:spcBef>
                <a:spcPts val="0"/>
              </a:spcBef>
              <a:spcAft>
                <a:spcPts val="0"/>
              </a:spcAft>
            </a:pPr>
            <a:r>
              <a:rPr lang="en-US" sz="1000" b="1" dirty="0" smtClean="0">
                <a:solidFill>
                  <a:srgbClr val="002060"/>
                </a:solidFill>
                <a:latin typeface="Calibri"/>
              </a:rPr>
              <a:t>Grid</a:t>
            </a:r>
            <a:endParaRPr lang="en-US" sz="1000" b="1" dirty="0">
              <a:solidFill>
                <a:srgbClr val="002060"/>
              </a:solidFill>
              <a:latin typeface="Calibri"/>
            </a:endParaRPr>
          </a:p>
        </p:txBody>
      </p:sp>
      <p:sp>
        <p:nvSpPr>
          <p:cNvPr id="71" name="TextBox 70"/>
          <p:cNvSpPr txBox="1"/>
          <p:nvPr/>
        </p:nvSpPr>
        <p:spPr>
          <a:xfrm>
            <a:off x="265585" y="943787"/>
            <a:ext cx="3920485" cy="253916"/>
          </a:xfrm>
          <a:prstGeom prst="rect">
            <a:avLst/>
          </a:prstGeom>
          <a:solidFill>
            <a:srgbClr val="002060"/>
          </a:solidFill>
        </p:spPr>
        <p:txBody>
          <a:bodyPr wrap="square" rtlCol="0">
            <a:spAutoFit/>
          </a:bodyPr>
          <a:lstStyle/>
          <a:p>
            <a:pPr fontAlgn="auto">
              <a:spcBef>
                <a:spcPts val="0"/>
              </a:spcBef>
              <a:spcAft>
                <a:spcPts val="0"/>
              </a:spcAft>
            </a:pPr>
            <a:r>
              <a:rPr lang="en-US" sz="1050" b="1" dirty="0" smtClean="0">
                <a:solidFill>
                  <a:srgbClr val="FFFFFF"/>
                </a:solidFill>
                <a:latin typeface="Calibri"/>
              </a:rPr>
              <a:t>Connections to other QTR Chapters and Technology Assessments</a:t>
            </a:r>
            <a:endParaRPr lang="en-US" sz="1050" b="1" dirty="0">
              <a:solidFill>
                <a:srgbClr val="FFFFFF"/>
              </a:solidFill>
              <a:latin typeface="Calibri"/>
            </a:endParaRPr>
          </a:p>
        </p:txBody>
      </p:sp>
      <p:cxnSp>
        <p:nvCxnSpPr>
          <p:cNvPr id="72" name="Straight Connector 71"/>
          <p:cNvCxnSpPr/>
          <p:nvPr/>
        </p:nvCxnSpPr>
        <p:spPr bwMode="auto">
          <a:xfrm>
            <a:off x="1721199" y="2624934"/>
            <a:ext cx="1406542" cy="541929"/>
          </a:xfrm>
          <a:prstGeom prst="line">
            <a:avLst/>
          </a:prstGeom>
          <a:solidFill>
            <a:schemeClr val="bg2"/>
          </a:solidFill>
          <a:ln w="12700" cap="flat" cmpd="sng" algn="ctr">
            <a:solidFill>
              <a:srgbClr val="C00000"/>
            </a:solidFill>
            <a:prstDash val="solid"/>
            <a:round/>
            <a:headEnd type="none" w="med" len="med"/>
            <a:tailEnd type="none" w="med" len="med"/>
          </a:ln>
          <a:effectLst/>
        </p:spPr>
      </p:cxnSp>
      <p:cxnSp>
        <p:nvCxnSpPr>
          <p:cNvPr id="73" name="Straight Connector 72"/>
          <p:cNvCxnSpPr/>
          <p:nvPr/>
        </p:nvCxnSpPr>
        <p:spPr bwMode="auto">
          <a:xfrm flipV="1">
            <a:off x="1273571" y="3166862"/>
            <a:ext cx="1854170" cy="512920"/>
          </a:xfrm>
          <a:prstGeom prst="line">
            <a:avLst/>
          </a:prstGeom>
          <a:solidFill>
            <a:schemeClr val="bg2"/>
          </a:solidFill>
          <a:ln w="12700" cap="flat" cmpd="sng" algn="ctr">
            <a:solidFill>
              <a:srgbClr val="C00000"/>
            </a:solidFill>
            <a:prstDash val="solid"/>
            <a:round/>
            <a:headEnd type="none" w="med" len="med"/>
            <a:tailEnd type="none" w="med" len="med"/>
          </a:ln>
          <a:effectLst/>
        </p:spPr>
      </p:cxnSp>
      <p:cxnSp>
        <p:nvCxnSpPr>
          <p:cNvPr id="74" name="Straight Connector 73"/>
          <p:cNvCxnSpPr/>
          <p:nvPr/>
        </p:nvCxnSpPr>
        <p:spPr bwMode="auto">
          <a:xfrm flipH="1" flipV="1">
            <a:off x="2628734" y="2598514"/>
            <a:ext cx="499007" cy="568348"/>
          </a:xfrm>
          <a:prstGeom prst="line">
            <a:avLst/>
          </a:prstGeom>
          <a:solidFill>
            <a:schemeClr val="bg2"/>
          </a:solidFill>
          <a:ln w="12700" cap="flat" cmpd="sng" algn="ctr">
            <a:solidFill>
              <a:srgbClr val="C00000"/>
            </a:solidFill>
            <a:prstDash val="solid"/>
            <a:round/>
            <a:headEnd type="none" w="med" len="med"/>
            <a:tailEnd type="none" w="med" len="med"/>
          </a:ln>
          <a:effectLst/>
        </p:spPr>
      </p:cxnSp>
      <p:cxnSp>
        <p:nvCxnSpPr>
          <p:cNvPr id="75" name="Straight Connector 74"/>
          <p:cNvCxnSpPr/>
          <p:nvPr/>
        </p:nvCxnSpPr>
        <p:spPr bwMode="auto">
          <a:xfrm>
            <a:off x="3127741" y="3166862"/>
            <a:ext cx="32330" cy="375245"/>
          </a:xfrm>
          <a:prstGeom prst="line">
            <a:avLst/>
          </a:prstGeom>
          <a:solidFill>
            <a:schemeClr val="bg2"/>
          </a:solidFill>
          <a:ln w="12700" cap="flat" cmpd="sng" algn="ctr">
            <a:solidFill>
              <a:srgbClr val="C00000"/>
            </a:solidFill>
            <a:prstDash val="solid"/>
            <a:round/>
            <a:headEnd type="none" w="med" len="med"/>
            <a:tailEnd type="none" w="med" len="med"/>
          </a:ln>
          <a:effectLst/>
        </p:spPr>
      </p:cxnSp>
      <p:cxnSp>
        <p:nvCxnSpPr>
          <p:cNvPr id="76" name="Straight Connector 75"/>
          <p:cNvCxnSpPr/>
          <p:nvPr/>
        </p:nvCxnSpPr>
        <p:spPr bwMode="auto">
          <a:xfrm flipV="1">
            <a:off x="2699729" y="3166862"/>
            <a:ext cx="428013" cy="997329"/>
          </a:xfrm>
          <a:prstGeom prst="line">
            <a:avLst/>
          </a:prstGeom>
          <a:solidFill>
            <a:schemeClr val="bg2"/>
          </a:solidFill>
          <a:ln w="12700" cap="flat" cmpd="sng" algn="ctr">
            <a:solidFill>
              <a:srgbClr val="C00000"/>
            </a:solidFill>
            <a:prstDash val="solid"/>
            <a:round/>
            <a:headEnd type="none" w="med" len="med"/>
            <a:tailEnd type="none" w="med" len="med"/>
          </a:ln>
          <a:effectLst/>
        </p:spPr>
      </p:cxnSp>
      <p:sp>
        <p:nvSpPr>
          <p:cNvPr id="77" name="Oval 76"/>
          <p:cNvSpPr/>
          <p:nvPr/>
        </p:nvSpPr>
        <p:spPr bwMode="auto">
          <a:xfrm>
            <a:off x="3089077" y="3474638"/>
            <a:ext cx="141989" cy="131781"/>
          </a:xfrm>
          <a:prstGeom prst="ellipse">
            <a:avLst/>
          </a:prstGeom>
          <a:solidFill>
            <a:schemeClr val="accent1">
              <a:lumMod val="20000"/>
              <a:lumOff val="80000"/>
            </a:schemeClr>
          </a:solidFill>
          <a:ln w="28575"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a:solidFill>
                <a:srgbClr val="1F497D"/>
              </a:solidFill>
              <a:latin typeface="Calibri"/>
            </a:endParaRPr>
          </a:p>
        </p:txBody>
      </p:sp>
      <p:sp>
        <p:nvSpPr>
          <p:cNvPr id="78" name="Oval 77"/>
          <p:cNvSpPr/>
          <p:nvPr/>
        </p:nvSpPr>
        <p:spPr bwMode="auto">
          <a:xfrm>
            <a:off x="2628734" y="4098301"/>
            <a:ext cx="141989" cy="131781"/>
          </a:xfrm>
          <a:prstGeom prst="ellipse">
            <a:avLst/>
          </a:prstGeom>
          <a:solidFill>
            <a:schemeClr val="accent1">
              <a:lumMod val="20000"/>
              <a:lumOff val="80000"/>
            </a:schemeClr>
          </a:solidFill>
          <a:ln w="28575"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a:solidFill>
                <a:srgbClr val="1F497D"/>
              </a:solidFill>
              <a:latin typeface="Calibri"/>
            </a:endParaRPr>
          </a:p>
        </p:txBody>
      </p:sp>
      <p:sp>
        <p:nvSpPr>
          <p:cNvPr id="79" name="Oval 78"/>
          <p:cNvSpPr/>
          <p:nvPr/>
        </p:nvSpPr>
        <p:spPr bwMode="auto">
          <a:xfrm>
            <a:off x="2570595" y="2532624"/>
            <a:ext cx="141989" cy="131781"/>
          </a:xfrm>
          <a:prstGeom prst="ellipse">
            <a:avLst/>
          </a:prstGeom>
          <a:solidFill>
            <a:schemeClr val="accent1">
              <a:lumMod val="20000"/>
              <a:lumOff val="80000"/>
            </a:schemeClr>
          </a:solidFill>
          <a:ln w="28575" cap="flat"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a:solidFill>
                <a:srgbClr val="1F497D"/>
              </a:solidFill>
              <a:latin typeface="Calibri"/>
            </a:endParaRPr>
          </a:p>
        </p:txBody>
      </p:sp>
      <p:sp>
        <p:nvSpPr>
          <p:cNvPr id="80" name="Oval 79"/>
          <p:cNvSpPr/>
          <p:nvPr/>
        </p:nvSpPr>
        <p:spPr bwMode="auto">
          <a:xfrm>
            <a:off x="3056747" y="3100972"/>
            <a:ext cx="141989" cy="131781"/>
          </a:xfrm>
          <a:prstGeom prst="ellipse">
            <a:avLst/>
          </a:prstGeom>
          <a:solidFill>
            <a:srgbClr val="C00000"/>
          </a:solid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a:solidFill>
                <a:srgbClr val="1F497D"/>
              </a:solidFill>
              <a:latin typeface="Calibri"/>
            </a:endParaRPr>
          </a:p>
        </p:txBody>
      </p:sp>
      <p:sp>
        <p:nvSpPr>
          <p:cNvPr id="81" name="Oval 80"/>
          <p:cNvSpPr/>
          <p:nvPr/>
        </p:nvSpPr>
        <p:spPr bwMode="auto">
          <a:xfrm>
            <a:off x="1650205" y="2559044"/>
            <a:ext cx="141989" cy="131781"/>
          </a:xfrm>
          <a:prstGeom prst="ellipse">
            <a:avLst/>
          </a:prstGeom>
          <a:solidFill>
            <a:schemeClr val="accent2">
              <a:lumMod val="20000"/>
              <a:lumOff val="80000"/>
            </a:schemeClr>
          </a:solidFill>
          <a:ln w="28575" cap="flat" cmpd="sng" algn="ctr">
            <a:solidFill>
              <a:schemeClr val="tx2">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smtClean="0">
              <a:solidFill>
                <a:srgbClr val="1F497D"/>
              </a:solidFill>
              <a:latin typeface="Calibri" pitchFamily="34" charset="0"/>
            </a:endParaRPr>
          </a:p>
        </p:txBody>
      </p:sp>
      <p:sp>
        <p:nvSpPr>
          <p:cNvPr id="82" name="Oval 81"/>
          <p:cNvSpPr/>
          <p:nvPr/>
        </p:nvSpPr>
        <p:spPr bwMode="auto">
          <a:xfrm>
            <a:off x="1202577" y="3613891"/>
            <a:ext cx="141989" cy="131781"/>
          </a:xfrm>
          <a:prstGeom prst="ellipse">
            <a:avLst/>
          </a:prstGeom>
          <a:solidFill>
            <a:schemeClr val="accent2">
              <a:lumMod val="20000"/>
              <a:lumOff val="80000"/>
            </a:schemeClr>
          </a:solidFill>
          <a:ln w="28575" cap="flat" cmpd="sng" algn="ctr">
            <a:solidFill>
              <a:schemeClr val="tx2">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smtClean="0">
              <a:solidFill>
                <a:srgbClr val="1F497D"/>
              </a:solidFill>
              <a:latin typeface="Calibri" pitchFamily="34" charset="0"/>
            </a:endParaRPr>
          </a:p>
        </p:txBody>
      </p:sp>
      <p:cxnSp>
        <p:nvCxnSpPr>
          <p:cNvPr id="83" name="Straight Connector 82"/>
          <p:cNvCxnSpPr>
            <a:endCxn id="66" idx="2"/>
          </p:cNvCxnSpPr>
          <p:nvPr/>
        </p:nvCxnSpPr>
        <p:spPr bwMode="auto">
          <a:xfrm flipH="1" flipV="1">
            <a:off x="1428445" y="1564689"/>
            <a:ext cx="1703855" cy="1601747"/>
          </a:xfrm>
          <a:prstGeom prst="line">
            <a:avLst/>
          </a:prstGeom>
          <a:solidFill>
            <a:schemeClr val="bg2"/>
          </a:solidFill>
          <a:ln w="12700" cap="flat" cmpd="sng" algn="ctr">
            <a:solidFill>
              <a:srgbClr val="C00000"/>
            </a:solidFill>
            <a:prstDash val="solid"/>
            <a:round/>
            <a:headEnd type="none" w="med" len="med"/>
            <a:tailEnd type="none" w="med" len="med"/>
          </a:ln>
          <a:effectLst/>
        </p:spPr>
      </p:cxnSp>
      <p:cxnSp>
        <p:nvCxnSpPr>
          <p:cNvPr id="84" name="Straight Connector 83"/>
          <p:cNvCxnSpPr>
            <a:endCxn id="64" idx="2"/>
          </p:cNvCxnSpPr>
          <p:nvPr/>
        </p:nvCxnSpPr>
        <p:spPr bwMode="auto">
          <a:xfrm flipH="1" flipV="1">
            <a:off x="2978856" y="1570530"/>
            <a:ext cx="157235" cy="1590065"/>
          </a:xfrm>
          <a:prstGeom prst="line">
            <a:avLst/>
          </a:prstGeom>
          <a:solidFill>
            <a:schemeClr val="bg2"/>
          </a:solidFill>
          <a:ln w="12700" cap="flat" cmpd="sng" algn="ctr">
            <a:solidFill>
              <a:srgbClr val="C00000"/>
            </a:solidFill>
            <a:prstDash val="solid"/>
            <a:round/>
            <a:headEnd type="none" w="med" len="med"/>
            <a:tailEnd type="none" w="med" len="med"/>
          </a:ln>
          <a:effectLst/>
        </p:spPr>
      </p:cxnSp>
      <p:sp>
        <p:nvSpPr>
          <p:cNvPr id="85" name="Isosceles Triangle 84"/>
          <p:cNvSpPr/>
          <p:nvPr/>
        </p:nvSpPr>
        <p:spPr bwMode="auto">
          <a:xfrm>
            <a:off x="2030666" y="1242603"/>
            <a:ext cx="340202" cy="287852"/>
          </a:xfrm>
          <a:prstGeom prst="triangle">
            <a:avLst/>
          </a:prstGeom>
          <a:solidFill>
            <a:srgbClr val="002060"/>
          </a:solidFill>
          <a:ln w="285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sz="1200" dirty="0" smtClean="0">
              <a:solidFill>
                <a:srgbClr val="1F497D"/>
              </a:solidFill>
              <a:latin typeface="Calibri" pitchFamily="34" charset="0"/>
            </a:endParaRPr>
          </a:p>
        </p:txBody>
      </p:sp>
      <p:sp>
        <p:nvSpPr>
          <p:cNvPr id="86" name="TextBox 85"/>
          <p:cNvSpPr txBox="1"/>
          <p:nvPr/>
        </p:nvSpPr>
        <p:spPr>
          <a:xfrm>
            <a:off x="2064700" y="1308920"/>
            <a:ext cx="256802" cy="261610"/>
          </a:xfrm>
          <a:prstGeom prst="rect">
            <a:avLst/>
          </a:prstGeom>
          <a:noFill/>
        </p:spPr>
        <p:txBody>
          <a:bodyPr wrap="none" rtlCol="0">
            <a:spAutoFit/>
          </a:bodyPr>
          <a:lstStyle/>
          <a:p>
            <a:pPr fontAlgn="auto">
              <a:spcBef>
                <a:spcPts val="0"/>
              </a:spcBef>
              <a:spcAft>
                <a:spcPts val="0"/>
              </a:spcAft>
            </a:pPr>
            <a:r>
              <a:rPr lang="en-US" sz="1100" b="1" dirty="0" smtClean="0">
                <a:solidFill>
                  <a:srgbClr val="FFFFFF">
                    <a:lumMod val="95000"/>
                  </a:srgbClr>
                </a:solidFill>
                <a:latin typeface="Calibri"/>
              </a:rPr>
              <a:t>5</a:t>
            </a:r>
            <a:endParaRPr lang="en-US" sz="1100" b="1" dirty="0">
              <a:solidFill>
                <a:srgbClr val="FFFFFF">
                  <a:lumMod val="95000"/>
                </a:srgbClr>
              </a:solidFill>
              <a:latin typeface="Calibri"/>
            </a:endParaRPr>
          </a:p>
        </p:txBody>
      </p:sp>
      <p:sp>
        <p:nvSpPr>
          <p:cNvPr id="87" name="Isosceles Triangle 86"/>
          <p:cNvSpPr/>
          <p:nvPr/>
        </p:nvSpPr>
        <p:spPr bwMode="auto">
          <a:xfrm>
            <a:off x="481431" y="1242603"/>
            <a:ext cx="340202" cy="287852"/>
          </a:xfrm>
          <a:prstGeom prst="triangle">
            <a:avLst/>
          </a:prstGeom>
          <a:solidFill>
            <a:srgbClr val="002060"/>
          </a:solidFill>
          <a:ln w="285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sz="1200" dirty="0" smtClean="0">
              <a:solidFill>
                <a:srgbClr val="1F497D"/>
              </a:solidFill>
              <a:latin typeface="Calibri" pitchFamily="34" charset="0"/>
            </a:endParaRPr>
          </a:p>
        </p:txBody>
      </p:sp>
      <p:sp>
        <p:nvSpPr>
          <p:cNvPr id="88" name="TextBox 87"/>
          <p:cNvSpPr txBox="1"/>
          <p:nvPr/>
        </p:nvSpPr>
        <p:spPr>
          <a:xfrm>
            <a:off x="534245" y="1308920"/>
            <a:ext cx="256802" cy="261610"/>
          </a:xfrm>
          <a:prstGeom prst="rect">
            <a:avLst/>
          </a:prstGeom>
          <a:noFill/>
        </p:spPr>
        <p:txBody>
          <a:bodyPr wrap="none" rtlCol="0">
            <a:spAutoFit/>
          </a:bodyPr>
          <a:lstStyle/>
          <a:p>
            <a:pPr fontAlgn="auto">
              <a:spcBef>
                <a:spcPts val="0"/>
              </a:spcBef>
              <a:spcAft>
                <a:spcPts val="0"/>
              </a:spcAft>
            </a:pPr>
            <a:r>
              <a:rPr lang="en-US" sz="1100" b="1" dirty="0" smtClean="0">
                <a:solidFill>
                  <a:srgbClr val="FFFFFF">
                    <a:lumMod val="95000"/>
                  </a:srgbClr>
                </a:solidFill>
                <a:latin typeface="Calibri"/>
              </a:rPr>
              <a:t>3</a:t>
            </a:r>
            <a:endParaRPr lang="en-US" sz="1100" b="1" dirty="0">
              <a:solidFill>
                <a:srgbClr val="FFFFFF">
                  <a:lumMod val="95000"/>
                </a:srgbClr>
              </a:solidFill>
              <a:latin typeface="Calibri"/>
            </a:endParaRPr>
          </a:p>
        </p:txBody>
      </p:sp>
      <p:sp>
        <p:nvSpPr>
          <p:cNvPr id="89" name="Oval 88"/>
          <p:cNvSpPr/>
          <p:nvPr/>
        </p:nvSpPr>
        <p:spPr bwMode="auto">
          <a:xfrm>
            <a:off x="2129772" y="2426955"/>
            <a:ext cx="141989" cy="131781"/>
          </a:xfrm>
          <a:prstGeom prst="ellipse">
            <a:avLst/>
          </a:prstGeom>
          <a:solidFill>
            <a:schemeClr val="accent1">
              <a:lumMod val="20000"/>
              <a:lumOff val="80000"/>
            </a:schemeClr>
          </a:solidFill>
          <a:ln w="28575" cap="flat" cmpd="sng" algn="ctr">
            <a:solidFill>
              <a:schemeClr val="tx2">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smtClean="0">
              <a:solidFill>
                <a:srgbClr val="1F497D"/>
              </a:solidFill>
              <a:latin typeface="Calibri" pitchFamily="34" charset="0"/>
            </a:endParaRPr>
          </a:p>
        </p:txBody>
      </p:sp>
      <p:sp>
        <p:nvSpPr>
          <p:cNvPr id="90" name="Oval 89"/>
          <p:cNvSpPr/>
          <p:nvPr/>
        </p:nvSpPr>
        <p:spPr bwMode="auto">
          <a:xfrm>
            <a:off x="2873667" y="2772565"/>
            <a:ext cx="141989" cy="131781"/>
          </a:xfrm>
          <a:prstGeom prst="ellipse">
            <a:avLst/>
          </a:prstGeom>
          <a:solidFill>
            <a:schemeClr val="accent1">
              <a:lumMod val="20000"/>
              <a:lumOff val="80000"/>
            </a:schemeClr>
          </a:solidFill>
          <a:ln w="28575" cap="flat"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a:solidFill>
                <a:srgbClr val="1F497D"/>
              </a:solidFill>
              <a:latin typeface="Calibri"/>
            </a:endParaRPr>
          </a:p>
        </p:txBody>
      </p:sp>
      <p:sp>
        <p:nvSpPr>
          <p:cNvPr id="91" name="Rectangle 90"/>
          <p:cNvSpPr/>
          <p:nvPr/>
        </p:nvSpPr>
        <p:spPr bwMode="auto">
          <a:xfrm>
            <a:off x="111107" y="4872438"/>
            <a:ext cx="4220101" cy="1724907"/>
          </a:xfrm>
          <a:prstGeom prst="rect">
            <a:avLst/>
          </a:prstGeom>
          <a:solidFill>
            <a:schemeClr val="bg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smtClean="0">
              <a:solidFill>
                <a:srgbClr val="1F497D"/>
              </a:solidFill>
              <a:latin typeface="Calibri" pitchFamily="34" charset="0"/>
            </a:endParaRPr>
          </a:p>
        </p:txBody>
      </p:sp>
      <p:sp>
        <p:nvSpPr>
          <p:cNvPr id="92" name="Rectangle 91"/>
          <p:cNvSpPr/>
          <p:nvPr/>
        </p:nvSpPr>
        <p:spPr bwMode="auto">
          <a:xfrm>
            <a:off x="265586" y="5212350"/>
            <a:ext cx="4070384" cy="1384995"/>
          </a:xfrm>
          <a:prstGeom prst="rect">
            <a:avLst/>
          </a:prstGeom>
          <a:solidFill>
            <a:srgbClr val="E1EAF3"/>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285750" indent="-285750">
              <a:spcBef>
                <a:spcPts val="0"/>
              </a:spcBef>
              <a:buFont typeface="Arial" panose="020B0604020202020204" pitchFamily="34" charset="0"/>
              <a:buChar char="•"/>
            </a:pPr>
            <a:r>
              <a:rPr lang="en-US" sz="1200" b="1" dirty="0" smtClean="0">
                <a:solidFill>
                  <a:srgbClr val="4D4D4D"/>
                </a:solidFill>
                <a:latin typeface="Calibri" pitchFamily="34" charset="0"/>
              </a:rPr>
              <a:t>Fuels: </a:t>
            </a:r>
            <a:r>
              <a:rPr lang="en-US" sz="1200" i="1" dirty="0" smtClean="0">
                <a:solidFill>
                  <a:srgbClr val="4D4D4D"/>
                </a:solidFill>
                <a:latin typeface="Calibri" pitchFamily="34" charset="0"/>
              </a:rPr>
              <a:t>corrosion in offshore drilling equipment; ash fouling in biomass conversion equipment; hydrogen embrittlement in H</a:t>
            </a:r>
            <a:r>
              <a:rPr lang="en-US" sz="1200" i="1" baseline="-25000" dirty="0" smtClean="0">
                <a:solidFill>
                  <a:srgbClr val="4D4D4D"/>
                </a:solidFill>
                <a:latin typeface="Calibri" pitchFamily="34" charset="0"/>
              </a:rPr>
              <a:t>2</a:t>
            </a:r>
            <a:r>
              <a:rPr lang="en-US" sz="1200" i="1" dirty="0" smtClean="0">
                <a:solidFill>
                  <a:srgbClr val="4D4D4D"/>
                </a:solidFill>
                <a:latin typeface="Calibri" pitchFamily="34" charset="0"/>
              </a:rPr>
              <a:t> pipelines</a:t>
            </a:r>
          </a:p>
          <a:p>
            <a:pPr marL="285750" indent="-285750">
              <a:spcBef>
                <a:spcPts val="0"/>
              </a:spcBef>
              <a:buFont typeface="Arial" panose="020B0604020202020204" pitchFamily="34" charset="0"/>
              <a:buChar char="•"/>
            </a:pPr>
            <a:r>
              <a:rPr lang="en-US" sz="1200" b="1" dirty="0" smtClean="0">
                <a:solidFill>
                  <a:srgbClr val="4D4D4D"/>
                </a:solidFill>
                <a:latin typeface="Calibri" pitchFamily="34" charset="0"/>
              </a:rPr>
              <a:t>Electric Power: </a:t>
            </a:r>
            <a:r>
              <a:rPr lang="en-US" sz="1200" i="1" dirty="0" smtClean="0">
                <a:solidFill>
                  <a:srgbClr val="4D4D4D"/>
                </a:solidFill>
                <a:latin typeface="Calibri" pitchFamily="34" charset="0"/>
              </a:rPr>
              <a:t>radiation-resistant fuel cladding; high-temperature alloys for nuclear reactors and gas and steam turbines</a:t>
            </a:r>
          </a:p>
          <a:p>
            <a:pPr marL="285750" indent="-285750">
              <a:spcBef>
                <a:spcPts val="0"/>
              </a:spcBef>
              <a:buFont typeface="Arial" panose="020B0604020202020204" pitchFamily="34" charset="0"/>
              <a:buChar char="•"/>
            </a:pPr>
            <a:r>
              <a:rPr lang="en-US" sz="1200" b="1" dirty="0" smtClean="0">
                <a:solidFill>
                  <a:srgbClr val="4D4D4D"/>
                </a:solidFill>
                <a:latin typeface="Calibri" pitchFamily="34" charset="0"/>
              </a:rPr>
              <a:t>Transportation: </a:t>
            </a:r>
            <a:r>
              <a:rPr lang="en-US" sz="1200" i="1" dirty="0" smtClean="0">
                <a:solidFill>
                  <a:srgbClr val="4D4D4D"/>
                </a:solidFill>
                <a:latin typeface="Calibri" pitchFamily="34" charset="0"/>
              </a:rPr>
              <a:t>corrosion-resistant lightweight materials</a:t>
            </a:r>
          </a:p>
        </p:txBody>
      </p:sp>
      <p:sp>
        <p:nvSpPr>
          <p:cNvPr id="93" name="Rectangle 92"/>
          <p:cNvSpPr/>
          <p:nvPr/>
        </p:nvSpPr>
        <p:spPr>
          <a:xfrm>
            <a:off x="123432" y="4872438"/>
            <a:ext cx="3128742" cy="369332"/>
          </a:xfrm>
          <a:prstGeom prst="rect">
            <a:avLst/>
          </a:prstGeom>
        </p:spPr>
        <p:txBody>
          <a:bodyPr wrap="none">
            <a:spAutoFit/>
          </a:bodyPr>
          <a:lstStyle/>
          <a:p>
            <a:pPr>
              <a:spcBef>
                <a:spcPts val="0"/>
              </a:spcBef>
            </a:pPr>
            <a:r>
              <a:rPr lang="en-US" b="1" dirty="0">
                <a:solidFill>
                  <a:srgbClr val="040404"/>
                </a:solidFill>
                <a:latin typeface="Calibri" pitchFamily="34" charset="0"/>
              </a:rPr>
              <a:t>Key Extra-Chapter Connections</a:t>
            </a:r>
          </a:p>
        </p:txBody>
      </p:sp>
      <p:cxnSp>
        <p:nvCxnSpPr>
          <p:cNvPr id="94" name="Straight Connector 93"/>
          <p:cNvCxnSpPr/>
          <p:nvPr/>
        </p:nvCxnSpPr>
        <p:spPr bwMode="auto">
          <a:xfrm flipH="1">
            <a:off x="265588" y="5212350"/>
            <a:ext cx="1" cy="1384995"/>
          </a:xfrm>
          <a:prstGeom prst="line">
            <a:avLst/>
          </a:prstGeom>
          <a:solidFill>
            <a:schemeClr val="bg2"/>
          </a:solidFill>
          <a:ln w="38100" cap="flat" cmpd="sng" algn="ctr">
            <a:solidFill>
              <a:schemeClr val="accent6"/>
            </a:solidFill>
            <a:prstDash val="solid"/>
            <a:round/>
            <a:headEnd type="none" w="med" len="med"/>
            <a:tailEnd type="none" w="med" len="med"/>
          </a:ln>
          <a:effectLst/>
        </p:spPr>
      </p:cxnSp>
      <p:cxnSp>
        <p:nvCxnSpPr>
          <p:cNvPr id="95" name="Straight Connector 94"/>
          <p:cNvCxnSpPr/>
          <p:nvPr/>
        </p:nvCxnSpPr>
        <p:spPr bwMode="auto">
          <a:xfrm>
            <a:off x="123432" y="5212350"/>
            <a:ext cx="4212538" cy="0"/>
          </a:xfrm>
          <a:prstGeom prst="line">
            <a:avLst/>
          </a:prstGeom>
          <a:solidFill>
            <a:schemeClr val="bg2"/>
          </a:solidFill>
          <a:ln w="38100" cap="flat" cmpd="sng" algn="ctr">
            <a:solidFill>
              <a:schemeClr val="accent6"/>
            </a:solidFill>
            <a:prstDash val="solid"/>
            <a:round/>
            <a:headEnd type="none" w="med" len="med"/>
            <a:tailEnd type="none" w="med" len="med"/>
          </a:ln>
          <a:effectLst/>
        </p:spPr>
      </p:cxnSp>
      <p:sp>
        <p:nvSpPr>
          <p:cNvPr id="96" name="Rectangle 95"/>
          <p:cNvSpPr/>
          <p:nvPr/>
        </p:nvSpPr>
        <p:spPr bwMode="auto">
          <a:xfrm>
            <a:off x="4514851" y="1452508"/>
            <a:ext cx="4495799" cy="1169551"/>
          </a:xfrm>
          <a:prstGeom prst="rect">
            <a:avLst/>
          </a:prstGeom>
          <a:solidFill>
            <a:schemeClr val="accent1">
              <a:lumMod val="20000"/>
              <a:lumOff val="80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pPr>
            <a:r>
              <a:rPr lang="en-US" sz="1400" b="1" dirty="0" smtClean="0">
                <a:solidFill>
                  <a:srgbClr val="4D4D4D"/>
                </a:solidFill>
                <a:latin typeface="Calibri" pitchFamily="34" charset="0"/>
              </a:rPr>
              <a:t>Scope</a:t>
            </a:r>
          </a:p>
          <a:p>
            <a:pPr marL="285750" indent="-285750" fontAlgn="auto">
              <a:spcBef>
                <a:spcPts val="0"/>
              </a:spcBef>
              <a:spcAft>
                <a:spcPts val="0"/>
              </a:spcAft>
              <a:buFont typeface="Arial" panose="020B0604020202020204" pitchFamily="34" charset="0"/>
              <a:buChar char="•"/>
            </a:pPr>
            <a:r>
              <a:rPr lang="en-US" sz="1400" dirty="0">
                <a:solidFill>
                  <a:srgbClr val="4D4D4D"/>
                </a:solidFill>
                <a:latin typeface="Calibri"/>
              </a:rPr>
              <a:t>Materials for extreme environments including high temperatures, high pressures, corrosive chemicals, heavy mechanical wear, nuclear radiation, and hydrogen </a:t>
            </a:r>
            <a:r>
              <a:rPr lang="en-US" sz="1400" dirty="0" smtClean="0">
                <a:solidFill>
                  <a:srgbClr val="4D4D4D"/>
                </a:solidFill>
                <a:latin typeface="Calibri"/>
              </a:rPr>
              <a:t>exposure</a:t>
            </a:r>
            <a:endParaRPr lang="en-US" sz="1400" dirty="0">
              <a:solidFill>
                <a:srgbClr val="4D4D4D"/>
              </a:solidFill>
              <a:latin typeface="Calibri"/>
            </a:endParaRPr>
          </a:p>
        </p:txBody>
      </p:sp>
      <p:sp>
        <p:nvSpPr>
          <p:cNvPr id="97" name="Rectangle 96"/>
          <p:cNvSpPr/>
          <p:nvPr/>
        </p:nvSpPr>
        <p:spPr>
          <a:xfrm>
            <a:off x="4514851" y="807493"/>
            <a:ext cx="4495798" cy="646331"/>
          </a:xfrm>
          <a:prstGeom prst="rect">
            <a:avLst/>
          </a:prstGeom>
          <a:solidFill>
            <a:schemeClr val="accent1"/>
          </a:solidFill>
        </p:spPr>
        <p:txBody>
          <a:bodyPr wrap="square">
            <a:spAutoFit/>
          </a:bodyPr>
          <a:lstStyle/>
          <a:p>
            <a:pPr>
              <a:spcBef>
                <a:spcPct val="50000"/>
              </a:spcBef>
            </a:pPr>
            <a:r>
              <a:rPr lang="en-US" b="1" dirty="0" smtClean="0">
                <a:solidFill>
                  <a:srgbClr val="4D4D4D"/>
                </a:solidFill>
                <a:latin typeface="Calibri" pitchFamily="34" charset="0"/>
              </a:rPr>
              <a:t>Ch. 6 - Materials for Harsh Service Conditions Technology </a:t>
            </a:r>
            <a:r>
              <a:rPr lang="en-US" b="1" dirty="0">
                <a:solidFill>
                  <a:srgbClr val="4D4D4D"/>
                </a:solidFill>
                <a:latin typeface="Calibri" pitchFamily="34" charset="0"/>
              </a:rPr>
              <a:t>Assessment</a:t>
            </a:r>
          </a:p>
        </p:txBody>
      </p:sp>
      <p:pic>
        <p:nvPicPr>
          <p:cNvPr id="9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379" t="605" r="7030" b="68762"/>
          <a:stretch/>
        </p:blipFill>
        <p:spPr bwMode="auto">
          <a:xfrm>
            <a:off x="4473384" y="3547372"/>
            <a:ext cx="4578732" cy="2210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 name="TextBox 98"/>
          <p:cNvSpPr txBox="1"/>
          <p:nvPr/>
        </p:nvSpPr>
        <p:spPr>
          <a:xfrm>
            <a:off x="4514851" y="3023230"/>
            <a:ext cx="4495798" cy="461665"/>
          </a:xfrm>
          <a:prstGeom prst="rect">
            <a:avLst/>
          </a:prstGeom>
          <a:noFill/>
        </p:spPr>
        <p:txBody>
          <a:bodyPr wrap="square" rtlCol="0">
            <a:spAutoFit/>
          </a:bodyPr>
          <a:lstStyle/>
          <a:p>
            <a:pPr fontAlgn="auto">
              <a:spcBef>
                <a:spcPts val="0"/>
              </a:spcBef>
              <a:spcAft>
                <a:spcPts val="0"/>
              </a:spcAft>
            </a:pPr>
            <a:r>
              <a:rPr lang="en-US" sz="1200" b="1" dirty="0" smtClean="0">
                <a:solidFill>
                  <a:srgbClr val="4D4D4D"/>
                </a:solidFill>
                <a:latin typeface="Calibri"/>
              </a:rPr>
              <a:t>Materials challenges and energy savings opportunities for selected harsh service condition application areas*</a:t>
            </a:r>
            <a:endParaRPr lang="en-US" sz="1200" b="1" dirty="0">
              <a:solidFill>
                <a:srgbClr val="4D4D4D"/>
              </a:solidFill>
              <a:latin typeface="Calibri"/>
            </a:endParaRPr>
          </a:p>
        </p:txBody>
      </p:sp>
      <p:sp>
        <p:nvSpPr>
          <p:cNvPr id="100" name="TextBox 99"/>
          <p:cNvSpPr txBox="1"/>
          <p:nvPr/>
        </p:nvSpPr>
        <p:spPr>
          <a:xfrm>
            <a:off x="4641856" y="6285989"/>
            <a:ext cx="4381499" cy="253916"/>
          </a:xfrm>
          <a:prstGeom prst="rect">
            <a:avLst/>
          </a:prstGeom>
          <a:noFill/>
        </p:spPr>
        <p:txBody>
          <a:bodyPr wrap="square" rtlCol="0">
            <a:spAutoFit/>
          </a:bodyPr>
          <a:lstStyle/>
          <a:p>
            <a:pPr fontAlgn="auto">
              <a:spcBef>
                <a:spcPts val="0"/>
              </a:spcBef>
              <a:spcAft>
                <a:spcPts val="0"/>
              </a:spcAft>
            </a:pPr>
            <a:r>
              <a:rPr lang="en-US" sz="1050" dirty="0" smtClean="0">
                <a:solidFill>
                  <a:srgbClr val="4D4D4D"/>
                </a:solidFill>
                <a:latin typeface="Calibri"/>
              </a:rPr>
              <a:t>*Source: internal analyses (see Technology Assessment for assumptions)</a:t>
            </a:r>
            <a:endParaRPr lang="en-US" sz="1050" dirty="0">
              <a:solidFill>
                <a:srgbClr val="4D4D4D"/>
              </a:solidFill>
              <a:latin typeface="Calibri"/>
            </a:endParaRPr>
          </a:p>
        </p:txBody>
      </p:sp>
      <p:cxnSp>
        <p:nvCxnSpPr>
          <p:cNvPr id="101" name="Straight Connector 100"/>
          <p:cNvCxnSpPr/>
          <p:nvPr/>
        </p:nvCxnSpPr>
        <p:spPr bwMode="auto">
          <a:xfrm>
            <a:off x="4783952" y="6227028"/>
            <a:ext cx="3753627" cy="0"/>
          </a:xfrm>
          <a:prstGeom prst="line">
            <a:avLst/>
          </a:prstGeom>
          <a:solidFill>
            <a:schemeClr val="bg2"/>
          </a:solidFill>
          <a:ln w="12700" cap="flat" cmpd="sng" algn="ctr">
            <a:solidFill>
              <a:schemeClr val="tx1"/>
            </a:solidFill>
            <a:prstDash val="solid"/>
            <a:round/>
            <a:headEnd type="none" w="med" len="med"/>
            <a:tailEnd type="none" w="med" len="med"/>
          </a:ln>
          <a:effectLst/>
        </p:spPr>
      </p:cxnSp>
      <p:cxnSp>
        <p:nvCxnSpPr>
          <p:cNvPr id="102" name="Straight Connector 101"/>
          <p:cNvCxnSpPr/>
          <p:nvPr/>
        </p:nvCxnSpPr>
        <p:spPr bwMode="auto">
          <a:xfrm flipV="1">
            <a:off x="3133944" y="1433884"/>
            <a:ext cx="608491" cy="1742015"/>
          </a:xfrm>
          <a:prstGeom prst="line">
            <a:avLst/>
          </a:prstGeom>
          <a:solidFill>
            <a:schemeClr val="bg2"/>
          </a:solidFill>
          <a:ln w="12700" cap="flat" cmpd="sng" algn="ctr">
            <a:solidFill>
              <a:srgbClr val="C00000"/>
            </a:solidFill>
            <a:prstDash val="dash"/>
            <a:round/>
            <a:headEnd type="none" w="med" len="med"/>
            <a:tailEnd type="none" w="med" len="med"/>
          </a:ln>
          <a:effectLst/>
        </p:spPr>
      </p:cxnSp>
      <p:sp>
        <p:nvSpPr>
          <p:cNvPr id="103" name="Isosceles Triangle 102"/>
          <p:cNvSpPr/>
          <p:nvPr/>
        </p:nvSpPr>
        <p:spPr bwMode="auto">
          <a:xfrm>
            <a:off x="3560883" y="1236762"/>
            <a:ext cx="340202" cy="287852"/>
          </a:xfrm>
          <a:prstGeom prst="triangle">
            <a:avLst/>
          </a:prstGeom>
          <a:solidFill>
            <a:srgbClr val="002060"/>
          </a:solidFill>
          <a:ln w="285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sz="1200" dirty="0" smtClean="0">
              <a:solidFill>
                <a:srgbClr val="1F497D"/>
              </a:solidFill>
              <a:latin typeface="Calibri" pitchFamily="34" charset="0"/>
            </a:endParaRPr>
          </a:p>
        </p:txBody>
      </p:sp>
      <p:sp>
        <p:nvSpPr>
          <p:cNvPr id="104" name="TextBox 103"/>
          <p:cNvSpPr txBox="1"/>
          <p:nvPr/>
        </p:nvSpPr>
        <p:spPr>
          <a:xfrm>
            <a:off x="3608161" y="1303079"/>
            <a:ext cx="256802" cy="261610"/>
          </a:xfrm>
          <a:prstGeom prst="rect">
            <a:avLst/>
          </a:prstGeom>
          <a:noFill/>
        </p:spPr>
        <p:txBody>
          <a:bodyPr wrap="none" rtlCol="0">
            <a:spAutoFit/>
          </a:bodyPr>
          <a:lstStyle/>
          <a:p>
            <a:pPr fontAlgn="auto">
              <a:spcBef>
                <a:spcPts val="0"/>
              </a:spcBef>
              <a:spcAft>
                <a:spcPts val="0"/>
              </a:spcAft>
            </a:pPr>
            <a:r>
              <a:rPr lang="en-US" sz="1100" b="1" dirty="0">
                <a:solidFill>
                  <a:srgbClr val="FFFFFF">
                    <a:lumMod val="95000"/>
                  </a:srgbClr>
                </a:solidFill>
                <a:latin typeface="Calibri"/>
              </a:rPr>
              <a:t>8</a:t>
            </a:r>
          </a:p>
        </p:txBody>
      </p:sp>
      <p:sp>
        <p:nvSpPr>
          <p:cNvPr id="105" name="TextBox 104"/>
          <p:cNvSpPr txBox="1"/>
          <p:nvPr/>
        </p:nvSpPr>
        <p:spPr>
          <a:xfrm>
            <a:off x="3264932" y="1599700"/>
            <a:ext cx="955006" cy="153888"/>
          </a:xfrm>
          <a:prstGeom prst="rect">
            <a:avLst/>
          </a:prstGeom>
          <a:solidFill>
            <a:schemeClr val="bg1"/>
          </a:solidFill>
        </p:spPr>
        <p:txBody>
          <a:bodyPr wrap="square" lIns="0" tIns="0" rIns="0" bIns="0" rtlCol="0">
            <a:spAutoFit/>
          </a:bodyPr>
          <a:lstStyle/>
          <a:p>
            <a:pPr algn="ctr" fontAlgn="auto">
              <a:spcBef>
                <a:spcPts val="0"/>
              </a:spcBef>
              <a:spcAft>
                <a:spcPts val="0"/>
              </a:spcAft>
            </a:pPr>
            <a:r>
              <a:rPr lang="en-US" sz="1000" b="1" dirty="0" smtClean="0">
                <a:solidFill>
                  <a:srgbClr val="002060"/>
                </a:solidFill>
                <a:latin typeface="Calibri"/>
              </a:rPr>
              <a:t>Transportation</a:t>
            </a:r>
            <a:endParaRPr lang="en-US" sz="1000" b="1" dirty="0">
              <a:solidFill>
                <a:srgbClr val="002060"/>
              </a:solidFill>
              <a:latin typeface="Calibri"/>
            </a:endParaRPr>
          </a:p>
        </p:txBody>
      </p:sp>
      <p:sp>
        <p:nvSpPr>
          <p:cNvPr id="106" name="TextBox 105"/>
          <p:cNvSpPr txBox="1"/>
          <p:nvPr/>
        </p:nvSpPr>
        <p:spPr>
          <a:xfrm>
            <a:off x="2747768" y="2316724"/>
            <a:ext cx="1470095" cy="276999"/>
          </a:xfrm>
          <a:prstGeom prst="rect">
            <a:avLst/>
          </a:prstGeom>
          <a:solidFill>
            <a:schemeClr val="bg1"/>
          </a:solidFill>
        </p:spPr>
        <p:txBody>
          <a:bodyPr wrap="square" lIns="0" tIns="0" rIns="0" bIns="0" rtlCol="0">
            <a:spAutoFit/>
          </a:bodyPr>
          <a:lstStyle/>
          <a:p>
            <a:pPr fontAlgn="auto">
              <a:spcBef>
                <a:spcPts val="0"/>
              </a:spcBef>
              <a:spcAft>
                <a:spcPts val="0"/>
              </a:spcAft>
            </a:pPr>
            <a:r>
              <a:rPr lang="en-US" sz="900" b="1" dirty="0">
                <a:solidFill>
                  <a:srgbClr val="4D4D4D"/>
                </a:solidFill>
                <a:latin typeface="Calibri"/>
              </a:rPr>
              <a:t>Thermoelectric Materials, Devices and Systems</a:t>
            </a:r>
          </a:p>
        </p:txBody>
      </p:sp>
      <p:sp>
        <p:nvSpPr>
          <p:cNvPr id="107" name="TextBox 106"/>
          <p:cNvSpPr txBox="1"/>
          <p:nvPr/>
        </p:nvSpPr>
        <p:spPr>
          <a:xfrm>
            <a:off x="3103141" y="2692841"/>
            <a:ext cx="984970" cy="276999"/>
          </a:xfrm>
          <a:prstGeom prst="rect">
            <a:avLst/>
          </a:prstGeom>
          <a:solidFill>
            <a:schemeClr val="bg1"/>
          </a:solidFill>
        </p:spPr>
        <p:txBody>
          <a:bodyPr wrap="square" lIns="0" tIns="0" rIns="0" bIns="0" rtlCol="0">
            <a:spAutoFit/>
          </a:bodyPr>
          <a:lstStyle/>
          <a:p>
            <a:pPr fontAlgn="auto">
              <a:spcBef>
                <a:spcPts val="0"/>
              </a:spcBef>
              <a:spcAft>
                <a:spcPts val="0"/>
              </a:spcAft>
            </a:pPr>
            <a:r>
              <a:rPr lang="en-US" sz="900" b="1" dirty="0">
                <a:solidFill>
                  <a:srgbClr val="4D4D4D"/>
                </a:solidFill>
                <a:latin typeface="Calibri"/>
              </a:rPr>
              <a:t>Wide Bandgap Power Electronics</a:t>
            </a:r>
          </a:p>
        </p:txBody>
      </p:sp>
      <p:sp>
        <p:nvSpPr>
          <p:cNvPr id="108" name="Oval 107"/>
          <p:cNvSpPr/>
          <p:nvPr/>
        </p:nvSpPr>
        <p:spPr bwMode="auto">
          <a:xfrm>
            <a:off x="3089077" y="3474638"/>
            <a:ext cx="141989" cy="131781"/>
          </a:xfrm>
          <a:prstGeom prst="ellipse">
            <a:avLst/>
          </a:prstGeom>
          <a:solidFill>
            <a:schemeClr val="accent2"/>
          </a:solidFill>
          <a:ln w="28575"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a:solidFill>
                <a:srgbClr val="1F497D"/>
              </a:solidFill>
              <a:latin typeface="Calibri"/>
            </a:endParaRPr>
          </a:p>
        </p:txBody>
      </p:sp>
      <p:sp>
        <p:nvSpPr>
          <p:cNvPr id="109" name="Oval 108"/>
          <p:cNvSpPr/>
          <p:nvPr/>
        </p:nvSpPr>
        <p:spPr bwMode="auto">
          <a:xfrm>
            <a:off x="2918421" y="3835844"/>
            <a:ext cx="141989" cy="131781"/>
          </a:xfrm>
          <a:prstGeom prst="ellipse">
            <a:avLst/>
          </a:prstGeom>
          <a:solidFill>
            <a:schemeClr val="accent5">
              <a:lumMod val="75000"/>
            </a:schemeClr>
          </a:solidFill>
          <a:ln w="2857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a:solidFill>
                <a:srgbClr val="1F497D"/>
              </a:solidFill>
              <a:latin typeface="Calibri"/>
            </a:endParaRPr>
          </a:p>
        </p:txBody>
      </p:sp>
      <p:sp>
        <p:nvSpPr>
          <p:cNvPr id="110" name="Oval 109"/>
          <p:cNvSpPr/>
          <p:nvPr/>
        </p:nvSpPr>
        <p:spPr bwMode="auto">
          <a:xfrm>
            <a:off x="2628734" y="4098301"/>
            <a:ext cx="141989" cy="131781"/>
          </a:xfrm>
          <a:prstGeom prst="ellipse">
            <a:avLst/>
          </a:prstGeom>
          <a:solidFill>
            <a:schemeClr val="accent2"/>
          </a:solidFill>
          <a:ln w="28575"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a:solidFill>
                <a:srgbClr val="1F497D"/>
              </a:solidFill>
              <a:latin typeface="Calibri"/>
            </a:endParaRPr>
          </a:p>
        </p:txBody>
      </p:sp>
      <p:sp>
        <p:nvSpPr>
          <p:cNvPr id="111" name="Oval 110"/>
          <p:cNvSpPr/>
          <p:nvPr/>
        </p:nvSpPr>
        <p:spPr bwMode="auto">
          <a:xfrm>
            <a:off x="2873667" y="2772565"/>
            <a:ext cx="141989" cy="131781"/>
          </a:xfrm>
          <a:prstGeom prst="ellipse">
            <a:avLst/>
          </a:prstGeom>
          <a:solidFill>
            <a:schemeClr val="accent2"/>
          </a:solidFill>
          <a:ln w="28575" cap="flat" cmpd="sng" algn="ctr">
            <a:solidFill>
              <a:schemeClr val="accent2">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a:solidFill>
                <a:srgbClr val="1F497D"/>
              </a:solidFill>
              <a:latin typeface="Calibri"/>
            </a:endParaRPr>
          </a:p>
        </p:txBody>
      </p:sp>
      <p:sp>
        <p:nvSpPr>
          <p:cNvPr id="112" name="Oval 111"/>
          <p:cNvSpPr/>
          <p:nvPr/>
        </p:nvSpPr>
        <p:spPr bwMode="auto">
          <a:xfrm>
            <a:off x="2570595" y="2532624"/>
            <a:ext cx="141989" cy="131781"/>
          </a:xfrm>
          <a:prstGeom prst="ellipse">
            <a:avLst/>
          </a:prstGeom>
          <a:solidFill>
            <a:schemeClr val="accent2"/>
          </a:solidFill>
          <a:ln w="28575" cap="flat" cmpd="sng" algn="ctr">
            <a:solidFill>
              <a:schemeClr val="accent2">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a:solidFill>
                <a:srgbClr val="1F497D"/>
              </a:solidFill>
              <a:latin typeface="Calibri"/>
            </a:endParaRPr>
          </a:p>
        </p:txBody>
      </p:sp>
      <p:sp>
        <p:nvSpPr>
          <p:cNvPr id="113" name="Oval 112"/>
          <p:cNvSpPr/>
          <p:nvPr/>
        </p:nvSpPr>
        <p:spPr bwMode="auto">
          <a:xfrm>
            <a:off x="3056747" y="3100972"/>
            <a:ext cx="141989" cy="131781"/>
          </a:xfrm>
          <a:prstGeom prst="ellipse">
            <a:avLst/>
          </a:prstGeom>
          <a:solidFill>
            <a:srgbClr val="C00000"/>
          </a:solid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a:solidFill>
                <a:srgbClr val="1F497D"/>
              </a:solidFill>
              <a:latin typeface="Calibri"/>
            </a:endParaRPr>
          </a:p>
        </p:txBody>
      </p:sp>
      <p:sp>
        <p:nvSpPr>
          <p:cNvPr id="114" name="Oval 113"/>
          <p:cNvSpPr/>
          <p:nvPr/>
        </p:nvSpPr>
        <p:spPr bwMode="auto">
          <a:xfrm>
            <a:off x="1650205" y="2559044"/>
            <a:ext cx="141989" cy="131781"/>
          </a:xfrm>
          <a:prstGeom prst="ellipse">
            <a:avLst/>
          </a:prstGeom>
          <a:solidFill>
            <a:schemeClr val="accent2">
              <a:lumMod val="20000"/>
              <a:lumOff val="80000"/>
            </a:schemeClr>
          </a:solidFill>
          <a:ln w="2857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smtClean="0">
              <a:solidFill>
                <a:srgbClr val="1F497D"/>
              </a:solidFill>
              <a:latin typeface="Calibri" pitchFamily="34" charset="0"/>
            </a:endParaRPr>
          </a:p>
        </p:txBody>
      </p:sp>
      <p:sp>
        <p:nvSpPr>
          <p:cNvPr id="115" name="Oval 114"/>
          <p:cNvSpPr/>
          <p:nvPr/>
        </p:nvSpPr>
        <p:spPr bwMode="auto">
          <a:xfrm>
            <a:off x="1340232" y="2831263"/>
            <a:ext cx="141989" cy="131781"/>
          </a:xfrm>
          <a:prstGeom prst="ellipse">
            <a:avLst/>
          </a:prstGeom>
          <a:solidFill>
            <a:schemeClr val="accent2">
              <a:lumMod val="20000"/>
              <a:lumOff val="80000"/>
            </a:schemeClr>
          </a:solidFill>
          <a:ln w="2857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smtClean="0">
              <a:solidFill>
                <a:srgbClr val="1F497D"/>
              </a:solidFill>
              <a:latin typeface="Calibri" pitchFamily="34" charset="0"/>
            </a:endParaRPr>
          </a:p>
        </p:txBody>
      </p:sp>
      <p:sp>
        <p:nvSpPr>
          <p:cNvPr id="116" name="Oval 115"/>
          <p:cNvSpPr/>
          <p:nvPr/>
        </p:nvSpPr>
        <p:spPr bwMode="auto">
          <a:xfrm>
            <a:off x="1202577" y="3613891"/>
            <a:ext cx="141989" cy="131781"/>
          </a:xfrm>
          <a:prstGeom prst="ellipse">
            <a:avLst/>
          </a:prstGeom>
          <a:solidFill>
            <a:schemeClr val="accent2"/>
          </a:solidFill>
          <a:ln w="28575" cap="flat" cmpd="sng" algn="ctr">
            <a:solidFill>
              <a:schemeClr val="tx2">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smtClean="0">
              <a:solidFill>
                <a:srgbClr val="1F497D"/>
              </a:solidFill>
              <a:latin typeface="Calibri" pitchFamily="34" charset="0"/>
            </a:endParaRPr>
          </a:p>
        </p:txBody>
      </p:sp>
      <p:sp>
        <p:nvSpPr>
          <p:cNvPr id="117" name="Oval 116"/>
          <p:cNvSpPr/>
          <p:nvPr/>
        </p:nvSpPr>
        <p:spPr bwMode="auto">
          <a:xfrm>
            <a:off x="2184184" y="4225480"/>
            <a:ext cx="141989" cy="131781"/>
          </a:xfrm>
          <a:prstGeom prst="ellipse">
            <a:avLst/>
          </a:prstGeom>
          <a:solidFill>
            <a:schemeClr val="accent5">
              <a:lumMod val="75000"/>
            </a:schemeClr>
          </a:solidFill>
          <a:ln w="2857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a:solidFill>
                <a:srgbClr val="1F497D"/>
              </a:solidFill>
              <a:latin typeface="Calibri"/>
            </a:endParaRPr>
          </a:p>
        </p:txBody>
      </p:sp>
      <p:sp>
        <p:nvSpPr>
          <p:cNvPr id="118" name="Oval 117"/>
          <p:cNvSpPr/>
          <p:nvPr/>
        </p:nvSpPr>
        <p:spPr bwMode="auto">
          <a:xfrm>
            <a:off x="1753289" y="4159589"/>
            <a:ext cx="141989" cy="131781"/>
          </a:xfrm>
          <a:prstGeom prst="ellipse">
            <a:avLst/>
          </a:prstGeom>
          <a:solidFill>
            <a:schemeClr val="accent5">
              <a:lumMod val="75000"/>
            </a:schemeClr>
          </a:solidFill>
          <a:ln w="28575" cap="flat" cmpd="sng" algn="ctr">
            <a:solidFill>
              <a:schemeClr val="accent2">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a:solidFill>
                <a:srgbClr val="1F497D"/>
              </a:solidFill>
              <a:latin typeface="Calibri"/>
            </a:endParaRPr>
          </a:p>
        </p:txBody>
      </p:sp>
      <p:sp>
        <p:nvSpPr>
          <p:cNvPr id="119" name="Oval 118"/>
          <p:cNvSpPr/>
          <p:nvPr/>
        </p:nvSpPr>
        <p:spPr bwMode="auto">
          <a:xfrm>
            <a:off x="1401750" y="3911599"/>
            <a:ext cx="141989" cy="131781"/>
          </a:xfrm>
          <a:prstGeom prst="ellipse">
            <a:avLst/>
          </a:prstGeom>
          <a:solidFill>
            <a:schemeClr val="accent5">
              <a:lumMod val="75000"/>
            </a:schemeClr>
          </a:solidFill>
          <a:ln w="28575" cap="flat" cmpd="sng" algn="ctr">
            <a:solidFill>
              <a:schemeClr val="accent2">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a:solidFill>
                <a:srgbClr val="1F497D"/>
              </a:solidFill>
              <a:latin typeface="Calibri"/>
            </a:endParaRPr>
          </a:p>
        </p:txBody>
      </p:sp>
      <p:sp>
        <p:nvSpPr>
          <p:cNvPr id="120" name="Oval 119"/>
          <p:cNvSpPr/>
          <p:nvPr/>
        </p:nvSpPr>
        <p:spPr bwMode="auto">
          <a:xfrm>
            <a:off x="1176603" y="3203983"/>
            <a:ext cx="141989" cy="131781"/>
          </a:xfrm>
          <a:prstGeom prst="ellipse">
            <a:avLst/>
          </a:prstGeom>
          <a:solidFill>
            <a:schemeClr val="accent5">
              <a:lumMod val="75000"/>
            </a:schemeClr>
          </a:solidFill>
          <a:ln w="28575" cap="flat" cmpd="sng" algn="ctr">
            <a:solidFill>
              <a:schemeClr val="accent2">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a:solidFill>
                <a:srgbClr val="1F497D"/>
              </a:solidFill>
              <a:latin typeface="Calibri"/>
            </a:endParaRPr>
          </a:p>
        </p:txBody>
      </p:sp>
      <p:sp>
        <p:nvSpPr>
          <p:cNvPr id="121" name="Oval 120"/>
          <p:cNvSpPr/>
          <p:nvPr/>
        </p:nvSpPr>
        <p:spPr bwMode="auto">
          <a:xfrm>
            <a:off x="2121676" y="2427263"/>
            <a:ext cx="141989" cy="131781"/>
          </a:xfrm>
          <a:prstGeom prst="ellipse">
            <a:avLst/>
          </a:prstGeom>
          <a:solidFill>
            <a:schemeClr val="accent2"/>
          </a:solidFill>
          <a:ln w="28575"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a:solidFill>
                <a:srgbClr val="1F497D"/>
              </a:solidFill>
              <a:latin typeface="Calibri"/>
            </a:endParaRPr>
          </a:p>
        </p:txBody>
      </p:sp>
    </p:spTree>
    <p:extLst>
      <p:ext uri="{BB962C8B-B14F-4D97-AF65-F5344CB8AC3E}">
        <p14:creationId xmlns:p14="http://schemas.microsoft.com/office/powerpoint/2010/main" val="3808998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Advanced </a:t>
            </a:r>
            <a:r>
              <a:rPr lang="en-US" b="1" dirty="0" smtClean="0"/>
              <a:t>Materials DOE-Wide Challenges </a:t>
            </a:r>
            <a:endParaRPr lang="en-US" dirty="0"/>
          </a:p>
        </p:txBody>
      </p:sp>
      <p:sp>
        <p:nvSpPr>
          <p:cNvPr id="3" name="Slide Number Placeholder 2"/>
          <p:cNvSpPr>
            <a:spLocks noGrp="1"/>
          </p:cNvSpPr>
          <p:nvPr>
            <p:ph type="sldNum" sz="quarter" idx="4"/>
          </p:nvPr>
        </p:nvSpPr>
        <p:spPr/>
        <p:txBody>
          <a:bodyPr/>
          <a:lstStyle/>
          <a:p>
            <a:fld id="{048367B6-A0F1-485F-928A-F8387AE218C3}" type="slidenum">
              <a:rPr lang="en-US" smtClean="0">
                <a:solidFill>
                  <a:srgbClr val="4F81BD">
                    <a:lumMod val="75000"/>
                  </a:srgbClr>
                </a:solidFill>
              </a:rPr>
              <a:pPr/>
              <a:t>11</a:t>
            </a:fld>
            <a:endParaRPr lang="en-US" dirty="0">
              <a:solidFill>
                <a:srgbClr val="4F81BD">
                  <a:lumMod val="75000"/>
                </a:srgbClr>
              </a:solidFill>
            </a:endParaRPr>
          </a:p>
        </p:txBody>
      </p:sp>
      <p:sp>
        <p:nvSpPr>
          <p:cNvPr id="4" name="Rectangle 3"/>
          <p:cNvSpPr/>
          <p:nvPr/>
        </p:nvSpPr>
        <p:spPr>
          <a:xfrm>
            <a:off x="76200" y="1143000"/>
            <a:ext cx="8915400" cy="4444807"/>
          </a:xfrm>
          <a:prstGeom prst="rect">
            <a:avLst/>
          </a:prstGeom>
        </p:spPr>
        <p:txBody>
          <a:bodyPr wrap="square">
            <a:spAutoFit/>
          </a:bodyPr>
          <a:lstStyle/>
          <a:p>
            <a:pPr fontAlgn="auto">
              <a:spcBef>
                <a:spcPts val="0"/>
              </a:spcBef>
              <a:spcAft>
                <a:spcPts val="1500"/>
              </a:spcAft>
            </a:pPr>
            <a:r>
              <a:rPr lang="en-US" sz="2000" b="1" dirty="0">
                <a:solidFill>
                  <a:srgbClr val="4D4D4D"/>
                </a:solidFill>
                <a:latin typeface="Calibri"/>
              </a:rPr>
              <a:t>Mission: </a:t>
            </a:r>
            <a:r>
              <a:rPr lang="en-US" sz="2000" dirty="0">
                <a:solidFill>
                  <a:srgbClr val="4D4D4D"/>
                </a:solidFill>
                <a:latin typeface="Calibri"/>
              </a:rPr>
              <a:t>Material challenges are at the core of many DOE  </a:t>
            </a:r>
            <a:r>
              <a:rPr lang="en-US" sz="2000" dirty="0" smtClean="0">
                <a:solidFill>
                  <a:srgbClr val="4D4D4D"/>
                </a:solidFill>
                <a:latin typeface="Calibri"/>
              </a:rPr>
              <a:t>imperatives </a:t>
            </a:r>
            <a:r>
              <a:rPr lang="en-US" sz="2000" dirty="0" smtClean="0">
                <a:solidFill>
                  <a:srgbClr val="003399"/>
                </a:solidFill>
                <a:latin typeface="Calibri"/>
              </a:rPr>
              <a:t> -  </a:t>
            </a:r>
            <a:r>
              <a:rPr lang="en-US" sz="2000" dirty="0">
                <a:solidFill>
                  <a:srgbClr val="003399"/>
                </a:solidFill>
                <a:latin typeface="Calibri"/>
              </a:rPr>
              <a:t>advances in energy generation and use as well as our national nuclear </a:t>
            </a:r>
            <a:r>
              <a:rPr lang="en-US" sz="2000" dirty="0" smtClean="0">
                <a:solidFill>
                  <a:srgbClr val="003399"/>
                </a:solidFill>
                <a:latin typeface="Calibri"/>
              </a:rPr>
              <a:t>security</a:t>
            </a:r>
            <a:endParaRPr lang="en-US" sz="2000" dirty="0" smtClean="0">
              <a:solidFill>
                <a:srgbClr val="4D4D4D"/>
              </a:solidFill>
              <a:latin typeface="Calibri"/>
            </a:endParaRPr>
          </a:p>
          <a:p>
            <a:pPr fontAlgn="auto">
              <a:spcBef>
                <a:spcPts val="0"/>
              </a:spcBef>
              <a:spcAft>
                <a:spcPts val="0"/>
              </a:spcAft>
            </a:pPr>
            <a:r>
              <a:rPr lang="en-US" sz="2000" b="1" dirty="0">
                <a:solidFill>
                  <a:srgbClr val="4D4D4D"/>
                </a:solidFill>
                <a:latin typeface="Calibri"/>
              </a:rPr>
              <a:t>Drivers: </a:t>
            </a:r>
            <a:r>
              <a:rPr lang="en-US" sz="2000" dirty="0" smtClean="0">
                <a:solidFill>
                  <a:srgbClr val="4D4D4D"/>
                </a:solidFill>
                <a:latin typeface="Calibri"/>
              </a:rPr>
              <a:t>The </a:t>
            </a:r>
            <a:r>
              <a:rPr lang="en-US" sz="2000" dirty="0">
                <a:solidFill>
                  <a:srgbClr val="4D4D4D"/>
                </a:solidFill>
                <a:latin typeface="Calibri"/>
              </a:rPr>
              <a:t>past decade has seen tremendous progress in tools development for materials </a:t>
            </a:r>
            <a:r>
              <a:rPr lang="en-US" sz="2000" dirty="0" smtClean="0">
                <a:solidFill>
                  <a:srgbClr val="4D4D4D"/>
                </a:solidFill>
                <a:latin typeface="Calibri"/>
              </a:rPr>
              <a:t>research along with need for accelerated pace of materials advancement</a:t>
            </a:r>
          </a:p>
          <a:p>
            <a:pPr marL="742950" lvl="1" indent="-285750" eaLnBrk="0" hangingPunct="0">
              <a:spcBef>
                <a:spcPts val="0"/>
              </a:spcBef>
              <a:spcAft>
                <a:spcPts val="700"/>
              </a:spcAft>
              <a:buFont typeface="Arial" charset="0"/>
              <a:buChar char="–"/>
            </a:pPr>
            <a:r>
              <a:rPr lang="en-US" dirty="0">
                <a:solidFill>
                  <a:srgbClr val="003399"/>
                </a:solidFill>
                <a:latin typeface="Calibri"/>
              </a:rPr>
              <a:t>The confluence of new theories, novel synthesis and characterization capabilities, and new computer </a:t>
            </a:r>
            <a:r>
              <a:rPr lang="en-US" dirty="0" smtClean="0">
                <a:solidFill>
                  <a:srgbClr val="003399"/>
                </a:solidFill>
                <a:latin typeface="Calibri"/>
              </a:rPr>
              <a:t>platforms that extend capabilities to the atomic and </a:t>
            </a:r>
            <a:r>
              <a:rPr lang="en-US" dirty="0" err="1" smtClean="0">
                <a:solidFill>
                  <a:srgbClr val="003399"/>
                </a:solidFill>
                <a:latin typeface="Calibri"/>
              </a:rPr>
              <a:t>nano</a:t>
            </a:r>
            <a:r>
              <a:rPr lang="en-US" dirty="0" smtClean="0">
                <a:solidFill>
                  <a:srgbClr val="003399"/>
                </a:solidFill>
                <a:latin typeface="Calibri"/>
              </a:rPr>
              <a:t>-scale with the urgent </a:t>
            </a:r>
            <a:r>
              <a:rPr lang="en-US" dirty="0">
                <a:solidFill>
                  <a:srgbClr val="003399"/>
                </a:solidFill>
                <a:latin typeface="Calibri"/>
              </a:rPr>
              <a:t>demand for new and improved energy technologies </a:t>
            </a:r>
          </a:p>
          <a:p>
            <a:pPr marL="742950" lvl="1" indent="-285750" eaLnBrk="0" hangingPunct="0">
              <a:spcBef>
                <a:spcPts val="0"/>
              </a:spcBef>
              <a:spcAft>
                <a:spcPts val="1500"/>
              </a:spcAft>
              <a:buFont typeface="Arial" charset="0"/>
              <a:buChar char="–"/>
            </a:pPr>
            <a:r>
              <a:rPr lang="en-US" dirty="0">
                <a:solidFill>
                  <a:srgbClr val="003399"/>
                </a:solidFill>
                <a:latin typeface="Calibri"/>
              </a:rPr>
              <a:t>2015 Quadrennial Technology Review, National Lab Summit, Materials Genome Initiative, AMP 2.0, Stockpile Stewardship and Management </a:t>
            </a:r>
            <a:r>
              <a:rPr lang="en-US" dirty="0" smtClean="0">
                <a:solidFill>
                  <a:srgbClr val="003399"/>
                </a:solidFill>
                <a:latin typeface="Calibri"/>
              </a:rPr>
              <a:t>Plan</a:t>
            </a:r>
            <a:endParaRPr lang="en-US" sz="2000" b="1" dirty="0" smtClean="0">
              <a:solidFill>
                <a:srgbClr val="4D4D4D"/>
              </a:solidFill>
              <a:latin typeface="Calibri"/>
            </a:endParaRPr>
          </a:p>
          <a:p>
            <a:pPr fontAlgn="auto">
              <a:spcBef>
                <a:spcPts val="0"/>
              </a:spcBef>
              <a:spcAft>
                <a:spcPts val="0"/>
              </a:spcAft>
            </a:pPr>
            <a:r>
              <a:rPr lang="en-US" sz="2000" b="1" dirty="0" smtClean="0">
                <a:solidFill>
                  <a:srgbClr val="4D4D4D"/>
                </a:solidFill>
                <a:latin typeface="Calibri"/>
              </a:rPr>
              <a:t>Challenge Focus: </a:t>
            </a:r>
            <a:r>
              <a:rPr lang="en-US" sz="2000" dirty="0">
                <a:solidFill>
                  <a:srgbClr val="4D4D4D"/>
                </a:solidFill>
                <a:latin typeface="Calibri"/>
              </a:rPr>
              <a:t>M</a:t>
            </a:r>
            <a:r>
              <a:rPr lang="en-US" sz="2000" dirty="0" smtClean="0">
                <a:solidFill>
                  <a:srgbClr val="4D4D4D"/>
                </a:solidFill>
                <a:latin typeface="Calibri"/>
              </a:rPr>
              <a:t>aterials RDD&amp;D </a:t>
            </a:r>
            <a:r>
              <a:rPr lang="en-US" sz="2000" dirty="0">
                <a:solidFill>
                  <a:srgbClr val="4D4D4D"/>
                </a:solidFill>
                <a:latin typeface="Calibri"/>
              </a:rPr>
              <a:t>that </a:t>
            </a:r>
            <a:r>
              <a:rPr lang="en-US" sz="2000" dirty="0" smtClean="0">
                <a:solidFill>
                  <a:srgbClr val="4D4D4D"/>
                </a:solidFill>
                <a:latin typeface="Calibri"/>
              </a:rPr>
              <a:t>involves </a:t>
            </a:r>
            <a:r>
              <a:rPr lang="en-US" sz="2000" dirty="0">
                <a:solidFill>
                  <a:srgbClr val="4D4D4D"/>
                </a:solidFill>
                <a:latin typeface="Calibri"/>
              </a:rPr>
              <a:t>close coordination </a:t>
            </a:r>
            <a:r>
              <a:rPr lang="en-US" sz="2000" dirty="0" smtClean="0">
                <a:solidFill>
                  <a:srgbClr val="4D4D4D"/>
                </a:solidFill>
                <a:latin typeface="Calibri"/>
              </a:rPr>
              <a:t>between Office of Science, Technology </a:t>
            </a:r>
            <a:r>
              <a:rPr lang="en-US" sz="2000" dirty="0">
                <a:solidFill>
                  <a:srgbClr val="4D4D4D"/>
                </a:solidFill>
                <a:latin typeface="Calibri"/>
              </a:rPr>
              <a:t>O</a:t>
            </a:r>
            <a:r>
              <a:rPr lang="en-US" sz="2000" dirty="0" smtClean="0">
                <a:solidFill>
                  <a:srgbClr val="4D4D4D"/>
                </a:solidFill>
                <a:latin typeface="Calibri"/>
              </a:rPr>
              <a:t>ffices, and National Security Offices to </a:t>
            </a:r>
            <a:r>
              <a:rPr lang="en-US" sz="2000" dirty="0">
                <a:solidFill>
                  <a:srgbClr val="4D4D4D"/>
                </a:solidFill>
                <a:latin typeface="Calibri"/>
              </a:rPr>
              <a:t>form a cohesive network </a:t>
            </a:r>
            <a:r>
              <a:rPr lang="en-US" sz="2000" dirty="0" smtClean="0">
                <a:solidFill>
                  <a:srgbClr val="4D4D4D"/>
                </a:solidFill>
                <a:latin typeface="Calibri"/>
              </a:rPr>
              <a:t>of capabilities:</a:t>
            </a:r>
            <a:endParaRPr lang="en-US" sz="2000" dirty="0">
              <a:solidFill>
                <a:srgbClr val="4D4D4D"/>
              </a:solidFill>
              <a:latin typeface="Calibri"/>
            </a:endParaRPr>
          </a:p>
          <a:p>
            <a:pPr fontAlgn="auto">
              <a:spcBef>
                <a:spcPts val="0"/>
              </a:spcBef>
              <a:spcAft>
                <a:spcPts val="0"/>
              </a:spcAft>
            </a:pPr>
            <a:endParaRPr lang="en-US" sz="2000" dirty="0">
              <a:solidFill>
                <a:srgbClr val="4D4D4D"/>
              </a:solidFill>
              <a:latin typeface="Calibri"/>
            </a:endParaRPr>
          </a:p>
        </p:txBody>
      </p:sp>
      <p:sp>
        <p:nvSpPr>
          <p:cNvPr id="7" name="TextBox 6"/>
          <p:cNvSpPr txBox="1"/>
          <p:nvPr/>
        </p:nvSpPr>
        <p:spPr>
          <a:xfrm>
            <a:off x="0" y="6226314"/>
            <a:ext cx="9144000" cy="707886"/>
          </a:xfrm>
          <a:prstGeom prst="rect">
            <a:avLst/>
          </a:prstGeom>
          <a:solidFill>
            <a:srgbClr val="008000"/>
          </a:solidFill>
        </p:spPr>
        <p:txBody>
          <a:bodyPr wrap="square" rtlCol="0">
            <a:spAutoFit/>
          </a:bodyPr>
          <a:lstStyle/>
          <a:p>
            <a:pPr algn="ctr" fontAlgn="auto">
              <a:spcBef>
                <a:spcPts val="0"/>
              </a:spcBef>
              <a:spcAft>
                <a:spcPts val="0"/>
              </a:spcAft>
            </a:pPr>
            <a:r>
              <a:rPr lang="en-US" sz="2000" i="1" dirty="0">
                <a:solidFill>
                  <a:srgbClr val="FFFFFF"/>
                </a:solidFill>
                <a:latin typeface="Arial"/>
                <a:cs typeface="Arial"/>
              </a:rPr>
              <a:t>U</a:t>
            </a:r>
            <a:r>
              <a:rPr lang="en-US" sz="2000" i="1" dirty="0" smtClean="0">
                <a:solidFill>
                  <a:srgbClr val="FFFFFF"/>
                </a:solidFill>
                <a:latin typeface="Arial"/>
                <a:cs typeface="Arial"/>
              </a:rPr>
              <a:t>nprecedented </a:t>
            </a:r>
            <a:r>
              <a:rPr lang="en-US" sz="2000" i="1" dirty="0">
                <a:solidFill>
                  <a:srgbClr val="FFFFFF"/>
                </a:solidFill>
                <a:latin typeface="Arial"/>
                <a:cs typeface="Arial"/>
              </a:rPr>
              <a:t>opportunity to impact the materials development </a:t>
            </a:r>
            <a:r>
              <a:rPr lang="en-US" sz="2000" i="1" dirty="0" smtClean="0">
                <a:solidFill>
                  <a:srgbClr val="FFFFFF"/>
                </a:solidFill>
                <a:latin typeface="Arial"/>
                <a:cs typeface="Arial"/>
              </a:rPr>
              <a:t>cycle </a:t>
            </a:r>
            <a:r>
              <a:rPr lang="en-US" sz="2000" i="1" dirty="0">
                <a:solidFill>
                  <a:srgbClr val="FFFFFF"/>
                </a:solidFill>
                <a:latin typeface="Arial"/>
                <a:cs typeface="Arial"/>
              </a:rPr>
              <a:t>from scientific discovery to technological innovation and deployment</a:t>
            </a:r>
          </a:p>
        </p:txBody>
      </p:sp>
      <p:graphicFrame>
        <p:nvGraphicFramePr>
          <p:cNvPr id="10" name="Diagram 9"/>
          <p:cNvGraphicFramePr/>
          <p:nvPr>
            <p:extLst/>
          </p:nvPr>
        </p:nvGraphicFramePr>
        <p:xfrm>
          <a:off x="228600" y="5239035"/>
          <a:ext cx="8610600" cy="7807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lide Number Placeholder 4"/>
          <p:cNvSpPr txBox="1">
            <a:spLocks/>
          </p:cNvSpPr>
          <p:nvPr/>
        </p:nvSpPr>
        <p:spPr>
          <a:xfrm>
            <a:off x="-228592" y="-60325"/>
            <a:ext cx="838192" cy="365125"/>
          </a:xfrm>
          <a:prstGeom prst="rect">
            <a:avLst/>
          </a:prstGeom>
          <a:ln>
            <a:noFill/>
          </a:ln>
        </p:spPr>
        <p:txBody>
          <a:bodyPr vert="horz" lIns="91440" tIns="45720" rIns="91440" bIns="45720" rtlCol="0" anchor="ctr"/>
          <a:lstStyle>
            <a:defPPr>
              <a:defRPr lang="en-US"/>
            </a:defPPr>
            <a:lvl1pPr marL="0" algn="ctr" defTabSz="914400" rtl="0" eaLnBrk="1" latinLnBrk="0" hangingPunct="1">
              <a:defRPr sz="1400" kern="1200">
                <a:solidFill>
                  <a:schemeClr val="accent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48367B6-A0F1-485F-928A-F8387AE218C3}" type="slidenum">
              <a:rPr lang="en-US" smtClean="0">
                <a:solidFill>
                  <a:srgbClr val="4F81BD">
                    <a:lumMod val="75000"/>
                  </a:srgbClr>
                </a:solidFill>
              </a:rPr>
              <a:pPr fontAlgn="auto">
                <a:spcBef>
                  <a:spcPts val="0"/>
                </a:spcBef>
                <a:spcAft>
                  <a:spcPts val="0"/>
                </a:spcAft>
                <a:defRPr/>
              </a:pPr>
              <a:t>11</a:t>
            </a:fld>
            <a:endParaRPr lang="en-US" dirty="0">
              <a:solidFill>
                <a:srgbClr val="4F81BD">
                  <a:lumMod val="75000"/>
                </a:srgbClr>
              </a:solidFill>
            </a:endParaRPr>
          </a:p>
        </p:txBody>
      </p:sp>
    </p:spTree>
    <p:extLst>
      <p:ext uri="{BB962C8B-B14F-4D97-AF65-F5344CB8AC3E}">
        <p14:creationId xmlns:p14="http://schemas.microsoft.com/office/powerpoint/2010/main" val="27833428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76200"/>
            <a:ext cx="8229600" cy="914400"/>
          </a:xfrm>
        </p:spPr>
        <p:txBody>
          <a:bodyPr>
            <a:normAutofit/>
          </a:bodyPr>
          <a:lstStyle/>
          <a:p>
            <a:r>
              <a:rPr lang="en-US" dirty="0" smtClean="0"/>
              <a:t>Energy Consumption by Sector</a:t>
            </a:r>
            <a:endParaRPr lang="en-US" dirty="0"/>
          </a:p>
        </p:txBody>
      </p:sp>
      <p:pic>
        <p:nvPicPr>
          <p:cNvPr id="1028" name="Picture 4" descr="https://flowcharts.llnl.gov/content/energy/energy_archive/energy_flow_2013/2013USEnergy.pn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11111"/>
          <a:stretch/>
        </p:blipFill>
        <p:spPr bwMode="auto">
          <a:xfrm>
            <a:off x="76200" y="685800"/>
            <a:ext cx="8915400" cy="57912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3740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of the Sankey diagram for process energy in the manufacturing sect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4252069"/>
            <a:ext cx="4419600" cy="24661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3200" dirty="0" smtClean="0"/>
              <a:t>Energy Use in the Manufacturing Sector</a:t>
            </a:r>
            <a:endParaRPr lang="en-US" sz="3200" dirty="0"/>
          </a:p>
        </p:txBody>
      </p:sp>
      <p:pic>
        <p:nvPicPr>
          <p:cNvPr id="1026" name="Picture 2" descr="Image of the Sankey diagram for the manufacturing s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755" y="838200"/>
            <a:ext cx="6677246" cy="315166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4419600" y="914400"/>
            <a:ext cx="1080456" cy="1295400"/>
          </a:xfrm>
          <a:prstGeom prst="ellipse">
            <a:avLst/>
          </a:prstGeom>
          <a:noFill/>
          <a:ln w="28575">
            <a:solidFill>
              <a:srgbClr val="99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Arrow Connector 5"/>
          <p:cNvCxnSpPr>
            <a:stCxn id="3" idx="3"/>
          </p:cNvCxnSpPr>
          <p:nvPr/>
        </p:nvCxnSpPr>
        <p:spPr>
          <a:xfrm flipH="1">
            <a:off x="3657600" y="2020093"/>
            <a:ext cx="920229" cy="2155984"/>
          </a:xfrm>
          <a:prstGeom prst="straightConnector1">
            <a:avLst/>
          </a:prstGeom>
          <a:ln w="28575">
            <a:solidFill>
              <a:srgbClr val="9900FF"/>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5500056" y="4267200"/>
            <a:ext cx="914400" cy="91440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323" b="1" i="0" u="none" strike="noStrike" kern="1200" cap="none" spc="0" normalizeH="0" baseline="0" noProof="0" dirty="0" smtClean="0">
                <a:ln>
                  <a:noFill/>
                </a:ln>
                <a:solidFill>
                  <a:srgbClr val="C00000"/>
                </a:solidFill>
                <a:effectLst/>
                <a:uLnTx/>
                <a:uFillTx/>
                <a:latin typeface="Arial Narrow"/>
                <a:ea typeface="+mn-ea"/>
                <a:cs typeface="Arial Narrow"/>
              </a:rPr>
              <a:t>Separations</a:t>
            </a:r>
            <a:r>
              <a:rPr kumimoji="0" lang="en-US" sz="2323" b="1" i="0" u="none" strike="noStrike" kern="1200" cap="none" spc="0" normalizeH="0" noProof="0" dirty="0" smtClean="0">
                <a:ln>
                  <a:noFill/>
                </a:ln>
                <a:solidFill>
                  <a:srgbClr val="C00000"/>
                </a:solidFill>
                <a:effectLst/>
                <a:uLnTx/>
                <a:uFillTx/>
                <a:latin typeface="Arial Narrow"/>
                <a:ea typeface="+mn-ea"/>
                <a:cs typeface="Arial Narrow"/>
              </a:rPr>
              <a:t> and Reactions</a:t>
            </a:r>
            <a:endParaRPr kumimoji="0" lang="en-US" sz="2323" b="1" i="0" u="none" strike="noStrike" kern="1200" cap="none" spc="0" normalizeH="0" baseline="0" noProof="0" dirty="0" smtClean="0">
              <a:ln>
                <a:noFill/>
              </a:ln>
              <a:solidFill>
                <a:srgbClr val="C00000"/>
              </a:solidFill>
              <a:effectLst/>
              <a:uLnTx/>
              <a:uFillTx/>
              <a:latin typeface="Arial Narrow"/>
              <a:ea typeface="+mn-ea"/>
              <a:cs typeface="Arial Narrow"/>
            </a:endParaRPr>
          </a:p>
        </p:txBody>
      </p:sp>
      <p:cxnSp>
        <p:nvCxnSpPr>
          <p:cNvPr id="8" name="Straight Arrow Connector 7"/>
          <p:cNvCxnSpPr/>
          <p:nvPr/>
        </p:nvCxnSpPr>
        <p:spPr>
          <a:xfrm flipH="1">
            <a:off x="3962400" y="4572000"/>
            <a:ext cx="1537656" cy="45720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95097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Deeper Look at Energy in Manufacturing</a:t>
            </a:r>
            <a:endParaRPr lang="en-US" sz="3200" dirty="0"/>
          </a:p>
        </p:txBody>
      </p:sp>
      <p:pic>
        <p:nvPicPr>
          <p:cNvPr id="3" name="Picture 2" descr="2014_all_manufacturing_energy_carbon_footprint.pdf (application/pdf Object) - Mozilla Firefox"/>
          <p:cNvPicPr>
            <a:picLocks noChangeAspect="1"/>
          </p:cNvPicPr>
          <p:nvPr/>
        </p:nvPicPr>
        <p:blipFill rotWithShape="1">
          <a:blip r:embed="rId2">
            <a:clrChange>
              <a:clrFrom>
                <a:srgbClr val="99C1DA"/>
              </a:clrFrom>
              <a:clrTo>
                <a:srgbClr val="99C1DA">
                  <a:alpha val="0"/>
                </a:srgbClr>
              </a:clrTo>
            </a:clrChange>
            <a:extLst>
              <a:ext uri="{28A0092B-C50C-407E-A947-70E740481C1C}">
                <a14:useLocalDpi xmlns:a14="http://schemas.microsoft.com/office/drawing/2010/main" val="0"/>
              </a:ext>
            </a:extLst>
          </a:blip>
          <a:srcRect l="25151" t="11657" r="13624" b="2603"/>
          <a:stretch/>
        </p:blipFill>
        <p:spPr>
          <a:xfrm>
            <a:off x="381000" y="762000"/>
            <a:ext cx="8001000" cy="5539153"/>
          </a:xfrm>
          <a:prstGeom prst="rect">
            <a:avLst/>
          </a:prstGeom>
        </p:spPr>
      </p:pic>
    </p:spTree>
    <p:extLst>
      <p:ext uri="{BB962C8B-B14F-4D97-AF65-F5344CB8AC3E}">
        <p14:creationId xmlns:p14="http://schemas.microsoft.com/office/powerpoint/2010/main" val="38471326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Bandwidth Studies: Energy Savings Potentials</a:t>
            </a:r>
            <a:br>
              <a:rPr lang="en-US" dirty="0" smtClean="0"/>
            </a:br>
            <a:endParaRPr lang="en-US" dirty="0"/>
          </a:p>
        </p:txBody>
      </p:sp>
      <p:sp>
        <p:nvSpPr>
          <p:cNvPr id="4" name="TextBox 3"/>
          <p:cNvSpPr txBox="1"/>
          <p:nvPr/>
        </p:nvSpPr>
        <p:spPr>
          <a:xfrm>
            <a:off x="457200" y="6553200"/>
            <a:ext cx="990600" cy="304800"/>
          </a:xfrm>
          <a:prstGeom prst="rect">
            <a:avLst/>
          </a:prstGeom>
        </p:spPr>
        <p:txBody>
          <a:bodyPr vert="horz" wrap="none" lIns="91440" tIns="45720" rIns="91440" bIns="45720" rtlCol="0">
            <a:normAutofit fontScale="70000" lnSpcReduction="20000"/>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323" b="1" i="0" u="none" strike="noStrike" kern="1200" cap="none" spc="0" normalizeH="0" baseline="0" noProof="0" dirty="0" smtClean="0">
                <a:ln>
                  <a:noFill/>
                </a:ln>
                <a:solidFill>
                  <a:srgbClr val="002060"/>
                </a:solidFill>
                <a:effectLst/>
                <a:uLnTx/>
                <a:uFillTx/>
                <a:latin typeface="Arial Narrow"/>
                <a:ea typeface="+mn-ea"/>
                <a:cs typeface="Arial Narrow"/>
              </a:rPr>
              <a:t>AMO: September 2015</a:t>
            </a:r>
          </a:p>
        </p:txBody>
      </p:sp>
      <p:pic>
        <p:nvPicPr>
          <p:cNvPr id="5" name="Picture 4" descr="C:\Users\hliddell\AppData\Local\Microsoft\Windows\Temporary Internet Files\Content.Outlook\EUOYDY6Z\Bandwidth Combined-043015 (8).jpg"/>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3908" y="685800"/>
            <a:ext cx="7167092" cy="5029200"/>
          </a:xfrm>
          <a:prstGeom prst="rect">
            <a:avLst/>
          </a:prstGeom>
          <a:noFill/>
          <a:ln>
            <a:noFill/>
          </a:ln>
        </p:spPr>
      </p:pic>
      <p:sp>
        <p:nvSpPr>
          <p:cNvPr id="6" name="Rectangle 5"/>
          <p:cNvSpPr/>
          <p:nvPr/>
        </p:nvSpPr>
        <p:spPr>
          <a:xfrm>
            <a:off x="573646" y="5791200"/>
            <a:ext cx="7696199" cy="646331"/>
          </a:xfrm>
          <a:prstGeom prst="rect">
            <a:avLst/>
          </a:prstGeom>
        </p:spPr>
        <p:txBody>
          <a:bodyPr wrap="square">
            <a:spAutoFit/>
          </a:bodyPr>
          <a:lstStyle/>
          <a:p>
            <a:r>
              <a:rPr lang="en-US" sz="1200" i="1" dirty="0">
                <a:solidFill>
                  <a:srgbClr val="4C4C4C"/>
                </a:solidFill>
                <a:latin typeface="Calibri"/>
              </a:rPr>
              <a:t>Current opportunities represent energy savings that could be achieved by deploying the most energy-efficient commercial technologies available worldwide. R&amp;D opportunities represent potential savings that could be attained through successful deployment of applied R&amp;D technologies under development worldwide</a:t>
            </a:r>
          </a:p>
        </p:txBody>
      </p:sp>
    </p:spTree>
    <p:extLst>
      <p:ext uri="{BB962C8B-B14F-4D97-AF65-F5344CB8AC3E}">
        <p14:creationId xmlns:p14="http://schemas.microsoft.com/office/powerpoint/2010/main" val="3313815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9469"/>
            <a:ext cx="7886700" cy="874801"/>
          </a:xfrm>
        </p:spPr>
        <p:txBody>
          <a:bodyPr/>
          <a:lstStyle/>
          <a:p>
            <a:r>
              <a:rPr lang="en-US" b="1" dirty="0" smtClean="0"/>
              <a:t>Energy Intensive Industries</a:t>
            </a:r>
            <a:endParaRPr lang="en-US" b="1" dirty="0"/>
          </a:p>
        </p:txBody>
      </p:sp>
      <p:sp>
        <p:nvSpPr>
          <p:cNvPr id="3" name="Content Placeholder 2"/>
          <p:cNvSpPr>
            <a:spLocks noGrp="1"/>
          </p:cNvSpPr>
          <p:nvPr>
            <p:ph idx="1"/>
          </p:nvPr>
        </p:nvSpPr>
        <p:spPr>
          <a:xfrm>
            <a:off x="381000" y="1143000"/>
            <a:ext cx="7886700" cy="4953000"/>
          </a:xfrm>
        </p:spPr>
        <p:txBody>
          <a:bodyPr>
            <a:normAutofit fontScale="92500" lnSpcReduction="10000"/>
          </a:bodyPr>
          <a:lstStyle/>
          <a:p>
            <a:pPr marL="0" indent="0">
              <a:buNone/>
            </a:pPr>
            <a:r>
              <a:rPr lang="en-US" sz="2200" b="1" dirty="0" smtClean="0">
                <a:latin typeface="+mn-lt"/>
              </a:rPr>
              <a:t>Primary Metals</a:t>
            </a:r>
          </a:p>
          <a:p>
            <a:pPr marL="0" indent="0">
              <a:buNone/>
            </a:pPr>
            <a:r>
              <a:rPr lang="en-US" sz="2200" b="1" dirty="0" smtClean="0">
                <a:latin typeface="+mn-lt"/>
              </a:rPr>
              <a:t>	1608 TBTU</a:t>
            </a:r>
          </a:p>
          <a:p>
            <a:pPr marL="0" indent="0">
              <a:buNone/>
            </a:pPr>
            <a:endParaRPr lang="en-US" sz="1000" b="1" dirty="0" smtClean="0">
              <a:latin typeface="+mn-lt"/>
            </a:endParaRPr>
          </a:p>
          <a:p>
            <a:pPr marL="0" indent="0">
              <a:buNone/>
            </a:pPr>
            <a:r>
              <a:rPr lang="en-US" sz="2200" b="1" dirty="0" smtClean="0">
                <a:latin typeface="+mn-lt"/>
              </a:rPr>
              <a:t>Petroleum Refining</a:t>
            </a:r>
          </a:p>
          <a:p>
            <a:pPr marL="457200" lvl="1" indent="0">
              <a:buNone/>
            </a:pPr>
            <a:r>
              <a:rPr lang="en-US" sz="2200" b="1" dirty="0" smtClean="0">
                <a:latin typeface="+mn-lt"/>
              </a:rPr>
              <a:t>6137 TBTU</a:t>
            </a:r>
          </a:p>
          <a:p>
            <a:pPr marL="457200" lvl="1" indent="0">
              <a:buNone/>
            </a:pPr>
            <a:endParaRPr lang="en-US" sz="900" b="1" strike="sngStrike" dirty="0" smtClean="0">
              <a:latin typeface="+mn-lt"/>
            </a:endParaRPr>
          </a:p>
          <a:p>
            <a:pPr marL="0" indent="0">
              <a:buNone/>
            </a:pPr>
            <a:r>
              <a:rPr lang="en-US" sz="2200" b="1" dirty="0" smtClean="0">
                <a:latin typeface="+mn-lt"/>
              </a:rPr>
              <a:t>Chemicals </a:t>
            </a:r>
          </a:p>
          <a:p>
            <a:pPr marL="0" indent="0">
              <a:buNone/>
            </a:pPr>
            <a:r>
              <a:rPr lang="en-US" sz="2200" b="1" dirty="0" smtClean="0">
                <a:latin typeface="+mn-lt"/>
              </a:rPr>
              <a:t>	4995 TBTU</a:t>
            </a:r>
          </a:p>
          <a:p>
            <a:pPr marL="0" indent="0">
              <a:buNone/>
            </a:pPr>
            <a:endParaRPr lang="en-US" sz="1100" b="1" dirty="0">
              <a:latin typeface="+mn-lt"/>
            </a:endParaRPr>
          </a:p>
          <a:p>
            <a:pPr marL="0" indent="0">
              <a:buNone/>
            </a:pPr>
            <a:r>
              <a:rPr lang="en-US" sz="2200" b="1" dirty="0" smtClean="0">
                <a:latin typeface="+mn-lt"/>
              </a:rPr>
              <a:t>Wood Pulp &amp; Paper</a:t>
            </a:r>
          </a:p>
          <a:p>
            <a:pPr marL="0" indent="0">
              <a:buNone/>
            </a:pPr>
            <a:r>
              <a:rPr lang="en-US" sz="2200" b="1" dirty="0" smtClean="0">
                <a:latin typeface="+mn-lt"/>
              </a:rPr>
              <a:t>	2109 TBTU</a:t>
            </a:r>
          </a:p>
          <a:p>
            <a:pPr marL="0" indent="0">
              <a:buNone/>
            </a:pPr>
            <a:endParaRPr lang="en-US" sz="900" b="1" dirty="0" smtClean="0">
              <a:latin typeface="+mn-lt"/>
            </a:endParaRPr>
          </a:p>
          <a:p>
            <a:pPr marL="0" indent="0">
              <a:buNone/>
            </a:pPr>
            <a:r>
              <a:rPr lang="en-US" sz="2200" b="1" dirty="0" smtClean="0">
                <a:latin typeface="+mn-lt"/>
              </a:rPr>
              <a:t>Glass &amp; Cement</a:t>
            </a:r>
          </a:p>
          <a:p>
            <a:pPr marL="0" indent="0">
              <a:buNone/>
            </a:pPr>
            <a:r>
              <a:rPr lang="en-US" sz="2200" b="1" dirty="0" smtClean="0">
                <a:latin typeface="+mn-lt"/>
              </a:rPr>
              <a:t>	  716 TBTU</a:t>
            </a:r>
          </a:p>
          <a:p>
            <a:pPr marL="0" indent="0">
              <a:buNone/>
            </a:pPr>
            <a:endParaRPr lang="en-US" sz="900" b="1" dirty="0" smtClean="0">
              <a:latin typeface="+mn-lt"/>
            </a:endParaRPr>
          </a:p>
          <a:p>
            <a:pPr marL="0" indent="0">
              <a:buNone/>
            </a:pPr>
            <a:r>
              <a:rPr lang="en-US" sz="2200" b="1" dirty="0" smtClean="0">
                <a:latin typeface="+mn-lt"/>
              </a:rPr>
              <a:t>Food Processing</a:t>
            </a:r>
          </a:p>
          <a:p>
            <a:pPr marL="0" indent="0">
              <a:buNone/>
            </a:pPr>
            <a:r>
              <a:rPr lang="en-US" sz="2200" b="1" dirty="0" smtClean="0">
                <a:latin typeface="+mn-lt"/>
              </a:rPr>
              <a:t>	1162 TBTU</a:t>
            </a:r>
          </a:p>
          <a:p>
            <a:endParaRPr lang="en-US" b="1" dirty="0"/>
          </a:p>
        </p:txBody>
      </p:sp>
      <p:pic>
        <p:nvPicPr>
          <p:cNvPr id="4" name="Picture 3"/>
          <p:cNvPicPr>
            <a:picLocks noChangeAspect="1"/>
          </p:cNvPicPr>
          <p:nvPr/>
        </p:nvPicPr>
        <p:blipFill rotWithShape="1">
          <a:blip r:embed="rId2"/>
          <a:srcRect l="2084"/>
          <a:stretch/>
        </p:blipFill>
        <p:spPr>
          <a:xfrm>
            <a:off x="2971800" y="1219200"/>
            <a:ext cx="2582365" cy="1149440"/>
          </a:xfrm>
          <a:prstGeom prst="rect">
            <a:avLst/>
          </a:prstGeom>
        </p:spPr>
      </p:pic>
      <p:pic>
        <p:nvPicPr>
          <p:cNvPr id="5" name="Picture 4"/>
          <p:cNvPicPr>
            <a:picLocks noChangeAspect="1"/>
          </p:cNvPicPr>
          <p:nvPr/>
        </p:nvPicPr>
        <p:blipFill rotWithShape="1">
          <a:blip r:embed="rId3" cstate="print"/>
          <a:srcRect t="10260" b="12524"/>
          <a:stretch/>
        </p:blipFill>
        <p:spPr>
          <a:xfrm>
            <a:off x="6000247" y="3193959"/>
            <a:ext cx="2515103" cy="1149441"/>
          </a:xfrm>
          <a:prstGeom prst="rect">
            <a:avLst/>
          </a:prstGeom>
        </p:spPr>
      </p:pic>
      <p:pic>
        <p:nvPicPr>
          <p:cNvPr id="8" name="Picture 7"/>
          <p:cNvPicPr>
            <a:picLocks noChangeAspect="1"/>
          </p:cNvPicPr>
          <p:nvPr/>
        </p:nvPicPr>
        <p:blipFill rotWithShape="1">
          <a:blip r:embed="rId4" cstate="print"/>
          <a:srcRect t="7117" b="2168"/>
          <a:stretch/>
        </p:blipFill>
        <p:spPr>
          <a:xfrm>
            <a:off x="2971800" y="2736759"/>
            <a:ext cx="2582365" cy="1149441"/>
          </a:xfrm>
          <a:prstGeom prst="rect">
            <a:avLst/>
          </a:prstGeom>
        </p:spPr>
      </p:pic>
      <p:pic>
        <p:nvPicPr>
          <p:cNvPr id="9" name="Picture 8"/>
          <p:cNvPicPr>
            <a:picLocks noChangeAspect="1"/>
          </p:cNvPicPr>
          <p:nvPr/>
        </p:nvPicPr>
        <p:blipFill rotWithShape="1">
          <a:blip r:embed="rId5"/>
          <a:srcRect l="-384" t="677" r="384" b="18229"/>
          <a:stretch/>
        </p:blipFill>
        <p:spPr>
          <a:xfrm>
            <a:off x="6000247" y="1647310"/>
            <a:ext cx="2515103" cy="1172090"/>
          </a:xfrm>
          <a:prstGeom prst="rect">
            <a:avLst/>
          </a:prstGeom>
        </p:spPr>
      </p:pic>
      <p:pic>
        <p:nvPicPr>
          <p:cNvPr id="10" name="Picture 9"/>
          <p:cNvPicPr>
            <a:picLocks noChangeAspect="1"/>
          </p:cNvPicPr>
          <p:nvPr/>
        </p:nvPicPr>
        <p:blipFill rotWithShape="1">
          <a:blip r:embed="rId6" cstate="print"/>
          <a:srcRect l="11797" t="15058" r="443" b="12385"/>
          <a:stretch/>
        </p:blipFill>
        <p:spPr>
          <a:xfrm>
            <a:off x="2971800" y="4260759"/>
            <a:ext cx="2578997" cy="1149441"/>
          </a:xfrm>
          <a:prstGeom prst="rect">
            <a:avLst/>
          </a:prstGeom>
        </p:spPr>
      </p:pic>
      <p:pic>
        <p:nvPicPr>
          <p:cNvPr id="11" name="Picture 10"/>
          <p:cNvPicPr>
            <a:picLocks noChangeAspect="1"/>
          </p:cNvPicPr>
          <p:nvPr/>
        </p:nvPicPr>
        <p:blipFill rotWithShape="1">
          <a:blip r:embed="rId7"/>
          <a:srcRect l="312" t="16178" r="653" b="23424"/>
          <a:stretch/>
        </p:blipFill>
        <p:spPr>
          <a:xfrm>
            <a:off x="5988676" y="4711707"/>
            <a:ext cx="2526674" cy="1155693"/>
          </a:xfrm>
          <a:prstGeom prst="rect">
            <a:avLst/>
          </a:prstGeom>
        </p:spPr>
      </p:pic>
    </p:spTree>
    <p:extLst>
      <p:ext uri="{BB962C8B-B14F-4D97-AF65-F5344CB8AC3E}">
        <p14:creationId xmlns:p14="http://schemas.microsoft.com/office/powerpoint/2010/main" val="24464435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534400" cy="994172"/>
          </a:xfrm>
        </p:spPr>
        <p:txBody>
          <a:bodyPr>
            <a:normAutofit fontScale="90000"/>
          </a:bodyPr>
          <a:lstStyle/>
          <a:p>
            <a:r>
              <a:rPr lang="en-US" b="1" dirty="0" smtClean="0"/>
              <a:t>Processes for Clean Energy Materials &amp; Technologies</a:t>
            </a:r>
            <a:br>
              <a:rPr lang="en-US" b="1" dirty="0" smtClean="0"/>
            </a:br>
            <a:r>
              <a:rPr lang="en-US" sz="2200" dirty="0" smtClean="0"/>
              <a:t>Energy Dependence: Energy Cost Considered in Competitive Manufacturing</a:t>
            </a:r>
            <a:endParaRPr lang="en-US" sz="2200" b="1" dirty="0"/>
          </a:p>
        </p:txBody>
      </p:sp>
      <p:sp>
        <p:nvSpPr>
          <p:cNvPr id="3" name="Content Placeholder 2"/>
          <p:cNvSpPr>
            <a:spLocks noGrp="1"/>
          </p:cNvSpPr>
          <p:nvPr>
            <p:ph idx="1"/>
          </p:nvPr>
        </p:nvSpPr>
        <p:spPr>
          <a:xfrm>
            <a:off x="419100" y="1163505"/>
            <a:ext cx="7886700" cy="4856295"/>
          </a:xfrm>
        </p:spPr>
        <p:txBody>
          <a:bodyPr>
            <a:noAutofit/>
          </a:bodyPr>
          <a:lstStyle/>
          <a:p>
            <a:pPr marL="0" indent="0">
              <a:buNone/>
            </a:pPr>
            <a:r>
              <a:rPr lang="en-US" sz="2000" b="1" dirty="0" smtClean="0">
                <a:latin typeface="+mn-lt"/>
              </a:rPr>
              <a:t>Solar PV Cell</a:t>
            </a:r>
          </a:p>
          <a:p>
            <a:endParaRPr lang="en-US" sz="2000" b="1" dirty="0">
              <a:latin typeface="+mn-lt"/>
            </a:endParaRPr>
          </a:p>
          <a:p>
            <a:pPr marL="0" indent="0">
              <a:buNone/>
            </a:pPr>
            <a:r>
              <a:rPr lang="en-US" sz="2000" b="1" dirty="0" smtClean="0">
                <a:latin typeface="+mn-lt"/>
              </a:rPr>
              <a:t>Carbon Fibers</a:t>
            </a:r>
          </a:p>
          <a:p>
            <a:endParaRPr lang="en-US" sz="2000" b="1" dirty="0">
              <a:latin typeface="+mn-lt"/>
            </a:endParaRPr>
          </a:p>
          <a:p>
            <a:pPr marL="0" indent="0">
              <a:buNone/>
            </a:pPr>
            <a:r>
              <a:rPr lang="en-US" sz="2000" b="1" dirty="0" smtClean="0">
                <a:latin typeface="+mn-lt"/>
              </a:rPr>
              <a:t>Light Emitting Diodes</a:t>
            </a:r>
          </a:p>
          <a:p>
            <a:endParaRPr lang="en-US" sz="2000" b="1" dirty="0">
              <a:latin typeface="+mn-lt"/>
            </a:endParaRPr>
          </a:p>
          <a:p>
            <a:pPr marL="0" indent="0">
              <a:buNone/>
            </a:pPr>
            <a:r>
              <a:rPr lang="en-US" sz="2000" b="1" dirty="0" smtClean="0">
                <a:latin typeface="+mn-lt"/>
              </a:rPr>
              <a:t>Electro-Chromic Coatings</a:t>
            </a:r>
          </a:p>
          <a:p>
            <a:endParaRPr lang="en-US" sz="2000" b="1" dirty="0">
              <a:latin typeface="+mn-lt"/>
            </a:endParaRPr>
          </a:p>
          <a:p>
            <a:pPr marL="0" indent="0">
              <a:buNone/>
            </a:pPr>
            <a:r>
              <a:rPr lang="en-US" sz="2000" b="1" dirty="0" smtClean="0">
                <a:latin typeface="+mn-lt"/>
              </a:rPr>
              <a:t>Membranes </a:t>
            </a:r>
          </a:p>
          <a:p>
            <a:endParaRPr lang="en-US" sz="2000" b="1" dirty="0">
              <a:latin typeface="+mn-lt"/>
            </a:endParaRPr>
          </a:p>
          <a:p>
            <a:pPr marL="0" indent="0">
              <a:buNone/>
            </a:pPr>
            <a:r>
              <a:rPr lang="en-US" sz="2000" b="1" dirty="0" smtClean="0">
                <a:latin typeface="+mn-lt"/>
              </a:rPr>
              <a:t>EV Batteries</a:t>
            </a:r>
          </a:p>
          <a:p>
            <a:endParaRPr lang="en-US" sz="2000" b="1" dirty="0">
              <a:latin typeface="+mn-lt"/>
            </a:endParaRPr>
          </a:p>
          <a:p>
            <a:pPr marL="0" indent="0">
              <a:buNone/>
            </a:pPr>
            <a:r>
              <a:rPr lang="en-US" sz="2000" b="1" dirty="0" smtClean="0">
                <a:latin typeface="+mn-lt"/>
              </a:rPr>
              <a:t>Multi-Material Joining</a:t>
            </a:r>
          </a:p>
          <a:p>
            <a:pPr marL="0" indent="0">
              <a:buNone/>
            </a:pPr>
            <a:endParaRPr lang="en-US" sz="2000" dirty="0">
              <a:latin typeface="+mn-lt"/>
            </a:endParaRPr>
          </a:p>
        </p:txBody>
      </p:sp>
      <p:pic>
        <p:nvPicPr>
          <p:cNvPr id="4" name="Picture 3"/>
          <p:cNvPicPr>
            <a:picLocks noChangeAspect="1"/>
          </p:cNvPicPr>
          <p:nvPr/>
        </p:nvPicPr>
        <p:blipFill rotWithShape="1">
          <a:blip r:embed="rId2"/>
          <a:srcRect r="27175"/>
          <a:stretch/>
        </p:blipFill>
        <p:spPr>
          <a:xfrm>
            <a:off x="6210838" y="990600"/>
            <a:ext cx="2584629" cy="987358"/>
          </a:xfrm>
          <a:prstGeom prst="rect">
            <a:avLst/>
          </a:prstGeom>
        </p:spPr>
      </p:pic>
      <p:pic>
        <p:nvPicPr>
          <p:cNvPr id="2050" name="Picture 2" descr="Carbon Fiber Furnaces"/>
          <p:cNvPicPr>
            <a:picLocks noChangeAspect="1" noChangeArrowheads="1"/>
          </p:cNvPicPr>
          <p:nvPr/>
        </p:nvPicPr>
        <p:blipFill rotWithShape="1">
          <a:blip r:embed="rId3">
            <a:extLst>
              <a:ext uri="{28A0092B-C50C-407E-A947-70E740481C1C}">
                <a14:useLocalDpi xmlns:a14="http://schemas.microsoft.com/office/drawing/2010/main" val="0"/>
              </a:ext>
            </a:extLst>
          </a:blip>
          <a:srcRect t="13384" b="26753"/>
          <a:stretch/>
        </p:blipFill>
        <p:spPr bwMode="auto">
          <a:xfrm>
            <a:off x="3276600" y="1600200"/>
            <a:ext cx="2584630" cy="9873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a:srcRect t="31423" b="11913"/>
          <a:stretch/>
        </p:blipFill>
        <p:spPr>
          <a:xfrm>
            <a:off x="6223347" y="2362200"/>
            <a:ext cx="2582951" cy="984652"/>
          </a:xfrm>
          <a:prstGeom prst="rect">
            <a:avLst/>
          </a:prstGeom>
        </p:spPr>
      </p:pic>
      <p:pic>
        <p:nvPicPr>
          <p:cNvPr id="6" name="Picture 5"/>
          <p:cNvPicPr>
            <a:picLocks noChangeAspect="1"/>
          </p:cNvPicPr>
          <p:nvPr/>
        </p:nvPicPr>
        <p:blipFill rotWithShape="1">
          <a:blip r:embed="rId5"/>
          <a:srcRect t="42480" r="2212" b="19523"/>
          <a:stretch/>
        </p:blipFill>
        <p:spPr>
          <a:xfrm>
            <a:off x="3276600" y="2987931"/>
            <a:ext cx="2584628" cy="964794"/>
          </a:xfrm>
          <a:prstGeom prst="rect">
            <a:avLst/>
          </a:prstGeom>
        </p:spPr>
      </p:pic>
      <p:pic>
        <p:nvPicPr>
          <p:cNvPr id="2052" name="Picture 4" descr="Photo of scientific equipment in laboratory setting."/>
          <p:cNvPicPr>
            <a:picLocks noChangeAspect="1" noChangeArrowheads="1"/>
          </p:cNvPicPr>
          <p:nvPr/>
        </p:nvPicPr>
        <p:blipFill rotWithShape="1">
          <a:blip r:embed="rId6">
            <a:extLst>
              <a:ext uri="{28A0092B-C50C-407E-A947-70E740481C1C}">
                <a14:useLocalDpi xmlns:a14="http://schemas.microsoft.com/office/drawing/2010/main" val="0"/>
              </a:ext>
            </a:extLst>
          </a:blip>
          <a:srcRect l="2244" t="9674" r="-159" b="39976"/>
          <a:stretch/>
        </p:blipFill>
        <p:spPr bwMode="auto">
          <a:xfrm>
            <a:off x="6210838" y="3724716"/>
            <a:ext cx="2607971" cy="9996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7" cstate="print"/>
          <a:srcRect t="14181" b="25077"/>
          <a:stretch/>
        </p:blipFill>
        <p:spPr>
          <a:xfrm>
            <a:off x="3276600" y="4376698"/>
            <a:ext cx="2584628" cy="957302"/>
          </a:xfrm>
          <a:prstGeom prst="rect">
            <a:avLst/>
          </a:prstGeom>
        </p:spPr>
      </p:pic>
      <p:pic>
        <p:nvPicPr>
          <p:cNvPr id="9" name="Picture 8"/>
          <p:cNvPicPr>
            <a:picLocks noChangeAspect="1"/>
          </p:cNvPicPr>
          <p:nvPr/>
        </p:nvPicPr>
        <p:blipFill rotWithShape="1">
          <a:blip r:embed="rId8"/>
          <a:srcRect l="1272" t="11386" r="2285" b="21290"/>
          <a:stretch/>
        </p:blipFill>
        <p:spPr>
          <a:xfrm>
            <a:off x="6205659" y="5130084"/>
            <a:ext cx="2594987" cy="965916"/>
          </a:xfrm>
          <a:prstGeom prst="rect">
            <a:avLst/>
          </a:prstGeom>
        </p:spPr>
      </p:pic>
    </p:spTree>
    <p:extLst>
      <p:ext uri="{BB962C8B-B14F-4D97-AF65-F5344CB8AC3E}">
        <p14:creationId xmlns:p14="http://schemas.microsoft.com/office/powerpoint/2010/main" val="25394983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458200" cy="914400"/>
          </a:xfrm>
        </p:spPr>
        <p:txBody>
          <a:bodyPr/>
          <a:lstStyle/>
          <a:p>
            <a:r>
              <a:rPr lang="en-US" dirty="0" smtClean="0"/>
              <a:t>Possible</a:t>
            </a:r>
            <a:r>
              <a:rPr lang="en-US" dirty="0"/>
              <a:t> </a:t>
            </a:r>
            <a:r>
              <a:rPr lang="en-US" dirty="0" smtClean="0"/>
              <a:t>Impact Areas of Cross-Cutting Technology for Energy Intensive Industry Sectors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143603086"/>
              </p:ext>
            </p:extLst>
          </p:nvPr>
        </p:nvGraphicFramePr>
        <p:xfrm>
          <a:off x="685800" y="1752600"/>
          <a:ext cx="7780449" cy="3749040"/>
        </p:xfrm>
        <a:graphic>
          <a:graphicData uri="http://schemas.openxmlformats.org/drawingml/2006/table">
            <a:tbl>
              <a:tblPr firstRow="1" bandRow="1">
                <a:tableStyleId>{5C22544A-7EE6-4342-B048-85BDC9FD1C3A}</a:tableStyleId>
              </a:tblPr>
              <a:tblGrid>
                <a:gridCol w="1698174"/>
                <a:gridCol w="208280"/>
                <a:gridCol w="1306288"/>
                <a:gridCol w="1238517"/>
                <a:gridCol w="1109730"/>
                <a:gridCol w="1109730"/>
                <a:gridCol w="1109730"/>
              </a:tblGrid>
              <a:tr h="528320">
                <a:tc>
                  <a:txBody>
                    <a:bodyPr/>
                    <a:lstStyle/>
                    <a:p>
                      <a:endParaRPr lang="en-US" dirty="0"/>
                    </a:p>
                  </a:txBody>
                  <a:tcPr/>
                </a:tc>
                <a:tc>
                  <a:txBody>
                    <a:bodyPr/>
                    <a:lstStyle/>
                    <a:p>
                      <a:endParaRPr lang="en-US" dirty="0"/>
                    </a:p>
                  </a:txBody>
                  <a:tcPr/>
                </a:tc>
                <a:tc>
                  <a:txBody>
                    <a:bodyPr/>
                    <a:lstStyle/>
                    <a:p>
                      <a:r>
                        <a:rPr lang="en-US" smtClean="0"/>
                        <a:t>Chemicals &amp; Bio-chemicals</a:t>
                      </a:r>
                    </a:p>
                    <a:p>
                      <a:endParaRPr lang="en-US" dirty="0"/>
                    </a:p>
                  </a:txBody>
                  <a:tcPr/>
                </a:tc>
                <a:tc>
                  <a:txBody>
                    <a:bodyPr/>
                    <a:lstStyle/>
                    <a:p>
                      <a:r>
                        <a:rPr lang="en-US" smtClean="0"/>
                        <a:t>Petroleum</a:t>
                      </a:r>
                    </a:p>
                    <a:p>
                      <a:r>
                        <a:rPr lang="en-US" smtClean="0"/>
                        <a:t>Refining</a:t>
                      </a:r>
                      <a:endParaRPr lang="en-US" dirty="0"/>
                    </a:p>
                  </a:txBody>
                  <a:tcPr/>
                </a:tc>
                <a:tc>
                  <a:txBody>
                    <a:bodyPr/>
                    <a:lstStyle/>
                    <a:p>
                      <a:r>
                        <a:rPr lang="en-US" smtClean="0"/>
                        <a:t>Primary</a:t>
                      </a:r>
                      <a:r>
                        <a:rPr lang="en-US" baseline="0" smtClean="0"/>
                        <a:t> </a:t>
                      </a:r>
                    </a:p>
                    <a:p>
                      <a:r>
                        <a:rPr lang="en-US" baseline="0" smtClean="0"/>
                        <a:t>Metals</a:t>
                      </a:r>
                      <a:endParaRPr lang="en-US" dirty="0"/>
                    </a:p>
                  </a:txBody>
                  <a:tcPr/>
                </a:tc>
                <a:tc>
                  <a:txBody>
                    <a:bodyPr/>
                    <a:lstStyle/>
                    <a:p>
                      <a:r>
                        <a:rPr lang="en-US" dirty="0" smtClean="0"/>
                        <a:t>Forest</a:t>
                      </a:r>
                      <a:r>
                        <a:rPr lang="en-US" baseline="0" dirty="0" smtClean="0"/>
                        <a:t> &amp;</a:t>
                      </a:r>
                    </a:p>
                    <a:p>
                      <a:r>
                        <a:rPr lang="en-US" baseline="0" dirty="0" smtClean="0"/>
                        <a:t>Food Products</a:t>
                      </a:r>
                      <a:endParaRPr lang="en-US" dirty="0"/>
                    </a:p>
                  </a:txBody>
                  <a:tcPr/>
                </a:tc>
                <a:tc>
                  <a:txBody>
                    <a:bodyPr/>
                    <a:lstStyle/>
                    <a:p>
                      <a:r>
                        <a:rPr lang="en-US" dirty="0" smtClean="0"/>
                        <a:t>Clean Water</a:t>
                      </a:r>
                    </a:p>
                    <a:p>
                      <a:endParaRPr lang="en-US" dirty="0" smtClean="0"/>
                    </a:p>
                    <a:p>
                      <a:endParaRPr lang="en-US" dirty="0" smtClean="0"/>
                    </a:p>
                  </a:txBody>
                  <a:tcPr/>
                </a:tc>
              </a:tr>
              <a:tr h="528320">
                <a:tc>
                  <a:txBody>
                    <a:bodyPr/>
                    <a:lstStyle/>
                    <a:p>
                      <a:r>
                        <a:rPr lang="en-US" dirty="0" smtClean="0"/>
                        <a:t>SMART Manufacturing</a:t>
                      </a:r>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r>
              <a:tr h="528320">
                <a:tc>
                  <a:txBody>
                    <a:bodyPr/>
                    <a:lstStyle/>
                    <a:p>
                      <a:r>
                        <a:rPr lang="en-US" dirty="0" smtClean="0"/>
                        <a:t>Process Intensification</a:t>
                      </a:r>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r>
              <a:tr h="528320">
                <a:tc>
                  <a:txBody>
                    <a:bodyPr/>
                    <a:lstStyle/>
                    <a:p>
                      <a:r>
                        <a:rPr lang="en-US" dirty="0" smtClean="0"/>
                        <a:t>CHP &amp; Grid Integration</a:t>
                      </a:r>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r>
              <a:tr h="528320">
                <a:tc>
                  <a:txBody>
                    <a:bodyPr/>
                    <a:lstStyle/>
                    <a:p>
                      <a:r>
                        <a:rPr lang="en-US" dirty="0" smtClean="0"/>
                        <a:t>Sustainable </a:t>
                      </a:r>
                    </a:p>
                    <a:p>
                      <a:r>
                        <a:rPr lang="en-US" dirty="0" smtClean="0"/>
                        <a:t>Manufacturing</a:t>
                      </a:r>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r>
            </a:tbl>
          </a:graphicData>
        </a:graphic>
      </p:graphicFrame>
      <p:sp>
        <p:nvSpPr>
          <p:cNvPr id="4" name="Oval 3"/>
          <p:cNvSpPr/>
          <p:nvPr/>
        </p:nvSpPr>
        <p:spPr>
          <a:xfrm>
            <a:off x="4343400" y="3733800"/>
            <a:ext cx="457200"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2971800" y="3733800"/>
            <a:ext cx="457200"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971800" y="3048000"/>
            <a:ext cx="457200"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4343400" y="3048000"/>
            <a:ext cx="457200"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486400" y="3048000"/>
            <a:ext cx="457200"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553200" y="3048000"/>
            <a:ext cx="457200"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553200" y="3657600"/>
            <a:ext cx="457200"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p:nvSpPr>
        <p:spPr>
          <a:xfrm>
            <a:off x="2971800" y="4343400"/>
            <a:ext cx="457200"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343400" y="4343400"/>
            <a:ext cx="457200"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486400" y="4343400"/>
            <a:ext cx="457200"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553200" y="4343400"/>
            <a:ext cx="457200"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2971800" y="4953000"/>
            <a:ext cx="457200"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553200" y="4953000"/>
            <a:ext cx="457200"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5486400" y="4953000"/>
            <a:ext cx="457200"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7620000" y="3048000"/>
            <a:ext cx="457200"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7620000" y="3657600"/>
            <a:ext cx="457200"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p:cNvSpPr/>
          <p:nvPr/>
        </p:nvSpPr>
        <p:spPr>
          <a:xfrm>
            <a:off x="7620000" y="4343400"/>
            <a:ext cx="457200"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5486400" y="3657600"/>
            <a:ext cx="457200"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7620000" y="4953000"/>
            <a:ext cx="457200"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1403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and Energy in Sustainable Manufacturing</a:t>
            </a:r>
            <a:endParaRPr lang="en-US" dirty="0"/>
          </a:p>
        </p:txBody>
      </p:sp>
      <p:pic>
        <p:nvPicPr>
          <p:cNvPr id="3" name="Picture 2"/>
          <p:cNvPicPr>
            <a:picLocks noChangeAspect="1"/>
          </p:cNvPicPr>
          <p:nvPr/>
        </p:nvPicPr>
        <p:blipFill>
          <a:blip r:embed="rId2"/>
          <a:stretch>
            <a:fillRect/>
          </a:stretch>
        </p:blipFill>
        <p:spPr>
          <a:xfrm>
            <a:off x="866775" y="914400"/>
            <a:ext cx="7410450" cy="5200770"/>
          </a:xfrm>
          <a:prstGeom prst="rect">
            <a:avLst/>
          </a:prstGeom>
          <a:ln>
            <a:noFill/>
          </a:ln>
        </p:spPr>
      </p:pic>
      <p:grpSp>
        <p:nvGrpSpPr>
          <p:cNvPr id="19" name="Group 18"/>
          <p:cNvGrpSpPr/>
          <p:nvPr/>
        </p:nvGrpSpPr>
        <p:grpSpPr>
          <a:xfrm>
            <a:off x="3352800" y="3352800"/>
            <a:ext cx="4582065" cy="2381370"/>
            <a:chOff x="3352800" y="3352800"/>
            <a:chExt cx="4582065" cy="2381370"/>
          </a:xfrm>
        </p:grpSpPr>
        <p:sp>
          <p:nvSpPr>
            <p:cNvPr id="4" name="Oval 3"/>
            <p:cNvSpPr/>
            <p:nvPr/>
          </p:nvSpPr>
          <p:spPr>
            <a:xfrm>
              <a:off x="3352800" y="4191000"/>
              <a:ext cx="1066800" cy="5334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6400800" y="3352800"/>
              <a:ext cx="1534065" cy="838200"/>
            </a:xfrm>
            <a:prstGeom prst="rect">
              <a:avLst/>
            </a:prstGeom>
          </p:spPr>
        </p:pic>
        <p:sp>
          <p:nvSpPr>
            <p:cNvPr id="6" name="TextBox 5"/>
            <p:cNvSpPr txBox="1"/>
            <p:nvPr/>
          </p:nvSpPr>
          <p:spPr>
            <a:xfrm>
              <a:off x="4601311" y="4343400"/>
              <a:ext cx="914400" cy="381000"/>
            </a:xfrm>
            <a:prstGeom prst="rect">
              <a:avLst/>
            </a:prstGeom>
          </p:spPr>
          <p:txBody>
            <a:bodyPr vert="horz" wrap="none" lIns="91440" tIns="45720" rIns="91440" bIns="45720" rtlCol="0">
              <a:normAutofit lnSpcReduction="10000"/>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000" b="1" i="0" u="none" strike="noStrike" kern="1200" cap="none" spc="0" normalizeH="0" baseline="0" noProof="0" dirty="0" smtClean="0">
                  <a:ln>
                    <a:noFill/>
                  </a:ln>
                  <a:solidFill>
                    <a:srgbClr val="FF0000"/>
                  </a:solidFill>
                  <a:effectLst/>
                  <a:uLnTx/>
                  <a:uFillTx/>
                  <a:latin typeface="Arial Narrow"/>
                  <a:ea typeface="+mn-ea"/>
                  <a:cs typeface="Arial Narrow"/>
                </a:rPr>
                <a:t>Energy for Water</a:t>
              </a:r>
            </a:p>
          </p:txBody>
        </p:sp>
        <p:sp>
          <p:nvSpPr>
            <p:cNvPr id="8" name="Oval 7"/>
            <p:cNvSpPr/>
            <p:nvPr/>
          </p:nvSpPr>
          <p:spPr>
            <a:xfrm>
              <a:off x="4829174" y="4838700"/>
              <a:ext cx="1343025" cy="89547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892535" y="1219201"/>
            <a:ext cx="6146441" cy="3352798"/>
            <a:chOff x="892535" y="1219201"/>
            <a:chExt cx="6146441" cy="3352798"/>
          </a:xfrm>
        </p:grpSpPr>
        <p:sp>
          <p:nvSpPr>
            <p:cNvPr id="10" name="Oval 9"/>
            <p:cNvSpPr/>
            <p:nvPr/>
          </p:nvSpPr>
          <p:spPr>
            <a:xfrm rot="16200000">
              <a:off x="1962686" y="3181886"/>
              <a:ext cx="1865827" cy="914400"/>
            </a:xfrm>
            <a:prstGeom prst="ellipse">
              <a:avLst/>
            </a:prstGeom>
            <a:noFill/>
            <a:ln w="28575">
              <a:solidFill>
                <a:srgbClr val="99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rot="16200000">
              <a:off x="1012134" y="1099602"/>
              <a:ext cx="799027" cy="1038226"/>
            </a:xfrm>
            <a:prstGeom prst="ellipse">
              <a:avLst/>
            </a:prstGeom>
            <a:noFill/>
            <a:ln w="28575">
              <a:solidFill>
                <a:srgbClr val="99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524000" y="2057400"/>
              <a:ext cx="914400" cy="381000"/>
            </a:xfrm>
            <a:prstGeom prst="rect">
              <a:avLst/>
            </a:prstGeom>
          </p:spPr>
          <p:txBody>
            <a:bodyPr vert="horz" wrap="none" lIns="91440" tIns="45720" rIns="91440" bIns="45720" rtlCol="0">
              <a:normAutofit lnSpcReduction="10000"/>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000" b="1" i="0" u="none" strike="noStrike" kern="1200" cap="none" spc="0" normalizeH="0" baseline="0" noProof="0" dirty="0" smtClean="0">
                  <a:ln>
                    <a:noFill/>
                  </a:ln>
                  <a:solidFill>
                    <a:srgbClr val="993300"/>
                  </a:solidFill>
                  <a:effectLst/>
                  <a:uLnTx/>
                  <a:uFillTx/>
                  <a:latin typeface="Arial Narrow"/>
                  <a:ea typeface="+mn-ea"/>
                  <a:cs typeface="Arial Narrow"/>
                </a:rPr>
                <a:t>Water for</a:t>
              </a:r>
              <a:r>
                <a:rPr kumimoji="0" lang="en-US" sz="2000" b="1" i="0" u="none" strike="noStrike" kern="1200" cap="none" spc="0" normalizeH="0" noProof="0" dirty="0" smtClean="0">
                  <a:ln>
                    <a:noFill/>
                  </a:ln>
                  <a:solidFill>
                    <a:srgbClr val="993300"/>
                  </a:solidFill>
                  <a:effectLst/>
                  <a:uLnTx/>
                  <a:uFillTx/>
                  <a:latin typeface="Arial Narrow"/>
                  <a:ea typeface="+mn-ea"/>
                  <a:cs typeface="Arial Narrow"/>
                </a:rPr>
                <a:t> Energy</a:t>
              </a:r>
              <a:endParaRPr kumimoji="0" lang="en-US" sz="2000" b="1" i="0" u="none" strike="noStrike" kern="1200" cap="none" spc="0" normalizeH="0" baseline="0" noProof="0" dirty="0" smtClean="0">
                <a:ln>
                  <a:noFill/>
                </a:ln>
                <a:solidFill>
                  <a:srgbClr val="993300"/>
                </a:solidFill>
                <a:effectLst/>
                <a:uLnTx/>
                <a:uFillTx/>
                <a:latin typeface="Arial Narrow"/>
                <a:ea typeface="+mn-ea"/>
                <a:cs typeface="Arial Narrow"/>
              </a:endParaRPr>
            </a:p>
          </p:txBody>
        </p:sp>
        <p:grpSp>
          <p:nvGrpSpPr>
            <p:cNvPr id="20" name="Group 19"/>
            <p:cNvGrpSpPr/>
            <p:nvPr/>
          </p:nvGrpSpPr>
          <p:grpSpPr>
            <a:xfrm>
              <a:off x="4900613" y="1486972"/>
              <a:ext cx="2138363" cy="1865827"/>
              <a:chOff x="4900613" y="1486972"/>
              <a:chExt cx="2138363" cy="1865827"/>
            </a:xfrm>
          </p:grpSpPr>
          <p:sp>
            <p:nvSpPr>
              <p:cNvPr id="16" name="Oval 15"/>
              <p:cNvSpPr/>
              <p:nvPr/>
            </p:nvSpPr>
            <p:spPr>
              <a:xfrm rot="16200000">
                <a:off x="4603493" y="1784092"/>
                <a:ext cx="1865827" cy="1271588"/>
              </a:xfrm>
              <a:prstGeom prst="ellipse">
                <a:avLst/>
              </a:prstGeom>
              <a:noFill/>
              <a:ln w="28575">
                <a:solidFill>
                  <a:srgbClr val="6600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6124576" y="1866900"/>
                <a:ext cx="914400" cy="381000"/>
              </a:xfrm>
              <a:prstGeom prst="rect">
                <a:avLst/>
              </a:prstGeom>
              <a:ln>
                <a:noFill/>
              </a:ln>
            </p:spPr>
            <p:txBody>
              <a:bodyPr vert="horz" wrap="none" lIns="91440" tIns="45720" rIns="91440" bIns="45720" rtlCol="0">
                <a:normAutofit lnSpcReduction="10000"/>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000" b="1" i="0" u="none" strike="noStrike" kern="1200" cap="none" spc="0" normalizeH="0" baseline="0" noProof="0" dirty="0" smtClean="0">
                    <a:ln>
                      <a:noFill/>
                    </a:ln>
                    <a:solidFill>
                      <a:srgbClr val="993300"/>
                    </a:solidFill>
                    <a:effectLst/>
                    <a:uLnTx/>
                    <a:uFillTx/>
                    <a:latin typeface="Arial Narrow"/>
                    <a:ea typeface="+mn-ea"/>
                    <a:cs typeface="Arial Narrow"/>
                  </a:rPr>
                  <a:t> </a:t>
                </a:r>
                <a:r>
                  <a:rPr kumimoji="0" lang="en-US" sz="2000" b="1" i="0" u="none" strike="noStrike" kern="1200" cap="none" spc="0" normalizeH="0" baseline="0" noProof="0" dirty="0" smtClean="0">
                    <a:ln>
                      <a:noFill/>
                    </a:ln>
                    <a:solidFill>
                      <a:srgbClr val="660033"/>
                    </a:solidFill>
                    <a:effectLst/>
                    <a:uLnTx/>
                    <a:uFillTx/>
                    <a:latin typeface="Arial Narrow"/>
                    <a:ea typeface="+mn-ea"/>
                    <a:cs typeface="Arial Narrow"/>
                  </a:rPr>
                  <a:t>Water Energy Uses</a:t>
                </a:r>
              </a:p>
            </p:txBody>
          </p:sp>
        </p:grpSp>
      </p:grpSp>
    </p:spTree>
    <p:extLst>
      <p:ext uri="{BB962C8B-B14F-4D97-AF65-F5344CB8AC3E}">
        <p14:creationId xmlns:p14="http://schemas.microsoft.com/office/powerpoint/2010/main" val="245606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 y="0"/>
            <a:ext cx="8229600" cy="914400"/>
          </a:xfrm>
        </p:spPr>
        <p:txBody>
          <a:bodyPr>
            <a:normAutofit/>
          </a:bodyPr>
          <a:lstStyle/>
          <a:p>
            <a:r>
              <a:rPr lang="en-US" dirty="0" smtClean="0"/>
              <a:t>Motivation and Goals</a:t>
            </a:r>
            <a:endParaRPr lang="en-US" dirty="0"/>
          </a:p>
        </p:txBody>
      </p:sp>
      <p:sp>
        <p:nvSpPr>
          <p:cNvPr id="6" name="Title 7"/>
          <p:cNvSpPr txBox="1">
            <a:spLocks/>
          </p:cNvSpPr>
          <p:nvPr/>
        </p:nvSpPr>
        <p:spPr>
          <a:xfrm>
            <a:off x="102550" y="1066800"/>
            <a:ext cx="8534400" cy="1981200"/>
          </a:xfrm>
          <a:prstGeom prst="rect">
            <a:avLst/>
          </a:prstGeom>
        </p:spPr>
        <p:txBody>
          <a:bodyPr vert="horz" lIns="91440" tIns="45720" rIns="91440" bIns="45720" rtlCol="0" anchor="t">
            <a:normAutofit fontScale="77500" lnSpcReduction="20000"/>
          </a:bodyPr>
          <a:lstStyle>
            <a:lvl1pPr algn="l" defTabSz="457200" rtl="0" eaLnBrk="0" fontAlgn="base" hangingPunct="0">
              <a:lnSpc>
                <a:spcPts val="2800"/>
              </a:lnSpc>
              <a:spcBef>
                <a:spcPct val="0"/>
              </a:spcBef>
              <a:spcAft>
                <a:spcPct val="0"/>
              </a:spcAft>
              <a:defRPr sz="2800" b="1" i="0" kern="1200">
                <a:solidFill>
                  <a:srgbClr val="282B2E"/>
                </a:solidFill>
                <a:latin typeface="+mj-lt"/>
                <a:ea typeface="+mj-ea"/>
                <a:cs typeface="Calibri"/>
              </a:defRPr>
            </a:lvl1pPr>
            <a:lvl2pPr algn="l" defTabSz="457200" rtl="0" eaLnBrk="0" fontAlgn="base" hangingPunct="0">
              <a:lnSpc>
                <a:spcPts val="2800"/>
              </a:lnSpc>
              <a:spcBef>
                <a:spcPct val="0"/>
              </a:spcBef>
              <a:spcAft>
                <a:spcPct val="0"/>
              </a:spcAft>
              <a:defRPr sz="2600">
                <a:solidFill>
                  <a:srgbClr val="FFFFFF"/>
                </a:solidFill>
                <a:latin typeface="Arial" charset="0"/>
              </a:defRPr>
            </a:lvl2pPr>
            <a:lvl3pPr algn="l" defTabSz="457200" rtl="0" eaLnBrk="0" fontAlgn="base" hangingPunct="0">
              <a:lnSpc>
                <a:spcPts val="2800"/>
              </a:lnSpc>
              <a:spcBef>
                <a:spcPct val="0"/>
              </a:spcBef>
              <a:spcAft>
                <a:spcPct val="0"/>
              </a:spcAft>
              <a:defRPr sz="2600">
                <a:solidFill>
                  <a:srgbClr val="FFFFFF"/>
                </a:solidFill>
                <a:latin typeface="Arial" charset="0"/>
              </a:defRPr>
            </a:lvl3pPr>
            <a:lvl4pPr algn="l" defTabSz="457200" rtl="0" eaLnBrk="0" fontAlgn="base" hangingPunct="0">
              <a:lnSpc>
                <a:spcPts val="2800"/>
              </a:lnSpc>
              <a:spcBef>
                <a:spcPct val="0"/>
              </a:spcBef>
              <a:spcAft>
                <a:spcPct val="0"/>
              </a:spcAft>
              <a:defRPr sz="2600">
                <a:solidFill>
                  <a:srgbClr val="FFFFFF"/>
                </a:solidFill>
                <a:latin typeface="Arial" charset="0"/>
              </a:defRPr>
            </a:lvl4pPr>
            <a:lvl5pPr algn="l" defTabSz="457200" rtl="0" eaLnBrk="0" fontAlgn="base" hangingPunct="0">
              <a:lnSpc>
                <a:spcPts val="2800"/>
              </a:lnSpc>
              <a:spcBef>
                <a:spcPct val="0"/>
              </a:spcBef>
              <a:spcAft>
                <a:spcPct val="0"/>
              </a:spcAft>
              <a:defRPr sz="2600">
                <a:solidFill>
                  <a:srgbClr val="FFFFFF"/>
                </a:solidFill>
                <a:latin typeface="Arial" charset="0"/>
              </a:defRPr>
            </a:lvl5pPr>
            <a:lvl6pPr marL="457200" algn="l" defTabSz="457200" rtl="0" fontAlgn="base">
              <a:lnSpc>
                <a:spcPts val="2800"/>
              </a:lnSpc>
              <a:spcBef>
                <a:spcPct val="0"/>
              </a:spcBef>
              <a:spcAft>
                <a:spcPct val="0"/>
              </a:spcAft>
              <a:defRPr sz="2600">
                <a:solidFill>
                  <a:srgbClr val="FFFFFF"/>
                </a:solidFill>
                <a:latin typeface="Arial" charset="0"/>
              </a:defRPr>
            </a:lvl6pPr>
            <a:lvl7pPr marL="914400" algn="l" defTabSz="457200" rtl="0" fontAlgn="base">
              <a:lnSpc>
                <a:spcPts val="2800"/>
              </a:lnSpc>
              <a:spcBef>
                <a:spcPct val="0"/>
              </a:spcBef>
              <a:spcAft>
                <a:spcPct val="0"/>
              </a:spcAft>
              <a:defRPr sz="2600">
                <a:solidFill>
                  <a:srgbClr val="FFFFFF"/>
                </a:solidFill>
                <a:latin typeface="Arial" charset="0"/>
              </a:defRPr>
            </a:lvl7pPr>
            <a:lvl8pPr marL="1371600" algn="l" defTabSz="457200" rtl="0" fontAlgn="base">
              <a:lnSpc>
                <a:spcPts val="2800"/>
              </a:lnSpc>
              <a:spcBef>
                <a:spcPct val="0"/>
              </a:spcBef>
              <a:spcAft>
                <a:spcPct val="0"/>
              </a:spcAft>
              <a:defRPr sz="2600">
                <a:solidFill>
                  <a:srgbClr val="FFFFFF"/>
                </a:solidFill>
                <a:latin typeface="Arial" charset="0"/>
              </a:defRPr>
            </a:lvl8pPr>
            <a:lvl9pPr marL="1828800" algn="l" defTabSz="457200" rtl="0" fontAlgn="base">
              <a:lnSpc>
                <a:spcPts val="2800"/>
              </a:lnSpc>
              <a:spcBef>
                <a:spcPct val="0"/>
              </a:spcBef>
              <a:spcAft>
                <a:spcPct val="0"/>
              </a:spcAft>
              <a:defRPr sz="2600">
                <a:solidFill>
                  <a:srgbClr val="FFFFFF"/>
                </a:solidFill>
                <a:latin typeface="Arial" charset="0"/>
              </a:defRPr>
            </a:lvl9pPr>
          </a:lstStyle>
          <a:p>
            <a:pPr marL="514350" indent="-514350">
              <a:buAutoNum type="arabicParenR"/>
            </a:pPr>
            <a:r>
              <a:rPr lang="en-US" dirty="0" smtClean="0">
                <a:solidFill>
                  <a:srgbClr val="000000"/>
                </a:solidFill>
              </a:rPr>
              <a:t>Motivation</a:t>
            </a:r>
          </a:p>
          <a:p>
            <a:pPr lvl="1"/>
            <a:r>
              <a:rPr lang="en-US" sz="1800" dirty="0" smtClean="0">
                <a:solidFill>
                  <a:srgbClr val="000000"/>
                </a:solidFill>
              </a:rPr>
              <a:t>There are a number of key energy applications (systems) that operate in extreme (temperature, pressure, corrosive, etc.) environments that rely on robust materials. Advanced materials able to withstand these conditions will enable new and more energy efficient technologies and processes. </a:t>
            </a:r>
          </a:p>
          <a:p>
            <a:pPr lvl="1"/>
            <a:r>
              <a:rPr lang="en-US" sz="1800" dirty="0" smtClean="0">
                <a:solidFill>
                  <a:srgbClr val="000000"/>
                </a:solidFill>
              </a:rPr>
              <a:t> 			</a:t>
            </a:r>
            <a:endParaRPr lang="en-US" sz="1800" dirty="0">
              <a:solidFill>
                <a:srgbClr val="000000"/>
              </a:solidFill>
            </a:endParaRPr>
          </a:p>
        </p:txBody>
      </p:sp>
      <p:sp>
        <p:nvSpPr>
          <p:cNvPr id="7" name="Title 7"/>
          <p:cNvSpPr txBox="1">
            <a:spLocks/>
          </p:cNvSpPr>
          <p:nvPr/>
        </p:nvSpPr>
        <p:spPr>
          <a:xfrm>
            <a:off x="102550" y="2590800"/>
            <a:ext cx="8534400" cy="2362200"/>
          </a:xfrm>
          <a:prstGeom prst="rect">
            <a:avLst/>
          </a:prstGeom>
        </p:spPr>
        <p:txBody>
          <a:bodyPr vert="horz" lIns="91440" tIns="45720" rIns="91440" bIns="45720" rtlCol="0" anchor="t">
            <a:normAutofit/>
          </a:bodyPr>
          <a:lstStyle>
            <a:lvl1pPr algn="l" defTabSz="457200" rtl="0" eaLnBrk="0" fontAlgn="base" hangingPunct="0">
              <a:lnSpc>
                <a:spcPts val="2800"/>
              </a:lnSpc>
              <a:spcBef>
                <a:spcPct val="0"/>
              </a:spcBef>
              <a:spcAft>
                <a:spcPct val="0"/>
              </a:spcAft>
              <a:defRPr sz="2800" b="1" i="0" kern="1200">
                <a:solidFill>
                  <a:srgbClr val="282B2E"/>
                </a:solidFill>
                <a:latin typeface="+mj-lt"/>
                <a:ea typeface="+mj-ea"/>
                <a:cs typeface="Calibri"/>
              </a:defRPr>
            </a:lvl1pPr>
            <a:lvl2pPr algn="l" defTabSz="457200" rtl="0" eaLnBrk="0" fontAlgn="base" hangingPunct="0">
              <a:lnSpc>
                <a:spcPts val="2800"/>
              </a:lnSpc>
              <a:spcBef>
                <a:spcPct val="0"/>
              </a:spcBef>
              <a:spcAft>
                <a:spcPct val="0"/>
              </a:spcAft>
              <a:defRPr sz="2600">
                <a:solidFill>
                  <a:srgbClr val="FFFFFF"/>
                </a:solidFill>
                <a:latin typeface="Arial" charset="0"/>
              </a:defRPr>
            </a:lvl2pPr>
            <a:lvl3pPr algn="l" defTabSz="457200" rtl="0" eaLnBrk="0" fontAlgn="base" hangingPunct="0">
              <a:lnSpc>
                <a:spcPts val="2800"/>
              </a:lnSpc>
              <a:spcBef>
                <a:spcPct val="0"/>
              </a:spcBef>
              <a:spcAft>
                <a:spcPct val="0"/>
              </a:spcAft>
              <a:defRPr sz="2600">
                <a:solidFill>
                  <a:srgbClr val="FFFFFF"/>
                </a:solidFill>
                <a:latin typeface="Arial" charset="0"/>
              </a:defRPr>
            </a:lvl3pPr>
            <a:lvl4pPr algn="l" defTabSz="457200" rtl="0" eaLnBrk="0" fontAlgn="base" hangingPunct="0">
              <a:lnSpc>
                <a:spcPts val="2800"/>
              </a:lnSpc>
              <a:spcBef>
                <a:spcPct val="0"/>
              </a:spcBef>
              <a:spcAft>
                <a:spcPct val="0"/>
              </a:spcAft>
              <a:defRPr sz="2600">
                <a:solidFill>
                  <a:srgbClr val="FFFFFF"/>
                </a:solidFill>
                <a:latin typeface="Arial" charset="0"/>
              </a:defRPr>
            </a:lvl4pPr>
            <a:lvl5pPr algn="l" defTabSz="457200" rtl="0" eaLnBrk="0" fontAlgn="base" hangingPunct="0">
              <a:lnSpc>
                <a:spcPts val="2800"/>
              </a:lnSpc>
              <a:spcBef>
                <a:spcPct val="0"/>
              </a:spcBef>
              <a:spcAft>
                <a:spcPct val="0"/>
              </a:spcAft>
              <a:defRPr sz="2600">
                <a:solidFill>
                  <a:srgbClr val="FFFFFF"/>
                </a:solidFill>
                <a:latin typeface="Arial" charset="0"/>
              </a:defRPr>
            </a:lvl5pPr>
            <a:lvl6pPr marL="457200" algn="l" defTabSz="457200" rtl="0" fontAlgn="base">
              <a:lnSpc>
                <a:spcPts val="2800"/>
              </a:lnSpc>
              <a:spcBef>
                <a:spcPct val="0"/>
              </a:spcBef>
              <a:spcAft>
                <a:spcPct val="0"/>
              </a:spcAft>
              <a:defRPr sz="2600">
                <a:solidFill>
                  <a:srgbClr val="FFFFFF"/>
                </a:solidFill>
                <a:latin typeface="Arial" charset="0"/>
              </a:defRPr>
            </a:lvl6pPr>
            <a:lvl7pPr marL="914400" algn="l" defTabSz="457200" rtl="0" fontAlgn="base">
              <a:lnSpc>
                <a:spcPts val="2800"/>
              </a:lnSpc>
              <a:spcBef>
                <a:spcPct val="0"/>
              </a:spcBef>
              <a:spcAft>
                <a:spcPct val="0"/>
              </a:spcAft>
              <a:defRPr sz="2600">
                <a:solidFill>
                  <a:srgbClr val="FFFFFF"/>
                </a:solidFill>
                <a:latin typeface="Arial" charset="0"/>
              </a:defRPr>
            </a:lvl7pPr>
            <a:lvl8pPr marL="1371600" algn="l" defTabSz="457200" rtl="0" fontAlgn="base">
              <a:lnSpc>
                <a:spcPts val="2800"/>
              </a:lnSpc>
              <a:spcBef>
                <a:spcPct val="0"/>
              </a:spcBef>
              <a:spcAft>
                <a:spcPct val="0"/>
              </a:spcAft>
              <a:defRPr sz="2600">
                <a:solidFill>
                  <a:srgbClr val="FFFFFF"/>
                </a:solidFill>
                <a:latin typeface="Arial" charset="0"/>
              </a:defRPr>
            </a:lvl8pPr>
            <a:lvl9pPr marL="1828800" algn="l" defTabSz="457200" rtl="0" fontAlgn="base">
              <a:lnSpc>
                <a:spcPts val="2800"/>
              </a:lnSpc>
              <a:spcBef>
                <a:spcPct val="0"/>
              </a:spcBef>
              <a:spcAft>
                <a:spcPct val="0"/>
              </a:spcAft>
              <a:defRPr sz="2600">
                <a:solidFill>
                  <a:srgbClr val="FFFFFF"/>
                </a:solidFill>
                <a:latin typeface="Arial" charset="0"/>
              </a:defRPr>
            </a:lvl9pPr>
          </a:lstStyle>
          <a:p>
            <a:pPr marL="514350" indent="-514350">
              <a:buFont typeface="+mj-lt"/>
              <a:buAutoNum type="arabicParenR" startAt="2"/>
            </a:pPr>
            <a:r>
              <a:rPr lang="en-US" sz="2200" dirty="0" smtClean="0">
                <a:solidFill>
                  <a:srgbClr val="000000"/>
                </a:solidFill>
              </a:rPr>
              <a:t>Challenge</a:t>
            </a:r>
          </a:p>
          <a:p>
            <a:pPr lvl="1"/>
            <a:r>
              <a:rPr lang="en-US" sz="1400" dirty="0" smtClean="0">
                <a:solidFill>
                  <a:srgbClr val="000000"/>
                </a:solidFill>
              </a:rPr>
              <a:t>To accelerate the applied research, development and diffusion of such materials. DOE is focused </a:t>
            </a:r>
            <a:r>
              <a:rPr lang="en-US" sz="1400" b="1" u="sng" dirty="0" smtClean="0">
                <a:solidFill>
                  <a:srgbClr val="000000"/>
                </a:solidFill>
              </a:rPr>
              <a:t>not on just solving individual / specific technical problems</a:t>
            </a:r>
            <a:r>
              <a:rPr lang="en-US" sz="1400" dirty="0" smtClean="0">
                <a:solidFill>
                  <a:srgbClr val="000000"/>
                </a:solidFill>
              </a:rPr>
              <a:t>, but on identifying strategic horizontal or platform investments in technologies, capabilities, infrastructure or other resources that will broadly benefit </a:t>
            </a:r>
            <a:r>
              <a:rPr lang="en-US" sz="1400" b="1" u="sng" dirty="0" smtClean="0">
                <a:solidFill>
                  <a:srgbClr val="000000"/>
                </a:solidFill>
              </a:rPr>
              <a:t>a number of sectors operating in harsh service conditions. </a:t>
            </a:r>
            <a:r>
              <a:rPr lang="en-US" sz="1400" dirty="0" smtClean="0">
                <a:solidFill>
                  <a:srgbClr val="000000"/>
                </a:solidFill>
              </a:rPr>
              <a:t> </a:t>
            </a:r>
          </a:p>
          <a:p>
            <a:pPr lvl="1"/>
            <a:r>
              <a:rPr lang="en-US" sz="1800" dirty="0" smtClean="0">
                <a:solidFill>
                  <a:srgbClr val="000000"/>
                </a:solidFill>
              </a:rPr>
              <a:t> </a:t>
            </a:r>
            <a:endParaRPr lang="en-US" sz="1800" dirty="0">
              <a:solidFill>
                <a:srgbClr val="000000"/>
              </a:solidFill>
            </a:endParaRPr>
          </a:p>
        </p:txBody>
      </p:sp>
      <p:sp>
        <p:nvSpPr>
          <p:cNvPr id="10" name="Title 7"/>
          <p:cNvSpPr txBox="1">
            <a:spLocks/>
          </p:cNvSpPr>
          <p:nvPr/>
        </p:nvSpPr>
        <p:spPr>
          <a:xfrm>
            <a:off x="102550" y="4572000"/>
            <a:ext cx="8534400" cy="2362200"/>
          </a:xfrm>
          <a:prstGeom prst="rect">
            <a:avLst/>
          </a:prstGeom>
        </p:spPr>
        <p:txBody>
          <a:bodyPr vert="horz" lIns="91440" tIns="45720" rIns="91440" bIns="45720" rtlCol="0" anchor="t">
            <a:normAutofit/>
          </a:bodyPr>
          <a:lstStyle>
            <a:lvl1pPr algn="l" defTabSz="457200" rtl="0" eaLnBrk="0" fontAlgn="base" hangingPunct="0">
              <a:lnSpc>
                <a:spcPts val="2800"/>
              </a:lnSpc>
              <a:spcBef>
                <a:spcPct val="0"/>
              </a:spcBef>
              <a:spcAft>
                <a:spcPct val="0"/>
              </a:spcAft>
              <a:defRPr sz="2800" b="1" i="0" kern="1200">
                <a:solidFill>
                  <a:srgbClr val="282B2E"/>
                </a:solidFill>
                <a:latin typeface="+mj-lt"/>
                <a:ea typeface="+mj-ea"/>
                <a:cs typeface="Calibri"/>
              </a:defRPr>
            </a:lvl1pPr>
            <a:lvl2pPr algn="l" defTabSz="457200" rtl="0" eaLnBrk="0" fontAlgn="base" hangingPunct="0">
              <a:lnSpc>
                <a:spcPts val="2800"/>
              </a:lnSpc>
              <a:spcBef>
                <a:spcPct val="0"/>
              </a:spcBef>
              <a:spcAft>
                <a:spcPct val="0"/>
              </a:spcAft>
              <a:defRPr sz="2600">
                <a:solidFill>
                  <a:srgbClr val="FFFFFF"/>
                </a:solidFill>
                <a:latin typeface="Arial" charset="0"/>
              </a:defRPr>
            </a:lvl2pPr>
            <a:lvl3pPr algn="l" defTabSz="457200" rtl="0" eaLnBrk="0" fontAlgn="base" hangingPunct="0">
              <a:lnSpc>
                <a:spcPts val="2800"/>
              </a:lnSpc>
              <a:spcBef>
                <a:spcPct val="0"/>
              </a:spcBef>
              <a:spcAft>
                <a:spcPct val="0"/>
              </a:spcAft>
              <a:defRPr sz="2600">
                <a:solidFill>
                  <a:srgbClr val="FFFFFF"/>
                </a:solidFill>
                <a:latin typeface="Arial" charset="0"/>
              </a:defRPr>
            </a:lvl3pPr>
            <a:lvl4pPr algn="l" defTabSz="457200" rtl="0" eaLnBrk="0" fontAlgn="base" hangingPunct="0">
              <a:lnSpc>
                <a:spcPts val="2800"/>
              </a:lnSpc>
              <a:spcBef>
                <a:spcPct val="0"/>
              </a:spcBef>
              <a:spcAft>
                <a:spcPct val="0"/>
              </a:spcAft>
              <a:defRPr sz="2600">
                <a:solidFill>
                  <a:srgbClr val="FFFFFF"/>
                </a:solidFill>
                <a:latin typeface="Arial" charset="0"/>
              </a:defRPr>
            </a:lvl4pPr>
            <a:lvl5pPr algn="l" defTabSz="457200" rtl="0" eaLnBrk="0" fontAlgn="base" hangingPunct="0">
              <a:lnSpc>
                <a:spcPts val="2800"/>
              </a:lnSpc>
              <a:spcBef>
                <a:spcPct val="0"/>
              </a:spcBef>
              <a:spcAft>
                <a:spcPct val="0"/>
              </a:spcAft>
              <a:defRPr sz="2600">
                <a:solidFill>
                  <a:srgbClr val="FFFFFF"/>
                </a:solidFill>
                <a:latin typeface="Arial" charset="0"/>
              </a:defRPr>
            </a:lvl5pPr>
            <a:lvl6pPr marL="457200" algn="l" defTabSz="457200" rtl="0" fontAlgn="base">
              <a:lnSpc>
                <a:spcPts val="2800"/>
              </a:lnSpc>
              <a:spcBef>
                <a:spcPct val="0"/>
              </a:spcBef>
              <a:spcAft>
                <a:spcPct val="0"/>
              </a:spcAft>
              <a:defRPr sz="2600">
                <a:solidFill>
                  <a:srgbClr val="FFFFFF"/>
                </a:solidFill>
                <a:latin typeface="Arial" charset="0"/>
              </a:defRPr>
            </a:lvl6pPr>
            <a:lvl7pPr marL="914400" algn="l" defTabSz="457200" rtl="0" fontAlgn="base">
              <a:lnSpc>
                <a:spcPts val="2800"/>
              </a:lnSpc>
              <a:spcBef>
                <a:spcPct val="0"/>
              </a:spcBef>
              <a:spcAft>
                <a:spcPct val="0"/>
              </a:spcAft>
              <a:defRPr sz="2600">
                <a:solidFill>
                  <a:srgbClr val="FFFFFF"/>
                </a:solidFill>
                <a:latin typeface="Arial" charset="0"/>
              </a:defRPr>
            </a:lvl7pPr>
            <a:lvl8pPr marL="1371600" algn="l" defTabSz="457200" rtl="0" fontAlgn="base">
              <a:lnSpc>
                <a:spcPts val="2800"/>
              </a:lnSpc>
              <a:spcBef>
                <a:spcPct val="0"/>
              </a:spcBef>
              <a:spcAft>
                <a:spcPct val="0"/>
              </a:spcAft>
              <a:defRPr sz="2600">
                <a:solidFill>
                  <a:srgbClr val="FFFFFF"/>
                </a:solidFill>
                <a:latin typeface="Arial" charset="0"/>
              </a:defRPr>
            </a:lvl8pPr>
            <a:lvl9pPr marL="1828800" algn="l" defTabSz="457200" rtl="0" fontAlgn="base">
              <a:lnSpc>
                <a:spcPts val="2800"/>
              </a:lnSpc>
              <a:spcBef>
                <a:spcPct val="0"/>
              </a:spcBef>
              <a:spcAft>
                <a:spcPct val="0"/>
              </a:spcAft>
              <a:defRPr sz="2600">
                <a:solidFill>
                  <a:srgbClr val="FFFFFF"/>
                </a:solidFill>
                <a:latin typeface="Arial" charset="0"/>
              </a:defRPr>
            </a:lvl9pPr>
          </a:lstStyle>
          <a:p>
            <a:pPr marL="514350" indent="-514350">
              <a:buFont typeface="+mj-lt"/>
              <a:buAutoNum type="arabicParenR" startAt="3"/>
            </a:pPr>
            <a:r>
              <a:rPr lang="en-US" sz="2200" dirty="0" smtClean="0">
                <a:solidFill>
                  <a:srgbClr val="000000"/>
                </a:solidFill>
              </a:rPr>
              <a:t>Goal</a:t>
            </a:r>
          </a:p>
          <a:p>
            <a:pPr lvl="1"/>
            <a:r>
              <a:rPr lang="en-US" sz="1400" dirty="0" smtClean="0">
                <a:solidFill>
                  <a:srgbClr val="000000"/>
                </a:solidFill>
              </a:rPr>
              <a:t>Bring together diverse set of stake holders to identify common barriers, technical pathways to addressing these barriers, and where DOE / EERE / AMO can play a facilitating and enabling role through strategic investments. </a:t>
            </a:r>
          </a:p>
          <a:p>
            <a:pPr lvl="1"/>
            <a:r>
              <a:rPr lang="en-US" sz="1800" dirty="0" smtClean="0">
                <a:solidFill>
                  <a:srgbClr val="000000"/>
                </a:solidFill>
              </a:rPr>
              <a:t> </a:t>
            </a:r>
            <a:endParaRPr lang="en-US" sz="1800" dirty="0">
              <a:solidFill>
                <a:srgbClr val="000000"/>
              </a:solidFill>
            </a:endParaRPr>
          </a:p>
        </p:txBody>
      </p:sp>
    </p:spTree>
    <p:extLst>
      <p:ext uri="{BB962C8B-B14F-4D97-AF65-F5344CB8AC3E}">
        <p14:creationId xmlns:p14="http://schemas.microsoft.com/office/powerpoint/2010/main" val="2350954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1877" y="304800"/>
            <a:ext cx="8813801" cy="825500"/>
          </a:xfrm>
        </p:spPr>
        <p:txBody>
          <a:bodyPr>
            <a:normAutofit fontScale="90000"/>
          </a:bodyPr>
          <a:lstStyle/>
          <a:p>
            <a:r>
              <a:rPr lang="en-US" sz="3200" dirty="0" smtClean="0">
                <a:solidFill>
                  <a:schemeClr val="tx1">
                    <a:lumMod val="50000"/>
                  </a:schemeClr>
                </a:solidFill>
                <a:latin typeface="+mj-lt"/>
              </a:rPr>
              <a:t>Bridging the Gap to Manufacturing</a:t>
            </a:r>
            <a:br>
              <a:rPr lang="en-US" sz="3200" dirty="0" smtClean="0">
                <a:solidFill>
                  <a:schemeClr val="tx1">
                    <a:lumMod val="50000"/>
                  </a:schemeClr>
                </a:solidFill>
                <a:latin typeface="+mj-lt"/>
              </a:rPr>
            </a:br>
            <a:r>
              <a:rPr lang="en-US" sz="3200" dirty="0">
                <a:solidFill>
                  <a:schemeClr val="tx1">
                    <a:lumMod val="50000"/>
                  </a:schemeClr>
                </a:solidFill>
              </a:rPr>
              <a:t/>
            </a:r>
            <a:br>
              <a:rPr lang="en-US" sz="3200" dirty="0">
                <a:solidFill>
                  <a:schemeClr val="tx1">
                    <a:lumMod val="50000"/>
                  </a:schemeClr>
                </a:solidFill>
              </a:rPr>
            </a:br>
            <a:r>
              <a:rPr lang="en-US" sz="3200" dirty="0" smtClean="0">
                <a:solidFill>
                  <a:schemeClr val="tx1">
                    <a:lumMod val="50000"/>
                  </a:schemeClr>
                </a:solidFill>
              </a:rPr>
              <a:t>AMO: Advanced Manufacturing Office</a:t>
            </a:r>
            <a:endParaRPr lang="en-US" sz="3200" dirty="0">
              <a:solidFill>
                <a:schemeClr val="tx1">
                  <a:lumMod val="50000"/>
                </a:schemeClr>
              </a:solidFill>
              <a:latin typeface="+mj-lt"/>
            </a:endParaRPr>
          </a:p>
        </p:txBody>
      </p:sp>
      <p:cxnSp>
        <p:nvCxnSpPr>
          <p:cNvPr id="31" name="Straight Arrow Connector 30"/>
          <p:cNvCxnSpPr/>
          <p:nvPr/>
        </p:nvCxnSpPr>
        <p:spPr>
          <a:xfrm>
            <a:off x="6578600" y="12708523"/>
            <a:ext cx="23113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8386487" y="12708523"/>
            <a:ext cx="23113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0744291" y="12708523"/>
            <a:ext cx="23113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13486081" y="12708523"/>
            <a:ext cx="23113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539055" y="1600200"/>
            <a:ext cx="8300145" cy="4317290"/>
            <a:chOff x="397371" y="2197616"/>
            <a:chExt cx="8300145" cy="4317290"/>
          </a:xfrm>
        </p:grpSpPr>
        <p:grpSp>
          <p:nvGrpSpPr>
            <p:cNvPr id="67" name="Group 66"/>
            <p:cNvGrpSpPr/>
            <p:nvPr/>
          </p:nvGrpSpPr>
          <p:grpSpPr>
            <a:xfrm>
              <a:off x="397371" y="2197616"/>
              <a:ext cx="8300145" cy="4184704"/>
              <a:chOff x="397371" y="2453099"/>
              <a:chExt cx="8300145" cy="4184704"/>
            </a:xfrm>
          </p:grpSpPr>
          <p:sp>
            <p:nvSpPr>
              <p:cNvPr id="68" name="Right Arrow 67"/>
              <p:cNvSpPr/>
              <p:nvPr/>
            </p:nvSpPr>
            <p:spPr>
              <a:xfrm>
                <a:off x="553641" y="5992665"/>
                <a:ext cx="8143875" cy="535781"/>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4291" tIns="32146" rIns="64291" bIns="32146" rtlCol="0" anchor="ctr"/>
              <a:lstStyle/>
              <a:p>
                <a:pPr algn="ctr"/>
                <a:r>
                  <a:rPr lang="en-US" sz="1600" b="1" dirty="0">
                    <a:solidFill>
                      <a:srgbClr val="000000"/>
                    </a:solidFill>
                  </a:rPr>
                  <a:t>Technology Maturity (TRL; MRL; etc.)</a:t>
                </a:r>
              </a:p>
            </p:txBody>
          </p:sp>
          <p:sp>
            <p:nvSpPr>
              <p:cNvPr id="69" name="Right Arrow 68"/>
              <p:cNvSpPr/>
              <p:nvPr/>
            </p:nvSpPr>
            <p:spPr>
              <a:xfrm rot="16200000">
                <a:off x="-1303735" y="4154205"/>
                <a:ext cx="3937994" cy="535781"/>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4291" tIns="32146" rIns="64291" bIns="32146" rtlCol="0" anchor="ctr"/>
              <a:lstStyle/>
              <a:p>
                <a:pPr algn="ctr"/>
                <a:r>
                  <a:rPr lang="en-US" sz="1600" b="1" dirty="0" smtClean="0">
                    <a:solidFill>
                      <a:srgbClr val="000000"/>
                    </a:solidFill>
                  </a:rPr>
                  <a:t>R&amp;D </a:t>
                </a:r>
                <a:r>
                  <a:rPr lang="en-US" sz="1600" b="1" dirty="0">
                    <a:solidFill>
                      <a:srgbClr val="000000"/>
                    </a:solidFill>
                  </a:rPr>
                  <a:t>Investment L</a:t>
                </a:r>
                <a:r>
                  <a:rPr lang="en-US" sz="1600" b="1" dirty="0" smtClean="0">
                    <a:solidFill>
                      <a:srgbClr val="000000"/>
                    </a:solidFill>
                  </a:rPr>
                  <a:t>evel</a:t>
                </a:r>
                <a:endParaRPr lang="en-US" sz="1600" b="1" dirty="0">
                  <a:solidFill>
                    <a:srgbClr val="000000"/>
                  </a:solidFill>
                </a:endParaRPr>
              </a:p>
            </p:txBody>
          </p:sp>
          <p:grpSp>
            <p:nvGrpSpPr>
              <p:cNvPr id="70" name="Group 69"/>
              <p:cNvGrpSpPr/>
              <p:nvPr/>
            </p:nvGrpSpPr>
            <p:grpSpPr>
              <a:xfrm>
                <a:off x="792596" y="3928723"/>
                <a:ext cx="4194908" cy="2231728"/>
                <a:chOff x="1730498" y="4949372"/>
                <a:chExt cx="5966091" cy="3174013"/>
              </a:xfrm>
            </p:grpSpPr>
            <p:sp>
              <p:nvSpPr>
                <p:cNvPr id="92" name="Wave 12"/>
                <p:cNvSpPr/>
                <p:nvPr/>
              </p:nvSpPr>
              <p:spPr>
                <a:xfrm>
                  <a:off x="1730498" y="4949372"/>
                  <a:ext cx="5966091" cy="3127829"/>
                </a:xfrm>
                <a:custGeom>
                  <a:avLst/>
                  <a:gdLst/>
                  <a:ahLst/>
                  <a:cxnLst/>
                  <a:rect l="l" t="t" r="r" b="b"/>
                  <a:pathLst>
                    <a:path w="1346075" h="588481">
                      <a:moveTo>
                        <a:pt x="598783" y="657"/>
                      </a:moveTo>
                      <a:cubicBezTo>
                        <a:pt x="848058" y="15823"/>
                        <a:pt x="1097333" y="291290"/>
                        <a:pt x="1346075" y="588481"/>
                      </a:cubicBezTo>
                      <a:lnTo>
                        <a:pt x="0" y="588481"/>
                      </a:lnTo>
                      <a:cubicBezTo>
                        <a:pt x="199371" y="143430"/>
                        <a:pt x="399077" y="-11492"/>
                        <a:pt x="598783" y="657"/>
                      </a:cubicBezTo>
                      <a:close/>
                    </a:path>
                  </a:pathLst>
                </a:custGeom>
                <a:solidFill>
                  <a:schemeClr val="accent3">
                    <a:lumMod val="20000"/>
                    <a:lumOff val="80000"/>
                    <a:alpha val="86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3" name="TextBox 92"/>
                <p:cNvSpPr txBox="1"/>
                <p:nvPr/>
              </p:nvSpPr>
              <p:spPr>
                <a:xfrm>
                  <a:off x="2006502" y="7620000"/>
                  <a:ext cx="4816911" cy="503385"/>
                </a:xfrm>
                <a:prstGeom prst="rect">
                  <a:avLst/>
                </a:prstGeom>
                <a:noFill/>
                <a:ln>
                  <a:noFill/>
                </a:ln>
              </p:spPr>
              <p:txBody>
                <a:bodyPr wrap="square" rtlCol="0">
                  <a:spAutoFit/>
                </a:bodyPr>
                <a:lstStyle/>
                <a:p>
                  <a:r>
                    <a:rPr lang="en-US" sz="1700" b="1" i="1" dirty="0">
                      <a:solidFill>
                        <a:srgbClr val="00A4E4">
                          <a:lumMod val="50000"/>
                        </a:srgbClr>
                      </a:solidFill>
                      <a:latin typeface="Calibri"/>
                    </a:rPr>
                    <a:t>Governments and Universities</a:t>
                  </a:r>
                </a:p>
              </p:txBody>
            </p:sp>
          </p:grpSp>
          <p:grpSp>
            <p:nvGrpSpPr>
              <p:cNvPr id="71" name="Group 70"/>
              <p:cNvGrpSpPr/>
              <p:nvPr/>
            </p:nvGrpSpPr>
            <p:grpSpPr>
              <a:xfrm>
                <a:off x="4186488" y="3602798"/>
                <a:ext cx="4033289" cy="2554512"/>
                <a:chOff x="5969001" y="4485835"/>
                <a:chExt cx="6324600" cy="3633084"/>
              </a:xfrm>
            </p:grpSpPr>
            <p:sp>
              <p:nvSpPr>
                <p:cNvPr id="90" name="Wave 12"/>
                <p:cNvSpPr/>
                <p:nvPr/>
              </p:nvSpPr>
              <p:spPr>
                <a:xfrm>
                  <a:off x="5969001" y="4485835"/>
                  <a:ext cx="6324600" cy="3591363"/>
                </a:xfrm>
                <a:custGeom>
                  <a:avLst/>
                  <a:gdLst/>
                  <a:ahLst/>
                  <a:cxnLst/>
                  <a:rect l="l" t="t" r="r" b="b"/>
                  <a:pathLst>
                    <a:path w="1346075" h="588481">
                      <a:moveTo>
                        <a:pt x="598783" y="657"/>
                      </a:moveTo>
                      <a:cubicBezTo>
                        <a:pt x="848058" y="15823"/>
                        <a:pt x="1097333" y="291290"/>
                        <a:pt x="1346075" y="588481"/>
                      </a:cubicBezTo>
                      <a:lnTo>
                        <a:pt x="0" y="588481"/>
                      </a:lnTo>
                      <a:cubicBezTo>
                        <a:pt x="199371" y="143430"/>
                        <a:pt x="399077" y="-11492"/>
                        <a:pt x="598783" y="657"/>
                      </a:cubicBezTo>
                      <a:close/>
                    </a:path>
                  </a:pathLst>
                </a:custGeom>
                <a:solidFill>
                  <a:schemeClr val="accent3">
                    <a:lumMod val="50000"/>
                    <a:alpha val="42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TextBox 90"/>
                <p:cNvSpPr txBox="1"/>
                <p:nvPr/>
              </p:nvSpPr>
              <p:spPr>
                <a:xfrm>
                  <a:off x="8124328" y="7615533"/>
                  <a:ext cx="3861247" cy="503386"/>
                </a:xfrm>
                <a:prstGeom prst="rect">
                  <a:avLst/>
                </a:prstGeom>
                <a:noFill/>
                <a:ln>
                  <a:noFill/>
                </a:ln>
              </p:spPr>
              <p:txBody>
                <a:bodyPr wrap="square" rtlCol="0">
                  <a:spAutoFit/>
                </a:bodyPr>
                <a:lstStyle/>
                <a:p>
                  <a:r>
                    <a:rPr lang="en-US" sz="1700" b="1" i="1" dirty="0">
                      <a:solidFill>
                        <a:srgbClr val="00A4E4">
                          <a:lumMod val="50000"/>
                        </a:srgbClr>
                      </a:solidFill>
                      <a:latin typeface="Calibri"/>
                    </a:rPr>
                    <a:t>Private sector</a:t>
                  </a:r>
                </a:p>
              </p:txBody>
            </p:sp>
          </p:grpSp>
          <p:cxnSp>
            <p:nvCxnSpPr>
              <p:cNvPr id="72" name="Straight Connector 71"/>
              <p:cNvCxnSpPr/>
              <p:nvPr/>
            </p:nvCxnSpPr>
            <p:spPr>
              <a:xfrm>
                <a:off x="3451324" y="2916999"/>
                <a:ext cx="0" cy="2892649"/>
              </a:xfrm>
              <a:prstGeom prst="line">
                <a:avLst/>
              </a:prstGeom>
              <a:ln w="44450">
                <a:solidFill>
                  <a:srgbClr val="FF0000">
                    <a:alpha val="50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5260064" y="2916999"/>
                <a:ext cx="0" cy="2892649"/>
              </a:xfrm>
              <a:prstGeom prst="line">
                <a:avLst/>
              </a:prstGeom>
              <a:ln w="44450">
                <a:solidFill>
                  <a:srgbClr val="FF0000">
                    <a:alpha val="50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4701217" y="3145599"/>
                <a:ext cx="518186" cy="0"/>
              </a:xfrm>
              <a:prstGeom prst="straightConnector1">
                <a:avLst/>
              </a:prstGeom>
              <a:ln w="34925">
                <a:solidFill>
                  <a:schemeClr val="tx2">
                    <a:lumMod val="50000"/>
                    <a:alpha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H="1">
                <a:off x="3470897" y="3145599"/>
                <a:ext cx="617632" cy="0"/>
              </a:xfrm>
              <a:prstGeom prst="straightConnector1">
                <a:avLst/>
              </a:prstGeom>
              <a:ln w="34925">
                <a:solidFill>
                  <a:schemeClr val="tx2">
                    <a:lumMod val="50000"/>
                    <a:alpha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3962937" y="2945356"/>
                <a:ext cx="821230" cy="372696"/>
              </a:xfrm>
              <a:prstGeom prst="rect">
                <a:avLst/>
              </a:prstGeom>
              <a:noFill/>
            </p:spPr>
            <p:txBody>
              <a:bodyPr wrap="square" lIns="64291" tIns="32146" rIns="64291" bIns="32146" rtlCol="0">
                <a:spAutoFit/>
              </a:bodyPr>
              <a:lstStyle/>
              <a:p>
                <a:pPr algn="ctr"/>
                <a:r>
                  <a:rPr lang="en-US" sz="2000" b="1" dirty="0">
                    <a:solidFill>
                      <a:srgbClr val="6A737B">
                        <a:lumMod val="50000"/>
                      </a:srgbClr>
                    </a:solidFill>
                    <a:latin typeface="Calibri"/>
                  </a:rPr>
                  <a:t>Gap</a:t>
                </a:r>
              </a:p>
            </p:txBody>
          </p:sp>
          <p:sp>
            <p:nvSpPr>
              <p:cNvPr id="78" name="Rounded Rectangle 77"/>
              <p:cNvSpPr/>
              <p:nvPr/>
            </p:nvSpPr>
            <p:spPr>
              <a:xfrm>
                <a:off x="1466124" y="3221799"/>
                <a:ext cx="1708005" cy="535781"/>
              </a:xfrm>
              <a:prstGeom prst="roundRect">
                <a:avLst/>
              </a:prstGeo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lIns="64291" tIns="32146" rIns="64291" bIns="32146" rtlCol="0" anchor="ctr"/>
              <a:lstStyle/>
              <a:p>
                <a:pPr algn="ctr"/>
                <a:r>
                  <a:rPr lang="en-US" sz="1400" i="1" dirty="0">
                    <a:solidFill>
                      <a:srgbClr val="6A737B">
                        <a:lumMod val="75000"/>
                      </a:srgbClr>
                    </a:solidFill>
                  </a:rPr>
                  <a:t>DOE Energy Innovation Hubs</a:t>
                </a:r>
              </a:p>
            </p:txBody>
          </p:sp>
          <p:sp>
            <p:nvSpPr>
              <p:cNvPr id="79" name="Rounded Rectangle 78"/>
              <p:cNvSpPr/>
              <p:nvPr/>
            </p:nvSpPr>
            <p:spPr>
              <a:xfrm>
                <a:off x="983484" y="4274756"/>
                <a:ext cx="1686898" cy="521724"/>
              </a:xfrm>
              <a:prstGeom prst="roundRect">
                <a:avLst/>
              </a:prstGeo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lIns="64291" tIns="32146" rIns="64291" bIns="32146" rtlCol="0" anchor="ctr"/>
              <a:lstStyle/>
              <a:p>
                <a:pPr algn="ctr"/>
                <a:r>
                  <a:rPr lang="en-US" sz="1400" i="1" dirty="0">
                    <a:solidFill>
                      <a:srgbClr val="6A737B">
                        <a:lumMod val="75000"/>
                      </a:srgbClr>
                    </a:solidFill>
                  </a:rPr>
                  <a:t>NSF Engineering Research Centers</a:t>
                </a:r>
              </a:p>
            </p:txBody>
          </p:sp>
          <p:sp>
            <p:nvSpPr>
              <p:cNvPr id="80" name="Rounded Rectangle 79"/>
              <p:cNvSpPr/>
              <p:nvPr/>
            </p:nvSpPr>
            <p:spPr>
              <a:xfrm>
                <a:off x="1877443" y="5192867"/>
                <a:ext cx="1808255" cy="276566"/>
              </a:xfrm>
              <a:prstGeom prst="roundRect">
                <a:avLst/>
              </a:prstGeo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lIns="64291" tIns="32146" rIns="64291" bIns="32146" rtlCol="0" anchor="ctr"/>
              <a:lstStyle/>
              <a:p>
                <a:pPr algn="ctr"/>
                <a:r>
                  <a:rPr lang="en-US" sz="1400" i="1" dirty="0">
                    <a:solidFill>
                      <a:srgbClr val="6A737B">
                        <a:lumMod val="75000"/>
                      </a:srgbClr>
                    </a:solidFill>
                  </a:rPr>
                  <a:t>NSF IUCR Centers</a:t>
                </a:r>
              </a:p>
            </p:txBody>
          </p:sp>
          <p:sp>
            <p:nvSpPr>
              <p:cNvPr id="81" name="Rounded Rectangle 80"/>
              <p:cNvSpPr/>
              <p:nvPr/>
            </p:nvSpPr>
            <p:spPr>
              <a:xfrm>
                <a:off x="3287890" y="5572125"/>
                <a:ext cx="2273081" cy="261611"/>
              </a:xfrm>
              <a:prstGeom prst="roundRect">
                <a:avLst/>
              </a:prstGeo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lIns="64291" tIns="32146" rIns="64291" bIns="32146" rtlCol="0" anchor="ctr"/>
              <a:lstStyle/>
              <a:p>
                <a:pPr algn="ctr"/>
                <a:r>
                  <a:rPr lang="en-US" sz="1400" i="1" dirty="0">
                    <a:solidFill>
                      <a:srgbClr val="6A737B">
                        <a:lumMod val="75000"/>
                      </a:srgbClr>
                    </a:solidFill>
                  </a:rPr>
                  <a:t>SBIR/STTR</a:t>
                </a:r>
              </a:p>
            </p:txBody>
          </p:sp>
          <p:sp>
            <p:nvSpPr>
              <p:cNvPr id="82" name="Rounded Rectangle 81"/>
              <p:cNvSpPr/>
              <p:nvPr/>
            </p:nvSpPr>
            <p:spPr>
              <a:xfrm>
                <a:off x="5625448" y="4059999"/>
                <a:ext cx="2273081" cy="564130"/>
              </a:xfrm>
              <a:prstGeom prst="roundRect">
                <a:avLst/>
              </a:prstGeo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lIns="64291" tIns="32146" rIns="64291" bIns="32146" rtlCol="0" anchor="ctr"/>
              <a:lstStyle/>
              <a:p>
                <a:pPr algn="ctr"/>
                <a:r>
                  <a:rPr lang="en-US" sz="1400" i="1" dirty="0">
                    <a:solidFill>
                      <a:srgbClr val="6A737B">
                        <a:lumMod val="75000"/>
                      </a:srgbClr>
                    </a:solidFill>
                  </a:rPr>
                  <a:t>NIST Manufacturing Extension Partnership</a:t>
                </a:r>
              </a:p>
            </p:txBody>
          </p:sp>
          <p:cxnSp>
            <p:nvCxnSpPr>
              <p:cNvPr id="83" name="Straight Arrow Connector 82"/>
              <p:cNvCxnSpPr/>
              <p:nvPr/>
            </p:nvCxnSpPr>
            <p:spPr>
              <a:xfrm>
                <a:off x="1373225" y="6634622"/>
                <a:ext cx="16251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2700313" y="6634622"/>
                <a:ext cx="16251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4355694" y="6637803"/>
                <a:ext cx="16251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6389816" y="6629086"/>
                <a:ext cx="16251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7" name="Rounded Rectangle 86"/>
              <p:cNvSpPr/>
              <p:nvPr/>
            </p:nvSpPr>
            <p:spPr>
              <a:xfrm>
                <a:off x="3451324" y="3318052"/>
                <a:ext cx="1808740" cy="1961147"/>
              </a:xfrm>
              <a:prstGeom prst="roundRect">
                <a:avLst/>
              </a:prstGeom>
              <a:solidFill>
                <a:schemeClr val="accent6">
                  <a:tint val="100000"/>
                  <a:shade val="100000"/>
                  <a:satMod val="130000"/>
                  <a:alpha val="60000"/>
                </a:schemeClr>
              </a:solidFill>
              <a:ln/>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64291" tIns="32146" rIns="64291" bIns="32146" rtlCol="0" anchor="t" anchorCtr="0"/>
              <a:lstStyle/>
              <a:p>
                <a:pPr algn="ctr"/>
                <a:r>
                  <a:rPr lang="en-US" sz="2000" b="1" dirty="0" smtClean="0">
                    <a:solidFill>
                      <a:srgbClr val="50565C">
                        <a:lumMod val="50000"/>
                      </a:srgbClr>
                    </a:solidFill>
                  </a:rPr>
                  <a:t>AMO</a:t>
                </a:r>
                <a:endParaRPr lang="en-US" sz="2000" b="1" dirty="0">
                  <a:solidFill>
                    <a:srgbClr val="50565C">
                      <a:lumMod val="50000"/>
                    </a:srgbClr>
                  </a:solidFill>
                </a:endParaRPr>
              </a:p>
            </p:txBody>
          </p:sp>
          <p:sp>
            <p:nvSpPr>
              <p:cNvPr id="88" name="Rounded Rectangle 87"/>
              <p:cNvSpPr/>
              <p:nvPr/>
            </p:nvSpPr>
            <p:spPr>
              <a:xfrm>
                <a:off x="3843686" y="4276030"/>
                <a:ext cx="1015469" cy="410616"/>
              </a:xfrm>
              <a:prstGeom prst="roundRect">
                <a:avLst/>
              </a:prstGeom>
              <a:ln/>
            </p:spPr>
            <p:style>
              <a:lnRef idx="2">
                <a:schemeClr val="accent2"/>
              </a:lnRef>
              <a:fillRef idx="1">
                <a:schemeClr val="lt1"/>
              </a:fillRef>
              <a:effectRef idx="0">
                <a:schemeClr val="accent2"/>
              </a:effectRef>
              <a:fontRef idx="minor">
                <a:schemeClr val="dk1"/>
              </a:fontRef>
            </p:style>
            <p:txBody>
              <a:bodyPr lIns="64291" tIns="32146" rIns="64291" bIns="32146" rtlCol="0" anchor="ctr"/>
              <a:lstStyle/>
              <a:p>
                <a:pPr algn="ctr"/>
                <a:r>
                  <a:rPr lang="en-US" sz="1400" b="1" i="1" dirty="0" smtClean="0">
                    <a:solidFill>
                      <a:srgbClr val="50565C">
                        <a:lumMod val="50000"/>
                      </a:srgbClr>
                    </a:solidFill>
                  </a:rPr>
                  <a:t>R&amp;D Facilities</a:t>
                </a:r>
                <a:endParaRPr lang="en-US" sz="1400" b="1" i="1" dirty="0">
                  <a:solidFill>
                    <a:srgbClr val="50565C">
                      <a:lumMod val="50000"/>
                    </a:srgbClr>
                  </a:solidFill>
                </a:endParaRPr>
              </a:p>
            </p:txBody>
          </p:sp>
          <p:sp>
            <p:nvSpPr>
              <p:cNvPr id="89" name="Rounded Rectangle 88"/>
              <p:cNvSpPr/>
              <p:nvPr/>
            </p:nvSpPr>
            <p:spPr>
              <a:xfrm>
                <a:off x="3097929" y="3796681"/>
                <a:ext cx="1015469" cy="443356"/>
              </a:xfrm>
              <a:prstGeom prst="roundRect">
                <a:avLst/>
              </a:prstGeom>
              <a:ln/>
            </p:spPr>
            <p:style>
              <a:lnRef idx="2">
                <a:schemeClr val="accent2"/>
              </a:lnRef>
              <a:fillRef idx="1">
                <a:schemeClr val="lt1"/>
              </a:fillRef>
              <a:effectRef idx="0">
                <a:schemeClr val="accent2"/>
              </a:effectRef>
              <a:fontRef idx="minor">
                <a:schemeClr val="dk1"/>
              </a:fontRef>
            </p:style>
            <p:txBody>
              <a:bodyPr lIns="64291" tIns="32146" rIns="64291" bIns="32146" rtlCol="0" anchor="ctr"/>
              <a:lstStyle/>
              <a:p>
                <a:pPr algn="ctr"/>
                <a:r>
                  <a:rPr lang="en-US" sz="1400" b="1" i="1" dirty="0" smtClean="0">
                    <a:solidFill>
                      <a:srgbClr val="50565C">
                        <a:lumMod val="50000"/>
                      </a:srgbClr>
                    </a:solidFill>
                  </a:rPr>
                  <a:t>R&amp;D Projects</a:t>
                </a:r>
                <a:endParaRPr lang="en-US" sz="1400" b="1" i="1" dirty="0">
                  <a:solidFill>
                    <a:srgbClr val="50565C">
                      <a:lumMod val="50000"/>
                    </a:srgbClr>
                  </a:solidFill>
                </a:endParaRPr>
              </a:p>
            </p:txBody>
          </p:sp>
        </p:grpSp>
        <p:grpSp>
          <p:nvGrpSpPr>
            <p:cNvPr id="2" name="Group 1"/>
            <p:cNvGrpSpPr/>
            <p:nvPr/>
          </p:nvGrpSpPr>
          <p:grpSpPr>
            <a:xfrm>
              <a:off x="696607" y="6235103"/>
              <a:ext cx="7883525" cy="279803"/>
              <a:chOff x="132967" y="3258892"/>
              <a:chExt cx="9030112" cy="279803"/>
            </a:xfrm>
          </p:grpSpPr>
          <p:sp>
            <p:nvSpPr>
              <p:cNvPr id="35" name="TextBox 16"/>
              <p:cNvSpPr txBox="1"/>
              <p:nvPr/>
            </p:nvSpPr>
            <p:spPr>
              <a:xfrm>
                <a:off x="132967" y="3259723"/>
                <a:ext cx="818170" cy="276999"/>
              </a:xfrm>
              <a:prstGeom prst="rect">
                <a:avLst/>
              </a:prstGeom>
              <a:noFill/>
            </p:spPr>
            <p:txBody>
              <a:bodyPr wrap="square" rtlCol="0">
                <a:spAutoFit/>
              </a:bodyPr>
              <a:lstStyle>
                <a:defPPr>
                  <a:defRPr lang="en-US"/>
                </a:defPPr>
                <a:lvl1pPr algn="l" defTabSz="582613" rtl="0" fontAlgn="base">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1pPr>
                <a:lvl2pPr marL="341313" indent="112713" algn="l" defTabSz="582613" rtl="0" fontAlgn="base">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2pPr>
                <a:lvl3pPr marL="684213" indent="227013" algn="l" defTabSz="582613" rtl="0" fontAlgn="base">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3pPr>
                <a:lvl4pPr marL="1027113" indent="341313" algn="l" defTabSz="582613" rtl="0" fontAlgn="base">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4pPr>
                <a:lvl5pPr marL="1370013" indent="455613" algn="l" defTabSz="582613" rtl="0" fontAlgn="base">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5pPr>
                <a:lvl6pPr marL="2286000" algn="l" defTabSz="914400" rtl="0" eaLnBrk="1" latinLnBrk="0" hangingPunct="1">
                  <a:defRPr sz="3600" kern="1200">
                    <a:solidFill>
                      <a:srgbClr val="000000"/>
                    </a:solidFill>
                    <a:latin typeface="Helvetica Light" charset="0"/>
                    <a:ea typeface="Helvetica Light" charset="0"/>
                    <a:cs typeface="Helvetica Light" charset="0"/>
                    <a:sym typeface="Helvetica Light" charset="0"/>
                  </a:defRPr>
                </a:lvl6pPr>
                <a:lvl7pPr marL="2743200" algn="l" defTabSz="914400" rtl="0" eaLnBrk="1" latinLnBrk="0" hangingPunct="1">
                  <a:defRPr sz="3600" kern="1200">
                    <a:solidFill>
                      <a:srgbClr val="000000"/>
                    </a:solidFill>
                    <a:latin typeface="Helvetica Light" charset="0"/>
                    <a:ea typeface="Helvetica Light" charset="0"/>
                    <a:cs typeface="Helvetica Light" charset="0"/>
                    <a:sym typeface="Helvetica Light" charset="0"/>
                  </a:defRPr>
                </a:lvl7pPr>
                <a:lvl8pPr marL="3200400" algn="l" defTabSz="914400" rtl="0" eaLnBrk="1" latinLnBrk="0" hangingPunct="1">
                  <a:defRPr sz="3600" kern="1200">
                    <a:solidFill>
                      <a:srgbClr val="000000"/>
                    </a:solidFill>
                    <a:latin typeface="Helvetica Light" charset="0"/>
                    <a:ea typeface="Helvetica Light" charset="0"/>
                    <a:cs typeface="Helvetica Light" charset="0"/>
                    <a:sym typeface="Helvetica Light" charset="0"/>
                  </a:defRPr>
                </a:lvl8pPr>
                <a:lvl9pPr marL="3657600" algn="l" defTabSz="914400" rtl="0" eaLnBrk="1" latinLnBrk="0" hangingPunct="1">
                  <a:defRPr sz="3600" kern="1200">
                    <a:solidFill>
                      <a:srgbClr val="000000"/>
                    </a:solidFill>
                    <a:latin typeface="Helvetica Light" charset="0"/>
                    <a:ea typeface="Helvetica Light" charset="0"/>
                    <a:cs typeface="Helvetica Light" charset="0"/>
                    <a:sym typeface="Helvetica Light" charset="0"/>
                  </a:defRPr>
                </a:lvl9pPr>
              </a:lstStyle>
              <a:p>
                <a:pPr algn="ctr"/>
                <a:r>
                  <a:rPr lang="en-US" sz="1200" i="1" dirty="0" smtClean="0">
                    <a:latin typeface="Calibri" pitchFamily="34" charset="0"/>
                    <a:cs typeface="Calibri" pitchFamily="34" charset="0"/>
                  </a:rPr>
                  <a:t>Concept </a:t>
                </a:r>
                <a:endParaRPr lang="en-US" sz="1200" i="1" dirty="0">
                  <a:latin typeface="Calibri" pitchFamily="34" charset="0"/>
                  <a:cs typeface="Calibri" pitchFamily="34" charset="0"/>
                </a:endParaRPr>
              </a:p>
            </p:txBody>
          </p:sp>
          <p:sp>
            <p:nvSpPr>
              <p:cNvPr id="36" name="TextBox 20"/>
              <p:cNvSpPr txBox="1"/>
              <p:nvPr/>
            </p:nvSpPr>
            <p:spPr>
              <a:xfrm>
                <a:off x="1069263" y="3258892"/>
                <a:ext cx="1430999" cy="276999"/>
              </a:xfrm>
              <a:prstGeom prst="rect">
                <a:avLst/>
              </a:prstGeom>
              <a:noFill/>
            </p:spPr>
            <p:txBody>
              <a:bodyPr wrap="square" rtlCol="0">
                <a:spAutoFit/>
              </a:bodyPr>
              <a:lstStyle>
                <a:defPPr>
                  <a:defRPr lang="en-US"/>
                </a:defPPr>
                <a:lvl1pPr algn="l" defTabSz="582613" rtl="0" fontAlgn="base">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1pPr>
                <a:lvl2pPr marL="341313" indent="112713" algn="l" defTabSz="582613" rtl="0" fontAlgn="base">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2pPr>
                <a:lvl3pPr marL="684213" indent="227013" algn="l" defTabSz="582613" rtl="0" fontAlgn="base">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3pPr>
                <a:lvl4pPr marL="1027113" indent="341313" algn="l" defTabSz="582613" rtl="0" fontAlgn="base">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4pPr>
                <a:lvl5pPr marL="1370013" indent="455613" algn="l" defTabSz="582613" rtl="0" fontAlgn="base">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5pPr>
                <a:lvl6pPr marL="2286000" algn="l" defTabSz="914400" rtl="0" eaLnBrk="1" latinLnBrk="0" hangingPunct="1">
                  <a:defRPr sz="3600" kern="1200">
                    <a:solidFill>
                      <a:srgbClr val="000000"/>
                    </a:solidFill>
                    <a:latin typeface="Helvetica Light" charset="0"/>
                    <a:ea typeface="Helvetica Light" charset="0"/>
                    <a:cs typeface="Helvetica Light" charset="0"/>
                    <a:sym typeface="Helvetica Light" charset="0"/>
                  </a:defRPr>
                </a:lvl6pPr>
                <a:lvl7pPr marL="2743200" algn="l" defTabSz="914400" rtl="0" eaLnBrk="1" latinLnBrk="0" hangingPunct="1">
                  <a:defRPr sz="3600" kern="1200">
                    <a:solidFill>
                      <a:srgbClr val="000000"/>
                    </a:solidFill>
                    <a:latin typeface="Helvetica Light" charset="0"/>
                    <a:ea typeface="Helvetica Light" charset="0"/>
                    <a:cs typeface="Helvetica Light" charset="0"/>
                    <a:sym typeface="Helvetica Light" charset="0"/>
                  </a:defRPr>
                </a:lvl7pPr>
                <a:lvl8pPr marL="3200400" algn="l" defTabSz="914400" rtl="0" eaLnBrk="1" latinLnBrk="0" hangingPunct="1">
                  <a:defRPr sz="3600" kern="1200">
                    <a:solidFill>
                      <a:srgbClr val="000000"/>
                    </a:solidFill>
                    <a:latin typeface="Helvetica Light" charset="0"/>
                    <a:ea typeface="Helvetica Light" charset="0"/>
                    <a:cs typeface="Helvetica Light" charset="0"/>
                    <a:sym typeface="Helvetica Light" charset="0"/>
                  </a:defRPr>
                </a:lvl8pPr>
                <a:lvl9pPr marL="3657600" algn="l" defTabSz="914400" rtl="0" eaLnBrk="1" latinLnBrk="0" hangingPunct="1">
                  <a:defRPr sz="3600" kern="1200">
                    <a:solidFill>
                      <a:srgbClr val="000000"/>
                    </a:solidFill>
                    <a:latin typeface="Helvetica Light" charset="0"/>
                    <a:ea typeface="Helvetica Light" charset="0"/>
                    <a:cs typeface="Helvetica Light" charset="0"/>
                    <a:sym typeface="Helvetica Light" charset="0"/>
                  </a:defRPr>
                </a:lvl9pPr>
              </a:lstStyle>
              <a:p>
                <a:pPr algn="ctr"/>
                <a:r>
                  <a:rPr lang="en-US" sz="1200" i="1" dirty="0" smtClean="0">
                    <a:latin typeface="Calibri" pitchFamily="34" charset="0"/>
                    <a:cs typeface="Calibri" pitchFamily="34" charset="0"/>
                  </a:rPr>
                  <a:t>Proof of Concept </a:t>
                </a:r>
                <a:endParaRPr lang="en-US" sz="1200" i="1" dirty="0">
                  <a:latin typeface="Calibri" pitchFamily="34" charset="0"/>
                  <a:cs typeface="Calibri" pitchFamily="34" charset="0"/>
                </a:endParaRPr>
              </a:p>
            </p:txBody>
          </p:sp>
          <p:sp>
            <p:nvSpPr>
              <p:cNvPr id="37" name="TextBox 21"/>
              <p:cNvSpPr txBox="1"/>
              <p:nvPr/>
            </p:nvSpPr>
            <p:spPr>
              <a:xfrm>
                <a:off x="2521169" y="3259723"/>
                <a:ext cx="1881800" cy="276999"/>
              </a:xfrm>
              <a:prstGeom prst="rect">
                <a:avLst/>
              </a:prstGeom>
              <a:noFill/>
            </p:spPr>
            <p:txBody>
              <a:bodyPr wrap="square" rtlCol="0">
                <a:spAutoFit/>
              </a:bodyPr>
              <a:lstStyle>
                <a:defPPr>
                  <a:defRPr lang="en-US"/>
                </a:defPPr>
                <a:lvl1pPr algn="l" defTabSz="582613" rtl="0" fontAlgn="base">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1pPr>
                <a:lvl2pPr marL="341313" indent="112713" algn="l" defTabSz="582613" rtl="0" fontAlgn="base">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2pPr>
                <a:lvl3pPr marL="684213" indent="227013" algn="l" defTabSz="582613" rtl="0" fontAlgn="base">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3pPr>
                <a:lvl4pPr marL="1027113" indent="341313" algn="l" defTabSz="582613" rtl="0" fontAlgn="base">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4pPr>
                <a:lvl5pPr marL="1370013" indent="455613" algn="l" defTabSz="582613" rtl="0" fontAlgn="base">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5pPr>
                <a:lvl6pPr marL="2286000" algn="l" defTabSz="914400" rtl="0" eaLnBrk="1" latinLnBrk="0" hangingPunct="1">
                  <a:defRPr sz="3600" kern="1200">
                    <a:solidFill>
                      <a:srgbClr val="000000"/>
                    </a:solidFill>
                    <a:latin typeface="Helvetica Light" charset="0"/>
                    <a:ea typeface="Helvetica Light" charset="0"/>
                    <a:cs typeface="Helvetica Light" charset="0"/>
                    <a:sym typeface="Helvetica Light" charset="0"/>
                  </a:defRPr>
                </a:lvl6pPr>
                <a:lvl7pPr marL="2743200" algn="l" defTabSz="914400" rtl="0" eaLnBrk="1" latinLnBrk="0" hangingPunct="1">
                  <a:defRPr sz="3600" kern="1200">
                    <a:solidFill>
                      <a:srgbClr val="000000"/>
                    </a:solidFill>
                    <a:latin typeface="Helvetica Light" charset="0"/>
                    <a:ea typeface="Helvetica Light" charset="0"/>
                    <a:cs typeface="Helvetica Light" charset="0"/>
                    <a:sym typeface="Helvetica Light" charset="0"/>
                  </a:defRPr>
                </a:lvl7pPr>
                <a:lvl8pPr marL="3200400" algn="l" defTabSz="914400" rtl="0" eaLnBrk="1" latinLnBrk="0" hangingPunct="1">
                  <a:defRPr sz="3600" kern="1200">
                    <a:solidFill>
                      <a:srgbClr val="000000"/>
                    </a:solidFill>
                    <a:latin typeface="Helvetica Light" charset="0"/>
                    <a:ea typeface="Helvetica Light" charset="0"/>
                    <a:cs typeface="Helvetica Light" charset="0"/>
                    <a:sym typeface="Helvetica Light" charset="0"/>
                  </a:defRPr>
                </a:lvl8pPr>
                <a:lvl9pPr marL="3657600" algn="l" defTabSz="914400" rtl="0" eaLnBrk="1" latinLnBrk="0" hangingPunct="1">
                  <a:defRPr sz="3600" kern="1200">
                    <a:solidFill>
                      <a:srgbClr val="000000"/>
                    </a:solidFill>
                    <a:latin typeface="Helvetica Light" charset="0"/>
                    <a:ea typeface="Helvetica Light" charset="0"/>
                    <a:cs typeface="Helvetica Light" charset="0"/>
                    <a:sym typeface="Helvetica Light" charset="0"/>
                  </a:defRPr>
                </a:lvl9pPr>
              </a:lstStyle>
              <a:p>
                <a:pPr algn="ctr"/>
                <a:r>
                  <a:rPr lang="en-US" sz="1200" i="1" dirty="0" smtClean="0">
                    <a:latin typeface="Calibri" pitchFamily="34" charset="0"/>
                    <a:cs typeface="Calibri" pitchFamily="34" charset="0"/>
                  </a:rPr>
                  <a:t>Lab scale development</a:t>
                </a:r>
                <a:endParaRPr lang="en-US" sz="1200" i="1" dirty="0">
                  <a:latin typeface="Calibri" pitchFamily="34" charset="0"/>
                  <a:cs typeface="Calibri" pitchFamily="34" charset="0"/>
                </a:endParaRPr>
              </a:p>
            </p:txBody>
          </p:sp>
          <p:sp>
            <p:nvSpPr>
              <p:cNvPr id="38" name="TextBox 22"/>
              <p:cNvSpPr txBox="1"/>
              <p:nvPr/>
            </p:nvSpPr>
            <p:spPr>
              <a:xfrm>
                <a:off x="4460129" y="3261696"/>
                <a:ext cx="2510659" cy="276999"/>
              </a:xfrm>
              <a:prstGeom prst="rect">
                <a:avLst/>
              </a:prstGeom>
              <a:noFill/>
            </p:spPr>
            <p:txBody>
              <a:bodyPr wrap="square" rtlCol="0">
                <a:spAutoFit/>
              </a:bodyPr>
              <a:lstStyle>
                <a:defPPr>
                  <a:defRPr lang="en-US"/>
                </a:defPPr>
                <a:lvl1pPr algn="l" defTabSz="582613" rtl="0" fontAlgn="base">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1pPr>
                <a:lvl2pPr marL="341313" indent="112713" algn="l" defTabSz="582613" rtl="0" fontAlgn="base">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2pPr>
                <a:lvl3pPr marL="684213" indent="227013" algn="l" defTabSz="582613" rtl="0" fontAlgn="base">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3pPr>
                <a:lvl4pPr marL="1027113" indent="341313" algn="l" defTabSz="582613" rtl="0" fontAlgn="base">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4pPr>
                <a:lvl5pPr marL="1370013" indent="455613" algn="l" defTabSz="582613" rtl="0" fontAlgn="base">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5pPr>
                <a:lvl6pPr marL="2286000" algn="l" defTabSz="914400" rtl="0" eaLnBrk="1" latinLnBrk="0" hangingPunct="1">
                  <a:defRPr sz="3600" kern="1200">
                    <a:solidFill>
                      <a:srgbClr val="000000"/>
                    </a:solidFill>
                    <a:latin typeface="Helvetica Light" charset="0"/>
                    <a:ea typeface="Helvetica Light" charset="0"/>
                    <a:cs typeface="Helvetica Light" charset="0"/>
                    <a:sym typeface="Helvetica Light" charset="0"/>
                  </a:defRPr>
                </a:lvl6pPr>
                <a:lvl7pPr marL="2743200" algn="l" defTabSz="914400" rtl="0" eaLnBrk="1" latinLnBrk="0" hangingPunct="1">
                  <a:defRPr sz="3600" kern="1200">
                    <a:solidFill>
                      <a:srgbClr val="000000"/>
                    </a:solidFill>
                    <a:latin typeface="Helvetica Light" charset="0"/>
                    <a:ea typeface="Helvetica Light" charset="0"/>
                    <a:cs typeface="Helvetica Light" charset="0"/>
                    <a:sym typeface="Helvetica Light" charset="0"/>
                  </a:defRPr>
                </a:lvl7pPr>
                <a:lvl8pPr marL="3200400" algn="l" defTabSz="914400" rtl="0" eaLnBrk="1" latinLnBrk="0" hangingPunct="1">
                  <a:defRPr sz="3600" kern="1200">
                    <a:solidFill>
                      <a:srgbClr val="000000"/>
                    </a:solidFill>
                    <a:latin typeface="Helvetica Light" charset="0"/>
                    <a:ea typeface="Helvetica Light" charset="0"/>
                    <a:cs typeface="Helvetica Light" charset="0"/>
                    <a:sym typeface="Helvetica Light" charset="0"/>
                  </a:defRPr>
                </a:lvl8pPr>
                <a:lvl9pPr marL="3657600" algn="l" defTabSz="914400" rtl="0" eaLnBrk="1" latinLnBrk="0" hangingPunct="1">
                  <a:defRPr sz="3600" kern="1200">
                    <a:solidFill>
                      <a:srgbClr val="000000"/>
                    </a:solidFill>
                    <a:latin typeface="Helvetica Light" charset="0"/>
                    <a:ea typeface="Helvetica Light" charset="0"/>
                    <a:cs typeface="Helvetica Light" charset="0"/>
                    <a:sym typeface="Helvetica Light" charset="0"/>
                  </a:defRPr>
                </a:lvl9pPr>
              </a:lstStyle>
              <a:p>
                <a:r>
                  <a:rPr lang="en-US" sz="1200" i="1" dirty="0" smtClean="0">
                    <a:latin typeface="Calibri" pitchFamily="34" charset="0"/>
                    <a:cs typeface="Calibri" pitchFamily="34" charset="0"/>
                  </a:rPr>
                  <a:t>Demonstration and scale-up</a:t>
                </a:r>
                <a:endParaRPr lang="en-US" sz="1200" i="1" dirty="0">
                  <a:latin typeface="Calibri" pitchFamily="34" charset="0"/>
                  <a:cs typeface="Calibri" pitchFamily="34" charset="0"/>
                </a:endParaRPr>
              </a:p>
            </p:txBody>
          </p:sp>
          <p:sp>
            <p:nvSpPr>
              <p:cNvPr id="39" name="TextBox 23"/>
              <p:cNvSpPr txBox="1"/>
              <p:nvPr/>
            </p:nvSpPr>
            <p:spPr>
              <a:xfrm>
                <a:off x="6793564" y="3259723"/>
                <a:ext cx="2369515" cy="276999"/>
              </a:xfrm>
              <a:prstGeom prst="rect">
                <a:avLst/>
              </a:prstGeom>
              <a:noFill/>
            </p:spPr>
            <p:txBody>
              <a:bodyPr wrap="square" rtlCol="0">
                <a:spAutoFit/>
              </a:bodyPr>
              <a:lstStyle>
                <a:defPPr>
                  <a:defRPr lang="en-US"/>
                </a:defPPr>
                <a:lvl1pPr algn="l" defTabSz="582613" rtl="0" fontAlgn="base">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1pPr>
                <a:lvl2pPr marL="341313" indent="112713" algn="l" defTabSz="582613" rtl="0" fontAlgn="base">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2pPr>
                <a:lvl3pPr marL="684213" indent="227013" algn="l" defTabSz="582613" rtl="0" fontAlgn="base">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3pPr>
                <a:lvl4pPr marL="1027113" indent="341313" algn="l" defTabSz="582613" rtl="0" fontAlgn="base">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4pPr>
                <a:lvl5pPr marL="1370013" indent="455613" algn="l" defTabSz="582613" rtl="0" fontAlgn="base">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5pPr>
                <a:lvl6pPr marL="2286000" algn="l" defTabSz="914400" rtl="0" eaLnBrk="1" latinLnBrk="0" hangingPunct="1">
                  <a:defRPr sz="3600" kern="1200">
                    <a:solidFill>
                      <a:srgbClr val="000000"/>
                    </a:solidFill>
                    <a:latin typeface="Helvetica Light" charset="0"/>
                    <a:ea typeface="Helvetica Light" charset="0"/>
                    <a:cs typeface="Helvetica Light" charset="0"/>
                    <a:sym typeface="Helvetica Light" charset="0"/>
                  </a:defRPr>
                </a:lvl6pPr>
                <a:lvl7pPr marL="2743200" algn="l" defTabSz="914400" rtl="0" eaLnBrk="1" latinLnBrk="0" hangingPunct="1">
                  <a:defRPr sz="3600" kern="1200">
                    <a:solidFill>
                      <a:srgbClr val="000000"/>
                    </a:solidFill>
                    <a:latin typeface="Helvetica Light" charset="0"/>
                    <a:ea typeface="Helvetica Light" charset="0"/>
                    <a:cs typeface="Helvetica Light" charset="0"/>
                    <a:sym typeface="Helvetica Light" charset="0"/>
                  </a:defRPr>
                </a:lvl7pPr>
                <a:lvl8pPr marL="3200400" algn="l" defTabSz="914400" rtl="0" eaLnBrk="1" latinLnBrk="0" hangingPunct="1">
                  <a:defRPr sz="3600" kern="1200">
                    <a:solidFill>
                      <a:srgbClr val="000000"/>
                    </a:solidFill>
                    <a:latin typeface="Helvetica Light" charset="0"/>
                    <a:ea typeface="Helvetica Light" charset="0"/>
                    <a:cs typeface="Helvetica Light" charset="0"/>
                    <a:sym typeface="Helvetica Light" charset="0"/>
                  </a:defRPr>
                </a:lvl8pPr>
                <a:lvl9pPr marL="3657600" algn="l" defTabSz="914400" rtl="0" eaLnBrk="1" latinLnBrk="0" hangingPunct="1">
                  <a:defRPr sz="3600" kern="1200">
                    <a:solidFill>
                      <a:srgbClr val="000000"/>
                    </a:solidFill>
                    <a:latin typeface="Helvetica Light" charset="0"/>
                    <a:ea typeface="Helvetica Light" charset="0"/>
                    <a:cs typeface="Helvetica Light" charset="0"/>
                    <a:sym typeface="Helvetica Light" charset="0"/>
                  </a:defRPr>
                </a:lvl9pPr>
              </a:lstStyle>
              <a:p>
                <a:r>
                  <a:rPr lang="en-US" sz="1200" i="1" dirty="0" smtClean="0">
                    <a:latin typeface="Calibri" pitchFamily="34" charset="0"/>
                    <a:cs typeface="Calibri" pitchFamily="34" charset="0"/>
                  </a:rPr>
                  <a:t>Product Commercialization</a:t>
                </a:r>
                <a:endParaRPr lang="en-US" sz="1200" i="1" dirty="0">
                  <a:latin typeface="Calibri" pitchFamily="34" charset="0"/>
                  <a:cs typeface="Calibri" pitchFamily="34" charset="0"/>
                </a:endParaRPr>
              </a:p>
            </p:txBody>
          </p:sp>
        </p:grpSp>
      </p:grpSp>
      <p:sp>
        <p:nvSpPr>
          <p:cNvPr id="41" name="Rounded Rectangle 40"/>
          <p:cNvSpPr/>
          <p:nvPr/>
        </p:nvSpPr>
        <p:spPr>
          <a:xfrm>
            <a:off x="4899437" y="3879946"/>
            <a:ext cx="1049818" cy="457200"/>
          </a:xfrm>
          <a:prstGeom prst="roundRect">
            <a:avLst/>
          </a:prstGeom>
          <a:ln/>
        </p:spPr>
        <p:style>
          <a:lnRef idx="2">
            <a:schemeClr val="accent2"/>
          </a:lnRef>
          <a:fillRef idx="1">
            <a:schemeClr val="lt1"/>
          </a:fillRef>
          <a:effectRef idx="0">
            <a:schemeClr val="accent2"/>
          </a:effectRef>
          <a:fontRef idx="minor">
            <a:schemeClr val="dk1"/>
          </a:fontRef>
        </p:style>
        <p:txBody>
          <a:bodyPr lIns="64291" tIns="32146" rIns="64291" bIns="32146" rtlCol="0" anchor="ctr"/>
          <a:lstStyle/>
          <a:p>
            <a:pPr algn="ctr"/>
            <a:r>
              <a:rPr lang="en-US" sz="1400" b="1" i="1" dirty="0" smtClean="0">
                <a:solidFill>
                  <a:srgbClr val="50565C">
                    <a:lumMod val="50000"/>
                  </a:srgbClr>
                </a:solidFill>
              </a:rPr>
              <a:t>Technical Assistance</a:t>
            </a:r>
            <a:endParaRPr lang="en-US" sz="1400" b="1" i="1" dirty="0">
              <a:solidFill>
                <a:srgbClr val="50565C">
                  <a:lumMod val="50000"/>
                </a:srgbClr>
              </a:solidFill>
            </a:endParaRPr>
          </a:p>
        </p:txBody>
      </p:sp>
    </p:spTree>
    <p:extLst>
      <p:ext uri="{BB962C8B-B14F-4D97-AF65-F5344CB8AC3E}">
        <p14:creationId xmlns:p14="http://schemas.microsoft.com/office/powerpoint/2010/main" val="20699768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Modalities of Support</a:t>
            </a:r>
            <a:endParaRPr lang="en-US" dirty="0"/>
          </a:p>
        </p:txBody>
      </p:sp>
      <p:sp>
        <p:nvSpPr>
          <p:cNvPr id="3" name="Content Placeholder 2"/>
          <p:cNvSpPr>
            <a:spLocks noGrp="1"/>
          </p:cNvSpPr>
          <p:nvPr>
            <p:ph sz="quarter" idx="10"/>
          </p:nvPr>
        </p:nvSpPr>
        <p:spPr/>
        <p:txBody>
          <a:bodyPr/>
          <a:lstStyle/>
          <a:p>
            <a:r>
              <a:rPr lang="en-US" u="sng" dirty="0" smtClean="0">
                <a:solidFill>
                  <a:srgbClr val="C00000"/>
                </a:solidFill>
              </a:rPr>
              <a:t>Technology Assistance</a:t>
            </a:r>
            <a:r>
              <a:rPr lang="en-US" dirty="0" smtClean="0">
                <a:solidFill>
                  <a:srgbClr val="000000"/>
                </a:solidFill>
              </a:rPr>
              <a:t>:</a:t>
            </a:r>
            <a:r>
              <a:rPr lang="en-US" dirty="0" smtClean="0"/>
              <a:t>  (Dissemination of Knowledge)</a:t>
            </a:r>
          </a:p>
          <a:p>
            <a:r>
              <a:rPr lang="en-US" dirty="0"/>
              <a:t>	</a:t>
            </a:r>
            <a:r>
              <a:rPr lang="en-US" dirty="0" smtClean="0"/>
              <a:t>Better Plants, ISO-50001 / SEP, Industrial Assessment 	Centers, Combined Heat and Power Tech Assistance 	Centers, Energy Management Tools &amp; Training</a:t>
            </a:r>
          </a:p>
          <a:p>
            <a:endParaRPr lang="en-US" sz="1200" dirty="0"/>
          </a:p>
          <a:p>
            <a:r>
              <a:rPr lang="en-US" u="sng" dirty="0" smtClean="0">
                <a:solidFill>
                  <a:srgbClr val="C00000"/>
                </a:solidFill>
              </a:rPr>
              <a:t>Technology Development Facilities</a:t>
            </a:r>
            <a:r>
              <a:rPr lang="en-US" dirty="0" smtClean="0">
                <a:solidFill>
                  <a:srgbClr val="000000"/>
                </a:solidFill>
              </a:rPr>
              <a:t>:  </a:t>
            </a:r>
            <a:r>
              <a:rPr lang="en-US" dirty="0" smtClean="0"/>
              <a:t>(Innovation Consortia)</a:t>
            </a:r>
          </a:p>
          <a:p>
            <a:r>
              <a:rPr lang="en-US" dirty="0"/>
              <a:t>	</a:t>
            </a:r>
            <a:r>
              <a:rPr lang="en-US" dirty="0" smtClean="0"/>
              <a:t>Critical Materials Hub, Manufacturing Demonstration 	Facility (Additive), Power America NNMI, IACMI NNMI, 	</a:t>
            </a:r>
            <a:r>
              <a:rPr lang="en-US" dirty="0" err="1" smtClean="0"/>
              <a:t>CyclotronRoad</a:t>
            </a:r>
            <a:r>
              <a:rPr lang="en-US" dirty="0" smtClean="0"/>
              <a:t>, HPC4Manufacturing</a:t>
            </a:r>
          </a:p>
          <a:p>
            <a:endParaRPr lang="en-US" sz="1200" dirty="0" smtClean="0"/>
          </a:p>
          <a:p>
            <a:r>
              <a:rPr lang="en-US" u="sng" dirty="0" smtClean="0">
                <a:solidFill>
                  <a:srgbClr val="C00000"/>
                </a:solidFill>
              </a:rPr>
              <a:t>Technology Development Projects</a:t>
            </a:r>
            <a:r>
              <a:rPr lang="en-US" dirty="0" smtClean="0"/>
              <a:t>: (Individual R&amp;D Projects)</a:t>
            </a:r>
          </a:p>
          <a:p>
            <a:r>
              <a:rPr lang="en-US" dirty="0" smtClean="0"/>
              <a:t>	Individual Projects Spanning AMO R&amp;D Space - University, 	Small Business, Large Business and National Labs.  Each a 	Project Partnership (Cooperative Agreement).</a:t>
            </a:r>
          </a:p>
          <a:p>
            <a:endParaRPr lang="en-US" dirty="0"/>
          </a:p>
        </p:txBody>
      </p:sp>
    </p:spTree>
    <p:extLst>
      <p:ext uri="{BB962C8B-B14F-4D97-AF65-F5344CB8AC3E}">
        <p14:creationId xmlns:p14="http://schemas.microsoft.com/office/powerpoint/2010/main" val="20963277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Content Placeholder 1"/>
          <p:cNvSpPr>
            <a:spLocks noGrp="1"/>
          </p:cNvSpPr>
          <p:nvPr>
            <p:ph idx="1"/>
          </p:nvPr>
        </p:nvSpPr>
        <p:spPr>
          <a:xfrm>
            <a:off x="381000" y="2514600"/>
            <a:ext cx="8610600" cy="3886200"/>
          </a:xfrm>
        </p:spPr>
        <p:txBody>
          <a:bodyPr/>
          <a:lstStyle/>
          <a:p>
            <a:pPr marL="798265" lvl="1" indent="-457058">
              <a:buFont typeface="+mj-lt"/>
              <a:buAutoNum type="arabicPeriod"/>
            </a:pPr>
            <a:r>
              <a:rPr lang="en-US" sz="2800" b="1" dirty="0">
                <a:solidFill>
                  <a:schemeClr val="accent4">
                    <a:lumMod val="50000"/>
                  </a:schemeClr>
                </a:solidFill>
                <a:latin typeface="+mj-lt"/>
              </a:rPr>
              <a:t>Technical Assistance</a:t>
            </a:r>
            <a:r>
              <a:rPr lang="en-US" sz="2800" dirty="0">
                <a:solidFill>
                  <a:schemeClr val="accent4">
                    <a:lumMod val="50000"/>
                  </a:schemeClr>
                </a:solidFill>
                <a:latin typeface="+mj-lt"/>
              </a:rPr>
              <a:t> </a:t>
            </a:r>
            <a:r>
              <a:rPr lang="en-US" sz="2400" dirty="0">
                <a:solidFill>
                  <a:schemeClr val="accent4">
                    <a:lumMod val="50000"/>
                  </a:schemeClr>
                </a:solidFill>
                <a:latin typeface="+mj-lt"/>
              </a:rPr>
              <a:t>– driving a corporate culture of continuous improvement and wide scale adoption of proven technologies, such as CHP, to reduce energy use in the industrial sector</a:t>
            </a:r>
          </a:p>
          <a:p>
            <a:pPr marL="798265" lvl="1" indent="-457058">
              <a:buFont typeface="+mj-lt"/>
              <a:buAutoNum type="arabicPeriod"/>
            </a:pPr>
            <a:r>
              <a:rPr lang="en-US" sz="2400" b="1" dirty="0" smtClean="0">
                <a:solidFill>
                  <a:schemeClr val="bg1">
                    <a:lumMod val="50000"/>
                  </a:schemeClr>
                </a:solidFill>
                <a:latin typeface="+mn-lt"/>
              </a:rPr>
              <a:t>Research and Development </a:t>
            </a:r>
            <a:r>
              <a:rPr lang="en-US" sz="2400" b="1" dirty="0">
                <a:solidFill>
                  <a:schemeClr val="bg1">
                    <a:lumMod val="50000"/>
                  </a:schemeClr>
                </a:solidFill>
                <a:latin typeface="+mn-lt"/>
              </a:rPr>
              <a:t>P</a:t>
            </a:r>
            <a:r>
              <a:rPr lang="en-US" sz="2400" b="1" dirty="0" smtClean="0">
                <a:solidFill>
                  <a:schemeClr val="bg1">
                    <a:lumMod val="50000"/>
                  </a:schemeClr>
                </a:solidFill>
                <a:latin typeface="+mn-lt"/>
              </a:rPr>
              <a:t>rojects </a:t>
            </a:r>
            <a:endParaRPr lang="en-US" sz="1100" dirty="0">
              <a:latin typeface="+mn-lt"/>
            </a:endParaRPr>
          </a:p>
          <a:p>
            <a:pPr marL="798265" lvl="1" indent="-457058">
              <a:buFont typeface="+mj-lt"/>
              <a:buAutoNum type="arabicPeriod"/>
            </a:pPr>
            <a:r>
              <a:rPr lang="en-US" sz="2400" b="1" dirty="0" smtClean="0">
                <a:solidFill>
                  <a:schemeClr val="bg1">
                    <a:lumMod val="50000"/>
                  </a:schemeClr>
                </a:solidFill>
                <a:latin typeface="+mn-lt"/>
              </a:rPr>
              <a:t>Shared R&amp;D Facilities</a:t>
            </a:r>
            <a:endParaRPr lang="en-US" sz="1100" dirty="0">
              <a:solidFill>
                <a:schemeClr val="bg1">
                  <a:lumMod val="50000"/>
                </a:schemeClr>
              </a:solidFill>
              <a:latin typeface="+mn-lt"/>
            </a:endParaRPr>
          </a:p>
        </p:txBody>
      </p:sp>
      <p:sp>
        <p:nvSpPr>
          <p:cNvPr id="4" name="Rectangle 3"/>
          <p:cNvSpPr/>
          <p:nvPr/>
        </p:nvSpPr>
        <p:spPr>
          <a:xfrm>
            <a:off x="381000" y="1143000"/>
            <a:ext cx="8349641" cy="830997"/>
          </a:xfrm>
          <a:prstGeom prst="rect">
            <a:avLst/>
          </a:prstGeom>
        </p:spPr>
        <p:txBody>
          <a:bodyPr wrap="square">
            <a:spAutoFit/>
          </a:bodyPr>
          <a:lstStyle/>
          <a:p>
            <a:pPr fontAlgn="auto">
              <a:spcBef>
                <a:spcPts val="0"/>
              </a:spcBef>
              <a:spcAft>
                <a:spcPts val="0"/>
              </a:spcAft>
            </a:pPr>
            <a:r>
              <a:rPr lang="en-US" sz="2400" dirty="0" smtClean="0">
                <a:solidFill>
                  <a:prstClr val="white">
                    <a:lumMod val="50000"/>
                  </a:prstClr>
                </a:solidFill>
                <a:latin typeface="Arial"/>
              </a:rPr>
              <a:t>Three partnership-based approaches to engage industry, academia, national labs, and state &amp; local government:</a:t>
            </a:r>
            <a:endParaRPr lang="en-US" sz="2400" dirty="0">
              <a:solidFill>
                <a:prstClr val="white">
                  <a:lumMod val="50000"/>
                </a:prstClr>
              </a:solidFill>
              <a:latin typeface="Arial"/>
            </a:endParaRPr>
          </a:p>
        </p:txBody>
      </p:sp>
      <p:sp>
        <p:nvSpPr>
          <p:cNvPr id="3" name="Right Arrow 2"/>
          <p:cNvSpPr/>
          <p:nvPr/>
        </p:nvSpPr>
        <p:spPr>
          <a:xfrm>
            <a:off x="114300" y="2590800"/>
            <a:ext cx="533400" cy="457200"/>
          </a:xfrm>
          <a:prstGeom prst="rightArrow">
            <a:avLst/>
          </a:prstGeom>
          <a:solidFill>
            <a:schemeClr val="accent2"/>
          </a:solidFill>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pPr>
            <a:endParaRPr lang="en-US">
              <a:solidFill>
                <a:srgbClr val="50565C"/>
              </a:solidFill>
            </a:endParaRPr>
          </a:p>
        </p:txBody>
      </p:sp>
      <p:sp>
        <p:nvSpPr>
          <p:cNvPr id="6" name="Title 5"/>
          <p:cNvSpPr>
            <a:spLocks noGrp="1"/>
          </p:cNvSpPr>
          <p:nvPr>
            <p:ph type="title"/>
          </p:nvPr>
        </p:nvSpPr>
        <p:spPr/>
        <p:txBody>
          <a:bodyPr/>
          <a:lstStyle/>
          <a:p>
            <a:r>
              <a:rPr lang="en-US" sz="2400" b="1" dirty="0" smtClean="0">
                <a:latin typeface="+mn-lt"/>
              </a:rPr>
              <a:t>AMO Elements</a:t>
            </a:r>
            <a:endParaRPr lang="en-US" sz="2400" b="1" dirty="0">
              <a:latin typeface="+mn-lt"/>
            </a:endParaRPr>
          </a:p>
        </p:txBody>
      </p:sp>
    </p:spTree>
    <p:extLst>
      <p:ext uri="{BB962C8B-B14F-4D97-AF65-F5344CB8AC3E}">
        <p14:creationId xmlns:p14="http://schemas.microsoft.com/office/powerpoint/2010/main" val="1118365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prstGeom prst="rect">
            <a:avLst/>
          </a:prstGeom>
        </p:spPr>
        <p:txBody>
          <a:bodyPr>
            <a:normAutofit/>
          </a:bodyPr>
          <a:lstStyle/>
          <a:p>
            <a:pPr marL="0" marR="0" lvl="0" indent="0" latinLnBrk="0">
              <a:buClrTx/>
              <a:buSzTx/>
              <a:buFontTx/>
              <a:buNone/>
              <a:tabLst/>
              <a:defRPr/>
            </a:pPr>
            <a:r>
              <a:rPr lang="en-US" sz="2400" b="1" dirty="0" smtClean="0">
                <a:latin typeface="+mn-lt"/>
              </a:rPr>
              <a:t>Industrial Technical </a:t>
            </a:r>
            <a:r>
              <a:rPr lang="en-US" sz="2400" b="1" dirty="0">
                <a:latin typeface="+mn-lt"/>
              </a:rPr>
              <a:t>Assistance</a:t>
            </a:r>
          </a:p>
        </p:txBody>
      </p:sp>
      <p:grpSp>
        <p:nvGrpSpPr>
          <p:cNvPr id="48" name="Group 47"/>
          <p:cNvGrpSpPr/>
          <p:nvPr/>
        </p:nvGrpSpPr>
        <p:grpSpPr>
          <a:xfrm>
            <a:off x="-304800" y="4541366"/>
            <a:ext cx="5808553" cy="1707034"/>
            <a:chOff x="3397123" y="5166283"/>
            <a:chExt cx="5808553" cy="1707034"/>
          </a:xfrm>
        </p:grpSpPr>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3529" y="5166283"/>
              <a:ext cx="2752147" cy="1707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1"/>
            <p:cNvSpPr txBox="1">
              <a:spLocks/>
            </p:cNvSpPr>
            <p:nvPr/>
          </p:nvSpPr>
          <p:spPr bwMode="auto">
            <a:xfrm>
              <a:off x="3397123" y="5372100"/>
              <a:ext cx="3381830" cy="129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400" kern="1200">
                  <a:solidFill>
                    <a:srgbClr val="292929"/>
                  </a:solidFill>
                  <a:latin typeface="Arial Narrow" pitchFamily="34" charset="0"/>
                  <a:ea typeface="ＭＳ Ｐゴシック" pitchFamily="-108" charset="-128"/>
                  <a:cs typeface="ＭＳ Ｐゴシック" pitchFamily="-110" charset="-128"/>
                </a:defRPr>
              </a:lvl1pPr>
              <a:lvl2pPr marL="742950" indent="-285750" algn="l" defTabSz="457200" rtl="0" eaLnBrk="1" fontAlgn="base" hangingPunct="1">
                <a:spcBef>
                  <a:spcPct val="20000"/>
                </a:spcBef>
                <a:spcAft>
                  <a:spcPct val="0"/>
                </a:spcAft>
                <a:buFont typeface="Arial" charset="0"/>
                <a:buChar char="–"/>
                <a:defRPr sz="2000" kern="1200">
                  <a:solidFill>
                    <a:srgbClr val="292929"/>
                  </a:solidFill>
                  <a:latin typeface="Arial Narrow" pitchFamily="34" charset="0"/>
                  <a:ea typeface="ＭＳ Ｐゴシック" pitchFamily="-108" charset="-128"/>
                  <a:cs typeface="ＭＳ Ｐゴシック"/>
                </a:defRPr>
              </a:lvl2pPr>
              <a:lvl3pPr marL="1143000" indent="-228600" algn="l" defTabSz="457200" rtl="0" eaLnBrk="1" fontAlgn="base" hangingPunct="1">
                <a:spcBef>
                  <a:spcPct val="20000"/>
                </a:spcBef>
                <a:spcAft>
                  <a:spcPct val="0"/>
                </a:spcAft>
                <a:buFont typeface="Arial" charset="0"/>
                <a:buChar char="•"/>
                <a:defRPr kern="1200">
                  <a:solidFill>
                    <a:srgbClr val="292929"/>
                  </a:solidFill>
                  <a:latin typeface="Arial Narrow" pitchFamily="34" charset="0"/>
                  <a:ea typeface="ＭＳ Ｐゴシック" pitchFamily="-108" charset="-128"/>
                  <a:cs typeface="ＭＳ Ｐゴシック"/>
                </a:defRPr>
              </a:lvl3pPr>
              <a:lvl4pPr marL="1600200" indent="-228600" algn="l" defTabSz="457200" rtl="0" eaLnBrk="1" fontAlgn="base" hangingPunct="1">
                <a:spcBef>
                  <a:spcPct val="20000"/>
                </a:spcBef>
                <a:spcAft>
                  <a:spcPct val="0"/>
                </a:spcAft>
                <a:buFont typeface="Arial" charset="0"/>
                <a:buChar char="–"/>
                <a:defRPr kern="1200">
                  <a:solidFill>
                    <a:srgbClr val="292929"/>
                  </a:solidFill>
                  <a:latin typeface="Arial Narrow" pitchFamily="34" charset="0"/>
                  <a:ea typeface="ＭＳ Ｐゴシック" pitchFamily="-108" charset="-128"/>
                  <a:cs typeface="ＭＳ Ｐゴシック"/>
                </a:defRPr>
              </a:lvl4pPr>
              <a:lvl5pPr marL="2057400" indent="-228600" algn="l" defTabSz="457200" rtl="0" eaLnBrk="1" fontAlgn="base" hangingPunct="1">
                <a:spcBef>
                  <a:spcPct val="20000"/>
                </a:spcBef>
                <a:spcAft>
                  <a:spcPct val="0"/>
                </a:spcAft>
                <a:buFont typeface="Arial" charset="0"/>
                <a:buChar char="»"/>
                <a:defRPr kern="1200">
                  <a:solidFill>
                    <a:srgbClr val="292929"/>
                  </a:solidFill>
                  <a:latin typeface="Arial Narrow" pitchFamily="34" charset="0"/>
                  <a:ea typeface="ＭＳ Ｐゴシック" pitchFamily="-108"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defRPr/>
              </a:pPr>
              <a:r>
                <a:rPr lang="en-US" sz="2000" b="1" u="sng" dirty="0" smtClean="0">
                  <a:latin typeface="Arial"/>
                  <a:cs typeface="Calibri" pitchFamily="34" charset="0"/>
                </a:rPr>
                <a:t>Student Training </a:t>
              </a:r>
              <a:r>
                <a:rPr lang="en-US" sz="2000" b="1" u="sng" dirty="0">
                  <a:latin typeface="Arial"/>
                  <a:cs typeface="Calibri" pitchFamily="34" charset="0"/>
                </a:rPr>
                <a:t>&amp; </a:t>
              </a:r>
            </a:p>
            <a:p>
              <a:pPr marL="0" indent="0" algn="ctr">
                <a:buFont typeface="Arial" charset="0"/>
                <a:buNone/>
                <a:defRPr/>
              </a:pPr>
              <a:r>
                <a:rPr lang="en-US" sz="2000" b="1" u="sng" dirty="0">
                  <a:latin typeface="Arial"/>
                  <a:cs typeface="Calibri" pitchFamily="34" charset="0"/>
                </a:rPr>
                <a:t>Energy Assessments</a:t>
              </a:r>
            </a:p>
            <a:p>
              <a:pPr marL="0" indent="0" algn="ctr">
                <a:buFont typeface="Arial" charset="0"/>
                <a:buNone/>
                <a:defRPr/>
              </a:pPr>
              <a:r>
                <a:rPr lang="en-US" sz="1600" dirty="0" smtClean="0">
                  <a:latin typeface="Arial"/>
                  <a:cs typeface="Calibri" pitchFamily="34" charset="0"/>
                </a:rPr>
                <a:t>University-based Industrial Assessment Centers</a:t>
              </a:r>
              <a:endParaRPr lang="en-US" sz="1600" dirty="0">
                <a:latin typeface="Arial"/>
                <a:cs typeface="Calibri" pitchFamily="34" charset="0"/>
              </a:endParaRPr>
            </a:p>
          </p:txBody>
        </p:sp>
      </p:grpSp>
      <p:grpSp>
        <p:nvGrpSpPr>
          <p:cNvPr id="3" name="Group 2"/>
          <p:cNvGrpSpPr/>
          <p:nvPr/>
        </p:nvGrpSpPr>
        <p:grpSpPr>
          <a:xfrm>
            <a:off x="85476" y="1305018"/>
            <a:ext cx="3954124" cy="3156944"/>
            <a:chOff x="318542" y="1523999"/>
            <a:chExt cx="3954124" cy="3156944"/>
          </a:xfrm>
        </p:grpSpPr>
        <p:pic>
          <p:nvPicPr>
            <p:cNvPr id="46" name="Picture 45" descr="Screen Clipping"/>
            <p:cNvPicPr>
              <a:picLocks noChangeAspect="1"/>
            </p:cNvPicPr>
            <p:nvPr/>
          </p:nvPicPr>
          <p:blipFill rotWithShape="1">
            <a:blip r:embed="rId4" cstate="print">
              <a:extLst>
                <a:ext uri="{28A0092B-C50C-407E-A947-70E740481C1C}">
                  <a14:useLocalDpi xmlns:a14="http://schemas.microsoft.com/office/drawing/2010/main" val="0"/>
                </a:ext>
              </a:extLst>
            </a:blip>
            <a:srcRect b="1637"/>
            <a:stretch/>
          </p:blipFill>
          <p:spPr>
            <a:xfrm>
              <a:off x="318542" y="2432366"/>
              <a:ext cx="3872458" cy="2248577"/>
            </a:xfrm>
            <a:prstGeom prst="rect">
              <a:avLst/>
            </a:prstGeom>
          </p:spPr>
        </p:pic>
        <p:sp>
          <p:nvSpPr>
            <p:cNvPr id="44" name="Content Placeholder 1"/>
            <p:cNvSpPr txBox="1">
              <a:spLocks/>
            </p:cNvSpPr>
            <p:nvPr/>
          </p:nvSpPr>
          <p:spPr bwMode="auto">
            <a:xfrm>
              <a:off x="318542" y="1523999"/>
              <a:ext cx="3954124" cy="10997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400" kern="1200">
                  <a:solidFill>
                    <a:srgbClr val="292929"/>
                  </a:solidFill>
                  <a:latin typeface="Arial Narrow" pitchFamily="34" charset="0"/>
                  <a:ea typeface="ＭＳ Ｐゴシック" pitchFamily="-108" charset="-128"/>
                  <a:cs typeface="ＭＳ Ｐゴシック" pitchFamily="-110" charset="-128"/>
                </a:defRPr>
              </a:lvl1pPr>
              <a:lvl2pPr marL="742950" indent="-285750" algn="l" defTabSz="457200" rtl="0" eaLnBrk="1" fontAlgn="base" hangingPunct="1">
                <a:spcBef>
                  <a:spcPct val="20000"/>
                </a:spcBef>
                <a:spcAft>
                  <a:spcPct val="0"/>
                </a:spcAft>
                <a:buFont typeface="Arial" charset="0"/>
                <a:buChar char="–"/>
                <a:defRPr sz="2000" kern="1200">
                  <a:solidFill>
                    <a:srgbClr val="292929"/>
                  </a:solidFill>
                  <a:latin typeface="Arial Narrow" pitchFamily="34" charset="0"/>
                  <a:ea typeface="ＭＳ Ｐゴシック" pitchFamily="-108" charset="-128"/>
                  <a:cs typeface="ＭＳ Ｐゴシック"/>
                </a:defRPr>
              </a:lvl2pPr>
              <a:lvl3pPr marL="1143000" indent="-228600" algn="l" defTabSz="457200" rtl="0" eaLnBrk="1" fontAlgn="base" hangingPunct="1">
                <a:spcBef>
                  <a:spcPct val="20000"/>
                </a:spcBef>
                <a:spcAft>
                  <a:spcPct val="0"/>
                </a:spcAft>
                <a:buFont typeface="Arial" charset="0"/>
                <a:buChar char="•"/>
                <a:defRPr kern="1200">
                  <a:solidFill>
                    <a:srgbClr val="292929"/>
                  </a:solidFill>
                  <a:latin typeface="Arial Narrow" pitchFamily="34" charset="0"/>
                  <a:ea typeface="ＭＳ Ｐゴシック" pitchFamily="-108" charset="-128"/>
                  <a:cs typeface="ＭＳ Ｐゴシック"/>
                </a:defRPr>
              </a:lvl3pPr>
              <a:lvl4pPr marL="1600200" indent="-228600" algn="l" defTabSz="457200" rtl="0" eaLnBrk="1" fontAlgn="base" hangingPunct="1">
                <a:spcBef>
                  <a:spcPct val="20000"/>
                </a:spcBef>
                <a:spcAft>
                  <a:spcPct val="0"/>
                </a:spcAft>
                <a:buFont typeface="Arial" charset="0"/>
                <a:buChar char="–"/>
                <a:defRPr kern="1200">
                  <a:solidFill>
                    <a:srgbClr val="292929"/>
                  </a:solidFill>
                  <a:latin typeface="Arial Narrow" pitchFamily="34" charset="0"/>
                  <a:ea typeface="ＭＳ Ｐゴシック" pitchFamily="-108" charset="-128"/>
                  <a:cs typeface="ＭＳ Ｐゴシック"/>
                </a:defRPr>
              </a:lvl4pPr>
              <a:lvl5pPr marL="2057400" indent="-228600" algn="l" defTabSz="457200" rtl="0" eaLnBrk="1" fontAlgn="base" hangingPunct="1">
                <a:spcBef>
                  <a:spcPct val="20000"/>
                </a:spcBef>
                <a:spcAft>
                  <a:spcPct val="0"/>
                </a:spcAft>
                <a:buFont typeface="Arial" charset="0"/>
                <a:buChar char="»"/>
                <a:defRPr kern="1200">
                  <a:solidFill>
                    <a:srgbClr val="292929"/>
                  </a:solidFill>
                  <a:latin typeface="Arial Narrow" pitchFamily="34" charset="0"/>
                  <a:ea typeface="ＭＳ Ｐゴシック" pitchFamily="-108"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defRPr/>
              </a:pPr>
              <a:r>
                <a:rPr lang="en-US" sz="2000" b="1" u="sng" dirty="0" smtClean="0">
                  <a:latin typeface="Arial"/>
                  <a:cs typeface="Arial" panose="020B0604020202020204" pitchFamily="34" charset="0"/>
                </a:rPr>
                <a:t>Efficient On-Site Energy</a:t>
              </a:r>
              <a:endParaRPr lang="en-US" sz="2000" b="1" u="sng" dirty="0">
                <a:latin typeface="Arial"/>
                <a:cs typeface="Arial" panose="020B0604020202020204" pitchFamily="34" charset="0"/>
              </a:endParaRPr>
            </a:p>
            <a:p>
              <a:pPr marL="0" indent="0" algn="ctr">
                <a:spcBef>
                  <a:spcPts val="0"/>
                </a:spcBef>
                <a:buFont typeface="Arial" charset="0"/>
                <a:buNone/>
                <a:defRPr/>
              </a:pPr>
              <a:r>
                <a:rPr lang="en-US" sz="1600" dirty="0" smtClean="0">
                  <a:latin typeface="Arial"/>
                  <a:cs typeface="Arial" panose="020B0604020202020204" pitchFamily="34" charset="0"/>
                </a:rPr>
                <a:t>Clean </a:t>
              </a:r>
              <a:r>
                <a:rPr lang="en-US" sz="1600" dirty="0">
                  <a:latin typeface="Arial"/>
                  <a:cs typeface="Arial" panose="020B0604020202020204" pitchFamily="34" charset="0"/>
                </a:rPr>
                <a:t>Energy Application </a:t>
              </a:r>
              <a:r>
                <a:rPr lang="en-US" sz="1600" dirty="0" smtClean="0">
                  <a:latin typeface="Arial"/>
                  <a:cs typeface="Arial" panose="020B0604020202020204" pitchFamily="34" charset="0"/>
                </a:rPr>
                <a:t>Centers </a:t>
              </a:r>
              <a:endParaRPr lang="en-US" sz="1600" dirty="0">
                <a:latin typeface="Arial"/>
                <a:cs typeface="Arial" panose="020B0604020202020204" pitchFamily="34" charset="0"/>
              </a:endParaRPr>
            </a:p>
            <a:p>
              <a:pPr marL="0" indent="0" algn="ctr">
                <a:buFont typeface="Arial" charset="0"/>
                <a:buNone/>
                <a:defRPr/>
              </a:pPr>
              <a:r>
                <a:rPr lang="en-US" sz="1400" dirty="0" smtClean="0">
                  <a:latin typeface="Arial"/>
                  <a:cs typeface="Arial" panose="020B0604020202020204" pitchFamily="34" charset="0"/>
                </a:rPr>
                <a:t>(to be called Technical </a:t>
              </a:r>
              <a:r>
                <a:rPr lang="en-US" sz="1400" dirty="0">
                  <a:latin typeface="Arial"/>
                  <a:cs typeface="Arial" panose="020B0604020202020204" pitchFamily="34" charset="0"/>
                </a:rPr>
                <a:t>Assistance Partnerships </a:t>
              </a:r>
              <a:endParaRPr lang="en-US" sz="1400" dirty="0" smtClean="0">
                <a:latin typeface="Arial"/>
                <a:cs typeface="Arial" panose="020B0604020202020204" pitchFamily="34" charset="0"/>
              </a:endParaRPr>
            </a:p>
            <a:p>
              <a:pPr marL="0" indent="0" algn="ctr">
                <a:buFont typeface="Arial" charset="0"/>
                <a:buNone/>
                <a:defRPr/>
              </a:pPr>
              <a:r>
                <a:rPr lang="en-US" sz="1400" dirty="0" smtClean="0">
                  <a:latin typeface="Arial"/>
                  <a:cs typeface="Arial" panose="020B0604020202020204" pitchFamily="34" charset="0"/>
                </a:rPr>
                <a:t>since in FY14) </a:t>
              </a:r>
              <a:endParaRPr lang="en-US" sz="1400" dirty="0">
                <a:latin typeface="Arial"/>
                <a:cs typeface="Arial" panose="020B0604020202020204" pitchFamily="34" charset="0"/>
              </a:endParaRPr>
            </a:p>
          </p:txBody>
        </p:sp>
      </p:grpSp>
      <p:grpSp>
        <p:nvGrpSpPr>
          <p:cNvPr id="4" name="Group 3"/>
          <p:cNvGrpSpPr/>
          <p:nvPr/>
        </p:nvGrpSpPr>
        <p:grpSpPr>
          <a:xfrm>
            <a:off x="4039600" y="1422831"/>
            <a:ext cx="4884576" cy="2579513"/>
            <a:chOff x="4085108" y="1537963"/>
            <a:chExt cx="4884576" cy="2579513"/>
          </a:xfrm>
        </p:grpSpPr>
        <p:grpSp>
          <p:nvGrpSpPr>
            <p:cNvPr id="2" name="Group 1"/>
            <p:cNvGrpSpPr/>
            <p:nvPr/>
          </p:nvGrpSpPr>
          <p:grpSpPr>
            <a:xfrm>
              <a:off x="4085108" y="1995303"/>
              <a:ext cx="4554265" cy="2122173"/>
              <a:chOff x="4196726" y="2287867"/>
              <a:chExt cx="4554265" cy="2122173"/>
            </a:xfrm>
          </p:grpSpPr>
          <p:pic>
            <p:nvPicPr>
              <p:cNvPr id="8" name="Picture 4" descr="Alcoa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6726" y="2594453"/>
                <a:ext cx="611505" cy="4400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3M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96726" y="3384783"/>
                <a:ext cx="458915" cy="2420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riggs and Stratt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8512" y="3918645"/>
                <a:ext cx="931736" cy="4913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Cummins logo"/>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 t="-9187" r="50000" b="-990"/>
              <a:stretch/>
            </p:blipFill>
            <p:spPr bwMode="auto">
              <a:xfrm>
                <a:off x="7317322" y="3792680"/>
                <a:ext cx="616041" cy="525243"/>
              </a:xfrm>
              <a:prstGeom prst="rect">
                <a:avLst/>
              </a:prstGeom>
              <a:noFill/>
              <a:extLst>
                <a:ext uri="{909E8E84-426E-40DD-AFC4-6F175D3DCCD1}">
                  <a14:hiddenFill xmlns:a14="http://schemas.microsoft.com/office/drawing/2010/main">
                    <a:solidFill>
                      <a:srgbClr val="FFFFFF"/>
                    </a:solidFill>
                  </a14:hiddenFill>
                </a:ext>
              </a:extLst>
            </p:spPr>
          </p:pic>
          <p:sp>
            <p:nvSpPr>
              <p:cNvPr id="43" name="Content Placeholder 1"/>
              <p:cNvSpPr txBox="1">
                <a:spLocks/>
              </p:cNvSpPr>
              <p:nvPr/>
            </p:nvSpPr>
            <p:spPr bwMode="auto">
              <a:xfrm>
                <a:off x="4752373" y="2569568"/>
                <a:ext cx="3998618" cy="118611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400" kern="1200">
                    <a:solidFill>
                      <a:srgbClr val="292929"/>
                    </a:solidFill>
                    <a:latin typeface="Arial Narrow" pitchFamily="34" charset="0"/>
                    <a:ea typeface="ＭＳ Ｐゴシック" pitchFamily="-108" charset="-128"/>
                    <a:cs typeface="ＭＳ Ｐゴシック" pitchFamily="-110" charset="-128"/>
                  </a:defRPr>
                </a:lvl1pPr>
                <a:lvl2pPr marL="742950" indent="-285750" algn="l" defTabSz="457200" rtl="0" eaLnBrk="1" fontAlgn="base" hangingPunct="1">
                  <a:spcBef>
                    <a:spcPct val="20000"/>
                  </a:spcBef>
                  <a:spcAft>
                    <a:spcPct val="0"/>
                  </a:spcAft>
                  <a:buFont typeface="Arial" charset="0"/>
                  <a:buChar char="–"/>
                  <a:defRPr sz="2000" kern="1200">
                    <a:solidFill>
                      <a:srgbClr val="292929"/>
                    </a:solidFill>
                    <a:latin typeface="Arial Narrow" pitchFamily="34" charset="0"/>
                    <a:ea typeface="ＭＳ Ｐゴシック" pitchFamily="-108" charset="-128"/>
                    <a:cs typeface="ＭＳ Ｐゴシック"/>
                  </a:defRPr>
                </a:lvl2pPr>
                <a:lvl3pPr marL="1143000" indent="-228600" algn="l" defTabSz="457200" rtl="0" eaLnBrk="1" fontAlgn="base" hangingPunct="1">
                  <a:spcBef>
                    <a:spcPct val="20000"/>
                  </a:spcBef>
                  <a:spcAft>
                    <a:spcPct val="0"/>
                  </a:spcAft>
                  <a:buFont typeface="Arial" charset="0"/>
                  <a:buChar char="•"/>
                  <a:defRPr kern="1200">
                    <a:solidFill>
                      <a:srgbClr val="292929"/>
                    </a:solidFill>
                    <a:latin typeface="Arial Narrow" pitchFamily="34" charset="0"/>
                    <a:ea typeface="ＭＳ Ｐゴシック" pitchFamily="-108" charset="-128"/>
                    <a:cs typeface="ＭＳ Ｐゴシック"/>
                  </a:defRPr>
                </a:lvl3pPr>
                <a:lvl4pPr marL="1600200" indent="-228600" algn="l" defTabSz="457200" rtl="0" eaLnBrk="1" fontAlgn="base" hangingPunct="1">
                  <a:spcBef>
                    <a:spcPct val="20000"/>
                  </a:spcBef>
                  <a:spcAft>
                    <a:spcPct val="0"/>
                  </a:spcAft>
                  <a:buFont typeface="Arial" charset="0"/>
                  <a:buChar char="–"/>
                  <a:defRPr kern="1200">
                    <a:solidFill>
                      <a:srgbClr val="292929"/>
                    </a:solidFill>
                    <a:latin typeface="Arial Narrow" pitchFamily="34" charset="0"/>
                    <a:ea typeface="ＭＳ Ｐゴシック" pitchFamily="-108" charset="-128"/>
                    <a:cs typeface="ＭＳ Ｐゴシック"/>
                  </a:defRPr>
                </a:lvl4pPr>
                <a:lvl5pPr marL="2057400" indent="-228600" algn="l" defTabSz="457200" rtl="0" eaLnBrk="1" fontAlgn="base" hangingPunct="1">
                  <a:spcBef>
                    <a:spcPct val="20000"/>
                  </a:spcBef>
                  <a:spcAft>
                    <a:spcPct val="0"/>
                  </a:spcAft>
                  <a:buFont typeface="Arial" charset="0"/>
                  <a:buChar char="»"/>
                  <a:defRPr kern="1200">
                    <a:solidFill>
                      <a:srgbClr val="292929"/>
                    </a:solidFill>
                    <a:latin typeface="Arial Narrow" pitchFamily="34" charset="0"/>
                    <a:ea typeface="ＭＳ Ｐゴシック" pitchFamily="-108"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defRPr/>
                </a:pPr>
                <a:r>
                  <a:rPr lang="en-US" sz="2000" b="1" u="sng" dirty="0" smtClean="0">
                    <a:latin typeface="Arial"/>
                    <a:cs typeface="Calibri" pitchFamily="34" charset="0"/>
                  </a:rPr>
                  <a:t>Energy-Saving Partnership</a:t>
                </a:r>
              </a:p>
              <a:p>
                <a:pPr marL="0" indent="0" algn="ctr">
                  <a:buFont typeface="Arial" charset="0"/>
                  <a:buNone/>
                  <a:defRPr/>
                </a:pPr>
                <a:r>
                  <a:rPr lang="en-US" sz="1600" dirty="0" smtClean="0">
                    <a:latin typeface="Arial"/>
                    <a:cs typeface="Calibri" pitchFamily="34" charset="0"/>
                  </a:rPr>
                  <a:t>Better Buildings, Better Plants, </a:t>
                </a:r>
              </a:p>
              <a:p>
                <a:pPr marL="0" indent="0" algn="ctr">
                  <a:buFont typeface="Arial" charset="0"/>
                  <a:buNone/>
                  <a:defRPr/>
                </a:pPr>
                <a:r>
                  <a:rPr lang="en-US" sz="1600" dirty="0" smtClean="0">
                    <a:latin typeface="Arial"/>
                    <a:cs typeface="Calibri" pitchFamily="34" charset="0"/>
                  </a:rPr>
                  <a:t>Industrial Strategic Energy Management</a:t>
                </a:r>
                <a:endParaRPr lang="en-US" sz="1600" dirty="0">
                  <a:latin typeface="Arial"/>
                  <a:cs typeface="Calibri" pitchFamily="34" charset="0"/>
                </a:endParaRPr>
              </a:p>
            </p:txBody>
          </p:sp>
          <p:pic>
            <p:nvPicPr>
              <p:cNvPr id="28" name="Picture 16" descr="Nissan North Americ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29555" y="2287867"/>
                <a:ext cx="962787" cy="139351"/>
              </a:xfrm>
              <a:prstGeom prst="rect">
                <a:avLst/>
              </a:prstGeom>
              <a:noFill/>
              <a:extLst>
                <a:ext uri="{909E8E84-426E-40DD-AFC4-6F175D3DCCD1}">
                  <a14:hiddenFill xmlns:a14="http://schemas.microsoft.com/office/drawing/2010/main">
                    <a:solidFill>
                      <a:srgbClr val="FFFFFF"/>
                    </a:solidFill>
                  </a14:hiddenFill>
                </a:ext>
              </a:extLst>
            </p:spPr>
          </p:pic>
        </p:grpSp>
        <p:pic>
          <p:nvPicPr>
            <p:cNvPr id="47" name="Picture 2" descr="C:\Users\29705\Desktop\DOE\BBC Logos\JRS - Color Logo - Mission (WEB).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69943" y="1776845"/>
              <a:ext cx="1037428" cy="43691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14841" y="3580351"/>
              <a:ext cx="1219200" cy="445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49"/>
            <p:cNvPicPr>
              <a:picLocks noChangeAspect="1"/>
            </p:cNvPicPr>
            <p:nvPr/>
          </p:nvPicPr>
          <p:blipFill rotWithShape="1">
            <a:blip r:embed="rId12" cstate="print">
              <a:extLst>
                <a:ext uri="{28A0092B-C50C-407E-A947-70E740481C1C}">
                  <a14:useLocalDpi xmlns:a14="http://schemas.microsoft.com/office/drawing/2010/main" val="0"/>
                </a:ext>
              </a:extLst>
            </a:blip>
            <a:srcRect l="4904" t="10534" r="2783" b="7737"/>
            <a:stretch/>
          </p:blipFill>
          <p:spPr>
            <a:xfrm>
              <a:off x="7858528" y="3354325"/>
              <a:ext cx="1111156" cy="543512"/>
            </a:xfrm>
            <a:prstGeom prst="rect">
              <a:avLst/>
            </a:prstGeom>
          </p:spPr>
        </p:pic>
        <p:pic>
          <p:nvPicPr>
            <p:cNvPr id="51" name="Picture 5" descr="C:\Users\29705\Desktop\BBC Logos\logo-saint-gobain-big.gi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83615" y="1537963"/>
              <a:ext cx="1122998" cy="33004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14106" y="2251286"/>
              <a:ext cx="450533" cy="451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4" descr="C:\Users\29705\Desktop\BBC Logos\logo-legrand-big.gi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244578" y="1924960"/>
              <a:ext cx="1033272" cy="352044"/>
            </a:xfrm>
            <a:prstGeom prst="rect">
              <a:avLst/>
            </a:prstGeom>
            <a:noFill/>
            <a:extLst>
              <a:ext uri="{909E8E84-426E-40DD-AFC4-6F175D3DCCD1}">
                <a14:hiddenFill xmlns:a14="http://schemas.microsoft.com/office/drawing/2010/main">
                  <a:solidFill>
                    <a:srgbClr val="FFFFFF"/>
                  </a:solidFill>
                </a14:hiddenFill>
              </a:ext>
            </a:extLst>
          </p:spPr>
        </p:pic>
      </p:grpSp>
      <p:pic>
        <p:nvPicPr>
          <p:cNvPr id="30722" name="Picture 2" descr="Better Plants Logo"/>
          <p:cNvPicPr>
            <a:picLocks noChangeAspect="1" noChangeArrowheads="1"/>
          </p:cNvPicPr>
          <p:nvPr/>
        </p:nvPicPr>
        <p:blipFill>
          <a:blip r:embed="rId16" cstate="print"/>
          <a:srcRect r="5010"/>
          <a:stretch>
            <a:fillRect/>
          </a:stretch>
        </p:blipFill>
        <p:spPr bwMode="auto">
          <a:xfrm>
            <a:off x="6019800" y="4724399"/>
            <a:ext cx="3124200" cy="1483033"/>
          </a:xfrm>
          <a:prstGeom prst="rect">
            <a:avLst/>
          </a:prstGeom>
          <a:noFill/>
        </p:spPr>
      </p:pic>
    </p:spTree>
    <p:extLst>
      <p:ext uri="{BB962C8B-B14F-4D97-AF65-F5344CB8AC3E}">
        <p14:creationId xmlns:p14="http://schemas.microsoft.com/office/powerpoint/2010/main" val="25780839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Content Placeholder 1"/>
          <p:cNvSpPr>
            <a:spLocks noGrp="1"/>
          </p:cNvSpPr>
          <p:nvPr>
            <p:ph idx="1"/>
          </p:nvPr>
        </p:nvSpPr>
        <p:spPr>
          <a:xfrm>
            <a:off x="365342" y="2133600"/>
            <a:ext cx="8365299" cy="4038600"/>
          </a:xfrm>
        </p:spPr>
        <p:txBody>
          <a:bodyPr/>
          <a:lstStyle/>
          <a:p>
            <a:pPr marL="798265" lvl="1" indent="-457058">
              <a:buFont typeface="+mj-lt"/>
              <a:buAutoNum type="arabicPeriod"/>
            </a:pPr>
            <a:endParaRPr lang="en-US" sz="2800" b="1" dirty="0" smtClean="0">
              <a:solidFill>
                <a:schemeClr val="accent4">
                  <a:lumMod val="75000"/>
                </a:schemeClr>
              </a:solidFill>
              <a:latin typeface="+mn-lt"/>
            </a:endParaRPr>
          </a:p>
          <a:p>
            <a:pPr marL="798265" lvl="1" indent="-457058">
              <a:buFont typeface="+mj-lt"/>
              <a:buAutoNum type="arabicPeriod"/>
            </a:pPr>
            <a:r>
              <a:rPr lang="en-US" sz="2400" b="1" dirty="0" smtClean="0">
                <a:solidFill>
                  <a:schemeClr val="bg1">
                    <a:lumMod val="50000"/>
                  </a:schemeClr>
                </a:solidFill>
                <a:latin typeface="+mn-lt"/>
              </a:rPr>
              <a:t>Technical Assistance</a:t>
            </a:r>
          </a:p>
          <a:p>
            <a:pPr marL="798265" lvl="1" indent="-457058">
              <a:buFont typeface="+mj-lt"/>
              <a:buAutoNum type="arabicPeriod"/>
            </a:pPr>
            <a:r>
              <a:rPr lang="en-US" sz="2800" b="1" dirty="0" smtClean="0">
                <a:solidFill>
                  <a:schemeClr val="accent4">
                    <a:lumMod val="75000"/>
                  </a:schemeClr>
                </a:solidFill>
                <a:latin typeface="+mn-lt"/>
              </a:rPr>
              <a:t>Research and Development Projects - </a:t>
            </a:r>
            <a:r>
              <a:rPr lang="en-US" sz="2800" dirty="0" smtClean="0">
                <a:solidFill>
                  <a:schemeClr val="accent4">
                    <a:lumMod val="75000"/>
                  </a:schemeClr>
                </a:solidFill>
                <a:latin typeface="+mn-lt"/>
              </a:rPr>
              <a:t>to </a:t>
            </a:r>
            <a:r>
              <a:rPr lang="en-US" sz="2800" dirty="0">
                <a:solidFill>
                  <a:schemeClr val="accent4">
                    <a:lumMod val="75000"/>
                  </a:schemeClr>
                </a:solidFill>
                <a:latin typeface="+mn-lt"/>
              </a:rPr>
              <a:t>support innovative manufacturing processes and next-generation materials </a:t>
            </a:r>
          </a:p>
          <a:p>
            <a:pPr marL="798265" lvl="1" indent="-457058">
              <a:buFont typeface="+mj-lt"/>
              <a:buAutoNum type="arabicPeriod"/>
            </a:pPr>
            <a:r>
              <a:rPr lang="en-US" sz="2400" b="1" dirty="0" smtClean="0">
                <a:solidFill>
                  <a:schemeClr val="bg1">
                    <a:lumMod val="50000"/>
                  </a:schemeClr>
                </a:solidFill>
                <a:latin typeface="+mn-lt"/>
              </a:rPr>
              <a:t>Shared R&amp;D Facilities</a:t>
            </a:r>
            <a:endParaRPr lang="en-US" sz="2400" dirty="0" smtClean="0">
              <a:solidFill>
                <a:schemeClr val="bg1">
                  <a:lumMod val="50000"/>
                </a:schemeClr>
              </a:solidFill>
              <a:latin typeface="+mn-lt"/>
            </a:endParaRPr>
          </a:p>
          <a:p>
            <a:pPr marL="341207" lvl="1" indent="0">
              <a:buNone/>
            </a:pPr>
            <a:endParaRPr lang="en-US" sz="2800" dirty="0">
              <a:solidFill>
                <a:schemeClr val="accent4">
                  <a:lumMod val="50000"/>
                </a:schemeClr>
              </a:solidFill>
            </a:endParaRPr>
          </a:p>
        </p:txBody>
      </p:sp>
      <p:sp>
        <p:nvSpPr>
          <p:cNvPr id="5" name="Title 2"/>
          <p:cNvSpPr>
            <a:spLocks noGrp="1"/>
          </p:cNvSpPr>
          <p:nvPr>
            <p:ph type="title"/>
          </p:nvPr>
        </p:nvSpPr>
        <p:spPr/>
        <p:txBody>
          <a:bodyPr/>
          <a:lstStyle/>
          <a:p>
            <a:r>
              <a:rPr lang="en-US" sz="2400" b="1" dirty="0" smtClean="0">
                <a:latin typeface="+mn-lt"/>
                <a:ea typeface="ＭＳ Ｐゴシック"/>
              </a:rPr>
              <a:t>AMO Elements</a:t>
            </a:r>
            <a:endParaRPr lang="en-US" sz="2400" b="1" dirty="0">
              <a:latin typeface="+mn-lt"/>
            </a:endParaRPr>
          </a:p>
        </p:txBody>
      </p:sp>
      <p:sp>
        <p:nvSpPr>
          <p:cNvPr id="4" name="Rectangle 3"/>
          <p:cNvSpPr/>
          <p:nvPr/>
        </p:nvSpPr>
        <p:spPr>
          <a:xfrm>
            <a:off x="381000" y="1143000"/>
            <a:ext cx="8349641" cy="830997"/>
          </a:xfrm>
          <a:prstGeom prst="rect">
            <a:avLst/>
          </a:prstGeom>
        </p:spPr>
        <p:txBody>
          <a:bodyPr wrap="square">
            <a:spAutoFit/>
          </a:bodyPr>
          <a:lstStyle/>
          <a:p>
            <a:pPr fontAlgn="auto">
              <a:spcBef>
                <a:spcPts val="0"/>
              </a:spcBef>
              <a:spcAft>
                <a:spcPts val="0"/>
              </a:spcAft>
            </a:pPr>
            <a:r>
              <a:rPr lang="en-US" sz="2400" dirty="0">
                <a:solidFill>
                  <a:prstClr val="white">
                    <a:lumMod val="50000"/>
                  </a:prstClr>
                </a:solidFill>
                <a:latin typeface="Arial"/>
              </a:rPr>
              <a:t>Three partnership-based approaches to engage industry, academia, national labs, and state &amp; local </a:t>
            </a:r>
            <a:r>
              <a:rPr lang="en-US" sz="2400" dirty="0" smtClean="0">
                <a:solidFill>
                  <a:prstClr val="white">
                    <a:lumMod val="50000"/>
                  </a:prstClr>
                </a:solidFill>
                <a:latin typeface="Arial"/>
              </a:rPr>
              <a:t>government:</a:t>
            </a:r>
            <a:endParaRPr lang="en-US" sz="2400" dirty="0">
              <a:solidFill>
                <a:prstClr val="white">
                  <a:lumMod val="50000"/>
                </a:prstClr>
              </a:solidFill>
              <a:latin typeface="Arial"/>
            </a:endParaRPr>
          </a:p>
        </p:txBody>
      </p:sp>
      <p:sp>
        <p:nvSpPr>
          <p:cNvPr id="3" name="Right Arrow 2"/>
          <p:cNvSpPr/>
          <p:nvPr/>
        </p:nvSpPr>
        <p:spPr>
          <a:xfrm>
            <a:off x="127176" y="3200400"/>
            <a:ext cx="507647" cy="457200"/>
          </a:xfrm>
          <a:prstGeom prst="rightArrow">
            <a:avLst/>
          </a:prstGeom>
          <a:solidFill>
            <a:schemeClr val="accent2"/>
          </a:solidFill>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pPr>
            <a:endParaRPr lang="en-US">
              <a:solidFill>
                <a:srgbClr val="50565C"/>
              </a:solidFill>
            </a:endParaRPr>
          </a:p>
        </p:txBody>
      </p:sp>
    </p:spTree>
    <p:extLst>
      <p:ext uri="{BB962C8B-B14F-4D97-AF65-F5344CB8AC3E}">
        <p14:creationId xmlns:p14="http://schemas.microsoft.com/office/powerpoint/2010/main" val="230606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latin typeface="+mn-lt"/>
              </a:rPr>
              <a:t>R&amp;D Projects: Manufacturing Processes</a:t>
            </a:r>
            <a:endParaRPr lang="en-US" sz="2400" b="1" dirty="0">
              <a:latin typeface="+mn-lt"/>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26936"/>
          <a:stretch/>
        </p:blipFill>
        <p:spPr bwMode="auto">
          <a:xfrm>
            <a:off x="440580" y="1164362"/>
            <a:ext cx="4352544" cy="1302790"/>
          </a:xfrm>
          <a:prstGeom prst="rect">
            <a:avLst/>
          </a:prstGeom>
          <a:noFill/>
          <a:ln>
            <a:noFill/>
          </a:ln>
          <a:extLst>
            <a:ext uri="{53640926-AAD7-44D8-BBD7-CCE9431645EC}">
              <a14:shadowObscured xmlns:a14="http://schemas.microsoft.com/office/drawing/2010/main"/>
            </a:ext>
          </a:extLst>
        </p:spPr>
      </p:pic>
      <p:pic>
        <p:nvPicPr>
          <p:cNvPr id="4" name="Picture 3"/>
          <p:cNvPicPr>
            <a:picLocks noChangeAspect="1"/>
          </p:cNvPicPr>
          <p:nvPr/>
        </p:nvPicPr>
        <p:blipFill>
          <a:blip r:embed="rId4" cstate="print"/>
          <a:srcRect/>
          <a:stretch>
            <a:fillRect/>
          </a:stretch>
        </p:blipFill>
        <p:spPr bwMode="auto">
          <a:xfrm>
            <a:off x="533400" y="3591390"/>
            <a:ext cx="3186667" cy="1680445"/>
          </a:xfrm>
          <a:prstGeom prst="rect">
            <a:avLst/>
          </a:prstGeom>
          <a:noFill/>
          <a:ln w="9525">
            <a:noFill/>
            <a:miter lim="800000"/>
            <a:headEnd/>
            <a:tailEnd/>
          </a:ln>
        </p:spPr>
      </p:pic>
      <p:sp>
        <p:nvSpPr>
          <p:cNvPr id="5" name="Rectangle 4"/>
          <p:cNvSpPr/>
          <p:nvPr/>
        </p:nvSpPr>
        <p:spPr>
          <a:xfrm>
            <a:off x="304800" y="2512871"/>
            <a:ext cx="4648200" cy="1138773"/>
          </a:xfrm>
          <a:prstGeom prst="rect">
            <a:avLst/>
          </a:prstGeom>
        </p:spPr>
        <p:txBody>
          <a:bodyPr wrap="square">
            <a:spAutoFit/>
          </a:bodyPr>
          <a:lstStyle/>
          <a:p>
            <a:pPr fontAlgn="auto">
              <a:spcBef>
                <a:spcPts val="0"/>
              </a:spcBef>
              <a:spcAft>
                <a:spcPts val="0"/>
              </a:spcAft>
            </a:pPr>
            <a:r>
              <a:rPr lang="en-US" b="1" dirty="0" smtClean="0">
                <a:solidFill>
                  <a:srgbClr val="292929"/>
                </a:solidFill>
                <a:latin typeface="Arial"/>
                <a:cs typeface="Arial" panose="020B0604020202020204" pitchFamily="34" charset="0"/>
              </a:rPr>
              <a:t>Ultrafast, </a:t>
            </a:r>
            <a:r>
              <a:rPr lang="en-US" b="1" dirty="0">
                <a:solidFill>
                  <a:srgbClr val="292929"/>
                </a:solidFill>
                <a:latin typeface="Arial"/>
                <a:cs typeface="Arial" panose="020B0604020202020204" pitchFamily="34" charset="0"/>
              </a:rPr>
              <a:t>femtosecond pulse lasers (right) </a:t>
            </a:r>
            <a:r>
              <a:rPr lang="en-US" b="1" dirty="0" smtClean="0">
                <a:solidFill>
                  <a:srgbClr val="292929"/>
                </a:solidFill>
                <a:latin typeface="Arial"/>
                <a:cs typeface="Arial" panose="020B0604020202020204" pitchFamily="34" charset="0"/>
              </a:rPr>
              <a:t>will eliminate machining defects in fuel injectors.  </a:t>
            </a:r>
            <a:endParaRPr lang="en-US" b="1" dirty="0">
              <a:solidFill>
                <a:srgbClr val="292929"/>
              </a:solidFill>
              <a:latin typeface="Arial"/>
              <a:cs typeface="Arial" panose="020B0604020202020204" pitchFamily="34" charset="0"/>
            </a:endParaRPr>
          </a:p>
          <a:p>
            <a:pPr fontAlgn="auto">
              <a:spcBef>
                <a:spcPts val="0"/>
              </a:spcBef>
              <a:spcAft>
                <a:spcPts val="0"/>
              </a:spcAft>
            </a:pPr>
            <a:r>
              <a:rPr lang="en-US" sz="1400" i="1" dirty="0" smtClean="0">
                <a:solidFill>
                  <a:srgbClr val="292929"/>
                </a:solidFill>
                <a:latin typeface="Arial"/>
                <a:cs typeface="Arial" panose="020B0604020202020204" pitchFamily="34" charset="0"/>
              </a:rPr>
              <a:t>Image </a:t>
            </a:r>
            <a:r>
              <a:rPr lang="en-US" sz="1400" i="1" dirty="0">
                <a:solidFill>
                  <a:srgbClr val="292929"/>
                </a:solidFill>
                <a:latin typeface="Arial"/>
                <a:cs typeface="Arial" panose="020B0604020202020204" pitchFamily="34" charset="0"/>
              </a:rPr>
              <a:t>courtesy of Raydiance</a:t>
            </a:r>
            <a:r>
              <a:rPr lang="en-US" sz="1400" dirty="0">
                <a:solidFill>
                  <a:srgbClr val="292929"/>
                </a:solidFill>
                <a:latin typeface="Arial"/>
                <a:cs typeface="Arial" panose="020B0604020202020204" pitchFamily="34" charset="0"/>
              </a:rPr>
              <a:t>.</a:t>
            </a:r>
          </a:p>
        </p:txBody>
      </p:sp>
      <p:sp>
        <p:nvSpPr>
          <p:cNvPr id="6" name="Rectangle 5"/>
          <p:cNvSpPr/>
          <p:nvPr/>
        </p:nvSpPr>
        <p:spPr>
          <a:xfrm>
            <a:off x="228600" y="5271835"/>
            <a:ext cx="3894577" cy="1215717"/>
          </a:xfrm>
          <a:prstGeom prst="rect">
            <a:avLst/>
          </a:prstGeom>
        </p:spPr>
        <p:txBody>
          <a:bodyPr wrap="square">
            <a:spAutoFit/>
          </a:bodyPr>
          <a:lstStyle/>
          <a:p>
            <a:pPr fontAlgn="auto">
              <a:spcBef>
                <a:spcPts val="0"/>
              </a:spcBef>
              <a:spcAft>
                <a:spcPts val="600"/>
              </a:spcAft>
            </a:pPr>
            <a:r>
              <a:rPr lang="en-US" b="1" dirty="0" smtClean="0">
                <a:solidFill>
                  <a:srgbClr val="292929"/>
                </a:solidFill>
                <a:latin typeface="Arial"/>
              </a:rPr>
              <a:t>Energy-efficient large thin-walled magnesium die casting, for 60% lighter car doors.</a:t>
            </a:r>
            <a:endParaRPr lang="en-US" b="1" dirty="0">
              <a:solidFill>
                <a:srgbClr val="292929"/>
              </a:solidFill>
              <a:latin typeface="Arial"/>
            </a:endParaRPr>
          </a:p>
          <a:p>
            <a:pPr fontAlgn="auto">
              <a:spcBef>
                <a:spcPts val="0"/>
              </a:spcBef>
              <a:spcAft>
                <a:spcPts val="0"/>
              </a:spcAft>
            </a:pPr>
            <a:r>
              <a:rPr lang="en-US" sz="1400" i="1" dirty="0" smtClean="0">
                <a:solidFill>
                  <a:srgbClr val="292929"/>
                </a:solidFill>
                <a:latin typeface="Arial"/>
              </a:rPr>
              <a:t>Graphic </a:t>
            </a:r>
            <a:r>
              <a:rPr lang="en-US" sz="1400" i="1" dirty="0">
                <a:solidFill>
                  <a:srgbClr val="292929"/>
                </a:solidFill>
                <a:latin typeface="Arial"/>
              </a:rPr>
              <a:t>image </a:t>
            </a:r>
            <a:r>
              <a:rPr lang="en-US" sz="1400" i="1" dirty="0" smtClean="0">
                <a:solidFill>
                  <a:srgbClr val="292929"/>
                </a:solidFill>
                <a:latin typeface="Arial"/>
              </a:rPr>
              <a:t>provided by General Motors</a:t>
            </a:r>
            <a:r>
              <a:rPr lang="en-US" sz="1400" i="1" dirty="0">
                <a:solidFill>
                  <a:srgbClr val="292929"/>
                </a:solidFill>
                <a:latin typeface="Arial"/>
              </a:rPr>
              <a:t>.</a:t>
            </a:r>
          </a:p>
        </p:txBody>
      </p:sp>
      <p:pic>
        <p:nvPicPr>
          <p:cNvPr id="7" name="Picture 6" descr="Membranes_Antifouling_Coating_WBL.jpg"/>
          <p:cNvPicPr>
            <a:picLocks noChangeAspect="1"/>
          </p:cNvPicPr>
          <p:nvPr/>
        </p:nvPicPr>
        <p:blipFill>
          <a:blip r:embed="rId5" cstate="print"/>
          <a:stretch>
            <a:fillRect/>
          </a:stretch>
        </p:blipFill>
        <p:spPr>
          <a:xfrm>
            <a:off x="5257800" y="1240562"/>
            <a:ext cx="3505201" cy="2636416"/>
          </a:xfrm>
          <a:prstGeom prst="rect">
            <a:avLst/>
          </a:prstGeom>
          <a:ln>
            <a:solidFill>
              <a:schemeClr val="accent5"/>
            </a:solidFill>
          </a:ln>
        </p:spPr>
      </p:pic>
      <p:pic>
        <p:nvPicPr>
          <p:cNvPr id="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5173434"/>
            <a:ext cx="2393558" cy="1379766"/>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5181601" y="3876978"/>
            <a:ext cx="3733800" cy="1200329"/>
          </a:xfrm>
          <a:prstGeom prst="rect">
            <a:avLst/>
          </a:prstGeom>
        </p:spPr>
        <p:txBody>
          <a:bodyPr wrap="square">
            <a:spAutoFit/>
          </a:bodyPr>
          <a:lstStyle/>
          <a:p>
            <a:pPr eaLnBrk="0" fontAlgn="auto" hangingPunct="0">
              <a:spcBef>
                <a:spcPts val="0"/>
              </a:spcBef>
              <a:spcAft>
                <a:spcPts val="0"/>
              </a:spcAft>
              <a:defRPr/>
            </a:pPr>
            <a:r>
              <a:rPr lang="en-US" b="1" dirty="0" smtClean="0">
                <a:solidFill>
                  <a:srgbClr val="292929"/>
                </a:solidFill>
                <a:latin typeface="Arial"/>
              </a:rPr>
              <a:t>Protective coating materials for high-performance membranes, for pulp and paper industry.</a:t>
            </a:r>
          </a:p>
          <a:p>
            <a:pPr eaLnBrk="0" fontAlgn="auto" hangingPunct="0">
              <a:spcBef>
                <a:spcPts val="0"/>
              </a:spcBef>
              <a:spcAft>
                <a:spcPts val="0"/>
              </a:spcAft>
              <a:defRPr/>
            </a:pPr>
            <a:r>
              <a:rPr lang="en-US" sz="1400" i="1" dirty="0" smtClean="0">
                <a:solidFill>
                  <a:srgbClr val="292929"/>
                </a:solidFill>
                <a:latin typeface="Arial"/>
                <a:sym typeface="Helvetica Light" charset="0"/>
              </a:rPr>
              <a:t>Image courtesy of Teledyn</a:t>
            </a:r>
            <a:r>
              <a:rPr lang="en-US" i="1" dirty="0" smtClean="0">
                <a:solidFill>
                  <a:srgbClr val="292929"/>
                </a:solidFill>
                <a:latin typeface="Arial"/>
                <a:sym typeface="Helvetica Light" charset="0"/>
              </a:rPr>
              <a:t>e</a:t>
            </a:r>
            <a:endParaRPr lang="en-US" i="1" dirty="0">
              <a:solidFill>
                <a:srgbClr val="292929"/>
              </a:solidFill>
              <a:latin typeface="Arial"/>
              <a:sym typeface="Helvetica Light" charset="0"/>
            </a:endParaRPr>
          </a:p>
        </p:txBody>
      </p:sp>
      <p:sp>
        <p:nvSpPr>
          <p:cNvPr id="10" name="TextBox 9"/>
          <p:cNvSpPr txBox="1"/>
          <p:nvPr/>
        </p:nvSpPr>
        <p:spPr>
          <a:xfrm>
            <a:off x="3886200" y="5173434"/>
            <a:ext cx="2133043" cy="1138773"/>
          </a:xfrm>
          <a:prstGeom prst="rect">
            <a:avLst/>
          </a:prstGeom>
        </p:spPr>
        <p:txBody>
          <a:bodyPr wrap="square">
            <a:spAutoFit/>
          </a:bodyPr>
          <a:lstStyle>
            <a:defPPr>
              <a:defRPr lang="en-US"/>
            </a:defPPr>
            <a:lvl1pPr eaLnBrk="0" hangingPunct="0">
              <a:defRPr b="1">
                <a:solidFill>
                  <a:schemeClr val="tx1">
                    <a:lumMod val="50000"/>
                  </a:schemeClr>
                </a:solidFill>
              </a:defRPr>
            </a:lvl1pPr>
          </a:lstStyle>
          <a:p>
            <a:pPr algn="r" fontAlgn="auto">
              <a:spcBef>
                <a:spcPts val="0"/>
              </a:spcBef>
              <a:spcAft>
                <a:spcPts val="0"/>
              </a:spcAft>
            </a:pPr>
            <a:r>
              <a:rPr lang="en-US" dirty="0">
                <a:solidFill>
                  <a:srgbClr val="292929"/>
                </a:solidFill>
                <a:latin typeface="Arial"/>
              </a:rPr>
              <a:t>A water-stable protected lithium electrode. </a:t>
            </a:r>
          </a:p>
          <a:p>
            <a:pPr algn="r" fontAlgn="auto">
              <a:spcBef>
                <a:spcPts val="0"/>
              </a:spcBef>
              <a:spcAft>
                <a:spcPts val="0"/>
              </a:spcAft>
            </a:pPr>
            <a:r>
              <a:rPr lang="en-US" sz="1400" b="0" i="1" dirty="0">
                <a:solidFill>
                  <a:srgbClr val="292929"/>
                </a:solidFill>
                <a:latin typeface="Arial"/>
              </a:rPr>
              <a:t>Courtesy of </a:t>
            </a:r>
            <a:r>
              <a:rPr lang="en-US" sz="1400" b="0" i="1" dirty="0" err="1">
                <a:solidFill>
                  <a:srgbClr val="292929"/>
                </a:solidFill>
                <a:latin typeface="Arial"/>
              </a:rPr>
              <a:t>PolyPlus</a:t>
            </a:r>
            <a:r>
              <a:rPr lang="en-US" sz="1400" b="0" i="1" dirty="0">
                <a:solidFill>
                  <a:srgbClr val="292929"/>
                </a:solidFill>
                <a:latin typeface="Arial"/>
              </a:rPr>
              <a:t> </a:t>
            </a:r>
          </a:p>
        </p:txBody>
      </p:sp>
    </p:spTree>
    <p:extLst>
      <p:ext uri="{BB962C8B-B14F-4D97-AF65-F5344CB8AC3E}">
        <p14:creationId xmlns:p14="http://schemas.microsoft.com/office/powerpoint/2010/main" val="19745784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 name="Title 2"/>
          <p:cNvSpPr>
            <a:spLocks noGrp="1"/>
          </p:cNvSpPr>
          <p:nvPr>
            <p:ph type="title"/>
          </p:nvPr>
        </p:nvSpPr>
        <p:spPr/>
        <p:txBody>
          <a:bodyPr/>
          <a:lstStyle/>
          <a:p>
            <a:r>
              <a:rPr lang="en-US" sz="2400" b="1" dirty="0" smtClean="0">
                <a:latin typeface="+mn-lt"/>
                <a:ea typeface="ＭＳ Ｐゴシック"/>
              </a:rPr>
              <a:t>AMO Elements</a:t>
            </a:r>
            <a:endParaRPr lang="en-US" sz="2400" b="1" dirty="0">
              <a:latin typeface="+mn-lt"/>
            </a:endParaRPr>
          </a:p>
        </p:txBody>
      </p:sp>
      <p:sp>
        <p:nvSpPr>
          <p:cNvPr id="4" name="Rectangle 3"/>
          <p:cNvSpPr/>
          <p:nvPr/>
        </p:nvSpPr>
        <p:spPr>
          <a:xfrm>
            <a:off x="381000" y="1143000"/>
            <a:ext cx="8349641" cy="830997"/>
          </a:xfrm>
          <a:prstGeom prst="rect">
            <a:avLst/>
          </a:prstGeom>
        </p:spPr>
        <p:txBody>
          <a:bodyPr wrap="square">
            <a:spAutoFit/>
          </a:bodyPr>
          <a:lstStyle/>
          <a:p>
            <a:pPr fontAlgn="auto">
              <a:spcBef>
                <a:spcPts val="0"/>
              </a:spcBef>
              <a:spcAft>
                <a:spcPts val="0"/>
              </a:spcAft>
            </a:pPr>
            <a:r>
              <a:rPr lang="en-US" sz="2400" dirty="0">
                <a:solidFill>
                  <a:prstClr val="white">
                    <a:lumMod val="50000"/>
                  </a:prstClr>
                </a:solidFill>
                <a:latin typeface="Arial"/>
              </a:rPr>
              <a:t>Three partnership-based approaches to engage industry, academia, national labs, and state &amp; local </a:t>
            </a:r>
            <a:r>
              <a:rPr lang="en-US" sz="2400" dirty="0" smtClean="0">
                <a:solidFill>
                  <a:prstClr val="white">
                    <a:lumMod val="50000"/>
                  </a:prstClr>
                </a:solidFill>
                <a:latin typeface="Arial"/>
              </a:rPr>
              <a:t>government:</a:t>
            </a:r>
            <a:endParaRPr lang="en-US" sz="2400" dirty="0">
              <a:solidFill>
                <a:prstClr val="white">
                  <a:lumMod val="50000"/>
                </a:prstClr>
              </a:solidFill>
              <a:latin typeface="Arial"/>
            </a:endParaRPr>
          </a:p>
        </p:txBody>
      </p:sp>
      <p:sp>
        <p:nvSpPr>
          <p:cNvPr id="9" name="Content Placeholder 1"/>
          <p:cNvSpPr>
            <a:spLocks noGrp="1"/>
          </p:cNvSpPr>
          <p:nvPr>
            <p:ph idx="1"/>
          </p:nvPr>
        </p:nvSpPr>
        <p:spPr>
          <a:xfrm>
            <a:off x="381000" y="2514600"/>
            <a:ext cx="8365299" cy="4038600"/>
          </a:xfrm>
        </p:spPr>
        <p:txBody>
          <a:bodyPr/>
          <a:lstStyle/>
          <a:p>
            <a:pPr marL="798265" lvl="1" indent="-457058">
              <a:buFont typeface="+mj-lt"/>
              <a:buAutoNum type="arabicPeriod"/>
            </a:pPr>
            <a:r>
              <a:rPr lang="en-US" sz="2400" b="1" dirty="0" smtClean="0">
                <a:solidFill>
                  <a:schemeClr val="bg1">
                    <a:lumMod val="50000"/>
                  </a:schemeClr>
                </a:solidFill>
                <a:latin typeface="+mn-lt"/>
              </a:rPr>
              <a:t>Technical </a:t>
            </a:r>
            <a:r>
              <a:rPr lang="en-US" sz="2400" b="1" dirty="0">
                <a:solidFill>
                  <a:schemeClr val="bg1">
                    <a:lumMod val="50000"/>
                  </a:schemeClr>
                </a:solidFill>
                <a:latin typeface="+mn-lt"/>
              </a:rPr>
              <a:t>Assistance</a:t>
            </a:r>
            <a:endParaRPr lang="en-US" sz="2400" dirty="0">
              <a:solidFill>
                <a:schemeClr val="bg1">
                  <a:lumMod val="50000"/>
                </a:schemeClr>
              </a:solidFill>
              <a:latin typeface="+mn-lt"/>
            </a:endParaRPr>
          </a:p>
          <a:p>
            <a:pPr marL="798265" lvl="1" indent="-457058">
              <a:buFont typeface="+mj-lt"/>
              <a:buAutoNum type="arabicPeriod"/>
            </a:pPr>
            <a:r>
              <a:rPr lang="en-US" sz="2400" b="1" dirty="0" smtClean="0">
                <a:solidFill>
                  <a:schemeClr val="bg1">
                    <a:lumMod val="50000"/>
                  </a:schemeClr>
                </a:solidFill>
                <a:latin typeface="+mn-lt"/>
              </a:rPr>
              <a:t>Research and Development Projects </a:t>
            </a:r>
            <a:endParaRPr lang="en-US" sz="2400" dirty="0">
              <a:solidFill>
                <a:schemeClr val="bg1">
                  <a:lumMod val="50000"/>
                </a:schemeClr>
              </a:solidFill>
              <a:latin typeface="+mn-lt"/>
            </a:endParaRPr>
          </a:p>
          <a:p>
            <a:pPr marL="798265" lvl="1" indent="-457058">
              <a:buFont typeface="+mj-lt"/>
              <a:buAutoNum type="arabicPeriod"/>
            </a:pPr>
            <a:r>
              <a:rPr lang="en-US" sz="2800" b="1" dirty="0" smtClean="0">
                <a:solidFill>
                  <a:schemeClr val="accent4">
                    <a:lumMod val="75000"/>
                  </a:schemeClr>
                </a:solidFill>
                <a:latin typeface="+mn-lt"/>
              </a:rPr>
              <a:t>Shared R&amp;D Facilities</a:t>
            </a:r>
            <a:r>
              <a:rPr lang="en-US" sz="2800" dirty="0" smtClean="0">
                <a:solidFill>
                  <a:schemeClr val="accent4">
                    <a:lumMod val="75000"/>
                  </a:schemeClr>
                </a:solidFill>
                <a:latin typeface="+mn-lt"/>
              </a:rPr>
              <a:t> - affordable </a:t>
            </a:r>
            <a:r>
              <a:rPr lang="en-US" sz="2800" dirty="0">
                <a:solidFill>
                  <a:schemeClr val="accent4">
                    <a:lumMod val="75000"/>
                  </a:schemeClr>
                </a:solidFill>
                <a:latin typeface="+mn-lt"/>
              </a:rPr>
              <a:t>access to physical and virtual tools, and expertise, </a:t>
            </a:r>
            <a:r>
              <a:rPr lang="en-US" sz="2800" dirty="0" smtClean="0">
                <a:solidFill>
                  <a:schemeClr val="accent4">
                    <a:lumMod val="75000"/>
                  </a:schemeClr>
                </a:solidFill>
                <a:latin typeface="+mn-lt"/>
              </a:rPr>
              <a:t>to foster </a:t>
            </a:r>
            <a:r>
              <a:rPr lang="en-US" sz="2800" dirty="0">
                <a:solidFill>
                  <a:schemeClr val="accent4">
                    <a:lumMod val="75000"/>
                  </a:schemeClr>
                </a:solidFill>
                <a:latin typeface="+mn-lt"/>
              </a:rPr>
              <a:t>innovation and </a:t>
            </a:r>
            <a:r>
              <a:rPr lang="en-US" sz="2800" dirty="0" smtClean="0">
                <a:solidFill>
                  <a:schemeClr val="accent4">
                    <a:lumMod val="75000"/>
                  </a:schemeClr>
                </a:solidFill>
                <a:latin typeface="+mn-lt"/>
              </a:rPr>
              <a:t>adoption </a:t>
            </a:r>
            <a:r>
              <a:rPr lang="en-US" sz="2800" dirty="0">
                <a:solidFill>
                  <a:schemeClr val="accent4">
                    <a:lumMod val="75000"/>
                  </a:schemeClr>
                </a:solidFill>
                <a:latin typeface="+mn-lt"/>
              </a:rPr>
              <a:t>of promising technologies </a:t>
            </a:r>
            <a:endParaRPr lang="en-US" sz="2800" dirty="0" smtClean="0">
              <a:solidFill>
                <a:schemeClr val="accent4">
                  <a:lumMod val="75000"/>
                </a:schemeClr>
              </a:solidFill>
              <a:latin typeface="+mn-lt"/>
            </a:endParaRPr>
          </a:p>
        </p:txBody>
      </p:sp>
      <p:sp>
        <p:nvSpPr>
          <p:cNvPr id="10" name="Right Arrow 9"/>
          <p:cNvSpPr/>
          <p:nvPr/>
        </p:nvSpPr>
        <p:spPr>
          <a:xfrm>
            <a:off x="129469" y="3476625"/>
            <a:ext cx="533400" cy="457200"/>
          </a:xfrm>
          <a:prstGeom prst="rightArrow">
            <a:avLst/>
          </a:prstGeom>
          <a:solidFill>
            <a:schemeClr val="accent2"/>
          </a:solidFill>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pPr>
            <a:endParaRPr lang="en-US">
              <a:solidFill>
                <a:srgbClr val="50565C"/>
              </a:solidFill>
            </a:endParaRPr>
          </a:p>
        </p:txBody>
      </p:sp>
    </p:spTree>
    <p:extLst>
      <p:ext uri="{BB962C8B-B14F-4D97-AF65-F5344CB8AC3E}">
        <p14:creationId xmlns:p14="http://schemas.microsoft.com/office/powerpoint/2010/main" val="2261111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0371" y="762000"/>
            <a:ext cx="8229600" cy="5791200"/>
          </a:xfrm>
        </p:spPr>
        <p:txBody>
          <a:bodyPr/>
          <a:lstStyle/>
          <a:p>
            <a:pPr marL="0" indent="0">
              <a:buNone/>
            </a:pPr>
            <a:r>
              <a:rPr lang="en-US" dirty="0" smtClean="0"/>
              <a:t>Address market disaggregation to rebuild the industrial </a:t>
            </a:r>
            <a:r>
              <a:rPr lang="en-US" dirty="0"/>
              <a:t>c</a:t>
            </a:r>
            <a:r>
              <a:rPr lang="en-US" dirty="0" smtClean="0"/>
              <a:t>ommons</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pPr marL="0" indent="0">
              <a:buNone/>
            </a:pPr>
            <a:r>
              <a:rPr lang="en-US" b="1" dirty="0" smtClean="0">
                <a:solidFill>
                  <a:srgbClr val="0070C0"/>
                </a:solidFill>
              </a:rPr>
              <a:t>How could we get innovation into manufacturing today?</a:t>
            </a:r>
          </a:p>
          <a:p>
            <a:pPr marL="0" indent="0">
              <a:spcBef>
                <a:spcPts val="0"/>
              </a:spcBef>
              <a:buNone/>
            </a:pPr>
            <a:r>
              <a:rPr lang="en-US" b="1" dirty="0">
                <a:solidFill>
                  <a:srgbClr val="0070C0"/>
                </a:solidFill>
              </a:rPr>
              <a:t>	</a:t>
            </a:r>
            <a:r>
              <a:rPr lang="en-US" b="1" dirty="0" smtClean="0">
                <a:solidFill>
                  <a:srgbClr val="0070C0"/>
                </a:solidFill>
              </a:rPr>
              <a:t>- RD&amp;D Consortia based Eco-Systems</a:t>
            </a:r>
          </a:p>
          <a:p>
            <a:pPr marL="0" indent="0">
              <a:spcBef>
                <a:spcPts val="0"/>
              </a:spcBef>
              <a:buNone/>
            </a:pPr>
            <a:r>
              <a:rPr lang="en-US" b="1" dirty="0">
                <a:solidFill>
                  <a:srgbClr val="0070C0"/>
                </a:solidFill>
              </a:rPr>
              <a:t>	</a:t>
            </a:r>
            <a:r>
              <a:rPr lang="en-US" b="1" dirty="0" smtClean="0">
                <a:solidFill>
                  <a:srgbClr val="0070C0"/>
                </a:solidFill>
              </a:rPr>
              <a:t>- Public-private partnership to scale</a:t>
            </a:r>
          </a:p>
          <a:p>
            <a:pPr marL="0" indent="0">
              <a:buNone/>
            </a:pPr>
            <a:endParaRPr lang="en-US" b="1" dirty="0">
              <a:solidFill>
                <a:srgbClr val="0070C0"/>
              </a:solidFill>
            </a:endParaRPr>
          </a:p>
        </p:txBody>
      </p:sp>
      <p:sp>
        <p:nvSpPr>
          <p:cNvPr id="3" name="Rectangle 1"/>
          <p:cNvSpPr>
            <a:spLocks/>
          </p:cNvSpPr>
          <p:nvPr/>
        </p:nvSpPr>
        <p:spPr bwMode="auto">
          <a:xfrm>
            <a:off x="228600" y="124178"/>
            <a:ext cx="7696200" cy="5457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8882" tIns="50791" rIns="88882" bIns="50791" anchor="ctr">
            <a:spAutoFit/>
          </a:bodyPr>
          <a:lstStyle/>
          <a:p>
            <a:pPr defTabSz="913028" hangingPunct="0">
              <a:lnSpc>
                <a:spcPct val="90000"/>
              </a:lnSpc>
            </a:pPr>
            <a:r>
              <a:rPr lang="en-US" sz="3200" b="1" dirty="0" smtClean="0">
                <a:solidFill>
                  <a:schemeClr val="tx1">
                    <a:lumMod val="50000"/>
                  </a:schemeClr>
                </a:solidFill>
                <a:latin typeface="+mj-lt"/>
                <a:ea typeface="Helvetica" charset="0"/>
                <a:cs typeface="Calibri" pitchFamily="34" charset="0"/>
                <a:sym typeface="Helvetica" charset="0"/>
              </a:rPr>
              <a:t>Shared R&amp;D Facilities &amp; Consortia</a:t>
            </a:r>
            <a:endParaRPr lang="en-US" sz="3200" b="1" dirty="0">
              <a:solidFill>
                <a:schemeClr val="tx1">
                  <a:lumMod val="50000"/>
                </a:schemeClr>
              </a:solidFill>
              <a:latin typeface="+mj-lt"/>
              <a:ea typeface="Helvetica" charset="0"/>
              <a:cs typeface="Calibri" pitchFamily="34" charset="0"/>
            </a:endParaRPr>
          </a:p>
        </p:txBody>
      </p:sp>
      <p:pic>
        <p:nvPicPr>
          <p:cNvPr id="7" name="Picture 6" descr="http://upload.wikimedia.org/wikipedia/commons/thumb/8/8d/River_Rouge_aerial_4a25915r.jpg/1280px - Windows Internet Explore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3139" y="1839418"/>
            <a:ext cx="3957049" cy="2812331"/>
          </a:xfrm>
          <a:prstGeom prst="rect">
            <a:avLst/>
          </a:prstGeom>
        </p:spPr>
      </p:pic>
      <p:sp>
        <p:nvSpPr>
          <p:cNvPr id="8" name="TextBox 7"/>
          <p:cNvSpPr txBox="1"/>
          <p:nvPr/>
        </p:nvSpPr>
        <p:spPr>
          <a:xfrm>
            <a:off x="700654" y="4651749"/>
            <a:ext cx="3665081" cy="762000"/>
          </a:xfrm>
          <a:prstGeom prst="rect">
            <a:avLst/>
          </a:prstGeom>
        </p:spPr>
        <p:txBody>
          <a:bodyPr vert="horz" wrap="squar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i="0" u="none" strike="noStrike" kern="1200" cap="none" spc="0" normalizeH="0" baseline="0" noProof="0" dirty="0" smtClean="0">
                <a:ln>
                  <a:noFill/>
                </a:ln>
                <a:solidFill>
                  <a:schemeClr val="tx1">
                    <a:lumMod val="50000"/>
                  </a:schemeClr>
                </a:solidFill>
                <a:effectLst/>
                <a:uLnTx/>
                <a:uFillTx/>
                <a:latin typeface="+mn-lt"/>
                <a:ea typeface="+mn-ea"/>
                <a:cs typeface="Arial Narrow"/>
              </a:rPr>
              <a:t>Ford River Rouge Complex, 1920s</a:t>
            </a:r>
          </a:p>
          <a:p>
            <a:pPr defTabSz="457200" fontAlgn="auto">
              <a:spcBef>
                <a:spcPct val="20000"/>
              </a:spcBef>
              <a:spcAft>
                <a:spcPts val="0"/>
              </a:spcAft>
            </a:pPr>
            <a:r>
              <a:rPr lang="en-US" sz="1050" dirty="0" smtClean="0">
                <a:latin typeface="+mn-lt"/>
              </a:rPr>
              <a:t>Photo: Library </a:t>
            </a:r>
            <a:r>
              <a:rPr lang="en-US" sz="1050" dirty="0">
                <a:latin typeface="+mn-lt"/>
              </a:rPr>
              <a:t>of Congress, Prints &amp; Photographs Division, Detroit Publishing Company Collection, </a:t>
            </a:r>
            <a:r>
              <a:rPr lang="en-US" sz="1050" dirty="0" err="1">
                <a:latin typeface="+mn-lt"/>
              </a:rPr>
              <a:t>det</a:t>
            </a:r>
            <a:r>
              <a:rPr lang="en-US" sz="1050" dirty="0">
                <a:latin typeface="+mn-lt"/>
              </a:rPr>
              <a:t> </a:t>
            </a:r>
            <a:r>
              <a:rPr lang="en-US" sz="1050" dirty="0" smtClean="0">
                <a:latin typeface="+mn-lt"/>
              </a:rPr>
              <a:t>4a25915. </a:t>
            </a:r>
            <a:endParaRPr kumimoji="0" lang="en-US" sz="1050" b="1" i="0" u="none" strike="noStrike" kern="1200" cap="none" spc="0" normalizeH="0" baseline="0" noProof="0" dirty="0" smtClean="0">
              <a:ln>
                <a:noFill/>
              </a:ln>
              <a:solidFill>
                <a:schemeClr val="tx1">
                  <a:lumMod val="50000"/>
                </a:schemeClr>
              </a:solidFill>
              <a:effectLst/>
              <a:uLnTx/>
              <a:uFillTx/>
              <a:latin typeface="+mn-lt"/>
              <a:cs typeface="Arial Narrow"/>
            </a:endParaRPr>
          </a:p>
        </p:txBody>
      </p:sp>
      <p:sp>
        <p:nvSpPr>
          <p:cNvPr id="10" name="TextBox 9"/>
          <p:cNvSpPr txBox="1"/>
          <p:nvPr/>
        </p:nvSpPr>
        <p:spPr>
          <a:xfrm>
            <a:off x="850383" y="1468411"/>
            <a:ext cx="3665081" cy="381000"/>
          </a:xfrm>
          <a:prstGeom prst="rect">
            <a:avLst/>
          </a:prstGeom>
        </p:spPr>
        <p:txBody>
          <a:bodyPr vert="horz" wrap="square" lIns="91440" tIns="45720" rIns="91440" bIns="45720" rtlCol="0">
            <a:noAutofit/>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2400" b="1" dirty="0" smtClean="0">
                <a:solidFill>
                  <a:schemeClr val="tx1">
                    <a:lumMod val="50000"/>
                  </a:schemeClr>
                </a:solidFill>
                <a:latin typeface="+mn-lt"/>
                <a:cs typeface="Arial Narrow"/>
              </a:rPr>
              <a:t>Then</a:t>
            </a:r>
            <a:endParaRPr kumimoji="0" lang="en-US" sz="2400" b="1" i="0" u="none" strike="noStrike" kern="1200" cap="none" spc="0" normalizeH="0" baseline="0" noProof="0" dirty="0" smtClean="0">
              <a:ln>
                <a:noFill/>
              </a:ln>
              <a:solidFill>
                <a:schemeClr val="tx1">
                  <a:lumMod val="50000"/>
                </a:schemeClr>
              </a:solidFill>
              <a:effectLst/>
              <a:uLnTx/>
              <a:uFillTx/>
              <a:latin typeface="+mn-lt"/>
              <a:cs typeface="Arial Narrow"/>
            </a:endParaRPr>
          </a:p>
        </p:txBody>
      </p:sp>
      <p:sp>
        <p:nvSpPr>
          <p:cNvPr id="11" name="TextBox 10"/>
          <p:cNvSpPr txBox="1"/>
          <p:nvPr/>
        </p:nvSpPr>
        <p:spPr>
          <a:xfrm>
            <a:off x="4884294" y="1468411"/>
            <a:ext cx="3665081" cy="381000"/>
          </a:xfrm>
          <a:prstGeom prst="rect">
            <a:avLst/>
          </a:prstGeom>
        </p:spPr>
        <p:txBody>
          <a:bodyPr vert="horz" wrap="square" lIns="91440" tIns="45720" rIns="91440" bIns="45720" rtlCol="0">
            <a:noAutofit/>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2400" b="1" noProof="0" dirty="0" smtClean="0">
                <a:solidFill>
                  <a:schemeClr val="tx1">
                    <a:lumMod val="50000"/>
                  </a:schemeClr>
                </a:solidFill>
                <a:latin typeface="+mn-lt"/>
                <a:cs typeface="Arial Narrow"/>
              </a:rPr>
              <a:t>Now</a:t>
            </a:r>
            <a:endParaRPr kumimoji="0" lang="en-US" sz="2400" b="1" i="0" u="none" strike="noStrike" kern="1200" cap="none" spc="0" normalizeH="0" baseline="0" noProof="0" dirty="0" smtClean="0">
              <a:ln>
                <a:noFill/>
              </a:ln>
              <a:solidFill>
                <a:schemeClr val="tx1">
                  <a:lumMod val="50000"/>
                </a:schemeClr>
              </a:solidFill>
              <a:effectLst/>
              <a:uLnTx/>
              <a:uFillTx/>
              <a:latin typeface="+mn-lt"/>
              <a:cs typeface="Arial Narrow"/>
            </a:endParaRPr>
          </a:p>
        </p:txBody>
      </p:sp>
      <p:graphicFrame>
        <p:nvGraphicFramePr>
          <p:cNvPr id="12" name="Diagram 11"/>
          <p:cNvGraphicFramePr/>
          <p:nvPr>
            <p:extLst/>
          </p:nvPr>
        </p:nvGraphicFramePr>
        <p:xfrm>
          <a:off x="5162692" y="1851909"/>
          <a:ext cx="3108284" cy="32741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063810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229600" cy="914400"/>
          </a:xfrm>
        </p:spPr>
        <p:txBody>
          <a:bodyPr/>
          <a:lstStyle/>
          <a:p>
            <a:r>
              <a:rPr lang="en-US" dirty="0" smtClean="0"/>
              <a:t>Manufacturing Technology Maturation</a:t>
            </a:r>
            <a:endParaRPr lang="en-US" dirty="0"/>
          </a:p>
        </p:txBody>
      </p:sp>
      <p:sp>
        <p:nvSpPr>
          <p:cNvPr id="3" name="Snip Diagonal Corner Rectangle 2"/>
          <p:cNvSpPr/>
          <p:nvPr/>
        </p:nvSpPr>
        <p:spPr>
          <a:xfrm>
            <a:off x="1219200" y="1752600"/>
            <a:ext cx="6096000" cy="609600"/>
          </a:xfrm>
          <a:prstGeom prst="snip2Diag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b="1" dirty="0" smtClean="0">
                <a:solidFill>
                  <a:sysClr val="windowText" lastClr="000000"/>
                </a:solidFill>
              </a:rPr>
              <a:t>TRL 6/7:  System Testing in Production Relevant Environment</a:t>
            </a:r>
          </a:p>
          <a:p>
            <a:r>
              <a:rPr lang="en-US" b="1" dirty="0" smtClean="0">
                <a:solidFill>
                  <a:sysClr val="windowText" lastClr="000000"/>
                </a:solidFill>
              </a:rPr>
              <a:t>MRL 6/7: System Components made in Pilot Environment</a:t>
            </a:r>
            <a:endParaRPr lang="en-US" b="1" dirty="0">
              <a:solidFill>
                <a:sysClr val="windowText" lastClr="000000"/>
              </a:solidFill>
            </a:endParaRPr>
          </a:p>
        </p:txBody>
      </p:sp>
      <p:sp>
        <p:nvSpPr>
          <p:cNvPr id="4" name="Snip Diagonal Corner Rectangle 3"/>
          <p:cNvSpPr/>
          <p:nvPr/>
        </p:nvSpPr>
        <p:spPr>
          <a:xfrm>
            <a:off x="1219200" y="2743200"/>
            <a:ext cx="6096000" cy="609600"/>
          </a:xfrm>
          <a:prstGeom prst="snip2Diag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b="1" dirty="0" smtClean="0">
                <a:solidFill>
                  <a:sysClr val="windowText" lastClr="000000"/>
                </a:solidFill>
              </a:rPr>
              <a:t>TRL 5/6:  Hardware-in-Loop System Testing in Laboratory</a:t>
            </a:r>
          </a:p>
          <a:p>
            <a:r>
              <a:rPr lang="en-US" b="1" dirty="0" smtClean="0">
                <a:solidFill>
                  <a:sysClr val="windowText" lastClr="000000"/>
                </a:solidFill>
              </a:rPr>
              <a:t>MRL 5/6: Investigate Pilot Environment to Make Systems</a:t>
            </a:r>
            <a:endParaRPr lang="en-US" b="1" dirty="0">
              <a:solidFill>
                <a:sysClr val="windowText" lastClr="000000"/>
              </a:solidFill>
            </a:endParaRPr>
          </a:p>
        </p:txBody>
      </p:sp>
      <p:sp>
        <p:nvSpPr>
          <p:cNvPr id="5" name="Snip Diagonal Corner Rectangle 4"/>
          <p:cNvSpPr/>
          <p:nvPr/>
        </p:nvSpPr>
        <p:spPr>
          <a:xfrm>
            <a:off x="1219200" y="3733800"/>
            <a:ext cx="6096000" cy="609600"/>
          </a:xfrm>
          <a:prstGeom prst="snip2Diag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b="1" dirty="0" smtClean="0">
                <a:solidFill>
                  <a:sysClr val="windowText" lastClr="000000"/>
                </a:solidFill>
              </a:rPr>
              <a:t>TRL 4/5:  System Technology Tested in Laboratory  </a:t>
            </a:r>
          </a:p>
          <a:p>
            <a:r>
              <a:rPr lang="en-US" b="1" dirty="0" smtClean="0">
                <a:solidFill>
                  <a:sysClr val="windowText" lastClr="000000"/>
                </a:solidFill>
              </a:rPr>
              <a:t>MRL 4/5: Investigate Pilot Environment to Make Components</a:t>
            </a:r>
            <a:endParaRPr lang="en-US" b="1" dirty="0">
              <a:solidFill>
                <a:sysClr val="windowText" lastClr="000000"/>
              </a:solidFill>
            </a:endParaRPr>
          </a:p>
        </p:txBody>
      </p:sp>
      <p:sp>
        <p:nvSpPr>
          <p:cNvPr id="6" name="Snip Diagonal Corner Rectangle 5"/>
          <p:cNvSpPr/>
          <p:nvPr/>
        </p:nvSpPr>
        <p:spPr>
          <a:xfrm>
            <a:off x="1219200" y="4724400"/>
            <a:ext cx="6096000" cy="609600"/>
          </a:xfrm>
          <a:prstGeom prst="snip2Diag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b="1" dirty="0" smtClean="0">
                <a:solidFill>
                  <a:sysClr val="windowText" lastClr="000000"/>
                </a:solidFill>
              </a:rPr>
              <a:t>TRL 3/4:  Enabling Technology Tested in Laboratory  </a:t>
            </a:r>
          </a:p>
          <a:p>
            <a:r>
              <a:rPr lang="en-US" b="1" dirty="0" smtClean="0">
                <a:solidFill>
                  <a:sysClr val="windowText" lastClr="000000"/>
                </a:solidFill>
              </a:rPr>
              <a:t>MRL 3/4: Enabling Components Made in Laboratory</a:t>
            </a:r>
            <a:endParaRPr lang="en-US" b="1" dirty="0">
              <a:solidFill>
                <a:sysClr val="windowText" lastClr="000000"/>
              </a:solidFill>
            </a:endParaRPr>
          </a:p>
        </p:txBody>
      </p:sp>
      <p:sp>
        <p:nvSpPr>
          <p:cNvPr id="7" name="TextBox 6"/>
          <p:cNvSpPr txBox="1"/>
          <p:nvPr/>
        </p:nvSpPr>
        <p:spPr>
          <a:xfrm>
            <a:off x="3124200" y="5715000"/>
            <a:ext cx="2286000" cy="762000"/>
          </a:xfrm>
          <a:prstGeom prst="rect">
            <a:avLst/>
          </a:prstGeom>
          <a:solidFill>
            <a:schemeClr val="tx2">
              <a:lumMod val="20000"/>
              <a:lumOff val="80000"/>
            </a:schemeClr>
          </a:solidFill>
        </p:spPr>
        <p:txBody>
          <a:bodyPr vert="horz" wrap="none" lIns="91440" tIns="45720" rIns="91440" bIns="45720" rtlCol="0">
            <a:normAutofit/>
          </a:bodyPr>
          <a:lstStyle/>
          <a:p>
            <a:pPr marL="0" marR="0" indent="0" algn="ctr" defTabSz="457200" rtl="0" eaLnBrk="1" fontAlgn="auto" latinLnBrk="0" hangingPunct="1">
              <a:lnSpc>
                <a:spcPct val="100000"/>
              </a:lnSpc>
              <a:spcBef>
                <a:spcPts val="0"/>
              </a:spcBef>
              <a:spcAft>
                <a:spcPts val="0"/>
              </a:spcAft>
              <a:buClrTx/>
              <a:buSzTx/>
              <a:buFont typeface="Arial"/>
              <a:buNone/>
              <a:tabLst/>
            </a:pPr>
            <a:r>
              <a:rPr kumimoji="0" lang="en-US" sz="2200" b="1" i="0" u="none" strike="noStrike" kern="1200" cap="none" spc="0" normalizeH="0" baseline="0" noProof="0" dirty="0" smtClean="0">
                <a:ln>
                  <a:noFill/>
                </a:ln>
                <a:solidFill>
                  <a:srgbClr val="C00000"/>
                </a:solidFill>
                <a:effectLst/>
                <a:uLnTx/>
                <a:uFillTx/>
                <a:latin typeface="Arial Narrow"/>
                <a:cs typeface="Arial Narrow"/>
              </a:rPr>
              <a:t>Foundational</a:t>
            </a:r>
          </a:p>
          <a:p>
            <a:pPr marL="0" marR="0" indent="0" algn="ctr" defTabSz="457200" rtl="0" eaLnBrk="1" fontAlgn="auto" latinLnBrk="0" hangingPunct="1">
              <a:lnSpc>
                <a:spcPct val="100000"/>
              </a:lnSpc>
              <a:spcBef>
                <a:spcPts val="0"/>
              </a:spcBef>
              <a:spcAft>
                <a:spcPts val="0"/>
              </a:spcAft>
              <a:buClrTx/>
              <a:buSzTx/>
              <a:buFont typeface="Arial"/>
              <a:buNone/>
              <a:tabLst/>
            </a:pPr>
            <a:r>
              <a:rPr lang="en-US" sz="2200" b="1" dirty="0" smtClean="0">
                <a:solidFill>
                  <a:srgbClr val="C00000"/>
                </a:solidFill>
                <a:latin typeface="Arial Narrow"/>
                <a:cs typeface="Arial Narrow"/>
              </a:rPr>
              <a:t>Science</a:t>
            </a:r>
            <a:endParaRPr kumimoji="0" lang="en-US" sz="2200" b="1" i="0" u="none" strike="noStrike" kern="1200" cap="none" spc="0" normalizeH="0" baseline="0" noProof="0" dirty="0" smtClean="0">
              <a:ln>
                <a:noFill/>
              </a:ln>
              <a:solidFill>
                <a:srgbClr val="C00000"/>
              </a:solidFill>
              <a:effectLst/>
              <a:uLnTx/>
              <a:uFillTx/>
              <a:latin typeface="Arial Narrow"/>
              <a:cs typeface="Arial Narrow"/>
            </a:endParaRPr>
          </a:p>
        </p:txBody>
      </p:sp>
      <p:sp>
        <p:nvSpPr>
          <p:cNvPr id="8" name="TextBox 7"/>
          <p:cNvSpPr txBox="1"/>
          <p:nvPr/>
        </p:nvSpPr>
        <p:spPr>
          <a:xfrm rot="16200000">
            <a:off x="-76199" y="1371600"/>
            <a:ext cx="914400" cy="45720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lang="en-US" sz="1600" b="1" noProof="0" dirty="0" smtClean="0">
                <a:latin typeface="Arial Narrow"/>
                <a:cs typeface="Arial Narrow"/>
              </a:rPr>
              <a:t>Deployment</a:t>
            </a:r>
            <a:endParaRPr kumimoji="0" lang="en-US" sz="1600" b="1" i="0" u="none" strike="noStrike" kern="1200" cap="none" spc="0" normalizeH="0" baseline="0" noProof="0" dirty="0" smtClean="0">
              <a:ln>
                <a:noFill/>
              </a:ln>
              <a:effectLst/>
              <a:uLnTx/>
              <a:uFillTx/>
              <a:latin typeface="Arial Narrow"/>
              <a:cs typeface="Arial Narrow"/>
            </a:endParaRPr>
          </a:p>
        </p:txBody>
      </p:sp>
      <p:sp>
        <p:nvSpPr>
          <p:cNvPr id="11" name="TextBox 10"/>
          <p:cNvSpPr txBox="1"/>
          <p:nvPr/>
        </p:nvSpPr>
        <p:spPr>
          <a:xfrm rot="16200000">
            <a:off x="-76200" y="2743200"/>
            <a:ext cx="914400" cy="45720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lang="en-US" sz="1600" b="1" noProof="0" dirty="0" smtClean="0">
                <a:latin typeface="Arial Narrow"/>
                <a:cs typeface="Arial Narrow"/>
              </a:rPr>
              <a:t>Demonstration</a:t>
            </a:r>
            <a:endParaRPr kumimoji="0" lang="en-US" sz="1600" b="1" i="0" u="none" strike="noStrike" kern="1200" cap="none" spc="0" normalizeH="0" baseline="0" noProof="0" dirty="0" smtClean="0">
              <a:ln>
                <a:noFill/>
              </a:ln>
              <a:effectLst/>
              <a:uLnTx/>
              <a:uFillTx/>
              <a:latin typeface="Arial Narrow"/>
              <a:cs typeface="Arial Narrow"/>
            </a:endParaRPr>
          </a:p>
        </p:txBody>
      </p:sp>
      <p:sp>
        <p:nvSpPr>
          <p:cNvPr id="12" name="TextBox 11"/>
          <p:cNvSpPr txBox="1"/>
          <p:nvPr/>
        </p:nvSpPr>
        <p:spPr>
          <a:xfrm rot="16200000">
            <a:off x="-76200" y="3886200"/>
            <a:ext cx="914400" cy="45720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lang="en-US" sz="1600" b="1" noProof="0" dirty="0" smtClean="0">
                <a:latin typeface="Arial Narrow"/>
                <a:cs typeface="Arial Narrow"/>
              </a:rPr>
              <a:t>Development</a:t>
            </a:r>
            <a:endParaRPr kumimoji="0" lang="en-US" sz="1600" b="1" i="0" u="none" strike="noStrike" kern="1200" cap="none" spc="0" normalizeH="0" baseline="0" noProof="0" dirty="0" smtClean="0">
              <a:ln>
                <a:noFill/>
              </a:ln>
              <a:effectLst/>
              <a:uLnTx/>
              <a:uFillTx/>
              <a:latin typeface="Arial Narrow"/>
              <a:cs typeface="Arial Narrow"/>
            </a:endParaRPr>
          </a:p>
        </p:txBody>
      </p:sp>
      <p:sp>
        <p:nvSpPr>
          <p:cNvPr id="13" name="TextBox 12"/>
          <p:cNvSpPr txBox="1"/>
          <p:nvPr/>
        </p:nvSpPr>
        <p:spPr>
          <a:xfrm rot="16200000">
            <a:off x="-190500" y="4838700"/>
            <a:ext cx="914400" cy="533400"/>
          </a:xfrm>
          <a:prstGeom prst="rect">
            <a:avLst/>
          </a:prstGeom>
        </p:spPr>
        <p:txBody>
          <a:bodyPr vert="horz" wrap="none" lIns="91440" tIns="45720" rIns="91440" bIns="45720" rtlCol="0">
            <a:noAutofit/>
          </a:bodyPr>
          <a:lstStyle/>
          <a:p>
            <a:pPr marL="0" marR="0" indent="0" algn="ctr" defTabSz="457200" rtl="0" eaLnBrk="1" fontAlgn="auto" latinLnBrk="0" hangingPunct="1">
              <a:lnSpc>
                <a:spcPct val="100000"/>
              </a:lnSpc>
              <a:spcBef>
                <a:spcPts val="0"/>
              </a:spcBef>
              <a:spcAft>
                <a:spcPts val="0"/>
              </a:spcAft>
              <a:buClrTx/>
              <a:buSzTx/>
              <a:buFont typeface="Arial"/>
              <a:buNone/>
              <a:tabLst/>
            </a:pPr>
            <a:r>
              <a:rPr kumimoji="0" lang="en-US" sz="1600" b="1" i="0" u="none" strike="noStrike" kern="1200" cap="none" spc="0" normalizeH="0" baseline="0" noProof="0" dirty="0" smtClean="0">
                <a:ln>
                  <a:noFill/>
                </a:ln>
                <a:effectLst/>
                <a:uLnTx/>
                <a:uFillTx/>
                <a:latin typeface="Arial Narrow"/>
                <a:cs typeface="Arial Narrow"/>
              </a:rPr>
              <a:t>Applied</a:t>
            </a:r>
          </a:p>
          <a:p>
            <a:pPr marL="0" marR="0" indent="0" algn="ctr" defTabSz="457200" rtl="0" eaLnBrk="1" fontAlgn="auto" latinLnBrk="0" hangingPunct="1">
              <a:lnSpc>
                <a:spcPct val="100000"/>
              </a:lnSpc>
              <a:spcBef>
                <a:spcPts val="0"/>
              </a:spcBef>
              <a:spcAft>
                <a:spcPts val="0"/>
              </a:spcAft>
              <a:buClrTx/>
              <a:buSzTx/>
              <a:buFont typeface="Arial"/>
              <a:buNone/>
              <a:tabLst/>
            </a:pPr>
            <a:r>
              <a:rPr lang="en-US" sz="1600" b="1" dirty="0" smtClean="0">
                <a:latin typeface="Arial Narrow"/>
                <a:cs typeface="Arial Narrow"/>
              </a:rPr>
              <a:t>Research</a:t>
            </a:r>
            <a:endParaRPr kumimoji="0" lang="en-US" sz="1600" b="1" i="0" u="none" strike="noStrike" kern="1200" cap="none" spc="0" normalizeH="0" baseline="0" noProof="0" dirty="0" smtClean="0">
              <a:ln>
                <a:noFill/>
              </a:ln>
              <a:effectLst/>
              <a:uLnTx/>
              <a:uFillTx/>
              <a:latin typeface="Arial Narrow"/>
              <a:cs typeface="Arial Narrow"/>
            </a:endParaRPr>
          </a:p>
        </p:txBody>
      </p:sp>
      <p:sp>
        <p:nvSpPr>
          <p:cNvPr id="14" name="TextBox 13"/>
          <p:cNvSpPr txBox="1"/>
          <p:nvPr/>
        </p:nvSpPr>
        <p:spPr>
          <a:xfrm rot="16200000">
            <a:off x="-190500" y="5829300"/>
            <a:ext cx="914400" cy="533400"/>
          </a:xfrm>
          <a:prstGeom prst="rect">
            <a:avLst/>
          </a:prstGeom>
        </p:spPr>
        <p:txBody>
          <a:bodyPr vert="horz" wrap="none" lIns="91440" tIns="45720" rIns="91440" bIns="45720" rtlCol="0">
            <a:noAutofit/>
          </a:bodyPr>
          <a:lstStyle/>
          <a:p>
            <a:pPr marL="0" marR="0" indent="0" algn="ctr" defTabSz="457200" rtl="0" eaLnBrk="1" fontAlgn="auto" latinLnBrk="0" hangingPunct="1">
              <a:lnSpc>
                <a:spcPct val="100000"/>
              </a:lnSpc>
              <a:spcBef>
                <a:spcPts val="0"/>
              </a:spcBef>
              <a:spcAft>
                <a:spcPts val="0"/>
              </a:spcAft>
              <a:buClrTx/>
              <a:buSzTx/>
              <a:buFont typeface="Arial"/>
              <a:buNone/>
              <a:tabLst/>
            </a:pPr>
            <a:r>
              <a:rPr lang="en-US" sz="1600" b="1" dirty="0" smtClean="0">
                <a:latin typeface="Arial Narrow"/>
                <a:cs typeface="Arial Narrow"/>
              </a:rPr>
              <a:t>Basic</a:t>
            </a:r>
            <a:endParaRPr kumimoji="0" lang="en-US" sz="1600" b="1" i="0" u="none" strike="noStrike" kern="1200" cap="none" spc="0" normalizeH="0" baseline="0" noProof="0" dirty="0" smtClean="0">
              <a:ln>
                <a:noFill/>
              </a:ln>
              <a:effectLst/>
              <a:uLnTx/>
              <a:uFillTx/>
              <a:latin typeface="Arial Narrow"/>
              <a:cs typeface="Arial Narrow"/>
            </a:endParaRPr>
          </a:p>
          <a:p>
            <a:pPr marL="0" marR="0" indent="0" algn="ctr" defTabSz="457200" rtl="0" eaLnBrk="1" fontAlgn="auto" latinLnBrk="0" hangingPunct="1">
              <a:lnSpc>
                <a:spcPct val="100000"/>
              </a:lnSpc>
              <a:spcBef>
                <a:spcPts val="0"/>
              </a:spcBef>
              <a:spcAft>
                <a:spcPts val="0"/>
              </a:spcAft>
              <a:buClrTx/>
              <a:buSzTx/>
              <a:buFont typeface="Arial"/>
              <a:buNone/>
              <a:tabLst/>
            </a:pPr>
            <a:r>
              <a:rPr lang="en-US" sz="1600" b="1" dirty="0" smtClean="0">
                <a:latin typeface="Arial Narrow"/>
                <a:cs typeface="Arial Narrow"/>
              </a:rPr>
              <a:t>Research</a:t>
            </a:r>
            <a:endParaRPr kumimoji="0" lang="en-US" sz="1600" b="1" i="0" u="none" strike="noStrike" kern="1200" cap="none" spc="0" normalizeH="0" baseline="0" noProof="0" dirty="0" smtClean="0">
              <a:ln>
                <a:noFill/>
              </a:ln>
              <a:effectLst/>
              <a:uLnTx/>
              <a:uFillTx/>
              <a:latin typeface="Arial Narrow"/>
              <a:cs typeface="Arial Narrow"/>
            </a:endParaRPr>
          </a:p>
        </p:txBody>
      </p:sp>
      <p:sp>
        <p:nvSpPr>
          <p:cNvPr id="15" name="TextBox 14"/>
          <p:cNvSpPr txBox="1"/>
          <p:nvPr/>
        </p:nvSpPr>
        <p:spPr>
          <a:xfrm>
            <a:off x="1752600" y="5791200"/>
            <a:ext cx="1295400" cy="609600"/>
          </a:xfrm>
          <a:prstGeom prst="rect">
            <a:avLst/>
          </a:prstGeom>
        </p:spPr>
        <p:txBody>
          <a:bodyPr vert="horz" wrap="none" lIns="91440" tIns="45720" rIns="91440" bIns="45720" rtlCol="0">
            <a:normAutofit lnSpcReduction="10000"/>
          </a:bodyPr>
          <a:lstStyle/>
          <a:p>
            <a:pPr marL="0" marR="0" indent="0" algn="r" defTabSz="457200" rtl="0" eaLnBrk="1" fontAlgn="auto" latinLnBrk="0" hangingPunct="1">
              <a:lnSpc>
                <a:spcPct val="100000"/>
              </a:lnSpc>
              <a:spcBef>
                <a:spcPts val="0"/>
              </a:spcBef>
              <a:spcAft>
                <a:spcPts val="0"/>
              </a:spcAft>
              <a:buClrTx/>
              <a:buSzTx/>
              <a:buFont typeface="Arial"/>
              <a:buNone/>
              <a:tabLst/>
            </a:pPr>
            <a:r>
              <a:rPr lang="en-US" b="1" dirty="0" smtClean="0">
                <a:solidFill>
                  <a:srgbClr val="000000"/>
                </a:solidFill>
                <a:latin typeface="+mn-lt"/>
                <a:cs typeface="Arial Narrow"/>
              </a:rPr>
              <a:t>TRL 1-3:</a:t>
            </a:r>
            <a:endParaRPr kumimoji="0" lang="en-US" b="1" i="0" u="none" strike="noStrike" kern="1200" cap="none" spc="0" normalizeH="0" baseline="0" noProof="0" dirty="0" smtClean="0">
              <a:ln>
                <a:noFill/>
              </a:ln>
              <a:solidFill>
                <a:srgbClr val="000000"/>
              </a:solidFill>
              <a:effectLst/>
              <a:uLnTx/>
              <a:uFillTx/>
              <a:latin typeface="+mn-lt"/>
              <a:cs typeface="Arial Narrow"/>
            </a:endParaRPr>
          </a:p>
          <a:p>
            <a:pPr marL="0" marR="0" indent="0" algn="r" defTabSz="457200" rtl="0" eaLnBrk="1" fontAlgn="auto" latinLnBrk="0" hangingPunct="1">
              <a:lnSpc>
                <a:spcPct val="100000"/>
              </a:lnSpc>
              <a:spcBef>
                <a:spcPts val="0"/>
              </a:spcBef>
              <a:spcAft>
                <a:spcPts val="0"/>
              </a:spcAft>
              <a:buClrTx/>
              <a:buSzTx/>
              <a:buFont typeface="Arial"/>
              <a:buNone/>
              <a:tabLst/>
            </a:pPr>
            <a:r>
              <a:rPr lang="en-US" b="1" noProof="0" dirty="0" smtClean="0">
                <a:solidFill>
                  <a:srgbClr val="000000"/>
                </a:solidFill>
                <a:latin typeface="+mn-lt"/>
                <a:cs typeface="Arial Narrow"/>
              </a:rPr>
              <a:t>MRL 1-3:</a:t>
            </a:r>
            <a:endParaRPr kumimoji="0" lang="en-US" b="1" i="0" u="none" strike="noStrike" kern="1200" cap="none" spc="0" normalizeH="0" baseline="0" noProof="0" dirty="0" smtClean="0">
              <a:ln>
                <a:noFill/>
              </a:ln>
              <a:solidFill>
                <a:srgbClr val="000000"/>
              </a:solidFill>
              <a:effectLst/>
              <a:uLnTx/>
              <a:uFillTx/>
              <a:latin typeface="+mn-lt"/>
              <a:cs typeface="Arial Narrow"/>
            </a:endParaRPr>
          </a:p>
        </p:txBody>
      </p:sp>
      <p:cxnSp>
        <p:nvCxnSpPr>
          <p:cNvPr id="19" name="Straight Connector 18"/>
          <p:cNvCxnSpPr/>
          <p:nvPr/>
        </p:nvCxnSpPr>
        <p:spPr>
          <a:xfrm flipH="1" flipV="1">
            <a:off x="825322" y="914400"/>
            <a:ext cx="12878" cy="1371600"/>
          </a:xfrm>
          <a:prstGeom prst="line">
            <a:avLst/>
          </a:prstGeom>
          <a:ln w="38100">
            <a:solidFill>
              <a:schemeClr val="tx1">
                <a:lumMod val="75000"/>
              </a:schemeClr>
            </a:solidFill>
            <a:headEnd type="oval"/>
            <a:tailEnd type="triangle"/>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685800" y="1943100"/>
            <a:ext cx="0" cy="1485900"/>
          </a:xfrm>
          <a:prstGeom prst="line">
            <a:avLst/>
          </a:prstGeom>
          <a:ln w="38100">
            <a:solidFill>
              <a:schemeClr val="tx1">
                <a:lumMod val="75000"/>
              </a:schemeClr>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838200" y="3048000"/>
            <a:ext cx="0" cy="1524000"/>
          </a:xfrm>
          <a:prstGeom prst="line">
            <a:avLst/>
          </a:prstGeom>
          <a:ln w="38100">
            <a:solidFill>
              <a:schemeClr val="tx1">
                <a:lumMod val="75000"/>
              </a:schemeClr>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838200" y="5334000"/>
            <a:ext cx="0" cy="1143000"/>
          </a:xfrm>
          <a:prstGeom prst="line">
            <a:avLst/>
          </a:prstGeom>
          <a:ln w="38100">
            <a:solidFill>
              <a:schemeClr val="tx1">
                <a:lumMod val="75000"/>
              </a:schemeClr>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685800" y="4229100"/>
            <a:ext cx="0" cy="1485900"/>
          </a:xfrm>
          <a:prstGeom prst="line">
            <a:avLst/>
          </a:prstGeom>
          <a:ln w="38100">
            <a:solidFill>
              <a:schemeClr val="tx1">
                <a:lumMod val="75000"/>
              </a:schemeClr>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45" name="Down Arrow 44"/>
          <p:cNvSpPr/>
          <p:nvPr/>
        </p:nvSpPr>
        <p:spPr>
          <a:xfrm flipV="1">
            <a:off x="4114800" y="5334000"/>
            <a:ext cx="304800" cy="304800"/>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46" name="Down Arrow 45"/>
          <p:cNvSpPr/>
          <p:nvPr/>
        </p:nvSpPr>
        <p:spPr>
          <a:xfrm flipV="1">
            <a:off x="4114800" y="4343400"/>
            <a:ext cx="304800" cy="304800"/>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47" name="Down Arrow 46"/>
          <p:cNvSpPr/>
          <p:nvPr/>
        </p:nvSpPr>
        <p:spPr>
          <a:xfrm flipV="1">
            <a:off x="4114800" y="3352800"/>
            <a:ext cx="304800" cy="304800"/>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48" name="Down Arrow 47"/>
          <p:cNvSpPr/>
          <p:nvPr/>
        </p:nvSpPr>
        <p:spPr>
          <a:xfrm flipV="1">
            <a:off x="4114800" y="2362200"/>
            <a:ext cx="304800" cy="304800"/>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49" name="TextBox 48"/>
          <p:cNvSpPr txBox="1"/>
          <p:nvPr/>
        </p:nvSpPr>
        <p:spPr>
          <a:xfrm>
            <a:off x="3124200" y="952500"/>
            <a:ext cx="2286000" cy="495300"/>
          </a:xfrm>
          <a:prstGeom prst="rect">
            <a:avLst/>
          </a:prstGeom>
          <a:solidFill>
            <a:schemeClr val="tx2">
              <a:lumMod val="20000"/>
              <a:lumOff val="80000"/>
            </a:schemeClr>
          </a:solidFill>
        </p:spPr>
        <p:txBody>
          <a:bodyPr vert="horz" wrap="none" lIns="91440" tIns="45720" rIns="91440" bIns="45720" rtlCol="0">
            <a:normAutofit/>
          </a:bodyPr>
          <a:lstStyle/>
          <a:p>
            <a:pPr marL="0" marR="0" indent="0" algn="ctr" defTabSz="457200" rtl="0" eaLnBrk="1" fontAlgn="auto" latinLnBrk="0" hangingPunct="1">
              <a:lnSpc>
                <a:spcPct val="100000"/>
              </a:lnSpc>
              <a:spcBef>
                <a:spcPts val="0"/>
              </a:spcBef>
              <a:spcAft>
                <a:spcPts val="0"/>
              </a:spcAft>
              <a:buClrTx/>
              <a:buSzTx/>
              <a:buFont typeface="Arial"/>
              <a:buNone/>
              <a:tabLst/>
            </a:pPr>
            <a:r>
              <a:rPr kumimoji="0" lang="en-US" sz="2200" b="1" i="0" u="none" strike="noStrike" kern="1200" cap="none" spc="0" normalizeH="0" baseline="0" noProof="0" dirty="0" smtClean="0">
                <a:ln>
                  <a:noFill/>
                </a:ln>
                <a:solidFill>
                  <a:srgbClr val="C00000"/>
                </a:solidFill>
                <a:effectLst/>
                <a:uLnTx/>
                <a:uFillTx/>
                <a:latin typeface="Arial Narrow"/>
                <a:cs typeface="Arial Narrow"/>
              </a:rPr>
              <a:t>End-Use Adoption</a:t>
            </a:r>
          </a:p>
        </p:txBody>
      </p:sp>
      <p:sp>
        <p:nvSpPr>
          <p:cNvPr id="50" name="Down Arrow 49"/>
          <p:cNvSpPr/>
          <p:nvPr/>
        </p:nvSpPr>
        <p:spPr>
          <a:xfrm flipV="1">
            <a:off x="4114800" y="1371600"/>
            <a:ext cx="304800" cy="304800"/>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51" name="TextBox 50"/>
          <p:cNvSpPr txBox="1"/>
          <p:nvPr/>
        </p:nvSpPr>
        <p:spPr>
          <a:xfrm rot="16200000">
            <a:off x="7543800" y="4800601"/>
            <a:ext cx="914400" cy="45720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lang="en-US" b="1" noProof="0" dirty="0" smtClean="0">
                <a:solidFill>
                  <a:srgbClr val="0000FF"/>
                </a:solidFill>
                <a:latin typeface="+mn-lt"/>
                <a:cs typeface="Arial Narrow"/>
              </a:rPr>
              <a:t>Technology Needs and Requirements</a:t>
            </a:r>
            <a:endParaRPr kumimoji="0" lang="en-US" b="1" i="0" u="none" strike="noStrike" kern="1200" cap="none" spc="0" normalizeH="0" baseline="0" noProof="0" dirty="0" smtClean="0">
              <a:ln>
                <a:noFill/>
              </a:ln>
              <a:solidFill>
                <a:srgbClr val="0000FF"/>
              </a:solidFill>
              <a:effectLst/>
              <a:uLnTx/>
              <a:uFillTx/>
              <a:latin typeface="+mn-lt"/>
              <a:cs typeface="Arial Narrow"/>
            </a:endParaRPr>
          </a:p>
        </p:txBody>
      </p:sp>
      <p:cxnSp>
        <p:nvCxnSpPr>
          <p:cNvPr id="53" name="Straight Arrow Connector 52"/>
          <p:cNvCxnSpPr/>
          <p:nvPr/>
        </p:nvCxnSpPr>
        <p:spPr>
          <a:xfrm>
            <a:off x="8153399" y="2514600"/>
            <a:ext cx="0" cy="2133600"/>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rot="16200000">
            <a:off x="8153400" y="4953000"/>
            <a:ext cx="914400" cy="45720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lang="en-US" b="1" noProof="0" dirty="0" smtClean="0">
                <a:solidFill>
                  <a:srgbClr val="C00000"/>
                </a:solidFill>
                <a:latin typeface="Arial Narrow"/>
                <a:cs typeface="Arial Narrow"/>
              </a:rPr>
              <a:t>Technology Capabilities and Opportunities</a:t>
            </a:r>
            <a:endParaRPr kumimoji="0" lang="en-US" b="1" i="0" u="none" strike="noStrike" kern="1200" cap="none" spc="0" normalizeH="0" baseline="0" noProof="0" dirty="0" smtClean="0">
              <a:ln>
                <a:noFill/>
              </a:ln>
              <a:solidFill>
                <a:srgbClr val="C00000"/>
              </a:solidFill>
              <a:effectLst/>
              <a:uLnTx/>
              <a:uFillTx/>
              <a:latin typeface="Arial Narrow"/>
              <a:cs typeface="Arial Narrow"/>
            </a:endParaRPr>
          </a:p>
        </p:txBody>
      </p:sp>
      <p:cxnSp>
        <p:nvCxnSpPr>
          <p:cNvPr id="55" name="Straight Arrow Connector 54"/>
          <p:cNvCxnSpPr/>
          <p:nvPr/>
        </p:nvCxnSpPr>
        <p:spPr>
          <a:xfrm flipV="1">
            <a:off x="8763000" y="2514600"/>
            <a:ext cx="0" cy="2133600"/>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56" name="Rectangle 55"/>
          <p:cNvSpPr/>
          <p:nvPr/>
        </p:nvSpPr>
        <p:spPr>
          <a:xfrm>
            <a:off x="1066800" y="2514600"/>
            <a:ext cx="6400800" cy="4038600"/>
          </a:xfrm>
          <a:prstGeom prst="rect">
            <a:avLst/>
          </a:prstGeom>
          <a:noFill/>
          <a:ln w="28575">
            <a:solidFill>
              <a:srgbClr val="7030A0"/>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1142999" y="838200"/>
            <a:ext cx="6400799" cy="2743200"/>
          </a:xfrm>
          <a:prstGeom prst="rect">
            <a:avLst/>
          </a:prstGeom>
          <a:noFill/>
          <a:ln w="28575">
            <a:solidFill>
              <a:srgbClr val="00B050"/>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p:cNvSpPr txBox="1"/>
          <p:nvPr/>
        </p:nvSpPr>
        <p:spPr>
          <a:xfrm>
            <a:off x="1150513" y="838200"/>
            <a:ext cx="914400" cy="91440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ts val="0"/>
              </a:spcBef>
              <a:spcAft>
                <a:spcPts val="0"/>
              </a:spcAft>
              <a:buClrTx/>
              <a:buSzTx/>
              <a:buFont typeface="Arial"/>
              <a:buNone/>
              <a:tabLst/>
            </a:pPr>
            <a:r>
              <a:rPr kumimoji="0" lang="en-US" b="1" i="0" u="none" strike="noStrike" kern="1200" cap="none" spc="0" normalizeH="0" baseline="0" noProof="0" dirty="0" smtClean="0">
                <a:ln>
                  <a:noFill/>
                </a:ln>
                <a:solidFill>
                  <a:srgbClr val="00B050"/>
                </a:solidFill>
                <a:effectLst/>
                <a:uLnTx/>
                <a:uFillTx/>
                <a:latin typeface="Arial Narrow"/>
                <a:cs typeface="Arial Narrow"/>
              </a:rPr>
              <a:t>Industry</a:t>
            </a:r>
          </a:p>
          <a:p>
            <a:pPr marL="0" marR="0" indent="0" algn="l" defTabSz="457200" rtl="0" eaLnBrk="1" fontAlgn="auto" latinLnBrk="0" hangingPunct="1">
              <a:lnSpc>
                <a:spcPct val="100000"/>
              </a:lnSpc>
              <a:spcBef>
                <a:spcPts val="0"/>
              </a:spcBef>
              <a:spcAft>
                <a:spcPts val="0"/>
              </a:spcAft>
              <a:buClrTx/>
              <a:buSzTx/>
              <a:buFont typeface="Arial"/>
              <a:buNone/>
              <a:tabLst/>
            </a:pPr>
            <a:r>
              <a:rPr lang="en-US" b="1" dirty="0" smtClean="0">
                <a:solidFill>
                  <a:srgbClr val="00B050"/>
                </a:solidFill>
                <a:latin typeface="Arial Narrow"/>
                <a:cs typeface="Arial Narrow"/>
              </a:rPr>
              <a:t>Partnerships</a:t>
            </a:r>
            <a:endParaRPr kumimoji="0" lang="en-US" b="1" i="0" u="none" strike="noStrike" kern="1200" cap="none" spc="0" normalizeH="0" baseline="0" noProof="0" dirty="0" smtClean="0">
              <a:ln>
                <a:noFill/>
              </a:ln>
              <a:solidFill>
                <a:srgbClr val="00B050"/>
              </a:solidFill>
              <a:effectLst/>
              <a:uLnTx/>
              <a:uFillTx/>
              <a:latin typeface="Arial Narrow"/>
              <a:cs typeface="Arial Narrow"/>
            </a:endParaRPr>
          </a:p>
        </p:txBody>
      </p:sp>
      <p:sp>
        <p:nvSpPr>
          <p:cNvPr id="59" name="TextBox 58"/>
          <p:cNvSpPr txBox="1"/>
          <p:nvPr/>
        </p:nvSpPr>
        <p:spPr>
          <a:xfrm>
            <a:off x="1066800" y="5943600"/>
            <a:ext cx="914400" cy="91440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ts val="0"/>
              </a:spcBef>
              <a:spcAft>
                <a:spcPts val="0"/>
              </a:spcAft>
              <a:buClrTx/>
              <a:buSzTx/>
              <a:buFont typeface="Arial"/>
              <a:buNone/>
              <a:tabLst/>
            </a:pPr>
            <a:r>
              <a:rPr lang="en-US" b="1" dirty="0" smtClean="0">
                <a:solidFill>
                  <a:srgbClr val="7030A0"/>
                </a:solidFill>
                <a:latin typeface="Arial Narrow"/>
                <a:cs typeface="Arial Narrow"/>
              </a:rPr>
              <a:t>Lab</a:t>
            </a:r>
            <a:endParaRPr kumimoji="0" lang="en-US" b="1" i="0" u="none" strike="noStrike" kern="1200" cap="none" spc="0" normalizeH="0" baseline="0" noProof="0" dirty="0" smtClean="0">
              <a:ln>
                <a:noFill/>
              </a:ln>
              <a:solidFill>
                <a:srgbClr val="7030A0"/>
              </a:solidFill>
              <a:effectLst/>
              <a:uLnTx/>
              <a:uFillTx/>
              <a:latin typeface="Arial Narrow"/>
              <a:cs typeface="Arial Narrow"/>
            </a:endParaRPr>
          </a:p>
          <a:p>
            <a:pPr marL="0" marR="0" indent="0" algn="l" defTabSz="457200" rtl="0" eaLnBrk="1" fontAlgn="auto" latinLnBrk="0" hangingPunct="1">
              <a:lnSpc>
                <a:spcPct val="100000"/>
              </a:lnSpc>
              <a:spcBef>
                <a:spcPts val="0"/>
              </a:spcBef>
              <a:spcAft>
                <a:spcPts val="0"/>
              </a:spcAft>
              <a:buClrTx/>
              <a:buSzTx/>
              <a:buFont typeface="Arial"/>
              <a:buNone/>
              <a:tabLst/>
            </a:pPr>
            <a:r>
              <a:rPr lang="en-US" b="1" noProof="0" dirty="0" smtClean="0">
                <a:solidFill>
                  <a:srgbClr val="7030A0"/>
                </a:solidFill>
                <a:latin typeface="Arial Narrow"/>
                <a:cs typeface="Arial Narrow"/>
              </a:rPr>
              <a:t>Facilities</a:t>
            </a:r>
            <a:endParaRPr kumimoji="0" lang="en-US" b="1" i="0" u="none" strike="noStrike" kern="1200" cap="none" spc="0" normalizeH="0" baseline="0" noProof="0" dirty="0" smtClean="0">
              <a:ln>
                <a:noFill/>
              </a:ln>
              <a:solidFill>
                <a:srgbClr val="7030A0"/>
              </a:solidFill>
              <a:effectLst/>
              <a:uLnTx/>
              <a:uFillTx/>
              <a:latin typeface="Arial Narrow"/>
              <a:cs typeface="Arial Narrow"/>
            </a:endParaRPr>
          </a:p>
        </p:txBody>
      </p:sp>
    </p:spTree>
    <p:extLst>
      <p:ext uri="{BB962C8B-B14F-4D97-AF65-F5344CB8AC3E}">
        <p14:creationId xmlns:p14="http://schemas.microsoft.com/office/powerpoint/2010/main" val="26121009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24110" y="2895600"/>
            <a:ext cx="3719406" cy="1197961"/>
          </a:xfrm>
        </p:spPr>
        <p:txBody>
          <a:bodyPr/>
          <a:lstStyle/>
          <a:p>
            <a:pPr marL="288925" indent="-231775" defTabSz="896203">
              <a:spcBef>
                <a:spcPct val="30000"/>
              </a:spcBef>
              <a:defRPr/>
            </a:pPr>
            <a:r>
              <a:rPr lang="en-US" sz="1800" dirty="0" smtClean="0">
                <a:solidFill>
                  <a:srgbClr val="000000"/>
                </a:solidFill>
              </a:rPr>
              <a:t>Consortium </a:t>
            </a:r>
            <a:r>
              <a:rPr lang="en-US" sz="1800" dirty="0">
                <a:solidFill>
                  <a:srgbClr val="000000"/>
                </a:solidFill>
              </a:rPr>
              <a:t>of 7</a:t>
            </a:r>
            <a:r>
              <a:rPr lang="en-US" sz="1800" dirty="0" smtClean="0">
                <a:solidFill>
                  <a:srgbClr val="000000"/>
                </a:solidFill>
              </a:rPr>
              <a:t> companies, 6 universities, and 4 </a:t>
            </a:r>
            <a:r>
              <a:rPr lang="en-US" sz="1800" dirty="0">
                <a:solidFill>
                  <a:srgbClr val="000000"/>
                </a:solidFill>
              </a:rPr>
              <a:t>national </a:t>
            </a:r>
            <a:r>
              <a:rPr lang="en-US" sz="1800" dirty="0" smtClean="0">
                <a:solidFill>
                  <a:srgbClr val="000000"/>
                </a:solidFill>
              </a:rPr>
              <a:t>laboratories </a:t>
            </a:r>
          </a:p>
          <a:p>
            <a:pPr marL="288925" indent="-231775" defTabSz="896203">
              <a:spcBef>
                <a:spcPct val="30000"/>
              </a:spcBef>
              <a:defRPr/>
            </a:pPr>
            <a:r>
              <a:rPr lang="en-US" sz="1800" dirty="0" smtClean="0">
                <a:solidFill>
                  <a:srgbClr val="000000"/>
                </a:solidFill>
              </a:rPr>
              <a:t>Led </a:t>
            </a:r>
            <a:r>
              <a:rPr lang="en-US" sz="1800" dirty="0">
                <a:solidFill>
                  <a:srgbClr val="000000"/>
                </a:solidFill>
              </a:rPr>
              <a:t>by Ames National </a:t>
            </a:r>
            <a:r>
              <a:rPr lang="en-US" sz="1800" dirty="0" smtClean="0">
                <a:solidFill>
                  <a:srgbClr val="000000"/>
                </a:solidFill>
              </a:rPr>
              <a:t>Laboratory</a:t>
            </a:r>
          </a:p>
        </p:txBody>
      </p:sp>
      <p:sp>
        <p:nvSpPr>
          <p:cNvPr id="6" name="TextBox 5"/>
          <p:cNvSpPr txBox="1"/>
          <p:nvPr/>
        </p:nvSpPr>
        <p:spPr>
          <a:xfrm>
            <a:off x="239286" y="6169495"/>
            <a:ext cx="5029200" cy="424213"/>
          </a:xfrm>
          <a:prstGeom prst="rect">
            <a:avLst/>
          </a:prstGeom>
        </p:spPr>
        <p:txBody>
          <a:bodyPr vert="horz" wrap="square" lIns="91440" tIns="45720" rIns="91440" bIns="45720" rtlCol="0" anchor="b">
            <a:noAutofit/>
          </a:bodyPr>
          <a:lstStyle/>
          <a:p>
            <a:pPr defTabSz="457200" fontAlgn="auto">
              <a:spcBef>
                <a:spcPct val="20000"/>
              </a:spcBef>
              <a:spcAft>
                <a:spcPts val="0"/>
              </a:spcAft>
            </a:pPr>
            <a:r>
              <a:rPr lang="en-US" sz="1400" dirty="0" smtClean="0">
                <a:solidFill>
                  <a:srgbClr val="50565C"/>
                </a:solidFill>
                <a:latin typeface="Arial Narrow" pitchFamily="34" charset="0"/>
                <a:cs typeface="Arial Narrow"/>
              </a:rPr>
              <a:t>Critical Materials - as defined by</a:t>
            </a:r>
            <a:r>
              <a:rPr lang="en-US" sz="1400" b="1" dirty="0" smtClean="0">
                <a:solidFill>
                  <a:srgbClr val="50565C"/>
                </a:solidFill>
                <a:latin typeface="Arial Narrow" pitchFamily="34" charset="0"/>
                <a:cs typeface="Arial Narrow"/>
              </a:rPr>
              <a:t> </a:t>
            </a:r>
            <a:r>
              <a:rPr lang="en-US" sz="1400" dirty="0">
                <a:solidFill>
                  <a:srgbClr val="50565C"/>
                </a:solidFill>
                <a:latin typeface="Arial Narrow" pitchFamily="34" charset="0"/>
              </a:rPr>
              <a:t>U.S. Department of </a:t>
            </a:r>
            <a:r>
              <a:rPr lang="en-US" sz="1400" dirty="0" smtClean="0">
                <a:solidFill>
                  <a:srgbClr val="50565C"/>
                </a:solidFill>
                <a:latin typeface="Arial Narrow" pitchFamily="34" charset="0"/>
              </a:rPr>
              <a:t>Energy, </a:t>
            </a:r>
            <a:r>
              <a:rPr lang="en-US" sz="1400" i="1" dirty="0" smtClean="0">
                <a:solidFill>
                  <a:srgbClr val="50565C"/>
                </a:solidFill>
                <a:latin typeface="Arial Narrow" pitchFamily="34" charset="0"/>
                <a:hlinkClick r:id="rId3"/>
              </a:rPr>
              <a:t>Critical </a:t>
            </a:r>
            <a:r>
              <a:rPr lang="en-US" sz="1400" i="1" dirty="0">
                <a:solidFill>
                  <a:srgbClr val="50565C"/>
                </a:solidFill>
                <a:latin typeface="Arial Narrow" pitchFamily="34" charset="0"/>
                <a:hlinkClick r:id="rId3"/>
              </a:rPr>
              <a:t>Materials </a:t>
            </a:r>
            <a:r>
              <a:rPr lang="en-US" sz="1400" i="1" dirty="0" smtClean="0">
                <a:solidFill>
                  <a:srgbClr val="50565C"/>
                </a:solidFill>
                <a:latin typeface="Arial Narrow" pitchFamily="34" charset="0"/>
                <a:hlinkClick r:id="rId3"/>
              </a:rPr>
              <a:t>Strategy</a:t>
            </a:r>
            <a:r>
              <a:rPr lang="en-US" sz="1400" dirty="0" smtClean="0">
                <a:solidFill>
                  <a:srgbClr val="50565C"/>
                </a:solidFill>
                <a:latin typeface="Arial Narrow" pitchFamily="34" charset="0"/>
              </a:rPr>
              <a:t>, 2011.</a:t>
            </a:r>
            <a:endParaRPr lang="en-US" sz="1400" b="1" dirty="0" smtClean="0">
              <a:solidFill>
                <a:srgbClr val="50565C"/>
              </a:solidFill>
              <a:latin typeface="Arial Narrow" pitchFamily="34" charset="0"/>
              <a:cs typeface="Arial Narrow"/>
            </a:endParaRPr>
          </a:p>
        </p:txBody>
      </p:sp>
      <p:sp>
        <p:nvSpPr>
          <p:cNvPr id="12" name="Rectangle 4"/>
          <p:cNvSpPr>
            <a:spLocks noGrp="1"/>
          </p:cNvSpPr>
          <p:nvPr>
            <p:ph type="title" idx="4294967295"/>
          </p:nvPr>
        </p:nvSpPr>
        <p:spPr>
          <a:xfrm>
            <a:off x="348269" y="1940504"/>
            <a:ext cx="3576864" cy="519896"/>
          </a:xfrm>
        </p:spPr>
        <p:txBody>
          <a:bodyPr>
            <a:normAutofit/>
          </a:bodyPr>
          <a:lstStyle/>
          <a:p>
            <a:pPr algn="ctr" eaLnBrk="1" hangingPunct="1"/>
            <a:r>
              <a:rPr lang="en-US" sz="2000" b="0" i="1" dirty="0" smtClean="0">
                <a:solidFill>
                  <a:schemeClr val="tx1"/>
                </a:solidFill>
                <a:ea typeface="ＭＳ Ｐゴシック"/>
              </a:rPr>
              <a:t>A DOE Energy Innovation Hub</a:t>
            </a:r>
          </a:p>
        </p:txBody>
      </p:sp>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0925" y="810438"/>
            <a:ext cx="5063075" cy="3685362"/>
          </a:xfrm>
          <a:prstGeom prst="rect">
            <a:avLst/>
          </a:prstGeom>
          <a:solidFill>
            <a:schemeClr val="bg1"/>
          </a:solidFill>
          <a:ln>
            <a:noFill/>
          </a:ln>
          <a:effectLst/>
          <a:extLst/>
        </p:spPr>
      </p:pic>
      <p:pic>
        <p:nvPicPr>
          <p:cNvPr id="11" name="Picture 10" descr="CMI logo_VertTaglineFullColo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200" y="76200"/>
            <a:ext cx="4067963" cy="1743414"/>
          </a:xfrm>
          <a:prstGeom prst="rect">
            <a:avLst/>
          </a:prstGeom>
          <a:solidFill>
            <a:schemeClr val="bg1"/>
          </a:solidFill>
          <a:ln>
            <a:noFill/>
          </a:ln>
        </p:spPr>
      </p:pic>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7473" b="10862"/>
          <a:stretch/>
        </p:blipFill>
        <p:spPr bwMode="auto">
          <a:xfrm>
            <a:off x="5239911" y="4158903"/>
            <a:ext cx="2928030" cy="2200563"/>
          </a:xfrm>
          <a:prstGeom prst="rect">
            <a:avLst/>
          </a:prstGeom>
          <a:solidFill>
            <a:schemeClr val="bg1"/>
          </a:solidFill>
          <a:ln>
            <a:noFill/>
          </a:ln>
          <a:effectLst/>
        </p:spPr>
      </p:pic>
      <p:grpSp>
        <p:nvGrpSpPr>
          <p:cNvPr id="18" name="Group 17"/>
          <p:cNvGrpSpPr/>
          <p:nvPr/>
        </p:nvGrpSpPr>
        <p:grpSpPr>
          <a:xfrm>
            <a:off x="397316" y="4572132"/>
            <a:ext cx="1511499" cy="1411607"/>
            <a:chOff x="2132261" y="4682070"/>
            <a:chExt cx="2173756" cy="1596273"/>
          </a:xfrm>
        </p:grpSpPr>
        <p:grpSp>
          <p:nvGrpSpPr>
            <p:cNvPr id="19" name="Group 18"/>
            <p:cNvGrpSpPr/>
            <p:nvPr/>
          </p:nvGrpSpPr>
          <p:grpSpPr>
            <a:xfrm>
              <a:off x="2132261" y="4682070"/>
              <a:ext cx="2151277" cy="369333"/>
              <a:chOff x="2133426" y="4933182"/>
              <a:chExt cx="2151277" cy="369333"/>
            </a:xfrm>
          </p:grpSpPr>
          <p:sp>
            <p:nvSpPr>
              <p:cNvPr id="29" name="Rectangle 28"/>
              <p:cNvSpPr/>
              <p:nvPr/>
            </p:nvSpPr>
            <p:spPr>
              <a:xfrm>
                <a:off x="2133426" y="4953257"/>
                <a:ext cx="2151277" cy="329185"/>
              </a:xfrm>
              <a:prstGeom prst="rect">
                <a:avLst/>
              </a:prstGeom>
              <a:solidFill>
                <a:schemeClr val="accent2">
                  <a:alpha val="40000"/>
                </a:schemeClr>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auto">
                  <a:spcBef>
                    <a:spcPts val="0"/>
                  </a:spcBef>
                  <a:spcAft>
                    <a:spcPts val="0"/>
                  </a:spcAft>
                </a:pPr>
                <a:endParaRPr lang="en-US" sz="1000" baseline="-25000" dirty="0">
                  <a:solidFill>
                    <a:srgbClr val="50565C">
                      <a:lumMod val="75000"/>
                    </a:srgbClr>
                  </a:solidFill>
                </a:endParaRPr>
              </a:p>
            </p:txBody>
          </p:sp>
          <p:sp>
            <p:nvSpPr>
              <p:cNvPr id="30" name="TextBox 29"/>
              <p:cNvSpPr txBox="1"/>
              <p:nvPr/>
            </p:nvSpPr>
            <p:spPr>
              <a:xfrm>
                <a:off x="2335173" y="4933182"/>
                <a:ext cx="1792731" cy="369333"/>
              </a:xfrm>
              <a:prstGeom prst="rect">
                <a:avLst/>
              </a:prstGeom>
              <a:noFill/>
            </p:spPr>
            <p:txBody>
              <a:bodyPr wrap="square" lIns="91440" tIns="45720" rIns="91440" bIns="45720" rtlCol="0">
                <a:spAutoFit/>
              </a:bodyPr>
              <a:lstStyle/>
              <a:p>
                <a:pPr algn="ctr" fontAlgn="auto">
                  <a:spcBef>
                    <a:spcPts val="0"/>
                  </a:spcBef>
                  <a:spcAft>
                    <a:spcPts val="0"/>
                  </a:spcAft>
                </a:pPr>
                <a:r>
                  <a:rPr lang="en-US" b="1" dirty="0">
                    <a:solidFill>
                      <a:srgbClr val="50565C">
                        <a:lumMod val="75000"/>
                      </a:srgbClr>
                    </a:solidFill>
                    <a:latin typeface="Calibri"/>
                  </a:rPr>
                  <a:t>Lighting</a:t>
                </a:r>
              </a:p>
            </p:txBody>
          </p:sp>
        </p:grpSp>
        <p:grpSp>
          <p:nvGrpSpPr>
            <p:cNvPr id="20" name="Group 19"/>
            <p:cNvGrpSpPr/>
            <p:nvPr/>
          </p:nvGrpSpPr>
          <p:grpSpPr>
            <a:xfrm>
              <a:off x="2146799" y="5103998"/>
              <a:ext cx="2151277" cy="369333"/>
              <a:chOff x="2147962" y="5355110"/>
              <a:chExt cx="2151277" cy="369333"/>
            </a:xfrm>
          </p:grpSpPr>
          <p:sp>
            <p:nvSpPr>
              <p:cNvPr id="27" name="Rectangle 26"/>
              <p:cNvSpPr/>
              <p:nvPr/>
            </p:nvSpPr>
            <p:spPr>
              <a:xfrm>
                <a:off x="2147962" y="5375185"/>
                <a:ext cx="2151277" cy="329185"/>
              </a:xfrm>
              <a:prstGeom prst="rect">
                <a:avLst/>
              </a:prstGeom>
              <a:solidFill>
                <a:schemeClr val="accent4">
                  <a:alpha val="40000"/>
                </a:schemeClr>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auto">
                  <a:spcBef>
                    <a:spcPts val="0"/>
                  </a:spcBef>
                  <a:spcAft>
                    <a:spcPts val="0"/>
                  </a:spcAft>
                </a:pPr>
                <a:endParaRPr lang="en-US" sz="1000" baseline="-25000" dirty="0">
                  <a:solidFill>
                    <a:srgbClr val="50565C">
                      <a:lumMod val="75000"/>
                    </a:srgbClr>
                  </a:solidFill>
                </a:endParaRPr>
              </a:p>
            </p:txBody>
          </p:sp>
          <p:sp>
            <p:nvSpPr>
              <p:cNvPr id="28" name="TextBox 27"/>
              <p:cNvSpPr txBox="1"/>
              <p:nvPr/>
            </p:nvSpPr>
            <p:spPr>
              <a:xfrm>
                <a:off x="2312699" y="5355110"/>
                <a:ext cx="1792731" cy="369333"/>
              </a:xfrm>
              <a:prstGeom prst="rect">
                <a:avLst/>
              </a:prstGeom>
              <a:noFill/>
            </p:spPr>
            <p:txBody>
              <a:bodyPr wrap="square" lIns="91440" tIns="45720" rIns="91440" bIns="45720" rtlCol="0">
                <a:spAutoFit/>
              </a:bodyPr>
              <a:lstStyle/>
              <a:p>
                <a:pPr algn="ctr" fontAlgn="auto">
                  <a:spcBef>
                    <a:spcPts val="0"/>
                  </a:spcBef>
                  <a:spcAft>
                    <a:spcPts val="0"/>
                  </a:spcAft>
                </a:pPr>
                <a:r>
                  <a:rPr lang="en-US" b="1" dirty="0">
                    <a:solidFill>
                      <a:srgbClr val="50565C">
                        <a:lumMod val="75000"/>
                      </a:srgbClr>
                    </a:solidFill>
                    <a:latin typeface="Calibri"/>
                  </a:rPr>
                  <a:t>Vehicles</a:t>
                </a:r>
              </a:p>
            </p:txBody>
          </p:sp>
        </p:grpSp>
        <p:grpSp>
          <p:nvGrpSpPr>
            <p:cNvPr id="21" name="Group 20"/>
            <p:cNvGrpSpPr/>
            <p:nvPr/>
          </p:nvGrpSpPr>
          <p:grpSpPr>
            <a:xfrm>
              <a:off x="2154740" y="5507037"/>
              <a:ext cx="2151277" cy="369333"/>
              <a:chOff x="2155903" y="5758149"/>
              <a:chExt cx="2151277" cy="369333"/>
            </a:xfrm>
          </p:grpSpPr>
          <p:sp>
            <p:nvSpPr>
              <p:cNvPr id="25" name="Rectangle 24"/>
              <p:cNvSpPr/>
              <p:nvPr/>
            </p:nvSpPr>
            <p:spPr>
              <a:xfrm>
                <a:off x="2155903" y="5778225"/>
                <a:ext cx="2151277" cy="329185"/>
              </a:xfrm>
              <a:prstGeom prst="rect">
                <a:avLst/>
              </a:prstGeom>
              <a:solidFill>
                <a:schemeClr val="accent3">
                  <a:alpha val="40000"/>
                </a:schemeClr>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auto">
                  <a:spcBef>
                    <a:spcPts val="0"/>
                  </a:spcBef>
                  <a:spcAft>
                    <a:spcPts val="0"/>
                  </a:spcAft>
                </a:pPr>
                <a:endParaRPr lang="en-US" sz="1000" baseline="-25000" dirty="0">
                  <a:solidFill>
                    <a:srgbClr val="50565C">
                      <a:lumMod val="75000"/>
                    </a:srgbClr>
                  </a:solidFill>
                </a:endParaRPr>
              </a:p>
            </p:txBody>
          </p:sp>
          <p:sp>
            <p:nvSpPr>
              <p:cNvPr id="26" name="TextBox 25"/>
              <p:cNvSpPr txBox="1"/>
              <p:nvPr/>
            </p:nvSpPr>
            <p:spPr>
              <a:xfrm>
                <a:off x="2335175" y="5758149"/>
                <a:ext cx="1792731" cy="369333"/>
              </a:xfrm>
              <a:prstGeom prst="rect">
                <a:avLst/>
              </a:prstGeom>
              <a:noFill/>
            </p:spPr>
            <p:txBody>
              <a:bodyPr wrap="square" lIns="91440" tIns="45720" rIns="91440" bIns="45720" rtlCol="0">
                <a:spAutoFit/>
              </a:bodyPr>
              <a:lstStyle/>
              <a:p>
                <a:pPr algn="ctr" fontAlgn="auto">
                  <a:spcBef>
                    <a:spcPts val="0"/>
                  </a:spcBef>
                  <a:spcAft>
                    <a:spcPts val="0"/>
                  </a:spcAft>
                </a:pPr>
                <a:r>
                  <a:rPr lang="en-US" b="1" dirty="0">
                    <a:solidFill>
                      <a:srgbClr val="50565C">
                        <a:lumMod val="75000"/>
                      </a:srgbClr>
                    </a:solidFill>
                    <a:latin typeface="Calibri"/>
                  </a:rPr>
                  <a:t>Solar PV</a:t>
                </a:r>
              </a:p>
            </p:txBody>
          </p:sp>
        </p:grpSp>
        <p:grpSp>
          <p:nvGrpSpPr>
            <p:cNvPr id="22" name="Group 21"/>
            <p:cNvGrpSpPr/>
            <p:nvPr/>
          </p:nvGrpSpPr>
          <p:grpSpPr>
            <a:xfrm>
              <a:off x="2154740" y="5909010"/>
              <a:ext cx="2151277" cy="369333"/>
              <a:chOff x="2155902" y="6160122"/>
              <a:chExt cx="2151277" cy="369333"/>
            </a:xfrm>
          </p:grpSpPr>
          <p:sp>
            <p:nvSpPr>
              <p:cNvPr id="23" name="Rectangle 22"/>
              <p:cNvSpPr/>
              <p:nvPr/>
            </p:nvSpPr>
            <p:spPr>
              <a:xfrm>
                <a:off x="2155902" y="6180189"/>
                <a:ext cx="2151277" cy="329185"/>
              </a:xfrm>
              <a:prstGeom prst="rect">
                <a:avLst/>
              </a:prstGeom>
              <a:solidFill>
                <a:schemeClr val="accent1">
                  <a:alpha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auto">
                  <a:spcBef>
                    <a:spcPts val="0"/>
                  </a:spcBef>
                  <a:spcAft>
                    <a:spcPts val="0"/>
                  </a:spcAft>
                </a:pPr>
                <a:endParaRPr lang="en-US" dirty="0">
                  <a:solidFill>
                    <a:srgbClr val="50565C">
                      <a:lumMod val="75000"/>
                    </a:srgbClr>
                  </a:solidFill>
                </a:endParaRPr>
              </a:p>
            </p:txBody>
          </p:sp>
          <p:sp>
            <p:nvSpPr>
              <p:cNvPr id="24" name="TextBox 23"/>
              <p:cNvSpPr txBox="1"/>
              <p:nvPr/>
            </p:nvSpPr>
            <p:spPr>
              <a:xfrm>
                <a:off x="2383549" y="6160122"/>
                <a:ext cx="1792731" cy="369333"/>
              </a:xfrm>
              <a:prstGeom prst="rect">
                <a:avLst/>
              </a:prstGeom>
              <a:noFill/>
            </p:spPr>
            <p:txBody>
              <a:bodyPr wrap="square" lIns="91440" tIns="45720" rIns="91440" bIns="45720" rtlCol="0">
                <a:spAutoFit/>
              </a:bodyPr>
              <a:lstStyle/>
              <a:p>
                <a:pPr algn="ctr" fontAlgn="auto">
                  <a:spcBef>
                    <a:spcPts val="0"/>
                  </a:spcBef>
                  <a:spcAft>
                    <a:spcPts val="0"/>
                  </a:spcAft>
                </a:pPr>
                <a:r>
                  <a:rPr lang="en-US" b="1" dirty="0">
                    <a:solidFill>
                      <a:srgbClr val="50565C">
                        <a:lumMod val="75000"/>
                      </a:srgbClr>
                    </a:solidFill>
                    <a:latin typeface="Calibri"/>
                  </a:rPr>
                  <a:t>Wind</a:t>
                </a:r>
              </a:p>
            </p:txBody>
          </p:sp>
        </p:grpSp>
      </p:grpSp>
      <p:graphicFrame>
        <p:nvGraphicFramePr>
          <p:cNvPr id="31" name="Table 30"/>
          <p:cNvGraphicFramePr>
            <a:graphicFrameLocks noGrp="1"/>
          </p:cNvGraphicFramePr>
          <p:nvPr>
            <p:extLst/>
          </p:nvPr>
        </p:nvGraphicFramePr>
        <p:xfrm>
          <a:off x="1931811" y="4209256"/>
          <a:ext cx="2487793" cy="1794564"/>
        </p:xfrm>
        <a:graphic>
          <a:graphicData uri="http://schemas.openxmlformats.org/drawingml/2006/table">
            <a:tbl>
              <a:tblPr firstRow="1" bandRow="1">
                <a:tableStyleId>{5940675A-B579-460E-94D1-54222C63F5DA}</a:tableStyleId>
              </a:tblPr>
              <a:tblGrid>
                <a:gridCol w="355399"/>
                <a:gridCol w="355399"/>
                <a:gridCol w="355399"/>
                <a:gridCol w="355399"/>
                <a:gridCol w="355399"/>
                <a:gridCol w="355399"/>
                <a:gridCol w="355399"/>
              </a:tblGrid>
              <a:tr h="331524">
                <a:tc>
                  <a:txBody>
                    <a:bodyPr/>
                    <a:lstStyle/>
                    <a:p>
                      <a:pPr algn="ctr"/>
                      <a:r>
                        <a:rPr lang="en-US" sz="1800" b="1" dirty="0" err="1" smtClean="0">
                          <a:solidFill>
                            <a:schemeClr val="tx1">
                              <a:lumMod val="75000"/>
                            </a:schemeClr>
                          </a:solidFill>
                        </a:rPr>
                        <a:t>Dy</a:t>
                      </a:r>
                      <a:endParaRPr lang="en-US" sz="1800" b="1" dirty="0">
                        <a:solidFill>
                          <a:schemeClr val="tx1">
                            <a:lumMod val="75000"/>
                          </a:schemeClr>
                        </a:solidFill>
                      </a:endParaRPr>
                    </a:p>
                  </a:txBody>
                  <a:tcPr marL="0" marR="0" marT="0" marB="0" anchor="ctr"/>
                </a:tc>
                <a:tc>
                  <a:txBody>
                    <a:bodyPr/>
                    <a:lstStyle/>
                    <a:p>
                      <a:pPr algn="ctr"/>
                      <a:r>
                        <a:rPr lang="en-US" sz="1800" b="1" dirty="0" err="1" smtClean="0">
                          <a:solidFill>
                            <a:schemeClr val="tx1">
                              <a:lumMod val="75000"/>
                            </a:schemeClr>
                          </a:solidFill>
                        </a:rPr>
                        <a:t>Eu</a:t>
                      </a:r>
                      <a:endParaRPr lang="en-US" sz="1800" b="1" dirty="0">
                        <a:solidFill>
                          <a:schemeClr val="tx1">
                            <a:lumMod val="75000"/>
                          </a:schemeClr>
                        </a:solidFill>
                      </a:endParaRPr>
                    </a:p>
                  </a:txBody>
                  <a:tcPr marL="0" marR="0" marT="0" marB="0" anchor="ctr"/>
                </a:tc>
                <a:tc>
                  <a:txBody>
                    <a:bodyPr/>
                    <a:lstStyle/>
                    <a:p>
                      <a:pPr algn="ctr"/>
                      <a:r>
                        <a:rPr lang="en-US" sz="1800" b="1" dirty="0" err="1" smtClean="0">
                          <a:solidFill>
                            <a:schemeClr val="tx1">
                              <a:lumMod val="75000"/>
                            </a:schemeClr>
                          </a:solidFill>
                        </a:rPr>
                        <a:t>Nd</a:t>
                      </a:r>
                      <a:endParaRPr lang="en-US" sz="1800" b="1" dirty="0">
                        <a:solidFill>
                          <a:schemeClr val="tx1">
                            <a:lumMod val="75000"/>
                          </a:schemeClr>
                        </a:solidFill>
                      </a:endParaRPr>
                    </a:p>
                  </a:txBody>
                  <a:tcPr marL="0" marR="0" marT="0" marB="0" anchor="ctr"/>
                </a:tc>
                <a:tc>
                  <a:txBody>
                    <a:bodyPr/>
                    <a:lstStyle/>
                    <a:p>
                      <a:pPr algn="ctr"/>
                      <a:r>
                        <a:rPr lang="en-US" sz="1800" b="1" dirty="0" smtClean="0">
                          <a:solidFill>
                            <a:schemeClr val="tx1">
                              <a:lumMod val="75000"/>
                            </a:schemeClr>
                          </a:solidFill>
                        </a:rPr>
                        <a:t>Tb</a:t>
                      </a:r>
                      <a:endParaRPr lang="en-US" sz="1800" b="1" dirty="0">
                        <a:solidFill>
                          <a:schemeClr val="tx1">
                            <a:lumMod val="75000"/>
                          </a:schemeClr>
                        </a:solidFill>
                      </a:endParaRPr>
                    </a:p>
                  </a:txBody>
                  <a:tcPr marL="0" marR="0" marT="0" marB="0" anchor="ctr"/>
                </a:tc>
                <a:tc>
                  <a:txBody>
                    <a:bodyPr/>
                    <a:lstStyle/>
                    <a:p>
                      <a:pPr algn="ctr"/>
                      <a:r>
                        <a:rPr lang="en-US" sz="1800" b="1" dirty="0" smtClean="0">
                          <a:solidFill>
                            <a:schemeClr val="tx1">
                              <a:lumMod val="75000"/>
                            </a:schemeClr>
                          </a:solidFill>
                        </a:rPr>
                        <a:t>Y</a:t>
                      </a:r>
                      <a:endParaRPr lang="en-US" sz="1800" b="1" dirty="0">
                        <a:solidFill>
                          <a:schemeClr val="tx1">
                            <a:lumMod val="75000"/>
                          </a:schemeClr>
                        </a:solidFill>
                      </a:endParaRPr>
                    </a:p>
                  </a:txBody>
                  <a:tcPr marL="0" marR="0" marT="0" marB="0" anchor="ctr"/>
                </a:tc>
                <a:tc>
                  <a:txBody>
                    <a:bodyPr/>
                    <a:lstStyle/>
                    <a:p>
                      <a:pPr algn="ctr"/>
                      <a:r>
                        <a:rPr lang="en-US" sz="1800" b="1" dirty="0" smtClean="0">
                          <a:solidFill>
                            <a:schemeClr val="tx1">
                              <a:lumMod val="75000"/>
                            </a:schemeClr>
                          </a:solidFill>
                        </a:rPr>
                        <a:t>Li</a:t>
                      </a:r>
                      <a:endParaRPr lang="en-US" sz="1800" b="1" dirty="0">
                        <a:solidFill>
                          <a:schemeClr val="tx1">
                            <a:lumMod val="75000"/>
                          </a:schemeClr>
                        </a:solidFill>
                      </a:endParaRPr>
                    </a:p>
                  </a:txBody>
                  <a:tcPr marL="0" marR="0" marT="0" marB="0" anchor="ctr"/>
                </a:tc>
                <a:tc>
                  <a:txBody>
                    <a:bodyPr/>
                    <a:lstStyle/>
                    <a:p>
                      <a:pPr algn="ctr"/>
                      <a:r>
                        <a:rPr lang="en-US" sz="1800" b="1" dirty="0" err="1" smtClean="0">
                          <a:solidFill>
                            <a:schemeClr val="tx1">
                              <a:lumMod val="75000"/>
                            </a:schemeClr>
                          </a:solidFill>
                        </a:rPr>
                        <a:t>Te</a:t>
                      </a:r>
                      <a:endParaRPr lang="en-US" sz="1800" b="1" dirty="0">
                        <a:solidFill>
                          <a:schemeClr val="tx1">
                            <a:lumMod val="75000"/>
                          </a:schemeClr>
                        </a:solidFill>
                      </a:endParaRPr>
                    </a:p>
                  </a:txBody>
                  <a:tcPr marL="0" marR="0" marT="0" marB="0" anchor="ctr"/>
                </a:tc>
              </a:tr>
              <a:tr h="331524">
                <a:tc>
                  <a:txBody>
                    <a:bodyPr/>
                    <a:lstStyle/>
                    <a:p>
                      <a:pPr algn="ctr"/>
                      <a:endParaRPr lang="en-US" sz="2400" b="1" dirty="0">
                        <a:solidFill>
                          <a:schemeClr val="tx1">
                            <a:lumMod val="75000"/>
                          </a:schemeClr>
                        </a:solidFill>
                      </a:endParaRPr>
                    </a:p>
                  </a:txBody>
                  <a:tcPr marL="0" marR="0"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smtClean="0">
                          <a:solidFill>
                            <a:schemeClr val="tx1">
                              <a:lumMod val="75000"/>
                            </a:schemeClr>
                          </a:solidFill>
                          <a:sym typeface="Wingdings 2"/>
                        </a:rPr>
                        <a:t></a:t>
                      </a:r>
                      <a:endParaRPr lang="en-US" sz="2400" b="1" dirty="0" smtClean="0">
                        <a:solidFill>
                          <a:schemeClr val="tx1">
                            <a:lumMod val="75000"/>
                          </a:schemeClr>
                        </a:solidFill>
                      </a:endParaRPr>
                    </a:p>
                  </a:txBody>
                  <a:tcPr marL="0" marR="0" marT="0" marB="0" anchor="ctr"/>
                </a:tc>
                <a:tc>
                  <a:txBody>
                    <a:bodyPr/>
                    <a:lstStyle/>
                    <a:p>
                      <a:pPr algn="ctr"/>
                      <a:endParaRPr lang="en-US" sz="2400" b="1" dirty="0">
                        <a:solidFill>
                          <a:schemeClr val="tx1">
                            <a:lumMod val="75000"/>
                          </a:schemeClr>
                        </a:solidFill>
                      </a:endParaRPr>
                    </a:p>
                  </a:txBody>
                  <a:tcPr marL="0" marR="0" marT="0" marB="0" anchor="ctr"/>
                </a:tc>
                <a:tc>
                  <a:txBody>
                    <a:bodyPr/>
                    <a:lstStyle/>
                    <a:p>
                      <a:pPr algn="ctr"/>
                      <a:r>
                        <a:rPr lang="en-US" sz="2400" b="1" dirty="0" smtClean="0">
                          <a:solidFill>
                            <a:schemeClr val="tx1">
                              <a:lumMod val="75000"/>
                            </a:schemeClr>
                          </a:solidFill>
                          <a:sym typeface="Wingdings 2"/>
                        </a:rPr>
                        <a:t></a:t>
                      </a:r>
                      <a:endParaRPr lang="en-US" sz="2400" b="1" dirty="0">
                        <a:solidFill>
                          <a:schemeClr val="tx1">
                            <a:lumMod val="75000"/>
                          </a:schemeClr>
                        </a:solidFill>
                      </a:endParaRPr>
                    </a:p>
                  </a:txBody>
                  <a:tcPr marL="0" marR="0" marT="0" marB="0" anchor="ctr"/>
                </a:tc>
                <a:tc>
                  <a:txBody>
                    <a:bodyPr/>
                    <a:lstStyle/>
                    <a:p>
                      <a:pPr algn="ctr"/>
                      <a:r>
                        <a:rPr lang="en-US" sz="2400" b="1" dirty="0" smtClean="0">
                          <a:solidFill>
                            <a:schemeClr val="tx1">
                              <a:lumMod val="75000"/>
                            </a:schemeClr>
                          </a:solidFill>
                          <a:sym typeface="Wingdings 2"/>
                        </a:rPr>
                        <a:t></a:t>
                      </a:r>
                      <a:endParaRPr lang="en-US" sz="2400" b="1" dirty="0">
                        <a:solidFill>
                          <a:schemeClr val="tx1">
                            <a:lumMod val="75000"/>
                          </a:schemeClr>
                        </a:solidFill>
                      </a:endParaRPr>
                    </a:p>
                  </a:txBody>
                  <a:tcPr marL="0" marR="0" marT="0" marB="0" anchor="ctr"/>
                </a:tc>
                <a:tc>
                  <a:txBody>
                    <a:bodyPr/>
                    <a:lstStyle/>
                    <a:p>
                      <a:pPr algn="ctr"/>
                      <a:endParaRPr lang="en-US" sz="2400" b="1" dirty="0">
                        <a:solidFill>
                          <a:schemeClr val="tx1">
                            <a:lumMod val="75000"/>
                          </a:schemeClr>
                        </a:solidFill>
                      </a:endParaRPr>
                    </a:p>
                  </a:txBody>
                  <a:tcPr marL="0" marR="0" marT="0" marB="0" anchor="ctr"/>
                </a:tc>
                <a:tc>
                  <a:txBody>
                    <a:bodyPr/>
                    <a:lstStyle/>
                    <a:p>
                      <a:pPr algn="ctr"/>
                      <a:endParaRPr lang="en-US" sz="2400" b="1" dirty="0">
                        <a:solidFill>
                          <a:schemeClr val="tx1">
                            <a:lumMod val="75000"/>
                          </a:schemeClr>
                        </a:solidFill>
                      </a:endParaRPr>
                    </a:p>
                  </a:txBody>
                  <a:tcPr marL="0" marR="0" marT="0" marB="0" anchor="ctr"/>
                </a:tc>
              </a:tr>
              <a:tr h="33152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smtClean="0">
                          <a:solidFill>
                            <a:schemeClr val="tx1">
                              <a:lumMod val="75000"/>
                            </a:schemeClr>
                          </a:solidFill>
                          <a:sym typeface="Wingdings 2"/>
                        </a:rPr>
                        <a:t></a:t>
                      </a:r>
                      <a:endParaRPr lang="en-US" sz="2400" b="1" dirty="0" smtClean="0">
                        <a:solidFill>
                          <a:schemeClr val="tx1">
                            <a:lumMod val="75000"/>
                          </a:schemeClr>
                        </a:solidFill>
                      </a:endParaRPr>
                    </a:p>
                  </a:txBody>
                  <a:tcPr marL="0" marR="0"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2400" b="1" dirty="0" smtClean="0">
                        <a:solidFill>
                          <a:schemeClr val="tx1">
                            <a:lumMod val="75000"/>
                          </a:schemeClr>
                        </a:solidFill>
                      </a:endParaRPr>
                    </a:p>
                  </a:txBody>
                  <a:tcPr marL="0" marR="0"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smtClean="0">
                          <a:solidFill>
                            <a:schemeClr val="tx1">
                              <a:lumMod val="75000"/>
                            </a:schemeClr>
                          </a:solidFill>
                          <a:sym typeface="Wingdings 2"/>
                        </a:rPr>
                        <a:t></a:t>
                      </a:r>
                      <a:endParaRPr lang="en-US" sz="2400" b="1" dirty="0" smtClean="0">
                        <a:solidFill>
                          <a:schemeClr val="tx1">
                            <a:lumMod val="75000"/>
                          </a:schemeClr>
                        </a:solidFill>
                      </a:endParaRPr>
                    </a:p>
                  </a:txBody>
                  <a:tcPr marL="0" marR="0" marT="0" marB="0" anchor="ctr"/>
                </a:tc>
                <a:tc>
                  <a:txBody>
                    <a:bodyPr/>
                    <a:lstStyle/>
                    <a:p>
                      <a:endParaRPr lang="en-US"/>
                    </a:p>
                  </a:txBody>
                  <a:tcPr marL="0" marR="0" marT="0" marB="0" anchor="ctr"/>
                </a:tc>
                <a:tc>
                  <a:txBody>
                    <a:bodyPr/>
                    <a:lstStyle/>
                    <a:p>
                      <a:endParaRPr lang="en-US" dirty="0"/>
                    </a:p>
                  </a:txBody>
                  <a:tcPr marL="0" marR="0"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smtClean="0">
                          <a:solidFill>
                            <a:schemeClr val="tx1">
                              <a:lumMod val="75000"/>
                            </a:schemeClr>
                          </a:solidFill>
                          <a:sym typeface="Wingdings 2"/>
                        </a:rPr>
                        <a:t></a:t>
                      </a:r>
                      <a:endParaRPr lang="en-US" sz="2400" b="1" dirty="0" smtClean="0">
                        <a:solidFill>
                          <a:schemeClr val="tx1">
                            <a:lumMod val="75000"/>
                          </a:schemeClr>
                        </a:solidFill>
                      </a:endParaRPr>
                    </a:p>
                  </a:txBody>
                  <a:tcPr marL="0" marR="0" marT="0" marB="0" anchor="ctr"/>
                </a:tc>
                <a:tc>
                  <a:txBody>
                    <a:bodyPr/>
                    <a:lstStyle/>
                    <a:p>
                      <a:pPr algn="ctr"/>
                      <a:endParaRPr lang="en-US" sz="2400" b="1" dirty="0">
                        <a:solidFill>
                          <a:schemeClr val="tx1">
                            <a:lumMod val="75000"/>
                          </a:schemeClr>
                        </a:solidFill>
                      </a:endParaRPr>
                    </a:p>
                  </a:txBody>
                  <a:tcPr marL="0" marR="0" marT="0" marB="0" anchor="ctr"/>
                </a:tc>
              </a:tr>
              <a:tr h="331524">
                <a:tc>
                  <a:txBody>
                    <a:bodyPr/>
                    <a:lstStyle/>
                    <a:p>
                      <a:pPr algn="ctr"/>
                      <a:endParaRPr lang="en-US" sz="2400" b="1">
                        <a:solidFill>
                          <a:schemeClr val="tx1">
                            <a:lumMod val="75000"/>
                          </a:schemeClr>
                        </a:solidFill>
                      </a:endParaRPr>
                    </a:p>
                  </a:txBody>
                  <a:tcPr marL="0" marR="0" marT="0" marB="0" anchor="ctr"/>
                </a:tc>
                <a:tc>
                  <a:txBody>
                    <a:bodyPr/>
                    <a:lstStyle/>
                    <a:p>
                      <a:pPr algn="ctr"/>
                      <a:endParaRPr lang="en-US" sz="2400" b="1" dirty="0">
                        <a:solidFill>
                          <a:schemeClr val="tx1">
                            <a:lumMod val="75000"/>
                          </a:schemeClr>
                        </a:solidFill>
                      </a:endParaRPr>
                    </a:p>
                  </a:txBody>
                  <a:tcPr marL="0" marR="0" marT="0" marB="0" anchor="ctr"/>
                </a:tc>
                <a:tc>
                  <a:txBody>
                    <a:bodyPr/>
                    <a:lstStyle/>
                    <a:p>
                      <a:pPr algn="ctr"/>
                      <a:endParaRPr lang="en-US" sz="2400" b="1" dirty="0">
                        <a:solidFill>
                          <a:schemeClr val="tx1">
                            <a:lumMod val="75000"/>
                          </a:schemeClr>
                        </a:solidFill>
                      </a:endParaRPr>
                    </a:p>
                  </a:txBody>
                  <a:tcPr marL="0" marR="0" marT="0" marB="0" anchor="ctr"/>
                </a:tc>
                <a:tc>
                  <a:txBody>
                    <a:bodyPr/>
                    <a:lstStyle/>
                    <a:p>
                      <a:pPr algn="ctr"/>
                      <a:endParaRPr lang="en-US" sz="2400" b="1" dirty="0">
                        <a:solidFill>
                          <a:schemeClr val="tx1">
                            <a:lumMod val="75000"/>
                          </a:schemeClr>
                        </a:solidFill>
                      </a:endParaRPr>
                    </a:p>
                  </a:txBody>
                  <a:tcPr marL="0" marR="0" marT="0" marB="0" anchor="ctr"/>
                </a:tc>
                <a:tc>
                  <a:txBody>
                    <a:bodyPr/>
                    <a:lstStyle/>
                    <a:p>
                      <a:pPr algn="ctr"/>
                      <a:endParaRPr lang="en-US" sz="2400" b="1" dirty="0">
                        <a:solidFill>
                          <a:schemeClr val="tx1">
                            <a:lumMod val="75000"/>
                          </a:schemeClr>
                        </a:solidFill>
                      </a:endParaRPr>
                    </a:p>
                  </a:txBody>
                  <a:tcPr marL="0" marR="0" marT="0" marB="0" anchor="ctr"/>
                </a:tc>
                <a:tc>
                  <a:txBody>
                    <a:bodyPr/>
                    <a:lstStyle/>
                    <a:p>
                      <a:pPr algn="ctr"/>
                      <a:endParaRPr lang="en-US" sz="2400" b="1" dirty="0">
                        <a:solidFill>
                          <a:schemeClr val="tx1">
                            <a:lumMod val="75000"/>
                          </a:schemeClr>
                        </a:solidFill>
                      </a:endParaRPr>
                    </a:p>
                  </a:txBody>
                  <a:tcPr marL="0" marR="0" marT="0" marB="0" anchor="ctr"/>
                </a:tc>
                <a:tc>
                  <a:txBody>
                    <a:bodyPr/>
                    <a:lstStyle/>
                    <a:p>
                      <a:pPr algn="ctr"/>
                      <a:r>
                        <a:rPr lang="en-US" sz="2400" b="1" dirty="0" smtClean="0">
                          <a:solidFill>
                            <a:schemeClr val="tx1">
                              <a:lumMod val="75000"/>
                            </a:schemeClr>
                          </a:solidFill>
                          <a:sym typeface="Wingdings 2"/>
                        </a:rPr>
                        <a:t></a:t>
                      </a:r>
                      <a:endParaRPr lang="en-US" sz="2400" b="1" dirty="0">
                        <a:solidFill>
                          <a:schemeClr val="tx1">
                            <a:lumMod val="75000"/>
                          </a:schemeClr>
                        </a:solidFill>
                      </a:endParaRPr>
                    </a:p>
                  </a:txBody>
                  <a:tcPr marL="0" marR="0" marT="0" marB="0" anchor="ctr"/>
                </a:tc>
              </a:tr>
              <a:tr h="33152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smtClean="0">
                          <a:solidFill>
                            <a:schemeClr val="tx1">
                              <a:lumMod val="75000"/>
                            </a:schemeClr>
                          </a:solidFill>
                          <a:sym typeface="Wingdings 2"/>
                        </a:rPr>
                        <a:t></a:t>
                      </a:r>
                      <a:endParaRPr lang="en-US" sz="2400" b="1" dirty="0" smtClean="0">
                        <a:solidFill>
                          <a:schemeClr val="tx1">
                            <a:lumMod val="75000"/>
                          </a:schemeClr>
                        </a:solidFill>
                      </a:endParaRPr>
                    </a:p>
                  </a:txBody>
                  <a:tcPr marL="0" marR="0" marT="0" marB="0" anchor="ctr"/>
                </a:tc>
                <a:tc>
                  <a:txBody>
                    <a:bodyPr/>
                    <a:lstStyle/>
                    <a:p>
                      <a:pPr algn="ctr"/>
                      <a:endParaRPr lang="en-US" sz="2400" b="1" dirty="0">
                        <a:solidFill>
                          <a:schemeClr val="tx1">
                            <a:lumMod val="75000"/>
                          </a:schemeClr>
                        </a:solidFill>
                      </a:endParaRPr>
                    </a:p>
                  </a:txBody>
                  <a:tcPr marL="0" marR="0" marT="0" marB="0" anchor="ctr"/>
                </a:tc>
                <a:tc>
                  <a:txBody>
                    <a:bodyPr/>
                    <a:lstStyle/>
                    <a:p>
                      <a:pPr algn="ctr"/>
                      <a:r>
                        <a:rPr lang="en-US" sz="2400" b="1" dirty="0" smtClean="0">
                          <a:solidFill>
                            <a:schemeClr val="tx1">
                              <a:lumMod val="75000"/>
                            </a:schemeClr>
                          </a:solidFill>
                          <a:sym typeface="Wingdings 2"/>
                        </a:rPr>
                        <a:t></a:t>
                      </a:r>
                      <a:endParaRPr lang="en-US" sz="2400" b="1" dirty="0">
                        <a:solidFill>
                          <a:schemeClr val="tx1">
                            <a:lumMod val="75000"/>
                          </a:schemeClr>
                        </a:solidFill>
                      </a:endParaRPr>
                    </a:p>
                  </a:txBody>
                  <a:tcPr marL="0" marR="0" marT="0" marB="0" anchor="ctr"/>
                </a:tc>
                <a:tc>
                  <a:txBody>
                    <a:bodyPr/>
                    <a:lstStyle/>
                    <a:p>
                      <a:pPr algn="ctr"/>
                      <a:endParaRPr lang="en-US" sz="2400" b="1" dirty="0">
                        <a:solidFill>
                          <a:schemeClr val="tx1">
                            <a:lumMod val="75000"/>
                          </a:schemeClr>
                        </a:solidFill>
                      </a:endParaRPr>
                    </a:p>
                  </a:txBody>
                  <a:tcPr marL="0" marR="0" marT="0" marB="0" anchor="ctr"/>
                </a:tc>
                <a:tc>
                  <a:txBody>
                    <a:bodyPr/>
                    <a:lstStyle/>
                    <a:p>
                      <a:pPr algn="ctr"/>
                      <a:endParaRPr lang="en-US" sz="2400" b="1" dirty="0">
                        <a:solidFill>
                          <a:schemeClr val="tx1">
                            <a:lumMod val="75000"/>
                          </a:schemeClr>
                        </a:solidFill>
                      </a:endParaRPr>
                    </a:p>
                  </a:txBody>
                  <a:tcPr marL="0" marR="0" marT="0" marB="0" anchor="ctr"/>
                </a:tc>
                <a:tc>
                  <a:txBody>
                    <a:bodyPr/>
                    <a:lstStyle/>
                    <a:p>
                      <a:pPr algn="ctr"/>
                      <a:endParaRPr lang="en-US" sz="2400" b="1" dirty="0">
                        <a:solidFill>
                          <a:schemeClr val="tx1">
                            <a:lumMod val="75000"/>
                          </a:schemeClr>
                        </a:solidFill>
                      </a:endParaRPr>
                    </a:p>
                  </a:txBody>
                  <a:tcPr marL="0" marR="0" marT="0" marB="0" anchor="ctr"/>
                </a:tc>
                <a:tc>
                  <a:txBody>
                    <a:bodyPr/>
                    <a:lstStyle/>
                    <a:p>
                      <a:pPr algn="ctr"/>
                      <a:endParaRPr lang="en-US" sz="2400" b="1" dirty="0">
                        <a:solidFill>
                          <a:schemeClr val="tx1">
                            <a:lumMod val="75000"/>
                          </a:schemeClr>
                        </a:solidFill>
                      </a:endParaRPr>
                    </a:p>
                  </a:txBody>
                  <a:tcPr marL="0" marR="0" marT="0" marB="0" anchor="ctr"/>
                </a:tc>
              </a:tr>
            </a:tbl>
          </a:graphicData>
        </a:graphic>
      </p:graphicFrame>
      <p:sp>
        <p:nvSpPr>
          <p:cNvPr id="32" name="Rectangle 31"/>
          <p:cNvSpPr/>
          <p:nvPr/>
        </p:nvSpPr>
        <p:spPr>
          <a:xfrm>
            <a:off x="1930647" y="4191000"/>
            <a:ext cx="1803153" cy="347221"/>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auto">
              <a:spcBef>
                <a:spcPts val="0"/>
              </a:spcBef>
              <a:spcAft>
                <a:spcPts val="0"/>
              </a:spcAft>
            </a:pPr>
            <a:endParaRPr lang="en-US" sz="1000" baseline="-25000" dirty="0">
              <a:solidFill>
                <a:prstClr val="white"/>
              </a:solidFill>
            </a:endParaRPr>
          </a:p>
        </p:txBody>
      </p:sp>
      <p:sp>
        <p:nvSpPr>
          <p:cNvPr id="33" name="Rectangle 32"/>
          <p:cNvSpPr/>
          <p:nvPr/>
        </p:nvSpPr>
        <p:spPr>
          <a:xfrm>
            <a:off x="3733800" y="4191001"/>
            <a:ext cx="694250" cy="347221"/>
          </a:xfrm>
          <a:prstGeom prst="rect">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auto">
              <a:spcBef>
                <a:spcPts val="0"/>
              </a:spcBef>
              <a:spcAft>
                <a:spcPts val="0"/>
              </a:spcAft>
            </a:pPr>
            <a:endParaRPr lang="en-US" sz="1000" baseline="-25000" dirty="0">
              <a:solidFill>
                <a:prstClr val="white"/>
              </a:solidFill>
            </a:endParaRPr>
          </a:p>
        </p:txBody>
      </p:sp>
    </p:spTree>
    <p:extLst>
      <p:ext uri="{BB962C8B-B14F-4D97-AF65-F5344CB8AC3E}">
        <p14:creationId xmlns:p14="http://schemas.microsoft.com/office/powerpoint/2010/main" val="2186909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 y="0"/>
            <a:ext cx="8229600" cy="914400"/>
          </a:xfrm>
        </p:spPr>
        <p:txBody>
          <a:bodyPr>
            <a:normAutofit/>
          </a:bodyPr>
          <a:lstStyle/>
          <a:p>
            <a:r>
              <a:rPr lang="en-US" dirty="0" smtClean="0"/>
              <a:t>Example Results from Workshop</a:t>
            </a:r>
            <a:endParaRPr lang="en-US" dirty="0"/>
          </a:p>
        </p:txBody>
      </p:sp>
      <p:sp>
        <p:nvSpPr>
          <p:cNvPr id="6" name="Title 7"/>
          <p:cNvSpPr txBox="1">
            <a:spLocks/>
          </p:cNvSpPr>
          <p:nvPr/>
        </p:nvSpPr>
        <p:spPr>
          <a:xfrm>
            <a:off x="102550" y="1066800"/>
            <a:ext cx="8534400" cy="4267200"/>
          </a:xfrm>
          <a:prstGeom prst="rect">
            <a:avLst/>
          </a:prstGeom>
        </p:spPr>
        <p:txBody>
          <a:bodyPr vert="horz" lIns="91440" tIns="45720" rIns="91440" bIns="45720" rtlCol="0" anchor="t">
            <a:normAutofit/>
          </a:bodyPr>
          <a:lstStyle>
            <a:lvl1pPr algn="l" defTabSz="457200" rtl="0" eaLnBrk="0" fontAlgn="base" hangingPunct="0">
              <a:lnSpc>
                <a:spcPts val="2800"/>
              </a:lnSpc>
              <a:spcBef>
                <a:spcPct val="0"/>
              </a:spcBef>
              <a:spcAft>
                <a:spcPct val="0"/>
              </a:spcAft>
              <a:defRPr sz="2800" b="1" i="0" kern="1200">
                <a:solidFill>
                  <a:srgbClr val="282B2E"/>
                </a:solidFill>
                <a:latin typeface="+mj-lt"/>
                <a:ea typeface="+mj-ea"/>
                <a:cs typeface="Calibri"/>
              </a:defRPr>
            </a:lvl1pPr>
            <a:lvl2pPr algn="l" defTabSz="457200" rtl="0" eaLnBrk="0" fontAlgn="base" hangingPunct="0">
              <a:lnSpc>
                <a:spcPts val="2800"/>
              </a:lnSpc>
              <a:spcBef>
                <a:spcPct val="0"/>
              </a:spcBef>
              <a:spcAft>
                <a:spcPct val="0"/>
              </a:spcAft>
              <a:defRPr sz="2600">
                <a:solidFill>
                  <a:srgbClr val="FFFFFF"/>
                </a:solidFill>
                <a:latin typeface="Arial" charset="0"/>
              </a:defRPr>
            </a:lvl2pPr>
            <a:lvl3pPr algn="l" defTabSz="457200" rtl="0" eaLnBrk="0" fontAlgn="base" hangingPunct="0">
              <a:lnSpc>
                <a:spcPts val="2800"/>
              </a:lnSpc>
              <a:spcBef>
                <a:spcPct val="0"/>
              </a:spcBef>
              <a:spcAft>
                <a:spcPct val="0"/>
              </a:spcAft>
              <a:defRPr sz="2600">
                <a:solidFill>
                  <a:srgbClr val="FFFFFF"/>
                </a:solidFill>
                <a:latin typeface="Arial" charset="0"/>
              </a:defRPr>
            </a:lvl3pPr>
            <a:lvl4pPr algn="l" defTabSz="457200" rtl="0" eaLnBrk="0" fontAlgn="base" hangingPunct="0">
              <a:lnSpc>
                <a:spcPts val="2800"/>
              </a:lnSpc>
              <a:spcBef>
                <a:spcPct val="0"/>
              </a:spcBef>
              <a:spcAft>
                <a:spcPct val="0"/>
              </a:spcAft>
              <a:defRPr sz="2600">
                <a:solidFill>
                  <a:srgbClr val="FFFFFF"/>
                </a:solidFill>
                <a:latin typeface="Arial" charset="0"/>
              </a:defRPr>
            </a:lvl4pPr>
            <a:lvl5pPr algn="l" defTabSz="457200" rtl="0" eaLnBrk="0" fontAlgn="base" hangingPunct="0">
              <a:lnSpc>
                <a:spcPts val="2800"/>
              </a:lnSpc>
              <a:spcBef>
                <a:spcPct val="0"/>
              </a:spcBef>
              <a:spcAft>
                <a:spcPct val="0"/>
              </a:spcAft>
              <a:defRPr sz="2600">
                <a:solidFill>
                  <a:srgbClr val="FFFFFF"/>
                </a:solidFill>
                <a:latin typeface="Arial" charset="0"/>
              </a:defRPr>
            </a:lvl5pPr>
            <a:lvl6pPr marL="457200" algn="l" defTabSz="457200" rtl="0" fontAlgn="base">
              <a:lnSpc>
                <a:spcPts val="2800"/>
              </a:lnSpc>
              <a:spcBef>
                <a:spcPct val="0"/>
              </a:spcBef>
              <a:spcAft>
                <a:spcPct val="0"/>
              </a:spcAft>
              <a:defRPr sz="2600">
                <a:solidFill>
                  <a:srgbClr val="FFFFFF"/>
                </a:solidFill>
                <a:latin typeface="Arial" charset="0"/>
              </a:defRPr>
            </a:lvl6pPr>
            <a:lvl7pPr marL="914400" algn="l" defTabSz="457200" rtl="0" fontAlgn="base">
              <a:lnSpc>
                <a:spcPts val="2800"/>
              </a:lnSpc>
              <a:spcBef>
                <a:spcPct val="0"/>
              </a:spcBef>
              <a:spcAft>
                <a:spcPct val="0"/>
              </a:spcAft>
              <a:defRPr sz="2600">
                <a:solidFill>
                  <a:srgbClr val="FFFFFF"/>
                </a:solidFill>
                <a:latin typeface="Arial" charset="0"/>
              </a:defRPr>
            </a:lvl7pPr>
            <a:lvl8pPr marL="1371600" algn="l" defTabSz="457200" rtl="0" fontAlgn="base">
              <a:lnSpc>
                <a:spcPts val="2800"/>
              </a:lnSpc>
              <a:spcBef>
                <a:spcPct val="0"/>
              </a:spcBef>
              <a:spcAft>
                <a:spcPct val="0"/>
              </a:spcAft>
              <a:defRPr sz="2600">
                <a:solidFill>
                  <a:srgbClr val="FFFFFF"/>
                </a:solidFill>
                <a:latin typeface="Arial" charset="0"/>
              </a:defRPr>
            </a:lvl8pPr>
            <a:lvl9pPr marL="1828800" algn="l" defTabSz="457200" rtl="0" fontAlgn="base">
              <a:lnSpc>
                <a:spcPts val="2800"/>
              </a:lnSpc>
              <a:spcBef>
                <a:spcPct val="0"/>
              </a:spcBef>
              <a:spcAft>
                <a:spcPct val="0"/>
              </a:spcAft>
              <a:defRPr sz="2600">
                <a:solidFill>
                  <a:srgbClr val="FFFFFF"/>
                </a:solidFill>
                <a:latin typeface="Arial" charset="0"/>
              </a:defRPr>
            </a:lvl9pPr>
          </a:lstStyle>
          <a:p>
            <a:pPr marL="514350" indent="-514350">
              <a:buAutoNum type="arabicParenR"/>
            </a:pPr>
            <a:r>
              <a:rPr lang="en-US" sz="2400" dirty="0" smtClean="0">
                <a:solidFill>
                  <a:srgbClr val="000000"/>
                </a:solidFill>
              </a:rPr>
              <a:t>What are ambitions but feasible metrics for success? </a:t>
            </a:r>
          </a:p>
          <a:p>
            <a:pPr marL="971550" lvl="1" indent="-514350">
              <a:buAutoNum type="arabicParenR"/>
            </a:pPr>
            <a:r>
              <a:rPr lang="en-US" sz="1600" dirty="0" smtClean="0">
                <a:solidFill>
                  <a:srgbClr val="000000"/>
                </a:solidFill>
              </a:rPr>
              <a:t>Materials last twice as long in operation at same cost of production</a:t>
            </a:r>
          </a:p>
          <a:p>
            <a:pPr marL="971550" lvl="1" indent="-514350">
              <a:buAutoNum type="arabicParenR"/>
            </a:pPr>
            <a:r>
              <a:rPr lang="en-US" sz="1600" dirty="0" smtClean="0">
                <a:solidFill>
                  <a:srgbClr val="000000"/>
                </a:solidFill>
              </a:rPr>
              <a:t>Materials can operate at significantly higher temperature, pressure, etc. at a competitive price point (for system)</a:t>
            </a:r>
          </a:p>
          <a:p>
            <a:pPr marL="971550" lvl="1" indent="-514350">
              <a:buAutoNum type="arabicParenR"/>
            </a:pPr>
            <a:r>
              <a:rPr lang="en-US" sz="1600" dirty="0" smtClean="0">
                <a:solidFill>
                  <a:srgbClr val="000000"/>
                </a:solidFill>
              </a:rPr>
              <a:t>Discovery-to-market time scale cut in half</a:t>
            </a:r>
          </a:p>
          <a:p>
            <a:pPr marL="971550" lvl="1" indent="-514350">
              <a:buAutoNum type="arabicParenR"/>
            </a:pPr>
            <a:endParaRPr lang="en-US" sz="1600" dirty="0" smtClean="0">
              <a:solidFill>
                <a:srgbClr val="000000"/>
              </a:solidFill>
            </a:endParaRPr>
          </a:p>
          <a:p>
            <a:pPr lvl="1"/>
            <a:r>
              <a:rPr lang="en-US" sz="1800" dirty="0" smtClean="0">
                <a:solidFill>
                  <a:srgbClr val="000000"/>
                </a:solidFill>
              </a:rPr>
              <a:t> </a:t>
            </a:r>
            <a:endParaRPr lang="en-US" sz="1800" dirty="0">
              <a:solidFill>
                <a:srgbClr val="000000"/>
              </a:solidFill>
            </a:endParaRPr>
          </a:p>
        </p:txBody>
      </p:sp>
      <p:sp>
        <p:nvSpPr>
          <p:cNvPr id="7" name="Title 7"/>
          <p:cNvSpPr txBox="1">
            <a:spLocks/>
          </p:cNvSpPr>
          <p:nvPr/>
        </p:nvSpPr>
        <p:spPr>
          <a:xfrm>
            <a:off x="76200" y="3124200"/>
            <a:ext cx="8534400" cy="2362200"/>
          </a:xfrm>
          <a:prstGeom prst="rect">
            <a:avLst/>
          </a:prstGeom>
        </p:spPr>
        <p:txBody>
          <a:bodyPr vert="horz" lIns="91440" tIns="45720" rIns="91440" bIns="45720" rtlCol="0" anchor="t">
            <a:normAutofit/>
          </a:bodyPr>
          <a:lstStyle>
            <a:lvl1pPr algn="l" defTabSz="457200" rtl="0" eaLnBrk="0" fontAlgn="base" hangingPunct="0">
              <a:lnSpc>
                <a:spcPts val="2800"/>
              </a:lnSpc>
              <a:spcBef>
                <a:spcPct val="0"/>
              </a:spcBef>
              <a:spcAft>
                <a:spcPct val="0"/>
              </a:spcAft>
              <a:defRPr sz="2800" b="1" i="0" kern="1200">
                <a:solidFill>
                  <a:srgbClr val="282B2E"/>
                </a:solidFill>
                <a:latin typeface="+mj-lt"/>
                <a:ea typeface="+mj-ea"/>
                <a:cs typeface="Calibri"/>
              </a:defRPr>
            </a:lvl1pPr>
            <a:lvl2pPr algn="l" defTabSz="457200" rtl="0" eaLnBrk="0" fontAlgn="base" hangingPunct="0">
              <a:lnSpc>
                <a:spcPts val="2800"/>
              </a:lnSpc>
              <a:spcBef>
                <a:spcPct val="0"/>
              </a:spcBef>
              <a:spcAft>
                <a:spcPct val="0"/>
              </a:spcAft>
              <a:defRPr sz="2600">
                <a:solidFill>
                  <a:srgbClr val="FFFFFF"/>
                </a:solidFill>
                <a:latin typeface="Arial" charset="0"/>
              </a:defRPr>
            </a:lvl2pPr>
            <a:lvl3pPr algn="l" defTabSz="457200" rtl="0" eaLnBrk="0" fontAlgn="base" hangingPunct="0">
              <a:lnSpc>
                <a:spcPts val="2800"/>
              </a:lnSpc>
              <a:spcBef>
                <a:spcPct val="0"/>
              </a:spcBef>
              <a:spcAft>
                <a:spcPct val="0"/>
              </a:spcAft>
              <a:defRPr sz="2600">
                <a:solidFill>
                  <a:srgbClr val="FFFFFF"/>
                </a:solidFill>
                <a:latin typeface="Arial" charset="0"/>
              </a:defRPr>
            </a:lvl3pPr>
            <a:lvl4pPr algn="l" defTabSz="457200" rtl="0" eaLnBrk="0" fontAlgn="base" hangingPunct="0">
              <a:lnSpc>
                <a:spcPts val="2800"/>
              </a:lnSpc>
              <a:spcBef>
                <a:spcPct val="0"/>
              </a:spcBef>
              <a:spcAft>
                <a:spcPct val="0"/>
              </a:spcAft>
              <a:defRPr sz="2600">
                <a:solidFill>
                  <a:srgbClr val="FFFFFF"/>
                </a:solidFill>
                <a:latin typeface="Arial" charset="0"/>
              </a:defRPr>
            </a:lvl4pPr>
            <a:lvl5pPr algn="l" defTabSz="457200" rtl="0" eaLnBrk="0" fontAlgn="base" hangingPunct="0">
              <a:lnSpc>
                <a:spcPts val="2800"/>
              </a:lnSpc>
              <a:spcBef>
                <a:spcPct val="0"/>
              </a:spcBef>
              <a:spcAft>
                <a:spcPct val="0"/>
              </a:spcAft>
              <a:defRPr sz="2600">
                <a:solidFill>
                  <a:srgbClr val="FFFFFF"/>
                </a:solidFill>
                <a:latin typeface="Arial" charset="0"/>
              </a:defRPr>
            </a:lvl5pPr>
            <a:lvl6pPr marL="457200" algn="l" defTabSz="457200" rtl="0" fontAlgn="base">
              <a:lnSpc>
                <a:spcPts val="2800"/>
              </a:lnSpc>
              <a:spcBef>
                <a:spcPct val="0"/>
              </a:spcBef>
              <a:spcAft>
                <a:spcPct val="0"/>
              </a:spcAft>
              <a:defRPr sz="2600">
                <a:solidFill>
                  <a:srgbClr val="FFFFFF"/>
                </a:solidFill>
                <a:latin typeface="Arial" charset="0"/>
              </a:defRPr>
            </a:lvl6pPr>
            <a:lvl7pPr marL="914400" algn="l" defTabSz="457200" rtl="0" fontAlgn="base">
              <a:lnSpc>
                <a:spcPts val="2800"/>
              </a:lnSpc>
              <a:spcBef>
                <a:spcPct val="0"/>
              </a:spcBef>
              <a:spcAft>
                <a:spcPct val="0"/>
              </a:spcAft>
              <a:defRPr sz="2600">
                <a:solidFill>
                  <a:srgbClr val="FFFFFF"/>
                </a:solidFill>
                <a:latin typeface="Arial" charset="0"/>
              </a:defRPr>
            </a:lvl7pPr>
            <a:lvl8pPr marL="1371600" algn="l" defTabSz="457200" rtl="0" fontAlgn="base">
              <a:lnSpc>
                <a:spcPts val="2800"/>
              </a:lnSpc>
              <a:spcBef>
                <a:spcPct val="0"/>
              </a:spcBef>
              <a:spcAft>
                <a:spcPct val="0"/>
              </a:spcAft>
              <a:defRPr sz="2600">
                <a:solidFill>
                  <a:srgbClr val="FFFFFF"/>
                </a:solidFill>
                <a:latin typeface="Arial" charset="0"/>
              </a:defRPr>
            </a:lvl8pPr>
            <a:lvl9pPr marL="1828800" algn="l" defTabSz="457200" rtl="0" fontAlgn="base">
              <a:lnSpc>
                <a:spcPts val="2800"/>
              </a:lnSpc>
              <a:spcBef>
                <a:spcPct val="0"/>
              </a:spcBef>
              <a:spcAft>
                <a:spcPct val="0"/>
              </a:spcAft>
              <a:defRPr sz="2600">
                <a:solidFill>
                  <a:srgbClr val="FFFFFF"/>
                </a:solidFill>
                <a:latin typeface="Arial" charset="0"/>
              </a:defRPr>
            </a:lvl9pPr>
          </a:lstStyle>
          <a:p>
            <a:pPr marL="514350" indent="-514350">
              <a:buFont typeface="+mj-lt"/>
              <a:buAutoNum type="arabicParenR" startAt="2"/>
            </a:pPr>
            <a:r>
              <a:rPr lang="en-US" sz="2200" dirty="0" smtClean="0">
                <a:solidFill>
                  <a:srgbClr val="000000"/>
                </a:solidFill>
              </a:rPr>
              <a:t>What are the technical pathways needed to achieve this? </a:t>
            </a:r>
          </a:p>
          <a:p>
            <a:pPr marL="800100" lvl="1" indent="-342900">
              <a:buAutoNum type="arabicParenR"/>
            </a:pPr>
            <a:r>
              <a:rPr lang="en-US" sz="1600" dirty="0" smtClean="0">
                <a:solidFill>
                  <a:srgbClr val="000000"/>
                </a:solidFill>
              </a:rPr>
              <a:t>Shared facilities to address manufacturing challenges of novel materials</a:t>
            </a:r>
          </a:p>
          <a:p>
            <a:pPr marL="800100" lvl="1" indent="-342900">
              <a:buAutoNum type="arabicParenR"/>
            </a:pPr>
            <a:r>
              <a:rPr lang="en-US" sz="1600" dirty="0" smtClean="0">
                <a:solidFill>
                  <a:srgbClr val="000000"/>
                </a:solidFill>
              </a:rPr>
              <a:t>Targeted R&amp;D investments in novel material systems</a:t>
            </a:r>
          </a:p>
          <a:p>
            <a:pPr marL="800100" lvl="1" indent="-342900">
              <a:buAutoNum type="arabicParenR"/>
            </a:pPr>
            <a:r>
              <a:rPr lang="en-US" sz="1600" dirty="0" smtClean="0">
                <a:solidFill>
                  <a:srgbClr val="000000"/>
                </a:solidFill>
              </a:rPr>
              <a:t>Techniques (e.g. HPC, modeling) for rapid testing and certification</a:t>
            </a:r>
          </a:p>
          <a:p>
            <a:pPr lvl="1"/>
            <a:r>
              <a:rPr lang="en-US" sz="1800" dirty="0" smtClean="0">
                <a:solidFill>
                  <a:srgbClr val="000000"/>
                </a:solidFill>
              </a:rPr>
              <a:t> </a:t>
            </a:r>
            <a:endParaRPr lang="en-US" sz="1800" dirty="0">
              <a:solidFill>
                <a:srgbClr val="000000"/>
              </a:solidFill>
            </a:endParaRPr>
          </a:p>
        </p:txBody>
      </p:sp>
      <p:sp>
        <p:nvSpPr>
          <p:cNvPr id="11" name="Title 7"/>
          <p:cNvSpPr txBox="1">
            <a:spLocks/>
          </p:cNvSpPr>
          <p:nvPr/>
        </p:nvSpPr>
        <p:spPr>
          <a:xfrm>
            <a:off x="76200" y="4876800"/>
            <a:ext cx="8534400" cy="2362200"/>
          </a:xfrm>
          <a:prstGeom prst="rect">
            <a:avLst/>
          </a:prstGeom>
        </p:spPr>
        <p:txBody>
          <a:bodyPr vert="horz" lIns="91440" tIns="45720" rIns="91440" bIns="45720" rtlCol="0" anchor="t">
            <a:normAutofit/>
          </a:bodyPr>
          <a:lstStyle>
            <a:lvl1pPr algn="l" defTabSz="457200" rtl="0" eaLnBrk="0" fontAlgn="base" hangingPunct="0">
              <a:lnSpc>
                <a:spcPts val="2800"/>
              </a:lnSpc>
              <a:spcBef>
                <a:spcPct val="0"/>
              </a:spcBef>
              <a:spcAft>
                <a:spcPct val="0"/>
              </a:spcAft>
              <a:defRPr sz="2800" b="1" i="0" kern="1200">
                <a:solidFill>
                  <a:srgbClr val="282B2E"/>
                </a:solidFill>
                <a:latin typeface="+mj-lt"/>
                <a:ea typeface="+mj-ea"/>
                <a:cs typeface="Calibri"/>
              </a:defRPr>
            </a:lvl1pPr>
            <a:lvl2pPr algn="l" defTabSz="457200" rtl="0" eaLnBrk="0" fontAlgn="base" hangingPunct="0">
              <a:lnSpc>
                <a:spcPts val="2800"/>
              </a:lnSpc>
              <a:spcBef>
                <a:spcPct val="0"/>
              </a:spcBef>
              <a:spcAft>
                <a:spcPct val="0"/>
              </a:spcAft>
              <a:defRPr sz="2600">
                <a:solidFill>
                  <a:srgbClr val="FFFFFF"/>
                </a:solidFill>
                <a:latin typeface="Arial" charset="0"/>
              </a:defRPr>
            </a:lvl2pPr>
            <a:lvl3pPr algn="l" defTabSz="457200" rtl="0" eaLnBrk="0" fontAlgn="base" hangingPunct="0">
              <a:lnSpc>
                <a:spcPts val="2800"/>
              </a:lnSpc>
              <a:spcBef>
                <a:spcPct val="0"/>
              </a:spcBef>
              <a:spcAft>
                <a:spcPct val="0"/>
              </a:spcAft>
              <a:defRPr sz="2600">
                <a:solidFill>
                  <a:srgbClr val="FFFFFF"/>
                </a:solidFill>
                <a:latin typeface="Arial" charset="0"/>
              </a:defRPr>
            </a:lvl3pPr>
            <a:lvl4pPr algn="l" defTabSz="457200" rtl="0" eaLnBrk="0" fontAlgn="base" hangingPunct="0">
              <a:lnSpc>
                <a:spcPts val="2800"/>
              </a:lnSpc>
              <a:spcBef>
                <a:spcPct val="0"/>
              </a:spcBef>
              <a:spcAft>
                <a:spcPct val="0"/>
              </a:spcAft>
              <a:defRPr sz="2600">
                <a:solidFill>
                  <a:srgbClr val="FFFFFF"/>
                </a:solidFill>
                <a:latin typeface="Arial" charset="0"/>
              </a:defRPr>
            </a:lvl4pPr>
            <a:lvl5pPr algn="l" defTabSz="457200" rtl="0" eaLnBrk="0" fontAlgn="base" hangingPunct="0">
              <a:lnSpc>
                <a:spcPts val="2800"/>
              </a:lnSpc>
              <a:spcBef>
                <a:spcPct val="0"/>
              </a:spcBef>
              <a:spcAft>
                <a:spcPct val="0"/>
              </a:spcAft>
              <a:defRPr sz="2600">
                <a:solidFill>
                  <a:srgbClr val="FFFFFF"/>
                </a:solidFill>
                <a:latin typeface="Arial" charset="0"/>
              </a:defRPr>
            </a:lvl5pPr>
            <a:lvl6pPr marL="457200" algn="l" defTabSz="457200" rtl="0" fontAlgn="base">
              <a:lnSpc>
                <a:spcPts val="2800"/>
              </a:lnSpc>
              <a:spcBef>
                <a:spcPct val="0"/>
              </a:spcBef>
              <a:spcAft>
                <a:spcPct val="0"/>
              </a:spcAft>
              <a:defRPr sz="2600">
                <a:solidFill>
                  <a:srgbClr val="FFFFFF"/>
                </a:solidFill>
                <a:latin typeface="Arial" charset="0"/>
              </a:defRPr>
            </a:lvl6pPr>
            <a:lvl7pPr marL="914400" algn="l" defTabSz="457200" rtl="0" fontAlgn="base">
              <a:lnSpc>
                <a:spcPts val="2800"/>
              </a:lnSpc>
              <a:spcBef>
                <a:spcPct val="0"/>
              </a:spcBef>
              <a:spcAft>
                <a:spcPct val="0"/>
              </a:spcAft>
              <a:defRPr sz="2600">
                <a:solidFill>
                  <a:srgbClr val="FFFFFF"/>
                </a:solidFill>
                <a:latin typeface="Arial" charset="0"/>
              </a:defRPr>
            </a:lvl7pPr>
            <a:lvl8pPr marL="1371600" algn="l" defTabSz="457200" rtl="0" fontAlgn="base">
              <a:lnSpc>
                <a:spcPts val="2800"/>
              </a:lnSpc>
              <a:spcBef>
                <a:spcPct val="0"/>
              </a:spcBef>
              <a:spcAft>
                <a:spcPct val="0"/>
              </a:spcAft>
              <a:defRPr sz="2600">
                <a:solidFill>
                  <a:srgbClr val="FFFFFF"/>
                </a:solidFill>
                <a:latin typeface="Arial" charset="0"/>
              </a:defRPr>
            </a:lvl8pPr>
            <a:lvl9pPr marL="1828800" algn="l" defTabSz="457200" rtl="0" fontAlgn="base">
              <a:lnSpc>
                <a:spcPts val="2800"/>
              </a:lnSpc>
              <a:spcBef>
                <a:spcPct val="0"/>
              </a:spcBef>
              <a:spcAft>
                <a:spcPct val="0"/>
              </a:spcAft>
              <a:defRPr sz="2600">
                <a:solidFill>
                  <a:srgbClr val="FFFFFF"/>
                </a:solidFill>
                <a:latin typeface="Arial" charset="0"/>
              </a:defRPr>
            </a:lvl9pPr>
          </a:lstStyle>
          <a:p>
            <a:pPr marL="514350" indent="-514350">
              <a:buFont typeface="+mj-lt"/>
              <a:buAutoNum type="arabicParenR" startAt="3"/>
            </a:pPr>
            <a:r>
              <a:rPr lang="en-US" sz="2200" dirty="0" smtClean="0">
                <a:solidFill>
                  <a:srgbClr val="000000"/>
                </a:solidFill>
              </a:rPr>
              <a:t>Where are the gaps? </a:t>
            </a:r>
          </a:p>
          <a:p>
            <a:pPr marL="800100" lvl="1" indent="-342900">
              <a:buAutoNum type="arabicParenR"/>
            </a:pPr>
            <a:r>
              <a:rPr lang="en-US" sz="1600" dirty="0" smtClean="0">
                <a:solidFill>
                  <a:srgbClr val="000000"/>
                </a:solidFill>
              </a:rPr>
              <a:t>Industry won’t invest in shared infrastructure</a:t>
            </a:r>
          </a:p>
          <a:p>
            <a:pPr marL="800100" lvl="1" indent="-342900">
              <a:buAutoNum type="arabicParenR"/>
            </a:pPr>
            <a:r>
              <a:rPr lang="en-US" sz="1600" dirty="0" smtClean="0">
                <a:solidFill>
                  <a:srgbClr val="000000"/>
                </a:solidFill>
              </a:rPr>
              <a:t>Novel materials have high technical uncertainty limiting investment in scale-up</a:t>
            </a:r>
          </a:p>
          <a:p>
            <a:pPr marL="800100" lvl="1" indent="-342900">
              <a:buAutoNum type="arabicParenR"/>
            </a:pPr>
            <a:r>
              <a:rPr lang="en-US" sz="1600" dirty="0" smtClean="0">
                <a:solidFill>
                  <a:srgbClr val="000000"/>
                </a:solidFill>
              </a:rPr>
              <a:t>Lack of confidence in modeling or predictive simulation approaches: data into action </a:t>
            </a:r>
          </a:p>
          <a:p>
            <a:pPr marL="800100" lvl="1" indent="-342900">
              <a:buAutoNum type="arabicParenR"/>
            </a:pPr>
            <a:endParaRPr lang="en-US" sz="1600" dirty="0" smtClean="0">
              <a:solidFill>
                <a:srgbClr val="000000"/>
              </a:solidFill>
            </a:endParaRPr>
          </a:p>
          <a:p>
            <a:pPr lvl="1"/>
            <a:r>
              <a:rPr lang="en-US" sz="1800" dirty="0" smtClean="0">
                <a:solidFill>
                  <a:srgbClr val="000000"/>
                </a:solidFill>
              </a:rPr>
              <a:t> </a:t>
            </a:r>
            <a:endParaRPr lang="en-US" sz="1800" dirty="0">
              <a:solidFill>
                <a:srgbClr val="000000"/>
              </a:solidFill>
            </a:endParaRPr>
          </a:p>
        </p:txBody>
      </p:sp>
    </p:spTree>
    <p:extLst>
      <p:ext uri="{BB962C8B-B14F-4D97-AF65-F5344CB8AC3E}">
        <p14:creationId xmlns:p14="http://schemas.microsoft.com/office/powerpoint/2010/main" val="28340612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2" descr="image9.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5225" y="778917"/>
            <a:ext cx="3873252" cy="1837283"/>
          </a:xfrm>
          <a:prstGeom prst="rect">
            <a:avLst/>
          </a:prstGeom>
          <a:noFill/>
          <a:ln w="12700">
            <a:solidFill>
              <a:srgbClr val="000000"/>
            </a:solidFill>
            <a:miter lim="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4729318" y="2819203"/>
            <a:ext cx="4114354" cy="3428795"/>
            <a:chOff x="244853" y="2765972"/>
            <a:chExt cx="4114354" cy="3428795"/>
          </a:xfrm>
        </p:grpSpPr>
        <p:grpSp>
          <p:nvGrpSpPr>
            <p:cNvPr id="52228" name="Group 3"/>
            <p:cNvGrpSpPr>
              <a:grpSpLocks/>
            </p:cNvGrpSpPr>
            <p:nvPr/>
          </p:nvGrpSpPr>
          <p:grpSpPr bwMode="auto">
            <a:xfrm>
              <a:off x="244853" y="2765972"/>
              <a:ext cx="4114354" cy="3428795"/>
              <a:chOff x="0" y="0"/>
              <a:chExt cx="461" cy="397"/>
            </a:xfrm>
          </p:grpSpPr>
          <p:sp>
            <p:nvSpPr>
              <p:cNvPr id="11268" name="Rectangle 4"/>
              <p:cNvSpPr>
                <a:spLocks/>
              </p:cNvSpPr>
              <p:nvPr/>
            </p:nvSpPr>
            <p:spPr bwMode="auto">
              <a:xfrm>
                <a:off x="0" y="0"/>
                <a:ext cx="461" cy="397"/>
              </a:xfrm>
              <a:prstGeom prst="rect">
                <a:avLst/>
              </a:prstGeom>
              <a:solidFill>
                <a:srgbClr val="B9CDE5"/>
              </a:solidFill>
              <a:ln w="13546" cap="flat" cmpd="sng">
                <a:solidFill>
                  <a:srgbClr val="254061"/>
                </a:solidFill>
                <a:prstDash val="solid"/>
                <a:round/>
                <a:headEnd/>
                <a:tailEnd/>
              </a:ln>
              <a:effectLst>
                <a:outerShdw blurRad="38100" dist="23000" dir="5400000" algn="ctr" rotWithShape="0">
                  <a:srgbClr val="000000">
                    <a:alpha val="34999"/>
                  </a:srgbClr>
                </a:outerShdw>
              </a:effectLst>
            </p:spPr>
            <p:txBody>
              <a:bodyPr lIns="72248" tIns="72248" rIns="72248" bIns="72248" anchor="ctr"/>
              <a:lstStyle/>
              <a:p>
                <a:pPr algn="ctr" defTabSz="410562" fontAlgn="auto" hangingPunct="0">
                  <a:spcBef>
                    <a:spcPts val="0"/>
                  </a:spcBef>
                  <a:spcAft>
                    <a:spcPts val="0"/>
                  </a:spcAft>
                  <a:defRPr/>
                </a:pPr>
                <a:endParaRPr lang="en-US">
                  <a:solidFill>
                    <a:srgbClr val="50565C"/>
                  </a:solidFill>
                  <a:latin typeface="Calibri" pitchFamily="34" charset="0"/>
                  <a:cs typeface="Calibri" pitchFamily="34" charset="0"/>
                </a:endParaRPr>
              </a:p>
            </p:txBody>
          </p:sp>
          <p:sp>
            <p:nvSpPr>
              <p:cNvPr id="52242" name="Rectangle 5"/>
              <p:cNvSpPr>
                <a:spLocks/>
              </p:cNvSpPr>
              <p:nvPr/>
            </p:nvSpPr>
            <p:spPr bwMode="auto">
              <a:xfrm>
                <a:off x="0" y="11"/>
                <a:ext cx="461" cy="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6435" tIns="72248" rIns="126435" bIns="72248" anchor="ctr"/>
              <a:lstStyle/>
              <a:p>
                <a:pPr defTabSz="912748" fontAlgn="auto" hangingPunct="0">
                  <a:spcBef>
                    <a:spcPts val="0"/>
                  </a:spcBef>
                  <a:spcAft>
                    <a:spcPts val="0"/>
                  </a:spcAft>
                </a:pPr>
                <a:endParaRPr lang="en-US" sz="1300" dirty="0">
                  <a:solidFill>
                    <a:srgbClr val="50565C"/>
                  </a:solidFill>
                  <a:latin typeface="Calibri" pitchFamily="34" charset="0"/>
                  <a:ea typeface="Helvetica" charset="0"/>
                  <a:cs typeface="Calibri" pitchFamily="34" charset="0"/>
                  <a:sym typeface="Helvetica" charset="0"/>
                </a:endParaRPr>
              </a:p>
              <a:p>
                <a:pPr defTabSz="912748" fontAlgn="auto" hangingPunct="0">
                  <a:spcBef>
                    <a:spcPts val="0"/>
                  </a:spcBef>
                  <a:spcAft>
                    <a:spcPts val="0"/>
                  </a:spcAft>
                </a:pPr>
                <a:endParaRPr lang="en-US" sz="1300" dirty="0">
                  <a:solidFill>
                    <a:srgbClr val="50565C"/>
                  </a:solidFill>
                  <a:latin typeface="Calibri" pitchFamily="34" charset="0"/>
                  <a:ea typeface="Helvetica" charset="0"/>
                  <a:cs typeface="Calibri" pitchFamily="34" charset="0"/>
                  <a:sym typeface="Helvetica" charset="0"/>
                </a:endParaRPr>
              </a:p>
              <a:p>
                <a:pPr defTabSz="912748" fontAlgn="auto" hangingPunct="0">
                  <a:spcBef>
                    <a:spcPts val="0"/>
                  </a:spcBef>
                  <a:spcAft>
                    <a:spcPts val="0"/>
                  </a:spcAft>
                </a:pPr>
                <a:endParaRPr lang="en-US" sz="1300" dirty="0">
                  <a:solidFill>
                    <a:srgbClr val="50565C"/>
                  </a:solidFill>
                  <a:latin typeface="Calibri" pitchFamily="34" charset="0"/>
                  <a:ea typeface="Helvetica" charset="0"/>
                  <a:cs typeface="Calibri" pitchFamily="34" charset="0"/>
                  <a:sym typeface="Helvetica" charset="0"/>
                </a:endParaRPr>
              </a:p>
              <a:p>
                <a:pPr defTabSz="912748" fontAlgn="auto" hangingPunct="0">
                  <a:spcBef>
                    <a:spcPts val="0"/>
                  </a:spcBef>
                  <a:spcAft>
                    <a:spcPts val="0"/>
                  </a:spcAft>
                </a:pPr>
                <a:endParaRPr lang="en-US" sz="1300" dirty="0">
                  <a:solidFill>
                    <a:srgbClr val="50565C"/>
                  </a:solidFill>
                  <a:latin typeface="Calibri" pitchFamily="34" charset="0"/>
                  <a:ea typeface="Helvetica" charset="0"/>
                  <a:cs typeface="Calibri" pitchFamily="34" charset="0"/>
                  <a:sym typeface="Helvetica" charset="0"/>
                </a:endParaRPr>
              </a:p>
              <a:p>
                <a:pPr defTabSz="912748" fontAlgn="auto" hangingPunct="0">
                  <a:spcBef>
                    <a:spcPts val="0"/>
                  </a:spcBef>
                  <a:spcAft>
                    <a:spcPts val="0"/>
                  </a:spcAft>
                </a:pPr>
                <a:endParaRPr lang="en-US" sz="1300" dirty="0">
                  <a:solidFill>
                    <a:srgbClr val="50565C"/>
                  </a:solidFill>
                  <a:latin typeface="Calibri" pitchFamily="34" charset="0"/>
                  <a:ea typeface="Helvetica" charset="0"/>
                  <a:cs typeface="Calibri" pitchFamily="34" charset="0"/>
                  <a:sym typeface="Helvetica" charset="0"/>
                </a:endParaRPr>
              </a:p>
              <a:p>
                <a:pPr defTabSz="912748" fontAlgn="auto" hangingPunct="0">
                  <a:spcBef>
                    <a:spcPts val="0"/>
                  </a:spcBef>
                  <a:spcAft>
                    <a:spcPts val="0"/>
                  </a:spcAft>
                </a:pPr>
                <a:endParaRPr lang="en-US" sz="1300" dirty="0">
                  <a:solidFill>
                    <a:srgbClr val="50565C"/>
                  </a:solidFill>
                  <a:latin typeface="Calibri" pitchFamily="34" charset="0"/>
                  <a:ea typeface="Helvetica" charset="0"/>
                  <a:cs typeface="Calibri" pitchFamily="34" charset="0"/>
                  <a:sym typeface="Helvetica" charset="0"/>
                </a:endParaRPr>
              </a:p>
              <a:p>
                <a:pPr defTabSz="912748" fontAlgn="auto" hangingPunct="0">
                  <a:spcBef>
                    <a:spcPts val="0"/>
                  </a:spcBef>
                  <a:spcAft>
                    <a:spcPts val="0"/>
                  </a:spcAft>
                </a:pPr>
                <a:endParaRPr lang="en-US" sz="1300" dirty="0">
                  <a:solidFill>
                    <a:srgbClr val="50565C"/>
                  </a:solidFill>
                  <a:latin typeface="Calibri" pitchFamily="34" charset="0"/>
                  <a:ea typeface="Helvetica" charset="0"/>
                  <a:cs typeface="Calibri" pitchFamily="34" charset="0"/>
                  <a:sym typeface="Helvetica" charset="0"/>
                </a:endParaRPr>
              </a:p>
              <a:p>
                <a:pPr defTabSz="912748" fontAlgn="auto" hangingPunct="0">
                  <a:spcBef>
                    <a:spcPts val="0"/>
                  </a:spcBef>
                  <a:spcAft>
                    <a:spcPts val="0"/>
                  </a:spcAft>
                </a:pPr>
                <a:endParaRPr lang="en-US" sz="1300" dirty="0">
                  <a:solidFill>
                    <a:srgbClr val="50565C"/>
                  </a:solidFill>
                  <a:latin typeface="Calibri" pitchFamily="34" charset="0"/>
                  <a:ea typeface="Helvetica" charset="0"/>
                  <a:cs typeface="Calibri" pitchFamily="34" charset="0"/>
                  <a:sym typeface="Helvetica" charset="0"/>
                </a:endParaRPr>
              </a:p>
              <a:p>
                <a:pPr defTabSz="912748" fontAlgn="auto" hangingPunct="0">
                  <a:spcBef>
                    <a:spcPts val="0"/>
                  </a:spcBef>
                  <a:spcAft>
                    <a:spcPts val="0"/>
                  </a:spcAft>
                </a:pPr>
                <a:endParaRPr lang="en-US" sz="1300" dirty="0">
                  <a:solidFill>
                    <a:srgbClr val="50565C"/>
                  </a:solidFill>
                  <a:latin typeface="Calibri" pitchFamily="34" charset="0"/>
                  <a:ea typeface="Helvetica" charset="0"/>
                  <a:cs typeface="Calibri" pitchFamily="34" charset="0"/>
                  <a:sym typeface="Helvetica" charset="0"/>
                </a:endParaRPr>
              </a:p>
              <a:p>
                <a:pPr defTabSz="912748" fontAlgn="auto" hangingPunct="0">
                  <a:spcBef>
                    <a:spcPts val="0"/>
                  </a:spcBef>
                  <a:spcAft>
                    <a:spcPts val="0"/>
                  </a:spcAft>
                </a:pPr>
                <a:endParaRPr lang="en-US" sz="1300" dirty="0">
                  <a:solidFill>
                    <a:srgbClr val="50565C"/>
                  </a:solidFill>
                  <a:latin typeface="Calibri" pitchFamily="34" charset="0"/>
                  <a:ea typeface="Helvetica" charset="0"/>
                  <a:cs typeface="Calibri" pitchFamily="34" charset="0"/>
                  <a:sym typeface="Helvetica" charset="0"/>
                </a:endParaRPr>
              </a:p>
              <a:p>
                <a:pPr defTabSz="912748" fontAlgn="auto" hangingPunct="0">
                  <a:spcBef>
                    <a:spcPts val="0"/>
                  </a:spcBef>
                  <a:spcAft>
                    <a:spcPts val="0"/>
                  </a:spcAft>
                </a:pPr>
                <a:endParaRPr lang="en-US" sz="1300" dirty="0">
                  <a:solidFill>
                    <a:srgbClr val="50565C"/>
                  </a:solidFill>
                  <a:latin typeface="Calibri" pitchFamily="34" charset="0"/>
                  <a:ea typeface="Helvetica" charset="0"/>
                  <a:cs typeface="Calibri" pitchFamily="34" charset="0"/>
                  <a:sym typeface="Helvetica" charset="0"/>
                </a:endParaRPr>
              </a:p>
              <a:p>
                <a:pPr defTabSz="912748" fontAlgn="auto" hangingPunct="0">
                  <a:spcBef>
                    <a:spcPts val="0"/>
                  </a:spcBef>
                  <a:spcAft>
                    <a:spcPts val="0"/>
                  </a:spcAft>
                </a:pPr>
                <a:endParaRPr lang="en-US" sz="1300" dirty="0">
                  <a:solidFill>
                    <a:srgbClr val="50565C"/>
                  </a:solidFill>
                  <a:latin typeface="Calibri" pitchFamily="34" charset="0"/>
                  <a:ea typeface="Helvetica" charset="0"/>
                  <a:cs typeface="Calibri" pitchFamily="34" charset="0"/>
                  <a:sym typeface="Helvetica" charset="0"/>
                </a:endParaRPr>
              </a:p>
              <a:p>
                <a:pPr defTabSz="912748" fontAlgn="auto" hangingPunct="0">
                  <a:spcBef>
                    <a:spcPts val="0"/>
                  </a:spcBef>
                  <a:spcAft>
                    <a:spcPts val="0"/>
                  </a:spcAft>
                </a:pPr>
                <a:endParaRPr lang="en-US" sz="1300" dirty="0" smtClean="0">
                  <a:solidFill>
                    <a:srgbClr val="000000"/>
                  </a:solidFill>
                  <a:latin typeface="Arial" pitchFamily="34" charset="0"/>
                  <a:ea typeface="Helvetica" charset="0"/>
                  <a:cs typeface="Arial" pitchFamily="34" charset="0"/>
                  <a:sym typeface="Helvetica" charset="0"/>
                </a:endParaRPr>
              </a:p>
              <a:p>
                <a:pPr defTabSz="912748" fontAlgn="auto" hangingPunct="0">
                  <a:spcBef>
                    <a:spcPts val="0"/>
                  </a:spcBef>
                  <a:spcAft>
                    <a:spcPts val="0"/>
                  </a:spcAft>
                </a:pPr>
                <a:r>
                  <a:rPr lang="en-US" sz="1300" dirty="0" smtClean="0">
                    <a:solidFill>
                      <a:srgbClr val="000000"/>
                    </a:solidFill>
                    <a:latin typeface="Arial" pitchFamily="34" charset="0"/>
                    <a:ea typeface="Helvetica" charset="0"/>
                    <a:cs typeface="Arial" pitchFamily="34" charset="0"/>
                    <a:sym typeface="Helvetica" charset="0"/>
                  </a:rPr>
                  <a:t>Program </a:t>
                </a:r>
                <a:r>
                  <a:rPr lang="en-US" sz="1300" dirty="0">
                    <a:solidFill>
                      <a:srgbClr val="000000"/>
                    </a:solidFill>
                    <a:latin typeface="Arial" pitchFamily="34" charset="0"/>
                    <a:ea typeface="Helvetica" charset="0"/>
                    <a:cs typeface="Arial" pitchFamily="34" charset="0"/>
                    <a:sym typeface="Helvetica" charset="0"/>
                  </a:rPr>
                  <a:t>goal is to accelerate the manufacturing capability of a multitude of AM technologies utilizing various materials from metals to polymers to composites. </a:t>
                </a:r>
                <a:endParaRPr lang="en-US" dirty="0">
                  <a:solidFill>
                    <a:srgbClr val="000000"/>
                  </a:solidFill>
                  <a:latin typeface="Arial" pitchFamily="34" charset="0"/>
                  <a:cs typeface="Arial" pitchFamily="34" charset="0"/>
                </a:endParaRPr>
              </a:p>
            </p:txBody>
          </p:sp>
        </p:grpSp>
        <p:pic>
          <p:nvPicPr>
            <p:cNvPr id="52229" name="Picture 6" descr="image1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2149" y="3290240"/>
              <a:ext cx="1336105" cy="1558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230" name="Picture 7" descr="image1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19025" y="3288086"/>
              <a:ext cx="1905372" cy="1558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231" name="Rectangle 8"/>
            <p:cNvSpPr>
              <a:spLocks/>
            </p:cNvSpPr>
            <p:nvPr/>
          </p:nvSpPr>
          <p:spPr bwMode="auto">
            <a:xfrm>
              <a:off x="461953" y="4869132"/>
              <a:ext cx="1600646" cy="5569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50776" rIns="0" bIns="91440"/>
            <a:lstStyle/>
            <a:p>
              <a:pPr algn="ctr" defTabSz="912748" fontAlgn="auto" hangingPunct="0">
                <a:spcBef>
                  <a:spcPts val="0"/>
                </a:spcBef>
                <a:spcAft>
                  <a:spcPts val="0"/>
                </a:spcAft>
              </a:pPr>
              <a:r>
                <a:rPr lang="en-US" sz="1000" dirty="0" err="1">
                  <a:solidFill>
                    <a:srgbClr val="000000"/>
                  </a:solidFill>
                  <a:latin typeface="Arial" pitchFamily="34" charset="0"/>
                  <a:ea typeface="Helvetica" charset="0"/>
                  <a:cs typeface="Arial" pitchFamily="34" charset="0"/>
                  <a:sym typeface="Helvetica" charset="0"/>
                </a:rPr>
                <a:t>Arcam</a:t>
              </a:r>
              <a:r>
                <a:rPr lang="en-US" sz="1000" dirty="0">
                  <a:solidFill>
                    <a:srgbClr val="000000"/>
                  </a:solidFill>
                  <a:latin typeface="Arial" pitchFamily="34" charset="0"/>
                  <a:ea typeface="Helvetica" charset="0"/>
                  <a:cs typeface="Arial" pitchFamily="34" charset="0"/>
                  <a:sym typeface="Helvetica" charset="0"/>
                </a:rPr>
                <a:t> electron beam processing AM equipment</a:t>
              </a:r>
              <a:endParaRPr lang="en-US" sz="1000" dirty="0">
                <a:solidFill>
                  <a:srgbClr val="000000"/>
                </a:solidFill>
                <a:latin typeface="Arial" pitchFamily="34" charset="0"/>
                <a:ea typeface="Helvetica" charset="0"/>
                <a:cs typeface="Arial" pitchFamily="34" charset="0"/>
              </a:endParaRPr>
            </a:p>
          </p:txBody>
        </p:sp>
        <p:sp>
          <p:nvSpPr>
            <p:cNvPr id="52232" name="Rectangle 9"/>
            <p:cNvSpPr>
              <a:spLocks/>
            </p:cNvSpPr>
            <p:nvPr/>
          </p:nvSpPr>
          <p:spPr bwMode="auto">
            <a:xfrm>
              <a:off x="2250281" y="4869132"/>
              <a:ext cx="1828354" cy="4051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8854" tIns="50776" rIns="88854" bIns="50776"/>
            <a:lstStyle/>
            <a:p>
              <a:pPr algn="ctr" defTabSz="912748" fontAlgn="auto" hangingPunct="0">
                <a:spcBef>
                  <a:spcPts val="0"/>
                </a:spcBef>
                <a:spcAft>
                  <a:spcPts val="0"/>
                </a:spcAft>
              </a:pPr>
              <a:r>
                <a:rPr lang="en-US" sz="1000" dirty="0">
                  <a:solidFill>
                    <a:srgbClr val="000000"/>
                  </a:solidFill>
                  <a:latin typeface="Arial" pitchFamily="34" charset="0"/>
                  <a:ea typeface="Helvetica" charset="0"/>
                  <a:cs typeface="Arial" pitchFamily="34" charset="0"/>
                  <a:sym typeface="Helvetica" charset="0"/>
                </a:rPr>
                <a:t>POM laser processing AM equipment</a:t>
              </a:r>
              <a:endParaRPr lang="en-US" dirty="0">
                <a:solidFill>
                  <a:srgbClr val="000000"/>
                </a:solidFill>
                <a:latin typeface="Arial" pitchFamily="34" charset="0"/>
                <a:ea typeface="Helvetica" charset="0"/>
                <a:cs typeface="Arial" pitchFamily="34" charset="0"/>
              </a:endParaRPr>
            </a:p>
          </p:txBody>
        </p:sp>
        <p:sp>
          <p:nvSpPr>
            <p:cNvPr id="52233" name="Rectangle 10"/>
            <p:cNvSpPr>
              <a:spLocks/>
            </p:cNvSpPr>
            <p:nvPr/>
          </p:nvSpPr>
          <p:spPr bwMode="auto">
            <a:xfrm>
              <a:off x="382861" y="2785304"/>
              <a:ext cx="3695774" cy="4230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8854" tIns="50776" rIns="88854" bIns="50776">
              <a:scene3d>
                <a:camera prst="orthographicFront"/>
                <a:lightRig rig="threePt" dir="t"/>
              </a:scene3d>
              <a:sp3d extrusionH="57150">
                <a:bevelT w="38100" h="38100" prst="angle"/>
              </a:sp3d>
            </a:bodyPr>
            <a:lstStyle/>
            <a:p>
              <a:pPr algn="ctr" defTabSz="912748" fontAlgn="auto" hangingPunct="0">
                <a:spcBef>
                  <a:spcPts val="0"/>
                </a:spcBef>
                <a:spcAft>
                  <a:spcPts val="0"/>
                </a:spcAft>
              </a:pPr>
              <a:r>
                <a:rPr lang="en-US" sz="2400" b="1" dirty="0">
                  <a:ln w="3175">
                    <a:noFill/>
                  </a:ln>
                  <a:solidFill>
                    <a:srgbClr val="FFC000"/>
                  </a:solidFill>
                  <a:latin typeface="Arial" pitchFamily="34" charset="0"/>
                  <a:ea typeface="Helvetica" charset="0"/>
                  <a:cs typeface="Arial" pitchFamily="34" charset="0"/>
                  <a:sym typeface="Helvetica" charset="0"/>
                </a:rPr>
                <a:t>Additive Manufacturing</a:t>
              </a:r>
              <a:endParaRPr lang="en-US" sz="2400" b="1" dirty="0">
                <a:ln w="3175">
                  <a:noFill/>
                </a:ln>
                <a:solidFill>
                  <a:srgbClr val="FFC000"/>
                </a:solidFill>
                <a:latin typeface="Arial" pitchFamily="34" charset="0"/>
                <a:ea typeface="Helvetica" charset="0"/>
                <a:cs typeface="Arial" pitchFamily="34" charset="0"/>
              </a:endParaRPr>
            </a:p>
          </p:txBody>
        </p:sp>
      </p:grpSp>
      <p:sp>
        <p:nvSpPr>
          <p:cNvPr id="20" name="Rectangle 1"/>
          <p:cNvSpPr>
            <a:spLocks/>
          </p:cNvSpPr>
          <p:nvPr/>
        </p:nvSpPr>
        <p:spPr bwMode="auto">
          <a:xfrm>
            <a:off x="75902" y="132856"/>
            <a:ext cx="8991898" cy="4903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8882" tIns="50791" rIns="88882" bIns="50791" anchor="ctr">
            <a:spAutoFit/>
          </a:bodyPr>
          <a:lstStyle/>
          <a:p>
            <a:pPr defTabSz="913028" fontAlgn="auto" hangingPunct="0">
              <a:lnSpc>
                <a:spcPct val="90000"/>
              </a:lnSpc>
              <a:spcBef>
                <a:spcPts val="0"/>
              </a:spcBef>
              <a:spcAft>
                <a:spcPts val="0"/>
              </a:spcAft>
            </a:pPr>
            <a:r>
              <a:rPr lang="en-US" sz="2800" b="1" dirty="0" smtClean="0">
                <a:solidFill>
                  <a:srgbClr val="000000"/>
                </a:solidFill>
                <a:latin typeface="Arial"/>
                <a:ea typeface="Helvetica" charset="0"/>
                <a:cs typeface="Calibri" pitchFamily="34" charset="0"/>
                <a:sym typeface="Helvetica" charset="0"/>
              </a:rPr>
              <a:t>Manufacturing Demonstration Facility</a:t>
            </a:r>
          </a:p>
        </p:txBody>
      </p:sp>
      <p:sp>
        <p:nvSpPr>
          <p:cNvPr id="18" name="Rounded Rectangle 17"/>
          <p:cNvSpPr/>
          <p:nvPr/>
        </p:nvSpPr>
        <p:spPr>
          <a:xfrm>
            <a:off x="440346" y="1931271"/>
            <a:ext cx="2027063" cy="684929"/>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r>
              <a:rPr lang="en-US" dirty="0">
                <a:solidFill>
                  <a:prstClr val="white"/>
                </a:solidFill>
              </a:rPr>
              <a:t>Spallation Neutron Source</a:t>
            </a:r>
          </a:p>
        </p:txBody>
      </p:sp>
      <p:sp>
        <p:nvSpPr>
          <p:cNvPr id="22" name="Rounded Rectangle 21"/>
          <p:cNvSpPr/>
          <p:nvPr/>
        </p:nvSpPr>
        <p:spPr>
          <a:xfrm>
            <a:off x="440346" y="968700"/>
            <a:ext cx="2027063" cy="914673"/>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r>
              <a:rPr lang="en-US" dirty="0">
                <a:solidFill>
                  <a:prstClr val="white"/>
                </a:solidFill>
              </a:rPr>
              <a:t>Supercomputing Capabilities</a:t>
            </a:r>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3031" t="4915" r="1973" b="12971"/>
          <a:stretch/>
        </p:blipFill>
        <p:spPr>
          <a:xfrm>
            <a:off x="6856592" y="1101598"/>
            <a:ext cx="2024366" cy="911492"/>
          </a:xfrm>
          <a:prstGeom prst="rect">
            <a:avLst/>
          </a:prstGeom>
        </p:spPr>
      </p:pic>
      <p:pic>
        <p:nvPicPr>
          <p:cNvPr id="23"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31031"/>
          <a:stretch/>
        </p:blipFill>
        <p:spPr bwMode="auto">
          <a:xfrm>
            <a:off x="301600" y="2779925"/>
            <a:ext cx="1684353" cy="1713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63881" y="3050057"/>
            <a:ext cx="2507970" cy="1173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3025" y="4597178"/>
            <a:ext cx="2194384" cy="1460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78358" y="4597177"/>
            <a:ext cx="2191110" cy="1460739"/>
          </a:xfrm>
          <a:prstGeom prst="rect">
            <a:avLst/>
          </a:prstGeom>
        </p:spPr>
      </p:pic>
    </p:spTree>
    <p:extLst>
      <p:ext uri="{BB962C8B-B14F-4D97-AF65-F5344CB8AC3E}">
        <p14:creationId xmlns:p14="http://schemas.microsoft.com/office/powerpoint/2010/main" val="4004516167"/>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701506" cy="685800"/>
          </a:xfrm>
        </p:spPr>
        <p:txBody>
          <a:bodyPr>
            <a:noAutofit/>
          </a:bodyPr>
          <a:lstStyle/>
          <a:p>
            <a:r>
              <a:rPr lang="en-US" sz="2400" b="1" dirty="0" err="1" smtClean="0">
                <a:solidFill>
                  <a:srgbClr val="000000"/>
                </a:solidFill>
              </a:rPr>
              <a:t>PowerAmerica</a:t>
            </a:r>
            <a:r>
              <a:rPr lang="en-US" sz="2400" b="1" dirty="0" smtClean="0">
                <a:solidFill>
                  <a:srgbClr val="000000"/>
                </a:solidFill>
              </a:rPr>
              <a:t>:</a:t>
            </a:r>
            <a:br>
              <a:rPr lang="en-US" sz="2400" b="1" dirty="0" smtClean="0">
                <a:solidFill>
                  <a:srgbClr val="000000"/>
                </a:solidFill>
              </a:rPr>
            </a:br>
            <a:r>
              <a:rPr lang="en-US" sz="2400" b="1" dirty="0" smtClean="0">
                <a:solidFill>
                  <a:srgbClr val="000000"/>
                </a:solidFill>
              </a:rPr>
              <a:t>Next Generation Power Electronics Manufacturing Institute</a:t>
            </a:r>
            <a:endParaRPr lang="en-US" sz="4400" b="1" dirty="0">
              <a:solidFill>
                <a:srgbClr val="000000"/>
              </a:solidFill>
            </a:endParaRPr>
          </a:p>
        </p:txBody>
      </p:sp>
      <p:sp>
        <p:nvSpPr>
          <p:cNvPr id="17" name="Content Placeholder 2"/>
          <p:cNvSpPr txBox="1">
            <a:spLocks/>
          </p:cNvSpPr>
          <p:nvPr/>
        </p:nvSpPr>
        <p:spPr>
          <a:xfrm>
            <a:off x="41563" y="3191434"/>
            <a:ext cx="4852555" cy="31737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200" kern="1200">
                <a:solidFill>
                  <a:schemeClr val="tx1"/>
                </a:solidFill>
                <a:latin typeface="+mn-lt"/>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Bef>
                <a:spcPts val="600"/>
              </a:spcBef>
              <a:spcAft>
                <a:spcPts val="0"/>
              </a:spcAft>
              <a:buFont typeface="Arial"/>
              <a:buNone/>
            </a:pPr>
            <a:endParaRPr lang="en-US" sz="1700" dirty="0" smtClean="0">
              <a:solidFill>
                <a:srgbClr val="000000"/>
              </a:solidFill>
              <a:cs typeface="Calibri" pitchFamily="34" charset="0"/>
            </a:endParaRPr>
          </a:p>
        </p:txBody>
      </p:sp>
      <p:sp>
        <p:nvSpPr>
          <p:cNvPr id="18" name="Rectangle 17"/>
          <p:cNvSpPr/>
          <p:nvPr/>
        </p:nvSpPr>
        <p:spPr>
          <a:xfrm>
            <a:off x="73395" y="4190999"/>
            <a:ext cx="5312484" cy="232546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t"/>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342900" indent="-342900" defTabSz="457200" eaLnBrk="0" hangingPunct="0">
              <a:spcBef>
                <a:spcPct val="20000"/>
              </a:spcBef>
              <a:buFont typeface="Wingdings" pitchFamily="2" charset="2"/>
              <a:buChar char="Ø"/>
            </a:pPr>
            <a:r>
              <a:rPr lang="en-US" sz="2000" dirty="0">
                <a:solidFill>
                  <a:srgbClr val="292929"/>
                </a:solidFill>
                <a:latin typeface="Calibri" pitchFamily="34" charset="0"/>
                <a:cs typeface="Calibri"/>
              </a:rPr>
              <a:t>Higher temps, voltages, frequency, and power loads (compared to Silicon)</a:t>
            </a:r>
          </a:p>
          <a:p>
            <a:pPr marL="342900" indent="-342900" defTabSz="457200" eaLnBrk="0" hangingPunct="0">
              <a:spcBef>
                <a:spcPct val="20000"/>
              </a:spcBef>
              <a:buFont typeface="Wingdings" pitchFamily="2" charset="2"/>
              <a:buChar char="Ø"/>
            </a:pPr>
            <a:r>
              <a:rPr lang="en-US" sz="2000" dirty="0">
                <a:solidFill>
                  <a:srgbClr val="292929"/>
                </a:solidFill>
                <a:latin typeface="Calibri" pitchFamily="34" charset="0"/>
                <a:cs typeface="Calibri"/>
              </a:rPr>
              <a:t>Smaller, lighter, faster, and more reliable power electronic components </a:t>
            </a:r>
          </a:p>
          <a:p>
            <a:pPr defTabSz="457200">
              <a:spcBef>
                <a:spcPts val="600"/>
              </a:spcBef>
            </a:pPr>
            <a:endParaRPr lang="en-US" sz="1600" dirty="0">
              <a:solidFill>
                <a:srgbClr val="000000"/>
              </a:solidFill>
              <a:cs typeface="Arial Narrow"/>
            </a:endParaRPr>
          </a:p>
        </p:txBody>
      </p:sp>
      <p:sp>
        <p:nvSpPr>
          <p:cNvPr id="19" name="TextBox 18"/>
          <p:cNvSpPr txBox="1"/>
          <p:nvPr/>
        </p:nvSpPr>
        <p:spPr>
          <a:xfrm>
            <a:off x="409108" y="6350168"/>
            <a:ext cx="5090945" cy="276999"/>
          </a:xfrm>
          <a:prstGeom prst="rect">
            <a:avLst/>
          </a:prstGeom>
          <a:noFill/>
        </p:spPr>
        <p:txBody>
          <a:bodyPr wrap="square" rtlCol="0">
            <a:spAutoFit/>
          </a:bodyPr>
          <a:lstStyle/>
          <a:p>
            <a:pPr defTabSz="457200" fontAlgn="auto">
              <a:spcBef>
                <a:spcPts val="0"/>
              </a:spcBef>
              <a:spcAft>
                <a:spcPts val="0"/>
              </a:spcAft>
            </a:pPr>
            <a:r>
              <a:rPr lang="en-US" sz="1200" baseline="30000" dirty="0" smtClean="0">
                <a:solidFill>
                  <a:srgbClr val="4C4C4C"/>
                </a:solidFill>
                <a:latin typeface="Arial Narrow"/>
                <a:ea typeface="ＭＳ Ｐゴシック" pitchFamily="-106" charset="-128"/>
                <a:cs typeface="Arial Narrow"/>
              </a:rPr>
              <a:t>1 </a:t>
            </a:r>
            <a:r>
              <a:rPr lang="en-US" sz="1200" dirty="0" smtClean="0">
                <a:solidFill>
                  <a:srgbClr val="4C4C4C"/>
                </a:solidFill>
                <a:latin typeface="Arial Narrow"/>
                <a:ea typeface="ＭＳ Ｐゴシック" pitchFamily="-106" charset="-128"/>
                <a:cs typeface="Arial Narrow"/>
              </a:rPr>
              <a:t>Lux Research, 2012.</a:t>
            </a:r>
            <a:endParaRPr lang="en-US" sz="1200" baseline="30000" dirty="0">
              <a:solidFill>
                <a:srgbClr val="4C4C4C"/>
              </a:solidFill>
              <a:latin typeface="Arial Narrow"/>
              <a:ea typeface="ＭＳ Ｐゴシック" pitchFamily="-106" charset="-128"/>
              <a:cs typeface="Arial Narrow"/>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95" y="1059566"/>
            <a:ext cx="6450003" cy="2967001"/>
          </a:xfrm>
          <a:prstGeom prst="rect">
            <a:avLst/>
          </a:prstGeom>
        </p:spPr>
      </p:pic>
      <p:sp>
        <p:nvSpPr>
          <p:cNvPr id="16" name="Rectangle 15"/>
          <p:cNvSpPr/>
          <p:nvPr/>
        </p:nvSpPr>
        <p:spPr>
          <a:xfrm>
            <a:off x="6629401" y="1265793"/>
            <a:ext cx="2438400" cy="2554545"/>
          </a:xfrm>
          <a:prstGeom prst="rect">
            <a:avLst/>
          </a:prstGeom>
        </p:spPr>
        <p:txBody>
          <a:bodyPr wrap="square">
            <a:spAutoFit/>
          </a:bodyPr>
          <a:lstStyle/>
          <a:p>
            <a:pPr fontAlgn="auto">
              <a:spcBef>
                <a:spcPts val="0"/>
              </a:spcBef>
              <a:spcAft>
                <a:spcPts val="0"/>
              </a:spcAft>
            </a:pPr>
            <a:r>
              <a:rPr lang="en-US" sz="2000" b="1" u="sng" dirty="0" smtClean="0">
                <a:solidFill>
                  <a:srgbClr val="0070C0"/>
                </a:solidFill>
                <a:latin typeface="Arial"/>
              </a:rPr>
              <a:t>Institute Mission:</a:t>
            </a:r>
            <a:r>
              <a:rPr lang="en-US" sz="2000" b="1" dirty="0" smtClean="0">
                <a:solidFill>
                  <a:srgbClr val="0070C0"/>
                </a:solidFill>
                <a:latin typeface="Arial"/>
              </a:rPr>
              <a:t> </a:t>
            </a:r>
            <a:r>
              <a:rPr lang="en-US" sz="2000" dirty="0" smtClean="0">
                <a:solidFill>
                  <a:srgbClr val="0070C0"/>
                </a:solidFill>
                <a:latin typeface="Arial"/>
              </a:rPr>
              <a:t> </a:t>
            </a:r>
          </a:p>
          <a:p>
            <a:pPr fontAlgn="auto">
              <a:spcBef>
                <a:spcPts val="0"/>
              </a:spcBef>
              <a:spcAft>
                <a:spcPts val="0"/>
              </a:spcAft>
            </a:pPr>
            <a:r>
              <a:rPr lang="en-US" sz="2000" dirty="0" smtClean="0">
                <a:solidFill>
                  <a:srgbClr val="0070C0"/>
                </a:solidFill>
                <a:latin typeface="Arial"/>
              </a:rPr>
              <a:t>Develop </a:t>
            </a:r>
            <a:r>
              <a:rPr lang="en-US" sz="2000" dirty="0">
                <a:solidFill>
                  <a:srgbClr val="0070C0"/>
                </a:solidFill>
                <a:latin typeface="Arial"/>
              </a:rPr>
              <a:t>advanced manufacturing processes that will enable large-scale production of wide </a:t>
            </a:r>
            <a:r>
              <a:rPr lang="en-US" sz="2000" dirty="0" err="1" smtClean="0">
                <a:solidFill>
                  <a:srgbClr val="0070C0"/>
                </a:solidFill>
                <a:latin typeface="Arial"/>
              </a:rPr>
              <a:t>bandgap</a:t>
            </a:r>
            <a:r>
              <a:rPr lang="en-US" sz="2000" dirty="0" smtClean="0">
                <a:solidFill>
                  <a:srgbClr val="0070C0"/>
                </a:solidFill>
                <a:latin typeface="Arial"/>
              </a:rPr>
              <a:t> semiconductors</a:t>
            </a:r>
          </a:p>
        </p:txBody>
      </p:sp>
      <p:sp>
        <p:nvSpPr>
          <p:cNvPr id="4" name="TextBox 3"/>
          <p:cNvSpPr txBox="1"/>
          <p:nvPr/>
        </p:nvSpPr>
        <p:spPr>
          <a:xfrm>
            <a:off x="5464884" y="4648200"/>
            <a:ext cx="3679116" cy="2057400"/>
          </a:xfrm>
          <a:prstGeom prst="rect">
            <a:avLst/>
          </a:prstGeom>
        </p:spPr>
        <p:txBody>
          <a:bodyPr vert="horz" wrap="square" lIns="91440" tIns="45720" rIns="91440" bIns="45720" rtlCol="0">
            <a:normAutofit/>
          </a:bodyPr>
          <a:lstStyle/>
          <a:p>
            <a:pPr defTabSz="457200" fontAlgn="auto">
              <a:spcBef>
                <a:spcPct val="20000"/>
              </a:spcBef>
              <a:spcAft>
                <a:spcPts val="0"/>
              </a:spcAft>
              <a:buFont typeface="Arial"/>
              <a:buNone/>
            </a:pPr>
            <a:endParaRPr lang="en-US" sz="2323" b="1" dirty="0" smtClean="0">
              <a:solidFill>
                <a:srgbClr val="FFFFFF"/>
              </a:solidFill>
              <a:latin typeface="Arial Narrow"/>
              <a:cs typeface="Arial Narrow"/>
            </a:endParaRPr>
          </a:p>
        </p:txBody>
      </p:sp>
      <p:sp>
        <p:nvSpPr>
          <p:cNvPr id="5" name="TextBox 4"/>
          <p:cNvSpPr txBox="1"/>
          <p:nvPr/>
        </p:nvSpPr>
        <p:spPr>
          <a:xfrm>
            <a:off x="5385879" y="4114800"/>
            <a:ext cx="3529521" cy="1544515"/>
          </a:xfrm>
          <a:prstGeom prst="rect">
            <a:avLst/>
          </a:prstGeom>
        </p:spPr>
        <p:txBody>
          <a:bodyPr vert="horz" wrap="square" lIns="91440" tIns="45720" rIns="91440" bIns="45720" rtlCol="0">
            <a:noAutofit/>
          </a:bodyPr>
          <a:lstStyle/>
          <a:p>
            <a:pPr marL="342900" lvl="1" indent="-342900" defTabSz="457200" eaLnBrk="0" fontAlgn="auto" hangingPunct="0">
              <a:spcBef>
                <a:spcPct val="20000"/>
              </a:spcBef>
              <a:spcAft>
                <a:spcPts val="0"/>
              </a:spcAft>
              <a:buFont typeface="Wingdings" pitchFamily="2" charset="2"/>
              <a:buChar char="Ø"/>
            </a:pPr>
            <a:r>
              <a:rPr lang="en-US" sz="2000" dirty="0">
                <a:solidFill>
                  <a:srgbClr val="292929"/>
                </a:solidFill>
                <a:latin typeface="Calibri" pitchFamily="34" charset="0"/>
                <a:cs typeface="Calibri"/>
              </a:rPr>
              <a:t>$3.3 B market opportunity by </a:t>
            </a:r>
            <a:r>
              <a:rPr lang="en-US" sz="2000" dirty="0" smtClean="0">
                <a:solidFill>
                  <a:srgbClr val="292929"/>
                </a:solidFill>
                <a:latin typeface="Calibri" pitchFamily="34" charset="0"/>
                <a:cs typeface="Calibri"/>
              </a:rPr>
              <a:t>2020.</a:t>
            </a:r>
            <a:r>
              <a:rPr lang="en-US" sz="2000" baseline="30000" dirty="0" smtClean="0">
                <a:solidFill>
                  <a:srgbClr val="292929"/>
                </a:solidFill>
                <a:latin typeface="Calibri" pitchFamily="34" charset="0"/>
                <a:cs typeface="Calibri"/>
              </a:rPr>
              <a:t>1</a:t>
            </a:r>
            <a:endParaRPr lang="en-US" sz="2000" baseline="30000" dirty="0">
              <a:solidFill>
                <a:srgbClr val="292929"/>
              </a:solidFill>
              <a:latin typeface="Calibri" pitchFamily="34" charset="0"/>
              <a:cs typeface="Calibri"/>
            </a:endParaRPr>
          </a:p>
          <a:p>
            <a:pPr marL="342900" indent="-342900" defTabSz="457200" eaLnBrk="0" fontAlgn="auto" hangingPunct="0">
              <a:spcBef>
                <a:spcPct val="20000"/>
              </a:spcBef>
              <a:spcAft>
                <a:spcPts val="0"/>
              </a:spcAft>
              <a:buFont typeface="Wingdings" pitchFamily="2" charset="2"/>
              <a:buChar char="Ø"/>
              <a:defRPr/>
            </a:pPr>
            <a:r>
              <a:rPr lang="en-US" sz="2000" dirty="0" smtClean="0">
                <a:solidFill>
                  <a:srgbClr val="292929"/>
                </a:solidFill>
                <a:latin typeface="Calibri" pitchFamily="34" charset="0"/>
                <a:cs typeface="Calibri"/>
              </a:rPr>
              <a:t>Opportunity </a:t>
            </a:r>
            <a:r>
              <a:rPr lang="en-US" sz="2000" dirty="0">
                <a:solidFill>
                  <a:srgbClr val="292929"/>
                </a:solidFill>
                <a:latin typeface="Calibri" pitchFamily="34" charset="0"/>
                <a:cs typeface="Calibri"/>
              </a:rPr>
              <a:t>to maintain U.S. technological lead in </a:t>
            </a:r>
            <a:r>
              <a:rPr lang="en-US" sz="2000" dirty="0" smtClean="0">
                <a:solidFill>
                  <a:srgbClr val="292929"/>
                </a:solidFill>
                <a:latin typeface="Calibri" pitchFamily="34" charset="0"/>
                <a:cs typeface="Calibri"/>
              </a:rPr>
              <a:t>WBG</a:t>
            </a:r>
            <a:endParaRPr lang="en-US" sz="2000" dirty="0">
              <a:solidFill>
                <a:srgbClr val="292929"/>
              </a:solidFill>
              <a:latin typeface="Calibri" pitchFamily="34" charset="0"/>
              <a:cs typeface="Calibri"/>
            </a:endParaRPr>
          </a:p>
        </p:txBody>
      </p:sp>
      <p:sp>
        <p:nvSpPr>
          <p:cNvPr id="6" name="TextBox 5"/>
          <p:cNvSpPr txBox="1"/>
          <p:nvPr/>
        </p:nvSpPr>
        <p:spPr>
          <a:xfrm>
            <a:off x="990601" y="5676900"/>
            <a:ext cx="6400799" cy="839568"/>
          </a:xfrm>
          <a:prstGeom prst="rect">
            <a:avLst/>
          </a:prstGeom>
        </p:spPr>
        <p:txBody>
          <a:bodyPr vert="horz" wrap="square" lIns="91440" tIns="45720" rIns="91440" bIns="45720" rtlCol="0">
            <a:normAutofit/>
          </a:bodyPr>
          <a:lstStyle/>
          <a:p>
            <a:pPr algn="ctr" defTabSz="457200" fontAlgn="auto">
              <a:spcBef>
                <a:spcPct val="20000"/>
              </a:spcBef>
              <a:spcAft>
                <a:spcPts val="0"/>
              </a:spcAft>
            </a:pPr>
            <a:r>
              <a:rPr lang="en-US" sz="2000" b="1" i="1" dirty="0">
                <a:solidFill>
                  <a:srgbClr val="00A4E4">
                    <a:lumMod val="50000"/>
                  </a:srgbClr>
                </a:solidFill>
                <a:latin typeface="Arial"/>
                <a:cs typeface="Calibri" pitchFamily="34" charset="0"/>
              </a:rPr>
              <a:t>Poised to revolutionize the energy efficiency of electric power control and conversion</a:t>
            </a:r>
            <a:endParaRPr lang="en-US" sz="2000" b="1" i="1" dirty="0">
              <a:solidFill>
                <a:srgbClr val="00A4E4">
                  <a:lumMod val="50000"/>
                </a:srgbClr>
              </a:solidFill>
              <a:latin typeface="Arial"/>
            </a:endParaRPr>
          </a:p>
          <a:p>
            <a:pPr algn="ctr" defTabSz="457200" fontAlgn="auto">
              <a:spcBef>
                <a:spcPct val="20000"/>
              </a:spcBef>
              <a:spcAft>
                <a:spcPts val="0"/>
              </a:spcAft>
              <a:buFont typeface="Arial"/>
              <a:buNone/>
            </a:pPr>
            <a:endParaRPr lang="en-US" sz="2000" b="1" dirty="0" smtClean="0">
              <a:solidFill>
                <a:srgbClr val="FFFFFF"/>
              </a:solidFill>
              <a:latin typeface="Arial Narrow"/>
              <a:cs typeface="Arial Narrow"/>
            </a:endParaRPr>
          </a:p>
        </p:txBody>
      </p:sp>
    </p:spTree>
    <p:extLst>
      <p:ext uri="{BB962C8B-B14F-4D97-AF65-F5344CB8AC3E}">
        <p14:creationId xmlns:p14="http://schemas.microsoft.com/office/powerpoint/2010/main" val="32083513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228600" y="3050976"/>
          <a:ext cx="3572659" cy="31841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228600" y="1111984"/>
            <a:ext cx="3979164" cy="193899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smtClean="0">
                <a:ln>
                  <a:noFill/>
                </a:ln>
                <a:solidFill>
                  <a:prstClr val="black"/>
                </a:solidFill>
                <a:effectLst/>
                <a:uLnTx/>
                <a:uFillTx/>
                <a:latin typeface="Calibri"/>
              </a:rPr>
              <a:t>Objective</a:t>
            </a:r>
            <a:endParaRPr kumimoji="0" lang="en-US" sz="2000" b="1" i="0" u="none" strike="noStrike" kern="0" cap="none" spc="0" normalizeH="0" baseline="0" noProof="0" dirty="0" smtClean="0">
              <a:ln>
                <a:noFill/>
              </a:ln>
              <a:solidFill>
                <a:prstClr val="black"/>
              </a:solidFill>
              <a:effectLst/>
              <a:uLnTx/>
              <a:uFillTx/>
              <a:latin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prstClr val="black"/>
                </a:solidFill>
                <a:effectLst/>
                <a:uLnTx/>
                <a:uFillTx/>
                <a:latin typeface="Calibri"/>
              </a:rPr>
              <a:t>Develop and demonstrate innovative</a:t>
            </a:r>
            <a:r>
              <a:rPr kumimoji="0" lang="en-US" sz="2000" b="1" i="0" u="none" strike="noStrike" kern="0" cap="none" spc="0" normalizeH="0" noProof="0" dirty="0" smtClean="0">
                <a:ln>
                  <a:noFill/>
                </a:ln>
                <a:solidFill>
                  <a:prstClr val="black"/>
                </a:solidFill>
                <a:effectLst/>
                <a:uLnTx/>
                <a:uFillTx/>
                <a:latin typeface="Calibri"/>
              </a:rPr>
              <a:t> technologies that will, within 10 years, </a:t>
            </a:r>
            <a:r>
              <a:rPr kumimoji="0" lang="en-US" sz="2000" b="1" i="0" u="none" strike="noStrike" kern="0" cap="none" spc="0" normalizeH="0" baseline="0" noProof="0" dirty="0" smtClean="0">
                <a:ln>
                  <a:noFill/>
                </a:ln>
                <a:solidFill>
                  <a:prstClr val="black"/>
                </a:solidFill>
                <a:effectLst/>
                <a:uLnTx/>
                <a:uFillTx/>
                <a:latin typeface="Calibri"/>
              </a:rPr>
              <a:t>make advanced fiber-reinforced polymer composites at…</a:t>
            </a:r>
          </a:p>
        </p:txBody>
      </p:sp>
      <p:pic>
        <p:nvPicPr>
          <p:cNvPr id="5"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b="7920"/>
          <a:stretch/>
        </p:blipFill>
        <p:spPr bwMode="auto">
          <a:xfrm>
            <a:off x="5876952" y="1005164"/>
            <a:ext cx="1833664" cy="126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6200" y="1005164"/>
            <a:ext cx="1293789" cy="1293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07764" y="1005164"/>
            <a:ext cx="1669188" cy="1125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a:xfrm>
            <a:off x="41563" y="0"/>
            <a:ext cx="9331037" cy="90011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2060"/>
                </a:solidFill>
                <a:latin typeface="+mj-lt"/>
                <a:ea typeface="+mj-ea"/>
                <a:cs typeface="+mj-cs"/>
              </a:defRPr>
            </a:lvl1pPr>
          </a:lstStyle>
          <a:p>
            <a:pPr algn="l"/>
            <a:r>
              <a:rPr lang="en-US" sz="2400" dirty="0" smtClean="0">
                <a:solidFill>
                  <a:srgbClr val="000000"/>
                </a:solidFill>
                <a:cs typeface="Calibri" pitchFamily="34" charset="0"/>
              </a:rPr>
              <a:t>Institute for Advanced Composite Materials Innovation (IACMI)</a:t>
            </a:r>
            <a:endParaRPr lang="en-US" sz="2400" dirty="0">
              <a:solidFill>
                <a:srgbClr val="000000"/>
              </a:solidFill>
              <a:cs typeface="Calibri" pitchFamily="34" charset="0"/>
            </a:endParaRPr>
          </a:p>
        </p:txBody>
      </p:sp>
      <p:pic>
        <p:nvPicPr>
          <p:cNvPr id="512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13775" y="2362200"/>
            <a:ext cx="5430225"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70288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normAutofit fontScale="90000"/>
          </a:bodyPr>
          <a:lstStyle/>
          <a:p>
            <a:r>
              <a:rPr lang="en-US" sz="3100" dirty="0" smtClean="0"/>
              <a:t>SMART Manufacturing: Advanced Controls, Sensors, Models &amp; Platforms for Energy Applications</a:t>
            </a:r>
            <a:endParaRPr lang="en-US" sz="40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0"/>
            <a:ext cx="4311971"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5"/>
          <p:cNvSpPr>
            <a:spLocks noGrp="1"/>
          </p:cNvSpPr>
          <p:nvPr>
            <p:ph idx="1"/>
          </p:nvPr>
        </p:nvSpPr>
        <p:spPr>
          <a:xfrm>
            <a:off x="4572000" y="1066800"/>
            <a:ext cx="4389120" cy="5093966"/>
          </a:xfrm>
        </p:spPr>
        <p:txBody>
          <a:bodyPr anchor="t">
            <a:normAutofit fontScale="62500" lnSpcReduction="20000"/>
          </a:bodyPr>
          <a:lstStyle/>
          <a:p>
            <a:pPr marL="171450" indent="-171450"/>
            <a:r>
              <a:rPr lang="en-US" dirty="0" smtClean="0"/>
              <a:t>Encompass machine-to-plant-to-enterprise real time sensing</a:t>
            </a:r>
            <a:r>
              <a:rPr lang="en-US" dirty="0"/>
              <a:t>, instrumentation, monitoring, control, and optimization </a:t>
            </a:r>
            <a:r>
              <a:rPr lang="en-US" u="sng" dirty="0" smtClean="0"/>
              <a:t>of energy</a:t>
            </a:r>
            <a:r>
              <a:rPr lang="en-US" dirty="0" smtClean="0"/>
              <a:t> </a:t>
            </a:r>
            <a:r>
              <a:rPr lang="en-US" b="1" dirty="0" smtClean="0"/>
              <a:t>(&gt;50% improvement in energy </a:t>
            </a:r>
            <a:r>
              <a:rPr lang="en-US" b="1" dirty="0"/>
              <a:t>p</a:t>
            </a:r>
            <a:r>
              <a:rPr lang="en-US" b="1" dirty="0" smtClean="0"/>
              <a:t>roductivity)</a:t>
            </a:r>
          </a:p>
          <a:p>
            <a:pPr marL="0" indent="0">
              <a:buNone/>
            </a:pPr>
            <a:endParaRPr lang="en-US" sz="1300" dirty="0"/>
          </a:p>
          <a:p>
            <a:pPr marL="171450" indent="-171450"/>
            <a:r>
              <a:rPr lang="en-US" dirty="0"/>
              <a:t>Enable </a:t>
            </a:r>
            <a:r>
              <a:rPr lang="en-US" dirty="0" smtClean="0"/>
              <a:t>hardware, protocols and models </a:t>
            </a:r>
            <a:r>
              <a:rPr lang="en-US" dirty="0"/>
              <a:t>for </a:t>
            </a:r>
            <a:r>
              <a:rPr lang="en-US" dirty="0" smtClean="0"/>
              <a:t>advanced industrial automation: requires </a:t>
            </a:r>
            <a:r>
              <a:rPr lang="en-US" dirty="0"/>
              <a:t>a holistic view of data, information and models in </a:t>
            </a:r>
            <a:r>
              <a:rPr lang="en-US" dirty="0" smtClean="0"/>
              <a:t>manufacturing at Cost Parity (&gt;</a:t>
            </a:r>
            <a:r>
              <a:rPr lang="en-US" b="1" dirty="0" smtClean="0"/>
              <a:t>50% reduction in installation cost</a:t>
            </a:r>
            <a:r>
              <a:rPr lang="en-US" dirty="0" smtClean="0"/>
              <a:t>)</a:t>
            </a:r>
          </a:p>
          <a:p>
            <a:pPr marL="171450" indent="-171450"/>
            <a:endParaRPr lang="en-US" sz="1300" dirty="0" smtClean="0"/>
          </a:p>
          <a:p>
            <a:pPr marL="0" indent="0">
              <a:buNone/>
            </a:pPr>
            <a:endParaRPr lang="en-US" sz="1300" dirty="0" smtClean="0"/>
          </a:p>
          <a:p>
            <a:pPr marL="166688" indent="-166688"/>
            <a:r>
              <a:rPr lang="en-US" dirty="0" smtClean="0"/>
              <a:t>Significantly reduce energy consumption and GHG emissions &amp; improve operating efficiency – (</a:t>
            </a:r>
            <a:r>
              <a:rPr lang="en-US" b="1" dirty="0" smtClean="0"/>
              <a:t>15% Improvement in Energy Efficiency)</a:t>
            </a:r>
          </a:p>
          <a:p>
            <a:pPr marL="0" indent="0">
              <a:buNone/>
            </a:pPr>
            <a:endParaRPr lang="en-US" sz="1300" b="1" dirty="0" smtClean="0"/>
          </a:p>
          <a:p>
            <a:pPr marL="166688" indent="-166688"/>
            <a:r>
              <a:rPr lang="en-US" dirty="0" smtClean="0"/>
              <a:t>Increase productivity </a:t>
            </a:r>
            <a:r>
              <a:rPr lang="en-US" dirty="0"/>
              <a:t>and competitiveness </a:t>
            </a:r>
            <a:r>
              <a:rPr lang="en-US" dirty="0" smtClean="0"/>
              <a:t>across </a:t>
            </a:r>
            <a:r>
              <a:rPr lang="en-US" dirty="0"/>
              <a:t>all manufacturing </a:t>
            </a:r>
            <a:r>
              <a:rPr lang="en-US" dirty="0" smtClean="0"/>
              <a:t>sectors: </a:t>
            </a:r>
          </a:p>
          <a:p>
            <a:pPr marL="400050" lvl="1" indent="0">
              <a:buNone/>
            </a:pPr>
            <a:r>
              <a:rPr lang="en-US" sz="2600" dirty="0" smtClean="0"/>
              <a:t>Special Focus on </a:t>
            </a:r>
            <a:r>
              <a:rPr lang="en-US" sz="2600" u="sng" dirty="0" smtClean="0"/>
              <a:t>Energy Intensive</a:t>
            </a:r>
            <a:r>
              <a:rPr lang="en-US" sz="2600" dirty="0" smtClean="0"/>
              <a:t> &amp;</a:t>
            </a:r>
          </a:p>
          <a:p>
            <a:pPr marL="400050" lvl="1" indent="0">
              <a:buNone/>
            </a:pPr>
            <a:r>
              <a:rPr lang="en-US" sz="2600" u="sng" dirty="0" smtClean="0"/>
              <a:t>Energy Dependent</a:t>
            </a:r>
            <a:r>
              <a:rPr lang="en-US" sz="2600" dirty="0" smtClean="0"/>
              <a:t> Manufacturing Processes</a:t>
            </a:r>
          </a:p>
        </p:txBody>
      </p:sp>
      <p:sp>
        <p:nvSpPr>
          <p:cNvPr id="3" name="TextBox 2"/>
          <p:cNvSpPr txBox="1"/>
          <p:nvPr/>
        </p:nvSpPr>
        <p:spPr>
          <a:xfrm>
            <a:off x="762000" y="6248400"/>
            <a:ext cx="2819400" cy="45720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lang="en-US" sz="2000" b="1" dirty="0" smtClean="0">
                <a:latin typeface="Arial Narrow"/>
                <a:cs typeface="Arial Narrow"/>
              </a:rPr>
              <a:t>Leverage AMP 2.0 and QTR</a:t>
            </a:r>
            <a:endParaRPr kumimoji="0" lang="en-US" sz="2000" b="1" i="0" u="none" strike="noStrike" kern="1200" cap="none" spc="0" normalizeH="0" baseline="0" noProof="0" dirty="0" smtClean="0">
              <a:ln>
                <a:noFill/>
              </a:ln>
              <a:effectLst/>
              <a:uLnTx/>
              <a:uFillTx/>
              <a:latin typeface="Arial Narrow"/>
              <a:cs typeface="Arial Narrow"/>
            </a:endParaRPr>
          </a:p>
        </p:txBody>
      </p:sp>
      <p:grpSp>
        <p:nvGrpSpPr>
          <p:cNvPr id="9" name="Group 8"/>
          <p:cNvGrpSpPr/>
          <p:nvPr/>
        </p:nvGrpSpPr>
        <p:grpSpPr>
          <a:xfrm>
            <a:off x="-358616" y="909148"/>
            <a:ext cx="5334000" cy="3612396"/>
            <a:chOff x="-358616" y="909148"/>
            <a:chExt cx="5334000" cy="3612396"/>
          </a:xfrm>
        </p:grpSpPr>
        <p:sp>
          <p:nvSpPr>
            <p:cNvPr id="4" name="Oval 3"/>
            <p:cNvSpPr/>
            <p:nvPr/>
          </p:nvSpPr>
          <p:spPr>
            <a:xfrm rot="2766896">
              <a:off x="1470184" y="1016344"/>
              <a:ext cx="1676400" cy="5334000"/>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352800" y="909148"/>
              <a:ext cx="914400" cy="914400"/>
            </a:xfrm>
            <a:prstGeom prst="rect">
              <a:avLst/>
            </a:prstGeom>
          </p:spPr>
          <p:txBody>
            <a:bodyPr vert="horz" wrap="none" lIns="91440" tIns="45720" rIns="91440" bIns="45720" rtlCol="0">
              <a:normAutofit/>
            </a:bodyPr>
            <a:lstStyle/>
            <a:p>
              <a:pPr marL="0" marR="0" indent="0" algn="r" defTabSz="457200" rtl="0" eaLnBrk="1" fontAlgn="auto" latinLnBrk="0" hangingPunct="1">
                <a:lnSpc>
                  <a:spcPct val="100000"/>
                </a:lnSpc>
                <a:spcBef>
                  <a:spcPct val="20000"/>
                </a:spcBef>
                <a:spcAft>
                  <a:spcPts val="0"/>
                </a:spcAft>
                <a:buClrTx/>
                <a:buSzTx/>
                <a:buFont typeface="Arial"/>
                <a:buNone/>
                <a:tabLst/>
              </a:pPr>
              <a:r>
                <a:rPr kumimoji="0" lang="en-US" sz="2323" b="1" i="0" u="none" strike="noStrike" kern="1200" cap="none" spc="0" normalizeH="0" baseline="0" noProof="0" dirty="0" smtClean="0">
                  <a:ln>
                    <a:noFill/>
                  </a:ln>
                  <a:solidFill>
                    <a:srgbClr val="C00000"/>
                  </a:solidFill>
                  <a:effectLst/>
                  <a:uLnTx/>
                  <a:uFillTx/>
                  <a:latin typeface="Arial Narrow"/>
                  <a:ea typeface="+mn-ea"/>
                  <a:cs typeface="Arial Narrow"/>
                </a:rPr>
                <a:t>Focus on Real-Time</a:t>
              </a:r>
            </a:p>
            <a:p>
              <a:pPr marL="0" marR="0" indent="0" algn="r" defTabSz="457200" rtl="0" eaLnBrk="1" fontAlgn="auto" latinLnBrk="0" hangingPunct="1">
                <a:lnSpc>
                  <a:spcPct val="100000"/>
                </a:lnSpc>
                <a:spcBef>
                  <a:spcPct val="20000"/>
                </a:spcBef>
                <a:spcAft>
                  <a:spcPts val="0"/>
                </a:spcAft>
                <a:buClrTx/>
                <a:buSzTx/>
                <a:buFont typeface="Arial"/>
                <a:buNone/>
                <a:tabLst/>
              </a:pPr>
              <a:r>
                <a:rPr lang="en-US" sz="2323" b="1" dirty="0" smtClean="0">
                  <a:solidFill>
                    <a:srgbClr val="C00000"/>
                  </a:solidFill>
                  <a:latin typeface="Arial Narrow"/>
                  <a:cs typeface="Arial Narrow"/>
                </a:rPr>
                <a:t>For Energy Management  </a:t>
              </a:r>
              <a:endParaRPr kumimoji="0" lang="en-US" sz="2323" b="1" i="0" u="none" strike="noStrike" kern="1200" cap="none" spc="0" normalizeH="0" baseline="0" noProof="0" dirty="0" smtClean="0">
                <a:ln>
                  <a:noFill/>
                </a:ln>
                <a:solidFill>
                  <a:srgbClr val="C00000"/>
                </a:solidFill>
                <a:effectLst/>
                <a:uLnTx/>
                <a:uFillTx/>
                <a:latin typeface="Arial Narrow"/>
                <a:cs typeface="Arial Narrow"/>
              </a:endParaRPr>
            </a:p>
          </p:txBody>
        </p:sp>
      </p:grpSp>
    </p:spTree>
    <p:extLst>
      <p:ext uri="{BB962C8B-B14F-4D97-AF65-F5344CB8AC3E}">
        <p14:creationId xmlns:p14="http://schemas.microsoft.com/office/powerpoint/2010/main" val="424721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0" y="762000"/>
            <a:ext cx="4735132" cy="4114800"/>
          </a:xfrm>
        </p:spPr>
        <p:txBody>
          <a:bodyPr/>
          <a:lstStyle/>
          <a:p>
            <a:pPr marL="0" indent="0">
              <a:buNone/>
            </a:pPr>
            <a:r>
              <a:rPr lang="en-US" dirty="0" smtClean="0"/>
              <a:t>Materials in Extreme Conditions</a:t>
            </a:r>
          </a:p>
          <a:p>
            <a:endParaRPr lang="en-US" dirty="0"/>
          </a:p>
          <a:p>
            <a:pPr marL="0" indent="0">
              <a:buNone/>
            </a:pPr>
            <a:r>
              <a:rPr lang="en-US" dirty="0" smtClean="0"/>
              <a:t>Sustainable Materials in Manufacturing</a:t>
            </a:r>
          </a:p>
          <a:p>
            <a:endParaRPr lang="en-US" dirty="0"/>
          </a:p>
          <a:p>
            <a:pPr marL="0" indent="0">
              <a:buNone/>
            </a:pPr>
            <a:r>
              <a:rPr lang="en-US" dirty="0" smtClean="0"/>
              <a:t>Process Intensification (Chemical)</a:t>
            </a:r>
          </a:p>
          <a:p>
            <a:endParaRPr lang="en-US" dirty="0"/>
          </a:p>
          <a:p>
            <a:pPr marL="0" indent="0">
              <a:buNone/>
            </a:pPr>
            <a:r>
              <a:rPr lang="en-US" dirty="0" smtClean="0"/>
              <a:t>Process Intensification (Thermal)</a:t>
            </a:r>
          </a:p>
          <a:p>
            <a:endParaRPr lang="en-US" dirty="0"/>
          </a:p>
          <a:p>
            <a:pPr marL="0" indent="0">
              <a:buNone/>
            </a:pPr>
            <a:r>
              <a:rPr lang="en-US" dirty="0" smtClean="0"/>
              <a:t>Functional Membrane Structures</a:t>
            </a:r>
          </a:p>
          <a:p>
            <a:pPr marL="0" indent="0">
              <a:buNone/>
            </a:pPr>
            <a:endParaRPr lang="en-US" dirty="0"/>
          </a:p>
          <a:p>
            <a:pPr marL="0" indent="0">
              <a:buNone/>
            </a:pPr>
            <a:r>
              <a:rPr lang="en-US" dirty="0" smtClean="0"/>
              <a:t>Smart Manufacturing</a:t>
            </a:r>
          </a:p>
        </p:txBody>
      </p:sp>
      <p:sp>
        <p:nvSpPr>
          <p:cNvPr id="3" name="Title 2"/>
          <p:cNvSpPr>
            <a:spLocks noGrp="1"/>
          </p:cNvSpPr>
          <p:nvPr>
            <p:ph type="title"/>
          </p:nvPr>
        </p:nvSpPr>
        <p:spPr/>
        <p:txBody>
          <a:bodyPr/>
          <a:lstStyle/>
          <a:p>
            <a:r>
              <a:rPr lang="en-US" dirty="0" smtClean="0"/>
              <a:t>Topical </a:t>
            </a:r>
            <a:r>
              <a:rPr lang="en-US" dirty="0" err="1" smtClean="0"/>
              <a:t>Engagment</a:t>
            </a:r>
            <a:r>
              <a:rPr lang="en-US" dirty="0" smtClean="0"/>
              <a:t> with Industry</a:t>
            </a:r>
            <a:endParaRPr lang="en-US" dirty="0"/>
          </a:p>
        </p:txBody>
      </p:sp>
      <p:sp>
        <p:nvSpPr>
          <p:cNvPr id="4" name="Content Placeholder 1"/>
          <p:cNvSpPr txBox="1">
            <a:spLocks/>
          </p:cNvSpPr>
          <p:nvPr/>
        </p:nvSpPr>
        <p:spPr>
          <a:xfrm>
            <a:off x="457200" y="1066800"/>
            <a:ext cx="4735132" cy="41148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2400" kern="1200">
                <a:solidFill>
                  <a:schemeClr val="tx1">
                    <a:lumMod val="50000"/>
                  </a:schemeClr>
                </a:solidFill>
                <a:latin typeface="Arial Narrow" pitchFamily="34" charset="0"/>
                <a:ea typeface="+mn-ea"/>
                <a:cs typeface="Calibri"/>
              </a:defRPr>
            </a:lvl1pPr>
            <a:lvl2pPr marL="742950" indent="-285750" algn="l" defTabSz="457200" rtl="0" eaLnBrk="0" fontAlgn="base" hangingPunct="0">
              <a:spcBef>
                <a:spcPct val="20000"/>
              </a:spcBef>
              <a:spcAft>
                <a:spcPct val="0"/>
              </a:spcAft>
              <a:buFont typeface="Arial" charset="0"/>
              <a:buChar char="–"/>
              <a:defRPr sz="2000" kern="1200">
                <a:solidFill>
                  <a:schemeClr val="tx1">
                    <a:lumMod val="50000"/>
                  </a:schemeClr>
                </a:solidFill>
                <a:latin typeface="Arial Narrow" pitchFamily="34" charset="0"/>
                <a:ea typeface="+mn-ea"/>
                <a:cs typeface="Calibri"/>
              </a:defRPr>
            </a:lvl2pPr>
            <a:lvl3pPr marL="11430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Arial Narrow" pitchFamily="34" charset="0"/>
                <a:ea typeface="+mn-ea"/>
                <a:cs typeface="Calibri"/>
              </a:defRPr>
            </a:lvl3pPr>
            <a:lvl4pPr marL="16002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Arial Narrow" pitchFamily="34" charset="0"/>
                <a:ea typeface="+mn-ea"/>
                <a:cs typeface="Calibri"/>
              </a:defRPr>
            </a:lvl4pPr>
            <a:lvl5pPr marL="20574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Arial Narrow" pitchFamily="34" charset="0"/>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dirty="0" smtClean="0"/>
              <a:t>Advanced Materials</a:t>
            </a:r>
          </a:p>
          <a:p>
            <a:pPr marL="0" indent="0">
              <a:buFont typeface="Arial" charset="0"/>
              <a:buNone/>
            </a:pPr>
            <a:endParaRPr lang="en-US" dirty="0" smtClean="0"/>
          </a:p>
          <a:p>
            <a:pPr marL="0" indent="0">
              <a:buFont typeface="Arial" charset="0"/>
              <a:buNone/>
            </a:pPr>
            <a:endParaRPr lang="en-US" dirty="0" smtClean="0"/>
          </a:p>
          <a:p>
            <a:endParaRPr lang="en-US" dirty="0" smtClean="0"/>
          </a:p>
          <a:p>
            <a:pPr marL="0" indent="0">
              <a:buFont typeface="Arial" charset="0"/>
              <a:buNone/>
            </a:pPr>
            <a:r>
              <a:rPr lang="en-US" dirty="0" smtClean="0"/>
              <a:t>Process Intensification</a:t>
            </a:r>
          </a:p>
          <a:p>
            <a:endParaRPr lang="en-US" dirty="0" smtClean="0"/>
          </a:p>
          <a:p>
            <a:endParaRPr lang="en-US" dirty="0" smtClean="0"/>
          </a:p>
          <a:p>
            <a:pPr marL="0" indent="0">
              <a:buFont typeface="Arial" charset="0"/>
              <a:buNone/>
            </a:pPr>
            <a:r>
              <a:rPr lang="en-US" dirty="0" smtClean="0"/>
              <a:t>Roll-to-Roll Processing</a:t>
            </a:r>
          </a:p>
          <a:p>
            <a:pPr marL="0" indent="0">
              <a:buFont typeface="Arial" charset="0"/>
              <a:buNone/>
            </a:pPr>
            <a:endParaRPr lang="en-US" dirty="0"/>
          </a:p>
          <a:p>
            <a:pPr marL="0" indent="0">
              <a:buFont typeface="Arial" charset="0"/>
              <a:buNone/>
            </a:pPr>
            <a:r>
              <a:rPr lang="en-US" dirty="0" smtClean="0"/>
              <a:t>Advanced Sensors, Controls, </a:t>
            </a:r>
          </a:p>
          <a:p>
            <a:pPr marL="0" indent="0">
              <a:buFont typeface="Arial" charset="0"/>
              <a:buNone/>
            </a:pPr>
            <a:r>
              <a:rPr lang="en-US" dirty="0" smtClean="0"/>
              <a:t>Models, Platforms </a:t>
            </a:r>
          </a:p>
        </p:txBody>
      </p:sp>
      <p:cxnSp>
        <p:nvCxnSpPr>
          <p:cNvPr id="6" name="Straight Arrow Connector 5"/>
          <p:cNvCxnSpPr/>
          <p:nvPr/>
        </p:nvCxnSpPr>
        <p:spPr>
          <a:xfrm>
            <a:off x="3962400" y="5410200"/>
            <a:ext cx="457200" cy="0"/>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3962400" y="4495800"/>
            <a:ext cx="457200" cy="0"/>
          </a:xfrm>
          <a:prstGeom prst="straightConnector1">
            <a:avLst/>
          </a:prstGeom>
          <a:ln w="50800">
            <a:solidFill>
              <a:srgbClr val="003366"/>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962400" y="3429000"/>
            <a:ext cx="457200" cy="152400"/>
          </a:xfrm>
          <a:prstGeom prst="straightConnector1">
            <a:avLst/>
          </a:prstGeom>
          <a:ln w="50800">
            <a:solidFill>
              <a:srgbClr val="000066"/>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3962400" y="2895600"/>
            <a:ext cx="457200" cy="152400"/>
          </a:xfrm>
          <a:prstGeom prst="straightConnector1">
            <a:avLst/>
          </a:prstGeom>
          <a:ln w="50800">
            <a:solidFill>
              <a:srgbClr val="000066"/>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3962400" y="1676400"/>
            <a:ext cx="457200" cy="152400"/>
          </a:xfrm>
          <a:prstGeom prst="straightConnector1">
            <a:avLst/>
          </a:prstGeom>
          <a:ln w="50800">
            <a:solidFill>
              <a:srgbClr val="000066"/>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3962400" y="1143000"/>
            <a:ext cx="457200" cy="152400"/>
          </a:xfrm>
          <a:prstGeom prst="straightConnector1">
            <a:avLst/>
          </a:prstGeom>
          <a:ln w="50800">
            <a:solidFill>
              <a:srgbClr val="000066"/>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52715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4520501" y="1405287"/>
            <a:ext cx="2993436" cy="1009756"/>
          </a:xfrm>
          <a:prstGeom prst="rect">
            <a:avLst/>
          </a:prstGeom>
          <a:solidFill>
            <a:srgbClr val="FFFFCC">
              <a:alpha val="49804"/>
            </a:srgbClr>
          </a:solidFill>
          <a:ln>
            <a:solidFill>
              <a:srgbClr val="FFFF00"/>
            </a:solidFill>
          </a:ln>
        </p:spPr>
        <p:style>
          <a:lnRef idx="2">
            <a:schemeClr val="accent3"/>
          </a:lnRef>
          <a:fillRef idx="1">
            <a:schemeClr val="lt1"/>
          </a:fillRef>
          <a:effectRef idx="0">
            <a:schemeClr val="accent3"/>
          </a:effectRef>
          <a:fontRef idx="minor">
            <a:schemeClr val="dk1"/>
          </a:fontRef>
        </p:style>
        <p:txBody>
          <a:bodyPr rtlCol="0" anchor="t"/>
          <a:lstStyle/>
          <a:p>
            <a:pPr algn="ctr" fontAlgn="auto">
              <a:spcBef>
                <a:spcPts val="0"/>
              </a:spcBef>
              <a:spcAft>
                <a:spcPts val="0"/>
              </a:spcAft>
            </a:pPr>
            <a:r>
              <a:rPr lang="en-US" sz="1200" dirty="0" smtClean="0">
                <a:solidFill>
                  <a:prstClr val="black"/>
                </a:solidFill>
              </a:rPr>
              <a:t>Application 2</a:t>
            </a:r>
            <a:endParaRPr lang="en-US" sz="1200" dirty="0">
              <a:solidFill>
                <a:prstClr val="black"/>
              </a:solidFill>
            </a:endParaRPr>
          </a:p>
        </p:txBody>
      </p:sp>
      <p:sp>
        <p:nvSpPr>
          <p:cNvPr id="3" name="Rectangle 2"/>
          <p:cNvSpPr/>
          <p:nvPr/>
        </p:nvSpPr>
        <p:spPr>
          <a:xfrm>
            <a:off x="3086951" y="1403838"/>
            <a:ext cx="1314446" cy="1009756"/>
          </a:xfrm>
          <a:prstGeom prst="rect">
            <a:avLst/>
          </a:prstGeom>
          <a:solidFill>
            <a:srgbClr val="CCFFCC"/>
          </a:solidFill>
        </p:spPr>
        <p:style>
          <a:lnRef idx="2">
            <a:schemeClr val="accent3"/>
          </a:lnRef>
          <a:fillRef idx="1">
            <a:schemeClr val="lt1"/>
          </a:fillRef>
          <a:effectRef idx="0">
            <a:schemeClr val="accent3"/>
          </a:effectRef>
          <a:fontRef idx="minor">
            <a:schemeClr val="dk1"/>
          </a:fontRef>
        </p:style>
        <p:txBody>
          <a:bodyPr rtlCol="0" anchor="t"/>
          <a:lstStyle/>
          <a:p>
            <a:pPr algn="ctr" fontAlgn="auto">
              <a:spcBef>
                <a:spcPts val="0"/>
              </a:spcBef>
              <a:spcAft>
                <a:spcPts val="0"/>
              </a:spcAft>
            </a:pPr>
            <a:r>
              <a:rPr lang="en-US" sz="1200" dirty="0" smtClean="0">
                <a:solidFill>
                  <a:prstClr val="black"/>
                </a:solidFill>
              </a:rPr>
              <a:t>Application 1</a:t>
            </a:r>
            <a:endParaRPr lang="en-US" sz="1200" dirty="0">
              <a:solidFill>
                <a:prstClr val="black"/>
              </a:solidFill>
            </a:endParaRPr>
          </a:p>
        </p:txBody>
      </p:sp>
      <p:sp>
        <p:nvSpPr>
          <p:cNvPr id="2" name="Title 1"/>
          <p:cNvSpPr>
            <a:spLocks noGrp="1"/>
          </p:cNvSpPr>
          <p:nvPr>
            <p:ph type="title"/>
          </p:nvPr>
        </p:nvSpPr>
        <p:spPr>
          <a:xfrm>
            <a:off x="497482" y="228600"/>
            <a:ext cx="8229600" cy="1143000"/>
          </a:xfrm>
        </p:spPr>
        <p:txBody>
          <a:bodyPr>
            <a:normAutofit fontScale="90000"/>
          </a:bodyPr>
          <a:lstStyle/>
          <a:p>
            <a:r>
              <a:rPr lang="en-US" dirty="0" smtClean="0"/>
              <a:t>Technical Challenge Hierarchy</a:t>
            </a:r>
            <a:br>
              <a:rPr lang="en-US" dirty="0" smtClean="0"/>
            </a:br>
            <a:r>
              <a:rPr lang="en-US" sz="3100" dirty="0" smtClean="0"/>
              <a:t>Multi-Disciplinary Technology Translation</a:t>
            </a:r>
            <a:endParaRPr lang="en-US" sz="3100" dirty="0"/>
          </a:p>
        </p:txBody>
      </p:sp>
      <p:sp>
        <p:nvSpPr>
          <p:cNvPr id="4" name="Parallelogram 3"/>
          <p:cNvSpPr/>
          <p:nvPr/>
        </p:nvSpPr>
        <p:spPr>
          <a:xfrm>
            <a:off x="2589765" y="3931359"/>
            <a:ext cx="5029199" cy="631232"/>
          </a:xfrm>
          <a:prstGeom prst="parallelogram">
            <a:avLst>
              <a:gd name="adj" fmla="val 169144"/>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 name="Parallelogram 4"/>
          <p:cNvSpPr/>
          <p:nvPr/>
        </p:nvSpPr>
        <p:spPr>
          <a:xfrm>
            <a:off x="2687590" y="2997709"/>
            <a:ext cx="5026111" cy="609600"/>
          </a:xfrm>
          <a:prstGeom prst="parallelogram">
            <a:avLst>
              <a:gd name="adj" fmla="val 169144"/>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 name="Parallelogram 5"/>
          <p:cNvSpPr/>
          <p:nvPr/>
        </p:nvSpPr>
        <p:spPr>
          <a:xfrm>
            <a:off x="2600577" y="4953000"/>
            <a:ext cx="5029199" cy="533400"/>
          </a:xfrm>
          <a:prstGeom prst="parallelogram">
            <a:avLst>
              <a:gd name="adj" fmla="val 169144"/>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 name="Curved Left Arrow 6"/>
          <p:cNvSpPr/>
          <p:nvPr/>
        </p:nvSpPr>
        <p:spPr>
          <a:xfrm flipH="1">
            <a:off x="2600577" y="4641050"/>
            <a:ext cx="228600" cy="6858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black"/>
              </a:solidFill>
            </a:endParaRPr>
          </a:p>
        </p:txBody>
      </p:sp>
      <p:sp>
        <p:nvSpPr>
          <p:cNvPr id="8" name="Oval 7"/>
          <p:cNvSpPr/>
          <p:nvPr/>
        </p:nvSpPr>
        <p:spPr>
          <a:xfrm>
            <a:off x="3124200" y="1833605"/>
            <a:ext cx="12192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400" dirty="0" smtClean="0">
                <a:solidFill>
                  <a:prstClr val="white"/>
                </a:solidFill>
              </a:rPr>
              <a:t>Demo</a:t>
            </a:r>
            <a:endParaRPr lang="en-US" sz="1400" dirty="0">
              <a:solidFill>
                <a:prstClr val="white"/>
              </a:solidFill>
            </a:endParaRPr>
          </a:p>
        </p:txBody>
      </p:sp>
      <p:sp>
        <p:nvSpPr>
          <p:cNvPr id="9" name="Oval 8"/>
          <p:cNvSpPr/>
          <p:nvPr/>
        </p:nvSpPr>
        <p:spPr>
          <a:xfrm>
            <a:off x="4580238" y="1804773"/>
            <a:ext cx="1295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400" dirty="0" smtClean="0">
                <a:solidFill>
                  <a:prstClr val="white"/>
                </a:solidFill>
              </a:rPr>
              <a:t>Demo A</a:t>
            </a:r>
            <a:endParaRPr lang="en-US" sz="1400" dirty="0">
              <a:solidFill>
                <a:prstClr val="white"/>
              </a:solidFill>
            </a:endParaRPr>
          </a:p>
        </p:txBody>
      </p:sp>
      <p:sp>
        <p:nvSpPr>
          <p:cNvPr id="10" name="Oval 9"/>
          <p:cNvSpPr/>
          <p:nvPr/>
        </p:nvSpPr>
        <p:spPr>
          <a:xfrm>
            <a:off x="6041415" y="1804773"/>
            <a:ext cx="1295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400" dirty="0" smtClean="0">
                <a:solidFill>
                  <a:prstClr val="white"/>
                </a:solidFill>
              </a:rPr>
              <a:t>Demo B</a:t>
            </a:r>
            <a:endParaRPr lang="en-US" sz="1400" dirty="0">
              <a:solidFill>
                <a:prstClr val="white"/>
              </a:solidFill>
            </a:endParaRPr>
          </a:p>
        </p:txBody>
      </p:sp>
      <p:sp>
        <p:nvSpPr>
          <p:cNvPr id="11" name="TextBox 10"/>
          <p:cNvSpPr txBox="1"/>
          <p:nvPr/>
        </p:nvSpPr>
        <p:spPr>
          <a:xfrm>
            <a:off x="1696806" y="4773948"/>
            <a:ext cx="990784" cy="523220"/>
          </a:xfrm>
          <a:prstGeom prst="rect">
            <a:avLst/>
          </a:prstGeom>
          <a:noFill/>
        </p:spPr>
        <p:txBody>
          <a:bodyPr wrap="none" rtlCol="0">
            <a:spAutoFit/>
          </a:bodyPr>
          <a:lstStyle/>
          <a:p>
            <a:pPr algn="r" fontAlgn="auto">
              <a:spcBef>
                <a:spcPts val="0"/>
              </a:spcBef>
              <a:spcAft>
                <a:spcPts val="0"/>
              </a:spcAft>
            </a:pPr>
            <a:r>
              <a:rPr lang="en-US" sz="1400" dirty="0" smtClean="0">
                <a:solidFill>
                  <a:prstClr val="black"/>
                </a:solidFill>
                <a:latin typeface="Calibri"/>
              </a:rPr>
              <a:t>Knowledge</a:t>
            </a:r>
          </a:p>
          <a:p>
            <a:pPr algn="r" fontAlgn="auto">
              <a:spcBef>
                <a:spcPts val="0"/>
              </a:spcBef>
              <a:spcAft>
                <a:spcPts val="0"/>
              </a:spcAft>
            </a:pPr>
            <a:r>
              <a:rPr lang="en-US" sz="1400" dirty="0" smtClean="0">
                <a:solidFill>
                  <a:prstClr val="black"/>
                </a:solidFill>
                <a:latin typeface="Calibri"/>
              </a:rPr>
              <a:t>Gaps</a:t>
            </a:r>
            <a:endParaRPr lang="en-US" sz="1400" dirty="0">
              <a:solidFill>
                <a:prstClr val="black"/>
              </a:solidFill>
              <a:latin typeface="Calibri"/>
            </a:endParaRPr>
          </a:p>
        </p:txBody>
      </p:sp>
      <p:sp>
        <p:nvSpPr>
          <p:cNvPr id="12" name="Curved Left Arrow 11"/>
          <p:cNvSpPr/>
          <p:nvPr/>
        </p:nvSpPr>
        <p:spPr>
          <a:xfrm flipH="1">
            <a:off x="2600577" y="3717760"/>
            <a:ext cx="228600" cy="6858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black"/>
              </a:solidFill>
            </a:endParaRPr>
          </a:p>
        </p:txBody>
      </p:sp>
      <p:sp>
        <p:nvSpPr>
          <p:cNvPr id="13" name="TextBox 12"/>
          <p:cNvSpPr txBox="1"/>
          <p:nvPr/>
        </p:nvSpPr>
        <p:spPr>
          <a:xfrm>
            <a:off x="1792601" y="3810668"/>
            <a:ext cx="894989" cy="523220"/>
          </a:xfrm>
          <a:prstGeom prst="rect">
            <a:avLst/>
          </a:prstGeom>
          <a:noFill/>
        </p:spPr>
        <p:txBody>
          <a:bodyPr wrap="none" rtlCol="0">
            <a:spAutoFit/>
          </a:bodyPr>
          <a:lstStyle/>
          <a:p>
            <a:pPr algn="r" fontAlgn="auto">
              <a:spcBef>
                <a:spcPts val="0"/>
              </a:spcBef>
              <a:spcAft>
                <a:spcPts val="0"/>
              </a:spcAft>
            </a:pPr>
            <a:r>
              <a:rPr lang="en-US" sz="1400" dirty="0" smtClean="0">
                <a:solidFill>
                  <a:prstClr val="black"/>
                </a:solidFill>
                <a:latin typeface="Calibri"/>
              </a:rPr>
              <a:t>Technical </a:t>
            </a:r>
          </a:p>
          <a:p>
            <a:pPr algn="r" fontAlgn="auto">
              <a:spcBef>
                <a:spcPts val="0"/>
              </a:spcBef>
              <a:spcAft>
                <a:spcPts val="0"/>
              </a:spcAft>
            </a:pPr>
            <a:r>
              <a:rPr lang="en-US" sz="1400" dirty="0" smtClean="0">
                <a:solidFill>
                  <a:prstClr val="black"/>
                </a:solidFill>
                <a:latin typeface="Calibri"/>
              </a:rPr>
              <a:t>Needs  </a:t>
            </a:r>
          </a:p>
        </p:txBody>
      </p:sp>
      <p:sp>
        <p:nvSpPr>
          <p:cNvPr id="14" name="TextBox 13"/>
          <p:cNvSpPr txBox="1"/>
          <p:nvPr/>
        </p:nvSpPr>
        <p:spPr>
          <a:xfrm>
            <a:off x="308939" y="5297168"/>
            <a:ext cx="2183739" cy="369332"/>
          </a:xfrm>
          <a:prstGeom prst="rect">
            <a:avLst/>
          </a:prstGeom>
          <a:noFill/>
        </p:spPr>
        <p:txBody>
          <a:bodyPr wrap="none" rtlCol="0">
            <a:spAutoFit/>
          </a:bodyPr>
          <a:lstStyle/>
          <a:p>
            <a:pPr fontAlgn="auto">
              <a:spcBef>
                <a:spcPts val="0"/>
              </a:spcBef>
              <a:spcAft>
                <a:spcPts val="0"/>
              </a:spcAft>
            </a:pPr>
            <a:r>
              <a:rPr lang="en-US" b="1" dirty="0" smtClean="0">
                <a:solidFill>
                  <a:prstClr val="black"/>
                </a:solidFill>
                <a:latin typeface="Calibri"/>
              </a:rPr>
              <a:t>Scientific Foundation</a:t>
            </a:r>
            <a:endParaRPr lang="en-US" b="1" dirty="0">
              <a:solidFill>
                <a:prstClr val="black"/>
              </a:solidFill>
              <a:latin typeface="Calibri"/>
            </a:endParaRPr>
          </a:p>
        </p:txBody>
      </p:sp>
      <p:sp>
        <p:nvSpPr>
          <p:cNvPr id="15" name="TextBox 14"/>
          <p:cNvSpPr txBox="1"/>
          <p:nvPr/>
        </p:nvSpPr>
        <p:spPr>
          <a:xfrm>
            <a:off x="228004" y="4333888"/>
            <a:ext cx="2282291" cy="369332"/>
          </a:xfrm>
          <a:prstGeom prst="rect">
            <a:avLst/>
          </a:prstGeom>
          <a:noFill/>
        </p:spPr>
        <p:txBody>
          <a:bodyPr wrap="none" rtlCol="0">
            <a:spAutoFit/>
          </a:bodyPr>
          <a:lstStyle/>
          <a:p>
            <a:pPr fontAlgn="auto">
              <a:spcBef>
                <a:spcPts val="0"/>
              </a:spcBef>
              <a:spcAft>
                <a:spcPts val="0"/>
              </a:spcAft>
            </a:pPr>
            <a:r>
              <a:rPr lang="en-US" b="1" dirty="0" smtClean="0">
                <a:solidFill>
                  <a:prstClr val="black"/>
                </a:solidFill>
                <a:latin typeface="Calibri"/>
              </a:rPr>
              <a:t>Enabling Technologies</a:t>
            </a:r>
            <a:endParaRPr lang="en-US" b="1" dirty="0">
              <a:solidFill>
                <a:prstClr val="black"/>
              </a:solidFill>
              <a:latin typeface="Calibri"/>
            </a:endParaRPr>
          </a:p>
        </p:txBody>
      </p:sp>
      <p:sp>
        <p:nvSpPr>
          <p:cNvPr id="16" name="TextBox 15"/>
          <p:cNvSpPr txBox="1"/>
          <p:nvPr/>
        </p:nvSpPr>
        <p:spPr>
          <a:xfrm>
            <a:off x="714365" y="3338294"/>
            <a:ext cx="1828770" cy="369332"/>
          </a:xfrm>
          <a:prstGeom prst="rect">
            <a:avLst/>
          </a:prstGeom>
          <a:noFill/>
        </p:spPr>
        <p:txBody>
          <a:bodyPr wrap="none" rtlCol="0">
            <a:spAutoFit/>
          </a:bodyPr>
          <a:lstStyle/>
          <a:p>
            <a:pPr fontAlgn="auto">
              <a:spcBef>
                <a:spcPts val="0"/>
              </a:spcBef>
              <a:spcAft>
                <a:spcPts val="0"/>
              </a:spcAft>
            </a:pPr>
            <a:r>
              <a:rPr lang="en-US" b="1" dirty="0" smtClean="0">
                <a:solidFill>
                  <a:prstClr val="black"/>
                </a:solidFill>
                <a:latin typeface="Calibri"/>
              </a:rPr>
              <a:t>System Test-Beds</a:t>
            </a:r>
            <a:endParaRPr lang="en-US" b="1" dirty="0">
              <a:solidFill>
                <a:prstClr val="black"/>
              </a:solidFill>
              <a:latin typeface="Calibri"/>
            </a:endParaRPr>
          </a:p>
        </p:txBody>
      </p:sp>
      <p:sp>
        <p:nvSpPr>
          <p:cNvPr id="19" name="Up Arrow 18"/>
          <p:cNvSpPr/>
          <p:nvPr/>
        </p:nvSpPr>
        <p:spPr>
          <a:xfrm>
            <a:off x="3633993" y="2537736"/>
            <a:ext cx="220362" cy="381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0" name="TextBox 19"/>
          <p:cNvSpPr txBox="1"/>
          <p:nvPr/>
        </p:nvSpPr>
        <p:spPr>
          <a:xfrm>
            <a:off x="1635261" y="1767263"/>
            <a:ext cx="1272849" cy="646331"/>
          </a:xfrm>
          <a:prstGeom prst="rect">
            <a:avLst/>
          </a:prstGeom>
          <a:noFill/>
        </p:spPr>
        <p:txBody>
          <a:bodyPr wrap="none" rtlCol="0">
            <a:spAutoFit/>
          </a:bodyPr>
          <a:lstStyle/>
          <a:p>
            <a:pPr fontAlgn="auto">
              <a:spcBef>
                <a:spcPts val="0"/>
              </a:spcBef>
              <a:spcAft>
                <a:spcPts val="0"/>
              </a:spcAft>
            </a:pPr>
            <a:r>
              <a:rPr lang="en-US" b="1" dirty="0" smtClean="0">
                <a:solidFill>
                  <a:prstClr val="black"/>
                </a:solidFill>
                <a:latin typeface="Calibri"/>
              </a:rPr>
              <a:t>Application</a:t>
            </a:r>
          </a:p>
          <a:p>
            <a:pPr algn="r" fontAlgn="auto">
              <a:spcBef>
                <a:spcPts val="0"/>
              </a:spcBef>
              <a:spcAft>
                <a:spcPts val="0"/>
              </a:spcAft>
            </a:pPr>
            <a:r>
              <a:rPr lang="en-US" b="1" dirty="0" smtClean="0">
                <a:solidFill>
                  <a:prstClr val="black"/>
                </a:solidFill>
                <a:latin typeface="Calibri"/>
              </a:rPr>
              <a:t>Domain</a:t>
            </a:r>
            <a:endParaRPr lang="en-US" b="1" dirty="0">
              <a:solidFill>
                <a:prstClr val="black"/>
              </a:solidFill>
              <a:latin typeface="Calibri"/>
            </a:endParaRPr>
          </a:p>
        </p:txBody>
      </p:sp>
      <p:sp>
        <p:nvSpPr>
          <p:cNvPr id="22" name="Curved Left Arrow 21"/>
          <p:cNvSpPr/>
          <p:nvPr/>
        </p:nvSpPr>
        <p:spPr>
          <a:xfrm rot="10800000" flipH="1">
            <a:off x="7399638" y="3200401"/>
            <a:ext cx="228600" cy="6858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black"/>
              </a:solidFill>
            </a:endParaRPr>
          </a:p>
        </p:txBody>
      </p:sp>
      <p:sp>
        <p:nvSpPr>
          <p:cNvPr id="23" name="TextBox 22"/>
          <p:cNvSpPr txBox="1"/>
          <p:nvPr/>
        </p:nvSpPr>
        <p:spPr>
          <a:xfrm>
            <a:off x="7609594" y="3292966"/>
            <a:ext cx="1222514" cy="523220"/>
          </a:xfrm>
          <a:prstGeom prst="rect">
            <a:avLst/>
          </a:prstGeom>
          <a:noFill/>
        </p:spPr>
        <p:txBody>
          <a:bodyPr wrap="none" rtlCol="0">
            <a:spAutoFit/>
          </a:bodyPr>
          <a:lstStyle/>
          <a:p>
            <a:pPr fontAlgn="auto">
              <a:spcBef>
                <a:spcPts val="0"/>
              </a:spcBef>
              <a:spcAft>
                <a:spcPts val="0"/>
              </a:spcAft>
            </a:pPr>
            <a:r>
              <a:rPr lang="en-US" sz="1400" dirty="0" smtClean="0">
                <a:solidFill>
                  <a:prstClr val="black"/>
                </a:solidFill>
                <a:latin typeface="Calibri"/>
              </a:rPr>
              <a:t>Qualified New</a:t>
            </a:r>
          </a:p>
          <a:p>
            <a:pPr fontAlgn="auto">
              <a:spcBef>
                <a:spcPts val="0"/>
              </a:spcBef>
              <a:spcAft>
                <a:spcPts val="0"/>
              </a:spcAft>
            </a:pPr>
            <a:r>
              <a:rPr lang="en-US" sz="1400" dirty="0" smtClean="0">
                <a:solidFill>
                  <a:prstClr val="black"/>
                </a:solidFill>
                <a:latin typeface="Calibri"/>
              </a:rPr>
              <a:t>Technologies</a:t>
            </a:r>
          </a:p>
        </p:txBody>
      </p:sp>
      <p:sp>
        <p:nvSpPr>
          <p:cNvPr id="24" name="TextBox 23"/>
          <p:cNvSpPr txBox="1"/>
          <p:nvPr/>
        </p:nvSpPr>
        <p:spPr>
          <a:xfrm>
            <a:off x="7513937" y="4182098"/>
            <a:ext cx="1302729" cy="738664"/>
          </a:xfrm>
          <a:prstGeom prst="rect">
            <a:avLst/>
          </a:prstGeom>
          <a:noFill/>
        </p:spPr>
        <p:txBody>
          <a:bodyPr wrap="none" rtlCol="0">
            <a:spAutoFit/>
          </a:bodyPr>
          <a:lstStyle/>
          <a:p>
            <a:pPr fontAlgn="auto">
              <a:spcBef>
                <a:spcPts val="0"/>
              </a:spcBef>
              <a:spcAft>
                <a:spcPts val="0"/>
              </a:spcAft>
            </a:pPr>
            <a:r>
              <a:rPr lang="en-US" sz="1400" dirty="0" smtClean="0">
                <a:solidFill>
                  <a:prstClr val="black"/>
                </a:solidFill>
                <a:latin typeface="Calibri"/>
              </a:rPr>
              <a:t>Technical </a:t>
            </a:r>
          </a:p>
          <a:p>
            <a:pPr fontAlgn="auto">
              <a:spcBef>
                <a:spcPts val="0"/>
              </a:spcBef>
              <a:spcAft>
                <a:spcPts val="0"/>
              </a:spcAft>
            </a:pPr>
            <a:r>
              <a:rPr lang="en-US" sz="1400" dirty="0" smtClean="0">
                <a:solidFill>
                  <a:prstClr val="black"/>
                </a:solidFill>
                <a:latin typeface="Calibri"/>
              </a:rPr>
              <a:t>Insight &amp;</a:t>
            </a:r>
          </a:p>
          <a:p>
            <a:pPr fontAlgn="auto">
              <a:spcBef>
                <a:spcPts val="0"/>
              </a:spcBef>
              <a:spcAft>
                <a:spcPts val="0"/>
              </a:spcAft>
            </a:pPr>
            <a:r>
              <a:rPr lang="en-US" sz="1400" dirty="0" smtClean="0">
                <a:solidFill>
                  <a:prstClr val="black"/>
                </a:solidFill>
                <a:latin typeface="Calibri"/>
              </a:rPr>
              <a:t>Understanding </a:t>
            </a:r>
          </a:p>
        </p:txBody>
      </p:sp>
      <p:sp>
        <p:nvSpPr>
          <p:cNvPr id="25" name="Curved Left Arrow 24"/>
          <p:cNvSpPr/>
          <p:nvPr/>
        </p:nvSpPr>
        <p:spPr>
          <a:xfrm rot="10800000" flipH="1">
            <a:off x="7336816" y="4191921"/>
            <a:ext cx="228600" cy="6858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black"/>
              </a:solidFill>
            </a:endParaRPr>
          </a:p>
        </p:txBody>
      </p:sp>
      <p:sp>
        <p:nvSpPr>
          <p:cNvPr id="29" name="Rounded Rectangle 28"/>
          <p:cNvSpPr/>
          <p:nvPr/>
        </p:nvSpPr>
        <p:spPr>
          <a:xfrm>
            <a:off x="3182783" y="5103817"/>
            <a:ext cx="1079693" cy="352165"/>
          </a:xfrm>
          <a:prstGeom prst="roundRect">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100" dirty="0" smtClean="0">
                <a:solidFill>
                  <a:prstClr val="black"/>
                </a:solidFill>
              </a:rPr>
              <a:t>Underlying</a:t>
            </a:r>
          </a:p>
          <a:p>
            <a:pPr algn="ctr" fontAlgn="auto">
              <a:spcBef>
                <a:spcPts val="0"/>
              </a:spcBef>
              <a:spcAft>
                <a:spcPts val="0"/>
              </a:spcAft>
            </a:pPr>
            <a:r>
              <a:rPr lang="en-US" sz="1100" dirty="0" smtClean="0">
                <a:solidFill>
                  <a:prstClr val="black"/>
                </a:solidFill>
              </a:rPr>
              <a:t>Knowledge A</a:t>
            </a:r>
            <a:endParaRPr lang="en-US" sz="1100" dirty="0">
              <a:solidFill>
                <a:prstClr val="black"/>
              </a:solidFill>
            </a:endParaRPr>
          </a:p>
        </p:txBody>
      </p:sp>
      <p:sp>
        <p:nvSpPr>
          <p:cNvPr id="30" name="Rounded Rectangle 29"/>
          <p:cNvSpPr/>
          <p:nvPr/>
        </p:nvSpPr>
        <p:spPr>
          <a:xfrm>
            <a:off x="3124200" y="4167498"/>
            <a:ext cx="948929" cy="377347"/>
          </a:xfrm>
          <a:prstGeom prst="roundRect">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100" dirty="0" smtClean="0">
                <a:solidFill>
                  <a:prstClr val="black"/>
                </a:solidFill>
              </a:rPr>
              <a:t>Technical Capability I</a:t>
            </a:r>
            <a:endParaRPr lang="en-US" sz="1100" dirty="0">
              <a:solidFill>
                <a:prstClr val="black"/>
              </a:solidFill>
            </a:endParaRPr>
          </a:p>
        </p:txBody>
      </p:sp>
      <p:sp>
        <p:nvSpPr>
          <p:cNvPr id="33" name="Rounded Rectangle 32"/>
          <p:cNvSpPr/>
          <p:nvPr/>
        </p:nvSpPr>
        <p:spPr>
          <a:xfrm>
            <a:off x="3694879" y="3223147"/>
            <a:ext cx="804604" cy="278255"/>
          </a:xfrm>
          <a:prstGeom prst="roundRect">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100" dirty="0" smtClean="0">
                <a:solidFill>
                  <a:prstClr val="black"/>
                </a:solidFill>
              </a:rPr>
              <a:t>Lab Test Bed 1</a:t>
            </a:r>
            <a:endParaRPr lang="en-US" sz="1100" dirty="0">
              <a:solidFill>
                <a:prstClr val="black"/>
              </a:solidFill>
            </a:endParaRPr>
          </a:p>
        </p:txBody>
      </p:sp>
      <p:sp>
        <p:nvSpPr>
          <p:cNvPr id="34" name="TextBox 33"/>
          <p:cNvSpPr txBox="1"/>
          <p:nvPr/>
        </p:nvSpPr>
        <p:spPr>
          <a:xfrm rot="16200000">
            <a:off x="-251107" y="5463033"/>
            <a:ext cx="750526" cy="307777"/>
          </a:xfrm>
          <a:prstGeom prst="rect">
            <a:avLst/>
          </a:prstGeom>
          <a:noFill/>
        </p:spPr>
        <p:txBody>
          <a:bodyPr wrap="none" rtlCol="0">
            <a:spAutoFit/>
          </a:bodyPr>
          <a:lstStyle/>
          <a:p>
            <a:pPr fontAlgn="auto">
              <a:spcBef>
                <a:spcPts val="0"/>
              </a:spcBef>
              <a:spcAft>
                <a:spcPts val="0"/>
              </a:spcAft>
            </a:pPr>
            <a:r>
              <a:rPr lang="en-US" sz="1400" b="1" i="1" dirty="0" smtClean="0">
                <a:solidFill>
                  <a:srgbClr val="7030A0"/>
                </a:solidFill>
                <a:latin typeface="Calibri"/>
              </a:rPr>
              <a:t>TRL 3/4</a:t>
            </a:r>
            <a:endParaRPr lang="en-US" sz="1400" b="1" i="1" dirty="0">
              <a:solidFill>
                <a:srgbClr val="7030A0"/>
              </a:solidFill>
              <a:latin typeface="Calibri"/>
            </a:endParaRPr>
          </a:p>
        </p:txBody>
      </p:sp>
      <p:sp>
        <p:nvSpPr>
          <p:cNvPr id="36" name="TextBox 35"/>
          <p:cNvSpPr txBox="1"/>
          <p:nvPr/>
        </p:nvSpPr>
        <p:spPr>
          <a:xfrm rot="16200000">
            <a:off x="-253217" y="4440654"/>
            <a:ext cx="750526" cy="307777"/>
          </a:xfrm>
          <a:prstGeom prst="rect">
            <a:avLst/>
          </a:prstGeom>
          <a:noFill/>
        </p:spPr>
        <p:txBody>
          <a:bodyPr wrap="none" rtlCol="0">
            <a:spAutoFit/>
          </a:bodyPr>
          <a:lstStyle/>
          <a:p>
            <a:pPr fontAlgn="auto">
              <a:spcBef>
                <a:spcPts val="0"/>
              </a:spcBef>
              <a:spcAft>
                <a:spcPts val="0"/>
              </a:spcAft>
            </a:pPr>
            <a:r>
              <a:rPr lang="en-US" sz="1400" b="1" i="1" dirty="0" smtClean="0">
                <a:solidFill>
                  <a:srgbClr val="7030A0"/>
                </a:solidFill>
                <a:latin typeface="Calibri"/>
              </a:rPr>
              <a:t>TRL 4/5</a:t>
            </a:r>
            <a:endParaRPr lang="en-US" sz="1400" b="1" i="1" dirty="0">
              <a:solidFill>
                <a:srgbClr val="7030A0"/>
              </a:solidFill>
              <a:latin typeface="Calibri"/>
            </a:endParaRPr>
          </a:p>
        </p:txBody>
      </p:sp>
      <p:sp>
        <p:nvSpPr>
          <p:cNvPr id="37" name="TextBox 36"/>
          <p:cNvSpPr txBox="1"/>
          <p:nvPr/>
        </p:nvSpPr>
        <p:spPr>
          <a:xfrm rot="16200000">
            <a:off x="-251105" y="3369072"/>
            <a:ext cx="750526" cy="307777"/>
          </a:xfrm>
          <a:prstGeom prst="rect">
            <a:avLst/>
          </a:prstGeom>
          <a:noFill/>
        </p:spPr>
        <p:txBody>
          <a:bodyPr wrap="none" rtlCol="0">
            <a:spAutoFit/>
          </a:bodyPr>
          <a:lstStyle/>
          <a:p>
            <a:pPr fontAlgn="auto">
              <a:spcBef>
                <a:spcPts val="0"/>
              </a:spcBef>
              <a:spcAft>
                <a:spcPts val="0"/>
              </a:spcAft>
            </a:pPr>
            <a:r>
              <a:rPr lang="en-US" sz="1400" b="1" i="1" dirty="0" smtClean="0">
                <a:solidFill>
                  <a:srgbClr val="7030A0"/>
                </a:solidFill>
                <a:latin typeface="Calibri"/>
              </a:rPr>
              <a:t>TRL 5/6</a:t>
            </a:r>
            <a:endParaRPr lang="en-US" sz="1400" b="1" i="1" dirty="0">
              <a:solidFill>
                <a:srgbClr val="7030A0"/>
              </a:solidFill>
              <a:latin typeface="Calibri"/>
            </a:endParaRPr>
          </a:p>
        </p:txBody>
      </p:sp>
      <p:sp>
        <p:nvSpPr>
          <p:cNvPr id="38" name="Up Arrow 37"/>
          <p:cNvSpPr/>
          <p:nvPr/>
        </p:nvSpPr>
        <p:spPr>
          <a:xfrm>
            <a:off x="76200" y="4957783"/>
            <a:ext cx="45719" cy="295898"/>
          </a:xfrm>
          <a:prstGeom prst="up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9" name="Up Arrow 38"/>
          <p:cNvSpPr/>
          <p:nvPr/>
        </p:nvSpPr>
        <p:spPr>
          <a:xfrm>
            <a:off x="76200" y="3886200"/>
            <a:ext cx="45719" cy="295898"/>
          </a:xfrm>
          <a:prstGeom prst="up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0" name="Up Arrow 39"/>
          <p:cNvSpPr/>
          <p:nvPr/>
        </p:nvSpPr>
        <p:spPr>
          <a:xfrm>
            <a:off x="5117757" y="2546827"/>
            <a:ext cx="220362" cy="381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1" name="Up Arrow 40"/>
          <p:cNvSpPr/>
          <p:nvPr/>
        </p:nvSpPr>
        <p:spPr>
          <a:xfrm>
            <a:off x="6599153" y="2559267"/>
            <a:ext cx="220362" cy="381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2" name="Up Arrow 41"/>
          <p:cNvSpPr/>
          <p:nvPr/>
        </p:nvSpPr>
        <p:spPr>
          <a:xfrm>
            <a:off x="74555" y="2849760"/>
            <a:ext cx="45719" cy="295898"/>
          </a:xfrm>
          <a:prstGeom prst="up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6" name="Curved Left Arrow 45"/>
          <p:cNvSpPr/>
          <p:nvPr/>
        </p:nvSpPr>
        <p:spPr>
          <a:xfrm flipH="1">
            <a:off x="2899150" y="2501824"/>
            <a:ext cx="228600" cy="6858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black"/>
              </a:solidFill>
            </a:endParaRPr>
          </a:p>
        </p:txBody>
      </p:sp>
      <p:sp>
        <p:nvSpPr>
          <p:cNvPr id="47" name="TextBox 46"/>
          <p:cNvSpPr txBox="1"/>
          <p:nvPr/>
        </p:nvSpPr>
        <p:spPr>
          <a:xfrm>
            <a:off x="1739475" y="2594732"/>
            <a:ext cx="1246688" cy="523220"/>
          </a:xfrm>
          <a:prstGeom prst="rect">
            <a:avLst/>
          </a:prstGeom>
          <a:noFill/>
        </p:spPr>
        <p:txBody>
          <a:bodyPr wrap="none" rtlCol="0">
            <a:spAutoFit/>
          </a:bodyPr>
          <a:lstStyle/>
          <a:p>
            <a:pPr algn="r" fontAlgn="auto">
              <a:spcBef>
                <a:spcPts val="0"/>
              </a:spcBef>
              <a:spcAft>
                <a:spcPts val="0"/>
              </a:spcAft>
            </a:pPr>
            <a:r>
              <a:rPr lang="en-US" sz="1400" dirty="0" smtClean="0">
                <a:solidFill>
                  <a:prstClr val="black"/>
                </a:solidFill>
                <a:latin typeface="Calibri"/>
              </a:rPr>
              <a:t>System </a:t>
            </a:r>
            <a:endParaRPr lang="en-US" sz="1400" dirty="0">
              <a:solidFill>
                <a:prstClr val="black"/>
              </a:solidFill>
              <a:latin typeface="Calibri"/>
            </a:endParaRPr>
          </a:p>
          <a:p>
            <a:pPr algn="r" fontAlgn="auto">
              <a:spcBef>
                <a:spcPts val="0"/>
              </a:spcBef>
              <a:spcAft>
                <a:spcPts val="0"/>
              </a:spcAft>
            </a:pPr>
            <a:r>
              <a:rPr lang="en-US" sz="1400" dirty="0" smtClean="0">
                <a:solidFill>
                  <a:prstClr val="black"/>
                </a:solidFill>
                <a:latin typeface="Calibri"/>
              </a:rPr>
              <a:t>Requirements </a:t>
            </a:r>
          </a:p>
        </p:txBody>
      </p:sp>
      <p:sp>
        <p:nvSpPr>
          <p:cNvPr id="49" name="TextBox 48"/>
          <p:cNvSpPr txBox="1"/>
          <p:nvPr/>
        </p:nvSpPr>
        <p:spPr>
          <a:xfrm>
            <a:off x="7628238" y="2412585"/>
            <a:ext cx="1429687" cy="523220"/>
          </a:xfrm>
          <a:prstGeom prst="rect">
            <a:avLst/>
          </a:prstGeom>
          <a:noFill/>
        </p:spPr>
        <p:txBody>
          <a:bodyPr wrap="none" rtlCol="0">
            <a:spAutoFit/>
          </a:bodyPr>
          <a:lstStyle/>
          <a:p>
            <a:pPr fontAlgn="auto">
              <a:spcBef>
                <a:spcPts val="0"/>
              </a:spcBef>
              <a:spcAft>
                <a:spcPts val="0"/>
              </a:spcAft>
            </a:pPr>
            <a:r>
              <a:rPr lang="en-US" sz="1400" dirty="0" smtClean="0">
                <a:solidFill>
                  <a:prstClr val="black"/>
                </a:solidFill>
                <a:latin typeface="Calibri"/>
              </a:rPr>
              <a:t>Validated System</a:t>
            </a:r>
          </a:p>
          <a:p>
            <a:pPr fontAlgn="auto">
              <a:spcBef>
                <a:spcPts val="0"/>
              </a:spcBef>
              <a:spcAft>
                <a:spcPts val="0"/>
              </a:spcAft>
            </a:pPr>
            <a:r>
              <a:rPr lang="en-US" sz="1400" dirty="0" smtClean="0">
                <a:solidFill>
                  <a:prstClr val="black"/>
                </a:solidFill>
                <a:latin typeface="Calibri"/>
              </a:rPr>
              <a:t>Capabilities</a:t>
            </a:r>
          </a:p>
        </p:txBody>
      </p:sp>
      <p:sp>
        <p:nvSpPr>
          <p:cNvPr id="50" name="Curved Left Arrow 49"/>
          <p:cNvSpPr/>
          <p:nvPr/>
        </p:nvSpPr>
        <p:spPr>
          <a:xfrm rot="10800000" flipH="1">
            <a:off x="7393309" y="2466423"/>
            <a:ext cx="228600" cy="6858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black"/>
              </a:solidFill>
            </a:endParaRPr>
          </a:p>
        </p:txBody>
      </p:sp>
      <p:sp>
        <p:nvSpPr>
          <p:cNvPr id="53" name="TextBox 52"/>
          <p:cNvSpPr txBox="1"/>
          <p:nvPr/>
        </p:nvSpPr>
        <p:spPr>
          <a:xfrm rot="16200000">
            <a:off x="-221373" y="2283428"/>
            <a:ext cx="750526" cy="307777"/>
          </a:xfrm>
          <a:prstGeom prst="rect">
            <a:avLst/>
          </a:prstGeom>
          <a:noFill/>
        </p:spPr>
        <p:txBody>
          <a:bodyPr wrap="none" rtlCol="0">
            <a:spAutoFit/>
          </a:bodyPr>
          <a:lstStyle/>
          <a:p>
            <a:pPr fontAlgn="auto">
              <a:spcBef>
                <a:spcPts val="0"/>
              </a:spcBef>
              <a:spcAft>
                <a:spcPts val="0"/>
              </a:spcAft>
            </a:pPr>
            <a:r>
              <a:rPr lang="en-US" sz="1400" b="1" i="1" dirty="0" smtClean="0">
                <a:solidFill>
                  <a:srgbClr val="7030A0"/>
                </a:solidFill>
                <a:latin typeface="Calibri"/>
              </a:rPr>
              <a:t>TRL 6/7</a:t>
            </a:r>
            <a:endParaRPr lang="en-US" sz="1400" b="1" i="1" dirty="0">
              <a:solidFill>
                <a:srgbClr val="7030A0"/>
              </a:solidFill>
              <a:latin typeface="Calibri"/>
            </a:endParaRPr>
          </a:p>
        </p:txBody>
      </p:sp>
      <p:sp>
        <p:nvSpPr>
          <p:cNvPr id="54" name="Rounded Rectangle 53"/>
          <p:cNvSpPr/>
          <p:nvPr/>
        </p:nvSpPr>
        <p:spPr>
          <a:xfrm>
            <a:off x="4681796" y="3074545"/>
            <a:ext cx="804604" cy="278255"/>
          </a:xfrm>
          <a:prstGeom prst="roundRect">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100" dirty="0" smtClean="0">
                <a:solidFill>
                  <a:prstClr val="black"/>
                </a:solidFill>
              </a:rPr>
              <a:t>Lab Test Bed 2</a:t>
            </a:r>
            <a:endParaRPr lang="en-US" sz="1100" dirty="0">
              <a:solidFill>
                <a:prstClr val="black"/>
              </a:solidFill>
            </a:endParaRPr>
          </a:p>
        </p:txBody>
      </p:sp>
      <p:sp>
        <p:nvSpPr>
          <p:cNvPr id="55" name="Rounded Rectangle 54"/>
          <p:cNvSpPr/>
          <p:nvPr/>
        </p:nvSpPr>
        <p:spPr>
          <a:xfrm>
            <a:off x="5629911" y="3237164"/>
            <a:ext cx="804604" cy="278255"/>
          </a:xfrm>
          <a:prstGeom prst="roundRect">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100" dirty="0" smtClean="0">
                <a:solidFill>
                  <a:prstClr val="black"/>
                </a:solidFill>
              </a:rPr>
              <a:t>Lab Test Bed 3</a:t>
            </a:r>
            <a:endParaRPr lang="en-US" sz="1100" dirty="0">
              <a:solidFill>
                <a:prstClr val="black"/>
              </a:solidFill>
            </a:endParaRPr>
          </a:p>
        </p:txBody>
      </p:sp>
      <p:sp>
        <p:nvSpPr>
          <p:cNvPr id="56" name="Rounded Rectangle 55"/>
          <p:cNvSpPr/>
          <p:nvPr/>
        </p:nvSpPr>
        <p:spPr>
          <a:xfrm>
            <a:off x="4406707" y="4981835"/>
            <a:ext cx="1079693" cy="352165"/>
          </a:xfrm>
          <a:prstGeom prst="roundRect">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100" dirty="0" smtClean="0">
                <a:solidFill>
                  <a:prstClr val="black"/>
                </a:solidFill>
              </a:rPr>
              <a:t>Underlying</a:t>
            </a:r>
          </a:p>
          <a:p>
            <a:pPr algn="ctr" fontAlgn="auto">
              <a:spcBef>
                <a:spcPts val="0"/>
              </a:spcBef>
              <a:spcAft>
                <a:spcPts val="0"/>
              </a:spcAft>
            </a:pPr>
            <a:r>
              <a:rPr lang="en-US" sz="1100" dirty="0" smtClean="0">
                <a:solidFill>
                  <a:prstClr val="black"/>
                </a:solidFill>
              </a:rPr>
              <a:t>Knowledge B</a:t>
            </a:r>
            <a:endParaRPr lang="en-US" sz="1100" dirty="0">
              <a:solidFill>
                <a:prstClr val="black"/>
              </a:solidFill>
            </a:endParaRPr>
          </a:p>
        </p:txBody>
      </p:sp>
      <p:sp>
        <p:nvSpPr>
          <p:cNvPr id="57" name="Rounded Rectangle 56"/>
          <p:cNvSpPr/>
          <p:nvPr/>
        </p:nvSpPr>
        <p:spPr>
          <a:xfrm>
            <a:off x="5638800" y="5105400"/>
            <a:ext cx="1079693" cy="352165"/>
          </a:xfrm>
          <a:prstGeom prst="roundRect">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100" dirty="0" smtClean="0">
                <a:solidFill>
                  <a:prstClr val="black"/>
                </a:solidFill>
              </a:rPr>
              <a:t>Underlying</a:t>
            </a:r>
          </a:p>
          <a:p>
            <a:pPr algn="ctr" fontAlgn="auto">
              <a:spcBef>
                <a:spcPts val="0"/>
              </a:spcBef>
              <a:spcAft>
                <a:spcPts val="0"/>
              </a:spcAft>
            </a:pPr>
            <a:r>
              <a:rPr lang="en-US" sz="1100" dirty="0" smtClean="0">
                <a:solidFill>
                  <a:prstClr val="black"/>
                </a:solidFill>
              </a:rPr>
              <a:t>Knowledge C</a:t>
            </a:r>
            <a:endParaRPr lang="en-US" sz="1100" dirty="0">
              <a:solidFill>
                <a:prstClr val="black"/>
              </a:solidFill>
            </a:endParaRPr>
          </a:p>
        </p:txBody>
      </p:sp>
      <p:sp>
        <p:nvSpPr>
          <p:cNvPr id="59" name="Rounded Rectangle 58"/>
          <p:cNvSpPr/>
          <p:nvPr/>
        </p:nvSpPr>
        <p:spPr>
          <a:xfrm>
            <a:off x="4104240" y="3964282"/>
            <a:ext cx="936190" cy="377347"/>
          </a:xfrm>
          <a:prstGeom prst="roundRect">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100" dirty="0" smtClean="0">
                <a:solidFill>
                  <a:prstClr val="black"/>
                </a:solidFill>
              </a:rPr>
              <a:t>Technical Capability II</a:t>
            </a:r>
            <a:endParaRPr lang="en-US" sz="1100" dirty="0">
              <a:solidFill>
                <a:prstClr val="black"/>
              </a:solidFill>
            </a:endParaRPr>
          </a:p>
        </p:txBody>
      </p:sp>
      <p:sp>
        <p:nvSpPr>
          <p:cNvPr id="60" name="Rounded Rectangle 59"/>
          <p:cNvSpPr/>
          <p:nvPr/>
        </p:nvSpPr>
        <p:spPr>
          <a:xfrm>
            <a:off x="5087875" y="4154136"/>
            <a:ext cx="931896" cy="377347"/>
          </a:xfrm>
          <a:prstGeom prst="roundRect">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100" dirty="0" smtClean="0">
                <a:solidFill>
                  <a:prstClr val="black"/>
                </a:solidFill>
              </a:rPr>
              <a:t>Technical Capability III</a:t>
            </a:r>
            <a:endParaRPr lang="en-US" sz="1100" dirty="0">
              <a:solidFill>
                <a:prstClr val="black"/>
              </a:solidFill>
            </a:endParaRPr>
          </a:p>
        </p:txBody>
      </p:sp>
      <p:sp>
        <p:nvSpPr>
          <p:cNvPr id="61" name="Rounded Rectangle 60"/>
          <p:cNvSpPr/>
          <p:nvPr/>
        </p:nvSpPr>
        <p:spPr>
          <a:xfrm>
            <a:off x="6075660" y="3962400"/>
            <a:ext cx="934740" cy="377347"/>
          </a:xfrm>
          <a:prstGeom prst="roundRect">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100" dirty="0" smtClean="0">
                <a:solidFill>
                  <a:prstClr val="black"/>
                </a:solidFill>
              </a:rPr>
              <a:t>Technical Capability IV</a:t>
            </a:r>
            <a:endParaRPr lang="en-US" sz="1100" dirty="0">
              <a:solidFill>
                <a:prstClr val="black"/>
              </a:solidFill>
            </a:endParaRPr>
          </a:p>
        </p:txBody>
      </p:sp>
      <p:sp>
        <p:nvSpPr>
          <p:cNvPr id="62" name="TextBox 61"/>
          <p:cNvSpPr txBox="1"/>
          <p:nvPr/>
        </p:nvSpPr>
        <p:spPr>
          <a:xfrm>
            <a:off x="456165" y="6317502"/>
            <a:ext cx="4267200" cy="45720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lang="en-US" sz="2323" b="1" dirty="0" smtClean="0">
                <a:solidFill>
                  <a:srgbClr val="002060"/>
                </a:solidFill>
                <a:latin typeface="Arial Narrow"/>
                <a:cs typeface="Arial Narrow"/>
              </a:rPr>
              <a:t>LIKE </a:t>
            </a:r>
            <a:r>
              <a:rPr kumimoji="0" lang="en-US" sz="2323" b="1" i="0" u="none" strike="noStrike" kern="1200" cap="none" spc="0" normalizeH="0" baseline="0" noProof="0" dirty="0" smtClean="0">
                <a:ln>
                  <a:noFill/>
                </a:ln>
                <a:solidFill>
                  <a:srgbClr val="002060"/>
                </a:solidFill>
                <a:effectLst/>
                <a:uLnTx/>
                <a:uFillTx/>
                <a:latin typeface="Arial Narrow"/>
                <a:ea typeface="+mn-ea"/>
                <a:cs typeface="Arial Narrow"/>
              </a:rPr>
              <a:t>QUANTIFICATION OF POSSIBLE REQUIREMENTS, NEEDS &amp;</a:t>
            </a:r>
            <a:r>
              <a:rPr kumimoji="0" lang="en-US" sz="2323" b="1" i="0" u="none" strike="noStrike" kern="1200" cap="none" spc="0" normalizeH="0" noProof="0" dirty="0" smtClean="0">
                <a:ln>
                  <a:noFill/>
                </a:ln>
                <a:solidFill>
                  <a:srgbClr val="002060"/>
                </a:solidFill>
                <a:effectLst/>
                <a:uLnTx/>
                <a:uFillTx/>
                <a:latin typeface="Arial Narrow"/>
                <a:ea typeface="+mn-ea"/>
                <a:cs typeface="Arial Narrow"/>
              </a:rPr>
              <a:t> GAPS</a:t>
            </a:r>
            <a:endParaRPr kumimoji="0" lang="en-US" sz="2323" b="1" i="0" u="none" strike="noStrike" kern="1200" cap="none" spc="0" normalizeH="0" baseline="0" noProof="0" dirty="0" smtClean="0">
              <a:ln>
                <a:noFill/>
              </a:ln>
              <a:solidFill>
                <a:srgbClr val="002060"/>
              </a:solidFill>
              <a:effectLst/>
              <a:uLnTx/>
              <a:uFillTx/>
              <a:latin typeface="Arial Narrow"/>
              <a:ea typeface="+mn-ea"/>
              <a:cs typeface="Arial Narrow"/>
            </a:endParaRPr>
          </a:p>
        </p:txBody>
      </p:sp>
    </p:spTree>
    <p:extLst>
      <p:ext uri="{BB962C8B-B14F-4D97-AF65-F5344CB8AC3E}">
        <p14:creationId xmlns:p14="http://schemas.microsoft.com/office/powerpoint/2010/main" val="39434214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srcRect t="7117" b="2168"/>
          <a:stretch/>
        </p:blipFill>
        <p:spPr>
          <a:xfrm>
            <a:off x="4876800" y="3651422"/>
            <a:ext cx="3766245" cy="1676400"/>
          </a:xfrm>
          <a:prstGeom prst="rect">
            <a:avLst/>
          </a:prstGeom>
          <a:effectLst>
            <a:softEdge rad="63500"/>
          </a:effectLst>
        </p:spPr>
      </p:pic>
      <p:sp>
        <p:nvSpPr>
          <p:cNvPr id="2" name="Title 1"/>
          <p:cNvSpPr>
            <a:spLocks noGrp="1"/>
          </p:cNvSpPr>
          <p:nvPr>
            <p:ph type="title"/>
          </p:nvPr>
        </p:nvSpPr>
        <p:spPr>
          <a:xfrm>
            <a:off x="0" y="0"/>
            <a:ext cx="9144000" cy="762000"/>
          </a:xfrm>
        </p:spPr>
        <p:txBody>
          <a:bodyPr>
            <a:noAutofit/>
          </a:bodyPr>
          <a:lstStyle/>
          <a:p>
            <a:pPr algn="ctr"/>
            <a:r>
              <a:rPr lang="en-US" sz="3200" dirty="0" smtClean="0">
                <a:solidFill>
                  <a:schemeClr val="tx1">
                    <a:lumMod val="50000"/>
                  </a:schemeClr>
                </a:solidFill>
                <a:latin typeface="+mj-lt"/>
                <a:cs typeface="Calibri" pitchFamily="34" charset="0"/>
              </a:rPr>
              <a:t>What does Success Look Like?</a:t>
            </a:r>
            <a:endParaRPr lang="en-US" sz="3200" dirty="0">
              <a:solidFill>
                <a:schemeClr val="tx1">
                  <a:lumMod val="50000"/>
                </a:schemeClr>
              </a:solidFill>
              <a:latin typeface="+mj-lt"/>
              <a:cs typeface="Calibri" pitchFamily="34" charset="0"/>
            </a:endParaRPr>
          </a:p>
        </p:txBody>
      </p:sp>
      <p:pic>
        <p:nvPicPr>
          <p:cNvPr id="16" name="Picture 2" descr="http://t2.gstatic.com/images?q=tbn:gpNe2Uv_JaazEM:http://theabundancefoundation.org/wp-content/uploads/ModernWindmill.jpg&amp;t=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2111" y="1447800"/>
            <a:ext cx="2291554" cy="3059342"/>
          </a:xfrm>
          <a:prstGeom prst="roundRect">
            <a:avLst>
              <a:gd name="adj" fmla="val 8594"/>
            </a:avLst>
          </a:prstGeom>
          <a:solidFill>
            <a:srgbClr val="FFFFFF">
              <a:shade val="85000"/>
            </a:srgbClr>
          </a:solidFill>
          <a:ln>
            <a:noFill/>
          </a:ln>
          <a:effectLst/>
        </p:spPr>
      </p:pic>
      <p:pic>
        <p:nvPicPr>
          <p:cNvPr id="19" name="Picture 18" descr="shutterstock_82057096solarpanel.eps"/>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20340129">
            <a:off x="1267897" y="4009978"/>
            <a:ext cx="2972572" cy="2098581"/>
          </a:xfrm>
          <a:prstGeom prst="rect">
            <a:avLst/>
          </a:prstGeom>
          <a:effectLst>
            <a:outerShdw blurRad="50800" dist="38100" dir="2700000">
              <a:srgbClr val="000000">
                <a:alpha val="43000"/>
              </a:srgbClr>
            </a:outerShdw>
          </a:effectLst>
        </p:spPr>
      </p:pic>
      <p:sp>
        <p:nvSpPr>
          <p:cNvPr id="9" name="Title 1"/>
          <p:cNvSpPr txBox="1">
            <a:spLocks/>
          </p:cNvSpPr>
          <p:nvPr/>
        </p:nvSpPr>
        <p:spPr>
          <a:xfrm>
            <a:off x="3581206" y="5334000"/>
            <a:ext cx="3697123" cy="95424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lvl1pPr algn="l" defTabSz="457200" rtl="0" eaLnBrk="0" fontAlgn="base" hangingPunct="0">
              <a:lnSpc>
                <a:spcPts val="2800"/>
              </a:lnSpc>
              <a:spcBef>
                <a:spcPct val="0"/>
              </a:spcBef>
              <a:spcAft>
                <a:spcPct val="0"/>
              </a:spcAft>
              <a:defRPr sz="2800" b="1" i="0" kern="1200">
                <a:solidFill>
                  <a:srgbClr val="282B2E"/>
                </a:solidFill>
                <a:latin typeface="Arial Narrow" pitchFamily="34" charset="0"/>
                <a:ea typeface="+mj-ea"/>
                <a:cs typeface="Calibri"/>
              </a:defRPr>
            </a:lvl1pPr>
            <a:lvl2pPr algn="l" defTabSz="457200" rtl="0" eaLnBrk="0" fontAlgn="base" hangingPunct="0">
              <a:lnSpc>
                <a:spcPts val="2800"/>
              </a:lnSpc>
              <a:spcBef>
                <a:spcPct val="0"/>
              </a:spcBef>
              <a:spcAft>
                <a:spcPct val="0"/>
              </a:spcAft>
              <a:defRPr sz="2600">
                <a:solidFill>
                  <a:srgbClr val="FFFFFF"/>
                </a:solidFill>
                <a:latin typeface="Arial" charset="0"/>
              </a:defRPr>
            </a:lvl2pPr>
            <a:lvl3pPr algn="l" defTabSz="457200" rtl="0" eaLnBrk="0" fontAlgn="base" hangingPunct="0">
              <a:lnSpc>
                <a:spcPts val="2800"/>
              </a:lnSpc>
              <a:spcBef>
                <a:spcPct val="0"/>
              </a:spcBef>
              <a:spcAft>
                <a:spcPct val="0"/>
              </a:spcAft>
              <a:defRPr sz="2600">
                <a:solidFill>
                  <a:srgbClr val="FFFFFF"/>
                </a:solidFill>
                <a:latin typeface="Arial" charset="0"/>
              </a:defRPr>
            </a:lvl3pPr>
            <a:lvl4pPr algn="l" defTabSz="457200" rtl="0" eaLnBrk="0" fontAlgn="base" hangingPunct="0">
              <a:lnSpc>
                <a:spcPts val="2800"/>
              </a:lnSpc>
              <a:spcBef>
                <a:spcPct val="0"/>
              </a:spcBef>
              <a:spcAft>
                <a:spcPct val="0"/>
              </a:spcAft>
              <a:defRPr sz="2600">
                <a:solidFill>
                  <a:srgbClr val="FFFFFF"/>
                </a:solidFill>
                <a:latin typeface="Arial" charset="0"/>
              </a:defRPr>
            </a:lvl4pPr>
            <a:lvl5pPr algn="l" defTabSz="457200" rtl="0" eaLnBrk="0" fontAlgn="base" hangingPunct="0">
              <a:lnSpc>
                <a:spcPts val="2800"/>
              </a:lnSpc>
              <a:spcBef>
                <a:spcPct val="0"/>
              </a:spcBef>
              <a:spcAft>
                <a:spcPct val="0"/>
              </a:spcAft>
              <a:defRPr sz="2600">
                <a:solidFill>
                  <a:srgbClr val="FFFFFF"/>
                </a:solidFill>
                <a:latin typeface="Arial" charset="0"/>
              </a:defRPr>
            </a:lvl5pPr>
            <a:lvl6pPr marL="457200" algn="l" defTabSz="457200" rtl="0" fontAlgn="base">
              <a:lnSpc>
                <a:spcPts val="2800"/>
              </a:lnSpc>
              <a:spcBef>
                <a:spcPct val="0"/>
              </a:spcBef>
              <a:spcAft>
                <a:spcPct val="0"/>
              </a:spcAft>
              <a:defRPr sz="2600">
                <a:solidFill>
                  <a:srgbClr val="FFFFFF"/>
                </a:solidFill>
                <a:latin typeface="Arial" charset="0"/>
              </a:defRPr>
            </a:lvl6pPr>
            <a:lvl7pPr marL="914400" algn="l" defTabSz="457200" rtl="0" fontAlgn="base">
              <a:lnSpc>
                <a:spcPts val="2800"/>
              </a:lnSpc>
              <a:spcBef>
                <a:spcPct val="0"/>
              </a:spcBef>
              <a:spcAft>
                <a:spcPct val="0"/>
              </a:spcAft>
              <a:defRPr sz="2600">
                <a:solidFill>
                  <a:srgbClr val="FFFFFF"/>
                </a:solidFill>
                <a:latin typeface="Arial" charset="0"/>
              </a:defRPr>
            </a:lvl7pPr>
            <a:lvl8pPr marL="1371600" algn="l" defTabSz="457200" rtl="0" fontAlgn="base">
              <a:lnSpc>
                <a:spcPts val="2800"/>
              </a:lnSpc>
              <a:spcBef>
                <a:spcPct val="0"/>
              </a:spcBef>
              <a:spcAft>
                <a:spcPct val="0"/>
              </a:spcAft>
              <a:defRPr sz="2600">
                <a:solidFill>
                  <a:srgbClr val="FFFFFF"/>
                </a:solidFill>
                <a:latin typeface="Arial" charset="0"/>
              </a:defRPr>
            </a:lvl8pPr>
            <a:lvl9pPr marL="1828800" algn="l" defTabSz="457200" rtl="0" fontAlgn="base">
              <a:lnSpc>
                <a:spcPts val="2800"/>
              </a:lnSpc>
              <a:spcBef>
                <a:spcPct val="0"/>
              </a:spcBef>
              <a:spcAft>
                <a:spcPct val="0"/>
              </a:spcAft>
              <a:defRPr sz="2600">
                <a:solidFill>
                  <a:srgbClr val="FFFFFF"/>
                </a:solidFill>
                <a:latin typeface="Arial" charset="0"/>
              </a:defRPr>
            </a:lvl9pPr>
          </a:lstStyle>
          <a:p>
            <a:pPr algn="ctr"/>
            <a:r>
              <a:rPr lang="en-US" dirty="0" smtClean="0">
                <a:solidFill>
                  <a:schemeClr val="accent5">
                    <a:lumMod val="75000"/>
                  </a:schemeClr>
                </a:solidFill>
                <a:latin typeface="+mj-lt"/>
                <a:cs typeface="Calibri" pitchFamily="34" charset="0"/>
              </a:rPr>
              <a:t>…And Competitively Made Here!</a:t>
            </a:r>
            <a:endParaRPr lang="en-US" dirty="0">
              <a:solidFill>
                <a:schemeClr val="accent5">
                  <a:lumMod val="75000"/>
                </a:schemeClr>
              </a:solidFill>
              <a:latin typeface="+mj-lt"/>
              <a:cs typeface="Calibri" pitchFamily="34" charset="0"/>
            </a:endParaRPr>
          </a:p>
        </p:txBody>
      </p:sp>
      <p:sp>
        <p:nvSpPr>
          <p:cNvPr id="3" name="TextBox 2"/>
          <p:cNvSpPr txBox="1"/>
          <p:nvPr/>
        </p:nvSpPr>
        <p:spPr>
          <a:xfrm>
            <a:off x="228600" y="914400"/>
            <a:ext cx="3124200" cy="838200"/>
          </a:xfrm>
          <a:prstGeom prst="rect">
            <a:avLst/>
          </a:prstGeom>
          <a:solidFill>
            <a:srgbClr val="FFFF00"/>
          </a:solidFill>
        </p:spPr>
        <p:txBody>
          <a:bodyPr vert="horz" wrap="none" lIns="91440" tIns="45720" rIns="91440" bIns="45720" rtlCol="0">
            <a:normAutofit fontScale="85000" lnSpcReduction="20000"/>
          </a:bodyPr>
          <a:lstStyle/>
          <a:p>
            <a:pPr defTabSz="457200" fontAlgn="auto">
              <a:spcBef>
                <a:spcPct val="20000"/>
              </a:spcBef>
              <a:spcAft>
                <a:spcPts val="0"/>
              </a:spcAft>
            </a:pPr>
            <a:r>
              <a:rPr lang="en-US" sz="3200" b="1" dirty="0">
                <a:solidFill>
                  <a:schemeClr val="accent1">
                    <a:lumMod val="50000"/>
                  </a:schemeClr>
                </a:solidFill>
                <a:latin typeface="+mj-lt"/>
                <a:cs typeface="Calibri" pitchFamily="34" charset="0"/>
              </a:rPr>
              <a:t>Energy Products </a:t>
            </a:r>
            <a:endParaRPr lang="en-US" sz="3200" b="1" dirty="0" smtClean="0">
              <a:solidFill>
                <a:schemeClr val="accent1">
                  <a:lumMod val="50000"/>
                </a:schemeClr>
              </a:solidFill>
              <a:latin typeface="+mj-lt"/>
              <a:cs typeface="Calibri" pitchFamily="34" charset="0"/>
            </a:endParaRPr>
          </a:p>
          <a:p>
            <a:pPr defTabSz="457200" fontAlgn="auto">
              <a:spcBef>
                <a:spcPct val="20000"/>
              </a:spcBef>
              <a:spcAft>
                <a:spcPts val="0"/>
              </a:spcAft>
            </a:pPr>
            <a:r>
              <a:rPr lang="en-US" sz="3200" b="1" dirty="0" smtClean="0">
                <a:solidFill>
                  <a:schemeClr val="accent1">
                    <a:lumMod val="50000"/>
                  </a:schemeClr>
                </a:solidFill>
                <a:latin typeface="+mj-lt"/>
                <a:cs typeface="Calibri" pitchFamily="34" charset="0"/>
              </a:rPr>
              <a:t>       Invented </a:t>
            </a:r>
            <a:r>
              <a:rPr lang="en-US" sz="3200" b="1" dirty="0">
                <a:solidFill>
                  <a:schemeClr val="accent1">
                    <a:lumMod val="50000"/>
                  </a:schemeClr>
                </a:solidFill>
                <a:latin typeface="+mj-lt"/>
                <a:cs typeface="Calibri" pitchFamily="34" charset="0"/>
              </a:rPr>
              <a:t>Here…</a:t>
            </a:r>
            <a:endParaRPr kumimoji="0" lang="en-US" sz="3200" b="1" i="0" u="none" strike="noStrike" kern="1200" cap="none" spc="0" normalizeH="0" baseline="0" noProof="0" dirty="0" smtClean="0">
              <a:ln>
                <a:noFill/>
              </a:ln>
              <a:solidFill>
                <a:schemeClr val="accent1">
                  <a:lumMod val="50000"/>
                </a:schemeClr>
              </a:solidFill>
              <a:effectLst/>
              <a:uLnTx/>
              <a:uFillTx/>
              <a:latin typeface="+mj-lt"/>
              <a:cs typeface="Arial Narrow"/>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6200" y="907206"/>
            <a:ext cx="3872605" cy="1941143"/>
          </a:xfrm>
          <a:prstGeom prst="rect">
            <a:avLst/>
          </a:prstGeom>
          <a:effectLst>
            <a:reflection blurRad="6350" stA="50000" endA="300" endPos="55000" dir="5400000" sy="-100000" algn="bl" rotWithShape="0"/>
            <a:softEdge rad="127000"/>
          </a:effectLst>
        </p:spPr>
      </p:pic>
    </p:spTree>
    <p:extLst>
      <p:ext uri="{BB962C8B-B14F-4D97-AF65-F5344CB8AC3E}">
        <p14:creationId xmlns:p14="http://schemas.microsoft.com/office/powerpoint/2010/main" val="2843939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Materials for Harsh Service </a:t>
            </a:r>
            <a:r>
              <a:rPr lang="en-US" dirty="0" smtClean="0"/>
              <a:t>Conditions</a:t>
            </a:r>
            <a:endParaRPr lang="en-US" dirty="0"/>
          </a:p>
        </p:txBody>
      </p:sp>
      <p:sp>
        <p:nvSpPr>
          <p:cNvPr id="9" name="Content Placeholder 8"/>
          <p:cNvSpPr>
            <a:spLocks noGrp="1"/>
          </p:cNvSpPr>
          <p:nvPr>
            <p:ph idx="1"/>
          </p:nvPr>
        </p:nvSpPr>
        <p:spPr>
          <a:xfrm>
            <a:off x="489247" y="838200"/>
            <a:ext cx="8229600" cy="4876800"/>
          </a:xfrm>
        </p:spPr>
        <p:txBody>
          <a:bodyPr>
            <a:normAutofit fontScale="92500" lnSpcReduction="10000"/>
          </a:bodyPr>
          <a:lstStyle/>
          <a:p>
            <a:r>
              <a:rPr lang="en-US" dirty="0" smtClean="0"/>
              <a:t>Harsh </a:t>
            </a:r>
            <a:r>
              <a:rPr lang="en-US" dirty="0"/>
              <a:t>Service </a:t>
            </a:r>
            <a:r>
              <a:rPr lang="en-US" dirty="0" smtClean="0"/>
              <a:t>Conditions include</a:t>
            </a:r>
          </a:p>
          <a:p>
            <a:pPr lvl="1"/>
            <a:r>
              <a:rPr lang="en-US" dirty="0" smtClean="0"/>
              <a:t>High temperatures </a:t>
            </a:r>
          </a:p>
          <a:p>
            <a:pPr lvl="1"/>
            <a:r>
              <a:rPr lang="en-US" dirty="0" smtClean="0"/>
              <a:t>High pressures</a:t>
            </a:r>
          </a:p>
          <a:p>
            <a:pPr lvl="1"/>
            <a:r>
              <a:rPr lang="en-US" dirty="0"/>
              <a:t>C</a:t>
            </a:r>
            <a:r>
              <a:rPr lang="en-US" dirty="0" smtClean="0"/>
              <a:t>orrosive chemicals</a:t>
            </a:r>
          </a:p>
          <a:p>
            <a:r>
              <a:rPr lang="en-US" dirty="0" smtClean="0"/>
              <a:t>Examples</a:t>
            </a:r>
          </a:p>
          <a:p>
            <a:pPr lvl="1"/>
            <a:r>
              <a:rPr lang="en-US" i="1" u="sng" dirty="0" smtClean="0"/>
              <a:t>Waste </a:t>
            </a:r>
            <a:r>
              <a:rPr lang="en-US" i="1" u="sng" dirty="0"/>
              <a:t>heat recovery</a:t>
            </a:r>
            <a:r>
              <a:rPr lang="en-US" i="1" dirty="0"/>
              <a:t> </a:t>
            </a:r>
            <a:r>
              <a:rPr lang="en-US" dirty="0"/>
              <a:t>can provide major efficiency gains at manufacturing sites, but </a:t>
            </a:r>
            <a:r>
              <a:rPr lang="en-US" dirty="0" smtClean="0"/>
              <a:t>many </a:t>
            </a:r>
            <a:r>
              <a:rPr lang="en-US" dirty="0"/>
              <a:t>sources of industrial waste heat are unrecoverable because existing heat exchanger alloys and power conversion materials are incompatible with corrosive, high-flow-rate, and/or high-temperature flue </a:t>
            </a:r>
            <a:r>
              <a:rPr lang="en-US" dirty="0" smtClean="0"/>
              <a:t>gases.  New geometries.</a:t>
            </a:r>
          </a:p>
          <a:p>
            <a:pPr lvl="1"/>
            <a:r>
              <a:rPr lang="en-US" i="1" u="sng" dirty="0"/>
              <a:t>Gas and steam turbine power plants</a:t>
            </a:r>
            <a:r>
              <a:rPr lang="en-US" i="1" dirty="0"/>
              <a:t> </a:t>
            </a:r>
            <a:r>
              <a:rPr lang="en-US" dirty="0"/>
              <a:t>could achieve higher efficiencies if they operated at higher inlet temperatures, but operating temperatures are constrained by the thermal stability of existing turbine alloys at high temperatures and pressures. </a:t>
            </a:r>
          </a:p>
          <a:p>
            <a:pPr lvl="1"/>
            <a:r>
              <a:rPr lang="en-US" dirty="0" smtClean="0"/>
              <a:t>Conventional </a:t>
            </a:r>
            <a:r>
              <a:rPr lang="en-US" i="1" u="sng" dirty="0"/>
              <a:t>nuclear fuel cladding materials</a:t>
            </a:r>
            <a:r>
              <a:rPr lang="en-US" i="1" dirty="0"/>
              <a:t> </a:t>
            </a:r>
            <a:r>
              <a:rPr lang="en-US" dirty="0"/>
              <a:t>are unstable at very high temperatures and </a:t>
            </a:r>
            <a:r>
              <a:rPr lang="en-US" dirty="0" smtClean="0"/>
              <a:t>may contribute </a:t>
            </a:r>
            <a:r>
              <a:rPr lang="en-US" dirty="0"/>
              <a:t>to nuclear core meltdowns in loss-of-coolant </a:t>
            </a:r>
            <a:r>
              <a:rPr lang="en-US" dirty="0" smtClean="0"/>
              <a:t>accidents.</a:t>
            </a:r>
          </a:p>
          <a:p>
            <a:endParaRPr lang="en-US" dirty="0" smtClean="0"/>
          </a:p>
        </p:txBody>
      </p:sp>
      <p:sp>
        <p:nvSpPr>
          <p:cNvPr id="11" name="Rectangle 10"/>
          <p:cNvSpPr/>
          <p:nvPr/>
        </p:nvSpPr>
        <p:spPr>
          <a:xfrm>
            <a:off x="4114800" y="1196937"/>
            <a:ext cx="3124200" cy="1034129"/>
          </a:xfrm>
          <a:prstGeom prst="rect">
            <a:avLst/>
          </a:prstGeom>
        </p:spPr>
        <p:txBody>
          <a:bodyPr wrap="square">
            <a:spAutoFit/>
          </a:bodyPr>
          <a:lstStyle/>
          <a:p>
            <a:pPr marL="742950" lvl="1" indent="-285750" defTabSz="457200" fontAlgn="auto">
              <a:spcBef>
                <a:spcPct val="20000"/>
              </a:spcBef>
              <a:spcAft>
                <a:spcPts val="0"/>
              </a:spcAft>
              <a:buFont typeface="Arial"/>
              <a:buChar char="–"/>
            </a:pPr>
            <a:r>
              <a:rPr lang="en-US" dirty="0">
                <a:solidFill>
                  <a:srgbClr val="4C4C4C"/>
                </a:solidFill>
                <a:latin typeface="Calibri"/>
                <a:cs typeface="Arial"/>
              </a:rPr>
              <a:t>Mechanical wear</a:t>
            </a:r>
          </a:p>
          <a:p>
            <a:pPr marL="742950" lvl="1" indent="-285750" defTabSz="457200" fontAlgn="auto">
              <a:spcBef>
                <a:spcPct val="20000"/>
              </a:spcBef>
              <a:spcAft>
                <a:spcPts val="0"/>
              </a:spcAft>
              <a:buFont typeface="Arial"/>
              <a:buChar char="–"/>
            </a:pPr>
            <a:r>
              <a:rPr lang="en-US" dirty="0">
                <a:solidFill>
                  <a:srgbClr val="4C4C4C"/>
                </a:solidFill>
                <a:latin typeface="Calibri"/>
                <a:cs typeface="Arial"/>
              </a:rPr>
              <a:t>Neutron irradiation</a:t>
            </a:r>
          </a:p>
          <a:p>
            <a:pPr marL="742950" lvl="1" indent="-285750" defTabSz="457200" fontAlgn="auto">
              <a:spcBef>
                <a:spcPct val="20000"/>
              </a:spcBef>
              <a:spcAft>
                <a:spcPts val="0"/>
              </a:spcAft>
              <a:buFont typeface="Arial"/>
              <a:buChar char="–"/>
            </a:pPr>
            <a:r>
              <a:rPr lang="en-US" dirty="0">
                <a:solidFill>
                  <a:srgbClr val="4C4C4C"/>
                </a:solidFill>
                <a:latin typeface="Calibri"/>
                <a:cs typeface="Arial"/>
              </a:rPr>
              <a:t>Hydrogen attack</a:t>
            </a:r>
          </a:p>
        </p:txBody>
      </p:sp>
    </p:spTree>
    <p:extLst>
      <p:ext uri="{BB962C8B-B14F-4D97-AF65-F5344CB8AC3E}">
        <p14:creationId xmlns:p14="http://schemas.microsoft.com/office/powerpoint/2010/main" val="12190404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229600" cy="914400"/>
          </a:xfrm>
        </p:spPr>
        <p:txBody>
          <a:bodyPr anchor="t">
            <a:normAutofit/>
          </a:bodyPr>
          <a:lstStyle/>
          <a:p>
            <a:r>
              <a:rPr lang="en-US" dirty="0" smtClean="0"/>
              <a:t>Workshop </a:t>
            </a:r>
            <a:r>
              <a:rPr lang="en-US" dirty="0"/>
              <a:t>on Materials for Harsh Service </a:t>
            </a:r>
            <a:r>
              <a:rPr lang="en-US" dirty="0" smtClean="0"/>
              <a:t>Conditions</a:t>
            </a:r>
            <a:endParaRPr lang="en-US" dirty="0"/>
          </a:p>
        </p:txBody>
      </p:sp>
      <p:sp>
        <p:nvSpPr>
          <p:cNvPr id="3" name="Content Placeholder 2"/>
          <p:cNvSpPr>
            <a:spLocks noGrp="1"/>
          </p:cNvSpPr>
          <p:nvPr>
            <p:ph idx="1"/>
          </p:nvPr>
        </p:nvSpPr>
        <p:spPr/>
        <p:txBody>
          <a:bodyPr>
            <a:normAutofit fontScale="85000" lnSpcReduction="10000"/>
          </a:bodyPr>
          <a:lstStyle/>
          <a:p>
            <a:pPr marL="457200" indent="-457200">
              <a:buFont typeface="+mj-lt"/>
              <a:buAutoNum type="alphaUcPeriod"/>
            </a:pPr>
            <a:r>
              <a:rPr lang="en-US" dirty="0" smtClean="0"/>
              <a:t>High </a:t>
            </a:r>
            <a:r>
              <a:rPr lang="en-US" dirty="0"/>
              <a:t>Temperature and Corrosion </a:t>
            </a:r>
            <a:r>
              <a:rPr lang="en-US" dirty="0" smtClean="0"/>
              <a:t>Conditions</a:t>
            </a:r>
          </a:p>
          <a:p>
            <a:pPr marL="857250" lvl="1" indent="-457200"/>
            <a:r>
              <a:rPr lang="en-US" b="1" dirty="0" smtClean="0"/>
              <a:t>Phase-stable </a:t>
            </a:r>
            <a:r>
              <a:rPr lang="en-US" b="1" dirty="0"/>
              <a:t>materials </a:t>
            </a:r>
            <a:r>
              <a:rPr lang="en-US" dirty="0" smtClean="0"/>
              <a:t>that are stable in ultra-high temperature</a:t>
            </a:r>
            <a:r>
              <a:rPr lang="en-US" dirty="0"/>
              <a:t> </a:t>
            </a:r>
            <a:r>
              <a:rPr lang="en-US" dirty="0" smtClean="0"/>
              <a:t>(&gt;1200°C) conditions</a:t>
            </a:r>
            <a:endParaRPr lang="en-US" dirty="0"/>
          </a:p>
          <a:p>
            <a:pPr marL="857250" lvl="1" indent="-457200"/>
            <a:r>
              <a:rPr lang="en-US" b="1" dirty="0"/>
              <a:t>Advanced coatings </a:t>
            </a:r>
            <a:r>
              <a:rPr lang="en-US" dirty="0"/>
              <a:t>and </a:t>
            </a:r>
            <a:r>
              <a:rPr lang="en-US" b="1" dirty="0"/>
              <a:t>surface treatments </a:t>
            </a:r>
            <a:r>
              <a:rPr lang="en-US" dirty="0"/>
              <a:t>that provide outstanding material properties at </a:t>
            </a:r>
            <a:r>
              <a:rPr lang="en-US" dirty="0" smtClean="0"/>
              <a:t>surfaces in corrosive conditions.</a:t>
            </a:r>
          </a:p>
          <a:p>
            <a:pPr marL="400050" lvl="1" indent="0">
              <a:buNone/>
            </a:pPr>
            <a:r>
              <a:rPr lang="en-US" dirty="0" smtClean="0"/>
              <a:t> </a:t>
            </a:r>
          </a:p>
          <a:p>
            <a:pPr marL="457200" indent="-457200">
              <a:buFont typeface="+mj-lt"/>
              <a:buAutoNum type="alphaUcPeriod"/>
            </a:pPr>
            <a:r>
              <a:rPr lang="en-US" dirty="0" smtClean="0"/>
              <a:t>Mechanical Wear in Gas Turbines, Rotary Machinery </a:t>
            </a:r>
            <a:r>
              <a:rPr lang="en-US" dirty="0"/>
              <a:t>and Non-Rotating Machinery </a:t>
            </a:r>
            <a:endParaRPr lang="en-US" dirty="0" smtClean="0"/>
          </a:p>
          <a:p>
            <a:pPr marL="685800" lvl="1"/>
            <a:r>
              <a:rPr lang="en-US" b="1" dirty="0" err="1" smtClean="0"/>
              <a:t>Superalloy</a:t>
            </a:r>
            <a:r>
              <a:rPr lang="en-US" dirty="0" smtClean="0"/>
              <a:t> that are stable at extreme high temperatures, either steam-side (or other working fluid) oxidation and erosion resistance high-temperature fireside corrosion resistance over component lifetime, while easy to fabricate and join.</a:t>
            </a:r>
          </a:p>
          <a:p>
            <a:pPr marL="685800" lvl="1"/>
            <a:r>
              <a:rPr lang="en-US" b="1" dirty="0"/>
              <a:t>Advanced coatings </a:t>
            </a:r>
            <a:r>
              <a:rPr lang="en-US" dirty="0"/>
              <a:t>and</a:t>
            </a:r>
            <a:r>
              <a:rPr lang="en-US" b="1" dirty="0"/>
              <a:t> surface treatments </a:t>
            </a:r>
            <a:r>
              <a:rPr lang="en-US" dirty="0"/>
              <a:t>that provide outstanding material properties at surfaces such as wear and corrosion </a:t>
            </a:r>
            <a:r>
              <a:rPr lang="en-US" dirty="0" smtClean="0"/>
              <a:t>resistance.</a:t>
            </a:r>
          </a:p>
          <a:p>
            <a:pPr marL="400050" lvl="1" indent="0">
              <a:buNone/>
            </a:pPr>
            <a:endParaRPr lang="en-US" dirty="0" smtClean="0"/>
          </a:p>
          <a:p>
            <a:pPr marL="457200" indent="-457200">
              <a:buFont typeface="+mj-lt"/>
              <a:buAutoNum type="alphaUcPeriod"/>
            </a:pPr>
            <a:r>
              <a:rPr lang="en-US" dirty="0" smtClean="0"/>
              <a:t>Radiation </a:t>
            </a:r>
            <a:r>
              <a:rPr lang="en-US" dirty="0"/>
              <a:t>and Hydrogen Embrittlement Environments</a:t>
            </a:r>
            <a:endParaRPr lang="en-US" b="1" dirty="0" smtClean="0"/>
          </a:p>
          <a:p>
            <a:pPr lvl="1"/>
            <a:r>
              <a:rPr lang="en-US" dirty="0" smtClean="0"/>
              <a:t>Embrittlement-resistant </a:t>
            </a:r>
            <a:r>
              <a:rPr lang="en-US" dirty="0"/>
              <a:t>materials are needed to resist </a:t>
            </a:r>
            <a:r>
              <a:rPr lang="en-US" b="1" dirty="0"/>
              <a:t>material aging</a:t>
            </a:r>
            <a:r>
              <a:rPr lang="en-US" dirty="0"/>
              <a:t> effects in certain extreme environments, including exposure to hydrogen (which can cause hydrogen embrittlement) and radiation (which can cause neutron embrittlement and radiation-induced swelling).</a:t>
            </a:r>
          </a:p>
          <a:p>
            <a:endParaRPr lang="en-US" dirty="0"/>
          </a:p>
        </p:txBody>
      </p:sp>
      <p:sp>
        <p:nvSpPr>
          <p:cNvPr id="4" name="Rectangle 3"/>
          <p:cNvSpPr/>
          <p:nvPr/>
        </p:nvSpPr>
        <p:spPr>
          <a:xfrm>
            <a:off x="81184" y="838200"/>
            <a:ext cx="8681816" cy="461665"/>
          </a:xfrm>
          <a:prstGeom prst="rect">
            <a:avLst/>
          </a:prstGeom>
        </p:spPr>
        <p:txBody>
          <a:bodyPr wrap="square">
            <a:spAutoFit/>
          </a:bodyPr>
          <a:lstStyle/>
          <a:p>
            <a:r>
              <a:rPr lang="en-US" sz="2400" dirty="0">
                <a:solidFill>
                  <a:srgbClr val="000000"/>
                </a:solidFill>
              </a:rPr>
              <a:t>Three cross-cutting materials challenges areas of </a:t>
            </a:r>
            <a:r>
              <a:rPr lang="en-US" sz="2400" dirty="0" smtClean="0">
                <a:solidFill>
                  <a:srgbClr val="000000"/>
                </a:solidFill>
              </a:rPr>
              <a:t>interest:</a:t>
            </a:r>
            <a:endParaRPr lang="en-US" sz="2400" dirty="0">
              <a:solidFill>
                <a:srgbClr val="000000"/>
              </a:solidFill>
            </a:endParaRPr>
          </a:p>
        </p:txBody>
      </p:sp>
    </p:spTree>
    <p:extLst>
      <p:ext uri="{BB962C8B-B14F-4D97-AF65-F5344CB8AC3E}">
        <p14:creationId xmlns:p14="http://schemas.microsoft.com/office/powerpoint/2010/main" val="31760670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2007030"/>
            <a:ext cx="1965960" cy="521208"/>
          </a:xfrm>
          <a:prstGeom prst="rec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400" b="1" dirty="0" smtClean="0">
                <a:cs typeface="Arial" panose="020B0604020202020204" pitchFamily="34" charset="0"/>
              </a:rPr>
              <a:t>Advanced Alloys, Advanced Surfaces</a:t>
            </a:r>
            <a:endParaRPr lang="en-US" sz="1400" b="1" dirty="0">
              <a:cs typeface="Arial" panose="020B0604020202020204" pitchFamily="34" charset="0"/>
            </a:endParaRPr>
          </a:p>
        </p:txBody>
      </p:sp>
      <p:sp>
        <p:nvSpPr>
          <p:cNvPr id="5" name="Rectangle 4"/>
          <p:cNvSpPr/>
          <p:nvPr/>
        </p:nvSpPr>
        <p:spPr>
          <a:xfrm>
            <a:off x="6962542" y="2007030"/>
            <a:ext cx="1965960" cy="521208"/>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400" b="1" dirty="0" smtClean="0">
                <a:solidFill>
                  <a:schemeClr val="tx1"/>
                </a:solidFill>
                <a:cs typeface="Arial" panose="020B0604020202020204" pitchFamily="34" charset="0"/>
              </a:rPr>
              <a:t>Material Aging</a:t>
            </a:r>
            <a:endParaRPr lang="en-US" sz="1400" b="1" dirty="0">
              <a:solidFill>
                <a:schemeClr val="tx1"/>
              </a:solidFill>
              <a:cs typeface="Arial" panose="020B0604020202020204" pitchFamily="34" charset="0"/>
            </a:endParaRPr>
          </a:p>
        </p:txBody>
      </p:sp>
      <p:sp>
        <p:nvSpPr>
          <p:cNvPr id="13" name="Rounded Rectangle 12"/>
          <p:cNvSpPr/>
          <p:nvPr/>
        </p:nvSpPr>
        <p:spPr>
          <a:xfrm>
            <a:off x="2100083" y="2819400"/>
            <a:ext cx="1965960" cy="457200"/>
          </a:xfrm>
          <a:prstGeom prst="round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Ins="45720" rtlCol="0" anchor="ctr"/>
          <a:lstStyle/>
          <a:p>
            <a:pPr algn="ctr"/>
            <a:r>
              <a:rPr lang="en-US" sz="1400" dirty="0" smtClean="0">
                <a:solidFill>
                  <a:schemeClr val="tx1"/>
                </a:solidFill>
              </a:rPr>
              <a:t>High Temperature and Pressure Stability</a:t>
            </a:r>
            <a:endParaRPr lang="en-US" sz="1400" dirty="0">
              <a:solidFill>
                <a:schemeClr val="tx1"/>
              </a:solidFill>
            </a:endParaRPr>
          </a:p>
        </p:txBody>
      </p:sp>
      <p:sp>
        <p:nvSpPr>
          <p:cNvPr id="14" name="Rounded Rectangle 13"/>
          <p:cNvSpPr/>
          <p:nvPr/>
        </p:nvSpPr>
        <p:spPr>
          <a:xfrm>
            <a:off x="2100083" y="3361592"/>
            <a:ext cx="1965960" cy="457200"/>
          </a:xfrm>
          <a:prstGeom prst="round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Ins="45720" rtlCol="0" anchor="ctr"/>
          <a:lstStyle/>
          <a:p>
            <a:pPr algn="ctr"/>
            <a:r>
              <a:rPr lang="en-US" sz="1400" dirty="0" smtClean="0">
                <a:solidFill>
                  <a:schemeClr val="tx1"/>
                </a:solidFill>
              </a:rPr>
              <a:t>Corrosion Resistance</a:t>
            </a:r>
            <a:endParaRPr lang="en-US" sz="1400" dirty="0">
              <a:solidFill>
                <a:schemeClr val="tx1"/>
              </a:solidFill>
            </a:endParaRPr>
          </a:p>
        </p:txBody>
      </p:sp>
      <p:sp>
        <p:nvSpPr>
          <p:cNvPr id="15" name="Rounded Rectangle 14"/>
          <p:cNvSpPr/>
          <p:nvPr/>
        </p:nvSpPr>
        <p:spPr>
          <a:xfrm>
            <a:off x="4572000" y="2819400"/>
            <a:ext cx="1965960" cy="457200"/>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Ins="45720" rtlCol="0" anchor="ctr"/>
          <a:lstStyle/>
          <a:p>
            <a:pPr algn="ctr"/>
            <a:r>
              <a:rPr lang="en-US" sz="1400" dirty="0" smtClean="0">
                <a:solidFill>
                  <a:schemeClr val="tx1"/>
                </a:solidFill>
              </a:rPr>
              <a:t>Wear Resistance</a:t>
            </a:r>
            <a:endParaRPr lang="en-US" sz="1400" dirty="0">
              <a:solidFill>
                <a:schemeClr val="tx1"/>
              </a:solidFill>
            </a:endParaRPr>
          </a:p>
        </p:txBody>
      </p:sp>
      <p:sp>
        <p:nvSpPr>
          <p:cNvPr id="16" name="Rounded Rectangle 15"/>
          <p:cNvSpPr/>
          <p:nvPr/>
        </p:nvSpPr>
        <p:spPr>
          <a:xfrm>
            <a:off x="4572000" y="3361592"/>
            <a:ext cx="1965960" cy="457200"/>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Ins="45720" rtlCol="0" anchor="ctr"/>
          <a:lstStyle/>
          <a:p>
            <a:pPr algn="ctr"/>
            <a:r>
              <a:rPr lang="en-US" sz="1400" dirty="0" smtClean="0">
                <a:solidFill>
                  <a:schemeClr val="tx1"/>
                </a:solidFill>
              </a:rPr>
              <a:t>Corrosion Resistance</a:t>
            </a:r>
            <a:endParaRPr lang="en-US" sz="1400" dirty="0">
              <a:solidFill>
                <a:schemeClr val="tx1"/>
              </a:solidFill>
            </a:endParaRPr>
          </a:p>
        </p:txBody>
      </p:sp>
      <p:sp>
        <p:nvSpPr>
          <p:cNvPr id="17" name="Rounded Rectangle 16"/>
          <p:cNvSpPr/>
          <p:nvPr/>
        </p:nvSpPr>
        <p:spPr>
          <a:xfrm>
            <a:off x="6962542" y="2819400"/>
            <a:ext cx="1965960" cy="457200"/>
          </a:xfrm>
          <a:prstGeom prst="roundRect">
            <a:avLst/>
          </a:prstGeom>
          <a:solidFill>
            <a:schemeClr val="accent2">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Ins="45720" rtlCol="0" anchor="ctr"/>
          <a:lstStyle/>
          <a:p>
            <a:pPr algn="ctr"/>
            <a:r>
              <a:rPr lang="en-US" sz="1400" dirty="0" smtClean="0">
                <a:solidFill>
                  <a:schemeClr val="tx1"/>
                </a:solidFill>
              </a:rPr>
              <a:t>Neutron Embrittlement</a:t>
            </a:r>
            <a:endParaRPr lang="en-US" sz="1400" dirty="0">
              <a:solidFill>
                <a:schemeClr val="tx1"/>
              </a:solidFill>
            </a:endParaRPr>
          </a:p>
        </p:txBody>
      </p:sp>
      <p:sp>
        <p:nvSpPr>
          <p:cNvPr id="18" name="Rounded Rectangle 17"/>
          <p:cNvSpPr/>
          <p:nvPr/>
        </p:nvSpPr>
        <p:spPr>
          <a:xfrm>
            <a:off x="6962542" y="3361592"/>
            <a:ext cx="1965960" cy="457200"/>
          </a:xfrm>
          <a:prstGeom prst="roundRect">
            <a:avLst/>
          </a:prstGeom>
          <a:solidFill>
            <a:schemeClr val="accent2">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Ins="45720" rtlCol="0" anchor="ctr"/>
          <a:lstStyle/>
          <a:p>
            <a:pPr algn="ctr"/>
            <a:r>
              <a:rPr lang="en-US" sz="1400" dirty="0" smtClean="0">
                <a:solidFill>
                  <a:schemeClr val="tx1"/>
                </a:solidFill>
              </a:rPr>
              <a:t>Hydrogen Embrittlement</a:t>
            </a:r>
            <a:endParaRPr lang="en-US" sz="1400" dirty="0">
              <a:solidFill>
                <a:schemeClr val="tx1"/>
              </a:solidFill>
            </a:endParaRPr>
          </a:p>
        </p:txBody>
      </p:sp>
      <p:sp>
        <p:nvSpPr>
          <p:cNvPr id="19" name="TextBox 18"/>
          <p:cNvSpPr txBox="1"/>
          <p:nvPr/>
        </p:nvSpPr>
        <p:spPr>
          <a:xfrm>
            <a:off x="295940" y="1944469"/>
            <a:ext cx="1070775" cy="646331"/>
          </a:xfrm>
          <a:prstGeom prst="rect">
            <a:avLst/>
          </a:prstGeom>
          <a:noFill/>
        </p:spPr>
        <p:txBody>
          <a:bodyPr wrap="square" rtlCol="0">
            <a:spAutoFit/>
          </a:bodyPr>
          <a:lstStyle/>
          <a:p>
            <a:pPr algn="ctr"/>
            <a:r>
              <a:rPr lang="en-US" b="1" dirty="0" smtClean="0"/>
              <a:t>FOCUS </a:t>
            </a:r>
            <a:br>
              <a:rPr lang="en-US" b="1" dirty="0" smtClean="0"/>
            </a:br>
            <a:r>
              <a:rPr lang="en-US" b="1" dirty="0" smtClean="0"/>
              <a:t>AREA</a:t>
            </a:r>
            <a:endParaRPr lang="en-US" b="1" dirty="0"/>
          </a:p>
        </p:txBody>
      </p:sp>
      <p:sp>
        <p:nvSpPr>
          <p:cNvPr id="20" name="TextBox 19"/>
          <p:cNvSpPr txBox="1"/>
          <p:nvPr/>
        </p:nvSpPr>
        <p:spPr>
          <a:xfrm>
            <a:off x="44704" y="3052600"/>
            <a:ext cx="1774845" cy="646331"/>
          </a:xfrm>
          <a:prstGeom prst="rect">
            <a:avLst/>
          </a:prstGeom>
          <a:noFill/>
        </p:spPr>
        <p:txBody>
          <a:bodyPr wrap="none" rtlCol="0">
            <a:spAutoFit/>
          </a:bodyPr>
          <a:lstStyle/>
          <a:p>
            <a:pPr algn="ctr"/>
            <a:r>
              <a:rPr lang="en-US" b="1" dirty="0" smtClean="0"/>
              <a:t>MATERIALS </a:t>
            </a:r>
            <a:br>
              <a:rPr lang="en-US" b="1" dirty="0" smtClean="0"/>
            </a:br>
            <a:r>
              <a:rPr lang="en-US" b="1" dirty="0" smtClean="0"/>
              <a:t>CHALLENGES</a:t>
            </a:r>
            <a:endParaRPr lang="en-US" b="1" dirty="0"/>
          </a:p>
        </p:txBody>
      </p:sp>
      <p:sp>
        <p:nvSpPr>
          <p:cNvPr id="22" name="TextBox 21"/>
          <p:cNvSpPr txBox="1"/>
          <p:nvPr/>
        </p:nvSpPr>
        <p:spPr>
          <a:xfrm>
            <a:off x="0" y="4615511"/>
            <a:ext cx="1934094" cy="646331"/>
          </a:xfrm>
          <a:prstGeom prst="rect">
            <a:avLst/>
          </a:prstGeom>
          <a:noFill/>
        </p:spPr>
        <p:txBody>
          <a:bodyPr wrap="square" rtlCol="0">
            <a:spAutoFit/>
          </a:bodyPr>
          <a:lstStyle/>
          <a:p>
            <a:pPr algn="ctr"/>
            <a:r>
              <a:rPr lang="en-US" b="1" dirty="0" smtClean="0"/>
              <a:t>EXAMPLE APPLICATIONS</a:t>
            </a:r>
            <a:endParaRPr lang="en-US" b="1" dirty="0"/>
          </a:p>
        </p:txBody>
      </p:sp>
      <p:sp>
        <p:nvSpPr>
          <p:cNvPr id="21" name="Rounded Rectangle 20"/>
          <p:cNvSpPr/>
          <p:nvPr/>
        </p:nvSpPr>
        <p:spPr>
          <a:xfrm>
            <a:off x="2100083" y="4114800"/>
            <a:ext cx="1965960" cy="502920"/>
          </a:xfrm>
          <a:prstGeom prst="roundRect">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300" dirty="0">
                <a:solidFill>
                  <a:schemeClr val="tx1"/>
                </a:solidFill>
              </a:rPr>
              <a:t>Industrial Waste Heat </a:t>
            </a:r>
            <a:r>
              <a:rPr lang="en-US" sz="1300" dirty="0" err="1">
                <a:solidFill>
                  <a:schemeClr val="tx1"/>
                </a:solidFill>
              </a:rPr>
              <a:t>Recuperator</a:t>
            </a:r>
            <a:endParaRPr lang="en-US" sz="1300" dirty="0">
              <a:solidFill>
                <a:schemeClr val="tx1"/>
              </a:solidFill>
            </a:endParaRPr>
          </a:p>
        </p:txBody>
      </p:sp>
      <p:sp>
        <p:nvSpPr>
          <p:cNvPr id="23" name="Rounded Rectangle 22"/>
          <p:cNvSpPr/>
          <p:nvPr/>
        </p:nvSpPr>
        <p:spPr>
          <a:xfrm>
            <a:off x="2100083" y="4674576"/>
            <a:ext cx="1965960" cy="502920"/>
          </a:xfrm>
          <a:prstGeom prst="roundRect">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300" dirty="0">
                <a:solidFill>
                  <a:schemeClr val="tx1"/>
                </a:solidFill>
              </a:rPr>
              <a:t>Ultra-Supercritical </a:t>
            </a:r>
            <a:r>
              <a:rPr lang="en-US" sz="1300" dirty="0" smtClean="0">
                <a:solidFill>
                  <a:schemeClr val="tx1"/>
                </a:solidFill>
              </a:rPr>
              <a:t/>
            </a:r>
            <a:br>
              <a:rPr lang="en-US" sz="1300" dirty="0" smtClean="0">
                <a:solidFill>
                  <a:schemeClr val="tx1"/>
                </a:solidFill>
              </a:rPr>
            </a:br>
            <a:r>
              <a:rPr lang="en-US" sz="1300" dirty="0" smtClean="0">
                <a:solidFill>
                  <a:schemeClr val="tx1"/>
                </a:solidFill>
              </a:rPr>
              <a:t>Steam Turbine</a:t>
            </a:r>
            <a:endParaRPr lang="en-US" sz="1300" dirty="0">
              <a:solidFill>
                <a:schemeClr val="tx1"/>
              </a:solidFill>
            </a:endParaRPr>
          </a:p>
        </p:txBody>
      </p:sp>
      <p:sp>
        <p:nvSpPr>
          <p:cNvPr id="25" name="Rounded Rectangle 24"/>
          <p:cNvSpPr/>
          <p:nvPr/>
        </p:nvSpPr>
        <p:spPr>
          <a:xfrm>
            <a:off x="4572000" y="4118842"/>
            <a:ext cx="1965960" cy="50292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300" smtClean="0">
                <a:solidFill>
                  <a:schemeClr val="tx1"/>
                </a:solidFill>
              </a:rPr>
              <a:t>Oil &amp; Gas</a:t>
            </a:r>
            <a:r>
              <a:rPr lang="en-US" sz="1300" dirty="0" smtClean="0">
                <a:solidFill>
                  <a:schemeClr val="tx1"/>
                </a:solidFill>
              </a:rPr>
              <a:t>, Mining, and Agriculture Equipment</a:t>
            </a:r>
            <a:endParaRPr lang="en-US" sz="1300" dirty="0">
              <a:solidFill>
                <a:schemeClr val="tx1"/>
              </a:solidFill>
            </a:endParaRPr>
          </a:p>
        </p:txBody>
      </p:sp>
      <p:sp>
        <p:nvSpPr>
          <p:cNvPr id="26" name="Rounded Rectangle 25"/>
          <p:cNvSpPr/>
          <p:nvPr/>
        </p:nvSpPr>
        <p:spPr>
          <a:xfrm>
            <a:off x="6962542" y="4332202"/>
            <a:ext cx="1965960" cy="50292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300" dirty="0">
                <a:solidFill>
                  <a:schemeClr val="tx1"/>
                </a:solidFill>
              </a:rPr>
              <a:t>Nuclear Fuel Cladding</a:t>
            </a:r>
          </a:p>
        </p:txBody>
      </p:sp>
      <p:sp>
        <p:nvSpPr>
          <p:cNvPr id="27" name="Rounded Rectangle 26"/>
          <p:cNvSpPr/>
          <p:nvPr/>
        </p:nvSpPr>
        <p:spPr>
          <a:xfrm>
            <a:off x="6962542" y="4891978"/>
            <a:ext cx="1965960" cy="50292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300" dirty="0" smtClean="0">
                <a:solidFill>
                  <a:schemeClr val="tx1"/>
                </a:solidFill>
              </a:rPr>
              <a:t>Hydrogen Pipelines and Storage Tanks</a:t>
            </a:r>
            <a:endParaRPr lang="en-US" sz="1300" dirty="0">
              <a:solidFill>
                <a:schemeClr val="tx1"/>
              </a:solidFill>
            </a:endParaRPr>
          </a:p>
        </p:txBody>
      </p:sp>
      <p:sp>
        <p:nvSpPr>
          <p:cNvPr id="28" name="Rounded Rectangle 27"/>
          <p:cNvSpPr/>
          <p:nvPr/>
        </p:nvSpPr>
        <p:spPr>
          <a:xfrm>
            <a:off x="2100083" y="5261842"/>
            <a:ext cx="1965960" cy="502920"/>
          </a:xfrm>
          <a:prstGeom prst="roundRect">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300" dirty="0" smtClean="0">
                <a:solidFill>
                  <a:schemeClr val="tx1"/>
                </a:solidFill>
              </a:rPr>
              <a:t>Desalination Systems</a:t>
            </a:r>
            <a:endParaRPr lang="en-US" sz="1300" dirty="0">
              <a:solidFill>
                <a:schemeClr val="tx1"/>
              </a:solidFill>
            </a:endParaRPr>
          </a:p>
        </p:txBody>
      </p:sp>
      <p:sp>
        <p:nvSpPr>
          <p:cNvPr id="31" name="Rounded Rectangle 30"/>
          <p:cNvSpPr/>
          <p:nvPr/>
        </p:nvSpPr>
        <p:spPr>
          <a:xfrm>
            <a:off x="4572000" y="4678618"/>
            <a:ext cx="1965960" cy="50292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a:solidFill>
                  <a:schemeClr val="tx1"/>
                </a:solidFill>
              </a:rPr>
              <a:t>Turbine </a:t>
            </a:r>
            <a:r>
              <a:rPr lang="en-US" sz="1200" dirty="0" smtClean="0">
                <a:solidFill>
                  <a:schemeClr val="tx1"/>
                </a:solidFill>
              </a:rPr>
              <a:t>&amp; Rotary </a:t>
            </a:r>
            <a:r>
              <a:rPr lang="en-US" sz="1200" dirty="0" err="1" smtClean="0">
                <a:solidFill>
                  <a:schemeClr val="tx1"/>
                </a:solidFill>
              </a:rPr>
              <a:t>Eq</a:t>
            </a:r>
            <a:r>
              <a:rPr lang="en-US" sz="1200" dirty="0" smtClean="0">
                <a:solidFill>
                  <a:schemeClr val="tx1"/>
                </a:solidFill>
              </a:rPr>
              <a:t>, e.g., Geothermal </a:t>
            </a:r>
            <a:r>
              <a:rPr lang="en-US" sz="1200" dirty="0" err="1" smtClean="0">
                <a:solidFill>
                  <a:schemeClr val="tx1"/>
                </a:solidFill>
              </a:rPr>
              <a:t>Turbomchinery</a:t>
            </a:r>
            <a:endParaRPr lang="en-US" sz="1200" dirty="0">
              <a:solidFill>
                <a:schemeClr val="tx1"/>
              </a:solidFill>
            </a:endParaRPr>
          </a:p>
        </p:txBody>
      </p:sp>
      <p:sp>
        <p:nvSpPr>
          <p:cNvPr id="3" name="Title 2"/>
          <p:cNvSpPr>
            <a:spLocks noGrp="1"/>
          </p:cNvSpPr>
          <p:nvPr>
            <p:ph type="title"/>
          </p:nvPr>
        </p:nvSpPr>
        <p:spPr>
          <a:xfrm>
            <a:off x="100320" y="-28167"/>
            <a:ext cx="8686800" cy="914400"/>
          </a:xfrm>
        </p:spPr>
        <p:txBody>
          <a:bodyPr/>
          <a:lstStyle/>
          <a:p>
            <a:r>
              <a:rPr lang="en-US" dirty="0" smtClean="0"/>
              <a:t>Breakout Topics, Focus Areas, and Materials Challenges</a:t>
            </a:r>
            <a:endParaRPr lang="en-US" dirty="0"/>
          </a:p>
        </p:txBody>
      </p:sp>
      <p:sp>
        <p:nvSpPr>
          <p:cNvPr id="32" name="TextBox 31"/>
          <p:cNvSpPr txBox="1"/>
          <p:nvPr/>
        </p:nvSpPr>
        <p:spPr>
          <a:xfrm>
            <a:off x="77531" y="791846"/>
            <a:ext cx="1709192" cy="646331"/>
          </a:xfrm>
          <a:prstGeom prst="rect">
            <a:avLst/>
          </a:prstGeom>
          <a:noFill/>
        </p:spPr>
        <p:txBody>
          <a:bodyPr wrap="square" rtlCol="0">
            <a:spAutoFit/>
          </a:bodyPr>
          <a:lstStyle/>
          <a:p>
            <a:pPr algn="ctr"/>
            <a:r>
              <a:rPr lang="en-US" b="1" dirty="0" smtClean="0"/>
              <a:t>BREAKOUT TOPIC</a:t>
            </a:r>
            <a:endParaRPr lang="en-US" b="1" dirty="0"/>
          </a:p>
        </p:txBody>
      </p:sp>
      <p:sp>
        <p:nvSpPr>
          <p:cNvPr id="34" name="Rectangle 33"/>
          <p:cNvSpPr/>
          <p:nvPr/>
        </p:nvSpPr>
        <p:spPr>
          <a:xfrm>
            <a:off x="4572000" y="779584"/>
            <a:ext cx="1965960" cy="1077218"/>
          </a:xfrm>
          <a:prstGeom prst="rect">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600" b="1" dirty="0">
                <a:cs typeface="Arial" panose="020B0604020202020204" pitchFamily="34" charset="0"/>
              </a:rPr>
              <a:t>Mechanical Wear in </a:t>
            </a:r>
            <a:r>
              <a:rPr lang="en-US" sz="1600" b="1" dirty="0" smtClean="0">
                <a:cs typeface="Arial" panose="020B0604020202020204" pitchFamily="34" charset="0"/>
              </a:rPr>
              <a:t>Turbines</a:t>
            </a:r>
            <a:r>
              <a:rPr lang="en-US" sz="1600" b="1" dirty="0">
                <a:cs typeface="Arial" panose="020B0604020202020204" pitchFamily="34" charset="0"/>
              </a:rPr>
              <a:t>, Rotary Machinery </a:t>
            </a:r>
            <a:r>
              <a:rPr lang="en-US" sz="1600" b="1" dirty="0" smtClean="0">
                <a:cs typeface="Arial" panose="020B0604020202020204" pitchFamily="34" charset="0"/>
              </a:rPr>
              <a:t>&amp; Non-Rotating </a:t>
            </a:r>
            <a:r>
              <a:rPr lang="en-US" sz="1600" b="1" dirty="0">
                <a:cs typeface="Arial" panose="020B0604020202020204" pitchFamily="34" charset="0"/>
              </a:rPr>
              <a:t>Machinery </a:t>
            </a:r>
          </a:p>
        </p:txBody>
      </p:sp>
      <p:sp>
        <p:nvSpPr>
          <p:cNvPr id="35" name="Rectangle 34"/>
          <p:cNvSpPr/>
          <p:nvPr/>
        </p:nvSpPr>
        <p:spPr>
          <a:xfrm>
            <a:off x="6962542" y="779584"/>
            <a:ext cx="1965960" cy="1077218"/>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600" b="1" dirty="0">
                <a:solidFill>
                  <a:schemeClr val="tx1"/>
                </a:solidFill>
                <a:cs typeface="Arial" panose="020B0604020202020204" pitchFamily="34" charset="0"/>
              </a:rPr>
              <a:t>Radiation &amp; Hydrogen Embrittlement Environments</a:t>
            </a:r>
          </a:p>
        </p:txBody>
      </p:sp>
      <p:sp>
        <p:nvSpPr>
          <p:cNvPr id="36" name="Rectangle 35"/>
          <p:cNvSpPr/>
          <p:nvPr/>
        </p:nvSpPr>
        <p:spPr>
          <a:xfrm>
            <a:off x="2063704" y="779584"/>
            <a:ext cx="1965960" cy="830997"/>
          </a:xfrm>
          <a:prstGeom prst="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600" b="1" dirty="0">
                <a:cs typeface="Arial" panose="020B0604020202020204" pitchFamily="34" charset="0"/>
              </a:rPr>
              <a:t>High Temperature &amp; Corrosion Conditions</a:t>
            </a:r>
          </a:p>
        </p:txBody>
      </p:sp>
      <p:sp>
        <p:nvSpPr>
          <p:cNvPr id="29" name="Rectangle 28"/>
          <p:cNvSpPr/>
          <p:nvPr/>
        </p:nvSpPr>
        <p:spPr>
          <a:xfrm>
            <a:off x="2133600" y="2007030"/>
            <a:ext cx="1965960" cy="521208"/>
          </a:xfrm>
          <a:prstGeom prst="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b="1" dirty="0">
                <a:cs typeface="Arial" panose="020B0604020202020204" pitchFamily="34" charset="0"/>
              </a:rPr>
              <a:t>Phase-Stable </a:t>
            </a:r>
            <a:r>
              <a:rPr lang="en-US" sz="1400" b="1" dirty="0" smtClean="0">
                <a:cs typeface="Arial" panose="020B0604020202020204" pitchFamily="34" charset="0"/>
              </a:rPr>
              <a:t>Materials,</a:t>
            </a:r>
            <a:endParaRPr lang="en-US" sz="1400" b="1" dirty="0">
              <a:cs typeface="Arial" panose="020B0604020202020204" pitchFamily="34" charset="0"/>
            </a:endParaRPr>
          </a:p>
          <a:p>
            <a:pPr algn="ctr"/>
            <a:r>
              <a:rPr lang="en-US" sz="1400" b="1" dirty="0">
                <a:cs typeface="Arial" panose="020B0604020202020204" pitchFamily="34" charset="0"/>
              </a:rPr>
              <a:t>Advanced Surfaces</a:t>
            </a:r>
          </a:p>
        </p:txBody>
      </p:sp>
      <p:sp>
        <p:nvSpPr>
          <p:cNvPr id="30" name="Rounded Rectangle 29"/>
          <p:cNvSpPr/>
          <p:nvPr/>
        </p:nvSpPr>
        <p:spPr>
          <a:xfrm>
            <a:off x="4554415" y="5257800"/>
            <a:ext cx="1965960" cy="50292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1200"/>
              </a:lnSpc>
            </a:pPr>
            <a:r>
              <a:rPr lang="en-US" sz="1200" dirty="0" smtClean="0">
                <a:solidFill>
                  <a:schemeClr val="tx1"/>
                </a:solidFill>
              </a:rPr>
              <a:t>Low Friction Coatings &amp; Surface Modifications for Vehicles</a:t>
            </a:r>
            <a:endParaRPr lang="en-US" sz="1200" dirty="0">
              <a:solidFill>
                <a:schemeClr val="tx1"/>
              </a:solidFill>
            </a:endParaRPr>
          </a:p>
        </p:txBody>
      </p:sp>
      <p:sp>
        <p:nvSpPr>
          <p:cNvPr id="2" name="Rounded Rectangle 1"/>
          <p:cNvSpPr/>
          <p:nvPr/>
        </p:nvSpPr>
        <p:spPr>
          <a:xfrm>
            <a:off x="1072954" y="6096000"/>
            <a:ext cx="7241638" cy="544830"/>
          </a:xfrm>
          <a:prstGeom prst="roundRect">
            <a:avLst/>
          </a:prstGeom>
        </p:spPr>
        <p:style>
          <a:lnRef idx="0">
            <a:schemeClr val="accent1"/>
          </a:lnRef>
          <a:fillRef idx="3">
            <a:schemeClr val="accent1"/>
          </a:fillRef>
          <a:effectRef idx="3">
            <a:schemeClr val="accent1"/>
          </a:effectRef>
          <a:fontRef idx="minor">
            <a:schemeClr val="lt1"/>
          </a:fontRef>
        </p:style>
        <p:txBody>
          <a:bodyPr tIns="0" bIns="0" rtlCol="0" anchor="ctr">
            <a:spAutoFit/>
          </a:bodyPr>
          <a:lstStyle/>
          <a:p>
            <a:pPr algn="ctr"/>
            <a:r>
              <a:rPr lang="en-US" sz="1600" b="1" dirty="0" smtClean="0">
                <a:solidFill>
                  <a:sysClr val="windowText" lastClr="000000"/>
                </a:solidFill>
              </a:rPr>
              <a:t>New Materials will Enable Numerous Clean Energy Applications Provide Opportunities for Energy Savings &amp; Emissions Reductions</a:t>
            </a:r>
            <a:endParaRPr lang="en-US" sz="1600" dirty="0"/>
          </a:p>
        </p:txBody>
      </p:sp>
    </p:spTree>
    <p:extLst>
      <p:ext uri="{BB962C8B-B14F-4D97-AF65-F5344CB8AC3E}">
        <p14:creationId xmlns:p14="http://schemas.microsoft.com/office/powerpoint/2010/main" val="18694897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81000" y="2286000"/>
            <a:ext cx="8229600" cy="914400"/>
          </a:xfrm>
        </p:spPr>
        <p:txBody>
          <a:bodyPr>
            <a:normAutofit/>
          </a:bodyPr>
          <a:lstStyle/>
          <a:p>
            <a:pPr algn="ctr"/>
            <a:r>
              <a:rPr lang="en-US" dirty="0" smtClean="0"/>
              <a:t>Overview of the Advanced Manufacturing Office at the U.S. Department of Energy</a:t>
            </a:r>
            <a:endParaRPr lang="en-US" dirty="0"/>
          </a:p>
        </p:txBody>
      </p:sp>
    </p:spTree>
    <p:extLst>
      <p:ext uri="{BB962C8B-B14F-4D97-AF65-F5344CB8AC3E}">
        <p14:creationId xmlns:p14="http://schemas.microsoft.com/office/powerpoint/2010/main" val="42109036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2514600"/>
            <a:ext cx="8229600" cy="1457325"/>
          </a:xfrm>
        </p:spPr>
        <p:txBody>
          <a:bodyPr/>
          <a:lstStyle/>
          <a:p>
            <a:pPr marL="0" indent="0" algn="ctr">
              <a:buNone/>
            </a:pPr>
            <a:r>
              <a:rPr lang="en-US" sz="4800" b="1" dirty="0" smtClean="0"/>
              <a:t>Thank You</a:t>
            </a:r>
          </a:p>
        </p:txBody>
      </p:sp>
    </p:spTree>
    <p:extLst>
      <p:ext uri="{BB962C8B-B14F-4D97-AF65-F5344CB8AC3E}">
        <p14:creationId xmlns:p14="http://schemas.microsoft.com/office/powerpoint/2010/main" val="10245568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a:grpSpLocks/>
          </p:cNvGrpSpPr>
          <p:nvPr/>
        </p:nvGrpSpPr>
        <p:grpSpPr bwMode="auto">
          <a:xfrm>
            <a:off x="2775000" y="1587161"/>
            <a:ext cx="3216275" cy="2677993"/>
            <a:chOff x="2817628" y="2381693"/>
            <a:chExt cx="3402419" cy="3338623"/>
          </a:xfrm>
        </p:grpSpPr>
        <p:sp>
          <p:nvSpPr>
            <p:cNvPr id="23" name="Oval 22"/>
            <p:cNvSpPr/>
            <p:nvPr/>
          </p:nvSpPr>
          <p:spPr>
            <a:xfrm>
              <a:off x="2817628" y="2381693"/>
              <a:ext cx="3402419" cy="3338623"/>
            </a:xfrm>
            <a:prstGeom prst="ellipse">
              <a:avLst/>
            </a:prstGeom>
            <a:ln/>
          </p:spPr>
          <p:style>
            <a:lnRef idx="3">
              <a:schemeClr val="lt1"/>
            </a:lnRef>
            <a:fillRef idx="1">
              <a:schemeClr val="accent1"/>
            </a:fillRef>
            <a:effectRef idx="1">
              <a:schemeClr val="accent1"/>
            </a:effectRef>
            <a:fontRef idx="minor">
              <a:schemeClr val="lt1"/>
            </a:fontRef>
          </p:style>
          <p:txBody>
            <a:bodyPr anchor="ctr"/>
            <a:lstStyle/>
            <a:p>
              <a:pPr algn="ctr" defTabSz="457200">
                <a:lnSpc>
                  <a:spcPct val="100000"/>
                </a:lnSpc>
                <a:defRPr/>
              </a:pPr>
              <a:endParaRPr lang="en-US" sz="2800" b="0"/>
            </a:p>
          </p:txBody>
        </p:sp>
        <p:sp>
          <p:nvSpPr>
            <p:cNvPr id="18456" name="TextBox 23"/>
            <p:cNvSpPr txBox="1">
              <a:spLocks noChangeArrowheads="1"/>
            </p:cNvSpPr>
            <p:nvPr/>
          </p:nvSpPr>
          <p:spPr bwMode="auto">
            <a:xfrm>
              <a:off x="2874584" y="3233704"/>
              <a:ext cx="3203166" cy="1612953"/>
            </a:xfrm>
            <a:prstGeom prst="rect">
              <a:avLst/>
            </a:prstGeom>
            <a:noFill/>
            <a:ln>
              <a:noFill/>
              <a:headEnd/>
              <a:tailEnd/>
            </a:ln>
          </p:spPr>
          <p:style>
            <a:lnRef idx="3">
              <a:schemeClr val="lt1"/>
            </a:lnRef>
            <a:fillRef idx="1">
              <a:schemeClr val="accent1"/>
            </a:fillRef>
            <a:effectRef idx="1">
              <a:schemeClr val="accent1"/>
            </a:effectRef>
            <a:fontRef idx="minor">
              <a:schemeClr val="lt1"/>
            </a:fontRef>
          </p:style>
          <p:txBody>
            <a:bodyPr/>
            <a:lstStyle/>
            <a:p>
              <a:pPr algn="ctr" defTabSz="457200">
                <a:lnSpc>
                  <a:spcPct val="100000"/>
                </a:lnSpc>
                <a:spcBef>
                  <a:spcPct val="20000"/>
                </a:spcBef>
                <a:buFont typeface="Arial" charset="0"/>
                <a:buNone/>
                <a:defRPr/>
              </a:pPr>
              <a:r>
                <a:rPr lang="en-US" sz="4000" dirty="0">
                  <a:solidFill>
                    <a:srgbClr val="FFFFFF"/>
                  </a:solidFill>
                  <a:latin typeface="Calibri" pitchFamily="34" charset="0"/>
                </a:rPr>
                <a:t>Clean Energy Solutions</a:t>
              </a:r>
            </a:p>
          </p:txBody>
        </p:sp>
      </p:grpSp>
      <p:grpSp>
        <p:nvGrpSpPr>
          <p:cNvPr id="3" name="Group 28"/>
          <p:cNvGrpSpPr>
            <a:grpSpLocks/>
          </p:cNvGrpSpPr>
          <p:nvPr/>
        </p:nvGrpSpPr>
        <p:grpSpPr bwMode="auto">
          <a:xfrm>
            <a:off x="5611862" y="3173357"/>
            <a:ext cx="2738476" cy="1033609"/>
            <a:chOff x="5956979" y="4156717"/>
            <a:chExt cx="2987748" cy="925032"/>
          </a:xfrm>
        </p:grpSpPr>
        <p:sp>
          <p:nvSpPr>
            <p:cNvPr id="21" name="Oval 20"/>
            <p:cNvSpPr/>
            <p:nvPr/>
          </p:nvSpPr>
          <p:spPr>
            <a:xfrm>
              <a:off x="5956979" y="4156717"/>
              <a:ext cx="2987748" cy="925032"/>
            </a:xfrm>
            <a:prstGeom prst="ellipse">
              <a:avLst/>
            </a:prstGeom>
            <a:ln/>
          </p:spPr>
          <p:style>
            <a:lnRef idx="3">
              <a:schemeClr val="lt1"/>
            </a:lnRef>
            <a:fillRef idx="1">
              <a:schemeClr val="accent4"/>
            </a:fillRef>
            <a:effectRef idx="1">
              <a:schemeClr val="accent4"/>
            </a:effectRef>
            <a:fontRef idx="minor">
              <a:schemeClr val="lt1"/>
            </a:fontRef>
          </p:style>
          <p:txBody>
            <a:bodyPr anchor="ctr"/>
            <a:lstStyle/>
            <a:p>
              <a:pPr algn="ctr" defTabSz="457200">
                <a:lnSpc>
                  <a:spcPct val="100000"/>
                </a:lnSpc>
                <a:defRPr/>
              </a:pPr>
              <a:endParaRPr lang="en-US" sz="2800" b="0"/>
            </a:p>
          </p:txBody>
        </p:sp>
        <p:sp>
          <p:nvSpPr>
            <p:cNvPr id="18452" name="TextBox 10"/>
            <p:cNvSpPr txBox="1">
              <a:spLocks noChangeArrowheads="1"/>
            </p:cNvSpPr>
            <p:nvPr/>
          </p:nvSpPr>
          <p:spPr bwMode="auto">
            <a:xfrm>
              <a:off x="5984432" y="4367990"/>
              <a:ext cx="2916066" cy="531037"/>
            </a:xfrm>
            <a:prstGeom prst="rect">
              <a:avLst/>
            </a:prstGeom>
            <a:noFill/>
            <a:ln>
              <a:noFill/>
              <a:headEnd/>
              <a:tailEnd/>
            </a:ln>
          </p:spPr>
          <p:style>
            <a:lnRef idx="3">
              <a:schemeClr val="lt1"/>
            </a:lnRef>
            <a:fillRef idx="1">
              <a:schemeClr val="accent4"/>
            </a:fillRef>
            <a:effectRef idx="1">
              <a:schemeClr val="accent4"/>
            </a:effectRef>
            <a:fontRef idx="minor">
              <a:schemeClr val="lt1"/>
            </a:fontRef>
          </p:style>
          <p:txBody>
            <a:bodyPr/>
            <a:lstStyle/>
            <a:p>
              <a:pPr algn="ctr" defTabSz="457200">
                <a:lnSpc>
                  <a:spcPct val="100000"/>
                </a:lnSpc>
                <a:spcBef>
                  <a:spcPct val="20000"/>
                </a:spcBef>
                <a:buFont typeface="Arial" charset="0"/>
                <a:buNone/>
                <a:defRPr/>
              </a:pPr>
              <a:r>
                <a:rPr lang="en-US" sz="3600" dirty="0">
                  <a:solidFill>
                    <a:srgbClr val="FFFFFF"/>
                  </a:solidFill>
                  <a:latin typeface="Calibri" pitchFamily="34" charset="0"/>
                </a:rPr>
                <a:t>Environment</a:t>
              </a:r>
            </a:p>
          </p:txBody>
        </p:sp>
      </p:grpSp>
      <p:grpSp>
        <p:nvGrpSpPr>
          <p:cNvPr id="4" name="Group 27"/>
          <p:cNvGrpSpPr>
            <a:grpSpLocks/>
          </p:cNvGrpSpPr>
          <p:nvPr/>
        </p:nvGrpSpPr>
        <p:grpSpPr bwMode="auto">
          <a:xfrm>
            <a:off x="2864581" y="914400"/>
            <a:ext cx="2925346" cy="1013936"/>
            <a:chOff x="3076356" y="1630327"/>
            <a:chExt cx="2987748" cy="925032"/>
          </a:xfrm>
        </p:grpSpPr>
        <p:sp>
          <p:nvSpPr>
            <p:cNvPr id="16" name="Oval 15"/>
            <p:cNvSpPr/>
            <p:nvPr/>
          </p:nvSpPr>
          <p:spPr>
            <a:xfrm>
              <a:off x="3076356" y="1630327"/>
              <a:ext cx="2987748" cy="925032"/>
            </a:xfrm>
            <a:prstGeom prst="ellipse">
              <a:avLst/>
            </a:prstGeom>
            <a:ln/>
          </p:spPr>
          <p:style>
            <a:lnRef idx="3">
              <a:schemeClr val="lt1"/>
            </a:lnRef>
            <a:fillRef idx="1">
              <a:schemeClr val="accent4"/>
            </a:fillRef>
            <a:effectRef idx="1">
              <a:schemeClr val="accent4"/>
            </a:effectRef>
            <a:fontRef idx="minor">
              <a:schemeClr val="lt1"/>
            </a:fontRef>
          </p:style>
          <p:txBody>
            <a:bodyPr anchor="ctr"/>
            <a:lstStyle/>
            <a:p>
              <a:pPr algn="ctr" defTabSz="457200">
                <a:lnSpc>
                  <a:spcPct val="100000"/>
                </a:lnSpc>
                <a:defRPr/>
              </a:pPr>
              <a:endParaRPr lang="en-US" sz="2800" b="0"/>
            </a:p>
          </p:txBody>
        </p:sp>
        <p:sp>
          <p:nvSpPr>
            <p:cNvPr id="18448" name="TextBox 12"/>
            <p:cNvSpPr txBox="1">
              <a:spLocks noChangeArrowheads="1"/>
            </p:cNvSpPr>
            <p:nvPr/>
          </p:nvSpPr>
          <p:spPr bwMode="auto">
            <a:xfrm>
              <a:off x="3167848" y="1770463"/>
              <a:ext cx="2696773" cy="530596"/>
            </a:xfrm>
            <a:prstGeom prst="rect">
              <a:avLst/>
            </a:prstGeom>
            <a:noFill/>
            <a:ln>
              <a:noFill/>
              <a:headEnd/>
              <a:tailEnd/>
            </a:ln>
          </p:spPr>
          <p:style>
            <a:lnRef idx="3">
              <a:schemeClr val="lt1"/>
            </a:lnRef>
            <a:fillRef idx="1">
              <a:schemeClr val="accent4"/>
            </a:fillRef>
            <a:effectRef idx="1">
              <a:schemeClr val="accent4"/>
            </a:effectRef>
            <a:fontRef idx="minor">
              <a:schemeClr val="lt1"/>
            </a:fontRef>
          </p:style>
          <p:txBody>
            <a:bodyPr/>
            <a:lstStyle/>
            <a:p>
              <a:pPr algn="ctr" defTabSz="457200">
                <a:lnSpc>
                  <a:spcPct val="100000"/>
                </a:lnSpc>
                <a:spcBef>
                  <a:spcPct val="20000"/>
                </a:spcBef>
                <a:buFont typeface="Arial" charset="0"/>
                <a:buNone/>
                <a:defRPr/>
              </a:pPr>
              <a:r>
                <a:rPr lang="en-US" sz="3600" dirty="0">
                  <a:solidFill>
                    <a:srgbClr val="FFFFFF"/>
                  </a:solidFill>
                  <a:latin typeface="Calibri" pitchFamily="34" charset="0"/>
                </a:rPr>
                <a:t>Security</a:t>
              </a:r>
            </a:p>
          </p:txBody>
        </p:sp>
      </p:grpSp>
      <p:sp>
        <p:nvSpPr>
          <p:cNvPr id="15" name="TextBox 14"/>
          <p:cNvSpPr txBox="1">
            <a:spLocks noChangeArrowheads="1"/>
          </p:cNvSpPr>
          <p:nvPr/>
        </p:nvSpPr>
        <p:spPr bwMode="auto">
          <a:xfrm>
            <a:off x="629502" y="3852919"/>
            <a:ext cx="2622445" cy="1377838"/>
          </a:xfrm>
          <a:prstGeom prst="rect">
            <a:avLst/>
          </a:prstGeom>
          <a:noFill/>
          <a:ln w="9525">
            <a:noFill/>
            <a:miter lim="800000"/>
            <a:headEnd/>
            <a:tailEnd/>
          </a:ln>
        </p:spPr>
        <p:txBody>
          <a:bodyPr/>
          <a:lstStyle/>
          <a:p>
            <a:pPr marL="231775" lvl="1" indent="-231775" defTabSz="457200">
              <a:lnSpc>
                <a:spcPct val="100000"/>
              </a:lnSpc>
              <a:buFont typeface="Arial" charset="0"/>
              <a:buChar char="•"/>
            </a:pPr>
            <a:r>
              <a:rPr lang="en-US" sz="2000" b="1" dirty="0" smtClean="0"/>
              <a:t>Competitiveness </a:t>
            </a:r>
            <a:r>
              <a:rPr lang="en-US" sz="2000" b="1" dirty="0"/>
              <a:t>in clean energy</a:t>
            </a:r>
          </a:p>
          <a:p>
            <a:pPr marL="231775" lvl="1" indent="-231775" defTabSz="457200">
              <a:lnSpc>
                <a:spcPct val="100000"/>
              </a:lnSpc>
              <a:buFont typeface="Arial" charset="0"/>
              <a:buChar char="•"/>
            </a:pPr>
            <a:r>
              <a:rPr lang="en-US" sz="2000" b="1" dirty="0"/>
              <a:t>Domestic jobs</a:t>
            </a:r>
          </a:p>
          <a:p>
            <a:pPr defTabSz="457200">
              <a:lnSpc>
                <a:spcPct val="100000"/>
              </a:lnSpc>
              <a:spcBef>
                <a:spcPct val="20000"/>
              </a:spcBef>
              <a:buFont typeface="Arial" charset="0"/>
              <a:buNone/>
            </a:pPr>
            <a:endParaRPr lang="en-US" sz="2000" b="1" dirty="0">
              <a:solidFill>
                <a:srgbClr val="FFFFFF"/>
              </a:solidFill>
              <a:latin typeface="Arial Narrow" pitchFamily="34" charset="0"/>
            </a:endParaRPr>
          </a:p>
        </p:txBody>
      </p:sp>
      <p:sp>
        <p:nvSpPr>
          <p:cNvPr id="19" name="TextBox 18"/>
          <p:cNvSpPr txBox="1">
            <a:spLocks noChangeArrowheads="1"/>
          </p:cNvSpPr>
          <p:nvPr/>
        </p:nvSpPr>
        <p:spPr bwMode="auto">
          <a:xfrm>
            <a:off x="5999331" y="4314428"/>
            <a:ext cx="2697594" cy="1068729"/>
          </a:xfrm>
          <a:prstGeom prst="rect">
            <a:avLst/>
          </a:prstGeom>
          <a:noFill/>
          <a:ln w="9525">
            <a:noFill/>
            <a:miter lim="800000"/>
            <a:headEnd/>
            <a:tailEnd/>
          </a:ln>
        </p:spPr>
        <p:txBody>
          <a:bodyPr/>
          <a:lstStyle/>
          <a:p>
            <a:pPr marL="231775" lvl="1" indent="-231775" defTabSz="457200">
              <a:lnSpc>
                <a:spcPct val="100000"/>
              </a:lnSpc>
              <a:buFont typeface="Arial" charset="0"/>
              <a:buChar char="•"/>
            </a:pPr>
            <a:r>
              <a:rPr lang="en-US" sz="2000" b="1" dirty="0"/>
              <a:t>Clean air</a:t>
            </a:r>
          </a:p>
          <a:p>
            <a:pPr marL="231775" lvl="1" indent="-231775" defTabSz="457200">
              <a:lnSpc>
                <a:spcPct val="100000"/>
              </a:lnSpc>
              <a:buFont typeface="Arial" charset="0"/>
              <a:buChar char="•"/>
            </a:pPr>
            <a:r>
              <a:rPr lang="en-US" sz="2000" b="1" dirty="0"/>
              <a:t>Climate change</a:t>
            </a:r>
          </a:p>
          <a:p>
            <a:pPr marL="231775" lvl="1" indent="-231775" defTabSz="457200">
              <a:lnSpc>
                <a:spcPct val="100000"/>
              </a:lnSpc>
              <a:buFont typeface="Arial" charset="0"/>
              <a:buChar char="•"/>
            </a:pPr>
            <a:r>
              <a:rPr lang="en-US" sz="2000" b="1" dirty="0"/>
              <a:t>Health</a:t>
            </a:r>
          </a:p>
          <a:p>
            <a:pPr defTabSz="457200">
              <a:lnSpc>
                <a:spcPct val="100000"/>
              </a:lnSpc>
              <a:spcBef>
                <a:spcPct val="20000"/>
              </a:spcBef>
              <a:buFont typeface="Arial" charset="0"/>
              <a:buNone/>
            </a:pPr>
            <a:endParaRPr lang="en-US" sz="2000" b="1" dirty="0">
              <a:solidFill>
                <a:srgbClr val="FFFFFF"/>
              </a:solidFill>
              <a:latin typeface="Arial Narrow" pitchFamily="34" charset="0"/>
            </a:endParaRPr>
          </a:p>
        </p:txBody>
      </p:sp>
      <p:sp>
        <p:nvSpPr>
          <p:cNvPr id="30" name="TextBox 29"/>
          <p:cNvSpPr txBox="1">
            <a:spLocks noChangeArrowheads="1"/>
          </p:cNvSpPr>
          <p:nvPr/>
        </p:nvSpPr>
        <p:spPr bwMode="auto">
          <a:xfrm>
            <a:off x="5881344" y="1023252"/>
            <a:ext cx="2849994" cy="1127818"/>
          </a:xfrm>
          <a:prstGeom prst="rect">
            <a:avLst/>
          </a:prstGeom>
          <a:noFill/>
          <a:ln w="9525">
            <a:noFill/>
            <a:miter lim="800000"/>
            <a:headEnd/>
            <a:tailEnd/>
          </a:ln>
        </p:spPr>
        <p:txBody>
          <a:bodyPr/>
          <a:lstStyle/>
          <a:p>
            <a:pPr marL="231775" lvl="1" indent="-231775" defTabSz="457200">
              <a:lnSpc>
                <a:spcPct val="100000"/>
              </a:lnSpc>
              <a:buFont typeface="Arial" charset="0"/>
              <a:buChar char="•"/>
            </a:pPr>
            <a:r>
              <a:rPr lang="en-US" sz="2000" b="1" dirty="0"/>
              <a:t>Energy self-reliance</a:t>
            </a:r>
          </a:p>
          <a:p>
            <a:pPr marL="231775" lvl="1" indent="-231775" defTabSz="457200">
              <a:lnSpc>
                <a:spcPct val="100000"/>
              </a:lnSpc>
              <a:buFont typeface="Arial" charset="0"/>
              <a:buChar char="•"/>
            </a:pPr>
            <a:r>
              <a:rPr lang="en-US" sz="2000" b="1" dirty="0"/>
              <a:t>Stable, diverse energy supply</a:t>
            </a:r>
          </a:p>
          <a:p>
            <a:pPr marL="231775" lvl="1" indent="-231775" defTabSz="457200">
              <a:lnSpc>
                <a:spcPct val="100000"/>
              </a:lnSpc>
            </a:pPr>
            <a:endParaRPr lang="en-US" sz="2000" b="1" dirty="0"/>
          </a:p>
          <a:p>
            <a:pPr defTabSz="457200">
              <a:lnSpc>
                <a:spcPct val="100000"/>
              </a:lnSpc>
              <a:spcBef>
                <a:spcPct val="20000"/>
              </a:spcBef>
              <a:buFont typeface="Arial" charset="0"/>
              <a:buNone/>
            </a:pPr>
            <a:endParaRPr lang="en-US" sz="2000" b="1" dirty="0">
              <a:solidFill>
                <a:srgbClr val="FFFFFF"/>
              </a:solidFill>
              <a:latin typeface="Arial Narrow" pitchFamily="34" charset="0"/>
            </a:endParaRPr>
          </a:p>
        </p:txBody>
      </p:sp>
      <p:grpSp>
        <p:nvGrpSpPr>
          <p:cNvPr id="5" name="Group 17"/>
          <p:cNvGrpSpPr>
            <a:grpSpLocks/>
          </p:cNvGrpSpPr>
          <p:nvPr/>
        </p:nvGrpSpPr>
        <p:grpSpPr bwMode="auto">
          <a:xfrm>
            <a:off x="349338" y="2773992"/>
            <a:ext cx="2742805" cy="1013404"/>
            <a:chOff x="265816" y="4104169"/>
            <a:chExt cx="2987748" cy="925032"/>
          </a:xfrm>
        </p:grpSpPr>
        <p:sp>
          <p:nvSpPr>
            <p:cNvPr id="22" name="Oval 21"/>
            <p:cNvSpPr/>
            <p:nvPr/>
          </p:nvSpPr>
          <p:spPr>
            <a:xfrm>
              <a:off x="265816" y="4104169"/>
              <a:ext cx="2987748" cy="925032"/>
            </a:xfrm>
            <a:prstGeom prst="ellipse">
              <a:avLst/>
            </a:prstGeom>
            <a:ln/>
          </p:spPr>
          <p:style>
            <a:lnRef idx="3">
              <a:schemeClr val="lt1"/>
            </a:lnRef>
            <a:fillRef idx="1">
              <a:schemeClr val="accent4"/>
            </a:fillRef>
            <a:effectRef idx="1">
              <a:schemeClr val="accent4"/>
            </a:effectRef>
            <a:fontRef idx="minor">
              <a:schemeClr val="lt1"/>
            </a:fontRef>
          </p:style>
          <p:txBody>
            <a:bodyPr anchor="ctr"/>
            <a:lstStyle/>
            <a:p>
              <a:pPr algn="ctr" defTabSz="457200">
                <a:lnSpc>
                  <a:spcPct val="100000"/>
                </a:lnSpc>
                <a:defRPr/>
              </a:pPr>
              <a:endParaRPr lang="en-US" sz="2800" b="0"/>
            </a:p>
          </p:txBody>
        </p:sp>
        <p:sp>
          <p:nvSpPr>
            <p:cNvPr id="18444" name="TextBox 24"/>
            <p:cNvSpPr txBox="1">
              <a:spLocks noChangeArrowheads="1"/>
            </p:cNvSpPr>
            <p:nvPr/>
          </p:nvSpPr>
          <p:spPr bwMode="auto">
            <a:xfrm>
              <a:off x="571000" y="4260043"/>
              <a:ext cx="2302610" cy="530947"/>
            </a:xfrm>
            <a:prstGeom prst="rect">
              <a:avLst/>
            </a:prstGeom>
            <a:noFill/>
            <a:ln>
              <a:noFill/>
              <a:headEnd/>
              <a:tailEnd/>
            </a:ln>
          </p:spPr>
          <p:style>
            <a:lnRef idx="3">
              <a:schemeClr val="lt1"/>
            </a:lnRef>
            <a:fillRef idx="1">
              <a:schemeClr val="accent4"/>
            </a:fillRef>
            <a:effectRef idx="1">
              <a:schemeClr val="accent4"/>
            </a:effectRef>
            <a:fontRef idx="minor">
              <a:schemeClr val="lt1"/>
            </a:fontRef>
          </p:style>
          <p:txBody>
            <a:bodyPr/>
            <a:lstStyle/>
            <a:p>
              <a:pPr algn="ctr" defTabSz="457200">
                <a:lnSpc>
                  <a:spcPct val="100000"/>
                </a:lnSpc>
                <a:spcBef>
                  <a:spcPct val="20000"/>
                </a:spcBef>
                <a:buFont typeface="Arial" charset="0"/>
                <a:buNone/>
                <a:defRPr/>
              </a:pPr>
              <a:r>
                <a:rPr lang="en-US" sz="3600" dirty="0">
                  <a:solidFill>
                    <a:srgbClr val="FFFFFF"/>
                  </a:solidFill>
                  <a:latin typeface="Calibri" pitchFamily="34" charset="0"/>
                </a:rPr>
                <a:t>Economy</a:t>
              </a:r>
            </a:p>
          </p:txBody>
        </p:sp>
      </p:grpSp>
      <p:sp>
        <p:nvSpPr>
          <p:cNvPr id="20" name="Title 1"/>
          <p:cNvSpPr txBox="1">
            <a:spLocks/>
          </p:cNvSpPr>
          <p:nvPr/>
        </p:nvSpPr>
        <p:spPr>
          <a:xfrm>
            <a:off x="177800" y="0"/>
            <a:ext cx="8813800" cy="901700"/>
          </a:xfrm>
          <a:prstGeom prst="rect">
            <a:avLst/>
          </a:prstGeom>
        </p:spPr>
        <p:txBody>
          <a:bodyPr anchor="ctr"/>
          <a:lstStyle>
            <a:lvl1pPr algn="l" defTabSz="457200" rtl="0" eaLnBrk="0" fontAlgn="base" hangingPunct="0">
              <a:lnSpc>
                <a:spcPts val="2800"/>
              </a:lnSpc>
              <a:spcBef>
                <a:spcPct val="0"/>
              </a:spcBef>
              <a:spcAft>
                <a:spcPct val="0"/>
              </a:spcAft>
              <a:defRPr sz="2800" b="1" i="0" kern="1200">
                <a:solidFill>
                  <a:srgbClr val="282B2E"/>
                </a:solidFill>
                <a:latin typeface="Calibri"/>
                <a:ea typeface="+mj-ea"/>
                <a:cs typeface="Calibri"/>
              </a:defRPr>
            </a:lvl1pPr>
            <a:lvl2pPr algn="l" defTabSz="457200" rtl="0" eaLnBrk="0" fontAlgn="base" hangingPunct="0">
              <a:lnSpc>
                <a:spcPts val="2800"/>
              </a:lnSpc>
              <a:spcBef>
                <a:spcPct val="0"/>
              </a:spcBef>
              <a:spcAft>
                <a:spcPct val="0"/>
              </a:spcAft>
              <a:defRPr sz="2600">
                <a:solidFill>
                  <a:srgbClr val="FFFFFF"/>
                </a:solidFill>
                <a:latin typeface="Arial" charset="0"/>
              </a:defRPr>
            </a:lvl2pPr>
            <a:lvl3pPr algn="l" defTabSz="457200" rtl="0" eaLnBrk="0" fontAlgn="base" hangingPunct="0">
              <a:lnSpc>
                <a:spcPts val="2800"/>
              </a:lnSpc>
              <a:spcBef>
                <a:spcPct val="0"/>
              </a:spcBef>
              <a:spcAft>
                <a:spcPct val="0"/>
              </a:spcAft>
              <a:defRPr sz="2600">
                <a:solidFill>
                  <a:srgbClr val="FFFFFF"/>
                </a:solidFill>
                <a:latin typeface="Arial" charset="0"/>
              </a:defRPr>
            </a:lvl3pPr>
            <a:lvl4pPr algn="l" defTabSz="457200" rtl="0" eaLnBrk="0" fontAlgn="base" hangingPunct="0">
              <a:lnSpc>
                <a:spcPts val="2800"/>
              </a:lnSpc>
              <a:spcBef>
                <a:spcPct val="0"/>
              </a:spcBef>
              <a:spcAft>
                <a:spcPct val="0"/>
              </a:spcAft>
              <a:defRPr sz="2600">
                <a:solidFill>
                  <a:srgbClr val="FFFFFF"/>
                </a:solidFill>
                <a:latin typeface="Arial" charset="0"/>
              </a:defRPr>
            </a:lvl4pPr>
            <a:lvl5pPr algn="l" defTabSz="457200" rtl="0" eaLnBrk="0" fontAlgn="base" hangingPunct="0">
              <a:lnSpc>
                <a:spcPts val="2800"/>
              </a:lnSpc>
              <a:spcBef>
                <a:spcPct val="0"/>
              </a:spcBef>
              <a:spcAft>
                <a:spcPct val="0"/>
              </a:spcAft>
              <a:defRPr sz="2600">
                <a:solidFill>
                  <a:srgbClr val="FFFFFF"/>
                </a:solidFill>
                <a:latin typeface="Arial" charset="0"/>
              </a:defRPr>
            </a:lvl5pPr>
            <a:lvl6pPr marL="457200" algn="l" defTabSz="457200" rtl="0" fontAlgn="base">
              <a:lnSpc>
                <a:spcPts val="2800"/>
              </a:lnSpc>
              <a:spcBef>
                <a:spcPct val="0"/>
              </a:spcBef>
              <a:spcAft>
                <a:spcPct val="0"/>
              </a:spcAft>
              <a:defRPr sz="2600">
                <a:solidFill>
                  <a:srgbClr val="FFFFFF"/>
                </a:solidFill>
                <a:latin typeface="Arial" charset="0"/>
              </a:defRPr>
            </a:lvl6pPr>
            <a:lvl7pPr marL="914400" algn="l" defTabSz="457200" rtl="0" fontAlgn="base">
              <a:lnSpc>
                <a:spcPts val="2800"/>
              </a:lnSpc>
              <a:spcBef>
                <a:spcPct val="0"/>
              </a:spcBef>
              <a:spcAft>
                <a:spcPct val="0"/>
              </a:spcAft>
              <a:defRPr sz="2600">
                <a:solidFill>
                  <a:srgbClr val="FFFFFF"/>
                </a:solidFill>
                <a:latin typeface="Arial" charset="0"/>
              </a:defRPr>
            </a:lvl7pPr>
            <a:lvl8pPr marL="1371600" algn="l" defTabSz="457200" rtl="0" fontAlgn="base">
              <a:lnSpc>
                <a:spcPts val="2800"/>
              </a:lnSpc>
              <a:spcBef>
                <a:spcPct val="0"/>
              </a:spcBef>
              <a:spcAft>
                <a:spcPct val="0"/>
              </a:spcAft>
              <a:defRPr sz="2600">
                <a:solidFill>
                  <a:srgbClr val="FFFFFF"/>
                </a:solidFill>
                <a:latin typeface="Arial" charset="0"/>
              </a:defRPr>
            </a:lvl8pPr>
            <a:lvl9pPr marL="1828800" algn="l" defTabSz="457200" rtl="0" fontAlgn="base">
              <a:lnSpc>
                <a:spcPts val="2800"/>
              </a:lnSpc>
              <a:spcBef>
                <a:spcPct val="0"/>
              </a:spcBef>
              <a:spcAft>
                <a:spcPct val="0"/>
              </a:spcAft>
              <a:defRPr sz="2600">
                <a:solidFill>
                  <a:srgbClr val="FFFFFF"/>
                </a:solidFill>
                <a:latin typeface="Arial" charset="0"/>
              </a:defRPr>
            </a:lvl9pPr>
          </a:lstStyle>
          <a:p>
            <a:r>
              <a:rPr lang="en-US" dirty="0"/>
              <a:t>Clean </a:t>
            </a:r>
            <a:r>
              <a:rPr lang="en-US" dirty="0" smtClean="0"/>
              <a:t>Energy and Manufacturing: Nexus of Opportunities</a:t>
            </a:r>
            <a:endParaRPr lang="en-US" dirty="0"/>
          </a:p>
        </p:txBody>
      </p:sp>
      <p:sp>
        <p:nvSpPr>
          <p:cNvPr id="6" name="TextBox 5"/>
          <p:cNvSpPr txBox="1"/>
          <p:nvPr/>
        </p:nvSpPr>
        <p:spPr>
          <a:xfrm>
            <a:off x="62832" y="5230757"/>
            <a:ext cx="1504098" cy="1195953"/>
          </a:xfrm>
          <a:prstGeom prst="rect">
            <a:avLst/>
          </a:prstGeom>
        </p:spPr>
        <p:txBody>
          <a:bodyPr vert="horz" wrap="none" lIns="91440" tIns="45720" rIns="91440" bIns="45720" rtlCol="0">
            <a:normAutofit fontScale="77500" lnSpcReduction="20000"/>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323" b="1" i="0" u="sng" strike="noStrike" kern="1200" cap="none" spc="0" normalizeH="0" baseline="0" noProof="0" dirty="0" smtClean="0">
                <a:ln>
                  <a:noFill/>
                </a:ln>
                <a:solidFill>
                  <a:srgbClr val="000000"/>
                </a:solidFill>
                <a:effectLst/>
                <a:uLnTx/>
                <a:uFillTx/>
                <a:latin typeface="Arial Narrow"/>
                <a:ea typeface="+mn-ea"/>
                <a:cs typeface="Arial Narrow"/>
              </a:rPr>
              <a:t>Clean Energy</a:t>
            </a:r>
            <a:r>
              <a:rPr kumimoji="0" lang="en-US" sz="2323" b="1" i="0" u="sng" strike="noStrike" kern="1200" cap="none" spc="0" normalizeH="0" noProof="0" dirty="0" smtClean="0">
                <a:ln>
                  <a:noFill/>
                </a:ln>
                <a:solidFill>
                  <a:srgbClr val="000000"/>
                </a:solidFill>
                <a:effectLst/>
                <a:uLnTx/>
                <a:uFillTx/>
                <a:latin typeface="Arial Narrow"/>
                <a:ea typeface="+mn-ea"/>
                <a:cs typeface="Arial Narrow"/>
              </a:rPr>
              <a:t> Manufacturing</a:t>
            </a:r>
            <a:endParaRPr kumimoji="0" lang="en-US" sz="2323" b="1" i="0" u="none" strike="noStrike" kern="1200" cap="none" spc="0" normalizeH="0" noProof="0" dirty="0" smtClean="0">
              <a:ln>
                <a:noFill/>
              </a:ln>
              <a:solidFill>
                <a:srgbClr val="000000"/>
              </a:solidFill>
              <a:effectLst/>
              <a:uLnTx/>
              <a:uFillTx/>
              <a:latin typeface="Arial Narrow"/>
              <a:ea typeface="+mn-ea"/>
              <a:cs typeface="Arial Narrow"/>
            </a:endParaRPr>
          </a:p>
          <a:p>
            <a:pPr marL="0" marR="0" indent="0" algn="l" defTabSz="457200" rtl="0" eaLnBrk="1" fontAlgn="auto" latinLnBrk="0" hangingPunct="1">
              <a:lnSpc>
                <a:spcPct val="100000"/>
              </a:lnSpc>
              <a:spcBef>
                <a:spcPct val="20000"/>
              </a:spcBef>
              <a:spcAft>
                <a:spcPts val="0"/>
              </a:spcAft>
              <a:buClrTx/>
              <a:buSzTx/>
              <a:buFont typeface="Arial"/>
              <a:buNone/>
              <a:tabLst/>
            </a:pPr>
            <a:r>
              <a:rPr lang="en-US" sz="2323" b="1" dirty="0">
                <a:solidFill>
                  <a:srgbClr val="000000"/>
                </a:solidFill>
                <a:latin typeface="Arial Narrow"/>
                <a:cs typeface="Arial Narrow"/>
              </a:rPr>
              <a:t>	</a:t>
            </a:r>
            <a:r>
              <a:rPr lang="en-US" sz="2323" b="1" dirty="0" smtClean="0">
                <a:solidFill>
                  <a:srgbClr val="000000"/>
                </a:solidFill>
                <a:latin typeface="Arial Narrow"/>
                <a:cs typeface="Arial Narrow"/>
              </a:rPr>
              <a:t>	</a:t>
            </a:r>
            <a:r>
              <a:rPr kumimoji="0" lang="en-US" sz="2323" b="1" i="0" u="none" strike="noStrike" kern="1200" cap="none" spc="0" normalizeH="0" noProof="0" dirty="0" smtClean="0">
                <a:ln>
                  <a:noFill/>
                </a:ln>
                <a:solidFill>
                  <a:srgbClr val="000000"/>
                </a:solidFill>
                <a:effectLst/>
                <a:uLnTx/>
                <a:uFillTx/>
                <a:latin typeface="Arial Narrow"/>
                <a:ea typeface="+mn-ea"/>
                <a:cs typeface="Arial Narrow"/>
              </a:rPr>
              <a:t>Making Products which Reduce Impact on Environment</a:t>
            </a:r>
          </a:p>
          <a:p>
            <a:pPr marL="0" marR="0" indent="0" algn="l" defTabSz="457200" rtl="0" eaLnBrk="1" fontAlgn="auto" latinLnBrk="0" hangingPunct="1">
              <a:lnSpc>
                <a:spcPct val="100000"/>
              </a:lnSpc>
              <a:spcBef>
                <a:spcPct val="20000"/>
              </a:spcBef>
              <a:spcAft>
                <a:spcPts val="0"/>
              </a:spcAft>
              <a:buClrTx/>
              <a:buSzTx/>
              <a:buFont typeface="Arial"/>
              <a:buNone/>
              <a:tabLst/>
            </a:pPr>
            <a:r>
              <a:rPr lang="en-US" sz="2323" b="1" u="sng" baseline="0" dirty="0" smtClean="0">
                <a:solidFill>
                  <a:srgbClr val="000000"/>
                </a:solidFill>
                <a:latin typeface="Arial Narrow"/>
                <a:cs typeface="Arial Narrow"/>
              </a:rPr>
              <a:t>Advanced</a:t>
            </a:r>
            <a:r>
              <a:rPr lang="en-US" sz="2323" b="1" u="sng" dirty="0" smtClean="0">
                <a:solidFill>
                  <a:srgbClr val="000000"/>
                </a:solidFill>
                <a:latin typeface="Arial Narrow"/>
                <a:cs typeface="Arial Narrow"/>
              </a:rPr>
              <a:t> Manufacturing</a:t>
            </a:r>
            <a:endParaRPr lang="en-US" sz="2323" b="1" dirty="0" smtClean="0">
              <a:solidFill>
                <a:srgbClr val="000000"/>
              </a:solidFill>
              <a:latin typeface="Arial Narrow"/>
              <a:cs typeface="Arial Narrow"/>
            </a:endParaRPr>
          </a:p>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323" b="1" i="0" u="none" strike="noStrike" kern="1200" cap="none" spc="0" normalizeH="0" baseline="0" noProof="0" dirty="0">
                <a:ln>
                  <a:noFill/>
                </a:ln>
                <a:solidFill>
                  <a:srgbClr val="000000"/>
                </a:solidFill>
                <a:effectLst/>
                <a:uLnTx/>
                <a:uFillTx/>
                <a:latin typeface="Arial Narrow"/>
                <a:ea typeface="+mn-ea"/>
                <a:cs typeface="Arial Narrow"/>
              </a:rPr>
              <a:t>	</a:t>
            </a:r>
            <a:r>
              <a:rPr kumimoji="0" lang="en-US" sz="2323" b="1" i="0" u="none" strike="noStrike" kern="1200" cap="none" spc="0" normalizeH="0" baseline="0" noProof="0" dirty="0" smtClean="0">
                <a:ln>
                  <a:noFill/>
                </a:ln>
                <a:solidFill>
                  <a:srgbClr val="000000"/>
                </a:solidFill>
                <a:effectLst/>
                <a:uLnTx/>
                <a:uFillTx/>
                <a:latin typeface="Arial Narrow"/>
                <a:ea typeface="+mn-ea"/>
                <a:cs typeface="Arial Narrow"/>
              </a:rPr>
              <a:t>	Making</a:t>
            </a:r>
            <a:r>
              <a:rPr kumimoji="0" lang="en-US" sz="2323" b="1" i="0" u="none" strike="noStrike" kern="1200" cap="none" spc="0" normalizeH="0" noProof="0" dirty="0" smtClean="0">
                <a:ln>
                  <a:noFill/>
                </a:ln>
                <a:solidFill>
                  <a:srgbClr val="000000"/>
                </a:solidFill>
                <a:effectLst/>
                <a:uLnTx/>
                <a:uFillTx/>
                <a:latin typeface="Arial Narrow"/>
                <a:ea typeface="+mn-ea"/>
                <a:cs typeface="Arial Narrow"/>
              </a:rPr>
              <a:t> Products with Technology as Competitive Difference</a:t>
            </a:r>
            <a:endParaRPr kumimoji="0" lang="en-US" sz="2323" b="1" i="0" u="none" strike="noStrike" kern="1200" cap="none" spc="0" normalizeH="0" baseline="0" noProof="0" dirty="0" smtClean="0">
              <a:ln>
                <a:noFill/>
              </a:ln>
              <a:solidFill>
                <a:srgbClr val="000000"/>
              </a:solidFill>
              <a:effectLst/>
              <a:uLnTx/>
              <a:uFillTx/>
              <a:latin typeface="Arial Narrow"/>
              <a:ea typeface="+mn-ea"/>
              <a:cs typeface="Arial Narrow"/>
            </a:endParaRPr>
          </a:p>
        </p:txBody>
      </p:sp>
    </p:spTree>
    <p:extLst>
      <p:ext uri="{BB962C8B-B14F-4D97-AF65-F5344CB8AC3E}">
        <p14:creationId xmlns:p14="http://schemas.microsoft.com/office/powerpoint/2010/main" val="25446179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74"/>
            <a:ext cx="8229600" cy="914400"/>
          </a:xfrm>
        </p:spPr>
        <p:txBody>
          <a:bodyPr/>
          <a:lstStyle/>
          <a:p>
            <a:r>
              <a:rPr lang="en-US" dirty="0" smtClean="0">
                <a:solidFill>
                  <a:srgbClr val="000000"/>
                </a:solidFill>
              </a:rPr>
              <a:t>Clean Energy Manufacturing Initiative – Across DOE</a:t>
            </a:r>
            <a:endParaRPr lang="en-US" dirty="0">
              <a:solidFill>
                <a:srgbClr val="000000"/>
              </a:solidFill>
            </a:endParaRPr>
          </a:p>
        </p:txBody>
      </p:sp>
      <p:pic>
        <p:nvPicPr>
          <p:cNvPr id="37" name="Picture 36" descr="CEMI graphic 2.jpg"/>
          <p:cNvPicPr>
            <a:picLocks noChangeAspect="1"/>
          </p:cNvPicPr>
          <p:nvPr/>
        </p:nvPicPr>
        <p:blipFill>
          <a:blip r:embed="rId2" cstate="print"/>
          <a:stretch>
            <a:fillRect/>
          </a:stretch>
        </p:blipFill>
        <p:spPr>
          <a:xfrm>
            <a:off x="12866" y="1981200"/>
            <a:ext cx="6754648" cy="3672840"/>
          </a:xfrm>
          <a:prstGeom prst="rect">
            <a:avLst/>
          </a:prstGeom>
        </p:spPr>
      </p:pic>
      <p:sp>
        <p:nvSpPr>
          <p:cNvPr id="6" name="Rectangle 5"/>
          <p:cNvSpPr/>
          <p:nvPr/>
        </p:nvSpPr>
        <p:spPr>
          <a:xfrm>
            <a:off x="7162800" y="1003276"/>
            <a:ext cx="1752600" cy="828676"/>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ysClr val="windowText" lastClr="000000"/>
                </a:solidFill>
              </a:rPr>
              <a:t>Fossil Energy</a:t>
            </a:r>
          </a:p>
          <a:p>
            <a:pPr marL="285750" indent="-285750" algn="ctr">
              <a:buFontTx/>
              <a:buChar char="-"/>
            </a:pPr>
            <a:r>
              <a:rPr lang="en-US" b="1" dirty="0" smtClean="0">
                <a:solidFill>
                  <a:sysClr val="windowText" lastClr="000000"/>
                </a:solidFill>
              </a:rPr>
              <a:t>O&amp;G</a:t>
            </a:r>
          </a:p>
          <a:p>
            <a:pPr marL="285750" indent="-285750" algn="ctr">
              <a:buFontTx/>
              <a:buChar char="-"/>
            </a:pPr>
            <a:r>
              <a:rPr lang="en-US" b="1" dirty="0" smtClean="0">
                <a:solidFill>
                  <a:sysClr val="windowText" lastClr="000000"/>
                </a:solidFill>
              </a:rPr>
              <a:t>CCS</a:t>
            </a:r>
            <a:endParaRPr lang="en-US" b="1" dirty="0">
              <a:solidFill>
                <a:sysClr val="windowText" lastClr="000000"/>
              </a:solidFill>
            </a:endParaRPr>
          </a:p>
        </p:txBody>
      </p:sp>
      <p:sp>
        <p:nvSpPr>
          <p:cNvPr id="7" name="Left Brace 6"/>
          <p:cNvSpPr/>
          <p:nvPr/>
        </p:nvSpPr>
        <p:spPr>
          <a:xfrm>
            <a:off x="6845204" y="1012800"/>
            <a:ext cx="253118" cy="4702200"/>
          </a:xfrm>
          <a:prstGeom prst="leftBrace">
            <a:avLst/>
          </a:prstGeom>
          <a:ln>
            <a:solidFill>
              <a:srgbClr val="00336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Rectangle 8"/>
          <p:cNvSpPr/>
          <p:nvPr/>
        </p:nvSpPr>
        <p:spPr>
          <a:xfrm>
            <a:off x="7162800" y="2003400"/>
            <a:ext cx="1752600" cy="523875"/>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ysClr val="windowText" lastClr="000000"/>
                </a:solidFill>
              </a:rPr>
              <a:t>Nuclear Energy</a:t>
            </a:r>
            <a:endParaRPr lang="en-US" b="1" dirty="0">
              <a:solidFill>
                <a:sysClr val="windowText" lastClr="000000"/>
              </a:solidFill>
            </a:endParaRPr>
          </a:p>
        </p:txBody>
      </p:sp>
      <p:sp>
        <p:nvSpPr>
          <p:cNvPr id="10" name="Rectangle 9"/>
          <p:cNvSpPr/>
          <p:nvPr/>
        </p:nvSpPr>
        <p:spPr>
          <a:xfrm>
            <a:off x="7162800" y="2765400"/>
            <a:ext cx="1752600" cy="457200"/>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ysClr val="windowText" lastClr="000000"/>
                </a:solidFill>
              </a:rPr>
              <a:t>ARPA-E</a:t>
            </a:r>
            <a:endParaRPr lang="en-US" b="1" dirty="0">
              <a:solidFill>
                <a:sysClr val="windowText" lastClr="000000"/>
              </a:solidFill>
            </a:endParaRPr>
          </a:p>
        </p:txBody>
      </p:sp>
      <p:sp>
        <p:nvSpPr>
          <p:cNvPr id="11" name="Rectangle 10"/>
          <p:cNvSpPr/>
          <p:nvPr/>
        </p:nvSpPr>
        <p:spPr>
          <a:xfrm>
            <a:off x="7162800" y="3375000"/>
            <a:ext cx="1752600" cy="457200"/>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ysClr val="windowText" lastClr="000000"/>
                </a:solidFill>
              </a:rPr>
              <a:t>Science</a:t>
            </a:r>
            <a:endParaRPr lang="en-US" b="1" dirty="0">
              <a:solidFill>
                <a:sysClr val="windowText" lastClr="000000"/>
              </a:solidFill>
            </a:endParaRPr>
          </a:p>
        </p:txBody>
      </p:sp>
      <p:sp>
        <p:nvSpPr>
          <p:cNvPr id="12" name="Rectangle 11"/>
          <p:cNvSpPr/>
          <p:nvPr/>
        </p:nvSpPr>
        <p:spPr>
          <a:xfrm>
            <a:off x="7162800" y="5181600"/>
            <a:ext cx="1752600" cy="457200"/>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ysClr val="windowText" lastClr="000000"/>
                </a:solidFill>
              </a:rPr>
              <a:t>EPSA</a:t>
            </a:r>
            <a:endParaRPr lang="en-US" b="1" dirty="0">
              <a:solidFill>
                <a:sysClr val="windowText" lastClr="000000"/>
              </a:solidFill>
            </a:endParaRPr>
          </a:p>
        </p:txBody>
      </p:sp>
      <p:sp>
        <p:nvSpPr>
          <p:cNvPr id="13" name="Rectangle 12"/>
          <p:cNvSpPr/>
          <p:nvPr/>
        </p:nvSpPr>
        <p:spPr>
          <a:xfrm>
            <a:off x="7162800" y="3962400"/>
            <a:ext cx="1752600" cy="457200"/>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ysClr val="windowText" lastClr="000000"/>
                </a:solidFill>
              </a:rPr>
              <a:t>EM</a:t>
            </a:r>
            <a:endParaRPr lang="en-US" b="1" dirty="0">
              <a:solidFill>
                <a:sysClr val="windowText" lastClr="000000"/>
              </a:solidFill>
            </a:endParaRPr>
          </a:p>
        </p:txBody>
      </p:sp>
      <p:sp>
        <p:nvSpPr>
          <p:cNvPr id="14" name="Rectangle 13"/>
          <p:cNvSpPr/>
          <p:nvPr/>
        </p:nvSpPr>
        <p:spPr>
          <a:xfrm>
            <a:off x="7162800" y="4572000"/>
            <a:ext cx="1752600" cy="457200"/>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ysClr val="windowText" lastClr="000000"/>
                </a:solidFill>
              </a:rPr>
              <a:t>NNSA</a:t>
            </a:r>
            <a:endParaRPr lang="en-US" b="1" dirty="0">
              <a:solidFill>
                <a:sysClr val="windowText" lastClr="000000"/>
              </a:solidFill>
            </a:endParaRPr>
          </a:p>
        </p:txBody>
      </p:sp>
    </p:spTree>
    <p:extLst>
      <p:ext uri="{BB962C8B-B14F-4D97-AF65-F5344CB8AC3E}">
        <p14:creationId xmlns:p14="http://schemas.microsoft.com/office/powerpoint/2010/main" val="3278423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Advanced Manufacturing – Strategic Inputs</a:t>
            </a:r>
            <a:endParaRPr lang="en-US" dirty="0"/>
          </a:p>
        </p:txBody>
      </p:sp>
      <p:pic>
        <p:nvPicPr>
          <p:cNvPr id="3" name="Picture 2"/>
          <p:cNvPicPr>
            <a:picLocks noChangeAspect="1"/>
          </p:cNvPicPr>
          <p:nvPr/>
        </p:nvPicPr>
        <p:blipFill>
          <a:blip r:embed="rId2"/>
          <a:stretch>
            <a:fillRect/>
          </a:stretch>
        </p:blipFill>
        <p:spPr>
          <a:xfrm>
            <a:off x="304800" y="1447800"/>
            <a:ext cx="943871" cy="1219200"/>
          </a:xfrm>
          <a:prstGeom prst="rect">
            <a:avLst/>
          </a:prstGeom>
          <a:ln w="28575">
            <a:solidFill>
              <a:schemeClr val="accent1">
                <a:lumMod val="40000"/>
                <a:lumOff val="60000"/>
              </a:schemeClr>
            </a:solidFill>
          </a:ln>
        </p:spPr>
      </p:pic>
      <p:pic>
        <p:nvPicPr>
          <p:cNvPr id="4" name="Picture 3"/>
          <p:cNvPicPr>
            <a:picLocks noChangeAspect="1"/>
          </p:cNvPicPr>
          <p:nvPr/>
        </p:nvPicPr>
        <p:blipFill>
          <a:blip r:embed="rId3"/>
          <a:stretch>
            <a:fillRect/>
          </a:stretch>
        </p:blipFill>
        <p:spPr>
          <a:xfrm>
            <a:off x="304800" y="2819400"/>
            <a:ext cx="943871" cy="1226039"/>
          </a:xfrm>
          <a:prstGeom prst="rect">
            <a:avLst/>
          </a:prstGeom>
          <a:ln w="28575">
            <a:solidFill>
              <a:schemeClr val="accent1">
                <a:lumMod val="40000"/>
                <a:lumOff val="60000"/>
              </a:schemeClr>
            </a:solidFill>
          </a:ln>
        </p:spPr>
      </p:pic>
      <p:pic>
        <p:nvPicPr>
          <p:cNvPr id="5" name="Picture 4"/>
          <p:cNvPicPr>
            <a:picLocks noChangeAspect="1"/>
          </p:cNvPicPr>
          <p:nvPr/>
        </p:nvPicPr>
        <p:blipFill>
          <a:blip r:embed="rId4"/>
          <a:stretch>
            <a:fillRect/>
          </a:stretch>
        </p:blipFill>
        <p:spPr>
          <a:xfrm>
            <a:off x="304800" y="4197839"/>
            <a:ext cx="943871" cy="1222841"/>
          </a:xfrm>
          <a:prstGeom prst="rect">
            <a:avLst/>
          </a:prstGeom>
        </p:spPr>
      </p:pic>
      <p:sp>
        <p:nvSpPr>
          <p:cNvPr id="6" name="TextBox 5"/>
          <p:cNvSpPr txBox="1"/>
          <p:nvPr/>
        </p:nvSpPr>
        <p:spPr>
          <a:xfrm>
            <a:off x="1388808" y="1524000"/>
            <a:ext cx="2590800" cy="91440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lang="en-US" sz="2400" b="1" dirty="0" smtClean="0">
                <a:latin typeface="Arial Narrow"/>
                <a:cs typeface="Arial Narrow"/>
              </a:rPr>
              <a:t>Climate Action Plan </a:t>
            </a:r>
          </a:p>
          <a:p>
            <a:pPr marL="0" marR="0" indent="0" algn="l" defTabSz="457200" rtl="0" eaLnBrk="1" fontAlgn="auto" latinLnBrk="0" hangingPunct="1">
              <a:lnSpc>
                <a:spcPct val="100000"/>
              </a:lnSpc>
              <a:spcBef>
                <a:spcPct val="20000"/>
              </a:spcBef>
              <a:spcAft>
                <a:spcPts val="0"/>
              </a:spcAft>
              <a:buClrTx/>
              <a:buSzTx/>
              <a:buFont typeface="Arial"/>
              <a:buNone/>
              <a:tabLst/>
            </a:pPr>
            <a:r>
              <a:rPr lang="en-US" sz="2000" b="1" dirty="0" smtClean="0">
                <a:solidFill>
                  <a:srgbClr val="0070C0"/>
                </a:solidFill>
                <a:latin typeface="Arial Narrow"/>
                <a:cs typeface="Arial Narrow"/>
              </a:rPr>
              <a:t>(EOP / CEQ / OSTP 2014)</a:t>
            </a:r>
          </a:p>
        </p:txBody>
      </p:sp>
      <p:sp>
        <p:nvSpPr>
          <p:cNvPr id="11" name="TextBox 10"/>
          <p:cNvSpPr txBox="1"/>
          <p:nvPr/>
        </p:nvSpPr>
        <p:spPr>
          <a:xfrm>
            <a:off x="1371600" y="2743199"/>
            <a:ext cx="2590800" cy="1302239"/>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Aft>
                <a:spcPts val="0"/>
              </a:spcAft>
              <a:buClrTx/>
              <a:buSzTx/>
              <a:buFont typeface="Arial"/>
              <a:buNone/>
              <a:tabLst/>
            </a:pPr>
            <a:r>
              <a:rPr lang="en-US" sz="2400" b="1" dirty="0" smtClean="0">
                <a:latin typeface="Arial Narrow"/>
                <a:cs typeface="Arial Narrow"/>
              </a:rPr>
              <a:t>Advanced Manufacturing</a:t>
            </a:r>
          </a:p>
          <a:p>
            <a:pPr marL="0" marR="0" indent="0" algn="l" defTabSz="457200" rtl="0" eaLnBrk="1" fontAlgn="auto" latinLnBrk="0" hangingPunct="1">
              <a:lnSpc>
                <a:spcPct val="100000"/>
              </a:lnSpc>
              <a:spcAft>
                <a:spcPts val="0"/>
              </a:spcAft>
              <a:buClrTx/>
              <a:buSzTx/>
              <a:buFont typeface="Arial"/>
              <a:buNone/>
              <a:tabLst/>
            </a:pPr>
            <a:r>
              <a:rPr lang="en-US" sz="2400" b="1" dirty="0" smtClean="0">
                <a:latin typeface="Arial Narrow"/>
                <a:cs typeface="Arial Narrow"/>
              </a:rPr>
              <a:t>Partnership (AMP2.0)</a:t>
            </a:r>
          </a:p>
          <a:p>
            <a:pPr marL="0" marR="0" indent="0" algn="l" defTabSz="457200" rtl="0" eaLnBrk="1" fontAlgn="auto" latinLnBrk="0" hangingPunct="1">
              <a:lnSpc>
                <a:spcPct val="100000"/>
              </a:lnSpc>
              <a:spcBef>
                <a:spcPct val="20000"/>
              </a:spcBef>
              <a:spcAft>
                <a:spcPts val="0"/>
              </a:spcAft>
              <a:buClrTx/>
              <a:buSzTx/>
              <a:buFont typeface="Arial"/>
              <a:buNone/>
              <a:tabLst/>
            </a:pPr>
            <a:r>
              <a:rPr lang="en-US" sz="2000" b="1" dirty="0" smtClean="0">
                <a:solidFill>
                  <a:srgbClr val="0070C0"/>
                </a:solidFill>
                <a:latin typeface="Arial Narrow"/>
                <a:cs typeface="Arial Narrow"/>
              </a:rPr>
              <a:t>(NEC / PCAST / OSTP 2014)</a:t>
            </a:r>
          </a:p>
          <a:p>
            <a:pPr marL="0" marR="0" indent="0" algn="l" defTabSz="457200" rtl="0" eaLnBrk="1" fontAlgn="auto" latinLnBrk="0" hangingPunct="1">
              <a:lnSpc>
                <a:spcPct val="100000"/>
              </a:lnSpc>
              <a:spcBef>
                <a:spcPct val="20000"/>
              </a:spcBef>
              <a:spcAft>
                <a:spcPts val="0"/>
              </a:spcAft>
              <a:buClrTx/>
              <a:buSzTx/>
              <a:buFont typeface="Arial"/>
              <a:buNone/>
              <a:tabLst/>
            </a:pPr>
            <a:endParaRPr kumimoji="0" lang="en-US" sz="2323" b="1" i="0" u="none" strike="noStrike" kern="1200" cap="none" spc="0" normalizeH="0" baseline="0" noProof="0" dirty="0" smtClean="0">
              <a:ln>
                <a:noFill/>
              </a:ln>
              <a:effectLst/>
              <a:uLnTx/>
              <a:uFillTx/>
              <a:latin typeface="Arial Narrow"/>
              <a:ea typeface="+mn-ea"/>
              <a:cs typeface="Arial Narrow"/>
            </a:endParaRPr>
          </a:p>
        </p:txBody>
      </p:sp>
      <p:pic>
        <p:nvPicPr>
          <p:cNvPr id="12" name="Picture 11"/>
          <p:cNvPicPr>
            <a:picLocks noChangeAspect="1"/>
          </p:cNvPicPr>
          <p:nvPr/>
        </p:nvPicPr>
        <p:blipFill>
          <a:blip r:embed="rId5"/>
          <a:stretch>
            <a:fillRect/>
          </a:stretch>
        </p:blipFill>
        <p:spPr>
          <a:xfrm>
            <a:off x="304800" y="5573080"/>
            <a:ext cx="943871" cy="1222841"/>
          </a:xfrm>
          <a:prstGeom prst="rect">
            <a:avLst/>
          </a:prstGeom>
          <a:ln>
            <a:solidFill>
              <a:srgbClr val="92D050"/>
            </a:solidFill>
          </a:ln>
        </p:spPr>
      </p:pic>
      <p:sp>
        <p:nvSpPr>
          <p:cNvPr id="13" name="TextBox 12"/>
          <p:cNvSpPr txBox="1"/>
          <p:nvPr/>
        </p:nvSpPr>
        <p:spPr>
          <a:xfrm>
            <a:off x="1447800" y="4343400"/>
            <a:ext cx="2590800" cy="91440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lang="en-US" sz="2400" b="1" dirty="0" smtClean="0">
                <a:latin typeface="Arial Narrow"/>
                <a:cs typeface="Arial Narrow"/>
              </a:rPr>
              <a:t>Quadrennial Energy Review</a:t>
            </a:r>
          </a:p>
          <a:p>
            <a:pPr marL="0" marR="0" indent="0" algn="l" defTabSz="457200" rtl="0" eaLnBrk="1" fontAlgn="auto" latinLnBrk="0" hangingPunct="1">
              <a:lnSpc>
                <a:spcPct val="100000"/>
              </a:lnSpc>
              <a:spcBef>
                <a:spcPct val="20000"/>
              </a:spcBef>
              <a:spcAft>
                <a:spcPts val="0"/>
              </a:spcAft>
              <a:buClrTx/>
              <a:buSzTx/>
              <a:buFont typeface="Arial"/>
              <a:buNone/>
              <a:tabLst/>
            </a:pPr>
            <a:r>
              <a:rPr lang="en-US" sz="2000" b="1" dirty="0" smtClean="0">
                <a:solidFill>
                  <a:srgbClr val="0070C0"/>
                </a:solidFill>
                <a:latin typeface="Arial Narrow"/>
                <a:cs typeface="Arial Narrow"/>
              </a:rPr>
              <a:t>(DOE / EPSA 2015)</a:t>
            </a:r>
          </a:p>
        </p:txBody>
      </p:sp>
      <p:sp>
        <p:nvSpPr>
          <p:cNvPr id="14" name="TextBox 13"/>
          <p:cNvSpPr txBox="1"/>
          <p:nvPr/>
        </p:nvSpPr>
        <p:spPr>
          <a:xfrm>
            <a:off x="1447800" y="5791200"/>
            <a:ext cx="2590800" cy="91440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lang="en-US" sz="2400" b="1" dirty="0" smtClean="0">
                <a:latin typeface="Arial Narrow"/>
                <a:cs typeface="Arial Narrow"/>
              </a:rPr>
              <a:t>Quadrennial Technology Review</a:t>
            </a:r>
          </a:p>
          <a:p>
            <a:pPr marL="0" marR="0" indent="0" algn="l" defTabSz="457200" rtl="0" eaLnBrk="1" fontAlgn="auto" latinLnBrk="0" hangingPunct="1">
              <a:lnSpc>
                <a:spcPct val="100000"/>
              </a:lnSpc>
              <a:spcBef>
                <a:spcPct val="20000"/>
              </a:spcBef>
              <a:spcAft>
                <a:spcPts val="0"/>
              </a:spcAft>
              <a:buClrTx/>
              <a:buSzTx/>
              <a:buFont typeface="Arial"/>
              <a:buNone/>
              <a:tabLst/>
            </a:pPr>
            <a:r>
              <a:rPr lang="en-US" sz="2000" b="1" dirty="0" smtClean="0">
                <a:solidFill>
                  <a:srgbClr val="0070C0"/>
                </a:solidFill>
                <a:latin typeface="Arial Narrow"/>
                <a:cs typeface="Arial Narrow"/>
              </a:rPr>
              <a:t>(DOE / Science and Technology 2015)</a:t>
            </a:r>
          </a:p>
        </p:txBody>
      </p:sp>
      <p:sp>
        <p:nvSpPr>
          <p:cNvPr id="15" name="Right Brace 14"/>
          <p:cNvSpPr/>
          <p:nvPr/>
        </p:nvSpPr>
        <p:spPr>
          <a:xfrm>
            <a:off x="5410200" y="1600201"/>
            <a:ext cx="304800" cy="4953000"/>
          </a:xfrm>
          <a:prstGeom prst="rightBrace">
            <a:avLst/>
          </a:prstGeom>
          <a:ln>
            <a:solidFill>
              <a:srgbClr val="005A7E"/>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Rectangle 15"/>
          <p:cNvSpPr/>
          <p:nvPr/>
        </p:nvSpPr>
        <p:spPr>
          <a:xfrm>
            <a:off x="6019800" y="2362200"/>
            <a:ext cx="3124200" cy="1323439"/>
          </a:xfrm>
          <a:prstGeom prst="rect">
            <a:avLst/>
          </a:prstGeom>
        </p:spPr>
        <p:txBody>
          <a:bodyPr wrap="square">
            <a:spAutoFit/>
          </a:bodyPr>
          <a:lstStyle/>
          <a:p>
            <a:pPr>
              <a:lnSpc>
                <a:spcPts val="2400"/>
              </a:lnSpc>
              <a:spcBef>
                <a:spcPts val="0"/>
              </a:spcBef>
            </a:pPr>
            <a:r>
              <a:rPr lang="en-US" b="1" dirty="0" smtClean="0">
                <a:solidFill>
                  <a:srgbClr val="C00000"/>
                </a:solidFill>
                <a:latin typeface="Calibri" pitchFamily="34" charset="0"/>
              </a:rPr>
              <a:t>1) Broadly </a:t>
            </a:r>
            <a:r>
              <a:rPr lang="en-US" b="1" dirty="0">
                <a:solidFill>
                  <a:srgbClr val="C00000"/>
                </a:solidFill>
                <a:latin typeface="Calibri" pitchFamily="34" charset="0"/>
              </a:rPr>
              <a:t>Applicable </a:t>
            </a:r>
            <a:r>
              <a:rPr lang="en-US" b="1" u="sng" dirty="0" smtClean="0">
                <a:solidFill>
                  <a:srgbClr val="C00000"/>
                </a:solidFill>
                <a:latin typeface="Calibri" pitchFamily="34" charset="0"/>
              </a:rPr>
              <a:t>Efficiency </a:t>
            </a:r>
            <a:r>
              <a:rPr lang="en-US" b="1" u="sng" dirty="0">
                <a:solidFill>
                  <a:srgbClr val="C00000"/>
                </a:solidFill>
                <a:latin typeface="Calibri" pitchFamily="34" charset="0"/>
              </a:rPr>
              <a:t>Technologies </a:t>
            </a:r>
            <a:r>
              <a:rPr lang="en-US" b="1" dirty="0">
                <a:solidFill>
                  <a:srgbClr val="C00000"/>
                </a:solidFill>
                <a:latin typeface="Calibri" pitchFamily="34" charset="0"/>
              </a:rPr>
              <a:t>for Energy Intensive and </a:t>
            </a:r>
            <a:r>
              <a:rPr lang="en-US" b="1" dirty="0" smtClean="0">
                <a:solidFill>
                  <a:srgbClr val="C00000"/>
                </a:solidFill>
                <a:latin typeface="Calibri" pitchFamily="34" charset="0"/>
              </a:rPr>
              <a:t>Energy Dependent </a:t>
            </a:r>
            <a:r>
              <a:rPr lang="en-US" b="1" dirty="0">
                <a:solidFill>
                  <a:srgbClr val="C00000"/>
                </a:solidFill>
                <a:latin typeface="Calibri" pitchFamily="34" charset="0"/>
              </a:rPr>
              <a:t>Manufacturing</a:t>
            </a:r>
          </a:p>
        </p:txBody>
      </p:sp>
      <p:sp>
        <p:nvSpPr>
          <p:cNvPr id="17" name="Rectangle 16"/>
          <p:cNvSpPr/>
          <p:nvPr/>
        </p:nvSpPr>
        <p:spPr>
          <a:xfrm>
            <a:off x="6019800" y="4419600"/>
            <a:ext cx="3124200" cy="1631216"/>
          </a:xfrm>
          <a:prstGeom prst="rect">
            <a:avLst/>
          </a:prstGeom>
        </p:spPr>
        <p:txBody>
          <a:bodyPr wrap="square">
            <a:spAutoFit/>
          </a:bodyPr>
          <a:lstStyle/>
          <a:p>
            <a:pPr>
              <a:lnSpc>
                <a:spcPts val="2400"/>
              </a:lnSpc>
              <a:spcBef>
                <a:spcPts val="0"/>
              </a:spcBef>
            </a:pPr>
            <a:r>
              <a:rPr lang="en-US" b="1" dirty="0" smtClean="0">
                <a:solidFill>
                  <a:srgbClr val="176EB5"/>
                </a:solidFill>
                <a:latin typeface="Calibri" pitchFamily="34" charset="0"/>
              </a:rPr>
              <a:t>2) Platform </a:t>
            </a:r>
            <a:r>
              <a:rPr lang="en-US" b="1" u="sng" dirty="0" smtClean="0">
                <a:solidFill>
                  <a:srgbClr val="176EB5"/>
                </a:solidFill>
                <a:latin typeface="Calibri" pitchFamily="34" charset="0"/>
              </a:rPr>
              <a:t>Materials &amp; Processes Technologies</a:t>
            </a:r>
            <a:r>
              <a:rPr lang="en-US" b="1" dirty="0" smtClean="0">
                <a:solidFill>
                  <a:srgbClr val="176EB5"/>
                </a:solidFill>
                <a:latin typeface="Calibri" pitchFamily="34" charset="0"/>
              </a:rPr>
              <a:t> for Manufacturing Clean </a:t>
            </a:r>
            <a:r>
              <a:rPr lang="en-US" b="1" dirty="0">
                <a:solidFill>
                  <a:srgbClr val="176EB5"/>
                </a:solidFill>
                <a:latin typeface="Calibri" pitchFamily="34" charset="0"/>
              </a:rPr>
              <a:t>Energy </a:t>
            </a:r>
            <a:r>
              <a:rPr lang="en-US" b="1" dirty="0" smtClean="0">
                <a:solidFill>
                  <a:srgbClr val="176EB5"/>
                </a:solidFill>
                <a:latin typeface="Calibri" pitchFamily="34" charset="0"/>
              </a:rPr>
              <a:t>Technologies</a:t>
            </a:r>
            <a:endParaRPr lang="en-US" b="1" dirty="0">
              <a:solidFill>
                <a:srgbClr val="176EB5"/>
              </a:solidFill>
              <a:latin typeface="Calibri" pitchFamily="34" charset="0"/>
            </a:endParaRPr>
          </a:p>
          <a:p>
            <a:pPr>
              <a:lnSpc>
                <a:spcPts val="2400"/>
              </a:lnSpc>
              <a:spcBef>
                <a:spcPts val="0"/>
              </a:spcBef>
            </a:pPr>
            <a:endParaRPr lang="en-US" b="1" dirty="0">
              <a:latin typeface="Calibri" pitchFamily="34" charset="0"/>
            </a:endParaRPr>
          </a:p>
        </p:txBody>
      </p:sp>
      <p:pic>
        <p:nvPicPr>
          <p:cNvPr id="7" name="Picture 6"/>
          <p:cNvPicPr>
            <a:picLocks noChangeAspect="1"/>
          </p:cNvPicPr>
          <p:nvPr/>
        </p:nvPicPr>
        <p:blipFill>
          <a:blip r:embed="rId6"/>
          <a:stretch>
            <a:fillRect/>
          </a:stretch>
        </p:blipFill>
        <p:spPr>
          <a:xfrm>
            <a:off x="2421481" y="758606"/>
            <a:ext cx="4360319" cy="765394"/>
          </a:xfrm>
          <a:prstGeom prst="rect">
            <a:avLst/>
          </a:prstGeom>
        </p:spPr>
      </p:pic>
    </p:spTree>
    <p:extLst>
      <p:ext uri="{BB962C8B-B14F-4D97-AF65-F5344CB8AC3E}">
        <p14:creationId xmlns:p14="http://schemas.microsoft.com/office/powerpoint/2010/main" val="41333067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6" y="106643"/>
            <a:ext cx="8530593" cy="447675"/>
          </a:xfrm>
        </p:spPr>
        <p:txBody>
          <a:bodyPr>
            <a:noAutofit/>
          </a:bodyPr>
          <a:lstStyle/>
          <a:p>
            <a:r>
              <a:rPr lang="en-US" sz="3200" b="1" dirty="0" smtClean="0"/>
              <a:t> DOE QTR: Manufacturing Technology</a:t>
            </a:r>
            <a:endParaRPr lang="en-US" sz="3200" b="1" dirty="0"/>
          </a:p>
        </p:txBody>
      </p:sp>
      <p:sp>
        <p:nvSpPr>
          <p:cNvPr id="23" name="Rounded Rectangle 22"/>
          <p:cNvSpPr>
            <a:spLocks/>
          </p:cNvSpPr>
          <p:nvPr/>
        </p:nvSpPr>
        <p:spPr bwMode="auto">
          <a:xfrm>
            <a:off x="3962400" y="6324600"/>
            <a:ext cx="1768063" cy="510778"/>
          </a:xfrm>
          <a:prstGeom prst="roundRect">
            <a:avLst/>
          </a:prstGeom>
          <a:solidFill>
            <a:schemeClr val="accent1">
              <a:lumMod val="20000"/>
              <a:lumOff val="8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algn="ctr">
              <a:spcBef>
                <a:spcPct val="50000"/>
              </a:spcBef>
            </a:pPr>
            <a:r>
              <a:rPr lang="en-US" sz="1200" b="1" dirty="0" smtClean="0">
                <a:solidFill>
                  <a:srgbClr val="4D4D4D"/>
                </a:solidFill>
                <a:latin typeface="Calibri"/>
              </a:rPr>
              <a:t>Materials Development</a:t>
            </a:r>
          </a:p>
          <a:p>
            <a:pPr algn="ctr">
              <a:spcBef>
                <a:spcPct val="50000"/>
              </a:spcBef>
            </a:pPr>
            <a:endParaRPr lang="en-US" sz="800" b="1" dirty="0" smtClean="0">
              <a:solidFill>
                <a:srgbClr val="4D4D4D"/>
              </a:solidFill>
              <a:latin typeface="Calibri"/>
            </a:endParaRPr>
          </a:p>
        </p:txBody>
      </p:sp>
      <p:sp>
        <p:nvSpPr>
          <p:cNvPr id="24" name="Rounded Rectangle 23"/>
          <p:cNvSpPr>
            <a:spLocks/>
          </p:cNvSpPr>
          <p:nvPr/>
        </p:nvSpPr>
        <p:spPr bwMode="auto">
          <a:xfrm>
            <a:off x="1981200" y="6324600"/>
            <a:ext cx="1981200" cy="510778"/>
          </a:xfrm>
          <a:prstGeom prst="roundRect">
            <a:avLst/>
          </a:prstGeom>
          <a:solidFill>
            <a:schemeClr val="accent5">
              <a:lumMod val="7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algn="ctr">
              <a:spcBef>
                <a:spcPct val="50000"/>
              </a:spcBef>
            </a:pPr>
            <a:r>
              <a:rPr lang="en-US" sz="1200" b="1" dirty="0" smtClean="0">
                <a:solidFill>
                  <a:schemeClr val="bg1"/>
                </a:solidFill>
                <a:latin typeface="Calibri"/>
              </a:rPr>
              <a:t>Advanced Manufacturing Processes</a:t>
            </a:r>
          </a:p>
        </p:txBody>
      </p:sp>
      <p:sp>
        <p:nvSpPr>
          <p:cNvPr id="25" name="Rounded Rectangle 24"/>
          <p:cNvSpPr>
            <a:spLocks/>
          </p:cNvSpPr>
          <p:nvPr/>
        </p:nvSpPr>
        <p:spPr bwMode="auto">
          <a:xfrm>
            <a:off x="-5678" y="6324600"/>
            <a:ext cx="1979685" cy="510778"/>
          </a:xfrm>
          <a:prstGeom prst="roundRect">
            <a:avLst/>
          </a:prstGeom>
          <a:solidFill>
            <a:schemeClr val="accent2">
              <a:lumMod val="20000"/>
              <a:lumOff val="8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algn="ctr">
              <a:spcBef>
                <a:spcPct val="50000"/>
              </a:spcBef>
            </a:pPr>
            <a:r>
              <a:rPr lang="en-US" sz="1200" b="1" dirty="0" smtClean="0">
                <a:solidFill>
                  <a:srgbClr val="4D4D4D"/>
                </a:solidFill>
                <a:latin typeface="Calibri"/>
              </a:rPr>
              <a:t>Energy &amp; Resource Management</a:t>
            </a:r>
          </a:p>
        </p:txBody>
      </p:sp>
      <p:sp>
        <p:nvSpPr>
          <p:cNvPr id="132" name="TextBox 131"/>
          <p:cNvSpPr txBox="1"/>
          <p:nvPr/>
        </p:nvSpPr>
        <p:spPr>
          <a:xfrm>
            <a:off x="1143000" y="1529715"/>
            <a:ext cx="2590800" cy="553998"/>
          </a:xfrm>
          <a:prstGeom prst="rect">
            <a:avLst/>
          </a:prstGeom>
          <a:noFill/>
        </p:spPr>
        <p:txBody>
          <a:bodyPr wrap="square" rtlCol="0">
            <a:spAutoFit/>
          </a:bodyPr>
          <a:lstStyle/>
          <a:p>
            <a:pPr algn="r" fontAlgn="auto">
              <a:spcBef>
                <a:spcPts val="0"/>
              </a:spcBef>
              <a:spcAft>
                <a:spcPts val="0"/>
              </a:spcAft>
            </a:pPr>
            <a:r>
              <a:rPr lang="en-US" sz="1400" b="1" dirty="0">
                <a:solidFill>
                  <a:srgbClr val="4D4D4D"/>
                </a:solidFill>
                <a:latin typeface="Calibri"/>
              </a:rPr>
              <a:t>Flow of </a:t>
            </a:r>
            <a:r>
              <a:rPr lang="en-US" sz="1400" b="1" dirty="0" smtClean="0">
                <a:solidFill>
                  <a:srgbClr val="4D4D4D"/>
                </a:solidFill>
                <a:latin typeface="Calibri"/>
              </a:rPr>
              <a:t>Material thru Industry </a:t>
            </a:r>
            <a:r>
              <a:rPr lang="en-US" sz="1400" b="1" dirty="0">
                <a:solidFill>
                  <a:srgbClr val="4D4D4D"/>
                </a:solidFill>
                <a:latin typeface="Calibri"/>
              </a:rPr>
              <a:t>(Sustainable Manufacturing</a:t>
            </a:r>
            <a:r>
              <a:rPr lang="en-US" sz="1600" b="1" dirty="0">
                <a:solidFill>
                  <a:srgbClr val="4D4D4D"/>
                </a:solidFill>
                <a:latin typeface="Calibri"/>
              </a:rPr>
              <a:t>)</a:t>
            </a:r>
          </a:p>
        </p:txBody>
      </p:sp>
      <p:sp>
        <p:nvSpPr>
          <p:cNvPr id="135" name="TextBox 134"/>
          <p:cNvSpPr txBox="1"/>
          <p:nvPr/>
        </p:nvSpPr>
        <p:spPr>
          <a:xfrm>
            <a:off x="3735933" y="1169313"/>
            <a:ext cx="1369467" cy="523220"/>
          </a:xfrm>
          <a:prstGeom prst="rect">
            <a:avLst/>
          </a:prstGeom>
          <a:noFill/>
        </p:spPr>
        <p:txBody>
          <a:bodyPr wrap="square" rtlCol="0">
            <a:spAutoFit/>
          </a:bodyPr>
          <a:lstStyle/>
          <a:p>
            <a:pPr algn="ctr" fontAlgn="auto">
              <a:spcBef>
                <a:spcPts val="0"/>
              </a:spcBef>
              <a:spcAft>
                <a:spcPts val="0"/>
              </a:spcAft>
            </a:pPr>
            <a:r>
              <a:rPr lang="en-US" sz="1400" b="1" dirty="0">
                <a:solidFill>
                  <a:srgbClr val="4D4D4D"/>
                </a:solidFill>
                <a:latin typeface="Calibri"/>
              </a:rPr>
              <a:t>Critical Materials</a:t>
            </a:r>
          </a:p>
        </p:txBody>
      </p:sp>
      <p:sp>
        <p:nvSpPr>
          <p:cNvPr id="136" name="TextBox 135"/>
          <p:cNvSpPr txBox="1"/>
          <p:nvPr/>
        </p:nvSpPr>
        <p:spPr>
          <a:xfrm>
            <a:off x="5190519" y="1576626"/>
            <a:ext cx="2962881" cy="430887"/>
          </a:xfrm>
          <a:prstGeom prst="rect">
            <a:avLst/>
          </a:prstGeom>
          <a:noFill/>
        </p:spPr>
        <p:txBody>
          <a:bodyPr wrap="square" lIns="0" tIns="0" rIns="0" bIns="0" rtlCol="0">
            <a:spAutoFit/>
          </a:bodyPr>
          <a:lstStyle/>
          <a:p>
            <a:pPr fontAlgn="auto">
              <a:spcBef>
                <a:spcPts val="0"/>
              </a:spcBef>
              <a:spcAft>
                <a:spcPts val="0"/>
              </a:spcAft>
            </a:pPr>
            <a:r>
              <a:rPr lang="en-US" sz="1400" b="1" dirty="0" smtClean="0">
                <a:solidFill>
                  <a:srgbClr val="4D4D4D"/>
                </a:solidFill>
                <a:latin typeface="Calibri"/>
              </a:rPr>
              <a:t>Direct Energy Conversion Materials</a:t>
            </a:r>
          </a:p>
          <a:p>
            <a:pPr fontAlgn="auto">
              <a:spcBef>
                <a:spcPts val="0"/>
              </a:spcBef>
              <a:spcAft>
                <a:spcPts val="0"/>
              </a:spcAft>
            </a:pPr>
            <a:r>
              <a:rPr lang="en-US" sz="1400" b="1" dirty="0" smtClean="0">
                <a:solidFill>
                  <a:srgbClr val="4D4D4D"/>
                </a:solidFill>
                <a:latin typeface="Calibri"/>
              </a:rPr>
              <a:t>(</a:t>
            </a:r>
            <a:r>
              <a:rPr lang="en-US" sz="1400" b="1" dirty="0" err="1" smtClean="0">
                <a:solidFill>
                  <a:srgbClr val="4D4D4D"/>
                </a:solidFill>
                <a:latin typeface="Calibri"/>
              </a:rPr>
              <a:t>Magnetocaloric</a:t>
            </a:r>
            <a:r>
              <a:rPr lang="en-US" sz="1400" b="1" dirty="0" smtClean="0">
                <a:solidFill>
                  <a:srgbClr val="4D4D4D"/>
                </a:solidFill>
                <a:latin typeface="Calibri"/>
              </a:rPr>
              <a:t>, Thermoelectric, </a:t>
            </a:r>
            <a:r>
              <a:rPr lang="en-US" sz="1400" b="1" dirty="0" err="1" smtClean="0">
                <a:solidFill>
                  <a:srgbClr val="4D4D4D"/>
                </a:solidFill>
                <a:latin typeface="Calibri"/>
              </a:rPr>
              <a:t>etc</a:t>
            </a:r>
            <a:r>
              <a:rPr lang="en-US" sz="1400" b="1" dirty="0" smtClean="0">
                <a:solidFill>
                  <a:srgbClr val="4D4D4D"/>
                </a:solidFill>
                <a:latin typeface="Calibri"/>
              </a:rPr>
              <a:t>)</a:t>
            </a:r>
            <a:endParaRPr lang="en-US" sz="1400" b="1" dirty="0">
              <a:solidFill>
                <a:srgbClr val="4D4D4D"/>
              </a:solidFill>
              <a:latin typeface="Calibri"/>
            </a:endParaRPr>
          </a:p>
        </p:txBody>
      </p:sp>
      <p:sp>
        <p:nvSpPr>
          <p:cNvPr id="137" name="TextBox 136"/>
          <p:cNvSpPr txBox="1"/>
          <p:nvPr/>
        </p:nvSpPr>
        <p:spPr>
          <a:xfrm>
            <a:off x="6149371" y="2338626"/>
            <a:ext cx="1699229" cy="430887"/>
          </a:xfrm>
          <a:prstGeom prst="rect">
            <a:avLst/>
          </a:prstGeom>
          <a:noFill/>
        </p:spPr>
        <p:txBody>
          <a:bodyPr wrap="square" lIns="0" tIns="0" rIns="0" bIns="0" rtlCol="0">
            <a:spAutoFit/>
          </a:bodyPr>
          <a:lstStyle/>
          <a:p>
            <a:pPr fontAlgn="auto">
              <a:spcBef>
                <a:spcPts val="0"/>
              </a:spcBef>
              <a:spcAft>
                <a:spcPts val="0"/>
              </a:spcAft>
            </a:pPr>
            <a:r>
              <a:rPr lang="en-US" sz="1400" b="1" dirty="0">
                <a:solidFill>
                  <a:srgbClr val="4D4D4D"/>
                </a:solidFill>
                <a:latin typeface="Calibri"/>
              </a:rPr>
              <a:t>Wide Bandgap Power Electronics</a:t>
            </a:r>
          </a:p>
        </p:txBody>
      </p:sp>
      <p:sp>
        <p:nvSpPr>
          <p:cNvPr id="141" name="TextBox 140"/>
          <p:cNvSpPr txBox="1"/>
          <p:nvPr/>
        </p:nvSpPr>
        <p:spPr>
          <a:xfrm>
            <a:off x="6299201" y="2998113"/>
            <a:ext cx="1473199" cy="430887"/>
          </a:xfrm>
          <a:prstGeom prst="rect">
            <a:avLst/>
          </a:prstGeom>
          <a:noFill/>
        </p:spPr>
        <p:txBody>
          <a:bodyPr wrap="square" lIns="0" tIns="0" rIns="0" bIns="0" rtlCol="0">
            <a:spAutoFit/>
          </a:bodyPr>
          <a:lstStyle/>
          <a:p>
            <a:pPr algn="ctr" fontAlgn="auto">
              <a:spcBef>
                <a:spcPts val="0"/>
              </a:spcBef>
              <a:spcAft>
                <a:spcPts val="0"/>
              </a:spcAft>
            </a:pPr>
            <a:r>
              <a:rPr lang="en-US" sz="1400" b="1" dirty="0">
                <a:solidFill>
                  <a:srgbClr val="4D4D4D"/>
                </a:solidFill>
                <a:latin typeface="Calibri"/>
              </a:rPr>
              <a:t>Materials for Harsh Service Conditions</a:t>
            </a:r>
          </a:p>
        </p:txBody>
      </p:sp>
      <p:sp>
        <p:nvSpPr>
          <p:cNvPr id="143" name="TextBox 142"/>
          <p:cNvSpPr txBox="1"/>
          <p:nvPr/>
        </p:nvSpPr>
        <p:spPr>
          <a:xfrm>
            <a:off x="6291571" y="3760113"/>
            <a:ext cx="1633229" cy="430887"/>
          </a:xfrm>
          <a:prstGeom prst="rect">
            <a:avLst/>
          </a:prstGeom>
          <a:noFill/>
        </p:spPr>
        <p:txBody>
          <a:bodyPr wrap="square" lIns="0" tIns="0" rIns="0" bIns="0" rtlCol="0">
            <a:spAutoFit/>
          </a:bodyPr>
          <a:lstStyle/>
          <a:p>
            <a:pPr fontAlgn="auto">
              <a:spcBef>
                <a:spcPts val="0"/>
              </a:spcBef>
              <a:spcAft>
                <a:spcPts val="0"/>
              </a:spcAft>
            </a:pPr>
            <a:r>
              <a:rPr lang="en-US" sz="1400" b="1" dirty="0" smtClean="0">
                <a:solidFill>
                  <a:srgbClr val="4D4D4D"/>
                </a:solidFill>
                <a:latin typeface="Calibri"/>
              </a:rPr>
              <a:t>Advanced Materials &amp; </a:t>
            </a:r>
            <a:r>
              <a:rPr lang="en-US" sz="1400" b="1" dirty="0">
                <a:solidFill>
                  <a:srgbClr val="4D4D4D"/>
                </a:solidFill>
                <a:latin typeface="Calibri"/>
              </a:rPr>
              <a:t>their Manufacture</a:t>
            </a:r>
          </a:p>
        </p:txBody>
      </p:sp>
      <p:sp>
        <p:nvSpPr>
          <p:cNvPr id="146" name="TextBox 145"/>
          <p:cNvSpPr txBox="1"/>
          <p:nvPr/>
        </p:nvSpPr>
        <p:spPr>
          <a:xfrm>
            <a:off x="6019800" y="4700826"/>
            <a:ext cx="1256598" cy="430887"/>
          </a:xfrm>
          <a:prstGeom prst="rect">
            <a:avLst/>
          </a:prstGeom>
          <a:noFill/>
        </p:spPr>
        <p:txBody>
          <a:bodyPr wrap="square" lIns="0" tIns="0" rIns="0" bIns="0" rtlCol="0">
            <a:spAutoFit/>
          </a:bodyPr>
          <a:lstStyle/>
          <a:p>
            <a:pPr fontAlgn="auto">
              <a:spcBef>
                <a:spcPts val="0"/>
              </a:spcBef>
              <a:spcAft>
                <a:spcPts val="0"/>
              </a:spcAft>
            </a:pPr>
            <a:r>
              <a:rPr lang="en-US" sz="1400" b="1" dirty="0">
                <a:solidFill>
                  <a:srgbClr val="4D4D4D"/>
                </a:solidFill>
                <a:latin typeface="Calibri"/>
              </a:rPr>
              <a:t>Additive Manufacturing</a:t>
            </a:r>
          </a:p>
        </p:txBody>
      </p:sp>
      <p:sp>
        <p:nvSpPr>
          <p:cNvPr id="148" name="TextBox 147"/>
          <p:cNvSpPr txBox="1"/>
          <p:nvPr/>
        </p:nvSpPr>
        <p:spPr>
          <a:xfrm>
            <a:off x="5181600" y="5284113"/>
            <a:ext cx="999584" cy="430887"/>
          </a:xfrm>
          <a:prstGeom prst="rect">
            <a:avLst/>
          </a:prstGeom>
          <a:noFill/>
        </p:spPr>
        <p:txBody>
          <a:bodyPr wrap="square" lIns="0" tIns="0" rIns="0" bIns="0" rtlCol="0">
            <a:spAutoFit/>
          </a:bodyPr>
          <a:lstStyle/>
          <a:p>
            <a:pPr fontAlgn="auto">
              <a:spcBef>
                <a:spcPts val="0"/>
              </a:spcBef>
              <a:spcAft>
                <a:spcPts val="0"/>
              </a:spcAft>
            </a:pPr>
            <a:r>
              <a:rPr lang="en-US" sz="1400" b="1" dirty="0">
                <a:solidFill>
                  <a:srgbClr val="4D4D4D"/>
                </a:solidFill>
                <a:latin typeface="Calibri"/>
              </a:rPr>
              <a:t>Composite Materials</a:t>
            </a:r>
          </a:p>
        </p:txBody>
      </p:sp>
      <p:sp>
        <p:nvSpPr>
          <p:cNvPr id="150" name="TextBox 149"/>
          <p:cNvSpPr txBox="1"/>
          <p:nvPr/>
        </p:nvSpPr>
        <p:spPr>
          <a:xfrm>
            <a:off x="3584457" y="5588913"/>
            <a:ext cx="1825743" cy="430887"/>
          </a:xfrm>
          <a:prstGeom prst="rect">
            <a:avLst/>
          </a:prstGeom>
          <a:noFill/>
        </p:spPr>
        <p:txBody>
          <a:bodyPr wrap="square" lIns="0" tIns="0" rIns="0" bIns="0" rtlCol="0">
            <a:spAutoFit/>
          </a:bodyPr>
          <a:lstStyle/>
          <a:p>
            <a:pPr algn="ctr" fontAlgn="auto">
              <a:spcBef>
                <a:spcPts val="0"/>
              </a:spcBef>
              <a:spcAft>
                <a:spcPts val="0"/>
              </a:spcAft>
            </a:pPr>
            <a:r>
              <a:rPr lang="en-US" sz="1400" b="1" dirty="0" smtClean="0">
                <a:solidFill>
                  <a:srgbClr val="4D4D4D"/>
                </a:solidFill>
                <a:latin typeface="Calibri"/>
              </a:rPr>
              <a:t>Roll-to-Roll</a:t>
            </a:r>
          </a:p>
          <a:p>
            <a:pPr algn="ctr" fontAlgn="auto">
              <a:spcBef>
                <a:spcPts val="0"/>
              </a:spcBef>
              <a:spcAft>
                <a:spcPts val="0"/>
              </a:spcAft>
            </a:pPr>
            <a:r>
              <a:rPr lang="en-US" sz="1400" b="1" dirty="0" smtClean="0">
                <a:solidFill>
                  <a:srgbClr val="4D4D4D"/>
                </a:solidFill>
                <a:latin typeface="Calibri"/>
              </a:rPr>
              <a:t>Processing</a:t>
            </a:r>
            <a:endParaRPr lang="en-US" sz="1400" b="1" dirty="0">
              <a:solidFill>
                <a:srgbClr val="4D4D4D"/>
              </a:solidFill>
              <a:latin typeface="Calibri"/>
            </a:endParaRPr>
          </a:p>
        </p:txBody>
      </p:sp>
      <p:sp>
        <p:nvSpPr>
          <p:cNvPr id="152" name="TextBox 151"/>
          <p:cNvSpPr txBox="1"/>
          <p:nvPr/>
        </p:nvSpPr>
        <p:spPr>
          <a:xfrm>
            <a:off x="2353216" y="5310426"/>
            <a:ext cx="1304384" cy="430887"/>
          </a:xfrm>
          <a:prstGeom prst="rect">
            <a:avLst/>
          </a:prstGeom>
          <a:noFill/>
        </p:spPr>
        <p:txBody>
          <a:bodyPr wrap="square" lIns="0" tIns="0" rIns="0" bIns="0" rtlCol="0">
            <a:spAutoFit/>
          </a:bodyPr>
          <a:lstStyle/>
          <a:p>
            <a:pPr algn="r" fontAlgn="auto">
              <a:spcBef>
                <a:spcPts val="0"/>
              </a:spcBef>
              <a:spcAft>
                <a:spcPts val="0"/>
              </a:spcAft>
            </a:pPr>
            <a:r>
              <a:rPr lang="en-US" sz="1400" b="1" dirty="0">
                <a:solidFill>
                  <a:srgbClr val="4D4D4D"/>
                </a:solidFill>
                <a:latin typeface="Calibri"/>
              </a:rPr>
              <a:t>Process Intensification</a:t>
            </a:r>
          </a:p>
        </p:txBody>
      </p:sp>
      <p:sp>
        <p:nvSpPr>
          <p:cNvPr id="153" name="TextBox 152"/>
          <p:cNvSpPr txBox="1"/>
          <p:nvPr/>
        </p:nvSpPr>
        <p:spPr>
          <a:xfrm>
            <a:off x="1981200" y="4750713"/>
            <a:ext cx="999584" cy="430887"/>
          </a:xfrm>
          <a:prstGeom prst="rect">
            <a:avLst/>
          </a:prstGeom>
          <a:noFill/>
        </p:spPr>
        <p:txBody>
          <a:bodyPr wrap="square" lIns="0" tIns="0" rIns="0" bIns="0" rtlCol="0">
            <a:spAutoFit/>
          </a:bodyPr>
          <a:lstStyle/>
          <a:p>
            <a:pPr algn="r" fontAlgn="auto">
              <a:spcBef>
                <a:spcPts val="0"/>
              </a:spcBef>
              <a:spcAft>
                <a:spcPts val="0"/>
              </a:spcAft>
            </a:pPr>
            <a:r>
              <a:rPr lang="en-US" sz="1400" b="1" dirty="0">
                <a:solidFill>
                  <a:srgbClr val="4D4D4D"/>
                </a:solidFill>
                <a:latin typeface="Calibri"/>
              </a:rPr>
              <a:t>Process Heating</a:t>
            </a:r>
          </a:p>
        </p:txBody>
      </p:sp>
      <p:sp>
        <p:nvSpPr>
          <p:cNvPr id="156" name="TextBox 155"/>
          <p:cNvSpPr txBox="1"/>
          <p:nvPr/>
        </p:nvSpPr>
        <p:spPr>
          <a:xfrm>
            <a:off x="1066800" y="3988713"/>
            <a:ext cx="1668189" cy="738664"/>
          </a:xfrm>
          <a:prstGeom prst="rect">
            <a:avLst/>
          </a:prstGeom>
          <a:noFill/>
        </p:spPr>
        <p:txBody>
          <a:bodyPr wrap="square" rtlCol="0">
            <a:spAutoFit/>
          </a:bodyPr>
          <a:lstStyle/>
          <a:p>
            <a:pPr algn="r" fontAlgn="auto">
              <a:spcBef>
                <a:spcPts val="0"/>
              </a:spcBef>
              <a:spcAft>
                <a:spcPts val="0"/>
              </a:spcAft>
            </a:pPr>
            <a:r>
              <a:rPr lang="en-US" sz="1400" b="1" dirty="0" smtClean="0">
                <a:solidFill>
                  <a:srgbClr val="4D4D4D"/>
                </a:solidFill>
                <a:latin typeface="Calibri"/>
              </a:rPr>
              <a:t>Advanced Sensors</a:t>
            </a:r>
            <a:r>
              <a:rPr lang="en-US" sz="1400" b="1" dirty="0">
                <a:solidFill>
                  <a:srgbClr val="4D4D4D"/>
                </a:solidFill>
                <a:latin typeface="Calibri"/>
              </a:rPr>
              <a:t>, Controls, Modeling &amp;</a:t>
            </a:r>
            <a:r>
              <a:rPr lang="en-US" sz="1400" b="1" dirty="0" smtClean="0">
                <a:solidFill>
                  <a:srgbClr val="4D4D4D"/>
                </a:solidFill>
                <a:latin typeface="Calibri"/>
              </a:rPr>
              <a:t> </a:t>
            </a:r>
            <a:r>
              <a:rPr lang="en-US" sz="1400" b="1" dirty="0">
                <a:solidFill>
                  <a:srgbClr val="4D4D4D"/>
                </a:solidFill>
                <a:latin typeface="Calibri"/>
              </a:rPr>
              <a:t>Platforms</a:t>
            </a:r>
          </a:p>
        </p:txBody>
      </p:sp>
      <p:sp>
        <p:nvSpPr>
          <p:cNvPr id="157" name="TextBox 156"/>
          <p:cNvSpPr txBox="1"/>
          <p:nvPr/>
        </p:nvSpPr>
        <p:spPr>
          <a:xfrm>
            <a:off x="1515016" y="3176826"/>
            <a:ext cx="999584" cy="430887"/>
          </a:xfrm>
          <a:prstGeom prst="rect">
            <a:avLst/>
          </a:prstGeom>
          <a:noFill/>
        </p:spPr>
        <p:txBody>
          <a:bodyPr wrap="square" lIns="0" tIns="0" rIns="0" bIns="0" rtlCol="0">
            <a:spAutoFit/>
          </a:bodyPr>
          <a:lstStyle/>
          <a:p>
            <a:pPr algn="r" fontAlgn="auto">
              <a:spcBef>
                <a:spcPts val="0"/>
              </a:spcBef>
              <a:spcAft>
                <a:spcPts val="0"/>
              </a:spcAft>
            </a:pPr>
            <a:r>
              <a:rPr lang="en-US" sz="1400" b="1" dirty="0">
                <a:solidFill>
                  <a:srgbClr val="4D4D4D"/>
                </a:solidFill>
                <a:latin typeface="Calibri"/>
              </a:rPr>
              <a:t>Waste Heat Recovery</a:t>
            </a:r>
          </a:p>
        </p:txBody>
      </p:sp>
      <p:sp>
        <p:nvSpPr>
          <p:cNvPr id="159" name="TextBox 158"/>
          <p:cNvSpPr txBox="1"/>
          <p:nvPr/>
        </p:nvSpPr>
        <p:spPr>
          <a:xfrm>
            <a:off x="1260888" y="2312313"/>
            <a:ext cx="1558512" cy="523220"/>
          </a:xfrm>
          <a:prstGeom prst="rect">
            <a:avLst/>
          </a:prstGeom>
          <a:noFill/>
        </p:spPr>
        <p:txBody>
          <a:bodyPr wrap="square" rtlCol="0">
            <a:spAutoFit/>
          </a:bodyPr>
          <a:lstStyle/>
          <a:p>
            <a:pPr algn="r" fontAlgn="auto">
              <a:spcBef>
                <a:spcPts val="0"/>
              </a:spcBef>
              <a:spcAft>
                <a:spcPts val="0"/>
              </a:spcAft>
            </a:pPr>
            <a:r>
              <a:rPr lang="en-US" sz="1400" b="1" dirty="0">
                <a:solidFill>
                  <a:srgbClr val="4D4D4D"/>
                </a:solidFill>
                <a:latin typeface="Calibri"/>
              </a:rPr>
              <a:t>Combined Heat and Power</a:t>
            </a:r>
          </a:p>
        </p:txBody>
      </p:sp>
      <p:grpSp>
        <p:nvGrpSpPr>
          <p:cNvPr id="250" name="Group 249"/>
          <p:cNvGrpSpPr/>
          <p:nvPr/>
        </p:nvGrpSpPr>
        <p:grpSpPr>
          <a:xfrm>
            <a:off x="2743200" y="1931313"/>
            <a:ext cx="3406932" cy="3442801"/>
            <a:chOff x="1850868" y="955095"/>
            <a:chExt cx="5218799" cy="5282429"/>
          </a:xfrm>
        </p:grpSpPr>
        <p:sp>
          <p:nvSpPr>
            <p:cNvPr id="7" name="Oval 6"/>
            <p:cNvSpPr/>
            <p:nvPr/>
          </p:nvSpPr>
          <p:spPr bwMode="auto">
            <a:xfrm>
              <a:off x="2023534" y="1159112"/>
              <a:ext cx="4910666" cy="4910666"/>
            </a:xfrm>
            <a:prstGeom prst="ellipse">
              <a:avLst/>
            </a:prstGeom>
            <a:solidFill>
              <a:srgbClr val="F6F5F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smtClean="0">
                <a:solidFill>
                  <a:srgbClr val="1F497D"/>
                </a:solidFill>
                <a:latin typeface="Calibri"/>
              </a:endParaRPr>
            </a:p>
          </p:txBody>
        </p:sp>
        <p:cxnSp>
          <p:nvCxnSpPr>
            <p:cNvPr id="160" name="Straight Connector 159"/>
            <p:cNvCxnSpPr/>
            <p:nvPr/>
          </p:nvCxnSpPr>
          <p:spPr bwMode="auto">
            <a:xfrm flipV="1">
              <a:off x="3234265" y="1423811"/>
              <a:ext cx="2337999" cy="72311"/>
            </a:xfrm>
            <a:prstGeom prst="line">
              <a:avLst/>
            </a:prstGeom>
            <a:solidFill>
              <a:schemeClr val="bg2"/>
            </a:solidFill>
            <a:ln w="12700" cap="flat" cmpd="sng" algn="ctr">
              <a:solidFill>
                <a:schemeClr val="tx1">
                  <a:lumMod val="60000"/>
                  <a:lumOff val="40000"/>
                </a:schemeClr>
              </a:solidFill>
              <a:prstDash val="solid"/>
              <a:round/>
              <a:headEnd type="none" w="med" len="med"/>
              <a:tailEnd type="none" w="med" len="med"/>
            </a:ln>
            <a:effectLst/>
          </p:spPr>
        </p:cxnSp>
        <p:cxnSp>
          <p:nvCxnSpPr>
            <p:cNvPr id="161" name="Straight Connector 160"/>
            <p:cNvCxnSpPr/>
            <p:nvPr/>
          </p:nvCxnSpPr>
          <p:spPr bwMode="auto">
            <a:xfrm flipH="1">
              <a:off x="3259666" y="1135437"/>
              <a:ext cx="1172243" cy="360685"/>
            </a:xfrm>
            <a:prstGeom prst="line">
              <a:avLst/>
            </a:prstGeom>
            <a:solidFill>
              <a:schemeClr val="bg2"/>
            </a:solidFill>
            <a:ln w="12700" cap="flat" cmpd="sng" algn="ctr">
              <a:solidFill>
                <a:schemeClr val="tx1">
                  <a:lumMod val="20000"/>
                  <a:lumOff val="80000"/>
                </a:schemeClr>
              </a:solidFill>
              <a:prstDash val="solid"/>
              <a:round/>
              <a:headEnd type="none" w="med" len="med"/>
              <a:tailEnd type="none" w="med" len="med"/>
            </a:ln>
            <a:effectLst/>
          </p:spPr>
        </p:cxnSp>
        <p:cxnSp>
          <p:nvCxnSpPr>
            <p:cNvPr id="162" name="Straight Connector 161"/>
            <p:cNvCxnSpPr/>
            <p:nvPr/>
          </p:nvCxnSpPr>
          <p:spPr bwMode="auto">
            <a:xfrm flipH="1" flipV="1">
              <a:off x="3234265" y="1496122"/>
              <a:ext cx="3107868" cy="561439"/>
            </a:xfrm>
            <a:prstGeom prst="line">
              <a:avLst/>
            </a:prstGeom>
            <a:solidFill>
              <a:schemeClr val="bg2"/>
            </a:solidFill>
            <a:ln w="12700" cap="flat" cmpd="sng" algn="ctr">
              <a:solidFill>
                <a:schemeClr val="tx1">
                  <a:lumMod val="40000"/>
                  <a:lumOff val="60000"/>
                </a:schemeClr>
              </a:solidFill>
              <a:prstDash val="solid"/>
              <a:round/>
              <a:headEnd type="none" w="med" len="med"/>
              <a:tailEnd type="none" w="med" len="med"/>
            </a:ln>
            <a:effectLst/>
          </p:spPr>
        </p:cxnSp>
        <p:cxnSp>
          <p:nvCxnSpPr>
            <p:cNvPr id="163" name="Straight Connector 162"/>
            <p:cNvCxnSpPr/>
            <p:nvPr/>
          </p:nvCxnSpPr>
          <p:spPr bwMode="auto">
            <a:xfrm>
              <a:off x="3234265" y="1496122"/>
              <a:ext cx="3572933" cy="1483267"/>
            </a:xfrm>
            <a:prstGeom prst="line">
              <a:avLst/>
            </a:prstGeom>
            <a:solidFill>
              <a:schemeClr val="bg2"/>
            </a:solidFill>
            <a:ln w="12700" cap="flat" cmpd="sng" algn="ctr">
              <a:solidFill>
                <a:schemeClr val="tx1">
                  <a:lumMod val="20000"/>
                  <a:lumOff val="80000"/>
                </a:schemeClr>
              </a:solidFill>
              <a:prstDash val="solid"/>
              <a:round/>
              <a:headEnd type="none" w="med" len="med"/>
              <a:tailEnd type="none" w="med" len="med"/>
            </a:ln>
            <a:effectLst/>
          </p:spPr>
        </p:cxnSp>
        <p:cxnSp>
          <p:nvCxnSpPr>
            <p:cNvPr id="164" name="Straight Connector 163"/>
            <p:cNvCxnSpPr/>
            <p:nvPr/>
          </p:nvCxnSpPr>
          <p:spPr bwMode="auto">
            <a:xfrm>
              <a:off x="3234265" y="1496122"/>
              <a:ext cx="3655059" cy="2505994"/>
            </a:xfrm>
            <a:prstGeom prst="line">
              <a:avLst/>
            </a:prstGeom>
            <a:solidFill>
              <a:schemeClr val="bg2"/>
            </a:solidFill>
            <a:ln w="12700" cap="flat" cmpd="sng" algn="ctr">
              <a:solidFill>
                <a:schemeClr val="tx1">
                  <a:lumMod val="60000"/>
                  <a:lumOff val="40000"/>
                </a:schemeClr>
              </a:solidFill>
              <a:prstDash val="solid"/>
              <a:round/>
              <a:headEnd type="none" w="med" len="med"/>
              <a:tailEnd type="none" w="med" len="med"/>
            </a:ln>
            <a:effectLst/>
          </p:spPr>
        </p:cxnSp>
        <p:cxnSp>
          <p:nvCxnSpPr>
            <p:cNvPr id="165" name="Straight Connector 164"/>
            <p:cNvCxnSpPr/>
            <p:nvPr/>
          </p:nvCxnSpPr>
          <p:spPr bwMode="auto">
            <a:xfrm flipH="1">
              <a:off x="2031210" y="1496122"/>
              <a:ext cx="1203055" cy="1765209"/>
            </a:xfrm>
            <a:prstGeom prst="line">
              <a:avLst/>
            </a:prstGeom>
            <a:solidFill>
              <a:schemeClr val="bg2"/>
            </a:solidFill>
            <a:ln w="12700" cap="flat" cmpd="sng" algn="ctr">
              <a:solidFill>
                <a:schemeClr val="tx1">
                  <a:lumMod val="20000"/>
                  <a:lumOff val="80000"/>
                </a:schemeClr>
              </a:solidFill>
              <a:prstDash val="solid"/>
              <a:round/>
              <a:headEnd type="none" w="med" len="med"/>
              <a:tailEnd type="none" w="med" len="med"/>
            </a:ln>
            <a:effectLst/>
          </p:spPr>
        </p:cxnSp>
        <p:cxnSp>
          <p:nvCxnSpPr>
            <p:cNvPr id="166" name="Straight Connector 165"/>
            <p:cNvCxnSpPr/>
            <p:nvPr/>
          </p:nvCxnSpPr>
          <p:spPr bwMode="auto">
            <a:xfrm flipH="1">
              <a:off x="2422791" y="1496122"/>
              <a:ext cx="811474" cy="745066"/>
            </a:xfrm>
            <a:prstGeom prst="line">
              <a:avLst/>
            </a:prstGeom>
            <a:solidFill>
              <a:schemeClr val="bg2"/>
            </a:solidFill>
            <a:ln w="12700" cap="flat" cmpd="sng" algn="ctr">
              <a:solidFill>
                <a:schemeClr val="tx1">
                  <a:lumMod val="60000"/>
                  <a:lumOff val="40000"/>
                </a:schemeClr>
              </a:solidFill>
              <a:prstDash val="solid"/>
              <a:round/>
              <a:headEnd type="none" w="med" len="med"/>
              <a:tailEnd type="none" w="med" len="med"/>
            </a:ln>
            <a:effectLst/>
          </p:spPr>
        </p:cxnSp>
        <p:cxnSp>
          <p:nvCxnSpPr>
            <p:cNvPr id="167" name="Straight Connector 166"/>
            <p:cNvCxnSpPr/>
            <p:nvPr/>
          </p:nvCxnSpPr>
          <p:spPr bwMode="auto">
            <a:xfrm>
              <a:off x="3234265" y="1496122"/>
              <a:ext cx="3221553" cy="3506798"/>
            </a:xfrm>
            <a:prstGeom prst="line">
              <a:avLst/>
            </a:prstGeom>
            <a:solidFill>
              <a:schemeClr val="bg2"/>
            </a:solidFill>
            <a:ln w="12700" cap="flat" cmpd="sng" algn="ctr">
              <a:solidFill>
                <a:schemeClr val="tx1">
                  <a:lumMod val="20000"/>
                  <a:lumOff val="80000"/>
                </a:schemeClr>
              </a:solidFill>
              <a:prstDash val="solid"/>
              <a:round/>
              <a:headEnd type="none" w="med" len="med"/>
              <a:tailEnd type="none" w="med" len="med"/>
            </a:ln>
            <a:effectLst/>
          </p:spPr>
        </p:cxnSp>
        <p:cxnSp>
          <p:nvCxnSpPr>
            <p:cNvPr id="168" name="Straight Connector 167"/>
            <p:cNvCxnSpPr/>
            <p:nvPr/>
          </p:nvCxnSpPr>
          <p:spPr bwMode="auto">
            <a:xfrm>
              <a:off x="3259666" y="1496122"/>
              <a:ext cx="2460283" cy="4212968"/>
            </a:xfrm>
            <a:prstGeom prst="line">
              <a:avLst/>
            </a:prstGeom>
            <a:solidFill>
              <a:schemeClr val="bg2"/>
            </a:solidFill>
            <a:ln w="12700" cap="flat" cmpd="sng" algn="ctr">
              <a:solidFill>
                <a:schemeClr val="tx1">
                  <a:lumMod val="20000"/>
                  <a:lumOff val="80000"/>
                </a:schemeClr>
              </a:solidFill>
              <a:prstDash val="solid"/>
              <a:round/>
              <a:headEnd type="none" w="med" len="med"/>
              <a:tailEnd type="none" w="med" len="med"/>
            </a:ln>
            <a:effectLst/>
          </p:spPr>
        </p:cxnSp>
        <p:cxnSp>
          <p:nvCxnSpPr>
            <p:cNvPr id="169" name="Straight Connector 168"/>
            <p:cNvCxnSpPr/>
            <p:nvPr/>
          </p:nvCxnSpPr>
          <p:spPr bwMode="auto">
            <a:xfrm>
              <a:off x="3259666" y="1521523"/>
              <a:ext cx="1340114" cy="4548255"/>
            </a:xfrm>
            <a:prstGeom prst="line">
              <a:avLst/>
            </a:prstGeom>
            <a:solidFill>
              <a:schemeClr val="bg2"/>
            </a:solidFill>
            <a:ln w="12700" cap="flat" cmpd="sng" algn="ctr">
              <a:solidFill>
                <a:schemeClr val="tx1">
                  <a:lumMod val="20000"/>
                  <a:lumOff val="80000"/>
                </a:schemeClr>
              </a:solidFill>
              <a:prstDash val="solid"/>
              <a:round/>
              <a:headEnd type="none" w="med" len="med"/>
              <a:tailEnd type="none" w="med" len="med"/>
            </a:ln>
            <a:effectLst/>
          </p:spPr>
        </p:cxnSp>
        <p:cxnSp>
          <p:nvCxnSpPr>
            <p:cNvPr id="170" name="Straight Connector 169"/>
            <p:cNvCxnSpPr/>
            <p:nvPr/>
          </p:nvCxnSpPr>
          <p:spPr bwMode="auto">
            <a:xfrm>
              <a:off x="3234265" y="1496122"/>
              <a:ext cx="261857" cy="4393311"/>
            </a:xfrm>
            <a:prstGeom prst="line">
              <a:avLst/>
            </a:prstGeom>
            <a:solidFill>
              <a:schemeClr val="bg2"/>
            </a:solidFill>
            <a:ln w="12700" cap="flat" cmpd="sng" algn="ctr">
              <a:solidFill>
                <a:schemeClr val="tx1">
                  <a:lumMod val="20000"/>
                  <a:lumOff val="80000"/>
                </a:schemeClr>
              </a:solidFill>
              <a:prstDash val="solid"/>
              <a:round/>
              <a:headEnd type="none" w="med" len="med"/>
              <a:tailEnd type="none" w="med" len="med"/>
            </a:ln>
            <a:effectLst/>
          </p:spPr>
        </p:cxnSp>
        <p:cxnSp>
          <p:nvCxnSpPr>
            <p:cNvPr id="171" name="Straight Connector 170"/>
            <p:cNvCxnSpPr/>
            <p:nvPr/>
          </p:nvCxnSpPr>
          <p:spPr bwMode="auto">
            <a:xfrm flipH="1">
              <a:off x="2097190" y="1496122"/>
              <a:ext cx="1162476" cy="2887133"/>
            </a:xfrm>
            <a:prstGeom prst="line">
              <a:avLst/>
            </a:prstGeom>
            <a:solidFill>
              <a:schemeClr val="bg2"/>
            </a:solidFill>
            <a:ln w="12700" cap="flat" cmpd="sng" algn="ctr">
              <a:solidFill>
                <a:schemeClr val="tx1">
                  <a:lumMod val="60000"/>
                  <a:lumOff val="40000"/>
                </a:schemeClr>
              </a:solidFill>
              <a:prstDash val="solid"/>
              <a:round/>
              <a:headEnd type="none" w="med" len="med"/>
              <a:tailEnd type="none" w="med" len="med"/>
            </a:ln>
            <a:effectLst/>
          </p:spPr>
        </p:cxnSp>
        <p:cxnSp>
          <p:nvCxnSpPr>
            <p:cNvPr id="172" name="Straight Connector 171"/>
            <p:cNvCxnSpPr/>
            <p:nvPr/>
          </p:nvCxnSpPr>
          <p:spPr bwMode="auto">
            <a:xfrm flipH="1">
              <a:off x="2603133" y="1496122"/>
              <a:ext cx="656533" cy="3691464"/>
            </a:xfrm>
            <a:prstGeom prst="line">
              <a:avLst/>
            </a:prstGeom>
            <a:solidFill>
              <a:schemeClr val="bg2"/>
            </a:solidFill>
            <a:ln w="12700" cap="flat" cmpd="sng" algn="ctr">
              <a:solidFill>
                <a:schemeClr val="tx1">
                  <a:lumMod val="20000"/>
                  <a:lumOff val="80000"/>
                </a:schemeClr>
              </a:solidFill>
              <a:prstDash val="solid"/>
              <a:round/>
              <a:headEnd type="none" w="med" len="med"/>
              <a:tailEnd type="none" w="med" len="med"/>
            </a:ln>
            <a:effectLst/>
          </p:spPr>
        </p:cxnSp>
        <p:cxnSp>
          <p:nvCxnSpPr>
            <p:cNvPr id="176" name="Straight Connector 175"/>
            <p:cNvCxnSpPr/>
            <p:nvPr/>
          </p:nvCxnSpPr>
          <p:spPr bwMode="auto">
            <a:xfrm>
              <a:off x="2097190" y="4383254"/>
              <a:ext cx="505943" cy="814829"/>
            </a:xfrm>
            <a:prstGeom prst="line">
              <a:avLst/>
            </a:prstGeom>
            <a:solidFill>
              <a:schemeClr val="bg2"/>
            </a:solidFill>
            <a:ln w="12700" cap="flat" cmpd="sng" algn="ctr">
              <a:solidFill>
                <a:schemeClr val="tx1">
                  <a:lumMod val="60000"/>
                  <a:lumOff val="40000"/>
                </a:schemeClr>
              </a:solidFill>
              <a:prstDash val="solid"/>
              <a:round/>
              <a:headEnd type="none" w="med" len="med"/>
              <a:tailEnd type="none" w="med" len="med"/>
            </a:ln>
            <a:effectLst/>
          </p:spPr>
        </p:cxnSp>
        <p:cxnSp>
          <p:nvCxnSpPr>
            <p:cNvPr id="179" name="Straight Connector 178"/>
            <p:cNvCxnSpPr/>
            <p:nvPr/>
          </p:nvCxnSpPr>
          <p:spPr bwMode="auto">
            <a:xfrm>
              <a:off x="2097190" y="4383255"/>
              <a:ext cx="1398932" cy="1506178"/>
            </a:xfrm>
            <a:prstGeom prst="line">
              <a:avLst/>
            </a:prstGeom>
            <a:solidFill>
              <a:schemeClr val="bg2"/>
            </a:solidFill>
            <a:ln w="12700" cap="flat" cmpd="sng" algn="ctr">
              <a:solidFill>
                <a:schemeClr val="tx1">
                  <a:lumMod val="20000"/>
                  <a:lumOff val="80000"/>
                </a:schemeClr>
              </a:solidFill>
              <a:prstDash val="solid"/>
              <a:round/>
              <a:headEnd type="none" w="med" len="med"/>
              <a:tailEnd type="none" w="med" len="med"/>
            </a:ln>
            <a:effectLst/>
          </p:spPr>
        </p:cxnSp>
        <p:cxnSp>
          <p:nvCxnSpPr>
            <p:cNvPr id="182" name="Straight Connector 181"/>
            <p:cNvCxnSpPr/>
            <p:nvPr/>
          </p:nvCxnSpPr>
          <p:spPr bwMode="auto">
            <a:xfrm>
              <a:off x="2023534" y="3249521"/>
              <a:ext cx="2588718" cy="2820257"/>
            </a:xfrm>
            <a:prstGeom prst="line">
              <a:avLst/>
            </a:prstGeom>
            <a:solidFill>
              <a:schemeClr val="bg2"/>
            </a:solidFill>
            <a:ln w="12700" cap="flat" cmpd="sng" algn="ctr">
              <a:solidFill>
                <a:schemeClr val="tx1">
                  <a:lumMod val="20000"/>
                  <a:lumOff val="80000"/>
                </a:schemeClr>
              </a:solidFill>
              <a:prstDash val="solid"/>
              <a:round/>
              <a:headEnd type="none" w="med" len="med"/>
              <a:tailEnd type="none" w="med" len="med"/>
            </a:ln>
            <a:effectLst/>
          </p:spPr>
        </p:cxnSp>
        <p:cxnSp>
          <p:nvCxnSpPr>
            <p:cNvPr id="184" name="Straight Connector 183"/>
            <p:cNvCxnSpPr/>
            <p:nvPr/>
          </p:nvCxnSpPr>
          <p:spPr bwMode="auto">
            <a:xfrm>
              <a:off x="2097190" y="4383255"/>
              <a:ext cx="4389214" cy="607486"/>
            </a:xfrm>
            <a:prstGeom prst="line">
              <a:avLst/>
            </a:prstGeom>
            <a:solidFill>
              <a:schemeClr val="bg2"/>
            </a:solidFill>
            <a:ln w="12700" cap="flat" cmpd="sng" algn="ctr">
              <a:solidFill>
                <a:schemeClr val="tx1">
                  <a:lumMod val="60000"/>
                  <a:lumOff val="40000"/>
                </a:schemeClr>
              </a:solidFill>
              <a:prstDash val="solid"/>
              <a:round/>
              <a:headEnd type="none" w="med" len="med"/>
              <a:tailEnd type="none" w="med" len="med"/>
            </a:ln>
            <a:effectLst/>
          </p:spPr>
        </p:cxnSp>
        <p:cxnSp>
          <p:nvCxnSpPr>
            <p:cNvPr id="187" name="Straight Connector 186"/>
            <p:cNvCxnSpPr/>
            <p:nvPr/>
          </p:nvCxnSpPr>
          <p:spPr bwMode="auto">
            <a:xfrm>
              <a:off x="2097190" y="4383254"/>
              <a:ext cx="3622759" cy="1313242"/>
            </a:xfrm>
            <a:prstGeom prst="line">
              <a:avLst/>
            </a:prstGeom>
            <a:solidFill>
              <a:schemeClr val="bg2"/>
            </a:solidFill>
            <a:ln w="12700" cap="flat" cmpd="sng" algn="ctr">
              <a:solidFill>
                <a:schemeClr val="tx1">
                  <a:lumMod val="20000"/>
                  <a:lumOff val="80000"/>
                </a:schemeClr>
              </a:solidFill>
              <a:prstDash val="solid"/>
              <a:round/>
              <a:headEnd type="none" w="med" len="med"/>
              <a:tailEnd type="none" w="med" len="med"/>
            </a:ln>
            <a:effectLst/>
          </p:spPr>
        </p:cxnSp>
        <p:cxnSp>
          <p:nvCxnSpPr>
            <p:cNvPr id="192" name="Straight Connector 191"/>
            <p:cNvCxnSpPr/>
            <p:nvPr/>
          </p:nvCxnSpPr>
          <p:spPr bwMode="auto">
            <a:xfrm flipV="1">
              <a:off x="2097190" y="4006440"/>
              <a:ext cx="4792134" cy="376816"/>
            </a:xfrm>
            <a:prstGeom prst="line">
              <a:avLst/>
            </a:prstGeom>
            <a:solidFill>
              <a:schemeClr val="bg2"/>
            </a:solidFill>
            <a:ln w="12700" cap="flat" cmpd="sng" algn="ctr">
              <a:solidFill>
                <a:schemeClr val="tx1">
                  <a:lumMod val="60000"/>
                  <a:lumOff val="40000"/>
                </a:schemeClr>
              </a:solidFill>
              <a:prstDash val="solid"/>
              <a:round/>
              <a:headEnd type="none" w="med" len="med"/>
              <a:tailEnd type="none" w="med" len="med"/>
            </a:ln>
            <a:effectLst/>
          </p:spPr>
        </p:cxnSp>
        <p:cxnSp>
          <p:nvCxnSpPr>
            <p:cNvPr id="199" name="Straight Connector 198"/>
            <p:cNvCxnSpPr/>
            <p:nvPr/>
          </p:nvCxnSpPr>
          <p:spPr bwMode="auto">
            <a:xfrm flipV="1">
              <a:off x="2097190" y="2979388"/>
              <a:ext cx="4710008" cy="1403868"/>
            </a:xfrm>
            <a:prstGeom prst="line">
              <a:avLst/>
            </a:prstGeom>
            <a:solidFill>
              <a:schemeClr val="bg2"/>
            </a:solidFill>
            <a:ln w="12700" cap="flat" cmpd="sng" algn="ctr">
              <a:solidFill>
                <a:schemeClr val="tx1">
                  <a:lumMod val="40000"/>
                  <a:lumOff val="60000"/>
                </a:schemeClr>
              </a:solidFill>
              <a:prstDash val="solid"/>
              <a:round/>
              <a:headEnd type="none" w="med" len="med"/>
              <a:tailEnd type="none" w="med" len="med"/>
            </a:ln>
            <a:effectLst/>
          </p:spPr>
        </p:cxnSp>
        <p:cxnSp>
          <p:nvCxnSpPr>
            <p:cNvPr id="202" name="Straight Connector 201"/>
            <p:cNvCxnSpPr/>
            <p:nvPr/>
          </p:nvCxnSpPr>
          <p:spPr bwMode="auto">
            <a:xfrm flipH="1" flipV="1">
              <a:off x="2031210" y="3249521"/>
              <a:ext cx="65980" cy="1133736"/>
            </a:xfrm>
            <a:prstGeom prst="line">
              <a:avLst/>
            </a:prstGeom>
            <a:solidFill>
              <a:schemeClr val="bg2"/>
            </a:solidFill>
            <a:ln w="12700" cap="flat" cmpd="sng" algn="ctr">
              <a:solidFill>
                <a:schemeClr val="tx1">
                  <a:lumMod val="20000"/>
                  <a:lumOff val="80000"/>
                </a:schemeClr>
              </a:solidFill>
              <a:prstDash val="solid"/>
              <a:round/>
              <a:headEnd type="none" w="med" len="med"/>
              <a:tailEnd type="none" w="med" len="med"/>
            </a:ln>
            <a:effectLst/>
          </p:spPr>
        </p:cxnSp>
        <p:cxnSp>
          <p:nvCxnSpPr>
            <p:cNvPr id="204" name="Straight Connector 203"/>
            <p:cNvCxnSpPr/>
            <p:nvPr/>
          </p:nvCxnSpPr>
          <p:spPr bwMode="auto">
            <a:xfrm flipV="1">
              <a:off x="2097190" y="2060848"/>
              <a:ext cx="4244943" cy="2322406"/>
            </a:xfrm>
            <a:prstGeom prst="line">
              <a:avLst/>
            </a:prstGeom>
            <a:solidFill>
              <a:schemeClr val="bg2"/>
            </a:solidFill>
            <a:ln w="12700" cap="flat" cmpd="sng" algn="ctr">
              <a:solidFill>
                <a:schemeClr val="tx1">
                  <a:lumMod val="20000"/>
                  <a:lumOff val="80000"/>
                </a:schemeClr>
              </a:solidFill>
              <a:prstDash val="solid"/>
              <a:round/>
              <a:headEnd type="none" w="med" len="med"/>
              <a:tailEnd type="none" w="med" len="med"/>
            </a:ln>
            <a:effectLst/>
          </p:spPr>
        </p:cxnSp>
        <p:cxnSp>
          <p:nvCxnSpPr>
            <p:cNvPr id="207" name="Straight Connector 206"/>
            <p:cNvCxnSpPr/>
            <p:nvPr/>
          </p:nvCxnSpPr>
          <p:spPr bwMode="auto">
            <a:xfrm flipV="1">
              <a:off x="2097190" y="1406879"/>
              <a:ext cx="3475074" cy="2976378"/>
            </a:xfrm>
            <a:prstGeom prst="line">
              <a:avLst/>
            </a:prstGeom>
            <a:solidFill>
              <a:schemeClr val="bg2"/>
            </a:solidFill>
            <a:ln w="12700" cap="flat" cmpd="sng" algn="ctr">
              <a:solidFill>
                <a:schemeClr val="tx1">
                  <a:lumMod val="20000"/>
                  <a:lumOff val="80000"/>
                </a:schemeClr>
              </a:solidFill>
              <a:prstDash val="solid"/>
              <a:round/>
              <a:headEnd type="none" w="med" len="med"/>
              <a:tailEnd type="none" w="med" len="med"/>
            </a:ln>
            <a:effectLst/>
          </p:spPr>
        </p:cxnSp>
        <p:cxnSp>
          <p:nvCxnSpPr>
            <p:cNvPr id="210" name="Straight Connector 209"/>
            <p:cNvCxnSpPr/>
            <p:nvPr/>
          </p:nvCxnSpPr>
          <p:spPr bwMode="auto">
            <a:xfrm flipV="1">
              <a:off x="2097190" y="1135437"/>
              <a:ext cx="2334719" cy="3247820"/>
            </a:xfrm>
            <a:prstGeom prst="line">
              <a:avLst/>
            </a:prstGeom>
            <a:solidFill>
              <a:schemeClr val="bg2"/>
            </a:solidFill>
            <a:ln w="12700" cap="flat" cmpd="sng" algn="ctr">
              <a:solidFill>
                <a:schemeClr val="tx1">
                  <a:lumMod val="20000"/>
                  <a:lumOff val="80000"/>
                </a:schemeClr>
              </a:solidFill>
              <a:prstDash val="solid"/>
              <a:round/>
              <a:headEnd type="none" w="med" len="med"/>
              <a:tailEnd type="none" w="med" len="med"/>
            </a:ln>
            <a:effectLst/>
          </p:spPr>
        </p:cxnSp>
        <p:cxnSp>
          <p:nvCxnSpPr>
            <p:cNvPr id="215" name="Straight Connector 214"/>
            <p:cNvCxnSpPr/>
            <p:nvPr/>
          </p:nvCxnSpPr>
          <p:spPr bwMode="auto">
            <a:xfrm flipV="1">
              <a:off x="2097190" y="2237755"/>
              <a:ext cx="325601" cy="2145499"/>
            </a:xfrm>
            <a:prstGeom prst="line">
              <a:avLst/>
            </a:prstGeom>
            <a:solidFill>
              <a:schemeClr val="bg2"/>
            </a:solidFill>
            <a:ln w="12700" cap="flat" cmpd="sng" algn="ctr">
              <a:solidFill>
                <a:schemeClr val="tx1">
                  <a:lumMod val="60000"/>
                  <a:lumOff val="40000"/>
                </a:schemeClr>
              </a:solidFill>
              <a:prstDash val="solid"/>
              <a:round/>
              <a:headEnd type="none" w="med" len="med"/>
              <a:tailEnd type="none" w="med" len="med"/>
            </a:ln>
            <a:effectLst/>
          </p:spPr>
        </p:cxnSp>
        <p:cxnSp>
          <p:nvCxnSpPr>
            <p:cNvPr id="218" name="Straight Connector 217"/>
            <p:cNvCxnSpPr/>
            <p:nvPr/>
          </p:nvCxnSpPr>
          <p:spPr bwMode="auto">
            <a:xfrm flipH="1" flipV="1">
              <a:off x="2446866" y="2237755"/>
              <a:ext cx="156267" cy="2960328"/>
            </a:xfrm>
            <a:prstGeom prst="line">
              <a:avLst/>
            </a:prstGeom>
            <a:solidFill>
              <a:schemeClr val="bg2"/>
            </a:solidFill>
            <a:ln w="12700" cap="flat" cmpd="sng" algn="ctr">
              <a:solidFill>
                <a:schemeClr val="tx1">
                  <a:lumMod val="60000"/>
                  <a:lumOff val="40000"/>
                </a:schemeClr>
              </a:solidFill>
              <a:prstDash val="solid"/>
              <a:round/>
              <a:headEnd type="none" w="med" len="med"/>
              <a:tailEnd type="none" w="med" len="med"/>
            </a:ln>
            <a:effectLst/>
          </p:spPr>
        </p:cxnSp>
        <p:cxnSp>
          <p:nvCxnSpPr>
            <p:cNvPr id="222" name="Straight Connector 221"/>
            <p:cNvCxnSpPr/>
            <p:nvPr/>
          </p:nvCxnSpPr>
          <p:spPr bwMode="auto">
            <a:xfrm flipV="1">
              <a:off x="2023534" y="2237756"/>
              <a:ext cx="399257" cy="1023575"/>
            </a:xfrm>
            <a:prstGeom prst="line">
              <a:avLst/>
            </a:prstGeom>
            <a:solidFill>
              <a:schemeClr val="bg2"/>
            </a:solidFill>
            <a:ln w="12700" cap="flat" cmpd="sng" algn="ctr">
              <a:solidFill>
                <a:schemeClr val="tx1">
                  <a:lumMod val="60000"/>
                  <a:lumOff val="40000"/>
                </a:schemeClr>
              </a:solidFill>
              <a:prstDash val="solid"/>
              <a:round/>
              <a:headEnd type="none" w="med" len="med"/>
              <a:tailEnd type="none" w="med" len="med"/>
            </a:ln>
            <a:effectLst/>
          </p:spPr>
        </p:cxnSp>
        <p:cxnSp>
          <p:nvCxnSpPr>
            <p:cNvPr id="224" name="Straight Connector 223"/>
            <p:cNvCxnSpPr/>
            <p:nvPr/>
          </p:nvCxnSpPr>
          <p:spPr bwMode="auto">
            <a:xfrm flipH="1" flipV="1">
              <a:off x="2422791" y="2237755"/>
              <a:ext cx="1073331" cy="3651678"/>
            </a:xfrm>
            <a:prstGeom prst="line">
              <a:avLst/>
            </a:prstGeom>
            <a:solidFill>
              <a:schemeClr val="bg2"/>
            </a:solidFill>
            <a:ln w="12700" cap="flat" cmpd="sng" algn="ctr">
              <a:solidFill>
                <a:schemeClr val="tx1">
                  <a:lumMod val="20000"/>
                  <a:lumOff val="80000"/>
                </a:schemeClr>
              </a:solidFill>
              <a:prstDash val="solid"/>
              <a:round/>
              <a:headEnd type="none" w="med" len="med"/>
              <a:tailEnd type="none" w="med" len="med"/>
            </a:ln>
            <a:effectLst/>
          </p:spPr>
        </p:cxnSp>
        <p:cxnSp>
          <p:nvCxnSpPr>
            <p:cNvPr id="227" name="Straight Connector 226"/>
            <p:cNvCxnSpPr/>
            <p:nvPr/>
          </p:nvCxnSpPr>
          <p:spPr bwMode="auto">
            <a:xfrm flipH="1" flipV="1">
              <a:off x="2031210" y="3261331"/>
              <a:ext cx="571923" cy="1936753"/>
            </a:xfrm>
            <a:prstGeom prst="line">
              <a:avLst/>
            </a:prstGeom>
            <a:solidFill>
              <a:schemeClr val="bg2"/>
            </a:solidFill>
            <a:ln w="12700" cap="flat" cmpd="sng" algn="ctr">
              <a:solidFill>
                <a:schemeClr val="tx1">
                  <a:lumMod val="75000"/>
                </a:schemeClr>
              </a:solidFill>
              <a:prstDash val="solid"/>
              <a:round/>
              <a:headEnd type="none" w="med" len="med"/>
              <a:tailEnd type="none" w="med" len="med"/>
            </a:ln>
            <a:effectLst/>
          </p:spPr>
        </p:cxnSp>
        <p:cxnSp>
          <p:nvCxnSpPr>
            <p:cNvPr id="230" name="Straight Connector 229"/>
            <p:cNvCxnSpPr/>
            <p:nvPr/>
          </p:nvCxnSpPr>
          <p:spPr bwMode="auto">
            <a:xfrm>
              <a:off x="2627209" y="5198085"/>
              <a:ext cx="868913" cy="678754"/>
            </a:xfrm>
            <a:prstGeom prst="line">
              <a:avLst/>
            </a:prstGeom>
            <a:solidFill>
              <a:schemeClr val="bg2"/>
            </a:solidFill>
            <a:ln w="12700" cap="flat" cmpd="sng" algn="ctr">
              <a:solidFill>
                <a:schemeClr val="tx1">
                  <a:lumMod val="60000"/>
                  <a:lumOff val="40000"/>
                </a:schemeClr>
              </a:solidFill>
              <a:prstDash val="solid"/>
              <a:round/>
              <a:headEnd type="none" w="med" len="med"/>
              <a:tailEnd type="none" w="med" len="med"/>
            </a:ln>
            <a:effectLst/>
          </p:spPr>
        </p:cxnSp>
        <p:cxnSp>
          <p:nvCxnSpPr>
            <p:cNvPr id="235" name="Straight Connector 234"/>
            <p:cNvCxnSpPr/>
            <p:nvPr/>
          </p:nvCxnSpPr>
          <p:spPr bwMode="auto">
            <a:xfrm flipV="1">
              <a:off x="2031210" y="1406879"/>
              <a:ext cx="3541054" cy="1842642"/>
            </a:xfrm>
            <a:prstGeom prst="line">
              <a:avLst/>
            </a:prstGeom>
            <a:solidFill>
              <a:schemeClr val="bg2"/>
            </a:solidFill>
            <a:ln w="12700" cap="flat" cmpd="sng" algn="ctr">
              <a:solidFill>
                <a:schemeClr val="tx1">
                  <a:lumMod val="60000"/>
                  <a:lumOff val="40000"/>
                </a:schemeClr>
              </a:solidFill>
              <a:prstDash val="solid"/>
              <a:round/>
              <a:headEnd type="none" w="med" len="med"/>
              <a:tailEnd type="none" w="med" len="med"/>
            </a:ln>
            <a:effectLst/>
          </p:spPr>
        </p:cxnSp>
        <p:cxnSp>
          <p:nvCxnSpPr>
            <p:cNvPr id="238" name="Straight Connector 237"/>
            <p:cNvCxnSpPr/>
            <p:nvPr/>
          </p:nvCxnSpPr>
          <p:spPr bwMode="auto">
            <a:xfrm>
              <a:off x="4431909" y="1135437"/>
              <a:ext cx="2457415" cy="2871003"/>
            </a:xfrm>
            <a:prstGeom prst="line">
              <a:avLst/>
            </a:prstGeom>
            <a:solidFill>
              <a:schemeClr val="bg2"/>
            </a:solidFill>
            <a:ln w="12700" cap="flat" cmpd="sng" algn="ctr">
              <a:solidFill>
                <a:schemeClr val="tx1">
                  <a:lumMod val="20000"/>
                  <a:lumOff val="80000"/>
                </a:schemeClr>
              </a:solidFill>
              <a:prstDash val="solid"/>
              <a:round/>
              <a:headEnd type="none" w="med" len="med"/>
              <a:tailEnd type="none" w="med" len="med"/>
            </a:ln>
            <a:effectLst/>
          </p:spPr>
        </p:cxnSp>
        <p:cxnSp>
          <p:nvCxnSpPr>
            <p:cNvPr id="241" name="Straight Connector 240"/>
            <p:cNvCxnSpPr/>
            <p:nvPr/>
          </p:nvCxnSpPr>
          <p:spPr bwMode="auto">
            <a:xfrm flipH="1" flipV="1">
              <a:off x="6342132" y="2060848"/>
              <a:ext cx="547192" cy="1941268"/>
            </a:xfrm>
            <a:prstGeom prst="line">
              <a:avLst/>
            </a:prstGeom>
            <a:solidFill>
              <a:schemeClr val="bg2"/>
            </a:solidFill>
            <a:ln w="12700" cap="flat" cmpd="sng" algn="ctr">
              <a:solidFill>
                <a:schemeClr val="tx1">
                  <a:lumMod val="60000"/>
                  <a:lumOff val="40000"/>
                </a:schemeClr>
              </a:solidFill>
              <a:prstDash val="solid"/>
              <a:round/>
              <a:headEnd type="none" w="med" len="med"/>
              <a:tailEnd type="none" w="med" len="med"/>
            </a:ln>
            <a:effectLst/>
          </p:spPr>
        </p:cxnSp>
        <p:cxnSp>
          <p:nvCxnSpPr>
            <p:cNvPr id="244" name="Straight Connector 243"/>
            <p:cNvCxnSpPr/>
            <p:nvPr/>
          </p:nvCxnSpPr>
          <p:spPr bwMode="auto">
            <a:xfrm flipH="1" flipV="1">
              <a:off x="5539607" y="1423812"/>
              <a:ext cx="1267591" cy="1555577"/>
            </a:xfrm>
            <a:prstGeom prst="line">
              <a:avLst/>
            </a:prstGeom>
            <a:solidFill>
              <a:schemeClr val="bg2"/>
            </a:solidFill>
            <a:ln w="12700" cap="flat" cmpd="sng" algn="ctr">
              <a:solidFill>
                <a:schemeClr val="tx1">
                  <a:lumMod val="60000"/>
                  <a:lumOff val="40000"/>
                </a:schemeClr>
              </a:solidFill>
              <a:prstDash val="solid"/>
              <a:round/>
              <a:headEnd type="none" w="med" len="med"/>
              <a:tailEnd type="none" w="med" len="med"/>
            </a:ln>
            <a:effectLst/>
          </p:spPr>
        </p:cxnSp>
        <p:cxnSp>
          <p:nvCxnSpPr>
            <p:cNvPr id="248" name="Straight Connector 247"/>
            <p:cNvCxnSpPr/>
            <p:nvPr/>
          </p:nvCxnSpPr>
          <p:spPr bwMode="auto">
            <a:xfrm flipH="1" flipV="1">
              <a:off x="5572264" y="1406879"/>
              <a:ext cx="1317060" cy="2599561"/>
            </a:xfrm>
            <a:prstGeom prst="line">
              <a:avLst/>
            </a:prstGeom>
            <a:solidFill>
              <a:schemeClr val="bg2"/>
            </a:solidFill>
            <a:ln w="12700" cap="flat" cmpd="sng" algn="ctr">
              <a:solidFill>
                <a:schemeClr val="tx1">
                  <a:lumMod val="60000"/>
                  <a:lumOff val="40000"/>
                </a:schemeClr>
              </a:solidFill>
              <a:prstDash val="solid"/>
              <a:round/>
              <a:headEnd type="none" w="med" len="med"/>
              <a:tailEnd type="none" w="med" len="med"/>
            </a:ln>
            <a:effectLst/>
          </p:spPr>
        </p:cxnSp>
        <p:cxnSp>
          <p:nvCxnSpPr>
            <p:cNvPr id="251" name="Straight Connector 250"/>
            <p:cNvCxnSpPr/>
            <p:nvPr/>
          </p:nvCxnSpPr>
          <p:spPr bwMode="auto">
            <a:xfrm>
              <a:off x="6807198" y="2979388"/>
              <a:ext cx="82126" cy="1027052"/>
            </a:xfrm>
            <a:prstGeom prst="line">
              <a:avLst/>
            </a:prstGeom>
            <a:solidFill>
              <a:schemeClr val="bg2"/>
            </a:solidFill>
            <a:ln w="12700" cap="flat" cmpd="sng" algn="ctr">
              <a:solidFill>
                <a:schemeClr val="tx1">
                  <a:lumMod val="60000"/>
                  <a:lumOff val="40000"/>
                </a:schemeClr>
              </a:solidFill>
              <a:prstDash val="solid"/>
              <a:round/>
              <a:headEnd type="none" w="med" len="med"/>
              <a:tailEnd type="none" w="med" len="med"/>
            </a:ln>
            <a:effectLst/>
          </p:spPr>
        </p:cxnSp>
        <p:cxnSp>
          <p:nvCxnSpPr>
            <p:cNvPr id="254" name="Straight Connector 253"/>
            <p:cNvCxnSpPr/>
            <p:nvPr/>
          </p:nvCxnSpPr>
          <p:spPr bwMode="auto">
            <a:xfrm flipV="1">
              <a:off x="5719949" y="2979388"/>
              <a:ext cx="1087249" cy="2729702"/>
            </a:xfrm>
            <a:prstGeom prst="line">
              <a:avLst/>
            </a:prstGeom>
            <a:solidFill>
              <a:schemeClr val="bg2"/>
            </a:solidFill>
            <a:ln w="12700" cap="flat" cmpd="sng" algn="ctr">
              <a:solidFill>
                <a:schemeClr val="tx1">
                  <a:lumMod val="60000"/>
                  <a:lumOff val="40000"/>
                </a:schemeClr>
              </a:solidFill>
              <a:prstDash val="solid"/>
              <a:round/>
              <a:headEnd type="none" w="med" len="med"/>
              <a:tailEnd type="none" w="med" len="med"/>
            </a:ln>
            <a:effectLst/>
          </p:spPr>
        </p:cxnSp>
        <p:cxnSp>
          <p:nvCxnSpPr>
            <p:cNvPr id="257" name="Straight Connector 256"/>
            <p:cNvCxnSpPr/>
            <p:nvPr/>
          </p:nvCxnSpPr>
          <p:spPr bwMode="auto">
            <a:xfrm flipH="1">
              <a:off x="5719949" y="4006440"/>
              <a:ext cx="1169376" cy="1702650"/>
            </a:xfrm>
            <a:prstGeom prst="line">
              <a:avLst/>
            </a:prstGeom>
            <a:solidFill>
              <a:schemeClr val="bg2"/>
            </a:solidFill>
            <a:ln w="12700" cap="flat" cmpd="sng" algn="ctr">
              <a:solidFill>
                <a:schemeClr val="tx1">
                  <a:lumMod val="60000"/>
                  <a:lumOff val="40000"/>
                </a:schemeClr>
              </a:solidFill>
              <a:prstDash val="solid"/>
              <a:round/>
              <a:headEnd type="none" w="med" len="med"/>
              <a:tailEnd type="none" w="med" len="med"/>
            </a:ln>
            <a:effectLst/>
          </p:spPr>
        </p:cxnSp>
        <p:cxnSp>
          <p:nvCxnSpPr>
            <p:cNvPr id="260" name="Straight Connector 259"/>
            <p:cNvCxnSpPr/>
            <p:nvPr/>
          </p:nvCxnSpPr>
          <p:spPr bwMode="auto">
            <a:xfrm flipV="1">
              <a:off x="4590690" y="4006441"/>
              <a:ext cx="2298635" cy="2063338"/>
            </a:xfrm>
            <a:prstGeom prst="line">
              <a:avLst/>
            </a:prstGeom>
            <a:solidFill>
              <a:schemeClr val="bg2"/>
            </a:solidFill>
            <a:ln w="12700" cap="flat" cmpd="sng" algn="ctr">
              <a:solidFill>
                <a:schemeClr val="tx1">
                  <a:lumMod val="60000"/>
                  <a:lumOff val="40000"/>
                </a:schemeClr>
              </a:solidFill>
              <a:prstDash val="solid"/>
              <a:round/>
              <a:headEnd type="none" w="med" len="med"/>
              <a:tailEnd type="none" w="med" len="med"/>
            </a:ln>
            <a:effectLst/>
          </p:spPr>
        </p:cxnSp>
        <p:cxnSp>
          <p:nvCxnSpPr>
            <p:cNvPr id="263" name="Straight Connector 262"/>
            <p:cNvCxnSpPr/>
            <p:nvPr/>
          </p:nvCxnSpPr>
          <p:spPr bwMode="auto">
            <a:xfrm flipV="1">
              <a:off x="6486404" y="4006441"/>
              <a:ext cx="402921" cy="984300"/>
            </a:xfrm>
            <a:prstGeom prst="line">
              <a:avLst/>
            </a:prstGeom>
            <a:solidFill>
              <a:schemeClr val="bg2"/>
            </a:solidFill>
            <a:ln w="12700" cap="flat" cmpd="sng" algn="ctr">
              <a:solidFill>
                <a:schemeClr val="tx1">
                  <a:lumMod val="60000"/>
                  <a:lumOff val="40000"/>
                </a:schemeClr>
              </a:solidFill>
              <a:prstDash val="solid"/>
              <a:round/>
              <a:headEnd type="none" w="med" len="med"/>
              <a:tailEnd type="none" w="med" len="med"/>
            </a:ln>
            <a:effectLst/>
          </p:spPr>
        </p:cxnSp>
        <p:cxnSp>
          <p:nvCxnSpPr>
            <p:cNvPr id="267" name="Straight Connector 266"/>
            <p:cNvCxnSpPr/>
            <p:nvPr/>
          </p:nvCxnSpPr>
          <p:spPr bwMode="auto">
            <a:xfrm flipV="1">
              <a:off x="4590690" y="4990741"/>
              <a:ext cx="1895714" cy="1079038"/>
            </a:xfrm>
            <a:prstGeom prst="line">
              <a:avLst/>
            </a:prstGeom>
            <a:solidFill>
              <a:schemeClr val="bg2"/>
            </a:solidFill>
            <a:ln w="12700" cap="flat" cmpd="sng" algn="ctr">
              <a:solidFill>
                <a:schemeClr val="tx1">
                  <a:lumMod val="60000"/>
                  <a:lumOff val="40000"/>
                </a:schemeClr>
              </a:solidFill>
              <a:prstDash val="solid"/>
              <a:round/>
              <a:headEnd type="none" w="med" len="med"/>
              <a:tailEnd type="none" w="med" len="med"/>
            </a:ln>
            <a:effectLst/>
          </p:spPr>
        </p:cxnSp>
        <p:cxnSp>
          <p:nvCxnSpPr>
            <p:cNvPr id="273" name="Straight Connector 272"/>
            <p:cNvCxnSpPr/>
            <p:nvPr/>
          </p:nvCxnSpPr>
          <p:spPr bwMode="auto">
            <a:xfrm flipH="1">
              <a:off x="5740007" y="5002921"/>
              <a:ext cx="746397" cy="693575"/>
            </a:xfrm>
            <a:prstGeom prst="line">
              <a:avLst/>
            </a:prstGeom>
            <a:solidFill>
              <a:schemeClr val="bg2"/>
            </a:solidFill>
            <a:ln w="12700" cap="flat" cmpd="sng" algn="ctr">
              <a:solidFill>
                <a:schemeClr val="tx1">
                  <a:lumMod val="40000"/>
                  <a:lumOff val="60000"/>
                </a:schemeClr>
              </a:solidFill>
              <a:prstDash val="solid"/>
              <a:round/>
              <a:headEnd type="none" w="med" len="med"/>
              <a:tailEnd type="none" w="med" len="med"/>
            </a:ln>
            <a:effectLst/>
          </p:spPr>
        </p:cxnSp>
        <p:sp>
          <p:nvSpPr>
            <p:cNvPr id="144" name="Oval 143"/>
            <p:cNvSpPr/>
            <p:nvPr/>
          </p:nvSpPr>
          <p:spPr bwMode="auto">
            <a:xfrm>
              <a:off x="6708982" y="3821774"/>
              <a:ext cx="360685" cy="360685"/>
            </a:xfrm>
            <a:prstGeom prst="ellipse">
              <a:avLst/>
            </a:prstGeom>
            <a:solidFill>
              <a:schemeClr val="accent1">
                <a:lumMod val="20000"/>
                <a:lumOff val="80000"/>
              </a:schemeClr>
            </a:solidFill>
            <a:ln w="57150"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a:solidFill>
                  <a:srgbClr val="1F497D"/>
                </a:solidFill>
                <a:latin typeface="Calibri"/>
              </a:endParaRPr>
            </a:p>
          </p:txBody>
        </p:sp>
        <p:sp>
          <p:nvSpPr>
            <p:cNvPr id="145" name="Oval 144"/>
            <p:cNvSpPr/>
            <p:nvPr/>
          </p:nvSpPr>
          <p:spPr bwMode="auto">
            <a:xfrm>
              <a:off x="6275476" y="4810399"/>
              <a:ext cx="360685" cy="360685"/>
            </a:xfrm>
            <a:prstGeom prst="ellipse">
              <a:avLst/>
            </a:prstGeom>
            <a:solidFill>
              <a:schemeClr val="accent1"/>
            </a:solidFill>
            <a:ln w="57150"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a:solidFill>
                  <a:srgbClr val="1F497D"/>
                </a:solidFill>
                <a:latin typeface="Calibri"/>
              </a:endParaRPr>
            </a:p>
          </p:txBody>
        </p:sp>
        <p:sp>
          <p:nvSpPr>
            <p:cNvPr id="147" name="Oval 146"/>
            <p:cNvSpPr/>
            <p:nvPr/>
          </p:nvSpPr>
          <p:spPr bwMode="auto">
            <a:xfrm>
              <a:off x="5539607" y="5528748"/>
              <a:ext cx="360685" cy="360685"/>
            </a:xfrm>
            <a:prstGeom prst="ellipse">
              <a:avLst/>
            </a:prstGeom>
            <a:solidFill>
              <a:schemeClr val="accent1">
                <a:lumMod val="20000"/>
                <a:lumOff val="80000"/>
              </a:schemeClr>
            </a:solidFill>
            <a:ln w="57150"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a:solidFill>
                  <a:srgbClr val="1F497D"/>
                </a:solidFill>
                <a:latin typeface="Calibri"/>
              </a:endParaRPr>
            </a:p>
          </p:txBody>
        </p:sp>
        <p:sp>
          <p:nvSpPr>
            <p:cNvPr id="134" name="Oval 133"/>
            <p:cNvSpPr/>
            <p:nvPr/>
          </p:nvSpPr>
          <p:spPr bwMode="auto">
            <a:xfrm>
              <a:off x="4251567" y="955095"/>
              <a:ext cx="360685" cy="360685"/>
            </a:xfrm>
            <a:prstGeom prst="ellipse">
              <a:avLst/>
            </a:prstGeom>
            <a:solidFill>
              <a:schemeClr val="accent1">
                <a:lumMod val="20000"/>
                <a:lumOff val="80000"/>
              </a:schemeClr>
            </a:solidFill>
            <a:ln w="57150" cap="flat" cmpd="sng" algn="ctr">
              <a:solidFill>
                <a:schemeClr val="tx2">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a:solidFill>
                  <a:srgbClr val="1F497D"/>
                </a:solidFill>
                <a:latin typeface="Calibri"/>
              </a:endParaRPr>
            </a:p>
          </p:txBody>
        </p:sp>
        <p:sp>
          <p:nvSpPr>
            <p:cNvPr id="138" name="Oval 137"/>
            <p:cNvSpPr/>
            <p:nvPr/>
          </p:nvSpPr>
          <p:spPr bwMode="auto">
            <a:xfrm>
              <a:off x="6161790" y="1900190"/>
              <a:ext cx="360685" cy="360685"/>
            </a:xfrm>
            <a:prstGeom prst="ellipse">
              <a:avLst/>
            </a:prstGeom>
            <a:solidFill>
              <a:schemeClr val="accent1">
                <a:lumMod val="20000"/>
                <a:lumOff val="80000"/>
              </a:schemeClr>
            </a:solidFill>
            <a:ln w="57150" cap="flat"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a:solidFill>
                  <a:srgbClr val="1F497D"/>
                </a:solidFill>
                <a:latin typeface="Calibri"/>
              </a:endParaRPr>
            </a:p>
          </p:txBody>
        </p:sp>
        <p:sp>
          <p:nvSpPr>
            <p:cNvPr id="140" name="Oval 139"/>
            <p:cNvSpPr/>
            <p:nvPr/>
          </p:nvSpPr>
          <p:spPr bwMode="auto">
            <a:xfrm>
              <a:off x="5391922" y="1243469"/>
              <a:ext cx="360685" cy="360685"/>
            </a:xfrm>
            <a:prstGeom prst="ellipse">
              <a:avLst/>
            </a:prstGeom>
            <a:solidFill>
              <a:schemeClr val="accent1">
                <a:lumMod val="20000"/>
                <a:lumOff val="80000"/>
              </a:schemeClr>
            </a:solidFill>
            <a:ln w="57150" cap="flat"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a:solidFill>
                  <a:srgbClr val="1F497D"/>
                </a:solidFill>
                <a:latin typeface="Calibri"/>
              </a:endParaRPr>
            </a:p>
          </p:txBody>
        </p:sp>
        <p:sp>
          <p:nvSpPr>
            <p:cNvPr id="142" name="Oval 141"/>
            <p:cNvSpPr/>
            <p:nvPr/>
          </p:nvSpPr>
          <p:spPr bwMode="auto">
            <a:xfrm>
              <a:off x="6626856" y="2799046"/>
              <a:ext cx="360685" cy="360685"/>
            </a:xfrm>
            <a:prstGeom prst="ellipse">
              <a:avLst/>
            </a:prstGeom>
            <a:solidFill>
              <a:schemeClr val="accent1">
                <a:lumMod val="20000"/>
                <a:lumOff val="80000"/>
              </a:schemeClr>
            </a:solidFill>
            <a:ln w="57150" cap="flat"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a:solidFill>
                  <a:srgbClr val="1F497D"/>
                </a:solidFill>
                <a:latin typeface="Calibri"/>
              </a:endParaRPr>
            </a:p>
          </p:txBody>
        </p:sp>
        <p:sp>
          <p:nvSpPr>
            <p:cNvPr id="116" name="Oval 115"/>
            <p:cNvSpPr/>
            <p:nvPr/>
          </p:nvSpPr>
          <p:spPr bwMode="auto">
            <a:xfrm>
              <a:off x="3053923" y="1315780"/>
              <a:ext cx="360685" cy="360685"/>
            </a:xfrm>
            <a:prstGeom prst="ellipse">
              <a:avLst/>
            </a:prstGeom>
            <a:solidFill>
              <a:schemeClr val="accent2">
                <a:lumMod val="20000"/>
                <a:lumOff val="80000"/>
              </a:schemeClr>
            </a:solidFill>
            <a:ln w="57150" cap="flat" cmpd="sng" algn="ctr">
              <a:solidFill>
                <a:srgbClr val="00853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smtClean="0">
                <a:solidFill>
                  <a:srgbClr val="1F497D"/>
                </a:solidFill>
                <a:latin typeface="Calibri"/>
              </a:endParaRPr>
            </a:p>
          </p:txBody>
        </p:sp>
        <p:sp>
          <p:nvSpPr>
            <p:cNvPr id="117" name="Oval 116"/>
            <p:cNvSpPr/>
            <p:nvPr/>
          </p:nvSpPr>
          <p:spPr bwMode="auto">
            <a:xfrm>
              <a:off x="2266524" y="2060847"/>
              <a:ext cx="360685" cy="360685"/>
            </a:xfrm>
            <a:prstGeom prst="ellipse">
              <a:avLst/>
            </a:prstGeom>
            <a:solidFill>
              <a:schemeClr val="accent2">
                <a:lumMod val="20000"/>
                <a:lumOff val="80000"/>
              </a:schemeClr>
            </a:solidFill>
            <a:ln w="57150" cap="flat" cmpd="sng" algn="ctr">
              <a:solidFill>
                <a:srgbClr val="63A13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smtClean="0">
                <a:solidFill>
                  <a:srgbClr val="1F497D"/>
                </a:solidFill>
                <a:latin typeface="Calibri"/>
              </a:endParaRPr>
            </a:p>
          </p:txBody>
        </p:sp>
        <p:sp>
          <p:nvSpPr>
            <p:cNvPr id="154" name="Oval 153"/>
            <p:cNvSpPr/>
            <p:nvPr/>
          </p:nvSpPr>
          <p:spPr bwMode="auto">
            <a:xfrm>
              <a:off x="3315780" y="5696496"/>
              <a:ext cx="360685" cy="360685"/>
            </a:xfrm>
            <a:prstGeom prst="ellipse">
              <a:avLst/>
            </a:prstGeom>
            <a:solidFill>
              <a:schemeClr val="accent2">
                <a:lumMod val="20000"/>
                <a:lumOff val="80000"/>
              </a:schemeClr>
            </a:solidFill>
            <a:ln w="57150"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a:solidFill>
                  <a:srgbClr val="1F497D"/>
                </a:solidFill>
                <a:latin typeface="Calibri"/>
              </a:endParaRPr>
            </a:p>
          </p:txBody>
        </p:sp>
        <p:sp>
          <p:nvSpPr>
            <p:cNvPr id="155" name="Oval 154"/>
            <p:cNvSpPr/>
            <p:nvPr/>
          </p:nvSpPr>
          <p:spPr bwMode="auto">
            <a:xfrm>
              <a:off x="2422791" y="5017741"/>
              <a:ext cx="360685" cy="360685"/>
            </a:xfrm>
            <a:prstGeom prst="ellipse">
              <a:avLst/>
            </a:prstGeom>
            <a:solidFill>
              <a:schemeClr val="accent2">
                <a:lumMod val="20000"/>
                <a:lumOff val="80000"/>
              </a:schemeClr>
            </a:solidFill>
            <a:ln w="57150"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a:solidFill>
                  <a:srgbClr val="1F497D"/>
                </a:solidFill>
                <a:latin typeface="Calibri"/>
              </a:endParaRPr>
            </a:p>
          </p:txBody>
        </p:sp>
        <p:sp>
          <p:nvSpPr>
            <p:cNvPr id="158" name="Oval 157"/>
            <p:cNvSpPr/>
            <p:nvPr/>
          </p:nvSpPr>
          <p:spPr bwMode="auto">
            <a:xfrm>
              <a:off x="1850868" y="3080989"/>
              <a:ext cx="360685" cy="360685"/>
            </a:xfrm>
            <a:prstGeom prst="ellipse">
              <a:avLst/>
            </a:prstGeom>
            <a:solidFill>
              <a:schemeClr val="accent2">
                <a:lumMod val="20000"/>
                <a:lumOff val="80000"/>
              </a:schemeClr>
            </a:solidFill>
            <a:ln w="57150"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a:solidFill>
                  <a:srgbClr val="1F497D"/>
                </a:solidFill>
                <a:latin typeface="Calibri"/>
              </a:endParaRPr>
            </a:p>
          </p:txBody>
        </p:sp>
        <p:cxnSp>
          <p:nvCxnSpPr>
            <p:cNvPr id="77" name="Straight Connector 76"/>
            <p:cNvCxnSpPr/>
            <p:nvPr/>
          </p:nvCxnSpPr>
          <p:spPr bwMode="auto">
            <a:xfrm>
              <a:off x="2087691" y="4395064"/>
              <a:ext cx="2502999" cy="1665424"/>
            </a:xfrm>
            <a:prstGeom prst="line">
              <a:avLst/>
            </a:prstGeom>
            <a:solidFill>
              <a:schemeClr val="bg2"/>
            </a:solidFill>
            <a:ln w="12700" cap="flat" cmpd="sng" algn="ctr">
              <a:solidFill>
                <a:schemeClr val="tx1">
                  <a:lumMod val="20000"/>
                  <a:lumOff val="80000"/>
                </a:schemeClr>
              </a:solidFill>
              <a:prstDash val="solid"/>
              <a:round/>
              <a:headEnd type="none" w="med" len="med"/>
              <a:tailEnd type="none" w="med" len="med"/>
            </a:ln>
            <a:effectLst/>
          </p:spPr>
        </p:cxnSp>
        <p:sp>
          <p:nvSpPr>
            <p:cNvPr id="151" name="Oval 150"/>
            <p:cNvSpPr/>
            <p:nvPr/>
          </p:nvSpPr>
          <p:spPr bwMode="auto">
            <a:xfrm>
              <a:off x="4410348" y="5876839"/>
              <a:ext cx="360685" cy="360685"/>
            </a:xfrm>
            <a:prstGeom prst="ellipse">
              <a:avLst/>
            </a:prstGeom>
            <a:solidFill>
              <a:schemeClr val="accent1"/>
            </a:solidFill>
            <a:ln w="57150"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a:solidFill>
                  <a:srgbClr val="1F497D"/>
                </a:solidFill>
                <a:latin typeface="Calibri"/>
              </a:endParaRPr>
            </a:p>
          </p:txBody>
        </p:sp>
        <p:sp>
          <p:nvSpPr>
            <p:cNvPr id="119" name="Oval 118"/>
            <p:cNvSpPr/>
            <p:nvPr/>
          </p:nvSpPr>
          <p:spPr bwMode="auto">
            <a:xfrm>
              <a:off x="1916848" y="4202913"/>
              <a:ext cx="360685" cy="360685"/>
            </a:xfrm>
            <a:prstGeom prst="ellipse">
              <a:avLst/>
            </a:prstGeom>
            <a:solidFill>
              <a:schemeClr val="accent2">
                <a:lumMod val="20000"/>
                <a:lumOff val="80000"/>
              </a:schemeClr>
            </a:solidFill>
            <a:ln w="57150" cap="flat" cmpd="sng" algn="ctr">
              <a:solidFill>
                <a:srgbClr val="00853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buFontTx/>
                <a:buChar char="•"/>
              </a:pPr>
              <a:endParaRPr lang="en-US" smtClean="0">
                <a:solidFill>
                  <a:srgbClr val="1F497D"/>
                </a:solidFill>
                <a:latin typeface="Calibri"/>
              </a:endParaRPr>
            </a:p>
          </p:txBody>
        </p:sp>
      </p:grpSp>
      <p:sp>
        <p:nvSpPr>
          <p:cNvPr id="252" name="TextBox 251"/>
          <p:cNvSpPr txBox="1"/>
          <p:nvPr/>
        </p:nvSpPr>
        <p:spPr>
          <a:xfrm>
            <a:off x="381000" y="4443991"/>
            <a:ext cx="914400" cy="91440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endParaRPr kumimoji="0" lang="en-US" sz="2323" b="1" i="0" u="none" strike="noStrike" kern="1200" cap="none" spc="0" normalizeH="0" baseline="0" noProof="0" dirty="0" smtClean="0">
              <a:ln>
                <a:noFill/>
              </a:ln>
              <a:solidFill>
                <a:srgbClr val="FFFFFF"/>
              </a:solidFill>
              <a:effectLst/>
              <a:uLnTx/>
              <a:uFillTx/>
              <a:latin typeface="Arial Narrow"/>
              <a:ea typeface="+mn-ea"/>
              <a:cs typeface="Arial Narrow"/>
            </a:endParaRPr>
          </a:p>
        </p:txBody>
      </p:sp>
      <p:sp>
        <p:nvSpPr>
          <p:cNvPr id="253" name="TextBox 252"/>
          <p:cNvSpPr txBox="1"/>
          <p:nvPr/>
        </p:nvSpPr>
        <p:spPr>
          <a:xfrm>
            <a:off x="3806" y="698147"/>
            <a:ext cx="914400" cy="91440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Aft>
                <a:spcPts val="0"/>
              </a:spcAft>
              <a:buClrTx/>
              <a:buSzTx/>
              <a:buFont typeface="Arial"/>
              <a:buNone/>
              <a:tabLst/>
            </a:pPr>
            <a:r>
              <a:rPr kumimoji="0" lang="en-US" sz="2000" b="1" i="0" u="none" strike="noStrike" kern="1200" cap="none" spc="0" normalizeH="0" baseline="0" noProof="0" dirty="0" smtClean="0">
                <a:ln>
                  <a:noFill/>
                </a:ln>
                <a:solidFill>
                  <a:srgbClr val="C00000"/>
                </a:solidFill>
                <a:effectLst/>
                <a:uLnTx/>
                <a:uFillTx/>
                <a:cs typeface="Arial Narrow"/>
              </a:rPr>
              <a:t>Efficiency</a:t>
            </a:r>
          </a:p>
          <a:p>
            <a:pPr marL="0" marR="0" indent="0" algn="l" defTabSz="457200" rtl="0" eaLnBrk="1" fontAlgn="auto" latinLnBrk="0" hangingPunct="1">
              <a:lnSpc>
                <a:spcPct val="100000"/>
              </a:lnSpc>
              <a:spcAft>
                <a:spcPts val="0"/>
              </a:spcAft>
              <a:buClrTx/>
              <a:buSzTx/>
              <a:buFont typeface="Arial"/>
              <a:buNone/>
              <a:tabLst/>
            </a:pPr>
            <a:r>
              <a:rPr lang="en-US" sz="2000" b="1" dirty="0" smtClean="0">
                <a:solidFill>
                  <a:srgbClr val="C00000"/>
                </a:solidFill>
                <a:cs typeface="Arial Narrow"/>
              </a:rPr>
              <a:t>Technologies</a:t>
            </a:r>
            <a:endParaRPr kumimoji="0" lang="en-US" sz="2000" b="1" i="0" u="none" strike="noStrike" kern="1200" cap="none" spc="0" normalizeH="0" baseline="0" noProof="0" dirty="0" smtClean="0">
              <a:ln>
                <a:noFill/>
              </a:ln>
              <a:solidFill>
                <a:srgbClr val="C00000"/>
              </a:solidFill>
              <a:effectLst/>
              <a:uLnTx/>
              <a:uFillTx/>
              <a:cs typeface="Arial Narrow"/>
            </a:endParaRPr>
          </a:p>
        </p:txBody>
      </p:sp>
      <p:sp>
        <p:nvSpPr>
          <p:cNvPr id="255" name="TextBox 254"/>
          <p:cNvSpPr txBox="1"/>
          <p:nvPr/>
        </p:nvSpPr>
        <p:spPr>
          <a:xfrm>
            <a:off x="740540" y="4027340"/>
            <a:ext cx="487251" cy="46846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323" b="1" i="0" u="none" strike="noStrike" kern="1200" cap="none" spc="0" normalizeH="0" baseline="0" noProof="0" dirty="0" smtClean="0">
                <a:ln>
                  <a:noFill/>
                </a:ln>
                <a:solidFill>
                  <a:srgbClr val="C00000"/>
                </a:solidFill>
                <a:effectLst/>
                <a:uLnTx/>
                <a:uFillTx/>
                <a:latin typeface="Arial Narrow"/>
                <a:ea typeface="+mn-ea"/>
                <a:cs typeface="Arial Narrow"/>
              </a:rPr>
              <a:t>(1)</a:t>
            </a:r>
          </a:p>
        </p:txBody>
      </p:sp>
      <p:sp>
        <p:nvSpPr>
          <p:cNvPr id="125" name="TextBox 124"/>
          <p:cNvSpPr txBox="1"/>
          <p:nvPr/>
        </p:nvSpPr>
        <p:spPr>
          <a:xfrm>
            <a:off x="2118855" y="5310426"/>
            <a:ext cx="487251" cy="46846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323" b="1" i="0" u="none" strike="noStrike" kern="1200" cap="none" spc="0" normalizeH="0" baseline="0" noProof="0" dirty="0" smtClean="0">
                <a:ln>
                  <a:noFill/>
                </a:ln>
                <a:solidFill>
                  <a:srgbClr val="C00000"/>
                </a:solidFill>
                <a:effectLst/>
                <a:uLnTx/>
                <a:uFillTx/>
                <a:latin typeface="Arial Narrow"/>
                <a:ea typeface="+mn-ea"/>
                <a:cs typeface="Arial Narrow"/>
              </a:rPr>
              <a:t>(2)</a:t>
            </a:r>
          </a:p>
        </p:txBody>
      </p:sp>
      <p:sp>
        <p:nvSpPr>
          <p:cNvPr id="126" name="TextBox 125"/>
          <p:cNvSpPr txBox="1"/>
          <p:nvPr/>
        </p:nvSpPr>
        <p:spPr>
          <a:xfrm>
            <a:off x="1917008" y="4750713"/>
            <a:ext cx="443832" cy="494727"/>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323" b="1" i="0" u="none" strike="noStrike" kern="1200" cap="none" spc="0" normalizeH="0" baseline="0" noProof="0" dirty="0" smtClean="0">
                <a:ln>
                  <a:noFill/>
                </a:ln>
                <a:solidFill>
                  <a:srgbClr val="C00000"/>
                </a:solidFill>
                <a:effectLst/>
                <a:uLnTx/>
                <a:uFillTx/>
                <a:latin typeface="Arial Narrow"/>
                <a:ea typeface="+mn-ea"/>
                <a:cs typeface="Arial Narrow"/>
              </a:rPr>
              <a:t>(2)</a:t>
            </a:r>
          </a:p>
        </p:txBody>
      </p:sp>
      <p:sp>
        <p:nvSpPr>
          <p:cNvPr id="127" name="TextBox 126"/>
          <p:cNvSpPr txBox="1"/>
          <p:nvPr/>
        </p:nvSpPr>
        <p:spPr>
          <a:xfrm>
            <a:off x="1100731" y="3168958"/>
            <a:ext cx="487251" cy="46846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323" b="1" i="0" u="none" strike="noStrike" kern="1200" cap="none" spc="0" normalizeH="0" baseline="0" noProof="0" dirty="0" smtClean="0">
                <a:ln>
                  <a:noFill/>
                </a:ln>
                <a:solidFill>
                  <a:srgbClr val="C00000"/>
                </a:solidFill>
                <a:effectLst/>
                <a:uLnTx/>
                <a:uFillTx/>
                <a:latin typeface="Arial Narrow"/>
                <a:ea typeface="+mn-ea"/>
                <a:cs typeface="Arial Narrow"/>
              </a:rPr>
              <a:t>(3)</a:t>
            </a:r>
          </a:p>
        </p:txBody>
      </p:sp>
      <p:sp>
        <p:nvSpPr>
          <p:cNvPr id="128" name="TextBox 127"/>
          <p:cNvSpPr txBox="1"/>
          <p:nvPr/>
        </p:nvSpPr>
        <p:spPr>
          <a:xfrm>
            <a:off x="1112949" y="2286000"/>
            <a:ext cx="487251" cy="46846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323" b="1" i="0" u="none" strike="noStrike" kern="1200" cap="none" spc="0" normalizeH="0" baseline="0" noProof="0" dirty="0" smtClean="0">
                <a:ln>
                  <a:noFill/>
                </a:ln>
                <a:solidFill>
                  <a:srgbClr val="C00000"/>
                </a:solidFill>
                <a:effectLst/>
                <a:uLnTx/>
                <a:uFillTx/>
                <a:latin typeface="Arial Narrow"/>
                <a:ea typeface="+mn-ea"/>
                <a:cs typeface="Arial Narrow"/>
              </a:rPr>
              <a:t>(3)</a:t>
            </a:r>
          </a:p>
        </p:txBody>
      </p:sp>
      <p:sp>
        <p:nvSpPr>
          <p:cNvPr id="129" name="TextBox 128"/>
          <p:cNvSpPr txBox="1"/>
          <p:nvPr/>
        </p:nvSpPr>
        <p:spPr>
          <a:xfrm>
            <a:off x="914400" y="1524000"/>
            <a:ext cx="487251" cy="46846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323" b="1" i="0" u="none" strike="noStrike" kern="1200" cap="none" spc="0" normalizeH="0" baseline="0" noProof="0" dirty="0" smtClean="0">
                <a:ln>
                  <a:noFill/>
                </a:ln>
                <a:solidFill>
                  <a:srgbClr val="C00000"/>
                </a:solidFill>
                <a:effectLst/>
                <a:uLnTx/>
                <a:uFillTx/>
                <a:latin typeface="Arial Narrow"/>
                <a:ea typeface="+mn-ea"/>
                <a:cs typeface="Arial Narrow"/>
              </a:rPr>
              <a:t>(4)</a:t>
            </a:r>
          </a:p>
        </p:txBody>
      </p:sp>
      <p:sp>
        <p:nvSpPr>
          <p:cNvPr id="130" name="TextBox 129"/>
          <p:cNvSpPr txBox="1"/>
          <p:nvPr/>
        </p:nvSpPr>
        <p:spPr>
          <a:xfrm>
            <a:off x="8229600" y="685800"/>
            <a:ext cx="914400" cy="914400"/>
          </a:xfrm>
          <a:prstGeom prst="rect">
            <a:avLst/>
          </a:prstGeom>
        </p:spPr>
        <p:txBody>
          <a:bodyPr vert="horz" wrap="none" lIns="91440" tIns="45720" rIns="91440" bIns="45720" rtlCol="0">
            <a:normAutofit/>
          </a:bodyPr>
          <a:lstStyle/>
          <a:p>
            <a:pPr marL="0" marR="0" indent="0" algn="r" defTabSz="457200" rtl="0" eaLnBrk="1" fontAlgn="auto" latinLnBrk="0" hangingPunct="1">
              <a:lnSpc>
                <a:spcPct val="100000"/>
              </a:lnSpc>
              <a:spcAft>
                <a:spcPts val="0"/>
              </a:spcAft>
              <a:buClrTx/>
              <a:buSzTx/>
              <a:buFont typeface="Arial"/>
              <a:buNone/>
              <a:tabLst/>
            </a:pPr>
            <a:r>
              <a:rPr kumimoji="0" lang="en-US" sz="2000" b="1" i="0" u="none" strike="noStrike" kern="1200" cap="none" spc="0" normalizeH="0" baseline="0" noProof="0" dirty="0" smtClean="0">
                <a:ln>
                  <a:noFill/>
                </a:ln>
                <a:solidFill>
                  <a:srgbClr val="0070C0"/>
                </a:solidFill>
                <a:effectLst/>
                <a:uLnTx/>
                <a:uFillTx/>
                <a:cs typeface="Arial Narrow"/>
              </a:rPr>
              <a:t>Enabling</a:t>
            </a:r>
            <a:r>
              <a:rPr kumimoji="0" lang="en-US" sz="2000" b="1" i="0" u="none" strike="noStrike" kern="1200" cap="none" spc="0" normalizeH="0" noProof="0" dirty="0" smtClean="0">
                <a:ln>
                  <a:noFill/>
                </a:ln>
                <a:solidFill>
                  <a:srgbClr val="0070C0"/>
                </a:solidFill>
                <a:effectLst/>
                <a:uLnTx/>
                <a:uFillTx/>
                <a:cs typeface="Arial Narrow"/>
              </a:rPr>
              <a:t> Platform</a:t>
            </a:r>
            <a:endParaRPr kumimoji="0" lang="en-US" sz="2000" b="1" i="0" u="none" strike="noStrike" kern="1200" cap="none" spc="0" normalizeH="0" baseline="0" noProof="0" dirty="0" smtClean="0">
              <a:ln>
                <a:noFill/>
              </a:ln>
              <a:solidFill>
                <a:srgbClr val="0070C0"/>
              </a:solidFill>
              <a:effectLst/>
              <a:uLnTx/>
              <a:uFillTx/>
              <a:cs typeface="Arial Narrow"/>
            </a:endParaRPr>
          </a:p>
          <a:p>
            <a:pPr marL="0" marR="0" indent="0" algn="r" defTabSz="457200" rtl="0" eaLnBrk="1" fontAlgn="auto" latinLnBrk="0" hangingPunct="1">
              <a:lnSpc>
                <a:spcPct val="100000"/>
              </a:lnSpc>
              <a:spcAft>
                <a:spcPts val="0"/>
              </a:spcAft>
              <a:buClrTx/>
              <a:buSzTx/>
              <a:buFont typeface="Arial"/>
              <a:buNone/>
              <a:tabLst/>
            </a:pPr>
            <a:r>
              <a:rPr lang="en-US" sz="2000" b="1" dirty="0" smtClean="0">
                <a:solidFill>
                  <a:srgbClr val="0070C0"/>
                </a:solidFill>
                <a:cs typeface="Arial Narrow"/>
              </a:rPr>
              <a:t>Technologies</a:t>
            </a:r>
            <a:endParaRPr kumimoji="0" lang="en-US" sz="2000" b="1" i="0" u="none" strike="noStrike" kern="1200" cap="none" spc="0" normalizeH="0" baseline="0" noProof="0" dirty="0" smtClean="0">
              <a:ln>
                <a:noFill/>
              </a:ln>
              <a:solidFill>
                <a:srgbClr val="0070C0"/>
              </a:solidFill>
              <a:effectLst/>
              <a:uLnTx/>
              <a:uFillTx/>
              <a:cs typeface="Arial Narrow"/>
            </a:endParaRPr>
          </a:p>
        </p:txBody>
      </p:sp>
      <p:sp>
        <p:nvSpPr>
          <p:cNvPr id="131" name="TextBox 130"/>
          <p:cNvSpPr txBox="1"/>
          <p:nvPr/>
        </p:nvSpPr>
        <p:spPr>
          <a:xfrm>
            <a:off x="4694349" y="1143000"/>
            <a:ext cx="487251" cy="46846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323" b="1" i="0" u="none" strike="noStrike" kern="1200" cap="none" spc="0" normalizeH="0" baseline="0" noProof="0" dirty="0" smtClean="0">
                <a:ln>
                  <a:noFill/>
                </a:ln>
                <a:solidFill>
                  <a:srgbClr val="0070C0"/>
                </a:solidFill>
                <a:effectLst/>
                <a:uLnTx/>
                <a:uFillTx/>
                <a:latin typeface="Arial Narrow"/>
                <a:ea typeface="+mn-ea"/>
                <a:cs typeface="Arial Narrow"/>
              </a:rPr>
              <a:t>(6)</a:t>
            </a:r>
          </a:p>
        </p:txBody>
      </p:sp>
      <p:sp>
        <p:nvSpPr>
          <p:cNvPr id="133" name="TextBox 132"/>
          <p:cNvSpPr txBox="1"/>
          <p:nvPr/>
        </p:nvSpPr>
        <p:spPr>
          <a:xfrm>
            <a:off x="7894749" y="1512740"/>
            <a:ext cx="487251" cy="46846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323" b="1" i="0" u="none" strike="noStrike" kern="1200" cap="none" spc="0" normalizeH="0" baseline="0" noProof="0" dirty="0" smtClean="0">
                <a:ln>
                  <a:noFill/>
                </a:ln>
                <a:solidFill>
                  <a:srgbClr val="0070C0"/>
                </a:solidFill>
                <a:effectLst/>
                <a:uLnTx/>
                <a:uFillTx/>
                <a:latin typeface="Arial Narrow"/>
                <a:ea typeface="+mn-ea"/>
                <a:cs typeface="Arial Narrow"/>
              </a:rPr>
              <a:t>(5)</a:t>
            </a:r>
          </a:p>
        </p:txBody>
      </p:sp>
      <p:sp>
        <p:nvSpPr>
          <p:cNvPr id="139" name="TextBox 138"/>
          <p:cNvSpPr txBox="1"/>
          <p:nvPr/>
        </p:nvSpPr>
        <p:spPr>
          <a:xfrm>
            <a:off x="7848600" y="3733800"/>
            <a:ext cx="487251" cy="46846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323" b="1" i="0" u="none" strike="noStrike" kern="1200" cap="none" spc="0" normalizeH="0" baseline="0" noProof="0" dirty="0" smtClean="0">
                <a:ln>
                  <a:noFill/>
                </a:ln>
                <a:solidFill>
                  <a:srgbClr val="0070C0"/>
                </a:solidFill>
                <a:effectLst/>
                <a:uLnTx/>
                <a:uFillTx/>
                <a:latin typeface="Arial Narrow"/>
                <a:ea typeface="+mn-ea"/>
                <a:cs typeface="Arial Narrow"/>
              </a:rPr>
              <a:t>(5)</a:t>
            </a:r>
          </a:p>
        </p:txBody>
      </p:sp>
      <p:sp>
        <p:nvSpPr>
          <p:cNvPr id="149" name="TextBox 148"/>
          <p:cNvSpPr txBox="1"/>
          <p:nvPr/>
        </p:nvSpPr>
        <p:spPr>
          <a:xfrm>
            <a:off x="7742349" y="2960540"/>
            <a:ext cx="487251" cy="46846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323" b="1" i="0" u="none" strike="noStrike" kern="1200" cap="none" spc="0" normalizeH="0" baseline="0" noProof="0" dirty="0" smtClean="0">
                <a:ln>
                  <a:noFill/>
                </a:ln>
                <a:solidFill>
                  <a:srgbClr val="0070C0"/>
                </a:solidFill>
                <a:effectLst/>
                <a:uLnTx/>
                <a:uFillTx/>
                <a:latin typeface="Arial Narrow"/>
                <a:ea typeface="+mn-ea"/>
                <a:cs typeface="Arial Narrow"/>
              </a:rPr>
              <a:t>(5)</a:t>
            </a:r>
          </a:p>
        </p:txBody>
      </p:sp>
      <p:sp>
        <p:nvSpPr>
          <p:cNvPr id="173" name="TextBox 172"/>
          <p:cNvSpPr txBox="1"/>
          <p:nvPr/>
        </p:nvSpPr>
        <p:spPr>
          <a:xfrm>
            <a:off x="5989749" y="5246540"/>
            <a:ext cx="487251" cy="46846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323" b="1" i="0" u="none" strike="noStrike" kern="1200" cap="none" spc="0" normalizeH="0" baseline="0" noProof="0" dirty="0" smtClean="0">
                <a:ln>
                  <a:noFill/>
                </a:ln>
                <a:solidFill>
                  <a:srgbClr val="0070C0"/>
                </a:solidFill>
                <a:effectLst/>
                <a:uLnTx/>
                <a:uFillTx/>
                <a:latin typeface="Arial Narrow"/>
                <a:ea typeface="+mn-ea"/>
                <a:cs typeface="Arial Narrow"/>
              </a:rPr>
              <a:t>(7)</a:t>
            </a:r>
          </a:p>
        </p:txBody>
      </p:sp>
      <p:sp>
        <p:nvSpPr>
          <p:cNvPr id="174" name="TextBox 173"/>
          <p:cNvSpPr txBox="1"/>
          <p:nvPr/>
        </p:nvSpPr>
        <p:spPr>
          <a:xfrm>
            <a:off x="7056549" y="4636940"/>
            <a:ext cx="487251" cy="46846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323" b="1" i="0" u="none" strike="noStrike" kern="1200" cap="none" spc="0" normalizeH="0" baseline="0" noProof="0" dirty="0" smtClean="0">
                <a:ln>
                  <a:noFill/>
                </a:ln>
                <a:solidFill>
                  <a:srgbClr val="0070C0"/>
                </a:solidFill>
                <a:effectLst/>
                <a:uLnTx/>
                <a:uFillTx/>
                <a:latin typeface="Arial Narrow"/>
                <a:ea typeface="+mn-ea"/>
                <a:cs typeface="Arial Narrow"/>
              </a:rPr>
              <a:t>(8)</a:t>
            </a:r>
          </a:p>
        </p:txBody>
      </p:sp>
      <p:sp>
        <p:nvSpPr>
          <p:cNvPr id="175" name="TextBox 174"/>
          <p:cNvSpPr txBox="1"/>
          <p:nvPr/>
        </p:nvSpPr>
        <p:spPr>
          <a:xfrm>
            <a:off x="4876800" y="5627540"/>
            <a:ext cx="487251" cy="46846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323" b="1" i="0" u="none" strike="noStrike" kern="1200" cap="none" spc="0" normalizeH="0" baseline="0" noProof="0" dirty="0" smtClean="0">
                <a:ln>
                  <a:noFill/>
                </a:ln>
                <a:solidFill>
                  <a:srgbClr val="0070C0"/>
                </a:solidFill>
                <a:effectLst/>
                <a:uLnTx/>
                <a:uFillTx/>
                <a:latin typeface="Arial Narrow"/>
                <a:ea typeface="+mn-ea"/>
                <a:cs typeface="Arial Narrow"/>
              </a:rPr>
              <a:t>(9)</a:t>
            </a:r>
          </a:p>
        </p:txBody>
      </p:sp>
      <p:sp>
        <p:nvSpPr>
          <p:cNvPr id="177" name="TextBox 176"/>
          <p:cNvSpPr txBox="1"/>
          <p:nvPr/>
        </p:nvSpPr>
        <p:spPr>
          <a:xfrm>
            <a:off x="7772400" y="2286000"/>
            <a:ext cx="487251" cy="46846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323" b="1" i="0" u="none" strike="noStrike" kern="1200" cap="none" spc="0" normalizeH="0" baseline="0" noProof="0" dirty="0" smtClean="0">
                <a:ln>
                  <a:noFill/>
                </a:ln>
                <a:solidFill>
                  <a:srgbClr val="0070C0"/>
                </a:solidFill>
                <a:effectLst/>
                <a:uLnTx/>
                <a:uFillTx/>
                <a:latin typeface="Arial Narrow"/>
                <a:ea typeface="+mn-ea"/>
                <a:cs typeface="Arial Narrow"/>
              </a:rPr>
              <a:t>(10, 11)</a:t>
            </a:r>
          </a:p>
        </p:txBody>
      </p:sp>
      <p:sp>
        <p:nvSpPr>
          <p:cNvPr id="3" name="TextBox 2"/>
          <p:cNvSpPr txBox="1"/>
          <p:nvPr/>
        </p:nvSpPr>
        <p:spPr>
          <a:xfrm>
            <a:off x="3806" y="5943600"/>
            <a:ext cx="1970200" cy="914400"/>
          </a:xfrm>
          <a:prstGeom prst="rect">
            <a:avLst/>
          </a:prstGeom>
        </p:spPr>
        <p:txBody>
          <a:bodyPr vert="horz" wrap="none" lIns="91440" tIns="45720" rIns="91440" bIns="45720" rtlCol="0">
            <a:normAutofit/>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kumimoji="0" lang="en-US" sz="2000" b="1" i="0" u="none" strike="noStrike" kern="1200" cap="none" spc="0" normalizeH="0" baseline="0" noProof="0" dirty="0" smtClean="0">
                <a:ln>
                  <a:noFill/>
                </a:ln>
                <a:solidFill>
                  <a:srgbClr val="000000"/>
                </a:solidFill>
                <a:effectLst/>
                <a:uLnTx/>
                <a:uFillTx/>
                <a:latin typeface="Arial Narrow"/>
                <a:ea typeface="+mn-ea"/>
                <a:cs typeface="Arial Narrow"/>
              </a:rPr>
              <a:t>Information &amp; Data</a:t>
            </a:r>
          </a:p>
        </p:txBody>
      </p:sp>
      <p:sp>
        <p:nvSpPr>
          <p:cNvPr id="97" name="TextBox 96"/>
          <p:cNvSpPr txBox="1"/>
          <p:nvPr/>
        </p:nvSpPr>
        <p:spPr>
          <a:xfrm>
            <a:off x="1981200" y="5943600"/>
            <a:ext cx="1981200" cy="914400"/>
          </a:xfrm>
          <a:prstGeom prst="rect">
            <a:avLst/>
          </a:prstGeom>
        </p:spPr>
        <p:txBody>
          <a:bodyPr vert="horz" wrap="none" lIns="91440" tIns="45720" rIns="91440" bIns="45720" rtlCol="0">
            <a:normAutofit/>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kumimoji="0" lang="en-US" sz="2000" b="1" i="0" u="none" strike="noStrike" kern="1200" cap="none" spc="0" normalizeH="0" baseline="0" noProof="0" dirty="0" smtClean="0">
                <a:ln>
                  <a:noFill/>
                </a:ln>
                <a:solidFill>
                  <a:srgbClr val="000000"/>
                </a:solidFill>
                <a:effectLst/>
                <a:uLnTx/>
                <a:uFillTx/>
                <a:latin typeface="Arial Narrow"/>
                <a:ea typeface="+mn-ea"/>
                <a:cs typeface="Arial Narrow"/>
              </a:rPr>
              <a:t>Processes</a:t>
            </a:r>
          </a:p>
        </p:txBody>
      </p:sp>
      <p:sp>
        <p:nvSpPr>
          <p:cNvPr id="98" name="TextBox 97"/>
          <p:cNvSpPr txBox="1"/>
          <p:nvPr/>
        </p:nvSpPr>
        <p:spPr>
          <a:xfrm>
            <a:off x="3886200" y="5943600"/>
            <a:ext cx="1981200" cy="914400"/>
          </a:xfrm>
          <a:prstGeom prst="rect">
            <a:avLst/>
          </a:prstGeom>
        </p:spPr>
        <p:txBody>
          <a:bodyPr vert="horz" wrap="none" lIns="91440" tIns="45720" rIns="91440" bIns="45720" rtlCol="0">
            <a:normAutofit/>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kumimoji="0" lang="en-US" sz="2000" b="1" i="0" u="none" strike="noStrike" kern="1200" cap="none" spc="0" normalizeH="0" baseline="0" noProof="0" dirty="0" smtClean="0">
                <a:ln>
                  <a:noFill/>
                </a:ln>
                <a:solidFill>
                  <a:srgbClr val="000000"/>
                </a:solidFill>
                <a:effectLst/>
                <a:uLnTx/>
                <a:uFillTx/>
                <a:latin typeface="Arial Narrow"/>
                <a:ea typeface="+mn-ea"/>
                <a:cs typeface="Arial Narrow"/>
              </a:rPr>
              <a:t>Materials</a:t>
            </a:r>
          </a:p>
        </p:txBody>
      </p:sp>
    </p:spTree>
    <p:extLst>
      <p:ext uri="{BB962C8B-B14F-4D97-AF65-F5344CB8AC3E}">
        <p14:creationId xmlns:p14="http://schemas.microsoft.com/office/powerpoint/2010/main" val="4242292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z="2800" b="1" dirty="0" smtClean="0"/>
              <a:t>Advanced Manufacturing Topical Priorities</a:t>
            </a:r>
            <a:endParaRPr lang="en-US" sz="2800" b="1" dirty="0"/>
          </a:p>
        </p:txBody>
      </p:sp>
      <p:sp>
        <p:nvSpPr>
          <p:cNvPr id="3" name="Content Placeholder 2"/>
          <p:cNvSpPr>
            <a:spLocks noGrp="1"/>
          </p:cNvSpPr>
          <p:nvPr>
            <p:ph idx="1"/>
          </p:nvPr>
        </p:nvSpPr>
        <p:spPr>
          <a:xfrm>
            <a:off x="381000" y="762000"/>
            <a:ext cx="8534400" cy="5486400"/>
          </a:xfrm>
        </p:spPr>
        <p:txBody>
          <a:bodyPr/>
          <a:lstStyle/>
          <a:p>
            <a:pPr marL="0" indent="0">
              <a:buNone/>
            </a:pPr>
            <a:r>
              <a:rPr lang="en-US" sz="1800" b="1" u="sng" dirty="0" smtClean="0">
                <a:solidFill>
                  <a:srgbClr val="C00000"/>
                </a:solidFill>
                <a:latin typeface="+mj-lt"/>
              </a:rPr>
              <a:t>Efficiency Technologies for Manufacturing Processes (Energy, CO</a:t>
            </a:r>
            <a:r>
              <a:rPr lang="en-US" sz="1800" b="1" u="sng" baseline="-25000" dirty="0" smtClean="0">
                <a:solidFill>
                  <a:srgbClr val="C00000"/>
                </a:solidFill>
                <a:latin typeface="+mj-lt"/>
              </a:rPr>
              <a:t>2</a:t>
            </a:r>
            <a:r>
              <a:rPr lang="en-US" sz="1800" b="1" u="sng" dirty="0" smtClean="0">
                <a:solidFill>
                  <a:srgbClr val="C00000"/>
                </a:solidFill>
                <a:latin typeface="+mj-lt"/>
              </a:rPr>
              <a:t>)</a:t>
            </a:r>
          </a:p>
          <a:p>
            <a:pPr marL="457200" lvl="1" indent="0">
              <a:buNone/>
            </a:pPr>
            <a:r>
              <a:rPr lang="en-US" sz="1600" b="1" dirty="0" smtClean="0">
                <a:solidFill>
                  <a:srgbClr val="C00000"/>
                </a:solidFill>
              </a:rPr>
              <a:t>(1)  </a:t>
            </a:r>
            <a:r>
              <a:rPr lang="en-US" sz="1600" b="1" dirty="0" smtClean="0">
                <a:solidFill>
                  <a:schemeClr val="tx1"/>
                </a:solidFill>
              </a:rPr>
              <a:t>Advanced Sensors, Controls, Modeling and Platforms  (HPC, Smart </a:t>
            </a:r>
            <a:r>
              <a:rPr lang="en-US" sz="1600" b="1" dirty="0" err="1" smtClean="0">
                <a:solidFill>
                  <a:schemeClr val="tx1"/>
                </a:solidFill>
              </a:rPr>
              <a:t>Manf</a:t>
            </a:r>
            <a:r>
              <a:rPr lang="en-US" sz="1600" b="1" dirty="0" smtClean="0">
                <a:solidFill>
                  <a:schemeClr val="tx1"/>
                </a:solidFill>
              </a:rPr>
              <a:t>.)</a:t>
            </a:r>
          </a:p>
          <a:p>
            <a:pPr marL="457200" lvl="1" indent="0">
              <a:buNone/>
            </a:pPr>
            <a:r>
              <a:rPr lang="en-US" sz="1600" b="1" dirty="0" smtClean="0">
                <a:solidFill>
                  <a:srgbClr val="C00000"/>
                </a:solidFill>
              </a:rPr>
              <a:t>(2)  </a:t>
            </a:r>
            <a:r>
              <a:rPr lang="en-US" sz="1600" b="1" dirty="0" smtClean="0">
                <a:solidFill>
                  <a:schemeClr val="tx1"/>
                </a:solidFill>
              </a:rPr>
              <a:t>Advanced Process Intensification	</a:t>
            </a:r>
            <a:r>
              <a:rPr lang="en-US" sz="1600" b="1" dirty="0" smtClean="0">
                <a:solidFill>
                  <a:schemeClr val="accent4"/>
                </a:solidFill>
              </a:rPr>
              <a:t>			</a:t>
            </a:r>
          </a:p>
          <a:p>
            <a:pPr marL="457200" lvl="1" indent="0">
              <a:buNone/>
            </a:pPr>
            <a:r>
              <a:rPr lang="en-US" sz="1600" b="1" dirty="0" smtClean="0">
                <a:solidFill>
                  <a:srgbClr val="C00000"/>
                </a:solidFill>
              </a:rPr>
              <a:t>(3)  </a:t>
            </a:r>
            <a:r>
              <a:rPr lang="en-US" sz="1600" b="1" dirty="0" smtClean="0">
                <a:solidFill>
                  <a:schemeClr val="tx1"/>
                </a:solidFill>
              </a:rPr>
              <a:t>Grid Integration of Manufacturing (CHP and DR)</a:t>
            </a:r>
          </a:p>
          <a:p>
            <a:pPr marL="457200" lvl="1" indent="0">
              <a:buNone/>
            </a:pPr>
            <a:r>
              <a:rPr lang="en-US" sz="1600" b="1" dirty="0" smtClean="0">
                <a:solidFill>
                  <a:srgbClr val="C00000"/>
                </a:solidFill>
              </a:rPr>
              <a:t>(4)  </a:t>
            </a:r>
            <a:r>
              <a:rPr lang="en-US" sz="1600" b="1" dirty="0" smtClean="0">
                <a:solidFill>
                  <a:schemeClr val="tx1"/>
                </a:solidFill>
              </a:rPr>
              <a:t>Sustainable Manufacturing (Water-Energy, New Fuels &amp; </a:t>
            </a:r>
            <a:r>
              <a:rPr lang="en-US" sz="1600" b="1" dirty="0" err="1" smtClean="0">
                <a:solidFill>
                  <a:schemeClr val="tx1"/>
                </a:solidFill>
              </a:rPr>
              <a:t>Feedstocks</a:t>
            </a:r>
            <a:r>
              <a:rPr lang="en-US" sz="1600" b="1" dirty="0" smtClean="0">
                <a:solidFill>
                  <a:schemeClr val="tx1"/>
                </a:solidFill>
              </a:rPr>
              <a:t>) </a:t>
            </a:r>
          </a:p>
          <a:p>
            <a:pPr marL="457200" lvl="1" indent="0">
              <a:buNone/>
            </a:pPr>
            <a:r>
              <a:rPr lang="en-US" sz="900" b="1" dirty="0" smtClean="0">
                <a:solidFill>
                  <a:schemeClr val="accent4"/>
                </a:solidFill>
              </a:rPr>
              <a:t>		</a:t>
            </a:r>
          </a:p>
          <a:p>
            <a:pPr marL="0" indent="0">
              <a:buNone/>
            </a:pPr>
            <a:r>
              <a:rPr lang="en-US" sz="1800" b="1" u="sng" dirty="0">
                <a:solidFill>
                  <a:srgbClr val="0070C0"/>
                </a:solidFill>
              </a:rPr>
              <a:t>Platform Materials </a:t>
            </a:r>
            <a:r>
              <a:rPr lang="en-US" sz="1800" b="1" u="sng" dirty="0" smtClean="0">
                <a:solidFill>
                  <a:srgbClr val="0070C0"/>
                </a:solidFill>
              </a:rPr>
              <a:t>&amp; </a:t>
            </a:r>
            <a:r>
              <a:rPr lang="en-US" sz="1800" b="1" u="sng" dirty="0">
                <a:solidFill>
                  <a:srgbClr val="0070C0"/>
                </a:solidFill>
              </a:rPr>
              <a:t>Technologies for </a:t>
            </a:r>
            <a:r>
              <a:rPr lang="en-US" sz="1800" b="1" u="sng" dirty="0" smtClean="0">
                <a:solidFill>
                  <a:srgbClr val="0070C0"/>
                </a:solidFill>
              </a:rPr>
              <a:t>Clean Energy Applications</a:t>
            </a:r>
          </a:p>
          <a:p>
            <a:pPr marL="457200" lvl="1" indent="0">
              <a:buNone/>
            </a:pPr>
            <a:r>
              <a:rPr lang="en-US" sz="1600" b="1" dirty="0" smtClean="0">
                <a:solidFill>
                  <a:srgbClr val="0070C0"/>
                </a:solidFill>
              </a:rPr>
              <a:t>(5)   </a:t>
            </a:r>
            <a:r>
              <a:rPr lang="en-US" sz="1600" b="1" dirty="0" smtClean="0">
                <a:solidFill>
                  <a:schemeClr val="tx1"/>
                </a:solidFill>
              </a:rPr>
              <a:t>Advanced </a:t>
            </a:r>
            <a:r>
              <a:rPr lang="en-US" sz="1600" b="1" dirty="0">
                <a:solidFill>
                  <a:schemeClr val="tx1"/>
                </a:solidFill>
              </a:rPr>
              <a:t>Materials Manufacturing </a:t>
            </a:r>
            <a:endParaRPr lang="en-US" sz="1600" b="1" dirty="0" smtClean="0">
              <a:solidFill>
                <a:schemeClr val="tx1"/>
              </a:solidFill>
            </a:endParaRPr>
          </a:p>
          <a:p>
            <a:pPr marL="457200" lvl="1" indent="0">
              <a:buNone/>
            </a:pPr>
            <a:r>
              <a:rPr lang="en-US" sz="1600" b="1" dirty="0">
                <a:solidFill>
                  <a:schemeClr val="tx1"/>
                </a:solidFill>
              </a:rPr>
              <a:t>	</a:t>
            </a:r>
            <a:r>
              <a:rPr lang="en-US" sz="1600" b="1" dirty="0" smtClean="0">
                <a:solidFill>
                  <a:schemeClr val="tx1"/>
                </a:solidFill>
              </a:rPr>
              <a:t>     (</a:t>
            </a:r>
            <a:r>
              <a:rPr lang="en-US" sz="1600" b="1" dirty="0" err="1" smtClean="0">
                <a:solidFill>
                  <a:schemeClr val="tx1"/>
                </a:solidFill>
              </a:rPr>
              <a:t>incl</a:t>
            </a:r>
            <a:r>
              <a:rPr lang="en-US" sz="1600" b="1" dirty="0" smtClean="0">
                <a:solidFill>
                  <a:schemeClr val="tx1"/>
                </a:solidFill>
              </a:rPr>
              <a:t>: Extreme </a:t>
            </a:r>
            <a:r>
              <a:rPr lang="en-US" sz="1600" b="1" dirty="0" err="1" smtClean="0">
                <a:solidFill>
                  <a:schemeClr val="tx1"/>
                </a:solidFill>
              </a:rPr>
              <a:t>Mat’l</a:t>
            </a:r>
            <a:r>
              <a:rPr lang="en-US" sz="1600" b="1" dirty="0" smtClean="0">
                <a:solidFill>
                  <a:schemeClr val="tx1"/>
                </a:solidFill>
              </a:rPr>
              <a:t>., Conversion </a:t>
            </a:r>
            <a:r>
              <a:rPr lang="en-US" sz="1600" b="1" dirty="0" err="1" smtClean="0">
                <a:solidFill>
                  <a:schemeClr val="tx1"/>
                </a:solidFill>
              </a:rPr>
              <a:t>Mat’l</a:t>
            </a:r>
            <a:r>
              <a:rPr lang="en-US" sz="1600" b="1" dirty="0" smtClean="0">
                <a:solidFill>
                  <a:schemeClr val="tx1"/>
                </a:solidFill>
              </a:rPr>
              <a:t>, </a:t>
            </a:r>
            <a:r>
              <a:rPr lang="en-US" sz="1600" b="1" dirty="0">
                <a:solidFill>
                  <a:schemeClr val="tx1"/>
                </a:solidFill>
              </a:rPr>
              <a:t>etc.)</a:t>
            </a:r>
          </a:p>
          <a:p>
            <a:pPr marL="457200" lvl="1" indent="0">
              <a:buNone/>
            </a:pPr>
            <a:r>
              <a:rPr lang="en-US" sz="1600" b="1" dirty="0" smtClean="0">
                <a:solidFill>
                  <a:srgbClr val="0070C0"/>
                </a:solidFill>
              </a:rPr>
              <a:t>(6)  </a:t>
            </a:r>
            <a:r>
              <a:rPr lang="en-US" sz="1600" b="1" dirty="0" smtClean="0">
                <a:solidFill>
                  <a:schemeClr val="tx1"/>
                </a:solidFill>
              </a:rPr>
              <a:t>Critical </a:t>
            </a:r>
            <a:r>
              <a:rPr lang="en-US" sz="1600" b="1" dirty="0">
                <a:solidFill>
                  <a:schemeClr val="tx1"/>
                </a:solidFill>
              </a:rPr>
              <a:t>Materials			</a:t>
            </a:r>
          </a:p>
          <a:p>
            <a:pPr marL="457200" lvl="1" indent="0">
              <a:buNone/>
            </a:pPr>
            <a:r>
              <a:rPr lang="en-US" sz="1600" b="1" dirty="0" smtClean="0">
                <a:solidFill>
                  <a:srgbClr val="0070C0"/>
                </a:solidFill>
              </a:rPr>
              <a:t>(7)  </a:t>
            </a:r>
            <a:r>
              <a:rPr lang="en-US" sz="1600" b="1" dirty="0" smtClean="0">
                <a:solidFill>
                  <a:schemeClr val="tx1"/>
                </a:solidFill>
              </a:rPr>
              <a:t>Advanced </a:t>
            </a:r>
            <a:r>
              <a:rPr lang="en-US" sz="1600" b="1" dirty="0">
                <a:solidFill>
                  <a:schemeClr val="tx1"/>
                </a:solidFill>
              </a:rPr>
              <a:t>Composites &amp; Lightweight Materials	</a:t>
            </a:r>
          </a:p>
          <a:p>
            <a:pPr marL="457200" lvl="1" indent="0">
              <a:buNone/>
            </a:pPr>
            <a:r>
              <a:rPr lang="en-US" sz="1600" b="1" dirty="0" smtClean="0">
                <a:solidFill>
                  <a:srgbClr val="0070C0"/>
                </a:solidFill>
              </a:rPr>
              <a:t>(8)  </a:t>
            </a:r>
            <a:r>
              <a:rPr lang="en-US" sz="1600" b="1" dirty="0" smtClean="0">
                <a:solidFill>
                  <a:schemeClr val="tx1"/>
                </a:solidFill>
              </a:rPr>
              <a:t>3D </a:t>
            </a:r>
            <a:r>
              <a:rPr lang="en-US" sz="1600" b="1" dirty="0">
                <a:solidFill>
                  <a:schemeClr val="tx1"/>
                </a:solidFill>
              </a:rPr>
              <a:t>Printing / Additive Manufacturing </a:t>
            </a:r>
          </a:p>
          <a:p>
            <a:pPr marL="457200" lvl="1" indent="0">
              <a:buNone/>
            </a:pPr>
            <a:r>
              <a:rPr lang="en-US" sz="1600" b="1" dirty="0" smtClean="0">
                <a:solidFill>
                  <a:srgbClr val="0070C0"/>
                </a:solidFill>
              </a:rPr>
              <a:t>(9)  </a:t>
            </a:r>
            <a:r>
              <a:rPr lang="en-US" sz="1600" b="1" dirty="0" smtClean="0">
                <a:solidFill>
                  <a:schemeClr val="tx1"/>
                </a:solidFill>
              </a:rPr>
              <a:t>2D </a:t>
            </a:r>
            <a:r>
              <a:rPr lang="en-US" sz="1600" b="1" dirty="0">
                <a:solidFill>
                  <a:schemeClr val="tx1"/>
                </a:solidFill>
              </a:rPr>
              <a:t>Manufacturing / Roll-to-Roll Processes</a:t>
            </a:r>
          </a:p>
          <a:p>
            <a:pPr marL="457200" lvl="1" indent="0">
              <a:buNone/>
            </a:pPr>
            <a:r>
              <a:rPr lang="en-US" sz="1600" b="1" dirty="0" smtClean="0">
                <a:solidFill>
                  <a:srgbClr val="0070C0"/>
                </a:solidFill>
              </a:rPr>
              <a:t>(10) </a:t>
            </a:r>
            <a:r>
              <a:rPr lang="en-US" sz="1600" b="1" dirty="0" smtClean="0">
                <a:solidFill>
                  <a:schemeClr val="tx1"/>
                </a:solidFill>
              </a:rPr>
              <a:t>Wide </a:t>
            </a:r>
            <a:r>
              <a:rPr lang="en-US" sz="1600" b="1" dirty="0">
                <a:solidFill>
                  <a:schemeClr val="tx1"/>
                </a:solidFill>
              </a:rPr>
              <a:t>Bandgap Power Electronics</a:t>
            </a:r>
          </a:p>
          <a:p>
            <a:pPr marL="457200" lvl="1" indent="0">
              <a:buNone/>
            </a:pPr>
            <a:r>
              <a:rPr lang="en-US" sz="1600" b="1" dirty="0" smtClean="0">
                <a:solidFill>
                  <a:srgbClr val="0070C0"/>
                </a:solidFill>
              </a:rPr>
              <a:t>(11) </a:t>
            </a:r>
            <a:r>
              <a:rPr lang="en-US" sz="1600" b="1" dirty="0" smtClean="0">
                <a:solidFill>
                  <a:schemeClr val="tx1"/>
                </a:solidFill>
              </a:rPr>
              <a:t>Next </a:t>
            </a:r>
            <a:r>
              <a:rPr lang="en-US" sz="1600" b="1" dirty="0">
                <a:solidFill>
                  <a:schemeClr val="tx1"/>
                </a:solidFill>
              </a:rPr>
              <a:t>Generation Electric </a:t>
            </a:r>
            <a:r>
              <a:rPr lang="en-US" sz="1600" b="1" dirty="0" smtClean="0">
                <a:solidFill>
                  <a:schemeClr val="tx1"/>
                </a:solidFill>
              </a:rPr>
              <a:t>Machines (NGEM)</a:t>
            </a:r>
          </a:p>
          <a:p>
            <a:pPr marL="457200" lvl="1" indent="0">
              <a:buNone/>
            </a:pPr>
            <a:endParaRPr lang="en-US" sz="900" b="1" dirty="0" smtClean="0">
              <a:solidFill>
                <a:schemeClr val="tx1"/>
              </a:solidFill>
            </a:endParaRPr>
          </a:p>
          <a:p>
            <a:pPr marL="0" lvl="1" indent="0">
              <a:buNone/>
            </a:pPr>
            <a:endParaRPr lang="en-US" dirty="0">
              <a:solidFill>
                <a:schemeClr val="tx1"/>
              </a:solidFill>
            </a:endParaRPr>
          </a:p>
          <a:p>
            <a:endParaRPr lang="en-US" b="1" dirty="0">
              <a:solidFill>
                <a:srgbClr val="FF0000"/>
              </a:solidFill>
            </a:endParaRPr>
          </a:p>
          <a:p>
            <a:pPr marL="457200" lvl="1" indent="0">
              <a:buNone/>
            </a:pPr>
            <a:r>
              <a:rPr lang="en-US" sz="1800" b="1" dirty="0">
                <a:solidFill>
                  <a:srgbClr val="002060"/>
                </a:solidFill>
              </a:rPr>
              <a:t>	</a:t>
            </a:r>
            <a:endParaRPr lang="en-US" sz="1800" dirty="0"/>
          </a:p>
        </p:txBody>
      </p:sp>
      <p:sp>
        <p:nvSpPr>
          <p:cNvPr id="4" name="TextBox 3"/>
          <p:cNvSpPr txBox="1"/>
          <p:nvPr/>
        </p:nvSpPr>
        <p:spPr>
          <a:xfrm>
            <a:off x="304800" y="5486400"/>
            <a:ext cx="914400" cy="91440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000" b="1" i="0" u="none" strike="noStrike" kern="1200" cap="none" spc="0" normalizeH="0" baseline="0" noProof="0" dirty="0" smtClean="0">
                <a:ln>
                  <a:noFill/>
                </a:ln>
                <a:solidFill>
                  <a:srgbClr val="00853F"/>
                </a:solidFill>
                <a:effectLst/>
                <a:uLnTx/>
                <a:uFillTx/>
                <a:latin typeface="Arial Narrow"/>
                <a:ea typeface="+mn-ea"/>
                <a:cs typeface="Arial Narrow"/>
              </a:rPr>
              <a:t>QTR Manufacturing Focus Areas Mapped to Advanced Manufacturing</a:t>
            </a:r>
          </a:p>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000" b="1" i="0" u="none" strike="noStrike" kern="1200" cap="none" spc="0" normalizeH="0" baseline="0" noProof="0" dirty="0" smtClean="0">
                <a:ln>
                  <a:noFill/>
                </a:ln>
                <a:solidFill>
                  <a:srgbClr val="00853F"/>
                </a:solidFill>
                <a:effectLst/>
                <a:uLnTx/>
                <a:uFillTx/>
                <a:latin typeface="Arial Narrow"/>
                <a:ea typeface="+mn-ea"/>
                <a:cs typeface="Arial Narrow"/>
              </a:rPr>
              <a:t>Topical </a:t>
            </a:r>
            <a:r>
              <a:rPr kumimoji="0" lang="en-US" sz="2000" b="1" i="0" u="none" strike="noStrike" kern="1200" cap="none" spc="0" normalizeH="0" noProof="0" dirty="0" smtClean="0">
                <a:ln>
                  <a:noFill/>
                </a:ln>
                <a:solidFill>
                  <a:srgbClr val="00853F"/>
                </a:solidFill>
                <a:effectLst/>
                <a:uLnTx/>
                <a:uFillTx/>
                <a:latin typeface="Arial Narrow"/>
                <a:ea typeface="+mn-ea"/>
                <a:cs typeface="Arial Narrow"/>
              </a:rPr>
              <a:t>Areas for Technology Development</a:t>
            </a:r>
            <a:endParaRPr kumimoji="0" lang="en-US" sz="2000" b="1" i="0" u="none" strike="noStrike" kern="1200" cap="none" spc="0" normalizeH="0" baseline="0" noProof="0" dirty="0" smtClean="0">
              <a:ln>
                <a:noFill/>
              </a:ln>
              <a:solidFill>
                <a:srgbClr val="000000"/>
              </a:solidFill>
              <a:effectLst/>
              <a:uLnTx/>
              <a:uFillTx/>
              <a:latin typeface="Arial Narrow"/>
              <a:ea typeface="+mn-ea"/>
              <a:cs typeface="Arial Narrow"/>
            </a:endParaRPr>
          </a:p>
        </p:txBody>
      </p:sp>
    </p:spTree>
    <p:extLst>
      <p:ext uri="{BB962C8B-B14F-4D97-AF65-F5344CB8AC3E}">
        <p14:creationId xmlns:p14="http://schemas.microsoft.com/office/powerpoint/2010/main" val="3356014794"/>
      </p:ext>
    </p:extLst>
  </p:cSld>
  <p:clrMapOvr>
    <a:masterClrMapping/>
  </p:clrMapOvr>
  <p:timing>
    <p:tnLst>
      <p:par>
        <p:cTn id="1" dur="indefinite" restart="never" nodeType="tmRoot"/>
      </p:par>
    </p:tnLst>
  </p:timing>
</p:sld>
</file>

<file path=ppt/theme/theme1.xml><?xml version="1.0" encoding="utf-8"?>
<a:theme xmlns:a="http://schemas.openxmlformats.org/drawingml/2006/main" name="2_EERE Black">
  <a:themeElements>
    <a:clrScheme name="EERE 2012-2">
      <a:dk1>
        <a:srgbClr val="50565C"/>
      </a:dk1>
      <a:lt1>
        <a:sysClr val="window" lastClr="FFFFFF"/>
      </a:lt1>
      <a:dk2>
        <a:srgbClr val="6A737B"/>
      </a:dk2>
      <a:lt2>
        <a:srgbClr val="EEECE1"/>
      </a:lt2>
      <a:accent1>
        <a:srgbClr val="7AC143"/>
      </a:accent1>
      <a:accent2>
        <a:srgbClr val="FFD200"/>
      </a:accent2>
      <a:accent3>
        <a:srgbClr val="00A4E4"/>
      </a:accent3>
      <a:accent4>
        <a:srgbClr val="00425D"/>
      </a:accent4>
      <a:accent5>
        <a:srgbClr val="00853F"/>
      </a:accent5>
      <a:accent6>
        <a:srgbClr val="F58025"/>
      </a:accent6>
      <a:hlink>
        <a:srgbClr val="006892"/>
      </a:hlink>
      <a:folHlink>
        <a:srgbClr val="6A73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theme>
</file>

<file path=ppt/theme/theme2.xml><?xml version="1.0" encoding="utf-8"?>
<a:theme xmlns:a="http://schemas.openxmlformats.org/drawingml/2006/main" name="Additional IETC Slides (SS v1)">
  <a:themeElements>
    <a:clrScheme name="EEREColors">
      <a:dk1>
        <a:srgbClr val="4C4C4C"/>
      </a:dk1>
      <a:lt1>
        <a:sysClr val="window" lastClr="FFFFFF"/>
      </a:lt1>
      <a:dk2>
        <a:srgbClr val="666666"/>
      </a:dk2>
      <a:lt2>
        <a:srgbClr val="EEECE1"/>
      </a:lt2>
      <a:accent1>
        <a:srgbClr val="99CC33"/>
      </a:accent1>
      <a:accent2>
        <a:srgbClr val="FFCC00"/>
      </a:accent2>
      <a:accent3>
        <a:srgbClr val="0099CC"/>
      </a:accent3>
      <a:accent4>
        <a:srgbClr val="006699"/>
      </a:accent4>
      <a:accent5>
        <a:srgbClr val="006633"/>
      </a:accent5>
      <a:accent6>
        <a:srgbClr val="FF9933"/>
      </a:accent6>
      <a:hlink>
        <a:srgbClr val="006699"/>
      </a:hlink>
      <a:folHlink>
        <a:srgbClr val="6666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1_Office Theme 5">
      <a:dk1>
        <a:srgbClr val="4D4D4D"/>
      </a:dk1>
      <a:lt1>
        <a:srgbClr val="FFFFFF"/>
      </a:lt1>
      <a:dk2>
        <a:srgbClr val="1F497D"/>
      </a:dk2>
      <a:lt2>
        <a:srgbClr val="EEECE1"/>
      </a:lt2>
      <a:accent1>
        <a:srgbClr val="FFCC00"/>
      </a:accent1>
      <a:accent2>
        <a:srgbClr val="4F81BD"/>
      </a:accent2>
      <a:accent3>
        <a:srgbClr val="FFFFFF"/>
      </a:accent3>
      <a:accent4>
        <a:srgbClr val="404040"/>
      </a:accent4>
      <a:accent5>
        <a:srgbClr val="FFE2AA"/>
      </a:accent5>
      <a:accent6>
        <a:srgbClr val="4774AB"/>
      </a:accent6>
      <a:hlink>
        <a:srgbClr val="1F497D"/>
      </a:hlink>
      <a:folHlink>
        <a:srgbClr val="5F5F5F"/>
      </a:folHlink>
    </a:clrScheme>
    <a:fontScheme name="1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1800" b="0" i="0" u="none" strike="noStrike" cap="none" normalizeH="0" baseline="0" smtClean="0">
            <a:ln>
              <a:noFill/>
            </a:ln>
            <a:solidFill>
              <a:schemeClr val="tx2"/>
            </a:solidFill>
            <a:effectLst/>
            <a:latin typeface="Calibri" pitchFamily="34" charset="0"/>
          </a:defRPr>
        </a:defPPr>
      </a:lstStyle>
    </a:spDef>
    <a:lnDef>
      <a:spPr bwMode="auto">
        <a:xfrm>
          <a:off x="0" y="0"/>
          <a:ext cx="1" cy="1"/>
        </a:xfrm>
        <a:custGeom>
          <a:avLst/>
          <a:gdLst/>
          <a:ahLst/>
          <a:cxnLst/>
          <a:rect l="0" t="0" r="0" b="0"/>
          <a:pathLst/>
        </a:custGeom>
        <a:solidFill>
          <a:schemeClr val="bg2"/>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1800" b="0" i="0" u="none" strike="noStrike" cap="none" normalizeH="0" baseline="0" smtClean="0">
            <a:ln>
              <a:noFill/>
            </a:ln>
            <a:solidFill>
              <a:schemeClr val="tx2"/>
            </a:solidFill>
            <a:effectLst/>
            <a:latin typeface="Calibri" pitchFamily="34" charset="0"/>
          </a:defRPr>
        </a:defPPr>
      </a:lstStyle>
    </a:ln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1_Office Theme 2">
        <a:dk1>
          <a:srgbClr val="4D4D4D"/>
        </a:dk1>
        <a:lt1>
          <a:srgbClr val="FFFFFF"/>
        </a:lt1>
        <a:dk2>
          <a:srgbClr val="1F497D"/>
        </a:dk2>
        <a:lt2>
          <a:srgbClr val="EEECE1"/>
        </a:lt2>
        <a:accent1>
          <a:srgbClr val="4F81BD"/>
        </a:accent1>
        <a:accent2>
          <a:srgbClr val="FF9900"/>
        </a:accent2>
        <a:accent3>
          <a:srgbClr val="FFFFFF"/>
        </a:accent3>
        <a:accent4>
          <a:srgbClr val="404040"/>
        </a:accent4>
        <a:accent5>
          <a:srgbClr val="B2C1DB"/>
        </a:accent5>
        <a:accent6>
          <a:srgbClr val="E78A00"/>
        </a:accent6>
        <a:hlink>
          <a:srgbClr val="99CCFF"/>
        </a:hlink>
        <a:folHlink>
          <a:srgbClr val="5F5F5F"/>
        </a:folHlink>
      </a:clrScheme>
      <a:clrMap bg1="lt1" tx1="dk1" bg2="lt2" tx2="dk2" accent1="accent1" accent2="accent2" accent3="accent3" accent4="accent4" accent5="accent5" accent6="accent6" hlink="hlink" folHlink="folHlink"/>
    </a:extraClrScheme>
    <a:extraClrScheme>
      <a:clrScheme name="1_Office Theme 3">
        <a:dk1>
          <a:srgbClr val="4D4D4D"/>
        </a:dk1>
        <a:lt1>
          <a:srgbClr val="FFFFFF"/>
        </a:lt1>
        <a:dk2>
          <a:srgbClr val="1F497D"/>
        </a:dk2>
        <a:lt2>
          <a:srgbClr val="EEECE1"/>
        </a:lt2>
        <a:accent1>
          <a:srgbClr val="4F81BD"/>
        </a:accent1>
        <a:accent2>
          <a:srgbClr val="4F81BD"/>
        </a:accent2>
        <a:accent3>
          <a:srgbClr val="FFFFFF"/>
        </a:accent3>
        <a:accent4>
          <a:srgbClr val="404040"/>
        </a:accent4>
        <a:accent5>
          <a:srgbClr val="B2C1DB"/>
        </a:accent5>
        <a:accent6>
          <a:srgbClr val="4774AB"/>
        </a:accent6>
        <a:hlink>
          <a:srgbClr val="1F497D"/>
        </a:hlink>
        <a:folHlink>
          <a:srgbClr val="5F5F5F"/>
        </a:folHlink>
      </a:clrScheme>
      <a:clrMap bg1="lt1" tx1="dk1" bg2="lt2" tx2="dk2" accent1="accent1" accent2="accent2" accent3="accent3" accent4="accent4" accent5="accent5" accent6="accent6" hlink="hlink" folHlink="folHlink"/>
    </a:extraClrScheme>
    <a:extraClrScheme>
      <a:clrScheme name="1_Office Theme 4">
        <a:dk1>
          <a:srgbClr val="4D4D4D"/>
        </a:dk1>
        <a:lt1>
          <a:srgbClr val="FFFFFF"/>
        </a:lt1>
        <a:dk2>
          <a:srgbClr val="1F497D"/>
        </a:dk2>
        <a:lt2>
          <a:srgbClr val="EEECE1"/>
        </a:lt2>
        <a:accent1>
          <a:srgbClr val="4F81BD"/>
        </a:accent1>
        <a:accent2>
          <a:srgbClr val="FFCC00"/>
        </a:accent2>
        <a:accent3>
          <a:srgbClr val="FFFFFF"/>
        </a:accent3>
        <a:accent4>
          <a:srgbClr val="404040"/>
        </a:accent4>
        <a:accent5>
          <a:srgbClr val="B2C1DB"/>
        </a:accent5>
        <a:accent6>
          <a:srgbClr val="E7B900"/>
        </a:accent6>
        <a:hlink>
          <a:srgbClr val="1F497D"/>
        </a:hlink>
        <a:folHlink>
          <a:srgbClr val="5F5F5F"/>
        </a:folHlink>
      </a:clrScheme>
      <a:clrMap bg1="lt1" tx1="dk1" bg2="lt2" tx2="dk2" accent1="accent1" accent2="accent2" accent3="accent3" accent4="accent4" accent5="accent5" accent6="accent6" hlink="hlink" folHlink="folHlink"/>
    </a:extraClrScheme>
    <a:extraClrScheme>
      <a:clrScheme name="1_Office Theme 5">
        <a:dk1>
          <a:srgbClr val="4D4D4D"/>
        </a:dk1>
        <a:lt1>
          <a:srgbClr val="FFFFFF"/>
        </a:lt1>
        <a:dk2>
          <a:srgbClr val="1F497D"/>
        </a:dk2>
        <a:lt2>
          <a:srgbClr val="EEECE1"/>
        </a:lt2>
        <a:accent1>
          <a:srgbClr val="FFCC00"/>
        </a:accent1>
        <a:accent2>
          <a:srgbClr val="4F81BD"/>
        </a:accent2>
        <a:accent3>
          <a:srgbClr val="FFFFFF"/>
        </a:accent3>
        <a:accent4>
          <a:srgbClr val="404040"/>
        </a:accent4>
        <a:accent5>
          <a:srgbClr val="FFE2AA"/>
        </a:accent5>
        <a:accent6>
          <a:srgbClr val="4774AB"/>
        </a:accent6>
        <a:hlink>
          <a:srgbClr val="1F497D"/>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7bbd8d32-57eb-4c25-a7af-abe0816fa3e8" ContentTypeId="0x0101" PreviousValue="false"/>
</file>

<file path=customXml/item2.xml><?xml version="1.0" encoding="utf-8"?>
<?mso-contentType ?>
<spe:Receivers xmlns:spe="http://schemas.microsoft.com/sharepoint/events"/>
</file>

<file path=customXml/item3.xml><?xml version="1.0" encoding="utf-8"?>
<p:properties xmlns:p="http://schemas.microsoft.com/office/2006/metadata/properties" xmlns:xsi="http://www.w3.org/2001/XMLSchema-instance" xmlns:pc="http://schemas.microsoft.com/office/infopath/2007/PartnerControls">
  <documentManagement>
    <TaxCatchAll xmlns="c6d9b406-8ab6-4e35-b189-c607f551e6ff"/>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AACEAC45444F234CA9ACC8BCED2DB1D4" ma:contentTypeVersion="2" ma:contentTypeDescription="Create a new document." ma:contentTypeScope="" ma:versionID="c6725552187e2c49ccc8f6c2dcea456c">
  <xsd:schema xmlns:xsd="http://www.w3.org/2001/XMLSchema" xmlns:xs="http://www.w3.org/2001/XMLSchema" xmlns:p="http://schemas.microsoft.com/office/2006/metadata/properties" xmlns:ns2="c6d9b406-8ab6-4e35-b189-c607f551e6ff" targetNamespace="http://schemas.microsoft.com/office/2006/metadata/properties" ma:root="true" ma:fieldsID="6a0dc11ad3c961b2bdfd9608ee92ac92" ns2:_="">
    <xsd:import namespace="c6d9b406-8ab6-4e35-b189-c607f551e6ff"/>
    <xsd:element name="properties">
      <xsd:complexType>
        <xsd:sequence>
          <xsd:element name="documentManagement">
            <xsd:complexType>
              <xsd:all>
                <xsd:element ref="ns2:_dlc_DocId" minOccurs="0"/>
                <xsd:element ref="ns2:_dlc_DocIdUrl" minOccurs="0"/>
                <xsd:element ref="ns2:_dlc_DocIdPersistId" minOccurs="0"/>
                <xsd:element ref="ns2:TaxCatchAll" minOccurs="0"/>
                <xsd:element ref="ns2: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d9b406-8ab6-4e35-b189-c607f551e6f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1" nillable="true" ma:displayName="Taxonomy Catch All Column" ma:hidden="true" ma:list="{905695e0-aca8-4f7a-b0cc-bf47a0a263f3}" ma:internalName="TaxCatchAll" ma:showField="CatchAllData" ma:web="a61bfe4a-0ddf-4441-8e99-727684e48fab">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905695e0-aca8-4f7a-b0cc-bf47a0a263f3}" ma:internalName="TaxCatchAllLabel" ma:readOnly="true" ma:showField="CatchAllDataLabel" ma:web="a61bfe4a-0ddf-4441-8e99-727684e48f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BA7D85-0892-4DF1-BD6E-5D2C671AB6FC}">
  <ds:schemaRefs>
    <ds:schemaRef ds:uri="Microsoft.SharePoint.Taxonomy.ContentTypeSync"/>
  </ds:schemaRefs>
</ds:datastoreItem>
</file>

<file path=customXml/itemProps2.xml><?xml version="1.0" encoding="utf-8"?>
<ds:datastoreItem xmlns:ds="http://schemas.openxmlformats.org/officeDocument/2006/customXml" ds:itemID="{B59AFB98-6FB1-413F-96ED-40C5ADF5B698}">
  <ds:schemaRefs>
    <ds:schemaRef ds:uri="http://schemas.microsoft.com/sharepoint/events"/>
  </ds:schemaRefs>
</ds:datastoreItem>
</file>

<file path=customXml/itemProps3.xml><?xml version="1.0" encoding="utf-8"?>
<ds:datastoreItem xmlns:ds="http://schemas.openxmlformats.org/officeDocument/2006/customXml" ds:itemID="{4C755BD2-1C8E-4830-A9D3-4394BA87E297}">
  <ds:schemaRefs>
    <ds:schemaRef ds:uri="http://purl.org/dc/dcmitype/"/>
    <ds:schemaRef ds:uri="http://purl.org/dc/elements/1.1/"/>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c6d9b406-8ab6-4e35-b189-c607f551e6ff"/>
    <ds:schemaRef ds:uri="http://schemas.microsoft.com/office/2006/metadata/properties"/>
    <ds:schemaRef ds:uri="http://www.w3.org/XML/1998/namespace"/>
  </ds:schemaRefs>
</ds:datastoreItem>
</file>

<file path=customXml/itemProps4.xml><?xml version="1.0" encoding="utf-8"?>
<ds:datastoreItem xmlns:ds="http://schemas.openxmlformats.org/officeDocument/2006/customXml" ds:itemID="{DEAFB9B3-6A52-4FA3-B687-4D6E9A20B9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d9b406-8ab6-4e35-b189-c607f551e6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8CC6EAF0-3C59-4CCB-85C4-00BFABD32CC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8752</TotalTime>
  <Words>3068</Words>
  <Application>Microsoft Office PowerPoint</Application>
  <PresentationFormat>On-screen Show (4:3)</PresentationFormat>
  <Paragraphs>625</Paragraphs>
  <Slides>40</Slides>
  <Notes>15</Notes>
  <HiddenSlides>0</HiddenSlides>
  <MMClips>0</MMClips>
  <ScaleCrop>false</ScaleCrop>
  <HeadingPairs>
    <vt:vector size="4" baseType="variant">
      <vt:variant>
        <vt:lpstr>Theme</vt:lpstr>
      </vt:variant>
      <vt:variant>
        <vt:i4>4</vt:i4>
      </vt:variant>
      <vt:variant>
        <vt:lpstr>Slide Titles</vt:lpstr>
      </vt:variant>
      <vt:variant>
        <vt:i4>40</vt:i4>
      </vt:variant>
    </vt:vector>
  </HeadingPairs>
  <TitlesOfParts>
    <vt:vector size="44" baseType="lpstr">
      <vt:lpstr>2_EERE Black</vt:lpstr>
      <vt:lpstr>Additional IETC Slides (SS v1)</vt:lpstr>
      <vt:lpstr>Office Theme</vt:lpstr>
      <vt:lpstr>4_Office Theme</vt:lpstr>
      <vt:lpstr>PowerPoint Presentation</vt:lpstr>
      <vt:lpstr>Motivation and Goals</vt:lpstr>
      <vt:lpstr>Example Results from Workshop</vt:lpstr>
      <vt:lpstr>Overview of the Advanced Manufacturing Office at the U.S. Department of Energy</vt:lpstr>
      <vt:lpstr>PowerPoint Presentation</vt:lpstr>
      <vt:lpstr>Clean Energy Manufacturing Initiative – Across DOE</vt:lpstr>
      <vt:lpstr>Advanced Manufacturing – Strategic Inputs</vt:lpstr>
      <vt:lpstr> DOE QTR: Manufacturing Technology</vt:lpstr>
      <vt:lpstr>Advanced Manufacturing Topical Priorities</vt:lpstr>
      <vt:lpstr>Materials for Harsh Service Conditions</vt:lpstr>
      <vt:lpstr>Advanced Materials DOE-Wide Challenges </vt:lpstr>
      <vt:lpstr>Energy Consumption by Sector</vt:lpstr>
      <vt:lpstr>Energy Use in the Manufacturing Sector</vt:lpstr>
      <vt:lpstr>Deeper Look at Energy in Manufacturing</vt:lpstr>
      <vt:lpstr>Bandwidth Studies: Energy Savings Potentials </vt:lpstr>
      <vt:lpstr>Energy Intensive Industries</vt:lpstr>
      <vt:lpstr>Processes for Clean Energy Materials &amp; Technologies Energy Dependence: Energy Cost Considered in Competitive Manufacturing</vt:lpstr>
      <vt:lpstr>Possible Impact Areas of Cross-Cutting Technology for Energy Intensive Industry Sectors</vt:lpstr>
      <vt:lpstr>Water and Energy in Sustainable Manufacturing</vt:lpstr>
      <vt:lpstr>Bridging the Gap to Manufacturing  AMO: Advanced Manufacturing Office</vt:lpstr>
      <vt:lpstr>Modalities of Support</vt:lpstr>
      <vt:lpstr>AMO Elements</vt:lpstr>
      <vt:lpstr>Industrial Technical Assistance</vt:lpstr>
      <vt:lpstr>AMO Elements</vt:lpstr>
      <vt:lpstr>R&amp;D Projects: Manufacturing Processes</vt:lpstr>
      <vt:lpstr>AMO Elements</vt:lpstr>
      <vt:lpstr>PowerPoint Presentation</vt:lpstr>
      <vt:lpstr>Manufacturing Technology Maturation</vt:lpstr>
      <vt:lpstr>A DOE Energy Innovation Hub</vt:lpstr>
      <vt:lpstr>PowerPoint Presentation</vt:lpstr>
      <vt:lpstr>PowerAmerica: Next Generation Power Electronics Manufacturing Institute</vt:lpstr>
      <vt:lpstr>PowerPoint Presentation</vt:lpstr>
      <vt:lpstr>SMART Manufacturing: Advanced Controls, Sensors, Models &amp; Platforms for Energy Applications</vt:lpstr>
      <vt:lpstr>Topical Engagment with Industry</vt:lpstr>
      <vt:lpstr>Technical Challenge Hierarchy Multi-Disciplinary Technology Translation</vt:lpstr>
      <vt:lpstr>What does Success Look Like?</vt:lpstr>
      <vt:lpstr>Materials for Harsh Service Conditions</vt:lpstr>
      <vt:lpstr>Workshop on Materials for Harsh Service Conditions</vt:lpstr>
      <vt:lpstr>Breakout Topics, Focus Areas, and Materials Challenges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Tubiolo, Tony (CONTR)</dc:creator>
  <cp:lastModifiedBy>user1</cp:lastModifiedBy>
  <cp:revision>498</cp:revision>
  <cp:lastPrinted>2015-04-30T13:25:47Z</cp:lastPrinted>
  <dcterms:created xsi:type="dcterms:W3CDTF">2011-06-04T16:38:42Z</dcterms:created>
  <dcterms:modified xsi:type="dcterms:W3CDTF">2015-11-20T14:34:40Z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0x010100AACEAC45444F234CA9ACC8BCED2DB1D4</vt:lpwstr>
  </property>
</Properties>
</file>