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0"/>
  </p:notesMasterIdLst>
  <p:sldIdLst>
    <p:sldId id="299" r:id="rId2"/>
    <p:sldId id="350" r:id="rId3"/>
    <p:sldId id="304" r:id="rId4"/>
    <p:sldId id="310" r:id="rId5"/>
    <p:sldId id="351" r:id="rId6"/>
    <p:sldId id="348" r:id="rId7"/>
    <p:sldId id="349" r:id="rId8"/>
    <p:sldId id="347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2" autoAdjust="0"/>
    <p:restoredTop sz="76877" autoAdjust="0"/>
  </p:normalViewPr>
  <p:slideViewPr>
    <p:cSldViewPr>
      <p:cViewPr varScale="1">
        <p:scale>
          <a:sx n="55" d="100"/>
          <a:sy n="55" d="100"/>
        </p:scale>
        <p:origin x="84" y="228"/>
      </p:cViewPr>
      <p:guideLst>
        <p:guide orient="horz" pos="302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69CCE0-184C-4685-8528-10CBA3EC768B}" type="datetimeFigureOut">
              <a:rPr lang="en-US"/>
              <a:pPr>
                <a:defRPr/>
              </a:pPr>
              <a:t>9/29/2015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F75D11-0079-4D42-8AE6-22398F6E98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74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6762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1521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1850" y="593725"/>
            <a:ext cx="3178175" cy="2384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1" y="3166495"/>
            <a:ext cx="5607691" cy="418436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08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85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NOTE: For open ended questions, we typically analyze them by grouping them into categories based on the type of information people are seeking.  The categories</a:t>
            </a:r>
            <a:r>
              <a:rPr lang="en-US" baseline="0" dirty="0" smtClean="0"/>
              <a:t> you use for your analysis will differ depending on the data set you are working with (the categories above are just an example).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Once you have your categories, you can report the data using a format like this one.  The column on the left is the list of categories.  The column on the right contains specifics regarding what customers are looking </a:t>
            </a:r>
            <a:r>
              <a:rPr lang="en-US" baseline="0" smtClean="0"/>
              <a:t>for within </a:t>
            </a:r>
            <a:r>
              <a:rPr lang="en-US" baseline="0" dirty="0" smtClean="0"/>
              <a:t>the green highlighted category, including representative quotes from survey participants.  Replicate this slide and make the next box down green to report on the specifics of each category.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57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58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07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48CE4-D2FA-44C3-8E6F-B030B43E135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41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ERE Black Slide I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33687" y="399405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2323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Arial Narrow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066800"/>
            <a:ext cx="8458200" cy="50292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914400"/>
            <a:ext cx="8077200" cy="5257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52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9D5F90-698F-4648-998C-942A6B835C08}" type="datetimeFigureOut">
              <a:rPr lang="en-US" smtClean="0"/>
              <a:pPr/>
              <a:t>9/29/2015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0FF60C-086B-4B66-8648-5629063C46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5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9"/>
          <p:cNvSpPr txBox="1">
            <a:spLocks/>
          </p:cNvSpPr>
          <p:nvPr userDrawn="1"/>
        </p:nvSpPr>
        <p:spPr>
          <a:xfrm>
            <a:off x="42335" y="6532122"/>
            <a:ext cx="452308" cy="2413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marL="342900" indent="-342900" algn="ctr" defTabSz="4572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06" charset="0"/>
              <a:buNone/>
            </a:pPr>
            <a:fld id="{1EF35371-194E-174F-9528-630C4585B8CC}" type="slidenum">
              <a:rPr lang="en-US" sz="1000">
                <a:solidFill>
                  <a:srgbClr val="50565C"/>
                </a:solidFill>
                <a:latin typeface="Calibri"/>
                <a:ea typeface="Arial" pitchFamily="-106" charset="0"/>
                <a:cs typeface="Calibri"/>
              </a:rPr>
              <a:pPr marL="342900" indent="-342900" algn="ctr" defTabSz="457200"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-106" charset="0"/>
                <a:buNone/>
              </a:pPr>
              <a:t>‹#›</a:t>
            </a:fld>
            <a:endParaRPr lang="en-US" sz="1000" dirty="0">
              <a:solidFill>
                <a:srgbClr val="50565C"/>
              </a:solidFill>
              <a:latin typeface="Calibri"/>
              <a:ea typeface="Arial" pitchFamily="-106" charset="0"/>
              <a:cs typeface="Calibri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6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28" r:id="rId3"/>
    <p:sldLayoutId id="2147483730" r:id="rId4"/>
  </p:sldLayoutIdLst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 i="0" kern="1200">
          <a:solidFill>
            <a:srgbClr val="282B2E"/>
          </a:solidFill>
          <a:latin typeface="Calibri"/>
          <a:ea typeface="+mj-ea"/>
          <a:cs typeface="Calibri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5pPr>
      <a:lvl6pPr marL="4572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6pPr>
      <a:lvl7pPr marL="9144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7pPr>
      <a:lvl8pPr marL="13716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8pPr>
      <a:lvl9pPr marL="18288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charset="-128"/>
              </a:rPr>
              <a:t>Overview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Purpose</a:t>
            </a:r>
          </a:p>
          <a:p>
            <a:r>
              <a:rPr lang="en-US" dirty="0" smtClean="0">
                <a:ea typeface="ＭＳ Ｐゴシック" charset="-128"/>
              </a:rPr>
              <a:t>Methodology</a:t>
            </a:r>
          </a:p>
          <a:p>
            <a:r>
              <a:rPr lang="en-US" dirty="0" smtClean="0">
                <a:ea typeface="ＭＳ Ｐゴシック" charset="-128"/>
              </a:rPr>
              <a:t>Results</a:t>
            </a:r>
          </a:p>
          <a:p>
            <a:r>
              <a:rPr lang="en-US" dirty="0" smtClean="0">
                <a:ea typeface="ＭＳ Ｐゴシック" charset="-128"/>
              </a:rPr>
              <a:t>Conclusions and recommendations</a:t>
            </a:r>
          </a:p>
          <a:p>
            <a:pPr>
              <a:buFontTx/>
              <a:buNone/>
            </a:pP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a typeface="ＭＳ Ｐゴシック" charset="-128"/>
              </a:rPr>
              <a:t>Purpose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ea typeface="ＭＳ Ｐゴシック" charset="-128"/>
              </a:rPr>
              <a:t>[Report of the purpose of the survey and the questions you wanted to answer.]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533400" y="194733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Methodology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9906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[Report on the timeframe, response rate, method for advertising the survey, and possible influences on the data.  Consider including a screenshot of the survey on your site.]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33400" y="152400"/>
            <a:ext cx="807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Results:  Who is using the XX site? 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990600"/>
            <a:ext cx="8305800" cy="592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[Consider structuring your results section by the question you wanted to answer.  Then show the relevant data from the survey to answer the question.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1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Depending on your survey questions, typical information you might report on from a survey includes: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Who is using the site now (role, gender, age, education, location)?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How frequently do they use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What are their main reasons for visiting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What are their specific tasks?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Can they complete their tasks?  How long does it take?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dirty="0" smtClean="0"/>
              <a:t>How satisfied are they with the site?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0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 smtClean="0"/>
              <a:t>You can categorize answers to open-ended questions and report on the categories, with representative quotes included for each category.]</a:t>
            </a:r>
            <a:endParaRPr lang="en-US" sz="2000" b="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8"/>
          <p:cNvSpPr txBox="1">
            <a:spLocks/>
          </p:cNvSpPr>
          <p:nvPr/>
        </p:nvSpPr>
        <p:spPr>
          <a:xfrm>
            <a:off x="4281714" y="1524000"/>
            <a:ext cx="4709886" cy="4648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Seeking information on a specific product or technology</a:t>
            </a: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Inquiries range from general to specific </a:t>
            </a: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15% solar</a:t>
            </a: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14% alternative fuels</a:t>
            </a: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0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Also popular: wind (10%) geothermal (8%), lighting (8%), vehicles (8%)</a:t>
            </a: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endParaRPr lang="en-US" sz="2000" b="0" kern="0" dirty="0" smtClean="0">
              <a:solidFill>
                <a:srgbClr val="5E6A71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0" i="1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“Energy storage relative to supercapacitor”</a:t>
            </a: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0" i="1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“Information about alternative fuels” </a:t>
            </a:r>
          </a:p>
          <a:p>
            <a:pPr marL="342900" lvl="0" indent="-342900"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b="0" i="1" kern="0" dirty="0" smtClean="0">
                <a:solidFill>
                  <a:srgbClr val="5E6A71"/>
                </a:solidFill>
                <a:latin typeface="Arial" pitchFamily="34" charset="0"/>
                <a:cs typeface="Arial" pitchFamily="34" charset="0"/>
              </a:rPr>
              <a:t>“Learn about some CCHP knowledge”</a:t>
            </a:r>
            <a:endParaRPr kumimoji="0" lang="en-US" b="0" i="1" u="none" strike="noStrike" kern="0" cap="none" spc="0" normalizeH="0" baseline="0" noProof="0" dirty="0" smtClean="0">
              <a:ln>
                <a:noFill/>
              </a:ln>
              <a:solidFill>
                <a:srgbClr val="5E6A7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5E6A7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5E6A7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Content Placeholder 7"/>
          <p:cNvSpPr txBox="1">
            <a:spLocks/>
          </p:cNvSpPr>
          <p:nvPr/>
        </p:nvSpPr>
        <p:spPr>
          <a:xfrm>
            <a:off x="137886" y="1527630"/>
            <a:ext cx="3962400" cy="533400"/>
          </a:xfrm>
          <a:prstGeom prst="rect">
            <a:avLst/>
          </a:prstGeom>
          <a:solidFill>
            <a:srgbClr val="92D050"/>
          </a:solidFill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Product or technology (23%)</a:t>
            </a:r>
          </a:p>
        </p:txBody>
      </p:sp>
      <p:sp>
        <p:nvSpPr>
          <p:cNvPr id="31" name="Content Placeholder 7"/>
          <p:cNvSpPr txBox="1">
            <a:spLocks/>
          </p:cNvSpPr>
          <p:nvPr/>
        </p:nvSpPr>
        <p:spPr>
          <a:xfrm>
            <a:off x="148770" y="2213430"/>
            <a:ext cx="3980544" cy="533400"/>
          </a:xfrm>
          <a:prstGeom prst="rect">
            <a:avLst/>
          </a:prstGeom>
          <a:noFill/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Economics (10%)</a:t>
            </a:r>
          </a:p>
        </p:txBody>
      </p:sp>
      <p:sp>
        <p:nvSpPr>
          <p:cNvPr id="54" name="Content Placeholder 7"/>
          <p:cNvSpPr txBox="1">
            <a:spLocks/>
          </p:cNvSpPr>
          <p:nvPr/>
        </p:nvSpPr>
        <p:spPr>
          <a:xfrm>
            <a:off x="148770" y="2899230"/>
            <a:ext cx="3962400" cy="533400"/>
          </a:xfrm>
          <a:prstGeom prst="rect">
            <a:avLst/>
          </a:prstGeom>
          <a:noFill/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New, news</a:t>
            </a:r>
            <a:r>
              <a:rPr kumimoji="0" lang="en-US" sz="19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&amp; updates (9%)</a:t>
            </a:r>
            <a:endParaRPr kumimoji="0" lang="en-US" sz="19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Content Placeholder 7"/>
          <p:cNvSpPr txBox="1">
            <a:spLocks/>
          </p:cNvSpPr>
          <p:nvPr/>
        </p:nvSpPr>
        <p:spPr>
          <a:xfrm>
            <a:off x="148770" y="3585030"/>
            <a:ext cx="3962400" cy="533400"/>
          </a:xfrm>
          <a:prstGeom prst="rect">
            <a:avLst/>
          </a:prstGeom>
          <a:noFill/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EERE programs/priorities (9%)</a:t>
            </a:r>
          </a:p>
        </p:txBody>
      </p:sp>
      <p:sp>
        <p:nvSpPr>
          <p:cNvPr id="56" name="Content Placeholder 7"/>
          <p:cNvSpPr txBox="1">
            <a:spLocks/>
          </p:cNvSpPr>
          <p:nvPr/>
        </p:nvSpPr>
        <p:spPr>
          <a:xfrm>
            <a:off x="148770" y="4270830"/>
            <a:ext cx="3962400" cy="533400"/>
          </a:xfrm>
          <a:prstGeom prst="rect">
            <a:avLst/>
          </a:prstGeom>
          <a:noFill/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Funding (8%)</a:t>
            </a:r>
          </a:p>
        </p:txBody>
      </p:sp>
      <p:sp>
        <p:nvSpPr>
          <p:cNvPr id="57" name="Content Placeholder 7"/>
          <p:cNvSpPr txBox="1">
            <a:spLocks/>
          </p:cNvSpPr>
          <p:nvPr/>
        </p:nvSpPr>
        <p:spPr>
          <a:xfrm>
            <a:off x="148770" y="4956630"/>
            <a:ext cx="3962400" cy="533400"/>
          </a:xfrm>
          <a:prstGeom prst="rect">
            <a:avLst/>
          </a:prstGeom>
          <a:noFill/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Data (8%)</a:t>
            </a:r>
          </a:p>
        </p:txBody>
      </p:sp>
      <p:sp>
        <p:nvSpPr>
          <p:cNvPr id="58" name="Content Placeholder 7"/>
          <p:cNvSpPr txBox="1">
            <a:spLocks/>
          </p:cNvSpPr>
          <p:nvPr/>
        </p:nvSpPr>
        <p:spPr>
          <a:xfrm>
            <a:off x="137886" y="5638800"/>
            <a:ext cx="3962400" cy="533400"/>
          </a:xfrm>
          <a:prstGeom prst="rect">
            <a:avLst/>
          </a:prstGeom>
          <a:noFill/>
          <a:ln w="19050">
            <a:solidFill>
              <a:srgbClr val="669900"/>
            </a:solidFill>
          </a:ln>
        </p:spPr>
        <p:txBody>
          <a:bodyPr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Software tool (6%)</a:t>
            </a: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 bwMode="auto">
          <a:xfrm>
            <a:off x="533400" y="152400"/>
            <a:ext cx="807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EXAMPLE:  What are our customers looking for? 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" y="762001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dirty="0" smtClean="0"/>
              <a:t>[This is an example of how you might go about reporting on open ended questions; see notes area for an explanation of how this </a:t>
            </a:r>
            <a:r>
              <a:rPr lang="en-US" smtClean="0"/>
              <a:t>slide works.]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79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33400" y="152400"/>
            <a:ext cx="807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Results by Role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990600"/>
            <a:ext cx="830580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[Next, report on the results by specific audience segment; focus on reporting findings that are unique or interesting about each audience.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 smtClean="0"/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You may choose to look at other ways to segment your data as well – for example, by satisfaction, or by frequency of usage – report on any interesting trends/differences you see in the data as you slice and dice it.]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533400" y="152400"/>
            <a:ext cx="807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38100" tIns="38100" rIns="38100" bIns="3810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+mj-lt"/>
                <a:ea typeface="+mj-ea"/>
                <a:cs typeface="+mj-cs"/>
                <a:sym typeface="Arial Bold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808080"/>
                </a:solidFill>
                <a:latin typeface="Arial Bold" charset="0"/>
                <a:ea typeface="ヒラギノ角ゴ ProN W6" charset="0"/>
                <a:cs typeface="ヒラギノ角ゴ ProN W6" charset="0"/>
                <a:sym typeface="Arial Bold" charset="0"/>
              </a:defRPr>
            </a:lvl9pPr>
          </a:lstStyle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  <a:cs typeface="Arial"/>
                <a:sym typeface="Arial" charset="0"/>
              </a:rPr>
              <a:t>Conclusions and Recommendations</a:t>
            </a:r>
            <a:endParaRPr lang="en-US" sz="2800" b="1" dirty="0" smtClean="0">
              <a:solidFill>
                <a:schemeClr val="tx1"/>
              </a:solidFill>
              <a:ea typeface="ヒラギノ角ゴ ProN W3" charset="0"/>
              <a:cs typeface="Arial"/>
              <a:sym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990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[Report on any conclusions you can draw from the survey data and recommendations for next steps.]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emeantwell.com/blog/wp-content/uploads/2012/04/question-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13494"/>
            <a:ext cx="4095763" cy="6144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43400" y="9144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 smtClean="0"/>
              <a:t>[Questions and discussion]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EERE Black">
  <a:themeElements>
    <a:clrScheme name="EERE 2012-2">
      <a:dk1>
        <a:srgbClr val="50565C"/>
      </a:dk1>
      <a:lt1>
        <a:sysClr val="window" lastClr="FFFFFF"/>
      </a:lt1>
      <a:dk2>
        <a:srgbClr val="6A737B"/>
      </a:dk2>
      <a:lt2>
        <a:srgbClr val="EEECE1"/>
      </a:lt2>
      <a:accent1>
        <a:srgbClr val="7AC143"/>
      </a:accent1>
      <a:accent2>
        <a:srgbClr val="FFD200"/>
      </a:accent2>
      <a:accent3>
        <a:srgbClr val="00A4E4"/>
      </a:accent3>
      <a:accent4>
        <a:srgbClr val="00425D"/>
      </a:accent4>
      <a:accent5>
        <a:srgbClr val="00853F"/>
      </a:accent5>
      <a:accent6>
        <a:srgbClr val="F58025"/>
      </a:accent6>
      <a:hlink>
        <a:srgbClr val="006892"/>
      </a:hlink>
      <a:folHlink>
        <a:srgbClr val="6A73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fontScale="85000"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323" b="1" i="0" u="none" strike="noStrike" kern="1200" cap="none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1327</TotalTime>
  <Words>558</Words>
  <Application>Microsoft Office PowerPoint</Application>
  <PresentationFormat>On-screen Show (4:3)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Arial Narrow</vt:lpstr>
      <vt:lpstr>Calibri</vt:lpstr>
      <vt:lpstr>ヒラギノ角ゴ ProN W3</vt:lpstr>
      <vt:lpstr>2_EERE Black</vt:lpstr>
      <vt:lpstr>Overview</vt:lpstr>
      <vt:lpstr>Purpose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Findings Report Template</dc:title>
  <dc:subject>Report template used for reporting results of surveys.</dc:subject>
  <dc:creator>Billie Bates</dc:creator>
  <cp:lastModifiedBy>Billie Bates</cp:lastModifiedBy>
  <cp:revision>128</cp:revision>
  <dcterms:created xsi:type="dcterms:W3CDTF">2011-06-04T16:38:42Z</dcterms:created>
  <dcterms:modified xsi:type="dcterms:W3CDTF">2015-09-29T13:48:33Z</dcterms:modified>
</cp:coreProperties>
</file>