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9"/>
  </p:notesMasterIdLst>
  <p:sldIdLst>
    <p:sldId id="297" r:id="rId2"/>
    <p:sldId id="298" r:id="rId3"/>
    <p:sldId id="299" r:id="rId4"/>
    <p:sldId id="300" r:id="rId5"/>
    <p:sldId id="301" r:id="rId6"/>
    <p:sldId id="302" r:id="rId7"/>
    <p:sldId id="303" r:id="rId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22" autoAdjust="0"/>
    <p:restoredTop sz="94660"/>
  </p:normalViewPr>
  <p:slideViewPr>
    <p:cSldViewPr>
      <p:cViewPr varScale="1">
        <p:scale>
          <a:sx n="55" d="100"/>
          <a:sy n="55" d="100"/>
        </p:scale>
        <p:origin x="84" y="552"/>
      </p:cViewPr>
      <p:guideLst>
        <p:guide orient="horz" pos="3024"/>
        <p:guide pos="2880"/>
      </p:guideLst>
    </p:cSldViewPr>
  </p:slideViewPr>
  <p:notesTextViewPr>
    <p:cViewPr>
      <p:scale>
        <a:sx n="100" d="100"/>
        <a:sy n="100" d="100"/>
      </p:scale>
      <p:origin x="0" y="0"/>
    </p:cViewPr>
  </p:notesTextViewPr>
  <p:sorterViewPr>
    <p:cViewPr>
      <p:scale>
        <a:sx n="100" d="100"/>
        <a:sy n="100" d="100"/>
      </p:scale>
      <p:origin x="0" y="47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5" tIns="46588" rIns="93175" bIns="46588"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5" tIns="46588" rIns="93175" bIns="46588" rtlCol="0"/>
          <a:lstStyle>
            <a:lvl1pPr algn="r" fontAlgn="auto">
              <a:spcBef>
                <a:spcPts val="0"/>
              </a:spcBef>
              <a:spcAft>
                <a:spcPts val="0"/>
              </a:spcAft>
              <a:defRPr sz="1200" smtClean="0">
                <a:latin typeface="+mn-lt"/>
              </a:defRPr>
            </a:lvl1pPr>
          </a:lstStyle>
          <a:p>
            <a:pPr>
              <a:defRPr/>
            </a:pPr>
            <a:fld id="{8369CCE0-184C-4685-8528-10CBA3EC768B}" type="datetimeFigureOut">
              <a:rPr lang="en-US"/>
              <a:pPr>
                <a:defRPr/>
              </a:pPr>
              <a:t>9/28/2015</a:t>
            </a:fld>
            <a:endParaRPr lang="en-US"/>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3175" tIns="46588" rIns="93175" bIns="46588"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5" tIns="46588" rIns="93175" bIns="46588"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5" tIns="46588" rIns="93175" bIns="46588"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5" tIns="46588" rIns="93175" bIns="46588" rtlCol="0" anchor="b"/>
          <a:lstStyle>
            <a:lvl1pPr algn="r" fontAlgn="auto">
              <a:spcBef>
                <a:spcPts val="0"/>
              </a:spcBef>
              <a:spcAft>
                <a:spcPts val="0"/>
              </a:spcAft>
              <a:defRPr sz="1200" smtClean="0">
                <a:latin typeface="+mn-lt"/>
              </a:defRPr>
            </a:lvl1pPr>
          </a:lstStyle>
          <a:p>
            <a:pPr>
              <a:defRPr/>
            </a:pPr>
            <a:fld id="{75F75D11-0079-4D42-8AE6-22398F6E9898}" type="slidenum">
              <a:rPr lang="en-US"/>
              <a:pPr>
                <a:defRPr/>
              </a:pPr>
              <a:t>‹#›</a:t>
            </a:fld>
            <a:endParaRPr lang="en-US"/>
          </a:p>
        </p:txBody>
      </p:sp>
    </p:spTree>
    <p:extLst>
      <p:ext uri="{BB962C8B-B14F-4D97-AF65-F5344CB8AC3E}">
        <p14:creationId xmlns:p14="http://schemas.microsoft.com/office/powerpoint/2010/main" val="419197460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13CF90-5C24-4300-A0DC-E4236DC5ACCB}" type="slidenum">
              <a:rPr lang="en-US" smtClean="0"/>
              <a:pPr/>
              <a:t>1</a:t>
            </a:fld>
            <a:endParaRPr lang="en-US"/>
          </a:p>
        </p:txBody>
      </p:sp>
    </p:spTree>
    <p:extLst>
      <p:ext uri="{BB962C8B-B14F-4D97-AF65-F5344CB8AC3E}">
        <p14:creationId xmlns:p14="http://schemas.microsoft.com/office/powerpoint/2010/main" val="4098040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What are users searching for?</a:t>
            </a:r>
          </a:p>
          <a:p>
            <a:r>
              <a:rPr lang="en-US" sz="1600" dirty="0"/>
              <a:t>We entered the keywords into a visualization tool called </a:t>
            </a:r>
            <a:r>
              <a:rPr lang="en-US" sz="1600" dirty="0" err="1"/>
              <a:t>TagCrowd</a:t>
            </a:r>
            <a:r>
              <a:rPr lang="en-US" sz="1600" dirty="0"/>
              <a:t> which creates a tag cloud. The larger words mean the more times it was searched. </a:t>
            </a:r>
          </a:p>
          <a:p>
            <a:endParaRPr lang="en-US" sz="1600" dirty="0"/>
          </a:p>
          <a:p>
            <a:r>
              <a:rPr lang="en-US" sz="1600" dirty="0"/>
              <a:t>What you see here is a </a:t>
            </a:r>
            <a:r>
              <a:rPr lang="en-US" sz="1600" dirty="0" err="1"/>
              <a:t>tagcloud</a:t>
            </a:r>
            <a:r>
              <a:rPr lang="en-US" sz="1600" dirty="0"/>
              <a:t> of the top 100 words from the home page. The words are arranged in alphabetical order and so though some words like “led” and “lighting” may seem to be a search phrase they are counted individually. Using the visualization we pulled out the top 10 words. The most popular search is for energy, find similar comes in a far second.</a:t>
            </a:r>
          </a:p>
          <a:p>
            <a:endParaRPr lang="en-US" sz="1600" dirty="0"/>
          </a:p>
          <a:p>
            <a:endParaRPr lang="en-US" sz="1600" dirty="0"/>
          </a:p>
          <a:p>
            <a:r>
              <a:rPr lang="en-US" sz="1600" dirty="0"/>
              <a:t>From report</a:t>
            </a:r>
          </a:p>
          <a:p>
            <a:pPr marL="232922" indent="-232922">
              <a:buAutoNum type="arabicPeriod"/>
            </a:pPr>
            <a:r>
              <a:rPr lang="en-US" sz="1600" dirty="0"/>
              <a:t>Energy 1809</a:t>
            </a:r>
          </a:p>
          <a:p>
            <a:pPr marL="232922" indent="-232922">
              <a:buAutoNum type="arabicPeriod"/>
            </a:pPr>
            <a:r>
              <a:rPr lang="en-US" sz="1600" dirty="0"/>
              <a:t>Find similar 248</a:t>
            </a:r>
          </a:p>
          <a:p>
            <a:pPr marL="232922" indent="-232922">
              <a:buAutoNum type="arabicPeriod"/>
            </a:pPr>
            <a:r>
              <a:rPr lang="en-US" sz="1600" dirty="0"/>
              <a:t>Lighting 209</a:t>
            </a:r>
          </a:p>
          <a:p>
            <a:pPr marL="232922" indent="-232922">
              <a:buAutoNum type="arabicPeriod"/>
            </a:pPr>
            <a:r>
              <a:rPr lang="en-US" sz="1600" dirty="0"/>
              <a:t>LED 196</a:t>
            </a:r>
          </a:p>
          <a:p>
            <a:pPr marL="232922" indent="-232922">
              <a:buAutoNum type="arabicPeriod"/>
            </a:pPr>
            <a:r>
              <a:rPr lang="en-US" sz="1600" dirty="0"/>
              <a:t>Insulation 178</a:t>
            </a:r>
          </a:p>
          <a:p>
            <a:pPr marL="232922" indent="-232922">
              <a:buAutoNum type="arabicPeriod"/>
            </a:pPr>
            <a:r>
              <a:rPr lang="en-US" sz="1600" dirty="0"/>
              <a:t>Nuclear 148</a:t>
            </a:r>
          </a:p>
          <a:p>
            <a:pPr marL="232922" indent="-232922">
              <a:buAutoNum type="arabicPeriod"/>
            </a:pPr>
            <a:r>
              <a:rPr lang="en-US" sz="1600" dirty="0"/>
              <a:t>Ethanol 143</a:t>
            </a:r>
          </a:p>
          <a:p>
            <a:pPr marL="232922" indent="-232922">
              <a:buAutoNum type="arabicPeriod"/>
            </a:pPr>
            <a:r>
              <a:rPr lang="en-US" sz="1600" dirty="0"/>
              <a:t>Geothermal 142</a:t>
            </a:r>
          </a:p>
          <a:p>
            <a:pPr marL="232922" indent="-232922">
              <a:buAutoNum type="arabicPeriod"/>
            </a:pPr>
            <a:r>
              <a:rPr lang="en-US" sz="1600" dirty="0"/>
              <a:t>Renewable Energy 115</a:t>
            </a:r>
          </a:p>
          <a:p>
            <a:pPr marL="232922" indent="-232922">
              <a:buAutoNum type="arabicPeriod"/>
            </a:pPr>
            <a:r>
              <a:rPr lang="en-US" sz="1600" dirty="0"/>
              <a:t>Webinar 123</a:t>
            </a:r>
          </a:p>
          <a:p>
            <a:pPr marL="232922" indent="-232922">
              <a:buAutoNum type="arabicPeriod"/>
            </a:pPr>
            <a:r>
              <a:rPr lang="en-US" sz="1600" dirty="0"/>
              <a:t>Biomass 111</a:t>
            </a:r>
          </a:p>
          <a:p>
            <a:pPr marL="232922" indent="-232922">
              <a:buAutoNum type="arabicPeriod"/>
            </a:pPr>
            <a:r>
              <a:rPr lang="en-US" sz="1600" dirty="0"/>
              <a:t>Energy Efficiency/Efficient 102</a:t>
            </a:r>
          </a:p>
          <a:p>
            <a:pPr marL="232922" indent="-232922">
              <a:buAutoNum type="arabicPeriod"/>
            </a:pPr>
            <a:r>
              <a:rPr lang="en-US" sz="1600" dirty="0"/>
              <a:t>Solar Energy 96</a:t>
            </a:r>
          </a:p>
          <a:p>
            <a:pPr marL="232922" indent="-232922">
              <a:buAutoNum type="arabicPeriod"/>
            </a:pPr>
            <a:r>
              <a:rPr lang="en-US" sz="1600" dirty="0"/>
              <a:t>Heat Pump 84</a:t>
            </a:r>
          </a:p>
          <a:p>
            <a:pPr marL="232922" indent="-232922">
              <a:buAutoNum type="arabicPeriod"/>
            </a:pPr>
            <a:r>
              <a:rPr lang="en-US" sz="1600" dirty="0" err="1"/>
              <a:t>Hcl</a:t>
            </a:r>
            <a:r>
              <a:rPr lang="en-US" sz="1600" dirty="0"/>
              <a:t> 82</a:t>
            </a:r>
          </a:p>
        </p:txBody>
      </p:sp>
      <p:sp>
        <p:nvSpPr>
          <p:cNvPr id="4" name="Slide Number Placeholder 3"/>
          <p:cNvSpPr>
            <a:spLocks noGrp="1"/>
          </p:cNvSpPr>
          <p:nvPr>
            <p:ph type="sldNum" sz="quarter" idx="10"/>
          </p:nvPr>
        </p:nvSpPr>
        <p:spPr/>
        <p:txBody>
          <a:bodyPr/>
          <a:lstStyle/>
          <a:p>
            <a:fld id="{F713CF90-5C24-4300-A0DC-E4236DC5ACCB}" type="slidenum">
              <a:rPr lang="en-US" smtClean="0"/>
              <a:pPr/>
              <a:t>2</a:t>
            </a:fld>
            <a:endParaRPr lang="en-US"/>
          </a:p>
        </p:txBody>
      </p:sp>
    </p:spTree>
    <p:extLst>
      <p:ext uri="{BB962C8B-B14F-4D97-AF65-F5344CB8AC3E}">
        <p14:creationId xmlns:p14="http://schemas.microsoft.com/office/powerpoint/2010/main" val="3990819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693">
              <a:defRPr/>
            </a:pPr>
            <a:r>
              <a:rPr lang="en-US" dirty="0" smtClean="0"/>
              <a:t>Similarly</a:t>
            </a:r>
            <a:r>
              <a:rPr lang="en-US" baseline="0" dirty="0" smtClean="0"/>
              <a:t> to the home page we entered the search terms from the program pages into </a:t>
            </a:r>
            <a:r>
              <a:rPr lang="en-US" baseline="0" dirty="0" err="1" smtClean="0"/>
              <a:t>TagCrowd</a:t>
            </a:r>
            <a:r>
              <a:rPr lang="en-US" baseline="0" dirty="0" smtClean="0"/>
              <a:t> . These are the top 50 words.  Again, using the visualization we pulled out the top 10 words.  This time the most common words were “find similar” followed by “energy”.   While looking at the results we noticed that </a:t>
            </a:r>
            <a:r>
              <a:rPr lang="en-US" dirty="0"/>
              <a:t>“OLED SSL solid Lighting </a:t>
            </a:r>
            <a:r>
              <a:rPr lang="en-US" dirty="0" err="1"/>
              <a:t>lighting</a:t>
            </a:r>
            <a:r>
              <a:rPr lang="en-US" dirty="0"/>
              <a:t> LED state”, was a searched for a lot and may have inflated frequencies for LED, lighting, state power and OLED.</a:t>
            </a:r>
            <a:endParaRPr lang="en-US" dirty="0" smtClean="0"/>
          </a:p>
          <a:p>
            <a:endParaRPr lang="en-US" dirty="0" smtClean="0"/>
          </a:p>
          <a:p>
            <a:r>
              <a:rPr lang="en-US" dirty="0" smtClean="0"/>
              <a:t>From Report</a:t>
            </a:r>
          </a:p>
          <a:p>
            <a:r>
              <a:rPr lang="en-US" dirty="0" smtClean="0"/>
              <a:t>Top</a:t>
            </a:r>
            <a:r>
              <a:rPr lang="en-US" baseline="0" dirty="0" smtClean="0"/>
              <a:t> 10 searches </a:t>
            </a:r>
          </a:p>
          <a:p>
            <a:pPr marL="232922" indent="-232922">
              <a:buAutoNum type="arabicPeriod"/>
            </a:pPr>
            <a:r>
              <a:rPr lang="en-US" baseline="0" dirty="0" smtClean="0"/>
              <a:t>Find similar 2684</a:t>
            </a:r>
          </a:p>
          <a:p>
            <a:pPr marL="232922" indent="-232922">
              <a:buAutoNum type="arabicPeriod"/>
            </a:pPr>
            <a:r>
              <a:rPr lang="en-US" baseline="0" dirty="0" smtClean="0"/>
              <a:t>Energy 1902</a:t>
            </a:r>
          </a:p>
          <a:p>
            <a:pPr marL="232922" indent="-232922">
              <a:buAutoNum type="arabicPeriod"/>
            </a:pPr>
            <a:r>
              <a:rPr lang="en-US" baseline="0" dirty="0" smtClean="0"/>
              <a:t>Solar 913</a:t>
            </a:r>
          </a:p>
          <a:p>
            <a:pPr marL="232922" indent="-232922">
              <a:buAutoNum type="arabicPeriod"/>
            </a:pPr>
            <a:r>
              <a:rPr lang="en-US" baseline="0" dirty="0" smtClean="0"/>
              <a:t>Wind 745</a:t>
            </a:r>
          </a:p>
          <a:p>
            <a:pPr marL="232922" indent="-232922">
              <a:buAutoNum type="arabicPeriod"/>
            </a:pPr>
            <a:r>
              <a:rPr lang="en-US" baseline="0" dirty="0" smtClean="0"/>
              <a:t>Led 689</a:t>
            </a:r>
          </a:p>
          <a:p>
            <a:pPr marL="232922" indent="-232922">
              <a:buAutoNum type="arabicPeriod"/>
            </a:pPr>
            <a:r>
              <a:rPr lang="en-US" baseline="0" dirty="0" smtClean="0"/>
              <a:t>Lighting 687</a:t>
            </a:r>
          </a:p>
          <a:p>
            <a:pPr marL="232922" indent="-232922">
              <a:buAutoNum type="arabicPeriod"/>
            </a:pPr>
            <a:r>
              <a:rPr lang="en-US" baseline="0" dirty="0" smtClean="0"/>
              <a:t>State 557</a:t>
            </a:r>
          </a:p>
          <a:p>
            <a:pPr marL="232922" indent="-232922">
              <a:buAutoNum type="arabicPeriod"/>
            </a:pPr>
            <a:r>
              <a:rPr lang="en-US" baseline="0" dirty="0" smtClean="0"/>
              <a:t>Power 522</a:t>
            </a:r>
          </a:p>
          <a:p>
            <a:pPr marL="232922" indent="-232922">
              <a:buAutoNum type="arabicPeriod"/>
            </a:pPr>
            <a:r>
              <a:rPr lang="en-US" baseline="0" dirty="0" smtClean="0"/>
              <a:t>OLED 453</a:t>
            </a:r>
          </a:p>
          <a:p>
            <a:pPr marL="232922" indent="-232922">
              <a:buAutoNum type="arabicPeriod"/>
            </a:pPr>
            <a:r>
              <a:rPr lang="en-US" baseline="0" dirty="0" smtClean="0"/>
              <a:t>Weather 428</a:t>
            </a:r>
          </a:p>
          <a:p>
            <a:endParaRPr lang="en-US" baseline="0" dirty="0" smtClean="0"/>
          </a:p>
          <a:p>
            <a:pPr marL="232922" indent="-232922">
              <a:buAutoNum type="arabicPeriod"/>
            </a:pPr>
            <a:endParaRPr lang="en-US" baseline="0" dirty="0" smtClean="0"/>
          </a:p>
        </p:txBody>
      </p:sp>
      <p:sp>
        <p:nvSpPr>
          <p:cNvPr id="4" name="Slide Number Placeholder 3"/>
          <p:cNvSpPr>
            <a:spLocks noGrp="1"/>
          </p:cNvSpPr>
          <p:nvPr>
            <p:ph type="sldNum" sz="quarter" idx="10"/>
          </p:nvPr>
        </p:nvSpPr>
        <p:spPr/>
        <p:txBody>
          <a:bodyPr/>
          <a:lstStyle/>
          <a:p>
            <a:fld id="{F713CF90-5C24-4300-A0DC-E4236DC5ACCB}" type="slidenum">
              <a:rPr lang="en-US" smtClean="0"/>
              <a:pPr/>
              <a:t>3</a:t>
            </a:fld>
            <a:endParaRPr lang="en-US"/>
          </a:p>
        </p:txBody>
      </p:sp>
    </p:spTree>
    <p:extLst>
      <p:ext uri="{BB962C8B-B14F-4D97-AF65-F5344CB8AC3E}">
        <p14:creationId xmlns:p14="http://schemas.microsoft.com/office/powerpoint/2010/main" val="3990819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So we took out that search phrase to see what impact it had on the results. After removing that phrase there was a total of 23,718 words and we put them </a:t>
            </a:r>
            <a:r>
              <a:rPr lang="en-US" dirty="0" err="1"/>
              <a:t>tagcloud</a:t>
            </a:r>
            <a:r>
              <a:rPr lang="en-US" dirty="0"/>
              <a:t> as well as pulled out the top 10 searches.  Without that phrase we are able to see words that may have been overshadowed.</a:t>
            </a:r>
          </a:p>
          <a:p>
            <a:pPr lvl="0"/>
            <a:endParaRPr lang="en-US" dirty="0"/>
          </a:p>
          <a:p>
            <a:pPr defTabSz="931693">
              <a:defRPr/>
            </a:pPr>
            <a:r>
              <a:rPr lang="en-US" dirty="0"/>
              <a:t>Top words with out Without  “OLED SSL solid Lighting </a:t>
            </a:r>
            <a:r>
              <a:rPr lang="en-US" dirty="0" err="1"/>
              <a:t>lighting</a:t>
            </a:r>
            <a:r>
              <a:rPr lang="en-US" dirty="0"/>
              <a:t> LED state”, total keywords is 23,718</a:t>
            </a:r>
          </a:p>
          <a:p>
            <a:pPr lvl="0"/>
            <a:endParaRPr lang="en-US" dirty="0"/>
          </a:p>
          <a:p>
            <a:pPr lvl="0"/>
            <a:r>
              <a:rPr lang="en-US" dirty="0"/>
              <a:t>From Report</a:t>
            </a:r>
          </a:p>
          <a:p>
            <a:pPr marL="232922" indent="-232922">
              <a:buFont typeface="+mj-lt"/>
              <a:buAutoNum type="arabicPeriod"/>
            </a:pPr>
            <a:r>
              <a:rPr lang="en-US" dirty="0"/>
              <a:t>Find similar (2684)</a:t>
            </a:r>
          </a:p>
          <a:p>
            <a:pPr marL="232922" indent="-232922">
              <a:buFont typeface="+mj-lt"/>
              <a:buAutoNum type="arabicPeriod"/>
            </a:pPr>
            <a:r>
              <a:rPr lang="en-US" dirty="0"/>
              <a:t>Energy (1902)</a:t>
            </a:r>
          </a:p>
          <a:p>
            <a:pPr marL="232922" indent="-232922">
              <a:buFont typeface="+mj-lt"/>
              <a:buAutoNum type="arabicPeriod"/>
            </a:pPr>
            <a:r>
              <a:rPr lang="en-US" dirty="0"/>
              <a:t>Solar (913)</a:t>
            </a:r>
          </a:p>
          <a:p>
            <a:pPr marL="232922" indent="-232922">
              <a:buFont typeface="+mj-lt"/>
              <a:buAutoNum type="arabicPeriod"/>
            </a:pPr>
            <a:r>
              <a:rPr lang="en-US" dirty="0"/>
              <a:t>Wind (745)</a:t>
            </a:r>
          </a:p>
          <a:p>
            <a:pPr marL="232922" indent="-232922">
              <a:buFont typeface="+mj-lt"/>
              <a:buAutoNum type="arabicPeriod"/>
            </a:pPr>
            <a:r>
              <a:rPr lang="en-US" dirty="0"/>
              <a:t>Power (522)</a:t>
            </a:r>
          </a:p>
          <a:p>
            <a:pPr marL="232922" indent="-232922">
              <a:buFont typeface="+mj-lt"/>
              <a:buAutoNum type="arabicPeriod"/>
            </a:pPr>
            <a:r>
              <a:rPr lang="en-US" dirty="0"/>
              <a:t>Weather (428)</a:t>
            </a:r>
          </a:p>
          <a:p>
            <a:pPr marL="232922" indent="-232922">
              <a:buFont typeface="+mj-lt"/>
              <a:buAutoNum type="arabicPeriod"/>
            </a:pPr>
            <a:r>
              <a:rPr lang="en-US" dirty="0"/>
              <a:t>Fuel (368)</a:t>
            </a:r>
          </a:p>
          <a:p>
            <a:pPr marL="232922" indent="-232922">
              <a:buFont typeface="+mj-lt"/>
              <a:buAutoNum type="arabicPeriod"/>
            </a:pPr>
            <a:r>
              <a:rPr lang="en-US" dirty="0"/>
              <a:t>Data (314)</a:t>
            </a:r>
          </a:p>
          <a:p>
            <a:pPr marL="232922" indent="-232922">
              <a:buFont typeface="+mj-lt"/>
              <a:buAutoNum type="arabicPeriod"/>
            </a:pPr>
            <a:r>
              <a:rPr lang="en-US" dirty="0"/>
              <a:t>Program (307)</a:t>
            </a:r>
          </a:p>
          <a:p>
            <a:pPr marL="232922" indent="-232922">
              <a:buFont typeface="+mj-lt"/>
              <a:buAutoNum type="arabicPeriod"/>
            </a:pPr>
            <a:r>
              <a:rPr lang="en-US" dirty="0"/>
              <a:t>Cost (294)</a:t>
            </a:r>
          </a:p>
          <a:p>
            <a:pPr marL="232922" indent="-232922">
              <a:buFont typeface="+mj-lt"/>
              <a:buAutoNum type="arabicPeriod"/>
            </a:pPr>
            <a:r>
              <a:rPr lang="en-US" dirty="0"/>
              <a:t>LED (280)</a:t>
            </a:r>
          </a:p>
          <a:p>
            <a:pPr marL="232922" indent="-232922">
              <a:buFont typeface="+mj-lt"/>
              <a:buAutoNum type="arabicPeriod"/>
            </a:pPr>
            <a:r>
              <a:rPr lang="en-US" dirty="0"/>
              <a:t>Lighting (278)</a:t>
            </a:r>
          </a:p>
          <a:p>
            <a:pPr marL="232922" indent="-232922">
              <a:buFont typeface="+mj-lt"/>
              <a:buAutoNum type="arabicPeriod"/>
            </a:pPr>
            <a:r>
              <a:rPr lang="en-US" dirty="0"/>
              <a:t>Biomass (226)</a:t>
            </a:r>
          </a:p>
          <a:p>
            <a:pPr marL="232922" indent="-232922">
              <a:buFont typeface="+mj-lt"/>
              <a:buAutoNum type="arabicPeriod"/>
            </a:pPr>
            <a:r>
              <a:rPr lang="en-US" dirty="0"/>
              <a:t>System (205)</a:t>
            </a:r>
          </a:p>
          <a:p>
            <a:pPr marL="232922" indent="-232922">
              <a:buFont typeface="+mj-lt"/>
              <a:buAutoNum type="arabicPeriod"/>
            </a:pPr>
            <a:r>
              <a:rPr lang="en-US" dirty="0"/>
              <a:t>Efficiency (201)</a:t>
            </a:r>
          </a:p>
        </p:txBody>
      </p:sp>
      <p:sp>
        <p:nvSpPr>
          <p:cNvPr id="4" name="Slide Number Placeholder 3"/>
          <p:cNvSpPr>
            <a:spLocks noGrp="1"/>
          </p:cNvSpPr>
          <p:nvPr>
            <p:ph type="sldNum" sz="quarter" idx="10"/>
          </p:nvPr>
        </p:nvSpPr>
        <p:spPr/>
        <p:txBody>
          <a:bodyPr/>
          <a:lstStyle/>
          <a:p>
            <a:fld id="{F713CF90-5C24-4300-A0DC-E4236DC5ACCB}" type="slidenum">
              <a:rPr lang="en-US" smtClean="0"/>
              <a:pPr/>
              <a:t>4</a:t>
            </a:fld>
            <a:endParaRPr lang="en-US"/>
          </a:p>
        </p:txBody>
      </p:sp>
    </p:spTree>
    <p:extLst>
      <p:ext uri="{BB962C8B-B14F-4D97-AF65-F5344CB8AC3E}">
        <p14:creationId xmlns:p14="http://schemas.microsoft.com/office/powerpoint/2010/main" val="3990819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we have seen in both on the home page and sub-sites, “energy” and “find similar” were the most used search terms.  Energy was included in 14% of home page searches and </a:t>
            </a:r>
            <a:r>
              <a:rPr lang="en-US" dirty="0"/>
              <a:t>8% of searches across sub-sites. </a:t>
            </a:r>
          </a:p>
          <a:p>
            <a:endParaRPr lang="en-US" dirty="0"/>
          </a:p>
          <a:p>
            <a:r>
              <a:rPr lang="en-US" dirty="0"/>
              <a:t>Also popular, was “find-similar” which was typically followed by a </a:t>
            </a:r>
            <a:r>
              <a:rPr lang="en-US" dirty="0" err="1"/>
              <a:t>url</a:t>
            </a:r>
            <a:r>
              <a:rPr lang="en-US" dirty="0"/>
              <a:t> which we took to mean use of this link in the search results (image), therefore indicating that this feature was being utilized frequently.</a:t>
            </a:r>
          </a:p>
        </p:txBody>
      </p:sp>
      <p:sp>
        <p:nvSpPr>
          <p:cNvPr id="4" name="Slide Number Placeholder 3"/>
          <p:cNvSpPr>
            <a:spLocks noGrp="1"/>
          </p:cNvSpPr>
          <p:nvPr>
            <p:ph type="sldNum" sz="quarter" idx="10"/>
          </p:nvPr>
        </p:nvSpPr>
        <p:spPr/>
        <p:txBody>
          <a:bodyPr/>
          <a:lstStyle/>
          <a:p>
            <a:fld id="{F713CF90-5C24-4300-A0DC-E4236DC5ACCB}" type="slidenum">
              <a:rPr lang="en-US" smtClean="0"/>
              <a:pPr/>
              <a:t>5</a:t>
            </a:fld>
            <a:endParaRPr lang="en-US"/>
          </a:p>
        </p:txBody>
      </p:sp>
    </p:spTree>
    <p:extLst>
      <p:ext uri="{BB962C8B-B14F-4D97-AF65-F5344CB8AC3E}">
        <p14:creationId xmlns:p14="http://schemas.microsoft.com/office/powerpoint/2010/main" val="2411888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dug a little deeper into the search terms by looking for themes across the top search terms and learned that there were 3 types of strategies being utilized:</a:t>
            </a:r>
          </a:p>
          <a:p>
            <a:endParaRPr lang="en-US" baseline="0" dirty="0" smtClean="0"/>
          </a:p>
          <a:p>
            <a:r>
              <a:rPr lang="en-US" baseline="0" dirty="0" smtClean="0"/>
              <a:t>The first we termed as “casting a wide net” where users entered broad terms such as led, </a:t>
            </a:r>
            <a:r>
              <a:rPr lang="en-US" baseline="0" dirty="0" err="1" smtClean="0"/>
              <a:t>hcl</a:t>
            </a:r>
            <a:r>
              <a:rPr lang="en-US" baseline="0" dirty="0" smtClean="0"/>
              <a:t> and renewable energy, perhaps in effort to learn about the type of content that is available to them on the site.</a:t>
            </a:r>
          </a:p>
          <a:p>
            <a:endParaRPr lang="en-US" baseline="0" dirty="0" smtClean="0"/>
          </a:p>
          <a:p>
            <a:pPr defTabSz="931693">
              <a:defRPr/>
            </a:pPr>
            <a:r>
              <a:rPr lang="en-US" baseline="0" dirty="0" smtClean="0"/>
              <a:t>Another strategy used was asking basic questions about a certain subject area such as (see slide), indicating</a:t>
            </a:r>
            <a:r>
              <a:rPr lang="en-US" dirty="0"/>
              <a:t> that users may have little to some domain knowledge.  These types of questions represented 26% of searches on the home page, and while it was not a majority of searches on the sub-sites pages it captures an idea of the words visitors use and an interest in particular subject area.</a:t>
            </a:r>
          </a:p>
          <a:p>
            <a:endParaRPr lang="en-US" dirty="0" smtClean="0"/>
          </a:p>
          <a:p>
            <a:r>
              <a:rPr lang="en-US" dirty="0" smtClean="0"/>
              <a:t>The</a:t>
            </a:r>
            <a:r>
              <a:rPr lang="en-US" baseline="0" dirty="0" smtClean="0"/>
              <a:t> third strategy used was the use of specific search phrases or technical terms, these were </a:t>
            </a:r>
            <a:r>
              <a:rPr lang="en-US" dirty="0"/>
              <a:t>aimed at retrieving narrowly focused information or resource. Users who conducted these searches seemed to have a higher level of domain knowledge than in the previous categories.</a:t>
            </a:r>
            <a:r>
              <a:rPr lang="en-US" b="1" i="1" dirty="0"/>
              <a:t> </a:t>
            </a:r>
            <a:r>
              <a:rPr lang="en-US" dirty="0"/>
              <a:t>On the home page, these type of searches accounted for 16% of all searches while visitors to half of the sub-sites searched for specific information.</a:t>
            </a:r>
          </a:p>
        </p:txBody>
      </p:sp>
      <p:sp>
        <p:nvSpPr>
          <p:cNvPr id="4" name="Slide Number Placeholder 3"/>
          <p:cNvSpPr>
            <a:spLocks noGrp="1"/>
          </p:cNvSpPr>
          <p:nvPr>
            <p:ph type="sldNum" sz="quarter" idx="10"/>
          </p:nvPr>
        </p:nvSpPr>
        <p:spPr/>
        <p:txBody>
          <a:bodyPr/>
          <a:lstStyle/>
          <a:p>
            <a:fld id="{F713CF90-5C24-4300-A0DC-E4236DC5ACCB}" type="slidenum">
              <a:rPr lang="en-US" smtClean="0"/>
              <a:pPr/>
              <a:t>6</a:t>
            </a:fld>
            <a:endParaRPr lang="en-US"/>
          </a:p>
        </p:txBody>
      </p:sp>
    </p:spTree>
    <p:extLst>
      <p:ext uri="{BB962C8B-B14F-4D97-AF65-F5344CB8AC3E}">
        <p14:creationId xmlns:p14="http://schemas.microsoft.com/office/powerpoint/2010/main" val="3080878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users interested in? Here are a couple of areas of interests that bubbled up from the searches.</a:t>
            </a:r>
          </a:p>
          <a:p>
            <a:r>
              <a:rPr lang="en-US" dirty="0"/>
              <a:t>-Financial information, which include search terms such as “funding”, “tax credit”, “cost”, “incentive”, “grants” or “apply” represented 4% of all home page searches. Among  the sub-sites, the Weatherization &amp; Intergovernmental Program (WIP) received the highest interest in financial related searches with terms that included “apply” or “application” or “grants”</a:t>
            </a:r>
          </a:p>
          <a:p>
            <a:endParaRPr lang="en-US" dirty="0"/>
          </a:p>
          <a:p>
            <a:r>
              <a:rPr lang="en-US" dirty="0"/>
              <a:t>-Geographical information on the home page accounted for 3% of searches and were often paired with energy related words.  While on the program sites, geographical information was typically paired with weather type of inquiries.</a:t>
            </a:r>
          </a:p>
          <a:p>
            <a:endParaRPr lang="en-US" dirty="0"/>
          </a:p>
          <a:p>
            <a:pPr algn="l"/>
            <a:r>
              <a:rPr lang="en-US" dirty="0"/>
              <a:t>-</a:t>
            </a:r>
            <a:r>
              <a:rPr lang="en-US" b="1" i="1" dirty="0"/>
              <a:t>Information related to policies and government was more frequent on the FEMP sub-site than other sub-sites.</a:t>
            </a:r>
          </a:p>
          <a:p>
            <a:r>
              <a:rPr lang="en-US" dirty="0"/>
              <a:t>“Federal” accounted for 3% (81) of all searches on the FEMP site, for example, </a:t>
            </a:r>
            <a:r>
              <a:rPr lang="en-US" i="1" dirty="0"/>
              <a:t>“Federal Guiding Principles for High Performance Buildings</a:t>
            </a:r>
            <a:r>
              <a:rPr lang="en-US" dirty="0"/>
              <a:t>” and </a:t>
            </a:r>
            <a:r>
              <a:rPr lang="en-US" i="1" dirty="0"/>
              <a:t>“federal technology alert 286”</a:t>
            </a:r>
            <a:r>
              <a:rPr lang="en-US" dirty="0"/>
              <a:t>.  “Policy” accounted for 1% (39) of the searches</a:t>
            </a:r>
            <a:r>
              <a:rPr lang="en-US" dirty="0" smtClean="0"/>
              <a:t>, </a:t>
            </a:r>
            <a:r>
              <a:rPr lang="en-US" i="1" dirty="0" smtClean="0"/>
              <a:t>“Energy </a:t>
            </a:r>
            <a:r>
              <a:rPr lang="en-US" i="1" dirty="0"/>
              <a:t>Policy Act 1992 general motor full text”</a:t>
            </a:r>
            <a:r>
              <a:rPr lang="en-US" dirty="0"/>
              <a:t>.  </a:t>
            </a:r>
          </a:p>
          <a:p>
            <a:endParaRPr lang="en-US" dirty="0"/>
          </a:p>
          <a:p>
            <a:pPr defTabSz="931693"/>
            <a:r>
              <a:rPr lang="en-US" dirty="0"/>
              <a:t>-Training and Education </a:t>
            </a:r>
            <a:r>
              <a:rPr lang="en-US" dirty="0" smtClean="0"/>
              <a:t>represented </a:t>
            </a:r>
            <a:r>
              <a:rPr lang="en-US" dirty="0"/>
              <a:t>12% of searches and included terms such as training, internships and webinars. Specific searches for internships were in particular for high school students which could be related to the time period that these searches were captured.</a:t>
            </a:r>
          </a:p>
          <a:p>
            <a:endParaRPr lang="en-US" dirty="0"/>
          </a:p>
          <a:p>
            <a:endParaRPr lang="en-US" dirty="0"/>
          </a:p>
          <a:p>
            <a:endParaRPr lang="en-US" b="1" i="1" dirty="0"/>
          </a:p>
          <a:p>
            <a:r>
              <a:rPr lang="en-US" b="1" dirty="0"/>
              <a:t>From the report</a:t>
            </a:r>
          </a:p>
          <a:p>
            <a:r>
              <a:rPr lang="en-US" b="1" dirty="0"/>
              <a:t>Home page</a:t>
            </a:r>
          </a:p>
          <a:p>
            <a:r>
              <a:rPr lang="en-US" b="1" i="1" dirty="0"/>
              <a:t>Geographic related searches (3%)</a:t>
            </a:r>
          </a:p>
          <a:p>
            <a:r>
              <a:rPr lang="en-US" dirty="0"/>
              <a:t>There were 64 searches where a user looked for information related to a specific location.</a:t>
            </a:r>
          </a:p>
          <a:p>
            <a:r>
              <a:rPr lang="en-US" i="1" dirty="0"/>
              <a:t>“house insulation Massachusetts”</a:t>
            </a:r>
            <a:endParaRPr lang="en-US" dirty="0"/>
          </a:p>
          <a:p>
            <a:r>
              <a:rPr lang="en-US" i="1" dirty="0"/>
              <a:t>“</a:t>
            </a:r>
            <a:r>
              <a:rPr lang="en-US" i="1" dirty="0" err="1"/>
              <a:t>california</a:t>
            </a:r>
            <a:r>
              <a:rPr lang="en-US" i="1" dirty="0"/>
              <a:t> renewable energy”</a:t>
            </a:r>
            <a:endParaRPr lang="en-US" dirty="0"/>
          </a:p>
          <a:p>
            <a:r>
              <a:rPr lang="en-US" i="1" dirty="0"/>
              <a:t>“Nuclear Energy in new jersey”</a:t>
            </a:r>
            <a:endParaRPr lang="en-US" dirty="0"/>
          </a:p>
          <a:p>
            <a:r>
              <a:rPr lang="en-US" i="1" dirty="0"/>
              <a:t>“</a:t>
            </a:r>
            <a:r>
              <a:rPr lang="en-US" i="1" dirty="0" err="1"/>
              <a:t>louisiana</a:t>
            </a:r>
            <a:r>
              <a:rPr lang="en-US" i="1" dirty="0"/>
              <a:t> solar power”</a:t>
            </a:r>
            <a:endParaRPr lang="en-US" dirty="0"/>
          </a:p>
          <a:p>
            <a:r>
              <a:rPr lang="en-US" i="1" dirty="0"/>
              <a:t>“</a:t>
            </a:r>
            <a:r>
              <a:rPr lang="en-US" i="1" dirty="0" err="1"/>
              <a:t>vermont</a:t>
            </a:r>
            <a:r>
              <a:rPr lang="en-US" i="1" dirty="0"/>
              <a:t> biomass”</a:t>
            </a:r>
            <a:endParaRPr lang="en-US" dirty="0"/>
          </a:p>
          <a:p>
            <a:endParaRPr lang="en-US" dirty="0" smtClean="0"/>
          </a:p>
          <a:p>
            <a:endParaRPr lang="en-US" dirty="0" smtClean="0"/>
          </a:p>
          <a:p>
            <a:r>
              <a:rPr lang="en-US" b="1" i="1" dirty="0"/>
              <a:t>Financial related information (4%)</a:t>
            </a:r>
          </a:p>
          <a:p>
            <a:r>
              <a:rPr lang="en-US" dirty="0"/>
              <a:t>There were 73 searches for information on funding, tax credits/incentives as well as cost.</a:t>
            </a:r>
          </a:p>
          <a:p>
            <a:r>
              <a:rPr lang="en-US" i="1" dirty="0"/>
              <a:t>“renewable energy unit costs”</a:t>
            </a:r>
            <a:endParaRPr lang="en-US" dirty="0"/>
          </a:p>
          <a:p>
            <a:r>
              <a:rPr lang="en-US" i="1" dirty="0"/>
              <a:t>“Energy Efficiency and Conservation Block Grant”</a:t>
            </a:r>
            <a:endParaRPr lang="en-US" dirty="0"/>
          </a:p>
          <a:p>
            <a:r>
              <a:rPr lang="en-US" i="1" dirty="0"/>
              <a:t>“Solar energy approximate costs”</a:t>
            </a:r>
            <a:endParaRPr lang="en-US" dirty="0"/>
          </a:p>
          <a:p>
            <a:r>
              <a:rPr lang="en-US" i="1" dirty="0"/>
              <a:t>“federal tax incentives biomass”</a:t>
            </a:r>
            <a:endParaRPr lang="en-US" dirty="0"/>
          </a:p>
          <a:p>
            <a:r>
              <a:rPr lang="en-US" i="1" dirty="0"/>
              <a:t>“is induction lighting </a:t>
            </a:r>
            <a:r>
              <a:rPr lang="en-US" i="1" dirty="0" err="1"/>
              <a:t>eligble</a:t>
            </a:r>
            <a:r>
              <a:rPr lang="en-US" i="1" dirty="0"/>
              <a:t> for tax credit”</a:t>
            </a:r>
            <a:endParaRPr lang="en-US" dirty="0"/>
          </a:p>
          <a:p>
            <a:endParaRPr lang="en-US" dirty="0" smtClean="0"/>
          </a:p>
          <a:p>
            <a:r>
              <a:rPr lang="en-US" b="1" i="1" dirty="0"/>
              <a:t>Training and Educational Resources (12%)</a:t>
            </a:r>
          </a:p>
          <a:p>
            <a:r>
              <a:rPr lang="en-US" dirty="0"/>
              <a:t>There were 220 searches for training, internships and webinars.  It should be noted that many of searches for internships and webinars were general. Specific searches for internships were in particular for high school students which could be related to the time period that these searches were captured.</a:t>
            </a:r>
          </a:p>
          <a:p>
            <a:r>
              <a:rPr lang="en-US" dirty="0"/>
              <a:t>Examples of these searches include:</a:t>
            </a:r>
          </a:p>
          <a:p>
            <a:r>
              <a:rPr lang="en-US" i="1" dirty="0"/>
              <a:t>“summer internship for high school students”</a:t>
            </a:r>
            <a:endParaRPr lang="en-US" dirty="0"/>
          </a:p>
          <a:p>
            <a:r>
              <a:rPr lang="en-US" i="1" dirty="0"/>
              <a:t>“Residential Building Energy Codes webinar”</a:t>
            </a:r>
            <a:endParaRPr lang="en-US" dirty="0"/>
          </a:p>
          <a:p>
            <a:r>
              <a:rPr lang="en-US" i="1" dirty="0"/>
              <a:t>“personnel training energy efficiency”</a:t>
            </a:r>
            <a:endParaRPr lang="en-US" dirty="0" smtClean="0"/>
          </a:p>
          <a:p>
            <a:endParaRPr lang="en-US" dirty="0" smtClean="0"/>
          </a:p>
          <a:p>
            <a:endParaRPr lang="en-US" dirty="0" smtClean="0"/>
          </a:p>
          <a:p>
            <a:r>
              <a:rPr lang="en-US" sz="1600" b="1" dirty="0"/>
              <a:t>Programs</a:t>
            </a:r>
          </a:p>
          <a:p>
            <a:r>
              <a:rPr lang="en-US" b="1" i="1" dirty="0"/>
              <a:t>Searches about financial related information were popular on the WIP sub-site.</a:t>
            </a:r>
          </a:p>
          <a:p>
            <a:r>
              <a:rPr lang="en-US" dirty="0"/>
              <a:t>Among the top 5 frequent searches were “apply” or “application” and “grants”. “Apply” or “application” accounted for 5% (101) of all search terms and of those 38% were specifically in reference to grants.  “Grants” (70) accounted for 3% of all searches.  Some examples include:</a:t>
            </a:r>
          </a:p>
          <a:p>
            <a:r>
              <a:rPr lang="en-US" i="1" dirty="0"/>
              <a:t>“2011 application forms for grants”</a:t>
            </a:r>
          </a:p>
          <a:p>
            <a:r>
              <a:rPr lang="en-US" i="1" dirty="0"/>
              <a:t>“EECBG Competitive Grants application”</a:t>
            </a:r>
          </a:p>
          <a:p>
            <a:r>
              <a:rPr lang="en-US" i="1" dirty="0"/>
              <a:t>“</a:t>
            </a:r>
            <a:r>
              <a:rPr lang="en-US" i="1" dirty="0" err="1"/>
              <a:t>kansas</a:t>
            </a:r>
            <a:r>
              <a:rPr lang="en-US" i="1" dirty="0"/>
              <a:t> grants for going green”</a:t>
            </a:r>
          </a:p>
          <a:p>
            <a:endParaRPr lang="en-US" sz="1600" b="1" dirty="0"/>
          </a:p>
          <a:p>
            <a:r>
              <a:rPr lang="en-US" b="1" i="1" dirty="0"/>
              <a:t>Weather type searches is often paired with a location</a:t>
            </a:r>
          </a:p>
          <a:p>
            <a:r>
              <a:rPr lang="en-US" dirty="0"/>
              <a:t>Searches for “weather” or “weatherization” were top keywords for the Buildings and WIP sub-sites. For the Buildings sub-site it was the top search term accounting for 7% (179) of all searches and when coupled with “data” accounted for 3%(88) of all searches.  Geographical information was paired in particular with “weather data” for example: </a:t>
            </a:r>
            <a:r>
              <a:rPr lang="en-US" i="1" dirty="0"/>
              <a:t>“</a:t>
            </a:r>
            <a:r>
              <a:rPr lang="en-US" i="1" dirty="0" err="1"/>
              <a:t>haiti</a:t>
            </a:r>
            <a:r>
              <a:rPr lang="en-US" i="1" dirty="0"/>
              <a:t> weather data”</a:t>
            </a:r>
            <a:r>
              <a:rPr lang="en-US" dirty="0"/>
              <a:t>, </a:t>
            </a:r>
            <a:r>
              <a:rPr lang="en-US" i="1" dirty="0"/>
              <a:t>“local weather data s”</a:t>
            </a:r>
            <a:r>
              <a:rPr lang="en-US" dirty="0"/>
              <a:t> and </a:t>
            </a:r>
            <a:r>
              <a:rPr lang="en-US" i="1" dirty="0"/>
              <a:t>“weather data Madrid”</a:t>
            </a:r>
            <a:r>
              <a:rPr lang="en-US" dirty="0"/>
              <a:t>.</a:t>
            </a:r>
            <a:r>
              <a:rPr lang="en-US" i="1" dirty="0"/>
              <a:t>  </a:t>
            </a:r>
            <a:r>
              <a:rPr lang="en-US" dirty="0"/>
              <a:t> </a:t>
            </a:r>
          </a:p>
          <a:p>
            <a:r>
              <a:rPr lang="en-US" dirty="0"/>
              <a:t>For the WIP sub-site, “weatherization” accounted for 7% (154) of all searches, 26%(40) included geographical information. For example, </a:t>
            </a:r>
            <a:r>
              <a:rPr lang="en-US" i="1" dirty="0"/>
              <a:t>“Weatherization in Shreveport Louisiana”, “weatherization surveys </a:t>
            </a:r>
            <a:r>
              <a:rPr lang="en-US" i="1" dirty="0" err="1"/>
              <a:t>atlanta</a:t>
            </a:r>
            <a:r>
              <a:rPr lang="en-US" i="1" dirty="0"/>
              <a:t> Georgia” and “what are </a:t>
            </a:r>
            <a:r>
              <a:rPr lang="en-US" i="1" dirty="0" err="1"/>
              <a:t>michigan</a:t>
            </a:r>
            <a:r>
              <a:rPr lang="en-US" i="1" dirty="0"/>
              <a:t> </a:t>
            </a:r>
            <a:r>
              <a:rPr lang="en-US" i="1" dirty="0" err="1"/>
              <a:t>guidlines</a:t>
            </a:r>
            <a:r>
              <a:rPr lang="en-US" i="1" dirty="0"/>
              <a:t> for weatherization”</a:t>
            </a:r>
            <a:r>
              <a:rPr lang="en-US" dirty="0"/>
              <a:t>.</a:t>
            </a:r>
          </a:p>
          <a:p>
            <a:endParaRPr lang="en-US" dirty="0" smtClean="0"/>
          </a:p>
          <a:p>
            <a:endParaRPr lang="en-US" dirty="0" smtClean="0"/>
          </a:p>
          <a:p>
            <a:pPr algn="l"/>
            <a:r>
              <a:rPr lang="en-US" b="1" i="1" dirty="0"/>
              <a:t>Information related to policies and government was more frequent on the FEMP sub-site than other sub-sites.</a:t>
            </a:r>
          </a:p>
          <a:p>
            <a:r>
              <a:rPr lang="en-US" dirty="0"/>
              <a:t>“Federal” accounted for 3% (81) of all searches on the FEMP site, for example, </a:t>
            </a:r>
            <a:r>
              <a:rPr lang="en-US" i="1" dirty="0"/>
              <a:t>“Federal Guiding Principles for High Performance Buildings</a:t>
            </a:r>
            <a:r>
              <a:rPr lang="en-US" dirty="0"/>
              <a:t>” and </a:t>
            </a:r>
            <a:r>
              <a:rPr lang="en-US" i="1" dirty="0"/>
              <a:t>“federal technology alert 286”</a:t>
            </a:r>
            <a:r>
              <a:rPr lang="en-US" dirty="0"/>
              <a:t>.  “Policy” accounted for 1% (39) of the searches, in particular </a:t>
            </a:r>
            <a:r>
              <a:rPr lang="en-US" i="1" dirty="0"/>
              <a:t>“Energy Policy Act 1992 general motor full text”</a:t>
            </a:r>
            <a:r>
              <a:rPr lang="en-US" dirty="0"/>
              <a:t>.  </a:t>
            </a:r>
          </a:p>
          <a:p>
            <a:endParaRPr lang="en-US" dirty="0"/>
          </a:p>
        </p:txBody>
      </p:sp>
      <p:sp>
        <p:nvSpPr>
          <p:cNvPr id="4" name="Slide Number Placeholder 3"/>
          <p:cNvSpPr>
            <a:spLocks noGrp="1"/>
          </p:cNvSpPr>
          <p:nvPr>
            <p:ph type="sldNum" sz="quarter" idx="10"/>
          </p:nvPr>
        </p:nvSpPr>
        <p:spPr/>
        <p:txBody>
          <a:bodyPr/>
          <a:lstStyle/>
          <a:p>
            <a:fld id="{F713CF90-5C24-4300-A0DC-E4236DC5ACCB}" type="slidenum">
              <a:rPr lang="en-US" smtClean="0"/>
              <a:pPr/>
              <a:t>7</a:t>
            </a:fld>
            <a:endParaRPr lang="en-US"/>
          </a:p>
        </p:txBody>
      </p:sp>
    </p:spTree>
    <p:extLst>
      <p:ext uri="{BB962C8B-B14F-4D97-AF65-F5344CB8AC3E}">
        <p14:creationId xmlns:p14="http://schemas.microsoft.com/office/powerpoint/2010/main" val="3446481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EERE Black Slide Inner">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defRPr>
                <a:solidFill>
                  <a:schemeClr val="bg2">
                    <a:lumMod val="10000"/>
                  </a:schemeClr>
                </a:solidFill>
              </a:defRPr>
            </a:lvl1pPr>
          </a:lstStyle>
          <a:p>
            <a:r>
              <a:rPr lang="en-US" dirty="0" smtClean="0"/>
              <a:t>Click to edit Master title style</a:t>
            </a:r>
            <a:endParaRPr lang="en-US" dirty="0"/>
          </a:p>
        </p:txBody>
      </p:sp>
      <p:sp>
        <p:nvSpPr>
          <p:cNvPr id="3" name="TextBox 2"/>
          <p:cNvSpPr txBox="1"/>
          <p:nvPr userDrawn="1"/>
        </p:nvSpPr>
        <p:spPr>
          <a:xfrm>
            <a:off x="133687" y="3994059"/>
            <a:ext cx="914400" cy="914400"/>
          </a:xfrm>
          <a:prstGeom prst="rect">
            <a:avLst/>
          </a:prstGeom>
        </p:spPr>
        <p:txBody>
          <a:bodyPr vert="horz" wrap="none" lIns="91440" tIns="45720" rIns="91440" bIns="45720" rtlCol="0">
            <a:normAutofit/>
          </a:bodyPr>
          <a:lstStyle/>
          <a:p>
            <a:pPr marL="0" marR="0" indent="0" algn="l" defTabSz="457200" rtl="0" eaLnBrk="1" fontAlgn="auto" latinLnBrk="0" hangingPunct="1">
              <a:lnSpc>
                <a:spcPct val="100000"/>
              </a:lnSpc>
              <a:spcBef>
                <a:spcPct val="20000"/>
              </a:spcBef>
              <a:spcAft>
                <a:spcPts val="0"/>
              </a:spcAft>
              <a:buClrTx/>
              <a:buSzTx/>
              <a:buFont typeface="Arial"/>
              <a:buNone/>
              <a:tabLst/>
            </a:pPr>
            <a:endParaRPr kumimoji="0" lang="en-US" sz="2323" b="1" i="0" u="none" strike="noStrike" kern="1200" cap="none" spc="0" normalizeH="0" baseline="0" noProof="0" dirty="0" smtClean="0">
              <a:ln>
                <a:noFill/>
              </a:ln>
              <a:solidFill>
                <a:srgbClr val="FFFFFF"/>
              </a:solidFill>
              <a:effectLst/>
              <a:uLnTx/>
              <a:uFillTx/>
              <a:latin typeface="Arial Narrow"/>
              <a:ea typeface="+mn-ea"/>
              <a:cs typeface="Arial Narrow"/>
            </a:endParaRPr>
          </a:p>
        </p:txBody>
      </p:sp>
      <p:sp>
        <p:nvSpPr>
          <p:cNvPr id="5" name="Content Placeholder 4"/>
          <p:cNvSpPr>
            <a:spLocks noGrp="1"/>
          </p:cNvSpPr>
          <p:nvPr>
            <p:ph sz="quarter" idx="10"/>
          </p:nvPr>
        </p:nvSpPr>
        <p:spPr>
          <a:xfrm>
            <a:off x="457200" y="1066800"/>
            <a:ext cx="8458200" cy="5029200"/>
          </a:xfrm>
          <a:prstGeom prst="rect">
            <a:avLst/>
          </a:prstGeom>
        </p:spPr>
        <p:txBody>
          <a:bodyPr vert="horz"/>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7434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quarter" idx="10"/>
          </p:nvPr>
        </p:nvSpPr>
        <p:spPr>
          <a:xfrm>
            <a:off x="457200" y="914400"/>
            <a:ext cx="8077200" cy="5257800"/>
          </a:xfrm>
          <a:prstGeom prst="rect">
            <a:avLst/>
          </a:prstGeom>
        </p:spPr>
        <p:txBody>
          <a:bodyPr vert="horz"/>
          <a:lstStyle>
            <a:lvl1pPr marL="0" indent="0">
              <a:buNone/>
              <a:defRPr/>
            </a:lvl1pPr>
          </a:lstStyle>
          <a:p>
            <a:pPr lvl="0"/>
            <a:r>
              <a:rPr lang="en-US" dirty="0" smtClean="0"/>
              <a:t>Click to edit Master text styles</a:t>
            </a:r>
          </a:p>
        </p:txBody>
      </p:sp>
    </p:spTree>
    <p:extLst>
      <p:ext uri="{BB962C8B-B14F-4D97-AF65-F5344CB8AC3E}">
        <p14:creationId xmlns:p14="http://schemas.microsoft.com/office/powerpoint/2010/main" val="1811520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59D5F90-698F-4648-998C-942A6B835C08}" type="datetimeFigureOut">
              <a:rPr lang="en-US" smtClean="0"/>
              <a:pPr/>
              <a:t>9/28/2015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90FF60C-086B-4B66-8648-5629063C46A7}" type="slidenum">
              <a:rPr lang="en-US" smtClean="0"/>
              <a:pPr/>
              <a:t>‹#›</a:t>
            </a:fld>
            <a:endParaRPr lang="en-US"/>
          </a:p>
        </p:txBody>
      </p:sp>
    </p:spTree>
    <p:extLst>
      <p:ext uri="{BB962C8B-B14F-4D97-AF65-F5344CB8AC3E}">
        <p14:creationId xmlns:p14="http://schemas.microsoft.com/office/powerpoint/2010/main" val="31243510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1" name="Text Placeholder 9"/>
          <p:cNvSpPr txBox="1">
            <a:spLocks/>
          </p:cNvSpPr>
          <p:nvPr userDrawn="1"/>
        </p:nvSpPr>
        <p:spPr>
          <a:xfrm>
            <a:off x="42335" y="6532122"/>
            <a:ext cx="452308" cy="241300"/>
          </a:xfrm>
          <a:prstGeom prst="rect">
            <a:avLst/>
          </a:prstGeom>
        </p:spPr>
        <p:txBody>
          <a:bodyPr>
            <a:prstTxWarp prst="textNoShape">
              <a:avLst/>
            </a:prstTxWarp>
            <a:normAutofit/>
          </a:bodyPr>
          <a:lstStyle/>
          <a:p>
            <a:pPr marL="342900" indent="-342900" algn="ctr" defTabSz="457200" fontAlgn="base">
              <a:lnSpc>
                <a:spcPct val="90000"/>
              </a:lnSpc>
              <a:spcBef>
                <a:spcPct val="20000"/>
              </a:spcBef>
              <a:spcAft>
                <a:spcPct val="0"/>
              </a:spcAft>
              <a:buFont typeface="Arial" pitchFamily="-106" charset="0"/>
              <a:buNone/>
            </a:pPr>
            <a:fld id="{1EF35371-194E-174F-9528-630C4585B8CC}" type="slidenum">
              <a:rPr lang="en-US" sz="1000">
                <a:solidFill>
                  <a:srgbClr val="50565C"/>
                </a:solidFill>
                <a:latin typeface="Calibri"/>
                <a:ea typeface="Arial" pitchFamily="-106" charset="0"/>
                <a:cs typeface="Calibri"/>
              </a:rPr>
              <a:pPr marL="342900" indent="-342900" algn="ctr" defTabSz="457200" fontAlgn="base">
                <a:lnSpc>
                  <a:spcPct val="90000"/>
                </a:lnSpc>
                <a:spcBef>
                  <a:spcPct val="20000"/>
                </a:spcBef>
                <a:spcAft>
                  <a:spcPct val="0"/>
                </a:spcAft>
                <a:buFont typeface="Arial" pitchFamily="-106" charset="0"/>
                <a:buNone/>
              </a:pPr>
              <a:t>‹#›</a:t>
            </a:fld>
            <a:endParaRPr lang="en-US" sz="1000" dirty="0">
              <a:solidFill>
                <a:srgbClr val="50565C"/>
              </a:solidFill>
              <a:latin typeface="Calibri"/>
              <a:ea typeface="Arial" pitchFamily="-106" charset="0"/>
              <a:cs typeface="Calibri"/>
            </a:endParaRPr>
          </a:p>
        </p:txBody>
      </p:sp>
      <p:sp>
        <p:nvSpPr>
          <p:cNvPr id="2" name="Title Placeholder 1"/>
          <p:cNvSpPr>
            <a:spLocks noGrp="1"/>
          </p:cNvSpPr>
          <p:nvPr>
            <p:ph type="title"/>
          </p:nvPr>
        </p:nvSpPr>
        <p:spPr>
          <a:xfrm>
            <a:off x="457200" y="0"/>
            <a:ext cx="8229600" cy="914400"/>
          </a:xfrm>
          <a:prstGeom prst="rect">
            <a:avLst/>
          </a:prstGeom>
        </p:spPr>
        <p:txBody>
          <a:bodyPr vert="horz" lIns="91440" tIns="45720" rIns="91440" bIns="45720" rtlCol="0" anchor="ctr">
            <a:normAutofit/>
          </a:bodyPr>
          <a:lstStyle/>
          <a:p>
            <a:r>
              <a:rPr lang="en-US" dirty="0" smtClean="0"/>
              <a:t>Content</a:t>
            </a:r>
            <a:endParaRPr lang="en-US" dirty="0"/>
          </a:p>
        </p:txBody>
      </p:sp>
    </p:spTree>
    <p:extLst>
      <p:ext uri="{BB962C8B-B14F-4D97-AF65-F5344CB8AC3E}">
        <p14:creationId xmlns:p14="http://schemas.microsoft.com/office/powerpoint/2010/main" val="2235464485"/>
      </p:ext>
    </p:extLst>
  </p:cSld>
  <p:clrMap bg1="lt1" tx1="dk1" bg2="lt2" tx2="dk2" accent1="accent1" accent2="accent2" accent3="accent3" accent4="accent4" accent5="accent5" accent6="accent6" hlink="hlink" folHlink="folHlink"/>
  <p:sldLayoutIdLst>
    <p:sldLayoutId id="2147483723" r:id="rId1"/>
    <p:sldLayoutId id="2147483726" r:id="rId2"/>
    <p:sldLayoutId id="2147483728" r:id="rId3"/>
  </p:sldLayoutIdLst>
  <p:txStyles>
    <p:titleStyle>
      <a:lvl1pPr algn="l" defTabSz="457200" rtl="0" eaLnBrk="0" fontAlgn="base" hangingPunct="0">
        <a:lnSpc>
          <a:spcPts val="2800"/>
        </a:lnSpc>
        <a:spcBef>
          <a:spcPct val="0"/>
        </a:spcBef>
        <a:spcAft>
          <a:spcPct val="0"/>
        </a:spcAft>
        <a:defRPr sz="2800" b="1" i="0" kern="1200">
          <a:solidFill>
            <a:srgbClr val="282B2E"/>
          </a:solidFill>
          <a:latin typeface="Calibri"/>
          <a:ea typeface="+mj-ea"/>
          <a:cs typeface="Calibri"/>
        </a:defRPr>
      </a:lvl1pPr>
      <a:lvl2pPr algn="l" defTabSz="457200" rtl="0" eaLnBrk="0" fontAlgn="base" hangingPunct="0">
        <a:lnSpc>
          <a:spcPts val="2800"/>
        </a:lnSpc>
        <a:spcBef>
          <a:spcPct val="0"/>
        </a:spcBef>
        <a:spcAft>
          <a:spcPct val="0"/>
        </a:spcAft>
        <a:defRPr sz="2600">
          <a:solidFill>
            <a:srgbClr val="FFFFFF"/>
          </a:solidFill>
          <a:latin typeface="Arial" charset="0"/>
        </a:defRPr>
      </a:lvl2pPr>
      <a:lvl3pPr algn="l" defTabSz="457200" rtl="0" eaLnBrk="0" fontAlgn="base" hangingPunct="0">
        <a:lnSpc>
          <a:spcPts val="2800"/>
        </a:lnSpc>
        <a:spcBef>
          <a:spcPct val="0"/>
        </a:spcBef>
        <a:spcAft>
          <a:spcPct val="0"/>
        </a:spcAft>
        <a:defRPr sz="2600">
          <a:solidFill>
            <a:srgbClr val="FFFFFF"/>
          </a:solidFill>
          <a:latin typeface="Arial" charset="0"/>
        </a:defRPr>
      </a:lvl3pPr>
      <a:lvl4pPr algn="l" defTabSz="457200" rtl="0" eaLnBrk="0" fontAlgn="base" hangingPunct="0">
        <a:lnSpc>
          <a:spcPts val="2800"/>
        </a:lnSpc>
        <a:spcBef>
          <a:spcPct val="0"/>
        </a:spcBef>
        <a:spcAft>
          <a:spcPct val="0"/>
        </a:spcAft>
        <a:defRPr sz="2600">
          <a:solidFill>
            <a:srgbClr val="FFFFFF"/>
          </a:solidFill>
          <a:latin typeface="Arial" charset="0"/>
        </a:defRPr>
      </a:lvl4pPr>
      <a:lvl5pPr algn="l" defTabSz="457200" rtl="0" eaLnBrk="0" fontAlgn="base" hangingPunct="0">
        <a:lnSpc>
          <a:spcPts val="2800"/>
        </a:lnSpc>
        <a:spcBef>
          <a:spcPct val="0"/>
        </a:spcBef>
        <a:spcAft>
          <a:spcPct val="0"/>
        </a:spcAft>
        <a:defRPr sz="2600">
          <a:solidFill>
            <a:srgbClr val="FFFFFF"/>
          </a:solidFill>
          <a:latin typeface="Arial" charset="0"/>
        </a:defRPr>
      </a:lvl5pPr>
      <a:lvl6pPr marL="457200" algn="l" defTabSz="457200" rtl="0" fontAlgn="base">
        <a:lnSpc>
          <a:spcPts val="2800"/>
        </a:lnSpc>
        <a:spcBef>
          <a:spcPct val="0"/>
        </a:spcBef>
        <a:spcAft>
          <a:spcPct val="0"/>
        </a:spcAft>
        <a:defRPr sz="2600">
          <a:solidFill>
            <a:srgbClr val="FFFFFF"/>
          </a:solidFill>
          <a:latin typeface="Arial" charset="0"/>
        </a:defRPr>
      </a:lvl6pPr>
      <a:lvl7pPr marL="914400" algn="l" defTabSz="457200" rtl="0" fontAlgn="base">
        <a:lnSpc>
          <a:spcPts val="2800"/>
        </a:lnSpc>
        <a:spcBef>
          <a:spcPct val="0"/>
        </a:spcBef>
        <a:spcAft>
          <a:spcPct val="0"/>
        </a:spcAft>
        <a:defRPr sz="2600">
          <a:solidFill>
            <a:srgbClr val="FFFFFF"/>
          </a:solidFill>
          <a:latin typeface="Arial" charset="0"/>
        </a:defRPr>
      </a:lvl7pPr>
      <a:lvl8pPr marL="1371600" algn="l" defTabSz="457200" rtl="0" fontAlgn="base">
        <a:lnSpc>
          <a:spcPts val="2800"/>
        </a:lnSpc>
        <a:spcBef>
          <a:spcPct val="0"/>
        </a:spcBef>
        <a:spcAft>
          <a:spcPct val="0"/>
        </a:spcAft>
        <a:defRPr sz="2600">
          <a:solidFill>
            <a:srgbClr val="FFFFFF"/>
          </a:solidFill>
          <a:latin typeface="Arial" charset="0"/>
        </a:defRPr>
      </a:lvl8pPr>
      <a:lvl9pPr marL="1828800" algn="l" defTabSz="457200" rtl="0" fontAlgn="base">
        <a:lnSpc>
          <a:spcPts val="2800"/>
        </a:lnSpc>
        <a:spcBef>
          <a:spcPct val="0"/>
        </a:spcBef>
        <a:spcAft>
          <a:spcPct val="0"/>
        </a:spcAft>
        <a:defRPr sz="2600">
          <a:solidFill>
            <a:srgbClr val="FFFFFF"/>
          </a:solidFill>
          <a:latin typeface="Arial" charset="0"/>
        </a:defRPr>
      </a:lvl9pPr>
    </p:titleStyle>
    <p:bodyStyle>
      <a:lvl1pPr marL="342900" indent="-342900" algn="l" defTabSz="457200" rtl="0" eaLnBrk="0" fontAlgn="base" hangingPunct="0">
        <a:spcBef>
          <a:spcPct val="20000"/>
        </a:spcBef>
        <a:spcAft>
          <a:spcPct val="0"/>
        </a:spcAft>
        <a:buFont typeface="Arial" charset="0"/>
        <a:buChar char="•"/>
        <a:defRPr sz="2400" kern="1200">
          <a:solidFill>
            <a:schemeClr val="tx1">
              <a:lumMod val="50000"/>
            </a:schemeClr>
          </a:solidFill>
          <a:latin typeface="Calibri"/>
          <a:ea typeface="+mn-ea"/>
          <a:cs typeface="Calibri"/>
        </a:defRPr>
      </a:lvl1pPr>
      <a:lvl2pPr marL="742950" indent="-285750" algn="l" defTabSz="457200" rtl="0" eaLnBrk="0" fontAlgn="base" hangingPunct="0">
        <a:spcBef>
          <a:spcPct val="20000"/>
        </a:spcBef>
        <a:spcAft>
          <a:spcPct val="0"/>
        </a:spcAft>
        <a:buFont typeface="Arial" charset="0"/>
        <a:buChar char="–"/>
        <a:defRPr sz="2000" kern="1200">
          <a:solidFill>
            <a:schemeClr val="tx1">
              <a:lumMod val="50000"/>
            </a:schemeClr>
          </a:solidFill>
          <a:latin typeface="Calibri"/>
          <a:ea typeface="+mn-ea"/>
          <a:cs typeface="Calibri"/>
        </a:defRPr>
      </a:lvl2pPr>
      <a:lvl3pPr marL="1143000" indent="-228600" algn="l" defTabSz="457200" rtl="0" eaLnBrk="0" fontAlgn="base" hangingPunct="0">
        <a:spcBef>
          <a:spcPct val="20000"/>
        </a:spcBef>
        <a:spcAft>
          <a:spcPct val="0"/>
        </a:spcAft>
        <a:buFont typeface="Arial" charset="0"/>
        <a:buChar char="•"/>
        <a:defRPr kern="1200">
          <a:solidFill>
            <a:schemeClr val="tx1">
              <a:lumMod val="50000"/>
            </a:schemeClr>
          </a:solidFill>
          <a:latin typeface="Calibri"/>
          <a:ea typeface="+mn-ea"/>
          <a:cs typeface="Calibri"/>
        </a:defRPr>
      </a:lvl3pPr>
      <a:lvl4pPr marL="1600200" indent="-228600" algn="l" defTabSz="457200" rtl="0" eaLnBrk="0" fontAlgn="base" hangingPunct="0">
        <a:spcBef>
          <a:spcPct val="20000"/>
        </a:spcBef>
        <a:spcAft>
          <a:spcPct val="0"/>
        </a:spcAft>
        <a:buFont typeface="Arial" charset="0"/>
        <a:buChar char="–"/>
        <a:defRPr kern="1200">
          <a:solidFill>
            <a:schemeClr val="tx1">
              <a:lumMod val="50000"/>
            </a:schemeClr>
          </a:solidFill>
          <a:latin typeface="Calibri"/>
          <a:ea typeface="+mn-ea"/>
          <a:cs typeface="Calibri"/>
        </a:defRPr>
      </a:lvl4pPr>
      <a:lvl5pPr marL="2057400" indent="-228600" algn="l" defTabSz="457200" rtl="0" eaLnBrk="0" fontAlgn="base" hangingPunct="0">
        <a:spcBef>
          <a:spcPct val="20000"/>
        </a:spcBef>
        <a:spcAft>
          <a:spcPct val="0"/>
        </a:spcAft>
        <a:buFont typeface="Arial" charset="0"/>
        <a:buChar char="»"/>
        <a:defRPr kern="1200">
          <a:solidFill>
            <a:schemeClr val="tx1">
              <a:lumMod val="50000"/>
            </a:schemeClr>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300" b="1" dirty="0" smtClean="0">
                <a:solidFill>
                  <a:prstClr val="black"/>
                </a:solidFill>
              </a:rPr>
              <a:t>Overview</a:t>
            </a:r>
            <a:endParaRPr lang="en-US" dirty="0"/>
          </a:p>
        </p:txBody>
      </p:sp>
      <p:sp>
        <p:nvSpPr>
          <p:cNvPr id="3" name="Content Placeholder 2"/>
          <p:cNvSpPr>
            <a:spLocks noGrp="1"/>
          </p:cNvSpPr>
          <p:nvPr>
            <p:ph idx="1"/>
          </p:nvPr>
        </p:nvSpPr>
        <p:spPr>
          <a:xfrm>
            <a:off x="457200" y="1219200"/>
            <a:ext cx="8305800" cy="5638800"/>
          </a:xfrm>
        </p:spPr>
        <p:txBody>
          <a:bodyPr/>
          <a:lstStyle/>
          <a:p>
            <a:r>
              <a:rPr lang="en-US" dirty="0" smtClean="0"/>
              <a:t>The purpose of this analyses was to:</a:t>
            </a:r>
          </a:p>
          <a:p>
            <a:pPr lvl="1"/>
            <a:r>
              <a:rPr lang="en-US" dirty="0" smtClean="0"/>
              <a:t>Understand what users are searching for</a:t>
            </a:r>
          </a:p>
          <a:p>
            <a:pPr lvl="1"/>
            <a:r>
              <a:rPr lang="en-US" dirty="0" smtClean="0"/>
              <a:t>Learn the words they use in their searches</a:t>
            </a:r>
          </a:p>
          <a:p>
            <a:pPr marL="457200" lvl="1" indent="0">
              <a:buNone/>
            </a:pPr>
            <a:endParaRPr lang="en-US" sz="1600" dirty="0" smtClean="0"/>
          </a:p>
          <a:p>
            <a:r>
              <a:rPr lang="en-US" dirty="0" smtClean="0"/>
              <a:t>Searches from the EERE home page and the sub-sites</a:t>
            </a:r>
          </a:p>
          <a:p>
            <a:pPr marL="0" indent="0">
              <a:buNone/>
            </a:pPr>
            <a:endParaRPr lang="en-US" sz="1400" dirty="0"/>
          </a:p>
          <a:p>
            <a:r>
              <a:rPr lang="en-US" dirty="0" smtClean="0"/>
              <a:t>The search logs were from February 2011</a:t>
            </a:r>
          </a:p>
          <a:p>
            <a:pPr marL="0" indent="0">
              <a:buNone/>
            </a:pPr>
            <a:endParaRPr lang="en-US" sz="1800" dirty="0" smtClean="0"/>
          </a:p>
          <a:p>
            <a:r>
              <a:rPr lang="en-US" dirty="0" smtClean="0"/>
              <a:t>We analyzed 12,914 entries from the home page and 24,128 entries from the sub-sites</a:t>
            </a:r>
          </a:p>
        </p:txBody>
      </p:sp>
    </p:spTree>
    <p:extLst>
      <p:ext uri="{BB962C8B-B14F-4D97-AF65-F5344CB8AC3E}">
        <p14:creationId xmlns:p14="http://schemas.microsoft.com/office/powerpoint/2010/main" val="479782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9296400" cy="1143000"/>
          </a:xfrm>
        </p:spPr>
        <p:txBody>
          <a:bodyPr>
            <a:noAutofit/>
          </a:bodyPr>
          <a:lstStyle/>
          <a:p>
            <a:pPr algn="l"/>
            <a:r>
              <a:rPr lang="en-US" sz="3300" b="1" dirty="0" smtClean="0">
                <a:latin typeface="+mn-lt"/>
              </a:rPr>
              <a:t>What are users searching for?</a:t>
            </a:r>
            <a:endParaRPr lang="en-US" sz="3300" b="1" dirty="0">
              <a:latin typeface="+mn-lt"/>
            </a:endParaRPr>
          </a:p>
        </p:txBody>
      </p:sp>
      <p:pic>
        <p:nvPicPr>
          <p:cNvPr id="4" name="Content Placeholder 3"/>
          <p:cNvPicPr>
            <a:picLocks noGrp="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1396059"/>
            <a:ext cx="6223000" cy="3480742"/>
          </a:xfrm>
          <a:prstGeom prst="rect">
            <a:avLst/>
          </a:prstGeom>
        </p:spPr>
      </p:pic>
      <p:sp>
        <p:nvSpPr>
          <p:cNvPr id="9" name="Rectangle 8"/>
          <p:cNvSpPr/>
          <p:nvPr/>
        </p:nvSpPr>
        <p:spPr>
          <a:xfrm>
            <a:off x="152400" y="1420069"/>
            <a:ext cx="1372135" cy="3812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smtClean="0"/>
              <a:t>Home page</a:t>
            </a:r>
            <a:endParaRPr lang="en-US" dirty="0"/>
          </a:p>
        </p:txBody>
      </p:sp>
      <p:grpSp>
        <p:nvGrpSpPr>
          <p:cNvPr id="3" name="Group 2"/>
          <p:cNvGrpSpPr/>
          <p:nvPr/>
        </p:nvGrpSpPr>
        <p:grpSpPr>
          <a:xfrm>
            <a:off x="6121400" y="1613347"/>
            <a:ext cx="2794000" cy="3489260"/>
            <a:chOff x="5638800" y="1623207"/>
            <a:chExt cx="4258006" cy="2475466"/>
          </a:xfrm>
          <a:solidFill>
            <a:srgbClr val="000000">
              <a:alpha val="41961"/>
            </a:srgbClr>
          </a:solidFill>
        </p:grpSpPr>
        <p:sp>
          <p:nvSpPr>
            <p:cNvPr id="8" name="Content Placeholder 13"/>
            <p:cNvSpPr txBox="1">
              <a:spLocks/>
            </p:cNvSpPr>
            <p:nvPr/>
          </p:nvSpPr>
          <p:spPr>
            <a:xfrm>
              <a:off x="5638800" y="1919555"/>
              <a:ext cx="4258006" cy="2179118"/>
            </a:xfrm>
            <a:prstGeom prst="rect">
              <a:avLst/>
            </a:prstGeom>
            <a:solidFill>
              <a:schemeClr val="bg1">
                <a:lumMod val="75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457200" indent="-457200">
                <a:buFont typeface="+mj-lt"/>
                <a:buAutoNum type="arabicPeriod"/>
              </a:pPr>
              <a:r>
                <a:rPr lang="en-US" sz="1600" dirty="0" smtClean="0"/>
                <a:t>Energy (14%)</a:t>
              </a:r>
            </a:p>
            <a:p>
              <a:pPr marL="457200" indent="-457200">
                <a:buFont typeface="+mj-lt"/>
                <a:buAutoNum type="arabicPeriod"/>
              </a:pPr>
              <a:r>
                <a:rPr lang="en-US" sz="1600" dirty="0" smtClean="0"/>
                <a:t>Find similar (2%)</a:t>
              </a:r>
            </a:p>
            <a:p>
              <a:pPr marL="457200" indent="-457200">
                <a:buFont typeface="+mj-lt"/>
                <a:buAutoNum type="arabicPeriod"/>
              </a:pPr>
              <a:r>
                <a:rPr lang="en-US" sz="1600" dirty="0" smtClean="0"/>
                <a:t>Lighting (2%)</a:t>
              </a:r>
            </a:p>
            <a:p>
              <a:pPr marL="457200" indent="-457200">
                <a:buFont typeface="+mj-lt"/>
                <a:buAutoNum type="arabicPeriod"/>
              </a:pPr>
              <a:r>
                <a:rPr lang="en-US" sz="1600" dirty="0" smtClean="0"/>
                <a:t>LED (2%)</a:t>
              </a:r>
            </a:p>
            <a:p>
              <a:pPr marL="457200" indent="-457200">
                <a:buFont typeface="+mj-lt"/>
                <a:buAutoNum type="arabicPeriod"/>
              </a:pPr>
              <a:r>
                <a:rPr lang="en-US" sz="1600" dirty="0" smtClean="0"/>
                <a:t>Insulation (1%)</a:t>
              </a:r>
            </a:p>
            <a:p>
              <a:pPr marL="457200" indent="-457200">
                <a:buFont typeface="+mj-lt"/>
                <a:buAutoNum type="arabicPeriod"/>
              </a:pPr>
              <a:r>
                <a:rPr lang="en-US" sz="1600" dirty="0" smtClean="0"/>
                <a:t>Nuclear (1%)</a:t>
              </a:r>
            </a:p>
            <a:p>
              <a:pPr marL="457200" indent="-457200">
                <a:buFont typeface="+mj-lt"/>
                <a:buAutoNum type="arabicPeriod"/>
              </a:pPr>
              <a:r>
                <a:rPr lang="en-US" sz="1600" dirty="0" smtClean="0"/>
                <a:t>Ethanol (1%)</a:t>
              </a:r>
            </a:p>
            <a:p>
              <a:pPr marL="457200" indent="-457200">
                <a:buFont typeface="+mj-lt"/>
                <a:buAutoNum type="arabicPeriod"/>
              </a:pPr>
              <a:r>
                <a:rPr lang="en-US" sz="1600" dirty="0" smtClean="0"/>
                <a:t>Geothermal (1%)</a:t>
              </a:r>
            </a:p>
            <a:p>
              <a:pPr marL="457200" indent="-457200">
                <a:buFont typeface="+mj-lt"/>
                <a:buAutoNum type="arabicPeriod"/>
              </a:pPr>
              <a:r>
                <a:rPr lang="en-US" sz="1600" dirty="0" smtClean="0"/>
                <a:t>Webinar (1%)</a:t>
              </a:r>
            </a:p>
            <a:p>
              <a:pPr marL="457200" indent="-457200">
                <a:buFont typeface="+mj-lt"/>
                <a:buAutoNum type="arabicPeriod"/>
              </a:pPr>
              <a:r>
                <a:rPr lang="en-US" sz="1600" dirty="0" smtClean="0"/>
                <a:t>Renewable energy (0.9%)</a:t>
              </a:r>
            </a:p>
            <a:p>
              <a:pPr marL="457200" indent="-457200">
                <a:buFont typeface="+mj-lt"/>
                <a:buAutoNum type="arabicPeriod"/>
              </a:pPr>
              <a:endParaRPr lang="en-US" sz="2000" dirty="0" smtClean="0"/>
            </a:p>
            <a:p>
              <a:pPr marL="457200" indent="-457200">
                <a:buFont typeface="+mj-lt"/>
                <a:buAutoNum type="arabicPeriod"/>
              </a:pPr>
              <a:endParaRPr lang="en-US" sz="2000" dirty="0" smtClean="0"/>
            </a:p>
            <a:p>
              <a:pPr marL="0" indent="0">
                <a:buFont typeface="Arial" pitchFamily="34" charset="0"/>
                <a:buNone/>
              </a:pPr>
              <a:endParaRPr lang="en-US" sz="2000" dirty="0" smtClean="0"/>
            </a:p>
            <a:p>
              <a:endParaRPr lang="en-US" sz="2000" dirty="0"/>
            </a:p>
          </p:txBody>
        </p:sp>
        <p:sp>
          <p:nvSpPr>
            <p:cNvPr id="11" name="Text Placeholder 12"/>
            <p:cNvSpPr txBox="1">
              <a:spLocks/>
            </p:cNvSpPr>
            <p:nvPr/>
          </p:nvSpPr>
          <p:spPr>
            <a:xfrm>
              <a:off x="5638800" y="1623207"/>
              <a:ext cx="4258006" cy="296346"/>
            </a:xfrm>
            <a:prstGeom prst="rect">
              <a:avLst/>
            </a:prstGeom>
            <a:solidFill>
              <a:schemeClr val="accent1"/>
            </a:solidFill>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en-US" sz="2000" dirty="0" smtClean="0">
                  <a:solidFill>
                    <a:schemeClr val="bg1"/>
                  </a:solidFill>
                </a:rPr>
                <a:t>Top 10 searches 	</a:t>
              </a:r>
              <a:endParaRPr lang="en-US" sz="2000" dirty="0">
                <a:solidFill>
                  <a:schemeClr val="bg1"/>
                </a:solidFill>
              </a:endParaRPr>
            </a:p>
          </p:txBody>
        </p:sp>
      </p:grpSp>
    </p:spTree>
    <p:extLst>
      <p:ext uri="{BB962C8B-B14F-4D97-AF65-F5344CB8AC3E}">
        <p14:creationId xmlns:p14="http://schemas.microsoft.com/office/powerpoint/2010/main" val="553598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9296400" cy="1143000"/>
          </a:xfrm>
        </p:spPr>
        <p:txBody>
          <a:bodyPr>
            <a:noAutofit/>
          </a:bodyPr>
          <a:lstStyle/>
          <a:p>
            <a:pPr algn="l"/>
            <a:r>
              <a:rPr lang="en-US" sz="3300" b="1" dirty="0" smtClean="0">
                <a:latin typeface="+mn-lt"/>
              </a:rPr>
              <a:t>What are users searching for?</a:t>
            </a:r>
            <a:endParaRPr lang="en-US" sz="3300" b="1" dirty="0">
              <a:latin typeface="+mn-lt"/>
            </a:endParaRPr>
          </a:p>
        </p:txBody>
      </p:sp>
      <p:grpSp>
        <p:nvGrpSpPr>
          <p:cNvPr id="3" name="Group 4"/>
          <p:cNvGrpSpPr/>
          <p:nvPr/>
        </p:nvGrpSpPr>
        <p:grpSpPr>
          <a:xfrm>
            <a:off x="6121400" y="1554213"/>
            <a:ext cx="2794000" cy="3548395"/>
            <a:chOff x="6121400" y="1554213"/>
            <a:chExt cx="2794000" cy="3548395"/>
          </a:xfrm>
        </p:grpSpPr>
        <p:sp>
          <p:nvSpPr>
            <p:cNvPr id="11" name="Text Placeholder 14"/>
            <p:cNvSpPr txBox="1">
              <a:spLocks/>
            </p:cNvSpPr>
            <p:nvPr/>
          </p:nvSpPr>
          <p:spPr>
            <a:xfrm>
              <a:off x="6121400" y="1554213"/>
              <a:ext cx="2794000" cy="457200"/>
            </a:xfrm>
            <a:prstGeom prst="rect">
              <a:avLst/>
            </a:prstGeom>
            <a:solidFill>
              <a:schemeClr val="accent1"/>
            </a:solidFill>
          </p:spPr>
          <p:txBody>
            <a:bodyPr vert="horz" lIns="91440" tIns="45720" rIns="91440" bIns="45720" rtlCol="0" anchor="b">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smtClean="0">
                  <a:solidFill>
                    <a:schemeClr val="bg1"/>
                  </a:solidFill>
                </a:rPr>
                <a:t>Top 10 searches</a:t>
              </a:r>
              <a:endParaRPr lang="en-US" sz="2000" dirty="0">
                <a:solidFill>
                  <a:schemeClr val="bg1"/>
                </a:solidFill>
              </a:endParaRPr>
            </a:p>
          </p:txBody>
        </p:sp>
        <p:sp>
          <p:nvSpPr>
            <p:cNvPr id="17" name="Content Placeholder 13"/>
            <p:cNvSpPr txBox="1">
              <a:spLocks/>
            </p:cNvSpPr>
            <p:nvPr/>
          </p:nvSpPr>
          <p:spPr>
            <a:xfrm>
              <a:off x="6121400" y="2011414"/>
              <a:ext cx="2794000" cy="3091194"/>
            </a:xfrm>
            <a:prstGeom prst="rect">
              <a:avLst/>
            </a:prstGeom>
            <a:solidFill>
              <a:schemeClr val="bg1">
                <a:lumMod val="75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457200" indent="-457200">
                <a:buFont typeface="+mj-lt"/>
                <a:buAutoNum type="arabicPeriod"/>
              </a:pPr>
              <a:r>
                <a:rPr lang="en-US" sz="1600" dirty="0" smtClean="0"/>
                <a:t>Find similar (11%)</a:t>
              </a:r>
            </a:p>
            <a:p>
              <a:pPr marL="457200" indent="-457200">
                <a:buFont typeface="+mj-lt"/>
                <a:buAutoNum type="arabicPeriod"/>
              </a:pPr>
              <a:r>
                <a:rPr lang="en-US" sz="1600" dirty="0" smtClean="0"/>
                <a:t>Energy (8%)</a:t>
              </a:r>
            </a:p>
            <a:p>
              <a:pPr marL="457200" indent="-457200">
                <a:buFont typeface="+mj-lt"/>
                <a:buAutoNum type="arabicPeriod"/>
              </a:pPr>
              <a:r>
                <a:rPr lang="en-US" sz="1600" dirty="0"/>
                <a:t>Solar (4%)</a:t>
              </a:r>
            </a:p>
            <a:p>
              <a:pPr marL="457200" indent="-457200">
                <a:buFont typeface="+mj-lt"/>
                <a:buAutoNum type="arabicPeriod"/>
              </a:pPr>
              <a:r>
                <a:rPr lang="en-US" sz="1600" dirty="0"/>
                <a:t>Wind (3%)</a:t>
              </a:r>
            </a:p>
            <a:p>
              <a:pPr marL="457200" indent="-457200">
                <a:buFont typeface="+mj-lt"/>
                <a:buAutoNum type="arabicPeriod"/>
              </a:pPr>
              <a:r>
                <a:rPr lang="en-US" sz="1600" dirty="0"/>
                <a:t>LED (3%)</a:t>
              </a:r>
            </a:p>
            <a:p>
              <a:pPr marL="457200" indent="-457200">
                <a:buFont typeface="+mj-lt"/>
                <a:buAutoNum type="arabicPeriod"/>
              </a:pPr>
              <a:r>
                <a:rPr lang="en-US" sz="1600" dirty="0"/>
                <a:t>Lighting (3%)</a:t>
              </a:r>
            </a:p>
            <a:p>
              <a:pPr marL="457200" indent="-457200">
                <a:buFont typeface="+mj-lt"/>
                <a:buAutoNum type="arabicPeriod"/>
              </a:pPr>
              <a:r>
                <a:rPr lang="en-US" sz="1600" dirty="0"/>
                <a:t>State (2</a:t>
              </a:r>
              <a:r>
                <a:rPr lang="en-US" sz="1600" dirty="0" smtClean="0"/>
                <a:t>%)</a:t>
              </a:r>
            </a:p>
            <a:p>
              <a:pPr marL="457200" indent="-457200">
                <a:buFont typeface="+mj-lt"/>
                <a:buAutoNum type="arabicPeriod"/>
              </a:pPr>
              <a:r>
                <a:rPr lang="en-US" sz="1600" dirty="0" smtClean="0"/>
                <a:t>Power (2%)</a:t>
              </a:r>
            </a:p>
            <a:p>
              <a:pPr marL="457200" indent="-457200">
                <a:buFont typeface="+mj-lt"/>
                <a:buAutoNum type="arabicPeriod"/>
              </a:pPr>
              <a:r>
                <a:rPr lang="en-US" sz="1600" dirty="0" smtClean="0"/>
                <a:t>OLED (2%)</a:t>
              </a:r>
            </a:p>
            <a:p>
              <a:pPr marL="457200" indent="-457200">
                <a:buFont typeface="+mj-lt"/>
                <a:buAutoNum type="arabicPeriod"/>
              </a:pPr>
              <a:r>
                <a:rPr lang="en-US" sz="1600" dirty="0" smtClean="0"/>
                <a:t>Weather (2%)</a:t>
              </a:r>
              <a:endParaRPr lang="en-US" sz="1600" dirty="0"/>
            </a:p>
            <a:p>
              <a:pPr marL="457200" indent="-457200">
                <a:buFont typeface="+mj-lt"/>
                <a:buAutoNum type="arabicPeriod"/>
              </a:pPr>
              <a:endParaRPr lang="en-US" sz="2000" dirty="0" smtClean="0"/>
            </a:p>
            <a:p>
              <a:pPr marL="457200" indent="-457200">
                <a:buFont typeface="+mj-lt"/>
                <a:buAutoNum type="arabicPeriod"/>
              </a:pPr>
              <a:endParaRPr lang="en-US" sz="2000" dirty="0" smtClean="0"/>
            </a:p>
            <a:p>
              <a:pPr marL="0" indent="0">
                <a:buFont typeface="Arial" pitchFamily="34" charset="0"/>
                <a:buNone/>
              </a:pPr>
              <a:endParaRPr lang="en-US" sz="2000" dirty="0" smtClean="0"/>
            </a:p>
            <a:p>
              <a:endParaRPr lang="en-US" sz="2000" dirty="0"/>
            </a:p>
          </p:txBody>
        </p:sp>
      </p:grpSp>
      <p:pic>
        <p:nvPicPr>
          <p:cNvPr id="19" name="Picture 18"/>
          <p:cNvPicPr/>
          <p:nvPr/>
        </p:nvPicPr>
        <p:blipFill>
          <a:blip r:embed="rId3" cstate="print">
            <a:extLst>
              <a:ext uri="{28A0092B-C50C-407E-A947-70E740481C1C}">
                <a14:useLocalDpi xmlns:a14="http://schemas.microsoft.com/office/drawing/2010/main" val="0"/>
              </a:ext>
            </a:extLst>
          </a:blip>
          <a:stretch>
            <a:fillRect/>
          </a:stretch>
        </p:blipFill>
        <p:spPr>
          <a:xfrm>
            <a:off x="139700" y="1949652"/>
            <a:ext cx="5956300" cy="2546148"/>
          </a:xfrm>
          <a:prstGeom prst="rect">
            <a:avLst/>
          </a:prstGeom>
        </p:spPr>
      </p:pic>
      <p:sp>
        <p:nvSpPr>
          <p:cNvPr id="10" name="Rectangle 9"/>
          <p:cNvSpPr/>
          <p:nvPr/>
        </p:nvSpPr>
        <p:spPr>
          <a:xfrm>
            <a:off x="259812" y="1767039"/>
            <a:ext cx="1734088" cy="3652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smtClean="0"/>
              <a:t>Across sub-sites</a:t>
            </a:r>
            <a:endParaRPr lang="en-US" dirty="0"/>
          </a:p>
        </p:txBody>
      </p:sp>
      <p:sp>
        <p:nvSpPr>
          <p:cNvPr id="8" name="TextBox 7"/>
          <p:cNvSpPr txBox="1"/>
          <p:nvPr/>
        </p:nvSpPr>
        <p:spPr>
          <a:xfrm>
            <a:off x="381000" y="5455622"/>
            <a:ext cx="8534400" cy="400110"/>
          </a:xfrm>
          <a:prstGeom prst="rect">
            <a:avLst/>
          </a:prstGeom>
          <a:noFill/>
        </p:spPr>
        <p:txBody>
          <a:bodyPr wrap="square" rtlCol="0">
            <a:spAutoFit/>
          </a:bodyPr>
          <a:lstStyle/>
          <a:p>
            <a:pPr lvl="0"/>
            <a:r>
              <a:rPr lang="en-US" sz="2000" b="1" dirty="0"/>
              <a:t>“OLED SSL solid Lighting </a:t>
            </a:r>
            <a:r>
              <a:rPr lang="en-US" sz="2000" b="1" dirty="0" err="1"/>
              <a:t>lighting</a:t>
            </a:r>
            <a:r>
              <a:rPr lang="en-US" sz="2000" b="1" dirty="0"/>
              <a:t> LED state</a:t>
            </a:r>
            <a:r>
              <a:rPr lang="en-US" sz="2000" b="1" dirty="0" smtClean="0"/>
              <a:t>” was searched for 409 times </a:t>
            </a:r>
            <a:endParaRPr lang="en-US" sz="2000" b="1" dirty="0"/>
          </a:p>
        </p:txBody>
      </p:sp>
    </p:spTree>
    <p:extLst>
      <p:ext uri="{BB962C8B-B14F-4D97-AF65-F5344CB8AC3E}">
        <p14:creationId xmlns:p14="http://schemas.microsoft.com/office/powerpoint/2010/main" val="4144947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9296400" cy="1143000"/>
          </a:xfrm>
        </p:spPr>
        <p:txBody>
          <a:bodyPr>
            <a:noAutofit/>
          </a:bodyPr>
          <a:lstStyle/>
          <a:p>
            <a:pPr algn="l"/>
            <a:r>
              <a:rPr lang="en-US" sz="3300" b="1" dirty="0" smtClean="0">
                <a:latin typeface="+mn-lt"/>
              </a:rPr>
              <a:t>What are users searching for?</a:t>
            </a:r>
            <a:endParaRPr lang="en-US" sz="3300" b="1" dirty="0">
              <a:latin typeface="+mn-lt"/>
            </a:endParaRPr>
          </a:p>
        </p:txBody>
      </p:sp>
      <p:grpSp>
        <p:nvGrpSpPr>
          <p:cNvPr id="3" name="Group 4"/>
          <p:cNvGrpSpPr/>
          <p:nvPr/>
        </p:nvGrpSpPr>
        <p:grpSpPr>
          <a:xfrm>
            <a:off x="6121400" y="1600200"/>
            <a:ext cx="2794000" cy="4648200"/>
            <a:chOff x="6121400" y="1591391"/>
            <a:chExt cx="2794000" cy="3757617"/>
          </a:xfrm>
        </p:grpSpPr>
        <p:sp>
          <p:nvSpPr>
            <p:cNvPr id="11" name="Text Placeholder 14"/>
            <p:cNvSpPr txBox="1">
              <a:spLocks/>
            </p:cNvSpPr>
            <p:nvPr/>
          </p:nvSpPr>
          <p:spPr>
            <a:xfrm>
              <a:off x="6121400" y="1591391"/>
              <a:ext cx="2794000" cy="457199"/>
            </a:xfrm>
            <a:prstGeom prst="rect">
              <a:avLst/>
            </a:prstGeom>
            <a:solidFill>
              <a:srgbClr val="92D050"/>
            </a:solidFill>
            <a:ln>
              <a:noFill/>
            </a:ln>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chor="b">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smtClean="0">
                  <a:solidFill>
                    <a:schemeClr val="bg1"/>
                  </a:solidFill>
                </a:rPr>
                <a:t>Top 10 searches</a:t>
              </a:r>
              <a:endParaRPr lang="en-US" sz="2000" dirty="0">
                <a:solidFill>
                  <a:schemeClr val="bg1"/>
                </a:solidFill>
              </a:endParaRPr>
            </a:p>
          </p:txBody>
        </p:sp>
        <p:sp>
          <p:nvSpPr>
            <p:cNvPr id="17" name="Content Placeholder 13"/>
            <p:cNvSpPr txBox="1">
              <a:spLocks/>
            </p:cNvSpPr>
            <p:nvPr/>
          </p:nvSpPr>
          <p:spPr>
            <a:xfrm>
              <a:off x="6121400" y="2031059"/>
              <a:ext cx="2794000" cy="3317949"/>
            </a:xfrm>
            <a:prstGeom prst="rect">
              <a:avLst/>
            </a:prstGeom>
            <a:solidFill>
              <a:schemeClr val="bg1">
                <a:lumMod val="75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457200" indent="-457200">
                <a:buFont typeface="+mj-lt"/>
                <a:buAutoNum type="arabicPeriod"/>
              </a:pPr>
              <a:r>
                <a:rPr lang="en-US" sz="1600" dirty="0" smtClean="0"/>
                <a:t>Find similar (11%)</a:t>
              </a:r>
            </a:p>
            <a:p>
              <a:pPr marL="457200" indent="-457200">
                <a:buFont typeface="+mj-lt"/>
                <a:buAutoNum type="arabicPeriod"/>
              </a:pPr>
              <a:r>
                <a:rPr lang="en-US" sz="1600" dirty="0" smtClean="0"/>
                <a:t>Energy (8%)</a:t>
              </a:r>
            </a:p>
            <a:p>
              <a:pPr marL="457200" indent="-457200">
                <a:buFont typeface="+mj-lt"/>
                <a:buAutoNum type="arabicPeriod"/>
              </a:pPr>
              <a:r>
                <a:rPr lang="en-US" sz="1600" dirty="0"/>
                <a:t>Solar (4%)</a:t>
              </a:r>
            </a:p>
            <a:p>
              <a:pPr marL="457200" indent="-457200">
                <a:buFont typeface="+mj-lt"/>
                <a:buAutoNum type="arabicPeriod"/>
              </a:pPr>
              <a:r>
                <a:rPr lang="en-US" sz="1600" dirty="0"/>
                <a:t>Wind (3</a:t>
              </a:r>
              <a:r>
                <a:rPr lang="en-US" sz="1600" dirty="0" smtClean="0"/>
                <a:t>%)</a:t>
              </a:r>
            </a:p>
            <a:p>
              <a:pPr marL="457200" indent="-457200">
                <a:buFont typeface="+mj-lt"/>
                <a:buAutoNum type="arabicPeriod"/>
              </a:pPr>
              <a:r>
                <a:rPr lang="en-US" sz="1600" dirty="0" smtClean="0"/>
                <a:t>Power (2%) </a:t>
              </a:r>
            </a:p>
            <a:p>
              <a:pPr marL="457200" indent="-457200">
                <a:buFont typeface="+mj-lt"/>
                <a:buAutoNum type="arabicPeriod"/>
              </a:pPr>
              <a:r>
                <a:rPr lang="en-US" sz="1600" dirty="0" smtClean="0"/>
                <a:t>Weather (2%)</a:t>
              </a:r>
            </a:p>
            <a:p>
              <a:pPr marL="457200" indent="-457200">
                <a:buFont typeface="+mj-lt"/>
                <a:buAutoNum type="arabicPeriod"/>
              </a:pPr>
              <a:r>
                <a:rPr lang="en-US" sz="1600" dirty="0" smtClean="0"/>
                <a:t>Fuel (2%)</a:t>
              </a:r>
            </a:p>
            <a:p>
              <a:pPr marL="457200" indent="-457200">
                <a:buFont typeface="+mj-lt"/>
                <a:buAutoNum type="arabicPeriod"/>
              </a:pPr>
              <a:r>
                <a:rPr lang="en-US" sz="1600" dirty="0" smtClean="0"/>
                <a:t>Data  (1%)</a:t>
              </a:r>
            </a:p>
            <a:p>
              <a:pPr marL="457200" indent="-457200">
                <a:buFont typeface="+mj-lt"/>
                <a:buAutoNum type="arabicPeriod"/>
              </a:pPr>
              <a:r>
                <a:rPr lang="en-US" sz="1600" dirty="0" smtClean="0"/>
                <a:t>Program (1%)</a:t>
              </a:r>
            </a:p>
            <a:p>
              <a:pPr marL="457200" indent="-457200">
                <a:buFont typeface="+mj-lt"/>
                <a:buAutoNum type="arabicPeriod"/>
              </a:pPr>
              <a:r>
                <a:rPr lang="en-US" sz="1600" dirty="0" smtClean="0"/>
                <a:t>Cost (1%)</a:t>
              </a:r>
            </a:p>
            <a:p>
              <a:pPr marL="0" indent="0">
                <a:buNone/>
              </a:pPr>
              <a:endParaRPr lang="en-US" sz="1600" dirty="0" smtClean="0"/>
            </a:p>
            <a:p>
              <a:pPr marL="0" indent="0">
                <a:buNone/>
              </a:pPr>
              <a:r>
                <a:rPr lang="en-US" sz="1600" b="1" dirty="0" smtClean="0"/>
                <a:t>Dropped down in frequency</a:t>
              </a:r>
              <a:endParaRPr lang="en-US" sz="1600" b="1" dirty="0"/>
            </a:p>
            <a:p>
              <a:pPr marL="0" indent="0">
                <a:buNone/>
              </a:pPr>
              <a:r>
                <a:rPr lang="en-US" sz="1600" dirty="0" smtClean="0"/>
                <a:t>LED </a:t>
              </a:r>
              <a:r>
                <a:rPr lang="en-US" sz="1600" dirty="0"/>
                <a:t>(1</a:t>
              </a:r>
              <a:r>
                <a:rPr lang="en-US" sz="1600" dirty="0" smtClean="0"/>
                <a:t>%), Lighting </a:t>
              </a:r>
              <a:r>
                <a:rPr lang="en-US" sz="1600" dirty="0"/>
                <a:t>(1</a:t>
              </a:r>
              <a:r>
                <a:rPr lang="en-US" sz="1600" dirty="0" smtClean="0"/>
                <a:t>%), State </a:t>
              </a:r>
              <a:r>
                <a:rPr lang="en-US" sz="1600" dirty="0"/>
                <a:t>(0.6</a:t>
              </a:r>
              <a:r>
                <a:rPr lang="en-US" sz="1600" dirty="0" smtClean="0"/>
                <a:t>%) and   OLED </a:t>
              </a:r>
              <a:r>
                <a:rPr lang="en-US" sz="1600" dirty="0"/>
                <a:t>(0.2%)</a:t>
              </a:r>
            </a:p>
            <a:p>
              <a:pPr marL="457200" indent="-457200">
                <a:buAutoNum type="arabicPeriod" startAt="6"/>
              </a:pPr>
              <a:endParaRPr lang="en-US" sz="1600" dirty="0" smtClean="0"/>
            </a:p>
            <a:p>
              <a:pPr marL="457200" indent="-457200">
                <a:buAutoNum type="arabicPeriod" startAt="6"/>
              </a:pPr>
              <a:endParaRPr lang="en-US" sz="2000" dirty="0" smtClean="0"/>
            </a:p>
            <a:p>
              <a:pPr marL="457200" indent="-457200">
                <a:buFont typeface="+mj-lt"/>
                <a:buAutoNum type="arabicPeriod"/>
              </a:pPr>
              <a:endParaRPr lang="en-US" sz="2000" dirty="0" smtClean="0"/>
            </a:p>
            <a:p>
              <a:pPr marL="0" indent="0">
                <a:buFont typeface="Arial" pitchFamily="34" charset="0"/>
                <a:buNone/>
              </a:pPr>
              <a:endParaRPr lang="en-US" sz="2000" dirty="0" smtClean="0"/>
            </a:p>
            <a:p>
              <a:endParaRPr lang="en-US" sz="2000" dirty="0"/>
            </a:p>
          </p:txBody>
        </p:sp>
      </p:grpSp>
      <p:sp>
        <p:nvSpPr>
          <p:cNvPr id="10" name="Rectangle 9"/>
          <p:cNvSpPr/>
          <p:nvPr/>
        </p:nvSpPr>
        <p:spPr>
          <a:xfrm>
            <a:off x="285212" y="1371599"/>
            <a:ext cx="5201188" cy="365226"/>
          </a:xfrm>
          <a:prstGeom prst="rect">
            <a:avLst/>
          </a:prstGeom>
          <a:solidFill>
            <a:srgbClr val="92D050"/>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t" anchorCtr="0"/>
          <a:lstStyle/>
          <a:p>
            <a:r>
              <a:rPr lang="en-US" dirty="0" smtClean="0"/>
              <a:t>Without “OLED </a:t>
            </a:r>
            <a:r>
              <a:rPr lang="en-US" dirty="0"/>
              <a:t>SSL solid Lighting </a:t>
            </a:r>
            <a:r>
              <a:rPr lang="en-US" dirty="0" err="1"/>
              <a:t>lighting</a:t>
            </a:r>
            <a:r>
              <a:rPr lang="en-US" dirty="0"/>
              <a:t> LED </a:t>
            </a:r>
            <a:r>
              <a:rPr lang="en-US" dirty="0" smtClean="0"/>
              <a:t>state”</a:t>
            </a:r>
            <a:endParaRPr lang="en-US" dirty="0"/>
          </a:p>
        </p:txBody>
      </p:sp>
      <p:pic>
        <p:nvPicPr>
          <p:cNvPr id="23" name="Picture 22"/>
          <p:cNvPicPr/>
          <p:nvPr/>
        </p:nvPicPr>
        <p:blipFill>
          <a:blip r:embed="rId3" cstate="print">
            <a:extLst>
              <a:ext uri="{28A0092B-C50C-407E-A947-70E740481C1C}">
                <a14:useLocalDpi xmlns:a14="http://schemas.microsoft.com/office/drawing/2010/main" val="0"/>
              </a:ext>
            </a:extLst>
          </a:blip>
          <a:stretch>
            <a:fillRect/>
          </a:stretch>
        </p:blipFill>
        <p:spPr>
          <a:xfrm>
            <a:off x="177800" y="1805549"/>
            <a:ext cx="5943600" cy="1939925"/>
          </a:xfrm>
          <a:prstGeom prst="rect">
            <a:avLst/>
          </a:prstGeom>
        </p:spPr>
      </p:pic>
    </p:spTree>
    <p:extLst>
      <p:ext uri="{BB962C8B-B14F-4D97-AF65-F5344CB8AC3E}">
        <p14:creationId xmlns:p14="http://schemas.microsoft.com/office/powerpoint/2010/main" val="1429990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76200" y="-152400"/>
            <a:ext cx="8229600" cy="1143000"/>
          </a:xfrm>
        </p:spPr>
        <p:txBody>
          <a:bodyPr>
            <a:noAutofit/>
          </a:bodyPr>
          <a:lstStyle/>
          <a:p>
            <a:pPr algn="l"/>
            <a:r>
              <a:rPr lang="en-US" sz="3300" b="1" dirty="0" smtClean="0">
                <a:latin typeface="+mn-lt"/>
              </a:rPr>
              <a:t>What are users searching for?</a:t>
            </a:r>
            <a:endParaRPr lang="en-US" sz="3300" b="1" dirty="0">
              <a:latin typeface="+mn-lt"/>
            </a:endParaRPr>
          </a:p>
        </p:txBody>
      </p:sp>
      <p:sp>
        <p:nvSpPr>
          <p:cNvPr id="19" name="Rectangle 18"/>
          <p:cNvSpPr/>
          <p:nvPr/>
        </p:nvSpPr>
        <p:spPr>
          <a:xfrm>
            <a:off x="355600" y="1328057"/>
            <a:ext cx="3857171" cy="28956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b="1" dirty="0" smtClean="0">
                <a:solidFill>
                  <a:schemeClr val="tx1"/>
                </a:solidFill>
              </a:rPr>
              <a:t>Energy </a:t>
            </a:r>
          </a:p>
          <a:p>
            <a:r>
              <a:rPr lang="en-US" sz="2000" dirty="0" smtClean="0">
                <a:solidFill>
                  <a:schemeClr val="tx1"/>
                </a:solidFill>
              </a:rPr>
              <a:t>Included in energy-related searches</a:t>
            </a:r>
          </a:p>
          <a:p>
            <a:endParaRPr lang="en-US" i="1" dirty="0" smtClean="0">
              <a:solidFill>
                <a:schemeClr val="tx1"/>
              </a:solidFill>
            </a:endParaRPr>
          </a:p>
          <a:p>
            <a:r>
              <a:rPr lang="en-US" i="1" dirty="0" smtClean="0">
                <a:solidFill>
                  <a:schemeClr val="tx1"/>
                </a:solidFill>
              </a:rPr>
              <a:t>“alternative </a:t>
            </a:r>
            <a:r>
              <a:rPr lang="en-US" i="1" dirty="0">
                <a:solidFill>
                  <a:schemeClr val="tx1"/>
                </a:solidFill>
              </a:rPr>
              <a:t>energy </a:t>
            </a:r>
            <a:r>
              <a:rPr lang="en-US" i="1" dirty="0" smtClean="0">
                <a:solidFill>
                  <a:schemeClr val="tx1"/>
                </a:solidFill>
              </a:rPr>
              <a:t>efficient” </a:t>
            </a:r>
          </a:p>
          <a:p>
            <a:r>
              <a:rPr lang="en-US" i="1" dirty="0" smtClean="0">
                <a:solidFill>
                  <a:schemeClr val="tx1"/>
                </a:solidFill>
              </a:rPr>
              <a:t>“energy audit”</a:t>
            </a:r>
          </a:p>
          <a:p>
            <a:r>
              <a:rPr lang="en-US" i="1" dirty="0">
                <a:solidFill>
                  <a:schemeClr val="tx1"/>
                </a:solidFill>
              </a:rPr>
              <a:t> </a:t>
            </a:r>
            <a:r>
              <a:rPr lang="en-US" i="1" dirty="0" smtClean="0">
                <a:solidFill>
                  <a:schemeClr val="tx1"/>
                </a:solidFill>
              </a:rPr>
              <a:t>“Energy </a:t>
            </a:r>
            <a:r>
              <a:rPr lang="en-US" i="1" dirty="0">
                <a:solidFill>
                  <a:schemeClr val="tx1"/>
                </a:solidFill>
              </a:rPr>
              <a:t>Saving </a:t>
            </a:r>
            <a:r>
              <a:rPr lang="en-US" i="1" dirty="0" smtClean="0">
                <a:solidFill>
                  <a:schemeClr val="tx1"/>
                </a:solidFill>
              </a:rPr>
              <a:t>performance”</a:t>
            </a:r>
          </a:p>
          <a:p>
            <a:r>
              <a:rPr lang="en-US" i="1" dirty="0">
                <a:solidFill>
                  <a:schemeClr val="tx1"/>
                </a:solidFill>
              </a:rPr>
              <a:t> </a:t>
            </a:r>
            <a:r>
              <a:rPr lang="en-US" i="1" dirty="0" smtClean="0">
                <a:solidFill>
                  <a:schemeClr val="tx1"/>
                </a:solidFill>
              </a:rPr>
              <a:t>“pros </a:t>
            </a:r>
            <a:r>
              <a:rPr lang="en-US" i="1" dirty="0">
                <a:solidFill>
                  <a:schemeClr val="tx1"/>
                </a:solidFill>
              </a:rPr>
              <a:t>and cons of solar </a:t>
            </a:r>
            <a:r>
              <a:rPr lang="en-US" i="1" dirty="0" smtClean="0">
                <a:solidFill>
                  <a:schemeClr val="tx1"/>
                </a:solidFill>
              </a:rPr>
              <a:t>energy”</a:t>
            </a:r>
          </a:p>
          <a:p>
            <a:endParaRPr lang="en-US" i="1" dirty="0">
              <a:solidFill>
                <a:schemeClr val="tx1"/>
              </a:solidFill>
            </a:endParaRPr>
          </a:p>
        </p:txBody>
      </p:sp>
      <p:grpSp>
        <p:nvGrpSpPr>
          <p:cNvPr id="2" name="Group 25"/>
          <p:cNvGrpSpPr/>
          <p:nvPr/>
        </p:nvGrpSpPr>
        <p:grpSpPr>
          <a:xfrm>
            <a:off x="381000" y="1328057"/>
            <a:ext cx="8509439" cy="4947013"/>
            <a:chOff x="381000" y="1328057"/>
            <a:chExt cx="8509439" cy="4947013"/>
          </a:xfrm>
        </p:grpSpPr>
        <p:grpSp>
          <p:nvGrpSpPr>
            <p:cNvPr id="3" name="Group 8"/>
            <p:cNvGrpSpPr/>
            <p:nvPr/>
          </p:nvGrpSpPr>
          <p:grpSpPr>
            <a:xfrm>
              <a:off x="381000" y="4662170"/>
              <a:ext cx="8509439" cy="1612900"/>
              <a:chOff x="228600" y="1981200"/>
              <a:chExt cx="8801100" cy="152400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981200"/>
                <a:ext cx="8801100" cy="15240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3"/>
              <p:cNvSpPr/>
              <p:nvPr/>
            </p:nvSpPr>
            <p:spPr>
              <a:xfrm>
                <a:off x="8073488" y="2590800"/>
                <a:ext cx="633827" cy="6096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Rectangle 11"/>
            <p:cNvSpPr/>
            <p:nvPr/>
          </p:nvSpPr>
          <p:spPr>
            <a:xfrm>
              <a:off x="5302138" y="1328057"/>
              <a:ext cx="3276600" cy="278674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b="1" dirty="0" smtClean="0">
                  <a:solidFill>
                    <a:schemeClr val="tx1"/>
                  </a:solidFill>
                </a:rPr>
                <a:t>Find similar</a:t>
              </a:r>
            </a:p>
            <a:p>
              <a:r>
                <a:rPr lang="en-US" sz="2000" dirty="0" smtClean="0">
                  <a:solidFill>
                    <a:schemeClr val="tx1"/>
                  </a:solidFill>
                </a:rPr>
                <a:t>Indicates frequent use of an advanced feature in the search results</a:t>
              </a:r>
            </a:p>
            <a:p>
              <a:endParaRPr lang="en-US" sz="2400" b="1" dirty="0">
                <a:solidFill>
                  <a:schemeClr val="tx1"/>
                </a:solidFill>
              </a:endParaRPr>
            </a:p>
          </p:txBody>
        </p:sp>
        <p:cxnSp>
          <p:nvCxnSpPr>
            <p:cNvPr id="20" name="Straight Connector 19"/>
            <p:cNvCxnSpPr>
              <a:stCxn id="12" idx="2"/>
            </p:cNvCxnSpPr>
            <p:nvPr/>
          </p:nvCxnSpPr>
          <p:spPr>
            <a:xfrm>
              <a:off x="6940438" y="4114800"/>
              <a:ext cx="1136762" cy="119253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19426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29" y="-76200"/>
            <a:ext cx="8229600" cy="1143000"/>
          </a:xfrm>
        </p:spPr>
        <p:txBody>
          <a:bodyPr vert="horz" lIns="91440" tIns="45720" rIns="91440" bIns="45720" rtlCol="0" anchor="ctr">
            <a:noAutofit/>
          </a:bodyPr>
          <a:lstStyle/>
          <a:p>
            <a:pPr algn="l"/>
            <a:r>
              <a:rPr lang="en-US" sz="3300" b="1" dirty="0" smtClean="0">
                <a:latin typeface="+mn-lt"/>
              </a:rPr>
              <a:t>How do users go about finding information?</a:t>
            </a:r>
            <a:endParaRPr lang="en-US" sz="3300" b="1" dirty="0">
              <a:latin typeface="+mn-lt"/>
            </a:endParaRPr>
          </a:p>
        </p:txBody>
      </p:sp>
      <p:grpSp>
        <p:nvGrpSpPr>
          <p:cNvPr id="3" name="Group 35"/>
          <p:cNvGrpSpPr/>
          <p:nvPr/>
        </p:nvGrpSpPr>
        <p:grpSpPr>
          <a:xfrm>
            <a:off x="2004784" y="1280752"/>
            <a:ext cx="5323114" cy="5181600"/>
            <a:chOff x="2004784" y="1280752"/>
            <a:chExt cx="5323114" cy="5181600"/>
          </a:xfrm>
        </p:grpSpPr>
        <p:grpSp>
          <p:nvGrpSpPr>
            <p:cNvPr id="4" name="Group 34"/>
            <p:cNvGrpSpPr/>
            <p:nvPr/>
          </p:nvGrpSpPr>
          <p:grpSpPr>
            <a:xfrm>
              <a:off x="2004784" y="1280752"/>
              <a:ext cx="5323114" cy="5181600"/>
              <a:chOff x="8991600" y="609600"/>
              <a:chExt cx="5689600" cy="5486400"/>
            </a:xfrm>
          </p:grpSpPr>
          <p:sp>
            <p:nvSpPr>
              <p:cNvPr id="34" name="Flowchart: Connector 33"/>
              <p:cNvSpPr/>
              <p:nvPr/>
            </p:nvSpPr>
            <p:spPr>
              <a:xfrm>
                <a:off x="8991600" y="609600"/>
                <a:ext cx="5689600" cy="5486400"/>
              </a:xfrm>
              <a:prstGeom prst="flowChartConnector">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lowchart: Connector 51"/>
              <p:cNvSpPr/>
              <p:nvPr/>
            </p:nvSpPr>
            <p:spPr>
              <a:xfrm>
                <a:off x="9626600" y="1143000"/>
                <a:ext cx="4419600" cy="4267200"/>
              </a:xfrm>
              <a:prstGeom prst="flowChartConnector">
                <a:avLst/>
              </a:prstGeom>
              <a:solidFill>
                <a:schemeClr val="accent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lowchart: Connector 52"/>
              <p:cNvSpPr/>
              <p:nvPr/>
            </p:nvSpPr>
            <p:spPr>
              <a:xfrm>
                <a:off x="10312400" y="1821731"/>
                <a:ext cx="3048000" cy="2909738"/>
              </a:xfrm>
              <a:prstGeom prst="flowChartConnector">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p:cNvSpPr txBox="1"/>
            <p:nvPr/>
          </p:nvSpPr>
          <p:spPr>
            <a:xfrm>
              <a:off x="3702565" y="2209800"/>
              <a:ext cx="2088635" cy="830997"/>
            </a:xfrm>
            <a:prstGeom prst="rect">
              <a:avLst/>
            </a:prstGeom>
            <a:noFill/>
            <a:ln w="76200">
              <a:noFill/>
            </a:ln>
          </p:spPr>
          <p:txBody>
            <a:bodyPr wrap="square" rtlCol="0">
              <a:prstTxWarp prst="textArchUp">
                <a:avLst>
                  <a:gd name="adj" fmla="val 11215538"/>
                </a:avLst>
              </a:prstTxWarp>
              <a:spAutoFit/>
            </a:bodyPr>
            <a:lstStyle/>
            <a:p>
              <a:r>
                <a:rPr lang="en-US" b="1" dirty="0" smtClean="0"/>
                <a:t>Ask basic questions</a:t>
              </a:r>
            </a:p>
          </p:txBody>
        </p:sp>
        <p:sp>
          <p:nvSpPr>
            <p:cNvPr id="55" name="TextBox 54"/>
            <p:cNvSpPr txBox="1"/>
            <p:nvPr/>
          </p:nvSpPr>
          <p:spPr>
            <a:xfrm>
              <a:off x="3581400" y="3174367"/>
              <a:ext cx="2222501" cy="707886"/>
            </a:xfrm>
            <a:prstGeom prst="rect">
              <a:avLst/>
            </a:prstGeom>
            <a:noFill/>
            <a:ln w="76200">
              <a:noFill/>
            </a:ln>
          </p:spPr>
          <p:txBody>
            <a:bodyPr wrap="square" rtlCol="0">
              <a:spAutoFit/>
            </a:bodyPr>
            <a:lstStyle/>
            <a:p>
              <a:pPr algn="ctr"/>
              <a:r>
                <a:rPr lang="en-US" sz="2000" b="1" dirty="0" smtClean="0"/>
                <a:t>Use specific searches</a:t>
              </a:r>
              <a:endParaRPr lang="en-US" sz="2000" dirty="0" smtClean="0"/>
            </a:p>
          </p:txBody>
        </p:sp>
        <p:sp>
          <p:nvSpPr>
            <p:cNvPr id="57" name="TextBox 56"/>
            <p:cNvSpPr txBox="1"/>
            <p:nvPr/>
          </p:nvSpPr>
          <p:spPr>
            <a:xfrm>
              <a:off x="3240507" y="1595735"/>
              <a:ext cx="2748922" cy="461665"/>
            </a:xfrm>
            <a:prstGeom prst="rect">
              <a:avLst/>
            </a:prstGeom>
            <a:noFill/>
            <a:ln w="76200">
              <a:noFill/>
            </a:ln>
          </p:spPr>
          <p:txBody>
            <a:bodyPr wrap="square" rtlCol="0">
              <a:prstTxWarp prst="textArchUp">
                <a:avLst/>
              </a:prstTxWarp>
              <a:spAutoFit/>
            </a:bodyPr>
            <a:lstStyle/>
            <a:p>
              <a:pPr algn="ctr"/>
              <a:r>
                <a:rPr lang="en-US" b="1" dirty="0" smtClean="0"/>
                <a:t>Cast a wide net </a:t>
              </a:r>
            </a:p>
          </p:txBody>
        </p:sp>
      </p:grpSp>
      <p:sp>
        <p:nvSpPr>
          <p:cNvPr id="56" name="TextBox 55"/>
          <p:cNvSpPr txBox="1"/>
          <p:nvPr/>
        </p:nvSpPr>
        <p:spPr>
          <a:xfrm>
            <a:off x="6553200" y="2209800"/>
            <a:ext cx="2424713" cy="2800767"/>
          </a:xfrm>
          <a:prstGeom prst="borderCallout1">
            <a:avLst>
              <a:gd name="adj1" fmla="val 13249"/>
              <a:gd name="adj2" fmla="val 889"/>
              <a:gd name="adj3" fmla="val 10786"/>
              <a:gd name="adj4" fmla="val -30339"/>
            </a:avLst>
          </a:prstGeom>
          <a:solidFill>
            <a:srgbClr val="FFFFFF">
              <a:alpha val="43922"/>
            </a:srgbClr>
          </a:solidFill>
          <a:ln w="28575">
            <a:solidFill>
              <a:schemeClr val="bg1">
                <a:lumMod val="65000"/>
              </a:schemeClr>
            </a:solidFill>
          </a:ln>
        </p:spPr>
        <p:txBody>
          <a:bodyPr wrap="square" rtlCol="0">
            <a:spAutoFit/>
          </a:bodyPr>
          <a:lstStyle/>
          <a:p>
            <a:r>
              <a:rPr lang="en-US" sz="1600" b="1" dirty="0" smtClean="0"/>
              <a:t>Home page</a:t>
            </a:r>
          </a:p>
          <a:p>
            <a:pPr marL="285750" indent="-285750">
              <a:buFont typeface="Arial" pitchFamily="34" charset="0"/>
              <a:buChar char="•"/>
            </a:pPr>
            <a:r>
              <a:rPr lang="en-US" sz="1600" i="1" dirty="0" smtClean="0"/>
              <a:t>“</a:t>
            </a:r>
            <a:r>
              <a:rPr lang="en-US" sz="1600" i="1" dirty="0"/>
              <a:t>What does solar energy power plants do?”</a:t>
            </a:r>
          </a:p>
          <a:p>
            <a:pPr marL="285750" indent="-285750">
              <a:buFont typeface="Arial" pitchFamily="34" charset="0"/>
              <a:buChar char="•"/>
            </a:pPr>
            <a:r>
              <a:rPr lang="en-US" sz="1600" i="1" dirty="0"/>
              <a:t>“how is ethanol is made</a:t>
            </a:r>
            <a:r>
              <a:rPr lang="en-US" sz="1600" i="1" dirty="0" smtClean="0"/>
              <a:t>”</a:t>
            </a:r>
          </a:p>
          <a:p>
            <a:endParaRPr lang="en-US" sz="1600" i="1" dirty="0" smtClean="0"/>
          </a:p>
          <a:p>
            <a:r>
              <a:rPr lang="en-US" sz="1600" b="1" dirty="0" smtClean="0"/>
              <a:t>Program sites</a:t>
            </a:r>
          </a:p>
          <a:p>
            <a:pPr marL="285750" indent="-285750">
              <a:buFont typeface="Arial" pitchFamily="34" charset="0"/>
              <a:buChar char="•"/>
            </a:pPr>
            <a:r>
              <a:rPr lang="en-US" sz="1600" i="1" dirty="0" smtClean="0"/>
              <a:t>“What </a:t>
            </a:r>
            <a:r>
              <a:rPr lang="en-US" sz="1600" i="1" dirty="0"/>
              <a:t>is bioenergy?”</a:t>
            </a:r>
          </a:p>
          <a:p>
            <a:pPr marL="285750" indent="-285750">
              <a:buFont typeface="Arial" pitchFamily="34" charset="0"/>
              <a:buChar char="•"/>
            </a:pPr>
            <a:r>
              <a:rPr lang="en-US" sz="1600" i="1" dirty="0"/>
              <a:t>“What makes a wind turbine </a:t>
            </a:r>
            <a:r>
              <a:rPr lang="en-US" sz="1600" i="1" dirty="0" smtClean="0"/>
              <a:t>work”</a:t>
            </a:r>
            <a:endParaRPr lang="en-US" sz="1600" i="1" dirty="0"/>
          </a:p>
        </p:txBody>
      </p:sp>
      <p:sp>
        <p:nvSpPr>
          <p:cNvPr id="5" name="TextBox 4"/>
          <p:cNvSpPr txBox="1"/>
          <p:nvPr/>
        </p:nvSpPr>
        <p:spPr>
          <a:xfrm>
            <a:off x="304800" y="1280752"/>
            <a:ext cx="2417454" cy="584775"/>
          </a:xfrm>
          <a:prstGeom prst="borderCallout1">
            <a:avLst>
              <a:gd name="adj1" fmla="val 49316"/>
              <a:gd name="adj2" fmla="val 101193"/>
              <a:gd name="adj3" fmla="val 57104"/>
              <a:gd name="adj4" fmla="val 131409"/>
            </a:avLst>
          </a:prstGeom>
          <a:solidFill>
            <a:srgbClr val="FFFFFF">
              <a:alpha val="43922"/>
            </a:srgbClr>
          </a:solidFill>
          <a:ln w="28575">
            <a:solidFill>
              <a:schemeClr val="bg1">
                <a:lumMod val="65000"/>
              </a:schemeClr>
            </a:solidFill>
          </a:ln>
        </p:spPr>
        <p:txBody>
          <a:bodyPr wrap="square" rtlCol="0">
            <a:spAutoFit/>
          </a:bodyPr>
          <a:lstStyle/>
          <a:p>
            <a:r>
              <a:rPr lang="en-US" sz="1600" dirty="0" smtClean="0"/>
              <a:t>“</a:t>
            </a:r>
            <a:r>
              <a:rPr lang="en-US" sz="1600" dirty="0"/>
              <a:t>led</a:t>
            </a:r>
            <a:r>
              <a:rPr lang="en-US" sz="1600" dirty="0" smtClean="0"/>
              <a:t>”, “</a:t>
            </a:r>
            <a:r>
              <a:rPr lang="en-US" sz="1600" dirty="0" err="1"/>
              <a:t>hcl</a:t>
            </a:r>
            <a:r>
              <a:rPr lang="en-US" sz="1600" dirty="0" smtClean="0"/>
              <a:t>”, “renewable energy”</a:t>
            </a:r>
          </a:p>
        </p:txBody>
      </p:sp>
      <p:sp>
        <p:nvSpPr>
          <p:cNvPr id="32" name="TextBox 31"/>
          <p:cNvSpPr txBox="1"/>
          <p:nvPr/>
        </p:nvSpPr>
        <p:spPr>
          <a:xfrm>
            <a:off x="176038" y="4572000"/>
            <a:ext cx="6128938" cy="2062103"/>
          </a:xfrm>
          <a:prstGeom prst="borderCallout1">
            <a:avLst>
              <a:gd name="adj1" fmla="val 515"/>
              <a:gd name="adj2" fmla="val 50501"/>
              <a:gd name="adj3" fmla="val -23551"/>
              <a:gd name="adj4" fmla="val 60928"/>
            </a:avLst>
          </a:prstGeom>
          <a:solidFill>
            <a:srgbClr val="FFFFFF">
              <a:alpha val="43922"/>
            </a:srgbClr>
          </a:solidFill>
          <a:ln w="28575">
            <a:solidFill>
              <a:schemeClr val="bg1">
                <a:lumMod val="65000"/>
              </a:schemeClr>
            </a:solidFill>
          </a:ln>
        </p:spPr>
        <p:txBody>
          <a:bodyPr wrap="square" rtlCol="0">
            <a:spAutoFit/>
          </a:bodyPr>
          <a:lstStyle/>
          <a:p>
            <a:r>
              <a:rPr lang="en-US" sz="1600" b="1" dirty="0" smtClean="0"/>
              <a:t>Home page</a:t>
            </a:r>
          </a:p>
          <a:p>
            <a:r>
              <a:rPr lang="en-US" sz="1600" i="1" dirty="0" smtClean="0"/>
              <a:t>“nuclear </a:t>
            </a:r>
            <a:r>
              <a:rPr lang="en-US" sz="1600" i="1" dirty="0"/>
              <a:t>powered capture and stored until needed</a:t>
            </a:r>
            <a:r>
              <a:rPr lang="en-US" sz="1600" i="1" dirty="0" smtClean="0"/>
              <a:t>”</a:t>
            </a:r>
          </a:p>
          <a:p>
            <a:r>
              <a:rPr lang="en-US" sz="1600" i="1" dirty="0" smtClean="0"/>
              <a:t>“</a:t>
            </a:r>
            <a:r>
              <a:rPr lang="en-US" sz="1600" i="1" dirty="0"/>
              <a:t>Top value added chemicals from biomass </a:t>
            </a:r>
            <a:r>
              <a:rPr lang="en-US" sz="1600" i="1" dirty="0" smtClean="0"/>
              <a:t>volume”</a:t>
            </a:r>
          </a:p>
          <a:p>
            <a:endParaRPr lang="en-US" sz="1600" b="1" dirty="0" smtClean="0"/>
          </a:p>
          <a:p>
            <a:r>
              <a:rPr lang="en-US" sz="1600" b="1" dirty="0" smtClean="0"/>
              <a:t>Program sites</a:t>
            </a:r>
          </a:p>
          <a:p>
            <a:r>
              <a:rPr lang="en-US" sz="1600" dirty="0" smtClean="0"/>
              <a:t>“</a:t>
            </a:r>
            <a:r>
              <a:rPr lang="en-US" sz="1600" i="1" dirty="0" smtClean="0"/>
              <a:t>ASHARE </a:t>
            </a:r>
            <a:r>
              <a:rPr lang="en-US" sz="1600" i="1" dirty="0"/>
              <a:t>energy </a:t>
            </a:r>
            <a:r>
              <a:rPr lang="en-US" sz="1600" i="1" dirty="0" smtClean="0"/>
              <a:t>models”</a:t>
            </a:r>
          </a:p>
          <a:p>
            <a:r>
              <a:rPr lang="en-US" sz="1600" i="1" dirty="0" smtClean="0"/>
              <a:t>“Dual </a:t>
            </a:r>
            <a:r>
              <a:rPr lang="en-US" sz="1600" i="1" dirty="0"/>
              <a:t>clutch transmission </a:t>
            </a:r>
            <a:r>
              <a:rPr lang="en-US" sz="1600" i="1" dirty="0" smtClean="0"/>
              <a:t>2010”</a:t>
            </a:r>
          </a:p>
          <a:p>
            <a:r>
              <a:rPr lang="en-US" sz="1600" i="1" dirty="0" smtClean="0"/>
              <a:t>“Routing </a:t>
            </a:r>
            <a:r>
              <a:rPr lang="en-US" sz="1600" i="1" dirty="0"/>
              <a:t>telecom and data centers toward efficient energy use”</a:t>
            </a:r>
          </a:p>
        </p:txBody>
      </p:sp>
    </p:spTree>
    <p:extLst>
      <p:ext uri="{BB962C8B-B14F-4D97-AF65-F5344CB8AC3E}">
        <p14:creationId xmlns:p14="http://schemas.microsoft.com/office/powerpoint/2010/main" val="1188133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5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 grpId="0" animBg="1"/>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126" y="-76200"/>
            <a:ext cx="8229600" cy="1143000"/>
          </a:xfrm>
        </p:spPr>
        <p:txBody>
          <a:bodyPr vert="horz" lIns="91440" tIns="45720" rIns="91440" bIns="45720" rtlCol="0" anchor="ctr">
            <a:noAutofit/>
          </a:bodyPr>
          <a:lstStyle/>
          <a:p>
            <a:pPr algn="l"/>
            <a:r>
              <a:rPr lang="en-US" sz="3300" b="1" dirty="0" smtClean="0">
                <a:latin typeface="+mn-lt"/>
              </a:rPr>
              <a:t>What are users interested in?</a:t>
            </a:r>
            <a:endParaRPr lang="en-US" sz="3300" b="1" dirty="0">
              <a:latin typeface="+mn-lt"/>
            </a:endParaRPr>
          </a:p>
        </p:txBody>
      </p:sp>
      <p:grpSp>
        <p:nvGrpSpPr>
          <p:cNvPr id="3" name="Group 10"/>
          <p:cNvGrpSpPr/>
          <p:nvPr/>
        </p:nvGrpSpPr>
        <p:grpSpPr>
          <a:xfrm>
            <a:off x="345327" y="1082060"/>
            <a:ext cx="3657599" cy="2727941"/>
            <a:chOff x="172995" y="1024608"/>
            <a:chExt cx="8513805" cy="1938406"/>
          </a:xfrm>
        </p:grpSpPr>
        <p:sp>
          <p:nvSpPr>
            <p:cNvPr id="10" name="Rectangle 9"/>
            <p:cNvSpPr/>
            <p:nvPr/>
          </p:nvSpPr>
          <p:spPr>
            <a:xfrm>
              <a:off x="202610" y="1024608"/>
              <a:ext cx="8484190" cy="179479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2"/>
            <p:cNvSpPr txBox="1">
              <a:spLocks/>
            </p:cNvSpPr>
            <p:nvPr/>
          </p:nvSpPr>
          <p:spPr>
            <a:xfrm>
              <a:off x="172995" y="1024608"/>
              <a:ext cx="8361406" cy="41821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b="1" dirty="0" smtClean="0">
                  <a:solidFill>
                    <a:schemeClr val="tx2"/>
                  </a:solidFill>
                </a:rPr>
                <a:t>Financial information</a:t>
              </a:r>
            </a:p>
            <a:p>
              <a:pPr marL="0" indent="0">
                <a:buNone/>
              </a:pPr>
              <a:endParaRPr lang="en-US" sz="2400" b="1" dirty="0" smtClean="0">
                <a:solidFill>
                  <a:schemeClr val="accent5">
                    <a:lumMod val="75000"/>
                  </a:schemeClr>
                </a:solidFill>
              </a:endParaRPr>
            </a:p>
          </p:txBody>
        </p:sp>
        <p:sp>
          <p:nvSpPr>
            <p:cNvPr id="20" name="Content Placeholder 2"/>
            <p:cNvSpPr txBox="1">
              <a:spLocks/>
            </p:cNvSpPr>
            <p:nvPr/>
          </p:nvSpPr>
          <p:spPr>
            <a:xfrm>
              <a:off x="228010" y="1296232"/>
              <a:ext cx="8306390" cy="1666782"/>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smtClean="0"/>
                <a:t>Type of information searched differed between the home page and programs</a:t>
              </a:r>
            </a:p>
            <a:p>
              <a:pPr marL="0" indent="0">
                <a:buNone/>
              </a:pPr>
              <a:r>
                <a:rPr lang="en-US" sz="1400" b="1" dirty="0" smtClean="0"/>
                <a:t>Home page:</a:t>
              </a:r>
            </a:p>
            <a:p>
              <a:pPr marL="0" indent="0">
                <a:buNone/>
              </a:pPr>
              <a:r>
                <a:rPr lang="en-US" sz="1400" i="1" dirty="0" smtClean="0"/>
                <a:t>“</a:t>
              </a:r>
              <a:r>
                <a:rPr lang="en-US" sz="1400" i="1" dirty="0"/>
                <a:t>renewable energy unit costs”</a:t>
              </a:r>
            </a:p>
            <a:p>
              <a:pPr marL="0" indent="0">
                <a:buNone/>
              </a:pPr>
              <a:r>
                <a:rPr lang="en-US" sz="1400" i="1" dirty="0"/>
                <a:t>“is induction lighting </a:t>
              </a:r>
              <a:r>
                <a:rPr lang="en-US" sz="1400" i="1" dirty="0" err="1"/>
                <a:t>eligble</a:t>
              </a:r>
              <a:r>
                <a:rPr lang="en-US" sz="1400" i="1" dirty="0"/>
                <a:t> for tax credit”</a:t>
              </a:r>
            </a:p>
            <a:p>
              <a:pPr marL="0" indent="0">
                <a:buNone/>
              </a:pPr>
              <a:r>
                <a:rPr lang="en-US" sz="1400" b="1" dirty="0" smtClean="0"/>
                <a:t>Program (WIP)</a:t>
              </a:r>
            </a:p>
            <a:p>
              <a:pPr marL="0" indent="0">
                <a:buNone/>
              </a:pPr>
              <a:r>
                <a:rPr lang="en-US" sz="1400" i="1" dirty="0"/>
                <a:t>“EECBG Competitive Grants application”</a:t>
              </a:r>
            </a:p>
            <a:p>
              <a:pPr marL="0" indent="0">
                <a:buNone/>
              </a:pPr>
              <a:r>
                <a:rPr lang="en-US" sz="1400" i="1" dirty="0"/>
                <a:t>“</a:t>
              </a:r>
              <a:r>
                <a:rPr lang="en-US" sz="1400" i="1" dirty="0" err="1"/>
                <a:t>kansas</a:t>
              </a:r>
              <a:r>
                <a:rPr lang="en-US" sz="1400" i="1" dirty="0"/>
                <a:t> grants for going green”</a:t>
              </a:r>
            </a:p>
            <a:p>
              <a:pPr marL="0" indent="0">
                <a:buNone/>
              </a:pPr>
              <a:endParaRPr lang="en-US" sz="1400" b="1" dirty="0" smtClean="0"/>
            </a:p>
            <a:p>
              <a:pPr marL="0" indent="0">
                <a:buNone/>
              </a:pPr>
              <a:endParaRPr lang="en-US" sz="1600" dirty="0"/>
            </a:p>
          </p:txBody>
        </p:sp>
      </p:grpSp>
      <p:grpSp>
        <p:nvGrpSpPr>
          <p:cNvPr id="5" name="Group 12"/>
          <p:cNvGrpSpPr/>
          <p:nvPr/>
        </p:nvGrpSpPr>
        <p:grpSpPr>
          <a:xfrm>
            <a:off x="4887861" y="961700"/>
            <a:ext cx="3582579" cy="2646191"/>
            <a:chOff x="152400" y="2990711"/>
            <a:chExt cx="8525648" cy="1856052"/>
          </a:xfrm>
        </p:grpSpPr>
        <p:sp>
          <p:nvSpPr>
            <p:cNvPr id="21" name="Rectangle 20"/>
            <p:cNvSpPr/>
            <p:nvPr/>
          </p:nvSpPr>
          <p:spPr>
            <a:xfrm>
              <a:off x="193858" y="3018377"/>
              <a:ext cx="8484190" cy="182838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p:cNvSpPr txBox="1">
              <a:spLocks/>
            </p:cNvSpPr>
            <p:nvPr/>
          </p:nvSpPr>
          <p:spPr>
            <a:xfrm>
              <a:off x="152400" y="2990711"/>
              <a:ext cx="8381999" cy="35253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b="1" dirty="0" smtClean="0">
                  <a:solidFill>
                    <a:schemeClr val="tx2"/>
                  </a:solidFill>
                </a:rPr>
                <a:t>Geographical</a:t>
              </a:r>
            </a:p>
          </p:txBody>
        </p:sp>
        <p:sp>
          <p:nvSpPr>
            <p:cNvPr id="23" name="Content Placeholder 2"/>
            <p:cNvSpPr txBox="1">
              <a:spLocks/>
            </p:cNvSpPr>
            <p:nvPr/>
          </p:nvSpPr>
          <p:spPr>
            <a:xfrm>
              <a:off x="365540" y="3343251"/>
              <a:ext cx="8306390" cy="1358810"/>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smtClean="0"/>
                <a:t>Searches were related to energy or weather</a:t>
              </a:r>
            </a:p>
            <a:p>
              <a:pPr marL="0" indent="0">
                <a:buNone/>
              </a:pPr>
              <a:r>
                <a:rPr lang="en-US" sz="1400" i="1" dirty="0" smtClean="0"/>
                <a:t>“</a:t>
              </a:r>
              <a:r>
                <a:rPr lang="en-US" sz="1400" i="1" dirty="0" err="1"/>
                <a:t>california</a:t>
              </a:r>
              <a:r>
                <a:rPr lang="en-US" sz="1400" i="1" dirty="0"/>
                <a:t> renewable energy</a:t>
              </a:r>
              <a:r>
                <a:rPr lang="en-US" sz="1400" i="1" dirty="0" smtClean="0"/>
                <a:t>”</a:t>
              </a:r>
            </a:p>
            <a:p>
              <a:pPr marL="0" indent="0">
                <a:buNone/>
              </a:pPr>
              <a:r>
                <a:rPr lang="en-US" sz="1400" i="1" dirty="0"/>
                <a:t>“house insulation Massachusetts”</a:t>
              </a:r>
              <a:endParaRPr lang="en-US" sz="1400" i="1" dirty="0" smtClean="0"/>
            </a:p>
            <a:p>
              <a:pPr marL="0" indent="0">
                <a:buNone/>
              </a:pPr>
              <a:r>
                <a:rPr lang="en-US" sz="1400" i="1" dirty="0" smtClean="0"/>
                <a:t>“</a:t>
              </a:r>
              <a:r>
                <a:rPr lang="en-US" sz="1400" i="1" dirty="0" err="1"/>
                <a:t>haiti</a:t>
              </a:r>
              <a:r>
                <a:rPr lang="en-US" sz="1400" i="1" dirty="0"/>
                <a:t> weather data</a:t>
              </a:r>
              <a:r>
                <a:rPr lang="en-US" sz="1400" i="1" dirty="0" smtClean="0"/>
                <a:t>” </a:t>
              </a:r>
            </a:p>
            <a:p>
              <a:pPr marL="0" indent="0">
                <a:buNone/>
              </a:pPr>
              <a:r>
                <a:rPr lang="en-US" sz="1400" i="1" dirty="0" smtClean="0"/>
                <a:t>“</a:t>
              </a:r>
              <a:r>
                <a:rPr lang="en-US" sz="1400" i="1" dirty="0"/>
                <a:t>Weatherization in Shreveport Louisiana”</a:t>
              </a:r>
            </a:p>
          </p:txBody>
        </p:sp>
      </p:grpSp>
      <p:grpSp>
        <p:nvGrpSpPr>
          <p:cNvPr id="6" name="Group 11"/>
          <p:cNvGrpSpPr/>
          <p:nvPr/>
        </p:nvGrpSpPr>
        <p:grpSpPr>
          <a:xfrm>
            <a:off x="368962" y="3822700"/>
            <a:ext cx="3568492" cy="2349500"/>
            <a:chOff x="202610" y="5006566"/>
            <a:chExt cx="8484190" cy="1851434"/>
          </a:xfrm>
        </p:grpSpPr>
        <p:sp>
          <p:nvSpPr>
            <p:cNvPr id="22" name="Rectangle 21"/>
            <p:cNvSpPr/>
            <p:nvPr/>
          </p:nvSpPr>
          <p:spPr>
            <a:xfrm>
              <a:off x="202610" y="5006566"/>
              <a:ext cx="8484190" cy="17752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2"/>
            <p:cNvSpPr txBox="1">
              <a:spLocks/>
            </p:cNvSpPr>
            <p:nvPr/>
          </p:nvSpPr>
          <p:spPr>
            <a:xfrm>
              <a:off x="248016" y="5006566"/>
              <a:ext cx="8323892" cy="55492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b="1" dirty="0" smtClean="0">
                  <a:solidFill>
                    <a:schemeClr val="tx2"/>
                  </a:solidFill>
                </a:rPr>
                <a:t>Federal government</a:t>
              </a:r>
            </a:p>
          </p:txBody>
        </p:sp>
        <p:sp>
          <p:nvSpPr>
            <p:cNvPr id="24" name="Content Placeholder 2"/>
            <p:cNvSpPr txBox="1">
              <a:spLocks/>
            </p:cNvSpPr>
            <p:nvPr/>
          </p:nvSpPr>
          <p:spPr>
            <a:xfrm>
              <a:off x="265519" y="5364093"/>
              <a:ext cx="8306389" cy="1493907"/>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smtClean="0"/>
                <a:t>More searches on the FEMP site than other programs. </a:t>
              </a:r>
            </a:p>
            <a:p>
              <a:pPr marL="0" indent="0">
                <a:buNone/>
              </a:pPr>
              <a:r>
                <a:rPr lang="en-US" sz="1400" i="1" dirty="0" smtClean="0"/>
                <a:t>“</a:t>
              </a:r>
              <a:r>
                <a:rPr lang="en-US" sz="1400" i="1" dirty="0"/>
                <a:t>Federal Guiding Principles for High Performance Buildings</a:t>
              </a:r>
              <a:r>
                <a:rPr lang="en-US" sz="1400" dirty="0"/>
                <a:t>” </a:t>
              </a:r>
              <a:endParaRPr lang="en-US" sz="1400" dirty="0" smtClean="0"/>
            </a:p>
            <a:p>
              <a:pPr marL="0" indent="0">
                <a:buNone/>
              </a:pPr>
              <a:r>
                <a:rPr lang="en-US" sz="1400" dirty="0" smtClean="0"/>
                <a:t>“</a:t>
              </a:r>
              <a:r>
                <a:rPr lang="en-US" sz="1400" i="1" dirty="0" smtClean="0"/>
                <a:t>federal </a:t>
              </a:r>
              <a:r>
                <a:rPr lang="en-US" sz="1400" i="1" dirty="0"/>
                <a:t>technology alert 286</a:t>
              </a:r>
              <a:r>
                <a:rPr lang="en-US" sz="1400" i="1" dirty="0" smtClean="0"/>
                <a:t>”</a:t>
              </a:r>
            </a:p>
            <a:p>
              <a:pPr marL="0" indent="0">
                <a:buNone/>
              </a:pPr>
              <a:r>
                <a:rPr lang="en-US" sz="1400" i="1" dirty="0" smtClean="0"/>
                <a:t>“</a:t>
              </a:r>
              <a:r>
                <a:rPr lang="en-US" sz="1400" i="1" dirty="0"/>
                <a:t>Energy Policy Act 1992 general motor full text</a:t>
              </a:r>
              <a:r>
                <a:rPr lang="en-US" sz="1400" i="1" dirty="0" smtClean="0"/>
                <a:t>”</a:t>
              </a:r>
              <a:endParaRPr lang="en-US" sz="1400" i="1" dirty="0"/>
            </a:p>
          </p:txBody>
        </p:sp>
      </p:grpSp>
      <p:grpSp>
        <p:nvGrpSpPr>
          <p:cNvPr id="7" name="Group 15"/>
          <p:cNvGrpSpPr/>
          <p:nvPr/>
        </p:nvGrpSpPr>
        <p:grpSpPr>
          <a:xfrm>
            <a:off x="4919633" y="3924300"/>
            <a:ext cx="3568492" cy="2252801"/>
            <a:chOff x="202610" y="5006566"/>
            <a:chExt cx="8484190" cy="1775234"/>
          </a:xfrm>
        </p:grpSpPr>
        <p:sp>
          <p:nvSpPr>
            <p:cNvPr id="17" name="Rectangle 16"/>
            <p:cNvSpPr/>
            <p:nvPr/>
          </p:nvSpPr>
          <p:spPr>
            <a:xfrm>
              <a:off x="202610" y="5006566"/>
              <a:ext cx="8484190" cy="17752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2"/>
            <p:cNvSpPr txBox="1">
              <a:spLocks/>
            </p:cNvSpPr>
            <p:nvPr/>
          </p:nvSpPr>
          <p:spPr>
            <a:xfrm>
              <a:off x="248016" y="5006566"/>
              <a:ext cx="8323892" cy="55492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b="1" dirty="0" smtClean="0">
                  <a:solidFill>
                    <a:schemeClr val="tx2"/>
                  </a:solidFill>
                </a:rPr>
                <a:t>Training and Education</a:t>
              </a:r>
            </a:p>
          </p:txBody>
        </p:sp>
        <p:sp>
          <p:nvSpPr>
            <p:cNvPr id="19" name="Content Placeholder 2"/>
            <p:cNvSpPr txBox="1">
              <a:spLocks/>
            </p:cNvSpPr>
            <p:nvPr/>
          </p:nvSpPr>
          <p:spPr>
            <a:xfrm>
              <a:off x="265519" y="5389687"/>
              <a:ext cx="8306389" cy="1282595"/>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smtClean="0"/>
                <a:t>Represented 12% of all home page searches. </a:t>
              </a:r>
            </a:p>
            <a:p>
              <a:pPr marL="0" indent="0">
                <a:buNone/>
              </a:pPr>
              <a:endParaRPr lang="en-US" sz="600" i="1" dirty="0" smtClean="0"/>
            </a:p>
            <a:p>
              <a:pPr marL="0" indent="0">
                <a:buNone/>
              </a:pPr>
              <a:r>
                <a:rPr lang="en-US" sz="1400" i="1" dirty="0" smtClean="0"/>
                <a:t>“</a:t>
              </a:r>
              <a:r>
                <a:rPr lang="en-US" sz="1400" i="1" dirty="0"/>
                <a:t>summer internship for high school students”</a:t>
              </a:r>
            </a:p>
            <a:p>
              <a:pPr marL="0" indent="0">
                <a:buNone/>
              </a:pPr>
              <a:r>
                <a:rPr lang="en-US" sz="1400" i="1" dirty="0"/>
                <a:t>“Residential Building Energy Codes webinar”</a:t>
              </a:r>
            </a:p>
            <a:p>
              <a:pPr marL="0" indent="0">
                <a:buNone/>
              </a:pPr>
              <a:r>
                <a:rPr lang="en-US" sz="1400" i="1" dirty="0"/>
                <a:t>“personnel training energy efficiency”</a:t>
              </a:r>
            </a:p>
          </p:txBody>
        </p:sp>
      </p:grpSp>
    </p:spTree>
    <p:extLst>
      <p:ext uri="{BB962C8B-B14F-4D97-AF65-F5344CB8AC3E}">
        <p14:creationId xmlns:p14="http://schemas.microsoft.com/office/powerpoint/2010/main" val="876109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2_EERE Black">
  <a:themeElements>
    <a:clrScheme name="EERE 2012-2">
      <a:dk1>
        <a:srgbClr val="50565C"/>
      </a:dk1>
      <a:lt1>
        <a:sysClr val="window" lastClr="FFFFFF"/>
      </a:lt1>
      <a:dk2>
        <a:srgbClr val="6A737B"/>
      </a:dk2>
      <a:lt2>
        <a:srgbClr val="EEECE1"/>
      </a:lt2>
      <a:accent1>
        <a:srgbClr val="7AC143"/>
      </a:accent1>
      <a:accent2>
        <a:srgbClr val="FFD200"/>
      </a:accent2>
      <a:accent3>
        <a:srgbClr val="00A4E4"/>
      </a:accent3>
      <a:accent4>
        <a:srgbClr val="00425D"/>
      </a:accent4>
      <a:accent5>
        <a:srgbClr val="00853F"/>
      </a:accent5>
      <a:accent6>
        <a:srgbClr val="F58025"/>
      </a:accent6>
      <a:hlink>
        <a:srgbClr val="006892"/>
      </a:hlink>
      <a:folHlink>
        <a:srgbClr val="6A737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rmAutofit fontScale="85000" lnSpcReduction="10000"/>
      </a:bodyPr>
      <a:lstStyle>
        <a:defPPr marL="0" marR="0" indent="0" algn="l" defTabSz="457200" rtl="0" eaLnBrk="1" fontAlgn="auto" latinLnBrk="0" hangingPunct="1">
          <a:lnSpc>
            <a:spcPct val="100000"/>
          </a:lnSpc>
          <a:spcBef>
            <a:spcPct val="20000"/>
          </a:spcBef>
          <a:spcAft>
            <a:spcPts val="0"/>
          </a:spcAft>
          <a:buClrTx/>
          <a:buSzTx/>
          <a:buFont typeface="Arial"/>
          <a:buNone/>
          <a:tabLst/>
          <a:defRPr kumimoji="0" sz="2323" b="1" i="0" u="none" strike="noStrike" kern="1200" cap="none" spc="0" normalizeH="0" baseline="0" noProof="0" dirty="0" smtClean="0">
            <a:ln>
              <a:noFill/>
            </a:ln>
            <a:solidFill>
              <a:srgbClr val="FFFFFF"/>
            </a:solidFill>
            <a:effectLst/>
            <a:uLnTx/>
            <a:uFillTx/>
            <a:latin typeface="Arial Narrow"/>
            <a:ea typeface="+mn-ea"/>
            <a:cs typeface="Arial Narrow"/>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873</TotalTime>
  <Words>2054</Words>
  <Application>Microsoft Office PowerPoint</Application>
  <PresentationFormat>On-screen Show (4:3)</PresentationFormat>
  <Paragraphs>242</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Narrow</vt:lpstr>
      <vt:lpstr>Calibri</vt:lpstr>
      <vt:lpstr>2_EERE Black</vt:lpstr>
      <vt:lpstr>Overview</vt:lpstr>
      <vt:lpstr>What are users searching for?</vt:lpstr>
      <vt:lpstr>What are users searching for?</vt:lpstr>
      <vt:lpstr>What are users searching for?</vt:lpstr>
      <vt:lpstr>What are users searching for?</vt:lpstr>
      <vt:lpstr>How do users go about finding information?</vt:lpstr>
      <vt:lpstr>What are users interested in?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Search Log Highlights Report Template</dc:title>
  <dc:subject>Example report template for reporting on search log results.</dc:subject>
  <dc:creator>Billie Bates</dc:creator>
  <cp:lastModifiedBy>Billie Bates</cp:lastModifiedBy>
  <cp:revision>107</cp:revision>
  <dcterms:created xsi:type="dcterms:W3CDTF">2011-06-04T16:38:42Z</dcterms:created>
  <dcterms:modified xsi:type="dcterms:W3CDTF">2015-09-28T19:17:58Z</dcterms:modified>
</cp:coreProperties>
</file>