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843" r:id="rId2"/>
  </p:sldMasterIdLst>
  <p:notesMasterIdLst>
    <p:notesMasterId r:id="rId18"/>
  </p:notesMasterIdLst>
  <p:handoutMasterIdLst>
    <p:handoutMasterId r:id="rId19"/>
  </p:handoutMasterIdLst>
  <p:sldIdLst>
    <p:sldId id="437" r:id="rId3"/>
    <p:sldId id="445" r:id="rId4"/>
    <p:sldId id="446" r:id="rId5"/>
    <p:sldId id="439" r:id="rId6"/>
    <p:sldId id="440" r:id="rId7"/>
    <p:sldId id="441" r:id="rId8"/>
    <p:sldId id="442" r:id="rId9"/>
    <p:sldId id="443" r:id="rId10"/>
    <p:sldId id="444" r:id="rId11"/>
    <p:sldId id="447" r:id="rId12"/>
    <p:sldId id="448" r:id="rId13"/>
    <p:sldId id="450" r:id="rId14"/>
    <p:sldId id="453" r:id="rId15"/>
    <p:sldId id="452" r:id="rId16"/>
    <p:sldId id="454" r:id="rId17"/>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4D4D4D"/>
    <a:srgbClr val="C0C0C0"/>
    <a:srgbClr val="AA1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71550" autoAdjust="0"/>
  </p:normalViewPr>
  <p:slideViewPr>
    <p:cSldViewPr snapToGrid="0">
      <p:cViewPr varScale="1">
        <p:scale>
          <a:sx n="55" d="100"/>
          <a:sy n="55" d="100"/>
        </p:scale>
        <p:origin x="84"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968" y="-84"/>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4025"/>
          </a:xfrm>
          <a:prstGeom prst="rect">
            <a:avLst/>
          </a:prstGeom>
          <a:noFill/>
          <a:ln w="9525">
            <a:noFill/>
            <a:miter lim="800000"/>
            <a:headEnd/>
            <a:tailEnd/>
          </a:ln>
        </p:spPr>
        <p:txBody>
          <a:bodyPr vert="horz" wrap="square" lIns="91085" tIns="45543" rIns="91085" bIns="45543" numCol="1" anchor="t" anchorCtr="0" compatLnSpc="1">
            <a:prstTxWarp prst="textNoShape">
              <a:avLst/>
            </a:prstTxWarp>
          </a:bodyPr>
          <a:lstStyle>
            <a:lvl1pPr defTabSz="455710">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bwMode="auto">
          <a:xfrm>
            <a:off x="3884613" y="0"/>
            <a:ext cx="2971800" cy="454025"/>
          </a:xfrm>
          <a:prstGeom prst="rect">
            <a:avLst/>
          </a:prstGeom>
          <a:noFill/>
          <a:ln w="9525">
            <a:noFill/>
            <a:miter lim="800000"/>
            <a:headEnd/>
            <a:tailEnd/>
          </a:ln>
        </p:spPr>
        <p:txBody>
          <a:bodyPr vert="horz" wrap="square" lIns="91085" tIns="45543" rIns="91085" bIns="45543" numCol="1" anchor="t" anchorCtr="0" compatLnSpc="1">
            <a:prstTxWarp prst="textNoShape">
              <a:avLst/>
            </a:prstTxWarp>
          </a:bodyPr>
          <a:lstStyle>
            <a:lvl1pPr algn="r" defTabSz="455710">
              <a:defRPr sz="1200">
                <a:latin typeface="Calibri" pitchFamily="-108" charset="0"/>
                <a:ea typeface="ＭＳ Ｐゴシック" pitchFamily="-108" charset="-128"/>
                <a:cs typeface="+mn-cs"/>
              </a:defRPr>
            </a:lvl1pPr>
          </a:lstStyle>
          <a:p>
            <a:pPr>
              <a:defRPr/>
            </a:pPr>
            <a:fld id="{5F0246EB-202C-4676-B019-8735DE0935EF}" type="datetime1">
              <a:rPr lang="en-US"/>
              <a:pPr>
                <a:defRPr/>
              </a:pPr>
              <a:t>9/25/2015</a:t>
            </a:fld>
            <a:endParaRPr lang="en-US"/>
          </a:p>
        </p:txBody>
      </p:sp>
      <p:sp>
        <p:nvSpPr>
          <p:cNvPr id="4" name="Footer Placeholder 3"/>
          <p:cNvSpPr>
            <a:spLocks noGrp="1"/>
          </p:cNvSpPr>
          <p:nvPr>
            <p:ph type="ftr" sz="quarter" idx="2"/>
          </p:nvPr>
        </p:nvSpPr>
        <p:spPr bwMode="auto">
          <a:xfrm>
            <a:off x="0" y="8628063"/>
            <a:ext cx="2971800" cy="454025"/>
          </a:xfrm>
          <a:prstGeom prst="rect">
            <a:avLst/>
          </a:prstGeom>
          <a:noFill/>
          <a:ln w="9525">
            <a:noFill/>
            <a:miter lim="800000"/>
            <a:headEnd/>
            <a:tailEnd/>
          </a:ln>
        </p:spPr>
        <p:txBody>
          <a:bodyPr vert="horz" wrap="square" lIns="91085" tIns="45543" rIns="91085" bIns="45543" numCol="1" anchor="b" anchorCtr="0" compatLnSpc="1">
            <a:prstTxWarp prst="textNoShape">
              <a:avLst/>
            </a:prstTxWarp>
          </a:bodyPr>
          <a:lstStyle>
            <a:lvl1pPr defTabSz="455710">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bwMode="auto">
          <a:xfrm>
            <a:off x="3884613" y="8628063"/>
            <a:ext cx="2971800" cy="454025"/>
          </a:xfrm>
          <a:prstGeom prst="rect">
            <a:avLst/>
          </a:prstGeom>
          <a:noFill/>
          <a:ln w="9525">
            <a:noFill/>
            <a:miter lim="800000"/>
            <a:headEnd/>
            <a:tailEnd/>
          </a:ln>
        </p:spPr>
        <p:txBody>
          <a:bodyPr vert="horz" wrap="square" lIns="91085" tIns="45543" rIns="91085" bIns="45543" numCol="1" anchor="b" anchorCtr="0" compatLnSpc="1">
            <a:prstTxWarp prst="textNoShape">
              <a:avLst/>
            </a:prstTxWarp>
          </a:bodyPr>
          <a:lstStyle>
            <a:lvl1pPr algn="r" defTabSz="455710">
              <a:defRPr sz="1200">
                <a:latin typeface="Calibri" pitchFamily="-108" charset="0"/>
                <a:ea typeface="ＭＳ Ｐゴシック" pitchFamily="-108" charset="-128"/>
                <a:cs typeface="+mn-cs"/>
              </a:defRPr>
            </a:lvl1pPr>
          </a:lstStyle>
          <a:p>
            <a:pPr>
              <a:defRPr/>
            </a:pPr>
            <a:fld id="{0BB75957-45CF-47E5-8002-674D5F1C0E7E}" type="slidenum">
              <a:rPr lang="en-US"/>
              <a:pPr>
                <a:defRPr/>
              </a:pPr>
              <a:t>‹#›</a:t>
            </a:fld>
            <a:endParaRPr lang="en-US"/>
          </a:p>
        </p:txBody>
      </p:sp>
    </p:spTree>
    <p:extLst>
      <p:ext uri="{BB962C8B-B14F-4D97-AF65-F5344CB8AC3E}">
        <p14:creationId xmlns:p14="http://schemas.microsoft.com/office/powerpoint/2010/main" val="2020981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54025"/>
          </a:xfrm>
          <a:prstGeom prst="rect">
            <a:avLst/>
          </a:prstGeom>
          <a:noFill/>
          <a:ln w="9525">
            <a:noFill/>
            <a:miter lim="800000"/>
            <a:headEnd/>
            <a:tailEnd/>
          </a:ln>
        </p:spPr>
        <p:txBody>
          <a:bodyPr vert="horz" wrap="square" lIns="91085" tIns="45543" rIns="91085" bIns="45543" numCol="1" anchor="t" anchorCtr="0" compatLnSpc="1">
            <a:prstTxWarp prst="textNoShape">
              <a:avLst/>
            </a:prstTxWarp>
          </a:bodyPr>
          <a:lstStyle>
            <a:lvl1pPr defTabSz="455710">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bwMode="auto">
          <a:xfrm>
            <a:off x="3884613" y="0"/>
            <a:ext cx="2971800" cy="454025"/>
          </a:xfrm>
          <a:prstGeom prst="rect">
            <a:avLst/>
          </a:prstGeom>
          <a:noFill/>
          <a:ln w="9525">
            <a:noFill/>
            <a:miter lim="800000"/>
            <a:headEnd/>
            <a:tailEnd/>
          </a:ln>
        </p:spPr>
        <p:txBody>
          <a:bodyPr vert="horz" wrap="square" lIns="91085" tIns="45543" rIns="91085" bIns="45543" numCol="1" anchor="t" anchorCtr="0" compatLnSpc="1">
            <a:prstTxWarp prst="textNoShape">
              <a:avLst/>
            </a:prstTxWarp>
          </a:bodyPr>
          <a:lstStyle>
            <a:lvl1pPr algn="r" defTabSz="455710">
              <a:defRPr sz="1200">
                <a:latin typeface="Calibri" pitchFamily="-108" charset="0"/>
                <a:ea typeface="ＭＳ Ｐゴシック" pitchFamily="-108" charset="-128"/>
                <a:cs typeface="+mn-cs"/>
              </a:defRPr>
            </a:lvl1pPr>
          </a:lstStyle>
          <a:p>
            <a:pPr>
              <a:defRPr/>
            </a:pPr>
            <a:fld id="{7C0FD5F7-02B8-44F6-95AA-AC96040A11E4}" type="datetime1">
              <a:rPr lang="en-US"/>
              <a:pPr>
                <a:defRPr/>
              </a:pPr>
              <a:t>9/25/2015</a:t>
            </a:fld>
            <a:endParaRPr lang="en-US"/>
          </a:p>
        </p:txBody>
      </p:sp>
      <p:sp>
        <p:nvSpPr>
          <p:cNvPr id="4" name="Slide Image Placeholder 3"/>
          <p:cNvSpPr>
            <a:spLocks noGrp="1" noRot="1" noChangeAspect="1"/>
          </p:cNvSpPr>
          <p:nvPr>
            <p:ph type="sldImg" idx="2"/>
          </p:nvPr>
        </p:nvSpPr>
        <p:spPr>
          <a:xfrm>
            <a:off x="1158875" y="681038"/>
            <a:ext cx="4541838" cy="3406775"/>
          </a:xfrm>
          <a:prstGeom prst="rect">
            <a:avLst/>
          </a:prstGeom>
          <a:noFill/>
          <a:ln w="12700">
            <a:solidFill>
              <a:prstClr val="black"/>
            </a:solidFill>
          </a:ln>
        </p:spPr>
        <p:txBody>
          <a:bodyPr vert="horz" wrap="square" lIns="89282" tIns="44641" rIns="89282" bIns="4464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685800" y="4314825"/>
            <a:ext cx="5486400" cy="4087813"/>
          </a:xfrm>
          <a:prstGeom prst="rect">
            <a:avLst/>
          </a:prstGeom>
          <a:noFill/>
          <a:ln w="9525">
            <a:noFill/>
            <a:miter lim="800000"/>
            <a:headEnd/>
            <a:tailEnd/>
          </a:ln>
        </p:spPr>
        <p:txBody>
          <a:bodyPr vert="horz" wrap="square" lIns="91085" tIns="45543" rIns="91085" bIns="455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628063"/>
            <a:ext cx="2971800" cy="454025"/>
          </a:xfrm>
          <a:prstGeom prst="rect">
            <a:avLst/>
          </a:prstGeom>
          <a:noFill/>
          <a:ln w="9525">
            <a:noFill/>
            <a:miter lim="800000"/>
            <a:headEnd/>
            <a:tailEnd/>
          </a:ln>
        </p:spPr>
        <p:txBody>
          <a:bodyPr vert="horz" wrap="square" lIns="91085" tIns="45543" rIns="91085" bIns="45543" numCol="1" anchor="b" anchorCtr="0" compatLnSpc="1">
            <a:prstTxWarp prst="textNoShape">
              <a:avLst/>
            </a:prstTxWarp>
          </a:bodyPr>
          <a:lstStyle>
            <a:lvl1pPr defTabSz="455710">
              <a:defRPr sz="12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884613" y="8628063"/>
            <a:ext cx="2971800" cy="454025"/>
          </a:xfrm>
          <a:prstGeom prst="rect">
            <a:avLst/>
          </a:prstGeom>
          <a:noFill/>
          <a:ln w="9525">
            <a:noFill/>
            <a:miter lim="800000"/>
            <a:headEnd/>
            <a:tailEnd/>
          </a:ln>
        </p:spPr>
        <p:txBody>
          <a:bodyPr vert="horz" wrap="square" lIns="91085" tIns="45543" rIns="91085" bIns="45543" numCol="1" anchor="b" anchorCtr="0" compatLnSpc="1">
            <a:prstTxWarp prst="textNoShape">
              <a:avLst/>
            </a:prstTxWarp>
          </a:bodyPr>
          <a:lstStyle>
            <a:lvl1pPr algn="r" defTabSz="455710">
              <a:defRPr sz="1200">
                <a:latin typeface="Calibri" pitchFamily="-108" charset="0"/>
                <a:ea typeface="ＭＳ Ｐゴシック" pitchFamily="-108" charset="-128"/>
                <a:cs typeface="+mn-cs"/>
              </a:defRPr>
            </a:lvl1pPr>
          </a:lstStyle>
          <a:p>
            <a:pPr>
              <a:defRPr/>
            </a:pPr>
            <a:fld id="{74EB4D13-5279-4702-B5E7-F7ED27459341}" type="slidenum">
              <a:rPr lang="en-US"/>
              <a:pPr>
                <a:defRPr/>
              </a:pPr>
              <a:t>‹#›</a:t>
            </a:fld>
            <a:endParaRPr lang="en-US"/>
          </a:p>
        </p:txBody>
      </p:sp>
    </p:spTree>
    <p:extLst>
      <p:ext uri="{BB962C8B-B14F-4D97-AF65-F5344CB8AC3E}">
        <p14:creationId xmlns:p14="http://schemas.microsoft.com/office/powerpoint/2010/main" val="465515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a:p>
            <a:pPr eaLnBrk="1" hangingPunct="1"/>
            <a:r>
              <a:rPr lang="en-US" smtClean="0">
                <a:ea typeface="ＭＳ Ｐゴシック" charset="-128"/>
              </a:rPr>
              <a:t>Today we wanted to share with you some of the usage trends that are starting to emerge for sites in the new program template.</a:t>
            </a:r>
          </a:p>
          <a:p>
            <a:pPr eaLnBrk="1" hangingPunct="1"/>
            <a:endParaRPr lang="en-US" smtClean="0">
              <a:ea typeface="ＭＳ Ｐゴシック" charset="-128"/>
            </a:endParaRPr>
          </a:p>
          <a:p>
            <a:pPr eaLnBrk="1" hangingPunct="1"/>
            <a:r>
              <a:rPr lang="en-US" smtClean="0">
                <a:ea typeface="ＭＳ Ｐゴシック" charset="-128"/>
              </a:rPr>
              <a:t>Then we’ll provide some recommendations for you to consider when developing content for your pages based on the click analytics.</a:t>
            </a:r>
          </a:p>
          <a:p>
            <a:pPr eaLnBrk="1" hangingPunct="1"/>
            <a:endParaRPr lang="en-US" smtClean="0">
              <a:ea typeface="ＭＳ Ｐゴシック" charset="-128"/>
            </a:endParaRPr>
          </a:p>
          <a:p>
            <a:pPr eaLnBrk="1" hangingPunct="1"/>
            <a:r>
              <a:rPr lang="en-US" smtClean="0">
                <a:ea typeface="ＭＳ Ｐゴシック" charset="-128"/>
              </a:rPr>
              <a:t>Chris will talk about some of the ways EERE is planning to address some of the template-level findings.</a:t>
            </a:r>
          </a:p>
          <a:p>
            <a:pPr eaLnBrk="1" hangingPunct="1"/>
            <a:endParaRPr lang="en-US" smtClean="0">
              <a:ea typeface="ＭＳ Ｐゴシック" charset="-128"/>
            </a:endParaRPr>
          </a:p>
        </p:txBody>
      </p:sp>
    </p:spTree>
    <p:extLst>
      <p:ext uri="{BB962C8B-B14F-4D97-AF65-F5344CB8AC3E}">
        <p14:creationId xmlns:p14="http://schemas.microsoft.com/office/powerpoint/2010/main" val="141647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Primarily used on home pages (can constitute 15-25% of page traffic).</a:t>
            </a:r>
          </a:p>
          <a:p>
            <a:pPr marL="342900" indent="-342900">
              <a:spcBef>
                <a:spcPct val="20000"/>
              </a:spcBef>
              <a:buFontTx/>
              <a:buChar char="•"/>
            </a:pPr>
            <a:r>
              <a:rPr lang="en-US" smtClean="0">
                <a:ea typeface="ＭＳ Ｐゴシック" charset="-128"/>
              </a:rPr>
              <a:t>Usage on second levels varies considerably (6-26%).</a:t>
            </a:r>
          </a:p>
          <a:p>
            <a:pPr marL="342900" indent="-342900">
              <a:spcBef>
                <a:spcPct val="20000"/>
              </a:spcBef>
              <a:buFontTx/>
              <a:buChar char="•"/>
            </a:pPr>
            <a:r>
              <a:rPr lang="en-US" smtClean="0">
                <a:ea typeface="ＭＳ Ｐゴシック" charset="-128"/>
              </a:rPr>
              <a:t>About, Financial Opportunities, and to some degree, Information Resources are the most utilized top navigation items on home pages.  In addition to these items, Program Areas and some of the program-specific buttons are popular on second levels.</a:t>
            </a:r>
          </a:p>
          <a:p>
            <a:pPr marL="342900" indent="-342900">
              <a:spcBef>
                <a:spcPct val="20000"/>
              </a:spcBef>
              <a:buFontTx/>
              <a:buChar char="•"/>
            </a:pPr>
            <a:r>
              <a:rPr lang="en-US" smtClean="0">
                <a:ea typeface="ＭＳ Ｐゴシック" charset="-128"/>
              </a:rPr>
              <a:t>News, Events, and Deployment are the least popular top navigation choices on both home and second level pages.</a:t>
            </a:r>
          </a:p>
        </p:txBody>
      </p:sp>
    </p:spTree>
    <p:extLst>
      <p:ext uri="{BB962C8B-B14F-4D97-AF65-F5344CB8AC3E}">
        <p14:creationId xmlns:p14="http://schemas.microsoft.com/office/powerpoint/2010/main" val="206343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The right column consistently draws less traffic than the center or the navigation.</a:t>
            </a:r>
          </a:p>
          <a:p>
            <a:pPr marL="342900" indent="-342900">
              <a:spcBef>
                <a:spcPct val="20000"/>
              </a:spcBef>
              <a:buFontTx/>
              <a:buChar char="•"/>
            </a:pPr>
            <a:r>
              <a:rPr lang="en-US" smtClean="0">
                <a:ea typeface="ＭＳ Ｐゴシック" charset="-128"/>
              </a:rPr>
              <a:t>Particular news stories or features draw more traffic than most (this seems to depend on content of the story/feature). </a:t>
            </a:r>
          </a:p>
          <a:p>
            <a:pPr marL="342900" indent="-342900">
              <a:spcBef>
                <a:spcPct val="20000"/>
              </a:spcBef>
              <a:buFontTx/>
              <a:buChar char="•"/>
            </a:pPr>
            <a:r>
              <a:rPr lang="en-US" smtClean="0">
                <a:ea typeface="ＭＳ Ｐゴシック" charset="-128"/>
              </a:rPr>
              <a:t>A few visitors use the “Subscribe to News, More News” links.</a:t>
            </a:r>
          </a:p>
        </p:txBody>
      </p:sp>
    </p:spTree>
    <p:extLst>
      <p:ext uri="{BB962C8B-B14F-4D97-AF65-F5344CB8AC3E}">
        <p14:creationId xmlns:p14="http://schemas.microsoft.com/office/powerpoint/2010/main" val="2922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The left navigation receives up to 43% of the page clicks, and seems to effectively draw people’s attention on second levels.  </a:t>
            </a:r>
          </a:p>
          <a:p>
            <a:pPr marL="342900" indent="-342900">
              <a:spcBef>
                <a:spcPct val="20000"/>
              </a:spcBef>
              <a:buFontTx/>
              <a:buChar char="•"/>
            </a:pPr>
            <a:r>
              <a:rPr lang="en-US" smtClean="0">
                <a:ea typeface="ＭＳ Ｐゴシック" charset="-128"/>
              </a:rPr>
              <a:t>It consistently gets more clicks than the top navigation on second level pages.</a:t>
            </a:r>
            <a:r>
              <a:rPr lang="en-US" b="1" smtClean="0">
                <a:ea typeface="ＭＳ Ｐゴシック" charset="-128"/>
              </a:rPr>
              <a:t> </a:t>
            </a:r>
            <a:endParaRPr lang="en-US" smtClean="0">
              <a:ea typeface="ＭＳ Ｐゴシック" charset="-128"/>
            </a:endParaRPr>
          </a:p>
        </p:txBody>
      </p:sp>
    </p:spTree>
    <p:extLst>
      <p:ext uri="{BB962C8B-B14F-4D97-AF65-F5344CB8AC3E}">
        <p14:creationId xmlns:p14="http://schemas.microsoft.com/office/powerpoint/2010/main" val="72437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Content in the center area (especially underlined links) generally attracts more clicks than other parts of the page. </a:t>
            </a:r>
          </a:p>
          <a:p>
            <a:pPr marL="342900" indent="-342900">
              <a:spcBef>
                <a:spcPct val="20000"/>
              </a:spcBef>
              <a:buFontTx/>
              <a:buChar char="•"/>
            </a:pPr>
            <a:r>
              <a:rPr lang="en-US" smtClean="0">
                <a:ea typeface="ＭＳ Ｐゴシック" charset="-128"/>
              </a:rPr>
              <a:t>Generally information above the fold is more clicked than information at the bottom of the page, but you can see here that visitors will scroll down and click on content that is of interest to them at the bottom of the page. </a:t>
            </a:r>
          </a:p>
          <a:p>
            <a:pPr marL="342900" indent="-342900">
              <a:spcBef>
                <a:spcPct val="20000"/>
              </a:spcBef>
              <a:buFontTx/>
              <a:buChar char="•"/>
            </a:pPr>
            <a:r>
              <a:rPr lang="en-US" smtClean="0">
                <a:ea typeface="ＭＳ Ｐゴシック" charset="-128"/>
              </a:rPr>
              <a:t>Generally links near the top of lists get more clicks than links at the bottom of lists (but not always). </a:t>
            </a:r>
          </a:p>
          <a:p>
            <a:pPr marL="342900" indent="-342900">
              <a:spcBef>
                <a:spcPct val="20000"/>
              </a:spcBef>
              <a:buFontTx/>
              <a:buChar char="•"/>
            </a:pPr>
            <a:r>
              <a:rPr lang="en-US" smtClean="0">
                <a:ea typeface="ＭＳ Ｐゴシック" charset="-128"/>
              </a:rPr>
              <a:t>A surprising number of visitors attempt to click on the program descriptions found on most program home pages.  These are blocks of text that contain no links.  </a:t>
            </a:r>
          </a:p>
          <a:p>
            <a:pPr marL="342900" indent="-342900">
              <a:spcBef>
                <a:spcPct val="20000"/>
              </a:spcBef>
              <a:buFontTx/>
              <a:buChar char="•"/>
            </a:pPr>
            <a:r>
              <a:rPr lang="en-US" smtClean="0">
                <a:ea typeface="ＭＳ Ｐゴシック" charset="-128"/>
              </a:rPr>
              <a:t>Visitors interact with rotators (~2-4% of clicks).  They click on the text and on the image.</a:t>
            </a:r>
          </a:p>
          <a:p>
            <a:pPr marL="342900" indent="-342900">
              <a:spcBef>
                <a:spcPct val="20000"/>
              </a:spcBef>
              <a:buFontTx/>
              <a:buChar char="•"/>
            </a:pPr>
            <a:r>
              <a:rPr lang="en-US" smtClean="0">
                <a:ea typeface="ＭＳ Ｐゴシック" charset="-128"/>
              </a:rPr>
              <a:t>Traffic for feature graphics seems to depend on the content of the feature graphic (state-specific or financial content is drawing attention; bright colors draw attention).</a:t>
            </a:r>
          </a:p>
          <a:p>
            <a:pPr marL="342900" indent="-342900">
              <a:spcBef>
                <a:spcPct val="20000"/>
              </a:spcBef>
              <a:buFontTx/>
              <a:buChar char="•"/>
            </a:pPr>
            <a:r>
              <a:rPr lang="en-US" smtClean="0">
                <a:ea typeface="ＭＳ Ｐゴシック" charset="-128"/>
              </a:rPr>
              <a:t>Visitors try to click on unlinked graphics sometimes. </a:t>
            </a:r>
          </a:p>
        </p:txBody>
      </p:sp>
    </p:spTree>
    <p:extLst>
      <p:ext uri="{BB962C8B-B14F-4D97-AF65-F5344CB8AC3E}">
        <p14:creationId xmlns:p14="http://schemas.microsoft.com/office/powerpoint/2010/main" val="333034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1858963" y="590550"/>
            <a:ext cx="3300412" cy="2474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a:xfrm>
            <a:off x="617538" y="3219450"/>
            <a:ext cx="5486400"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mtClean="0">
                <a:ea typeface="ＭＳ Ｐゴシック" charset="-128"/>
              </a:rPr>
              <a:t>Based on these usage trends, we can make a few recommendations for how we’re implementing the content on our sites:</a:t>
            </a:r>
          </a:p>
          <a:p>
            <a:pPr marL="342900" indent="-342900">
              <a:spcBef>
                <a:spcPct val="20000"/>
              </a:spcBef>
              <a:buFontTx/>
              <a:buChar char="•"/>
            </a:pPr>
            <a:endParaRPr lang="en-US" smtClean="0">
              <a:ea typeface="ＭＳ Ｐゴシック" charset="-128"/>
            </a:endParaRPr>
          </a:p>
          <a:p>
            <a:pPr marL="342900" indent="-342900">
              <a:spcBef>
                <a:spcPct val="20000"/>
              </a:spcBef>
              <a:buFontTx/>
              <a:buChar char="•"/>
            </a:pPr>
            <a:r>
              <a:rPr lang="en-US" smtClean="0">
                <a:ea typeface="ＭＳ Ｐゴシック" charset="-128"/>
              </a:rPr>
              <a:t>While there are obvious trends in traffic based on visibility/graphical treatment/location on the page, the subject matter appears to be an important factor in determining popularity of a particular piece of content. Because of that, it’s really important that we gain a clear understanding of visitors’ top tasks and program Web site goals so we can streamline and simplify our pages, and provide only the content that is going to further the program’s goals and help our users accomplish their top tasks.</a:t>
            </a:r>
          </a:p>
          <a:p>
            <a:pPr marL="342900" indent="-342900">
              <a:spcBef>
                <a:spcPct val="20000"/>
              </a:spcBef>
              <a:buFontTx/>
              <a:buChar char="•"/>
            </a:pPr>
            <a:r>
              <a:rPr lang="en-US" smtClean="0">
                <a:ea typeface="ＭＳ Ｐゴシック" charset="-128"/>
              </a:rPr>
              <a:t>Put important content into the center content area, above the fold.</a:t>
            </a:r>
          </a:p>
          <a:p>
            <a:pPr marL="342900" indent="-342900">
              <a:spcBef>
                <a:spcPct val="20000"/>
              </a:spcBef>
              <a:buFontTx/>
              <a:buChar char="•"/>
            </a:pPr>
            <a:r>
              <a:rPr lang="en-US" smtClean="0">
                <a:ea typeface="ＭＳ Ｐゴシック" charset="-128"/>
              </a:rPr>
              <a:t>Place links you want to promote at the top of the list.</a:t>
            </a:r>
          </a:p>
          <a:p>
            <a:pPr marL="342900" indent="-342900">
              <a:spcBef>
                <a:spcPct val="20000"/>
              </a:spcBef>
              <a:buFontTx/>
              <a:buChar char="•"/>
            </a:pPr>
            <a:r>
              <a:rPr lang="en-US" smtClean="0">
                <a:ea typeface="ＭＳ Ｐゴシック" charset="-128"/>
              </a:rPr>
              <a:t>Consider streamlining/shortening program descriptions and place text links to appropriate content so users clearly see where they can click to get more information about the program.   </a:t>
            </a:r>
          </a:p>
          <a:p>
            <a:pPr marL="342900" indent="-342900">
              <a:spcBef>
                <a:spcPct val="20000"/>
              </a:spcBef>
              <a:buFontTx/>
              <a:buChar char="•"/>
            </a:pPr>
            <a:r>
              <a:rPr lang="en-US" smtClean="0">
                <a:ea typeface="ＭＳ Ｐゴシック" charset="-128"/>
              </a:rPr>
              <a:t>People click on graphics.  So to help your users, link graphics that are advertising particular content to that content.  Provide obvious visual cues so visitors know which graphics are linked and which are not.  Crazy Egg can help you get a sense for what graphics users may be clicking on on your site.</a:t>
            </a:r>
          </a:p>
          <a:p>
            <a:pPr marL="342900" indent="-342900">
              <a:spcBef>
                <a:spcPct val="20000"/>
              </a:spcBef>
              <a:buFontTx/>
              <a:buChar char="•"/>
            </a:pPr>
            <a:r>
              <a:rPr lang="en-US" smtClean="0">
                <a:ea typeface="ＭＳ Ｐゴシック" charset="-128"/>
              </a:rPr>
              <a:t>Use bright colors to attract the user’s eye to a particular item; use images of maps to indicate state-specific information, and images of dollar signs/money to indicate funding opportunities.</a:t>
            </a:r>
          </a:p>
          <a:p>
            <a:pPr marL="342900" indent="-342900">
              <a:spcBef>
                <a:spcPct val="20000"/>
              </a:spcBef>
              <a:buFontTx/>
              <a:buChar char="•"/>
            </a:pPr>
            <a:r>
              <a:rPr lang="en-US" smtClean="0">
                <a:ea typeface="ＭＳ Ｐゴシック" charset="-128"/>
              </a:rPr>
              <a:t>If a program click through rate is lower than average, which is 70-80%,  investigate why (Does the page effectively address user tasks? Are users looking for a different site instead?).</a:t>
            </a:r>
          </a:p>
        </p:txBody>
      </p:sp>
    </p:spTree>
    <p:extLst>
      <p:ext uri="{BB962C8B-B14F-4D97-AF65-F5344CB8AC3E}">
        <p14:creationId xmlns:p14="http://schemas.microsoft.com/office/powerpoint/2010/main" val="248215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1790700" y="296863"/>
            <a:ext cx="2916238" cy="218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a:xfrm>
            <a:off x="606425" y="2655888"/>
            <a:ext cx="5486400" cy="4087812"/>
          </a:xfrm>
          <a:ln/>
        </p:spPr>
        <p:txBody>
          <a:bodyPr/>
          <a:lstStyle/>
          <a:p>
            <a:pPr eaLnBrk="1" hangingPunct="1">
              <a:defRPr/>
            </a:pPr>
            <a:r>
              <a:rPr lang="en-US" sz="1000" dirty="0" smtClean="0">
                <a:ea typeface="ＭＳ Ｐゴシック" charset="-128"/>
              </a:rPr>
              <a:t>This data has generated a number of questions that require further research.  Chris and his team will be doing additional usability work so we can better understand how people are using the template, and continue to refine it.  But we’ll be looking to you guys to help us with this by gathering data on template usage when you do your own program usability studies.  </a:t>
            </a:r>
          </a:p>
          <a:p>
            <a:pPr eaLnBrk="1" hangingPunct="1">
              <a:defRPr/>
            </a:pPr>
            <a:endParaRPr lang="en-US" sz="1000" dirty="0" smtClean="0">
              <a:ea typeface="ＭＳ Ｐゴシック" charset="-128"/>
            </a:endParaRPr>
          </a:p>
          <a:p>
            <a:pPr eaLnBrk="1" hangingPunct="1">
              <a:defRPr/>
            </a:pPr>
            <a:r>
              <a:rPr lang="en-US" sz="1000" dirty="0" smtClean="0">
                <a:ea typeface="ＭＳ Ｐゴシック" charset="-128"/>
              </a:rPr>
              <a:t>Here are some of the questions we’d like to get more feed back on:</a:t>
            </a:r>
          </a:p>
          <a:p>
            <a:pPr eaLnBrk="1" hangingPunct="1">
              <a:defRPr/>
            </a:pPr>
            <a:endParaRPr lang="en-US" sz="1000" dirty="0" smtClean="0">
              <a:ea typeface="ＭＳ Ｐゴシック" charset="-128"/>
            </a:endParaRPr>
          </a:p>
          <a:p>
            <a:pPr marL="342900" indent="-342900">
              <a:spcBef>
                <a:spcPct val="20000"/>
              </a:spcBef>
              <a:buFont typeface="Arial" pitchFamily="34" charset="0"/>
              <a:buChar char="•"/>
              <a:defRPr/>
            </a:pPr>
            <a:r>
              <a:rPr lang="en-US" sz="1000" dirty="0" smtClean="0"/>
              <a:t>Why is the global navigation drawing so little attention? (Is it not visible enough?  Are people finding consumer information a different way instead?  Do people generally have a need to view multiple program sites at each visit, or do they stick to one program?)</a:t>
            </a:r>
          </a:p>
          <a:p>
            <a:pPr marL="342900" indent="-342900">
              <a:spcBef>
                <a:spcPct val="20000"/>
              </a:spcBef>
              <a:buFont typeface="Arial" pitchFamily="34" charset="0"/>
              <a:buChar char="•"/>
              <a:defRPr/>
            </a:pPr>
            <a:r>
              <a:rPr lang="en-US" sz="1000" dirty="0" smtClean="0"/>
              <a:t>Why are visitors clicking on “Home” in the horizontal navigation on home pages?  (Are they confused by the purpose of this button on home pages?  Do they expect it to take them back to DOE/EERE?)</a:t>
            </a:r>
          </a:p>
          <a:p>
            <a:pPr marL="342900" indent="-342900">
              <a:spcBef>
                <a:spcPct val="20000"/>
              </a:spcBef>
              <a:buFont typeface="Arial" pitchFamily="34" charset="0"/>
              <a:buChar char="•"/>
              <a:defRPr/>
            </a:pPr>
            <a:r>
              <a:rPr lang="en-US" sz="1000" dirty="0" smtClean="0"/>
              <a:t>Do EERE visitors tend to visit one or multiple programs when they come?  If so, are they able to successfully go between program sites using the new template?</a:t>
            </a:r>
          </a:p>
          <a:p>
            <a:pPr marL="342900" indent="-342900">
              <a:spcBef>
                <a:spcPct val="20000"/>
              </a:spcBef>
              <a:buFont typeface="Arial" pitchFamily="34" charset="0"/>
              <a:buChar char="•"/>
              <a:defRPr/>
            </a:pPr>
            <a:r>
              <a:rPr lang="en-US" sz="1000" dirty="0" smtClean="0"/>
              <a:t>How do visitors feel about the rotators? (Do they like them or find they annoying?  How do they interact with them – do they like to know how many features there are?  Do they like having a pause button?)</a:t>
            </a:r>
          </a:p>
          <a:p>
            <a:pPr marL="342900" indent="-342900">
              <a:spcBef>
                <a:spcPct val="20000"/>
              </a:spcBef>
              <a:buFont typeface="Arial" pitchFamily="34" charset="0"/>
              <a:buChar char="•"/>
              <a:defRPr/>
            </a:pPr>
            <a:r>
              <a:rPr lang="en-US" sz="1000" dirty="0" smtClean="0"/>
              <a:t>What accounts for the great popularity of a select few feature graphics? (Are visitors overwhelmed by number of features?  Are certain features effectively capturing user top tasks, while the rest do not?  Do visitors find the graphical treatment of particular features more compelling than others?)</a:t>
            </a:r>
          </a:p>
          <a:p>
            <a:pPr marL="342900" indent="-342900">
              <a:spcBef>
                <a:spcPct val="20000"/>
              </a:spcBef>
              <a:buFont typeface="Arial" pitchFamily="34" charset="0"/>
              <a:buChar char="•"/>
              <a:defRPr/>
            </a:pPr>
            <a:r>
              <a:rPr lang="en-US" sz="1000" dirty="0" smtClean="0"/>
              <a:t>Why are visitors clicking on the home page program descriptions? (Do they expect them to be linked?  What are they trying to find when they do this?)</a:t>
            </a:r>
          </a:p>
          <a:p>
            <a:pPr marL="342900" indent="-342900">
              <a:spcBef>
                <a:spcPct val="20000"/>
              </a:spcBef>
              <a:buFont typeface="Arial" pitchFamily="34" charset="0"/>
              <a:buChar char="•"/>
              <a:defRPr/>
            </a:pPr>
            <a:r>
              <a:rPr lang="en-US" sz="1000" dirty="0" smtClean="0"/>
              <a:t>Can visitors clearly distinguish between text/images that are clickable and those that are static? </a:t>
            </a:r>
          </a:p>
          <a:p>
            <a:pPr marL="342900" indent="-342900">
              <a:spcBef>
                <a:spcPct val="20000"/>
              </a:spcBef>
              <a:buFont typeface="Arial" pitchFamily="34" charset="0"/>
              <a:buChar char="•"/>
              <a:defRPr/>
            </a:pPr>
            <a:r>
              <a:rPr lang="en-US" sz="1000" dirty="0" smtClean="0"/>
              <a:t>Do visitors understand what they will find in the Information Resources section (this section is often clicked on, but the click rate could be due to the fact that this is a very broad and general label as was shown in the ITP usability study)?</a:t>
            </a:r>
          </a:p>
          <a:p>
            <a:pPr marL="342900" indent="-342900">
              <a:spcBef>
                <a:spcPct val="20000"/>
              </a:spcBef>
              <a:buFont typeface="Arial" pitchFamily="34" charset="0"/>
              <a:buChar char="•"/>
              <a:defRPr/>
            </a:pPr>
            <a:r>
              <a:rPr lang="en-US" sz="1000" dirty="0" smtClean="0"/>
              <a:t>Do visitors find value in the content found under labels like Deployment and Market Transformation, since they are often not heavily clicked on?  (Do people not click on these items because they don’t find value in the topics, or because the labels are </a:t>
            </a:r>
            <a:r>
              <a:rPr lang="en-US" sz="1000" dirty="0" err="1" smtClean="0"/>
              <a:t>jargony</a:t>
            </a:r>
            <a:r>
              <a:rPr lang="en-US" sz="1000" dirty="0" smtClean="0"/>
              <a:t> and confusing?)</a:t>
            </a:r>
          </a:p>
          <a:p>
            <a:pPr marL="342900" indent="-342900">
              <a:spcBef>
                <a:spcPct val="20000"/>
              </a:spcBef>
              <a:buFont typeface="Arial" pitchFamily="34" charset="0"/>
              <a:buChar char="•"/>
              <a:defRPr/>
            </a:pPr>
            <a:r>
              <a:rPr lang="en-US" sz="1000" dirty="0" smtClean="0"/>
              <a:t>Do users understand what site they are searching?</a:t>
            </a:r>
          </a:p>
          <a:p>
            <a:pPr marL="342900" indent="-342900">
              <a:spcBef>
                <a:spcPct val="20000"/>
              </a:spcBef>
              <a:buFont typeface="Arial" pitchFamily="34" charset="0"/>
              <a:buChar char="•"/>
              <a:defRPr/>
            </a:pPr>
            <a:r>
              <a:rPr lang="en-US" sz="1000" dirty="0" smtClean="0"/>
              <a:t>How are users interacting with the right navigation, and what is the right number of stories to draw attention but not overwhelm?</a:t>
            </a:r>
            <a:endParaRPr lang="en-US" sz="1000" dirty="0" smtClean="0">
              <a:ea typeface="ＭＳ Ｐゴシック" charset="-128"/>
            </a:endParaRPr>
          </a:p>
          <a:p>
            <a:pPr eaLnBrk="1" hangingPunct="1">
              <a:defRPr/>
            </a:pPr>
            <a:endParaRPr lang="en-US" sz="1000" dirty="0" smtClean="0">
              <a:ea typeface="ＭＳ Ｐゴシック" charset="-128"/>
            </a:endParaRPr>
          </a:p>
          <a:p>
            <a:pPr eaLnBrk="1" hangingPunct="1">
              <a:defRPr/>
            </a:pPr>
            <a:r>
              <a:rPr lang="en-US" sz="1000" dirty="0" smtClean="0">
                <a:ea typeface="ＭＳ Ｐゴシック" charset="-128"/>
              </a:rPr>
              <a:t>Chris and I will be working together to develop some questions/follow ups that you could add to your usability studies in order to help us answer these questions.</a:t>
            </a:r>
          </a:p>
          <a:p>
            <a:pPr eaLnBrk="1" hangingPunct="1">
              <a:defRPr/>
            </a:pPr>
            <a:endParaRPr lang="en-US" sz="1000" dirty="0" smtClean="0">
              <a:ea typeface="ＭＳ Ｐゴシック" charset="-128"/>
            </a:endParaRPr>
          </a:p>
          <a:p>
            <a:pPr eaLnBrk="1" hangingPunct="1">
              <a:defRPr/>
            </a:pPr>
            <a:endParaRPr lang="en-US" sz="1000" dirty="0" smtClean="0">
              <a:ea typeface="ＭＳ Ｐゴシック" charset="-128"/>
            </a:endParaRPr>
          </a:p>
        </p:txBody>
      </p:sp>
    </p:spTree>
    <p:extLst>
      <p:ext uri="{BB962C8B-B14F-4D97-AF65-F5344CB8AC3E}">
        <p14:creationId xmlns:p14="http://schemas.microsoft.com/office/powerpoint/2010/main" val="327509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charset="-128"/>
              </a:rPr>
              <a:t>Let’s start by taking a look at a typical usage heat map of a program home page.  The brighter areas indicate more clicks, dark areas indicate less clicks. In general, you can see that the top navigation and the center content area receives the most traffic; the right column gets less.  </a:t>
            </a:r>
          </a:p>
        </p:txBody>
      </p:sp>
    </p:spTree>
    <p:extLst>
      <p:ext uri="{BB962C8B-B14F-4D97-AF65-F5344CB8AC3E}">
        <p14:creationId xmlns:p14="http://schemas.microsoft.com/office/powerpoint/2010/main" val="104843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charset="-128"/>
              </a:rPr>
              <a:t>Here’s a typical second level page.  Again, links in the center content receive the most traffic.  The left navigation and the top navigation also draw some clicks, but generally less than on home pages (in the case of top navigation).  Elements in the right column consistently draw less traffic.</a:t>
            </a:r>
          </a:p>
          <a:p>
            <a:pPr eaLnBrk="1" hangingPunct="1"/>
            <a:endParaRPr lang="en-US" smtClean="0">
              <a:ea typeface="ＭＳ Ｐゴシック" charset="-128"/>
            </a:endParaRPr>
          </a:p>
          <a:p>
            <a:pPr eaLnBrk="1" hangingPunct="1"/>
            <a:r>
              <a:rPr lang="en-US" smtClean="0">
                <a:ea typeface="ＭＳ Ｐゴシック" charset="-128"/>
              </a:rPr>
              <a:t>Now let’s look in more detail at the click traffic to different areas of the page, and talk about implications for design.</a:t>
            </a:r>
          </a:p>
          <a:p>
            <a:pPr eaLnBrk="1" hangingPunct="1"/>
            <a:endParaRPr lang="en-US" smtClean="0">
              <a:ea typeface="ＭＳ Ｐゴシック" charset="-128"/>
            </a:endParaRPr>
          </a:p>
          <a:p>
            <a:pPr eaLnBrk="1" hangingPunct="1"/>
            <a:endParaRPr lang="en-US" smtClean="0">
              <a:ea typeface="ＭＳ Ｐゴシック" charset="-128"/>
            </a:endParaRPr>
          </a:p>
        </p:txBody>
      </p:sp>
    </p:spTree>
    <p:extLst>
      <p:ext uri="{BB962C8B-B14F-4D97-AF65-F5344CB8AC3E}">
        <p14:creationId xmlns:p14="http://schemas.microsoft.com/office/powerpoint/2010/main" val="231400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Few visitors navigate back to DOE/EERE from program sites.</a:t>
            </a:r>
          </a:p>
          <a:p>
            <a:pPr marL="342900" indent="-342900">
              <a:spcBef>
                <a:spcPct val="20000"/>
              </a:spcBef>
              <a:buFontTx/>
              <a:buChar char="•"/>
            </a:pPr>
            <a:r>
              <a:rPr lang="en-US" smtClean="0">
                <a:ea typeface="ＭＳ Ｐゴシック" charset="-128"/>
              </a:rPr>
              <a:t>Those that do primarily use left side of blue banner (fewer use breadcrumb, right side of blue banner, footer).</a:t>
            </a:r>
          </a:p>
          <a:p>
            <a:pPr marL="342900" indent="-342900">
              <a:spcBef>
                <a:spcPct val="20000"/>
              </a:spcBef>
              <a:buFontTx/>
              <a:buChar char="•"/>
            </a:pPr>
            <a:r>
              <a:rPr lang="en-US" smtClean="0">
                <a:ea typeface="ＭＳ Ｐゴシック" charset="-128"/>
              </a:rPr>
              <a:t>Visitors click on “Home” in the top navigation on the program home pages (0.4-0.7%)  – could be because they expect this will take them back to EERE/DOE (requires further investigation). </a:t>
            </a:r>
          </a:p>
        </p:txBody>
      </p:sp>
    </p:spTree>
    <p:extLst>
      <p:ext uri="{BB962C8B-B14F-4D97-AF65-F5344CB8AC3E}">
        <p14:creationId xmlns:p14="http://schemas.microsoft.com/office/powerpoint/2010/main" val="42472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Most common way for people to navigate from second levels back to home page is by using the “home” button in the green bar (can receive up to 7% of click traffic).  </a:t>
            </a:r>
          </a:p>
          <a:p>
            <a:pPr marL="342900" indent="-342900">
              <a:spcBef>
                <a:spcPct val="20000"/>
              </a:spcBef>
              <a:buFontTx/>
              <a:buChar char="•"/>
            </a:pPr>
            <a:r>
              <a:rPr lang="en-US" smtClean="0">
                <a:ea typeface="ＭＳ Ｐゴシック" charset="-128"/>
              </a:rPr>
              <a:t>The program name in the green bar and the breadcrumb are used less often (generally less than 1% each).</a:t>
            </a:r>
          </a:p>
        </p:txBody>
      </p:sp>
    </p:spTree>
    <p:extLst>
      <p:ext uri="{BB962C8B-B14F-4D97-AF65-F5344CB8AC3E}">
        <p14:creationId xmlns:p14="http://schemas.microsoft.com/office/powerpoint/2010/main" val="145810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 Not drawing much attention (Programs &amp; Offices, Consumer Information each get 0-0.5% of clicks.</a:t>
            </a:r>
          </a:p>
          <a:p>
            <a:pPr marL="342900" indent="-342900">
              <a:spcBef>
                <a:spcPct val="20000"/>
              </a:spcBef>
              <a:buFontTx/>
              <a:buChar char="•"/>
            </a:pPr>
            <a:r>
              <a:rPr lang="en-US" smtClean="0">
                <a:ea typeface="ＭＳ Ｐゴシック" charset="-128"/>
              </a:rPr>
              <a:t>Preliminary evidence suggests that this trend also extends to subsites. </a:t>
            </a:r>
          </a:p>
          <a:p>
            <a:pPr marL="342900" indent="-342900">
              <a:spcBef>
                <a:spcPct val="20000"/>
              </a:spcBef>
              <a:buFontTx/>
              <a:buChar char="•"/>
            </a:pPr>
            <a:r>
              <a:rPr lang="en-US" smtClean="0">
                <a:ea typeface="ＭＳ Ｐゴシック" charset="-128"/>
              </a:rPr>
              <a:t>This was also something Chris and his team observed in the template usability study they did in the fall.</a:t>
            </a:r>
          </a:p>
        </p:txBody>
      </p:sp>
    </p:spTree>
    <p:extLst>
      <p:ext uri="{BB962C8B-B14F-4D97-AF65-F5344CB8AC3E}">
        <p14:creationId xmlns:p14="http://schemas.microsoft.com/office/powerpoint/2010/main" val="237099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Generally we’re finding that approximately 2-4% of visitors are doing searches from home or second level pages.</a:t>
            </a:r>
          </a:p>
          <a:p>
            <a:pPr marL="342900" indent="-342900">
              <a:spcBef>
                <a:spcPct val="20000"/>
              </a:spcBef>
              <a:buFontTx/>
              <a:buChar char="•"/>
            </a:pPr>
            <a:r>
              <a:rPr lang="en-US" smtClean="0">
                <a:ea typeface="ＭＳ Ｐゴシック" charset="-128"/>
              </a:rPr>
              <a:t>Search help is not being used at all.</a:t>
            </a:r>
          </a:p>
        </p:txBody>
      </p:sp>
    </p:spTree>
    <p:extLst>
      <p:ext uri="{BB962C8B-B14F-4D97-AF65-F5344CB8AC3E}">
        <p14:creationId xmlns:p14="http://schemas.microsoft.com/office/powerpoint/2010/main" val="165197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Visitors do interact with these features (usually draw 0-0.5% of page clicks).</a:t>
            </a:r>
          </a:p>
          <a:p>
            <a:pPr marL="342900" indent="-342900">
              <a:spcBef>
                <a:spcPct val="20000"/>
              </a:spcBef>
              <a:buFontTx/>
              <a:buChar char="•"/>
            </a:pPr>
            <a:r>
              <a:rPr lang="en-US" smtClean="0">
                <a:ea typeface="ＭＳ Ｐゴシック" charset="-128"/>
              </a:rPr>
              <a:t>Share is rarely used.</a:t>
            </a:r>
          </a:p>
        </p:txBody>
      </p:sp>
    </p:spTree>
    <p:extLst>
      <p:ext uri="{BB962C8B-B14F-4D97-AF65-F5344CB8AC3E}">
        <p14:creationId xmlns:p14="http://schemas.microsoft.com/office/powerpoint/2010/main" val="61632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mtClean="0">
                <a:ea typeface="ＭＳ Ｐゴシック" charset="-128"/>
              </a:rPr>
              <a:t>Receives 0-1% of page traffic.</a:t>
            </a:r>
          </a:p>
          <a:p>
            <a:pPr marL="342900" indent="-342900">
              <a:spcBef>
                <a:spcPct val="20000"/>
              </a:spcBef>
              <a:buFontTx/>
              <a:buChar char="•"/>
            </a:pPr>
            <a:r>
              <a:rPr lang="en-US" smtClean="0">
                <a:ea typeface="ＭＳ Ｐゴシック" charset="-128"/>
              </a:rPr>
              <a:t>Contacts is most popular; Policies, DOE get some traffic.</a:t>
            </a:r>
          </a:p>
        </p:txBody>
      </p:sp>
    </p:spTree>
    <p:extLst>
      <p:ext uri="{BB962C8B-B14F-4D97-AF65-F5344CB8AC3E}">
        <p14:creationId xmlns:p14="http://schemas.microsoft.com/office/powerpoint/2010/main" val="264270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9749"/>
            <a:ext cx="8229600" cy="4657725"/>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
        <p:nvSpPr>
          <p:cNvPr id="6" name="Text Placeholder 5"/>
          <p:cNvSpPr>
            <a:spLocks noGrp="1"/>
          </p:cNvSpPr>
          <p:nvPr>
            <p:ph type="body" sz="quarter" idx="10"/>
          </p:nvPr>
        </p:nvSpPr>
        <p:spPr>
          <a:xfrm>
            <a:off x="453618" y="1113015"/>
            <a:ext cx="8237158" cy="585788"/>
          </a:xfrm>
        </p:spPr>
        <p:txBody>
          <a:bodyPr/>
          <a:lstStyle>
            <a:lvl1pPr>
              <a:buNone/>
              <a:defRPr sz="2600"/>
            </a:lvl1pPr>
          </a:lstStyle>
          <a:p>
            <a:pPr lvl="0"/>
            <a:r>
              <a:rPr lang="en-US" dirty="0" smtClean="0"/>
              <a:t>Click to edit Master text styles</a:t>
            </a:r>
          </a:p>
        </p:txBody>
      </p:sp>
    </p:spTree>
    <p:extLst>
      <p:ext uri="{BB962C8B-B14F-4D97-AF65-F5344CB8AC3E}">
        <p14:creationId xmlns:p14="http://schemas.microsoft.com/office/powerpoint/2010/main" val="40076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5704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37508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456363"/>
            <a:ext cx="9144000"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4" name="Rectangle 3"/>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5"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6"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grpSp>
        <p:nvGrpSpPr>
          <p:cNvPr id="7" name="Group 21"/>
          <p:cNvGrpSpPr>
            <a:grpSpLocks/>
          </p:cNvGrpSpPr>
          <p:nvPr userDrawn="1"/>
        </p:nvGrpSpPr>
        <p:grpSpPr bwMode="auto">
          <a:xfrm flipH="1" flipV="1">
            <a:off x="0" y="920750"/>
            <a:ext cx="9144000" cy="55563"/>
            <a:chOff x="0" y="832104"/>
            <a:chExt cx="9144000" cy="54864"/>
          </a:xfrm>
        </p:grpSpPr>
        <p:sp>
          <p:nvSpPr>
            <p:cNvPr id="8" name="Rectangle 7"/>
            <p:cNvSpPr/>
            <p:nvPr userDrawn="1"/>
          </p:nvSpPr>
          <p:spPr>
            <a:xfrm>
              <a:off x="4572000" y="832104"/>
              <a:ext cx="4572000"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9" name="Rectangle 8"/>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10" name="Rectangle 9"/>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grpSp>
      <p:sp>
        <p:nvSpPr>
          <p:cNvPr id="11" name="Title 1"/>
          <p:cNvSpPr txBox="1">
            <a:spLocks/>
          </p:cNvSpPr>
          <p:nvPr userDrawn="1"/>
        </p:nvSpPr>
        <p:spPr bwMode="auto">
          <a:xfrm>
            <a:off x="203200" y="147638"/>
            <a:ext cx="56261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r>
              <a:rPr lang="en-US" sz="1600">
                <a:solidFill>
                  <a:srgbClr val="FFFFFF"/>
                </a:solidFill>
                <a:latin typeface="Arial Narrow" charset="0"/>
              </a:rPr>
              <a:t>Click to edit Master title style</a:t>
            </a:r>
          </a:p>
        </p:txBody>
      </p:sp>
      <p:sp>
        <p:nvSpPr>
          <p:cNvPr id="12" name="Rectangle 11"/>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pic>
        <p:nvPicPr>
          <p:cNvPr id="13" name="Picture 37" descr="doe_logo_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7800" y="1358900"/>
            <a:ext cx="8464550" cy="3257550"/>
          </a:xfrm>
          <a:prstGeom prst="rect">
            <a:avLst/>
          </a:prstGeom>
        </p:spPr>
        <p:txBody>
          <a:bodyPr/>
          <a:lstStyle>
            <a:lvl1pPr>
              <a:defRPr>
                <a:solidFill>
                  <a:schemeClr val="tx1"/>
                </a:solidFill>
              </a:defRPr>
            </a:lvl1pPr>
          </a:lstStyle>
          <a:p>
            <a:r>
              <a:rPr lang="en-US" smtClean="0"/>
              <a:t>Click to edit Master title style</a:t>
            </a:r>
            <a:endParaRPr lang="en-US"/>
          </a:p>
        </p:txBody>
      </p:sp>
    </p:spTree>
    <p:extLst>
      <p:ext uri="{BB962C8B-B14F-4D97-AF65-F5344CB8AC3E}">
        <p14:creationId xmlns:p14="http://schemas.microsoft.com/office/powerpoint/2010/main" val="2949862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77800" y="0"/>
            <a:ext cx="5664200" cy="9017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10372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7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0675"/>
            <a:ext cx="8229600"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6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D78B4C1-F8A5-47A2-8E35-55CA4C44AB38}" type="datetimeFigureOut">
              <a:rPr lang="en-US"/>
              <a:pPr>
                <a:defRPr/>
              </a:pPr>
              <a:t>9/25/2015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EA65B8-3691-448F-97EB-A9EC511BB972}" type="slidenum">
              <a:rPr lang="en-US"/>
              <a:pPr>
                <a:defRPr/>
              </a:pPr>
              <a:t>‹#›</a:t>
            </a:fld>
            <a:endParaRPr lang="en-US"/>
          </a:p>
        </p:txBody>
      </p:sp>
    </p:spTree>
    <p:extLst>
      <p:ext uri="{BB962C8B-B14F-4D97-AF65-F5344CB8AC3E}">
        <p14:creationId xmlns:p14="http://schemas.microsoft.com/office/powerpoint/2010/main" val="353201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CDD2E8-FB95-4A43-9301-8C656D2A4DD2}" type="datetimeFigureOut">
              <a:rPr lang="en-US"/>
              <a:pPr>
                <a:defRPr/>
              </a:pPr>
              <a:t>9/25/2015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96EC3-C38B-4AFA-BC5B-992EE09BEEDD}" type="slidenum">
              <a:rPr lang="en-US"/>
              <a:pPr>
                <a:defRPr/>
              </a:pPr>
              <a:t>‹#›</a:t>
            </a:fld>
            <a:endParaRPr lang="en-US"/>
          </a:p>
        </p:txBody>
      </p:sp>
    </p:spTree>
    <p:extLst>
      <p:ext uri="{BB962C8B-B14F-4D97-AF65-F5344CB8AC3E}">
        <p14:creationId xmlns:p14="http://schemas.microsoft.com/office/powerpoint/2010/main" val="70541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A25F39D-62C4-4787-922A-F232482FD6C8}" type="datetimeFigureOut">
              <a:rPr lang="en-US"/>
              <a:pPr>
                <a:defRPr/>
              </a:pPr>
              <a:t>9/25/2015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A6FBD4-683B-41EB-A7DB-506C7C5D1E43}" type="slidenum">
              <a:rPr lang="en-US"/>
              <a:pPr>
                <a:defRPr/>
              </a:pPr>
              <a:t>‹#›</a:t>
            </a:fld>
            <a:endParaRPr lang="en-US"/>
          </a:p>
        </p:txBody>
      </p:sp>
    </p:spTree>
    <p:extLst>
      <p:ext uri="{BB962C8B-B14F-4D97-AF65-F5344CB8AC3E}">
        <p14:creationId xmlns:p14="http://schemas.microsoft.com/office/powerpoint/2010/main" val="764198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F62C8F1-2D54-4E08-900C-E9A99ED06B91}" type="datetimeFigureOut">
              <a:rPr lang="en-US"/>
              <a:pPr>
                <a:defRPr/>
              </a:pPr>
              <a:t>9/25/2015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EEE0E3-52FB-4D52-BF41-C1FCF2026F63}" type="slidenum">
              <a:rPr lang="en-US"/>
              <a:pPr>
                <a:defRPr/>
              </a:pPr>
              <a:t>‹#›</a:t>
            </a:fld>
            <a:endParaRPr lang="en-US"/>
          </a:p>
        </p:txBody>
      </p:sp>
    </p:spTree>
    <p:extLst>
      <p:ext uri="{BB962C8B-B14F-4D97-AF65-F5344CB8AC3E}">
        <p14:creationId xmlns:p14="http://schemas.microsoft.com/office/powerpoint/2010/main" val="402504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03400"/>
            <a:ext cx="4038600" cy="4664074"/>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03400"/>
            <a:ext cx="4038600" cy="4664074"/>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dirty="0"/>
          </a:p>
        </p:txBody>
      </p:sp>
      <p:sp>
        <p:nvSpPr>
          <p:cNvPr id="7" name="Text Placeholder 5"/>
          <p:cNvSpPr>
            <a:spLocks noGrp="1"/>
          </p:cNvSpPr>
          <p:nvPr>
            <p:ph type="body" sz="quarter" idx="10"/>
          </p:nvPr>
        </p:nvSpPr>
        <p:spPr>
          <a:xfrm>
            <a:off x="453618" y="1113015"/>
            <a:ext cx="8237158" cy="585788"/>
          </a:xfrm>
        </p:spPr>
        <p:txBody>
          <a:bodyPr/>
          <a:lstStyle>
            <a:lvl1pPr>
              <a:buNone/>
              <a:defRPr sz="2600"/>
            </a:lvl1pPr>
          </a:lstStyle>
          <a:p>
            <a:pPr lvl="0"/>
            <a:r>
              <a:rPr lang="en-US" dirty="0" smtClean="0"/>
              <a:t>Click to edit Master text styles</a:t>
            </a:r>
          </a:p>
        </p:txBody>
      </p:sp>
    </p:spTree>
    <p:extLst>
      <p:ext uri="{BB962C8B-B14F-4D97-AF65-F5344CB8AC3E}">
        <p14:creationId xmlns:p14="http://schemas.microsoft.com/office/powerpoint/2010/main" val="16292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1F8699A-EC35-4E00-BC9D-DC0E9B9CBCB9}" type="datetimeFigureOut">
              <a:rPr lang="en-US"/>
              <a:pPr>
                <a:defRPr/>
              </a:pPr>
              <a:t>9/25/2015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6C808F-55E4-46C2-85F3-D9E432AD5E5E}" type="slidenum">
              <a:rPr lang="en-US"/>
              <a:pPr>
                <a:defRPr/>
              </a:pPr>
              <a:t>‹#›</a:t>
            </a:fld>
            <a:endParaRPr lang="en-US"/>
          </a:p>
        </p:txBody>
      </p:sp>
    </p:spTree>
    <p:extLst>
      <p:ext uri="{BB962C8B-B14F-4D97-AF65-F5344CB8AC3E}">
        <p14:creationId xmlns:p14="http://schemas.microsoft.com/office/powerpoint/2010/main" val="242396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0595978-C278-4C65-8B4B-ABD57D835BC0}" type="datetimeFigureOut">
              <a:rPr lang="en-US"/>
              <a:pPr>
                <a:defRPr/>
              </a:pPr>
              <a:t>9/25/2015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AAB040-632D-4963-8323-9089380C06EA}" type="slidenum">
              <a:rPr lang="en-US"/>
              <a:pPr>
                <a:defRPr/>
              </a:pPr>
              <a:t>‹#›</a:t>
            </a:fld>
            <a:endParaRPr lang="en-US"/>
          </a:p>
        </p:txBody>
      </p:sp>
    </p:spTree>
    <p:extLst>
      <p:ext uri="{BB962C8B-B14F-4D97-AF65-F5344CB8AC3E}">
        <p14:creationId xmlns:p14="http://schemas.microsoft.com/office/powerpoint/2010/main" val="687810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441AE0-D3C3-4438-90B4-45BFBD7F6E71}" type="datetimeFigureOut">
              <a:rPr lang="en-US"/>
              <a:pPr>
                <a:defRPr/>
              </a:pPr>
              <a:t>9/25/2015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95D44D-4B36-4E72-B8D9-B5AC4A3496E9}" type="slidenum">
              <a:rPr lang="en-US"/>
              <a:pPr>
                <a:defRPr/>
              </a:pPr>
              <a:t>‹#›</a:t>
            </a:fld>
            <a:endParaRPr lang="en-US"/>
          </a:p>
        </p:txBody>
      </p:sp>
    </p:spTree>
    <p:extLst>
      <p:ext uri="{BB962C8B-B14F-4D97-AF65-F5344CB8AC3E}">
        <p14:creationId xmlns:p14="http://schemas.microsoft.com/office/powerpoint/2010/main" val="31716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40CD1A-7B73-4AC4-84E8-7C3C6CB489F0}" type="datetimeFigureOut">
              <a:rPr lang="en-US"/>
              <a:pPr>
                <a:defRPr/>
              </a:pPr>
              <a:t>9/25/2015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680358-2B83-466F-AFDF-6985F88CC53B}" type="slidenum">
              <a:rPr lang="en-US"/>
              <a:pPr>
                <a:defRPr/>
              </a:pPr>
              <a:t>‹#›</a:t>
            </a:fld>
            <a:endParaRPr lang="en-US"/>
          </a:p>
        </p:txBody>
      </p:sp>
    </p:spTree>
    <p:extLst>
      <p:ext uri="{BB962C8B-B14F-4D97-AF65-F5344CB8AC3E}">
        <p14:creationId xmlns:p14="http://schemas.microsoft.com/office/powerpoint/2010/main" val="24596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18C6845-D930-493C-A543-239281FC384E}" type="datetimeFigureOut">
              <a:rPr lang="en-US"/>
              <a:pPr>
                <a:defRPr/>
              </a:pPr>
              <a:t>9/25/2015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3991CD-FACC-48F4-B090-68D83421777F}" type="slidenum">
              <a:rPr lang="en-US"/>
              <a:pPr>
                <a:defRPr/>
              </a:pPr>
              <a:t>‹#›</a:t>
            </a:fld>
            <a:endParaRPr lang="en-US"/>
          </a:p>
        </p:txBody>
      </p:sp>
    </p:spTree>
    <p:extLst>
      <p:ext uri="{BB962C8B-B14F-4D97-AF65-F5344CB8AC3E}">
        <p14:creationId xmlns:p14="http://schemas.microsoft.com/office/powerpoint/2010/main" val="1712624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BE4D4BC-CD07-4E72-A319-DF0DC669BC85}" type="datetimeFigureOut">
              <a:rPr lang="en-US"/>
              <a:pPr>
                <a:defRPr/>
              </a:pPr>
              <a:t>9/25/2015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C8B2F-7C13-4B52-A7F5-A74AAAF3586A}" type="slidenum">
              <a:rPr lang="en-US"/>
              <a:pPr>
                <a:defRPr/>
              </a:pPr>
              <a:t>‹#›</a:t>
            </a:fld>
            <a:endParaRPr lang="en-US"/>
          </a:p>
        </p:txBody>
      </p:sp>
    </p:spTree>
    <p:extLst>
      <p:ext uri="{BB962C8B-B14F-4D97-AF65-F5344CB8AC3E}">
        <p14:creationId xmlns:p14="http://schemas.microsoft.com/office/powerpoint/2010/main" val="3219669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EF1CD88-7339-454F-8AF9-8909B3F5C10C}" type="datetimeFigureOut">
              <a:rPr lang="en-US"/>
              <a:pPr>
                <a:defRPr/>
              </a:pPr>
              <a:t>9/25/2015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22D521-BB38-4E1B-8CEC-888FF4DC01B2}" type="slidenum">
              <a:rPr lang="en-US"/>
              <a:pPr>
                <a:defRPr/>
              </a:pPr>
              <a:t>‹#›</a:t>
            </a:fld>
            <a:endParaRPr lang="en-US"/>
          </a:p>
        </p:txBody>
      </p:sp>
    </p:spTree>
    <p:extLst>
      <p:ext uri="{BB962C8B-B14F-4D97-AF65-F5344CB8AC3E}">
        <p14:creationId xmlns:p14="http://schemas.microsoft.com/office/powerpoint/2010/main" val="135219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9294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5716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
        <p:nvSpPr>
          <p:cNvPr id="4" name="Text Placeholder 5"/>
          <p:cNvSpPr>
            <a:spLocks noGrp="1"/>
          </p:cNvSpPr>
          <p:nvPr>
            <p:ph type="body" sz="quarter" idx="10"/>
          </p:nvPr>
        </p:nvSpPr>
        <p:spPr>
          <a:xfrm>
            <a:off x="453618" y="1113015"/>
            <a:ext cx="8237158" cy="585788"/>
          </a:xfrm>
        </p:spPr>
        <p:txBody>
          <a:bodyPr/>
          <a:lstStyle>
            <a:lvl1pPr>
              <a:buNone/>
              <a:defRPr sz="2600"/>
            </a:lvl1pPr>
          </a:lstStyle>
          <a:p>
            <a:pPr lvl="0"/>
            <a:r>
              <a:rPr lang="en-US" dirty="0" smtClean="0"/>
              <a:t>Click to edit Master text styles</a:t>
            </a:r>
          </a:p>
        </p:txBody>
      </p:sp>
    </p:spTree>
    <p:extLst>
      <p:ext uri="{BB962C8B-B14F-4D97-AF65-F5344CB8AC3E}">
        <p14:creationId xmlns:p14="http://schemas.microsoft.com/office/powerpoint/2010/main" val="3040258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0675"/>
            <a:ext cx="4038600"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0675"/>
            <a:ext cx="4038600" cy="4802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356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77800" y="0"/>
            <a:ext cx="5664200" cy="9017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9060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177800" y="0"/>
            <a:ext cx="5664200" cy="9017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8842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177800" y="0"/>
            <a:ext cx="5664200" cy="901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5624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9" name="Text Placeholder 14"/>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Placeholder 9"/>
          <p:cNvSpPr txBox="1">
            <a:spLocks/>
          </p:cNvSpPr>
          <p:nvPr/>
        </p:nvSpPr>
        <p:spPr bwMode="auto">
          <a:xfrm>
            <a:off x="5476875" y="6616700"/>
            <a:ext cx="3667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lnSpc>
                <a:spcPct val="90000"/>
              </a:lnSpc>
              <a:spcBef>
                <a:spcPct val="20000"/>
              </a:spcBef>
              <a:buFont typeface="Arial" charset="0"/>
              <a:buNone/>
            </a:pPr>
            <a:r>
              <a:rPr lang="en-US" sz="1000">
                <a:solidFill>
                  <a:schemeClr val="bg1"/>
                </a:solidFill>
                <a:cs typeface="Arial" charset="0"/>
              </a:rPr>
              <a:t>eere.energy.gov</a:t>
            </a:r>
          </a:p>
        </p:txBody>
      </p:sp>
      <p:pic>
        <p:nvPicPr>
          <p:cNvPr id="1033" name="Picture 18" descr="doe_logo_ppt.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121400" y="276225"/>
            <a:ext cx="2743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 id="2147485233" r:id="rId12"/>
    <p:sldLayoutId id="2147485219" r:id="rId13"/>
    <p:sldLayoutId id="2147485220" r:id="rId14"/>
    <p:sldLayoutId id="2147485221" r:id="rId15"/>
  </p:sldLayoutIdLst>
  <p:txStyles>
    <p:titleStyle>
      <a:lvl1pPr algn="l" defTabSz="457200" rtl="0" eaLnBrk="0" fontAlgn="base" hangingPunct="0">
        <a:spcBef>
          <a:spcPct val="0"/>
        </a:spcBef>
        <a:spcAft>
          <a:spcPct val="0"/>
        </a:spcAft>
        <a:defRPr sz="2600" kern="1200">
          <a:solidFill>
            <a:srgbClr val="FFFFFF"/>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600">
          <a:solidFill>
            <a:srgbClr val="FFFFFF"/>
          </a:solidFill>
          <a:latin typeface="Arial"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600">
          <a:solidFill>
            <a:srgbClr val="FFFFFF"/>
          </a:solidFill>
          <a:latin typeface="Arial"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600">
          <a:solidFill>
            <a:srgbClr val="FFFFFF"/>
          </a:solidFill>
          <a:latin typeface="Arial"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600">
          <a:solidFill>
            <a:srgbClr val="FFFFFF"/>
          </a:solidFill>
          <a:latin typeface="Arial" charset="0"/>
          <a:ea typeface="ＭＳ Ｐゴシック" pitchFamily="-108" charset="-128"/>
          <a:cs typeface="ＭＳ Ｐゴシック" pitchFamily="-108" charset="-128"/>
        </a:defRPr>
      </a:lvl5pPr>
      <a:lvl6pPr marL="457200" algn="l" defTabSz="457200" rtl="0" fontAlgn="base">
        <a:spcBef>
          <a:spcPct val="0"/>
        </a:spcBef>
        <a:spcAft>
          <a:spcPct val="0"/>
        </a:spcAft>
        <a:defRPr sz="2600">
          <a:solidFill>
            <a:srgbClr val="FFFFFF"/>
          </a:solidFill>
          <a:latin typeface="Arial" charset="0"/>
          <a:ea typeface="ＭＳ Ｐゴシック" pitchFamily="-108" charset="-128"/>
        </a:defRPr>
      </a:lvl6pPr>
      <a:lvl7pPr marL="914400" algn="l" defTabSz="457200" rtl="0" fontAlgn="base">
        <a:spcBef>
          <a:spcPct val="0"/>
        </a:spcBef>
        <a:spcAft>
          <a:spcPct val="0"/>
        </a:spcAft>
        <a:defRPr sz="2600">
          <a:solidFill>
            <a:srgbClr val="FFFFFF"/>
          </a:solidFill>
          <a:latin typeface="Arial" charset="0"/>
          <a:ea typeface="ＭＳ Ｐゴシック" pitchFamily="-108" charset="-128"/>
        </a:defRPr>
      </a:lvl7pPr>
      <a:lvl8pPr marL="1371600" algn="l" defTabSz="457200" rtl="0" fontAlgn="base">
        <a:spcBef>
          <a:spcPct val="0"/>
        </a:spcBef>
        <a:spcAft>
          <a:spcPct val="0"/>
        </a:spcAft>
        <a:defRPr sz="2600">
          <a:solidFill>
            <a:srgbClr val="FFFFFF"/>
          </a:solidFill>
          <a:latin typeface="Arial" charset="0"/>
          <a:ea typeface="ＭＳ Ｐゴシック" pitchFamily="-108" charset="-128"/>
        </a:defRPr>
      </a:lvl8pPr>
      <a:lvl9pPr marL="1828800" algn="l" defTabSz="457200" rtl="0" fontAlgn="base">
        <a:spcBef>
          <a:spcPct val="0"/>
        </a:spcBef>
        <a:spcAft>
          <a:spcPct val="0"/>
        </a:spcAft>
        <a:defRPr sz="2600">
          <a:solidFill>
            <a:srgbClr val="FFFFFF"/>
          </a:solidFill>
          <a:latin typeface="Arial" charset="0"/>
          <a:ea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8"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8"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ＭＳ Ｐゴシック" charset="-128"/>
                <a:cs typeface="+mn-cs"/>
              </a:defRPr>
            </a:lvl1pPr>
          </a:lstStyle>
          <a:p>
            <a:pPr>
              <a:defRPr/>
            </a:pPr>
            <a:fld id="{DAD69AF1-0339-424B-B4F4-10583169EDAA}" type="datetimeFigureOut">
              <a:rPr lang="en-US"/>
              <a:pPr>
                <a:defRPr/>
              </a:pPr>
              <a:t>9/25/2015</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ＭＳ Ｐゴシック"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ＭＳ Ｐゴシック" charset="-128"/>
                <a:cs typeface="+mn-cs"/>
              </a:defRPr>
            </a:lvl1pPr>
          </a:lstStyle>
          <a:p>
            <a:pPr>
              <a:defRPr/>
            </a:pPr>
            <a:fld id="{D3338EE0-EA31-4D94-BB99-61DA58B292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2" r:id="rId1"/>
    <p:sldLayoutId id="2147485223" r:id="rId2"/>
    <p:sldLayoutId id="2147485224" r:id="rId3"/>
    <p:sldLayoutId id="2147485225" r:id="rId4"/>
    <p:sldLayoutId id="2147485226" r:id="rId5"/>
    <p:sldLayoutId id="2147485227" r:id="rId6"/>
    <p:sldLayoutId id="2147485228" r:id="rId7"/>
    <p:sldLayoutId id="2147485229" r:id="rId8"/>
    <p:sldLayoutId id="2147485230" r:id="rId9"/>
    <p:sldLayoutId id="2147485231" r:id="rId10"/>
    <p:sldLayoutId id="21474852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4099"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69900" y="1117600"/>
            <a:ext cx="8229600" cy="4525963"/>
          </a:xfrm>
          <a:prstGeom prst="rect">
            <a:avLst/>
          </a:prstGeom>
        </p:spPr>
        <p:txBody>
          <a:bodyPr/>
          <a:lstStyle/>
          <a:p>
            <a:pPr marL="342900" indent="-342900" eaLnBrk="0" hangingPunct="0">
              <a:spcBef>
                <a:spcPct val="20000"/>
              </a:spcBef>
              <a:defRPr/>
            </a:pPr>
            <a:r>
              <a:rPr lang="en-US" sz="2800" b="1" dirty="0">
                <a:latin typeface="+mn-lt"/>
                <a:ea typeface="ＭＳ Ｐゴシック" pitchFamily="-108" charset="-128"/>
                <a:cs typeface="ＭＳ Ｐゴシック" pitchFamily="-108" charset="-128"/>
              </a:rPr>
              <a:t>Agenda</a:t>
            </a: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Review usage trends</a:t>
            </a:r>
          </a:p>
          <a:p>
            <a:pPr marL="342900" indent="-342900" eaLnBrk="0" hangingPunct="0">
              <a:spcBef>
                <a:spcPct val="20000"/>
              </a:spcBef>
              <a:buFont typeface="Arial" pitchFamily="34" charset="0"/>
              <a:buChar char="•"/>
              <a:defRPr/>
            </a:pPr>
            <a:r>
              <a:rPr lang="en-US" sz="2800" dirty="0">
                <a:ea typeface="ＭＳ Ｐゴシック" pitchFamily="-108" charset="-128"/>
                <a:cs typeface="ＭＳ Ｐゴシック" pitchFamily="-108" charset="-128"/>
              </a:rPr>
              <a:t>Recommendations based on data</a:t>
            </a:r>
            <a:endParaRPr lang="en-US" sz="2800" dirty="0">
              <a:latin typeface="+mn-lt"/>
              <a:ea typeface="ＭＳ Ｐゴシック" pitchFamily="-108" charset="-128"/>
              <a:cs typeface="ＭＳ Ｐゴシック" pitchFamily="-108" charset="-128"/>
            </a:endParaRPr>
          </a:p>
          <a:p>
            <a:pPr marL="342900" indent="-342900" eaLnBrk="0" hangingPunct="0">
              <a:spcBef>
                <a:spcPct val="20000"/>
              </a:spcBef>
              <a:buFont typeface="Arial" pitchFamily="34" charset="0"/>
              <a:buChar char="•"/>
              <a:defRPr/>
            </a:pPr>
            <a:r>
              <a:rPr lang="en-US" sz="2800" dirty="0">
                <a:latin typeface="+mn-lt"/>
                <a:ea typeface="ＭＳ Ｐゴシック" pitchFamily="-108" charset="-128"/>
                <a:cs typeface="ＭＳ Ｐゴシック" pitchFamily="-108" charset="-128"/>
              </a:rPr>
              <a:t>EERE’s plans to address template-level findings</a:t>
            </a: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4101"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3315"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3316"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Top Navigation</a:t>
            </a:r>
          </a:p>
          <a:p>
            <a:pPr>
              <a:spcBef>
                <a:spcPct val="20000"/>
              </a:spcBef>
            </a:pPr>
            <a:endParaRPr lang="en-US" sz="2800" b="1"/>
          </a:p>
          <a:p>
            <a:pPr>
              <a:spcBef>
                <a:spcPct val="20000"/>
              </a:spcBef>
            </a:pPr>
            <a:endParaRPr lang="en-US" sz="2400"/>
          </a:p>
          <a:p>
            <a:pPr>
              <a:spcBef>
                <a:spcPct val="20000"/>
              </a:spcBef>
              <a:buFont typeface="Arial" charset="0"/>
              <a:buChar char="•"/>
            </a:pPr>
            <a:endParaRPr lang="en-US" sz="2400"/>
          </a:p>
          <a:p>
            <a:pPr>
              <a:spcBef>
                <a:spcPct val="20000"/>
              </a:spcBef>
              <a:buFont typeface="Arial" charset="0"/>
              <a:buChar char="•"/>
            </a:pPr>
            <a:r>
              <a:rPr lang="en-US" sz="2400"/>
              <a:t>Primarily used on home pages (can constitute 15-25% of page traffic).</a:t>
            </a:r>
          </a:p>
          <a:p>
            <a:pPr>
              <a:spcBef>
                <a:spcPct val="20000"/>
              </a:spcBef>
              <a:buFont typeface="Arial" charset="0"/>
              <a:buChar char="•"/>
            </a:pPr>
            <a:r>
              <a:rPr lang="en-US" sz="2400"/>
              <a:t>Usage on second levels varies considerably (6-26%).</a:t>
            </a:r>
          </a:p>
          <a:p>
            <a:pPr>
              <a:spcBef>
                <a:spcPct val="20000"/>
              </a:spcBef>
              <a:buFont typeface="Arial" charset="0"/>
              <a:buChar char="•"/>
            </a:pPr>
            <a:r>
              <a:rPr lang="en-US" sz="2400" b="1"/>
              <a:t>Most popular: </a:t>
            </a:r>
            <a:r>
              <a:rPr lang="en-US" sz="2400"/>
              <a:t>About, Financial Opportunities, Information Resources</a:t>
            </a:r>
          </a:p>
          <a:p>
            <a:pPr>
              <a:spcBef>
                <a:spcPct val="20000"/>
              </a:spcBef>
              <a:buFont typeface="Arial" charset="0"/>
              <a:buChar char="•"/>
            </a:pPr>
            <a:r>
              <a:rPr lang="en-US" sz="2400" b="1"/>
              <a:t>Least popular: </a:t>
            </a:r>
            <a:r>
              <a:rPr lang="en-US" sz="2400"/>
              <a:t>News, Events, and Deployment</a:t>
            </a:r>
          </a:p>
        </p:txBody>
      </p:sp>
      <p:sp>
        <p:nvSpPr>
          <p:cNvPr id="13317"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747838"/>
            <a:ext cx="89392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4339"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4340" name="Content Placeholder 2"/>
          <p:cNvSpPr txBox="1">
            <a:spLocks/>
          </p:cNvSpPr>
          <p:nvPr/>
        </p:nvSpPr>
        <p:spPr bwMode="auto">
          <a:xfrm>
            <a:off x="203200" y="1130300"/>
            <a:ext cx="8775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Right Column</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p:txBody>
      </p:sp>
      <p:sp>
        <p:nvSpPr>
          <p:cNvPr id="14341"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3733800" y="1854200"/>
            <a:ext cx="5156200" cy="4356100"/>
          </a:xfrm>
          <a:prstGeom prst="rect">
            <a:avLst/>
          </a:prstGeom>
        </p:spPr>
        <p:txBody>
          <a:bodyPr>
            <a:normAutofit/>
          </a:bodyPr>
          <a:lstStyle/>
          <a:p>
            <a:pPr marL="342900" indent="-342900" eaLnBrk="0" hangingPunct="0">
              <a:spcBef>
                <a:spcPct val="20000"/>
              </a:spcBef>
              <a:buFont typeface="Arial" charset="0"/>
              <a:buChar char="•"/>
              <a:defRPr/>
            </a:pPr>
            <a:r>
              <a:rPr lang="en-US" sz="2400" dirty="0"/>
              <a:t>Consistently draws less traffic.</a:t>
            </a:r>
          </a:p>
          <a:p>
            <a:pPr marL="342900" indent="-342900" eaLnBrk="0" hangingPunct="0">
              <a:spcBef>
                <a:spcPct val="20000"/>
              </a:spcBef>
              <a:buFont typeface="Arial" charset="0"/>
              <a:buChar char="•"/>
              <a:defRPr/>
            </a:pPr>
            <a:r>
              <a:rPr lang="en-US" sz="2400" dirty="0"/>
              <a:t>Particular news stories or features draw more traffic than others (depends on subject). </a:t>
            </a:r>
          </a:p>
          <a:p>
            <a:pPr marL="342900" indent="-342900" eaLnBrk="0" hangingPunct="0">
              <a:spcBef>
                <a:spcPct val="20000"/>
              </a:spcBef>
              <a:buFont typeface="Arial" charset="0"/>
              <a:buChar char="•"/>
              <a:defRPr/>
            </a:pPr>
            <a:r>
              <a:rPr lang="en-US" sz="2400" dirty="0"/>
              <a:t>A few visitors use the “Subscribe to News, More News” links.</a:t>
            </a:r>
          </a:p>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pic>
        <p:nvPicPr>
          <p:cNvPr id="143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908175"/>
            <a:ext cx="3048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5363"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5364" name="Content Placeholder 2"/>
          <p:cNvSpPr txBox="1">
            <a:spLocks/>
          </p:cNvSpPr>
          <p:nvPr/>
        </p:nvSpPr>
        <p:spPr bwMode="auto">
          <a:xfrm>
            <a:off x="203200" y="1130300"/>
            <a:ext cx="8775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Left Navigation</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p:txBody>
      </p:sp>
      <p:sp>
        <p:nvSpPr>
          <p:cNvPr id="15365"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3733800" y="1854200"/>
            <a:ext cx="5156200" cy="4356100"/>
          </a:xfrm>
          <a:prstGeom prst="rect">
            <a:avLst/>
          </a:prstGeom>
        </p:spPr>
        <p:txBody>
          <a:bodyPr>
            <a:normAutofit/>
          </a:bodyPr>
          <a:lstStyle/>
          <a:p>
            <a:pPr marL="342900" indent="-342900" eaLnBrk="0" hangingPunct="0">
              <a:spcBef>
                <a:spcPct val="20000"/>
              </a:spcBef>
              <a:buFont typeface="Arial" charset="0"/>
              <a:buChar char="•"/>
              <a:defRPr/>
            </a:pPr>
            <a:r>
              <a:rPr lang="en-US" sz="2400" dirty="0"/>
              <a:t>Receives up to 43% of the page clicks (second levels)</a:t>
            </a:r>
          </a:p>
          <a:p>
            <a:pPr marL="342900" indent="-342900" eaLnBrk="0" hangingPunct="0">
              <a:spcBef>
                <a:spcPct val="20000"/>
              </a:spcBef>
              <a:buFont typeface="Arial" charset="0"/>
              <a:buChar char="•"/>
              <a:defRPr/>
            </a:pPr>
            <a:r>
              <a:rPr lang="en-US" sz="2400" dirty="0"/>
              <a:t>Effectively draw people’s attention.  </a:t>
            </a:r>
          </a:p>
          <a:p>
            <a:pPr marL="342900" indent="-342900" eaLnBrk="0" hangingPunct="0">
              <a:spcBef>
                <a:spcPct val="20000"/>
              </a:spcBef>
              <a:buFont typeface="Arial" charset="0"/>
              <a:buChar char="•"/>
              <a:defRPr/>
            </a:pPr>
            <a:r>
              <a:rPr lang="en-US" sz="2400" dirty="0"/>
              <a:t>Consistently gets more clicks than the top navigation on second level pages.</a:t>
            </a:r>
            <a:r>
              <a:rPr lang="en-US" sz="2400" b="1" dirty="0"/>
              <a:t> </a:t>
            </a:r>
            <a:endParaRPr lang="en-US" sz="2323" b="1" dirty="0">
              <a:solidFill>
                <a:srgbClr val="FFFFFF"/>
              </a:solidFill>
              <a:latin typeface="Arial Narrow"/>
              <a:ea typeface="+mn-ea"/>
              <a:cs typeface="Arial Narrow"/>
            </a:endParaRPr>
          </a:p>
        </p:txBody>
      </p:sp>
      <p:pic>
        <p:nvPicPr>
          <p:cNvPr id="153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963738"/>
            <a:ext cx="2420938"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6387"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6388" name="Content Placeholder 2"/>
          <p:cNvSpPr txBox="1">
            <a:spLocks/>
          </p:cNvSpPr>
          <p:nvPr/>
        </p:nvSpPr>
        <p:spPr bwMode="auto">
          <a:xfrm>
            <a:off x="203200" y="977900"/>
            <a:ext cx="8775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Center Content</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p:txBody>
      </p:sp>
      <p:sp>
        <p:nvSpPr>
          <p:cNvPr id="16389"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
        <p:nvSpPr>
          <p:cNvPr id="8" name="TextBox 7"/>
          <p:cNvSpPr txBox="1"/>
          <p:nvPr/>
        </p:nvSpPr>
        <p:spPr>
          <a:xfrm>
            <a:off x="6083300" y="2438400"/>
            <a:ext cx="2705100" cy="4051300"/>
          </a:xfrm>
          <a:prstGeom prst="rect">
            <a:avLst/>
          </a:prstGeom>
        </p:spPr>
        <p:txBody>
          <a:bodyPr>
            <a:normAutofit/>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9" name="TextBox 8"/>
          <p:cNvSpPr txBox="1"/>
          <p:nvPr/>
        </p:nvSpPr>
        <p:spPr>
          <a:xfrm>
            <a:off x="3175000" y="2857500"/>
            <a:ext cx="1473200" cy="203200"/>
          </a:xfrm>
          <a:prstGeom prst="rect">
            <a:avLst/>
          </a:prstGeom>
        </p:spPr>
        <p:txBody>
          <a:bodyPr>
            <a:normAutofit fontScale="40000" lnSpcReduction="20000"/>
          </a:bodyPr>
          <a:lstStyle/>
          <a:p>
            <a:pPr fontAlgn="auto">
              <a:spcBef>
                <a:spcPct val="20000"/>
              </a:spcBef>
              <a:spcAft>
                <a:spcPts val="0"/>
              </a:spcAft>
              <a:buFont typeface="Arial"/>
              <a:buNone/>
              <a:defRPr/>
            </a:pPr>
            <a:endParaRPr lang="en-US" sz="2323" b="1" dirty="0">
              <a:solidFill>
                <a:srgbClr val="FFFFFF"/>
              </a:solidFill>
              <a:latin typeface="Arial Narrow"/>
              <a:ea typeface="+mn-ea"/>
              <a:cs typeface="Arial Narrow"/>
            </a:endParaRPr>
          </a:p>
        </p:txBody>
      </p:sp>
      <p:sp>
        <p:nvSpPr>
          <p:cNvPr id="10" name="TextBox 9"/>
          <p:cNvSpPr txBox="1"/>
          <p:nvPr/>
        </p:nvSpPr>
        <p:spPr>
          <a:xfrm>
            <a:off x="4622800" y="1320800"/>
            <a:ext cx="4521200" cy="5308600"/>
          </a:xfrm>
          <a:prstGeom prst="rect">
            <a:avLst/>
          </a:prstGeom>
        </p:spPr>
        <p:txBody>
          <a:bodyPr>
            <a:normAutofit lnSpcReduction="10000"/>
          </a:bodyPr>
          <a:lstStyle/>
          <a:p>
            <a:pPr marL="342900" indent="-342900" eaLnBrk="0" hangingPunct="0">
              <a:spcBef>
                <a:spcPct val="20000"/>
              </a:spcBef>
              <a:buFont typeface="Arial" charset="0"/>
              <a:buChar char="•"/>
              <a:defRPr/>
            </a:pPr>
            <a:r>
              <a:rPr lang="en-US" sz="2400" dirty="0"/>
              <a:t>Attracts more clicks than other areas of page.</a:t>
            </a:r>
          </a:p>
          <a:p>
            <a:pPr marL="342900" indent="-342900" eaLnBrk="0" hangingPunct="0">
              <a:spcBef>
                <a:spcPct val="20000"/>
              </a:spcBef>
              <a:buFont typeface="Arial" charset="0"/>
              <a:buChar char="•"/>
              <a:defRPr/>
            </a:pPr>
            <a:r>
              <a:rPr lang="en-US" sz="2400" dirty="0"/>
              <a:t>Info above the fold is more clicked than info below the fold.</a:t>
            </a:r>
          </a:p>
          <a:p>
            <a:pPr marL="342900" indent="-342900" eaLnBrk="0" hangingPunct="0">
              <a:spcBef>
                <a:spcPct val="20000"/>
              </a:spcBef>
              <a:buFont typeface="Arial" charset="0"/>
              <a:buChar char="•"/>
              <a:defRPr/>
            </a:pPr>
            <a:r>
              <a:rPr lang="en-US" sz="2400" dirty="0"/>
              <a:t>Tops of lists get more clicks than bottoms of lists. </a:t>
            </a:r>
          </a:p>
          <a:p>
            <a:pPr marL="342900" indent="-342900" eaLnBrk="0" hangingPunct="0">
              <a:spcBef>
                <a:spcPct val="20000"/>
              </a:spcBef>
              <a:buFont typeface="Arial" charset="0"/>
              <a:buChar char="•"/>
              <a:defRPr/>
            </a:pPr>
            <a:r>
              <a:rPr lang="en-US" sz="2400" dirty="0"/>
              <a:t>Visitors click on program descriptions.</a:t>
            </a:r>
          </a:p>
          <a:p>
            <a:pPr marL="342900" indent="-342900" eaLnBrk="0" hangingPunct="0">
              <a:spcBef>
                <a:spcPct val="20000"/>
              </a:spcBef>
              <a:buFont typeface="Arial" charset="0"/>
              <a:buChar char="•"/>
              <a:defRPr/>
            </a:pPr>
            <a:r>
              <a:rPr lang="en-US" sz="2400" dirty="0"/>
              <a:t>Rotators draw attention.</a:t>
            </a:r>
          </a:p>
          <a:p>
            <a:pPr marL="342900" indent="-342900" eaLnBrk="0" hangingPunct="0">
              <a:spcBef>
                <a:spcPct val="20000"/>
              </a:spcBef>
              <a:buFont typeface="Arial" charset="0"/>
              <a:buChar char="•"/>
              <a:defRPr/>
            </a:pPr>
            <a:r>
              <a:rPr lang="en-US" sz="2400" dirty="0"/>
              <a:t>Traffic to feature graphics depends on content/design.</a:t>
            </a:r>
          </a:p>
          <a:p>
            <a:pPr marL="342900" indent="-342900" eaLnBrk="0" hangingPunct="0">
              <a:spcBef>
                <a:spcPct val="20000"/>
              </a:spcBef>
              <a:buFont typeface="Arial" charset="0"/>
              <a:buChar char="•"/>
              <a:defRPr/>
            </a:pPr>
            <a:r>
              <a:rPr lang="en-US" sz="2400" dirty="0"/>
              <a:t>Visitors click on unlinked graphics.</a:t>
            </a:r>
          </a:p>
        </p:txBody>
      </p:sp>
      <p:pic>
        <p:nvPicPr>
          <p:cNvPr id="163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803400"/>
            <a:ext cx="436245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393825"/>
            <a:ext cx="42672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7411"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69900" y="1117600"/>
            <a:ext cx="8229600" cy="4525963"/>
          </a:xfrm>
          <a:prstGeom prst="rect">
            <a:avLst/>
          </a:prstGeom>
        </p:spPr>
        <p:txBody>
          <a:bodyPr/>
          <a:lstStyle/>
          <a:p>
            <a:pPr marL="342900" indent="-342900" eaLnBrk="0" hangingPunct="0">
              <a:spcBef>
                <a:spcPct val="20000"/>
              </a:spcBef>
              <a:defRPr/>
            </a:pPr>
            <a:r>
              <a:rPr lang="en-US" sz="2800" b="1" dirty="0">
                <a:latin typeface="+mn-lt"/>
                <a:ea typeface="ＭＳ Ｐゴシック" pitchFamily="-108" charset="-128"/>
                <a:cs typeface="ＭＳ Ｐゴシック" pitchFamily="-108" charset="-128"/>
              </a:rPr>
              <a:t>Recommendations Based on Data</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Gain an understanding of your visitors’ top tasks and program goals; use that to streamline and simplify pages.</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Put important content into the center above the fold. </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Place links you want to promote at the top of the list.</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Consider adding a link to About from program taglines. </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Link graphics advertising particular content; provide visual cues so visitors know which graphics are links.</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Use bright colors, images of maps, images of money to draw attention.</a:t>
            </a:r>
          </a:p>
          <a:p>
            <a:pPr marL="342900" indent="-342900" eaLnBrk="0" hangingPunct="0">
              <a:spcBef>
                <a:spcPct val="20000"/>
              </a:spcBef>
              <a:buFont typeface="Arial" pitchFamily="34" charset="0"/>
              <a:buChar char="•"/>
              <a:defRPr/>
            </a:pPr>
            <a:r>
              <a:rPr lang="en-US" sz="2200" dirty="0">
                <a:latin typeface="+mn-lt"/>
                <a:ea typeface="ＭＳ Ｐゴシック" pitchFamily="-108" charset="-128"/>
                <a:cs typeface="ＭＳ Ｐゴシック" pitchFamily="-108" charset="-128"/>
              </a:rPr>
              <a:t>If a program click through rate is lower than average (70-80%), investigate why.</a:t>
            </a: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17413"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8435"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7" name="Content Placeholder 2"/>
          <p:cNvSpPr txBox="1">
            <a:spLocks/>
          </p:cNvSpPr>
          <p:nvPr/>
        </p:nvSpPr>
        <p:spPr>
          <a:xfrm>
            <a:off x="469900" y="1117600"/>
            <a:ext cx="8229600" cy="4525963"/>
          </a:xfrm>
          <a:prstGeom prst="rect">
            <a:avLst/>
          </a:prstGeom>
        </p:spPr>
        <p:txBody>
          <a:bodyPr/>
          <a:lstStyle/>
          <a:p>
            <a:pPr marL="342900" indent="-342900" eaLnBrk="0" hangingPunct="0">
              <a:spcBef>
                <a:spcPct val="20000"/>
              </a:spcBef>
              <a:defRPr/>
            </a:pPr>
            <a:r>
              <a:rPr lang="en-US" sz="2800" b="1" dirty="0">
                <a:latin typeface="+mn-lt"/>
                <a:ea typeface="ＭＳ Ｐゴシック" pitchFamily="-108" charset="-128"/>
                <a:cs typeface="ＭＳ Ｐゴシック" pitchFamily="-108" charset="-128"/>
              </a:rPr>
              <a:t>Future Research</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is the global navigation drawing so little attention?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are visitors clicking on “Home” in the top navigation on home pages?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EERE visitors tend to visit one or multiple programs when they come?  Can users easily go between program sites?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How do visitors feel about the rotators?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What accounts for the great popularity of certain feature graphics?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Why are visitors clicking on the home page program descriptions?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Can visitors clearly distinguish between images that are clickable and those that are static?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visitors understand what they will find in Information Resources?</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visitors understand and find value in the content found under labels like Deployment and Market Transformation, since they are often not heavily clicked on? </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Do users understand what site they are searching?</a:t>
            </a:r>
          </a:p>
          <a:p>
            <a:pPr marL="342900" indent="-342900" eaLnBrk="0" hangingPunct="0">
              <a:spcBef>
                <a:spcPct val="20000"/>
              </a:spcBef>
              <a:buFont typeface="Arial" pitchFamily="34" charset="0"/>
              <a:buChar char="•"/>
              <a:defRPr/>
            </a:pPr>
            <a:r>
              <a:rPr lang="en-US" dirty="0">
                <a:latin typeface="+mn-lt"/>
                <a:ea typeface="ＭＳ Ｐゴシック" pitchFamily="-108" charset="-128"/>
                <a:cs typeface="ＭＳ Ｐゴシック" pitchFamily="-108" charset="-128"/>
              </a:rPr>
              <a:t>How are users interacting with the right column?  How much content is useful </a:t>
            </a:r>
            <a:r>
              <a:rPr lang="en-US" dirty="0" err="1">
                <a:latin typeface="+mn-lt"/>
                <a:ea typeface="ＭＳ Ｐゴシック" pitchFamily="-108" charset="-128"/>
                <a:cs typeface="ＭＳ Ｐゴシック" pitchFamily="-108" charset="-128"/>
              </a:rPr>
              <a:t>vs</a:t>
            </a:r>
            <a:r>
              <a:rPr lang="en-US" dirty="0">
                <a:latin typeface="+mn-lt"/>
                <a:ea typeface="ＭＳ Ｐゴシック" pitchFamily="-108" charset="-128"/>
                <a:cs typeface="ＭＳ Ｐゴシック" pitchFamily="-108" charset="-128"/>
              </a:rPr>
              <a:t> overwhelming ? </a:t>
            </a:r>
          </a:p>
          <a:p>
            <a:pPr marL="342900" indent="-342900" eaLnBrk="0" hangingPunct="0">
              <a:spcBef>
                <a:spcPct val="20000"/>
              </a:spcBef>
              <a:buFont typeface="Arial" pitchFamily="34" charset="0"/>
              <a:buChar char="•"/>
              <a:defRPr/>
            </a:pPr>
            <a:endParaRPr lang="en-US" sz="2400" dirty="0">
              <a:latin typeface="+mn-lt"/>
              <a:ea typeface="ＭＳ Ｐゴシック" pitchFamily="-108" charset="-128"/>
              <a:cs typeface="ＭＳ Ｐゴシック" pitchFamily="-108" charset="-128"/>
            </a:endParaRPr>
          </a:p>
        </p:txBody>
      </p:sp>
      <p:sp>
        <p:nvSpPr>
          <p:cNvPr id="18437"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5123"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5124"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054100"/>
            <a:ext cx="5373687"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6147"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6148"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006475"/>
            <a:ext cx="7056437"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7171"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7172"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Navigating to DOE/EERE</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000"/>
              <a:t>Few visitors navigate back to DOE/EERE from program sites.</a:t>
            </a:r>
          </a:p>
          <a:p>
            <a:pPr>
              <a:spcBef>
                <a:spcPct val="20000"/>
              </a:spcBef>
              <a:buFont typeface="Arial" charset="0"/>
              <a:buChar char="•"/>
            </a:pPr>
            <a:r>
              <a:rPr lang="en-US" sz="2000"/>
              <a:t>Those that do primarily use left side of blue banner (fewer use breadcrumb, right side of blue banner, footer).</a:t>
            </a:r>
          </a:p>
          <a:p>
            <a:pPr>
              <a:spcBef>
                <a:spcPct val="20000"/>
              </a:spcBef>
              <a:buFont typeface="Arial" charset="0"/>
              <a:buChar char="•"/>
            </a:pPr>
            <a:r>
              <a:rPr lang="en-US" sz="2000"/>
              <a:t>Visitors click on “Home” even on program home pages (0.4-0.7%).</a:t>
            </a:r>
          </a:p>
        </p:txBody>
      </p:sp>
      <p:sp>
        <p:nvSpPr>
          <p:cNvPr id="7173"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1701800"/>
            <a:ext cx="74041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3932238"/>
            <a:ext cx="3619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8195"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8196"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Navigating Back to Program Home</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400"/>
              <a:t>Most visitors use the “Home” button in the top navigation (can receive up to 7% of click traffic)</a:t>
            </a:r>
          </a:p>
          <a:p>
            <a:pPr>
              <a:spcBef>
                <a:spcPct val="20000"/>
              </a:spcBef>
              <a:buFont typeface="Arial" charset="0"/>
              <a:buChar char="•"/>
            </a:pPr>
            <a:r>
              <a:rPr lang="en-US" sz="2400"/>
              <a:t>The green bar and the breadcrumb are used less often (generally less than 1% each).</a:t>
            </a:r>
          </a:p>
        </p:txBody>
      </p:sp>
      <p:sp>
        <p:nvSpPr>
          <p:cNvPr id="8197"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2138363"/>
            <a:ext cx="531812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9219"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9220"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Global Navigation</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400"/>
              <a:t>Not drawing much attention.</a:t>
            </a:r>
          </a:p>
          <a:p>
            <a:pPr>
              <a:spcBef>
                <a:spcPct val="20000"/>
              </a:spcBef>
              <a:buFont typeface="Arial" charset="0"/>
              <a:buChar char="•"/>
            </a:pPr>
            <a:r>
              <a:rPr lang="en-US" sz="2400"/>
              <a:t>Preliminary evidence suggests that this trend also extends to subsites. </a:t>
            </a:r>
          </a:p>
        </p:txBody>
      </p:sp>
      <p:sp>
        <p:nvSpPr>
          <p:cNvPr id="9221"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92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893888"/>
            <a:ext cx="50609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0243"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0244"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Search</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400"/>
              <a:t>~2-4% of visitors perform searches from home or second level pages.</a:t>
            </a:r>
          </a:p>
          <a:p>
            <a:pPr>
              <a:spcBef>
                <a:spcPct val="20000"/>
              </a:spcBef>
              <a:buFont typeface="Arial" charset="0"/>
              <a:buChar char="•"/>
            </a:pPr>
            <a:r>
              <a:rPr lang="en-US" sz="2400"/>
              <a:t>Search help is rarely used. </a:t>
            </a:r>
          </a:p>
        </p:txBody>
      </p:sp>
      <p:sp>
        <p:nvSpPr>
          <p:cNvPr id="10245"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713" y="1903413"/>
            <a:ext cx="40354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1267"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1268"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Site Map, Printable Version, Share</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400"/>
              <a:t>Visitors do interact with these features (usually draw 0-0.5% of page clicks).</a:t>
            </a:r>
          </a:p>
          <a:p>
            <a:pPr>
              <a:spcBef>
                <a:spcPct val="20000"/>
              </a:spcBef>
              <a:buFont typeface="Arial" charset="0"/>
              <a:buChar char="•"/>
            </a:pPr>
            <a:r>
              <a:rPr lang="en-US" sz="2400"/>
              <a:t>Share is rarely used.</a:t>
            </a:r>
          </a:p>
        </p:txBody>
      </p:sp>
      <p:sp>
        <p:nvSpPr>
          <p:cNvPr id="11269"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1816100"/>
            <a:ext cx="41100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p:cNvSpPr>
          <p:nvPr/>
        </p:nvSpPr>
        <p:spPr bwMode="auto">
          <a:xfrm>
            <a:off x="457200" y="1682750"/>
            <a:ext cx="82296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Arial" charset="0"/>
              <a:buChar char="•"/>
            </a:pPr>
            <a:endParaRPr lang="en-US" sz="2400"/>
          </a:p>
          <a:p>
            <a:pPr marL="1600200" lvl="3" indent="-228600" eaLnBrk="0" hangingPunct="0">
              <a:spcBef>
                <a:spcPct val="20000"/>
              </a:spcBef>
              <a:buFont typeface="Arial" charset="0"/>
              <a:buChar char="–"/>
            </a:pPr>
            <a:endParaRPr lang="en-US"/>
          </a:p>
          <a:p>
            <a:pPr marL="1143000" lvl="2" indent="-228600" eaLnBrk="0" hangingPunct="0">
              <a:spcBef>
                <a:spcPct val="20000"/>
              </a:spcBef>
              <a:buFont typeface="Arial" charset="0"/>
              <a:buNone/>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a:p>
            <a:pPr marL="1143000" lvl="2" indent="-228600" eaLnBrk="0" hangingPunct="0">
              <a:spcBef>
                <a:spcPct val="20000"/>
              </a:spcBef>
              <a:buFont typeface="Arial" charset="0"/>
              <a:buChar char="•"/>
            </a:pPr>
            <a:endParaRPr lang="en-US"/>
          </a:p>
        </p:txBody>
      </p:sp>
      <p:sp>
        <p:nvSpPr>
          <p:cNvPr id="12291" name="Title 2"/>
          <p:cNvSpPr>
            <a:spLocks/>
          </p:cNvSpPr>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2600">
              <a:solidFill>
                <a:srgbClr val="FFFFFF"/>
              </a:solidFill>
            </a:endParaRPr>
          </a:p>
        </p:txBody>
      </p:sp>
      <p:sp>
        <p:nvSpPr>
          <p:cNvPr id="12292" name="Content Placeholder 2"/>
          <p:cNvSpPr txBox="1">
            <a:spLocks/>
          </p:cNvSpPr>
          <p:nvPr/>
        </p:nvSpPr>
        <p:spPr bwMode="auto">
          <a:xfrm>
            <a:off x="330200" y="1130300"/>
            <a:ext cx="86487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pPr>
            <a:r>
              <a:rPr lang="en-US" sz="2800" b="1"/>
              <a:t>Footer</a:t>
            </a:r>
          </a:p>
          <a:p>
            <a:pPr>
              <a:spcBef>
                <a:spcPct val="20000"/>
              </a:spcBef>
            </a:pPr>
            <a:endParaRPr lang="en-US" sz="2800" b="1"/>
          </a:p>
          <a:p>
            <a:pPr>
              <a:spcBef>
                <a:spcPct val="20000"/>
              </a:spcBef>
              <a:buFont typeface="Arial" charset="0"/>
              <a:buChar char="•"/>
            </a:pPr>
            <a:endParaRPr lang="en-US" sz="2400"/>
          </a:p>
          <a:p>
            <a:pPr>
              <a:spcBef>
                <a:spcPct val="20000"/>
              </a:spcBef>
              <a:buFont typeface="Arial" charset="0"/>
              <a:buChar char="•"/>
            </a:pPr>
            <a:endParaRPr lang="en-US" sz="2400"/>
          </a:p>
          <a:p>
            <a:pPr>
              <a:spcBef>
                <a:spcPct val="20000"/>
              </a:spcBef>
            </a:pPr>
            <a:endParaRPr lang="en-US" sz="2400"/>
          </a:p>
          <a:p>
            <a:pPr>
              <a:spcBef>
                <a:spcPct val="20000"/>
              </a:spcBef>
            </a:pPr>
            <a:endParaRPr lang="en-US" sz="2400"/>
          </a:p>
          <a:p>
            <a:pPr>
              <a:spcBef>
                <a:spcPct val="20000"/>
              </a:spcBef>
              <a:buFont typeface="Arial" charset="0"/>
              <a:buChar char="•"/>
            </a:pPr>
            <a:r>
              <a:rPr lang="en-US" sz="2400"/>
              <a:t>Receives 0-1% of page traffic.</a:t>
            </a:r>
          </a:p>
          <a:p>
            <a:pPr>
              <a:spcBef>
                <a:spcPct val="20000"/>
              </a:spcBef>
              <a:buFont typeface="Arial" charset="0"/>
              <a:buChar char="•"/>
            </a:pPr>
            <a:r>
              <a:rPr lang="en-US" sz="2400"/>
              <a:t>Contacts is most popular; Policies, DOE get some traffic.</a:t>
            </a:r>
          </a:p>
        </p:txBody>
      </p:sp>
      <p:sp>
        <p:nvSpPr>
          <p:cNvPr id="12293" name="Title 2"/>
          <p:cNvSpPr>
            <a:spLocks/>
          </p:cNvSpPr>
          <p:nvPr/>
        </p:nvSpPr>
        <p:spPr bwMode="auto">
          <a:xfrm>
            <a:off x="330200" y="3810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600">
                <a:solidFill>
                  <a:srgbClr val="FFFFFF"/>
                </a:solidFill>
              </a:rPr>
              <a:t>Crazy Egg Analysis: Usage Trends</a:t>
            </a:r>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1909763"/>
            <a:ext cx="513556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EERE_green.thmx</Template>
  <TotalTime>8238</TotalTime>
  <Words>2314</Words>
  <Application>Microsoft Office PowerPoint</Application>
  <PresentationFormat>On-screen Show (4:3)</PresentationFormat>
  <Paragraphs>264</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ＭＳ Ｐゴシック</vt:lpstr>
      <vt:lpstr>Arial</vt:lpstr>
      <vt:lpstr>Arial Narrow</vt:lpstr>
      <vt:lpstr>Calibri</vt:lpstr>
      <vt:lpstr>EERE_green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Crazy Egg Report Template</dc:title>
  <dc:subject>Example template used for creating presentations on Crazy Egg reports.</dc:subject>
  <dc:creator>eaugusti</dc:creator>
  <cp:lastModifiedBy>Billie Bates</cp:lastModifiedBy>
  <cp:revision>949</cp:revision>
  <dcterms:created xsi:type="dcterms:W3CDTF">2009-06-23T14:49:59Z</dcterms:created>
  <dcterms:modified xsi:type="dcterms:W3CDTF">2015-09-25T20:47:00Z</dcterms:modified>
</cp:coreProperties>
</file>