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0" r:id="rId6"/>
    <p:sldMasterId id="2147483674" r:id="rId7"/>
    <p:sldMasterId id="2147483688" r:id="rId8"/>
    <p:sldMasterId id="2147483702" r:id="rId9"/>
    <p:sldMasterId id="2147483730" r:id="rId10"/>
    <p:sldMasterId id="2147483744" r:id="rId11"/>
    <p:sldMasterId id="2147483758" r:id="rId12"/>
    <p:sldMasterId id="2147483772" r:id="rId13"/>
    <p:sldMasterId id="2147483834" r:id="rId14"/>
    <p:sldMasterId id="2147483923" r:id="rId15"/>
    <p:sldMasterId id="2147483947" r:id="rId16"/>
    <p:sldMasterId id="2147483971" r:id="rId17"/>
  </p:sldMasterIdLst>
  <p:notesMasterIdLst>
    <p:notesMasterId r:id="rId36"/>
  </p:notesMasterIdLst>
  <p:handoutMasterIdLst>
    <p:handoutMasterId r:id="rId37"/>
  </p:handoutMasterIdLst>
  <p:sldIdLst>
    <p:sldId id="268" r:id="rId18"/>
    <p:sldId id="269" r:id="rId19"/>
    <p:sldId id="271" r:id="rId20"/>
    <p:sldId id="272" r:id="rId21"/>
    <p:sldId id="295" r:id="rId22"/>
    <p:sldId id="273" r:id="rId23"/>
    <p:sldId id="274" r:id="rId24"/>
    <p:sldId id="276" r:id="rId25"/>
    <p:sldId id="277" r:id="rId26"/>
    <p:sldId id="278" r:id="rId27"/>
    <p:sldId id="279" r:id="rId28"/>
    <p:sldId id="287" r:id="rId29"/>
    <p:sldId id="293" r:id="rId30"/>
    <p:sldId id="288" r:id="rId31"/>
    <p:sldId id="294" r:id="rId32"/>
    <p:sldId id="282" r:id="rId33"/>
    <p:sldId id="289" r:id="rId34"/>
    <p:sldId id="291" r:id="rId3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64A"/>
    <a:srgbClr val="FFD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7" autoAdjust="0"/>
    <p:restoredTop sz="95378" autoAdjust="0"/>
  </p:normalViewPr>
  <p:slideViewPr>
    <p:cSldViewPr snapToGrid="0" snapToObjects="1">
      <p:cViewPr>
        <p:scale>
          <a:sx n="90" d="100"/>
          <a:sy n="90" d="100"/>
        </p:scale>
        <p:origin x="-2292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rspringe\My%20Documents\1111Projects\OIEPP\Education%20Series\111%20final%20files\Hualapai%20Examp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188733803607799"/>
          <c:y val="4.3627102780519803E-2"/>
          <c:w val="0.66279132362235404"/>
          <c:h val="0.730347979469956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Equity</c:v>
                </c:pt>
              </c:strCache>
            </c:strRef>
          </c:tx>
          <c:spPr>
            <a:solidFill>
              <a:srgbClr val="859D68"/>
            </a:solidFill>
          </c:spPr>
          <c:cat>
            <c:numRef>
              <c:f>Sheet1!$A$2:$A$22</c:f>
              <c:numCache>
                <c:formatCode>0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Sheet1!$B$2:$B$22</c:f>
              <c:numCache>
                <c:formatCode>"$"#,##0</c:formatCode>
                <c:ptCount val="21"/>
                <c:pt idx="0">
                  <c:v>1000000</c:v>
                </c:pt>
                <c:pt idx="1">
                  <c:v>250000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Debt</c:v>
                </c:pt>
              </c:strCache>
            </c:strRef>
          </c:tx>
          <c:spPr>
            <a:solidFill>
              <a:srgbClr val="D76735"/>
            </a:solidFill>
          </c:spPr>
          <c:cat>
            <c:numRef>
              <c:f>Sheet1!$A$2:$A$22</c:f>
              <c:numCache>
                <c:formatCode>0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Sheet1!$C$2:$C$22</c:f>
              <c:numCache>
                <c:formatCode>"$"#,##0</c:formatCode>
                <c:ptCount val="21"/>
                <c:pt idx="1">
                  <c:v>250000</c:v>
                </c:pt>
                <c:pt idx="2">
                  <c:v>245000</c:v>
                </c:pt>
                <c:pt idx="3">
                  <c:v>245000</c:v>
                </c:pt>
                <c:pt idx="4">
                  <c:v>245000</c:v>
                </c:pt>
                <c:pt idx="5">
                  <c:v>245000</c:v>
                </c:pt>
                <c:pt idx="6">
                  <c:v>245000</c:v>
                </c:pt>
                <c:pt idx="7">
                  <c:v>245000</c:v>
                </c:pt>
                <c:pt idx="8">
                  <c:v>245000</c:v>
                </c:pt>
                <c:pt idx="9">
                  <c:v>245000</c:v>
                </c:pt>
                <c:pt idx="10">
                  <c:v>295000</c:v>
                </c:pt>
                <c:pt idx="11">
                  <c:v>245000</c:v>
                </c:pt>
                <c:pt idx="12">
                  <c:v>245000</c:v>
                </c:pt>
                <c:pt idx="13">
                  <c:v>245000</c:v>
                </c:pt>
                <c:pt idx="14">
                  <c:v>245000</c:v>
                </c:pt>
                <c:pt idx="15">
                  <c:v>245000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Operating Expenses</c:v>
                </c:pt>
              </c:strCache>
            </c:strRef>
          </c:tx>
          <c:spPr>
            <a:solidFill>
              <a:srgbClr val="608DA2"/>
            </a:solidFill>
            <a:ln w="25400">
              <a:noFill/>
            </a:ln>
          </c:spPr>
          <c:cat>
            <c:numRef>
              <c:f>Sheet1!$A$2:$A$22</c:f>
              <c:numCache>
                <c:formatCode>0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Sheet1!$D$2:$D$22</c:f>
              <c:numCache>
                <c:formatCode>"$"#,##0</c:formatCode>
                <c:ptCount val="21"/>
                <c:pt idx="1">
                  <c:v>125000</c:v>
                </c:pt>
                <c:pt idx="2">
                  <c:v>125000</c:v>
                </c:pt>
                <c:pt idx="3">
                  <c:v>125000</c:v>
                </c:pt>
                <c:pt idx="4">
                  <c:v>125000</c:v>
                </c:pt>
                <c:pt idx="5">
                  <c:v>125000</c:v>
                </c:pt>
                <c:pt idx="6">
                  <c:v>125000</c:v>
                </c:pt>
                <c:pt idx="7">
                  <c:v>125000</c:v>
                </c:pt>
                <c:pt idx="8">
                  <c:v>125000</c:v>
                </c:pt>
                <c:pt idx="9">
                  <c:v>125000</c:v>
                </c:pt>
                <c:pt idx="10">
                  <c:v>175000</c:v>
                </c:pt>
                <c:pt idx="11">
                  <c:v>125000</c:v>
                </c:pt>
                <c:pt idx="12">
                  <c:v>125000</c:v>
                </c:pt>
                <c:pt idx="13">
                  <c:v>125000</c:v>
                </c:pt>
                <c:pt idx="14">
                  <c:v>125000</c:v>
                </c:pt>
                <c:pt idx="15">
                  <c:v>125000</c:v>
                </c:pt>
                <c:pt idx="16">
                  <c:v>125000</c:v>
                </c:pt>
                <c:pt idx="17">
                  <c:v>125000</c:v>
                </c:pt>
                <c:pt idx="18">
                  <c:v>125000</c:v>
                </c:pt>
                <c:pt idx="19">
                  <c:v>125000</c:v>
                </c:pt>
                <c:pt idx="20">
                  <c:v>125000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Taxes</c:v>
                </c:pt>
              </c:strCache>
            </c:strRef>
          </c:tx>
          <c:spPr>
            <a:solidFill>
              <a:srgbClr val="EDA94E"/>
            </a:solidFill>
            <a:ln w="25400">
              <a:noFill/>
            </a:ln>
          </c:spPr>
          <c:cat>
            <c:numRef>
              <c:f>Sheet1!$A$2:$A$22</c:f>
              <c:numCache>
                <c:formatCode>0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Sheet1!$E$2:$E$22</c:f>
              <c:numCache>
                <c:formatCode>"$"#,##0</c:formatCode>
                <c:ptCount val="21"/>
                <c:pt idx="1">
                  <c:v>50000</c:v>
                </c:pt>
                <c:pt idx="2">
                  <c:v>50000</c:v>
                </c:pt>
                <c:pt idx="3">
                  <c:v>50000</c:v>
                </c:pt>
                <c:pt idx="4">
                  <c:v>50000</c:v>
                </c:pt>
                <c:pt idx="5">
                  <c:v>50000</c:v>
                </c:pt>
                <c:pt idx="6">
                  <c:v>50000</c:v>
                </c:pt>
                <c:pt idx="7">
                  <c:v>50000</c:v>
                </c:pt>
                <c:pt idx="8">
                  <c:v>50000</c:v>
                </c:pt>
                <c:pt idx="9">
                  <c:v>50000</c:v>
                </c:pt>
                <c:pt idx="10">
                  <c:v>50000</c:v>
                </c:pt>
                <c:pt idx="11">
                  <c:v>50000</c:v>
                </c:pt>
                <c:pt idx="12">
                  <c:v>50000</c:v>
                </c:pt>
                <c:pt idx="13">
                  <c:v>50000</c:v>
                </c:pt>
                <c:pt idx="14">
                  <c:v>50000</c:v>
                </c:pt>
                <c:pt idx="15">
                  <c:v>50000</c:v>
                </c:pt>
                <c:pt idx="16">
                  <c:v>50000</c:v>
                </c:pt>
                <c:pt idx="17">
                  <c:v>50000</c:v>
                </c:pt>
                <c:pt idx="18">
                  <c:v>50000</c:v>
                </c:pt>
                <c:pt idx="19">
                  <c:v>50000</c:v>
                </c:pt>
                <c:pt idx="20">
                  <c:v>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673344"/>
        <c:axId val="117679232"/>
      </c:area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LCOE</c:v>
                </c:pt>
              </c:strCache>
            </c:strRef>
          </c:tx>
          <c:spPr>
            <a:ln w="50800">
              <a:solidFill>
                <a:srgbClr val="5C5C5C"/>
              </a:solidFill>
            </a:ln>
          </c:spPr>
          <c:marker>
            <c:symbol val="none"/>
          </c:marker>
          <c:dPt>
            <c:idx val="1"/>
            <c:bubble3D val="0"/>
            <c:spPr>
              <a:ln w="50800">
                <a:noFill/>
              </a:ln>
            </c:spPr>
          </c:dPt>
          <c:cat>
            <c:numRef>
              <c:f>Sheet1!$A$2:$A$22</c:f>
              <c:numCache>
                <c:formatCode>0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Sheet1!$F$2:$F$22</c:f>
              <c:numCache>
                <c:formatCode>"$"#,##0</c:formatCode>
                <c:ptCount val="21"/>
                <c:pt idx="1">
                  <c:v>110</c:v>
                </c:pt>
                <c:pt idx="2">
                  <c:v>110</c:v>
                </c:pt>
                <c:pt idx="3">
                  <c:v>110</c:v>
                </c:pt>
                <c:pt idx="4">
                  <c:v>110</c:v>
                </c:pt>
                <c:pt idx="5">
                  <c:v>110</c:v>
                </c:pt>
                <c:pt idx="6">
                  <c:v>110</c:v>
                </c:pt>
                <c:pt idx="7">
                  <c:v>110</c:v>
                </c:pt>
                <c:pt idx="8">
                  <c:v>110</c:v>
                </c:pt>
                <c:pt idx="9">
                  <c:v>110</c:v>
                </c:pt>
                <c:pt idx="10">
                  <c:v>110</c:v>
                </c:pt>
                <c:pt idx="11">
                  <c:v>110</c:v>
                </c:pt>
                <c:pt idx="12">
                  <c:v>110</c:v>
                </c:pt>
                <c:pt idx="13">
                  <c:v>110</c:v>
                </c:pt>
                <c:pt idx="14">
                  <c:v>110</c:v>
                </c:pt>
                <c:pt idx="15">
                  <c:v>110</c:v>
                </c:pt>
                <c:pt idx="16">
                  <c:v>110</c:v>
                </c:pt>
                <c:pt idx="17">
                  <c:v>110</c:v>
                </c:pt>
                <c:pt idx="18">
                  <c:v>110</c:v>
                </c:pt>
                <c:pt idx="19">
                  <c:v>110</c:v>
                </c:pt>
                <c:pt idx="20">
                  <c:v>110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683328"/>
        <c:axId val="117681152"/>
      </c:lineChart>
      <c:catAx>
        <c:axId val="117673344"/>
        <c:scaling>
          <c:orientation val="minMax"/>
        </c:scaling>
        <c:delete val="0"/>
        <c:axPos val="b"/>
        <c:numFmt formatCode="0" sourceLinked="1"/>
        <c:majorTickMark val="out"/>
        <c:minorTickMark val="out"/>
        <c:tickLblPos val="nextTo"/>
        <c:crossAx val="117679232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176792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Annual</a:t>
                </a:r>
                <a:r>
                  <a:rPr lang="en-US" baseline="0" dirty="0" smtClean="0"/>
                  <a:t> Costs ($/year)</a:t>
                </a:r>
                <a:endParaRPr lang="en-US" dirty="0"/>
              </a:p>
            </c:rich>
          </c:tx>
          <c:layout/>
          <c:overlay val="0"/>
        </c:title>
        <c:numFmt formatCode="&quot;$&quot;#,##0" sourceLinked="1"/>
        <c:majorTickMark val="out"/>
        <c:minorTickMark val="none"/>
        <c:tickLblPos val="nextTo"/>
        <c:crossAx val="117673344"/>
        <c:crossesAt val="1"/>
        <c:crossBetween val="midCat"/>
      </c:valAx>
      <c:valAx>
        <c:axId val="1176811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LCOE</a:t>
                </a:r>
                <a:r>
                  <a:rPr lang="en-US" baseline="0" dirty="0" smtClean="0"/>
                  <a:t> ($/MWh)</a:t>
                </a:r>
                <a:endParaRPr lang="en-US" dirty="0"/>
              </a:p>
            </c:rich>
          </c:tx>
          <c:layout/>
          <c:overlay val="0"/>
        </c:title>
        <c:numFmt formatCode="&quot;$&quot;#,##0" sourceLinked="1"/>
        <c:majorTickMark val="out"/>
        <c:minorTickMark val="none"/>
        <c:tickLblPos val="nextTo"/>
        <c:crossAx val="117683328"/>
        <c:crosses val="max"/>
        <c:crossBetween val="between"/>
      </c:valAx>
      <c:catAx>
        <c:axId val="11768332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11768115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8.0385722988314798E-2"/>
          <c:y val="0.86454627540727602"/>
          <c:w val="0.83922842815931398"/>
          <c:h val="0.11823534675372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Sample Cost of Energy  Comparison</a:t>
            </a:r>
          </a:p>
          <a:p>
            <a:pPr>
              <a:defRPr/>
            </a:pPr>
            <a:r>
              <a:rPr lang="en-US" sz="1200" dirty="0"/>
              <a:t>(constant</a:t>
            </a:r>
            <a:r>
              <a:rPr lang="en-US" sz="1200" baseline="0" dirty="0"/>
              <a:t> demand)</a:t>
            </a:r>
            <a:endParaRPr lang="en-US" sz="1200" dirty="0"/>
          </a:p>
        </c:rich>
      </c:tx>
      <c:layout>
        <c:manualLayout>
          <c:xMode val="edge"/>
          <c:yMode val="edge"/>
          <c:x val="0.20479049418454001"/>
          <c:y val="2.65339966832504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26521226131201"/>
          <c:y val="0.17508505881209299"/>
          <c:w val="0.78319851840502797"/>
          <c:h val="0.68012993153923695"/>
        </c:manualLayout>
      </c:layout>
      <c:lineChart>
        <c:grouping val="standar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Diesel Power</c:v>
                </c:pt>
              </c:strCache>
            </c:strRef>
          </c:tx>
          <c:spPr>
            <a:ln w="38100" cmpd="sng">
              <a:solidFill>
                <a:srgbClr val="EDA94E"/>
              </a:solidFill>
            </a:ln>
          </c:spPr>
          <c:marker>
            <c:symbol val="none"/>
          </c:marker>
          <c:val>
            <c:numRef>
              <c:f>Sheet1!$J$3:$J$22</c:f>
              <c:numCache>
                <c:formatCode>0.00</c:formatCode>
                <c:ptCount val="20"/>
                <c:pt idx="0">
                  <c:v>1.257825185786825</c:v>
                </c:pt>
                <c:pt idx="1">
                  <c:v>1.333294696934032</c:v>
                </c:pt>
                <c:pt idx="2">
                  <c:v>1.413292378750076</c:v>
                </c:pt>
                <c:pt idx="3">
                  <c:v>1.4980899214750829</c:v>
                </c:pt>
                <c:pt idx="4">
                  <c:v>1.5879753167635871</c:v>
                </c:pt>
                <c:pt idx="5">
                  <c:v>1.683253835769402</c:v>
                </c:pt>
                <c:pt idx="6">
                  <c:v>1.7842490659155681</c:v>
                </c:pt>
                <c:pt idx="7">
                  <c:v>1.8913040098705021</c:v>
                </c:pt>
                <c:pt idx="8">
                  <c:v>2.0047822504627351</c:v>
                </c:pt>
                <c:pt idx="9">
                  <c:v>2.1250691854904948</c:v>
                </c:pt>
                <c:pt idx="10">
                  <c:v>2.2525733366199252</c:v>
                </c:pt>
                <c:pt idx="11">
                  <c:v>2.3877277368171228</c:v>
                </c:pt>
                <c:pt idx="12">
                  <c:v>2.5309914010261481</c:v>
                </c:pt>
                <c:pt idx="13">
                  <c:v>2.6828508850877171</c:v>
                </c:pt>
                <c:pt idx="14">
                  <c:v>2.8438219381929808</c:v>
                </c:pt>
                <c:pt idx="15">
                  <c:v>3.014451254484559</c:v>
                </c:pt>
                <c:pt idx="16">
                  <c:v>3.1953183297536332</c:v>
                </c:pt>
                <c:pt idx="17">
                  <c:v>3.387037429538847</c:v>
                </c:pt>
                <c:pt idx="18">
                  <c:v>3.5902596753111791</c:v>
                </c:pt>
                <c:pt idx="19">
                  <c:v>3.8056752558298541</c:v>
                </c:pt>
              </c:numCache>
            </c:numRef>
          </c:val>
          <c:smooth val="0"/>
        </c:ser>
        <c:ser>
          <c:idx val="1"/>
          <c:order val="1"/>
          <c:tx>
            <c:v>Utility Power</c:v>
          </c:tx>
          <c:spPr>
            <a:ln w="38100" cmpd="sng">
              <a:solidFill>
                <a:srgbClr val="608DA2"/>
              </a:solidFill>
            </a:ln>
          </c:spPr>
          <c:marker>
            <c:symbol val="none"/>
          </c:marker>
          <c:val>
            <c:numRef>
              <c:f>Sheet1!$K$3:$K$22</c:f>
              <c:numCache>
                <c:formatCode>0.00</c:formatCode>
                <c:ptCount val="20"/>
                <c:pt idx="0" formatCode="General">
                  <c:v>1.81274806186925</c:v>
                </c:pt>
                <c:pt idx="1">
                  <c:v>1.8671305037253261</c:v>
                </c:pt>
                <c:pt idx="2">
                  <c:v>1.923144418837085</c:v>
                </c:pt>
                <c:pt idx="3">
                  <c:v>1.9808387514021979</c:v>
                </c:pt>
                <c:pt idx="4">
                  <c:v>2.040263913944258</c:v>
                </c:pt>
                <c:pt idx="5">
                  <c:v>2.1014718313625949</c:v>
                </c:pt>
                <c:pt idx="6">
                  <c:v>2.1645159863034702</c:v>
                </c:pt>
                <c:pt idx="7">
                  <c:v>2.229451465892577</c:v>
                </c:pt>
                <c:pt idx="8">
                  <c:v>2.296335009869352</c:v>
                </c:pt>
                <c:pt idx="9">
                  <c:v>2.3652250601654332</c:v>
                </c:pt>
                <c:pt idx="10">
                  <c:v>2.436181811970398</c:v>
                </c:pt>
                <c:pt idx="11">
                  <c:v>2.5092672663295081</c:v>
                </c:pt>
                <c:pt idx="12">
                  <c:v>2.5845452843193928</c:v>
                </c:pt>
                <c:pt idx="13">
                  <c:v>2.6620816428489769</c:v>
                </c:pt>
                <c:pt idx="14">
                  <c:v>2.7419440921344438</c:v>
                </c:pt>
                <c:pt idx="15">
                  <c:v>2.824202414898473</c:v>
                </c:pt>
                <c:pt idx="16">
                  <c:v>2.9089284873454311</c:v>
                </c:pt>
                <c:pt idx="17">
                  <c:v>2.9961963419657942</c:v>
                </c:pt>
                <c:pt idx="18">
                  <c:v>3.0860822322247672</c:v>
                </c:pt>
                <c:pt idx="19">
                  <c:v>3.1786646991915108</c:v>
                </c:pt>
              </c:numCache>
            </c:numRef>
          </c:val>
          <c:smooth val="0"/>
        </c:ser>
        <c:ser>
          <c:idx val="2"/>
          <c:order val="2"/>
          <c:tx>
            <c:v>Renewable Power</c:v>
          </c:tx>
          <c:spPr>
            <a:ln w="38100" cmpd="sng">
              <a:solidFill>
                <a:srgbClr val="D76735"/>
              </a:solidFill>
            </a:ln>
          </c:spPr>
          <c:marker>
            <c:symbol val="none"/>
          </c:marker>
          <c:val>
            <c:numRef>
              <c:f>Sheet1!$L$3:$L$22</c:f>
              <c:numCache>
                <c:formatCode>0.00</c:formatCode>
                <c:ptCount val="20"/>
                <c:pt idx="0" formatCode="General">
                  <c:v>1</c:v>
                </c:pt>
                <c:pt idx="1">
                  <c:v>1.02</c:v>
                </c:pt>
                <c:pt idx="2">
                  <c:v>1.0404</c:v>
                </c:pt>
                <c:pt idx="3">
                  <c:v>1.0612079999999999</c:v>
                </c:pt>
                <c:pt idx="4">
                  <c:v>1.0824321600000011</c:v>
                </c:pt>
                <c:pt idx="5">
                  <c:v>1.1040808032000009</c:v>
                </c:pt>
                <c:pt idx="6">
                  <c:v>1.1261624192640001</c:v>
                </c:pt>
                <c:pt idx="7">
                  <c:v>1.14868566764928</c:v>
                </c:pt>
                <c:pt idx="8">
                  <c:v>1.171659381002266</c:v>
                </c:pt>
                <c:pt idx="9">
                  <c:v>1.1950925686223119</c:v>
                </c:pt>
                <c:pt idx="10">
                  <c:v>1.218994419994756</c:v>
                </c:pt>
                <c:pt idx="11">
                  <c:v>1.24337430839465</c:v>
                </c:pt>
                <c:pt idx="12">
                  <c:v>1.268241794562545</c:v>
                </c:pt>
                <c:pt idx="13">
                  <c:v>1.2936066304537961</c:v>
                </c:pt>
                <c:pt idx="14">
                  <c:v>1.3194787630628719</c:v>
                </c:pt>
                <c:pt idx="15">
                  <c:v>1.345868338324129</c:v>
                </c:pt>
                <c:pt idx="16">
                  <c:v>1.372785705090612</c:v>
                </c:pt>
                <c:pt idx="17">
                  <c:v>1.4002414191924231</c:v>
                </c:pt>
                <c:pt idx="18">
                  <c:v>1.4282462475762729</c:v>
                </c:pt>
                <c:pt idx="19">
                  <c:v>1.456811172527799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407744"/>
        <c:axId val="117409280"/>
      </c:lineChart>
      <c:catAx>
        <c:axId val="117407744"/>
        <c:scaling>
          <c:orientation val="minMax"/>
        </c:scaling>
        <c:delete val="0"/>
        <c:axPos val="b"/>
        <c:majorTickMark val="in"/>
        <c:minorTickMark val="out"/>
        <c:tickLblPos val="nextTo"/>
        <c:crossAx val="11740928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17409280"/>
        <c:scaling>
          <c:orientation val="minMax"/>
        </c:scaling>
        <c:delete val="0"/>
        <c:axPos val="l"/>
        <c:majorGridlines>
          <c:spPr>
            <a:ln w="6350" cmpd="sng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Cents</a:t>
                </a:r>
                <a:r>
                  <a:rPr lang="en-US" sz="1200" baseline="0" dirty="0"/>
                  <a:t> / kWh</a:t>
                </a:r>
                <a:endParaRPr lang="en-US" sz="1200" dirty="0"/>
              </a:p>
            </c:rich>
          </c:tx>
          <c:layout/>
          <c:overlay val="0"/>
        </c:title>
        <c:numFmt formatCode="#,##0.00" sourceLinked="0"/>
        <c:majorTickMark val="none"/>
        <c:minorTickMark val="none"/>
        <c:tickLblPos val="nextTo"/>
        <c:crossAx val="117407744"/>
        <c:crosses val="autoZero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063954976686299"/>
          <c:y val="0.20511145062091099"/>
          <c:w val="0.30409278595287498"/>
          <c:h val="0.184991441287231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Sheet1!$B$1:$C$1</c:f>
              <c:strCache>
                <c:ptCount val="2"/>
                <c:pt idx="0">
                  <c:v>3rd Party Owned</c:v>
                </c:pt>
                <c:pt idx="1">
                  <c:v>Tribe Owned (w/o Partner)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790016"/>
        <c:axId val="116791552"/>
      </c:barChart>
      <c:catAx>
        <c:axId val="1167900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6791552"/>
        <c:crosses val="autoZero"/>
        <c:auto val="1"/>
        <c:lblAlgn val="ctr"/>
        <c:lblOffset val="100"/>
        <c:noMultiLvlLbl val="0"/>
      </c:catAx>
      <c:valAx>
        <c:axId val="1167915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After Tax Project Capital </a:t>
                </a:r>
                <a:r>
                  <a:rPr lang="en-US" sz="1400" dirty="0"/>
                  <a:t>Costs</a:t>
                </a:r>
              </a:p>
            </c:rich>
          </c:tx>
          <c:layout>
            <c:manualLayout>
              <c:xMode val="edge"/>
              <c:yMode val="edge"/>
              <c:x val="7.8932366847617202E-2"/>
              <c:y val="0.240245698454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16790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0.48764</cdr:x>
      <cdr:y>0.91511</cdr:y>
    </cdr:from>
    <cdr:to>
      <cdr:x>0.72067</cdr:x>
      <cdr:y>0.9753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2098" y="3504002"/>
          <a:ext cx="1205249" cy="230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Years</a:t>
          </a:r>
          <a:endParaRPr lang="en-US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66CD1C-C709-B34A-A022-D69A8CFEEB15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IE_0 C_Key Project Development and Financing Concepts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8648C8-4C6C-0841-BB31-18E39C16C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01DA7E-87B9-A34C-90D6-954C86615188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IE_0 C_Key Project Development and Financing Concepts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EE81D2-114F-DE43-938B-79953DE87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90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E81D2-114F-DE43-938B-79953DE87D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8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EE81D2-114F-DE43-938B-79953DE87D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16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Slide</a:t>
            </a:r>
            <a:r>
              <a:rPr lang="en-US" baseline="0" dirty="0" smtClean="0"/>
              <a:t> </a:t>
            </a:r>
            <a:fld id="{E0D1F6CC-E033-4872-841C-93DC28CD7BBC}" type="slidenum">
              <a:rPr lang="en-US" baseline="0" smtClean="0"/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lang="en-US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Let’s dig deeper into a few key aspects of our hypothetical</a:t>
            </a:r>
            <a:r>
              <a:rPr lang="en-US" baseline="0" dirty="0" smtClean="0"/>
              <a:t> example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 smtClean="0"/>
              <a:t>As a first</a:t>
            </a:r>
            <a:r>
              <a:rPr lang="en-US" b="0" baseline="0" dirty="0" smtClean="0"/>
              <a:t> step, consider all of the entities that might want to purchase power in your area.  Think of these entities as the customers of the power;  without an </a:t>
            </a:r>
            <a:r>
              <a:rPr lang="en-US" b="0" baseline="0" dirty="0" err="1" smtClean="0"/>
              <a:t>offtaker</a:t>
            </a:r>
            <a:r>
              <a:rPr lang="en-US" b="0" baseline="0" dirty="0" smtClean="0"/>
              <a:t> a commercial scale renewable energy project most assuredly will not work.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Will they buy your power?  Maybe, if they need the power and have a renewable energy requirement, but it also has to be at an attractive enough price to consider. 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Here is an example of some of the different electricity service territories in the southwestern U.S.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E81D2-114F-DE43-938B-79953DE87D8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EE81D2-114F-DE43-938B-79953DE87D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2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Slide</a:t>
            </a:r>
            <a:r>
              <a:rPr lang="en-US" baseline="0" dirty="0" smtClean="0"/>
              <a:t> </a:t>
            </a:r>
            <a:fld id="{E0D1F6CC-E033-4872-841C-93DC28CD7BBC}" type="slidenum">
              <a:rPr lang="en-US" baseline="0" smtClean="0"/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key consideration is figuring</a:t>
            </a:r>
            <a:r>
              <a:rPr lang="en-US" baseline="0" dirty="0" smtClean="0"/>
              <a:t> out how to get the money to build a renewable project. </a:t>
            </a:r>
            <a:endParaRPr lang="en-US" dirty="0" smtClean="0"/>
          </a:p>
          <a:p>
            <a:endParaRPr lang="en-US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Several options to consider:  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Direct ownership, purchased with cash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3</a:t>
            </a:r>
            <a:r>
              <a:rPr lang="en-US" baseline="30000" dirty="0" smtClean="0"/>
              <a:t>rd</a:t>
            </a:r>
            <a:r>
              <a:rPr lang="en-US" baseline="0" dirty="0" smtClean="0"/>
              <a:t> party ownership under a power purchase agreement (the power is sold to the utility, and the Tribe gets royalties for the land), and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Equity investment partnering, which can be done using various financing structures – which I will describe in detail</a:t>
            </a:r>
          </a:p>
          <a:p>
            <a:endParaRPr lang="en-US" dirty="0" smtClean="0"/>
          </a:p>
          <a:p>
            <a:r>
              <a:rPr lang="en-US" dirty="0" smtClean="0"/>
              <a:t>The Key</a:t>
            </a:r>
            <a:r>
              <a:rPr lang="en-US" baseline="0" dirty="0" smtClean="0"/>
              <a:t> question is: what viable ownership structure options are attractive to the community?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E81D2-114F-DE43-938B-79953DE87D8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5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and without tax incentives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E81D2-114F-DE43-938B-79953DE87D8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6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EE81D2-114F-DE43-938B-79953DE87D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59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Slide</a:t>
            </a:r>
            <a:r>
              <a:rPr lang="en-US" baseline="0" dirty="0" smtClean="0"/>
              <a:t> </a:t>
            </a:r>
            <a:fld id="{E0D1F6CC-E033-4872-841C-93DC28CD7BBC}" type="slidenum">
              <a:rPr lang="en-US" baseline="0" smtClean="0"/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lang="en-US" dirty="0" smtClean="0"/>
          </a:p>
          <a:p>
            <a:r>
              <a:rPr lang="en-US" b="0" u="none" dirty="0" smtClean="0"/>
              <a:t>This graphic shows the full list of project development roles that</a:t>
            </a:r>
            <a:r>
              <a:rPr lang="en-US" b="0" u="none" baseline="0" dirty="0" smtClean="0"/>
              <a:t> a Tribe can potentially play for a commercial scale renewable power project. Notice that between the previous slide and this one, a few roles dropped off that are really most appropriate for other project partners.</a:t>
            </a:r>
          </a:p>
          <a:p>
            <a:endParaRPr lang="en-US" b="0" u="none" dirty="0" smtClean="0"/>
          </a:p>
          <a:p>
            <a:r>
              <a:rPr lang="en-US" b="0" u="none" dirty="0" smtClean="0"/>
              <a:t>Each of the roles that a</a:t>
            </a:r>
            <a:r>
              <a:rPr lang="en-US" b="0" u="none" baseline="0" dirty="0" smtClean="0"/>
              <a:t> Tribe</a:t>
            </a:r>
            <a:r>
              <a:rPr lang="en-US" b="0" u="none" dirty="0" smtClean="0"/>
              <a:t> can play</a:t>
            </a:r>
            <a:r>
              <a:rPr lang="en-US" b="0" u="none" baseline="0" dirty="0" smtClean="0"/>
              <a:t> at the commercial scale level are different in nature, between the level of involvement on a short and long term basis, the level of risk at stake, the potential upside of the project, and the degree of control of the project and team.  </a:t>
            </a:r>
            <a:endParaRPr lang="en-US" b="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4762F-9C7D-4CBB-B25C-D019F0126C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– Can you have some questions</a:t>
            </a:r>
            <a:r>
              <a:rPr lang="en-US" baseline="0" dirty="0" smtClean="0"/>
              <a:t> in your back pocket in case no one </a:t>
            </a:r>
            <a:r>
              <a:rPr lang="en-US" baseline="0" smtClean="0"/>
              <a:t>has questions ?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EE81D2-114F-DE43-938B-79953DE87D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EE81D2-114F-DE43-938B-79953DE87D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1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EE81D2-114F-DE43-938B-79953DE87D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6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300" b="1" dirty="0"/>
              <a:t>Look at Lantz PPT</a:t>
            </a:r>
          </a:p>
          <a:p>
            <a:r>
              <a:rPr lang="en-US" sz="2300" b="1" dirty="0"/>
              <a:t>Pull something from Transparent cost database, or picture instead of bullet #2 (to emphasize it – only if time permits)</a:t>
            </a:r>
          </a:p>
          <a:p>
            <a:r>
              <a:rPr lang="en-US" sz="2300" b="1" dirty="0"/>
              <a:t>Add CREST and SAM as tools (SAM wizard)</a:t>
            </a:r>
          </a:p>
          <a:p>
            <a:endParaRPr lang="en-US" sz="2300" dirty="0"/>
          </a:p>
          <a:p>
            <a:r>
              <a:rPr lang="en-US" sz="2300" dirty="0"/>
              <a:t>TP</a:t>
            </a:r>
          </a:p>
          <a:p>
            <a:r>
              <a:rPr lang="en-US" sz="2300" dirty="0"/>
              <a:t>-what is LCOE</a:t>
            </a:r>
          </a:p>
          <a:p>
            <a:r>
              <a:rPr lang="en-US" sz="2300" dirty="0"/>
              <a:t>-why we use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E81D2-114F-DE43-938B-79953DE87D8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EE81D2-114F-DE43-938B-79953DE87D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86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[Note to slide presenter: consider matching legend colors to “approved graphics” Cash</a:t>
            </a:r>
            <a:r>
              <a:rPr lang="en-US" baseline="0" dirty="0" smtClean="0"/>
              <a:t> Flow Example slide]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E81D2-114F-DE43-938B-79953DE87D8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40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E81D2-114F-DE43-938B-79953DE87D8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49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[Note</a:t>
            </a:r>
            <a:r>
              <a:rPr lang="en-US" baseline="0" dirty="0" smtClean="0"/>
              <a:t> to slide presenter, replace “framework” in slide title since we use that word to mean something else in another place in the course series.]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IS THIS BASED</a:t>
            </a:r>
            <a:r>
              <a:rPr lang="en-US" b="1" baseline="0" dirty="0" smtClean="0"/>
              <a:t> ON AN ACTUAL ANALYSIS—WE NEED MORE INFO HERE.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E81D2-114F-DE43-938B-79953DE87D8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4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Layouts/_rels/slideLayout13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6" Type="http://schemas.microsoft.com/office/2007/relationships/hdphoto" Target="../media/hdphoto10.wdp"/><Relationship Id="rId11" Type="http://schemas.microsoft.com/office/2007/relationships/hdphoto" Target="../media/hdphoto14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13.wdp"/><Relationship Id="rId9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6" Type="http://schemas.microsoft.com/office/2007/relationships/hdphoto" Target="../media/hdphoto15.wdp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microsoft.com/office/2007/relationships/hdphoto" Target="../media/hdphoto17.wdp"/><Relationship Id="rId4" Type="http://schemas.microsoft.com/office/2007/relationships/hdphoto" Target="../media/hdphoto9.wdp"/><Relationship Id="rId9" Type="http://schemas.openxmlformats.org/officeDocument/2006/relationships/image" Target="../media/image18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6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6.png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Layouts/_rels/slideLayout16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Relationship Id="rId6" Type="http://schemas.microsoft.com/office/2007/relationships/hdphoto" Target="../media/hdphoto10.wdp"/><Relationship Id="rId11" Type="http://schemas.microsoft.com/office/2007/relationships/hdphoto" Target="../media/hdphoto14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13.wdp"/><Relationship Id="rId9" Type="http://schemas.openxmlformats.org/officeDocument/2006/relationships/image" Target="../media/image23.png"/></Relationships>
</file>

<file path=ppt/slideLayouts/_rels/slideLayout163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Relationship Id="rId6" Type="http://schemas.microsoft.com/office/2007/relationships/hdphoto" Target="../media/hdphoto15.wdp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microsoft.com/office/2007/relationships/hdphoto" Target="../media/hdphoto17.wdp"/><Relationship Id="rId4" Type="http://schemas.microsoft.com/office/2007/relationships/hdphoto" Target="../media/hdphoto9.wdp"/><Relationship Id="rId9" Type="http://schemas.openxmlformats.org/officeDocument/2006/relationships/image" Target="../media/image18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6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6.png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Layouts/_rels/slideLayout1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Layouts/_rels/slideLayout18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Relationship Id="rId6" Type="http://schemas.microsoft.com/office/2007/relationships/hdphoto" Target="../media/hdphoto10.wdp"/><Relationship Id="rId11" Type="http://schemas.microsoft.com/office/2007/relationships/hdphoto" Target="../media/hdphoto14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13.wdp"/><Relationship Id="rId9" Type="http://schemas.openxmlformats.org/officeDocument/2006/relationships/image" Target="../media/image23.png"/></Relationships>
</file>

<file path=ppt/slideLayouts/_rels/slideLayout18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Relationship Id="rId6" Type="http://schemas.microsoft.com/office/2007/relationships/hdphoto" Target="../media/hdphoto15.wdp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microsoft.com/office/2007/relationships/hdphoto" Target="../media/hdphoto17.wdp"/><Relationship Id="rId4" Type="http://schemas.microsoft.com/office/2007/relationships/hdphoto" Target="../media/hdphoto9.wdp"/><Relationship Id="rId9" Type="http://schemas.openxmlformats.org/officeDocument/2006/relationships/image" Target="../media/image18.pn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6.png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313" y="965200"/>
            <a:ext cx="7752620" cy="122766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 Country Solar Energy Potential Estimates &amp; DOE IE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313" y="2197973"/>
            <a:ext cx="7752620" cy="111037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doe_ie_wordmark_larg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9" y="5608564"/>
            <a:ext cx="2743200" cy="40208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836524"/>
            <a:ext cx="397933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60046" y="836524"/>
            <a:ext cx="66502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age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428"/>
            <a:ext cx="2994660" cy="1819656"/>
          </a:xfrm>
          <a:prstGeom prst="rect">
            <a:avLst/>
          </a:prstGeom>
        </p:spPr>
      </p:pic>
      <p:pic>
        <p:nvPicPr>
          <p:cNvPr id="13" name="Picture 12" descr="image_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4428"/>
            <a:ext cx="3047999" cy="181965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646313" y="533400"/>
            <a:ext cx="7752620" cy="13686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3"/>
                </a:solidFill>
              </a:rPr>
              <a:t>DOE OFFICE OF INDIAN ENERGY</a:t>
            </a:r>
            <a:endParaRPr lang="en-US" sz="2000" dirty="0">
              <a:solidFill>
                <a:schemeClr val="accent3"/>
              </a:solidFill>
            </a:endParaRPr>
          </a:p>
        </p:txBody>
      </p:sp>
      <p:pic>
        <p:nvPicPr>
          <p:cNvPr id="5" name="Picture 4" descr="image_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10" y="3424428"/>
            <a:ext cx="3132328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0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92" y="1467969"/>
            <a:ext cx="8229600" cy="4570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6660"/>
            <a:ext cx="2133600" cy="251340"/>
          </a:xfrm>
          <a:prstGeom prst="rect">
            <a:avLst/>
          </a:prstGeom>
        </p:spPr>
        <p:txBody>
          <a:bodyPr/>
          <a:lstStyle/>
          <a:p>
            <a:fld id="{F9C252DC-A164-D04F-A083-01C268BCB0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reen_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pic>
        <p:nvPicPr>
          <p:cNvPr id="10" name="Picture 9" descr="doe_oie_wordmark_horiz_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456"/>
            <a:ext cx="2023738" cy="29756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603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36525" y="603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50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92" y="1163321"/>
            <a:ext cx="8229600" cy="487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287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552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55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83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3" y="1695501"/>
            <a:ext cx="5655371" cy="2690229"/>
          </a:xfrm>
        </p:spPr>
        <p:txBody>
          <a:bodyPr>
            <a:noAutofit/>
          </a:bodyPr>
          <a:lstStyle>
            <a:lvl1pPr marL="182880" indent="-182880">
              <a:spcBef>
                <a:spcPts val="0"/>
              </a:spcBef>
              <a:spcAft>
                <a:spcPts val="600"/>
              </a:spcAft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0" y="0"/>
            <a:ext cx="9144000" cy="812800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idx="11" hasCustomPrompt="1"/>
          </p:nvPr>
        </p:nvSpPr>
        <p:spPr>
          <a:xfrm>
            <a:off x="366492" y="949504"/>
            <a:ext cx="8404975" cy="549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Tx/>
              <a:buNone/>
              <a:defRPr sz="2800">
                <a:solidFill>
                  <a:srgbClr val="5D5F5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922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313" y="965200"/>
            <a:ext cx="7752620" cy="122766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 Country Solar Energy Potential Estimates &amp; DOE IE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313" y="2197973"/>
            <a:ext cx="7752620" cy="111037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doe_ie_wordmark_larg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9" y="5608564"/>
            <a:ext cx="2743200" cy="40208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836524"/>
            <a:ext cx="397933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60046" y="836524"/>
            <a:ext cx="66502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image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428"/>
            <a:ext cx="2994660" cy="1819656"/>
          </a:xfrm>
          <a:prstGeom prst="rect">
            <a:avLst/>
          </a:prstGeom>
        </p:spPr>
      </p:pic>
      <p:pic>
        <p:nvPicPr>
          <p:cNvPr id="13" name="Picture 12" descr="image_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4428"/>
            <a:ext cx="3047999" cy="181965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646313" y="533400"/>
            <a:ext cx="7752620" cy="13686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D457"/>
                </a:solidFill>
              </a:rPr>
              <a:t>DOE OFFICE OF INDIAN ENERGY</a:t>
            </a:r>
            <a:endParaRPr lang="en-US" sz="2000" dirty="0">
              <a:solidFill>
                <a:srgbClr val="FFD457"/>
              </a:solidFill>
            </a:endParaRPr>
          </a:p>
        </p:txBody>
      </p:sp>
      <p:pic>
        <p:nvPicPr>
          <p:cNvPr id="5" name="Picture 4" descr="image_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10" y="3424428"/>
            <a:ext cx="3132328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2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163637"/>
            <a:ext cx="8229600" cy="4829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141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665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green_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7002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362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256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81112"/>
            <a:ext cx="4040188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1920874"/>
            <a:ext cx="4040188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125" y="1281112"/>
            <a:ext cx="4041775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125" y="1920874"/>
            <a:ext cx="4041775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385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552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55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6660"/>
            <a:ext cx="2133600" cy="251340"/>
          </a:xfrm>
          <a:prstGeom prst="rect">
            <a:avLst/>
          </a:prstGeom>
        </p:spPr>
        <p:txBody>
          <a:bodyPr/>
          <a:lstStyle/>
          <a:p>
            <a:fld id="{F9C252DC-A164-D04F-A083-01C268BCB0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reen_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pic>
        <p:nvPicPr>
          <p:cNvPr id="10" name="Picture 9" descr="doe_oie_wordmark_horiz_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456"/>
            <a:ext cx="2023738" cy="29756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8802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doe_ie_wordmark_larg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2964"/>
            <a:ext cx="1890890" cy="277154"/>
          </a:xfrm>
          <a:prstGeom prst="rect">
            <a:avLst/>
          </a:prstGeom>
        </p:spPr>
      </p:pic>
      <p:pic>
        <p:nvPicPr>
          <p:cNvPr id="5" name="Picture 4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549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896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259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92" y="1163321"/>
            <a:ext cx="8229600" cy="487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313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552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55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230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3" y="1695501"/>
            <a:ext cx="5655371" cy="2690229"/>
          </a:xfrm>
        </p:spPr>
        <p:txBody>
          <a:bodyPr>
            <a:noAutofit/>
          </a:bodyPr>
          <a:lstStyle>
            <a:lvl1pPr marL="182880" indent="-182880">
              <a:spcBef>
                <a:spcPts val="0"/>
              </a:spcBef>
              <a:spcAft>
                <a:spcPts val="600"/>
              </a:spcAft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0" y="0"/>
            <a:ext cx="9144000" cy="812800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idx="11" hasCustomPrompt="1"/>
          </p:nvPr>
        </p:nvSpPr>
        <p:spPr>
          <a:xfrm>
            <a:off x="366492" y="949504"/>
            <a:ext cx="8404975" cy="549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Tx/>
              <a:buNone/>
              <a:defRPr sz="2800">
                <a:solidFill>
                  <a:srgbClr val="5D5F5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094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313" y="965200"/>
            <a:ext cx="7752620" cy="122766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 Country Solar Energy Potential Estimates &amp; DOE IE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313" y="2197973"/>
            <a:ext cx="7752620" cy="111037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doe_ie_wordmark_larg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9" y="5608564"/>
            <a:ext cx="2743200" cy="40208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836524"/>
            <a:ext cx="397933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60046" y="836524"/>
            <a:ext cx="66502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image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428"/>
            <a:ext cx="2994660" cy="1819656"/>
          </a:xfrm>
          <a:prstGeom prst="rect">
            <a:avLst/>
          </a:prstGeom>
        </p:spPr>
      </p:pic>
      <p:pic>
        <p:nvPicPr>
          <p:cNvPr id="13" name="Picture 12" descr="image_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4428"/>
            <a:ext cx="3047999" cy="181965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646313" y="533400"/>
            <a:ext cx="7752620" cy="13686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D457"/>
                </a:solidFill>
              </a:rPr>
              <a:t>DOE OFFICE OF INDIAN ENERGY</a:t>
            </a:r>
            <a:endParaRPr lang="en-US" sz="2000" dirty="0">
              <a:solidFill>
                <a:srgbClr val="FFD457"/>
              </a:solidFill>
            </a:endParaRPr>
          </a:p>
        </p:txBody>
      </p:sp>
      <p:pic>
        <p:nvPicPr>
          <p:cNvPr id="5" name="Picture 4" descr="image_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10" y="3424428"/>
            <a:ext cx="3132328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0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163637"/>
            <a:ext cx="8229600" cy="4829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239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665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green_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153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1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313" y="965200"/>
            <a:ext cx="7752620" cy="122766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 Country Solar Energy Potential Estimates &amp; DOE IE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313" y="2197973"/>
            <a:ext cx="7752620" cy="111037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doe_ie_wordmark_larg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9" y="5608564"/>
            <a:ext cx="2743200" cy="40208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836524"/>
            <a:ext cx="397933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60046" y="836524"/>
            <a:ext cx="66502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image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428"/>
            <a:ext cx="2994660" cy="1819656"/>
          </a:xfrm>
          <a:prstGeom prst="rect">
            <a:avLst/>
          </a:prstGeom>
        </p:spPr>
      </p:pic>
      <p:pic>
        <p:nvPicPr>
          <p:cNvPr id="13" name="Picture 12" descr="image_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4428"/>
            <a:ext cx="3047999" cy="181965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646313" y="533400"/>
            <a:ext cx="7752620" cy="13686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D457"/>
                </a:solidFill>
              </a:rPr>
              <a:t>DOE OFFICE OF INDIAN ENERGY</a:t>
            </a:r>
            <a:endParaRPr lang="en-US" sz="2000" dirty="0">
              <a:solidFill>
                <a:srgbClr val="FFD457"/>
              </a:solidFill>
            </a:endParaRPr>
          </a:p>
        </p:txBody>
      </p:sp>
      <p:pic>
        <p:nvPicPr>
          <p:cNvPr id="5" name="Picture 4" descr="image_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10" y="3424428"/>
            <a:ext cx="3132328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1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736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81112"/>
            <a:ext cx="4040188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1920874"/>
            <a:ext cx="4040188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125" y="1281112"/>
            <a:ext cx="4041775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125" y="1920874"/>
            <a:ext cx="4041775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995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198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doe_ie_wordmark_larg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2964"/>
            <a:ext cx="1890890" cy="277154"/>
          </a:xfrm>
          <a:prstGeom prst="rect">
            <a:avLst/>
          </a:prstGeom>
        </p:spPr>
      </p:pic>
      <p:pic>
        <p:nvPicPr>
          <p:cNvPr id="5" name="Picture 4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946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958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15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92" y="1163321"/>
            <a:ext cx="8229600" cy="487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655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552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55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195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3" y="1695501"/>
            <a:ext cx="5655371" cy="2690229"/>
          </a:xfrm>
        </p:spPr>
        <p:txBody>
          <a:bodyPr>
            <a:noAutofit/>
          </a:bodyPr>
          <a:lstStyle>
            <a:lvl1pPr marL="182880" indent="-182880">
              <a:spcBef>
                <a:spcPts val="0"/>
              </a:spcBef>
              <a:spcAft>
                <a:spcPts val="600"/>
              </a:spcAft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0" y="0"/>
            <a:ext cx="9144000" cy="812800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idx="11" hasCustomPrompt="1"/>
          </p:nvPr>
        </p:nvSpPr>
        <p:spPr>
          <a:xfrm>
            <a:off x="366492" y="949504"/>
            <a:ext cx="8404975" cy="549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Tx/>
              <a:buNone/>
              <a:defRPr sz="2800">
                <a:solidFill>
                  <a:srgbClr val="5D5F5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503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313" y="965200"/>
            <a:ext cx="7752620" cy="122766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 Country Solar Energy Potential Estimates &amp; DOE IE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313" y="2197973"/>
            <a:ext cx="7752620" cy="111037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9" y="5609051"/>
            <a:ext cx="2743200" cy="4011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836524"/>
            <a:ext cx="397933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60046" y="836524"/>
            <a:ext cx="66502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image_2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4428"/>
            <a:ext cx="2994660" cy="1819656"/>
          </a:xfrm>
          <a:prstGeom prst="rect">
            <a:avLst/>
          </a:prstGeom>
        </p:spPr>
      </p:pic>
      <p:pic>
        <p:nvPicPr>
          <p:cNvPr id="13" name="Picture 12" descr="image_3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424428"/>
            <a:ext cx="3047999" cy="181965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646313" y="533400"/>
            <a:ext cx="7752620" cy="13686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D457"/>
                </a:solidFill>
              </a:rPr>
              <a:t>DOE OFFICE OF INDIAN ENERGY</a:t>
            </a:r>
            <a:endParaRPr lang="en-US" sz="2000" dirty="0">
              <a:solidFill>
                <a:srgbClr val="FFD457"/>
              </a:solidFill>
            </a:endParaRPr>
          </a:p>
        </p:txBody>
      </p:sp>
      <p:pic>
        <p:nvPicPr>
          <p:cNvPr id="5" name="Picture 4" descr="image_1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310" y="3424428"/>
            <a:ext cx="3132328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36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163637"/>
            <a:ext cx="8229600" cy="4829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890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163637"/>
            <a:ext cx="8229600" cy="4829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192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665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green_patter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970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831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81112"/>
            <a:ext cx="4040188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1920874"/>
            <a:ext cx="4040188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125" y="1281112"/>
            <a:ext cx="4041775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125" y="1920874"/>
            <a:ext cx="4041775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121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991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pic>
        <p:nvPicPr>
          <p:cNvPr id="5" name="Picture 4" descr="green_pattern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920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777508" cy="65286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14" idx="2"/>
          </p:cNvCxnSpPr>
          <p:nvPr userDrawn="1"/>
        </p:nvCxnSpPr>
        <p:spPr>
          <a:xfrm>
            <a:off x="1255908" y="1372553"/>
            <a:ext cx="7020" cy="48327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82425" y="1670243"/>
            <a:ext cx="8782624" cy="4525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40245" y="1126075"/>
            <a:ext cx="1431326" cy="24647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123971" y="1126075"/>
            <a:ext cx="1431326" cy="24647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707697" y="1126075"/>
            <a:ext cx="1431326" cy="24647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291423" y="1126075"/>
            <a:ext cx="1431326" cy="24647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875149" y="1121278"/>
            <a:ext cx="1431326" cy="24647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6877" y="799276"/>
            <a:ext cx="873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>
                    <a:lumMod val="75000"/>
                  </a:srgbClr>
                </a:solidFill>
                <a:latin typeface="Franklin Gothic Medium"/>
              </a:rPr>
              <a:t>Potential</a:t>
            </a:r>
            <a:endParaRPr lang="en-US" sz="1400" b="1" dirty="0">
              <a:solidFill>
                <a:srgbClr val="3E3E3E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469403" y="786829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Options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877731" y="786829"/>
            <a:ext cx="108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Refinement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300090" y="786829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Implementation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875150" y="658257"/>
            <a:ext cx="1431326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Operations &amp; Maintenance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  <p:pic>
        <p:nvPicPr>
          <p:cNvPr id="27" name="Picture 26" descr="steps_icon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26" y="1062230"/>
            <a:ext cx="420398" cy="376977"/>
          </a:xfrm>
          <a:prstGeom prst="rect">
            <a:avLst/>
          </a:prstGeom>
        </p:spPr>
      </p:pic>
      <p:sp>
        <p:nvSpPr>
          <p:cNvPr id="28" name="Oval 27"/>
          <p:cNvSpPr/>
          <p:nvPr userDrawn="1"/>
        </p:nvSpPr>
        <p:spPr>
          <a:xfrm>
            <a:off x="1946171" y="11529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3534255" y="11516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123629" y="11507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6698556" y="11545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2" name="Picture 31" descr="step2.png"/>
          <p:cNvPicPr>
            <a:picLocks noChangeAspect="1"/>
          </p:cNvPicPr>
          <p:nvPr userDrawn="1"/>
        </p:nvPicPr>
        <p:blipFill>
          <a:blip r:embed="rId4" cstate="email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173" y="1062230"/>
            <a:ext cx="420399" cy="376977"/>
          </a:xfrm>
          <a:prstGeom prst="rect">
            <a:avLst/>
          </a:prstGeom>
        </p:spPr>
      </p:pic>
      <p:pic>
        <p:nvPicPr>
          <p:cNvPr id="33" name="Picture 32" descr="step3.png"/>
          <p:cNvPicPr>
            <a:picLocks noChangeAspect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5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398" y="1062230"/>
            <a:ext cx="420399" cy="376977"/>
          </a:xfrm>
          <a:prstGeom prst="rect">
            <a:avLst/>
          </a:prstGeom>
        </p:spPr>
      </p:pic>
      <p:pic>
        <p:nvPicPr>
          <p:cNvPr id="34" name="Picture 33" descr="step4.png"/>
          <p:cNvPicPr>
            <a:picLocks noChangeAspect="1"/>
          </p:cNvPicPr>
          <p:nvPr userDrawn="1"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894" y="1062229"/>
            <a:ext cx="420398" cy="376977"/>
          </a:xfrm>
          <a:prstGeom prst="rect">
            <a:avLst/>
          </a:prstGeom>
        </p:spPr>
      </p:pic>
      <p:pic>
        <p:nvPicPr>
          <p:cNvPr id="35" name="Picture 34" descr="step5.png"/>
          <p:cNvPicPr>
            <a:picLocks noChangeAspect="1"/>
          </p:cNvPicPr>
          <p:nvPr userDrawn="1"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732" y="1087163"/>
            <a:ext cx="392592" cy="3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831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777508" cy="65286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2820119" y="1372553"/>
            <a:ext cx="7020" cy="48327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 userDrawn="1"/>
        </p:nvSpPr>
        <p:spPr>
          <a:xfrm>
            <a:off x="182425" y="1670243"/>
            <a:ext cx="8782624" cy="4525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540245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2123971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3707697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5291423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6875149" y="1121278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816877" y="799276"/>
            <a:ext cx="873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Potential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2469403" y="786829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/>
                </a:solidFill>
                <a:latin typeface="Franklin Gothic Medium"/>
              </a:rPr>
              <a:t>Options</a:t>
            </a:r>
            <a:endParaRPr lang="en-US" sz="1400" b="1" dirty="0">
              <a:solidFill>
                <a:srgbClr val="3E3E3E"/>
              </a:solidFill>
              <a:latin typeface="Franklin Gothic Medium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3877731" y="786829"/>
            <a:ext cx="108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Refinement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300090" y="786829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Implementation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pic>
        <p:nvPicPr>
          <p:cNvPr id="48" name="Picture 47" descr="steps_icons.png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26" y="1062230"/>
            <a:ext cx="420398" cy="376977"/>
          </a:xfrm>
          <a:prstGeom prst="rect">
            <a:avLst/>
          </a:prstGeom>
        </p:spPr>
      </p:pic>
      <p:sp>
        <p:nvSpPr>
          <p:cNvPr id="49" name="Oval 48"/>
          <p:cNvSpPr/>
          <p:nvPr userDrawn="1"/>
        </p:nvSpPr>
        <p:spPr>
          <a:xfrm>
            <a:off x="1946171" y="11529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3534255" y="11516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5123629" y="11507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6698556" y="11545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3" name="Picture 52" descr="step2.png"/>
          <p:cNvPicPr>
            <a:picLocks noChangeAspect="1"/>
          </p:cNvPicPr>
          <p:nvPr userDrawn="1"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173" y="1062230"/>
            <a:ext cx="420399" cy="376977"/>
          </a:xfrm>
          <a:prstGeom prst="rect">
            <a:avLst/>
          </a:prstGeom>
        </p:spPr>
      </p:pic>
      <p:pic>
        <p:nvPicPr>
          <p:cNvPr id="54" name="Picture 53" descr="step3.png"/>
          <p:cNvPicPr>
            <a:picLocks noChangeAspect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5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398" y="1062230"/>
            <a:ext cx="420399" cy="376977"/>
          </a:xfrm>
          <a:prstGeom prst="rect">
            <a:avLst/>
          </a:prstGeom>
        </p:spPr>
      </p:pic>
      <p:pic>
        <p:nvPicPr>
          <p:cNvPr id="55" name="Picture 54" descr="step4.png"/>
          <p:cNvPicPr>
            <a:picLocks noChangeAspect="1"/>
          </p:cNvPicPr>
          <p:nvPr userDrawn="1"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894" y="1062229"/>
            <a:ext cx="420398" cy="376977"/>
          </a:xfrm>
          <a:prstGeom prst="rect">
            <a:avLst/>
          </a:prstGeom>
        </p:spPr>
      </p:pic>
      <p:pic>
        <p:nvPicPr>
          <p:cNvPr id="56" name="Picture 55" descr="step5.png"/>
          <p:cNvPicPr>
            <a:picLocks noChangeAspect="1"/>
          </p:cNvPicPr>
          <p:nvPr userDrawn="1"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732" y="1087163"/>
            <a:ext cx="392592" cy="352043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6875150" y="658257"/>
            <a:ext cx="1431326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Operations &amp; Maintenance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303300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777508" cy="65286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cxnSp>
        <p:nvCxnSpPr>
          <p:cNvPr id="57" name="Straight Connector 56"/>
          <p:cNvCxnSpPr/>
          <p:nvPr userDrawn="1"/>
        </p:nvCxnSpPr>
        <p:spPr>
          <a:xfrm>
            <a:off x="4448908" y="1372553"/>
            <a:ext cx="7020" cy="48327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 userDrawn="1"/>
        </p:nvSpPr>
        <p:spPr>
          <a:xfrm>
            <a:off x="182425" y="1670243"/>
            <a:ext cx="8782624" cy="4525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540245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2123971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3707697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291423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6875149" y="1121278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816877" y="799276"/>
            <a:ext cx="873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Potential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469403" y="786829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Options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Franklin Gothic Medium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3877731" y="786829"/>
            <a:ext cx="108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/>
                </a:solidFill>
                <a:latin typeface="Franklin Gothic Medium"/>
              </a:rPr>
              <a:t>Refinement</a:t>
            </a:r>
            <a:endParaRPr lang="en-US" sz="1400" b="1" dirty="0">
              <a:solidFill>
                <a:srgbClr val="3E3E3E"/>
              </a:solidFill>
              <a:latin typeface="Franklin Gothic Medium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5300090" y="786829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Implementation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pic>
        <p:nvPicPr>
          <p:cNvPr id="69" name="Picture 68" descr="steps_icons.png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26" y="1062230"/>
            <a:ext cx="420398" cy="376977"/>
          </a:xfrm>
          <a:prstGeom prst="rect">
            <a:avLst/>
          </a:prstGeom>
        </p:spPr>
      </p:pic>
      <p:sp>
        <p:nvSpPr>
          <p:cNvPr id="70" name="Oval 69"/>
          <p:cNvSpPr/>
          <p:nvPr userDrawn="1"/>
        </p:nvSpPr>
        <p:spPr>
          <a:xfrm>
            <a:off x="1946171" y="11529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 userDrawn="1"/>
        </p:nvSpPr>
        <p:spPr>
          <a:xfrm>
            <a:off x="3534255" y="11516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 userDrawn="1"/>
        </p:nvSpPr>
        <p:spPr>
          <a:xfrm>
            <a:off x="5123629" y="11507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6698556" y="11545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4" name="Picture 73" descr="step2.png"/>
          <p:cNvPicPr>
            <a:picLocks noChangeAspect="1"/>
          </p:cNvPicPr>
          <p:nvPr userDrawn="1"/>
        </p:nvPicPr>
        <p:blipFill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173" y="1062230"/>
            <a:ext cx="420399" cy="376977"/>
          </a:xfrm>
          <a:prstGeom prst="rect">
            <a:avLst/>
          </a:prstGeom>
        </p:spPr>
      </p:pic>
      <p:pic>
        <p:nvPicPr>
          <p:cNvPr id="75" name="Picture 74" descr="step3.png"/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398" y="1062230"/>
            <a:ext cx="420399" cy="376977"/>
          </a:xfrm>
          <a:prstGeom prst="rect">
            <a:avLst/>
          </a:prstGeom>
        </p:spPr>
      </p:pic>
      <p:pic>
        <p:nvPicPr>
          <p:cNvPr id="76" name="Picture 75" descr="step4.png"/>
          <p:cNvPicPr>
            <a:picLocks noChangeAspect="1"/>
          </p:cNvPicPr>
          <p:nvPr userDrawn="1"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894" y="1062229"/>
            <a:ext cx="420398" cy="376977"/>
          </a:xfrm>
          <a:prstGeom prst="rect">
            <a:avLst/>
          </a:prstGeom>
        </p:spPr>
      </p:pic>
      <p:pic>
        <p:nvPicPr>
          <p:cNvPr id="77" name="Picture 76" descr="step5.png"/>
          <p:cNvPicPr>
            <a:picLocks noChangeAspect="1"/>
          </p:cNvPicPr>
          <p:nvPr userDrawn="1"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732" y="1087163"/>
            <a:ext cx="392592" cy="352043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6875150" y="658257"/>
            <a:ext cx="1431326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Operations &amp; Maintenance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782033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777508" cy="65286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cxnSp>
        <p:nvCxnSpPr>
          <p:cNvPr id="57" name="Straight Connector 56"/>
          <p:cNvCxnSpPr/>
          <p:nvPr userDrawn="1"/>
        </p:nvCxnSpPr>
        <p:spPr>
          <a:xfrm>
            <a:off x="5984418" y="1372553"/>
            <a:ext cx="7020" cy="48327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 userDrawn="1"/>
        </p:nvSpPr>
        <p:spPr>
          <a:xfrm>
            <a:off x="182425" y="1670243"/>
            <a:ext cx="8782624" cy="4525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540245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2123971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3707697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291423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6875149" y="1121278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816877" y="799276"/>
            <a:ext cx="873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Potential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469403" y="786829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Options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Franklin Gothic Medium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3877731" y="786829"/>
            <a:ext cx="108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Refinement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Franklin Gothic Medium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5300090" y="786829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/>
                </a:solidFill>
                <a:latin typeface="Franklin Gothic Medium"/>
              </a:rPr>
              <a:t>Implementation</a:t>
            </a:r>
            <a:endParaRPr lang="en-US" sz="1400" b="1" dirty="0">
              <a:solidFill>
                <a:srgbClr val="3E3E3E"/>
              </a:solidFill>
              <a:latin typeface="Franklin Gothic Medium"/>
            </a:endParaRPr>
          </a:p>
        </p:txBody>
      </p:sp>
      <p:pic>
        <p:nvPicPr>
          <p:cNvPr id="69" name="Picture 68" descr="steps_icons.png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26" y="1062230"/>
            <a:ext cx="420398" cy="376977"/>
          </a:xfrm>
          <a:prstGeom prst="rect">
            <a:avLst/>
          </a:prstGeom>
        </p:spPr>
      </p:pic>
      <p:sp>
        <p:nvSpPr>
          <p:cNvPr id="70" name="Oval 69"/>
          <p:cNvSpPr/>
          <p:nvPr userDrawn="1"/>
        </p:nvSpPr>
        <p:spPr>
          <a:xfrm>
            <a:off x="1946171" y="11529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 userDrawn="1"/>
        </p:nvSpPr>
        <p:spPr>
          <a:xfrm>
            <a:off x="3534255" y="11516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 userDrawn="1"/>
        </p:nvSpPr>
        <p:spPr>
          <a:xfrm>
            <a:off x="5123629" y="11507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6698556" y="11545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4" name="Picture 73" descr="step2.png"/>
          <p:cNvPicPr>
            <a:picLocks noChangeAspect="1"/>
          </p:cNvPicPr>
          <p:nvPr userDrawn="1"/>
        </p:nvPicPr>
        <p:blipFill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173" y="1062230"/>
            <a:ext cx="420399" cy="376977"/>
          </a:xfrm>
          <a:prstGeom prst="rect">
            <a:avLst/>
          </a:prstGeom>
        </p:spPr>
      </p:pic>
      <p:pic>
        <p:nvPicPr>
          <p:cNvPr id="75" name="Picture 74" descr="step3.png"/>
          <p:cNvPicPr>
            <a:picLocks noChangeAspect="1"/>
          </p:cNvPicPr>
          <p:nvPr userDrawn="1"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5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398" y="1062230"/>
            <a:ext cx="420399" cy="376977"/>
          </a:xfrm>
          <a:prstGeom prst="rect">
            <a:avLst/>
          </a:prstGeom>
        </p:spPr>
      </p:pic>
      <p:pic>
        <p:nvPicPr>
          <p:cNvPr id="76" name="Picture 75" descr="step4.png"/>
          <p:cNvPicPr>
            <a:picLocks noChangeAspect="1"/>
          </p:cNvPicPr>
          <p:nvPr userDrawn="1"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894" y="1062229"/>
            <a:ext cx="420398" cy="376977"/>
          </a:xfrm>
          <a:prstGeom prst="rect">
            <a:avLst/>
          </a:prstGeom>
        </p:spPr>
      </p:pic>
      <p:pic>
        <p:nvPicPr>
          <p:cNvPr id="77" name="Picture 76" descr="step5.png"/>
          <p:cNvPicPr>
            <a:picLocks noChangeAspect="1"/>
          </p:cNvPicPr>
          <p:nvPr userDrawn="1"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732" y="1087163"/>
            <a:ext cx="392592" cy="352043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6875150" y="658257"/>
            <a:ext cx="1431326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Operations &amp; Maintenance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139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665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green_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2611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777508" cy="65286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7620383" y="1372553"/>
            <a:ext cx="7020" cy="48327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 userDrawn="1"/>
        </p:nvSpPr>
        <p:spPr>
          <a:xfrm>
            <a:off x="182425" y="1670243"/>
            <a:ext cx="8782624" cy="4525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540245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2123971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3707697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5291423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6875149" y="1121278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816877" y="799276"/>
            <a:ext cx="873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Potential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2469403" y="786829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Options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Franklin Gothic Medium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3877731" y="786829"/>
            <a:ext cx="108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Refinement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Franklin Gothic Medium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300090" y="786829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Implementation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Franklin Gothic Medium"/>
            </a:endParaRPr>
          </a:p>
        </p:txBody>
      </p:sp>
      <p:pic>
        <p:nvPicPr>
          <p:cNvPr id="48" name="Picture 47" descr="steps_icons.png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26" y="1062230"/>
            <a:ext cx="420398" cy="376977"/>
          </a:xfrm>
          <a:prstGeom prst="rect">
            <a:avLst/>
          </a:prstGeom>
        </p:spPr>
      </p:pic>
      <p:sp>
        <p:nvSpPr>
          <p:cNvPr id="49" name="Oval 48"/>
          <p:cNvSpPr/>
          <p:nvPr userDrawn="1"/>
        </p:nvSpPr>
        <p:spPr>
          <a:xfrm>
            <a:off x="1946171" y="11529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3534255" y="11516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5123629" y="11507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6698556" y="11545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3" name="Picture 52" descr="step2.png"/>
          <p:cNvPicPr>
            <a:picLocks noChangeAspect="1"/>
          </p:cNvPicPr>
          <p:nvPr userDrawn="1"/>
        </p:nvPicPr>
        <p:blipFill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173" y="1062230"/>
            <a:ext cx="420399" cy="376977"/>
          </a:xfrm>
          <a:prstGeom prst="rect">
            <a:avLst/>
          </a:prstGeom>
        </p:spPr>
      </p:pic>
      <p:pic>
        <p:nvPicPr>
          <p:cNvPr id="54" name="Picture 53" descr="step3.png"/>
          <p:cNvPicPr>
            <a:picLocks noChangeAspect="1"/>
          </p:cNvPicPr>
          <p:nvPr userDrawn="1"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5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398" y="1062230"/>
            <a:ext cx="420399" cy="376977"/>
          </a:xfrm>
          <a:prstGeom prst="rect">
            <a:avLst/>
          </a:prstGeom>
        </p:spPr>
      </p:pic>
      <p:pic>
        <p:nvPicPr>
          <p:cNvPr id="55" name="Picture 54" descr="step4.png"/>
          <p:cNvPicPr>
            <a:picLocks noChangeAspect="1"/>
          </p:cNvPicPr>
          <p:nvPr userDrawn="1"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894" y="1062229"/>
            <a:ext cx="420398" cy="376977"/>
          </a:xfrm>
          <a:prstGeom prst="rect">
            <a:avLst/>
          </a:prstGeom>
        </p:spPr>
      </p:pic>
      <p:pic>
        <p:nvPicPr>
          <p:cNvPr id="56" name="Picture 55" descr="step5.png"/>
          <p:cNvPicPr>
            <a:picLocks noChangeAspect="1"/>
          </p:cNvPicPr>
          <p:nvPr userDrawn="1"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732" y="1087163"/>
            <a:ext cx="392592" cy="352043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6875150" y="658257"/>
            <a:ext cx="1431326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3E3E3E"/>
                </a:solidFill>
                <a:latin typeface="Franklin Gothic Medium"/>
              </a:rPr>
              <a:t>Operations &amp; Maintenance</a:t>
            </a:r>
            <a:endParaRPr lang="en-US" sz="1400" b="1" dirty="0">
              <a:solidFill>
                <a:srgbClr val="3E3E3E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975118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163637"/>
            <a:ext cx="8229600" cy="48293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 userDrawn="1"/>
        </p:nvGrpSpPr>
        <p:grpSpPr>
          <a:xfrm>
            <a:off x="0" y="0"/>
            <a:ext cx="9144000" cy="812800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563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Concept_HL 2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532465"/>
            <a:ext cx="8229600" cy="440968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 userDrawn="1"/>
        </p:nvGrpSpPr>
        <p:grpSpPr>
          <a:xfrm>
            <a:off x="0" y="0"/>
            <a:ext cx="9144000" cy="1163638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236137"/>
            <a:ext cx="7803841" cy="1101598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032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Concept &amp; Terminolog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163637"/>
            <a:ext cx="8229600" cy="48293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 userDrawn="1"/>
        </p:nvGrpSpPr>
        <p:grpSpPr>
          <a:xfrm>
            <a:off x="0" y="0"/>
            <a:ext cx="9144000" cy="812800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glossary_ico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553" y="126068"/>
            <a:ext cx="637309" cy="5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233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Concept &amp; Term_2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0"/>
          <p:cNvGrpSpPr/>
          <p:nvPr userDrawn="1"/>
        </p:nvGrpSpPr>
        <p:grpSpPr>
          <a:xfrm>
            <a:off x="0" y="0"/>
            <a:ext cx="9144000" cy="1163638"/>
            <a:chOff x="0" y="349582"/>
            <a:chExt cx="9144000" cy="28083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glossary_ico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553" y="126068"/>
            <a:ext cx="637309" cy="578812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66492" y="1532465"/>
            <a:ext cx="8229600" cy="440968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66492" y="236137"/>
            <a:ext cx="7803841" cy="1101598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17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572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green_pattern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111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92" y="1163321"/>
            <a:ext cx="8229600" cy="48754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727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552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55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169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objec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524000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object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D7081E63-2C6B-47B6-BA01-4B14E1AFFBAF}" type="slidenum">
              <a:rPr lang="en-US" smtClean="0">
                <a:solidFill>
                  <a:srgbClr val="106636"/>
                </a:solidFill>
              </a:rPr>
              <a:pPr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7757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610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6965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3" y="1695501"/>
            <a:ext cx="5655371" cy="2690229"/>
          </a:xfrm>
        </p:spPr>
        <p:txBody>
          <a:bodyPr>
            <a:noAutofit/>
          </a:bodyPr>
          <a:lstStyle>
            <a:lvl1pPr marL="182880" indent="-182880">
              <a:spcBef>
                <a:spcPts val="0"/>
              </a:spcBef>
              <a:spcAft>
                <a:spcPts val="600"/>
              </a:spcAft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0" y="0"/>
            <a:ext cx="9144000" cy="812800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idx="11" hasCustomPrompt="1"/>
          </p:nvPr>
        </p:nvSpPr>
        <p:spPr>
          <a:xfrm>
            <a:off x="366492" y="949504"/>
            <a:ext cx="8404975" cy="549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Tx/>
              <a:buNone/>
              <a:defRPr sz="2800">
                <a:solidFill>
                  <a:srgbClr val="5D5F5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11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313" y="965200"/>
            <a:ext cx="7752620" cy="122766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 Country Solar Energy Potential Estimates &amp; DOE IE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313" y="2197973"/>
            <a:ext cx="7752620" cy="111037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9" y="5609051"/>
            <a:ext cx="2743200" cy="4011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836524"/>
            <a:ext cx="397933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60046" y="836524"/>
            <a:ext cx="66502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image_2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4428"/>
            <a:ext cx="2994660" cy="1819656"/>
          </a:xfrm>
          <a:prstGeom prst="rect">
            <a:avLst/>
          </a:prstGeom>
        </p:spPr>
      </p:pic>
      <p:pic>
        <p:nvPicPr>
          <p:cNvPr id="13" name="Picture 12" descr="image_3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424428"/>
            <a:ext cx="3047999" cy="181965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646313" y="533400"/>
            <a:ext cx="7752620" cy="13686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D457"/>
                </a:solidFill>
              </a:rPr>
              <a:t>DOE OFFICE OF INDIAN ENERGY</a:t>
            </a:r>
            <a:endParaRPr lang="en-US" sz="2000" dirty="0">
              <a:solidFill>
                <a:srgbClr val="FFD457"/>
              </a:solidFill>
            </a:endParaRPr>
          </a:p>
        </p:txBody>
      </p:sp>
      <p:pic>
        <p:nvPicPr>
          <p:cNvPr id="5" name="Picture 4" descr="image_1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310" y="3424428"/>
            <a:ext cx="3132328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8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163637"/>
            <a:ext cx="8229600" cy="4829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116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665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green_patter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91311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6993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81112"/>
            <a:ext cx="4040188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1920874"/>
            <a:ext cx="4040188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125" y="1281112"/>
            <a:ext cx="4041775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125" y="1920874"/>
            <a:ext cx="4041775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544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425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pic>
        <p:nvPicPr>
          <p:cNvPr id="5" name="Picture 4" descr="green_pattern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14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777508" cy="65286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14" idx="2"/>
          </p:cNvCxnSpPr>
          <p:nvPr userDrawn="1"/>
        </p:nvCxnSpPr>
        <p:spPr>
          <a:xfrm>
            <a:off x="1255908" y="1372553"/>
            <a:ext cx="7020" cy="48327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82425" y="1670243"/>
            <a:ext cx="8782624" cy="4525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40245" y="1126075"/>
            <a:ext cx="1431326" cy="24647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123971" y="1126075"/>
            <a:ext cx="1431326" cy="24647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707697" y="1126075"/>
            <a:ext cx="1431326" cy="24647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291423" y="1126075"/>
            <a:ext cx="1431326" cy="24647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875149" y="1121278"/>
            <a:ext cx="1431326" cy="24647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6877" y="799276"/>
            <a:ext cx="873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>
                    <a:lumMod val="75000"/>
                  </a:srgbClr>
                </a:solidFill>
                <a:latin typeface="Franklin Gothic Medium"/>
              </a:rPr>
              <a:t>Potential</a:t>
            </a:r>
            <a:endParaRPr lang="en-US" sz="1400" b="1" dirty="0">
              <a:solidFill>
                <a:srgbClr val="3E3E3E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469403" y="786829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Options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877731" y="786829"/>
            <a:ext cx="108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Refinement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300090" y="786829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Implementation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875150" y="658257"/>
            <a:ext cx="1431326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Operations &amp; Maintenance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  <p:pic>
        <p:nvPicPr>
          <p:cNvPr id="27" name="Picture 26" descr="steps_icon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26" y="1062230"/>
            <a:ext cx="420398" cy="376977"/>
          </a:xfrm>
          <a:prstGeom prst="rect">
            <a:avLst/>
          </a:prstGeom>
        </p:spPr>
      </p:pic>
      <p:sp>
        <p:nvSpPr>
          <p:cNvPr id="28" name="Oval 27"/>
          <p:cNvSpPr/>
          <p:nvPr userDrawn="1"/>
        </p:nvSpPr>
        <p:spPr>
          <a:xfrm>
            <a:off x="1946171" y="11529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3534255" y="11516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123629" y="11507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6698556" y="11545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2" name="Picture 31" descr="step2.png"/>
          <p:cNvPicPr>
            <a:picLocks noChangeAspect="1"/>
          </p:cNvPicPr>
          <p:nvPr userDrawn="1"/>
        </p:nvPicPr>
        <p:blipFill>
          <a:blip r:embed="rId4" cstate="email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173" y="1062230"/>
            <a:ext cx="420399" cy="376977"/>
          </a:xfrm>
          <a:prstGeom prst="rect">
            <a:avLst/>
          </a:prstGeom>
        </p:spPr>
      </p:pic>
      <p:pic>
        <p:nvPicPr>
          <p:cNvPr id="33" name="Picture 32" descr="step3.png"/>
          <p:cNvPicPr>
            <a:picLocks noChangeAspect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5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398" y="1062230"/>
            <a:ext cx="420399" cy="376977"/>
          </a:xfrm>
          <a:prstGeom prst="rect">
            <a:avLst/>
          </a:prstGeom>
        </p:spPr>
      </p:pic>
      <p:pic>
        <p:nvPicPr>
          <p:cNvPr id="34" name="Picture 33" descr="step4.png"/>
          <p:cNvPicPr>
            <a:picLocks noChangeAspect="1"/>
          </p:cNvPicPr>
          <p:nvPr userDrawn="1"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894" y="1062229"/>
            <a:ext cx="420398" cy="376977"/>
          </a:xfrm>
          <a:prstGeom prst="rect">
            <a:avLst/>
          </a:prstGeom>
        </p:spPr>
      </p:pic>
      <p:pic>
        <p:nvPicPr>
          <p:cNvPr id="35" name="Picture 34" descr="step5.png"/>
          <p:cNvPicPr>
            <a:picLocks noChangeAspect="1"/>
          </p:cNvPicPr>
          <p:nvPr userDrawn="1"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732" y="1087163"/>
            <a:ext cx="392592" cy="3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19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892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777508" cy="65286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2820119" y="1372553"/>
            <a:ext cx="7020" cy="48327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 userDrawn="1"/>
        </p:nvSpPr>
        <p:spPr>
          <a:xfrm>
            <a:off x="182425" y="1670243"/>
            <a:ext cx="8782624" cy="4525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540245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2123971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3707697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5291423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6875149" y="1121278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816877" y="799276"/>
            <a:ext cx="873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Potential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2469403" y="786829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/>
                </a:solidFill>
                <a:latin typeface="Franklin Gothic Medium"/>
              </a:rPr>
              <a:t>Options</a:t>
            </a:r>
            <a:endParaRPr lang="en-US" sz="1400" b="1" dirty="0">
              <a:solidFill>
                <a:srgbClr val="3E3E3E"/>
              </a:solidFill>
              <a:latin typeface="Franklin Gothic Medium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3877731" y="786829"/>
            <a:ext cx="108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Refinement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300090" y="786829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Implementation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pic>
        <p:nvPicPr>
          <p:cNvPr id="48" name="Picture 47" descr="steps_icons.png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26" y="1062230"/>
            <a:ext cx="420398" cy="376977"/>
          </a:xfrm>
          <a:prstGeom prst="rect">
            <a:avLst/>
          </a:prstGeom>
        </p:spPr>
      </p:pic>
      <p:sp>
        <p:nvSpPr>
          <p:cNvPr id="49" name="Oval 48"/>
          <p:cNvSpPr/>
          <p:nvPr userDrawn="1"/>
        </p:nvSpPr>
        <p:spPr>
          <a:xfrm>
            <a:off x="1946171" y="11529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3534255" y="11516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5123629" y="11507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6698556" y="11545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3" name="Picture 52" descr="step2.png"/>
          <p:cNvPicPr>
            <a:picLocks noChangeAspect="1"/>
          </p:cNvPicPr>
          <p:nvPr userDrawn="1"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173" y="1062230"/>
            <a:ext cx="420399" cy="376977"/>
          </a:xfrm>
          <a:prstGeom prst="rect">
            <a:avLst/>
          </a:prstGeom>
        </p:spPr>
      </p:pic>
      <p:pic>
        <p:nvPicPr>
          <p:cNvPr id="54" name="Picture 53" descr="step3.png"/>
          <p:cNvPicPr>
            <a:picLocks noChangeAspect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5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398" y="1062230"/>
            <a:ext cx="420399" cy="376977"/>
          </a:xfrm>
          <a:prstGeom prst="rect">
            <a:avLst/>
          </a:prstGeom>
        </p:spPr>
      </p:pic>
      <p:pic>
        <p:nvPicPr>
          <p:cNvPr id="55" name="Picture 54" descr="step4.png"/>
          <p:cNvPicPr>
            <a:picLocks noChangeAspect="1"/>
          </p:cNvPicPr>
          <p:nvPr userDrawn="1"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894" y="1062229"/>
            <a:ext cx="420398" cy="376977"/>
          </a:xfrm>
          <a:prstGeom prst="rect">
            <a:avLst/>
          </a:prstGeom>
        </p:spPr>
      </p:pic>
      <p:pic>
        <p:nvPicPr>
          <p:cNvPr id="56" name="Picture 55" descr="step5.png"/>
          <p:cNvPicPr>
            <a:picLocks noChangeAspect="1"/>
          </p:cNvPicPr>
          <p:nvPr userDrawn="1"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732" y="1087163"/>
            <a:ext cx="392592" cy="352043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6875150" y="658257"/>
            <a:ext cx="1431326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Operations &amp; Maintenance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236371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777508" cy="65286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cxnSp>
        <p:nvCxnSpPr>
          <p:cNvPr id="57" name="Straight Connector 56"/>
          <p:cNvCxnSpPr/>
          <p:nvPr userDrawn="1"/>
        </p:nvCxnSpPr>
        <p:spPr>
          <a:xfrm>
            <a:off x="4448908" y="1372553"/>
            <a:ext cx="7020" cy="48327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 userDrawn="1"/>
        </p:nvSpPr>
        <p:spPr>
          <a:xfrm>
            <a:off x="182425" y="1670243"/>
            <a:ext cx="8782624" cy="4525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540245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2123971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3707697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291423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6875149" y="1121278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816877" y="799276"/>
            <a:ext cx="873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Potential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469403" y="786829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Options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Franklin Gothic Medium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3877731" y="786829"/>
            <a:ext cx="108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/>
                </a:solidFill>
                <a:latin typeface="Franklin Gothic Medium"/>
              </a:rPr>
              <a:t>Refinement</a:t>
            </a:r>
            <a:endParaRPr lang="en-US" sz="1400" b="1" dirty="0">
              <a:solidFill>
                <a:srgbClr val="3E3E3E"/>
              </a:solidFill>
              <a:latin typeface="Franklin Gothic Medium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5300090" y="786829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Implementation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pic>
        <p:nvPicPr>
          <p:cNvPr id="69" name="Picture 68" descr="steps_icons.png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26" y="1062230"/>
            <a:ext cx="420398" cy="376977"/>
          </a:xfrm>
          <a:prstGeom prst="rect">
            <a:avLst/>
          </a:prstGeom>
        </p:spPr>
      </p:pic>
      <p:sp>
        <p:nvSpPr>
          <p:cNvPr id="70" name="Oval 69"/>
          <p:cNvSpPr/>
          <p:nvPr userDrawn="1"/>
        </p:nvSpPr>
        <p:spPr>
          <a:xfrm>
            <a:off x="1946171" y="11529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 userDrawn="1"/>
        </p:nvSpPr>
        <p:spPr>
          <a:xfrm>
            <a:off x="3534255" y="11516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 userDrawn="1"/>
        </p:nvSpPr>
        <p:spPr>
          <a:xfrm>
            <a:off x="5123629" y="11507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6698556" y="11545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4" name="Picture 73" descr="step2.png"/>
          <p:cNvPicPr>
            <a:picLocks noChangeAspect="1"/>
          </p:cNvPicPr>
          <p:nvPr userDrawn="1"/>
        </p:nvPicPr>
        <p:blipFill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173" y="1062230"/>
            <a:ext cx="420399" cy="376977"/>
          </a:xfrm>
          <a:prstGeom prst="rect">
            <a:avLst/>
          </a:prstGeom>
        </p:spPr>
      </p:pic>
      <p:pic>
        <p:nvPicPr>
          <p:cNvPr id="75" name="Picture 74" descr="step3.png"/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398" y="1062230"/>
            <a:ext cx="420399" cy="376977"/>
          </a:xfrm>
          <a:prstGeom prst="rect">
            <a:avLst/>
          </a:prstGeom>
        </p:spPr>
      </p:pic>
      <p:pic>
        <p:nvPicPr>
          <p:cNvPr id="76" name="Picture 75" descr="step4.png"/>
          <p:cNvPicPr>
            <a:picLocks noChangeAspect="1"/>
          </p:cNvPicPr>
          <p:nvPr userDrawn="1"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894" y="1062229"/>
            <a:ext cx="420398" cy="376977"/>
          </a:xfrm>
          <a:prstGeom prst="rect">
            <a:avLst/>
          </a:prstGeom>
        </p:spPr>
      </p:pic>
      <p:pic>
        <p:nvPicPr>
          <p:cNvPr id="77" name="Picture 76" descr="step5.png"/>
          <p:cNvPicPr>
            <a:picLocks noChangeAspect="1"/>
          </p:cNvPicPr>
          <p:nvPr userDrawn="1"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732" y="1087163"/>
            <a:ext cx="392592" cy="352043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6875150" y="658257"/>
            <a:ext cx="1431326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Operations &amp; Maintenance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994219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777508" cy="65286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cxnSp>
        <p:nvCxnSpPr>
          <p:cNvPr id="57" name="Straight Connector 56"/>
          <p:cNvCxnSpPr/>
          <p:nvPr userDrawn="1"/>
        </p:nvCxnSpPr>
        <p:spPr>
          <a:xfrm>
            <a:off x="5984418" y="1372553"/>
            <a:ext cx="7020" cy="48327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 userDrawn="1"/>
        </p:nvSpPr>
        <p:spPr>
          <a:xfrm>
            <a:off x="182425" y="1670243"/>
            <a:ext cx="8782624" cy="4525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540245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2123971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3707697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291423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6875149" y="1121278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816877" y="799276"/>
            <a:ext cx="873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Potential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469403" y="786829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Options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Franklin Gothic Medium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3877731" y="786829"/>
            <a:ext cx="108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Refinement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Franklin Gothic Medium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5300090" y="786829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/>
                </a:solidFill>
                <a:latin typeface="Franklin Gothic Medium"/>
              </a:rPr>
              <a:t>Implementation</a:t>
            </a:r>
            <a:endParaRPr lang="en-US" sz="1400" b="1" dirty="0">
              <a:solidFill>
                <a:srgbClr val="3E3E3E"/>
              </a:solidFill>
              <a:latin typeface="Franklin Gothic Medium"/>
            </a:endParaRPr>
          </a:p>
        </p:txBody>
      </p:sp>
      <p:pic>
        <p:nvPicPr>
          <p:cNvPr id="69" name="Picture 68" descr="steps_icons.png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26" y="1062230"/>
            <a:ext cx="420398" cy="376977"/>
          </a:xfrm>
          <a:prstGeom prst="rect">
            <a:avLst/>
          </a:prstGeom>
        </p:spPr>
      </p:pic>
      <p:sp>
        <p:nvSpPr>
          <p:cNvPr id="70" name="Oval 69"/>
          <p:cNvSpPr/>
          <p:nvPr userDrawn="1"/>
        </p:nvSpPr>
        <p:spPr>
          <a:xfrm>
            <a:off x="1946171" y="11529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 userDrawn="1"/>
        </p:nvSpPr>
        <p:spPr>
          <a:xfrm>
            <a:off x="3534255" y="11516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 userDrawn="1"/>
        </p:nvSpPr>
        <p:spPr>
          <a:xfrm>
            <a:off x="5123629" y="11507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6698556" y="11545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4" name="Picture 73" descr="step2.png"/>
          <p:cNvPicPr>
            <a:picLocks noChangeAspect="1"/>
          </p:cNvPicPr>
          <p:nvPr userDrawn="1"/>
        </p:nvPicPr>
        <p:blipFill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173" y="1062230"/>
            <a:ext cx="420399" cy="376977"/>
          </a:xfrm>
          <a:prstGeom prst="rect">
            <a:avLst/>
          </a:prstGeom>
        </p:spPr>
      </p:pic>
      <p:pic>
        <p:nvPicPr>
          <p:cNvPr id="75" name="Picture 74" descr="step3.png"/>
          <p:cNvPicPr>
            <a:picLocks noChangeAspect="1"/>
          </p:cNvPicPr>
          <p:nvPr userDrawn="1"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5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398" y="1062230"/>
            <a:ext cx="420399" cy="376977"/>
          </a:xfrm>
          <a:prstGeom prst="rect">
            <a:avLst/>
          </a:prstGeom>
        </p:spPr>
      </p:pic>
      <p:pic>
        <p:nvPicPr>
          <p:cNvPr id="76" name="Picture 75" descr="step4.png"/>
          <p:cNvPicPr>
            <a:picLocks noChangeAspect="1"/>
          </p:cNvPicPr>
          <p:nvPr userDrawn="1"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894" y="1062229"/>
            <a:ext cx="420398" cy="376977"/>
          </a:xfrm>
          <a:prstGeom prst="rect">
            <a:avLst/>
          </a:prstGeom>
        </p:spPr>
      </p:pic>
      <p:pic>
        <p:nvPicPr>
          <p:cNvPr id="77" name="Picture 76" descr="step5.png"/>
          <p:cNvPicPr>
            <a:picLocks noChangeAspect="1"/>
          </p:cNvPicPr>
          <p:nvPr userDrawn="1"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732" y="1087163"/>
            <a:ext cx="392592" cy="352043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6875150" y="658257"/>
            <a:ext cx="1431326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Operations &amp; Maintenance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330273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777508" cy="65286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7620383" y="1372553"/>
            <a:ext cx="7020" cy="48327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 userDrawn="1"/>
        </p:nvSpPr>
        <p:spPr>
          <a:xfrm>
            <a:off x="182425" y="1670243"/>
            <a:ext cx="8782624" cy="4525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540245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2123971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3707697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5291423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6875149" y="1121278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816877" y="799276"/>
            <a:ext cx="873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Potential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2469403" y="786829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Options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Franklin Gothic Medium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3877731" y="786829"/>
            <a:ext cx="108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Refinement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Franklin Gothic Medium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300090" y="786829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Implementation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Franklin Gothic Medium"/>
            </a:endParaRPr>
          </a:p>
        </p:txBody>
      </p:sp>
      <p:pic>
        <p:nvPicPr>
          <p:cNvPr id="48" name="Picture 47" descr="steps_icons.png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26" y="1062230"/>
            <a:ext cx="420398" cy="376977"/>
          </a:xfrm>
          <a:prstGeom prst="rect">
            <a:avLst/>
          </a:prstGeom>
        </p:spPr>
      </p:pic>
      <p:sp>
        <p:nvSpPr>
          <p:cNvPr id="49" name="Oval 48"/>
          <p:cNvSpPr/>
          <p:nvPr userDrawn="1"/>
        </p:nvSpPr>
        <p:spPr>
          <a:xfrm>
            <a:off x="1946171" y="11529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3534255" y="11516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5123629" y="11507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6698556" y="11545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3" name="Picture 52" descr="step2.png"/>
          <p:cNvPicPr>
            <a:picLocks noChangeAspect="1"/>
          </p:cNvPicPr>
          <p:nvPr userDrawn="1"/>
        </p:nvPicPr>
        <p:blipFill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173" y="1062230"/>
            <a:ext cx="420399" cy="376977"/>
          </a:xfrm>
          <a:prstGeom prst="rect">
            <a:avLst/>
          </a:prstGeom>
        </p:spPr>
      </p:pic>
      <p:pic>
        <p:nvPicPr>
          <p:cNvPr id="54" name="Picture 53" descr="step3.png"/>
          <p:cNvPicPr>
            <a:picLocks noChangeAspect="1"/>
          </p:cNvPicPr>
          <p:nvPr userDrawn="1"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5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398" y="1062230"/>
            <a:ext cx="420399" cy="376977"/>
          </a:xfrm>
          <a:prstGeom prst="rect">
            <a:avLst/>
          </a:prstGeom>
        </p:spPr>
      </p:pic>
      <p:pic>
        <p:nvPicPr>
          <p:cNvPr id="55" name="Picture 54" descr="step4.png"/>
          <p:cNvPicPr>
            <a:picLocks noChangeAspect="1"/>
          </p:cNvPicPr>
          <p:nvPr userDrawn="1"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894" y="1062229"/>
            <a:ext cx="420398" cy="376977"/>
          </a:xfrm>
          <a:prstGeom prst="rect">
            <a:avLst/>
          </a:prstGeom>
        </p:spPr>
      </p:pic>
      <p:pic>
        <p:nvPicPr>
          <p:cNvPr id="56" name="Picture 55" descr="step5.png"/>
          <p:cNvPicPr>
            <a:picLocks noChangeAspect="1"/>
          </p:cNvPicPr>
          <p:nvPr userDrawn="1"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732" y="1087163"/>
            <a:ext cx="392592" cy="352043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6875150" y="658257"/>
            <a:ext cx="1431326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3E3E3E"/>
                </a:solidFill>
                <a:latin typeface="Franklin Gothic Medium"/>
              </a:rPr>
              <a:t>Operations &amp; Maintenance</a:t>
            </a:r>
            <a:endParaRPr lang="en-US" sz="1400" b="1" dirty="0">
              <a:solidFill>
                <a:srgbClr val="3E3E3E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395290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163637"/>
            <a:ext cx="8229600" cy="48293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 userDrawn="1"/>
        </p:nvGrpSpPr>
        <p:grpSpPr>
          <a:xfrm>
            <a:off x="0" y="0"/>
            <a:ext cx="9144000" cy="812800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472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Concept_HL 2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532465"/>
            <a:ext cx="8229600" cy="440968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 userDrawn="1"/>
        </p:nvGrpSpPr>
        <p:grpSpPr>
          <a:xfrm>
            <a:off x="0" y="0"/>
            <a:ext cx="9144000" cy="1163638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236137"/>
            <a:ext cx="7803841" cy="1101598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137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Concept &amp; Terminolog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163637"/>
            <a:ext cx="8229600" cy="48293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 userDrawn="1"/>
        </p:nvGrpSpPr>
        <p:grpSpPr>
          <a:xfrm>
            <a:off x="0" y="0"/>
            <a:ext cx="9144000" cy="812800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glossary_ico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553" y="126068"/>
            <a:ext cx="637309" cy="5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8713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Concept &amp; Term_2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0"/>
          <p:cNvGrpSpPr/>
          <p:nvPr userDrawn="1"/>
        </p:nvGrpSpPr>
        <p:grpSpPr>
          <a:xfrm>
            <a:off x="0" y="0"/>
            <a:ext cx="9144000" cy="1163638"/>
            <a:chOff x="0" y="349582"/>
            <a:chExt cx="9144000" cy="28083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glossary_ico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553" y="126068"/>
            <a:ext cx="637309" cy="578812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66492" y="1532465"/>
            <a:ext cx="8229600" cy="440968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66492" y="236137"/>
            <a:ext cx="7803841" cy="1101598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371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409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green_pattern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3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81112"/>
            <a:ext cx="4040188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1920874"/>
            <a:ext cx="4040188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125" y="1281112"/>
            <a:ext cx="4041775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125" y="1920874"/>
            <a:ext cx="4041775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6466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92" y="1163321"/>
            <a:ext cx="8229600" cy="48754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776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552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55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8695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objec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524000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object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D7081E63-2C6B-47B6-BA01-4B14E1AFFBAF}" type="slidenum">
              <a:rPr lang="en-US" smtClean="0">
                <a:solidFill>
                  <a:srgbClr val="106636"/>
                </a:solidFill>
              </a:rPr>
              <a:pPr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85835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537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3" y="1695501"/>
            <a:ext cx="5655371" cy="2690229"/>
          </a:xfrm>
        </p:spPr>
        <p:txBody>
          <a:bodyPr>
            <a:noAutofit/>
          </a:bodyPr>
          <a:lstStyle>
            <a:lvl1pPr marL="182880" indent="-182880">
              <a:spcBef>
                <a:spcPts val="0"/>
              </a:spcBef>
              <a:spcAft>
                <a:spcPts val="600"/>
              </a:spcAft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0" y="0"/>
            <a:ext cx="9144000" cy="812800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idx="11" hasCustomPrompt="1"/>
          </p:nvPr>
        </p:nvSpPr>
        <p:spPr>
          <a:xfrm>
            <a:off x="366492" y="949504"/>
            <a:ext cx="8404975" cy="549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Tx/>
              <a:buNone/>
              <a:defRPr sz="2800">
                <a:solidFill>
                  <a:srgbClr val="5D5F5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1226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313" y="965200"/>
            <a:ext cx="7752620" cy="122766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 Country Solar Energy Potential Estimates &amp; DOE IE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313" y="2197973"/>
            <a:ext cx="7752620" cy="111037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9" y="5609051"/>
            <a:ext cx="2743200" cy="4011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836524"/>
            <a:ext cx="397933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60046" y="836524"/>
            <a:ext cx="66502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image_2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4428"/>
            <a:ext cx="2994660" cy="1819656"/>
          </a:xfrm>
          <a:prstGeom prst="rect">
            <a:avLst/>
          </a:prstGeom>
        </p:spPr>
      </p:pic>
      <p:pic>
        <p:nvPicPr>
          <p:cNvPr id="13" name="Picture 12" descr="image_3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424428"/>
            <a:ext cx="3047999" cy="181965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646313" y="533400"/>
            <a:ext cx="7752620" cy="13686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D457"/>
                </a:solidFill>
              </a:rPr>
              <a:t>DOE OFFICE OF INDIAN ENERGY</a:t>
            </a:r>
            <a:endParaRPr lang="en-US" sz="2000" dirty="0">
              <a:solidFill>
                <a:srgbClr val="FFD457"/>
              </a:solidFill>
            </a:endParaRPr>
          </a:p>
        </p:txBody>
      </p:sp>
      <p:pic>
        <p:nvPicPr>
          <p:cNvPr id="5" name="Picture 4" descr="image_1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310" y="3424428"/>
            <a:ext cx="3132328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0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163637"/>
            <a:ext cx="8229600" cy="4829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1303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665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green_patter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00173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466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81112"/>
            <a:ext cx="4040188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1920874"/>
            <a:ext cx="4040188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125" y="1281112"/>
            <a:ext cx="4041775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125" y="1920874"/>
            <a:ext cx="4041775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67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9626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9825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pic>
        <p:nvPicPr>
          <p:cNvPr id="5" name="Picture 4" descr="green_pattern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5351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777508" cy="65286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14" idx="2"/>
          </p:cNvCxnSpPr>
          <p:nvPr userDrawn="1"/>
        </p:nvCxnSpPr>
        <p:spPr>
          <a:xfrm>
            <a:off x="1255908" y="1372553"/>
            <a:ext cx="7020" cy="48327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82425" y="1670243"/>
            <a:ext cx="8782624" cy="4525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40245" y="1126075"/>
            <a:ext cx="1431326" cy="24647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123971" y="1126075"/>
            <a:ext cx="1431326" cy="24647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707697" y="1126075"/>
            <a:ext cx="1431326" cy="24647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291423" y="1126075"/>
            <a:ext cx="1431326" cy="24647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875149" y="1121278"/>
            <a:ext cx="1431326" cy="24647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6877" y="799276"/>
            <a:ext cx="873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>
                    <a:lumMod val="75000"/>
                  </a:srgbClr>
                </a:solidFill>
                <a:latin typeface="Franklin Gothic Medium"/>
              </a:rPr>
              <a:t>Potential</a:t>
            </a:r>
            <a:endParaRPr lang="en-US" sz="1400" b="1" dirty="0">
              <a:solidFill>
                <a:srgbClr val="3E3E3E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469403" y="786829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Options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877731" y="786829"/>
            <a:ext cx="108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Refinement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300090" y="786829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Implementation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875150" y="658257"/>
            <a:ext cx="1431326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Operations &amp; Maintenance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  <p:pic>
        <p:nvPicPr>
          <p:cNvPr id="27" name="Picture 26" descr="steps_icon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26" y="1062230"/>
            <a:ext cx="420398" cy="376977"/>
          </a:xfrm>
          <a:prstGeom prst="rect">
            <a:avLst/>
          </a:prstGeom>
        </p:spPr>
      </p:pic>
      <p:sp>
        <p:nvSpPr>
          <p:cNvPr id="28" name="Oval 27"/>
          <p:cNvSpPr/>
          <p:nvPr userDrawn="1"/>
        </p:nvSpPr>
        <p:spPr>
          <a:xfrm>
            <a:off x="1946171" y="11529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3534255" y="11516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123629" y="11507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6698556" y="11545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2" name="Picture 31" descr="step2.png"/>
          <p:cNvPicPr>
            <a:picLocks noChangeAspect="1"/>
          </p:cNvPicPr>
          <p:nvPr userDrawn="1"/>
        </p:nvPicPr>
        <p:blipFill>
          <a:blip r:embed="rId4" cstate="email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173" y="1062230"/>
            <a:ext cx="420399" cy="376977"/>
          </a:xfrm>
          <a:prstGeom prst="rect">
            <a:avLst/>
          </a:prstGeom>
        </p:spPr>
      </p:pic>
      <p:pic>
        <p:nvPicPr>
          <p:cNvPr id="33" name="Picture 32" descr="step3.png"/>
          <p:cNvPicPr>
            <a:picLocks noChangeAspect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5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398" y="1062230"/>
            <a:ext cx="420399" cy="376977"/>
          </a:xfrm>
          <a:prstGeom prst="rect">
            <a:avLst/>
          </a:prstGeom>
        </p:spPr>
      </p:pic>
      <p:pic>
        <p:nvPicPr>
          <p:cNvPr id="34" name="Picture 33" descr="step4.png"/>
          <p:cNvPicPr>
            <a:picLocks noChangeAspect="1"/>
          </p:cNvPicPr>
          <p:nvPr userDrawn="1"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894" y="1062229"/>
            <a:ext cx="420398" cy="376977"/>
          </a:xfrm>
          <a:prstGeom prst="rect">
            <a:avLst/>
          </a:prstGeom>
        </p:spPr>
      </p:pic>
      <p:pic>
        <p:nvPicPr>
          <p:cNvPr id="35" name="Picture 34" descr="step5.png"/>
          <p:cNvPicPr>
            <a:picLocks noChangeAspect="1"/>
          </p:cNvPicPr>
          <p:nvPr userDrawn="1"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732" y="1087163"/>
            <a:ext cx="392592" cy="3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413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777508" cy="65286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2820119" y="1372553"/>
            <a:ext cx="7020" cy="48327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 userDrawn="1"/>
        </p:nvSpPr>
        <p:spPr>
          <a:xfrm>
            <a:off x="182425" y="1670243"/>
            <a:ext cx="8782624" cy="4525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540245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2123971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3707697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5291423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6875149" y="1121278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816877" y="799276"/>
            <a:ext cx="873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Potential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2469403" y="786829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/>
                </a:solidFill>
                <a:latin typeface="Franklin Gothic Medium"/>
              </a:rPr>
              <a:t>Options</a:t>
            </a:r>
            <a:endParaRPr lang="en-US" sz="1400" b="1" dirty="0">
              <a:solidFill>
                <a:srgbClr val="3E3E3E"/>
              </a:solidFill>
              <a:latin typeface="Franklin Gothic Medium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3877731" y="786829"/>
            <a:ext cx="108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Refinement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300090" y="786829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Implementation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pic>
        <p:nvPicPr>
          <p:cNvPr id="48" name="Picture 47" descr="steps_icons.png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26" y="1062230"/>
            <a:ext cx="420398" cy="376977"/>
          </a:xfrm>
          <a:prstGeom prst="rect">
            <a:avLst/>
          </a:prstGeom>
        </p:spPr>
      </p:pic>
      <p:sp>
        <p:nvSpPr>
          <p:cNvPr id="49" name="Oval 48"/>
          <p:cNvSpPr/>
          <p:nvPr userDrawn="1"/>
        </p:nvSpPr>
        <p:spPr>
          <a:xfrm>
            <a:off x="1946171" y="11529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3534255" y="11516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5123629" y="11507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6698556" y="11545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3" name="Picture 52" descr="step2.png"/>
          <p:cNvPicPr>
            <a:picLocks noChangeAspect="1"/>
          </p:cNvPicPr>
          <p:nvPr userDrawn="1"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173" y="1062230"/>
            <a:ext cx="420399" cy="376977"/>
          </a:xfrm>
          <a:prstGeom prst="rect">
            <a:avLst/>
          </a:prstGeom>
        </p:spPr>
      </p:pic>
      <p:pic>
        <p:nvPicPr>
          <p:cNvPr id="54" name="Picture 53" descr="step3.png"/>
          <p:cNvPicPr>
            <a:picLocks noChangeAspect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5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398" y="1062230"/>
            <a:ext cx="420399" cy="376977"/>
          </a:xfrm>
          <a:prstGeom prst="rect">
            <a:avLst/>
          </a:prstGeom>
        </p:spPr>
      </p:pic>
      <p:pic>
        <p:nvPicPr>
          <p:cNvPr id="55" name="Picture 54" descr="step4.png"/>
          <p:cNvPicPr>
            <a:picLocks noChangeAspect="1"/>
          </p:cNvPicPr>
          <p:nvPr userDrawn="1"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894" y="1062229"/>
            <a:ext cx="420398" cy="376977"/>
          </a:xfrm>
          <a:prstGeom prst="rect">
            <a:avLst/>
          </a:prstGeom>
        </p:spPr>
      </p:pic>
      <p:pic>
        <p:nvPicPr>
          <p:cNvPr id="56" name="Picture 55" descr="step5.png"/>
          <p:cNvPicPr>
            <a:picLocks noChangeAspect="1"/>
          </p:cNvPicPr>
          <p:nvPr userDrawn="1"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732" y="1087163"/>
            <a:ext cx="392592" cy="352043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6875150" y="658257"/>
            <a:ext cx="1431326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Operations &amp; Maintenance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0311165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777508" cy="65286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cxnSp>
        <p:nvCxnSpPr>
          <p:cNvPr id="57" name="Straight Connector 56"/>
          <p:cNvCxnSpPr/>
          <p:nvPr userDrawn="1"/>
        </p:nvCxnSpPr>
        <p:spPr>
          <a:xfrm>
            <a:off x="4448908" y="1372553"/>
            <a:ext cx="7020" cy="48327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 userDrawn="1"/>
        </p:nvSpPr>
        <p:spPr>
          <a:xfrm>
            <a:off x="182425" y="1670243"/>
            <a:ext cx="8782624" cy="4525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540245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2123971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3707697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291423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6875149" y="1121278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816877" y="799276"/>
            <a:ext cx="873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Potential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469403" y="786829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Options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Franklin Gothic Medium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3877731" y="786829"/>
            <a:ext cx="108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/>
                </a:solidFill>
                <a:latin typeface="Franklin Gothic Medium"/>
              </a:rPr>
              <a:t>Refinement</a:t>
            </a:r>
            <a:endParaRPr lang="en-US" sz="1400" b="1" dirty="0">
              <a:solidFill>
                <a:srgbClr val="3E3E3E"/>
              </a:solidFill>
              <a:latin typeface="Franklin Gothic Medium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5300090" y="786829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Implementation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pic>
        <p:nvPicPr>
          <p:cNvPr id="69" name="Picture 68" descr="steps_icons.png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26" y="1062230"/>
            <a:ext cx="420398" cy="376977"/>
          </a:xfrm>
          <a:prstGeom prst="rect">
            <a:avLst/>
          </a:prstGeom>
        </p:spPr>
      </p:pic>
      <p:sp>
        <p:nvSpPr>
          <p:cNvPr id="70" name="Oval 69"/>
          <p:cNvSpPr/>
          <p:nvPr userDrawn="1"/>
        </p:nvSpPr>
        <p:spPr>
          <a:xfrm>
            <a:off x="1946171" y="11529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 userDrawn="1"/>
        </p:nvSpPr>
        <p:spPr>
          <a:xfrm>
            <a:off x="3534255" y="11516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 userDrawn="1"/>
        </p:nvSpPr>
        <p:spPr>
          <a:xfrm>
            <a:off x="5123629" y="11507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6698556" y="11545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4" name="Picture 73" descr="step2.png"/>
          <p:cNvPicPr>
            <a:picLocks noChangeAspect="1"/>
          </p:cNvPicPr>
          <p:nvPr userDrawn="1"/>
        </p:nvPicPr>
        <p:blipFill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173" y="1062230"/>
            <a:ext cx="420399" cy="376977"/>
          </a:xfrm>
          <a:prstGeom prst="rect">
            <a:avLst/>
          </a:prstGeom>
        </p:spPr>
      </p:pic>
      <p:pic>
        <p:nvPicPr>
          <p:cNvPr id="75" name="Picture 74" descr="step3.png"/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398" y="1062230"/>
            <a:ext cx="420399" cy="376977"/>
          </a:xfrm>
          <a:prstGeom prst="rect">
            <a:avLst/>
          </a:prstGeom>
        </p:spPr>
      </p:pic>
      <p:pic>
        <p:nvPicPr>
          <p:cNvPr id="76" name="Picture 75" descr="step4.png"/>
          <p:cNvPicPr>
            <a:picLocks noChangeAspect="1"/>
          </p:cNvPicPr>
          <p:nvPr userDrawn="1"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894" y="1062229"/>
            <a:ext cx="420398" cy="376977"/>
          </a:xfrm>
          <a:prstGeom prst="rect">
            <a:avLst/>
          </a:prstGeom>
        </p:spPr>
      </p:pic>
      <p:pic>
        <p:nvPicPr>
          <p:cNvPr id="77" name="Picture 76" descr="step5.png"/>
          <p:cNvPicPr>
            <a:picLocks noChangeAspect="1"/>
          </p:cNvPicPr>
          <p:nvPr userDrawn="1"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732" y="1087163"/>
            <a:ext cx="392592" cy="352043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6875150" y="658257"/>
            <a:ext cx="1431326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Operations &amp; Maintenance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540621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777508" cy="65286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cxnSp>
        <p:nvCxnSpPr>
          <p:cNvPr id="57" name="Straight Connector 56"/>
          <p:cNvCxnSpPr/>
          <p:nvPr userDrawn="1"/>
        </p:nvCxnSpPr>
        <p:spPr>
          <a:xfrm>
            <a:off x="5984418" y="1372553"/>
            <a:ext cx="7020" cy="48327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 userDrawn="1"/>
        </p:nvSpPr>
        <p:spPr>
          <a:xfrm>
            <a:off x="182425" y="1670243"/>
            <a:ext cx="8782624" cy="4525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540245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2123971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3707697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291423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6875149" y="1121278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816877" y="799276"/>
            <a:ext cx="873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Potential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469403" y="786829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Options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Franklin Gothic Medium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3877731" y="786829"/>
            <a:ext cx="108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Refinement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Franklin Gothic Medium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5300090" y="786829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E3E3E"/>
                </a:solidFill>
                <a:latin typeface="Franklin Gothic Medium"/>
              </a:rPr>
              <a:t>Implementation</a:t>
            </a:r>
            <a:endParaRPr lang="en-US" sz="1400" b="1" dirty="0">
              <a:solidFill>
                <a:srgbClr val="3E3E3E"/>
              </a:solidFill>
              <a:latin typeface="Franklin Gothic Medium"/>
            </a:endParaRPr>
          </a:p>
        </p:txBody>
      </p:sp>
      <p:pic>
        <p:nvPicPr>
          <p:cNvPr id="69" name="Picture 68" descr="steps_icons.png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26" y="1062230"/>
            <a:ext cx="420398" cy="376977"/>
          </a:xfrm>
          <a:prstGeom prst="rect">
            <a:avLst/>
          </a:prstGeom>
        </p:spPr>
      </p:pic>
      <p:sp>
        <p:nvSpPr>
          <p:cNvPr id="70" name="Oval 69"/>
          <p:cNvSpPr/>
          <p:nvPr userDrawn="1"/>
        </p:nvSpPr>
        <p:spPr>
          <a:xfrm>
            <a:off x="1946171" y="11529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 userDrawn="1"/>
        </p:nvSpPr>
        <p:spPr>
          <a:xfrm>
            <a:off x="3534255" y="11516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 userDrawn="1"/>
        </p:nvSpPr>
        <p:spPr>
          <a:xfrm>
            <a:off x="5123629" y="11507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6698556" y="11545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4" name="Picture 73" descr="step2.png"/>
          <p:cNvPicPr>
            <a:picLocks noChangeAspect="1"/>
          </p:cNvPicPr>
          <p:nvPr userDrawn="1"/>
        </p:nvPicPr>
        <p:blipFill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173" y="1062230"/>
            <a:ext cx="420399" cy="376977"/>
          </a:xfrm>
          <a:prstGeom prst="rect">
            <a:avLst/>
          </a:prstGeom>
        </p:spPr>
      </p:pic>
      <p:pic>
        <p:nvPicPr>
          <p:cNvPr id="75" name="Picture 74" descr="step3.png"/>
          <p:cNvPicPr>
            <a:picLocks noChangeAspect="1"/>
          </p:cNvPicPr>
          <p:nvPr userDrawn="1"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5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398" y="1062230"/>
            <a:ext cx="420399" cy="376977"/>
          </a:xfrm>
          <a:prstGeom prst="rect">
            <a:avLst/>
          </a:prstGeom>
        </p:spPr>
      </p:pic>
      <p:pic>
        <p:nvPicPr>
          <p:cNvPr id="76" name="Picture 75" descr="step4.png"/>
          <p:cNvPicPr>
            <a:picLocks noChangeAspect="1"/>
          </p:cNvPicPr>
          <p:nvPr userDrawn="1"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894" y="1062229"/>
            <a:ext cx="420398" cy="376977"/>
          </a:xfrm>
          <a:prstGeom prst="rect">
            <a:avLst/>
          </a:prstGeom>
        </p:spPr>
      </p:pic>
      <p:pic>
        <p:nvPicPr>
          <p:cNvPr id="77" name="Picture 76" descr="step5.png"/>
          <p:cNvPicPr>
            <a:picLocks noChangeAspect="1"/>
          </p:cNvPicPr>
          <p:nvPr userDrawn="1"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732" y="1087163"/>
            <a:ext cx="392592" cy="352043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6875150" y="658257"/>
            <a:ext cx="1431326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3E3E3E">
                    <a:lumMod val="40000"/>
                    <a:lumOff val="60000"/>
                  </a:srgbClr>
                </a:solidFill>
                <a:latin typeface="Franklin Gothic Medium"/>
              </a:rPr>
              <a:t>Operations &amp; Maintenance</a:t>
            </a:r>
            <a:endParaRPr lang="en-US" sz="1400" b="1" dirty="0">
              <a:solidFill>
                <a:srgbClr val="3E3E3E">
                  <a:lumMod val="40000"/>
                  <a:lumOff val="60000"/>
                </a:srgb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6924541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777508" cy="65286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7620383" y="1372553"/>
            <a:ext cx="7020" cy="48327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 userDrawn="1"/>
        </p:nvSpPr>
        <p:spPr>
          <a:xfrm>
            <a:off x="182425" y="1670243"/>
            <a:ext cx="8782624" cy="4525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540245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2123971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3707697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5291423" y="1126075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6875149" y="1121278"/>
            <a:ext cx="1431326" cy="246478"/>
          </a:xfrm>
          <a:prstGeom prst="rect">
            <a:avLst/>
          </a:prstGeom>
          <a:solidFill>
            <a:srgbClr val="1266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816877" y="799276"/>
            <a:ext cx="873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A6A6A6"/>
                </a:solidFill>
                <a:latin typeface="Franklin Gothic Medium"/>
              </a:rPr>
              <a:t>Potential</a:t>
            </a:r>
            <a:endParaRPr lang="en-US" sz="1400" b="1" dirty="0">
              <a:solidFill>
                <a:srgbClr val="A6A6A6"/>
              </a:solidFill>
              <a:latin typeface="Franklin Gothic Medium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2469403" y="786829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Options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Franklin Gothic Medium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3877731" y="786829"/>
            <a:ext cx="108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Refinement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Franklin Gothic Medium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300090" y="786829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Franklin Gothic Medium"/>
              </a:rPr>
              <a:t>Implementation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Franklin Gothic Medium"/>
            </a:endParaRPr>
          </a:p>
        </p:txBody>
      </p:sp>
      <p:pic>
        <p:nvPicPr>
          <p:cNvPr id="48" name="Picture 47" descr="steps_icons.png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26" y="1062230"/>
            <a:ext cx="420398" cy="376977"/>
          </a:xfrm>
          <a:prstGeom prst="rect">
            <a:avLst/>
          </a:prstGeom>
        </p:spPr>
      </p:pic>
      <p:sp>
        <p:nvSpPr>
          <p:cNvPr id="49" name="Oval 48"/>
          <p:cNvSpPr/>
          <p:nvPr userDrawn="1"/>
        </p:nvSpPr>
        <p:spPr>
          <a:xfrm>
            <a:off x="1946171" y="11529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3534255" y="11516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5123629" y="1150736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6698556" y="1154559"/>
            <a:ext cx="195635" cy="195635"/>
          </a:xfrm>
          <a:prstGeom prst="ellipse">
            <a:avLst/>
          </a:prstGeom>
          <a:solidFill>
            <a:srgbClr val="69B134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3" name="Picture 52" descr="step2.png"/>
          <p:cNvPicPr>
            <a:picLocks noChangeAspect="1"/>
          </p:cNvPicPr>
          <p:nvPr userDrawn="1"/>
        </p:nvPicPr>
        <p:blipFill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173" y="1062230"/>
            <a:ext cx="420399" cy="376977"/>
          </a:xfrm>
          <a:prstGeom prst="rect">
            <a:avLst/>
          </a:prstGeom>
        </p:spPr>
      </p:pic>
      <p:pic>
        <p:nvPicPr>
          <p:cNvPr id="54" name="Picture 53" descr="step3.png"/>
          <p:cNvPicPr>
            <a:picLocks noChangeAspect="1"/>
          </p:cNvPicPr>
          <p:nvPr userDrawn="1"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5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398" y="1062230"/>
            <a:ext cx="420399" cy="376977"/>
          </a:xfrm>
          <a:prstGeom prst="rect">
            <a:avLst/>
          </a:prstGeom>
        </p:spPr>
      </p:pic>
      <p:pic>
        <p:nvPicPr>
          <p:cNvPr id="55" name="Picture 54" descr="step4.png"/>
          <p:cNvPicPr>
            <a:picLocks noChangeAspect="1"/>
          </p:cNvPicPr>
          <p:nvPr userDrawn="1"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894" y="1062229"/>
            <a:ext cx="420398" cy="376977"/>
          </a:xfrm>
          <a:prstGeom prst="rect">
            <a:avLst/>
          </a:prstGeom>
        </p:spPr>
      </p:pic>
      <p:pic>
        <p:nvPicPr>
          <p:cNvPr id="56" name="Picture 55" descr="step5.png"/>
          <p:cNvPicPr>
            <a:picLocks noChangeAspect="1"/>
          </p:cNvPicPr>
          <p:nvPr userDrawn="1"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732" y="1087163"/>
            <a:ext cx="392592" cy="352043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6875150" y="658257"/>
            <a:ext cx="1431326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rgbClr val="3E3E3E"/>
                </a:solidFill>
                <a:latin typeface="Franklin Gothic Medium"/>
              </a:rPr>
              <a:t>Operations &amp; Maintenance</a:t>
            </a:r>
            <a:endParaRPr lang="en-US" sz="1400" b="1" dirty="0">
              <a:solidFill>
                <a:srgbClr val="3E3E3E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1095588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163637"/>
            <a:ext cx="8229600" cy="48293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 userDrawn="1"/>
        </p:nvGrpSpPr>
        <p:grpSpPr>
          <a:xfrm>
            <a:off x="0" y="0"/>
            <a:ext cx="9144000" cy="812800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189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Concept_HL 2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532465"/>
            <a:ext cx="8229600" cy="440968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 userDrawn="1"/>
        </p:nvGrpSpPr>
        <p:grpSpPr>
          <a:xfrm>
            <a:off x="0" y="0"/>
            <a:ext cx="9144000" cy="1163638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236137"/>
            <a:ext cx="7803841" cy="1101598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0099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Concept &amp; Terminolog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163637"/>
            <a:ext cx="8229600" cy="48293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 userDrawn="1"/>
        </p:nvGrpSpPr>
        <p:grpSpPr>
          <a:xfrm>
            <a:off x="0" y="0"/>
            <a:ext cx="9144000" cy="812800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glossary_ico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553" y="126068"/>
            <a:ext cx="637309" cy="5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31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doe_ie_wordmark_larg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2964"/>
            <a:ext cx="1890890" cy="277154"/>
          </a:xfrm>
          <a:prstGeom prst="rect">
            <a:avLst/>
          </a:prstGeom>
        </p:spPr>
      </p:pic>
      <p:pic>
        <p:nvPicPr>
          <p:cNvPr id="5" name="Picture 4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2902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Concept &amp; Term_2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0"/>
          <p:cNvGrpSpPr/>
          <p:nvPr userDrawn="1"/>
        </p:nvGrpSpPr>
        <p:grpSpPr>
          <a:xfrm>
            <a:off x="0" y="0"/>
            <a:ext cx="9144000" cy="1163638"/>
            <a:chOff x="0" y="349582"/>
            <a:chExt cx="9144000" cy="28083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glossary_ico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553" y="126068"/>
            <a:ext cx="637309" cy="578812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66492" y="1532465"/>
            <a:ext cx="8229600" cy="440968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66492" y="236137"/>
            <a:ext cx="7803841" cy="1101598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7589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0880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green_pattern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3429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92" y="1163321"/>
            <a:ext cx="8229600" cy="48754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980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552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55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8025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objec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524000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object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D7081E63-2C6B-47B6-BA01-4B14E1AFFBAF}" type="slidenum">
              <a:rPr lang="en-US" smtClean="0">
                <a:solidFill>
                  <a:srgbClr val="106636"/>
                </a:solidFill>
              </a:rPr>
              <a:pPr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84910"/>
      </p:ext>
    </p:extLst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41451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3" y="1695501"/>
            <a:ext cx="5655371" cy="2690229"/>
          </a:xfrm>
        </p:spPr>
        <p:txBody>
          <a:bodyPr>
            <a:noAutofit/>
          </a:bodyPr>
          <a:lstStyle>
            <a:lvl1pPr marL="182880" indent="-182880">
              <a:spcBef>
                <a:spcPts val="0"/>
              </a:spcBef>
              <a:spcAft>
                <a:spcPts val="600"/>
              </a:spcAft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0" y="0"/>
            <a:ext cx="9144000" cy="812800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idx="11" hasCustomPrompt="1"/>
          </p:nvPr>
        </p:nvSpPr>
        <p:spPr>
          <a:xfrm>
            <a:off x="366492" y="949504"/>
            <a:ext cx="8404975" cy="549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Tx/>
              <a:buNone/>
              <a:defRPr sz="2800">
                <a:solidFill>
                  <a:srgbClr val="5D5F5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430868"/>
            <a:ext cx="8229600" cy="986769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466985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03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36525" y="603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6426" y="6591541"/>
            <a:ext cx="367574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1" name="Picture 10" descr="green_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oe_ie_wordmark_larg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2964"/>
            <a:ext cx="1890890" cy="2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77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91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83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92" y="1163321"/>
            <a:ext cx="8229600" cy="487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1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552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55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65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3" y="1695501"/>
            <a:ext cx="5655371" cy="2690229"/>
          </a:xfrm>
        </p:spPr>
        <p:txBody>
          <a:bodyPr>
            <a:noAutofit/>
          </a:bodyPr>
          <a:lstStyle>
            <a:lvl1pPr marL="182880" indent="-182880">
              <a:spcBef>
                <a:spcPts val="0"/>
              </a:spcBef>
              <a:spcAft>
                <a:spcPts val="600"/>
              </a:spcAft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0" y="0"/>
            <a:ext cx="9144000" cy="812800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idx="11" hasCustomPrompt="1"/>
          </p:nvPr>
        </p:nvSpPr>
        <p:spPr>
          <a:xfrm>
            <a:off x="366492" y="949504"/>
            <a:ext cx="8404975" cy="549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Tx/>
              <a:buNone/>
              <a:defRPr sz="2800">
                <a:solidFill>
                  <a:srgbClr val="5D5F5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71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313" y="965200"/>
            <a:ext cx="7752620" cy="122766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 Country Solar Energy Potential Estimates &amp; DOE IE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313" y="2197973"/>
            <a:ext cx="7752620" cy="111037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doe_ie_wordmark_larg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9" y="5608564"/>
            <a:ext cx="2743200" cy="40208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836524"/>
            <a:ext cx="397933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60046" y="836524"/>
            <a:ext cx="66502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image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428"/>
            <a:ext cx="2994660" cy="1819656"/>
          </a:xfrm>
          <a:prstGeom prst="rect">
            <a:avLst/>
          </a:prstGeom>
        </p:spPr>
      </p:pic>
      <p:pic>
        <p:nvPicPr>
          <p:cNvPr id="13" name="Picture 12" descr="image_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4428"/>
            <a:ext cx="3047999" cy="181965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646313" y="533400"/>
            <a:ext cx="7752620" cy="13686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D457"/>
                </a:solidFill>
              </a:rPr>
              <a:t>DOE OFFICE OF INDIAN ENERGY</a:t>
            </a:r>
            <a:endParaRPr lang="en-US" sz="2000" dirty="0">
              <a:solidFill>
                <a:srgbClr val="FFD457"/>
              </a:solidFill>
            </a:endParaRPr>
          </a:p>
        </p:txBody>
      </p:sp>
      <p:pic>
        <p:nvPicPr>
          <p:cNvPr id="5" name="Picture 4" descr="image_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10" y="3424428"/>
            <a:ext cx="3132328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4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163637"/>
            <a:ext cx="8229600" cy="4829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4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665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green_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319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35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2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665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green_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pic>
        <p:nvPicPr>
          <p:cNvPr id="11" name="Picture 10" descr="doe_oie_wordmark_horiz_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456"/>
            <a:ext cx="2023738" cy="29756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995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81112"/>
            <a:ext cx="4040188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1920874"/>
            <a:ext cx="4040188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125" y="1281112"/>
            <a:ext cx="4041775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125" y="1920874"/>
            <a:ext cx="4041775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43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07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doe_ie_wordmark_larg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2964"/>
            <a:ext cx="1890890" cy="277154"/>
          </a:xfrm>
          <a:prstGeom prst="rect">
            <a:avLst/>
          </a:prstGeom>
        </p:spPr>
      </p:pic>
      <p:pic>
        <p:nvPicPr>
          <p:cNvPr id="5" name="Picture 4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21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99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55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92" y="1163321"/>
            <a:ext cx="8229600" cy="487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14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552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55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61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3" y="1695501"/>
            <a:ext cx="5655371" cy="2690229"/>
          </a:xfrm>
        </p:spPr>
        <p:txBody>
          <a:bodyPr>
            <a:noAutofit/>
          </a:bodyPr>
          <a:lstStyle>
            <a:lvl1pPr marL="182880" indent="-182880">
              <a:spcBef>
                <a:spcPts val="0"/>
              </a:spcBef>
              <a:spcAft>
                <a:spcPts val="600"/>
              </a:spcAft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0" y="0"/>
            <a:ext cx="9144000" cy="812800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idx="11" hasCustomPrompt="1"/>
          </p:nvPr>
        </p:nvSpPr>
        <p:spPr>
          <a:xfrm>
            <a:off x="366492" y="949504"/>
            <a:ext cx="8404975" cy="549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Tx/>
              <a:buNone/>
              <a:defRPr sz="2800">
                <a:solidFill>
                  <a:srgbClr val="5D5F5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10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313" y="965200"/>
            <a:ext cx="7752620" cy="122766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 Country Solar Energy Potential Estimates &amp; DOE IE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313" y="2197973"/>
            <a:ext cx="7752620" cy="111037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doe_ie_wordmark_larg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9" y="5608564"/>
            <a:ext cx="2743200" cy="40208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836524"/>
            <a:ext cx="397933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60046" y="836524"/>
            <a:ext cx="66502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image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428"/>
            <a:ext cx="2994660" cy="1819656"/>
          </a:xfrm>
          <a:prstGeom prst="rect">
            <a:avLst/>
          </a:prstGeom>
        </p:spPr>
      </p:pic>
      <p:pic>
        <p:nvPicPr>
          <p:cNvPr id="13" name="Picture 12" descr="image_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4428"/>
            <a:ext cx="3047999" cy="181965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646313" y="533400"/>
            <a:ext cx="7752620" cy="13686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D457"/>
                </a:solidFill>
              </a:rPr>
              <a:t>DOE OFFICE OF INDIAN ENERGY</a:t>
            </a:r>
            <a:endParaRPr lang="en-US" sz="2000" dirty="0">
              <a:solidFill>
                <a:srgbClr val="FFD457"/>
              </a:solidFill>
            </a:endParaRPr>
          </a:p>
        </p:txBody>
      </p:sp>
      <p:pic>
        <p:nvPicPr>
          <p:cNvPr id="5" name="Picture 4" descr="image_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10" y="3424428"/>
            <a:ext cx="3132328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0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163637"/>
            <a:ext cx="8229600" cy="4829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9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doe_ie_wordmark_larg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2964"/>
            <a:ext cx="1890890" cy="27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6426" y="6591541"/>
            <a:ext cx="367574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9" name="Picture 8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03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36525" y="603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44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665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green_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023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14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97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81112"/>
            <a:ext cx="4040188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1920874"/>
            <a:ext cx="4040188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125" y="1281112"/>
            <a:ext cx="4041775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125" y="1920874"/>
            <a:ext cx="4041775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2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48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doe_ie_wordmark_larg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2964"/>
            <a:ext cx="1890890" cy="277154"/>
          </a:xfrm>
          <a:prstGeom prst="rect">
            <a:avLst/>
          </a:prstGeom>
        </p:spPr>
      </p:pic>
      <p:pic>
        <p:nvPicPr>
          <p:cNvPr id="5" name="Picture 4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21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57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168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92" y="1163321"/>
            <a:ext cx="8229600" cy="487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00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552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55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4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doe_ie_wordmark_larg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2964"/>
            <a:ext cx="1890890" cy="27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06660"/>
            <a:ext cx="2133600" cy="251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C252DC-A164-D04F-A083-01C268BCB0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03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6525" y="603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46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3" y="1695501"/>
            <a:ext cx="5655371" cy="2690229"/>
          </a:xfrm>
        </p:spPr>
        <p:txBody>
          <a:bodyPr>
            <a:noAutofit/>
          </a:bodyPr>
          <a:lstStyle>
            <a:lvl1pPr marL="182880" indent="-182880">
              <a:spcBef>
                <a:spcPts val="0"/>
              </a:spcBef>
              <a:spcAft>
                <a:spcPts val="600"/>
              </a:spcAft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0" y="0"/>
            <a:ext cx="9144000" cy="812800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idx="11" hasCustomPrompt="1"/>
          </p:nvPr>
        </p:nvSpPr>
        <p:spPr>
          <a:xfrm>
            <a:off x="366492" y="949504"/>
            <a:ext cx="8404975" cy="549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Tx/>
              <a:buNone/>
              <a:defRPr sz="2800">
                <a:solidFill>
                  <a:srgbClr val="5D5F5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791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313" y="965200"/>
            <a:ext cx="7752620" cy="122766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 Country Solar Energy Potential Estimates &amp; DOE IE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313" y="2197973"/>
            <a:ext cx="7752620" cy="111037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doe_ie_wordmark_larg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9" y="5608564"/>
            <a:ext cx="2743200" cy="40208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836524"/>
            <a:ext cx="397933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60046" y="836524"/>
            <a:ext cx="66502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image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428"/>
            <a:ext cx="2994660" cy="1819656"/>
          </a:xfrm>
          <a:prstGeom prst="rect">
            <a:avLst/>
          </a:prstGeom>
        </p:spPr>
      </p:pic>
      <p:pic>
        <p:nvPicPr>
          <p:cNvPr id="13" name="Picture 12" descr="image_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4428"/>
            <a:ext cx="3047999" cy="181965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646313" y="533400"/>
            <a:ext cx="7752620" cy="13686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D457"/>
                </a:solidFill>
              </a:rPr>
              <a:t>DOE OFFICE OF INDIAN ENERGY</a:t>
            </a:r>
            <a:endParaRPr lang="en-US" sz="2000" dirty="0">
              <a:solidFill>
                <a:srgbClr val="FFD457"/>
              </a:solidFill>
            </a:endParaRPr>
          </a:p>
        </p:txBody>
      </p:sp>
      <p:pic>
        <p:nvPicPr>
          <p:cNvPr id="5" name="Picture 4" descr="image_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10" y="3424428"/>
            <a:ext cx="3132328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9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163637"/>
            <a:ext cx="8229600" cy="4829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07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665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green_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728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15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251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81112"/>
            <a:ext cx="4040188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1920874"/>
            <a:ext cx="4040188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125" y="1281112"/>
            <a:ext cx="4041775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125" y="1920874"/>
            <a:ext cx="4041775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714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948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doe_ie_wordmark_larg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2964"/>
            <a:ext cx="1890890" cy="277154"/>
          </a:xfrm>
          <a:prstGeom prst="rect">
            <a:avLst/>
          </a:prstGeom>
        </p:spPr>
      </p:pic>
      <p:pic>
        <p:nvPicPr>
          <p:cNvPr id="5" name="Picture 4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373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1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oe_ie_wordmark_larg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2964"/>
            <a:ext cx="1890890" cy="27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606660"/>
            <a:ext cx="2133600" cy="251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C252DC-A164-D04F-A083-01C268BCB0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03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36525" y="603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473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47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92" y="1163321"/>
            <a:ext cx="8229600" cy="487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174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552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55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77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3" y="1695501"/>
            <a:ext cx="5655371" cy="2690229"/>
          </a:xfrm>
        </p:spPr>
        <p:txBody>
          <a:bodyPr>
            <a:noAutofit/>
          </a:bodyPr>
          <a:lstStyle>
            <a:lvl1pPr marL="182880" indent="-182880">
              <a:spcBef>
                <a:spcPts val="0"/>
              </a:spcBef>
              <a:spcAft>
                <a:spcPts val="600"/>
              </a:spcAft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0" y="0"/>
            <a:ext cx="9144000" cy="812800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idx="11" hasCustomPrompt="1"/>
          </p:nvPr>
        </p:nvSpPr>
        <p:spPr>
          <a:xfrm>
            <a:off x="366492" y="949504"/>
            <a:ext cx="8404975" cy="549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Tx/>
              <a:buNone/>
              <a:defRPr sz="2800">
                <a:solidFill>
                  <a:srgbClr val="5D5F5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417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313" y="965200"/>
            <a:ext cx="7752620" cy="122766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 Country Solar Energy Potential Estimates &amp; DOE IE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313" y="2197973"/>
            <a:ext cx="7752620" cy="111037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doe_ie_wordmark_larg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9" y="5608564"/>
            <a:ext cx="2743200" cy="40208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836524"/>
            <a:ext cx="397933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60046" y="836524"/>
            <a:ext cx="66502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image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428"/>
            <a:ext cx="2994660" cy="1819656"/>
          </a:xfrm>
          <a:prstGeom prst="rect">
            <a:avLst/>
          </a:prstGeom>
        </p:spPr>
      </p:pic>
      <p:pic>
        <p:nvPicPr>
          <p:cNvPr id="13" name="Picture 12" descr="image_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4428"/>
            <a:ext cx="3047999" cy="181965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646313" y="533400"/>
            <a:ext cx="7752620" cy="13686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D457"/>
                </a:solidFill>
              </a:rPr>
              <a:t>DOE OFFICE OF INDIAN ENERGY</a:t>
            </a:r>
            <a:endParaRPr lang="en-US" sz="2000" dirty="0">
              <a:solidFill>
                <a:srgbClr val="FFD457"/>
              </a:solidFill>
            </a:endParaRPr>
          </a:p>
        </p:txBody>
      </p:sp>
      <p:pic>
        <p:nvPicPr>
          <p:cNvPr id="5" name="Picture 4" descr="image_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10" y="3424428"/>
            <a:ext cx="3132328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4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163637"/>
            <a:ext cx="8229600" cy="4829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859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665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green_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168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241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169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81112"/>
            <a:ext cx="4040188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1920874"/>
            <a:ext cx="4040188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125" y="1281112"/>
            <a:ext cx="4041775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125" y="1920874"/>
            <a:ext cx="4041775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5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oe_ie_wordmark_larg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2964"/>
            <a:ext cx="1890890" cy="2771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06660"/>
            <a:ext cx="2133600" cy="251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C252DC-A164-D04F-A083-01C268BCB0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19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doe_ie_wordmark_larg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2964"/>
            <a:ext cx="1890890" cy="277154"/>
          </a:xfrm>
          <a:prstGeom prst="rect">
            <a:avLst/>
          </a:prstGeom>
        </p:spPr>
      </p:pic>
      <p:pic>
        <p:nvPicPr>
          <p:cNvPr id="5" name="Picture 4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945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14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355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92" y="1163321"/>
            <a:ext cx="8229600" cy="487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38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552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55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6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3" y="1695501"/>
            <a:ext cx="5655371" cy="2690229"/>
          </a:xfrm>
        </p:spPr>
        <p:txBody>
          <a:bodyPr>
            <a:noAutofit/>
          </a:bodyPr>
          <a:lstStyle>
            <a:lvl1pPr marL="182880" indent="-182880">
              <a:spcBef>
                <a:spcPts val="0"/>
              </a:spcBef>
              <a:spcAft>
                <a:spcPts val="600"/>
              </a:spcAft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0" y="0"/>
            <a:ext cx="9144000" cy="812800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idx="11" hasCustomPrompt="1"/>
          </p:nvPr>
        </p:nvSpPr>
        <p:spPr>
          <a:xfrm>
            <a:off x="366492" y="949504"/>
            <a:ext cx="8404975" cy="549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Tx/>
              <a:buNone/>
              <a:defRPr sz="2800">
                <a:solidFill>
                  <a:srgbClr val="5D5F5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926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313" y="965200"/>
            <a:ext cx="7752620" cy="122766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 Country Solar Energy Potential Estimates &amp; DOE IE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313" y="2197973"/>
            <a:ext cx="7752620" cy="111037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doe_ie_wordmark_larg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9" y="5608564"/>
            <a:ext cx="2743200" cy="40208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836524"/>
            <a:ext cx="397933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60046" y="836524"/>
            <a:ext cx="66502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image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428"/>
            <a:ext cx="2994660" cy="1819656"/>
          </a:xfrm>
          <a:prstGeom prst="rect">
            <a:avLst/>
          </a:prstGeom>
        </p:spPr>
      </p:pic>
      <p:pic>
        <p:nvPicPr>
          <p:cNvPr id="13" name="Picture 12" descr="image_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4428"/>
            <a:ext cx="3047999" cy="181965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646313" y="533400"/>
            <a:ext cx="7752620" cy="13686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D457"/>
                </a:solidFill>
              </a:rPr>
              <a:t>DOE OFFICE OF INDIAN ENERGY</a:t>
            </a:r>
            <a:endParaRPr lang="en-US" sz="2000" dirty="0">
              <a:solidFill>
                <a:srgbClr val="FFD457"/>
              </a:solidFill>
            </a:endParaRPr>
          </a:p>
        </p:txBody>
      </p:sp>
      <p:pic>
        <p:nvPicPr>
          <p:cNvPr id="5" name="Picture 4" descr="image_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10" y="3424428"/>
            <a:ext cx="3132328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5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163637"/>
            <a:ext cx="8229600" cy="4829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940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665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green_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77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doe_ie_wordmark_larg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2964"/>
            <a:ext cx="1890890" cy="27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06660"/>
            <a:ext cx="2133600" cy="251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C252DC-A164-D04F-A083-01C268BCB0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516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038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422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81112"/>
            <a:ext cx="4040188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1920874"/>
            <a:ext cx="4040188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125" y="1281112"/>
            <a:ext cx="4041775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125" y="1920874"/>
            <a:ext cx="4041775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840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010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doe_ie_wordmark_larg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2964"/>
            <a:ext cx="1890890" cy="277154"/>
          </a:xfrm>
          <a:prstGeom prst="rect">
            <a:avLst/>
          </a:prstGeom>
        </p:spPr>
      </p:pic>
      <p:pic>
        <p:nvPicPr>
          <p:cNvPr id="5" name="Picture 4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978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682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75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92" y="1163321"/>
            <a:ext cx="8229600" cy="487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19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552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55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595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solidFill>
              <a:srgbClr val="10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3" y="1695501"/>
            <a:ext cx="5655371" cy="2690229"/>
          </a:xfrm>
        </p:spPr>
        <p:txBody>
          <a:bodyPr>
            <a:noAutofit/>
          </a:bodyPr>
          <a:lstStyle>
            <a:lvl1pPr marL="182880" indent="-182880">
              <a:spcBef>
                <a:spcPts val="0"/>
              </a:spcBef>
              <a:spcAft>
                <a:spcPts val="600"/>
              </a:spcAft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0" y="0"/>
            <a:ext cx="9144000" cy="812800"/>
            <a:chOff x="0" y="349582"/>
            <a:chExt cx="9144000" cy="28083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49582"/>
              <a:ext cx="182880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6525" y="349582"/>
              <a:ext cx="8907475" cy="2808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190" y="134336"/>
            <a:ext cx="635803" cy="55597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idx="11" hasCustomPrompt="1"/>
          </p:nvPr>
        </p:nvSpPr>
        <p:spPr>
          <a:xfrm>
            <a:off x="366492" y="949504"/>
            <a:ext cx="8404975" cy="549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Tx/>
              <a:buNone/>
              <a:defRPr sz="2800">
                <a:solidFill>
                  <a:srgbClr val="5D5F5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3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doe_ie_wordmark_larg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2964"/>
            <a:ext cx="1890890" cy="27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06660"/>
            <a:ext cx="2133600" cy="251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C252DC-A164-D04F-A083-01C268BCB0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672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313" y="965200"/>
            <a:ext cx="7752620" cy="122766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 Country Solar Energy Potential Estimates &amp; DOE IE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313" y="2197973"/>
            <a:ext cx="7752620" cy="111037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doe_ie_wordmark_larg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9" y="5608564"/>
            <a:ext cx="2743200" cy="40208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836524"/>
            <a:ext cx="397933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60046" y="836524"/>
            <a:ext cx="66502" cy="109092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image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428"/>
            <a:ext cx="2994660" cy="1819656"/>
          </a:xfrm>
          <a:prstGeom prst="rect">
            <a:avLst/>
          </a:prstGeom>
        </p:spPr>
      </p:pic>
      <p:pic>
        <p:nvPicPr>
          <p:cNvPr id="13" name="Picture 12" descr="image_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4428"/>
            <a:ext cx="3047999" cy="181965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646313" y="533400"/>
            <a:ext cx="7752620" cy="13686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D457"/>
                </a:solidFill>
              </a:rPr>
              <a:t>DOE OFFICE OF INDIAN ENERGY</a:t>
            </a:r>
            <a:endParaRPr lang="en-US" sz="2000" dirty="0">
              <a:solidFill>
                <a:srgbClr val="FFD457"/>
              </a:solidFill>
            </a:endParaRPr>
          </a:p>
        </p:txBody>
      </p:sp>
      <p:pic>
        <p:nvPicPr>
          <p:cNvPr id="5" name="Picture 4" descr="image_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10" y="3424428"/>
            <a:ext cx="3132328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5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8229600" cy="986769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163637"/>
            <a:ext cx="8229600" cy="4829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500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665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green_patte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" y="6449722"/>
            <a:ext cx="2023738" cy="2970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14074"/>
            <a:ext cx="9144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5223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760" y="1163320"/>
            <a:ext cx="4038600" cy="49628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380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531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81112"/>
            <a:ext cx="4040188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1920874"/>
            <a:ext cx="4040188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125" y="1281112"/>
            <a:ext cx="4041775" cy="6862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125" y="1920874"/>
            <a:ext cx="4041775" cy="4238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647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768"/>
            <a:ext cx="8229600" cy="987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49582"/>
            <a:ext cx="182880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6525" y="349582"/>
            <a:ext cx="73411" cy="2808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002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doe_ie_wordmark_larg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2964"/>
            <a:ext cx="1890890" cy="277154"/>
          </a:xfrm>
          <a:prstGeom prst="rect">
            <a:avLst/>
          </a:prstGeom>
        </p:spPr>
      </p:pic>
      <p:pic>
        <p:nvPicPr>
          <p:cNvPr id="5" name="Picture 4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240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157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14074"/>
            <a:ext cx="9144000" cy="5453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" y="6453531"/>
            <a:ext cx="1890890" cy="27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green_patter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2"/>
            <a:ext cx="9144000" cy="15544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4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theme" Target="../theme/theme11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5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24" Type="http://schemas.openxmlformats.org/officeDocument/2006/relationships/theme" Target="../theme/theme1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23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61.xml"/><Relationship Id="rId19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17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77.xml"/><Relationship Id="rId21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theme" Target="../theme/theme13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429768"/>
            <a:ext cx="8229600" cy="987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492" y="1467969"/>
            <a:ext cx="8229600" cy="4862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6426" y="6591541"/>
            <a:ext cx="367574" cy="26788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106636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429768"/>
            <a:ext cx="8229600" cy="987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492" y="1467969"/>
            <a:ext cx="8229600" cy="4862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5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429768"/>
            <a:ext cx="8229600" cy="987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492" y="1467969"/>
            <a:ext cx="8229600" cy="4862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45" r:id="rId22"/>
    <p:sldLayoutId id="2147483946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429768"/>
            <a:ext cx="8229600" cy="987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492" y="1467969"/>
            <a:ext cx="8229600" cy="4862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  <p:sldLayoutId id="2147483965" r:id="rId18"/>
    <p:sldLayoutId id="2147483966" r:id="rId19"/>
    <p:sldLayoutId id="2147483967" r:id="rId20"/>
    <p:sldLayoutId id="2147483968" r:id="rId21"/>
    <p:sldLayoutId id="2147483969" r:id="rId22"/>
    <p:sldLayoutId id="2147483970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429768"/>
            <a:ext cx="8229600" cy="987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492" y="1467969"/>
            <a:ext cx="8229600" cy="4862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  <p:sldLayoutId id="2147483990" r:id="rId19"/>
    <p:sldLayoutId id="2147483991" r:id="rId20"/>
    <p:sldLayoutId id="2147483992" r:id="rId21"/>
    <p:sldLayoutId id="2147483993" r:id="rId22"/>
    <p:sldLayoutId id="2147483994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429768"/>
            <a:ext cx="8229600" cy="987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492" y="1467969"/>
            <a:ext cx="8229600" cy="4862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6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429768"/>
            <a:ext cx="8229600" cy="987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492" y="1467969"/>
            <a:ext cx="8229600" cy="4862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6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429768"/>
            <a:ext cx="8229600" cy="987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492" y="1467969"/>
            <a:ext cx="8229600" cy="4862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2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429768"/>
            <a:ext cx="8229600" cy="987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492" y="1467969"/>
            <a:ext cx="8229600" cy="4862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7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429768"/>
            <a:ext cx="8229600" cy="987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492" y="1467969"/>
            <a:ext cx="8229600" cy="4862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429768"/>
            <a:ext cx="8229600" cy="987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492" y="1467969"/>
            <a:ext cx="8229600" cy="4862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0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429768"/>
            <a:ext cx="8229600" cy="987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492" y="1467969"/>
            <a:ext cx="8229600" cy="4862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5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429768"/>
            <a:ext cx="8229600" cy="987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492" y="1467969"/>
            <a:ext cx="8229600" cy="4862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fld id="{F9C252DC-A164-D04F-A083-01C268BCB08E}" type="slidenum">
              <a:rPr lang="en-US" smtClean="0">
                <a:solidFill>
                  <a:srgbClr val="106636"/>
                </a:solidFill>
              </a:rPr>
              <a:pPr algn="ctr"/>
              <a:t>‹#›</a:t>
            </a:fld>
            <a:endParaRPr lang="en-US" dirty="0">
              <a:solidFill>
                <a:srgbClr val="10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0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ea.org/fileadmin/ewea_documents/documents/00_POLICY_document/Economics_of_Wind_Energy__March_2009_.pdf" TargetMode="External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4" Type="http://schemas.openxmlformats.org/officeDocument/2006/relationships/hyperlink" Target="http://www.efchina.org/csepupfiles/report/20112844913435.70772110666485.pdf/Levelized%20Cost%20of%20Energy%20Calculation_BV_EN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Project Development and Financing Concepts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607175"/>
            <a:ext cx="2133600" cy="250825"/>
          </a:xfrm>
        </p:spPr>
        <p:txBody>
          <a:bodyPr/>
          <a:lstStyle/>
          <a:p>
            <a:fld id="{F9C252DC-A164-D04F-A083-01C268BCB0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Tribal Community Scale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991518"/>
            <a:ext cx="8229600" cy="5001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Tribe in Arizona has a remote facility not served by the grid.  Diesel fuel is used to power generators to run 24/7.  </a:t>
            </a:r>
            <a:endParaRPr lang="en-US" sz="2400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906109386"/>
              </p:ext>
            </p:extLst>
          </p:nvPr>
        </p:nvGraphicFramePr>
        <p:xfrm>
          <a:off x="455301" y="2163898"/>
          <a:ext cx="5172076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21509" y="2163898"/>
            <a:ext cx="3040912" cy="387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>
              <a:spcAft>
                <a:spcPts val="19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3E3E3E"/>
                </a:solidFill>
              </a:rPr>
              <a:t>Currently, grid tie appears more expensive than diesel generators</a:t>
            </a:r>
          </a:p>
          <a:p>
            <a:pPr marL="137160" indent="-137160">
              <a:spcAft>
                <a:spcPts val="19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3E3E3E"/>
                </a:solidFill>
              </a:rPr>
              <a:t>Immediate savings from new solar generation, including infrastructure </a:t>
            </a:r>
          </a:p>
          <a:p>
            <a:pPr marL="137160" indent="-137160">
              <a:spcAft>
                <a:spcPts val="19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3E3E3E"/>
                </a:solidFill>
              </a:rPr>
              <a:t>Savings could total ~$20M over 20 years</a:t>
            </a:r>
          </a:p>
          <a:p>
            <a:pPr marL="137160" indent="-137160">
              <a:spcAft>
                <a:spcPts val="19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3E3E3E"/>
                </a:solidFill>
              </a:rPr>
              <a:t>Calculations assumed tax equity used by third-party solar provider</a:t>
            </a:r>
            <a:endParaRPr lang="en-US" dirty="0">
              <a:solidFill>
                <a:srgbClr val="3E3E3E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</p:spPr>
        <p:txBody>
          <a:bodyPr/>
          <a:lstStyle/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b="5628"/>
          <a:stretch/>
        </p:blipFill>
        <p:spPr>
          <a:xfrm>
            <a:off x="0" y="306084"/>
            <a:ext cx="9144000" cy="60038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94471" y="5082652"/>
            <a:ext cx="7355058" cy="1068804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Project Financing Concepts: </a:t>
            </a:r>
          </a:p>
          <a:p>
            <a:pPr algn="ctr"/>
            <a:r>
              <a:rPr lang="en-US" sz="3200" dirty="0" err="1" smtClean="0">
                <a:solidFill>
                  <a:prstClr val="white"/>
                </a:solidFill>
              </a:rPr>
              <a:t>Offtakers</a:t>
            </a:r>
            <a:endParaRPr lang="en-US" sz="3200" dirty="0" smtClean="0">
              <a:solidFill>
                <a:prstClr val="white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9C252DC-A164-D04F-A083-01C268BCB08E}" type="slidenum">
              <a:rPr lang="en-US" sz="1000" smtClean="0">
                <a:solidFill>
                  <a:srgbClr val="3E3E3E"/>
                </a:solidFill>
              </a:rPr>
              <a:pPr algn="ctr"/>
              <a:t>11</a:t>
            </a:fld>
            <a:endParaRPr lang="en-US" sz="1000" dirty="0">
              <a:solidFill>
                <a:srgbClr val="3E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Site and Project Potential Buyer</a:t>
            </a:r>
            <a:endParaRPr lang="en-US" dirty="0"/>
          </a:p>
        </p:txBody>
      </p:sp>
      <p:pic>
        <p:nvPicPr>
          <p:cNvPr id="28" name="Picture 27" descr="Jemez market analysis 400mi UtilServiceAreas 0907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86303" y="1754321"/>
            <a:ext cx="6253049" cy="3213539"/>
          </a:xfrm>
          <a:prstGeom prst="rect">
            <a:avLst/>
          </a:prstGeom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45558"/>
              </p:ext>
            </p:extLst>
          </p:nvPr>
        </p:nvGraphicFramePr>
        <p:xfrm>
          <a:off x="2831001" y="5022007"/>
          <a:ext cx="5916149" cy="1103436"/>
        </p:xfrm>
        <a:graphic>
          <a:graphicData uri="http://schemas.openxmlformats.org/drawingml/2006/table">
            <a:tbl>
              <a:tblPr/>
              <a:tblGrid>
                <a:gridCol w="1451898"/>
                <a:gridCol w="350323"/>
                <a:gridCol w="1576458"/>
                <a:gridCol w="481695"/>
                <a:gridCol w="1576457"/>
                <a:gridCol w="479318"/>
              </a:tblGrid>
              <a:tr h="14247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MAP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KEY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98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WAPA TRANSMISSION,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IN-SEVICE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TSGT TRANSMISSION, PROPOSED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IOU UTILIITY</a:t>
                      </a:r>
                      <a:b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SERVICE AREA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WAPA TRANSMISSION, PROPOSED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Tribal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UTILITY</a:t>
                      </a:r>
                      <a:b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SERVICE AREA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STATE/MUNICIPAL UTILITIY SERVICE AREA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0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TSGT TRANSMISSION,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IN-SERVICE</a:t>
                      </a:r>
                      <a:endParaRPr lang="en-US" sz="9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COOP</a:t>
                      </a:r>
                      <a:r>
                        <a:rPr lang="en-US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ERATIVE </a:t>
                      </a:r>
                      <a:r>
                        <a:rPr lang="en-US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UTILITY SERVICE AREA</a:t>
                      </a: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8288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6308768" y="5631152"/>
            <a:ext cx="301352" cy="130919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360456" y="6001297"/>
            <a:ext cx="226014" cy="9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54200" y="5412171"/>
            <a:ext cx="226014" cy="9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354200" y="5714001"/>
            <a:ext cx="226014" cy="93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343060" y="5399659"/>
            <a:ext cx="226014" cy="93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308768" y="5927809"/>
            <a:ext cx="301352" cy="1309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55238" y="5643906"/>
            <a:ext cx="301352" cy="130919"/>
          </a:xfrm>
          <a:prstGeom prst="rect">
            <a:avLst/>
          </a:prstGeom>
          <a:solidFill>
            <a:srgbClr val="2F4F4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58564" y="5333683"/>
            <a:ext cx="301352" cy="130919"/>
          </a:xfrm>
          <a:prstGeom prst="rect">
            <a:avLst/>
          </a:prstGeom>
          <a:solidFill>
            <a:srgbClr val="7FFFD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Text Placeholder 22"/>
          <p:cNvSpPr txBox="1">
            <a:spLocks/>
          </p:cNvSpPr>
          <p:nvPr/>
        </p:nvSpPr>
        <p:spPr>
          <a:xfrm>
            <a:off x="272392" y="1787168"/>
            <a:ext cx="2328781" cy="4378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175">
              <a:spcBef>
                <a:spcPts val="800"/>
              </a:spcBef>
              <a:buFont typeface="Arial"/>
              <a:buNone/>
            </a:pPr>
            <a:r>
              <a:rPr lang="en-US" sz="1700" dirty="0" smtClean="0">
                <a:solidFill>
                  <a:srgbClr val="3E3E3E"/>
                </a:solidFill>
              </a:rPr>
              <a:t>Identify and begin discussions with potential power purchasers in Arizona:</a:t>
            </a:r>
          </a:p>
          <a:p>
            <a:pPr marL="182880" indent="-137160">
              <a:spcBef>
                <a:spcPts val="800"/>
              </a:spcBef>
            </a:pPr>
            <a:r>
              <a:rPr lang="en-US" sz="1700" dirty="0" smtClean="0">
                <a:solidFill>
                  <a:srgbClr val="3E3E3E"/>
                </a:solidFill>
              </a:rPr>
              <a:t>Navopache Electric Cooperative (NEC)</a:t>
            </a:r>
          </a:p>
          <a:p>
            <a:pPr marL="182880" indent="-137160">
              <a:spcBef>
                <a:spcPts val="800"/>
              </a:spcBef>
            </a:pPr>
            <a:r>
              <a:rPr lang="en-US" sz="1700" dirty="0" smtClean="0">
                <a:solidFill>
                  <a:srgbClr val="3E3E3E"/>
                </a:solidFill>
              </a:rPr>
              <a:t>Salt River Project (SRP)</a:t>
            </a:r>
          </a:p>
          <a:p>
            <a:pPr marL="182880" indent="-137160">
              <a:spcBef>
                <a:spcPts val="800"/>
              </a:spcBef>
            </a:pPr>
            <a:r>
              <a:rPr lang="en-US" sz="1700" dirty="0" smtClean="0">
                <a:solidFill>
                  <a:srgbClr val="3E3E3E"/>
                </a:solidFill>
              </a:rPr>
              <a:t>Arizona Public Service (APS)</a:t>
            </a:r>
          </a:p>
          <a:p>
            <a:pPr marL="182880" indent="-137160">
              <a:spcBef>
                <a:spcPts val="800"/>
              </a:spcBef>
            </a:pPr>
            <a:r>
              <a:rPr lang="en-US" sz="1700" dirty="0" smtClean="0">
                <a:solidFill>
                  <a:srgbClr val="3E3E3E"/>
                </a:solidFill>
              </a:rPr>
              <a:t>Tucson Electric</a:t>
            </a:r>
            <a:br>
              <a:rPr lang="en-US" sz="1700" dirty="0" smtClean="0">
                <a:solidFill>
                  <a:srgbClr val="3E3E3E"/>
                </a:solidFill>
              </a:rPr>
            </a:br>
            <a:r>
              <a:rPr lang="en-US" sz="1700" dirty="0" smtClean="0">
                <a:solidFill>
                  <a:srgbClr val="3E3E3E"/>
                </a:solidFill>
              </a:rPr>
              <a:t>Power</a:t>
            </a:r>
          </a:p>
          <a:p>
            <a:pPr marL="182880" indent="-137160">
              <a:spcBef>
                <a:spcPts val="800"/>
              </a:spcBef>
            </a:pPr>
            <a:r>
              <a:rPr lang="en-US" sz="1700" dirty="0" smtClean="0">
                <a:solidFill>
                  <a:srgbClr val="3E3E3E"/>
                </a:solidFill>
              </a:rPr>
              <a:t>Navajo Tribal Utility Authority (NTUA)</a:t>
            </a:r>
            <a:endParaRPr lang="en-US" sz="1700" dirty="0">
              <a:solidFill>
                <a:srgbClr val="3E3E3E"/>
              </a:solidFill>
            </a:endParaRPr>
          </a:p>
        </p:txBody>
      </p:sp>
      <p:sp>
        <p:nvSpPr>
          <p:cNvPr id="3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</p:spPr>
        <p:txBody>
          <a:bodyPr>
            <a:normAutofit/>
          </a:bodyPr>
          <a:lstStyle/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b="5628"/>
          <a:stretch/>
        </p:blipFill>
        <p:spPr>
          <a:xfrm>
            <a:off x="0" y="306084"/>
            <a:ext cx="9144000" cy="60038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94471" y="5082652"/>
            <a:ext cx="7355058" cy="1068804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Project Financing Concepts: 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Tax Equity Partnership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9C252DC-A164-D04F-A083-01C268BCB08E}" type="slidenum">
              <a:rPr lang="en-US" sz="1000" smtClean="0">
                <a:solidFill>
                  <a:srgbClr val="3E3E3E"/>
                </a:solidFill>
              </a:rPr>
              <a:pPr algn="ctr"/>
              <a:t>13</a:t>
            </a:fld>
            <a:endParaRPr lang="en-US" sz="1000" dirty="0">
              <a:solidFill>
                <a:srgbClr val="3E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9316296" cy="652865"/>
          </a:xfrm>
        </p:spPr>
        <p:txBody>
          <a:bodyPr>
            <a:noAutofit/>
          </a:bodyPr>
          <a:lstStyle/>
          <a:p>
            <a:r>
              <a:rPr lang="en-US" dirty="0" smtClean="0"/>
              <a:t>Step 2: Ownership Structure Options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314" y="1805575"/>
            <a:ext cx="8088092" cy="3325497"/>
          </a:xfrm>
        </p:spPr>
        <p:txBody>
          <a:bodyPr>
            <a:noAutofit/>
          </a:bodyPr>
          <a:lstStyle/>
          <a:p>
            <a:pPr marL="274320" indent="-228600">
              <a:spcAft>
                <a:spcPts val="600"/>
              </a:spcAft>
            </a:pPr>
            <a:r>
              <a:rPr lang="en-US" sz="2600" dirty="0" smtClean="0"/>
              <a:t>Direct ownership</a:t>
            </a:r>
          </a:p>
          <a:p>
            <a:pPr marL="274320" indent="-228600">
              <a:spcBef>
                <a:spcPts val="1100"/>
              </a:spcBef>
              <a:spcAft>
                <a:spcPts val="200"/>
              </a:spcAft>
            </a:pPr>
            <a:r>
              <a:rPr lang="en-US" sz="2600" dirty="0"/>
              <a:t>Third-party power purchase agreement (PPA)</a:t>
            </a:r>
          </a:p>
          <a:p>
            <a:pPr marL="594360" lvl="1" indent="-301752">
              <a:spcBef>
                <a:spcPts val="400"/>
              </a:spcBef>
              <a:spcAft>
                <a:spcPts val="600"/>
              </a:spcAft>
            </a:pPr>
            <a:r>
              <a:rPr lang="en-US" sz="2100" dirty="0" smtClean="0"/>
              <a:t>Containing </a:t>
            </a:r>
            <a:r>
              <a:rPr lang="en-US" sz="2100" dirty="0"/>
              <a:t>a traditional land lease/royalty structure</a:t>
            </a:r>
          </a:p>
          <a:p>
            <a:pPr marL="274320" indent="-228600">
              <a:spcBef>
                <a:spcPts val="1100"/>
              </a:spcBef>
              <a:spcAft>
                <a:spcPts val="200"/>
              </a:spcAft>
            </a:pPr>
            <a:r>
              <a:rPr lang="en-US" sz="2600" dirty="0" smtClean="0"/>
              <a:t>Equity investment partnering</a:t>
            </a:r>
          </a:p>
          <a:p>
            <a:pPr marL="594360" lvl="1" indent="-301752">
              <a:spcBef>
                <a:spcPts val="400"/>
              </a:spcBef>
              <a:spcAft>
                <a:spcPts val="100"/>
              </a:spcAft>
            </a:pPr>
            <a:r>
              <a:rPr lang="en-US" sz="2100" dirty="0" smtClean="0"/>
              <a:t>Partnership flip</a:t>
            </a:r>
          </a:p>
          <a:p>
            <a:pPr marL="594360" lvl="1" indent="-301752">
              <a:spcBef>
                <a:spcPts val="400"/>
              </a:spcBef>
              <a:spcAft>
                <a:spcPts val="100"/>
              </a:spcAft>
            </a:pPr>
            <a:r>
              <a:rPr lang="en-US" sz="2100" dirty="0" smtClean="0"/>
              <a:t>Sale leaseback</a:t>
            </a:r>
          </a:p>
          <a:p>
            <a:pPr marL="594360" lvl="1" indent="-301752">
              <a:spcBef>
                <a:spcPts val="400"/>
              </a:spcBef>
              <a:spcAft>
                <a:spcPts val="100"/>
              </a:spcAft>
            </a:pPr>
            <a:r>
              <a:rPr lang="en-US" sz="2100" dirty="0" smtClean="0"/>
              <a:t>Inverted lease/lease pass-through</a:t>
            </a:r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340791" y="5309322"/>
            <a:ext cx="8450147" cy="76944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D457">
                    <a:lumMod val="75000"/>
                  </a:srgbClr>
                </a:solidFill>
              </a:rPr>
              <a:t>Key Question</a:t>
            </a:r>
            <a:r>
              <a:rPr lang="en-US" sz="2200" smtClean="0">
                <a:solidFill>
                  <a:srgbClr val="FFD457">
                    <a:lumMod val="75000"/>
                  </a:srgbClr>
                </a:solidFill>
              </a:rPr>
              <a:t>: What </a:t>
            </a:r>
            <a:r>
              <a:rPr lang="en-US" sz="2200" dirty="0" smtClean="0">
                <a:solidFill>
                  <a:srgbClr val="FFD457">
                    <a:lumMod val="75000"/>
                  </a:srgbClr>
                </a:solidFill>
              </a:rPr>
              <a:t>viable ownership structure options</a:t>
            </a:r>
            <a:br>
              <a:rPr lang="en-US" sz="2200" dirty="0" smtClean="0">
                <a:solidFill>
                  <a:srgbClr val="FFD457">
                    <a:lumMod val="75000"/>
                  </a:srgbClr>
                </a:solidFill>
              </a:rPr>
            </a:br>
            <a:r>
              <a:rPr lang="en-US" sz="2200" dirty="0" smtClean="0">
                <a:solidFill>
                  <a:srgbClr val="FFD457">
                    <a:lumMod val="75000"/>
                  </a:srgbClr>
                </a:solidFill>
              </a:rPr>
              <a:t>are attractive to the community?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2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Seek a Tax-Equity Finance Partner?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6492" y="1104565"/>
            <a:ext cx="8229600" cy="5077738"/>
          </a:xfrm>
        </p:spPr>
        <p:txBody>
          <a:bodyPr>
            <a:noAutofit/>
          </a:bodyPr>
          <a:lstStyle/>
          <a:p>
            <a:pPr marL="365760" indent="-228600">
              <a:spcBef>
                <a:spcPts val="0"/>
              </a:spcBef>
            </a:pPr>
            <a:r>
              <a:rPr lang="en-US" sz="2200" dirty="0"/>
              <a:t>Tax </a:t>
            </a:r>
            <a:r>
              <a:rPr lang="en-US" sz="2200" dirty="0" smtClean="0"/>
              <a:t>incentives </a:t>
            </a:r>
            <a:r>
              <a:rPr lang="en-US" sz="2200" dirty="0"/>
              <a:t>(MACRS and either PTC or ITC) can represent up to half the project </a:t>
            </a:r>
            <a:r>
              <a:rPr lang="en-US" sz="2200" dirty="0" smtClean="0"/>
              <a:t>value </a:t>
            </a:r>
            <a:r>
              <a:rPr lang="en-US" sz="2200" dirty="0"/>
              <a:t>or reduce project’s capital costs by </a:t>
            </a:r>
            <a:r>
              <a:rPr lang="en-US" sz="2200" dirty="0" smtClean="0"/>
              <a:t>~50%</a:t>
            </a:r>
            <a:endParaRPr lang="en-US" sz="2000" dirty="0"/>
          </a:p>
          <a:p>
            <a:pPr marL="365760" indent="-228600">
              <a:spcBef>
                <a:spcPts val="0"/>
              </a:spcBef>
            </a:pPr>
            <a:endParaRPr lang="en-US" sz="2200" dirty="0"/>
          </a:p>
          <a:p>
            <a:pPr marL="365760" indent="-228600">
              <a:spcBef>
                <a:spcPts val="22500"/>
              </a:spcBef>
              <a:spcAft>
                <a:spcPts val="1200"/>
              </a:spcAft>
            </a:pPr>
            <a:r>
              <a:rPr lang="en-US" sz="2200" dirty="0" smtClean="0"/>
              <a:t>Tax </a:t>
            </a:r>
            <a:r>
              <a:rPr lang="en-US" sz="2200" dirty="0"/>
              <a:t>incentives can help to achieve a competitive price of power</a:t>
            </a:r>
          </a:p>
          <a:p>
            <a:pPr marL="365760" indent="-228600">
              <a:spcBef>
                <a:spcPts val="0"/>
              </a:spcBef>
            </a:pPr>
            <a:r>
              <a:rPr lang="en-US" sz="2200" dirty="0"/>
              <a:t>Many projects also require state-level incentives to be </a:t>
            </a:r>
            <a:r>
              <a:rPr lang="en-US" sz="2200" smtClean="0"/>
              <a:t>economically viable.</a:t>
            </a:r>
            <a:endParaRPr lang="en-US" sz="2200" dirty="0"/>
          </a:p>
          <a:p>
            <a:pPr marL="365760" indent="-228600"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/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83352" y="1870052"/>
            <a:ext cx="5020526" cy="2783153"/>
            <a:chOff x="1683352" y="1870052"/>
            <a:chExt cx="5020526" cy="2783153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26771083"/>
                </p:ext>
              </p:extLst>
            </p:nvPr>
          </p:nvGraphicFramePr>
          <p:xfrm>
            <a:off x="1683352" y="1870052"/>
            <a:ext cx="5020526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2791646" y="4302847"/>
              <a:ext cx="3897352" cy="350358"/>
              <a:chOff x="2791646" y="4302847"/>
              <a:chExt cx="3897352" cy="350358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791646" y="4310218"/>
                <a:ext cx="1620246" cy="2737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1400" dirty="0" smtClean="0">
                    <a:solidFill>
                      <a:srgbClr val="3E3E3E"/>
                    </a:solidFill>
                  </a:rPr>
                  <a:t>Third-Party-Owned</a:t>
                </a:r>
                <a:endParaRPr lang="en-US" sz="1400" dirty="0">
                  <a:solidFill>
                    <a:srgbClr val="3E3E3E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357154" y="4302847"/>
                <a:ext cx="2331844" cy="3503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3E3E3E"/>
                    </a:solidFill>
                  </a:rPr>
                  <a:t>Tribe-Owned (w/o Partner)</a:t>
                </a:r>
                <a:endParaRPr lang="en-US" sz="1400" dirty="0">
                  <a:solidFill>
                    <a:srgbClr val="3E3E3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58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b="5628"/>
          <a:stretch/>
        </p:blipFill>
        <p:spPr>
          <a:xfrm>
            <a:off x="0" y="306084"/>
            <a:ext cx="9144000" cy="60038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94471" y="5082652"/>
            <a:ext cx="7355058" cy="1068804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Project Financing Concepts: 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Project Roles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9C252DC-A164-D04F-A083-01C268BCB08E}" type="slidenum">
              <a:rPr lang="en-US" sz="1000" smtClean="0">
                <a:solidFill>
                  <a:srgbClr val="3E3E3E"/>
                </a:solidFill>
              </a:rPr>
              <a:pPr algn="ctr"/>
              <a:t>16</a:t>
            </a:fld>
            <a:endParaRPr lang="en-US" sz="1000" dirty="0">
              <a:solidFill>
                <a:srgbClr val="3E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16" y="875619"/>
            <a:ext cx="5916687" cy="591668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987193" y="3214726"/>
            <a:ext cx="1304514" cy="1193861"/>
            <a:chOff x="4003578" y="2975767"/>
            <a:chExt cx="1304514" cy="1193861"/>
          </a:xfrm>
        </p:grpSpPr>
        <p:sp>
          <p:nvSpPr>
            <p:cNvPr id="19" name="Oval 18"/>
            <p:cNvSpPr/>
            <p:nvPr/>
          </p:nvSpPr>
          <p:spPr>
            <a:xfrm>
              <a:off x="4003578" y="2975767"/>
              <a:ext cx="1193861" cy="1193861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5083" y="3230509"/>
              <a:ext cx="1203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white"/>
                  </a:solidFill>
                  <a:latin typeface="Franklin Gothic Medium"/>
                </a:rPr>
                <a:t>Tribe</a:t>
              </a:r>
              <a:endParaRPr lang="en-US" sz="3200" dirty="0">
                <a:solidFill>
                  <a:prstClr val="white"/>
                </a:solidFill>
                <a:latin typeface="Franklin Gothic Medium"/>
              </a:endParaRPr>
            </a:p>
          </p:txBody>
        </p:sp>
      </p:grp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66492" y="176869"/>
            <a:ext cx="8229600" cy="688080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Concept: Tribal Role Options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30178" y="3119926"/>
            <a:ext cx="2186772" cy="1333473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rgbClr val="3E3E3E"/>
                </a:solidFill>
                <a:ea typeface="ＭＳ Ｐゴシック" charset="-128"/>
              </a:rPr>
              <a:t>Renewable </a:t>
            </a:r>
            <a:r>
              <a:rPr lang="en-US" sz="2400" b="1" dirty="0" smtClean="0">
                <a:solidFill>
                  <a:srgbClr val="3E3E3E"/>
                </a:solidFill>
                <a:ea typeface="ＭＳ Ｐゴシック" charset="-128"/>
              </a:rPr>
              <a:t>Resource/Land Owner/Land </a:t>
            </a:r>
            <a:r>
              <a:rPr lang="en-US" sz="2400" b="1" dirty="0">
                <a:solidFill>
                  <a:srgbClr val="3E3E3E"/>
                </a:solidFill>
                <a:ea typeface="ＭＳ Ｐゴシック" charset="-128"/>
              </a:rPr>
              <a:t>Lessor*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51378" y="4745747"/>
            <a:ext cx="2017191" cy="1364880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pPr algn="ctr" defTabSz="914400" eaLnBrk="0" fontAlgn="base" hangingPunct="0">
              <a:lnSpc>
                <a:spcPct val="95000"/>
              </a:lnSpc>
              <a:spcAft>
                <a:spcPts val="2200"/>
              </a:spcAft>
              <a:defRPr/>
            </a:pPr>
            <a:r>
              <a:rPr lang="en-US" sz="2400" b="1" dirty="0">
                <a:solidFill>
                  <a:srgbClr val="3E3E3E"/>
                </a:solidFill>
                <a:ea typeface="ＭＳ Ｐゴシック" charset="-128"/>
              </a:rPr>
              <a:t>Off-</a:t>
            </a:r>
            <a:r>
              <a:rPr lang="en-US" sz="2400" b="1" dirty="0" smtClean="0">
                <a:solidFill>
                  <a:srgbClr val="3E3E3E"/>
                </a:solidFill>
                <a:ea typeface="ＭＳ Ｐゴシック" charset="-128"/>
              </a:rPr>
              <a:t>taker (</a:t>
            </a:r>
            <a:r>
              <a:rPr lang="en-US" sz="2400" b="1" dirty="0">
                <a:solidFill>
                  <a:srgbClr val="3E3E3E"/>
                </a:solidFill>
                <a:ea typeface="ＭＳ Ｐゴシック" charset="-128"/>
              </a:rPr>
              <a:t>Power Purchaser</a:t>
            </a:r>
            <a:r>
              <a:rPr lang="en-US" sz="2400" b="1" dirty="0" smtClean="0">
                <a:solidFill>
                  <a:srgbClr val="3E3E3E"/>
                </a:solidFill>
                <a:ea typeface="ＭＳ Ｐゴシック" charset="-128"/>
              </a:rPr>
              <a:t>/</a:t>
            </a:r>
            <a:br>
              <a:rPr lang="en-US" sz="2400" b="1" dirty="0" smtClean="0">
                <a:solidFill>
                  <a:srgbClr val="3E3E3E"/>
                </a:solidFill>
                <a:ea typeface="ＭＳ Ｐゴシック" charset="-128"/>
              </a:rPr>
            </a:br>
            <a:r>
              <a:rPr lang="en-US" sz="2400" b="1" dirty="0" smtClean="0">
                <a:solidFill>
                  <a:srgbClr val="3E3E3E"/>
                </a:solidFill>
                <a:ea typeface="ＭＳ Ｐゴシック" charset="-128"/>
              </a:rPr>
              <a:t>User</a:t>
            </a:r>
            <a:r>
              <a:rPr lang="en-US" sz="2400" b="1" dirty="0">
                <a:solidFill>
                  <a:srgbClr val="3E3E3E"/>
                </a:solidFill>
                <a:ea typeface="ＭＳ Ｐゴシック" charset="-128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5231" y="4974468"/>
            <a:ext cx="1814329" cy="1107960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pPr algn="ctr" defTabSz="914400" eaLnBrk="0" fontAlgn="base" hangingPunct="0">
              <a:lnSpc>
                <a:spcPct val="95000"/>
              </a:lnSpc>
              <a:spcAft>
                <a:spcPts val="2200"/>
              </a:spcAft>
              <a:defRPr/>
            </a:pPr>
            <a:r>
              <a:rPr lang="en-US" sz="2400" b="1" dirty="0">
                <a:solidFill>
                  <a:srgbClr val="3E3E3E"/>
                </a:solidFill>
                <a:ea typeface="ＭＳ Ｐゴシック" charset="-128"/>
              </a:rPr>
              <a:t>Lender</a:t>
            </a:r>
            <a:r>
              <a:rPr lang="en-US" sz="2400" b="1" dirty="0" smtClean="0">
                <a:solidFill>
                  <a:srgbClr val="3E3E3E"/>
                </a:solidFill>
                <a:ea typeface="ＭＳ Ｐゴシック" charset="-128"/>
              </a:rPr>
              <a:t>/</a:t>
            </a:r>
            <a:br>
              <a:rPr lang="en-US" sz="2400" b="1" dirty="0" smtClean="0">
                <a:solidFill>
                  <a:srgbClr val="3E3E3E"/>
                </a:solidFill>
                <a:ea typeface="ＭＳ Ｐゴシック" charset="-128"/>
              </a:rPr>
            </a:br>
            <a:r>
              <a:rPr lang="en-US" sz="2400" b="1" dirty="0" smtClean="0">
                <a:solidFill>
                  <a:srgbClr val="3E3E3E"/>
                </a:solidFill>
                <a:ea typeface="ＭＳ Ｐゴシック" charset="-128"/>
              </a:rPr>
              <a:t>Debt </a:t>
            </a:r>
            <a:r>
              <a:rPr lang="en-US" sz="2400" b="1" dirty="0">
                <a:solidFill>
                  <a:srgbClr val="3E3E3E"/>
                </a:solidFill>
                <a:ea typeface="ＭＳ Ｐゴシック" charset="-128"/>
              </a:rPr>
              <a:t>Provider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81432" y="2911638"/>
            <a:ext cx="1920335" cy="1498778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pPr algn="ctr" defTabSz="914400" eaLnBrk="0" fontAlgn="base" hangingPunct="0">
              <a:lnSpc>
                <a:spcPct val="95000"/>
              </a:lnSpc>
              <a:spcAft>
                <a:spcPts val="2200"/>
              </a:spcAft>
              <a:defRPr/>
            </a:pPr>
            <a:r>
              <a:rPr lang="en-US" sz="2400" b="1" dirty="0">
                <a:solidFill>
                  <a:srgbClr val="3E3E3E"/>
                </a:solidFill>
                <a:ea typeface="ＭＳ Ｐゴシック" charset="-128"/>
              </a:rPr>
              <a:t>Equity </a:t>
            </a:r>
            <a:r>
              <a:rPr lang="en-US" sz="2400" b="1" dirty="0" smtClean="0">
                <a:solidFill>
                  <a:srgbClr val="3E3E3E"/>
                </a:solidFill>
                <a:ea typeface="ＭＳ Ｐゴシック" charset="-128"/>
              </a:rPr>
              <a:t>Investor/ Generation </a:t>
            </a:r>
            <a:r>
              <a:rPr lang="en-US" sz="2400" b="1" dirty="0">
                <a:solidFill>
                  <a:srgbClr val="3E3E3E"/>
                </a:solidFill>
                <a:ea typeface="ＭＳ Ｐゴシック" charset="-128"/>
              </a:rPr>
              <a:t>Equipment </a:t>
            </a:r>
            <a:r>
              <a:rPr lang="en-US" sz="2400" b="1" dirty="0" smtClean="0">
                <a:solidFill>
                  <a:srgbClr val="3E3E3E"/>
                </a:solidFill>
                <a:ea typeface="ＭＳ Ｐゴシック" charset="-128"/>
              </a:rPr>
              <a:t>Owner </a:t>
            </a:r>
            <a:endParaRPr lang="en-US" sz="2400" b="1" dirty="0">
              <a:solidFill>
                <a:srgbClr val="3E3E3E"/>
              </a:solidFill>
              <a:ea typeface="ＭＳ Ｐゴシック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3099" y="1696026"/>
            <a:ext cx="1581057" cy="1157280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pPr algn="ctr" defTabSz="914400" eaLnBrk="0" fontAlgn="base" hangingPunct="0">
              <a:lnSpc>
                <a:spcPct val="95000"/>
              </a:lnSpc>
              <a:spcAft>
                <a:spcPts val="2200"/>
              </a:spcAft>
              <a:defRPr/>
            </a:pPr>
            <a:r>
              <a:rPr lang="en-US" sz="2400" b="1" dirty="0">
                <a:solidFill>
                  <a:srgbClr val="3E3E3E"/>
                </a:solidFill>
                <a:ea typeface="ＭＳ Ｐゴシック" charset="-128"/>
              </a:rPr>
              <a:t>Project Developer</a:t>
            </a:r>
            <a:endParaRPr lang="en-US" sz="2400" dirty="0">
              <a:solidFill>
                <a:srgbClr val="3E3E3E"/>
              </a:solidFill>
              <a:ea typeface="ＭＳ Ｐゴシック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53622" y="1656844"/>
            <a:ext cx="1391110" cy="1144109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en-US" sz="2400" dirty="0" smtClean="0">
                <a:solidFill>
                  <a:srgbClr val="3E3E3E"/>
                </a:solidFill>
              </a:rPr>
              <a:t>Project Operator/O&amp;M</a:t>
            </a:r>
            <a:endParaRPr lang="en-US" sz="2400" dirty="0">
              <a:solidFill>
                <a:srgbClr val="3E3E3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8103" y="5944996"/>
            <a:ext cx="1988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E3E3E"/>
                </a:solidFill>
              </a:rPr>
              <a:t>* Also called Tribal Host</a:t>
            </a:r>
            <a:endParaRPr lang="en-US" sz="1400" dirty="0">
              <a:solidFill>
                <a:srgbClr val="3E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Questions and 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6313" y="6591300"/>
            <a:ext cx="547687" cy="268288"/>
          </a:xfrm>
        </p:spPr>
        <p:txBody>
          <a:bodyPr/>
          <a:lstStyle/>
          <a:p>
            <a:pPr algn="ctr"/>
            <a:fld id="{F9C252DC-A164-D04F-A083-01C268BCB08E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8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Levelized Cost of Energy (LCOE)</a:t>
            </a:r>
          </a:p>
          <a:p>
            <a:r>
              <a:rPr lang="en-US" dirty="0" smtClean="0"/>
              <a:t>Electricity </a:t>
            </a:r>
            <a:r>
              <a:rPr lang="en-US" dirty="0" err="1" smtClean="0"/>
              <a:t>Offtakers</a:t>
            </a:r>
            <a:endParaRPr lang="en-US" dirty="0" smtClean="0"/>
          </a:p>
          <a:p>
            <a:r>
              <a:rPr lang="en-US" dirty="0" smtClean="0"/>
              <a:t>Project Roles</a:t>
            </a:r>
          </a:p>
          <a:p>
            <a:r>
              <a:rPr lang="en-US" dirty="0" smtClean="0"/>
              <a:t>Tax Equity </a:t>
            </a:r>
            <a:r>
              <a:rPr lang="en-US" dirty="0"/>
              <a:t>P</a:t>
            </a:r>
            <a:r>
              <a:rPr lang="en-US" dirty="0" smtClean="0"/>
              <a:t>artnerships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252DC-A164-D04F-A083-01C268BCB0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b="5628"/>
          <a:stretch/>
        </p:blipFill>
        <p:spPr>
          <a:xfrm>
            <a:off x="0" y="306084"/>
            <a:ext cx="9144000" cy="60038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94471" y="5082652"/>
            <a:ext cx="7355058" cy="1068804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Project Financing Concepts: 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Levelized Cost of Energy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596092" y="6591541"/>
            <a:ext cx="547908" cy="267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9C252DC-A164-D04F-A083-01C268BCB08E}" type="slidenum">
              <a:rPr lang="en-US" sz="1000" smtClean="0">
                <a:solidFill>
                  <a:srgbClr val="3E3E3E"/>
                </a:solidFill>
              </a:rPr>
              <a:pPr algn="ctr"/>
              <a:t>3</a:t>
            </a:fld>
            <a:endParaRPr lang="en-US" sz="1000" dirty="0">
              <a:solidFill>
                <a:srgbClr val="3E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0DE57D6-8AFC-2140-9EBE-012C368973AC}" type="slidenum">
              <a:rPr lang="en-US" smtClean="0">
                <a:solidFill>
                  <a:prstClr val="white"/>
                </a:solidFill>
              </a:rPr>
              <a:pPr algn="ctr"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2" y="176868"/>
            <a:ext cx="7161061" cy="9867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Key Concept: Levelized Cost of Energy (LCOE)</a:t>
            </a:r>
          </a:p>
        </p:txBody>
      </p:sp>
      <p:pic>
        <p:nvPicPr>
          <p:cNvPr id="7" name="Picture 6" descr="glossary_ic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553" y="126068"/>
            <a:ext cx="637309" cy="57881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6332" y="1122997"/>
            <a:ext cx="8229600" cy="3774123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Aft>
                <a:spcPts val="1600"/>
              </a:spcAft>
            </a:pPr>
            <a:r>
              <a:rPr lang="en-US" sz="2400" dirty="0" smtClean="0"/>
              <a:t>Measures lifetime </a:t>
            </a:r>
            <a:r>
              <a:rPr lang="en-US" sz="2400" dirty="0"/>
              <a:t>costs divided by energy </a:t>
            </a:r>
            <a:r>
              <a:rPr lang="en-US" sz="2400" dirty="0" smtClean="0"/>
              <a:t>production</a:t>
            </a:r>
            <a:endParaRPr lang="en-US" dirty="0"/>
          </a:p>
          <a:p>
            <a:pPr>
              <a:lnSpc>
                <a:spcPct val="105000"/>
              </a:lnSpc>
              <a:spcAft>
                <a:spcPts val="1600"/>
              </a:spcAft>
            </a:pPr>
            <a:r>
              <a:rPr lang="en-US" sz="2400" dirty="0" smtClean="0">
                <a:solidFill>
                  <a:srgbClr val="3E3E3E"/>
                </a:solidFill>
              </a:rPr>
              <a:t>Calculates present value of the total cost of building and operating a power </a:t>
            </a:r>
            <a:r>
              <a:rPr lang="en-US" sz="2400" dirty="0" smtClean="0"/>
              <a:t>plant over an assumed lifetime. Expressed in real or nominal dollars on a megawatt-hour (MWh) or kilowatt-hour (kWh) basis</a:t>
            </a:r>
            <a:endParaRPr lang="en-US" dirty="0" smtClean="0"/>
          </a:p>
          <a:p>
            <a:pPr>
              <a:lnSpc>
                <a:spcPct val="105000"/>
              </a:lnSpc>
              <a:spcAft>
                <a:spcPts val="1600"/>
              </a:spcAft>
            </a:pPr>
            <a:r>
              <a:rPr lang="en-US" sz="2400" dirty="0" smtClean="0"/>
              <a:t>Allows </a:t>
            </a:r>
            <a:r>
              <a:rPr lang="en-US" sz="2400" dirty="0"/>
              <a:t>the comparison of different technologies </a:t>
            </a:r>
            <a:r>
              <a:rPr lang="en-US" sz="2400" dirty="0" smtClean="0"/>
              <a:t>(e.g., </a:t>
            </a:r>
            <a:r>
              <a:rPr lang="en-US" sz="2400" dirty="0"/>
              <a:t>wind, solar, </a:t>
            </a:r>
            <a:r>
              <a:rPr lang="en-US" sz="2400" dirty="0">
                <a:solidFill>
                  <a:srgbClr val="3E3E3E"/>
                </a:solidFill>
              </a:rPr>
              <a:t>natural gas) of unequal life spans, </a:t>
            </a:r>
            <a:r>
              <a:rPr lang="en-US" sz="2400" dirty="0" smtClean="0">
                <a:solidFill>
                  <a:srgbClr val="3E3E3E"/>
                </a:solidFill>
              </a:rPr>
              <a:t>project size, different </a:t>
            </a:r>
            <a:r>
              <a:rPr lang="en-US" sz="2400" dirty="0">
                <a:solidFill>
                  <a:srgbClr val="3E3E3E"/>
                </a:solidFill>
              </a:rPr>
              <a:t>capital cost, risk, return, and </a:t>
            </a:r>
            <a:r>
              <a:rPr lang="en-US" sz="2400" dirty="0" smtClean="0">
                <a:solidFill>
                  <a:srgbClr val="3E3E3E"/>
                </a:solidFill>
              </a:rPr>
              <a:t>capacities</a:t>
            </a:r>
            <a:endParaRPr lang="en-US" sz="2400" dirty="0">
              <a:solidFill>
                <a:srgbClr val="3E3E3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" y="5008880"/>
            <a:ext cx="8636000" cy="10948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" rIns="182880" anchor="ctr"/>
          <a:lstStyle/>
          <a:p>
            <a:r>
              <a:rPr lang="en-US" sz="2300" dirty="0" smtClean="0">
                <a:solidFill>
                  <a:prstClr val="white"/>
                </a:solidFill>
              </a:rPr>
              <a:t>Critical </a:t>
            </a:r>
            <a:r>
              <a:rPr lang="en-US" sz="2300" dirty="0">
                <a:solidFill>
                  <a:prstClr val="white"/>
                </a:solidFill>
              </a:rPr>
              <a:t>to making an informed decision to proceed with development of a facility-, community-, or commercial-scale </a:t>
            </a:r>
            <a:r>
              <a:rPr lang="en-US" sz="2300" dirty="0" smtClean="0">
                <a:solidFill>
                  <a:prstClr val="white"/>
                </a:solidFill>
              </a:rPr>
              <a:t>project</a:t>
            </a:r>
            <a:endParaRPr lang="en-US" sz="2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LCOE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8" y="1163637"/>
            <a:ext cx="8531866" cy="450166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2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712528" y="1675497"/>
            <a:ext cx="5138495" cy="3502677"/>
          </a:xfrm>
          <a:prstGeom prst="rect">
            <a:avLst/>
          </a:prstGeom>
          <a:noFill/>
          <a:ln w="127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43507" y="1675496"/>
            <a:ext cx="3505923" cy="266430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66190" y="5917519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900" dirty="0" smtClean="0"/>
              <a:t>Adapted from European Wind Energy Association, “Economics of </a:t>
            </a:r>
            <a:r>
              <a:rPr lang="en-US" sz="900" dirty="0"/>
              <a:t>Wind Energy,</a:t>
            </a:r>
            <a:r>
              <a:rPr lang="en-US" sz="900" dirty="0" smtClean="0"/>
              <a:t>” </a:t>
            </a:r>
            <a:r>
              <a:rPr lang="en-US" sz="900" dirty="0">
                <a:hlinkClick r:id="rId3"/>
              </a:rPr>
              <a:t>http://www.ewea.org/fileadmin/ewea_documents/documents/00_POLICY_document/Economics_of_Wind_Energy__March_2009_.</a:t>
            </a:r>
            <a:r>
              <a:rPr lang="en-US" sz="900" dirty="0" smtClean="0">
                <a:hlinkClick r:id="rId3"/>
              </a:rPr>
              <a:t>pdf</a:t>
            </a:r>
            <a:endParaRPr lang="en-US" sz="9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3828049" y="2598273"/>
            <a:ext cx="18267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E3E3E">
                    <a:lumMod val="75000"/>
                  </a:srgbClr>
                </a:solidFill>
                <a:latin typeface="Franklin Gothic Medium"/>
              </a:rPr>
              <a:t>Annual Expenses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2397" y="2194941"/>
            <a:ext cx="1901710" cy="1523494"/>
          </a:xfrm>
          <a:prstGeom prst="rect">
            <a:avLst/>
          </a:prstGeom>
          <a:solidFill>
            <a:schemeClr val="bg1"/>
          </a:solidFill>
        </p:spPr>
        <p:txBody>
          <a:bodyPr wrap="square" lIns="0" tIns="868680" rIns="0" bIns="91440" rtlCol="0">
            <a:spAutoFit/>
          </a:bodyPr>
          <a:lstStyle/>
          <a:p>
            <a:pPr algn="ctr"/>
            <a:r>
              <a:rPr lang="en-US" dirty="0">
                <a:solidFill>
                  <a:srgbClr val="3E3E3E">
                    <a:lumMod val="75000"/>
                  </a:srgbClr>
                </a:solidFill>
                <a:latin typeface="Franklin Gothic Medium"/>
              </a:rPr>
              <a:t>Initial Costs Including Financing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83679" y="1152981"/>
            <a:ext cx="171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E3E3E">
                    <a:lumMod val="75000"/>
                  </a:srgbClr>
                </a:solidFill>
                <a:latin typeface="Franklin Gothic Medium"/>
              </a:rPr>
              <a:t>Energy System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72704" y="4101981"/>
            <a:ext cx="2321958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91440" rIns="0" bIns="91440" rtlCol="0">
            <a:spAutoFit/>
          </a:bodyPr>
          <a:lstStyle/>
          <a:p>
            <a:pPr algn="ctr"/>
            <a:r>
              <a:rPr lang="en-US" dirty="0">
                <a:solidFill>
                  <a:srgbClr val="3E3E3E"/>
                </a:solidFill>
                <a:latin typeface="Franklin Gothic Medium"/>
              </a:rPr>
              <a:t>Annual </a:t>
            </a:r>
            <a:r>
              <a:rPr lang="en-US" dirty="0" smtClean="0">
                <a:solidFill>
                  <a:srgbClr val="3E3E3E"/>
                </a:solidFill>
                <a:latin typeface="Franklin Gothic Medium"/>
              </a:rPr>
              <a:t>Cost Per </a:t>
            </a:r>
            <a:r>
              <a:rPr lang="en-US" dirty="0">
                <a:solidFill>
                  <a:srgbClr val="3E3E3E"/>
                </a:solidFill>
                <a:latin typeface="Franklin Gothic Medium"/>
              </a:rPr>
              <a:t>Year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80244" y="3793915"/>
            <a:ext cx="2139241" cy="620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3E3E3E"/>
                </a:solidFill>
                <a:latin typeface="Franklin Gothic Medium"/>
              </a:rPr>
              <a:t>Annual </a:t>
            </a:r>
          </a:p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3E3E3E"/>
                </a:solidFill>
                <a:latin typeface="Franklin Gothic Medium"/>
              </a:rPr>
              <a:t>Energy Production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59110" y="4794797"/>
            <a:ext cx="128357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106636"/>
                </a:solidFill>
                <a:latin typeface="Franklin Gothic Medium"/>
              </a:rPr>
              <a:t>LCOE  </a:t>
            </a:r>
          </a:p>
          <a:p>
            <a:pPr algn="ctr"/>
            <a:r>
              <a:rPr lang="en-US" sz="2200" b="1" dirty="0">
                <a:solidFill>
                  <a:srgbClr val="106636"/>
                </a:solidFill>
                <a:latin typeface="Franklin Gothic Medium"/>
              </a:rPr>
              <a:t>($/MWh)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749445" y="1514308"/>
            <a:ext cx="0" cy="171275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296487" y="1967171"/>
            <a:ext cx="2132855" cy="1020642"/>
            <a:chOff x="203516" y="1813162"/>
            <a:chExt cx="2132855" cy="1020642"/>
          </a:xfrm>
        </p:grpSpPr>
        <p:sp>
          <p:nvSpPr>
            <p:cNvPr id="37" name="TextBox 36"/>
            <p:cNvSpPr txBox="1"/>
            <p:nvPr/>
          </p:nvSpPr>
          <p:spPr>
            <a:xfrm>
              <a:off x="1472587" y="2402917"/>
              <a:ext cx="863784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808080"/>
                  </a:solidFill>
                </a:rPr>
                <a:t>×  </a:t>
              </a:r>
              <a:r>
                <a:rPr lang="en-US" sz="2200" dirty="0" smtClean="0">
                  <a:solidFill>
                    <a:srgbClr val="106636"/>
                  </a:solidFill>
                </a:rPr>
                <a:t>$$$</a:t>
              </a:r>
              <a:endParaRPr lang="en-US" sz="2200" dirty="0">
                <a:solidFill>
                  <a:srgbClr val="106636"/>
                </a:solidFill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16" y="1813162"/>
              <a:ext cx="1297430" cy="1008894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31" y="4726571"/>
            <a:ext cx="248581" cy="4217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43060" y="1871320"/>
            <a:ext cx="1827859" cy="1327286"/>
          </a:xfrm>
          <a:prstGeom prst="rect">
            <a:avLst/>
          </a:prstGeom>
          <a:solidFill>
            <a:schemeClr val="bg1"/>
          </a:solidFill>
        </p:spPr>
        <p:txBody>
          <a:bodyPr wrap="square" lIns="0" tIns="457200" rIns="0" bIns="73152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5D5F5F"/>
                </a:solidFill>
                <a:latin typeface="Franklin Gothic Medium"/>
              </a:rPr>
              <a:t>Site Characteristics</a:t>
            </a:r>
            <a:r>
              <a:rPr lang="en-US" dirty="0" smtClean="0">
                <a:solidFill>
                  <a:srgbClr val="5D5F5F"/>
                </a:solidFill>
                <a:latin typeface="Franklin Gothic Medium"/>
              </a:rPr>
              <a:t>/</a:t>
            </a:r>
          </a:p>
          <a:p>
            <a:pPr algn="ctr">
              <a:lnSpc>
                <a:spcPct val="95000"/>
              </a:lnSpc>
            </a:pPr>
            <a:r>
              <a:rPr lang="en-US" dirty="0" smtClean="0">
                <a:solidFill>
                  <a:srgbClr val="5D5F5F"/>
                </a:solidFill>
                <a:latin typeface="Franklin Gothic Medium"/>
              </a:rPr>
              <a:t>Resources</a:t>
            </a:r>
            <a:endParaRPr lang="en-US" dirty="0">
              <a:solidFill>
                <a:srgbClr val="5D5F5F"/>
              </a:solidFill>
              <a:latin typeface="Franklin Gothic Medium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171" y="1936901"/>
            <a:ext cx="341932" cy="34193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355814" y="4802875"/>
            <a:ext cx="288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106636"/>
                </a:solidFill>
              </a:rPr>
              <a:t>$</a:t>
            </a:r>
            <a:endParaRPr lang="en-US" sz="2200" dirty="0">
              <a:solidFill>
                <a:srgbClr val="106636"/>
              </a:solidFill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66492" y="176869"/>
            <a:ext cx="8229600" cy="620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06636"/>
                </a:solidFill>
              </a:rPr>
              <a:t>Simple </a:t>
            </a:r>
            <a:r>
              <a:rPr lang="en-US" dirty="0" smtClean="0">
                <a:solidFill>
                  <a:srgbClr val="106636"/>
                </a:solidFill>
              </a:rPr>
              <a:t>LCOE </a:t>
            </a:r>
            <a:r>
              <a:rPr lang="en-US" dirty="0">
                <a:solidFill>
                  <a:srgbClr val="106636"/>
                </a:solidFill>
              </a:rPr>
              <a:t>Concept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290532" y="2702178"/>
            <a:ext cx="452149" cy="482769"/>
            <a:chOff x="5083591" y="2637771"/>
            <a:chExt cx="452149" cy="48276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591" y="2637771"/>
              <a:ext cx="174560" cy="444712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5246906" y="2689653"/>
              <a:ext cx="2888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106636"/>
                  </a:solidFill>
                </a:rPr>
                <a:t>$</a:t>
              </a:r>
              <a:endParaRPr lang="en-US" sz="2200" dirty="0">
                <a:solidFill>
                  <a:srgbClr val="106636"/>
                </a:solidFill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07" y="637813"/>
            <a:ext cx="1297430" cy="1008894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</p:spPr>
        <p:txBody>
          <a:bodyPr/>
          <a:lstStyle/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LCOE and Cash Flows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304802"/>
              </p:ext>
            </p:extLst>
          </p:nvPr>
        </p:nvGraphicFramePr>
        <p:xfrm>
          <a:off x="-105397" y="873126"/>
          <a:ext cx="9025282" cy="506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0861" y="5944703"/>
            <a:ext cx="853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3E3E3E"/>
                </a:solidFill>
              </a:rPr>
              <a:t>Adapted from Black and Veatch “Levelized Cost of Energy Calculation”:</a:t>
            </a:r>
          </a:p>
          <a:p>
            <a:r>
              <a:rPr lang="en-US" sz="900" dirty="0">
                <a:solidFill>
                  <a:srgbClr val="3E3E3E"/>
                </a:solidFill>
                <a:hlinkClick r:id="rId4"/>
              </a:rPr>
              <a:t>http://</a:t>
            </a:r>
            <a:r>
              <a:rPr lang="en-US" sz="900" dirty="0" smtClean="0">
                <a:solidFill>
                  <a:srgbClr val="3E3E3E"/>
                </a:solidFill>
                <a:hlinkClick r:id="rId4"/>
              </a:rPr>
              <a:t>www.efchina.org/csepupfiles/report/20112844913435.70772110666485.pdf/Levelized%20Cost%20of%20Energy%20Calculation_BV_EN.pdf</a:t>
            </a:r>
            <a:endParaRPr lang="en-US" sz="900" dirty="0">
              <a:solidFill>
                <a:srgbClr val="3E3E3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9533" y="1372506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E3E3E"/>
                </a:solidFill>
              </a:rPr>
              <a:t>Levelized Cost of Energy</a:t>
            </a:r>
            <a:endParaRPr lang="en-US" dirty="0">
              <a:solidFill>
                <a:srgbClr val="3E3E3E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</p:spPr>
        <p:txBody>
          <a:bodyPr/>
          <a:lstStyle/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LCOE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92" y="1017837"/>
            <a:ext cx="8229600" cy="3808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600" b="1" dirty="0" smtClean="0"/>
              <a:t>Calculating and comparing LCOE can:</a:t>
            </a:r>
          </a:p>
          <a:p>
            <a:pPr marL="640080" lvl="1" indent="-274320">
              <a:spcBef>
                <a:spcPts val="0"/>
              </a:spcBef>
              <a:spcAft>
                <a:spcPts val="2000"/>
              </a:spcAft>
              <a:buFont typeface="Arial"/>
              <a:buChar char="•"/>
            </a:pPr>
            <a:r>
              <a:rPr lang="en-US" sz="2600" dirty="0" smtClean="0"/>
              <a:t>Measure value across the longer term, showing probable life-cycle costs</a:t>
            </a:r>
          </a:p>
          <a:p>
            <a:pPr marL="640080" lvl="1" indent="-274320">
              <a:spcBef>
                <a:spcPts val="0"/>
              </a:spcBef>
              <a:spcAft>
                <a:spcPts val="2000"/>
              </a:spcAft>
              <a:buFont typeface="Arial"/>
              <a:buChar char="•"/>
            </a:pPr>
            <a:r>
              <a:rPr lang="en-US" sz="2600" dirty="0" smtClean="0"/>
              <a:t>Highlight opportunities for Tribes to develop different scales of projects (facility, community, or commercial)</a:t>
            </a:r>
          </a:p>
          <a:p>
            <a:pPr marL="640080" lvl="1" indent="-274320">
              <a:spcBef>
                <a:spcPts val="0"/>
              </a:spcBef>
              <a:spcAft>
                <a:spcPts val="2000"/>
              </a:spcAft>
              <a:buFont typeface="Arial"/>
              <a:buChar char="•"/>
            </a:pPr>
            <a:r>
              <a:rPr lang="en-US" sz="2600" dirty="0" smtClean="0"/>
              <a:t>Inform decisions to pursue projects on an economic basis, compared to utility rates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</p:spPr>
        <p:txBody>
          <a:bodyPr/>
          <a:lstStyle/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400" y="5096341"/>
            <a:ext cx="8331200" cy="10948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" rIns="182880" anchor="ctr"/>
          <a:lstStyle/>
          <a:p>
            <a:pPr marL="365760" lvl="1">
              <a:spcAft>
                <a:spcPts val="2400"/>
              </a:spcAft>
            </a:pPr>
            <a:r>
              <a:rPr lang="en-US" sz="2300" dirty="0" smtClean="0">
                <a:solidFill>
                  <a:prstClr val="white"/>
                </a:solidFill>
              </a:rPr>
              <a:t>Most </a:t>
            </a:r>
            <a:r>
              <a:rPr lang="en-US" sz="2300" dirty="0">
                <a:solidFill>
                  <a:prstClr val="white"/>
                </a:solidFill>
              </a:rPr>
              <a:t>renewable energy projects have zero fuel costs </a:t>
            </a:r>
            <a:r>
              <a:rPr lang="en-US" sz="2300" dirty="0" smtClean="0">
                <a:solidFill>
                  <a:prstClr val="white"/>
                </a:solidFill>
              </a:rPr>
              <a:t>        (with biomass being the possible </a:t>
            </a:r>
            <a:r>
              <a:rPr lang="en-US" sz="2300" dirty="0">
                <a:solidFill>
                  <a:prstClr val="white"/>
                </a:solidFill>
              </a:rPr>
              <a:t>exception)</a:t>
            </a:r>
          </a:p>
        </p:txBody>
      </p:sp>
    </p:spTree>
    <p:extLst>
      <p:ext uri="{BB962C8B-B14F-4D97-AF65-F5344CB8AC3E}">
        <p14:creationId xmlns:p14="http://schemas.microsoft.com/office/powerpoint/2010/main" val="6242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91" y="176868"/>
            <a:ext cx="9275791" cy="986769"/>
          </a:xfrm>
        </p:spPr>
        <p:txBody>
          <a:bodyPr>
            <a:noAutofit/>
          </a:bodyPr>
          <a:lstStyle/>
          <a:p>
            <a:r>
              <a:rPr lang="en-US" dirty="0" smtClean="0"/>
              <a:t>Wind LCOE Sensitivity: What Are the Big Drivers?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631" y="941736"/>
            <a:ext cx="87164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Franklin Gothic Medium"/>
              </a:rPr>
              <a:t>Initial capital cost (ICC) </a:t>
            </a:r>
            <a:r>
              <a:rPr lang="en-US" sz="2400" dirty="0">
                <a:solidFill>
                  <a:srgbClr val="000000"/>
                </a:solidFill>
                <a:latin typeface="Franklin Gothic Medium"/>
              </a:rPr>
              <a:t>and capacity factor are two </a:t>
            </a:r>
            <a:r>
              <a:rPr lang="en-US" sz="2400" dirty="0" smtClean="0">
                <a:solidFill>
                  <a:srgbClr val="000000"/>
                </a:solidFill>
                <a:latin typeface="Franklin Gothic Medium"/>
              </a:rPr>
              <a:t>critical </a:t>
            </a:r>
            <a:r>
              <a:rPr lang="en-US" sz="2400" dirty="0">
                <a:solidFill>
                  <a:srgbClr val="000000"/>
                </a:solidFill>
                <a:latin typeface="Franklin Gothic Medium"/>
              </a:rPr>
              <a:t>drivers, </a:t>
            </a:r>
            <a:r>
              <a:rPr lang="en-US" sz="2400" dirty="0">
                <a:solidFill>
                  <a:srgbClr val="000000"/>
                </a:solidFill>
              </a:rPr>
              <a:t>but </a:t>
            </a:r>
            <a:r>
              <a:rPr lang="en-US" sz="2400" dirty="0" smtClean="0">
                <a:solidFill>
                  <a:srgbClr val="000000"/>
                </a:solidFill>
              </a:rPr>
              <a:t>discount rate (financing costs) and annual operating expenses (AOE) are non-trivial. Wind LCOE example shown below: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107" y="6094187"/>
            <a:ext cx="126459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rgbClr val="000000"/>
                </a:solidFill>
              </a:rPr>
              <a:t>Source: </a:t>
            </a:r>
            <a:r>
              <a:rPr lang="en-US" sz="750" dirty="0" smtClean="0">
                <a:solidFill>
                  <a:srgbClr val="000000"/>
                </a:solidFill>
              </a:rPr>
              <a:t>Tegen </a:t>
            </a:r>
            <a:r>
              <a:rPr lang="en-US" sz="750" dirty="0">
                <a:solidFill>
                  <a:srgbClr val="000000"/>
                </a:solidFill>
              </a:rPr>
              <a:t>et al. 2012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3" y="2510191"/>
            <a:ext cx="8484176" cy="360161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96092" y="6591541"/>
            <a:ext cx="547908" cy="267887"/>
          </a:xfrm>
        </p:spPr>
        <p:txBody>
          <a:bodyPr/>
          <a:lstStyle/>
          <a:p>
            <a:pPr algn="ctr"/>
            <a:fld id="{F9C252DC-A164-D04F-A083-01C268BCB08E}" type="slidenum">
              <a:rPr lang="en-US" smtClean="0">
                <a:solidFill>
                  <a:prstClr val="white"/>
                </a:solidFill>
              </a:rPr>
              <a:pPr algn="ctr"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_PPT_template">
  <a:themeElements>
    <a:clrScheme name="OIE_3">
      <a:dk1>
        <a:srgbClr val="3E3E3E"/>
      </a:dk1>
      <a:lt1>
        <a:sysClr val="window" lastClr="FFFFFF"/>
      </a:lt1>
      <a:dk2>
        <a:srgbClr val="1F497D"/>
      </a:dk2>
      <a:lt2>
        <a:srgbClr val="EEECE1"/>
      </a:lt2>
      <a:accent1>
        <a:srgbClr val="106636"/>
      </a:accent1>
      <a:accent2>
        <a:srgbClr val="0054A4"/>
      </a:accent2>
      <a:accent3>
        <a:srgbClr val="FFD457"/>
      </a:accent3>
      <a:accent4>
        <a:srgbClr val="BF311A"/>
      </a:accent4>
      <a:accent5>
        <a:srgbClr val="024C25"/>
      </a:accent5>
      <a:accent6>
        <a:srgbClr val="004782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ie_template_photos_curriculum_000">
  <a:themeElements>
    <a:clrScheme name="Custom 5">
      <a:dk1>
        <a:srgbClr val="3E3E3E"/>
      </a:dk1>
      <a:lt1>
        <a:sysClr val="window" lastClr="FFFFFF"/>
      </a:lt1>
      <a:dk2>
        <a:srgbClr val="1F497D"/>
      </a:dk2>
      <a:lt2>
        <a:srgbClr val="EEECE1"/>
      </a:lt2>
      <a:accent1>
        <a:srgbClr val="106636"/>
      </a:accent1>
      <a:accent2>
        <a:srgbClr val="0054A4"/>
      </a:accent2>
      <a:accent3>
        <a:srgbClr val="FFD457"/>
      </a:accent3>
      <a:accent4>
        <a:srgbClr val="BF311A"/>
      </a:accent4>
      <a:accent5>
        <a:srgbClr val="024C25"/>
      </a:accent5>
      <a:accent6>
        <a:srgbClr val="004782"/>
      </a:accent6>
      <a:hlink>
        <a:srgbClr val="006536"/>
      </a:hlink>
      <a:folHlink>
        <a:srgbClr val="00653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ie_template_photos4">
  <a:themeElements>
    <a:clrScheme name="Custom 7">
      <a:dk1>
        <a:srgbClr val="3E3E3E"/>
      </a:dk1>
      <a:lt1>
        <a:sysClr val="window" lastClr="FFFFFF"/>
      </a:lt1>
      <a:dk2>
        <a:srgbClr val="1F497D"/>
      </a:dk2>
      <a:lt2>
        <a:srgbClr val="EEECE1"/>
      </a:lt2>
      <a:accent1>
        <a:srgbClr val="106636"/>
      </a:accent1>
      <a:accent2>
        <a:srgbClr val="0054A4"/>
      </a:accent2>
      <a:accent3>
        <a:srgbClr val="FFD457"/>
      </a:accent3>
      <a:accent4>
        <a:srgbClr val="BF311A"/>
      </a:accent4>
      <a:accent5>
        <a:srgbClr val="024C25"/>
      </a:accent5>
      <a:accent6>
        <a:srgbClr val="004782"/>
      </a:accent6>
      <a:hlink>
        <a:srgbClr val="106636"/>
      </a:hlink>
      <a:folHlink>
        <a:srgbClr val="10663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ie_template_photos4">
  <a:themeElements>
    <a:clrScheme name="Custom 7">
      <a:dk1>
        <a:srgbClr val="3E3E3E"/>
      </a:dk1>
      <a:lt1>
        <a:sysClr val="window" lastClr="FFFFFF"/>
      </a:lt1>
      <a:dk2>
        <a:srgbClr val="1F497D"/>
      </a:dk2>
      <a:lt2>
        <a:srgbClr val="EEECE1"/>
      </a:lt2>
      <a:accent1>
        <a:srgbClr val="106636"/>
      </a:accent1>
      <a:accent2>
        <a:srgbClr val="0054A4"/>
      </a:accent2>
      <a:accent3>
        <a:srgbClr val="FFD457"/>
      </a:accent3>
      <a:accent4>
        <a:srgbClr val="BF311A"/>
      </a:accent4>
      <a:accent5>
        <a:srgbClr val="024C25"/>
      </a:accent5>
      <a:accent6>
        <a:srgbClr val="004782"/>
      </a:accent6>
      <a:hlink>
        <a:srgbClr val="106636"/>
      </a:hlink>
      <a:folHlink>
        <a:srgbClr val="10663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ie_template_photos4">
  <a:themeElements>
    <a:clrScheme name="Custom 7">
      <a:dk1>
        <a:srgbClr val="3E3E3E"/>
      </a:dk1>
      <a:lt1>
        <a:sysClr val="window" lastClr="FFFFFF"/>
      </a:lt1>
      <a:dk2>
        <a:srgbClr val="1F497D"/>
      </a:dk2>
      <a:lt2>
        <a:srgbClr val="EEECE1"/>
      </a:lt2>
      <a:accent1>
        <a:srgbClr val="106636"/>
      </a:accent1>
      <a:accent2>
        <a:srgbClr val="0054A4"/>
      </a:accent2>
      <a:accent3>
        <a:srgbClr val="FFD457"/>
      </a:accent3>
      <a:accent4>
        <a:srgbClr val="BF311A"/>
      </a:accent4>
      <a:accent5>
        <a:srgbClr val="024C25"/>
      </a:accent5>
      <a:accent6>
        <a:srgbClr val="004782"/>
      </a:accent6>
      <a:hlink>
        <a:srgbClr val="106636"/>
      </a:hlink>
      <a:folHlink>
        <a:srgbClr val="10663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e_template_photos_curriculum_000">
  <a:themeElements>
    <a:clrScheme name="Custom 5">
      <a:dk1>
        <a:srgbClr val="3E3E3E"/>
      </a:dk1>
      <a:lt1>
        <a:sysClr val="window" lastClr="FFFFFF"/>
      </a:lt1>
      <a:dk2>
        <a:srgbClr val="1F497D"/>
      </a:dk2>
      <a:lt2>
        <a:srgbClr val="EEECE1"/>
      </a:lt2>
      <a:accent1>
        <a:srgbClr val="106636"/>
      </a:accent1>
      <a:accent2>
        <a:srgbClr val="0054A4"/>
      </a:accent2>
      <a:accent3>
        <a:srgbClr val="FFD457"/>
      </a:accent3>
      <a:accent4>
        <a:srgbClr val="BF311A"/>
      </a:accent4>
      <a:accent5>
        <a:srgbClr val="024C25"/>
      </a:accent5>
      <a:accent6>
        <a:srgbClr val="004782"/>
      </a:accent6>
      <a:hlink>
        <a:srgbClr val="006536"/>
      </a:hlink>
      <a:folHlink>
        <a:srgbClr val="00653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e_template_photos_curriculum_000">
  <a:themeElements>
    <a:clrScheme name="Custom 5">
      <a:dk1>
        <a:srgbClr val="3E3E3E"/>
      </a:dk1>
      <a:lt1>
        <a:sysClr val="window" lastClr="FFFFFF"/>
      </a:lt1>
      <a:dk2>
        <a:srgbClr val="1F497D"/>
      </a:dk2>
      <a:lt2>
        <a:srgbClr val="EEECE1"/>
      </a:lt2>
      <a:accent1>
        <a:srgbClr val="106636"/>
      </a:accent1>
      <a:accent2>
        <a:srgbClr val="0054A4"/>
      </a:accent2>
      <a:accent3>
        <a:srgbClr val="FFD457"/>
      </a:accent3>
      <a:accent4>
        <a:srgbClr val="BF311A"/>
      </a:accent4>
      <a:accent5>
        <a:srgbClr val="024C25"/>
      </a:accent5>
      <a:accent6>
        <a:srgbClr val="004782"/>
      </a:accent6>
      <a:hlink>
        <a:srgbClr val="006536"/>
      </a:hlink>
      <a:folHlink>
        <a:srgbClr val="00653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ie_template_photos_curriculum_000">
  <a:themeElements>
    <a:clrScheme name="Custom 5">
      <a:dk1>
        <a:srgbClr val="3E3E3E"/>
      </a:dk1>
      <a:lt1>
        <a:sysClr val="window" lastClr="FFFFFF"/>
      </a:lt1>
      <a:dk2>
        <a:srgbClr val="1F497D"/>
      </a:dk2>
      <a:lt2>
        <a:srgbClr val="EEECE1"/>
      </a:lt2>
      <a:accent1>
        <a:srgbClr val="106636"/>
      </a:accent1>
      <a:accent2>
        <a:srgbClr val="0054A4"/>
      </a:accent2>
      <a:accent3>
        <a:srgbClr val="FFD457"/>
      </a:accent3>
      <a:accent4>
        <a:srgbClr val="BF311A"/>
      </a:accent4>
      <a:accent5>
        <a:srgbClr val="024C25"/>
      </a:accent5>
      <a:accent6>
        <a:srgbClr val="004782"/>
      </a:accent6>
      <a:hlink>
        <a:srgbClr val="006536"/>
      </a:hlink>
      <a:folHlink>
        <a:srgbClr val="00653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ie_template_photos_curriculum_000">
  <a:themeElements>
    <a:clrScheme name="Custom 5">
      <a:dk1>
        <a:srgbClr val="3E3E3E"/>
      </a:dk1>
      <a:lt1>
        <a:sysClr val="window" lastClr="FFFFFF"/>
      </a:lt1>
      <a:dk2>
        <a:srgbClr val="1F497D"/>
      </a:dk2>
      <a:lt2>
        <a:srgbClr val="EEECE1"/>
      </a:lt2>
      <a:accent1>
        <a:srgbClr val="106636"/>
      </a:accent1>
      <a:accent2>
        <a:srgbClr val="0054A4"/>
      </a:accent2>
      <a:accent3>
        <a:srgbClr val="FFD457"/>
      </a:accent3>
      <a:accent4>
        <a:srgbClr val="BF311A"/>
      </a:accent4>
      <a:accent5>
        <a:srgbClr val="024C25"/>
      </a:accent5>
      <a:accent6>
        <a:srgbClr val="004782"/>
      </a:accent6>
      <a:hlink>
        <a:srgbClr val="006536"/>
      </a:hlink>
      <a:folHlink>
        <a:srgbClr val="00653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ie_template_photos_curriculum_000">
  <a:themeElements>
    <a:clrScheme name="Custom 5">
      <a:dk1>
        <a:srgbClr val="3E3E3E"/>
      </a:dk1>
      <a:lt1>
        <a:sysClr val="window" lastClr="FFFFFF"/>
      </a:lt1>
      <a:dk2>
        <a:srgbClr val="1F497D"/>
      </a:dk2>
      <a:lt2>
        <a:srgbClr val="EEECE1"/>
      </a:lt2>
      <a:accent1>
        <a:srgbClr val="106636"/>
      </a:accent1>
      <a:accent2>
        <a:srgbClr val="0054A4"/>
      </a:accent2>
      <a:accent3>
        <a:srgbClr val="FFD457"/>
      </a:accent3>
      <a:accent4>
        <a:srgbClr val="BF311A"/>
      </a:accent4>
      <a:accent5>
        <a:srgbClr val="024C25"/>
      </a:accent5>
      <a:accent6>
        <a:srgbClr val="004782"/>
      </a:accent6>
      <a:hlink>
        <a:srgbClr val="006536"/>
      </a:hlink>
      <a:folHlink>
        <a:srgbClr val="00653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ie_template_photos_curriculum_000">
  <a:themeElements>
    <a:clrScheme name="Custom 5">
      <a:dk1>
        <a:srgbClr val="3E3E3E"/>
      </a:dk1>
      <a:lt1>
        <a:sysClr val="window" lastClr="FFFFFF"/>
      </a:lt1>
      <a:dk2>
        <a:srgbClr val="1F497D"/>
      </a:dk2>
      <a:lt2>
        <a:srgbClr val="EEECE1"/>
      </a:lt2>
      <a:accent1>
        <a:srgbClr val="106636"/>
      </a:accent1>
      <a:accent2>
        <a:srgbClr val="0054A4"/>
      </a:accent2>
      <a:accent3>
        <a:srgbClr val="FFD457"/>
      </a:accent3>
      <a:accent4>
        <a:srgbClr val="BF311A"/>
      </a:accent4>
      <a:accent5>
        <a:srgbClr val="024C25"/>
      </a:accent5>
      <a:accent6>
        <a:srgbClr val="004782"/>
      </a:accent6>
      <a:hlink>
        <a:srgbClr val="006536"/>
      </a:hlink>
      <a:folHlink>
        <a:srgbClr val="00653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ie_template_photos_curriculum_000">
  <a:themeElements>
    <a:clrScheme name="Custom 5">
      <a:dk1>
        <a:srgbClr val="3E3E3E"/>
      </a:dk1>
      <a:lt1>
        <a:sysClr val="window" lastClr="FFFFFF"/>
      </a:lt1>
      <a:dk2>
        <a:srgbClr val="1F497D"/>
      </a:dk2>
      <a:lt2>
        <a:srgbClr val="EEECE1"/>
      </a:lt2>
      <a:accent1>
        <a:srgbClr val="106636"/>
      </a:accent1>
      <a:accent2>
        <a:srgbClr val="0054A4"/>
      </a:accent2>
      <a:accent3>
        <a:srgbClr val="FFD457"/>
      </a:accent3>
      <a:accent4>
        <a:srgbClr val="BF311A"/>
      </a:accent4>
      <a:accent5>
        <a:srgbClr val="024C25"/>
      </a:accent5>
      <a:accent6>
        <a:srgbClr val="004782"/>
      </a:accent6>
      <a:hlink>
        <a:srgbClr val="006536"/>
      </a:hlink>
      <a:folHlink>
        <a:srgbClr val="00653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ie_template_photos_curriculum_000">
  <a:themeElements>
    <a:clrScheme name="Custom 5">
      <a:dk1>
        <a:srgbClr val="3E3E3E"/>
      </a:dk1>
      <a:lt1>
        <a:sysClr val="window" lastClr="FFFFFF"/>
      </a:lt1>
      <a:dk2>
        <a:srgbClr val="1F497D"/>
      </a:dk2>
      <a:lt2>
        <a:srgbClr val="EEECE1"/>
      </a:lt2>
      <a:accent1>
        <a:srgbClr val="106636"/>
      </a:accent1>
      <a:accent2>
        <a:srgbClr val="0054A4"/>
      </a:accent2>
      <a:accent3>
        <a:srgbClr val="FFD457"/>
      </a:accent3>
      <a:accent4>
        <a:srgbClr val="BF311A"/>
      </a:accent4>
      <a:accent5>
        <a:srgbClr val="024C25"/>
      </a:accent5>
      <a:accent6>
        <a:srgbClr val="004782"/>
      </a:accent6>
      <a:hlink>
        <a:srgbClr val="006536"/>
      </a:hlink>
      <a:folHlink>
        <a:srgbClr val="00653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DocAve xmlns="http://www.AvePoint.com/sharepoint2007/v5/contenttype/list" CTID="0x01010039ACD67A235A7A4E915A68B0C5C0F59B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atergory xmlns="67b9c190-bb3f-4675-8a95-756bfc930a2e">Education</Catergory>
    <SubtaskIdentifier xmlns="dfca1058-69fe-42c3-b2a8-6e8b91bcc688" xsi:nil="true"/>
    <PublicationID xmlns="dfca1058-69fe-42c3-b2a8-6e8b91bcc688" xsi:nil="true"/>
    <Approved xmlns="dfca1058-69fe-42c3-b2a8-6e8b91bcc688">Yes</Approved>
    <PublicationTitle xmlns="dfca1058-69fe-42c3-b2a8-6e8b91bcc688" xsi:nil="true"/>
    <ChargeCode xmlns="dfca1058-69fe-42c3-b2a8-6e8b91bcc688" xsi:nil="true"/>
    <AgreementTitle xmlns="dfca1058-69fe-42c3-b2a8-6e8b91bcc688" xsi:nil="true"/>
    <ProjectTitle xmlns="dfca1058-69fe-42c3-b2a8-6e8b91bcc688" xsi:nil="true"/>
    <DeliverableType xmlns="dfca1058-69fe-42c3-b2a8-6e8b91bcc688">Template</DeliverableType>
    <ProjectLead xmlns="dfca1058-69fe-42c3-b2a8-6e8b91bcc688">
      <UserInfo>
        <DisplayName/>
        <AccountId xsi:nil="true"/>
        <AccountType/>
      </UserInfo>
    </ProjectLead>
    <Author0 xmlns="67b9c190-bb3f-4675-8a95-756bfc930a2e">Sullivan, Rachel </Author0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F0B5660B43014FBCC1B012084F1918" ma:contentTypeVersion="25" ma:contentTypeDescription="Create a new document." ma:contentTypeScope="" ma:versionID="362e2387819325dbd6ce3c129e1248b2">
  <xsd:schema xmlns:xsd="http://www.w3.org/2001/XMLSchema" xmlns:xs="http://www.w3.org/2001/XMLSchema" xmlns:p="http://schemas.microsoft.com/office/2006/metadata/properties" xmlns:ns2="dfca1058-69fe-42c3-b2a8-6e8b91bcc688" xmlns:ns3="67b9c190-bb3f-4675-8a95-756bfc930a2e" targetNamespace="http://schemas.microsoft.com/office/2006/metadata/properties" ma:root="true" ma:fieldsID="4287b6985db9b70455a230a982d72633" ns2:_="" ns3:_="">
    <xsd:import namespace="dfca1058-69fe-42c3-b2a8-6e8b91bcc688"/>
    <xsd:import namespace="67b9c190-bb3f-4675-8a95-756bfc930a2e"/>
    <xsd:element name="properties">
      <xsd:complexType>
        <xsd:sequence>
          <xsd:element name="documentManagement">
            <xsd:complexType>
              <xsd:all>
                <xsd:element ref="ns2:Approved" minOccurs="0"/>
                <xsd:element ref="ns2:DeliverableType" minOccurs="0"/>
                <xsd:element ref="ns2:ChargeCode" minOccurs="0"/>
                <xsd:element ref="ns2:PublicationTitle" minOccurs="0"/>
                <xsd:element ref="ns2:PublicationID" minOccurs="0"/>
                <xsd:element ref="ns2:ProjectLead" minOccurs="0"/>
                <xsd:element ref="ns2:SubtaskIdentifier" minOccurs="0"/>
                <xsd:element ref="ns2:ProjectTitle" minOccurs="0"/>
                <xsd:element ref="ns2:AgreementTitle" minOccurs="0"/>
                <xsd:element ref="ns3:Catergory"/>
                <xsd:element ref="ns3:Autho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ca1058-69fe-42c3-b2a8-6e8b91bcc688" elementFormDefault="qualified">
    <xsd:import namespace="http://schemas.microsoft.com/office/2006/documentManagement/types"/>
    <xsd:import namespace="http://schemas.microsoft.com/office/infopath/2007/PartnerControls"/>
    <xsd:element name="Approved" ma:index="3" nillable="true" ma:displayName="Approved" ma:default="No" ma:format="RadioButtons" ma:internalName="Approved" ma:readOnly="false">
      <xsd:simpleType>
        <xsd:restriction base="dms:Choice">
          <xsd:enumeration value="Yes"/>
          <xsd:enumeration value="No"/>
        </xsd:restriction>
      </xsd:simpleType>
    </xsd:element>
    <xsd:element name="DeliverableType" ma:index="4" nillable="true" ma:displayName="PublicationType" ma:internalName="DeliverableType" ma:readOnly="false">
      <xsd:simpleType>
        <xsd:restriction base="dms:Text">
          <xsd:maxLength value="255"/>
        </xsd:restriction>
      </xsd:simpleType>
    </xsd:element>
    <xsd:element name="ChargeCode" ma:index="5" nillable="true" ma:displayName="ChargeCode" ma:internalName="ChargeCode" ma:readOnly="false">
      <xsd:simpleType>
        <xsd:restriction base="dms:Text">
          <xsd:maxLength value="255"/>
        </xsd:restriction>
      </xsd:simpleType>
    </xsd:element>
    <xsd:element name="PublicationTitle" ma:index="6" nillable="true" ma:displayName="PublicationTitle" ma:internalName="PublicationTitle" ma:readOnly="false">
      <xsd:simpleType>
        <xsd:restriction base="dms:Text">
          <xsd:maxLength value="255"/>
        </xsd:restriction>
      </xsd:simpleType>
    </xsd:element>
    <xsd:element name="PublicationID" ma:index="7" nillable="true" ma:displayName="PublicationID" ma:internalName="PublicationID" ma:readOnly="false">
      <xsd:simpleType>
        <xsd:restriction base="dms:Text">
          <xsd:maxLength value="255"/>
        </xsd:restriction>
      </xsd:simpleType>
    </xsd:element>
    <xsd:element name="ProjectLead" ma:index="8" nillable="true" ma:displayName="ProjectLead" ma:hidden="true" ma:list="UserInfo" ma:SharePointGroup="0" ma:internalName="ProjectLead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ubtaskIdentifier" ma:index="13" nillable="true" ma:displayName="SubtaskIdentifier" ma:hidden="true" ma:internalName="SubtaskIdentifier" ma:readOnly="false">
      <xsd:simpleType>
        <xsd:restriction base="dms:Text">
          <xsd:maxLength value="255"/>
        </xsd:restriction>
      </xsd:simpleType>
    </xsd:element>
    <xsd:element name="ProjectTitle" ma:index="14" nillable="true" ma:displayName="ProjectTitle" ma:hidden="true" ma:internalName="ProjectTitle" ma:readOnly="false">
      <xsd:simpleType>
        <xsd:restriction base="dms:Text">
          <xsd:maxLength value="255"/>
        </xsd:restriction>
      </xsd:simpleType>
    </xsd:element>
    <xsd:element name="AgreementTitle" ma:index="16" nillable="true" ma:displayName="AgreementTitle" ma:hidden="true" ma:internalName="AgreementTitl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9c190-bb3f-4675-8a95-756bfc930a2e" elementFormDefault="qualified">
    <xsd:import namespace="http://schemas.microsoft.com/office/2006/documentManagement/types"/>
    <xsd:import namespace="http://schemas.microsoft.com/office/infopath/2007/PartnerControls"/>
    <xsd:element name="Catergory" ma:index="21" ma:displayName="Category" ma:format="RadioButtons" ma:internalName="Catergory">
      <xsd:simpleType>
        <xsd:restriction base="dms:Choice">
          <xsd:enumeration value="Monthly Reports"/>
          <xsd:enumeration value="Start"/>
          <xsd:enumeration value="Start-AK"/>
          <xsd:enumeration value="Education"/>
          <xsd:enumeration value="Education Document Library"/>
          <xsd:enumeration value="Transmission"/>
          <xsd:enumeration value="Direct Technical Assistance"/>
          <xsd:enumeration value="Communications"/>
          <xsd:enumeration value="Expo TA"/>
          <xsd:enumeration value="Project Administration"/>
          <xsd:enumeration value="Presentations"/>
          <xsd:enumeration value="Graphics"/>
          <xsd:enumeration value="Outreach Docs &amp; Newsletters"/>
          <xsd:enumeration value="Templates &amp; Guidelines"/>
        </xsd:restriction>
      </xsd:simpleType>
    </xsd:element>
    <xsd:element name="Author0" ma:index="22" nillable="true" ma:displayName="Author" ma:description="Last, First" ma:internalName="Autho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displayName="Documen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9FC71-B01A-461F-B8A5-205FDE1C74CD}">
  <ds:schemaRefs>
    <ds:schemaRef ds:uri="http://www.AvePoint.com/sharepoint2007/v5/contenttype/list"/>
  </ds:schemaRefs>
</ds:datastoreItem>
</file>

<file path=customXml/itemProps2.xml><?xml version="1.0" encoding="utf-8"?>
<ds:datastoreItem xmlns:ds="http://schemas.openxmlformats.org/officeDocument/2006/customXml" ds:itemID="{92DCCD84-1E41-43BF-857A-41B41E108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D391FD-A29C-4FE5-9C2A-314F11300EB8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67b9c190-bb3f-4675-8a95-756bfc930a2e"/>
    <ds:schemaRef ds:uri="dfca1058-69fe-42c3-b2a8-6e8b91bcc688"/>
  </ds:schemaRefs>
</ds:datastoreItem>
</file>

<file path=customXml/itemProps4.xml><?xml version="1.0" encoding="utf-8"?>
<ds:datastoreItem xmlns:ds="http://schemas.openxmlformats.org/officeDocument/2006/customXml" ds:itemID="{0B409514-1FA8-4101-86F9-CCFED3F3A0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ca1058-69fe-42c3-b2a8-6e8b91bcc688"/>
    <ds:schemaRef ds:uri="67b9c190-bb3f-4675-8a95-756bfc930a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IE_PPT_template</Template>
  <TotalTime>197</TotalTime>
  <Words>1128</Words>
  <Application>Microsoft Office PowerPoint</Application>
  <PresentationFormat>On-screen Show (4:3)</PresentationFormat>
  <Paragraphs>172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IE_PPT_template</vt:lpstr>
      <vt:lpstr>ie_template_photos_curriculum_000</vt:lpstr>
      <vt:lpstr>1_ie_template_photos_curriculum_000</vt:lpstr>
      <vt:lpstr>2_ie_template_photos_curriculum_000</vt:lpstr>
      <vt:lpstr>3_ie_template_photos_curriculum_000</vt:lpstr>
      <vt:lpstr>5_ie_template_photos_curriculum_000</vt:lpstr>
      <vt:lpstr>6_ie_template_photos_curriculum_000</vt:lpstr>
      <vt:lpstr>7_ie_template_photos_curriculum_000</vt:lpstr>
      <vt:lpstr>8_ie_template_photos_curriculum_000</vt:lpstr>
      <vt:lpstr>9_ie_template_photos_curriculum_000</vt:lpstr>
      <vt:lpstr>2_ie_template_photos4</vt:lpstr>
      <vt:lpstr>ie_template_photos4</vt:lpstr>
      <vt:lpstr>1_ie_template_photos4</vt:lpstr>
      <vt:lpstr>Key Project Development and Financing Concepts</vt:lpstr>
      <vt:lpstr>Agenda</vt:lpstr>
      <vt:lpstr>PowerPoint Presentation</vt:lpstr>
      <vt:lpstr>Key Concept: Levelized Cost of Energy (LCOE)</vt:lpstr>
      <vt:lpstr>LCOE</vt:lpstr>
      <vt:lpstr>PowerPoint Presentation</vt:lpstr>
      <vt:lpstr>LCOE and Cash Flows</vt:lpstr>
      <vt:lpstr>Using LCOE</vt:lpstr>
      <vt:lpstr>Wind LCOE Sensitivity: What Are the Big Drivers?</vt:lpstr>
      <vt:lpstr>Tribal Community Scale Example</vt:lpstr>
      <vt:lpstr>PowerPoint Presentation</vt:lpstr>
      <vt:lpstr>Step 1: Site and Project Potential Buyer</vt:lpstr>
      <vt:lpstr>PowerPoint Presentation</vt:lpstr>
      <vt:lpstr>Step 2: Ownership Structure Options </vt:lpstr>
      <vt:lpstr>So Why Seek a Tax-Equity Finance Partner?</vt:lpstr>
      <vt:lpstr>PowerPoint Presentation</vt:lpstr>
      <vt:lpstr>Key Concept: Tribal Role Options</vt:lpstr>
      <vt:lpstr>Discussion: Questions and Answers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Project Development and Financing Concepts</dc:title>
  <dc:creator>Percival, Kamie</dc:creator>
  <cp:lastModifiedBy>SAPC</cp:lastModifiedBy>
  <cp:revision>22</cp:revision>
  <cp:lastPrinted>2013-07-02T00:07:43Z</cp:lastPrinted>
  <dcterms:created xsi:type="dcterms:W3CDTF">2013-06-19T21:23:40Z</dcterms:created>
  <dcterms:modified xsi:type="dcterms:W3CDTF">2014-07-22T18:12:34Z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0x010100AFF0B5660B43014FBCC1B012084F1918</vt:lpwstr>
  </property>
  <property fmtid="{D5CDD505-2E9C-101B-9397-08002B2CF9AE}" pid="3" name="WorkflowCreationPath">
    <vt:lpwstr>f7284fd4-b946-4100-af85-a9d9ad9aac0f,3;f7284fd4-b946-4100-af85-a9d9ad9aac0f,5;f7284fd4-b946-4100-af85-a9d9ad9aac0f,7;</vt:lpwstr>
  </property>
  <property fmtid="{D5CDD505-2E9C-101B-9397-08002B2CF9AE}" pid="4" name="WorkflowChangePath">
    <vt:lpwstr>f7284fd4-b946-4100-af85-a9d9ad9aac0f,6;f7284fd4-b946-4100-af85-a9d9ad9aac0f,9;f7284fd4-b946-4100-af85-a9d9ad9aac0f,13;</vt:lpwstr>
  </property>
</Properties>
</file>