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3" r:id="rId1"/>
  </p:sldMasterIdLst>
  <p:notesMasterIdLst>
    <p:notesMasterId r:id="rId18"/>
  </p:notesMasterIdLst>
  <p:handoutMasterIdLst>
    <p:handoutMasterId r:id="rId19"/>
  </p:handoutMasterIdLst>
  <p:sldIdLst>
    <p:sldId id="277" r:id="rId2"/>
    <p:sldId id="340" r:id="rId3"/>
    <p:sldId id="1869" r:id="rId4"/>
    <p:sldId id="1862" r:id="rId5"/>
    <p:sldId id="1859" r:id="rId6"/>
    <p:sldId id="387" r:id="rId7"/>
    <p:sldId id="1870" r:id="rId8"/>
    <p:sldId id="1863" r:id="rId9"/>
    <p:sldId id="1860" r:id="rId10"/>
    <p:sldId id="1864" r:id="rId11"/>
    <p:sldId id="1866" r:id="rId12"/>
    <p:sldId id="1872" r:id="rId13"/>
    <p:sldId id="1867" r:id="rId14"/>
    <p:sldId id="1871" r:id="rId15"/>
    <p:sldId id="1868" r:id="rId16"/>
    <p:sldId id="371" r:id="rId17"/>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7Z488NI20miai/Vkn7zSag==" hashData="TbFqDy+goR9bgmqf6qNUy7vuR2FLREc3xrhKLN6sWENOD/WyTtAVzhZbTWzvC691Aa4iDzZQP6BWuC20xo8pWQ=="/>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FF6699"/>
    <a:srgbClr val="00FFCC"/>
    <a:srgbClr val="FFFFCC"/>
    <a:srgbClr val="99FFCC"/>
    <a:srgbClr val="CC66FF"/>
    <a:srgbClr val="8E42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105" autoAdjust="0"/>
    <p:restoredTop sz="96853" autoAdjust="0"/>
  </p:normalViewPr>
  <p:slideViewPr>
    <p:cSldViewPr snapToGrid="0">
      <p:cViewPr varScale="1">
        <p:scale>
          <a:sx n="85" d="100"/>
          <a:sy n="85" d="100"/>
        </p:scale>
        <p:origin x="1680" y="53"/>
      </p:cViewPr>
      <p:guideLst>
        <p:guide orient="horz" pos="2160"/>
        <p:guide pos="2880"/>
      </p:guideLst>
    </p:cSldViewPr>
  </p:slideViewPr>
  <p:notesTextViewPr>
    <p:cViewPr>
      <p:scale>
        <a:sx n="1" d="1"/>
        <a:sy n="1" d="1"/>
      </p:scale>
      <p:origin x="0" y="0"/>
    </p:cViewPr>
  </p:notesTextViewPr>
  <p:sorterViewPr>
    <p:cViewPr>
      <p:scale>
        <a:sx n="160" d="100"/>
        <a:sy n="160" d="100"/>
      </p:scale>
      <p:origin x="0" y="-5984"/>
    </p:cViewPr>
  </p:sorterViewPr>
  <p:notesViewPr>
    <p:cSldViewPr snapToGrid="0">
      <p:cViewPr varScale="1">
        <p:scale>
          <a:sx n="66" d="100"/>
          <a:sy n="66" d="100"/>
        </p:scale>
        <p:origin x="3074" y="24"/>
      </p:cViewPr>
      <p:guideLst/>
    </p:cSldViewPr>
  </p:notesViewPr>
  <p:gridSpacing cx="36576" cy="36576"/>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67DA17-21F3-4E0E-8B3A-344C233D23E2}" type="doc">
      <dgm:prSet loTypeId="urn:microsoft.com/office/officeart/2005/8/layout/vProcess5" loCatId="process" qsTypeId="urn:microsoft.com/office/officeart/2005/8/quickstyle/3d3" qsCatId="3D" csTypeId="urn:microsoft.com/office/officeart/2005/8/colors/colorful2" csCatId="colorful" phldr="1"/>
      <dgm:spPr/>
      <dgm:t>
        <a:bodyPr/>
        <a:lstStyle/>
        <a:p>
          <a:endParaRPr lang="en-US"/>
        </a:p>
      </dgm:t>
    </dgm:pt>
    <dgm:pt modelId="{322782CB-A187-4DE1-947B-24E924FAB593}">
      <dgm:prSet custT="1"/>
      <dgm:spPr/>
      <dgm:t>
        <a:bodyPr/>
        <a:lstStyle/>
        <a:p>
          <a:r>
            <a:rPr lang="en-US" sz="2000" b="0" i="0" baseline="0" dirty="0"/>
            <a:t>Monthly Control Account Managers review their Control Account EACs for relevance and currency.</a:t>
          </a:r>
          <a:endParaRPr lang="en-US" sz="2000" dirty="0"/>
        </a:p>
      </dgm:t>
    </dgm:pt>
    <dgm:pt modelId="{44F0F3D1-FE20-45CA-AAD8-58040EC8FBA9}" type="parTrans" cxnId="{08ACED84-097D-46E7-A803-9A713FA460C4}">
      <dgm:prSet/>
      <dgm:spPr/>
      <dgm:t>
        <a:bodyPr/>
        <a:lstStyle/>
        <a:p>
          <a:endParaRPr lang="en-US" sz="2400"/>
        </a:p>
      </dgm:t>
    </dgm:pt>
    <dgm:pt modelId="{83FF765A-9835-4C28-9B74-DBF63EB1E58B}" type="sibTrans" cxnId="{08ACED84-097D-46E7-A803-9A713FA460C4}">
      <dgm:prSet custT="1"/>
      <dgm:spPr/>
      <dgm:t>
        <a:bodyPr/>
        <a:lstStyle/>
        <a:p>
          <a:endParaRPr lang="en-US" sz="2400" dirty="0"/>
        </a:p>
      </dgm:t>
    </dgm:pt>
    <dgm:pt modelId="{9150067D-771D-40FD-A011-B11C4BC547CF}">
      <dgm:prSet custT="1"/>
      <dgm:spPr/>
      <dgm:t>
        <a:bodyPr/>
        <a:lstStyle/>
        <a:p>
          <a:r>
            <a:rPr lang="en-US" sz="2000" dirty="0"/>
            <a:t>Thresholds may be used to trigger an EAC review.</a:t>
          </a:r>
        </a:p>
      </dgm:t>
    </dgm:pt>
    <dgm:pt modelId="{6A84B00C-D967-4D56-8C55-221EC282EDB1}" type="parTrans" cxnId="{344274D8-71D1-4896-A8A7-446667286476}">
      <dgm:prSet/>
      <dgm:spPr/>
      <dgm:t>
        <a:bodyPr/>
        <a:lstStyle/>
        <a:p>
          <a:endParaRPr lang="en-US" sz="2400"/>
        </a:p>
      </dgm:t>
    </dgm:pt>
    <dgm:pt modelId="{75110DA5-F31C-4CA9-9249-448AB6C13DD2}" type="sibTrans" cxnId="{344274D8-71D1-4896-A8A7-446667286476}">
      <dgm:prSet custT="1"/>
      <dgm:spPr/>
      <dgm:t>
        <a:bodyPr/>
        <a:lstStyle/>
        <a:p>
          <a:endParaRPr lang="en-US" sz="2400" dirty="0"/>
        </a:p>
      </dgm:t>
    </dgm:pt>
    <dgm:pt modelId="{9B1DA08F-0561-40BA-8DBD-263FC5B8855E}">
      <dgm:prSet custT="1"/>
      <dgm:spPr/>
      <dgm:t>
        <a:bodyPr/>
        <a:lstStyle/>
        <a:p>
          <a:r>
            <a:rPr lang="en-US" sz="2000" dirty="0"/>
            <a:t>Primary driver for changing the EAC is realization that the current ETC is no longer realistic</a:t>
          </a:r>
        </a:p>
      </dgm:t>
    </dgm:pt>
    <dgm:pt modelId="{8A7B1003-9537-4765-9D6D-C03B89C4EFF8}" type="parTrans" cxnId="{FDADB130-6708-4DB9-8CC8-48E62F697159}">
      <dgm:prSet/>
      <dgm:spPr/>
      <dgm:t>
        <a:bodyPr/>
        <a:lstStyle/>
        <a:p>
          <a:endParaRPr lang="en-US" sz="2400"/>
        </a:p>
      </dgm:t>
    </dgm:pt>
    <dgm:pt modelId="{7E7D7858-BCC3-4E98-A606-7551A7624C3E}" type="sibTrans" cxnId="{FDADB130-6708-4DB9-8CC8-48E62F697159}">
      <dgm:prSet custT="1"/>
      <dgm:spPr/>
      <dgm:t>
        <a:bodyPr/>
        <a:lstStyle/>
        <a:p>
          <a:endParaRPr lang="en-US" sz="2400" dirty="0"/>
        </a:p>
      </dgm:t>
    </dgm:pt>
    <dgm:pt modelId="{F1FB57F0-ED42-408B-B0EB-C5E0ADF7E307}">
      <dgm:prSet custT="1"/>
      <dgm:spPr/>
      <dgm:t>
        <a:bodyPr/>
        <a:lstStyle/>
        <a:p>
          <a:r>
            <a:rPr lang="en-US" sz="2000" b="0" i="0" baseline="0" dirty="0"/>
            <a:t>Drivers may include </a:t>
          </a:r>
          <a:r>
            <a:rPr lang="en-US" sz="2000" dirty="0"/>
            <a:t>schedule delays, cost variances, performance changes, technical issues, realized risks, etc.</a:t>
          </a:r>
        </a:p>
      </dgm:t>
    </dgm:pt>
    <dgm:pt modelId="{5B18CE60-05C7-46E5-803E-CE4C7E37B8F7}" type="parTrans" cxnId="{7A140040-4B21-4B76-B06C-15D90C07C93B}">
      <dgm:prSet/>
      <dgm:spPr/>
      <dgm:t>
        <a:bodyPr/>
        <a:lstStyle/>
        <a:p>
          <a:endParaRPr lang="en-US" sz="2400"/>
        </a:p>
      </dgm:t>
    </dgm:pt>
    <dgm:pt modelId="{09083CA5-32E8-4274-9EFA-93ADDF2BA136}" type="sibTrans" cxnId="{7A140040-4B21-4B76-B06C-15D90C07C93B}">
      <dgm:prSet/>
      <dgm:spPr/>
      <dgm:t>
        <a:bodyPr/>
        <a:lstStyle/>
        <a:p>
          <a:endParaRPr lang="en-US" sz="2400"/>
        </a:p>
      </dgm:t>
    </dgm:pt>
    <dgm:pt modelId="{B929A706-97EA-47C0-A9DC-65409984078D}" type="pres">
      <dgm:prSet presAssocID="{E967DA17-21F3-4E0E-8B3A-344C233D23E2}" presName="outerComposite" presStyleCnt="0">
        <dgm:presLayoutVars>
          <dgm:chMax val="5"/>
          <dgm:dir/>
          <dgm:resizeHandles val="exact"/>
        </dgm:presLayoutVars>
      </dgm:prSet>
      <dgm:spPr/>
      <dgm:t>
        <a:bodyPr/>
        <a:lstStyle/>
        <a:p>
          <a:endParaRPr lang="en-US"/>
        </a:p>
      </dgm:t>
    </dgm:pt>
    <dgm:pt modelId="{FFAB2BED-E3D5-47A8-80AE-4B52EBA1C1D9}" type="pres">
      <dgm:prSet presAssocID="{E967DA17-21F3-4E0E-8B3A-344C233D23E2}" presName="dummyMaxCanvas" presStyleCnt="0">
        <dgm:presLayoutVars/>
      </dgm:prSet>
      <dgm:spPr/>
    </dgm:pt>
    <dgm:pt modelId="{3556D795-594E-4973-BF68-97C510333403}" type="pres">
      <dgm:prSet presAssocID="{E967DA17-21F3-4E0E-8B3A-344C233D23E2}" presName="FourNodes_1" presStyleLbl="node1" presStyleIdx="0" presStyleCnt="4" custLinFactNeighborX="1198">
        <dgm:presLayoutVars>
          <dgm:bulletEnabled val="1"/>
        </dgm:presLayoutVars>
      </dgm:prSet>
      <dgm:spPr/>
      <dgm:t>
        <a:bodyPr/>
        <a:lstStyle/>
        <a:p>
          <a:endParaRPr lang="en-US"/>
        </a:p>
      </dgm:t>
    </dgm:pt>
    <dgm:pt modelId="{84FCB148-6977-4228-980B-540CA37B6707}" type="pres">
      <dgm:prSet presAssocID="{E967DA17-21F3-4E0E-8B3A-344C233D23E2}" presName="FourNodes_2" presStyleLbl="node1" presStyleIdx="1" presStyleCnt="4" custLinFactNeighborX="1198">
        <dgm:presLayoutVars>
          <dgm:bulletEnabled val="1"/>
        </dgm:presLayoutVars>
      </dgm:prSet>
      <dgm:spPr/>
      <dgm:t>
        <a:bodyPr/>
        <a:lstStyle/>
        <a:p>
          <a:endParaRPr lang="en-US"/>
        </a:p>
      </dgm:t>
    </dgm:pt>
    <dgm:pt modelId="{DF7AF65F-BAF4-48D3-89B4-B5919BFD6E8C}" type="pres">
      <dgm:prSet presAssocID="{E967DA17-21F3-4E0E-8B3A-344C233D23E2}" presName="FourNodes_3" presStyleLbl="node1" presStyleIdx="2" presStyleCnt="4" custLinFactNeighborX="1198">
        <dgm:presLayoutVars>
          <dgm:bulletEnabled val="1"/>
        </dgm:presLayoutVars>
      </dgm:prSet>
      <dgm:spPr/>
      <dgm:t>
        <a:bodyPr/>
        <a:lstStyle/>
        <a:p>
          <a:endParaRPr lang="en-US"/>
        </a:p>
      </dgm:t>
    </dgm:pt>
    <dgm:pt modelId="{B083343A-585C-494B-B577-917114A43077}" type="pres">
      <dgm:prSet presAssocID="{E967DA17-21F3-4E0E-8B3A-344C233D23E2}" presName="FourNodes_4" presStyleLbl="node1" presStyleIdx="3" presStyleCnt="4" custLinFactNeighborX="1198">
        <dgm:presLayoutVars>
          <dgm:bulletEnabled val="1"/>
        </dgm:presLayoutVars>
      </dgm:prSet>
      <dgm:spPr/>
      <dgm:t>
        <a:bodyPr/>
        <a:lstStyle/>
        <a:p>
          <a:endParaRPr lang="en-US"/>
        </a:p>
      </dgm:t>
    </dgm:pt>
    <dgm:pt modelId="{FFF3860B-5571-4377-87B8-76115039C6E3}" type="pres">
      <dgm:prSet presAssocID="{E967DA17-21F3-4E0E-8B3A-344C233D23E2}" presName="FourConn_1-2" presStyleLbl="fgAccFollowNode1" presStyleIdx="0" presStyleCnt="3">
        <dgm:presLayoutVars>
          <dgm:bulletEnabled val="1"/>
        </dgm:presLayoutVars>
      </dgm:prSet>
      <dgm:spPr/>
      <dgm:t>
        <a:bodyPr/>
        <a:lstStyle/>
        <a:p>
          <a:endParaRPr lang="en-US"/>
        </a:p>
      </dgm:t>
    </dgm:pt>
    <dgm:pt modelId="{AE16C2B6-E41A-4907-AB41-F43940C74D8F}" type="pres">
      <dgm:prSet presAssocID="{E967DA17-21F3-4E0E-8B3A-344C233D23E2}" presName="FourConn_2-3" presStyleLbl="fgAccFollowNode1" presStyleIdx="1" presStyleCnt="3">
        <dgm:presLayoutVars>
          <dgm:bulletEnabled val="1"/>
        </dgm:presLayoutVars>
      </dgm:prSet>
      <dgm:spPr/>
      <dgm:t>
        <a:bodyPr/>
        <a:lstStyle/>
        <a:p>
          <a:endParaRPr lang="en-US"/>
        </a:p>
      </dgm:t>
    </dgm:pt>
    <dgm:pt modelId="{02002930-32E3-4068-B97E-C9F7F49254E6}" type="pres">
      <dgm:prSet presAssocID="{E967DA17-21F3-4E0E-8B3A-344C233D23E2}" presName="FourConn_3-4" presStyleLbl="fgAccFollowNode1" presStyleIdx="2" presStyleCnt="3">
        <dgm:presLayoutVars>
          <dgm:bulletEnabled val="1"/>
        </dgm:presLayoutVars>
      </dgm:prSet>
      <dgm:spPr/>
      <dgm:t>
        <a:bodyPr/>
        <a:lstStyle/>
        <a:p>
          <a:endParaRPr lang="en-US"/>
        </a:p>
      </dgm:t>
    </dgm:pt>
    <dgm:pt modelId="{03ECD15E-254E-4FD6-994E-79BF12D48E90}" type="pres">
      <dgm:prSet presAssocID="{E967DA17-21F3-4E0E-8B3A-344C233D23E2}" presName="FourNodes_1_text" presStyleLbl="node1" presStyleIdx="3" presStyleCnt="4">
        <dgm:presLayoutVars>
          <dgm:bulletEnabled val="1"/>
        </dgm:presLayoutVars>
      </dgm:prSet>
      <dgm:spPr/>
      <dgm:t>
        <a:bodyPr/>
        <a:lstStyle/>
        <a:p>
          <a:endParaRPr lang="en-US"/>
        </a:p>
      </dgm:t>
    </dgm:pt>
    <dgm:pt modelId="{8AC950F8-E1BF-4B71-8393-F12831D880FA}" type="pres">
      <dgm:prSet presAssocID="{E967DA17-21F3-4E0E-8B3A-344C233D23E2}" presName="FourNodes_2_text" presStyleLbl="node1" presStyleIdx="3" presStyleCnt="4">
        <dgm:presLayoutVars>
          <dgm:bulletEnabled val="1"/>
        </dgm:presLayoutVars>
      </dgm:prSet>
      <dgm:spPr/>
      <dgm:t>
        <a:bodyPr/>
        <a:lstStyle/>
        <a:p>
          <a:endParaRPr lang="en-US"/>
        </a:p>
      </dgm:t>
    </dgm:pt>
    <dgm:pt modelId="{BEAB0301-173A-4ADC-A185-FCAB0EAA45D7}" type="pres">
      <dgm:prSet presAssocID="{E967DA17-21F3-4E0E-8B3A-344C233D23E2}" presName="FourNodes_3_text" presStyleLbl="node1" presStyleIdx="3" presStyleCnt="4">
        <dgm:presLayoutVars>
          <dgm:bulletEnabled val="1"/>
        </dgm:presLayoutVars>
      </dgm:prSet>
      <dgm:spPr/>
      <dgm:t>
        <a:bodyPr/>
        <a:lstStyle/>
        <a:p>
          <a:endParaRPr lang="en-US"/>
        </a:p>
      </dgm:t>
    </dgm:pt>
    <dgm:pt modelId="{BC3DAAC0-1BFD-4713-91FC-061DAA6BDA1E}" type="pres">
      <dgm:prSet presAssocID="{E967DA17-21F3-4E0E-8B3A-344C233D23E2}" presName="FourNodes_4_text" presStyleLbl="node1" presStyleIdx="3" presStyleCnt="4">
        <dgm:presLayoutVars>
          <dgm:bulletEnabled val="1"/>
        </dgm:presLayoutVars>
      </dgm:prSet>
      <dgm:spPr/>
      <dgm:t>
        <a:bodyPr/>
        <a:lstStyle/>
        <a:p>
          <a:endParaRPr lang="en-US"/>
        </a:p>
      </dgm:t>
    </dgm:pt>
  </dgm:ptLst>
  <dgm:cxnLst>
    <dgm:cxn modelId="{344274D8-71D1-4896-A8A7-446667286476}" srcId="{E967DA17-21F3-4E0E-8B3A-344C233D23E2}" destId="{9150067D-771D-40FD-A011-B11C4BC547CF}" srcOrd="1" destOrd="0" parTransId="{6A84B00C-D967-4D56-8C55-221EC282EDB1}" sibTransId="{75110DA5-F31C-4CA9-9249-448AB6C13DD2}"/>
    <dgm:cxn modelId="{BB634857-CD4E-4201-B17F-85687F5BE966}" type="presOf" srcId="{F1FB57F0-ED42-408B-B0EB-C5E0ADF7E307}" destId="{BC3DAAC0-1BFD-4713-91FC-061DAA6BDA1E}" srcOrd="1" destOrd="0" presId="urn:microsoft.com/office/officeart/2005/8/layout/vProcess5"/>
    <dgm:cxn modelId="{F2717935-758E-4CDE-AE33-48B9D6F932BD}" type="presOf" srcId="{E967DA17-21F3-4E0E-8B3A-344C233D23E2}" destId="{B929A706-97EA-47C0-A9DC-65409984078D}" srcOrd="0" destOrd="0" presId="urn:microsoft.com/office/officeart/2005/8/layout/vProcess5"/>
    <dgm:cxn modelId="{60E736B0-98B3-44FC-8E22-04F79FF7061F}" type="presOf" srcId="{F1FB57F0-ED42-408B-B0EB-C5E0ADF7E307}" destId="{B083343A-585C-494B-B577-917114A43077}" srcOrd="0" destOrd="0" presId="urn:microsoft.com/office/officeart/2005/8/layout/vProcess5"/>
    <dgm:cxn modelId="{857DBB32-7069-4653-958D-730C6C23ACA9}" type="presOf" srcId="{322782CB-A187-4DE1-947B-24E924FAB593}" destId="{3556D795-594E-4973-BF68-97C510333403}" srcOrd="0" destOrd="0" presId="urn:microsoft.com/office/officeart/2005/8/layout/vProcess5"/>
    <dgm:cxn modelId="{14E4098E-0B5B-45FF-AC0C-289E1E6D870C}" type="presOf" srcId="{75110DA5-F31C-4CA9-9249-448AB6C13DD2}" destId="{AE16C2B6-E41A-4907-AB41-F43940C74D8F}" srcOrd="0" destOrd="0" presId="urn:microsoft.com/office/officeart/2005/8/layout/vProcess5"/>
    <dgm:cxn modelId="{6864DC72-2B4E-486B-8D39-F0B0396D9996}" type="presOf" srcId="{322782CB-A187-4DE1-947B-24E924FAB593}" destId="{03ECD15E-254E-4FD6-994E-79BF12D48E90}" srcOrd="1" destOrd="0" presId="urn:microsoft.com/office/officeart/2005/8/layout/vProcess5"/>
    <dgm:cxn modelId="{08ACED84-097D-46E7-A803-9A713FA460C4}" srcId="{E967DA17-21F3-4E0E-8B3A-344C233D23E2}" destId="{322782CB-A187-4DE1-947B-24E924FAB593}" srcOrd="0" destOrd="0" parTransId="{44F0F3D1-FE20-45CA-AAD8-58040EC8FBA9}" sibTransId="{83FF765A-9835-4C28-9B74-DBF63EB1E58B}"/>
    <dgm:cxn modelId="{38552A57-1905-474B-A272-839BD4ACD557}" type="presOf" srcId="{9150067D-771D-40FD-A011-B11C4BC547CF}" destId="{84FCB148-6977-4228-980B-540CA37B6707}" srcOrd="0" destOrd="0" presId="urn:microsoft.com/office/officeart/2005/8/layout/vProcess5"/>
    <dgm:cxn modelId="{60FED219-78D8-44AA-9749-E076D74DC587}" type="presOf" srcId="{9B1DA08F-0561-40BA-8DBD-263FC5B8855E}" destId="{DF7AF65F-BAF4-48D3-89B4-B5919BFD6E8C}" srcOrd="0" destOrd="0" presId="urn:microsoft.com/office/officeart/2005/8/layout/vProcess5"/>
    <dgm:cxn modelId="{7A140040-4B21-4B76-B06C-15D90C07C93B}" srcId="{E967DA17-21F3-4E0E-8B3A-344C233D23E2}" destId="{F1FB57F0-ED42-408B-B0EB-C5E0ADF7E307}" srcOrd="3" destOrd="0" parTransId="{5B18CE60-05C7-46E5-803E-CE4C7E37B8F7}" sibTransId="{09083CA5-32E8-4274-9EFA-93ADDF2BA136}"/>
    <dgm:cxn modelId="{4D8D40FC-F69F-4D07-BBDB-CE0128B27932}" type="presOf" srcId="{7E7D7858-BCC3-4E98-A606-7551A7624C3E}" destId="{02002930-32E3-4068-B97E-C9F7F49254E6}" srcOrd="0" destOrd="0" presId="urn:microsoft.com/office/officeart/2005/8/layout/vProcess5"/>
    <dgm:cxn modelId="{966A2EA6-E76D-4AAD-A463-00D85091C480}" type="presOf" srcId="{83FF765A-9835-4C28-9B74-DBF63EB1E58B}" destId="{FFF3860B-5571-4377-87B8-76115039C6E3}" srcOrd="0" destOrd="0" presId="urn:microsoft.com/office/officeart/2005/8/layout/vProcess5"/>
    <dgm:cxn modelId="{86D34160-5844-4A50-94E8-90EDC3648C7B}" type="presOf" srcId="{9B1DA08F-0561-40BA-8DBD-263FC5B8855E}" destId="{BEAB0301-173A-4ADC-A185-FCAB0EAA45D7}" srcOrd="1" destOrd="0" presId="urn:microsoft.com/office/officeart/2005/8/layout/vProcess5"/>
    <dgm:cxn modelId="{FDADB130-6708-4DB9-8CC8-48E62F697159}" srcId="{E967DA17-21F3-4E0E-8B3A-344C233D23E2}" destId="{9B1DA08F-0561-40BA-8DBD-263FC5B8855E}" srcOrd="2" destOrd="0" parTransId="{8A7B1003-9537-4765-9D6D-C03B89C4EFF8}" sibTransId="{7E7D7858-BCC3-4E98-A606-7551A7624C3E}"/>
    <dgm:cxn modelId="{2A2EF478-94C0-445B-A914-A41313DFF7B4}" type="presOf" srcId="{9150067D-771D-40FD-A011-B11C4BC547CF}" destId="{8AC950F8-E1BF-4B71-8393-F12831D880FA}" srcOrd="1" destOrd="0" presId="urn:microsoft.com/office/officeart/2005/8/layout/vProcess5"/>
    <dgm:cxn modelId="{5AA76A36-D7AE-4EBD-803F-6480AB15A1F9}" type="presParOf" srcId="{B929A706-97EA-47C0-A9DC-65409984078D}" destId="{FFAB2BED-E3D5-47A8-80AE-4B52EBA1C1D9}" srcOrd="0" destOrd="0" presId="urn:microsoft.com/office/officeart/2005/8/layout/vProcess5"/>
    <dgm:cxn modelId="{BF6A3DAD-6BCE-49D4-B674-9B6AD3E9A46D}" type="presParOf" srcId="{B929A706-97EA-47C0-A9DC-65409984078D}" destId="{3556D795-594E-4973-BF68-97C510333403}" srcOrd="1" destOrd="0" presId="urn:microsoft.com/office/officeart/2005/8/layout/vProcess5"/>
    <dgm:cxn modelId="{42C76355-3F43-4D0D-BBA4-11459253D541}" type="presParOf" srcId="{B929A706-97EA-47C0-A9DC-65409984078D}" destId="{84FCB148-6977-4228-980B-540CA37B6707}" srcOrd="2" destOrd="0" presId="urn:microsoft.com/office/officeart/2005/8/layout/vProcess5"/>
    <dgm:cxn modelId="{615D8F7F-CD72-45C3-B23A-B76811B438E1}" type="presParOf" srcId="{B929A706-97EA-47C0-A9DC-65409984078D}" destId="{DF7AF65F-BAF4-48D3-89B4-B5919BFD6E8C}" srcOrd="3" destOrd="0" presId="urn:microsoft.com/office/officeart/2005/8/layout/vProcess5"/>
    <dgm:cxn modelId="{81C76CC3-4DA9-4AD4-B9C1-8C3A3CBB6A78}" type="presParOf" srcId="{B929A706-97EA-47C0-A9DC-65409984078D}" destId="{B083343A-585C-494B-B577-917114A43077}" srcOrd="4" destOrd="0" presId="urn:microsoft.com/office/officeart/2005/8/layout/vProcess5"/>
    <dgm:cxn modelId="{EA8B46EA-1D0D-4DD1-871A-058FD1B2C32F}" type="presParOf" srcId="{B929A706-97EA-47C0-A9DC-65409984078D}" destId="{FFF3860B-5571-4377-87B8-76115039C6E3}" srcOrd="5" destOrd="0" presId="urn:microsoft.com/office/officeart/2005/8/layout/vProcess5"/>
    <dgm:cxn modelId="{C7FE4048-9C5F-41CF-A4E9-C663BB6C0058}" type="presParOf" srcId="{B929A706-97EA-47C0-A9DC-65409984078D}" destId="{AE16C2B6-E41A-4907-AB41-F43940C74D8F}" srcOrd="6" destOrd="0" presId="urn:microsoft.com/office/officeart/2005/8/layout/vProcess5"/>
    <dgm:cxn modelId="{E857E8B8-353B-4410-AE68-9100EE5942ED}" type="presParOf" srcId="{B929A706-97EA-47C0-A9DC-65409984078D}" destId="{02002930-32E3-4068-B97E-C9F7F49254E6}" srcOrd="7" destOrd="0" presId="urn:microsoft.com/office/officeart/2005/8/layout/vProcess5"/>
    <dgm:cxn modelId="{EF691D77-BBB9-4C41-BA4C-4BD2ECF14379}" type="presParOf" srcId="{B929A706-97EA-47C0-A9DC-65409984078D}" destId="{03ECD15E-254E-4FD6-994E-79BF12D48E90}" srcOrd="8" destOrd="0" presId="urn:microsoft.com/office/officeart/2005/8/layout/vProcess5"/>
    <dgm:cxn modelId="{33DB4C14-D511-46BA-A785-B4B098D81583}" type="presParOf" srcId="{B929A706-97EA-47C0-A9DC-65409984078D}" destId="{8AC950F8-E1BF-4B71-8393-F12831D880FA}" srcOrd="9" destOrd="0" presId="urn:microsoft.com/office/officeart/2005/8/layout/vProcess5"/>
    <dgm:cxn modelId="{B73F710F-0899-4BF5-AAC0-E5A2EB0FB4F0}" type="presParOf" srcId="{B929A706-97EA-47C0-A9DC-65409984078D}" destId="{BEAB0301-173A-4ADC-A185-FCAB0EAA45D7}" srcOrd="10" destOrd="0" presId="urn:microsoft.com/office/officeart/2005/8/layout/vProcess5"/>
    <dgm:cxn modelId="{AFDC6955-7850-4902-ABB3-637094B8CFDC}" type="presParOf" srcId="{B929A706-97EA-47C0-A9DC-65409984078D}" destId="{BC3DAAC0-1BFD-4713-91FC-061DAA6BDA1E}"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0647A5DC-F1EC-47FE-97F6-9E82E0C677A1}"/>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xmlns="" id="{EAE2C0C7-980A-4555-A377-F42FEA8AB629}"/>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DB5D53EB-95BF-4937-9E48-6242EC992DEE}" type="datetimeFigureOut">
              <a:rPr lang="en-US" smtClean="0"/>
              <a:t>4/8/2020</a:t>
            </a:fld>
            <a:endParaRPr lang="en-US"/>
          </a:p>
        </p:txBody>
      </p:sp>
      <p:sp>
        <p:nvSpPr>
          <p:cNvPr id="4" name="Footer Placeholder 3">
            <a:extLst>
              <a:ext uri="{FF2B5EF4-FFF2-40B4-BE49-F238E27FC236}">
                <a16:creationId xmlns:a16="http://schemas.microsoft.com/office/drawing/2014/main" xmlns="" id="{4C46F16F-2E5D-4969-B38B-2A0872357AA9}"/>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xmlns="" id="{899BCFF6-70F3-4F40-8642-E5DDC0FEB2A1}"/>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9B6E0CC5-611C-4B23-878F-E5286127A88D}" type="slidenum">
              <a:rPr lang="en-US" smtClean="0"/>
              <a:t>‹#›</a:t>
            </a:fld>
            <a:endParaRPr lang="en-US"/>
          </a:p>
        </p:txBody>
      </p:sp>
    </p:spTree>
    <p:extLst>
      <p:ext uri="{BB962C8B-B14F-4D97-AF65-F5344CB8AC3E}">
        <p14:creationId xmlns:p14="http://schemas.microsoft.com/office/powerpoint/2010/main" val="589613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685F23E8-E0B8-4E5B-9840-A5BAD0B7EE06}" type="datetimeFigureOut">
              <a:rPr lang="en-US" smtClean="0"/>
              <a:t>4/8/2020</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9E56AB97-E836-46F0-B417-787571FA54D5}" type="slidenum">
              <a:rPr lang="en-US" smtClean="0"/>
              <a:t>‹#›</a:t>
            </a:fld>
            <a:endParaRPr lang="en-US"/>
          </a:p>
        </p:txBody>
      </p:sp>
    </p:spTree>
    <p:extLst>
      <p:ext uri="{BB962C8B-B14F-4D97-AF65-F5344CB8AC3E}">
        <p14:creationId xmlns:p14="http://schemas.microsoft.com/office/powerpoint/2010/main" val="2135761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pPr defTabSz="966612"/>
            <a:r>
              <a:rPr lang="en-US" sz="1300" dirty="0"/>
              <a:t>This EVMS Training Snippet, sponsored by the U.S. Department of Energy’s Office of Project Management discusses the process and results associated with Periodic and Comprehensive EACs.  The purpose is to provide a common understanding within DOE and among DOE contractors, and to provide consistency in understanding the differences and similarities in conducting a Periodic or monthly EAC versus a comprehensive or bottom up EAC.</a:t>
            </a:r>
          </a:p>
          <a:p>
            <a:endParaRPr lang="en-US" dirty="0"/>
          </a:p>
        </p:txBody>
      </p:sp>
      <p:sp>
        <p:nvSpPr>
          <p:cNvPr id="4" name="Slide Number Placeholder 3"/>
          <p:cNvSpPr>
            <a:spLocks noGrp="1"/>
          </p:cNvSpPr>
          <p:nvPr>
            <p:ph type="sldNum" sz="quarter" idx="5"/>
          </p:nvPr>
        </p:nvSpPr>
        <p:spPr/>
        <p:txBody>
          <a:bodyPr/>
          <a:lstStyle/>
          <a:p>
            <a:fld id="{9E56AB97-E836-46F0-B417-787571FA54D5}" type="slidenum">
              <a:rPr lang="en-US" smtClean="0"/>
              <a:t>1</a:t>
            </a:fld>
            <a:endParaRPr lang="en-US" dirty="0"/>
          </a:p>
        </p:txBody>
      </p:sp>
    </p:spTree>
    <p:extLst>
      <p:ext uri="{BB962C8B-B14F-4D97-AF65-F5344CB8AC3E}">
        <p14:creationId xmlns:p14="http://schemas.microsoft.com/office/powerpoint/2010/main" val="3783798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t>The Estimate at Completion or EAC is a crucial part of the project management plan. A properly established and maintained EAC ensures continuing visibility into the cost, schedule, risks and opportunities, and resource requirements to complete the project. This process provides insight into future project resource requirements and for future funding needs, a concern of the DOE Federal Project Director.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300" dirty="0"/>
          </a:p>
        </p:txBody>
      </p:sp>
      <p:sp>
        <p:nvSpPr>
          <p:cNvPr id="4" name="Slide Number Placeholder 3"/>
          <p:cNvSpPr>
            <a:spLocks noGrp="1"/>
          </p:cNvSpPr>
          <p:nvPr>
            <p:ph type="sldNum" sz="quarter" idx="5"/>
          </p:nvPr>
        </p:nvSpPr>
        <p:spPr/>
        <p:txBody>
          <a:bodyPr/>
          <a:lstStyle/>
          <a:p>
            <a:fld id="{9E56AB97-E836-46F0-B417-787571FA54D5}" type="slidenum">
              <a:rPr lang="en-US" smtClean="0"/>
              <a:t>2</a:t>
            </a:fld>
            <a:endParaRPr lang="en-US" dirty="0"/>
          </a:p>
        </p:txBody>
      </p:sp>
    </p:spTree>
    <p:extLst>
      <p:ext uri="{BB962C8B-B14F-4D97-AF65-F5344CB8AC3E}">
        <p14:creationId xmlns:p14="http://schemas.microsoft.com/office/powerpoint/2010/main" val="903878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r>
              <a:rPr lang="en-US" sz="1300" dirty="0"/>
              <a:t>The basic formula for any EAC is the Actual Costs of the Work Performed, or ACWP, or the ‘past’ plus the Estimated Cost to complete the remaining work scope, or the ‘future’.  This is also called the Estimate to Complete, or ETC. </a:t>
            </a:r>
          </a:p>
          <a:p>
            <a:endParaRPr lang="en-US" sz="1300" dirty="0"/>
          </a:p>
          <a:p>
            <a:r>
              <a:rPr lang="en-US" sz="1300" dirty="0"/>
              <a:t>In other words, the EAC represents the total project cost for all authorized work scope.  Work that is anticipated or not yet on contract is not included in the contract EAC but should be in the FPD’s EAC. </a:t>
            </a:r>
          </a:p>
          <a:p>
            <a:endParaRPr lang="en-US" sz="1300" dirty="0"/>
          </a:p>
          <a:p>
            <a:r>
              <a:rPr lang="en-US" sz="1300" dirty="0"/>
              <a:t>An accurate and current EAC supports DOE’s ability to monitor project funding, however the Contractor EACs are not constrained by the availability of funding or the negotiated contract costs. </a:t>
            </a:r>
          </a:p>
          <a:p>
            <a:endParaRPr lang="en-US" dirty="0"/>
          </a:p>
        </p:txBody>
      </p:sp>
      <p:sp>
        <p:nvSpPr>
          <p:cNvPr id="4" name="Slide Number Placeholder 3"/>
          <p:cNvSpPr>
            <a:spLocks noGrp="1"/>
          </p:cNvSpPr>
          <p:nvPr>
            <p:ph type="sldNum" sz="quarter" idx="5"/>
          </p:nvPr>
        </p:nvSpPr>
        <p:spPr/>
        <p:txBody>
          <a:bodyPr/>
          <a:lstStyle/>
          <a:p>
            <a:fld id="{9E56AB97-E836-46F0-B417-787571FA54D5}" type="slidenum">
              <a:rPr lang="en-US" smtClean="0"/>
              <a:t>3</a:t>
            </a:fld>
            <a:endParaRPr lang="en-US" dirty="0"/>
          </a:p>
        </p:txBody>
      </p:sp>
    </p:spTree>
    <p:extLst>
      <p:ext uri="{BB962C8B-B14F-4D97-AF65-F5344CB8AC3E}">
        <p14:creationId xmlns:p14="http://schemas.microsoft.com/office/powerpoint/2010/main" val="4148417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pPr defTabSz="966612"/>
            <a:r>
              <a:rPr lang="en-US" sz="1300" dirty="0"/>
              <a:t>This graph demonstrates the relationship between the Actual Costs on a project to the Estimate at Completion.  The difference between these two data elements is the Estimate to Complete, or ETC.  As seen here, the forecasted time-span associated with the ETC is the same as the Estimated Completion Date.  This estimated completion date matches the schedule’s forecasted completion date for the project.</a:t>
            </a:r>
          </a:p>
          <a:p>
            <a:endParaRPr lang="en-US" dirty="0"/>
          </a:p>
        </p:txBody>
      </p:sp>
      <p:sp>
        <p:nvSpPr>
          <p:cNvPr id="4" name="Slide Number Placeholder 3"/>
          <p:cNvSpPr>
            <a:spLocks noGrp="1"/>
          </p:cNvSpPr>
          <p:nvPr>
            <p:ph type="sldNum" sz="quarter" idx="5"/>
          </p:nvPr>
        </p:nvSpPr>
        <p:spPr/>
        <p:txBody>
          <a:bodyPr/>
          <a:lstStyle/>
          <a:p>
            <a:fld id="{9E56AB97-E836-46F0-B417-787571FA54D5}" type="slidenum">
              <a:rPr lang="en-US" smtClean="0"/>
              <a:t>4</a:t>
            </a:fld>
            <a:endParaRPr lang="en-US" dirty="0"/>
          </a:p>
        </p:txBody>
      </p:sp>
    </p:spTree>
    <p:extLst>
      <p:ext uri="{BB962C8B-B14F-4D97-AF65-F5344CB8AC3E}">
        <p14:creationId xmlns:p14="http://schemas.microsoft.com/office/powerpoint/2010/main" val="3046668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r>
              <a:rPr lang="en-US" sz="1300" dirty="0"/>
              <a:t>As mentioned, the essential formula for all EACs is the cumulative Actual Costs on a project plus the estimate to complete the remaining work.  The actual costs of work performed is simply an export from the earned value tool, so the more difficult part of developing an EAC is creating the Estimate to Complete, which is the cost required to complete the remaining authorized project work scope.  </a:t>
            </a:r>
          </a:p>
          <a:p>
            <a:endParaRPr lang="en-US" sz="1300" dirty="0"/>
          </a:p>
          <a:p>
            <a:r>
              <a:rPr lang="en-US" sz="1300" dirty="0"/>
              <a:t>In an EVMS, the budgeted cost of the work remaining, or BCWR, is calculated as the Budget at Completion, or BAC, less the cumulative Earned Value, or BCWP.  This formula will provide the budgeted value of that remaining work. Next we can focus on the actual costs required to complete the BCWR. </a:t>
            </a:r>
          </a:p>
          <a:p>
            <a:endParaRPr lang="en-US" dirty="0"/>
          </a:p>
        </p:txBody>
      </p:sp>
      <p:sp>
        <p:nvSpPr>
          <p:cNvPr id="4" name="Slide Number Placeholder 3"/>
          <p:cNvSpPr>
            <a:spLocks noGrp="1"/>
          </p:cNvSpPr>
          <p:nvPr>
            <p:ph type="sldNum" sz="quarter" idx="5"/>
          </p:nvPr>
        </p:nvSpPr>
        <p:spPr/>
        <p:txBody>
          <a:bodyPr/>
          <a:lstStyle/>
          <a:p>
            <a:fld id="{9E56AB97-E836-46F0-B417-787571FA54D5}" type="slidenum">
              <a:rPr lang="en-US" smtClean="0"/>
              <a:t>5</a:t>
            </a:fld>
            <a:endParaRPr lang="en-US" dirty="0"/>
          </a:p>
        </p:txBody>
      </p:sp>
    </p:spTree>
    <p:extLst>
      <p:ext uri="{BB962C8B-B14F-4D97-AF65-F5344CB8AC3E}">
        <p14:creationId xmlns:p14="http://schemas.microsoft.com/office/powerpoint/2010/main" val="2959110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pPr defTabSz="966612"/>
            <a:r>
              <a:rPr lang="en-US" sz="1300" dirty="0"/>
              <a:t>Shown graphically, we can see the relationship between the Budget at Completion, or BAC, and the Budgeted Cost of Work Performed, or BCWP.  The difference between these two elements is the budgeted cost of work remaining, or BCWR.  </a:t>
            </a:r>
          </a:p>
          <a:p>
            <a:endParaRPr lang="en-US" dirty="0"/>
          </a:p>
        </p:txBody>
      </p:sp>
      <p:sp>
        <p:nvSpPr>
          <p:cNvPr id="4" name="Slide Number Placeholder 3"/>
          <p:cNvSpPr>
            <a:spLocks noGrp="1"/>
          </p:cNvSpPr>
          <p:nvPr>
            <p:ph type="sldNum" sz="quarter" idx="5"/>
          </p:nvPr>
        </p:nvSpPr>
        <p:spPr/>
        <p:txBody>
          <a:bodyPr/>
          <a:lstStyle/>
          <a:p>
            <a:fld id="{9E56AB97-E836-46F0-B417-787571FA54D5}" type="slidenum">
              <a:rPr lang="en-US" smtClean="0"/>
              <a:t>6</a:t>
            </a:fld>
            <a:endParaRPr lang="en-US" dirty="0"/>
          </a:p>
        </p:txBody>
      </p:sp>
    </p:spTree>
    <p:extLst>
      <p:ext uri="{BB962C8B-B14F-4D97-AF65-F5344CB8AC3E}">
        <p14:creationId xmlns:p14="http://schemas.microsoft.com/office/powerpoint/2010/main" val="506887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r>
              <a:rPr lang="en-US" sz="1300" dirty="0"/>
              <a:t>The estimate to complete the remaining work scope is developed at the element of cost level, meaning Labor, Material, Subcontracts, Other direct costs, etcetera.  This is done at the work package, planning package and summary level planning package levels.  This estimate is based on the available time-phased resources and must correspond to the dates in the forecasted schedule.  In other words, the time-phased ETC must correspond to the time-phasing of the forecasted work scope.</a:t>
            </a:r>
          </a:p>
          <a:p>
            <a:endParaRPr lang="en-US" dirty="0"/>
          </a:p>
        </p:txBody>
      </p:sp>
      <p:sp>
        <p:nvSpPr>
          <p:cNvPr id="4" name="Slide Number Placeholder 3"/>
          <p:cNvSpPr>
            <a:spLocks noGrp="1"/>
          </p:cNvSpPr>
          <p:nvPr>
            <p:ph type="sldNum" sz="quarter" idx="5"/>
          </p:nvPr>
        </p:nvSpPr>
        <p:spPr/>
        <p:txBody>
          <a:bodyPr/>
          <a:lstStyle/>
          <a:p>
            <a:fld id="{9E56AB97-E836-46F0-B417-787571FA54D5}" type="slidenum">
              <a:rPr lang="en-US" smtClean="0"/>
              <a:t>7</a:t>
            </a:fld>
            <a:endParaRPr lang="en-US" dirty="0"/>
          </a:p>
        </p:txBody>
      </p:sp>
    </p:spTree>
    <p:extLst>
      <p:ext uri="{BB962C8B-B14F-4D97-AF65-F5344CB8AC3E}">
        <p14:creationId xmlns:p14="http://schemas.microsoft.com/office/powerpoint/2010/main" val="476532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pPr defTabSz="966612"/>
            <a:r>
              <a:rPr lang="en-US" sz="1300" dirty="0"/>
              <a:t>Putting these concepts together, the ETC is the difference between the EAC and the cumulative ACWP.  This value represents the forecasted cost to complete the work remaining on the project, and the budget value of that work is calculated by subtracting the cumulative BCWP from the BAC.</a:t>
            </a:r>
          </a:p>
          <a:p>
            <a:endParaRPr lang="en-US" dirty="0"/>
          </a:p>
        </p:txBody>
      </p:sp>
      <p:sp>
        <p:nvSpPr>
          <p:cNvPr id="4" name="Slide Number Placeholder 3"/>
          <p:cNvSpPr>
            <a:spLocks noGrp="1"/>
          </p:cNvSpPr>
          <p:nvPr>
            <p:ph type="sldNum" sz="quarter" idx="5"/>
          </p:nvPr>
        </p:nvSpPr>
        <p:spPr/>
        <p:txBody>
          <a:bodyPr/>
          <a:lstStyle/>
          <a:p>
            <a:fld id="{9E56AB97-E836-46F0-B417-787571FA54D5}" type="slidenum">
              <a:rPr lang="en-US" smtClean="0"/>
              <a:t>8</a:t>
            </a:fld>
            <a:endParaRPr lang="en-US" dirty="0"/>
          </a:p>
        </p:txBody>
      </p:sp>
    </p:spTree>
    <p:extLst>
      <p:ext uri="{BB962C8B-B14F-4D97-AF65-F5344CB8AC3E}">
        <p14:creationId xmlns:p14="http://schemas.microsoft.com/office/powerpoint/2010/main" val="2017037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r>
              <a:rPr lang="en-US" sz="1300" dirty="0"/>
              <a:t>Now that we have covered the formulas and graphical representations of the EAC, let’s turn our attention to the process.  On a monthly basis, one of the roles of the Control Account Manager is to review the EACs of their control accounts for relevance and currency.  </a:t>
            </a:r>
          </a:p>
          <a:p>
            <a:endParaRPr lang="en-US" sz="1300" dirty="0"/>
          </a:p>
          <a:p>
            <a:r>
              <a:rPr lang="en-US" sz="1300" dirty="0"/>
              <a:t>The contractor may establish thresholds for an EAC review at the Control Account level, and while exceeding this threshold may be a good indicator that an EAC should be evaluated, it does not necessarily mean that an EAC must be changed.  In addition, not exceeding a threshold does not necessarily mean that the EAC for a control account should not be reviewed for realism.  The CAM knows the day to day issues and is in the best position to identify non-recurring cost impacts and those that are recurring. That information assists the CAM in determining if the EAC needs to be updated and if so, by how much. </a:t>
            </a:r>
          </a:p>
          <a:p>
            <a:endParaRPr lang="en-US" sz="1300" dirty="0"/>
          </a:p>
          <a:p>
            <a:r>
              <a:rPr lang="en-US" sz="1300" dirty="0"/>
              <a:t>The primary driver for changing the forecast of costs is realization that the current ETC is no longer realistic nor is consistent with the remaining work.  </a:t>
            </a:r>
          </a:p>
          <a:p>
            <a:endParaRPr lang="en-US" sz="1300" dirty="0"/>
          </a:p>
          <a:p>
            <a:r>
              <a:rPr lang="en-US" sz="1300" dirty="0"/>
              <a:t>There are many drivers which may cause a need to change the EAC, but schedule delays, cumulative cost variances, changes in performance, technical performance issues, and realized risks are among them.</a:t>
            </a:r>
          </a:p>
          <a:p>
            <a:endParaRPr lang="en-US" dirty="0"/>
          </a:p>
        </p:txBody>
      </p:sp>
      <p:sp>
        <p:nvSpPr>
          <p:cNvPr id="4" name="Slide Number Placeholder 3"/>
          <p:cNvSpPr>
            <a:spLocks noGrp="1"/>
          </p:cNvSpPr>
          <p:nvPr>
            <p:ph type="sldNum" sz="quarter" idx="5"/>
          </p:nvPr>
        </p:nvSpPr>
        <p:spPr/>
        <p:txBody>
          <a:bodyPr/>
          <a:lstStyle/>
          <a:p>
            <a:fld id="{9E56AB97-E836-46F0-B417-787571FA54D5}" type="slidenum">
              <a:rPr lang="en-US" smtClean="0"/>
              <a:t>9</a:t>
            </a:fld>
            <a:endParaRPr lang="en-US" dirty="0"/>
          </a:p>
        </p:txBody>
      </p:sp>
    </p:spTree>
    <p:extLst>
      <p:ext uri="{BB962C8B-B14F-4D97-AF65-F5344CB8AC3E}">
        <p14:creationId xmlns:p14="http://schemas.microsoft.com/office/powerpoint/2010/main" val="470869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r>
              <a:rPr lang="en-US" sz="1300" dirty="0"/>
              <a:t>Often a look back at past performance can provide insight into future performance.  This method also provides a means of checking the realism of the EAC.  This can be done by comparing the Cost Performance Index, or CPI to the To Complete Performance Index, or TCPI to provide the reasonableness of the EAC. </a:t>
            </a:r>
          </a:p>
          <a:p>
            <a:r>
              <a:rPr lang="en-US" sz="1300" dirty="0"/>
              <a:t>The formula for reviewing the past is by using the CPI which is determined by dividing the BCWP by the ACWP.  The formula for the TCPI uses the previous formulas we discussed. The numerator is the BCWR, while the denominator is the ETC.  In this way, the future is predicted.  </a:t>
            </a:r>
          </a:p>
          <a:p>
            <a:endParaRPr lang="en-US" sz="1300" dirty="0"/>
          </a:p>
          <a:p>
            <a:r>
              <a:rPr lang="en-US" sz="1300" dirty="0"/>
              <a:t>The CPI is a measure of cost efficiency on completed work, while the TCPI is a measure of cost efficiency required on non-completed work in order to achieve the EAC.  Again, a significant difference between these two indices does not necessarily mean that an EAC is incorrect and must be changed, nor is a lack of difference a sure sign that the EAC remains valid.  However, a difference is an indication that an EAC should be reviewed for realism.</a:t>
            </a:r>
          </a:p>
          <a:p>
            <a:endParaRPr lang="en-US" sz="13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despite the difference the decision is made to not update the EAC, then a logical and valid justification should be documented. </a:t>
            </a:r>
            <a:r>
              <a:rPr lang="en-US" sz="1200" kern="1200">
                <a:solidFill>
                  <a:schemeClr val="tx1"/>
                </a:solidFill>
                <a:effectLst/>
                <a:latin typeface="+mn-lt"/>
                <a:ea typeface="+mn-ea"/>
                <a:cs typeface="+mn-cs"/>
              </a:rPr>
              <a:t>Simply stating that there will be future efficiencies or that performance will improve is insufficient justification. </a:t>
            </a:r>
          </a:p>
          <a:p>
            <a:endParaRPr lang="en-US" sz="1300" dirty="0"/>
          </a:p>
          <a:p>
            <a:endParaRPr lang="en-US" dirty="0"/>
          </a:p>
        </p:txBody>
      </p:sp>
      <p:sp>
        <p:nvSpPr>
          <p:cNvPr id="4" name="Slide Number Placeholder 3"/>
          <p:cNvSpPr>
            <a:spLocks noGrp="1"/>
          </p:cNvSpPr>
          <p:nvPr>
            <p:ph type="sldNum" sz="quarter" idx="5"/>
          </p:nvPr>
        </p:nvSpPr>
        <p:spPr/>
        <p:txBody>
          <a:bodyPr/>
          <a:lstStyle/>
          <a:p>
            <a:fld id="{9E56AB97-E836-46F0-B417-787571FA54D5}" type="slidenum">
              <a:rPr lang="en-US" smtClean="0"/>
              <a:t>10</a:t>
            </a:fld>
            <a:endParaRPr lang="en-US"/>
          </a:p>
        </p:txBody>
      </p:sp>
    </p:spTree>
    <p:extLst>
      <p:ext uri="{BB962C8B-B14F-4D97-AF65-F5344CB8AC3E}">
        <p14:creationId xmlns:p14="http://schemas.microsoft.com/office/powerpoint/2010/main" val="2951325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pPr defTabSz="966612"/>
            <a:r>
              <a:rPr lang="en-US" sz="1300" dirty="0"/>
              <a:t>This graph demonstrates the relationship and difference between the two indices.  The CPI is a measure of cost efficiency to date on the project, or whatever level of the project this measure is run.  The TCPI is a forward-looking index that measures the efficiency required to achieve the EAC.</a:t>
            </a:r>
          </a:p>
          <a:p>
            <a:endParaRPr lang="en-US" dirty="0"/>
          </a:p>
        </p:txBody>
      </p:sp>
      <p:sp>
        <p:nvSpPr>
          <p:cNvPr id="4" name="Slide Number Placeholder 3"/>
          <p:cNvSpPr>
            <a:spLocks noGrp="1"/>
          </p:cNvSpPr>
          <p:nvPr>
            <p:ph type="sldNum" sz="quarter" idx="5"/>
          </p:nvPr>
        </p:nvSpPr>
        <p:spPr/>
        <p:txBody>
          <a:bodyPr/>
          <a:lstStyle/>
          <a:p>
            <a:fld id="{9E56AB97-E836-46F0-B417-787571FA54D5}" type="slidenum">
              <a:rPr lang="en-US" smtClean="0"/>
              <a:t>11</a:t>
            </a:fld>
            <a:endParaRPr lang="en-US"/>
          </a:p>
        </p:txBody>
      </p:sp>
    </p:spTree>
    <p:extLst>
      <p:ext uri="{BB962C8B-B14F-4D97-AF65-F5344CB8AC3E}">
        <p14:creationId xmlns:p14="http://schemas.microsoft.com/office/powerpoint/2010/main" val="2752251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r>
              <a:rPr lang="en-US" dirty="0"/>
              <a:t>The IPMR requires the reporting of the Project Manager’s Best Case, Worst Case, and Most Likely EACs. These will differ from the summation of the CAM EACs. The process and reasons for the difference are explained in Snippet 5-5  IPMR Purpose and Use.</a:t>
            </a:r>
          </a:p>
          <a:p>
            <a:endParaRPr lang="en-US" dirty="0"/>
          </a:p>
        </p:txBody>
      </p:sp>
      <p:sp>
        <p:nvSpPr>
          <p:cNvPr id="4" name="Slide Number Placeholder 3"/>
          <p:cNvSpPr>
            <a:spLocks noGrp="1"/>
          </p:cNvSpPr>
          <p:nvPr>
            <p:ph type="sldNum" sz="quarter" idx="5"/>
          </p:nvPr>
        </p:nvSpPr>
        <p:spPr/>
        <p:txBody>
          <a:bodyPr/>
          <a:lstStyle/>
          <a:p>
            <a:fld id="{9E56AB97-E836-46F0-B417-787571FA54D5}" type="slidenum">
              <a:rPr lang="en-US" smtClean="0"/>
              <a:t>12</a:t>
            </a:fld>
            <a:endParaRPr lang="en-US"/>
          </a:p>
        </p:txBody>
      </p:sp>
    </p:spTree>
    <p:extLst>
      <p:ext uri="{BB962C8B-B14F-4D97-AF65-F5344CB8AC3E}">
        <p14:creationId xmlns:p14="http://schemas.microsoft.com/office/powerpoint/2010/main" val="255308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r>
              <a:rPr lang="en-US" sz="1300" dirty="0"/>
              <a:t>In addition to reviewing the EAC on a monthly basis to verify that it is consistent with current performance and conditions, a periodic comprehensive or bottom-up EAC assessment of the entire project work scope is conducted.  The comprehensive updates are required at least annually on projects, but more often if either contractual or performance conditions warrant it.  </a:t>
            </a:r>
          </a:p>
          <a:p>
            <a:endParaRPr lang="en-US" sz="1300" dirty="0"/>
          </a:p>
          <a:p>
            <a:r>
              <a:rPr lang="en-US" sz="1300" dirty="0"/>
              <a:t>In preparation for the comprehensive EAC, the Contractor will establish ground rules and assumptions for the exercise, including subcontractor participation,  an overall timeline for completion,  and incorporation into customer reporting.  This process typically starts with the Control Account Managers, and often involves the IPT Leads, Functional Managers, the Project Manager, and Senior Executives.</a:t>
            </a:r>
          </a:p>
          <a:p>
            <a:endParaRPr lang="en-US" sz="1300" dirty="0"/>
          </a:p>
        </p:txBody>
      </p:sp>
      <p:sp>
        <p:nvSpPr>
          <p:cNvPr id="4" name="Slide Number Placeholder 3"/>
          <p:cNvSpPr>
            <a:spLocks noGrp="1"/>
          </p:cNvSpPr>
          <p:nvPr>
            <p:ph type="sldNum" sz="quarter" idx="5"/>
          </p:nvPr>
        </p:nvSpPr>
        <p:spPr/>
        <p:txBody>
          <a:bodyPr/>
          <a:lstStyle/>
          <a:p>
            <a:fld id="{9E56AB97-E836-46F0-B417-787571FA54D5}" type="slidenum">
              <a:rPr lang="en-US" smtClean="0"/>
              <a:t>13</a:t>
            </a:fld>
            <a:endParaRPr lang="en-US" dirty="0"/>
          </a:p>
        </p:txBody>
      </p:sp>
    </p:spTree>
    <p:extLst>
      <p:ext uri="{BB962C8B-B14F-4D97-AF65-F5344CB8AC3E}">
        <p14:creationId xmlns:p14="http://schemas.microsoft.com/office/powerpoint/2010/main" val="159643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pPr defTabSz="966612"/>
            <a:r>
              <a:rPr lang="en-US" sz="1300" dirty="0"/>
              <a:t>Comprehensive EACs are different than the monthly updates in that they require a greater degree of formality and examination.  This includes an evaluation of project level existent and emerging risks and/or opportunities; a review and incorporation of the latest direct and indirect rates;  an assessment of any environmental changes that may impact future schedule and costs; CAM level assessment and incorporation of subcontractor EACs; incorporation of commodity increases or decreases; and a review of all remaining work scope, including the scope residing in the undistributed budget and authorized unpriced work. </a:t>
            </a:r>
            <a:endParaRPr lang="en-US" dirty="0"/>
          </a:p>
        </p:txBody>
      </p:sp>
      <p:sp>
        <p:nvSpPr>
          <p:cNvPr id="4" name="Slide Number Placeholder 3"/>
          <p:cNvSpPr>
            <a:spLocks noGrp="1"/>
          </p:cNvSpPr>
          <p:nvPr>
            <p:ph type="sldNum" sz="quarter" idx="5"/>
          </p:nvPr>
        </p:nvSpPr>
        <p:spPr/>
        <p:txBody>
          <a:bodyPr/>
          <a:lstStyle/>
          <a:p>
            <a:fld id="{9E56AB97-E836-46F0-B417-787571FA54D5}" type="slidenum">
              <a:rPr lang="en-US" smtClean="0"/>
              <a:t>14</a:t>
            </a:fld>
            <a:endParaRPr lang="en-US" dirty="0"/>
          </a:p>
        </p:txBody>
      </p:sp>
    </p:spTree>
    <p:extLst>
      <p:ext uri="{BB962C8B-B14F-4D97-AF65-F5344CB8AC3E}">
        <p14:creationId xmlns:p14="http://schemas.microsoft.com/office/powerpoint/2010/main" val="3840261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xmlns="" id="{E7205E3A-FA15-482A-A064-0CE97C6ADD99}"/>
              </a:ext>
            </a:extLst>
          </p:cNvPr>
          <p:cNvSpPr>
            <a:spLocks noGrp="1"/>
          </p:cNvSpPr>
          <p:nvPr>
            <p:ph type="body" idx="1"/>
          </p:nvPr>
        </p:nvSpPr>
        <p:spPr/>
        <p:txBody>
          <a:bodyPr/>
          <a:lstStyle/>
          <a:p>
            <a:r>
              <a:rPr lang="en-US" sz="1300" dirty="0"/>
              <a:t>In summary, a current, accurate and complete Estimate at Completion is a crucial component of project management. DOE depends on its accuracy to manage funding. </a:t>
            </a:r>
          </a:p>
          <a:p>
            <a:r>
              <a:rPr lang="en-US" sz="1300" dirty="0"/>
              <a:t>The EAC is calculated by adding the Actual Costs incurred to date on the Project plus the forecast of cost, or ETC, to complete the remaining work scope.</a:t>
            </a:r>
          </a:p>
          <a:p>
            <a:r>
              <a:rPr lang="en-US" sz="1300" dirty="0"/>
              <a:t>The CAMs on the project are required to review the EACs for their control accounts on a monthly basis for relevance and currency.</a:t>
            </a:r>
          </a:p>
          <a:p>
            <a:r>
              <a:rPr lang="en-US" sz="1300" dirty="0"/>
              <a:t>The primary driver for changing the forecast of costs is realization that the current ETC is no longer realistic, and a comparison between the CPI and the TCPI can be a quick and easy reality check of the EAC.</a:t>
            </a:r>
          </a:p>
          <a:p>
            <a:r>
              <a:rPr lang="en-US" sz="1300" dirty="0"/>
              <a:t>In addition to monthly updates, a comprehensive, or bottom-up, EAC update is a formal process, involves the entire project management team, and is required at least annually.</a:t>
            </a:r>
          </a:p>
          <a:p>
            <a:endParaRPr lang="en-US" dirty="0"/>
          </a:p>
        </p:txBody>
      </p:sp>
    </p:spTree>
    <p:extLst>
      <p:ext uri="{BB962C8B-B14F-4D97-AF65-F5344CB8AC3E}">
        <p14:creationId xmlns:p14="http://schemas.microsoft.com/office/powerpoint/2010/main" val="2220483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pPr defTabSz="1049471">
              <a:defRPr/>
            </a:pPr>
            <a:r>
              <a:rPr lang="en-US" dirty="0"/>
              <a:t>For additional information relative to EVMS procedures, templates, helpful references, more Snippets, and training materials, please refer to DOE PM’s external EVM Home page or the internal </a:t>
            </a:r>
            <a:r>
              <a:rPr lang="en-US" dirty="0" err="1"/>
              <a:t>Max.Gov</a:t>
            </a:r>
            <a:r>
              <a:rPr lang="en-US" dirty="0"/>
              <a:t> PM Library. Check back periodically for updated or new information. </a:t>
            </a:r>
          </a:p>
          <a:p>
            <a:pPr defTabSz="1049471">
              <a:defRPr/>
            </a:pPr>
            <a:endParaRPr lang="en-US" dirty="0"/>
          </a:p>
          <a:p>
            <a:pPr defTabSz="1049471"/>
            <a:r>
              <a:rPr lang="en-US" dirty="0"/>
              <a:t>Thank You for using the Snippet Library. </a:t>
            </a:r>
          </a:p>
          <a:p>
            <a:endParaRPr lang="en-US" dirty="0"/>
          </a:p>
        </p:txBody>
      </p:sp>
      <p:sp>
        <p:nvSpPr>
          <p:cNvPr id="4" name="Slide Number Placeholder 3"/>
          <p:cNvSpPr>
            <a:spLocks noGrp="1"/>
          </p:cNvSpPr>
          <p:nvPr>
            <p:ph type="sldNum" sz="quarter" idx="5"/>
          </p:nvPr>
        </p:nvSpPr>
        <p:spPr/>
        <p:txBody>
          <a:bodyPr/>
          <a:lstStyle/>
          <a:p>
            <a:fld id="{9E56AB97-E836-46F0-B417-787571FA54D5}" type="slidenum">
              <a:rPr lang="en-US" smtClean="0"/>
              <a:t>16</a:t>
            </a:fld>
            <a:endParaRPr lang="en-US"/>
          </a:p>
        </p:txBody>
      </p:sp>
    </p:spTree>
    <p:extLst>
      <p:ext uri="{BB962C8B-B14F-4D97-AF65-F5344CB8AC3E}">
        <p14:creationId xmlns:p14="http://schemas.microsoft.com/office/powerpoint/2010/main" val="3742410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E354EC78-40E5-4192-814D-4DD304F419AC}" type="datetime1">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9A598-58D1-480D-8057-49927A977735}"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1434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344085-0F14-4C9D-ABA5-B87C9A345E02}" type="datetime1">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sz="1200" b="1"/>
            </a:lvl1pPr>
          </a:lstStyle>
          <a:p>
            <a:fld id="{7B59A598-58D1-480D-8057-49927A977735}" type="slidenum">
              <a:rPr lang="en-US" smtClean="0"/>
              <a:pPr/>
              <a:t>‹#›</a:t>
            </a:fld>
            <a:endParaRPr lang="en-US" dirty="0"/>
          </a:p>
        </p:txBody>
      </p:sp>
    </p:spTree>
    <p:extLst>
      <p:ext uri="{BB962C8B-B14F-4D97-AF65-F5344CB8AC3E}">
        <p14:creationId xmlns:p14="http://schemas.microsoft.com/office/powerpoint/2010/main" val="2752708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32C097-2D5F-41C3-AF0A-23B9391714D7}" type="datetime1">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9A598-58D1-480D-8057-49927A977735}"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9834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81ADFD-5B88-432F-8166-2178BB51648C}" type="datetime1">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59A598-58D1-480D-8057-49927A977735}" type="slidenum">
              <a:rPr lang="en-US" smtClean="0"/>
              <a:t>‹#›</a:t>
            </a:fld>
            <a:endParaRPr lang="en-US"/>
          </a:p>
        </p:txBody>
      </p:sp>
    </p:spTree>
    <p:extLst>
      <p:ext uri="{BB962C8B-B14F-4D97-AF65-F5344CB8AC3E}">
        <p14:creationId xmlns:p14="http://schemas.microsoft.com/office/powerpoint/2010/main" val="398815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16C488-C027-4ACC-B6DF-6B19A261AA39}" type="datetime1">
              <a:rPr lang="en-US" smtClean="0"/>
              <a:t>4/8/2020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59A598-58D1-480D-8057-49927A977735}" type="slidenum">
              <a:rPr lang="en-US" smtClean="0"/>
              <a:t>‹#›</a:t>
            </a:fld>
            <a:endParaRPr lang="en-US"/>
          </a:p>
        </p:txBody>
      </p:sp>
    </p:spTree>
    <p:extLst>
      <p:ext uri="{BB962C8B-B14F-4D97-AF65-F5344CB8AC3E}">
        <p14:creationId xmlns:p14="http://schemas.microsoft.com/office/powerpoint/2010/main" val="3144430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973187C-975B-47C7-8985-D565492EDAB2}" type="datetime1">
              <a:rPr lang="en-US" smtClean="0"/>
              <a:t>4/8/2020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59A598-58D1-480D-8057-49927A977735}" type="slidenum">
              <a:rPr lang="en-US" smtClean="0"/>
              <a:pPr/>
              <a:t>‹#›</a:t>
            </a:fld>
            <a:endParaRPr lang="en-US" dirty="0"/>
          </a:p>
        </p:txBody>
      </p:sp>
    </p:spTree>
    <p:extLst>
      <p:ext uri="{BB962C8B-B14F-4D97-AF65-F5344CB8AC3E}">
        <p14:creationId xmlns:p14="http://schemas.microsoft.com/office/powerpoint/2010/main" val="4243477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C8AED-DE14-4A5B-83FB-448889885498}" type="datetime1">
              <a:rPr lang="en-US" smtClean="0"/>
              <a:t>4/8/2020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59A598-58D1-480D-8057-49927A977735}" type="slidenum">
              <a:rPr lang="en-US" smtClean="0"/>
              <a:pPr/>
              <a:t>‹#›</a:t>
            </a:fld>
            <a:endParaRPr lang="en-US" dirty="0"/>
          </a:p>
        </p:txBody>
      </p:sp>
    </p:spTree>
    <p:extLst>
      <p:ext uri="{BB962C8B-B14F-4D97-AF65-F5344CB8AC3E}">
        <p14:creationId xmlns:p14="http://schemas.microsoft.com/office/powerpoint/2010/main" val="1181596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CC12AC-05BB-4A8E-A868-D5BB2DD38407}" type="datetime1">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59A598-58D1-480D-8057-49927A977735}" type="slidenum">
              <a:rPr lang="en-US" smtClean="0"/>
              <a:t>‹#›</a:t>
            </a:fld>
            <a:endParaRPr lang="en-US"/>
          </a:p>
        </p:txBody>
      </p:sp>
    </p:spTree>
    <p:extLst>
      <p:ext uri="{BB962C8B-B14F-4D97-AF65-F5344CB8AC3E}">
        <p14:creationId xmlns:p14="http://schemas.microsoft.com/office/powerpoint/2010/main" val="3449019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00638CE-9BE2-4954-975C-E102AAEE4B96}" type="datetime1">
              <a:rPr lang="en-US" smtClean="0"/>
              <a:t>4/8/2020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59A598-58D1-480D-8057-49927A977735}"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9752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50F1B4-C2AC-4F20-B1E2-685A6B3B5248}" type="datetime1">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9A598-58D1-480D-8057-49927A977735}" type="slidenum">
              <a:rPr lang="en-US" smtClean="0"/>
              <a:t>‹#›</a:t>
            </a:fld>
            <a:endParaRPr lang="en-US"/>
          </a:p>
        </p:txBody>
      </p:sp>
    </p:spTree>
    <p:extLst>
      <p:ext uri="{BB962C8B-B14F-4D97-AF65-F5344CB8AC3E}">
        <p14:creationId xmlns:p14="http://schemas.microsoft.com/office/powerpoint/2010/main" val="4266168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A5C158-A327-4586-8933-7DD845B6A9C7}" type="datetime1">
              <a:rPr lang="en-US" smtClean="0"/>
              <a:t>4/8/2020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9A598-58D1-480D-8057-49927A977735}"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0068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3D7E725-6A38-4CE4-B87A-FFFC510A81E9}" type="datetime1">
              <a:rPr lang="en-US" smtClean="0"/>
              <a:t>4/8/2020</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B59A598-58D1-480D-8057-49927A977735}" type="slidenum">
              <a:rPr lang="en-US" smtClean="0"/>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264086"/>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Lst>
  <p:hf hdr="0" ftr="0" dt="0"/>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49691" y="1423447"/>
            <a:ext cx="5901180" cy="2033032"/>
          </a:xfrm>
          <a:solidFill>
            <a:schemeClr val="accent1">
              <a:lumMod val="75000"/>
            </a:schemeClr>
          </a:solidFill>
        </p:spPr>
        <p:txBody>
          <a:bodyPr anchor="b">
            <a:normAutofit/>
          </a:bodyPr>
          <a:lstStyle/>
          <a:p>
            <a:pPr algn="l"/>
            <a:r>
              <a:rPr lang="en-US" sz="4800" dirty="0">
                <a:solidFill>
                  <a:srgbClr val="FFFFFF"/>
                </a:solidFill>
              </a:rPr>
              <a:t>Snippet 5-1:  Periodic and Comprehensive Estimate at Completion</a:t>
            </a:r>
          </a:p>
        </p:txBody>
      </p:sp>
      <p:sp>
        <p:nvSpPr>
          <p:cNvPr id="6" name="TextBox 5">
            <a:extLst>
              <a:ext uri="{FF2B5EF4-FFF2-40B4-BE49-F238E27FC236}">
                <a16:creationId xmlns:a16="http://schemas.microsoft.com/office/drawing/2014/main" xmlns="" id="{DA2E7415-64EB-4185-A0E1-46A852FC443A}"/>
              </a:ext>
            </a:extLst>
          </p:cNvPr>
          <p:cNvSpPr txBox="1"/>
          <p:nvPr/>
        </p:nvSpPr>
        <p:spPr>
          <a:xfrm flipH="1">
            <a:off x="4177552" y="5151059"/>
            <a:ext cx="4571999" cy="830997"/>
          </a:xfrm>
          <a:prstGeom prst="rect">
            <a:avLst/>
          </a:prstGeom>
          <a:solidFill>
            <a:schemeClr val="accent1">
              <a:lumMod val="75000"/>
            </a:schemeClr>
          </a:solidFill>
        </p:spPr>
        <p:txBody>
          <a:bodyPr wrap="square" rtlCol="0">
            <a:spAutoFit/>
          </a:bodyPr>
          <a:lstStyle/>
          <a:p>
            <a:r>
              <a:rPr lang="en-US" sz="2400" dirty="0">
                <a:solidFill>
                  <a:schemeClr val="bg1"/>
                </a:solidFill>
              </a:rPr>
              <a:t>U.S. Department of Energy</a:t>
            </a:r>
          </a:p>
          <a:p>
            <a:r>
              <a:rPr lang="en-US" sz="2400" dirty="0">
                <a:solidFill>
                  <a:schemeClr val="bg1"/>
                </a:solidFill>
              </a:rPr>
              <a:t>Office of Project Management (PM</a:t>
            </a:r>
            <a:r>
              <a:rPr lang="en-US" dirty="0">
                <a:solidFill>
                  <a:schemeClr val="bg1"/>
                </a:solidFill>
              </a:rPr>
              <a:t>)</a:t>
            </a:r>
          </a:p>
        </p:txBody>
      </p:sp>
    </p:spTree>
    <p:extLst>
      <p:ext uri="{BB962C8B-B14F-4D97-AF65-F5344CB8AC3E}">
        <p14:creationId xmlns:p14="http://schemas.microsoft.com/office/powerpoint/2010/main" val="4136769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xmlns="" id="{B821C225-5C4D-4168-90AF-3D263D72CBA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xmlns="" id="{A43280A9-E265-46D1-8575-622906D204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0" y="0"/>
            <a:ext cx="9141544"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16">
            <a:extLst>
              <a:ext uri="{FF2B5EF4-FFF2-40B4-BE49-F238E27FC236}">
                <a16:creationId xmlns:a16="http://schemas.microsoft.com/office/drawing/2014/main" xmlns="" id="{4DE20B70-4750-4280-B3AC-512C05EEF9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688505" y="1814574"/>
            <a:ext cx="5570417" cy="3228207"/>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3" name="Rectangle 22">
            <a:extLst>
              <a:ext uri="{FF2B5EF4-FFF2-40B4-BE49-F238E27FC236}">
                <a16:creationId xmlns:a16="http://schemas.microsoft.com/office/drawing/2014/main" xmlns="" id="{98D95174-B5F2-424A-8183-654A5064D0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000" y="-2"/>
            <a:ext cx="123444"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xmlns="" id="{DD368A96-A16E-42CE-842C-9166E567BCC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171444" y="620720"/>
            <a:ext cx="5492423"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7CF482E-2EC2-4910-BFA0-122438B5C6B0}"/>
              </a:ext>
            </a:extLst>
          </p:cNvPr>
          <p:cNvSpPr>
            <a:spLocks noGrp="1"/>
          </p:cNvSpPr>
          <p:nvPr>
            <p:ph type="title" idx="4294967295"/>
          </p:nvPr>
        </p:nvSpPr>
        <p:spPr>
          <a:xfrm>
            <a:off x="3406641" y="942449"/>
            <a:ext cx="5010992" cy="1470249"/>
          </a:xfrm>
        </p:spPr>
        <p:txBody>
          <a:bodyPr vert="horz" lIns="91440" tIns="45720" rIns="91440" bIns="45720" rtlCol="0" anchor="ctr">
            <a:normAutofit/>
          </a:bodyPr>
          <a:lstStyle/>
          <a:p>
            <a:r>
              <a:rPr lang="en-US" sz="4000" dirty="0"/>
              <a:t>Importance of an Estimate at Completion</a:t>
            </a:r>
          </a:p>
        </p:txBody>
      </p:sp>
      <p:cxnSp>
        <p:nvCxnSpPr>
          <p:cNvPr id="27" name="Straight Connector 26">
            <a:extLst>
              <a:ext uri="{FF2B5EF4-FFF2-40B4-BE49-F238E27FC236}">
                <a16:creationId xmlns:a16="http://schemas.microsoft.com/office/drawing/2014/main" xmlns="" id="{E350D170-418B-4A22-8B98-15EF799FD95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448775" y="2573573"/>
            <a:ext cx="493776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xmlns="" id="{4A0C8A0F-3514-4E86-99DF-513D8CF016DD}"/>
              </a:ext>
            </a:extLst>
          </p:cNvPr>
          <p:cNvSpPr txBox="1">
            <a:spLocks noChangeArrowheads="1"/>
          </p:cNvSpPr>
          <p:nvPr/>
        </p:nvSpPr>
        <p:spPr bwMode="auto">
          <a:xfrm>
            <a:off x="3410282" y="2596323"/>
            <a:ext cx="5007352" cy="3617560"/>
          </a:xfrm>
          <a:prstGeom prst="rect">
            <a:avLst/>
          </a:prstGeom>
        </p:spPr>
        <p:txBody>
          <a:bodyPr vert="horz" lIns="45720" tIns="45720" rIns="45720" bIns="45720" numCol="1" rtlCol="0" anchorCtr="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fontAlgn="base">
              <a:lnSpc>
                <a:spcPct val="90000"/>
              </a:lnSpc>
              <a:spcBef>
                <a:spcPct val="20000"/>
              </a:spcBef>
              <a:spcAft>
                <a:spcPct val="0"/>
              </a:spcAft>
              <a:buClr>
                <a:schemeClr val="tx1"/>
              </a:buClr>
              <a:buSzPct val="130000"/>
              <a:buFont typeface="Arial" panose="020B0604020202020204" pitchFamily="34" charset="0"/>
              <a:buChar char="•"/>
              <a:defRPr/>
            </a:pPr>
            <a:r>
              <a:rPr lang="en-US" sz="2400" dirty="0"/>
              <a:t>Estimate at Completion (EAC):</a:t>
            </a:r>
          </a:p>
          <a:p>
            <a:pPr marL="600075" lvl="1" indent="-257175" fontAlgn="base">
              <a:lnSpc>
                <a:spcPct val="90000"/>
              </a:lnSpc>
              <a:spcBef>
                <a:spcPct val="20000"/>
              </a:spcBef>
              <a:spcAft>
                <a:spcPct val="0"/>
              </a:spcAft>
              <a:buClr>
                <a:schemeClr val="tx1"/>
              </a:buClr>
              <a:buSzPct val="135000"/>
              <a:buFont typeface="Arial" panose="020B0604020202020204" pitchFamily="34" charset="0"/>
              <a:buChar char="•"/>
              <a:defRPr/>
            </a:pPr>
            <a:r>
              <a:rPr lang="en-US" sz="2000" dirty="0"/>
              <a:t>A crucial part of the project management plan</a:t>
            </a:r>
          </a:p>
          <a:p>
            <a:pPr marL="600075" lvl="1" indent="-257175" fontAlgn="base">
              <a:lnSpc>
                <a:spcPct val="90000"/>
              </a:lnSpc>
              <a:spcBef>
                <a:spcPct val="20000"/>
              </a:spcBef>
              <a:spcAft>
                <a:spcPct val="0"/>
              </a:spcAft>
              <a:buClr>
                <a:schemeClr val="tx1"/>
              </a:buClr>
              <a:buSzPct val="135000"/>
              <a:buFont typeface="Arial" panose="020B0604020202020204" pitchFamily="34" charset="0"/>
              <a:buChar char="•"/>
              <a:defRPr/>
            </a:pPr>
            <a:r>
              <a:rPr lang="en-US" sz="2000" dirty="0"/>
              <a:t>Must be properly established and maintained</a:t>
            </a:r>
          </a:p>
          <a:p>
            <a:pPr marL="600075" lvl="1" indent="-257175" fontAlgn="base">
              <a:lnSpc>
                <a:spcPct val="90000"/>
              </a:lnSpc>
              <a:spcBef>
                <a:spcPct val="20000"/>
              </a:spcBef>
              <a:spcAft>
                <a:spcPct val="0"/>
              </a:spcAft>
              <a:buClr>
                <a:schemeClr val="tx1"/>
              </a:buClr>
              <a:buSzPct val="135000"/>
              <a:buFont typeface="Arial" panose="020B0604020202020204" pitchFamily="34" charset="0"/>
              <a:buChar char="•"/>
              <a:defRPr/>
            </a:pPr>
            <a:r>
              <a:rPr lang="en-US" sz="2000" dirty="0"/>
              <a:t>Provides visibility into the cost, schedule, risks and opportunities, and resource requirements to complete the project. </a:t>
            </a:r>
          </a:p>
          <a:p>
            <a:pPr marL="600075" lvl="1" indent="-257175" fontAlgn="base">
              <a:lnSpc>
                <a:spcPct val="90000"/>
              </a:lnSpc>
              <a:spcBef>
                <a:spcPct val="20000"/>
              </a:spcBef>
              <a:spcAft>
                <a:spcPct val="0"/>
              </a:spcAft>
              <a:buClr>
                <a:schemeClr val="tx1"/>
              </a:buClr>
              <a:buSzPct val="135000"/>
              <a:buFont typeface="Arial" panose="020B0604020202020204" pitchFamily="34" charset="0"/>
              <a:buChar char="•"/>
              <a:defRPr/>
            </a:pPr>
            <a:r>
              <a:rPr lang="en-US" sz="2000" dirty="0"/>
              <a:t>Provides insight into future project resource requirements</a:t>
            </a:r>
          </a:p>
          <a:p>
            <a:pPr marL="600075" lvl="1" indent="-257175" fontAlgn="base">
              <a:lnSpc>
                <a:spcPct val="90000"/>
              </a:lnSpc>
              <a:spcBef>
                <a:spcPct val="20000"/>
              </a:spcBef>
              <a:spcAft>
                <a:spcPct val="0"/>
              </a:spcAft>
              <a:buClr>
                <a:schemeClr val="tx1"/>
              </a:buClr>
              <a:buSzPct val="135000"/>
              <a:buFont typeface="Arial" panose="020B0604020202020204" pitchFamily="34" charset="0"/>
              <a:buChar char="•"/>
              <a:defRPr/>
            </a:pPr>
            <a:r>
              <a:rPr lang="en-US" sz="2000" dirty="0"/>
              <a:t>Insight into projected funding requirements</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endParaRPr lang="en-US" dirty="0"/>
          </a:p>
        </p:txBody>
      </p:sp>
      <p:sp>
        <p:nvSpPr>
          <p:cNvPr id="4" name="Slide Number Placeholder 3">
            <a:extLst>
              <a:ext uri="{FF2B5EF4-FFF2-40B4-BE49-F238E27FC236}">
                <a16:creationId xmlns:a16="http://schemas.microsoft.com/office/drawing/2014/main" xmlns="" id="{4472C0D9-1EB6-45FE-B2A7-77A4FF175199}"/>
              </a:ext>
            </a:extLst>
          </p:cNvPr>
          <p:cNvSpPr>
            <a:spLocks noGrp="1"/>
          </p:cNvSpPr>
          <p:nvPr>
            <p:ph type="sldNum" sz="quarter" idx="12"/>
          </p:nvPr>
        </p:nvSpPr>
        <p:spPr>
          <a:xfrm>
            <a:off x="8127999" y="6470704"/>
            <a:ext cx="730251" cy="274320"/>
          </a:xfrm>
        </p:spPr>
        <p:txBody>
          <a:bodyPr vert="horz" lIns="91440" tIns="45720" rIns="91440" bIns="45720" rtlCol="0" anchor="ctr">
            <a:normAutofit/>
          </a:bodyPr>
          <a:lstStyle/>
          <a:p>
            <a:pPr>
              <a:spcAft>
                <a:spcPts val="450"/>
              </a:spcAft>
            </a:pPr>
            <a:fld id="{7B59A598-58D1-480D-8057-49927A977735}" type="slidenum">
              <a:rPr lang="en-US" kern="1200" dirty="0">
                <a:solidFill>
                  <a:schemeClr val="tx1">
                    <a:lumMod val="95000"/>
                    <a:lumOff val="5000"/>
                  </a:schemeClr>
                </a:solidFill>
                <a:latin typeface="+mj-lt"/>
                <a:ea typeface="+mn-ea"/>
                <a:cs typeface="+mn-cs"/>
              </a:rPr>
              <a:pPr>
                <a:spcAft>
                  <a:spcPts val="450"/>
                </a:spcAft>
              </a:pPr>
              <a:t>2</a:t>
            </a:fld>
            <a:endParaRPr lang="en-US" kern="1200" dirty="0">
              <a:solidFill>
                <a:schemeClr val="tx1">
                  <a:lumMod val="95000"/>
                  <a:lumOff val="5000"/>
                </a:schemeClr>
              </a:solidFill>
              <a:latin typeface="+mj-lt"/>
              <a:ea typeface="+mn-ea"/>
              <a:cs typeface="+mn-cs"/>
            </a:endParaRPr>
          </a:p>
        </p:txBody>
      </p:sp>
    </p:spTree>
    <p:extLst>
      <p:ext uri="{BB962C8B-B14F-4D97-AF65-F5344CB8AC3E}">
        <p14:creationId xmlns:p14="http://schemas.microsoft.com/office/powerpoint/2010/main" val="325320229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4472C0D9-1EB6-45FE-B2A7-77A4FF175199}"/>
              </a:ext>
            </a:extLst>
          </p:cNvPr>
          <p:cNvSpPr>
            <a:spLocks noGrp="1"/>
          </p:cNvSpPr>
          <p:nvPr>
            <p:ph type="sldNum" sz="quarter" idx="12"/>
          </p:nvPr>
        </p:nvSpPr>
        <p:spPr>
          <a:xfrm>
            <a:off x="8128000" y="6367277"/>
            <a:ext cx="730250" cy="580370"/>
          </a:xfrm>
        </p:spPr>
        <p:txBody>
          <a:bodyPr/>
          <a:lstStyle/>
          <a:p>
            <a:fld id="{7B59A598-58D1-480D-8057-49927A977735}" type="slidenum">
              <a:rPr lang="en-US" sz="1200" smtClean="0"/>
              <a:t>3</a:t>
            </a:fld>
            <a:endParaRPr lang="en-US" sz="1200" dirty="0"/>
          </a:p>
        </p:txBody>
      </p:sp>
      <p:sp>
        <p:nvSpPr>
          <p:cNvPr id="2" name="Title 1">
            <a:extLst>
              <a:ext uri="{FF2B5EF4-FFF2-40B4-BE49-F238E27FC236}">
                <a16:creationId xmlns:a16="http://schemas.microsoft.com/office/drawing/2014/main" xmlns="" id="{87CF482E-2EC2-4910-BFA0-122438B5C6B0}"/>
              </a:ext>
            </a:extLst>
          </p:cNvPr>
          <p:cNvSpPr>
            <a:spLocks noGrp="1"/>
          </p:cNvSpPr>
          <p:nvPr>
            <p:ph type="title" idx="4294967295"/>
          </p:nvPr>
        </p:nvSpPr>
        <p:spPr>
          <a:xfrm>
            <a:off x="628651" y="969963"/>
            <a:ext cx="7258049" cy="803275"/>
          </a:xfrm>
          <a:solidFill>
            <a:schemeClr val="accent1">
              <a:lumMod val="60000"/>
              <a:lumOff val="40000"/>
            </a:schemeClr>
          </a:solidFill>
        </p:spPr>
        <p:txBody>
          <a:bodyPr>
            <a:noAutofit/>
          </a:bodyPr>
          <a:lstStyle/>
          <a:p>
            <a:r>
              <a:rPr lang="en-US" sz="3600" dirty="0"/>
              <a:t>EAC: The PAST PLUS THE FUTURE</a:t>
            </a:r>
          </a:p>
        </p:txBody>
      </p:sp>
      <p:sp>
        <p:nvSpPr>
          <p:cNvPr id="12" name="TextBox 11">
            <a:extLst>
              <a:ext uri="{FF2B5EF4-FFF2-40B4-BE49-F238E27FC236}">
                <a16:creationId xmlns:a16="http://schemas.microsoft.com/office/drawing/2014/main" xmlns="" id="{4A0C8A0F-3514-4E86-99DF-513D8CF016DD}"/>
              </a:ext>
            </a:extLst>
          </p:cNvPr>
          <p:cNvSpPr txBox="1">
            <a:spLocks noChangeArrowheads="1"/>
          </p:cNvSpPr>
          <p:nvPr/>
        </p:nvSpPr>
        <p:spPr bwMode="auto">
          <a:xfrm>
            <a:off x="606426" y="1787781"/>
            <a:ext cx="7886699" cy="1177245"/>
          </a:xfrm>
          <a:prstGeom prst="rect">
            <a:avLst/>
          </a:prstGeom>
          <a:noFill/>
          <a:ln w="9525" algn="ctr">
            <a:noFill/>
            <a:miter lim="800000"/>
            <a:headEnd/>
            <a:tailEnd/>
          </a:ln>
        </p:spPr>
        <p:txBody>
          <a:bodyPr vert="horz" wrap="square" lIns="68580" tIns="34290" rIns="68580" bIns="3429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7175" indent="-257175" defTabSz="685800" fontAlgn="base">
              <a:spcBef>
                <a:spcPct val="20000"/>
              </a:spcBef>
              <a:spcAft>
                <a:spcPct val="0"/>
              </a:spcAft>
              <a:buClr>
                <a:srgbClr val="3333FF"/>
              </a:buClr>
              <a:buFont typeface="Arial" panose="020B0604020202020204" pitchFamily="34" charset="0"/>
              <a:buChar char="•"/>
              <a:defRPr/>
            </a:pPr>
            <a:r>
              <a:rPr lang="en-US" sz="2400" kern="0" dirty="0"/>
              <a:t>The EAC is based on the Actual Cost of Work Performed (ACWP) to date plus the Estimate to Complete (ETC) the remaining work. </a:t>
            </a:r>
          </a:p>
        </p:txBody>
      </p:sp>
      <p:sp>
        <p:nvSpPr>
          <p:cNvPr id="3" name="Rectangle: Rounded Corners 2">
            <a:extLst>
              <a:ext uri="{FF2B5EF4-FFF2-40B4-BE49-F238E27FC236}">
                <a16:creationId xmlns:a16="http://schemas.microsoft.com/office/drawing/2014/main" xmlns="" id="{DC14977B-7942-4CEF-AC10-548C3E1F22FF}"/>
              </a:ext>
            </a:extLst>
          </p:cNvPr>
          <p:cNvSpPr/>
          <p:nvPr/>
        </p:nvSpPr>
        <p:spPr>
          <a:xfrm>
            <a:off x="1466669" y="3051178"/>
            <a:ext cx="5326743" cy="7073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dirty="0"/>
              <a:t>EAC = ACWP</a:t>
            </a:r>
            <a:r>
              <a:rPr lang="en-US" sz="3300" baseline="-25000" dirty="0"/>
              <a:t>cum</a:t>
            </a:r>
            <a:r>
              <a:rPr lang="en-US" sz="3300" dirty="0"/>
              <a:t> + ETC</a:t>
            </a:r>
          </a:p>
        </p:txBody>
      </p:sp>
      <p:sp>
        <p:nvSpPr>
          <p:cNvPr id="5" name="TextBox 4">
            <a:extLst>
              <a:ext uri="{FF2B5EF4-FFF2-40B4-BE49-F238E27FC236}">
                <a16:creationId xmlns:a16="http://schemas.microsoft.com/office/drawing/2014/main" xmlns="" id="{19403C4E-3D2B-4915-A798-EB95AC2F62F3}"/>
              </a:ext>
            </a:extLst>
          </p:cNvPr>
          <p:cNvSpPr txBox="1">
            <a:spLocks noChangeArrowheads="1"/>
          </p:cNvSpPr>
          <p:nvPr/>
        </p:nvSpPr>
        <p:spPr bwMode="auto">
          <a:xfrm>
            <a:off x="628651" y="3844656"/>
            <a:ext cx="7886699" cy="2432974"/>
          </a:xfrm>
          <a:prstGeom prst="rect">
            <a:avLst/>
          </a:prstGeom>
          <a:noFill/>
          <a:ln w="9525" algn="ctr">
            <a:noFill/>
            <a:miter lim="800000"/>
            <a:headEnd/>
            <a:tailEnd/>
          </a:ln>
        </p:spPr>
        <p:txBody>
          <a:bodyPr vert="horz" wrap="square" lIns="68580" tIns="34290" rIns="68580" bIns="3429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7175" indent="-257175" defTabSz="685800" fontAlgn="base">
              <a:spcBef>
                <a:spcPct val="20000"/>
              </a:spcBef>
              <a:spcAft>
                <a:spcPct val="0"/>
              </a:spcAft>
              <a:buClr>
                <a:srgbClr val="3333FF"/>
              </a:buClr>
              <a:buFont typeface="Arial" panose="020B0604020202020204" pitchFamily="34" charset="0"/>
              <a:buChar char="•"/>
              <a:defRPr/>
            </a:pPr>
            <a:r>
              <a:rPr lang="en-US" sz="2400" kern="0" dirty="0"/>
              <a:t>Focus is on the total project cost of the </a:t>
            </a:r>
            <a:r>
              <a:rPr lang="en-US" sz="2400" u="sng" kern="0" dirty="0"/>
              <a:t>authorized</a:t>
            </a:r>
            <a:r>
              <a:rPr lang="en-US" sz="2400" kern="0" dirty="0"/>
              <a:t> work scope.</a:t>
            </a:r>
          </a:p>
          <a:p>
            <a:pPr marL="257175" indent="-257175" defTabSz="685800" fontAlgn="base">
              <a:spcBef>
                <a:spcPct val="20000"/>
              </a:spcBef>
              <a:spcAft>
                <a:spcPct val="0"/>
              </a:spcAft>
              <a:buClr>
                <a:srgbClr val="3333FF"/>
              </a:buClr>
              <a:buFont typeface="Arial" panose="020B0604020202020204" pitchFamily="34" charset="0"/>
              <a:buChar char="•"/>
              <a:defRPr/>
            </a:pPr>
            <a:r>
              <a:rPr lang="en-US" sz="2400" kern="0" dirty="0"/>
              <a:t>An accurate and current EAC supports DOE’s insight into project funding </a:t>
            </a:r>
            <a:r>
              <a:rPr lang="en-US" sz="2400" u="sng" kern="0" dirty="0"/>
              <a:t>needs</a:t>
            </a:r>
            <a:r>
              <a:rPr lang="en-US" sz="2400" kern="0" dirty="0"/>
              <a:t>. </a:t>
            </a:r>
          </a:p>
          <a:p>
            <a:pPr marL="257175" indent="-257175" defTabSz="685800" fontAlgn="base">
              <a:spcBef>
                <a:spcPct val="20000"/>
              </a:spcBef>
              <a:spcAft>
                <a:spcPct val="0"/>
              </a:spcAft>
              <a:buClr>
                <a:srgbClr val="3333FF"/>
              </a:buClr>
              <a:buFont typeface="Arial" panose="020B0604020202020204" pitchFamily="34" charset="0"/>
              <a:buChar char="•"/>
              <a:defRPr/>
            </a:pPr>
            <a:r>
              <a:rPr lang="en-US" sz="2400" kern="0" dirty="0"/>
              <a:t>Contractor EACs are </a:t>
            </a:r>
            <a:r>
              <a:rPr lang="en-US" sz="2400" u="sng" kern="0" dirty="0"/>
              <a:t>not constrained </a:t>
            </a:r>
            <a:r>
              <a:rPr lang="en-US" sz="2400" kern="0" dirty="0"/>
              <a:t>by funding availability or negotiated contract costs.</a:t>
            </a:r>
          </a:p>
        </p:txBody>
      </p:sp>
    </p:spTree>
    <p:extLst>
      <p:ext uri="{BB962C8B-B14F-4D97-AF65-F5344CB8AC3E}">
        <p14:creationId xmlns:p14="http://schemas.microsoft.com/office/powerpoint/2010/main" val="3790317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xmlns="" id="{90AEFC0F-051F-4CF1-BC55-B965A6B0C991}"/>
              </a:ext>
            </a:extLst>
          </p:cNvPr>
          <p:cNvSpPr>
            <a:spLocks noGrp="1"/>
          </p:cNvSpPr>
          <p:nvPr>
            <p:ph type="title"/>
          </p:nvPr>
        </p:nvSpPr>
        <p:spPr>
          <a:xfrm>
            <a:off x="648596" y="711205"/>
            <a:ext cx="5801450" cy="1054880"/>
          </a:xfrm>
          <a:solidFill>
            <a:schemeClr val="accent1">
              <a:lumMod val="60000"/>
              <a:lumOff val="40000"/>
            </a:schemeClr>
          </a:solidFill>
        </p:spPr>
        <p:txBody>
          <a:bodyPr>
            <a:normAutofit/>
          </a:bodyPr>
          <a:lstStyle/>
          <a:p>
            <a:r>
              <a:rPr lang="en-US" sz="3600" dirty="0"/>
              <a:t>Estimate to Complete Graph</a:t>
            </a:r>
          </a:p>
        </p:txBody>
      </p:sp>
      <p:sp>
        <p:nvSpPr>
          <p:cNvPr id="3" name="Slide Number Placeholder 2">
            <a:extLst>
              <a:ext uri="{FF2B5EF4-FFF2-40B4-BE49-F238E27FC236}">
                <a16:creationId xmlns:a16="http://schemas.microsoft.com/office/drawing/2014/main" xmlns="" id="{C7CCE9AE-B4F7-4F73-BF99-6EAEE9BEBB61}"/>
              </a:ext>
            </a:extLst>
          </p:cNvPr>
          <p:cNvSpPr>
            <a:spLocks noGrp="1"/>
          </p:cNvSpPr>
          <p:nvPr>
            <p:ph type="sldNum" sz="quarter" idx="12"/>
          </p:nvPr>
        </p:nvSpPr>
        <p:spPr/>
        <p:txBody>
          <a:bodyPr/>
          <a:lstStyle/>
          <a:p>
            <a:fld id="{7B59A598-58D1-480D-8057-49927A977735}" type="slidenum">
              <a:rPr lang="en-US" smtClean="0"/>
              <a:t>4</a:t>
            </a:fld>
            <a:endParaRPr lang="en-US" dirty="0"/>
          </a:p>
        </p:txBody>
      </p:sp>
      <p:grpSp>
        <p:nvGrpSpPr>
          <p:cNvPr id="2" name="Group 1">
            <a:extLst>
              <a:ext uri="{FF2B5EF4-FFF2-40B4-BE49-F238E27FC236}">
                <a16:creationId xmlns:a16="http://schemas.microsoft.com/office/drawing/2014/main" xmlns="" id="{906E53B7-C786-4220-8658-4125B93C9471}"/>
              </a:ext>
            </a:extLst>
          </p:cNvPr>
          <p:cNvGrpSpPr/>
          <p:nvPr/>
        </p:nvGrpSpPr>
        <p:grpSpPr>
          <a:xfrm>
            <a:off x="1319277" y="2460209"/>
            <a:ext cx="6019400" cy="3327693"/>
            <a:chOff x="1525221" y="1016004"/>
            <a:chExt cx="9348764" cy="5258256"/>
          </a:xfrm>
        </p:grpSpPr>
        <p:sp>
          <p:nvSpPr>
            <p:cNvPr id="75781" name="Line 6"/>
            <p:cNvSpPr>
              <a:spLocks noChangeShapeType="1"/>
            </p:cNvSpPr>
            <p:nvPr/>
          </p:nvSpPr>
          <p:spPr bwMode="auto">
            <a:xfrm>
              <a:off x="2895600" y="5526088"/>
              <a:ext cx="5365750" cy="1588"/>
            </a:xfrm>
            <a:prstGeom prst="line">
              <a:avLst/>
            </a:prstGeom>
            <a:noFill/>
            <a:ln w="28575">
              <a:solidFill>
                <a:schemeClr val="tx1"/>
              </a:solidFill>
              <a:round/>
              <a:headEnd/>
              <a:tailEnd/>
            </a:ln>
          </p:spPr>
          <p:txBody>
            <a:bodyPr wrap="none" anchor="ctr"/>
            <a:lstStyle/>
            <a:p>
              <a:endParaRPr lang="en-US" sz="1350" dirty="0">
                <a:solidFill>
                  <a:prstClr val="black"/>
                </a:solidFill>
              </a:endParaRPr>
            </a:p>
          </p:txBody>
        </p:sp>
        <p:sp>
          <p:nvSpPr>
            <p:cNvPr id="75782" name="Line 7"/>
            <p:cNvSpPr>
              <a:spLocks noChangeShapeType="1"/>
            </p:cNvSpPr>
            <p:nvPr/>
          </p:nvSpPr>
          <p:spPr bwMode="auto">
            <a:xfrm>
              <a:off x="8261351" y="5526088"/>
              <a:ext cx="536575" cy="1588"/>
            </a:xfrm>
            <a:prstGeom prst="line">
              <a:avLst/>
            </a:prstGeom>
            <a:noFill/>
            <a:ln w="28575">
              <a:solidFill>
                <a:srgbClr val="0070C0"/>
              </a:solidFill>
              <a:prstDash val="dash"/>
              <a:round/>
              <a:headEnd/>
              <a:tailEnd/>
            </a:ln>
          </p:spPr>
          <p:txBody>
            <a:bodyPr wrap="none" anchor="ctr"/>
            <a:lstStyle/>
            <a:p>
              <a:endParaRPr lang="en-US" sz="1350" dirty="0">
                <a:solidFill>
                  <a:prstClr val="black"/>
                </a:solidFill>
              </a:endParaRPr>
            </a:p>
          </p:txBody>
        </p:sp>
        <p:sp>
          <p:nvSpPr>
            <p:cNvPr id="75783" name="Line 8"/>
            <p:cNvSpPr>
              <a:spLocks noChangeShapeType="1"/>
            </p:cNvSpPr>
            <p:nvPr/>
          </p:nvSpPr>
          <p:spPr bwMode="auto">
            <a:xfrm flipV="1">
              <a:off x="8797925" y="1371600"/>
              <a:ext cx="1588" cy="4154488"/>
            </a:xfrm>
            <a:prstGeom prst="line">
              <a:avLst/>
            </a:prstGeom>
            <a:noFill/>
            <a:ln w="28575">
              <a:solidFill>
                <a:srgbClr val="0070C0"/>
              </a:solidFill>
              <a:prstDash val="dash"/>
              <a:round/>
              <a:headEnd/>
              <a:tailEnd/>
            </a:ln>
          </p:spPr>
          <p:txBody>
            <a:bodyPr wrap="none" anchor="ctr"/>
            <a:lstStyle/>
            <a:p>
              <a:endParaRPr lang="en-US" sz="1350" dirty="0">
                <a:solidFill>
                  <a:prstClr val="black"/>
                </a:solidFill>
              </a:endParaRPr>
            </a:p>
          </p:txBody>
        </p:sp>
        <p:sp>
          <p:nvSpPr>
            <p:cNvPr id="75784" name="Freeform 9"/>
            <p:cNvSpPr>
              <a:spLocks/>
            </p:cNvSpPr>
            <p:nvPr/>
          </p:nvSpPr>
          <p:spPr bwMode="auto">
            <a:xfrm>
              <a:off x="2987676" y="3503614"/>
              <a:ext cx="3101975" cy="2022475"/>
            </a:xfrm>
            <a:custGeom>
              <a:avLst/>
              <a:gdLst>
                <a:gd name="T0" fmla="*/ 0 w 1680"/>
                <a:gd name="T1" fmla="*/ 1353 h 1200"/>
                <a:gd name="T2" fmla="*/ 844 w 1680"/>
                <a:gd name="T3" fmla="*/ 1028 h 1200"/>
                <a:gd name="T4" fmla="*/ 1363 w 1680"/>
                <a:gd name="T5" fmla="*/ 541 h 1200"/>
                <a:gd name="T6" fmla="*/ 2273 w 1680"/>
                <a:gd name="T7" fmla="*/ 0 h 1200"/>
                <a:gd name="T8" fmla="*/ 0 60000 65536"/>
                <a:gd name="T9" fmla="*/ 0 60000 65536"/>
                <a:gd name="T10" fmla="*/ 0 60000 65536"/>
                <a:gd name="T11" fmla="*/ 0 60000 65536"/>
                <a:gd name="T12" fmla="*/ 0 w 1680"/>
                <a:gd name="T13" fmla="*/ 0 h 1200"/>
                <a:gd name="T14" fmla="*/ 1680 w 1680"/>
                <a:gd name="T15" fmla="*/ 1200 h 1200"/>
              </a:gdLst>
              <a:ahLst/>
              <a:cxnLst>
                <a:cxn ang="T8">
                  <a:pos x="T0" y="T1"/>
                </a:cxn>
                <a:cxn ang="T9">
                  <a:pos x="T2" y="T3"/>
                </a:cxn>
                <a:cxn ang="T10">
                  <a:pos x="T4" y="T5"/>
                </a:cxn>
                <a:cxn ang="T11">
                  <a:pos x="T6" y="T7"/>
                </a:cxn>
              </a:cxnLst>
              <a:rect l="T12" t="T13" r="T14" b="T15"/>
              <a:pathLst>
                <a:path w="1680" h="1200">
                  <a:moveTo>
                    <a:pt x="0" y="1200"/>
                  </a:moveTo>
                  <a:cubicBezTo>
                    <a:pt x="228" y="1116"/>
                    <a:pt x="456" y="1032"/>
                    <a:pt x="624" y="912"/>
                  </a:cubicBezTo>
                  <a:cubicBezTo>
                    <a:pt x="792" y="792"/>
                    <a:pt x="832" y="632"/>
                    <a:pt x="1008" y="480"/>
                  </a:cubicBezTo>
                  <a:cubicBezTo>
                    <a:pt x="1184" y="328"/>
                    <a:pt x="1432" y="164"/>
                    <a:pt x="1680" y="0"/>
                  </a:cubicBezTo>
                </a:path>
              </a:pathLst>
            </a:custGeom>
            <a:noFill/>
            <a:ln w="38100" cmpd="sng">
              <a:solidFill>
                <a:srgbClr val="FF0000"/>
              </a:solidFill>
              <a:round/>
              <a:headEnd/>
              <a:tailEnd/>
            </a:ln>
          </p:spPr>
          <p:txBody>
            <a:bodyPr wrap="none" anchor="ctr"/>
            <a:lstStyle/>
            <a:p>
              <a:endParaRPr lang="en-US" sz="1350" dirty="0">
                <a:solidFill>
                  <a:prstClr val="black"/>
                </a:solidFill>
              </a:endParaRPr>
            </a:p>
          </p:txBody>
        </p:sp>
        <p:sp>
          <p:nvSpPr>
            <p:cNvPr id="75787" name="Text Box 12"/>
            <p:cNvSpPr txBox="1">
              <a:spLocks noChangeArrowheads="1"/>
            </p:cNvSpPr>
            <p:nvPr/>
          </p:nvSpPr>
          <p:spPr bwMode="auto">
            <a:xfrm>
              <a:off x="1525221" y="2893531"/>
              <a:ext cx="449264" cy="583600"/>
            </a:xfrm>
            <a:prstGeom prst="rect">
              <a:avLst/>
            </a:prstGeom>
            <a:noFill/>
            <a:ln w="9525">
              <a:noFill/>
              <a:miter lim="800000"/>
              <a:headEnd/>
              <a:tailEnd/>
            </a:ln>
          </p:spPr>
          <p:txBody>
            <a:bodyPr>
              <a:spAutoFit/>
            </a:bodyPr>
            <a:lstStyle/>
            <a:p>
              <a:pPr algn="ctr" eaLnBrk="0" hangingPunct="0"/>
              <a:r>
                <a:rPr lang="en-US" dirty="0">
                  <a:solidFill>
                    <a:prstClr val="black"/>
                  </a:solidFill>
                  <a:latin typeface="Trebuchet MS" pitchFamily="34" charset="0"/>
                </a:rPr>
                <a:t>$</a:t>
              </a:r>
            </a:p>
          </p:txBody>
        </p:sp>
        <p:sp>
          <p:nvSpPr>
            <p:cNvPr id="75788" name="Text Box 13"/>
            <p:cNvSpPr txBox="1">
              <a:spLocks noChangeArrowheads="1"/>
            </p:cNvSpPr>
            <p:nvPr/>
          </p:nvSpPr>
          <p:spPr bwMode="auto">
            <a:xfrm>
              <a:off x="5406176" y="1016004"/>
              <a:ext cx="1411233" cy="437700"/>
            </a:xfrm>
            <a:prstGeom prst="rect">
              <a:avLst/>
            </a:prstGeom>
            <a:noFill/>
            <a:ln w="9525">
              <a:noFill/>
              <a:miter lim="800000"/>
              <a:headEnd/>
              <a:tailEnd/>
            </a:ln>
          </p:spPr>
          <p:txBody>
            <a:bodyPr wrap="square">
              <a:spAutoFit/>
            </a:bodyPr>
            <a:lstStyle/>
            <a:p>
              <a:pPr algn="ctr" eaLnBrk="0" hangingPunct="0"/>
              <a:r>
                <a:rPr lang="en-US" sz="1200" b="1" dirty="0">
                  <a:solidFill>
                    <a:prstClr val="black"/>
                  </a:solidFill>
                  <a:latin typeface="Trebuchet MS" pitchFamily="34" charset="0"/>
                </a:rPr>
                <a:t>Time Now</a:t>
              </a:r>
            </a:p>
          </p:txBody>
        </p:sp>
        <p:sp>
          <p:nvSpPr>
            <p:cNvPr id="75789" name="Text Box 14"/>
            <p:cNvSpPr txBox="1">
              <a:spLocks noChangeArrowheads="1"/>
            </p:cNvSpPr>
            <p:nvPr/>
          </p:nvSpPr>
          <p:spPr bwMode="auto">
            <a:xfrm>
              <a:off x="8529637" y="5544760"/>
              <a:ext cx="2344348" cy="729500"/>
            </a:xfrm>
            <a:prstGeom prst="rect">
              <a:avLst/>
            </a:prstGeom>
            <a:noFill/>
            <a:ln w="9525">
              <a:noFill/>
              <a:miter lim="800000"/>
              <a:headEnd/>
              <a:tailEnd/>
            </a:ln>
          </p:spPr>
          <p:txBody>
            <a:bodyPr wrap="square">
              <a:spAutoFit/>
            </a:bodyPr>
            <a:lstStyle/>
            <a:p>
              <a:pPr algn="ctr" eaLnBrk="0" hangingPunct="0"/>
              <a:r>
                <a:rPr lang="en-US" sz="1200" b="1" dirty="0">
                  <a:solidFill>
                    <a:prstClr val="black"/>
                  </a:solidFill>
                  <a:latin typeface="Trebuchet MS" pitchFamily="34" charset="0"/>
                </a:rPr>
                <a:t>Estimated Completion Date</a:t>
              </a:r>
            </a:p>
          </p:txBody>
        </p:sp>
        <p:sp>
          <p:nvSpPr>
            <p:cNvPr id="75791" name="Text Box 16"/>
            <p:cNvSpPr txBox="1">
              <a:spLocks noChangeArrowheads="1"/>
            </p:cNvSpPr>
            <p:nvPr/>
          </p:nvSpPr>
          <p:spPr bwMode="auto">
            <a:xfrm>
              <a:off x="1892816" y="3354387"/>
              <a:ext cx="1130579" cy="510649"/>
            </a:xfrm>
            <a:prstGeom prst="rect">
              <a:avLst/>
            </a:prstGeom>
            <a:solidFill>
              <a:schemeClr val="bg1"/>
            </a:solidFill>
            <a:ln w="9525">
              <a:noFill/>
              <a:miter lim="800000"/>
              <a:headEnd/>
              <a:tailEnd/>
            </a:ln>
          </p:spPr>
          <p:txBody>
            <a:bodyPr wrap="square">
              <a:spAutoFit/>
            </a:bodyPr>
            <a:lstStyle/>
            <a:p>
              <a:pPr algn="ctr" eaLnBrk="0" hangingPunct="0"/>
              <a:r>
                <a:rPr lang="en-US" sz="1500" b="1" dirty="0">
                  <a:solidFill>
                    <a:srgbClr val="FF0000"/>
                  </a:solidFill>
                  <a:latin typeface="Trebuchet MS" pitchFamily="34" charset="0"/>
                </a:rPr>
                <a:t>ACWP</a:t>
              </a:r>
              <a:endParaRPr lang="en-US" sz="1050" b="1" dirty="0">
                <a:solidFill>
                  <a:srgbClr val="FF0000"/>
                </a:solidFill>
                <a:latin typeface="Trebuchet MS" pitchFamily="34" charset="0"/>
              </a:endParaRPr>
            </a:p>
          </p:txBody>
        </p:sp>
        <p:sp>
          <p:nvSpPr>
            <p:cNvPr id="75796" name="Freeform 21"/>
            <p:cNvSpPr>
              <a:spLocks/>
            </p:cNvSpPr>
            <p:nvPr/>
          </p:nvSpPr>
          <p:spPr bwMode="auto">
            <a:xfrm>
              <a:off x="6115051" y="1779588"/>
              <a:ext cx="2706688" cy="1709738"/>
            </a:xfrm>
            <a:custGeom>
              <a:avLst/>
              <a:gdLst>
                <a:gd name="T0" fmla="*/ 0 w 1440"/>
                <a:gd name="T1" fmla="*/ 1272 h 912"/>
                <a:gd name="T2" fmla="*/ 462 w 1440"/>
                <a:gd name="T3" fmla="*/ 938 h 912"/>
                <a:gd name="T4" fmla="*/ 1124 w 1440"/>
                <a:gd name="T5" fmla="*/ 402 h 912"/>
                <a:gd name="T6" fmla="*/ 1983 w 1440"/>
                <a:gd name="T7" fmla="*/ 0 h 912"/>
                <a:gd name="T8" fmla="*/ 0 60000 65536"/>
                <a:gd name="T9" fmla="*/ 0 60000 65536"/>
                <a:gd name="T10" fmla="*/ 0 60000 65536"/>
                <a:gd name="T11" fmla="*/ 0 60000 65536"/>
                <a:gd name="T12" fmla="*/ 0 w 1440"/>
                <a:gd name="T13" fmla="*/ 0 h 912"/>
                <a:gd name="T14" fmla="*/ 1440 w 1440"/>
                <a:gd name="T15" fmla="*/ 912 h 912"/>
              </a:gdLst>
              <a:ahLst/>
              <a:cxnLst>
                <a:cxn ang="T8">
                  <a:pos x="T0" y="T1"/>
                </a:cxn>
                <a:cxn ang="T9">
                  <a:pos x="T2" y="T3"/>
                </a:cxn>
                <a:cxn ang="T10">
                  <a:pos x="T4" y="T5"/>
                </a:cxn>
                <a:cxn ang="T11">
                  <a:pos x="T6" y="T7"/>
                </a:cxn>
              </a:cxnLst>
              <a:rect l="T12" t="T13" r="T14" b="T15"/>
              <a:pathLst>
                <a:path w="1440" h="912">
                  <a:moveTo>
                    <a:pt x="0" y="912"/>
                  </a:moveTo>
                  <a:cubicBezTo>
                    <a:pt x="100" y="844"/>
                    <a:pt x="200" y="776"/>
                    <a:pt x="336" y="672"/>
                  </a:cubicBezTo>
                  <a:cubicBezTo>
                    <a:pt x="472" y="568"/>
                    <a:pt x="632" y="400"/>
                    <a:pt x="816" y="288"/>
                  </a:cubicBezTo>
                  <a:cubicBezTo>
                    <a:pt x="1000" y="176"/>
                    <a:pt x="1220" y="88"/>
                    <a:pt x="1440" y="0"/>
                  </a:cubicBezTo>
                </a:path>
              </a:pathLst>
            </a:custGeom>
            <a:noFill/>
            <a:ln w="38100" cap="flat" cmpd="sng">
              <a:solidFill>
                <a:srgbClr val="FF0000"/>
              </a:solidFill>
              <a:prstDash val="dash"/>
              <a:round/>
              <a:headEnd/>
              <a:tailEnd/>
            </a:ln>
          </p:spPr>
          <p:txBody>
            <a:bodyPr wrap="none" anchor="ctr"/>
            <a:lstStyle/>
            <a:p>
              <a:endParaRPr lang="en-US" sz="1350" dirty="0">
                <a:solidFill>
                  <a:prstClr val="black"/>
                </a:solidFill>
              </a:endParaRPr>
            </a:p>
          </p:txBody>
        </p:sp>
        <p:sp>
          <p:nvSpPr>
            <p:cNvPr id="75797" name="Text Box 22"/>
            <p:cNvSpPr txBox="1">
              <a:spLocks noChangeArrowheads="1"/>
            </p:cNvSpPr>
            <p:nvPr/>
          </p:nvSpPr>
          <p:spPr bwMode="auto">
            <a:xfrm>
              <a:off x="3600878" y="2308592"/>
              <a:ext cx="2106611" cy="729500"/>
            </a:xfrm>
            <a:prstGeom prst="rect">
              <a:avLst/>
            </a:prstGeom>
            <a:noFill/>
            <a:ln w="9525">
              <a:noFill/>
              <a:miter lim="800000"/>
              <a:headEnd/>
              <a:tailEnd/>
            </a:ln>
          </p:spPr>
          <p:txBody>
            <a:bodyPr wrap="square">
              <a:spAutoFit/>
            </a:bodyPr>
            <a:lstStyle/>
            <a:p>
              <a:pPr algn="ctr" eaLnBrk="0" hangingPunct="0"/>
              <a:r>
                <a:rPr lang="en-US" sz="1200" b="1" dirty="0">
                  <a:solidFill>
                    <a:srgbClr val="FF0000"/>
                  </a:solidFill>
                  <a:latin typeface="Trebuchet MS" pitchFamily="34" charset="0"/>
                </a:rPr>
                <a:t>Estimate To Complete</a:t>
              </a:r>
            </a:p>
          </p:txBody>
        </p:sp>
        <p:sp>
          <p:nvSpPr>
            <p:cNvPr id="75799" name="Line 24"/>
            <p:cNvSpPr>
              <a:spLocks noChangeShapeType="1"/>
            </p:cNvSpPr>
            <p:nvPr/>
          </p:nvSpPr>
          <p:spPr bwMode="auto">
            <a:xfrm flipV="1">
              <a:off x="6115051" y="1371600"/>
              <a:ext cx="3175" cy="4154488"/>
            </a:xfrm>
            <a:prstGeom prst="line">
              <a:avLst/>
            </a:prstGeom>
            <a:noFill/>
            <a:ln w="28575">
              <a:solidFill>
                <a:schemeClr val="bg2">
                  <a:lumMod val="50000"/>
                </a:schemeClr>
              </a:solidFill>
              <a:prstDash val="dash"/>
              <a:round/>
              <a:headEnd/>
              <a:tailEnd/>
            </a:ln>
          </p:spPr>
          <p:txBody>
            <a:bodyPr wrap="none" anchor="ctr"/>
            <a:lstStyle/>
            <a:p>
              <a:endParaRPr lang="en-US" sz="1350" dirty="0">
                <a:solidFill>
                  <a:prstClr val="black"/>
                </a:solidFill>
              </a:endParaRPr>
            </a:p>
          </p:txBody>
        </p:sp>
        <p:sp>
          <p:nvSpPr>
            <p:cNvPr id="75800" name="Line 25"/>
            <p:cNvSpPr>
              <a:spLocks noChangeShapeType="1"/>
            </p:cNvSpPr>
            <p:nvPr/>
          </p:nvSpPr>
          <p:spPr bwMode="auto">
            <a:xfrm>
              <a:off x="2987675" y="1371600"/>
              <a:ext cx="1588" cy="4235450"/>
            </a:xfrm>
            <a:prstGeom prst="line">
              <a:avLst/>
            </a:prstGeom>
            <a:noFill/>
            <a:ln w="28575">
              <a:solidFill>
                <a:schemeClr val="tx1"/>
              </a:solidFill>
              <a:round/>
              <a:headEnd/>
              <a:tailEnd/>
            </a:ln>
          </p:spPr>
          <p:txBody>
            <a:bodyPr wrap="none" anchor="ctr"/>
            <a:lstStyle/>
            <a:p>
              <a:endParaRPr lang="en-US" sz="1350" dirty="0">
                <a:solidFill>
                  <a:prstClr val="black"/>
                </a:solidFill>
              </a:endParaRPr>
            </a:p>
          </p:txBody>
        </p:sp>
        <p:sp>
          <p:nvSpPr>
            <p:cNvPr id="60" name="Line 18"/>
            <p:cNvSpPr>
              <a:spLocks noChangeShapeType="1"/>
            </p:cNvSpPr>
            <p:nvPr/>
          </p:nvSpPr>
          <p:spPr bwMode="auto">
            <a:xfrm flipH="1" flipV="1">
              <a:off x="8775700" y="5526085"/>
              <a:ext cx="211138" cy="238606"/>
            </a:xfrm>
            <a:prstGeom prst="line">
              <a:avLst/>
            </a:prstGeom>
            <a:noFill/>
            <a:ln w="9525">
              <a:solidFill>
                <a:schemeClr val="tx1"/>
              </a:solidFill>
              <a:round/>
              <a:headEnd/>
              <a:tailEnd type="triangle" w="med" len="med"/>
            </a:ln>
          </p:spPr>
          <p:txBody>
            <a:bodyPr wrap="none" anchor="ctr"/>
            <a:lstStyle/>
            <a:p>
              <a:endParaRPr lang="en-US" sz="1350" dirty="0">
                <a:solidFill>
                  <a:prstClr val="black"/>
                </a:solidFill>
              </a:endParaRPr>
            </a:p>
          </p:txBody>
        </p:sp>
        <p:sp>
          <p:nvSpPr>
            <p:cNvPr id="17" name="Oval 16"/>
            <p:cNvSpPr/>
            <p:nvPr/>
          </p:nvSpPr>
          <p:spPr bwMode="auto">
            <a:xfrm>
              <a:off x="8752839" y="1752600"/>
              <a:ext cx="84141" cy="107156"/>
            </a:xfrm>
            <a:prstGeom prst="ellipse">
              <a:avLst/>
            </a:prstGeom>
            <a:solidFill>
              <a:srgbClr val="CC0066"/>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1350" dirty="0">
                <a:solidFill>
                  <a:prstClr val="black"/>
                </a:solidFill>
                <a:latin typeface="Arial" charset="0"/>
              </a:endParaRPr>
            </a:p>
          </p:txBody>
        </p:sp>
        <p:cxnSp>
          <p:nvCxnSpPr>
            <p:cNvPr id="65" name="Straight Connector 64">
              <a:extLst>
                <a:ext uri="{FF2B5EF4-FFF2-40B4-BE49-F238E27FC236}">
                  <a16:creationId xmlns:a16="http://schemas.microsoft.com/office/drawing/2014/main" xmlns="" id="{309C8382-53A7-4ECE-A865-7A138E9711F5}"/>
                </a:ext>
              </a:extLst>
            </p:cNvPr>
            <p:cNvCxnSpPr>
              <a:cxnSpLocks/>
            </p:cNvCxnSpPr>
            <p:nvPr/>
          </p:nvCxnSpPr>
          <p:spPr bwMode="auto">
            <a:xfrm flipH="1">
              <a:off x="2980349" y="1798261"/>
              <a:ext cx="5806440" cy="0"/>
            </a:xfrm>
            <a:prstGeom prst="line">
              <a:avLst/>
            </a:prstGeom>
            <a:solidFill>
              <a:schemeClr val="accent1"/>
            </a:solidFill>
            <a:ln w="15875" cap="flat" cmpd="sng" algn="ctr">
              <a:solidFill>
                <a:schemeClr val="tx1"/>
              </a:solidFill>
              <a:prstDash val="solid"/>
              <a:round/>
              <a:headEnd type="none" w="med" len="med"/>
              <a:tailEnd type="none" w="med" len="med"/>
            </a:ln>
            <a:effectLst/>
          </p:spPr>
        </p:cxnSp>
        <p:sp>
          <p:nvSpPr>
            <p:cNvPr id="66" name="Text Box 46">
              <a:extLst>
                <a:ext uri="{FF2B5EF4-FFF2-40B4-BE49-F238E27FC236}">
                  <a16:creationId xmlns:a16="http://schemas.microsoft.com/office/drawing/2014/main" xmlns="" id="{66D7FCF7-9D53-4AB8-8147-D194BE954C93}"/>
                </a:ext>
              </a:extLst>
            </p:cNvPr>
            <p:cNvSpPr txBox="1">
              <a:spLocks noChangeArrowheads="1"/>
            </p:cNvSpPr>
            <p:nvPr/>
          </p:nvSpPr>
          <p:spPr bwMode="auto">
            <a:xfrm>
              <a:off x="2183412" y="1610246"/>
              <a:ext cx="827054" cy="510649"/>
            </a:xfrm>
            <a:prstGeom prst="rect">
              <a:avLst/>
            </a:prstGeom>
            <a:noFill/>
            <a:ln w="9525">
              <a:noFill/>
              <a:miter lim="800000"/>
              <a:headEnd/>
              <a:tailEnd/>
            </a:ln>
          </p:spPr>
          <p:txBody>
            <a:bodyPr wrap="square">
              <a:spAutoFit/>
            </a:bodyPr>
            <a:lstStyle/>
            <a:p>
              <a:pPr eaLnBrk="0" hangingPunct="0"/>
              <a:r>
                <a:rPr lang="en-US" sz="1500" b="1" dirty="0">
                  <a:solidFill>
                    <a:srgbClr val="FF0000"/>
                  </a:solidFill>
                  <a:latin typeface="Trebuchet MS" pitchFamily="34" charset="0"/>
                </a:rPr>
                <a:t>EAC</a:t>
              </a:r>
            </a:p>
          </p:txBody>
        </p:sp>
        <p:cxnSp>
          <p:nvCxnSpPr>
            <p:cNvPr id="67" name="Straight Connector 66">
              <a:extLst>
                <a:ext uri="{FF2B5EF4-FFF2-40B4-BE49-F238E27FC236}">
                  <a16:creationId xmlns:a16="http://schemas.microsoft.com/office/drawing/2014/main" xmlns="" id="{F3B41F43-EB0C-4AE1-9F18-FD8CEDAD4240}"/>
                </a:ext>
              </a:extLst>
            </p:cNvPr>
            <p:cNvCxnSpPr>
              <a:cxnSpLocks/>
            </p:cNvCxnSpPr>
            <p:nvPr/>
          </p:nvCxnSpPr>
          <p:spPr bwMode="auto">
            <a:xfrm flipH="1">
              <a:off x="2987675" y="3489325"/>
              <a:ext cx="3127376" cy="14289"/>
            </a:xfrm>
            <a:prstGeom prst="line">
              <a:avLst/>
            </a:prstGeom>
            <a:solidFill>
              <a:schemeClr val="accent1"/>
            </a:solidFill>
            <a:ln w="15875" cap="flat" cmpd="sng" algn="ctr">
              <a:solidFill>
                <a:schemeClr val="tx1"/>
              </a:solidFill>
              <a:prstDash val="solid"/>
              <a:round/>
              <a:headEnd type="none" w="med" len="med"/>
              <a:tailEnd type="none" w="med" len="med"/>
            </a:ln>
            <a:effectLst/>
          </p:spPr>
        </p:cxnSp>
        <p:sp>
          <p:nvSpPr>
            <p:cNvPr id="33" name="Line 18">
              <a:extLst>
                <a:ext uri="{FF2B5EF4-FFF2-40B4-BE49-F238E27FC236}">
                  <a16:creationId xmlns:a16="http://schemas.microsoft.com/office/drawing/2014/main" xmlns="" id="{BF819E53-6760-4040-8EF7-E120774BB784}"/>
                </a:ext>
              </a:extLst>
            </p:cNvPr>
            <p:cNvSpPr>
              <a:spLocks noChangeShapeType="1"/>
            </p:cNvSpPr>
            <p:nvPr/>
          </p:nvSpPr>
          <p:spPr bwMode="auto">
            <a:xfrm flipV="1">
              <a:off x="4572516" y="1950968"/>
              <a:ext cx="3175" cy="416904"/>
            </a:xfrm>
            <a:prstGeom prst="line">
              <a:avLst/>
            </a:prstGeom>
            <a:noFill/>
            <a:ln w="19050">
              <a:solidFill>
                <a:schemeClr val="tx1"/>
              </a:solidFill>
              <a:round/>
              <a:headEnd/>
              <a:tailEnd type="triangle" w="med" len="med"/>
            </a:ln>
          </p:spPr>
          <p:txBody>
            <a:bodyPr wrap="none" anchor="ctr"/>
            <a:lstStyle/>
            <a:p>
              <a:endParaRPr lang="en-US" sz="1350" dirty="0">
                <a:solidFill>
                  <a:prstClr val="black"/>
                </a:solidFill>
              </a:endParaRPr>
            </a:p>
          </p:txBody>
        </p:sp>
        <p:sp>
          <p:nvSpPr>
            <p:cNvPr id="34" name="Line 18">
              <a:extLst>
                <a:ext uri="{FF2B5EF4-FFF2-40B4-BE49-F238E27FC236}">
                  <a16:creationId xmlns:a16="http://schemas.microsoft.com/office/drawing/2014/main" xmlns="" id="{F7DC00FA-B856-4DC9-A671-DE1B9355C6EB}"/>
                </a:ext>
              </a:extLst>
            </p:cNvPr>
            <p:cNvSpPr>
              <a:spLocks noChangeShapeType="1"/>
            </p:cNvSpPr>
            <p:nvPr/>
          </p:nvSpPr>
          <p:spPr bwMode="auto">
            <a:xfrm flipH="1">
              <a:off x="4572516" y="2971800"/>
              <a:ext cx="0" cy="420624"/>
            </a:xfrm>
            <a:prstGeom prst="line">
              <a:avLst/>
            </a:prstGeom>
            <a:noFill/>
            <a:ln w="19050">
              <a:solidFill>
                <a:schemeClr val="tx1"/>
              </a:solidFill>
              <a:round/>
              <a:headEnd/>
              <a:tailEnd type="triangle" w="med" len="med"/>
            </a:ln>
          </p:spPr>
          <p:txBody>
            <a:bodyPr wrap="none" anchor="ctr"/>
            <a:lstStyle/>
            <a:p>
              <a:endParaRPr lang="en-US" sz="1350" dirty="0">
                <a:solidFill>
                  <a:prstClr val="black"/>
                </a:solidFill>
              </a:endParaRPr>
            </a:p>
          </p:txBody>
        </p:sp>
        <p:sp>
          <p:nvSpPr>
            <p:cNvPr id="22" name="Text Box 12">
              <a:extLst>
                <a:ext uri="{FF2B5EF4-FFF2-40B4-BE49-F238E27FC236}">
                  <a16:creationId xmlns:a16="http://schemas.microsoft.com/office/drawing/2014/main" xmlns="" id="{8ACF12D3-10F9-4AC2-929E-34B7DC536E9F}"/>
                </a:ext>
              </a:extLst>
            </p:cNvPr>
            <p:cNvSpPr txBox="1">
              <a:spLocks noChangeArrowheads="1"/>
            </p:cNvSpPr>
            <p:nvPr/>
          </p:nvSpPr>
          <p:spPr bwMode="auto">
            <a:xfrm>
              <a:off x="5590932" y="5662990"/>
              <a:ext cx="1297621" cy="583600"/>
            </a:xfrm>
            <a:prstGeom prst="rect">
              <a:avLst/>
            </a:prstGeom>
            <a:noFill/>
            <a:ln w="9525">
              <a:noFill/>
              <a:miter lim="800000"/>
              <a:headEnd/>
              <a:tailEnd/>
            </a:ln>
          </p:spPr>
          <p:txBody>
            <a:bodyPr wrap="square">
              <a:spAutoFit/>
            </a:bodyPr>
            <a:lstStyle/>
            <a:p>
              <a:pPr algn="ctr" eaLnBrk="0" hangingPunct="0"/>
              <a:r>
                <a:rPr lang="en-US" dirty="0">
                  <a:latin typeface="Trebuchet MS" pitchFamily="34" charset="0"/>
                </a:rPr>
                <a:t>Time</a:t>
              </a:r>
            </a:p>
          </p:txBody>
        </p:sp>
      </p:grpSp>
    </p:spTree>
    <p:extLst>
      <p:ext uri="{BB962C8B-B14F-4D97-AF65-F5344CB8AC3E}">
        <p14:creationId xmlns:p14="http://schemas.microsoft.com/office/powerpoint/2010/main" val="2966249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8A29F0A6-7A80-444D-B726-9AB973C05F6D}"/>
              </a:ext>
            </a:extLst>
          </p:cNvPr>
          <p:cNvSpPr/>
          <p:nvPr/>
        </p:nvSpPr>
        <p:spPr>
          <a:xfrm>
            <a:off x="3622" y="0"/>
            <a:ext cx="339997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xmlns="" id="{4A0C8A0F-3514-4E86-99DF-513D8CF016DD}"/>
              </a:ext>
            </a:extLst>
          </p:cNvPr>
          <p:cNvSpPr txBox="1">
            <a:spLocks noChangeArrowheads="1"/>
          </p:cNvSpPr>
          <p:nvPr/>
        </p:nvSpPr>
        <p:spPr bwMode="auto">
          <a:xfrm>
            <a:off x="3583278" y="2460365"/>
            <a:ext cx="5033302" cy="3287917"/>
          </a:xfrm>
          <a:prstGeom prst="rect">
            <a:avLst/>
          </a:prstGeom>
        </p:spPr>
        <p:txBody>
          <a:bodyPr vert="horz" lIns="34290" tIns="34290" rIns="34290" bIns="34290" numCol="1" rtlCol="0" anchor="ctr" anchorCtr="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7175" indent="-257175" fontAlgn="base">
              <a:lnSpc>
                <a:spcPct val="90000"/>
              </a:lnSpc>
              <a:spcBef>
                <a:spcPct val="20000"/>
              </a:spcBef>
              <a:spcAft>
                <a:spcPct val="0"/>
              </a:spcAft>
              <a:buClr>
                <a:schemeClr val="accent1"/>
              </a:buClr>
              <a:buFont typeface="Arial" panose="020B0604020202020204" pitchFamily="34" charset="0"/>
              <a:buChar char="•"/>
              <a:defRPr/>
            </a:pPr>
            <a:r>
              <a:rPr lang="en-US" sz="2400" dirty="0"/>
              <a:t>Therefore, we need to identify the budgeted cost of work remaining.</a:t>
            </a:r>
          </a:p>
          <a:p>
            <a:pPr marL="257175" indent="-257175" fontAlgn="base">
              <a:lnSpc>
                <a:spcPct val="90000"/>
              </a:lnSpc>
              <a:spcBef>
                <a:spcPct val="20000"/>
              </a:spcBef>
              <a:spcAft>
                <a:spcPct val="0"/>
              </a:spcAft>
              <a:buClr>
                <a:schemeClr val="accent1"/>
              </a:buClr>
              <a:buFont typeface="Arial" panose="020B0604020202020204" pitchFamily="34" charset="0"/>
              <a:buChar char="•"/>
              <a:defRPr/>
            </a:pPr>
            <a:endParaRPr lang="en-US" sz="1350" dirty="0"/>
          </a:p>
          <a:p>
            <a:pPr marL="257175" indent="-257175" fontAlgn="base">
              <a:lnSpc>
                <a:spcPct val="90000"/>
              </a:lnSpc>
              <a:spcBef>
                <a:spcPct val="20000"/>
              </a:spcBef>
              <a:spcAft>
                <a:spcPct val="0"/>
              </a:spcAft>
              <a:buClr>
                <a:schemeClr val="accent1"/>
              </a:buClr>
              <a:buFont typeface="Arial" panose="020B0604020202020204" pitchFamily="34" charset="0"/>
              <a:buChar char="•"/>
              <a:defRPr/>
            </a:pPr>
            <a:endParaRPr lang="en-US" sz="1350" dirty="0"/>
          </a:p>
          <a:p>
            <a:pPr marL="257175" indent="-257175" fontAlgn="base">
              <a:lnSpc>
                <a:spcPct val="90000"/>
              </a:lnSpc>
              <a:spcBef>
                <a:spcPct val="20000"/>
              </a:spcBef>
              <a:spcAft>
                <a:spcPct val="0"/>
              </a:spcAft>
              <a:buClr>
                <a:schemeClr val="accent1"/>
              </a:buClr>
              <a:buFont typeface="Arial" panose="020B0604020202020204" pitchFamily="34" charset="0"/>
              <a:buChar char="•"/>
              <a:defRPr/>
            </a:pPr>
            <a:endParaRPr lang="en-US" sz="1350" dirty="0"/>
          </a:p>
          <a:p>
            <a:pPr marL="257175" indent="-257175" fontAlgn="base">
              <a:lnSpc>
                <a:spcPct val="90000"/>
              </a:lnSpc>
              <a:spcBef>
                <a:spcPct val="20000"/>
              </a:spcBef>
              <a:spcAft>
                <a:spcPct val="0"/>
              </a:spcAft>
              <a:buClr>
                <a:schemeClr val="accent1"/>
              </a:buClr>
              <a:buFont typeface="Arial" panose="020B0604020202020204" pitchFamily="34" charset="0"/>
              <a:buChar char="•"/>
              <a:defRPr/>
            </a:pPr>
            <a:endParaRPr lang="en-US" sz="1350" dirty="0"/>
          </a:p>
          <a:p>
            <a:pPr marL="257175" indent="-257175" fontAlgn="base">
              <a:lnSpc>
                <a:spcPct val="90000"/>
              </a:lnSpc>
              <a:spcBef>
                <a:spcPct val="20000"/>
              </a:spcBef>
              <a:spcAft>
                <a:spcPct val="0"/>
              </a:spcAft>
              <a:buClr>
                <a:schemeClr val="accent1"/>
              </a:buClr>
              <a:buFont typeface="Arial" panose="020B0604020202020204" pitchFamily="34" charset="0"/>
              <a:buChar char="•"/>
              <a:defRPr/>
            </a:pPr>
            <a:endParaRPr lang="en-US" dirty="0"/>
          </a:p>
          <a:p>
            <a:pPr marL="257175" indent="-257175" fontAlgn="base">
              <a:lnSpc>
                <a:spcPct val="90000"/>
              </a:lnSpc>
              <a:spcBef>
                <a:spcPct val="20000"/>
              </a:spcBef>
              <a:spcAft>
                <a:spcPct val="0"/>
              </a:spcAft>
              <a:buClr>
                <a:schemeClr val="accent1"/>
              </a:buClr>
              <a:buFont typeface="Arial" panose="020B0604020202020204" pitchFamily="34" charset="0"/>
              <a:buChar char="•"/>
              <a:defRPr/>
            </a:pPr>
            <a:r>
              <a:rPr lang="en-US" sz="2600" dirty="0"/>
              <a:t>Next we can estimate the actuals costs for the BCWR. </a:t>
            </a:r>
            <a:endParaRPr lang="en-US" sz="1350" dirty="0"/>
          </a:p>
          <a:p>
            <a:pPr marL="257175" indent="-257175" fontAlgn="base">
              <a:lnSpc>
                <a:spcPct val="90000"/>
              </a:lnSpc>
              <a:spcBef>
                <a:spcPct val="20000"/>
              </a:spcBef>
              <a:spcAft>
                <a:spcPct val="0"/>
              </a:spcAft>
              <a:buClr>
                <a:schemeClr val="accent1"/>
              </a:buClr>
              <a:buFont typeface="Arial" panose="020B0604020202020204" pitchFamily="34" charset="0"/>
              <a:buChar char="•"/>
              <a:defRPr/>
            </a:pPr>
            <a:endParaRPr lang="en-US" sz="1350" dirty="0"/>
          </a:p>
          <a:p>
            <a:pPr marL="257175" indent="-257175" fontAlgn="base">
              <a:lnSpc>
                <a:spcPct val="90000"/>
              </a:lnSpc>
              <a:spcBef>
                <a:spcPct val="20000"/>
              </a:spcBef>
              <a:spcAft>
                <a:spcPct val="0"/>
              </a:spcAft>
              <a:buClr>
                <a:schemeClr val="accent1"/>
              </a:buClr>
              <a:buFont typeface="Arial" panose="020B0604020202020204" pitchFamily="34" charset="0"/>
              <a:buChar char="•"/>
              <a:defRPr/>
            </a:pPr>
            <a:endParaRPr lang="en-US" sz="1350" dirty="0"/>
          </a:p>
        </p:txBody>
      </p:sp>
      <p:pic>
        <p:nvPicPr>
          <p:cNvPr id="6" name="Picture 5">
            <a:extLst>
              <a:ext uri="{FF2B5EF4-FFF2-40B4-BE49-F238E27FC236}">
                <a16:creationId xmlns:a16="http://schemas.microsoft.com/office/drawing/2014/main" xmlns="" id="{DC555306-E839-4B5B-82B7-A99D0975E5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768" y="857250"/>
            <a:ext cx="2933684" cy="5143500"/>
          </a:xfrm>
          <a:prstGeom prst="rect">
            <a:avLst/>
          </a:prstGeom>
        </p:spPr>
      </p:pic>
      <p:sp>
        <p:nvSpPr>
          <p:cNvPr id="8" name="Rectangle: Rounded Corners 7">
            <a:extLst>
              <a:ext uri="{FF2B5EF4-FFF2-40B4-BE49-F238E27FC236}">
                <a16:creationId xmlns:a16="http://schemas.microsoft.com/office/drawing/2014/main" xmlns="" id="{9E7CFB9B-452C-4AC1-AFBC-A454ED346A19}"/>
              </a:ext>
            </a:extLst>
          </p:cNvPr>
          <p:cNvSpPr/>
          <p:nvPr/>
        </p:nvSpPr>
        <p:spPr>
          <a:xfrm>
            <a:off x="3858917" y="3335675"/>
            <a:ext cx="4482024" cy="8842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dirty="0"/>
              <a:t>BCWR = BAC - BCWP</a:t>
            </a:r>
            <a:r>
              <a:rPr lang="en-US" sz="3300" baseline="-25000" dirty="0"/>
              <a:t>cum</a:t>
            </a:r>
            <a:endParaRPr lang="en-US" sz="3300" dirty="0"/>
          </a:p>
        </p:txBody>
      </p:sp>
      <p:sp>
        <p:nvSpPr>
          <p:cNvPr id="2" name="Title 1">
            <a:extLst>
              <a:ext uri="{FF2B5EF4-FFF2-40B4-BE49-F238E27FC236}">
                <a16:creationId xmlns:a16="http://schemas.microsoft.com/office/drawing/2014/main" xmlns="" id="{87CF482E-2EC2-4910-BFA0-122438B5C6B0}"/>
              </a:ext>
            </a:extLst>
          </p:cNvPr>
          <p:cNvSpPr>
            <a:spLocks noGrp="1"/>
          </p:cNvSpPr>
          <p:nvPr>
            <p:ph type="title"/>
          </p:nvPr>
        </p:nvSpPr>
        <p:spPr>
          <a:xfrm>
            <a:off x="124835" y="3114142"/>
            <a:ext cx="2543925" cy="2212846"/>
          </a:xfrm>
        </p:spPr>
        <p:txBody>
          <a:bodyPr vert="horz" lIns="68580" tIns="34290" rIns="68580" bIns="34290" rtlCol="0" anchor="ctr">
            <a:normAutofit/>
          </a:bodyPr>
          <a:lstStyle/>
          <a:p>
            <a:pPr algn="r"/>
            <a:r>
              <a:rPr lang="en-US" dirty="0">
                <a:solidFill>
                  <a:srgbClr val="FFFFFF"/>
                </a:solidFill>
              </a:rPr>
              <a:t>The BCWR</a:t>
            </a:r>
          </a:p>
        </p:txBody>
      </p:sp>
      <p:sp>
        <p:nvSpPr>
          <p:cNvPr id="7" name="Slide Number Placeholder 6">
            <a:extLst>
              <a:ext uri="{FF2B5EF4-FFF2-40B4-BE49-F238E27FC236}">
                <a16:creationId xmlns:a16="http://schemas.microsoft.com/office/drawing/2014/main" xmlns="" id="{0560848B-F19D-4F57-986F-9687BD33E352}"/>
              </a:ext>
            </a:extLst>
          </p:cNvPr>
          <p:cNvSpPr>
            <a:spLocks noGrp="1"/>
          </p:cNvSpPr>
          <p:nvPr>
            <p:ph type="sldNum" sz="quarter" idx="12"/>
          </p:nvPr>
        </p:nvSpPr>
        <p:spPr/>
        <p:txBody>
          <a:bodyPr/>
          <a:lstStyle/>
          <a:p>
            <a:fld id="{7B59A598-58D1-480D-8057-49927A977735}" type="slidenum">
              <a:rPr lang="en-US" smtClean="0"/>
              <a:t>5</a:t>
            </a:fld>
            <a:endParaRPr lang="en-US" dirty="0"/>
          </a:p>
        </p:txBody>
      </p:sp>
      <p:sp>
        <p:nvSpPr>
          <p:cNvPr id="3" name="Rectangle 2">
            <a:extLst>
              <a:ext uri="{FF2B5EF4-FFF2-40B4-BE49-F238E27FC236}">
                <a16:creationId xmlns:a16="http://schemas.microsoft.com/office/drawing/2014/main" xmlns="" id="{2D69E843-F914-4A48-82B0-68E2F8759139}"/>
              </a:ext>
            </a:extLst>
          </p:cNvPr>
          <p:cNvSpPr/>
          <p:nvPr/>
        </p:nvSpPr>
        <p:spPr>
          <a:xfrm>
            <a:off x="3515532" y="1109718"/>
            <a:ext cx="4968681" cy="1621982"/>
          </a:xfrm>
          <a:prstGeom prst="rect">
            <a:avLst/>
          </a:prstGeom>
        </p:spPr>
        <p:txBody>
          <a:bodyPr wrap="square">
            <a:spAutoFit/>
          </a:bodyPr>
          <a:lstStyle/>
          <a:p>
            <a:pPr marL="257175" indent="-257175" fontAlgn="base">
              <a:lnSpc>
                <a:spcPct val="90000"/>
              </a:lnSpc>
              <a:spcBef>
                <a:spcPct val="20000"/>
              </a:spcBef>
              <a:spcAft>
                <a:spcPct val="0"/>
              </a:spcAft>
              <a:buClr>
                <a:schemeClr val="accent1"/>
              </a:buClr>
              <a:buFont typeface="Arial" panose="020B0604020202020204" pitchFamily="34" charset="0"/>
              <a:buChar char="•"/>
              <a:defRPr/>
            </a:pPr>
            <a:r>
              <a:rPr lang="en-US" sz="2400" dirty="0"/>
              <a:t>The Estimate to Complete represents:</a:t>
            </a:r>
          </a:p>
          <a:p>
            <a:pPr marL="7143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The estimated cost required to complete the remaining authorized project work scope.</a:t>
            </a:r>
          </a:p>
          <a:p>
            <a:pPr marL="257175" indent="-257175" fontAlgn="base">
              <a:lnSpc>
                <a:spcPct val="90000"/>
              </a:lnSpc>
              <a:spcBef>
                <a:spcPct val="20000"/>
              </a:spcBef>
              <a:spcAft>
                <a:spcPct val="0"/>
              </a:spcAft>
              <a:buClr>
                <a:schemeClr val="accent1"/>
              </a:buClr>
              <a:buFont typeface="Arial" panose="020B0604020202020204" pitchFamily="34" charset="0"/>
              <a:buChar char="•"/>
              <a:defRPr/>
            </a:pPr>
            <a:endParaRPr lang="en-US" dirty="0"/>
          </a:p>
        </p:txBody>
      </p:sp>
    </p:spTree>
    <p:extLst>
      <p:ext uri="{BB962C8B-B14F-4D97-AF65-F5344CB8AC3E}">
        <p14:creationId xmlns:p14="http://schemas.microsoft.com/office/powerpoint/2010/main" val="1260823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itle 1">
            <a:extLst>
              <a:ext uri="{FF2B5EF4-FFF2-40B4-BE49-F238E27FC236}">
                <a16:creationId xmlns:a16="http://schemas.microsoft.com/office/drawing/2014/main" xmlns="" id="{056A0746-0C94-4033-8ECC-11F1711BDCAF}"/>
              </a:ext>
            </a:extLst>
          </p:cNvPr>
          <p:cNvSpPr>
            <a:spLocks noGrp="1"/>
          </p:cNvSpPr>
          <p:nvPr>
            <p:ph type="title"/>
          </p:nvPr>
        </p:nvSpPr>
        <p:spPr>
          <a:xfrm>
            <a:off x="705633" y="823639"/>
            <a:ext cx="7226417" cy="813802"/>
          </a:xfrm>
          <a:solidFill>
            <a:schemeClr val="accent1">
              <a:lumMod val="60000"/>
              <a:lumOff val="40000"/>
            </a:schemeClr>
          </a:solidFill>
        </p:spPr>
        <p:txBody>
          <a:bodyPr>
            <a:normAutofit/>
          </a:bodyPr>
          <a:lstStyle/>
          <a:p>
            <a:r>
              <a:rPr lang="en-US" sz="3600" dirty="0"/>
              <a:t>Budgeted Cost of Work Remaining GRAPH</a:t>
            </a:r>
          </a:p>
        </p:txBody>
      </p:sp>
      <p:sp>
        <p:nvSpPr>
          <p:cNvPr id="4" name="Slide Number Placeholder 3">
            <a:extLst>
              <a:ext uri="{FF2B5EF4-FFF2-40B4-BE49-F238E27FC236}">
                <a16:creationId xmlns:a16="http://schemas.microsoft.com/office/drawing/2014/main" xmlns="" id="{C63AF2C3-A651-45D9-902E-2CDD4432511F}"/>
              </a:ext>
            </a:extLst>
          </p:cNvPr>
          <p:cNvSpPr>
            <a:spLocks noGrp="1"/>
          </p:cNvSpPr>
          <p:nvPr>
            <p:ph type="sldNum" sz="quarter" idx="12"/>
          </p:nvPr>
        </p:nvSpPr>
        <p:spPr/>
        <p:txBody>
          <a:bodyPr/>
          <a:lstStyle/>
          <a:p>
            <a:fld id="{7B59A598-58D1-480D-8057-49927A977735}" type="slidenum">
              <a:rPr lang="en-US" smtClean="0"/>
              <a:t>6</a:t>
            </a:fld>
            <a:endParaRPr lang="en-US" dirty="0"/>
          </a:p>
        </p:txBody>
      </p:sp>
      <p:grpSp>
        <p:nvGrpSpPr>
          <p:cNvPr id="2" name="Group 1">
            <a:extLst>
              <a:ext uri="{FF2B5EF4-FFF2-40B4-BE49-F238E27FC236}">
                <a16:creationId xmlns:a16="http://schemas.microsoft.com/office/drawing/2014/main" xmlns="" id="{CF9F3130-23F4-4DB5-A2C0-6E479997D72C}"/>
              </a:ext>
            </a:extLst>
          </p:cNvPr>
          <p:cNvGrpSpPr/>
          <p:nvPr/>
        </p:nvGrpSpPr>
        <p:grpSpPr>
          <a:xfrm>
            <a:off x="1706482" y="2433840"/>
            <a:ext cx="4972155" cy="3401440"/>
            <a:chOff x="1838572" y="1360742"/>
            <a:chExt cx="7248623" cy="5013719"/>
          </a:xfrm>
        </p:grpSpPr>
        <p:sp>
          <p:nvSpPr>
            <p:cNvPr id="75781" name="Line 6"/>
            <p:cNvSpPr>
              <a:spLocks noChangeShapeType="1"/>
            </p:cNvSpPr>
            <p:nvPr/>
          </p:nvSpPr>
          <p:spPr bwMode="auto">
            <a:xfrm>
              <a:off x="2895600" y="5526088"/>
              <a:ext cx="5365750" cy="1588"/>
            </a:xfrm>
            <a:prstGeom prst="line">
              <a:avLst/>
            </a:prstGeom>
            <a:noFill/>
            <a:ln w="28575">
              <a:solidFill>
                <a:schemeClr val="tx1"/>
              </a:solidFill>
              <a:round/>
              <a:headEnd/>
              <a:tailEnd/>
            </a:ln>
          </p:spPr>
          <p:txBody>
            <a:bodyPr wrap="none" anchor="ctr"/>
            <a:lstStyle/>
            <a:p>
              <a:endParaRPr lang="en-US" sz="1350" dirty="0">
                <a:solidFill>
                  <a:prstClr val="black"/>
                </a:solidFill>
              </a:endParaRPr>
            </a:p>
          </p:txBody>
        </p:sp>
        <p:sp>
          <p:nvSpPr>
            <p:cNvPr id="75785" name="Freeform 10"/>
            <p:cNvSpPr>
              <a:spLocks/>
            </p:cNvSpPr>
            <p:nvPr/>
          </p:nvSpPr>
          <p:spPr bwMode="auto">
            <a:xfrm>
              <a:off x="2987676" y="3897314"/>
              <a:ext cx="3127375" cy="1628775"/>
            </a:xfrm>
            <a:custGeom>
              <a:avLst/>
              <a:gdLst>
                <a:gd name="T0" fmla="*/ 0 w 1680"/>
                <a:gd name="T1" fmla="*/ 1097 h 960"/>
                <a:gd name="T2" fmla="*/ 726 w 1680"/>
                <a:gd name="T3" fmla="*/ 932 h 960"/>
                <a:gd name="T4" fmla="*/ 1519 w 1680"/>
                <a:gd name="T5" fmla="*/ 548 h 960"/>
                <a:gd name="T6" fmla="*/ 2310 w 1680"/>
                <a:gd name="T7" fmla="*/ 0 h 960"/>
                <a:gd name="T8" fmla="*/ 0 60000 65536"/>
                <a:gd name="T9" fmla="*/ 0 60000 65536"/>
                <a:gd name="T10" fmla="*/ 0 60000 65536"/>
                <a:gd name="T11" fmla="*/ 0 60000 65536"/>
                <a:gd name="T12" fmla="*/ 0 w 1680"/>
                <a:gd name="T13" fmla="*/ 0 h 960"/>
                <a:gd name="T14" fmla="*/ 1680 w 1680"/>
                <a:gd name="T15" fmla="*/ 960 h 960"/>
              </a:gdLst>
              <a:ahLst/>
              <a:cxnLst>
                <a:cxn ang="T8">
                  <a:pos x="T0" y="T1"/>
                </a:cxn>
                <a:cxn ang="T9">
                  <a:pos x="T2" y="T3"/>
                </a:cxn>
                <a:cxn ang="T10">
                  <a:pos x="T4" y="T5"/>
                </a:cxn>
                <a:cxn ang="T11">
                  <a:pos x="T6" y="T7"/>
                </a:cxn>
              </a:cxnLst>
              <a:rect l="T12" t="T13" r="T14" b="T15"/>
              <a:pathLst>
                <a:path w="1680" h="960">
                  <a:moveTo>
                    <a:pt x="0" y="960"/>
                  </a:moveTo>
                  <a:cubicBezTo>
                    <a:pt x="172" y="928"/>
                    <a:pt x="344" y="896"/>
                    <a:pt x="528" y="816"/>
                  </a:cubicBezTo>
                  <a:cubicBezTo>
                    <a:pt x="712" y="736"/>
                    <a:pt x="912" y="616"/>
                    <a:pt x="1104" y="480"/>
                  </a:cubicBezTo>
                  <a:cubicBezTo>
                    <a:pt x="1296" y="344"/>
                    <a:pt x="1600" y="40"/>
                    <a:pt x="1680" y="0"/>
                  </a:cubicBezTo>
                </a:path>
              </a:pathLst>
            </a:custGeom>
            <a:noFill/>
            <a:ln w="38100" cmpd="sng">
              <a:solidFill>
                <a:srgbClr val="339933"/>
              </a:solidFill>
              <a:round/>
              <a:headEnd/>
              <a:tailEnd/>
            </a:ln>
          </p:spPr>
          <p:txBody>
            <a:bodyPr wrap="none" anchor="ctr"/>
            <a:lstStyle/>
            <a:p>
              <a:endParaRPr lang="en-US" sz="1350" dirty="0">
                <a:solidFill>
                  <a:prstClr val="black"/>
                </a:solidFill>
              </a:endParaRPr>
            </a:p>
          </p:txBody>
        </p:sp>
        <p:sp>
          <p:nvSpPr>
            <p:cNvPr id="75787" name="Text Box 12"/>
            <p:cNvSpPr txBox="1">
              <a:spLocks noChangeArrowheads="1"/>
            </p:cNvSpPr>
            <p:nvPr/>
          </p:nvSpPr>
          <p:spPr bwMode="auto">
            <a:xfrm>
              <a:off x="1838572" y="3260725"/>
              <a:ext cx="449264" cy="544395"/>
            </a:xfrm>
            <a:prstGeom prst="rect">
              <a:avLst/>
            </a:prstGeom>
            <a:noFill/>
            <a:ln w="9525">
              <a:noFill/>
              <a:miter lim="800000"/>
              <a:headEnd/>
              <a:tailEnd/>
            </a:ln>
          </p:spPr>
          <p:txBody>
            <a:bodyPr wrap="square">
              <a:spAutoFit/>
            </a:bodyPr>
            <a:lstStyle/>
            <a:p>
              <a:pPr algn="ctr" eaLnBrk="0" hangingPunct="0"/>
              <a:r>
                <a:rPr lang="en-US" dirty="0">
                  <a:solidFill>
                    <a:prstClr val="black"/>
                  </a:solidFill>
                  <a:latin typeface="Trebuchet MS" pitchFamily="34" charset="0"/>
                </a:rPr>
                <a:t>$</a:t>
              </a:r>
            </a:p>
          </p:txBody>
        </p:sp>
        <p:sp>
          <p:nvSpPr>
            <p:cNvPr id="75788" name="Text Box 13"/>
            <p:cNvSpPr txBox="1">
              <a:spLocks noChangeArrowheads="1"/>
            </p:cNvSpPr>
            <p:nvPr/>
          </p:nvSpPr>
          <p:spPr bwMode="auto">
            <a:xfrm>
              <a:off x="5465030" y="1360742"/>
              <a:ext cx="1288327" cy="680494"/>
            </a:xfrm>
            <a:prstGeom prst="rect">
              <a:avLst/>
            </a:prstGeom>
            <a:noFill/>
            <a:ln w="9525">
              <a:noFill/>
              <a:miter lim="800000"/>
              <a:headEnd/>
              <a:tailEnd/>
            </a:ln>
          </p:spPr>
          <p:txBody>
            <a:bodyPr wrap="square">
              <a:spAutoFit/>
            </a:bodyPr>
            <a:lstStyle/>
            <a:p>
              <a:pPr algn="ctr" eaLnBrk="0" hangingPunct="0"/>
              <a:r>
                <a:rPr lang="en-US" sz="1200" b="1" dirty="0">
                  <a:solidFill>
                    <a:prstClr val="black"/>
                  </a:solidFill>
                  <a:latin typeface="Trebuchet MS" pitchFamily="34" charset="0"/>
                </a:rPr>
                <a:t>Time Now</a:t>
              </a:r>
            </a:p>
          </p:txBody>
        </p:sp>
        <p:sp>
          <p:nvSpPr>
            <p:cNvPr id="75790" name="Text Box 15"/>
            <p:cNvSpPr txBox="1">
              <a:spLocks noChangeArrowheads="1"/>
            </p:cNvSpPr>
            <p:nvPr/>
          </p:nvSpPr>
          <p:spPr bwMode="auto">
            <a:xfrm>
              <a:off x="2023359" y="3745753"/>
              <a:ext cx="1084151" cy="442321"/>
            </a:xfrm>
            <a:prstGeom prst="rect">
              <a:avLst/>
            </a:prstGeom>
            <a:noFill/>
            <a:ln w="9525">
              <a:noFill/>
              <a:miter lim="800000"/>
              <a:headEnd/>
              <a:tailEnd/>
            </a:ln>
          </p:spPr>
          <p:txBody>
            <a:bodyPr wrap="square">
              <a:spAutoFit/>
            </a:bodyPr>
            <a:lstStyle/>
            <a:p>
              <a:pPr algn="ctr" eaLnBrk="0" hangingPunct="0"/>
              <a:r>
                <a:rPr lang="en-US" sz="1350" b="1" dirty="0">
                  <a:solidFill>
                    <a:srgbClr val="339933"/>
                  </a:solidFill>
                  <a:latin typeface="Trebuchet MS" pitchFamily="34" charset="0"/>
                </a:rPr>
                <a:t>BCWP</a:t>
              </a:r>
              <a:endParaRPr lang="en-US" sz="900" b="1" dirty="0">
                <a:solidFill>
                  <a:srgbClr val="339933"/>
                </a:solidFill>
                <a:latin typeface="Trebuchet MS" pitchFamily="34" charset="0"/>
              </a:endParaRPr>
            </a:p>
          </p:txBody>
        </p:sp>
        <p:sp>
          <p:nvSpPr>
            <p:cNvPr id="75793" name="Line 18"/>
            <p:cNvSpPr>
              <a:spLocks noChangeShapeType="1"/>
            </p:cNvSpPr>
            <p:nvPr/>
          </p:nvSpPr>
          <p:spPr bwMode="auto">
            <a:xfrm flipV="1">
              <a:off x="4647218" y="2488533"/>
              <a:ext cx="3175" cy="416904"/>
            </a:xfrm>
            <a:prstGeom prst="line">
              <a:avLst/>
            </a:prstGeom>
            <a:noFill/>
            <a:ln w="19050">
              <a:solidFill>
                <a:schemeClr val="tx1"/>
              </a:solidFill>
              <a:round/>
              <a:headEnd/>
              <a:tailEnd type="triangle" w="med" len="med"/>
            </a:ln>
          </p:spPr>
          <p:txBody>
            <a:bodyPr wrap="none" anchor="ctr"/>
            <a:lstStyle/>
            <a:p>
              <a:endParaRPr lang="en-US" sz="1350" dirty="0">
                <a:solidFill>
                  <a:prstClr val="black"/>
                </a:solidFill>
              </a:endParaRPr>
            </a:p>
          </p:txBody>
        </p:sp>
        <p:sp>
          <p:nvSpPr>
            <p:cNvPr id="75797" name="Text Box 22"/>
            <p:cNvSpPr txBox="1">
              <a:spLocks noChangeArrowheads="1"/>
            </p:cNvSpPr>
            <p:nvPr/>
          </p:nvSpPr>
          <p:spPr bwMode="auto">
            <a:xfrm>
              <a:off x="3309890" y="2844829"/>
              <a:ext cx="2721223" cy="680494"/>
            </a:xfrm>
            <a:prstGeom prst="rect">
              <a:avLst/>
            </a:prstGeom>
            <a:noFill/>
            <a:ln w="9525">
              <a:noFill/>
              <a:miter lim="800000"/>
              <a:headEnd/>
              <a:tailEnd/>
            </a:ln>
          </p:spPr>
          <p:txBody>
            <a:bodyPr wrap="square">
              <a:spAutoFit/>
            </a:bodyPr>
            <a:lstStyle/>
            <a:p>
              <a:pPr algn="ctr" eaLnBrk="0" hangingPunct="0"/>
              <a:r>
                <a:rPr lang="en-US" sz="1200" b="1" dirty="0">
                  <a:solidFill>
                    <a:srgbClr val="339933"/>
                  </a:solidFill>
                  <a:latin typeface="Trebuchet MS" pitchFamily="34" charset="0"/>
                </a:rPr>
                <a:t>Budgeted Cost of Work Remaining</a:t>
              </a:r>
            </a:p>
          </p:txBody>
        </p:sp>
        <p:sp>
          <p:nvSpPr>
            <p:cNvPr id="75798" name="Line 23"/>
            <p:cNvSpPr>
              <a:spLocks noChangeShapeType="1"/>
            </p:cNvSpPr>
            <p:nvPr/>
          </p:nvSpPr>
          <p:spPr bwMode="auto">
            <a:xfrm flipV="1">
              <a:off x="8261350" y="2417763"/>
              <a:ext cx="1588" cy="3108325"/>
            </a:xfrm>
            <a:prstGeom prst="line">
              <a:avLst/>
            </a:prstGeom>
            <a:noFill/>
            <a:ln w="28575">
              <a:solidFill>
                <a:schemeClr val="tx1"/>
              </a:solidFill>
              <a:round/>
              <a:headEnd/>
              <a:tailEnd/>
            </a:ln>
          </p:spPr>
          <p:txBody>
            <a:bodyPr wrap="none" anchor="ctr"/>
            <a:lstStyle/>
            <a:p>
              <a:endParaRPr lang="en-US" sz="1350" dirty="0">
                <a:solidFill>
                  <a:prstClr val="black"/>
                </a:solidFill>
              </a:endParaRPr>
            </a:p>
          </p:txBody>
        </p:sp>
        <p:sp>
          <p:nvSpPr>
            <p:cNvPr id="75799" name="Line 24"/>
            <p:cNvSpPr>
              <a:spLocks noChangeShapeType="1"/>
            </p:cNvSpPr>
            <p:nvPr/>
          </p:nvSpPr>
          <p:spPr bwMode="auto">
            <a:xfrm flipH="1" flipV="1">
              <a:off x="6109194" y="1778764"/>
              <a:ext cx="5857" cy="3747323"/>
            </a:xfrm>
            <a:prstGeom prst="line">
              <a:avLst/>
            </a:prstGeom>
            <a:noFill/>
            <a:ln w="28575">
              <a:solidFill>
                <a:schemeClr val="bg2">
                  <a:lumMod val="50000"/>
                </a:schemeClr>
              </a:solidFill>
              <a:prstDash val="dash"/>
              <a:round/>
              <a:headEnd/>
              <a:tailEnd/>
            </a:ln>
          </p:spPr>
          <p:txBody>
            <a:bodyPr wrap="none" anchor="ctr"/>
            <a:lstStyle/>
            <a:p>
              <a:endParaRPr lang="en-US" sz="1350" dirty="0">
                <a:solidFill>
                  <a:prstClr val="black"/>
                </a:solidFill>
              </a:endParaRPr>
            </a:p>
          </p:txBody>
        </p:sp>
        <p:sp>
          <p:nvSpPr>
            <p:cNvPr id="75800" name="Line 25"/>
            <p:cNvSpPr>
              <a:spLocks noChangeShapeType="1"/>
            </p:cNvSpPr>
            <p:nvPr/>
          </p:nvSpPr>
          <p:spPr bwMode="auto">
            <a:xfrm>
              <a:off x="2987675" y="1371600"/>
              <a:ext cx="1588" cy="4235450"/>
            </a:xfrm>
            <a:prstGeom prst="line">
              <a:avLst/>
            </a:prstGeom>
            <a:noFill/>
            <a:ln w="28575">
              <a:solidFill>
                <a:schemeClr val="tx1"/>
              </a:solidFill>
              <a:round/>
              <a:headEnd/>
              <a:tailEnd/>
            </a:ln>
          </p:spPr>
          <p:txBody>
            <a:bodyPr wrap="none" anchor="ctr"/>
            <a:lstStyle/>
            <a:p>
              <a:endParaRPr lang="en-US" sz="1350" dirty="0">
                <a:solidFill>
                  <a:prstClr val="black"/>
                </a:solidFill>
              </a:endParaRPr>
            </a:p>
          </p:txBody>
        </p:sp>
        <p:sp>
          <p:nvSpPr>
            <p:cNvPr id="75821" name="Text Box 46"/>
            <p:cNvSpPr txBox="1">
              <a:spLocks noChangeArrowheads="1"/>
            </p:cNvSpPr>
            <p:nvPr/>
          </p:nvSpPr>
          <p:spPr bwMode="auto">
            <a:xfrm>
              <a:off x="2023359" y="2280444"/>
              <a:ext cx="938307" cy="442321"/>
            </a:xfrm>
            <a:prstGeom prst="rect">
              <a:avLst/>
            </a:prstGeom>
            <a:noFill/>
            <a:ln w="9525">
              <a:noFill/>
              <a:miter lim="800000"/>
              <a:headEnd/>
              <a:tailEnd/>
            </a:ln>
          </p:spPr>
          <p:txBody>
            <a:bodyPr wrap="square">
              <a:spAutoFit/>
            </a:bodyPr>
            <a:lstStyle/>
            <a:p>
              <a:pPr eaLnBrk="0" hangingPunct="0"/>
              <a:r>
                <a:rPr lang="en-US" sz="1350" b="1" dirty="0">
                  <a:solidFill>
                    <a:srgbClr val="0070C0"/>
                  </a:solidFill>
                  <a:latin typeface="Trebuchet MS" pitchFamily="34" charset="0"/>
                </a:rPr>
                <a:t>BAC</a:t>
              </a:r>
              <a:endParaRPr lang="en-US" sz="900" b="1" dirty="0">
                <a:solidFill>
                  <a:srgbClr val="0070C0"/>
                </a:solidFill>
                <a:latin typeface="Trebuchet MS" pitchFamily="34" charset="0"/>
              </a:endParaRPr>
            </a:p>
          </p:txBody>
        </p:sp>
        <p:cxnSp>
          <p:nvCxnSpPr>
            <p:cNvPr id="3" name="Straight Connector 2"/>
            <p:cNvCxnSpPr>
              <a:cxnSpLocks/>
            </p:cNvCxnSpPr>
            <p:nvPr/>
          </p:nvCxnSpPr>
          <p:spPr bwMode="auto">
            <a:xfrm flipH="1">
              <a:off x="2975953" y="2425128"/>
              <a:ext cx="5277892" cy="0"/>
            </a:xfrm>
            <a:prstGeom prst="line">
              <a:avLst/>
            </a:prstGeom>
            <a:solidFill>
              <a:schemeClr val="accent1"/>
            </a:solidFill>
            <a:ln w="15875" cap="flat" cmpd="sng" algn="ctr">
              <a:solidFill>
                <a:schemeClr val="tx1"/>
              </a:solidFill>
              <a:prstDash val="solid"/>
              <a:round/>
              <a:headEnd type="none" w="med" len="med"/>
              <a:tailEnd type="none" w="med" len="med"/>
            </a:ln>
            <a:effectLst/>
          </p:spPr>
        </p:cxnSp>
        <p:sp>
          <p:nvSpPr>
            <p:cNvPr id="69" name="Oval 68"/>
            <p:cNvSpPr/>
            <p:nvPr/>
          </p:nvSpPr>
          <p:spPr bwMode="auto">
            <a:xfrm>
              <a:off x="8210548" y="2361724"/>
              <a:ext cx="84141" cy="107156"/>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1350" dirty="0">
                <a:solidFill>
                  <a:prstClr val="black"/>
                </a:solidFill>
                <a:latin typeface="Arial" charset="0"/>
              </a:endParaRPr>
            </a:p>
          </p:txBody>
        </p:sp>
        <p:sp>
          <p:nvSpPr>
            <p:cNvPr id="70" name="Text Box 14"/>
            <p:cNvSpPr txBox="1">
              <a:spLocks noChangeArrowheads="1"/>
            </p:cNvSpPr>
            <p:nvPr/>
          </p:nvSpPr>
          <p:spPr bwMode="auto">
            <a:xfrm>
              <a:off x="7042925" y="5762017"/>
              <a:ext cx="2044270" cy="612444"/>
            </a:xfrm>
            <a:prstGeom prst="rect">
              <a:avLst/>
            </a:prstGeom>
            <a:noFill/>
            <a:ln w="9525">
              <a:noFill/>
              <a:miter lim="800000"/>
              <a:headEnd/>
              <a:tailEnd/>
            </a:ln>
          </p:spPr>
          <p:txBody>
            <a:bodyPr wrap="square">
              <a:spAutoFit/>
            </a:bodyPr>
            <a:lstStyle/>
            <a:p>
              <a:pPr algn="ctr" eaLnBrk="0" hangingPunct="0"/>
              <a:r>
                <a:rPr lang="en-US" sz="1050" b="1" dirty="0">
                  <a:solidFill>
                    <a:prstClr val="black"/>
                  </a:solidFill>
                  <a:latin typeface="Trebuchet MS" pitchFamily="34" charset="0"/>
                </a:rPr>
                <a:t>Planned Completion Date</a:t>
              </a:r>
            </a:p>
          </p:txBody>
        </p:sp>
        <p:sp>
          <p:nvSpPr>
            <p:cNvPr id="71" name="Line 18"/>
            <p:cNvSpPr>
              <a:spLocks noChangeShapeType="1"/>
            </p:cNvSpPr>
            <p:nvPr/>
          </p:nvSpPr>
          <p:spPr bwMode="auto">
            <a:xfrm flipV="1">
              <a:off x="7983538" y="5552594"/>
              <a:ext cx="231506" cy="238606"/>
            </a:xfrm>
            <a:prstGeom prst="line">
              <a:avLst/>
            </a:prstGeom>
            <a:noFill/>
            <a:ln w="9525">
              <a:solidFill>
                <a:schemeClr val="tx1"/>
              </a:solidFill>
              <a:round/>
              <a:headEnd/>
              <a:tailEnd type="triangle" w="med" len="med"/>
            </a:ln>
          </p:spPr>
          <p:txBody>
            <a:bodyPr wrap="none" anchor="ctr"/>
            <a:lstStyle/>
            <a:p>
              <a:endParaRPr lang="en-US" sz="1350" dirty="0">
                <a:solidFill>
                  <a:prstClr val="black"/>
                </a:solidFill>
              </a:endParaRPr>
            </a:p>
          </p:txBody>
        </p:sp>
        <p:cxnSp>
          <p:nvCxnSpPr>
            <p:cNvPr id="68" name="Straight Connector 67">
              <a:extLst>
                <a:ext uri="{FF2B5EF4-FFF2-40B4-BE49-F238E27FC236}">
                  <a16:creationId xmlns:a16="http://schemas.microsoft.com/office/drawing/2014/main" xmlns="" id="{12340340-8F9C-4837-8DA1-465705D1CD98}"/>
                </a:ext>
              </a:extLst>
            </p:cNvPr>
            <p:cNvCxnSpPr>
              <a:cxnSpLocks/>
            </p:cNvCxnSpPr>
            <p:nvPr/>
          </p:nvCxnSpPr>
          <p:spPr bwMode="auto">
            <a:xfrm flipH="1">
              <a:off x="2981818" y="3909890"/>
              <a:ext cx="3127376" cy="14289"/>
            </a:xfrm>
            <a:prstGeom prst="line">
              <a:avLst/>
            </a:prstGeom>
            <a:solidFill>
              <a:schemeClr val="accent1"/>
            </a:solidFill>
            <a:ln w="15875" cap="flat" cmpd="sng" algn="ctr">
              <a:solidFill>
                <a:schemeClr val="tx1"/>
              </a:solidFill>
              <a:prstDash val="solid"/>
              <a:round/>
              <a:headEnd type="none" w="med" len="med"/>
              <a:tailEnd type="none" w="med" len="med"/>
            </a:ln>
            <a:effectLst/>
          </p:spPr>
        </p:cxnSp>
        <p:sp>
          <p:nvSpPr>
            <p:cNvPr id="73" name="Line 18">
              <a:extLst>
                <a:ext uri="{FF2B5EF4-FFF2-40B4-BE49-F238E27FC236}">
                  <a16:creationId xmlns:a16="http://schemas.microsoft.com/office/drawing/2014/main" xmlns="" id="{635EAE38-352A-4AE1-9F80-397A0F18B1B3}"/>
                </a:ext>
              </a:extLst>
            </p:cNvPr>
            <p:cNvSpPr>
              <a:spLocks noChangeShapeType="1"/>
            </p:cNvSpPr>
            <p:nvPr/>
          </p:nvSpPr>
          <p:spPr bwMode="auto">
            <a:xfrm flipH="1">
              <a:off x="4636713" y="3408720"/>
              <a:ext cx="0" cy="420624"/>
            </a:xfrm>
            <a:prstGeom prst="line">
              <a:avLst/>
            </a:prstGeom>
            <a:noFill/>
            <a:ln w="19050">
              <a:solidFill>
                <a:schemeClr val="tx1"/>
              </a:solidFill>
              <a:round/>
              <a:headEnd/>
              <a:tailEnd type="triangle" w="med" len="med"/>
            </a:ln>
          </p:spPr>
          <p:txBody>
            <a:bodyPr wrap="none" anchor="ctr"/>
            <a:lstStyle/>
            <a:p>
              <a:endParaRPr lang="en-US" sz="1350" dirty="0">
                <a:solidFill>
                  <a:prstClr val="black"/>
                </a:solidFill>
              </a:endParaRPr>
            </a:p>
          </p:txBody>
        </p:sp>
        <p:sp>
          <p:nvSpPr>
            <p:cNvPr id="20" name="Text Box 12">
              <a:extLst>
                <a:ext uri="{FF2B5EF4-FFF2-40B4-BE49-F238E27FC236}">
                  <a16:creationId xmlns:a16="http://schemas.microsoft.com/office/drawing/2014/main" xmlns="" id="{58E3F1CC-BC1C-4D15-A5A2-0CDB5CE60F9A}"/>
                </a:ext>
              </a:extLst>
            </p:cNvPr>
            <p:cNvSpPr txBox="1">
              <a:spLocks noChangeArrowheads="1"/>
            </p:cNvSpPr>
            <p:nvPr/>
          </p:nvSpPr>
          <p:spPr bwMode="auto">
            <a:xfrm>
              <a:off x="5590932" y="5662990"/>
              <a:ext cx="1041718" cy="544395"/>
            </a:xfrm>
            <a:prstGeom prst="rect">
              <a:avLst/>
            </a:prstGeom>
            <a:noFill/>
            <a:ln w="9525">
              <a:noFill/>
              <a:miter lim="800000"/>
              <a:headEnd/>
              <a:tailEnd/>
            </a:ln>
          </p:spPr>
          <p:txBody>
            <a:bodyPr wrap="square">
              <a:spAutoFit/>
            </a:bodyPr>
            <a:lstStyle/>
            <a:p>
              <a:pPr algn="ctr" eaLnBrk="0" hangingPunct="0"/>
              <a:r>
                <a:rPr lang="en-US" dirty="0">
                  <a:latin typeface="Trebuchet MS" pitchFamily="34" charset="0"/>
                </a:rPr>
                <a:t>Time</a:t>
              </a:r>
            </a:p>
          </p:txBody>
        </p:sp>
      </p:grpSp>
    </p:spTree>
    <p:extLst>
      <p:ext uri="{BB962C8B-B14F-4D97-AF65-F5344CB8AC3E}">
        <p14:creationId xmlns:p14="http://schemas.microsoft.com/office/powerpoint/2010/main" val="4216321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2B042F8D-A8AF-4CE2-BB41-3DB8C9E2201E}"/>
              </a:ext>
            </a:extLst>
          </p:cNvPr>
          <p:cNvSpPr/>
          <p:nvPr/>
        </p:nvSpPr>
        <p:spPr>
          <a:xfrm>
            <a:off x="3622" y="0"/>
            <a:ext cx="339997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xmlns="" id="{4A0C8A0F-3514-4E86-99DF-513D8CF016DD}"/>
              </a:ext>
            </a:extLst>
          </p:cNvPr>
          <p:cNvSpPr txBox="1">
            <a:spLocks noChangeArrowheads="1"/>
          </p:cNvSpPr>
          <p:nvPr/>
        </p:nvSpPr>
        <p:spPr bwMode="auto">
          <a:xfrm>
            <a:off x="3403600" y="558800"/>
            <a:ext cx="5039189" cy="5906184"/>
          </a:xfrm>
          <a:prstGeom prst="rect">
            <a:avLst/>
          </a:prstGeom>
        </p:spPr>
        <p:txBody>
          <a:bodyPr vert="horz" lIns="34290" tIns="34290" rIns="34290" bIns="34290" numCol="1" rtlCol="0" anchor="ctr" anchorCtr="0" compatLnSpc="1">
            <a:prstTxWarp prst="textNoShape">
              <a:avLst/>
            </a:prstTxWarp>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7175" indent="-257175" fontAlgn="base">
              <a:lnSpc>
                <a:spcPct val="90000"/>
              </a:lnSpc>
              <a:spcBef>
                <a:spcPct val="20000"/>
              </a:spcBef>
              <a:spcAft>
                <a:spcPct val="0"/>
              </a:spcAft>
              <a:buClr>
                <a:schemeClr val="accent1"/>
              </a:buClr>
              <a:buFont typeface="Arial" panose="020B0604020202020204" pitchFamily="34" charset="0"/>
              <a:buChar char="•"/>
              <a:defRPr/>
            </a:pPr>
            <a:r>
              <a:rPr lang="en-US" sz="2400" dirty="0"/>
              <a:t>ETCs are developed by Element of Cost (EOC):</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Labor</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Material </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Subcontracts</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Other Direct Costs</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endParaRPr lang="en-US" dirty="0"/>
          </a:p>
          <a:p>
            <a:pPr marL="257175" indent="-257175" fontAlgn="base">
              <a:lnSpc>
                <a:spcPct val="90000"/>
              </a:lnSpc>
              <a:spcBef>
                <a:spcPct val="20000"/>
              </a:spcBef>
              <a:spcAft>
                <a:spcPct val="0"/>
              </a:spcAft>
              <a:buClr>
                <a:schemeClr val="accent1"/>
              </a:buClr>
              <a:buFont typeface="Arial" panose="020B0604020202020204" pitchFamily="34" charset="0"/>
              <a:buChar char="•"/>
              <a:defRPr/>
            </a:pPr>
            <a:r>
              <a:rPr lang="en-US" sz="2400" dirty="0"/>
              <a:t>These Elements of Cost ETCs are done at these levels:</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Work Package, </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Planning Package, and </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Summary Level Planning Package (SLPP) levels</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endParaRPr lang="en-US" dirty="0"/>
          </a:p>
          <a:p>
            <a:pPr marL="257175" indent="-257175" fontAlgn="base">
              <a:lnSpc>
                <a:spcPct val="90000"/>
              </a:lnSpc>
              <a:spcBef>
                <a:spcPct val="20000"/>
              </a:spcBef>
              <a:spcAft>
                <a:spcPct val="0"/>
              </a:spcAft>
              <a:buClr>
                <a:schemeClr val="accent1"/>
              </a:buClr>
              <a:buFont typeface="Arial" panose="020B0604020202020204" pitchFamily="34" charset="0"/>
              <a:buChar char="•"/>
              <a:defRPr/>
            </a:pPr>
            <a:r>
              <a:rPr lang="en-US" sz="2400" dirty="0"/>
              <a:t>The Estimate:</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Based on time-phased resources </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Correspond to the dates in the forecast schedule</a:t>
            </a:r>
          </a:p>
          <a:p>
            <a:pPr marL="257175" indent="-257175" fontAlgn="base">
              <a:lnSpc>
                <a:spcPct val="90000"/>
              </a:lnSpc>
              <a:spcBef>
                <a:spcPct val="20000"/>
              </a:spcBef>
              <a:spcAft>
                <a:spcPct val="0"/>
              </a:spcAft>
              <a:buClr>
                <a:schemeClr val="accent1"/>
              </a:buClr>
              <a:buFont typeface="Arial" panose="020B0604020202020204" pitchFamily="34" charset="0"/>
              <a:buChar char="•"/>
              <a:defRPr/>
            </a:pPr>
            <a:endParaRPr lang="en-US" sz="1350" dirty="0"/>
          </a:p>
        </p:txBody>
      </p:sp>
      <p:pic>
        <p:nvPicPr>
          <p:cNvPr id="6" name="Picture 5">
            <a:extLst>
              <a:ext uri="{FF2B5EF4-FFF2-40B4-BE49-F238E27FC236}">
                <a16:creationId xmlns:a16="http://schemas.microsoft.com/office/drawing/2014/main" xmlns="" id="{DC555306-E839-4B5B-82B7-A99D0975E5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446" y="995038"/>
            <a:ext cx="3193154" cy="5143500"/>
          </a:xfrm>
          <a:prstGeom prst="rect">
            <a:avLst/>
          </a:prstGeom>
        </p:spPr>
      </p:pic>
      <p:sp>
        <p:nvSpPr>
          <p:cNvPr id="2" name="Title 1">
            <a:extLst>
              <a:ext uri="{FF2B5EF4-FFF2-40B4-BE49-F238E27FC236}">
                <a16:creationId xmlns:a16="http://schemas.microsoft.com/office/drawing/2014/main" xmlns="" id="{87CF482E-2EC2-4910-BFA0-122438B5C6B0}"/>
              </a:ext>
            </a:extLst>
          </p:cNvPr>
          <p:cNvSpPr>
            <a:spLocks noGrp="1"/>
          </p:cNvSpPr>
          <p:nvPr>
            <p:ph type="title"/>
          </p:nvPr>
        </p:nvSpPr>
        <p:spPr>
          <a:xfrm>
            <a:off x="535060" y="3201691"/>
            <a:ext cx="2543925" cy="3100070"/>
          </a:xfrm>
        </p:spPr>
        <p:txBody>
          <a:bodyPr vert="horz" lIns="68580" tIns="34290" rIns="68580" bIns="34290" rtlCol="0" anchor="ctr">
            <a:normAutofit/>
          </a:bodyPr>
          <a:lstStyle/>
          <a:p>
            <a:pPr algn="r"/>
            <a:r>
              <a:rPr lang="en-US" dirty="0">
                <a:solidFill>
                  <a:srgbClr val="FFFFFF"/>
                </a:solidFill>
              </a:rPr>
              <a:t>The Estimate to Complete</a:t>
            </a:r>
          </a:p>
        </p:txBody>
      </p:sp>
      <p:sp>
        <p:nvSpPr>
          <p:cNvPr id="7" name="Slide Number Placeholder 6">
            <a:extLst>
              <a:ext uri="{FF2B5EF4-FFF2-40B4-BE49-F238E27FC236}">
                <a16:creationId xmlns:a16="http://schemas.microsoft.com/office/drawing/2014/main" xmlns="" id="{0560848B-F19D-4F57-986F-9687BD33E352}"/>
              </a:ext>
            </a:extLst>
          </p:cNvPr>
          <p:cNvSpPr>
            <a:spLocks noGrp="1"/>
          </p:cNvSpPr>
          <p:nvPr>
            <p:ph type="sldNum" sz="quarter" idx="12"/>
          </p:nvPr>
        </p:nvSpPr>
        <p:spPr/>
        <p:txBody>
          <a:bodyPr/>
          <a:lstStyle/>
          <a:p>
            <a:fld id="{7B59A598-58D1-480D-8057-49927A977735}" type="slidenum">
              <a:rPr lang="en-US" smtClean="0"/>
              <a:t>7</a:t>
            </a:fld>
            <a:endParaRPr lang="en-US" dirty="0"/>
          </a:p>
        </p:txBody>
      </p:sp>
    </p:spTree>
    <p:extLst>
      <p:ext uri="{BB962C8B-B14F-4D97-AF65-F5344CB8AC3E}">
        <p14:creationId xmlns:p14="http://schemas.microsoft.com/office/powerpoint/2010/main" val="2272605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itle 1">
            <a:extLst>
              <a:ext uri="{FF2B5EF4-FFF2-40B4-BE49-F238E27FC236}">
                <a16:creationId xmlns:a16="http://schemas.microsoft.com/office/drawing/2014/main" xmlns="" id="{056A0746-0C94-4033-8ECC-11F1711BDCAF}"/>
              </a:ext>
            </a:extLst>
          </p:cNvPr>
          <p:cNvSpPr>
            <a:spLocks noGrp="1"/>
          </p:cNvSpPr>
          <p:nvPr>
            <p:ph type="title"/>
          </p:nvPr>
        </p:nvSpPr>
        <p:spPr>
          <a:xfrm>
            <a:off x="730853" y="913619"/>
            <a:ext cx="6251309" cy="701408"/>
          </a:xfrm>
          <a:solidFill>
            <a:schemeClr val="accent1">
              <a:lumMod val="60000"/>
              <a:lumOff val="40000"/>
            </a:schemeClr>
          </a:solidFill>
        </p:spPr>
        <p:txBody>
          <a:bodyPr>
            <a:normAutofit/>
          </a:bodyPr>
          <a:lstStyle/>
          <a:p>
            <a:r>
              <a:rPr lang="en-US" sz="3600" dirty="0"/>
              <a:t>ETC to BCWR Comparison GRAPH </a:t>
            </a:r>
          </a:p>
        </p:txBody>
      </p:sp>
      <p:sp>
        <p:nvSpPr>
          <p:cNvPr id="4" name="Slide Number Placeholder 3">
            <a:extLst>
              <a:ext uri="{FF2B5EF4-FFF2-40B4-BE49-F238E27FC236}">
                <a16:creationId xmlns:a16="http://schemas.microsoft.com/office/drawing/2014/main" xmlns="" id="{D6867E88-3C22-4B5E-8B4E-611056B6A09F}"/>
              </a:ext>
            </a:extLst>
          </p:cNvPr>
          <p:cNvSpPr>
            <a:spLocks noGrp="1"/>
          </p:cNvSpPr>
          <p:nvPr>
            <p:ph type="sldNum" sz="quarter" idx="12"/>
          </p:nvPr>
        </p:nvSpPr>
        <p:spPr/>
        <p:txBody>
          <a:bodyPr/>
          <a:lstStyle/>
          <a:p>
            <a:fld id="{7B59A598-58D1-480D-8057-49927A977735}" type="slidenum">
              <a:rPr lang="en-US" smtClean="0"/>
              <a:t>8</a:t>
            </a:fld>
            <a:endParaRPr lang="en-US" dirty="0"/>
          </a:p>
        </p:txBody>
      </p:sp>
      <p:grpSp>
        <p:nvGrpSpPr>
          <p:cNvPr id="2" name="Group 1">
            <a:extLst>
              <a:ext uri="{FF2B5EF4-FFF2-40B4-BE49-F238E27FC236}">
                <a16:creationId xmlns:a16="http://schemas.microsoft.com/office/drawing/2014/main" xmlns="" id="{36B31D47-BB1D-4604-8E2A-D829E2206F86}"/>
              </a:ext>
            </a:extLst>
          </p:cNvPr>
          <p:cNvGrpSpPr/>
          <p:nvPr/>
        </p:nvGrpSpPr>
        <p:grpSpPr>
          <a:xfrm>
            <a:off x="1211124" y="2173486"/>
            <a:ext cx="6025503" cy="3960329"/>
            <a:chOff x="1715054" y="1143000"/>
            <a:chExt cx="8964455" cy="5502347"/>
          </a:xfrm>
        </p:grpSpPr>
        <p:sp>
          <p:nvSpPr>
            <p:cNvPr id="75781" name="Line 6"/>
            <p:cNvSpPr>
              <a:spLocks noChangeShapeType="1"/>
            </p:cNvSpPr>
            <p:nvPr/>
          </p:nvSpPr>
          <p:spPr bwMode="auto">
            <a:xfrm>
              <a:off x="2895600" y="5526088"/>
              <a:ext cx="5365750" cy="1588"/>
            </a:xfrm>
            <a:prstGeom prst="line">
              <a:avLst/>
            </a:prstGeom>
            <a:noFill/>
            <a:ln w="28575">
              <a:solidFill>
                <a:schemeClr val="tx1"/>
              </a:solidFill>
              <a:round/>
              <a:headEnd/>
              <a:tailEnd/>
            </a:ln>
          </p:spPr>
          <p:txBody>
            <a:bodyPr wrap="none" anchor="ctr"/>
            <a:lstStyle/>
            <a:p>
              <a:endParaRPr lang="en-US" sz="1350" dirty="0">
                <a:solidFill>
                  <a:prstClr val="black"/>
                </a:solidFill>
              </a:endParaRPr>
            </a:p>
          </p:txBody>
        </p:sp>
        <p:sp>
          <p:nvSpPr>
            <p:cNvPr id="75785" name="Freeform 10"/>
            <p:cNvSpPr>
              <a:spLocks/>
            </p:cNvSpPr>
            <p:nvPr/>
          </p:nvSpPr>
          <p:spPr bwMode="auto">
            <a:xfrm>
              <a:off x="2987676" y="3897314"/>
              <a:ext cx="3127375" cy="1628775"/>
            </a:xfrm>
            <a:custGeom>
              <a:avLst/>
              <a:gdLst>
                <a:gd name="T0" fmla="*/ 0 w 1680"/>
                <a:gd name="T1" fmla="*/ 1097 h 960"/>
                <a:gd name="T2" fmla="*/ 726 w 1680"/>
                <a:gd name="T3" fmla="*/ 932 h 960"/>
                <a:gd name="T4" fmla="*/ 1519 w 1680"/>
                <a:gd name="T5" fmla="*/ 548 h 960"/>
                <a:gd name="T6" fmla="*/ 2310 w 1680"/>
                <a:gd name="T7" fmla="*/ 0 h 960"/>
                <a:gd name="T8" fmla="*/ 0 60000 65536"/>
                <a:gd name="T9" fmla="*/ 0 60000 65536"/>
                <a:gd name="T10" fmla="*/ 0 60000 65536"/>
                <a:gd name="T11" fmla="*/ 0 60000 65536"/>
                <a:gd name="T12" fmla="*/ 0 w 1680"/>
                <a:gd name="T13" fmla="*/ 0 h 960"/>
                <a:gd name="T14" fmla="*/ 1680 w 1680"/>
                <a:gd name="T15" fmla="*/ 960 h 960"/>
              </a:gdLst>
              <a:ahLst/>
              <a:cxnLst>
                <a:cxn ang="T8">
                  <a:pos x="T0" y="T1"/>
                </a:cxn>
                <a:cxn ang="T9">
                  <a:pos x="T2" y="T3"/>
                </a:cxn>
                <a:cxn ang="T10">
                  <a:pos x="T4" y="T5"/>
                </a:cxn>
                <a:cxn ang="T11">
                  <a:pos x="T6" y="T7"/>
                </a:cxn>
              </a:cxnLst>
              <a:rect l="T12" t="T13" r="T14" b="T15"/>
              <a:pathLst>
                <a:path w="1680" h="960">
                  <a:moveTo>
                    <a:pt x="0" y="960"/>
                  </a:moveTo>
                  <a:cubicBezTo>
                    <a:pt x="172" y="928"/>
                    <a:pt x="344" y="896"/>
                    <a:pt x="528" y="816"/>
                  </a:cubicBezTo>
                  <a:cubicBezTo>
                    <a:pt x="712" y="736"/>
                    <a:pt x="912" y="616"/>
                    <a:pt x="1104" y="480"/>
                  </a:cubicBezTo>
                  <a:cubicBezTo>
                    <a:pt x="1296" y="344"/>
                    <a:pt x="1600" y="40"/>
                    <a:pt x="1680" y="0"/>
                  </a:cubicBezTo>
                </a:path>
              </a:pathLst>
            </a:custGeom>
            <a:noFill/>
            <a:ln w="38100" cmpd="sng">
              <a:solidFill>
                <a:srgbClr val="339933"/>
              </a:solidFill>
              <a:round/>
              <a:headEnd/>
              <a:tailEnd/>
            </a:ln>
          </p:spPr>
          <p:txBody>
            <a:bodyPr wrap="none" anchor="ctr"/>
            <a:lstStyle/>
            <a:p>
              <a:endParaRPr lang="en-US" sz="1350" dirty="0">
                <a:solidFill>
                  <a:prstClr val="black"/>
                </a:solidFill>
              </a:endParaRPr>
            </a:p>
          </p:txBody>
        </p:sp>
        <p:sp>
          <p:nvSpPr>
            <p:cNvPr id="75787" name="Text Box 12"/>
            <p:cNvSpPr txBox="1">
              <a:spLocks noChangeArrowheads="1"/>
            </p:cNvSpPr>
            <p:nvPr/>
          </p:nvSpPr>
          <p:spPr bwMode="auto">
            <a:xfrm>
              <a:off x="1838572" y="3260724"/>
              <a:ext cx="449262" cy="513137"/>
            </a:xfrm>
            <a:prstGeom prst="rect">
              <a:avLst/>
            </a:prstGeom>
            <a:noFill/>
            <a:ln w="9525">
              <a:noFill/>
              <a:miter lim="800000"/>
              <a:headEnd/>
              <a:tailEnd/>
            </a:ln>
          </p:spPr>
          <p:txBody>
            <a:bodyPr>
              <a:spAutoFit/>
            </a:bodyPr>
            <a:lstStyle/>
            <a:p>
              <a:pPr algn="ctr" eaLnBrk="0" hangingPunct="0"/>
              <a:endParaRPr lang="en-US" dirty="0">
                <a:solidFill>
                  <a:prstClr val="black"/>
                </a:solidFill>
                <a:latin typeface="Trebuchet MS" pitchFamily="34" charset="0"/>
              </a:endParaRPr>
            </a:p>
          </p:txBody>
        </p:sp>
        <p:sp>
          <p:nvSpPr>
            <p:cNvPr id="75790" name="Text Box 15"/>
            <p:cNvSpPr txBox="1">
              <a:spLocks noChangeArrowheads="1"/>
            </p:cNvSpPr>
            <p:nvPr/>
          </p:nvSpPr>
          <p:spPr bwMode="auto">
            <a:xfrm>
              <a:off x="2194176" y="3765216"/>
              <a:ext cx="888921" cy="384853"/>
            </a:xfrm>
            <a:prstGeom prst="rect">
              <a:avLst/>
            </a:prstGeom>
            <a:noFill/>
            <a:ln w="9525">
              <a:noFill/>
              <a:miter lim="800000"/>
              <a:headEnd/>
              <a:tailEnd/>
            </a:ln>
          </p:spPr>
          <p:txBody>
            <a:bodyPr wrap="square">
              <a:spAutoFit/>
            </a:bodyPr>
            <a:lstStyle/>
            <a:p>
              <a:pPr algn="ctr" eaLnBrk="0" hangingPunct="0"/>
              <a:r>
                <a:rPr lang="en-US" sz="1200" b="1" dirty="0">
                  <a:solidFill>
                    <a:srgbClr val="00B050"/>
                  </a:solidFill>
                  <a:latin typeface="Trebuchet MS" pitchFamily="34" charset="0"/>
                </a:rPr>
                <a:t>BCWP</a:t>
              </a:r>
            </a:p>
          </p:txBody>
        </p:sp>
        <p:sp>
          <p:nvSpPr>
            <p:cNvPr id="75798" name="Line 23"/>
            <p:cNvSpPr>
              <a:spLocks noChangeShapeType="1"/>
            </p:cNvSpPr>
            <p:nvPr/>
          </p:nvSpPr>
          <p:spPr bwMode="auto">
            <a:xfrm flipV="1">
              <a:off x="8261350" y="2417763"/>
              <a:ext cx="1588" cy="3108325"/>
            </a:xfrm>
            <a:prstGeom prst="line">
              <a:avLst/>
            </a:prstGeom>
            <a:noFill/>
            <a:ln w="28575">
              <a:solidFill>
                <a:schemeClr val="tx1"/>
              </a:solidFill>
              <a:round/>
              <a:headEnd/>
              <a:tailEnd/>
            </a:ln>
          </p:spPr>
          <p:txBody>
            <a:bodyPr wrap="none" anchor="ctr"/>
            <a:lstStyle/>
            <a:p>
              <a:endParaRPr lang="en-US" sz="1350" dirty="0">
                <a:solidFill>
                  <a:prstClr val="black"/>
                </a:solidFill>
              </a:endParaRPr>
            </a:p>
          </p:txBody>
        </p:sp>
        <p:sp>
          <p:nvSpPr>
            <p:cNvPr id="75799" name="Line 24"/>
            <p:cNvSpPr>
              <a:spLocks noChangeShapeType="1"/>
            </p:cNvSpPr>
            <p:nvPr/>
          </p:nvSpPr>
          <p:spPr bwMode="auto">
            <a:xfrm flipV="1">
              <a:off x="6115051" y="1371600"/>
              <a:ext cx="3175" cy="4154488"/>
            </a:xfrm>
            <a:prstGeom prst="line">
              <a:avLst/>
            </a:prstGeom>
            <a:noFill/>
            <a:ln w="28575">
              <a:solidFill>
                <a:schemeClr val="bg2">
                  <a:lumMod val="50000"/>
                </a:schemeClr>
              </a:solidFill>
              <a:prstDash val="dash"/>
              <a:round/>
              <a:headEnd/>
              <a:tailEnd/>
            </a:ln>
          </p:spPr>
          <p:txBody>
            <a:bodyPr wrap="none" anchor="ctr"/>
            <a:lstStyle/>
            <a:p>
              <a:endParaRPr lang="en-US" sz="1350" dirty="0">
                <a:solidFill>
                  <a:prstClr val="black"/>
                </a:solidFill>
              </a:endParaRPr>
            </a:p>
          </p:txBody>
        </p:sp>
        <p:sp>
          <p:nvSpPr>
            <p:cNvPr id="75800" name="Line 25"/>
            <p:cNvSpPr>
              <a:spLocks noChangeShapeType="1"/>
            </p:cNvSpPr>
            <p:nvPr/>
          </p:nvSpPr>
          <p:spPr bwMode="auto">
            <a:xfrm>
              <a:off x="2987675" y="1371600"/>
              <a:ext cx="1588" cy="4235450"/>
            </a:xfrm>
            <a:prstGeom prst="line">
              <a:avLst/>
            </a:prstGeom>
            <a:noFill/>
            <a:ln w="28575">
              <a:solidFill>
                <a:schemeClr val="tx1"/>
              </a:solidFill>
              <a:round/>
              <a:headEnd/>
              <a:tailEnd/>
            </a:ln>
          </p:spPr>
          <p:txBody>
            <a:bodyPr wrap="none" anchor="ctr"/>
            <a:lstStyle/>
            <a:p>
              <a:endParaRPr lang="en-US" sz="1350" dirty="0">
                <a:solidFill>
                  <a:prstClr val="black"/>
                </a:solidFill>
              </a:endParaRPr>
            </a:p>
          </p:txBody>
        </p:sp>
        <p:sp>
          <p:nvSpPr>
            <p:cNvPr id="75821" name="Text Box 46"/>
            <p:cNvSpPr txBox="1">
              <a:spLocks noChangeArrowheads="1"/>
            </p:cNvSpPr>
            <p:nvPr/>
          </p:nvSpPr>
          <p:spPr bwMode="auto">
            <a:xfrm>
              <a:off x="2426534" y="2281674"/>
              <a:ext cx="725487" cy="384853"/>
            </a:xfrm>
            <a:prstGeom prst="rect">
              <a:avLst/>
            </a:prstGeom>
            <a:noFill/>
            <a:ln w="9525">
              <a:noFill/>
              <a:miter lim="800000"/>
              <a:headEnd/>
              <a:tailEnd/>
            </a:ln>
          </p:spPr>
          <p:txBody>
            <a:bodyPr wrap="square">
              <a:spAutoFit/>
            </a:bodyPr>
            <a:lstStyle/>
            <a:p>
              <a:pPr eaLnBrk="0" hangingPunct="0"/>
              <a:r>
                <a:rPr lang="en-US" sz="1200" b="1" dirty="0">
                  <a:solidFill>
                    <a:srgbClr val="0070C0"/>
                  </a:solidFill>
                  <a:latin typeface="Trebuchet MS" pitchFamily="34" charset="0"/>
                </a:rPr>
                <a:t>BAC</a:t>
              </a:r>
              <a:endParaRPr lang="en-US" sz="900" b="1" dirty="0">
                <a:solidFill>
                  <a:srgbClr val="0070C0"/>
                </a:solidFill>
                <a:latin typeface="Trebuchet MS" pitchFamily="34" charset="0"/>
              </a:endParaRPr>
            </a:p>
          </p:txBody>
        </p:sp>
        <p:cxnSp>
          <p:nvCxnSpPr>
            <p:cNvPr id="3" name="Straight Connector 2"/>
            <p:cNvCxnSpPr>
              <a:cxnSpLocks/>
            </p:cNvCxnSpPr>
            <p:nvPr/>
          </p:nvCxnSpPr>
          <p:spPr bwMode="auto">
            <a:xfrm flipH="1">
              <a:off x="2975953" y="2425128"/>
              <a:ext cx="5277892" cy="0"/>
            </a:xfrm>
            <a:prstGeom prst="line">
              <a:avLst/>
            </a:prstGeom>
            <a:solidFill>
              <a:schemeClr val="accent1"/>
            </a:solidFill>
            <a:ln w="15875" cap="flat" cmpd="sng" algn="ctr">
              <a:solidFill>
                <a:schemeClr val="tx1"/>
              </a:solidFill>
              <a:prstDash val="solid"/>
              <a:round/>
              <a:headEnd type="none" w="med" len="med"/>
              <a:tailEnd type="none" w="med" len="med"/>
            </a:ln>
            <a:effectLst/>
          </p:spPr>
        </p:cxnSp>
        <p:sp>
          <p:nvSpPr>
            <p:cNvPr id="69" name="Oval 68"/>
            <p:cNvSpPr/>
            <p:nvPr/>
          </p:nvSpPr>
          <p:spPr bwMode="auto">
            <a:xfrm>
              <a:off x="8210548" y="2361724"/>
              <a:ext cx="84141" cy="107156"/>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1350" dirty="0">
                <a:solidFill>
                  <a:prstClr val="black"/>
                </a:solidFill>
                <a:latin typeface="Arial" charset="0"/>
              </a:endParaRPr>
            </a:p>
          </p:txBody>
        </p:sp>
        <p:sp>
          <p:nvSpPr>
            <p:cNvPr id="70" name="Text Box 14"/>
            <p:cNvSpPr txBox="1">
              <a:spLocks noChangeArrowheads="1"/>
            </p:cNvSpPr>
            <p:nvPr/>
          </p:nvSpPr>
          <p:spPr bwMode="auto">
            <a:xfrm>
              <a:off x="6559821" y="5747357"/>
              <a:ext cx="2036030" cy="897990"/>
            </a:xfrm>
            <a:prstGeom prst="rect">
              <a:avLst/>
            </a:prstGeom>
            <a:noFill/>
            <a:ln w="9525">
              <a:noFill/>
              <a:miter lim="800000"/>
              <a:headEnd/>
              <a:tailEnd/>
            </a:ln>
          </p:spPr>
          <p:txBody>
            <a:bodyPr wrap="square">
              <a:spAutoFit/>
            </a:bodyPr>
            <a:lstStyle/>
            <a:p>
              <a:pPr algn="ctr" eaLnBrk="0" hangingPunct="0"/>
              <a:r>
                <a:rPr lang="en-US" sz="1200" b="1" dirty="0">
                  <a:solidFill>
                    <a:prstClr val="black"/>
                  </a:solidFill>
                  <a:latin typeface="Trebuchet MS" pitchFamily="34" charset="0"/>
                </a:rPr>
                <a:t>Planned Completion Date</a:t>
              </a:r>
            </a:p>
          </p:txBody>
        </p:sp>
        <p:sp>
          <p:nvSpPr>
            <p:cNvPr id="71" name="Line 18"/>
            <p:cNvSpPr>
              <a:spLocks noChangeShapeType="1"/>
            </p:cNvSpPr>
            <p:nvPr/>
          </p:nvSpPr>
          <p:spPr bwMode="auto">
            <a:xfrm flipV="1">
              <a:off x="7983538" y="5552594"/>
              <a:ext cx="231506" cy="238606"/>
            </a:xfrm>
            <a:prstGeom prst="line">
              <a:avLst/>
            </a:prstGeom>
            <a:noFill/>
            <a:ln w="9525">
              <a:solidFill>
                <a:schemeClr val="tx1"/>
              </a:solidFill>
              <a:round/>
              <a:headEnd/>
              <a:tailEnd type="triangle" w="med" len="med"/>
            </a:ln>
          </p:spPr>
          <p:txBody>
            <a:bodyPr wrap="none" anchor="ctr"/>
            <a:lstStyle/>
            <a:p>
              <a:endParaRPr lang="en-US" sz="1350" dirty="0">
                <a:solidFill>
                  <a:prstClr val="black"/>
                </a:solidFill>
              </a:endParaRPr>
            </a:p>
          </p:txBody>
        </p:sp>
        <p:cxnSp>
          <p:nvCxnSpPr>
            <p:cNvPr id="68" name="Straight Connector 67">
              <a:extLst>
                <a:ext uri="{FF2B5EF4-FFF2-40B4-BE49-F238E27FC236}">
                  <a16:creationId xmlns:a16="http://schemas.microsoft.com/office/drawing/2014/main" xmlns="" id="{12340340-8F9C-4837-8DA1-465705D1CD98}"/>
                </a:ext>
              </a:extLst>
            </p:cNvPr>
            <p:cNvCxnSpPr>
              <a:cxnSpLocks/>
            </p:cNvCxnSpPr>
            <p:nvPr/>
          </p:nvCxnSpPr>
          <p:spPr bwMode="auto">
            <a:xfrm flipH="1">
              <a:off x="2981818" y="3909890"/>
              <a:ext cx="3127376" cy="14289"/>
            </a:xfrm>
            <a:prstGeom prst="line">
              <a:avLst/>
            </a:prstGeom>
            <a:solidFill>
              <a:schemeClr val="accent1"/>
            </a:solidFill>
            <a:ln w="15875" cap="flat" cmpd="sng" algn="ctr">
              <a:solidFill>
                <a:schemeClr val="tx1"/>
              </a:solidFill>
              <a:prstDash val="solid"/>
              <a:round/>
              <a:headEnd type="none" w="med" len="med"/>
              <a:tailEnd type="none" w="med" len="med"/>
            </a:ln>
            <a:effectLst/>
          </p:spPr>
        </p:cxnSp>
        <p:sp>
          <p:nvSpPr>
            <p:cNvPr id="73" name="Line 18">
              <a:extLst>
                <a:ext uri="{FF2B5EF4-FFF2-40B4-BE49-F238E27FC236}">
                  <a16:creationId xmlns:a16="http://schemas.microsoft.com/office/drawing/2014/main" xmlns="" id="{635EAE38-352A-4AE1-9F80-397A0F18B1B3}"/>
                </a:ext>
              </a:extLst>
            </p:cNvPr>
            <p:cNvSpPr>
              <a:spLocks noChangeShapeType="1"/>
            </p:cNvSpPr>
            <p:nvPr/>
          </p:nvSpPr>
          <p:spPr bwMode="auto">
            <a:xfrm flipH="1">
              <a:off x="3657797" y="3068701"/>
              <a:ext cx="0" cy="420624"/>
            </a:xfrm>
            <a:prstGeom prst="line">
              <a:avLst/>
            </a:prstGeom>
            <a:noFill/>
            <a:ln w="19050">
              <a:solidFill>
                <a:schemeClr val="tx1"/>
              </a:solidFill>
              <a:round/>
              <a:headEnd/>
              <a:tailEnd type="triangle" w="med" len="med"/>
            </a:ln>
          </p:spPr>
          <p:txBody>
            <a:bodyPr wrap="none" anchor="ctr"/>
            <a:lstStyle/>
            <a:p>
              <a:endParaRPr lang="en-US" sz="1350" dirty="0">
                <a:solidFill>
                  <a:prstClr val="black"/>
                </a:solidFill>
              </a:endParaRPr>
            </a:p>
          </p:txBody>
        </p:sp>
        <p:sp>
          <p:nvSpPr>
            <p:cNvPr id="20" name="Line 6">
              <a:extLst>
                <a:ext uri="{FF2B5EF4-FFF2-40B4-BE49-F238E27FC236}">
                  <a16:creationId xmlns:a16="http://schemas.microsoft.com/office/drawing/2014/main" xmlns="" id="{61EC2E61-FDC5-4E3A-8AE0-63B8FEC6CE10}"/>
                </a:ext>
              </a:extLst>
            </p:cNvPr>
            <p:cNvSpPr>
              <a:spLocks noChangeShapeType="1"/>
            </p:cNvSpPr>
            <p:nvPr/>
          </p:nvSpPr>
          <p:spPr bwMode="auto">
            <a:xfrm>
              <a:off x="2895600" y="5526088"/>
              <a:ext cx="5365750" cy="1588"/>
            </a:xfrm>
            <a:prstGeom prst="line">
              <a:avLst/>
            </a:prstGeom>
            <a:noFill/>
            <a:ln w="28575">
              <a:solidFill>
                <a:schemeClr val="tx1"/>
              </a:solidFill>
              <a:round/>
              <a:headEnd/>
              <a:tailEnd/>
            </a:ln>
          </p:spPr>
          <p:txBody>
            <a:bodyPr wrap="none" anchor="ctr"/>
            <a:lstStyle/>
            <a:p>
              <a:endParaRPr lang="en-US" sz="1350" dirty="0">
                <a:solidFill>
                  <a:prstClr val="black"/>
                </a:solidFill>
              </a:endParaRPr>
            </a:p>
          </p:txBody>
        </p:sp>
        <p:sp>
          <p:nvSpPr>
            <p:cNvPr id="21" name="Line 7">
              <a:extLst>
                <a:ext uri="{FF2B5EF4-FFF2-40B4-BE49-F238E27FC236}">
                  <a16:creationId xmlns:a16="http://schemas.microsoft.com/office/drawing/2014/main" xmlns="" id="{D1AC5C19-3E43-4DBC-94C6-7A3F7145AFE0}"/>
                </a:ext>
              </a:extLst>
            </p:cNvPr>
            <p:cNvSpPr>
              <a:spLocks noChangeShapeType="1"/>
            </p:cNvSpPr>
            <p:nvPr/>
          </p:nvSpPr>
          <p:spPr bwMode="auto">
            <a:xfrm>
              <a:off x="8261351" y="5526088"/>
              <a:ext cx="536575" cy="1588"/>
            </a:xfrm>
            <a:prstGeom prst="line">
              <a:avLst/>
            </a:prstGeom>
            <a:noFill/>
            <a:ln w="28575">
              <a:solidFill>
                <a:srgbClr val="0070C0"/>
              </a:solidFill>
              <a:prstDash val="dash"/>
              <a:round/>
              <a:headEnd/>
              <a:tailEnd/>
            </a:ln>
          </p:spPr>
          <p:txBody>
            <a:bodyPr wrap="none" anchor="ctr"/>
            <a:lstStyle/>
            <a:p>
              <a:endParaRPr lang="en-US" sz="1350" dirty="0">
                <a:solidFill>
                  <a:prstClr val="black"/>
                </a:solidFill>
              </a:endParaRPr>
            </a:p>
          </p:txBody>
        </p:sp>
        <p:sp>
          <p:nvSpPr>
            <p:cNvPr id="22" name="Line 8">
              <a:extLst>
                <a:ext uri="{FF2B5EF4-FFF2-40B4-BE49-F238E27FC236}">
                  <a16:creationId xmlns:a16="http://schemas.microsoft.com/office/drawing/2014/main" xmlns="" id="{BEE1B9E6-372D-4522-BA12-96A8C026F397}"/>
                </a:ext>
              </a:extLst>
            </p:cNvPr>
            <p:cNvSpPr>
              <a:spLocks noChangeShapeType="1"/>
            </p:cNvSpPr>
            <p:nvPr/>
          </p:nvSpPr>
          <p:spPr bwMode="auto">
            <a:xfrm flipV="1">
              <a:off x="8797925" y="1371600"/>
              <a:ext cx="1588" cy="4154488"/>
            </a:xfrm>
            <a:prstGeom prst="line">
              <a:avLst/>
            </a:prstGeom>
            <a:noFill/>
            <a:ln w="28575">
              <a:solidFill>
                <a:srgbClr val="0070C0"/>
              </a:solidFill>
              <a:prstDash val="dash"/>
              <a:round/>
              <a:headEnd/>
              <a:tailEnd/>
            </a:ln>
          </p:spPr>
          <p:txBody>
            <a:bodyPr wrap="none" anchor="ctr"/>
            <a:lstStyle/>
            <a:p>
              <a:endParaRPr lang="en-US" sz="1350" dirty="0">
                <a:solidFill>
                  <a:prstClr val="black"/>
                </a:solidFill>
              </a:endParaRPr>
            </a:p>
          </p:txBody>
        </p:sp>
        <p:sp>
          <p:nvSpPr>
            <p:cNvPr id="23" name="Freeform 9">
              <a:extLst>
                <a:ext uri="{FF2B5EF4-FFF2-40B4-BE49-F238E27FC236}">
                  <a16:creationId xmlns:a16="http://schemas.microsoft.com/office/drawing/2014/main" xmlns="" id="{201239A2-84EF-4B5E-82EB-FF66FD5B7D32}"/>
                </a:ext>
              </a:extLst>
            </p:cNvPr>
            <p:cNvSpPr>
              <a:spLocks/>
            </p:cNvSpPr>
            <p:nvPr/>
          </p:nvSpPr>
          <p:spPr bwMode="auto">
            <a:xfrm>
              <a:off x="2987676" y="3503614"/>
              <a:ext cx="3101975" cy="2022475"/>
            </a:xfrm>
            <a:custGeom>
              <a:avLst/>
              <a:gdLst>
                <a:gd name="T0" fmla="*/ 0 w 1680"/>
                <a:gd name="T1" fmla="*/ 1353 h 1200"/>
                <a:gd name="T2" fmla="*/ 844 w 1680"/>
                <a:gd name="T3" fmla="*/ 1028 h 1200"/>
                <a:gd name="T4" fmla="*/ 1363 w 1680"/>
                <a:gd name="T5" fmla="*/ 541 h 1200"/>
                <a:gd name="T6" fmla="*/ 2273 w 1680"/>
                <a:gd name="T7" fmla="*/ 0 h 1200"/>
                <a:gd name="T8" fmla="*/ 0 60000 65536"/>
                <a:gd name="T9" fmla="*/ 0 60000 65536"/>
                <a:gd name="T10" fmla="*/ 0 60000 65536"/>
                <a:gd name="T11" fmla="*/ 0 60000 65536"/>
                <a:gd name="T12" fmla="*/ 0 w 1680"/>
                <a:gd name="T13" fmla="*/ 0 h 1200"/>
                <a:gd name="T14" fmla="*/ 1680 w 1680"/>
                <a:gd name="T15" fmla="*/ 1200 h 1200"/>
              </a:gdLst>
              <a:ahLst/>
              <a:cxnLst>
                <a:cxn ang="T8">
                  <a:pos x="T0" y="T1"/>
                </a:cxn>
                <a:cxn ang="T9">
                  <a:pos x="T2" y="T3"/>
                </a:cxn>
                <a:cxn ang="T10">
                  <a:pos x="T4" y="T5"/>
                </a:cxn>
                <a:cxn ang="T11">
                  <a:pos x="T6" y="T7"/>
                </a:cxn>
              </a:cxnLst>
              <a:rect l="T12" t="T13" r="T14" b="T15"/>
              <a:pathLst>
                <a:path w="1680" h="1200">
                  <a:moveTo>
                    <a:pt x="0" y="1200"/>
                  </a:moveTo>
                  <a:cubicBezTo>
                    <a:pt x="228" y="1116"/>
                    <a:pt x="456" y="1032"/>
                    <a:pt x="624" y="912"/>
                  </a:cubicBezTo>
                  <a:cubicBezTo>
                    <a:pt x="792" y="792"/>
                    <a:pt x="832" y="632"/>
                    <a:pt x="1008" y="480"/>
                  </a:cubicBezTo>
                  <a:cubicBezTo>
                    <a:pt x="1184" y="328"/>
                    <a:pt x="1432" y="164"/>
                    <a:pt x="1680" y="0"/>
                  </a:cubicBezTo>
                </a:path>
              </a:pathLst>
            </a:custGeom>
            <a:noFill/>
            <a:ln w="38100" cmpd="sng">
              <a:solidFill>
                <a:srgbClr val="FF0000"/>
              </a:solidFill>
              <a:round/>
              <a:headEnd/>
              <a:tailEnd/>
            </a:ln>
          </p:spPr>
          <p:txBody>
            <a:bodyPr wrap="none" anchor="ctr"/>
            <a:lstStyle/>
            <a:p>
              <a:endParaRPr lang="en-US" sz="1350" dirty="0">
                <a:solidFill>
                  <a:prstClr val="black"/>
                </a:solidFill>
              </a:endParaRPr>
            </a:p>
          </p:txBody>
        </p:sp>
        <p:sp>
          <p:nvSpPr>
            <p:cNvPr id="24" name="Text Box 12">
              <a:extLst>
                <a:ext uri="{FF2B5EF4-FFF2-40B4-BE49-F238E27FC236}">
                  <a16:creationId xmlns:a16="http://schemas.microsoft.com/office/drawing/2014/main" xmlns="" id="{E9FAC06B-B5E9-4C3A-BF62-62A1E6E3052D}"/>
                </a:ext>
              </a:extLst>
            </p:cNvPr>
            <p:cNvSpPr txBox="1">
              <a:spLocks noChangeArrowheads="1"/>
            </p:cNvSpPr>
            <p:nvPr/>
          </p:nvSpPr>
          <p:spPr bwMode="auto">
            <a:xfrm>
              <a:off x="1715054" y="3134981"/>
              <a:ext cx="445797" cy="513137"/>
            </a:xfrm>
            <a:prstGeom prst="rect">
              <a:avLst/>
            </a:prstGeom>
            <a:noFill/>
            <a:ln w="9525">
              <a:noFill/>
              <a:miter lim="800000"/>
              <a:headEnd/>
              <a:tailEnd/>
            </a:ln>
          </p:spPr>
          <p:txBody>
            <a:bodyPr wrap="square">
              <a:spAutoFit/>
            </a:bodyPr>
            <a:lstStyle/>
            <a:p>
              <a:pPr algn="ctr" eaLnBrk="0" hangingPunct="0"/>
              <a:r>
                <a:rPr lang="en-US" dirty="0">
                  <a:solidFill>
                    <a:prstClr val="black"/>
                  </a:solidFill>
                  <a:latin typeface="Trebuchet MS" pitchFamily="34" charset="0"/>
                </a:rPr>
                <a:t>$</a:t>
              </a:r>
            </a:p>
          </p:txBody>
        </p:sp>
        <p:sp>
          <p:nvSpPr>
            <p:cNvPr id="25" name="Text Box 13">
              <a:extLst>
                <a:ext uri="{FF2B5EF4-FFF2-40B4-BE49-F238E27FC236}">
                  <a16:creationId xmlns:a16="http://schemas.microsoft.com/office/drawing/2014/main" xmlns="" id="{C94FED99-5521-45DD-92D8-F8BDE7E48F51}"/>
                </a:ext>
              </a:extLst>
            </p:cNvPr>
            <p:cNvSpPr txBox="1">
              <a:spLocks noChangeArrowheads="1"/>
            </p:cNvSpPr>
            <p:nvPr/>
          </p:nvSpPr>
          <p:spPr bwMode="auto">
            <a:xfrm>
              <a:off x="5545137" y="1143000"/>
              <a:ext cx="1317333" cy="641422"/>
            </a:xfrm>
            <a:prstGeom prst="rect">
              <a:avLst/>
            </a:prstGeom>
            <a:noFill/>
            <a:ln w="9525">
              <a:noFill/>
              <a:miter lim="800000"/>
              <a:headEnd/>
              <a:tailEnd/>
            </a:ln>
          </p:spPr>
          <p:txBody>
            <a:bodyPr wrap="square">
              <a:spAutoFit/>
            </a:bodyPr>
            <a:lstStyle/>
            <a:p>
              <a:pPr algn="ctr" eaLnBrk="0" hangingPunct="0"/>
              <a:r>
                <a:rPr lang="en-US" sz="1200" b="1" dirty="0">
                  <a:solidFill>
                    <a:prstClr val="black"/>
                  </a:solidFill>
                  <a:latin typeface="Trebuchet MS" pitchFamily="34" charset="0"/>
                </a:rPr>
                <a:t>Time Now</a:t>
              </a:r>
            </a:p>
          </p:txBody>
        </p:sp>
        <p:sp>
          <p:nvSpPr>
            <p:cNvPr id="26" name="Text Box 14">
              <a:extLst>
                <a:ext uri="{FF2B5EF4-FFF2-40B4-BE49-F238E27FC236}">
                  <a16:creationId xmlns:a16="http://schemas.microsoft.com/office/drawing/2014/main" xmlns="" id="{577F0F91-E9A2-41EB-9CD4-CA3E6CE267AC}"/>
                </a:ext>
              </a:extLst>
            </p:cNvPr>
            <p:cNvSpPr txBox="1">
              <a:spLocks noChangeArrowheads="1"/>
            </p:cNvSpPr>
            <p:nvPr/>
          </p:nvSpPr>
          <p:spPr bwMode="auto">
            <a:xfrm>
              <a:off x="8523456" y="5550746"/>
              <a:ext cx="2156053" cy="641422"/>
            </a:xfrm>
            <a:prstGeom prst="rect">
              <a:avLst/>
            </a:prstGeom>
            <a:noFill/>
            <a:ln w="9525">
              <a:noFill/>
              <a:miter lim="800000"/>
              <a:headEnd/>
              <a:tailEnd/>
            </a:ln>
          </p:spPr>
          <p:txBody>
            <a:bodyPr wrap="square">
              <a:spAutoFit/>
            </a:bodyPr>
            <a:lstStyle/>
            <a:p>
              <a:pPr algn="ctr" eaLnBrk="0" hangingPunct="0"/>
              <a:r>
                <a:rPr lang="en-US" sz="1200" b="1" dirty="0">
                  <a:solidFill>
                    <a:prstClr val="black"/>
                  </a:solidFill>
                  <a:latin typeface="Trebuchet MS" pitchFamily="34" charset="0"/>
                </a:rPr>
                <a:t>Estimated Completion Date</a:t>
              </a:r>
            </a:p>
          </p:txBody>
        </p:sp>
        <p:sp>
          <p:nvSpPr>
            <p:cNvPr id="27" name="Text Box 16">
              <a:extLst>
                <a:ext uri="{FF2B5EF4-FFF2-40B4-BE49-F238E27FC236}">
                  <a16:creationId xmlns:a16="http://schemas.microsoft.com/office/drawing/2014/main" xmlns="" id="{A73FF78F-0089-4D70-AAF8-C3D603D69156}"/>
                </a:ext>
              </a:extLst>
            </p:cNvPr>
            <p:cNvSpPr txBox="1">
              <a:spLocks noChangeArrowheads="1"/>
            </p:cNvSpPr>
            <p:nvPr/>
          </p:nvSpPr>
          <p:spPr bwMode="auto">
            <a:xfrm>
              <a:off x="2117284" y="3341482"/>
              <a:ext cx="965811" cy="384853"/>
            </a:xfrm>
            <a:prstGeom prst="rect">
              <a:avLst/>
            </a:prstGeom>
            <a:solidFill>
              <a:schemeClr val="bg1"/>
            </a:solidFill>
            <a:ln w="9525">
              <a:noFill/>
              <a:miter lim="800000"/>
              <a:headEnd/>
              <a:tailEnd/>
            </a:ln>
          </p:spPr>
          <p:txBody>
            <a:bodyPr wrap="square">
              <a:spAutoFit/>
            </a:bodyPr>
            <a:lstStyle/>
            <a:p>
              <a:pPr algn="ctr" eaLnBrk="0" hangingPunct="0"/>
              <a:r>
                <a:rPr lang="en-US" sz="1200" b="1" dirty="0">
                  <a:solidFill>
                    <a:srgbClr val="FF0000"/>
                  </a:solidFill>
                  <a:latin typeface="Trebuchet MS" pitchFamily="34" charset="0"/>
                </a:rPr>
                <a:t>ACWP</a:t>
              </a:r>
              <a:endParaRPr lang="en-US" sz="900" b="1" dirty="0">
                <a:solidFill>
                  <a:srgbClr val="FF0000"/>
                </a:solidFill>
                <a:latin typeface="Trebuchet MS" pitchFamily="34" charset="0"/>
              </a:endParaRPr>
            </a:p>
          </p:txBody>
        </p:sp>
        <p:sp>
          <p:nvSpPr>
            <p:cNvPr id="28" name="Freeform 21">
              <a:extLst>
                <a:ext uri="{FF2B5EF4-FFF2-40B4-BE49-F238E27FC236}">
                  <a16:creationId xmlns:a16="http://schemas.microsoft.com/office/drawing/2014/main" xmlns="" id="{A59ACA74-493B-4516-A721-4DC2DE252A36}"/>
                </a:ext>
              </a:extLst>
            </p:cNvPr>
            <p:cNvSpPr>
              <a:spLocks/>
            </p:cNvSpPr>
            <p:nvPr/>
          </p:nvSpPr>
          <p:spPr bwMode="auto">
            <a:xfrm>
              <a:off x="6115051" y="1779588"/>
              <a:ext cx="2706688" cy="1709738"/>
            </a:xfrm>
            <a:custGeom>
              <a:avLst/>
              <a:gdLst>
                <a:gd name="T0" fmla="*/ 0 w 1440"/>
                <a:gd name="T1" fmla="*/ 1272 h 912"/>
                <a:gd name="T2" fmla="*/ 462 w 1440"/>
                <a:gd name="T3" fmla="*/ 938 h 912"/>
                <a:gd name="T4" fmla="*/ 1124 w 1440"/>
                <a:gd name="T5" fmla="*/ 402 h 912"/>
                <a:gd name="T6" fmla="*/ 1983 w 1440"/>
                <a:gd name="T7" fmla="*/ 0 h 912"/>
                <a:gd name="T8" fmla="*/ 0 60000 65536"/>
                <a:gd name="T9" fmla="*/ 0 60000 65536"/>
                <a:gd name="T10" fmla="*/ 0 60000 65536"/>
                <a:gd name="T11" fmla="*/ 0 60000 65536"/>
                <a:gd name="T12" fmla="*/ 0 w 1440"/>
                <a:gd name="T13" fmla="*/ 0 h 912"/>
                <a:gd name="T14" fmla="*/ 1440 w 1440"/>
                <a:gd name="T15" fmla="*/ 912 h 912"/>
              </a:gdLst>
              <a:ahLst/>
              <a:cxnLst>
                <a:cxn ang="T8">
                  <a:pos x="T0" y="T1"/>
                </a:cxn>
                <a:cxn ang="T9">
                  <a:pos x="T2" y="T3"/>
                </a:cxn>
                <a:cxn ang="T10">
                  <a:pos x="T4" y="T5"/>
                </a:cxn>
                <a:cxn ang="T11">
                  <a:pos x="T6" y="T7"/>
                </a:cxn>
              </a:cxnLst>
              <a:rect l="T12" t="T13" r="T14" b="T15"/>
              <a:pathLst>
                <a:path w="1440" h="912">
                  <a:moveTo>
                    <a:pt x="0" y="912"/>
                  </a:moveTo>
                  <a:cubicBezTo>
                    <a:pt x="100" y="844"/>
                    <a:pt x="200" y="776"/>
                    <a:pt x="336" y="672"/>
                  </a:cubicBezTo>
                  <a:cubicBezTo>
                    <a:pt x="472" y="568"/>
                    <a:pt x="632" y="400"/>
                    <a:pt x="816" y="288"/>
                  </a:cubicBezTo>
                  <a:cubicBezTo>
                    <a:pt x="1000" y="176"/>
                    <a:pt x="1220" y="88"/>
                    <a:pt x="1440" y="0"/>
                  </a:cubicBezTo>
                </a:path>
              </a:pathLst>
            </a:custGeom>
            <a:noFill/>
            <a:ln w="38100" cap="flat" cmpd="sng">
              <a:solidFill>
                <a:srgbClr val="FF0000"/>
              </a:solidFill>
              <a:prstDash val="dash"/>
              <a:round/>
              <a:headEnd/>
              <a:tailEnd/>
            </a:ln>
          </p:spPr>
          <p:txBody>
            <a:bodyPr wrap="none" anchor="ctr"/>
            <a:lstStyle/>
            <a:p>
              <a:endParaRPr lang="en-US" sz="1350" dirty="0">
                <a:solidFill>
                  <a:prstClr val="black"/>
                </a:solidFill>
              </a:endParaRPr>
            </a:p>
          </p:txBody>
        </p:sp>
        <p:sp>
          <p:nvSpPr>
            <p:cNvPr id="30" name="Line 24">
              <a:extLst>
                <a:ext uri="{FF2B5EF4-FFF2-40B4-BE49-F238E27FC236}">
                  <a16:creationId xmlns:a16="http://schemas.microsoft.com/office/drawing/2014/main" xmlns="" id="{9CBF9E43-5B67-41CD-83E5-388C10B1D15B}"/>
                </a:ext>
              </a:extLst>
            </p:cNvPr>
            <p:cNvSpPr>
              <a:spLocks noChangeShapeType="1"/>
            </p:cNvSpPr>
            <p:nvPr/>
          </p:nvSpPr>
          <p:spPr bwMode="auto">
            <a:xfrm flipV="1">
              <a:off x="6115051" y="1371600"/>
              <a:ext cx="3175" cy="4154488"/>
            </a:xfrm>
            <a:prstGeom prst="line">
              <a:avLst/>
            </a:prstGeom>
            <a:noFill/>
            <a:ln w="28575">
              <a:solidFill>
                <a:schemeClr val="bg2">
                  <a:lumMod val="50000"/>
                </a:schemeClr>
              </a:solidFill>
              <a:prstDash val="dash"/>
              <a:round/>
              <a:headEnd/>
              <a:tailEnd/>
            </a:ln>
          </p:spPr>
          <p:txBody>
            <a:bodyPr wrap="none" anchor="ctr"/>
            <a:lstStyle/>
            <a:p>
              <a:endParaRPr lang="en-US" sz="1350" dirty="0">
                <a:solidFill>
                  <a:prstClr val="black"/>
                </a:solidFill>
              </a:endParaRPr>
            </a:p>
          </p:txBody>
        </p:sp>
        <p:sp>
          <p:nvSpPr>
            <p:cNvPr id="31" name="Line 25">
              <a:extLst>
                <a:ext uri="{FF2B5EF4-FFF2-40B4-BE49-F238E27FC236}">
                  <a16:creationId xmlns:a16="http://schemas.microsoft.com/office/drawing/2014/main" xmlns="" id="{783ACC37-1073-40ED-A1D6-E6C573D7954B}"/>
                </a:ext>
              </a:extLst>
            </p:cNvPr>
            <p:cNvSpPr>
              <a:spLocks noChangeShapeType="1"/>
            </p:cNvSpPr>
            <p:nvPr/>
          </p:nvSpPr>
          <p:spPr bwMode="auto">
            <a:xfrm>
              <a:off x="2987675" y="1371600"/>
              <a:ext cx="1588" cy="4235450"/>
            </a:xfrm>
            <a:prstGeom prst="line">
              <a:avLst/>
            </a:prstGeom>
            <a:noFill/>
            <a:ln w="28575">
              <a:solidFill>
                <a:schemeClr val="tx1"/>
              </a:solidFill>
              <a:round/>
              <a:headEnd/>
              <a:tailEnd/>
            </a:ln>
          </p:spPr>
          <p:txBody>
            <a:bodyPr wrap="none" anchor="ctr"/>
            <a:lstStyle/>
            <a:p>
              <a:endParaRPr lang="en-US" sz="1350" dirty="0">
                <a:solidFill>
                  <a:prstClr val="black"/>
                </a:solidFill>
              </a:endParaRPr>
            </a:p>
          </p:txBody>
        </p:sp>
        <p:sp>
          <p:nvSpPr>
            <p:cNvPr id="32" name="Line 18">
              <a:extLst>
                <a:ext uri="{FF2B5EF4-FFF2-40B4-BE49-F238E27FC236}">
                  <a16:creationId xmlns:a16="http://schemas.microsoft.com/office/drawing/2014/main" xmlns="" id="{E66C5BAF-F504-4693-B1C6-3ED35225D8B7}"/>
                </a:ext>
              </a:extLst>
            </p:cNvPr>
            <p:cNvSpPr>
              <a:spLocks noChangeShapeType="1"/>
            </p:cNvSpPr>
            <p:nvPr/>
          </p:nvSpPr>
          <p:spPr bwMode="auto">
            <a:xfrm flipH="1" flipV="1">
              <a:off x="8775700" y="5526085"/>
              <a:ext cx="211138" cy="238606"/>
            </a:xfrm>
            <a:prstGeom prst="line">
              <a:avLst/>
            </a:prstGeom>
            <a:noFill/>
            <a:ln w="9525">
              <a:solidFill>
                <a:schemeClr val="tx1"/>
              </a:solidFill>
              <a:round/>
              <a:headEnd/>
              <a:tailEnd type="triangle" w="med" len="med"/>
            </a:ln>
          </p:spPr>
          <p:txBody>
            <a:bodyPr wrap="none" anchor="ctr"/>
            <a:lstStyle/>
            <a:p>
              <a:endParaRPr lang="en-US" sz="1350" dirty="0">
                <a:solidFill>
                  <a:prstClr val="black"/>
                </a:solidFill>
              </a:endParaRPr>
            </a:p>
          </p:txBody>
        </p:sp>
        <p:sp>
          <p:nvSpPr>
            <p:cNvPr id="33" name="Oval 32">
              <a:extLst>
                <a:ext uri="{FF2B5EF4-FFF2-40B4-BE49-F238E27FC236}">
                  <a16:creationId xmlns:a16="http://schemas.microsoft.com/office/drawing/2014/main" xmlns="" id="{417965B7-7DE4-4DB6-9E19-367FB0A5AF8D}"/>
                </a:ext>
              </a:extLst>
            </p:cNvPr>
            <p:cNvSpPr/>
            <p:nvPr/>
          </p:nvSpPr>
          <p:spPr bwMode="auto">
            <a:xfrm>
              <a:off x="8752839" y="1752600"/>
              <a:ext cx="84141" cy="107156"/>
            </a:xfrm>
            <a:prstGeom prst="ellipse">
              <a:avLst/>
            </a:prstGeom>
            <a:solidFill>
              <a:srgbClr val="CC0066"/>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1350" dirty="0">
                <a:solidFill>
                  <a:prstClr val="black"/>
                </a:solidFill>
                <a:latin typeface="Arial" charset="0"/>
              </a:endParaRPr>
            </a:p>
          </p:txBody>
        </p:sp>
        <p:cxnSp>
          <p:nvCxnSpPr>
            <p:cNvPr id="34" name="Straight Connector 33">
              <a:extLst>
                <a:ext uri="{FF2B5EF4-FFF2-40B4-BE49-F238E27FC236}">
                  <a16:creationId xmlns:a16="http://schemas.microsoft.com/office/drawing/2014/main" xmlns="" id="{3E2685A0-B412-4F16-A3A3-24CE6D9BB242}"/>
                </a:ext>
              </a:extLst>
            </p:cNvPr>
            <p:cNvCxnSpPr>
              <a:cxnSpLocks/>
            </p:cNvCxnSpPr>
            <p:nvPr/>
          </p:nvCxnSpPr>
          <p:spPr bwMode="auto">
            <a:xfrm flipH="1">
              <a:off x="2980349" y="1798261"/>
              <a:ext cx="5806440" cy="0"/>
            </a:xfrm>
            <a:prstGeom prst="line">
              <a:avLst/>
            </a:prstGeom>
            <a:solidFill>
              <a:schemeClr val="accent1"/>
            </a:solidFill>
            <a:ln w="15875" cap="flat" cmpd="sng" algn="ctr">
              <a:solidFill>
                <a:schemeClr val="tx1"/>
              </a:solidFill>
              <a:prstDash val="solid"/>
              <a:round/>
              <a:headEnd type="none" w="med" len="med"/>
              <a:tailEnd type="none" w="med" len="med"/>
            </a:ln>
            <a:effectLst/>
          </p:spPr>
        </p:cxnSp>
        <p:sp>
          <p:nvSpPr>
            <p:cNvPr id="35" name="Text Box 46">
              <a:extLst>
                <a:ext uri="{FF2B5EF4-FFF2-40B4-BE49-F238E27FC236}">
                  <a16:creationId xmlns:a16="http://schemas.microsoft.com/office/drawing/2014/main" xmlns="" id="{F0CA159A-6C30-4CC3-953B-FA4BF87CF1C3}"/>
                </a:ext>
              </a:extLst>
            </p:cNvPr>
            <p:cNvSpPr txBox="1">
              <a:spLocks noChangeArrowheads="1"/>
            </p:cNvSpPr>
            <p:nvPr/>
          </p:nvSpPr>
          <p:spPr bwMode="auto">
            <a:xfrm>
              <a:off x="2386627" y="1584864"/>
              <a:ext cx="804863" cy="384853"/>
            </a:xfrm>
            <a:prstGeom prst="rect">
              <a:avLst/>
            </a:prstGeom>
            <a:noFill/>
            <a:ln w="9525">
              <a:noFill/>
              <a:miter lim="800000"/>
              <a:headEnd/>
              <a:tailEnd/>
            </a:ln>
          </p:spPr>
          <p:txBody>
            <a:bodyPr wrap="square">
              <a:spAutoFit/>
            </a:bodyPr>
            <a:lstStyle/>
            <a:p>
              <a:pPr eaLnBrk="0" hangingPunct="0"/>
              <a:r>
                <a:rPr lang="en-US" sz="1200" b="1" dirty="0">
                  <a:solidFill>
                    <a:srgbClr val="FF0000"/>
                  </a:solidFill>
                  <a:latin typeface="Trebuchet MS" pitchFamily="34" charset="0"/>
                </a:rPr>
                <a:t>EAC</a:t>
              </a:r>
              <a:endParaRPr lang="en-US" sz="900" b="1" dirty="0">
                <a:solidFill>
                  <a:srgbClr val="FF0000"/>
                </a:solidFill>
                <a:latin typeface="Trebuchet MS" pitchFamily="34" charset="0"/>
              </a:endParaRPr>
            </a:p>
          </p:txBody>
        </p:sp>
        <p:cxnSp>
          <p:nvCxnSpPr>
            <p:cNvPr id="36" name="Straight Connector 35">
              <a:extLst>
                <a:ext uri="{FF2B5EF4-FFF2-40B4-BE49-F238E27FC236}">
                  <a16:creationId xmlns:a16="http://schemas.microsoft.com/office/drawing/2014/main" xmlns="" id="{76C60AD0-626D-48A6-A161-0D5412839D81}"/>
                </a:ext>
              </a:extLst>
            </p:cNvPr>
            <p:cNvCxnSpPr>
              <a:cxnSpLocks/>
            </p:cNvCxnSpPr>
            <p:nvPr/>
          </p:nvCxnSpPr>
          <p:spPr bwMode="auto">
            <a:xfrm flipH="1">
              <a:off x="2987675" y="3489325"/>
              <a:ext cx="3127376" cy="14289"/>
            </a:xfrm>
            <a:prstGeom prst="line">
              <a:avLst/>
            </a:prstGeom>
            <a:solidFill>
              <a:schemeClr val="accent1"/>
            </a:solidFill>
            <a:ln w="15875" cap="flat" cmpd="sng" algn="ctr">
              <a:solidFill>
                <a:schemeClr val="tx1"/>
              </a:solidFill>
              <a:prstDash val="solid"/>
              <a:round/>
              <a:headEnd type="none" w="med" len="med"/>
              <a:tailEnd type="none" w="med" len="med"/>
            </a:ln>
            <a:effectLst/>
          </p:spPr>
        </p:cxnSp>
        <p:sp>
          <p:nvSpPr>
            <p:cNvPr id="37" name="Line 18">
              <a:extLst>
                <a:ext uri="{FF2B5EF4-FFF2-40B4-BE49-F238E27FC236}">
                  <a16:creationId xmlns:a16="http://schemas.microsoft.com/office/drawing/2014/main" xmlns="" id="{847EDC43-8E53-4534-A35E-70537C271921}"/>
                </a:ext>
              </a:extLst>
            </p:cNvPr>
            <p:cNvSpPr>
              <a:spLocks noChangeShapeType="1"/>
            </p:cNvSpPr>
            <p:nvPr/>
          </p:nvSpPr>
          <p:spPr bwMode="auto">
            <a:xfrm flipV="1">
              <a:off x="3666940" y="1779588"/>
              <a:ext cx="4630" cy="1644650"/>
            </a:xfrm>
            <a:prstGeom prst="line">
              <a:avLst/>
            </a:prstGeom>
            <a:noFill/>
            <a:ln w="19050">
              <a:solidFill>
                <a:schemeClr val="tx1"/>
              </a:solidFill>
              <a:round/>
              <a:headEnd/>
              <a:tailEnd type="triangle" w="med" len="med"/>
            </a:ln>
          </p:spPr>
          <p:txBody>
            <a:bodyPr wrap="none" anchor="ctr"/>
            <a:lstStyle/>
            <a:p>
              <a:endParaRPr lang="en-US" sz="1350" dirty="0">
                <a:solidFill>
                  <a:prstClr val="black"/>
                </a:solidFill>
              </a:endParaRPr>
            </a:p>
          </p:txBody>
        </p:sp>
        <p:sp>
          <p:nvSpPr>
            <p:cNvPr id="29" name="Text Box 22">
              <a:extLst>
                <a:ext uri="{FF2B5EF4-FFF2-40B4-BE49-F238E27FC236}">
                  <a16:creationId xmlns:a16="http://schemas.microsoft.com/office/drawing/2014/main" xmlns="" id="{3B2ABD47-8F28-464E-AA8F-638B008CE90B}"/>
                </a:ext>
              </a:extLst>
            </p:cNvPr>
            <p:cNvSpPr txBox="1">
              <a:spLocks noChangeArrowheads="1"/>
            </p:cNvSpPr>
            <p:nvPr/>
          </p:nvSpPr>
          <p:spPr bwMode="auto">
            <a:xfrm>
              <a:off x="3353820" y="2712039"/>
              <a:ext cx="742487" cy="384853"/>
            </a:xfrm>
            <a:prstGeom prst="rect">
              <a:avLst/>
            </a:prstGeom>
            <a:noFill/>
            <a:ln w="9525">
              <a:noFill/>
              <a:miter lim="800000"/>
              <a:headEnd/>
              <a:tailEnd/>
            </a:ln>
          </p:spPr>
          <p:txBody>
            <a:bodyPr wrap="square">
              <a:spAutoFit/>
            </a:bodyPr>
            <a:lstStyle/>
            <a:p>
              <a:pPr algn="ctr" eaLnBrk="0" hangingPunct="0"/>
              <a:r>
                <a:rPr lang="en-US" sz="1200" b="1" dirty="0">
                  <a:solidFill>
                    <a:srgbClr val="FF0000"/>
                  </a:solidFill>
                  <a:latin typeface="Trebuchet MS" pitchFamily="34" charset="0"/>
                </a:rPr>
                <a:t>ETC</a:t>
              </a:r>
            </a:p>
          </p:txBody>
        </p:sp>
        <p:sp>
          <p:nvSpPr>
            <p:cNvPr id="39" name="Line 18">
              <a:extLst>
                <a:ext uri="{FF2B5EF4-FFF2-40B4-BE49-F238E27FC236}">
                  <a16:creationId xmlns:a16="http://schemas.microsoft.com/office/drawing/2014/main" xmlns="" id="{C556262C-7763-4C74-9120-7D61A64AC21C}"/>
                </a:ext>
              </a:extLst>
            </p:cNvPr>
            <p:cNvSpPr>
              <a:spLocks noChangeShapeType="1"/>
            </p:cNvSpPr>
            <p:nvPr/>
          </p:nvSpPr>
          <p:spPr bwMode="auto">
            <a:xfrm flipH="1">
              <a:off x="5065912" y="3405736"/>
              <a:ext cx="1587" cy="518443"/>
            </a:xfrm>
            <a:prstGeom prst="line">
              <a:avLst/>
            </a:prstGeom>
            <a:noFill/>
            <a:ln w="19050">
              <a:solidFill>
                <a:schemeClr val="tx1"/>
              </a:solidFill>
              <a:round/>
              <a:headEnd/>
              <a:tailEnd type="triangle" w="med" len="med"/>
            </a:ln>
          </p:spPr>
          <p:txBody>
            <a:bodyPr wrap="none" anchor="ctr"/>
            <a:lstStyle/>
            <a:p>
              <a:endParaRPr lang="en-US" sz="1350" dirty="0">
                <a:solidFill>
                  <a:prstClr val="black"/>
                </a:solidFill>
              </a:endParaRPr>
            </a:p>
          </p:txBody>
        </p:sp>
        <p:sp>
          <p:nvSpPr>
            <p:cNvPr id="40" name="Line 18">
              <a:extLst>
                <a:ext uri="{FF2B5EF4-FFF2-40B4-BE49-F238E27FC236}">
                  <a16:creationId xmlns:a16="http://schemas.microsoft.com/office/drawing/2014/main" xmlns="" id="{1C1BA59C-F0CE-45BE-A8F7-48C62F60A3D8}"/>
                </a:ext>
              </a:extLst>
            </p:cNvPr>
            <p:cNvSpPr>
              <a:spLocks noChangeShapeType="1"/>
            </p:cNvSpPr>
            <p:nvPr/>
          </p:nvSpPr>
          <p:spPr bwMode="auto">
            <a:xfrm flipV="1">
              <a:off x="5067501" y="2416168"/>
              <a:ext cx="19976" cy="1255253"/>
            </a:xfrm>
            <a:prstGeom prst="line">
              <a:avLst/>
            </a:prstGeom>
            <a:noFill/>
            <a:ln w="19050">
              <a:solidFill>
                <a:schemeClr val="tx1"/>
              </a:solidFill>
              <a:round/>
              <a:headEnd/>
              <a:tailEnd type="triangle" w="med" len="med"/>
            </a:ln>
          </p:spPr>
          <p:txBody>
            <a:bodyPr wrap="none" anchor="ctr"/>
            <a:lstStyle/>
            <a:p>
              <a:endParaRPr lang="en-US" sz="1350" dirty="0">
                <a:solidFill>
                  <a:prstClr val="black"/>
                </a:solidFill>
              </a:endParaRPr>
            </a:p>
          </p:txBody>
        </p:sp>
        <p:sp>
          <p:nvSpPr>
            <p:cNvPr id="41" name="Text Box 22">
              <a:extLst>
                <a:ext uri="{FF2B5EF4-FFF2-40B4-BE49-F238E27FC236}">
                  <a16:creationId xmlns:a16="http://schemas.microsoft.com/office/drawing/2014/main" xmlns="" id="{26874580-B4B1-4092-A72C-8FECD8200D2F}"/>
                </a:ext>
              </a:extLst>
            </p:cNvPr>
            <p:cNvSpPr txBox="1">
              <a:spLocks noChangeArrowheads="1"/>
            </p:cNvSpPr>
            <p:nvPr/>
          </p:nvSpPr>
          <p:spPr bwMode="auto">
            <a:xfrm>
              <a:off x="4643957" y="2801912"/>
              <a:ext cx="1118837" cy="384853"/>
            </a:xfrm>
            <a:prstGeom prst="rect">
              <a:avLst/>
            </a:prstGeom>
            <a:noFill/>
            <a:ln w="9525">
              <a:noFill/>
              <a:miter lim="800000"/>
              <a:headEnd/>
              <a:tailEnd/>
            </a:ln>
          </p:spPr>
          <p:txBody>
            <a:bodyPr wrap="square">
              <a:spAutoFit/>
            </a:bodyPr>
            <a:lstStyle/>
            <a:p>
              <a:pPr algn="ctr" eaLnBrk="0" hangingPunct="0"/>
              <a:r>
                <a:rPr lang="en-US" sz="1200" b="1" dirty="0">
                  <a:solidFill>
                    <a:srgbClr val="339933"/>
                  </a:solidFill>
                  <a:latin typeface="Trebuchet MS" pitchFamily="34" charset="0"/>
                </a:rPr>
                <a:t>BCWR</a:t>
              </a:r>
            </a:p>
          </p:txBody>
        </p:sp>
        <p:sp>
          <p:nvSpPr>
            <p:cNvPr id="42" name="Freeform 47">
              <a:extLst>
                <a:ext uri="{FF2B5EF4-FFF2-40B4-BE49-F238E27FC236}">
                  <a16:creationId xmlns:a16="http://schemas.microsoft.com/office/drawing/2014/main" xmlns="" id="{6C76414F-6778-4143-A943-F66369DA1F4B}"/>
                </a:ext>
              </a:extLst>
            </p:cNvPr>
            <p:cNvSpPr>
              <a:spLocks/>
            </p:cNvSpPr>
            <p:nvPr/>
          </p:nvSpPr>
          <p:spPr bwMode="auto">
            <a:xfrm>
              <a:off x="2972434" y="2423318"/>
              <a:ext cx="5273675" cy="3095625"/>
            </a:xfrm>
            <a:custGeom>
              <a:avLst/>
              <a:gdLst>
                <a:gd name="T0" fmla="*/ 0 w 3120"/>
                <a:gd name="T1" fmla="*/ 2141 h 1776"/>
                <a:gd name="T2" fmla="*/ 544 w 3120"/>
                <a:gd name="T3" fmla="*/ 1794 h 1776"/>
                <a:gd name="T4" fmla="*/ 1088 w 3120"/>
                <a:gd name="T5" fmla="*/ 1157 h 1776"/>
                <a:gd name="T6" fmla="*/ 1796 w 3120"/>
                <a:gd name="T7" fmla="*/ 579 h 1776"/>
                <a:gd name="T8" fmla="*/ 2830 w 3120"/>
                <a:gd name="T9" fmla="*/ 173 h 1776"/>
                <a:gd name="T10" fmla="*/ 3537 w 3120"/>
                <a:gd name="T11" fmla="*/ 0 h 1776"/>
                <a:gd name="T12" fmla="*/ 0 60000 65536"/>
                <a:gd name="T13" fmla="*/ 0 60000 65536"/>
                <a:gd name="T14" fmla="*/ 0 60000 65536"/>
                <a:gd name="T15" fmla="*/ 0 60000 65536"/>
                <a:gd name="T16" fmla="*/ 0 60000 65536"/>
                <a:gd name="T17" fmla="*/ 0 60000 65536"/>
                <a:gd name="T18" fmla="*/ 0 w 3120"/>
                <a:gd name="T19" fmla="*/ 0 h 1776"/>
                <a:gd name="T20" fmla="*/ 3120 w 3120"/>
                <a:gd name="T21" fmla="*/ 1776 h 1776"/>
              </a:gdLst>
              <a:ahLst/>
              <a:cxnLst>
                <a:cxn ang="T12">
                  <a:pos x="T0" y="T1"/>
                </a:cxn>
                <a:cxn ang="T13">
                  <a:pos x="T2" y="T3"/>
                </a:cxn>
                <a:cxn ang="T14">
                  <a:pos x="T4" y="T5"/>
                </a:cxn>
                <a:cxn ang="T15">
                  <a:pos x="T6" y="T7"/>
                </a:cxn>
                <a:cxn ang="T16">
                  <a:pos x="T8" y="T9"/>
                </a:cxn>
                <a:cxn ang="T17">
                  <a:pos x="T10" y="T11"/>
                </a:cxn>
              </a:cxnLst>
              <a:rect l="T18" t="T19" r="T20" b="T21"/>
              <a:pathLst>
                <a:path w="3120" h="1776">
                  <a:moveTo>
                    <a:pt x="0" y="1776"/>
                  </a:moveTo>
                  <a:cubicBezTo>
                    <a:pt x="160" y="1700"/>
                    <a:pt x="320" y="1624"/>
                    <a:pt x="480" y="1488"/>
                  </a:cubicBezTo>
                  <a:cubicBezTo>
                    <a:pt x="640" y="1352"/>
                    <a:pt x="776" y="1128"/>
                    <a:pt x="960" y="960"/>
                  </a:cubicBezTo>
                  <a:cubicBezTo>
                    <a:pt x="1144" y="792"/>
                    <a:pt x="1328" y="616"/>
                    <a:pt x="1584" y="480"/>
                  </a:cubicBezTo>
                  <a:cubicBezTo>
                    <a:pt x="1840" y="344"/>
                    <a:pt x="2240" y="224"/>
                    <a:pt x="2496" y="144"/>
                  </a:cubicBezTo>
                  <a:cubicBezTo>
                    <a:pt x="2752" y="64"/>
                    <a:pt x="3000" y="0"/>
                    <a:pt x="3120" y="0"/>
                  </a:cubicBezTo>
                </a:path>
              </a:pathLst>
            </a:custGeom>
            <a:noFill/>
            <a:ln w="38100" cap="flat" cmpd="sng">
              <a:solidFill>
                <a:srgbClr val="0070C0"/>
              </a:solidFill>
              <a:prstDash val="sysDot"/>
              <a:round/>
              <a:headEnd/>
              <a:tailEnd/>
            </a:ln>
          </p:spPr>
          <p:txBody>
            <a:bodyPr wrap="none" anchor="ctr"/>
            <a:lstStyle/>
            <a:p>
              <a:endParaRPr lang="en-US" sz="1350" dirty="0">
                <a:solidFill>
                  <a:prstClr val="black"/>
                </a:solidFill>
              </a:endParaRPr>
            </a:p>
          </p:txBody>
        </p:sp>
        <p:sp>
          <p:nvSpPr>
            <p:cNvPr id="43" name="Text Box 16">
              <a:extLst>
                <a:ext uri="{FF2B5EF4-FFF2-40B4-BE49-F238E27FC236}">
                  <a16:creationId xmlns:a16="http://schemas.microsoft.com/office/drawing/2014/main" xmlns="" id="{8EB489E0-306B-4B54-B6C4-D0F8A1479362}"/>
                </a:ext>
              </a:extLst>
            </p:cNvPr>
            <p:cNvSpPr txBox="1">
              <a:spLocks noChangeArrowheads="1"/>
            </p:cNvSpPr>
            <p:nvPr/>
          </p:nvSpPr>
          <p:spPr bwMode="auto">
            <a:xfrm>
              <a:off x="3559176" y="4408623"/>
              <a:ext cx="883098" cy="384853"/>
            </a:xfrm>
            <a:prstGeom prst="rect">
              <a:avLst/>
            </a:prstGeom>
            <a:solidFill>
              <a:schemeClr val="bg1"/>
            </a:solidFill>
            <a:ln w="9525">
              <a:noFill/>
              <a:miter lim="800000"/>
              <a:headEnd/>
              <a:tailEnd/>
            </a:ln>
          </p:spPr>
          <p:txBody>
            <a:bodyPr wrap="square">
              <a:spAutoFit/>
            </a:bodyPr>
            <a:lstStyle/>
            <a:p>
              <a:pPr algn="ctr" eaLnBrk="0" hangingPunct="0"/>
              <a:r>
                <a:rPr lang="en-US" sz="1200" b="1" dirty="0">
                  <a:solidFill>
                    <a:srgbClr val="0070C0"/>
                  </a:solidFill>
                  <a:latin typeface="Trebuchet MS" pitchFamily="34" charset="0"/>
                </a:rPr>
                <a:t>BCWS</a:t>
              </a:r>
              <a:endParaRPr lang="en-US" sz="900" b="1" dirty="0">
                <a:solidFill>
                  <a:srgbClr val="0070C0"/>
                </a:solidFill>
                <a:latin typeface="Trebuchet MS" pitchFamily="34" charset="0"/>
              </a:endParaRPr>
            </a:p>
          </p:txBody>
        </p:sp>
        <p:sp>
          <p:nvSpPr>
            <p:cNvPr id="44" name="Text Box 12">
              <a:extLst>
                <a:ext uri="{FF2B5EF4-FFF2-40B4-BE49-F238E27FC236}">
                  <a16:creationId xmlns:a16="http://schemas.microsoft.com/office/drawing/2014/main" xmlns="" id="{34CB6F3D-2EC3-45E8-B52F-A1A613520729}"/>
                </a:ext>
              </a:extLst>
            </p:cNvPr>
            <p:cNvSpPr txBox="1">
              <a:spLocks noChangeArrowheads="1"/>
            </p:cNvSpPr>
            <p:nvPr/>
          </p:nvSpPr>
          <p:spPr bwMode="auto">
            <a:xfrm>
              <a:off x="5590932" y="5662990"/>
              <a:ext cx="1041718" cy="513137"/>
            </a:xfrm>
            <a:prstGeom prst="rect">
              <a:avLst/>
            </a:prstGeom>
            <a:noFill/>
            <a:ln w="9525">
              <a:noFill/>
              <a:miter lim="800000"/>
              <a:headEnd/>
              <a:tailEnd/>
            </a:ln>
          </p:spPr>
          <p:txBody>
            <a:bodyPr wrap="square">
              <a:spAutoFit/>
            </a:bodyPr>
            <a:lstStyle/>
            <a:p>
              <a:pPr algn="ctr" eaLnBrk="0" hangingPunct="0"/>
              <a:r>
                <a:rPr lang="en-US" dirty="0">
                  <a:latin typeface="Trebuchet MS" pitchFamily="34" charset="0"/>
                </a:rPr>
                <a:t>Time</a:t>
              </a:r>
            </a:p>
          </p:txBody>
        </p:sp>
      </p:grpSp>
    </p:spTree>
    <p:extLst>
      <p:ext uri="{BB962C8B-B14F-4D97-AF65-F5344CB8AC3E}">
        <p14:creationId xmlns:p14="http://schemas.microsoft.com/office/powerpoint/2010/main" val="1188181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CF482E-2EC2-4910-BFA0-122438B5C6B0}"/>
              </a:ext>
            </a:extLst>
          </p:cNvPr>
          <p:cNvSpPr>
            <a:spLocks noGrp="1"/>
          </p:cNvSpPr>
          <p:nvPr>
            <p:ph type="title"/>
          </p:nvPr>
        </p:nvSpPr>
        <p:spPr>
          <a:xfrm>
            <a:off x="666496" y="737362"/>
            <a:ext cx="7290054" cy="1124712"/>
          </a:xfrm>
        </p:spPr>
        <p:txBody>
          <a:bodyPr vert="horz" lIns="68580" tIns="34290" rIns="68580" bIns="34290" rtlCol="0" anchor="ctr">
            <a:normAutofit/>
          </a:bodyPr>
          <a:lstStyle/>
          <a:p>
            <a:r>
              <a:rPr lang="en-US" sz="3600" dirty="0"/>
              <a:t>Reviewing the EAC for an Update (Monthly)</a:t>
            </a:r>
          </a:p>
        </p:txBody>
      </p:sp>
      <p:sp>
        <p:nvSpPr>
          <p:cNvPr id="4" name="Slide Number Placeholder 3">
            <a:extLst>
              <a:ext uri="{FF2B5EF4-FFF2-40B4-BE49-F238E27FC236}">
                <a16:creationId xmlns:a16="http://schemas.microsoft.com/office/drawing/2014/main" xmlns="" id="{69E219B4-C312-4E4A-B214-0DA72A1D5DDA}"/>
              </a:ext>
            </a:extLst>
          </p:cNvPr>
          <p:cNvSpPr>
            <a:spLocks noGrp="1"/>
          </p:cNvSpPr>
          <p:nvPr>
            <p:ph type="sldNum" sz="quarter" idx="12"/>
          </p:nvPr>
        </p:nvSpPr>
        <p:spPr/>
        <p:txBody>
          <a:bodyPr/>
          <a:lstStyle/>
          <a:p>
            <a:fld id="{7B59A598-58D1-480D-8057-49927A977735}" type="slidenum">
              <a:rPr lang="en-US" smtClean="0"/>
              <a:t>9</a:t>
            </a:fld>
            <a:endParaRPr lang="en-US" dirty="0"/>
          </a:p>
        </p:txBody>
      </p:sp>
      <p:graphicFrame>
        <p:nvGraphicFramePr>
          <p:cNvPr id="14" name="TextBox 11">
            <a:extLst>
              <a:ext uri="{FF2B5EF4-FFF2-40B4-BE49-F238E27FC236}">
                <a16:creationId xmlns:a16="http://schemas.microsoft.com/office/drawing/2014/main" xmlns="" id="{AF8A938C-DF06-4AA0-B4B8-C0B723145C9E}"/>
              </a:ext>
            </a:extLst>
          </p:cNvPr>
          <p:cNvGraphicFramePr/>
          <p:nvPr>
            <p:extLst>
              <p:ext uri="{D42A27DB-BD31-4B8C-83A1-F6EECF244321}">
                <p14:modId xmlns:p14="http://schemas.microsoft.com/office/powerpoint/2010/main" val="3415102403"/>
              </p:ext>
            </p:extLst>
          </p:nvPr>
        </p:nvGraphicFramePr>
        <p:xfrm>
          <a:off x="767953" y="2201418"/>
          <a:ext cx="7290197" cy="35730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4931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xmlns="" id="{6E88E692-65AC-4CEF-8D30-129409E18309}"/>
              </a:ext>
            </a:extLst>
          </p:cNvPr>
          <p:cNvSpPr/>
          <p:nvPr/>
        </p:nvSpPr>
        <p:spPr>
          <a:xfrm>
            <a:off x="3622" y="0"/>
            <a:ext cx="3267411"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87CF482E-2EC2-4910-BFA0-122438B5C6B0}"/>
              </a:ext>
            </a:extLst>
          </p:cNvPr>
          <p:cNvSpPr>
            <a:spLocks noGrp="1"/>
          </p:cNvSpPr>
          <p:nvPr>
            <p:ph type="title"/>
          </p:nvPr>
        </p:nvSpPr>
        <p:spPr>
          <a:xfrm>
            <a:off x="91842" y="949267"/>
            <a:ext cx="3158848" cy="3937001"/>
          </a:xfrm>
        </p:spPr>
        <p:txBody>
          <a:bodyPr vert="horz" lIns="68580" tIns="34290" rIns="68580" bIns="34290" rtlCol="0" anchor="ctr">
            <a:normAutofit/>
          </a:bodyPr>
          <a:lstStyle/>
          <a:p>
            <a:pPr algn="r"/>
            <a:r>
              <a:rPr lang="en-US" sz="3600" dirty="0">
                <a:solidFill>
                  <a:srgbClr val="FFFFFF"/>
                </a:solidFill>
              </a:rPr>
              <a:t>Time for a </a:t>
            </a:r>
            <a:br>
              <a:rPr lang="en-US" sz="3600" dirty="0">
                <a:solidFill>
                  <a:srgbClr val="FFFFFF"/>
                </a:solidFill>
              </a:rPr>
            </a:br>
            <a:r>
              <a:rPr lang="en-US" sz="3600" dirty="0">
                <a:solidFill>
                  <a:srgbClr val="FFFFFF"/>
                </a:solidFill>
              </a:rPr>
              <a:t>Reality Check</a:t>
            </a:r>
          </a:p>
        </p:txBody>
      </p:sp>
      <p:sp>
        <p:nvSpPr>
          <p:cNvPr id="53" name="Slide Number Placeholder 52">
            <a:extLst>
              <a:ext uri="{FF2B5EF4-FFF2-40B4-BE49-F238E27FC236}">
                <a16:creationId xmlns:a16="http://schemas.microsoft.com/office/drawing/2014/main" xmlns="" id="{AAE5153D-8153-4930-A393-EF332229146D}"/>
              </a:ext>
            </a:extLst>
          </p:cNvPr>
          <p:cNvSpPr>
            <a:spLocks noGrp="1"/>
          </p:cNvSpPr>
          <p:nvPr>
            <p:ph type="sldNum" sz="quarter" idx="12"/>
          </p:nvPr>
        </p:nvSpPr>
        <p:spPr/>
        <p:txBody>
          <a:bodyPr/>
          <a:lstStyle/>
          <a:p>
            <a:fld id="{7B59A598-58D1-480D-8057-49927A977735}" type="slidenum">
              <a:rPr lang="en-US" smtClean="0"/>
              <a:t>10</a:t>
            </a:fld>
            <a:endParaRPr lang="en-US"/>
          </a:p>
        </p:txBody>
      </p:sp>
      <p:sp>
        <p:nvSpPr>
          <p:cNvPr id="12" name="TextBox 11">
            <a:extLst>
              <a:ext uri="{FF2B5EF4-FFF2-40B4-BE49-F238E27FC236}">
                <a16:creationId xmlns:a16="http://schemas.microsoft.com/office/drawing/2014/main" xmlns="" id="{4A0C8A0F-3514-4E86-99DF-513D8CF016DD}"/>
              </a:ext>
            </a:extLst>
          </p:cNvPr>
          <p:cNvSpPr txBox="1">
            <a:spLocks noChangeArrowheads="1"/>
          </p:cNvSpPr>
          <p:nvPr/>
        </p:nvSpPr>
        <p:spPr bwMode="auto">
          <a:xfrm>
            <a:off x="3308296" y="668169"/>
            <a:ext cx="5489096" cy="6146799"/>
          </a:xfrm>
          <a:prstGeom prst="rect">
            <a:avLst/>
          </a:prstGeom>
        </p:spPr>
        <p:txBody>
          <a:bodyPr vert="horz" lIns="34290" tIns="34290" rIns="34290" bIns="34290" numCol="1" rtlCol="0" anchor="ctr" anchorCtr="0" compatLnSpc="1">
            <a:prstTxWarp prst="textNoShape">
              <a:avLst/>
            </a:prstTxWarp>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7175" indent="-257175" fontAlgn="base">
              <a:lnSpc>
                <a:spcPct val="90000"/>
              </a:lnSpc>
              <a:spcBef>
                <a:spcPct val="20000"/>
              </a:spcBef>
              <a:spcAft>
                <a:spcPct val="0"/>
              </a:spcAft>
              <a:buClr>
                <a:schemeClr val="accent1"/>
              </a:buClr>
              <a:buFont typeface="Arial" panose="020B0604020202020204" pitchFamily="34" charset="0"/>
              <a:buChar char="•"/>
              <a:defRPr/>
            </a:pPr>
            <a:r>
              <a:rPr lang="en-US" sz="2400" dirty="0"/>
              <a:t>A look back at previous performance is often an indicator of future performance. </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Compare:  Cost Performance Index (CPI) and </a:t>
            </a:r>
          </a:p>
          <a:p>
            <a:pPr marL="574675" lvl="1" fontAlgn="base">
              <a:lnSpc>
                <a:spcPct val="90000"/>
              </a:lnSpc>
              <a:spcBef>
                <a:spcPct val="20000"/>
              </a:spcBef>
              <a:spcAft>
                <a:spcPct val="0"/>
              </a:spcAft>
              <a:buClr>
                <a:schemeClr val="accent1"/>
              </a:buClr>
              <a:defRPr/>
            </a:pPr>
            <a:r>
              <a:rPr lang="en-US" sz="2000" dirty="0"/>
              <a:t>To Complete Performance Index (TCPI)</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endParaRPr lang="en-US" sz="1650" dirty="0"/>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endParaRPr lang="en-US" sz="1650" dirty="0"/>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endParaRPr lang="en-US" sz="1650" dirty="0"/>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endParaRPr lang="en-US" sz="1650" dirty="0"/>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endParaRPr lang="en-US" sz="1650" dirty="0"/>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endParaRPr lang="en-US" dirty="0"/>
          </a:p>
          <a:p>
            <a:pPr marL="257175" indent="-257175" fontAlgn="base">
              <a:lnSpc>
                <a:spcPct val="90000"/>
              </a:lnSpc>
              <a:spcBef>
                <a:spcPct val="20000"/>
              </a:spcBef>
              <a:spcAft>
                <a:spcPct val="0"/>
              </a:spcAft>
              <a:buClr>
                <a:schemeClr val="accent1"/>
              </a:buClr>
              <a:buFont typeface="Arial" panose="020B0604020202020204" pitchFamily="34" charset="0"/>
              <a:buChar char="•"/>
              <a:defRPr/>
            </a:pPr>
            <a:endParaRPr lang="en-US" dirty="0"/>
          </a:p>
          <a:p>
            <a:pPr marL="257175" indent="-257175" fontAlgn="base">
              <a:lnSpc>
                <a:spcPct val="90000"/>
              </a:lnSpc>
              <a:spcBef>
                <a:spcPct val="20000"/>
              </a:spcBef>
              <a:spcAft>
                <a:spcPct val="0"/>
              </a:spcAft>
              <a:buClr>
                <a:schemeClr val="accent1"/>
              </a:buClr>
              <a:buFont typeface="Arial" panose="020B0604020202020204" pitchFamily="34" charset="0"/>
              <a:buChar char="•"/>
              <a:defRPr/>
            </a:pPr>
            <a:r>
              <a:rPr lang="en-US" sz="2400" dirty="0"/>
              <a:t>CPI is a measure of cost efficiency on completed work</a:t>
            </a:r>
          </a:p>
          <a:p>
            <a:pPr marL="257175" indent="-257175" fontAlgn="base">
              <a:lnSpc>
                <a:spcPct val="90000"/>
              </a:lnSpc>
              <a:spcBef>
                <a:spcPct val="20000"/>
              </a:spcBef>
              <a:spcAft>
                <a:spcPct val="0"/>
              </a:spcAft>
              <a:buClr>
                <a:schemeClr val="accent1"/>
              </a:buClr>
              <a:buFont typeface="Arial" panose="020B0604020202020204" pitchFamily="34" charset="0"/>
              <a:buChar char="•"/>
              <a:defRPr/>
            </a:pPr>
            <a:r>
              <a:rPr lang="en-US" sz="2400" dirty="0"/>
              <a:t>TCPI is a measure of cost efficiency required on    non-completed work to achieve the EAC.</a:t>
            </a:r>
          </a:p>
          <a:p>
            <a:pPr marL="257175" indent="-257175" fontAlgn="base">
              <a:lnSpc>
                <a:spcPct val="90000"/>
              </a:lnSpc>
              <a:spcBef>
                <a:spcPct val="20000"/>
              </a:spcBef>
              <a:spcAft>
                <a:spcPct val="0"/>
              </a:spcAft>
              <a:buClr>
                <a:schemeClr val="accent1"/>
              </a:buClr>
              <a:buFont typeface="Arial" panose="020B0604020202020204" pitchFamily="34" charset="0"/>
              <a:buChar char="•"/>
              <a:defRPr/>
            </a:pPr>
            <a:r>
              <a:rPr lang="en-US" sz="2400" dirty="0"/>
              <a:t>A difference between the CPI and TCPI of greater than +/- 0.10 or 10% is an indication that the EAC may be unrealistic.</a:t>
            </a:r>
          </a:p>
        </p:txBody>
      </p:sp>
      <p:grpSp>
        <p:nvGrpSpPr>
          <p:cNvPr id="20" name="Group 19">
            <a:extLst>
              <a:ext uri="{FF2B5EF4-FFF2-40B4-BE49-F238E27FC236}">
                <a16:creationId xmlns:a16="http://schemas.microsoft.com/office/drawing/2014/main" xmlns="" id="{03D41294-F013-43E6-B69C-F778681AFC19}"/>
              </a:ext>
            </a:extLst>
          </p:cNvPr>
          <p:cNvGrpSpPr/>
          <p:nvPr/>
        </p:nvGrpSpPr>
        <p:grpSpPr>
          <a:xfrm>
            <a:off x="3505343" y="2335502"/>
            <a:ext cx="5311833" cy="1560735"/>
            <a:chOff x="-1615436" y="2102888"/>
            <a:chExt cx="8304415" cy="909660"/>
          </a:xfrm>
        </p:grpSpPr>
        <p:sp>
          <p:nvSpPr>
            <p:cNvPr id="21" name="Rectangle: Rounded Corners 20">
              <a:extLst>
                <a:ext uri="{FF2B5EF4-FFF2-40B4-BE49-F238E27FC236}">
                  <a16:creationId xmlns:a16="http://schemas.microsoft.com/office/drawing/2014/main" xmlns="" id="{3DAB9BE2-9B9C-4796-B107-A980AD3B10DE}"/>
                </a:ext>
              </a:extLst>
            </p:cNvPr>
            <p:cNvSpPr/>
            <p:nvPr/>
          </p:nvSpPr>
          <p:spPr>
            <a:xfrm>
              <a:off x="-1615436" y="2102888"/>
              <a:ext cx="8304415" cy="909660"/>
            </a:xfrm>
            <a:prstGeom prst="round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grpSp>
          <p:nvGrpSpPr>
            <p:cNvPr id="22" name="Group 21">
              <a:extLst>
                <a:ext uri="{FF2B5EF4-FFF2-40B4-BE49-F238E27FC236}">
                  <a16:creationId xmlns:a16="http://schemas.microsoft.com/office/drawing/2014/main" xmlns="" id="{FCF360C9-F697-434C-A56B-008297290F2C}"/>
                </a:ext>
              </a:extLst>
            </p:cNvPr>
            <p:cNvGrpSpPr/>
            <p:nvPr/>
          </p:nvGrpSpPr>
          <p:grpSpPr>
            <a:xfrm>
              <a:off x="1666531" y="2375692"/>
              <a:ext cx="4741184" cy="384224"/>
              <a:chOff x="1666531" y="2375692"/>
              <a:chExt cx="4741184" cy="384224"/>
            </a:xfrm>
          </p:grpSpPr>
          <p:sp>
            <p:nvSpPr>
              <p:cNvPr id="23" name="TextBox 22">
                <a:extLst>
                  <a:ext uri="{FF2B5EF4-FFF2-40B4-BE49-F238E27FC236}">
                    <a16:creationId xmlns:a16="http://schemas.microsoft.com/office/drawing/2014/main" xmlns="" id="{018AE6D2-F11A-463E-AFB8-A600B43BB202}"/>
                  </a:ext>
                </a:extLst>
              </p:cNvPr>
              <p:cNvSpPr txBox="1"/>
              <p:nvPr/>
            </p:nvSpPr>
            <p:spPr>
              <a:xfrm>
                <a:off x="1666531" y="2436469"/>
                <a:ext cx="1925324" cy="215262"/>
              </a:xfrm>
              <a:prstGeom prst="rect">
                <a:avLst/>
              </a:prstGeom>
              <a:noFill/>
              <a:ln>
                <a:solidFill>
                  <a:schemeClr val="accent1"/>
                </a:solidFill>
              </a:ln>
            </p:spPr>
            <p:txBody>
              <a:bodyPr wrap="square" rtlCol="0">
                <a:spAutoFit/>
              </a:bodyPr>
              <a:lstStyle/>
              <a:p>
                <a:r>
                  <a:rPr lang="en-US" dirty="0">
                    <a:solidFill>
                      <a:schemeClr val="bg1"/>
                    </a:solidFill>
                  </a:rPr>
                  <a:t>TCPI =</a:t>
                </a:r>
              </a:p>
            </p:txBody>
          </p:sp>
          <p:sp>
            <p:nvSpPr>
              <p:cNvPr id="24" name="TextBox 23">
                <a:extLst>
                  <a:ext uri="{FF2B5EF4-FFF2-40B4-BE49-F238E27FC236}">
                    <a16:creationId xmlns:a16="http://schemas.microsoft.com/office/drawing/2014/main" xmlns="" id="{69D3F285-82E9-4401-8BAA-65F3E759026C}"/>
                  </a:ext>
                </a:extLst>
              </p:cNvPr>
              <p:cNvSpPr txBox="1"/>
              <p:nvPr/>
            </p:nvSpPr>
            <p:spPr>
              <a:xfrm>
                <a:off x="2740839" y="2375692"/>
                <a:ext cx="2724909" cy="376708"/>
              </a:xfrm>
              <a:prstGeom prst="rect">
                <a:avLst/>
              </a:prstGeom>
              <a:noFill/>
              <a:ln>
                <a:noFill/>
              </a:ln>
            </p:spPr>
            <p:txBody>
              <a:bodyPr wrap="square" rtlCol="0">
                <a:spAutoFit/>
              </a:bodyPr>
              <a:lstStyle/>
              <a:p>
                <a:r>
                  <a:rPr lang="en-US" dirty="0">
                    <a:solidFill>
                      <a:schemeClr val="bg1"/>
                    </a:solidFill>
                  </a:rPr>
                  <a:t>BAC - BCWP</a:t>
                </a:r>
              </a:p>
              <a:p>
                <a:r>
                  <a:rPr lang="en-US" dirty="0">
                    <a:solidFill>
                      <a:schemeClr val="bg1"/>
                    </a:solidFill>
                  </a:rPr>
                  <a:t>EAC - ACWP</a:t>
                </a:r>
              </a:p>
            </p:txBody>
          </p:sp>
          <p:cxnSp>
            <p:nvCxnSpPr>
              <p:cNvPr id="25" name="Straight Connector 24">
                <a:extLst>
                  <a:ext uri="{FF2B5EF4-FFF2-40B4-BE49-F238E27FC236}">
                    <a16:creationId xmlns:a16="http://schemas.microsoft.com/office/drawing/2014/main" xmlns="" id="{7B4BB7BF-8263-4A99-8E72-B80FC60CD23D}"/>
                  </a:ext>
                </a:extLst>
              </p:cNvPr>
              <p:cNvCxnSpPr>
                <a:cxnSpLocks/>
                <a:stCxn id="24" idx="1"/>
                <a:endCxn id="24" idx="3"/>
              </p:cNvCxnSpPr>
              <p:nvPr/>
            </p:nvCxnSpPr>
            <p:spPr>
              <a:xfrm>
                <a:off x="2740839" y="2564046"/>
                <a:ext cx="272490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xmlns="" id="{ED837DBD-AE6D-4CB7-9383-AE6FCA229640}"/>
                  </a:ext>
                </a:extLst>
              </p:cNvPr>
              <p:cNvSpPr txBox="1"/>
              <p:nvPr/>
            </p:nvSpPr>
            <p:spPr>
              <a:xfrm flipH="1">
                <a:off x="4986529" y="2383208"/>
                <a:ext cx="1421186" cy="376708"/>
              </a:xfrm>
              <a:prstGeom prst="rect">
                <a:avLst/>
              </a:prstGeom>
              <a:noFill/>
              <a:ln>
                <a:solidFill>
                  <a:schemeClr val="accent1"/>
                </a:solidFill>
              </a:ln>
            </p:spPr>
            <p:txBody>
              <a:bodyPr wrap="square" rtlCol="0">
                <a:spAutoFit/>
              </a:bodyPr>
              <a:lstStyle/>
              <a:p>
                <a:pPr algn="ctr"/>
                <a:r>
                  <a:rPr lang="en-US" dirty="0">
                    <a:solidFill>
                      <a:schemeClr val="bg1"/>
                    </a:solidFill>
                  </a:rPr>
                  <a:t>BCWR</a:t>
                </a:r>
              </a:p>
              <a:p>
                <a:pPr algn="ctr"/>
                <a:r>
                  <a:rPr lang="en-US" dirty="0">
                    <a:solidFill>
                      <a:schemeClr val="bg1"/>
                    </a:solidFill>
                  </a:rPr>
                  <a:t>ETC</a:t>
                </a:r>
              </a:p>
            </p:txBody>
          </p:sp>
          <p:cxnSp>
            <p:nvCxnSpPr>
              <p:cNvPr id="30" name="Straight Connector 29">
                <a:extLst>
                  <a:ext uri="{FF2B5EF4-FFF2-40B4-BE49-F238E27FC236}">
                    <a16:creationId xmlns:a16="http://schemas.microsoft.com/office/drawing/2014/main" xmlns="" id="{744135D0-9CB2-4A1B-8D02-2400E23F775E}"/>
                  </a:ext>
                </a:extLst>
              </p:cNvPr>
              <p:cNvCxnSpPr>
                <a:cxnSpLocks/>
                <a:stCxn id="29" idx="1"/>
                <a:endCxn id="29" idx="3"/>
              </p:cNvCxnSpPr>
              <p:nvPr/>
            </p:nvCxnSpPr>
            <p:spPr>
              <a:xfrm flipH="1">
                <a:off x="4986529" y="2571562"/>
                <a:ext cx="142118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xmlns="" id="{19130188-B846-441E-9BFB-45212759E001}"/>
                  </a:ext>
                </a:extLst>
              </p:cNvPr>
              <p:cNvSpPr txBox="1"/>
              <p:nvPr/>
            </p:nvSpPr>
            <p:spPr>
              <a:xfrm>
                <a:off x="4820963" y="2445965"/>
                <a:ext cx="357642" cy="215262"/>
              </a:xfrm>
              <a:prstGeom prst="rect">
                <a:avLst/>
              </a:prstGeom>
              <a:noFill/>
              <a:ln>
                <a:noFill/>
              </a:ln>
            </p:spPr>
            <p:txBody>
              <a:bodyPr wrap="square" rtlCol="0">
                <a:spAutoFit/>
              </a:bodyPr>
              <a:lstStyle/>
              <a:p>
                <a:pPr algn="ctr"/>
                <a:r>
                  <a:rPr lang="en-US" dirty="0">
                    <a:solidFill>
                      <a:schemeClr val="bg1"/>
                    </a:solidFill>
                  </a:rPr>
                  <a:t>=</a:t>
                </a:r>
              </a:p>
            </p:txBody>
          </p:sp>
        </p:grpSp>
      </p:grpSp>
      <p:cxnSp>
        <p:nvCxnSpPr>
          <p:cNvPr id="33" name="Straight Connector 32">
            <a:extLst>
              <a:ext uri="{FF2B5EF4-FFF2-40B4-BE49-F238E27FC236}">
                <a16:creationId xmlns:a16="http://schemas.microsoft.com/office/drawing/2014/main" xmlns="" id="{6C1F1997-6360-407C-B62F-E05C8ED222AA}"/>
              </a:ext>
            </a:extLst>
          </p:cNvPr>
          <p:cNvCxnSpPr>
            <a:cxnSpLocks/>
          </p:cNvCxnSpPr>
          <p:nvPr/>
        </p:nvCxnSpPr>
        <p:spPr>
          <a:xfrm>
            <a:off x="6385040" y="3139623"/>
            <a:ext cx="119910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xmlns="" id="{613BAF3B-3D59-4B35-A61E-E42B95F96A62}"/>
              </a:ext>
            </a:extLst>
          </p:cNvPr>
          <p:cNvCxnSpPr>
            <a:cxnSpLocks/>
          </p:cNvCxnSpPr>
          <p:nvPr/>
        </p:nvCxnSpPr>
        <p:spPr>
          <a:xfrm flipV="1">
            <a:off x="7871686" y="3145223"/>
            <a:ext cx="589954" cy="742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52" name="Picture 51" descr="A picture containing object, indoor&#10;&#10;Description automatically generated">
            <a:extLst>
              <a:ext uri="{FF2B5EF4-FFF2-40B4-BE49-F238E27FC236}">
                <a16:creationId xmlns:a16="http://schemas.microsoft.com/office/drawing/2014/main" xmlns="" id="{B0EFEB96-4920-4250-ACDA-16C3DFBDDA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625" y="3913467"/>
            <a:ext cx="3094370" cy="1895302"/>
          </a:xfrm>
          <a:prstGeom prst="rect">
            <a:avLst/>
          </a:prstGeom>
        </p:spPr>
      </p:pic>
      <p:sp>
        <p:nvSpPr>
          <p:cNvPr id="55" name="TextBox 54">
            <a:extLst>
              <a:ext uri="{FF2B5EF4-FFF2-40B4-BE49-F238E27FC236}">
                <a16:creationId xmlns:a16="http://schemas.microsoft.com/office/drawing/2014/main" xmlns="" id="{D947B29E-A787-4A9A-9BE0-DBEB24DA49A7}"/>
              </a:ext>
            </a:extLst>
          </p:cNvPr>
          <p:cNvSpPr txBox="1"/>
          <p:nvPr/>
        </p:nvSpPr>
        <p:spPr>
          <a:xfrm>
            <a:off x="3943162" y="2924132"/>
            <a:ext cx="708848" cy="369332"/>
          </a:xfrm>
          <a:prstGeom prst="rect">
            <a:avLst/>
          </a:prstGeom>
          <a:noFill/>
          <a:ln>
            <a:solidFill>
              <a:schemeClr val="accent1"/>
            </a:solidFill>
          </a:ln>
        </p:spPr>
        <p:txBody>
          <a:bodyPr wrap="none" rtlCol="0">
            <a:spAutoFit/>
          </a:bodyPr>
          <a:lstStyle/>
          <a:p>
            <a:r>
              <a:rPr lang="en-US" dirty="0">
                <a:solidFill>
                  <a:schemeClr val="bg1"/>
                </a:solidFill>
              </a:rPr>
              <a:t>CPI =</a:t>
            </a:r>
          </a:p>
        </p:txBody>
      </p:sp>
      <p:sp>
        <p:nvSpPr>
          <p:cNvPr id="56" name="TextBox 55">
            <a:extLst>
              <a:ext uri="{FF2B5EF4-FFF2-40B4-BE49-F238E27FC236}">
                <a16:creationId xmlns:a16="http://schemas.microsoft.com/office/drawing/2014/main" xmlns="" id="{14CD0532-499E-4574-B533-DB9D85FD085D}"/>
              </a:ext>
            </a:extLst>
          </p:cNvPr>
          <p:cNvSpPr txBox="1"/>
          <p:nvPr/>
        </p:nvSpPr>
        <p:spPr>
          <a:xfrm>
            <a:off x="4566503" y="2767307"/>
            <a:ext cx="800604" cy="646331"/>
          </a:xfrm>
          <a:prstGeom prst="rect">
            <a:avLst/>
          </a:prstGeom>
          <a:noFill/>
          <a:ln>
            <a:solidFill>
              <a:schemeClr val="accent1"/>
            </a:solidFill>
          </a:ln>
        </p:spPr>
        <p:txBody>
          <a:bodyPr wrap="none" rtlCol="0">
            <a:spAutoFit/>
          </a:bodyPr>
          <a:lstStyle/>
          <a:p>
            <a:r>
              <a:rPr lang="en-US" dirty="0">
                <a:solidFill>
                  <a:schemeClr val="bg1"/>
                </a:solidFill>
              </a:rPr>
              <a:t>BCWP</a:t>
            </a:r>
          </a:p>
          <a:p>
            <a:r>
              <a:rPr lang="en-US" dirty="0">
                <a:solidFill>
                  <a:schemeClr val="bg1"/>
                </a:solidFill>
              </a:rPr>
              <a:t>ACWP</a:t>
            </a:r>
          </a:p>
        </p:txBody>
      </p:sp>
      <p:cxnSp>
        <p:nvCxnSpPr>
          <p:cNvPr id="57" name="Straight Connector 56">
            <a:extLst>
              <a:ext uri="{FF2B5EF4-FFF2-40B4-BE49-F238E27FC236}">
                <a16:creationId xmlns:a16="http://schemas.microsoft.com/office/drawing/2014/main" xmlns="" id="{8681C1C7-6FCB-4D48-9B8B-44EAF03A714B}"/>
              </a:ext>
            </a:extLst>
          </p:cNvPr>
          <p:cNvCxnSpPr>
            <a:cxnSpLocks/>
          </p:cNvCxnSpPr>
          <p:nvPr/>
        </p:nvCxnSpPr>
        <p:spPr>
          <a:xfrm flipV="1">
            <a:off x="4618552" y="3096168"/>
            <a:ext cx="589954" cy="742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0671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itle 1">
            <a:extLst>
              <a:ext uri="{FF2B5EF4-FFF2-40B4-BE49-F238E27FC236}">
                <a16:creationId xmlns:a16="http://schemas.microsoft.com/office/drawing/2014/main" xmlns="" id="{056A0746-0C94-4033-8ECC-11F1711BDCAF}"/>
              </a:ext>
            </a:extLst>
          </p:cNvPr>
          <p:cNvSpPr>
            <a:spLocks noGrp="1"/>
          </p:cNvSpPr>
          <p:nvPr>
            <p:ph type="title"/>
          </p:nvPr>
        </p:nvSpPr>
        <p:spPr>
          <a:xfrm>
            <a:off x="683325" y="920936"/>
            <a:ext cx="7886700" cy="690274"/>
          </a:xfrm>
          <a:solidFill>
            <a:schemeClr val="accent1">
              <a:lumMod val="60000"/>
              <a:lumOff val="40000"/>
            </a:schemeClr>
          </a:solidFill>
        </p:spPr>
        <p:txBody>
          <a:bodyPr>
            <a:normAutofit/>
          </a:bodyPr>
          <a:lstStyle/>
          <a:p>
            <a:r>
              <a:rPr lang="en-US" sz="3600" dirty="0"/>
              <a:t>CPI and TCPI Graph</a:t>
            </a:r>
          </a:p>
        </p:txBody>
      </p:sp>
      <p:sp>
        <p:nvSpPr>
          <p:cNvPr id="3" name="Slide Number Placeholder 2">
            <a:extLst>
              <a:ext uri="{FF2B5EF4-FFF2-40B4-BE49-F238E27FC236}">
                <a16:creationId xmlns:a16="http://schemas.microsoft.com/office/drawing/2014/main" xmlns="" id="{6A06BDAF-BDAC-4F46-BBA8-D669140CEA72}"/>
              </a:ext>
            </a:extLst>
          </p:cNvPr>
          <p:cNvSpPr>
            <a:spLocks noGrp="1"/>
          </p:cNvSpPr>
          <p:nvPr>
            <p:ph type="sldNum" sz="quarter" idx="12"/>
          </p:nvPr>
        </p:nvSpPr>
        <p:spPr/>
        <p:txBody>
          <a:bodyPr/>
          <a:lstStyle/>
          <a:p>
            <a:fld id="{7B59A598-58D1-480D-8057-49927A977735}" type="slidenum">
              <a:rPr lang="en-US" smtClean="0"/>
              <a:t>11</a:t>
            </a:fld>
            <a:endParaRPr lang="en-US"/>
          </a:p>
        </p:txBody>
      </p:sp>
      <p:grpSp>
        <p:nvGrpSpPr>
          <p:cNvPr id="2" name="Group 1">
            <a:extLst>
              <a:ext uri="{FF2B5EF4-FFF2-40B4-BE49-F238E27FC236}">
                <a16:creationId xmlns:a16="http://schemas.microsoft.com/office/drawing/2014/main" xmlns="" id="{D8CB27EF-0900-49A4-9205-290C3B7EE7FF}"/>
              </a:ext>
            </a:extLst>
          </p:cNvPr>
          <p:cNvGrpSpPr/>
          <p:nvPr/>
        </p:nvGrpSpPr>
        <p:grpSpPr>
          <a:xfrm>
            <a:off x="1813323" y="2341072"/>
            <a:ext cx="5168239" cy="3241914"/>
            <a:chOff x="2417762" y="1325563"/>
            <a:chExt cx="7355753" cy="4989694"/>
          </a:xfrm>
        </p:grpSpPr>
        <p:sp>
          <p:nvSpPr>
            <p:cNvPr id="36" name="Line 6">
              <a:extLst>
                <a:ext uri="{FF2B5EF4-FFF2-40B4-BE49-F238E27FC236}">
                  <a16:creationId xmlns:a16="http://schemas.microsoft.com/office/drawing/2014/main" xmlns="" id="{8576AFBD-51B9-4C46-8528-044BF0C516F0}"/>
                </a:ext>
              </a:extLst>
            </p:cNvPr>
            <p:cNvSpPr>
              <a:spLocks noChangeShapeType="1"/>
            </p:cNvSpPr>
            <p:nvPr/>
          </p:nvSpPr>
          <p:spPr bwMode="auto">
            <a:xfrm>
              <a:off x="2813048" y="5708651"/>
              <a:ext cx="6279433" cy="0"/>
            </a:xfrm>
            <a:prstGeom prst="line">
              <a:avLst/>
            </a:prstGeom>
            <a:noFill/>
            <a:ln w="28575">
              <a:solidFill>
                <a:schemeClr val="tx1"/>
              </a:solidFill>
              <a:round/>
              <a:headEnd/>
              <a:tailEnd/>
            </a:ln>
          </p:spPr>
          <p:txBody>
            <a:bodyPr wrap="none" anchor="ctr"/>
            <a:lstStyle/>
            <a:p>
              <a:endParaRPr lang="en-US" sz="1350"/>
            </a:p>
          </p:txBody>
        </p:sp>
        <p:sp>
          <p:nvSpPr>
            <p:cNvPr id="37" name="Freeform 9">
              <a:extLst>
                <a:ext uri="{FF2B5EF4-FFF2-40B4-BE49-F238E27FC236}">
                  <a16:creationId xmlns:a16="http://schemas.microsoft.com/office/drawing/2014/main" xmlns="" id="{CD7B4CCB-644F-429B-BBEF-2F696557D6A9}"/>
                </a:ext>
              </a:extLst>
            </p:cNvPr>
            <p:cNvSpPr>
              <a:spLocks/>
            </p:cNvSpPr>
            <p:nvPr/>
          </p:nvSpPr>
          <p:spPr bwMode="auto">
            <a:xfrm>
              <a:off x="2905124" y="3686176"/>
              <a:ext cx="3101975" cy="2022475"/>
            </a:xfrm>
            <a:custGeom>
              <a:avLst/>
              <a:gdLst>
                <a:gd name="T0" fmla="*/ 0 w 1680"/>
                <a:gd name="T1" fmla="*/ 1353 h 1200"/>
                <a:gd name="T2" fmla="*/ 844 w 1680"/>
                <a:gd name="T3" fmla="*/ 1028 h 1200"/>
                <a:gd name="T4" fmla="*/ 1363 w 1680"/>
                <a:gd name="T5" fmla="*/ 541 h 1200"/>
                <a:gd name="T6" fmla="*/ 2273 w 1680"/>
                <a:gd name="T7" fmla="*/ 0 h 1200"/>
                <a:gd name="T8" fmla="*/ 0 60000 65536"/>
                <a:gd name="T9" fmla="*/ 0 60000 65536"/>
                <a:gd name="T10" fmla="*/ 0 60000 65536"/>
                <a:gd name="T11" fmla="*/ 0 60000 65536"/>
                <a:gd name="T12" fmla="*/ 0 w 1680"/>
                <a:gd name="T13" fmla="*/ 0 h 1200"/>
                <a:gd name="T14" fmla="*/ 1680 w 1680"/>
                <a:gd name="T15" fmla="*/ 1200 h 1200"/>
              </a:gdLst>
              <a:ahLst/>
              <a:cxnLst>
                <a:cxn ang="T8">
                  <a:pos x="T0" y="T1"/>
                </a:cxn>
                <a:cxn ang="T9">
                  <a:pos x="T2" y="T3"/>
                </a:cxn>
                <a:cxn ang="T10">
                  <a:pos x="T4" y="T5"/>
                </a:cxn>
                <a:cxn ang="T11">
                  <a:pos x="T6" y="T7"/>
                </a:cxn>
              </a:cxnLst>
              <a:rect l="T12" t="T13" r="T14" b="T15"/>
              <a:pathLst>
                <a:path w="1680" h="1200">
                  <a:moveTo>
                    <a:pt x="0" y="1200"/>
                  </a:moveTo>
                  <a:cubicBezTo>
                    <a:pt x="228" y="1116"/>
                    <a:pt x="456" y="1032"/>
                    <a:pt x="624" y="912"/>
                  </a:cubicBezTo>
                  <a:cubicBezTo>
                    <a:pt x="792" y="792"/>
                    <a:pt x="832" y="632"/>
                    <a:pt x="1008" y="480"/>
                  </a:cubicBezTo>
                  <a:cubicBezTo>
                    <a:pt x="1184" y="328"/>
                    <a:pt x="1432" y="164"/>
                    <a:pt x="1680" y="0"/>
                  </a:cubicBezTo>
                </a:path>
              </a:pathLst>
            </a:custGeom>
            <a:noFill/>
            <a:ln w="38100" cmpd="sng">
              <a:solidFill>
                <a:srgbClr val="FF0000"/>
              </a:solidFill>
              <a:round/>
              <a:headEnd/>
              <a:tailEnd/>
            </a:ln>
          </p:spPr>
          <p:txBody>
            <a:bodyPr wrap="none" anchor="ctr"/>
            <a:lstStyle/>
            <a:p>
              <a:endParaRPr lang="en-US" sz="1350"/>
            </a:p>
          </p:txBody>
        </p:sp>
        <p:sp>
          <p:nvSpPr>
            <p:cNvPr id="38" name="Freeform 10">
              <a:extLst>
                <a:ext uri="{FF2B5EF4-FFF2-40B4-BE49-F238E27FC236}">
                  <a16:creationId xmlns:a16="http://schemas.microsoft.com/office/drawing/2014/main" xmlns="" id="{BBA37D6D-AA70-4CEF-AE17-5DFE1DCA9520}"/>
                </a:ext>
              </a:extLst>
            </p:cNvPr>
            <p:cNvSpPr>
              <a:spLocks/>
            </p:cNvSpPr>
            <p:nvPr/>
          </p:nvSpPr>
          <p:spPr bwMode="auto">
            <a:xfrm>
              <a:off x="2905124" y="4079876"/>
              <a:ext cx="3127375" cy="1628775"/>
            </a:xfrm>
            <a:custGeom>
              <a:avLst/>
              <a:gdLst>
                <a:gd name="T0" fmla="*/ 0 w 1680"/>
                <a:gd name="T1" fmla="*/ 1097 h 960"/>
                <a:gd name="T2" fmla="*/ 726 w 1680"/>
                <a:gd name="T3" fmla="*/ 932 h 960"/>
                <a:gd name="T4" fmla="*/ 1519 w 1680"/>
                <a:gd name="T5" fmla="*/ 548 h 960"/>
                <a:gd name="T6" fmla="*/ 2310 w 1680"/>
                <a:gd name="T7" fmla="*/ 0 h 960"/>
                <a:gd name="T8" fmla="*/ 0 60000 65536"/>
                <a:gd name="T9" fmla="*/ 0 60000 65536"/>
                <a:gd name="T10" fmla="*/ 0 60000 65536"/>
                <a:gd name="T11" fmla="*/ 0 60000 65536"/>
                <a:gd name="T12" fmla="*/ 0 w 1680"/>
                <a:gd name="T13" fmla="*/ 0 h 960"/>
                <a:gd name="T14" fmla="*/ 1680 w 1680"/>
                <a:gd name="T15" fmla="*/ 960 h 960"/>
              </a:gdLst>
              <a:ahLst/>
              <a:cxnLst>
                <a:cxn ang="T8">
                  <a:pos x="T0" y="T1"/>
                </a:cxn>
                <a:cxn ang="T9">
                  <a:pos x="T2" y="T3"/>
                </a:cxn>
                <a:cxn ang="T10">
                  <a:pos x="T4" y="T5"/>
                </a:cxn>
                <a:cxn ang="T11">
                  <a:pos x="T6" y="T7"/>
                </a:cxn>
              </a:cxnLst>
              <a:rect l="T12" t="T13" r="T14" b="T15"/>
              <a:pathLst>
                <a:path w="1680" h="960">
                  <a:moveTo>
                    <a:pt x="0" y="960"/>
                  </a:moveTo>
                  <a:cubicBezTo>
                    <a:pt x="172" y="928"/>
                    <a:pt x="344" y="896"/>
                    <a:pt x="528" y="816"/>
                  </a:cubicBezTo>
                  <a:cubicBezTo>
                    <a:pt x="712" y="736"/>
                    <a:pt x="912" y="616"/>
                    <a:pt x="1104" y="480"/>
                  </a:cubicBezTo>
                  <a:cubicBezTo>
                    <a:pt x="1296" y="344"/>
                    <a:pt x="1600" y="40"/>
                    <a:pt x="1680" y="0"/>
                  </a:cubicBezTo>
                </a:path>
              </a:pathLst>
            </a:custGeom>
            <a:noFill/>
            <a:ln w="38100" cmpd="sng">
              <a:solidFill>
                <a:srgbClr val="339933"/>
              </a:solidFill>
              <a:round/>
              <a:headEnd/>
              <a:tailEnd/>
            </a:ln>
          </p:spPr>
          <p:txBody>
            <a:bodyPr wrap="none" anchor="ctr"/>
            <a:lstStyle/>
            <a:p>
              <a:endParaRPr lang="en-US" sz="1350" dirty="0"/>
            </a:p>
          </p:txBody>
        </p:sp>
        <p:sp>
          <p:nvSpPr>
            <p:cNvPr id="39" name="Text Box 12">
              <a:extLst>
                <a:ext uri="{FF2B5EF4-FFF2-40B4-BE49-F238E27FC236}">
                  <a16:creationId xmlns:a16="http://schemas.microsoft.com/office/drawing/2014/main" xmlns="" id="{6EC8F724-8049-419F-BBC3-C7624977C9EE}"/>
                </a:ext>
              </a:extLst>
            </p:cNvPr>
            <p:cNvSpPr txBox="1">
              <a:spLocks noChangeArrowheads="1"/>
            </p:cNvSpPr>
            <p:nvPr/>
          </p:nvSpPr>
          <p:spPr bwMode="auto">
            <a:xfrm>
              <a:off x="2417762" y="3475038"/>
              <a:ext cx="449262" cy="568446"/>
            </a:xfrm>
            <a:prstGeom prst="rect">
              <a:avLst/>
            </a:prstGeom>
            <a:noFill/>
            <a:ln w="9525">
              <a:noFill/>
              <a:miter lim="800000"/>
              <a:headEnd/>
              <a:tailEnd/>
            </a:ln>
          </p:spPr>
          <p:txBody>
            <a:bodyPr>
              <a:spAutoFit/>
            </a:bodyPr>
            <a:lstStyle/>
            <a:p>
              <a:pPr algn="ctr" eaLnBrk="0" hangingPunct="0"/>
              <a:r>
                <a:rPr lang="en-US" dirty="0">
                  <a:latin typeface="Trebuchet MS" pitchFamily="34" charset="0"/>
                </a:rPr>
                <a:t>$</a:t>
              </a:r>
            </a:p>
          </p:txBody>
        </p:sp>
        <p:sp>
          <p:nvSpPr>
            <p:cNvPr id="40" name="Text Box 13">
              <a:extLst>
                <a:ext uri="{FF2B5EF4-FFF2-40B4-BE49-F238E27FC236}">
                  <a16:creationId xmlns:a16="http://schemas.microsoft.com/office/drawing/2014/main" xmlns="" id="{5EABB92C-D843-43D7-87B8-60952F6C9C9D}"/>
                </a:ext>
              </a:extLst>
            </p:cNvPr>
            <p:cNvSpPr txBox="1">
              <a:spLocks noChangeArrowheads="1"/>
            </p:cNvSpPr>
            <p:nvPr/>
          </p:nvSpPr>
          <p:spPr bwMode="auto">
            <a:xfrm>
              <a:off x="5462587" y="1325563"/>
              <a:ext cx="1204913" cy="710558"/>
            </a:xfrm>
            <a:prstGeom prst="rect">
              <a:avLst/>
            </a:prstGeom>
            <a:noFill/>
            <a:ln w="9525">
              <a:noFill/>
              <a:miter lim="800000"/>
              <a:headEnd/>
              <a:tailEnd/>
            </a:ln>
          </p:spPr>
          <p:txBody>
            <a:bodyPr wrap="square">
              <a:spAutoFit/>
            </a:bodyPr>
            <a:lstStyle/>
            <a:p>
              <a:pPr algn="ctr" eaLnBrk="0" hangingPunct="0"/>
              <a:r>
                <a:rPr lang="en-US" sz="1200" b="1" dirty="0">
                  <a:latin typeface="Trebuchet MS" pitchFamily="34" charset="0"/>
                </a:rPr>
                <a:t>Time Now</a:t>
              </a:r>
            </a:p>
          </p:txBody>
        </p:sp>
        <p:sp>
          <p:nvSpPr>
            <p:cNvPr id="41" name="Text Box 16">
              <a:extLst>
                <a:ext uri="{FF2B5EF4-FFF2-40B4-BE49-F238E27FC236}">
                  <a16:creationId xmlns:a16="http://schemas.microsoft.com/office/drawing/2014/main" xmlns="" id="{0DCF1798-6BA3-4539-8B12-FC06FE90381F}"/>
                </a:ext>
              </a:extLst>
            </p:cNvPr>
            <p:cNvSpPr txBox="1">
              <a:spLocks noChangeArrowheads="1"/>
            </p:cNvSpPr>
            <p:nvPr/>
          </p:nvSpPr>
          <p:spPr bwMode="auto">
            <a:xfrm>
              <a:off x="4569829" y="4158971"/>
              <a:ext cx="857831" cy="426335"/>
            </a:xfrm>
            <a:prstGeom prst="rect">
              <a:avLst/>
            </a:prstGeom>
            <a:solidFill>
              <a:schemeClr val="bg1"/>
            </a:solidFill>
            <a:ln w="9525">
              <a:noFill/>
              <a:miter lim="800000"/>
              <a:headEnd/>
              <a:tailEnd/>
            </a:ln>
          </p:spPr>
          <p:txBody>
            <a:bodyPr wrap="square">
              <a:spAutoFit/>
            </a:bodyPr>
            <a:lstStyle/>
            <a:p>
              <a:pPr algn="ctr" eaLnBrk="0" hangingPunct="0"/>
              <a:r>
                <a:rPr lang="en-US" sz="1200" b="1" dirty="0">
                  <a:solidFill>
                    <a:srgbClr val="FF0000"/>
                  </a:solidFill>
                  <a:latin typeface="Trebuchet MS" pitchFamily="34" charset="0"/>
                </a:rPr>
                <a:t>ACWP</a:t>
              </a:r>
              <a:endParaRPr lang="en-US" sz="900" b="1" dirty="0">
                <a:solidFill>
                  <a:srgbClr val="FF0000"/>
                </a:solidFill>
                <a:latin typeface="Trebuchet MS" pitchFamily="34" charset="0"/>
              </a:endParaRPr>
            </a:p>
          </p:txBody>
        </p:sp>
        <p:sp>
          <p:nvSpPr>
            <p:cNvPr id="45" name="Text Box 17">
              <a:extLst>
                <a:ext uri="{FF2B5EF4-FFF2-40B4-BE49-F238E27FC236}">
                  <a16:creationId xmlns:a16="http://schemas.microsoft.com/office/drawing/2014/main" xmlns="" id="{0ABDCED1-61A1-4114-9B98-74F5948F427E}"/>
                </a:ext>
              </a:extLst>
            </p:cNvPr>
            <p:cNvSpPr txBox="1">
              <a:spLocks noChangeArrowheads="1"/>
            </p:cNvSpPr>
            <p:nvPr/>
          </p:nvSpPr>
          <p:spPr bwMode="auto">
            <a:xfrm>
              <a:off x="9085262" y="1820863"/>
              <a:ext cx="688253" cy="426335"/>
            </a:xfrm>
            <a:prstGeom prst="rect">
              <a:avLst/>
            </a:prstGeom>
            <a:noFill/>
            <a:ln w="9525">
              <a:noFill/>
              <a:miter lim="800000"/>
              <a:headEnd/>
              <a:tailEnd/>
            </a:ln>
          </p:spPr>
          <p:txBody>
            <a:bodyPr wrap="square">
              <a:spAutoFit/>
            </a:bodyPr>
            <a:lstStyle/>
            <a:p>
              <a:pPr eaLnBrk="0" hangingPunct="0"/>
              <a:r>
                <a:rPr lang="en-US" sz="1200" b="1" dirty="0">
                  <a:solidFill>
                    <a:srgbClr val="FF0000"/>
                  </a:solidFill>
                  <a:latin typeface="Trebuchet MS" pitchFamily="34" charset="0"/>
                </a:rPr>
                <a:t>EAC</a:t>
              </a:r>
              <a:endParaRPr lang="en-US" sz="900" b="1" dirty="0">
                <a:solidFill>
                  <a:srgbClr val="FF0000"/>
                </a:solidFill>
                <a:latin typeface="Trebuchet MS" pitchFamily="34" charset="0"/>
              </a:endParaRPr>
            </a:p>
          </p:txBody>
        </p:sp>
        <p:sp>
          <p:nvSpPr>
            <p:cNvPr id="46" name="Line 18">
              <a:extLst>
                <a:ext uri="{FF2B5EF4-FFF2-40B4-BE49-F238E27FC236}">
                  <a16:creationId xmlns:a16="http://schemas.microsoft.com/office/drawing/2014/main" xmlns="" id="{8E41E621-6425-40F6-A769-F0E05E317DD5}"/>
                </a:ext>
              </a:extLst>
            </p:cNvPr>
            <p:cNvSpPr>
              <a:spLocks noChangeShapeType="1"/>
            </p:cNvSpPr>
            <p:nvPr/>
          </p:nvSpPr>
          <p:spPr bwMode="auto">
            <a:xfrm flipH="1" flipV="1">
              <a:off x="8224835" y="2625725"/>
              <a:ext cx="860425" cy="421481"/>
            </a:xfrm>
            <a:prstGeom prst="line">
              <a:avLst/>
            </a:prstGeom>
            <a:noFill/>
            <a:ln w="9525">
              <a:solidFill>
                <a:schemeClr val="tx1"/>
              </a:solidFill>
              <a:round/>
              <a:headEnd/>
              <a:tailEnd type="triangle" w="med" len="med"/>
            </a:ln>
          </p:spPr>
          <p:txBody>
            <a:bodyPr wrap="none" anchor="ctr"/>
            <a:lstStyle/>
            <a:p>
              <a:endParaRPr lang="en-US" sz="1350"/>
            </a:p>
          </p:txBody>
        </p:sp>
        <p:sp>
          <p:nvSpPr>
            <p:cNvPr id="47" name="Line 19">
              <a:extLst>
                <a:ext uri="{FF2B5EF4-FFF2-40B4-BE49-F238E27FC236}">
                  <a16:creationId xmlns:a16="http://schemas.microsoft.com/office/drawing/2014/main" xmlns="" id="{164EE4C5-08A6-4273-BBF2-8B6A20154A92}"/>
                </a:ext>
              </a:extLst>
            </p:cNvPr>
            <p:cNvSpPr>
              <a:spLocks noChangeShapeType="1"/>
            </p:cNvSpPr>
            <p:nvPr/>
          </p:nvSpPr>
          <p:spPr bwMode="auto">
            <a:xfrm flipH="1" flipV="1">
              <a:off x="8770303" y="1997074"/>
              <a:ext cx="330200" cy="1588"/>
            </a:xfrm>
            <a:prstGeom prst="line">
              <a:avLst/>
            </a:prstGeom>
            <a:noFill/>
            <a:ln w="9525">
              <a:solidFill>
                <a:schemeClr val="tx1"/>
              </a:solidFill>
              <a:round/>
              <a:headEnd/>
              <a:tailEnd type="triangle" w="med" len="med"/>
            </a:ln>
          </p:spPr>
          <p:txBody>
            <a:bodyPr wrap="none" anchor="ctr"/>
            <a:lstStyle/>
            <a:p>
              <a:endParaRPr lang="en-US" sz="1350" dirty="0"/>
            </a:p>
          </p:txBody>
        </p:sp>
        <p:sp>
          <p:nvSpPr>
            <p:cNvPr id="48" name="Freeform 21">
              <a:extLst>
                <a:ext uri="{FF2B5EF4-FFF2-40B4-BE49-F238E27FC236}">
                  <a16:creationId xmlns:a16="http://schemas.microsoft.com/office/drawing/2014/main" xmlns="" id="{EB69ADF6-2344-4082-8C7F-6D27E02F160C}"/>
                </a:ext>
              </a:extLst>
            </p:cNvPr>
            <p:cNvSpPr>
              <a:spLocks/>
            </p:cNvSpPr>
            <p:nvPr/>
          </p:nvSpPr>
          <p:spPr bwMode="auto">
            <a:xfrm>
              <a:off x="6032500" y="1962151"/>
              <a:ext cx="2706688" cy="1709738"/>
            </a:xfrm>
            <a:custGeom>
              <a:avLst/>
              <a:gdLst>
                <a:gd name="T0" fmla="*/ 0 w 1440"/>
                <a:gd name="T1" fmla="*/ 1272 h 912"/>
                <a:gd name="T2" fmla="*/ 462 w 1440"/>
                <a:gd name="T3" fmla="*/ 938 h 912"/>
                <a:gd name="T4" fmla="*/ 1124 w 1440"/>
                <a:gd name="T5" fmla="*/ 402 h 912"/>
                <a:gd name="T6" fmla="*/ 1983 w 1440"/>
                <a:gd name="T7" fmla="*/ 0 h 912"/>
                <a:gd name="T8" fmla="*/ 0 60000 65536"/>
                <a:gd name="T9" fmla="*/ 0 60000 65536"/>
                <a:gd name="T10" fmla="*/ 0 60000 65536"/>
                <a:gd name="T11" fmla="*/ 0 60000 65536"/>
                <a:gd name="T12" fmla="*/ 0 w 1440"/>
                <a:gd name="T13" fmla="*/ 0 h 912"/>
                <a:gd name="T14" fmla="*/ 1440 w 1440"/>
                <a:gd name="T15" fmla="*/ 912 h 912"/>
              </a:gdLst>
              <a:ahLst/>
              <a:cxnLst>
                <a:cxn ang="T8">
                  <a:pos x="T0" y="T1"/>
                </a:cxn>
                <a:cxn ang="T9">
                  <a:pos x="T2" y="T3"/>
                </a:cxn>
                <a:cxn ang="T10">
                  <a:pos x="T4" y="T5"/>
                </a:cxn>
                <a:cxn ang="T11">
                  <a:pos x="T6" y="T7"/>
                </a:cxn>
              </a:cxnLst>
              <a:rect l="T12" t="T13" r="T14" b="T15"/>
              <a:pathLst>
                <a:path w="1440" h="912">
                  <a:moveTo>
                    <a:pt x="0" y="912"/>
                  </a:moveTo>
                  <a:cubicBezTo>
                    <a:pt x="100" y="844"/>
                    <a:pt x="200" y="776"/>
                    <a:pt x="336" y="672"/>
                  </a:cubicBezTo>
                  <a:cubicBezTo>
                    <a:pt x="472" y="568"/>
                    <a:pt x="632" y="400"/>
                    <a:pt x="816" y="288"/>
                  </a:cubicBezTo>
                  <a:cubicBezTo>
                    <a:pt x="1000" y="176"/>
                    <a:pt x="1220" y="88"/>
                    <a:pt x="1440" y="0"/>
                  </a:cubicBezTo>
                </a:path>
              </a:pathLst>
            </a:custGeom>
            <a:noFill/>
            <a:ln w="38100" cap="flat" cmpd="sng">
              <a:solidFill>
                <a:srgbClr val="FF0000"/>
              </a:solidFill>
              <a:prstDash val="dash"/>
              <a:round/>
              <a:headEnd/>
              <a:tailEnd/>
            </a:ln>
          </p:spPr>
          <p:txBody>
            <a:bodyPr wrap="none" anchor="ctr"/>
            <a:lstStyle/>
            <a:p>
              <a:endParaRPr lang="en-US" sz="1350" dirty="0"/>
            </a:p>
          </p:txBody>
        </p:sp>
        <p:sp>
          <p:nvSpPr>
            <p:cNvPr id="49" name="Text Box 22">
              <a:extLst>
                <a:ext uri="{FF2B5EF4-FFF2-40B4-BE49-F238E27FC236}">
                  <a16:creationId xmlns:a16="http://schemas.microsoft.com/office/drawing/2014/main" xmlns="" id="{1AEED2ED-241C-4B85-B6DC-D7733D117538}"/>
                </a:ext>
              </a:extLst>
            </p:cNvPr>
            <p:cNvSpPr txBox="1">
              <a:spLocks noChangeArrowheads="1"/>
            </p:cNvSpPr>
            <p:nvPr/>
          </p:nvSpPr>
          <p:spPr bwMode="auto">
            <a:xfrm>
              <a:off x="6623049" y="2011363"/>
              <a:ext cx="1206501" cy="568446"/>
            </a:xfrm>
            <a:prstGeom prst="rect">
              <a:avLst/>
            </a:prstGeom>
            <a:noFill/>
            <a:ln w="9525">
              <a:noFill/>
              <a:miter lim="800000"/>
              <a:headEnd/>
              <a:tailEnd/>
            </a:ln>
          </p:spPr>
          <p:txBody>
            <a:bodyPr wrap="square">
              <a:spAutoFit/>
            </a:bodyPr>
            <a:lstStyle/>
            <a:p>
              <a:pPr algn="ctr" eaLnBrk="0" hangingPunct="0"/>
              <a:r>
                <a:rPr lang="en-US" sz="900" b="1" dirty="0">
                  <a:solidFill>
                    <a:srgbClr val="DD21CB"/>
                  </a:solidFill>
                  <a:latin typeface="Trebuchet MS" pitchFamily="34" charset="0"/>
                </a:rPr>
                <a:t>Estimate To Complete</a:t>
              </a:r>
            </a:p>
          </p:txBody>
        </p:sp>
        <p:sp>
          <p:nvSpPr>
            <p:cNvPr id="50" name="Line 24">
              <a:extLst>
                <a:ext uri="{FF2B5EF4-FFF2-40B4-BE49-F238E27FC236}">
                  <a16:creationId xmlns:a16="http://schemas.microsoft.com/office/drawing/2014/main" xmlns="" id="{BE7A57D4-DD6F-47BB-BB2F-4D659A5C9CF1}"/>
                </a:ext>
              </a:extLst>
            </p:cNvPr>
            <p:cNvSpPr>
              <a:spLocks noChangeShapeType="1"/>
            </p:cNvSpPr>
            <p:nvPr/>
          </p:nvSpPr>
          <p:spPr bwMode="auto">
            <a:xfrm flipV="1">
              <a:off x="6032499" y="1554163"/>
              <a:ext cx="3175" cy="4154488"/>
            </a:xfrm>
            <a:prstGeom prst="line">
              <a:avLst/>
            </a:prstGeom>
            <a:noFill/>
            <a:ln w="28575">
              <a:solidFill>
                <a:schemeClr val="bg1">
                  <a:lumMod val="50000"/>
                </a:schemeClr>
              </a:solidFill>
              <a:prstDash val="dash"/>
              <a:round/>
              <a:headEnd/>
              <a:tailEnd/>
            </a:ln>
          </p:spPr>
          <p:txBody>
            <a:bodyPr wrap="none" anchor="ctr"/>
            <a:lstStyle/>
            <a:p>
              <a:endParaRPr lang="en-US" sz="1350"/>
            </a:p>
          </p:txBody>
        </p:sp>
        <p:sp>
          <p:nvSpPr>
            <p:cNvPr id="51" name="Line 25">
              <a:extLst>
                <a:ext uri="{FF2B5EF4-FFF2-40B4-BE49-F238E27FC236}">
                  <a16:creationId xmlns:a16="http://schemas.microsoft.com/office/drawing/2014/main" xmlns="" id="{1F38152B-BAA1-45DA-8D3F-6256CFEFE152}"/>
                </a:ext>
              </a:extLst>
            </p:cNvPr>
            <p:cNvSpPr>
              <a:spLocks noChangeShapeType="1"/>
            </p:cNvSpPr>
            <p:nvPr/>
          </p:nvSpPr>
          <p:spPr bwMode="auto">
            <a:xfrm>
              <a:off x="2905124" y="1554163"/>
              <a:ext cx="1588" cy="4235450"/>
            </a:xfrm>
            <a:prstGeom prst="line">
              <a:avLst/>
            </a:prstGeom>
            <a:noFill/>
            <a:ln w="28575">
              <a:solidFill>
                <a:schemeClr val="tx1"/>
              </a:solidFill>
              <a:round/>
              <a:headEnd/>
              <a:tailEnd/>
            </a:ln>
          </p:spPr>
          <p:txBody>
            <a:bodyPr wrap="none" anchor="ctr"/>
            <a:lstStyle/>
            <a:p>
              <a:endParaRPr lang="en-US" sz="1350"/>
            </a:p>
          </p:txBody>
        </p:sp>
        <p:sp>
          <p:nvSpPr>
            <p:cNvPr id="52" name="Text Box 38">
              <a:extLst>
                <a:ext uri="{FF2B5EF4-FFF2-40B4-BE49-F238E27FC236}">
                  <a16:creationId xmlns:a16="http://schemas.microsoft.com/office/drawing/2014/main" xmlns="" id="{62AAA2CE-5958-4B5F-BBE9-D0B2EE75E4EB}"/>
                </a:ext>
              </a:extLst>
            </p:cNvPr>
            <p:cNvSpPr txBox="1">
              <a:spLocks noChangeArrowheads="1"/>
            </p:cNvSpPr>
            <p:nvPr/>
          </p:nvSpPr>
          <p:spPr bwMode="auto">
            <a:xfrm>
              <a:off x="3183945" y="4603752"/>
              <a:ext cx="916698" cy="426335"/>
            </a:xfrm>
            <a:prstGeom prst="rect">
              <a:avLst/>
            </a:prstGeom>
            <a:noFill/>
            <a:ln w="9525">
              <a:noFill/>
              <a:miter lim="800000"/>
              <a:headEnd/>
              <a:tailEnd/>
            </a:ln>
          </p:spPr>
          <p:txBody>
            <a:bodyPr wrap="square">
              <a:spAutoFit/>
            </a:bodyPr>
            <a:lstStyle/>
            <a:p>
              <a:pPr algn="r" eaLnBrk="0" hangingPunct="0"/>
              <a:r>
                <a:rPr lang="en-US" sz="1200" b="1" dirty="0">
                  <a:solidFill>
                    <a:srgbClr val="0070C0"/>
                  </a:solidFill>
                  <a:latin typeface="Trebuchet MS" pitchFamily="34" charset="0"/>
                </a:rPr>
                <a:t>BCWS</a:t>
              </a:r>
              <a:endParaRPr lang="en-US" sz="900" b="1" dirty="0">
                <a:solidFill>
                  <a:srgbClr val="0070C0"/>
                </a:solidFill>
                <a:latin typeface="Trebuchet MS" pitchFamily="34" charset="0"/>
              </a:endParaRPr>
            </a:p>
          </p:txBody>
        </p:sp>
        <p:sp>
          <p:nvSpPr>
            <p:cNvPr id="53" name="Text Box 46">
              <a:extLst>
                <a:ext uri="{FF2B5EF4-FFF2-40B4-BE49-F238E27FC236}">
                  <a16:creationId xmlns:a16="http://schemas.microsoft.com/office/drawing/2014/main" xmlns="" id="{7B1C70F3-74AB-4ECB-8888-480B7733F6B3}"/>
                </a:ext>
              </a:extLst>
            </p:cNvPr>
            <p:cNvSpPr txBox="1">
              <a:spLocks noChangeArrowheads="1"/>
            </p:cNvSpPr>
            <p:nvPr/>
          </p:nvSpPr>
          <p:spPr bwMode="auto">
            <a:xfrm>
              <a:off x="9050336" y="2909888"/>
              <a:ext cx="723179" cy="426335"/>
            </a:xfrm>
            <a:prstGeom prst="rect">
              <a:avLst/>
            </a:prstGeom>
            <a:noFill/>
            <a:ln w="9525">
              <a:noFill/>
              <a:miter lim="800000"/>
              <a:headEnd/>
              <a:tailEnd/>
            </a:ln>
          </p:spPr>
          <p:txBody>
            <a:bodyPr wrap="square">
              <a:spAutoFit/>
            </a:bodyPr>
            <a:lstStyle/>
            <a:p>
              <a:pPr eaLnBrk="0" hangingPunct="0"/>
              <a:r>
                <a:rPr lang="en-US" sz="1200" b="1" dirty="0">
                  <a:solidFill>
                    <a:srgbClr val="0070C0"/>
                  </a:solidFill>
                  <a:latin typeface="Trebuchet MS" pitchFamily="34" charset="0"/>
                </a:rPr>
                <a:t>BAC</a:t>
              </a:r>
              <a:endParaRPr lang="en-US" sz="900" b="1" dirty="0">
                <a:solidFill>
                  <a:srgbClr val="0070C0"/>
                </a:solidFill>
                <a:latin typeface="Trebuchet MS" pitchFamily="34" charset="0"/>
              </a:endParaRPr>
            </a:p>
          </p:txBody>
        </p:sp>
        <p:sp>
          <p:nvSpPr>
            <p:cNvPr id="54" name="Freeform 47">
              <a:extLst>
                <a:ext uri="{FF2B5EF4-FFF2-40B4-BE49-F238E27FC236}">
                  <a16:creationId xmlns:a16="http://schemas.microsoft.com/office/drawing/2014/main" xmlns="" id="{154A8F17-B58D-4B5E-B4FA-363A926766FC}"/>
                </a:ext>
              </a:extLst>
            </p:cNvPr>
            <p:cNvSpPr>
              <a:spLocks/>
            </p:cNvSpPr>
            <p:nvPr/>
          </p:nvSpPr>
          <p:spPr bwMode="auto">
            <a:xfrm>
              <a:off x="2905124" y="2613026"/>
              <a:ext cx="5273675" cy="3095625"/>
            </a:xfrm>
            <a:custGeom>
              <a:avLst/>
              <a:gdLst>
                <a:gd name="T0" fmla="*/ 0 w 3120"/>
                <a:gd name="T1" fmla="*/ 2141 h 1776"/>
                <a:gd name="T2" fmla="*/ 544 w 3120"/>
                <a:gd name="T3" fmla="*/ 1794 h 1776"/>
                <a:gd name="T4" fmla="*/ 1088 w 3120"/>
                <a:gd name="T5" fmla="*/ 1157 h 1776"/>
                <a:gd name="T6" fmla="*/ 1796 w 3120"/>
                <a:gd name="T7" fmla="*/ 579 h 1776"/>
                <a:gd name="T8" fmla="*/ 2830 w 3120"/>
                <a:gd name="T9" fmla="*/ 173 h 1776"/>
                <a:gd name="T10" fmla="*/ 3537 w 3120"/>
                <a:gd name="T11" fmla="*/ 0 h 1776"/>
                <a:gd name="T12" fmla="*/ 0 60000 65536"/>
                <a:gd name="T13" fmla="*/ 0 60000 65536"/>
                <a:gd name="T14" fmla="*/ 0 60000 65536"/>
                <a:gd name="T15" fmla="*/ 0 60000 65536"/>
                <a:gd name="T16" fmla="*/ 0 60000 65536"/>
                <a:gd name="T17" fmla="*/ 0 60000 65536"/>
                <a:gd name="T18" fmla="*/ 0 w 3120"/>
                <a:gd name="T19" fmla="*/ 0 h 1776"/>
                <a:gd name="T20" fmla="*/ 3120 w 3120"/>
                <a:gd name="T21" fmla="*/ 1776 h 1776"/>
              </a:gdLst>
              <a:ahLst/>
              <a:cxnLst>
                <a:cxn ang="T12">
                  <a:pos x="T0" y="T1"/>
                </a:cxn>
                <a:cxn ang="T13">
                  <a:pos x="T2" y="T3"/>
                </a:cxn>
                <a:cxn ang="T14">
                  <a:pos x="T4" y="T5"/>
                </a:cxn>
                <a:cxn ang="T15">
                  <a:pos x="T6" y="T7"/>
                </a:cxn>
                <a:cxn ang="T16">
                  <a:pos x="T8" y="T9"/>
                </a:cxn>
                <a:cxn ang="T17">
                  <a:pos x="T10" y="T11"/>
                </a:cxn>
              </a:cxnLst>
              <a:rect l="T18" t="T19" r="T20" b="T21"/>
              <a:pathLst>
                <a:path w="3120" h="1776">
                  <a:moveTo>
                    <a:pt x="0" y="1776"/>
                  </a:moveTo>
                  <a:cubicBezTo>
                    <a:pt x="160" y="1700"/>
                    <a:pt x="320" y="1624"/>
                    <a:pt x="480" y="1488"/>
                  </a:cubicBezTo>
                  <a:cubicBezTo>
                    <a:pt x="640" y="1352"/>
                    <a:pt x="776" y="1128"/>
                    <a:pt x="960" y="960"/>
                  </a:cubicBezTo>
                  <a:cubicBezTo>
                    <a:pt x="1144" y="792"/>
                    <a:pt x="1328" y="616"/>
                    <a:pt x="1584" y="480"/>
                  </a:cubicBezTo>
                  <a:cubicBezTo>
                    <a:pt x="1840" y="344"/>
                    <a:pt x="2240" y="224"/>
                    <a:pt x="2496" y="144"/>
                  </a:cubicBezTo>
                  <a:cubicBezTo>
                    <a:pt x="2752" y="64"/>
                    <a:pt x="3000" y="0"/>
                    <a:pt x="3120" y="0"/>
                  </a:cubicBezTo>
                </a:path>
              </a:pathLst>
            </a:custGeom>
            <a:noFill/>
            <a:ln w="38100" cap="flat" cmpd="sng">
              <a:solidFill>
                <a:srgbClr val="0070C0"/>
              </a:solidFill>
              <a:prstDash val="sysDot"/>
              <a:round/>
              <a:headEnd/>
              <a:tailEnd/>
            </a:ln>
          </p:spPr>
          <p:txBody>
            <a:bodyPr wrap="none" anchor="ctr"/>
            <a:lstStyle/>
            <a:p>
              <a:endParaRPr lang="en-US" sz="1350"/>
            </a:p>
          </p:txBody>
        </p:sp>
        <p:sp>
          <p:nvSpPr>
            <p:cNvPr id="55" name="Oval 54">
              <a:extLst>
                <a:ext uri="{FF2B5EF4-FFF2-40B4-BE49-F238E27FC236}">
                  <a16:creationId xmlns:a16="http://schemas.microsoft.com/office/drawing/2014/main" xmlns="" id="{D66B425E-D746-476F-B7A1-6AA37B817A1B}"/>
                </a:ext>
              </a:extLst>
            </p:cNvPr>
            <p:cNvSpPr/>
            <p:nvPr/>
          </p:nvSpPr>
          <p:spPr bwMode="auto">
            <a:xfrm>
              <a:off x="8670287" y="1935163"/>
              <a:ext cx="84141" cy="107156"/>
            </a:xfrm>
            <a:prstGeom prst="ellipse">
              <a:avLst/>
            </a:prstGeom>
            <a:solidFill>
              <a:srgbClr val="CC0066"/>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en-US" sz="1350">
                <a:latin typeface="Arial" charset="0"/>
              </a:endParaRPr>
            </a:p>
          </p:txBody>
        </p:sp>
        <p:sp>
          <p:nvSpPr>
            <p:cNvPr id="56" name="Oval 55">
              <a:extLst>
                <a:ext uri="{FF2B5EF4-FFF2-40B4-BE49-F238E27FC236}">
                  <a16:creationId xmlns:a16="http://schemas.microsoft.com/office/drawing/2014/main" xmlns="" id="{6A64FB70-FF41-4195-A5BD-A55C6C2BAC0D}"/>
                </a:ext>
              </a:extLst>
            </p:cNvPr>
            <p:cNvSpPr/>
            <p:nvPr/>
          </p:nvSpPr>
          <p:spPr bwMode="auto">
            <a:xfrm>
              <a:off x="8127996" y="2544287"/>
              <a:ext cx="84141" cy="107156"/>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en-US" sz="1350">
                <a:latin typeface="Arial" charset="0"/>
              </a:endParaRPr>
            </a:p>
          </p:txBody>
        </p:sp>
        <p:sp>
          <p:nvSpPr>
            <p:cNvPr id="57" name="Right Arrow 1">
              <a:extLst>
                <a:ext uri="{FF2B5EF4-FFF2-40B4-BE49-F238E27FC236}">
                  <a16:creationId xmlns:a16="http://schemas.microsoft.com/office/drawing/2014/main" xmlns="" id="{905B676C-1233-4560-B530-F3704EC5D2C9}"/>
                </a:ext>
              </a:extLst>
            </p:cNvPr>
            <p:cNvSpPr/>
            <p:nvPr/>
          </p:nvSpPr>
          <p:spPr>
            <a:xfrm rot="10800000">
              <a:off x="2987751" y="1978026"/>
              <a:ext cx="3041650" cy="795336"/>
            </a:xfrm>
            <a:prstGeom prst="rightArrow">
              <a:avLst/>
            </a:prstGeom>
            <a:solidFill>
              <a:srgbClr val="FFFF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8" name="TextBox 57">
              <a:extLst>
                <a:ext uri="{FF2B5EF4-FFF2-40B4-BE49-F238E27FC236}">
                  <a16:creationId xmlns:a16="http://schemas.microsoft.com/office/drawing/2014/main" xmlns="" id="{8492C1D0-DF00-4370-9FD8-6E7F8B5D546E}"/>
                </a:ext>
              </a:extLst>
            </p:cNvPr>
            <p:cNvSpPr txBox="1"/>
            <p:nvPr/>
          </p:nvSpPr>
          <p:spPr>
            <a:xfrm>
              <a:off x="3435657" y="2197216"/>
              <a:ext cx="2724100" cy="461862"/>
            </a:xfrm>
            <a:prstGeom prst="rect">
              <a:avLst/>
            </a:prstGeom>
            <a:noFill/>
          </p:spPr>
          <p:txBody>
            <a:bodyPr wrap="none" rtlCol="0">
              <a:spAutoFit/>
            </a:bodyPr>
            <a:lstStyle/>
            <a:p>
              <a:r>
                <a:rPr lang="en-US" sz="1350" b="1" dirty="0">
                  <a:solidFill>
                    <a:srgbClr val="002060"/>
                  </a:solidFill>
                </a:rPr>
                <a:t>CPI = Efficiency To Date</a:t>
              </a:r>
            </a:p>
          </p:txBody>
        </p:sp>
        <p:sp>
          <p:nvSpPr>
            <p:cNvPr id="59" name="Right Arrow 58">
              <a:extLst>
                <a:ext uri="{FF2B5EF4-FFF2-40B4-BE49-F238E27FC236}">
                  <a16:creationId xmlns:a16="http://schemas.microsoft.com/office/drawing/2014/main" xmlns="" id="{52AF610F-69CF-405E-84B0-6007EBFF5161}"/>
                </a:ext>
              </a:extLst>
            </p:cNvPr>
            <p:cNvSpPr/>
            <p:nvPr/>
          </p:nvSpPr>
          <p:spPr>
            <a:xfrm>
              <a:off x="6050832" y="4299745"/>
              <a:ext cx="3041650" cy="795336"/>
            </a:xfrm>
            <a:prstGeom prst="rightArrow">
              <a:avLst/>
            </a:prstGeom>
            <a:solidFill>
              <a:srgbClr val="FFFF00"/>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0" name="TextBox 59">
              <a:extLst>
                <a:ext uri="{FF2B5EF4-FFF2-40B4-BE49-F238E27FC236}">
                  <a16:creationId xmlns:a16="http://schemas.microsoft.com/office/drawing/2014/main" xmlns="" id="{F2EA5EF3-3B54-4FFA-BA47-4BED482EB7A3}"/>
                </a:ext>
              </a:extLst>
            </p:cNvPr>
            <p:cNvSpPr txBox="1"/>
            <p:nvPr/>
          </p:nvSpPr>
          <p:spPr>
            <a:xfrm>
              <a:off x="6046098" y="4518935"/>
              <a:ext cx="3133218" cy="461862"/>
            </a:xfrm>
            <a:prstGeom prst="rect">
              <a:avLst/>
            </a:prstGeom>
            <a:noFill/>
          </p:spPr>
          <p:txBody>
            <a:bodyPr wrap="none" rtlCol="0">
              <a:spAutoFit/>
            </a:bodyPr>
            <a:lstStyle/>
            <a:p>
              <a:r>
                <a:rPr lang="en-US" sz="1350" b="1" dirty="0">
                  <a:solidFill>
                    <a:srgbClr val="002060"/>
                  </a:solidFill>
                </a:rPr>
                <a:t>TCPI = Efficiency To Hit EAC</a:t>
              </a:r>
            </a:p>
          </p:txBody>
        </p:sp>
        <p:sp>
          <p:nvSpPr>
            <p:cNvPr id="61" name="TextBox 60">
              <a:extLst>
                <a:ext uri="{FF2B5EF4-FFF2-40B4-BE49-F238E27FC236}">
                  <a16:creationId xmlns:a16="http://schemas.microsoft.com/office/drawing/2014/main" xmlns="" id="{DDDE51F1-35DB-498E-8823-12EA80911DF2}"/>
                </a:ext>
              </a:extLst>
            </p:cNvPr>
            <p:cNvSpPr txBox="1"/>
            <p:nvPr/>
          </p:nvSpPr>
          <p:spPr>
            <a:xfrm>
              <a:off x="3651250" y="2817019"/>
              <a:ext cx="830920" cy="461862"/>
            </a:xfrm>
            <a:prstGeom prst="rect">
              <a:avLst/>
            </a:prstGeom>
            <a:noFill/>
          </p:spPr>
          <p:txBody>
            <a:bodyPr wrap="none" rtlCol="0">
              <a:spAutoFit/>
            </a:bodyPr>
            <a:lstStyle/>
            <a:p>
              <a:r>
                <a:rPr lang="en-US" sz="1350" b="1" dirty="0"/>
                <a:t>CPI =</a:t>
              </a:r>
            </a:p>
          </p:txBody>
        </p:sp>
        <p:sp>
          <p:nvSpPr>
            <p:cNvPr id="62" name="TextBox 61">
              <a:extLst>
                <a:ext uri="{FF2B5EF4-FFF2-40B4-BE49-F238E27FC236}">
                  <a16:creationId xmlns:a16="http://schemas.microsoft.com/office/drawing/2014/main" xmlns="" id="{A1AB7B61-5558-4075-9F7D-456E2922E0AF}"/>
                </a:ext>
              </a:extLst>
            </p:cNvPr>
            <p:cNvSpPr txBox="1"/>
            <p:nvPr/>
          </p:nvSpPr>
          <p:spPr>
            <a:xfrm>
              <a:off x="4342110" y="2682733"/>
              <a:ext cx="889417" cy="781613"/>
            </a:xfrm>
            <a:prstGeom prst="rect">
              <a:avLst/>
            </a:prstGeom>
            <a:noFill/>
          </p:spPr>
          <p:txBody>
            <a:bodyPr wrap="none" rtlCol="0">
              <a:spAutoFit/>
            </a:bodyPr>
            <a:lstStyle/>
            <a:p>
              <a:r>
                <a:rPr lang="en-US" sz="1350" b="1" dirty="0"/>
                <a:t>BCWP</a:t>
              </a:r>
            </a:p>
            <a:p>
              <a:r>
                <a:rPr lang="en-US" sz="1350" b="1" dirty="0"/>
                <a:t>ACWP</a:t>
              </a:r>
            </a:p>
          </p:txBody>
        </p:sp>
        <p:cxnSp>
          <p:nvCxnSpPr>
            <p:cNvPr id="63" name="Straight Connector 62">
              <a:extLst>
                <a:ext uri="{FF2B5EF4-FFF2-40B4-BE49-F238E27FC236}">
                  <a16:creationId xmlns:a16="http://schemas.microsoft.com/office/drawing/2014/main" xmlns="" id="{34E62EEF-D2C9-47AC-977D-FE01AA89F379}"/>
                </a:ext>
              </a:extLst>
            </p:cNvPr>
            <p:cNvCxnSpPr>
              <a:stCxn id="62" idx="1"/>
              <a:endCxn id="62" idx="3"/>
            </p:cNvCxnSpPr>
            <p:nvPr/>
          </p:nvCxnSpPr>
          <p:spPr>
            <a:xfrm>
              <a:off x="4342110" y="3073540"/>
              <a:ext cx="889417"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xmlns="" id="{980FB440-F5B6-416E-937F-F8E2D627EB83}"/>
                </a:ext>
              </a:extLst>
            </p:cNvPr>
            <p:cNvSpPr txBox="1"/>
            <p:nvPr/>
          </p:nvSpPr>
          <p:spPr>
            <a:xfrm>
              <a:off x="6470649" y="5095080"/>
              <a:ext cx="946910" cy="461862"/>
            </a:xfrm>
            <a:prstGeom prst="rect">
              <a:avLst/>
            </a:prstGeom>
            <a:noFill/>
          </p:spPr>
          <p:txBody>
            <a:bodyPr wrap="none" rtlCol="0">
              <a:spAutoFit/>
            </a:bodyPr>
            <a:lstStyle/>
            <a:p>
              <a:r>
                <a:rPr lang="en-US" sz="1350" b="1" dirty="0"/>
                <a:t>TCPI</a:t>
              </a:r>
              <a:r>
                <a:rPr lang="en-US" sz="1350" dirty="0"/>
                <a:t> </a:t>
              </a:r>
              <a:r>
                <a:rPr lang="en-US" sz="1350" b="1" dirty="0"/>
                <a:t>=</a:t>
              </a:r>
            </a:p>
          </p:txBody>
        </p:sp>
        <p:sp>
          <p:nvSpPr>
            <p:cNvPr id="65" name="TextBox 64">
              <a:extLst>
                <a:ext uri="{FF2B5EF4-FFF2-40B4-BE49-F238E27FC236}">
                  <a16:creationId xmlns:a16="http://schemas.microsoft.com/office/drawing/2014/main" xmlns="" id="{0B556BF4-C2D4-4BAA-8574-4F83EF28CF0E}"/>
                </a:ext>
              </a:extLst>
            </p:cNvPr>
            <p:cNvSpPr txBox="1"/>
            <p:nvPr/>
          </p:nvSpPr>
          <p:spPr>
            <a:xfrm>
              <a:off x="7200421" y="4960795"/>
              <a:ext cx="1518288" cy="781613"/>
            </a:xfrm>
            <a:prstGeom prst="rect">
              <a:avLst/>
            </a:prstGeom>
            <a:noFill/>
          </p:spPr>
          <p:txBody>
            <a:bodyPr wrap="none" rtlCol="0">
              <a:spAutoFit/>
            </a:bodyPr>
            <a:lstStyle/>
            <a:p>
              <a:r>
                <a:rPr lang="en-US" sz="1350" b="1" dirty="0"/>
                <a:t>BAC - BCWP</a:t>
              </a:r>
            </a:p>
            <a:p>
              <a:r>
                <a:rPr lang="en-US" sz="1350" b="1" dirty="0"/>
                <a:t>EAC - ACWP</a:t>
              </a:r>
            </a:p>
          </p:txBody>
        </p:sp>
        <p:cxnSp>
          <p:nvCxnSpPr>
            <p:cNvPr id="66" name="Straight Connector 65">
              <a:extLst>
                <a:ext uri="{FF2B5EF4-FFF2-40B4-BE49-F238E27FC236}">
                  <a16:creationId xmlns:a16="http://schemas.microsoft.com/office/drawing/2014/main" xmlns="" id="{9E3956C2-D061-46B2-9995-8C5F6492D183}"/>
                </a:ext>
              </a:extLst>
            </p:cNvPr>
            <p:cNvCxnSpPr>
              <a:cxnSpLocks/>
            </p:cNvCxnSpPr>
            <p:nvPr/>
          </p:nvCxnSpPr>
          <p:spPr>
            <a:xfrm>
              <a:off x="7290523" y="5316439"/>
              <a:ext cx="1310871"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67" name="Text Box 15">
              <a:extLst>
                <a:ext uri="{FF2B5EF4-FFF2-40B4-BE49-F238E27FC236}">
                  <a16:creationId xmlns:a16="http://schemas.microsoft.com/office/drawing/2014/main" xmlns="" id="{3D0B5345-2EBD-46C0-8C2C-E57D38050DEB}"/>
                </a:ext>
              </a:extLst>
            </p:cNvPr>
            <p:cNvSpPr txBox="1">
              <a:spLocks noChangeArrowheads="1"/>
            </p:cNvSpPr>
            <p:nvPr/>
          </p:nvSpPr>
          <p:spPr bwMode="auto">
            <a:xfrm>
              <a:off x="4622797" y="5008563"/>
              <a:ext cx="1080257" cy="426335"/>
            </a:xfrm>
            <a:prstGeom prst="rect">
              <a:avLst/>
            </a:prstGeom>
            <a:noFill/>
            <a:ln w="9525">
              <a:noFill/>
              <a:miter lim="800000"/>
              <a:headEnd/>
              <a:tailEnd/>
            </a:ln>
          </p:spPr>
          <p:txBody>
            <a:bodyPr wrap="square">
              <a:spAutoFit/>
            </a:bodyPr>
            <a:lstStyle/>
            <a:p>
              <a:pPr algn="ctr" eaLnBrk="0" hangingPunct="0"/>
              <a:r>
                <a:rPr lang="en-US" sz="1200" b="1" dirty="0">
                  <a:solidFill>
                    <a:srgbClr val="00B050"/>
                  </a:solidFill>
                  <a:latin typeface="Trebuchet MS" pitchFamily="34" charset="0"/>
                </a:rPr>
                <a:t>BCWP</a:t>
              </a:r>
              <a:endParaRPr lang="en-US" sz="900" b="1" dirty="0">
                <a:solidFill>
                  <a:srgbClr val="00B050"/>
                </a:solidFill>
                <a:latin typeface="Trebuchet MS" pitchFamily="34" charset="0"/>
              </a:endParaRPr>
            </a:p>
          </p:txBody>
        </p:sp>
        <p:sp>
          <p:nvSpPr>
            <p:cNvPr id="76" name="Text Box 12">
              <a:extLst>
                <a:ext uri="{FF2B5EF4-FFF2-40B4-BE49-F238E27FC236}">
                  <a16:creationId xmlns:a16="http://schemas.microsoft.com/office/drawing/2014/main" xmlns="" id="{13819D4A-6909-4EC7-A634-4C5CEA7FE73B}"/>
                </a:ext>
              </a:extLst>
            </p:cNvPr>
            <p:cNvSpPr txBox="1">
              <a:spLocks noChangeArrowheads="1"/>
            </p:cNvSpPr>
            <p:nvPr/>
          </p:nvSpPr>
          <p:spPr bwMode="auto">
            <a:xfrm>
              <a:off x="5529973" y="5746811"/>
              <a:ext cx="1041717" cy="568446"/>
            </a:xfrm>
            <a:prstGeom prst="rect">
              <a:avLst/>
            </a:prstGeom>
            <a:noFill/>
            <a:ln w="9525">
              <a:noFill/>
              <a:miter lim="800000"/>
              <a:headEnd/>
              <a:tailEnd/>
            </a:ln>
          </p:spPr>
          <p:txBody>
            <a:bodyPr wrap="square">
              <a:spAutoFit/>
            </a:bodyPr>
            <a:lstStyle/>
            <a:p>
              <a:pPr algn="ctr" eaLnBrk="0" hangingPunct="0"/>
              <a:r>
                <a:rPr lang="en-US" dirty="0">
                  <a:latin typeface="Trebuchet MS" pitchFamily="34" charset="0"/>
                </a:rPr>
                <a:t>Time</a:t>
              </a:r>
            </a:p>
          </p:txBody>
        </p:sp>
      </p:grpSp>
      <p:pic>
        <p:nvPicPr>
          <p:cNvPr id="34" name="Picture 33" descr="A picture containing object, indoor&#10;&#10;Description automatically generated">
            <a:extLst>
              <a:ext uri="{FF2B5EF4-FFF2-40B4-BE49-F238E27FC236}">
                <a16:creationId xmlns:a16="http://schemas.microsoft.com/office/drawing/2014/main" xmlns="" id="{BAE9AD71-0022-4616-BEA8-586B9FE676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1160" y="539284"/>
            <a:ext cx="1833709" cy="1123147"/>
          </a:xfrm>
          <a:prstGeom prst="rect">
            <a:avLst/>
          </a:prstGeom>
        </p:spPr>
      </p:pic>
    </p:spTree>
    <p:extLst>
      <p:ext uri="{BB962C8B-B14F-4D97-AF65-F5344CB8AC3E}">
        <p14:creationId xmlns:p14="http://schemas.microsoft.com/office/powerpoint/2010/main" val="199852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xmlns="" id="{0E7A3056-9B88-444B-94DA-40B0F2C6E2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1714" cy="6858000"/>
          </a:xfrm>
          <a:prstGeom prst="rect">
            <a:avLst/>
          </a:prstGeom>
          <a:solidFill>
            <a:srgbClr val="008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4BC352A-75E2-4EFA-8830-28150A0575BF}"/>
              </a:ext>
            </a:extLst>
          </p:cNvPr>
          <p:cNvSpPr>
            <a:spLocks noGrp="1"/>
          </p:cNvSpPr>
          <p:nvPr>
            <p:ph type="title"/>
          </p:nvPr>
        </p:nvSpPr>
        <p:spPr>
          <a:xfrm>
            <a:off x="768095" y="412379"/>
            <a:ext cx="3517033" cy="1850304"/>
          </a:xfrm>
        </p:spPr>
        <p:txBody>
          <a:bodyPr>
            <a:normAutofit/>
          </a:bodyPr>
          <a:lstStyle/>
          <a:p>
            <a:r>
              <a:rPr lang="en-US" sz="3600" dirty="0"/>
              <a:t>Reporting the Project Manager’s EAC in the IPMR</a:t>
            </a:r>
          </a:p>
        </p:txBody>
      </p:sp>
      <p:cxnSp>
        <p:nvCxnSpPr>
          <p:cNvPr id="24" name="Straight Connector 23">
            <a:extLst>
              <a:ext uri="{FF2B5EF4-FFF2-40B4-BE49-F238E27FC236}">
                <a16:creationId xmlns:a16="http://schemas.microsoft.com/office/drawing/2014/main" xmlns="" id="{6820BD55-A71A-48C6-B0F7-235147F39DE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79347" y="2423548"/>
            <a:ext cx="267462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B9411AD0-7B03-4196-A225-A47C2634FE2C}"/>
              </a:ext>
            </a:extLst>
          </p:cNvPr>
          <p:cNvSpPr>
            <a:spLocks noGrp="1"/>
          </p:cNvSpPr>
          <p:nvPr>
            <p:ph idx="1"/>
          </p:nvPr>
        </p:nvSpPr>
        <p:spPr>
          <a:xfrm>
            <a:off x="456013" y="2584415"/>
            <a:ext cx="3517033" cy="3724944"/>
          </a:xfrm>
        </p:spPr>
        <p:txBody>
          <a:bodyPr>
            <a:normAutofit/>
          </a:bodyPr>
          <a:lstStyle/>
          <a:p>
            <a:pPr marL="128016" lvl="1" indent="0">
              <a:buNone/>
            </a:pPr>
            <a:r>
              <a:rPr lang="en-US" sz="2400" dirty="0"/>
              <a:t>Refer to Snippet 5-5 to understand the development and purpose of the Project Manager’s Best Case, Worst Case, and Most Likely and how they differ from the summation of the CAM EACs.</a:t>
            </a:r>
          </a:p>
        </p:txBody>
      </p:sp>
      <p:sp>
        <p:nvSpPr>
          <p:cNvPr id="26" name="Rectangle 25">
            <a:extLst>
              <a:ext uri="{FF2B5EF4-FFF2-40B4-BE49-F238E27FC236}">
                <a16:creationId xmlns:a16="http://schemas.microsoft.com/office/drawing/2014/main" xmlns="" id="{DA215CF0-5E5E-4D2E-B3AE-366652A368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973047" y="0"/>
            <a:ext cx="5182493" cy="6858000"/>
          </a:xfrm>
          <a:prstGeom prst="rect">
            <a:avLst/>
          </a:prstGeom>
          <a:blipFill dpi="0" rotWithShape="1">
            <a:blip r:embed="rId3">
              <a:duotone>
                <a:schemeClr val="accent1">
                  <a:shade val="45000"/>
                  <a:satMod val="135000"/>
                </a:schemeClr>
                <a:prstClr val="white"/>
              </a:duotone>
            </a:blip>
            <a:srcRect/>
            <a:tile tx="6350" ty="-101600" sx="70000" sy="7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prstClr val="white"/>
              </a:solidFill>
            </a:endParaRPr>
          </a:p>
        </p:txBody>
      </p:sp>
      <p:sp>
        <p:nvSpPr>
          <p:cNvPr id="4" name="Slide Number Placeholder 3">
            <a:extLst>
              <a:ext uri="{FF2B5EF4-FFF2-40B4-BE49-F238E27FC236}">
                <a16:creationId xmlns:a16="http://schemas.microsoft.com/office/drawing/2014/main" xmlns="" id="{0AE227D0-AF76-4AE2-B673-F6708886AAFD}"/>
              </a:ext>
            </a:extLst>
          </p:cNvPr>
          <p:cNvSpPr>
            <a:spLocks noGrp="1"/>
          </p:cNvSpPr>
          <p:nvPr>
            <p:ph type="sldNum" sz="quarter" idx="12"/>
          </p:nvPr>
        </p:nvSpPr>
        <p:spPr>
          <a:xfrm>
            <a:off x="8191499" y="6583680"/>
            <a:ext cx="730251" cy="274320"/>
          </a:xfrm>
        </p:spPr>
        <p:txBody>
          <a:bodyPr>
            <a:normAutofit/>
          </a:bodyPr>
          <a:lstStyle/>
          <a:p>
            <a:pPr>
              <a:spcAft>
                <a:spcPts val="450"/>
              </a:spcAft>
            </a:pPr>
            <a:fld id="{7B59A598-58D1-480D-8057-49927A977735}" type="slidenum">
              <a:rPr lang="en-US">
                <a:solidFill>
                  <a:schemeClr val="bg1"/>
                </a:solidFill>
              </a:rPr>
              <a:pPr>
                <a:spcAft>
                  <a:spcPts val="450"/>
                </a:spcAft>
              </a:pPr>
              <a:t>12</a:t>
            </a:fld>
            <a:endParaRPr lang="en-US" dirty="0">
              <a:solidFill>
                <a:schemeClr val="bg1"/>
              </a:solidFill>
            </a:endParaRPr>
          </a:p>
        </p:txBody>
      </p:sp>
    </p:spTree>
    <p:extLst>
      <p:ext uri="{BB962C8B-B14F-4D97-AF65-F5344CB8AC3E}">
        <p14:creationId xmlns:p14="http://schemas.microsoft.com/office/powerpoint/2010/main" val="145621768"/>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12F2D8FB-A010-413F-AAC9-DC42B551E2CA}"/>
              </a:ext>
            </a:extLst>
          </p:cNvPr>
          <p:cNvSpPr/>
          <p:nvPr/>
        </p:nvSpPr>
        <p:spPr>
          <a:xfrm>
            <a:off x="-28287" y="0"/>
            <a:ext cx="428558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87CF482E-2EC2-4910-BFA0-122438B5C6B0}"/>
              </a:ext>
            </a:extLst>
          </p:cNvPr>
          <p:cNvSpPr>
            <a:spLocks noGrp="1"/>
          </p:cNvSpPr>
          <p:nvPr>
            <p:ph type="title"/>
          </p:nvPr>
        </p:nvSpPr>
        <p:spPr>
          <a:xfrm>
            <a:off x="869752" y="381762"/>
            <a:ext cx="2834314" cy="1124712"/>
          </a:xfrm>
        </p:spPr>
        <p:txBody>
          <a:bodyPr vert="horz" lIns="68580" tIns="34290" rIns="68580" bIns="34290" rtlCol="0" anchor="ctr">
            <a:normAutofit fontScale="90000"/>
          </a:bodyPr>
          <a:lstStyle/>
          <a:p>
            <a:r>
              <a:rPr lang="en-US" dirty="0">
                <a:solidFill>
                  <a:srgbClr val="FFFFFF"/>
                </a:solidFill>
              </a:rPr>
              <a:t>Comprehensive EAC Update</a:t>
            </a:r>
          </a:p>
        </p:txBody>
      </p:sp>
      <p:sp>
        <p:nvSpPr>
          <p:cNvPr id="5" name="Slide Number Placeholder 4">
            <a:extLst>
              <a:ext uri="{FF2B5EF4-FFF2-40B4-BE49-F238E27FC236}">
                <a16:creationId xmlns:a16="http://schemas.microsoft.com/office/drawing/2014/main" xmlns="" id="{08D4E529-8B09-467B-B5A9-8F3E3C6DAFB3}"/>
              </a:ext>
            </a:extLst>
          </p:cNvPr>
          <p:cNvSpPr>
            <a:spLocks noGrp="1"/>
          </p:cNvSpPr>
          <p:nvPr>
            <p:ph type="sldNum" sz="quarter" idx="12"/>
          </p:nvPr>
        </p:nvSpPr>
        <p:spPr>
          <a:xfrm>
            <a:off x="8128000" y="6325218"/>
            <a:ext cx="730250" cy="551777"/>
          </a:xfrm>
        </p:spPr>
        <p:txBody>
          <a:bodyPr vert="horz" lIns="68580" tIns="34290" rIns="68580" bIns="34290" rtlCol="0" anchor="ctr">
            <a:normAutofit/>
          </a:bodyPr>
          <a:lstStyle/>
          <a:p>
            <a:pPr defTabSz="685800">
              <a:spcAft>
                <a:spcPts val="450"/>
              </a:spcAft>
            </a:pPr>
            <a:fld id="{7B59A598-58D1-480D-8057-49927A977735}" type="slidenum">
              <a:rPr lang="en-US" sz="1300"/>
              <a:pPr defTabSz="685800">
                <a:spcAft>
                  <a:spcPts val="450"/>
                </a:spcAft>
              </a:pPr>
              <a:t>13</a:t>
            </a:fld>
            <a:endParaRPr lang="en-US" sz="750" dirty="0"/>
          </a:p>
        </p:txBody>
      </p:sp>
      <p:sp>
        <p:nvSpPr>
          <p:cNvPr id="12" name="TextBox 11">
            <a:extLst>
              <a:ext uri="{FF2B5EF4-FFF2-40B4-BE49-F238E27FC236}">
                <a16:creationId xmlns:a16="http://schemas.microsoft.com/office/drawing/2014/main" xmlns="" id="{4A0C8A0F-3514-4E86-99DF-513D8CF016DD}"/>
              </a:ext>
            </a:extLst>
          </p:cNvPr>
          <p:cNvSpPr txBox="1">
            <a:spLocks noChangeArrowheads="1"/>
          </p:cNvSpPr>
          <p:nvPr/>
        </p:nvSpPr>
        <p:spPr bwMode="auto">
          <a:xfrm>
            <a:off x="285750" y="1625600"/>
            <a:ext cx="3716569" cy="5232400"/>
          </a:xfrm>
          <a:prstGeom prst="rect">
            <a:avLst/>
          </a:prstGeom>
        </p:spPr>
        <p:txBody>
          <a:bodyPr vert="horz" lIns="34290" tIns="34290" rIns="34290" bIns="34290" numCol="1" rtlCol="0" anchorCtr="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7175" indent="-257175" fontAlgn="base">
              <a:lnSpc>
                <a:spcPct val="90000"/>
              </a:lnSpc>
              <a:spcBef>
                <a:spcPct val="20000"/>
              </a:spcBef>
              <a:spcAft>
                <a:spcPct val="0"/>
              </a:spcAft>
              <a:buClr>
                <a:schemeClr val="accent1"/>
              </a:buClr>
              <a:buFont typeface="Arial" panose="020B0604020202020204" pitchFamily="34" charset="0"/>
              <a:buChar char="•"/>
              <a:defRPr/>
            </a:pPr>
            <a:r>
              <a:rPr lang="en-US" sz="2400" dirty="0">
                <a:solidFill>
                  <a:srgbClr val="FFFFFF"/>
                </a:solidFill>
              </a:rPr>
              <a:t>Comprehensive EAC assessment of the entire project scope required at least annually </a:t>
            </a:r>
          </a:p>
          <a:p>
            <a:pPr marL="600075" lvl="1" indent="-257175" fontAlgn="base">
              <a:lnSpc>
                <a:spcPct val="90000"/>
              </a:lnSpc>
              <a:spcBef>
                <a:spcPct val="20000"/>
              </a:spcBef>
              <a:spcAft>
                <a:spcPct val="0"/>
              </a:spcAft>
              <a:buClr>
                <a:schemeClr val="bg1"/>
              </a:buClr>
              <a:buFont typeface="Arial" panose="020B0604020202020204" pitchFamily="34" charset="0"/>
              <a:buChar char="•"/>
              <a:defRPr/>
            </a:pPr>
            <a:r>
              <a:rPr lang="en-US" sz="2200" dirty="0">
                <a:solidFill>
                  <a:srgbClr val="FFFFFF"/>
                </a:solidFill>
              </a:rPr>
              <a:t>Conducted more often if contractual or performance conditions warrant.</a:t>
            </a:r>
          </a:p>
          <a:p>
            <a:pPr marL="257175" indent="-257175" fontAlgn="base">
              <a:lnSpc>
                <a:spcPct val="90000"/>
              </a:lnSpc>
              <a:spcBef>
                <a:spcPct val="20000"/>
              </a:spcBef>
              <a:spcAft>
                <a:spcPct val="0"/>
              </a:spcAft>
              <a:buClr>
                <a:schemeClr val="accent1"/>
              </a:buClr>
              <a:buFont typeface="Arial" panose="020B0604020202020204" pitchFamily="34" charset="0"/>
              <a:buChar char="•"/>
              <a:defRPr/>
            </a:pPr>
            <a:r>
              <a:rPr lang="en-US" sz="2800" dirty="0">
                <a:solidFill>
                  <a:srgbClr val="FFFFFF"/>
                </a:solidFill>
              </a:rPr>
              <a:t>Project establishes: </a:t>
            </a:r>
          </a:p>
          <a:p>
            <a:pPr marL="600075" lvl="1" indent="-257175" fontAlgn="base">
              <a:lnSpc>
                <a:spcPct val="90000"/>
              </a:lnSpc>
              <a:spcBef>
                <a:spcPct val="20000"/>
              </a:spcBef>
              <a:spcAft>
                <a:spcPct val="0"/>
              </a:spcAft>
              <a:buClr>
                <a:schemeClr val="bg1"/>
              </a:buClr>
              <a:buFont typeface="Arial" panose="020B0604020202020204" pitchFamily="34" charset="0"/>
              <a:buChar char="•"/>
              <a:defRPr/>
            </a:pPr>
            <a:r>
              <a:rPr lang="en-US" sz="2000" dirty="0">
                <a:solidFill>
                  <a:srgbClr val="FFFFFF"/>
                </a:solidFill>
              </a:rPr>
              <a:t>Ground rules and assumptions</a:t>
            </a:r>
          </a:p>
          <a:p>
            <a:pPr marL="600075" lvl="1" indent="-257175" fontAlgn="base">
              <a:lnSpc>
                <a:spcPct val="90000"/>
              </a:lnSpc>
              <a:spcBef>
                <a:spcPct val="20000"/>
              </a:spcBef>
              <a:spcAft>
                <a:spcPct val="0"/>
              </a:spcAft>
              <a:buClr>
                <a:schemeClr val="bg1"/>
              </a:buClr>
              <a:buFont typeface="Arial" panose="020B0604020202020204" pitchFamily="34" charset="0"/>
              <a:buChar char="•"/>
              <a:defRPr/>
            </a:pPr>
            <a:r>
              <a:rPr lang="en-US" sz="2000" dirty="0">
                <a:solidFill>
                  <a:srgbClr val="FFFFFF"/>
                </a:solidFill>
              </a:rPr>
              <a:t>Subcontractors included in the assessment process </a:t>
            </a:r>
          </a:p>
          <a:p>
            <a:pPr marL="600075" lvl="1" indent="-257175" fontAlgn="base">
              <a:lnSpc>
                <a:spcPct val="90000"/>
              </a:lnSpc>
              <a:spcBef>
                <a:spcPct val="20000"/>
              </a:spcBef>
              <a:spcAft>
                <a:spcPct val="0"/>
              </a:spcAft>
              <a:buClr>
                <a:schemeClr val="bg1"/>
              </a:buClr>
              <a:buFont typeface="Arial" panose="020B0604020202020204" pitchFamily="34" charset="0"/>
              <a:buChar char="•"/>
              <a:defRPr/>
            </a:pPr>
            <a:r>
              <a:rPr lang="en-US" sz="2000" dirty="0">
                <a:solidFill>
                  <a:srgbClr val="FFFFFF"/>
                </a:solidFill>
              </a:rPr>
              <a:t>Timeline for completion </a:t>
            </a:r>
          </a:p>
          <a:p>
            <a:pPr marL="600075" lvl="1" indent="-257175" fontAlgn="base">
              <a:lnSpc>
                <a:spcPct val="90000"/>
              </a:lnSpc>
              <a:spcBef>
                <a:spcPct val="20000"/>
              </a:spcBef>
              <a:spcAft>
                <a:spcPct val="0"/>
              </a:spcAft>
              <a:buClr>
                <a:schemeClr val="bg1"/>
              </a:buClr>
              <a:buFont typeface="Arial" panose="020B0604020202020204" pitchFamily="34" charset="0"/>
              <a:buChar char="•"/>
              <a:defRPr/>
            </a:pPr>
            <a:r>
              <a:rPr lang="en-US" sz="2000" dirty="0">
                <a:solidFill>
                  <a:srgbClr val="FFFFFF"/>
                </a:solidFill>
              </a:rPr>
              <a:t>Incorporation into customer reporting</a:t>
            </a:r>
          </a:p>
        </p:txBody>
      </p:sp>
      <p:pic>
        <p:nvPicPr>
          <p:cNvPr id="7" name="Picture 6" descr="A picture containing table, tableware, indoor&#10;&#10;Description automatically generated">
            <a:extLst>
              <a:ext uri="{FF2B5EF4-FFF2-40B4-BE49-F238E27FC236}">
                <a16:creationId xmlns:a16="http://schemas.microsoft.com/office/drawing/2014/main" xmlns="" id="{BA396ECF-C028-42E6-854B-F522FE1A0B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845" y="2147349"/>
            <a:ext cx="4091941" cy="3580448"/>
          </a:xfrm>
          <a:prstGeom prst="rect">
            <a:avLst/>
          </a:prstGeom>
        </p:spPr>
      </p:pic>
      <p:sp>
        <p:nvSpPr>
          <p:cNvPr id="10" name="Arrow: Down 9">
            <a:extLst>
              <a:ext uri="{FF2B5EF4-FFF2-40B4-BE49-F238E27FC236}">
                <a16:creationId xmlns:a16="http://schemas.microsoft.com/office/drawing/2014/main" xmlns="" id="{4610B9B5-03A3-4D7D-A29D-448792EBC9B2}"/>
              </a:ext>
            </a:extLst>
          </p:cNvPr>
          <p:cNvSpPr/>
          <p:nvPr/>
        </p:nvSpPr>
        <p:spPr>
          <a:xfrm rot="10800000">
            <a:off x="4571330" y="2184809"/>
            <a:ext cx="936290" cy="35055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extBox 10">
            <a:extLst>
              <a:ext uri="{FF2B5EF4-FFF2-40B4-BE49-F238E27FC236}">
                <a16:creationId xmlns:a16="http://schemas.microsoft.com/office/drawing/2014/main" xmlns="" id="{4E338B1E-17E2-4735-8363-E8F203977890}"/>
              </a:ext>
            </a:extLst>
          </p:cNvPr>
          <p:cNvSpPr txBox="1"/>
          <p:nvPr/>
        </p:nvSpPr>
        <p:spPr>
          <a:xfrm flipH="1">
            <a:off x="6869315" y="4554124"/>
            <a:ext cx="841693" cy="369332"/>
          </a:xfrm>
          <a:prstGeom prst="rect">
            <a:avLst/>
          </a:prstGeom>
          <a:noFill/>
        </p:spPr>
        <p:txBody>
          <a:bodyPr wrap="square" rtlCol="0">
            <a:spAutoFit/>
          </a:bodyPr>
          <a:lstStyle/>
          <a:p>
            <a:r>
              <a:rPr lang="en-US" dirty="0">
                <a:solidFill>
                  <a:schemeClr val="bg1"/>
                </a:solidFill>
              </a:rPr>
              <a:t>CAMs</a:t>
            </a:r>
            <a:endParaRPr lang="en-US" sz="1500" dirty="0">
              <a:solidFill>
                <a:schemeClr val="bg1"/>
              </a:solidFill>
            </a:endParaRPr>
          </a:p>
        </p:txBody>
      </p:sp>
      <p:sp>
        <p:nvSpPr>
          <p:cNvPr id="20" name="TextBox 19">
            <a:extLst>
              <a:ext uri="{FF2B5EF4-FFF2-40B4-BE49-F238E27FC236}">
                <a16:creationId xmlns:a16="http://schemas.microsoft.com/office/drawing/2014/main" xmlns="" id="{7EC84F88-5E9B-4A80-A510-90E0B5B8D31D}"/>
              </a:ext>
            </a:extLst>
          </p:cNvPr>
          <p:cNvSpPr txBox="1"/>
          <p:nvPr/>
        </p:nvSpPr>
        <p:spPr>
          <a:xfrm flipH="1">
            <a:off x="6146278" y="2571750"/>
            <a:ext cx="2145245" cy="584775"/>
          </a:xfrm>
          <a:prstGeom prst="rect">
            <a:avLst/>
          </a:prstGeom>
          <a:noFill/>
        </p:spPr>
        <p:txBody>
          <a:bodyPr wrap="square" rtlCol="0">
            <a:spAutoFit/>
          </a:bodyPr>
          <a:lstStyle/>
          <a:p>
            <a:pPr algn="ctr"/>
            <a:r>
              <a:rPr lang="en-US" sz="1600" dirty="0">
                <a:solidFill>
                  <a:schemeClr val="bg1"/>
                </a:solidFill>
              </a:rPr>
              <a:t>Project Manager and Senior Executives</a:t>
            </a:r>
          </a:p>
        </p:txBody>
      </p:sp>
      <p:sp>
        <p:nvSpPr>
          <p:cNvPr id="22" name="TextBox 21">
            <a:extLst>
              <a:ext uri="{FF2B5EF4-FFF2-40B4-BE49-F238E27FC236}">
                <a16:creationId xmlns:a16="http://schemas.microsoft.com/office/drawing/2014/main" xmlns="" id="{397955F4-0FFD-4D2C-8409-AC00D4F33232}"/>
              </a:ext>
            </a:extLst>
          </p:cNvPr>
          <p:cNvSpPr txBox="1"/>
          <p:nvPr/>
        </p:nvSpPr>
        <p:spPr>
          <a:xfrm flipH="1">
            <a:off x="6327173" y="3396403"/>
            <a:ext cx="1800827" cy="584775"/>
          </a:xfrm>
          <a:prstGeom prst="rect">
            <a:avLst/>
          </a:prstGeom>
          <a:noFill/>
        </p:spPr>
        <p:txBody>
          <a:bodyPr wrap="square" rtlCol="0">
            <a:spAutoFit/>
          </a:bodyPr>
          <a:lstStyle/>
          <a:p>
            <a:pPr algn="ctr"/>
            <a:r>
              <a:rPr lang="en-US" sz="1600" dirty="0">
                <a:solidFill>
                  <a:schemeClr val="bg1"/>
                </a:solidFill>
              </a:rPr>
              <a:t>Functional Managers</a:t>
            </a:r>
          </a:p>
        </p:txBody>
      </p:sp>
      <p:sp>
        <p:nvSpPr>
          <p:cNvPr id="23" name="TextBox 22">
            <a:extLst>
              <a:ext uri="{FF2B5EF4-FFF2-40B4-BE49-F238E27FC236}">
                <a16:creationId xmlns:a16="http://schemas.microsoft.com/office/drawing/2014/main" xmlns="" id="{98B8A725-CB40-44DF-AC9D-6D19C90D840B}"/>
              </a:ext>
            </a:extLst>
          </p:cNvPr>
          <p:cNvSpPr txBox="1"/>
          <p:nvPr/>
        </p:nvSpPr>
        <p:spPr>
          <a:xfrm flipH="1">
            <a:off x="6658031" y="4082985"/>
            <a:ext cx="1052978" cy="369332"/>
          </a:xfrm>
          <a:prstGeom prst="rect">
            <a:avLst/>
          </a:prstGeom>
          <a:noFill/>
        </p:spPr>
        <p:txBody>
          <a:bodyPr wrap="square" rtlCol="0">
            <a:spAutoFit/>
          </a:bodyPr>
          <a:lstStyle/>
          <a:p>
            <a:r>
              <a:rPr lang="en-US" dirty="0">
                <a:solidFill>
                  <a:schemeClr val="bg1"/>
                </a:solidFill>
              </a:rPr>
              <a:t>IPT Leads</a:t>
            </a:r>
          </a:p>
        </p:txBody>
      </p:sp>
      <p:sp>
        <p:nvSpPr>
          <p:cNvPr id="13" name="TextBox 12">
            <a:extLst>
              <a:ext uri="{FF2B5EF4-FFF2-40B4-BE49-F238E27FC236}">
                <a16:creationId xmlns:a16="http://schemas.microsoft.com/office/drawing/2014/main" xmlns="" id="{C946C5CE-EC83-4AAC-AA29-D06965C2E1CE}"/>
              </a:ext>
            </a:extLst>
          </p:cNvPr>
          <p:cNvSpPr txBox="1"/>
          <p:nvPr/>
        </p:nvSpPr>
        <p:spPr>
          <a:xfrm>
            <a:off x="4793028" y="1996588"/>
            <a:ext cx="461665" cy="3505528"/>
          </a:xfrm>
          <a:prstGeom prst="rect">
            <a:avLst/>
          </a:prstGeom>
          <a:noFill/>
        </p:spPr>
        <p:txBody>
          <a:bodyPr vert="vert270" wrap="square" rtlCol="0">
            <a:spAutoFit/>
          </a:bodyPr>
          <a:lstStyle/>
          <a:p>
            <a:r>
              <a:rPr lang="en-US" dirty="0">
                <a:solidFill>
                  <a:schemeClr val="bg1"/>
                </a:solidFill>
              </a:rPr>
              <a:t>BOTTOM UP COMPREHENSIVE</a:t>
            </a:r>
          </a:p>
        </p:txBody>
      </p:sp>
    </p:spTree>
    <p:extLst>
      <p:ext uri="{BB962C8B-B14F-4D97-AF65-F5344CB8AC3E}">
        <p14:creationId xmlns:p14="http://schemas.microsoft.com/office/powerpoint/2010/main" val="3615228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53F3E717-0FB0-45AB-89DE-BCF78820D186}"/>
              </a:ext>
            </a:extLst>
          </p:cNvPr>
          <p:cNvSpPr/>
          <p:nvPr/>
        </p:nvSpPr>
        <p:spPr>
          <a:xfrm>
            <a:off x="3622" y="0"/>
            <a:ext cx="286618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87CF482E-2EC2-4910-BFA0-122438B5C6B0}"/>
              </a:ext>
            </a:extLst>
          </p:cNvPr>
          <p:cNvSpPr>
            <a:spLocks noGrp="1"/>
          </p:cNvSpPr>
          <p:nvPr>
            <p:ph type="title"/>
          </p:nvPr>
        </p:nvSpPr>
        <p:spPr>
          <a:xfrm>
            <a:off x="206560" y="645755"/>
            <a:ext cx="2663249" cy="2710532"/>
          </a:xfrm>
        </p:spPr>
        <p:txBody>
          <a:bodyPr vert="horz" lIns="68580" tIns="34290" rIns="68580" bIns="34290" rtlCol="0" anchor="ctr">
            <a:normAutofit/>
          </a:bodyPr>
          <a:lstStyle/>
          <a:p>
            <a:pPr algn="ctr"/>
            <a:r>
              <a:rPr lang="en-US" sz="3600" dirty="0">
                <a:solidFill>
                  <a:srgbClr val="FFFFFF"/>
                </a:solidFill>
              </a:rPr>
              <a:t>Comprehensive EAC</a:t>
            </a:r>
          </a:p>
        </p:txBody>
      </p:sp>
      <p:sp>
        <p:nvSpPr>
          <p:cNvPr id="5" name="Slide Number Placeholder 4">
            <a:extLst>
              <a:ext uri="{FF2B5EF4-FFF2-40B4-BE49-F238E27FC236}">
                <a16:creationId xmlns:a16="http://schemas.microsoft.com/office/drawing/2014/main" xmlns="" id="{08D4E529-8B09-467B-B5A9-8F3E3C6DAFB3}"/>
              </a:ext>
            </a:extLst>
          </p:cNvPr>
          <p:cNvSpPr>
            <a:spLocks noGrp="1"/>
          </p:cNvSpPr>
          <p:nvPr>
            <p:ph type="sldNum" sz="quarter" idx="12"/>
          </p:nvPr>
        </p:nvSpPr>
        <p:spPr/>
        <p:txBody>
          <a:bodyPr/>
          <a:lstStyle/>
          <a:p>
            <a:fld id="{7B59A598-58D1-480D-8057-49927A977735}" type="slidenum">
              <a:rPr lang="en-US" smtClean="0"/>
              <a:t>14</a:t>
            </a:fld>
            <a:endParaRPr lang="en-US" dirty="0"/>
          </a:p>
        </p:txBody>
      </p:sp>
      <p:sp>
        <p:nvSpPr>
          <p:cNvPr id="12" name="TextBox 11">
            <a:extLst>
              <a:ext uri="{FF2B5EF4-FFF2-40B4-BE49-F238E27FC236}">
                <a16:creationId xmlns:a16="http://schemas.microsoft.com/office/drawing/2014/main" xmlns="" id="{4A0C8A0F-3514-4E86-99DF-513D8CF016DD}"/>
              </a:ext>
            </a:extLst>
          </p:cNvPr>
          <p:cNvSpPr txBox="1">
            <a:spLocks noChangeArrowheads="1"/>
          </p:cNvSpPr>
          <p:nvPr/>
        </p:nvSpPr>
        <p:spPr bwMode="auto">
          <a:xfrm>
            <a:off x="2869809" y="1016000"/>
            <a:ext cx="5988441" cy="4694278"/>
          </a:xfrm>
          <a:prstGeom prst="rect">
            <a:avLst/>
          </a:prstGeom>
        </p:spPr>
        <p:txBody>
          <a:bodyPr vert="horz" lIns="34290" tIns="34290" rIns="34290" bIns="34290" numCol="1" rtlCol="0" anchor="ctr" anchorCtr="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7175" indent="-257175" fontAlgn="base">
              <a:lnSpc>
                <a:spcPct val="90000"/>
              </a:lnSpc>
              <a:spcBef>
                <a:spcPct val="20000"/>
              </a:spcBef>
              <a:spcAft>
                <a:spcPct val="0"/>
              </a:spcAft>
              <a:buClr>
                <a:schemeClr val="accent1"/>
              </a:buClr>
              <a:buFont typeface="Arial" panose="020B0604020202020204" pitchFamily="34" charset="0"/>
              <a:buChar char="•"/>
              <a:defRPr/>
            </a:pPr>
            <a:r>
              <a:rPr lang="en-US" sz="2400" dirty="0"/>
              <a:t>Comprehensive EACs include a greater degree of formality and examination than normal monthly updates, including:</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Evaluation of Project level existent and emerging Risks and Opportunities</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Review and incorporation of latest rates</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Assessment of environment changes which may impact project plans and costs</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CAM review of Subcontractor EAC submission</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Commodity increases or decreases</a:t>
            </a:r>
          </a:p>
          <a:p>
            <a:pPr marL="600075" lvl="1" indent="-257175" fontAlgn="base">
              <a:lnSpc>
                <a:spcPct val="90000"/>
              </a:lnSpc>
              <a:spcBef>
                <a:spcPct val="20000"/>
              </a:spcBef>
              <a:spcAft>
                <a:spcPct val="0"/>
              </a:spcAft>
              <a:buClr>
                <a:schemeClr val="accent1"/>
              </a:buClr>
              <a:buFont typeface="Arial" panose="020B0604020202020204" pitchFamily="34" charset="0"/>
              <a:buChar char="•"/>
              <a:defRPr/>
            </a:pPr>
            <a:r>
              <a:rPr lang="en-US" sz="2000" dirty="0"/>
              <a:t>Review of all remaining work scope, including Undistributed Budget and Authorized Unpriced Work</a:t>
            </a:r>
          </a:p>
        </p:txBody>
      </p:sp>
      <p:pic>
        <p:nvPicPr>
          <p:cNvPr id="4" name="Picture 3">
            <a:extLst>
              <a:ext uri="{FF2B5EF4-FFF2-40B4-BE49-F238E27FC236}">
                <a16:creationId xmlns:a16="http://schemas.microsoft.com/office/drawing/2014/main" xmlns="" id="{4E4EEE3A-E968-4EF3-82E9-5D9A60E2B7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062" y="2882998"/>
            <a:ext cx="2448747" cy="2710532"/>
          </a:xfrm>
          <a:prstGeom prst="rect">
            <a:avLst/>
          </a:prstGeom>
        </p:spPr>
      </p:pic>
    </p:spTree>
    <p:extLst>
      <p:ext uri="{BB962C8B-B14F-4D97-AF65-F5344CB8AC3E}">
        <p14:creationId xmlns:p14="http://schemas.microsoft.com/office/powerpoint/2010/main" val="1576357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xmlns="" id="{81AEB8A9-B768-4E30-BA55-D919E66873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00" y="-2"/>
            <a:ext cx="3052451"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0C1A892-A547-477E-A012-FA2604D058A9}"/>
              </a:ext>
            </a:extLst>
          </p:cNvPr>
          <p:cNvSpPr>
            <a:spLocks noGrp="1"/>
          </p:cNvSpPr>
          <p:nvPr>
            <p:ph type="title"/>
          </p:nvPr>
        </p:nvSpPr>
        <p:spPr>
          <a:xfrm>
            <a:off x="232529" y="640080"/>
            <a:ext cx="2572391" cy="5613236"/>
          </a:xfrm>
        </p:spPr>
        <p:txBody>
          <a:bodyPr vert="horz" lIns="91440" tIns="45720" rIns="91440" bIns="45720" rtlCol="0" anchor="ctr">
            <a:normAutofit/>
          </a:bodyPr>
          <a:lstStyle/>
          <a:p>
            <a:r>
              <a:rPr lang="en-US" sz="5000">
                <a:solidFill>
                  <a:srgbClr val="FFFFFF"/>
                </a:solidFill>
              </a:rPr>
              <a:t>Summary</a:t>
            </a:r>
          </a:p>
        </p:txBody>
      </p:sp>
      <p:sp>
        <p:nvSpPr>
          <p:cNvPr id="82" name="TextBox 81">
            <a:extLst>
              <a:ext uri="{FF2B5EF4-FFF2-40B4-BE49-F238E27FC236}">
                <a16:creationId xmlns:a16="http://schemas.microsoft.com/office/drawing/2014/main" xmlns="" id="{7B9839CA-D098-4B13-AE94-DE7E8FE70694}"/>
              </a:ext>
            </a:extLst>
          </p:cNvPr>
          <p:cNvSpPr txBox="1">
            <a:spLocks noChangeArrowheads="1"/>
          </p:cNvSpPr>
          <p:nvPr/>
        </p:nvSpPr>
        <p:spPr bwMode="auto">
          <a:xfrm>
            <a:off x="3479146" y="923807"/>
            <a:ext cx="5379104" cy="5613236"/>
          </a:xfrm>
          <a:prstGeom prst="rect">
            <a:avLst/>
          </a:prstGeom>
        </p:spPr>
        <p:txBody>
          <a:bodyPr vert="horz" lIns="45720" tIns="45720" rIns="45720" bIns="45720" numCol="1" rtlCol="0" anchorCtr="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7175" indent="-257175" fontAlgn="base">
              <a:lnSpc>
                <a:spcPct val="90000"/>
              </a:lnSpc>
              <a:spcBef>
                <a:spcPct val="20000"/>
              </a:spcBef>
              <a:spcAft>
                <a:spcPts val="450"/>
              </a:spcAft>
              <a:buClr>
                <a:schemeClr val="accent1"/>
              </a:buClr>
              <a:buSzPct val="125000"/>
              <a:buFont typeface="Arial" panose="020B0604020202020204" pitchFamily="34" charset="0"/>
              <a:buChar char="•"/>
              <a:defRPr/>
            </a:pPr>
            <a:r>
              <a:rPr lang="en-US" sz="2400" dirty="0"/>
              <a:t>A current, accurate and complete Estimate at Completion is a crucial component of project management</a:t>
            </a:r>
          </a:p>
          <a:p>
            <a:pPr marL="257175" indent="-257175" fontAlgn="base">
              <a:lnSpc>
                <a:spcPct val="90000"/>
              </a:lnSpc>
              <a:spcBef>
                <a:spcPct val="20000"/>
              </a:spcBef>
              <a:spcAft>
                <a:spcPts val="450"/>
              </a:spcAft>
              <a:buClr>
                <a:schemeClr val="accent1"/>
              </a:buClr>
              <a:buSzPct val="125000"/>
              <a:buFont typeface="Arial" panose="020B0604020202020204" pitchFamily="34" charset="0"/>
              <a:buChar char="•"/>
              <a:defRPr/>
            </a:pPr>
            <a:r>
              <a:rPr lang="en-US" sz="2400" dirty="0"/>
              <a:t>The EAC is equal to ACWP to date, plus the forecast to complete</a:t>
            </a:r>
          </a:p>
          <a:p>
            <a:pPr marL="257175" indent="-257175" fontAlgn="base">
              <a:lnSpc>
                <a:spcPct val="90000"/>
              </a:lnSpc>
              <a:spcBef>
                <a:spcPct val="20000"/>
              </a:spcBef>
              <a:spcAft>
                <a:spcPts val="450"/>
              </a:spcAft>
              <a:buClr>
                <a:schemeClr val="accent1"/>
              </a:buClr>
              <a:buSzPct val="125000"/>
              <a:buFont typeface="Arial" panose="020B0604020202020204" pitchFamily="34" charset="0"/>
              <a:buChar char="•"/>
              <a:defRPr/>
            </a:pPr>
            <a:r>
              <a:rPr lang="en-US" sz="2400" dirty="0"/>
              <a:t>CAMs review their Control Account EACs monthly for relevance and currency</a:t>
            </a:r>
          </a:p>
          <a:p>
            <a:pPr marL="257175" indent="-257175" fontAlgn="base">
              <a:lnSpc>
                <a:spcPct val="90000"/>
              </a:lnSpc>
              <a:spcBef>
                <a:spcPct val="20000"/>
              </a:spcBef>
              <a:spcAft>
                <a:spcPts val="450"/>
              </a:spcAft>
              <a:buClr>
                <a:schemeClr val="accent1"/>
              </a:buClr>
              <a:buSzPct val="125000"/>
              <a:buFont typeface="Arial" panose="020B0604020202020204" pitchFamily="34" charset="0"/>
              <a:buChar char="•"/>
              <a:defRPr/>
            </a:pPr>
            <a:r>
              <a:rPr lang="en-US" sz="2400" dirty="0"/>
              <a:t>Comparison of CPI to TCPI is an easy reality check of the EAC</a:t>
            </a:r>
          </a:p>
          <a:p>
            <a:pPr marL="257175" indent="-257175" fontAlgn="base">
              <a:lnSpc>
                <a:spcPct val="90000"/>
              </a:lnSpc>
              <a:spcBef>
                <a:spcPct val="20000"/>
              </a:spcBef>
              <a:spcAft>
                <a:spcPts val="450"/>
              </a:spcAft>
              <a:buClr>
                <a:schemeClr val="accent1"/>
              </a:buClr>
              <a:buSzPct val="125000"/>
              <a:buFont typeface="Arial" panose="020B0604020202020204" pitchFamily="34" charset="0"/>
              <a:buChar char="•"/>
              <a:defRPr/>
            </a:pPr>
            <a:r>
              <a:rPr lang="en-US" sz="2400" dirty="0"/>
              <a:t>A comprehensive EAC review is required at least annually and encompasses the entire project management team</a:t>
            </a:r>
          </a:p>
        </p:txBody>
      </p:sp>
      <p:sp>
        <p:nvSpPr>
          <p:cNvPr id="3" name="Slide Number Placeholder 2">
            <a:extLst>
              <a:ext uri="{FF2B5EF4-FFF2-40B4-BE49-F238E27FC236}">
                <a16:creationId xmlns:a16="http://schemas.microsoft.com/office/drawing/2014/main" xmlns="" id="{0BF90B8D-7E6B-4387-998F-FDCA9B8DF5D2}"/>
              </a:ext>
            </a:extLst>
          </p:cNvPr>
          <p:cNvSpPr>
            <a:spLocks noGrp="1"/>
          </p:cNvSpPr>
          <p:nvPr>
            <p:ph type="sldNum" sz="quarter" idx="12"/>
          </p:nvPr>
        </p:nvSpPr>
        <p:spPr>
          <a:xfrm>
            <a:off x="8127999" y="6470704"/>
            <a:ext cx="730251" cy="274320"/>
          </a:xfrm>
        </p:spPr>
        <p:txBody>
          <a:bodyPr vert="horz" lIns="91440" tIns="45720" rIns="91440" bIns="45720" rtlCol="0" anchor="ctr">
            <a:normAutofit/>
          </a:bodyPr>
          <a:lstStyle/>
          <a:p>
            <a:pPr defTabSz="914400">
              <a:spcAft>
                <a:spcPts val="600"/>
              </a:spcAft>
            </a:pPr>
            <a:r>
              <a:rPr lang="en-US" sz="1000"/>
              <a:t> 15</a:t>
            </a:r>
          </a:p>
        </p:txBody>
      </p:sp>
    </p:spTree>
    <p:extLst>
      <p:ext uri="{BB962C8B-B14F-4D97-AF65-F5344CB8AC3E}">
        <p14:creationId xmlns:p14="http://schemas.microsoft.com/office/powerpoint/2010/main" val="2584805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11A2577-E6AE-4796-863F-9EAEEF8899CF}"/>
              </a:ext>
            </a:extLst>
          </p:cNvPr>
          <p:cNvSpPr/>
          <p:nvPr/>
        </p:nvSpPr>
        <p:spPr>
          <a:xfrm>
            <a:off x="3622" y="0"/>
            <a:ext cx="339997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8" name="Subtitle 2">
            <a:extLst>
              <a:ext uri="{FF2B5EF4-FFF2-40B4-BE49-F238E27FC236}">
                <a16:creationId xmlns:a16="http://schemas.microsoft.com/office/drawing/2014/main" xmlns="" id="{FA42B965-A7C7-41EB-9439-D4F207C5DEF4}"/>
              </a:ext>
            </a:extLst>
          </p:cNvPr>
          <p:cNvSpPr txBox="1">
            <a:spLocks/>
          </p:cNvSpPr>
          <p:nvPr/>
        </p:nvSpPr>
        <p:spPr>
          <a:xfrm>
            <a:off x="3634166" y="292100"/>
            <a:ext cx="5224083" cy="6178603"/>
          </a:xfrm>
          <a:prstGeom prst="rect">
            <a:avLst/>
          </a:prstGeom>
          <a:solidFill>
            <a:schemeClr val="accent1">
              <a:lumMod val="40000"/>
              <a:lumOff val="60000"/>
            </a:schemeClr>
          </a:solidFill>
        </p:spPr>
        <p:txBody>
          <a:bodyPr anchor="b">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450"/>
              </a:spcBef>
              <a:buNone/>
            </a:pPr>
            <a:r>
              <a:rPr lang="en-US" sz="2850" b="1" dirty="0">
                <a:solidFill>
                  <a:srgbClr val="000000"/>
                </a:solidFill>
              </a:rPr>
              <a:t>For additional information, please browse our library at the following </a:t>
            </a:r>
            <a:r>
              <a:rPr lang="en-US" sz="2850" b="1" dirty="0"/>
              <a:t>Project Management Earned Value Management websites.</a:t>
            </a:r>
          </a:p>
          <a:p>
            <a:pPr marL="0" indent="0">
              <a:lnSpc>
                <a:spcPct val="120000"/>
              </a:lnSpc>
              <a:spcBef>
                <a:spcPts val="450"/>
              </a:spcBef>
              <a:buNone/>
            </a:pPr>
            <a:endParaRPr lang="en-US" sz="2850" dirty="0"/>
          </a:p>
          <a:p>
            <a:pPr marL="0" indent="0">
              <a:lnSpc>
                <a:spcPct val="120000"/>
              </a:lnSpc>
              <a:spcBef>
                <a:spcPts val="450"/>
              </a:spcBef>
              <a:buNone/>
            </a:pPr>
            <a:r>
              <a:rPr lang="en-US" sz="2850" b="1" dirty="0"/>
              <a:t>External:</a:t>
            </a:r>
          </a:p>
          <a:p>
            <a:pPr marL="0" indent="0">
              <a:lnSpc>
                <a:spcPct val="120000"/>
              </a:lnSpc>
              <a:spcBef>
                <a:spcPts val="450"/>
              </a:spcBef>
              <a:buNone/>
            </a:pPr>
            <a:r>
              <a:rPr lang="en-US" sz="2850" dirty="0">
                <a:solidFill>
                  <a:schemeClr val="accent1">
                    <a:lumMod val="75000"/>
                  </a:schemeClr>
                </a:solidFill>
              </a:rPr>
              <a:t>https://</a:t>
            </a:r>
            <a:r>
              <a:rPr lang="en-US" altLang="en-US" sz="2850" dirty="0">
                <a:solidFill>
                  <a:srgbClr val="1155CC"/>
                </a:solidFill>
                <a:latin typeface="Calibri" panose="020F0502020204030204" pitchFamily="34" charset="0"/>
                <a:cs typeface="Calibri" panose="020F0502020204030204" pitchFamily="34" charset="0"/>
              </a:rPr>
              <a:t>www.energy.gov/projectmanagement/services-0/earned-value-management</a:t>
            </a:r>
            <a:endParaRPr lang="en-US" sz="2850" dirty="0"/>
          </a:p>
          <a:p>
            <a:pPr marL="0" indent="0">
              <a:lnSpc>
                <a:spcPct val="120000"/>
              </a:lnSpc>
              <a:spcBef>
                <a:spcPts val="450"/>
              </a:spcBef>
              <a:buNone/>
            </a:pPr>
            <a:endParaRPr lang="en-US" sz="2850" dirty="0"/>
          </a:p>
          <a:p>
            <a:pPr marL="0" indent="0">
              <a:lnSpc>
                <a:spcPct val="120000"/>
              </a:lnSpc>
              <a:spcBef>
                <a:spcPts val="450"/>
              </a:spcBef>
              <a:buNone/>
            </a:pPr>
            <a:r>
              <a:rPr lang="en-US" sz="2850" b="1" dirty="0"/>
              <a:t>Internal: </a:t>
            </a:r>
          </a:p>
          <a:p>
            <a:pPr marL="0" indent="0">
              <a:lnSpc>
                <a:spcPct val="120000"/>
              </a:lnSpc>
              <a:spcBef>
                <a:spcPts val="450"/>
              </a:spcBef>
              <a:buNone/>
            </a:pPr>
            <a:r>
              <a:rPr lang="en-US" altLang="en-US" sz="2925" dirty="0">
                <a:solidFill>
                  <a:srgbClr val="1155CC"/>
                </a:solidFill>
                <a:latin typeface="Calibri" panose="020F0502020204030204" pitchFamily="34" charset="0"/>
                <a:cs typeface="Calibri" panose="020F0502020204030204" pitchFamily="34" charset="0"/>
              </a:rPr>
              <a:t>https://community.max.gov/display/DOEExternal/PM+EVM+Guidance</a:t>
            </a:r>
            <a:endParaRPr lang="en-US" sz="2925" b="1" dirty="0"/>
          </a:p>
        </p:txBody>
      </p:sp>
      <p:sp>
        <p:nvSpPr>
          <p:cNvPr id="899" name="Rectangle 898">
            <a:extLst>
              <a:ext uri="{FF2B5EF4-FFF2-40B4-BE49-F238E27FC236}">
                <a16:creationId xmlns:a16="http://schemas.microsoft.com/office/drawing/2014/main" xmlns="" id="{4A305200-2D00-41FB-83B4-0E8733196202}"/>
              </a:ext>
            </a:extLst>
          </p:cNvPr>
          <p:cNvSpPr/>
          <p:nvPr/>
        </p:nvSpPr>
        <p:spPr>
          <a:xfrm>
            <a:off x="404064" y="589279"/>
            <a:ext cx="2728913" cy="1315745"/>
          </a:xfrm>
          <a:prstGeom prst="rect">
            <a:avLst/>
          </a:prstGeom>
          <a:noFill/>
        </p:spPr>
        <p:txBody>
          <a:bodyPr wrap="square" lIns="68580" tIns="34290" rIns="68580" bIns="34290">
            <a:spAutoFit/>
          </a:bodyPr>
          <a:lstStyle/>
          <a:p>
            <a:pPr algn="ctr"/>
            <a:r>
              <a:rPr lang="en-US" sz="405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That’s Not All Folks! </a:t>
            </a:r>
          </a:p>
        </p:txBody>
      </p:sp>
      <p:sp>
        <p:nvSpPr>
          <p:cNvPr id="2" name="Slide Number Placeholder 1">
            <a:extLst>
              <a:ext uri="{FF2B5EF4-FFF2-40B4-BE49-F238E27FC236}">
                <a16:creationId xmlns:a16="http://schemas.microsoft.com/office/drawing/2014/main" xmlns="" id="{EA52CFB9-1496-4E4D-B32C-0587F2742E2A}"/>
              </a:ext>
            </a:extLst>
          </p:cNvPr>
          <p:cNvSpPr>
            <a:spLocks noGrp="1"/>
          </p:cNvSpPr>
          <p:nvPr>
            <p:ph type="sldNum" sz="quarter" idx="12"/>
          </p:nvPr>
        </p:nvSpPr>
        <p:spPr>
          <a:xfrm>
            <a:off x="8128000" y="6470704"/>
            <a:ext cx="730250" cy="387296"/>
          </a:xfrm>
        </p:spPr>
        <p:txBody>
          <a:bodyPr/>
          <a:lstStyle/>
          <a:p>
            <a:fld id="{7B59A598-58D1-480D-8057-49927A977735}" type="slidenum">
              <a:rPr lang="en-US" sz="1100" smtClean="0"/>
              <a:t>16</a:t>
            </a:fld>
            <a:endParaRPr lang="en-US" dirty="0"/>
          </a:p>
        </p:txBody>
      </p:sp>
      <p:pic>
        <p:nvPicPr>
          <p:cNvPr id="130" name="Picture 129">
            <a:extLst>
              <a:ext uri="{FF2B5EF4-FFF2-40B4-BE49-F238E27FC236}">
                <a16:creationId xmlns:a16="http://schemas.microsoft.com/office/drawing/2014/main" xmlns="" id="{052563D9-79A3-4081-BF7F-51E6CC7678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477" y="2494303"/>
            <a:ext cx="2272088" cy="3976400"/>
          </a:xfrm>
          <a:prstGeom prst="rect">
            <a:avLst/>
          </a:prstGeom>
        </p:spPr>
      </p:pic>
    </p:spTree>
    <p:extLst>
      <p:ext uri="{BB962C8B-B14F-4D97-AF65-F5344CB8AC3E}">
        <p14:creationId xmlns:p14="http://schemas.microsoft.com/office/powerpoint/2010/main" val="30627148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2486</Words>
  <Application>Microsoft Office PowerPoint</Application>
  <PresentationFormat>On-screen Show (4:3)</PresentationFormat>
  <Paragraphs>225</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Trebuchet MS</vt:lpstr>
      <vt:lpstr>Tw Cen MT</vt:lpstr>
      <vt:lpstr>Tw Cen MT Condensed</vt:lpstr>
      <vt:lpstr>Wingdings 3</vt:lpstr>
      <vt:lpstr>Integral</vt:lpstr>
      <vt:lpstr>Snippet 5-1:  Periodic and Comprehensive Estimate at Completion</vt:lpstr>
      <vt:lpstr>Importance of an Estimate at Completion</vt:lpstr>
      <vt:lpstr>EAC: The PAST PLUS THE FUTURE</vt:lpstr>
      <vt:lpstr>Estimate to Complete Graph</vt:lpstr>
      <vt:lpstr>The BCWR</vt:lpstr>
      <vt:lpstr>Budgeted Cost of Work Remaining GRAPH</vt:lpstr>
      <vt:lpstr>The Estimate to Complete</vt:lpstr>
      <vt:lpstr>ETC to BCWR Comparison GRAPH </vt:lpstr>
      <vt:lpstr>Reviewing the EAC for an Update (Monthly)</vt:lpstr>
      <vt:lpstr>Time for a  Reality Check</vt:lpstr>
      <vt:lpstr>CPI and TCPI Graph</vt:lpstr>
      <vt:lpstr>Reporting the Project Manager’s EAC in the IPMR</vt:lpstr>
      <vt:lpstr>Comprehensive EAC Update</vt:lpstr>
      <vt:lpstr>Comprehensive EAC</vt:lpstr>
      <vt:lpstr>Summary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Snippet 5-1:  Periodic and Comprehensive Estimate at Completion</dc:title>
  <dc:creator>PM-30</dc:creator>
  <cp:lastModifiedBy>Taliaferro, Matthew</cp:lastModifiedBy>
  <cp:revision>10</cp:revision>
  <cp:lastPrinted>2019-10-01T17:07:16Z</cp:lastPrinted>
  <dcterms:created xsi:type="dcterms:W3CDTF">2019-10-01T16:12:31Z</dcterms:created>
  <dcterms:modified xsi:type="dcterms:W3CDTF">2020-04-08T18:43:57Z</dcterms:modified>
</cp:coreProperties>
</file>