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350" r:id="rId2"/>
    <p:sldId id="341" r:id="rId3"/>
    <p:sldId id="346" r:id="rId4"/>
    <p:sldId id="343" r:id="rId5"/>
    <p:sldId id="344" r:id="rId6"/>
    <p:sldId id="347" r:id="rId7"/>
    <p:sldId id="337" r:id="rId8"/>
    <p:sldId id="348" r:id="rId9"/>
    <p:sldId id="332" r:id="rId10"/>
    <p:sldId id="362" r:id="rId11"/>
    <p:sldId id="338" r:id="rId12"/>
    <p:sldId id="339" r:id="rId13"/>
    <p:sldId id="345" r:id="rId14"/>
    <p:sldId id="333" r:id="rId15"/>
    <p:sldId id="340" r:id="rId16"/>
    <p:sldId id="349"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WWWN4GNkD6XJkV6PwuOMA==" hashData="CZWOP6rAw6/V53Et8GYoHgvlwN7hCmbW5hjRLPsNBMA470PA9CuecwqnJHKvphw9u0U2fddX2O0pAVSwmKMEj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9933"/>
    <a:srgbClr val="FFFFCC"/>
    <a:srgbClr val="99FFCC"/>
    <a:srgbClr val="CC66FF"/>
    <a:srgbClr val="FF6699"/>
    <a:srgbClr val="8E42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8907" autoAdjust="0"/>
  </p:normalViewPr>
  <p:slideViewPr>
    <p:cSldViewPr snapToGrid="0">
      <p:cViewPr varScale="1">
        <p:scale>
          <a:sx n="52" d="100"/>
          <a:sy n="52" d="100"/>
        </p:scale>
        <p:origin x="1872" y="53"/>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8E493-D803-490A-9544-4A2D3335FF5F}"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AB30EA87-4372-4060-AE59-C9F4F2F6DA5D}">
      <dgm:prSet/>
      <dgm:spPr/>
      <dgm:t>
        <a:bodyPr/>
        <a:lstStyle/>
        <a:p>
          <a:pPr>
            <a:lnSpc>
              <a:spcPct val="100000"/>
            </a:lnSpc>
            <a:defRPr b="1"/>
          </a:pPr>
          <a:r>
            <a:rPr lang="en-US" dirty="0"/>
            <a:t>Process</a:t>
          </a:r>
        </a:p>
      </dgm:t>
    </dgm:pt>
    <dgm:pt modelId="{6D631718-E34C-4B0F-A001-F681E2282813}" type="parTrans" cxnId="{B8D17CB3-85F5-44FD-9F1C-6586DDB3BE45}">
      <dgm:prSet/>
      <dgm:spPr/>
      <dgm:t>
        <a:bodyPr/>
        <a:lstStyle/>
        <a:p>
          <a:endParaRPr lang="en-US"/>
        </a:p>
      </dgm:t>
    </dgm:pt>
    <dgm:pt modelId="{4273913D-2C96-45DF-926A-C1901D1FEDD6}" type="sibTrans" cxnId="{B8D17CB3-85F5-44FD-9F1C-6586DDB3BE45}">
      <dgm:prSet/>
      <dgm:spPr/>
      <dgm:t>
        <a:bodyPr/>
        <a:lstStyle/>
        <a:p>
          <a:endParaRPr lang="en-US"/>
        </a:p>
      </dgm:t>
    </dgm:pt>
    <dgm:pt modelId="{8DA5C338-037E-435E-8B16-B05C68215E77}">
      <dgm:prSet custT="1"/>
      <dgm:spPr/>
      <dgm:t>
        <a:bodyPr/>
        <a:lstStyle/>
        <a:p>
          <a:pPr>
            <a:lnSpc>
              <a:spcPct val="100000"/>
            </a:lnSpc>
          </a:pPr>
          <a:r>
            <a:rPr lang="en-US" sz="2000" dirty="0"/>
            <a:t>SRA process uses the same “Forward / Back” Critical Path Calculations</a:t>
          </a:r>
        </a:p>
      </dgm:t>
    </dgm:pt>
    <dgm:pt modelId="{86B7EFD5-656D-49AD-9BD0-5CE35F10FE79}" type="parTrans" cxnId="{DA5F92A2-5917-474B-A980-32BD5A50FA53}">
      <dgm:prSet/>
      <dgm:spPr/>
      <dgm:t>
        <a:bodyPr/>
        <a:lstStyle/>
        <a:p>
          <a:endParaRPr lang="en-US"/>
        </a:p>
      </dgm:t>
    </dgm:pt>
    <dgm:pt modelId="{5772324F-228B-460D-AD9B-1F2512B06B95}" type="sibTrans" cxnId="{DA5F92A2-5917-474B-A980-32BD5A50FA53}">
      <dgm:prSet/>
      <dgm:spPr/>
      <dgm:t>
        <a:bodyPr/>
        <a:lstStyle/>
        <a:p>
          <a:endParaRPr lang="en-US"/>
        </a:p>
      </dgm:t>
    </dgm:pt>
    <dgm:pt modelId="{1E49B952-24A6-476D-B952-4A69FF56792D}">
      <dgm:prSet custT="1"/>
      <dgm:spPr/>
      <dgm:t>
        <a:bodyPr/>
        <a:lstStyle/>
        <a:p>
          <a:pPr>
            <a:lnSpc>
              <a:spcPct val="100000"/>
            </a:lnSpc>
          </a:pPr>
          <a:r>
            <a:rPr lang="en-US" sz="2000" dirty="0"/>
            <a:t>Specialized software repeats this analysis thousands of time</a:t>
          </a:r>
        </a:p>
      </dgm:t>
    </dgm:pt>
    <dgm:pt modelId="{C70F59E8-531E-4C73-9D62-EC9E132A0AE0}" type="parTrans" cxnId="{4E741030-DC28-4D95-9CD5-BFF7F5886818}">
      <dgm:prSet/>
      <dgm:spPr/>
      <dgm:t>
        <a:bodyPr/>
        <a:lstStyle/>
        <a:p>
          <a:endParaRPr lang="en-US"/>
        </a:p>
      </dgm:t>
    </dgm:pt>
    <dgm:pt modelId="{42FCD5F4-E913-4474-BDE3-D6B000709138}" type="sibTrans" cxnId="{4E741030-DC28-4D95-9CD5-BFF7F5886818}">
      <dgm:prSet/>
      <dgm:spPr/>
      <dgm:t>
        <a:bodyPr/>
        <a:lstStyle/>
        <a:p>
          <a:endParaRPr lang="en-US"/>
        </a:p>
      </dgm:t>
    </dgm:pt>
    <dgm:pt modelId="{8D7251E0-DB67-4663-B6DC-8024714E1718}">
      <dgm:prSet custT="1"/>
      <dgm:spPr/>
      <dgm:t>
        <a:bodyPr/>
        <a:lstStyle/>
        <a:p>
          <a:pPr>
            <a:lnSpc>
              <a:spcPct val="100000"/>
            </a:lnSpc>
          </a:pPr>
          <a:r>
            <a:rPr lang="en-US" sz="2000" dirty="0"/>
            <a:t>Software randomly assigns different durations using distribution curve, between the Best and Worst Case</a:t>
          </a:r>
        </a:p>
      </dgm:t>
    </dgm:pt>
    <dgm:pt modelId="{55054DF9-81AC-4741-A30E-AF13D2D9AE9D}" type="parTrans" cxnId="{EB00827B-16EB-48F5-B3EE-428F58758286}">
      <dgm:prSet/>
      <dgm:spPr/>
      <dgm:t>
        <a:bodyPr/>
        <a:lstStyle/>
        <a:p>
          <a:endParaRPr lang="en-US"/>
        </a:p>
      </dgm:t>
    </dgm:pt>
    <dgm:pt modelId="{60E7B40C-7C8D-46F8-98EF-677CD3A9C3DC}" type="sibTrans" cxnId="{EB00827B-16EB-48F5-B3EE-428F58758286}">
      <dgm:prSet/>
      <dgm:spPr/>
      <dgm:t>
        <a:bodyPr/>
        <a:lstStyle/>
        <a:p>
          <a:endParaRPr lang="en-US"/>
        </a:p>
      </dgm:t>
    </dgm:pt>
    <dgm:pt modelId="{28E99FE4-5C7A-43E5-99CC-96597B31ED81}">
      <dgm:prSet/>
      <dgm:spPr/>
      <dgm:t>
        <a:bodyPr/>
        <a:lstStyle/>
        <a:p>
          <a:pPr>
            <a:lnSpc>
              <a:spcPct val="100000"/>
            </a:lnSpc>
          </a:pPr>
          <a:endParaRPr lang="en-US" dirty="0"/>
        </a:p>
      </dgm:t>
    </dgm:pt>
    <dgm:pt modelId="{198B9C24-E0AA-47DE-A7C2-C89A6661181C}" type="parTrans" cxnId="{04231788-846B-4153-BB41-3625D5543C5F}">
      <dgm:prSet/>
      <dgm:spPr/>
      <dgm:t>
        <a:bodyPr/>
        <a:lstStyle/>
        <a:p>
          <a:endParaRPr lang="en-US"/>
        </a:p>
      </dgm:t>
    </dgm:pt>
    <dgm:pt modelId="{3A0FE0DE-4835-4D28-9A07-A0710A1402C7}" type="sibTrans" cxnId="{04231788-846B-4153-BB41-3625D5543C5F}">
      <dgm:prSet/>
      <dgm:spPr/>
      <dgm:t>
        <a:bodyPr/>
        <a:lstStyle/>
        <a:p>
          <a:endParaRPr lang="en-US"/>
        </a:p>
      </dgm:t>
    </dgm:pt>
    <dgm:pt modelId="{6C8B56C1-7849-42C9-9A98-B355A889F93E}">
      <dgm:prSet/>
      <dgm:spPr/>
      <dgm:t>
        <a:bodyPr/>
        <a:lstStyle/>
        <a:p>
          <a:pPr>
            <a:lnSpc>
              <a:spcPct val="100000"/>
            </a:lnSpc>
            <a:defRPr b="1"/>
          </a:pPr>
          <a:r>
            <a:rPr lang="en-US" dirty="0"/>
            <a:t>Results</a:t>
          </a:r>
        </a:p>
      </dgm:t>
    </dgm:pt>
    <dgm:pt modelId="{1E3413EF-92BF-4982-91C7-EE1BAF5ECAFE}" type="sibTrans" cxnId="{02CB03E9-BB3D-49EC-AC8B-673DAD0B92ED}">
      <dgm:prSet/>
      <dgm:spPr/>
      <dgm:t>
        <a:bodyPr/>
        <a:lstStyle/>
        <a:p>
          <a:endParaRPr lang="en-US"/>
        </a:p>
      </dgm:t>
    </dgm:pt>
    <dgm:pt modelId="{BCB4827D-F8A6-4073-A435-E8EDA9BFE2DC}" type="parTrans" cxnId="{02CB03E9-BB3D-49EC-AC8B-673DAD0B92ED}">
      <dgm:prSet/>
      <dgm:spPr/>
      <dgm:t>
        <a:bodyPr/>
        <a:lstStyle/>
        <a:p>
          <a:endParaRPr lang="en-US"/>
        </a:p>
      </dgm:t>
    </dgm:pt>
    <dgm:pt modelId="{1D053F6C-74E6-426C-95E4-31AE8A45DBC5}" type="pres">
      <dgm:prSet presAssocID="{2378E493-D803-490A-9544-4A2D3335FF5F}" presName="root" presStyleCnt="0">
        <dgm:presLayoutVars>
          <dgm:dir/>
          <dgm:resizeHandles val="exact"/>
        </dgm:presLayoutVars>
      </dgm:prSet>
      <dgm:spPr/>
      <dgm:t>
        <a:bodyPr/>
        <a:lstStyle/>
        <a:p>
          <a:endParaRPr lang="en-US"/>
        </a:p>
      </dgm:t>
    </dgm:pt>
    <dgm:pt modelId="{24C75B73-D94A-4684-84A3-8FBD0CA7C863}" type="pres">
      <dgm:prSet presAssocID="{AB30EA87-4372-4060-AE59-C9F4F2F6DA5D}" presName="compNode" presStyleCnt="0"/>
      <dgm:spPr/>
    </dgm:pt>
    <dgm:pt modelId="{8CE9974F-05F2-4714-8F24-CEFEFF414437}" type="pres">
      <dgm:prSet presAssocID="{AB30EA87-4372-4060-AE59-C9F4F2F6DA5D}" presName="iconRect" presStyleLbl="node1" presStyleIdx="0" presStyleCnt="2" custLinFactNeighborX="-1062" custLinFactNeighborY="-12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Processor"/>
        </a:ext>
      </dgm:extLst>
    </dgm:pt>
    <dgm:pt modelId="{76852512-CA50-4DC0-9AE5-B4C3AE6BA20B}" type="pres">
      <dgm:prSet presAssocID="{AB30EA87-4372-4060-AE59-C9F4F2F6DA5D}" presName="iconSpace" presStyleCnt="0"/>
      <dgm:spPr/>
    </dgm:pt>
    <dgm:pt modelId="{6656DCB2-62A9-47D4-AB3A-643CB16347D5}" type="pres">
      <dgm:prSet presAssocID="{AB30EA87-4372-4060-AE59-C9F4F2F6DA5D}" presName="parTx" presStyleLbl="revTx" presStyleIdx="0" presStyleCnt="4">
        <dgm:presLayoutVars>
          <dgm:chMax val="0"/>
          <dgm:chPref val="0"/>
        </dgm:presLayoutVars>
      </dgm:prSet>
      <dgm:spPr/>
      <dgm:t>
        <a:bodyPr/>
        <a:lstStyle/>
        <a:p>
          <a:endParaRPr lang="en-US"/>
        </a:p>
      </dgm:t>
    </dgm:pt>
    <dgm:pt modelId="{D8F798B1-522E-40C6-B32E-CD035FD8C738}" type="pres">
      <dgm:prSet presAssocID="{AB30EA87-4372-4060-AE59-C9F4F2F6DA5D}" presName="txSpace" presStyleCnt="0"/>
      <dgm:spPr/>
    </dgm:pt>
    <dgm:pt modelId="{794AF2C3-7425-4EFC-B7CF-A9C6560B085B}" type="pres">
      <dgm:prSet presAssocID="{AB30EA87-4372-4060-AE59-C9F4F2F6DA5D}" presName="desTx" presStyleLbl="revTx" presStyleIdx="1" presStyleCnt="4" custLinFactNeighborX="372" custLinFactNeighborY="-5056">
        <dgm:presLayoutVars/>
      </dgm:prSet>
      <dgm:spPr/>
      <dgm:t>
        <a:bodyPr/>
        <a:lstStyle/>
        <a:p>
          <a:endParaRPr lang="en-US"/>
        </a:p>
      </dgm:t>
    </dgm:pt>
    <dgm:pt modelId="{BC4E3082-FCB5-479C-BDAA-C16529B86934}" type="pres">
      <dgm:prSet presAssocID="{4273913D-2C96-45DF-926A-C1901D1FEDD6}" presName="sibTrans" presStyleCnt="0"/>
      <dgm:spPr/>
    </dgm:pt>
    <dgm:pt modelId="{807EA170-0E67-49E4-B9BA-4EF2D8A9F8AF}" type="pres">
      <dgm:prSet presAssocID="{6C8B56C1-7849-42C9-9A98-B355A889F93E}" presName="compNode" presStyleCnt="0"/>
      <dgm:spPr/>
    </dgm:pt>
    <dgm:pt modelId="{28B87C39-E63F-44AF-A476-7F575425D7D3}" type="pres">
      <dgm:prSet presAssocID="{6C8B56C1-7849-42C9-9A98-B355A889F93E}" presName="iconRect" presStyleLbl="node1" presStyleIdx="1" presStyleCnt="2" custLinFactNeighborY="-12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tatistics"/>
        </a:ext>
      </dgm:extLst>
    </dgm:pt>
    <dgm:pt modelId="{117CFCF0-A5B6-4385-ABE5-A2D3276C16F9}" type="pres">
      <dgm:prSet presAssocID="{6C8B56C1-7849-42C9-9A98-B355A889F93E}" presName="iconSpace" presStyleCnt="0"/>
      <dgm:spPr/>
    </dgm:pt>
    <dgm:pt modelId="{CBBD01DB-BFC1-4951-8E7A-76E2B216A63B}" type="pres">
      <dgm:prSet presAssocID="{6C8B56C1-7849-42C9-9A98-B355A889F93E}" presName="parTx" presStyleLbl="revTx" presStyleIdx="2" presStyleCnt="4">
        <dgm:presLayoutVars>
          <dgm:chMax val="0"/>
          <dgm:chPref val="0"/>
        </dgm:presLayoutVars>
      </dgm:prSet>
      <dgm:spPr/>
      <dgm:t>
        <a:bodyPr/>
        <a:lstStyle/>
        <a:p>
          <a:endParaRPr lang="en-US"/>
        </a:p>
      </dgm:t>
    </dgm:pt>
    <dgm:pt modelId="{8659D78E-0C9A-49EE-A65F-5BA06E940DB2}" type="pres">
      <dgm:prSet presAssocID="{6C8B56C1-7849-42C9-9A98-B355A889F93E}" presName="txSpace" presStyleCnt="0"/>
      <dgm:spPr/>
    </dgm:pt>
    <dgm:pt modelId="{A2F1E3E2-C172-4983-8B6C-E29BDFB0192F}" type="pres">
      <dgm:prSet presAssocID="{6C8B56C1-7849-42C9-9A98-B355A889F93E}" presName="desTx" presStyleLbl="revTx" presStyleIdx="3" presStyleCnt="4">
        <dgm:presLayoutVars/>
      </dgm:prSet>
      <dgm:spPr/>
      <dgm:t>
        <a:bodyPr/>
        <a:lstStyle/>
        <a:p>
          <a:endParaRPr lang="en-US"/>
        </a:p>
      </dgm:t>
    </dgm:pt>
  </dgm:ptLst>
  <dgm:cxnLst>
    <dgm:cxn modelId="{85B3DF40-4697-4A09-A9AB-545F4CEF570C}" type="presOf" srcId="{1E49B952-24A6-476D-B952-4A69FF56792D}" destId="{794AF2C3-7425-4EFC-B7CF-A9C6560B085B}" srcOrd="0" destOrd="1" presId="urn:microsoft.com/office/officeart/2018/5/layout/CenteredIconLabelDescriptionList"/>
    <dgm:cxn modelId="{EB00827B-16EB-48F5-B3EE-428F58758286}" srcId="{AB30EA87-4372-4060-AE59-C9F4F2F6DA5D}" destId="{8D7251E0-DB67-4663-B6DC-8024714E1718}" srcOrd="2" destOrd="0" parTransId="{55054DF9-81AC-4741-A30E-AF13D2D9AE9D}" sibTransId="{60E7B40C-7C8D-46F8-98EF-677CD3A9C3DC}"/>
    <dgm:cxn modelId="{013C139C-80EA-47F5-AE29-07B55C87D309}" type="presOf" srcId="{8D7251E0-DB67-4663-B6DC-8024714E1718}" destId="{794AF2C3-7425-4EFC-B7CF-A9C6560B085B}" srcOrd="0" destOrd="2" presId="urn:microsoft.com/office/officeart/2018/5/layout/CenteredIconLabelDescriptionList"/>
    <dgm:cxn modelId="{0642066B-3AB7-46F2-BE48-B55B46D16A22}" type="presOf" srcId="{8DA5C338-037E-435E-8B16-B05C68215E77}" destId="{794AF2C3-7425-4EFC-B7CF-A9C6560B085B}" srcOrd="0" destOrd="0" presId="urn:microsoft.com/office/officeart/2018/5/layout/CenteredIconLabelDescriptionList"/>
    <dgm:cxn modelId="{DA5F92A2-5917-474B-A980-32BD5A50FA53}" srcId="{AB30EA87-4372-4060-AE59-C9F4F2F6DA5D}" destId="{8DA5C338-037E-435E-8B16-B05C68215E77}" srcOrd="0" destOrd="0" parTransId="{86B7EFD5-656D-49AD-9BD0-5CE35F10FE79}" sibTransId="{5772324F-228B-460D-AD9B-1F2512B06B95}"/>
    <dgm:cxn modelId="{FE357DEC-FB50-41A9-B176-7F0BDBA99496}" type="presOf" srcId="{AB30EA87-4372-4060-AE59-C9F4F2F6DA5D}" destId="{6656DCB2-62A9-47D4-AB3A-643CB16347D5}" srcOrd="0" destOrd="0" presId="urn:microsoft.com/office/officeart/2018/5/layout/CenteredIconLabelDescriptionList"/>
    <dgm:cxn modelId="{04231788-846B-4153-BB41-3625D5543C5F}" srcId="{6C8B56C1-7849-42C9-9A98-B355A889F93E}" destId="{28E99FE4-5C7A-43E5-99CC-96597B31ED81}" srcOrd="0" destOrd="0" parTransId="{198B9C24-E0AA-47DE-A7C2-C89A6661181C}" sibTransId="{3A0FE0DE-4835-4D28-9A07-A0710A1402C7}"/>
    <dgm:cxn modelId="{B8D17CB3-85F5-44FD-9F1C-6586DDB3BE45}" srcId="{2378E493-D803-490A-9544-4A2D3335FF5F}" destId="{AB30EA87-4372-4060-AE59-C9F4F2F6DA5D}" srcOrd="0" destOrd="0" parTransId="{6D631718-E34C-4B0F-A001-F681E2282813}" sibTransId="{4273913D-2C96-45DF-926A-C1901D1FEDD6}"/>
    <dgm:cxn modelId="{4E741030-DC28-4D95-9CD5-BFF7F5886818}" srcId="{AB30EA87-4372-4060-AE59-C9F4F2F6DA5D}" destId="{1E49B952-24A6-476D-B952-4A69FF56792D}" srcOrd="1" destOrd="0" parTransId="{C70F59E8-531E-4C73-9D62-EC9E132A0AE0}" sibTransId="{42FCD5F4-E913-4474-BDE3-D6B000709138}"/>
    <dgm:cxn modelId="{FC0D0F05-8DAD-41FE-81EC-814664F7CEC5}" type="presOf" srcId="{2378E493-D803-490A-9544-4A2D3335FF5F}" destId="{1D053F6C-74E6-426C-95E4-31AE8A45DBC5}" srcOrd="0" destOrd="0" presId="urn:microsoft.com/office/officeart/2018/5/layout/CenteredIconLabelDescriptionList"/>
    <dgm:cxn modelId="{733DE532-8350-4220-AB38-057ACFA3B202}" type="presOf" srcId="{6C8B56C1-7849-42C9-9A98-B355A889F93E}" destId="{CBBD01DB-BFC1-4951-8E7A-76E2B216A63B}" srcOrd="0" destOrd="0" presId="urn:microsoft.com/office/officeart/2018/5/layout/CenteredIconLabelDescriptionList"/>
    <dgm:cxn modelId="{02CB03E9-BB3D-49EC-AC8B-673DAD0B92ED}" srcId="{2378E493-D803-490A-9544-4A2D3335FF5F}" destId="{6C8B56C1-7849-42C9-9A98-B355A889F93E}" srcOrd="1" destOrd="0" parTransId="{BCB4827D-F8A6-4073-A435-E8EDA9BFE2DC}" sibTransId="{1E3413EF-92BF-4982-91C7-EE1BAF5ECAFE}"/>
    <dgm:cxn modelId="{C725CCD4-DBB6-4381-9E59-8FC02292D60B}" type="presOf" srcId="{28E99FE4-5C7A-43E5-99CC-96597B31ED81}" destId="{A2F1E3E2-C172-4983-8B6C-E29BDFB0192F}" srcOrd="0" destOrd="0" presId="urn:microsoft.com/office/officeart/2018/5/layout/CenteredIconLabelDescriptionList"/>
    <dgm:cxn modelId="{8DFAA492-EBFB-42B1-9D11-F4BFC6EF656D}" type="presParOf" srcId="{1D053F6C-74E6-426C-95E4-31AE8A45DBC5}" destId="{24C75B73-D94A-4684-84A3-8FBD0CA7C863}" srcOrd="0" destOrd="0" presId="urn:microsoft.com/office/officeart/2018/5/layout/CenteredIconLabelDescriptionList"/>
    <dgm:cxn modelId="{AE66DF4A-0D25-4A75-B362-07A2740DCBE5}" type="presParOf" srcId="{24C75B73-D94A-4684-84A3-8FBD0CA7C863}" destId="{8CE9974F-05F2-4714-8F24-CEFEFF414437}" srcOrd="0" destOrd="0" presId="urn:microsoft.com/office/officeart/2018/5/layout/CenteredIconLabelDescriptionList"/>
    <dgm:cxn modelId="{AF082A51-CE5F-473B-897E-7AC46309B71C}" type="presParOf" srcId="{24C75B73-D94A-4684-84A3-8FBD0CA7C863}" destId="{76852512-CA50-4DC0-9AE5-B4C3AE6BA20B}" srcOrd="1" destOrd="0" presId="urn:microsoft.com/office/officeart/2018/5/layout/CenteredIconLabelDescriptionList"/>
    <dgm:cxn modelId="{B3C403F5-24FB-46E9-9690-3C2C084B2BA2}" type="presParOf" srcId="{24C75B73-D94A-4684-84A3-8FBD0CA7C863}" destId="{6656DCB2-62A9-47D4-AB3A-643CB16347D5}" srcOrd="2" destOrd="0" presId="urn:microsoft.com/office/officeart/2018/5/layout/CenteredIconLabelDescriptionList"/>
    <dgm:cxn modelId="{333E2D74-66C3-4A43-864E-892760D8134F}" type="presParOf" srcId="{24C75B73-D94A-4684-84A3-8FBD0CA7C863}" destId="{D8F798B1-522E-40C6-B32E-CD035FD8C738}" srcOrd="3" destOrd="0" presId="urn:microsoft.com/office/officeart/2018/5/layout/CenteredIconLabelDescriptionList"/>
    <dgm:cxn modelId="{6A2637AC-B264-4495-853F-C8079AD4AD03}" type="presParOf" srcId="{24C75B73-D94A-4684-84A3-8FBD0CA7C863}" destId="{794AF2C3-7425-4EFC-B7CF-A9C6560B085B}" srcOrd="4" destOrd="0" presId="urn:microsoft.com/office/officeart/2018/5/layout/CenteredIconLabelDescriptionList"/>
    <dgm:cxn modelId="{4D358867-E86D-4659-87CF-809CEE72D526}" type="presParOf" srcId="{1D053F6C-74E6-426C-95E4-31AE8A45DBC5}" destId="{BC4E3082-FCB5-479C-BDAA-C16529B86934}" srcOrd="1" destOrd="0" presId="urn:microsoft.com/office/officeart/2018/5/layout/CenteredIconLabelDescriptionList"/>
    <dgm:cxn modelId="{58488D57-156F-475B-8B3C-2C855115DC91}" type="presParOf" srcId="{1D053F6C-74E6-426C-95E4-31AE8A45DBC5}" destId="{807EA170-0E67-49E4-B9BA-4EF2D8A9F8AF}" srcOrd="2" destOrd="0" presId="urn:microsoft.com/office/officeart/2018/5/layout/CenteredIconLabelDescriptionList"/>
    <dgm:cxn modelId="{09D45054-6EF0-47C3-9C38-4BCC2DD04E80}" type="presParOf" srcId="{807EA170-0E67-49E4-B9BA-4EF2D8A9F8AF}" destId="{28B87C39-E63F-44AF-A476-7F575425D7D3}" srcOrd="0" destOrd="0" presId="urn:microsoft.com/office/officeart/2018/5/layout/CenteredIconLabelDescriptionList"/>
    <dgm:cxn modelId="{B9703E38-9595-4AF0-B6D4-08B552C82D15}" type="presParOf" srcId="{807EA170-0E67-49E4-B9BA-4EF2D8A9F8AF}" destId="{117CFCF0-A5B6-4385-ABE5-A2D3276C16F9}" srcOrd="1" destOrd="0" presId="urn:microsoft.com/office/officeart/2018/5/layout/CenteredIconLabelDescriptionList"/>
    <dgm:cxn modelId="{C267C66A-DA0D-4E16-B863-6F9B5BA05C1E}" type="presParOf" srcId="{807EA170-0E67-49E4-B9BA-4EF2D8A9F8AF}" destId="{CBBD01DB-BFC1-4951-8E7A-76E2B216A63B}" srcOrd="2" destOrd="0" presId="urn:microsoft.com/office/officeart/2018/5/layout/CenteredIconLabelDescriptionList"/>
    <dgm:cxn modelId="{01445EAA-CFED-4AF4-AAD0-7D1B49B52125}" type="presParOf" srcId="{807EA170-0E67-49E4-B9BA-4EF2D8A9F8AF}" destId="{8659D78E-0C9A-49EE-A65F-5BA06E940DB2}" srcOrd="3" destOrd="0" presId="urn:microsoft.com/office/officeart/2018/5/layout/CenteredIconLabelDescriptionList"/>
    <dgm:cxn modelId="{23EC4C8A-5A94-49FE-B505-53FAFB502A78}" type="presParOf" srcId="{807EA170-0E67-49E4-B9BA-4EF2D8A9F8AF}" destId="{A2F1E3E2-C172-4983-8B6C-E29BDFB0192F}"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8E493-D803-490A-9544-4A2D3335FF5F}"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AB30EA87-4372-4060-AE59-C9F4F2F6DA5D}">
      <dgm:prSet/>
      <dgm:spPr/>
      <dgm:t>
        <a:bodyPr/>
        <a:lstStyle/>
        <a:p>
          <a:pPr>
            <a:lnSpc>
              <a:spcPct val="100000"/>
            </a:lnSpc>
            <a:defRPr b="1"/>
          </a:pPr>
          <a:r>
            <a:rPr lang="en-US" dirty="0"/>
            <a:t>Process</a:t>
          </a:r>
        </a:p>
      </dgm:t>
    </dgm:pt>
    <dgm:pt modelId="{6D631718-E34C-4B0F-A001-F681E2282813}" type="parTrans" cxnId="{B8D17CB3-85F5-44FD-9F1C-6586DDB3BE45}">
      <dgm:prSet/>
      <dgm:spPr/>
      <dgm:t>
        <a:bodyPr/>
        <a:lstStyle/>
        <a:p>
          <a:endParaRPr lang="en-US"/>
        </a:p>
      </dgm:t>
    </dgm:pt>
    <dgm:pt modelId="{4273913D-2C96-45DF-926A-C1901D1FEDD6}" type="sibTrans" cxnId="{B8D17CB3-85F5-44FD-9F1C-6586DDB3BE45}">
      <dgm:prSet/>
      <dgm:spPr/>
      <dgm:t>
        <a:bodyPr/>
        <a:lstStyle/>
        <a:p>
          <a:endParaRPr lang="en-US"/>
        </a:p>
      </dgm:t>
    </dgm:pt>
    <dgm:pt modelId="{8DA5C338-037E-435E-8B16-B05C68215E77}">
      <dgm:prSet/>
      <dgm:spPr/>
      <dgm:t>
        <a:bodyPr/>
        <a:lstStyle/>
        <a:p>
          <a:pPr>
            <a:lnSpc>
              <a:spcPct val="100000"/>
            </a:lnSpc>
          </a:pPr>
          <a:r>
            <a:rPr lang="en-US"/>
            <a:t>SRA process uses the same “Forward / Back” Critical Path Calculations</a:t>
          </a:r>
        </a:p>
      </dgm:t>
    </dgm:pt>
    <dgm:pt modelId="{86B7EFD5-656D-49AD-9BD0-5CE35F10FE79}" type="parTrans" cxnId="{DA5F92A2-5917-474B-A980-32BD5A50FA53}">
      <dgm:prSet/>
      <dgm:spPr/>
      <dgm:t>
        <a:bodyPr/>
        <a:lstStyle/>
        <a:p>
          <a:endParaRPr lang="en-US"/>
        </a:p>
      </dgm:t>
    </dgm:pt>
    <dgm:pt modelId="{5772324F-228B-460D-AD9B-1F2512B06B95}" type="sibTrans" cxnId="{DA5F92A2-5917-474B-A980-32BD5A50FA53}">
      <dgm:prSet/>
      <dgm:spPr/>
      <dgm:t>
        <a:bodyPr/>
        <a:lstStyle/>
        <a:p>
          <a:endParaRPr lang="en-US"/>
        </a:p>
      </dgm:t>
    </dgm:pt>
    <dgm:pt modelId="{1E49B952-24A6-476D-B952-4A69FF56792D}">
      <dgm:prSet/>
      <dgm:spPr/>
      <dgm:t>
        <a:bodyPr/>
        <a:lstStyle/>
        <a:p>
          <a:pPr>
            <a:lnSpc>
              <a:spcPct val="100000"/>
            </a:lnSpc>
          </a:pPr>
          <a:r>
            <a:rPr lang="en-US" dirty="0"/>
            <a:t>Specialized software repeats this analysis thousands of time</a:t>
          </a:r>
        </a:p>
      </dgm:t>
    </dgm:pt>
    <dgm:pt modelId="{C70F59E8-531E-4C73-9D62-EC9E132A0AE0}" type="parTrans" cxnId="{4E741030-DC28-4D95-9CD5-BFF7F5886818}">
      <dgm:prSet/>
      <dgm:spPr/>
      <dgm:t>
        <a:bodyPr/>
        <a:lstStyle/>
        <a:p>
          <a:endParaRPr lang="en-US"/>
        </a:p>
      </dgm:t>
    </dgm:pt>
    <dgm:pt modelId="{42FCD5F4-E913-4474-BDE3-D6B000709138}" type="sibTrans" cxnId="{4E741030-DC28-4D95-9CD5-BFF7F5886818}">
      <dgm:prSet/>
      <dgm:spPr/>
      <dgm:t>
        <a:bodyPr/>
        <a:lstStyle/>
        <a:p>
          <a:endParaRPr lang="en-US"/>
        </a:p>
      </dgm:t>
    </dgm:pt>
    <dgm:pt modelId="{8D7251E0-DB67-4663-B6DC-8024714E1718}">
      <dgm:prSet/>
      <dgm:spPr/>
      <dgm:t>
        <a:bodyPr/>
        <a:lstStyle/>
        <a:p>
          <a:pPr>
            <a:lnSpc>
              <a:spcPct val="100000"/>
            </a:lnSpc>
          </a:pPr>
          <a:r>
            <a:rPr lang="en-US" dirty="0"/>
            <a:t>Software randomly assigns different durations according to distribution curve, between the Best and Worst Case</a:t>
          </a:r>
        </a:p>
      </dgm:t>
    </dgm:pt>
    <dgm:pt modelId="{55054DF9-81AC-4741-A30E-AF13D2D9AE9D}" type="parTrans" cxnId="{EB00827B-16EB-48F5-B3EE-428F58758286}">
      <dgm:prSet/>
      <dgm:spPr/>
      <dgm:t>
        <a:bodyPr/>
        <a:lstStyle/>
        <a:p>
          <a:endParaRPr lang="en-US"/>
        </a:p>
      </dgm:t>
    </dgm:pt>
    <dgm:pt modelId="{60E7B40C-7C8D-46F8-98EF-677CD3A9C3DC}" type="sibTrans" cxnId="{EB00827B-16EB-48F5-B3EE-428F58758286}">
      <dgm:prSet/>
      <dgm:spPr/>
      <dgm:t>
        <a:bodyPr/>
        <a:lstStyle/>
        <a:p>
          <a:endParaRPr lang="en-US"/>
        </a:p>
      </dgm:t>
    </dgm:pt>
    <dgm:pt modelId="{6C8B56C1-7849-42C9-9A98-B355A889F93E}">
      <dgm:prSet/>
      <dgm:spPr/>
      <dgm:t>
        <a:bodyPr/>
        <a:lstStyle/>
        <a:p>
          <a:pPr>
            <a:lnSpc>
              <a:spcPct val="100000"/>
            </a:lnSpc>
            <a:defRPr b="1"/>
          </a:pPr>
          <a:r>
            <a:rPr lang="en-US" dirty="0"/>
            <a:t>Results</a:t>
          </a:r>
        </a:p>
      </dgm:t>
    </dgm:pt>
    <dgm:pt modelId="{BCB4827D-F8A6-4073-A435-E8EDA9BFE2DC}" type="parTrans" cxnId="{02CB03E9-BB3D-49EC-AC8B-673DAD0B92ED}">
      <dgm:prSet/>
      <dgm:spPr/>
      <dgm:t>
        <a:bodyPr/>
        <a:lstStyle/>
        <a:p>
          <a:endParaRPr lang="en-US"/>
        </a:p>
      </dgm:t>
    </dgm:pt>
    <dgm:pt modelId="{1E3413EF-92BF-4982-91C7-EE1BAF5ECAFE}" type="sibTrans" cxnId="{02CB03E9-BB3D-49EC-AC8B-673DAD0B92ED}">
      <dgm:prSet/>
      <dgm:spPr/>
      <dgm:t>
        <a:bodyPr/>
        <a:lstStyle/>
        <a:p>
          <a:endParaRPr lang="en-US"/>
        </a:p>
      </dgm:t>
    </dgm:pt>
    <dgm:pt modelId="{28E99FE4-5C7A-43E5-99CC-96597B31ED81}">
      <dgm:prSet custT="1"/>
      <dgm:spPr/>
      <dgm:t>
        <a:bodyPr/>
        <a:lstStyle/>
        <a:p>
          <a:pPr>
            <a:lnSpc>
              <a:spcPct val="100000"/>
            </a:lnSpc>
          </a:pPr>
          <a:r>
            <a:rPr lang="en-US" sz="2000" dirty="0"/>
            <a:t>The completion date of each iteration is logged</a:t>
          </a:r>
        </a:p>
      </dgm:t>
    </dgm:pt>
    <dgm:pt modelId="{198B9C24-E0AA-47DE-A7C2-C89A6661181C}" type="parTrans" cxnId="{04231788-846B-4153-BB41-3625D5543C5F}">
      <dgm:prSet/>
      <dgm:spPr/>
      <dgm:t>
        <a:bodyPr/>
        <a:lstStyle/>
        <a:p>
          <a:endParaRPr lang="en-US"/>
        </a:p>
      </dgm:t>
    </dgm:pt>
    <dgm:pt modelId="{3A0FE0DE-4835-4D28-9A07-A0710A1402C7}" type="sibTrans" cxnId="{04231788-846B-4153-BB41-3625D5543C5F}">
      <dgm:prSet/>
      <dgm:spPr/>
      <dgm:t>
        <a:bodyPr/>
        <a:lstStyle/>
        <a:p>
          <a:endParaRPr lang="en-US"/>
        </a:p>
      </dgm:t>
    </dgm:pt>
    <dgm:pt modelId="{F5B401B9-BD35-47F6-81AA-77DEF7ABC901}">
      <dgm:prSet custT="1"/>
      <dgm:spPr/>
      <dgm:t>
        <a:bodyPr/>
        <a:lstStyle/>
        <a:p>
          <a:pPr>
            <a:lnSpc>
              <a:spcPct val="100000"/>
            </a:lnSpc>
          </a:pPr>
          <a:r>
            <a:rPr lang="en-US" sz="2000" dirty="0"/>
            <a:t>Summation of results produce the probability of completion across the range outcomes</a:t>
          </a:r>
        </a:p>
      </dgm:t>
    </dgm:pt>
    <dgm:pt modelId="{99322F80-A08D-47C3-8BD7-88F7B8548F86}" type="parTrans" cxnId="{35CDD3F0-530A-442A-8556-41639B3D2EB4}">
      <dgm:prSet/>
      <dgm:spPr/>
      <dgm:t>
        <a:bodyPr/>
        <a:lstStyle/>
        <a:p>
          <a:endParaRPr lang="en-US"/>
        </a:p>
      </dgm:t>
    </dgm:pt>
    <dgm:pt modelId="{7144EC22-37FF-4A50-B146-87AB6C79602D}" type="sibTrans" cxnId="{35CDD3F0-530A-442A-8556-41639B3D2EB4}">
      <dgm:prSet/>
      <dgm:spPr/>
      <dgm:t>
        <a:bodyPr/>
        <a:lstStyle/>
        <a:p>
          <a:endParaRPr lang="en-US"/>
        </a:p>
      </dgm:t>
    </dgm:pt>
    <dgm:pt modelId="{1D053F6C-74E6-426C-95E4-31AE8A45DBC5}" type="pres">
      <dgm:prSet presAssocID="{2378E493-D803-490A-9544-4A2D3335FF5F}" presName="root" presStyleCnt="0">
        <dgm:presLayoutVars>
          <dgm:dir/>
          <dgm:resizeHandles val="exact"/>
        </dgm:presLayoutVars>
      </dgm:prSet>
      <dgm:spPr/>
      <dgm:t>
        <a:bodyPr/>
        <a:lstStyle/>
        <a:p>
          <a:endParaRPr lang="en-US"/>
        </a:p>
      </dgm:t>
    </dgm:pt>
    <dgm:pt modelId="{24C75B73-D94A-4684-84A3-8FBD0CA7C863}" type="pres">
      <dgm:prSet presAssocID="{AB30EA87-4372-4060-AE59-C9F4F2F6DA5D}" presName="compNode" presStyleCnt="0"/>
      <dgm:spPr/>
    </dgm:pt>
    <dgm:pt modelId="{8CE9974F-05F2-4714-8F24-CEFEFF414437}" type="pres">
      <dgm:prSet presAssocID="{AB30EA87-4372-4060-AE59-C9F4F2F6DA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Processor"/>
        </a:ext>
      </dgm:extLst>
    </dgm:pt>
    <dgm:pt modelId="{76852512-CA50-4DC0-9AE5-B4C3AE6BA20B}" type="pres">
      <dgm:prSet presAssocID="{AB30EA87-4372-4060-AE59-C9F4F2F6DA5D}" presName="iconSpace" presStyleCnt="0"/>
      <dgm:spPr/>
    </dgm:pt>
    <dgm:pt modelId="{6656DCB2-62A9-47D4-AB3A-643CB16347D5}" type="pres">
      <dgm:prSet presAssocID="{AB30EA87-4372-4060-AE59-C9F4F2F6DA5D}" presName="parTx" presStyleLbl="revTx" presStyleIdx="0" presStyleCnt="4">
        <dgm:presLayoutVars>
          <dgm:chMax val="0"/>
          <dgm:chPref val="0"/>
        </dgm:presLayoutVars>
      </dgm:prSet>
      <dgm:spPr/>
      <dgm:t>
        <a:bodyPr/>
        <a:lstStyle/>
        <a:p>
          <a:endParaRPr lang="en-US"/>
        </a:p>
      </dgm:t>
    </dgm:pt>
    <dgm:pt modelId="{D8F798B1-522E-40C6-B32E-CD035FD8C738}" type="pres">
      <dgm:prSet presAssocID="{AB30EA87-4372-4060-AE59-C9F4F2F6DA5D}" presName="txSpace" presStyleCnt="0"/>
      <dgm:spPr/>
    </dgm:pt>
    <dgm:pt modelId="{794AF2C3-7425-4EFC-B7CF-A9C6560B085B}" type="pres">
      <dgm:prSet presAssocID="{AB30EA87-4372-4060-AE59-C9F4F2F6DA5D}" presName="desTx" presStyleLbl="revTx" presStyleIdx="1" presStyleCnt="4">
        <dgm:presLayoutVars/>
      </dgm:prSet>
      <dgm:spPr/>
      <dgm:t>
        <a:bodyPr/>
        <a:lstStyle/>
        <a:p>
          <a:endParaRPr lang="en-US"/>
        </a:p>
      </dgm:t>
    </dgm:pt>
    <dgm:pt modelId="{BC4E3082-FCB5-479C-BDAA-C16529B86934}" type="pres">
      <dgm:prSet presAssocID="{4273913D-2C96-45DF-926A-C1901D1FEDD6}" presName="sibTrans" presStyleCnt="0"/>
      <dgm:spPr/>
    </dgm:pt>
    <dgm:pt modelId="{807EA170-0E67-49E4-B9BA-4EF2D8A9F8AF}" type="pres">
      <dgm:prSet presAssocID="{6C8B56C1-7849-42C9-9A98-B355A889F93E}" presName="compNode" presStyleCnt="0"/>
      <dgm:spPr/>
    </dgm:pt>
    <dgm:pt modelId="{28B87C39-E63F-44AF-A476-7F575425D7D3}" type="pres">
      <dgm:prSet presAssocID="{6C8B56C1-7849-42C9-9A98-B355A889F93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tatistics"/>
        </a:ext>
      </dgm:extLst>
    </dgm:pt>
    <dgm:pt modelId="{117CFCF0-A5B6-4385-ABE5-A2D3276C16F9}" type="pres">
      <dgm:prSet presAssocID="{6C8B56C1-7849-42C9-9A98-B355A889F93E}" presName="iconSpace" presStyleCnt="0"/>
      <dgm:spPr/>
    </dgm:pt>
    <dgm:pt modelId="{CBBD01DB-BFC1-4951-8E7A-76E2B216A63B}" type="pres">
      <dgm:prSet presAssocID="{6C8B56C1-7849-42C9-9A98-B355A889F93E}" presName="parTx" presStyleLbl="revTx" presStyleIdx="2" presStyleCnt="4">
        <dgm:presLayoutVars>
          <dgm:chMax val="0"/>
          <dgm:chPref val="0"/>
        </dgm:presLayoutVars>
      </dgm:prSet>
      <dgm:spPr/>
      <dgm:t>
        <a:bodyPr/>
        <a:lstStyle/>
        <a:p>
          <a:endParaRPr lang="en-US"/>
        </a:p>
      </dgm:t>
    </dgm:pt>
    <dgm:pt modelId="{8659D78E-0C9A-49EE-A65F-5BA06E940DB2}" type="pres">
      <dgm:prSet presAssocID="{6C8B56C1-7849-42C9-9A98-B355A889F93E}" presName="txSpace" presStyleCnt="0"/>
      <dgm:spPr/>
    </dgm:pt>
    <dgm:pt modelId="{A2F1E3E2-C172-4983-8B6C-E29BDFB0192F}" type="pres">
      <dgm:prSet presAssocID="{6C8B56C1-7849-42C9-9A98-B355A889F93E}" presName="desTx" presStyleLbl="revTx" presStyleIdx="3" presStyleCnt="4">
        <dgm:presLayoutVars/>
      </dgm:prSet>
      <dgm:spPr/>
      <dgm:t>
        <a:bodyPr/>
        <a:lstStyle/>
        <a:p>
          <a:endParaRPr lang="en-US"/>
        </a:p>
      </dgm:t>
    </dgm:pt>
  </dgm:ptLst>
  <dgm:cxnLst>
    <dgm:cxn modelId="{85B3DF40-4697-4A09-A9AB-545F4CEF570C}" type="presOf" srcId="{1E49B952-24A6-476D-B952-4A69FF56792D}" destId="{794AF2C3-7425-4EFC-B7CF-A9C6560B085B}" srcOrd="0" destOrd="1" presId="urn:microsoft.com/office/officeart/2018/5/layout/CenteredIconLabelDescriptionList"/>
    <dgm:cxn modelId="{EB00827B-16EB-48F5-B3EE-428F58758286}" srcId="{AB30EA87-4372-4060-AE59-C9F4F2F6DA5D}" destId="{8D7251E0-DB67-4663-B6DC-8024714E1718}" srcOrd="2" destOrd="0" parTransId="{55054DF9-81AC-4741-A30E-AF13D2D9AE9D}" sibTransId="{60E7B40C-7C8D-46F8-98EF-677CD3A9C3DC}"/>
    <dgm:cxn modelId="{013C139C-80EA-47F5-AE29-07B55C87D309}" type="presOf" srcId="{8D7251E0-DB67-4663-B6DC-8024714E1718}" destId="{794AF2C3-7425-4EFC-B7CF-A9C6560B085B}" srcOrd="0" destOrd="2" presId="urn:microsoft.com/office/officeart/2018/5/layout/CenteredIconLabelDescriptionList"/>
    <dgm:cxn modelId="{0642066B-3AB7-46F2-BE48-B55B46D16A22}" type="presOf" srcId="{8DA5C338-037E-435E-8B16-B05C68215E77}" destId="{794AF2C3-7425-4EFC-B7CF-A9C6560B085B}" srcOrd="0" destOrd="0" presId="urn:microsoft.com/office/officeart/2018/5/layout/CenteredIconLabelDescriptionList"/>
    <dgm:cxn modelId="{DA5F92A2-5917-474B-A980-32BD5A50FA53}" srcId="{AB30EA87-4372-4060-AE59-C9F4F2F6DA5D}" destId="{8DA5C338-037E-435E-8B16-B05C68215E77}" srcOrd="0" destOrd="0" parTransId="{86B7EFD5-656D-49AD-9BD0-5CE35F10FE79}" sibTransId="{5772324F-228B-460D-AD9B-1F2512B06B95}"/>
    <dgm:cxn modelId="{FE357DEC-FB50-41A9-B176-7F0BDBA99496}" type="presOf" srcId="{AB30EA87-4372-4060-AE59-C9F4F2F6DA5D}" destId="{6656DCB2-62A9-47D4-AB3A-643CB16347D5}" srcOrd="0" destOrd="0" presId="urn:microsoft.com/office/officeart/2018/5/layout/CenteredIconLabelDescriptionList"/>
    <dgm:cxn modelId="{04231788-846B-4153-BB41-3625D5543C5F}" srcId="{6C8B56C1-7849-42C9-9A98-B355A889F93E}" destId="{28E99FE4-5C7A-43E5-99CC-96597B31ED81}" srcOrd="0" destOrd="0" parTransId="{198B9C24-E0AA-47DE-A7C2-C89A6661181C}" sibTransId="{3A0FE0DE-4835-4D28-9A07-A0710A1402C7}"/>
    <dgm:cxn modelId="{B8D17CB3-85F5-44FD-9F1C-6586DDB3BE45}" srcId="{2378E493-D803-490A-9544-4A2D3335FF5F}" destId="{AB30EA87-4372-4060-AE59-C9F4F2F6DA5D}" srcOrd="0" destOrd="0" parTransId="{6D631718-E34C-4B0F-A001-F681E2282813}" sibTransId="{4273913D-2C96-45DF-926A-C1901D1FEDD6}"/>
    <dgm:cxn modelId="{4E741030-DC28-4D95-9CD5-BFF7F5886818}" srcId="{AB30EA87-4372-4060-AE59-C9F4F2F6DA5D}" destId="{1E49B952-24A6-476D-B952-4A69FF56792D}" srcOrd="1" destOrd="0" parTransId="{C70F59E8-531E-4C73-9D62-EC9E132A0AE0}" sibTransId="{42FCD5F4-E913-4474-BDE3-D6B000709138}"/>
    <dgm:cxn modelId="{FC0D0F05-8DAD-41FE-81EC-814664F7CEC5}" type="presOf" srcId="{2378E493-D803-490A-9544-4A2D3335FF5F}" destId="{1D053F6C-74E6-426C-95E4-31AE8A45DBC5}" srcOrd="0" destOrd="0" presId="urn:microsoft.com/office/officeart/2018/5/layout/CenteredIconLabelDescriptionList"/>
    <dgm:cxn modelId="{74A14039-4FD7-43C1-8CBA-A6F09F72DCFE}" type="presOf" srcId="{F5B401B9-BD35-47F6-81AA-77DEF7ABC901}" destId="{A2F1E3E2-C172-4983-8B6C-E29BDFB0192F}" srcOrd="0" destOrd="1" presId="urn:microsoft.com/office/officeart/2018/5/layout/CenteredIconLabelDescriptionList"/>
    <dgm:cxn modelId="{733DE532-8350-4220-AB38-057ACFA3B202}" type="presOf" srcId="{6C8B56C1-7849-42C9-9A98-B355A889F93E}" destId="{CBBD01DB-BFC1-4951-8E7A-76E2B216A63B}" srcOrd="0" destOrd="0" presId="urn:microsoft.com/office/officeart/2018/5/layout/CenteredIconLabelDescriptionList"/>
    <dgm:cxn modelId="{02CB03E9-BB3D-49EC-AC8B-673DAD0B92ED}" srcId="{2378E493-D803-490A-9544-4A2D3335FF5F}" destId="{6C8B56C1-7849-42C9-9A98-B355A889F93E}" srcOrd="1" destOrd="0" parTransId="{BCB4827D-F8A6-4073-A435-E8EDA9BFE2DC}" sibTransId="{1E3413EF-92BF-4982-91C7-EE1BAF5ECAFE}"/>
    <dgm:cxn modelId="{C725CCD4-DBB6-4381-9E59-8FC02292D60B}" type="presOf" srcId="{28E99FE4-5C7A-43E5-99CC-96597B31ED81}" destId="{A2F1E3E2-C172-4983-8B6C-E29BDFB0192F}" srcOrd="0" destOrd="0" presId="urn:microsoft.com/office/officeart/2018/5/layout/CenteredIconLabelDescriptionList"/>
    <dgm:cxn modelId="{35CDD3F0-530A-442A-8556-41639B3D2EB4}" srcId="{6C8B56C1-7849-42C9-9A98-B355A889F93E}" destId="{F5B401B9-BD35-47F6-81AA-77DEF7ABC901}" srcOrd="1" destOrd="0" parTransId="{99322F80-A08D-47C3-8BD7-88F7B8548F86}" sibTransId="{7144EC22-37FF-4A50-B146-87AB6C79602D}"/>
    <dgm:cxn modelId="{8DFAA492-EBFB-42B1-9D11-F4BFC6EF656D}" type="presParOf" srcId="{1D053F6C-74E6-426C-95E4-31AE8A45DBC5}" destId="{24C75B73-D94A-4684-84A3-8FBD0CA7C863}" srcOrd="0" destOrd="0" presId="urn:microsoft.com/office/officeart/2018/5/layout/CenteredIconLabelDescriptionList"/>
    <dgm:cxn modelId="{AE66DF4A-0D25-4A75-B362-07A2740DCBE5}" type="presParOf" srcId="{24C75B73-D94A-4684-84A3-8FBD0CA7C863}" destId="{8CE9974F-05F2-4714-8F24-CEFEFF414437}" srcOrd="0" destOrd="0" presId="urn:microsoft.com/office/officeart/2018/5/layout/CenteredIconLabelDescriptionList"/>
    <dgm:cxn modelId="{AF082A51-CE5F-473B-897E-7AC46309B71C}" type="presParOf" srcId="{24C75B73-D94A-4684-84A3-8FBD0CA7C863}" destId="{76852512-CA50-4DC0-9AE5-B4C3AE6BA20B}" srcOrd="1" destOrd="0" presId="urn:microsoft.com/office/officeart/2018/5/layout/CenteredIconLabelDescriptionList"/>
    <dgm:cxn modelId="{B3C403F5-24FB-46E9-9690-3C2C084B2BA2}" type="presParOf" srcId="{24C75B73-D94A-4684-84A3-8FBD0CA7C863}" destId="{6656DCB2-62A9-47D4-AB3A-643CB16347D5}" srcOrd="2" destOrd="0" presId="urn:microsoft.com/office/officeart/2018/5/layout/CenteredIconLabelDescriptionList"/>
    <dgm:cxn modelId="{333E2D74-66C3-4A43-864E-892760D8134F}" type="presParOf" srcId="{24C75B73-D94A-4684-84A3-8FBD0CA7C863}" destId="{D8F798B1-522E-40C6-B32E-CD035FD8C738}" srcOrd="3" destOrd="0" presId="urn:microsoft.com/office/officeart/2018/5/layout/CenteredIconLabelDescriptionList"/>
    <dgm:cxn modelId="{6A2637AC-B264-4495-853F-C8079AD4AD03}" type="presParOf" srcId="{24C75B73-D94A-4684-84A3-8FBD0CA7C863}" destId="{794AF2C3-7425-4EFC-B7CF-A9C6560B085B}" srcOrd="4" destOrd="0" presId="urn:microsoft.com/office/officeart/2018/5/layout/CenteredIconLabelDescriptionList"/>
    <dgm:cxn modelId="{4D358867-E86D-4659-87CF-809CEE72D526}" type="presParOf" srcId="{1D053F6C-74E6-426C-95E4-31AE8A45DBC5}" destId="{BC4E3082-FCB5-479C-BDAA-C16529B86934}" srcOrd="1" destOrd="0" presId="urn:microsoft.com/office/officeart/2018/5/layout/CenteredIconLabelDescriptionList"/>
    <dgm:cxn modelId="{58488D57-156F-475B-8B3C-2C855115DC91}" type="presParOf" srcId="{1D053F6C-74E6-426C-95E4-31AE8A45DBC5}" destId="{807EA170-0E67-49E4-B9BA-4EF2D8A9F8AF}" srcOrd="2" destOrd="0" presId="urn:microsoft.com/office/officeart/2018/5/layout/CenteredIconLabelDescriptionList"/>
    <dgm:cxn modelId="{09D45054-6EF0-47C3-9C38-4BCC2DD04E80}" type="presParOf" srcId="{807EA170-0E67-49E4-B9BA-4EF2D8A9F8AF}" destId="{28B87C39-E63F-44AF-A476-7F575425D7D3}" srcOrd="0" destOrd="0" presId="urn:microsoft.com/office/officeart/2018/5/layout/CenteredIconLabelDescriptionList"/>
    <dgm:cxn modelId="{B9703E38-9595-4AF0-B6D4-08B552C82D15}" type="presParOf" srcId="{807EA170-0E67-49E4-B9BA-4EF2D8A9F8AF}" destId="{117CFCF0-A5B6-4385-ABE5-A2D3276C16F9}" srcOrd="1" destOrd="0" presId="urn:microsoft.com/office/officeart/2018/5/layout/CenteredIconLabelDescriptionList"/>
    <dgm:cxn modelId="{C267C66A-DA0D-4E16-B863-6F9B5BA05C1E}" type="presParOf" srcId="{807EA170-0E67-49E4-B9BA-4EF2D8A9F8AF}" destId="{CBBD01DB-BFC1-4951-8E7A-76E2B216A63B}" srcOrd="2" destOrd="0" presId="urn:microsoft.com/office/officeart/2018/5/layout/CenteredIconLabelDescriptionList"/>
    <dgm:cxn modelId="{01445EAA-CFED-4AF4-AAD0-7D1B49B52125}" type="presParOf" srcId="{807EA170-0E67-49E4-B9BA-4EF2D8A9F8AF}" destId="{8659D78E-0C9A-49EE-A65F-5BA06E940DB2}" srcOrd="3" destOrd="0" presId="urn:microsoft.com/office/officeart/2018/5/layout/CenteredIconLabelDescriptionList"/>
    <dgm:cxn modelId="{23EC4C8A-5A94-49FE-B505-53FAFB502A78}" type="presParOf" srcId="{807EA170-0E67-49E4-B9BA-4EF2D8A9F8AF}" destId="{A2F1E3E2-C172-4983-8B6C-E29BDFB0192F}"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F23E8-E0B8-4E5B-9840-A5BAD0B7EE06}"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6AB97-E836-46F0-B417-787571FA54D5}" type="slidenum">
              <a:rPr lang="en-US" smtClean="0"/>
              <a:t>‹#›</a:t>
            </a:fld>
            <a:endParaRPr lang="en-US"/>
          </a:p>
        </p:txBody>
      </p:sp>
    </p:spTree>
    <p:extLst>
      <p:ext uri="{BB962C8B-B14F-4D97-AF65-F5344CB8AC3E}">
        <p14:creationId xmlns:p14="http://schemas.microsoft.com/office/powerpoint/2010/main" val="213576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Snippet is sponsored by the United States Department of Energy’s Office of Project Management. This Snippet provides an overview of the Schedule Risk Assessment process, and how the results assist in project management. The purpose is to provide a common understanding within DOE and among DOE contractors, and to provide consistency.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a:t>
            </a:fld>
            <a:endParaRPr lang="en-US"/>
          </a:p>
        </p:txBody>
      </p:sp>
    </p:spTree>
    <p:extLst>
      <p:ext uri="{BB962C8B-B14F-4D97-AF65-F5344CB8AC3E}">
        <p14:creationId xmlns:p14="http://schemas.microsoft.com/office/powerpoint/2010/main" val="133730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statistically-based SRA focuses on duration uncertainty in the schedule.  Another source of schedule risk is unplanned project events.  There are an endless set of examples for unplanned risks such as material shortages, weather delays, and subcontracting to name a few. Risk Events are typically quantified in 2 dimensions, likelihood and consequence. Risk events have a less than 100 percent likelihood of occurring, or else they would have been planned in the baseline schedule, but if they do occur there will be a consequence to downstream tasks, an increased cost or a change to the technical expectations of the project.</a:t>
            </a:r>
          </a:p>
          <a:p>
            <a:r>
              <a:rPr lang="en-US" sz="1200" kern="1200" dirty="0">
                <a:solidFill>
                  <a:schemeClr val="tx1"/>
                </a:solidFill>
                <a:effectLst/>
                <a:latin typeface="+mn-lt"/>
                <a:ea typeface="+mn-ea"/>
                <a:cs typeface="+mn-cs"/>
              </a:rPr>
              <a:t>The goal of considering risk events in scheduling is to have plans in place which reduce the likelihood or impact of the event…or both.</a:t>
            </a:r>
          </a:p>
          <a:p>
            <a:r>
              <a:rPr lang="en-US" sz="1200" kern="1200" dirty="0">
                <a:solidFill>
                  <a:schemeClr val="tx1"/>
                </a:solidFill>
                <a:effectLst/>
                <a:latin typeface="+mn-lt"/>
                <a:ea typeface="+mn-ea"/>
                <a:cs typeface="+mn-cs"/>
              </a:rPr>
              <a:t>Overall, one of the primary goals of a disciplined risk management process is to identify these risk events and develop mitigation plans to deal with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not all risk events are mitigated to zero likelihood. For those that are not, and for which a time impact to downstream activities is possible, they need to be factored into the Monte Carlo analysis in a similar manner for uncertainty as how accounted for in determining cost contingency and confidence. </a:t>
            </a:r>
          </a:p>
        </p:txBody>
      </p:sp>
      <p:sp>
        <p:nvSpPr>
          <p:cNvPr id="4" name="Slide Number Placeholder 3"/>
          <p:cNvSpPr>
            <a:spLocks noGrp="1"/>
          </p:cNvSpPr>
          <p:nvPr>
            <p:ph type="sldNum" sz="quarter" idx="5"/>
          </p:nvPr>
        </p:nvSpPr>
        <p:spPr/>
        <p:txBody>
          <a:bodyPr/>
          <a:lstStyle/>
          <a:p>
            <a:fld id="{9E56AB97-E836-46F0-B417-787571FA54D5}" type="slidenum">
              <a:rPr lang="en-US" smtClean="0"/>
              <a:t>10</a:t>
            </a:fld>
            <a:endParaRPr lang="en-US"/>
          </a:p>
        </p:txBody>
      </p:sp>
    </p:spTree>
    <p:extLst>
      <p:ext uri="{BB962C8B-B14F-4D97-AF65-F5344CB8AC3E}">
        <p14:creationId xmlns:p14="http://schemas.microsoft.com/office/powerpoint/2010/main" val="402459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summarize the SRA process, the project team takes the remaining tasks in the integrated master schedule and assigns a 3-point estimate distribution to each.  They do this by evaluation from subject matter experts for the critical, non-critical, and high-risk tasks, but may allow the software to use a probability distribution band for the remaining to establish each activity’s range of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risk events following mitigation which have some remaining likelihood of occurrence and impact, the risk events, the activities they are tied to, the probability of occurrence, and the time impact if it occurs are also included in the Monte Carlo analysis along with normal duration uncertainties to determine overall schedule impact and confidence. </a:t>
            </a:r>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11</a:t>
            </a:fld>
            <a:endParaRPr lang="en-US"/>
          </a:p>
        </p:txBody>
      </p:sp>
    </p:spTree>
    <p:extLst>
      <p:ext uri="{BB962C8B-B14F-4D97-AF65-F5344CB8AC3E}">
        <p14:creationId xmlns:p14="http://schemas.microsoft.com/office/powerpoint/2010/main" val="34007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values are fed into the SRA software, which, using a Monte Carlo statistical analysis, calculates the results over and over, each time using a different set of random values from the probability range of each activity.</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12</a:t>
            </a:fld>
            <a:endParaRPr lang="en-US"/>
          </a:p>
        </p:txBody>
      </p:sp>
    </p:spTree>
    <p:extLst>
      <p:ext uri="{BB962C8B-B14F-4D97-AF65-F5344CB8AC3E}">
        <p14:creationId xmlns:p14="http://schemas.microsoft.com/office/powerpoint/2010/main" val="306318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modeling simulation produces a distribution of the possible outcome values and reports the probability of any given date being successful.  Plus, it reports a prioritized listing of the activities in the schedule which have the greatest impact to the project’s outcome.</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13</a:t>
            </a:fld>
            <a:endParaRPr lang="en-US"/>
          </a:p>
        </p:txBody>
      </p:sp>
    </p:spTree>
    <p:extLst>
      <p:ext uri="{BB962C8B-B14F-4D97-AF65-F5344CB8AC3E}">
        <p14:creationId xmlns:p14="http://schemas.microsoft.com/office/powerpoint/2010/main" val="260408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that the project team use the results of the SRA, and the analysis should evoke action to mitigate risks and improve project success probabilities.  Potential responses to the SRA results are:  Reviewing logic and durations, revising plans, Building Work-Around or mitigation plans, Revising Approaches to completing the work scope, Evaluating the use of Schedule Margin in the IMS, Technical Scope Changes that would allow for less risky project execution, and potentially changes to the budget or the forecast of costs associated with the project.</a:t>
            </a:r>
          </a:p>
        </p:txBody>
      </p:sp>
      <p:sp>
        <p:nvSpPr>
          <p:cNvPr id="4" name="Slide Number Placeholder 3"/>
          <p:cNvSpPr>
            <a:spLocks noGrp="1"/>
          </p:cNvSpPr>
          <p:nvPr>
            <p:ph type="sldNum" sz="quarter" idx="5"/>
          </p:nvPr>
        </p:nvSpPr>
        <p:spPr/>
        <p:txBody>
          <a:bodyPr/>
          <a:lstStyle/>
          <a:p>
            <a:fld id="{9E56AB97-E836-46F0-B417-787571FA54D5}" type="slidenum">
              <a:rPr lang="en-US" smtClean="0"/>
              <a:t>14</a:t>
            </a:fld>
            <a:endParaRPr lang="en-US"/>
          </a:p>
        </p:txBody>
      </p:sp>
    </p:spTree>
    <p:extLst>
      <p:ext uri="{BB962C8B-B14F-4D97-AF65-F5344CB8AC3E}">
        <p14:creationId xmlns:p14="http://schemas.microsoft.com/office/powerpoint/2010/main" val="187230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the results of all SRAs are to be reported in the contractor’s Integrated Program Management Report, or IPMR.  This reporting includes not only the results of the analysis, but the actions taken based on those results.</a:t>
            </a:r>
          </a:p>
          <a:p>
            <a:r>
              <a:rPr lang="en-US" sz="1200" kern="1200" dirty="0">
                <a:solidFill>
                  <a:schemeClr val="tx1"/>
                </a:solidFill>
                <a:effectLst/>
                <a:latin typeface="+mn-lt"/>
                <a:ea typeface="+mn-ea"/>
                <a:cs typeface="+mn-cs"/>
              </a:rPr>
              <a:t>The SRA process is a valuable management tool which greatly increases the usefulness of the project schedule.  They should be performed on all initial baselines and after any significant change to the baseline.  In addition, regardless of baseline changes, it is a best practice to periodically perform the analysis as the schedule is updated with performance.  The SRA is often used as a probability test of the critical path schedule’s forecasted finish date, plus finish dates of critical interim milestones, and these date forecasts and the nature of the critical path often change during the course of a project schedule.  Periodically running an SRA analysis can keep the project team continually aware of the shifting risks to schedule during the life of the project.</a:t>
            </a:r>
          </a:p>
        </p:txBody>
      </p:sp>
      <p:sp>
        <p:nvSpPr>
          <p:cNvPr id="4" name="Slide Number Placeholder 3"/>
          <p:cNvSpPr>
            <a:spLocks noGrp="1"/>
          </p:cNvSpPr>
          <p:nvPr>
            <p:ph type="sldNum" sz="quarter" idx="5"/>
          </p:nvPr>
        </p:nvSpPr>
        <p:spPr/>
        <p:txBody>
          <a:bodyPr/>
          <a:lstStyle/>
          <a:p>
            <a:fld id="{9E56AB97-E836-46F0-B417-787571FA54D5}" type="slidenum">
              <a:rPr lang="en-US" smtClean="0"/>
              <a:t>15</a:t>
            </a:fld>
            <a:endParaRPr lang="en-US"/>
          </a:p>
        </p:txBody>
      </p:sp>
    </p:spTree>
    <p:extLst>
      <p:ext uri="{BB962C8B-B14F-4D97-AF65-F5344CB8AC3E}">
        <p14:creationId xmlns:p14="http://schemas.microsoft.com/office/powerpoint/2010/main" val="399506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Schedule Risk Assessments, or SRAs, are analysis tools used to identify and manage the high-risk areas of the project in the Integrated Master Schedule, and the likelihood of these risks materializing.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SRA process assumes a duration uncertainty for each activity in the IMS by estimating the Most Likely, Best and Worst Cast durations, and runs a probabilistic analysis of the likelihood of project and critical milestone completions.</a:t>
            </a:r>
          </a:p>
          <a:p>
            <a:r>
              <a:rPr lang="en-US" sz="1200" kern="1200" dirty="0">
                <a:solidFill>
                  <a:schemeClr val="tx1"/>
                </a:solidFill>
                <a:effectLst/>
                <a:latin typeface="+mn-lt"/>
                <a:ea typeface="+mn-ea"/>
                <a:cs typeface="+mn-cs"/>
              </a:rPr>
              <a:t>The SRA reporting also identifies the highest risk activities, these are activities whose duration estimates and logic are most likely to impact planned completion dates.  With this information, the project can develop mitigation plans.</a:t>
            </a:r>
          </a:p>
          <a:p>
            <a:r>
              <a:rPr lang="en-US" sz="1200" kern="1200" dirty="0">
                <a:solidFill>
                  <a:schemeClr val="tx1"/>
                </a:solidFill>
                <a:effectLst/>
                <a:latin typeface="+mn-lt"/>
                <a:ea typeface="+mn-ea"/>
                <a:cs typeface="+mn-cs"/>
              </a:rPr>
              <a:t>SRAs should always be performed on newly planned baselines, but also at frequent intervals during a project so that risks are continually understood.  These intervals can be driven by significant contract changes, but also periodically as the schedule is statused.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statistical-based SRAs, the project’s Risk Management program identifies potential Risk Events, and develops Risk Mitigation strategies to reduce their Likelihood and Impact.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16</a:t>
            </a:fld>
            <a:endParaRPr lang="en-US"/>
          </a:p>
        </p:txBody>
      </p:sp>
    </p:spTree>
    <p:extLst>
      <p:ext uri="{BB962C8B-B14F-4D97-AF65-F5344CB8AC3E}">
        <p14:creationId xmlns:p14="http://schemas.microsoft.com/office/powerpoint/2010/main" val="3206294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1">
              <a:defRPr/>
            </a:pPr>
            <a:r>
              <a:rPr lang="en-US" dirty="0"/>
              <a:t>For additional information relative to  project controls procedures, templates, helpful references, more Snippets, and training materials, please refer to DOE PM’s external EVM Home page or the internal Max.Gov PM Library. Check back periodically for updated or new information.  </a:t>
            </a:r>
          </a:p>
          <a:p>
            <a:pPr defTabSz="966511"/>
            <a:r>
              <a:rPr lang="en-US" dirty="0"/>
              <a:t>Thank You for using the Snippet Library. </a:t>
            </a:r>
          </a:p>
          <a:p>
            <a:endParaRPr lang="en-US" dirty="0"/>
          </a:p>
        </p:txBody>
      </p:sp>
      <p:sp>
        <p:nvSpPr>
          <p:cNvPr id="4" name="Slide Number Placeholder 3"/>
          <p:cNvSpPr>
            <a:spLocks noGrp="1"/>
          </p:cNvSpPr>
          <p:nvPr>
            <p:ph type="sldNum" sz="quarter" idx="5"/>
          </p:nvPr>
        </p:nvSpPr>
        <p:spPr/>
        <p:txBody>
          <a:bodyPr/>
          <a:lstStyle/>
          <a:p>
            <a:fld id="{5CC2C438-CFD5-48B1-B9F1-1A6FD0970585}" type="slidenum">
              <a:rPr lang="en-US" smtClean="0"/>
              <a:t>17</a:t>
            </a:fld>
            <a:endParaRPr lang="en-US" dirty="0"/>
          </a:p>
        </p:txBody>
      </p:sp>
    </p:spTree>
    <p:extLst>
      <p:ext uri="{BB962C8B-B14F-4D97-AF65-F5344CB8AC3E}">
        <p14:creationId xmlns:p14="http://schemas.microsoft.com/office/powerpoint/2010/main" val="129045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A Schedule Risk Assessment, or SRA, is an analysis tool which uses the integrated master schedule to identify the high-risk areas of the project, determine the likelihood of risks materializing, and then assessing the impact of each possible risk.  </a:t>
            </a:r>
          </a:p>
          <a:p>
            <a:r>
              <a:rPr lang="en-US" sz="1200" kern="1200" dirty="0">
                <a:solidFill>
                  <a:schemeClr val="tx1"/>
                </a:solidFill>
                <a:effectLst/>
                <a:latin typeface="+mn-lt"/>
                <a:ea typeface="+mn-ea"/>
                <a:cs typeface="+mn-cs"/>
              </a:rPr>
              <a:t>While an SRA is an Industry best practice, it is also a requirement of the Integrated Project Management Report or IPMR, which is cited in DOE Order four thirteen point three B and in the Corporate Clause DOE dash H dash 2024 when EVMS is required. </a:t>
            </a:r>
          </a:p>
          <a:p>
            <a:r>
              <a:rPr lang="en-US" sz="1200" kern="1200" dirty="0">
                <a:solidFill>
                  <a:schemeClr val="tx1"/>
                </a:solidFill>
                <a:effectLst/>
                <a:latin typeface="+mn-lt"/>
                <a:ea typeface="+mn-ea"/>
                <a:cs typeface="+mn-cs"/>
              </a:rPr>
              <a:t>The initial SRA should be conducted by the Contractor as soon as the project baseline is implemented.  </a:t>
            </a:r>
          </a:p>
          <a:p>
            <a:r>
              <a:rPr lang="en-US" sz="1200" kern="1200" dirty="0">
                <a:solidFill>
                  <a:schemeClr val="tx1"/>
                </a:solidFill>
                <a:effectLst/>
                <a:latin typeface="+mn-lt"/>
                <a:ea typeface="+mn-ea"/>
                <a:cs typeface="+mn-cs"/>
              </a:rPr>
              <a:t>In general, the SRA uses statistical techniques in the form of Monte Carlo simulations to quantify the impact of uncertainties in duration estimates along with technical, programmatic, and schedule risks on the project’s schedule, and the probability of meeting the schedule objectives. </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2</a:t>
            </a:fld>
            <a:endParaRPr lang="en-US"/>
          </a:p>
        </p:txBody>
      </p:sp>
    </p:spTree>
    <p:extLst>
      <p:ext uri="{BB962C8B-B14F-4D97-AF65-F5344CB8AC3E}">
        <p14:creationId xmlns:p14="http://schemas.microsoft.com/office/powerpoint/2010/main" val="318002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Traditional scheduling, which results in the Integrated Master Schedule for most projects, uses a standard Critical Path methodology, or CPM.  In the process of determining the start and finish dates for each activity in the schedule, a single duration is determined.  This is called the deterministic approach.  While these durations are based on estimates, and may themselves be optimistic or pessimistic, the input into the scheduling tool is a single set of dates for each finish and start rather than a range.</a:t>
            </a:r>
          </a:p>
          <a:p>
            <a:r>
              <a:rPr lang="en-US" sz="1200" kern="1200" dirty="0">
                <a:solidFill>
                  <a:schemeClr val="tx1"/>
                </a:solidFill>
                <a:effectLst/>
                <a:latin typeface="+mn-lt"/>
                <a:ea typeface="+mn-ea"/>
                <a:cs typeface="+mn-cs"/>
              </a:rPr>
              <a:t>In the case shown, this activity is planned to start on May first and finish on May fifteenth, resulting in a 15 day duration activity.  This is rather specific information being used for the scheduling process, however, in reality, project duration has a degree of uncertainty.</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3</a:t>
            </a:fld>
            <a:endParaRPr lang="en-US"/>
          </a:p>
        </p:txBody>
      </p:sp>
    </p:spTree>
    <p:extLst>
      <p:ext uri="{BB962C8B-B14F-4D97-AF65-F5344CB8AC3E}">
        <p14:creationId xmlns:p14="http://schemas.microsoft.com/office/powerpoint/2010/main" val="422165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Probabilistic Scheduling introduces the application of a date range.  This process approaches duration estimates with a degree of uncertainty, and forms a distribution curve for each activity based on the evaluated best, worst, and most likely duration estimates.</a:t>
            </a:r>
          </a:p>
          <a:p>
            <a:r>
              <a:rPr lang="en-US" sz="1200" kern="1200" dirty="0">
                <a:solidFill>
                  <a:schemeClr val="tx1"/>
                </a:solidFill>
                <a:effectLst/>
                <a:latin typeface="+mn-lt"/>
                <a:ea typeface="+mn-ea"/>
                <a:cs typeface="+mn-cs"/>
              </a:rPr>
              <a:t>Think about your drive into work each morning.  If you had to pick a single duration, you might say 35 minutes.  Now if you think about the absolute fastest it’s taken you to make that commute, the best case, you might say 25 minutes.  Finally think back to your worst day of commuting, the snow storm last year, and you remember a 90 minute drive.  These three values would form your Most Likely, Best and Worst cases, respectively.  You’ll also notice that there is a greater area of this curve to the right, or worst case side, of the curve as compared to the left, or best case side.  This indicates that, for this activity, there the duration curve assessment resulted in a higher likelihood for a late finish than an early finish.  In other words, given your own assessment, there’s a greater chance that your commute will take more than 35 minutes as compared to less than 35 minutes, even though the most common duration is still 35 minutes.</a:t>
            </a:r>
          </a:p>
          <a:p>
            <a:r>
              <a:rPr lang="en-US" sz="1200" kern="1200" dirty="0">
                <a:solidFill>
                  <a:schemeClr val="tx1"/>
                </a:solidFill>
                <a:effectLst/>
                <a:latin typeface="+mn-lt"/>
                <a:ea typeface="+mn-ea"/>
                <a:cs typeface="+mn-cs"/>
              </a:rPr>
              <a:t>The critical, near critical and high-risk activities in the schedule are assigned a duration uncertainty range with a 3-point estimated duration.  In a project using Earned Value Management, this estimating is generally performed by the Control Account Manager.  The remainder of the activities can be assigned a duration range using a banding approach, meaning a group of activities are given the same probability distribution without individual assessment.</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4</a:t>
            </a:fld>
            <a:endParaRPr lang="en-US"/>
          </a:p>
        </p:txBody>
      </p:sp>
    </p:spTree>
    <p:extLst>
      <p:ext uri="{BB962C8B-B14F-4D97-AF65-F5344CB8AC3E}">
        <p14:creationId xmlns:p14="http://schemas.microsoft.com/office/powerpoint/2010/main" val="157773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basic process for conducting an SRA is to first have a healthy Integrated Master Schedule with a meaningful critical path.  The SRA process uses the same logic network for its calculations, except instead of calculating a project duration based on a single set of dates it repeats the forward and backward calculations hundreds or thousands of times.  For each of these iterations the software randomly assigns different activity durations, between the best and worst cases, based on the associated distribution curve.</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5</a:t>
            </a:fld>
            <a:endParaRPr lang="en-US"/>
          </a:p>
        </p:txBody>
      </p:sp>
    </p:spTree>
    <p:extLst>
      <p:ext uri="{BB962C8B-B14F-4D97-AF65-F5344CB8AC3E}">
        <p14:creationId xmlns:p14="http://schemas.microsoft.com/office/powerpoint/2010/main" val="20303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result, a completion date associated with each iteration is logged, and a summation of these results reports on the probability of achieving each date within the range of the total outcomes.</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6</a:t>
            </a:fld>
            <a:endParaRPr lang="en-US"/>
          </a:p>
        </p:txBody>
      </p:sp>
    </p:spTree>
    <p:extLst>
      <p:ext uri="{BB962C8B-B14F-4D97-AF65-F5344CB8AC3E}">
        <p14:creationId xmlns:p14="http://schemas.microsoft.com/office/powerpoint/2010/main" val="27737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of the SRA are often depicted using graphics generated by the SRA software.  This is a sample histogram, which plots the number of predicted completion forecasts hitting each given date in the date range.  In the output shown here, for example, the SRA results report that the project is predicted to finish anywhere between March first and the week of April 22.  On the top right, the modeling reached 100% on April 22, which means that, given the range inputs for each activity in the network schedule, there is a 100% chance for the project to be finished by that date.  We can compare this to the project finish date currently calculated by the deterministic critical path method schedule, which is March 18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According to the output of the modeling, there is a 17% chance of the project being finished on or before that date.  </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7</a:t>
            </a:fld>
            <a:endParaRPr lang="en-US"/>
          </a:p>
        </p:txBody>
      </p:sp>
    </p:spTree>
    <p:extLst>
      <p:ext uri="{BB962C8B-B14F-4D97-AF65-F5344CB8AC3E}">
        <p14:creationId xmlns:p14="http://schemas.microsoft.com/office/powerpoint/2010/main" val="186809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Statistically, the project doesn’t reach even a 50% probability of completion until March 23 which is a full week past the current finish date. </a:t>
            </a:r>
          </a:p>
          <a:p>
            <a:r>
              <a:rPr lang="en-US" sz="1200" kern="1200" dirty="0">
                <a:solidFill>
                  <a:schemeClr val="tx1"/>
                </a:solidFill>
                <a:effectLst/>
                <a:latin typeface="+mn-lt"/>
                <a:ea typeface="+mn-ea"/>
                <a:cs typeface="+mn-cs"/>
              </a:rPr>
              <a:t>It’s a common observation that the dates forecasted by the deterministic schedule often are below the 50% probability of success in the SRA modeling. To understand this, think back to our example of your commute to work.  The most likely case was 35 minutes, while on a good day you might be 10 minutes early, however on a bad day 55 minutes late.  In other words, the distribution curve for this activity skews to the late side of the most likely case.  This is not uncommon in an SRA distribution analysis.  If the most likely case was used as the deterministic duration for each activity in the integrated master schedule, most activities have more days between the most likely and worst case than between the most likely and best case.  The overall results, therefore will often report a less than 50% probability for the deterministic outcome.  As in the case shown in this histogram.</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8</a:t>
            </a:fld>
            <a:endParaRPr lang="en-US"/>
          </a:p>
        </p:txBody>
      </p:sp>
    </p:spTree>
    <p:extLst>
      <p:ext uri="{BB962C8B-B14F-4D97-AF65-F5344CB8AC3E}">
        <p14:creationId xmlns:p14="http://schemas.microsoft.com/office/powerpoint/2010/main" val="350128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graphic is called a Tornado Chart and coordinates with the Histogram on the previous slide. The tornado chart lists the tasks whose duration estimates and logic are most likely to impact the project’s end 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Task A fifteen twenty resulted in a delay to the project’s finish date in 56% of the iterations.  These results allow the project team to take action on the specific tasks which are most responsible for the results of the SRA.</a:t>
            </a:r>
          </a:p>
          <a:p>
            <a:endParaRPr lang="en-US" dirty="0"/>
          </a:p>
        </p:txBody>
      </p:sp>
      <p:sp>
        <p:nvSpPr>
          <p:cNvPr id="4" name="Slide Number Placeholder 3"/>
          <p:cNvSpPr>
            <a:spLocks noGrp="1"/>
          </p:cNvSpPr>
          <p:nvPr>
            <p:ph type="sldNum" sz="quarter" idx="5"/>
          </p:nvPr>
        </p:nvSpPr>
        <p:spPr/>
        <p:txBody>
          <a:bodyPr/>
          <a:lstStyle/>
          <a:p>
            <a:fld id="{9E56AB97-E836-46F0-B417-787571FA54D5}" type="slidenum">
              <a:rPr lang="en-US" smtClean="0"/>
              <a:t>9</a:t>
            </a:fld>
            <a:endParaRPr lang="en-US"/>
          </a:p>
        </p:txBody>
      </p:sp>
    </p:spTree>
    <p:extLst>
      <p:ext uri="{BB962C8B-B14F-4D97-AF65-F5344CB8AC3E}">
        <p14:creationId xmlns:p14="http://schemas.microsoft.com/office/powerpoint/2010/main" val="23925873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3DC3E-7F3D-4B76-8908-0BCE05F7027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7B59A598-58D1-480D-8057-49927A977735}" type="slidenum">
              <a:rPr lang="en-US" smtClean="0"/>
              <a:t>‹#›</a:t>
            </a:fld>
            <a:endParaRPr lang="en-US"/>
          </a:p>
        </p:txBody>
      </p:sp>
    </p:spTree>
    <p:extLst>
      <p:ext uri="{BB962C8B-B14F-4D97-AF65-F5344CB8AC3E}">
        <p14:creationId xmlns:p14="http://schemas.microsoft.com/office/powerpoint/2010/main" val="389715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E0477-7F14-42AC-AA8A-645C5F3C738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93830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0D026-E18D-49E5-9B3C-03AE11F3FC16}"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31412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4E5744-081C-4759-95CD-0261CC5045D1}"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9A598-58D1-480D-8057-49927A977735}" type="slidenum">
              <a:rPr lang="en-US" smtClean="0"/>
              <a:t>‹#›</a:t>
            </a:fld>
            <a:endParaRPr lang="en-US" dirty="0"/>
          </a:p>
        </p:txBody>
      </p:sp>
    </p:spTree>
    <p:extLst>
      <p:ext uri="{BB962C8B-B14F-4D97-AF65-F5344CB8AC3E}">
        <p14:creationId xmlns:p14="http://schemas.microsoft.com/office/powerpoint/2010/main" val="7122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3A26D2A-46F3-43D1-B4EA-92EF8D384095}" type="datetime1">
              <a:rPr lang="en-US" smtClean="0"/>
              <a:t>4/8/2020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B59A598-58D1-480D-8057-49927A977735}" type="slidenum">
              <a:rPr lang="en-US" smtClean="0"/>
              <a:t>‹#›</a:t>
            </a:fld>
            <a:endParaRPr lang="en-US"/>
          </a:p>
        </p:txBody>
      </p:sp>
    </p:spTree>
    <p:extLst>
      <p:ext uri="{BB962C8B-B14F-4D97-AF65-F5344CB8AC3E}">
        <p14:creationId xmlns:p14="http://schemas.microsoft.com/office/powerpoint/2010/main" val="379094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4B33D4-7685-42B4-B27D-C54C2250D96F}"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29678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EA38C8-0F66-4358-A7ED-91A0183CDEA7}"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24596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88443A-1106-4459-8E81-79FB8CF35B1F}"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83502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D8D9A-CB00-4C31-8490-9D8FC309D3CF}"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26947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93842B-F041-43E6-AE73-D0CA89EC7252}"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22484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5D71E8-162F-4E2B-B813-BA4666FEA73E}" type="datetime1">
              <a:rPr lang="en-US" smtClean="0"/>
              <a:t>4/8/2020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92393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E8F7BA5-D88A-4CFD-BD3B-276E11F70F3A}" type="datetime1">
              <a:rPr lang="en-US" smtClean="0"/>
              <a:t>4/8/2020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7B59A598-58D1-480D-8057-49927A977735}" type="slidenum">
              <a:rPr lang="en-US" smtClean="0"/>
              <a:t>‹#›</a:t>
            </a:fld>
            <a:endParaRPr lang="en-US"/>
          </a:p>
        </p:txBody>
      </p:sp>
    </p:spTree>
    <p:extLst>
      <p:ext uri="{BB962C8B-B14F-4D97-AF65-F5344CB8AC3E}">
        <p14:creationId xmlns:p14="http://schemas.microsoft.com/office/powerpoint/2010/main" val="3091333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mmunity.max.gov/display/DOEExternal/PM+Library" TargetMode="External"/><Relationship Id="rId5" Type="http://schemas.openxmlformats.org/officeDocument/2006/relationships/hyperlink" Target="http://www.energy.gov/projectmanagement/services-0/earned-value-management"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microsoft.com/office/2007/relationships/hdphoto" Target="../media/hdphoto2.wdp"/><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png"/><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microsoft.com/office/2007/relationships/hdphoto" Target="../media/hdphoto2.wdp"/><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Snippet 3-9:  Schedule Risk Assessment (SRA)</a:t>
            </a:r>
          </a:p>
        </p:txBody>
      </p:sp>
      <p:sp>
        <p:nvSpPr>
          <p:cNvPr id="3" name="TextBox 2">
            <a:extLst>
              <a:ext uri="{FF2B5EF4-FFF2-40B4-BE49-F238E27FC236}">
                <a16:creationId xmlns:a16="http://schemas.microsoft.com/office/drawing/2014/main" xmlns="" id="{7B68966F-4A93-445E-8465-A05995ECE350}"/>
              </a:ext>
            </a:extLst>
          </p:cNvPr>
          <p:cNvSpPr txBox="1"/>
          <p:nvPr/>
        </p:nvSpPr>
        <p:spPr>
          <a:xfrm>
            <a:off x="5886450" y="4468031"/>
            <a:ext cx="3822265" cy="646331"/>
          </a:xfrm>
          <a:prstGeom prst="rect">
            <a:avLst/>
          </a:prstGeom>
          <a:noFill/>
        </p:spPr>
        <p:txBody>
          <a:bodyPr wrap="none" rtlCol="0">
            <a:spAutoFit/>
          </a:bodyPr>
          <a:lstStyle/>
          <a:p>
            <a:r>
              <a:rPr lang="en-US" dirty="0"/>
              <a:t>U.S. Department of Energy</a:t>
            </a:r>
          </a:p>
          <a:p>
            <a:r>
              <a:rPr lang="en-US" dirty="0"/>
              <a:t>Office of Project Management (PM)</a:t>
            </a:r>
          </a:p>
        </p:txBody>
      </p:sp>
    </p:spTree>
    <p:extLst>
      <p:ext uri="{BB962C8B-B14F-4D97-AF65-F5344CB8AC3E}">
        <p14:creationId xmlns:p14="http://schemas.microsoft.com/office/powerpoint/2010/main" val="56962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95528" y="-3622"/>
            <a:ext cx="10515600" cy="1325563"/>
          </a:xfrm>
        </p:spPr>
        <p:txBody>
          <a:bodyPr/>
          <a:lstStyle/>
          <a:p>
            <a:r>
              <a:rPr lang="en-US" dirty="0"/>
              <a:t>Schedule Risk and Risk Events</a:t>
            </a:r>
          </a:p>
        </p:txBody>
      </p:sp>
      <p:sp>
        <p:nvSpPr>
          <p:cNvPr id="17" name="Slide Number Placeholder 16">
            <a:extLst>
              <a:ext uri="{FF2B5EF4-FFF2-40B4-BE49-F238E27FC236}">
                <a16:creationId xmlns:a16="http://schemas.microsoft.com/office/drawing/2014/main" xmlns="" id="{F130FFCC-6374-4A52-BCB3-DAE5FB502F04}"/>
              </a:ext>
            </a:extLst>
          </p:cNvPr>
          <p:cNvSpPr>
            <a:spLocks noGrp="1"/>
          </p:cNvSpPr>
          <p:nvPr>
            <p:ph type="sldNum" sz="quarter" idx="12"/>
          </p:nvPr>
        </p:nvSpPr>
        <p:spPr/>
        <p:txBody>
          <a:bodyPr/>
          <a:lstStyle/>
          <a:p>
            <a:fld id="{7B59A598-58D1-480D-8057-49927A977735}" type="slidenum">
              <a:rPr lang="en-US" smtClean="0"/>
              <a:t>10</a:t>
            </a:fld>
            <a:endParaRPr lang="en-US" dirty="0"/>
          </a:p>
        </p:txBody>
      </p:sp>
      <p:grpSp>
        <p:nvGrpSpPr>
          <p:cNvPr id="60" name="Group 59">
            <a:extLst>
              <a:ext uri="{FF2B5EF4-FFF2-40B4-BE49-F238E27FC236}">
                <a16:creationId xmlns:a16="http://schemas.microsoft.com/office/drawing/2014/main" xmlns="" id="{582D6DC0-32F2-4827-8F78-8CEEABF4211B}"/>
              </a:ext>
            </a:extLst>
          </p:cNvPr>
          <p:cNvGrpSpPr/>
          <p:nvPr/>
        </p:nvGrpSpPr>
        <p:grpSpPr>
          <a:xfrm>
            <a:off x="637310" y="1612103"/>
            <a:ext cx="9574666" cy="2161876"/>
            <a:chOff x="930372" y="2231288"/>
            <a:chExt cx="4315781" cy="2209233"/>
          </a:xfrm>
        </p:grpSpPr>
        <p:sp>
          <p:nvSpPr>
            <p:cNvPr id="61" name="Rectangle 60">
              <a:extLst>
                <a:ext uri="{FF2B5EF4-FFF2-40B4-BE49-F238E27FC236}">
                  <a16:creationId xmlns:a16="http://schemas.microsoft.com/office/drawing/2014/main" xmlns="" id="{BCEF08A8-39D1-4CBE-86CF-AC8A4A4887B7}"/>
                </a:ext>
              </a:extLst>
            </p:cNvPr>
            <p:cNvSpPr/>
            <p:nvPr/>
          </p:nvSpPr>
          <p:spPr>
            <a:xfrm>
              <a:off x="930372" y="2231288"/>
              <a:ext cx="4315781" cy="22092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2" name="TextBox 61">
              <a:extLst>
                <a:ext uri="{FF2B5EF4-FFF2-40B4-BE49-F238E27FC236}">
                  <a16:creationId xmlns:a16="http://schemas.microsoft.com/office/drawing/2014/main" xmlns="" id="{66397D07-291A-4656-A2A5-BE165D382F77}"/>
                </a:ext>
              </a:extLst>
            </p:cNvPr>
            <p:cNvSpPr txBox="1"/>
            <p:nvPr/>
          </p:nvSpPr>
          <p:spPr>
            <a:xfrm>
              <a:off x="930372" y="2231289"/>
              <a:ext cx="4315781" cy="1234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89000">
                <a:spcBef>
                  <a:spcPct val="0"/>
                </a:spcBef>
                <a:spcAft>
                  <a:spcPct val="35000"/>
                </a:spcAft>
              </a:pPr>
              <a:r>
                <a:rPr lang="en-US" sz="2000" dirty="0"/>
                <a:t>A Risk Event is a problem that may or may not occur, but if it does, will cause an impact to technical, cost and/or schedule goals.</a:t>
              </a:r>
            </a:p>
            <a:p>
              <a:pPr lvl="0" defTabSz="889000">
                <a:spcBef>
                  <a:spcPct val="0"/>
                </a:spcBef>
                <a:spcAft>
                  <a:spcPct val="35000"/>
                </a:spcAft>
              </a:pPr>
              <a:r>
                <a:rPr lang="en-US" sz="2000" dirty="0"/>
                <a:t>Risks are categorized in terms as their Likelihood of Occurring and the Consequence (or Impact) if they do occur.</a:t>
              </a:r>
            </a:p>
            <a:p>
              <a:pPr lvl="0" defTabSz="889000">
                <a:spcBef>
                  <a:spcPct val="0"/>
                </a:spcBef>
                <a:spcAft>
                  <a:spcPct val="35000"/>
                </a:spcAft>
              </a:pPr>
              <a:r>
                <a:rPr lang="en-US" sz="2000" dirty="0"/>
                <a:t>The goal of considering Risk Events in Scheduling is to have a plan to Mitigate, or reduce the likelihood or impact, of the Event…or Both!</a:t>
              </a:r>
            </a:p>
            <a:p>
              <a:pPr lvl="0" defTabSz="889000">
                <a:spcBef>
                  <a:spcPct val="0"/>
                </a:spcBef>
                <a:spcAft>
                  <a:spcPct val="35000"/>
                </a:spcAft>
              </a:pPr>
              <a:endParaRPr lang="en-US" sz="2000" dirty="0"/>
            </a:p>
          </p:txBody>
        </p:sp>
      </p:grpSp>
      <p:grpSp>
        <p:nvGrpSpPr>
          <p:cNvPr id="63" name="Group 62">
            <a:extLst>
              <a:ext uri="{FF2B5EF4-FFF2-40B4-BE49-F238E27FC236}">
                <a16:creationId xmlns:a16="http://schemas.microsoft.com/office/drawing/2014/main" xmlns="" id="{4F9AE536-498B-46CC-B4B7-0D7CB5FC8027}"/>
              </a:ext>
            </a:extLst>
          </p:cNvPr>
          <p:cNvGrpSpPr/>
          <p:nvPr/>
        </p:nvGrpSpPr>
        <p:grpSpPr>
          <a:xfrm>
            <a:off x="8099260" y="4251345"/>
            <a:ext cx="3286975" cy="2478206"/>
            <a:chOff x="5916769" y="4086367"/>
            <a:chExt cx="2465231" cy="2478206"/>
          </a:xfrm>
        </p:grpSpPr>
        <p:pic>
          <p:nvPicPr>
            <p:cNvPr id="64" name="Picture 2">
              <a:extLst>
                <a:ext uri="{FF2B5EF4-FFF2-40B4-BE49-F238E27FC236}">
                  <a16:creationId xmlns:a16="http://schemas.microsoft.com/office/drawing/2014/main" xmlns="" id="{647C2681-BD47-4B72-B150-EC550285B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769" y="4086367"/>
              <a:ext cx="2465231" cy="247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Oval 64">
              <a:extLst>
                <a:ext uri="{FF2B5EF4-FFF2-40B4-BE49-F238E27FC236}">
                  <a16:creationId xmlns:a16="http://schemas.microsoft.com/office/drawing/2014/main" xmlns="" id="{F168C673-C8D2-4517-8216-B90348DE9A5C}"/>
                </a:ext>
              </a:extLst>
            </p:cNvPr>
            <p:cNvSpPr/>
            <p:nvPr/>
          </p:nvSpPr>
          <p:spPr>
            <a:xfrm>
              <a:off x="6746544" y="5384348"/>
              <a:ext cx="320043" cy="32242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66" name="Straight Arrow Connector 65">
              <a:extLst>
                <a:ext uri="{FF2B5EF4-FFF2-40B4-BE49-F238E27FC236}">
                  <a16:creationId xmlns:a16="http://schemas.microsoft.com/office/drawing/2014/main" xmlns="" id="{E5434156-4295-4CA2-9991-24E56C6D8437}"/>
                </a:ext>
              </a:extLst>
            </p:cNvPr>
            <p:cNvCxnSpPr>
              <a:endCxn id="65" idx="7"/>
            </p:cNvCxnSpPr>
            <p:nvPr/>
          </p:nvCxnSpPr>
          <p:spPr>
            <a:xfrm flipH="1">
              <a:off x="7019718" y="4876800"/>
              <a:ext cx="246578" cy="554767"/>
            </a:xfrm>
            <a:prstGeom prst="straightConnector1">
              <a:avLst/>
            </a:prstGeom>
            <a:ln w="25400">
              <a:solidFill>
                <a:srgbClr val="0033CC"/>
              </a:solidFill>
              <a:tailEnd type="arrow"/>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xmlns="" id="{775AD9D5-91F5-467D-A97B-3C88B85B8BF3}"/>
              </a:ext>
            </a:extLst>
          </p:cNvPr>
          <p:cNvPicPr>
            <a:picLocks noChangeAspect="1"/>
          </p:cNvPicPr>
          <p:nvPr/>
        </p:nvPicPr>
        <p:blipFill>
          <a:blip r:embed="rId4"/>
          <a:stretch>
            <a:fillRect/>
          </a:stretch>
        </p:blipFill>
        <p:spPr>
          <a:xfrm>
            <a:off x="7867789" y="4251345"/>
            <a:ext cx="523103" cy="1631373"/>
          </a:xfrm>
          <a:prstGeom prst="rect">
            <a:avLst/>
          </a:prstGeom>
        </p:spPr>
      </p:pic>
      <p:sp>
        <p:nvSpPr>
          <p:cNvPr id="69" name="TextBox 68">
            <a:extLst>
              <a:ext uri="{FF2B5EF4-FFF2-40B4-BE49-F238E27FC236}">
                <a16:creationId xmlns:a16="http://schemas.microsoft.com/office/drawing/2014/main" xmlns="" id="{3E466A34-353D-435D-9374-C0DE3DF4EDB1}"/>
              </a:ext>
            </a:extLst>
          </p:cNvPr>
          <p:cNvSpPr txBox="1"/>
          <p:nvPr/>
        </p:nvSpPr>
        <p:spPr>
          <a:xfrm rot="16200000">
            <a:off x="7955493" y="5194936"/>
            <a:ext cx="741115" cy="2900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89000">
              <a:spcBef>
                <a:spcPct val="0"/>
              </a:spcBef>
              <a:spcAft>
                <a:spcPct val="35000"/>
              </a:spcAft>
            </a:pPr>
            <a:r>
              <a:rPr lang="en-US" sz="1200" dirty="0"/>
              <a:t>Likelihood</a:t>
            </a:r>
          </a:p>
        </p:txBody>
      </p:sp>
      <p:sp>
        <p:nvSpPr>
          <p:cNvPr id="71" name="Rectangle 70">
            <a:extLst>
              <a:ext uri="{FF2B5EF4-FFF2-40B4-BE49-F238E27FC236}">
                <a16:creationId xmlns:a16="http://schemas.microsoft.com/office/drawing/2014/main" xmlns="" id="{7CAB9504-F7C3-4040-925E-6B34BC9ED106}"/>
              </a:ext>
            </a:extLst>
          </p:cNvPr>
          <p:cNvSpPr/>
          <p:nvPr/>
        </p:nvSpPr>
        <p:spPr>
          <a:xfrm>
            <a:off x="789710" y="1764503"/>
            <a:ext cx="9574666" cy="21618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2" name="TextBox 71">
            <a:extLst>
              <a:ext uri="{FF2B5EF4-FFF2-40B4-BE49-F238E27FC236}">
                <a16:creationId xmlns:a16="http://schemas.microsoft.com/office/drawing/2014/main" xmlns="" id="{71085F4E-523F-4834-872E-C268333CF873}"/>
              </a:ext>
            </a:extLst>
          </p:cNvPr>
          <p:cNvSpPr txBox="1"/>
          <p:nvPr/>
        </p:nvSpPr>
        <p:spPr>
          <a:xfrm>
            <a:off x="647717" y="4586630"/>
            <a:ext cx="6410879" cy="12076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89000">
              <a:spcBef>
                <a:spcPct val="0"/>
              </a:spcBef>
              <a:spcAft>
                <a:spcPct val="35000"/>
              </a:spcAft>
            </a:pPr>
            <a:r>
              <a:rPr lang="en-US" sz="2000" dirty="0"/>
              <a:t>One goal of a disciplined Risk Management process is to identify potential Risk Events and create Mitigation Plans for them.</a:t>
            </a:r>
          </a:p>
        </p:txBody>
      </p:sp>
    </p:spTree>
    <p:extLst>
      <p:ext uri="{BB962C8B-B14F-4D97-AF65-F5344CB8AC3E}">
        <p14:creationId xmlns:p14="http://schemas.microsoft.com/office/powerpoint/2010/main" val="421547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36600" y="0"/>
            <a:ext cx="10515600" cy="1325563"/>
          </a:xfrm>
        </p:spPr>
        <p:txBody>
          <a:bodyPr/>
          <a:lstStyle/>
          <a:p>
            <a:r>
              <a:rPr lang="en-US" dirty="0"/>
              <a:t>The SRA Overview</a:t>
            </a:r>
          </a:p>
        </p:txBody>
      </p:sp>
      <p:pic>
        <p:nvPicPr>
          <p:cNvPr id="3" name="Picture 2">
            <a:extLst>
              <a:ext uri="{FF2B5EF4-FFF2-40B4-BE49-F238E27FC236}">
                <a16:creationId xmlns:a16="http://schemas.microsoft.com/office/drawing/2014/main" xmlns="" id="{C4900AAC-E0F0-40ED-B281-8E7C3A2E4848}"/>
              </a:ext>
            </a:extLst>
          </p:cNvPr>
          <p:cNvPicPr>
            <a:picLocks noChangeAspect="1"/>
          </p:cNvPicPr>
          <p:nvPr/>
        </p:nvPicPr>
        <p:blipFill>
          <a:blip r:embed="rId3"/>
          <a:stretch>
            <a:fillRect/>
          </a:stretch>
        </p:blipFill>
        <p:spPr>
          <a:xfrm>
            <a:off x="1959695" y="2899502"/>
            <a:ext cx="1283295" cy="585608"/>
          </a:xfrm>
          <a:prstGeom prst="rect">
            <a:avLst/>
          </a:prstGeom>
        </p:spPr>
      </p:pic>
      <p:pic>
        <p:nvPicPr>
          <p:cNvPr id="6" name="Picture 5">
            <a:extLst>
              <a:ext uri="{FF2B5EF4-FFF2-40B4-BE49-F238E27FC236}">
                <a16:creationId xmlns:a16="http://schemas.microsoft.com/office/drawing/2014/main" xmlns="" id="{75AD6FBD-35D0-4B5F-B8A6-52770A4B9390}"/>
              </a:ext>
            </a:extLst>
          </p:cNvPr>
          <p:cNvPicPr>
            <a:picLocks noChangeAspect="1"/>
          </p:cNvPicPr>
          <p:nvPr/>
        </p:nvPicPr>
        <p:blipFill>
          <a:blip r:embed="rId3"/>
          <a:stretch>
            <a:fillRect/>
          </a:stretch>
        </p:blipFill>
        <p:spPr>
          <a:xfrm flipH="1">
            <a:off x="1182476" y="3602060"/>
            <a:ext cx="1418866" cy="585608"/>
          </a:xfrm>
          <a:prstGeom prst="rect">
            <a:avLst/>
          </a:prstGeom>
        </p:spPr>
      </p:pic>
      <p:pic>
        <p:nvPicPr>
          <p:cNvPr id="7" name="Picture 6">
            <a:extLst>
              <a:ext uri="{FF2B5EF4-FFF2-40B4-BE49-F238E27FC236}">
                <a16:creationId xmlns:a16="http://schemas.microsoft.com/office/drawing/2014/main" xmlns="" id="{A15C49A8-9E5A-46B3-873F-CB8447E2B4EF}"/>
              </a:ext>
            </a:extLst>
          </p:cNvPr>
          <p:cNvPicPr>
            <a:picLocks noChangeAspect="1"/>
          </p:cNvPicPr>
          <p:nvPr/>
        </p:nvPicPr>
        <p:blipFill>
          <a:blip r:embed="rId3"/>
          <a:stretch>
            <a:fillRect/>
          </a:stretch>
        </p:blipFill>
        <p:spPr>
          <a:xfrm flipH="1">
            <a:off x="2465771" y="4075215"/>
            <a:ext cx="777219" cy="801268"/>
          </a:xfrm>
          <a:prstGeom prst="rect">
            <a:avLst/>
          </a:prstGeom>
        </p:spPr>
      </p:pic>
      <p:sp>
        <p:nvSpPr>
          <p:cNvPr id="8" name="TextBox 7">
            <a:extLst>
              <a:ext uri="{FF2B5EF4-FFF2-40B4-BE49-F238E27FC236}">
                <a16:creationId xmlns:a16="http://schemas.microsoft.com/office/drawing/2014/main" xmlns="" id="{20A92C25-83EB-4EFC-95DD-3B5F19D047D8}"/>
              </a:ext>
            </a:extLst>
          </p:cNvPr>
          <p:cNvSpPr txBox="1"/>
          <p:nvPr/>
        </p:nvSpPr>
        <p:spPr>
          <a:xfrm>
            <a:off x="1843309" y="1652679"/>
            <a:ext cx="1384183" cy="461665"/>
          </a:xfrm>
          <a:prstGeom prst="rect">
            <a:avLst/>
          </a:prstGeom>
          <a:noFill/>
        </p:spPr>
        <p:txBody>
          <a:bodyPr wrap="square" rtlCol="0">
            <a:spAutoFit/>
          </a:bodyPr>
          <a:lstStyle/>
          <a:p>
            <a:pPr algn="ctr"/>
            <a:r>
              <a:rPr lang="en-US" sz="2400" b="1" u="sng" dirty="0"/>
              <a:t>Input</a:t>
            </a:r>
          </a:p>
        </p:txBody>
      </p:sp>
      <p:sp>
        <p:nvSpPr>
          <p:cNvPr id="5" name="Slide Number Placeholder 4">
            <a:extLst>
              <a:ext uri="{FF2B5EF4-FFF2-40B4-BE49-F238E27FC236}">
                <a16:creationId xmlns:a16="http://schemas.microsoft.com/office/drawing/2014/main" xmlns="" id="{530221D5-D823-42D9-909D-7DBE31AC7F00}"/>
              </a:ext>
            </a:extLst>
          </p:cNvPr>
          <p:cNvSpPr>
            <a:spLocks noGrp="1"/>
          </p:cNvSpPr>
          <p:nvPr>
            <p:ph type="sldNum" sz="quarter" idx="12"/>
          </p:nvPr>
        </p:nvSpPr>
        <p:spPr/>
        <p:txBody>
          <a:bodyPr/>
          <a:lstStyle/>
          <a:p>
            <a:fld id="{7B59A598-58D1-480D-8057-49927A977735}" type="slidenum">
              <a:rPr lang="en-US" smtClean="0"/>
              <a:t>11</a:t>
            </a:fld>
            <a:endParaRPr lang="en-US" dirty="0"/>
          </a:p>
        </p:txBody>
      </p:sp>
      <p:sp>
        <p:nvSpPr>
          <p:cNvPr id="10" name="TextBox 9">
            <a:extLst>
              <a:ext uri="{FF2B5EF4-FFF2-40B4-BE49-F238E27FC236}">
                <a16:creationId xmlns:a16="http://schemas.microsoft.com/office/drawing/2014/main" xmlns="" id="{F18A8F6C-2E77-4863-93C8-CE39F9D77342}"/>
              </a:ext>
            </a:extLst>
          </p:cNvPr>
          <p:cNvSpPr txBox="1"/>
          <p:nvPr/>
        </p:nvSpPr>
        <p:spPr>
          <a:xfrm>
            <a:off x="364264" y="2143604"/>
            <a:ext cx="3754356" cy="369332"/>
          </a:xfrm>
          <a:prstGeom prst="rect">
            <a:avLst/>
          </a:prstGeom>
          <a:noFill/>
        </p:spPr>
        <p:txBody>
          <a:bodyPr wrap="square" rtlCol="0">
            <a:spAutoFit/>
          </a:bodyPr>
          <a:lstStyle/>
          <a:p>
            <a:r>
              <a:rPr lang="en-US" dirty="0"/>
              <a:t>A. Distributions of Remaining Tasks</a:t>
            </a:r>
          </a:p>
        </p:txBody>
      </p:sp>
      <p:sp>
        <p:nvSpPr>
          <p:cNvPr id="11" name="TextBox 10">
            <a:extLst>
              <a:ext uri="{FF2B5EF4-FFF2-40B4-BE49-F238E27FC236}">
                <a16:creationId xmlns:a16="http://schemas.microsoft.com/office/drawing/2014/main" xmlns="" id="{AF20498B-E983-4726-8162-C10341122C4A}"/>
              </a:ext>
            </a:extLst>
          </p:cNvPr>
          <p:cNvSpPr txBox="1"/>
          <p:nvPr/>
        </p:nvSpPr>
        <p:spPr>
          <a:xfrm>
            <a:off x="364268" y="5022943"/>
            <a:ext cx="4812165" cy="1477328"/>
          </a:xfrm>
          <a:prstGeom prst="rect">
            <a:avLst/>
          </a:prstGeom>
          <a:noFill/>
        </p:spPr>
        <p:txBody>
          <a:bodyPr wrap="square" rtlCol="0">
            <a:spAutoFit/>
          </a:bodyPr>
          <a:lstStyle/>
          <a:p>
            <a:r>
              <a:rPr lang="en-US" dirty="0"/>
              <a:t>B.  Remaining Risk Events Post-Mitigation,  such as</a:t>
            </a:r>
          </a:p>
          <a:p>
            <a:pPr marL="342900" indent="-342900">
              <a:buAutoNum type="arabicParenR"/>
            </a:pPr>
            <a:r>
              <a:rPr lang="en-US" dirty="0"/>
              <a:t>event, what task does it impact, likelihood, time impact</a:t>
            </a:r>
          </a:p>
          <a:p>
            <a:pPr marL="342900" indent="-342900">
              <a:buAutoNum type="arabicParenR"/>
            </a:pPr>
            <a:r>
              <a:rPr lang="en-US" dirty="0"/>
              <a:t>Next event . . ., etc.</a:t>
            </a:r>
          </a:p>
        </p:txBody>
      </p:sp>
    </p:spTree>
    <p:extLst>
      <p:ext uri="{BB962C8B-B14F-4D97-AF65-F5344CB8AC3E}">
        <p14:creationId xmlns:p14="http://schemas.microsoft.com/office/powerpoint/2010/main" val="384433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52478" y="0"/>
            <a:ext cx="10471146" cy="1325563"/>
          </a:xfrm>
        </p:spPr>
        <p:txBody>
          <a:bodyPr/>
          <a:lstStyle/>
          <a:p>
            <a:r>
              <a:rPr lang="en-US" dirty="0"/>
              <a:t>The SRA Overview</a:t>
            </a:r>
          </a:p>
        </p:txBody>
      </p:sp>
      <p:pic>
        <p:nvPicPr>
          <p:cNvPr id="3" name="Picture 2">
            <a:extLst>
              <a:ext uri="{FF2B5EF4-FFF2-40B4-BE49-F238E27FC236}">
                <a16:creationId xmlns:a16="http://schemas.microsoft.com/office/drawing/2014/main" xmlns="" id="{C4900AAC-E0F0-40ED-B281-8E7C3A2E4848}"/>
              </a:ext>
            </a:extLst>
          </p:cNvPr>
          <p:cNvPicPr>
            <a:picLocks noChangeAspect="1"/>
          </p:cNvPicPr>
          <p:nvPr/>
        </p:nvPicPr>
        <p:blipFill>
          <a:blip r:embed="rId3"/>
          <a:stretch>
            <a:fillRect/>
          </a:stretch>
        </p:blipFill>
        <p:spPr>
          <a:xfrm>
            <a:off x="1959695" y="2899502"/>
            <a:ext cx="1283295" cy="585608"/>
          </a:xfrm>
          <a:prstGeom prst="rect">
            <a:avLst/>
          </a:prstGeom>
        </p:spPr>
      </p:pic>
      <p:pic>
        <p:nvPicPr>
          <p:cNvPr id="6" name="Picture 5">
            <a:extLst>
              <a:ext uri="{FF2B5EF4-FFF2-40B4-BE49-F238E27FC236}">
                <a16:creationId xmlns:a16="http://schemas.microsoft.com/office/drawing/2014/main" xmlns="" id="{75AD6FBD-35D0-4B5F-B8A6-52770A4B9390}"/>
              </a:ext>
            </a:extLst>
          </p:cNvPr>
          <p:cNvPicPr>
            <a:picLocks noChangeAspect="1"/>
          </p:cNvPicPr>
          <p:nvPr/>
        </p:nvPicPr>
        <p:blipFill>
          <a:blip r:embed="rId3"/>
          <a:stretch>
            <a:fillRect/>
          </a:stretch>
        </p:blipFill>
        <p:spPr>
          <a:xfrm flipH="1">
            <a:off x="1182476" y="3602060"/>
            <a:ext cx="1418866" cy="585608"/>
          </a:xfrm>
          <a:prstGeom prst="rect">
            <a:avLst/>
          </a:prstGeom>
        </p:spPr>
      </p:pic>
      <p:pic>
        <p:nvPicPr>
          <p:cNvPr id="7" name="Picture 6">
            <a:extLst>
              <a:ext uri="{FF2B5EF4-FFF2-40B4-BE49-F238E27FC236}">
                <a16:creationId xmlns:a16="http://schemas.microsoft.com/office/drawing/2014/main" xmlns="" id="{A15C49A8-9E5A-46B3-873F-CB8447E2B4EF}"/>
              </a:ext>
            </a:extLst>
          </p:cNvPr>
          <p:cNvPicPr>
            <a:picLocks noChangeAspect="1"/>
          </p:cNvPicPr>
          <p:nvPr/>
        </p:nvPicPr>
        <p:blipFill>
          <a:blip r:embed="rId3"/>
          <a:stretch>
            <a:fillRect/>
          </a:stretch>
        </p:blipFill>
        <p:spPr>
          <a:xfrm flipH="1">
            <a:off x="2465771" y="4106211"/>
            <a:ext cx="777219" cy="801268"/>
          </a:xfrm>
          <a:prstGeom prst="rect">
            <a:avLst/>
          </a:prstGeom>
        </p:spPr>
      </p:pic>
      <p:pic>
        <p:nvPicPr>
          <p:cNvPr id="9" name="Picture 2">
            <a:extLst>
              <a:ext uri="{FF2B5EF4-FFF2-40B4-BE49-F238E27FC236}">
                <a16:creationId xmlns:a16="http://schemas.microsoft.com/office/drawing/2014/main" xmlns="" id="{BCF1054B-4795-4B01-8B0A-A45992469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139" y="2766624"/>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90153B22-E496-4BFB-BB92-F87D60037663}"/>
              </a:ext>
            </a:extLst>
          </p:cNvPr>
          <p:cNvSpPr txBox="1"/>
          <p:nvPr/>
        </p:nvSpPr>
        <p:spPr>
          <a:xfrm>
            <a:off x="5149383" y="1717122"/>
            <a:ext cx="1384183" cy="461665"/>
          </a:xfrm>
          <a:prstGeom prst="rect">
            <a:avLst/>
          </a:prstGeom>
          <a:noFill/>
        </p:spPr>
        <p:txBody>
          <a:bodyPr wrap="square" rtlCol="0">
            <a:spAutoFit/>
          </a:bodyPr>
          <a:lstStyle/>
          <a:p>
            <a:pPr algn="ctr"/>
            <a:r>
              <a:rPr lang="en-US" sz="2400" b="1" u="sng" dirty="0"/>
              <a:t>Method</a:t>
            </a:r>
          </a:p>
        </p:txBody>
      </p:sp>
      <p:pic>
        <p:nvPicPr>
          <p:cNvPr id="11" name="Picture 2">
            <a:extLst>
              <a:ext uri="{FF2B5EF4-FFF2-40B4-BE49-F238E27FC236}">
                <a16:creationId xmlns:a16="http://schemas.microsoft.com/office/drawing/2014/main" xmlns="" id="{732C875F-2141-4F62-8ECD-3B64F65DA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726" y="281000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xmlns="" id="{56DCBB8F-840A-4F7C-A77A-FE8BF592C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313" y="2872199"/>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xmlns="" id="{DB098BDC-A7A5-4B6A-9277-BD6CB0505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820" y="293104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B98D2CC9-21D5-453B-9BCC-E76E4200A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962" y="2987538"/>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xmlns="" id="{6D8B3795-01B7-4344-B9F8-4377BCC33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752" y="3079509"/>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xmlns="" id="{7FD3FFD9-8FDE-498C-8F15-D08DA9F13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622" y="318020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extLst>
              <a:ext uri="{FF2B5EF4-FFF2-40B4-BE49-F238E27FC236}">
                <a16:creationId xmlns:a16="http://schemas.microsoft.com/office/drawing/2014/main" xmlns="" id="{08C6882C-3E90-49BD-88EC-B8F2B5A72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718" y="329806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a:extLst>
              <a:ext uri="{FF2B5EF4-FFF2-40B4-BE49-F238E27FC236}">
                <a16:creationId xmlns:a16="http://schemas.microsoft.com/office/drawing/2014/main" xmlns="" id="{A60D7449-2B12-4E06-AE28-56B610630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305" y="3341445"/>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a:extLst>
              <a:ext uri="{FF2B5EF4-FFF2-40B4-BE49-F238E27FC236}">
                <a16:creationId xmlns:a16="http://schemas.microsoft.com/office/drawing/2014/main" xmlns="" id="{1BB99A14-5566-4F33-894F-36A49F522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892" y="340364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a:extLst>
              <a:ext uri="{FF2B5EF4-FFF2-40B4-BE49-F238E27FC236}">
                <a16:creationId xmlns:a16="http://schemas.microsoft.com/office/drawing/2014/main" xmlns="" id="{C39A4536-9F41-4A04-8258-1A4A583E6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399" y="3462490"/>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a:extLst>
              <a:ext uri="{FF2B5EF4-FFF2-40B4-BE49-F238E27FC236}">
                <a16:creationId xmlns:a16="http://schemas.microsoft.com/office/drawing/2014/main" xmlns="" id="{E9C09F0B-57BC-4BE0-B4CB-C6C42A5CB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541" y="3518981"/>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a:extLst>
              <a:ext uri="{FF2B5EF4-FFF2-40B4-BE49-F238E27FC236}">
                <a16:creationId xmlns:a16="http://schemas.microsoft.com/office/drawing/2014/main" xmlns="" id="{5C7BDB3B-DD49-4164-AB25-5AC3E4889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331" y="361095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a:extLst>
              <a:ext uri="{FF2B5EF4-FFF2-40B4-BE49-F238E27FC236}">
                <a16:creationId xmlns:a16="http://schemas.microsoft.com/office/drawing/2014/main" xmlns="" id="{FA532EBD-5E8F-4B4D-9F9C-61A5BB91B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201" y="3711650"/>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extLst>
              <a:ext uri="{FF2B5EF4-FFF2-40B4-BE49-F238E27FC236}">
                <a16:creationId xmlns:a16="http://schemas.microsoft.com/office/drawing/2014/main" xmlns="" id="{1FF00BB5-7495-418E-8535-F955D1ACD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071" y="3806451"/>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a:extLst>
              <a:ext uri="{FF2B5EF4-FFF2-40B4-BE49-F238E27FC236}">
                <a16:creationId xmlns:a16="http://schemas.microsoft.com/office/drawing/2014/main" xmlns="" id="{993BDF38-288B-4CF5-B123-83ECF6F75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152" y="3861229"/>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a:extLst>
              <a:ext uri="{FF2B5EF4-FFF2-40B4-BE49-F238E27FC236}">
                <a16:creationId xmlns:a16="http://schemas.microsoft.com/office/drawing/2014/main" xmlns="" id="{0CA9DDCA-71EF-4BB9-9C97-B9373932F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739" y="390460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a:extLst>
              <a:ext uri="{FF2B5EF4-FFF2-40B4-BE49-F238E27FC236}">
                <a16:creationId xmlns:a16="http://schemas.microsoft.com/office/drawing/2014/main" xmlns="" id="{D49FB27A-B14C-4DB4-871D-1AA0AD46B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326" y="3966804"/>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a:extLst>
              <a:ext uri="{FF2B5EF4-FFF2-40B4-BE49-F238E27FC236}">
                <a16:creationId xmlns:a16="http://schemas.microsoft.com/office/drawing/2014/main" xmlns="" id="{E3FD913F-F316-4B7D-87F4-6FEB17759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33" y="402565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a:extLst>
              <a:ext uri="{FF2B5EF4-FFF2-40B4-BE49-F238E27FC236}">
                <a16:creationId xmlns:a16="http://schemas.microsoft.com/office/drawing/2014/main" xmlns="" id="{9CBD3B00-E5FE-45FD-AF36-7824D8B74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975" y="4082143"/>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a:extLst>
              <a:ext uri="{FF2B5EF4-FFF2-40B4-BE49-F238E27FC236}">
                <a16:creationId xmlns:a16="http://schemas.microsoft.com/office/drawing/2014/main" xmlns="" id="{F207AB3F-CE55-4A46-8823-CA38C575F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765" y="4174114"/>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a:extLst>
              <a:ext uri="{FF2B5EF4-FFF2-40B4-BE49-F238E27FC236}">
                <a16:creationId xmlns:a16="http://schemas.microsoft.com/office/drawing/2014/main" xmlns="" id="{33B1ACAA-5BA1-4733-B8AC-500E564FD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635" y="427481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a:extLst>
              <a:ext uri="{FF2B5EF4-FFF2-40B4-BE49-F238E27FC236}">
                <a16:creationId xmlns:a16="http://schemas.microsoft.com/office/drawing/2014/main" xmlns="" id="{13EC55AD-D7CD-46F4-ABFE-CE12B489B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505" y="4369613"/>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a:extLst>
              <a:ext uri="{FF2B5EF4-FFF2-40B4-BE49-F238E27FC236}">
                <a16:creationId xmlns:a16="http://schemas.microsoft.com/office/drawing/2014/main" xmlns="" id="{4252E2AF-2F9E-457C-B197-8FA3A5BB0DF6}"/>
              </a:ext>
            </a:extLst>
          </p:cNvPr>
          <p:cNvSpPr txBox="1"/>
          <p:nvPr/>
        </p:nvSpPr>
        <p:spPr>
          <a:xfrm>
            <a:off x="4523145" y="2200095"/>
            <a:ext cx="2517957" cy="369332"/>
          </a:xfrm>
          <a:prstGeom prst="rect">
            <a:avLst/>
          </a:prstGeom>
          <a:noFill/>
        </p:spPr>
        <p:txBody>
          <a:bodyPr wrap="square" rtlCol="0">
            <a:spAutoFit/>
          </a:bodyPr>
          <a:lstStyle/>
          <a:p>
            <a:pPr algn="ctr"/>
            <a:r>
              <a:rPr lang="en-US" dirty="0"/>
              <a:t>Monte Carlo Analysis</a:t>
            </a:r>
          </a:p>
        </p:txBody>
      </p:sp>
      <p:sp>
        <p:nvSpPr>
          <p:cNvPr id="51" name="TextBox 50">
            <a:extLst>
              <a:ext uri="{FF2B5EF4-FFF2-40B4-BE49-F238E27FC236}">
                <a16:creationId xmlns:a16="http://schemas.microsoft.com/office/drawing/2014/main" xmlns="" id="{776F590D-EF62-4BD5-93EC-2E3F901B636A}"/>
              </a:ext>
            </a:extLst>
          </p:cNvPr>
          <p:cNvSpPr txBox="1"/>
          <p:nvPr/>
        </p:nvSpPr>
        <p:spPr>
          <a:xfrm>
            <a:off x="4746143" y="5067336"/>
            <a:ext cx="2485457" cy="646331"/>
          </a:xfrm>
          <a:prstGeom prst="rect">
            <a:avLst/>
          </a:prstGeom>
          <a:noFill/>
        </p:spPr>
        <p:txBody>
          <a:bodyPr wrap="square" rtlCol="0">
            <a:spAutoFit/>
          </a:bodyPr>
          <a:lstStyle/>
          <a:p>
            <a:pPr algn="ctr"/>
            <a:r>
              <a:rPr lang="en-US" dirty="0"/>
              <a:t>Simulates the project thousands of times</a:t>
            </a:r>
          </a:p>
        </p:txBody>
      </p:sp>
      <p:cxnSp>
        <p:nvCxnSpPr>
          <p:cNvPr id="5" name="Straight Connector 4">
            <a:extLst>
              <a:ext uri="{FF2B5EF4-FFF2-40B4-BE49-F238E27FC236}">
                <a16:creationId xmlns:a16="http://schemas.microsoft.com/office/drawing/2014/main" xmlns="" id="{E6031B41-0247-4492-A033-3BBC5C83A588}"/>
              </a:ext>
            </a:extLst>
          </p:cNvPr>
          <p:cNvCxnSpPr/>
          <p:nvPr/>
        </p:nvCxnSpPr>
        <p:spPr>
          <a:xfrm>
            <a:off x="4118624" y="1794794"/>
            <a:ext cx="0" cy="4194208"/>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57" name="Arrow: Right 56">
            <a:extLst>
              <a:ext uri="{FF2B5EF4-FFF2-40B4-BE49-F238E27FC236}">
                <a16:creationId xmlns:a16="http://schemas.microsoft.com/office/drawing/2014/main" xmlns="" id="{293E15DD-C34E-4800-9350-3E387C81761B}"/>
              </a:ext>
            </a:extLst>
          </p:cNvPr>
          <p:cNvSpPr/>
          <p:nvPr/>
        </p:nvSpPr>
        <p:spPr>
          <a:xfrm>
            <a:off x="3681606" y="3296091"/>
            <a:ext cx="841539" cy="827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xmlns="" id="{F130FFCC-6374-4A52-BCB3-DAE5FB502F04}"/>
              </a:ext>
            </a:extLst>
          </p:cNvPr>
          <p:cNvSpPr>
            <a:spLocks noGrp="1"/>
          </p:cNvSpPr>
          <p:nvPr>
            <p:ph type="sldNum" sz="quarter" idx="12"/>
          </p:nvPr>
        </p:nvSpPr>
        <p:spPr/>
        <p:txBody>
          <a:bodyPr/>
          <a:lstStyle/>
          <a:p>
            <a:fld id="{7B59A598-58D1-480D-8057-49927A977735}" type="slidenum">
              <a:rPr lang="en-US" smtClean="0"/>
              <a:t>12</a:t>
            </a:fld>
            <a:endParaRPr lang="en-US" dirty="0"/>
          </a:p>
        </p:txBody>
      </p:sp>
      <p:sp>
        <p:nvSpPr>
          <p:cNvPr id="52" name="TextBox 51">
            <a:extLst>
              <a:ext uri="{FF2B5EF4-FFF2-40B4-BE49-F238E27FC236}">
                <a16:creationId xmlns:a16="http://schemas.microsoft.com/office/drawing/2014/main" xmlns="" id="{AF117E93-8F48-4F42-84FF-85C505EC8325}"/>
              </a:ext>
            </a:extLst>
          </p:cNvPr>
          <p:cNvSpPr txBox="1"/>
          <p:nvPr/>
        </p:nvSpPr>
        <p:spPr>
          <a:xfrm>
            <a:off x="1696591" y="1650867"/>
            <a:ext cx="1384183" cy="461665"/>
          </a:xfrm>
          <a:prstGeom prst="rect">
            <a:avLst/>
          </a:prstGeom>
          <a:noFill/>
        </p:spPr>
        <p:txBody>
          <a:bodyPr wrap="square" rtlCol="0">
            <a:spAutoFit/>
          </a:bodyPr>
          <a:lstStyle/>
          <a:p>
            <a:pPr algn="ctr"/>
            <a:r>
              <a:rPr lang="en-US" sz="2400" b="1" u="sng" dirty="0"/>
              <a:t>Input</a:t>
            </a:r>
          </a:p>
        </p:txBody>
      </p:sp>
      <p:sp>
        <p:nvSpPr>
          <p:cNvPr id="53" name="TextBox 52">
            <a:extLst>
              <a:ext uri="{FF2B5EF4-FFF2-40B4-BE49-F238E27FC236}">
                <a16:creationId xmlns:a16="http://schemas.microsoft.com/office/drawing/2014/main" xmlns="" id="{3E3557D5-A6C2-4395-9558-F6451413BC87}"/>
              </a:ext>
            </a:extLst>
          </p:cNvPr>
          <p:cNvSpPr txBox="1"/>
          <p:nvPr/>
        </p:nvSpPr>
        <p:spPr>
          <a:xfrm>
            <a:off x="364264" y="2143604"/>
            <a:ext cx="3754356" cy="369332"/>
          </a:xfrm>
          <a:prstGeom prst="rect">
            <a:avLst/>
          </a:prstGeom>
          <a:noFill/>
        </p:spPr>
        <p:txBody>
          <a:bodyPr wrap="square" rtlCol="0">
            <a:spAutoFit/>
          </a:bodyPr>
          <a:lstStyle/>
          <a:p>
            <a:r>
              <a:rPr lang="en-US" dirty="0"/>
              <a:t>A. Distributions of Remaining Tasks</a:t>
            </a:r>
          </a:p>
        </p:txBody>
      </p:sp>
      <p:sp>
        <p:nvSpPr>
          <p:cNvPr id="49" name="TextBox 48">
            <a:extLst>
              <a:ext uri="{FF2B5EF4-FFF2-40B4-BE49-F238E27FC236}">
                <a16:creationId xmlns:a16="http://schemas.microsoft.com/office/drawing/2014/main" xmlns="" id="{714DF4B8-0FF2-4E85-9EC0-CD342F25C976}"/>
              </a:ext>
            </a:extLst>
          </p:cNvPr>
          <p:cNvSpPr txBox="1"/>
          <p:nvPr/>
        </p:nvSpPr>
        <p:spPr>
          <a:xfrm>
            <a:off x="364269" y="5022943"/>
            <a:ext cx="3754356" cy="1754326"/>
          </a:xfrm>
          <a:prstGeom prst="rect">
            <a:avLst/>
          </a:prstGeom>
          <a:noFill/>
        </p:spPr>
        <p:txBody>
          <a:bodyPr wrap="square" rtlCol="0">
            <a:spAutoFit/>
          </a:bodyPr>
          <a:lstStyle/>
          <a:p>
            <a:r>
              <a:rPr lang="en-US" dirty="0"/>
              <a:t>B.  Remaining Risk Events Post- Mitigation,  such as</a:t>
            </a:r>
          </a:p>
          <a:p>
            <a:pPr marL="342900" indent="-342900">
              <a:buAutoNum type="arabicParenR"/>
            </a:pPr>
            <a:r>
              <a:rPr lang="en-US" dirty="0"/>
              <a:t>event, what task does it impact, likelihood, time impact</a:t>
            </a:r>
          </a:p>
          <a:p>
            <a:pPr marL="342900" indent="-342900">
              <a:buAutoNum type="arabicParenR"/>
            </a:pPr>
            <a:r>
              <a:rPr lang="en-US" dirty="0"/>
              <a:t>Next event . . ., etc.</a:t>
            </a:r>
          </a:p>
        </p:txBody>
      </p:sp>
    </p:spTree>
    <p:extLst>
      <p:ext uri="{BB962C8B-B14F-4D97-AF65-F5344CB8AC3E}">
        <p14:creationId xmlns:p14="http://schemas.microsoft.com/office/powerpoint/2010/main" val="43800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95528" y="-3622"/>
            <a:ext cx="10515600" cy="1325563"/>
          </a:xfrm>
        </p:spPr>
        <p:txBody>
          <a:bodyPr/>
          <a:lstStyle/>
          <a:p>
            <a:r>
              <a:rPr lang="en-US" dirty="0"/>
              <a:t>The SRA Overview</a:t>
            </a:r>
          </a:p>
        </p:txBody>
      </p:sp>
      <p:pic>
        <p:nvPicPr>
          <p:cNvPr id="3" name="Picture 2">
            <a:extLst>
              <a:ext uri="{FF2B5EF4-FFF2-40B4-BE49-F238E27FC236}">
                <a16:creationId xmlns:a16="http://schemas.microsoft.com/office/drawing/2014/main" xmlns="" id="{C4900AAC-E0F0-40ED-B281-8E7C3A2E4848}"/>
              </a:ext>
            </a:extLst>
          </p:cNvPr>
          <p:cNvPicPr>
            <a:picLocks noChangeAspect="1"/>
          </p:cNvPicPr>
          <p:nvPr/>
        </p:nvPicPr>
        <p:blipFill>
          <a:blip r:embed="rId4"/>
          <a:stretch>
            <a:fillRect/>
          </a:stretch>
        </p:blipFill>
        <p:spPr>
          <a:xfrm>
            <a:off x="1959695" y="2899502"/>
            <a:ext cx="1283295" cy="585608"/>
          </a:xfrm>
          <a:prstGeom prst="rect">
            <a:avLst/>
          </a:prstGeom>
        </p:spPr>
      </p:pic>
      <p:pic>
        <p:nvPicPr>
          <p:cNvPr id="6" name="Picture 5">
            <a:extLst>
              <a:ext uri="{FF2B5EF4-FFF2-40B4-BE49-F238E27FC236}">
                <a16:creationId xmlns:a16="http://schemas.microsoft.com/office/drawing/2014/main" xmlns="" id="{75AD6FBD-35D0-4B5F-B8A6-52770A4B9390}"/>
              </a:ext>
            </a:extLst>
          </p:cNvPr>
          <p:cNvPicPr>
            <a:picLocks noChangeAspect="1"/>
          </p:cNvPicPr>
          <p:nvPr/>
        </p:nvPicPr>
        <p:blipFill>
          <a:blip r:embed="rId4"/>
          <a:stretch>
            <a:fillRect/>
          </a:stretch>
        </p:blipFill>
        <p:spPr>
          <a:xfrm flipH="1">
            <a:off x="1182476" y="3602060"/>
            <a:ext cx="1418866" cy="585608"/>
          </a:xfrm>
          <a:prstGeom prst="rect">
            <a:avLst/>
          </a:prstGeom>
        </p:spPr>
      </p:pic>
      <p:pic>
        <p:nvPicPr>
          <p:cNvPr id="7" name="Picture 6">
            <a:extLst>
              <a:ext uri="{FF2B5EF4-FFF2-40B4-BE49-F238E27FC236}">
                <a16:creationId xmlns:a16="http://schemas.microsoft.com/office/drawing/2014/main" xmlns="" id="{A15C49A8-9E5A-46B3-873F-CB8447E2B4EF}"/>
              </a:ext>
            </a:extLst>
          </p:cNvPr>
          <p:cNvPicPr>
            <a:picLocks noChangeAspect="1"/>
          </p:cNvPicPr>
          <p:nvPr/>
        </p:nvPicPr>
        <p:blipFill>
          <a:blip r:embed="rId4"/>
          <a:stretch>
            <a:fillRect/>
          </a:stretch>
        </p:blipFill>
        <p:spPr>
          <a:xfrm flipH="1">
            <a:off x="2465771" y="4106211"/>
            <a:ext cx="777219" cy="801268"/>
          </a:xfrm>
          <a:prstGeom prst="rect">
            <a:avLst/>
          </a:prstGeom>
        </p:spPr>
      </p:pic>
      <p:pic>
        <p:nvPicPr>
          <p:cNvPr id="9" name="Picture 2">
            <a:extLst>
              <a:ext uri="{FF2B5EF4-FFF2-40B4-BE49-F238E27FC236}">
                <a16:creationId xmlns:a16="http://schemas.microsoft.com/office/drawing/2014/main" xmlns="" id="{BCF1054B-4795-4B01-8B0A-A45992469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139" y="2766624"/>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90153B22-E496-4BFB-BB92-F87D60037663}"/>
              </a:ext>
            </a:extLst>
          </p:cNvPr>
          <p:cNvSpPr txBox="1"/>
          <p:nvPr/>
        </p:nvSpPr>
        <p:spPr>
          <a:xfrm>
            <a:off x="5157815" y="1710079"/>
            <a:ext cx="1384183" cy="461665"/>
          </a:xfrm>
          <a:prstGeom prst="rect">
            <a:avLst/>
          </a:prstGeom>
          <a:noFill/>
        </p:spPr>
        <p:txBody>
          <a:bodyPr wrap="square" rtlCol="0">
            <a:spAutoFit/>
          </a:bodyPr>
          <a:lstStyle/>
          <a:p>
            <a:pPr algn="ctr"/>
            <a:r>
              <a:rPr lang="en-US" sz="2400" b="1" u="sng" dirty="0"/>
              <a:t>Method</a:t>
            </a:r>
          </a:p>
        </p:txBody>
      </p:sp>
      <p:pic>
        <p:nvPicPr>
          <p:cNvPr id="11" name="Picture 2">
            <a:extLst>
              <a:ext uri="{FF2B5EF4-FFF2-40B4-BE49-F238E27FC236}">
                <a16:creationId xmlns:a16="http://schemas.microsoft.com/office/drawing/2014/main" xmlns="" id="{732C875F-2141-4F62-8ECD-3B64F65DA5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726" y="281000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xmlns="" id="{56DCBB8F-840A-4F7C-A77A-FE8BF592C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313" y="2872199"/>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xmlns="" id="{DB098BDC-A7A5-4B6A-9277-BD6CB0505F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5820" y="293104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B98D2CC9-21D5-453B-9BCC-E76E4200A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962" y="2987538"/>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xmlns="" id="{6D8B3795-01B7-4344-B9F8-4377BCC33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752" y="3079509"/>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xmlns="" id="{7FD3FFD9-8FDE-498C-8F15-D08DA9F13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1622" y="318020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extLst>
              <a:ext uri="{FF2B5EF4-FFF2-40B4-BE49-F238E27FC236}">
                <a16:creationId xmlns:a16="http://schemas.microsoft.com/office/drawing/2014/main" xmlns="" id="{08C6882C-3E90-49BD-88EC-B8F2B5A72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718" y="329806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a:extLst>
              <a:ext uri="{FF2B5EF4-FFF2-40B4-BE49-F238E27FC236}">
                <a16:creationId xmlns:a16="http://schemas.microsoft.com/office/drawing/2014/main" xmlns="" id="{A60D7449-2B12-4E06-AE28-56B610630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305" y="3341445"/>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a:extLst>
              <a:ext uri="{FF2B5EF4-FFF2-40B4-BE49-F238E27FC236}">
                <a16:creationId xmlns:a16="http://schemas.microsoft.com/office/drawing/2014/main" xmlns="" id="{1BB99A14-5566-4F33-894F-36A49F522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892" y="340364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a:extLst>
              <a:ext uri="{FF2B5EF4-FFF2-40B4-BE49-F238E27FC236}">
                <a16:creationId xmlns:a16="http://schemas.microsoft.com/office/drawing/2014/main" xmlns="" id="{C39A4536-9F41-4A04-8258-1A4A583E6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399" y="3462490"/>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a:extLst>
              <a:ext uri="{FF2B5EF4-FFF2-40B4-BE49-F238E27FC236}">
                <a16:creationId xmlns:a16="http://schemas.microsoft.com/office/drawing/2014/main" xmlns="" id="{E9C09F0B-57BC-4BE0-B4CB-C6C42A5CB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7541" y="3518981"/>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a:extLst>
              <a:ext uri="{FF2B5EF4-FFF2-40B4-BE49-F238E27FC236}">
                <a16:creationId xmlns:a16="http://schemas.microsoft.com/office/drawing/2014/main" xmlns="" id="{5C7BDB3B-DD49-4164-AB25-5AC3E4889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331" y="361095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a:extLst>
              <a:ext uri="{FF2B5EF4-FFF2-40B4-BE49-F238E27FC236}">
                <a16:creationId xmlns:a16="http://schemas.microsoft.com/office/drawing/2014/main" xmlns="" id="{FA532EBD-5E8F-4B4D-9F9C-61A5BB91B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201" y="3711650"/>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a:extLst>
              <a:ext uri="{FF2B5EF4-FFF2-40B4-BE49-F238E27FC236}">
                <a16:creationId xmlns:a16="http://schemas.microsoft.com/office/drawing/2014/main" xmlns="" id="{1FF00BB5-7495-418E-8535-F955D1ACD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071" y="3806451"/>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a:extLst>
              <a:ext uri="{FF2B5EF4-FFF2-40B4-BE49-F238E27FC236}">
                <a16:creationId xmlns:a16="http://schemas.microsoft.com/office/drawing/2014/main" xmlns="" id="{993BDF38-288B-4CF5-B123-83ECF6F75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152" y="3861229"/>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a:extLst>
              <a:ext uri="{FF2B5EF4-FFF2-40B4-BE49-F238E27FC236}">
                <a16:creationId xmlns:a16="http://schemas.microsoft.com/office/drawing/2014/main" xmlns="" id="{0CA9DDCA-71EF-4BB9-9C97-B9373932F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739" y="3904607"/>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a:extLst>
              <a:ext uri="{FF2B5EF4-FFF2-40B4-BE49-F238E27FC236}">
                <a16:creationId xmlns:a16="http://schemas.microsoft.com/office/drawing/2014/main" xmlns="" id="{D49FB27A-B14C-4DB4-871D-1AA0AD46B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326" y="3966804"/>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a:extLst>
              <a:ext uri="{FF2B5EF4-FFF2-40B4-BE49-F238E27FC236}">
                <a16:creationId xmlns:a16="http://schemas.microsoft.com/office/drawing/2014/main" xmlns="" id="{E3FD913F-F316-4B7D-87F4-6FEB17759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833" y="402565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a:extLst>
              <a:ext uri="{FF2B5EF4-FFF2-40B4-BE49-F238E27FC236}">
                <a16:creationId xmlns:a16="http://schemas.microsoft.com/office/drawing/2014/main" xmlns="" id="{9CBD3B00-E5FE-45FD-AF36-7824D8B74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975" y="4082143"/>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a:extLst>
              <a:ext uri="{FF2B5EF4-FFF2-40B4-BE49-F238E27FC236}">
                <a16:creationId xmlns:a16="http://schemas.microsoft.com/office/drawing/2014/main" xmlns="" id="{F207AB3F-CE55-4A46-8823-CA38C575F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8765" y="4174114"/>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a:extLst>
              <a:ext uri="{FF2B5EF4-FFF2-40B4-BE49-F238E27FC236}">
                <a16:creationId xmlns:a16="http://schemas.microsoft.com/office/drawing/2014/main" xmlns="" id="{33B1ACAA-5BA1-4733-B8AC-500E564FD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635" y="4274812"/>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a:extLst>
              <a:ext uri="{FF2B5EF4-FFF2-40B4-BE49-F238E27FC236}">
                <a16:creationId xmlns:a16="http://schemas.microsoft.com/office/drawing/2014/main" xmlns="" id="{13EC55AD-D7CD-46F4-ABFE-CE12B489B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505" y="4369613"/>
            <a:ext cx="938213" cy="44182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a:extLst>
              <a:ext uri="{FF2B5EF4-FFF2-40B4-BE49-F238E27FC236}">
                <a16:creationId xmlns:a16="http://schemas.microsoft.com/office/drawing/2014/main" xmlns="" id="{4252E2AF-2F9E-457C-B197-8FA3A5BB0DF6}"/>
              </a:ext>
            </a:extLst>
          </p:cNvPr>
          <p:cNvSpPr txBox="1"/>
          <p:nvPr/>
        </p:nvSpPr>
        <p:spPr>
          <a:xfrm>
            <a:off x="4523145" y="2200095"/>
            <a:ext cx="2517957" cy="369332"/>
          </a:xfrm>
          <a:prstGeom prst="rect">
            <a:avLst/>
          </a:prstGeom>
          <a:noFill/>
        </p:spPr>
        <p:txBody>
          <a:bodyPr wrap="square" rtlCol="0">
            <a:spAutoFit/>
          </a:bodyPr>
          <a:lstStyle/>
          <a:p>
            <a:pPr algn="ctr"/>
            <a:r>
              <a:rPr lang="en-US" dirty="0"/>
              <a:t>Monte Carlo Analysis</a:t>
            </a:r>
          </a:p>
        </p:txBody>
      </p:sp>
      <p:sp>
        <p:nvSpPr>
          <p:cNvPr id="51" name="TextBox 50">
            <a:extLst>
              <a:ext uri="{FF2B5EF4-FFF2-40B4-BE49-F238E27FC236}">
                <a16:creationId xmlns:a16="http://schemas.microsoft.com/office/drawing/2014/main" xmlns="" id="{776F590D-EF62-4BD5-93EC-2E3F901B636A}"/>
              </a:ext>
            </a:extLst>
          </p:cNvPr>
          <p:cNvSpPr txBox="1"/>
          <p:nvPr/>
        </p:nvSpPr>
        <p:spPr>
          <a:xfrm>
            <a:off x="4746143" y="5067336"/>
            <a:ext cx="2485457" cy="646331"/>
          </a:xfrm>
          <a:prstGeom prst="rect">
            <a:avLst/>
          </a:prstGeom>
          <a:noFill/>
        </p:spPr>
        <p:txBody>
          <a:bodyPr wrap="square" rtlCol="0">
            <a:spAutoFit/>
          </a:bodyPr>
          <a:lstStyle/>
          <a:p>
            <a:pPr algn="ctr"/>
            <a:r>
              <a:rPr lang="en-US" dirty="0"/>
              <a:t>Simulates the project thousands of times</a:t>
            </a:r>
          </a:p>
        </p:txBody>
      </p:sp>
      <p:cxnSp>
        <p:nvCxnSpPr>
          <p:cNvPr id="5" name="Straight Connector 4">
            <a:extLst>
              <a:ext uri="{FF2B5EF4-FFF2-40B4-BE49-F238E27FC236}">
                <a16:creationId xmlns:a16="http://schemas.microsoft.com/office/drawing/2014/main" xmlns="" id="{E6031B41-0247-4492-A033-3BBC5C83A588}"/>
              </a:ext>
            </a:extLst>
          </p:cNvPr>
          <p:cNvCxnSpPr/>
          <p:nvPr/>
        </p:nvCxnSpPr>
        <p:spPr>
          <a:xfrm>
            <a:off x="4118624" y="1794794"/>
            <a:ext cx="0" cy="4194208"/>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57" name="Arrow: Right 56">
            <a:extLst>
              <a:ext uri="{FF2B5EF4-FFF2-40B4-BE49-F238E27FC236}">
                <a16:creationId xmlns:a16="http://schemas.microsoft.com/office/drawing/2014/main" xmlns="" id="{293E15DD-C34E-4800-9350-3E387C81761B}"/>
              </a:ext>
            </a:extLst>
          </p:cNvPr>
          <p:cNvSpPr/>
          <p:nvPr/>
        </p:nvSpPr>
        <p:spPr>
          <a:xfrm>
            <a:off x="3681606" y="3296091"/>
            <a:ext cx="841539" cy="827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xmlns="" id="{F130FFCC-6374-4A52-BCB3-DAE5FB502F04}"/>
              </a:ext>
            </a:extLst>
          </p:cNvPr>
          <p:cNvSpPr>
            <a:spLocks noGrp="1"/>
          </p:cNvSpPr>
          <p:nvPr>
            <p:ph type="sldNum" sz="quarter" idx="12"/>
          </p:nvPr>
        </p:nvSpPr>
        <p:spPr/>
        <p:txBody>
          <a:bodyPr/>
          <a:lstStyle/>
          <a:p>
            <a:fld id="{7B59A598-58D1-480D-8057-49927A977735}" type="slidenum">
              <a:rPr lang="en-US" smtClean="0"/>
              <a:t>13</a:t>
            </a:fld>
            <a:endParaRPr lang="en-US" dirty="0"/>
          </a:p>
        </p:txBody>
      </p:sp>
      <p:sp>
        <p:nvSpPr>
          <p:cNvPr id="52" name="TextBox 51">
            <a:extLst>
              <a:ext uri="{FF2B5EF4-FFF2-40B4-BE49-F238E27FC236}">
                <a16:creationId xmlns:a16="http://schemas.microsoft.com/office/drawing/2014/main" xmlns="" id="{AF117E93-8F48-4F42-84FF-85C505EC8325}"/>
              </a:ext>
            </a:extLst>
          </p:cNvPr>
          <p:cNvSpPr txBox="1"/>
          <p:nvPr/>
        </p:nvSpPr>
        <p:spPr>
          <a:xfrm>
            <a:off x="1696591" y="1650867"/>
            <a:ext cx="1384183" cy="461665"/>
          </a:xfrm>
          <a:prstGeom prst="rect">
            <a:avLst/>
          </a:prstGeom>
          <a:noFill/>
        </p:spPr>
        <p:txBody>
          <a:bodyPr wrap="square" rtlCol="0">
            <a:spAutoFit/>
          </a:bodyPr>
          <a:lstStyle/>
          <a:p>
            <a:pPr algn="ctr"/>
            <a:r>
              <a:rPr lang="en-US" sz="2400" b="1" u="sng" dirty="0"/>
              <a:t>Input</a:t>
            </a:r>
          </a:p>
        </p:txBody>
      </p:sp>
      <p:graphicFrame>
        <p:nvGraphicFramePr>
          <p:cNvPr id="49" name="Object 4">
            <a:extLst>
              <a:ext uri="{FF2B5EF4-FFF2-40B4-BE49-F238E27FC236}">
                <a16:creationId xmlns:a16="http://schemas.microsoft.com/office/drawing/2014/main" xmlns="" id="{C8B781BF-8634-4B7C-B87B-D343222EA009}"/>
              </a:ext>
            </a:extLst>
          </p:cNvPr>
          <p:cNvGraphicFramePr>
            <a:graphicFrameLocks noChangeAspect="1"/>
          </p:cNvGraphicFramePr>
          <p:nvPr>
            <p:extLst>
              <p:ext uri="{D42A27DB-BD31-4B8C-83A1-F6EECF244321}">
                <p14:modId xmlns:p14="http://schemas.microsoft.com/office/powerpoint/2010/main" val="799825495"/>
              </p:ext>
            </p:extLst>
          </p:nvPr>
        </p:nvGraphicFramePr>
        <p:xfrm>
          <a:off x="8205590" y="2889736"/>
          <a:ext cx="3107893" cy="1826904"/>
        </p:xfrm>
        <a:graphic>
          <a:graphicData uri="http://schemas.openxmlformats.org/presentationml/2006/ole">
            <mc:AlternateContent xmlns:mc="http://schemas.openxmlformats.org/markup-compatibility/2006">
              <mc:Choice xmlns:v="urn:schemas-microsoft-com:vml" Requires="v">
                <p:oleObj spid="_x0000_s2080" name="Bitmap Image" r:id="rId6" imgW="5775238" imgH="3040644" progId="PBrush">
                  <p:embed/>
                </p:oleObj>
              </mc:Choice>
              <mc:Fallback>
                <p:oleObj name="Bitmap Image" r:id="rId6" imgW="5775238" imgH="3040644" progId="PBrush">
                  <p:embed/>
                  <p:pic>
                    <p:nvPicPr>
                      <p:cNvPr id="59" name="Object 4">
                        <a:extLst>
                          <a:ext uri="{FF2B5EF4-FFF2-40B4-BE49-F238E27FC236}">
                            <a16:creationId xmlns:a16="http://schemas.microsoft.com/office/drawing/2014/main" xmlns="" id="{6AC7A4F9-E0CE-4C5C-B706-CFB11A7FC0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5590" y="2889736"/>
                        <a:ext cx="3107893" cy="1826904"/>
                      </a:xfrm>
                      <a:prstGeom prst="rect">
                        <a:avLst/>
                      </a:prstGeom>
                      <a:noFill/>
                      <a:ln w="9525">
                        <a:solidFill>
                          <a:srgbClr val="000000"/>
                        </a:solidFill>
                        <a:miter lim="800000"/>
                        <a:headEnd/>
                        <a:tailEnd/>
                      </a:ln>
                      <a:effectLst/>
                    </p:spPr>
                  </p:pic>
                </p:oleObj>
              </mc:Fallback>
            </mc:AlternateContent>
          </a:graphicData>
        </a:graphic>
      </p:graphicFrame>
      <p:pic>
        <p:nvPicPr>
          <p:cNvPr id="54" name="Picture 3">
            <a:extLst>
              <a:ext uri="{FF2B5EF4-FFF2-40B4-BE49-F238E27FC236}">
                <a16:creationId xmlns:a16="http://schemas.microsoft.com/office/drawing/2014/main" xmlns="" id="{04DBDE9E-86C2-4866-A7D7-69D32D85AA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2138" y="4174518"/>
            <a:ext cx="1878251" cy="1826904"/>
          </a:xfrm>
          <a:prstGeom prst="rect">
            <a:avLst/>
          </a:prstGeom>
          <a:noFill/>
          <a:ln w="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a:extLst>
              <a:ext uri="{FF2B5EF4-FFF2-40B4-BE49-F238E27FC236}">
                <a16:creationId xmlns:a16="http://schemas.microsoft.com/office/drawing/2014/main" xmlns="" id="{160DAFAA-6BD5-4639-9D5F-A6D395187644}"/>
              </a:ext>
            </a:extLst>
          </p:cNvPr>
          <p:cNvSpPr txBox="1"/>
          <p:nvPr/>
        </p:nvSpPr>
        <p:spPr>
          <a:xfrm>
            <a:off x="9111226" y="1669917"/>
            <a:ext cx="1384183" cy="461665"/>
          </a:xfrm>
          <a:prstGeom prst="rect">
            <a:avLst/>
          </a:prstGeom>
          <a:noFill/>
        </p:spPr>
        <p:txBody>
          <a:bodyPr wrap="square" rtlCol="0">
            <a:spAutoFit/>
          </a:bodyPr>
          <a:lstStyle/>
          <a:p>
            <a:pPr algn="ctr"/>
            <a:r>
              <a:rPr lang="en-US" sz="2400" b="1" u="sng" dirty="0"/>
              <a:t>Results</a:t>
            </a:r>
            <a:endParaRPr lang="en-US" sz="2800" b="1" u="sng" dirty="0"/>
          </a:p>
        </p:txBody>
      </p:sp>
      <p:sp>
        <p:nvSpPr>
          <p:cNvPr id="56" name="TextBox 55">
            <a:extLst>
              <a:ext uri="{FF2B5EF4-FFF2-40B4-BE49-F238E27FC236}">
                <a16:creationId xmlns:a16="http://schemas.microsoft.com/office/drawing/2014/main" xmlns="" id="{70C59DAC-5B63-418D-AF88-8EE152040F09}"/>
              </a:ext>
            </a:extLst>
          </p:cNvPr>
          <p:cNvSpPr txBox="1"/>
          <p:nvPr/>
        </p:nvSpPr>
        <p:spPr>
          <a:xfrm>
            <a:off x="8382013" y="2243404"/>
            <a:ext cx="3219653" cy="646331"/>
          </a:xfrm>
          <a:prstGeom prst="rect">
            <a:avLst/>
          </a:prstGeom>
          <a:noFill/>
        </p:spPr>
        <p:txBody>
          <a:bodyPr wrap="square" rtlCol="0">
            <a:spAutoFit/>
          </a:bodyPr>
          <a:lstStyle/>
          <a:p>
            <a:pPr algn="ctr"/>
            <a:r>
              <a:rPr lang="en-US" dirty="0"/>
              <a:t>Total Project Possible Durations</a:t>
            </a:r>
          </a:p>
        </p:txBody>
      </p:sp>
      <p:cxnSp>
        <p:nvCxnSpPr>
          <p:cNvPr id="58" name="Straight Connector 57">
            <a:extLst>
              <a:ext uri="{FF2B5EF4-FFF2-40B4-BE49-F238E27FC236}">
                <a16:creationId xmlns:a16="http://schemas.microsoft.com/office/drawing/2014/main" xmlns="" id="{6C9F5F01-A819-4C1C-939E-E941E9D812A9}"/>
              </a:ext>
            </a:extLst>
          </p:cNvPr>
          <p:cNvCxnSpPr/>
          <p:nvPr/>
        </p:nvCxnSpPr>
        <p:spPr>
          <a:xfrm>
            <a:off x="7777795" y="1807214"/>
            <a:ext cx="0" cy="4194208"/>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59" name="Arrow: Right 58">
            <a:extLst>
              <a:ext uri="{FF2B5EF4-FFF2-40B4-BE49-F238E27FC236}">
                <a16:creationId xmlns:a16="http://schemas.microsoft.com/office/drawing/2014/main" xmlns="" id="{15D18121-407E-4EA4-B40E-8CE30EE1996C}"/>
              </a:ext>
            </a:extLst>
          </p:cNvPr>
          <p:cNvSpPr/>
          <p:nvPr/>
        </p:nvSpPr>
        <p:spPr>
          <a:xfrm>
            <a:off x="7349923" y="3312051"/>
            <a:ext cx="841539" cy="827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026DBF7-0176-4B8E-8F96-B6D79E438D29}"/>
              </a:ext>
            </a:extLst>
          </p:cNvPr>
          <p:cNvSpPr txBox="1"/>
          <p:nvPr/>
        </p:nvSpPr>
        <p:spPr>
          <a:xfrm>
            <a:off x="364264" y="2143604"/>
            <a:ext cx="3754356" cy="369332"/>
          </a:xfrm>
          <a:prstGeom prst="rect">
            <a:avLst/>
          </a:prstGeom>
          <a:noFill/>
        </p:spPr>
        <p:txBody>
          <a:bodyPr wrap="square" rtlCol="0">
            <a:spAutoFit/>
          </a:bodyPr>
          <a:lstStyle/>
          <a:p>
            <a:r>
              <a:rPr lang="en-US" dirty="0"/>
              <a:t>A. Distributions of Remaining Tasks</a:t>
            </a:r>
          </a:p>
        </p:txBody>
      </p:sp>
      <p:sp>
        <p:nvSpPr>
          <p:cNvPr id="61" name="TextBox 60">
            <a:extLst>
              <a:ext uri="{FF2B5EF4-FFF2-40B4-BE49-F238E27FC236}">
                <a16:creationId xmlns:a16="http://schemas.microsoft.com/office/drawing/2014/main" xmlns="" id="{248580C4-D6DB-4825-B3F0-0ED33506F6CA}"/>
              </a:ext>
            </a:extLst>
          </p:cNvPr>
          <p:cNvSpPr txBox="1"/>
          <p:nvPr/>
        </p:nvSpPr>
        <p:spPr>
          <a:xfrm>
            <a:off x="364269" y="5022943"/>
            <a:ext cx="3754356" cy="1754326"/>
          </a:xfrm>
          <a:prstGeom prst="rect">
            <a:avLst/>
          </a:prstGeom>
          <a:noFill/>
        </p:spPr>
        <p:txBody>
          <a:bodyPr wrap="square" rtlCol="0">
            <a:spAutoFit/>
          </a:bodyPr>
          <a:lstStyle/>
          <a:p>
            <a:r>
              <a:rPr lang="en-US" dirty="0"/>
              <a:t>B.  Remaining Risk Events Post- Mitigation,  such as</a:t>
            </a:r>
          </a:p>
          <a:p>
            <a:pPr marL="342900" indent="-342900">
              <a:buAutoNum type="arabicParenR"/>
            </a:pPr>
            <a:r>
              <a:rPr lang="en-US" dirty="0"/>
              <a:t>event, what task does it impact, likelihood, time impact</a:t>
            </a:r>
          </a:p>
          <a:p>
            <a:pPr marL="342900" indent="-342900">
              <a:buAutoNum type="arabicParenR"/>
            </a:pPr>
            <a:r>
              <a:rPr lang="en-US" dirty="0"/>
              <a:t>Next event . . ., etc.</a:t>
            </a:r>
          </a:p>
        </p:txBody>
      </p:sp>
    </p:spTree>
    <p:extLst>
      <p:ext uri="{BB962C8B-B14F-4D97-AF65-F5344CB8AC3E}">
        <p14:creationId xmlns:p14="http://schemas.microsoft.com/office/powerpoint/2010/main" val="272278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56">
            <a:extLst>
              <a:ext uri="{FF2B5EF4-FFF2-40B4-BE49-F238E27FC236}">
                <a16:creationId xmlns:a16="http://schemas.microsoft.com/office/drawing/2014/main" xmlns=""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8">
            <a:extLst>
              <a:ext uri="{FF2B5EF4-FFF2-40B4-BE49-F238E27FC236}">
                <a16:creationId xmlns:a16="http://schemas.microsoft.com/office/drawing/2014/main" xmlns=""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643468" y="643466"/>
            <a:ext cx="3686312" cy="5528734"/>
          </a:xfrm>
        </p:spPr>
        <p:txBody>
          <a:bodyPr vert="horz" lIns="91440" tIns="45720" rIns="91440" bIns="45720" rtlCol="0" anchor="ctr">
            <a:normAutofit/>
          </a:bodyPr>
          <a:lstStyle/>
          <a:p>
            <a:pPr algn="r"/>
            <a:r>
              <a:rPr lang="en-US" cap="all">
                <a:solidFill>
                  <a:srgbClr val="FFFFFF"/>
                </a:solidFill>
              </a:rPr>
              <a:t>Using the Results</a:t>
            </a:r>
          </a:p>
        </p:txBody>
      </p:sp>
      <p:sp>
        <p:nvSpPr>
          <p:cNvPr id="52" name="TextBox 51">
            <a:extLst>
              <a:ext uri="{FF2B5EF4-FFF2-40B4-BE49-F238E27FC236}">
                <a16:creationId xmlns:a16="http://schemas.microsoft.com/office/drawing/2014/main" xmlns="" id="{AF36AF29-ABAD-4EC4-B325-3DE84601424B}"/>
              </a:ext>
            </a:extLst>
          </p:cNvPr>
          <p:cNvSpPr txBox="1">
            <a:spLocks noChangeArrowheads="1"/>
          </p:cNvSpPr>
          <p:nvPr/>
        </p:nvSpPr>
        <p:spPr bwMode="auto">
          <a:xfrm>
            <a:off x="5236661" y="1121242"/>
            <a:ext cx="6074467" cy="4372282"/>
          </a:xfrm>
          <a:prstGeom prst="rect">
            <a:avLst/>
          </a:prstGeom>
        </p:spPr>
        <p:txBody>
          <a:bodyPr vert="horz" lIns="91440" tIns="45720" rIns="91440" bIns="45720" numCol="1" rtlCol="0" anchor="ctr"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182880" fontAlgn="base">
              <a:spcBef>
                <a:spcPct val="20000"/>
              </a:spcBef>
              <a:spcAft>
                <a:spcPts val="600"/>
              </a:spcAft>
              <a:buClr>
                <a:schemeClr val="accent1">
                  <a:lumMod val="75000"/>
                </a:schemeClr>
              </a:buClr>
              <a:buSzPct val="85000"/>
              <a:buFont typeface="Wingdings" pitchFamily="2" charset="2"/>
              <a:buChar char="§"/>
              <a:tabLst/>
              <a:defRPr/>
            </a:pPr>
            <a:r>
              <a:rPr kumimoji="0" lang="en-US" sz="2400" b="0" i="0" u="none" strike="noStrike" cap="none" spc="0" normalizeH="0" baseline="0" noProof="0" dirty="0">
                <a:ln>
                  <a:noFill/>
                </a:ln>
                <a:effectLst/>
                <a:uLnTx/>
                <a:uFillTx/>
              </a:rPr>
              <a:t>The SRA should result in actions such as:</a:t>
            </a:r>
            <a:endParaRPr kumimoji="0" lang="en-US" sz="2000" b="0" i="0" u="none" strike="noStrike" cap="none" spc="0" normalizeH="0" baseline="0" noProof="0" dirty="0">
              <a:ln>
                <a:noFill/>
              </a:ln>
              <a:effectLst/>
              <a:uLnTx/>
              <a:uFillTx/>
            </a:endParaRPr>
          </a:p>
          <a:p>
            <a:pPr marL="800100" lvl="1" indent="-182880" fontAlgn="base">
              <a:spcBef>
                <a:spcPct val="20000"/>
              </a:spcBef>
              <a:spcAft>
                <a:spcPts val="600"/>
              </a:spcAft>
              <a:buClr>
                <a:schemeClr val="accent1">
                  <a:lumMod val="75000"/>
                </a:schemeClr>
              </a:buClr>
              <a:buSzPct val="85000"/>
              <a:buFont typeface="Wingdings" pitchFamily="2" charset="2"/>
              <a:buChar char="§"/>
              <a:defRPr/>
            </a:pPr>
            <a:r>
              <a:rPr kumimoji="0" lang="en-US" sz="2000" b="0" i="0" u="none" strike="noStrike" cap="none" spc="0" normalizeH="0" baseline="0" noProof="0" dirty="0">
                <a:ln>
                  <a:noFill/>
                </a:ln>
                <a:effectLst/>
                <a:uLnTx/>
                <a:uFillTx/>
              </a:rPr>
              <a:t>Reviewing logic and durations</a:t>
            </a:r>
          </a:p>
          <a:p>
            <a:pPr marL="800100" lvl="1" indent="-182880" fontAlgn="base">
              <a:spcBef>
                <a:spcPct val="20000"/>
              </a:spcBef>
              <a:spcAft>
                <a:spcPts val="600"/>
              </a:spcAft>
              <a:buClr>
                <a:schemeClr val="accent1">
                  <a:lumMod val="75000"/>
                </a:schemeClr>
              </a:buClr>
              <a:buSzPct val="85000"/>
              <a:buFont typeface="Wingdings" pitchFamily="2" charset="2"/>
              <a:buChar char="§"/>
              <a:defRPr/>
            </a:pPr>
            <a:r>
              <a:rPr lang="en-US" sz="2000" dirty="0"/>
              <a:t>Revising plans</a:t>
            </a:r>
          </a:p>
          <a:p>
            <a:pPr marL="800100" lvl="1" indent="-182880" fontAlgn="base">
              <a:spcBef>
                <a:spcPct val="20000"/>
              </a:spcBef>
              <a:spcAft>
                <a:spcPts val="600"/>
              </a:spcAft>
              <a:buClr>
                <a:schemeClr val="accent1">
                  <a:lumMod val="75000"/>
                </a:schemeClr>
              </a:buClr>
              <a:buSzPct val="85000"/>
              <a:buFont typeface="Wingdings" pitchFamily="2" charset="2"/>
              <a:buChar char="§"/>
              <a:defRPr/>
            </a:pPr>
            <a:r>
              <a:rPr kumimoji="0" lang="en-US" sz="2000" b="0" i="0" u="none" strike="noStrike" cap="none" spc="0" normalizeH="0" baseline="0" noProof="0" dirty="0">
                <a:ln>
                  <a:noFill/>
                </a:ln>
                <a:effectLst/>
                <a:uLnTx/>
                <a:uFillTx/>
              </a:rPr>
              <a:t>Building Work-Around (mitigation) plans</a:t>
            </a:r>
          </a:p>
          <a:p>
            <a:pPr marL="800100" lvl="1" indent="-182880" fontAlgn="base">
              <a:spcBef>
                <a:spcPct val="20000"/>
              </a:spcBef>
              <a:spcAft>
                <a:spcPts val="600"/>
              </a:spcAft>
              <a:buClr>
                <a:schemeClr val="accent1">
                  <a:lumMod val="75000"/>
                </a:schemeClr>
              </a:buClr>
              <a:buSzPct val="85000"/>
              <a:buFont typeface="Wingdings" pitchFamily="2" charset="2"/>
              <a:buChar char="§"/>
              <a:defRPr/>
            </a:pPr>
            <a:r>
              <a:rPr lang="en-US" sz="2000" dirty="0"/>
              <a:t>Revising Approaches</a:t>
            </a:r>
          </a:p>
          <a:p>
            <a:pPr marL="800100" lvl="1" indent="-182880" fontAlgn="base">
              <a:spcBef>
                <a:spcPct val="20000"/>
              </a:spcBef>
              <a:spcAft>
                <a:spcPts val="600"/>
              </a:spcAft>
              <a:buClr>
                <a:schemeClr val="accent1">
                  <a:lumMod val="75000"/>
                </a:schemeClr>
              </a:buClr>
              <a:buSzPct val="85000"/>
              <a:buFont typeface="Wingdings" pitchFamily="2" charset="2"/>
              <a:buChar char="§"/>
              <a:defRPr/>
            </a:pPr>
            <a:r>
              <a:rPr kumimoji="0" lang="en-US" sz="2000" b="0" i="0" u="none" strike="noStrike" cap="none" spc="0" normalizeH="0" baseline="0" noProof="0" dirty="0">
                <a:ln>
                  <a:noFill/>
                </a:ln>
                <a:effectLst/>
                <a:uLnTx/>
                <a:uFillTx/>
              </a:rPr>
              <a:t>Evaluating Schedule Margin</a:t>
            </a:r>
          </a:p>
          <a:p>
            <a:pPr marL="800100" lvl="1" indent="-182880" fontAlgn="base">
              <a:spcBef>
                <a:spcPct val="20000"/>
              </a:spcBef>
              <a:spcAft>
                <a:spcPts val="600"/>
              </a:spcAft>
              <a:buClr>
                <a:schemeClr val="accent1">
                  <a:lumMod val="75000"/>
                </a:schemeClr>
              </a:buClr>
              <a:buSzPct val="85000"/>
              <a:buFont typeface="Wingdings" pitchFamily="2" charset="2"/>
              <a:buChar char="§"/>
              <a:defRPr/>
            </a:pPr>
            <a:r>
              <a:rPr lang="en-US" sz="2000" dirty="0"/>
              <a:t>Technical Scope Changes</a:t>
            </a:r>
          </a:p>
          <a:p>
            <a:pPr marL="800100" lvl="1" indent="-182880" fontAlgn="base">
              <a:spcBef>
                <a:spcPct val="20000"/>
              </a:spcBef>
              <a:spcAft>
                <a:spcPts val="600"/>
              </a:spcAft>
              <a:buClr>
                <a:schemeClr val="accent1">
                  <a:lumMod val="75000"/>
                </a:schemeClr>
              </a:buClr>
              <a:buSzPct val="85000"/>
              <a:buFont typeface="Wingdings" pitchFamily="2" charset="2"/>
              <a:buChar char="§"/>
              <a:defRPr/>
            </a:pPr>
            <a:r>
              <a:rPr kumimoji="0" lang="en-US" sz="2000" b="0" i="0" u="none" strike="noStrike" cap="none" spc="0" normalizeH="0" baseline="0" noProof="0" dirty="0">
                <a:ln>
                  <a:noFill/>
                </a:ln>
                <a:effectLst/>
                <a:uLnTx/>
                <a:uFillTx/>
              </a:rPr>
              <a:t>Budget and/or EAC Changes</a:t>
            </a:r>
          </a:p>
        </p:txBody>
      </p:sp>
      <p:sp>
        <p:nvSpPr>
          <p:cNvPr id="71" name="Oval 60">
            <a:extLst>
              <a:ext uri="{FF2B5EF4-FFF2-40B4-BE49-F238E27FC236}">
                <a16:creationId xmlns:a16="http://schemas.microsoft.com/office/drawing/2014/main" xmlns=""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2" name="Oval 62">
            <a:extLst>
              <a:ext uri="{FF2B5EF4-FFF2-40B4-BE49-F238E27FC236}">
                <a16:creationId xmlns:a16="http://schemas.microsoft.com/office/drawing/2014/main" xmlns=""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CC8C34A6-9062-4929-AEC8-0A585BA72112}"/>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7B59A598-58D1-480D-8057-49927A977735}" type="slidenum">
              <a:rPr lang="en-US" b="1" kern="1200" dirty="0">
                <a:solidFill>
                  <a:srgbClr val="FFFFFF"/>
                </a:solidFill>
                <a:latin typeface="+mj-lt"/>
                <a:ea typeface="+mn-ea"/>
                <a:cs typeface="+mn-cs"/>
              </a:rPr>
              <a:pPr>
                <a:spcAft>
                  <a:spcPts val="600"/>
                </a:spcAft>
              </a:pPr>
              <a:t>14</a:t>
            </a:fld>
            <a:endParaRPr lang="en-US" b="1" kern="1200" dirty="0">
              <a:solidFill>
                <a:srgbClr val="FFFFFF"/>
              </a:solidFill>
              <a:latin typeface="+mj-lt"/>
              <a:ea typeface="+mn-ea"/>
              <a:cs typeface="+mn-cs"/>
            </a:endParaRPr>
          </a:p>
        </p:txBody>
      </p:sp>
      <p:pic>
        <p:nvPicPr>
          <p:cNvPr id="24" name="Picture 23">
            <a:extLst>
              <a:ext uri="{FF2B5EF4-FFF2-40B4-BE49-F238E27FC236}">
                <a16:creationId xmlns:a16="http://schemas.microsoft.com/office/drawing/2014/main" xmlns="" id="{AB07D31B-3AED-4D46-8997-1517FC63A9C4}"/>
              </a:ext>
            </a:extLst>
          </p:cNvPr>
          <p:cNvPicPr>
            <a:picLocks noChangeAspect="1"/>
          </p:cNvPicPr>
          <p:nvPr/>
        </p:nvPicPr>
        <p:blipFill>
          <a:blip r:embed="rId6"/>
          <a:stretch>
            <a:fillRect/>
          </a:stretch>
        </p:blipFill>
        <p:spPr>
          <a:xfrm>
            <a:off x="1166184" y="3694553"/>
            <a:ext cx="3309919" cy="2578231"/>
          </a:xfrm>
          <a:prstGeom prst="rect">
            <a:avLst/>
          </a:prstGeom>
        </p:spPr>
      </p:pic>
    </p:spTree>
    <p:extLst>
      <p:ext uri="{BB962C8B-B14F-4D97-AF65-F5344CB8AC3E}">
        <p14:creationId xmlns:p14="http://schemas.microsoft.com/office/powerpoint/2010/main" val="313188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3B38D3B3-C790-47D5-AEA2-2ED238110D92}"/>
              </a:ext>
            </a:extLst>
          </p:cNvPr>
          <p:cNvSpPr>
            <a:spLocks noGrp="1"/>
          </p:cNvSpPr>
          <p:nvPr>
            <p:ph type="title"/>
          </p:nvPr>
        </p:nvSpPr>
        <p:spPr>
          <a:xfrm>
            <a:off x="1069848" y="484632"/>
            <a:ext cx="10058400" cy="1609344"/>
          </a:xfrm>
        </p:spPr>
        <p:txBody>
          <a:bodyPr>
            <a:normAutofit/>
          </a:bodyPr>
          <a:lstStyle/>
          <a:p>
            <a:r>
              <a:rPr lang="en-US" dirty="0"/>
              <a:t>Reporting the Results</a:t>
            </a:r>
          </a:p>
        </p:txBody>
      </p:sp>
      <p:sp>
        <p:nvSpPr>
          <p:cNvPr id="3" name="Content Placeholder 2">
            <a:extLst>
              <a:ext uri="{FF2B5EF4-FFF2-40B4-BE49-F238E27FC236}">
                <a16:creationId xmlns:a16="http://schemas.microsoft.com/office/drawing/2014/main" xmlns="" id="{953FD83C-FAC2-4F17-8B37-5B9CD01C98C8}"/>
              </a:ext>
            </a:extLst>
          </p:cNvPr>
          <p:cNvSpPr>
            <a:spLocks noGrp="1"/>
          </p:cNvSpPr>
          <p:nvPr>
            <p:ph idx="1"/>
          </p:nvPr>
        </p:nvSpPr>
        <p:spPr>
          <a:xfrm>
            <a:off x="1069848" y="2170167"/>
            <a:ext cx="10474452" cy="4687833"/>
          </a:xfrm>
        </p:spPr>
        <p:txBody>
          <a:bodyPr>
            <a:normAutofit fontScale="92500"/>
          </a:bodyPr>
          <a:lstStyle/>
          <a:p>
            <a:pPr>
              <a:lnSpc>
                <a:spcPct val="110000"/>
              </a:lnSpc>
              <a:spcBef>
                <a:spcPts val="600"/>
              </a:spcBef>
              <a:spcAft>
                <a:spcPts val="600"/>
              </a:spcAft>
            </a:pPr>
            <a:r>
              <a:rPr lang="en-US" sz="2400" kern="0" dirty="0"/>
              <a:t>The DOE Integrated Program Management Report (IPMR) Data Item Description:</a:t>
            </a:r>
          </a:p>
          <a:p>
            <a:pPr lvl="1">
              <a:lnSpc>
                <a:spcPct val="110000"/>
              </a:lnSpc>
              <a:spcBef>
                <a:spcPts val="600"/>
              </a:spcBef>
              <a:spcAft>
                <a:spcPts val="600"/>
              </a:spcAft>
            </a:pPr>
            <a:r>
              <a:rPr lang="en-US" sz="2000" kern="0" dirty="0"/>
              <a:t> </a:t>
            </a:r>
            <a:r>
              <a:rPr lang="en-US" sz="2000" dirty="0"/>
              <a:t>3.6.11.2. Schedule Risk Assessment (SRA). Include the results of the SRA if one has been performed within the reporting month. The SRA report is in contractor format and includes assumptions; probability of result to the specified target; analysis of results; actions taken as a result of the analysis; and results, if any, of the steps taken. Discuss changes to the schedule and most likely EAC based on the results of the SRA. </a:t>
            </a:r>
          </a:p>
          <a:p>
            <a:pPr fontAlgn="base">
              <a:lnSpc>
                <a:spcPct val="110000"/>
              </a:lnSpc>
              <a:spcBef>
                <a:spcPts val="600"/>
              </a:spcBef>
              <a:spcAft>
                <a:spcPts val="600"/>
              </a:spcAft>
              <a:buClr>
                <a:srgbClr val="3333FF"/>
              </a:buClr>
              <a:defRPr/>
            </a:pPr>
            <a:r>
              <a:rPr lang="en-US" sz="2400" kern="0" dirty="0"/>
              <a:t>SRAs should be performed on all initial baselines, and after significant changes to the baseline or project execution.</a:t>
            </a:r>
          </a:p>
          <a:p>
            <a:pPr fontAlgn="base">
              <a:lnSpc>
                <a:spcPct val="110000"/>
              </a:lnSpc>
              <a:spcBef>
                <a:spcPts val="600"/>
              </a:spcBef>
              <a:spcAft>
                <a:spcPts val="600"/>
              </a:spcAft>
              <a:buClr>
                <a:srgbClr val="3333FF"/>
              </a:buClr>
              <a:defRPr/>
            </a:pPr>
            <a:r>
              <a:rPr lang="en-US" sz="2400" kern="0" dirty="0"/>
              <a:t>SRAs should also be performed periodically as the schedule is updated to reflect progress on activity durations and sequences, and the risks retire or change.</a:t>
            </a:r>
            <a:endParaRPr lang="en-US" sz="2400" dirty="0"/>
          </a:p>
        </p:txBody>
      </p:sp>
      <p:sp>
        <p:nvSpPr>
          <p:cNvPr id="18" name="Oval 17">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F9DBEA70-9AAF-4E8F-ABA4-E6B3E5570F20}"/>
              </a:ext>
            </a:extLst>
          </p:cNvPr>
          <p:cNvSpPr>
            <a:spLocks noGrp="1"/>
          </p:cNvSpPr>
          <p:nvPr>
            <p:ph type="sldNum" sz="quarter" idx="12"/>
          </p:nvPr>
        </p:nvSpPr>
        <p:spPr>
          <a:xfrm>
            <a:off x="11311128" y="6272784"/>
            <a:ext cx="640080" cy="365125"/>
          </a:xfrm>
        </p:spPr>
        <p:txBody>
          <a:bodyPr>
            <a:normAutofit/>
          </a:bodyPr>
          <a:lstStyle/>
          <a:p>
            <a:pPr>
              <a:spcAft>
                <a:spcPts val="600"/>
              </a:spcAft>
            </a:pPr>
            <a:fld id="{7B59A598-58D1-480D-8057-49927A977735}" type="slidenum">
              <a:rPr lang="en-US" smtClean="0"/>
              <a:pPr>
                <a:spcAft>
                  <a:spcPts val="600"/>
                </a:spcAft>
              </a:pPr>
              <a:t>15</a:t>
            </a:fld>
            <a:endParaRPr lang="en-US"/>
          </a:p>
        </p:txBody>
      </p:sp>
    </p:spTree>
    <p:extLst>
      <p:ext uri="{BB962C8B-B14F-4D97-AF65-F5344CB8AC3E}">
        <p14:creationId xmlns:p14="http://schemas.microsoft.com/office/powerpoint/2010/main" val="74426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xmlns="" id="{95851C4E-A65E-4488-9B70-103EF9696B9D}"/>
              </a:ext>
            </a:extLst>
          </p:cNvPr>
          <p:cNvSpPr>
            <a:spLocks noGrp="1"/>
          </p:cNvSpPr>
          <p:nvPr>
            <p:ph type="title"/>
          </p:nvPr>
        </p:nvSpPr>
        <p:spPr>
          <a:xfrm>
            <a:off x="643468" y="643466"/>
            <a:ext cx="3686312" cy="5528734"/>
          </a:xfrm>
        </p:spPr>
        <p:txBody>
          <a:bodyPr>
            <a:normAutofit/>
          </a:bodyPr>
          <a:lstStyle/>
          <a:p>
            <a:pPr algn="r"/>
            <a:r>
              <a:rPr lang="en-US">
                <a:solidFill>
                  <a:srgbClr val="FFFFFF"/>
                </a:solidFill>
              </a:rPr>
              <a:t>Summary</a:t>
            </a:r>
          </a:p>
        </p:txBody>
      </p:sp>
      <p:sp>
        <p:nvSpPr>
          <p:cNvPr id="3" name="Content Placeholder 2">
            <a:extLst>
              <a:ext uri="{FF2B5EF4-FFF2-40B4-BE49-F238E27FC236}">
                <a16:creationId xmlns:a16="http://schemas.microsoft.com/office/drawing/2014/main" xmlns="" id="{DE7CE37C-339D-45BB-AA5C-59736092ADC6}"/>
              </a:ext>
            </a:extLst>
          </p:cNvPr>
          <p:cNvSpPr>
            <a:spLocks noGrp="1"/>
          </p:cNvSpPr>
          <p:nvPr>
            <p:ph idx="1"/>
          </p:nvPr>
        </p:nvSpPr>
        <p:spPr>
          <a:xfrm>
            <a:off x="5053780" y="599767"/>
            <a:ext cx="6377138" cy="6052051"/>
          </a:xfrm>
        </p:spPr>
        <p:txBody>
          <a:bodyPr anchor="ctr">
            <a:normAutofit/>
          </a:bodyPr>
          <a:lstStyle/>
          <a:p>
            <a:pPr>
              <a:spcBef>
                <a:spcPts val="1600"/>
              </a:spcBef>
              <a:buClr>
                <a:schemeClr val="bg1"/>
              </a:buClr>
              <a:buSzPct val="97000"/>
              <a:defRPr/>
            </a:pPr>
            <a:r>
              <a:rPr lang="en-US" sz="2400" dirty="0"/>
              <a:t>Schedule Risk Assessments are analysis tools used to identify and manage the high-risk areas of the project in the Integrated Master Schedule.</a:t>
            </a:r>
          </a:p>
          <a:p>
            <a:pPr>
              <a:spcBef>
                <a:spcPts val="1600"/>
              </a:spcBef>
              <a:buClr>
                <a:schemeClr val="bg1"/>
              </a:buClr>
              <a:buSzPct val="97000"/>
              <a:defRPr/>
            </a:pPr>
            <a:r>
              <a:rPr lang="en-US" sz="2400" dirty="0"/>
              <a:t>The SRA process assumes a duration uncertainty for each activity in the IMS and runs a probabilistic analysis of the likelihood of project and critical milestone completions.</a:t>
            </a:r>
          </a:p>
          <a:p>
            <a:pPr>
              <a:spcBef>
                <a:spcPts val="1600"/>
              </a:spcBef>
              <a:buClr>
                <a:schemeClr val="bg1"/>
              </a:buClr>
              <a:buSzPct val="97000"/>
              <a:defRPr/>
            </a:pPr>
            <a:r>
              <a:rPr lang="en-US" sz="2400" dirty="0"/>
              <a:t>The SRA reporting also identifies the highest risk activities so that mitigation plans can be considered.</a:t>
            </a:r>
          </a:p>
          <a:p>
            <a:pPr>
              <a:spcBef>
                <a:spcPts val="1600"/>
              </a:spcBef>
              <a:buClr>
                <a:schemeClr val="bg1"/>
              </a:buClr>
              <a:buSzPct val="97000"/>
              <a:defRPr/>
            </a:pPr>
            <a:r>
              <a:rPr lang="en-US" sz="2400" dirty="0"/>
              <a:t>SRAs should always be performed on newly planned baselines, but also at frequent intervals during a project so that risks are continually understood.</a:t>
            </a:r>
          </a:p>
          <a:p>
            <a:endParaRPr lang="en-US" dirty="0"/>
          </a:p>
        </p:txBody>
      </p:sp>
      <p:sp>
        <p:nvSpPr>
          <p:cNvPr id="13" name="Oval 12">
            <a:extLst>
              <a:ext uri="{FF2B5EF4-FFF2-40B4-BE49-F238E27FC236}">
                <a16:creationId xmlns:a16="http://schemas.microsoft.com/office/drawing/2014/main" xmlns=""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299D0BF8-02A5-488F-87E2-5A4314DBE6F0}"/>
              </a:ext>
            </a:extLst>
          </p:cNvPr>
          <p:cNvSpPr>
            <a:spLocks noGrp="1"/>
          </p:cNvSpPr>
          <p:nvPr>
            <p:ph type="sldNum" sz="quarter" idx="12"/>
          </p:nvPr>
        </p:nvSpPr>
        <p:spPr>
          <a:xfrm>
            <a:off x="11311128" y="6272784"/>
            <a:ext cx="640080" cy="365125"/>
          </a:xfrm>
        </p:spPr>
        <p:txBody>
          <a:bodyPr>
            <a:normAutofit/>
          </a:bodyPr>
          <a:lstStyle/>
          <a:p>
            <a:pPr>
              <a:spcAft>
                <a:spcPts val="600"/>
              </a:spcAft>
            </a:pPr>
            <a:fld id="{7B59A598-58D1-480D-8057-49927A977735}" type="slidenum">
              <a:rPr lang="en-US" smtClean="0"/>
              <a:pPr>
                <a:spcAft>
                  <a:spcPts val="600"/>
                </a:spcAft>
              </a:pPr>
              <a:t>16</a:t>
            </a:fld>
            <a:endParaRPr lang="en-US"/>
          </a:p>
        </p:txBody>
      </p:sp>
    </p:spTree>
    <p:extLst>
      <p:ext uri="{BB962C8B-B14F-4D97-AF65-F5344CB8AC3E}">
        <p14:creationId xmlns:p14="http://schemas.microsoft.com/office/powerpoint/2010/main" val="108404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7A9FF011-88A5-4B89-AD4A-E08820CEE4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xmlns="" id="{229217B1-D04E-456B-843A-C528C0071A96}"/>
              </a:ext>
            </a:extLst>
          </p:cNvPr>
          <p:cNvSpPr txBox="1">
            <a:spLocks noGrp="1"/>
          </p:cNvSpPr>
          <p:nvPr>
            <p:ph idx="1"/>
          </p:nvPr>
        </p:nvSpPr>
        <p:spPr>
          <a:xfrm>
            <a:off x="4772026" y="728663"/>
            <a:ext cx="7300912" cy="5443537"/>
          </a:xfrm>
          <a:prstGeom prst="rect">
            <a:avLst/>
          </a:prstGeom>
        </p:spPr>
        <p:txBody>
          <a:bodyPr rtlCol="0">
            <a:normAutofit/>
          </a:bodyPr>
          <a:lstStyle/>
          <a:p>
            <a:pPr marL="0" indent="0">
              <a:spcBef>
                <a:spcPts val="450"/>
              </a:spcBef>
              <a:buNone/>
            </a:pPr>
            <a:r>
              <a:rPr lang="en-US" sz="2400" b="1" dirty="0">
                <a:latin typeface="Arial" panose="020B0604020202020204" pitchFamily="34" charset="0"/>
                <a:cs typeface="Arial" panose="020B0604020202020204" pitchFamily="34" charset="0"/>
              </a:rPr>
              <a:t>For additional information, please browse our library at the following Project Management Earned Value Management websites.</a:t>
            </a:r>
          </a:p>
          <a:p>
            <a:pPr marL="0" indent="0">
              <a:spcBef>
                <a:spcPts val="450"/>
              </a:spcBef>
              <a:buNone/>
            </a:pPr>
            <a:endParaRPr lang="en-US" sz="2400" dirty="0">
              <a:latin typeface="Arial" panose="020B0604020202020204" pitchFamily="34" charset="0"/>
              <a:cs typeface="Arial" panose="020B0604020202020204" pitchFamily="34" charset="0"/>
            </a:endParaRPr>
          </a:p>
          <a:p>
            <a:pPr marL="0" indent="0">
              <a:spcBef>
                <a:spcPts val="450"/>
              </a:spcBef>
              <a:buNone/>
            </a:pPr>
            <a:r>
              <a:rPr lang="en-US" sz="2400" b="1" dirty="0">
                <a:latin typeface="Arial" panose="020B0604020202020204" pitchFamily="34" charset="0"/>
                <a:cs typeface="Arial" panose="020B0604020202020204" pitchFamily="34" charset="0"/>
              </a:rPr>
              <a:t>External:</a:t>
            </a:r>
          </a:p>
          <a:p>
            <a:pPr marL="0" indent="0">
              <a:spcBef>
                <a:spcPts val="450"/>
              </a:spcBef>
              <a:buNone/>
            </a:pPr>
            <a:r>
              <a:rPr lang="en-US" sz="2400" dirty="0">
                <a:latin typeface="Arial" panose="020B0604020202020204" pitchFamily="34" charset="0"/>
                <a:cs typeface="Arial" panose="020B0604020202020204" pitchFamily="34" charset="0"/>
              </a:rPr>
              <a:t>https://</a:t>
            </a:r>
            <a:r>
              <a:rPr lang="en-US" alt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www.energy.gov/projectmanagement/services-0/earned-value-management</a:t>
            </a:r>
            <a:endParaRPr lang="en-US" sz="2400" dirty="0">
              <a:latin typeface="Arial" panose="020B0604020202020204" pitchFamily="34" charset="0"/>
              <a:cs typeface="Arial" panose="020B0604020202020204" pitchFamily="34" charset="0"/>
            </a:endParaRPr>
          </a:p>
          <a:p>
            <a:pPr marL="0" indent="0">
              <a:spcBef>
                <a:spcPts val="450"/>
              </a:spcBef>
              <a:buNone/>
            </a:pPr>
            <a:endParaRPr lang="en-US" sz="2400" dirty="0">
              <a:latin typeface="Arial" panose="020B0604020202020204" pitchFamily="34" charset="0"/>
              <a:cs typeface="Arial" panose="020B0604020202020204" pitchFamily="34" charset="0"/>
            </a:endParaRPr>
          </a:p>
          <a:p>
            <a:pPr marL="0" indent="0">
              <a:spcBef>
                <a:spcPts val="450"/>
              </a:spcBef>
              <a:buNone/>
            </a:pPr>
            <a:r>
              <a:rPr lang="en-US" sz="2400" b="1" dirty="0">
                <a:latin typeface="Arial" panose="020B0604020202020204" pitchFamily="34" charset="0"/>
                <a:cs typeface="Arial" panose="020B0604020202020204" pitchFamily="34" charset="0"/>
              </a:rPr>
              <a:t>Internal:</a:t>
            </a:r>
          </a:p>
          <a:p>
            <a:pPr marL="0" indent="0">
              <a:spcBef>
                <a:spcPts val="450"/>
              </a:spcBef>
              <a:buNone/>
            </a:pPr>
            <a:r>
              <a:rPr lang="en-US" sz="2400" u="sng"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https://community.max.gov/display/DOEExternal/PM+EVM+Guidance</a:t>
            </a:r>
            <a:endParaRPr lang="en-US" sz="2400" dirty="0">
              <a:latin typeface="Arial" panose="020B0604020202020204" pitchFamily="34" charset="0"/>
              <a:cs typeface="Arial" panose="020B0604020202020204" pitchFamily="34" charset="0"/>
            </a:endParaRPr>
          </a:p>
          <a:p>
            <a:endParaRPr lang="en-US" sz="1800" dirty="0"/>
          </a:p>
        </p:txBody>
      </p:sp>
      <p:grpSp>
        <p:nvGrpSpPr>
          <p:cNvPr id="37" name="Group 36">
            <a:extLst>
              <a:ext uri="{FF2B5EF4-FFF2-40B4-BE49-F238E27FC236}">
                <a16:creationId xmlns:a16="http://schemas.microsoft.com/office/drawing/2014/main" xmlns="" id="{6BAEAFFD-C82E-4805-8EFA-403C6D826E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8" name="Oval 37">
              <a:extLst>
                <a:ext uri="{FF2B5EF4-FFF2-40B4-BE49-F238E27FC236}">
                  <a16:creationId xmlns:a16="http://schemas.microsoft.com/office/drawing/2014/main" xmlns="" id="{EDC28443-F61D-4568-A939-A57CC8BE67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xmlns="" id="{3662A386-B011-43D7-945D-36EB3CBC3C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xmlns="" id="{C46646A1-F3F2-4914-884A-02FD50762B39}"/>
              </a:ext>
            </a:extLst>
          </p:cNvPr>
          <p:cNvSpPr>
            <a:spLocks noGrp="1"/>
          </p:cNvSpPr>
          <p:nvPr>
            <p:ph type="sldNum" sz="quarter" idx="12"/>
          </p:nvPr>
        </p:nvSpPr>
        <p:spPr>
          <a:xfrm>
            <a:off x="11311128" y="6272784"/>
            <a:ext cx="640080" cy="365125"/>
          </a:xfrm>
        </p:spPr>
        <p:txBody>
          <a:bodyPr>
            <a:normAutofit/>
          </a:bodyPr>
          <a:lstStyle/>
          <a:p>
            <a:pPr>
              <a:spcAft>
                <a:spcPts val="600"/>
              </a:spcAft>
            </a:pPr>
            <a:fld id="{49BC6C7A-2ECB-4EA1-BA90-BFD30D2D1B64}" type="slidenum">
              <a:rPr lang="en-US" smtClean="0"/>
              <a:pPr>
                <a:spcAft>
                  <a:spcPts val="600"/>
                </a:spcAft>
              </a:pPr>
              <a:t>17</a:t>
            </a:fld>
            <a:endParaRPr lang="en-US"/>
          </a:p>
        </p:txBody>
      </p:sp>
      <p:pic>
        <p:nvPicPr>
          <p:cNvPr id="3074" name="Picture 2" descr="Bitmoji Image">
            <a:extLst>
              <a:ext uri="{FF2B5EF4-FFF2-40B4-BE49-F238E27FC236}">
                <a16:creationId xmlns:a16="http://schemas.microsoft.com/office/drawing/2014/main" xmlns="" id="{EC0BA236-94BF-4BD4-A9F7-CAB48EFA1C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95324"/>
            <a:ext cx="4772026" cy="477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2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xmlns="" id="{3E8BAEB1-22DB-4C6F-920D-59B03DE99BC4}"/>
              </a:ext>
            </a:extLst>
          </p:cNvPr>
          <p:cNvSpPr>
            <a:spLocks noGrp="1"/>
          </p:cNvSpPr>
          <p:nvPr>
            <p:ph type="title"/>
          </p:nvPr>
        </p:nvSpPr>
        <p:spPr>
          <a:xfrm>
            <a:off x="643468" y="643466"/>
            <a:ext cx="3686312" cy="5528734"/>
          </a:xfrm>
        </p:spPr>
        <p:txBody>
          <a:bodyPr>
            <a:normAutofit/>
          </a:bodyPr>
          <a:lstStyle/>
          <a:p>
            <a:pPr algn="r"/>
            <a:r>
              <a:rPr lang="en-US" sz="4400" dirty="0">
                <a:solidFill>
                  <a:srgbClr val="FFFFFF"/>
                </a:solidFill>
              </a:rPr>
              <a:t>Schedule Risk Assessment</a:t>
            </a:r>
          </a:p>
        </p:txBody>
      </p:sp>
      <p:sp>
        <p:nvSpPr>
          <p:cNvPr id="3" name="Content Placeholder 2">
            <a:extLst>
              <a:ext uri="{FF2B5EF4-FFF2-40B4-BE49-F238E27FC236}">
                <a16:creationId xmlns:a16="http://schemas.microsoft.com/office/drawing/2014/main" xmlns="" id="{1FD5BD24-E177-439F-8371-B2B9E5F59AF3}"/>
              </a:ext>
            </a:extLst>
          </p:cNvPr>
          <p:cNvSpPr>
            <a:spLocks noGrp="1"/>
          </p:cNvSpPr>
          <p:nvPr>
            <p:ph idx="1"/>
          </p:nvPr>
        </p:nvSpPr>
        <p:spPr>
          <a:xfrm>
            <a:off x="4991869" y="110045"/>
            <a:ext cx="6718868" cy="6637909"/>
          </a:xfrm>
        </p:spPr>
        <p:txBody>
          <a:bodyPr anchor="ctr">
            <a:normAutofit/>
          </a:bodyPr>
          <a:lstStyle/>
          <a:p>
            <a:pPr fontAlgn="base">
              <a:lnSpc>
                <a:spcPct val="100000"/>
              </a:lnSpc>
              <a:spcBef>
                <a:spcPct val="20000"/>
              </a:spcBef>
              <a:spcAft>
                <a:spcPts val="600"/>
              </a:spcAft>
              <a:buClr>
                <a:srgbClr val="3333FF"/>
              </a:buClr>
              <a:buSzTx/>
              <a:defRPr/>
            </a:pPr>
            <a:r>
              <a:rPr lang="en-US" sz="2400" kern="0" dirty="0"/>
              <a:t>An industry best practice and expectation in DOE Order 413.3B, IPMR, and Clause DOE-H-2024, the SRA:</a:t>
            </a:r>
          </a:p>
          <a:p>
            <a:pPr marL="800100" lvl="1" indent="-342900" fontAlgn="base">
              <a:lnSpc>
                <a:spcPct val="100000"/>
              </a:lnSpc>
              <a:spcBef>
                <a:spcPct val="20000"/>
              </a:spcBef>
              <a:spcAft>
                <a:spcPts val="600"/>
              </a:spcAft>
              <a:buClr>
                <a:srgbClr val="3333FF"/>
              </a:buClr>
              <a:defRPr/>
            </a:pPr>
            <a:r>
              <a:rPr lang="en-US" sz="2200" kern="0" dirty="0"/>
              <a:t>Identifies the high-risk areas of the project;</a:t>
            </a:r>
          </a:p>
          <a:p>
            <a:pPr marL="800100" lvl="1" indent="-342900" fontAlgn="base">
              <a:lnSpc>
                <a:spcPct val="100000"/>
              </a:lnSpc>
              <a:spcBef>
                <a:spcPct val="20000"/>
              </a:spcBef>
              <a:spcAft>
                <a:spcPts val="600"/>
              </a:spcAft>
              <a:buClr>
                <a:srgbClr val="3333FF"/>
              </a:buClr>
              <a:defRPr/>
            </a:pPr>
            <a:r>
              <a:rPr lang="en-US" sz="2200" kern="0" dirty="0"/>
              <a:t>Determines the likelihood of risk materializing; </a:t>
            </a:r>
          </a:p>
          <a:p>
            <a:pPr marL="800100" lvl="1" indent="-342900" fontAlgn="base">
              <a:lnSpc>
                <a:spcPct val="100000"/>
              </a:lnSpc>
              <a:spcBef>
                <a:spcPct val="20000"/>
              </a:spcBef>
              <a:spcAft>
                <a:spcPts val="600"/>
              </a:spcAft>
              <a:buClr>
                <a:srgbClr val="3333FF"/>
              </a:buClr>
              <a:defRPr/>
            </a:pPr>
            <a:r>
              <a:rPr lang="en-US" sz="2200" kern="0" dirty="0"/>
              <a:t>Assesses the impact of possible risk.</a:t>
            </a:r>
          </a:p>
          <a:p>
            <a:pPr fontAlgn="base">
              <a:lnSpc>
                <a:spcPct val="100000"/>
              </a:lnSpc>
              <a:spcBef>
                <a:spcPct val="20000"/>
              </a:spcBef>
              <a:spcAft>
                <a:spcPts val="600"/>
              </a:spcAft>
              <a:buClr>
                <a:srgbClr val="3333FF"/>
              </a:buClr>
              <a:buSzTx/>
              <a:defRPr/>
            </a:pPr>
            <a:r>
              <a:rPr lang="en-US" sz="2400" kern="0" dirty="0"/>
              <a:t>Conducted by the Contractor, the Initial SRA assessment should begin as soon as the project baseline is implemented.</a:t>
            </a:r>
          </a:p>
          <a:p>
            <a:pPr fontAlgn="base">
              <a:lnSpc>
                <a:spcPct val="100000"/>
              </a:lnSpc>
              <a:spcBef>
                <a:spcPct val="20000"/>
              </a:spcBef>
              <a:spcAft>
                <a:spcPts val="600"/>
              </a:spcAft>
              <a:buClr>
                <a:srgbClr val="3333FF"/>
              </a:buClr>
              <a:buSzTx/>
              <a:defRPr/>
            </a:pPr>
            <a:r>
              <a:rPr lang="en-US" sz="2400" kern="0" dirty="0"/>
              <a:t>The SRA uses Statistical techniques in the form of Monte Carlo simulations to quantify the impact of duration uncertainties, and technical, programmatic, and schedule risk on the project’s schedule.</a:t>
            </a:r>
            <a:endParaRPr lang="en-US" dirty="0"/>
          </a:p>
        </p:txBody>
      </p:sp>
      <p:sp>
        <p:nvSpPr>
          <p:cNvPr id="13" name="Oval 12">
            <a:extLst>
              <a:ext uri="{FF2B5EF4-FFF2-40B4-BE49-F238E27FC236}">
                <a16:creationId xmlns:a16="http://schemas.microsoft.com/office/drawing/2014/main" xmlns=""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5FBFED3A-8D83-47C0-9F07-EC742767B959}"/>
              </a:ext>
            </a:extLst>
          </p:cNvPr>
          <p:cNvSpPr>
            <a:spLocks noGrp="1"/>
          </p:cNvSpPr>
          <p:nvPr>
            <p:ph type="sldNum" sz="quarter" idx="12"/>
          </p:nvPr>
        </p:nvSpPr>
        <p:spPr>
          <a:xfrm>
            <a:off x="11311128" y="6272784"/>
            <a:ext cx="640080" cy="365125"/>
          </a:xfrm>
        </p:spPr>
        <p:txBody>
          <a:bodyPr>
            <a:normAutofit/>
          </a:bodyPr>
          <a:lstStyle/>
          <a:p>
            <a:pPr>
              <a:spcAft>
                <a:spcPts val="600"/>
              </a:spcAft>
            </a:pPr>
            <a:fld id="{7B59A598-58D1-480D-8057-49927A977735}" type="slidenum">
              <a:rPr lang="en-US" smtClean="0"/>
              <a:pPr>
                <a:spcAft>
                  <a:spcPts val="600"/>
                </a:spcAft>
              </a:pPr>
              <a:t>2</a:t>
            </a:fld>
            <a:endParaRPr lang="en-US"/>
          </a:p>
        </p:txBody>
      </p:sp>
      <p:pic>
        <p:nvPicPr>
          <p:cNvPr id="12" name="Picture 11">
            <a:extLst>
              <a:ext uri="{FF2B5EF4-FFF2-40B4-BE49-F238E27FC236}">
                <a16:creationId xmlns:a16="http://schemas.microsoft.com/office/drawing/2014/main" xmlns="" id="{786657C6-EAF9-4613-86E6-9A3717DB3A5B}"/>
              </a:ext>
            </a:extLst>
          </p:cNvPr>
          <p:cNvPicPr>
            <a:picLocks noChangeAspect="1"/>
          </p:cNvPicPr>
          <p:nvPr/>
        </p:nvPicPr>
        <p:blipFill>
          <a:blip r:embed="rId6"/>
          <a:stretch>
            <a:fillRect/>
          </a:stretch>
        </p:blipFill>
        <p:spPr>
          <a:xfrm>
            <a:off x="1448729" y="4717287"/>
            <a:ext cx="2242434" cy="1198542"/>
          </a:xfrm>
          <a:prstGeom prst="rect">
            <a:avLst/>
          </a:prstGeom>
        </p:spPr>
      </p:pic>
    </p:spTree>
    <p:extLst>
      <p:ext uri="{BB962C8B-B14F-4D97-AF65-F5344CB8AC3E}">
        <p14:creationId xmlns:p14="http://schemas.microsoft.com/office/powerpoint/2010/main" val="32542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46965A89-9324-48D6-8A16-981F2753AFAB}"/>
              </a:ext>
            </a:extLst>
          </p:cNvPr>
          <p:cNvSpPr>
            <a:spLocks noGrp="1"/>
          </p:cNvSpPr>
          <p:nvPr>
            <p:ph type="title"/>
          </p:nvPr>
        </p:nvSpPr>
        <p:spPr>
          <a:xfrm>
            <a:off x="1069848" y="484632"/>
            <a:ext cx="10058400" cy="1609344"/>
          </a:xfrm>
        </p:spPr>
        <p:txBody>
          <a:bodyPr>
            <a:normAutofit/>
          </a:bodyPr>
          <a:lstStyle/>
          <a:p>
            <a:r>
              <a:rPr lang="en-US" dirty="0"/>
              <a:t>Traditional Scheduling</a:t>
            </a:r>
          </a:p>
        </p:txBody>
      </p:sp>
      <p:sp>
        <p:nvSpPr>
          <p:cNvPr id="3" name="Content Placeholder 2">
            <a:extLst>
              <a:ext uri="{FF2B5EF4-FFF2-40B4-BE49-F238E27FC236}">
                <a16:creationId xmlns:a16="http://schemas.microsoft.com/office/drawing/2014/main" xmlns="" id="{056F5587-A8C7-47F4-8FB7-9793ADB5D9A6}"/>
              </a:ext>
            </a:extLst>
          </p:cNvPr>
          <p:cNvSpPr>
            <a:spLocks noGrp="1"/>
          </p:cNvSpPr>
          <p:nvPr>
            <p:ph idx="1"/>
          </p:nvPr>
        </p:nvSpPr>
        <p:spPr>
          <a:xfrm>
            <a:off x="1069848" y="2114490"/>
            <a:ext cx="10058400" cy="4057710"/>
          </a:xfrm>
        </p:spPr>
        <p:txBody>
          <a:bodyPr>
            <a:normAutofit/>
          </a:bodyPr>
          <a:lstStyle/>
          <a:p>
            <a:pPr lvl="0" fontAlgn="base">
              <a:lnSpc>
                <a:spcPct val="100000"/>
              </a:lnSpc>
              <a:spcBef>
                <a:spcPct val="20000"/>
              </a:spcBef>
              <a:spcAft>
                <a:spcPts val="600"/>
              </a:spcAft>
              <a:buClr>
                <a:srgbClr val="3333FF"/>
              </a:buClr>
              <a:buSzTx/>
              <a:defRPr/>
            </a:pPr>
            <a:r>
              <a:rPr lang="en-US" sz="2400" kern="0" dirty="0"/>
              <a:t>In a project’s Integrated Master Schedule, there are single dates chosen for the start and finish for each activity.</a:t>
            </a:r>
          </a:p>
          <a:p>
            <a:pPr lvl="0" fontAlgn="base">
              <a:lnSpc>
                <a:spcPct val="100000"/>
              </a:lnSpc>
              <a:spcBef>
                <a:spcPct val="20000"/>
              </a:spcBef>
              <a:spcAft>
                <a:spcPts val="600"/>
              </a:spcAft>
              <a:buClr>
                <a:srgbClr val="3333FF"/>
              </a:buClr>
              <a:buSzTx/>
              <a:defRPr/>
            </a:pPr>
            <a:r>
              <a:rPr lang="en-US" sz="2400" kern="0" dirty="0"/>
              <a:t>This is called a “Deterministic” approach.</a:t>
            </a:r>
          </a:p>
          <a:p>
            <a:endParaRPr lang="en-US" dirty="0"/>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12A084BD-3C5C-457D-B7D2-A16280FDDCDD}"/>
              </a:ext>
            </a:extLst>
          </p:cNvPr>
          <p:cNvSpPr>
            <a:spLocks noGrp="1"/>
          </p:cNvSpPr>
          <p:nvPr>
            <p:ph type="sldNum" sz="quarter" idx="12"/>
          </p:nvPr>
        </p:nvSpPr>
        <p:spPr>
          <a:xfrm>
            <a:off x="11311128" y="6272784"/>
            <a:ext cx="640080" cy="365125"/>
          </a:xfrm>
        </p:spPr>
        <p:txBody>
          <a:bodyPr>
            <a:normAutofit/>
          </a:bodyPr>
          <a:lstStyle/>
          <a:p>
            <a:pPr>
              <a:spcAft>
                <a:spcPts val="600"/>
              </a:spcAft>
            </a:pPr>
            <a:fld id="{7B59A598-58D1-480D-8057-49927A977735}" type="slidenum">
              <a:rPr lang="en-US" smtClean="0"/>
              <a:pPr>
                <a:spcAft>
                  <a:spcPts val="600"/>
                </a:spcAft>
              </a:pPr>
              <a:t>3</a:t>
            </a:fld>
            <a:endParaRPr lang="en-US"/>
          </a:p>
        </p:txBody>
      </p:sp>
      <p:sp>
        <p:nvSpPr>
          <p:cNvPr id="12" name="Rectangle 11">
            <a:extLst>
              <a:ext uri="{FF2B5EF4-FFF2-40B4-BE49-F238E27FC236}">
                <a16:creationId xmlns:a16="http://schemas.microsoft.com/office/drawing/2014/main" xmlns="" id="{920A09FC-39A6-44AB-89B9-346680868DBC}"/>
              </a:ext>
            </a:extLst>
          </p:cNvPr>
          <p:cNvSpPr/>
          <p:nvPr/>
        </p:nvSpPr>
        <p:spPr>
          <a:xfrm>
            <a:off x="4297680" y="4147276"/>
            <a:ext cx="3657600" cy="75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A</a:t>
            </a:r>
          </a:p>
        </p:txBody>
      </p:sp>
      <p:sp>
        <p:nvSpPr>
          <p:cNvPr id="14" name="Isosceles Triangle 13">
            <a:extLst>
              <a:ext uri="{FF2B5EF4-FFF2-40B4-BE49-F238E27FC236}">
                <a16:creationId xmlns:a16="http://schemas.microsoft.com/office/drawing/2014/main" xmlns="" id="{39189576-CE37-4C8A-9794-51A62BF6B8AB}"/>
              </a:ext>
            </a:extLst>
          </p:cNvPr>
          <p:cNvSpPr/>
          <p:nvPr/>
        </p:nvSpPr>
        <p:spPr>
          <a:xfrm rot="10800000">
            <a:off x="3936953" y="3610381"/>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endParaRPr lang="en-US" dirty="0"/>
          </a:p>
        </p:txBody>
      </p:sp>
      <p:sp>
        <p:nvSpPr>
          <p:cNvPr id="16" name="Isosceles Triangle 15">
            <a:extLst>
              <a:ext uri="{FF2B5EF4-FFF2-40B4-BE49-F238E27FC236}">
                <a16:creationId xmlns:a16="http://schemas.microsoft.com/office/drawing/2014/main" xmlns="" id="{DC112F18-5965-4F09-BCA8-01F4AA814988}"/>
              </a:ext>
            </a:extLst>
          </p:cNvPr>
          <p:cNvSpPr/>
          <p:nvPr/>
        </p:nvSpPr>
        <p:spPr>
          <a:xfrm rot="10800000">
            <a:off x="7594554" y="3610381"/>
            <a:ext cx="721453" cy="536895"/>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34ACB7CF-CD3D-4072-9843-7AF42CDAEC06}"/>
              </a:ext>
            </a:extLst>
          </p:cNvPr>
          <p:cNvSpPr txBox="1"/>
          <p:nvPr/>
        </p:nvSpPr>
        <p:spPr>
          <a:xfrm>
            <a:off x="3936953" y="4899357"/>
            <a:ext cx="905164" cy="369332"/>
          </a:xfrm>
          <a:prstGeom prst="rect">
            <a:avLst/>
          </a:prstGeom>
          <a:noFill/>
        </p:spPr>
        <p:txBody>
          <a:bodyPr wrap="square" rtlCol="0">
            <a:spAutoFit/>
          </a:bodyPr>
          <a:lstStyle/>
          <a:p>
            <a:r>
              <a:rPr lang="en-US" dirty="0"/>
              <a:t>May 1</a:t>
            </a:r>
          </a:p>
        </p:txBody>
      </p:sp>
      <p:sp>
        <p:nvSpPr>
          <p:cNvPr id="20" name="TextBox 19">
            <a:extLst>
              <a:ext uri="{FF2B5EF4-FFF2-40B4-BE49-F238E27FC236}">
                <a16:creationId xmlns:a16="http://schemas.microsoft.com/office/drawing/2014/main" xmlns="" id="{158F03C0-5468-42C4-8612-9AA53865CFF5}"/>
              </a:ext>
            </a:extLst>
          </p:cNvPr>
          <p:cNvSpPr txBox="1"/>
          <p:nvPr/>
        </p:nvSpPr>
        <p:spPr>
          <a:xfrm>
            <a:off x="7410843" y="4899357"/>
            <a:ext cx="905164" cy="369332"/>
          </a:xfrm>
          <a:prstGeom prst="rect">
            <a:avLst/>
          </a:prstGeom>
          <a:noFill/>
        </p:spPr>
        <p:txBody>
          <a:bodyPr wrap="square" rtlCol="0">
            <a:spAutoFit/>
          </a:bodyPr>
          <a:lstStyle/>
          <a:p>
            <a:r>
              <a:rPr lang="en-US" dirty="0"/>
              <a:t>May 15</a:t>
            </a:r>
          </a:p>
        </p:txBody>
      </p:sp>
      <p:sp>
        <p:nvSpPr>
          <p:cNvPr id="21" name="TextBox 20">
            <a:extLst>
              <a:ext uri="{FF2B5EF4-FFF2-40B4-BE49-F238E27FC236}">
                <a16:creationId xmlns:a16="http://schemas.microsoft.com/office/drawing/2014/main" xmlns="" id="{2FB2ED32-7113-44BE-9DE2-02CB249B389C}"/>
              </a:ext>
            </a:extLst>
          </p:cNvPr>
          <p:cNvSpPr txBox="1"/>
          <p:nvPr/>
        </p:nvSpPr>
        <p:spPr>
          <a:xfrm>
            <a:off x="4911897" y="3777944"/>
            <a:ext cx="2429165" cy="369332"/>
          </a:xfrm>
          <a:prstGeom prst="rect">
            <a:avLst/>
          </a:prstGeom>
          <a:noFill/>
        </p:spPr>
        <p:txBody>
          <a:bodyPr wrap="square" rtlCol="0">
            <a:spAutoFit/>
          </a:bodyPr>
          <a:lstStyle/>
          <a:p>
            <a:pPr algn="ctr"/>
            <a:r>
              <a:rPr lang="en-US" dirty="0"/>
              <a:t>15-Days of Duration</a:t>
            </a:r>
          </a:p>
        </p:txBody>
      </p:sp>
      <p:sp>
        <p:nvSpPr>
          <p:cNvPr id="22" name="Rectangle: Rounded Corners 21">
            <a:extLst>
              <a:ext uri="{FF2B5EF4-FFF2-40B4-BE49-F238E27FC236}">
                <a16:creationId xmlns:a16="http://schemas.microsoft.com/office/drawing/2014/main" xmlns="" id="{F5E663A3-D663-4D0E-A7DD-6204EF001190}"/>
              </a:ext>
            </a:extLst>
          </p:cNvPr>
          <p:cNvSpPr/>
          <p:nvPr/>
        </p:nvSpPr>
        <p:spPr>
          <a:xfrm>
            <a:off x="1583055" y="5631505"/>
            <a:ext cx="8414477" cy="10261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Project Duration, however, has Uncertainty</a:t>
            </a:r>
          </a:p>
        </p:txBody>
      </p:sp>
    </p:spTree>
    <p:extLst>
      <p:ext uri="{BB962C8B-B14F-4D97-AF65-F5344CB8AC3E}">
        <p14:creationId xmlns:p14="http://schemas.microsoft.com/office/powerpoint/2010/main" val="260247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8C88B9-E515-4318-9E98-DCCF50FC8371}"/>
              </a:ext>
            </a:extLst>
          </p:cNvPr>
          <p:cNvSpPr>
            <a:spLocks noGrp="1"/>
          </p:cNvSpPr>
          <p:nvPr>
            <p:ph type="title"/>
          </p:nvPr>
        </p:nvSpPr>
        <p:spPr>
          <a:xfrm>
            <a:off x="1069848" y="-112294"/>
            <a:ext cx="10058400" cy="1761084"/>
          </a:xfrm>
        </p:spPr>
        <p:txBody>
          <a:bodyPr/>
          <a:lstStyle/>
          <a:p>
            <a:r>
              <a:rPr lang="en-US" dirty="0"/>
              <a:t>Probabilistic Scheduling</a:t>
            </a:r>
          </a:p>
        </p:txBody>
      </p:sp>
      <p:sp>
        <p:nvSpPr>
          <p:cNvPr id="3" name="Content Placeholder 2">
            <a:extLst>
              <a:ext uri="{FF2B5EF4-FFF2-40B4-BE49-F238E27FC236}">
                <a16:creationId xmlns:a16="http://schemas.microsoft.com/office/drawing/2014/main" xmlns="" id="{A8FB4ED6-2423-4CFF-A3C3-712775B82EC0}"/>
              </a:ext>
            </a:extLst>
          </p:cNvPr>
          <p:cNvSpPr>
            <a:spLocks noGrp="1"/>
          </p:cNvSpPr>
          <p:nvPr>
            <p:ph idx="1"/>
          </p:nvPr>
        </p:nvSpPr>
        <p:spPr>
          <a:xfrm>
            <a:off x="834189" y="1106905"/>
            <a:ext cx="10317483" cy="5514358"/>
          </a:xfrm>
        </p:spPr>
        <p:txBody>
          <a:bodyPr>
            <a:normAutofit/>
          </a:bodyPr>
          <a:lstStyle/>
          <a:p>
            <a:r>
              <a:rPr lang="en-US" sz="2400" kern="0" dirty="0"/>
              <a:t> Approaches duration estimates with uncertainty; Forms a Distribution    Curve for each activity</a:t>
            </a:r>
          </a:p>
        </p:txBody>
      </p:sp>
      <p:sp>
        <p:nvSpPr>
          <p:cNvPr id="4" name="Slide Number Placeholder 3">
            <a:extLst>
              <a:ext uri="{FF2B5EF4-FFF2-40B4-BE49-F238E27FC236}">
                <a16:creationId xmlns:a16="http://schemas.microsoft.com/office/drawing/2014/main" xmlns="" id="{24B52E45-57D2-4BAB-9B4C-071391DE4AD6}"/>
              </a:ext>
            </a:extLst>
          </p:cNvPr>
          <p:cNvSpPr>
            <a:spLocks noGrp="1"/>
          </p:cNvSpPr>
          <p:nvPr>
            <p:ph type="sldNum" sz="quarter" idx="12"/>
          </p:nvPr>
        </p:nvSpPr>
        <p:spPr/>
        <p:txBody>
          <a:bodyPr/>
          <a:lstStyle/>
          <a:p>
            <a:fld id="{7B59A598-58D1-480D-8057-49927A977735}" type="slidenum">
              <a:rPr lang="en-US" smtClean="0"/>
              <a:t>4</a:t>
            </a:fld>
            <a:endParaRPr lang="en-US" dirty="0"/>
          </a:p>
        </p:txBody>
      </p:sp>
      <p:cxnSp>
        <p:nvCxnSpPr>
          <p:cNvPr id="5" name="Straight Connector 4">
            <a:extLst>
              <a:ext uri="{FF2B5EF4-FFF2-40B4-BE49-F238E27FC236}">
                <a16:creationId xmlns:a16="http://schemas.microsoft.com/office/drawing/2014/main" xmlns="" id="{B38B1B5C-E3C3-493B-927F-FF661E1B9832}"/>
              </a:ext>
            </a:extLst>
          </p:cNvPr>
          <p:cNvCxnSpPr>
            <a:cxnSpLocks/>
          </p:cNvCxnSpPr>
          <p:nvPr/>
        </p:nvCxnSpPr>
        <p:spPr>
          <a:xfrm flipV="1">
            <a:off x="3762195" y="3815009"/>
            <a:ext cx="4592927" cy="6060"/>
          </a:xfrm>
          <a:prstGeom prst="line">
            <a:avLst/>
          </a:prstGeom>
          <a:ln w="508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xmlns="" id="{E1C9F345-DC9C-4E58-8944-977D5D9F3FB8}"/>
              </a:ext>
            </a:extLst>
          </p:cNvPr>
          <p:cNvCxnSpPr>
            <a:cxnSpLocks/>
          </p:cNvCxnSpPr>
          <p:nvPr/>
        </p:nvCxnSpPr>
        <p:spPr>
          <a:xfrm flipV="1">
            <a:off x="6526322" y="3821069"/>
            <a:ext cx="0" cy="189346"/>
          </a:xfrm>
          <a:prstGeom prst="line">
            <a:avLst/>
          </a:prstGeom>
          <a:ln w="508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1365A614-9936-4045-9508-EEB3EB125475}"/>
              </a:ext>
            </a:extLst>
          </p:cNvPr>
          <p:cNvCxnSpPr>
            <a:cxnSpLocks/>
          </p:cNvCxnSpPr>
          <p:nvPr/>
        </p:nvCxnSpPr>
        <p:spPr>
          <a:xfrm flipV="1">
            <a:off x="4697523" y="3820637"/>
            <a:ext cx="0" cy="189346"/>
          </a:xfrm>
          <a:prstGeom prst="line">
            <a:avLst/>
          </a:prstGeom>
          <a:ln w="508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71FCD6CC-C10F-4EA5-B674-59A0355D7EEF}"/>
              </a:ext>
            </a:extLst>
          </p:cNvPr>
          <p:cNvCxnSpPr>
            <a:cxnSpLocks/>
          </p:cNvCxnSpPr>
          <p:nvPr/>
        </p:nvCxnSpPr>
        <p:spPr>
          <a:xfrm flipV="1">
            <a:off x="7445485" y="3821069"/>
            <a:ext cx="0" cy="189346"/>
          </a:xfrm>
          <a:prstGeom prst="line">
            <a:avLst/>
          </a:prstGeom>
          <a:ln w="508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A473DFF9-4980-493C-892B-0006652FAAAA}"/>
              </a:ext>
            </a:extLst>
          </p:cNvPr>
          <p:cNvCxnSpPr>
            <a:cxnSpLocks/>
          </p:cNvCxnSpPr>
          <p:nvPr/>
        </p:nvCxnSpPr>
        <p:spPr>
          <a:xfrm flipV="1">
            <a:off x="3787883" y="3815009"/>
            <a:ext cx="0" cy="189346"/>
          </a:xfrm>
          <a:prstGeom prst="line">
            <a:avLst/>
          </a:prstGeom>
          <a:ln w="508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xmlns="" id="{7BDCA9B7-6767-4679-9151-4374BCDC40FA}"/>
              </a:ext>
            </a:extLst>
          </p:cNvPr>
          <p:cNvCxnSpPr>
            <a:cxnSpLocks/>
          </p:cNvCxnSpPr>
          <p:nvPr/>
        </p:nvCxnSpPr>
        <p:spPr>
          <a:xfrm flipV="1">
            <a:off x="5607159" y="3821069"/>
            <a:ext cx="0" cy="189346"/>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116DA3CA-31D3-4EFB-A4A2-63B25A9AC1B1}"/>
              </a:ext>
            </a:extLst>
          </p:cNvPr>
          <p:cNvCxnSpPr>
            <a:cxnSpLocks/>
          </p:cNvCxnSpPr>
          <p:nvPr/>
        </p:nvCxnSpPr>
        <p:spPr>
          <a:xfrm flipV="1">
            <a:off x="8355122" y="3819772"/>
            <a:ext cx="0" cy="189346"/>
          </a:xfrm>
          <a:prstGeom prst="line">
            <a:avLst/>
          </a:prstGeom>
          <a:ln w="508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xmlns="" id="{94BEB32C-A4E9-4D7B-A7CB-AB573753CD9C}"/>
              </a:ext>
            </a:extLst>
          </p:cNvPr>
          <p:cNvCxnSpPr/>
          <p:nvPr/>
        </p:nvCxnSpPr>
        <p:spPr>
          <a:xfrm flipV="1">
            <a:off x="3524071" y="4010415"/>
            <a:ext cx="600075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ight Triangle 12">
            <a:extLst>
              <a:ext uri="{FF2B5EF4-FFF2-40B4-BE49-F238E27FC236}">
                <a16:creationId xmlns:a16="http://schemas.microsoft.com/office/drawing/2014/main" xmlns="" id="{1D0C8460-F889-431E-922F-DA419E0BCC98}"/>
              </a:ext>
            </a:extLst>
          </p:cNvPr>
          <p:cNvSpPr/>
          <p:nvPr/>
        </p:nvSpPr>
        <p:spPr>
          <a:xfrm flipH="1">
            <a:off x="4666460" y="2339619"/>
            <a:ext cx="921843" cy="14538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xmlns="" id="{E537F43A-E26E-4477-9615-89ABC1464DEB}"/>
              </a:ext>
            </a:extLst>
          </p:cNvPr>
          <p:cNvSpPr/>
          <p:nvPr/>
        </p:nvSpPr>
        <p:spPr>
          <a:xfrm>
            <a:off x="5596512" y="2339619"/>
            <a:ext cx="2758610" cy="145861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009DD739-19E9-4F50-9D6A-206E9C3A04E1}"/>
              </a:ext>
            </a:extLst>
          </p:cNvPr>
          <p:cNvSpPr txBox="1"/>
          <p:nvPr/>
        </p:nvSpPr>
        <p:spPr>
          <a:xfrm>
            <a:off x="3524071" y="2580418"/>
            <a:ext cx="1384183" cy="646331"/>
          </a:xfrm>
          <a:prstGeom prst="rect">
            <a:avLst/>
          </a:prstGeom>
          <a:noFill/>
        </p:spPr>
        <p:txBody>
          <a:bodyPr wrap="square" rtlCol="0">
            <a:spAutoFit/>
          </a:bodyPr>
          <a:lstStyle/>
          <a:p>
            <a:r>
              <a:rPr lang="en-US" dirty="0"/>
              <a:t>Best Case</a:t>
            </a:r>
          </a:p>
          <a:p>
            <a:r>
              <a:rPr lang="en-US" dirty="0"/>
              <a:t>(optimistic)</a:t>
            </a:r>
          </a:p>
        </p:txBody>
      </p:sp>
      <p:sp>
        <p:nvSpPr>
          <p:cNvPr id="16" name="TextBox 15">
            <a:extLst>
              <a:ext uri="{FF2B5EF4-FFF2-40B4-BE49-F238E27FC236}">
                <a16:creationId xmlns:a16="http://schemas.microsoft.com/office/drawing/2014/main" xmlns="" id="{F2C2FBDD-49C9-47D0-B2A1-B0E059C9E4BA}"/>
              </a:ext>
            </a:extLst>
          </p:cNvPr>
          <p:cNvSpPr txBox="1"/>
          <p:nvPr/>
        </p:nvSpPr>
        <p:spPr>
          <a:xfrm>
            <a:off x="8269771" y="2643949"/>
            <a:ext cx="1731476" cy="646331"/>
          </a:xfrm>
          <a:prstGeom prst="rect">
            <a:avLst/>
          </a:prstGeom>
          <a:noFill/>
        </p:spPr>
        <p:txBody>
          <a:bodyPr wrap="square" rtlCol="0">
            <a:spAutoFit/>
          </a:bodyPr>
          <a:lstStyle/>
          <a:p>
            <a:r>
              <a:rPr lang="en-US" dirty="0"/>
              <a:t>Worst Case</a:t>
            </a:r>
          </a:p>
          <a:p>
            <a:r>
              <a:rPr lang="en-US" dirty="0"/>
              <a:t>(pessimistic)</a:t>
            </a:r>
          </a:p>
        </p:txBody>
      </p:sp>
      <p:sp>
        <p:nvSpPr>
          <p:cNvPr id="17" name="TextBox 16">
            <a:extLst>
              <a:ext uri="{FF2B5EF4-FFF2-40B4-BE49-F238E27FC236}">
                <a16:creationId xmlns:a16="http://schemas.microsoft.com/office/drawing/2014/main" xmlns="" id="{47536841-7147-437C-898C-BF5268835D7E}"/>
              </a:ext>
            </a:extLst>
          </p:cNvPr>
          <p:cNvSpPr txBox="1"/>
          <p:nvPr/>
        </p:nvSpPr>
        <p:spPr>
          <a:xfrm>
            <a:off x="4915066" y="1757562"/>
            <a:ext cx="1384183" cy="646331"/>
          </a:xfrm>
          <a:prstGeom prst="rect">
            <a:avLst/>
          </a:prstGeom>
          <a:noFill/>
        </p:spPr>
        <p:txBody>
          <a:bodyPr wrap="square" rtlCol="0">
            <a:spAutoFit/>
          </a:bodyPr>
          <a:lstStyle/>
          <a:p>
            <a:pPr algn="ctr"/>
            <a:r>
              <a:rPr lang="en-US" dirty="0"/>
              <a:t>Most Likely Duration</a:t>
            </a:r>
          </a:p>
        </p:txBody>
      </p:sp>
      <p:sp>
        <p:nvSpPr>
          <p:cNvPr id="18" name="TextBox 17">
            <a:extLst>
              <a:ext uri="{FF2B5EF4-FFF2-40B4-BE49-F238E27FC236}">
                <a16:creationId xmlns:a16="http://schemas.microsoft.com/office/drawing/2014/main" xmlns="" id="{FC8A7A6F-7BB5-4152-B264-DB18B5F537F0}"/>
              </a:ext>
            </a:extLst>
          </p:cNvPr>
          <p:cNvSpPr txBox="1"/>
          <p:nvPr/>
        </p:nvSpPr>
        <p:spPr>
          <a:xfrm>
            <a:off x="5240345" y="4015959"/>
            <a:ext cx="754920" cy="369332"/>
          </a:xfrm>
          <a:prstGeom prst="rect">
            <a:avLst/>
          </a:prstGeom>
          <a:noFill/>
        </p:spPr>
        <p:txBody>
          <a:bodyPr wrap="square" rtlCol="0">
            <a:spAutoFit/>
          </a:bodyPr>
          <a:lstStyle/>
          <a:p>
            <a:pPr algn="ctr"/>
            <a:r>
              <a:rPr lang="en-US" dirty="0"/>
              <a:t>35</a:t>
            </a:r>
          </a:p>
        </p:txBody>
      </p:sp>
      <p:sp>
        <p:nvSpPr>
          <p:cNvPr id="19" name="TextBox 18">
            <a:extLst>
              <a:ext uri="{FF2B5EF4-FFF2-40B4-BE49-F238E27FC236}">
                <a16:creationId xmlns:a16="http://schemas.microsoft.com/office/drawing/2014/main" xmlns="" id="{A2A68472-76AD-483C-974D-6D583A1C4B20}"/>
              </a:ext>
            </a:extLst>
          </p:cNvPr>
          <p:cNvSpPr txBox="1"/>
          <p:nvPr/>
        </p:nvSpPr>
        <p:spPr>
          <a:xfrm>
            <a:off x="4320063" y="4018503"/>
            <a:ext cx="754919" cy="369332"/>
          </a:xfrm>
          <a:prstGeom prst="rect">
            <a:avLst/>
          </a:prstGeom>
          <a:noFill/>
        </p:spPr>
        <p:txBody>
          <a:bodyPr wrap="square" rtlCol="0">
            <a:spAutoFit/>
          </a:bodyPr>
          <a:lstStyle/>
          <a:p>
            <a:pPr algn="ctr"/>
            <a:r>
              <a:rPr lang="en-US" dirty="0"/>
              <a:t>25</a:t>
            </a:r>
          </a:p>
        </p:txBody>
      </p:sp>
      <p:sp>
        <p:nvSpPr>
          <p:cNvPr id="20" name="TextBox 19">
            <a:extLst>
              <a:ext uri="{FF2B5EF4-FFF2-40B4-BE49-F238E27FC236}">
                <a16:creationId xmlns:a16="http://schemas.microsoft.com/office/drawing/2014/main" xmlns="" id="{FFE4D560-C38E-4F5F-95BB-B97A7BD11195}"/>
              </a:ext>
            </a:extLst>
          </p:cNvPr>
          <p:cNvSpPr txBox="1"/>
          <p:nvPr/>
        </p:nvSpPr>
        <p:spPr>
          <a:xfrm>
            <a:off x="8000101" y="3970193"/>
            <a:ext cx="754919" cy="369332"/>
          </a:xfrm>
          <a:prstGeom prst="rect">
            <a:avLst/>
          </a:prstGeom>
          <a:noFill/>
        </p:spPr>
        <p:txBody>
          <a:bodyPr wrap="square" rtlCol="0">
            <a:spAutoFit/>
          </a:bodyPr>
          <a:lstStyle/>
          <a:p>
            <a:pPr algn="ctr"/>
            <a:r>
              <a:rPr lang="en-US" dirty="0"/>
              <a:t>90</a:t>
            </a:r>
          </a:p>
        </p:txBody>
      </p:sp>
      <p:cxnSp>
        <p:nvCxnSpPr>
          <p:cNvPr id="21" name="Straight Arrow Connector 20">
            <a:extLst>
              <a:ext uri="{FF2B5EF4-FFF2-40B4-BE49-F238E27FC236}">
                <a16:creationId xmlns:a16="http://schemas.microsoft.com/office/drawing/2014/main" xmlns="" id="{57C5DFEF-74D2-4AB9-B041-8E3EFBB6E4E6}"/>
              </a:ext>
            </a:extLst>
          </p:cNvPr>
          <p:cNvCxnSpPr>
            <a:cxnSpLocks/>
            <a:stCxn id="16" idx="2"/>
          </p:cNvCxnSpPr>
          <p:nvPr/>
        </p:nvCxnSpPr>
        <p:spPr>
          <a:xfrm flipH="1">
            <a:off x="8362195" y="3290280"/>
            <a:ext cx="773314" cy="46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5ACA53DC-4763-44CA-BDDF-ED0C00803E85}"/>
              </a:ext>
            </a:extLst>
          </p:cNvPr>
          <p:cNvCxnSpPr>
            <a:cxnSpLocks/>
            <a:stCxn id="15" idx="2"/>
          </p:cNvCxnSpPr>
          <p:nvPr/>
        </p:nvCxnSpPr>
        <p:spPr>
          <a:xfrm>
            <a:off x="4216163" y="3226749"/>
            <a:ext cx="429883" cy="53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E1BD3028-0FB7-455C-BEE1-B65F70DEB088}"/>
              </a:ext>
            </a:extLst>
          </p:cNvPr>
          <p:cNvCxnSpPr>
            <a:cxnSpLocks/>
          </p:cNvCxnSpPr>
          <p:nvPr/>
        </p:nvCxnSpPr>
        <p:spPr>
          <a:xfrm flipH="1" flipV="1">
            <a:off x="5607158" y="2356758"/>
            <a:ext cx="0" cy="146304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5970690D-BEC3-42FD-BE24-588B129B233F}"/>
              </a:ext>
            </a:extLst>
          </p:cNvPr>
          <p:cNvSpPr txBox="1">
            <a:spLocks noChangeArrowheads="1"/>
          </p:cNvSpPr>
          <p:nvPr/>
        </p:nvSpPr>
        <p:spPr bwMode="auto">
          <a:xfrm>
            <a:off x="2230584" y="4449956"/>
            <a:ext cx="8405661" cy="769441"/>
          </a:xfrm>
          <a:prstGeom prst="rect">
            <a:avLst/>
          </a:prstGeom>
          <a:solidFill>
            <a:schemeClr val="accent1">
              <a:lumMod val="50000"/>
            </a:schemeClr>
          </a:solid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kumimoji="0" lang="en-US" sz="2000" b="0" i="0" u="none" strike="noStrike" kern="0" cap="none" spc="0" normalizeH="0" baseline="0" noProof="0" dirty="0">
                <a:ln>
                  <a:noFill/>
                </a:ln>
                <a:solidFill>
                  <a:schemeClr val="bg1"/>
                </a:solidFill>
                <a:effectLst/>
                <a:uLnTx/>
                <a:uFillTx/>
              </a:rPr>
              <a:t>Activities are assigned a duration uncertainty range</a:t>
            </a:r>
          </a:p>
          <a:p>
            <a:pPr marL="228600" marR="0" lvl="0" indent="-228600" algn="ctr" defTabSz="914400" rtl="0" eaLnBrk="1" fontAlgn="base" latinLnBrk="0" hangingPunct="1">
              <a:lnSpc>
                <a:spcPct val="100000"/>
              </a:lnSpc>
              <a:spcBef>
                <a:spcPct val="20000"/>
              </a:spcBef>
              <a:spcAft>
                <a:spcPct val="0"/>
              </a:spcAft>
              <a:buClr>
                <a:srgbClr val="3333FF"/>
              </a:buClr>
              <a:buSzTx/>
              <a:buFontTx/>
              <a:buNone/>
              <a:tabLst/>
              <a:defRPr/>
            </a:pPr>
            <a:r>
              <a:rPr lang="en-US" sz="2000" kern="0" dirty="0">
                <a:solidFill>
                  <a:schemeClr val="bg1"/>
                </a:solidFill>
              </a:rPr>
              <a:t>Durations are not “random” but assigned a 3-point estimated duration</a:t>
            </a:r>
          </a:p>
        </p:txBody>
      </p:sp>
      <p:sp>
        <p:nvSpPr>
          <p:cNvPr id="25" name="TextBox 24">
            <a:extLst>
              <a:ext uri="{FF2B5EF4-FFF2-40B4-BE49-F238E27FC236}">
                <a16:creationId xmlns:a16="http://schemas.microsoft.com/office/drawing/2014/main" xmlns="" id="{59790502-E990-4E30-B333-5563566DB7A6}"/>
              </a:ext>
            </a:extLst>
          </p:cNvPr>
          <p:cNvSpPr txBox="1">
            <a:spLocks noChangeArrowheads="1"/>
          </p:cNvSpPr>
          <p:nvPr/>
        </p:nvSpPr>
        <p:spPr bwMode="auto">
          <a:xfrm>
            <a:off x="1040328" y="5338696"/>
            <a:ext cx="10517841" cy="127419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FF"/>
              </a:buClr>
              <a:buSzTx/>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rPr>
              <a:t>Critical, Near Critical, and </a:t>
            </a:r>
            <a:r>
              <a:rPr kumimoji="0" lang="en-US" sz="2400" b="0" i="0" strike="noStrike" kern="0" cap="none" spc="0" normalizeH="0" baseline="0" noProof="0" dirty="0">
                <a:ln>
                  <a:noFill/>
                </a:ln>
                <a:solidFill>
                  <a:schemeClr val="tx1"/>
                </a:solidFill>
                <a:effectLst/>
                <a:uLnTx/>
                <a:uFillTx/>
              </a:rPr>
              <a:t>High-Risk </a:t>
            </a:r>
            <a:r>
              <a:rPr kumimoji="0" lang="en-US" sz="2400" b="0" i="0" u="none" strike="noStrike" kern="0" cap="none" spc="0" normalizeH="0" baseline="0" noProof="0" dirty="0">
                <a:ln>
                  <a:noFill/>
                </a:ln>
                <a:solidFill>
                  <a:schemeClr val="tx1"/>
                </a:solidFill>
                <a:effectLst/>
                <a:uLnTx/>
                <a:uFillTx/>
              </a:rPr>
              <a:t>activities should have a range determined by the Control Account Manager</a:t>
            </a:r>
          </a:p>
          <a:p>
            <a:pPr marL="342900" marR="0" lvl="0" indent="-342900" algn="l" defTabSz="914400" rtl="0" eaLnBrk="1" fontAlgn="base" latinLnBrk="0" hangingPunct="1">
              <a:lnSpc>
                <a:spcPct val="100000"/>
              </a:lnSpc>
              <a:spcBef>
                <a:spcPct val="20000"/>
              </a:spcBef>
              <a:spcAft>
                <a:spcPct val="0"/>
              </a:spcAft>
              <a:buClr>
                <a:srgbClr val="3333FF"/>
              </a:buClr>
              <a:buSzTx/>
              <a:buFont typeface="Wingdings" panose="05000000000000000000" pitchFamily="2" charset="2"/>
              <a:buChar char="§"/>
              <a:tabLst/>
              <a:defRPr/>
            </a:pPr>
            <a:r>
              <a:rPr lang="en-US" sz="2400" kern="0" dirty="0"/>
              <a:t>Remainder of activities can have ranges determined globally: Banding</a:t>
            </a:r>
          </a:p>
        </p:txBody>
      </p:sp>
    </p:spTree>
    <p:extLst>
      <p:ext uri="{BB962C8B-B14F-4D97-AF65-F5344CB8AC3E}">
        <p14:creationId xmlns:p14="http://schemas.microsoft.com/office/powerpoint/2010/main" val="227168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921F9943-28F5-4620-A11C-C60C52AE4A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6BE7229-51F4-4FFC-A3CD-EC1A822D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9AEE6C8-DA10-49A5-89F9-D317710F10FD}"/>
              </a:ext>
            </a:extLst>
          </p:cNvPr>
          <p:cNvSpPr>
            <a:spLocks noGrp="1"/>
          </p:cNvSpPr>
          <p:nvPr>
            <p:ph type="title"/>
          </p:nvPr>
        </p:nvSpPr>
        <p:spPr>
          <a:xfrm>
            <a:off x="1066800" y="4749791"/>
            <a:ext cx="10058400" cy="1522993"/>
          </a:xfrm>
        </p:spPr>
        <p:txBody>
          <a:bodyPr>
            <a:normAutofit/>
          </a:bodyPr>
          <a:lstStyle/>
          <a:p>
            <a:r>
              <a:rPr lang="en-US" sz="6000"/>
              <a:t>SRA Process and Results</a:t>
            </a:r>
          </a:p>
        </p:txBody>
      </p:sp>
      <p:grpSp>
        <p:nvGrpSpPr>
          <p:cNvPr id="30" name="Group 29">
            <a:extLst>
              <a:ext uri="{FF2B5EF4-FFF2-40B4-BE49-F238E27FC236}">
                <a16:creationId xmlns:a16="http://schemas.microsoft.com/office/drawing/2014/main" xmlns="" id="{68D1A95B-47FF-4CC5-B58D-5C606CEC29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xmlns="" id="{DFE3B04D-0917-4735-B219-073B42C03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2" name="Oval 31">
              <a:extLst>
                <a:ext uri="{FF2B5EF4-FFF2-40B4-BE49-F238E27FC236}">
                  <a16:creationId xmlns:a16="http://schemas.microsoft.com/office/drawing/2014/main" xmlns="" id="{78460770-2B4D-4249-9739-4AC3B03D3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Slide Number Placeholder 3">
            <a:extLst>
              <a:ext uri="{FF2B5EF4-FFF2-40B4-BE49-F238E27FC236}">
                <a16:creationId xmlns:a16="http://schemas.microsoft.com/office/drawing/2014/main" xmlns="" id="{DCDE1730-BC79-45DF-973A-649DA4404299}"/>
              </a:ext>
            </a:extLst>
          </p:cNvPr>
          <p:cNvSpPr>
            <a:spLocks noGrp="1"/>
          </p:cNvSpPr>
          <p:nvPr>
            <p:ph type="sldNum" sz="quarter" idx="12"/>
          </p:nvPr>
        </p:nvSpPr>
        <p:spPr>
          <a:xfrm>
            <a:off x="11311128" y="6272784"/>
            <a:ext cx="640080" cy="365125"/>
          </a:xfrm>
        </p:spPr>
        <p:txBody>
          <a:bodyPr>
            <a:normAutofit/>
          </a:bodyPr>
          <a:lstStyle/>
          <a:p>
            <a:pPr>
              <a:spcAft>
                <a:spcPts val="600"/>
              </a:spcAft>
            </a:pPr>
            <a:fld id="{7B59A598-58D1-480D-8057-49927A977735}"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xmlns="" id="{3CDA9C2A-AFA8-4F2B-A229-26F533546FB5}"/>
              </a:ext>
            </a:extLst>
          </p:cNvPr>
          <p:cNvGraphicFramePr>
            <a:graphicFrameLocks noGrp="1"/>
          </p:cNvGraphicFramePr>
          <p:nvPr>
            <p:ph idx="1"/>
            <p:extLst>
              <p:ext uri="{D42A27DB-BD31-4B8C-83A1-F6EECF244321}">
                <p14:modId xmlns:p14="http://schemas.microsoft.com/office/powerpoint/2010/main" val="2248558538"/>
              </p:ext>
            </p:extLst>
          </p:nvPr>
        </p:nvGraphicFramePr>
        <p:xfrm>
          <a:off x="643467" y="1"/>
          <a:ext cx="11215458" cy="45522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5967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921F9943-28F5-4620-A11C-C60C52AE4A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06BE7229-51F4-4FFC-A3CD-EC1A822D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9AEE6C8-DA10-49A5-89F9-D317710F10FD}"/>
              </a:ext>
            </a:extLst>
          </p:cNvPr>
          <p:cNvSpPr>
            <a:spLocks noGrp="1"/>
          </p:cNvSpPr>
          <p:nvPr>
            <p:ph type="title"/>
          </p:nvPr>
        </p:nvSpPr>
        <p:spPr>
          <a:xfrm>
            <a:off x="1069848" y="4846002"/>
            <a:ext cx="10058400" cy="1522993"/>
          </a:xfrm>
        </p:spPr>
        <p:txBody>
          <a:bodyPr>
            <a:normAutofit/>
          </a:bodyPr>
          <a:lstStyle/>
          <a:p>
            <a:r>
              <a:rPr lang="en-US" sz="6000"/>
              <a:t>SRA Process and Results</a:t>
            </a:r>
          </a:p>
        </p:txBody>
      </p:sp>
      <p:grpSp>
        <p:nvGrpSpPr>
          <p:cNvPr id="30" name="Group 29">
            <a:extLst>
              <a:ext uri="{FF2B5EF4-FFF2-40B4-BE49-F238E27FC236}">
                <a16:creationId xmlns:a16="http://schemas.microsoft.com/office/drawing/2014/main" xmlns="" id="{68D1A95B-47FF-4CC5-B58D-5C606CEC29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xmlns="" id="{DFE3B04D-0917-4735-B219-073B42C03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2" name="Oval 31">
              <a:extLst>
                <a:ext uri="{FF2B5EF4-FFF2-40B4-BE49-F238E27FC236}">
                  <a16:creationId xmlns:a16="http://schemas.microsoft.com/office/drawing/2014/main" xmlns="" id="{78460770-2B4D-4249-9739-4AC3B03D3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Slide Number Placeholder 3">
            <a:extLst>
              <a:ext uri="{FF2B5EF4-FFF2-40B4-BE49-F238E27FC236}">
                <a16:creationId xmlns:a16="http://schemas.microsoft.com/office/drawing/2014/main" xmlns="" id="{DCDE1730-BC79-45DF-973A-649DA4404299}"/>
              </a:ext>
            </a:extLst>
          </p:cNvPr>
          <p:cNvSpPr>
            <a:spLocks noGrp="1"/>
          </p:cNvSpPr>
          <p:nvPr>
            <p:ph type="sldNum" sz="quarter" idx="12"/>
          </p:nvPr>
        </p:nvSpPr>
        <p:spPr>
          <a:xfrm>
            <a:off x="11311128" y="6272784"/>
            <a:ext cx="640080" cy="365125"/>
          </a:xfrm>
        </p:spPr>
        <p:txBody>
          <a:bodyPr>
            <a:normAutofit/>
          </a:bodyPr>
          <a:lstStyle/>
          <a:p>
            <a:pPr>
              <a:spcAft>
                <a:spcPts val="600"/>
              </a:spcAft>
            </a:pPr>
            <a:fld id="{7B59A598-58D1-480D-8057-49927A977735}"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xmlns="" id="{3CDA9C2A-AFA8-4F2B-A229-26F533546FB5}"/>
              </a:ext>
            </a:extLst>
          </p:cNvPr>
          <p:cNvGraphicFramePr>
            <a:graphicFrameLocks noGrp="1"/>
          </p:cNvGraphicFramePr>
          <p:nvPr>
            <p:ph idx="1"/>
            <p:extLst>
              <p:ext uri="{D42A27DB-BD31-4B8C-83A1-F6EECF244321}">
                <p14:modId xmlns:p14="http://schemas.microsoft.com/office/powerpoint/2010/main" val="2433291527"/>
              </p:ext>
            </p:extLst>
          </p:nvPr>
        </p:nvGraphicFramePr>
        <p:xfrm>
          <a:off x="643467" y="314325"/>
          <a:ext cx="10905066" cy="36046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7015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36600" y="0"/>
            <a:ext cx="10515600" cy="1325563"/>
          </a:xfrm>
        </p:spPr>
        <p:txBody>
          <a:bodyPr/>
          <a:lstStyle/>
          <a:p>
            <a:r>
              <a:rPr lang="en-US" dirty="0"/>
              <a:t>SRA Histogram Results</a:t>
            </a:r>
          </a:p>
        </p:txBody>
      </p:sp>
      <p:pic>
        <p:nvPicPr>
          <p:cNvPr id="4" name="Picture 3">
            <a:extLst>
              <a:ext uri="{FF2B5EF4-FFF2-40B4-BE49-F238E27FC236}">
                <a16:creationId xmlns:a16="http://schemas.microsoft.com/office/drawing/2014/main" xmlns="" id="{4F18D14D-D4C9-4355-8153-C0D60C3E1477}"/>
              </a:ext>
            </a:extLst>
          </p:cNvPr>
          <p:cNvPicPr>
            <a:picLocks noChangeAspect="1"/>
          </p:cNvPicPr>
          <p:nvPr/>
        </p:nvPicPr>
        <p:blipFill>
          <a:blip r:embed="rId3"/>
          <a:stretch>
            <a:fillRect/>
          </a:stretch>
        </p:blipFill>
        <p:spPr>
          <a:xfrm>
            <a:off x="319155" y="1450247"/>
            <a:ext cx="7124382" cy="5154677"/>
          </a:xfrm>
          <a:prstGeom prst="rect">
            <a:avLst/>
          </a:prstGeom>
        </p:spPr>
      </p:pic>
      <p:cxnSp>
        <p:nvCxnSpPr>
          <p:cNvPr id="9" name="Straight Arrow Connector 8">
            <a:extLst>
              <a:ext uri="{FF2B5EF4-FFF2-40B4-BE49-F238E27FC236}">
                <a16:creationId xmlns:a16="http://schemas.microsoft.com/office/drawing/2014/main" xmlns="" id="{5F2A08D0-0ECE-4E6E-A6D4-D2C2731CF268}"/>
              </a:ext>
            </a:extLst>
          </p:cNvPr>
          <p:cNvCxnSpPr>
            <a:cxnSpLocks/>
          </p:cNvCxnSpPr>
          <p:nvPr/>
        </p:nvCxnSpPr>
        <p:spPr>
          <a:xfrm flipH="1">
            <a:off x="2140820" y="3766210"/>
            <a:ext cx="6095723" cy="1825085"/>
          </a:xfrm>
          <a:prstGeom prst="straightConnector1">
            <a:avLst/>
          </a:prstGeom>
          <a:ln w="28575">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xmlns="" id="{A81174D3-7082-4B93-B788-F240C1920990}"/>
              </a:ext>
            </a:extLst>
          </p:cNvPr>
          <p:cNvCxnSpPr>
            <a:cxnSpLocks/>
          </p:cNvCxnSpPr>
          <p:nvPr/>
        </p:nvCxnSpPr>
        <p:spPr>
          <a:xfrm flipH="1">
            <a:off x="7443537" y="3766210"/>
            <a:ext cx="793006" cy="1722211"/>
          </a:xfrm>
          <a:prstGeom prst="straightConnector1">
            <a:avLst/>
          </a:prstGeom>
          <a:ln w="28575">
            <a:solidFill>
              <a:srgbClr val="00B050"/>
            </a:solidFill>
            <a:tailEnd type="arrow"/>
          </a:ln>
        </p:spPr>
        <p:style>
          <a:lnRef idx="1">
            <a:schemeClr val="accent2"/>
          </a:lnRef>
          <a:fillRef idx="0">
            <a:schemeClr val="accent2"/>
          </a:fillRef>
          <a:effectRef idx="0">
            <a:schemeClr val="accent2"/>
          </a:effectRef>
          <a:fontRef idx="minor">
            <a:schemeClr val="tx1"/>
          </a:fontRef>
        </p:style>
      </p:cxnSp>
      <p:sp>
        <p:nvSpPr>
          <p:cNvPr id="5" name="Slide Number Placeholder 4">
            <a:extLst>
              <a:ext uri="{FF2B5EF4-FFF2-40B4-BE49-F238E27FC236}">
                <a16:creationId xmlns:a16="http://schemas.microsoft.com/office/drawing/2014/main" xmlns="" id="{2DAE56F9-8592-4D5D-9EFC-8CEF0320C551}"/>
              </a:ext>
            </a:extLst>
          </p:cNvPr>
          <p:cNvSpPr>
            <a:spLocks noGrp="1"/>
          </p:cNvSpPr>
          <p:nvPr>
            <p:ph type="sldNum" sz="quarter" idx="12"/>
          </p:nvPr>
        </p:nvSpPr>
        <p:spPr/>
        <p:txBody>
          <a:bodyPr/>
          <a:lstStyle/>
          <a:p>
            <a:fld id="{7B59A598-58D1-480D-8057-49927A977735}" type="slidenum">
              <a:rPr lang="en-US" smtClean="0"/>
              <a:t>7</a:t>
            </a:fld>
            <a:endParaRPr lang="en-US" dirty="0"/>
          </a:p>
        </p:txBody>
      </p:sp>
      <p:sp>
        <p:nvSpPr>
          <p:cNvPr id="52" name="TextBox 51">
            <a:extLst>
              <a:ext uri="{FF2B5EF4-FFF2-40B4-BE49-F238E27FC236}">
                <a16:creationId xmlns:a16="http://schemas.microsoft.com/office/drawing/2014/main" xmlns="" id="{C35050CB-D01D-4776-8DB9-42EF3AC2C966}"/>
              </a:ext>
            </a:extLst>
          </p:cNvPr>
          <p:cNvSpPr txBox="1">
            <a:spLocks noChangeArrowheads="1"/>
          </p:cNvSpPr>
          <p:nvPr/>
        </p:nvSpPr>
        <p:spPr bwMode="auto">
          <a:xfrm>
            <a:off x="8236543" y="2565881"/>
            <a:ext cx="3629275" cy="1200329"/>
          </a:xfrm>
          <a:prstGeom prst="rect">
            <a:avLst/>
          </a:prstGeom>
          <a:solidFill>
            <a:schemeClr val="bg1">
              <a:lumMod val="95000"/>
            </a:schemeClr>
          </a:solidFill>
          <a:ln w="9525" algn="ctr">
            <a:solidFill>
              <a:srgbClr val="00B050"/>
            </a:solid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base" latinLnBrk="0" hangingPunct="1">
              <a:lnSpc>
                <a:spcPct val="100000"/>
              </a:lnSpc>
              <a:spcBef>
                <a:spcPct val="20000"/>
              </a:spcBef>
              <a:spcAft>
                <a:spcPct val="0"/>
              </a:spcAft>
              <a:buClr>
                <a:srgbClr val="3333FF"/>
              </a:buClr>
              <a:buSzTx/>
              <a:tabLst/>
              <a:defRPr/>
            </a:pPr>
            <a:r>
              <a:rPr lang="en-US" sz="2400" kern="0" dirty="0"/>
              <a:t>The IMS Critical Path Finish Date has a 17% Chance of Success</a:t>
            </a:r>
            <a:endParaRPr kumimoji="0" lang="en-US" i="0"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64772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36600" y="0"/>
            <a:ext cx="10515600" cy="1325563"/>
          </a:xfrm>
        </p:spPr>
        <p:txBody>
          <a:bodyPr/>
          <a:lstStyle/>
          <a:p>
            <a:r>
              <a:rPr lang="en-US" dirty="0"/>
              <a:t>SRA Histogram Results</a:t>
            </a:r>
          </a:p>
        </p:txBody>
      </p:sp>
      <p:pic>
        <p:nvPicPr>
          <p:cNvPr id="4" name="Picture 3">
            <a:extLst>
              <a:ext uri="{FF2B5EF4-FFF2-40B4-BE49-F238E27FC236}">
                <a16:creationId xmlns:a16="http://schemas.microsoft.com/office/drawing/2014/main" xmlns="" id="{4F18D14D-D4C9-4355-8153-C0D60C3E1477}"/>
              </a:ext>
            </a:extLst>
          </p:cNvPr>
          <p:cNvPicPr>
            <a:picLocks noChangeAspect="1"/>
          </p:cNvPicPr>
          <p:nvPr/>
        </p:nvPicPr>
        <p:blipFill>
          <a:blip r:embed="rId3"/>
          <a:stretch>
            <a:fillRect/>
          </a:stretch>
        </p:blipFill>
        <p:spPr>
          <a:xfrm>
            <a:off x="333868" y="1369581"/>
            <a:ext cx="7124382" cy="5154677"/>
          </a:xfrm>
          <a:prstGeom prst="rect">
            <a:avLst/>
          </a:prstGeom>
        </p:spPr>
      </p:pic>
      <p:cxnSp>
        <p:nvCxnSpPr>
          <p:cNvPr id="9" name="Straight Arrow Connector 8">
            <a:extLst>
              <a:ext uri="{FF2B5EF4-FFF2-40B4-BE49-F238E27FC236}">
                <a16:creationId xmlns:a16="http://schemas.microsoft.com/office/drawing/2014/main" xmlns="" id="{5F2A08D0-0ECE-4E6E-A6D4-D2C2731CF268}"/>
              </a:ext>
            </a:extLst>
          </p:cNvPr>
          <p:cNvCxnSpPr>
            <a:cxnSpLocks/>
          </p:cNvCxnSpPr>
          <p:nvPr/>
        </p:nvCxnSpPr>
        <p:spPr>
          <a:xfrm flipH="1">
            <a:off x="2255120" y="3321050"/>
            <a:ext cx="6044330" cy="2112429"/>
          </a:xfrm>
          <a:prstGeom prst="straightConnector1">
            <a:avLst/>
          </a:prstGeom>
          <a:ln w="28575">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xmlns="" id="{A81174D3-7082-4B93-B788-F240C1920990}"/>
              </a:ext>
            </a:extLst>
          </p:cNvPr>
          <p:cNvCxnSpPr>
            <a:cxnSpLocks/>
          </p:cNvCxnSpPr>
          <p:nvPr/>
        </p:nvCxnSpPr>
        <p:spPr>
          <a:xfrm flipH="1">
            <a:off x="7285618" y="3321050"/>
            <a:ext cx="957865" cy="2167369"/>
          </a:xfrm>
          <a:prstGeom prst="straightConnector1">
            <a:avLst/>
          </a:prstGeom>
          <a:ln w="28575">
            <a:solidFill>
              <a:srgbClr val="00B050"/>
            </a:solidFill>
            <a:tailEnd type="arrow"/>
          </a:ln>
        </p:spPr>
        <p:style>
          <a:lnRef idx="1">
            <a:schemeClr val="accent2"/>
          </a:lnRef>
          <a:fillRef idx="0">
            <a:schemeClr val="accent2"/>
          </a:fillRef>
          <a:effectRef idx="0">
            <a:schemeClr val="accent2"/>
          </a:effectRef>
          <a:fontRef idx="minor">
            <a:schemeClr val="tx1"/>
          </a:fontRef>
        </p:style>
      </p:cxnSp>
      <p:sp>
        <p:nvSpPr>
          <p:cNvPr id="5" name="Slide Number Placeholder 4">
            <a:extLst>
              <a:ext uri="{FF2B5EF4-FFF2-40B4-BE49-F238E27FC236}">
                <a16:creationId xmlns:a16="http://schemas.microsoft.com/office/drawing/2014/main" xmlns="" id="{2DAE56F9-8592-4D5D-9EFC-8CEF0320C551}"/>
              </a:ext>
            </a:extLst>
          </p:cNvPr>
          <p:cNvSpPr>
            <a:spLocks noGrp="1"/>
          </p:cNvSpPr>
          <p:nvPr>
            <p:ph type="sldNum" sz="quarter" idx="12"/>
          </p:nvPr>
        </p:nvSpPr>
        <p:spPr/>
        <p:txBody>
          <a:bodyPr/>
          <a:lstStyle/>
          <a:p>
            <a:fld id="{7B59A598-58D1-480D-8057-49927A977735}" type="slidenum">
              <a:rPr lang="en-US" smtClean="0"/>
              <a:t>8</a:t>
            </a:fld>
            <a:endParaRPr lang="en-US" dirty="0"/>
          </a:p>
        </p:txBody>
      </p:sp>
      <p:sp>
        <p:nvSpPr>
          <p:cNvPr id="52" name="TextBox 51">
            <a:extLst>
              <a:ext uri="{FF2B5EF4-FFF2-40B4-BE49-F238E27FC236}">
                <a16:creationId xmlns:a16="http://schemas.microsoft.com/office/drawing/2014/main" xmlns="" id="{C35050CB-D01D-4776-8DB9-42EF3AC2C966}"/>
              </a:ext>
            </a:extLst>
          </p:cNvPr>
          <p:cNvSpPr txBox="1">
            <a:spLocks noChangeArrowheads="1"/>
          </p:cNvSpPr>
          <p:nvPr/>
        </p:nvSpPr>
        <p:spPr bwMode="auto">
          <a:xfrm>
            <a:off x="8243483" y="2565879"/>
            <a:ext cx="3629275" cy="1200329"/>
          </a:xfrm>
          <a:prstGeom prst="rect">
            <a:avLst/>
          </a:prstGeom>
          <a:solidFill>
            <a:schemeClr val="bg1">
              <a:lumMod val="95000"/>
            </a:schemeClr>
          </a:solidFill>
          <a:ln w="9525" algn="ctr">
            <a:solidFill>
              <a:srgbClr val="00B050"/>
            </a:solid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base" latinLnBrk="0" hangingPunct="1">
              <a:lnSpc>
                <a:spcPct val="100000"/>
              </a:lnSpc>
              <a:spcBef>
                <a:spcPct val="20000"/>
              </a:spcBef>
              <a:spcAft>
                <a:spcPct val="0"/>
              </a:spcAft>
              <a:buClr>
                <a:srgbClr val="3333FF"/>
              </a:buClr>
              <a:buSzTx/>
              <a:tabLst/>
              <a:defRPr/>
            </a:pPr>
            <a:r>
              <a:rPr lang="en-US" sz="2400" kern="0" dirty="0"/>
              <a:t>The IMS Critical Path Finish Date has a 17% Chance of Success</a:t>
            </a:r>
            <a:endParaRPr kumimoji="0" lang="en-US" i="0" strike="noStrike" kern="0" cap="none" spc="0" normalizeH="0" baseline="0" noProof="0" dirty="0">
              <a:ln>
                <a:noFill/>
              </a:ln>
              <a:solidFill>
                <a:schemeClr val="tx1"/>
              </a:solidFill>
              <a:effectLst/>
              <a:uLnTx/>
              <a:uFillTx/>
            </a:endParaRPr>
          </a:p>
        </p:txBody>
      </p:sp>
      <p:sp>
        <p:nvSpPr>
          <p:cNvPr id="25" name="TextBox 24">
            <a:extLst>
              <a:ext uri="{FF2B5EF4-FFF2-40B4-BE49-F238E27FC236}">
                <a16:creationId xmlns:a16="http://schemas.microsoft.com/office/drawing/2014/main" xmlns="" id="{330981D7-E817-4EEB-8769-2DCCA0833BF0}"/>
              </a:ext>
            </a:extLst>
          </p:cNvPr>
          <p:cNvSpPr txBox="1">
            <a:spLocks noChangeArrowheads="1"/>
          </p:cNvSpPr>
          <p:nvPr/>
        </p:nvSpPr>
        <p:spPr bwMode="auto">
          <a:xfrm>
            <a:off x="8236542" y="4078588"/>
            <a:ext cx="3629275" cy="1200329"/>
          </a:xfrm>
          <a:prstGeom prst="rect">
            <a:avLst/>
          </a:prstGeom>
          <a:solidFill>
            <a:schemeClr val="bg1">
              <a:lumMod val="95000"/>
            </a:schemeClr>
          </a:solidFill>
          <a:ln w="9525" algn="ctr">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20000"/>
              </a:spcBef>
              <a:spcAft>
                <a:spcPct val="0"/>
              </a:spcAft>
              <a:buClr>
                <a:srgbClr val="3333FF"/>
              </a:buClr>
              <a:defRPr/>
            </a:pPr>
            <a:r>
              <a:rPr lang="en-US" sz="2400" kern="0" dirty="0"/>
              <a:t>A 50% probability of completion isn’t until March 23</a:t>
            </a:r>
            <a:r>
              <a:rPr lang="en-US" sz="2400" kern="0" baseline="30000" dirty="0"/>
              <a:t>rd</a:t>
            </a:r>
            <a:endParaRPr lang="en-US" sz="2400" kern="0" dirty="0"/>
          </a:p>
        </p:txBody>
      </p:sp>
      <p:cxnSp>
        <p:nvCxnSpPr>
          <p:cNvPr id="6" name="Straight Arrow Connector 5">
            <a:extLst>
              <a:ext uri="{FF2B5EF4-FFF2-40B4-BE49-F238E27FC236}">
                <a16:creationId xmlns:a16="http://schemas.microsoft.com/office/drawing/2014/main" xmlns="" id="{DA7C7129-5120-4490-A69F-B1F6250ABE49}"/>
              </a:ext>
            </a:extLst>
          </p:cNvPr>
          <p:cNvCxnSpPr>
            <a:cxnSpLocks/>
          </p:cNvCxnSpPr>
          <p:nvPr/>
        </p:nvCxnSpPr>
        <p:spPr>
          <a:xfrm flipH="1" flipV="1">
            <a:off x="2946401" y="4298951"/>
            <a:ext cx="5290141" cy="22242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3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F0A2D69E-2F76-4B5A-9DB9-D17719F307C7}"/>
              </a:ext>
            </a:extLst>
          </p:cNvPr>
          <p:cNvPicPr>
            <a:picLocks noChangeAspect="1"/>
          </p:cNvPicPr>
          <p:nvPr/>
        </p:nvPicPr>
        <p:blipFill>
          <a:blip r:embed="rId3"/>
          <a:stretch>
            <a:fillRect/>
          </a:stretch>
        </p:blipFill>
        <p:spPr>
          <a:xfrm>
            <a:off x="679116" y="1925053"/>
            <a:ext cx="5670476" cy="4150170"/>
          </a:xfrm>
          <a:prstGeom prst="rect">
            <a:avLst/>
          </a:prstGeom>
        </p:spPr>
      </p:pic>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736600" y="0"/>
            <a:ext cx="10515600" cy="1325563"/>
          </a:xfrm>
        </p:spPr>
        <p:txBody>
          <a:bodyPr>
            <a:normAutofit/>
          </a:bodyPr>
          <a:lstStyle/>
          <a:p>
            <a:r>
              <a:rPr lang="en-US" dirty="0"/>
              <a:t>SRA Tornado Chart</a:t>
            </a:r>
          </a:p>
        </p:txBody>
      </p:sp>
      <p:sp>
        <p:nvSpPr>
          <p:cNvPr id="60" name="TextBox 59">
            <a:extLst>
              <a:ext uri="{FF2B5EF4-FFF2-40B4-BE49-F238E27FC236}">
                <a16:creationId xmlns:a16="http://schemas.microsoft.com/office/drawing/2014/main" xmlns="" id="{D893B2F0-B10F-47BF-855C-A4BDEBD7D4EB}"/>
              </a:ext>
            </a:extLst>
          </p:cNvPr>
          <p:cNvSpPr txBox="1">
            <a:spLocks noChangeArrowheads="1"/>
          </p:cNvSpPr>
          <p:nvPr/>
        </p:nvSpPr>
        <p:spPr bwMode="auto">
          <a:xfrm>
            <a:off x="7846137" y="2205510"/>
            <a:ext cx="3666747" cy="30469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base" latinLnBrk="0" hangingPunct="1">
              <a:lnSpc>
                <a:spcPct val="100000"/>
              </a:lnSpc>
              <a:spcBef>
                <a:spcPct val="20000"/>
              </a:spcBef>
              <a:spcAft>
                <a:spcPct val="0"/>
              </a:spcAft>
              <a:buClr>
                <a:srgbClr val="3333FF"/>
              </a:buClr>
              <a:buSzTx/>
              <a:tabLst/>
              <a:defRPr/>
            </a:pPr>
            <a:r>
              <a:rPr kumimoji="0" lang="en-US" sz="2400" i="0" strike="noStrike" kern="0" cap="none" spc="0" normalizeH="0" baseline="0" noProof="0" dirty="0">
                <a:ln>
                  <a:noFill/>
                </a:ln>
                <a:solidFill>
                  <a:schemeClr val="tx1"/>
                </a:solidFill>
                <a:effectLst/>
                <a:uLnTx/>
                <a:uFillTx/>
              </a:rPr>
              <a:t>Tornado Charts identify (by decreasing significance) the tasks whose duration estimates and logic are most likely to impact target milestone completion dates</a:t>
            </a:r>
            <a:endParaRPr kumimoji="0" lang="en-US" i="0" strike="noStrike" kern="0" cap="none" spc="0" normalizeH="0" baseline="0" noProof="0" dirty="0">
              <a:ln>
                <a:noFill/>
              </a:ln>
              <a:solidFill>
                <a:schemeClr val="tx1"/>
              </a:solidFill>
              <a:effectLst/>
              <a:uLnTx/>
              <a:uFillTx/>
            </a:endParaRPr>
          </a:p>
        </p:txBody>
      </p:sp>
      <p:sp>
        <p:nvSpPr>
          <p:cNvPr id="87" name="Rectangle 19">
            <a:extLst>
              <a:ext uri="{FF2B5EF4-FFF2-40B4-BE49-F238E27FC236}">
                <a16:creationId xmlns:a16="http://schemas.microsoft.com/office/drawing/2014/main" xmlns="" id="{F2C3F131-6FF9-44B4-9085-2C2D6EE2B996}"/>
              </a:ext>
            </a:extLst>
          </p:cNvPr>
          <p:cNvSpPr>
            <a:spLocks noChangeArrowheads="1"/>
          </p:cNvSpPr>
          <p:nvPr/>
        </p:nvSpPr>
        <p:spPr bwMode="auto">
          <a:xfrm>
            <a:off x="4283244" y="3429000"/>
            <a:ext cx="2656092" cy="1903560"/>
          </a:xfrm>
          <a:prstGeom prst="rect">
            <a:avLst/>
          </a:prstGeom>
          <a:solidFill>
            <a:schemeClr val="accent5">
              <a:lumMod val="40000"/>
              <a:lumOff val="60000"/>
            </a:schemeClr>
          </a:solidFill>
          <a:ln w="12700">
            <a:solidFill>
              <a:schemeClr val="accent1">
                <a:shade val="50000"/>
              </a:schemeClr>
            </a:solidFill>
            <a:miter lim="800000"/>
            <a:headEnd/>
            <a:tailEnd/>
          </a:ln>
        </p:spPr>
        <p:txBody>
          <a:bodyPr wrap="square" lIns="19888" tIns="28175" rIns="19888" bIns="28175">
            <a:spAutoFit/>
          </a:bodyPr>
          <a:lstStyle/>
          <a:p>
            <a:pPr algn="ctr" defTabSz="954088">
              <a:tabLst>
                <a:tab pos="477838" algn="l"/>
                <a:tab pos="954088" algn="l"/>
                <a:tab pos="1431925" algn="l"/>
              </a:tabLst>
            </a:pPr>
            <a:r>
              <a:rPr lang="en-US" sz="2000" b="1" dirty="0">
                <a:solidFill>
                  <a:prstClr val="black"/>
                </a:solidFill>
                <a:cs typeface="Arial" pitchFamily="34" charset="0"/>
              </a:rPr>
              <a:t>% of iterations when an increase in this task’s duration resulted</a:t>
            </a:r>
            <a:br>
              <a:rPr lang="en-US" sz="2000" b="1" dirty="0">
                <a:solidFill>
                  <a:prstClr val="black"/>
                </a:solidFill>
                <a:cs typeface="Arial" pitchFamily="34" charset="0"/>
              </a:rPr>
            </a:br>
            <a:r>
              <a:rPr lang="en-US" sz="2000" b="1" dirty="0">
                <a:solidFill>
                  <a:prstClr val="black"/>
                </a:solidFill>
                <a:cs typeface="Arial" pitchFamily="34" charset="0"/>
              </a:rPr>
              <a:t>in a delay to the project finish </a:t>
            </a:r>
          </a:p>
        </p:txBody>
      </p:sp>
      <p:cxnSp>
        <p:nvCxnSpPr>
          <p:cNvPr id="88" name="Straight Arrow Connector 87">
            <a:extLst>
              <a:ext uri="{FF2B5EF4-FFF2-40B4-BE49-F238E27FC236}">
                <a16:creationId xmlns:a16="http://schemas.microsoft.com/office/drawing/2014/main" xmlns="" id="{6BF9B0F4-E748-4201-8531-D50C12E91597}"/>
              </a:ext>
            </a:extLst>
          </p:cNvPr>
          <p:cNvCxnSpPr>
            <a:cxnSpLocks/>
            <a:stCxn id="87" idx="0"/>
          </p:cNvCxnSpPr>
          <p:nvPr/>
        </p:nvCxnSpPr>
        <p:spPr>
          <a:xfrm flipV="1">
            <a:off x="5611290" y="2205510"/>
            <a:ext cx="458353" cy="122349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8449BA7C-724D-4AC9-94BF-A3823909BD70}"/>
              </a:ext>
            </a:extLst>
          </p:cNvPr>
          <p:cNvSpPr>
            <a:spLocks noGrp="1"/>
          </p:cNvSpPr>
          <p:nvPr>
            <p:ph type="sldNum" sz="quarter" idx="12"/>
          </p:nvPr>
        </p:nvSpPr>
        <p:spPr/>
        <p:txBody>
          <a:bodyPr/>
          <a:lstStyle/>
          <a:p>
            <a:fld id="{7B59A598-58D1-480D-8057-49927A977735}" type="slidenum">
              <a:rPr lang="en-US" smtClean="0"/>
              <a:t>9</a:t>
            </a:fld>
            <a:endParaRPr lang="en-US" dirty="0"/>
          </a:p>
        </p:txBody>
      </p:sp>
    </p:spTree>
    <p:extLst>
      <p:ext uri="{BB962C8B-B14F-4D97-AF65-F5344CB8AC3E}">
        <p14:creationId xmlns:p14="http://schemas.microsoft.com/office/powerpoint/2010/main" val="3058336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3207</Words>
  <Application>Microsoft Office PowerPoint</Application>
  <PresentationFormat>Widescreen</PresentationFormat>
  <Paragraphs>185</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Georgia</vt:lpstr>
      <vt:lpstr>Rockwell Extra Bold</vt:lpstr>
      <vt:lpstr>Trebuchet MS</vt:lpstr>
      <vt:lpstr>Wingdings</vt:lpstr>
      <vt:lpstr>Wood Type</vt:lpstr>
      <vt:lpstr>Bitmap Image</vt:lpstr>
      <vt:lpstr>Snippet 3-9:  Schedule Risk Assessment (SRA)</vt:lpstr>
      <vt:lpstr>Schedule Risk Assessment</vt:lpstr>
      <vt:lpstr>Traditional Scheduling</vt:lpstr>
      <vt:lpstr>Probabilistic Scheduling</vt:lpstr>
      <vt:lpstr>SRA Process and Results</vt:lpstr>
      <vt:lpstr>SRA Process and Results</vt:lpstr>
      <vt:lpstr>SRA Histogram Results</vt:lpstr>
      <vt:lpstr>SRA Histogram Results</vt:lpstr>
      <vt:lpstr>SRA Tornado Chart</vt:lpstr>
      <vt:lpstr>Schedule Risk and Risk Events</vt:lpstr>
      <vt:lpstr>The SRA Overview</vt:lpstr>
      <vt:lpstr>The SRA Overview</vt:lpstr>
      <vt:lpstr>The SRA Overview</vt:lpstr>
      <vt:lpstr>Using the Results</vt:lpstr>
      <vt:lpstr>Reporting the Results</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3-9:  Schedule Risk Assessment (SRA)</dc:title>
  <dc:creator>PM-30</dc:creator>
  <cp:lastModifiedBy>Taliaferro, Matthew</cp:lastModifiedBy>
  <cp:revision>15</cp:revision>
  <dcterms:created xsi:type="dcterms:W3CDTF">2019-07-26T20:58:18Z</dcterms:created>
  <dcterms:modified xsi:type="dcterms:W3CDTF">2020-04-08T18:39:59Z</dcterms:modified>
</cp:coreProperties>
</file>