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18" r:id="rId2"/>
    <p:sldId id="345" r:id="rId3"/>
    <p:sldId id="347" r:id="rId4"/>
    <p:sldId id="343" r:id="rId5"/>
    <p:sldId id="259" r:id="rId6"/>
    <p:sldId id="346" r:id="rId7"/>
    <p:sldId id="344" r:id="rId8"/>
    <p:sldId id="258" r:id="rId9"/>
    <p:sldId id="324" r:id="rId10"/>
    <p:sldId id="325" r:id="rId11"/>
    <p:sldId id="327" r:id="rId12"/>
    <p:sldId id="342" r:id="rId13"/>
    <p:sldId id="348" r:id="rId14"/>
  </p:sldIdLst>
  <p:sldSz cx="12188825" cy="6858000"/>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hw2LsrNt7Ilq+0Cvm8Lg==" hashData="BXvkZIrmm5WD2TMaZ5jtVwWPkFcgFwhD7r7HYvkAaDO8tiqpLqzYQzWNDn20g22mzB8oFrLL4qYMH1Ryv0N4xA=="/>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64" autoAdjust="0"/>
    <p:restoredTop sz="88005" autoAdjust="0"/>
  </p:normalViewPr>
  <p:slideViewPr>
    <p:cSldViewPr showGuides="1">
      <p:cViewPr varScale="1">
        <p:scale>
          <a:sx n="78" d="100"/>
          <a:sy n="78" d="100"/>
        </p:scale>
        <p:origin x="1166" y="67"/>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EA3E1-50D9-4A99-98F9-928C55EEE37E}"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617AC314-84C8-491D-B5F4-9530EFD77AC2}">
      <dgm:prSet/>
      <dgm:spPr/>
      <dgm:t>
        <a:bodyPr/>
        <a:lstStyle/>
        <a:p>
          <a:r>
            <a:rPr lang="en-US" dirty="0"/>
            <a:t>Over Target Baseline</a:t>
          </a:r>
        </a:p>
      </dgm:t>
    </dgm:pt>
    <dgm:pt modelId="{9321BBC1-770F-497C-A228-36050C622F3D}" type="parTrans" cxnId="{942119BB-ECCB-4E05-BB7D-1597FBD81B32}">
      <dgm:prSet/>
      <dgm:spPr/>
      <dgm:t>
        <a:bodyPr/>
        <a:lstStyle/>
        <a:p>
          <a:endParaRPr lang="en-US"/>
        </a:p>
      </dgm:t>
    </dgm:pt>
    <dgm:pt modelId="{9745E369-FB2B-4C39-B35B-8DAB8919B3EA}" type="sibTrans" cxnId="{942119BB-ECCB-4E05-BB7D-1597FBD81B32}">
      <dgm:prSet/>
      <dgm:spPr/>
      <dgm:t>
        <a:bodyPr/>
        <a:lstStyle/>
        <a:p>
          <a:endParaRPr lang="en-US"/>
        </a:p>
      </dgm:t>
    </dgm:pt>
    <dgm:pt modelId="{BD838655-816C-4142-9DD8-4A24740366E7}">
      <dgm:prSet/>
      <dgm:spPr/>
      <dgm:t>
        <a:bodyPr/>
        <a:lstStyle/>
        <a:p>
          <a:r>
            <a:rPr lang="en-US" dirty="0"/>
            <a:t>Improve managerial control of the remaining project work</a:t>
          </a:r>
        </a:p>
      </dgm:t>
    </dgm:pt>
    <dgm:pt modelId="{156E8023-797A-4E6C-B3C7-2F5FA4A07CD4}" type="parTrans" cxnId="{2EECF637-B0F8-497B-BE49-6F494F81BD36}">
      <dgm:prSet/>
      <dgm:spPr/>
      <dgm:t>
        <a:bodyPr/>
        <a:lstStyle/>
        <a:p>
          <a:endParaRPr lang="en-US"/>
        </a:p>
      </dgm:t>
    </dgm:pt>
    <dgm:pt modelId="{51417F32-4632-4484-873B-50A7E8D25909}" type="sibTrans" cxnId="{2EECF637-B0F8-497B-BE49-6F494F81BD36}">
      <dgm:prSet/>
      <dgm:spPr/>
      <dgm:t>
        <a:bodyPr/>
        <a:lstStyle/>
        <a:p>
          <a:endParaRPr lang="en-US"/>
        </a:p>
      </dgm:t>
    </dgm:pt>
    <dgm:pt modelId="{7FD0DFCE-F74A-4DC8-AA9D-2EE73C30271C}">
      <dgm:prSet/>
      <dgm:spPr/>
      <dgm:t>
        <a:bodyPr/>
        <a:lstStyle/>
        <a:p>
          <a:r>
            <a:rPr lang="en-US" dirty="0"/>
            <a:t>Baseline for the remaining work is no longer realistic</a:t>
          </a:r>
        </a:p>
      </dgm:t>
    </dgm:pt>
    <dgm:pt modelId="{78D81589-BFEE-420B-8808-1FF7321100E5}" type="parTrans" cxnId="{519F7531-0B4D-4DB0-92CF-61468B5BF031}">
      <dgm:prSet/>
      <dgm:spPr/>
      <dgm:t>
        <a:bodyPr/>
        <a:lstStyle/>
        <a:p>
          <a:endParaRPr lang="en-US"/>
        </a:p>
      </dgm:t>
    </dgm:pt>
    <dgm:pt modelId="{C11BDA6A-E281-448B-90ED-58CA021C9F56}" type="sibTrans" cxnId="{519F7531-0B4D-4DB0-92CF-61468B5BF031}">
      <dgm:prSet/>
      <dgm:spPr/>
      <dgm:t>
        <a:bodyPr/>
        <a:lstStyle/>
        <a:p>
          <a:endParaRPr lang="en-US"/>
        </a:p>
      </dgm:t>
    </dgm:pt>
    <dgm:pt modelId="{364710AD-6B9E-4A59-9CBD-D52ABF63F78F}">
      <dgm:prSet/>
      <dgm:spPr/>
      <dgm:t>
        <a:bodyPr/>
        <a:lstStyle/>
        <a:p>
          <a:r>
            <a:rPr lang="en-US" dirty="0"/>
            <a:t>Performance measurement information from an unrealistic baseline is not valid</a:t>
          </a:r>
        </a:p>
      </dgm:t>
    </dgm:pt>
    <dgm:pt modelId="{AAAABD84-7BD6-4B4C-BA5B-7E28F92942CE}" type="parTrans" cxnId="{2E7C65EE-29A3-4513-8F8D-C728942D5E45}">
      <dgm:prSet/>
      <dgm:spPr/>
      <dgm:t>
        <a:bodyPr/>
        <a:lstStyle/>
        <a:p>
          <a:endParaRPr lang="en-US"/>
        </a:p>
      </dgm:t>
    </dgm:pt>
    <dgm:pt modelId="{C2F74589-8143-4466-8B7A-2A9B81BFB292}" type="sibTrans" cxnId="{2E7C65EE-29A3-4513-8F8D-C728942D5E45}">
      <dgm:prSet/>
      <dgm:spPr/>
      <dgm:t>
        <a:bodyPr/>
        <a:lstStyle/>
        <a:p>
          <a:endParaRPr lang="en-US"/>
        </a:p>
      </dgm:t>
    </dgm:pt>
    <dgm:pt modelId="{6662568A-671C-4C5D-80FB-DAE80EFA0313}">
      <dgm:prSet/>
      <dgm:spPr/>
      <dgm:t>
        <a:bodyPr/>
        <a:lstStyle/>
        <a:p>
          <a:r>
            <a:rPr lang="en-US" dirty="0"/>
            <a:t>Managerial focus diverts to the Estimate to Complete</a:t>
          </a:r>
        </a:p>
      </dgm:t>
    </dgm:pt>
    <dgm:pt modelId="{7D5B610A-2724-413C-8D78-96DDAAA6ACBF}" type="parTrans" cxnId="{80C101D2-283F-451D-902C-8F5BC07E454E}">
      <dgm:prSet/>
      <dgm:spPr/>
      <dgm:t>
        <a:bodyPr/>
        <a:lstStyle/>
        <a:p>
          <a:endParaRPr lang="en-US"/>
        </a:p>
      </dgm:t>
    </dgm:pt>
    <dgm:pt modelId="{2DABFEAF-795C-4D33-B3FB-159A5564DFA5}" type="sibTrans" cxnId="{80C101D2-283F-451D-902C-8F5BC07E454E}">
      <dgm:prSet/>
      <dgm:spPr/>
      <dgm:t>
        <a:bodyPr/>
        <a:lstStyle/>
        <a:p>
          <a:endParaRPr lang="en-US"/>
        </a:p>
      </dgm:t>
    </dgm:pt>
    <dgm:pt modelId="{7013B85D-E7F9-43D7-9EF2-C5A1E16A6088}">
      <dgm:prSet/>
      <dgm:spPr/>
      <dgm:t>
        <a:bodyPr/>
        <a:lstStyle/>
        <a:p>
          <a:r>
            <a:rPr lang="en-US" dirty="0"/>
            <a:t>Over Target Schedule </a:t>
          </a:r>
        </a:p>
      </dgm:t>
    </dgm:pt>
    <dgm:pt modelId="{C69921AB-0D11-4BDE-B5A5-410F114C1A18}" type="parTrans" cxnId="{88617BF5-23BE-43E5-BDC1-C87E2D8BABCC}">
      <dgm:prSet/>
      <dgm:spPr/>
      <dgm:t>
        <a:bodyPr/>
        <a:lstStyle/>
        <a:p>
          <a:endParaRPr lang="en-US"/>
        </a:p>
      </dgm:t>
    </dgm:pt>
    <dgm:pt modelId="{3E8DA65F-7845-4EB3-882F-4AACDFE93BB8}" type="sibTrans" cxnId="{88617BF5-23BE-43E5-BDC1-C87E2D8BABCC}">
      <dgm:prSet/>
      <dgm:spPr/>
      <dgm:t>
        <a:bodyPr/>
        <a:lstStyle/>
        <a:p>
          <a:endParaRPr lang="en-US"/>
        </a:p>
      </dgm:t>
    </dgm:pt>
    <dgm:pt modelId="{567916C0-5D05-47A3-A2F8-E67E5133E232}">
      <dgm:prSet/>
      <dgm:spPr/>
      <dgm:t>
        <a:bodyPr/>
        <a:lstStyle/>
        <a:p>
          <a:r>
            <a:rPr lang="en-US" dirty="0"/>
            <a:t>Continued sound management practices to complete all required effort beyond the contract / project completion date</a:t>
          </a:r>
        </a:p>
      </dgm:t>
    </dgm:pt>
    <dgm:pt modelId="{AD37B0B9-16C4-439B-86DD-11E5EC33D131}" type="parTrans" cxnId="{AA1FCEA8-A799-462E-AFDA-7A871F982BCC}">
      <dgm:prSet/>
      <dgm:spPr/>
      <dgm:t>
        <a:bodyPr/>
        <a:lstStyle/>
        <a:p>
          <a:endParaRPr lang="en-US"/>
        </a:p>
      </dgm:t>
    </dgm:pt>
    <dgm:pt modelId="{7A2AACF5-EA47-4C4C-96E4-C1D7E70AFE5A}" type="sibTrans" cxnId="{AA1FCEA8-A799-462E-AFDA-7A871F982BCC}">
      <dgm:prSet/>
      <dgm:spPr/>
      <dgm:t>
        <a:bodyPr/>
        <a:lstStyle/>
        <a:p>
          <a:endParaRPr lang="en-US"/>
        </a:p>
      </dgm:t>
    </dgm:pt>
    <dgm:pt modelId="{50447790-8BE2-45B5-907F-5EBE50441A1F}" type="pres">
      <dgm:prSet presAssocID="{0A6EA3E1-50D9-4A99-98F9-928C55EEE37E}" presName="linear" presStyleCnt="0">
        <dgm:presLayoutVars>
          <dgm:dir/>
          <dgm:animLvl val="lvl"/>
          <dgm:resizeHandles val="exact"/>
        </dgm:presLayoutVars>
      </dgm:prSet>
      <dgm:spPr/>
      <dgm:t>
        <a:bodyPr/>
        <a:lstStyle/>
        <a:p>
          <a:endParaRPr lang="en-US"/>
        </a:p>
      </dgm:t>
    </dgm:pt>
    <dgm:pt modelId="{67F7EC80-5F5A-4893-A3C1-5163513ECF09}" type="pres">
      <dgm:prSet presAssocID="{617AC314-84C8-491D-B5F4-9530EFD77AC2}" presName="parentLin" presStyleCnt="0"/>
      <dgm:spPr/>
    </dgm:pt>
    <dgm:pt modelId="{87A44F4E-91FC-418D-94DD-36AE683B794B}" type="pres">
      <dgm:prSet presAssocID="{617AC314-84C8-491D-B5F4-9530EFD77AC2}" presName="parentLeftMargin" presStyleLbl="node1" presStyleIdx="0" presStyleCnt="2"/>
      <dgm:spPr/>
      <dgm:t>
        <a:bodyPr/>
        <a:lstStyle/>
        <a:p>
          <a:endParaRPr lang="en-US"/>
        </a:p>
      </dgm:t>
    </dgm:pt>
    <dgm:pt modelId="{1B995D08-1471-425A-8168-33E704DDC4C3}" type="pres">
      <dgm:prSet presAssocID="{617AC314-84C8-491D-B5F4-9530EFD77AC2}" presName="parentText" presStyleLbl="node1" presStyleIdx="0" presStyleCnt="2">
        <dgm:presLayoutVars>
          <dgm:chMax val="0"/>
          <dgm:bulletEnabled val="1"/>
        </dgm:presLayoutVars>
      </dgm:prSet>
      <dgm:spPr/>
      <dgm:t>
        <a:bodyPr/>
        <a:lstStyle/>
        <a:p>
          <a:endParaRPr lang="en-US"/>
        </a:p>
      </dgm:t>
    </dgm:pt>
    <dgm:pt modelId="{FF2516D6-0EBC-4726-A20F-861BE1C92944}" type="pres">
      <dgm:prSet presAssocID="{617AC314-84C8-491D-B5F4-9530EFD77AC2}" presName="negativeSpace" presStyleCnt="0"/>
      <dgm:spPr/>
    </dgm:pt>
    <dgm:pt modelId="{3B96A6B2-C45C-49DB-BDF7-B17F4D392F3E}" type="pres">
      <dgm:prSet presAssocID="{617AC314-84C8-491D-B5F4-9530EFD77AC2}" presName="childText" presStyleLbl="conFgAcc1" presStyleIdx="0" presStyleCnt="2">
        <dgm:presLayoutVars>
          <dgm:bulletEnabled val="1"/>
        </dgm:presLayoutVars>
      </dgm:prSet>
      <dgm:spPr/>
      <dgm:t>
        <a:bodyPr/>
        <a:lstStyle/>
        <a:p>
          <a:endParaRPr lang="en-US"/>
        </a:p>
      </dgm:t>
    </dgm:pt>
    <dgm:pt modelId="{D35EB4F3-90ED-4716-938F-D78550E101C6}" type="pres">
      <dgm:prSet presAssocID="{9745E369-FB2B-4C39-B35B-8DAB8919B3EA}" presName="spaceBetweenRectangles" presStyleCnt="0"/>
      <dgm:spPr/>
    </dgm:pt>
    <dgm:pt modelId="{5DD05EE4-428F-40A5-B3BF-DFDD690A7B94}" type="pres">
      <dgm:prSet presAssocID="{7013B85D-E7F9-43D7-9EF2-C5A1E16A6088}" presName="parentLin" presStyleCnt="0"/>
      <dgm:spPr/>
    </dgm:pt>
    <dgm:pt modelId="{EB1A297B-EFFD-46EB-897E-CD2DE088D06D}" type="pres">
      <dgm:prSet presAssocID="{7013B85D-E7F9-43D7-9EF2-C5A1E16A6088}" presName="parentLeftMargin" presStyleLbl="node1" presStyleIdx="0" presStyleCnt="2"/>
      <dgm:spPr/>
      <dgm:t>
        <a:bodyPr/>
        <a:lstStyle/>
        <a:p>
          <a:endParaRPr lang="en-US"/>
        </a:p>
      </dgm:t>
    </dgm:pt>
    <dgm:pt modelId="{C44E578C-C243-40C9-A0EA-B0C56E763A2D}" type="pres">
      <dgm:prSet presAssocID="{7013B85D-E7F9-43D7-9EF2-C5A1E16A6088}" presName="parentText" presStyleLbl="node1" presStyleIdx="1" presStyleCnt="2">
        <dgm:presLayoutVars>
          <dgm:chMax val="0"/>
          <dgm:bulletEnabled val="1"/>
        </dgm:presLayoutVars>
      </dgm:prSet>
      <dgm:spPr/>
      <dgm:t>
        <a:bodyPr/>
        <a:lstStyle/>
        <a:p>
          <a:endParaRPr lang="en-US"/>
        </a:p>
      </dgm:t>
    </dgm:pt>
    <dgm:pt modelId="{3F636F59-81BA-41AC-82EA-BAF860A1C4EE}" type="pres">
      <dgm:prSet presAssocID="{7013B85D-E7F9-43D7-9EF2-C5A1E16A6088}" presName="negativeSpace" presStyleCnt="0"/>
      <dgm:spPr/>
    </dgm:pt>
    <dgm:pt modelId="{93B9F6EE-039F-4A7A-AF74-EEFC61BD5786}" type="pres">
      <dgm:prSet presAssocID="{7013B85D-E7F9-43D7-9EF2-C5A1E16A6088}" presName="childText" presStyleLbl="conFgAcc1" presStyleIdx="1" presStyleCnt="2">
        <dgm:presLayoutVars>
          <dgm:bulletEnabled val="1"/>
        </dgm:presLayoutVars>
      </dgm:prSet>
      <dgm:spPr/>
      <dgm:t>
        <a:bodyPr/>
        <a:lstStyle/>
        <a:p>
          <a:endParaRPr lang="en-US"/>
        </a:p>
      </dgm:t>
    </dgm:pt>
  </dgm:ptLst>
  <dgm:cxnLst>
    <dgm:cxn modelId="{61CB86C6-D7E1-4330-A306-88CC8CDDE1DD}" type="presOf" srcId="{6662568A-671C-4C5D-80FB-DAE80EFA0313}" destId="{3B96A6B2-C45C-49DB-BDF7-B17F4D392F3E}" srcOrd="0" destOrd="3" presId="urn:microsoft.com/office/officeart/2005/8/layout/list1"/>
    <dgm:cxn modelId="{942119BB-ECCB-4E05-BB7D-1597FBD81B32}" srcId="{0A6EA3E1-50D9-4A99-98F9-928C55EEE37E}" destId="{617AC314-84C8-491D-B5F4-9530EFD77AC2}" srcOrd="0" destOrd="0" parTransId="{9321BBC1-770F-497C-A228-36050C622F3D}" sibTransId="{9745E369-FB2B-4C39-B35B-8DAB8919B3EA}"/>
    <dgm:cxn modelId="{CF309E92-02D8-4114-99C6-45F12AB2E538}" type="presOf" srcId="{7013B85D-E7F9-43D7-9EF2-C5A1E16A6088}" destId="{C44E578C-C243-40C9-A0EA-B0C56E763A2D}" srcOrd="1" destOrd="0" presId="urn:microsoft.com/office/officeart/2005/8/layout/list1"/>
    <dgm:cxn modelId="{C17EF983-5ED7-49A7-AE84-33DB95681656}" type="presOf" srcId="{BD838655-816C-4142-9DD8-4A24740366E7}" destId="{3B96A6B2-C45C-49DB-BDF7-B17F4D392F3E}" srcOrd="0" destOrd="0" presId="urn:microsoft.com/office/officeart/2005/8/layout/list1"/>
    <dgm:cxn modelId="{2E7C65EE-29A3-4513-8F8D-C728942D5E45}" srcId="{BD838655-816C-4142-9DD8-4A24740366E7}" destId="{364710AD-6B9E-4A59-9CBD-D52ABF63F78F}" srcOrd="1" destOrd="0" parTransId="{AAAABD84-7BD6-4B4C-BA5B-7E28F92942CE}" sibTransId="{C2F74589-8143-4466-8B7A-2A9B81BFB292}"/>
    <dgm:cxn modelId="{80C101D2-283F-451D-902C-8F5BC07E454E}" srcId="{BD838655-816C-4142-9DD8-4A24740366E7}" destId="{6662568A-671C-4C5D-80FB-DAE80EFA0313}" srcOrd="2" destOrd="0" parTransId="{7D5B610A-2724-413C-8D78-96DDAAA6ACBF}" sibTransId="{2DABFEAF-795C-4D33-B3FB-159A5564DFA5}"/>
    <dgm:cxn modelId="{CD79F2A2-1294-4682-9DDA-72A15DC3064A}" type="presOf" srcId="{617AC314-84C8-491D-B5F4-9530EFD77AC2}" destId="{87A44F4E-91FC-418D-94DD-36AE683B794B}" srcOrd="0" destOrd="0" presId="urn:microsoft.com/office/officeart/2005/8/layout/list1"/>
    <dgm:cxn modelId="{2EECF637-B0F8-497B-BE49-6F494F81BD36}" srcId="{617AC314-84C8-491D-B5F4-9530EFD77AC2}" destId="{BD838655-816C-4142-9DD8-4A24740366E7}" srcOrd="0" destOrd="0" parTransId="{156E8023-797A-4E6C-B3C7-2F5FA4A07CD4}" sibTransId="{51417F32-4632-4484-873B-50A7E8D25909}"/>
    <dgm:cxn modelId="{AA1FCEA8-A799-462E-AFDA-7A871F982BCC}" srcId="{7013B85D-E7F9-43D7-9EF2-C5A1E16A6088}" destId="{567916C0-5D05-47A3-A2F8-E67E5133E232}" srcOrd="0" destOrd="0" parTransId="{AD37B0B9-16C4-439B-86DD-11E5EC33D131}" sibTransId="{7A2AACF5-EA47-4C4C-96E4-C1D7E70AFE5A}"/>
    <dgm:cxn modelId="{E80C39C7-7C5A-43A6-9092-E12EF346E645}" type="presOf" srcId="{364710AD-6B9E-4A59-9CBD-D52ABF63F78F}" destId="{3B96A6B2-C45C-49DB-BDF7-B17F4D392F3E}" srcOrd="0" destOrd="2" presId="urn:microsoft.com/office/officeart/2005/8/layout/list1"/>
    <dgm:cxn modelId="{88617BF5-23BE-43E5-BDC1-C87E2D8BABCC}" srcId="{0A6EA3E1-50D9-4A99-98F9-928C55EEE37E}" destId="{7013B85D-E7F9-43D7-9EF2-C5A1E16A6088}" srcOrd="1" destOrd="0" parTransId="{C69921AB-0D11-4BDE-B5A5-410F114C1A18}" sibTransId="{3E8DA65F-7845-4EB3-882F-4AACDFE93BB8}"/>
    <dgm:cxn modelId="{0A781EF6-2B57-47EC-A41B-4D69D2BB0D64}" type="presOf" srcId="{7013B85D-E7F9-43D7-9EF2-C5A1E16A6088}" destId="{EB1A297B-EFFD-46EB-897E-CD2DE088D06D}" srcOrd="0" destOrd="0" presId="urn:microsoft.com/office/officeart/2005/8/layout/list1"/>
    <dgm:cxn modelId="{7E729482-5859-4337-86AC-7C76BB2AE220}" type="presOf" srcId="{0A6EA3E1-50D9-4A99-98F9-928C55EEE37E}" destId="{50447790-8BE2-45B5-907F-5EBE50441A1F}" srcOrd="0" destOrd="0" presId="urn:microsoft.com/office/officeart/2005/8/layout/list1"/>
    <dgm:cxn modelId="{B725781A-56EA-4CA8-8137-E4C7852EC1F7}" type="presOf" srcId="{617AC314-84C8-491D-B5F4-9530EFD77AC2}" destId="{1B995D08-1471-425A-8168-33E704DDC4C3}" srcOrd="1" destOrd="0" presId="urn:microsoft.com/office/officeart/2005/8/layout/list1"/>
    <dgm:cxn modelId="{AA9CB6B3-F45E-423C-8949-7A89F759F9FB}" type="presOf" srcId="{7FD0DFCE-F74A-4DC8-AA9D-2EE73C30271C}" destId="{3B96A6B2-C45C-49DB-BDF7-B17F4D392F3E}" srcOrd="0" destOrd="1" presId="urn:microsoft.com/office/officeart/2005/8/layout/list1"/>
    <dgm:cxn modelId="{CEEC63B4-3148-4732-9F52-FB8F824F3F55}" type="presOf" srcId="{567916C0-5D05-47A3-A2F8-E67E5133E232}" destId="{93B9F6EE-039F-4A7A-AF74-EEFC61BD5786}" srcOrd="0" destOrd="0" presId="urn:microsoft.com/office/officeart/2005/8/layout/list1"/>
    <dgm:cxn modelId="{519F7531-0B4D-4DB0-92CF-61468B5BF031}" srcId="{BD838655-816C-4142-9DD8-4A24740366E7}" destId="{7FD0DFCE-F74A-4DC8-AA9D-2EE73C30271C}" srcOrd="0" destOrd="0" parTransId="{78D81589-BFEE-420B-8808-1FF7321100E5}" sibTransId="{C11BDA6A-E281-448B-90ED-58CA021C9F56}"/>
    <dgm:cxn modelId="{28D5F308-9623-4054-ADC2-AE6F92E1DF85}" type="presParOf" srcId="{50447790-8BE2-45B5-907F-5EBE50441A1F}" destId="{67F7EC80-5F5A-4893-A3C1-5163513ECF09}" srcOrd="0" destOrd="0" presId="urn:microsoft.com/office/officeart/2005/8/layout/list1"/>
    <dgm:cxn modelId="{E490F940-7843-43B8-90E2-8E0EB9EB73D0}" type="presParOf" srcId="{67F7EC80-5F5A-4893-A3C1-5163513ECF09}" destId="{87A44F4E-91FC-418D-94DD-36AE683B794B}" srcOrd="0" destOrd="0" presId="urn:microsoft.com/office/officeart/2005/8/layout/list1"/>
    <dgm:cxn modelId="{7491493B-E3CE-4583-A21C-52F776CD8E07}" type="presParOf" srcId="{67F7EC80-5F5A-4893-A3C1-5163513ECF09}" destId="{1B995D08-1471-425A-8168-33E704DDC4C3}" srcOrd="1" destOrd="0" presId="urn:microsoft.com/office/officeart/2005/8/layout/list1"/>
    <dgm:cxn modelId="{1964FFCA-401B-4A8C-8857-9D83D450C8EF}" type="presParOf" srcId="{50447790-8BE2-45B5-907F-5EBE50441A1F}" destId="{FF2516D6-0EBC-4726-A20F-861BE1C92944}" srcOrd="1" destOrd="0" presId="urn:microsoft.com/office/officeart/2005/8/layout/list1"/>
    <dgm:cxn modelId="{65C33C23-43A9-4A57-AB79-07694554CECC}" type="presParOf" srcId="{50447790-8BE2-45B5-907F-5EBE50441A1F}" destId="{3B96A6B2-C45C-49DB-BDF7-B17F4D392F3E}" srcOrd="2" destOrd="0" presId="urn:microsoft.com/office/officeart/2005/8/layout/list1"/>
    <dgm:cxn modelId="{2FCEE4EA-3F20-497D-99D1-A20180CDF0F2}" type="presParOf" srcId="{50447790-8BE2-45B5-907F-5EBE50441A1F}" destId="{D35EB4F3-90ED-4716-938F-D78550E101C6}" srcOrd="3" destOrd="0" presId="urn:microsoft.com/office/officeart/2005/8/layout/list1"/>
    <dgm:cxn modelId="{5C6F3AD3-1949-4EAF-A012-A1AA3C9D4DD4}" type="presParOf" srcId="{50447790-8BE2-45B5-907F-5EBE50441A1F}" destId="{5DD05EE4-428F-40A5-B3BF-DFDD690A7B94}" srcOrd="4" destOrd="0" presId="urn:microsoft.com/office/officeart/2005/8/layout/list1"/>
    <dgm:cxn modelId="{52F4D4B8-2184-4292-A100-B34D01DF20C2}" type="presParOf" srcId="{5DD05EE4-428F-40A5-B3BF-DFDD690A7B94}" destId="{EB1A297B-EFFD-46EB-897E-CD2DE088D06D}" srcOrd="0" destOrd="0" presId="urn:microsoft.com/office/officeart/2005/8/layout/list1"/>
    <dgm:cxn modelId="{92392E65-6FC5-4B12-9F08-ECC4D16B26A8}" type="presParOf" srcId="{5DD05EE4-428F-40A5-B3BF-DFDD690A7B94}" destId="{C44E578C-C243-40C9-A0EA-B0C56E763A2D}" srcOrd="1" destOrd="0" presId="urn:microsoft.com/office/officeart/2005/8/layout/list1"/>
    <dgm:cxn modelId="{7B0957D6-F986-4EB2-81CD-994016603EEC}" type="presParOf" srcId="{50447790-8BE2-45B5-907F-5EBE50441A1F}" destId="{3F636F59-81BA-41AC-82EA-BAF860A1C4EE}" srcOrd="5" destOrd="0" presId="urn:microsoft.com/office/officeart/2005/8/layout/list1"/>
    <dgm:cxn modelId="{FD5FF52F-1BDF-49FA-AC0B-9C854C48394E}" type="presParOf" srcId="{50447790-8BE2-45B5-907F-5EBE50441A1F}" destId="{93B9F6EE-039F-4A7A-AF74-EEFC61BD578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669AFDC-7658-4951-B0FF-52DFF2A93C0A}" type="datetimeFigureOut">
              <a:rPr lang="en-US" smtClean="0"/>
              <a:t>4/8/2020</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smtClean="0"/>
              <a:t>4/8/2020</a:t>
            </a:fld>
            <a:endParaRPr lang="en-US"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Training Snippet, sponsored by the Department of Energy’s Office of Project Management, discusses the rationale for implementing an Over Target Baseline or OTB and Over Target Schedule or OTS. The purpose is to provide a common understanding within DOE and among DOE contractors, and to provide consistency when the baseline no longer deemed executable. Snippet 1-5B provides information on how to implement an OTB and or OTS.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156732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C249BD91-3D65-4414-9DFB-F3291E5E15CC}"/>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xmlns="" id="{07F3F60C-58D6-47EF-84F7-9ECD48A1A0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The OTB and OTS are implemented solely for planning, controlling, and measuring performance on already authorized work. As stated in the referenced OTB OTS Guide, the contractor’s execution of an OTB must be affordable and within the customer’s internally approved funding for the project unless supported by contractor investment. The determination of the OTB value by the contractor does not require current funding to be in place before approving or implementing an OTB and/or OTS. However, if the resulting EAC exceeds the current funding or authorization levels, the Federal Project Director must decide whether to de-scope the contract or seek additional funds by executing a Baseline Change Proposal (referred to as a BCP) to increase the Total Project Cost (TPC). </a:t>
            </a:r>
          </a:p>
          <a:p>
            <a:r>
              <a:rPr lang="en-US" sz="1300" dirty="0"/>
              <a:t> </a:t>
            </a:r>
          </a:p>
          <a:p>
            <a:r>
              <a:rPr lang="en-US" sz="1300" dirty="0"/>
              <a:t>An OTB in excess of the authorization does not constitute an Anti-Deficiency Act violation, but the Federal Project Director must take action to prevent a potential violation. The estimate at completion or EAC in excess of the CBB or PPB  or In excess of the TPC would drive the need for additional funding and may be used to start the process to utilize contingency or execute a BCP.  </a:t>
            </a:r>
          </a:p>
          <a:p>
            <a:r>
              <a:rPr lang="en-US" sz="1300" dirty="0"/>
              <a:t> </a:t>
            </a:r>
          </a:p>
          <a:p>
            <a:r>
              <a:rPr lang="en-US" sz="1300" dirty="0"/>
              <a:t>If the Federal Project Director requests authorization of an OTB and OTS, the Contracting Officer will need to issue a cost overrun modification to obligate additional funding without adjusting work scope. The cost overrun modification is for funding only. The contractor is not entitled to more fee under the contract for a cost overrun, and the contractor does not increase the CBB or PBB by the amount of the negotiated cost overrun modification. </a:t>
            </a:r>
          </a:p>
          <a:p>
            <a:r>
              <a:rPr lang="en-US" sz="1300" dirty="0"/>
              <a:t> </a:t>
            </a:r>
          </a:p>
          <a:p>
            <a:r>
              <a:rPr lang="en-US" sz="1300" dirty="0"/>
              <a:t>An OTB and OTS do not change the contract estimated cost, fee, and/or contract schedule. If the planned schedule results in an OTS situation, both parties must recognize that the existing contract milestone schedule remains in effect for purposes of contract administration and execution. The new dates in the OTS are for performance measurement purposes only and do not represent an agreement to modify the contract fee, schedule, terms or conditions. The Contracting Officer will only issue a modification for the cost overrun. The OTB is the sum of CBB or PBB and the recognized overrun. The customer may negotiate consideration via a contract change. </a:t>
            </a:r>
          </a:p>
        </p:txBody>
      </p:sp>
    </p:spTree>
    <p:extLst>
      <p:ext uri="{BB962C8B-B14F-4D97-AF65-F5344CB8AC3E}">
        <p14:creationId xmlns:p14="http://schemas.microsoft.com/office/powerpoint/2010/main" val="210582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CD57CE95-6044-495F-A4EB-785177765CC7}"/>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xmlns="" id="{2B199DDC-449A-44AF-8ECA-A59FA686B9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These are a few of the considerations and existing conditions to help guide the decision whether to proceed to an OTB. These recommendations are provided from DOD’s OTB OTS Guide and are based on benchmarking and experience. </a:t>
            </a:r>
          </a:p>
          <a:p>
            <a:r>
              <a:rPr lang="en-US" sz="1300" dirty="0"/>
              <a:t> </a:t>
            </a:r>
          </a:p>
          <a:p>
            <a:r>
              <a:rPr lang="en-US" sz="1300" dirty="0"/>
              <a:t>Wait for a short period--let the dynamics of a risky project be moderated -it is potentially premature to begin discussing an OTB any sooner than 20% of project completion. </a:t>
            </a:r>
          </a:p>
          <a:p>
            <a:r>
              <a:rPr lang="en-US" sz="1300" dirty="0"/>
              <a:t> </a:t>
            </a:r>
          </a:p>
          <a:p>
            <a:r>
              <a:rPr lang="en-US" sz="1300" dirty="0"/>
              <a:t>While too soon is a factor to consider, too late is another.  There should be substantial work and time remaining.  Eighteen months remaining is a suggested amount to allow time to establish and implement the OTB with at least 12 months to execute the resulting Performance Measurement Baseline.  </a:t>
            </a:r>
          </a:p>
          <a:p>
            <a:r>
              <a:rPr lang="en-US" sz="1300" dirty="0"/>
              <a:t> </a:t>
            </a:r>
          </a:p>
          <a:p>
            <a:r>
              <a:rPr lang="en-US" sz="1300" dirty="0"/>
              <a:t>Of course, the estimate to complete the remaining work should be substantially more than the Budgeted Cost for Work Remaining—called the BCWR.  How much should the ETC be over and above the BCWR?  A good parameter is 15%.</a:t>
            </a:r>
          </a:p>
          <a:p>
            <a:r>
              <a:rPr lang="en-US" sz="1300" dirty="0"/>
              <a:t> </a:t>
            </a:r>
          </a:p>
          <a:p>
            <a:r>
              <a:rPr lang="en-US" sz="1300" dirty="0"/>
              <a:t>These rules of thumb are based on the cost tradeoffs involved with a total project OTB decision.  An OTB is costly in that it takes up to six months to implement and requires a total project reassessment of the future to a new schedule and resource plan.   So there should be time remaining and adequate budget where performance measurement benefits outweigh the cost of implementation.  </a:t>
            </a:r>
          </a:p>
          <a:p>
            <a:r>
              <a:rPr lang="en-US" sz="1300" dirty="0"/>
              <a:t> </a:t>
            </a:r>
          </a:p>
          <a:p>
            <a:r>
              <a:rPr lang="en-US" sz="1300" dirty="0"/>
              <a:t>The Integrated Baseline Review is a proven tool to assess the remaining technical scope, cost, and schedule risks associated with the integrated PMB. The Integrated Baseline Review approach includes an integrated assessment of the achievability of the baseline plan for accomplishing the remaining work which is a key to determining the need for an OTB and/or OTS.  Check the Snippet Library for Snippet 1-8 The Integrated Baseline Review Process for additional information.</a:t>
            </a:r>
          </a:p>
        </p:txBody>
      </p:sp>
    </p:spTree>
    <p:extLst>
      <p:ext uri="{BB962C8B-B14F-4D97-AF65-F5344CB8AC3E}">
        <p14:creationId xmlns:p14="http://schemas.microsoft.com/office/powerpoint/2010/main" val="1799010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two primary references for this Snippet.  DOE follows the Department of Defense’s approach to Over Target Baselines and Over Target Schedules as stated in the OTB and OTS Guide dated 12/05/2012, issued by the Department of Defense.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reference is DOE’s 413.3-20 Change Control Management Guide. This Guide provides information regarding OTB and OTS in terms of modifications necessary to maintain contract alignment with the project.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dirty="0"/>
          </a:p>
        </p:txBody>
      </p:sp>
    </p:spTree>
    <p:extLst>
      <p:ext uri="{BB962C8B-B14F-4D97-AF65-F5344CB8AC3E}">
        <p14:creationId xmlns:p14="http://schemas.microsoft.com/office/powerpoint/2010/main" val="56176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understand why an Over Target Baseline or Over Target Schedule may be necessary, refer to Snippet 1 dash 5B entitled How to Implement an OTB and/or OTS.  </a:t>
            </a:r>
          </a:p>
          <a:p>
            <a:r>
              <a:rPr lang="en-US" sz="1200" kern="1200" dirty="0">
                <a:solidFill>
                  <a:schemeClr val="tx1"/>
                </a:solidFill>
                <a:effectLst/>
                <a:latin typeface="+mn-lt"/>
                <a:ea typeface="+mn-ea"/>
                <a:cs typeface="+mn-cs"/>
              </a:rPr>
              <a:t>For additional information relative to EVMS procedures, templates, helpful references, more Snippets, and training materials, please refer to DOE PM’s external EVM Home page or the internal Max.Gov PM Library. Check back periodically for updated or new information.  </a:t>
            </a:r>
          </a:p>
          <a:p>
            <a:r>
              <a:rPr lang="en-US" sz="1200" kern="1200" dirty="0">
                <a:solidFill>
                  <a:schemeClr val="tx1"/>
                </a:solidFill>
                <a:effectLst/>
                <a:latin typeface="+mn-lt"/>
                <a:ea typeface="+mn-ea"/>
                <a:cs typeface="+mn-cs"/>
              </a:rPr>
              <a:t>Thank You for using the Snippet Library. </a:t>
            </a:r>
          </a:p>
          <a:p>
            <a:endParaRPr lang="en-US" dirty="0"/>
          </a:p>
        </p:txBody>
      </p:sp>
      <p:sp>
        <p:nvSpPr>
          <p:cNvPr id="4" name="Slide Number Placeholder 3"/>
          <p:cNvSpPr>
            <a:spLocks noGrp="1"/>
          </p:cNvSpPr>
          <p:nvPr>
            <p:ph type="sldNum" sz="quarter" idx="5"/>
          </p:nvPr>
        </p:nvSpPr>
        <p:spPr/>
        <p:txBody>
          <a:bodyPr/>
          <a:lstStyle/>
          <a:p>
            <a:fld id="{5CC2C438-CFD5-48B1-B9F1-1A6FD0970585}" type="slidenum">
              <a:rPr lang="en-US" smtClean="0"/>
              <a:t>13</a:t>
            </a:fld>
            <a:endParaRPr lang="en-US" dirty="0"/>
          </a:p>
        </p:txBody>
      </p:sp>
    </p:spTree>
    <p:extLst>
      <p:ext uri="{BB962C8B-B14F-4D97-AF65-F5344CB8AC3E}">
        <p14:creationId xmlns:p14="http://schemas.microsoft.com/office/powerpoint/2010/main" val="209926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OTB is a project management tool that may be implemented when the cost overrun to the Contract Budget Base (CBB) or Project Budget Base (PBB)  is formally incorporated into the Performance Management Baseline or PMB for management purposes.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OTB is implemented to regain an executable baseline for performance measurement; there is no change to the contract requirements or schedule. The CBB or PBB does not change when an OTB is implemented. An OTB allows project managers to retain visibility into the original CBB or PBB  while measuring performance when a contract experiences an overrun.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implementation of an OTB should not be taken lightly as it is </a:t>
            </a:r>
            <a:r>
              <a:rPr lang="en-US" sz="1200" u="sng" kern="1200" dirty="0">
                <a:solidFill>
                  <a:schemeClr val="tx1"/>
                </a:solidFill>
                <a:effectLst/>
                <a:latin typeface="+mn-lt"/>
                <a:ea typeface="+mn-ea"/>
                <a:cs typeface="+mn-cs"/>
              </a:rPr>
              <a:t>not uncommon for the entire process to take up to six months</a:t>
            </a:r>
            <a:r>
              <a:rPr lang="en-US" sz="1200" kern="1200" dirty="0">
                <a:solidFill>
                  <a:schemeClr val="tx1"/>
                </a:solidFill>
                <a:effectLst/>
                <a:latin typeface="+mn-lt"/>
                <a:ea typeface="+mn-ea"/>
                <a:cs typeface="+mn-cs"/>
              </a:rPr>
              <a:t> which may be too long of a period without basic cost reporting, depending on the number of months or years remaining on the project. At a minimum reporting of ACWP must continue. Please refer to </a:t>
            </a:r>
            <a:r>
              <a:rPr lang="en-US" sz="1200" b="1" kern="1200" dirty="0">
                <a:solidFill>
                  <a:schemeClr val="tx1"/>
                </a:solidFill>
                <a:effectLst/>
                <a:latin typeface="+mn-lt"/>
                <a:ea typeface="+mn-ea"/>
                <a:cs typeface="+mn-cs"/>
              </a:rPr>
              <a:t>Snippet 1-11 Varying Project and Contract Structures </a:t>
            </a:r>
            <a:r>
              <a:rPr lang="en-US" sz="1200" kern="1200" dirty="0">
                <a:solidFill>
                  <a:schemeClr val="tx1"/>
                </a:solidFill>
                <a:effectLst/>
                <a:latin typeface="+mn-lt"/>
                <a:ea typeface="+mn-ea"/>
                <a:cs typeface="+mn-cs"/>
              </a:rPr>
              <a:t>or the </a:t>
            </a:r>
            <a:r>
              <a:rPr lang="en-US" sz="1200" b="1" kern="1200" dirty="0">
                <a:solidFill>
                  <a:schemeClr val="tx1"/>
                </a:solidFill>
                <a:effectLst/>
                <a:latin typeface="+mn-lt"/>
                <a:ea typeface="+mn-ea"/>
                <a:cs typeface="+mn-cs"/>
              </a:rPr>
              <a:t>DOE EVMS Gold Card </a:t>
            </a:r>
            <a:r>
              <a:rPr lang="en-US" sz="1200" kern="1200" dirty="0">
                <a:solidFill>
                  <a:schemeClr val="tx1"/>
                </a:solidFill>
                <a:effectLst/>
                <a:latin typeface="+mn-lt"/>
                <a:ea typeface="+mn-ea"/>
                <a:cs typeface="+mn-cs"/>
              </a:rPr>
              <a:t>for information relative to the relation of the Contract Budget Base (CBB) and Project Budget Base (PBB).</a:t>
            </a:r>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34255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OTB is also part of the reporting requirements required in the IPMR.  This excerpt from the IPMR states that an OTB is established under ‘exceptional cases’. </a:t>
            </a:r>
          </a:p>
          <a:p>
            <a:r>
              <a:rPr lang="en-US" dirty="0"/>
              <a:t>The OTB requires Government approval. </a:t>
            </a:r>
          </a:p>
          <a:p>
            <a:r>
              <a:rPr lang="en-US" dirty="0"/>
              <a:t>Before this replanning is initiated, the contractor and the government need to agree on how the results will be reported in the IPMR and agree to the values.  </a:t>
            </a:r>
          </a:p>
          <a:p>
            <a:r>
              <a:rPr lang="en-US" dirty="0"/>
              <a:t>The IPMR blocks 9.a. and 9.b are used to reconcile the increased budget values to the CBB or PBB. </a:t>
            </a:r>
          </a:p>
          <a:p>
            <a:r>
              <a:rPr lang="en-US" dirty="0"/>
              <a:t>Format 5 is used for the contractor to add any pertinent details of the formal reprogramming. </a:t>
            </a:r>
          </a:p>
          <a:p>
            <a:endParaRPr lang="en-US" dirty="0"/>
          </a:p>
          <a:p>
            <a:r>
              <a:rPr lang="en-US" dirty="0"/>
              <a:t>Let’s look at some examples of how the components of the CBB or PBB change as a result of an OTB. </a:t>
            </a:r>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dirty="0"/>
          </a:p>
        </p:txBody>
      </p:sp>
    </p:spTree>
    <p:extLst>
      <p:ext uri="{BB962C8B-B14F-4D97-AF65-F5344CB8AC3E}">
        <p14:creationId xmlns:p14="http://schemas.microsoft.com/office/powerpoint/2010/main" val="282808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29080BC9-EF68-4C6B-B419-2316C26863A2}"/>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xmlns="" id="{928EA685-9282-4E64-B84F-62215227C4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chart shows EVMS budget building blocks before an over-target baseline.  Before an OTB, the Total Allocated Budget or TAB is equal to the CBB or PBB.  The Performance Measurement Baseline and the Management Reserve sum to the total CBB or PBB. The Performance Measurement Baseline and the Management Reserve sum to equal the CBB or PBB . </a:t>
            </a:r>
            <a:endParaRPr lang="en-US" altLang="en-US" dirty="0">
              <a:latin typeface="Arial" panose="020B0604020202020204" pitchFamily="34" charset="0"/>
            </a:endParaRPr>
          </a:p>
        </p:txBody>
      </p:sp>
    </p:spTree>
    <p:extLst>
      <p:ext uri="{BB962C8B-B14F-4D97-AF65-F5344CB8AC3E}">
        <p14:creationId xmlns:p14="http://schemas.microsoft.com/office/powerpoint/2010/main" val="85689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29080BC9-EF68-4C6B-B419-2316C26863A2}"/>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xmlns="" id="{928EA685-9282-4E64-B84F-62215227C4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Now look at the impact the OTB has on the chart.  We are performing the OTB to create an executable plan.  After the OTB, the PMB and MR are increased by the total value of the OTB.  In contrast the CBB or PBB  or project target for incentives is unchanged.  Total Allocated Budget is above the CBB or PBB  and includes the CBB or PBB  plus the OTB.  This graphic illustrates the baseline target, i.e. the CBB or PBB  is unchanged and the PMB is changed by adding budget to create an executable baseline based on the recognized significant overrun.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OTB may not affect all the work in the baseline. A partial OTB does not affect all work breakdown structure or WBS elements in the PMB and/or does not make across-the-board cost/schedule variance adjustments. As stated in the Change Control Guide, DOE G four thirteen dot three dash 20, the Contracting Officer would only need to issue a cost growth modification to obligate additional funding without adjusting work scope. These modifications are for funding only, and do not change the original performance measurement budget. However, in situations when contract changes are resulting from both additional scope and cost overrun, the contract modifications should clearly delineate the cost and schedule associated with each category of change as the Government is responsible for additional scope, but the contractor is responsible for cost overruns.</a:t>
            </a:r>
          </a:p>
        </p:txBody>
      </p:sp>
    </p:spTree>
    <p:extLst>
      <p:ext uri="{BB962C8B-B14F-4D97-AF65-F5344CB8AC3E}">
        <p14:creationId xmlns:p14="http://schemas.microsoft.com/office/powerpoint/2010/main" val="335323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 Over Target Schedule or OTS is a condition where the baseline schedule is time-phase beyond the contractual project completion date. </a:t>
            </a:r>
          </a:p>
          <a:p>
            <a:r>
              <a:rPr lang="en-US" sz="1300" dirty="0"/>
              <a:t>The contractor may re-phase the PMB schedule to new dates that exceed the contractual milestones, a condition known as an OTS, with Government approval. However, these new schedule dates are for performance measurement purposes only and do not represent an agreement to modify the contract terms and conditions. </a:t>
            </a:r>
          </a:p>
          <a:p>
            <a:endParaRPr lang="en-US" sz="1300" dirty="0"/>
          </a:p>
          <a:p>
            <a:r>
              <a:rPr lang="en-US" sz="1300" dirty="0"/>
              <a:t>In accordance with the DOE IPMR instructions, the Government and the contractor shall agree on the new PMB schedule prior to reporting it in the IPMR. The contractor shall provide pertinent Information in Format 5 on any schedule milestones that are inconsistent with contractual milestones, beginning the month the OTS is implemented and each month thereafter. </a:t>
            </a:r>
          </a:p>
          <a:p>
            <a:pPr defTabSz="966612">
              <a:defRPr/>
            </a:pPr>
            <a:r>
              <a:rPr lang="en-US" dirty="0"/>
              <a:t>While an OTS may be implemented without adding additional budget, normally an OTS also results in an OTB.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dirty="0"/>
          </a:p>
        </p:txBody>
      </p:sp>
    </p:spTree>
    <p:extLst>
      <p:ext uri="{BB962C8B-B14F-4D97-AF65-F5344CB8AC3E}">
        <p14:creationId xmlns:p14="http://schemas.microsoft.com/office/powerpoint/2010/main" val="251427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330ACF73-28EF-4069-8D51-23A7F42BBB47}"/>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xmlns="" id="{A953ACC1-036C-4827-9B6A-D37C965988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 OTS is when the baseline schedule is time-phased beyond the project completion date.  When the planned completion date for all remaining contract work results in a forecasted date well beyond the Contract Completion Date, an Over Target Schedule should be considered. </a:t>
            </a:r>
          </a:p>
          <a:p>
            <a:endParaRPr lang="en-US" altLang="en-US" dirty="0">
              <a:latin typeface="Arial" panose="020B0604020202020204" pitchFamily="34" charset="0"/>
            </a:endParaRPr>
          </a:p>
          <a:p>
            <a:r>
              <a:rPr lang="en-US" altLang="en-US" dirty="0">
                <a:latin typeface="Arial" panose="020B0604020202020204" pitchFamily="34" charset="0"/>
              </a:rPr>
              <a:t>The OTS does not relieve either the contractor or customer from contractual obligations such as schedule deliveries or completion dates, incentive fee loss, or penalties. </a:t>
            </a:r>
          </a:p>
          <a:p>
            <a:r>
              <a:rPr lang="en-US" altLang="en-US" dirty="0">
                <a:latin typeface="Arial" panose="020B0604020202020204" pitchFamily="34" charset="0"/>
              </a:rPr>
              <a:t> </a:t>
            </a:r>
          </a:p>
          <a:p>
            <a:r>
              <a:rPr lang="en-US" altLang="en-US" dirty="0">
                <a:latin typeface="Arial" panose="020B0604020202020204" pitchFamily="34" charset="0"/>
              </a:rPr>
              <a:t>While an OTS may be implemented without adding additional budget via an OTB, this is not normally the case. Typically an increase in schedule will also require an increased budget allocation. Therefore, an OTS and an OTB are normally implemented simultaneously.  </a:t>
            </a:r>
          </a:p>
        </p:txBody>
      </p:sp>
    </p:spTree>
    <p:extLst>
      <p:ext uri="{BB962C8B-B14F-4D97-AF65-F5344CB8AC3E}">
        <p14:creationId xmlns:p14="http://schemas.microsoft.com/office/powerpoint/2010/main" val="188123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988DA7D7-A0F0-4EA5-9CCC-0832BDDAF643}"/>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xmlns="" id="{5949A57E-69D3-4456-A326-A1F4FB2DC84D}"/>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The primary purpose for implementing an Over Target Baseline is that it improves managerial control over the remaining project. While it results in a new baseline that is now over the contract budget base, it has been proven that it improves control of the remaining contract work.  Indications that an OTB should be considered include:</a:t>
            </a:r>
          </a:p>
          <a:p>
            <a:pPr>
              <a:defRPr/>
            </a:pPr>
            <a:r>
              <a:rPr lang="en-US" dirty="0"/>
              <a:t> </a:t>
            </a:r>
            <a:r>
              <a:rPr lang="en-US" dirty="0">
                <a:solidFill>
                  <a:srgbClr val="FF00FF"/>
                </a:solidFill>
              </a:rPr>
              <a:t>	</a:t>
            </a:r>
          </a:p>
          <a:p>
            <a:pPr marL="181240" indent="-181240">
              <a:buFont typeface="Arial" panose="020B0604020202020204" pitchFamily="34" charset="0"/>
              <a:buChar char="•"/>
              <a:defRPr/>
            </a:pPr>
            <a:r>
              <a:rPr lang="en-US" dirty="0"/>
              <a:t>The original baseline is no longer realistic and managers cease to recognize it as an achievable goal.</a:t>
            </a:r>
          </a:p>
          <a:p>
            <a:pPr marL="181240" indent="-181240">
              <a:buFont typeface="Arial" panose="020B0604020202020204" pitchFamily="34" charset="0"/>
              <a:buChar char="•"/>
              <a:defRPr/>
            </a:pPr>
            <a:r>
              <a:rPr lang="en-US" dirty="0"/>
              <a:t>The performance measurement information from an unrealistic baseline is not valid and cannot be used for decision making. </a:t>
            </a:r>
          </a:p>
          <a:p>
            <a:pPr marL="181240" indent="-181240">
              <a:buFont typeface="Arial" panose="020B0604020202020204" pitchFamily="34" charset="0"/>
              <a:buChar char="•"/>
              <a:defRPr/>
            </a:pPr>
            <a:r>
              <a:rPr lang="en-US" dirty="0"/>
              <a:t>All attention is often directed toward the ever-increasing Estimate at Completion with little interest or sensitivity to the schedule or newly developing, potentially correctible cost and schedule problems.  Both the Government and the Contractor need to track the differences in the baseline schedule to the forecast schedule to ensure the projected cost overruns align with the forecast schedule as necessary. In other words, don’t just address that it is costing more, also ensure that any schedule delays are identified.  </a:t>
            </a:r>
          </a:p>
          <a:p>
            <a:pPr>
              <a:defRPr/>
            </a:pPr>
            <a:r>
              <a:rPr lang="en-US" dirty="0"/>
              <a:t> </a:t>
            </a:r>
          </a:p>
          <a:p>
            <a:pPr>
              <a:defRPr/>
            </a:pPr>
            <a:r>
              <a:rPr lang="en-US" dirty="0"/>
              <a:t>The purpose of an over target </a:t>
            </a:r>
            <a:r>
              <a:rPr lang="en-US" u="sng" dirty="0"/>
              <a:t>schedule</a:t>
            </a:r>
            <a:r>
              <a:rPr lang="en-US" dirty="0"/>
              <a:t> is to facilitate continued sound management practices to complete all work beyond the contract and project CD-4 completion date. </a:t>
            </a:r>
          </a:p>
        </p:txBody>
      </p:sp>
    </p:spTree>
    <p:extLst>
      <p:ext uri="{BB962C8B-B14F-4D97-AF65-F5344CB8AC3E}">
        <p14:creationId xmlns:p14="http://schemas.microsoft.com/office/powerpoint/2010/main" val="75096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121179DF-B564-46EB-9E56-CC0A4488585C}"/>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xmlns="" id="{64C233AB-40ED-4FED-B362-1D080E7B84EF}"/>
              </a:ext>
            </a:extLst>
          </p:cNvPr>
          <p:cNvSpPr>
            <a:spLocks noGrp="1"/>
          </p:cNvSpPr>
          <p:nvPr>
            <p:ph type="body" idx="1"/>
          </p:nvPr>
        </p:nvSpPr>
        <p:spPr>
          <a:xfrm>
            <a:off x="741681" y="4608910"/>
            <a:ext cx="5930053" cy="4363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This is an illustration of both an Over Target Baseline and an Over Target Schedule. Notice the Performance Measurement Baseline from Time Now to planned completion. In this example, the decision was made to eliminate both cost and schedule variances, so BCWS and BCWP were set equal to ACWP.  Note: As explained later in this Snippet, setting BCWS and BCWP equal to ACWP is not a preferred option because the historical efficiencies go away with the elimination of the variances.  We can see on the graphic that the baseline to accomplish all authorized work extends well over the Contract Budget Base, as well as beyond the Contract Completion Date. </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3483262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xmlns="" id="{E122127A-F97F-4EC9-B4C2-BDA198E4905D}"/>
              </a:ext>
            </a:extLst>
          </p:cNvPr>
          <p:cNvSpPr/>
          <p:nvPr userDrawn="1"/>
        </p:nvSpPr>
        <p:spPr>
          <a:xfrm>
            <a:off x="0" y="0"/>
            <a:ext cx="12188825"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ym typeface="Times New Roman" pitchFamily="18" charset="0"/>
            </a:endParaRPr>
          </a:p>
        </p:txBody>
      </p:sp>
      <p:sp>
        <p:nvSpPr>
          <p:cNvPr id="5" name="Rectangle 22">
            <a:extLst>
              <a:ext uri="{FF2B5EF4-FFF2-40B4-BE49-F238E27FC236}">
                <a16:creationId xmlns:a16="http://schemas.microsoft.com/office/drawing/2014/main" xmlns="" id="{46FC998B-1855-4646-B0E7-B3737D2A51A7}"/>
              </a:ext>
            </a:extLst>
          </p:cNvPr>
          <p:cNvSpPr>
            <a:spLocks noChangeArrowheads="1"/>
          </p:cNvSpPr>
          <p:nvPr userDrawn="1"/>
        </p:nvSpPr>
        <p:spPr bwMode="auto">
          <a:xfrm flipH="1" flipV="1">
            <a:off x="0" y="933451"/>
            <a:ext cx="12188825"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latin typeface="Calibri" pitchFamily="34" charset="0"/>
              <a:sym typeface="Times New Roman" pitchFamily="18" charset="0"/>
            </a:endParaRPr>
          </a:p>
        </p:txBody>
      </p:sp>
      <p:sp>
        <p:nvSpPr>
          <p:cNvPr id="6" name="Rectangle 22">
            <a:extLst>
              <a:ext uri="{FF2B5EF4-FFF2-40B4-BE49-F238E27FC236}">
                <a16:creationId xmlns:a16="http://schemas.microsoft.com/office/drawing/2014/main" xmlns="" id="{8CFC8101-BA37-4BB5-824D-94F350B7DA08}"/>
              </a:ext>
            </a:extLst>
          </p:cNvPr>
          <p:cNvSpPr>
            <a:spLocks noChangeArrowheads="1"/>
          </p:cNvSpPr>
          <p:nvPr userDrawn="1"/>
        </p:nvSpPr>
        <p:spPr bwMode="auto">
          <a:xfrm flipH="1" flipV="1">
            <a:off x="0" y="933451"/>
            <a:ext cx="12188825"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latin typeface="Calibri" pitchFamily="34" charset="0"/>
              <a:sym typeface="Times New Roman" pitchFamily="18" charset="0"/>
            </a:endParaRPr>
          </a:p>
        </p:txBody>
      </p:sp>
      <p:pic>
        <p:nvPicPr>
          <p:cNvPr id="7" name="Picture 7" descr="Fancy DOE Seal">
            <a:extLst>
              <a:ext uri="{FF2B5EF4-FFF2-40B4-BE49-F238E27FC236}">
                <a16:creationId xmlns:a16="http://schemas.microsoft.com/office/drawing/2014/main" xmlns="" id="{0A43AE05-788F-46BD-8E38-910333E9BCD5}"/>
              </a:ext>
            </a:extLst>
          </p:cNvPr>
          <p:cNvPicPr>
            <a:picLocks noChangeAspect="1" noChangeArrowheads="1"/>
          </p:cNvPicPr>
          <p:nvPr userDrawn="1"/>
        </p:nvPicPr>
        <p:blipFill>
          <a:blip r:embed="rId2" cstate="print"/>
          <a:srcRect/>
          <a:stretch>
            <a:fillRect/>
          </a:stretch>
        </p:blipFill>
        <p:spPr bwMode="auto">
          <a:xfrm>
            <a:off x="10055781" y="45720"/>
            <a:ext cx="1091910" cy="819146"/>
          </a:xfrm>
          <a:prstGeom prst="ellipse">
            <a:avLst/>
          </a:prstGeom>
          <a:noFill/>
          <a:ln w="9525">
            <a:noFill/>
            <a:miter lim="800000"/>
            <a:headEnd/>
            <a:tailEnd/>
          </a:ln>
        </p:spPr>
      </p:pic>
      <p:sp>
        <p:nvSpPr>
          <p:cNvPr id="13" name="Text Placeholder 12"/>
          <p:cNvSpPr>
            <a:spLocks noGrp="1"/>
          </p:cNvSpPr>
          <p:nvPr>
            <p:ph type="body" sz="quarter" idx="13"/>
          </p:nvPr>
        </p:nvSpPr>
        <p:spPr>
          <a:xfrm>
            <a:off x="0" y="0"/>
            <a:ext cx="9954207" cy="914400"/>
          </a:xfrm>
          <a:prstGeom prst="rect">
            <a:avLst/>
          </a:prstGeom>
          <a:solidFill>
            <a:schemeClr val="accent1">
              <a:lumMod val="75000"/>
            </a:schemeClr>
          </a:solidFill>
        </p:spPr>
        <p:txBody>
          <a:bodyPr anchor="ctr"/>
          <a:lstStyle>
            <a:lvl1pPr algn="l">
              <a:buNone/>
              <a:defRPr sz="2600" b="1">
                <a:solidFill>
                  <a:schemeClr val="bg1"/>
                </a:solidFill>
              </a:defRPr>
            </a:lvl1pPr>
            <a:lvl4pPr>
              <a:buNone/>
              <a:defRPr/>
            </a:lvl4pPr>
          </a:lstStyle>
          <a:p>
            <a:pPr lvl="0"/>
            <a:r>
              <a:rPr lang="en-US"/>
              <a:t>Click to edit Master text styles</a:t>
            </a:r>
          </a:p>
        </p:txBody>
      </p:sp>
      <p:sp>
        <p:nvSpPr>
          <p:cNvPr id="14" name="Content Placeholder 2"/>
          <p:cNvSpPr>
            <a:spLocks noGrp="1"/>
          </p:cNvSpPr>
          <p:nvPr>
            <p:ph idx="1"/>
          </p:nvPr>
        </p:nvSpPr>
        <p:spPr>
          <a:xfrm>
            <a:off x="304721" y="1066800"/>
            <a:ext cx="11579384" cy="5562600"/>
          </a:xfrm>
          <a:prstGeom prst="rect">
            <a:avLst/>
          </a:prstGeom>
        </p:spPr>
        <p:txBody>
          <a:bodyPr>
            <a:noAutofit/>
          </a:bodyPr>
          <a:lstStyle>
            <a:lvl1pPr>
              <a:buSzPct val="125000"/>
              <a:defRPr sz="2000" b="1">
                <a:solidFill>
                  <a:schemeClr val="accent1">
                    <a:lumMod val="50000"/>
                  </a:schemeClr>
                </a:solidFill>
                <a:latin typeface="Arial" pitchFamily="34" charset="0"/>
                <a:cs typeface="Arial" pitchFamily="34" charset="0"/>
              </a:defRPr>
            </a:lvl1pPr>
            <a:lvl2pPr marL="576263" indent="-228600">
              <a:defRPr sz="1800">
                <a:solidFill>
                  <a:schemeClr val="accent1">
                    <a:lumMod val="50000"/>
                  </a:schemeClr>
                </a:solidFill>
                <a:latin typeface="Arial" pitchFamily="34" charset="0"/>
                <a:cs typeface="Arial" pitchFamily="34" charset="0"/>
              </a:defRPr>
            </a:lvl2pPr>
            <a:lvl3pPr marL="804863" indent="-228600">
              <a:defRPr sz="1800">
                <a:solidFill>
                  <a:schemeClr val="accent1">
                    <a:lumMod val="50000"/>
                  </a:schemeClr>
                </a:solidFill>
                <a:latin typeface="Arial" pitchFamily="34" charset="0"/>
                <a:cs typeface="Arial" pitchFamily="34" charset="0"/>
              </a:defRPr>
            </a:lvl3pPr>
            <a:lvl4pPr marL="1033463" indent="-228600">
              <a:defRPr sz="1600">
                <a:solidFill>
                  <a:schemeClr val="accent1">
                    <a:lumMod val="50000"/>
                  </a:schemeClr>
                </a:solidFill>
                <a:latin typeface="Arial" pitchFamily="34" charset="0"/>
                <a:cs typeface="Arial" pitchFamily="34" charset="0"/>
              </a:defRPr>
            </a:lvl4pPr>
            <a:lvl5pPr marL="1262063" indent="-228600">
              <a:defRPr sz="1600">
                <a:solidFill>
                  <a:schemeClr val="accent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378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177" y="381000"/>
            <a:ext cx="10360501" cy="4876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914162" y="5410200"/>
            <a:ext cx="10360501" cy="1066800"/>
          </a:xfrm>
          <a:prstGeom prst="rect">
            <a:avLst/>
          </a:prstGeo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xmlns="" id="{6B841194-5D57-4AD6-B967-95A34BE87CFB}"/>
              </a:ext>
            </a:extLst>
          </p:cNvPr>
          <p:cNvSpPr>
            <a:spLocks noGrp="1"/>
          </p:cNvSpPr>
          <p:nvPr>
            <p:ph type="sldNum" sz="quarter" idx="10"/>
          </p:nvPr>
        </p:nvSpPr>
        <p:spPr>
          <a:xfrm>
            <a:off x="8735325" y="6172200"/>
            <a:ext cx="2539339"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sym typeface="Times New Roman" panose="02020603050405020304" pitchFamily="18" charset="0"/>
              </a:defRPr>
            </a:lvl1pPr>
          </a:lstStyle>
          <a:p>
            <a:fld id="{8072D4FD-1265-45DF-9AFA-8CB1FF39901B}" type="slidenum">
              <a:rPr lang="en-US" altLang="en-US"/>
              <a:pPr/>
              <a:t>‹#›</a:t>
            </a:fld>
            <a:endParaRPr lang="en-US" altLang="en-US" dirty="0"/>
          </a:p>
        </p:txBody>
      </p:sp>
    </p:spTree>
    <p:extLst>
      <p:ext uri="{BB962C8B-B14F-4D97-AF65-F5344CB8AC3E}">
        <p14:creationId xmlns:p14="http://schemas.microsoft.com/office/powerpoint/2010/main" val="1462848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xmlns="" id="{409B0E10-9643-494C-853A-34D1A27CE6D4}"/>
              </a:ext>
            </a:extLst>
          </p:cNvPr>
          <p:cNvSpPr/>
          <p:nvPr userDrawn="1"/>
        </p:nvSpPr>
        <p:spPr>
          <a:xfrm>
            <a:off x="0" y="0"/>
            <a:ext cx="12188825"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ym typeface="Times New Roman" pitchFamily="18" charset="0"/>
            </a:endParaRPr>
          </a:p>
        </p:txBody>
      </p:sp>
      <p:sp>
        <p:nvSpPr>
          <p:cNvPr id="6" name="Rectangle 22">
            <a:extLst>
              <a:ext uri="{FF2B5EF4-FFF2-40B4-BE49-F238E27FC236}">
                <a16:creationId xmlns:a16="http://schemas.microsoft.com/office/drawing/2014/main" xmlns="" id="{7C7755D3-702F-4C46-A75A-78B44C2FFF51}"/>
              </a:ext>
            </a:extLst>
          </p:cNvPr>
          <p:cNvSpPr>
            <a:spLocks noChangeArrowheads="1"/>
          </p:cNvSpPr>
          <p:nvPr userDrawn="1"/>
        </p:nvSpPr>
        <p:spPr bwMode="auto">
          <a:xfrm flipH="1" flipV="1">
            <a:off x="0" y="933451"/>
            <a:ext cx="12188825"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latin typeface="Calibri" pitchFamily="34" charset="0"/>
              <a:sym typeface="Times New Roman" pitchFamily="18" charset="0"/>
            </a:endParaRPr>
          </a:p>
        </p:txBody>
      </p:sp>
      <p:sp>
        <p:nvSpPr>
          <p:cNvPr id="7" name="Rectangle 22">
            <a:extLst>
              <a:ext uri="{FF2B5EF4-FFF2-40B4-BE49-F238E27FC236}">
                <a16:creationId xmlns:a16="http://schemas.microsoft.com/office/drawing/2014/main" xmlns="" id="{29118E5C-4CF9-4167-A80F-6CDEEF2857ED}"/>
              </a:ext>
            </a:extLst>
          </p:cNvPr>
          <p:cNvSpPr>
            <a:spLocks noChangeArrowheads="1"/>
          </p:cNvSpPr>
          <p:nvPr userDrawn="1"/>
        </p:nvSpPr>
        <p:spPr bwMode="auto">
          <a:xfrm flipH="1" flipV="1">
            <a:off x="0" y="933451"/>
            <a:ext cx="12188825"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latin typeface="Calibri" pitchFamily="34" charset="0"/>
              <a:sym typeface="Times New Roman" pitchFamily="18" charset="0"/>
            </a:endParaRPr>
          </a:p>
        </p:txBody>
      </p:sp>
      <p:pic>
        <p:nvPicPr>
          <p:cNvPr id="8" name="Picture 7" descr="Fancy DOE Seal">
            <a:extLst>
              <a:ext uri="{FF2B5EF4-FFF2-40B4-BE49-F238E27FC236}">
                <a16:creationId xmlns:a16="http://schemas.microsoft.com/office/drawing/2014/main" xmlns="" id="{3FD8EA48-BC16-4C4D-B8CB-1793401EE2AD}"/>
              </a:ext>
            </a:extLst>
          </p:cNvPr>
          <p:cNvPicPr>
            <a:picLocks noChangeAspect="1" noChangeArrowheads="1"/>
          </p:cNvPicPr>
          <p:nvPr userDrawn="1"/>
        </p:nvPicPr>
        <p:blipFill>
          <a:blip r:embed="rId2" cstate="print"/>
          <a:srcRect/>
          <a:stretch>
            <a:fillRect/>
          </a:stretch>
        </p:blipFill>
        <p:spPr bwMode="auto">
          <a:xfrm>
            <a:off x="5548463" y="3019427"/>
            <a:ext cx="1091910" cy="819146"/>
          </a:xfrm>
          <a:prstGeom prst="ellipse">
            <a:avLst/>
          </a:prstGeom>
          <a:noFill/>
          <a:ln w="9525">
            <a:noFill/>
            <a:miter lim="800000"/>
            <a:headEnd/>
            <a:tailEnd/>
          </a:ln>
        </p:spPr>
      </p:pic>
      <p:sp>
        <p:nvSpPr>
          <p:cNvPr id="9" name="Rectangle 19">
            <a:extLst>
              <a:ext uri="{FF2B5EF4-FFF2-40B4-BE49-F238E27FC236}">
                <a16:creationId xmlns:a16="http://schemas.microsoft.com/office/drawing/2014/main" xmlns="" id="{AE8C6B2B-50E8-4EFE-8F74-391DB8283AA6}"/>
              </a:ext>
            </a:extLst>
          </p:cNvPr>
          <p:cNvSpPr/>
          <p:nvPr userDrawn="1"/>
        </p:nvSpPr>
        <p:spPr>
          <a:xfrm>
            <a:off x="0" y="6400800"/>
            <a:ext cx="12188825" cy="4572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ym typeface="Times New Roman" pitchFamily="18" charset="0"/>
            </a:endParaRPr>
          </a:p>
        </p:txBody>
      </p:sp>
      <p:sp>
        <p:nvSpPr>
          <p:cNvPr id="2" name="Title 1"/>
          <p:cNvSpPr>
            <a:spLocks noGrp="1"/>
          </p:cNvSpPr>
          <p:nvPr>
            <p:ph type="ctrTitle"/>
          </p:nvPr>
        </p:nvSpPr>
        <p:spPr>
          <a:xfrm>
            <a:off x="914162" y="2130447"/>
            <a:ext cx="10360501"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Text Placeholder 12"/>
          <p:cNvSpPr>
            <a:spLocks noGrp="1"/>
          </p:cNvSpPr>
          <p:nvPr>
            <p:ph type="body" sz="quarter" idx="13"/>
          </p:nvPr>
        </p:nvSpPr>
        <p:spPr>
          <a:xfrm>
            <a:off x="0" y="0"/>
            <a:ext cx="9954207" cy="914400"/>
          </a:xfrm>
          <a:prstGeom prst="rect">
            <a:avLst/>
          </a:prstGeom>
          <a:solidFill>
            <a:schemeClr val="accent1">
              <a:lumMod val="75000"/>
            </a:schemeClr>
          </a:solidFill>
        </p:spPr>
        <p:txBody>
          <a:bodyPr anchor="ctr"/>
          <a:lstStyle>
            <a:lvl1pPr algn="l">
              <a:buNone/>
              <a:defRPr sz="2600" b="1">
                <a:solidFill>
                  <a:schemeClr val="bg1"/>
                </a:solidFill>
              </a:defRPr>
            </a:lvl1pPr>
            <a:lvl4pPr>
              <a:buNone/>
              <a:defRPr/>
            </a:lvl4pPr>
          </a:lstStyle>
          <a:p>
            <a:pPr lvl="0"/>
            <a:r>
              <a:rPr lang="en-US"/>
              <a:t>Click to edit Master text styles</a:t>
            </a:r>
          </a:p>
        </p:txBody>
      </p:sp>
      <p:sp>
        <p:nvSpPr>
          <p:cNvPr id="10" name="Date Placeholder 3">
            <a:extLst>
              <a:ext uri="{FF2B5EF4-FFF2-40B4-BE49-F238E27FC236}">
                <a16:creationId xmlns:a16="http://schemas.microsoft.com/office/drawing/2014/main" xmlns="" id="{2267AB08-AF80-4E5B-B2B3-6F65B7616C00}"/>
              </a:ext>
            </a:extLst>
          </p:cNvPr>
          <p:cNvSpPr>
            <a:spLocks noGrp="1"/>
          </p:cNvSpPr>
          <p:nvPr>
            <p:ph type="dt" sz="half" idx="14"/>
          </p:nvPr>
        </p:nvSpPr>
        <p:spPr>
          <a:xfrm>
            <a:off x="609441" y="6356351"/>
            <a:ext cx="2844059" cy="365125"/>
          </a:xfrm>
          <a:prstGeom prst="rect">
            <a:avLst/>
          </a:prstGeom>
        </p:spPr>
        <p:txBody>
          <a:bodyPr/>
          <a:lstStyle>
            <a:lvl1pPr eaLnBrk="1" fontAlgn="auto" hangingPunct="1">
              <a:spcBef>
                <a:spcPts val="0"/>
              </a:spcBef>
              <a:spcAft>
                <a:spcPts val="0"/>
              </a:spcAft>
              <a:defRPr>
                <a:latin typeface="+mn-lt"/>
                <a:ea typeface="ヒラギノ角ゴ ProN W3" charset="0"/>
                <a:sym typeface="Times New Roman" pitchFamily="18" charset="0"/>
              </a:defRPr>
            </a:lvl1pPr>
          </a:lstStyle>
          <a:p>
            <a:pPr>
              <a:defRPr/>
            </a:pPr>
            <a:endParaRPr lang="en-US" dirty="0"/>
          </a:p>
        </p:txBody>
      </p:sp>
      <p:sp>
        <p:nvSpPr>
          <p:cNvPr id="11" name="Footer Placeholder 4">
            <a:extLst>
              <a:ext uri="{FF2B5EF4-FFF2-40B4-BE49-F238E27FC236}">
                <a16:creationId xmlns:a16="http://schemas.microsoft.com/office/drawing/2014/main" xmlns="" id="{3F68D22E-A854-4F48-866B-C11892285ABE}"/>
              </a:ext>
            </a:extLst>
          </p:cNvPr>
          <p:cNvSpPr>
            <a:spLocks noGrp="1"/>
          </p:cNvSpPr>
          <p:nvPr>
            <p:ph type="ftr" sz="quarter" idx="15"/>
          </p:nvPr>
        </p:nvSpPr>
        <p:spPr>
          <a:xfrm>
            <a:off x="4164515" y="6356351"/>
            <a:ext cx="3859795" cy="365125"/>
          </a:xfrm>
          <a:prstGeom prst="rect">
            <a:avLst/>
          </a:prstGeom>
        </p:spPr>
        <p:txBody>
          <a:bodyPr/>
          <a:lstStyle>
            <a:lvl1pPr eaLnBrk="1" fontAlgn="auto" hangingPunct="1">
              <a:spcBef>
                <a:spcPts val="0"/>
              </a:spcBef>
              <a:spcAft>
                <a:spcPts val="0"/>
              </a:spcAft>
              <a:defRPr>
                <a:latin typeface="+mn-lt"/>
                <a:ea typeface="ヒラギノ角ゴ ProN W3" charset="0"/>
                <a:sym typeface="Times New Roman" pitchFamily="18" charset="0"/>
              </a:defRPr>
            </a:lvl1pPr>
          </a:lstStyle>
          <a:p>
            <a:pPr>
              <a:defRPr/>
            </a:pPr>
            <a:endParaRPr lang="en-US" dirty="0"/>
          </a:p>
        </p:txBody>
      </p:sp>
      <p:sp>
        <p:nvSpPr>
          <p:cNvPr id="12" name="Slide Number Placeholder 5">
            <a:extLst>
              <a:ext uri="{FF2B5EF4-FFF2-40B4-BE49-F238E27FC236}">
                <a16:creationId xmlns:a16="http://schemas.microsoft.com/office/drawing/2014/main" xmlns="" id="{0AD822F9-BEB8-48DA-BDDF-7B8AA839E8D8}"/>
              </a:ext>
            </a:extLst>
          </p:cNvPr>
          <p:cNvSpPr>
            <a:spLocks noGrp="1"/>
          </p:cNvSpPr>
          <p:nvPr>
            <p:ph type="sldNum" sz="quarter" idx="16"/>
          </p:nvPr>
        </p:nvSpPr>
        <p:spPr>
          <a:xfrm>
            <a:off x="8735325" y="6356351"/>
            <a:ext cx="28440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sym typeface="Times New Roman" panose="02020603050405020304" pitchFamily="18" charset="0"/>
              </a:defRPr>
            </a:lvl1pPr>
          </a:lstStyle>
          <a:p>
            <a:fld id="{14DA770C-62CC-42DF-9F4E-9B0017DC8376}" type="slidenum">
              <a:rPr lang="en-US" altLang="en-US"/>
              <a:pPr/>
              <a:t>‹#›</a:t>
            </a:fld>
            <a:endParaRPr lang="en-US" altLang="en-US" dirty="0"/>
          </a:p>
        </p:txBody>
      </p:sp>
    </p:spTree>
    <p:extLst>
      <p:ext uri="{BB962C8B-B14F-4D97-AF65-F5344CB8AC3E}">
        <p14:creationId xmlns:p14="http://schemas.microsoft.com/office/powerpoint/2010/main" val="303829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q.osd.mil/evm/#/policy-guidance/guides-referen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directives.doe.gov/guidance#b_start=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energy.gov/projectmanagement/services-0/earned-value-managemen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community.max.gov/display/DOEExternal/PM+EVM+Guid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1600200"/>
            <a:ext cx="7086600" cy="3048000"/>
          </a:xfrm>
        </p:spPr>
        <p:txBody>
          <a:bodyPr>
            <a:noAutofit/>
          </a:bodyPr>
          <a:lstStyle/>
          <a:p>
            <a:pPr>
              <a:lnSpc>
                <a:spcPct val="100000"/>
              </a:lnSpc>
            </a:pPr>
            <a:r>
              <a:rPr lang="en-US" altLang="en-US" sz="4000" b="1" dirty="0"/>
              <a:t>Snippet 1-5A:</a:t>
            </a:r>
            <a:r>
              <a:rPr lang="en-US" altLang="en-US" sz="4000" b="1" dirty="0">
                <a:solidFill>
                  <a:srgbClr val="FF00FF"/>
                </a:solidFill>
              </a:rPr>
              <a:t/>
            </a:r>
            <a:br>
              <a:rPr lang="en-US" altLang="en-US" sz="4000" b="1" dirty="0">
                <a:solidFill>
                  <a:srgbClr val="FF00FF"/>
                </a:solidFill>
              </a:rPr>
            </a:br>
            <a:r>
              <a:rPr lang="en-US" altLang="en-US" sz="4000" b="1" dirty="0"/>
              <a:t>Why Implement an </a:t>
            </a:r>
            <a:br>
              <a:rPr lang="en-US" altLang="en-US" sz="4000" b="1" dirty="0"/>
            </a:br>
            <a:r>
              <a:rPr lang="en-US" altLang="en-US" sz="4000" b="1" dirty="0">
                <a:sym typeface="Arial Bold" panose="020B0704020202020204" pitchFamily="34" charset="0"/>
              </a:rPr>
              <a:t>Over Target Baseline (OTB) and/or an</a:t>
            </a:r>
            <a:r>
              <a:rPr lang="en-US" altLang="en-US" sz="4000" b="1" dirty="0">
                <a:solidFill>
                  <a:srgbClr val="FF00FF"/>
                </a:solidFill>
                <a:sym typeface="Arial Bold" panose="020B0704020202020204" pitchFamily="34" charset="0"/>
              </a:rPr>
              <a:t/>
            </a:r>
            <a:br>
              <a:rPr lang="en-US" altLang="en-US" sz="4000" b="1" dirty="0">
                <a:solidFill>
                  <a:srgbClr val="FF00FF"/>
                </a:solidFill>
                <a:sym typeface="Arial Bold" panose="020B0704020202020204" pitchFamily="34" charset="0"/>
              </a:rPr>
            </a:br>
            <a:r>
              <a:rPr lang="en-US" altLang="en-US" sz="4000" b="1" dirty="0">
                <a:sym typeface="Arial Bold" panose="020B0704020202020204" pitchFamily="34" charset="0"/>
              </a:rPr>
              <a:t>Over Target Schedule (OTS)?</a:t>
            </a:r>
            <a:endParaRPr lang="en-US" sz="4000" dirty="0"/>
          </a:p>
        </p:txBody>
      </p:sp>
      <p:sp>
        <p:nvSpPr>
          <p:cNvPr id="3" name="Subtitle 2"/>
          <p:cNvSpPr>
            <a:spLocks noGrp="1"/>
          </p:cNvSpPr>
          <p:nvPr>
            <p:ph type="subTitle" idx="1"/>
          </p:nvPr>
        </p:nvSpPr>
        <p:spPr/>
        <p:txBody>
          <a:bodyPr/>
          <a:lstStyle/>
          <a:p>
            <a:r>
              <a:rPr lang="en-US" dirty="0"/>
              <a:t>Dept. Of Energy</a:t>
            </a:r>
          </a:p>
          <a:p>
            <a:r>
              <a:rPr lang="en-US" dirty="0"/>
              <a:t>Office of Project Management (PM)</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4F7DB-AE34-4919-AC12-291A08911D8C}"/>
              </a:ext>
            </a:extLst>
          </p:cNvPr>
          <p:cNvSpPr>
            <a:spLocks noGrp="1"/>
          </p:cNvSpPr>
          <p:nvPr>
            <p:ph type="title"/>
          </p:nvPr>
        </p:nvSpPr>
        <p:spPr/>
        <p:txBody>
          <a:bodyPr/>
          <a:lstStyle/>
          <a:p>
            <a:r>
              <a:rPr lang="en-US" dirty="0">
                <a:sym typeface="Arial Bold" charset="0"/>
              </a:rPr>
              <a:t>Contractual Actions</a:t>
            </a:r>
            <a:endParaRPr lang="en-US" dirty="0"/>
          </a:p>
        </p:txBody>
      </p:sp>
      <p:sp>
        <p:nvSpPr>
          <p:cNvPr id="6" name="Content Placeholder 4">
            <a:extLst>
              <a:ext uri="{FF2B5EF4-FFF2-40B4-BE49-F238E27FC236}">
                <a16:creationId xmlns:a16="http://schemas.microsoft.com/office/drawing/2014/main" xmlns="" id="{89E4DFD0-793E-41AA-A213-F3290599134F}"/>
              </a:ext>
            </a:extLst>
          </p:cNvPr>
          <p:cNvSpPr>
            <a:spLocks noGrp="1"/>
          </p:cNvSpPr>
          <p:nvPr>
            <p:ph idx="1"/>
          </p:nvPr>
        </p:nvSpPr>
        <p:spPr>
          <a:xfrm>
            <a:off x="1522413" y="1752600"/>
            <a:ext cx="9829799" cy="4876800"/>
          </a:xfrm>
        </p:spPr>
        <p:txBody>
          <a:bodyPr>
            <a:normAutofit fontScale="92500" lnSpcReduction="10000"/>
          </a:bodyPr>
          <a:lstStyle/>
          <a:p>
            <a:pPr marL="342900" lvl="1" indent="-342900">
              <a:lnSpc>
                <a:spcPct val="110000"/>
              </a:lnSpc>
              <a:buClr>
                <a:schemeClr val="accent1">
                  <a:lumMod val="75000"/>
                </a:schemeClr>
              </a:buClr>
              <a:buSzPct val="125000"/>
              <a:defRPr/>
            </a:pPr>
            <a:r>
              <a:rPr lang="en-US" altLang="en-US" sz="2400" dirty="0"/>
              <a:t>OTB and OTS are implemented solely for planning, controlling, and measuring performance on already authorized work </a:t>
            </a:r>
          </a:p>
          <a:p>
            <a:pPr marL="342900" lvl="1" indent="-342900">
              <a:lnSpc>
                <a:spcPct val="110000"/>
              </a:lnSpc>
              <a:buClr>
                <a:schemeClr val="accent1">
                  <a:lumMod val="75000"/>
                </a:schemeClr>
              </a:buClr>
              <a:buSzPct val="125000"/>
              <a:defRPr/>
            </a:pPr>
            <a:r>
              <a:rPr lang="en-US" sz="2400" dirty="0">
                <a:sym typeface="Arial Bold" charset="0"/>
              </a:rPr>
              <a:t>Exe</a:t>
            </a:r>
            <a:r>
              <a:rPr lang="en-US" altLang="en-US" sz="2400" dirty="0"/>
              <a:t>cution of an OTB must be within DOE’s internally approved funding for the project unless supported by contractor investment or BCP executed to increase TPC and available funding</a:t>
            </a:r>
          </a:p>
          <a:p>
            <a:pPr marL="342900" lvl="1" indent="-342900">
              <a:lnSpc>
                <a:spcPct val="110000"/>
              </a:lnSpc>
              <a:buClr>
                <a:schemeClr val="accent1">
                  <a:lumMod val="75000"/>
                </a:schemeClr>
              </a:buClr>
              <a:buSzPct val="125000"/>
              <a:defRPr/>
            </a:pPr>
            <a:r>
              <a:rPr lang="en-US" altLang="en-US" sz="2400" dirty="0"/>
              <a:t>The Contracting Officer issues a cost overrun modification to obligate additional funding without adjusting work scope</a:t>
            </a:r>
          </a:p>
          <a:p>
            <a:pPr marL="800100" lvl="3" indent="-342900">
              <a:lnSpc>
                <a:spcPct val="110000"/>
              </a:lnSpc>
              <a:buClr>
                <a:schemeClr val="accent1">
                  <a:lumMod val="75000"/>
                </a:schemeClr>
              </a:buClr>
              <a:buSzPct val="125000"/>
              <a:defRPr/>
            </a:pPr>
            <a:r>
              <a:rPr lang="en-US" altLang="en-US" sz="2200" dirty="0"/>
              <a:t>OTB/OTS budgets and schedules do not supersede contract values and the existing project milestone schedule remains in effect</a:t>
            </a:r>
          </a:p>
          <a:p>
            <a:pPr marL="800100" lvl="3" indent="-342900">
              <a:lnSpc>
                <a:spcPct val="110000"/>
              </a:lnSpc>
              <a:buClr>
                <a:schemeClr val="accent1">
                  <a:lumMod val="75000"/>
                </a:schemeClr>
              </a:buClr>
              <a:buSzPct val="125000"/>
              <a:defRPr/>
            </a:pPr>
            <a:r>
              <a:rPr lang="en-US" sz="2200" dirty="0"/>
              <a:t>Contractor is not entitled to more fee under the contract for a cost overrun</a:t>
            </a:r>
          </a:p>
          <a:p>
            <a:pPr marL="1146683" lvl="5" indent="-342900">
              <a:lnSpc>
                <a:spcPct val="110000"/>
              </a:lnSpc>
              <a:buClr>
                <a:schemeClr val="accent1">
                  <a:lumMod val="75000"/>
                </a:schemeClr>
              </a:buClr>
              <a:buSzPct val="125000"/>
              <a:defRPr/>
            </a:pPr>
            <a:r>
              <a:rPr lang="en-US" sz="2200" dirty="0"/>
              <a:t>Does not increase the CBB or PBB by the amount of the negotiated cost overrun modification</a:t>
            </a:r>
          </a:p>
          <a:p>
            <a:pPr marL="1146683" lvl="5" indent="-342900">
              <a:lnSpc>
                <a:spcPct val="110000"/>
              </a:lnSpc>
              <a:buClr>
                <a:schemeClr val="accent1">
                  <a:lumMod val="75000"/>
                </a:schemeClr>
              </a:buClr>
              <a:buSzPct val="125000"/>
              <a:defRPr/>
            </a:pPr>
            <a:r>
              <a:rPr lang="en-US" altLang="en-US" sz="2200" dirty="0"/>
              <a:t>The CO may negotiate consideration via contract change</a:t>
            </a:r>
          </a:p>
        </p:txBody>
      </p:sp>
      <p:sp>
        <p:nvSpPr>
          <p:cNvPr id="25603" name="TextBox 3">
            <a:extLst>
              <a:ext uri="{FF2B5EF4-FFF2-40B4-BE49-F238E27FC236}">
                <a16:creationId xmlns:a16="http://schemas.microsoft.com/office/drawing/2014/main" xmlns="" id="{972F5E80-1F0F-40C3-B84E-B922175475A5}"/>
              </a:ext>
            </a:extLst>
          </p:cNvPr>
          <p:cNvSpPr txBox="1">
            <a:spLocks noChangeArrowheads="1"/>
          </p:cNvSpPr>
          <p:nvPr/>
        </p:nvSpPr>
        <p:spPr bwMode="auto">
          <a:xfrm>
            <a:off x="9952038"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eaLnBrk="1" hangingPunct="1"/>
            <a:r>
              <a:rPr lang="en-US" altLang="en-US" sz="1000" dirty="0">
                <a:solidFill>
                  <a:schemeClr val="bg1"/>
                </a:solidFill>
                <a:latin typeface="Times New Roman" panose="02020603050405020304" pitchFamily="18" charset="0"/>
                <a:sym typeface="Times New Roman" panose="02020603050405020304" pitchFamily="18" charset="0"/>
              </a:rPr>
              <a:t>Page </a:t>
            </a:r>
            <a:fld id="{55633456-AB5A-4FE2-96C5-A0BE45751959}" type="slidenum">
              <a:rPr lang="en-US" altLang="en-US" sz="1000">
                <a:solidFill>
                  <a:schemeClr val="bg1"/>
                </a:solidFill>
                <a:latin typeface="Times New Roman" panose="02020603050405020304" pitchFamily="18" charset="0"/>
                <a:sym typeface="Times New Roman" panose="02020603050405020304" pitchFamily="18" charset="0"/>
              </a:rPr>
              <a:pPr algn="r" eaLnBrk="1" hangingPunct="1"/>
              <a:t>10</a:t>
            </a:fld>
            <a:endParaRPr lang="en-US" altLang="en-US" sz="1000" dirty="0">
              <a:solidFill>
                <a:schemeClr val="bg1"/>
              </a:solidFill>
              <a:latin typeface="Times New Roman" panose="02020603050405020304" pitchFamily="18" charset="0"/>
              <a:sym typeface="Times New Roman" panose="02020603050405020304" pitchFamily="18" charset="0"/>
            </a:endParaRPr>
          </a:p>
          <a:p>
            <a:pPr algn="r" eaLnBrk="1" hangingPunct="1"/>
            <a:endParaRPr lang="en-US" altLang="en-US" sz="1000" dirty="0">
              <a:solidFill>
                <a:schemeClr val="bg1"/>
              </a:solidFill>
              <a:latin typeface="Times New Roman" panose="02020603050405020304" pitchFamily="18" charset="0"/>
              <a:sym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6CCD0A49-EB58-4C1B-BB3C-0927E5415115}"/>
              </a:ext>
            </a:extLst>
          </p:cNvPr>
          <p:cNvSpPr>
            <a:spLocks noGrp="1"/>
          </p:cNvSpPr>
          <p:nvPr>
            <p:ph type="sldNum" sz="quarter" idx="12"/>
          </p:nvPr>
        </p:nvSpPr>
        <p:spPr/>
        <p:txBody>
          <a:bodyPr/>
          <a:lstStyle/>
          <a:p>
            <a:fld id="{2A013F82-EE5E-44EE-A61D-E31C6657F26F}" type="slidenum">
              <a:rPr lang="en-US" smtClean="0"/>
              <a:t>10</a:t>
            </a:fld>
            <a:endParaRPr lang="en-US" dirty="0"/>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E669F-211E-464B-9C90-BA38C08429A2}"/>
              </a:ext>
            </a:extLst>
          </p:cNvPr>
          <p:cNvSpPr>
            <a:spLocks noGrp="1"/>
          </p:cNvSpPr>
          <p:nvPr>
            <p:ph type="title"/>
          </p:nvPr>
        </p:nvSpPr>
        <p:spPr/>
        <p:txBody>
          <a:bodyPr/>
          <a:lstStyle/>
          <a:p>
            <a:r>
              <a:rPr lang="en-US" dirty="0">
                <a:sym typeface="Arial Bold" charset="0"/>
              </a:rPr>
              <a:t>OTB Rules of Thumb</a:t>
            </a:r>
            <a:endParaRPr lang="en-US" dirty="0"/>
          </a:p>
        </p:txBody>
      </p:sp>
      <p:sp>
        <p:nvSpPr>
          <p:cNvPr id="7" name="Content Placeholder 4">
            <a:extLst>
              <a:ext uri="{FF2B5EF4-FFF2-40B4-BE49-F238E27FC236}">
                <a16:creationId xmlns:a16="http://schemas.microsoft.com/office/drawing/2014/main" xmlns="" id="{01F19070-16E1-41F1-8F9D-138D782F5BDE}"/>
              </a:ext>
            </a:extLst>
          </p:cNvPr>
          <p:cNvSpPr>
            <a:spLocks noGrp="1"/>
          </p:cNvSpPr>
          <p:nvPr>
            <p:ph idx="1"/>
          </p:nvPr>
        </p:nvSpPr>
        <p:spPr/>
        <p:txBody>
          <a:bodyPr>
            <a:normAutofit/>
          </a:bodyPr>
          <a:lstStyle/>
          <a:p>
            <a:pPr marL="522288" indent="-457200">
              <a:lnSpc>
                <a:spcPct val="85000"/>
              </a:lnSpc>
              <a:buClr>
                <a:schemeClr val="accent1">
                  <a:lumMod val="50000"/>
                </a:schemeClr>
              </a:buClr>
              <a:buFont typeface="Wingdings" panose="05000000000000000000" pitchFamily="2" charset="2"/>
              <a:buChar char="Ø"/>
              <a:defRPr/>
            </a:pPr>
            <a:r>
              <a:rPr lang="en-US" sz="2800" dirty="0">
                <a:sym typeface="Arial Bold" charset="0"/>
              </a:rPr>
              <a:t>Contract is approximately 20 percent or more complete</a:t>
            </a:r>
          </a:p>
          <a:p>
            <a:pPr marL="522288" indent="-457200">
              <a:lnSpc>
                <a:spcPct val="85000"/>
              </a:lnSpc>
              <a:buClr>
                <a:schemeClr val="accent1">
                  <a:lumMod val="50000"/>
                </a:schemeClr>
              </a:buClr>
              <a:buFont typeface="Wingdings" panose="05000000000000000000" pitchFamily="2" charset="2"/>
              <a:buChar char="Ø"/>
              <a:defRPr/>
            </a:pPr>
            <a:r>
              <a:rPr lang="en-US" sz="2800" dirty="0">
                <a:sym typeface="Arial Bold" charset="0"/>
              </a:rPr>
              <a:t>The  contract has approximately 18 months or more of substantial work remaining</a:t>
            </a:r>
          </a:p>
          <a:p>
            <a:pPr marL="522288" indent="-457200">
              <a:lnSpc>
                <a:spcPct val="85000"/>
              </a:lnSpc>
              <a:buClr>
                <a:schemeClr val="accent1">
                  <a:lumMod val="50000"/>
                </a:schemeClr>
              </a:buClr>
              <a:buFont typeface="Wingdings" panose="05000000000000000000" pitchFamily="2" charset="2"/>
              <a:buChar char="Ø"/>
              <a:defRPr/>
            </a:pPr>
            <a:r>
              <a:rPr lang="en-US" sz="2800" dirty="0">
                <a:sym typeface="Arial Bold" charset="0"/>
              </a:rPr>
              <a:t>The ETC exceeds the remaining budget by 15 percent or more</a:t>
            </a:r>
          </a:p>
          <a:p>
            <a:pPr marL="522288" indent="-457200">
              <a:lnSpc>
                <a:spcPct val="85000"/>
              </a:lnSpc>
              <a:buClr>
                <a:schemeClr val="accent1">
                  <a:lumMod val="50000"/>
                </a:schemeClr>
              </a:buClr>
              <a:buFont typeface="Wingdings" panose="05000000000000000000" pitchFamily="2" charset="2"/>
              <a:buChar char="Ø"/>
              <a:defRPr/>
            </a:pPr>
            <a:r>
              <a:rPr lang="en-US" sz="2800" dirty="0">
                <a:sym typeface="Arial Bold" charset="0"/>
              </a:rPr>
              <a:t>Integrated Baseline Review should be conducted</a:t>
            </a:r>
          </a:p>
          <a:p>
            <a:pPr marL="293688" indent="-228600">
              <a:lnSpc>
                <a:spcPct val="85000"/>
              </a:lnSpc>
              <a:buClr>
                <a:schemeClr val="accent1">
                  <a:lumMod val="50000"/>
                </a:schemeClr>
              </a:buClr>
              <a:buFont typeface="Arial" charset="0"/>
              <a:buChar char="•"/>
              <a:defRPr/>
            </a:pPr>
            <a:endParaRPr lang="en-US" sz="2800" dirty="0">
              <a:sym typeface="Arial Bold" charset="0"/>
            </a:endParaRPr>
          </a:p>
          <a:p>
            <a:pPr marL="293688" indent="-228600">
              <a:lnSpc>
                <a:spcPct val="85000"/>
              </a:lnSpc>
              <a:buClr>
                <a:schemeClr val="accent1">
                  <a:lumMod val="50000"/>
                </a:schemeClr>
              </a:buClr>
              <a:buFont typeface="Arial" charset="0"/>
              <a:buChar char="•"/>
              <a:defRPr/>
            </a:pPr>
            <a:endParaRPr lang="en-US" sz="2800" dirty="0">
              <a:sym typeface="Arial Bold" charset="0"/>
            </a:endParaRPr>
          </a:p>
          <a:p>
            <a:pPr marL="293688" indent="-228600">
              <a:lnSpc>
                <a:spcPct val="85000"/>
              </a:lnSpc>
              <a:buClr>
                <a:schemeClr val="accent1">
                  <a:lumMod val="50000"/>
                </a:schemeClr>
              </a:buClr>
              <a:buFont typeface="Arial" charset="0"/>
              <a:buChar char="•"/>
              <a:defRPr/>
            </a:pPr>
            <a:endParaRPr lang="en-US" sz="2800" dirty="0">
              <a:sym typeface="Arial Bold" charset="0"/>
            </a:endParaRPr>
          </a:p>
        </p:txBody>
      </p:sp>
      <p:sp>
        <p:nvSpPr>
          <p:cNvPr id="26627" name="TextBox 3">
            <a:extLst>
              <a:ext uri="{FF2B5EF4-FFF2-40B4-BE49-F238E27FC236}">
                <a16:creationId xmlns:a16="http://schemas.microsoft.com/office/drawing/2014/main" xmlns="" id="{77D1E504-219D-439C-A36B-88B8FEACED84}"/>
              </a:ext>
            </a:extLst>
          </p:cNvPr>
          <p:cNvSpPr txBox="1">
            <a:spLocks noChangeArrowheads="1"/>
          </p:cNvSpPr>
          <p:nvPr/>
        </p:nvSpPr>
        <p:spPr bwMode="auto">
          <a:xfrm>
            <a:off x="9952038"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eaLnBrk="1" hangingPunct="1"/>
            <a:r>
              <a:rPr lang="en-US" altLang="en-US" sz="1000" dirty="0">
                <a:solidFill>
                  <a:schemeClr val="bg1"/>
                </a:solidFill>
                <a:latin typeface="Times New Roman" panose="02020603050405020304" pitchFamily="18" charset="0"/>
                <a:sym typeface="Times New Roman" panose="02020603050405020304" pitchFamily="18" charset="0"/>
              </a:rPr>
              <a:t>Page </a:t>
            </a:r>
            <a:fld id="{EDC1DF73-272B-445E-91C5-0924AF34655A}" type="slidenum">
              <a:rPr lang="en-US" altLang="en-US" sz="1000">
                <a:solidFill>
                  <a:schemeClr val="bg1"/>
                </a:solidFill>
                <a:latin typeface="Times New Roman" panose="02020603050405020304" pitchFamily="18" charset="0"/>
                <a:sym typeface="Times New Roman" panose="02020603050405020304" pitchFamily="18" charset="0"/>
              </a:rPr>
              <a:pPr algn="r" eaLnBrk="1" hangingPunct="1"/>
              <a:t>11</a:t>
            </a:fld>
            <a:endParaRPr lang="en-US" altLang="en-US" sz="1000" dirty="0">
              <a:solidFill>
                <a:schemeClr val="bg1"/>
              </a:solidFill>
              <a:latin typeface="Times New Roman" panose="02020603050405020304" pitchFamily="18" charset="0"/>
              <a:sym typeface="Times New Roman" panose="02020603050405020304" pitchFamily="18" charset="0"/>
            </a:endParaRPr>
          </a:p>
          <a:p>
            <a:pPr algn="r" eaLnBrk="1" hangingPunct="1"/>
            <a:endParaRPr lang="en-US" altLang="en-US" sz="1000" dirty="0">
              <a:solidFill>
                <a:schemeClr val="bg1"/>
              </a:solidFill>
              <a:latin typeface="Times New Roman" panose="02020603050405020304" pitchFamily="18" charset="0"/>
              <a:sym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141773E4-750D-4D69-802B-12E1776B0EF2}"/>
              </a:ext>
            </a:extLst>
          </p:cNvPr>
          <p:cNvSpPr>
            <a:spLocks noGrp="1"/>
          </p:cNvSpPr>
          <p:nvPr>
            <p:ph type="sldNum" sz="quarter" idx="12"/>
          </p:nvPr>
        </p:nvSpPr>
        <p:spPr/>
        <p:txBody>
          <a:bodyPr/>
          <a:lstStyle/>
          <a:p>
            <a:fld id="{2A013F82-EE5E-44EE-A61D-E31C6657F26F}" type="slidenum">
              <a:rPr lang="en-US" smtClean="0"/>
              <a:t>11</a:t>
            </a:fld>
            <a:endParaRPr lang="en-US" dirty="0"/>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CDA84-FCA0-4B8E-8675-D5B451199D01}"/>
              </a:ext>
            </a:extLst>
          </p:cNvPr>
          <p:cNvSpPr>
            <a:spLocks noGrp="1"/>
          </p:cNvSpPr>
          <p:nvPr>
            <p:ph type="title"/>
          </p:nvPr>
        </p:nvSpPr>
        <p:spPr/>
        <p:txBody>
          <a:bodyPr/>
          <a:lstStyle/>
          <a:p>
            <a:r>
              <a:rPr lang="en-US" dirty="0">
                <a:sym typeface="Arial Bold" charset="0"/>
              </a:rPr>
              <a:t>Primary References</a:t>
            </a:r>
            <a:endParaRPr lang="en-US" dirty="0"/>
          </a:p>
        </p:txBody>
      </p:sp>
      <p:sp>
        <p:nvSpPr>
          <p:cNvPr id="3" name="Content Placeholder 2">
            <a:extLst>
              <a:ext uri="{FF2B5EF4-FFF2-40B4-BE49-F238E27FC236}">
                <a16:creationId xmlns:a16="http://schemas.microsoft.com/office/drawing/2014/main" xmlns="" id="{94F195AB-9389-4700-9F65-149E67939577}"/>
              </a:ext>
            </a:extLst>
          </p:cNvPr>
          <p:cNvSpPr>
            <a:spLocks noGrp="1"/>
          </p:cNvSpPr>
          <p:nvPr>
            <p:ph idx="1"/>
          </p:nvPr>
        </p:nvSpPr>
        <p:spPr>
          <a:xfrm>
            <a:off x="1370012" y="2057400"/>
            <a:ext cx="10439400" cy="4187825"/>
          </a:xfrm>
        </p:spPr>
        <p:txBody>
          <a:bodyPr>
            <a:normAutofit/>
          </a:bodyPr>
          <a:lstStyle/>
          <a:p>
            <a:pPr>
              <a:buClr>
                <a:schemeClr val="accent1">
                  <a:lumMod val="75000"/>
                </a:schemeClr>
              </a:buClr>
              <a:buFont typeface="Wingdings" panose="05000000000000000000" pitchFamily="2" charset="2"/>
              <a:buChar char="Ø"/>
              <a:defRPr/>
            </a:pPr>
            <a:r>
              <a:rPr lang="en-US" dirty="0"/>
              <a:t>Department of Defense (DoD) Over Target Baseline (OTB) and Over Target Schedule (OTS) Guide, 12/05/2012</a:t>
            </a:r>
          </a:p>
          <a:p>
            <a:pPr marL="282575" lvl="1" indent="0">
              <a:buClr>
                <a:schemeClr val="accent1">
                  <a:lumMod val="75000"/>
                </a:schemeClr>
              </a:buClr>
              <a:buNone/>
              <a:defRPr/>
            </a:pPr>
            <a:r>
              <a:rPr lang="en-US" sz="2400" dirty="0">
                <a:solidFill>
                  <a:schemeClr val="tx1">
                    <a:lumMod val="75000"/>
                    <a:lumOff val="25000"/>
                  </a:schemeClr>
                </a:solidFill>
                <a:hlinkClick r:id="rId3">
                  <a:extLst>
                    <a:ext uri="{A12FA001-AC4F-418D-AE19-62706E023703}">
                      <ahyp:hlinkClr xmlns:ahyp="http://schemas.microsoft.com/office/drawing/2018/hyperlinkcolor" xmlns="" val="tx"/>
                    </a:ext>
                  </a:extLst>
                </a:hlinkClick>
              </a:rPr>
              <a:t>https://www.acq.osd.mil/evm/#/policy-guidance/guides-references</a:t>
            </a:r>
            <a:endParaRPr lang="en-US" sz="2400" dirty="0">
              <a:solidFill>
                <a:schemeClr val="tx1">
                  <a:lumMod val="75000"/>
                  <a:lumOff val="25000"/>
                </a:schemeClr>
              </a:solidFill>
            </a:endParaRPr>
          </a:p>
          <a:p>
            <a:pPr>
              <a:buClr>
                <a:schemeClr val="accent1">
                  <a:lumMod val="75000"/>
                </a:schemeClr>
              </a:buClr>
              <a:buFont typeface="Wingdings" panose="05000000000000000000" pitchFamily="2" charset="2"/>
              <a:buChar char="Ø"/>
              <a:defRPr/>
            </a:pPr>
            <a:r>
              <a:rPr lang="en-US" dirty="0"/>
              <a:t>Department of Energy (DOE) 413.3-20 Change Control Management Guide</a:t>
            </a:r>
          </a:p>
          <a:p>
            <a:pPr marL="284163" indent="0">
              <a:buNone/>
            </a:pPr>
            <a:r>
              <a:rPr lang="en-US" dirty="0">
                <a:hlinkClick r:id="rId4"/>
              </a:rPr>
              <a:t>https://www.directives.doe.gov/guidance#b_start=0</a:t>
            </a:r>
            <a:r>
              <a:rPr lang="en-US" dirty="0"/>
              <a:t>  </a:t>
            </a:r>
          </a:p>
          <a:p>
            <a:pPr marL="284163" indent="0">
              <a:buNone/>
            </a:pPr>
            <a:endParaRPr lang="en-US" dirty="0"/>
          </a:p>
        </p:txBody>
      </p:sp>
      <p:sp>
        <p:nvSpPr>
          <p:cNvPr id="5" name="Slide Number Placeholder 4">
            <a:extLst>
              <a:ext uri="{FF2B5EF4-FFF2-40B4-BE49-F238E27FC236}">
                <a16:creationId xmlns:a16="http://schemas.microsoft.com/office/drawing/2014/main" xmlns="" id="{09CAF533-9872-49FB-B979-C2CDCD472346}"/>
              </a:ext>
            </a:extLst>
          </p:cNvPr>
          <p:cNvSpPr>
            <a:spLocks noGrp="1"/>
          </p:cNvSpPr>
          <p:nvPr>
            <p:ph type="sldNum" sz="quarter" idx="12"/>
          </p:nvPr>
        </p:nvSpPr>
        <p:spPr/>
        <p:txBody>
          <a:bodyPr/>
          <a:lstStyle/>
          <a:p>
            <a:fld id="{2A013F82-EE5E-44EE-A61D-E31C6657F26F}" type="slidenum">
              <a:rPr lang="en-US" smtClean="0"/>
              <a:t>12</a:t>
            </a:fld>
            <a:endParaRPr lang="en-US" dirty="0"/>
          </a:p>
        </p:txBody>
      </p:sp>
    </p:spTree>
    <p:extLst>
      <p:ext uri="{BB962C8B-B14F-4D97-AF65-F5344CB8AC3E}">
        <p14:creationId xmlns:p14="http://schemas.microsoft.com/office/powerpoint/2010/main" val="3027359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229217B1-D04E-456B-843A-C528C0071A96}"/>
              </a:ext>
            </a:extLst>
          </p:cNvPr>
          <p:cNvSpPr txBox="1">
            <a:spLocks noGrp="1"/>
          </p:cNvSpPr>
          <p:nvPr>
            <p:ph sz="half" idx="2"/>
          </p:nvPr>
        </p:nvSpPr>
        <p:spPr>
          <a:xfrm>
            <a:off x="4189412" y="609600"/>
            <a:ext cx="7391401" cy="5791200"/>
          </a:xfrm>
          <a:prstGeom prst="rect">
            <a:avLst/>
          </a:prstGeom>
        </p:spPr>
        <p:txBody>
          <a:bodyPr rtlCol="0">
            <a:normAutofit/>
          </a:bodyPr>
          <a:lstStyle/>
          <a:p>
            <a:pPr marL="0" indent="0">
              <a:spcBef>
                <a:spcPts val="450"/>
              </a:spcBef>
              <a:buNone/>
            </a:pPr>
            <a:r>
              <a:rPr lang="en-US" b="1" dirty="0"/>
              <a:t>For information on how to implement an OTB/OTS, please refer to Snippet 1-5B. </a:t>
            </a:r>
          </a:p>
          <a:p>
            <a:pPr marL="0" indent="0">
              <a:spcBef>
                <a:spcPts val="450"/>
              </a:spcBef>
              <a:buNone/>
            </a:pPr>
            <a:endParaRPr lang="en-US" b="1" dirty="0"/>
          </a:p>
          <a:p>
            <a:pPr marL="0" indent="0">
              <a:spcBef>
                <a:spcPts val="450"/>
              </a:spcBef>
              <a:buNone/>
            </a:pPr>
            <a:r>
              <a:rPr lang="en-US" b="1" dirty="0"/>
              <a:t>For additional information, please browse our library at the following Project Management Earned Value Management websites.</a:t>
            </a:r>
          </a:p>
          <a:p>
            <a:pPr marL="0" indent="0">
              <a:spcBef>
                <a:spcPts val="450"/>
              </a:spcBef>
              <a:buNone/>
            </a:pPr>
            <a:endParaRPr lang="en-US" dirty="0"/>
          </a:p>
          <a:p>
            <a:pPr marL="0" indent="0">
              <a:spcBef>
                <a:spcPts val="450"/>
              </a:spcBef>
              <a:buNone/>
            </a:pPr>
            <a:r>
              <a:rPr lang="en-US" b="1" dirty="0"/>
              <a:t>External:</a:t>
            </a:r>
          </a:p>
          <a:p>
            <a:pPr marL="0" indent="0">
              <a:spcBef>
                <a:spcPts val="450"/>
              </a:spcBef>
              <a:buNone/>
            </a:pPr>
            <a:r>
              <a:rPr lang="en-US" dirty="0"/>
              <a:t>https://</a:t>
            </a:r>
            <a:r>
              <a:rPr lang="en-US" altLang="en-US" dirty="0">
                <a:hlinkClick r:id="rId3">
                  <a:extLst>
                    <a:ext uri="{A12FA001-AC4F-418D-AE19-62706E023703}">
                      <ahyp:hlinkClr xmlns:ahyp="http://schemas.microsoft.com/office/drawing/2018/hyperlinkcolor" xmlns="" val="tx"/>
                    </a:ext>
                  </a:extLst>
                </a:hlinkClick>
              </a:rPr>
              <a:t>www.energy.gov/projectmanagement/services-0/earned-value-management</a:t>
            </a:r>
            <a:endParaRPr lang="en-US" dirty="0"/>
          </a:p>
          <a:p>
            <a:pPr marL="0" indent="0">
              <a:spcBef>
                <a:spcPts val="450"/>
              </a:spcBef>
              <a:buNone/>
            </a:pPr>
            <a:endParaRPr lang="en-US" dirty="0"/>
          </a:p>
          <a:p>
            <a:pPr marL="0" indent="0">
              <a:spcBef>
                <a:spcPts val="450"/>
              </a:spcBef>
              <a:buNone/>
            </a:pPr>
            <a:r>
              <a:rPr lang="en-US" b="1" dirty="0"/>
              <a:t>Internal:</a:t>
            </a:r>
          </a:p>
          <a:p>
            <a:pPr marL="0" indent="0">
              <a:spcBef>
                <a:spcPts val="450"/>
              </a:spcBef>
              <a:buNone/>
            </a:pPr>
            <a:r>
              <a:rPr lang="en-US" u="sng" dirty="0">
                <a:hlinkClick r:id="rId4">
                  <a:extLst>
                    <a:ext uri="{A12FA001-AC4F-418D-AE19-62706E023703}">
                      <ahyp:hlinkClr xmlns:ahyp="http://schemas.microsoft.com/office/drawing/2018/hyperlinkcolor" xmlns="" val="tx"/>
                    </a:ext>
                  </a:extLst>
                </a:hlinkClick>
              </a:rPr>
              <a:t>https://community.max.gov/display/DOEExternal/PM+EVM+Guidance</a:t>
            </a:r>
            <a:endParaRPr lang="en-US" dirty="0"/>
          </a:p>
          <a:p>
            <a:endParaRPr lang="en-US" sz="2000" dirty="0"/>
          </a:p>
        </p:txBody>
      </p:sp>
      <p:sp>
        <p:nvSpPr>
          <p:cNvPr id="4" name="Slide Number Placeholder 3" hidden="1">
            <a:extLst>
              <a:ext uri="{FF2B5EF4-FFF2-40B4-BE49-F238E27FC236}">
                <a16:creationId xmlns:a16="http://schemas.microsoft.com/office/drawing/2014/main" xmlns="" id="{C46646A1-F3F2-4914-884A-02FD50762B39}"/>
              </a:ext>
            </a:extLst>
          </p:cNvPr>
          <p:cNvSpPr>
            <a:spLocks noGrp="1"/>
          </p:cNvSpPr>
          <p:nvPr>
            <p:ph type="sldNum" sz="quarter" idx="12"/>
          </p:nvPr>
        </p:nvSpPr>
        <p:spPr>
          <a:xfrm>
            <a:off x="10795363" y="5772222"/>
            <a:ext cx="906950" cy="498340"/>
          </a:xfrm>
        </p:spPr>
        <p:txBody>
          <a:bodyPr>
            <a:normAutofit/>
          </a:bodyPr>
          <a:lstStyle/>
          <a:p>
            <a:pPr>
              <a:lnSpc>
                <a:spcPct val="90000"/>
              </a:lnSpc>
              <a:spcAft>
                <a:spcPts val="600"/>
              </a:spcAft>
            </a:pPr>
            <a:fld id="{49BC6C7A-2ECB-4EA1-BA90-BFD30D2D1B64}" type="slidenum">
              <a:rPr lang="en-US" sz="2699"/>
              <a:pPr>
                <a:lnSpc>
                  <a:spcPct val="90000"/>
                </a:lnSpc>
                <a:spcAft>
                  <a:spcPts val="600"/>
                </a:spcAft>
              </a:pPr>
              <a:t>13</a:t>
            </a:fld>
            <a:endParaRPr lang="en-US" sz="2699" dirty="0"/>
          </a:p>
        </p:txBody>
      </p:sp>
      <p:pic>
        <p:nvPicPr>
          <p:cNvPr id="8" name="Picture 7" descr="A close up of a logo&#10;&#10;Description automatically generated">
            <a:extLst>
              <a:ext uri="{FF2B5EF4-FFF2-40B4-BE49-F238E27FC236}">
                <a16:creationId xmlns:a16="http://schemas.microsoft.com/office/drawing/2014/main" xmlns="" id="{67FD5272-9038-410B-AC1A-4454D930F528}"/>
              </a:ext>
            </a:extLst>
          </p:cNvPr>
          <p:cNvPicPr>
            <a:picLocks noChangeAspect="1"/>
          </p:cNvPicPr>
          <p:nvPr/>
        </p:nvPicPr>
        <p:blipFill rotWithShape="1">
          <a:blip r:embed="rId5">
            <a:extLst>
              <a:ext uri="{28A0092B-C50C-407E-A947-70E740481C1C}">
                <a14:useLocalDpi xmlns:a14="http://schemas.microsoft.com/office/drawing/2010/main" val="0"/>
              </a:ext>
            </a:extLst>
          </a:blip>
          <a:srcRect l="30151" t="32160" b="1"/>
          <a:stretch/>
        </p:blipFill>
        <p:spPr>
          <a:xfrm>
            <a:off x="1598612" y="762000"/>
            <a:ext cx="2335107" cy="2267909"/>
          </a:xfrm>
          <a:prstGeom prst="rect">
            <a:avLst/>
          </a:prstGeom>
        </p:spPr>
      </p:pic>
      <p:sp>
        <p:nvSpPr>
          <p:cNvPr id="6" name="Slide Number Placeholder 4">
            <a:extLst>
              <a:ext uri="{FF2B5EF4-FFF2-40B4-BE49-F238E27FC236}">
                <a16:creationId xmlns:a16="http://schemas.microsoft.com/office/drawing/2014/main" xmlns="" id="{57EC3BC5-5A7A-4BB6-A0BA-6763FB515CAF}"/>
              </a:ext>
            </a:extLst>
          </p:cNvPr>
          <p:cNvSpPr txBox="1">
            <a:spLocks/>
          </p:cNvSpPr>
          <p:nvPr/>
        </p:nvSpPr>
        <p:spPr>
          <a:xfrm>
            <a:off x="10285411" y="6400800"/>
            <a:ext cx="1066802" cy="27622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mtClean="0"/>
              <a:pPr/>
              <a:t>13</a:t>
            </a:fld>
            <a:endParaRPr lang="en-US" dirty="0"/>
          </a:p>
        </p:txBody>
      </p:sp>
    </p:spTree>
    <p:extLst>
      <p:ext uri="{BB962C8B-B14F-4D97-AF65-F5344CB8AC3E}">
        <p14:creationId xmlns:p14="http://schemas.microsoft.com/office/powerpoint/2010/main" val="104120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40E15-5EA9-48F5-A701-AF5A3C36736F}"/>
              </a:ext>
            </a:extLst>
          </p:cNvPr>
          <p:cNvSpPr>
            <a:spLocks noGrp="1"/>
          </p:cNvSpPr>
          <p:nvPr>
            <p:ph type="title"/>
          </p:nvPr>
        </p:nvSpPr>
        <p:spPr>
          <a:xfrm>
            <a:off x="1522413" y="154696"/>
            <a:ext cx="9829799" cy="1219200"/>
          </a:xfrm>
        </p:spPr>
        <p:txBody>
          <a:bodyPr/>
          <a:lstStyle/>
          <a:p>
            <a:r>
              <a:rPr lang="en-US" dirty="0"/>
              <a:t>Over Target Baseline (OTB) Definition</a:t>
            </a:r>
          </a:p>
        </p:txBody>
      </p:sp>
      <p:sp>
        <p:nvSpPr>
          <p:cNvPr id="3" name="Content Placeholder 2">
            <a:extLst>
              <a:ext uri="{FF2B5EF4-FFF2-40B4-BE49-F238E27FC236}">
                <a16:creationId xmlns:a16="http://schemas.microsoft.com/office/drawing/2014/main" xmlns="" id="{DBA8C246-F25B-4114-9766-4FF5EFB27DA3}"/>
              </a:ext>
            </a:extLst>
          </p:cNvPr>
          <p:cNvSpPr>
            <a:spLocks noGrp="1"/>
          </p:cNvSpPr>
          <p:nvPr>
            <p:ph idx="1"/>
          </p:nvPr>
        </p:nvSpPr>
        <p:spPr>
          <a:xfrm>
            <a:off x="1522413" y="1843085"/>
            <a:ext cx="9829799" cy="3901565"/>
          </a:xfrm>
        </p:spPr>
        <p:txBody>
          <a:bodyPr>
            <a:normAutofit/>
          </a:bodyPr>
          <a:lstStyle/>
          <a:p>
            <a:pPr>
              <a:lnSpc>
                <a:spcPct val="100000"/>
              </a:lnSpc>
            </a:pPr>
            <a:r>
              <a:rPr lang="en-US" sz="2200" dirty="0"/>
              <a:t>An OTB is a project management tool that may be implemented when the cost overrun to the CBB or PBB</a:t>
            </a:r>
            <a:r>
              <a:rPr lang="en-US" sz="2200" baseline="30000" dirty="0"/>
              <a:t>1</a:t>
            </a:r>
            <a:r>
              <a:rPr lang="en-US" sz="2200" dirty="0"/>
              <a:t> is formally incorporated into the PMB for management purposes. </a:t>
            </a:r>
          </a:p>
          <a:p>
            <a:pPr>
              <a:lnSpc>
                <a:spcPct val="100000"/>
              </a:lnSpc>
            </a:pPr>
            <a:r>
              <a:rPr lang="en-US" sz="2200" dirty="0"/>
              <a:t>An OTB is implemented to regain an executable baseline for performance measurement; there is no change to the </a:t>
            </a:r>
            <a:r>
              <a:rPr lang="en-US" sz="2200" u="sng" dirty="0"/>
              <a:t>contract</a:t>
            </a:r>
            <a:r>
              <a:rPr lang="en-US" sz="2200" dirty="0"/>
              <a:t> requirements or schedule. </a:t>
            </a:r>
          </a:p>
          <a:p>
            <a:pPr>
              <a:lnSpc>
                <a:spcPct val="100000"/>
              </a:lnSpc>
            </a:pPr>
            <a:r>
              <a:rPr lang="en-US" sz="2200" dirty="0"/>
              <a:t>An OTB allows project managers to retain visibility into the original CBB or PBB while measuring performance when a contract experiences an overrun. </a:t>
            </a:r>
          </a:p>
          <a:p>
            <a:pPr>
              <a:lnSpc>
                <a:spcPct val="100000"/>
              </a:lnSpc>
            </a:pPr>
            <a:r>
              <a:rPr lang="en-US" sz="2200" dirty="0"/>
              <a:t>An OTB implementation is a cumbersome and time-consuming process; so the contractor and Government must agree it that it is necessary. </a:t>
            </a:r>
          </a:p>
        </p:txBody>
      </p:sp>
      <p:sp>
        <p:nvSpPr>
          <p:cNvPr id="4" name="Slide Number Placeholder 3">
            <a:extLst>
              <a:ext uri="{FF2B5EF4-FFF2-40B4-BE49-F238E27FC236}">
                <a16:creationId xmlns:a16="http://schemas.microsoft.com/office/drawing/2014/main" xmlns="" id="{7EEF8A27-28A2-4C6F-887C-B08EA255EA3E}"/>
              </a:ext>
            </a:extLst>
          </p:cNvPr>
          <p:cNvSpPr>
            <a:spLocks noGrp="1"/>
          </p:cNvSpPr>
          <p:nvPr>
            <p:ph type="sldNum" sz="quarter" idx="12"/>
          </p:nvPr>
        </p:nvSpPr>
        <p:spPr>
          <a:xfrm>
            <a:off x="10643803" y="6400800"/>
            <a:ext cx="1066802" cy="276228"/>
          </a:xfrm>
        </p:spPr>
        <p:txBody>
          <a:bodyPr/>
          <a:lstStyle/>
          <a:p>
            <a:fld id="{2A013F82-EE5E-44EE-A61D-E31C6657F26F}" type="slidenum">
              <a:rPr lang="en-US" smtClean="0"/>
              <a:t>2</a:t>
            </a:fld>
            <a:endParaRPr lang="en-US" dirty="0"/>
          </a:p>
        </p:txBody>
      </p:sp>
      <p:sp>
        <p:nvSpPr>
          <p:cNvPr id="9" name="Rectangle 8">
            <a:extLst>
              <a:ext uri="{FF2B5EF4-FFF2-40B4-BE49-F238E27FC236}">
                <a16:creationId xmlns:a16="http://schemas.microsoft.com/office/drawing/2014/main" xmlns="" id="{82104E3F-51C1-4C77-A035-B8B84C9F5E2F}"/>
              </a:ext>
            </a:extLst>
          </p:cNvPr>
          <p:cNvSpPr/>
          <p:nvPr/>
        </p:nvSpPr>
        <p:spPr>
          <a:xfrm>
            <a:off x="1674812" y="5888020"/>
            <a:ext cx="9525000" cy="815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ED25175-9F7A-4518-BC32-8ED907640E40}"/>
              </a:ext>
            </a:extLst>
          </p:cNvPr>
          <p:cNvSpPr/>
          <p:nvPr/>
        </p:nvSpPr>
        <p:spPr>
          <a:xfrm>
            <a:off x="1674812" y="5888020"/>
            <a:ext cx="9525000" cy="671915"/>
          </a:xfrm>
          <a:prstGeom prst="rect">
            <a:avLst/>
          </a:prstGeom>
        </p:spPr>
        <p:txBody>
          <a:bodyPr wrap="square">
            <a:spAutoFit/>
          </a:bodyPr>
          <a:lstStyle/>
          <a:p>
            <a:pPr>
              <a:lnSpc>
                <a:spcPct val="107000"/>
              </a:lnSpc>
              <a:spcAft>
                <a:spcPts val="800"/>
              </a:spcAft>
            </a:pPr>
            <a:r>
              <a:rPr lang="en-US"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Refer to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Snippet 1-11 Varying Project and Contract Structures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or the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DOE EVMS Gold Card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for information relative to the relation of the Contract Budget Base (CBB) and Project Budget Base (PBB)</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131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C427D-4F92-462E-843C-17E06FC728B2}"/>
              </a:ext>
            </a:extLst>
          </p:cNvPr>
          <p:cNvSpPr>
            <a:spLocks noGrp="1"/>
          </p:cNvSpPr>
          <p:nvPr>
            <p:ph type="title"/>
          </p:nvPr>
        </p:nvSpPr>
        <p:spPr/>
        <p:txBody>
          <a:bodyPr/>
          <a:lstStyle/>
          <a:p>
            <a:r>
              <a:rPr lang="en-US" dirty="0"/>
              <a:t>DOE Integrated Program Management Report (IPMR)</a:t>
            </a:r>
          </a:p>
        </p:txBody>
      </p:sp>
      <p:sp>
        <p:nvSpPr>
          <p:cNvPr id="3" name="Content Placeholder 2">
            <a:extLst>
              <a:ext uri="{FF2B5EF4-FFF2-40B4-BE49-F238E27FC236}">
                <a16:creationId xmlns:a16="http://schemas.microsoft.com/office/drawing/2014/main" xmlns="" id="{9F4E1559-1314-466A-9059-A439B253B419}"/>
              </a:ext>
            </a:extLst>
          </p:cNvPr>
          <p:cNvSpPr>
            <a:spLocks noGrp="1"/>
          </p:cNvSpPr>
          <p:nvPr>
            <p:ph idx="1"/>
          </p:nvPr>
        </p:nvSpPr>
        <p:spPr>
          <a:xfrm>
            <a:off x="1522413" y="1981200"/>
            <a:ext cx="9829799" cy="4419600"/>
          </a:xfrm>
        </p:spPr>
        <p:txBody>
          <a:bodyPr>
            <a:normAutofit lnSpcReduction="10000"/>
          </a:bodyPr>
          <a:lstStyle/>
          <a:p>
            <a:r>
              <a:rPr lang="en-US" dirty="0"/>
              <a:t>In exceptional cases, the contractor may establish a Performance Measurement Baseline (PMB) with budgets that exceed the CBB or PBB.</a:t>
            </a:r>
          </a:p>
          <a:p>
            <a:r>
              <a:rPr lang="en-US" dirty="0"/>
              <a:t>Acceptance of the OTB values in excess of the CBB or PBB will be predicated on Government approval. </a:t>
            </a:r>
          </a:p>
          <a:p>
            <a:r>
              <a:rPr lang="en-US" dirty="0"/>
              <a:t>The contractor and the Government shall agree on how the results of formal reprogramming is to be reported in the IPMR before it is initiated. </a:t>
            </a:r>
          </a:p>
          <a:p>
            <a:r>
              <a:rPr lang="en-US" dirty="0"/>
              <a:t>Blocks 9.a and 9.b are used to reconcile the increased PMB budget values with the CBB or PBB.</a:t>
            </a:r>
          </a:p>
          <a:p>
            <a:r>
              <a:rPr lang="en-US" dirty="0"/>
              <a:t>Any pertinent details on the reporting of the formal reprogramming shall be included in Format 5. </a:t>
            </a:r>
          </a:p>
        </p:txBody>
      </p:sp>
      <p:sp>
        <p:nvSpPr>
          <p:cNvPr id="4" name="Slide Number Placeholder 3">
            <a:extLst>
              <a:ext uri="{FF2B5EF4-FFF2-40B4-BE49-F238E27FC236}">
                <a16:creationId xmlns:a16="http://schemas.microsoft.com/office/drawing/2014/main" xmlns="" id="{6ADC1EB2-8E32-4472-988F-D61AE4B034F7}"/>
              </a:ext>
            </a:extLst>
          </p:cNvPr>
          <p:cNvSpPr>
            <a:spLocks noGrp="1"/>
          </p:cNvSpPr>
          <p:nvPr>
            <p:ph type="sldNum" sz="quarter" idx="12"/>
          </p:nvPr>
        </p:nvSpPr>
        <p:spPr/>
        <p:txBody>
          <a:bodyPr/>
          <a:lstStyle/>
          <a:p>
            <a:fld id="{2A013F82-EE5E-44EE-A61D-E31C6657F26F}" type="slidenum">
              <a:rPr lang="en-US" smtClean="0"/>
              <a:t>3</a:t>
            </a:fld>
            <a:endParaRPr lang="en-US" dirty="0"/>
          </a:p>
        </p:txBody>
      </p:sp>
    </p:spTree>
    <p:extLst>
      <p:ext uri="{BB962C8B-B14F-4D97-AF65-F5344CB8AC3E}">
        <p14:creationId xmlns:p14="http://schemas.microsoft.com/office/powerpoint/2010/main" val="4131161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4A04C-3F44-4EFD-ABE3-E7AFDABA6D79}"/>
              </a:ext>
            </a:extLst>
          </p:cNvPr>
          <p:cNvSpPr>
            <a:spLocks noGrp="1"/>
          </p:cNvSpPr>
          <p:nvPr>
            <p:ph type="title"/>
          </p:nvPr>
        </p:nvSpPr>
        <p:spPr/>
        <p:txBody>
          <a:bodyPr/>
          <a:lstStyle/>
          <a:p>
            <a:r>
              <a:rPr lang="en-US" dirty="0">
                <a:sym typeface="Arial Bold" charset="0"/>
              </a:rPr>
              <a:t>Over Target Baseline (OTB) Before</a:t>
            </a:r>
            <a:endParaRPr lang="en-US" dirty="0"/>
          </a:p>
        </p:txBody>
      </p:sp>
      <p:sp>
        <p:nvSpPr>
          <p:cNvPr id="21509" name="TextBox 4">
            <a:extLst>
              <a:ext uri="{FF2B5EF4-FFF2-40B4-BE49-F238E27FC236}">
                <a16:creationId xmlns:a16="http://schemas.microsoft.com/office/drawing/2014/main" xmlns="" id="{E3A1ACBA-9F4E-487A-BD92-B87C11926FDE}"/>
              </a:ext>
            </a:extLst>
          </p:cNvPr>
          <p:cNvSpPr txBox="1">
            <a:spLocks noChangeArrowheads="1"/>
          </p:cNvSpPr>
          <p:nvPr/>
        </p:nvSpPr>
        <p:spPr bwMode="auto">
          <a:xfrm>
            <a:off x="9952038"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eaLnBrk="1" hangingPunct="1"/>
            <a:r>
              <a:rPr lang="en-US" altLang="en-US" sz="1000" dirty="0">
                <a:solidFill>
                  <a:schemeClr val="bg1"/>
                </a:solidFill>
                <a:latin typeface="Times New Roman" panose="02020603050405020304" pitchFamily="18" charset="0"/>
                <a:sym typeface="Times New Roman" panose="02020603050405020304" pitchFamily="18" charset="0"/>
              </a:rPr>
              <a:t>Page </a:t>
            </a:r>
            <a:fld id="{DB61E00B-3BB0-4AD0-A095-0B9B33B00FC9}" type="slidenum">
              <a:rPr lang="en-US" altLang="en-US" sz="1000">
                <a:solidFill>
                  <a:schemeClr val="bg1"/>
                </a:solidFill>
                <a:latin typeface="Times New Roman" panose="02020603050405020304" pitchFamily="18" charset="0"/>
                <a:sym typeface="Times New Roman" panose="02020603050405020304" pitchFamily="18" charset="0"/>
              </a:rPr>
              <a:pPr algn="r" eaLnBrk="1" hangingPunct="1"/>
              <a:t>4</a:t>
            </a:fld>
            <a:endParaRPr lang="en-US" altLang="en-US" sz="1000" dirty="0">
              <a:solidFill>
                <a:schemeClr val="bg1"/>
              </a:solidFill>
              <a:latin typeface="Times New Roman" panose="02020603050405020304" pitchFamily="18" charset="0"/>
              <a:sym typeface="Times New Roman" panose="02020603050405020304" pitchFamily="18" charset="0"/>
            </a:endParaRPr>
          </a:p>
          <a:p>
            <a:pPr algn="r" eaLnBrk="1" hangingPunct="1"/>
            <a:endParaRPr lang="en-US" altLang="en-US" sz="1000" dirty="0">
              <a:solidFill>
                <a:schemeClr val="bg1"/>
              </a:solidFill>
              <a:latin typeface="Times New Roman" panose="02020603050405020304" pitchFamily="18" charset="0"/>
              <a:sym typeface="Times New Roman" panose="02020603050405020304" pitchFamily="18" charset="0"/>
            </a:endParaRPr>
          </a:p>
        </p:txBody>
      </p:sp>
      <p:pic>
        <p:nvPicPr>
          <p:cNvPr id="4" name="Picture 3" descr="A picture containing object&#10;&#10;Description automatically generated">
            <a:extLst>
              <a:ext uri="{FF2B5EF4-FFF2-40B4-BE49-F238E27FC236}">
                <a16:creationId xmlns:a16="http://schemas.microsoft.com/office/drawing/2014/main" xmlns="" id="{7D7E159B-E2F8-4A7A-901A-F59401F1E9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5612" y="1137423"/>
            <a:ext cx="3767036" cy="4636352"/>
          </a:xfrm>
          <a:prstGeom prst="rect">
            <a:avLst/>
          </a:prstGeom>
        </p:spPr>
      </p:pic>
      <p:sp>
        <p:nvSpPr>
          <p:cNvPr id="3" name="Slide Number Placeholder 2">
            <a:extLst>
              <a:ext uri="{FF2B5EF4-FFF2-40B4-BE49-F238E27FC236}">
                <a16:creationId xmlns:a16="http://schemas.microsoft.com/office/drawing/2014/main" xmlns="" id="{24537EE5-6A63-41BF-9C79-EA0D599D2CE4}"/>
              </a:ext>
            </a:extLst>
          </p:cNvPr>
          <p:cNvSpPr>
            <a:spLocks noGrp="1"/>
          </p:cNvSpPr>
          <p:nvPr>
            <p:ph type="sldNum" sz="quarter" idx="12"/>
          </p:nvPr>
        </p:nvSpPr>
        <p:spPr/>
        <p:txBody>
          <a:bodyPr/>
          <a:lstStyle/>
          <a:p>
            <a:fld id="{2A013F82-EE5E-44EE-A61D-E31C6657F26F}" type="slidenum">
              <a:rPr lang="en-US" smtClean="0"/>
              <a:t>4</a:t>
            </a:fld>
            <a:endParaRPr lang="en-US" dirty="0"/>
          </a:p>
        </p:txBody>
      </p:sp>
      <p:graphicFrame>
        <p:nvGraphicFramePr>
          <p:cNvPr id="9" name="Table 8">
            <a:extLst>
              <a:ext uri="{FF2B5EF4-FFF2-40B4-BE49-F238E27FC236}">
                <a16:creationId xmlns:a16="http://schemas.microsoft.com/office/drawing/2014/main" xmlns="" id="{51D4D519-764E-44CA-9B12-EF03746F7159}"/>
              </a:ext>
            </a:extLst>
          </p:cNvPr>
          <p:cNvGraphicFramePr>
            <a:graphicFrameLocks noGrp="1"/>
          </p:cNvGraphicFramePr>
          <p:nvPr>
            <p:extLst>
              <p:ext uri="{D42A27DB-BD31-4B8C-83A1-F6EECF244321}">
                <p14:modId xmlns:p14="http://schemas.microsoft.com/office/powerpoint/2010/main" val="3958832912"/>
              </p:ext>
            </p:extLst>
          </p:nvPr>
        </p:nvGraphicFramePr>
        <p:xfrm>
          <a:off x="1065212" y="2133600"/>
          <a:ext cx="6687815" cy="2179320"/>
        </p:xfrm>
        <a:graphic>
          <a:graphicData uri="http://schemas.openxmlformats.org/drawingml/2006/table">
            <a:tbl>
              <a:tblPr firstRow="1" bandRow="1"/>
              <a:tblGrid>
                <a:gridCol w="5828955">
                  <a:extLst>
                    <a:ext uri="{9D8B030D-6E8A-4147-A177-3AD203B41FA5}">
                      <a16:colId xmlns:a16="http://schemas.microsoft.com/office/drawing/2014/main" xmlns="" val="1037434534"/>
                    </a:ext>
                  </a:extLst>
                </a:gridCol>
                <a:gridCol w="858860">
                  <a:extLst>
                    <a:ext uri="{9D8B030D-6E8A-4147-A177-3AD203B41FA5}">
                      <a16:colId xmlns:a16="http://schemas.microsoft.com/office/drawing/2014/main" xmlns="" val="1624650316"/>
                    </a:ext>
                  </a:extLst>
                </a:gridCol>
              </a:tblGrid>
              <a:tr h="605367">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solidFill>
                            <a:schemeClr val="tx1"/>
                          </a:solidFill>
                        </a:rPr>
                        <a:t>Before OTB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hMerge="1">
                  <a:txBody>
                    <a:bodyPr/>
                    <a:lstStyle/>
                    <a:p>
                      <a:pPr algn="ctr"/>
                      <a:endParaRPr lang="en-US" sz="2400" dirty="0"/>
                    </a:p>
                  </a:txBody>
                  <a:tcPr/>
                </a:tc>
                <a:extLst>
                  <a:ext uri="{0D108BD9-81ED-4DB2-BD59-A6C34878D82A}">
                    <a16:rowId xmlns:a16="http://schemas.microsoft.com/office/drawing/2014/main" xmlns="" val="2833016746"/>
                  </a:ext>
                </a:extLst>
              </a:tr>
              <a:tr h="524651">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t>Total Allocated Budget (TAB)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lang="en-US" dirty="0"/>
                    </a:p>
                  </a:txBody>
                  <a:tcPr/>
                </a:tc>
                <a:extLst>
                  <a:ext uri="{0D108BD9-81ED-4DB2-BD59-A6C34878D82A}">
                    <a16:rowId xmlns:a16="http://schemas.microsoft.com/office/drawing/2014/main" xmlns="" val="855792573"/>
                  </a:ext>
                </a:extLst>
              </a:tr>
              <a:tr h="524651">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Contract Budget Base (CBB) or Project Budget Base (</a:t>
                      </a:r>
                      <a:r>
                        <a:rPr lang="en-US" sz="2000" b="1"/>
                        <a:t>PBB)</a:t>
                      </a:r>
                      <a:endParaRPr lang="en-US" sz="20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988170204"/>
                  </a:ext>
                </a:extLst>
              </a:tr>
              <a:tr h="5246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t>Performance Measurement Baseline (PMB)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t>MR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xmlns="" val="2644794791"/>
                  </a:ext>
                </a:extLst>
              </a:tr>
            </a:tbl>
          </a:graphicData>
        </a:graphic>
      </p:graphicFrame>
    </p:spTree>
    <p:custDataLst>
      <p:tags r:id="rId1"/>
    </p:custDataLst>
    <p:extLst>
      <p:ext uri="{BB962C8B-B14F-4D97-AF65-F5344CB8AC3E}">
        <p14:creationId xmlns:p14="http://schemas.microsoft.com/office/powerpoint/2010/main" val="3100536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4A04C-3F44-4EFD-ABE3-E7AFDABA6D79}"/>
              </a:ext>
            </a:extLst>
          </p:cNvPr>
          <p:cNvSpPr>
            <a:spLocks noGrp="1"/>
          </p:cNvSpPr>
          <p:nvPr>
            <p:ph type="title"/>
          </p:nvPr>
        </p:nvSpPr>
        <p:spPr/>
        <p:txBody>
          <a:bodyPr/>
          <a:lstStyle/>
          <a:p>
            <a:r>
              <a:rPr lang="en-US" dirty="0">
                <a:sym typeface="Arial Bold" charset="0"/>
              </a:rPr>
              <a:t>Over Target Baseline (OTB) Before and After</a:t>
            </a:r>
            <a:endParaRPr lang="en-US" dirty="0"/>
          </a:p>
        </p:txBody>
      </p:sp>
      <p:sp>
        <p:nvSpPr>
          <p:cNvPr id="21509" name="TextBox 4">
            <a:extLst>
              <a:ext uri="{FF2B5EF4-FFF2-40B4-BE49-F238E27FC236}">
                <a16:creationId xmlns:a16="http://schemas.microsoft.com/office/drawing/2014/main" xmlns="" id="{E3A1ACBA-9F4E-487A-BD92-B87C11926FDE}"/>
              </a:ext>
            </a:extLst>
          </p:cNvPr>
          <p:cNvSpPr txBox="1">
            <a:spLocks noChangeArrowheads="1"/>
          </p:cNvSpPr>
          <p:nvPr/>
        </p:nvSpPr>
        <p:spPr bwMode="auto">
          <a:xfrm>
            <a:off x="9952038"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eaLnBrk="1" hangingPunct="1"/>
            <a:r>
              <a:rPr lang="en-US" altLang="en-US" sz="1000" dirty="0">
                <a:solidFill>
                  <a:schemeClr val="bg1"/>
                </a:solidFill>
                <a:latin typeface="Times New Roman" panose="02020603050405020304" pitchFamily="18" charset="0"/>
                <a:sym typeface="Times New Roman" panose="02020603050405020304" pitchFamily="18" charset="0"/>
              </a:rPr>
              <a:t>Page </a:t>
            </a:r>
            <a:fld id="{DB61E00B-3BB0-4AD0-A095-0B9B33B00FC9}" type="slidenum">
              <a:rPr lang="en-US" altLang="en-US" sz="1000">
                <a:solidFill>
                  <a:schemeClr val="bg1"/>
                </a:solidFill>
                <a:latin typeface="Times New Roman" panose="02020603050405020304" pitchFamily="18" charset="0"/>
                <a:sym typeface="Times New Roman" panose="02020603050405020304" pitchFamily="18" charset="0"/>
              </a:rPr>
              <a:pPr algn="r" eaLnBrk="1" hangingPunct="1"/>
              <a:t>5</a:t>
            </a:fld>
            <a:endParaRPr lang="en-US" altLang="en-US" sz="1000" dirty="0">
              <a:solidFill>
                <a:schemeClr val="bg1"/>
              </a:solidFill>
              <a:latin typeface="Times New Roman" panose="02020603050405020304" pitchFamily="18" charset="0"/>
              <a:sym typeface="Times New Roman" panose="02020603050405020304" pitchFamily="18" charset="0"/>
            </a:endParaRPr>
          </a:p>
          <a:p>
            <a:pPr algn="r" eaLnBrk="1" hangingPunct="1"/>
            <a:endParaRPr lang="en-US" altLang="en-US" sz="1000" dirty="0">
              <a:solidFill>
                <a:schemeClr val="bg1"/>
              </a:solidFill>
              <a:latin typeface="Times New Roman" panose="02020603050405020304" pitchFamily="18" charset="0"/>
              <a:sym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A9B44EE4-8C0F-48D9-B875-0BADB267D3FD}"/>
              </a:ext>
            </a:extLst>
          </p:cNvPr>
          <p:cNvSpPr>
            <a:spLocks noGrp="1"/>
          </p:cNvSpPr>
          <p:nvPr>
            <p:ph type="sldNum" sz="quarter" idx="12"/>
          </p:nvPr>
        </p:nvSpPr>
        <p:spPr/>
        <p:txBody>
          <a:bodyPr/>
          <a:lstStyle/>
          <a:p>
            <a:fld id="{2A013F82-EE5E-44EE-A61D-E31C6657F26F}" type="slidenum">
              <a:rPr lang="en-US" smtClean="0"/>
              <a:t>5</a:t>
            </a:fld>
            <a:endParaRPr lang="en-US" dirty="0"/>
          </a:p>
        </p:txBody>
      </p:sp>
      <p:graphicFrame>
        <p:nvGraphicFramePr>
          <p:cNvPr id="9" name="Table 8">
            <a:extLst>
              <a:ext uri="{FF2B5EF4-FFF2-40B4-BE49-F238E27FC236}">
                <a16:creationId xmlns:a16="http://schemas.microsoft.com/office/drawing/2014/main" xmlns="" id="{537E84C7-62C7-4778-82A0-1D9497EFF56A}"/>
              </a:ext>
            </a:extLst>
          </p:cNvPr>
          <p:cNvGraphicFramePr>
            <a:graphicFrameLocks noGrp="1"/>
          </p:cNvGraphicFramePr>
          <p:nvPr>
            <p:extLst>
              <p:ext uri="{D42A27DB-BD31-4B8C-83A1-F6EECF244321}">
                <p14:modId xmlns:p14="http://schemas.microsoft.com/office/powerpoint/2010/main" val="1918991245"/>
              </p:ext>
            </p:extLst>
          </p:nvPr>
        </p:nvGraphicFramePr>
        <p:xfrm>
          <a:off x="1074264" y="4590992"/>
          <a:ext cx="9325610" cy="1645920"/>
        </p:xfrm>
        <a:graphic>
          <a:graphicData uri="http://schemas.openxmlformats.org/drawingml/2006/table">
            <a:tbl>
              <a:tblPr firstRow="1" bandRow="1"/>
              <a:tblGrid>
                <a:gridCol w="6333765">
                  <a:extLst>
                    <a:ext uri="{9D8B030D-6E8A-4147-A177-3AD203B41FA5}">
                      <a16:colId xmlns:a16="http://schemas.microsoft.com/office/drawing/2014/main" xmlns="" val="1037434534"/>
                    </a:ext>
                  </a:extLst>
                </a:gridCol>
                <a:gridCol w="2158938">
                  <a:extLst>
                    <a:ext uri="{9D8B030D-6E8A-4147-A177-3AD203B41FA5}">
                      <a16:colId xmlns:a16="http://schemas.microsoft.com/office/drawing/2014/main" xmlns="" val="1074653132"/>
                    </a:ext>
                  </a:extLst>
                </a:gridCol>
                <a:gridCol w="832907">
                  <a:extLst>
                    <a:ext uri="{9D8B030D-6E8A-4147-A177-3AD203B41FA5}">
                      <a16:colId xmlns:a16="http://schemas.microsoft.com/office/drawing/2014/main" xmlns="" val="1624650316"/>
                    </a:ext>
                  </a:extLst>
                </a:gridCol>
              </a:tblGrid>
              <a:tr h="370840">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solidFill>
                            <a:schemeClr val="tx1"/>
                          </a:solidFill>
                        </a:rPr>
                        <a:t>After OTB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hMerge="1">
                  <a:txBody>
                    <a:bodyPr/>
                    <a:lstStyle/>
                    <a:p>
                      <a:endParaRPr lang="en-US"/>
                    </a:p>
                  </a:txBody>
                  <a:tcPr/>
                </a:tc>
                <a:tc hMerge="1">
                  <a:txBody>
                    <a:bodyPr/>
                    <a:lstStyle/>
                    <a:p>
                      <a:pPr algn="ctr"/>
                      <a:endParaRPr lang="en-US" sz="2400" dirty="0"/>
                    </a:p>
                  </a:txBody>
                  <a:tcPr/>
                </a:tc>
                <a:extLst>
                  <a:ext uri="{0D108BD9-81ED-4DB2-BD59-A6C34878D82A}">
                    <a16:rowId xmlns:a16="http://schemas.microsoft.com/office/drawing/2014/main" xmlns="" val="2833016746"/>
                  </a:ext>
                </a:extLst>
              </a:tr>
              <a:tr h="370840">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Total Allocated Budget (TAB)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855792573"/>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Contract Budget Base (CBB) or Project Budget Base (PBB)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Over Target Budget (OTB)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988170204"/>
                  </a:ext>
                </a:extLst>
              </a:tr>
              <a:tr h="3708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Performance Measurement Baseline (PMB)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hMerge="1">
                  <a:txBody>
                    <a:bodyPr/>
                    <a:lstStyle/>
                    <a:p>
                      <a:endParaRPr lang="en-US" dirty="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MR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xmlns="" val="2644794791"/>
                  </a:ext>
                </a:extLst>
              </a:tr>
            </a:tbl>
          </a:graphicData>
        </a:graphic>
      </p:graphicFrame>
      <p:pic>
        <p:nvPicPr>
          <p:cNvPr id="4" name="Picture 3">
            <a:extLst>
              <a:ext uri="{FF2B5EF4-FFF2-40B4-BE49-F238E27FC236}">
                <a16:creationId xmlns:a16="http://schemas.microsoft.com/office/drawing/2014/main" xmlns="" id="{EE779E16-3338-40A1-9B51-909B40A3B2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8812" y="1999515"/>
            <a:ext cx="2688058" cy="3886200"/>
          </a:xfrm>
          <a:prstGeom prst="rect">
            <a:avLst/>
          </a:prstGeom>
        </p:spPr>
      </p:pic>
      <p:graphicFrame>
        <p:nvGraphicFramePr>
          <p:cNvPr id="11" name="Table 10">
            <a:extLst>
              <a:ext uri="{FF2B5EF4-FFF2-40B4-BE49-F238E27FC236}">
                <a16:creationId xmlns:a16="http://schemas.microsoft.com/office/drawing/2014/main" xmlns="" id="{9FE88F46-E66E-4D2A-9C97-5EE47B82B763}"/>
              </a:ext>
            </a:extLst>
          </p:cNvPr>
          <p:cNvGraphicFramePr>
            <a:graphicFrameLocks noGrp="1"/>
          </p:cNvGraphicFramePr>
          <p:nvPr>
            <p:extLst>
              <p:ext uri="{D42A27DB-BD31-4B8C-83A1-F6EECF244321}">
                <p14:modId xmlns:p14="http://schemas.microsoft.com/office/powerpoint/2010/main" val="4189296193"/>
              </p:ext>
            </p:extLst>
          </p:nvPr>
        </p:nvGraphicFramePr>
        <p:xfrm>
          <a:off x="1065212" y="2362200"/>
          <a:ext cx="6351325" cy="1770915"/>
        </p:xfrm>
        <a:graphic>
          <a:graphicData uri="http://schemas.openxmlformats.org/drawingml/2006/table">
            <a:tbl>
              <a:tblPr firstRow="1" bandRow="1"/>
              <a:tblGrid>
                <a:gridCol w="5535678">
                  <a:extLst>
                    <a:ext uri="{9D8B030D-6E8A-4147-A177-3AD203B41FA5}">
                      <a16:colId xmlns:a16="http://schemas.microsoft.com/office/drawing/2014/main" xmlns="" val="1037434534"/>
                    </a:ext>
                  </a:extLst>
                </a:gridCol>
                <a:gridCol w="815647">
                  <a:extLst>
                    <a:ext uri="{9D8B030D-6E8A-4147-A177-3AD203B41FA5}">
                      <a16:colId xmlns:a16="http://schemas.microsoft.com/office/drawing/2014/main" xmlns="" val="1624650316"/>
                    </a:ext>
                  </a:extLst>
                </a:gridCol>
              </a:tblGrid>
              <a:tr h="37084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solidFill>
                            <a:schemeClr val="tx1"/>
                          </a:solidFill>
                        </a:rPr>
                        <a:t>Before OTB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hMerge="1">
                  <a:txBody>
                    <a:bodyPr/>
                    <a:lstStyle/>
                    <a:p>
                      <a:pPr algn="ctr"/>
                      <a:endParaRPr lang="en-US" sz="2400" dirty="0"/>
                    </a:p>
                  </a:txBody>
                  <a:tcPr/>
                </a:tc>
                <a:extLst>
                  <a:ext uri="{0D108BD9-81ED-4DB2-BD59-A6C34878D82A}">
                    <a16:rowId xmlns:a16="http://schemas.microsoft.com/office/drawing/2014/main" xmlns="" val="2833016746"/>
                  </a:ext>
                </a:extLst>
              </a:tr>
              <a:tr h="3708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t>Total Allocated Budget (TAB)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lang="en-US" dirty="0"/>
                    </a:p>
                  </a:txBody>
                  <a:tcPr/>
                </a:tc>
                <a:extLst>
                  <a:ext uri="{0D108BD9-81ED-4DB2-BD59-A6C34878D82A}">
                    <a16:rowId xmlns:a16="http://schemas.microsoft.com/office/drawing/2014/main" xmlns="" val="855792573"/>
                  </a:ext>
                </a:extLst>
              </a:tr>
              <a:tr h="521235">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Contract Budget Base (CBB) or Project Budget Base (PBB)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98817020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t>Performance Measurement Baseline (PMB)</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t>MR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xmlns="" val="2644794791"/>
                  </a:ext>
                </a:extLst>
              </a:tr>
            </a:tbl>
          </a:graphicData>
        </a:graphic>
      </p:graphicFrame>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40E15-5EA9-48F5-A701-AF5A3C36736F}"/>
              </a:ext>
            </a:extLst>
          </p:cNvPr>
          <p:cNvSpPr>
            <a:spLocks noGrp="1"/>
          </p:cNvSpPr>
          <p:nvPr>
            <p:ph type="title"/>
          </p:nvPr>
        </p:nvSpPr>
        <p:spPr/>
        <p:txBody>
          <a:bodyPr/>
          <a:lstStyle/>
          <a:p>
            <a:r>
              <a:rPr lang="en-US" dirty="0"/>
              <a:t>Over Target Schedule (OTS) Definition</a:t>
            </a:r>
          </a:p>
        </p:txBody>
      </p:sp>
      <p:sp>
        <p:nvSpPr>
          <p:cNvPr id="3" name="Content Placeholder 2">
            <a:extLst>
              <a:ext uri="{FF2B5EF4-FFF2-40B4-BE49-F238E27FC236}">
                <a16:creationId xmlns:a16="http://schemas.microsoft.com/office/drawing/2014/main" xmlns="" id="{DBA8C246-F25B-4114-9766-4FF5EFB27DA3}"/>
              </a:ext>
            </a:extLst>
          </p:cNvPr>
          <p:cNvSpPr>
            <a:spLocks noGrp="1"/>
          </p:cNvSpPr>
          <p:nvPr>
            <p:ph idx="1"/>
          </p:nvPr>
        </p:nvSpPr>
        <p:spPr>
          <a:xfrm>
            <a:off x="1522413" y="1981200"/>
            <a:ext cx="9829799" cy="4419600"/>
          </a:xfrm>
        </p:spPr>
        <p:txBody>
          <a:bodyPr>
            <a:normAutofit fontScale="92500"/>
          </a:bodyPr>
          <a:lstStyle/>
          <a:p>
            <a:r>
              <a:rPr lang="en-US" dirty="0"/>
              <a:t>An OTS is when the baseline schedule is time-phased beyond the contract’s project completion date. </a:t>
            </a:r>
          </a:p>
          <a:p>
            <a:r>
              <a:rPr lang="en-US" dirty="0"/>
              <a:t>The contractor may re-phase the PMB schedule to new dates that exceed the contractual milestones with Government approval. </a:t>
            </a:r>
          </a:p>
          <a:p>
            <a:r>
              <a:rPr lang="en-US" dirty="0"/>
              <a:t>These new schedule dates are for performance measurement purposes only. </a:t>
            </a:r>
          </a:p>
          <a:p>
            <a:r>
              <a:rPr lang="en-US" dirty="0"/>
              <a:t>The Government and the contractor shall agree on the new PMB schedule prior to reporting it in the IPMR. </a:t>
            </a:r>
          </a:p>
          <a:p>
            <a:r>
              <a:rPr lang="en-US" dirty="0"/>
              <a:t>The contractor reports in the IPMR Format 5 on any schedule milestones that are inconsistent with contractual milestones. </a:t>
            </a:r>
          </a:p>
          <a:p>
            <a:r>
              <a:rPr lang="en-US" dirty="0"/>
              <a:t>Normally an OTS results in an OTB</a:t>
            </a:r>
          </a:p>
          <a:p>
            <a:endParaRPr lang="en-US" dirty="0"/>
          </a:p>
        </p:txBody>
      </p:sp>
      <p:sp>
        <p:nvSpPr>
          <p:cNvPr id="4" name="Slide Number Placeholder 3">
            <a:extLst>
              <a:ext uri="{FF2B5EF4-FFF2-40B4-BE49-F238E27FC236}">
                <a16:creationId xmlns:a16="http://schemas.microsoft.com/office/drawing/2014/main" xmlns="" id="{7EEF8A27-28A2-4C6F-887C-B08EA255EA3E}"/>
              </a:ext>
            </a:extLst>
          </p:cNvPr>
          <p:cNvSpPr>
            <a:spLocks noGrp="1"/>
          </p:cNvSpPr>
          <p:nvPr>
            <p:ph type="sldNum" sz="quarter" idx="12"/>
          </p:nvPr>
        </p:nvSpPr>
        <p:spPr/>
        <p:txBody>
          <a:bodyPr/>
          <a:lstStyle/>
          <a:p>
            <a:fld id="{2A013F82-EE5E-44EE-A61D-E31C6657F26F}" type="slidenum">
              <a:rPr lang="en-US" smtClean="0"/>
              <a:t>6</a:t>
            </a:fld>
            <a:endParaRPr lang="en-US" dirty="0"/>
          </a:p>
        </p:txBody>
      </p:sp>
    </p:spTree>
    <p:extLst>
      <p:ext uri="{BB962C8B-B14F-4D97-AF65-F5344CB8AC3E}">
        <p14:creationId xmlns:p14="http://schemas.microsoft.com/office/powerpoint/2010/main" val="366474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DB45F-30B7-40BF-826D-C9DBC4FEEEE0}"/>
              </a:ext>
            </a:extLst>
          </p:cNvPr>
          <p:cNvSpPr>
            <a:spLocks noGrp="1"/>
          </p:cNvSpPr>
          <p:nvPr>
            <p:ph type="title"/>
          </p:nvPr>
        </p:nvSpPr>
        <p:spPr>
          <a:xfrm>
            <a:off x="1522413" y="381000"/>
            <a:ext cx="9829799" cy="1219200"/>
          </a:xfrm>
        </p:spPr>
        <p:txBody>
          <a:bodyPr/>
          <a:lstStyle/>
          <a:p>
            <a:r>
              <a:rPr lang="en-US" dirty="0">
                <a:sym typeface="Arial Bold" charset="0"/>
              </a:rPr>
              <a:t>What is an Over Target Schedule (OTS)?</a:t>
            </a:r>
            <a:endParaRPr lang="en-US" dirty="0"/>
          </a:p>
        </p:txBody>
      </p:sp>
      <p:sp>
        <p:nvSpPr>
          <p:cNvPr id="7" name="Content Placeholder 5">
            <a:extLst>
              <a:ext uri="{FF2B5EF4-FFF2-40B4-BE49-F238E27FC236}">
                <a16:creationId xmlns:a16="http://schemas.microsoft.com/office/drawing/2014/main" xmlns="" id="{F392BE09-5B78-4FDE-BD2F-DE99C3344913}"/>
              </a:ext>
            </a:extLst>
          </p:cNvPr>
          <p:cNvSpPr>
            <a:spLocks noGrp="1"/>
          </p:cNvSpPr>
          <p:nvPr>
            <p:ph idx="1"/>
          </p:nvPr>
        </p:nvSpPr>
        <p:spPr>
          <a:xfrm>
            <a:off x="1522413" y="1981200"/>
            <a:ext cx="6629399" cy="4187825"/>
          </a:xfrm>
        </p:spPr>
        <p:txBody>
          <a:bodyPr>
            <a:normAutofit/>
          </a:bodyPr>
          <a:lstStyle/>
          <a:p>
            <a:pPr marL="407988" indent="-342900">
              <a:buClr>
                <a:schemeClr val="accent1">
                  <a:lumMod val="50000"/>
                </a:schemeClr>
              </a:buClr>
              <a:buSzPct val="100000"/>
              <a:defRPr/>
            </a:pPr>
            <a:r>
              <a:rPr lang="en-US" dirty="0">
                <a:sym typeface="Arial Bold" charset="0"/>
              </a:rPr>
              <a:t>Baseline schedule is time phased beyond the contract completion date</a:t>
            </a:r>
          </a:p>
          <a:p>
            <a:pPr marL="407988" indent="-342900">
              <a:buClr>
                <a:schemeClr val="accent1">
                  <a:lumMod val="50000"/>
                </a:schemeClr>
              </a:buClr>
              <a:buSzPct val="100000"/>
              <a:defRPr/>
            </a:pPr>
            <a:r>
              <a:rPr lang="en-US" dirty="0">
                <a:sym typeface="Arial Bold" charset="0"/>
              </a:rPr>
              <a:t>The OTS does not relieve either the contractor or customer from contractual obligations:</a:t>
            </a:r>
          </a:p>
          <a:p>
            <a:pPr marL="865188" lvl="1" indent="-342900">
              <a:buClr>
                <a:schemeClr val="accent1">
                  <a:lumMod val="50000"/>
                </a:schemeClr>
              </a:buClr>
              <a:buSzPct val="100000"/>
              <a:defRPr/>
            </a:pPr>
            <a:r>
              <a:rPr lang="en-US" dirty="0">
                <a:sym typeface="Arial Bold" charset="0"/>
              </a:rPr>
              <a:t>Schedule deliveries or completion dates</a:t>
            </a:r>
          </a:p>
          <a:p>
            <a:pPr marL="865188" lvl="1" indent="-342900">
              <a:buClr>
                <a:schemeClr val="accent1">
                  <a:lumMod val="50000"/>
                </a:schemeClr>
              </a:buClr>
              <a:buSzPct val="100000"/>
              <a:defRPr/>
            </a:pPr>
            <a:r>
              <a:rPr lang="en-US" dirty="0">
                <a:sym typeface="Arial Bold" charset="0"/>
              </a:rPr>
              <a:t>Incentive Fee loss</a:t>
            </a:r>
          </a:p>
          <a:p>
            <a:pPr marL="865188" lvl="1" indent="-342900">
              <a:buClr>
                <a:schemeClr val="accent1">
                  <a:lumMod val="50000"/>
                </a:schemeClr>
              </a:buClr>
              <a:buSzPct val="100000"/>
              <a:defRPr/>
            </a:pPr>
            <a:r>
              <a:rPr lang="en-US" dirty="0">
                <a:sym typeface="Arial Bold" charset="0"/>
              </a:rPr>
              <a:t>Consideration (penalties)</a:t>
            </a:r>
          </a:p>
          <a:p>
            <a:pPr marL="407988" indent="-342900">
              <a:buClr>
                <a:schemeClr val="accent1">
                  <a:lumMod val="50000"/>
                </a:schemeClr>
              </a:buClr>
              <a:buSzPct val="100000"/>
              <a:defRPr/>
            </a:pPr>
            <a:r>
              <a:rPr lang="en-US" dirty="0">
                <a:sym typeface="Arial Bold" charset="0"/>
              </a:rPr>
              <a:t>An OTS does not require an OTB; however, normally they are implemented simultaneously </a:t>
            </a:r>
          </a:p>
          <a:p>
            <a:pPr marL="293688" indent="-228600">
              <a:buClr>
                <a:schemeClr val="accent1">
                  <a:lumMod val="50000"/>
                </a:schemeClr>
              </a:buClr>
              <a:buFont typeface="Arial" charset="0"/>
              <a:buChar char="•"/>
              <a:defRPr/>
            </a:pPr>
            <a:endParaRPr lang="en-US" sz="2800" dirty="0">
              <a:sym typeface="Arial Bold" charset="0"/>
            </a:endParaRPr>
          </a:p>
          <a:p>
            <a:pPr marL="293688" indent="-228600">
              <a:buClr>
                <a:schemeClr val="accent1">
                  <a:lumMod val="50000"/>
                </a:schemeClr>
              </a:buClr>
              <a:buFont typeface="Arial" charset="0"/>
              <a:buChar char="•"/>
              <a:defRPr/>
            </a:pPr>
            <a:endParaRPr lang="en-US" sz="2800" dirty="0">
              <a:sym typeface="Arial Bold" charset="0"/>
            </a:endParaRPr>
          </a:p>
        </p:txBody>
      </p:sp>
      <p:sp>
        <p:nvSpPr>
          <p:cNvPr id="22531" name="TextBox 3">
            <a:extLst>
              <a:ext uri="{FF2B5EF4-FFF2-40B4-BE49-F238E27FC236}">
                <a16:creationId xmlns:a16="http://schemas.microsoft.com/office/drawing/2014/main" xmlns="" id="{CD44C163-EDC6-49E1-A044-1D6D412BB766}"/>
              </a:ext>
            </a:extLst>
          </p:cNvPr>
          <p:cNvSpPr txBox="1">
            <a:spLocks noChangeArrowheads="1"/>
          </p:cNvSpPr>
          <p:nvPr/>
        </p:nvSpPr>
        <p:spPr bwMode="auto">
          <a:xfrm>
            <a:off x="9952038"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eaLnBrk="1" hangingPunct="1"/>
            <a:r>
              <a:rPr lang="en-US" altLang="en-US" sz="1000" dirty="0">
                <a:solidFill>
                  <a:schemeClr val="bg1"/>
                </a:solidFill>
                <a:latin typeface="Times New Roman" panose="02020603050405020304" pitchFamily="18" charset="0"/>
                <a:sym typeface="Times New Roman" panose="02020603050405020304" pitchFamily="18" charset="0"/>
              </a:rPr>
              <a:t>Page </a:t>
            </a:r>
            <a:fld id="{99CD4BB4-02EE-4A19-B966-B90A67F72BA2}" type="slidenum">
              <a:rPr lang="en-US" altLang="en-US" sz="1000" smtClean="0">
                <a:solidFill>
                  <a:schemeClr val="bg1"/>
                </a:solidFill>
                <a:latin typeface="Times New Roman" panose="02020603050405020304" pitchFamily="18" charset="0"/>
                <a:sym typeface="Times New Roman" panose="02020603050405020304" pitchFamily="18" charset="0"/>
              </a:rPr>
              <a:pPr algn="r" eaLnBrk="1" hangingPunct="1"/>
              <a:t>7</a:t>
            </a:fld>
            <a:endParaRPr lang="en-US" altLang="en-US" sz="1000" dirty="0">
              <a:solidFill>
                <a:schemeClr val="bg1"/>
              </a:solidFill>
              <a:latin typeface="Times New Roman" panose="02020603050405020304" pitchFamily="18" charset="0"/>
              <a:sym typeface="Times New Roman" panose="02020603050405020304" pitchFamily="18" charset="0"/>
            </a:endParaRPr>
          </a:p>
          <a:p>
            <a:pPr algn="r" eaLnBrk="1" hangingPunct="1"/>
            <a:endParaRPr lang="en-US" altLang="en-US" sz="1000" dirty="0">
              <a:solidFill>
                <a:schemeClr val="bg1"/>
              </a:solidFill>
              <a:latin typeface="Times New Roman" panose="02020603050405020304" pitchFamily="18" charset="0"/>
              <a:sym typeface="Times New Roman" panose="02020603050405020304" pitchFamily="18" charset="0"/>
            </a:endParaRPr>
          </a:p>
        </p:txBody>
      </p:sp>
      <p:pic>
        <p:nvPicPr>
          <p:cNvPr id="3" name="Picture 2">
            <a:extLst>
              <a:ext uri="{FF2B5EF4-FFF2-40B4-BE49-F238E27FC236}">
                <a16:creationId xmlns:a16="http://schemas.microsoft.com/office/drawing/2014/main" xmlns="" id="{3C367739-AA33-42CD-A333-6284DCDA7468}"/>
              </a:ext>
            </a:extLst>
          </p:cNvPr>
          <p:cNvPicPr>
            <a:picLocks noChangeAspect="1"/>
          </p:cNvPicPr>
          <p:nvPr/>
        </p:nvPicPr>
        <p:blipFill>
          <a:blip r:embed="rId4"/>
          <a:stretch>
            <a:fillRect/>
          </a:stretch>
        </p:blipFill>
        <p:spPr>
          <a:xfrm>
            <a:off x="8008455" y="2819400"/>
            <a:ext cx="3887165" cy="2057400"/>
          </a:xfrm>
          <a:prstGeom prst="rect">
            <a:avLst/>
          </a:prstGeom>
        </p:spPr>
      </p:pic>
      <p:sp>
        <p:nvSpPr>
          <p:cNvPr id="4" name="Slide Number Placeholder 3">
            <a:extLst>
              <a:ext uri="{FF2B5EF4-FFF2-40B4-BE49-F238E27FC236}">
                <a16:creationId xmlns:a16="http://schemas.microsoft.com/office/drawing/2014/main" xmlns="" id="{1D9FC8A9-452B-48FA-9C82-C8F07ECE4E2F}"/>
              </a:ext>
            </a:extLst>
          </p:cNvPr>
          <p:cNvSpPr>
            <a:spLocks noGrp="1"/>
          </p:cNvSpPr>
          <p:nvPr>
            <p:ph type="sldNum" sz="quarter" idx="12"/>
          </p:nvPr>
        </p:nvSpPr>
        <p:spPr/>
        <p:txBody>
          <a:bodyPr/>
          <a:lstStyle/>
          <a:p>
            <a:fld id="{2A013F82-EE5E-44EE-A61D-E31C6657F26F}" type="slidenum">
              <a:rPr lang="en-US" smtClean="0"/>
              <a:t>7</a:t>
            </a:fld>
            <a:endParaRPr lang="en-US" dirty="0"/>
          </a:p>
        </p:txBody>
      </p:sp>
    </p:spTree>
    <p:custDataLst>
      <p:tags r:id="rId1"/>
    </p:custDataLst>
    <p:extLst>
      <p:ext uri="{BB962C8B-B14F-4D97-AF65-F5344CB8AC3E}">
        <p14:creationId xmlns:p14="http://schemas.microsoft.com/office/powerpoint/2010/main" val="26499813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DA981-BE0C-460F-934B-B6FA34017B99}"/>
              </a:ext>
            </a:extLst>
          </p:cNvPr>
          <p:cNvSpPr>
            <a:spLocks noGrp="1"/>
          </p:cNvSpPr>
          <p:nvPr>
            <p:ph type="title"/>
          </p:nvPr>
        </p:nvSpPr>
        <p:spPr>
          <a:xfrm>
            <a:off x="1522413" y="685800"/>
            <a:ext cx="4114800" cy="1925637"/>
          </a:xfrm>
          <a:prstGeom prst="rect">
            <a:avLst/>
          </a:prstGeom>
        </p:spPr>
        <p:txBody>
          <a:bodyPr anchor="b">
            <a:normAutofit/>
          </a:bodyPr>
          <a:lstStyle/>
          <a:p>
            <a:r>
              <a:rPr lang="en-US" dirty="0"/>
              <a:t>Purpose</a:t>
            </a:r>
          </a:p>
        </p:txBody>
      </p:sp>
      <p:graphicFrame>
        <p:nvGraphicFramePr>
          <p:cNvPr id="23557" name="Content Placeholder 4">
            <a:extLst>
              <a:ext uri="{FF2B5EF4-FFF2-40B4-BE49-F238E27FC236}">
                <a16:creationId xmlns:a16="http://schemas.microsoft.com/office/drawing/2014/main" xmlns="" id="{D535FB64-874B-4B1D-951A-8B753BF79660}"/>
              </a:ext>
            </a:extLst>
          </p:cNvPr>
          <p:cNvGraphicFramePr>
            <a:graphicFrameLocks noGrp="1"/>
          </p:cNvGraphicFramePr>
          <p:nvPr>
            <p:ph idx="1"/>
            <p:extLst>
              <p:ext uri="{D42A27DB-BD31-4B8C-83A1-F6EECF244321}">
                <p14:modId xmlns:p14="http://schemas.microsoft.com/office/powerpoint/2010/main" val="3367841620"/>
              </p:ext>
            </p:extLst>
          </p:nvPr>
        </p:nvGraphicFramePr>
        <p:xfrm>
          <a:off x="6094414" y="685800"/>
          <a:ext cx="5257799"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xmlns="" id="{79920007-9614-4F18-9B91-500C28F25153}"/>
              </a:ext>
            </a:extLst>
          </p:cNvPr>
          <p:cNvSpPr>
            <a:spLocks noGrp="1"/>
          </p:cNvSpPr>
          <p:nvPr>
            <p:ph type="sldNum" sz="quarter" idx="12"/>
          </p:nvPr>
        </p:nvSpPr>
        <p:spPr/>
        <p:txBody>
          <a:bodyPr/>
          <a:lstStyle/>
          <a:p>
            <a:fld id="{2A013F82-EE5E-44EE-A61D-E31C6657F26F}" type="slidenum">
              <a:rPr lang="en-US" smtClean="0"/>
              <a:t>8</a:t>
            </a:fld>
            <a:endParaRPr lang="en-US" dirty="0"/>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xmlns="" id="{DE83890E-4B31-4590-A7DD-2C64A8CB2FDC}"/>
              </a:ext>
            </a:extLst>
          </p:cNvPr>
          <p:cNvSpPr>
            <a:spLocks noGrp="1" noChangeArrowheads="1"/>
          </p:cNvSpPr>
          <p:nvPr>
            <p:ph type="title"/>
          </p:nvPr>
        </p:nvSpPr>
        <p:spPr bwMode="auto">
          <a:xfrm>
            <a:off x="1608930" y="328614"/>
            <a:ext cx="7821613" cy="947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5078" bIns="0" numCol="1" rtlCol="0" anchor="t" anchorCtr="0" compatLnSpc="1">
            <a:prstTxWarp prst="textNoShape">
              <a:avLst/>
            </a:prstTxWarp>
            <a:normAutofit/>
          </a:bodyPr>
          <a:lstStyle/>
          <a:p>
            <a:pPr marL="65088"/>
            <a:r>
              <a:rPr lang="en-US" altLang="en-US" sz="4800" dirty="0">
                <a:sym typeface="Arial Bold" panose="020B0704020202020204" pitchFamily="34" charset="0"/>
              </a:rPr>
              <a:t>An OTB With An OTS</a:t>
            </a:r>
          </a:p>
        </p:txBody>
      </p:sp>
      <p:grpSp>
        <p:nvGrpSpPr>
          <p:cNvPr id="24579" name="Group 5">
            <a:extLst>
              <a:ext uri="{FF2B5EF4-FFF2-40B4-BE49-F238E27FC236}">
                <a16:creationId xmlns:a16="http://schemas.microsoft.com/office/drawing/2014/main" xmlns="" id="{8CAECF35-9F38-4F51-BADB-4555DD6FB235}"/>
              </a:ext>
            </a:extLst>
          </p:cNvPr>
          <p:cNvGrpSpPr>
            <a:grpSpLocks/>
          </p:cNvGrpSpPr>
          <p:nvPr/>
        </p:nvGrpSpPr>
        <p:grpSpPr bwMode="auto">
          <a:xfrm>
            <a:off x="1187921" y="728664"/>
            <a:ext cx="10092854" cy="5789057"/>
            <a:chOff x="237009" y="728663"/>
            <a:chExt cx="10092854" cy="5789057"/>
          </a:xfrm>
        </p:grpSpPr>
        <p:sp>
          <p:nvSpPr>
            <p:cNvPr id="24580" name="Rectangle 3">
              <a:extLst>
                <a:ext uri="{FF2B5EF4-FFF2-40B4-BE49-F238E27FC236}">
                  <a16:creationId xmlns:a16="http://schemas.microsoft.com/office/drawing/2014/main" xmlns="" id="{409DCF8F-8656-4D78-A471-6717A7ACB9D9}"/>
                </a:ext>
              </a:extLst>
            </p:cNvPr>
            <p:cNvSpPr>
              <a:spLocks/>
            </p:cNvSpPr>
            <p:nvPr/>
          </p:nvSpPr>
          <p:spPr bwMode="auto">
            <a:xfrm>
              <a:off x="558800" y="2506663"/>
              <a:ext cx="7318375" cy="31877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endParaRPr lang="en-US" altLang="en-US" dirty="0"/>
            </a:p>
          </p:txBody>
        </p:sp>
        <p:sp>
          <p:nvSpPr>
            <p:cNvPr id="24581" name="Freeform 4">
              <a:extLst>
                <a:ext uri="{FF2B5EF4-FFF2-40B4-BE49-F238E27FC236}">
                  <a16:creationId xmlns:a16="http://schemas.microsoft.com/office/drawing/2014/main" xmlns="" id="{6FB9E781-77FA-4DD9-8C46-7B58FCF3826E}"/>
                </a:ext>
              </a:extLst>
            </p:cNvPr>
            <p:cNvSpPr>
              <a:spLocks/>
            </p:cNvSpPr>
            <p:nvPr/>
          </p:nvSpPr>
          <p:spPr bwMode="auto">
            <a:xfrm>
              <a:off x="566738" y="3606800"/>
              <a:ext cx="3938587" cy="206375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00"/>
                <a:gd name="T76" fmla="*/ 0 h 21600"/>
                <a:gd name="T77" fmla="*/ 21600 w 21600"/>
                <a:gd name="T78" fmla="*/ 21600 h 216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00" h="21600">
                  <a:moveTo>
                    <a:pt x="0" y="21600"/>
                  </a:moveTo>
                  <a:lnTo>
                    <a:pt x="1893" y="19915"/>
                  </a:lnTo>
                  <a:lnTo>
                    <a:pt x="2974" y="19007"/>
                  </a:lnTo>
                  <a:lnTo>
                    <a:pt x="3875" y="18230"/>
                  </a:lnTo>
                  <a:lnTo>
                    <a:pt x="4777" y="17581"/>
                  </a:lnTo>
                  <a:lnTo>
                    <a:pt x="5578" y="17063"/>
                  </a:lnTo>
                  <a:lnTo>
                    <a:pt x="6659" y="16172"/>
                  </a:lnTo>
                  <a:lnTo>
                    <a:pt x="7561" y="15394"/>
                  </a:lnTo>
                  <a:lnTo>
                    <a:pt x="8372" y="14746"/>
                  </a:lnTo>
                  <a:lnTo>
                    <a:pt x="9183" y="14098"/>
                  </a:lnTo>
                  <a:lnTo>
                    <a:pt x="10084" y="13320"/>
                  </a:lnTo>
                  <a:lnTo>
                    <a:pt x="10805" y="12672"/>
                  </a:lnTo>
                  <a:lnTo>
                    <a:pt x="11526" y="12023"/>
                  </a:lnTo>
                  <a:lnTo>
                    <a:pt x="12057" y="11505"/>
                  </a:lnTo>
                  <a:lnTo>
                    <a:pt x="12688" y="10986"/>
                  </a:lnTo>
                  <a:lnTo>
                    <a:pt x="13769" y="9820"/>
                  </a:lnTo>
                  <a:lnTo>
                    <a:pt x="14761" y="8799"/>
                  </a:lnTo>
                  <a:lnTo>
                    <a:pt x="15932" y="7632"/>
                  </a:lnTo>
                  <a:lnTo>
                    <a:pt x="16924" y="6595"/>
                  </a:lnTo>
                  <a:lnTo>
                    <a:pt x="17735" y="5688"/>
                  </a:lnTo>
                  <a:lnTo>
                    <a:pt x="18446" y="4780"/>
                  </a:lnTo>
                  <a:lnTo>
                    <a:pt x="19347" y="3614"/>
                  </a:lnTo>
                  <a:lnTo>
                    <a:pt x="20068" y="2447"/>
                  </a:lnTo>
                  <a:lnTo>
                    <a:pt x="20789" y="1296"/>
                  </a:lnTo>
                  <a:lnTo>
                    <a:pt x="21600" y="0"/>
                  </a:lnTo>
                </a:path>
              </a:pathLst>
            </a:custGeom>
            <a:noFill/>
            <a:ln w="57150"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4582" name="Freeform 5">
              <a:extLst>
                <a:ext uri="{FF2B5EF4-FFF2-40B4-BE49-F238E27FC236}">
                  <a16:creationId xmlns:a16="http://schemas.microsoft.com/office/drawing/2014/main" xmlns="" id="{337FBE25-F869-420E-B83F-1759015C8FB3}"/>
                </a:ext>
              </a:extLst>
            </p:cNvPr>
            <p:cNvSpPr>
              <a:spLocks/>
            </p:cNvSpPr>
            <p:nvPr/>
          </p:nvSpPr>
          <p:spPr bwMode="auto">
            <a:xfrm>
              <a:off x="536575" y="4087813"/>
              <a:ext cx="3952875" cy="1582737"/>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0" y="21600"/>
                  </a:moveTo>
                  <a:lnTo>
                    <a:pt x="4706" y="18580"/>
                  </a:lnTo>
                  <a:lnTo>
                    <a:pt x="5873" y="18077"/>
                  </a:lnTo>
                  <a:lnTo>
                    <a:pt x="7049" y="17238"/>
                  </a:lnTo>
                  <a:lnTo>
                    <a:pt x="8407" y="16231"/>
                  </a:lnTo>
                  <a:lnTo>
                    <a:pt x="9764" y="15246"/>
                  </a:lnTo>
                  <a:lnTo>
                    <a:pt x="10850" y="14239"/>
                  </a:lnTo>
                  <a:lnTo>
                    <a:pt x="12198" y="13065"/>
                  </a:lnTo>
                  <a:lnTo>
                    <a:pt x="13284" y="11723"/>
                  </a:lnTo>
                  <a:lnTo>
                    <a:pt x="14189" y="10716"/>
                  </a:lnTo>
                  <a:lnTo>
                    <a:pt x="15094" y="9542"/>
                  </a:lnTo>
                  <a:lnTo>
                    <a:pt x="15999" y="8367"/>
                  </a:lnTo>
                  <a:lnTo>
                    <a:pt x="16994" y="7025"/>
                  </a:lnTo>
                  <a:lnTo>
                    <a:pt x="18171" y="5201"/>
                  </a:lnTo>
                  <a:lnTo>
                    <a:pt x="19247" y="3691"/>
                  </a:lnTo>
                  <a:lnTo>
                    <a:pt x="20242" y="2181"/>
                  </a:lnTo>
                  <a:lnTo>
                    <a:pt x="21600" y="0"/>
                  </a:lnTo>
                </a:path>
              </a:pathLst>
            </a:custGeom>
            <a:noFill/>
            <a:ln w="57150"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4583" name="Freeform 6">
              <a:extLst>
                <a:ext uri="{FF2B5EF4-FFF2-40B4-BE49-F238E27FC236}">
                  <a16:creationId xmlns:a16="http://schemas.microsoft.com/office/drawing/2014/main" xmlns="" id="{1FA8F040-3D8B-41B3-8311-D5BE25411B0E}"/>
                </a:ext>
              </a:extLst>
            </p:cNvPr>
            <p:cNvSpPr>
              <a:spLocks/>
            </p:cNvSpPr>
            <p:nvPr/>
          </p:nvSpPr>
          <p:spPr bwMode="auto">
            <a:xfrm>
              <a:off x="4511675" y="1925638"/>
              <a:ext cx="4413250" cy="1673225"/>
            </a:xfrm>
            <a:custGeom>
              <a:avLst/>
              <a:gdLst>
                <a:gd name="T0" fmla="*/ 2147483647 w 22636"/>
                <a:gd name="T1" fmla="*/ 0 h 21802"/>
                <a:gd name="T2" fmla="*/ 2147483647 w 22636"/>
                <a:gd name="T3" fmla="*/ 2147483647 h 21802"/>
                <a:gd name="T4" fmla="*/ 2147483647 w 22636"/>
                <a:gd name="T5" fmla="*/ 2147483647 h 21802"/>
                <a:gd name="T6" fmla="*/ 2147483647 w 22636"/>
                <a:gd name="T7" fmla="*/ 2147483647 h 21802"/>
                <a:gd name="T8" fmla="*/ 2147483647 w 22636"/>
                <a:gd name="T9" fmla="*/ 2147483647 h 21802"/>
                <a:gd name="T10" fmla="*/ 2147483647 w 22636"/>
                <a:gd name="T11" fmla="*/ 2147483647 h 21802"/>
                <a:gd name="T12" fmla="*/ 2147483647 w 22636"/>
                <a:gd name="T13" fmla="*/ 2147483647 h 21802"/>
                <a:gd name="T14" fmla="*/ 2147483647 w 22636"/>
                <a:gd name="T15" fmla="*/ 2147483647 h 21802"/>
                <a:gd name="T16" fmla="*/ 2147483647 w 22636"/>
                <a:gd name="T17" fmla="*/ 2147483647 h 21802"/>
                <a:gd name="T18" fmla="*/ 2147483647 w 22636"/>
                <a:gd name="T19" fmla="*/ 2147483647 h 21802"/>
                <a:gd name="T20" fmla="*/ 2147483647 w 22636"/>
                <a:gd name="T21" fmla="*/ 2147483647 h 21802"/>
                <a:gd name="T22" fmla="*/ 2147483647 w 22636"/>
                <a:gd name="T23" fmla="*/ 2147483647 h 21802"/>
                <a:gd name="T24" fmla="*/ 2147483647 w 22636"/>
                <a:gd name="T25" fmla="*/ 2147483647 h 21802"/>
                <a:gd name="T26" fmla="*/ 2147483647 w 22636"/>
                <a:gd name="T27" fmla="*/ 2147483647 h 21802"/>
                <a:gd name="T28" fmla="*/ 2147483647 w 22636"/>
                <a:gd name="T29" fmla="*/ 2147483647 h 21802"/>
                <a:gd name="T30" fmla="*/ 2147483647 w 22636"/>
                <a:gd name="T31" fmla="*/ 2147483647 h 21802"/>
                <a:gd name="T32" fmla="*/ 2147483647 w 22636"/>
                <a:gd name="T33" fmla="*/ 2147483647 h 21802"/>
                <a:gd name="T34" fmla="*/ 2147483647 w 22636"/>
                <a:gd name="T35" fmla="*/ 2147483647 h 21802"/>
                <a:gd name="T36" fmla="*/ 2147483647 w 22636"/>
                <a:gd name="T37" fmla="*/ 2147483647 h 21802"/>
                <a:gd name="T38" fmla="*/ 2147483647 w 22636"/>
                <a:gd name="T39" fmla="*/ 2147483647 h 21802"/>
                <a:gd name="T40" fmla="*/ 2147483647 w 22636"/>
                <a:gd name="T41" fmla="*/ 2147483647 h 21802"/>
                <a:gd name="T42" fmla="*/ 2147483647 w 22636"/>
                <a:gd name="T43" fmla="*/ 2147483647 h 21802"/>
                <a:gd name="T44" fmla="*/ 2147483647 w 22636"/>
                <a:gd name="T45" fmla="*/ 2147483647 h 21802"/>
                <a:gd name="T46" fmla="*/ 2147483647 w 22636"/>
                <a:gd name="T47" fmla="*/ 2147483647 h 21802"/>
                <a:gd name="T48" fmla="*/ 0 w 22636"/>
                <a:gd name="T49" fmla="*/ 2147483647 h 21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636" h="21802">
                  <a:moveTo>
                    <a:pt x="22636" y="0"/>
                  </a:moveTo>
                  <a:lnTo>
                    <a:pt x="20886" y="202"/>
                  </a:lnTo>
                  <a:lnTo>
                    <a:pt x="20202" y="356"/>
                  </a:lnTo>
                  <a:lnTo>
                    <a:pt x="19517" y="408"/>
                  </a:lnTo>
                  <a:lnTo>
                    <a:pt x="18874" y="545"/>
                  </a:lnTo>
                  <a:lnTo>
                    <a:pt x="18149" y="734"/>
                  </a:lnTo>
                  <a:lnTo>
                    <a:pt x="16972" y="991"/>
                  </a:lnTo>
                  <a:lnTo>
                    <a:pt x="16137" y="1249"/>
                  </a:lnTo>
                  <a:lnTo>
                    <a:pt x="15413" y="1506"/>
                  </a:lnTo>
                  <a:lnTo>
                    <a:pt x="14819" y="1695"/>
                  </a:lnTo>
                  <a:lnTo>
                    <a:pt x="13743" y="1849"/>
                  </a:lnTo>
                  <a:lnTo>
                    <a:pt x="12551" y="2363"/>
                  </a:lnTo>
                  <a:lnTo>
                    <a:pt x="11844" y="2809"/>
                  </a:lnTo>
                  <a:lnTo>
                    <a:pt x="10781" y="3319"/>
                  </a:lnTo>
                  <a:lnTo>
                    <a:pt x="9789" y="4457"/>
                  </a:lnTo>
                  <a:lnTo>
                    <a:pt x="8873" y="5246"/>
                  </a:lnTo>
                  <a:lnTo>
                    <a:pt x="8059" y="6001"/>
                  </a:lnTo>
                  <a:lnTo>
                    <a:pt x="7022" y="7133"/>
                  </a:lnTo>
                  <a:lnTo>
                    <a:pt x="5855" y="8437"/>
                  </a:lnTo>
                  <a:lnTo>
                    <a:pt x="5004" y="9960"/>
                  </a:lnTo>
                  <a:lnTo>
                    <a:pt x="4037" y="11789"/>
                  </a:lnTo>
                  <a:lnTo>
                    <a:pt x="2915" y="13770"/>
                  </a:lnTo>
                  <a:cubicBezTo>
                    <a:pt x="2752" y="14786"/>
                    <a:pt x="2329" y="14999"/>
                    <a:pt x="2166" y="16015"/>
                  </a:cubicBezTo>
                  <a:lnTo>
                    <a:pt x="1053" y="19269"/>
                  </a:lnTo>
                  <a:lnTo>
                    <a:pt x="0" y="21802"/>
                  </a:lnTo>
                </a:path>
              </a:pathLst>
            </a:custGeom>
            <a:noFill/>
            <a:ln w="57150" cap="flat">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4584" name="Freeform 7">
              <a:extLst>
                <a:ext uri="{FF2B5EF4-FFF2-40B4-BE49-F238E27FC236}">
                  <a16:creationId xmlns:a16="http://schemas.microsoft.com/office/drawing/2014/main" xmlns="" id="{14899090-2594-48E6-85B5-D9A0D7F3F3CD}"/>
                </a:ext>
              </a:extLst>
            </p:cNvPr>
            <p:cNvSpPr>
              <a:spLocks/>
            </p:cNvSpPr>
            <p:nvPr/>
          </p:nvSpPr>
          <p:spPr bwMode="auto">
            <a:xfrm>
              <a:off x="4505325" y="1989138"/>
              <a:ext cx="3375025" cy="16049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0 w 21600"/>
                <a:gd name="T53" fmla="*/ 2147483647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21600" y="0"/>
                  </a:moveTo>
                  <a:lnTo>
                    <a:pt x="20573" y="150"/>
                  </a:lnTo>
                  <a:lnTo>
                    <a:pt x="19435" y="406"/>
                  </a:lnTo>
                  <a:lnTo>
                    <a:pt x="18296" y="705"/>
                  </a:lnTo>
                  <a:lnTo>
                    <a:pt x="17331" y="876"/>
                  </a:lnTo>
                  <a:lnTo>
                    <a:pt x="16660" y="1047"/>
                  </a:lnTo>
                  <a:lnTo>
                    <a:pt x="15989" y="1389"/>
                  </a:lnTo>
                  <a:lnTo>
                    <a:pt x="15400" y="1560"/>
                  </a:lnTo>
                  <a:lnTo>
                    <a:pt x="14871" y="1731"/>
                  </a:lnTo>
                  <a:lnTo>
                    <a:pt x="14281" y="1901"/>
                  </a:lnTo>
                  <a:lnTo>
                    <a:pt x="13682" y="2414"/>
                  </a:lnTo>
                  <a:lnTo>
                    <a:pt x="12869" y="2756"/>
                  </a:lnTo>
                  <a:lnTo>
                    <a:pt x="11903" y="3461"/>
                  </a:lnTo>
                  <a:lnTo>
                    <a:pt x="10937" y="4316"/>
                  </a:lnTo>
                  <a:lnTo>
                    <a:pt x="10043" y="4999"/>
                  </a:lnTo>
                  <a:lnTo>
                    <a:pt x="9148" y="5833"/>
                  </a:lnTo>
                  <a:lnTo>
                    <a:pt x="8254" y="6858"/>
                  </a:lnTo>
                  <a:lnTo>
                    <a:pt x="7441" y="7884"/>
                  </a:lnTo>
                  <a:lnTo>
                    <a:pt x="6699" y="8931"/>
                  </a:lnTo>
                  <a:lnTo>
                    <a:pt x="6028" y="9785"/>
                  </a:lnTo>
                  <a:lnTo>
                    <a:pt x="5357" y="10811"/>
                  </a:lnTo>
                  <a:lnTo>
                    <a:pt x="4686" y="12007"/>
                  </a:lnTo>
                  <a:lnTo>
                    <a:pt x="4007" y="13450"/>
                  </a:lnTo>
                  <a:lnTo>
                    <a:pt x="3193" y="14989"/>
                  </a:lnTo>
                  <a:lnTo>
                    <a:pt x="2013" y="16793"/>
                  </a:lnTo>
                  <a:lnTo>
                    <a:pt x="1118" y="18844"/>
                  </a:lnTo>
                  <a:lnTo>
                    <a:pt x="0" y="21600"/>
                  </a:lnTo>
                </a:path>
              </a:pathLst>
            </a:custGeom>
            <a:noFill/>
            <a:ln w="57150" cap="flat">
              <a:solidFill>
                <a:srgbClr val="FF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4585" name="Freeform 8">
              <a:extLst>
                <a:ext uri="{FF2B5EF4-FFF2-40B4-BE49-F238E27FC236}">
                  <a16:creationId xmlns:a16="http://schemas.microsoft.com/office/drawing/2014/main" xmlns="" id="{D896FAC3-3CD6-4C59-983D-8D1F75220DBE}"/>
                </a:ext>
              </a:extLst>
            </p:cNvPr>
            <p:cNvSpPr>
              <a:spLocks/>
            </p:cNvSpPr>
            <p:nvPr/>
          </p:nvSpPr>
          <p:spPr bwMode="auto">
            <a:xfrm>
              <a:off x="565150" y="4405313"/>
              <a:ext cx="3924300" cy="1273175"/>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0" y="21600"/>
                  </a:moveTo>
                  <a:lnTo>
                    <a:pt x="1905" y="20550"/>
                  </a:lnTo>
                  <a:lnTo>
                    <a:pt x="3172" y="19930"/>
                  </a:lnTo>
                  <a:lnTo>
                    <a:pt x="3888" y="19715"/>
                  </a:lnTo>
                  <a:lnTo>
                    <a:pt x="4797" y="19311"/>
                  </a:lnTo>
                  <a:lnTo>
                    <a:pt x="5514" y="18907"/>
                  </a:lnTo>
                  <a:lnTo>
                    <a:pt x="6143" y="18476"/>
                  </a:lnTo>
                  <a:lnTo>
                    <a:pt x="6955" y="17856"/>
                  </a:lnTo>
                  <a:lnTo>
                    <a:pt x="7777" y="17425"/>
                  </a:lnTo>
                  <a:lnTo>
                    <a:pt x="8589" y="16806"/>
                  </a:lnTo>
                  <a:lnTo>
                    <a:pt x="9402" y="15971"/>
                  </a:lnTo>
                  <a:lnTo>
                    <a:pt x="10311" y="15136"/>
                  </a:lnTo>
                  <a:lnTo>
                    <a:pt x="11123" y="14517"/>
                  </a:lnTo>
                  <a:lnTo>
                    <a:pt x="11927" y="13709"/>
                  </a:lnTo>
                  <a:lnTo>
                    <a:pt x="12652" y="12874"/>
                  </a:lnTo>
                  <a:lnTo>
                    <a:pt x="13552" y="11850"/>
                  </a:lnTo>
                  <a:lnTo>
                    <a:pt x="14374" y="10800"/>
                  </a:lnTo>
                  <a:lnTo>
                    <a:pt x="15274" y="9750"/>
                  </a:lnTo>
                  <a:lnTo>
                    <a:pt x="16270" y="8295"/>
                  </a:lnTo>
                  <a:lnTo>
                    <a:pt x="17179" y="7056"/>
                  </a:lnTo>
                  <a:lnTo>
                    <a:pt x="17991" y="6006"/>
                  </a:lnTo>
                  <a:lnTo>
                    <a:pt x="18786" y="4686"/>
                  </a:lnTo>
                  <a:lnTo>
                    <a:pt x="19503" y="3394"/>
                  </a:lnTo>
                  <a:lnTo>
                    <a:pt x="20246" y="2262"/>
                  </a:lnTo>
                  <a:lnTo>
                    <a:pt x="20875" y="1239"/>
                  </a:lnTo>
                  <a:lnTo>
                    <a:pt x="21600" y="0"/>
                  </a:lnTo>
                </a:path>
              </a:pathLst>
            </a:custGeom>
            <a:noFill/>
            <a:ln w="57150" cap="flat">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4586" name="Rectangle 9">
              <a:extLst>
                <a:ext uri="{FF2B5EF4-FFF2-40B4-BE49-F238E27FC236}">
                  <a16:creationId xmlns:a16="http://schemas.microsoft.com/office/drawing/2014/main" xmlns="" id="{1390F237-D0C1-4D92-8DED-298910562F2A}"/>
                </a:ext>
              </a:extLst>
            </p:cNvPr>
            <p:cNvSpPr>
              <a:spLocks/>
            </p:cNvSpPr>
            <p:nvPr/>
          </p:nvSpPr>
          <p:spPr bwMode="auto">
            <a:xfrm>
              <a:off x="237009" y="3683000"/>
              <a:ext cx="2308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3600" dirty="0">
                  <a:solidFill>
                    <a:schemeClr val="tx1"/>
                  </a:solidFill>
                  <a:latin typeface="Times New Roman Bold" panose="02020803070505020304" pitchFamily="18" charset="0"/>
                  <a:cs typeface="Times New Roman Bold" panose="02020803070505020304" pitchFamily="18" charset="0"/>
                  <a:sym typeface="Times New Roman Bold" panose="02020803070505020304" pitchFamily="18" charset="0"/>
                </a:rPr>
                <a:t>$</a:t>
              </a:r>
            </a:p>
          </p:txBody>
        </p:sp>
        <p:sp>
          <p:nvSpPr>
            <p:cNvPr id="24587" name="Rectangle 10">
              <a:extLst>
                <a:ext uri="{FF2B5EF4-FFF2-40B4-BE49-F238E27FC236}">
                  <a16:creationId xmlns:a16="http://schemas.microsoft.com/office/drawing/2014/main" xmlns="" id="{EAE70C3B-FCD0-4274-BC2C-856E30AD3EB7}"/>
                </a:ext>
              </a:extLst>
            </p:cNvPr>
            <p:cNvSpPr>
              <a:spLocks/>
            </p:cNvSpPr>
            <p:nvPr/>
          </p:nvSpPr>
          <p:spPr bwMode="auto">
            <a:xfrm>
              <a:off x="2296319" y="5810250"/>
              <a:ext cx="820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2400" dirty="0">
                  <a:solidFill>
                    <a:schemeClr val="tx1"/>
                  </a:solidFill>
                  <a:latin typeface="Times New Roman Bold" panose="02020803070505020304" pitchFamily="18" charset="0"/>
                  <a:cs typeface="Times New Roman Bold" panose="02020803070505020304" pitchFamily="18" charset="0"/>
                  <a:sym typeface="Times New Roman Bold" panose="02020803070505020304" pitchFamily="18" charset="0"/>
                </a:rPr>
                <a:t>TIME</a:t>
              </a:r>
            </a:p>
          </p:txBody>
        </p:sp>
        <p:sp>
          <p:nvSpPr>
            <p:cNvPr id="24588" name="Rectangle 11">
              <a:extLst>
                <a:ext uri="{FF2B5EF4-FFF2-40B4-BE49-F238E27FC236}">
                  <a16:creationId xmlns:a16="http://schemas.microsoft.com/office/drawing/2014/main" xmlns="" id="{6F305959-6205-4313-B1B1-360FCB9E6E0B}"/>
                </a:ext>
              </a:extLst>
            </p:cNvPr>
            <p:cNvSpPr>
              <a:spLocks/>
            </p:cNvSpPr>
            <p:nvPr/>
          </p:nvSpPr>
          <p:spPr bwMode="auto">
            <a:xfrm>
              <a:off x="2033080" y="2251075"/>
              <a:ext cx="27712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CBB or PBB / ORIGINAL TAB</a:t>
              </a:r>
            </a:p>
            <a:p>
              <a:pPr algn="ctr" eaLnBrk="1" hangingPunct="1"/>
              <a:endParaRPr lang="en-US" altLang="en-US" sz="16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endParaRPr>
            </a:p>
          </p:txBody>
        </p:sp>
        <p:sp>
          <p:nvSpPr>
            <p:cNvPr id="24589" name="Line 12">
              <a:extLst>
                <a:ext uri="{FF2B5EF4-FFF2-40B4-BE49-F238E27FC236}">
                  <a16:creationId xmlns:a16="http://schemas.microsoft.com/office/drawing/2014/main" xmlns="" id="{BC759018-CF62-40B3-A438-5B469B46391B}"/>
                </a:ext>
              </a:extLst>
            </p:cNvPr>
            <p:cNvSpPr>
              <a:spLocks noChangeShapeType="1"/>
            </p:cNvSpPr>
            <p:nvPr/>
          </p:nvSpPr>
          <p:spPr bwMode="auto">
            <a:xfrm>
              <a:off x="1628775" y="4462463"/>
              <a:ext cx="536575" cy="442912"/>
            </a:xfrm>
            <a:prstGeom prst="line">
              <a:avLst/>
            </a:prstGeom>
            <a:noFill/>
            <a:ln w="57150">
              <a:solidFill>
                <a:srgbClr val="FF000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590" name="Line 13">
              <a:extLst>
                <a:ext uri="{FF2B5EF4-FFF2-40B4-BE49-F238E27FC236}">
                  <a16:creationId xmlns:a16="http://schemas.microsoft.com/office/drawing/2014/main" xmlns="" id="{27FEC2ED-7B3B-46D2-BCF3-B656E9B9575C}"/>
                </a:ext>
              </a:extLst>
            </p:cNvPr>
            <p:cNvSpPr>
              <a:spLocks noChangeShapeType="1"/>
            </p:cNvSpPr>
            <p:nvPr/>
          </p:nvSpPr>
          <p:spPr bwMode="auto">
            <a:xfrm rot="10800000" flipH="1">
              <a:off x="3871913" y="4765675"/>
              <a:ext cx="1587" cy="361950"/>
            </a:xfrm>
            <a:prstGeom prst="line">
              <a:avLst/>
            </a:prstGeom>
            <a:noFill/>
            <a:ln w="57150">
              <a:solidFill>
                <a:srgbClr val="00800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591" name="Rectangle 14">
              <a:extLst>
                <a:ext uri="{FF2B5EF4-FFF2-40B4-BE49-F238E27FC236}">
                  <a16:creationId xmlns:a16="http://schemas.microsoft.com/office/drawing/2014/main" xmlns="" id="{A2A93B64-0559-4077-B3E2-EBF889F17BAE}"/>
                </a:ext>
              </a:extLst>
            </p:cNvPr>
            <p:cNvSpPr>
              <a:spLocks/>
            </p:cNvSpPr>
            <p:nvPr/>
          </p:nvSpPr>
          <p:spPr bwMode="auto">
            <a:xfrm>
              <a:off x="5881688" y="2976563"/>
              <a:ext cx="1955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40639" bIns="0"/>
            <a:lstStyle>
              <a:lvl1pPr marL="39688">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lnSpc>
                  <a:spcPct val="85000"/>
                </a:lnSpc>
              </a:pPr>
              <a:r>
                <a:rPr lang="en-US" altLang="en-US" sz="30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Revised</a:t>
              </a:r>
            </a:p>
            <a:p>
              <a:pPr algn="ctr" eaLnBrk="1" hangingPunct="1">
                <a:lnSpc>
                  <a:spcPct val="85000"/>
                </a:lnSpc>
              </a:pPr>
              <a:r>
                <a:rPr lang="en-US" altLang="en-US" sz="30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Baseline (BCWS)</a:t>
              </a:r>
            </a:p>
          </p:txBody>
        </p:sp>
        <p:sp>
          <p:nvSpPr>
            <p:cNvPr id="24592" name="Rectangle 15">
              <a:extLst>
                <a:ext uri="{FF2B5EF4-FFF2-40B4-BE49-F238E27FC236}">
                  <a16:creationId xmlns:a16="http://schemas.microsoft.com/office/drawing/2014/main" xmlns="" id="{A4FECE7F-26E3-475B-BC6D-262380820E3A}"/>
                </a:ext>
              </a:extLst>
            </p:cNvPr>
            <p:cNvSpPr>
              <a:spLocks/>
            </p:cNvSpPr>
            <p:nvPr/>
          </p:nvSpPr>
          <p:spPr bwMode="auto">
            <a:xfrm>
              <a:off x="2900363" y="5078413"/>
              <a:ext cx="1752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40639" bIns="0"/>
            <a:lstStyle>
              <a:lvl1pPr marL="39688">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a:spcBef>
                  <a:spcPts val="1700"/>
                </a:spcBef>
              </a:pPr>
              <a:r>
                <a:rPr lang="en-US" altLang="en-US" sz="3000" dirty="0">
                  <a:solidFill>
                    <a:srgbClr val="008000"/>
                  </a:solidFill>
                  <a:latin typeface="Times New Roman Bold" panose="02020803070505020304" pitchFamily="18" charset="0"/>
                  <a:cs typeface="Times New Roman Bold" panose="02020803070505020304" pitchFamily="18" charset="0"/>
                  <a:sym typeface="Times New Roman Bold" panose="02020803070505020304" pitchFamily="18" charset="0"/>
                </a:rPr>
                <a:t>BCWP</a:t>
              </a:r>
            </a:p>
          </p:txBody>
        </p:sp>
        <p:sp>
          <p:nvSpPr>
            <p:cNvPr id="24593" name="Rectangle 16">
              <a:extLst>
                <a:ext uri="{FF2B5EF4-FFF2-40B4-BE49-F238E27FC236}">
                  <a16:creationId xmlns:a16="http://schemas.microsoft.com/office/drawing/2014/main" xmlns="" id="{688E2640-DC95-41A7-B94A-288FB03C3F95}"/>
                </a:ext>
              </a:extLst>
            </p:cNvPr>
            <p:cNvSpPr>
              <a:spLocks/>
            </p:cNvSpPr>
            <p:nvPr/>
          </p:nvSpPr>
          <p:spPr bwMode="auto">
            <a:xfrm>
              <a:off x="755650" y="3924300"/>
              <a:ext cx="1765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40639" bIns="0"/>
            <a:lstStyle>
              <a:lvl1pPr marL="39688">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a:spcBef>
                  <a:spcPts val="1700"/>
                </a:spcBef>
              </a:pPr>
              <a:r>
                <a:rPr lang="en-US" altLang="en-US" sz="3000"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ACWP</a:t>
              </a:r>
            </a:p>
          </p:txBody>
        </p:sp>
        <p:sp>
          <p:nvSpPr>
            <p:cNvPr id="24594" name="Line 17">
              <a:extLst>
                <a:ext uri="{FF2B5EF4-FFF2-40B4-BE49-F238E27FC236}">
                  <a16:creationId xmlns:a16="http://schemas.microsoft.com/office/drawing/2014/main" xmlns="" id="{E3F15634-E9A9-4804-9961-64E96C429C0C}"/>
                </a:ext>
              </a:extLst>
            </p:cNvPr>
            <p:cNvSpPr>
              <a:spLocks noChangeShapeType="1"/>
            </p:cNvSpPr>
            <p:nvPr/>
          </p:nvSpPr>
          <p:spPr bwMode="auto">
            <a:xfrm rot="10800000">
              <a:off x="5521325" y="2849563"/>
              <a:ext cx="614363" cy="4445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595" name="Line 18">
              <a:extLst>
                <a:ext uri="{FF2B5EF4-FFF2-40B4-BE49-F238E27FC236}">
                  <a16:creationId xmlns:a16="http://schemas.microsoft.com/office/drawing/2014/main" xmlns="" id="{41232ABB-FBD8-4DF3-AF80-57CF7B97CB70}"/>
                </a:ext>
              </a:extLst>
            </p:cNvPr>
            <p:cNvSpPr>
              <a:spLocks noChangeShapeType="1"/>
            </p:cNvSpPr>
            <p:nvPr/>
          </p:nvSpPr>
          <p:spPr bwMode="auto">
            <a:xfrm>
              <a:off x="3795713" y="3071813"/>
              <a:ext cx="952500" cy="133350"/>
            </a:xfrm>
            <a:prstGeom prst="line">
              <a:avLst/>
            </a:prstGeom>
            <a:noFill/>
            <a:ln w="57150">
              <a:solidFill>
                <a:srgbClr val="FF000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596" name="Rectangle 19">
              <a:extLst>
                <a:ext uri="{FF2B5EF4-FFF2-40B4-BE49-F238E27FC236}">
                  <a16:creationId xmlns:a16="http://schemas.microsoft.com/office/drawing/2014/main" xmlns="" id="{D16D6340-9AB7-4065-9D5F-2390D19E9D7C}"/>
                </a:ext>
              </a:extLst>
            </p:cNvPr>
            <p:cNvSpPr>
              <a:spLocks/>
            </p:cNvSpPr>
            <p:nvPr/>
          </p:nvSpPr>
          <p:spPr bwMode="auto">
            <a:xfrm>
              <a:off x="9072563" y="2039938"/>
              <a:ext cx="1257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40639" bIns="0"/>
            <a:lstStyle>
              <a:lvl1pPr marL="39688">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lnSpc>
                  <a:spcPct val="85000"/>
                </a:lnSpc>
              </a:pPr>
              <a:r>
                <a:rPr lang="en-US" altLang="en-US" sz="2800"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OTB</a:t>
              </a:r>
            </a:p>
          </p:txBody>
        </p:sp>
        <p:sp>
          <p:nvSpPr>
            <p:cNvPr id="24597" name="Line 20">
              <a:extLst>
                <a:ext uri="{FF2B5EF4-FFF2-40B4-BE49-F238E27FC236}">
                  <a16:creationId xmlns:a16="http://schemas.microsoft.com/office/drawing/2014/main" xmlns="" id="{CDEE2359-67C9-446B-B19B-BD3B97618115}"/>
                </a:ext>
              </a:extLst>
            </p:cNvPr>
            <p:cNvSpPr>
              <a:spLocks noChangeShapeType="1"/>
            </p:cNvSpPr>
            <p:nvPr/>
          </p:nvSpPr>
          <p:spPr bwMode="auto">
            <a:xfrm>
              <a:off x="4500563" y="2406650"/>
              <a:ext cx="1587" cy="31400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598" name="Rectangle 21">
              <a:extLst>
                <a:ext uri="{FF2B5EF4-FFF2-40B4-BE49-F238E27FC236}">
                  <a16:creationId xmlns:a16="http://schemas.microsoft.com/office/drawing/2014/main" xmlns="" id="{6A12CEC5-344B-4506-B8C1-E310FC2E2A91}"/>
                </a:ext>
              </a:extLst>
            </p:cNvPr>
            <p:cNvSpPr>
              <a:spLocks/>
            </p:cNvSpPr>
            <p:nvPr/>
          </p:nvSpPr>
          <p:spPr bwMode="auto">
            <a:xfrm>
              <a:off x="2219325" y="1741488"/>
              <a:ext cx="4467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REVISED TOTAL ALLOCATED BUDGET (TAB)</a:t>
              </a:r>
            </a:p>
          </p:txBody>
        </p:sp>
        <p:sp>
          <p:nvSpPr>
            <p:cNvPr id="24599" name="Rectangle 22">
              <a:extLst>
                <a:ext uri="{FF2B5EF4-FFF2-40B4-BE49-F238E27FC236}">
                  <a16:creationId xmlns:a16="http://schemas.microsoft.com/office/drawing/2014/main" xmlns="" id="{9A294A43-62D4-4184-9148-58A0603F8F51}"/>
                </a:ext>
              </a:extLst>
            </p:cNvPr>
            <p:cNvSpPr>
              <a:spLocks/>
            </p:cNvSpPr>
            <p:nvPr/>
          </p:nvSpPr>
          <p:spPr bwMode="auto">
            <a:xfrm>
              <a:off x="555625" y="2014538"/>
              <a:ext cx="7318375" cy="4921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endParaRPr lang="en-US" altLang="en-US" dirty="0"/>
            </a:p>
          </p:txBody>
        </p:sp>
        <p:sp>
          <p:nvSpPr>
            <p:cNvPr id="24600" name="Line 23">
              <a:extLst>
                <a:ext uri="{FF2B5EF4-FFF2-40B4-BE49-F238E27FC236}">
                  <a16:creationId xmlns:a16="http://schemas.microsoft.com/office/drawing/2014/main" xmlns="" id="{1B5B9074-A4E1-43F0-BE03-8EC7F3561824}"/>
                </a:ext>
              </a:extLst>
            </p:cNvPr>
            <p:cNvSpPr>
              <a:spLocks noChangeShapeType="1"/>
            </p:cNvSpPr>
            <p:nvPr/>
          </p:nvSpPr>
          <p:spPr bwMode="auto">
            <a:xfrm>
              <a:off x="555625" y="1449388"/>
              <a:ext cx="1588" cy="5397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601" name="Line 24">
              <a:extLst>
                <a:ext uri="{FF2B5EF4-FFF2-40B4-BE49-F238E27FC236}">
                  <a16:creationId xmlns:a16="http://schemas.microsoft.com/office/drawing/2014/main" xmlns="" id="{1F4B87BF-522F-4651-8C1F-7DA059D1766A}"/>
                </a:ext>
              </a:extLst>
            </p:cNvPr>
            <p:cNvSpPr>
              <a:spLocks noChangeShapeType="1"/>
            </p:cNvSpPr>
            <p:nvPr/>
          </p:nvSpPr>
          <p:spPr bwMode="auto">
            <a:xfrm>
              <a:off x="7866063" y="1479550"/>
              <a:ext cx="1587" cy="5397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602" name="Line 25">
              <a:extLst>
                <a:ext uri="{FF2B5EF4-FFF2-40B4-BE49-F238E27FC236}">
                  <a16:creationId xmlns:a16="http://schemas.microsoft.com/office/drawing/2014/main" xmlns="" id="{3046268A-1A4D-43FC-A81F-2A6ACF56C031}"/>
                </a:ext>
              </a:extLst>
            </p:cNvPr>
            <p:cNvSpPr>
              <a:spLocks noChangeShapeType="1"/>
            </p:cNvSpPr>
            <p:nvPr/>
          </p:nvSpPr>
          <p:spPr bwMode="auto">
            <a:xfrm>
              <a:off x="8923338" y="1485900"/>
              <a:ext cx="1587" cy="4257675"/>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603" name="Line 26">
              <a:extLst>
                <a:ext uri="{FF2B5EF4-FFF2-40B4-BE49-F238E27FC236}">
                  <a16:creationId xmlns:a16="http://schemas.microsoft.com/office/drawing/2014/main" xmlns="" id="{79393A2E-93D8-4537-9FB1-B23C1F45A065}"/>
                </a:ext>
              </a:extLst>
            </p:cNvPr>
            <p:cNvSpPr>
              <a:spLocks noChangeShapeType="1"/>
            </p:cNvSpPr>
            <p:nvPr/>
          </p:nvSpPr>
          <p:spPr bwMode="auto">
            <a:xfrm>
              <a:off x="7818438" y="5688013"/>
              <a:ext cx="1157287" cy="6350"/>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604" name="Rectangle 27">
              <a:extLst>
                <a:ext uri="{FF2B5EF4-FFF2-40B4-BE49-F238E27FC236}">
                  <a16:creationId xmlns:a16="http://schemas.microsoft.com/office/drawing/2014/main" xmlns="" id="{F7F33C4B-703B-410B-89F7-8B05F9F4B12F}"/>
                </a:ext>
              </a:extLst>
            </p:cNvPr>
            <p:cNvSpPr>
              <a:spLocks/>
            </p:cNvSpPr>
            <p:nvPr/>
          </p:nvSpPr>
          <p:spPr bwMode="auto">
            <a:xfrm>
              <a:off x="9131772" y="3584575"/>
              <a:ext cx="2308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3600" dirty="0">
                  <a:solidFill>
                    <a:schemeClr val="tx1"/>
                  </a:solidFill>
                  <a:latin typeface="Times New Roman Bold" panose="02020803070505020304" pitchFamily="18" charset="0"/>
                  <a:cs typeface="Times New Roman Bold" panose="02020803070505020304" pitchFamily="18" charset="0"/>
                  <a:sym typeface="Times New Roman Bold" panose="02020803070505020304" pitchFamily="18" charset="0"/>
                </a:rPr>
                <a:t>$</a:t>
              </a:r>
            </a:p>
          </p:txBody>
        </p:sp>
        <p:sp>
          <p:nvSpPr>
            <p:cNvPr id="24605" name="Rectangle 28">
              <a:extLst>
                <a:ext uri="{FF2B5EF4-FFF2-40B4-BE49-F238E27FC236}">
                  <a16:creationId xmlns:a16="http://schemas.microsoft.com/office/drawing/2014/main" xmlns="" id="{3D54C5E3-6E84-49B0-980E-280B7B0C9AE1}"/>
                </a:ext>
              </a:extLst>
            </p:cNvPr>
            <p:cNvSpPr>
              <a:spLocks/>
            </p:cNvSpPr>
            <p:nvPr/>
          </p:nvSpPr>
          <p:spPr bwMode="auto">
            <a:xfrm>
              <a:off x="1196975" y="25987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40639" bIns="0"/>
            <a:lstStyle>
              <a:lvl1pPr marL="39688">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a:lnSpc>
                  <a:spcPct val="85000"/>
                </a:lnSpc>
                <a:spcBef>
                  <a:spcPts val="338"/>
                </a:spcBef>
              </a:pPr>
              <a:r>
                <a:rPr lang="en-US" altLang="en-US" sz="3000"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Revised ETC</a:t>
              </a:r>
            </a:p>
          </p:txBody>
        </p:sp>
        <p:sp>
          <p:nvSpPr>
            <p:cNvPr id="24606" name="Rectangle 32">
              <a:extLst>
                <a:ext uri="{FF2B5EF4-FFF2-40B4-BE49-F238E27FC236}">
                  <a16:creationId xmlns:a16="http://schemas.microsoft.com/office/drawing/2014/main" xmlns="" id="{876F0A98-FEAF-49D4-93A0-3C18FEBF5323}"/>
                </a:ext>
              </a:extLst>
            </p:cNvPr>
            <p:cNvSpPr>
              <a:spLocks/>
            </p:cNvSpPr>
            <p:nvPr/>
          </p:nvSpPr>
          <p:spPr bwMode="auto">
            <a:xfrm>
              <a:off x="6135688" y="4722813"/>
              <a:ext cx="1371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lnSpc>
                  <a:spcPct val="80000"/>
                </a:lnSpc>
              </a:pPr>
              <a:r>
                <a:rPr lang="en-US" altLang="en-US" sz="1600" dirty="0">
                  <a:solidFill>
                    <a:schemeClr val="tx1"/>
                  </a:solidFill>
                  <a:latin typeface="Times New Roman Bold" panose="02020803070505020304" pitchFamily="18" charset="0"/>
                  <a:cs typeface="Times New Roman Bold" panose="02020803070505020304" pitchFamily="18" charset="0"/>
                  <a:sym typeface="Times New Roman Bold" panose="02020803070505020304" pitchFamily="18" charset="0"/>
                </a:rPr>
                <a:t>Contract Completion Date</a:t>
              </a:r>
            </a:p>
          </p:txBody>
        </p:sp>
        <p:sp>
          <p:nvSpPr>
            <p:cNvPr id="24607" name="Rectangle 33">
              <a:extLst>
                <a:ext uri="{FF2B5EF4-FFF2-40B4-BE49-F238E27FC236}">
                  <a16:creationId xmlns:a16="http://schemas.microsoft.com/office/drawing/2014/main" xmlns="" id="{6E400E5F-CDC2-4A42-842D-DF21C2EEB535}"/>
                </a:ext>
              </a:extLst>
            </p:cNvPr>
            <p:cNvSpPr>
              <a:spLocks/>
            </p:cNvSpPr>
            <p:nvPr/>
          </p:nvSpPr>
          <p:spPr bwMode="auto">
            <a:xfrm>
              <a:off x="3891941" y="6148388"/>
              <a:ext cx="1353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2400" dirty="0">
                  <a:solidFill>
                    <a:schemeClr val="tx1"/>
                  </a:solidFill>
                  <a:latin typeface="Times New Roman Bold" panose="02020803070505020304" pitchFamily="18" charset="0"/>
                  <a:cs typeface="Times New Roman Bold" panose="02020803070505020304" pitchFamily="18" charset="0"/>
                  <a:sym typeface="Times New Roman Bold" panose="02020803070505020304" pitchFamily="18" charset="0"/>
                </a:rPr>
                <a:t>Time Now</a:t>
              </a:r>
            </a:p>
          </p:txBody>
        </p:sp>
        <p:sp>
          <p:nvSpPr>
            <p:cNvPr id="24608" name="Line 34">
              <a:extLst>
                <a:ext uri="{FF2B5EF4-FFF2-40B4-BE49-F238E27FC236}">
                  <a16:creationId xmlns:a16="http://schemas.microsoft.com/office/drawing/2014/main" xmlns="" id="{91E74D42-30E9-43A0-B5A1-0F1F5D0C6C1C}"/>
                </a:ext>
              </a:extLst>
            </p:cNvPr>
            <p:cNvSpPr>
              <a:spLocks noChangeShapeType="1"/>
            </p:cNvSpPr>
            <p:nvPr/>
          </p:nvSpPr>
          <p:spPr bwMode="auto">
            <a:xfrm rot="10800000" flipH="1">
              <a:off x="4502150" y="5759450"/>
              <a:ext cx="1588" cy="382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609" name="Freeform 35">
              <a:extLst>
                <a:ext uri="{FF2B5EF4-FFF2-40B4-BE49-F238E27FC236}">
                  <a16:creationId xmlns:a16="http://schemas.microsoft.com/office/drawing/2014/main" xmlns="" id="{BF39D36D-2748-4FA3-890E-96AAFCAB58CE}"/>
                </a:ext>
              </a:extLst>
            </p:cNvPr>
            <p:cNvSpPr>
              <a:spLocks/>
            </p:cNvSpPr>
            <p:nvPr/>
          </p:nvSpPr>
          <p:spPr bwMode="auto">
            <a:xfrm>
              <a:off x="7881938" y="1917700"/>
              <a:ext cx="1050925" cy="65088"/>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21600"/>
                  </a:moveTo>
                  <a:cubicBezTo>
                    <a:pt x="848" y="19493"/>
                    <a:pt x="3100" y="12644"/>
                    <a:pt x="5123" y="10010"/>
                  </a:cubicBezTo>
                  <a:cubicBezTo>
                    <a:pt x="7146" y="7376"/>
                    <a:pt x="10245" y="5268"/>
                    <a:pt x="12073" y="4215"/>
                  </a:cubicBezTo>
                  <a:cubicBezTo>
                    <a:pt x="13900" y="3161"/>
                    <a:pt x="14520" y="2634"/>
                    <a:pt x="16118" y="2107"/>
                  </a:cubicBezTo>
                  <a:cubicBezTo>
                    <a:pt x="17717" y="1580"/>
                    <a:pt x="20686" y="527"/>
                    <a:pt x="21600" y="0"/>
                  </a:cubicBezTo>
                </a:path>
              </a:pathLst>
            </a:custGeom>
            <a:noFill/>
            <a:ln w="57150" cap="flat">
              <a:solidFill>
                <a:srgbClr val="FF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4610" name="Rectangle 36">
              <a:extLst>
                <a:ext uri="{FF2B5EF4-FFF2-40B4-BE49-F238E27FC236}">
                  <a16:creationId xmlns:a16="http://schemas.microsoft.com/office/drawing/2014/main" xmlns="" id="{29B140F8-5FAA-4159-BA74-75238429AE03}"/>
                </a:ext>
              </a:extLst>
            </p:cNvPr>
            <p:cNvSpPr>
              <a:spLocks/>
            </p:cNvSpPr>
            <p:nvPr/>
          </p:nvSpPr>
          <p:spPr bwMode="auto">
            <a:xfrm rot="5400000">
              <a:off x="8343840" y="526753"/>
              <a:ext cx="50494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0000" dirty="0">
                  <a:solidFill>
                    <a:schemeClr val="tx1"/>
                  </a:solidFill>
                  <a:latin typeface="Times New Roman Bold" panose="02020803070505020304" pitchFamily="18" charset="0"/>
                  <a:cs typeface="Times New Roman Bold" panose="02020803070505020304" pitchFamily="18" charset="0"/>
                  <a:sym typeface="Times New Roman Bold" panose="02020803070505020304" pitchFamily="18" charset="0"/>
                </a:rPr>
                <a:t>{</a:t>
              </a:r>
            </a:p>
          </p:txBody>
        </p:sp>
        <p:sp>
          <p:nvSpPr>
            <p:cNvPr id="24611" name="Line 37">
              <a:extLst>
                <a:ext uri="{FF2B5EF4-FFF2-40B4-BE49-F238E27FC236}">
                  <a16:creationId xmlns:a16="http://schemas.microsoft.com/office/drawing/2014/main" xmlns="" id="{D6660636-997D-4D8A-889A-8065F724B6CB}"/>
                </a:ext>
              </a:extLst>
            </p:cNvPr>
            <p:cNvSpPr>
              <a:spLocks noChangeShapeType="1"/>
            </p:cNvSpPr>
            <p:nvPr/>
          </p:nvSpPr>
          <p:spPr bwMode="auto">
            <a:xfrm>
              <a:off x="7305675" y="4953000"/>
              <a:ext cx="539750" cy="1588"/>
            </a:xfrm>
            <a:prstGeom prst="line">
              <a:avLst/>
            </a:prstGeom>
            <a:noFill/>
            <a:ln w="57150">
              <a:solidFill>
                <a:schemeClr val="tx1"/>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dirty="0"/>
            </a:p>
          </p:txBody>
        </p:sp>
        <p:sp>
          <p:nvSpPr>
            <p:cNvPr id="24612" name="Rectangle 38">
              <a:extLst>
                <a:ext uri="{FF2B5EF4-FFF2-40B4-BE49-F238E27FC236}">
                  <a16:creationId xmlns:a16="http://schemas.microsoft.com/office/drawing/2014/main" xmlns="" id="{47475A5D-346A-40CE-A7DA-24F8F8393739}"/>
                </a:ext>
              </a:extLst>
            </p:cNvPr>
            <p:cNvSpPr>
              <a:spLocks/>
            </p:cNvSpPr>
            <p:nvPr/>
          </p:nvSpPr>
          <p:spPr bwMode="auto">
            <a:xfrm>
              <a:off x="7812088" y="728663"/>
              <a:ext cx="1257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40639" bIns="0"/>
            <a:lstStyle>
              <a:lvl1pPr marL="39688">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lnSpc>
                  <a:spcPct val="85000"/>
                </a:lnSpc>
              </a:pPr>
              <a:r>
                <a:rPr lang="en-US" altLang="en-US" sz="2800"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OTS</a:t>
              </a:r>
            </a:p>
          </p:txBody>
        </p:sp>
        <p:sp>
          <p:nvSpPr>
            <p:cNvPr id="24613" name="Rectangle 39">
              <a:extLst>
                <a:ext uri="{FF2B5EF4-FFF2-40B4-BE49-F238E27FC236}">
                  <a16:creationId xmlns:a16="http://schemas.microsoft.com/office/drawing/2014/main" xmlns="" id="{62DA289E-EA4B-4D71-A4B2-9C61BFEFA47C}"/>
                </a:ext>
              </a:extLst>
            </p:cNvPr>
            <p:cNvSpPr>
              <a:spLocks/>
            </p:cNvSpPr>
            <p:nvPr/>
          </p:nvSpPr>
          <p:spPr bwMode="auto">
            <a:xfrm rot="10800000">
              <a:off x="8877300" y="1981200"/>
              <a:ext cx="406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5000" dirty="0">
                  <a:solidFill>
                    <a:schemeClr val="tx1"/>
                  </a:solidFill>
                  <a:latin typeface="Times New Roman Bold" panose="02020803070505020304" pitchFamily="18" charset="0"/>
                  <a:cs typeface="Times New Roman Bold" panose="02020803070505020304" pitchFamily="18" charset="0"/>
                  <a:sym typeface="Times New Roman Bold" panose="02020803070505020304" pitchFamily="18" charset="0"/>
                </a:rPr>
                <a:t>{</a:t>
              </a:r>
            </a:p>
          </p:txBody>
        </p:sp>
        <p:sp>
          <p:nvSpPr>
            <p:cNvPr id="41" name="Arc 40">
              <a:extLst>
                <a:ext uri="{FF2B5EF4-FFF2-40B4-BE49-F238E27FC236}">
                  <a16:creationId xmlns:a16="http://schemas.microsoft.com/office/drawing/2014/main" xmlns="" id="{8C58D67B-DBAE-45B2-87D0-31EABC7FC2FB}"/>
                </a:ext>
              </a:extLst>
            </p:cNvPr>
            <p:cNvSpPr/>
            <p:nvPr/>
          </p:nvSpPr>
          <p:spPr>
            <a:xfrm>
              <a:off x="4500563" y="4103688"/>
              <a:ext cx="68262" cy="4603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615" name="TextBox 8">
              <a:extLst>
                <a:ext uri="{FF2B5EF4-FFF2-40B4-BE49-F238E27FC236}">
                  <a16:creationId xmlns:a16="http://schemas.microsoft.com/office/drawing/2014/main" xmlns="" id="{E7024BDA-38A2-4AC9-B79A-6B1E608C55E2}"/>
                </a:ext>
              </a:extLst>
            </p:cNvPr>
            <p:cNvSpPr txBox="1">
              <a:spLocks noChangeArrowheads="1"/>
            </p:cNvSpPr>
            <p:nvPr/>
          </p:nvSpPr>
          <p:spPr bwMode="auto">
            <a:xfrm>
              <a:off x="4686300" y="3575050"/>
              <a:ext cx="11557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nSpc>
                  <a:spcPct val="80000"/>
                </a:lnSpc>
              </a:pPr>
              <a:r>
                <a:rPr lang="en-US" altLang="en-US" sz="1600" dirty="0">
                  <a:solidFill>
                    <a:schemeClr val="tx1"/>
                  </a:solidFill>
                  <a:latin typeface="Times New Roman Bold" panose="02020803070505020304" pitchFamily="18" charset="0"/>
                  <a:cs typeface="Times New Roman Bold" panose="02020803070505020304" pitchFamily="18" charset="0"/>
                </a:rPr>
                <a:t>Variance</a:t>
              </a:r>
            </a:p>
            <a:p>
              <a:pPr>
                <a:lnSpc>
                  <a:spcPct val="80000"/>
                </a:lnSpc>
              </a:pPr>
              <a:r>
                <a:rPr lang="en-US" altLang="en-US" sz="1600" dirty="0">
                  <a:solidFill>
                    <a:schemeClr val="tx1"/>
                  </a:solidFill>
                  <a:latin typeface="Times New Roman Bold" panose="02020803070505020304" pitchFamily="18" charset="0"/>
                  <a:cs typeface="Times New Roman Bold" panose="02020803070505020304" pitchFamily="18" charset="0"/>
                </a:rPr>
                <a:t>Eliminated</a:t>
              </a:r>
            </a:p>
            <a:p>
              <a:pPr>
                <a:lnSpc>
                  <a:spcPct val="80000"/>
                </a:lnSpc>
              </a:pPr>
              <a:r>
                <a:rPr lang="en-US" altLang="en-US" sz="1600" dirty="0">
                  <a:solidFill>
                    <a:schemeClr val="tx1"/>
                  </a:solidFill>
                  <a:latin typeface="Times New Roman Bold" panose="02020803070505020304" pitchFamily="18" charset="0"/>
                  <a:cs typeface="Times New Roman Bold" panose="02020803070505020304" pitchFamily="18" charset="0"/>
                </a:rPr>
                <a:t>S &amp; P = A</a:t>
              </a:r>
            </a:p>
          </p:txBody>
        </p:sp>
        <p:sp>
          <p:nvSpPr>
            <p:cNvPr id="43" name="Right Brace 42">
              <a:extLst>
                <a:ext uri="{FF2B5EF4-FFF2-40B4-BE49-F238E27FC236}">
                  <a16:creationId xmlns:a16="http://schemas.microsoft.com/office/drawing/2014/main" xmlns="" id="{28238A35-7970-4605-AFD7-C02D85DF15EC}"/>
                </a:ext>
              </a:extLst>
            </p:cNvPr>
            <p:cNvSpPr/>
            <p:nvPr/>
          </p:nvSpPr>
          <p:spPr>
            <a:xfrm>
              <a:off x="4568825" y="3594100"/>
              <a:ext cx="179388" cy="81121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pic>
        <p:nvPicPr>
          <p:cNvPr id="1026" name="Picture 2" descr="Bitmoji Image">
            <a:extLst>
              <a:ext uri="{FF2B5EF4-FFF2-40B4-BE49-F238E27FC236}">
                <a16:creationId xmlns:a16="http://schemas.microsoft.com/office/drawing/2014/main" xmlns="" id="{C5AB7181-F778-404D-BC10-D030E0F6B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80396" flipH="1">
            <a:off x="8174677" y="2831508"/>
            <a:ext cx="2370044" cy="302378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6F0EB718-4382-406A-AEB8-AFF9B2CBCAF7}"/>
              </a:ext>
            </a:extLst>
          </p:cNvPr>
          <p:cNvSpPr>
            <a:spLocks noGrp="1"/>
          </p:cNvSpPr>
          <p:nvPr>
            <p:ph type="sldNum" sz="quarter" idx="10"/>
          </p:nvPr>
        </p:nvSpPr>
        <p:spPr>
          <a:xfrm>
            <a:off x="8928430" y="6439854"/>
            <a:ext cx="2539339" cy="457200"/>
          </a:xfrm>
        </p:spPr>
        <p:txBody>
          <a:bodyPr/>
          <a:lstStyle/>
          <a:p>
            <a:fld id="{8072D4FD-1265-45DF-9AFA-8CB1FF39901B}" type="slidenum">
              <a:rPr lang="en-US" altLang="en-US" smtClean="0"/>
              <a:pPr/>
              <a:t>9</a:t>
            </a:fld>
            <a:endParaRPr lang="en-US" alt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UDIO_ID" val="259"/>
  <p:tag name="ARTICULATE_TITLE_TAG" val="OTB Before and After"/>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3.mp3"/>
  <p:tag name="ELAPSEDTIME" val="87.742"/>
  <p:tag name="ARTICULATE_USED_LAYOUT" val="3"/>
</p:tagLst>
</file>

<file path=ppt/tags/tag3.xml><?xml version="1.0" encoding="utf-8"?>
<p:tagLst xmlns:a="http://schemas.openxmlformats.org/drawingml/2006/main" xmlns:r="http://schemas.openxmlformats.org/officeDocument/2006/relationships" xmlns:p="http://schemas.openxmlformats.org/presentationml/2006/main">
  <p:tag name="AUDIO_ID" val="259"/>
  <p:tag name="ARTICULATE_TITLE_TAG" val="OTB Before and After"/>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3.mp3"/>
  <p:tag name="ELAPSEDTIME" val="87.742"/>
  <p:tag name="ARTICULATE_USED_LAYOUT" val="3"/>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What is an Over Target Schedule (OTS)?"/>
  <p:tag name="AUDIO_ID" val="323"/>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4.mp3"/>
  <p:tag name="ELAPSEDTIME" val="58.302"/>
  <p:tag name="ARTICULATE_USED_LAYOUT" val="3"/>
</p:tagLst>
</file>

<file path=ppt/tags/tag5.xml><?xml version="1.0" encoding="utf-8"?>
<p:tagLst xmlns:a="http://schemas.openxmlformats.org/drawingml/2006/main" xmlns:r="http://schemas.openxmlformats.org/officeDocument/2006/relationships" xmlns:p="http://schemas.openxmlformats.org/presentationml/2006/main">
  <p:tag name="AUDIO_ID" val="258"/>
  <p:tag name="ARTICULATE_TITLE_TAG" val="Purpose"/>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5.mp3"/>
  <p:tag name="ELAPSEDTIME" val="60.062"/>
  <p:tag name="ARTICULATE_USED_LAYOUT" val="3"/>
</p:tagLst>
</file>

<file path=ppt/tags/tag6.xml><?xml version="1.0" encoding="utf-8"?>
<p:tagLst xmlns:a="http://schemas.openxmlformats.org/drawingml/2006/main" xmlns:r="http://schemas.openxmlformats.org/officeDocument/2006/relationships" xmlns:p="http://schemas.openxmlformats.org/presentationml/2006/main">
  <p:tag name="AUDIO_ID" val="324"/>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6.mp3"/>
  <p:tag name="ELAPSEDTIME" val="37.972"/>
  <p:tag name="ARTICULATE_USED_LAYOUT" val="6"/>
</p:tagLst>
</file>

<file path=ppt/tags/tag7.xml><?xml version="1.0" encoding="utf-8"?>
<p:tagLst xmlns:a="http://schemas.openxmlformats.org/drawingml/2006/main" xmlns:r="http://schemas.openxmlformats.org/officeDocument/2006/relationships" xmlns:p="http://schemas.openxmlformats.org/presentationml/2006/main">
  <p:tag name="AUDIO_ID" val="325"/>
  <p:tag name="ARTICULATE_TITLE_TAG" val="Contractual Actions"/>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7.mp3"/>
  <p:tag name="ELAPSEDTIME" val="152.422"/>
  <p:tag name="ARTICULATE_USED_LAYOUT" val="3"/>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OTB Rules of Thumb"/>
  <p:tag name="AUDIO_ID" val="327"/>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8.mp3"/>
  <p:tag name="ELAPSEDTIME" val="110.552"/>
  <p:tag name="ARTICULATE_USED_LAYOUT" val="3"/>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TotalTime>
  <Words>2006</Words>
  <Application>Microsoft Office PowerPoint</Application>
  <PresentationFormat>Custom</PresentationFormat>
  <Paragraphs>186</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Bold</vt:lpstr>
      <vt:lpstr>Calibri</vt:lpstr>
      <vt:lpstr>Cambria</vt:lpstr>
      <vt:lpstr>Times New Roman</vt:lpstr>
      <vt:lpstr>Times New Roman Bold</vt:lpstr>
      <vt:lpstr>Wingdings</vt:lpstr>
      <vt:lpstr>ヒラギノ角ゴ ProN W3</vt:lpstr>
      <vt:lpstr>Currency Symbols 16x9</vt:lpstr>
      <vt:lpstr>Snippet 1-5A: Why Implement an  Over Target Baseline (OTB) and/or an Over Target Schedule (OTS)?</vt:lpstr>
      <vt:lpstr>Over Target Baseline (OTB) Definition</vt:lpstr>
      <vt:lpstr>DOE Integrated Program Management Report (IPMR)</vt:lpstr>
      <vt:lpstr>Over Target Baseline (OTB) Before</vt:lpstr>
      <vt:lpstr>Over Target Baseline (OTB) Before and After</vt:lpstr>
      <vt:lpstr>Over Target Schedule (OTS) Definition</vt:lpstr>
      <vt:lpstr>What is an Over Target Schedule (OTS)?</vt:lpstr>
      <vt:lpstr>Purpose</vt:lpstr>
      <vt:lpstr>An OTB With An OTS</vt:lpstr>
      <vt:lpstr>Contractual Actions</vt:lpstr>
      <vt:lpstr>OTB Rules of Thumb</vt:lpstr>
      <vt:lpstr>Primary 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Snippet Library: The Over Target Baseline (OTB) and  The Over Target Schedule (OTS) Implementations</dc:title>
  <dc:creator>PM-30</dc:creator>
  <cp:lastModifiedBy>Taliaferro, Matthew</cp:lastModifiedBy>
  <cp:revision>53</cp:revision>
  <cp:lastPrinted>2019-08-28T13:21:06Z</cp:lastPrinted>
  <dcterms:created xsi:type="dcterms:W3CDTF">2019-07-17T20:44:36Z</dcterms:created>
  <dcterms:modified xsi:type="dcterms:W3CDTF">2020-04-08T18:33:15Z</dcterms:modified>
</cp:coreProperties>
</file>