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4" r:id="rId1"/>
    <p:sldMasterId id="2147483716" r:id="rId2"/>
  </p:sldMasterIdLst>
  <p:notesMasterIdLst>
    <p:notesMasterId r:id="rId17"/>
  </p:notesMasterIdLst>
  <p:sldIdLst>
    <p:sldId id="299" r:id="rId3"/>
    <p:sldId id="309" r:id="rId4"/>
    <p:sldId id="308" r:id="rId5"/>
    <p:sldId id="310" r:id="rId6"/>
    <p:sldId id="300" r:id="rId7"/>
    <p:sldId id="322" r:id="rId8"/>
    <p:sldId id="323" r:id="rId9"/>
    <p:sldId id="317" r:id="rId10"/>
    <p:sldId id="326" r:id="rId11"/>
    <p:sldId id="327" r:id="rId12"/>
    <p:sldId id="315" r:id="rId13"/>
    <p:sldId id="329" r:id="rId14"/>
    <p:sldId id="328" r:id="rId15"/>
    <p:sldId id="324" r:id="rId16"/>
  </p:sldIdLst>
  <p:sldSz cx="9144000" cy="6858000" type="screen4x3"/>
  <p:notesSz cx="6858000" cy="9144000"/>
  <p:embeddedFontLst>
    <p:embeddedFont>
      <p:font typeface="Abadi Extra Light" panose="020B0604020202020204" charset="0"/>
      <p:regular r:id="rId18"/>
    </p:embeddedFont>
    <p:embeddedFont>
      <p:font typeface="Calibri Light" panose="020F0302020204030204" pitchFamily="34" charset="0"/>
      <p:regular r:id="rId19"/>
      <p:italic r:id="rId20"/>
    </p:embeddedFont>
    <p:embeddedFont>
      <p:font typeface="Rockwell" panose="02060603020205020403" pitchFamily="18" charset="0"/>
      <p:regular r:id="rId21"/>
      <p:bold r:id="rId22"/>
      <p:italic r:id="rId23"/>
      <p:boldItalic r:id="rId24"/>
    </p:embeddedFont>
    <p:embeddedFont>
      <p:font typeface="Abadi" panose="020B0604020202020204" charset="0"/>
      <p:regular r:id="rId25"/>
    </p:embeddedFont>
    <p:embeddedFont>
      <p:font typeface="Tahoma" panose="020B0604030504040204" pitchFamily="34" charset="0"/>
      <p:regular r:id="rId26"/>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tpLj5IuEavP02mYv4J99g==" hashData="X1HXqEIFJUGv6ePwZL8reRaaJBnKy7CYk2bIsiKW+xe3dEsNYbqiSrf9Jn003s77H75enkywPOTp6myG6ala/Q=="/>
  <p:extLst>
    <p:ext uri="{521415D9-36F7-43E2-AB2F-B90AF26B5E84}">
      <p14:sectionLst xmlns:p14="http://schemas.microsoft.com/office/powerpoint/2010/main">
        <p14:section name="Animated_Slides" id="{F548A435-0069-41E6-A338-D77BE66EEAA8}">
          <p14:sldIdLst/>
        </p14:section>
        <p14:section name="Static_Slides" id="{9AFDA952-2DAE-4BB7-817B-34F11C3A0056}">
          <p14:sldIdLst>
            <p14:sldId id="299"/>
            <p14:sldId id="309"/>
            <p14:sldId id="308"/>
            <p14:sldId id="310"/>
            <p14:sldId id="300"/>
            <p14:sldId id="322"/>
            <p14:sldId id="323"/>
            <p14:sldId id="317"/>
            <p14:sldId id="326"/>
            <p14:sldId id="327"/>
            <p14:sldId id="315"/>
            <p14:sldId id="329"/>
            <p14:sldId id="328"/>
            <p14:sldId id="32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C1C8D"/>
    <a:srgbClr val="6D1966"/>
    <a:srgbClr val="9B197F"/>
    <a:srgbClr val="5F536D"/>
    <a:srgbClr val="5B1A78"/>
    <a:srgbClr val="7A1859"/>
    <a:srgbClr val="7B1717"/>
    <a:srgbClr val="7B2F17"/>
    <a:srgbClr val="1D756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3" autoAdjust="0"/>
    <p:restoredTop sz="82028" autoAdjust="0"/>
  </p:normalViewPr>
  <p:slideViewPr>
    <p:cSldViewPr>
      <p:cViewPr varScale="1">
        <p:scale>
          <a:sx n="73" d="100"/>
          <a:sy n="73" d="100"/>
        </p:scale>
        <p:origin x="1723"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216"/>
    </p:cViewPr>
  </p:sorterViewPr>
  <p:notesViewPr>
    <p:cSldViewPr>
      <p:cViewPr varScale="1">
        <p:scale>
          <a:sx n="66" d="100"/>
          <a:sy n="66" d="100"/>
        </p:scale>
        <p:origin x="250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79745-A43D-4DBA-B9F6-3DC497BF1D9D}" type="datetimeFigureOut">
              <a:rPr lang="en-US" smtClean="0"/>
              <a:t>4/8/2020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B0CEB-4B41-4E77-9BDA-4D09E929E389}" type="slidenum">
              <a:rPr lang="en-US" smtClean="0"/>
              <a:t>‹#›</a:t>
            </a:fld>
            <a:endParaRPr lang="en-US" dirty="0"/>
          </a:p>
        </p:txBody>
      </p:sp>
    </p:spTree>
    <p:extLst>
      <p:ext uri="{BB962C8B-B14F-4D97-AF65-F5344CB8AC3E}">
        <p14:creationId xmlns:p14="http://schemas.microsoft.com/office/powerpoint/2010/main" val="161173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Snippet is sponsored by the United States Department of Energy’s Office of Project Management. This Snippet provides an overview of Self-Governance, and how the results benefit both the contractor and DOE. The purpose is to provide a common understanding within DOE and among DOE contractors, and to provide consistency.</a:t>
            </a:r>
            <a:endParaRPr lang="en-US" dirty="0"/>
          </a:p>
          <a:p>
            <a:endParaRPr lang="en-US" dirty="0"/>
          </a:p>
        </p:txBody>
      </p:sp>
      <p:sp>
        <p:nvSpPr>
          <p:cNvPr id="4" name="Slide Number Placeholder 3"/>
          <p:cNvSpPr>
            <a:spLocks noGrp="1"/>
          </p:cNvSpPr>
          <p:nvPr>
            <p:ph type="sldNum" sz="quarter" idx="5"/>
          </p:nvPr>
        </p:nvSpPr>
        <p:spPr/>
        <p:txBody>
          <a:bodyPr/>
          <a:lstStyle/>
          <a:p>
            <a:fld id="{86BB0CEB-4B41-4E77-9BDA-4D09E929E389}" type="slidenum">
              <a:rPr lang="en-US" smtClean="0"/>
              <a:t>1</a:t>
            </a:fld>
            <a:endParaRPr lang="en-US" dirty="0"/>
          </a:p>
        </p:txBody>
      </p:sp>
    </p:spTree>
    <p:extLst>
      <p:ext uri="{BB962C8B-B14F-4D97-AF65-F5344CB8AC3E}">
        <p14:creationId xmlns:p14="http://schemas.microsoft.com/office/powerpoint/2010/main" val="22536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DOE PM-30’s Oversight  and level of engagement with a contractor will be carried out through a three-stage process, beginning with a less formal approach where the contractor has an opportunity to remedy any non-compliances before the matter is elevated to a PM Surveillance Team. This engenders a more collaborative approach, ensures consistency, and obtains results faster, thus ensuring the earned value (EV) data remains valid for managers to make informed project performance decisions  and produce quicker results.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Stage 1 is Limited Engagement. When the tests do not exceed thresholds, PM-30 minimizes additional surveillance activities.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Stage 2 is Investigation. When any test exceeds the thresholds, PM-30 will discuss the issue with the contractor, which will investigate whether a breach has occurred. Based on the investigation, PM-30 may issue advice to clarify and/or interpret the relevant provisions of the attribute interpretation for the contractor to follow.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Stage 3 is Corrective Action. If the issue continues, PM-30 will require a more formal investigation by the contractor that will include a root-cause analysis and corrective action plan. Throughout this process, government personnel will ensure that concerns are promptly considered by the contractor and that any necessary action is taken as swiftly as possible.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fld id="{86BB0CEB-4B41-4E77-9BDA-4D09E929E389}" type="slidenum">
              <a:rPr lang="en-US" smtClean="0"/>
              <a:t>10</a:t>
            </a:fld>
            <a:endParaRPr lang="en-US" dirty="0"/>
          </a:p>
        </p:txBody>
      </p:sp>
    </p:spTree>
    <p:extLst>
      <p:ext uri="{BB962C8B-B14F-4D97-AF65-F5344CB8AC3E}">
        <p14:creationId xmlns:p14="http://schemas.microsoft.com/office/powerpoint/2010/main" val="122062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Self-governance allows DOE and National Nuclear Security Administration, or NNSA, Program Offices and DOE Office of Project Management full and immediate access via PARS Empower and to act in a true oversight role.  It also allows them to focus on projects and sites that require their focused attention based on data and surveillance results. </a:t>
            </a:r>
          </a:p>
          <a:p>
            <a:pPr lvl="0"/>
            <a:r>
              <a:rPr lang="en-US" sz="1200" kern="1200" dirty="0">
                <a:solidFill>
                  <a:schemeClr val="tx1"/>
                </a:solidFill>
                <a:effectLst/>
                <a:latin typeface="+mn-lt"/>
                <a:ea typeface="+mn-ea"/>
                <a:cs typeface="+mn-cs"/>
              </a:rPr>
              <a:t>Self-governance minimizes the need for future on-site DOE PM-30 EVMS surveillance reviews, assuming submittal of EVMS data and information in PARS, inclusive of quarterly EVMS ribbon runs, remain within acceptable compliance thresholds, and absent DOE or NNSA Program or Site Office, or Project Team request.</a:t>
            </a:r>
          </a:p>
          <a:p>
            <a:endParaRPr lang="en-US" dirty="0"/>
          </a:p>
        </p:txBody>
      </p:sp>
      <p:sp>
        <p:nvSpPr>
          <p:cNvPr id="4" name="Slide Number Placeholder 3"/>
          <p:cNvSpPr>
            <a:spLocks noGrp="1"/>
          </p:cNvSpPr>
          <p:nvPr>
            <p:ph type="sldNum" sz="quarter" idx="5"/>
          </p:nvPr>
        </p:nvSpPr>
        <p:spPr/>
        <p:txBody>
          <a:bodyPr/>
          <a:lstStyle/>
          <a:p>
            <a:fld id="{86BB0CEB-4B41-4E77-9BDA-4D09E929E389}" type="slidenum">
              <a:rPr lang="en-US" smtClean="0"/>
              <a:t>11</a:t>
            </a:fld>
            <a:endParaRPr lang="en-US" dirty="0"/>
          </a:p>
        </p:txBody>
      </p:sp>
    </p:spTree>
    <p:extLst>
      <p:ext uri="{BB962C8B-B14F-4D97-AF65-F5344CB8AC3E}">
        <p14:creationId xmlns:p14="http://schemas.microsoft.com/office/powerpoint/2010/main" val="400347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we see performance improvements over time when concerns were identified in November by the contractor as a result of a formal Self-Governance program. Immediate action on their part brought this issue under control. </a:t>
            </a:r>
          </a:p>
        </p:txBody>
      </p:sp>
      <p:sp>
        <p:nvSpPr>
          <p:cNvPr id="4" name="Slide Number Placeholder 3"/>
          <p:cNvSpPr>
            <a:spLocks noGrp="1"/>
          </p:cNvSpPr>
          <p:nvPr>
            <p:ph type="sldNum" sz="quarter" idx="5"/>
          </p:nvPr>
        </p:nvSpPr>
        <p:spPr/>
        <p:txBody>
          <a:bodyPr/>
          <a:lstStyle/>
          <a:p>
            <a:fld id="{86BB0CEB-4B41-4E77-9BDA-4D09E929E389}" type="slidenum">
              <a:rPr lang="en-US" smtClean="0"/>
              <a:t>12</a:t>
            </a:fld>
            <a:endParaRPr lang="en-US" dirty="0"/>
          </a:p>
        </p:txBody>
      </p:sp>
    </p:spTree>
    <p:extLst>
      <p:ext uri="{BB962C8B-B14F-4D97-AF65-F5344CB8AC3E}">
        <p14:creationId xmlns:p14="http://schemas.microsoft.com/office/powerpoint/2010/main" val="340895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takeaways from this Snippet are that Self-Governance is a best practice which allows the Government to partner with Industry to improve the contractor’s EVMS compliance process.  DOE PM has automated the process to the maximum extent possible and has provided 24/7 access to the results via PARS Empower.    The process puts the onus of maintaining a compliant EVMS on the contractor which in turn reduces government oversight.  </a:t>
            </a:r>
          </a:p>
          <a:p>
            <a:endParaRPr lang="en-US" dirty="0"/>
          </a:p>
          <a:p>
            <a:r>
              <a:rPr lang="en-US" dirty="0"/>
              <a:t>As with any big change, both the contractor and the Government partner needs to be patient while remaining committed to the continuous improvement process. </a:t>
            </a:r>
          </a:p>
        </p:txBody>
      </p:sp>
      <p:sp>
        <p:nvSpPr>
          <p:cNvPr id="4" name="Slide Number Placeholder 3"/>
          <p:cNvSpPr>
            <a:spLocks noGrp="1"/>
          </p:cNvSpPr>
          <p:nvPr>
            <p:ph type="sldNum" sz="quarter" idx="5"/>
          </p:nvPr>
        </p:nvSpPr>
        <p:spPr/>
        <p:txBody>
          <a:bodyPr/>
          <a:lstStyle/>
          <a:p>
            <a:fld id="{86BB0CEB-4B41-4E77-9BDA-4D09E929E389}" type="slidenum">
              <a:rPr lang="en-US" smtClean="0"/>
              <a:t>13</a:t>
            </a:fld>
            <a:endParaRPr lang="en-US" dirty="0"/>
          </a:p>
        </p:txBody>
      </p:sp>
    </p:spTree>
    <p:extLst>
      <p:ext uri="{BB962C8B-B14F-4D97-AF65-F5344CB8AC3E}">
        <p14:creationId xmlns:p14="http://schemas.microsoft.com/office/powerpoint/2010/main" val="328856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9925">
              <a:defRPr/>
            </a:pPr>
            <a:r>
              <a:rPr lang="en-US" dirty="0"/>
              <a:t>For additional information relative to EVMS procedures, templates, helpful references, more Snippets, and training materials, please refer to DOE PM’s external EVM Home page or the internal </a:t>
            </a:r>
            <a:r>
              <a:rPr lang="en-US" dirty="0" err="1"/>
              <a:t>Max.Gov</a:t>
            </a:r>
            <a:r>
              <a:rPr lang="en-US" dirty="0"/>
              <a:t> PM Library. Check back periodically for updated or new information. </a:t>
            </a:r>
          </a:p>
          <a:p>
            <a:pPr defTabSz="1079925">
              <a:defRPr/>
            </a:pPr>
            <a:endParaRPr lang="en-US" dirty="0"/>
          </a:p>
          <a:p>
            <a:pPr defTabSz="1079925"/>
            <a:r>
              <a:rPr lang="en-US" dirty="0"/>
              <a:t>Thank You for using the Snippet Library. </a:t>
            </a:r>
          </a:p>
        </p:txBody>
      </p:sp>
      <p:sp>
        <p:nvSpPr>
          <p:cNvPr id="4" name="Slide Number Placeholder 3"/>
          <p:cNvSpPr>
            <a:spLocks noGrp="1"/>
          </p:cNvSpPr>
          <p:nvPr>
            <p:ph type="sldNum" sz="quarter" idx="5"/>
          </p:nvPr>
        </p:nvSpPr>
        <p:spPr/>
        <p:txBody>
          <a:bodyPr/>
          <a:lstStyle/>
          <a:p>
            <a:fld id="{86BB0CEB-4B41-4E77-9BDA-4D09E929E389}" type="slidenum">
              <a:rPr lang="en-US" smtClean="0"/>
              <a:t>14</a:t>
            </a:fld>
            <a:endParaRPr lang="en-US" dirty="0"/>
          </a:p>
        </p:txBody>
      </p:sp>
    </p:spTree>
    <p:extLst>
      <p:ext uri="{BB962C8B-B14F-4D97-AF65-F5344CB8AC3E}">
        <p14:creationId xmlns:p14="http://schemas.microsoft.com/office/powerpoint/2010/main" val="44010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Self-governance is an objective approach to ensure long-term sustainability of a continuously improving Earned Value Management System, or EVMS, through implementation of a visible, structured, and management endorsed process. Self Governance is the preferred path following EVMS Certification.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self-governance commitment for the contractor’s EVMS implementation, maintenance and data sharing is codified in the contractor’s EVM System Description or in a Self-Governance Plan.  An EVMS self-governance plan is critical to provide a decision-making framework that is logical, robust and repeatable to govern an organization’s EVMS. In this way, an organization will have a structured approach to the proper ongoing implementation of the EVMS by providing necessary internal controls and formal project management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BB0CEB-4B41-4E77-9BDA-4D09E929E389}" type="slidenum">
              <a:rPr lang="en-US" smtClean="0"/>
              <a:t>2</a:t>
            </a:fld>
            <a:endParaRPr lang="en-US" dirty="0"/>
          </a:p>
        </p:txBody>
      </p:sp>
    </p:spTree>
    <p:extLst>
      <p:ext uri="{BB962C8B-B14F-4D97-AF65-F5344CB8AC3E}">
        <p14:creationId xmlns:p14="http://schemas.microsoft.com/office/powerpoint/2010/main" val="396065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Self Governance method is superior to only contractor annual surveillance while ensuring contractual requirements are met in the provision of current, accurate, complete, repeatable, auditable, and compliant information, available for informed contract and project management decision making. This approach is intended to engender a more transparent and collaborative environment. </a:t>
            </a:r>
            <a:endParaRPr lang="en-US" sz="1200" kern="1000" dirty="0">
              <a:solidFill>
                <a:schemeClr val="bg1"/>
              </a:solidFill>
              <a:latin typeface="Calibri" panose="020F0502020204030204" pitchFamily="34" charset="0"/>
              <a:ea typeface="Tahoma" panose="020B060403050404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6BB0CEB-4B41-4E77-9BDA-4D09E929E389}" type="slidenum">
              <a:rPr lang="en-US" smtClean="0"/>
              <a:t>3</a:t>
            </a:fld>
            <a:endParaRPr lang="en-US" dirty="0"/>
          </a:p>
        </p:txBody>
      </p:sp>
    </p:spTree>
    <p:extLst>
      <p:ext uri="{BB962C8B-B14F-4D97-AF65-F5344CB8AC3E}">
        <p14:creationId xmlns:p14="http://schemas.microsoft.com/office/powerpoint/2010/main" val="338152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Self-governance looks to shift EVMS compliance oversight back to the contractor, allowing the contractor to take the initiative to course correct and minimize further DOE involvement.  Self-Governance requires a commitment from the contractor. </a:t>
            </a:r>
          </a:p>
        </p:txBody>
      </p:sp>
      <p:sp>
        <p:nvSpPr>
          <p:cNvPr id="4" name="Slide Number Placeholder 3"/>
          <p:cNvSpPr>
            <a:spLocks noGrp="1"/>
          </p:cNvSpPr>
          <p:nvPr>
            <p:ph type="sldNum" sz="quarter" idx="5"/>
          </p:nvPr>
        </p:nvSpPr>
        <p:spPr/>
        <p:txBody>
          <a:bodyPr/>
          <a:lstStyle/>
          <a:p>
            <a:fld id="{86BB0CEB-4B41-4E77-9BDA-4D09E929E389}" type="slidenum">
              <a:rPr lang="en-US" smtClean="0"/>
              <a:t>4</a:t>
            </a:fld>
            <a:endParaRPr lang="en-US" dirty="0"/>
          </a:p>
        </p:txBody>
      </p:sp>
    </p:spTree>
    <p:extLst>
      <p:ext uri="{BB962C8B-B14F-4D97-AF65-F5344CB8AC3E}">
        <p14:creationId xmlns:p14="http://schemas.microsoft.com/office/powerpoint/2010/main" val="281501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sz="1200" kern="1200" dirty="0">
                <a:solidFill>
                  <a:schemeClr val="tx1"/>
                </a:solidFill>
                <a:effectLst/>
                <a:latin typeface="+mn-lt"/>
                <a:ea typeface="+mn-ea"/>
                <a:cs typeface="+mn-cs"/>
              </a:rPr>
              <a:t>Key characteristics and features of Self-Governance should include:</a:t>
            </a:r>
          </a:p>
          <a:p>
            <a:pPr eaLnBrk="0" hangingPunct="0"/>
            <a:r>
              <a:rPr lang="en-US" sz="1200" kern="1200" dirty="0">
                <a:solidFill>
                  <a:schemeClr val="tx1"/>
                </a:solidFill>
                <a:effectLst/>
                <a:latin typeface="+mn-lt"/>
                <a:ea typeface="+mn-ea"/>
                <a:cs typeface="+mn-cs"/>
              </a:rPr>
              <a:t> </a:t>
            </a:r>
          </a:p>
          <a:p>
            <a:pPr lvl="0" eaLnBrk="0" hangingPunct="0"/>
            <a:r>
              <a:rPr lang="en-US" sz="1200" kern="1200" dirty="0">
                <a:solidFill>
                  <a:schemeClr val="tx1"/>
                </a:solidFill>
                <a:effectLst/>
                <a:latin typeface="+mn-lt"/>
                <a:ea typeface="+mn-ea"/>
                <a:cs typeface="+mn-cs"/>
              </a:rPr>
              <a:t>First, Leadership engagement which via routine and transparent oversight, progress assessment, and open dialogue, demands continuous improvement, and defines and enforces project management excellence;  </a:t>
            </a:r>
          </a:p>
          <a:p>
            <a:pPr lvl="0" eaLnBrk="0" hangingPunct="0"/>
            <a:r>
              <a:rPr lang="en-US" sz="1200" kern="1200" dirty="0">
                <a:solidFill>
                  <a:schemeClr val="tx1"/>
                </a:solidFill>
                <a:effectLst/>
                <a:latin typeface="+mn-lt"/>
                <a:ea typeface="+mn-ea"/>
                <a:cs typeface="+mn-cs"/>
              </a:rPr>
              <a:t>Next, a chartered authority structure, for example a Governance Board, with cross-organizational engagement from the financial office, procurement, quality assurance, et cetera, to establish effective processes which are repeatable and enduring,  implement corrective and improvement actions, and report to and interact with institutional leadership. </a:t>
            </a:r>
          </a:p>
          <a:p>
            <a:endParaRPr lang="en-US" dirty="0"/>
          </a:p>
        </p:txBody>
      </p:sp>
      <p:sp>
        <p:nvSpPr>
          <p:cNvPr id="4" name="Slide Number Placeholder 3"/>
          <p:cNvSpPr>
            <a:spLocks noGrp="1"/>
          </p:cNvSpPr>
          <p:nvPr>
            <p:ph type="sldNum" sz="quarter" idx="5"/>
          </p:nvPr>
        </p:nvSpPr>
        <p:spPr/>
        <p:txBody>
          <a:bodyPr/>
          <a:lstStyle/>
          <a:p>
            <a:fld id="{86BB0CEB-4B41-4E77-9BDA-4D09E929E389}" type="slidenum">
              <a:rPr lang="en-US" smtClean="0"/>
              <a:t>5</a:t>
            </a:fld>
            <a:endParaRPr lang="en-US" dirty="0"/>
          </a:p>
        </p:txBody>
      </p:sp>
    </p:spTree>
    <p:extLst>
      <p:ext uri="{BB962C8B-B14F-4D97-AF65-F5344CB8AC3E}">
        <p14:creationId xmlns:p14="http://schemas.microsoft.com/office/powerpoint/2010/main" val="287389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hangingPunct="0"/>
            <a:r>
              <a:rPr lang="en-US" sz="1200" kern="1200" dirty="0">
                <a:solidFill>
                  <a:schemeClr val="tx1"/>
                </a:solidFill>
                <a:effectLst/>
                <a:latin typeface="+mn-lt"/>
                <a:ea typeface="+mn-ea"/>
                <a:cs typeface="+mn-cs"/>
              </a:rPr>
              <a:t>The next key feature of Self Governance is a  documented methodology to routinely monitor, assess and report system health and corrective actions via dashboards and metrics, as well as a clearly defined and independently positioned Program Surveillance Officer that has a clear line to senior management. </a:t>
            </a:r>
          </a:p>
          <a:p>
            <a:pPr lvl="0" eaLnBrk="0" hangingPunct="0"/>
            <a:r>
              <a:rPr lang="en-US" sz="1200" kern="1200" dirty="0">
                <a:solidFill>
                  <a:schemeClr val="tx1"/>
                </a:solidFill>
                <a:effectLst/>
                <a:latin typeface="+mn-lt"/>
                <a:ea typeface="+mn-ea"/>
                <a:cs typeface="+mn-cs"/>
              </a:rPr>
              <a:t> </a:t>
            </a:r>
          </a:p>
          <a:p>
            <a:pPr lvl="0" eaLnBrk="0" hangingPunct="0"/>
            <a:r>
              <a:rPr lang="en-US" sz="1200" kern="1200" dirty="0">
                <a:solidFill>
                  <a:schemeClr val="tx1"/>
                </a:solidFill>
                <a:effectLst/>
                <a:latin typeface="+mn-lt"/>
                <a:ea typeface="+mn-ea"/>
                <a:cs typeface="+mn-cs"/>
              </a:rPr>
              <a:t>Another key feature is to have a learning organization capable of: </a:t>
            </a:r>
          </a:p>
          <a:p>
            <a:pPr lvl="0" eaLnBrk="0" hangingPunct="0"/>
            <a:r>
              <a:rPr lang="en-US" sz="1200" kern="1200" dirty="0">
                <a:solidFill>
                  <a:schemeClr val="tx1"/>
                </a:solidFill>
                <a:effectLst/>
                <a:latin typeface="+mn-lt"/>
                <a:ea typeface="+mn-ea"/>
                <a:cs typeface="+mn-cs"/>
              </a:rPr>
              <a:t>	Maintaining and improving workforce skill via proven techniques such as peer-to-peer mentoring; 	</a:t>
            </a:r>
          </a:p>
          <a:p>
            <a:pPr lvl="0" eaLnBrk="0" hangingPunct="0"/>
            <a:r>
              <a:rPr lang="en-US" sz="1200" kern="1200" dirty="0">
                <a:solidFill>
                  <a:schemeClr val="tx1"/>
                </a:solidFill>
                <a:effectLst/>
                <a:latin typeface="+mn-lt"/>
                <a:ea typeface="+mn-ea"/>
                <a:cs typeface="+mn-cs"/>
              </a:rPr>
              <a:t>	Prioritizing and executing process improvements; and </a:t>
            </a:r>
          </a:p>
          <a:p>
            <a:pPr lvl="0" eaLnBrk="0" hangingPunct="0"/>
            <a:r>
              <a:rPr lang="en-US" sz="1200" kern="1200" dirty="0">
                <a:solidFill>
                  <a:schemeClr val="tx1"/>
                </a:solidFill>
                <a:effectLst/>
                <a:latin typeface="+mn-lt"/>
                <a:ea typeface="+mn-ea"/>
                <a:cs typeface="+mn-cs"/>
              </a:rPr>
              <a:t>	Reporting improvement progress to the Governance Board.  </a:t>
            </a:r>
          </a:p>
          <a:p>
            <a:pPr lvl="0" eaLnBrk="0" hangingPunct="0"/>
            <a:endParaRPr lang="en-US" sz="1200" kern="1200" dirty="0">
              <a:solidFill>
                <a:schemeClr val="tx1"/>
              </a:solidFill>
              <a:effectLst/>
              <a:latin typeface="+mn-lt"/>
              <a:ea typeface="+mn-ea"/>
              <a:cs typeface="+mn-cs"/>
            </a:endParaRPr>
          </a:p>
          <a:p>
            <a:pPr lvl="0" eaLnBrk="0" hangingPunct="0"/>
            <a:r>
              <a:rPr lang="en-US" sz="1200" kern="1200" dirty="0">
                <a:solidFill>
                  <a:schemeClr val="tx1"/>
                </a:solidFill>
                <a:effectLst/>
                <a:latin typeface="+mn-lt"/>
                <a:ea typeface="+mn-ea"/>
                <a:cs typeface="+mn-cs"/>
              </a:rPr>
              <a:t>Above all. and incorporated throughout, should be transparency and an openness to critical feedback.</a:t>
            </a:r>
          </a:p>
          <a:p>
            <a:pPr lvl="0" eaLnBrk="0" hangingPunct="0"/>
            <a:endParaRPr lang="en-US" sz="1200" kern="1200" dirty="0">
              <a:solidFill>
                <a:schemeClr val="tx1"/>
              </a:solidFill>
              <a:effectLst/>
              <a:latin typeface="+mn-lt"/>
              <a:ea typeface="+mn-ea"/>
              <a:cs typeface="+mn-cs"/>
            </a:endParaRPr>
          </a:p>
          <a:p>
            <a:pPr lvl="0" eaLnBrk="0" hangingPunct="0"/>
            <a:endParaRPr lang="en-US" sz="1200" kern="1200" dirty="0">
              <a:solidFill>
                <a:schemeClr val="tx1"/>
              </a:solidFill>
              <a:effectLst/>
              <a:latin typeface="+mn-lt"/>
              <a:ea typeface="+mn-ea"/>
              <a:cs typeface="+mn-cs"/>
            </a:endParaRPr>
          </a:p>
          <a:p>
            <a:pPr eaLnBrk="0"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6BB0CEB-4B41-4E77-9BDA-4D09E929E389}" type="slidenum">
              <a:rPr lang="en-US" smtClean="0"/>
              <a:t>6</a:t>
            </a:fld>
            <a:endParaRPr lang="en-US" dirty="0"/>
          </a:p>
        </p:txBody>
      </p:sp>
    </p:spTree>
    <p:extLst>
      <p:ext uri="{BB962C8B-B14F-4D97-AF65-F5344CB8AC3E}">
        <p14:creationId xmlns:p14="http://schemas.microsoft.com/office/powerpoint/2010/main" val="61933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controls and processes ensure that both contractor and government project managers, as well as other stakeholders, receive accurate and reliable project progress and performance data. Effective controls reduce the risk of EVMS non-compliance and help ensure that performance information is complete and accurate, financial records and reports are reliable, and that the EVMS complies with the EIA-748 Guidelines in accordance with contract requirements and DOE O 413.3B. </a:t>
            </a:r>
          </a:p>
          <a:p>
            <a:endParaRPr lang="en-US" dirty="0"/>
          </a:p>
        </p:txBody>
      </p:sp>
      <p:sp>
        <p:nvSpPr>
          <p:cNvPr id="4" name="Slide Number Placeholder 3"/>
          <p:cNvSpPr>
            <a:spLocks noGrp="1"/>
          </p:cNvSpPr>
          <p:nvPr>
            <p:ph type="sldNum" sz="quarter" idx="5"/>
          </p:nvPr>
        </p:nvSpPr>
        <p:spPr/>
        <p:txBody>
          <a:bodyPr/>
          <a:lstStyle/>
          <a:p>
            <a:fld id="{86BB0CEB-4B41-4E77-9BDA-4D09E929E389}" type="slidenum">
              <a:rPr lang="en-US" smtClean="0"/>
              <a:t>7</a:t>
            </a:fld>
            <a:endParaRPr lang="en-US" dirty="0"/>
          </a:p>
        </p:txBody>
      </p:sp>
    </p:spTree>
    <p:extLst>
      <p:ext uri="{BB962C8B-B14F-4D97-AF65-F5344CB8AC3E}">
        <p14:creationId xmlns:p14="http://schemas.microsoft.com/office/powerpoint/2010/main" val="334507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digital dashboard in PARS Empower is available to DOE and contractor personnel via internet access, 24/7. The dashboard shows the compliance as well as the monthly health status of the EVMS performance data upon which DOE and contractor personnel make financial and other programmatic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this improved capability and insight using risk indicators updated monthly, the DOE and contractor roles in surveillance are evolving. Self-governance shifts the contractual EVMS compliance oversight back to the contractor, allowing the contractor to take the initiative to course correct before DOE steps in. </a:t>
            </a:r>
            <a:endParaRPr lang="en-US" dirty="0"/>
          </a:p>
        </p:txBody>
      </p:sp>
      <p:sp>
        <p:nvSpPr>
          <p:cNvPr id="4" name="Slide Number Placeholder 3"/>
          <p:cNvSpPr>
            <a:spLocks noGrp="1"/>
          </p:cNvSpPr>
          <p:nvPr>
            <p:ph type="sldNum" sz="quarter" idx="5"/>
          </p:nvPr>
        </p:nvSpPr>
        <p:spPr/>
        <p:txBody>
          <a:bodyPr/>
          <a:lstStyle/>
          <a:p>
            <a:fld id="{86BB0CEB-4B41-4E77-9BDA-4D09E929E389}" type="slidenum">
              <a:rPr lang="en-US" smtClean="0"/>
              <a:t>8</a:t>
            </a:fld>
            <a:endParaRPr lang="en-US" dirty="0"/>
          </a:p>
        </p:txBody>
      </p:sp>
    </p:spTree>
    <p:extLst>
      <p:ext uri="{BB962C8B-B14F-4D97-AF65-F5344CB8AC3E}">
        <p14:creationId xmlns:p14="http://schemas.microsoft.com/office/powerpoint/2010/main" val="219697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from PARS Empower is updated monthly based on contractor data uploads in the Comma Separated Value (CSV) format;  contractors who continue to upload in the Access database (MDB) format will not be able to use this feature.  The Attributes and Metrics are located in the Guidelines Attributes and Tests or GAT located in the PM EVMS Compliance Review Standard Operating Procedure, Appendix 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Any measurement that falls outside historic norms or deviates from a predetermined threshold will be flagged with a red or yellow background. Within minutes, both the contractor and the government will know what issues to focus on. In a Self-Governance environment, the contractor accepts responsibility to take the action of investigation and analysis.  </a:t>
            </a:r>
            <a:endParaRPr lang="en-US" dirty="0"/>
          </a:p>
        </p:txBody>
      </p:sp>
      <p:sp>
        <p:nvSpPr>
          <p:cNvPr id="4" name="Slide Number Placeholder 3"/>
          <p:cNvSpPr>
            <a:spLocks noGrp="1"/>
          </p:cNvSpPr>
          <p:nvPr>
            <p:ph type="sldNum" sz="quarter" idx="5"/>
          </p:nvPr>
        </p:nvSpPr>
        <p:spPr/>
        <p:txBody>
          <a:bodyPr/>
          <a:lstStyle/>
          <a:p>
            <a:fld id="{86BB0CEB-4B41-4E77-9BDA-4D09E929E389}" type="slidenum">
              <a:rPr lang="en-US" smtClean="0"/>
              <a:t>9</a:t>
            </a:fld>
            <a:endParaRPr lang="en-US" dirty="0"/>
          </a:p>
        </p:txBody>
      </p:sp>
    </p:spTree>
    <p:extLst>
      <p:ext uri="{BB962C8B-B14F-4D97-AF65-F5344CB8AC3E}">
        <p14:creationId xmlns:p14="http://schemas.microsoft.com/office/powerpoint/2010/main" val="168320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DA8DFD2D-E5BC-4BA1-BEEB-EDA190DE0A59}" type="datetime1">
              <a:rPr lang="en-US" smtClean="0"/>
              <a:t>4/8/2020</a:t>
            </a:fld>
            <a:endParaRPr lang="en-US" dirty="0"/>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10442923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716E-318E-4B84-B74E-8CDEDD40CB4B}"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414844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BF21CBF9-1181-4AE9-9D92-7C1DF32B9663}" type="datetime1">
              <a:rPr lang="en-US" smtClean="0"/>
              <a:t>4/8/2020</a:t>
            </a:fld>
            <a:endParaRPr lang="en-US" dirty="0"/>
          </a:p>
        </p:txBody>
      </p:sp>
      <p:sp>
        <p:nvSpPr>
          <p:cNvPr id="5" name="Footer Placeholder 4"/>
          <p:cNvSpPr>
            <a:spLocks noGrp="1"/>
          </p:cNvSpPr>
          <p:nvPr>
            <p:ph type="ftr" sz="quarter" idx="11"/>
          </p:nvPr>
        </p:nvSpPr>
        <p:spPr>
          <a:xfrm>
            <a:off x="640080" y="6227064"/>
            <a:ext cx="7854696" cy="320040"/>
          </a:xfrm>
        </p:spPr>
        <p:txBody>
          <a:body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261796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7558F-409A-4B17-8924-83ACA74B31E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B7F8295-76CC-4EF3-A950-F1724334556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B219510-D7CB-47AD-9DF2-5DA80D7D7FAE}"/>
              </a:ext>
            </a:extLst>
          </p:cNvPr>
          <p:cNvSpPr>
            <a:spLocks noGrp="1"/>
          </p:cNvSpPr>
          <p:nvPr>
            <p:ph type="dt" sz="half" idx="10"/>
          </p:nvPr>
        </p:nvSpPr>
        <p:spPr/>
        <p:txBody>
          <a:bodyPr/>
          <a:lstStyle/>
          <a:p>
            <a:fld id="{E4062D5C-56D3-43A6-BE01-81EA20275484}" type="datetime1">
              <a:rPr lang="en-US" smtClean="0"/>
              <a:t>4/8/2020</a:t>
            </a:fld>
            <a:endParaRPr lang="en-US"/>
          </a:p>
        </p:txBody>
      </p:sp>
      <p:sp>
        <p:nvSpPr>
          <p:cNvPr id="5" name="Footer Placeholder 4">
            <a:extLst>
              <a:ext uri="{FF2B5EF4-FFF2-40B4-BE49-F238E27FC236}">
                <a16:creationId xmlns:a16="http://schemas.microsoft.com/office/drawing/2014/main" xmlns="" id="{EC48B624-518F-4C68-9E85-2804E3445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C0F60D-6BB3-4E1D-8843-A013192D06E5}"/>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3640904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620D18-17B9-41A7-B110-23513244F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CAAD68-52AA-4A4C-9885-52F4DCD0C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2F1B11-1455-4192-AE60-78A9B03395BC}"/>
              </a:ext>
            </a:extLst>
          </p:cNvPr>
          <p:cNvSpPr>
            <a:spLocks noGrp="1"/>
          </p:cNvSpPr>
          <p:nvPr>
            <p:ph type="dt" sz="half" idx="10"/>
          </p:nvPr>
        </p:nvSpPr>
        <p:spPr/>
        <p:txBody>
          <a:bodyPr/>
          <a:lstStyle/>
          <a:p>
            <a:fld id="{B1B65835-310A-40F5-8604-9771EFB1BF9B}" type="datetime1">
              <a:rPr lang="en-US" smtClean="0"/>
              <a:t>4/8/2020</a:t>
            </a:fld>
            <a:endParaRPr lang="en-US"/>
          </a:p>
        </p:txBody>
      </p:sp>
      <p:sp>
        <p:nvSpPr>
          <p:cNvPr id="5" name="Footer Placeholder 4">
            <a:extLst>
              <a:ext uri="{FF2B5EF4-FFF2-40B4-BE49-F238E27FC236}">
                <a16:creationId xmlns:a16="http://schemas.microsoft.com/office/drawing/2014/main" xmlns="" id="{2DE5BE9C-97F5-476E-BBC9-9562C1E07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9498D2-5B64-48AC-BF46-538DE2B5146A}"/>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386611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344E4-69BB-4423-89E8-E837479ABD3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AB01EAC-E223-474F-AE3C-4F50A4F4CB8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74622FC-E6EE-4EEA-A7F3-7C6B061AEFDB}"/>
              </a:ext>
            </a:extLst>
          </p:cNvPr>
          <p:cNvSpPr>
            <a:spLocks noGrp="1"/>
          </p:cNvSpPr>
          <p:nvPr>
            <p:ph type="dt" sz="half" idx="10"/>
          </p:nvPr>
        </p:nvSpPr>
        <p:spPr/>
        <p:txBody>
          <a:bodyPr/>
          <a:lstStyle/>
          <a:p>
            <a:fld id="{D1C55219-5FC2-42EA-BAFB-1013446A6C21}" type="datetime1">
              <a:rPr lang="en-US" smtClean="0"/>
              <a:t>4/8/2020</a:t>
            </a:fld>
            <a:endParaRPr lang="en-US"/>
          </a:p>
        </p:txBody>
      </p:sp>
      <p:sp>
        <p:nvSpPr>
          <p:cNvPr id="5" name="Footer Placeholder 4">
            <a:extLst>
              <a:ext uri="{FF2B5EF4-FFF2-40B4-BE49-F238E27FC236}">
                <a16:creationId xmlns:a16="http://schemas.microsoft.com/office/drawing/2014/main" xmlns="" id="{2220AC95-AD1B-4520-AD5D-7BDE0D316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F59CCE-6D25-42C2-96B9-0D6737F99E99}"/>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229346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59007-A1BD-4358-9E97-A5D7E5596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8B524C1-EDA4-40A5-A414-8C6239683B4F}"/>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BDB1792-1A04-49D2-94A9-8358B140005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45D521B-6886-4141-B9C4-B855329AA3EB}"/>
              </a:ext>
            </a:extLst>
          </p:cNvPr>
          <p:cNvSpPr>
            <a:spLocks noGrp="1"/>
          </p:cNvSpPr>
          <p:nvPr>
            <p:ph type="dt" sz="half" idx="10"/>
          </p:nvPr>
        </p:nvSpPr>
        <p:spPr/>
        <p:txBody>
          <a:bodyPr/>
          <a:lstStyle/>
          <a:p>
            <a:fld id="{8B13ADE9-F121-46B3-9B4D-218E283EB8BE}" type="datetime1">
              <a:rPr lang="en-US" smtClean="0"/>
              <a:t>4/8/2020</a:t>
            </a:fld>
            <a:endParaRPr lang="en-US"/>
          </a:p>
        </p:txBody>
      </p:sp>
      <p:sp>
        <p:nvSpPr>
          <p:cNvPr id="6" name="Footer Placeholder 5">
            <a:extLst>
              <a:ext uri="{FF2B5EF4-FFF2-40B4-BE49-F238E27FC236}">
                <a16:creationId xmlns:a16="http://schemas.microsoft.com/office/drawing/2014/main" xmlns="" id="{85778765-5CF2-4C81-914E-885B611C5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711DAA-FF42-44BE-A2AE-56D948E7B41D}"/>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167917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0F9273-3E5B-497D-82D0-57BD662F0D0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9FA213A-34EB-45B0-96D8-57ADCD7B6FE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E2FDB98-0F13-4B62-9A25-82929D4DC5B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BBD9F62-1057-406E-BCC3-BFB41936101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2F292CD-C319-4756-9004-D46E7126A60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42F7D44-D6F1-4907-9611-C82A796A539B}"/>
              </a:ext>
            </a:extLst>
          </p:cNvPr>
          <p:cNvSpPr>
            <a:spLocks noGrp="1"/>
          </p:cNvSpPr>
          <p:nvPr>
            <p:ph type="dt" sz="half" idx="10"/>
          </p:nvPr>
        </p:nvSpPr>
        <p:spPr/>
        <p:txBody>
          <a:bodyPr/>
          <a:lstStyle/>
          <a:p>
            <a:fld id="{E7797133-7650-436C-A089-B6BA214A673A}" type="datetime1">
              <a:rPr lang="en-US" smtClean="0"/>
              <a:t>4/8/2020</a:t>
            </a:fld>
            <a:endParaRPr lang="en-US"/>
          </a:p>
        </p:txBody>
      </p:sp>
      <p:sp>
        <p:nvSpPr>
          <p:cNvPr id="8" name="Footer Placeholder 7">
            <a:extLst>
              <a:ext uri="{FF2B5EF4-FFF2-40B4-BE49-F238E27FC236}">
                <a16:creationId xmlns:a16="http://schemas.microsoft.com/office/drawing/2014/main" xmlns="" id="{08F6B39C-03D3-4B5D-A9AB-46EC31682D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AE61E1B-1121-4718-A49A-C89B5F82D0DC}"/>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377332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ED527-8EA6-47E5-8621-12AC0F0192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CDE3E4-1360-43BF-9746-AECBC0682C96}"/>
              </a:ext>
            </a:extLst>
          </p:cNvPr>
          <p:cNvSpPr>
            <a:spLocks noGrp="1"/>
          </p:cNvSpPr>
          <p:nvPr>
            <p:ph type="dt" sz="half" idx="10"/>
          </p:nvPr>
        </p:nvSpPr>
        <p:spPr/>
        <p:txBody>
          <a:bodyPr/>
          <a:lstStyle/>
          <a:p>
            <a:fld id="{1B9B1B8A-7C0A-4104-B608-3423A01FC935}" type="datetime1">
              <a:rPr lang="en-US" smtClean="0"/>
              <a:t>4/8/2020</a:t>
            </a:fld>
            <a:endParaRPr lang="en-US"/>
          </a:p>
        </p:txBody>
      </p:sp>
      <p:sp>
        <p:nvSpPr>
          <p:cNvPr id="4" name="Footer Placeholder 3">
            <a:extLst>
              <a:ext uri="{FF2B5EF4-FFF2-40B4-BE49-F238E27FC236}">
                <a16:creationId xmlns:a16="http://schemas.microsoft.com/office/drawing/2014/main" xmlns="" id="{CEB48DB6-DB9C-4B4D-8322-8C3A34504D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E10C80E-6F12-4ADC-AD9C-1023D9050D51}"/>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2305124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362FE7F-5F78-44DE-8472-09DA332FFAE2}"/>
              </a:ext>
            </a:extLst>
          </p:cNvPr>
          <p:cNvSpPr>
            <a:spLocks noGrp="1"/>
          </p:cNvSpPr>
          <p:nvPr>
            <p:ph type="dt" sz="half" idx="10"/>
          </p:nvPr>
        </p:nvSpPr>
        <p:spPr/>
        <p:txBody>
          <a:bodyPr/>
          <a:lstStyle/>
          <a:p>
            <a:fld id="{5B228BBB-4FB3-4B89-8F89-344C53B21DEC}" type="datetime1">
              <a:rPr lang="en-US" smtClean="0"/>
              <a:t>4/8/2020</a:t>
            </a:fld>
            <a:endParaRPr lang="en-US"/>
          </a:p>
        </p:txBody>
      </p:sp>
      <p:sp>
        <p:nvSpPr>
          <p:cNvPr id="3" name="Footer Placeholder 2">
            <a:extLst>
              <a:ext uri="{FF2B5EF4-FFF2-40B4-BE49-F238E27FC236}">
                <a16:creationId xmlns:a16="http://schemas.microsoft.com/office/drawing/2014/main" xmlns="" id="{2A25AEF9-9C1E-40AD-AE70-CAB346BAC6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F1A9EB7-DFF5-4729-B78E-AA371124E41F}"/>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3117975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4A7CD-36B5-41B7-815F-49F57B2D8E8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22C01C-0C5C-4EF4-BA9A-D0848E033F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7B424B2-73D0-4717-BA11-1D154DF724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99C04C8-2192-44D6-AB4B-439A9CC9D0C1}"/>
              </a:ext>
            </a:extLst>
          </p:cNvPr>
          <p:cNvSpPr>
            <a:spLocks noGrp="1"/>
          </p:cNvSpPr>
          <p:nvPr>
            <p:ph type="dt" sz="half" idx="10"/>
          </p:nvPr>
        </p:nvSpPr>
        <p:spPr/>
        <p:txBody>
          <a:bodyPr/>
          <a:lstStyle/>
          <a:p>
            <a:fld id="{A06F937A-E0DA-4B12-BF6F-40C2E20AD9E2}" type="datetime1">
              <a:rPr lang="en-US" smtClean="0"/>
              <a:t>4/8/2020</a:t>
            </a:fld>
            <a:endParaRPr lang="en-US"/>
          </a:p>
        </p:txBody>
      </p:sp>
      <p:sp>
        <p:nvSpPr>
          <p:cNvPr id="6" name="Footer Placeholder 5">
            <a:extLst>
              <a:ext uri="{FF2B5EF4-FFF2-40B4-BE49-F238E27FC236}">
                <a16:creationId xmlns:a16="http://schemas.microsoft.com/office/drawing/2014/main" xmlns="" id="{859DDF84-5556-4F62-A719-DDAFDD185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B1915C-266D-467E-9E8D-A134B2CA3E06}"/>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205731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5BDDF5-B91C-4EF5-96F1-6D983BEC51FE}"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1907998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9A646E-D1F6-43EA-8831-EDE144A2F2D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D7E2892-48DB-4D9C-9C46-29843653886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0DA9465-8E52-46EA-8FB3-ECA50BFED1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9FCF35-8C8A-4403-ADB8-3CC1D2C2D56A}"/>
              </a:ext>
            </a:extLst>
          </p:cNvPr>
          <p:cNvSpPr>
            <a:spLocks noGrp="1"/>
          </p:cNvSpPr>
          <p:nvPr>
            <p:ph type="dt" sz="half" idx="10"/>
          </p:nvPr>
        </p:nvSpPr>
        <p:spPr/>
        <p:txBody>
          <a:bodyPr/>
          <a:lstStyle/>
          <a:p>
            <a:fld id="{33FD9920-33BE-4384-9C7B-EFCEA66A899E}" type="datetime1">
              <a:rPr lang="en-US" smtClean="0"/>
              <a:t>4/8/2020</a:t>
            </a:fld>
            <a:endParaRPr lang="en-US"/>
          </a:p>
        </p:txBody>
      </p:sp>
      <p:sp>
        <p:nvSpPr>
          <p:cNvPr id="6" name="Footer Placeholder 5">
            <a:extLst>
              <a:ext uri="{FF2B5EF4-FFF2-40B4-BE49-F238E27FC236}">
                <a16:creationId xmlns:a16="http://schemas.microsoft.com/office/drawing/2014/main" xmlns="" id="{7F575B5D-670D-4175-8DEF-AC1888C08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71799C-BF7C-4B08-BB46-FAF5350AD4CE}"/>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1313490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19BB29-9A92-4E0C-ABC7-23A0CF2281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981D66-D5EF-4828-92CB-C395251F0D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7DAFC1-C8AF-4AE3-9D27-AB0CF33D14AE}"/>
              </a:ext>
            </a:extLst>
          </p:cNvPr>
          <p:cNvSpPr>
            <a:spLocks noGrp="1"/>
          </p:cNvSpPr>
          <p:nvPr>
            <p:ph type="dt" sz="half" idx="10"/>
          </p:nvPr>
        </p:nvSpPr>
        <p:spPr/>
        <p:txBody>
          <a:bodyPr/>
          <a:lstStyle/>
          <a:p>
            <a:fld id="{F1FF42B8-D10A-466B-B112-08FCF35BD2F2}" type="datetime1">
              <a:rPr lang="en-US" smtClean="0"/>
              <a:t>4/8/2020</a:t>
            </a:fld>
            <a:endParaRPr lang="en-US"/>
          </a:p>
        </p:txBody>
      </p:sp>
      <p:sp>
        <p:nvSpPr>
          <p:cNvPr id="5" name="Footer Placeholder 4">
            <a:extLst>
              <a:ext uri="{FF2B5EF4-FFF2-40B4-BE49-F238E27FC236}">
                <a16:creationId xmlns:a16="http://schemas.microsoft.com/office/drawing/2014/main" xmlns="" id="{5578FD3B-357E-4AD4-AE1C-8F7F10A8B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D94FBB-4CE0-4A9F-B440-266B5B35C74D}"/>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393762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7930BBC-0241-4976-BDC8-A307A3CD1EF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E368C82-B2A8-44A6-AB13-8E9888AA24CF}"/>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BBF0A-5F70-4CF7-ACF1-FBD3B610663E}"/>
              </a:ext>
            </a:extLst>
          </p:cNvPr>
          <p:cNvSpPr>
            <a:spLocks noGrp="1"/>
          </p:cNvSpPr>
          <p:nvPr>
            <p:ph type="dt" sz="half" idx="10"/>
          </p:nvPr>
        </p:nvSpPr>
        <p:spPr/>
        <p:txBody>
          <a:bodyPr/>
          <a:lstStyle/>
          <a:p>
            <a:fld id="{383C0136-B9EC-4AC5-BD4B-A8B0B4786926}" type="datetime1">
              <a:rPr lang="en-US" smtClean="0"/>
              <a:t>4/8/2020</a:t>
            </a:fld>
            <a:endParaRPr lang="en-US"/>
          </a:p>
        </p:txBody>
      </p:sp>
      <p:sp>
        <p:nvSpPr>
          <p:cNvPr id="5" name="Footer Placeholder 4">
            <a:extLst>
              <a:ext uri="{FF2B5EF4-FFF2-40B4-BE49-F238E27FC236}">
                <a16:creationId xmlns:a16="http://schemas.microsoft.com/office/drawing/2014/main" xmlns="" id="{173B2B7A-29CD-483A-9104-16BF9DB13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6375AB-DD72-42E9-8209-F787164C1F04}"/>
              </a:ext>
            </a:extLst>
          </p:cNvPr>
          <p:cNvSpPr>
            <a:spLocks noGrp="1"/>
          </p:cNvSpPr>
          <p:nvPr>
            <p:ph type="sldNum" sz="quarter" idx="12"/>
          </p:nvPr>
        </p:nvSpPr>
        <p:spPr/>
        <p:txBody>
          <a:bodyPr/>
          <a:lstStyle/>
          <a:p>
            <a:fld id="{36A6175B-A901-4889-A261-F8188C75E432}" type="slidenum">
              <a:rPr lang="en-US" smtClean="0"/>
              <a:t>‹#›</a:t>
            </a:fld>
            <a:endParaRPr lang="en-US"/>
          </a:p>
        </p:txBody>
      </p:sp>
    </p:spTree>
    <p:extLst>
      <p:ext uri="{BB962C8B-B14F-4D97-AF65-F5344CB8AC3E}">
        <p14:creationId xmlns:p14="http://schemas.microsoft.com/office/powerpoint/2010/main" val="302479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0080" y="320040"/>
            <a:ext cx="2743200" cy="320040"/>
          </a:xfrm>
        </p:spPr>
        <p:txBody>
          <a:bodyPr/>
          <a:lstStyle/>
          <a:p>
            <a:fld id="{CDD7D14B-6D7A-45BB-9E5D-BD31DD96F8B2}" type="datetime1">
              <a:rPr lang="en-US" smtClean="0"/>
              <a:t>4/8/2020</a:t>
            </a:fld>
            <a:endParaRPr lang="en-US" dirty="0"/>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249087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91FBBA97-3EA9-45A0-ABB2-EB66BF018BD8}" type="datetime1">
              <a:rPr lang="en-US" smtClean="0"/>
              <a:t>4/8/2020</a:t>
            </a:fld>
            <a:endParaRPr lang="en-US" dirty="0"/>
          </a:p>
        </p:txBody>
      </p:sp>
      <p:sp>
        <p:nvSpPr>
          <p:cNvPr id="6" name="Footer Placeholder 5"/>
          <p:cNvSpPr>
            <a:spLocks noGrp="1"/>
          </p:cNvSpPr>
          <p:nvPr>
            <p:ph type="ftr" sz="quarter" idx="11"/>
          </p:nvPr>
        </p:nvSpPr>
        <p:spPr>
          <a:xfrm>
            <a:off x="640080" y="6227064"/>
            <a:ext cx="7854696" cy="320040"/>
          </a:xfrm>
        </p:spPr>
        <p:txBody>
          <a:bodyPr/>
          <a:lstStyle/>
          <a:p>
            <a:endParaRPr lang="en-US" dirty="0"/>
          </a:p>
        </p:txBody>
      </p:sp>
      <p:sp>
        <p:nvSpPr>
          <p:cNvPr id="7" name="Slide Number Placeholder 6"/>
          <p:cNvSpPr>
            <a:spLocks noGrp="1"/>
          </p:cNvSpPr>
          <p:nvPr>
            <p:ph type="sldNum" sz="quarter" idx="12"/>
          </p:nvPr>
        </p:nvSpPr>
        <p:spPr>
          <a:xfrm>
            <a:off x="7808976" y="320040"/>
            <a:ext cx="685800" cy="320040"/>
          </a:xfrm>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190685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38DBF699-37AD-4D65-B4A8-905EE381E8CC}" type="datetime1">
              <a:rPr lang="en-US" smtClean="0"/>
              <a:t>4/8/2020</a:t>
            </a:fld>
            <a:endParaRPr lang="en-US" dirty="0"/>
          </a:p>
        </p:txBody>
      </p:sp>
      <p:sp>
        <p:nvSpPr>
          <p:cNvPr id="8" name="Footer Placeholder 7"/>
          <p:cNvSpPr>
            <a:spLocks noGrp="1"/>
          </p:cNvSpPr>
          <p:nvPr>
            <p:ph type="ftr" sz="quarter" idx="11"/>
          </p:nvPr>
        </p:nvSpPr>
        <p:spPr>
          <a:xfrm>
            <a:off x="640080" y="6227064"/>
            <a:ext cx="7854696" cy="320040"/>
          </a:xfrm>
        </p:spPr>
        <p:txBody>
          <a:bodyPr/>
          <a:lstStyle/>
          <a:p>
            <a:endParaRPr lang="en-US" dirty="0"/>
          </a:p>
        </p:txBody>
      </p:sp>
      <p:sp>
        <p:nvSpPr>
          <p:cNvPr id="9" name="Slide Number Placeholder 8"/>
          <p:cNvSpPr>
            <a:spLocks noGrp="1"/>
          </p:cNvSpPr>
          <p:nvPr>
            <p:ph type="sldNum" sz="quarter" idx="12"/>
          </p:nvPr>
        </p:nvSpPr>
        <p:spPr>
          <a:xfrm>
            <a:off x="7808976" y="320040"/>
            <a:ext cx="685800" cy="320040"/>
          </a:xfrm>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363342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D7B1DE-E9A2-4F2E-A01B-DC6BE286BEEF}" type="datetime1">
              <a:rPr lang="en-US" smtClean="0"/>
              <a:t>4/8/2020</a:t>
            </a:fld>
            <a:endParaRPr lang="en-US" dirty="0"/>
          </a:p>
        </p:txBody>
      </p:sp>
      <p:sp>
        <p:nvSpPr>
          <p:cNvPr id="4" name="Footer Placeholder 3"/>
          <p:cNvSpPr>
            <a:spLocks noGrp="1"/>
          </p:cNvSpPr>
          <p:nvPr>
            <p:ph type="ftr" sz="quarter" idx="11"/>
          </p:nvPr>
        </p:nvSpPr>
        <p:spPr>
          <a:xfrm>
            <a:off x="640080" y="6227064"/>
            <a:ext cx="7854696" cy="320040"/>
          </a:xfrm>
        </p:spPr>
        <p:txBody>
          <a:bodyPr/>
          <a:lstStyle/>
          <a:p>
            <a:endParaRPr lang="en-US" dirty="0"/>
          </a:p>
        </p:txBody>
      </p:sp>
      <p:sp>
        <p:nvSpPr>
          <p:cNvPr id="5" name="Slide Number Placeholder 4"/>
          <p:cNvSpPr>
            <a:spLocks noGrp="1"/>
          </p:cNvSpPr>
          <p:nvPr>
            <p:ph type="sldNum" sz="quarter" idx="12"/>
          </p:nvPr>
        </p:nvSpPr>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99327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358AE5D0-A759-4E5F-8B39-C349CFD189AC}" type="datetime1">
              <a:rPr lang="en-US" smtClean="0"/>
              <a:t>4/8/2020</a:t>
            </a:fld>
            <a:endParaRPr lang="en-US" dirty="0"/>
          </a:p>
        </p:txBody>
      </p:sp>
      <p:sp>
        <p:nvSpPr>
          <p:cNvPr id="3" name="Footer Placeholder 2"/>
          <p:cNvSpPr>
            <a:spLocks noGrp="1"/>
          </p:cNvSpPr>
          <p:nvPr>
            <p:ph type="ftr" sz="quarter" idx="11"/>
          </p:nvPr>
        </p:nvSpPr>
        <p:spPr>
          <a:xfrm>
            <a:off x="640080" y="6227064"/>
            <a:ext cx="7854696" cy="320040"/>
          </a:xfrm>
        </p:spPr>
        <p:txBody>
          <a:bodyPr/>
          <a:lstStyle/>
          <a:p>
            <a:endParaRPr lang="en-US" dirty="0"/>
          </a:p>
        </p:txBody>
      </p:sp>
      <p:sp>
        <p:nvSpPr>
          <p:cNvPr id="4" name="Slide Number Placeholder 3"/>
          <p:cNvSpPr>
            <a:spLocks noGrp="1"/>
          </p:cNvSpPr>
          <p:nvPr>
            <p:ph type="sldNum" sz="quarter" idx="12"/>
          </p:nvPr>
        </p:nvSpPr>
        <p:spPr>
          <a:xfrm>
            <a:off x="7808976" y="320040"/>
            <a:ext cx="685800" cy="320040"/>
          </a:xfrm>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155801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1EFB31A-6F5F-46F5-AC6A-E43E22A0B539}" type="datetime1">
              <a:rPr lang="en-US" smtClean="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166255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40080" y="320040"/>
            <a:ext cx="2743200" cy="320040"/>
          </a:xfrm>
        </p:spPr>
        <p:txBody>
          <a:bodyPr/>
          <a:lstStyle/>
          <a:p>
            <a:fld id="{01F790C0-892F-4C0B-9088-72576CA521AD}" type="datetime1">
              <a:rPr lang="en-US" smtClean="0"/>
              <a:t>4/8/2020</a:t>
            </a:fld>
            <a:endParaRPr lang="en-US" dirty="0"/>
          </a:p>
        </p:txBody>
      </p:sp>
      <p:sp>
        <p:nvSpPr>
          <p:cNvPr id="6" name="Footer Placeholder 5"/>
          <p:cNvSpPr>
            <a:spLocks noGrp="1"/>
          </p:cNvSpPr>
          <p:nvPr>
            <p:ph type="ftr" sz="quarter" idx="11"/>
          </p:nvPr>
        </p:nvSpPr>
        <p:spPr>
          <a:xfrm>
            <a:off x="640080" y="6227064"/>
            <a:ext cx="4358641" cy="320040"/>
          </a:xfrm>
        </p:spPr>
        <p:txBody>
          <a:bodyPr/>
          <a:lstStyle/>
          <a:p>
            <a:endParaRPr lang="en-US" dirty="0"/>
          </a:p>
        </p:txBody>
      </p:sp>
      <p:sp>
        <p:nvSpPr>
          <p:cNvPr id="7" name="Slide Number Placeholder 6"/>
          <p:cNvSpPr>
            <a:spLocks noGrp="1"/>
          </p:cNvSpPr>
          <p:nvPr>
            <p:ph type="sldNum" sz="quarter" idx="12"/>
          </p:nvPr>
        </p:nvSpPr>
        <p:spPr>
          <a:xfrm>
            <a:off x="4315463" y="320040"/>
            <a:ext cx="685800" cy="320040"/>
          </a:xfrm>
        </p:spPr>
        <p:txBody>
          <a:bodyPr/>
          <a:lstStyle/>
          <a:p>
            <a:fld id="{78C9FED6-5643-491D-A880-49ECC1D2F6FF}" type="slidenum">
              <a:rPr lang="en-US" smtClean="0"/>
              <a:t>‹#›</a:t>
            </a:fld>
            <a:endParaRPr lang="en-US" dirty="0"/>
          </a:p>
        </p:txBody>
      </p:sp>
    </p:spTree>
    <p:extLst>
      <p:ext uri="{BB962C8B-B14F-4D97-AF65-F5344CB8AC3E}">
        <p14:creationId xmlns:p14="http://schemas.microsoft.com/office/powerpoint/2010/main" val="75752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25E2D14-D02E-43CC-87FD-83B9AA361393}" type="datetime1">
              <a:rPr lang="en-US" smtClean="0"/>
              <a:t>4/8/2020</a:t>
            </a:fld>
            <a:endParaRPr lang="en-US" dirty="0"/>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61020" y="6227064"/>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78C9FED6-5643-491D-A880-49ECC1D2F6FF}" type="slidenum">
              <a:rPr lang="en-US" smtClean="0"/>
              <a:t>‹#›</a:t>
            </a:fld>
            <a:endParaRPr lang="en-US" dirty="0"/>
          </a:p>
        </p:txBody>
      </p:sp>
    </p:spTree>
    <p:extLst>
      <p:ext uri="{BB962C8B-B14F-4D97-AF65-F5344CB8AC3E}">
        <p14:creationId xmlns:p14="http://schemas.microsoft.com/office/powerpoint/2010/main" val="259415416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412BB55-9036-41F4-BDFF-15151B7C3C4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F086BBA-6EE2-47FD-9373-570E07278F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40E240-9859-4DC2-B5DB-F4E61484BCF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FA2C1-4533-4D35-81F5-FC450DF42F31}" type="datetime1">
              <a:rPr lang="en-US" smtClean="0"/>
              <a:t>4/8/2020</a:t>
            </a:fld>
            <a:endParaRPr lang="en-US"/>
          </a:p>
        </p:txBody>
      </p:sp>
      <p:sp>
        <p:nvSpPr>
          <p:cNvPr id="5" name="Footer Placeholder 4">
            <a:extLst>
              <a:ext uri="{FF2B5EF4-FFF2-40B4-BE49-F238E27FC236}">
                <a16:creationId xmlns:a16="http://schemas.microsoft.com/office/drawing/2014/main" xmlns="" id="{0EB4C28E-77EE-492C-B57F-B481D5AD5B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ED26578-602E-49DF-A79E-1770CD257E3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6175B-A901-4889-A261-F8188C75E432}" type="slidenum">
              <a:rPr lang="en-US" smtClean="0"/>
              <a:t>‹#›</a:t>
            </a:fld>
            <a:endParaRPr lang="en-US"/>
          </a:p>
        </p:txBody>
      </p:sp>
    </p:spTree>
    <p:extLst>
      <p:ext uri="{BB962C8B-B14F-4D97-AF65-F5344CB8AC3E}">
        <p14:creationId xmlns:p14="http://schemas.microsoft.com/office/powerpoint/2010/main" val="33150842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background">
            <a:extLst>
              <a:ext uri="{FF2B5EF4-FFF2-40B4-BE49-F238E27FC236}">
                <a16:creationId xmlns:a16="http://schemas.microsoft.com/office/drawing/2014/main" xmlns="" id="{078071F0-4B1C-4E34-901E-2E1512F97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5" y="-952"/>
            <a:ext cx="9196967" cy="6858000"/>
          </a:xfrm>
          <a:prstGeom prst="rect">
            <a:avLst/>
          </a:prstGeom>
        </p:spPr>
      </p:pic>
      <p:sp>
        <p:nvSpPr>
          <p:cNvPr id="9" name="Freeform 6">
            <a:extLst>
              <a:ext uri="{FF2B5EF4-FFF2-40B4-BE49-F238E27FC236}">
                <a16:creationId xmlns:a16="http://schemas.microsoft.com/office/drawing/2014/main" xmlns="" id="{FE05385E-330B-453D-A023-2D11BA89B0C9}"/>
              </a:ext>
            </a:extLst>
          </p:cNvPr>
          <p:cNvSpPr>
            <a:spLocks/>
          </p:cNvSpPr>
          <p:nvPr/>
        </p:nvSpPr>
        <p:spPr bwMode="auto">
          <a:xfrm>
            <a:off x="1203004" y="4070354"/>
            <a:ext cx="2643188" cy="1292225"/>
          </a:xfrm>
          <a:custGeom>
            <a:avLst/>
            <a:gdLst>
              <a:gd name="T0" fmla="*/ 558 w 1665"/>
              <a:gd name="T1" fmla="*/ 814 h 814"/>
              <a:gd name="T2" fmla="*/ 0 w 1665"/>
              <a:gd name="T3" fmla="*/ 0 h 814"/>
              <a:gd name="T4" fmla="*/ 1118 w 1665"/>
              <a:gd name="T5" fmla="*/ 0 h 814"/>
              <a:gd name="T6" fmla="*/ 1665 w 1665"/>
              <a:gd name="T7" fmla="*/ 814 h 814"/>
              <a:gd name="T8" fmla="*/ 558 w 1665"/>
              <a:gd name="T9" fmla="*/ 814 h 814"/>
            </a:gdLst>
            <a:ahLst/>
            <a:cxnLst>
              <a:cxn ang="0">
                <a:pos x="T0" y="T1"/>
              </a:cxn>
              <a:cxn ang="0">
                <a:pos x="T2" y="T3"/>
              </a:cxn>
              <a:cxn ang="0">
                <a:pos x="T4" y="T5"/>
              </a:cxn>
              <a:cxn ang="0">
                <a:pos x="T6" y="T7"/>
              </a:cxn>
              <a:cxn ang="0">
                <a:pos x="T8" y="T9"/>
              </a:cxn>
            </a:cxnLst>
            <a:rect l="0" t="0" r="r" b="b"/>
            <a:pathLst>
              <a:path w="1665" h="814">
                <a:moveTo>
                  <a:pt x="558" y="814"/>
                </a:moveTo>
                <a:lnTo>
                  <a:pt x="0" y="0"/>
                </a:lnTo>
                <a:lnTo>
                  <a:pt x="1118" y="0"/>
                </a:lnTo>
                <a:lnTo>
                  <a:pt x="1665" y="814"/>
                </a:lnTo>
                <a:lnTo>
                  <a:pt x="558" y="814"/>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xmlns="" id="{AB9342E6-3EA7-441E-8C53-EE5643D19D2D}"/>
              </a:ext>
            </a:extLst>
          </p:cNvPr>
          <p:cNvSpPr>
            <a:spLocks/>
          </p:cNvSpPr>
          <p:nvPr/>
        </p:nvSpPr>
        <p:spPr bwMode="auto">
          <a:xfrm>
            <a:off x="-9348" y="5362577"/>
            <a:ext cx="3855539"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7729" y="10000"/>
                </a:moveTo>
                <a:lnTo>
                  <a:pt x="10002" y="0"/>
                </a:lnTo>
                <a:lnTo>
                  <a:pt x="2" y="0"/>
                </a:lnTo>
                <a:cubicBezTo>
                  <a:pt x="9" y="3334"/>
                  <a:pt x="-6" y="6641"/>
                  <a:pt x="1" y="9975"/>
                </a:cubicBezTo>
                <a:lnTo>
                  <a:pt x="7729"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xmlns="" id="{34407BD0-28FE-4A27-89AB-4F6E152A116D}"/>
              </a:ext>
            </a:extLst>
          </p:cNvPr>
          <p:cNvSpPr>
            <a:spLocks/>
          </p:cNvSpPr>
          <p:nvPr/>
        </p:nvSpPr>
        <p:spPr bwMode="auto">
          <a:xfrm>
            <a:off x="4722492" y="1504952"/>
            <a:ext cx="2640013" cy="1290639"/>
          </a:xfrm>
          <a:custGeom>
            <a:avLst/>
            <a:gdLst>
              <a:gd name="T0" fmla="*/ 1107 w 1663"/>
              <a:gd name="T1" fmla="*/ 0 h 813"/>
              <a:gd name="T2" fmla="*/ 1663 w 1663"/>
              <a:gd name="T3" fmla="*/ 813 h 813"/>
              <a:gd name="T4" fmla="*/ 547 w 1663"/>
              <a:gd name="T5" fmla="*/ 813 h 813"/>
              <a:gd name="T6" fmla="*/ 0 w 1663"/>
              <a:gd name="T7" fmla="*/ 0 h 813"/>
              <a:gd name="T8" fmla="*/ 1107 w 1663"/>
              <a:gd name="T9" fmla="*/ 0 h 813"/>
            </a:gdLst>
            <a:ahLst/>
            <a:cxnLst>
              <a:cxn ang="0">
                <a:pos x="T0" y="T1"/>
              </a:cxn>
              <a:cxn ang="0">
                <a:pos x="T2" y="T3"/>
              </a:cxn>
              <a:cxn ang="0">
                <a:pos x="T4" y="T5"/>
              </a:cxn>
              <a:cxn ang="0">
                <a:pos x="T6" y="T7"/>
              </a:cxn>
              <a:cxn ang="0">
                <a:pos x="T8" y="T9"/>
              </a:cxn>
            </a:cxnLst>
            <a:rect l="0" t="0" r="r" b="b"/>
            <a:pathLst>
              <a:path w="1663" h="813">
                <a:moveTo>
                  <a:pt x="1107" y="0"/>
                </a:moveTo>
                <a:lnTo>
                  <a:pt x="1663" y="813"/>
                </a:lnTo>
                <a:lnTo>
                  <a:pt x="547" y="813"/>
                </a:lnTo>
                <a:lnTo>
                  <a:pt x="0" y="0"/>
                </a:lnTo>
                <a:lnTo>
                  <a:pt x="1107" y="0"/>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xmlns="" id="{5E27E9BF-2901-4A93-AB08-A8861D6D925E}"/>
              </a:ext>
            </a:extLst>
          </p:cNvPr>
          <p:cNvSpPr>
            <a:spLocks/>
          </p:cNvSpPr>
          <p:nvPr/>
        </p:nvSpPr>
        <p:spPr bwMode="auto">
          <a:xfrm>
            <a:off x="1817962" y="1963740"/>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xmlns="" id="{1F9736F5-96E1-4F7F-AB4D-8F4C3A147579}"/>
              </a:ext>
            </a:extLst>
          </p:cNvPr>
          <p:cNvSpPr>
            <a:spLocks noEditPoints="1"/>
          </p:cNvSpPr>
          <p:nvPr/>
        </p:nvSpPr>
        <p:spPr bwMode="auto">
          <a:xfrm rot="900000">
            <a:off x="1637466" y="2114594"/>
            <a:ext cx="5768975" cy="4221163"/>
          </a:xfrm>
          <a:custGeom>
            <a:avLst/>
            <a:gdLst>
              <a:gd name="T0" fmla="*/ 1870 w 3741"/>
              <a:gd name="T1" fmla="*/ 2737 h 2737"/>
              <a:gd name="T2" fmla="*/ 0 w 3741"/>
              <a:gd name="T3" fmla="*/ 0 h 2737"/>
              <a:gd name="T4" fmla="*/ 3741 w 3741"/>
              <a:gd name="T5" fmla="*/ 0 h 2737"/>
              <a:gd name="T6" fmla="*/ 1870 w 3741"/>
              <a:gd name="T7" fmla="*/ 2737 h 2737"/>
              <a:gd name="T8" fmla="*/ 88 w 3741"/>
              <a:gd name="T9" fmla="*/ 47 h 2737"/>
              <a:gd name="T10" fmla="*/ 1870 w 3741"/>
              <a:gd name="T11" fmla="*/ 2655 h 2737"/>
              <a:gd name="T12" fmla="*/ 3652 w 3741"/>
              <a:gd name="T13" fmla="*/ 47 h 2737"/>
              <a:gd name="T14" fmla="*/ 88 w 3741"/>
              <a:gd name="T15" fmla="*/ 47 h 2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1" h="2737">
                <a:moveTo>
                  <a:pt x="1870" y="2737"/>
                </a:moveTo>
                <a:lnTo>
                  <a:pt x="0" y="0"/>
                </a:lnTo>
                <a:lnTo>
                  <a:pt x="3741" y="0"/>
                </a:lnTo>
                <a:lnTo>
                  <a:pt x="1870" y="2737"/>
                </a:lnTo>
                <a:close/>
                <a:moveTo>
                  <a:pt x="88" y="47"/>
                </a:moveTo>
                <a:lnTo>
                  <a:pt x="1870" y="2655"/>
                </a:lnTo>
                <a:lnTo>
                  <a:pt x="3652" y="47"/>
                </a:lnTo>
                <a:lnTo>
                  <a:pt x="88" y="47"/>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a:extLst>
              <a:ext uri="{FF2B5EF4-FFF2-40B4-BE49-F238E27FC236}">
                <a16:creationId xmlns:a16="http://schemas.microsoft.com/office/drawing/2014/main" xmlns="" id="{765AC5EA-CBD7-4826-B834-33D21E291C8D}"/>
              </a:ext>
            </a:extLst>
          </p:cNvPr>
          <p:cNvSpPr>
            <a:spLocks/>
          </p:cNvSpPr>
          <p:nvPr/>
        </p:nvSpPr>
        <p:spPr bwMode="auto">
          <a:xfrm>
            <a:off x="1203004" y="2792414"/>
            <a:ext cx="6159500" cy="1277939"/>
          </a:xfrm>
          <a:custGeom>
            <a:avLst/>
            <a:gdLst>
              <a:gd name="T0" fmla="*/ 558 w 3880"/>
              <a:gd name="T1" fmla="*/ 0 h 805"/>
              <a:gd name="T2" fmla="*/ 3880 w 3880"/>
              <a:gd name="T3" fmla="*/ 0 h 805"/>
              <a:gd name="T4" fmla="*/ 3319 w 3880"/>
              <a:gd name="T5" fmla="*/ 805 h 805"/>
              <a:gd name="T6" fmla="*/ 0 w 3880"/>
              <a:gd name="T7" fmla="*/ 805 h 805"/>
              <a:gd name="T8" fmla="*/ 558 w 3880"/>
              <a:gd name="T9" fmla="*/ 0 h 805"/>
            </a:gdLst>
            <a:ahLst/>
            <a:cxnLst>
              <a:cxn ang="0">
                <a:pos x="T0" y="T1"/>
              </a:cxn>
              <a:cxn ang="0">
                <a:pos x="T2" y="T3"/>
              </a:cxn>
              <a:cxn ang="0">
                <a:pos x="T4" y="T5"/>
              </a:cxn>
              <a:cxn ang="0">
                <a:pos x="T6" y="T7"/>
              </a:cxn>
              <a:cxn ang="0">
                <a:pos x="T8" y="T9"/>
              </a:cxn>
            </a:cxnLst>
            <a:rect l="0" t="0" r="r" b="b"/>
            <a:pathLst>
              <a:path w="3880" h="805">
                <a:moveTo>
                  <a:pt x="558" y="0"/>
                </a:moveTo>
                <a:lnTo>
                  <a:pt x="3880" y="0"/>
                </a:lnTo>
                <a:lnTo>
                  <a:pt x="3319" y="805"/>
                </a:lnTo>
                <a:lnTo>
                  <a:pt x="0" y="805"/>
                </a:lnTo>
                <a:lnTo>
                  <a:pt x="5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xmlns="" id="{2AE1040A-398D-485E-BA6E-DC3ED3BB6356}"/>
              </a:ext>
            </a:extLst>
          </p:cNvPr>
          <p:cNvSpPr>
            <a:spLocks/>
          </p:cNvSpPr>
          <p:nvPr/>
        </p:nvSpPr>
        <p:spPr bwMode="auto">
          <a:xfrm>
            <a:off x="4722489" y="231769"/>
            <a:ext cx="4431684" cy="127318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1971" y="0"/>
                </a:moveTo>
                <a:lnTo>
                  <a:pt x="0" y="10000"/>
                </a:lnTo>
                <a:lnTo>
                  <a:pt x="10002" y="10000"/>
                </a:lnTo>
                <a:cubicBezTo>
                  <a:pt x="9993" y="6646"/>
                  <a:pt x="10007" y="3358"/>
                  <a:pt x="9999"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0">
            <a:extLst>
              <a:ext uri="{FF2B5EF4-FFF2-40B4-BE49-F238E27FC236}">
                <a16:creationId xmlns:a16="http://schemas.microsoft.com/office/drawing/2014/main" xmlns="" id="{164BB7EE-16E9-4B6A-BAC1-54869F033DE5}"/>
              </a:ext>
            </a:extLst>
          </p:cNvPr>
          <p:cNvSpPr>
            <a:spLocks/>
          </p:cNvSpPr>
          <p:nvPr/>
        </p:nvSpPr>
        <p:spPr bwMode="auto">
          <a:xfrm rot="10800000">
            <a:off x="5114605" y="538165"/>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25" name="Freeform 10">
            <a:extLst>
              <a:ext uri="{FF2B5EF4-FFF2-40B4-BE49-F238E27FC236}">
                <a16:creationId xmlns:a16="http://schemas.microsoft.com/office/drawing/2014/main" xmlns="" id="{04C570AF-66E7-4C4E-81AC-01254DA6912D}"/>
              </a:ext>
            </a:extLst>
          </p:cNvPr>
          <p:cNvSpPr>
            <a:spLocks/>
          </p:cNvSpPr>
          <p:nvPr/>
        </p:nvSpPr>
        <p:spPr bwMode="auto">
          <a:xfrm>
            <a:off x="2371405" y="5567365"/>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dir="110400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24" name="TextBox 23"/>
          <p:cNvSpPr txBox="1"/>
          <p:nvPr/>
        </p:nvSpPr>
        <p:spPr>
          <a:xfrm>
            <a:off x="1981200" y="2713672"/>
            <a:ext cx="4648200" cy="1477328"/>
          </a:xfrm>
          <a:prstGeom prst="rect">
            <a:avLst/>
          </a:prstGeom>
          <a:noFill/>
          <a:effectLst/>
        </p:spPr>
        <p:txBody>
          <a:bodyPr wrap="square" rtlCol="0">
            <a:spAutoFit/>
          </a:bodyPr>
          <a:lstStyle/>
          <a:p>
            <a:pPr algn="ctr"/>
            <a:r>
              <a:rPr lang="en-US" sz="4500" b="1" spc="100" dirty="0">
                <a:solidFill>
                  <a:schemeClr val="bg1"/>
                </a:solidFill>
                <a:latin typeface="Abadi" panose="020B0604020104020204" pitchFamily="34" charset="0"/>
                <a:cs typeface="Calibri" panose="020F0502020204030204" pitchFamily="34" charset="0"/>
              </a:rPr>
              <a:t>Snippet 1-4: </a:t>
            </a:r>
          </a:p>
          <a:p>
            <a:pPr algn="ctr"/>
            <a:r>
              <a:rPr lang="en-US" sz="4500" b="1" spc="100" dirty="0">
                <a:solidFill>
                  <a:schemeClr val="bg1"/>
                </a:solidFill>
                <a:latin typeface="Abadi" panose="020B0604020104020204" pitchFamily="34" charset="0"/>
                <a:cs typeface="Calibri" panose="020F0502020204030204" pitchFamily="34" charset="0"/>
              </a:rPr>
              <a:t>Self Governance</a:t>
            </a:r>
            <a:endParaRPr lang="en-US" sz="4500" spc="100" dirty="0">
              <a:solidFill>
                <a:schemeClr val="bg1"/>
              </a:solidFill>
              <a:latin typeface="Abadi Extra Light" panose="020B0204020104020204" pitchFamily="34" charset="0"/>
              <a:cs typeface="Calibri" panose="020F0502020204030204" pitchFamily="34" charset="0"/>
            </a:endParaRPr>
          </a:p>
        </p:txBody>
      </p:sp>
      <p:sp>
        <p:nvSpPr>
          <p:cNvPr id="12" name="TextBox 11"/>
          <p:cNvSpPr txBox="1"/>
          <p:nvPr/>
        </p:nvSpPr>
        <p:spPr>
          <a:xfrm>
            <a:off x="6042498" y="585294"/>
            <a:ext cx="4678257" cy="553998"/>
          </a:xfrm>
          <a:prstGeom prst="rect">
            <a:avLst/>
          </a:prstGeom>
          <a:noFill/>
          <a:effectLst/>
        </p:spPr>
        <p:txBody>
          <a:bodyPr wrap="square" rtlCol="0">
            <a:spAutoFit/>
          </a:bodyPr>
          <a:lstStyle/>
          <a:p>
            <a:r>
              <a:rPr lang="en-US" sz="1500" kern="1000" dirty="0">
                <a:solidFill>
                  <a:schemeClr val="bg1"/>
                </a:solidFill>
                <a:latin typeface="Calibri" panose="020F0502020204030204" pitchFamily="34" charset="0"/>
                <a:ea typeface="Tahoma" panose="020B0604030504040204" pitchFamily="34" charset="0"/>
                <a:cs typeface="Calibri" panose="020F0502020204030204" pitchFamily="34" charset="0"/>
              </a:rPr>
              <a:t>U.S. Department of Energy</a:t>
            </a:r>
          </a:p>
          <a:p>
            <a:r>
              <a:rPr lang="en-US" sz="1500" kern="1000" dirty="0">
                <a:solidFill>
                  <a:schemeClr val="bg1"/>
                </a:solidFill>
                <a:latin typeface="Calibri" panose="020F0502020204030204" pitchFamily="34" charset="0"/>
                <a:ea typeface="Tahoma" panose="020B0604030504040204" pitchFamily="34" charset="0"/>
                <a:cs typeface="Calibri" panose="020F0502020204030204" pitchFamily="34" charset="0"/>
              </a:rPr>
              <a:t>Office of Project Management (PM)</a:t>
            </a:r>
            <a:endParaRPr lang="en-US" sz="15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785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7C630D2A-1362-4D41-A590-418A4FDE3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Freeform 6">
            <a:extLst>
              <a:ext uri="{FF2B5EF4-FFF2-40B4-BE49-F238E27FC236}">
                <a16:creationId xmlns:a16="http://schemas.microsoft.com/office/drawing/2014/main" xmlns="" id="{6A75DDBE-9B42-4267-9B8B-5C6BBE6D4967}"/>
              </a:ext>
            </a:extLst>
          </p:cNvPr>
          <p:cNvSpPr>
            <a:spLocks/>
          </p:cNvSpPr>
          <p:nvPr/>
        </p:nvSpPr>
        <p:spPr bwMode="auto">
          <a:xfrm>
            <a:off x="1203004" y="4070354"/>
            <a:ext cx="2643188" cy="1292225"/>
          </a:xfrm>
          <a:custGeom>
            <a:avLst/>
            <a:gdLst>
              <a:gd name="T0" fmla="*/ 558 w 1665"/>
              <a:gd name="T1" fmla="*/ 814 h 814"/>
              <a:gd name="T2" fmla="*/ 0 w 1665"/>
              <a:gd name="T3" fmla="*/ 0 h 814"/>
              <a:gd name="T4" fmla="*/ 1118 w 1665"/>
              <a:gd name="T5" fmla="*/ 0 h 814"/>
              <a:gd name="T6" fmla="*/ 1665 w 1665"/>
              <a:gd name="T7" fmla="*/ 814 h 814"/>
              <a:gd name="T8" fmla="*/ 558 w 1665"/>
              <a:gd name="T9" fmla="*/ 814 h 814"/>
            </a:gdLst>
            <a:ahLst/>
            <a:cxnLst>
              <a:cxn ang="0">
                <a:pos x="T0" y="T1"/>
              </a:cxn>
              <a:cxn ang="0">
                <a:pos x="T2" y="T3"/>
              </a:cxn>
              <a:cxn ang="0">
                <a:pos x="T4" y="T5"/>
              </a:cxn>
              <a:cxn ang="0">
                <a:pos x="T6" y="T7"/>
              </a:cxn>
              <a:cxn ang="0">
                <a:pos x="T8" y="T9"/>
              </a:cxn>
            </a:cxnLst>
            <a:rect l="0" t="0" r="r" b="b"/>
            <a:pathLst>
              <a:path w="1665" h="814">
                <a:moveTo>
                  <a:pt x="558" y="814"/>
                </a:moveTo>
                <a:lnTo>
                  <a:pt x="0" y="0"/>
                </a:lnTo>
                <a:lnTo>
                  <a:pt x="1118" y="0"/>
                </a:lnTo>
                <a:lnTo>
                  <a:pt x="1665" y="814"/>
                </a:lnTo>
                <a:lnTo>
                  <a:pt x="558" y="814"/>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
            <a:extLst>
              <a:ext uri="{FF2B5EF4-FFF2-40B4-BE49-F238E27FC236}">
                <a16:creationId xmlns:a16="http://schemas.microsoft.com/office/drawing/2014/main" xmlns="" id="{60F9B575-AA6D-4157-B682-1CFD7243A1F4}"/>
              </a:ext>
            </a:extLst>
          </p:cNvPr>
          <p:cNvSpPr>
            <a:spLocks/>
          </p:cNvSpPr>
          <p:nvPr/>
        </p:nvSpPr>
        <p:spPr bwMode="auto">
          <a:xfrm>
            <a:off x="-9348" y="5362577"/>
            <a:ext cx="3855539"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7729" y="10000"/>
                </a:moveTo>
                <a:lnTo>
                  <a:pt x="10002" y="0"/>
                </a:lnTo>
                <a:lnTo>
                  <a:pt x="2" y="0"/>
                </a:lnTo>
                <a:cubicBezTo>
                  <a:pt x="9" y="3334"/>
                  <a:pt x="-6" y="6641"/>
                  <a:pt x="1" y="9975"/>
                </a:cubicBezTo>
                <a:lnTo>
                  <a:pt x="7729"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xmlns="" id="{8DA1AFAF-5FE1-49B5-BD55-A11C3A6CEAD9}"/>
              </a:ext>
            </a:extLst>
          </p:cNvPr>
          <p:cNvSpPr>
            <a:spLocks/>
          </p:cNvSpPr>
          <p:nvPr/>
        </p:nvSpPr>
        <p:spPr bwMode="auto">
          <a:xfrm>
            <a:off x="4722492" y="1504952"/>
            <a:ext cx="2640013" cy="1290639"/>
          </a:xfrm>
          <a:custGeom>
            <a:avLst/>
            <a:gdLst>
              <a:gd name="T0" fmla="*/ 1107 w 1663"/>
              <a:gd name="T1" fmla="*/ 0 h 813"/>
              <a:gd name="T2" fmla="*/ 1663 w 1663"/>
              <a:gd name="T3" fmla="*/ 813 h 813"/>
              <a:gd name="T4" fmla="*/ 547 w 1663"/>
              <a:gd name="T5" fmla="*/ 813 h 813"/>
              <a:gd name="T6" fmla="*/ 0 w 1663"/>
              <a:gd name="T7" fmla="*/ 0 h 813"/>
              <a:gd name="T8" fmla="*/ 1107 w 1663"/>
              <a:gd name="T9" fmla="*/ 0 h 813"/>
            </a:gdLst>
            <a:ahLst/>
            <a:cxnLst>
              <a:cxn ang="0">
                <a:pos x="T0" y="T1"/>
              </a:cxn>
              <a:cxn ang="0">
                <a:pos x="T2" y="T3"/>
              </a:cxn>
              <a:cxn ang="0">
                <a:pos x="T4" y="T5"/>
              </a:cxn>
              <a:cxn ang="0">
                <a:pos x="T6" y="T7"/>
              </a:cxn>
              <a:cxn ang="0">
                <a:pos x="T8" y="T9"/>
              </a:cxn>
            </a:cxnLst>
            <a:rect l="0" t="0" r="r" b="b"/>
            <a:pathLst>
              <a:path w="1663" h="813">
                <a:moveTo>
                  <a:pt x="1107" y="0"/>
                </a:moveTo>
                <a:lnTo>
                  <a:pt x="1663" y="813"/>
                </a:lnTo>
                <a:lnTo>
                  <a:pt x="547" y="813"/>
                </a:lnTo>
                <a:lnTo>
                  <a:pt x="0" y="0"/>
                </a:lnTo>
                <a:lnTo>
                  <a:pt x="1107" y="0"/>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5">
            <a:extLst>
              <a:ext uri="{FF2B5EF4-FFF2-40B4-BE49-F238E27FC236}">
                <a16:creationId xmlns:a16="http://schemas.microsoft.com/office/drawing/2014/main" xmlns="" id="{99F65B73-D4BA-4B66-BC67-53D4CA4D33DF}"/>
              </a:ext>
            </a:extLst>
          </p:cNvPr>
          <p:cNvSpPr>
            <a:spLocks/>
          </p:cNvSpPr>
          <p:nvPr/>
        </p:nvSpPr>
        <p:spPr bwMode="auto">
          <a:xfrm>
            <a:off x="1203004" y="2792414"/>
            <a:ext cx="6159500" cy="1277939"/>
          </a:xfrm>
          <a:custGeom>
            <a:avLst/>
            <a:gdLst>
              <a:gd name="T0" fmla="*/ 558 w 3880"/>
              <a:gd name="T1" fmla="*/ 0 h 805"/>
              <a:gd name="T2" fmla="*/ 3880 w 3880"/>
              <a:gd name="T3" fmla="*/ 0 h 805"/>
              <a:gd name="T4" fmla="*/ 3319 w 3880"/>
              <a:gd name="T5" fmla="*/ 805 h 805"/>
              <a:gd name="T6" fmla="*/ 0 w 3880"/>
              <a:gd name="T7" fmla="*/ 805 h 805"/>
              <a:gd name="T8" fmla="*/ 558 w 3880"/>
              <a:gd name="T9" fmla="*/ 0 h 805"/>
            </a:gdLst>
            <a:ahLst/>
            <a:cxnLst>
              <a:cxn ang="0">
                <a:pos x="T0" y="T1"/>
              </a:cxn>
              <a:cxn ang="0">
                <a:pos x="T2" y="T3"/>
              </a:cxn>
              <a:cxn ang="0">
                <a:pos x="T4" y="T5"/>
              </a:cxn>
              <a:cxn ang="0">
                <a:pos x="T6" y="T7"/>
              </a:cxn>
              <a:cxn ang="0">
                <a:pos x="T8" y="T9"/>
              </a:cxn>
            </a:cxnLst>
            <a:rect l="0" t="0" r="r" b="b"/>
            <a:pathLst>
              <a:path w="3880" h="805">
                <a:moveTo>
                  <a:pt x="558" y="0"/>
                </a:moveTo>
                <a:lnTo>
                  <a:pt x="3880" y="0"/>
                </a:lnTo>
                <a:lnTo>
                  <a:pt x="3319" y="805"/>
                </a:lnTo>
                <a:lnTo>
                  <a:pt x="0" y="805"/>
                </a:lnTo>
                <a:lnTo>
                  <a:pt x="5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a:extLst>
              <a:ext uri="{FF2B5EF4-FFF2-40B4-BE49-F238E27FC236}">
                <a16:creationId xmlns:a16="http://schemas.microsoft.com/office/drawing/2014/main" xmlns="" id="{EFE8CC38-2E91-43C2-9781-A47930C4B54D}"/>
              </a:ext>
            </a:extLst>
          </p:cNvPr>
          <p:cNvSpPr>
            <a:spLocks/>
          </p:cNvSpPr>
          <p:nvPr/>
        </p:nvSpPr>
        <p:spPr bwMode="auto">
          <a:xfrm>
            <a:off x="4722489" y="198718"/>
            <a:ext cx="4431684" cy="127318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1971" y="0"/>
                </a:moveTo>
                <a:lnTo>
                  <a:pt x="0" y="10000"/>
                </a:lnTo>
                <a:lnTo>
                  <a:pt x="10002" y="10000"/>
                </a:lnTo>
                <a:cubicBezTo>
                  <a:pt x="9993" y="6646"/>
                  <a:pt x="10007" y="3358"/>
                  <a:pt x="9999"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xmlns="" id="{98CEB6B3-C41F-44B1-BCFC-9BAB05F17EAF}"/>
              </a:ext>
            </a:extLst>
          </p:cNvPr>
          <p:cNvGrpSpPr/>
          <p:nvPr/>
        </p:nvGrpSpPr>
        <p:grpSpPr>
          <a:xfrm>
            <a:off x="-9349" y="4044112"/>
            <a:ext cx="3244096" cy="2687754"/>
            <a:chOff x="5951719" y="1627943"/>
            <a:chExt cx="5500688" cy="4029075"/>
          </a:xfrm>
        </p:grpSpPr>
        <p:sp>
          <p:nvSpPr>
            <p:cNvPr id="44" name="Freeform 10">
              <a:extLst>
                <a:ext uri="{FF2B5EF4-FFF2-40B4-BE49-F238E27FC236}">
                  <a16:creationId xmlns:a16="http://schemas.microsoft.com/office/drawing/2014/main" xmlns="" id="{B36091D2-6FC8-40EB-B554-0C6979B16763}"/>
                </a:ext>
              </a:extLst>
            </p:cNvPr>
            <p:cNvSpPr>
              <a:spLocks/>
            </p:cNvSpPr>
            <p:nvPr/>
          </p:nvSpPr>
          <p:spPr bwMode="auto">
            <a:xfrm>
              <a:off x="5951719" y="1627943"/>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4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248" tIns="39624" rIns="79248" bIns="39624" numCol="1" anchor="t" anchorCtr="0" compatLnSpc="1">
              <a:prstTxWarp prst="textNoShape">
                <a:avLst/>
              </a:prstTxWarp>
            </a:bodyPr>
            <a:lstStyle/>
            <a:p>
              <a:endParaRPr lang="en-US" sz="1443" dirty="0"/>
            </a:p>
          </p:txBody>
        </p:sp>
        <p:sp>
          <p:nvSpPr>
            <p:cNvPr id="47" name="TextBox 46">
              <a:extLst>
                <a:ext uri="{FF2B5EF4-FFF2-40B4-BE49-F238E27FC236}">
                  <a16:creationId xmlns:a16="http://schemas.microsoft.com/office/drawing/2014/main" xmlns="" id="{2FC3F88D-EF3A-4969-A2D6-84706FE9C00B}"/>
                </a:ext>
              </a:extLst>
            </p:cNvPr>
            <p:cNvSpPr txBox="1"/>
            <p:nvPr/>
          </p:nvSpPr>
          <p:spPr>
            <a:xfrm>
              <a:off x="6922482" y="1926569"/>
              <a:ext cx="3510578" cy="1799352"/>
            </a:xfrm>
            <a:prstGeom prst="rect">
              <a:avLst/>
            </a:prstGeom>
            <a:noFill/>
            <a:effectLst/>
          </p:spPr>
          <p:txBody>
            <a:bodyPr wrap="square" rtlCol="0">
              <a:spAutoFit/>
            </a:bodyPr>
            <a:lstStyle/>
            <a:p>
              <a:pPr algn="ctr"/>
              <a:r>
                <a:rPr lang="en-US" sz="2400" b="1" spc="87" dirty="0">
                  <a:solidFill>
                    <a:schemeClr val="bg1"/>
                  </a:solidFill>
                  <a:latin typeface="Abadi" panose="020B0604020104020204" pitchFamily="34" charset="0"/>
                  <a:cs typeface="Calibri" panose="020F0502020204030204" pitchFamily="34" charset="0"/>
                </a:rPr>
                <a:t>Stage 1:  Limited Engagement</a:t>
              </a:r>
              <a:endParaRPr lang="en-US" sz="2400" spc="87" dirty="0">
                <a:solidFill>
                  <a:schemeClr val="bg1"/>
                </a:solidFill>
                <a:latin typeface="Abadi Extra Light" panose="020B0204020104020204" pitchFamily="34" charset="0"/>
                <a:cs typeface="Calibri" panose="020F0502020204030204" pitchFamily="34" charset="0"/>
              </a:endParaRPr>
            </a:p>
          </p:txBody>
        </p:sp>
      </p:grpSp>
      <p:grpSp>
        <p:nvGrpSpPr>
          <p:cNvPr id="48" name="Group 47">
            <a:extLst>
              <a:ext uri="{FF2B5EF4-FFF2-40B4-BE49-F238E27FC236}">
                <a16:creationId xmlns:a16="http://schemas.microsoft.com/office/drawing/2014/main" xmlns="" id="{B7F79497-C908-433A-AFC7-BAF4E198E020}"/>
              </a:ext>
            </a:extLst>
          </p:cNvPr>
          <p:cNvGrpSpPr/>
          <p:nvPr/>
        </p:nvGrpSpPr>
        <p:grpSpPr>
          <a:xfrm>
            <a:off x="2800264" y="2554408"/>
            <a:ext cx="3352799" cy="1918342"/>
            <a:chOff x="6214858" y="1425188"/>
            <a:chExt cx="5500688" cy="4029075"/>
          </a:xfrm>
        </p:grpSpPr>
        <p:sp>
          <p:nvSpPr>
            <p:cNvPr id="49" name="Freeform 10">
              <a:extLst>
                <a:ext uri="{FF2B5EF4-FFF2-40B4-BE49-F238E27FC236}">
                  <a16:creationId xmlns:a16="http://schemas.microsoft.com/office/drawing/2014/main" xmlns="" id="{68852721-AFD4-43FF-9734-878FE8DDB46D}"/>
                </a:ext>
              </a:extLst>
            </p:cNvPr>
            <p:cNvSpPr>
              <a:spLocks/>
            </p:cNvSpPr>
            <p:nvPr/>
          </p:nvSpPr>
          <p:spPr bwMode="auto">
            <a:xfrm>
              <a:off x="6214858" y="1425188"/>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248" tIns="39624" rIns="79248" bIns="39624" numCol="1" anchor="t" anchorCtr="0" compatLnSpc="1">
              <a:prstTxWarp prst="textNoShape">
                <a:avLst/>
              </a:prstTxWarp>
            </a:bodyPr>
            <a:lstStyle/>
            <a:p>
              <a:endParaRPr lang="en-US" sz="1443" dirty="0"/>
            </a:p>
          </p:txBody>
        </p:sp>
        <p:sp>
          <p:nvSpPr>
            <p:cNvPr id="52" name="TextBox 51">
              <a:extLst>
                <a:ext uri="{FF2B5EF4-FFF2-40B4-BE49-F238E27FC236}">
                  <a16:creationId xmlns:a16="http://schemas.microsoft.com/office/drawing/2014/main" xmlns="" id="{C9C06B8C-E190-43D9-8146-FFF10BB2B7F2}"/>
                </a:ext>
              </a:extLst>
            </p:cNvPr>
            <p:cNvSpPr txBox="1"/>
            <p:nvPr/>
          </p:nvSpPr>
          <p:spPr>
            <a:xfrm>
              <a:off x="6754046" y="1661664"/>
              <a:ext cx="4479399" cy="1745335"/>
            </a:xfrm>
            <a:prstGeom prst="rect">
              <a:avLst/>
            </a:prstGeom>
            <a:noFill/>
            <a:effectLst/>
          </p:spPr>
          <p:txBody>
            <a:bodyPr wrap="square" rtlCol="0">
              <a:spAutoFit/>
            </a:bodyPr>
            <a:lstStyle/>
            <a:p>
              <a:pPr algn="ctr"/>
              <a:r>
                <a:rPr lang="en-US" sz="2400" b="1" spc="87" dirty="0">
                  <a:solidFill>
                    <a:schemeClr val="bg1"/>
                  </a:solidFill>
                  <a:latin typeface="Abadi" panose="020B0604020104020204" pitchFamily="34" charset="0"/>
                  <a:cs typeface="Calibri" panose="020F0502020204030204" pitchFamily="34" charset="0"/>
                </a:rPr>
                <a:t>Stage 2: Investigation</a:t>
              </a:r>
              <a:endParaRPr lang="en-US" sz="2400" spc="87" dirty="0">
                <a:solidFill>
                  <a:schemeClr val="bg1"/>
                </a:solidFill>
                <a:latin typeface="Abadi Extra Light" panose="020B020402010402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xmlns="" id="{AFF3BFA3-5C87-45AB-9679-52542B378143}"/>
              </a:ext>
            </a:extLst>
          </p:cNvPr>
          <p:cNvGrpSpPr/>
          <p:nvPr/>
        </p:nvGrpSpPr>
        <p:grpSpPr>
          <a:xfrm>
            <a:off x="5406625" y="36645"/>
            <a:ext cx="3686786" cy="1885460"/>
            <a:chOff x="5951719" y="1627941"/>
            <a:chExt cx="5500688" cy="4029077"/>
          </a:xfrm>
        </p:grpSpPr>
        <p:sp>
          <p:nvSpPr>
            <p:cNvPr id="54" name="Freeform 10">
              <a:extLst>
                <a:ext uri="{FF2B5EF4-FFF2-40B4-BE49-F238E27FC236}">
                  <a16:creationId xmlns:a16="http://schemas.microsoft.com/office/drawing/2014/main" xmlns="" id="{26C3DA10-4C55-4842-8BEA-4FBF3E7137EC}"/>
                </a:ext>
              </a:extLst>
            </p:cNvPr>
            <p:cNvSpPr>
              <a:spLocks/>
            </p:cNvSpPr>
            <p:nvPr/>
          </p:nvSpPr>
          <p:spPr bwMode="auto">
            <a:xfrm>
              <a:off x="5951719" y="1627943"/>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248" tIns="39624" rIns="79248" bIns="39624" numCol="1" anchor="t" anchorCtr="0" compatLnSpc="1">
              <a:prstTxWarp prst="textNoShape">
                <a:avLst/>
              </a:prstTxWarp>
            </a:bodyPr>
            <a:lstStyle/>
            <a:p>
              <a:endParaRPr lang="en-US" sz="1443" dirty="0"/>
            </a:p>
          </p:txBody>
        </p:sp>
        <p:sp>
          <p:nvSpPr>
            <p:cNvPr id="57" name="TextBox 56">
              <a:extLst>
                <a:ext uri="{FF2B5EF4-FFF2-40B4-BE49-F238E27FC236}">
                  <a16:creationId xmlns:a16="http://schemas.microsoft.com/office/drawing/2014/main" xmlns="" id="{0113BA10-C6D1-4C62-B618-630A342D2F97}"/>
                </a:ext>
              </a:extLst>
            </p:cNvPr>
            <p:cNvSpPr txBox="1"/>
            <p:nvPr/>
          </p:nvSpPr>
          <p:spPr>
            <a:xfrm>
              <a:off x="7088624" y="1627941"/>
              <a:ext cx="3074610" cy="2565007"/>
            </a:xfrm>
            <a:prstGeom prst="rect">
              <a:avLst/>
            </a:prstGeom>
            <a:noFill/>
            <a:effectLst/>
          </p:spPr>
          <p:txBody>
            <a:bodyPr wrap="square" rtlCol="0">
              <a:spAutoFit/>
            </a:bodyPr>
            <a:lstStyle/>
            <a:p>
              <a:pPr algn="ctr"/>
              <a:r>
                <a:rPr lang="en-US" sz="2400" b="1" spc="87" dirty="0">
                  <a:solidFill>
                    <a:schemeClr val="bg1"/>
                  </a:solidFill>
                  <a:latin typeface="Abadi" panose="020B0604020104020204" pitchFamily="34" charset="0"/>
                  <a:cs typeface="Calibri" panose="020F0502020204030204" pitchFamily="34" charset="0"/>
                </a:rPr>
                <a:t>Stage 3: Corrective Action</a:t>
              </a:r>
              <a:endParaRPr lang="en-US" sz="2400" spc="87" dirty="0">
                <a:solidFill>
                  <a:schemeClr val="bg1"/>
                </a:solidFill>
                <a:latin typeface="Abadi Extra Light" panose="020B0204020104020204" pitchFamily="34" charset="0"/>
                <a:cs typeface="Calibri" panose="020F0502020204030204" pitchFamily="34" charset="0"/>
              </a:endParaRPr>
            </a:p>
          </p:txBody>
        </p:sp>
      </p:grpSp>
      <p:sp>
        <p:nvSpPr>
          <p:cNvPr id="18" name="Freeform 9">
            <a:extLst>
              <a:ext uri="{FF2B5EF4-FFF2-40B4-BE49-F238E27FC236}">
                <a16:creationId xmlns:a16="http://schemas.microsoft.com/office/drawing/2014/main" xmlns="" id="{F5576E9B-AA1E-46F2-81E6-E3049D30E951}"/>
              </a:ext>
            </a:extLst>
          </p:cNvPr>
          <p:cNvSpPr>
            <a:spLocks/>
          </p:cNvSpPr>
          <p:nvPr/>
        </p:nvSpPr>
        <p:spPr bwMode="auto">
          <a:xfrm>
            <a:off x="-904645" y="12287"/>
            <a:ext cx="4139392" cy="1277515"/>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02"/>
              <a:gd name="connsiteY0" fmla="*/ 34 h 10034"/>
              <a:gd name="connsiteX1" fmla="*/ 0 w 10002"/>
              <a:gd name="connsiteY1" fmla="*/ 10034 h 10034"/>
              <a:gd name="connsiteX2" fmla="*/ 10002 w 10002"/>
              <a:gd name="connsiteY2" fmla="*/ 10034 h 10034"/>
              <a:gd name="connsiteX3" fmla="*/ 9351 w 10002"/>
              <a:gd name="connsiteY3" fmla="*/ 0 h 10034"/>
              <a:gd name="connsiteX4" fmla="*/ 1971 w 10002"/>
              <a:gd name="connsiteY4" fmla="*/ 34 h 10034"/>
              <a:gd name="connsiteX0" fmla="*/ 1971 w 9409"/>
              <a:gd name="connsiteY0" fmla="*/ 34 h 10034"/>
              <a:gd name="connsiteX1" fmla="*/ 0 w 9409"/>
              <a:gd name="connsiteY1" fmla="*/ 10034 h 10034"/>
              <a:gd name="connsiteX2" fmla="*/ 9409 w 9409"/>
              <a:gd name="connsiteY2" fmla="*/ 10034 h 10034"/>
              <a:gd name="connsiteX3" fmla="*/ 9351 w 9409"/>
              <a:gd name="connsiteY3" fmla="*/ 0 h 10034"/>
              <a:gd name="connsiteX4" fmla="*/ 1971 w 9409"/>
              <a:gd name="connsiteY4" fmla="*/ 34 h 10034"/>
              <a:gd name="connsiteX0" fmla="*/ 2095 w 9953"/>
              <a:gd name="connsiteY0" fmla="*/ 34 h 10000"/>
              <a:gd name="connsiteX1" fmla="*/ 0 w 9953"/>
              <a:gd name="connsiteY1" fmla="*/ 10000 h 10000"/>
              <a:gd name="connsiteX2" fmla="*/ 9953 w 9953"/>
              <a:gd name="connsiteY2" fmla="*/ 10000 h 10000"/>
              <a:gd name="connsiteX3" fmla="*/ 9938 w 9953"/>
              <a:gd name="connsiteY3" fmla="*/ 0 h 10000"/>
              <a:gd name="connsiteX4" fmla="*/ 2095 w 9953"/>
              <a:gd name="connsiteY4" fmla="*/ 34 h 10000"/>
              <a:gd name="connsiteX0" fmla="*/ 2105 w 9988"/>
              <a:gd name="connsiteY0" fmla="*/ 34 h 10000"/>
              <a:gd name="connsiteX1" fmla="*/ 0 w 9988"/>
              <a:gd name="connsiteY1" fmla="*/ 10000 h 10000"/>
              <a:gd name="connsiteX2" fmla="*/ 9988 w 9988"/>
              <a:gd name="connsiteY2" fmla="*/ 10000 h 10000"/>
              <a:gd name="connsiteX3" fmla="*/ 9985 w 9988"/>
              <a:gd name="connsiteY3" fmla="*/ 0 h 10000"/>
              <a:gd name="connsiteX4" fmla="*/ 2105 w 9988"/>
              <a:gd name="connsiteY4" fmla="*/ 34 h 10000"/>
              <a:gd name="connsiteX0" fmla="*/ 2108 w 10000"/>
              <a:gd name="connsiteY0" fmla="*/ 34 h 10000"/>
              <a:gd name="connsiteX1" fmla="*/ 0 w 10000"/>
              <a:gd name="connsiteY1" fmla="*/ 10000 h 10000"/>
              <a:gd name="connsiteX2" fmla="*/ 10000 w 10000"/>
              <a:gd name="connsiteY2" fmla="*/ 10000 h 10000"/>
              <a:gd name="connsiteX3" fmla="*/ 9974 w 10000"/>
              <a:gd name="connsiteY3" fmla="*/ 0 h 10000"/>
              <a:gd name="connsiteX4" fmla="*/ 2108 w 10000"/>
              <a:gd name="connsiteY4" fmla="*/ 34 h 10000"/>
              <a:gd name="connsiteX0" fmla="*/ 2108 w 9988"/>
              <a:gd name="connsiteY0" fmla="*/ 34 h 10000"/>
              <a:gd name="connsiteX1" fmla="*/ 0 w 9988"/>
              <a:gd name="connsiteY1" fmla="*/ 10000 h 10000"/>
              <a:gd name="connsiteX2" fmla="*/ 9988 w 9988"/>
              <a:gd name="connsiteY2" fmla="*/ 10000 h 10000"/>
              <a:gd name="connsiteX3" fmla="*/ 9974 w 9988"/>
              <a:gd name="connsiteY3" fmla="*/ 0 h 10000"/>
              <a:gd name="connsiteX4" fmla="*/ 2108 w 9988"/>
              <a:gd name="connsiteY4" fmla="*/ 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2108" y="34"/>
                </a:moveTo>
                <a:lnTo>
                  <a:pt x="0" y="10000"/>
                </a:lnTo>
                <a:lnTo>
                  <a:pt x="9988" y="10000"/>
                </a:lnTo>
                <a:cubicBezTo>
                  <a:pt x="9978" y="6657"/>
                  <a:pt x="9983" y="3343"/>
                  <a:pt x="9974" y="0"/>
                </a:cubicBezTo>
                <a:lnTo>
                  <a:pt x="2108" y="34"/>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xmlns="" id="{723F9451-8DD3-4B54-B7AD-ACCF0E329620}"/>
              </a:ext>
            </a:extLst>
          </p:cNvPr>
          <p:cNvSpPr txBox="1"/>
          <p:nvPr/>
        </p:nvSpPr>
        <p:spPr>
          <a:xfrm>
            <a:off x="329858" y="126134"/>
            <a:ext cx="2565742" cy="954107"/>
          </a:xfrm>
          <a:prstGeom prst="rect">
            <a:avLst/>
          </a:prstGeom>
          <a:noFill/>
        </p:spPr>
        <p:txBody>
          <a:bodyPr wrap="square" rtlCol="0">
            <a:spAutoFit/>
          </a:bodyPr>
          <a:lstStyle/>
          <a:p>
            <a:r>
              <a:rPr lang="en-US" sz="2800" dirty="0"/>
              <a:t>DOE PM-30’s Engagement </a:t>
            </a:r>
          </a:p>
        </p:txBody>
      </p:sp>
    </p:spTree>
    <p:extLst>
      <p:ext uri="{BB962C8B-B14F-4D97-AF65-F5344CB8AC3E}">
        <p14:creationId xmlns:p14="http://schemas.microsoft.com/office/powerpoint/2010/main" val="2342618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xmlns="" id="{0DC6DF74-9783-4DD8-BA28-036AE95DD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Freeform 8">
            <a:extLst>
              <a:ext uri="{FF2B5EF4-FFF2-40B4-BE49-F238E27FC236}">
                <a16:creationId xmlns:a16="http://schemas.microsoft.com/office/drawing/2014/main" xmlns="" id="{9D0B054C-E353-43D0-92F3-75458011E25B}"/>
              </a:ext>
            </a:extLst>
          </p:cNvPr>
          <p:cNvSpPr>
            <a:spLocks/>
          </p:cNvSpPr>
          <p:nvPr/>
        </p:nvSpPr>
        <p:spPr bwMode="auto">
          <a:xfrm>
            <a:off x="5019176" y="1504952"/>
            <a:ext cx="2640013" cy="1290639"/>
          </a:xfrm>
          <a:custGeom>
            <a:avLst/>
            <a:gdLst>
              <a:gd name="T0" fmla="*/ 1107 w 1663"/>
              <a:gd name="T1" fmla="*/ 0 h 813"/>
              <a:gd name="T2" fmla="*/ 1663 w 1663"/>
              <a:gd name="T3" fmla="*/ 813 h 813"/>
              <a:gd name="T4" fmla="*/ 547 w 1663"/>
              <a:gd name="T5" fmla="*/ 813 h 813"/>
              <a:gd name="T6" fmla="*/ 0 w 1663"/>
              <a:gd name="T7" fmla="*/ 0 h 813"/>
              <a:gd name="T8" fmla="*/ 1107 w 1663"/>
              <a:gd name="T9" fmla="*/ 0 h 813"/>
            </a:gdLst>
            <a:ahLst/>
            <a:cxnLst>
              <a:cxn ang="0">
                <a:pos x="T0" y="T1"/>
              </a:cxn>
              <a:cxn ang="0">
                <a:pos x="T2" y="T3"/>
              </a:cxn>
              <a:cxn ang="0">
                <a:pos x="T4" y="T5"/>
              </a:cxn>
              <a:cxn ang="0">
                <a:pos x="T6" y="T7"/>
              </a:cxn>
              <a:cxn ang="0">
                <a:pos x="T8" y="T9"/>
              </a:cxn>
            </a:cxnLst>
            <a:rect l="0" t="0" r="r" b="b"/>
            <a:pathLst>
              <a:path w="1663" h="813">
                <a:moveTo>
                  <a:pt x="1107" y="0"/>
                </a:moveTo>
                <a:lnTo>
                  <a:pt x="1663" y="813"/>
                </a:lnTo>
                <a:lnTo>
                  <a:pt x="547" y="813"/>
                </a:lnTo>
                <a:lnTo>
                  <a:pt x="0" y="0"/>
                </a:lnTo>
                <a:lnTo>
                  <a:pt x="1107" y="0"/>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
            <a:extLst>
              <a:ext uri="{FF2B5EF4-FFF2-40B4-BE49-F238E27FC236}">
                <a16:creationId xmlns:a16="http://schemas.microsoft.com/office/drawing/2014/main" xmlns="" id="{EFC9C73C-066E-402E-ADB8-F64199E89E43}"/>
              </a:ext>
            </a:extLst>
          </p:cNvPr>
          <p:cNvSpPr>
            <a:spLocks/>
          </p:cNvSpPr>
          <p:nvPr/>
        </p:nvSpPr>
        <p:spPr bwMode="auto">
          <a:xfrm>
            <a:off x="1499688" y="2792414"/>
            <a:ext cx="6159500" cy="1277939"/>
          </a:xfrm>
          <a:custGeom>
            <a:avLst/>
            <a:gdLst>
              <a:gd name="T0" fmla="*/ 558 w 3880"/>
              <a:gd name="T1" fmla="*/ 0 h 805"/>
              <a:gd name="T2" fmla="*/ 3880 w 3880"/>
              <a:gd name="T3" fmla="*/ 0 h 805"/>
              <a:gd name="T4" fmla="*/ 3319 w 3880"/>
              <a:gd name="T5" fmla="*/ 805 h 805"/>
              <a:gd name="T6" fmla="*/ 0 w 3880"/>
              <a:gd name="T7" fmla="*/ 805 h 805"/>
              <a:gd name="T8" fmla="*/ 558 w 3880"/>
              <a:gd name="T9" fmla="*/ 0 h 805"/>
            </a:gdLst>
            <a:ahLst/>
            <a:cxnLst>
              <a:cxn ang="0">
                <a:pos x="T0" y="T1"/>
              </a:cxn>
              <a:cxn ang="0">
                <a:pos x="T2" y="T3"/>
              </a:cxn>
              <a:cxn ang="0">
                <a:pos x="T4" y="T5"/>
              </a:cxn>
              <a:cxn ang="0">
                <a:pos x="T6" y="T7"/>
              </a:cxn>
              <a:cxn ang="0">
                <a:pos x="T8" y="T9"/>
              </a:cxn>
            </a:cxnLst>
            <a:rect l="0" t="0" r="r" b="b"/>
            <a:pathLst>
              <a:path w="3880" h="805">
                <a:moveTo>
                  <a:pt x="558" y="0"/>
                </a:moveTo>
                <a:lnTo>
                  <a:pt x="3880" y="0"/>
                </a:lnTo>
                <a:lnTo>
                  <a:pt x="3319" y="805"/>
                </a:lnTo>
                <a:lnTo>
                  <a:pt x="0" y="805"/>
                </a:lnTo>
                <a:lnTo>
                  <a:pt x="5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a:extLst>
              <a:ext uri="{FF2B5EF4-FFF2-40B4-BE49-F238E27FC236}">
                <a16:creationId xmlns:a16="http://schemas.microsoft.com/office/drawing/2014/main" xmlns="" id="{772A7295-55DA-4DED-9372-CB0354D93FB7}"/>
              </a:ext>
            </a:extLst>
          </p:cNvPr>
          <p:cNvSpPr>
            <a:spLocks/>
          </p:cNvSpPr>
          <p:nvPr/>
        </p:nvSpPr>
        <p:spPr bwMode="auto">
          <a:xfrm>
            <a:off x="4979820" y="383726"/>
            <a:ext cx="4139392" cy="1277515"/>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02"/>
              <a:gd name="connsiteY0" fmla="*/ 34 h 10034"/>
              <a:gd name="connsiteX1" fmla="*/ 0 w 10002"/>
              <a:gd name="connsiteY1" fmla="*/ 10034 h 10034"/>
              <a:gd name="connsiteX2" fmla="*/ 10002 w 10002"/>
              <a:gd name="connsiteY2" fmla="*/ 10034 h 10034"/>
              <a:gd name="connsiteX3" fmla="*/ 9351 w 10002"/>
              <a:gd name="connsiteY3" fmla="*/ 0 h 10034"/>
              <a:gd name="connsiteX4" fmla="*/ 1971 w 10002"/>
              <a:gd name="connsiteY4" fmla="*/ 34 h 10034"/>
              <a:gd name="connsiteX0" fmla="*/ 1971 w 9409"/>
              <a:gd name="connsiteY0" fmla="*/ 34 h 10034"/>
              <a:gd name="connsiteX1" fmla="*/ 0 w 9409"/>
              <a:gd name="connsiteY1" fmla="*/ 10034 h 10034"/>
              <a:gd name="connsiteX2" fmla="*/ 9409 w 9409"/>
              <a:gd name="connsiteY2" fmla="*/ 10034 h 10034"/>
              <a:gd name="connsiteX3" fmla="*/ 9351 w 9409"/>
              <a:gd name="connsiteY3" fmla="*/ 0 h 10034"/>
              <a:gd name="connsiteX4" fmla="*/ 1971 w 9409"/>
              <a:gd name="connsiteY4" fmla="*/ 34 h 10034"/>
              <a:gd name="connsiteX0" fmla="*/ 2095 w 9953"/>
              <a:gd name="connsiteY0" fmla="*/ 34 h 10000"/>
              <a:gd name="connsiteX1" fmla="*/ 0 w 9953"/>
              <a:gd name="connsiteY1" fmla="*/ 10000 h 10000"/>
              <a:gd name="connsiteX2" fmla="*/ 9953 w 9953"/>
              <a:gd name="connsiteY2" fmla="*/ 10000 h 10000"/>
              <a:gd name="connsiteX3" fmla="*/ 9938 w 9953"/>
              <a:gd name="connsiteY3" fmla="*/ 0 h 10000"/>
              <a:gd name="connsiteX4" fmla="*/ 2095 w 9953"/>
              <a:gd name="connsiteY4" fmla="*/ 34 h 10000"/>
              <a:gd name="connsiteX0" fmla="*/ 2105 w 9988"/>
              <a:gd name="connsiteY0" fmla="*/ 34 h 10000"/>
              <a:gd name="connsiteX1" fmla="*/ 0 w 9988"/>
              <a:gd name="connsiteY1" fmla="*/ 10000 h 10000"/>
              <a:gd name="connsiteX2" fmla="*/ 9988 w 9988"/>
              <a:gd name="connsiteY2" fmla="*/ 10000 h 10000"/>
              <a:gd name="connsiteX3" fmla="*/ 9985 w 9988"/>
              <a:gd name="connsiteY3" fmla="*/ 0 h 10000"/>
              <a:gd name="connsiteX4" fmla="*/ 2105 w 9988"/>
              <a:gd name="connsiteY4" fmla="*/ 34 h 10000"/>
              <a:gd name="connsiteX0" fmla="*/ 2108 w 10000"/>
              <a:gd name="connsiteY0" fmla="*/ 34 h 10000"/>
              <a:gd name="connsiteX1" fmla="*/ 0 w 10000"/>
              <a:gd name="connsiteY1" fmla="*/ 10000 h 10000"/>
              <a:gd name="connsiteX2" fmla="*/ 10000 w 10000"/>
              <a:gd name="connsiteY2" fmla="*/ 10000 h 10000"/>
              <a:gd name="connsiteX3" fmla="*/ 9974 w 10000"/>
              <a:gd name="connsiteY3" fmla="*/ 0 h 10000"/>
              <a:gd name="connsiteX4" fmla="*/ 2108 w 10000"/>
              <a:gd name="connsiteY4" fmla="*/ 34 h 10000"/>
              <a:gd name="connsiteX0" fmla="*/ 2108 w 9988"/>
              <a:gd name="connsiteY0" fmla="*/ 34 h 10000"/>
              <a:gd name="connsiteX1" fmla="*/ 0 w 9988"/>
              <a:gd name="connsiteY1" fmla="*/ 10000 h 10000"/>
              <a:gd name="connsiteX2" fmla="*/ 9988 w 9988"/>
              <a:gd name="connsiteY2" fmla="*/ 10000 h 10000"/>
              <a:gd name="connsiteX3" fmla="*/ 9974 w 9988"/>
              <a:gd name="connsiteY3" fmla="*/ 0 h 10000"/>
              <a:gd name="connsiteX4" fmla="*/ 2108 w 9988"/>
              <a:gd name="connsiteY4" fmla="*/ 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2108" y="34"/>
                </a:moveTo>
                <a:lnTo>
                  <a:pt x="0" y="10000"/>
                </a:lnTo>
                <a:lnTo>
                  <a:pt x="9988" y="10000"/>
                </a:lnTo>
                <a:cubicBezTo>
                  <a:pt x="9978" y="6657"/>
                  <a:pt x="9983" y="3343"/>
                  <a:pt x="9974" y="0"/>
                </a:cubicBezTo>
                <a:lnTo>
                  <a:pt x="2108" y="34"/>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
            <a:extLst>
              <a:ext uri="{FF2B5EF4-FFF2-40B4-BE49-F238E27FC236}">
                <a16:creationId xmlns:a16="http://schemas.microsoft.com/office/drawing/2014/main" xmlns="" id="{990F43F9-52F9-473B-AB43-C9F8DFF8DB2F}"/>
              </a:ext>
            </a:extLst>
          </p:cNvPr>
          <p:cNvSpPr>
            <a:spLocks/>
          </p:cNvSpPr>
          <p:nvPr/>
        </p:nvSpPr>
        <p:spPr bwMode="auto">
          <a:xfrm>
            <a:off x="-52518" y="126056"/>
            <a:ext cx="5940207" cy="6722763"/>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 name="connsiteX0" fmla="*/ 0 w 10000"/>
              <a:gd name="connsiteY0" fmla="*/ 0 h 10001"/>
              <a:gd name="connsiteX1" fmla="*/ 3557 w 10000"/>
              <a:gd name="connsiteY1" fmla="*/ 7145 h 10001"/>
              <a:gd name="connsiteX2" fmla="*/ 4996 w 10000"/>
              <a:gd name="connsiteY2" fmla="*/ 10001 h 10001"/>
              <a:gd name="connsiteX3" fmla="*/ 10000 w 10000"/>
              <a:gd name="connsiteY3" fmla="*/ 1 h 10001"/>
              <a:gd name="connsiteX4" fmla="*/ 0 w 10000"/>
              <a:gd name="connsiteY4" fmla="*/ 0 h 10001"/>
              <a:gd name="connsiteX0" fmla="*/ 0 w 10000"/>
              <a:gd name="connsiteY0" fmla="*/ 19 h 10020"/>
              <a:gd name="connsiteX1" fmla="*/ 3557 w 10000"/>
              <a:gd name="connsiteY1" fmla="*/ 7164 h 10020"/>
              <a:gd name="connsiteX2" fmla="*/ 4996 w 10000"/>
              <a:gd name="connsiteY2" fmla="*/ 10020 h 10020"/>
              <a:gd name="connsiteX3" fmla="*/ 10000 w 10000"/>
              <a:gd name="connsiteY3" fmla="*/ 20 h 10020"/>
              <a:gd name="connsiteX4" fmla="*/ 3515 w 10000"/>
              <a:gd name="connsiteY4" fmla="*/ 0 h 10020"/>
              <a:gd name="connsiteX5" fmla="*/ 0 w 10000"/>
              <a:gd name="connsiteY5" fmla="*/ 19 h 10020"/>
              <a:gd name="connsiteX0" fmla="*/ 0 w 6485"/>
              <a:gd name="connsiteY0" fmla="*/ 0 h 10020"/>
              <a:gd name="connsiteX1" fmla="*/ 42 w 6485"/>
              <a:gd name="connsiteY1" fmla="*/ 7164 h 10020"/>
              <a:gd name="connsiteX2" fmla="*/ 1481 w 6485"/>
              <a:gd name="connsiteY2" fmla="*/ 10020 h 10020"/>
              <a:gd name="connsiteX3" fmla="*/ 6485 w 6485"/>
              <a:gd name="connsiteY3" fmla="*/ 20 h 10020"/>
              <a:gd name="connsiteX4" fmla="*/ 0 w 6485"/>
              <a:gd name="connsiteY4" fmla="*/ 0 h 1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 h="10020">
                <a:moveTo>
                  <a:pt x="0" y="0"/>
                </a:moveTo>
                <a:lnTo>
                  <a:pt x="42" y="7164"/>
                </a:lnTo>
                <a:lnTo>
                  <a:pt x="1481" y="10020"/>
                </a:lnTo>
                <a:lnTo>
                  <a:pt x="6485" y="20"/>
                </a:lnTo>
                <a:lnTo>
                  <a:pt x="0" y="0"/>
                </a:lnTo>
                <a:close/>
              </a:path>
            </a:pathLst>
          </a:custGeom>
          <a:gradFill>
            <a:gsLst>
              <a:gs pos="69000">
                <a:schemeClr val="accent2">
                  <a:alpha val="30000"/>
                </a:schemeClr>
              </a:gs>
              <a:gs pos="4000">
                <a:schemeClr val="accent1">
                  <a:alpha val="0"/>
                </a:schemeClr>
              </a:gs>
            </a:gsLst>
            <a:lin ang="27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xmlns="" id="{AD258C46-48A6-4A64-9122-0672A35690B6}"/>
              </a:ext>
            </a:extLst>
          </p:cNvPr>
          <p:cNvSpPr>
            <a:spLocks/>
          </p:cNvSpPr>
          <p:nvPr/>
        </p:nvSpPr>
        <p:spPr bwMode="auto">
          <a:xfrm>
            <a:off x="-41589" y="9181"/>
            <a:ext cx="7644312" cy="6866582"/>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 name="connsiteX0" fmla="*/ 0 w 10000"/>
              <a:gd name="connsiteY0" fmla="*/ 0 h 10001"/>
              <a:gd name="connsiteX1" fmla="*/ 1409 w 10000"/>
              <a:gd name="connsiteY1" fmla="*/ 2865 h 10001"/>
              <a:gd name="connsiteX2" fmla="*/ 4996 w 10000"/>
              <a:gd name="connsiteY2" fmla="*/ 10001 h 10001"/>
              <a:gd name="connsiteX3" fmla="*/ 10000 w 10000"/>
              <a:gd name="connsiteY3" fmla="*/ 1 h 10001"/>
              <a:gd name="connsiteX4" fmla="*/ 0 w 10000"/>
              <a:gd name="connsiteY4" fmla="*/ 0 h 10001"/>
              <a:gd name="connsiteX0" fmla="*/ 85 w 8591"/>
              <a:gd name="connsiteY0" fmla="*/ 0 h 10001"/>
              <a:gd name="connsiteX1" fmla="*/ 0 w 8591"/>
              <a:gd name="connsiteY1" fmla="*/ 2865 h 10001"/>
              <a:gd name="connsiteX2" fmla="*/ 3587 w 8591"/>
              <a:gd name="connsiteY2" fmla="*/ 10001 h 10001"/>
              <a:gd name="connsiteX3" fmla="*/ 8591 w 8591"/>
              <a:gd name="connsiteY3" fmla="*/ 1 h 10001"/>
              <a:gd name="connsiteX4" fmla="*/ 85 w 8591"/>
              <a:gd name="connsiteY4" fmla="*/ 0 h 10001"/>
              <a:gd name="connsiteX0" fmla="*/ 23 w 10000"/>
              <a:gd name="connsiteY0" fmla="*/ 0 h 10000"/>
              <a:gd name="connsiteX1" fmla="*/ 0 w 10000"/>
              <a:gd name="connsiteY1" fmla="*/ 2865 h 10000"/>
              <a:gd name="connsiteX2" fmla="*/ 4175 w 10000"/>
              <a:gd name="connsiteY2" fmla="*/ 10000 h 10000"/>
              <a:gd name="connsiteX3" fmla="*/ 10000 w 10000"/>
              <a:gd name="connsiteY3" fmla="*/ 1 h 10000"/>
              <a:gd name="connsiteX4" fmla="*/ 23 w 10000"/>
              <a:gd name="connsiteY4" fmla="*/ 0 h 10000"/>
              <a:gd name="connsiteX0" fmla="*/ 11 w 9988"/>
              <a:gd name="connsiteY0" fmla="*/ 0 h 10000"/>
              <a:gd name="connsiteX1" fmla="*/ 1 w 9988"/>
              <a:gd name="connsiteY1" fmla="*/ 2887 h 10000"/>
              <a:gd name="connsiteX2" fmla="*/ 4163 w 9988"/>
              <a:gd name="connsiteY2" fmla="*/ 10000 h 10000"/>
              <a:gd name="connsiteX3" fmla="*/ 9988 w 9988"/>
              <a:gd name="connsiteY3" fmla="*/ 1 h 10000"/>
              <a:gd name="connsiteX4" fmla="*/ 11 w 9988"/>
              <a:gd name="connsiteY4" fmla="*/ 0 h 10000"/>
              <a:gd name="connsiteX0" fmla="*/ 11 w 10000"/>
              <a:gd name="connsiteY0" fmla="*/ 0 h 10000"/>
              <a:gd name="connsiteX1" fmla="*/ 7 w 10000"/>
              <a:gd name="connsiteY1" fmla="*/ 2902 h 10000"/>
              <a:gd name="connsiteX2" fmla="*/ 4168 w 10000"/>
              <a:gd name="connsiteY2" fmla="*/ 10000 h 10000"/>
              <a:gd name="connsiteX3" fmla="*/ 10000 w 10000"/>
              <a:gd name="connsiteY3" fmla="*/ 1 h 10000"/>
              <a:gd name="connsiteX4" fmla="*/ 11 w 10000"/>
              <a:gd name="connsiteY4" fmla="*/ 0 h 10000"/>
              <a:gd name="connsiteX0" fmla="*/ 29 w 9993"/>
              <a:gd name="connsiteY0" fmla="*/ 0 h 10007"/>
              <a:gd name="connsiteX1" fmla="*/ 0 w 9993"/>
              <a:gd name="connsiteY1" fmla="*/ 2909 h 10007"/>
              <a:gd name="connsiteX2" fmla="*/ 4161 w 9993"/>
              <a:gd name="connsiteY2" fmla="*/ 10007 h 10007"/>
              <a:gd name="connsiteX3" fmla="*/ 9993 w 9993"/>
              <a:gd name="connsiteY3" fmla="*/ 8 h 10007"/>
              <a:gd name="connsiteX4" fmla="*/ 29 w 9993"/>
              <a:gd name="connsiteY4" fmla="*/ 0 h 10007"/>
              <a:gd name="connsiteX0" fmla="*/ 23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23 w 10000"/>
              <a:gd name="connsiteY4" fmla="*/ 0 h 10000"/>
              <a:gd name="connsiteX0" fmla="*/ 23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23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995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995 w 10000"/>
              <a:gd name="connsiteY4" fmla="*/ 0 h 10000"/>
              <a:gd name="connsiteX0" fmla="*/ 40 w 8045"/>
              <a:gd name="connsiteY0" fmla="*/ 0 h 10000"/>
              <a:gd name="connsiteX1" fmla="*/ 0 w 8045"/>
              <a:gd name="connsiteY1" fmla="*/ 6238 h 10000"/>
              <a:gd name="connsiteX2" fmla="*/ 2209 w 8045"/>
              <a:gd name="connsiteY2" fmla="*/ 10000 h 10000"/>
              <a:gd name="connsiteX3" fmla="*/ 8045 w 8045"/>
              <a:gd name="connsiteY3" fmla="*/ 8 h 10000"/>
              <a:gd name="connsiteX4" fmla="*/ 40 w 8045"/>
              <a:gd name="connsiteY4" fmla="*/ 0 h 10000"/>
              <a:gd name="connsiteX0" fmla="*/ 69 w 10019"/>
              <a:gd name="connsiteY0" fmla="*/ 0 h 10000"/>
              <a:gd name="connsiteX1" fmla="*/ 0 w 10019"/>
              <a:gd name="connsiteY1" fmla="*/ 6238 h 10000"/>
              <a:gd name="connsiteX2" fmla="*/ 2765 w 10019"/>
              <a:gd name="connsiteY2" fmla="*/ 10000 h 10000"/>
              <a:gd name="connsiteX3" fmla="*/ 10019 w 10019"/>
              <a:gd name="connsiteY3" fmla="*/ 8 h 10000"/>
              <a:gd name="connsiteX4" fmla="*/ 69 w 10019"/>
              <a:gd name="connsiteY4" fmla="*/ 0 h 10000"/>
              <a:gd name="connsiteX0" fmla="*/ 62 w 10012"/>
              <a:gd name="connsiteY0" fmla="*/ 0 h 10000"/>
              <a:gd name="connsiteX1" fmla="*/ 0 w 10012"/>
              <a:gd name="connsiteY1" fmla="*/ 6259 h 10000"/>
              <a:gd name="connsiteX2" fmla="*/ 2758 w 10012"/>
              <a:gd name="connsiteY2" fmla="*/ 10000 h 10000"/>
              <a:gd name="connsiteX3" fmla="*/ 10012 w 10012"/>
              <a:gd name="connsiteY3" fmla="*/ 8 h 10000"/>
              <a:gd name="connsiteX4" fmla="*/ 62 w 10012"/>
              <a:gd name="connsiteY4" fmla="*/ 0 h 10000"/>
              <a:gd name="connsiteX0" fmla="*/ 11 w 10012"/>
              <a:gd name="connsiteY0" fmla="*/ 0 h 10000"/>
              <a:gd name="connsiteX1" fmla="*/ 0 w 10012"/>
              <a:gd name="connsiteY1" fmla="*/ 6259 h 10000"/>
              <a:gd name="connsiteX2" fmla="*/ 2758 w 10012"/>
              <a:gd name="connsiteY2" fmla="*/ 10000 h 10000"/>
              <a:gd name="connsiteX3" fmla="*/ 10012 w 10012"/>
              <a:gd name="connsiteY3" fmla="*/ 8 h 10000"/>
              <a:gd name="connsiteX4" fmla="*/ 11 w 1001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1" y="0"/>
                </a:moveTo>
                <a:cubicBezTo>
                  <a:pt x="2" y="976"/>
                  <a:pt x="17" y="5305"/>
                  <a:pt x="0" y="6259"/>
                </a:cubicBezTo>
                <a:lnTo>
                  <a:pt x="2758" y="10000"/>
                </a:lnTo>
                <a:lnTo>
                  <a:pt x="10012" y="8"/>
                </a:lnTo>
                <a:lnTo>
                  <a:pt x="11"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4" name="Group 13">
            <a:extLst>
              <a:ext uri="{FF2B5EF4-FFF2-40B4-BE49-F238E27FC236}">
                <a16:creationId xmlns:a16="http://schemas.microsoft.com/office/drawing/2014/main" xmlns="" id="{2E85362B-6CA5-4469-864F-766E0EEB0835}"/>
              </a:ext>
            </a:extLst>
          </p:cNvPr>
          <p:cNvGrpSpPr/>
          <p:nvPr/>
        </p:nvGrpSpPr>
        <p:grpSpPr>
          <a:xfrm>
            <a:off x="1752600" y="3581400"/>
            <a:ext cx="3834591" cy="3146553"/>
            <a:chOff x="713779" y="2179485"/>
            <a:chExt cx="5500688" cy="4029075"/>
          </a:xfrm>
          <a:solidFill>
            <a:schemeClr val="accent2">
              <a:lumMod val="20000"/>
              <a:lumOff val="80000"/>
            </a:schemeClr>
          </a:solidFill>
        </p:grpSpPr>
        <p:sp>
          <p:nvSpPr>
            <p:cNvPr id="17" name="Freeform 10">
              <a:extLst>
                <a:ext uri="{FF2B5EF4-FFF2-40B4-BE49-F238E27FC236}">
                  <a16:creationId xmlns:a16="http://schemas.microsoft.com/office/drawing/2014/main" xmlns="" id="{8350A2F4-DA55-4702-A328-5FDECC632C5D}"/>
                </a:ext>
              </a:extLst>
            </p:cNvPr>
            <p:cNvSpPr>
              <a:spLocks/>
            </p:cNvSpPr>
            <p:nvPr/>
          </p:nvSpPr>
          <p:spPr bwMode="auto">
            <a:xfrm>
              <a:off x="713779" y="2179485"/>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TextBox 19">
              <a:extLst>
                <a:ext uri="{FF2B5EF4-FFF2-40B4-BE49-F238E27FC236}">
                  <a16:creationId xmlns:a16="http://schemas.microsoft.com/office/drawing/2014/main" xmlns="" id="{CEBBE74F-6580-4AF9-956A-3078C512C8FB}"/>
                </a:ext>
              </a:extLst>
            </p:cNvPr>
            <p:cNvSpPr txBox="1"/>
            <p:nvPr/>
          </p:nvSpPr>
          <p:spPr>
            <a:xfrm>
              <a:off x="2166256" y="2552834"/>
              <a:ext cx="2507072" cy="446349"/>
            </a:xfrm>
            <a:prstGeom prst="rect">
              <a:avLst/>
            </a:prstGeom>
            <a:grpFill/>
            <a:effectLst/>
          </p:spPr>
          <p:txBody>
            <a:bodyPr wrap="square" rtlCol="0">
              <a:spAutoFit/>
            </a:bodyPr>
            <a:lstStyle/>
            <a:p>
              <a:pPr algn="ctr"/>
              <a:endParaRPr lang="en-US" sz="2000" dirty="0">
                <a:solidFill>
                  <a:schemeClr val="bg1"/>
                </a:solidFill>
              </a:endParaRPr>
            </a:p>
          </p:txBody>
        </p:sp>
      </p:grpSp>
      <p:sp>
        <p:nvSpPr>
          <p:cNvPr id="22" name="TextBox 21">
            <a:extLst>
              <a:ext uri="{FF2B5EF4-FFF2-40B4-BE49-F238E27FC236}">
                <a16:creationId xmlns:a16="http://schemas.microsoft.com/office/drawing/2014/main" xmlns="" id="{730F8BEF-A49D-437A-8C0D-12E68648EBE5}"/>
              </a:ext>
            </a:extLst>
          </p:cNvPr>
          <p:cNvSpPr txBox="1"/>
          <p:nvPr/>
        </p:nvSpPr>
        <p:spPr>
          <a:xfrm>
            <a:off x="228600" y="72318"/>
            <a:ext cx="5207683" cy="6555641"/>
          </a:xfrm>
          <a:prstGeom prst="rect">
            <a:avLst/>
          </a:prstGeom>
          <a:noFill/>
          <a:effectLst/>
        </p:spPr>
        <p:txBody>
          <a:bodyPr wrap="square" rtlCol="0">
            <a:spAutoFit/>
          </a:bodyPr>
          <a:lstStyle/>
          <a:p>
            <a:pPr marL="342900" indent="-342900">
              <a:spcBef>
                <a:spcPts val="600"/>
              </a:spcBef>
              <a:spcAft>
                <a:spcPts val="600"/>
              </a:spcAft>
              <a:buFont typeface="Wingdings" panose="05000000000000000000" pitchFamily="2" charset="2"/>
              <a:buChar char="§"/>
            </a:pPr>
            <a:r>
              <a:rPr lang="en-US" sz="2400" dirty="0"/>
              <a:t>Allows the DOE/NNSA Program Office and DOE PM to: </a:t>
            </a:r>
          </a:p>
          <a:p>
            <a:pPr marL="800100" lvl="1" indent="-342900">
              <a:spcBef>
                <a:spcPts val="1200"/>
              </a:spcBef>
              <a:buFont typeface="Wingdings" panose="05000000000000000000" pitchFamily="2" charset="2"/>
              <a:buChar char="§"/>
            </a:pPr>
            <a:r>
              <a:rPr lang="en-US" sz="2000" dirty="0"/>
              <a:t>Act in a true oversight role</a:t>
            </a:r>
          </a:p>
          <a:p>
            <a:pPr marL="800100" lvl="1" indent="-342900">
              <a:spcBef>
                <a:spcPts val="1200"/>
              </a:spcBef>
              <a:buFont typeface="Wingdings" panose="05000000000000000000" pitchFamily="2" charset="2"/>
              <a:buChar char="§"/>
            </a:pPr>
            <a:r>
              <a:rPr lang="en-US" sz="2000" dirty="0"/>
              <a:t>Focus on projects  and sites that need it most</a:t>
            </a:r>
          </a:p>
          <a:p>
            <a:pPr marL="342900" indent="-342900">
              <a:spcBef>
                <a:spcPts val="1200"/>
              </a:spcBef>
              <a:buFont typeface="Wingdings" panose="05000000000000000000" pitchFamily="2" charset="2"/>
              <a:buChar char="§"/>
            </a:pPr>
            <a:r>
              <a:rPr lang="en-US" sz="2400" dirty="0">
                <a:solidFill>
                  <a:schemeClr val="tx1">
                    <a:lumMod val="85000"/>
                    <a:lumOff val="15000"/>
                  </a:schemeClr>
                </a:solidFill>
              </a:rPr>
              <a:t>Minimizes need for Future On-Site PM-30 EVMS Surveillance Reviews assuming Contractor </a:t>
            </a:r>
          </a:p>
          <a:p>
            <a:pPr marL="800100" lvl="1" indent="-342900">
              <a:spcBef>
                <a:spcPts val="1200"/>
              </a:spcBef>
              <a:buFont typeface="Wingdings" panose="05000000000000000000" pitchFamily="2" charset="2"/>
              <a:buChar char="§"/>
            </a:pPr>
            <a:r>
              <a:rPr lang="en-US" sz="2000" dirty="0">
                <a:solidFill>
                  <a:schemeClr val="tx1">
                    <a:lumMod val="85000"/>
                    <a:lumOff val="15000"/>
                  </a:schemeClr>
                </a:solidFill>
              </a:rPr>
              <a:t>Submits EVMS data and information into PARS</a:t>
            </a:r>
          </a:p>
          <a:p>
            <a:pPr marL="800100" lvl="1" indent="-342900">
              <a:spcBef>
                <a:spcPts val="1200"/>
              </a:spcBef>
              <a:buFont typeface="Wingdings" panose="05000000000000000000" pitchFamily="2" charset="2"/>
              <a:buChar char="§"/>
            </a:pPr>
            <a:r>
              <a:rPr lang="en-US" sz="2000" dirty="0">
                <a:solidFill>
                  <a:schemeClr val="tx1">
                    <a:lumMod val="85000"/>
                    <a:lumOff val="15000"/>
                  </a:schemeClr>
                </a:solidFill>
              </a:rPr>
              <a:t>Submits Quarterly EVMS Ribbon runs</a:t>
            </a:r>
          </a:p>
          <a:p>
            <a:pPr marL="800100" lvl="1" indent="-342900">
              <a:spcBef>
                <a:spcPts val="1200"/>
              </a:spcBef>
              <a:buFont typeface="Wingdings" panose="05000000000000000000" pitchFamily="2" charset="2"/>
              <a:buChar char="§"/>
            </a:pPr>
            <a:r>
              <a:rPr lang="en-US" sz="2000" dirty="0">
                <a:solidFill>
                  <a:schemeClr val="tx1">
                    <a:lumMod val="85000"/>
                    <a:lumOff val="15000"/>
                  </a:schemeClr>
                </a:solidFill>
              </a:rPr>
              <a:t>Remains within acceptable compliance thresholds</a:t>
            </a:r>
          </a:p>
          <a:p>
            <a:pPr marL="342900" indent="-342900">
              <a:spcBef>
                <a:spcPts val="1200"/>
              </a:spcBef>
              <a:buFont typeface="Wingdings" panose="05000000000000000000" pitchFamily="2" charset="2"/>
              <a:buChar char="§"/>
            </a:pPr>
            <a:endParaRPr lang="en-US" sz="2000" dirty="0"/>
          </a:p>
          <a:p>
            <a:pPr marL="342900" indent="-342900">
              <a:spcBef>
                <a:spcPts val="600"/>
              </a:spcBef>
              <a:spcAft>
                <a:spcPts val="600"/>
              </a:spcAft>
              <a:buFont typeface="Wingdings" panose="05000000000000000000" pitchFamily="2" charset="2"/>
              <a:buChar char="§"/>
            </a:pPr>
            <a:endParaRPr lang="en-US" sz="2000" dirty="0"/>
          </a:p>
        </p:txBody>
      </p:sp>
      <p:grpSp>
        <p:nvGrpSpPr>
          <p:cNvPr id="13" name="Group 12">
            <a:extLst>
              <a:ext uri="{FF2B5EF4-FFF2-40B4-BE49-F238E27FC236}">
                <a16:creationId xmlns:a16="http://schemas.microsoft.com/office/drawing/2014/main" xmlns="" id="{DEBDD44B-C43D-4723-9BE6-62C027F32D93}"/>
              </a:ext>
            </a:extLst>
          </p:cNvPr>
          <p:cNvGrpSpPr/>
          <p:nvPr/>
        </p:nvGrpSpPr>
        <p:grpSpPr>
          <a:xfrm>
            <a:off x="5434203" y="2782467"/>
            <a:ext cx="3672476" cy="3382297"/>
            <a:chOff x="797934" y="2450438"/>
            <a:chExt cx="5500688" cy="4029075"/>
          </a:xfrm>
        </p:grpSpPr>
        <p:sp>
          <p:nvSpPr>
            <p:cNvPr id="15" name="Freeform 10">
              <a:extLst>
                <a:ext uri="{FF2B5EF4-FFF2-40B4-BE49-F238E27FC236}">
                  <a16:creationId xmlns:a16="http://schemas.microsoft.com/office/drawing/2014/main" xmlns="" id="{D4C797EB-23B9-4309-A6CE-A7AE95AAD6C2}"/>
                </a:ext>
              </a:extLst>
            </p:cNvPr>
            <p:cNvSpPr>
              <a:spLocks/>
            </p:cNvSpPr>
            <p:nvPr/>
          </p:nvSpPr>
          <p:spPr bwMode="auto">
            <a:xfrm>
              <a:off x="797934" y="2450438"/>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37410">
                  <a:schemeClr val="tx1"/>
                </a:gs>
                <a:gs pos="69000">
                  <a:schemeClr val="bg2"/>
                </a:gs>
                <a:gs pos="4000">
                  <a:schemeClr val="tx1">
                    <a:lumMod val="75000"/>
                    <a:lumOff val="25000"/>
                  </a:scheme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248" tIns="39624" rIns="79248" bIns="39624" numCol="1" anchor="t" anchorCtr="0" compatLnSpc="1">
              <a:prstTxWarp prst="textNoShape">
                <a:avLst/>
              </a:prstTxWarp>
            </a:bodyPr>
            <a:lstStyle/>
            <a:p>
              <a:endParaRPr lang="en-US" sz="1443" dirty="0"/>
            </a:p>
          </p:txBody>
        </p:sp>
        <p:sp>
          <p:nvSpPr>
            <p:cNvPr id="18" name="TextBox 17">
              <a:extLst>
                <a:ext uri="{FF2B5EF4-FFF2-40B4-BE49-F238E27FC236}">
                  <a16:creationId xmlns:a16="http://schemas.microsoft.com/office/drawing/2014/main" xmlns="" id="{DEAB1476-999C-4BF0-8E0D-E7D38A4C7387}"/>
                </a:ext>
              </a:extLst>
            </p:cNvPr>
            <p:cNvSpPr txBox="1"/>
            <p:nvPr/>
          </p:nvSpPr>
          <p:spPr>
            <a:xfrm>
              <a:off x="1593041" y="3416244"/>
              <a:ext cx="4104404" cy="1012195"/>
            </a:xfrm>
            <a:prstGeom prst="rect">
              <a:avLst/>
            </a:prstGeom>
            <a:noFill/>
            <a:effectLst/>
          </p:spPr>
          <p:txBody>
            <a:bodyPr wrap="square" rtlCol="0">
              <a:spAutoFit/>
            </a:bodyPr>
            <a:lstStyle/>
            <a:p>
              <a:pPr algn="ctr"/>
              <a:r>
                <a:rPr lang="en-US" sz="2400" b="1" spc="87" dirty="0">
                  <a:solidFill>
                    <a:schemeClr val="bg1"/>
                  </a:solidFill>
                  <a:latin typeface="Abadi" panose="020B0604020104020204" pitchFamily="34" charset="0"/>
                  <a:cs typeface="Calibri" panose="020F0502020204030204" pitchFamily="34" charset="0"/>
                </a:rPr>
                <a:t>BENEFITS ALL PARTIES</a:t>
              </a:r>
              <a:endParaRPr lang="en-US" sz="2400" spc="87" dirty="0">
                <a:solidFill>
                  <a:schemeClr val="bg1"/>
                </a:solidFill>
                <a:latin typeface="Abadi Extra Light" panose="020B0204020104020204" pitchFamily="34" charset="0"/>
                <a:cs typeface="Calibri" panose="020F0502020204030204" pitchFamily="34" charset="0"/>
              </a:endParaRPr>
            </a:p>
          </p:txBody>
        </p:sp>
      </p:grpSp>
    </p:spTree>
    <p:extLst>
      <p:ext uri="{BB962C8B-B14F-4D97-AF65-F5344CB8AC3E}">
        <p14:creationId xmlns:p14="http://schemas.microsoft.com/office/powerpoint/2010/main" val="1087262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65CD016E-5031-49BE-9253-598979EEA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1188642"/>
          </a:xfrm>
          <a:custGeom>
            <a:avLst/>
            <a:gdLst>
              <a:gd name="connsiteX0" fmla="*/ 0 w 12192000"/>
              <a:gd name="connsiteY0" fmla="*/ 0 h 1188642"/>
              <a:gd name="connsiteX1" fmla="*/ 12192000 w 12192000"/>
              <a:gd name="connsiteY1" fmla="*/ 0 h 1188642"/>
              <a:gd name="connsiteX2" fmla="*/ 12192000 w 12192000"/>
              <a:gd name="connsiteY2" fmla="*/ 839697 h 1188642"/>
              <a:gd name="connsiteX3" fmla="*/ 12113803 w 12192000"/>
              <a:gd name="connsiteY3" fmla="*/ 847980 h 1188642"/>
              <a:gd name="connsiteX4" fmla="*/ 6753597 w 12192000"/>
              <a:gd name="connsiteY4" fmla="*/ 1171537 h 1188642"/>
              <a:gd name="connsiteX5" fmla="*/ 400746 w 12192000"/>
              <a:gd name="connsiteY5" fmla="*/ 1000194 h 1188642"/>
              <a:gd name="connsiteX6" fmla="*/ 0 w 12192000"/>
              <a:gd name="connsiteY6" fmla="*/ 963218 h 11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188642">
                <a:moveTo>
                  <a:pt x="0" y="0"/>
                </a:moveTo>
                <a:lnTo>
                  <a:pt x="12192000" y="0"/>
                </a:lnTo>
                <a:lnTo>
                  <a:pt x="12192000" y="839697"/>
                </a:lnTo>
                <a:lnTo>
                  <a:pt x="12113803" y="847980"/>
                </a:lnTo>
                <a:cubicBezTo>
                  <a:pt x="10139508" y="1045929"/>
                  <a:pt x="8237152" y="1138932"/>
                  <a:pt x="6753597" y="1171537"/>
                </a:cubicBezTo>
                <a:cubicBezTo>
                  <a:pt x="4940363" y="1211386"/>
                  <a:pt x="2657278" y="1192056"/>
                  <a:pt x="400746" y="1000194"/>
                </a:cubicBezTo>
                <a:lnTo>
                  <a:pt x="0" y="963218"/>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xmlns="" id="{503631E2-1718-4F37-AF4F-56ED9E0F52E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0" name="Freeform 5">
              <a:extLst>
                <a:ext uri="{FF2B5EF4-FFF2-40B4-BE49-F238E27FC236}">
                  <a16:creationId xmlns:a16="http://schemas.microsoft.com/office/drawing/2014/main" xmlns="" id="{D6E43AAA-0A9C-4A11-B5E4-76598F43EC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xmlns="" id="{0DAF0EFB-E124-47F9-A92D-5ACF35117B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xmlns="" id="{C37653B8-17BA-4001-BEE1-4E6991EABB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xmlns="" id="{6467AAAF-9A62-48E9-A977-E1E1720168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xmlns="" id="{3FF402E9-42A2-4489-8A1C-33D431C82D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xmlns="" id="{746F500E-5E65-412F-9151-128D8A8A10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xmlns="" id="{2ED6AF5D-CDAA-4496-B382-BC011CD7D4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xmlns="" id="{B83CA955-24B2-49CA-AD12-346DC89C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xmlns="" id="{6A25F8E2-F649-499C-9F8E-63D9C7D69D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xmlns="" id="{F2C3541D-E273-4F5F-B0C9-58EB62CAD7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xmlns="" id="{5DAADE8A-1FC9-4E7A-A73D-E361E88A6F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xmlns="" id="{E080E18A-9973-41CF-A8C2-A23444BA55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xmlns="" id="{9747E375-DB87-4737-971E-BE07BEF298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xmlns="" id="{DDD91999-92A7-46A7-A2A4-E610DD63A7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xmlns="" id="{DE59C638-9FC3-4C07-A488-7CC46DABB0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xmlns="" id="{DDAD8E32-C8C2-4CB6-A1DD-57773D26B9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2">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xmlns="" id="{992C2CA5-FC63-4CD4-9E9D-E508AB0F3C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2">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xmlns="" id="{7BC83671-DBAB-4D1A-9130-A1C91C37C9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xmlns="" id="{5A8C4915-0ECE-472C-88DC-CCA9C37ED0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xmlns="" id="{1E7B8714-14C0-4959-A678-4FC94E822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xmlns="" id="{9855E83E-3C8F-415E-B3AC-1BAC260DCA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TextBox 3">
            <a:extLst>
              <a:ext uri="{FF2B5EF4-FFF2-40B4-BE49-F238E27FC236}">
                <a16:creationId xmlns:a16="http://schemas.microsoft.com/office/drawing/2014/main" xmlns="" id="{4DF63AB3-8963-49F5-9A21-14473C3D6026}"/>
              </a:ext>
            </a:extLst>
          </p:cNvPr>
          <p:cNvSpPr txBox="1"/>
          <p:nvPr/>
        </p:nvSpPr>
        <p:spPr>
          <a:xfrm>
            <a:off x="1009650" y="250699"/>
            <a:ext cx="6884198" cy="584775"/>
          </a:xfrm>
          <a:prstGeom prst="rect">
            <a:avLst/>
          </a:prstGeom>
          <a:noFill/>
        </p:spPr>
        <p:txBody>
          <a:bodyPr wrap="square" rtlCol="0">
            <a:spAutoFit/>
          </a:bodyPr>
          <a:lstStyle/>
          <a:p>
            <a:pPr algn="ctr"/>
            <a:r>
              <a:rPr lang="en-US" sz="3200" spc="-150" dirty="0">
                <a:solidFill>
                  <a:srgbClr val="FF0000"/>
                </a:solidFill>
              </a:rPr>
              <a:t>Effective Self-Governance Results </a:t>
            </a:r>
            <a:endParaRPr lang="en-US" sz="3200" dirty="0">
              <a:solidFill>
                <a:srgbClr val="FF0000"/>
              </a:solidFill>
            </a:endParaRPr>
          </a:p>
        </p:txBody>
      </p:sp>
      <p:pic>
        <p:nvPicPr>
          <p:cNvPr id="33" name="Picture 32">
            <a:extLst>
              <a:ext uri="{FF2B5EF4-FFF2-40B4-BE49-F238E27FC236}">
                <a16:creationId xmlns:a16="http://schemas.microsoft.com/office/drawing/2014/main" xmlns="" id="{92CA3A12-55C9-4D89-A04C-40415829C32C}"/>
              </a:ext>
            </a:extLst>
          </p:cNvPr>
          <p:cNvPicPr>
            <a:picLocks noChangeAspect="1"/>
          </p:cNvPicPr>
          <p:nvPr/>
        </p:nvPicPr>
        <p:blipFill>
          <a:blip r:embed="rId3"/>
          <a:stretch>
            <a:fillRect/>
          </a:stretch>
        </p:blipFill>
        <p:spPr>
          <a:xfrm>
            <a:off x="83940" y="1738943"/>
            <a:ext cx="8984974" cy="4358901"/>
          </a:xfrm>
          <a:prstGeom prst="rect">
            <a:avLst/>
          </a:prstGeom>
        </p:spPr>
      </p:pic>
      <p:cxnSp>
        <p:nvCxnSpPr>
          <p:cNvPr id="34" name="Straight Connector 33">
            <a:extLst>
              <a:ext uri="{FF2B5EF4-FFF2-40B4-BE49-F238E27FC236}">
                <a16:creationId xmlns:a16="http://schemas.microsoft.com/office/drawing/2014/main" xmlns="" id="{C80C06A1-EA84-4E20-B73B-2BD38AE37927}"/>
              </a:ext>
            </a:extLst>
          </p:cNvPr>
          <p:cNvCxnSpPr/>
          <p:nvPr/>
        </p:nvCxnSpPr>
        <p:spPr>
          <a:xfrm flipV="1">
            <a:off x="3656507" y="2385338"/>
            <a:ext cx="43557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408A0BA-EC40-43BA-9B51-3AE5B3141496}"/>
              </a:ext>
            </a:extLst>
          </p:cNvPr>
          <p:cNvCxnSpPr/>
          <p:nvPr/>
        </p:nvCxnSpPr>
        <p:spPr>
          <a:xfrm>
            <a:off x="3636815" y="3543513"/>
            <a:ext cx="4375392" cy="759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4202BCB4-DA30-4529-86BF-ACA2C1CDABAC}"/>
              </a:ext>
            </a:extLst>
          </p:cNvPr>
          <p:cNvSpPr txBox="1"/>
          <p:nvPr/>
        </p:nvSpPr>
        <p:spPr>
          <a:xfrm flipH="1">
            <a:off x="4507483" y="3120792"/>
            <a:ext cx="3079671" cy="369332"/>
          </a:xfrm>
          <a:prstGeom prst="rect">
            <a:avLst/>
          </a:prstGeom>
          <a:noFill/>
        </p:spPr>
        <p:txBody>
          <a:bodyPr wrap="square" rtlCol="0">
            <a:spAutoFit/>
          </a:bodyPr>
          <a:lstStyle/>
          <a:p>
            <a:r>
              <a:rPr lang="en-US" dirty="0">
                <a:solidFill>
                  <a:schemeClr val="tx1">
                    <a:lumMod val="85000"/>
                    <a:lumOff val="15000"/>
                  </a:schemeClr>
                </a:solidFill>
              </a:rPr>
              <a:t>Continuous Improvement!</a:t>
            </a:r>
          </a:p>
        </p:txBody>
      </p:sp>
      <p:sp>
        <p:nvSpPr>
          <p:cNvPr id="2" name="Slide Number Placeholder 1">
            <a:extLst>
              <a:ext uri="{FF2B5EF4-FFF2-40B4-BE49-F238E27FC236}">
                <a16:creationId xmlns:a16="http://schemas.microsoft.com/office/drawing/2014/main" xmlns="" id="{AF633678-CD60-47A4-A983-BA0AF915C094}"/>
              </a:ext>
            </a:extLst>
          </p:cNvPr>
          <p:cNvSpPr>
            <a:spLocks noGrp="1"/>
          </p:cNvSpPr>
          <p:nvPr>
            <p:ph type="sldNum" sz="quarter" idx="12"/>
          </p:nvPr>
        </p:nvSpPr>
        <p:spPr/>
        <p:txBody>
          <a:bodyPr/>
          <a:lstStyle/>
          <a:p>
            <a:fld id="{78C9FED6-5643-491D-A880-49ECC1D2F6FF}" type="slidenum">
              <a:rPr lang="en-US" smtClean="0"/>
              <a:t>12</a:t>
            </a:fld>
            <a:endParaRPr lang="en-US" dirty="0"/>
          </a:p>
        </p:txBody>
      </p:sp>
    </p:spTree>
    <p:extLst>
      <p:ext uri="{BB962C8B-B14F-4D97-AF65-F5344CB8AC3E}">
        <p14:creationId xmlns:p14="http://schemas.microsoft.com/office/powerpoint/2010/main" val="218991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background">
            <a:extLst>
              <a:ext uri="{FF2B5EF4-FFF2-40B4-BE49-F238E27FC236}">
                <a16:creationId xmlns:a16="http://schemas.microsoft.com/office/drawing/2014/main" xmlns="" id="{BF1DC6F7-0CA2-430D-88FC-8EFD3D423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 name="Freeform 7">
            <a:extLst>
              <a:ext uri="{FF2B5EF4-FFF2-40B4-BE49-F238E27FC236}">
                <a16:creationId xmlns:a16="http://schemas.microsoft.com/office/drawing/2014/main" xmlns="" id="{B78E2581-5188-4E54-9491-6BAEB5BB3CFE}"/>
              </a:ext>
            </a:extLst>
          </p:cNvPr>
          <p:cNvSpPr>
            <a:spLocks/>
          </p:cNvSpPr>
          <p:nvPr/>
        </p:nvSpPr>
        <p:spPr bwMode="auto">
          <a:xfrm flipH="1">
            <a:off x="5347474" y="5362577"/>
            <a:ext cx="3811600"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 name="connsiteX0" fmla="*/ 7729 w 10002"/>
              <a:gd name="connsiteY0" fmla="*/ 10000 h 10000"/>
              <a:gd name="connsiteX1" fmla="*/ 10002 w 10002"/>
              <a:gd name="connsiteY1" fmla="*/ 0 h 10000"/>
              <a:gd name="connsiteX2" fmla="*/ 93 w 10002"/>
              <a:gd name="connsiteY2" fmla="*/ 0 h 10000"/>
              <a:gd name="connsiteX3" fmla="*/ 1 w 10002"/>
              <a:gd name="connsiteY3" fmla="*/ 9975 h 10000"/>
              <a:gd name="connsiteX4" fmla="*/ 7729 w 10002"/>
              <a:gd name="connsiteY4" fmla="*/ 10000 h 10000"/>
              <a:gd name="connsiteX0" fmla="*/ 7652 w 9925"/>
              <a:gd name="connsiteY0" fmla="*/ 10000 h 10000"/>
              <a:gd name="connsiteX1" fmla="*/ 9925 w 9925"/>
              <a:gd name="connsiteY1" fmla="*/ 0 h 10000"/>
              <a:gd name="connsiteX2" fmla="*/ 16 w 9925"/>
              <a:gd name="connsiteY2" fmla="*/ 0 h 10000"/>
              <a:gd name="connsiteX3" fmla="*/ 2 w 9925"/>
              <a:gd name="connsiteY3" fmla="*/ 9975 h 10000"/>
              <a:gd name="connsiteX4" fmla="*/ 7652 w 9925"/>
              <a:gd name="connsiteY4" fmla="*/ 10000 h 10000"/>
              <a:gd name="connsiteX0" fmla="*/ 7694 w 9984"/>
              <a:gd name="connsiteY0" fmla="*/ 10000 h 10000"/>
              <a:gd name="connsiteX1" fmla="*/ 9984 w 9984"/>
              <a:gd name="connsiteY1" fmla="*/ 0 h 10000"/>
              <a:gd name="connsiteX2" fmla="*/ 0 w 9984"/>
              <a:gd name="connsiteY2" fmla="*/ 0 h 10000"/>
              <a:gd name="connsiteX3" fmla="*/ 12 w 9984"/>
              <a:gd name="connsiteY3" fmla="*/ 9975 h 10000"/>
              <a:gd name="connsiteX4" fmla="*/ 7694 w 99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 h="10000">
                <a:moveTo>
                  <a:pt x="7694" y="10000"/>
                </a:moveTo>
                <a:lnTo>
                  <a:pt x="9984" y="0"/>
                </a:lnTo>
                <a:lnTo>
                  <a:pt x="0" y="0"/>
                </a:lnTo>
                <a:cubicBezTo>
                  <a:pt x="7" y="3334"/>
                  <a:pt x="5" y="6641"/>
                  <a:pt x="12" y="9975"/>
                </a:cubicBezTo>
                <a:lnTo>
                  <a:pt x="7694"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a:extLst>
              <a:ext uri="{FF2B5EF4-FFF2-40B4-BE49-F238E27FC236}">
                <a16:creationId xmlns:a16="http://schemas.microsoft.com/office/drawing/2014/main" xmlns="" id="{EE868FF1-FD4C-44CF-A9D7-02FDBF8B6A89}"/>
              </a:ext>
            </a:extLst>
          </p:cNvPr>
          <p:cNvSpPr>
            <a:spLocks/>
          </p:cNvSpPr>
          <p:nvPr/>
        </p:nvSpPr>
        <p:spPr bwMode="auto">
          <a:xfrm rot="10800000">
            <a:off x="-3537" y="-7066"/>
            <a:ext cx="8276685" cy="6872132"/>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 name="connsiteX0" fmla="*/ 0 w 10000"/>
              <a:gd name="connsiteY0" fmla="*/ 0 h 10001"/>
              <a:gd name="connsiteX1" fmla="*/ 4996 w 10000"/>
              <a:gd name="connsiteY1" fmla="*/ 10001 h 10001"/>
              <a:gd name="connsiteX2" fmla="*/ 5581 w 10000"/>
              <a:gd name="connsiteY2" fmla="*/ 8829 h 10001"/>
              <a:gd name="connsiteX3" fmla="*/ 10000 w 10000"/>
              <a:gd name="connsiteY3" fmla="*/ 1 h 10001"/>
              <a:gd name="connsiteX4" fmla="*/ 0 w 10000"/>
              <a:gd name="connsiteY4" fmla="*/ 0 h 10001"/>
              <a:gd name="connsiteX0" fmla="*/ 0 w 10000"/>
              <a:gd name="connsiteY0" fmla="*/ 0 h 10001"/>
              <a:gd name="connsiteX1" fmla="*/ 4401 w 10000"/>
              <a:gd name="connsiteY1" fmla="*/ 8816 h 10001"/>
              <a:gd name="connsiteX2" fmla="*/ 4996 w 10000"/>
              <a:gd name="connsiteY2" fmla="*/ 10001 h 10001"/>
              <a:gd name="connsiteX3" fmla="*/ 5581 w 10000"/>
              <a:gd name="connsiteY3" fmla="*/ 8829 h 10001"/>
              <a:gd name="connsiteX4" fmla="*/ 10000 w 10000"/>
              <a:gd name="connsiteY4" fmla="*/ 1 h 10001"/>
              <a:gd name="connsiteX5" fmla="*/ 0 w 10000"/>
              <a:gd name="connsiteY5" fmla="*/ 0 h 10001"/>
              <a:gd name="connsiteX0" fmla="*/ 0 w 10000"/>
              <a:gd name="connsiteY0" fmla="*/ 0 h 8829"/>
              <a:gd name="connsiteX1" fmla="*/ 4401 w 10000"/>
              <a:gd name="connsiteY1" fmla="*/ 8816 h 8829"/>
              <a:gd name="connsiteX2" fmla="*/ 5581 w 10000"/>
              <a:gd name="connsiteY2" fmla="*/ 8829 h 8829"/>
              <a:gd name="connsiteX3" fmla="*/ 10000 w 10000"/>
              <a:gd name="connsiteY3" fmla="*/ 1 h 8829"/>
              <a:gd name="connsiteX4" fmla="*/ 0 w 10000"/>
              <a:gd name="connsiteY4" fmla="*/ 0 h 8829"/>
              <a:gd name="connsiteX0" fmla="*/ 0 w 10000"/>
              <a:gd name="connsiteY0" fmla="*/ 0 h 10000"/>
              <a:gd name="connsiteX1" fmla="*/ 4401 w 10000"/>
              <a:gd name="connsiteY1" fmla="*/ 9985 h 10000"/>
              <a:gd name="connsiteX2" fmla="*/ 5581 w 10000"/>
              <a:gd name="connsiteY2" fmla="*/ 10000 h 10000"/>
              <a:gd name="connsiteX3" fmla="*/ 9221 w 10000"/>
              <a:gd name="connsiteY3" fmla="*/ 1782 h 10000"/>
              <a:gd name="connsiteX4" fmla="*/ 10000 w 10000"/>
              <a:gd name="connsiteY4" fmla="*/ 1 h 10000"/>
              <a:gd name="connsiteX5" fmla="*/ 0 w 10000"/>
              <a:gd name="connsiteY5" fmla="*/ 0 h 10000"/>
              <a:gd name="connsiteX0" fmla="*/ 0 w 9250"/>
              <a:gd name="connsiteY0" fmla="*/ 0 h 10000"/>
              <a:gd name="connsiteX1" fmla="*/ 4401 w 9250"/>
              <a:gd name="connsiteY1" fmla="*/ 9985 h 10000"/>
              <a:gd name="connsiteX2" fmla="*/ 5581 w 9250"/>
              <a:gd name="connsiteY2" fmla="*/ 10000 h 10000"/>
              <a:gd name="connsiteX3" fmla="*/ 9221 w 9250"/>
              <a:gd name="connsiteY3" fmla="*/ 1782 h 10000"/>
              <a:gd name="connsiteX4" fmla="*/ 9250 w 9250"/>
              <a:gd name="connsiteY4" fmla="*/ 1 h 10000"/>
              <a:gd name="connsiteX5" fmla="*/ 0 w 9250"/>
              <a:gd name="connsiteY5" fmla="*/ 0 h 10000"/>
              <a:gd name="connsiteX0" fmla="*/ 0 w 9980"/>
              <a:gd name="connsiteY0" fmla="*/ 0 h 10000"/>
              <a:gd name="connsiteX1" fmla="*/ 4758 w 9980"/>
              <a:gd name="connsiteY1" fmla="*/ 9985 h 10000"/>
              <a:gd name="connsiteX2" fmla="*/ 6034 w 9980"/>
              <a:gd name="connsiteY2" fmla="*/ 10000 h 10000"/>
              <a:gd name="connsiteX3" fmla="*/ 9969 w 9980"/>
              <a:gd name="connsiteY3" fmla="*/ 1782 h 10000"/>
              <a:gd name="connsiteX4" fmla="*/ 9980 w 9980"/>
              <a:gd name="connsiteY4" fmla="*/ 1 h 10000"/>
              <a:gd name="connsiteX5" fmla="*/ 0 w 9980"/>
              <a:gd name="connsiteY5" fmla="*/ 0 h 10000"/>
              <a:gd name="connsiteX0" fmla="*/ 0 w 10000"/>
              <a:gd name="connsiteY0" fmla="*/ 0 h 9985"/>
              <a:gd name="connsiteX1" fmla="*/ 4768 w 10000"/>
              <a:gd name="connsiteY1" fmla="*/ 9985 h 9985"/>
              <a:gd name="connsiteX2" fmla="*/ 9993 w 10000"/>
              <a:gd name="connsiteY2" fmla="*/ 9983 h 9985"/>
              <a:gd name="connsiteX3" fmla="*/ 9989 w 10000"/>
              <a:gd name="connsiteY3" fmla="*/ 1782 h 9985"/>
              <a:gd name="connsiteX4" fmla="*/ 10000 w 10000"/>
              <a:gd name="connsiteY4" fmla="*/ 1 h 9985"/>
              <a:gd name="connsiteX5" fmla="*/ 0 w 10000"/>
              <a:gd name="connsiteY5" fmla="*/ 0 h 9985"/>
              <a:gd name="connsiteX0" fmla="*/ 0 w 10000"/>
              <a:gd name="connsiteY0" fmla="*/ 0 h 10018"/>
              <a:gd name="connsiteX1" fmla="*/ 4768 w 10000"/>
              <a:gd name="connsiteY1" fmla="*/ 10000 h 10018"/>
              <a:gd name="connsiteX2" fmla="*/ 8445 w 10000"/>
              <a:gd name="connsiteY2" fmla="*/ 10018 h 10018"/>
              <a:gd name="connsiteX3" fmla="*/ 9989 w 10000"/>
              <a:gd name="connsiteY3" fmla="*/ 1785 h 10018"/>
              <a:gd name="connsiteX4" fmla="*/ 10000 w 10000"/>
              <a:gd name="connsiteY4" fmla="*/ 1 h 10018"/>
              <a:gd name="connsiteX5" fmla="*/ 0 w 10000"/>
              <a:gd name="connsiteY5" fmla="*/ 0 h 10018"/>
              <a:gd name="connsiteX0" fmla="*/ 0 w 10474"/>
              <a:gd name="connsiteY0" fmla="*/ 0 h 10018"/>
              <a:gd name="connsiteX1" fmla="*/ 4768 w 10474"/>
              <a:gd name="connsiteY1" fmla="*/ 10000 h 10018"/>
              <a:gd name="connsiteX2" fmla="*/ 8445 w 10474"/>
              <a:gd name="connsiteY2" fmla="*/ 10018 h 10018"/>
              <a:gd name="connsiteX3" fmla="*/ 10000 w 10474"/>
              <a:gd name="connsiteY3" fmla="*/ 1 h 10018"/>
              <a:gd name="connsiteX4" fmla="*/ 0 w 10474"/>
              <a:gd name="connsiteY4" fmla="*/ 0 h 10018"/>
              <a:gd name="connsiteX0" fmla="*/ 0 w 9332"/>
              <a:gd name="connsiteY0" fmla="*/ 0 h 10018"/>
              <a:gd name="connsiteX1" fmla="*/ 4768 w 9332"/>
              <a:gd name="connsiteY1" fmla="*/ 10000 h 10018"/>
              <a:gd name="connsiteX2" fmla="*/ 8445 w 9332"/>
              <a:gd name="connsiteY2" fmla="*/ 10018 h 10018"/>
              <a:gd name="connsiteX3" fmla="*/ 8481 w 9332"/>
              <a:gd name="connsiteY3" fmla="*/ 1 h 10018"/>
              <a:gd name="connsiteX4" fmla="*/ 0 w 9332"/>
              <a:gd name="connsiteY4" fmla="*/ 0 h 10018"/>
              <a:gd name="connsiteX0" fmla="*/ 0 w 9968"/>
              <a:gd name="connsiteY0" fmla="*/ 15 h 10015"/>
              <a:gd name="connsiteX1" fmla="*/ 5109 w 9968"/>
              <a:gd name="connsiteY1" fmla="*/ 9997 h 10015"/>
              <a:gd name="connsiteX2" fmla="*/ 9050 w 9968"/>
              <a:gd name="connsiteY2" fmla="*/ 10015 h 10015"/>
              <a:gd name="connsiteX3" fmla="*/ 9032 w 9968"/>
              <a:gd name="connsiteY3" fmla="*/ 0 h 10015"/>
              <a:gd name="connsiteX4" fmla="*/ 0 w 9968"/>
              <a:gd name="connsiteY4" fmla="*/ 15 h 10015"/>
              <a:gd name="connsiteX0" fmla="*/ 0 w 9491"/>
              <a:gd name="connsiteY0" fmla="*/ 15 h 10000"/>
              <a:gd name="connsiteX1" fmla="*/ 5125 w 9491"/>
              <a:gd name="connsiteY1" fmla="*/ 9982 h 10000"/>
              <a:gd name="connsiteX2" fmla="*/ 9079 w 9491"/>
              <a:gd name="connsiteY2" fmla="*/ 10000 h 10000"/>
              <a:gd name="connsiteX3" fmla="*/ 9061 w 9491"/>
              <a:gd name="connsiteY3" fmla="*/ 0 h 10000"/>
              <a:gd name="connsiteX4" fmla="*/ 0 w 9491"/>
              <a:gd name="connsiteY4" fmla="*/ 15 h 10000"/>
              <a:gd name="connsiteX0" fmla="*/ 0 w 9566"/>
              <a:gd name="connsiteY0" fmla="*/ 15 h 10000"/>
              <a:gd name="connsiteX1" fmla="*/ 5400 w 9566"/>
              <a:gd name="connsiteY1" fmla="*/ 9982 h 10000"/>
              <a:gd name="connsiteX2" fmla="*/ 9566 w 9566"/>
              <a:gd name="connsiteY2" fmla="*/ 10000 h 10000"/>
              <a:gd name="connsiteX3" fmla="*/ 9547 w 9566"/>
              <a:gd name="connsiteY3" fmla="*/ 0 h 10000"/>
              <a:gd name="connsiteX4" fmla="*/ 0 w 9566"/>
              <a:gd name="connsiteY4" fmla="*/ 15 h 10000"/>
              <a:gd name="connsiteX0" fmla="*/ 0 w 9982"/>
              <a:gd name="connsiteY0" fmla="*/ 15 h 9982"/>
              <a:gd name="connsiteX1" fmla="*/ 5645 w 9982"/>
              <a:gd name="connsiteY1" fmla="*/ 9982 h 9982"/>
              <a:gd name="connsiteX2" fmla="*/ 9982 w 9982"/>
              <a:gd name="connsiteY2" fmla="*/ 9974 h 9982"/>
              <a:gd name="connsiteX3" fmla="*/ 9980 w 9982"/>
              <a:gd name="connsiteY3" fmla="*/ 0 h 9982"/>
              <a:gd name="connsiteX4" fmla="*/ 0 w 9982"/>
              <a:gd name="connsiteY4" fmla="*/ 15 h 9982"/>
              <a:gd name="connsiteX0" fmla="*/ 0 w 10000"/>
              <a:gd name="connsiteY0" fmla="*/ 15 h 10000"/>
              <a:gd name="connsiteX1" fmla="*/ 5655 w 10000"/>
              <a:gd name="connsiteY1" fmla="*/ 10000 h 10000"/>
              <a:gd name="connsiteX2" fmla="*/ 10000 w 10000"/>
              <a:gd name="connsiteY2" fmla="*/ 9992 h 10000"/>
              <a:gd name="connsiteX3" fmla="*/ 9998 w 10000"/>
              <a:gd name="connsiteY3" fmla="*/ 0 h 10000"/>
              <a:gd name="connsiteX4" fmla="*/ 0 w 10000"/>
              <a:gd name="connsiteY4" fmla="*/ 15 h 10000"/>
              <a:gd name="connsiteX0" fmla="*/ 0 w 10000"/>
              <a:gd name="connsiteY0" fmla="*/ 15 h 9992"/>
              <a:gd name="connsiteX1" fmla="*/ 5651 w 10000"/>
              <a:gd name="connsiteY1" fmla="*/ 9989 h 9992"/>
              <a:gd name="connsiteX2" fmla="*/ 10000 w 10000"/>
              <a:gd name="connsiteY2" fmla="*/ 9992 h 9992"/>
              <a:gd name="connsiteX3" fmla="*/ 9998 w 10000"/>
              <a:gd name="connsiteY3" fmla="*/ 0 h 9992"/>
              <a:gd name="connsiteX4" fmla="*/ 0 w 10000"/>
              <a:gd name="connsiteY4" fmla="*/ 15 h 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2">
                <a:moveTo>
                  <a:pt x="0" y="15"/>
                </a:moveTo>
                <a:lnTo>
                  <a:pt x="5651" y="9989"/>
                </a:lnTo>
                <a:lnTo>
                  <a:pt x="10000" y="9992"/>
                </a:lnTo>
                <a:cubicBezTo>
                  <a:pt x="9995" y="8175"/>
                  <a:pt x="10000" y="1927"/>
                  <a:pt x="9998" y="0"/>
                </a:cubicBezTo>
                <a:lnTo>
                  <a:pt x="0" y="15"/>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xmlns="" id="{97A5C767-63B5-4311-8E1F-4204FF7482DC}"/>
              </a:ext>
            </a:extLst>
          </p:cNvPr>
          <p:cNvGrpSpPr/>
          <p:nvPr/>
        </p:nvGrpSpPr>
        <p:grpSpPr>
          <a:xfrm>
            <a:off x="4529260" y="3547793"/>
            <a:ext cx="4243404" cy="3108156"/>
            <a:chOff x="671533" y="2203341"/>
            <a:chExt cx="5500688" cy="4029075"/>
          </a:xfrm>
        </p:grpSpPr>
        <p:sp>
          <p:nvSpPr>
            <p:cNvPr id="15" name="Freeform 10">
              <a:extLst>
                <a:ext uri="{FF2B5EF4-FFF2-40B4-BE49-F238E27FC236}">
                  <a16:creationId xmlns:a16="http://schemas.microsoft.com/office/drawing/2014/main" xmlns="" id="{5E27E9BF-2901-4A93-AB08-A8861D6D925E}"/>
                </a:ext>
              </a:extLst>
            </p:cNvPr>
            <p:cNvSpPr>
              <a:spLocks/>
            </p:cNvSpPr>
            <p:nvPr/>
          </p:nvSpPr>
          <p:spPr bwMode="auto">
            <a:xfrm>
              <a:off x="671533" y="2203341"/>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extBox 23"/>
            <p:cNvSpPr txBox="1"/>
            <p:nvPr/>
          </p:nvSpPr>
          <p:spPr>
            <a:xfrm>
              <a:off x="2221125" y="2609215"/>
              <a:ext cx="2173103" cy="2513498"/>
            </a:xfrm>
            <a:prstGeom prst="rect">
              <a:avLst/>
            </a:prstGeom>
            <a:noFill/>
            <a:effectLst/>
          </p:spPr>
          <p:txBody>
            <a:bodyPr wrap="square" rtlCol="0">
              <a:spAutoFit/>
            </a:bodyPr>
            <a:lstStyle/>
            <a:p>
              <a:pPr algn="ctr"/>
              <a:r>
                <a:rPr lang="en-US" sz="3000" b="1" spc="100" dirty="0">
                  <a:solidFill>
                    <a:schemeClr val="bg1"/>
                  </a:solidFill>
                  <a:latin typeface="Abadi" panose="020B0604020104020204" pitchFamily="34" charset="0"/>
                  <a:cs typeface="Calibri" panose="020F0502020204030204" pitchFamily="34" charset="0"/>
                </a:rPr>
                <a:t>Plan</a:t>
              </a:r>
            </a:p>
            <a:p>
              <a:pPr algn="ctr"/>
              <a:r>
                <a:rPr lang="en-US" sz="3000" b="1" spc="100" dirty="0">
                  <a:solidFill>
                    <a:schemeClr val="bg1"/>
                  </a:solidFill>
                  <a:latin typeface="Abadi" panose="020B0604020104020204" pitchFamily="34" charset="0"/>
                  <a:cs typeface="Calibri" panose="020F0502020204030204" pitchFamily="34" charset="0"/>
                </a:rPr>
                <a:t>Do       Check Act</a:t>
              </a:r>
              <a:endParaRPr lang="en-US" sz="3000" spc="100" dirty="0">
                <a:solidFill>
                  <a:schemeClr val="bg1"/>
                </a:solidFill>
                <a:latin typeface="Abadi Extra Light" panose="020B0204020104020204" pitchFamily="34" charset="0"/>
                <a:cs typeface="Calibri" panose="020F0502020204030204" pitchFamily="34" charset="0"/>
              </a:endParaRPr>
            </a:p>
          </p:txBody>
        </p:sp>
      </p:grpSp>
      <p:sp>
        <p:nvSpPr>
          <p:cNvPr id="40" name="Freeform 9">
            <a:extLst>
              <a:ext uri="{FF2B5EF4-FFF2-40B4-BE49-F238E27FC236}">
                <a16:creationId xmlns:a16="http://schemas.microsoft.com/office/drawing/2014/main" xmlns="" id="{2198393D-2FE6-4644-AAA9-617A40DAA444}"/>
              </a:ext>
            </a:extLst>
          </p:cNvPr>
          <p:cNvSpPr>
            <a:spLocks/>
          </p:cNvSpPr>
          <p:nvPr/>
        </p:nvSpPr>
        <p:spPr bwMode="auto">
          <a:xfrm flipH="1">
            <a:off x="0" y="-39877"/>
            <a:ext cx="4425780" cy="127318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10"/>
              <a:gd name="connsiteY0" fmla="*/ 0 h 10000"/>
              <a:gd name="connsiteX1" fmla="*/ 0 w 10010"/>
              <a:gd name="connsiteY1" fmla="*/ 10000 h 10000"/>
              <a:gd name="connsiteX2" fmla="*/ 10010 w 10010"/>
              <a:gd name="connsiteY2" fmla="*/ 10000 h 10000"/>
              <a:gd name="connsiteX3" fmla="*/ 9999 w 10010"/>
              <a:gd name="connsiteY3" fmla="*/ 4 h 10000"/>
              <a:gd name="connsiteX4" fmla="*/ 1971 w 10010"/>
              <a:gd name="connsiteY4" fmla="*/ 0 h 10000"/>
              <a:gd name="connsiteX0" fmla="*/ 1971 w 10010"/>
              <a:gd name="connsiteY0" fmla="*/ 0 h 10000"/>
              <a:gd name="connsiteX1" fmla="*/ 0 w 10010"/>
              <a:gd name="connsiteY1" fmla="*/ 10000 h 10000"/>
              <a:gd name="connsiteX2" fmla="*/ 10010 w 10010"/>
              <a:gd name="connsiteY2" fmla="*/ 10000 h 10000"/>
              <a:gd name="connsiteX3" fmla="*/ 10007 w 10010"/>
              <a:gd name="connsiteY3" fmla="*/ 4 h 10000"/>
              <a:gd name="connsiteX4" fmla="*/ 1971 w 1001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00">
                <a:moveTo>
                  <a:pt x="1971" y="0"/>
                </a:moveTo>
                <a:lnTo>
                  <a:pt x="0" y="10000"/>
                </a:lnTo>
                <a:lnTo>
                  <a:pt x="10010" y="10000"/>
                </a:lnTo>
                <a:cubicBezTo>
                  <a:pt x="10001" y="6646"/>
                  <a:pt x="10015" y="3358"/>
                  <a:pt x="10007"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xmlns="" id="{7611B048-2E4F-4196-858F-6CA5F9738D8B}"/>
              </a:ext>
            </a:extLst>
          </p:cNvPr>
          <p:cNvSpPr>
            <a:spLocks/>
          </p:cNvSpPr>
          <p:nvPr/>
        </p:nvSpPr>
        <p:spPr bwMode="auto">
          <a:xfrm rot="10800000">
            <a:off x="2928044" y="253456"/>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30" name="TextBox 29">
            <a:extLst>
              <a:ext uri="{FF2B5EF4-FFF2-40B4-BE49-F238E27FC236}">
                <a16:creationId xmlns:a16="http://schemas.microsoft.com/office/drawing/2014/main" xmlns="" id="{C0781464-8136-4738-9555-49EF774BBCF7}"/>
              </a:ext>
            </a:extLst>
          </p:cNvPr>
          <p:cNvSpPr txBox="1"/>
          <p:nvPr/>
        </p:nvSpPr>
        <p:spPr>
          <a:xfrm>
            <a:off x="143109" y="1322379"/>
            <a:ext cx="5145664" cy="4655633"/>
          </a:xfrm>
          <a:prstGeom prst="rect">
            <a:avLst/>
          </a:prstGeom>
          <a:noFill/>
          <a:effectLst/>
        </p:spPr>
        <p:txBody>
          <a:bodyPr wrap="square" rtlCol="0">
            <a:spAutoFit/>
          </a:bodyPr>
          <a:lstStyle/>
          <a:p>
            <a:pPr marL="342900" lvl="0" indent="-342900">
              <a:lnSpc>
                <a:spcPct val="90000"/>
              </a:lnSpc>
              <a:buClr>
                <a:schemeClr val="accent1"/>
              </a:buClr>
              <a:buSzPct val="100000"/>
              <a:buFont typeface="Wingdings" panose="05000000000000000000" pitchFamily="2" charset="2"/>
              <a:buChar char="§"/>
            </a:pPr>
            <a:r>
              <a:rPr lang="en-US" sz="2400" dirty="0">
                <a:solidFill>
                  <a:srgbClr val="292929"/>
                </a:solidFill>
                <a:ea typeface="Arial"/>
                <a:cs typeface="Arial"/>
                <a:sym typeface="Arial"/>
              </a:rPr>
              <a:t>Best Practices</a:t>
            </a:r>
          </a:p>
          <a:p>
            <a:pPr marL="742950" lvl="1" indent="-285750">
              <a:spcBef>
                <a:spcPts val="0"/>
              </a:spcBef>
              <a:buClr>
                <a:schemeClr val="accent1"/>
              </a:buClr>
              <a:buSzPct val="100000"/>
              <a:buFont typeface="Wingdings" panose="05000000000000000000" pitchFamily="2" charset="2"/>
              <a:buChar char="§"/>
            </a:pPr>
            <a:r>
              <a:rPr lang="en-US" sz="2000" dirty="0"/>
              <a:t>Partner with Industry to Improve  the Compliance Process</a:t>
            </a:r>
          </a:p>
          <a:p>
            <a:pPr marL="742950" lvl="1" indent="-285750">
              <a:spcBef>
                <a:spcPts val="0"/>
              </a:spcBef>
              <a:buClr>
                <a:schemeClr val="accent1"/>
              </a:buClr>
              <a:buSzPct val="100000"/>
              <a:buFont typeface="Wingdings" panose="05000000000000000000" pitchFamily="2" charset="2"/>
              <a:buChar char="§"/>
            </a:pPr>
            <a:r>
              <a:rPr lang="en-US" sz="2000" dirty="0"/>
              <a:t>Automate to Max. Extent Possible</a:t>
            </a:r>
          </a:p>
          <a:p>
            <a:pPr marL="742950" lvl="1" indent="-285750">
              <a:spcBef>
                <a:spcPts val="0"/>
              </a:spcBef>
              <a:buClr>
                <a:schemeClr val="accent1"/>
              </a:buClr>
              <a:buSzPct val="100000"/>
              <a:buFont typeface="Wingdings" panose="05000000000000000000" pitchFamily="2" charset="2"/>
              <a:buChar char="§"/>
            </a:pPr>
            <a:r>
              <a:rPr lang="en-US" sz="2000" dirty="0"/>
              <a:t>Puts Onus on the Contractor; Reduces Government Oversight</a:t>
            </a:r>
          </a:p>
          <a:p>
            <a:pPr marL="457200" lvl="0" indent="-457200">
              <a:lnSpc>
                <a:spcPct val="90000"/>
              </a:lnSpc>
              <a:spcBef>
                <a:spcPts val="1000"/>
              </a:spcBef>
              <a:buClr>
                <a:schemeClr val="accent1"/>
              </a:buClr>
              <a:buSzPct val="100000"/>
              <a:buFont typeface="Wingdings" panose="05000000000000000000" pitchFamily="2" charset="2"/>
              <a:buChar char="§"/>
            </a:pPr>
            <a:r>
              <a:rPr lang="en-US" sz="2400" dirty="0">
                <a:solidFill>
                  <a:srgbClr val="292929"/>
                </a:solidFill>
                <a:ea typeface="Arial"/>
                <a:cs typeface="Arial"/>
                <a:sym typeface="Arial"/>
              </a:rPr>
              <a:t>Tips &amp; Tricks?</a:t>
            </a:r>
          </a:p>
          <a:p>
            <a:pPr marL="742950" lvl="1" indent="-285750">
              <a:spcBef>
                <a:spcPts val="1000"/>
              </a:spcBef>
              <a:buClr>
                <a:schemeClr val="accent1"/>
              </a:buClr>
              <a:buSzPct val="100000"/>
              <a:buFont typeface="Wingdings" panose="05000000000000000000" pitchFamily="2" charset="2"/>
              <a:buChar char="§"/>
            </a:pPr>
            <a:r>
              <a:rPr lang="en-US" sz="2000" dirty="0"/>
              <a:t>Be patient throughout the improvement process</a:t>
            </a:r>
          </a:p>
          <a:p>
            <a:pPr marL="742950" lvl="1" indent="-285750">
              <a:spcBef>
                <a:spcPts val="1000"/>
              </a:spcBef>
              <a:buClr>
                <a:schemeClr val="accent1"/>
              </a:buClr>
              <a:buSzPct val="100000"/>
              <a:buFont typeface="Wingdings" panose="05000000000000000000" pitchFamily="2" charset="2"/>
              <a:buChar char="§"/>
            </a:pPr>
            <a:r>
              <a:rPr lang="en-US" sz="2000" dirty="0"/>
              <a:t>Be thorough and committed to the continuous improvement process</a:t>
            </a:r>
          </a:p>
          <a:p>
            <a:pPr marL="742950" lvl="1" indent="-285750">
              <a:spcBef>
                <a:spcPts val="1000"/>
              </a:spcBef>
              <a:buClr>
                <a:schemeClr val="accent1"/>
              </a:buClr>
              <a:buSzPct val="100000"/>
              <a:buFont typeface="Wingdings" panose="05000000000000000000" pitchFamily="2" charset="2"/>
              <a:buChar char="§"/>
            </a:pPr>
            <a:r>
              <a:rPr lang="en-US" sz="2000" dirty="0"/>
              <a:t>Engage in collaborative and transparent manner with PM-30</a:t>
            </a:r>
          </a:p>
        </p:txBody>
      </p:sp>
      <p:sp>
        <p:nvSpPr>
          <p:cNvPr id="31" name="TextBox 30">
            <a:extLst>
              <a:ext uri="{FF2B5EF4-FFF2-40B4-BE49-F238E27FC236}">
                <a16:creationId xmlns:a16="http://schemas.microsoft.com/office/drawing/2014/main" xmlns="" id="{75A03C45-BCAD-4986-97C5-8F3B8C9C6E6F}"/>
              </a:ext>
            </a:extLst>
          </p:cNvPr>
          <p:cNvSpPr txBox="1"/>
          <p:nvPr/>
        </p:nvSpPr>
        <p:spPr>
          <a:xfrm>
            <a:off x="-112640" y="13823"/>
            <a:ext cx="3060210" cy="1169551"/>
          </a:xfrm>
          <a:prstGeom prst="rect">
            <a:avLst/>
          </a:prstGeom>
          <a:noFill/>
          <a:effectLst/>
        </p:spPr>
        <p:txBody>
          <a:bodyPr wrap="square" rtlCol="0">
            <a:spAutoFit/>
          </a:bodyPr>
          <a:lstStyle/>
          <a:p>
            <a:pPr algn="ctr"/>
            <a:r>
              <a:rPr lang="en-US" sz="3500" b="1" spc="100" dirty="0">
                <a:solidFill>
                  <a:schemeClr val="bg1"/>
                </a:solidFill>
                <a:latin typeface="Abadi" panose="020B0604020104020204" pitchFamily="34" charset="0"/>
                <a:cs typeface="Calibri" panose="020F0502020204030204" pitchFamily="34" charset="0"/>
              </a:rPr>
              <a:t>Key Takeaways</a:t>
            </a:r>
            <a:endParaRPr lang="en-US" sz="3500" spc="100" dirty="0">
              <a:solidFill>
                <a:schemeClr val="bg1"/>
              </a:solidFill>
              <a:latin typeface="Abadi Extra Light" panose="020B0204020104020204" pitchFamily="34" charset="0"/>
              <a:cs typeface="Calibri" panose="020F0502020204030204" pitchFamily="34" charset="0"/>
            </a:endParaRPr>
          </a:p>
        </p:txBody>
      </p:sp>
      <p:sp>
        <p:nvSpPr>
          <p:cNvPr id="34" name="Freeform 11">
            <a:extLst>
              <a:ext uri="{FF2B5EF4-FFF2-40B4-BE49-F238E27FC236}">
                <a16:creationId xmlns:a16="http://schemas.microsoft.com/office/drawing/2014/main" xmlns="" id="{09714B1D-A7BA-41B2-9E87-56E1CF1C8A10}"/>
              </a:ext>
            </a:extLst>
          </p:cNvPr>
          <p:cNvSpPr>
            <a:spLocks noEditPoints="1"/>
          </p:cNvSpPr>
          <p:nvPr/>
        </p:nvSpPr>
        <p:spPr bwMode="auto">
          <a:xfrm rot="1169760">
            <a:off x="4289905" y="3246212"/>
            <a:ext cx="4450369" cy="3256338"/>
          </a:xfrm>
          <a:custGeom>
            <a:avLst/>
            <a:gdLst>
              <a:gd name="T0" fmla="*/ 1870 w 3741"/>
              <a:gd name="T1" fmla="*/ 2737 h 2737"/>
              <a:gd name="T2" fmla="*/ 0 w 3741"/>
              <a:gd name="T3" fmla="*/ 0 h 2737"/>
              <a:gd name="T4" fmla="*/ 3741 w 3741"/>
              <a:gd name="T5" fmla="*/ 0 h 2737"/>
              <a:gd name="T6" fmla="*/ 1870 w 3741"/>
              <a:gd name="T7" fmla="*/ 2737 h 2737"/>
              <a:gd name="T8" fmla="*/ 88 w 3741"/>
              <a:gd name="T9" fmla="*/ 47 h 2737"/>
              <a:gd name="T10" fmla="*/ 1870 w 3741"/>
              <a:gd name="T11" fmla="*/ 2655 h 2737"/>
              <a:gd name="T12" fmla="*/ 3652 w 3741"/>
              <a:gd name="T13" fmla="*/ 47 h 2737"/>
              <a:gd name="T14" fmla="*/ 88 w 3741"/>
              <a:gd name="T15" fmla="*/ 47 h 2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1" h="2737">
                <a:moveTo>
                  <a:pt x="1870" y="2737"/>
                </a:moveTo>
                <a:lnTo>
                  <a:pt x="0" y="0"/>
                </a:lnTo>
                <a:lnTo>
                  <a:pt x="3741" y="0"/>
                </a:lnTo>
                <a:lnTo>
                  <a:pt x="1870" y="2737"/>
                </a:lnTo>
                <a:close/>
                <a:moveTo>
                  <a:pt x="88" y="47"/>
                </a:moveTo>
                <a:lnTo>
                  <a:pt x="1870" y="2655"/>
                </a:lnTo>
                <a:lnTo>
                  <a:pt x="3652" y="47"/>
                </a:lnTo>
                <a:lnTo>
                  <a:pt x="88" y="4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8456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ackground">
            <a:extLst>
              <a:ext uri="{FF2B5EF4-FFF2-40B4-BE49-F238E27FC236}">
                <a16:creationId xmlns:a16="http://schemas.microsoft.com/office/drawing/2014/main" xmlns="" id="{BF1DC6F7-0CA2-430D-88FC-8EFD3D423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 name="Freeform 7">
            <a:extLst>
              <a:ext uri="{FF2B5EF4-FFF2-40B4-BE49-F238E27FC236}">
                <a16:creationId xmlns:a16="http://schemas.microsoft.com/office/drawing/2014/main" xmlns="" id="{B78E2581-5188-4E54-9491-6BAEB5BB3CFE}"/>
              </a:ext>
            </a:extLst>
          </p:cNvPr>
          <p:cNvSpPr>
            <a:spLocks/>
          </p:cNvSpPr>
          <p:nvPr/>
        </p:nvSpPr>
        <p:spPr bwMode="auto">
          <a:xfrm flipH="1">
            <a:off x="5358044" y="2619388"/>
            <a:ext cx="3811600"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 name="connsiteX0" fmla="*/ 7729 w 10002"/>
              <a:gd name="connsiteY0" fmla="*/ 10000 h 10000"/>
              <a:gd name="connsiteX1" fmla="*/ 10002 w 10002"/>
              <a:gd name="connsiteY1" fmla="*/ 0 h 10000"/>
              <a:gd name="connsiteX2" fmla="*/ 93 w 10002"/>
              <a:gd name="connsiteY2" fmla="*/ 0 h 10000"/>
              <a:gd name="connsiteX3" fmla="*/ 1 w 10002"/>
              <a:gd name="connsiteY3" fmla="*/ 9975 h 10000"/>
              <a:gd name="connsiteX4" fmla="*/ 7729 w 10002"/>
              <a:gd name="connsiteY4" fmla="*/ 10000 h 10000"/>
              <a:gd name="connsiteX0" fmla="*/ 7652 w 9925"/>
              <a:gd name="connsiteY0" fmla="*/ 10000 h 10000"/>
              <a:gd name="connsiteX1" fmla="*/ 9925 w 9925"/>
              <a:gd name="connsiteY1" fmla="*/ 0 h 10000"/>
              <a:gd name="connsiteX2" fmla="*/ 16 w 9925"/>
              <a:gd name="connsiteY2" fmla="*/ 0 h 10000"/>
              <a:gd name="connsiteX3" fmla="*/ 2 w 9925"/>
              <a:gd name="connsiteY3" fmla="*/ 9975 h 10000"/>
              <a:gd name="connsiteX4" fmla="*/ 7652 w 9925"/>
              <a:gd name="connsiteY4" fmla="*/ 10000 h 10000"/>
              <a:gd name="connsiteX0" fmla="*/ 7694 w 9984"/>
              <a:gd name="connsiteY0" fmla="*/ 10000 h 10000"/>
              <a:gd name="connsiteX1" fmla="*/ 9984 w 9984"/>
              <a:gd name="connsiteY1" fmla="*/ 0 h 10000"/>
              <a:gd name="connsiteX2" fmla="*/ 0 w 9984"/>
              <a:gd name="connsiteY2" fmla="*/ 0 h 10000"/>
              <a:gd name="connsiteX3" fmla="*/ 12 w 9984"/>
              <a:gd name="connsiteY3" fmla="*/ 9975 h 10000"/>
              <a:gd name="connsiteX4" fmla="*/ 7694 w 99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 h="10000">
                <a:moveTo>
                  <a:pt x="7694" y="10000"/>
                </a:moveTo>
                <a:lnTo>
                  <a:pt x="9984" y="0"/>
                </a:lnTo>
                <a:lnTo>
                  <a:pt x="0" y="0"/>
                </a:lnTo>
                <a:cubicBezTo>
                  <a:pt x="7" y="3334"/>
                  <a:pt x="5" y="6641"/>
                  <a:pt x="12" y="9975"/>
                </a:cubicBezTo>
                <a:lnTo>
                  <a:pt x="7694"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a:extLst>
              <a:ext uri="{FF2B5EF4-FFF2-40B4-BE49-F238E27FC236}">
                <a16:creationId xmlns:a16="http://schemas.microsoft.com/office/drawing/2014/main" xmlns="" id="{EE868FF1-FD4C-44CF-A9D7-02FDBF8B6A89}"/>
              </a:ext>
            </a:extLst>
          </p:cNvPr>
          <p:cNvSpPr>
            <a:spLocks/>
          </p:cNvSpPr>
          <p:nvPr/>
        </p:nvSpPr>
        <p:spPr bwMode="auto">
          <a:xfrm rot="10800000">
            <a:off x="-23870" y="0"/>
            <a:ext cx="9148393" cy="6872132"/>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 name="connsiteX0" fmla="*/ 0 w 10000"/>
              <a:gd name="connsiteY0" fmla="*/ 0 h 10001"/>
              <a:gd name="connsiteX1" fmla="*/ 4996 w 10000"/>
              <a:gd name="connsiteY1" fmla="*/ 10001 h 10001"/>
              <a:gd name="connsiteX2" fmla="*/ 5581 w 10000"/>
              <a:gd name="connsiteY2" fmla="*/ 8829 h 10001"/>
              <a:gd name="connsiteX3" fmla="*/ 10000 w 10000"/>
              <a:gd name="connsiteY3" fmla="*/ 1 h 10001"/>
              <a:gd name="connsiteX4" fmla="*/ 0 w 10000"/>
              <a:gd name="connsiteY4" fmla="*/ 0 h 10001"/>
              <a:gd name="connsiteX0" fmla="*/ 0 w 10000"/>
              <a:gd name="connsiteY0" fmla="*/ 0 h 10001"/>
              <a:gd name="connsiteX1" fmla="*/ 4401 w 10000"/>
              <a:gd name="connsiteY1" fmla="*/ 8816 h 10001"/>
              <a:gd name="connsiteX2" fmla="*/ 4996 w 10000"/>
              <a:gd name="connsiteY2" fmla="*/ 10001 h 10001"/>
              <a:gd name="connsiteX3" fmla="*/ 5581 w 10000"/>
              <a:gd name="connsiteY3" fmla="*/ 8829 h 10001"/>
              <a:gd name="connsiteX4" fmla="*/ 10000 w 10000"/>
              <a:gd name="connsiteY4" fmla="*/ 1 h 10001"/>
              <a:gd name="connsiteX5" fmla="*/ 0 w 10000"/>
              <a:gd name="connsiteY5" fmla="*/ 0 h 10001"/>
              <a:gd name="connsiteX0" fmla="*/ 0 w 10000"/>
              <a:gd name="connsiteY0" fmla="*/ 0 h 8829"/>
              <a:gd name="connsiteX1" fmla="*/ 4401 w 10000"/>
              <a:gd name="connsiteY1" fmla="*/ 8816 h 8829"/>
              <a:gd name="connsiteX2" fmla="*/ 5581 w 10000"/>
              <a:gd name="connsiteY2" fmla="*/ 8829 h 8829"/>
              <a:gd name="connsiteX3" fmla="*/ 10000 w 10000"/>
              <a:gd name="connsiteY3" fmla="*/ 1 h 8829"/>
              <a:gd name="connsiteX4" fmla="*/ 0 w 10000"/>
              <a:gd name="connsiteY4" fmla="*/ 0 h 8829"/>
              <a:gd name="connsiteX0" fmla="*/ 0 w 10000"/>
              <a:gd name="connsiteY0" fmla="*/ 0 h 10000"/>
              <a:gd name="connsiteX1" fmla="*/ 4401 w 10000"/>
              <a:gd name="connsiteY1" fmla="*/ 9985 h 10000"/>
              <a:gd name="connsiteX2" fmla="*/ 5581 w 10000"/>
              <a:gd name="connsiteY2" fmla="*/ 10000 h 10000"/>
              <a:gd name="connsiteX3" fmla="*/ 9221 w 10000"/>
              <a:gd name="connsiteY3" fmla="*/ 1782 h 10000"/>
              <a:gd name="connsiteX4" fmla="*/ 10000 w 10000"/>
              <a:gd name="connsiteY4" fmla="*/ 1 h 10000"/>
              <a:gd name="connsiteX5" fmla="*/ 0 w 10000"/>
              <a:gd name="connsiteY5" fmla="*/ 0 h 10000"/>
              <a:gd name="connsiteX0" fmla="*/ 0 w 9250"/>
              <a:gd name="connsiteY0" fmla="*/ 0 h 10000"/>
              <a:gd name="connsiteX1" fmla="*/ 4401 w 9250"/>
              <a:gd name="connsiteY1" fmla="*/ 9985 h 10000"/>
              <a:gd name="connsiteX2" fmla="*/ 5581 w 9250"/>
              <a:gd name="connsiteY2" fmla="*/ 10000 h 10000"/>
              <a:gd name="connsiteX3" fmla="*/ 9221 w 9250"/>
              <a:gd name="connsiteY3" fmla="*/ 1782 h 10000"/>
              <a:gd name="connsiteX4" fmla="*/ 9250 w 9250"/>
              <a:gd name="connsiteY4" fmla="*/ 1 h 10000"/>
              <a:gd name="connsiteX5" fmla="*/ 0 w 9250"/>
              <a:gd name="connsiteY5" fmla="*/ 0 h 10000"/>
              <a:gd name="connsiteX0" fmla="*/ 0 w 9980"/>
              <a:gd name="connsiteY0" fmla="*/ 0 h 10000"/>
              <a:gd name="connsiteX1" fmla="*/ 4758 w 9980"/>
              <a:gd name="connsiteY1" fmla="*/ 9985 h 10000"/>
              <a:gd name="connsiteX2" fmla="*/ 6034 w 9980"/>
              <a:gd name="connsiteY2" fmla="*/ 10000 h 10000"/>
              <a:gd name="connsiteX3" fmla="*/ 9969 w 9980"/>
              <a:gd name="connsiteY3" fmla="*/ 1782 h 10000"/>
              <a:gd name="connsiteX4" fmla="*/ 9980 w 9980"/>
              <a:gd name="connsiteY4" fmla="*/ 1 h 10000"/>
              <a:gd name="connsiteX5" fmla="*/ 0 w 9980"/>
              <a:gd name="connsiteY5" fmla="*/ 0 h 10000"/>
              <a:gd name="connsiteX0" fmla="*/ 0 w 10000"/>
              <a:gd name="connsiteY0" fmla="*/ 0 h 9985"/>
              <a:gd name="connsiteX1" fmla="*/ 4768 w 10000"/>
              <a:gd name="connsiteY1" fmla="*/ 9985 h 9985"/>
              <a:gd name="connsiteX2" fmla="*/ 9993 w 10000"/>
              <a:gd name="connsiteY2" fmla="*/ 9983 h 9985"/>
              <a:gd name="connsiteX3" fmla="*/ 9989 w 10000"/>
              <a:gd name="connsiteY3" fmla="*/ 1782 h 9985"/>
              <a:gd name="connsiteX4" fmla="*/ 10000 w 10000"/>
              <a:gd name="connsiteY4" fmla="*/ 1 h 9985"/>
              <a:gd name="connsiteX5" fmla="*/ 0 w 10000"/>
              <a:gd name="connsiteY5" fmla="*/ 0 h 9985"/>
              <a:gd name="connsiteX0" fmla="*/ 0 w 10000"/>
              <a:gd name="connsiteY0" fmla="*/ 0 h 10018"/>
              <a:gd name="connsiteX1" fmla="*/ 4768 w 10000"/>
              <a:gd name="connsiteY1" fmla="*/ 10000 h 10018"/>
              <a:gd name="connsiteX2" fmla="*/ 8445 w 10000"/>
              <a:gd name="connsiteY2" fmla="*/ 10018 h 10018"/>
              <a:gd name="connsiteX3" fmla="*/ 9989 w 10000"/>
              <a:gd name="connsiteY3" fmla="*/ 1785 h 10018"/>
              <a:gd name="connsiteX4" fmla="*/ 10000 w 10000"/>
              <a:gd name="connsiteY4" fmla="*/ 1 h 10018"/>
              <a:gd name="connsiteX5" fmla="*/ 0 w 10000"/>
              <a:gd name="connsiteY5" fmla="*/ 0 h 10018"/>
              <a:gd name="connsiteX0" fmla="*/ 0 w 10474"/>
              <a:gd name="connsiteY0" fmla="*/ 0 h 10018"/>
              <a:gd name="connsiteX1" fmla="*/ 4768 w 10474"/>
              <a:gd name="connsiteY1" fmla="*/ 10000 h 10018"/>
              <a:gd name="connsiteX2" fmla="*/ 8445 w 10474"/>
              <a:gd name="connsiteY2" fmla="*/ 10018 h 10018"/>
              <a:gd name="connsiteX3" fmla="*/ 10000 w 10474"/>
              <a:gd name="connsiteY3" fmla="*/ 1 h 10018"/>
              <a:gd name="connsiteX4" fmla="*/ 0 w 10474"/>
              <a:gd name="connsiteY4" fmla="*/ 0 h 10018"/>
              <a:gd name="connsiteX0" fmla="*/ 0 w 9332"/>
              <a:gd name="connsiteY0" fmla="*/ 0 h 10018"/>
              <a:gd name="connsiteX1" fmla="*/ 4768 w 9332"/>
              <a:gd name="connsiteY1" fmla="*/ 10000 h 10018"/>
              <a:gd name="connsiteX2" fmla="*/ 8445 w 9332"/>
              <a:gd name="connsiteY2" fmla="*/ 10018 h 10018"/>
              <a:gd name="connsiteX3" fmla="*/ 8481 w 9332"/>
              <a:gd name="connsiteY3" fmla="*/ 1 h 10018"/>
              <a:gd name="connsiteX4" fmla="*/ 0 w 9332"/>
              <a:gd name="connsiteY4" fmla="*/ 0 h 10018"/>
              <a:gd name="connsiteX0" fmla="*/ 0 w 9968"/>
              <a:gd name="connsiteY0" fmla="*/ 15 h 10015"/>
              <a:gd name="connsiteX1" fmla="*/ 5109 w 9968"/>
              <a:gd name="connsiteY1" fmla="*/ 9997 h 10015"/>
              <a:gd name="connsiteX2" fmla="*/ 9050 w 9968"/>
              <a:gd name="connsiteY2" fmla="*/ 10015 h 10015"/>
              <a:gd name="connsiteX3" fmla="*/ 9032 w 9968"/>
              <a:gd name="connsiteY3" fmla="*/ 0 h 10015"/>
              <a:gd name="connsiteX4" fmla="*/ 0 w 9968"/>
              <a:gd name="connsiteY4" fmla="*/ 15 h 10015"/>
              <a:gd name="connsiteX0" fmla="*/ 0 w 9491"/>
              <a:gd name="connsiteY0" fmla="*/ 15 h 10000"/>
              <a:gd name="connsiteX1" fmla="*/ 5125 w 9491"/>
              <a:gd name="connsiteY1" fmla="*/ 9982 h 10000"/>
              <a:gd name="connsiteX2" fmla="*/ 9079 w 9491"/>
              <a:gd name="connsiteY2" fmla="*/ 10000 h 10000"/>
              <a:gd name="connsiteX3" fmla="*/ 9061 w 9491"/>
              <a:gd name="connsiteY3" fmla="*/ 0 h 10000"/>
              <a:gd name="connsiteX4" fmla="*/ 0 w 9491"/>
              <a:gd name="connsiteY4" fmla="*/ 15 h 10000"/>
              <a:gd name="connsiteX0" fmla="*/ 0 w 9566"/>
              <a:gd name="connsiteY0" fmla="*/ 15 h 10000"/>
              <a:gd name="connsiteX1" fmla="*/ 5400 w 9566"/>
              <a:gd name="connsiteY1" fmla="*/ 9982 h 10000"/>
              <a:gd name="connsiteX2" fmla="*/ 9566 w 9566"/>
              <a:gd name="connsiteY2" fmla="*/ 10000 h 10000"/>
              <a:gd name="connsiteX3" fmla="*/ 9547 w 9566"/>
              <a:gd name="connsiteY3" fmla="*/ 0 h 10000"/>
              <a:gd name="connsiteX4" fmla="*/ 0 w 9566"/>
              <a:gd name="connsiteY4" fmla="*/ 15 h 10000"/>
              <a:gd name="connsiteX0" fmla="*/ 0 w 9982"/>
              <a:gd name="connsiteY0" fmla="*/ 15 h 9982"/>
              <a:gd name="connsiteX1" fmla="*/ 5645 w 9982"/>
              <a:gd name="connsiteY1" fmla="*/ 9982 h 9982"/>
              <a:gd name="connsiteX2" fmla="*/ 9982 w 9982"/>
              <a:gd name="connsiteY2" fmla="*/ 9974 h 9982"/>
              <a:gd name="connsiteX3" fmla="*/ 9980 w 9982"/>
              <a:gd name="connsiteY3" fmla="*/ 0 h 9982"/>
              <a:gd name="connsiteX4" fmla="*/ 0 w 9982"/>
              <a:gd name="connsiteY4" fmla="*/ 15 h 9982"/>
              <a:gd name="connsiteX0" fmla="*/ 0 w 10000"/>
              <a:gd name="connsiteY0" fmla="*/ 15 h 10000"/>
              <a:gd name="connsiteX1" fmla="*/ 5655 w 10000"/>
              <a:gd name="connsiteY1" fmla="*/ 10000 h 10000"/>
              <a:gd name="connsiteX2" fmla="*/ 10000 w 10000"/>
              <a:gd name="connsiteY2" fmla="*/ 9992 h 10000"/>
              <a:gd name="connsiteX3" fmla="*/ 9998 w 10000"/>
              <a:gd name="connsiteY3" fmla="*/ 0 h 10000"/>
              <a:gd name="connsiteX4" fmla="*/ 0 w 10000"/>
              <a:gd name="connsiteY4" fmla="*/ 15 h 10000"/>
              <a:gd name="connsiteX0" fmla="*/ 0 w 10000"/>
              <a:gd name="connsiteY0" fmla="*/ 15 h 9992"/>
              <a:gd name="connsiteX1" fmla="*/ 5651 w 10000"/>
              <a:gd name="connsiteY1" fmla="*/ 9989 h 9992"/>
              <a:gd name="connsiteX2" fmla="*/ 10000 w 10000"/>
              <a:gd name="connsiteY2" fmla="*/ 9992 h 9992"/>
              <a:gd name="connsiteX3" fmla="*/ 9998 w 10000"/>
              <a:gd name="connsiteY3" fmla="*/ 0 h 9992"/>
              <a:gd name="connsiteX4" fmla="*/ 0 w 10000"/>
              <a:gd name="connsiteY4" fmla="*/ 15 h 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2">
                <a:moveTo>
                  <a:pt x="0" y="15"/>
                </a:moveTo>
                <a:lnTo>
                  <a:pt x="5651" y="9989"/>
                </a:lnTo>
                <a:lnTo>
                  <a:pt x="10000" y="9992"/>
                </a:lnTo>
                <a:cubicBezTo>
                  <a:pt x="9995" y="8175"/>
                  <a:pt x="10000" y="1927"/>
                  <a:pt x="9998" y="0"/>
                </a:cubicBezTo>
                <a:lnTo>
                  <a:pt x="0" y="15"/>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9">
            <a:extLst>
              <a:ext uri="{FF2B5EF4-FFF2-40B4-BE49-F238E27FC236}">
                <a16:creationId xmlns:a16="http://schemas.microsoft.com/office/drawing/2014/main" xmlns="" id="{2198393D-2FE6-4644-AAA9-617A40DAA444}"/>
              </a:ext>
            </a:extLst>
          </p:cNvPr>
          <p:cNvSpPr>
            <a:spLocks/>
          </p:cNvSpPr>
          <p:nvPr/>
        </p:nvSpPr>
        <p:spPr bwMode="auto">
          <a:xfrm flipH="1">
            <a:off x="47019" y="200201"/>
            <a:ext cx="4677381" cy="267029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10"/>
              <a:gd name="connsiteY0" fmla="*/ 0 h 10000"/>
              <a:gd name="connsiteX1" fmla="*/ 0 w 10010"/>
              <a:gd name="connsiteY1" fmla="*/ 10000 h 10000"/>
              <a:gd name="connsiteX2" fmla="*/ 10010 w 10010"/>
              <a:gd name="connsiteY2" fmla="*/ 10000 h 10000"/>
              <a:gd name="connsiteX3" fmla="*/ 9999 w 10010"/>
              <a:gd name="connsiteY3" fmla="*/ 4 h 10000"/>
              <a:gd name="connsiteX4" fmla="*/ 1971 w 10010"/>
              <a:gd name="connsiteY4" fmla="*/ 0 h 10000"/>
              <a:gd name="connsiteX0" fmla="*/ 1971 w 10010"/>
              <a:gd name="connsiteY0" fmla="*/ 0 h 10000"/>
              <a:gd name="connsiteX1" fmla="*/ 0 w 10010"/>
              <a:gd name="connsiteY1" fmla="*/ 10000 h 10000"/>
              <a:gd name="connsiteX2" fmla="*/ 10010 w 10010"/>
              <a:gd name="connsiteY2" fmla="*/ 10000 h 10000"/>
              <a:gd name="connsiteX3" fmla="*/ 10007 w 10010"/>
              <a:gd name="connsiteY3" fmla="*/ 4 h 10000"/>
              <a:gd name="connsiteX4" fmla="*/ 1971 w 1001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00">
                <a:moveTo>
                  <a:pt x="1971" y="0"/>
                </a:moveTo>
                <a:lnTo>
                  <a:pt x="0" y="10000"/>
                </a:lnTo>
                <a:lnTo>
                  <a:pt x="10010" y="10000"/>
                </a:lnTo>
                <a:cubicBezTo>
                  <a:pt x="10001" y="6646"/>
                  <a:pt x="10015" y="3358"/>
                  <a:pt x="10007"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2400" dirty="0">
                <a:solidFill>
                  <a:schemeClr val="bg1"/>
                </a:solidFill>
              </a:rPr>
              <a:t>For additional information, please browse our library          at the following Project Management Earned Value Management websites.</a:t>
            </a:r>
          </a:p>
        </p:txBody>
      </p:sp>
      <p:sp>
        <p:nvSpPr>
          <p:cNvPr id="30" name="TextBox 29">
            <a:extLst>
              <a:ext uri="{FF2B5EF4-FFF2-40B4-BE49-F238E27FC236}">
                <a16:creationId xmlns:a16="http://schemas.microsoft.com/office/drawing/2014/main" xmlns="" id="{C0781464-8136-4738-9555-49EF774BBCF7}"/>
              </a:ext>
            </a:extLst>
          </p:cNvPr>
          <p:cNvSpPr txBox="1"/>
          <p:nvPr/>
        </p:nvSpPr>
        <p:spPr>
          <a:xfrm>
            <a:off x="152400" y="4488154"/>
            <a:ext cx="9753600" cy="2385268"/>
          </a:xfrm>
          <a:prstGeom prst="rect">
            <a:avLst/>
          </a:prstGeom>
          <a:noFill/>
          <a:effectLst/>
        </p:spPr>
        <p:txBody>
          <a:bodyPr wrap="square" rtlCol="0">
            <a:spAutoFit/>
          </a:bodyPr>
          <a:lstStyle/>
          <a:p>
            <a:endParaRPr lang="en-US" sz="2400" dirty="0"/>
          </a:p>
          <a:p>
            <a:r>
              <a:rPr lang="en-US" sz="2400" dirty="0"/>
              <a:t>Internal:</a:t>
            </a:r>
          </a:p>
          <a:p>
            <a:r>
              <a:rPr lang="en-US" altLang="en-US" sz="2400" u="sng" dirty="0">
                <a:cs typeface="Calibri" panose="020F0502020204030204" pitchFamily="34" charset="0"/>
              </a:rPr>
              <a:t>https://community.max.gov/display/DOEExternal/</a:t>
            </a:r>
          </a:p>
          <a:p>
            <a:r>
              <a:rPr lang="en-US" altLang="en-US" sz="2400" u="sng" dirty="0" err="1">
                <a:cs typeface="Calibri" panose="020F0502020204030204" pitchFamily="34" charset="0"/>
              </a:rPr>
              <a:t>PM+EVM+Guidance</a:t>
            </a:r>
            <a:r>
              <a:rPr lang="en-US" altLang="en-US" sz="2400" u="sng" dirty="0">
                <a:cs typeface="Calibri" panose="020F0502020204030204" pitchFamily="34" charset="0"/>
              </a:rPr>
              <a:t> </a:t>
            </a:r>
            <a:r>
              <a:rPr lang="en-US" altLang="en-US" sz="1000" u="sng" dirty="0"/>
              <a:t> </a:t>
            </a:r>
            <a:endParaRPr lang="en-US" altLang="en-US" sz="6000" u="sng" dirty="0"/>
          </a:p>
          <a:p>
            <a:endParaRPr lang="en-US" sz="2400" dirty="0"/>
          </a:p>
          <a:p>
            <a:pPr marL="285750" indent="-285750">
              <a:spcBef>
                <a:spcPts val="600"/>
              </a:spcBef>
              <a:spcAft>
                <a:spcPts val="600"/>
              </a:spcAft>
              <a:buClr>
                <a:schemeClr val="accent1">
                  <a:lumMod val="75000"/>
                </a:schemeClr>
              </a:buClr>
              <a:buFont typeface="Wingdings" panose="05000000000000000000" pitchFamily="2" charset="2"/>
              <a:buChar char="§"/>
            </a:pPr>
            <a:endParaRPr lang="en-US" sz="2400" dirty="0"/>
          </a:p>
        </p:txBody>
      </p:sp>
      <p:sp>
        <p:nvSpPr>
          <p:cNvPr id="2" name="TextBox 1">
            <a:extLst>
              <a:ext uri="{FF2B5EF4-FFF2-40B4-BE49-F238E27FC236}">
                <a16:creationId xmlns:a16="http://schemas.microsoft.com/office/drawing/2014/main" xmlns="" id="{F0D65E7F-3FD4-467E-9283-E2BF52061F31}"/>
              </a:ext>
            </a:extLst>
          </p:cNvPr>
          <p:cNvSpPr txBox="1"/>
          <p:nvPr/>
        </p:nvSpPr>
        <p:spPr>
          <a:xfrm>
            <a:off x="152400" y="3255975"/>
            <a:ext cx="6653444" cy="1477328"/>
          </a:xfrm>
          <a:prstGeom prst="rect">
            <a:avLst/>
          </a:prstGeom>
          <a:noFill/>
        </p:spPr>
        <p:txBody>
          <a:bodyPr wrap="square" rtlCol="0">
            <a:spAutoFit/>
          </a:bodyPr>
          <a:lstStyle/>
          <a:p>
            <a:r>
              <a:rPr lang="en-US" sz="2400" dirty="0"/>
              <a:t>External:</a:t>
            </a:r>
          </a:p>
          <a:p>
            <a:r>
              <a:rPr lang="en-US" sz="2400" u="sng" dirty="0"/>
              <a:t>https://</a:t>
            </a:r>
            <a:r>
              <a:rPr lang="en-US" altLang="en-US" sz="2400" u="sng" dirty="0"/>
              <a:t>www.energy.gov/projectmanagement/services-0/earned-value-management</a:t>
            </a:r>
            <a:endParaRPr lang="en-US" sz="2400" u="sng" dirty="0"/>
          </a:p>
          <a:p>
            <a:endParaRPr lang="en-US" dirty="0"/>
          </a:p>
        </p:txBody>
      </p:sp>
    </p:spTree>
    <p:extLst>
      <p:ext uri="{BB962C8B-B14F-4D97-AF65-F5344CB8AC3E}">
        <p14:creationId xmlns:p14="http://schemas.microsoft.com/office/powerpoint/2010/main" val="259262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background">
            <a:extLst>
              <a:ext uri="{FF2B5EF4-FFF2-40B4-BE49-F238E27FC236}">
                <a16:creationId xmlns:a16="http://schemas.microsoft.com/office/drawing/2014/main" xmlns="" id="{BF1DC6F7-0CA2-430D-88FC-8EFD3D423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 name="Freeform 7">
            <a:extLst>
              <a:ext uri="{FF2B5EF4-FFF2-40B4-BE49-F238E27FC236}">
                <a16:creationId xmlns:a16="http://schemas.microsoft.com/office/drawing/2014/main" xmlns="" id="{B78E2581-5188-4E54-9491-6BAEB5BB3CFE}"/>
              </a:ext>
            </a:extLst>
          </p:cNvPr>
          <p:cNvSpPr>
            <a:spLocks/>
          </p:cNvSpPr>
          <p:nvPr/>
        </p:nvSpPr>
        <p:spPr bwMode="auto">
          <a:xfrm flipH="1">
            <a:off x="5347474" y="5362577"/>
            <a:ext cx="3811600"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 name="connsiteX0" fmla="*/ 7729 w 10002"/>
              <a:gd name="connsiteY0" fmla="*/ 10000 h 10000"/>
              <a:gd name="connsiteX1" fmla="*/ 10002 w 10002"/>
              <a:gd name="connsiteY1" fmla="*/ 0 h 10000"/>
              <a:gd name="connsiteX2" fmla="*/ 93 w 10002"/>
              <a:gd name="connsiteY2" fmla="*/ 0 h 10000"/>
              <a:gd name="connsiteX3" fmla="*/ 1 w 10002"/>
              <a:gd name="connsiteY3" fmla="*/ 9975 h 10000"/>
              <a:gd name="connsiteX4" fmla="*/ 7729 w 10002"/>
              <a:gd name="connsiteY4" fmla="*/ 10000 h 10000"/>
              <a:gd name="connsiteX0" fmla="*/ 7652 w 9925"/>
              <a:gd name="connsiteY0" fmla="*/ 10000 h 10000"/>
              <a:gd name="connsiteX1" fmla="*/ 9925 w 9925"/>
              <a:gd name="connsiteY1" fmla="*/ 0 h 10000"/>
              <a:gd name="connsiteX2" fmla="*/ 16 w 9925"/>
              <a:gd name="connsiteY2" fmla="*/ 0 h 10000"/>
              <a:gd name="connsiteX3" fmla="*/ 2 w 9925"/>
              <a:gd name="connsiteY3" fmla="*/ 9975 h 10000"/>
              <a:gd name="connsiteX4" fmla="*/ 7652 w 9925"/>
              <a:gd name="connsiteY4" fmla="*/ 10000 h 10000"/>
              <a:gd name="connsiteX0" fmla="*/ 7694 w 9984"/>
              <a:gd name="connsiteY0" fmla="*/ 10000 h 10000"/>
              <a:gd name="connsiteX1" fmla="*/ 9984 w 9984"/>
              <a:gd name="connsiteY1" fmla="*/ 0 h 10000"/>
              <a:gd name="connsiteX2" fmla="*/ 0 w 9984"/>
              <a:gd name="connsiteY2" fmla="*/ 0 h 10000"/>
              <a:gd name="connsiteX3" fmla="*/ 12 w 9984"/>
              <a:gd name="connsiteY3" fmla="*/ 9975 h 10000"/>
              <a:gd name="connsiteX4" fmla="*/ 7694 w 99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 h="10000">
                <a:moveTo>
                  <a:pt x="7694" y="10000"/>
                </a:moveTo>
                <a:lnTo>
                  <a:pt x="9984" y="0"/>
                </a:lnTo>
                <a:lnTo>
                  <a:pt x="0" y="0"/>
                </a:lnTo>
                <a:cubicBezTo>
                  <a:pt x="7" y="3334"/>
                  <a:pt x="5" y="6641"/>
                  <a:pt x="12" y="9975"/>
                </a:cubicBezTo>
                <a:lnTo>
                  <a:pt x="7694"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a:extLst>
              <a:ext uri="{FF2B5EF4-FFF2-40B4-BE49-F238E27FC236}">
                <a16:creationId xmlns:a16="http://schemas.microsoft.com/office/drawing/2014/main" xmlns="" id="{EE868FF1-FD4C-44CF-A9D7-02FDBF8B6A89}"/>
              </a:ext>
            </a:extLst>
          </p:cNvPr>
          <p:cNvSpPr>
            <a:spLocks/>
          </p:cNvSpPr>
          <p:nvPr/>
        </p:nvSpPr>
        <p:spPr bwMode="auto">
          <a:xfrm rot="10800000">
            <a:off x="-3786" y="-3812"/>
            <a:ext cx="8276685" cy="6872132"/>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 name="connsiteX0" fmla="*/ 0 w 10000"/>
              <a:gd name="connsiteY0" fmla="*/ 0 h 10001"/>
              <a:gd name="connsiteX1" fmla="*/ 4996 w 10000"/>
              <a:gd name="connsiteY1" fmla="*/ 10001 h 10001"/>
              <a:gd name="connsiteX2" fmla="*/ 5581 w 10000"/>
              <a:gd name="connsiteY2" fmla="*/ 8829 h 10001"/>
              <a:gd name="connsiteX3" fmla="*/ 10000 w 10000"/>
              <a:gd name="connsiteY3" fmla="*/ 1 h 10001"/>
              <a:gd name="connsiteX4" fmla="*/ 0 w 10000"/>
              <a:gd name="connsiteY4" fmla="*/ 0 h 10001"/>
              <a:gd name="connsiteX0" fmla="*/ 0 w 10000"/>
              <a:gd name="connsiteY0" fmla="*/ 0 h 10001"/>
              <a:gd name="connsiteX1" fmla="*/ 4401 w 10000"/>
              <a:gd name="connsiteY1" fmla="*/ 8816 h 10001"/>
              <a:gd name="connsiteX2" fmla="*/ 4996 w 10000"/>
              <a:gd name="connsiteY2" fmla="*/ 10001 h 10001"/>
              <a:gd name="connsiteX3" fmla="*/ 5581 w 10000"/>
              <a:gd name="connsiteY3" fmla="*/ 8829 h 10001"/>
              <a:gd name="connsiteX4" fmla="*/ 10000 w 10000"/>
              <a:gd name="connsiteY4" fmla="*/ 1 h 10001"/>
              <a:gd name="connsiteX5" fmla="*/ 0 w 10000"/>
              <a:gd name="connsiteY5" fmla="*/ 0 h 10001"/>
              <a:gd name="connsiteX0" fmla="*/ 0 w 10000"/>
              <a:gd name="connsiteY0" fmla="*/ 0 h 8829"/>
              <a:gd name="connsiteX1" fmla="*/ 4401 w 10000"/>
              <a:gd name="connsiteY1" fmla="*/ 8816 h 8829"/>
              <a:gd name="connsiteX2" fmla="*/ 5581 w 10000"/>
              <a:gd name="connsiteY2" fmla="*/ 8829 h 8829"/>
              <a:gd name="connsiteX3" fmla="*/ 10000 w 10000"/>
              <a:gd name="connsiteY3" fmla="*/ 1 h 8829"/>
              <a:gd name="connsiteX4" fmla="*/ 0 w 10000"/>
              <a:gd name="connsiteY4" fmla="*/ 0 h 8829"/>
              <a:gd name="connsiteX0" fmla="*/ 0 w 10000"/>
              <a:gd name="connsiteY0" fmla="*/ 0 h 10000"/>
              <a:gd name="connsiteX1" fmla="*/ 4401 w 10000"/>
              <a:gd name="connsiteY1" fmla="*/ 9985 h 10000"/>
              <a:gd name="connsiteX2" fmla="*/ 5581 w 10000"/>
              <a:gd name="connsiteY2" fmla="*/ 10000 h 10000"/>
              <a:gd name="connsiteX3" fmla="*/ 9221 w 10000"/>
              <a:gd name="connsiteY3" fmla="*/ 1782 h 10000"/>
              <a:gd name="connsiteX4" fmla="*/ 10000 w 10000"/>
              <a:gd name="connsiteY4" fmla="*/ 1 h 10000"/>
              <a:gd name="connsiteX5" fmla="*/ 0 w 10000"/>
              <a:gd name="connsiteY5" fmla="*/ 0 h 10000"/>
              <a:gd name="connsiteX0" fmla="*/ 0 w 9250"/>
              <a:gd name="connsiteY0" fmla="*/ 0 h 10000"/>
              <a:gd name="connsiteX1" fmla="*/ 4401 w 9250"/>
              <a:gd name="connsiteY1" fmla="*/ 9985 h 10000"/>
              <a:gd name="connsiteX2" fmla="*/ 5581 w 9250"/>
              <a:gd name="connsiteY2" fmla="*/ 10000 h 10000"/>
              <a:gd name="connsiteX3" fmla="*/ 9221 w 9250"/>
              <a:gd name="connsiteY3" fmla="*/ 1782 h 10000"/>
              <a:gd name="connsiteX4" fmla="*/ 9250 w 9250"/>
              <a:gd name="connsiteY4" fmla="*/ 1 h 10000"/>
              <a:gd name="connsiteX5" fmla="*/ 0 w 9250"/>
              <a:gd name="connsiteY5" fmla="*/ 0 h 10000"/>
              <a:gd name="connsiteX0" fmla="*/ 0 w 9980"/>
              <a:gd name="connsiteY0" fmla="*/ 0 h 10000"/>
              <a:gd name="connsiteX1" fmla="*/ 4758 w 9980"/>
              <a:gd name="connsiteY1" fmla="*/ 9985 h 10000"/>
              <a:gd name="connsiteX2" fmla="*/ 6034 w 9980"/>
              <a:gd name="connsiteY2" fmla="*/ 10000 h 10000"/>
              <a:gd name="connsiteX3" fmla="*/ 9969 w 9980"/>
              <a:gd name="connsiteY3" fmla="*/ 1782 h 10000"/>
              <a:gd name="connsiteX4" fmla="*/ 9980 w 9980"/>
              <a:gd name="connsiteY4" fmla="*/ 1 h 10000"/>
              <a:gd name="connsiteX5" fmla="*/ 0 w 9980"/>
              <a:gd name="connsiteY5" fmla="*/ 0 h 10000"/>
              <a:gd name="connsiteX0" fmla="*/ 0 w 10000"/>
              <a:gd name="connsiteY0" fmla="*/ 0 h 9985"/>
              <a:gd name="connsiteX1" fmla="*/ 4768 w 10000"/>
              <a:gd name="connsiteY1" fmla="*/ 9985 h 9985"/>
              <a:gd name="connsiteX2" fmla="*/ 9993 w 10000"/>
              <a:gd name="connsiteY2" fmla="*/ 9983 h 9985"/>
              <a:gd name="connsiteX3" fmla="*/ 9989 w 10000"/>
              <a:gd name="connsiteY3" fmla="*/ 1782 h 9985"/>
              <a:gd name="connsiteX4" fmla="*/ 10000 w 10000"/>
              <a:gd name="connsiteY4" fmla="*/ 1 h 9985"/>
              <a:gd name="connsiteX5" fmla="*/ 0 w 10000"/>
              <a:gd name="connsiteY5" fmla="*/ 0 h 9985"/>
              <a:gd name="connsiteX0" fmla="*/ 0 w 10000"/>
              <a:gd name="connsiteY0" fmla="*/ 0 h 10018"/>
              <a:gd name="connsiteX1" fmla="*/ 4768 w 10000"/>
              <a:gd name="connsiteY1" fmla="*/ 10000 h 10018"/>
              <a:gd name="connsiteX2" fmla="*/ 8445 w 10000"/>
              <a:gd name="connsiteY2" fmla="*/ 10018 h 10018"/>
              <a:gd name="connsiteX3" fmla="*/ 9989 w 10000"/>
              <a:gd name="connsiteY3" fmla="*/ 1785 h 10018"/>
              <a:gd name="connsiteX4" fmla="*/ 10000 w 10000"/>
              <a:gd name="connsiteY4" fmla="*/ 1 h 10018"/>
              <a:gd name="connsiteX5" fmla="*/ 0 w 10000"/>
              <a:gd name="connsiteY5" fmla="*/ 0 h 10018"/>
              <a:gd name="connsiteX0" fmla="*/ 0 w 10474"/>
              <a:gd name="connsiteY0" fmla="*/ 0 h 10018"/>
              <a:gd name="connsiteX1" fmla="*/ 4768 w 10474"/>
              <a:gd name="connsiteY1" fmla="*/ 10000 h 10018"/>
              <a:gd name="connsiteX2" fmla="*/ 8445 w 10474"/>
              <a:gd name="connsiteY2" fmla="*/ 10018 h 10018"/>
              <a:gd name="connsiteX3" fmla="*/ 10000 w 10474"/>
              <a:gd name="connsiteY3" fmla="*/ 1 h 10018"/>
              <a:gd name="connsiteX4" fmla="*/ 0 w 10474"/>
              <a:gd name="connsiteY4" fmla="*/ 0 h 10018"/>
              <a:gd name="connsiteX0" fmla="*/ 0 w 9332"/>
              <a:gd name="connsiteY0" fmla="*/ 0 h 10018"/>
              <a:gd name="connsiteX1" fmla="*/ 4768 w 9332"/>
              <a:gd name="connsiteY1" fmla="*/ 10000 h 10018"/>
              <a:gd name="connsiteX2" fmla="*/ 8445 w 9332"/>
              <a:gd name="connsiteY2" fmla="*/ 10018 h 10018"/>
              <a:gd name="connsiteX3" fmla="*/ 8481 w 9332"/>
              <a:gd name="connsiteY3" fmla="*/ 1 h 10018"/>
              <a:gd name="connsiteX4" fmla="*/ 0 w 9332"/>
              <a:gd name="connsiteY4" fmla="*/ 0 h 10018"/>
              <a:gd name="connsiteX0" fmla="*/ 0 w 9968"/>
              <a:gd name="connsiteY0" fmla="*/ 15 h 10015"/>
              <a:gd name="connsiteX1" fmla="*/ 5109 w 9968"/>
              <a:gd name="connsiteY1" fmla="*/ 9997 h 10015"/>
              <a:gd name="connsiteX2" fmla="*/ 9050 w 9968"/>
              <a:gd name="connsiteY2" fmla="*/ 10015 h 10015"/>
              <a:gd name="connsiteX3" fmla="*/ 9032 w 9968"/>
              <a:gd name="connsiteY3" fmla="*/ 0 h 10015"/>
              <a:gd name="connsiteX4" fmla="*/ 0 w 9968"/>
              <a:gd name="connsiteY4" fmla="*/ 15 h 10015"/>
              <a:gd name="connsiteX0" fmla="*/ 0 w 9491"/>
              <a:gd name="connsiteY0" fmla="*/ 15 h 10000"/>
              <a:gd name="connsiteX1" fmla="*/ 5125 w 9491"/>
              <a:gd name="connsiteY1" fmla="*/ 9982 h 10000"/>
              <a:gd name="connsiteX2" fmla="*/ 9079 w 9491"/>
              <a:gd name="connsiteY2" fmla="*/ 10000 h 10000"/>
              <a:gd name="connsiteX3" fmla="*/ 9061 w 9491"/>
              <a:gd name="connsiteY3" fmla="*/ 0 h 10000"/>
              <a:gd name="connsiteX4" fmla="*/ 0 w 9491"/>
              <a:gd name="connsiteY4" fmla="*/ 15 h 10000"/>
              <a:gd name="connsiteX0" fmla="*/ 0 w 9566"/>
              <a:gd name="connsiteY0" fmla="*/ 15 h 10000"/>
              <a:gd name="connsiteX1" fmla="*/ 5400 w 9566"/>
              <a:gd name="connsiteY1" fmla="*/ 9982 h 10000"/>
              <a:gd name="connsiteX2" fmla="*/ 9566 w 9566"/>
              <a:gd name="connsiteY2" fmla="*/ 10000 h 10000"/>
              <a:gd name="connsiteX3" fmla="*/ 9547 w 9566"/>
              <a:gd name="connsiteY3" fmla="*/ 0 h 10000"/>
              <a:gd name="connsiteX4" fmla="*/ 0 w 9566"/>
              <a:gd name="connsiteY4" fmla="*/ 15 h 10000"/>
              <a:gd name="connsiteX0" fmla="*/ 0 w 9982"/>
              <a:gd name="connsiteY0" fmla="*/ 15 h 9982"/>
              <a:gd name="connsiteX1" fmla="*/ 5645 w 9982"/>
              <a:gd name="connsiteY1" fmla="*/ 9982 h 9982"/>
              <a:gd name="connsiteX2" fmla="*/ 9982 w 9982"/>
              <a:gd name="connsiteY2" fmla="*/ 9974 h 9982"/>
              <a:gd name="connsiteX3" fmla="*/ 9980 w 9982"/>
              <a:gd name="connsiteY3" fmla="*/ 0 h 9982"/>
              <a:gd name="connsiteX4" fmla="*/ 0 w 9982"/>
              <a:gd name="connsiteY4" fmla="*/ 15 h 9982"/>
              <a:gd name="connsiteX0" fmla="*/ 0 w 10000"/>
              <a:gd name="connsiteY0" fmla="*/ 15 h 10000"/>
              <a:gd name="connsiteX1" fmla="*/ 5655 w 10000"/>
              <a:gd name="connsiteY1" fmla="*/ 10000 h 10000"/>
              <a:gd name="connsiteX2" fmla="*/ 10000 w 10000"/>
              <a:gd name="connsiteY2" fmla="*/ 9992 h 10000"/>
              <a:gd name="connsiteX3" fmla="*/ 9998 w 10000"/>
              <a:gd name="connsiteY3" fmla="*/ 0 h 10000"/>
              <a:gd name="connsiteX4" fmla="*/ 0 w 10000"/>
              <a:gd name="connsiteY4" fmla="*/ 15 h 10000"/>
              <a:gd name="connsiteX0" fmla="*/ 0 w 10000"/>
              <a:gd name="connsiteY0" fmla="*/ 15 h 9992"/>
              <a:gd name="connsiteX1" fmla="*/ 5651 w 10000"/>
              <a:gd name="connsiteY1" fmla="*/ 9989 h 9992"/>
              <a:gd name="connsiteX2" fmla="*/ 10000 w 10000"/>
              <a:gd name="connsiteY2" fmla="*/ 9992 h 9992"/>
              <a:gd name="connsiteX3" fmla="*/ 9998 w 10000"/>
              <a:gd name="connsiteY3" fmla="*/ 0 h 9992"/>
              <a:gd name="connsiteX4" fmla="*/ 0 w 10000"/>
              <a:gd name="connsiteY4" fmla="*/ 15 h 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2">
                <a:moveTo>
                  <a:pt x="0" y="15"/>
                </a:moveTo>
                <a:lnTo>
                  <a:pt x="5651" y="9989"/>
                </a:lnTo>
                <a:lnTo>
                  <a:pt x="10000" y="9992"/>
                </a:lnTo>
                <a:cubicBezTo>
                  <a:pt x="9995" y="8175"/>
                  <a:pt x="10000" y="1927"/>
                  <a:pt x="9998" y="0"/>
                </a:cubicBezTo>
                <a:lnTo>
                  <a:pt x="0" y="15"/>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xmlns="" id="{97A5C767-63B5-4311-8E1F-4204FF7482DC}"/>
              </a:ext>
            </a:extLst>
          </p:cNvPr>
          <p:cNvGrpSpPr/>
          <p:nvPr/>
        </p:nvGrpSpPr>
        <p:grpSpPr>
          <a:xfrm>
            <a:off x="3962400" y="3672965"/>
            <a:ext cx="4455268" cy="3261237"/>
            <a:chOff x="396895" y="2203341"/>
            <a:chExt cx="5775326" cy="4227513"/>
          </a:xfrm>
        </p:grpSpPr>
        <p:sp>
          <p:nvSpPr>
            <p:cNvPr id="15" name="Freeform 10">
              <a:extLst>
                <a:ext uri="{FF2B5EF4-FFF2-40B4-BE49-F238E27FC236}">
                  <a16:creationId xmlns:a16="http://schemas.microsoft.com/office/drawing/2014/main" xmlns="" id="{5E27E9BF-2901-4A93-AB08-A8861D6D925E}"/>
                </a:ext>
              </a:extLst>
            </p:cNvPr>
            <p:cNvSpPr>
              <a:spLocks/>
            </p:cNvSpPr>
            <p:nvPr/>
          </p:nvSpPr>
          <p:spPr bwMode="auto">
            <a:xfrm>
              <a:off x="671533" y="2203341"/>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xmlns="" id="{1F9736F5-96E1-4F7F-AB4D-8F4C3A147579}"/>
                </a:ext>
              </a:extLst>
            </p:cNvPr>
            <p:cNvSpPr>
              <a:spLocks noEditPoints="1"/>
            </p:cNvSpPr>
            <p:nvPr/>
          </p:nvSpPr>
          <p:spPr bwMode="auto">
            <a:xfrm rot="900000">
              <a:off x="396895" y="2209691"/>
              <a:ext cx="5768975" cy="4221163"/>
            </a:xfrm>
            <a:custGeom>
              <a:avLst/>
              <a:gdLst>
                <a:gd name="T0" fmla="*/ 1870 w 3741"/>
                <a:gd name="T1" fmla="*/ 2737 h 2737"/>
                <a:gd name="T2" fmla="*/ 0 w 3741"/>
                <a:gd name="T3" fmla="*/ 0 h 2737"/>
                <a:gd name="T4" fmla="*/ 3741 w 3741"/>
                <a:gd name="T5" fmla="*/ 0 h 2737"/>
                <a:gd name="T6" fmla="*/ 1870 w 3741"/>
                <a:gd name="T7" fmla="*/ 2737 h 2737"/>
                <a:gd name="T8" fmla="*/ 88 w 3741"/>
                <a:gd name="T9" fmla="*/ 47 h 2737"/>
                <a:gd name="T10" fmla="*/ 1870 w 3741"/>
                <a:gd name="T11" fmla="*/ 2655 h 2737"/>
                <a:gd name="T12" fmla="*/ 3652 w 3741"/>
                <a:gd name="T13" fmla="*/ 47 h 2737"/>
                <a:gd name="T14" fmla="*/ 88 w 3741"/>
                <a:gd name="T15" fmla="*/ 47 h 2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1" h="2737">
                  <a:moveTo>
                    <a:pt x="1870" y="2737"/>
                  </a:moveTo>
                  <a:lnTo>
                    <a:pt x="0" y="0"/>
                  </a:lnTo>
                  <a:lnTo>
                    <a:pt x="3741" y="0"/>
                  </a:lnTo>
                  <a:lnTo>
                    <a:pt x="1870" y="2737"/>
                  </a:lnTo>
                  <a:close/>
                  <a:moveTo>
                    <a:pt x="88" y="47"/>
                  </a:moveTo>
                  <a:lnTo>
                    <a:pt x="1870" y="2655"/>
                  </a:lnTo>
                  <a:lnTo>
                    <a:pt x="3652" y="47"/>
                  </a:lnTo>
                  <a:lnTo>
                    <a:pt x="88" y="47"/>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extBox 23"/>
            <p:cNvSpPr txBox="1"/>
            <p:nvPr/>
          </p:nvSpPr>
          <p:spPr>
            <a:xfrm>
              <a:off x="1263440" y="2479756"/>
              <a:ext cx="4503302" cy="1915047"/>
            </a:xfrm>
            <a:prstGeom prst="rect">
              <a:avLst/>
            </a:prstGeom>
            <a:noFill/>
            <a:effectLst/>
          </p:spPr>
          <p:txBody>
            <a:bodyPr wrap="square" rtlCol="0">
              <a:spAutoFit/>
            </a:bodyPr>
            <a:lstStyle/>
            <a:p>
              <a:pPr algn="ctr"/>
              <a:r>
                <a:rPr lang="en-US" sz="3000" b="1" spc="100" dirty="0">
                  <a:solidFill>
                    <a:schemeClr val="bg1"/>
                  </a:solidFill>
                  <a:latin typeface="Abadi" panose="020B0604020104020204" pitchFamily="34" charset="0"/>
                  <a:cs typeface="Calibri" panose="020F0502020204030204" pitchFamily="34" charset="0"/>
                </a:rPr>
                <a:t>Preferred path following EVMS Certification</a:t>
              </a:r>
              <a:endParaRPr lang="en-US" sz="3000" spc="100" dirty="0">
                <a:solidFill>
                  <a:schemeClr val="bg1"/>
                </a:solidFill>
                <a:latin typeface="Abadi Extra Light" panose="020B0204020104020204" pitchFamily="34" charset="0"/>
                <a:cs typeface="Calibri" panose="020F0502020204030204" pitchFamily="34" charset="0"/>
              </a:endParaRPr>
            </a:p>
          </p:txBody>
        </p:sp>
      </p:grpSp>
      <p:sp>
        <p:nvSpPr>
          <p:cNvPr id="40" name="Freeform 9">
            <a:extLst>
              <a:ext uri="{FF2B5EF4-FFF2-40B4-BE49-F238E27FC236}">
                <a16:creationId xmlns:a16="http://schemas.microsoft.com/office/drawing/2014/main" xmlns="" id="{2198393D-2FE6-4644-AAA9-617A40DAA444}"/>
              </a:ext>
            </a:extLst>
          </p:cNvPr>
          <p:cNvSpPr>
            <a:spLocks/>
          </p:cNvSpPr>
          <p:nvPr/>
        </p:nvSpPr>
        <p:spPr bwMode="auto">
          <a:xfrm flipH="1">
            <a:off x="-3537" y="231769"/>
            <a:ext cx="4425780" cy="127318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10"/>
              <a:gd name="connsiteY0" fmla="*/ 0 h 10000"/>
              <a:gd name="connsiteX1" fmla="*/ 0 w 10010"/>
              <a:gd name="connsiteY1" fmla="*/ 10000 h 10000"/>
              <a:gd name="connsiteX2" fmla="*/ 10010 w 10010"/>
              <a:gd name="connsiteY2" fmla="*/ 10000 h 10000"/>
              <a:gd name="connsiteX3" fmla="*/ 9999 w 10010"/>
              <a:gd name="connsiteY3" fmla="*/ 4 h 10000"/>
              <a:gd name="connsiteX4" fmla="*/ 1971 w 10010"/>
              <a:gd name="connsiteY4" fmla="*/ 0 h 10000"/>
              <a:gd name="connsiteX0" fmla="*/ 1971 w 10010"/>
              <a:gd name="connsiteY0" fmla="*/ 0 h 10000"/>
              <a:gd name="connsiteX1" fmla="*/ 0 w 10010"/>
              <a:gd name="connsiteY1" fmla="*/ 10000 h 10000"/>
              <a:gd name="connsiteX2" fmla="*/ 10010 w 10010"/>
              <a:gd name="connsiteY2" fmla="*/ 10000 h 10000"/>
              <a:gd name="connsiteX3" fmla="*/ 10007 w 10010"/>
              <a:gd name="connsiteY3" fmla="*/ 4 h 10000"/>
              <a:gd name="connsiteX4" fmla="*/ 1971 w 1001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00">
                <a:moveTo>
                  <a:pt x="1971" y="0"/>
                </a:moveTo>
                <a:lnTo>
                  <a:pt x="0" y="10000"/>
                </a:lnTo>
                <a:lnTo>
                  <a:pt x="10010" y="10000"/>
                </a:lnTo>
                <a:cubicBezTo>
                  <a:pt x="10001" y="6646"/>
                  <a:pt x="10015" y="3358"/>
                  <a:pt x="10007"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xmlns="" id="{956B1BBB-37F1-43BF-90FB-D7B1A0359966}"/>
              </a:ext>
            </a:extLst>
          </p:cNvPr>
          <p:cNvSpPr>
            <a:spLocks/>
          </p:cNvSpPr>
          <p:nvPr/>
        </p:nvSpPr>
        <p:spPr bwMode="auto">
          <a:xfrm>
            <a:off x="5824183" y="5567365"/>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dir="110400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xmlns="" id="{7611B048-2E4F-4196-858F-6CA5F9738D8B}"/>
              </a:ext>
            </a:extLst>
          </p:cNvPr>
          <p:cNvSpPr>
            <a:spLocks/>
          </p:cNvSpPr>
          <p:nvPr/>
        </p:nvSpPr>
        <p:spPr bwMode="auto">
          <a:xfrm rot="10800000">
            <a:off x="2924507" y="525102"/>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30" name="TextBox 29">
            <a:extLst>
              <a:ext uri="{FF2B5EF4-FFF2-40B4-BE49-F238E27FC236}">
                <a16:creationId xmlns:a16="http://schemas.microsoft.com/office/drawing/2014/main" xmlns="" id="{C0781464-8136-4738-9555-49EF774BBCF7}"/>
              </a:ext>
            </a:extLst>
          </p:cNvPr>
          <p:cNvSpPr txBox="1"/>
          <p:nvPr/>
        </p:nvSpPr>
        <p:spPr>
          <a:xfrm>
            <a:off x="416936" y="1678291"/>
            <a:ext cx="5145664" cy="4955203"/>
          </a:xfrm>
          <a:prstGeom prst="rect">
            <a:avLst/>
          </a:prstGeom>
          <a:noFill/>
          <a:effectLst/>
        </p:spPr>
        <p:txBody>
          <a:bodyPr wrap="square" rtlCol="0">
            <a:spAutoFit/>
          </a:bodyPr>
          <a:lstStyle/>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An approach to ensure           long-term sustainability of a continuously improving EVMS</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Visible</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Structured</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Management Endorsed</a:t>
            </a:r>
          </a:p>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Self-Governance Plan</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Decision Making Framework</a:t>
            </a:r>
          </a:p>
          <a:p>
            <a:pPr marL="1200150" lvl="2" indent="-285750">
              <a:spcBef>
                <a:spcPts val="600"/>
              </a:spcBef>
              <a:spcAft>
                <a:spcPts val="600"/>
              </a:spcAft>
              <a:buClr>
                <a:schemeClr val="accent1">
                  <a:lumMod val="75000"/>
                </a:schemeClr>
              </a:buClr>
              <a:buFont typeface="Wingdings" panose="05000000000000000000" pitchFamily="2" charset="2"/>
              <a:buChar char="§"/>
            </a:pPr>
            <a:r>
              <a:rPr lang="en-US" sz="2000" dirty="0"/>
              <a:t>Logical</a:t>
            </a:r>
          </a:p>
          <a:p>
            <a:pPr marL="1200150" lvl="2" indent="-285750">
              <a:spcBef>
                <a:spcPts val="600"/>
              </a:spcBef>
              <a:spcAft>
                <a:spcPts val="600"/>
              </a:spcAft>
              <a:buClr>
                <a:schemeClr val="accent1">
                  <a:lumMod val="75000"/>
                </a:schemeClr>
              </a:buClr>
              <a:buFont typeface="Wingdings" panose="05000000000000000000" pitchFamily="2" charset="2"/>
              <a:buChar char="§"/>
            </a:pPr>
            <a:r>
              <a:rPr lang="en-US" sz="2000" dirty="0"/>
              <a:t>Robust</a:t>
            </a:r>
          </a:p>
          <a:p>
            <a:pPr marL="1200150" lvl="2" indent="-285750">
              <a:spcBef>
                <a:spcPts val="600"/>
              </a:spcBef>
              <a:spcAft>
                <a:spcPts val="600"/>
              </a:spcAft>
              <a:buClr>
                <a:schemeClr val="accent1">
                  <a:lumMod val="75000"/>
                </a:schemeClr>
              </a:buClr>
              <a:buFont typeface="Wingdings" panose="05000000000000000000" pitchFamily="2" charset="2"/>
              <a:buChar char="§"/>
            </a:pPr>
            <a:r>
              <a:rPr lang="en-US" sz="2000" dirty="0"/>
              <a:t>Repeatable</a:t>
            </a:r>
          </a:p>
        </p:txBody>
      </p:sp>
      <p:sp>
        <p:nvSpPr>
          <p:cNvPr id="31" name="TextBox 30">
            <a:extLst>
              <a:ext uri="{FF2B5EF4-FFF2-40B4-BE49-F238E27FC236}">
                <a16:creationId xmlns:a16="http://schemas.microsoft.com/office/drawing/2014/main" xmlns="" id="{75A03C45-BCAD-4986-97C5-8F3B8C9C6E6F}"/>
              </a:ext>
            </a:extLst>
          </p:cNvPr>
          <p:cNvSpPr txBox="1"/>
          <p:nvPr/>
        </p:nvSpPr>
        <p:spPr>
          <a:xfrm>
            <a:off x="-6050" y="243744"/>
            <a:ext cx="3637187" cy="1169551"/>
          </a:xfrm>
          <a:prstGeom prst="rect">
            <a:avLst/>
          </a:prstGeom>
          <a:noFill/>
          <a:effectLst/>
        </p:spPr>
        <p:txBody>
          <a:bodyPr wrap="square" rtlCol="0">
            <a:spAutoFit/>
          </a:bodyPr>
          <a:lstStyle/>
          <a:p>
            <a:pPr algn="ctr"/>
            <a:r>
              <a:rPr lang="en-US" sz="3500" b="1" spc="100" dirty="0">
                <a:solidFill>
                  <a:schemeClr val="bg1"/>
                </a:solidFill>
                <a:latin typeface="Abadi" panose="020B0604020104020204" pitchFamily="34" charset="0"/>
                <a:cs typeface="Calibri" panose="020F0502020204030204" pitchFamily="34" charset="0"/>
              </a:rPr>
              <a:t>What is Self Governance</a:t>
            </a:r>
            <a:endParaRPr lang="en-US" sz="3500" spc="100" dirty="0">
              <a:solidFill>
                <a:schemeClr val="bg1"/>
              </a:solidFill>
              <a:latin typeface="Abadi Extra Light" panose="020B0204020104020204" pitchFamily="34" charset="0"/>
              <a:cs typeface="Calibri" panose="020F0502020204030204" pitchFamily="34" charset="0"/>
            </a:endParaRPr>
          </a:p>
        </p:txBody>
      </p:sp>
      <p:sp>
        <p:nvSpPr>
          <p:cNvPr id="18" name="Freeform 11">
            <a:extLst>
              <a:ext uri="{FF2B5EF4-FFF2-40B4-BE49-F238E27FC236}">
                <a16:creationId xmlns:a16="http://schemas.microsoft.com/office/drawing/2014/main" xmlns="" id="{3C674D96-9141-4AA3-BCCE-0621043F39EE}"/>
              </a:ext>
            </a:extLst>
          </p:cNvPr>
          <p:cNvSpPr>
            <a:spLocks noEditPoints="1"/>
          </p:cNvSpPr>
          <p:nvPr/>
        </p:nvSpPr>
        <p:spPr bwMode="auto">
          <a:xfrm rot="900000">
            <a:off x="3976715" y="3677864"/>
            <a:ext cx="4450369" cy="3256338"/>
          </a:xfrm>
          <a:custGeom>
            <a:avLst/>
            <a:gdLst>
              <a:gd name="T0" fmla="*/ 1870 w 3741"/>
              <a:gd name="T1" fmla="*/ 2737 h 2737"/>
              <a:gd name="T2" fmla="*/ 0 w 3741"/>
              <a:gd name="T3" fmla="*/ 0 h 2737"/>
              <a:gd name="T4" fmla="*/ 3741 w 3741"/>
              <a:gd name="T5" fmla="*/ 0 h 2737"/>
              <a:gd name="T6" fmla="*/ 1870 w 3741"/>
              <a:gd name="T7" fmla="*/ 2737 h 2737"/>
              <a:gd name="T8" fmla="*/ 88 w 3741"/>
              <a:gd name="T9" fmla="*/ 47 h 2737"/>
              <a:gd name="T10" fmla="*/ 1870 w 3741"/>
              <a:gd name="T11" fmla="*/ 2655 h 2737"/>
              <a:gd name="T12" fmla="*/ 3652 w 3741"/>
              <a:gd name="T13" fmla="*/ 47 h 2737"/>
              <a:gd name="T14" fmla="*/ 88 w 3741"/>
              <a:gd name="T15" fmla="*/ 47 h 2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1" h="2737">
                <a:moveTo>
                  <a:pt x="1870" y="2737"/>
                </a:moveTo>
                <a:lnTo>
                  <a:pt x="0" y="0"/>
                </a:lnTo>
                <a:lnTo>
                  <a:pt x="3741" y="0"/>
                </a:lnTo>
                <a:lnTo>
                  <a:pt x="1870" y="2737"/>
                </a:lnTo>
                <a:close/>
                <a:moveTo>
                  <a:pt x="88" y="47"/>
                </a:moveTo>
                <a:lnTo>
                  <a:pt x="1870" y="2655"/>
                </a:lnTo>
                <a:lnTo>
                  <a:pt x="3652" y="47"/>
                </a:lnTo>
                <a:lnTo>
                  <a:pt x="88" y="4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327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background">
            <a:extLst>
              <a:ext uri="{FF2B5EF4-FFF2-40B4-BE49-F238E27FC236}">
                <a16:creationId xmlns:a16="http://schemas.microsoft.com/office/drawing/2014/main" xmlns="" id="{4D990B22-AD77-4598-93D1-474AA16BB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5" y="26851"/>
            <a:ext cx="9187534" cy="6858000"/>
          </a:xfrm>
          <a:prstGeom prst="rect">
            <a:avLst/>
          </a:prstGeom>
          <a:gradFill>
            <a:gsLst>
              <a:gs pos="36000">
                <a:srgbClr val="FFC5BF"/>
              </a:gs>
              <a:gs pos="2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7" name="Freeform 10">
            <a:extLst>
              <a:ext uri="{FF2B5EF4-FFF2-40B4-BE49-F238E27FC236}">
                <a16:creationId xmlns:a16="http://schemas.microsoft.com/office/drawing/2014/main" xmlns="" id="{131DF67C-18AC-434B-897D-AE4DED237E26}"/>
              </a:ext>
            </a:extLst>
          </p:cNvPr>
          <p:cNvSpPr>
            <a:spLocks/>
          </p:cNvSpPr>
          <p:nvPr/>
        </p:nvSpPr>
        <p:spPr bwMode="auto">
          <a:xfrm>
            <a:off x="1" y="0"/>
            <a:ext cx="9159919" cy="6710015"/>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Lst>
            <a:ahLst/>
            <a:cxnLst>
              <a:cxn ang="0">
                <a:pos x="connsiteX0" y="connsiteY0"/>
              </a:cxn>
              <a:cxn ang="0">
                <a:pos x="connsiteX1" y="connsiteY1"/>
              </a:cxn>
              <a:cxn ang="0">
                <a:pos x="connsiteX2" y="connsiteY2"/>
              </a:cxn>
              <a:cxn ang="0">
                <a:pos x="connsiteX3" y="connsiteY3"/>
              </a:cxn>
            </a:cxnLst>
            <a:rect l="l" t="t" r="r" b="b"/>
            <a:pathLst>
              <a:path w="10000" h="10001">
                <a:moveTo>
                  <a:pt x="0" y="0"/>
                </a:moveTo>
                <a:lnTo>
                  <a:pt x="4996" y="10001"/>
                </a:lnTo>
                <a:lnTo>
                  <a:pt x="10000" y="1"/>
                </a:lnTo>
                <a:lnTo>
                  <a:pt x="0"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2" name="TextBox 21">
            <a:extLst>
              <a:ext uri="{FF2B5EF4-FFF2-40B4-BE49-F238E27FC236}">
                <a16:creationId xmlns:a16="http://schemas.microsoft.com/office/drawing/2014/main" xmlns="" id="{730F8BEF-A49D-437A-8C0D-12E68648EBE5}"/>
              </a:ext>
            </a:extLst>
          </p:cNvPr>
          <p:cNvSpPr txBox="1"/>
          <p:nvPr/>
        </p:nvSpPr>
        <p:spPr>
          <a:xfrm>
            <a:off x="1371600" y="229612"/>
            <a:ext cx="7159434" cy="3046988"/>
          </a:xfrm>
          <a:prstGeom prst="rect">
            <a:avLst/>
          </a:prstGeom>
          <a:noFill/>
          <a:effectLst/>
        </p:spPr>
        <p:txBody>
          <a:bodyPr wrap="square" rtlCol="0">
            <a:spAutoFit/>
          </a:bodyPr>
          <a:lstStyle/>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Superior to only contractor annual surveillance</a:t>
            </a:r>
          </a:p>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Ensures contractual requirements are met</a:t>
            </a:r>
          </a:p>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Provides for:</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Current, Accurate, Complete, Repeatable,    Auditable, and Compliant information</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Informed contract and project management   decision making</a:t>
            </a:r>
          </a:p>
        </p:txBody>
      </p:sp>
      <p:sp>
        <p:nvSpPr>
          <p:cNvPr id="32" name="Freeform 7">
            <a:extLst>
              <a:ext uri="{FF2B5EF4-FFF2-40B4-BE49-F238E27FC236}">
                <a16:creationId xmlns:a16="http://schemas.microsoft.com/office/drawing/2014/main" xmlns="" id="{3BD04E2A-8C66-469A-A046-119F20A39E92}"/>
              </a:ext>
            </a:extLst>
          </p:cNvPr>
          <p:cNvSpPr>
            <a:spLocks/>
          </p:cNvSpPr>
          <p:nvPr/>
        </p:nvSpPr>
        <p:spPr bwMode="auto">
          <a:xfrm flipH="1">
            <a:off x="5347474" y="5362577"/>
            <a:ext cx="3811600"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 name="connsiteX0" fmla="*/ 7729 w 10002"/>
              <a:gd name="connsiteY0" fmla="*/ 10000 h 10000"/>
              <a:gd name="connsiteX1" fmla="*/ 10002 w 10002"/>
              <a:gd name="connsiteY1" fmla="*/ 0 h 10000"/>
              <a:gd name="connsiteX2" fmla="*/ 93 w 10002"/>
              <a:gd name="connsiteY2" fmla="*/ 0 h 10000"/>
              <a:gd name="connsiteX3" fmla="*/ 1 w 10002"/>
              <a:gd name="connsiteY3" fmla="*/ 9975 h 10000"/>
              <a:gd name="connsiteX4" fmla="*/ 7729 w 10002"/>
              <a:gd name="connsiteY4" fmla="*/ 10000 h 10000"/>
              <a:gd name="connsiteX0" fmla="*/ 7652 w 9925"/>
              <a:gd name="connsiteY0" fmla="*/ 10000 h 10000"/>
              <a:gd name="connsiteX1" fmla="*/ 9925 w 9925"/>
              <a:gd name="connsiteY1" fmla="*/ 0 h 10000"/>
              <a:gd name="connsiteX2" fmla="*/ 16 w 9925"/>
              <a:gd name="connsiteY2" fmla="*/ 0 h 10000"/>
              <a:gd name="connsiteX3" fmla="*/ 2 w 9925"/>
              <a:gd name="connsiteY3" fmla="*/ 9975 h 10000"/>
              <a:gd name="connsiteX4" fmla="*/ 7652 w 9925"/>
              <a:gd name="connsiteY4" fmla="*/ 10000 h 10000"/>
              <a:gd name="connsiteX0" fmla="*/ 7694 w 9984"/>
              <a:gd name="connsiteY0" fmla="*/ 10000 h 10000"/>
              <a:gd name="connsiteX1" fmla="*/ 9984 w 9984"/>
              <a:gd name="connsiteY1" fmla="*/ 0 h 10000"/>
              <a:gd name="connsiteX2" fmla="*/ 0 w 9984"/>
              <a:gd name="connsiteY2" fmla="*/ 0 h 10000"/>
              <a:gd name="connsiteX3" fmla="*/ 12 w 9984"/>
              <a:gd name="connsiteY3" fmla="*/ 9975 h 10000"/>
              <a:gd name="connsiteX4" fmla="*/ 7694 w 99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 h="10000">
                <a:moveTo>
                  <a:pt x="7694" y="10000"/>
                </a:moveTo>
                <a:lnTo>
                  <a:pt x="9984" y="0"/>
                </a:lnTo>
                <a:lnTo>
                  <a:pt x="0" y="0"/>
                </a:lnTo>
                <a:cubicBezTo>
                  <a:pt x="7" y="3334"/>
                  <a:pt x="5" y="6641"/>
                  <a:pt x="12" y="9975"/>
                </a:cubicBezTo>
                <a:lnTo>
                  <a:pt x="7694"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8" name="Group 37">
            <a:extLst>
              <a:ext uri="{FF2B5EF4-FFF2-40B4-BE49-F238E27FC236}">
                <a16:creationId xmlns:a16="http://schemas.microsoft.com/office/drawing/2014/main" xmlns="" id="{4D2BE191-4609-4D77-BEBC-9D32F55DD3AF}"/>
              </a:ext>
            </a:extLst>
          </p:cNvPr>
          <p:cNvGrpSpPr/>
          <p:nvPr/>
        </p:nvGrpSpPr>
        <p:grpSpPr>
          <a:xfrm>
            <a:off x="4219389" y="3722993"/>
            <a:ext cx="4243404" cy="3108156"/>
            <a:chOff x="671533" y="2203341"/>
            <a:chExt cx="5500688" cy="4029075"/>
          </a:xfrm>
        </p:grpSpPr>
        <p:sp>
          <p:nvSpPr>
            <p:cNvPr id="39" name="Freeform 10">
              <a:extLst>
                <a:ext uri="{FF2B5EF4-FFF2-40B4-BE49-F238E27FC236}">
                  <a16:creationId xmlns:a16="http://schemas.microsoft.com/office/drawing/2014/main" xmlns="" id="{7330EB46-0039-4DA3-939C-41D1B683AA54}"/>
                </a:ext>
              </a:extLst>
            </p:cNvPr>
            <p:cNvSpPr>
              <a:spLocks/>
            </p:cNvSpPr>
            <p:nvPr/>
          </p:nvSpPr>
          <p:spPr bwMode="auto">
            <a:xfrm>
              <a:off x="671533" y="2203341"/>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TextBox 40">
              <a:extLst>
                <a:ext uri="{FF2B5EF4-FFF2-40B4-BE49-F238E27FC236}">
                  <a16:creationId xmlns:a16="http://schemas.microsoft.com/office/drawing/2014/main" xmlns="" id="{FBB7F1FE-1E87-42E0-84A0-3DC78312E225}"/>
                </a:ext>
              </a:extLst>
            </p:cNvPr>
            <p:cNvSpPr txBox="1"/>
            <p:nvPr/>
          </p:nvSpPr>
          <p:spPr>
            <a:xfrm>
              <a:off x="1285892" y="2479756"/>
              <a:ext cx="4503302" cy="2034737"/>
            </a:xfrm>
            <a:prstGeom prst="rect">
              <a:avLst/>
            </a:prstGeom>
            <a:noFill/>
            <a:effectLst/>
          </p:spPr>
          <p:txBody>
            <a:bodyPr wrap="square" rtlCol="0">
              <a:spAutoFit/>
            </a:bodyPr>
            <a:lstStyle/>
            <a:p>
              <a:pPr algn="ctr"/>
              <a:r>
                <a:rPr lang="en-US" sz="2400" b="1" spc="100" dirty="0">
                  <a:solidFill>
                    <a:schemeClr val="bg1"/>
                  </a:solidFill>
                  <a:latin typeface="Abadi" panose="020B0604020104020204" pitchFamily="34" charset="0"/>
                  <a:cs typeface="Calibri" panose="020F0502020204030204" pitchFamily="34" charset="0"/>
                </a:rPr>
                <a:t>Engenders a Transparent and Collaborative Environment</a:t>
              </a:r>
              <a:endParaRPr lang="en-US" sz="2400" spc="100" dirty="0">
                <a:solidFill>
                  <a:schemeClr val="bg1"/>
                </a:solidFill>
                <a:latin typeface="Abadi Extra Light" panose="020B0204020104020204" pitchFamily="34" charset="0"/>
                <a:cs typeface="Calibri" panose="020F0502020204030204" pitchFamily="34" charset="0"/>
              </a:endParaRPr>
            </a:p>
          </p:txBody>
        </p:sp>
      </p:grpSp>
      <p:sp>
        <p:nvSpPr>
          <p:cNvPr id="42" name="Freeform 10">
            <a:extLst>
              <a:ext uri="{FF2B5EF4-FFF2-40B4-BE49-F238E27FC236}">
                <a16:creationId xmlns:a16="http://schemas.microsoft.com/office/drawing/2014/main" xmlns="" id="{85F2A97F-6100-4017-948E-2A1D3C8351D4}"/>
              </a:ext>
            </a:extLst>
          </p:cNvPr>
          <p:cNvSpPr>
            <a:spLocks/>
          </p:cNvSpPr>
          <p:nvPr/>
        </p:nvSpPr>
        <p:spPr bwMode="auto">
          <a:xfrm>
            <a:off x="5824183" y="5567365"/>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dir="110400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10" name="Freeform 11">
            <a:extLst>
              <a:ext uri="{FF2B5EF4-FFF2-40B4-BE49-F238E27FC236}">
                <a16:creationId xmlns:a16="http://schemas.microsoft.com/office/drawing/2014/main" xmlns="" id="{DD7337B9-7E50-4E64-9D74-DB4BD88CADC7}"/>
              </a:ext>
            </a:extLst>
          </p:cNvPr>
          <p:cNvSpPr>
            <a:spLocks noEditPoints="1"/>
          </p:cNvSpPr>
          <p:nvPr/>
        </p:nvSpPr>
        <p:spPr bwMode="auto">
          <a:xfrm rot="900000">
            <a:off x="3976715" y="3677864"/>
            <a:ext cx="4450369" cy="3256338"/>
          </a:xfrm>
          <a:custGeom>
            <a:avLst/>
            <a:gdLst>
              <a:gd name="T0" fmla="*/ 1870 w 3741"/>
              <a:gd name="T1" fmla="*/ 2737 h 2737"/>
              <a:gd name="T2" fmla="*/ 0 w 3741"/>
              <a:gd name="T3" fmla="*/ 0 h 2737"/>
              <a:gd name="T4" fmla="*/ 3741 w 3741"/>
              <a:gd name="T5" fmla="*/ 0 h 2737"/>
              <a:gd name="T6" fmla="*/ 1870 w 3741"/>
              <a:gd name="T7" fmla="*/ 2737 h 2737"/>
              <a:gd name="T8" fmla="*/ 88 w 3741"/>
              <a:gd name="T9" fmla="*/ 47 h 2737"/>
              <a:gd name="T10" fmla="*/ 1870 w 3741"/>
              <a:gd name="T11" fmla="*/ 2655 h 2737"/>
              <a:gd name="T12" fmla="*/ 3652 w 3741"/>
              <a:gd name="T13" fmla="*/ 47 h 2737"/>
              <a:gd name="T14" fmla="*/ 88 w 3741"/>
              <a:gd name="T15" fmla="*/ 47 h 2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1" h="2737">
                <a:moveTo>
                  <a:pt x="1870" y="2737"/>
                </a:moveTo>
                <a:lnTo>
                  <a:pt x="0" y="0"/>
                </a:lnTo>
                <a:lnTo>
                  <a:pt x="3741" y="0"/>
                </a:lnTo>
                <a:lnTo>
                  <a:pt x="1870" y="2737"/>
                </a:lnTo>
                <a:close/>
                <a:moveTo>
                  <a:pt x="88" y="47"/>
                </a:moveTo>
                <a:lnTo>
                  <a:pt x="1870" y="2655"/>
                </a:lnTo>
                <a:lnTo>
                  <a:pt x="3652" y="47"/>
                </a:lnTo>
                <a:lnTo>
                  <a:pt x="88" y="4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885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background">
            <a:extLst>
              <a:ext uri="{FF2B5EF4-FFF2-40B4-BE49-F238E27FC236}">
                <a16:creationId xmlns:a16="http://schemas.microsoft.com/office/drawing/2014/main" xmlns="" id="{BF1DC6F7-0CA2-430D-88FC-8EFD3D423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4" y="0"/>
            <a:ext cx="9144000" cy="6858000"/>
          </a:xfrm>
          <a:prstGeom prst="rect">
            <a:avLst/>
          </a:prstGeom>
        </p:spPr>
      </p:pic>
      <p:sp>
        <p:nvSpPr>
          <p:cNvPr id="37" name="Freeform 7">
            <a:extLst>
              <a:ext uri="{FF2B5EF4-FFF2-40B4-BE49-F238E27FC236}">
                <a16:creationId xmlns:a16="http://schemas.microsoft.com/office/drawing/2014/main" xmlns="" id="{B78E2581-5188-4E54-9491-6BAEB5BB3CFE}"/>
              </a:ext>
            </a:extLst>
          </p:cNvPr>
          <p:cNvSpPr>
            <a:spLocks/>
          </p:cNvSpPr>
          <p:nvPr/>
        </p:nvSpPr>
        <p:spPr bwMode="auto">
          <a:xfrm flipH="1">
            <a:off x="5347474" y="5362577"/>
            <a:ext cx="3811600"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 name="connsiteX0" fmla="*/ 7729 w 10002"/>
              <a:gd name="connsiteY0" fmla="*/ 10000 h 10000"/>
              <a:gd name="connsiteX1" fmla="*/ 10002 w 10002"/>
              <a:gd name="connsiteY1" fmla="*/ 0 h 10000"/>
              <a:gd name="connsiteX2" fmla="*/ 93 w 10002"/>
              <a:gd name="connsiteY2" fmla="*/ 0 h 10000"/>
              <a:gd name="connsiteX3" fmla="*/ 1 w 10002"/>
              <a:gd name="connsiteY3" fmla="*/ 9975 h 10000"/>
              <a:gd name="connsiteX4" fmla="*/ 7729 w 10002"/>
              <a:gd name="connsiteY4" fmla="*/ 10000 h 10000"/>
              <a:gd name="connsiteX0" fmla="*/ 7652 w 9925"/>
              <a:gd name="connsiteY0" fmla="*/ 10000 h 10000"/>
              <a:gd name="connsiteX1" fmla="*/ 9925 w 9925"/>
              <a:gd name="connsiteY1" fmla="*/ 0 h 10000"/>
              <a:gd name="connsiteX2" fmla="*/ 16 w 9925"/>
              <a:gd name="connsiteY2" fmla="*/ 0 h 10000"/>
              <a:gd name="connsiteX3" fmla="*/ 2 w 9925"/>
              <a:gd name="connsiteY3" fmla="*/ 9975 h 10000"/>
              <a:gd name="connsiteX4" fmla="*/ 7652 w 9925"/>
              <a:gd name="connsiteY4" fmla="*/ 10000 h 10000"/>
              <a:gd name="connsiteX0" fmla="*/ 7694 w 9984"/>
              <a:gd name="connsiteY0" fmla="*/ 10000 h 10000"/>
              <a:gd name="connsiteX1" fmla="*/ 9984 w 9984"/>
              <a:gd name="connsiteY1" fmla="*/ 0 h 10000"/>
              <a:gd name="connsiteX2" fmla="*/ 0 w 9984"/>
              <a:gd name="connsiteY2" fmla="*/ 0 h 10000"/>
              <a:gd name="connsiteX3" fmla="*/ 12 w 9984"/>
              <a:gd name="connsiteY3" fmla="*/ 9975 h 10000"/>
              <a:gd name="connsiteX4" fmla="*/ 7694 w 99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 h="10000">
                <a:moveTo>
                  <a:pt x="7694" y="10000"/>
                </a:moveTo>
                <a:lnTo>
                  <a:pt x="9984" y="0"/>
                </a:lnTo>
                <a:lnTo>
                  <a:pt x="0" y="0"/>
                </a:lnTo>
                <a:cubicBezTo>
                  <a:pt x="7" y="3334"/>
                  <a:pt x="5" y="6641"/>
                  <a:pt x="12" y="9975"/>
                </a:cubicBezTo>
                <a:lnTo>
                  <a:pt x="7694"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a:extLst>
              <a:ext uri="{FF2B5EF4-FFF2-40B4-BE49-F238E27FC236}">
                <a16:creationId xmlns:a16="http://schemas.microsoft.com/office/drawing/2014/main" xmlns="" id="{EE868FF1-FD4C-44CF-A9D7-02FDBF8B6A89}"/>
              </a:ext>
            </a:extLst>
          </p:cNvPr>
          <p:cNvSpPr>
            <a:spLocks/>
          </p:cNvSpPr>
          <p:nvPr/>
        </p:nvSpPr>
        <p:spPr bwMode="auto">
          <a:xfrm rot="10800000">
            <a:off x="-3537" y="0"/>
            <a:ext cx="8276685" cy="6872132"/>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 name="connsiteX0" fmla="*/ 0 w 10000"/>
              <a:gd name="connsiteY0" fmla="*/ 0 h 10001"/>
              <a:gd name="connsiteX1" fmla="*/ 4996 w 10000"/>
              <a:gd name="connsiteY1" fmla="*/ 10001 h 10001"/>
              <a:gd name="connsiteX2" fmla="*/ 5581 w 10000"/>
              <a:gd name="connsiteY2" fmla="*/ 8829 h 10001"/>
              <a:gd name="connsiteX3" fmla="*/ 10000 w 10000"/>
              <a:gd name="connsiteY3" fmla="*/ 1 h 10001"/>
              <a:gd name="connsiteX4" fmla="*/ 0 w 10000"/>
              <a:gd name="connsiteY4" fmla="*/ 0 h 10001"/>
              <a:gd name="connsiteX0" fmla="*/ 0 w 10000"/>
              <a:gd name="connsiteY0" fmla="*/ 0 h 10001"/>
              <a:gd name="connsiteX1" fmla="*/ 4401 w 10000"/>
              <a:gd name="connsiteY1" fmla="*/ 8816 h 10001"/>
              <a:gd name="connsiteX2" fmla="*/ 4996 w 10000"/>
              <a:gd name="connsiteY2" fmla="*/ 10001 h 10001"/>
              <a:gd name="connsiteX3" fmla="*/ 5581 w 10000"/>
              <a:gd name="connsiteY3" fmla="*/ 8829 h 10001"/>
              <a:gd name="connsiteX4" fmla="*/ 10000 w 10000"/>
              <a:gd name="connsiteY4" fmla="*/ 1 h 10001"/>
              <a:gd name="connsiteX5" fmla="*/ 0 w 10000"/>
              <a:gd name="connsiteY5" fmla="*/ 0 h 10001"/>
              <a:gd name="connsiteX0" fmla="*/ 0 w 10000"/>
              <a:gd name="connsiteY0" fmla="*/ 0 h 8829"/>
              <a:gd name="connsiteX1" fmla="*/ 4401 w 10000"/>
              <a:gd name="connsiteY1" fmla="*/ 8816 h 8829"/>
              <a:gd name="connsiteX2" fmla="*/ 5581 w 10000"/>
              <a:gd name="connsiteY2" fmla="*/ 8829 h 8829"/>
              <a:gd name="connsiteX3" fmla="*/ 10000 w 10000"/>
              <a:gd name="connsiteY3" fmla="*/ 1 h 8829"/>
              <a:gd name="connsiteX4" fmla="*/ 0 w 10000"/>
              <a:gd name="connsiteY4" fmla="*/ 0 h 8829"/>
              <a:gd name="connsiteX0" fmla="*/ 0 w 10000"/>
              <a:gd name="connsiteY0" fmla="*/ 0 h 10000"/>
              <a:gd name="connsiteX1" fmla="*/ 4401 w 10000"/>
              <a:gd name="connsiteY1" fmla="*/ 9985 h 10000"/>
              <a:gd name="connsiteX2" fmla="*/ 5581 w 10000"/>
              <a:gd name="connsiteY2" fmla="*/ 10000 h 10000"/>
              <a:gd name="connsiteX3" fmla="*/ 9221 w 10000"/>
              <a:gd name="connsiteY3" fmla="*/ 1782 h 10000"/>
              <a:gd name="connsiteX4" fmla="*/ 10000 w 10000"/>
              <a:gd name="connsiteY4" fmla="*/ 1 h 10000"/>
              <a:gd name="connsiteX5" fmla="*/ 0 w 10000"/>
              <a:gd name="connsiteY5" fmla="*/ 0 h 10000"/>
              <a:gd name="connsiteX0" fmla="*/ 0 w 9250"/>
              <a:gd name="connsiteY0" fmla="*/ 0 h 10000"/>
              <a:gd name="connsiteX1" fmla="*/ 4401 w 9250"/>
              <a:gd name="connsiteY1" fmla="*/ 9985 h 10000"/>
              <a:gd name="connsiteX2" fmla="*/ 5581 w 9250"/>
              <a:gd name="connsiteY2" fmla="*/ 10000 h 10000"/>
              <a:gd name="connsiteX3" fmla="*/ 9221 w 9250"/>
              <a:gd name="connsiteY3" fmla="*/ 1782 h 10000"/>
              <a:gd name="connsiteX4" fmla="*/ 9250 w 9250"/>
              <a:gd name="connsiteY4" fmla="*/ 1 h 10000"/>
              <a:gd name="connsiteX5" fmla="*/ 0 w 9250"/>
              <a:gd name="connsiteY5" fmla="*/ 0 h 10000"/>
              <a:gd name="connsiteX0" fmla="*/ 0 w 9980"/>
              <a:gd name="connsiteY0" fmla="*/ 0 h 10000"/>
              <a:gd name="connsiteX1" fmla="*/ 4758 w 9980"/>
              <a:gd name="connsiteY1" fmla="*/ 9985 h 10000"/>
              <a:gd name="connsiteX2" fmla="*/ 6034 w 9980"/>
              <a:gd name="connsiteY2" fmla="*/ 10000 h 10000"/>
              <a:gd name="connsiteX3" fmla="*/ 9969 w 9980"/>
              <a:gd name="connsiteY3" fmla="*/ 1782 h 10000"/>
              <a:gd name="connsiteX4" fmla="*/ 9980 w 9980"/>
              <a:gd name="connsiteY4" fmla="*/ 1 h 10000"/>
              <a:gd name="connsiteX5" fmla="*/ 0 w 9980"/>
              <a:gd name="connsiteY5" fmla="*/ 0 h 10000"/>
              <a:gd name="connsiteX0" fmla="*/ 0 w 10000"/>
              <a:gd name="connsiteY0" fmla="*/ 0 h 9985"/>
              <a:gd name="connsiteX1" fmla="*/ 4768 w 10000"/>
              <a:gd name="connsiteY1" fmla="*/ 9985 h 9985"/>
              <a:gd name="connsiteX2" fmla="*/ 9993 w 10000"/>
              <a:gd name="connsiteY2" fmla="*/ 9983 h 9985"/>
              <a:gd name="connsiteX3" fmla="*/ 9989 w 10000"/>
              <a:gd name="connsiteY3" fmla="*/ 1782 h 9985"/>
              <a:gd name="connsiteX4" fmla="*/ 10000 w 10000"/>
              <a:gd name="connsiteY4" fmla="*/ 1 h 9985"/>
              <a:gd name="connsiteX5" fmla="*/ 0 w 10000"/>
              <a:gd name="connsiteY5" fmla="*/ 0 h 9985"/>
              <a:gd name="connsiteX0" fmla="*/ 0 w 10000"/>
              <a:gd name="connsiteY0" fmla="*/ 0 h 10018"/>
              <a:gd name="connsiteX1" fmla="*/ 4768 w 10000"/>
              <a:gd name="connsiteY1" fmla="*/ 10000 h 10018"/>
              <a:gd name="connsiteX2" fmla="*/ 8445 w 10000"/>
              <a:gd name="connsiteY2" fmla="*/ 10018 h 10018"/>
              <a:gd name="connsiteX3" fmla="*/ 9989 w 10000"/>
              <a:gd name="connsiteY3" fmla="*/ 1785 h 10018"/>
              <a:gd name="connsiteX4" fmla="*/ 10000 w 10000"/>
              <a:gd name="connsiteY4" fmla="*/ 1 h 10018"/>
              <a:gd name="connsiteX5" fmla="*/ 0 w 10000"/>
              <a:gd name="connsiteY5" fmla="*/ 0 h 10018"/>
              <a:gd name="connsiteX0" fmla="*/ 0 w 10474"/>
              <a:gd name="connsiteY0" fmla="*/ 0 h 10018"/>
              <a:gd name="connsiteX1" fmla="*/ 4768 w 10474"/>
              <a:gd name="connsiteY1" fmla="*/ 10000 h 10018"/>
              <a:gd name="connsiteX2" fmla="*/ 8445 w 10474"/>
              <a:gd name="connsiteY2" fmla="*/ 10018 h 10018"/>
              <a:gd name="connsiteX3" fmla="*/ 10000 w 10474"/>
              <a:gd name="connsiteY3" fmla="*/ 1 h 10018"/>
              <a:gd name="connsiteX4" fmla="*/ 0 w 10474"/>
              <a:gd name="connsiteY4" fmla="*/ 0 h 10018"/>
              <a:gd name="connsiteX0" fmla="*/ 0 w 9332"/>
              <a:gd name="connsiteY0" fmla="*/ 0 h 10018"/>
              <a:gd name="connsiteX1" fmla="*/ 4768 w 9332"/>
              <a:gd name="connsiteY1" fmla="*/ 10000 h 10018"/>
              <a:gd name="connsiteX2" fmla="*/ 8445 w 9332"/>
              <a:gd name="connsiteY2" fmla="*/ 10018 h 10018"/>
              <a:gd name="connsiteX3" fmla="*/ 8481 w 9332"/>
              <a:gd name="connsiteY3" fmla="*/ 1 h 10018"/>
              <a:gd name="connsiteX4" fmla="*/ 0 w 9332"/>
              <a:gd name="connsiteY4" fmla="*/ 0 h 10018"/>
              <a:gd name="connsiteX0" fmla="*/ 0 w 9968"/>
              <a:gd name="connsiteY0" fmla="*/ 15 h 10015"/>
              <a:gd name="connsiteX1" fmla="*/ 5109 w 9968"/>
              <a:gd name="connsiteY1" fmla="*/ 9997 h 10015"/>
              <a:gd name="connsiteX2" fmla="*/ 9050 w 9968"/>
              <a:gd name="connsiteY2" fmla="*/ 10015 h 10015"/>
              <a:gd name="connsiteX3" fmla="*/ 9032 w 9968"/>
              <a:gd name="connsiteY3" fmla="*/ 0 h 10015"/>
              <a:gd name="connsiteX4" fmla="*/ 0 w 9968"/>
              <a:gd name="connsiteY4" fmla="*/ 15 h 10015"/>
              <a:gd name="connsiteX0" fmla="*/ 0 w 9491"/>
              <a:gd name="connsiteY0" fmla="*/ 15 h 10000"/>
              <a:gd name="connsiteX1" fmla="*/ 5125 w 9491"/>
              <a:gd name="connsiteY1" fmla="*/ 9982 h 10000"/>
              <a:gd name="connsiteX2" fmla="*/ 9079 w 9491"/>
              <a:gd name="connsiteY2" fmla="*/ 10000 h 10000"/>
              <a:gd name="connsiteX3" fmla="*/ 9061 w 9491"/>
              <a:gd name="connsiteY3" fmla="*/ 0 h 10000"/>
              <a:gd name="connsiteX4" fmla="*/ 0 w 9491"/>
              <a:gd name="connsiteY4" fmla="*/ 15 h 10000"/>
              <a:gd name="connsiteX0" fmla="*/ 0 w 9566"/>
              <a:gd name="connsiteY0" fmla="*/ 15 h 10000"/>
              <a:gd name="connsiteX1" fmla="*/ 5400 w 9566"/>
              <a:gd name="connsiteY1" fmla="*/ 9982 h 10000"/>
              <a:gd name="connsiteX2" fmla="*/ 9566 w 9566"/>
              <a:gd name="connsiteY2" fmla="*/ 10000 h 10000"/>
              <a:gd name="connsiteX3" fmla="*/ 9547 w 9566"/>
              <a:gd name="connsiteY3" fmla="*/ 0 h 10000"/>
              <a:gd name="connsiteX4" fmla="*/ 0 w 9566"/>
              <a:gd name="connsiteY4" fmla="*/ 15 h 10000"/>
              <a:gd name="connsiteX0" fmla="*/ 0 w 9982"/>
              <a:gd name="connsiteY0" fmla="*/ 15 h 9982"/>
              <a:gd name="connsiteX1" fmla="*/ 5645 w 9982"/>
              <a:gd name="connsiteY1" fmla="*/ 9982 h 9982"/>
              <a:gd name="connsiteX2" fmla="*/ 9982 w 9982"/>
              <a:gd name="connsiteY2" fmla="*/ 9974 h 9982"/>
              <a:gd name="connsiteX3" fmla="*/ 9980 w 9982"/>
              <a:gd name="connsiteY3" fmla="*/ 0 h 9982"/>
              <a:gd name="connsiteX4" fmla="*/ 0 w 9982"/>
              <a:gd name="connsiteY4" fmla="*/ 15 h 9982"/>
              <a:gd name="connsiteX0" fmla="*/ 0 w 10000"/>
              <a:gd name="connsiteY0" fmla="*/ 15 h 10000"/>
              <a:gd name="connsiteX1" fmla="*/ 5655 w 10000"/>
              <a:gd name="connsiteY1" fmla="*/ 10000 h 10000"/>
              <a:gd name="connsiteX2" fmla="*/ 10000 w 10000"/>
              <a:gd name="connsiteY2" fmla="*/ 9992 h 10000"/>
              <a:gd name="connsiteX3" fmla="*/ 9998 w 10000"/>
              <a:gd name="connsiteY3" fmla="*/ 0 h 10000"/>
              <a:gd name="connsiteX4" fmla="*/ 0 w 10000"/>
              <a:gd name="connsiteY4" fmla="*/ 15 h 10000"/>
              <a:gd name="connsiteX0" fmla="*/ 0 w 10000"/>
              <a:gd name="connsiteY0" fmla="*/ 15 h 9992"/>
              <a:gd name="connsiteX1" fmla="*/ 5651 w 10000"/>
              <a:gd name="connsiteY1" fmla="*/ 9989 h 9992"/>
              <a:gd name="connsiteX2" fmla="*/ 10000 w 10000"/>
              <a:gd name="connsiteY2" fmla="*/ 9992 h 9992"/>
              <a:gd name="connsiteX3" fmla="*/ 9998 w 10000"/>
              <a:gd name="connsiteY3" fmla="*/ 0 h 9992"/>
              <a:gd name="connsiteX4" fmla="*/ 0 w 10000"/>
              <a:gd name="connsiteY4" fmla="*/ 15 h 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2">
                <a:moveTo>
                  <a:pt x="0" y="15"/>
                </a:moveTo>
                <a:lnTo>
                  <a:pt x="5651" y="9989"/>
                </a:lnTo>
                <a:lnTo>
                  <a:pt x="10000" y="9992"/>
                </a:lnTo>
                <a:cubicBezTo>
                  <a:pt x="9995" y="8175"/>
                  <a:pt x="10000" y="1927"/>
                  <a:pt x="9998" y="0"/>
                </a:cubicBezTo>
                <a:lnTo>
                  <a:pt x="0" y="15"/>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xmlns="" id="{97A5C767-63B5-4311-8E1F-4204FF7482DC}"/>
              </a:ext>
            </a:extLst>
          </p:cNvPr>
          <p:cNvGrpSpPr/>
          <p:nvPr/>
        </p:nvGrpSpPr>
        <p:grpSpPr>
          <a:xfrm>
            <a:off x="3976715" y="3672965"/>
            <a:ext cx="4455270" cy="3261237"/>
            <a:chOff x="396893" y="2203341"/>
            <a:chExt cx="5775328" cy="4227513"/>
          </a:xfrm>
        </p:grpSpPr>
        <p:sp>
          <p:nvSpPr>
            <p:cNvPr id="15" name="Freeform 10">
              <a:extLst>
                <a:ext uri="{FF2B5EF4-FFF2-40B4-BE49-F238E27FC236}">
                  <a16:creationId xmlns:a16="http://schemas.microsoft.com/office/drawing/2014/main" xmlns="" id="{5E27E9BF-2901-4A93-AB08-A8861D6D925E}"/>
                </a:ext>
              </a:extLst>
            </p:cNvPr>
            <p:cNvSpPr>
              <a:spLocks/>
            </p:cNvSpPr>
            <p:nvPr/>
          </p:nvSpPr>
          <p:spPr bwMode="auto">
            <a:xfrm>
              <a:off x="671533" y="2203341"/>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xmlns="" id="{1F9736F5-96E1-4F7F-AB4D-8F4C3A147579}"/>
                </a:ext>
              </a:extLst>
            </p:cNvPr>
            <p:cNvSpPr>
              <a:spLocks noEditPoints="1"/>
            </p:cNvSpPr>
            <p:nvPr/>
          </p:nvSpPr>
          <p:spPr bwMode="auto">
            <a:xfrm rot="900000">
              <a:off x="396893" y="2209692"/>
              <a:ext cx="5768975" cy="4221162"/>
            </a:xfrm>
            <a:custGeom>
              <a:avLst/>
              <a:gdLst>
                <a:gd name="T0" fmla="*/ 1870 w 3741"/>
                <a:gd name="T1" fmla="*/ 2737 h 2737"/>
                <a:gd name="T2" fmla="*/ 0 w 3741"/>
                <a:gd name="T3" fmla="*/ 0 h 2737"/>
                <a:gd name="T4" fmla="*/ 3741 w 3741"/>
                <a:gd name="T5" fmla="*/ 0 h 2737"/>
                <a:gd name="T6" fmla="*/ 1870 w 3741"/>
                <a:gd name="T7" fmla="*/ 2737 h 2737"/>
                <a:gd name="T8" fmla="*/ 88 w 3741"/>
                <a:gd name="T9" fmla="*/ 47 h 2737"/>
                <a:gd name="T10" fmla="*/ 1870 w 3741"/>
                <a:gd name="T11" fmla="*/ 2655 h 2737"/>
                <a:gd name="T12" fmla="*/ 3652 w 3741"/>
                <a:gd name="T13" fmla="*/ 47 h 2737"/>
                <a:gd name="T14" fmla="*/ 88 w 3741"/>
                <a:gd name="T15" fmla="*/ 47 h 2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1" h="2737">
                  <a:moveTo>
                    <a:pt x="1870" y="2737"/>
                  </a:moveTo>
                  <a:lnTo>
                    <a:pt x="0" y="0"/>
                  </a:lnTo>
                  <a:lnTo>
                    <a:pt x="3741" y="0"/>
                  </a:lnTo>
                  <a:lnTo>
                    <a:pt x="1870" y="2737"/>
                  </a:lnTo>
                  <a:close/>
                  <a:moveTo>
                    <a:pt x="88" y="47"/>
                  </a:moveTo>
                  <a:lnTo>
                    <a:pt x="1870" y="2655"/>
                  </a:lnTo>
                  <a:lnTo>
                    <a:pt x="3652" y="47"/>
                  </a:lnTo>
                  <a:lnTo>
                    <a:pt x="88" y="4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extBox 23"/>
            <p:cNvSpPr txBox="1"/>
            <p:nvPr/>
          </p:nvSpPr>
          <p:spPr>
            <a:xfrm>
              <a:off x="1599380" y="2537299"/>
              <a:ext cx="3690515" cy="1316595"/>
            </a:xfrm>
            <a:prstGeom prst="rect">
              <a:avLst/>
            </a:prstGeom>
            <a:noFill/>
            <a:effectLst/>
          </p:spPr>
          <p:txBody>
            <a:bodyPr wrap="square" rtlCol="0">
              <a:spAutoFit/>
            </a:bodyPr>
            <a:lstStyle/>
            <a:p>
              <a:pPr algn="ctr"/>
              <a:r>
                <a:rPr lang="en-US" sz="3000" b="1" spc="100" dirty="0">
                  <a:solidFill>
                    <a:schemeClr val="bg1"/>
                  </a:solidFill>
                  <a:latin typeface="Abadi" panose="020B0604020104020204" pitchFamily="34" charset="0"/>
                  <a:cs typeface="Calibri" panose="020F0502020204030204" pitchFamily="34" charset="0"/>
                </a:rPr>
                <a:t>Requires a Commitment</a:t>
              </a:r>
              <a:endParaRPr lang="en-US" sz="3000" spc="100" dirty="0">
                <a:solidFill>
                  <a:schemeClr val="bg1"/>
                </a:solidFill>
                <a:latin typeface="Abadi Extra Light" panose="020B0204020104020204" pitchFamily="34" charset="0"/>
                <a:cs typeface="Calibri" panose="020F0502020204030204" pitchFamily="34" charset="0"/>
              </a:endParaRPr>
            </a:p>
          </p:txBody>
        </p:sp>
      </p:grpSp>
      <p:sp>
        <p:nvSpPr>
          <p:cNvPr id="40" name="Freeform 9">
            <a:extLst>
              <a:ext uri="{FF2B5EF4-FFF2-40B4-BE49-F238E27FC236}">
                <a16:creationId xmlns:a16="http://schemas.microsoft.com/office/drawing/2014/main" xmlns="" id="{2198393D-2FE6-4644-AAA9-617A40DAA444}"/>
              </a:ext>
            </a:extLst>
          </p:cNvPr>
          <p:cNvSpPr>
            <a:spLocks/>
          </p:cNvSpPr>
          <p:nvPr/>
        </p:nvSpPr>
        <p:spPr bwMode="auto">
          <a:xfrm flipH="1">
            <a:off x="-3537" y="231769"/>
            <a:ext cx="4425780" cy="127318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10"/>
              <a:gd name="connsiteY0" fmla="*/ 0 h 10000"/>
              <a:gd name="connsiteX1" fmla="*/ 0 w 10010"/>
              <a:gd name="connsiteY1" fmla="*/ 10000 h 10000"/>
              <a:gd name="connsiteX2" fmla="*/ 10010 w 10010"/>
              <a:gd name="connsiteY2" fmla="*/ 10000 h 10000"/>
              <a:gd name="connsiteX3" fmla="*/ 9999 w 10010"/>
              <a:gd name="connsiteY3" fmla="*/ 4 h 10000"/>
              <a:gd name="connsiteX4" fmla="*/ 1971 w 10010"/>
              <a:gd name="connsiteY4" fmla="*/ 0 h 10000"/>
              <a:gd name="connsiteX0" fmla="*/ 1971 w 10010"/>
              <a:gd name="connsiteY0" fmla="*/ 0 h 10000"/>
              <a:gd name="connsiteX1" fmla="*/ 0 w 10010"/>
              <a:gd name="connsiteY1" fmla="*/ 10000 h 10000"/>
              <a:gd name="connsiteX2" fmla="*/ 10010 w 10010"/>
              <a:gd name="connsiteY2" fmla="*/ 10000 h 10000"/>
              <a:gd name="connsiteX3" fmla="*/ 10007 w 10010"/>
              <a:gd name="connsiteY3" fmla="*/ 4 h 10000"/>
              <a:gd name="connsiteX4" fmla="*/ 1971 w 1001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00">
                <a:moveTo>
                  <a:pt x="1971" y="0"/>
                </a:moveTo>
                <a:lnTo>
                  <a:pt x="0" y="10000"/>
                </a:lnTo>
                <a:lnTo>
                  <a:pt x="10010" y="10000"/>
                </a:lnTo>
                <a:cubicBezTo>
                  <a:pt x="10001" y="6646"/>
                  <a:pt x="10015" y="3358"/>
                  <a:pt x="10007"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xmlns="" id="{7611B048-2E4F-4196-858F-6CA5F9738D8B}"/>
              </a:ext>
            </a:extLst>
          </p:cNvPr>
          <p:cNvSpPr>
            <a:spLocks/>
          </p:cNvSpPr>
          <p:nvPr/>
        </p:nvSpPr>
        <p:spPr bwMode="auto">
          <a:xfrm rot="10800000">
            <a:off x="2924507" y="525102"/>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30" name="TextBox 29">
            <a:extLst>
              <a:ext uri="{FF2B5EF4-FFF2-40B4-BE49-F238E27FC236}">
                <a16:creationId xmlns:a16="http://schemas.microsoft.com/office/drawing/2014/main" xmlns="" id="{C0781464-8136-4738-9555-49EF774BBCF7}"/>
              </a:ext>
            </a:extLst>
          </p:cNvPr>
          <p:cNvSpPr txBox="1"/>
          <p:nvPr/>
        </p:nvSpPr>
        <p:spPr>
          <a:xfrm>
            <a:off x="337838" y="1678291"/>
            <a:ext cx="3749915" cy="2985433"/>
          </a:xfrm>
          <a:prstGeom prst="rect">
            <a:avLst/>
          </a:prstGeom>
          <a:noFill/>
          <a:effectLst/>
        </p:spPr>
        <p:txBody>
          <a:bodyPr wrap="square" rtlCol="0">
            <a:spAutoFit/>
          </a:bodyPr>
          <a:lstStyle/>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Shifts compliance EVMS oversite back to the Contractor</a:t>
            </a:r>
          </a:p>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Allows for contractor course correction</a:t>
            </a:r>
          </a:p>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Minimizes DOE involvement</a:t>
            </a:r>
          </a:p>
        </p:txBody>
      </p:sp>
      <p:sp>
        <p:nvSpPr>
          <p:cNvPr id="31" name="TextBox 30">
            <a:extLst>
              <a:ext uri="{FF2B5EF4-FFF2-40B4-BE49-F238E27FC236}">
                <a16:creationId xmlns:a16="http://schemas.microsoft.com/office/drawing/2014/main" xmlns="" id="{75A03C45-BCAD-4986-97C5-8F3B8C9C6E6F}"/>
              </a:ext>
            </a:extLst>
          </p:cNvPr>
          <p:cNvSpPr txBox="1"/>
          <p:nvPr/>
        </p:nvSpPr>
        <p:spPr>
          <a:xfrm>
            <a:off x="-162873" y="340564"/>
            <a:ext cx="3637187" cy="1169551"/>
          </a:xfrm>
          <a:prstGeom prst="rect">
            <a:avLst/>
          </a:prstGeom>
          <a:noFill/>
          <a:effectLst/>
        </p:spPr>
        <p:txBody>
          <a:bodyPr wrap="square" rtlCol="0">
            <a:spAutoFit/>
          </a:bodyPr>
          <a:lstStyle/>
          <a:p>
            <a:pPr algn="ctr"/>
            <a:r>
              <a:rPr lang="en-US" sz="3500" b="1" spc="100" dirty="0">
                <a:solidFill>
                  <a:schemeClr val="bg1"/>
                </a:solidFill>
                <a:latin typeface="Abadi" panose="020B0604020104020204" pitchFamily="34" charset="0"/>
                <a:cs typeface="Calibri" panose="020F0502020204030204" pitchFamily="34" charset="0"/>
              </a:rPr>
              <a:t>Reduces DOE Oversite</a:t>
            </a:r>
            <a:endParaRPr lang="en-US" sz="3500" spc="100" dirty="0">
              <a:solidFill>
                <a:schemeClr val="bg1"/>
              </a:solidFill>
              <a:latin typeface="Abadi Extra Light" panose="020B0204020104020204" pitchFamily="34" charset="0"/>
              <a:cs typeface="Calibri" panose="020F0502020204030204" pitchFamily="34" charset="0"/>
            </a:endParaRPr>
          </a:p>
        </p:txBody>
      </p:sp>
      <p:pic>
        <p:nvPicPr>
          <p:cNvPr id="4" name="Picture 3" descr="A picture containing appliance&#10;&#10;Description automatically generated">
            <a:extLst>
              <a:ext uri="{FF2B5EF4-FFF2-40B4-BE49-F238E27FC236}">
                <a16:creationId xmlns:a16="http://schemas.microsoft.com/office/drawing/2014/main" xmlns="" id="{68850E86-E728-4CB6-BFF1-498B26C0F8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597" y="5049299"/>
            <a:ext cx="1752600" cy="626555"/>
          </a:xfrm>
          <a:prstGeom prst="rect">
            <a:avLst/>
          </a:prstGeom>
        </p:spPr>
      </p:pic>
    </p:spTree>
    <p:extLst>
      <p:ext uri="{BB962C8B-B14F-4D97-AF65-F5344CB8AC3E}">
        <p14:creationId xmlns:p14="http://schemas.microsoft.com/office/powerpoint/2010/main" val="194155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ackground">
            <a:extLst>
              <a:ext uri="{FF2B5EF4-FFF2-40B4-BE49-F238E27FC236}">
                <a16:creationId xmlns:a16="http://schemas.microsoft.com/office/drawing/2014/main" xmlns="" id="{074D54B3-29C9-4090-BD7F-DB888A8E0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45"/>
            <a:ext cx="9144000" cy="6858000"/>
          </a:xfrm>
          <a:prstGeom prst="rect">
            <a:avLst/>
          </a:prstGeom>
        </p:spPr>
      </p:pic>
      <p:grpSp>
        <p:nvGrpSpPr>
          <p:cNvPr id="73" name="Group 72">
            <a:extLst>
              <a:ext uri="{FF2B5EF4-FFF2-40B4-BE49-F238E27FC236}">
                <a16:creationId xmlns:a16="http://schemas.microsoft.com/office/drawing/2014/main" xmlns="" id="{6C9086CA-9E0D-4BF7-A4E0-58E4FDA6F14B}"/>
              </a:ext>
            </a:extLst>
          </p:cNvPr>
          <p:cNvGrpSpPr/>
          <p:nvPr/>
        </p:nvGrpSpPr>
        <p:grpSpPr>
          <a:xfrm flipH="1">
            <a:off x="-3536" y="231769"/>
            <a:ext cx="9155613" cy="6403982"/>
            <a:chOff x="-17442" y="231769"/>
            <a:chExt cx="9175159" cy="6403982"/>
          </a:xfrm>
        </p:grpSpPr>
        <p:sp>
          <p:nvSpPr>
            <p:cNvPr id="74" name="Freeform 6">
              <a:extLst>
                <a:ext uri="{FF2B5EF4-FFF2-40B4-BE49-F238E27FC236}">
                  <a16:creationId xmlns:a16="http://schemas.microsoft.com/office/drawing/2014/main" xmlns="" id="{22A2BC36-136C-4B50-B90E-23C03D2CFB38}"/>
                </a:ext>
              </a:extLst>
            </p:cNvPr>
            <p:cNvSpPr>
              <a:spLocks/>
            </p:cNvSpPr>
            <p:nvPr/>
          </p:nvSpPr>
          <p:spPr bwMode="auto">
            <a:xfrm>
              <a:off x="1203004" y="4070354"/>
              <a:ext cx="2643188" cy="1292225"/>
            </a:xfrm>
            <a:custGeom>
              <a:avLst/>
              <a:gdLst>
                <a:gd name="T0" fmla="*/ 558 w 1665"/>
                <a:gd name="T1" fmla="*/ 814 h 814"/>
                <a:gd name="T2" fmla="*/ 0 w 1665"/>
                <a:gd name="T3" fmla="*/ 0 h 814"/>
                <a:gd name="T4" fmla="*/ 1118 w 1665"/>
                <a:gd name="T5" fmla="*/ 0 h 814"/>
                <a:gd name="T6" fmla="*/ 1665 w 1665"/>
                <a:gd name="T7" fmla="*/ 814 h 814"/>
                <a:gd name="T8" fmla="*/ 558 w 1665"/>
                <a:gd name="T9" fmla="*/ 814 h 814"/>
              </a:gdLst>
              <a:ahLst/>
              <a:cxnLst>
                <a:cxn ang="0">
                  <a:pos x="T0" y="T1"/>
                </a:cxn>
                <a:cxn ang="0">
                  <a:pos x="T2" y="T3"/>
                </a:cxn>
                <a:cxn ang="0">
                  <a:pos x="T4" y="T5"/>
                </a:cxn>
                <a:cxn ang="0">
                  <a:pos x="T6" y="T7"/>
                </a:cxn>
                <a:cxn ang="0">
                  <a:pos x="T8" y="T9"/>
                </a:cxn>
              </a:cxnLst>
              <a:rect l="0" t="0" r="r" b="b"/>
              <a:pathLst>
                <a:path w="1665" h="814">
                  <a:moveTo>
                    <a:pt x="558" y="814"/>
                  </a:moveTo>
                  <a:lnTo>
                    <a:pt x="0" y="0"/>
                  </a:lnTo>
                  <a:lnTo>
                    <a:pt x="1118" y="0"/>
                  </a:lnTo>
                  <a:lnTo>
                    <a:pt x="1665" y="814"/>
                  </a:lnTo>
                  <a:lnTo>
                    <a:pt x="558" y="814"/>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7">
              <a:extLst>
                <a:ext uri="{FF2B5EF4-FFF2-40B4-BE49-F238E27FC236}">
                  <a16:creationId xmlns:a16="http://schemas.microsoft.com/office/drawing/2014/main" xmlns="" id="{806B6FA9-20DA-4922-A32A-4F6DE09FA1B4}"/>
                </a:ext>
              </a:extLst>
            </p:cNvPr>
            <p:cNvSpPr>
              <a:spLocks/>
            </p:cNvSpPr>
            <p:nvPr/>
          </p:nvSpPr>
          <p:spPr bwMode="auto">
            <a:xfrm>
              <a:off x="-17442" y="5362577"/>
              <a:ext cx="3863635"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 name="connsiteX0" fmla="*/ 7734 w 10007"/>
                <a:gd name="connsiteY0" fmla="*/ 10000 h 10000"/>
                <a:gd name="connsiteX1" fmla="*/ 10007 w 10007"/>
                <a:gd name="connsiteY1" fmla="*/ 0 h 10000"/>
                <a:gd name="connsiteX2" fmla="*/ 0 w 10007"/>
                <a:gd name="connsiteY2" fmla="*/ 0 h 10000"/>
                <a:gd name="connsiteX3" fmla="*/ 6 w 10007"/>
                <a:gd name="connsiteY3" fmla="*/ 9975 h 10000"/>
                <a:gd name="connsiteX4" fmla="*/ 7734 w 10007"/>
                <a:gd name="connsiteY4" fmla="*/ 10000 h 10000"/>
                <a:gd name="connsiteX0" fmla="*/ 7750 w 10023"/>
                <a:gd name="connsiteY0" fmla="*/ 10000 h 10000"/>
                <a:gd name="connsiteX1" fmla="*/ 10023 w 10023"/>
                <a:gd name="connsiteY1" fmla="*/ 0 h 10000"/>
                <a:gd name="connsiteX2" fmla="*/ 16 w 10023"/>
                <a:gd name="connsiteY2" fmla="*/ 0 h 10000"/>
                <a:gd name="connsiteX3" fmla="*/ 1 w 10023"/>
                <a:gd name="connsiteY3" fmla="*/ 9975 h 10000"/>
                <a:gd name="connsiteX4" fmla="*/ 7750 w 10023"/>
                <a:gd name="connsiteY4" fmla="*/ 10000 h 10000"/>
                <a:gd name="connsiteX0" fmla="*/ 7750 w 10023"/>
                <a:gd name="connsiteY0" fmla="*/ 10000 h 10000"/>
                <a:gd name="connsiteX1" fmla="*/ 10023 w 10023"/>
                <a:gd name="connsiteY1" fmla="*/ 0 h 10000"/>
                <a:gd name="connsiteX2" fmla="*/ 2 w 10023"/>
                <a:gd name="connsiteY2" fmla="*/ 0 h 10000"/>
                <a:gd name="connsiteX3" fmla="*/ 1 w 10023"/>
                <a:gd name="connsiteY3" fmla="*/ 9975 h 10000"/>
                <a:gd name="connsiteX4" fmla="*/ 7750 w 10023"/>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10000">
                  <a:moveTo>
                    <a:pt x="7750" y="10000"/>
                  </a:moveTo>
                  <a:lnTo>
                    <a:pt x="10023" y="0"/>
                  </a:lnTo>
                  <a:lnTo>
                    <a:pt x="2" y="0"/>
                  </a:lnTo>
                  <a:cubicBezTo>
                    <a:pt x="9" y="3334"/>
                    <a:pt x="-6" y="6641"/>
                    <a:pt x="1" y="9975"/>
                  </a:cubicBezTo>
                  <a:lnTo>
                    <a:pt x="7750"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
              <a:extLst>
                <a:ext uri="{FF2B5EF4-FFF2-40B4-BE49-F238E27FC236}">
                  <a16:creationId xmlns:a16="http://schemas.microsoft.com/office/drawing/2014/main" xmlns="" id="{BEA31D4F-01FF-49A6-841C-6AEFE1D58841}"/>
                </a:ext>
              </a:extLst>
            </p:cNvPr>
            <p:cNvSpPr>
              <a:spLocks/>
            </p:cNvSpPr>
            <p:nvPr/>
          </p:nvSpPr>
          <p:spPr bwMode="auto">
            <a:xfrm>
              <a:off x="4722492" y="1504952"/>
              <a:ext cx="2640013" cy="1290639"/>
            </a:xfrm>
            <a:custGeom>
              <a:avLst/>
              <a:gdLst>
                <a:gd name="T0" fmla="*/ 1107 w 1663"/>
                <a:gd name="T1" fmla="*/ 0 h 813"/>
                <a:gd name="T2" fmla="*/ 1663 w 1663"/>
                <a:gd name="T3" fmla="*/ 813 h 813"/>
                <a:gd name="T4" fmla="*/ 547 w 1663"/>
                <a:gd name="T5" fmla="*/ 813 h 813"/>
                <a:gd name="T6" fmla="*/ 0 w 1663"/>
                <a:gd name="T7" fmla="*/ 0 h 813"/>
                <a:gd name="T8" fmla="*/ 1107 w 1663"/>
                <a:gd name="T9" fmla="*/ 0 h 813"/>
              </a:gdLst>
              <a:ahLst/>
              <a:cxnLst>
                <a:cxn ang="0">
                  <a:pos x="T0" y="T1"/>
                </a:cxn>
                <a:cxn ang="0">
                  <a:pos x="T2" y="T3"/>
                </a:cxn>
                <a:cxn ang="0">
                  <a:pos x="T4" y="T5"/>
                </a:cxn>
                <a:cxn ang="0">
                  <a:pos x="T6" y="T7"/>
                </a:cxn>
                <a:cxn ang="0">
                  <a:pos x="T8" y="T9"/>
                </a:cxn>
              </a:cxnLst>
              <a:rect l="0" t="0" r="r" b="b"/>
              <a:pathLst>
                <a:path w="1663" h="813">
                  <a:moveTo>
                    <a:pt x="1107" y="0"/>
                  </a:moveTo>
                  <a:lnTo>
                    <a:pt x="1663" y="813"/>
                  </a:lnTo>
                  <a:lnTo>
                    <a:pt x="547" y="813"/>
                  </a:lnTo>
                  <a:lnTo>
                    <a:pt x="0" y="0"/>
                  </a:lnTo>
                  <a:lnTo>
                    <a:pt x="1107" y="0"/>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5">
              <a:extLst>
                <a:ext uri="{FF2B5EF4-FFF2-40B4-BE49-F238E27FC236}">
                  <a16:creationId xmlns:a16="http://schemas.microsoft.com/office/drawing/2014/main" xmlns="" id="{6A266FF5-0B6C-413E-86F2-69F4A64A0F86}"/>
                </a:ext>
              </a:extLst>
            </p:cNvPr>
            <p:cNvSpPr>
              <a:spLocks/>
            </p:cNvSpPr>
            <p:nvPr/>
          </p:nvSpPr>
          <p:spPr bwMode="auto">
            <a:xfrm>
              <a:off x="1203004" y="2792414"/>
              <a:ext cx="6159500" cy="1277939"/>
            </a:xfrm>
            <a:custGeom>
              <a:avLst/>
              <a:gdLst>
                <a:gd name="T0" fmla="*/ 558 w 3880"/>
                <a:gd name="T1" fmla="*/ 0 h 805"/>
                <a:gd name="T2" fmla="*/ 3880 w 3880"/>
                <a:gd name="T3" fmla="*/ 0 h 805"/>
                <a:gd name="T4" fmla="*/ 3319 w 3880"/>
                <a:gd name="T5" fmla="*/ 805 h 805"/>
                <a:gd name="T6" fmla="*/ 0 w 3880"/>
                <a:gd name="T7" fmla="*/ 805 h 805"/>
                <a:gd name="T8" fmla="*/ 558 w 3880"/>
                <a:gd name="T9" fmla="*/ 0 h 805"/>
              </a:gdLst>
              <a:ahLst/>
              <a:cxnLst>
                <a:cxn ang="0">
                  <a:pos x="T0" y="T1"/>
                </a:cxn>
                <a:cxn ang="0">
                  <a:pos x="T2" y="T3"/>
                </a:cxn>
                <a:cxn ang="0">
                  <a:pos x="T4" y="T5"/>
                </a:cxn>
                <a:cxn ang="0">
                  <a:pos x="T6" y="T7"/>
                </a:cxn>
                <a:cxn ang="0">
                  <a:pos x="T8" y="T9"/>
                </a:cxn>
              </a:cxnLst>
              <a:rect l="0" t="0" r="r" b="b"/>
              <a:pathLst>
                <a:path w="3880" h="805">
                  <a:moveTo>
                    <a:pt x="558" y="0"/>
                  </a:moveTo>
                  <a:lnTo>
                    <a:pt x="3880" y="0"/>
                  </a:lnTo>
                  <a:lnTo>
                    <a:pt x="3319" y="805"/>
                  </a:lnTo>
                  <a:lnTo>
                    <a:pt x="0" y="805"/>
                  </a:lnTo>
                  <a:lnTo>
                    <a:pt x="5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9">
              <a:extLst>
                <a:ext uri="{FF2B5EF4-FFF2-40B4-BE49-F238E27FC236}">
                  <a16:creationId xmlns:a16="http://schemas.microsoft.com/office/drawing/2014/main" xmlns="" id="{A26F8198-DE31-4E81-A18D-FF6B2552D2CC}"/>
                </a:ext>
              </a:extLst>
            </p:cNvPr>
            <p:cNvSpPr>
              <a:spLocks/>
            </p:cNvSpPr>
            <p:nvPr/>
          </p:nvSpPr>
          <p:spPr bwMode="auto">
            <a:xfrm>
              <a:off x="4722490" y="231769"/>
              <a:ext cx="4435227" cy="127318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08"/>
                <a:gd name="connsiteY0" fmla="*/ 0 h 10000"/>
                <a:gd name="connsiteX1" fmla="*/ 0 w 10008"/>
                <a:gd name="connsiteY1" fmla="*/ 10000 h 10000"/>
                <a:gd name="connsiteX2" fmla="*/ 10002 w 10008"/>
                <a:gd name="connsiteY2" fmla="*/ 10000 h 10000"/>
                <a:gd name="connsiteX3" fmla="*/ 10007 w 10008"/>
                <a:gd name="connsiteY3" fmla="*/ 4 h 10000"/>
                <a:gd name="connsiteX4" fmla="*/ 1971 w 10008"/>
                <a:gd name="connsiteY4" fmla="*/ 0 h 10000"/>
                <a:gd name="connsiteX0" fmla="*/ 1971 w 10010"/>
                <a:gd name="connsiteY0" fmla="*/ 0 h 10000"/>
                <a:gd name="connsiteX1" fmla="*/ 0 w 10010"/>
                <a:gd name="connsiteY1" fmla="*/ 10000 h 10000"/>
                <a:gd name="connsiteX2" fmla="*/ 10010 w 10010"/>
                <a:gd name="connsiteY2" fmla="*/ 10000 h 10000"/>
                <a:gd name="connsiteX3" fmla="*/ 10007 w 10010"/>
                <a:gd name="connsiteY3" fmla="*/ 4 h 10000"/>
                <a:gd name="connsiteX4" fmla="*/ 1971 w 1001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00">
                  <a:moveTo>
                    <a:pt x="1971" y="0"/>
                  </a:moveTo>
                  <a:lnTo>
                    <a:pt x="0" y="10000"/>
                  </a:lnTo>
                  <a:lnTo>
                    <a:pt x="10010" y="10000"/>
                  </a:lnTo>
                  <a:cubicBezTo>
                    <a:pt x="10001" y="6646"/>
                    <a:pt x="10015" y="3358"/>
                    <a:pt x="10007"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54">
            <a:extLst>
              <a:ext uri="{FF2B5EF4-FFF2-40B4-BE49-F238E27FC236}">
                <a16:creationId xmlns:a16="http://schemas.microsoft.com/office/drawing/2014/main" xmlns="" id="{070FB1A6-7919-43AD-AAA0-11FF3C373299}"/>
              </a:ext>
            </a:extLst>
          </p:cNvPr>
          <p:cNvGrpSpPr/>
          <p:nvPr/>
        </p:nvGrpSpPr>
        <p:grpSpPr>
          <a:xfrm>
            <a:off x="105204" y="1798288"/>
            <a:ext cx="3724766" cy="2850664"/>
            <a:chOff x="671533" y="2203341"/>
            <a:chExt cx="5500688" cy="4029075"/>
          </a:xfrm>
        </p:grpSpPr>
        <p:sp>
          <p:nvSpPr>
            <p:cNvPr id="56" name="Freeform 10">
              <a:extLst>
                <a:ext uri="{FF2B5EF4-FFF2-40B4-BE49-F238E27FC236}">
                  <a16:creationId xmlns:a16="http://schemas.microsoft.com/office/drawing/2014/main" xmlns="" id="{6183E4AA-EA66-428D-8863-2B2AFF29B4C6}"/>
                </a:ext>
              </a:extLst>
            </p:cNvPr>
            <p:cNvSpPr>
              <a:spLocks/>
            </p:cNvSpPr>
            <p:nvPr/>
          </p:nvSpPr>
          <p:spPr bwMode="auto">
            <a:xfrm>
              <a:off x="671533" y="2203341"/>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248" tIns="39624" rIns="79248" bIns="39624" numCol="1" anchor="t" anchorCtr="0" compatLnSpc="1">
              <a:prstTxWarp prst="textNoShape">
                <a:avLst/>
              </a:prstTxWarp>
            </a:bodyPr>
            <a:lstStyle/>
            <a:p>
              <a:endParaRPr lang="en-US" sz="1443" dirty="0"/>
            </a:p>
          </p:txBody>
        </p:sp>
        <p:sp>
          <p:nvSpPr>
            <p:cNvPr id="59" name="TextBox 58">
              <a:extLst>
                <a:ext uri="{FF2B5EF4-FFF2-40B4-BE49-F238E27FC236}">
                  <a16:creationId xmlns:a16="http://schemas.microsoft.com/office/drawing/2014/main" xmlns="" id="{65669586-63E6-45B1-9728-9EDBDF459DDE}"/>
                </a:ext>
              </a:extLst>
            </p:cNvPr>
            <p:cNvSpPr txBox="1"/>
            <p:nvPr/>
          </p:nvSpPr>
          <p:spPr>
            <a:xfrm>
              <a:off x="1376948" y="2485503"/>
              <a:ext cx="4104404" cy="1237128"/>
            </a:xfrm>
            <a:prstGeom prst="rect">
              <a:avLst/>
            </a:prstGeom>
            <a:noFill/>
            <a:effectLst/>
          </p:spPr>
          <p:txBody>
            <a:bodyPr wrap="square" rtlCol="0">
              <a:spAutoFit/>
            </a:bodyPr>
            <a:lstStyle/>
            <a:p>
              <a:pPr algn="ctr"/>
              <a:r>
                <a:rPr lang="en-US" sz="3200" b="1" spc="87" dirty="0">
                  <a:solidFill>
                    <a:schemeClr val="bg1"/>
                  </a:solidFill>
                  <a:latin typeface="Abadi" panose="020B0604020104020204" pitchFamily="34" charset="0"/>
                  <a:cs typeface="Calibri" panose="020F0502020204030204" pitchFamily="34" charset="0"/>
                </a:rPr>
                <a:t>Leadership </a:t>
              </a:r>
              <a:r>
                <a:rPr lang="en-US" sz="2800" b="1" spc="87" dirty="0">
                  <a:solidFill>
                    <a:schemeClr val="bg1"/>
                  </a:solidFill>
                  <a:latin typeface="Abadi" panose="020B0604020104020204" pitchFamily="34" charset="0"/>
                  <a:cs typeface="Calibri" panose="020F0502020204030204" pitchFamily="34" charset="0"/>
                </a:rPr>
                <a:t>Engagement</a:t>
              </a:r>
              <a:endParaRPr lang="en-US" sz="3200" spc="87" dirty="0">
                <a:solidFill>
                  <a:schemeClr val="bg1"/>
                </a:solidFill>
                <a:latin typeface="Abadi Extra Light" panose="020B0204020104020204" pitchFamily="34" charset="0"/>
                <a:cs typeface="Calibri" panose="020F0502020204030204" pitchFamily="34" charset="0"/>
              </a:endParaRPr>
            </a:p>
          </p:txBody>
        </p:sp>
      </p:grpSp>
      <p:grpSp>
        <p:nvGrpSpPr>
          <p:cNvPr id="60" name="Group 59">
            <a:extLst>
              <a:ext uri="{FF2B5EF4-FFF2-40B4-BE49-F238E27FC236}">
                <a16:creationId xmlns:a16="http://schemas.microsoft.com/office/drawing/2014/main" xmlns="" id="{C0A3CF68-2DCA-4183-9005-0A355B32A1FE}"/>
              </a:ext>
            </a:extLst>
          </p:cNvPr>
          <p:cNvGrpSpPr/>
          <p:nvPr/>
        </p:nvGrpSpPr>
        <p:grpSpPr>
          <a:xfrm>
            <a:off x="4070209" y="2272273"/>
            <a:ext cx="4069359" cy="3090304"/>
            <a:chOff x="5951719" y="1627943"/>
            <a:chExt cx="5500688" cy="4029075"/>
          </a:xfrm>
        </p:grpSpPr>
        <p:sp>
          <p:nvSpPr>
            <p:cNvPr id="61" name="Freeform 10">
              <a:extLst>
                <a:ext uri="{FF2B5EF4-FFF2-40B4-BE49-F238E27FC236}">
                  <a16:creationId xmlns:a16="http://schemas.microsoft.com/office/drawing/2014/main" xmlns="" id="{01EEC2AF-79C6-409A-963B-8DE331E071BA}"/>
                </a:ext>
              </a:extLst>
            </p:cNvPr>
            <p:cNvSpPr>
              <a:spLocks/>
            </p:cNvSpPr>
            <p:nvPr/>
          </p:nvSpPr>
          <p:spPr bwMode="auto">
            <a:xfrm>
              <a:off x="5951719" y="1627943"/>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248" tIns="39624" rIns="79248" bIns="39624" numCol="1" anchor="t" anchorCtr="0" compatLnSpc="1">
              <a:prstTxWarp prst="textNoShape">
                <a:avLst/>
              </a:prstTxWarp>
            </a:bodyPr>
            <a:lstStyle/>
            <a:p>
              <a:endParaRPr lang="en-US" sz="1443" dirty="0"/>
            </a:p>
          </p:txBody>
        </p:sp>
        <p:sp>
          <p:nvSpPr>
            <p:cNvPr id="64" name="TextBox 63">
              <a:extLst>
                <a:ext uri="{FF2B5EF4-FFF2-40B4-BE49-F238E27FC236}">
                  <a16:creationId xmlns:a16="http://schemas.microsoft.com/office/drawing/2014/main" xmlns="" id="{46BF81E7-E3EA-49D7-8B37-E560717796E5}"/>
                </a:ext>
              </a:extLst>
            </p:cNvPr>
            <p:cNvSpPr txBox="1"/>
            <p:nvPr/>
          </p:nvSpPr>
          <p:spPr>
            <a:xfrm>
              <a:off x="6619082" y="1897653"/>
              <a:ext cx="4128239" cy="1162150"/>
            </a:xfrm>
            <a:prstGeom prst="rect">
              <a:avLst/>
            </a:prstGeom>
            <a:noFill/>
            <a:effectLst/>
          </p:spPr>
          <p:txBody>
            <a:bodyPr wrap="square" rtlCol="0">
              <a:spAutoFit/>
            </a:bodyPr>
            <a:lstStyle/>
            <a:p>
              <a:pPr algn="ctr"/>
              <a:r>
                <a:rPr lang="en-US" sz="2800" b="1" spc="87" dirty="0">
                  <a:solidFill>
                    <a:schemeClr val="bg1"/>
                  </a:solidFill>
                  <a:latin typeface="Abadi" panose="020B0604020104020204" pitchFamily="34" charset="0"/>
                  <a:cs typeface="Calibri" panose="020F0502020204030204" pitchFamily="34" charset="0"/>
                </a:rPr>
                <a:t>Chartered Authority Structure</a:t>
              </a:r>
              <a:endParaRPr lang="en-US" sz="2800" spc="87" dirty="0">
                <a:solidFill>
                  <a:schemeClr val="bg1"/>
                </a:solidFill>
                <a:latin typeface="Abadi Extra Light" panose="020B0204020104020204" pitchFamily="34" charset="0"/>
                <a:cs typeface="Calibri" panose="020F0502020204030204" pitchFamily="34" charset="0"/>
              </a:endParaRPr>
            </a:p>
          </p:txBody>
        </p:sp>
      </p:grpSp>
      <p:sp>
        <p:nvSpPr>
          <p:cNvPr id="80" name="Freeform 10">
            <a:extLst>
              <a:ext uri="{FF2B5EF4-FFF2-40B4-BE49-F238E27FC236}">
                <a16:creationId xmlns:a16="http://schemas.microsoft.com/office/drawing/2014/main" xmlns="" id="{5B54F6F3-9AC8-49C1-8A42-4457CA6103BC}"/>
              </a:ext>
            </a:extLst>
          </p:cNvPr>
          <p:cNvSpPr>
            <a:spLocks/>
          </p:cNvSpPr>
          <p:nvPr/>
        </p:nvSpPr>
        <p:spPr bwMode="auto">
          <a:xfrm>
            <a:off x="5715000" y="5703578"/>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dir="110400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81" name="Freeform 10">
            <a:extLst>
              <a:ext uri="{FF2B5EF4-FFF2-40B4-BE49-F238E27FC236}">
                <a16:creationId xmlns:a16="http://schemas.microsoft.com/office/drawing/2014/main" xmlns="" id="{C533BECF-6703-496A-8908-0A9211F52BF6}"/>
              </a:ext>
            </a:extLst>
          </p:cNvPr>
          <p:cNvSpPr>
            <a:spLocks/>
          </p:cNvSpPr>
          <p:nvPr/>
        </p:nvSpPr>
        <p:spPr bwMode="auto">
          <a:xfrm rot="10800000">
            <a:off x="2924507" y="525102"/>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xmlns="" id="{CB417BC5-F9EE-4E2E-A533-7CF2626E8886}"/>
              </a:ext>
            </a:extLst>
          </p:cNvPr>
          <p:cNvSpPr txBox="1"/>
          <p:nvPr/>
        </p:nvSpPr>
        <p:spPr>
          <a:xfrm>
            <a:off x="582873" y="391308"/>
            <a:ext cx="2236527" cy="954107"/>
          </a:xfrm>
          <a:prstGeom prst="rect">
            <a:avLst/>
          </a:prstGeom>
          <a:noFill/>
        </p:spPr>
        <p:txBody>
          <a:bodyPr wrap="square" rtlCol="0">
            <a:spAutoFit/>
          </a:bodyPr>
          <a:lstStyle/>
          <a:p>
            <a:r>
              <a:rPr lang="en-US" sz="2800" b="1" dirty="0">
                <a:solidFill>
                  <a:srgbClr val="FF0000"/>
                </a:solidFill>
              </a:rPr>
              <a:t>Key Features</a:t>
            </a:r>
          </a:p>
        </p:txBody>
      </p:sp>
      <p:sp>
        <p:nvSpPr>
          <p:cNvPr id="3" name="Arrow: Right 2">
            <a:extLst>
              <a:ext uri="{FF2B5EF4-FFF2-40B4-BE49-F238E27FC236}">
                <a16:creationId xmlns:a16="http://schemas.microsoft.com/office/drawing/2014/main" xmlns="" id="{BDBFB010-6FF3-463F-ACB4-709D00F3F721}"/>
              </a:ext>
            </a:extLst>
          </p:cNvPr>
          <p:cNvSpPr/>
          <p:nvPr/>
        </p:nvSpPr>
        <p:spPr>
          <a:xfrm>
            <a:off x="7924800" y="5703578"/>
            <a:ext cx="838200" cy="544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11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xmlns="" id="{7C630D2A-1362-4D41-A590-418A4FDE3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 y="0"/>
            <a:ext cx="9144000" cy="6858000"/>
          </a:xfrm>
          <a:prstGeom prst="rect">
            <a:avLst/>
          </a:prstGeom>
        </p:spPr>
      </p:pic>
      <p:sp>
        <p:nvSpPr>
          <p:cNvPr id="25" name="Freeform 6">
            <a:extLst>
              <a:ext uri="{FF2B5EF4-FFF2-40B4-BE49-F238E27FC236}">
                <a16:creationId xmlns:a16="http://schemas.microsoft.com/office/drawing/2014/main" xmlns="" id="{6A75DDBE-9B42-4267-9B8B-5C6BBE6D4967}"/>
              </a:ext>
            </a:extLst>
          </p:cNvPr>
          <p:cNvSpPr>
            <a:spLocks/>
          </p:cNvSpPr>
          <p:nvPr/>
        </p:nvSpPr>
        <p:spPr bwMode="auto">
          <a:xfrm>
            <a:off x="1203004" y="4070354"/>
            <a:ext cx="2643188" cy="1292225"/>
          </a:xfrm>
          <a:custGeom>
            <a:avLst/>
            <a:gdLst>
              <a:gd name="T0" fmla="*/ 558 w 1665"/>
              <a:gd name="T1" fmla="*/ 814 h 814"/>
              <a:gd name="T2" fmla="*/ 0 w 1665"/>
              <a:gd name="T3" fmla="*/ 0 h 814"/>
              <a:gd name="T4" fmla="*/ 1118 w 1665"/>
              <a:gd name="T5" fmla="*/ 0 h 814"/>
              <a:gd name="T6" fmla="*/ 1665 w 1665"/>
              <a:gd name="T7" fmla="*/ 814 h 814"/>
              <a:gd name="T8" fmla="*/ 558 w 1665"/>
              <a:gd name="T9" fmla="*/ 814 h 814"/>
            </a:gdLst>
            <a:ahLst/>
            <a:cxnLst>
              <a:cxn ang="0">
                <a:pos x="T0" y="T1"/>
              </a:cxn>
              <a:cxn ang="0">
                <a:pos x="T2" y="T3"/>
              </a:cxn>
              <a:cxn ang="0">
                <a:pos x="T4" y="T5"/>
              </a:cxn>
              <a:cxn ang="0">
                <a:pos x="T6" y="T7"/>
              </a:cxn>
              <a:cxn ang="0">
                <a:pos x="T8" y="T9"/>
              </a:cxn>
            </a:cxnLst>
            <a:rect l="0" t="0" r="r" b="b"/>
            <a:pathLst>
              <a:path w="1665" h="814">
                <a:moveTo>
                  <a:pt x="558" y="814"/>
                </a:moveTo>
                <a:lnTo>
                  <a:pt x="0" y="0"/>
                </a:lnTo>
                <a:lnTo>
                  <a:pt x="1118" y="0"/>
                </a:lnTo>
                <a:lnTo>
                  <a:pt x="1665" y="814"/>
                </a:lnTo>
                <a:lnTo>
                  <a:pt x="558" y="814"/>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
            <a:extLst>
              <a:ext uri="{FF2B5EF4-FFF2-40B4-BE49-F238E27FC236}">
                <a16:creationId xmlns:a16="http://schemas.microsoft.com/office/drawing/2014/main" xmlns="" id="{60F9B575-AA6D-4157-B682-1CFD7243A1F4}"/>
              </a:ext>
            </a:extLst>
          </p:cNvPr>
          <p:cNvSpPr>
            <a:spLocks/>
          </p:cNvSpPr>
          <p:nvPr/>
        </p:nvSpPr>
        <p:spPr bwMode="auto">
          <a:xfrm>
            <a:off x="-9348" y="5362577"/>
            <a:ext cx="3855539"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7729" y="10000"/>
                </a:moveTo>
                <a:lnTo>
                  <a:pt x="10002" y="0"/>
                </a:lnTo>
                <a:lnTo>
                  <a:pt x="2" y="0"/>
                </a:lnTo>
                <a:cubicBezTo>
                  <a:pt x="9" y="3334"/>
                  <a:pt x="-6" y="6641"/>
                  <a:pt x="1" y="9975"/>
                </a:cubicBezTo>
                <a:lnTo>
                  <a:pt x="7729"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xmlns="" id="{8DA1AFAF-5FE1-49B5-BD55-A11C3A6CEAD9}"/>
              </a:ext>
            </a:extLst>
          </p:cNvPr>
          <p:cNvSpPr>
            <a:spLocks/>
          </p:cNvSpPr>
          <p:nvPr/>
        </p:nvSpPr>
        <p:spPr bwMode="auto">
          <a:xfrm>
            <a:off x="4722489" y="1471904"/>
            <a:ext cx="2640013" cy="1290639"/>
          </a:xfrm>
          <a:custGeom>
            <a:avLst/>
            <a:gdLst>
              <a:gd name="T0" fmla="*/ 1107 w 1663"/>
              <a:gd name="T1" fmla="*/ 0 h 813"/>
              <a:gd name="T2" fmla="*/ 1663 w 1663"/>
              <a:gd name="T3" fmla="*/ 813 h 813"/>
              <a:gd name="T4" fmla="*/ 547 w 1663"/>
              <a:gd name="T5" fmla="*/ 813 h 813"/>
              <a:gd name="T6" fmla="*/ 0 w 1663"/>
              <a:gd name="T7" fmla="*/ 0 h 813"/>
              <a:gd name="T8" fmla="*/ 1107 w 1663"/>
              <a:gd name="T9" fmla="*/ 0 h 813"/>
            </a:gdLst>
            <a:ahLst/>
            <a:cxnLst>
              <a:cxn ang="0">
                <a:pos x="T0" y="T1"/>
              </a:cxn>
              <a:cxn ang="0">
                <a:pos x="T2" y="T3"/>
              </a:cxn>
              <a:cxn ang="0">
                <a:pos x="T4" y="T5"/>
              </a:cxn>
              <a:cxn ang="0">
                <a:pos x="T6" y="T7"/>
              </a:cxn>
              <a:cxn ang="0">
                <a:pos x="T8" y="T9"/>
              </a:cxn>
            </a:cxnLst>
            <a:rect l="0" t="0" r="r" b="b"/>
            <a:pathLst>
              <a:path w="1663" h="813">
                <a:moveTo>
                  <a:pt x="1107" y="0"/>
                </a:moveTo>
                <a:lnTo>
                  <a:pt x="1663" y="813"/>
                </a:lnTo>
                <a:lnTo>
                  <a:pt x="547" y="813"/>
                </a:lnTo>
                <a:lnTo>
                  <a:pt x="0" y="0"/>
                </a:lnTo>
                <a:lnTo>
                  <a:pt x="1107" y="0"/>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5">
            <a:extLst>
              <a:ext uri="{FF2B5EF4-FFF2-40B4-BE49-F238E27FC236}">
                <a16:creationId xmlns:a16="http://schemas.microsoft.com/office/drawing/2014/main" xmlns="" id="{99F65B73-D4BA-4B66-BC67-53D4CA4D33DF}"/>
              </a:ext>
            </a:extLst>
          </p:cNvPr>
          <p:cNvSpPr>
            <a:spLocks/>
          </p:cNvSpPr>
          <p:nvPr/>
        </p:nvSpPr>
        <p:spPr bwMode="auto">
          <a:xfrm>
            <a:off x="1203004" y="2743200"/>
            <a:ext cx="6159500" cy="1277939"/>
          </a:xfrm>
          <a:custGeom>
            <a:avLst/>
            <a:gdLst>
              <a:gd name="T0" fmla="*/ 558 w 3880"/>
              <a:gd name="T1" fmla="*/ 0 h 805"/>
              <a:gd name="T2" fmla="*/ 3880 w 3880"/>
              <a:gd name="T3" fmla="*/ 0 h 805"/>
              <a:gd name="T4" fmla="*/ 3319 w 3880"/>
              <a:gd name="T5" fmla="*/ 805 h 805"/>
              <a:gd name="T6" fmla="*/ 0 w 3880"/>
              <a:gd name="T7" fmla="*/ 805 h 805"/>
              <a:gd name="T8" fmla="*/ 558 w 3880"/>
              <a:gd name="T9" fmla="*/ 0 h 805"/>
            </a:gdLst>
            <a:ahLst/>
            <a:cxnLst>
              <a:cxn ang="0">
                <a:pos x="T0" y="T1"/>
              </a:cxn>
              <a:cxn ang="0">
                <a:pos x="T2" y="T3"/>
              </a:cxn>
              <a:cxn ang="0">
                <a:pos x="T4" y="T5"/>
              </a:cxn>
              <a:cxn ang="0">
                <a:pos x="T6" y="T7"/>
              </a:cxn>
              <a:cxn ang="0">
                <a:pos x="T8" y="T9"/>
              </a:cxn>
            </a:cxnLst>
            <a:rect l="0" t="0" r="r" b="b"/>
            <a:pathLst>
              <a:path w="3880" h="805">
                <a:moveTo>
                  <a:pt x="558" y="0"/>
                </a:moveTo>
                <a:lnTo>
                  <a:pt x="3880" y="0"/>
                </a:lnTo>
                <a:lnTo>
                  <a:pt x="3319" y="805"/>
                </a:lnTo>
                <a:lnTo>
                  <a:pt x="0" y="805"/>
                </a:lnTo>
                <a:lnTo>
                  <a:pt x="5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a:extLst>
              <a:ext uri="{FF2B5EF4-FFF2-40B4-BE49-F238E27FC236}">
                <a16:creationId xmlns:a16="http://schemas.microsoft.com/office/drawing/2014/main" xmlns="" id="{EFE8CC38-2E91-43C2-9781-A47930C4B54D}"/>
              </a:ext>
            </a:extLst>
          </p:cNvPr>
          <p:cNvSpPr>
            <a:spLocks/>
          </p:cNvSpPr>
          <p:nvPr/>
        </p:nvSpPr>
        <p:spPr bwMode="auto">
          <a:xfrm>
            <a:off x="4722489" y="198718"/>
            <a:ext cx="4431684" cy="127318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1971" y="0"/>
                </a:moveTo>
                <a:lnTo>
                  <a:pt x="0" y="10000"/>
                </a:lnTo>
                <a:lnTo>
                  <a:pt x="10002" y="10000"/>
                </a:lnTo>
                <a:cubicBezTo>
                  <a:pt x="9993" y="6646"/>
                  <a:pt x="10007" y="3358"/>
                  <a:pt x="9999"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xmlns="" id="{98CEB6B3-C41F-44B1-BCFC-9BAB05F17EAF}"/>
              </a:ext>
            </a:extLst>
          </p:cNvPr>
          <p:cNvGrpSpPr/>
          <p:nvPr/>
        </p:nvGrpSpPr>
        <p:grpSpPr>
          <a:xfrm>
            <a:off x="184904" y="3962400"/>
            <a:ext cx="3244096" cy="2687754"/>
            <a:chOff x="5951719" y="1627943"/>
            <a:chExt cx="5500688" cy="4029075"/>
          </a:xfrm>
        </p:grpSpPr>
        <p:sp>
          <p:nvSpPr>
            <p:cNvPr id="44" name="Freeform 10">
              <a:extLst>
                <a:ext uri="{FF2B5EF4-FFF2-40B4-BE49-F238E27FC236}">
                  <a16:creationId xmlns:a16="http://schemas.microsoft.com/office/drawing/2014/main" xmlns="" id="{B36091D2-6FC8-40EB-B554-0C6979B16763}"/>
                </a:ext>
              </a:extLst>
            </p:cNvPr>
            <p:cNvSpPr>
              <a:spLocks/>
            </p:cNvSpPr>
            <p:nvPr/>
          </p:nvSpPr>
          <p:spPr bwMode="auto">
            <a:xfrm>
              <a:off x="5951719" y="1627943"/>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4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248" tIns="39624" rIns="79248" bIns="39624" numCol="1" anchor="t" anchorCtr="0" compatLnSpc="1">
              <a:prstTxWarp prst="textNoShape">
                <a:avLst/>
              </a:prstTxWarp>
            </a:bodyPr>
            <a:lstStyle/>
            <a:p>
              <a:endParaRPr lang="en-US" sz="1443" dirty="0"/>
            </a:p>
          </p:txBody>
        </p:sp>
        <p:sp>
          <p:nvSpPr>
            <p:cNvPr id="47" name="TextBox 46">
              <a:extLst>
                <a:ext uri="{FF2B5EF4-FFF2-40B4-BE49-F238E27FC236}">
                  <a16:creationId xmlns:a16="http://schemas.microsoft.com/office/drawing/2014/main" xmlns="" id="{2FC3F88D-EF3A-4969-A2D6-84706FE9C00B}"/>
                </a:ext>
              </a:extLst>
            </p:cNvPr>
            <p:cNvSpPr txBox="1"/>
            <p:nvPr/>
          </p:nvSpPr>
          <p:spPr>
            <a:xfrm>
              <a:off x="6922482" y="1926568"/>
              <a:ext cx="3510578" cy="2585455"/>
            </a:xfrm>
            <a:prstGeom prst="rect">
              <a:avLst/>
            </a:prstGeom>
            <a:noFill/>
            <a:effectLst/>
          </p:spPr>
          <p:txBody>
            <a:bodyPr wrap="square" rtlCol="0">
              <a:spAutoFit/>
            </a:bodyPr>
            <a:lstStyle/>
            <a:p>
              <a:pPr algn="ctr"/>
              <a:r>
                <a:rPr lang="en-US" sz="2400" b="1" spc="87" dirty="0">
                  <a:solidFill>
                    <a:schemeClr val="bg1"/>
                  </a:solidFill>
                  <a:latin typeface="Abadi" panose="020B0604020104020204" pitchFamily="34" charset="0"/>
                  <a:cs typeface="Calibri" panose="020F0502020204030204" pitchFamily="34" charset="0"/>
                </a:rPr>
                <a:t>Documented Methodology </a:t>
              </a:r>
              <a:r>
                <a:rPr lang="en-US" sz="2000" b="1" spc="87" dirty="0">
                  <a:solidFill>
                    <a:schemeClr val="bg1"/>
                  </a:solidFill>
                  <a:latin typeface="Abadi" panose="020B0604020104020204" pitchFamily="34" charset="0"/>
                  <a:cs typeface="Calibri" panose="020F0502020204030204" pitchFamily="34" charset="0"/>
                </a:rPr>
                <a:t>with Program      Surveillance Officer</a:t>
              </a:r>
              <a:endParaRPr lang="en-US" sz="2400" spc="87" dirty="0">
                <a:solidFill>
                  <a:schemeClr val="bg1"/>
                </a:solidFill>
                <a:latin typeface="Abadi Extra Light" panose="020B0204020104020204" pitchFamily="34" charset="0"/>
                <a:cs typeface="Calibri" panose="020F0502020204030204" pitchFamily="34" charset="0"/>
              </a:endParaRPr>
            </a:p>
          </p:txBody>
        </p:sp>
      </p:grpSp>
      <p:grpSp>
        <p:nvGrpSpPr>
          <p:cNvPr id="48" name="Group 47">
            <a:extLst>
              <a:ext uri="{FF2B5EF4-FFF2-40B4-BE49-F238E27FC236}">
                <a16:creationId xmlns:a16="http://schemas.microsoft.com/office/drawing/2014/main" xmlns="" id="{B7F79497-C908-433A-AFC7-BAF4E198E020}"/>
              </a:ext>
            </a:extLst>
          </p:cNvPr>
          <p:cNvGrpSpPr/>
          <p:nvPr/>
        </p:nvGrpSpPr>
        <p:grpSpPr>
          <a:xfrm>
            <a:off x="3124200" y="2209800"/>
            <a:ext cx="3028863" cy="2262950"/>
            <a:chOff x="6214858" y="1425188"/>
            <a:chExt cx="5500688" cy="4029075"/>
          </a:xfrm>
        </p:grpSpPr>
        <p:sp>
          <p:nvSpPr>
            <p:cNvPr id="49" name="Freeform 10">
              <a:extLst>
                <a:ext uri="{FF2B5EF4-FFF2-40B4-BE49-F238E27FC236}">
                  <a16:creationId xmlns:a16="http://schemas.microsoft.com/office/drawing/2014/main" xmlns="" id="{68852721-AFD4-43FF-9734-878FE8DDB46D}"/>
                </a:ext>
              </a:extLst>
            </p:cNvPr>
            <p:cNvSpPr>
              <a:spLocks/>
            </p:cNvSpPr>
            <p:nvPr/>
          </p:nvSpPr>
          <p:spPr bwMode="auto">
            <a:xfrm>
              <a:off x="6214858" y="1425188"/>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248" tIns="39624" rIns="79248" bIns="39624" numCol="1" anchor="t" anchorCtr="0" compatLnSpc="1">
              <a:prstTxWarp prst="textNoShape">
                <a:avLst/>
              </a:prstTxWarp>
            </a:bodyPr>
            <a:lstStyle/>
            <a:p>
              <a:endParaRPr lang="en-US" sz="1443" dirty="0"/>
            </a:p>
          </p:txBody>
        </p:sp>
        <p:sp>
          <p:nvSpPr>
            <p:cNvPr id="52" name="TextBox 51">
              <a:extLst>
                <a:ext uri="{FF2B5EF4-FFF2-40B4-BE49-F238E27FC236}">
                  <a16:creationId xmlns:a16="http://schemas.microsoft.com/office/drawing/2014/main" xmlns="" id="{C9C06B8C-E190-43D9-8146-FFF10BB2B7F2}"/>
                </a:ext>
              </a:extLst>
            </p:cNvPr>
            <p:cNvSpPr txBox="1"/>
            <p:nvPr/>
          </p:nvSpPr>
          <p:spPr>
            <a:xfrm>
              <a:off x="6754046" y="1661664"/>
              <a:ext cx="4479399" cy="1170574"/>
            </a:xfrm>
            <a:prstGeom prst="rect">
              <a:avLst/>
            </a:prstGeom>
            <a:noFill/>
            <a:effectLst/>
          </p:spPr>
          <p:txBody>
            <a:bodyPr wrap="square" rtlCol="0">
              <a:spAutoFit/>
            </a:bodyPr>
            <a:lstStyle/>
            <a:p>
              <a:pPr algn="ctr"/>
              <a:r>
                <a:rPr lang="en-US" sz="2400" b="1" spc="87" dirty="0">
                  <a:solidFill>
                    <a:schemeClr val="bg1"/>
                  </a:solidFill>
                  <a:latin typeface="Abadi" panose="020B0604020104020204" pitchFamily="34" charset="0"/>
                  <a:cs typeface="Calibri" panose="020F0502020204030204" pitchFamily="34" charset="0"/>
                </a:rPr>
                <a:t>Learning Organization</a:t>
              </a:r>
              <a:endParaRPr lang="en-US" sz="2400" spc="87" dirty="0">
                <a:solidFill>
                  <a:schemeClr val="bg1"/>
                </a:solidFill>
                <a:latin typeface="Abadi Extra Light" panose="020B020402010402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xmlns="" id="{AFF3BFA3-5C87-45AB-9679-52542B378143}"/>
              </a:ext>
            </a:extLst>
          </p:cNvPr>
          <p:cNvGrpSpPr/>
          <p:nvPr/>
        </p:nvGrpSpPr>
        <p:grpSpPr>
          <a:xfrm>
            <a:off x="5519111" y="557460"/>
            <a:ext cx="3686786" cy="1885460"/>
            <a:chOff x="5951719" y="1627941"/>
            <a:chExt cx="5500688" cy="4029077"/>
          </a:xfrm>
        </p:grpSpPr>
        <p:sp>
          <p:nvSpPr>
            <p:cNvPr id="54" name="Freeform 10">
              <a:extLst>
                <a:ext uri="{FF2B5EF4-FFF2-40B4-BE49-F238E27FC236}">
                  <a16:creationId xmlns:a16="http://schemas.microsoft.com/office/drawing/2014/main" xmlns="" id="{26C3DA10-4C55-4842-8BEA-4FBF3E7137EC}"/>
                </a:ext>
              </a:extLst>
            </p:cNvPr>
            <p:cNvSpPr>
              <a:spLocks/>
            </p:cNvSpPr>
            <p:nvPr/>
          </p:nvSpPr>
          <p:spPr bwMode="auto">
            <a:xfrm>
              <a:off x="5951719" y="1627943"/>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248" tIns="39624" rIns="79248" bIns="39624" numCol="1" anchor="t" anchorCtr="0" compatLnSpc="1">
              <a:prstTxWarp prst="textNoShape">
                <a:avLst/>
              </a:prstTxWarp>
            </a:bodyPr>
            <a:lstStyle/>
            <a:p>
              <a:endParaRPr lang="en-US" sz="1443" dirty="0"/>
            </a:p>
          </p:txBody>
        </p:sp>
        <p:sp>
          <p:nvSpPr>
            <p:cNvPr id="57" name="TextBox 56">
              <a:extLst>
                <a:ext uri="{FF2B5EF4-FFF2-40B4-BE49-F238E27FC236}">
                  <a16:creationId xmlns:a16="http://schemas.microsoft.com/office/drawing/2014/main" xmlns="" id="{0113BA10-C6D1-4C62-B618-630A342D2F97}"/>
                </a:ext>
              </a:extLst>
            </p:cNvPr>
            <p:cNvSpPr txBox="1"/>
            <p:nvPr/>
          </p:nvSpPr>
          <p:spPr>
            <a:xfrm>
              <a:off x="7088624" y="1627941"/>
              <a:ext cx="3074610" cy="2565007"/>
            </a:xfrm>
            <a:prstGeom prst="rect">
              <a:avLst/>
            </a:prstGeom>
            <a:noFill/>
            <a:effectLst/>
          </p:spPr>
          <p:txBody>
            <a:bodyPr wrap="square" rtlCol="0">
              <a:spAutoFit/>
            </a:bodyPr>
            <a:lstStyle/>
            <a:p>
              <a:pPr algn="ctr"/>
              <a:r>
                <a:rPr lang="en-US" sz="2400" b="1" spc="87" dirty="0">
                  <a:solidFill>
                    <a:schemeClr val="bg1"/>
                  </a:solidFill>
                  <a:latin typeface="Abadi" panose="020B0604020104020204" pitchFamily="34" charset="0"/>
                  <a:cs typeface="Calibri" panose="020F0502020204030204" pitchFamily="34" charset="0"/>
                </a:rPr>
                <a:t>Transparency and Openness</a:t>
              </a:r>
              <a:endParaRPr lang="en-US" sz="2400" spc="87" dirty="0">
                <a:solidFill>
                  <a:schemeClr val="bg1"/>
                </a:solidFill>
                <a:latin typeface="Abadi Extra Light" panose="020B0204020104020204" pitchFamily="34" charset="0"/>
                <a:cs typeface="Calibri" panose="020F0502020204030204" pitchFamily="34" charset="0"/>
              </a:endParaRPr>
            </a:p>
          </p:txBody>
        </p:sp>
      </p:grpSp>
      <p:sp>
        <p:nvSpPr>
          <p:cNvPr id="18" name="Arrow: Right 17">
            <a:extLst>
              <a:ext uri="{FF2B5EF4-FFF2-40B4-BE49-F238E27FC236}">
                <a16:creationId xmlns:a16="http://schemas.microsoft.com/office/drawing/2014/main" xmlns="" id="{1FE923D2-394E-4FE9-898A-ECE582AB46A0}"/>
              </a:ext>
            </a:extLst>
          </p:cNvPr>
          <p:cNvSpPr/>
          <p:nvPr/>
        </p:nvSpPr>
        <p:spPr>
          <a:xfrm>
            <a:off x="-33051" y="5825720"/>
            <a:ext cx="838200" cy="544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02700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xmlns="" id="{0DC6DF74-9783-4DD8-BA28-036AE95DD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 y="0"/>
            <a:ext cx="9144000" cy="6858000"/>
          </a:xfrm>
          <a:prstGeom prst="rect">
            <a:avLst/>
          </a:prstGeom>
        </p:spPr>
      </p:pic>
      <p:sp>
        <p:nvSpPr>
          <p:cNvPr id="25" name="Freeform 8">
            <a:extLst>
              <a:ext uri="{FF2B5EF4-FFF2-40B4-BE49-F238E27FC236}">
                <a16:creationId xmlns:a16="http://schemas.microsoft.com/office/drawing/2014/main" xmlns="" id="{9D0B054C-E353-43D0-92F3-75458011E25B}"/>
              </a:ext>
            </a:extLst>
          </p:cNvPr>
          <p:cNvSpPr>
            <a:spLocks/>
          </p:cNvSpPr>
          <p:nvPr/>
        </p:nvSpPr>
        <p:spPr bwMode="auto">
          <a:xfrm>
            <a:off x="5019176" y="1504952"/>
            <a:ext cx="2640013" cy="1290639"/>
          </a:xfrm>
          <a:custGeom>
            <a:avLst/>
            <a:gdLst>
              <a:gd name="T0" fmla="*/ 1107 w 1663"/>
              <a:gd name="T1" fmla="*/ 0 h 813"/>
              <a:gd name="T2" fmla="*/ 1663 w 1663"/>
              <a:gd name="T3" fmla="*/ 813 h 813"/>
              <a:gd name="T4" fmla="*/ 547 w 1663"/>
              <a:gd name="T5" fmla="*/ 813 h 813"/>
              <a:gd name="T6" fmla="*/ 0 w 1663"/>
              <a:gd name="T7" fmla="*/ 0 h 813"/>
              <a:gd name="T8" fmla="*/ 1107 w 1663"/>
              <a:gd name="T9" fmla="*/ 0 h 813"/>
            </a:gdLst>
            <a:ahLst/>
            <a:cxnLst>
              <a:cxn ang="0">
                <a:pos x="T0" y="T1"/>
              </a:cxn>
              <a:cxn ang="0">
                <a:pos x="T2" y="T3"/>
              </a:cxn>
              <a:cxn ang="0">
                <a:pos x="T4" y="T5"/>
              </a:cxn>
              <a:cxn ang="0">
                <a:pos x="T6" y="T7"/>
              </a:cxn>
              <a:cxn ang="0">
                <a:pos x="T8" y="T9"/>
              </a:cxn>
            </a:cxnLst>
            <a:rect l="0" t="0" r="r" b="b"/>
            <a:pathLst>
              <a:path w="1663" h="813">
                <a:moveTo>
                  <a:pt x="1107" y="0"/>
                </a:moveTo>
                <a:lnTo>
                  <a:pt x="1663" y="813"/>
                </a:lnTo>
                <a:lnTo>
                  <a:pt x="547" y="813"/>
                </a:lnTo>
                <a:lnTo>
                  <a:pt x="0" y="0"/>
                </a:lnTo>
                <a:lnTo>
                  <a:pt x="1107" y="0"/>
                </a:lnTo>
                <a:close/>
              </a:path>
            </a:pathLst>
          </a:custGeom>
          <a:gradFill>
            <a:gsLst>
              <a:gs pos="100000">
                <a:schemeClr val="tx1">
                  <a:lumMod val="95000"/>
                  <a:lumOff val="5000"/>
                </a:schemeClr>
              </a:gs>
              <a:gs pos="0">
                <a:schemeClr val="tx1">
                  <a:lumMod val="80000"/>
                  <a:lumOff val="20000"/>
                </a:schemeClr>
              </a:gs>
            </a:gsLst>
            <a:lin ang="48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
            <a:extLst>
              <a:ext uri="{FF2B5EF4-FFF2-40B4-BE49-F238E27FC236}">
                <a16:creationId xmlns:a16="http://schemas.microsoft.com/office/drawing/2014/main" xmlns="" id="{EFC9C73C-066E-402E-ADB8-F64199E89E43}"/>
              </a:ext>
            </a:extLst>
          </p:cNvPr>
          <p:cNvSpPr>
            <a:spLocks/>
          </p:cNvSpPr>
          <p:nvPr/>
        </p:nvSpPr>
        <p:spPr bwMode="auto">
          <a:xfrm>
            <a:off x="1499688" y="2792414"/>
            <a:ext cx="6159500" cy="1277939"/>
          </a:xfrm>
          <a:custGeom>
            <a:avLst/>
            <a:gdLst>
              <a:gd name="T0" fmla="*/ 558 w 3880"/>
              <a:gd name="T1" fmla="*/ 0 h 805"/>
              <a:gd name="T2" fmla="*/ 3880 w 3880"/>
              <a:gd name="T3" fmla="*/ 0 h 805"/>
              <a:gd name="T4" fmla="*/ 3319 w 3880"/>
              <a:gd name="T5" fmla="*/ 805 h 805"/>
              <a:gd name="T6" fmla="*/ 0 w 3880"/>
              <a:gd name="T7" fmla="*/ 805 h 805"/>
              <a:gd name="T8" fmla="*/ 558 w 3880"/>
              <a:gd name="T9" fmla="*/ 0 h 805"/>
            </a:gdLst>
            <a:ahLst/>
            <a:cxnLst>
              <a:cxn ang="0">
                <a:pos x="T0" y="T1"/>
              </a:cxn>
              <a:cxn ang="0">
                <a:pos x="T2" y="T3"/>
              </a:cxn>
              <a:cxn ang="0">
                <a:pos x="T4" y="T5"/>
              </a:cxn>
              <a:cxn ang="0">
                <a:pos x="T6" y="T7"/>
              </a:cxn>
              <a:cxn ang="0">
                <a:pos x="T8" y="T9"/>
              </a:cxn>
            </a:cxnLst>
            <a:rect l="0" t="0" r="r" b="b"/>
            <a:pathLst>
              <a:path w="3880" h="805">
                <a:moveTo>
                  <a:pt x="558" y="0"/>
                </a:moveTo>
                <a:lnTo>
                  <a:pt x="3880" y="0"/>
                </a:lnTo>
                <a:lnTo>
                  <a:pt x="3319" y="805"/>
                </a:lnTo>
                <a:lnTo>
                  <a:pt x="0" y="805"/>
                </a:lnTo>
                <a:lnTo>
                  <a:pt x="558"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9">
            <a:extLst>
              <a:ext uri="{FF2B5EF4-FFF2-40B4-BE49-F238E27FC236}">
                <a16:creationId xmlns:a16="http://schemas.microsoft.com/office/drawing/2014/main" xmlns="" id="{772A7295-55DA-4DED-9372-CB0354D93FB7}"/>
              </a:ext>
            </a:extLst>
          </p:cNvPr>
          <p:cNvSpPr>
            <a:spLocks/>
          </p:cNvSpPr>
          <p:nvPr/>
        </p:nvSpPr>
        <p:spPr bwMode="auto">
          <a:xfrm>
            <a:off x="5029199" y="227439"/>
            <a:ext cx="4139392" cy="1277515"/>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02"/>
              <a:gd name="connsiteY0" fmla="*/ 34 h 10034"/>
              <a:gd name="connsiteX1" fmla="*/ 0 w 10002"/>
              <a:gd name="connsiteY1" fmla="*/ 10034 h 10034"/>
              <a:gd name="connsiteX2" fmla="*/ 10002 w 10002"/>
              <a:gd name="connsiteY2" fmla="*/ 10034 h 10034"/>
              <a:gd name="connsiteX3" fmla="*/ 9351 w 10002"/>
              <a:gd name="connsiteY3" fmla="*/ 0 h 10034"/>
              <a:gd name="connsiteX4" fmla="*/ 1971 w 10002"/>
              <a:gd name="connsiteY4" fmla="*/ 34 h 10034"/>
              <a:gd name="connsiteX0" fmla="*/ 1971 w 9409"/>
              <a:gd name="connsiteY0" fmla="*/ 34 h 10034"/>
              <a:gd name="connsiteX1" fmla="*/ 0 w 9409"/>
              <a:gd name="connsiteY1" fmla="*/ 10034 h 10034"/>
              <a:gd name="connsiteX2" fmla="*/ 9409 w 9409"/>
              <a:gd name="connsiteY2" fmla="*/ 10034 h 10034"/>
              <a:gd name="connsiteX3" fmla="*/ 9351 w 9409"/>
              <a:gd name="connsiteY3" fmla="*/ 0 h 10034"/>
              <a:gd name="connsiteX4" fmla="*/ 1971 w 9409"/>
              <a:gd name="connsiteY4" fmla="*/ 34 h 10034"/>
              <a:gd name="connsiteX0" fmla="*/ 2095 w 9953"/>
              <a:gd name="connsiteY0" fmla="*/ 34 h 10000"/>
              <a:gd name="connsiteX1" fmla="*/ 0 w 9953"/>
              <a:gd name="connsiteY1" fmla="*/ 10000 h 10000"/>
              <a:gd name="connsiteX2" fmla="*/ 9953 w 9953"/>
              <a:gd name="connsiteY2" fmla="*/ 10000 h 10000"/>
              <a:gd name="connsiteX3" fmla="*/ 9938 w 9953"/>
              <a:gd name="connsiteY3" fmla="*/ 0 h 10000"/>
              <a:gd name="connsiteX4" fmla="*/ 2095 w 9953"/>
              <a:gd name="connsiteY4" fmla="*/ 34 h 10000"/>
              <a:gd name="connsiteX0" fmla="*/ 2105 w 9988"/>
              <a:gd name="connsiteY0" fmla="*/ 34 h 10000"/>
              <a:gd name="connsiteX1" fmla="*/ 0 w 9988"/>
              <a:gd name="connsiteY1" fmla="*/ 10000 h 10000"/>
              <a:gd name="connsiteX2" fmla="*/ 9988 w 9988"/>
              <a:gd name="connsiteY2" fmla="*/ 10000 h 10000"/>
              <a:gd name="connsiteX3" fmla="*/ 9985 w 9988"/>
              <a:gd name="connsiteY3" fmla="*/ 0 h 10000"/>
              <a:gd name="connsiteX4" fmla="*/ 2105 w 9988"/>
              <a:gd name="connsiteY4" fmla="*/ 34 h 10000"/>
              <a:gd name="connsiteX0" fmla="*/ 2108 w 10000"/>
              <a:gd name="connsiteY0" fmla="*/ 34 h 10000"/>
              <a:gd name="connsiteX1" fmla="*/ 0 w 10000"/>
              <a:gd name="connsiteY1" fmla="*/ 10000 h 10000"/>
              <a:gd name="connsiteX2" fmla="*/ 10000 w 10000"/>
              <a:gd name="connsiteY2" fmla="*/ 10000 h 10000"/>
              <a:gd name="connsiteX3" fmla="*/ 9974 w 10000"/>
              <a:gd name="connsiteY3" fmla="*/ 0 h 10000"/>
              <a:gd name="connsiteX4" fmla="*/ 2108 w 10000"/>
              <a:gd name="connsiteY4" fmla="*/ 34 h 10000"/>
              <a:gd name="connsiteX0" fmla="*/ 2108 w 9988"/>
              <a:gd name="connsiteY0" fmla="*/ 34 h 10000"/>
              <a:gd name="connsiteX1" fmla="*/ 0 w 9988"/>
              <a:gd name="connsiteY1" fmla="*/ 10000 h 10000"/>
              <a:gd name="connsiteX2" fmla="*/ 9988 w 9988"/>
              <a:gd name="connsiteY2" fmla="*/ 10000 h 10000"/>
              <a:gd name="connsiteX3" fmla="*/ 9974 w 9988"/>
              <a:gd name="connsiteY3" fmla="*/ 0 h 10000"/>
              <a:gd name="connsiteX4" fmla="*/ 2108 w 9988"/>
              <a:gd name="connsiteY4" fmla="*/ 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8" h="10000">
                <a:moveTo>
                  <a:pt x="2108" y="34"/>
                </a:moveTo>
                <a:lnTo>
                  <a:pt x="0" y="10000"/>
                </a:lnTo>
                <a:lnTo>
                  <a:pt x="9988" y="10000"/>
                </a:lnTo>
                <a:cubicBezTo>
                  <a:pt x="9978" y="6657"/>
                  <a:pt x="9983" y="3343"/>
                  <a:pt x="9974" y="0"/>
                </a:cubicBezTo>
                <a:lnTo>
                  <a:pt x="2108" y="34"/>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
            <a:extLst>
              <a:ext uri="{FF2B5EF4-FFF2-40B4-BE49-F238E27FC236}">
                <a16:creationId xmlns:a16="http://schemas.microsoft.com/office/drawing/2014/main" xmlns="" id="{990F43F9-52F9-473B-AB43-C9F8DFF8DB2F}"/>
              </a:ext>
            </a:extLst>
          </p:cNvPr>
          <p:cNvSpPr>
            <a:spLocks/>
          </p:cNvSpPr>
          <p:nvPr/>
        </p:nvSpPr>
        <p:spPr bwMode="auto">
          <a:xfrm>
            <a:off x="3393" y="152400"/>
            <a:ext cx="5940207" cy="6722763"/>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 name="connsiteX0" fmla="*/ 0 w 10000"/>
              <a:gd name="connsiteY0" fmla="*/ 0 h 10001"/>
              <a:gd name="connsiteX1" fmla="*/ 3557 w 10000"/>
              <a:gd name="connsiteY1" fmla="*/ 7145 h 10001"/>
              <a:gd name="connsiteX2" fmla="*/ 4996 w 10000"/>
              <a:gd name="connsiteY2" fmla="*/ 10001 h 10001"/>
              <a:gd name="connsiteX3" fmla="*/ 10000 w 10000"/>
              <a:gd name="connsiteY3" fmla="*/ 1 h 10001"/>
              <a:gd name="connsiteX4" fmla="*/ 0 w 10000"/>
              <a:gd name="connsiteY4" fmla="*/ 0 h 10001"/>
              <a:gd name="connsiteX0" fmla="*/ 0 w 10000"/>
              <a:gd name="connsiteY0" fmla="*/ 19 h 10020"/>
              <a:gd name="connsiteX1" fmla="*/ 3557 w 10000"/>
              <a:gd name="connsiteY1" fmla="*/ 7164 h 10020"/>
              <a:gd name="connsiteX2" fmla="*/ 4996 w 10000"/>
              <a:gd name="connsiteY2" fmla="*/ 10020 h 10020"/>
              <a:gd name="connsiteX3" fmla="*/ 10000 w 10000"/>
              <a:gd name="connsiteY3" fmla="*/ 20 h 10020"/>
              <a:gd name="connsiteX4" fmla="*/ 3515 w 10000"/>
              <a:gd name="connsiteY4" fmla="*/ 0 h 10020"/>
              <a:gd name="connsiteX5" fmla="*/ 0 w 10000"/>
              <a:gd name="connsiteY5" fmla="*/ 19 h 10020"/>
              <a:gd name="connsiteX0" fmla="*/ 0 w 6485"/>
              <a:gd name="connsiteY0" fmla="*/ 0 h 10020"/>
              <a:gd name="connsiteX1" fmla="*/ 42 w 6485"/>
              <a:gd name="connsiteY1" fmla="*/ 7164 h 10020"/>
              <a:gd name="connsiteX2" fmla="*/ 1481 w 6485"/>
              <a:gd name="connsiteY2" fmla="*/ 10020 h 10020"/>
              <a:gd name="connsiteX3" fmla="*/ 6485 w 6485"/>
              <a:gd name="connsiteY3" fmla="*/ 20 h 10020"/>
              <a:gd name="connsiteX4" fmla="*/ 0 w 6485"/>
              <a:gd name="connsiteY4" fmla="*/ 0 h 1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 h="10020">
                <a:moveTo>
                  <a:pt x="0" y="0"/>
                </a:moveTo>
                <a:lnTo>
                  <a:pt x="42" y="7164"/>
                </a:lnTo>
                <a:lnTo>
                  <a:pt x="1481" y="10020"/>
                </a:lnTo>
                <a:lnTo>
                  <a:pt x="6485" y="20"/>
                </a:lnTo>
                <a:lnTo>
                  <a:pt x="0" y="0"/>
                </a:lnTo>
                <a:close/>
              </a:path>
            </a:pathLst>
          </a:custGeom>
          <a:gradFill>
            <a:gsLst>
              <a:gs pos="69000">
                <a:schemeClr val="accent2">
                  <a:alpha val="30000"/>
                </a:schemeClr>
              </a:gs>
              <a:gs pos="4000">
                <a:schemeClr val="accent1">
                  <a:alpha val="0"/>
                </a:schemeClr>
              </a:gs>
            </a:gsLst>
            <a:lin ang="27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xmlns="" id="{AD258C46-48A6-4A64-9122-0672A35690B6}"/>
              </a:ext>
            </a:extLst>
          </p:cNvPr>
          <p:cNvSpPr>
            <a:spLocks/>
          </p:cNvSpPr>
          <p:nvPr/>
        </p:nvSpPr>
        <p:spPr bwMode="auto">
          <a:xfrm>
            <a:off x="0" y="9181"/>
            <a:ext cx="7833724" cy="6866582"/>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 name="connsiteX0" fmla="*/ 0 w 10000"/>
              <a:gd name="connsiteY0" fmla="*/ 0 h 10001"/>
              <a:gd name="connsiteX1" fmla="*/ 1409 w 10000"/>
              <a:gd name="connsiteY1" fmla="*/ 2865 h 10001"/>
              <a:gd name="connsiteX2" fmla="*/ 4996 w 10000"/>
              <a:gd name="connsiteY2" fmla="*/ 10001 h 10001"/>
              <a:gd name="connsiteX3" fmla="*/ 10000 w 10000"/>
              <a:gd name="connsiteY3" fmla="*/ 1 h 10001"/>
              <a:gd name="connsiteX4" fmla="*/ 0 w 10000"/>
              <a:gd name="connsiteY4" fmla="*/ 0 h 10001"/>
              <a:gd name="connsiteX0" fmla="*/ 85 w 8591"/>
              <a:gd name="connsiteY0" fmla="*/ 0 h 10001"/>
              <a:gd name="connsiteX1" fmla="*/ 0 w 8591"/>
              <a:gd name="connsiteY1" fmla="*/ 2865 h 10001"/>
              <a:gd name="connsiteX2" fmla="*/ 3587 w 8591"/>
              <a:gd name="connsiteY2" fmla="*/ 10001 h 10001"/>
              <a:gd name="connsiteX3" fmla="*/ 8591 w 8591"/>
              <a:gd name="connsiteY3" fmla="*/ 1 h 10001"/>
              <a:gd name="connsiteX4" fmla="*/ 85 w 8591"/>
              <a:gd name="connsiteY4" fmla="*/ 0 h 10001"/>
              <a:gd name="connsiteX0" fmla="*/ 23 w 10000"/>
              <a:gd name="connsiteY0" fmla="*/ 0 h 10000"/>
              <a:gd name="connsiteX1" fmla="*/ 0 w 10000"/>
              <a:gd name="connsiteY1" fmla="*/ 2865 h 10000"/>
              <a:gd name="connsiteX2" fmla="*/ 4175 w 10000"/>
              <a:gd name="connsiteY2" fmla="*/ 10000 h 10000"/>
              <a:gd name="connsiteX3" fmla="*/ 10000 w 10000"/>
              <a:gd name="connsiteY3" fmla="*/ 1 h 10000"/>
              <a:gd name="connsiteX4" fmla="*/ 23 w 10000"/>
              <a:gd name="connsiteY4" fmla="*/ 0 h 10000"/>
              <a:gd name="connsiteX0" fmla="*/ 11 w 9988"/>
              <a:gd name="connsiteY0" fmla="*/ 0 h 10000"/>
              <a:gd name="connsiteX1" fmla="*/ 1 w 9988"/>
              <a:gd name="connsiteY1" fmla="*/ 2887 h 10000"/>
              <a:gd name="connsiteX2" fmla="*/ 4163 w 9988"/>
              <a:gd name="connsiteY2" fmla="*/ 10000 h 10000"/>
              <a:gd name="connsiteX3" fmla="*/ 9988 w 9988"/>
              <a:gd name="connsiteY3" fmla="*/ 1 h 10000"/>
              <a:gd name="connsiteX4" fmla="*/ 11 w 9988"/>
              <a:gd name="connsiteY4" fmla="*/ 0 h 10000"/>
              <a:gd name="connsiteX0" fmla="*/ 11 w 10000"/>
              <a:gd name="connsiteY0" fmla="*/ 0 h 10000"/>
              <a:gd name="connsiteX1" fmla="*/ 7 w 10000"/>
              <a:gd name="connsiteY1" fmla="*/ 2902 h 10000"/>
              <a:gd name="connsiteX2" fmla="*/ 4168 w 10000"/>
              <a:gd name="connsiteY2" fmla="*/ 10000 h 10000"/>
              <a:gd name="connsiteX3" fmla="*/ 10000 w 10000"/>
              <a:gd name="connsiteY3" fmla="*/ 1 h 10000"/>
              <a:gd name="connsiteX4" fmla="*/ 11 w 10000"/>
              <a:gd name="connsiteY4" fmla="*/ 0 h 10000"/>
              <a:gd name="connsiteX0" fmla="*/ 29 w 9993"/>
              <a:gd name="connsiteY0" fmla="*/ 0 h 10007"/>
              <a:gd name="connsiteX1" fmla="*/ 0 w 9993"/>
              <a:gd name="connsiteY1" fmla="*/ 2909 h 10007"/>
              <a:gd name="connsiteX2" fmla="*/ 4161 w 9993"/>
              <a:gd name="connsiteY2" fmla="*/ 10007 h 10007"/>
              <a:gd name="connsiteX3" fmla="*/ 9993 w 9993"/>
              <a:gd name="connsiteY3" fmla="*/ 8 h 10007"/>
              <a:gd name="connsiteX4" fmla="*/ 29 w 9993"/>
              <a:gd name="connsiteY4" fmla="*/ 0 h 10007"/>
              <a:gd name="connsiteX0" fmla="*/ 23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23 w 10000"/>
              <a:gd name="connsiteY4" fmla="*/ 0 h 10000"/>
              <a:gd name="connsiteX0" fmla="*/ 23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23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0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0 w 10000"/>
              <a:gd name="connsiteY4" fmla="*/ 0 h 10000"/>
              <a:gd name="connsiteX0" fmla="*/ 1995 w 10000"/>
              <a:gd name="connsiteY0" fmla="*/ 0 h 10000"/>
              <a:gd name="connsiteX1" fmla="*/ 0 w 10000"/>
              <a:gd name="connsiteY1" fmla="*/ 2907 h 10000"/>
              <a:gd name="connsiteX2" fmla="*/ 4164 w 10000"/>
              <a:gd name="connsiteY2" fmla="*/ 10000 h 10000"/>
              <a:gd name="connsiteX3" fmla="*/ 10000 w 10000"/>
              <a:gd name="connsiteY3" fmla="*/ 8 h 10000"/>
              <a:gd name="connsiteX4" fmla="*/ 1995 w 10000"/>
              <a:gd name="connsiteY4" fmla="*/ 0 h 10000"/>
              <a:gd name="connsiteX0" fmla="*/ 40 w 8045"/>
              <a:gd name="connsiteY0" fmla="*/ 0 h 10000"/>
              <a:gd name="connsiteX1" fmla="*/ 0 w 8045"/>
              <a:gd name="connsiteY1" fmla="*/ 6238 h 10000"/>
              <a:gd name="connsiteX2" fmla="*/ 2209 w 8045"/>
              <a:gd name="connsiteY2" fmla="*/ 10000 h 10000"/>
              <a:gd name="connsiteX3" fmla="*/ 8045 w 8045"/>
              <a:gd name="connsiteY3" fmla="*/ 8 h 10000"/>
              <a:gd name="connsiteX4" fmla="*/ 40 w 8045"/>
              <a:gd name="connsiteY4" fmla="*/ 0 h 10000"/>
              <a:gd name="connsiteX0" fmla="*/ 69 w 10019"/>
              <a:gd name="connsiteY0" fmla="*/ 0 h 10000"/>
              <a:gd name="connsiteX1" fmla="*/ 0 w 10019"/>
              <a:gd name="connsiteY1" fmla="*/ 6238 h 10000"/>
              <a:gd name="connsiteX2" fmla="*/ 2765 w 10019"/>
              <a:gd name="connsiteY2" fmla="*/ 10000 h 10000"/>
              <a:gd name="connsiteX3" fmla="*/ 10019 w 10019"/>
              <a:gd name="connsiteY3" fmla="*/ 8 h 10000"/>
              <a:gd name="connsiteX4" fmla="*/ 69 w 10019"/>
              <a:gd name="connsiteY4" fmla="*/ 0 h 10000"/>
              <a:gd name="connsiteX0" fmla="*/ 62 w 10012"/>
              <a:gd name="connsiteY0" fmla="*/ 0 h 10000"/>
              <a:gd name="connsiteX1" fmla="*/ 0 w 10012"/>
              <a:gd name="connsiteY1" fmla="*/ 6259 h 10000"/>
              <a:gd name="connsiteX2" fmla="*/ 2758 w 10012"/>
              <a:gd name="connsiteY2" fmla="*/ 10000 h 10000"/>
              <a:gd name="connsiteX3" fmla="*/ 10012 w 10012"/>
              <a:gd name="connsiteY3" fmla="*/ 8 h 10000"/>
              <a:gd name="connsiteX4" fmla="*/ 62 w 10012"/>
              <a:gd name="connsiteY4" fmla="*/ 0 h 10000"/>
              <a:gd name="connsiteX0" fmla="*/ 11 w 10012"/>
              <a:gd name="connsiteY0" fmla="*/ 0 h 10000"/>
              <a:gd name="connsiteX1" fmla="*/ 0 w 10012"/>
              <a:gd name="connsiteY1" fmla="*/ 6259 h 10000"/>
              <a:gd name="connsiteX2" fmla="*/ 2758 w 10012"/>
              <a:gd name="connsiteY2" fmla="*/ 10000 h 10000"/>
              <a:gd name="connsiteX3" fmla="*/ 10012 w 10012"/>
              <a:gd name="connsiteY3" fmla="*/ 8 h 10000"/>
              <a:gd name="connsiteX4" fmla="*/ 11 w 1001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1" y="0"/>
                </a:moveTo>
                <a:cubicBezTo>
                  <a:pt x="2" y="976"/>
                  <a:pt x="17" y="5305"/>
                  <a:pt x="0" y="6259"/>
                </a:cubicBezTo>
                <a:lnTo>
                  <a:pt x="2758" y="10000"/>
                </a:lnTo>
                <a:lnTo>
                  <a:pt x="10012" y="8"/>
                </a:lnTo>
                <a:lnTo>
                  <a:pt x="11"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4" name="Group 13">
            <a:extLst>
              <a:ext uri="{FF2B5EF4-FFF2-40B4-BE49-F238E27FC236}">
                <a16:creationId xmlns:a16="http://schemas.microsoft.com/office/drawing/2014/main" xmlns="" id="{2E85362B-6CA5-4469-864F-766E0EEB0835}"/>
              </a:ext>
            </a:extLst>
          </p:cNvPr>
          <p:cNvGrpSpPr/>
          <p:nvPr/>
        </p:nvGrpSpPr>
        <p:grpSpPr>
          <a:xfrm>
            <a:off x="4246481" y="3231855"/>
            <a:ext cx="4930849" cy="3611687"/>
            <a:chOff x="723528" y="2283818"/>
            <a:chExt cx="5500688" cy="4029075"/>
          </a:xfrm>
        </p:grpSpPr>
        <p:sp>
          <p:nvSpPr>
            <p:cNvPr id="17" name="Freeform 10">
              <a:extLst>
                <a:ext uri="{FF2B5EF4-FFF2-40B4-BE49-F238E27FC236}">
                  <a16:creationId xmlns:a16="http://schemas.microsoft.com/office/drawing/2014/main" xmlns="" id="{8350A2F4-DA55-4702-A328-5FDECC632C5D}"/>
                </a:ext>
              </a:extLst>
            </p:cNvPr>
            <p:cNvSpPr>
              <a:spLocks/>
            </p:cNvSpPr>
            <p:nvPr/>
          </p:nvSpPr>
          <p:spPr bwMode="auto">
            <a:xfrm>
              <a:off x="723528" y="2283818"/>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100000">
                  <a:schemeClr val="tx1"/>
                </a:gs>
                <a:gs pos="4000">
                  <a:schemeClr val="tx1">
                    <a:lumMod val="75000"/>
                    <a:lumOff val="25000"/>
                  </a:schemeClr>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TextBox 19">
              <a:extLst>
                <a:ext uri="{FF2B5EF4-FFF2-40B4-BE49-F238E27FC236}">
                  <a16:creationId xmlns:a16="http://schemas.microsoft.com/office/drawing/2014/main" xmlns="" id="{CEBBE74F-6580-4AF9-956A-3078C512C8FB}"/>
                </a:ext>
              </a:extLst>
            </p:cNvPr>
            <p:cNvSpPr txBox="1"/>
            <p:nvPr/>
          </p:nvSpPr>
          <p:spPr>
            <a:xfrm>
              <a:off x="1991428" y="2668200"/>
              <a:ext cx="2831260" cy="1613722"/>
            </a:xfrm>
            <a:prstGeom prst="rect">
              <a:avLst/>
            </a:prstGeom>
            <a:noFill/>
            <a:effectLst/>
          </p:spPr>
          <p:txBody>
            <a:bodyPr wrap="square" rtlCol="0">
              <a:spAutoFit/>
            </a:bodyPr>
            <a:lstStyle/>
            <a:p>
              <a:pPr algn="ctr"/>
              <a:r>
                <a:rPr lang="en-US" sz="2200" dirty="0">
                  <a:solidFill>
                    <a:schemeClr val="bg1"/>
                  </a:solidFill>
                </a:rPr>
                <a:t>EVMS remains EIA-748 compliant i.a.w. contract and DOE O 413.3B</a:t>
              </a:r>
            </a:p>
          </p:txBody>
        </p:sp>
      </p:grpSp>
      <p:sp>
        <p:nvSpPr>
          <p:cNvPr id="22" name="TextBox 21">
            <a:extLst>
              <a:ext uri="{FF2B5EF4-FFF2-40B4-BE49-F238E27FC236}">
                <a16:creationId xmlns:a16="http://schemas.microsoft.com/office/drawing/2014/main" xmlns="" id="{730F8BEF-A49D-437A-8C0D-12E68648EBE5}"/>
              </a:ext>
            </a:extLst>
          </p:cNvPr>
          <p:cNvSpPr txBox="1"/>
          <p:nvPr/>
        </p:nvSpPr>
        <p:spPr>
          <a:xfrm>
            <a:off x="215826" y="1596363"/>
            <a:ext cx="4801654" cy="2831544"/>
          </a:xfrm>
          <a:prstGeom prst="rect">
            <a:avLst/>
          </a:prstGeom>
          <a:noFill/>
          <a:effectLst/>
        </p:spPr>
        <p:txBody>
          <a:bodyPr wrap="square" rtlCol="0">
            <a:spAutoFit/>
          </a:bodyPr>
          <a:lstStyle/>
          <a:p>
            <a:pPr marL="285750" indent="-285750">
              <a:spcBef>
                <a:spcPts val="600"/>
              </a:spcBef>
              <a:spcAft>
                <a:spcPts val="600"/>
              </a:spcAft>
              <a:buFont typeface="Wingdings" panose="05000000000000000000" pitchFamily="2" charset="2"/>
              <a:buChar char="§"/>
            </a:pPr>
            <a:r>
              <a:rPr lang="en-US" sz="2400" dirty="0"/>
              <a:t>Ensures all stakeholders receive accurate and reliable progress &amp; performance data</a:t>
            </a:r>
          </a:p>
          <a:p>
            <a:pPr marL="285750" indent="-285750">
              <a:spcBef>
                <a:spcPts val="600"/>
              </a:spcBef>
              <a:spcAft>
                <a:spcPts val="600"/>
              </a:spcAft>
              <a:buFont typeface="Wingdings" panose="05000000000000000000" pitchFamily="2" charset="2"/>
              <a:buChar char="§"/>
            </a:pPr>
            <a:r>
              <a:rPr lang="en-US" sz="2400" dirty="0"/>
              <a:t>Helps ensure performance information and financial records are complete, accurate, and reliable</a:t>
            </a:r>
          </a:p>
        </p:txBody>
      </p:sp>
      <p:sp>
        <p:nvSpPr>
          <p:cNvPr id="15" name="Freeform 11">
            <a:extLst>
              <a:ext uri="{FF2B5EF4-FFF2-40B4-BE49-F238E27FC236}">
                <a16:creationId xmlns:a16="http://schemas.microsoft.com/office/drawing/2014/main" xmlns="" id="{3E645A77-35F5-4619-A488-958DF98A9EC2}"/>
              </a:ext>
            </a:extLst>
          </p:cNvPr>
          <p:cNvSpPr>
            <a:spLocks noEditPoints="1"/>
          </p:cNvSpPr>
          <p:nvPr/>
        </p:nvSpPr>
        <p:spPr bwMode="auto">
          <a:xfrm rot="900000">
            <a:off x="4051014" y="3113506"/>
            <a:ext cx="4695289" cy="3862722"/>
          </a:xfrm>
          <a:custGeom>
            <a:avLst/>
            <a:gdLst>
              <a:gd name="T0" fmla="*/ 1870 w 3741"/>
              <a:gd name="T1" fmla="*/ 2737 h 2737"/>
              <a:gd name="T2" fmla="*/ 0 w 3741"/>
              <a:gd name="T3" fmla="*/ 0 h 2737"/>
              <a:gd name="T4" fmla="*/ 3741 w 3741"/>
              <a:gd name="T5" fmla="*/ 0 h 2737"/>
              <a:gd name="T6" fmla="*/ 1870 w 3741"/>
              <a:gd name="T7" fmla="*/ 2737 h 2737"/>
              <a:gd name="T8" fmla="*/ 88 w 3741"/>
              <a:gd name="T9" fmla="*/ 47 h 2737"/>
              <a:gd name="T10" fmla="*/ 1870 w 3741"/>
              <a:gd name="T11" fmla="*/ 2655 h 2737"/>
              <a:gd name="T12" fmla="*/ 3652 w 3741"/>
              <a:gd name="T13" fmla="*/ 47 h 2737"/>
              <a:gd name="T14" fmla="*/ 88 w 3741"/>
              <a:gd name="T15" fmla="*/ 47 h 2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1" h="2737">
                <a:moveTo>
                  <a:pt x="1870" y="2737"/>
                </a:moveTo>
                <a:lnTo>
                  <a:pt x="0" y="0"/>
                </a:lnTo>
                <a:lnTo>
                  <a:pt x="3741" y="0"/>
                </a:lnTo>
                <a:lnTo>
                  <a:pt x="1870" y="2737"/>
                </a:lnTo>
                <a:close/>
                <a:moveTo>
                  <a:pt x="88" y="47"/>
                </a:moveTo>
                <a:lnTo>
                  <a:pt x="1870" y="2655"/>
                </a:lnTo>
                <a:lnTo>
                  <a:pt x="3652" y="47"/>
                </a:lnTo>
                <a:lnTo>
                  <a:pt x="88" y="4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xmlns="" id="{43BC8BD8-114E-4E20-BC9C-339DB37C6DDD}"/>
              </a:ext>
            </a:extLst>
          </p:cNvPr>
          <p:cNvSpPr>
            <a:spLocks/>
          </p:cNvSpPr>
          <p:nvPr/>
        </p:nvSpPr>
        <p:spPr bwMode="auto">
          <a:xfrm flipH="1">
            <a:off x="4428" y="241044"/>
            <a:ext cx="9757138" cy="127318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10"/>
              <a:gd name="connsiteY0" fmla="*/ 0 h 10000"/>
              <a:gd name="connsiteX1" fmla="*/ 0 w 10010"/>
              <a:gd name="connsiteY1" fmla="*/ 10000 h 10000"/>
              <a:gd name="connsiteX2" fmla="*/ 10010 w 10010"/>
              <a:gd name="connsiteY2" fmla="*/ 10000 h 10000"/>
              <a:gd name="connsiteX3" fmla="*/ 9999 w 10010"/>
              <a:gd name="connsiteY3" fmla="*/ 4 h 10000"/>
              <a:gd name="connsiteX4" fmla="*/ 1971 w 10010"/>
              <a:gd name="connsiteY4" fmla="*/ 0 h 10000"/>
              <a:gd name="connsiteX0" fmla="*/ 1971 w 10010"/>
              <a:gd name="connsiteY0" fmla="*/ 0 h 10000"/>
              <a:gd name="connsiteX1" fmla="*/ 0 w 10010"/>
              <a:gd name="connsiteY1" fmla="*/ 10000 h 10000"/>
              <a:gd name="connsiteX2" fmla="*/ 10010 w 10010"/>
              <a:gd name="connsiteY2" fmla="*/ 10000 h 10000"/>
              <a:gd name="connsiteX3" fmla="*/ 10007 w 10010"/>
              <a:gd name="connsiteY3" fmla="*/ 4 h 10000"/>
              <a:gd name="connsiteX4" fmla="*/ 1971 w 1001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00">
                <a:moveTo>
                  <a:pt x="1971" y="0"/>
                </a:moveTo>
                <a:lnTo>
                  <a:pt x="0" y="10000"/>
                </a:lnTo>
                <a:lnTo>
                  <a:pt x="10010" y="10000"/>
                </a:lnTo>
                <a:cubicBezTo>
                  <a:pt x="10001" y="6646"/>
                  <a:pt x="10015" y="3358"/>
                  <a:pt x="10007"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TextBox 22">
            <a:extLst>
              <a:ext uri="{FF2B5EF4-FFF2-40B4-BE49-F238E27FC236}">
                <a16:creationId xmlns:a16="http://schemas.microsoft.com/office/drawing/2014/main" xmlns="" id="{BF9D1D74-D5C0-4993-895B-BF8D83D78692}"/>
              </a:ext>
            </a:extLst>
          </p:cNvPr>
          <p:cNvSpPr txBox="1"/>
          <p:nvPr/>
        </p:nvSpPr>
        <p:spPr>
          <a:xfrm>
            <a:off x="239158" y="411326"/>
            <a:ext cx="6159500" cy="707886"/>
          </a:xfrm>
          <a:prstGeom prst="rect">
            <a:avLst/>
          </a:prstGeom>
          <a:noFill/>
          <a:effectLst/>
        </p:spPr>
        <p:txBody>
          <a:bodyPr wrap="square" rtlCol="0">
            <a:spAutoFit/>
          </a:bodyPr>
          <a:lstStyle/>
          <a:p>
            <a:pPr algn="ctr"/>
            <a:r>
              <a:rPr lang="en-US" sz="4000" b="1" spc="100" dirty="0">
                <a:solidFill>
                  <a:schemeClr val="bg1"/>
                </a:solidFill>
                <a:latin typeface="Abadi" panose="020B0604020104020204" pitchFamily="34" charset="0"/>
                <a:cs typeface="Calibri" panose="020F0502020204030204" pitchFamily="34" charset="0"/>
              </a:rPr>
              <a:t>CONTROLS &amp; PROCESSES</a:t>
            </a:r>
            <a:endParaRPr lang="en-US" sz="4000" spc="100" dirty="0">
              <a:latin typeface="Abadi Extra Light" panose="020B0204020104020204" pitchFamily="34" charset="0"/>
              <a:cs typeface="Calibri" panose="020F0502020204030204" pitchFamily="34" charset="0"/>
            </a:endParaRPr>
          </a:p>
        </p:txBody>
      </p:sp>
      <p:sp>
        <p:nvSpPr>
          <p:cNvPr id="28" name="Freeform 10">
            <a:extLst>
              <a:ext uri="{FF2B5EF4-FFF2-40B4-BE49-F238E27FC236}">
                <a16:creationId xmlns:a16="http://schemas.microsoft.com/office/drawing/2014/main" xmlns="" id="{1EB75C83-59D3-43F8-A93E-EEDDA88E4839}"/>
              </a:ext>
            </a:extLst>
          </p:cNvPr>
          <p:cNvSpPr>
            <a:spLocks/>
          </p:cNvSpPr>
          <p:nvPr/>
        </p:nvSpPr>
        <p:spPr bwMode="auto">
          <a:xfrm rot="10800000">
            <a:off x="7970257" y="323420"/>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a:prstClr val="black"/>
            </a:innerShdw>
          </a:effec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7178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background">
            <a:extLst>
              <a:ext uri="{FF2B5EF4-FFF2-40B4-BE49-F238E27FC236}">
                <a16:creationId xmlns:a16="http://schemas.microsoft.com/office/drawing/2014/main" xmlns="" id="{BF1DC6F7-0CA2-430D-88FC-8EFD3D423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 name="Freeform 7">
            <a:extLst>
              <a:ext uri="{FF2B5EF4-FFF2-40B4-BE49-F238E27FC236}">
                <a16:creationId xmlns:a16="http://schemas.microsoft.com/office/drawing/2014/main" xmlns="" id="{B78E2581-5188-4E54-9491-6BAEB5BB3CFE}"/>
              </a:ext>
            </a:extLst>
          </p:cNvPr>
          <p:cNvSpPr>
            <a:spLocks/>
          </p:cNvSpPr>
          <p:nvPr/>
        </p:nvSpPr>
        <p:spPr bwMode="auto">
          <a:xfrm flipH="1">
            <a:off x="5358044" y="2619388"/>
            <a:ext cx="3811600" cy="1273174"/>
          </a:xfrm>
          <a:custGeom>
            <a:avLst/>
            <a:gdLst>
              <a:gd name="T0" fmla="*/ 2779 w 3331"/>
              <a:gd name="T1" fmla="*/ 802 h 807"/>
              <a:gd name="T2" fmla="*/ 3331 w 3331"/>
              <a:gd name="T3" fmla="*/ 0 h 807"/>
              <a:gd name="T4" fmla="*/ 0 w 3331"/>
              <a:gd name="T5" fmla="*/ 0 h 807"/>
              <a:gd name="T6" fmla="*/ 0 w 3331"/>
              <a:gd name="T7" fmla="*/ 807 h 807"/>
              <a:gd name="T8" fmla="*/ 2779 w 3331"/>
              <a:gd name="T9" fmla="*/ 802 h 807"/>
              <a:gd name="connsiteX0" fmla="*/ 8343 w 10000"/>
              <a:gd name="connsiteY0" fmla="*/ 9938 h 10000"/>
              <a:gd name="connsiteX1" fmla="*/ 10000 w 10000"/>
              <a:gd name="connsiteY1" fmla="*/ 0 h 10000"/>
              <a:gd name="connsiteX2" fmla="*/ 2703 w 10000"/>
              <a:gd name="connsiteY2" fmla="*/ 0 h 10000"/>
              <a:gd name="connsiteX3" fmla="*/ 0 w 10000"/>
              <a:gd name="connsiteY3" fmla="*/ 10000 h 10000"/>
              <a:gd name="connsiteX4" fmla="*/ 8343 w 10000"/>
              <a:gd name="connsiteY4" fmla="*/ 9938 h 10000"/>
              <a:gd name="connsiteX0" fmla="*/ 5640 w 7297"/>
              <a:gd name="connsiteY0" fmla="*/ 9938 h 9942"/>
              <a:gd name="connsiteX1" fmla="*/ 7297 w 7297"/>
              <a:gd name="connsiteY1" fmla="*/ 0 h 9942"/>
              <a:gd name="connsiteX2" fmla="*/ 0 w 7297"/>
              <a:gd name="connsiteY2" fmla="*/ 0 h 9942"/>
              <a:gd name="connsiteX3" fmla="*/ 14 w 7297"/>
              <a:gd name="connsiteY3" fmla="*/ 9942 h 9942"/>
              <a:gd name="connsiteX4" fmla="*/ 5640 w 7297"/>
              <a:gd name="connsiteY4" fmla="*/ 9938 h 9942"/>
              <a:gd name="connsiteX0" fmla="*/ 7729 w 10000"/>
              <a:gd name="connsiteY0" fmla="*/ 9996 h 9996"/>
              <a:gd name="connsiteX1" fmla="*/ 10000 w 10000"/>
              <a:gd name="connsiteY1" fmla="*/ 0 h 9996"/>
              <a:gd name="connsiteX2" fmla="*/ 0 w 10000"/>
              <a:gd name="connsiteY2" fmla="*/ 0 h 9996"/>
              <a:gd name="connsiteX3" fmla="*/ 19 w 10000"/>
              <a:gd name="connsiteY3" fmla="*/ 9971 h 9996"/>
              <a:gd name="connsiteX4" fmla="*/ 7729 w 10000"/>
              <a:gd name="connsiteY4" fmla="*/ 9996 h 9996"/>
              <a:gd name="connsiteX0" fmla="*/ 7719 w 9990"/>
              <a:gd name="connsiteY0" fmla="*/ 10000 h 10000"/>
              <a:gd name="connsiteX1" fmla="*/ 9990 w 9990"/>
              <a:gd name="connsiteY1" fmla="*/ 0 h 10000"/>
              <a:gd name="connsiteX2" fmla="*/ 0 w 9990"/>
              <a:gd name="connsiteY2" fmla="*/ 0 h 10000"/>
              <a:gd name="connsiteX3" fmla="*/ 9 w 9990"/>
              <a:gd name="connsiteY3" fmla="*/ 9975 h 10000"/>
              <a:gd name="connsiteX4" fmla="*/ 7719 w 9990"/>
              <a:gd name="connsiteY4" fmla="*/ 10000 h 10000"/>
              <a:gd name="connsiteX0" fmla="*/ 7729 w 10002"/>
              <a:gd name="connsiteY0" fmla="*/ 10000 h 10000"/>
              <a:gd name="connsiteX1" fmla="*/ 10002 w 10002"/>
              <a:gd name="connsiteY1" fmla="*/ 0 h 10000"/>
              <a:gd name="connsiteX2" fmla="*/ 2 w 10002"/>
              <a:gd name="connsiteY2" fmla="*/ 0 h 10000"/>
              <a:gd name="connsiteX3" fmla="*/ 1 w 10002"/>
              <a:gd name="connsiteY3" fmla="*/ 9975 h 10000"/>
              <a:gd name="connsiteX4" fmla="*/ 7729 w 10002"/>
              <a:gd name="connsiteY4" fmla="*/ 10000 h 10000"/>
              <a:gd name="connsiteX0" fmla="*/ 7729 w 10002"/>
              <a:gd name="connsiteY0" fmla="*/ 10000 h 10000"/>
              <a:gd name="connsiteX1" fmla="*/ 10002 w 10002"/>
              <a:gd name="connsiteY1" fmla="*/ 0 h 10000"/>
              <a:gd name="connsiteX2" fmla="*/ 93 w 10002"/>
              <a:gd name="connsiteY2" fmla="*/ 0 h 10000"/>
              <a:gd name="connsiteX3" fmla="*/ 1 w 10002"/>
              <a:gd name="connsiteY3" fmla="*/ 9975 h 10000"/>
              <a:gd name="connsiteX4" fmla="*/ 7729 w 10002"/>
              <a:gd name="connsiteY4" fmla="*/ 10000 h 10000"/>
              <a:gd name="connsiteX0" fmla="*/ 7652 w 9925"/>
              <a:gd name="connsiteY0" fmla="*/ 10000 h 10000"/>
              <a:gd name="connsiteX1" fmla="*/ 9925 w 9925"/>
              <a:gd name="connsiteY1" fmla="*/ 0 h 10000"/>
              <a:gd name="connsiteX2" fmla="*/ 16 w 9925"/>
              <a:gd name="connsiteY2" fmla="*/ 0 h 10000"/>
              <a:gd name="connsiteX3" fmla="*/ 2 w 9925"/>
              <a:gd name="connsiteY3" fmla="*/ 9975 h 10000"/>
              <a:gd name="connsiteX4" fmla="*/ 7652 w 9925"/>
              <a:gd name="connsiteY4" fmla="*/ 10000 h 10000"/>
              <a:gd name="connsiteX0" fmla="*/ 7694 w 9984"/>
              <a:gd name="connsiteY0" fmla="*/ 10000 h 10000"/>
              <a:gd name="connsiteX1" fmla="*/ 9984 w 9984"/>
              <a:gd name="connsiteY1" fmla="*/ 0 h 10000"/>
              <a:gd name="connsiteX2" fmla="*/ 0 w 9984"/>
              <a:gd name="connsiteY2" fmla="*/ 0 h 10000"/>
              <a:gd name="connsiteX3" fmla="*/ 12 w 9984"/>
              <a:gd name="connsiteY3" fmla="*/ 9975 h 10000"/>
              <a:gd name="connsiteX4" fmla="*/ 7694 w 998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4" h="10000">
                <a:moveTo>
                  <a:pt x="7694" y="10000"/>
                </a:moveTo>
                <a:lnTo>
                  <a:pt x="9984" y="0"/>
                </a:lnTo>
                <a:lnTo>
                  <a:pt x="0" y="0"/>
                </a:lnTo>
                <a:cubicBezTo>
                  <a:pt x="7" y="3334"/>
                  <a:pt x="5" y="6641"/>
                  <a:pt x="12" y="9975"/>
                </a:cubicBezTo>
                <a:lnTo>
                  <a:pt x="7694" y="10000"/>
                </a:lnTo>
                <a:close/>
              </a:path>
            </a:pathLst>
          </a:custGeom>
          <a:gradFill>
            <a:gsLst>
              <a:gs pos="0">
                <a:schemeClr val="tx1">
                  <a:lumMod val="85000"/>
                  <a:lumOff val="15000"/>
                </a:schemeClr>
              </a:gs>
              <a:gs pos="100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0">
            <a:extLst>
              <a:ext uri="{FF2B5EF4-FFF2-40B4-BE49-F238E27FC236}">
                <a16:creationId xmlns:a16="http://schemas.microsoft.com/office/drawing/2014/main" xmlns="" id="{EE868FF1-FD4C-44CF-A9D7-02FDBF8B6A89}"/>
              </a:ext>
            </a:extLst>
          </p:cNvPr>
          <p:cNvSpPr>
            <a:spLocks/>
          </p:cNvSpPr>
          <p:nvPr/>
        </p:nvSpPr>
        <p:spPr bwMode="auto">
          <a:xfrm rot="10800000">
            <a:off x="-3786" y="9251"/>
            <a:ext cx="8276685" cy="6872132"/>
          </a:xfrm>
          <a:custGeom>
            <a:avLst/>
            <a:gdLst>
              <a:gd name="T0" fmla="*/ 0 w 3465"/>
              <a:gd name="T1" fmla="*/ 5 h 2538"/>
              <a:gd name="T2" fmla="*/ 1731 w 3465"/>
              <a:gd name="T3" fmla="*/ 2538 h 2538"/>
              <a:gd name="T4" fmla="*/ 3465 w 3465"/>
              <a:gd name="T5" fmla="*/ 0 h 2538"/>
              <a:gd name="T6" fmla="*/ 0 w 3465"/>
              <a:gd name="T7" fmla="*/ 5 h 2538"/>
              <a:gd name="connsiteX0" fmla="*/ 0 w 10000"/>
              <a:gd name="connsiteY0" fmla="*/ 4 h 10000"/>
              <a:gd name="connsiteX1" fmla="*/ 4996 w 10000"/>
              <a:gd name="connsiteY1" fmla="*/ 10000 h 10000"/>
              <a:gd name="connsiteX2" fmla="*/ 10000 w 10000"/>
              <a:gd name="connsiteY2" fmla="*/ 0 h 10000"/>
              <a:gd name="connsiteX3" fmla="*/ 0 w 10000"/>
              <a:gd name="connsiteY3" fmla="*/ 4 h 10000"/>
              <a:gd name="connsiteX0" fmla="*/ 0 w 10000"/>
              <a:gd name="connsiteY0" fmla="*/ 0 h 10001"/>
              <a:gd name="connsiteX1" fmla="*/ 4996 w 10000"/>
              <a:gd name="connsiteY1" fmla="*/ 10001 h 10001"/>
              <a:gd name="connsiteX2" fmla="*/ 10000 w 10000"/>
              <a:gd name="connsiteY2" fmla="*/ 1 h 10001"/>
              <a:gd name="connsiteX3" fmla="*/ 0 w 10000"/>
              <a:gd name="connsiteY3" fmla="*/ 0 h 10001"/>
              <a:gd name="connsiteX0" fmla="*/ 0 w 10000"/>
              <a:gd name="connsiteY0" fmla="*/ 0 h 10001"/>
              <a:gd name="connsiteX1" fmla="*/ 4996 w 10000"/>
              <a:gd name="connsiteY1" fmla="*/ 10001 h 10001"/>
              <a:gd name="connsiteX2" fmla="*/ 5581 w 10000"/>
              <a:gd name="connsiteY2" fmla="*/ 8829 h 10001"/>
              <a:gd name="connsiteX3" fmla="*/ 10000 w 10000"/>
              <a:gd name="connsiteY3" fmla="*/ 1 h 10001"/>
              <a:gd name="connsiteX4" fmla="*/ 0 w 10000"/>
              <a:gd name="connsiteY4" fmla="*/ 0 h 10001"/>
              <a:gd name="connsiteX0" fmla="*/ 0 w 10000"/>
              <a:gd name="connsiteY0" fmla="*/ 0 h 10001"/>
              <a:gd name="connsiteX1" fmla="*/ 4401 w 10000"/>
              <a:gd name="connsiteY1" fmla="*/ 8816 h 10001"/>
              <a:gd name="connsiteX2" fmla="*/ 4996 w 10000"/>
              <a:gd name="connsiteY2" fmla="*/ 10001 h 10001"/>
              <a:gd name="connsiteX3" fmla="*/ 5581 w 10000"/>
              <a:gd name="connsiteY3" fmla="*/ 8829 h 10001"/>
              <a:gd name="connsiteX4" fmla="*/ 10000 w 10000"/>
              <a:gd name="connsiteY4" fmla="*/ 1 h 10001"/>
              <a:gd name="connsiteX5" fmla="*/ 0 w 10000"/>
              <a:gd name="connsiteY5" fmla="*/ 0 h 10001"/>
              <a:gd name="connsiteX0" fmla="*/ 0 w 10000"/>
              <a:gd name="connsiteY0" fmla="*/ 0 h 8829"/>
              <a:gd name="connsiteX1" fmla="*/ 4401 w 10000"/>
              <a:gd name="connsiteY1" fmla="*/ 8816 h 8829"/>
              <a:gd name="connsiteX2" fmla="*/ 5581 w 10000"/>
              <a:gd name="connsiteY2" fmla="*/ 8829 h 8829"/>
              <a:gd name="connsiteX3" fmla="*/ 10000 w 10000"/>
              <a:gd name="connsiteY3" fmla="*/ 1 h 8829"/>
              <a:gd name="connsiteX4" fmla="*/ 0 w 10000"/>
              <a:gd name="connsiteY4" fmla="*/ 0 h 8829"/>
              <a:gd name="connsiteX0" fmla="*/ 0 w 10000"/>
              <a:gd name="connsiteY0" fmla="*/ 0 h 10000"/>
              <a:gd name="connsiteX1" fmla="*/ 4401 w 10000"/>
              <a:gd name="connsiteY1" fmla="*/ 9985 h 10000"/>
              <a:gd name="connsiteX2" fmla="*/ 5581 w 10000"/>
              <a:gd name="connsiteY2" fmla="*/ 10000 h 10000"/>
              <a:gd name="connsiteX3" fmla="*/ 9221 w 10000"/>
              <a:gd name="connsiteY3" fmla="*/ 1782 h 10000"/>
              <a:gd name="connsiteX4" fmla="*/ 10000 w 10000"/>
              <a:gd name="connsiteY4" fmla="*/ 1 h 10000"/>
              <a:gd name="connsiteX5" fmla="*/ 0 w 10000"/>
              <a:gd name="connsiteY5" fmla="*/ 0 h 10000"/>
              <a:gd name="connsiteX0" fmla="*/ 0 w 9250"/>
              <a:gd name="connsiteY0" fmla="*/ 0 h 10000"/>
              <a:gd name="connsiteX1" fmla="*/ 4401 w 9250"/>
              <a:gd name="connsiteY1" fmla="*/ 9985 h 10000"/>
              <a:gd name="connsiteX2" fmla="*/ 5581 w 9250"/>
              <a:gd name="connsiteY2" fmla="*/ 10000 h 10000"/>
              <a:gd name="connsiteX3" fmla="*/ 9221 w 9250"/>
              <a:gd name="connsiteY3" fmla="*/ 1782 h 10000"/>
              <a:gd name="connsiteX4" fmla="*/ 9250 w 9250"/>
              <a:gd name="connsiteY4" fmla="*/ 1 h 10000"/>
              <a:gd name="connsiteX5" fmla="*/ 0 w 9250"/>
              <a:gd name="connsiteY5" fmla="*/ 0 h 10000"/>
              <a:gd name="connsiteX0" fmla="*/ 0 w 9980"/>
              <a:gd name="connsiteY0" fmla="*/ 0 h 10000"/>
              <a:gd name="connsiteX1" fmla="*/ 4758 w 9980"/>
              <a:gd name="connsiteY1" fmla="*/ 9985 h 10000"/>
              <a:gd name="connsiteX2" fmla="*/ 6034 w 9980"/>
              <a:gd name="connsiteY2" fmla="*/ 10000 h 10000"/>
              <a:gd name="connsiteX3" fmla="*/ 9969 w 9980"/>
              <a:gd name="connsiteY3" fmla="*/ 1782 h 10000"/>
              <a:gd name="connsiteX4" fmla="*/ 9980 w 9980"/>
              <a:gd name="connsiteY4" fmla="*/ 1 h 10000"/>
              <a:gd name="connsiteX5" fmla="*/ 0 w 9980"/>
              <a:gd name="connsiteY5" fmla="*/ 0 h 10000"/>
              <a:gd name="connsiteX0" fmla="*/ 0 w 10000"/>
              <a:gd name="connsiteY0" fmla="*/ 0 h 9985"/>
              <a:gd name="connsiteX1" fmla="*/ 4768 w 10000"/>
              <a:gd name="connsiteY1" fmla="*/ 9985 h 9985"/>
              <a:gd name="connsiteX2" fmla="*/ 9993 w 10000"/>
              <a:gd name="connsiteY2" fmla="*/ 9983 h 9985"/>
              <a:gd name="connsiteX3" fmla="*/ 9989 w 10000"/>
              <a:gd name="connsiteY3" fmla="*/ 1782 h 9985"/>
              <a:gd name="connsiteX4" fmla="*/ 10000 w 10000"/>
              <a:gd name="connsiteY4" fmla="*/ 1 h 9985"/>
              <a:gd name="connsiteX5" fmla="*/ 0 w 10000"/>
              <a:gd name="connsiteY5" fmla="*/ 0 h 9985"/>
              <a:gd name="connsiteX0" fmla="*/ 0 w 10000"/>
              <a:gd name="connsiteY0" fmla="*/ 0 h 10018"/>
              <a:gd name="connsiteX1" fmla="*/ 4768 w 10000"/>
              <a:gd name="connsiteY1" fmla="*/ 10000 h 10018"/>
              <a:gd name="connsiteX2" fmla="*/ 8445 w 10000"/>
              <a:gd name="connsiteY2" fmla="*/ 10018 h 10018"/>
              <a:gd name="connsiteX3" fmla="*/ 9989 w 10000"/>
              <a:gd name="connsiteY3" fmla="*/ 1785 h 10018"/>
              <a:gd name="connsiteX4" fmla="*/ 10000 w 10000"/>
              <a:gd name="connsiteY4" fmla="*/ 1 h 10018"/>
              <a:gd name="connsiteX5" fmla="*/ 0 w 10000"/>
              <a:gd name="connsiteY5" fmla="*/ 0 h 10018"/>
              <a:gd name="connsiteX0" fmla="*/ 0 w 10474"/>
              <a:gd name="connsiteY0" fmla="*/ 0 h 10018"/>
              <a:gd name="connsiteX1" fmla="*/ 4768 w 10474"/>
              <a:gd name="connsiteY1" fmla="*/ 10000 h 10018"/>
              <a:gd name="connsiteX2" fmla="*/ 8445 w 10474"/>
              <a:gd name="connsiteY2" fmla="*/ 10018 h 10018"/>
              <a:gd name="connsiteX3" fmla="*/ 10000 w 10474"/>
              <a:gd name="connsiteY3" fmla="*/ 1 h 10018"/>
              <a:gd name="connsiteX4" fmla="*/ 0 w 10474"/>
              <a:gd name="connsiteY4" fmla="*/ 0 h 10018"/>
              <a:gd name="connsiteX0" fmla="*/ 0 w 9332"/>
              <a:gd name="connsiteY0" fmla="*/ 0 h 10018"/>
              <a:gd name="connsiteX1" fmla="*/ 4768 w 9332"/>
              <a:gd name="connsiteY1" fmla="*/ 10000 h 10018"/>
              <a:gd name="connsiteX2" fmla="*/ 8445 w 9332"/>
              <a:gd name="connsiteY2" fmla="*/ 10018 h 10018"/>
              <a:gd name="connsiteX3" fmla="*/ 8481 w 9332"/>
              <a:gd name="connsiteY3" fmla="*/ 1 h 10018"/>
              <a:gd name="connsiteX4" fmla="*/ 0 w 9332"/>
              <a:gd name="connsiteY4" fmla="*/ 0 h 10018"/>
              <a:gd name="connsiteX0" fmla="*/ 0 w 9968"/>
              <a:gd name="connsiteY0" fmla="*/ 15 h 10015"/>
              <a:gd name="connsiteX1" fmla="*/ 5109 w 9968"/>
              <a:gd name="connsiteY1" fmla="*/ 9997 h 10015"/>
              <a:gd name="connsiteX2" fmla="*/ 9050 w 9968"/>
              <a:gd name="connsiteY2" fmla="*/ 10015 h 10015"/>
              <a:gd name="connsiteX3" fmla="*/ 9032 w 9968"/>
              <a:gd name="connsiteY3" fmla="*/ 0 h 10015"/>
              <a:gd name="connsiteX4" fmla="*/ 0 w 9968"/>
              <a:gd name="connsiteY4" fmla="*/ 15 h 10015"/>
              <a:gd name="connsiteX0" fmla="*/ 0 w 9491"/>
              <a:gd name="connsiteY0" fmla="*/ 15 h 10000"/>
              <a:gd name="connsiteX1" fmla="*/ 5125 w 9491"/>
              <a:gd name="connsiteY1" fmla="*/ 9982 h 10000"/>
              <a:gd name="connsiteX2" fmla="*/ 9079 w 9491"/>
              <a:gd name="connsiteY2" fmla="*/ 10000 h 10000"/>
              <a:gd name="connsiteX3" fmla="*/ 9061 w 9491"/>
              <a:gd name="connsiteY3" fmla="*/ 0 h 10000"/>
              <a:gd name="connsiteX4" fmla="*/ 0 w 9491"/>
              <a:gd name="connsiteY4" fmla="*/ 15 h 10000"/>
              <a:gd name="connsiteX0" fmla="*/ 0 w 9566"/>
              <a:gd name="connsiteY0" fmla="*/ 15 h 10000"/>
              <a:gd name="connsiteX1" fmla="*/ 5400 w 9566"/>
              <a:gd name="connsiteY1" fmla="*/ 9982 h 10000"/>
              <a:gd name="connsiteX2" fmla="*/ 9566 w 9566"/>
              <a:gd name="connsiteY2" fmla="*/ 10000 h 10000"/>
              <a:gd name="connsiteX3" fmla="*/ 9547 w 9566"/>
              <a:gd name="connsiteY3" fmla="*/ 0 h 10000"/>
              <a:gd name="connsiteX4" fmla="*/ 0 w 9566"/>
              <a:gd name="connsiteY4" fmla="*/ 15 h 10000"/>
              <a:gd name="connsiteX0" fmla="*/ 0 w 9982"/>
              <a:gd name="connsiteY0" fmla="*/ 15 h 9982"/>
              <a:gd name="connsiteX1" fmla="*/ 5645 w 9982"/>
              <a:gd name="connsiteY1" fmla="*/ 9982 h 9982"/>
              <a:gd name="connsiteX2" fmla="*/ 9982 w 9982"/>
              <a:gd name="connsiteY2" fmla="*/ 9974 h 9982"/>
              <a:gd name="connsiteX3" fmla="*/ 9980 w 9982"/>
              <a:gd name="connsiteY3" fmla="*/ 0 h 9982"/>
              <a:gd name="connsiteX4" fmla="*/ 0 w 9982"/>
              <a:gd name="connsiteY4" fmla="*/ 15 h 9982"/>
              <a:gd name="connsiteX0" fmla="*/ 0 w 10000"/>
              <a:gd name="connsiteY0" fmla="*/ 15 h 10000"/>
              <a:gd name="connsiteX1" fmla="*/ 5655 w 10000"/>
              <a:gd name="connsiteY1" fmla="*/ 10000 h 10000"/>
              <a:gd name="connsiteX2" fmla="*/ 10000 w 10000"/>
              <a:gd name="connsiteY2" fmla="*/ 9992 h 10000"/>
              <a:gd name="connsiteX3" fmla="*/ 9998 w 10000"/>
              <a:gd name="connsiteY3" fmla="*/ 0 h 10000"/>
              <a:gd name="connsiteX4" fmla="*/ 0 w 10000"/>
              <a:gd name="connsiteY4" fmla="*/ 15 h 10000"/>
              <a:gd name="connsiteX0" fmla="*/ 0 w 10000"/>
              <a:gd name="connsiteY0" fmla="*/ 15 h 9992"/>
              <a:gd name="connsiteX1" fmla="*/ 5651 w 10000"/>
              <a:gd name="connsiteY1" fmla="*/ 9989 h 9992"/>
              <a:gd name="connsiteX2" fmla="*/ 10000 w 10000"/>
              <a:gd name="connsiteY2" fmla="*/ 9992 h 9992"/>
              <a:gd name="connsiteX3" fmla="*/ 9998 w 10000"/>
              <a:gd name="connsiteY3" fmla="*/ 0 h 9992"/>
              <a:gd name="connsiteX4" fmla="*/ 0 w 10000"/>
              <a:gd name="connsiteY4" fmla="*/ 15 h 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2">
                <a:moveTo>
                  <a:pt x="0" y="15"/>
                </a:moveTo>
                <a:lnTo>
                  <a:pt x="5651" y="9989"/>
                </a:lnTo>
                <a:lnTo>
                  <a:pt x="10000" y="9992"/>
                </a:lnTo>
                <a:cubicBezTo>
                  <a:pt x="9995" y="8175"/>
                  <a:pt x="10000" y="1927"/>
                  <a:pt x="9998" y="0"/>
                </a:cubicBezTo>
                <a:lnTo>
                  <a:pt x="0" y="15"/>
                </a:lnTo>
                <a:close/>
              </a:path>
            </a:pathLst>
          </a:custGeom>
          <a:solidFill>
            <a:schemeClr val="accent2">
              <a:lumMod val="20000"/>
              <a:lumOff val="80000"/>
            </a:schemeClr>
          </a:solidFill>
          <a:ln>
            <a:solidFill>
              <a:schemeClr val="accent1">
                <a:lumMod val="20000"/>
                <a:lumOff val="80000"/>
              </a:schemeClr>
            </a:solidFill>
          </a:ln>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xmlns="" id="{97A5C767-63B5-4311-8E1F-4204FF7482DC}"/>
              </a:ext>
            </a:extLst>
          </p:cNvPr>
          <p:cNvGrpSpPr/>
          <p:nvPr/>
        </p:nvGrpSpPr>
        <p:grpSpPr>
          <a:xfrm>
            <a:off x="4572000" y="384054"/>
            <a:ext cx="4455268" cy="3261237"/>
            <a:chOff x="396895" y="2203341"/>
            <a:chExt cx="5775326" cy="4227513"/>
          </a:xfrm>
        </p:grpSpPr>
        <p:sp>
          <p:nvSpPr>
            <p:cNvPr id="15" name="Freeform 10">
              <a:extLst>
                <a:ext uri="{FF2B5EF4-FFF2-40B4-BE49-F238E27FC236}">
                  <a16:creationId xmlns:a16="http://schemas.microsoft.com/office/drawing/2014/main" xmlns="" id="{5E27E9BF-2901-4A93-AB08-A8861D6D925E}"/>
                </a:ext>
              </a:extLst>
            </p:cNvPr>
            <p:cNvSpPr>
              <a:spLocks/>
            </p:cNvSpPr>
            <p:nvPr/>
          </p:nvSpPr>
          <p:spPr bwMode="auto">
            <a:xfrm>
              <a:off x="671533" y="2203341"/>
              <a:ext cx="5500688" cy="4029075"/>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gradFill>
              <a:gsLst>
                <a:gs pos="69000">
                  <a:schemeClr val="accent2"/>
                </a:gs>
                <a:gs pos="4000">
                  <a:schemeClr val="accent1"/>
                </a:gs>
              </a:gsLst>
              <a:lin ang="27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xmlns="" id="{1F9736F5-96E1-4F7F-AB4D-8F4C3A147579}"/>
                </a:ext>
              </a:extLst>
            </p:cNvPr>
            <p:cNvSpPr>
              <a:spLocks noEditPoints="1"/>
            </p:cNvSpPr>
            <p:nvPr/>
          </p:nvSpPr>
          <p:spPr bwMode="auto">
            <a:xfrm rot="900000">
              <a:off x="396895" y="2209691"/>
              <a:ext cx="5768975" cy="4221163"/>
            </a:xfrm>
            <a:custGeom>
              <a:avLst/>
              <a:gdLst>
                <a:gd name="T0" fmla="*/ 1870 w 3741"/>
                <a:gd name="T1" fmla="*/ 2737 h 2737"/>
                <a:gd name="T2" fmla="*/ 0 w 3741"/>
                <a:gd name="T3" fmla="*/ 0 h 2737"/>
                <a:gd name="T4" fmla="*/ 3741 w 3741"/>
                <a:gd name="T5" fmla="*/ 0 h 2737"/>
                <a:gd name="T6" fmla="*/ 1870 w 3741"/>
                <a:gd name="T7" fmla="*/ 2737 h 2737"/>
                <a:gd name="T8" fmla="*/ 88 w 3741"/>
                <a:gd name="T9" fmla="*/ 47 h 2737"/>
                <a:gd name="T10" fmla="*/ 1870 w 3741"/>
                <a:gd name="T11" fmla="*/ 2655 h 2737"/>
                <a:gd name="T12" fmla="*/ 3652 w 3741"/>
                <a:gd name="T13" fmla="*/ 47 h 2737"/>
                <a:gd name="T14" fmla="*/ 88 w 3741"/>
                <a:gd name="T15" fmla="*/ 47 h 2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1" h="2737">
                  <a:moveTo>
                    <a:pt x="1870" y="2737"/>
                  </a:moveTo>
                  <a:lnTo>
                    <a:pt x="0" y="0"/>
                  </a:lnTo>
                  <a:lnTo>
                    <a:pt x="3741" y="0"/>
                  </a:lnTo>
                  <a:lnTo>
                    <a:pt x="1870" y="2737"/>
                  </a:lnTo>
                  <a:close/>
                  <a:moveTo>
                    <a:pt x="88" y="47"/>
                  </a:moveTo>
                  <a:lnTo>
                    <a:pt x="1870" y="2655"/>
                  </a:lnTo>
                  <a:lnTo>
                    <a:pt x="3652" y="47"/>
                  </a:lnTo>
                  <a:lnTo>
                    <a:pt x="88" y="47"/>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extBox 23"/>
            <p:cNvSpPr txBox="1"/>
            <p:nvPr/>
          </p:nvSpPr>
          <p:spPr>
            <a:xfrm>
              <a:off x="1431765" y="2315696"/>
              <a:ext cx="4283296" cy="1915047"/>
            </a:xfrm>
            <a:prstGeom prst="rect">
              <a:avLst/>
            </a:prstGeom>
            <a:noFill/>
            <a:effectLst/>
          </p:spPr>
          <p:txBody>
            <a:bodyPr wrap="square" rtlCol="0">
              <a:spAutoFit/>
            </a:bodyPr>
            <a:lstStyle/>
            <a:p>
              <a:pPr algn="ctr"/>
              <a:r>
                <a:rPr lang="en-US" sz="3000" b="1" spc="100" dirty="0">
                  <a:solidFill>
                    <a:schemeClr val="bg1"/>
                  </a:solidFill>
                  <a:latin typeface="Abadi" panose="020B0604020104020204" pitchFamily="34" charset="0"/>
                  <a:cs typeface="Calibri" panose="020F0502020204030204" pitchFamily="34" charset="0"/>
                </a:rPr>
                <a:t>PARS </a:t>
              </a:r>
            </a:p>
            <a:p>
              <a:pPr algn="ctr"/>
              <a:r>
                <a:rPr lang="en-US" sz="3000" b="1" spc="100" dirty="0">
                  <a:solidFill>
                    <a:schemeClr val="bg1"/>
                  </a:solidFill>
                  <a:latin typeface="Abadi" panose="020B0604020104020204" pitchFamily="34" charset="0"/>
                  <a:cs typeface="Calibri" panose="020F0502020204030204" pitchFamily="34" charset="0"/>
                </a:rPr>
                <a:t>Available 24/7 via internet</a:t>
              </a:r>
              <a:endParaRPr lang="en-US" sz="3000" spc="100" dirty="0">
                <a:solidFill>
                  <a:schemeClr val="bg1"/>
                </a:solidFill>
                <a:latin typeface="Abadi Extra Light" panose="020B0204020104020204" pitchFamily="34" charset="0"/>
                <a:cs typeface="Calibri" panose="020F0502020204030204" pitchFamily="34" charset="0"/>
              </a:endParaRPr>
            </a:p>
          </p:txBody>
        </p:sp>
      </p:grpSp>
      <p:sp>
        <p:nvSpPr>
          <p:cNvPr id="40" name="Freeform 9">
            <a:extLst>
              <a:ext uri="{FF2B5EF4-FFF2-40B4-BE49-F238E27FC236}">
                <a16:creationId xmlns:a16="http://schemas.microsoft.com/office/drawing/2014/main" xmlns="" id="{2198393D-2FE6-4644-AAA9-617A40DAA444}"/>
              </a:ext>
            </a:extLst>
          </p:cNvPr>
          <p:cNvSpPr>
            <a:spLocks/>
          </p:cNvSpPr>
          <p:nvPr/>
        </p:nvSpPr>
        <p:spPr bwMode="auto">
          <a:xfrm flipH="1">
            <a:off x="-3537" y="231769"/>
            <a:ext cx="4425780" cy="1273186"/>
          </a:xfrm>
          <a:custGeom>
            <a:avLst/>
            <a:gdLst>
              <a:gd name="T0" fmla="*/ 550 w 3801"/>
              <a:gd name="T1" fmla="*/ 5 h 807"/>
              <a:gd name="T2" fmla="*/ 0 w 3801"/>
              <a:gd name="T3" fmla="*/ 807 h 807"/>
              <a:gd name="T4" fmla="*/ 3801 w 3801"/>
              <a:gd name="T5" fmla="*/ 807 h 807"/>
              <a:gd name="T6" fmla="*/ 3801 w 3801"/>
              <a:gd name="T7" fmla="*/ 0 h 807"/>
              <a:gd name="T8" fmla="*/ 550 w 3801"/>
              <a:gd name="T9" fmla="*/ 5 h 807"/>
              <a:gd name="connsiteX0" fmla="*/ 1447 w 10000"/>
              <a:gd name="connsiteY0" fmla="*/ 62 h 10000"/>
              <a:gd name="connsiteX1" fmla="*/ 0 w 10000"/>
              <a:gd name="connsiteY1" fmla="*/ 10000 h 10000"/>
              <a:gd name="connsiteX2" fmla="*/ 10000 w 10000"/>
              <a:gd name="connsiteY2" fmla="*/ 10000 h 10000"/>
              <a:gd name="connsiteX3" fmla="*/ 7533 w 10000"/>
              <a:gd name="connsiteY3" fmla="*/ 0 h 10000"/>
              <a:gd name="connsiteX4" fmla="*/ 1447 w 10000"/>
              <a:gd name="connsiteY4" fmla="*/ 62 h 10000"/>
              <a:gd name="connsiteX0" fmla="*/ 1447 w 7550"/>
              <a:gd name="connsiteY0" fmla="*/ 62 h 10000"/>
              <a:gd name="connsiteX1" fmla="*/ 0 w 7550"/>
              <a:gd name="connsiteY1" fmla="*/ 10000 h 10000"/>
              <a:gd name="connsiteX2" fmla="*/ 7550 w 7550"/>
              <a:gd name="connsiteY2" fmla="*/ 10000 h 10000"/>
              <a:gd name="connsiteX3" fmla="*/ 7533 w 7550"/>
              <a:gd name="connsiteY3" fmla="*/ 0 h 10000"/>
              <a:gd name="connsiteX4" fmla="*/ 1447 w 7550"/>
              <a:gd name="connsiteY4" fmla="*/ 62 h 10000"/>
              <a:gd name="connsiteX0" fmla="*/ 1917 w 10000"/>
              <a:gd name="connsiteY0" fmla="*/ 62 h 10000"/>
              <a:gd name="connsiteX1" fmla="*/ 0 w 10000"/>
              <a:gd name="connsiteY1" fmla="*/ 10000 h 10000"/>
              <a:gd name="connsiteX2" fmla="*/ 10000 w 10000"/>
              <a:gd name="connsiteY2" fmla="*/ 10000 h 10000"/>
              <a:gd name="connsiteX3" fmla="*/ 9934 w 10000"/>
              <a:gd name="connsiteY3" fmla="*/ 0 h 10000"/>
              <a:gd name="connsiteX4" fmla="*/ 1917 w 10000"/>
              <a:gd name="connsiteY4" fmla="*/ 62 h 10000"/>
              <a:gd name="connsiteX0" fmla="*/ 1917 w 9979"/>
              <a:gd name="connsiteY0" fmla="*/ 62 h 10000"/>
              <a:gd name="connsiteX1" fmla="*/ 0 w 9979"/>
              <a:gd name="connsiteY1" fmla="*/ 10000 h 10000"/>
              <a:gd name="connsiteX2" fmla="*/ 9979 w 9979"/>
              <a:gd name="connsiteY2" fmla="*/ 10000 h 10000"/>
              <a:gd name="connsiteX3" fmla="*/ 9934 w 9979"/>
              <a:gd name="connsiteY3" fmla="*/ 0 h 10000"/>
              <a:gd name="connsiteX4" fmla="*/ 1917 w 9979"/>
              <a:gd name="connsiteY4" fmla="*/ 62 h 10000"/>
              <a:gd name="connsiteX0" fmla="*/ 1921 w 9979"/>
              <a:gd name="connsiteY0" fmla="*/ 62 h 10000"/>
              <a:gd name="connsiteX1" fmla="*/ 0 w 9979"/>
              <a:gd name="connsiteY1" fmla="*/ 10000 h 10000"/>
              <a:gd name="connsiteX2" fmla="*/ 9979 w 9979"/>
              <a:gd name="connsiteY2" fmla="*/ 10000 h 10000"/>
              <a:gd name="connsiteX3" fmla="*/ 9955 w 9979"/>
              <a:gd name="connsiteY3" fmla="*/ 0 h 10000"/>
              <a:gd name="connsiteX4" fmla="*/ 1921 w 9979"/>
              <a:gd name="connsiteY4" fmla="*/ 62 h 10000"/>
              <a:gd name="connsiteX0" fmla="*/ 1925 w 10000"/>
              <a:gd name="connsiteY0" fmla="*/ 38 h 9976"/>
              <a:gd name="connsiteX1" fmla="*/ 0 w 10000"/>
              <a:gd name="connsiteY1" fmla="*/ 9976 h 9976"/>
              <a:gd name="connsiteX2" fmla="*/ 10000 w 10000"/>
              <a:gd name="connsiteY2" fmla="*/ 9976 h 9976"/>
              <a:gd name="connsiteX3" fmla="*/ 9800 w 10000"/>
              <a:gd name="connsiteY3" fmla="*/ 0 h 9976"/>
              <a:gd name="connsiteX4" fmla="*/ 1925 w 10000"/>
              <a:gd name="connsiteY4" fmla="*/ 38 h 9976"/>
              <a:gd name="connsiteX0" fmla="*/ 1925 w 9801"/>
              <a:gd name="connsiteY0" fmla="*/ 38 h 10000"/>
              <a:gd name="connsiteX1" fmla="*/ 0 w 9801"/>
              <a:gd name="connsiteY1" fmla="*/ 10000 h 10000"/>
              <a:gd name="connsiteX2" fmla="*/ 9783 w 9801"/>
              <a:gd name="connsiteY2" fmla="*/ 10000 h 10000"/>
              <a:gd name="connsiteX3" fmla="*/ 9800 w 9801"/>
              <a:gd name="connsiteY3" fmla="*/ 0 h 10000"/>
              <a:gd name="connsiteX4" fmla="*/ 1925 w 9801"/>
              <a:gd name="connsiteY4" fmla="*/ 38 h 10000"/>
              <a:gd name="connsiteX0" fmla="*/ 1964 w 9982"/>
              <a:gd name="connsiteY0" fmla="*/ 38 h 10000"/>
              <a:gd name="connsiteX1" fmla="*/ 0 w 9982"/>
              <a:gd name="connsiteY1" fmla="*/ 10000 h 10000"/>
              <a:gd name="connsiteX2" fmla="*/ 9982 w 9982"/>
              <a:gd name="connsiteY2" fmla="*/ 10000 h 10000"/>
              <a:gd name="connsiteX3" fmla="*/ 9978 w 9982"/>
              <a:gd name="connsiteY3" fmla="*/ 0 h 10000"/>
              <a:gd name="connsiteX4" fmla="*/ 1964 w 9982"/>
              <a:gd name="connsiteY4" fmla="*/ 38 h 10000"/>
              <a:gd name="connsiteX0" fmla="*/ 1968 w 9997"/>
              <a:gd name="connsiteY0" fmla="*/ 38 h 10000"/>
              <a:gd name="connsiteX1" fmla="*/ 0 w 9997"/>
              <a:gd name="connsiteY1" fmla="*/ 10000 h 10000"/>
              <a:gd name="connsiteX2" fmla="*/ 9979 w 9997"/>
              <a:gd name="connsiteY2" fmla="*/ 10000 h 10000"/>
              <a:gd name="connsiteX3" fmla="*/ 9996 w 9997"/>
              <a:gd name="connsiteY3" fmla="*/ 0 h 10000"/>
              <a:gd name="connsiteX4" fmla="*/ 1968 w 9997"/>
              <a:gd name="connsiteY4" fmla="*/ 38 h 10000"/>
              <a:gd name="connsiteX0" fmla="*/ 1969 w 9993"/>
              <a:gd name="connsiteY0" fmla="*/ 38 h 10000"/>
              <a:gd name="connsiteX1" fmla="*/ 0 w 9993"/>
              <a:gd name="connsiteY1" fmla="*/ 10000 h 10000"/>
              <a:gd name="connsiteX2" fmla="*/ 9982 w 9993"/>
              <a:gd name="connsiteY2" fmla="*/ 10000 h 10000"/>
              <a:gd name="connsiteX3" fmla="*/ 9992 w 9993"/>
              <a:gd name="connsiteY3" fmla="*/ 0 h 10000"/>
              <a:gd name="connsiteX4" fmla="*/ 1969 w 9993"/>
              <a:gd name="connsiteY4" fmla="*/ 38 h 10000"/>
              <a:gd name="connsiteX0" fmla="*/ 1970 w 9993"/>
              <a:gd name="connsiteY0" fmla="*/ 38 h 10000"/>
              <a:gd name="connsiteX1" fmla="*/ 0 w 9993"/>
              <a:gd name="connsiteY1" fmla="*/ 10000 h 10000"/>
              <a:gd name="connsiteX2" fmla="*/ 9989 w 9993"/>
              <a:gd name="connsiteY2" fmla="*/ 10000 h 10000"/>
              <a:gd name="connsiteX3" fmla="*/ 9992 w 9993"/>
              <a:gd name="connsiteY3" fmla="*/ 0 h 10000"/>
              <a:gd name="connsiteX4" fmla="*/ 1970 w 9993"/>
              <a:gd name="connsiteY4" fmla="*/ 38 h 10000"/>
              <a:gd name="connsiteX0" fmla="*/ 1971 w 10000"/>
              <a:gd name="connsiteY0" fmla="*/ 17 h 9979"/>
              <a:gd name="connsiteX1" fmla="*/ 0 w 10000"/>
              <a:gd name="connsiteY1" fmla="*/ 9979 h 9979"/>
              <a:gd name="connsiteX2" fmla="*/ 9996 w 10000"/>
              <a:gd name="connsiteY2" fmla="*/ 9979 h 9979"/>
              <a:gd name="connsiteX3" fmla="*/ 9999 w 10000"/>
              <a:gd name="connsiteY3" fmla="*/ 0 h 9979"/>
              <a:gd name="connsiteX4" fmla="*/ 1971 w 10000"/>
              <a:gd name="connsiteY4" fmla="*/ 17 h 9979"/>
              <a:gd name="connsiteX0" fmla="*/ 1971 w 10000"/>
              <a:gd name="connsiteY0" fmla="*/ 0 h 9983"/>
              <a:gd name="connsiteX1" fmla="*/ 0 w 10000"/>
              <a:gd name="connsiteY1" fmla="*/ 9983 h 9983"/>
              <a:gd name="connsiteX2" fmla="*/ 9996 w 10000"/>
              <a:gd name="connsiteY2" fmla="*/ 9983 h 9983"/>
              <a:gd name="connsiteX3" fmla="*/ 9999 w 10000"/>
              <a:gd name="connsiteY3" fmla="*/ 4 h 9983"/>
              <a:gd name="connsiteX4" fmla="*/ 1971 w 10000"/>
              <a:gd name="connsiteY4" fmla="*/ 0 h 9983"/>
              <a:gd name="connsiteX0" fmla="*/ 1971 w 10002"/>
              <a:gd name="connsiteY0" fmla="*/ 0 h 10000"/>
              <a:gd name="connsiteX1" fmla="*/ 0 w 10002"/>
              <a:gd name="connsiteY1" fmla="*/ 10000 h 10000"/>
              <a:gd name="connsiteX2" fmla="*/ 10002 w 10002"/>
              <a:gd name="connsiteY2" fmla="*/ 10000 h 10000"/>
              <a:gd name="connsiteX3" fmla="*/ 9999 w 10002"/>
              <a:gd name="connsiteY3" fmla="*/ 4 h 10000"/>
              <a:gd name="connsiteX4" fmla="*/ 1971 w 10002"/>
              <a:gd name="connsiteY4" fmla="*/ 0 h 10000"/>
              <a:gd name="connsiteX0" fmla="*/ 1971 w 10010"/>
              <a:gd name="connsiteY0" fmla="*/ 0 h 10000"/>
              <a:gd name="connsiteX1" fmla="*/ 0 w 10010"/>
              <a:gd name="connsiteY1" fmla="*/ 10000 h 10000"/>
              <a:gd name="connsiteX2" fmla="*/ 10010 w 10010"/>
              <a:gd name="connsiteY2" fmla="*/ 10000 h 10000"/>
              <a:gd name="connsiteX3" fmla="*/ 9999 w 10010"/>
              <a:gd name="connsiteY3" fmla="*/ 4 h 10000"/>
              <a:gd name="connsiteX4" fmla="*/ 1971 w 10010"/>
              <a:gd name="connsiteY4" fmla="*/ 0 h 10000"/>
              <a:gd name="connsiteX0" fmla="*/ 1971 w 10010"/>
              <a:gd name="connsiteY0" fmla="*/ 0 h 10000"/>
              <a:gd name="connsiteX1" fmla="*/ 0 w 10010"/>
              <a:gd name="connsiteY1" fmla="*/ 10000 h 10000"/>
              <a:gd name="connsiteX2" fmla="*/ 10010 w 10010"/>
              <a:gd name="connsiteY2" fmla="*/ 10000 h 10000"/>
              <a:gd name="connsiteX3" fmla="*/ 10007 w 10010"/>
              <a:gd name="connsiteY3" fmla="*/ 4 h 10000"/>
              <a:gd name="connsiteX4" fmla="*/ 1971 w 1001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10000">
                <a:moveTo>
                  <a:pt x="1971" y="0"/>
                </a:moveTo>
                <a:lnTo>
                  <a:pt x="0" y="10000"/>
                </a:lnTo>
                <a:lnTo>
                  <a:pt x="10010" y="10000"/>
                </a:lnTo>
                <a:cubicBezTo>
                  <a:pt x="10001" y="6646"/>
                  <a:pt x="10015" y="3358"/>
                  <a:pt x="10007" y="4"/>
                </a:cubicBezTo>
                <a:lnTo>
                  <a:pt x="1971" y="0"/>
                </a:lnTo>
                <a:close/>
              </a:path>
            </a:pathLst>
          </a:custGeom>
          <a:gradFill>
            <a:gsLst>
              <a:gs pos="100000">
                <a:schemeClr val="tx1">
                  <a:lumMod val="85000"/>
                  <a:lumOff val="15000"/>
                </a:schemeClr>
              </a:gs>
              <a:gs pos="4000">
                <a:schemeClr val="tx1">
                  <a:lumMod val="70000"/>
                  <a:lumOff val="30000"/>
                </a:scheme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xmlns="" id="{956B1BBB-37F1-43BF-90FB-D7B1A0359966}"/>
              </a:ext>
            </a:extLst>
          </p:cNvPr>
          <p:cNvSpPr>
            <a:spLocks/>
          </p:cNvSpPr>
          <p:nvPr/>
        </p:nvSpPr>
        <p:spPr bwMode="auto">
          <a:xfrm>
            <a:off x="6388657" y="2137306"/>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dir="110400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xmlns="" id="{7611B048-2E4F-4196-858F-6CA5F9738D8B}"/>
              </a:ext>
            </a:extLst>
          </p:cNvPr>
          <p:cNvSpPr>
            <a:spLocks/>
          </p:cNvSpPr>
          <p:nvPr/>
        </p:nvSpPr>
        <p:spPr bwMode="auto">
          <a:xfrm rot="10800000">
            <a:off x="2924507" y="525102"/>
            <a:ext cx="1033817" cy="757237"/>
          </a:xfrm>
          <a:custGeom>
            <a:avLst/>
            <a:gdLst>
              <a:gd name="T0" fmla="*/ 0 w 3465"/>
              <a:gd name="T1" fmla="*/ 5 h 2538"/>
              <a:gd name="T2" fmla="*/ 1731 w 3465"/>
              <a:gd name="T3" fmla="*/ 2538 h 2538"/>
              <a:gd name="T4" fmla="*/ 3465 w 3465"/>
              <a:gd name="T5" fmla="*/ 0 h 2538"/>
              <a:gd name="T6" fmla="*/ 0 w 3465"/>
              <a:gd name="T7" fmla="*/ 5 h 2538"/>
            </a:gdLst>
            <a:ahLst/>
            <a:cxnLst>
              <a:cxn ang="0">
                <a:pos x="T0" y="T1"/>
              </a:cxn>
              <a:cxn ang="0">
                <a:pos x="T2" y="T3"/>
              </a:cxn>
              <a:cxn ang="0">
                <a:pos x="T4" y="T5"/>
              </a:cxn>
              <a:cxn ang="0">
                <a:pos x="T6" y="T7"/>
              </a:cxn>
            </a:cxnLst>
            <a:rect l="0" t="0" r="r" b="b"/>
            <a:pathLst>
              <a:path w="3465" h="2538">
                <a:moveTo>
                  <a:pt x="0" y="5"/>
                </a:moveTo>
                <a:lnTo>
                  <a:pt x="1731" y="2538"/>
                </a:lnTo>
                <a:lnTo>
                  <a:pt x="3465" y="0"/>
                </a:lnTo>
                <a:lnTo>
                  <a:pt x="0" y="5"/>
                </a:lnTo>
                <a:close/>
              </a:path>
            </a:pathLst>
          </a:custGeom>
          <a:solidFill>
            <a:schemeClr val="accent1"/>
          </a:solidFill>
          <a:ln>
            <a:noFill/>
          </a:ln>
          <a:effectLst>
            <a:innerShdw blurRad="25400" dist="190500">
              <a:prstClr val="black"/>
            </a:innerShdw>
          </a:effectLst>
        </p:spPr>
        <p:txBody>
          <a:bodyPr vert="horz" wrap="square" lIns="91440" tIns="45720" rIns="91440" bIns="45720" numCol="1" anchor="t" anchorCtr="0" compatLnSpc="1">
            <a:prstTxWarp prst="textNoShape">
              <a:avLst/>
            </a:prstTxWarp>
          </a:bodyPr>
          <a:lstStyle/>
          <a:p>
            <a:endParaRPr lang="en-US" dirty="0"/>
          </a:p>
        </p:txBody>
      </p:sp>
      <p:sp>
        <p:nvSpPr>
          <p:cNvPr id="30" name="TextBox 29">
            <a:extLst>
              <a:ext uri="{FF2B5EF4-FFF2-40B4-BE49-F238E27FC236}">
                <a16:creationId xmlns:a16="http://schemas.microsoft.com/office/drawing/2014/main" xmlns="" id="{C0781464-8136-4738-9555-49EF774BBCF7}"/>
              </a:ext>
            </a:extLst>
          </p:cNvPr>
          <p:cNvSpPr txBox="1"/>
          <p:nvPr/>
        </p:nvSpPr>
        <p:spPr>
          <a:xfrm>
            <a:off x="337838" y="1678291"/>
            <a:ext cx="5453362" cy="4924425"/>
          </a:xfrm>
          <a:prstGeom prst="rect">
            <a:avLst/>
          </a:prstGeom>
          <a:noFill/>
          <a:effectLst/>
        </p:spPr>
        <p:txBody>
          <a:bodyPr wrap="square" rtlCol="0">
            <a:spAutoFit/>
          </a:bodyPr>
          <a:lstStyle/>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Available to DOE and       Contractor personnel </a:t>
            </a:r>
          </a:p>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Shows compliance and health status of EVMS</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Improved Capability and Insight</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Monthly Refresh of Risk Indicators</a:t>
            </a:r>
          </a:p>
          <a:p>
            <a:pPr marL="285750" indent="-285750">
              <a:spcBef>
                <a:spcPts val="600"/>
              </a:spcBef>
              <a:spcAft>
                <a:spcPts val="600"/>
              </a:spcAft>
              <a:buClr>
                <a:schemeClr val="accent1">
                  <a:lumMod val="75000"/>
                </a:schemeClr>
              </a:buClr>
              <a:buFont typeface="Wingdings" panose="05000000000000000000" pitchFamily="2" charset="2"/>
              <a:buChar char="§"/>
            </a:pPr>
            <a:r>
              <a:rPr lang="en-US" sz="2400" dirty="0"/>
              <a:t>Surveillance Roles are Evolving</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Shifts contractual compliance oversight back to Contractor</a:t>
            </a:r>
          </a:p>
          <a:p>
            <a:pPr marL="742950" lvl="1" indent="-285750">
              <a:spcBef>
                <a:spcPts val="600"/>
              </a:spcBef>
              <a:spcAft>
                <a:spcPts val="600"/>
              </a:spcAft>
              <a:buClr>
                <a:schemeClr val="accent1">
                  <a:lumMod val="75000"/>
                </a:schemeClr>
              </a:buClr>
              <a:buFont typeface="Wingdings" panose="05000000000000000000" pitchFamily="2" charset="2"/>
              <a:buChar char="§"/>
            </a:pPr>
            <a:r>
              <a:rPr lang="en-US" sz="2000" dirty="0"/>
              <a:t>Allows contractor to course correct</a:t>
            </a:r>
          </a:p>
          <a:p>
            <a:pPr marL="285750" indent="-285750">
              <a:spcBef>
                <a:spcPts val="600"/>
              </a:spcBef>
              <a:spcAft>
                <a:spcPts val="600"/>
              </a:spcAft>
              <a:buClr>
                <a:schemeClr val="accent1">
                  <a:lumMod val="75000"/>
                </a:schemeClr>
              </a:buClr>
              <a:buFont typeface="Wingdings" panose="05000000000000000000" pitchFamily="2" charset="2"/>
              <a:buChar char="§"/>
            </a:pPr>
            <a:endParaRPr lang="en-US" sz="2400" dirty="0"/>
          </a:p>
        </p:txBody>
      </p:sp>
      <p:sp>
        <p:nvSpPr>
          <p:cNvPr id="31" name="TextBox 30">
            <a:extLst>
              <a:ext uri="{FF2B5EF4-FFF2-40B4-BE49-F238E27FC236}">
                <a16:creationId xmlns:a16="http://schemas.microsoft.com/office/drawing/2014/main" xmlns="" id="{75A03C45-BCAD-4986-97C5-8F3B8C9C6E6F}"/>
              </a:ext>
            </a:extLst>
          </p:cNvPr>
          <p:cNvSpPr txBox="1"/>
          <p:nvPr/>
        </p:nvSpPr>
        <p:spPr>
          <a:xfrm>
            <a:off x="-6050" y="243744"/>
            <a:ext cx="3637187" cy="1169551"/>
          </a:xfrm>
          <a:prstGeom prst="rect">
            <a:avLst/>
          </a:prstGeom>
          <a:noFill/>
          <a:effectLst/>
        </p:spPr>
        <p:txBody>
          <a:bodyPr wrap="square" rtlCol="0">
            <a:spAutoFit/>
          </a:bodyPr>
          <a:lstStyle/>
          <a:p>
            <a:pPr algn="ctr"/>
            <a:r>
              <a:rPr lang="en-US" sz="3500" b="1" spc="100" dirty="0">
                <a:solidFill>
                  <a:schemeClr val="bg1"/>
                </a:solidFill>
                <a:latin typeface="Abadi" panose="020B0604020104020204" pitchFamily="34" charset="0"/>
                <a:cs typeface="Calibri" panose="020F0502020204030204" pitchFamily="34" charset="0"/>
              </a:rPr>
              <a:t>DIGITAL DASHBOARD</a:t>
            </a:r>
            <a:endParaRPr lang="en-US" sz="3500" spc="100" dirty="0">
              <a:solidFill>
                <a:schemeClr val="bg1"/>
              </a:solidFill>
              <a:latin typeface="Abadi Extra Light" panose="020B0204020104020204" pitchFamily="34" charset="0"/>
              <a:cs typeface="Calibri" panose="020F0502020204030204" pitchFamily="34" charset="0"/>
            </a:endParaRPr>
          </a:p>
        </p:txBody>
      </p:sp>
    </p:spTree>
    <p:extLst>
      <p:ext uri="{BB962C8B-B14F-4D97-AF65-F5344CB8AC3E}">
        <p14:creationId xmlns:p14="http://schemas.microsoft.com/office/powerpoint/2010/main" val="111832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65CD016E-5031-49BE-9253-598979EEA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1188642"/>
          </a:xfrm>
          <a:custGeom>
            <a:avLst/>
            <a:gdLst>
              <a:gd name="connsiteX0" fmla="*/ 0 w 12192000"/>
              <a:gd name="connsiteY0" fmla="*/ 0 h 1188642"/>
              <a:gd name="connsiteX1" fmla="*/ 12192000 w 12192000"/>
              <a:gd name="connsiteY1" fmla="*/ 0 h 1188642"/>
              <a:gd name="connsiteX2" fmla="*/ 12192000 w 12192000"/>
              <a:gd name="connsiteY2" fmla="*/ 839697 h 1188642"/>
              <a:gd name="connsiteX3" fmla="*/ 12113803 w 12192000"/>
              <a:gd name="connsiteY3" fmla="*/ 847980 h 1188642"/>
              <a:gd name="connsiteX4" fmla="*/ 6753597 w 12192000"/>
              <a:gd name="connsiteY4" fmla="*/ 1171537 h 1188642"/>
              <a:gd name="connsiteX5" fmla="*/ 400746 w 12192000"/>
              <a:gd name="connsiteY5" fmla="*/ 1000194 h 1188642"/>
              <a:gd name="connsiteX6" fmla="*/ 0 w 12192000"/>
              <a:gd name="connsiteY6" fmla="*/ 963218 h 11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188642">
                <a:moveTo>
                  <a:pt x="0" y="0"/>
                </a:moveTo>
                <a:lnTo>
                  <a:pt x="12192000" y="0"/>
                </a:lnTo>
                <a:lnTo>
                  <a:pt x="12192000" y="839697"/>
                </a:lnTo>
                <a:lnTo>
                  <a:pt x="12113803" y="847980"/>
                </a:lnTo>
                <a:cubicBezTo>
                  <a:pt x="10139508" y="1045929"/>
                  <a:pt x="8237152" y="1138932"/>
                  <a:pt x="6753597" y="1171537"/>
                </a:cubicBezTo>
                <a:cubicBezTo>
                  <a:pt x="4940363" y="1211386"/>
                  <a:pt x="2657278" y="1192056"/>
                  <a:pt x="400746" y="1000194"/>
                </a:cubicBezTo>
                <a:lnTo>
                  <a:pt x="0" y="963218"/>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xmlns="" id="{503631E2-1718-4F37-AF4F-56ED9E0F52E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134" y="0"/>
            <a:ext cx="9438087" cy="6853238"/>
            <a:chOff x="-417513" y="0"/>
            <a:chExt cx="12584114" cy="6853238"/>
          </a:xfrm>
        </p:grpSpPr>
        <p:sp>
          <p:nvSpPr>
            <p:cNvPr id="10" name="Freeform 5">
              <a:extLst>
                <a:ext uri="{FF2B5EF4-FFF2-40B4-BE49-F238E27FC236}">
                  <a16:creationId xmlns:a16="http://schemas.microsoft.com/office/drawing/2014/main" xmlns="" id="{D6E43AAA-0A9C-4A11-B5E4-76598F43EC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xmlns="" id="{0DAF0EFB-E124-47F9-A92D-5ACF35117B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xmlns="" id="{C37653B8-17BA-4001-BEE1-4E6991EABB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xmlns="" id="{6467AAAF-9A62-48E9-A977-E1E1720168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xmlns="" id="{3FF402E9-42A2-4489-8A1C-33D431C82D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xmlns="" id="{746F500E-5E65-412F-9151-128D8A8A10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2">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xmlns="" id="{2ED6AF5D-CDAA-4496-B382-BC011CD7D4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xmlns="" id="{B83CA955-24B2-49CA-AD12-346DC89C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xmlns="" id="{6A25F8E2-F649-499C-9F8E-63D9C7D69D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xmlns="" id="{F2C3541D-E273-4F5F-B0C9-58EB62CAD7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xmlns="" id="{5DAADE8A-1FC9-4E7A-A73D-E361E88A6F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xmlns="" id="{E080E18A-9973-41CF-A8C2-A23444BA55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xmlns="" id="{9747E375-DB87-4737-971E-BE07BEF298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xmlns="" id="{DDD91999-92A7-46A7-A2A4-E610DD63A7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xmlns="" id="{DE59C638-9FC3-4C07-A488-7CC46DABB0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xmlns="" id="{DDAD8E32-C8C2-4CB6-A1DD-57773D26B9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2">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xmlns="" id="{992C2CA5-FC63-4CD4-9E9D-E508AB0F3C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2">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xmlns="" id="{7BC83671-DBAB-4D1A-9130-A1C91C37C9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xmlns="" id="{5A8C4915-0ECE-472C-88DC-CCA9C37ED0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xmlns="" id="{1E7B8714-14C0-4959-A678-4FC94E8227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xmlns="" id="{9855E83E-3C8F-415E-B3AC-1BAC260DCA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2">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TextBox 3">
            <a:extLst>
              <a:ext uri="{FF2B5EF4-FFF2-40B4-BE49-F238E27FC236}">
                <a16:creationId xmlns:a16="http://schemas.microsoft.com/office/drawing/2014/main" xmlns="" id="{4DF63AB3-8963-49F5-9A21-14473C3D6026}"/>
              </a:ext>
            </a:extLst>
          </p:cNvPr>
          <p:cNvSpPr txBox="1"/>
          <p:nvPr/>
        </p:nvSpPr>
        <p:spPr>
          <a:xfrm>
            <a:off x="1066800" y="376238"/>
            <a:ext cx="6884198" cy="523220"/>
          </a:xfrm>
          <a:prstGeom prst="rect">
            <a:avLst/>
          </a:prstGeom>
          <a:noFill/>
        </p:spPr>
        <p:txBody>
          <a:bodyPr wrap="square" rtlCol="0">
            <a:spAutoFit/>
          </a:bodyPr>
          <a:lstStyle/>
          <a:p>
            <a:r>
              <a:rPr lang="en-US" sz="2800" dirty="0">
                <a:solidFill>
                  <a:srgbClr val="FF0000"/>
                </a:solidFill>
              </a:rPr>
              <a:t>PARS Empower Audit Metrics Report</a:t>
            </a:r>
          </a:p>
        </p:txBody>
      </p:sp>
      <p:grpSp>
        <p:nvGrpSpPr>
          <p:cNvPr id="2" name="Group 1">
            <a:extLst>
              <a:ext uri="{FF2B5EF4-FFF2-40B4-BE49-F238E27FC236}">
                <a16:creationId xmlns:a16="http://schemas.microsoft.com/office/drawing/2014/main" xmlns="" id="{D2FB516E-1898-4DDC-BBD9-F77801F795C9}"/>
              </a:ext>
            </a:extLst>
          </p:cNvPr>
          <p:cNvGrpSpPr/>
          <p:nvPr/>
        </p:nvGrpSpPr>
        <p:grpSpPr>
          <a:xfrm>
            <a:off x="535899" y="1475176"/>
            <a:ext cx="8073628" cy="4961278"/>
            <a:chOff x="942085" y="1520484"/>
            <a:chExt cx="7526832" cy="4374522"/>
          </a:xfrm>
        </p:grpSpPr>
        <p:pic>
          <p:nvPicPr>
            <p:cNvPr id="31" name="Picture 30">
              <a:extLst>
                <a:ext uri="{FF2B5EF4-FFF2-40B4-BE49-F238E27FC236}">
                  <a16:creationId xmlns:a16="http://schemas.microsoft.com/office/drawing/2014/main" xmlns="" id="{F4EAE5AD-FCE3-4A89-9329-37E9644EA784}"/>
                </a:ext>
              </a:extLst>
            </p:cNvPr>
            <p:cNvPicPr>
              <a:picLocks noChangeAspect="1"/>
            </p:cNvPicPr>
            <p:nvPr/>
          </p:nvPicPr>
          <p:blipFill rotWithShape="1">
            <a:blip r:embed="rId3"/>
            <a:srcRect r="39467"/>
            <a:stretch/>
          </p:blipFill>
          <p:spPr>
            <a:xfrm>
              <a:off x="942085" y="1520484"/>
              <a:ext cx="5534915" cy="4374522"/>
            </a:xfrm>
            <a:prstGeom prst="rect">
              <a:avLst/>
            </a:prstGeom>
          </p:spPr>
        </p:pic>
        <p:pic>
          <p:nvPicPr>
            <p:cNvPr id="32" name="Picture 31">
              <a:extLst>
                <a:ext uri="{FF2B5EF4-FFF2-40B4-BE49-F238E27FC236}">
                  <a16:creationId xmlns:a16="http://schemas.microsoft.com/office/drawing/2014/main" xmlns="" id="{2708DF73-9AC7-49D3-93C7-0AE44935AACA}"/>
                </a:ext>
              </a:extLst>
            </p:cNvPr>
            <p:cNvPicPr>
              <a:picLocks noChangeAspect="1"/>
            </p:cNvPicPr>
            <p:nvPr/>
          </p:nvPicPr>
          <p:blipFill rotWithShape="1">
            <a:blip r:embed="rId3"/>
            <a:srcRect l="77382"/>
            <a:stretch/>
          </p:blipFill>
          <p:spPr>
            <a:xfrm>
              <a:off x="6400800" y="1520484"/>
              <a:ext cx="2068117" cy="4374522"/>
            </a:xfrm>
            <a:prstGeom prst="rect">
              <a:avLst/>
            </a:prstGeom>
          </p:spPr>
        </p:pic>
      </p:grpSp>
      <p:sp>
        <p:nvSpPr>
          <p:cNvPr id="3" name="Slide Number Placeholder 2">
            <a:extLst>
              <a:ext uri="{FF2B5EF4-FFF2-40B4-BE49-F238E27FC236}">
                <a16:creationId xmlns:a16="http://schemas.microsoft.com/office/drawing/2014/main" xmlns="" id="{86BAF1B8-4BA8-4271-811C-A6601EAE23D5}"/>
              </a:ext>
            </a:extLst>
          </p:cNvPr>
          <p:cNvSpPr>
            <a:spLocks noGrp="1"/>
          </p:cNvSpPr>
          <p:nvPr>
            <p:ph type="sldNum" sz="quarter" idx="12"/>
          </p:nvPr>
        </p:nvSpPr>
        <p:spPr/>
        <p:txBody>
          <a:bodyPr/>
          <a:lstStyle/>
          <a:p>
            <a:fld id="{78C9FED6-5643-491D-A880-49ECC1D2F6FF}" type="slidenum">
              <a:rPr lang="en-US" smtClean="0"/>
              <a:t>9</a:t>
            </a:fld>
            <a:endParaRPr lang="en-US" dirty="0"/>
          </a:p>
        </p:txBody>
      </p:sp>
    </p:spTree>
    <p:extLst>
      <p:ext uri="{BB962C8B-B14F-4D97-AF65-F5344CB8AC3E}">
        <p14:creationId xmlns:p14="http://schemas.microsoft.com/office/powerpoint/2010/main" val="409570694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1567</Words>
  <Application>Microsoft Office PowerPoint</Application>
  <PresentationFormat>On-screen Show (4:3)</PresentationFormat>
  <Paragraphs>142</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Abadi Extra Light</vt:lpstr>
      <vt:lpstr>Calibri Light</vt:lpstr>
      <vt:lpstr>Rockwell</vt:lpstr>
      <vt:lpstr>Arial</vt:lpstr>
      <vt:lpstr>Wingdings</vt:lpstr>
      <vt:lpstr>Abadi</vt:lpstr>
      <vt:lpstr>Tahoma</vt:lpstr>
      <vt:lpstr>Calibri</vt:lpstr>
      <vt:lpstr>Atlas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PM-30</dc:creator>
  <cp:lastModifiedBy>Taliaferro, Matthew</cp:lastModifiedBy>
  <cp:revision>29</cp:revision>
  <dcterms:created xsi:type="dcterms:W3CDTF">2019-08-19T17:54:54Z</dcterms:created>
  <dcterms:modified xsi:type="dcterms:W3CDTF">2020-04-08T18:31:39Z</dcterms:modified>
</cp:coreProperties>
</file>