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5.xml" ContentType="application/vnd.openxmlformats-officedocument.presentationml.tags+xml"/>
  <Override PartName="/ppt/notesSlides/notesSlide45.xml" ContentType="application/vnd.openxmlformats-officedocument.presentationml.notesSlide+xml"/>
  <Override PartName="/ppt/charts/chart4.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6.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85"/>
  </p:notesMasterIdLst>
  <p:sldIdLst>
    <p:sldId id="665" r:id="rId3"/>
    <p:sldId id="645" r:id="rId4"/>
    <p:sldId id="658" r:id="rId5"/>
    <p:sldId id="11865" r:id="rId6"/>
    <p:sldId id="373" r:id="rId7"/>
    <p:sldId id="301" r:id="rId8"/>
    <p:sldId id="642" r:id="rId9"/>
    <p:sldId id="349" r:id="rId10"/>
    <p:sldId id="670" r:id="rId11"/>
    <p:sldId id="643" r:id="rId12"/>
    <p:sldId id="262" r:id="rId13"/>
    <p:sldId id="677" r:id="rId14"/>
    <p:sldId id="671" r:id="rId15"/>
    <p:sldId id="674" r:id="rId16"/>
    <p:sldId id="372" r:id="rId17"/>
    <p:sldId id="678" r:id="rId18"/>
    <p:sldId id="672" r:id="rId19"/>
    <p:sldId id="377" r:id="rId20"/>
    <p:sldId id="661" r:id="rId21"/>
    <p:sldId id="656" r:id="rId22"/>
    <p:sldId id="679" r:id="rId23"/>
    <p:sldId id="673" r:id="rId24"/>
    <p:sldId id="680" r:id="rId25"/>
    <p:sldId id="681" r:id="rId26"/>
    <p:sldId id="676" r:id="rId27"/>
    <p:sldId id="637" r:id="rId28"/>
    <p:sldId id="649" r:id="rId29"/>
    <p:sldId id="632" r:id="rId30"/>
    <p:sldId id="666" r:id="rId31"/>
    <p:sldId id="644" r:id="rId32"/>
    <p:sldId id="362" r:id="rId33"/>
    <p:sldId id="682" r:id="rId34"/>
    <p:sldId id="11863" r:id="rId35"/>
    <p:sldId id="2145705210" r:id="rId36"/>
    <p:sldId id="386" r:id="rId37"/>
    <p:sldId id="2145705209" r:id="rId38"/>
    <p:sldId id="395" r:id="rId39"/>
    <p:sldId id="420" r:id="rId40"/>
    <p:sldId id="1006" r:id="rId41"/>
    <p:sldId id="2145705208" r:id="rId42"/>
    <p:sldId id="391" r:id="rId43"/>
    <p:sldId id="404" r:id="rId44"/>
    <p:sldId id="559" r:id="rId45"/>
    <p:sldId id="418" r:id="rId46"/>
    <p:sldId id="413" r:id="rId47"/>
    <p:sldId id="407" r:id="rId48"/>
    <p:sldId id="390" r:id="rId49"/>
    <p:sldId id="2145705214" r:id="rId50"/>
    <p:sldId id="282" r:id="rId51"/>
    <p:sldId id="2145705215" r:id="rId52"/>
    <p:sldId id="283" r:id="rId53"/>
    <p:sldId id="381" r:id="rId54"/>
    <p:sldId id="388" r:id="rId55"/>
    <p:sldId id="389" r:id="rId56"/>
    <p:sldId id="2229" r:id="rId57"/>
    <p:sldId id="384" r:id="rId58"/>
    <p:sldId id="11864" r:id="rId59"/>
    <p:sldId id="11852" r:id="rId60"/>
    <p:sldId id="11735" r:id="rId61"/>
    <p:sldId id="11736" r:id="rId62"/>
    <p:sldId id="11856" r:id="rId63"/>
    <p:sldId id="2067" r:id="rId64"/>
    <p:sldId id="11861" r:id="rId65"/>
    <p:sldId id="380" r:id="rId66"/>
    <p:sldId id="11741" r:id="rId67"/>
    <p:sldId id="392" r:id="rId68"/>
    <p:sldId id="393" r:id="rId69"/>
    <p:sldId id="313" r:id="rId70"/>
    <p:sldId id="315" r:id="rId71"/>
    <p:sldId id="11857" r:id="rId72"/>
    <p:sldId id="11858" r:id="rId73"/>
    <p:sldId id="11859" r:id="rId74"/>
    <p:sldId id="11860" r:id="rId75"/>
    <p:sldId id="2145705213" r:id="rId76"/>
    <p:sldId id="397" r:id="rId77"/>
    <p:sldId id="399" r:id="rId78"/>
    <p:sldId id="400" r:id="rId79"/>
    <p:sldId id="286" r:id="rId80"/>
    <p:sldId id="365" r:id="rId81"/>
    <p:sldId id="662" r:id="rId82"/>
    <p:sldId id="664" r:id="rId83"/>
    <p:sldId id="66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4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autoAdjust="0"/>
    <p:restoredTop sz="0" autoAdjust="0"/>
  </p:normalViewPr>
  <p:slideViewPr>
    <p:cSldViewPr snapToGrid="0">
      <p:cViewPr varScale="1">
        <p:scale>
          <a:sx n="66" d="100"/>
          <a:sy n="66" d="100"/>
        </p:scale>
        <p:origin x="7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OE.LOCAL\DFSFR\home_fors2\Miranda.Johnson\FY2021_Small%20Business%20Go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OE.LOCAL\DFSFR\home_fors2\Miranda.Johnson\FY2021_Small%20Business%20Go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897850001801666E-2"/>
          <c:y val="0.17984507582115578"/>
          <c:w val="0.96282675183948707"/>
          <c:h val="0.71065053624709706"/>
        </c:manualLayout>
      </c:layout>
      <c:pie3D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5BAF-487B-861A-D6814E88053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8-7728-44F3-B10C-90F67A1DA3B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5BAF-487B-861A-D6814E88053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7728-44F3-B10C-90F67A1DA3B3}"/>
              </c:ext>
            </c:extLst>
          </c:dPt>
          <c:dLbls>
            <c:dLbl>
              <c:idx val="0"/>
              <c:layout>
                <c:manualLayout>
                  <c:x val="-1.1299196198275747E-16"/>
                  <c:y val="-1.27266304742674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AF-487B-861A-D6814E88053D}"/>
                </c:ext>
              </c:extLst>
            </c:dLbl>
            <c:dLbl>
              <c:idx val="1"/>
              <c:layout>
                <c:manualLayout>
                  <c:x val="2.1571441934422089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7728-44F3-B10C-90F67A1DA3B3}"/>
                </c:ext>
              </c:extLst>
            </c:dLbl>
            <c:dLbl>
              <c:idx val="2"/>
              <c:layout>
                <c:manualLayout>
                  <c:x val="1.0785720967211044E-2"/>
                  <c:y val="-1.908994571140110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BAF-487B-861A-D6814E88053D}"/>
                </c:ext>
              </c:extLst>
            </c:dLbl>
            <c:dLbl>
              <c:idx val="3"/>
              <c:layout>
                <c:manualLayout>
                  <c:x val="-7.704086405150746E-3"/>
                  <c:y val="-1.1665943168774142E-16"/>
                </c:manualLayout>
              </c:layout>
              <c:tx>
                <c:rich>
                  <a:bodyPr/>
                  <a:lstStyle/>
                  <a:p>
                    <a:fld id="{691E56F4-CC4A-4EE2-B762-A352FBDF82E6}" type="CATEGORYNAME">
                      <a:rPr lang="en-US" baseline="0" smtClean="0"/>
                      <a:pPr/>
                      <a:t>[CATEGORY NAME]</a:t>
                    </a:fld>
                    <a:r>
                      <a:rPr lang="en-US" baseline="0" dirty="0"/>
                      <a:t>
</a:t>
                    </a:r>
                    <a:fld id="{53DA5161-F952-48A6-8FAC-1D8CD27CDB39}"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728-44F3-B10C-90F67A1DA3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Program Direction</c:v>
                </c:pt>
                <c:pt idx="1">
                  <c:v>NETL</c:v>
                </c:pt>
                <c:pt idx="2">
                  <c:v>Resource Technologies &amp; Sustainability</c:v>
                </c:pt>
                <c:pt idx="3">
                  <c:v>Carbon Management</c:v>
                </c:pt>
              </c:strCache>
            </c:strRef>
          </c:cat>
          <c:val>
            <c:numRef>
              <c:f>Sheet1!$B$2:$B$5</c:f>
              <c:numCache>
                <c:formatCode>General</c:formatCode>
                <c:ptCount val="4"/>
                <c:pt idx="0">
                  <c:v>67801</c:v>
                </c:pt>
                <c:pt idx="1">
                  <c:v>178199</c:v>
                </c:pt>
                <c:pt idx="2">
                  <c:v>110000</c:v>
                </c:pt>
                <c:pt idx="3">
                  <c:v>469000</c:v>
                </c:pt>
              </c:numCache>
            </c:numRef>
          </c:val>
          <c:extLst>
            <c:ext xmlns:c16="http://schemas.microsoft.com/office/drawing/2014/chart" uri="{C3380CC4-5D6E-409C-BE32-E72D297353CC}">
              <c16:uniqueId val="{00000000-7728-44F3-B10C-90F67A1DA3B3}"/>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FECM Goal % of SB$</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76200" dir="13500000" sy="23000" kx="1200000" algn="br" rotWithShape="0">
                <a:prstClr val="black">
                  <a:alpha val="20000"/>
                </a:prstClr>
              </a:outerShdw>
            </a:effectLst>
            <a:scene3d>
              <a:camera prst="orthographicFront"/>
              <a:lightRig rig="threePt" dir="t"/>
            </a:scene3d>
            <a:sp3d/>
          </c:spPr>
          <c:invertIfNegative val="0"/>
          <c:dPt>
            <c:idx val="0"/>
            <c:invertIfNegative val="0"/>
            <c:bubble3D val="0"/>
            <c:extLst>
              <c:ext xmlns:c16="http://schemas.microsoft.com/office/drawing/2014/chart" uri="{C3380CC4-5D6E-409C-BE32-E72D297353CC}">
                <c16:uniqueId val="{00000001-DF47-4B53-A2F7-65138A1F6DE2}"/>
              </c:ext>
            </c:extLst>
          </c:dPt>
          <c:dPt>
            <c:idx val="1"/>
            <c:invertIfNegative val="0"/>
            <c:bubble3D val="0"/>
            <c:spPr>
              <a:solidFill>
                <a:schemeClr val="accent2"/>
              </a:solidFill>
              <a:ln>
                <a:noFill/>
              </a:ln>
              <a:effectLst>
                <a:outerShdw blurRad="76200" dir="13500000" sy="23000" kx="1200000" algn="b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3-DF47-4B53-A2F7-65138A1F6DE2}"/>
              </c:ext>
            </c:extLst>
          </c:dPt>
          <c:dPt>
            <c:idx val="2"/>
            <c:invertIfNegative val="0"/>
            <c:bubble3D val="0"/>
            <c:spPr>
              <a:solidFill>
                <a:schemeClr val="accent4"/>
              </a:solidFill>
              <a:ln>
                <a:noFill/>
              </a:ln>
              <a:effectLst>
                <a:outerShdw blurRad="76200" dir="13500000" sy="23000" kx="1200000" algn="b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5-DF47-4B53-A2F7-65138A1F6DE2}"/>
              </c:ext>
            </c:extLst>
          </c:dPt>
          <c:dPt>
            <c:idx val="3"/>
            <c:invertIfNegative val="0"/>
            <c:bubble3D val="0"/>
            <c:spPr>
              <a:solidFill>
                <a:schemeClr val="accent6"/>
              </a:solidFill>
              <a:ln>
                <a:noFill/>
              </a:ln>
              <a:effectLst>
                <a:outerShdw blurRad="76200" dir="13500000" sy="23000" kx="1200000" algn="b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7-DF47-4B53-A2F7-65138A1F6DE2}"/>
              </c:ext>
            </c:extLst>
          </c:dPt>
          <c:dPt>
            <c:idx val="4"/>
            <c:invertIfNegative val="0"/>
            <c:bubble3D val="0"/>
            <c:spPr>
              <a:solidFill>
                <a:srgbClr val="C00000"/>
              </a:solidFill>
              <a:ln>
                <a:noFill/>
              </a:ln>
              <a:effectLst>
                <a:outerShdw blurRad="76200" dir="13500000" sy="23000" kx="1200000" algn="b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9-DF47-4B53-A2F7-65138A1F6DE2}"/>
              </c:ext>
            </c:extLst>
          </c:dPt>
          <c:dLbls>
            <c:dLbl>
              <c:idx val="0"/>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baseline="0" dirty="0"/>
                      <a:t>8a, </a:t>
                    </a:r>
                    <a:fld id="{5BF71DA4-397B-4576-AEA7-2333A1457FB9}" type="VALUE">
                      <a:rPr lang="en-US" baseline="0"/>
                      <a:pPr>
                        <a:defRPr/>
                      </a:pPr>
                      <a:t>[VALUE]</a:t>
                    </a:fld>
                    <a:endParaRPr lang="en-US"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DF47-4B53-A2F7-65138A1F6DE2}"/>
                </c:ext>
              </c:extLst>
            </c:dLbl>
            <c:dLbl>
              <c:idx val="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DF47-4B53-A2F7-65138A1F6DE2}"/>
                </c:ext>
              </c:extLst>
            </c:dLbl>
            <c:dLbl>
              <c:idx val="2"/>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DF47-4B53-A2F7-65138A1F6DE2}"/>
                </c:ext>
              </c:extLst>
            </c:dLbl>
            <c:dLbl>
              <c:idx val="3"/>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DF47-4B53-A2F7-65138A1F6DE2}"/>
                </c:ext>
              </c:extLst>
            </c:dLbl>
            <c:dLbl>
              <c:idx val="4"/>
              <c:layout>
                <c:manualLayout>
                  <c:x val="2.7777777777777779E-3"/>
                  <c:y val="-0.111111111111111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DF47-4B53-A2F7-65138A1F6DE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'Chart By %'!$A$1:$A$5</c:f>
              <c:strCache>
                <c:ptCount val="5"/>
                <c:pt idx="0">
                  <c:v>8a</c:v>
                </c:pt>
                <c:pt idx="1">
                  <c:v>Non 8a</c:v>
                </c:pt>
                <c:pt idx="2">
                  <c:v>WOSB</c:v>
                </c:pt>
                <c:pt idx="3">
                  <c:v>HubZone</c:v>
                </c:pt>
                <c:pt idx="4">
                  <c:v>SDVOSB</c:v>
                </c:pt>
              </c:strCache>
            </c:strRef>
          </c:cat>
          <c:val>
            <c:numRef>
              <c:f>'Chart By %'!$B$1:$B$5</c:f>
              <c:numCache>
                <c:formatCode>0.00%</c:formatCode>
                <c:ptCount val="5"/>
                <c:pt idx="0">
                  <c:v>6.8199999999999997E-2</c:v>
                </c:pt>
                <c:pt idx="1">
                  <c:v>7.8100000000000003E-2</c:v>
                </c:pt>
                <c:pt idx="2">
                  <c:v>1.0800000000000001E-2</c:v>
                </c:pt>
                <c:pt idx="3">
                  <c:v>9.1999999999999998E-3</c:v>
                </c:pt>
                <c:pt idx="4">
                  <c:v>1.5100000000000001E-2</c:v>
                </c:pt>
              </c:numCache>
            </c:numRef>
          </c:val>
          <c:extLst>
            <c:ext xmlns:c16="http://schemas.microsoft.com/office/drawing/2014/chart" uri="{C3380CC4-5D6E-409C-BE32-E72D297353CC}">
              <c16:uniqueId val="{0000000A-DF47-4B53-A2F7-65138A1F6DE2}"/>
            </c:ext>
          </c:extLst>
        </c:ser>
        <c:dLbls>
          <c:showLegendKey val="0"/>
          <c:showVal val="0"/>
          <c:showCatName val="0"/>
          <c:showSerName val="0"/>
          <c:showPercent val="0"/>
          <c:showBubbleSize val="0"/>
        </c:dLbls>
        <c:gapWidth val="100"/>
        <c:overlap val="-24"/>
        <c:axId val="518755840"/>
        <c:axId val="518749280"/>
      </c:barChart>
      <c:catAx>
        <c:axId val="5187558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8749280"/>
        <c:crosses val="autoZero"/>
        <c:auto val="1"/>
        <c:lblAlgn val="ctr"/>
        <c:lblOffset val="100"/>
        <c:noMultiLvlLbl val="0"/>
      </c:catAx>
      <c:valAx>
        <c:axId val="5187492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875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800" dirty="0">
                <a:latin typeface="Arial" panose="020B0604020202020204" pitchFamily="34" charset="0"/>
                <a:cs typeface="Arial" panose="020B0604020202020204" pitchFamily="34" charset="0"/>
              </a:rPr>
              <a:t>2019 - 2021  Historical Small Business Goals</a:t>
            </a:r>
          </a:p>
        </c:rich>
      </c:tx>
      <c:layout>
        <c:manualLayout>
          <c:xMode val="edge"/>
          <c:yMode val="edge"/>
          <c:x val="0.17202122916146032"/>
          <c:y val="4.854660120863688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'Hist SB Goal'!$A$2</c:f>
              <c:strCache>
                <c:ptCount val="1"/>
                <c:pt idx="0">
                  <c:v>SB Goal%</c:v>
                </c:pt>
              </c:strCache>
            </c:strRef>
          </c:tx>
          <c:spPr>
            <a:solidFill>
              <a:srgbClr val="005B82"/>
            </a:solidFill>
            <a:ln>
              <a:noFill/>
            </a:ln>
            <a:effectLst>
              <a:outerShdw blurRad="76200" dir="13500000" sy="23000" kx="1200000" algn="br" rotWithShape="0">
                <a:prstClr val="black">
                  <a:alpha val="20000"/>
                </a:prstClr>
              </a:outerShdw>
            </a:effectLst>
          </c:spPr>
          <c:invertIfNegative val="0"/>
          <c:dLbls>
            <c:dLbl>
              <c:idx val="0"/>
              <c:layout>
                <c:manualLayout>
                  <c:x val="-1.4504770636487469E-2"/>
                  <c:y val="-1.2227215736273524E-2"/>
                </c:manualLayout>
              </c:layout>
              <c:tx>
                <c:rich>
                  <a:bodyPr/>
                  <a:lstStyle/>
                  <a:p>
                    <a:r>
                      <a:rPr lang="en-US" baseline="0" dirty="0"/>
                      <a:t> </a:t>
                    </a:r>
                    <a:fld id="{D8216037-16B1-4B67-81D7-53D4847437C4}"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C5B-4CC7-85C3-FACA00C8A040}"/>
                </c:ext>
              </c:extLst>
            </c:dLbl>
            <c:dLbl>
              <c:idx val="1"/>
              <c:layout>
                <c:manualLayout>
                  <c:x val="-3.1253233026279706E-2"/>
                  <c:y val="-1.596156967539937E-2"/>
                </c:manualLayout>
              </c:layout>
              <c:tx>
                <c:rich>
                  <a:bodyPr/>
                  <a:lstStyle/>
                  <a:p>
                    <a:fld id="{71498D8E-951F-4747-9CF4-344369576AB7}"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5B-4CC7-85C3-FACA00C8A040}"/>
                </c:ext>
              </c:extLst>
            </c:dLbl>
            <c:dLbl>
              <c:idx val="2"/>
              <c:layout>
                <c:manualLayout>
                  <c:x val="-3.0788057039508817E-2"/>
                  <c:y val="-5.8676991910272001E-2"/>
                </c:manualLayout>
              </c:layout>
              <c:tx>
                <c:rich>
                  <a:bodyPr/>
                  <a:lstStyle/>
                  <a:p>
                    <a:r>
                      <a:rPr lang="en-US" baseline="0" dirty="0"/>
                      <a:t> </a:t>
                    </a:r>
                    <a:fld id="{134BC1E7-AFC8-49C6-8D82-CA9218B332A8}"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C5B-4CC7-85C3-FACA00C8A040}"/>
                </c:ext>
              </c:extLst>
            </c:dLbl>
            <c:dLbl>
              <c:idx val="3"/>
              <c:layout>
                <c:manualLayout>
                  <c:x val="-2.5000000000000001E-2"/>
                  <c:y val="-0.1111111111111112"/>
                </c:manualLayout>
              </c:layout>
              <c:tx>
                <c:rich>
                  <a:bodyPr/>
                  <a:lstStyle/>
                  <a:p>
                    <a:r>
                      <a:rPr lang="en-US" baseline="0" dirty="0"/>
                      <a:t> </a:t>
                    </a:r>
                    <a:fld id="{ED3FAE71-A17E-41D5-873C-81DEA62A7FD4}"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5B-4CC7-85C3-FACA00C8A04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'Hist SB Goal'!$B$1:$E$1</c:f>
              <c:numCache>
                <c:formatCode>General</c:formatCode>
                <c:ptCount val="4"/>
                <c:pt idx="0">
                  <c:v>2019</c:v>
                </c:pt>
                <c:pt idx="1">
                  <c:v>2020</c:v>
                </c:pt>
                <c:pt idx="2">
                  <c:v>2021</c:v>
                </c:pt>
              </c:numCache>
            </c:numRef>
          </c:cat>
          <c:val>
            <c:numRef>
              <c:f>'Hist SB Goal'!$B$2:$E$2</c:f>
              <c:numCache>
                <c:formatCode>0.00%</c:formatCode>
                <c:ptCount val="4"/>
                <c:pt idx="0">
                  <c:v>0.1011</c:v>
                </c:pt>
                <c:pt idx="1">
                  <c:v>0.1216</c:v>
                </c:pt>
                <c:pt idx="2">
                  <c:v>0.1961</c:v>
                </c:pt>
              </c:numCache>
            </c:numRef>
          </c:val>
          <c:extLst>
            <c:ext xmlns:c16="http://schemas.microsoft.com/office/drawing/2014/chart" uri="{C3380CC4-5D6E-409C-BE32-E72D297353CC}">
              <c16:uniqueId val="{00000004-EC5B-4CC7-85C3-FACA00C8A040}"/>
            </c:ext>
          </c:extLst>
        </c:ser>
        <c:ser>
          <c:idx val="1"/>
          <c:order val="1"/>
          <c:tx>
            <c:strRef>
              <c:f>'Hist SB Goal'!$A$3</c:f>
              <c:strCache>
                <c:ptCount val="1"/>
                <c:pt idx="0">
                  <c:v>Achieved Goal %</c:v>
                </c:pt>
              </c:strCache>
            </c:strRef>
          </c:tx>
          <c:spPr>
            <a:solidFill>
              <a:srgbClr val="007934"/>
            </a:solidFill>
            <a:ln>
              <a:noFill/>
            </a:ln>
            <a:effectLst>
              <a:outerShdw blurRad="76200" dir="13500000" sy="23000" kx="1200000" algn="br" rotWithShape="0">
                <a:prstClr val="black">
                  <a:alpha val="20000"/>
                </a:prstClr>
              </a:outerShdw>
            </a:effectLst>
          </c:spPr>
          <c:invertIfNegative val="0"/>
          <c:dLbls>
            <c:dLbl>
              <c:idx val="0"/>
              <c:layout>
                <c:manualLayout>
                  <c:x val="2.6313586648142675E-2"/>
                  <c:y val="-4.3432888660972412E-2"/>
                </c:manualLayout>
              </c:layout>
              <c:tx>
                <c:rich>
                  <a:bodyPr/>
                  <a:lstStyle/>
                  <a:p>
                    <a:fld id="{DF24A1CA-C327-4DB6-A448-AE26836C13D9}"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C5B-4CC7-85C3-FACA00C8A040}"/>
                </c:ext>
              </c:extLst>
            </c:dLbl>
            <c:dLbl>
              <c:idx val="1"/>
              <c:layout>
                <c:manualLayout>
                  <c:x val="-9.6399595591614373E-2"/>
                  <c:y val="3.0023617583337877E-2"/>
                </c:manualLayout>
              </c:layout>
              <c:tx>
                <c:rich>
                  <a:bodyPr/>
                  <a:lstStyle/>
                  <a:p>
                    <a:r>
                      <a:rPr lang="en-US" baseline="0" dirty="0"/>
                      <a:t> </a:t>
                    </a:r>
                    <a:fld id="{3A7D8061-6439-4AEF-B85B-ACE86FCD6D05}"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C5B-4CC7-85C3-FACA00C8A040}"/>
                </c:ext>
              </c:extLst>
            </c:dLbl>
            <c:dLbl>
              <c:idx val="2"/>
              <c:layout>
                <c:manualLayout>
                  <c:x val="8.8751081473401647E-2"/>
                  <c:y val="2.1841559889627788E-2"/>
                </c:manualLayout>
              </c:layout>
              <c:tx>
                <c:rich>
                  <a:bodyPr/>
                  <a:lstStyle/>
                  <a:p>
                    <a:fld id="{E3AC6A41-AEDD-41AE-AAD9-724B9F08D2FB}"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C5B-4CC7-85C3-FACA00C8A040}"/>
                </c:ext>
              </c:extLst>
            </c:dLbl>
            <c:dLbl>
              <c:idx val="3"/>
              <c:layout>
                <c:manualLayout>
                  <c:x val="-8.3333333333333332E-3"/>
                  <c:y val="-6.4814814814814839E-2"/>
                </c:manualLayout>
              </c:layout>
              <c:tx>
                <c:rich>
                  <a:bodyPr/>
                  <a:lstStyle/>
                  <a:p>
                    <a:r>
                      <a:rPr lang="en-US" baseline="0" dirty="0"/>
                      <a:t> </a:t>
                    </a:r>
                    <a:fld id="{E5E856D2-9E97-4671-95B2-9E85BC188065}"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C5B-4CC7-85C3-FACA00C8A04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'Hist SB Goal'!$B$1:$E$1</c:f>
              <c:numCache>
                <c:formatCode>General</c:formatCode>
                <c:ptCount val="4"/>
                <c:pt idx="0">
                  <c:v>2019</c:v>
                </c:pt>
                <c:pt idx="1">
                  <c:v>2020</c:v>
                </c:pt>
                <c:pt idx="2">
                  <c:v>2021</c:v>
                </c:pt>
              </c:numCache>
            </c:numRef>
          </c:cat>
          <c:val>
            <c:numRef>
              <c:f>'Hist SB Goal'!$B$3:$E$3</c:f>
              <c:numCache>
                <c:formatCode>0.00%</c:formatCode>
                <c:ptCount val="4"/>
                <c:pt idx="0">
                  <c:v>0.17530000000000001</c:v>
                </c:pt>
                <c:pt idx="1">
                  <c:v>0.30880000000000002</c:v>
                </c:pt>
                <c:pt idx="2">
                  <c:v>0.2157</c:v>
                </c:pt>
              </c:numCache>
            </c:numRef>
          </c:val>
          <c:extLst>
            <c:ext xmlns:c16="http://schemas.microsoft.com/office/drawing/2014/chart" uri="{C3380CC4-5D6E-409C-BE32-E72D297353CC}">
              <c16:uniqueId val="{00000009-EC5B-4CC7-85C3-FACA00C8A040}"/>
            </c:ext>
          </c:extLst>
        </c:ser>
        <c:dLbls>
          <c:showLegendKey val="0"/>
          <c:showVal val="0"/>
          <c:showCatName val="0"/>
          <c:showSerName val="0"/>
          <c:showPercent val="0"/>
          <c:showBubbleSize val="0"/>
        </c:dLbls>
        <c:gapWidth val="100"/>
        <c:overlap val="-24"/>
        <c:axId val="1038266256"/>
        <c:axId val="1038266584"/>
      </c:barChart>
      <c:catAx>
        <c:axId val="10382662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8266584"/>
        <c:crosses val="autoZero"/>
        <c:auto val="1"/>
        <c:lblAlgn val="ctr"/>
        <c:lblOffset val="100"/>
        <c:noMultiLvlLbl val="0"/>
      </c:catAx>
      <c:valAx>
        <c:axId val="1038266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8266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9CA3C"/>
              </a:solidFill>
              <a:ln w="19050">
                <a:solidFill>
                  <a:schemeClr val="lt1"/>
                </a:solidFill>
              </a:ln>
              <a:effectLst/>
            </c:spPr>
            <c:extLst>
              <c:ext xmlns:c16="http://schemas.microsoft.com/office/drawing/2014/chart" uri="{C3380CC4-5D6E-409C-BE32-E72D297353CC}">
                <c16:uniqueId val="{00000001-EDCC-4D40-A8A3-9F711A00EB87}"/>
              </c:ext>
            </c:extLst>
          </c:dPt>
          <c:dPt>
            <c:idx val="1"/>
            <c:bubble3D val="0"/>
            <c:spPr>
              <a:solidFill>
                <a:srgbClr val="F7932B"/>
              </a:solidFill>
              <a:ln w="19050">
                <a:solidFill>
                  <a:schemeClr val="lt1"/>
                </a:solidFill>
              </a:ln>
              <a:effectLst/>
            </c:spPr>
            <c:extLst>
              <c:ext xmlns:c16="http://schemas.microsoft.com/office/drawing/2014/chart" uri="{C3380CC4-5D6E-409C-BE32-E72D297353CC}">
                <c16:uniqueId val="{00000003-EDCC-4D40-A8A3-9F711A00EB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CC-4D40-A8A3-9F711A00EB87}"/>
              </c:ext>
            </c:extLst>
          </c:dPt>
          <c:dPt>
            <c:idx val="3"/>
            <c:bubble3D val="0"/>
            <c:spPr>
              <a:solidFill>
                <a:srgbClr val="00B0D9"/>
              </a:solidFill>
              <a:ln w="19050">
                <a:solidFill>
                  <a:schemeClr val="lt1"/>
                </a:solidFill>
              </a:ln>
              <a:effectLst/>
            </c:spPr>
            <c:extLst>
              <c:ext xmlns:c16="http://schemas.microsoft.com/office/drawing/2014/chart" uri="{C3380CC4-5D6E-409C-BE32-E72D297353CC}">
                <c16:uniqueId val="{00000007-EDCC-4D40-A8A3-9F711A00EB87}"/>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EDCC-4D40-A8A3-9F711A00EB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DCC-4D40-A8A3-9F711A00EB87}"/>
              </c:ext>
            </c:extLst>
          </c:dPt>
          <c:dPt>
            <c:idx val="6"/>
            <c:bubble3D val="0"/>
            <c:spPr>
              <a:solidFill>
                <a:srgbClr val="FFC000"/>
              </a:solidFill>
              <a:ln w="19050">
                <a:solidFill>
                  <a:schemeClr val="lt1"/>
                </a:solidFill>
              </a:ln>
              <a:effectLst/>
            </c:spPr>
            <c:extLst>
              <c:ext xmlns:c16="http://schemas.microsoft.com/office/drawing/2014/chart" uri="{C3380CC4-5D6E-409C-BE32-E72D297353CC}">
                <c16:uniqueId val="{0000000D-EDCC-4D40-A8A3-9F711A00EB87}"/>
              </c:ext>
            </c:extLst>
          </c:dPt>
          <c:dLbls>
            <c:dLbl>
              <c:idx val="0"/>
              <c:layout>
                <c:manualLayout>
                  <c:x val="-0.2399267769747403"/>
                  <c:y val="7.9949141385705733E-2"/>
                </c:manualLayout>
              </c:layout>
              <c:tx>
                <c:rich>
                  <a:bodyPr/>
                  <a:lstStyle/>
                  <a:p>
                    <a:r>
                      <a:rPr lang="en-US" dirty="0"/>
                      <a:t>Carbon </a:t>
                    </a:r>
                    <a:br>
                      <a:rPr lang="en-US" dirty="0"/>
                    </a:br>
                    <a:r>
                      <a:rPr lang="en-US" dirty="0"/>
                      <a:t>Management</a:t>
                    </a:r>
                  </a:p>
                  <a:p>
                    <a:r>
                      <a:rPr lang="en-US" sz="1400" dirty="0"/>
                      <a:t>$469M</a:t>
                    </a:r>
                  </a:p>
                </c:rich>
              </c:tx>
              <c:showLegendKey val="0"/>
              <c:showVal val="0"/>
              <c:showCatName val="1"/>
              <c:showSerName val="0"/>
              <c:showPercent val="0"/>
              <c:showBubbleSize val="0"/>
              <c:extLst>
                <c:ext xmlns:c15="http://schemas.microsoft.com/office/drawing/2012/chart" uri="{CE6537A1-D6FC-4f65-9D91-7224C49458BB}">
                  <c15:layout>
                    <c:manualLayout>
                      <c:w val="0.2200597427002805"/>
                      <c:h val="0.21610115696275198"/>
                    </c:manualLayout>
                  </c15:layout>
                  <c15:showDataLabelsRange val="0"/>
                </c:ext>
                <c:ext xmlns:c16="http://schemas.microsoft.com/office/drawing/2014/chart" uri="{C3380CC4-5D6E-409C-BE32-E72D297353CC}">
                  <c16:uniqueId val="{00000001-EDCC-4D40-A8A3-9F711A00EB87}"/>
                </c:ext>
              </c:extLst>
            </c:dLbl>
            <c:dLbl>
              <c:idx val="1"/>
              <c:layout>
                <c:manualLayout>
                  <c:x val="-0.19152592491937676"/>
                  <c:y val="-0.11035727641805215"/>
                </c:manualLayout>
              </c:layout>
              <c:tx>
                <c:rich>
                  <a:bodyPr rot="0" spcFirstLastPara="1" vertOverflow="ellipsis" vert="horz" wrap="square" lIns="38100" tIns="19050" rIns="38100" bIns="19050" anchor="ctr" anchorCtr="1">
                    <a:noAutofit/>
                  </a:bodyPr>
                  <a:lstStyle/>
                  <a:p>
                    <a:pPr>
                      <a:defRPr sz="1300" b="1" i="0" u="none" strike="noStrike" kern="1200" baseline="0">
                        <a:solidFill>
                          <a:schemeClr val="bg1"/>
                        </a:solidFill>
                        <a:latin typeface="Century Gothic" panose="020B0502020202020204" pitchFamily="34" charset="0"/>
                        <a:ea typeface="+mn-ea"/>
                        <a:cs typeface="+mn-cs"/>
                      </a:defRPr>
                    </a:pPr>
                    <a:r>
                      <a:rPr lang="en-US" sz="1300" dirty="0"/>
                      <a:t>Resource </a:t>
                    </a:r>
                    <a:br>
                      <a:rPr lang="en-US" sz="1300" dirty="0"/>
                    </a:br>
                    <a:r>
                      <a:rPr lang="en-US" sz="1300" dirty="0"/>
                      <a:t>Sustainability </a:t>
                    </a:r>
                  </a:p>
                  <a:p>
                    <a:pPr>
                      <a:defRPr sz="1300" b="1" i="0" u="none" strike="noStrike" kern="1200" baseline="0">
                        <a:solidFill>
                          <a:schemeClr val="bg1"/>
                        </a:solidFill>
                        <a:latin typeface="Century Gothic" panose="020B0502020202020204" pitchFamily="34" charset="0"/>
                        <a:ea typeface="+mn-ea"/>
                        <a:cs typeface="+mn-cs"/>
                      </a:defRPr>
                    </a:pPr>
                    <a:r>
                      <a:rPr lang="en-US" sz="1300" dirty="0"/>
                      <a:t>$110M</a:t>
                    </a:r>
                  </a:p>
                </c:rich>
              </c:tx>
              <c:spPr>
                <a:noFill/>
                <a:ln>
                  <a:noFill/>
                </a:ln>
                <a:effectLst/>
              </c:spPr>
              <c:showLegendKey val="0"/>
              <c:showVal val="0"/>
              <c:showCatName val="1"/>
              <c:showSerName val="0"/>
              <c:showPercent val="0"/>
              <c:showBubbleSize val="0"/>
              <c:extLst>
                <c:ext xmlns:c15="http://schemas.microsoft.com/office/drawing/2012/chart" uri="{CE6537A1-D6FC-4f65-9D91-7224C49458BB}">
                  <c15:layout>
                    <c:manualLayout>
                      <c:w val="0.32299908664235683"/>
                      <c:h val="0.19292326289991385"/>
                    </c:manualLayout>
                  </c15:layout>
                  <c15:showDataLabelsRange val="0"/>
                </c:ext>
                <c:ext xmlns:c16="http://schemas.microsoft.com/office/drawing/2014/chart" uri="{C3380CC4-5D6E-409C-BE32-E72D297353CC}">
                  <c16:uniqueId val="{00000003-EDCC-4D40-A8A3-9F711A00EB87}"/>
                </c:ext>
              </c:extLst>
            </c:dLbl>
            <c:dLbl>
              <c:idx val="2"/>
              <c:layout>
                <c:manualLayout>
                  <c:x val="0.10321064899349223"/>
                  <c:y val="-0.15792269021439154"/>
                </c:manualLayout>
              </c:layout>
              <c:tx>
                <c:rich>
                  <a:bodyPr/>
                  <a:lstStyle/>
                  <a:p>
                    <a:fld id="{7180DFF2-85D0-4A61-B041-0736BE76E010}" type="CATEGORYNAME">
                      <a:rPr lang="en-US" smtClean="0"/>
                      <a:pPr/>
                      <a:t>[CATEGORY NAME]</a:t>
                    </a:fld>
                    <a:endParaRPr lang="en-US" dirty="0"/>
                  </a:p>
                  <a:p>
                    <a:r>
                      <a:rPr lang="en-US" sz="1400" dirty="0"/>
                      <a:t>$245.8M</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DCC-4D40-A8A3-9F711A00EB87}"/>
                </c:ext>
              </c:extLst>
            </c:dLbl>
            <c:dLbl>
              <c:idx val="3"/>
              <c:layout>
                <c:manualLayout>
                  <c:x val="0.20306218012215671"/>
                  <c:y val="-7.8092225828531861E-3"/>
                </c:manualLayout>
              </c:layout>
              <c:tx>
                <c:rich>
                  <a:bodyPr/>
                  <a:lstStyle/>
                  <a:p>
                    <a:fld id="{C1A114A7-6A39-4BD7-9D63-45F61FD00F54}" type="CATEGORYNAME">
                      <a:rPr lang="en-US" smtClean="0"/>
                      <a:pPr/>
                      <a:t>[CATEGORY NAME]</a:t>
                    </a:fld>
                    <a:r>
                      <a:rPr lang="en-US" dirty="0"/>
                      <a:t>*</a:t>
                    </a:r>
                  </a:p>
                  <a:p>
                    <a:r>
                      <a:rPr lang="en-US" sz="1400" dirty="0"/>
                      <a:t>$260M</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DCC-4D40-A8A3-9F711A00EB87}"/>
                </c:ext>
              </c:extLst>
            </c:dLbl>
            <c:dLbl>
              <c:idx val="4"/>
              <c:layout>
                <c:manualLayout>
                  <c:x val="1.6046991208450104E-2"/>
                  <c:y val="2.626021864167273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fld id="{DD07AAB6-85C1-406A-8012-7EE12B545F91}" type="CATEGORYNAME">
                      <a:rPr lang="en-US" smtClean="0">
                        <a:solidFill>
                          <a:schemeClr val="tx1"/>
                        </a:solidFill>
                      </a:rPr>
                      <a:pPr>
                        <a:defRPr sz="1600" b="1" i="0" u="none" strike="noStrike" kern="1200" baseline="0">
                          <a:solidFill>
                            <a:schemeClr val="tx1"/>
                          </a:solidFill>
                          <a:latin typeface="Century Gothic" panose="020B0502020202020204" pitchFamily="34" charset="0"/>
                          <a:ea typeface="+mn-ea"/>
                          <a:cs typeface="+mn-cs"/>
                        </a:defRPr>
                      </a:pPr>
                      <a:t>[CATEGORY NAME]</a:t>
                    </a:fld>
                    <a:r>
                      <a:rPr lang="en-US" dirty="0">
                        <a:solidFill>
                          <a:schemeClr val="tx1"/>
                        </a:solidFill>
                      </a:rPr>
                      <a:t>*</a:t>
                    </a:r>
                  </a:p>
                  <a:p>
                    <a:pPr>
                      <a:defRPr sz="1600" b="1" i="0" u="none" strike="noStrike" kern="1200" baseline="0">
                        <a:solidFill>
                          <a:schemeClr val="tx1"/>
                        </a:solidFill>
                        <a:latin typeface="Century Gothic" panose="020B0502020202020204" pitchFamily="34" charset="0"/>
                        <a:ea typeface="+mn-ea"/>
                        <a:cs typeface="+mn-cs"/>
                      </a:defRPr>
                    </a:pPr>
                    <a:r>
                      <a:rPr lang="en-US" sz="1400" dirty="0">
                        <a:solidFill>
                          <a:schemeClr val="tx1"/>
                        </a:solidFill>
                      </a:rPr>
                      <a:t>$10M</a:t>
                    </a:r>
                  </a:p>
                </c:rich>
              </c:tx>
              <c:spPr>
                <a:noFill/>
                <a:ln>
                  <a:noFill/>
                </a:ln>
                <a:effectLst/>
              </c:sp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DCC-4D40-A8A3-9F711A00EB87}"/>
                </c:ext>
              </c:extLst>
            </c:dLbl>
            <c:dLbl>
              <c:idx val="5"/>
              <c:layout>
                <c:manualLayout>
                  <c:x val="9.9965488515087353E-2"/>
                  <c:y val="0.11587429069793119"/>
                </c:manualLayout>
              </c:layout>
              <c:tx>
                <c:rich>
                  <a:bodyPr/>
                  <a:lstStyle/>
                  <a:p>
                    <a:fld id="{BC25F6A6-A8E8-4284-85D8-3ACE8EDD6E4B}" type="CATEGORYNAME">
                      <a:rPr lang="en-US" smtClean="0">
                        <a:solidFill>
                          <a:schemeClr val="bg1"/>
                        </a:solidFill>
                      </a:rPr>
                      <a:pPr/>
                      <a:t>[CATEGORY NAME]</a:t>
                    </a:fld>
                    <a:r>
                      <a:rPr lang="en-US" dirty="0">
                        <a:solidFill>
                          <a:schemeClr val="bg1"/>
                        </a:solidFill>
                      </a:rPr>
                      <a:t>*</a:t>
                    </a:r>
                  </a:p>
                  <a:p>
                    <a:r>
                      <a:rPr lang="en-US" sz="1400" dirty="0">
                        <a:solidFill>
                          <a:schemeClr val="bg1"/>
                        </a:solidFill>
                      </a:rPr>
                      <a:t>$67M</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DCC-4D40-A8A3-9F711A00EB87}"/>
                </c:ext>
              </c:extLst>
            </c:dLbl>
            <c:dLbl>
              <c:idx val="6"/>
              <c:layout>
                <c:manualLayout>
                  <c:x val="5.454960968051005E-2"/>
                  <c:y val="0.14671513104148728"/>
                </c:manualLayout>
              </c:layout>
              <c:tx>
                <c:rich>
                  <a:bodyPr/>
                  <a:lstStyle/>
                  <a:p>
                    <a:fld id="{B9D7E82B-A66B-4488-B2D3-92966449407E}" type="CATEGORYNAME">
                      <a:rPr lang="en-US" smtClean="0"/>
                      <a:pPr/>
                      <a:t>[CATEGORY NAME]</a:t>
                    </a:fld>
                    <a:endParaRPr lang="en-US" dirty="0"/>
                  </a:p>
                  <a:p>
                    <a:r>
                      <a:rPr lang="en-US" sz="1400" dirty="0"/>
                      <a:t>$80M</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DCC-4D40-A8A3-9F711A00EB8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Carbon Management</c:v>
                </c:pt>
                <c:pt idx="1">
                  <c:v>Resource Sustainability</c:v>
                </c:pt>
                <c:pt idx="2">
                  <c:v>FECM Program Support</c:v>
                </c:pt>
                <c:pt idx="3">
                  <c:v>EE</c:v>
                </c:pt>
                <c:pt idx="4">
                  <c:v>OE</c:v>
                </c:pt>
                <c:pt idx="5">
                  <c:v>CESER</c:v>
                </c:pt>
                <c:pt idx="6">
                  <c:v>Other</c:v>
                </c:pt>
              </c:strCache>
            </c:strRef>
          </c:cat>
          <c:val>
            <c:numRef>
              <c:f>Sheet1!$B$2:$B$8</c:f>
              <c:numCache>
                <c:formatCode>General</c:formatCode>
                <c:ptCount val="7"/>
                <c:pt idx="0">
                  <c:v>469</c:v>
                </c:pt>
                <c:pt idx="1">
                  <c:v>110</c:v>
                </c:pt>
                <c:pt idx="2">
                  <c:v>245.8</c:v>
                </c:pt>
                <c:pt idx="3">
                  <c:v>260</c:v>
                </c:pt>
                <c:pt idx="4">
                  <c:v>10</c:v>
                </c:pt>
                <c:pt idx="5">
                  <c:v>67</c:v>
                </c:pt>
                <c:pt idx="6">
                  <c:v>80</c:v>
                </c:pt>
              </c:numCache>
            </c:numRef>
          </c:val>
          <c:extLst>
            <c:ext xmlns:c16="http://schemas.microsoft.com/office/drawing/2014/chart" uri="{C3380CC4-5D6E-409C-BE32-E72D297353CC}">
              <c16:uniqueId val="{0000000E-EDCC-4D40-A8A3-9F711A00EB87}"/>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7E4C5-5070-4DAC-BC23-A226250D9D61}"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A9E53931-5E36-4AEE-B01F-866D9C5DF50A}">
      <dgm:prSet phldrT="[Text]" custT="1"/>
      <dgm:spPr/>
      <dgm:t>
        <a:bodyPr/>
        <a:lstStyle/>
        <a:p>
          <a:r>
            <a:rPr lang="en-US" sz="1800" b="1" dirty="0"/>
            <a:t>LEVERAGE</a:t>
          </a:r>
        </a:p>
      </dgm:t>
    </dgm:pt>
    <dgm:pt modelId="{02DC6FA5-F892-467D-9EA1-B527246392DF}" type="parTrans" cxnId="{CE1AE31A-F66D-4B8F-BD82-721F2AE45743}">
      <dgm:prSet/>
      <dgm:spPr/>
      <dgm:t>
        <a:bodyPr/>
        <a:lstStyle/>
        <a:p>
          <a:endParaRPr lang="en-US"/>
        </a:p>
      </dgm:t>
    </dgm:pt>
    <dgm:pt modelId="{A6C3E87A-075D-4763-B7E5-E161CCCF3CB2}" type="sibTrans" cxnId="{CE1AE31A-F66D-4B8F-BD82-721F2AE45743}">
      <dgm:prSet/>
      <dgm:spPr/>
      <dgm:t>
        <a:bodyPr/>
        <a:lstStyle/>
        <a:p>
          <a:endParaRPr lang="en-US"/>
        </a:p>
      </dgm:t>
    </dgm:pt>
    <dgm:pt modelId="{99BD15F6-1239-4335-8481-97065E323731}">
      <dgm:prSet phldrT="[Tex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Learn what products and services DOE buys at its different sites</a:t>
          </a:r>
          <a:endParaRPr lang="en-US" sz="1800" dirty="0">
            <a:latin typeface="+mn-lt"/>
          </a:endParaRPr>
        </a:p>
      </dgm:t>
    </dgm:pt>
    <dgm:pt modelId="{C557C37B-59BF-4099-B952-F1AAB5D9E47B}" type="parTrans" cxnId="{126DDA84-A5DE-49B0-9F0A-C0EA2AEDCF33}">
      <dgm:prSet/>
      <dgm:spPr/>
      <dgm:t>
        <a:bodyPr/>
        <a:lstStyle/>
        <a:p>
          <a:endParaRPr lang="en-US"/>
        </a:p>
      </dgm:t>
    </dgm:pt>
    <dgm:pt modelId="{3229E7A6-7DAF-4523-BA1A-793483B6F02B}" type="sibTrans" cxnId="{126DDA84-A5DE-49B0-9F0A-C0EA2AEDCF33}">
      <dgm:prSet/>
      <dgm:spPr/>
      <dgm:t>
        <a:bodyPr/>
        <a:lstStyle/>
        <a:p>
          <a:endParaRPr lang="en-US"/>
        </a:p>
      </dgm:t>
    </dgm:pt>
    <dgm:pt modelId="{8DBA32E1-968D-4C46-99C9-63DD7BB6977D}">
      <dgm:prSet phldrT="[Text]" custT="1"/>
      <dgm:spPr/>
      <dgm:t>
        <a:bodyPr/>
        <a:lstStyle/>
        <a:p>
          <a:r>
            <a:rPr lang="en-US" sz="1800" b="1" dirty="0"/>
            <a:t>TARGET</a:t>
          </a:r>
        </a:p>
      </dgm:t>
    </dgm:pt>
    <dgm:pt modelId="{9C68345F-3881-45DA-8E1D-5B134F0999F7}" type="parTrans" cxnId="{E61620EA-F6B2-437D-8AEC-2229BEE11A7D}">
      <dgm:prSet/>
      <dgm:spPr/>
      <dgm:t>
        <a:bodyPr/>
        <a:lstStyle/>
        <a:p>
          <a:endParaRPr lang="en-US"/>
        </a:p>
      </dgm:t>
    </dgm:pt>
    <dgm:pt modelId="{95B71170-1A60-4B15-899A-8CC09A228004}" type="sibTrans" cxnId="{E61620EA-F6B2-437D-8AEC-2229BEE11A7D}">
      <dgm:prSet/>
      <dgm:spPr/>
      <dgm:t>
        <a:bodyPr/>
        <a:lstStyle/>
        <a:p>
          <a:endParaRPr lang="en-US"/>
        </a:p>
      </dgm:t>
    </dgm:pt>
    <dgm:pt modelId="{A43E8CC8-236E-45AF-AB19-0B809E78A451}">
      <dgm:prSet phldrT="[Text]" custT="1"/>
      <dgm:spPr/>
      <dgm:t>
        <a:bodyPr/>
        <a:lstStyle/>
        <a:p>
          <a:pPr>
            <a:buFont typeface="Wingdings" panose="05000000000000000000" pitchFamily="2" charset="2"/>
            <a:buChar char="Ø"/>
          </a:pPr>
          <a:r>
            <a:rPr lang="en-US" sz="1800" dirty="0">
              <a:latin typeface="+mn-lt"/>
              <a:ea typeface="Segoe UI" panose="020B0502040204020203" pitchFamily="34" charset="0"/>
              <a:cs typeface="Segoe UI" panose="020B0502040204020203" pitchFamily="34" charset="0"/>
            </a:rPr>
            <a:t>Market/match up your capabilities against DOE/Prime requirements</a:t>
          </a:r>
          <a:endParaRPr lang="en-US" sz="1800" dirty="0">
            <a:latin typeface="+mn-lt"/>
          </a:endParaRPr>
        </a:p>
      </dgm:t>
    </dgm:pt>
    <dgm:pt modelId="{CD0F0044-0C06-4F3E-AFCF-5A870F95A1BE}" type="parTrans" cxnId="{25E535AF-EEE1-4AE6-9E28-5BBC71D18799}">
      <dgm:prSet/>
      <dgm:spPr/>
      <dgm:t>
        <a:bodyPr/>
        <a:lstStyle/>
        <a:p>
          <a:endParaRPr lang="en-US"/>
        </a:p>
      </dgm:t>
    </dgm:pt>
    <dgm:pt modelId="{406C3B79-6D24-4470-9B6F-99CBFF2176F8}" type="sibTrans" cxnId="{25E535AF-EEE1-4AE6-9E28-5BBC71D18799}">
      <dgm:prSet/>
      <dgm:spPr/>
      <dgm:t>
        <a:bodyPr/>
        <a:lstStyle/>
        <a:p>
          <a:endParaRPr lang="en-US"/>
        </a:p>
      </dgm:t>
    </dgm:pt>
    <dgm:pt modelId="{BA2F1798-4B1C-4EAD-B10A-6BE58F9DAB60}">
      <dgm:prSe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Review DOE and Major Contractor acquisition forecasts and SAM.gov</a:t>
          </a:r>
        </a:p>
      </dgm:t>
    </dgm:pt>
    <dgm:pt modelId="{68F15AF1-EDDA-4F56-A9DF-5DF4DE5C62E2}" type="parTrans" cxnId="{1CF000A9-53DB-4674-A21E-823A7548AD06}">
      <dgm:prSet/>
      <dgm:spPr/>
      <dgm:t>
        <a:bodyPr/>
        <a:lstStyle/>
        <a:p>
          <a:endParaRPr lang="en-US"/>
        </a:p>
      </dgm:t>
    </dgm:pt>
    <dgm:pt modelId="{EBE9B95A-5E27-4B6D-AE1A-7C7C36F1F919}" type="sibTrans" cxnId="{1CF000A9-53DB-4674-A21E-823A7548AD06}">
      <dgm:prSet/>
      <dgm:spPr/>
      <dgm:t>
        <a:bodyPr/>
        <a:lstStyle/>
        <a:p>
          <a:endParaRPr lang="en-US"/>
        </a:p>
      </dgm:t>
    </dgm:pt>
    <dgm:pt modelId="{575E902D-E247-4E14-B035-56E9D85F67E3}">
      <dgm:prSe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latin typeface="+mn-lt"/>
              <a:ea typeface="Segoe UI" panose="020B0502040204020203" pitchFamily="34" charset="0"/>
              <a:cs typeface="Segoe UI" panose="020B0502040204020203" pitchFamily="34" charset="0"/>
            </a:rPr>
            <a:t>Ensure socio-economic certifications and security classifications are current</a:t>
          </a:r>
          <a:endParaRPr lang="en-US" sz="1800" b="0" dirty="0">
            <a:effectLst/>
            <a:latin typeface="+mn-lt"/>
            <a:ea typeface="Segoe UI" panose="020B0502040204020203" pitchFamily="34" charset="0"/>
            <a:cs typeface="Segoe UI" panose="020B0502040204020203" pitchFamily="34" charset="0"/>
          </a:endParaRPr>
        </a:p>
      </dgm:t>
    </dgm:pt>
    <dgm:pt modelId="{FEEC7C5E-EECE-42FD-A2FA-91204DB4B5EB}" type="parTrans" cxnId="{38E076D7-5D30-4020-90E8-A6199A16596C}">
      <dgm:prSet/>
      <dgm:spPr/>
      <dgm:t>
        <a:bodyPr/>
        <a:lstStyle/>
        <a:p>
          <a:endParaRPr lang="en-US"/>
        </a:p>
      </dgm:t>
    </dgm:pt>
    <dgm:pt modelId="{E6F76942-0FD7-4FA0-9718-16FE2DB61A55}" type="sibTrans" cxnId="{38E076D7-5D30-4020-90E8-A6199A16596C}">
      <dgm:prSet/>
      <dgm:spPr/>
      <dgm:t>
        <a:bodyPr/>
        <a:lstStyle/>
        <a:p>
          <a:endParaRPr lang="en-US"/>
        </a:p>
      </dgm:t>
    </dgm:pt>
    <dgm:pt modelId="{B3305667-E7FE-4BEE-93A4-C8D687308E62}">
      <dgm:prSe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Know your business/industry</a:t>
          </a:r>
        </a:p>
      </dgm:t>
    </dgm:pt>
    <dgm:pt modelId="{42CDAAA2-AF5D-4B32-82FC-CCECD57DFEDD}" type="parTrans" cxnId="{55B9F051-D4D9-40CF-BA51-DBF722682CB7}">
      <dgm:prSet/>
      <dgm:spPr/>
      <dgm:t>
        <a:bodyPr/>
        <a:lstStyle/>
        <a:p>
          <a:endParaRPr lang="en-US"/>
        </a:p>
      </dgm:t>
    </dgm:pt>
    <dgm:pt modelId="{2A59BAB3-11B8-4B82-B10B-0828207695AC}" type="sibTrans" cxnId="{55B9F051-D4D9-40CF-BA51-DBF722682CB7}">
      <dgm:prSet/>
      <dgm:spPr/>
      <dgm:t>
        <a:bodyPr/>
        <a:lstStyle/>
        <a:p>
          <a:endParaRPr lang="en-US"/>
        </a:p>
      </dgm:t>
    </dgm:pt>
    <dgm:pt modelId="{DD591B19-41CA-4396-BF14-60DC724E43FB}">
      <dgm:prSe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Stay current with regulations, laws, policy, etc.</a:t>
          </a:r>
        </a:p>
      </dgm:t>
    </dgm:pt>
    <dgm:pt modelId="{CF6912BC-0A5A-4241-93F6-8198E3101331}" type="parTrans" cxnId="{D0533FA0-4FEF-449C-A3E3-65196752D8B6}">
      <dgm:prSet/>
      <dgm:spPr/>
      <dgm:t>
        <a:bodyPr/>
        <a:lstStyle/>
        <a:p>
          <a:endParaRPr lang="en-US"/>
        </a:p>
      </dgm:t>
    </dgm:pt>
    <dgm:pt modelId="{FD1948A3-867E-4E19-8DD2-B308C8137E7B}" type="sibTrans" cxnId="{D0533FA0-4FEF-449C-A3E3-65196752D8B6}">
      <dgm:prSet/>
      <dgm:spPr/>
      <dgm:t>
        <a:bodyPr/>
        <a:lstStyle/>
        <a:p>
          <a:endParaRPr lang="en-US"/>
        </a:p>
      </dgm:t>
    </dgm:pt>
    <dgm:pt modelId="{A3DAA459-3EBA-4E82-97AD-95D6D6866778}">
      <dgm:prSe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Establish teaming arrangements, joint ventures, etc.</a:t>
          </a:r>
        </a:p>
      </dgm:t>
    </dgm:pt>
    <dgm:pt modelId="{06A0D047-B105-4C98-A6FA-4B018AD1CBE8}" type="parTrans" cxnId="{6D094AAC-ABC5-46CF-B9C3-35E4A8004BB2}">
      <dgm:prSet/>
      <dgm:spPr/>
      <dgm:t>
        <a:bodyPr/>
        <a:lstStyle/>
        <a:p>
          <a:endParaRPr lang="en-US"/>
        </a:p>
      </dgm:t>
    </dgm:pt>
    <dgm:pt modelId="{9E74D24A-1F82-4F10-83B5-58FD48D7492E}" type="sibTrans" cxnId="{6D094AAC-ABC5-46CF-B9C3-35E4A8004BB2}">
      <dgm:prSet/>
      <dgm:spPr/>
      <dgm:t>
        <a:bodyPr/>
        <a:lstStyle/>
        <a:p>
          <a:endParaRPr lang="en-US"/>
        </a:p>
      </dgm:t>
    </dgm:pt>
    <dgm:pt modelId="{D5C8E5BF-C41A-48D3-A451-673A46C32777}">
      <dgm:prSet custT="1"/>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Pursue low dollar requirements to build past performance</a:t>
          </a:r>
          <a:endParaRPr lang="en-US" sz="1800" dirty="0">
            <a:latin typeface="+mn-lt"/>
            <a:ea typeface="Segoe UI" panose="020B0502040204020203" pitchFamily="34" charset="0"/>
            <a:cs typeface="Segoe UI" panose="020B0502040204020203" pitchFamily="34" charset="0"/>
          </a:endParaRPr>
        </a:p>
      </dgm:t>
    </dgm:pt>
    <dgm:pt modelId="{B693BB24-E06A-4497-A573-60E356D0C2A8}" type="parTrans" cxnId="{163FADC8-F7B2-4F06-832F-57CFA2CF6691}">
      <dgm:prSet/>
      <dgm:spPr/>
      <dgm:t>
        <a:bodyPr/>
        <a:lstStyle/>
        <a:p>
          <a:endParaRPr lang="en-US"/>
        </a:p>
      </dgm:t>
    </dgm:pt>
    <dgm:pt modelId="{6674756E-EC47-4E05-A786-6949AE84C753}" type="sibTrans" cxnId="{163FADC8-F7B2-4F06-832F-57CFA2CF6691}">
      <dgm:prSet/>
      <dgm:spPr/>
      <dgm:t>
        <a:bodyPr/>
        <a:lstStyle/>
        <a:p>
          <a:endParaRPr lang="en-US"/>
        </a:p>
      </dgm:t>
    </dgm:pt>
    <dgm:pt modelId="{241EEFDF-F825-4ADE-8587-1B1A7B831D49}">
      <dgm:prSet custT="1"/>
      <dgm:spPr/>
      <dgm:t>
        <a:bodyPr/>
        <a:lstStyle/>
        <a:p>
          <a:pPr>
            <a:buFont typeface="Wingdings" panose="05000000000000000000" pitchFamily="2" charset="2"/>
            <a:buChar char="Ø"/>
          </a:pPr>
          <a:r>
            <a:rPr lang="en-US" sz="1800" dirty="0">
              <a:latin typeface="+mn-lt"/>
              <a:ea typeface="Segoe UI" panose="020B0502040204020203" pitchFamily="34" charset="0"/>
              <a:cs typeface="Segoe UI" panose="020B0502040204020203" pitchFamily="34" charset="0"/>
            </a:rPr>
            <a:t>Pursue all levels of opportunities </a:t>
          </a:r>
        </a:p>
      </dgm:t>
    </dgm:pt>
    <dgm:pt modelId="{643D0BF9-F3F1-47DD-A22E-328D97821E4C}" type="parTrans" cxnId="{84F74E1A-BE10-45E6-AB4C-5BF9B3BCB5CD}">
      <dgm:prSet/>
      <dgm:spPr/>
      <dgm:t>
        <a:bodyPr/>
        <a:lstStyle/>
        <a:p>
          <a:endParaRPr lang="en-US"/>
        </a:p>
      </dgm:t>
    </dgm:pt>
    <dgm:pt modelId="{35F78996-1B34-4BF1-B760-0FD639BE666C}" type="sibTrans" cxnId="{84F74E1A-BE10-45E6-AB4C-5BF9B3BCB5CD}">
      <dgm:prSet/>
      <dgm:spPr/>
      <dgm:t>
        <a:bodyPr/>
        <a:lstStyle/>
        <a:p>
          <a:endParaRPr lang="en-US"/>
        </a:p>
      </dgm:t>
    </dgm:pt>
    <dgm:pt modelId="{EB17FD47-A68A-4E0A-BC94-F443C5B2862B}">
      <dgm:prSet custT="1"/>
      <dgm:spPr/>
      <dgm:t>
        <a:bodyPr/>
        <a:lstStyle/>
        <a:p>
          <a:pPr>
            <a:buFont typeface="Wingdings" panose="05000000000000000000" pitchFamily="2" charset="2"/>
            <a:buChar char="Ø"/>
          </a:pPr>
          <a:r>
            <a:rPr lang="en-US" sz="1800" b="0" dirty="0">
              <a:latin typeface="+mn-lt"/>
              <a:ea typeface="Segoe UI" panose="020B0502040204020203" pitchFamily="34" charset="0"/>
              <a:cs typeface="Segoe UI" panose="020B0502040204020203" pitchFamily="34" charset="0"/>
            </a:rPr>
            <a:t>Participate in outreach events</a:t>
          </a:r>
          <a:endParaRPr lang="en-US" sz="1800" dirty="0">
            <a:latin typeface="+mn-lt"/>
            <a:ea typeface="Segoe UI" panose="020B0502040204020203" pitchFamily="34" charset="0"/>
            <a:cs typeface="Segoe UI" panose="020B0502040204020203" pitchFamily="34" charset="0"/>
          </a:endParaRPr>
        </a:p>
      </dgm:t>
    </dgm:pt>
    <dgm:pt modelId="{5C94E0A5-2A79-4820-9D86-13A146ADC5DB}" type="parTrans" cxnId="{26706683-7D69-4A20-801E-612E0B29809E}">
      <dgm:prSet/>
      <dgm:spPr/>
      <dgm:t>
        <a:bodyPr/>
        <a:lstStyle/>
        <a:p>
          <a:endParaRPr lang="en-US"/>
        </a:p>
      </dgm:t>
    </dgm:pt>
    <dgm:pt modelId="{ACBEFFCD-6C8A-4598-960E-F72355511450}" type="sibTrans" cxnId="{26706683-7D69-4A20-801E-612E0B29809E}">
      <dgm:prSet/>
      <dgm:spPr/>
      <dgm:t>
        <a:bodyPr/>
        <a:lstStyle/>
        <a:p>
          <a:endParaRPr lang="en-US"/>
        </a:p>
      </dgm:t>
    </dgm:pt>
    <dgm:pt modelId="{4C5255FF-242F-4E2C-941C-1AE0A75A4C98}">
      <dgm:prSet custT="1"/>
      <dgm:spPr/>
      <dgm:t>
        <a:bodyPr/>
        <a:lstStyle/>
        <a:p>
          <a:pPr>
            <a:buFont typeface="Wingdings" panose="05000000000000000000" pitchFamily="2" charset="2"/>
            <a:buChar char="Ø"/>
          </a:pPr>
          <a:r>
            <a:rPr lang="en-US" sz="1800" dirty="0">
              <a:latin typeface="+mn-lt"/>
              <a:ea typeface="Segoe UI" panose="020B0502040204020203" pitchFamily="34" charset="0"/>
              <a:cs typeface="Segoe UI" panose="020B0502040204020203" pitchFamily="34" charset="0"/>
            </a:rPr>
            <a:t>Adequately respond to Sources Sought/Request for Information/Request for Proposals</a:t>
          </a:r>
        </a:p>
      </dgm:t>
    </dgm:pt>
    <dgm:pt modelId="{C5C4DC38-5ABD-4235-9578-1A34335207AA}" type="parTrans" cxnId="{BA073701-99C8-4AF0-9809-7E5638FC3605}">
      <dgm:prSet/>
      <dgm:spPr/>
      <dgm:t>
        <a:bodyPr/>
        <a:lstStyle/>
        <a:p>
          <a:endParaRPr lang="en-US"/>
        </a:p>
      </dgm:t>
    </dgm:pt>
    <dgm:pt modelId="{41FFF7D3-38CC-4E1F-B830-1D3497649573}" type="sibTrans" cxnId="{BA073701-99C8-4AF0-9809-7E5638FC3605}">
      <dgm:prSet/>
      <dgm:spPr/>
      <dgm:t>
        <a:bodyPr/>
        <a:lstStyle/>
        <a:p>
          <a:endParaRPr lang="en-US"/>
        </a:p>
      </dgm:t>
    </dgm:pt>
    <dgm:pt modelId="{3F701DCF-67CD-4639-8F49-578DA282F14A}">
      <dgm:prSet custT="1"/>
      <dgm:spPr/>
      <dgm:t>
        <a:bodyPr/>
        <a:lstStyle/>
        <a:p>
          <a:pPr>
            <a:buFont typeface="Wingdings" panose="05000000000000000000" pitchFamily="2" charset="2"/>
            <a:buChar char="Ø"/>
          </a:pPr>
          <a:r>
            <a:rPr lang="en-US" sz="1800" dirty="0">
              <a:latin typeface="+mn-lt"/>
              <a:ea typeface="Segoe UI" panose="020B0502040204020203" pitchFamily="34" charset="0"/>
              <a:cs typeface="Segoe UI" panose="020B0502040204020203" pitchFamily="34" charset="0"/>
            </a:rPr>
            <a:t>Register in DOE Supplier databases</a:t>
          </a:r>
        </a:p>
      </dgm:t>
    </dgm:pt>
    <dgm:pt modelId="{E1322E70-7B18-42CA-9BB7-645992973E36}" type="parTrans" cxnId="{0A0C2FDF-A004-45AD-9075-3911A24FFB9D}">
      <dgm:prSet/>
      <dgm:spPr/>
      <dgm:t>
        <a:bodyPr/>
        <a:lstStyle/>
        <a:p>
          <a:endParaRPr lang="en-US"/>
        </a:p>
      </dgm:t>
    </dgm:pt>
    <dgm:pt modelId="{C0007C25-B910-4103-A2A4-714FB3AFD36D}" type="sibTrans" cxnId="{0A0C2FDF-A004-45AD-9075-3911A24FFB9D}">
      <dgm:prSet/>
      <dgm:spPr/>
      <dgm:t>
        <a:bodyPr/>
        <a:lstStyle/>
        <a:p>
          <a:endParaRPr lang="en-US"/>
        </a:p>
      </dgm:t>
    </dgm:pt>
    <dgm:pt modelId="{ED378B60-3699-497A-9BE3-B07085936592}">
      <dgm:prSet phldrT="[Text]" custT="1"/>
      <dgm:spPr/>
      <dgm:t>
        <a:bodyPr/>
        <a:lstStyle/>
        <a:p>
          <a:pPr>
            <a:buFont typeface="Wingdings" panose="05000000000000000000" pitchFamily="2" charset="2"/>
            <a:buChar char="Ø"/>
          </a:pPr>
          <a:r>
            <a:rPr lang="en-US" sz="1800" b="0" dirty="0">
              <a:latin typeface="+mn-lt"/>
              <a:ea typeface="Segoe UI" panose="020B0502040204020203" pitchFamily="34" charset="0"/>
              <a:cs typeface="Segoe UI" panose="020B0502040204020203" pitchFamily="34" charset="0"/>
            </a:rPr>
            <a:t>Engage SBA, Small Business Development Centers, Procurement Technical Assistance Centers, Minority Business Development Centers and other small business advocates</a:t>
          </a:r>
          <a:endParaRPr lang="en-US" sz="1800" dirty="0">
            <a:latin typeface="+mn-lt"/>
          </a:endParaRPr>
        </a:p>
      </dgm:t>
    </dgm:pt>
    <dgm:pt modelId="{6227EDB3-EC01-48A2-9AC3-9CD37A237561}" type="parTrans" cxnId="{83F72A33-687E-46E8-BAD7-D3B7C4C6D4AE}">
      <dgm:prSet/>
      <dgm:spPr/>
      <dgm:t>
        <a:bodyPr/>
        <a:lstStyle/>
        <a:p>
          <a:endParaRPr lang="en-US"/>
        </a:p>
      </dgm:t>
    </dgm:pt>
    <dgm:pt modelId="{1DF6A442-7699-4D23-A435-0176101816BA}" type="sibTrans" cxnId="{83F72A33-687E-46E8-BAD7-D3B7C4C6D4AE}">
      <dgm:prSet/>
      <dgm:spPr/>
      <dgm:t>
        <a:bodyPr/>
        <a:lstStyle/>
        <a:p>
          <a:endParaRPr lang="en-US"/>
        </a:p>
      </dgm:t>
    </dgm:pt>
    <dgm:pt modelId="{FC23A30A-A182-44EB-9973-09BEBE51EFBA}">
      <dgm:prSet phldrT="[Text]" custT="1"/>
      <dgm:spPr/>
      <dgm:t>
        <a:bodyPr/>
        <a:lstStyle/>
        <a:p>
          <a:pPr>
            <a:buFont typeface="Wingdings" panose="05000000000000000000" pitchFamily="2" charset="2"/>
            <a:buChar char="Ø"/>
          </a:pPr>
          <a:r>
            <a:rPr lang="en-US" sz="1800" dirty="0">
              <a:latin typeface="+mn-lt"/>
              <a:ea typeface="Segoe UI" panose="020B0502040204020203" pitchFamily="34" charset="0"/>
              <a:cs typeface="Segoe UI" panose="020B0502040204020203" pitchFamily="34" charset="0"/>
            </a:rPr>
            <a:t>Understand and pursue Key DOE Programs like MPP</a:t>
          </a:r>
          <a:endParaRPr lang="en-US" sz="1800" b="0" dirty="0">
            <a:effectLst/>
            <a:latin typeface="+mn-lt"/>
            <a:ea typeface="Segoe UI" panose="020B0502040204020203" pitchFamily="34" charset="0"/>
            <a:cs typeface="Segoe UI" panose="020B0502040204020203" pitchFamily="34" charset="0"/>
          </a:endParaRPr>
        </a:p>
      </dgm:t>
    </dgm:pt>
    <dgm:pt modelId="{9447D3D4-BD18-4543-9399-A555CC72DA3C}" type="parTrans" cxnId="{391DD012-21EB-4C9B-B9B2-534FB8C91FD1}">
      <dgm:prSet/>
      <dgm:spPr/>
      <dgm:t>
        <a:bodyPr/>
        <a:lstStyle/>
        <a:p>
          <a:endParaRPr lang="en-US"/>
        </a:p>
      </dgm:t>
    </dgm:pt>
    <dgm:pt modelId="{E0BFABCB-D988-46EF-9ABC-4F258753233E}" type="sibTrans" cxnId="{391DD012-21EB-4C9B-B9B2-534FB8C91FD1}">
      <dgm:prSet/>
      <dgm:spPr/>
      <dgm:t>
        <a:bodyPr/>
        <a:lstStyle/>
        <a:p>
          <a:endParaRPr lang="en-US"/>
        </a:p>
      </dgm:t>
    </dgm:pt>
    <dgm:pt modelId="{24B4144E-C081-46C7-BC4D-7B163FE55ACA}">
      <dgm:prSet phldrT="[Text]" custT="1"/>
      <dgm:spPr>
        <a:solidFill>
          <a:schemeClr val="accent2">
            <a:lumMod val="75000"/>
          </a:schemeClr>
        </a:solidFill>
      </dgm:spPr>
      <dgm:t>
        <a:bodyPr/>
        <a:lstStyle/>
        <a:p>
          <a:r>
            <a:rPr lang="en-US" sz="1800" b="1" dirty="0"/>
            <a:t>PREPARE</a:t>
          </a:r>
        </a:p>
      </dgm:t>
    </dgm:pt>
    <dgm:pt modelId="{418AC54F-E41E-4801-8ABB-BA8EA2011019}" type="parTrans" cxnId="{844AA993-B22E-4CCE-9723-2330B9B7C04C}">
      <dgm:prSet/>
      <dgm:spPr/>
      <dgm:t>
        <a:bodyPr/>
        <a:lstStyle/>
        <a:p>
          <a:endParaRPr lang="en-US"/>
        </a:p>
      </dgm:t>
    </dgm:pt>
    <dgm:pt modelId="{8A185140-3D7D-4B9F-8E59-4F6785DD5790}" type="sibTrans" cxnId="{844AA993-B22E-4CCE-9723-2330B9B7C04C}">
      <dgm:prSet/>
      <dgm:spPr/>
      <dgm:t>
        <a:bodyPr/>
        <a:lstStyle/>
        <a:p>
          <a:endParaRPr lang="en-US"/>
        </a:p>
      </dgm:t>
    </dgm:pt>
    <dgm:pt modelId="{A2E1E1E5-6A2F-4552-B3DF-7C5A2D79ADD5}">
      <dgm:prSet custT="1"/>
      <dgm:spPr>
        <a:solidFill>
          <a:schemeClr val="accent2">
            <a:lumMod val="60000"/>
            <a:lumOff val="40000"/>
            <a:alpha val="90000"/>
          </a:schemeClr>
        </a:solidFill>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Create strong capability statement</a:t>
          </a:r>
        </a:p>
      </dgm:t>
    </dgm:pt>
    <dgm:pt modelId="{BA002DC9-EBBB-4AF4-90D8-60E848BBDF09}" type="parTrans" cxnId="{439FCA50-D9F0-4975-BF2D-E2726105EB04}">
      <dgm:prSet/>
      <dgm:spPr/>
      <dgm:t>
        <a:bodyPr/>
        <a:lstStyle/>
        <a:p>
          <a:endParaRPr lang="en-US"/>
        </a:p>
      </dgm:t>
    </dgm:pt>
    <dgm:pt modelId="{2A467102-EBCC-47C6-A847-13558A7A421A}" type="sibTrans" cxnId="{439FCA50-D9F0-4975-BF2D-E2726105EB04}">
      <dgm:prSet/>
      <dgm:spPr/>
      <dgm:t>
        <a:bodyPr/>
        <a:lstStyle/>
        <a:p>
          <a:endParaRPr lang="en-US"/>
        </a:p>
      </dgm:t>
    </dgm:pt>
    <dgm:pt modelId="{FEE2CEDF-87E8-4D04-831E-B83375BB8C28}">
      <dgm:prSet phldrT="[Text]" custT="1"/>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Engage OSDBU and sites’ Small Business Program Managers</a:t>
          </a:r>
        </a:p>
      </dgm:t>
    </dgm:pt>
    <dgm:pt modelId="{05076819-0417-4A85-8974-6CC50406F1E0}" type="parTrans" cxnId="{21E89B96-8940-4407-9960-4A0623179111}">
      <dgm:prSet/>
      <dgm:spPr/>
      <dgm:t>
        <a:bodyPr/>
        <a:lstStyle/>
        <a:p>
          <a:endParaRPr lang="en-US"/>
        </a:p>
      </dgm:t>
    </dgm:pt>
    <dgm:pt modelId="{E8510613-56D3-4696-96BB-7BA082E4869F}" type="sibTrans" cxnId="{21E89B96-8940-4407-9960-4A0623179111}">
      <dgm:prSet/>
      <dgm:spPr/>
      <dgm:t>
        <a:bodyPr/>
        <a:lstStyle/>
        <a:p>
          <a:endParaRPr lang="en-US"/>
        </a:p>
      </dgm:t>
    </dgm:pt>
    <dgm:pt modelId="{8C770C18-BDEA-4EF0-8B4E-2041069C3114}">
      <dgm:prSet phldrT="[Text]" custT="1"/>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Join Trade Organizations</a:t>
          </a:r>
        </a:p>
      </dgm:t>
    </dgm:pt>
    <dgm:pt modelId="{F4B914A1-82C1-42E7-A009-9E888070523E}" type="parTrans" cxnId="{0C9E801A-A208-4FAB-9A4B-01DDC2861107}">
      <dgm:prSet/>
      <dgm:spPr/>
      <dgm:t>
        <a:bodyPr/>
        <a:lstStyle/>
        <a:p>
          <a:endParaRPr lang="en-US"/>
        </a:p>
      </dgm:t>
    </dgm:pt>
    <dgm:pt modelId="{7354F6DE-BD7A-4DE2-A7EE-8B845FBC8C3E}" type="sibTrans" cxnId="{0C9E801A-A208-4FAB-9A4B-01DDC2861107}">
      <dgm:prSet/>
      <dgm:spPr/>
      <dgm:t>
        <a:bodyPr/>
        <a:lstStyle/>
        <a:p>
          <a:endParaRPr lang="en-US"/>
        </a:p>
      </dgm:t>
    </dgm:pt>
    <dgm:pt modelId="{07DCDD54-D15B-43F2-87A8-5D9D89831651}">
      <dgm:prSet phldrT="[Text]" custT="1"/>
      <dgm:spPr/>
      <dgm:t>
        <a:bodyPr/>
        <a:lstStyle/>
        <a:p>
          <a:pPr>
            <a:buFont typeface="Wingdings" panose="05000000000000000000" pitchFamily="2" charset="2"/>
            <a:buChar char="Ø"/>
          </a:pPr>
          <a:r>
            <a:rPr lang="en-US" sz="1800" b="0" dirty="0">
              <a:effectLst/>
              <a:latin typeface="+mn-lt"/>
              <a:ea typeface="Segoe UI" panose="020B0502040204020203" pitchFamily="34" charset="0"/>
              <a:cs typeface="Segoe UI" panose="020B0502040204020203" pitchFamily="34" charset="0"/>
            </a:rPr>
            <a:t>Review DOE OSDBU Small Business Toolbox</a:t>
          </a:r>
        </a:p>
      </dgm:t>
    </dgm:pt>
    <dgm:pt modelId="{0872F771-E606-4724-8BED-6A9C852A6EA4}" type="parTrans" cxnId="{02C1254A-7EA0-4C93-BABC-66B2F8943864}">
      <dgm:prSet/>
      <dgm:spPr/>
      <dgm:t>
        <a:bodyPr/>
        <a:lstStyle/>
        <a:p>
          <a:endParaRPr lang="en-US"/>
        </a:p>
      </dgm:t>
    </dgm:pt>
    <dgm:pt modelId="{6A7D6DB5-CE42-4D91-9DF8-85D20F978AA9}" type="sibTrans" cxnId="{02C1254A-7EA0-4C93-BABC-66B2F8943864}">
      <dgm:prSet/>
      <dgm:spPr/>
      <dgm:t>
        <a:bodyPr/>
        <a:lstStyle/>
        <a:p>
          <a:endParaRPr lang="en-US"/>
        </a:p>
      </dgm:t>
    </dgm:pt>
    <dgm:pt modelId="{4F4634C4-3193-44F7-83C8-744E0B74699C}" type="pres">
      <dgm:prSet presAssocID="{75D7E4C5-5070-4DAC-BC23-A226250D9D61}" presName="Name0" presStyleCnt="0">
        <dgm:presLayoutVars>
          <dgm:dir/>
          <dgm:animLvl val="lvl"/>
          <dgm:resizeHandles val="exact"/>
        </dgm:presLayoutVars>
      </dgm:prSet>
      <dgm:spPr/>
    </dgm:pt>
    <dgm:pt modelId="{82E871EC-B551-439F-A057-DF96E9A753EF}" type="pres">
      <dgm:prSet presAssocID="{A9E53931-5E36-4AEE-B01F-866D9C5DF50A}" presName="composite" presStyleCnt="0"/>
      <dgm:spPr/>
    </dgm:pt>
    <dgm:pt modelId="{6299CA4E-44D2-4778-9A6B-5D404B414615}" type="pres">
      <dgm:prSet presAssocID="{A9E53931-5E36-4AEE-B01F-866D9C5DF50A}" presName="parTx" presStyleLbl="alignNode1" presStyleIdx="0" presStyleCnt="3">
        <dgm:presLayoutVars>
          <dgm:chMax val="0"/>
          <dgm:chPref val="0"/>
          <dgm:bulletEnabled val="1"/>
        </dgm:presLayoutVars>
      </dgm:prSet>
      <dgm:spPr/>
    </dgm:pt>
    <dgm:pt modelId="{015DBF62-F133-427F-BD7F-B800DD93A20A}" type="pres">
      <dgm:prSet presAssocID="{A9E53931-5E36-4AEE-B01F-866D9C5DF50A}" presName="desTx" presStyleLbl="alignAccFollowNode1" presStyleIdx="0" presStyleCnt="3" custScaleX="132691">
        <dgm:presLayoutVars>
          <dgm:bulletEnabled val="1"/>
        </dgm:presLayoutVars>
      </dgm:prSet>
      <dgm:spPr/>
    </dgm:pt>
    <dgm:pt modelId="{934A134C-CDB8-425D-BA85-05347D0D2D36}" type="pres">
      <dgm:prSet presAssocID="{A6C3E87A-075D-4763-B7E5-E161CCCF3CB2}" presName="space" presStyleCnt="0"/>
      <dgm:spPr/>
    </dgm:pt>
    <dgm:pt modelId="{30BF21BD-EB2C-4A82-B5FF-CED9FBC0D9BA}" type="pres">
      <dgm:prSet presAssocID="{24B4144E-C081-46C7-BC4D-7B163FE55ACA}" presName="composite" presStyleCnt="0"/>
      <dgm:spPr/>
    </dgm:pt>
    <dgm:pt modelId="{34FD4F0B-53E2-4CDE-A539-6A7F31D201CB}" type="pres">
      <dgm:prSet presAssocID="{24B4144E-C081-46C7-BC4D-7B163FE55ACA}" presName="parTx" presStyleLbl="alignNode1" presStyleIdx="1" presStyleCnt="3">
        <dgm:presLayoutVars>
          <dgm:chMax val="0"/>
          <dgm:chPref val="0"/>
          <dgm:bulletEnabled val="1"/>
        </dgm:presLayoutVars>
      </dgm:prSet>
      <dgm:spPr/>
    </dgm:pt>
    <dgm:pt modelId="{01A8A1AC-90F8-46B8-A53B-80ABF58026DE}" type="pres">
      <dgm:prSet presAssocID="{24B4144E-C081-46C7-BC4D-7B163FE55ACA}" presName="desTx" presStyleLbl="alignAccFollowNode1" presStyleIdx="1" presStyleCnt="3" custScaleX="128854">
        <dgm:presLayoutVars>
          <dgm:bulletEnabled val="1"/>
        </dgm:presLayoutVars>
      </dgm:prSet>
      <dgm:spPr/>
    </dgm:pt>
    <dgm:pt modelId="{0808FEC8-43E0-44F3-AA88-1E05C316E7B0}" type="pres">
      <dgm:prSet presAssocID="{8A185140-3D7D-4B9F-8E59-4F6785DD5790}" presName="space" presStyleCnt="0"/>
      <dgm:spPr/>
    </dgm:pt>
    <dgm:pt modelId="{C7377687-EBAC-440B-B6BD-A83F22656D06}" type="pres">
      <dgm:prSet presAssocID="{8DBA32E1-968D-4C46-99C9-63DD7BB6977D}" presName="composite" presStyleCnt="0"/>
      <dgm:spPr/>
    </dgm:pt>
    <dgm:pt modelId="{CDCF8308-33B2-4E19-9F96-D788C0B74B06}" type="pres">
      <dgm:prSet presAssocID="{8DBA32E1-968D-4C46-99C9-63DD7BB6977D}" presName="parTx" presStyleLbl="alignNode1" presStyleIdx="2" presStyleCnt="3">
        <dgm:presLayoutVars>
          <dgm:chMax val="0"/>
          <dgm:chPref val="0"/>
          <dgm:bulletEnabled val="1"/>
        </dgm:presLayoutVars>
      </dgm:prSet>
      <dgm:spPr/>
    </dgm:pt>
    <dgm:pt modelId="{2F974136-00ED-49AD-BAFF-C7E5BCA6CC41}" type="pres">
      <dgm:prSet presAssocID="{8DBA32E1-968D-4C46-99C9-63DD7BB6977D}" presName="desTx" presStyleLbl="alignAccFollowNode1" presStyleIdx="2" presStyleCnt="3" custScaleX="120885">
        <dgm:presLayoutVars>
          <dgm:bulletEnabled val="1"/>
        </dgm:presLayoutVars>
      </dgm:prSet>
      <dgm:spPr/>
    </dgm:pt>
  </dgm:ptLst>
  <dgm:cxnLst>
    <dgm:cxn modelId="{BA073701-99C8-4AF0-9809-7E5638FC3605}" srcId="{8DBA32E1-968D-4C46-99C9-63DD7BB6977D}" destId="{4C5255FF-242F-4E2C-941C-1AE0A75A4C98}" srcOrd="4" destOrd="0" parTransId="{C5C4DC38-5ABD-4235-9578-1A34335207AA}" sibTransId="{41FFF7D3-38CC-4E1F-B830-1D3497649573}"/>
    <dgm:cxn modelId="{A597BE0B-4DD9-495C-9A49-A93D17519EB2}" type="presOf" srcId="{75D7E4C5-5070-4DAC-BC23-A226250D9D61}" destId="{4F4634C4-3193-44F7-83C8-744E0B74699C}" srcOrd="0" destOrd="0" presId="urn:microsoft.com/office/officeart/2005/8/layout/hList1"/>
    <dgm:cxn modelId="{391DD012-21EB-4C9B-B9B2-534FB8C91FD1}" srcId="{A9E53931-5E36-4AEE-B01F-866D9C5DF50A}" destId="{FC23A30A-A182-44EB-9973-09BEBE51EFBA}" srcOrd="1" destOrd="0" parTransId="{9447D3D4-BD18-4543-9399-A555CC72DA3C}" sibTransId="{E0BFABCB-D988-46EF-9ABC-4F258753233E}"/>
    <dgm:cxn modelId="{85BEF412-6D37-4184-A826-F92FF008AC5F}" type="presOf" srcId="{8DBA32E1-968D-4C46-99C9-63DD7BB6977D}" destId="{CDCF8308-33B2-4E19-9F96-D788C0B74B06}" srcOrd="0" destOrd="0" presId="urn:microsoft.com/office/officeart/2005/8/layout/hList1"/>
    <dgm:cxn modelId="{84F74E1A-BE10-45E6-AB4C-5BF9B3BCB5CD}" srcId="{8DBA32E1-968D-4C46-99C9-63DD7BB6977D}" destId="{241EEFDF-F825-4ADE-8587-1B1A7B831D49}" srcOrd="2" destOrd="0" parTransId="{643D0BF9-F3F1-47DD-A22E-328D97821E4C}" sibTransId="{35F78996-1B34-4BF1-B760-0FD639BE666C}"/>
    <dgm:cxn modelId="{0C9E801A-A208-4FAB-9A4B-01DDC2861107}" srcId="{A9E53931-5E36-4AEE-B01F-866D9C5DF50A}" destId="{8C770C18-BDEA-4EF0-8B4E-2041069C3114}" srcOrd="2" destOrd="0" parTransId="{F4B914A1-82C1-42E7-A009-9E888070523E}" sibTransId="{7354F6DE-BD7A-4DE2-A7EE-8B845FBC8C3E}"/>
    <dgm:cxn modelId="{CE1AE31A-F66D-4B8F-BD82-721F2AE45743}" srcId="{75D7E4C5-5070-4DAC-BC23-A226250D9D61}" destId="{A9E53931-5E36-4AEE-B01F-866D9C5DF50A}" srcOrd="0" destOrd="0" parTransId="{02DC6FA5-F892-467D-9EA1-B527246392DF}" sibTransId="{A6C3E87A-075D-4763-B7E5-E161CCCF3CB2}"/>
    <dgm:cxn modelId="{3898751B-5AEB-4E7C-9729-1B15E469B3F8}" type="presOf" srcId="{D5C8E5BF-C41A-48D3-A451-673A46C32777}" destId="{2F974136-00ED-49AD-BAFF-C7E5BCA6CC41}" srcOrd="0" destOrd="1" presId="urn:microsoft.com/office/officeart/2005/8/layout/hList1"/>
    <dgm:cxn modelId="{83F72A33-687E-46E8-BAD7-D3B7C4C6D4AE}" srcId="{A9E53931-5E36-4AEE-B01F-866D9C5DF50A}" destId="{ED378B60-3699-497A-9BE3-B07085936592}" srcOrd="0" destOrd="0" parTransId="{6227EDB3-EC01-48A2-9AC3-9CD37A237561}" sibTransId="{1DF6A442-7699-4D23-A435-0176101816BA}"/>
    <dgm:cxn modelId="{8DA63F34-FF5D-463C-AFDA-DF66645ACFB4}" type="presOf" srcId="{4C5255FF-242F-4E2C-941C-1AE0A75A4C98}" destId="{2F974136-00ED-49AD-BAFF-C7E5BCA6CC41}" srcOrd="0" destOrd="4" presId="urn:microsoft.com/office/officeart/2005/8/layout/hList1"/>
    <dgm:cxn modelId="{BC4BF33B-64C2-430C-8E57-0BD9BF53672A}" type="presOf" srcId="{07DCDD54-D15B-43F2-87A8-5D9D89831651}" destId="{015DBF62-F133-427F-BD7F-B800DD93A20A}" srcOrd="0" destOrd="3" presId="urn:microsoft.com/office/officeart/2005/8/layout/hList1"/>
    <dgm:cxn modelId="{F1275A3E-51AE-4D05-8A30-EB9722B73204}" type="presOf" srcId="{24B4144E-C081-46C7-BC4D-7B163FE55ACA}" destId="{34FD4F0B-53E2-4CDE-A539-6A7F31D201CB}" srcOrd="0" destOrd="0" presId="urn:microsoft.com/office/officeart/2005/8/layout/hList1"/>
    <dgm:cxn modelId="{01987E5D-3F9E-4AAD-A04B-410ABDC74E4F}" type="presOf" srcId="{8C770C18-BDEA-4EF0-8B4E-2041069C3114}" destId="{015DBF62-F133-427F-BD7F-B800DD93A20A}" srcOrd="0" destOrd="2" presId="urn:microsoft.com/office/officeart/2005/8/layout/hList1"/>
    <dgm:cxn modelId="{32263362-03FA-43F3-AC3E-63BDBE7EA1C6}" type="presOf" srcId="{ED378B60-3699-497A-9BE3-B07085936592}" destId="{015DBF62-F133-427F-BD7F-B800DD93A20A}" srcOrd="0" destOrd="0" presId="urn:microsoft.com/office/officeart/2005/8/layout/hList1"/>
    <dgm:cxn modelId="{C97ED363-5EB8-4F3E-BCF3-4FA1C3A78F58}" type="presOf" srcId="{3F701DCF-67CD-4639-8F49-578DA282F14A}" destId="{2F974136-00ED-49AD-BAFF-C7E5BCA6CC41}" srcOrd="0" destOrd="5" presId="urn:microsoft.com/office/officeart/2005/8/layout/hList1"/>
    <dgm:cxn modelId="{F1209F44-C488-47CA-98DA-2D9190D7BD5F}" type="presOf" srcId="{A2E1E1E5-6A2F-4552-B3DF-7C5A2D79ADD5}" destId="{01A8A1AC-90F8-46B8-A53B-80ABF58026DE}" srcOrd="0" destOrd="6" presId="urn:microsoft.com/office/officeart/2005/8/layout/hList1"/>
    <dgm:cxn modelId="{02C1254A-7EA0-4C93-BABC-66B2F8943864}" srcId="{A9E53931-5E36-4AEE-B01F-866D9C5DF50A}" destId="{07DCDD54-D15B-43F2-87A8-5D9D89831651}" srcOrd="3" destOrd="0" parTransId="{0872F771-E606-4724-8BED-6A9C852A6EA4}" sibTransId="{6A7D6DB5-CE42-4D91-9DF8-85D20F978AA9}"/>
    <dgm:cxn modelId="{439FCA50-D9F0-4975-BF2D-E2726105EB04}" srcId="{24B4144E-C081-46C7-BC4D-7B163FE55ACA}" destId="{A2E1E1E5-6A2F-4552-B3DF-7C5A2D79ADD5}" srcOrd="6" destOrd="0" parTransId="{BA002DC9-EBBB-4AF4-90D8-60E848BBDF09}" sibTransId="{2A467102-EBCC-47C6-A847-13558A7A421A}"/>
    <dgm:cxn modelId="{55B9F051-D4D9-40CF-BA51-DBF722682CB7}" srcId="{24B4144E-C081-46C7-BC4D-7B163FE55ACA}" destId="{B3305667-E7FE-4BEE-93A4-C8D687308E62}" srcOrd="3" destOrd="0" parTransId="{42CDAAA2-AF5D-4B32-82FC-CCECD57DFEDD}" sibTransId="{2A59BAB3-11B8-4B82-B10B-0828207695AC}"/>
    <dgm:cxn modelId="{91646D55-1FC2-44A4-8EE1-3572A7261866}" type="presOf" srcId="{575E902D-E247-4E14-B035-56E9D85F67E3}" destId="{01A8A1AC-90F8-46B8-A53B-80ABF58026DE}" srcOrd="0" destOrd="2" presId="urn:microsoft.com/office/officeart/2005/8/layout/hList1"/>
    <dgm:cxn modelId="{26706683-7D69-4A20-801E-612E0B29809E}" srcId="{8DBA32E1-968D-4C46-99C9-63DD7BB6977D}" destId="{EB17FD47-A68A-4E0A-BC94-F443C5B2862B}" srcOrd="3" destOrd="0" parTransId="{5C94E0A5-2A79-4820-9D86-13A146ADC5DB}" sibTransId="{ACBEFFCD-6C8A-4598-960E-F72355511450}"/>
    <dgm:cxn modelId="{B7089684-D570-4A2B-9BC9-CCF712447017}" type="presOf" srcId="{241EEFDF-F825-4ADE-8587-1B1A7B831D49}" destId="{2F974136-00ED-49AD-BAFF-C7E5BCA6CC41}" srcOrd="0" destOrd="2" presId="urn:microsoft.com/office/officeart/2005/8/layout/hList1"/>
    <dgm:cxn modelId="{126DDA84-A5DE-49B0-9F0A-C0EA2AEDCF33}" srcId="{24B4144E-C081-46C7-BC4D-7B163FE55ACA}" destId="{99BD15F6-1239-4335-8481-97065E323731}" srcOrd="0" destOrd="0" parTransId="{C557C37B-59BF-4099-B952-F1AAB5D9E47B}" sibTransId="{3229E7A6-7DAF-4523-BA1A-793483B6F02B}"/>
    <dgm:cxn modelId="{F91FA785-1882-4E2B-B390-E125566AE871}" type="presOf" srcId="{DD591B19-41CA-4396-BF14-60DC724E43FB}" destId="{01A8A1AC-90F8-46B8-A53B-80ABF58026DE}" srcOrd="0" destOrd="4" presId="urn:microsoft.com/office/officeart/2005/8/layout/hList1"/>
    <dgm:cxn modelId="{709C388E-3C46-4A62-8782-296BD2720A76}" type="presOf" srcId="{FEE2CEDF-87E8-4D04-831E-B83375BB8C28}" destId="{015DBF62-F133-427F-BD7F-B800DD93A20A}" srcOrd="0" destOrd="4" presId="urn:microsoft.com/office/officeart/2005/8/layout/hList1"/>
    <dgm:cxn modelId="{EEB87193-7912-442E-85CC-63E5903A2468}" type="presOf" srcId="{A43E8CC8-236E-45AF-AB19-0B809E78A451}" destId="{2F974136-00ED-49AD-BAFF-C7E5BCA6CC41}" srcOrd="0" destOrd="0" presId="urn:microsoft.com/office/officeart/2005/8/layout/hList1"/>
    <dgm:cxn modelId="{844AA993-B22E-4CCE-9723-2330B9B7C04C}" srcId="{75D7E4C5-5070-4DAC-BC23-A226250D9D61}" destId="{24B4144E-C081-46C7-BC4D-7B163FE55ACA}" srcOrd="1" destOrd="0" parTransId="{418AC54F-E41E-4801-8ABB-BA8EA2011019}" sibTransId="{8A185140-3D7D-4B9F-8E59-4F6785DD5790}"/>
    <dgm:cxn modelId="{21E89B96-8940-4407-9960-4A0623179111}" srcId="{A9E53931-5E36-4AEE-B01F-866D9C5DF50A}" destId="{FEE2CEDF-87E8-4D04-831E-B83375BB8C28}" srcOrd="4" destOrd="0" parTransId="{05076819-0417-4A85-8974-6CC50406F1E0}" sibTransId="{E8510613-56D3-4696-96BB-7BA082E4869F}"/>
    <dgm:cxn modelId="{D0533FA0-4FEF-449C-A3E3-65196752D8B6}" srcId="{24B4144E-C081-46C7-BC4D-7B163FE55ACA}" destId="{DD591B19-41CA-4396-BF14-60DC724E43FB}" srcOrd="4" destOrd="0" parTransId="{CF6912BC-0A5A-4241-93F6-8198E3101331}" sibTransId="{FD1948A3-867E-4E19-8DD2-B308C8137E7B}"/>
    <dgm:cxn modelId="{1CF000A9-53DB-4674-A21E-823A7548AD06}" srcId="{24B4144E-C081-46C7-BC4D-7B163FE55ACA}" destId="{BA2F1798-4B1C-4EAD-B10A-6BE58F9DAB60}" srcOrd="1" destOrd="0" parTransId="{68F15AF1-EDDA-4F56-A9DF-5DF4DE5C62E2}" sibTransId="{EBE9B95A-5E27-4B6D-AE1A-7C7C36F1F919}"/>
    <dgm:cxn modelId="{B5C134AA-AEBD-4A9B-BA92-1276AD500E2A}" type="presOf" srcId="{A9E53931-5E36-4AEE-B01F-866D9C5DF50A}" destId="{6299CA4E-44D2-4778-9A6B-5D404B414615}" srcOrd="0" destOrd="0" presId="urn:microsoft.com/office/officeart/2005/8/layout/hList1"/>
    <dgm:cxn modelId="{6D094AAC-ABC5-46CF-B9C3-35E4A8004BB2}" srcId="{24B4144E-C081-46C7-BC4D-7B163FE55ACA}" destId="{A3DAA459-3EBA-4E82-97AD-95D6D6866778}" srcOrd="5" destOrd="0" parTransId="{06A0D047-B105-4C98-A6FA-4B018AD1CBE8}" sibTransId="{9E74D24A-1F82-4F10-83B5-58FD48D7492E}"/>
    <dgm:cxn modelId="{25E535AF-EEE1-4AE6-9E28-5BBC71D18799}" srcId="{8DBA32E1-968D-4C46-99C9-63DD7BB6977D}" destId="{A43E8CC8-236E-45AF-AB19-0B809E78A451}" srcOrd="0" destOrd="0" parTransId="{CD0F0044-0C06-4F3E-AFCF-5A870F95A1BE}" sibTransId="{406C3B79-6D24-4470-9B6F-99CBFF2176F8}"/>
    <dgm:cxn modelId="{B130F6B4-3B7E-4404-AEBE-A2BCE14A810B}" type="presOf" srcId="{99BD15F6-1239-4335-8481-97065E323731}" destId="{01A8A1AC-90F8-46B8-A53B-80ABF58026DE}" srcOrd="0" destOrd="0" presId="urn:microsoft.com/office/officeart/2005/8/layout/hList1"/>
    <dgm:cxn modelId="{F90363BB-8D34-4481-BC16-2F8E603402FB}" type="presOf" srcId="{BA2F1798-4B1C-4EAD-B10A-6BE58F9DAB60}" destId="{01A8A1AC-90F8-46B8-A53B-80ABF58026DE}" srcOrd="0" destOrd="1" presId="urn:microsoft.com/office/officeart/2005/8/layout/hList1"/>
    <dgm:cxn modelId="{163FADC8-F7B2-4F06-832F-57CFA2CF6691}" srcId="{8DBA32E1-968D-4C46-99C9-63DD7BB6977D}" destId="{D5C8E5BF-C41A-48D3-A451-673A46C32777}" srcOrd="1" destOrd="0" parTransId="{B693BB24-E06A-4497-A573-60E356D0C2A8}" sibTransId="{6674756E-EC47-4E05-A786-6949AE84C753}"/>
    <dgm:cxn modelId="{B63DB5CA-0F09-4B49-86F5-D5AAAB73EE3C}" type="presOf" srcId="{B3305667-E7FE-4BEE-93A4-C8D687308E62}" destId="{01A8A1AC-90F8-46B8-A53B-80ABF58026DE}" srcOrd="0" destOrd="3" presId="urn:microsoft.com/office/officeart/2005/8/layout/hList1"/>
    <dgm:cxn modelId="{46E0E6D1-3B57-473E-B622-0FCD4D676C01}" type="presOf" srcId="{FC23A30A-A182-44EB-9973-09BEBE51EFBA}" destId="{015DBF62-F133-427F-BD7F-B800DD93A20A}" srcOrd="0" destOrd="1" presId="urn:microsoft.com/office/officeart/2005/8/layout/hList1"/>
    <dgm:cxn modelId="{1F5986D3-9C8B-4A7A-B081-99C5535E1ACB}" type="presOf" srcId="{EB17FD47-A68A-4E0A-BC94-F443C5B2862B}" destId="{2F974136-00ED-49AD-BAFF-C7E5BCA6CC41}" srcOrd="0" destOrd="3" presId="urn:microsoft.com/office/officeart/2005/8/layout/hList1"/>
    <dgm:cxn modelId="{38E076D7-5D30-4020-90E8-A6199A16596C}" srcId="{24B4144E-C081-46C7-BC4D-7B163FE55ACA}" destId="{575E902D-E247-4E14-B035-56E9D85F67E3}" srcOrd="2" destOrd="0" parTransId="{FEEC7C5E-EECE-42FD-A2FA-91204DB4B5EB}" sibTransId="{E6F76942-0FD7-4FA0-9718-16FE2DB61A55}"/>
    <dgm:cxn modelId="{0A0C2FDF-A004-45AD-9075-3911A24FFB9D}" srcId="{8DBA32E1-968D-4C46-99C9-63DD7BB6977D}" destId="{3F701DCF-67CD-4639-8F49-578DA282F14A}" srcOrd="5" destOrd="0" parTransId="{E1322E70-7B18-42CA-9BB7-645992973E36}" sibTransId="{C0007C25-B910-4103-A2A4-714FB3AFD36D}"/>
    <dgm:cxn modelId="{E61620EA-F6B2-437D-8AEC-2229BEE11A7D}" srcId="{75D7E4C5-5070-4DAC-BC23-A226250D9D61}" destId="{8DBA32E1-968D-4C46-99C9-63DD7BB6977D}" srcOrd="2" destOrd="0" parTransId="{9C68345F-3881-45DA-8E1D-5B134F0999F7}" sibTransId="{95B71170-1A60-4B15-899A-8CC09A228004}"/>
    <dgm:cxn modelId="{2C8149F2-0172-4D42-B48D-6145AFE5DC72}" type="presOf" srcId="{A3DAA459-3EBA-4E82-97AD-95D6D6866778}" destId="{01A8A1AC-90F8-46B8-A53B-80ABF58026DE}" srcOrd="0" destOrd="5" presId="urn:microsoft.com/office/officeart/2005/8/layout/hList1"/>
    <dgm:cxn modelId="{56D22D3A-3F5F-41A8-A34B-C55AB274CD68}" type="presParOf" srcId="{4F4634C4-3193-44F7-83C8-744E0B74699C}" destId="{82E871EC-B551-439F-A057-DF96E9A753EF}" srcOrd="0" destOrd="0" presId="urn:microsoft.com/office/officeart/2005/8/layout/hList1"/>
    <dgm:cxn modelId="{D51FB8A3-41D0-4D8C-A02B-62B8F5ED08CF}" type="presParOf" srcId="{82E871EC-B551-439F-A057-DF96E9A753EF}" destId="{6299CA4E-44D2-4778-9A6B-5D404B414615}" srcOrd="0" destOrd="0" presId="urn:microsoft.com/office/officeart/2005/8/layout/hList1"/>
    <dgm:cxn modelId="{1A8F2F04-53DF-46B4-9B01-447B5E81DB9F}" type="presParOf" srcId="{82E871EC-B551-439F-A057-DF96E9A753EF}" destId="{015DBF62-F133-427F-BD7F-B800DD93A20A}" srcOrd="1" destOrd="0" presId="urn:microsoft.com/office/officeart/2005/8/layout/hList1"/>
    <dgm:cxn modelId="{5A9A9580-E21F-4A0B-A5CD-7DC56256BD94}" type="presParOf" srcId="{4F4634C4-3193-44F7-83C8-744E0B74699C}" destId="{934A134C-CDB8-425D-BA85-05347D0D2D36}" srcOrd="1" destOrd="0" presId="urn:microsoft.com/office/officeart/2005/8/layout/hList1"/>
    <dgm:cxn modelId="{8C6AE87A-6400-4E30-8825-829CBE2F4945}" type="presParOf" srcId="{4F4634C4-3193-44F7-83C8-744E0B74699C}" destId="{30BF21BD-EB2C-4A82-B5FF-CED9FBC0D9BA}" srcOrd="2" destOrd="0" presId="urn:microsoft.com/office/officeart/2005/8/layout/hList1"/>
    <dgm:cxn modelId="{DCECFAFF-73FA-4128-852A-00F393CC6E59}" type="presParOf" srcId="{30BF21BD-EB2C-4A82-B5FF-CED9FBC0D9BA}" destId="{34FD4F0B-53E2-4CDE-A539-6A7F31D201CB}" srcOrd="0" destOrd="0" presId="urn:microsoft.com/office/officeart/2005/8/layout/hList1"/>
    <dgm:cxn modelId="{4B76A160-B687-440B-91F5-C2459EAE90CE}" type="presParOf" srcId="{30BF21BD-EB2C-4A82-B5FF-CED9FBC0D9BA}" destId="{01A8A1AC-90F8-46B8-A53B-80ABF58026DE}" srcOrd="1" destOrd="0" presId="urn:microsoft.com/office/officeart/2005/8/layout/hList1"/>
    <dgm:cxn modelId="{F256B499-646D-43C4-B94A-30F64ADDAD00}" type="presParOf" srcId="{4F4634C4-3193-44F7-83C8-744E0B74699C}" destId="{0808FEC8-43E0-44F3-AA88-1E05C316E7B0}" srcOrd="3" destOrd="0" presId="urn:microsoft.com/office/officeart/2005/8/layout/hList1"/>
    <dgm:cxn modelId="{CA7D389F-8682-4A12-8B1E-3F23D071346D}" type="presParOf" srcId="{4F4634C4-3193-44F7-83C8-744E0B74699C}" destId="{C7377687-EBAC-440B-B6BD-A83F22656D06}" srcOrd="4" destOrd="0" presId="urn:microsoft.com/office/officeart/2005/8/layout/hList1"/>
    <dgm:cxn modelId="{2F77C15D-449D-4A1D-8ABA-B6EDF82683BA}" type="presParOf" srcId="{C7377687-EBAC-440B-B6BD-A83F22656D06}" destId="{CDCF8308-33B2-4E19-9F96-D788C0B74B06}" srcOrd="0" destOrd="0" presId="urn:microsoft.com/office/officeart/2005/8/layout/hList1"/>
    <dgm:cxn modelId="{FA436AAB-BF7A-4EAB-8BDC-A01B80D44643}" type="presParOf" srcId="{C7377687-EBAC-440B-B6BD-A83F22656D06}" destId="{2F974136-00ED-49AD-BAFF-C7E5BCA6CC4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CA4E-44D2-4778-9A6B-5D404B414615}">
      <dsp:nvSpPr>
        <dsp:cNvPr id="0" name=""/>
        <dsp:cNvSpPr/>
      </dsp:nvSpPr>
      <dsp:spPr>
        <a:xfrm>
          <a:off x="458682" y="78281"/>
          <a:ext cx="2738803" cy="4119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LEVERAGE</a:t>
          </a:r>
        </a:p>
      </dsp:txBody>
      <dsp:txXfrm>
        <a:off x="458682" y="78281"/>
        <a:ext cx="2738803" cy="411916"/>
      </dsp:txXfrm>
    </dsp:sp>
    <dsp:sp modelId="{015DBF62-F133-427F-BD7F-B800DD93A20A}">
      <dsp:nvSpPr>
        <dsp:cNvPr id="0" name=""/>
        <dsp:cNvSpPr/>
      </dsp:nvSpPr>
      <dsp:spPr>
        <a:xfrm>
          <a:off x="11011" y="490197"/>
          <a:ext cx="3634146" cy="449780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latin typeface="+mn-lt"/>
              <a:ea typeface="Segoe UI" panose="020B0502040204020203" pitchFamily="34" charset="0"/>
              <a:cs typeface="Segoe UI" panose="020B0502040204020203" pitchFamily="34" charset="0"/>
            </a:rPr>
            <a:t>Engage SBA, Small Business Development Centers, Procurement Technical Assistance Centers, Minority Business Development Centers and other small business advocates</a:t>
          </a:r>
          <a:endParaRPr lang="en-US" sz="1800" kern="1200" dirty="0">
            <a:latin typeface="+mn-lt"/>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kern="1200" dirty="0">
              <a:latin typeface="+mn-lt"/>
              <a:ea typeface="Segoe UI" panose="020B0502040204020203" pitchFamily="34" charset="0"/>
              <a:cs typeface="Segoe UI" panose="020B0502040204020203" pitchFamily="34" charset="0"/>
            </a:rPr>
            <a:t>Understand and pursue Key DOE Programs like MPP</a:t>
          </a:r>
          <a:endParaRPr lang="en-US" sz="1800" b="0" kern="1200" dirty="0">
            <a:effectLst/>
            <a:latin typeface="+mn-lt"/>
            <a:ea typeface="Segoe UI" panose="020B0502040204020203" pitchFamily="34" charset="0"/>
            <a:cs typeface="Segoe UI" panose="020B0502040204020203" pitchFamily="34" charset="0"/>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Join Trade Organizations</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Review DOE OSDBU Small Business Toolbox</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Engage OSDBU and sites’ Small Business Program Managers</a:t>
          </a:r>
        </a:p>
      </dsp:txBody>
      <dsp:txXfrm>
        <a:off x="11011" y="490197"/>
        <a:ext cx="3634146" cy="4497806"/>
      </dsp:txXfrm>
    </dsp:sp>
    <dsp:sp modelId="{34FD4F0B-53E2-4CDE-A539-6A7F31D201CB}">
      <dsp:nvSpPr>
        <dsp:cNvPr id="0" name=""/>
        <dsp:cNvSpPr/>
      </dsp:nvSpPr>
      <dsp:spPr>
        <a:xfrm>
          <a:off x="4423717" y="78281"/>
          <a:ext cx="2738803" cy="411916"/>
        </a:xfrm>
        <a:prstGeom prst="rect">
          <a:avLst/>
        </a:prstGeom>
        <a:solidFill>
          <a:schemeClr val="accent2">
            <a:lumMod val="7500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PREPARE</a:t>
          </a:r>
        </a:p>
      </dsp:txBody>
      <dsp:txXfrm>
        <a:off x="4423717" y="78281"/>
        <a:ext cx="2738803" cy="411916"/>
      </dsp:txXfrm>
    </dsp:sp>
    <dsp:sp modelId="{01A8A1AC-90F8-46B8-A53B-80ABF58026DE}">
      <dsp:nvSpPr>
        <dsp:cNvPr id="0" name=""/>
        <dsp:cNvSpPr/>
      </dsp:nvSpPr>
      <dsp:spPr>
        <a:xfrm>
          <a:off x="4028589" y="490197"/>
          <a:ext cx="3529058" cy="4497806"/>
        </a:xfrm>
        <a:prstGeom prst="rect">
          <a:avLst/>
        </a:prstGeom>
        <a:solidFill>
          <a:schemeClr val="accent2">
            <a:lumMod val="60000"/>
            <a:lumOff val="40000"/>
            <a:alpha val="9000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Learn what products and services DOE buys at its different sites</a:t>
          </a:r>
          <a:endParaRPr lang="en-US" sz="1800" kern="1200" dirty="0">
            <a:latin typeface="+mn-lt"/>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Review DOE and Major Contractor acquisition forecasts and SAM.gov</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latin typeface="+mn-lt"/>
              <a:ea typeface="Segoe UI" panose="020B0502040204020203" pitchFamily="34" charset="0"/>
              <a:cs typeface="Segoe UI" panose="020B0502040204020203" pitchFamily="34" charset="0"/>
            </a:rPr>
            <a:t>Ensure socio-economic certifications and security classifications are current</a:t>
          </a:r>
          <a:endParaRPr lang="en-US" sz="1800" b="0" kern="1200" dirty="0">
            <a:effectLst/>
            <a:latin typeface="+mn-lt"/>
            <a:ea typeface="Segoe UI" panose="020B0502040204020203" pitchFamily="34" charset="0"/>
            <a:cs typeface="Segoe UI" panose="020B0502040204020203" pitchFamily="34" charset="0"/>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Know your business/industry</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Stay current with regulations, laws, policy, etc.</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Establish teaming arrangements, joint ventures, etc.</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Create strong capability statement</a:t>
          </a:r>
        </a:p>
      </dsp:txBody>
      <dsp:txXfrm>
        <a:off x="4028589" y="490197"/>
        <a:ext cx="3529058" cy="4497806"/>
      </dsp:txXfrm>
    </dsp:sp>
    <dsp:sp modelId="{CDCF8308-33B2-4E19-9F96-D788C0B74B06}">
      <dsp:nvSpPr>
        <dsp:cNvPr id="0" name=""/>
        <dsp:cNvSpPr/>
      </dsp:nvSpPr>
      <dsp:spPr>
        <a:xfrm>
          <a:off x="8227080" y="78281"/>
          <a:ext cx="2738803" cy="411916"/>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TARGET</a:t>
          </a:r>
        </a:p>
      </dsp:txBody>
      <dsp:txXfrm>
        <a:off x="8227080" y="78281"/>
        <a:ext cx="2738803" cy="411916"/>
      </dsp:txXfrm>
    </dsp:sp>
    <dsp:sp modelId="{2F974136-00ED-49AD-BAFF-C7E5BCA6CC41}">
      <dsp:nvSpPr>
        <dsp:cNvPr id="0" name=""/>
        <dsp:cNvSpPr/>
      </dsp:nvSpPr>
      <dsp:spPr>
        <a:xfrm>
          <a:off x="7941080" y="490197"/>
          <a:ext cx="3310802" cy="449780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en-US" sz="1800" kern="1200" dirty="0">
              <a:latin typeface="+mn-lt"/>
              <a:ea typeface="Segoe UI" panose="020B0502040204020203" pitchFamily="34" charset="0"/>
              <a:cs typeface="Segoe UI" panose="020B0502040204020203" pitchFamily="34" charset="0"/>
            </a:rPr>
            <a:t>Market/match up your capabilities against DOE/Prime requirements</a:t>
          </a:r>
          <a:endParaRPr lang="en-US" sz="1800" kern="1200" dirty="0">
            <a:latin typeface="+mn-lt"/>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effectLst/>
              <a:latin typeface="+mn-lt"/>
              <a:ea typeface="Segoe UI" panose="020B0502040204020203" pitchFamily="34" charset="0"/>
              <a:cs typeface="Segoe UI" panose="020B0502040204020203" pitchFamily="34" charset="0"/>
            </a:rPr>
            <a:t>Pursue low dollar requirements to build past performance</a:t>
          </a:r>
          <a:endParaRPr lang="en-US" sz="1800" kern="1200" dirty="0">
            <a:latin typeface="+mn-lt"/>
            <a:ea typeface="Segoe UI" panose="020B0502040204020203" pitchFamily="34" charset="0"/>
            <a:cs typeface="Segoe UI" panose="020B0502040204020203" pitchFamily="34" charset="0"/>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kern="1200" dirty="0">
              <a:latin typeface="+mn-lt"/>
              <a:ea typeface="Segoe UI" panose="020B0502040204020203" pitchFamily="34" charset="0"/>
              <a:cs typeface="Segoe UI" panose="020B0502040204020203" pitchFamily="34" charset="0"/>
            </a:rPr>
            <a:t>Pursue all levels of opportunities </a:t>
          </a:r>
        </a:p>
        <a:p>
          <a:pPr marL="171450" lvl="1" indent="-171450" algn="l" defTabSz="800100">
            <a:lnSpc>
              <a:spcPct val="90000"/>
            </a:lnSpc>
            <a:spcBef>
              <a:spcPct val="0"/>
            </a:spcBef>
            <a:spcAft>
              <a:spcPct val="15000"/>
            </a:spcAft>
            <a:buFont typeface="Wingdings" panose="05000000000000000000" pitchFamily="2" charset="2"/>
            <a:buChar char="Ø"/>
          </a:pPr>
          <a:r>
            <a:rPr lang="en-US" sz="1800" b="0" kern="1200" dirty="0">
              <a:latin typeface="+mn-lt"/>
              <a:ea typeface="Segoe UI" panose="020B0502040204020203" pitchFamily="34" charset="0"/>
              <a:cs typeface="Segoe UI" panose="020B0502040204020203" pitchFamily="34" charset="0"/>
            </a:rPr>
            <a:t>Participate in outreach events</a:t>
          </a:r>
          <a:endParaRPr lang="en-US" sz="1800" kern="1200" dirty="0">
            <a:latin typeface="+mn-lt"/>
            <a:ea typeface="Segoe UI" panose="020B0502040204020203" pitchFamily="34" charset="0"/>
            <a:cs typeface="Segoe UI" panose="020B0502040204020203" pitchFamily="34" charset="0"/>
          </a:endParaRPr>
        </a:p>
        <a:p>
          <a:pPr marL="171450" lvl="1" indent="-171450" algn="l" defTabSz="800100">
            <a:lnSpc>
              <a:spcPct val="90000"/>
            </a:lnSpc>
            <a:spcBef>
              <a:spcPct val="0"/>
            </a:spcBef>
            <a:spcAft>
              <a:spcPct val="15000"/>
            </a:spcAft>
            <a:buFont typeface="Wingdings" panose="05000000000000000000" pitchFamily="2" charset="2"/>
            <a:buChar char="Ø"/>
          </a:pPr>
          <a:r>
            <a:rPr lang="en-US" sz="1800" kern="1200" dirty="0">
              <a:latin typeface="+mn-lt"/>
              <a:ea typeface="Segoe UI" panose="020B0502040204020203" pitchFamily="34" charset="0"/>
              <a:cs typeface="Segoe UI" panose="020B0502040204020203" pitchFamily="34" charset="0"/>
            </a:rPr>
            <a:t>Adequately respond to Sources Sought/Request for Information/Request for Proposals</a:t>
          </a:r>
        </a:p>
        <a:p>
          <a:pPr marL="171450" lvl="1" indent="-171450" algn="l" defTabSz="800100">
            <a:lnSpc>
              <a:spcPct val="90000"/>
            </a:lnSpc>
            <a:spcBef>
              <a:spcPct val="0"/>
            </a:spcBef>
            <a:spcAft>
              <a:spcPct val="15000"/>
            </a:spcAft>
            <a:buFont typeface="Wingdings" panose="05000000000000000000" pitchFamily="2" charset="2"/>
            <a:buChar char="Ø"/>
          </a:pPr>
          <a:r>
            <a:rPr lang="en-US" sz="1800" kern="1200" dirty="0">
              <a:latin typeface="+mn-lt"/>
              <a:ea typeface="Segoe UI" panose="020B0502040204020203" pitchFamily="34" charset="0"/>
              <a:cs typeface="Segoe UI" panose="020B0502040204020203" pitchFamily="34" charset="0"/>
            </a:rPr>
            <a:t>Register in DOE Supplier databases</a:t>
          </a:r>
        </a:p>
      </dsp:txBody>
      <dsp:txXfrm>
        <a:off x="7941080" y="490197"/>
        <a:ext cx="3310802" cy="44978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14.994"/>
    </inkml:context>
    <inkml:brush xml:id="br0">
      <inkml:brushProperty name="width" value="0.35" units="cm"/>
      <inkml:brushProperty name="height" value="0.35" units="cm"/>
      <inkml:brushProperty name="color" value="#0B868D"/>
      <inkml:brushProperty name="inkEffects" value="ocean"/>
      <inkml:brushProperty name="anchorX" value="-6806.37646"/>
      <inkml:brushProperty name="anchorY" value="-6482.66016"/>
      <inkml:brushProperty name="scaleFactor" value="0.5"/>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32.261"/>
    </inkml:context>
    <inkml:brush xml:id="br0">
      <inkml:brushProperty name="width" value="0.35" units="cm"/>
      <inkml:brushProperty name="height" value="0.35" units="cm"/>
      <inkml:brushProperty name="color" value="#0B868D"/>
      <inkml:brushProperty name="inkEffects" value="ocean"/>
      <inkml:brushProperty name="anchorX" value="-14426.37695"/>
      <inkml:brushProperty name="anchorY" value="-14102.66016"/>
      <inkml:brushProperty name="scaleFactor" value="0.5"/>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33.488"/>
    </inkml:context>
    <inkml:brush xml:id="br0">
      <inkml:brushProperty name="width" value="0.35" units="cm"/>
      <inkml:brushProperty name="height" value="0.35" units="cm"/>
      <inkml:brushProperty name="color" value="#0B868D"/>
      <inkml:brushProperty name="inkEffects" value="ocean"/>
      <inkml:brushProperty name="anchorX" value="-15273.04297"/>
      <inkml:brushProperty name="anchorY" value="-14949.32715"/>
      <inkml:brushProperty name="scaleFactor" value="0.5"/>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34.627"/>
    </inkml:context>
    <inkml:brush xml:id="br0">
      <inkml:brushProperty name="width" value="0.35" units="cm"/>
      <inkml:brushProperty name="height" value="0.35" units="cm"/>
      <inkml:brushProperty name="color" value="#0B868D"/>
      <inkml:brushProperty name="inkEffects" value="ocean"/>
      <inkml:brushProperty name="anchorX" value="-16119.70996"/>
      <inkml:brushProperty name="anchorY" value="-15795.99414"/>
      <inkml:brushProperty name="scaleFactor" value="0.5"/>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36.351"/>
    </inkml:context>
    <inkml:brush xml:id="br0">
      <inkml:brushProperty name="width" value="0.35" units="cm"/>
      <inkml:brushProperty name="height" value="0.35" units="cm"/>
      <inkml:brushProperty name="color" value="#0B868D"/>
      <inkml:brushProperty name="inkEffects" value="ocean"/>
      <inkml:brushProperty name="anchorX" value="-16966.37695"/>
      <inkml:brushProperty name="anchorY" value="-16642.66016"/>
      <inkml:brushProperty name="scaleFactor" value="0.5"/>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37.557"/>
    </inkml:context>
    <inkml:brush xml:id="br0">
      <inkml:brushProperty name="width" value="0.35" units="cm"/>
      <inkml:brushProperty name="height" value="0.35" units="cm"/>
      <inkml:brushProperty name="color" value="#0B868D"/>
      <inkml:brushProperty name="inkEffects" value="ocean"/>
      <inkml:brushProperty name="anchorX" value="-17813.04297"/>
      <inkml:brushProperty name="anchorY" value="-17489.32813"/>
      <inkml:brushProperty name="scaleFactor" value="0.5"/>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38.908"/>
    </inkml:context>
    <inkml:brush xml:id="br0">
      <inkml:brushProperty name="width" value="0.35" units="cm"/>
      <inkml:brushProperty name="height" value="0.35" units="cm"/>
      <inkml:brushProperty name="color" value="#0B868D"/>
      <inkml:brushProperty name="inkEffects" value="ocean"/>
      <inkml:brushProperty name="anchorX" value="-18659.71094"/>
      <inkml:brushProperty name="anchorY" value="-18335.99414"/>
      <inkml:brushProperty name="scaleFactor" value="0.5"/>
    </inkml:brush>
  </inkml:definitions>
  <inkml:trace contextRef="#ctx0" brushRef="#br0">0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0.670"/>
    </inkml:context>
    <inkml:brush xml:id="br0">
      <inkml:brushProperty name="width" value="0.35" units="cm"/>
      <inkml:brushProperty name="height" value="0.35" units="cm"/>
      <inkml:brushProperty name="color" value="#0B868D"/>
      <inkml:brushProperty name="inkEffects" value="ocean"/>
      <inkml:brushProperty name="anchorX" value="-19506.37695"/>
      <inkml:brushProperty name="anchorY" value="-19182.66016"/>
      <inkml:brushProperty name="scaleFactor" value="0.5"/>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2.323"/>
    </inkml:context>
    <inkml:brush xml:id="br0">
      <inkml:brushProperty name="width" value="0.35" units="cm"/>
      <inkml:brushProperty name="height" value="0.35" units="cm"/>
      <inkml:brushProperty name="color" value="#0B868D"/>
      <inkml:brushProperty name="inkEffects" value="ocean"/>
      <inkml:brushProperty name="anchorX" value="-20353.04297"/>
      <inkml:brushProperty name="anchorY" value="-20029.32813"/>
      <inkml:brushProperty name="scaleFactor" value="0.5"/>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4.168"/>
    </inkml:context>
    <inkml:brush xml:id="br0">
      <inkml:brushProperty name="width" value="0.35" units="cm"/>
      <inkml:brushProperty name="height" value="0.35" units="cm"/>
      <inkml:brushProperty name="color" value="#0B868D"/>
      <inkml:brushProperty name="inkEffects" value="ocean"/>
      <inkml:brushProperty name="anchorX" value="-21199.71094"/>
      <inkml:brushProperty name="anchorY" value="-20875.99414"/>
      <inkml:brushProperty name="scaleFactor" value="0.5"/>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4.833"/>
    </inkml:context>
    <inkml:brush xml:id="br0">
      <inkml:brushProperty name="width" value="0.35" units="cm"/>
      <inkml:brushProperty name="height" value="0.35" units="cm"/>
      <inkml:brushProperty name="color" value="#0B868D"/>
      <inkml:brushProperty name="inkEffects" value="ocean"/>
      <inkml:brushProperty name="anchorX" value="-22046.37891"/>
      <inkml:brushProperty name="anchorY" value="-21722.66016"/>
      <inkml:brushProperty name="scaleFactor" value="0.5"/>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16.713"/>
    </inkml:context>
    <inkml:brush xml:id="br0">
      <inkml:brushProperty name="width" value="0.35" units="cm"/>
      <inkml:brushProperty name="height" value="0.35" units="cm"/>
      <inkml:brushProperty name="color" value="#0B868D"/>
      <inkml:brushProperty name="inkEffects" value="ocean"/>
      <inkml:brushProperty name="anchorX" value="-7653.04297"/>
      <inkml:brushProperty name="anchorY" value="-7329.32715"/>
      <inkml:brushProperty name="scaleFactor" value="0.5"/>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5.622"/>
    </inkml:context>
    <inkml:brush xml:id="br0">
      <inkml:brushProperty name="width" value="0.35" units="cm"/>
      <inkml:brushProperty name="height" value="0.35" units="cm"/>
      <inkml:brushProperty name="color" value="#0B868D"/>
      <inkml:brushProperty name="inkEffects" value="ocean"/>
      <inkml:brushProperty name="anchorX" value="-22893.04492"/>
      <inkml:brushProperty name="anchorY" value="-22569.32813"/>
      <inkml:brushProperty name="scaleFactor" value="0.5"/>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8.574"/>
    </inkml:context>
    <inkml:brush xml:id="br0">
      <inkml:brushProperty name="width" value="0.35" units="cm"/>
      <inkml:brushProperty name="height" value="0.35" units="cm"/>
      <inkml:brushProperty name="color" value="#0B868D"/>
      <inkml:brushProperty name="inkEffects" value="ocean"/>
      <inkml:brushProperty name="anchorX" value="-23739.71094"/>
      <inkml:brushProperty name="anchorY" value="-23415.99609"/>
      <inkml:brushProperty name="scaleFactor" value="0.5"/>
    </inkml:brush>
  </inkml:definitions>
  <inkml:trace contextRef="#ctx0" brushRef="#br0">1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49.525"/>
    </inkml:context>
    <inkml:brush xml:id="br0">
      <inkml:brushProperty name="width" value="0.35" units="cm"/>
      <inkml:brushProperty name="height" value="0.35" units="cm"/>
      <inkml:brushProperty name="color" value="#0B868D"/>
      <inkml:brushProperty name="inkEffects" value="ocean"/>
      <inkml:brushProperty name="anchorX" value="-24586.37891"/>
      <inkml:brushProperty name="anchorY" value="-24262.66211"/>
      <inkml:brushProperty name="scaleFactor" value="0.5"/>
    </inkml:brush>
  </inkml:definitions>
  <inkml:trace contextRef="#ctx0" brushRef="#br0">0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51.768"/>
    </inkml:context>
    <inkml:brush xml:id="br0">
      <inkml:brushProperty name="width" value="0.35" units="cm"/>
      <inkml:brushProperty name="height" value="0.35" units="cm"/>
      <inkml:brushProperty name="color" value="#0B868D"/>
      <inkml:brushProperty name="inkEffects" value="ocean"/>
      <inkml:brushProperty name="anchorX" value="-25433.04492"/>
      <inkml:brushProperty name="anchorY" value="-25109.32813"/>
      <inkml:brushProperty name="scaleFactor" value="0.5"/>
    </inkml:brush>
  </inkml:definitions>
  <inkml:trace contextRef="#ctx0" brushRef="#br0">1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52.912"/>
    </inkml:context>
    <inkml:brush xml:id="br0">
      <inkml:brushProperty name="width" value="0.35" units="cm"/>
      <inkml:brushProperty name="height" value="0.35" units="cm"/>
      <inkml:brushProperty name="color" value="#0B868D"/>
      <inkml:brushProperty name="inkEffects" value="ocean"/>
      <inkml:brushProperty name="anchorX" value="-26279.71094"/>
      <inkml:brushProperty name="anchorY" value="-25955.99609"/>
      <inkml:brushProperty name="scaleFactor" value="0.5"/>
    </inkml:brush>
  </inkml:definitions>
  <inkml:trace contextRef="#ctx0" brushRef="#br0">1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54.034"/>
    </inkml:context>
    <inkml:brush xml:id="br0">
      <inkml:brushProperty name="width" value="0.35" units="cm"/>
      <inkml:brushProperty name="height" value="0.35" units="cm"/>
      <inkml:brushProperty name="color" value="#0B868D"/>
      <inkml:brushProperty name="inkEffects" value="ocean"/>
      <inkml:brushProperty name="anchorX" value="-27126.37891"/>
      <inkml:brushProperty name="anchorY" value="-26802.66211"/>
      <inkml:brushProperty name="scaleFactor" value="0.5"/>
    </inkml:brush>
  </inkml:definitions>
  <inkml:trace contextRef="#ctx0" brushRef="#br0">1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00.736"/>
    </inkml:context>
    <inkml:brush xml:id="br0">
      <inkml:brushProperty name="width" value="0.35" units="cm"/>
      <inkml:brushProperty name="height" value="0.35" units="cm"/>
      <inkml:brushProperty name="color" value="#0B868D"/>
      <inkml:brushProperty name="inkEffects" value="ocean"/>
      <inkml:brushProperty name="anchorX" value="-27973.04492"/>
      <inkml:brushProperty name="anchorY" value="-27649.32813"/>
      <inkml:brushProperty name="scaleFactor" value="0.5"/>
    </inkml:brush>
  </inkml:definitions>
  <inkml:trace contextRef="#ctx0" brushRef="#br0">0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02.745"/>
    </inkml:context>
    <inkml:brush xml:id="br0">
      <inkml:brushProperty name="width" value="0.35" units="cm"/>
      <inkml:brushProperty name="height" value="0.35" units="cm"/>
      <inkml:brushProperty name="color" value="#0B868D"/>
      <inkml:brushProperty name="inkEffects" value="ocean"/>
      <inkml:brushProperty name="anchorX" value="-28819.71094"/>
      <inkml:brushProperty name="anchorY" value="-28495.99609"/>
      <inkml:brushProperty name="scaleFactor" value="0.5"/>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04.098"/>
    </inkml:context>
    <inkml:brush xml:id="br0">
      <inkml:brushProperty name="width" value="0.35" units="cm"/>
      <inkml:brushProperty name="height" value="0.35" units="cm"/>
      <inkml:brushProperty name="color" value="#0B868D"/>
      <inkml:brushProperty name="inkEffects" value="ocean"/>
      <inkml:brushProperty name="anchorX" value="-29666.37891"/>
      <inkml:brushProperty name="anchorY" value="-29342.66211"/>
      <inkml:brushProperty name="scaleFactor" value="0.5"/>
    </inkml:brush>
  </inkml:definitions>
  <inkml:trace contextRef="#ctx0" brushRef="#br0">1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06.692"/>
    </inkml:context>
    <inkml:brush xml:id="br0">
      <inkml:brushProperty name="width" value="0.35" units="cm"/>
      <inkml:brushProperty name="height" value="0.35" units="cm"/>
      <inkml:brushProperty name="color" value="#0B868D"/>
      <inkml:brushProperty name="inkEffects" value="ocean"/>
      <inkml:brushProperty name="anchorX" value="-30513.04492"/>
      <inkml:brushProperty name="anchorY" value="-30189.32813"/>
      <inkml:brushProperty name="scaleFactor" value="0.5"/>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17.975"/>
    </inkml:context>
    <inkml:brush xml:id="br0">
      <inkml:brushProperty name="width" value="0.35" units="cm"/>
      <inkml:brushProperty name="height" value="0.35" units="cm"/>
      <inkml:brushProperty name="color" value="#0B868D"/>
      <inkml:brushProperty name="inkEffects" value="ocean"/>
      <inkml:brushProperty name="anchorX" value="-8499.70996"/>
      <inkml:brushProperty name="anchorY" value="-8175.99365"/>
      <inkml:brushProperty name="scaleFactor" value="0.5"/>
    </inkml:brush>
  </inkml:definitions>
  <inkml:trace contextRef="#ctx0" brushRef="#br0">1 0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07.665"/>
    </inkml:context>
    <inkml:brush xml:id="br0">
      <inkml:brushProperty name="width" value="0.35" units="cm"/>
      <inkml:brushProperty name="height" value="0.35" units="cm"/>
      <inkml:brushProperty name="color" value="#0B868D"/>
      <inkml:brushProperty name="inkEffects" value="ocean"/>
      <inkml:brushProperty name="anchorX" value="-31359.71094"/>
      <inkml:brushProperty name="anchorY" value="-31035.99609"/>
      <inkml:brushProperty name="scaleFactor" value="0.5"/>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09.235"/>
    </inkml:context>
    <inkml:brush xml:id="br0">
      <inkml:brushProperty name="width" value="0.35" units="cm"/>
      <inkml:brushProperty name="height" value="0.35" units="cm"/>
      <inkml:brushProperty name="color" value="#0B868D"/>
      <inkml:brushProperty name="inkEffects" value="ocean"/>
      <inkml:brushProperty name="anchorX" value="-32206.37891"/>
      <inkml:brushProperty name="anchorY" value="-31882.66211"/>
      <inkml:brushProperty name="scaleFactor" value="0.5"/>
    </inkml:brush>
  </inkml:definitions>
  <inkml:trace contextRef="#ctx0" brushRef="#br0">0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10.475"/>
    </inkml:context>
    <inkml:brush xml:id="br0">
      <inkml:brushProperty name="width" value="0.35" units="cm"/>
      <inkml:brushProperty name="height" value="0.35" units="cm"/>
      <inkml:brushProperty name="color" value="#0B868D"/>
      <inkml:brushProperty name="inkEffects" value="ocean"/>
      <inkml:brushProperty name="anchorX" value="-33053.04688"/>
      <inkml:brushProperty name="anchorY" value="-32729.32813"/>
      <inkml:brushProperty name="scaleFactor" value="0.5"/>
    </inkml:brush>
  </inkml:definitions>
  <inkml:trace contextRef="#ctx0" brushRef="#br0">0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12.030"/>
    </inkml:context>
    <inkml:brush xml:id="br0">
      <inkml:brushProperty name="width" value="0.35" units="cm"/>
      <inkml:brushProperty name="height" value="0.35" units="cm"/>
      <inkml:brushProperty name="color" value="#0B868D"/>
      <inkml:brushProperty name="inkEffects" value="ocean"/>
      <inkml:brushProperty name="anchorX" value="-33899.71094"/>
      <inkml:brushProperty name="anchorY" value="-33575.99609"/>
      <inkml:brushProperty name="scaleFactor" value="0.5"/>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12.946"/>
    </inkml:context>
    <inkml:brush xml:id="br0">
      <inkml:brushProperty name="width" value="0.35" units="cm"/>
      <inkml:brushProperty name="height" value="0.35" units="cm"/>
      <inkml:brushProperty name="color" value="#0B868D"/>
      <inkml:brushProperty name="inkEffects" value="ocean"/>
      <inkml:brushProperty name="anchorX" value="-34746.37891"/>
      <inkml:brushProperty name="anchorY" value="-34422.66406"/>
      <inkml:brushProperty name="scaleFactor" value="0.5"/>
    </inkml:brush>
  </inkml:definitions>
  <inkml:trace contextRef="#ctx0" brushRef="#br0">0 0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14.480"/>
    </inkml:context>
    <inkml:brush xml:id="br0">
      <inkml:brushProperty name="width" value="0.35" units="cm"/>
      <inkml:brushProperty name="height" value="0.35" units="cm"/>
      <inkml:brushProperty name="color" value="#0B868D"/>
      <inkml:brushProperty name="inkEffects" value="ocean"/>
      <inkml:brushProperty name="anchorX" value="-35593.04688"/>
      <inkml:brushProperty name="anchorY" value="-35269.32813"/>
      <inkml:brushProperty name="scaleFactor" value="0.5"/>
    </inkml:brush>
  </inkml:definitions>
  <inkml:trace contextRef="#ctx0" brushRef="#br0">0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8:46.009"/>
    </inkml:context>
    <inkml:brush xml:id="br0">
      <inkml:brushProperty name="width" value="0.35" units="cm"/>
      <inkml:brushProperty name="height" value="0.35" units="cm"/>
      <inkml:brushProperty name="color" value="#0B868D"/>
      <inkml:brushProperty name="inkEffects" value="ocean"/>
      <inkml:brushProperty name="anchorX" value="-38133.04688"/>
      <inkml:brushProperty name="anchorY" value="-37809.33203"/>
      <inkml:brushProperty name="scaleFactor" value="0.5"/>
    </inkml:brush>
  </inkml:definitions>
  <inkml:trace contextRef="#ctx0" brushRef="#br0">1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40.280"/>
    </inkml:context>
    <inkml:brush xml:id="br0">
      <inkml:brushProperty name="width" value="0.05" units="cm"/>
      <inkml:brushProperty name="height" value="0.05" units="cm"/>
      <inkml:brushProperty name="color" value="#66CC00"/>
    </inkml:brush>
  </inkml:definitions>
  <inkml:trace contextRef="#ctx0" brushRef="#br0">0 1 24575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53.626"/>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54.731"/>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19.180"/>
    </inkml:context>
    <inkml:brush xml:id="br0">
      <inkml:brushProperty name="width" value="0.35" units="cm"/>
      <inkml:brushProperty name="height" value="0.35" units="cm"/>
      <inkml:brushProperty name="color" value="#0B868D"/>
      <inkml:brushProperty name="inkEffects" value="ocean"/>
      <inkml:brushProperty name="anchorX" value="-9346.37695"/>
      <inkml:brushProperty name="anchorY" value="-9022.66016"/>
      <inkml:brushProperty name="scaleFactor" value="0.5"/>
    </inkml:brush>
  </inkml:definitions>
  <inkml:trace contextRef="#ctx0" brushRef="#br0">0 0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55.549"/>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56.306"/>
    </inkml:context>
    <inkml:brush xml:id="br0">
      <inkml:brushProperty name="width" value="0.1" units="cm"/>
      <inkml:brushProperty name="height" value="0.1" units="cm"/>
      <inkml:brushProperty name="color" value="#66CC00"/>
    </inkml:brush>
  </inkml:definitions>
  <inkml:trace contextRef="#ctx0" brushRef="#br0">1 0 24575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38.371"/>
    </inkml:context>
    <inkml:brush xml:id="br0">
      <inkml:brushProperty name="width" value="0.05" units="cm"/>
      <inkml:brushProperty name="height" value="0.05" units="cm"/>
      <inkml:brushProperty name="color" value="#66CC00"/>
    </inkml:brush>
  </inkml:definitions>
  <inkml:trace contextRef="#ctx0" brushRef="#br0">0 0 24575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39.498"/>
    </inkml:context>
    <inkml:brush xml:id="br0">
      <inkml:brushProperty name="width" value="0.05" units="cm"/>
      <inkml:brushProperty name="height" value="0.05" units="cm"/>
      <inkml:brushProperty name="color" value="#66CC00"/>
    </inkml:brush>
  </inkml:definitions>
  <inkml:trace contextRef="#ctx0" brushRef="#br0">0 0 24575,'5'0'0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57.897"/>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9:59.033"/>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4:33.878"/>
    </inkml:context>
    <inkml:brush xml:id="br0">
      <inkml:brushProperty name="width" value="0.1" units="cm"/>
      <inkml:brushProperty name="height" value="0.1" units="cm"/>
      <inkml:brushProperty name="color" value="#66CC00"/>
    </inkml:brush>
  </inkml:definitions>
  <inkml:trace contextRef="#ctx0" brushRef="#br0">0 1 24575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4:56.492"/>
    </inkml:context>
    <inkml:brush xml:id="br0">
      <inkml:brushProperty name="width" value="0.1" units="cm"/>
      <inkml:brushProperty name="height" value="0.1" units="cm"/>
      <inkml:brushProperty name="color" value="#66CC00"/>
    </inkml:brush>
  </inkml:definitions>
  <inkml:trace contextRef="#ctx0" brushRef="#br0">0 1 24575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4:59.651"/>
    </inkml:context>
    <inkml:brush xml:id="br0">
      <inkml:brushProperty name="width" value="0.1" units="cm"/>
      <inkml:brushProperty name="height" value="0.1" units="cm"/>
      <inkml:brushProperty name="color" value="#66CC00"/>
    </inkml:brush>
  </inkml:definitions>
  <inkml:trace contextRef="#ctx0" brushRef="#br0">1 1 24575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01.153"/>
    </inkml:context>
    <inkml:brush xml:id="br0">
      <inkml:brushProperty name="width" value="0.1" units="cm"/>
      <inkml:brushProperty name="height" value="0.1" units="cm"/>
      <inkml:brushProperty name="color" value="#66CC00"/>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20.315"/>
    </inkml:context>
    <inkml:brush xml:id="br0">
      <inkml:brushProperty name="width" value="0.35" units="cm"/>
      <inkml:brushProperty name="height" value="0.35" units="cm"/>
      <inkml:brushProperty name="color" value="#0B868D"/>
      <inkml:brushProperty name="inkEffects" value="ocean"/>
      <inkml:brushProperty name="anchorX" value="-10193.04297"/>
      <inkml:brushProperty name="anchorY" value="-9869.32715"/>
      <inkml:brushProperty name="scaleFactor" value="0.5"/>
    </inkml:brush>
  </inkml:definitions>
  <inkml:trace contextRef="#ctx0" brushRef="#br0">1 0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03.922"/>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05.747"/>
    </inkml:context>
    <inkml:brush xml:id="br0">
      <inkml:brushProperty name="width" value="0.1" units="cm"/>
      <inkml:brushProperty name="height" value="0.1" units="cm"/>
      <inkml:brushProperty name="color" value="#66CC00"/>
    </inkml:brush>
  </inkml:definitions>
  <inkml:trace contextRef="#ctx0" brushRef="#br0">0 1 24575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07.490"/>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09.608"/>
    </inkml:context>
    <inkml:brush xml:id="br0">
      <inkml:brushProperty name="width" value="0.1" units="cm"/>
      <inkml:brushProperty name="height" value="0.1" units="cm"/>
      <inkml:brushProperty name="color" value="#66CC00"/>
    </inkml:brush>
  </inkml:definitions>
  <inkml:trace contextRef="#ctx0" brushRef="#br0">0 1 24575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10.454"/>
    </inkml:context>
    <inkml:brush xml:id="br0">
      <inkml:brushProperty name="width" value="0.1" units="cm"/>
      <inkml:brushProperty name="height" value="0.1" units="cm"/>
      <inkml:brushProperty name="color" value="#66CC00"/>
    </inkml:brush>
  </inkml:definitions>
  <inkml:trace contextRef="#ctx0" brushRef="#br0">1 1 24575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12.548"/>
    </inkml:context>
    <inkml:brush xml:id="br0">
      <inkml:brushProperty name="width" value="0.1" units="cm"/>
      <inkml:brushProperty name="height" value="0.1" units="cm"/>
      <inkml:brushProperty name="color" value="#66CC00"/>
    </inkml:brush>
  </inkml:definitions>
  <inkml:trace contextRef="#ctx0" brushRef="#br0">1 1 24575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14.857"/>
    </inkml:context>
    <inkml:brush xml:id="br0">
      <inkml:brushProperty name="width" value="0.1" units="cm"/>
      <inkml:brushProperty name="height" value="0.1" units="cm"/>
      <inkml:brushProperty name="color" value="#66CC00"/>
    </inkml:brush>
  </inkml:definitions>
  <inkml:trace contextRef="#ctx0" brushRef="#br0">0 1 24575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16.628"/>
    </inkml:context>
    <inkml:brush xml:id="br0">
      <inkml:brushProperty name="width" value="0.1" units="cm"/>
      <inkml:brushProperty name="height" value="0.1" units="cm"/>
      <inkml:brushProperty name="color" value="#66CC00"/>
    </inkml:brush>
  </inkml:definitions>
  <inkml:trace contextRef="#ctx0" brushRef="#br0">1 0 24575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17.818"/>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19.077"/>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21.846"/>
    </inkml:context>
    <inkml:brush xml:id="br0">
      <inkml:brushProperty name="width" value="0.35" units="cm"/>
      <inkml:brushProperty name="height" value="0.35" units="cm"/>
      <inkml:brushProperty name="color" value="#0B868D"/>
      <inkml:brushProperty name="inkEffects" value="ocean"/>
      <inkml:brushProperty name="anchorX" value="-11039.70996"/>
      <inkml:brushProperty name="anchorY" value="-10715.99414"/>
      <inkml:brushProperty name="scaleFactor" value="0.5"/>
    </inkml:brush>
  </inkml:definitions>
  <inkml:trace contextRef="#ctx0" brushRef="#br0">0 1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21.733"/>
    </inkml:context>
    <inkml:brush xml:id="br0">
      <inkml:brushProperty name="width" value="0.1" units="cm"/>
      <inkml:brushProperty name="height" value="0.1" units="cm"/>
      <inkml:brushProperty name="color" value="#66CC00"/>
    </inkml:brush>
  </inkml:definitions>
  <inkml:trace contextRef="#ctx0" brushRef="#br0">0 0 24575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5:23.025"/>
    </inkml:context>
    <inkml:brush xml:id="br0">
      <inkml:brushProperty name="width" value="0.1" units="cm"/>
      <inkml:brushProperty name="height" value="0.1" units="cm"/>
      <inkml:brushProperty name="color" value="#66CC00"/>
    </inkml:brush>
  </inkml:definitions>
  <inkml:trace contextRef="#ctx0" brushRef="#br0">1 0 24575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09.049"/>
    </inkml:context>
    <inkml:brush xml:id="br0">
      <inkml:brushProperty name="width" value="0.05" units="cm"/>
      <inkml:brushProperty name="height" value="0.05" units="cm"/>
      <inkml:brushProperty name="color" value="#008C3A"/>
    </inkml:brush>
  </inkml:definitions>
  <inkml:trace contextRef="#ctx0" brushRef="#br0">1 0 24575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11.184"/>
    </inkml:context>
    <inkml:brush xml:id="br0">
      <inkml:brushProperty name="width" value="0.05" units="cm"/>
      <inkml:brushProperty name="height" value="0.05" units="cm"/>
      <inkml:brushProperty name="color" value="#008C3A"/>
    </inkml:brush>
  </inkml:definitions>
  <inkml:trace contextRef="#ctx0" brushRef="#br0">1 0 24575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12.383"/>
    </inkml:context>
    <inkml:brush xml:id="br0">
      <inkml:brushProperty name="width" value="0.05" units="cm"/>
      <inkml:brushProperty name="height" value="0.05" units="cm"/>
      <inkml:brushProperty name="color" value="#008C3A"/>
    </inkml:brush>
  </inkml:definitions>
  <inkml:trace contextRef="#ctx0" brushRef="#br0">0 0 24575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14.323"/>
    </inkml:context>
    <inkml:brush xml:id="br0">
      <inkml:brushProperty name="width" value="0.05" units="cm"/>
      <inkml:brushProperty name="height" value="0.05" units="cm"/>
      <inkml:brushProperty name="color" value="#008C3A"/>
    </inkml:brush>
  </inkml:definitions>
  <inkml:trace contextRef="#ctx0" brushRef="#br0">1 0 24575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16.857"/>
    </inkml:context>
    <inkml:brush xml:id="br0">
      <inkml:brushProperty name="width" value="0.05" units="cm"/>
      <inkml:brushProperty name="height" value="0.05" units="cm"/>
      <inkml:brushProperty name="color" value="#008C3A"/>
    </inkml:brush>
  </inkml:definitions>
  <inkml:trace contextRef="#ctx0" brushRef="#br0">1 1 24575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18.581"/>
    </inkml:context>
    <inkml:brush xml:id="br0">
      <inkml:brushProperty name="width" value="0.05" units="cm"/>
      <inkml:brushProperty name="height" value="0.05" units="cm"/>
      <inkml:brushProperty name="color" value="#008C3A"/>
    </inkml:brush>
  </inkml:definitions>
  <inkml:trace contextRef="#ctx0" brushRef="#br0">1 1 24575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20.004"/>
    </inkml:context>
    <inkml:brush xml:id="br0">
      <inkml:brushProperty name="width" value="0.05" units="cm"/>
      <inkml:brushProperty name="height" value="0.05" units="cm"/>
      <inkml:brushProperty name="color" value="#008C3A"/>
    </inkml:brush>
  </inkml:definitions>
  <inkml:trace contextRef="#ctx0" brushRef="#br0">0 0 24575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21.278"/>
    </inkml:context>
    <inkml:brush xml:id="br0">
      <inkml:brushProperty name="width" value="0.05" units="cm"/>
      <inkml:brushProperty name="height" value="0.05" units="cm"/>
      <inkml:brushProperty name="color" value="#008C3A"/>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24.031"/>
    </inkml:context>
    <inkml:brush xml:id="br0">
      <inkml:brushProperty name="width" value="0.35" units="cm"/>
      <inkml:brushProperty name="height" value="0.35" units="cm"/>
      <inkml:brushProperty name="color" value="#0B868D"/>
      <inkml:brushProperty name="inkEffects" value="ocean"/>
      <inkml:brushProperty name="anchorX" value="-11886.37695"/>
      <inkml:brushProperty name="anchorY" value="-11562.66016"/>
      <inkml:brushProperty name="scaleFactor" value="0.5"/>
    </inkml:brush>
  </inkml:definitions>
  <inkml:trace contextRef="#ctx0" brushRef="#br0">0 0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24.187"/>
    </inkml:context>
    <inkml:brush xml:id="br0">
      <inkml:brushProperty name="width" value="0.05" units="cm"/>
      <inkml:brushProperty name="height" value="0.05" units="cm"/>
      <inkml:brushProperty name="color" value="#008C3A"/>
    </inkml:brush>
  </inkml:definitions>
  <inkml:trace contextRef="#ctx0" brushRef="#br0">1 1 24575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26.041"/>
    </inkml:context>
    <inkml:brush xml:id="br0">
      <inkml:brushProperty name="width" value="0.05" units="cm"/>
      <inkml:brushProperty name="height" value="0.05" units="cm"/>
      <inkml:brushProperty name="color" value="#008C3A"/>
    </inkml:brush>
  </inkml:definitions>
  <inkml:trace contextRef="#ctx0" brushRef="#br0">0 1 24575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27.345"/>
    </inkml:context>
    <inkml:brush xml:id="br0">
      <inkml:brushProperty name="width" value="0.05" units="cm"/>
      <inkml:brushProperty name="height" value="0.05" units="cm"/>
      <inkml:brushProperty name="color" value="#008C3A"/>
    </inkml:brush>
  </inkml:definitions>
  <inkml:trace contextRef="#ctx0" brushRef="#br0">0 0 24575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28.766"/>
    </inkml:context>
    <inkml:brush xml:id="br0">
      <inkml:brushProperty name="width" value="0.05" units="cm"/>
      <inkml:brushProperty name="height" value="0.05" units="cm"/>
      <inkml:brushProperty name="color" value="#008C3A"/>
    </inkml:brush>
  </inkml:definitions>
  <inkml:trace contextRef="#ctx0" brushRef="#br0">0 0 24575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0.448"/>
    </inkml:context>
    <inkml:brush xml:id="br0">
      <inkml:brushProperty name="width" value="0.05" units="cm"/>
      <inkml:brushProperty name="height" value="0.05" units="cm"/>
      <inkml:brushProperty name="color" value="#008C3A"/>
    </inkml:brush>
  </inkml:definitions>
  <inkml:trace contextRef="#ctx0" brushRef="#br0">1 0 24575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1.614"/>
    </inkml:context>
    <inkml:brush xml:id="br0">
      <inkml:brushProperty name="width" value="0.05" units="cm"/>
      <inkml:brushProperty name="height" value="0.05" units="cm"/>
      <inkml:brushProperty name="color" value="#008C3A"/>
    </inkml:brush>
  </inkml:definitions>
  <inkml:trace contextRef="#ctx0" brushRef="#br0">1 1 24575</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2.766"/>
    </inkml:context>
    <inkml:brush xml:id="br0">
      <inkml:brushProperty name="width" value="0.05" units="cm"/>
      <inkml:brushProperty name="height" value="0.05" units="cm"/>
      <inkml:brushProperty name="color" value="#008C3A"/>
    </inkml:brush>
  </inkml:definitions>
  <inkml:trace contextRef="#ctx0" brushRef="#br0">1 1 24575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3.988"/>
    </inkml:context>
    <inkml:brush xml:id="br0">
      <inkml:brushProperty name="width" value="0.05" units="cm"/>
      <inkml:brushProperty name="height" value="0.05" units="cm"/>
      <inkml:brushProperty name="color" value="#008C3A"/>
    </inkml:brush>
  </inkml:definitions>
  <inkml:trace contextRef="#ctx0" brushRef="#br0">1 0 24575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5.093"/>
    </inkml:context>
    <inkml:brush xml:id="br0">
      <inkml:brushProperty name="width" value="0.05" units="cm"/>
      <inkml:brushProperty name="height" value="0.05" units="cm"/>
      <inkml:brushProperty name="color" value="#008C3A"/>
    </inkml:brush>
  </inkml:definitions>
  <inkml:trace contextRef="#ctx0" brushRef="#br0">4 0 24575,'-3'0'0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6.313"/>
    </inkml:context>
    <inkml:brush xml:id="br0">
      <inkml:brushProperty name="width" value="0.05" units="cm"/>
      <inkml:brushProperty name="height" value="0.05" units="cm"/>
      <inkml:brushProperty name="color" value="#008C3A"/>
    </inkml:brush>
  </inkml:definitions>
  <inkml:trace contextRef="#ctx0" brushRef="#br0">1 0 24575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26.517"/>
    </inkml:context>
    <inkml:brush xml:id="br0">
      <inkml:brushProperty name="width" value="0.35" units="cm"/>
      <inkml:brushProperty name="height" value="0.35" units="cm"/>
      <inkml:brushProperty name="color" value="#0B868D"/>
      <inkml:brushProperty name="inkEffects" value="ocean"/>
      <inkml:brushProperty name="anchorX" value="-12733.04297"/>
      <inkml:brushProperty name="anchorY" value="-12409.32715"/>
      <inkml:brushProperty name="scaleFactor" value="0.5"/>
    </inkml:brush>
  </inkml:definitions>
  <inkml:trace contextRef="#ctx0" brushRef="#br0">1 0 24575,'0'0'0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7.673"/>
    </inkml:context>
    <inkml:brush xml:id="br0">
      <inkml:brushProperty name="width" value="0.05" units="cm"/>
      <inkml:brushProperty name="height" value="0.05" units="cm"/>
      <inkml:brushProperty name="color" value="#008C3A"/>
    </inkml:brush>
  </inkml:definitions>
  <inkml:trace contextRef="#ctx0" brushRef="#br0">0 1 24575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38.800"/>
    </inkml:context>
    <inkml:brush xml:id="br0">
      <inkml:brushProperty name="width" value="0.05" units="cm"/>
      <inkml:brushProperty name="height" value="0.05" units="cm"/>
      <inkml:brushProperty name="color" value="#008C3A"/>
    </inkml:brush>
  </inkml:definitions>
  <inkml:trace contextRef="#ctx0" brushRef="#br0">1 1 24575</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56:40.083"/>
    </inkml:context>
    <inkml:brush xml:id="br0">
      <inkml:brushProperty name="width" value="0.05" units="cm"/>
      <inkml:brushProperty name="height" value="0.05" units="cm"/>
      <inkml:brushProperty name="color" value="#008C3A"/>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0:47:28.178"/>
    </inkml:context>
    <inkml:brush xml:id="br0">
      <inkml:brushProperty name="width" value="0.35" units="cm"/>
      <inkml:brushProperty name="height" value="0.35" units="cm"/>
      <inkml:brushProperty name="color" value="#0B868D"/>
      <inkml:brushProperty name="inkEffects" value="ocean"/>
      <inkml:brushProperty name="anchorX" value="-13579.70996"/>
      <inkml:brushProperty name="anchorY" value="-13255.99414"/>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0DCCA-27F3-40AC-BAA5-EE89851C71BF}" type="datetimeFigureOut">
              <a:rPr lang="en-US" smtClean="0"/>
              <a:t>5/11/2022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4DA06-9409-4F39-8F03-23034BC0CFAC}" type="slidenum">
              <a:rPr lang="en-US" smtClean="0"/>
              <a:t>‹#›</a:t>
            </a:fld>
            <a:endParaRPr lang="en-US" dirty="0"/>
          </a:p>
        </p:txBody>
      </p:sp>
    </p:spTree>
    <p:extLst>
      <p:ext uri="{BB962C8B-B14F-4D97-AF65-F5344CB8AC3E}">
        <p14:creationId xmlns:p14="http://schemas.microsoft.com/office/powerpoint/2010/main" val="1853195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nergy.gov/fecm/articles/fecm-releases-strategic-vision-outlining-priorities-will-support-us-governmen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08441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E7F620-E783-4D7F-A597-A63219622183}" type="slidenum">
              <a:rPr lang="en-US" smtClean="0"/>
              <a:t>11</a:t>
            </a:fld>
            <a:endParaRPr lang="en-US" dirty="0"/>
          </a:p>
        </p:txBody>
      </p:sp>
    </p:spTree>
    <p:extLst>
      <p:ext uri="{BB962C8B-B14F-4D97-AF65-F5344CB8AC3E}">
        <p14:creationId xmlns:p14="http://schemas.microsoft.com/office/powerpoint/2010/main" val="3975281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12</a:t>
            </a:fld>
            <a:endParaRPr lang="en-US" dirty="0"/>
          </a:p>
        </p:txBody>
      </p:sp>
    </p:spTree>
    <p:extLst>
      <p:ext uri="{BB962C8B-B14F-4D97-AF65-F5344CB8AC3E}">
        <p14:creationId xmlns:p14="http://schemas.microsoft.com/office/powerpoint/2010/main" val="390882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13</a:t>
            </a:fld>
            <a:endParaRPr lang="en-US" dirty="0"/>
          </a:p>
        </p:txBody>
      </p:sp>
    </p:spTree>
    <p:extLst>
      <p:ext uri="{BB962C8B-B14F-4D97-AF65-F5344CB8AC3E}">
        <p14:creationId xmlns:p14="http://schemas.microsoft.com/office/powerpoint/2010/main" val="175677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14</a:t>
            </a:fld>
            <a:endParaRPr lang="en-US" dirty="0"/>
          </a:p>
        </p:txBody>
      </p:sp>
    </p:spTree>
    <p:extLst>
      <p:ext uri="{BB962C8B-B14F-4D97-AF65-F5344CB8AC3E}">
        <p14:creationId xmlns:p14="http://schemas.microsoft.com/office/powerpoint/2010/main" val="2369611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15</a:t>
            </a:fld>
            <a:endParaRPr lang="en-US" dirty="0"/>
          </a:p>
        </p:txBody>
      </p:sp>
    </p:spTree>
    <p:extLst>
      <p:ext uri="{BB962C8B-B14F-4D97-AF65-F5344CB8AC3E}">
        <p14:creationId xmlns:p14="http://schemas.microsoft.com/office/powerpoint/2010/main" val="353402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641350"/>
            <a:ext cx="5575300" cy="3136900"/>
          </a:xfrm>
        </p:spPr>
      </p:sp>
      <p:sp>
        <p:nvSpPr>
          <p:cNvPr id="4" name="Slide Number Placeholder 3"/>
          <p:cNvSpPr>
            <a:spLocks noGrp="1"/>
          </p:cNvSpPr>
          <p:nvPr>
            <p:ph type="sldNum" sz="quarter" idx="10"/>
          </p:nvPr>
        </p:nvSpPr>
        <p:spPr/>
        <p:txBody>
          <a:bodyPr/>
          <a:lstStyle/>
          <a:p>
            <a:fld id="{6FE7F620-E783-4D7F-A597-A63219622183}" type="slidenum">
              <a:rPr lang="en-US" smtClean="0"/>
              <a:t>16</a:t>
            </a:fld>
            <a:endParaRPr lang="en-US" dirty="0"/>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36767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17</a:t>
            </a:fld>
            <a:endParaRPr lang="en-US" dirty="0"/>
          </a:p>
        </p:txBody>
      </p:sp>
      <p:sp>
        <p:nvSpPr>
          <p:cNvPr id="5" name="Notes Placeholder 2"/>
          <p:cNvSpPr txBox="1">
            <a:spLocks/>
          </p:cNvSpPr>
          <p:nvPr/>
        </p:nvSpPr>
        <p:spPr>
          <a:xfrm>
            <a:off x="836157" y="4462522"/>
            <a:ext cx="5456693" cy="4600661"/>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sz="1400" dirty="0"/>
          </a:p>
          <a:p>
            <a:endParaRPr lang="en-US" dirty="0"/>
          </a:p>
          <a:p>
            <a:endParaRPr lang="en-US" sz="1800" dirty="0"/>
          </a:p>
        </p:txBody>
      </p:sp>
      <p:sp>
        <p:nvSpPr>
          <p:cNvPr id="3" name="Notes Placeholder 2">
            <a:extLst>
              <a:ext uri="{FF2B5EF4-FFF2-40B4-BE49-F238E27FC236}">
                <a16:creationId xmlns:a16="http://schemas.microsoft.com/office/drawing/2014/main" id="{77223394-D814-4F6D-A65C-F5A44CEAD1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Tree>
    <p:extLst>
      <p:ext uri="{BB962C8B-B14F-4D97-AF65-F5344CB8AC3E}">
        <p14:creationId xmlns:p14="http://schemas.microsoft.com/office/powerpoint/2010/main" val="205156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eaLnBrk="1" fontAlgn="b" latinLnBrk="0" hangingPunct="1">
              <a:buFont typeface="Arial" panose="020B0604020202020204" pitchFamily="34" charset="0"/>
              <a:buNone/>
            </a:pPr>
            <a:endParaRPr lang="en-US" sz="18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7F620-E783-4D7F-A597-A63219622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28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19</a:t>
            </a:fld>
            <a:endParaRPr lang="en-US" dirty="0"/>
          </a:p>
        </p:txBody>
      </p:sp>
      <p:sp>
        <p:nvSpPr>
          <p:cNvPr id="7" name="Notes Placeholder 6">
            <a:extLst>
              <a:ext uri="{FF2B5EF4-FFF2-40B4-BE49-F238E27FC236}">
                <a16:creationId xmlns:a16="http://schemas.microsoft.com/office/drawing/2014/main" id="{7A591AD6-57BB-4D4E-AA0B-9B2B923B9D2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32256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20</a:t>
            </a:fld>
            <a:endParaRPr lang="en-US" dirty="0"/>
          </a:p>
        </p:txBody>
      </p:sp>
      <p:sp>
        <p:nvSpPr>
          <p:cNvPr id="6" name="Notes Placeholder 5">
            <a:extLst>
              <a:ext uri="{FF2B5EF4-FFF2-40B4-BE49-F238E27FC236}">
                <a16:creationId xmlns:a16="http://schemas.microsoft.com/office/drawing/2014/main" id="{19345D8F-ADFA-41B2-8272-46FA4F9CCDE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55498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3</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170473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21</a:t>
            </a:fld>
            <a:endParaRPr lang="en-US" dirty="0"/>
          </a:p>
        </p:txBody>
      </p:sp>
      <p:sp>
        <p:nvSpPr>
          <p:cNvPr id="7" name="Notes Placeholder 6">
            <a:extLst>
              <a:ext uri="{FF2B5EF4-FFF2-40B4-BE49-F238E27FC236}">
                <a16:creationId xmlns:a16="http://schemas.microsoft.com/office/drawing/2014/main" id="{6EC14E2B-29D2-49EC-B183-5770ADD3029D}"/>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55739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22</a:t>
            </a:fld>
            <a:endParaRPr lang="en-US" dirty="0"/>
          </a:p>
        </p:txBody>
      </p:sp>
      <p:sp>
        <p:nvSpPr>
          <p:cNvPr id="6" name="Notes Placeholder 5">
            <a:extLst>
              <a:ext uri="{FF2B5EF4-FFF2-40B4-BE49-F238E27FC236}">
                <a16:creationId xmlns:a16="http://schemas.microsoft.com/office/drawing/2014/main" id="{BAEE5BEA-72FD-4BBD-A7F1-B410872DB14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74184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23</a:t>
            </a:fld>
            <a:endParaRPr lang="en-US" dirty="0"/>
          </a:p>
        </p:txBody>
      </p:sp>
      <p:sp>
        <p:nvSpPr>
          <p:cNvPr id="6" name="Notes Placeholder 5">
            <a:extLst>
              <a:ext uri="{FF2B5EF4-FFF2-40B4-BE49-F238E27FC236}">
                <a16:creationId xmlns:a16="http://schemas.microsoft.com/office/drawing/2014/main" id="{537295A4-1037-41C2-92D0-DDB067060739}"/>
              </a:ext>
            </a:extLst>
          </p:cNvPr>
          <p:cNvSpPr>
            <a:spLocks noGrp="1"/>
          </p:cNvSpPr>
          <p:nvPr>
            <p:ph type="body" sz="quarter" idx="3"/>
          </p:nvPr>
        </p:nvSpPr>
        <p:spPr>
          <a:xfrm>
            <a:off x="701040" y="4483417"/>
            <a:ext cx="5608320" cy="3660458"/>
          </a:xfrm>
        </p:spPr>
        <p:txBody>
          <a:bodyPr/>
          <a:lstStyle/>
          <a:p>
            <a:endParaRPr lang="en-US" dirty="0"/>
          </a:p>
        </p:txBody>
      </p:sp>
    </p:spTree>
    <p:extLst>
      <p:ext uri="{BB962C8B-B14F-4D97-AF65-F5344CB8AC3E}">
        <p14:creationId xmlns:p14="http://schemas.microsoft.com/office/powerpoint/2010/main" val="1469281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24</a:t>
            </a:fld>
            <a:endParaRPr lang="en-US" dirty="0"/>
          </a:p>
        </p:txBody>
      </p:sp>
      <p:sp>
        <p:nvSpPr>
          <p:cNvPr id="6" name="Notes Placeholder 5">
            <a:extLst>
              <a:ext uri="{FF2B5EF4-FFF2-40B4-BE49-F238E27FC236}">
                <a16:creationId xmlns:a16="http://schemas.microsoft.com/office/drawing/2014/main" id="{A0BC09F1-62FF-4422-9A4B-6B8ED9BBCE9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73815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25</a:t>
            </a:fld>
            <a:endParaRPr lang="en-US" dirty="0"/>
          </a:p>
        </p:txBody>
      </p:sp>
      <p:sp>
        <p:nvSpPr>
          <p:cNvPr id="6" name="Notes Placeholder 5">
            <a:extLst>
              <a:ext uri="{FF2B5EF4-FFF2-40B4-BE49-F238E27FC236}">
                <a16:creationId xmlns:a16="http://schemas.microsoft.com/office/drawing/2014/main" id="{72A91D0C-E648-426C-A82D-A725AE8A50F5}"/>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38953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26</a:t>
            </a:fld>
            <a:endParaRPr lang="en-US" dirty="0"/>
          </a:p>
        </p:txBody>
      </p:sp>
      <p:sp>
        <p:nvSpPr>
          <p:cNvPr id="7" name="Notes Placeholder 6">
            <a:extLst>
              <a:ext uri="{FF2B5EF4-FFF2-40B4-BE49-F238E27FC236}">
                <a16:creationId xmlns:a16="http://schemas.microsoft.com/office/drawing/2014/main" id="{2BC42C45-C958-408D-A31F-0E0D7D675BA7}"/>
              </a:ext>
            </a:extLst>
          </p:cNvPr>
          <p:cNvSpPr>
            <a:spLocks noGrp="1"/>
          </p:cNvSpPr>
          <p:nvPr>
            <p:ph type="body" sz="quarter" idx="3"/>
          </p:nvPr>
        </p:nvSpPr>
        <p:spPr>
          <a:xfrm>
            <a:off x="701040" y="4483417"/>
            <a:ext cx="5608320" cy="3660458"/>
          </a:xfrm>
        </p:spPr>
        <p:txBody>
          <a:bodyPr/>
          <a:lstStyle/>
          <a:p>
            <a:endParaRPr lang="en-US" dirty="0"/>
          </a:p>
        </p:txBody>
      </p:sp>
    </p:spTree>
    <p:extLst>
      <p:ext uri="{BB962C8B-B14F-4D97-AF65-F5344CB8AC3E}">
        <p14:creationId xmlns:p14="http://schemas.microsoft.com/office/powerpoint/2010/main" val="156621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7F620-E783-4D7F-A597-A63219622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8AF821E-9D37-4C56-9FF8-898C4D6228D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392652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28</a:t>
            </a:fld>
            <a:endParaRPr lang="en-US" dirty="0"/>
          </a:p>
        </p:txBody>
      </p:sp>
      <p:sp>
        <p:nvSpPr>
          <p:cNvPr id="7" name="Notes Placeholder 6">
            <a:extLst>
              <a:ext uri="{FF2B5EF4-FFF2-40B4-BE49-F238E27FC236}">
                <a16:creationId xmlns:a16="http://schemas.microsoft.com/office/drawing/2014/main" id="{2700DBC9-E763-4424-A717-FA71479FA855}"/>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687641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endParaRPr lang="en-US" sz="1400" baseline="0" dirty="0"/>
          </a:p>
          <a:p>
            <a:pPr marL="291179" indent="-291179">
              <a:buFont typeface="Arial" panose="020B0604020202020204" pitchFamily="34" charset="0"/>
              <a:buChar char="•"/>
            </a:pPr>
            <a:endParaRPr lang="en-US" sz="1400" baseline="0" dirty="0"/>
          </a:p>
          <a:p>
            <a:endParaRPr lang="en-US" dirty="0"/>
          </a:p>
        </p:txBody>
      </p:sp>
      <p:sp>
        <p:nvSpPr>
          <p:cNvPr id="4" name="Slide Number Placeholder 3"/>
          <p:cNvSpPr>
            <a:spLocks noGrp="1"/>
          </p:cNvSpPr>
          <p:nvPr>
            <p:ph type="sldNum" sz="quarter" idx="10"/>
          </p:nvPr>
        </p:nvSpPr>
        <p:spPr/>
        <p:txBody>
          <a:bodyPr/>
          <a:lstStyle/>
          <a:p>
            <a:fld id="{6FE7F620-E783-4D7F-A597-A63219622183}" type="slidenum">
              <a:rPr lang="en-US" smtClean="0"/>
              <a:t>29</a:t>
            </a:fld>
            <a:endParaRPr lang="en-US" dirty="0"/>
          </a:p>
        </p:txBody>
      </p:sp>
    </p:spTree>
    <p:extLst>
      <p:ext uri="{BB962C8B-B14F-4D97-AF65-F5344CB8AC3E}">
        <p14:creationId xmlns:p14="http://schemas.microsoft.com/office/powerpoint/2010/main" val="37464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30</a:t>
            </a:fld>
            <a:endParaRPr lang="en-US" dirty="0"/>
          </a:p>
        </p:txBody>
      </p:sp>
      <p:sp>
        <p:nvSpPr>
          <p:cNvPr id="6" name="Notes Placeholder 5">
            <a:extLst>
              <a:ext uri="{FF2B5EF4-FFF2-40B4-BE49-F238E27FC236}">
                <a16:creationId xmlns:a16="http://schemas.microsoft.com/office/drawing/2014/main" id="{4B780E5E-6CD0-4EE4-BEC3-3090C17C6686}"/>
              </a:ext>
            </a:extLst>
          </p:cNvPr>
          <p:cNvSpPr>
            <a:spLocks noGrp="1"/>
          </p:cNvSpPr>
          <p:nvPr>
            <p:ph type="body" sz="quarter" idx="3"/>
          </p:nvPr>
        </p:nvSpPr>
        <p:spPr>
          <a:xfrm>
            <a:off x="684530" y="4473892"/>
            <a:ext cx="5608320" cy="3660458"/>
          </a:xfrm>
        </p:spPr>
        <p:txBody>
          <a:bodyPr/>
          <a:lstStyle/>
          <a:p>
            <a:endParaRPr lang="en-US" dirty="0"/>
          </a:p>
        </p:txBody>
      </p:sp>
    </p:spTree>
    <p:extLst>
      <p:ext uri="{BB962C8B-B14F-4D97-AF65-F5344CB8AC3E}">
        <p14:creationId xmlns:p14="http://schemas.microsoft.com/office/powerpoint/2010/main" val="165644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4</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458561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31</a:t>
            </a:fld>
            <a:endParaRPr lang="en-US" dirty="0"/>
          </a:p>
        </p:txBody>
      </p:sp>
      <p:sp>
        <p:nvSpPr>
          <p:cNvPr id="6" name="Notes Placeholder 5">
            <a:extLst>
              <a:ext uri="{FF2B5EF4-FFF2-40B4-BE49-F238E27FC236}">
                <a16:creationId xmlns:a16="http://schemas.microsoft.com/office/drawing/2014/main" id="{91D861AB-6AD9-4C24-8F5E-89FB5B2FB0A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680071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32</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084415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33</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955041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https://www.whitehouse.gov/briefing-room/statements-releases/2021/04/22/fact-sheet-president-biden-sets-2030-greenhouse-gas-pollution-reduction-target-aimed-at-creating-good-paying-union-jobs-and-securing-u-s-leadership-on-clean-energy-technologies/ </a:t>
            </a:r>
          </a:p>
          <a:p>
            <a:r>
              <a:rPr lang="en-US" dirty="0"/>
              <a:t>Steel, cement, chemical in addition to power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3633E-D85B-44CF-971E-883038C36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818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We’ve taken a step back and have considered both legacy and current impacts of fossil fuels to develop our new mission, which represents the most significant change in our office since its inception.</a:t>
            </a:r>
          </a:p>
          <a:p>
            <a:pPr marL="285750" indent="-285750">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Both reduction of CO</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removal of CO</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dirty="0">
                <a:effectLst/>
                <a:latin typeface="Calibri" panose="020F0502020204030204" pitchFamily="34" charset="0"/>
                <a:ea typeface="Calibri" panose="020F0502020204030204" pitchFamily="34" charset="0"/>
                <a:cs typeface="Times New Roman" panose="02020603050405020304" pitchFamily="18" charset="0"/>
              </a:rPr>
              <a:t> fr</a:t>
            </a:r>
            <a:r>
              <a:rPr lang="en-US" sz="1200" dirty="0">
                <a:latin typeface="Calibri" panose="020F0502020204030204" pitchFamily="34" charset="0"/>
                <a:ea typeface="Calibri" panose="020F0502020204030204" pitchFamily="34" charset="0"/>
                <a:cs typeface="Times New Roman" panose="02020603050405020304" pitchFamily="18" charset="0"/>
              </a:rPr>
              <a:t>om legacy emissions – from the accumulated pool in the atmosphere – will be critical in order to achieving net-zero goals. </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applies not just to the ways we extract, deliver and use fossil fuels today, but also applies to process emissions associated with industrial sectors such as cement, steel and refining. </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Research, development, demonstration, and deployment (RDD&amp;D) of decarbonization technologies will drive the critical energy transition needed to get us to net-zero by 2050. </a:t>
            </a:r>
          </a:p>
          <a:p>
            <a:endParaRPr lang="en-US" dirty="0"/>
          </a:p>
          <a:p>
            <a:r>
              <a:rPr lang="en-US" b="1" dirty="0"/>
              <a:t>Justice</a:t>
            </a:r>
          </a:p>
          <a:p>
            <a:r>
              <a:rPr lang="en-US" dirty="0"/>
              <a:t>FECM is committed to improving the conditions of communities  impacted by the legacy of fossil fuel use and to supporting a healthy economic transition that accelerates the growth of good-paying jobs.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3633E-D85B-44CF-971E-883038C360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725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7AEF4-80A3-4F8A-A178-3C8BF7DB1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68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3633E-D85B-44CF-971E-883038C360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941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Vision released on Tuesday, April 5</a:t>
            </a:r>
            <a:r>
              <a:rPr lang="en-US" baseline="30000" dirty="0"/>
              <a:t>th</a:t>
            </a:r>
            <a:r>
              <a:rPr lang="en-US" dirty="0"/>
              <a:t>:</a:t>
            </a:r>
            <a:br>
              <a:rPr lang="en-US" dirty="0"/>
            </a:br>
            <a:r>
              <a:rPr lang="en-US" dirty="0">
                <a:hlinkClick r:id="rId3"/>
              </a:rPr>
              <a:t>FECM Releases Strategic Vision, Outlining Priorities That Will Support The U.S. Government In Achieving Net-Zero Emissions By 2050 | Department of Energy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51667-6C71-5242-9958-262528CF1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6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531A5-DABF-364A-B154-FE89B1A6D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411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3633E-D85B-44CF-971E-883038C360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64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641350"/>
            <a:ext cx="5575300" cy="3136900"/>
          </a:xfrm>
        </p:spPr>
      </p:sp>
      <p:sp>
        <p:nvSpPr>
          <p:cNvPr id="4" name="Slide Number Placeholder 3"/>
          <p:cNvSpPr>
            <a:spLocks noGrp="1"/>
          </p:cNvSpPr>
          <p:nvPr>
            <p:ph type="sldNum" sz="quarter" idx="10"/>
          </p:nvPr>
        </p:nvSpPr>
        <p:spPr/>
        <p:txBody>
          <a:bodyPr/>
          <a:lstStyle/>
          <a:p>
            <a:fld id="{6FE7F620-E783-4D7F-A597-A63219622183}" type="slidenum">
              <a:rPr lang="en-US" smtClean="0"/>
              <a:t>5</a:t>
            </a:fld>
            <a:endParaRPr lang="en-US" dirty="0"/>
          </a:p>
        </p:txBody>
      </p:sp>
    </p:spTree>
    <p:extLst>
      <p:ext uri="{BB962C8B-B14F-4D97-AF65-F5344CB8AC3E}">
        <p14:creationId xmlns:p14="http://schemas.microsoft.com/office/powerpoint/2010/main" val="2367678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1: Industrial Decarbonization</a:t>
            </a:r>
          </a:p>
          <a:p>
            <a:r>
              <a:rPr lang="en-US" dirty="0"/>
              <a:t>Photo 2: Direct Air Capture</a:t>
            </a:r>
          </a:p>
          <a:p>
            <a:r>
              <a:rPr lang="en-US" dirty="0"/>
              <a:t>Photo 3: Critical Minerals</a:t>
            </a:r>
          </a:p>
          <a:p>
            <a:r>
              <a:rPr lang="en-US" dirty="0"/>
              <a:t>Photo 4: Methane Mitigation</a:t>
            </a:r>
          </a:p>
          <a:p>
            <a:r>
              <a:rPr lang="en-US" dirty="0"/>
              <a:t>-----------------------------------------------------------------------------------------</a:t>
            </a:r>
          </a:p>
          <a:p>
            <a:r>
              <a:rPr lang="en-US" dirty="0"/>
              <a:t>Discussion Points:</a:t>
            </a:r>
          </a:p>
          <a:p>
            <a:endParaRPr lang="en-US" dirty="0"/>
          </a:p>
          <a:p>
            <a:r>
              <a:rPr lang="en-US" dirty="0"/>
              <a:t>Thank you for coming today.  </a:t>
            </a:r>
          </a:p>
          <a:p>
            <a:endParaRPr lang="en-US" dirty="0"/>
          </a:p>
          <a:p>
            <a:r>
              <a:rPr lang="en-US" dirty="0"/>
              <a:t>For those of you whom I haven’t met, I’m Jennifer Wilcox, Assistant Secretary for Fossil Energy and Carbon Management, and I’m happy to present the FY 2022 budget request for the Office of Fossil Energy and Carbon Management.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were asked to present the FY 2022 Budget Request to you today.</a:t>
            </a:r>
          </a:p>
          <a:p>
            <a:endParaRPr lang="en-US" dirty="0"/>
          </a:p>
          <a:p>
            <a:r>
              <a:rPr lang="en-US" dirty="0"/>
              <a:t>The request this </a:t>
            </a:r>
            <a:r>
              <a:rPr lang="en-US" b="1" dirty="0"/>
              <a:t>year is $890 </a:t>
            </a:r>
            <a:r>
              <a:rPr lang="en-US" b="0" dirty="0"/>
              <a:t>million.  </a:t>
            </a:r>
            <a:r>
              <a:rPr lang="en-US" dirty="0"/>
              <a:t>This is approximately </a:t>
            </a:r>
            <a:r>
              <a:rPr lang="en-US" b="1" dirty="0"/>
              <a:t>18.7% more </a:t>
            </a:r>
            <a:r>
              <a:rPr lang="en-US" dirty="0"/>
              <a:t>than the FY 2021 Enacted amount.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your continued support.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51667-6C71-5242-9958-262528CF1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898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57</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65608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2D30B-449F-4D22-8704-E401CED6F89F}" type="slidenum">
              <a:rPr lang="en-US" smtClean="0"/>
              <a:t>58</a:t>
            </a:fld>
            <a:endParaRPr lang="en-US" dirty="0"/>
          </a:p>
        </p:txBody>
      </p:sp>
    </p:spTree>
    <p:extLst>
      <p:ext uri="{BB962C8B-B14F-4D97-AF65-F5344CB8AC3E}">
        <p14:creationId xmlns:p14="http://schemas.microsoft.com/office/powerpoint/2010/main" val="3486818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3"/>
              </a:spcAft>
            </a:pPr>
            <a:r>
              <a:rPr lang="en-US" b="1" dirty="0"/>
              <a:t>Talking Points: </a:t>
            </a:r>
          </a:p>
          <a:p>
            <a:pPr marL="171450" indent="-171450">
              <a:lnSpc>
                <a:spcPct val="106000"/>
              </a:lnSpc>
              <a:buFont typeface="Arial" panose="020B0604020202020204" pitchFamily="34" charset="0"/>
              <a:buChar char="•"/>
            </a:pPr>
            <a:r>
              <a:rPr lang="en-US" dirty="0">
                <a:solidFill>
                  <a:srgbClr val="000000"/>
                </a:solidFill>
                <a:ea typeface="Calibri"/>
                <a:cs typeface="Times New Roman" panose="02020603050405020304" pitchFamily="18" charset="0"/>
              </a:rPr>
              <a:t>NETL IS THE ONLY DOE LAB DEDICATED TO THE FOSSIL ENERGY AND CARBON MANAGEMENT MISSION</a:t>
            </a:r>
          </a:p>
          <a:p>
            <a:pPr marL="171450" indent="-171450">
              <a:lnSpc>
                <a:spcPct val="106000"/>
              </a:lnSpc>
              <a:buFont typeface="Arial" panose="020B0604020202020204" pitchFamily="34" charset="0"/>
              <a:buChar char="•"/>
            </a:pPr>
            <a:r>
              <a:rPr lang="en-US" dirty="0">
                <a:solidFill>
                  <a:srgbClr val="000000"/>
                </a:solidFill>
                <a:ea typeface="Calibri"/>
                <a:cs typeface="Times New Roman" panose="02020603050405020304" pitchFamily="18" charset="0"/>
              </a:rPr>
              <a:t>1 of 17 DOE labs: Maintain enduring competencies critical to the FECM mission</a:t>
            </a:r>
            <a:endParaRPr lang="en-US" dirty="0"/>
          </a:p>
          <a:p>
            <a:pPr marL="171450" indent="-171450">
              <a:lnSpc>
                <a:spcPct val="106000"/>
              </a:lnSpc>
              <a:buFont typeface="Arial" panose="020B0604020202020204" pitchFamily="34" charset="0"/>
              <a:buChar char="•"/>
            </a:pPr>
            <a:r>
              <a:rPr lang="en-US" dirty="0">
                <a:solidFill>
                  <a:srgbClr val="000000"/>
                </a:solidFill>
                <a:ea typeface="Calibri"/>
                <a:cs typeface="Times New Roman" panose="02020603050405020304" pitchFamily="18" charset="0"/>
              </a:rPr>
              <a:t>1 of 3 applied labs: Provide technology solutions</a:t>
            </a:r>
            <a:endParaRPr lang="en-US" dirty="0"/>
          </a:p>
          <a:p>
            <a:pPr marL="171450" indent="-171450">
              <a:lnSpc>
                <a:spcPct val="106000"/>
              </a:lnSpc>
              <a:buFont typeface="Arial" panose="020B0604020202020204" pitchFamily="34" charset="0"/>
              <a:buChar char="•"/>
            </a:pPr>
            <a:r>
              <a:rPr lang="en-US" dirty="0">
                <a:solidFill>
                  <a:srgbClr val="000000"/>
                </a:solidFill>
                <a:ea typeface="Calibri"/>
                <a:cs typeface="Times New Roman" panose="02020603050405020304" pitchFamily="18" charset="0"/>
              </a:rPr>
              <a:t>As the only one of the Energy Department’s 17 national labs that is both government-owned and -operated, NETL is in a unique position to accelerate the development of technology solutions through strategic partnerships. </a:t>
            </a:r>
          </a:p>
          <a:p>
            <a:pPr marL="171450" indent="-171450">
              <a:lnSpc>
                <a:spcPct val="106000"/>
              </a:lnSpc>
              <a:buFont typeface="Arial" panose="020B0604020202020204" pitchFamily="34" charset="0"/>
              <a:buChar char="•"/>
            </a:pPr>
            <a:r>
              <a:rPr lang="en-US" dirty="0">
                <a:solidFill>
                  <a:srgbClr val="000000"/>
                </a:solidFill>
                <a:ea typeface="Calibri"/>
                <a:cs typeface="Times New Roman" panose="02020603050405020304" pitchFamily="18" charset="0"/>
              </a:rPr>
              <a:t>NETL is also the only national lab dedicated to fossil energy and carbon management research and development, making our team a sought-after national resource.</a:t>
            </a:r>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59</a:t>
            </a:fld>
            <a:endParaRPr lang="en-US" dirty="0"/>
          </a:p>
        </p:txBody>
      </p:sp>
    </p:spTree>
    <p:extLst>
      <p:ext uri="{BB962C8B-B14F-4D97-AF65-F5344CB8AC3E}">
        <p14:creationId xmlns:p14="http://schemas.microsoft.com/office/powerpoint/2010/main" val="756771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Garamond" panose="02020404030301010803" pitchFamily="18" charset="0"/>
              </a:rPr>
              <a:t>Talking Points</a:t>
            </a:r>
            <a:r>
              <a:rPr lang="en-US" dirty="0">
                <a:latin typeface="Garamond" panose="02020404030301010803" pitchFamily="18" charset="0"/>
              </a:rPr>
              <a:t>: (Option 2)</a:t>
            </a:r>
          </a:p>
          <a:p>
            <a:pPr marL="171450" indent="-171450">
              <a:buFont typeface="Arial" panose="020B0604020202020204" pitchFamily="34" charset="0"/>
              <a:buChar char="•"/>
            </a:pPr>
            <a:r>
              <a:rPr lang="en-US" dirty="0">
                <a:latin typeface="Garamond" panose="02020404030301010803" pitchFamily="18" charset="0"/>
              </a:rPr>
              <a:t>NETL is at the center of technology development that will enable low-and zero-carbon energy and industry.</a:t>
            </a:r>
          </a:p>
          <a:p>
            <a:pPr marL="171450" indent="-171450">
              <a:buFont typeface="Arial" panose="020B0604020202020204" pitchFamily="34" charset="0"/>
              <a:buChar char="•"/>
            </a:pPr>
            <a:r>
              <a:rPr lang="en-US" dirty="0">
                <a:latin typeface="Garamond" panose="02020404030301010803" pitchFamily="18" charset="0"/>
              </a:rPr>
              <a:t>Advanced technologies enable clean, reliable, and carbon-neutral energy needed to diminish and eliminate CO2 emissions, decarbonize our nation’s energy infrastructure and industries, improve electrical grid reliability and resilience, expand critical materials production, educate America’s future scientists and engineers, revitalize the workforce, and support U.S. energy and national security goals.</a:t>
            </a:r>
          </a:p>
          <a:p>
            <a:pPr marL="171450" indent="-171450">
              <a:buFont typeface="Arial" panose="020B0604020202020204" pitchFamily="34" charset="0"/>
              <a:buChar char="•"/>
            </a:pPr>
            <a:endParaRPr lang="en-US" dirty="0">
              <a:latin typeface="Garamond" panose="02020404030301010803" pitchFamily="18" charset="0"/>
            </a:endParaRPr>
          </a:p>
          <a:p>
            <a:pPr marL="171450" indent="-171450">
              <a:buFont typeface="Arial" panose="020B0604020202020204" pitchFamily="34" charset="0"/>
              <a:buChar char="•"/>
            </a:pPr>
            <a:r>
              <a:rPr lang="en-US" i="1" dirty="0">
                <a:latin typeface="Garamond" panose="02020404030301010803" pitchFamily="18" charset="0"/>
              </a:rPr>
              <a:t>NETL supports DOE goals by:</a:t>
            </a:r>
          </a:p>
          <a:p>
            <a:pPr marL="628650" lvl="1" indent="-171450">
              <a:buFont typeface="Arial" panose="020B0604020202020204" pitchFamily="34" charset="0"/>
              <a:buChar char="•"/>
            </a:pPr>
            <a:r>
              <a:rPr lang="en-US" dirty="0">
                <a:latin typeface="Garamond" panose="02020404030301010803" pitchFamily="18" charset="0"/>
              </a:rPr>
              <a:t>Leveraging nationally recognized technical competencies in Applied Materials Science and Engineering, Chemical Engineering, Computational Science, Decision Science and Analysis, Environmental Subsurface Science, and Systems Engineering and Integration to advance knowledge and technology to fulfill the missions of the lab, the Office of Fossil Energy and Carbon Management, and DOE.</a:t>
            </a:r>
          </a:p>
          <a:p>
            <a:pPr marL="628650" lvl="1" indent="-171450">
              <a:buFont typeface="Arial" panose="020B0604020202020204" pitchFamily="34" charset="0"/>
              <a:buChar char="•"/>
            </a:pPr>
            <a:r>
              <a:rPr lang="en-US" dirty="0">
                <a:latin typeface="Garamond" panose="02020404030301010803" pitchFamily="18" charset="0"/>
              </a:rPr>
              <a:t>Collaborating with partners in industry, academia, and other state, regional, national, and international research organizations to nurture emerging technologies through the maturation cycle from discovery to commercialization.</a:t>
            </a:r>
          </a:p>
          <a:p>
            <a:pPr marL="628650" lvl="1" indent="-171450">
              <a:buFont typeface="Arial" panose="020B0604020202020204" pitchFamily="34" charset="0"/>
              <a:buChar char="•"/>
            </a:pPr>
            <a:r>
              <a:rPr lang="en-US" dirty="0">
                <a:latin typeface="Garamond" panose="02020404030301010803" pitchFamily="18" charset="0"/>
              </a:rPr>
              <a:t>Implementing mission-driven programs for multiple DOE offices and performing objective technical and economic analyses to inform technology readiness and decision-making throughout the development cycle and across the entire energy value chain.</a:t>
            </a:r>
          </a:p>
          <a:p>
            <a:pPr marL="628650" lvl="1" indent="-171450">
              <a:buFont typeface="Arial" panose="020B0604020202020204" pitchFamily="34" charset="0"/>
              <a:buChar char="•"/>
            </a:pPr>
            <a:r>
              <a:rPr lang="en-US" dirty="0">
                <a:latin typeface="Garamond" panose="02020404030301010803" pitchFamily="18" charset="0"/>
              </a:rPr>
              <a:t>Serving the nation in times of emergency, including service as a DOE devolution center in continuity of operations planning.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BA885-A224-44EC-AC7F-4EFCD04E6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483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798">
              <a:defRPr/>
            </a:pPr>
            <a:r>
              <a:rPr lang="en-US" b="0" dirty="0"/>
              <a:t>NOTE: This slide does not include the funding that goes to HQ. In Program Direction, of the $62M, $28M comes to NETL. </a:t>
            </a:r>
          </a:p>
          <a:p>
            <a:pPr defTabSz="945798">
              <a:defRPr/>
            </a:pPr>
            <a:endParaRPr lang="en-US" b="0" dirty="0"/>
          </a:p>
          <a:p>
            <a:pPr defTabSz="945798">
              <a:defRPr/>
            </a:pPr>
            <a:r>
              <a:rPr lang="en-US" b="0" dirty="0"/>
              <a:t>FY22 Budget has not yet been enacted into law as of 1/31/2022 and will be updated upon enactment.</a:t>
            </a:r>
          </a:p>
        </p:txBody>
      </p:sp>
      <p:sp>
        <p:nvSpPr>
          <p:cNvPr id="4" name="Slide Number Placeholder 3"/>
          <p:cNvSpPr>
            <a:spLocks noGrp="1"/>
          </p:cNvSpPr>
          <p:nvPr>
            <p:ph type="sldNum" sz="quarter" idx="10"/>
          </p:nvPr>
        </p:nvSpPr>
        <p:spPr/>
        <p:txBody>
          <a:bodyPr/>
          <a:lstStyle/>
          <a:p>
            <a:pPr defTabSz="928299">
              <a:defRPr/>
            </a:pPr>
            <a:fld id="{9355611F-1438-4D78-B0C8-71A6A4ED9CCA}" type="slidenum">
              <a:rPr lang="en-US">
                <a:solidFill>
                  <a:prstClr val="black"/>
                </a:solidFill>
                <a:latin typeface="Calibri" panose="020F0502020204030204"/>
              </a:rPr>
              <a:pPr defTabSz="928299">
                <a:defRPr/>
              </a:pPr>
              <a:t>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94627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6705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5294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1922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004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6</a:t>
            </a:fld>
            <a:endParaRPr lang="en-US" dirty="0"/>
          </a:p>
        </p:txBody>
      </p:sp>
      <p:sp>
        <p:nvSpPr>
          <p:cNvPr id="5" name="Notes Placeholder 2"/>
          <p:cNvSpPr txBox="1">
            <a:spLocks/>
          </p:cNvSpPr>
          <p:nvPr/>
        </p:nvSpPr>
        <p:spPr>
          <a:xfrm>
            <a:off x="836157" y="4462522"/>
            <a:ext cx="5456693" cy="4600661"/>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sz="1400" dirty="0"/>
          </a:p>
          <a:p>
            <a:endParaRPr lang="en-US" dirty="0"/>
          </a:p>
          <a:p>
            <a:endParaRPr lang="en-US" sz="1800" dirty="0"/>
          </a:p>
        </p:txBody>
      </p:sp>
    </p:spTree>
    <p:extLst>
      <p:ext uri="{BB962C8B-B14F-4D97-AF65-F5344CB8AC3E}">
        <p14:creationId xmlns:p14="http://schemas.microsoft.com/office/powerpoint/2010/main" val="2051563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8648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7066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1216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60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3-D printing of NETL logo in the Multiphase Flow Analysis Laboratory at NETL Morgantown</a:t>
            </a:r>
          </a:p>
        </p:txBody>
      </p:sp>
    </p:spTree>
    <p:extLst>
      <p:ext uri="{BB962C8B-B14F-4D97-AF65-F5344CB8AC3E}">
        <p14:creationId xmlns:p14="http://schemas.microsoft.com/office/powerpoint/2010/main" val="352509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80</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438674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81</a:t>
            </a:fld>
            <a:endParaRPr lang="en-US" dirty="0"/>
          </a:p>
        </p:txBody>
      </p:sp>
      <p:sp>
        <p:nvSpPr>
          <p:cNvPr id="6" name="Notes Placeholder 5">
            <a:extLst>
              <a:ext uri="{FF2B5EF4-FFF2-40B4-BE49-F238E27FC236}">
                <a16:creationId xmlns:a16="http://schemas.microsoft.com/office/drawing/2014/main" id="{DF5B78BC-4224-4E95-8DD0-909ED53E0AC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47275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FE7F620-E783-4D7F-A597-A63219622183}" type="slidenum">
              <a:rPr lang="en-US" smtClean="0"/>
              <a:t>7</a:t>
            </a:fld>
            <a:endParaRPr lang="en-US" dirty="0"/>
          </a:p>
        </p:txBody>
      </p:sp>
    </p:spTree>
    <p:extLst>
      <p:ext uri="{BB962C8B-B14F-4D97-AF65-F5344CB8AC3E}">
        <p14:creationId xmlns:p14="http://schemas.microsoft.com/office/powerpoint/2010/main" val="191223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7F620-E783-4D7F-A597-A63219622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88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7F620-E783-4D7F-A597-A63219622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3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9A02B96-C82A-41D5-B7D3-9EFD13F9AEC3}"/>
              </a:ext>
            </a:extLst>
          </p:cNvPr>
          <p:cNvSpPr>
            <a:spLocks noGrp="1" noRot="1" noChangeAspect="1" noTextEdit="1"/>
          </p:cNvSpPr>
          <p:nvPr>
            <p:ph type="sldImg"/>
          </p:nvPr>
        </p:nvSpPr>
        <p:spPr>
          <a:xfrm>
            <a:off x="406400" y="696913"/>
            <a:ext cx="6197600" cy="3486150"/>
          </a:xfrm>
          <a:ln/>
        </p:spPr>
      </p:sp>
      <p:sp>
        <p:nvSpPr>
          <p:cNvPr id="18436" name="Slide Number Placeholder 3">
            <a:extLst>
              <a:ext uri="{FF2B5EF4-FFF2-40B4-BE49-F238E27FC236}">
                <a16:creationId xmlns:a16="http://schemas.microsoft.com/office/drawing/2014/main" id="{65CDCAFF-9ACE-43DE-B54A-F2651E3C76D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4C090A6-E1D9-4B39-AFAB-D2FF73FC707A}" type="slidenum">
              <a:rPr lang="en-US" altLang="en-US" smtClean="0">
                <a:solidFill>
                  <a:srgbClr val="000000"/>
                </a:solidFill>
                <a:latin typeface="Times New Roman" panose="02020603050405020304" pitchFamily="18" charset="0"/>
              </a:rPr>
              <a:pPr>
                <a:spcBef>
                  <a:spcPct val="0"/>
                </a:spcBef>
              </a:pPr>
              <a:t>10</a:t>
            </a:fld>
            <a:endParaRPr lang="en-US" alt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402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5392-6A3E-4F5D-9223-98CED353E1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8FE3A3-2193-4A54-82B7-90072E6C6B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DB421D-0507-4244-8E4E-5B1700532CD6}"/>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5" name="Footer Placeholder 4">
            <a:extLst>
              <a:ext uri="{FF2B5EF4-FFF2-40B4-BE49-F238E27FC236}">
                <a16:creationId xmlns:a16="http://schemas.microsoft.com/office/drawing/2014/main" id="{70257569-991E-4777-AEE8-8EB5DC4B99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11EC4B-61D2-40BA-94FE-2126D701A31A}"/>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188158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2C9B-2C0F-402B-BC78-951A59C998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709324-A5E9-4E10-8F9A-5A6F6B3B1C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C3AED-DBB3-4D2D-8483-B61028E68F82}"/>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5" name="Footer Placeholder 4">
            <a:extLst>
              <a:ext uri="{FF2B5EF4-FFF2-40B4-BE49-F238E27FC236}">
                <a16:creationId xmlns:a16="http://schemas.microsoft.com/office/drawing/2014/main" id="{581A8D26-5B26-451E-9029-A688ADA506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A6C194-E2AD-4A5A-895F-23FF5312780A}"/>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2521181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FBC3D-EC11-4F44-9156-838F6E2251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9DB0A0-6245-4775-B613-9A0754A76D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52C5C-5EF9-460F-B8F6-28346383D31E}"/>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5" name="Footer Placeholder 4">
            <a:extLst>
              <a:ext uri="{FF2B5EF4-FFF2-40B4-BE49-F238E27FC236}">
                <a16:creationId xmlns:a16="http://schemas.microsoft.com/office/drawing/2014/main" id="{550A7C69-34AC-4F6E-B027-2FDA1F2E9B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3D0DF0-68F8-4797-AB6D-FF5015C25C53}"/>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286234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9" name="Content Placeholder 2"/>
          <p:cNvSpPr>
            <a:spLocks noGrp="1"/>
          </p:cNvSpPr>
          <p:nvPr>
            <p:ph idx="16"/>
          </p:nvPr>
        </p:nvSpPr>
        <p:spPr>
          <a:xfrm>
            <a:off x="270626"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457200" indent="-457200">
              <a:buFont typeface="Arial" panose="020B0604020202020204" pitchFamily="34" charset="0"/>
              <a:buChar char="•"/>
              <a:defRPr lang="en-US" dirty="0" smtClean="0">
                <a:latin typeface="Century Gothic" panose="020B0502020202020204" pitchFamily="34" charset="0"/>
              </a:defRPr>
            </a:lvl1pPr>
            <a:lvl2pPr>
              <a:defRPr lang="en-US" dirty="0" smtClean="0">
                <a:latin typeface="Century Gothic" panose="020B0502020202020204" pitchFamily="34" charset="0"/>
              </a:defRPr>
            </a:lvl2pPr>
            <a:lvl3pPr>
              <a:defRPr lang="en-US" dirty="0" smtClean="0">
                <a:latin typeface="Century Gothic" panose="020B0502020202020204" pitchFamily="34" charset="0"/>
              </a:defRPr>
            </a:lvl3pPr>
            <a:lvl4pPr>
              <a:defRPr lang="en-US" dirty="0" smtClean="0">
                <a:latin typeface="Century Gothic" panose="020B0502020202020204" pitchFamily="34" charset="0"/>
              </a:defRPr>
            </a:lvl4pPr>
            <a:lvl5pPr>
              <a:defRPr lang="en-US"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4" name="Title 1">
            <a:extLst>
              <a:ext uri="{FF2B5EF4-FFF2-40B4-BE49-F238E27FC236}">
                <a16:creationId xmlns:a16="http://schemas.microsoft.com/office/drawing/2014/main" id="{1DD3E295-16E2-4037-AA10-3CF534FE9A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0DB6584B-D296-4912-85BA-9EE0C53775AC}"/>
              </a:ext>
            </a:extLst>
          </p:cNvPr>
          <p:cNvSpPr>
            <a:spLocks noGrp="1"/>
          </p:cNvSpPr>
          <p:nvPr>
            <p:ph type="dt" sz="half" idx="18"/>
          </p:nvPr>
        </p:nvSpPr>
        <p:spPr/>
        <p:txBody>
          <a:bodyPr/>
          <a:lstStyle/>
          <a:p>
            <a:fld id="{4A481E97-D05E-4E98-9740-95FD5FB93D9C}" type="datetime1">
              <a:rPr lang="en-US" smtClean="0"/>
              <a:t>5/11/2022</a:t>
            </a:fld>
            <a:endParaRPr lang="en-US" dirty="0"/>
          </a:p>
        </p:txBody>
      </p:sp>
      <p:sp>
        <p:nvSpPr>
          <p:cNvPr id="3" name="Slide Number Placeholder 2">
            <a:extLst>
              <a:ext uri="{FF2B5EF4-FFF2-40B4-BE49-F238E27FC236}">
                <a16:creationId xmlns:a16="http://schemas.microsoft.com/office/drawing/2014/main" id="{61EA7FEF-A0D6-4700-B189-1BE34F49F15E}"/>
              </a:ext>
            </a:extLst>
          </p:cNvPr>
          <p:cNvSpPr>
            <a:spLocks noGrp="1"/>
          </p:cNvSpPr>
          <p:nvPr>
            <p:ph type="sldNum" sz="quarter" idx="19"/>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820119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03395B-CA6F-45DF-A80C-D90055CC057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1958"/>
            <a:ext cx="12192000" cy="6854082"/>
          </a:xfrm>
          <a:prstGeom prst="rect">
            <a:avLst/>
          </a:prstGeom>
        </p:spPr>
      </p:pic>
      <p:sp>
        <p:nvSpPr>
          <p:cNvPr id="9" name="Rectangle 8">
            <a:extLst>
              <a:ext uri="{FF2B5EF4-FFF2-40B4-BE49-F238E27FC236}">
                <a16:creationId xmlns:a16="http://schemas.microsoft.com/office/drawing/2014/main" id="{5EA40005-3B1E-4100-A4FE-8A110E2BF7D1}"/>
              </a:ext>
            </a:extLst>
          </p:cNvPr>
          <p:cNvSpPr/>
          <p:nvPr userDrawn="1"/>
        </p:nvSpPr>
        <p:spPr>
          <a:xfrm>
            <a:off x="0" y="0"/>
            <a:ext cx="12191999" cy="4124500"/>
          </a:xfrm>
          <a:prstGeom prst="rect">
            <a:avLst/>
          </a:prstGeom>
          <a:gradFill>
            <a:gsLst>
              <a:gs pos="100000">
                <a:schemeClr val="tx1">
                  <a:alpha val="0"/>
                </a:schemeClr>
              </a:gs>
              <a:gs pos="0">
                <a:schemeClr val="tx1">
                  <a:alpha val="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6" name="Title 5">
            <a:extLst>
              <a:ext uri="{FF2B5EF4-FFF2-40B4-BE49-F238E27FC236}">
                <a16:creationId xmlns:a16="http://schemas.microsoft.com/office/drawing/2014/main" id="{AE6A0E09-0B4A-4562-AEE2-215FCA7930CE}"/>
              </a:ext>
            </a:extLst>
          </p:cNvPr>
          <p:cNvSpPr>
            <a:spLocks noGrp="1"/>
          </p:cNvSpPr>
          <p:nvPr>
            <p:ph type="title" hasCustomPrompt="1"/>
          </p:nvPr>
        </p:nvSpPr>
        <p:spPr>
          <a:xfrm>
            <a:off x="14535" y="314885"/>
            <a:ext cx="12177464" cy="521421"/>
          </a:xfrm>
        </p:spPr>
        <p:txBody>
          <a:bodyPr>
            <a:normAutofit/>
          </a:bodyPr>
          <a:lstStyle>
            <a:lvl1pPr algn="ctr">
              <a:defRPr sz="3600" b="1">
                <a:solidFill>
                  <a:schemeClr val="bg1"/>
                </a:solidFill>
                <a:effectLst>
                  <a:outerShdw blurRad="38100" dist="38100" dir="2700000" algn="tl">
                    <a:srgbClr val="000000">
                      <a:alpha val="43137"/>
                    </a:srgbClr>
                  </a:outerShdw>
                </a:effectLst>
              </a:defRPr>
            </a:lvl1pPr>
          </a:lstStyle>
          <a:p>
            <a:r>
              <a:rPr lang="en-US" dirty="0"/>
              <a:t>Title</a:t>
            </a:r>
          </a:p>
        </p:txBody>
      </p:sp>
      <p:sp>
        <p:nvSpPr>
          <p:cNvPr id="27" name="Subtitle 2">
            <a:extLst>
              <a:ext uri="{FF2B5EF4-FFF2-40B4-BE49-F238E27FC236}">
                <a16:creationId xmlns:a16="http://schemas.microsoft.com/office/drawing/2014/main" id="{BE145C7E-EC2D-4CA3-BC7E-F79CCD9748E0}"/>
              </a:ext>
            </a:extLst>
          </p:cNvPr>
          <p:cNvSpPr>
            <a:spLocks noGrp="1"/>
          </p:cNvSpPr>
          <p:nvPr>
            <p:ph type="subTitle" idx="1" hasCustomPrompt="1"/>
          </p:nvPr>
        </p:nvSpPr>
        <p:spPr>
          <a:xfrm>
            <a:off x="14536" y="866662"/>
            <a:ext cx="12177464" cy="373510"/>
          </a:xfrm>
          <a:prstGeom prst="rect">
            <a:avLst/>
          </a:prstGeom>
        </p:spPr>
        <p:txBody>
          <a:bodyPr>
            <a:noAutofit/>
          </a:bodyPr>
          <a:lstStyle>
            <a:lvl1pPr marL="0" indent="0" algn="ctr">
              <a:buNone/>
              <a:defRPr sz="2400" b="1" i="1">
                <a:solidFill>
                  <a:srgbClr val="92D050"/>
                </a:solidFill>
                <a:effectLst>
                  <a:outerShdw blurRad="38100" dist="38100" dir="2700000" algn="tl">
                    <a:srgbClr val="000000">
                      <a:alpha val="43137"/>
                    </a:srgbClr>
                  </a:outerShdw>
                </a:effectLst>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8" name="Text Placeholder 4">
            <a:extLst>
              <a:ext uri="{FF2B5EF4-FFF2-40B4-BE49-F238E27FC236}">
                <a16:creationId xmlns:a16="http://schemas.microsoft.com/office/drawing/2014/main" id="{5F99D631-D5A8-468A-B756-361F7A1C3E81}"/>
              </a:ext>
            </a:extLst>
          </p:cNvPr>
          <p:cNvSpPr>
            <a:spLocks noGrp="1"/>
          </p:cNvSpPr>
          <p:nvPr>
            <p:ph type="body" sz="quarter" idx="12" hasCustomPrompt="1"/>
            <p:custDataLst>
              <p:tags r:id="rId1"/>
            </p:custDataLst>
          </p:nvPr>
        </p:nvSpPr>
        <p:spPr>
          <a:xfrm>
            <a:off x="6915150" y="1518186"/>
            <a:ext cx="5160963" cy="284242"/>
          </a:xfrm>
          <a:prstGeom prst="rect">
            <a:avLst/>
          </a:prstGeom>
        </p:spPr>
        <p:txBody>
          <a:bodyPr>
            <a:noAutofit/>
          </a:bodyPr>
          <a:lstStyle>
            <a:lvl1pPr algn="r">
              <a:spcBef>
                <a:spcPts val="200"/>
              </a:spcBef>
              <a:defRPr sz="1800" b="1" i="0">
                <a:solidFill>
                  <a:schemeClr val="bg1"/>
                </a:solidFill>
              </a:defRPr>
            </a:lvl1pPr>
          </a:lstStyle>
          <a:p>
            <a:pPr lvl="0"/>
            <a:r>
              <a:rPr lang="en-US" dirty="0"/>
              <a:t>NETL Presenter’s Name</a:t>
            </a:r>
          </a:p>
        </p:txBody>
      </p:sp>
      <p:sp>
        <p:nvSpPr>
          <p:cNvPr id="29" name="Text Placeholder 4">
            <a:extLst>
              <a:ext uri="{FF2B5EF4-FFF2-40B4-BE49-F238E27FC236}">
                <a16:creationId xmlns:a16="http://schemas.microsoft.com/office/drawing/2014/main" id="{5793323B-2F3C-40CA-B51C-238C61126DA6}"/>
              </a:ext>
            </a:extLst>
          </p:cNvPr>
          <p:cNvSpPr>
            <a:spLocks noGrp="1"/>
          </p:cNvSpPr>
          <p:nvPr>
            <p:ph type="body" sz="quarter" idx="14" hasCustomPrompt="1"/>
            <p:custDataLst>
              <p:tags r:id="rId2"/>
            </p:custDataLst>
          </p:nvPr>
        </p:nvSpPr>
        <p:spPr>
          <a:xfrm>
            <a:off x="6915150" y="1852668"/>
            <a:ext cx="5160963" cy="275745"/>
          </a:xfrm>
          <a:prstGeom prst="rect">
            <a:avLst/>
          </a:prstGeom>
        </p:spPr>
        <p:txBody>
          <a:bodyPr/>
          <a:lstStyle>
            <a:lvl1pPr algn="r">
              <a:spcBef>
                <a:spcPts val="200"/>
              </a:spcBef>
              <a:defRPr sz="1400" i="1">
                <a:solidFill>
                  <a:schemeClr val="bg1"/>
                </a:solidFill>
              </a:defRPr>
            </a:lvl1pPr>
          </a:lstStyle>
          <a:p>
            <a:pPr lvl="0"/>
            <a:r>
              <a:rPr lang="en-US" dirty="0"/>
              <a:t>NETL Presenter’s Title/Office</a:t>
            </a:r>
          </a:p>
        </p:txBody>
      </p:sp>
      <p:sp>
        <p:nvSpPr>
          <p:cNvPr id="34" name="Rectangle 33">
            <a:extLst>
              <a:ext uri="{FF2B5EF4-FFF2-40B4-BE49-F238E27FC236}">
                <a16:creationId xmlns:a16="http://schemas.microsoft.com/office/drawing/2014/main" id="{EA16A1CF-6648-42F7-8DB3-624F261C5FE0}"/>
              </a:ext>
            </a:extLst>
          </p:cNvPr>
          <p:cNvSpPr/>
          <p:nvPr userDrawn="1"/>
        </p:nvSpPr>
        <p:spPr>
          <a:xfrm flipV="1">
            <a:off x="14535" y="5692775"/>
            <a:ext cx="12191999" cy="1166807"/>
          </a:xfrm>
          <a:prstGeom prst="rect">
            <a:avLst/>
          </a:prstGeom>
          <a:gradFill>
            <a:gsLst>
              <a:gs pos="100000">
                <a:schemeClr val="tx1">
                  <a:alpha val="0"/>
                </a:schemeClr>
              </a:gs>
              <a:gs pos="0">
                <a:schemeClr val="tx1">
                  <a:alpha val="8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17" name="Picture 2">
            <a:extLst>
              <a:ext uri="{FF2B5EF4-FFF2-40B4-BE49-F238E27FC236}">
                <a16:creationId xmlns:a16="http://schemas.microsoft.com/office/drawing/2014/main" id="{715C9198-150C-4FA1-A43E-B489790ED256}"/>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a:ext>
            </a:extLst>
          </a:blip>
          <a:srcRect/>
          <a:stretch>
            <a:fillRect/>
          </a:stretch>
        </p:blipFill>
        <p:spPr bwMode="auto">
          <a:xfrm>
            <a:off x="8418230" y="6153880"/>
            <a:ext cx="3459280" cy="470696"/>
          </a:xfrm>
          <a:prstGeom prst="rect">
            <a:avLst/>
          </a:prstGeom>
          <a:noFill/>
          <a:extLst>
            <a:ext uri="{909E8E84-426E-40DD-AFC4-6F175D3DCCD1}">
              <a14:hiddenFill xmlns:a14="http://schemas.microsoft.com/office/drawing/2010/main">
                <a:solidFill>
                  <a:srgbClr val="FFFFFF"/>
                </a:solidFill>
              </a14:hiddenFill>
            </a:ext>
          </a:extLst>
        </p:spPr>
      </p:pic>
      <p:sp>
        <p:nvSpPr>
          <p:cNvPr id="32" name="Text Placeholder 10">
            <a:extLst>
              <a:ext uri="{FF2B5EF4-FFF2-40B4-BE49-F238E27FC236}">
                <a16:creationId xmlns:a16="http://schemas.microsoft.com/office/drawing/2014/main" id="{23ABBD75-B053-49B2-9AFA-5D8EC21727D8}"/>
              </a:ext>
            </a:extLst>
          </p:cNvPr>
          <p:cNvSpPr>
            <a:spLocks noGrp="1"/>
          </p:cNvSpPr>
          <p:nvPr>
            <p:ph type="body" sz="quarter" idx="11" hasCustomPrompt="1"/>
          </p:nvPr>
        </p:nvSpPr>
        <p:spPr>
          <a:xfrm>
            <a:off x="252228" y="5979700"/>
            <a:ext cx="4171707" cy="274320"/>
          </a:xfrm>
          <a:prstGeom prst="rect">
            <a:avLst/>
          </a:prstGeom>
        </p:spPr>
        <p:txBody>
          <a:bodyPr lIns="0" tIns="0" bIns="0" anchor="b">
            <a:normAutofit/>
          </a:bodyPr>
          <a:lstStyle>
            <a:lvl1pPr marL="0" indent="0">
              <a:buFont typeface="Segoe UI" panose="020B0502040204020203" pitchFamily="34" charset="0"/>
              <a:buChar char="​"/>
              <a:defRPr sz="1800" b="0">
                <a:solidFill>
                  <a:schemeClr val="bg1"/>
                </a:solidFill>
                <a:latin typeface="Century Gothic" panose="020B0502020202020204" pitchFamily="34" charset="0"/>
              </a:defRPr>
            </a:lvl1pPr>
            <a:lvl2pPr marL="228600" indent="0">
              <a:buNone/>
              <a:defRPr/>
            </a:lvl2pPr>
          </a:lstStyle>
          <a:p>
            <a:pPr lvl="0"/>
            <a:r>
              <a:rPr lang="en-US" dirty="0"/>
              <a:t>Click to add event name</a:t>
            </a:r>
          </a:p>
        </p:txBody>
      </p:sp>
      <p:sp>
        <p:nvSpPr>
          <p:cNvPr id="33" name="Text Placeholder 10">
            <a:extLst>
              <a:ext uri="{FF2B5EF4-FFF2-40B4-BE49-F238E27FC236}">
                <a16:creationId xmlns:a16="http://schemas.microsoft.com/office/drawing/2014/main" id="{612F1E9E-F555-4EC2-B7B2-E4F7A6D0A104}"/>
              </a:ext>
            </a:extLst>
          </p:cNvPr>
          <p:cNvSpPr>
            <a:spLocks noGrp="1"/>
          </p:cNvSpPr>
          <p:nvPr>
            <p:ph type="body" sz="quarter" idx="16" hasCustomPrompt="1"/>
          </p:nvPr>
        </p:nvSpPr>
        <p:spPr>
          <a:xfrm>
            <a:off x="259464" y="6327332"/>
            <a:ext cx="4171707" cy="316117"/>
          </a:xfrm>
          <a:prstGeom prst="rect">
            <a:avLst/>
          </a:prstGeom>
        </p:spPr>
        <p:txBody>
          <a:bodyPr lIns="0" tIns="0" bIns="0" anchor="t">
            <a:normAutofit/>
          </a:bodyPr>
          <a:lstStyle>
            <a:lvl1pPr marL="0" indent="0">
              <a:buFont typeface="Segoe UI" panose="020B0502040204020203" pitchFamily="34" charset="0"/>
              <a:buChar char="​"/>
              <a:defRPr sz="1800" b="1" i="1">
                <a:solidFill>
                  <a:srgbClr val="92D050"/>
                </a:solidFill>
                <a:latin typeface="Century Gothic" panose="020B0502020202020204" pitchFamily="34" charset="0"/>
              </a:defRPr>
            </a:lvl1pPr>
            <a:lvl2pPr marL="228600" indent="0">
              <a:buNone/>
              <a:defRPr/>
            </a:lvl2pPr>
          </a:lstStyle>
          <a:p>
            <a:pPr lvl="0"/>
            <a:r>
              <a:rPr lang="en-US" dirty="0"/>
              <a:t>Click to add date</a:t>
            </a:r>
          </a:p>
        </p:txBody>
      </p:sp>
    </p:spTree>
    <p:extLst>
      <p:ext uri="{BB962C8B-B14F-4D97-AF65-F5344CB8AC3E}">
        <p14:creationId xmlns:p14="http://schemas.microsoft.com/office/powerpoint/2010/main" val="346541614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cxnSp>
        <p:nvCxnSpPr>
          <p:cNvPr id="7" name="Straight Connector 6"/>
          <p:cNvCxnSpPr/>
          <p:nvPr/>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F5F55476-B887-4B56-9FAC-F1161CF6FE1F}" type="datetime1">
              <a:rPr lang="en-US" smtClean="0"/>
              <a:t>5/11/2022</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3579391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hasCustomPrompt="1"/>
          </p:nvPr>
        </p:nvSpPr>
        <p:spPr>
          <a:xfrm>
            <a:off x="270627" y="1168878"/>
            <a:ext cx="11580921" cy="4827976"/>
          </a:xfrm>
          <a:prstGeom prst="rect">
            <a:avLst/>
          </a:prstGeom>
        </p:spPr>
        <p:txBody>
          <a:bodyPr/>
          <a:lstStyle>
            <a:lvl1pPr marL="0" indent="0">
              <a:buNone/>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4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6" name="Text Placeholder 2">
            <a:extLst>
              <a:ext uri="{FF2B5EF4-FFF2-40B4-BE49-F238E27FC236}">
                <a16:creationId xmlns:a16="http://schemas.microsoft.com/office/drawing/2014/main" id="{39F257B9-99D0-42CE-97CF-7670FE332586}"/>
              </a:ext>
            </a:extLst>
          </p:cNvPr>
          <p:cNvSpPr>
            <a:spLocks noGrp="1"/>
          </p:cNvSpPr>
          <p:nvPr>
            <p:ph type="body" sz="quarter" idx="15" hasCustomPrompt="1"/>
          </p:nvPr>
        </p:nvSpPr>
        <p:spPr>
          <a:xfrm>
            <a:off x="269875" y="140076"/>
            <a:ext cx="9588500" cy="622300"/>
          </a:xfrm>
          <a:prstGeom prst="rect">
            <a:avLst/>
          </a:prstGeom>
        </p:spPr>
        <p:txBody>
          <a:bodyPr/>
          <a:lstStyle>
            <a:lvl1pPr marL="0" indent="0">
              <a:buNone/>
              <a:defRPr sz="4000"/>
            </a:lvl1pPr>
          </a:lstStyle>
          <a:p>
            <a:pPr lvl="0"/>
            <a:r>
              <a:rPr lang="en-US" dirty="0"/>
              <a:t>Master Page Title</a:t>
            </a:r>
          </a:p>
        </p:txBody>
      </p:sp>
    </p:spTree>
    <p:extLst>
      <p:ext uri="{BB962C8B-B14F-4D97-AF65-F5344CB8AC3E}">
        <p14:creationId xmlns:p14="http://schemas.microsoft.com/office/powerpoint/2010/main" val="1693033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4178793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7" name="Rectangle 26"/>
          <p:cNvSpPr/>
          <p:nvPr userDrawn="1"/>
        </p:nvSpPr>
        <p:spPr>
          <a:xfrm flipH="1">
            <a:off x="53265" y="-9525"/>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45890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A544A1-086A-461E-A27F-555BE36BABB1}"/>
              </a:ext>
            </a:extLst>
          </p:cNvPr>
          <p:cNvSpPr/>
          <p:nvPr userDrawn="1"/>
        </p:nvSpPr>
        <p:spPr>
          <a:xfrm>
            <a:off x="0" y="6050817"/>
            <a:ext cx="12192000" cy="807183"/>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238425"/>
            <a:ext cx="10515600" cy="1325563"/>
          </a:xfrm>
          <a:prstGeom prst="rect">
            <a:avLst/>
          </a:prstGeom>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C9F08999-60DF-4435-811A-57C1E218CD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1545" y="6226715"/>
            <a:ext cx="3170725" cy="441422"/>
          </a:xfrm>
          <a:prstGeom prst="rect">
            <a:avLst/>
          </a:prstGeom>
        </p:spPr>
      </p:pic>
      <p:sp>
        <p:nvSpPr>
          <p:cNvPr id="12" name="Rectangle 11">
            <a:extLst>
              <a:ext uri="{FF2B5EF4-FFF2-40B4-BE49-F238E27FC236}">
                <a16:creationId xmlns:a16="http://schemas.microsoft.com/office/drawing/2014/main" id="{DFAC75A4-94DB-4723-B604-82CB4A6ACFB6}"/>
              </a:ext>
            </a:extLst>
          </p:cNvPr>
          <p:cNvSpPr/>
          <p:nvPr userDrawn="1"/>
        </p:nvSpPr>
        <p:spPr>
          <a:xfrm>
            <a:off x="0" y="571499"/>
            <a:ext cx="594360" cy="59436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a:extLst>
              <a:ext uri="{FF2B5EF4-FFF2-40B4-BE49-F238E27FC236}">
                <a16:creationId xmlns:a16="http://schemas.microsoft.com/office/drawing/2014/main" id="{8AC48C34-A410-4CC3-A3AE-ED4DFC8D7B75}"/>
              </a:ext>
            </a:extLst>
          </p:cNvPr>
          <p:cNvSpPr>
            <a:spLocks noGrp="1"/>
          </p:cNvSpPr>
          <p:nvPr>
            <p:ph type="ftr" sz="quarter" idx="11"/>
          </p:nvPr>
        </p:nvSpPr>
        <p:spPr>
          <a:xfrm>
            <a:off x="4038600" y="6281232"/>
            <a:ext cx="4114800" cy="365125"/>
          </a:xfrm>
          <a:prstGeom prst="rect">
            <a:avLst/>
          </a:prstGeom>
        </p:spPr>
        <p:txBody>
          <a:bodyPr anchor="ctr" anchorCtr="0"/>
          <a:lstStyle>
            <a:lvl1pPr algn="ctr">
              <a:defRPr sz="1200">
                <a:solidFill>
                  <a:schemeClr val="bg1"/>
                </a:solidFill>
                <a:latin typeface="Arial" panose="020B0604020202020204" pitchFamily="34" charset="0"/>
                <a:cs typeface="Arial" panose="020B0604020202020204" pitchFamily="34" charset="0"/>
              </a:defRPr>
            </a:lvl1pPr>
          </a:lstStyle>
          <a:p>
            <a:r>
              <a:rPr lang="en-US" dirty="0">
                <a:ea typeface="Meiryo" panose="020B0604030504040204" pitchFamily="34" charset="-128"/>
              </a:rPr>
              <a:t>energy.gov/fe</a:t>
            </a:r>
          </a:p>
        </p:txBody>
      </p:sp>
      <p:sp>
        <p:nvSpPr>
          <p:cNvPr id="14" name="Slide Number Placeholder 5">
            <a:extLst>
              <a:ext uri="{FF2B5EF4-FFF2-40B4-BE49-F238E27FC236}">
                <a16:creationId xmlns:a16="http://schemas.microsoft.com/office/drawing/2014/main" id="{004686CF-3F6C-44B4-9CBD-38591A0474F5}"/>
              </a:ext>
            </a:extLst>
          </p:cNvPr>
          <p:cNvSpPr>
            <a:spLocks noGrp="1"/>
          </p:cNvSpPr>
          <p:nvPr>
            <p:ph type="sldNum" sz="quarter" idx="12"/>
          </p:nvPr>
        </p:nvSpPr>
        <p:spPr>
          <a:xfrm>
            <a:off x="8610600" y="6281232"/>
            <a:ext cx="2743200" cy="365125"/>
          </a:xfrm>
          <a:prstGeom prst="rect">
            <a:avLst/>
          </a:prstGeom>
        </p:spPr>
        <p:txBody>
          <a:bodyPr anchor="ctr" anchorCtr="0"/>
          <a:lstStyle>
            <a:lvl1pPr algn="ctr">
              <a:defRPr sz="1200">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dirty="0"/>
          </a:p>
        </p:txBody>
      </p:sp>
    </p:spTree>
    <p:extLst>
      <p:ext uri="{BB962C8B-B14F-4D97-AF65-F5344CB8AC3E}">
        <p14:creationId xmlns:p14="http://schemas.microsoft.com/office/powerpoint/2010/main" val="4025928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543D-3F0B-4CD9-A96E-7386CDF1F5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D251F-9B33-4B9F-97E2-BC8410DCEE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27E91-12E5-49F8-94D2-84757E442DE2}"/>
              </a:ext>
            </a:extLst>
          </p:cNvPr>
          <p:cNvSpPr>
            <a:spLocks noGrp="1"/>
          </p:cNvSpPr>
          <p:nvPr>
            <p:ph type="dt" sz="half" idx="10"/>
          </p:nvPr>
        </p:nvSpPr>
        <p:spPr>
          <a:xfrm>
            <a:off x="838200" y="6356350"/>
            <a:ext cx="2743200" cy="365125"/>
          </a:xfrm>
          <a:prstGeom prst="rect">
            <a:avLst/>
          </a:prstGeom>
        </p:spPr>
        <p:txBody>
          <a:bodyPr/>
          <a:lstStyle/>
          <a:p>
            <a:fld id="{8567C38C-D13B-4DAB-867E-315171840811}" type="datetime1">
              <a:rPr lang="en-US" smtClean="0"/>
              <a:t>5/11/2022</a:t>
            </a:fld>
            <a:endParaRPr lang="en-US" dirty="0"/>
          </a:p>
        </p:txBody>
      </p:sp>
      <p:sp>
        <p:nvSpPr>
          <p:cNvPr id="5" name="Footer Placeholder 4">
            <a:extLst>
              <a:ext uri="{FF2B5EF4-FFF2-40B4-BE49-F238E27FC236}">
                <a16:creationId xmlns:a16="http://schemas.microsoft.com/office/drawing/2014/main" id="{0E98F05D-9A13-4BE4-802F-F3AB8F9367DA}"/>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6" name="Slide Number Placeholder 5">
            <a:extLst>
              <a:ext uri="{FF2B5EF4-FFF2-40B4-BE49-F238E27FC236}">
                <a16:creationId xmlns:a16="http://schemas.microsoft.com/office/drawing/2014/main" id="{34B9DDE4-B969-486E-8AE0-DE4B24372065}"/>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249687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4857-84C5-4517-A91F-4C68CCDF9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F39D8-8D18-470A-B7B6-02B0317A3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8A4C4-8958-42C9-BEEA-419D682EDF31}"/>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5" name="Footer Placeholder 4">
            <a:extLst>
              <a:ext uri="{FF2B5EF4-FFF2-40B4-BE49-F238E27FC236}">
                <a16:creationId xmlns:a16="http://schemas.microsoft.com/office/drawing/2014/main" id="{88B4406D-66CE-45D0-BE7D-08C43EB2A3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0DC8BF-88E9-46DD-95D7-8867F3C855BA}"/>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1257495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ED2B-F326-46C6-B217-E0929DA4A80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65565-EB49-4361-8D21-74242974F5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26AF3B-D5DB-4024-B5A5-8F8FA7CB8E95}"/>
              </a:ext>
            </a:extLst>
          </p:cNvPr>
          <p:cNvSpPr>
            <a:spLocks noGrp="1"/>
          </p:cNvSpPr>
          <p:nvPr>
            <p:ph type="dt" sz="half" idx="10"/>
          </p:nvPr>
        </p:nvSpPr>
        <p:spPr>
          <a:xfrm>
            <a:off x="838200" y="6356350"/>
            <a:ext cx="2743200" cy="365125"/>
          </a:xfrm>
          <a:prstGeom prst="rect">
            <a:avLst/>
          </a:prstGeom>
        </p:spPr>
        <p:txBody>
          <a:bodyPr/>
          <a:lstStyle/>
          <a:p>
            <a:fld id="{A2AF94EC-F295-4B08-859D-BA712F182D3F}" type="datetime1">
              <a:rPr lang="en-US" smtClean="0"/>
              <a:t>5/11/2022</a:t>
            </a:fld>
            <a:endParaRPr lang="en-US" dirty="0"/>
          </a:p>
        </p:txBody>
      </p:sp>
      <p:sp>
        <p:nvSpPr>
          <p:cNvPr id="5" name="Footer Placeholder 4">
            <a:extLst>
              <a:ext uri="{FF2B5EF4-FFF2-40B4-BE49-F238E27FC236}">
                <a16:creationId xmlns:a16="http://schemas.microsoft.com/office/drawing/2014/main" id="{7B8E611A-08F0-41E8-8B63-5096666079C8}"/>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6" name="Slide Number Placeholder 5">
            <a:extLst>
              <a:ext uri="{FF2B5EF4-FFF2-40B4-BE49-F238E27FC236}">
                <a16:creationId xmlns:a16="http://schemas.microsoft.com/office/drawing/2014/main" id="{D014D0C6-CB9A-4961-9B27-D899C9866842}"/>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791139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08C-BA3D-42CC-A245-252C57C5E2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7108E85-913B-42D0-9315-B96B9F579D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3E80C-619C-45CD-9540-A6EDAAD7FE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44A17-F842-44F1-BB34-FE0BFABBED18}"/>
              </a:ext>
            </a:extLst>
          </p:cNvPr>
          <p:cNvSpPr>
            <a:spLocks noGrp="1"/>
          </p:cNvSpPr>
          <p:nvPr>
            <p:ph type="dt" sz="half" idx="10"/>
          </p:nvPr>
        </p:nvSpPr>
        <p:spPr>
          <a:xfrm>
            <a:off x="838200" y="6356350"/>
            <a:ext cx="2743200" cy="365125"/>
          </a:xfrm>
          <a:prstGeom prst="rect">
            <a:avLst/>
          </a:prstGeom>
        </p:spPr>
        <p:txBody>
          <a:bodyPr/>
          <a:lstStyle/>
          <a:p>
            <a:fld id="{DAAB2244-5084-4870-B18E-EDA1B8B5C267}" type="datetime1">
              <a:rPr lang="en-US" smtClean="0"/>
              <a:t>5/11/2022</a:t>
            </a:fld>
            <a:endParaRPr lang="en-US" dirty="0"/>
          </a:p>
        </p:txBody>
      </p:sp>
      <p:sp>
        <p:nvSpPr>
          <p:cNvPr id="6" name="Footer Placeholder 5">
            <a:extLst>
              <a:ext uri="{FF2B5EF4-FFF2-40B4-BE49-F238E27FC236}">
                <a16:creationId xmlns:a16="http://schemas.microsoft.com/office/drawing/2014/main" id="{B604C126-2E71-46C4-A5E8-901F28C35E74}"/>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7" name="Slide Number Placeholder 6">
            <a:extLst>
              <a:ext uri="{FF2B5EF4-FFF2-40B4-BE49-F238E27FC236}">
                <a16:creationId xmlns:a16="http://schemas.microsoft.com/office/drawing/2014/main" id="{CDC00EFB-78F7-4348-A913-A7BA4630CD6A}"/>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302095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27B-9C25-4EA9-9479-2C22337255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1D11DFE-1C31-4733-835E-394905142E4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C0E-A772-46E3-B257-F3D9A8EBB1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F02CB-1EA9-477C-93D6-9CD269382D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34711-E170-43C2-A8CB-DCBB3EBE9A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BDF0D-4E02-4405-967A-5C3912015A5B}"/>
              </a:ext>
            </a:extLst>
          </p:cNvPr>
          <p:cNvSpPr>
            <a:spLocks noGrp="1"/>
          </p:cNvSpPr>
          <p:nvPr>
            <p:ph type="dt" sz="half" idx="10"/>
          </p:nvPr>
        </p:nvSpPr>
        <p:spPr>
          <a:xfrm>
            <a:off x="838200" y="6356350"/>
            <a:ext cx="2743200" cy="365125"/>
          </a:xfrm>
          <a:prstGeom prst="rect">
            <a:avLst/>
          </a:prstGeom>
        </p:spPr>
        <p:txBody>
          <a:bodyPr/>
          <a:lstStyle/>
          <a:p>
            <a:fld id="{B2FB896F-83BB-4F67-96FA-D9D7B5C2BC4D}" type="datetime1">
              <a:rPr lang="en-US" smtClean="0"/>
              <a:t>5/11/2022</a:t>
            </a:fld>
            <a:endParaRPr lang="en-US" dirty="0"/>
          </a:p>
        </p:txBody>
      </p:sp>
      <p:sp>
        <p:nvSpPr>
          <p:cNvPr id="8" name="Footer Placeholder 7">
            <a:extLst>
              <a:ext uri="{FF2B5EF4-FFF2-40B4-BE49-F238E27FC236}">
                <a16:creationId xmlns:a16="http://schemas.microsoft.com/office/drawing/2014/main" id="{15D98074-B6FE-440C-8C5D-3AF06911E25B}"/>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9" name="Slide Number Placeholder 8">
            <a:extLst>
              <a:ext uri="{FF2B5EF4-FFF2-40B4-BE49-F238E27FC236}">
                <a16:creationId xmlns:a16="http://schemas.microsoft.com/office/drawing/2014/main" id="{E8A876F8-E7A3-4CF3-BEBB-1BEFD11B6A94}"/>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289240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985E-7D3E-4A7F-B57A-ED70D1E3A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A2303A-4A8A-4E8B-A728-F61487DA4D7E}"/>
              </a:ext>
            </a:extLst>
          </p:cNvPr>
          <p:cNvSpPr>
            <a:spLocks noGrp="1"/>
          </p:cNvSpPr>
          <p:nvPr>
            <p:ph type="dt" sz="half" idx="10"/>
          </p:nvPr>
        </p:nvSpPr>
        <p:spPr>
          <a:xfrm>
            <a:off x="838200" y="6356350"/>
            <a:ext cx="2743200" cy="365125"/>
          </a:xfrm>
          <a:prstGeom prst="rect">
            <a:avLst/>
          </a:prstGeom>
        </p:spPr>
        <p:txBody>
          <a:bodyPr/>
          <a:lstStyle/>
          <a:p>
            <a:fld id="{EBFA67A2-D855-48DF-BBFD-FE78E36DFD42}" type="datetime1">
              <a:rPr lang="en-US" smtClean="0"/>
              <a:t>5/11/2022</a:t>
            </a:fld>
            <a:endParaRPr lang="en-US" dirty="0"/>
          </a:p>
        </p:txBody>
      </p:sp>
      <p:sp>
        <p:nvSpPr>
          <p:cNvPr id="4" name="Footer Placeholder 3">
            <a:extLst>
              <a:ext uri="{FF2B5EF4-FFF2-40B4-BE49-F238E27FC236}">
                <a16:creationId xmlns:a16="http://schemas.microsoft.com/office/drawing/2014/main" id="{684AC5DF-4149-467E-A9FD-A52DE530C03D}"/>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5" name="Slide Number Placeholder 4">
            <a:extLst>
              <a:ext uri="{FF2B5EF4-FFF2-40B4-BE49-F238E27FC236}">
                <a16:creationId xmlns:a16="http://schemas.microsoft.com/office/drawing/2014/main" id="{D1AD02DC-EB83-4309-B657-E27F352BC339}"/>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2470252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4A267-4AF7-48F6-847C-44FB532092B6}"/>
              </a:ext>
            </a:extLst>
          </p:cNvPr>
          <p:cNvSpPr>
            <a:spLocks noGrp="1"/>
          </p:cNvSpPr>
          <p:nvPr>
            <p:ph type="dt" sz="half" idx="10"/>
          </p:nvPr>
        </p:nvSpPr>
        <p:spPr>
          <a:xfrm>
            <a:off x="838200" y="6356350"/>
            <a:ext cx="2743200" cy="365125"/>
          </a:xfrm>
          <a:prstGeom prst="rect">
            <a:avLst/>
          </a:prstGeom>
        </p:spPr>
        <p:txBody>
          <a:bodyPr/>
          <a:lstStyle/>
          <a:p>
            <a:fld id="{4D33EAC1-44BB-4DC6-8328-943587909F0F}" type="datetime1">
              <a:rPr lang="en-US" smtClean="0"/>
              <a:t>5/11/2022</a:t>
            </a:fld>
            <a:endParaRPr lang="en-US" dirty="0"/>
          </a:p>
        </p:txBody>
      </p:sp>
      <p:sp>
        <p:nvSpPr>
          <p:cNvPr id="3" name="Footer Placeholder 2">
            <a:extLst>
              <a:ext uri="{FF2B5EF4-FFF2-40B4-BE49-F238E27FC236}">
                <a16:creationId xmlns:a16="http://schemas.microsoft.com/office/drawing/2014/main" id="{09682020-8292-4DF0-BF6A-7926E8C21352}"/>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4" name="Slide Number Placeholder 3">
            <a:extLst>
              <a:ext uri="{FF2B5EF4-FFF2-40B4-BE49-F238E27FC236}">
                <a16:creationId xmlns:a16="http://schemas.microsoft.com/office/drawing/2014/main" id="{33380BF7-FA4E-465A-A045-75DB631DCC9B}"/>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89434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93A6-F0E9-435B-B7B3-A9C4DD55A4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B5BE4-00B7-4728-A015-D69AC8B4F2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E060F-4EAC-4222-A778-B45501E4F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FF299-109C-4344-A9AC-5B32E9BD2473}"/>
              </a:ext>
            </a:extLst>
          </p:cNvPr>
          <p:cNvSpPr>
            <a:spLocks noGrp="1"/>
          </p:cNvSpPr>
          <p:nvPr>
            <p:ph type="dt" sz="half" idx="10"/>
          </p:nvPr>
        </p:nvSpPr>
        <p:spPr>
          <a:xfrm>
            <a:off x="838200" y="6356350"/>
            <a:ext cx="2743200" cy="365125"/>
          </a:xfrm>
          <a:prstGeom prst="rect">
            <a:avLst/>
          </a:prstGeom>
        </p:spPr>
        <p:txBody>
          <a:bodyPr/>
          <a:lstStyle/>
          <a:p>
            <a:fld id="{8A884855-1EA4-4837-A0F5-EC03AF34EB9A}" type="datetime1">
              <a:rPr lang="en-US" smtClean="0"/>
              <a:t>5/11/2022</a:t>
            </a:fld>
            <a:endParaRPr lang="en-US" dirty="0"/>
          </a:p>
        </p:txBody>
      </p:sp>
      <p:sp>
        <p:nvSpPr>
          <p:cNvPr id="6" name="Footer Placeholder 5">
            <a:extLst>
              <a:ext uri="{FF2B5EF4-FFF2-40B4-BE49-F238E27FC236}">
                <a16:creationId xmlns:a16="http://schemas.microsoft.com/office/drawing/2014/main" id="{A4830A4C-D6BC-4E48-973B-E5AE9133EF37}"/>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7" name="Slide Number Placeholder 6">
            <a:extLst>
              <a:ext uri="{FF2B5EF4-FFF2-40B4-BE49-F238E27FC236}">
                <a16:creationId xmlns:a16="http://schemas.microsoft.com/office/drawing/2014/main" id="{BA2E5EFE-4CE4-4765-BDC1-7F748E503041}"/>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2471887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6FB7-3987-4631-9E61-654948E9BC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6D002-A7C9-41C2-B30A-AA5CBF97D64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76727B-F922-41BC-BFA9-32E7B3C8E9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51176-10DC-4EA5-A58D-7CE5D8E489B7}"/>
              </a:ext>
            </a:extLst>
          </p:cNvPr>
          <p:cNvSpPr>
            <a:spLocks noGrp="1"/>
          </p:cNvSpPr>
          <p:nvPr>
            <p:ph type="dt" sz="half" idx="10"/>
          </p:nvPr>
        </p:nvSpPr>
        <p:spPr>
          <a:xfrm>
            <a:off x="838200" y="6356350"/>
            <a:ext cx="2743200" cy="365125"/>
          </a:xfrm>
          <a:prstGeom prst="rect">
            <a:avLst/>
          </a:prstGeom>
        </p:spPr>
        <p:txBody>
          <a:bodyPr/>
          <a:lstStyle/>
          <a:p>
            <a:fld id="{56CB18B6-7B46-401A-B8E0-927F108A9715}" type="datetime1">
              <a:rPr lang="en-US" smtClean="0"/>
              <a:t>5/11/2022</a:t>
            </a:fld>
            <a:endParaRPr lang="en-US" dirty="0"/>
          </a:p>
        </p:txBody>
      </p:sp>
      <p:sp>
        <p:nvSpPr>
          <p:cNvPr id="6" name="Footer Placeholder 5">
            <a:extLst>
              <a:ext uri="{FF2B5EF4-FFF2-40B4-BE49-F238E27FC236}">
                <a16:creationId xmlns:a16="http://schemas.microsoft.com/office/drawing/2014/main" id="{14935637-A9B6-4F9A-9ABA-2EA44DF78568}"/>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7" name="Slide Number Placeholder 6">
            <a:extLst>
              <a:ext uri="{FF2B5EF4-FFF2-40B4-BE49-F238E27FC236}">
                <a16:creationId xmlns:a16="http://schemas.microsoft.com/office/drawing/2014/main" id="{D33BFE16-52F7-4BB6-8A1F-E20A6EA2E46D}"/>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2034223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7591-4007-4FB6-87D0-D3B8C960D4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4D8E3C-E780-4699-B677-FB47D8FD68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3280E-3714-4605-A2D1-D87CD44D03A7}"/>
              </a:ext>
            </a:extLst>
          </p:cNvPr>
          <p:cNvSpPr>
            <a:spLocks noGrp="1"/>
          </p:cNvSpPr>
          <p:nvPr>
            <p:ph type="dt" sz="half" idx="10"/>
          </p:nvPr>
        </p:nvSpPr>
        <p:spPr>
          <a:xfrm>
            <a:off x="838200" y="6356350"/>
            <a:ext cx="2743200" cy="365125"/>
          </a:xfrm>
          <a:prstGeom prst="rect">
            <a:avLst/>
          </a:prstGeom>
        </p:spPr>
        <p:txBody>
          <a:bodyPr/>
          <a:lstStyle/>
          <a:p>
            <a:fld id="{52C714A2-914E-4B08-9D22-3E5C52E3962F}" type="datetime1">
              <a:rPr lang="en-US" smtClean="0"/>
              <a:t>5/11/2022</a:t>
            </a:fld>
            <a:endParaRPr lang="en-US" dirty="0"/>
          </a:p>
        </p:txBody>
      </p:sp>
      <p:sp>
        <p:nvSpPr>
          <p:cNvPr id="5" name="Footer Placeholder 4">
            <a:extLst>
              <a:ext uri="{FF2B5EF4-FFF2-40B4-BE49-F238E27FC236}">
                <a16:creationId xmlns:a16="http://schemas.microsoft.com/office/drawing/2014/main" id="{7825FD38-ED1E-4AC9-AA45-B90C1E98B2D3}"/>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6" name="Slide Number Placeholder 5">
            <a:extLst>
              <a:ext uri="{FF2B5EF4-FFF2-40B4-BE49-F238E27FC236}">
                <a16:creationId xmlns:a16="http://schemas.microsoft.com/office/drawing/2014/main" id="{E98E7C55-7A57-4CCD-8C17-8E8BF16AA4C7}"/>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637403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7D144-C06B-4715-B51E-87BC15F5CC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95FA14-8735-47C5-B60E-120B6D1876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6F9B4-AD00-4E9D-B0B5-3CDEA75E61BE}"/>
              </a:ext>
            </a:extLst>
          </p:cNvPr>
          <p:cNvSpPr>
            <a:spLocks noGrp="1"/>
          </p:cNvSpPr>
          <p:nvPr>
            <p:ph type="dt" sz="half" idx="10"/>
          </p:nvPr>
        </p:nvSpPr>
        <p:spPr>
          <a:xfrm>
            <a:off x="838200" y="6356350"/>
            <a:ext cx="2743200" cy="365125"/>
          </a:xfrm>
          <a:prstGeom prst="rect">
            <a:avLst/>
          </a:prstGeom>
        </p:spPr>
        <p:txBody>
          <a:bodyPr/>
          <a:lstStyle/>
          <a:p>
            <a:fld id="{4BF0564C-7597-44BE-8AB7-A9DAC1CEC56E}" type="datetime1">
              <a:rPr lang="en-US" smtClean="0"/>
              <a:t>5/11/2022</a:t>
            </a:fld>
            <a:endParaRPr lang="en-US" dirty="0"/>
          </a:p>
        </p:txBody>
      </p:sp>
      <p:sp>
        <p:nvSpPr>
          <p:cNvPr id="5" name="Footer Placeholder 4">
            <a:extLst>
              <a:ext uri="{FF2B5EF4-FFF2-40B4-BE49-F238E27FC236}">
                <a16:creationId xmlns:a16="http://schemas.microsoft.com/office/drawing/2014/main" id="{EB2DBF6B-326D-440E-90BC-48DA871C8F7E}"/>
              </a:ext>
            </a:extLst>
          </p:cNvPr>
          <p:cNvSpPr>
            <a:spLocks noGrp="1"/>
          </p:cNvSpPr>
          <p:nvPr>
            <p:ph type="ftr" sz="quarter" idx="11"/>
          </p:nvPr>
        </p:nvSpPr>
        <p:spPr>
          <a:xfrm>
            <a:off x="4038600" y="6356350"/>
            <a:ext cx="4114800" cy="365125"/>
          </a:xfrm>
          <a:prstGeom prst="rect">
            <a:avLst/>
          </a:prstGeom>
        </p:spPr>
        <p:txBody>
          <a:bodyPr/>
          <a:lstStyle/>
          <a:p>
            <a:r>
              <a:rPr lang="en-US" dirty="0"/>
              <a:t>energy.gov/fe</a:t>
            </a:r>
          </a:p>
        </p:txBody>
      </p:sp>
      <p:sp>
        <p:nvSpPr>
          <p:cNvPr id="6" name="Slide Number Placeholder 5">
            <a:extLst>
              <a:ext uri="{FF2B5EF4-FFF2-40B4-BE49-F238E27FC236}">
                <a16:creationId xmlns:a16="http://schemas.microsoft.com/office/drawing/2014/main" id="{1E541C57-756C-4285-8DB4-2D11D2D15B5B}"/>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dirty="0"/>
          </a:p>
        </p:txBody>
      </p:sp>
    </p:spTree>
    <p:extLst>
      <p:ext uri="{BB962C8B-B14F-4D97-AF65-F5344CB8AC3E}">
        <p14:creationId xmlns:p14="http://schemas.microsoft.com/office/powerpoint/2010/main" val="3739900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1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CCC2-99B6-437F-9A10-435C9DB8B0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997B2-35CD-4450-AE5F-A49EC6E7C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F7600-2FA0-475B-973B-4B2B96AAEED0}"/>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5" name="Footer Placeholder 4">
            <a:extLst>
              <a:ext uri="{FF2B5EF4-FFF2-40B4-BE49-F238E27FC236}">
                <a16:creationId xmlns:a16="http://schemas.microsoft.com/office/drawing/2014/main" id="{F787F4E5-90C3-4EB0-92C7-F1E2F14884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2E5A56-2E88-4A76-BEE7-E9164D413A3B}"/>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98112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E7EDD464-BD69-DA4D-9598-33B49B1316F3}" type="slidenum">
              <a:rPr lang="en-US"/>
              <a:pPr>
                <a:defRPr/>
              </a:pPr>
              <a:t>‹#›</a:t>
            </a:fld>
            <a:endParaRPr lang="en-US" dirty="0"/>
          </a:p>
        </p:txBody>
      </p:sp>
    </p:spTree>
    <p:extLst>
      <p:ext uri="{BB962C8B-B14F-4D97-AF65-F5344CB8AC3E}">
        <p14:creationId xmlns:p14="http://schemas.microsoft.com/office/powerpoint/2010/main" val="343386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7D9C-9A97-498A-921E-CD0D25AD6B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D1A0B-59EA-49D6-BFE7-D1CACF66AC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262B58-5731-4081-99E0-38782D0B9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BEC1C-8092-4635-B0D2-88C0260B7A63}"/>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6" name="Footer Placeholder 5">
            <a:extLst>
              <a:ext uri="{FF2B5EF4-FFF2-40B4-BE49-F238E27FC236}">
                <a16:creationId xmlns:a16="http://schemas.microsoft.com/office/drawing/2014/main" id="{2E731E58-170E-46D5-84D5-21F281D68C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24E45-E5C9-47B1-A67D-F75C0F67E0CA}"/>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3425260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D793-CA9C-4ED7-A078-D42CBA0D3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B1940B-7B9B-4AE3-B3D2-A304510F9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797F7B-1985-440F-8135-9E41AA877A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AB115E-75B1-4FE9-913A-07EB5E257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C3CFA-15D0-45FB-8E57-C03DF7AAC8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7EFE10-05CA-4442-9C26-1EDA325C3440}"/>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8" name="Footer Placeholder 7">
            <a:extLst>
              <a:ext uri="{FF2B5EF4-FFF2-40B4-BE49-F238E27FC236}">
                <a16:creationId xmlns:a16="http://schemas.microsoft.com/office/drawing/2014/main" id="{6630B0C2-F209-4D4A-A687-61B1E0DEDC9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5087E2-831C-47DD-9736-1D39A36A0B78}"/>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228177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8939-DE51-42B5-871D-7D6C9B8AF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44DBE0-4E9D-40BD-AA76-E6BAE43AAF63}"/>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4" name="Footer Placeholder 3">
            <a:extLst>
              <a:ext uri="{FF2B5EF4-FFF2-40B4-BE49-F238E27FC236}">
                <a16:creationId xmlns:a16="http://schemas.microsoft.com/office/drawing/2014/main" id="{072F95C3-C982-47ED-949B-392CCF4A7D0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C16EDE8-3097-434B-806A-A36812D4E08F}"/>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126065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D84D4-467D-4D79-833F-97DF2E5BF23F}"/>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3" name="Footer Placeholder 2">
            <a:extLst>
              <a:ext uri="{FF2B5EF4-FFF2-40B4-BE49-F238E27FC236}">
                <a16:creationId xmlns:a16="http://schemas.microsoft.com/office/drawing/2014/main" id="{7520BEF6-F417-418E-853E-219C27D505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C0F608F-7934-4F7F-B614-C4EBA96F74B0}"/>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248975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A836-9483-4DEB-92D1-8DB271898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34AEAA-1B01-4D6D-BE5F-B992457BCA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04754-0735-493D-99C1-B18316B59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869D7-0756-4CF6-8433-D7510D95186F}"/>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6" name="Footer Placeholder 5">
            <a:extLst>
              <a:ext uri="{FF2B5EF4-FFF2-40B4-BE49-F238E27FC236}">
                <a16:creationId xmlns:a16="http://schemas.microsoft.com/office/drawing/2014/main" id="{E611DAA4-38BC-4457-B904-C9E98C1F75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646631-E1AD-46B5-B28F-437F18908E40}"/>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124928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9DEB-68C7-43EF-99AA-52D17F2D5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28637-22A2-4B21-8BCB-4C67EA4A8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0DAD1E-9FDC-419A-92C8-DD8B11DCE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11AD9-5C3E-4E55-8BA2-E4B7E6D164B6}"/>
              </a:ext>
            </a:extLst>
          </p:cNvPr>
          <p:cNvSpPr>
            <a:spLocks noGrp="1"/>
          </p:cNvSpPr>
          <p:nvPr>
            <p:ph type="dt" sz="half" idx="10"/>
          </p:nvPr>
        </p:nvSpPr>
        <p:spPr/>
        <p:txBody>
          <a:bodyPr/>
          <a:lstStyle/>
          <a:p>
            <a:fld id="{466153CB-3C6E-4C5C-ABCA-B3167218E340}" type="datetimeFigureOut">
              <a:rPr lang="en-US" smtClean="0"/>
              <a:t>5/11/2022</a:t>
            </a:fld>
            <a:endParaRPr lang="en-US" dirty="0"/>
          </a:p>
        </p:txBody>
      </p:sp>
      <p:sp>
        <p:nvSpPr>
          <p:cNvPr id="6" name="Footer Placeholder 5">
            <a:extLst>
              <a:ext uri="{FF2B5EF4-FFF2-40B4-BE49-F238E27FC236}">
                <a16:creationId xmlns:a16="http://schemas.microsoft.com/office/drawing/2014/main" id="{D7D78E8B-DC0D-4BA9-A3DE-16CD263460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A46727-D463-42B2-95C5-17DC11315156}"/>
              </a:ext>
            </a:extLst>
          </p:cNvPr>
          <p:cNvSpPr>
            <a:spLocks noGrp="1"/>
          </p:cNvSpPr>
          <p:nvPr>
            <p:ph type="sldNum" sz="quarter" idx="12"/>
          </p:nvPr>
        </p:nvSpPr>
        <p:spPr/>
        <p:txBody>
          <a:bodyPr/>
          <a:lstStyle/>
          <a:p>
            <a:fld id="{D58253D0-6A97-47A4-A712-615CC75AA0D0}" type="slidenum">
              <a:rPr lang="en-US" smtClean="0"/>
              <a:t>‹#›</a:t>
            </a:fld>
            <a:endParaRPr lang="en-US" dirty="0"/>
          </a:p>
        </p:txBody>
      </p:sp>
    </p:spTree>
    <p:extLst>
      <p:ext uri="{BB962C8B-B14F-4D97-AF65-F5344CB8AC3E}">
        <p14:creationId xmlns:p14="http://schemas.microsoft.com/office/powerpoint/2010/main" val="83813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6.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4CA0E-BE32-4537-B3A5-9ADC969A2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DFD04E-D4C2-47BF-8FF6-EFA192577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456E2-D4A7-4E66-BD72-05E3FA621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153CB-3C6E-4C5C-ABCA-B3167218E340}" type="datetimeFigureOut">
              <a:rPr lang="en-US" smtClean="0"/>
              <a:t>5/11/2022</a:t>
            </a:fld>
            <a:endParaRPr lang="en-US" dirty="0"/>
          </a:p>
        </p:txBody>
      </p:sp>
      <p:sp>
        <p:nvSpPr>
          <p:cNvPr id="5" name="Footer Placeholder 4">
            <a:extLst>
              <a:ext uri="{FF2B5EF4-FFF2-40B4-BE49-F238E27FC236}">
                <a16:creationId xmlns:a16="http://schemas.microsoft.com/office/drawing/2014/main" id="{5DEE987B-96D1-4ABC-844A-D14FB358E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DF3E6C6-40CF-49A3-9C7D-C9F02E498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253D0-6A97-47A4-A712-615CC75AA0D0}" type="slidenum">
              <a:rPr lang="en-US" smtClean="0"/>
              <a:t>‹#›</a:t>
            </a:fld>
            <a:endParaRPr lang="en-US" dirty="0"/>
          </a:p>
        </p:txBody>
      </p:sp>
    </p:spTree>
    <p:extLst>
      <p:ext uri="{BB962C8B-B14F-4D97-AF65-F5344CB8AC3E}">
        <p14:creationId xmlns:p14="http://schemas.microsoft.com/office/powerpoint/2010/main" val="2648105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270093-8BFE-4C69-81A3-9A36F115503B}"/>
              </a:ext>
            </a:extLst>
          </p:cNvPr>
          <p:cNvSpPr/>
          <p:nvPr userDrawn="1"/>
        </p:nvSpPr>
        <p:spPr>
          <a:xfrm>
            <a:off x="0" y="6050817"/>
            <a:ext cx="12192000" cy="807183"/>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1DA8C96-7032-44AF-8068-00F64DC85744}"/>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71545" y="6226715"/>
            <a:ext cx="3170725" cy="441422"/>
          </a:xfrm>
          <a:prstGeom prst="rect">
            <a:avLst/>
          </a:prstGeom>
        </p:spPr>
      </p:pic>
      <p:sp>
        <p:nvSpPr>
          <p:cNvPr id="11" name="Footer Placeholder 4">
            <a:extLst>
              <a:ext uri="{FF2B5EF4-FFF2-40B4-BE49-F238E27FC236}">
                <a16:creationId xmlns:a16="http://schemas.microsoft.com/office/drawing/2014/main" id="{C6E555B6-B643-4AB3-BFCB-12528ABD8969}"/>
              </a:ext>
            </a:extLst>
          </p:cNvPr>
          <p:cNvSpPr>
            <a:spLocks noGrp="1"/>
          </p:cNvSpPr>
          <p:nvPr>
            <p:ph type="ftr" sz="quarter" idx="3"/>
          </p:nvPr>
        </p:nvSpPr>
        <p:spPr>
          <a:xfrm>
            <a:off x="4038600" y="6281232"/>
            <a:ext cx="4114800" cy="365125"/>
          </a:xfrm>
          <a:prstGeom prst="rect">
            <a:avLst/>
          </a:prstGeom>
        </p:spPr>
        <p:txBody>
          <a:bodyPr anchor="ctr" anchorCtr="0"/>
          <a:lstStyle>
            <a:lvl1pPr algn="ctr">
              <a:defRPr sz="1200">
                <a:solidFill>
                  <a:schemeClr val="bg1"/>
                </a:solidFill>
                <a:latin typeface="Arial" panose="020B0604020202020204" pitchFamily="34" charset="0"/>
                <a:cs typeface="Arial" panose="020B0604020202020204" pitchFamily="34" charset="0"/>
              </a:defRPr>
            </a:lvl1pPr>
          </a:lstStyle>
          <a:p>
            <a:r>
              <a:rPr lang="en-US" dirty="0">
                <a:ea typeface="Meiryo" panose="020B0604030504040204" pitchFamily="34" charset="-128"/>
              </a:rPr>
              <a:t>energy.gov/fe</a:t>
            </a:r>
          </a:p>
        </p:txBody>
      </p:sp>
      <p:sp>
        <p:nvSpPr>
          <p:cNvPr id="12" name="Slide Number Placeholder 5">
            <a:extLst>
              <a:ext uri="{FF2B5EF4-FFF2-40B4-BE49-F238E27FC236}">
                <a16:creationId xmlns:a16="http://schemas.microsoft.com/office/drawing/2014/main" id="{6EF06A81-2CBE-41C2-AE25-DD2F2461C720}"/>
              </a:ext>
            </a:extLst>
          </p:cNvPr>
          <p:cNvSpPr>
            <a:spLocks noGrp="1"/>
          </p:cNvSpPr>
          <p:nvPr>
            <p:ph type="sldNum" sz="quarter" idx="4"/>
          </p:nvPr>
        </p:nvSpPr>
        <p:spPr>
          <a:xfrm>
            <a:off x="8610600" y="6281232"/>
            <a:ext cx="2743200" cy="365125"/>
          </a:xfrm>
          <a:prstGeom prst="rect">
            <a:avLst/>
          </a:prstGeom>
        </p:spPr>
        <p:txBody>
          <a:bodyPr anchor="ctr" anchorCtr="0"/>
          <a:lstStyle>
            <a:lvl1pPr algn="ctr">
              <a:defRPr sz="1200">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dirty="0"/>
          </a:p>
        </p:txBody>
      </p:sp>
      <p:sp>
        <p:nvSpPr>
          <p:cNvPr id="15" name="Rectangle 14">
            <a:extLst>
              <a:ext uri="{FF2B5EF4-FFF2-40B4-BE49-F238E27FC236}">
                <a16:creationId xmlns:a16="http://schemas.microsoft.com/office/drawing/2014/main" id="{3E0A372F-0E4C-46DF-B3A3-3E05212CD6CF}"/>
              </a:ext>
            </a:extLst>
          </p:cNvPr>
          <p:cNvSpPr/>
          <p:nvPr userDrawn="1"/>
        </p:nvSpPr>
        <p:spPr>
          <a:xfrm>
            <a:off x="0" y="571499"/>
            <a:ext cx="594360" cy="59436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Placeholder 15">
            <a:extLst>
              <a:ext uri="{FF2B5EF4-FFF2-40B4-BE49-F238E27FC236}">
                <a16:creationId xmlns:a16="http://schemas.microsoft.com/office/drawing/2014/main" id="{A545BA0D-1634-4AAC-9D6C-839F76A73EF5}"/>
              </a:ext>
            </a:extLst>
          </p:cNvPr>
          <p:cNvSpPr>
            <a:spLocks noGrp="1"/>
          </p:cNvSpPr>
          <p:nvPr>
            <p:ph type="title"/>
          </p:nvPr>
        </p:nvSpPr>
        <p:spPr>
          <a:xfrm>
            <a:off x="838200" y="22372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16">
            <a:extLst>
              <a:ext uri="{FF2B5EF4-FFF2-40B4-BE49-F238E27FC236}">
                <a16:creationId xmlns:a16="http://schemas.microsoft.com/office/drawing/2014/main" id="{A1DEDEA2-B93F-4B13-8DF9-956FA8424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7799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hdr="0" dt="0"/>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creativecommons.org/licenses/by-nc-nd/3.0/" TargetMode="External"/><Relationship Id="rId4" Type="http://schemas.openxmlformats.org/officeDocument/2006/relationships/hyperlink" Target="http://entrenandoaikido.com/el-principio-90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energy.gov/bil/bipartisan-infrastructure-law-homepage" TargetMode="External"/><Relationship Id="rId5" Type="http://schemas.openxmlformats.org/officeDocument/2006/relationships/hyperlink" Target="https://www.energy.gov/equity"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thescmcgroup.com/" TargetMode="External"/><Relationship Id="rId5" Type="http://schemas.openxmlformats.org/officeDocument/2006/relationships/hyperlink" Target="https://www.energy.gov/osdbu/acquisition-forecast"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s://www.gsa.gov/buying-selling/purchasing-programs/gsa-multiple-award-schedule/sandbox-schedules-consolidation-work/for-industry-partners-getting-on-schedule" TargetMode="External"/><Relationship Id="rId3" Type="http://schemas.openxmlformats.org/officeDocument/2006/relationships/image" Target="../media/image9.png"/><Relationship Id="rId7" Type="http://schemas.openxmlformats.org/officeDocument/2006/relationships/hyperlink" Target="http://www.ebuy.gsa.gov/ebuy/"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fedconnect.net/" TargetMode="External"/><Relationship Id="rId5" Type="http://schemas.openxmlformats.org/officeDocument/2006/relationships/hyperlink" Target="http://www.sam.gov/"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thescmcgroup.com/" TargetMode="Externa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8" Type="http://schemas.openxmlformats.org/officeDocument/2006/relationships/hyperlink" Target="https://aaf.dau.edu/aaf/contracting-cone/simplified-acquisition-far-part-13/" TargetMode="External"/><Relationship Id="rId3" Type="http://schemas.openxmlformats.org/officeDocument/2006/relationships/image" Target="../media/image9.png"/><Relationship Id="rId7" Type="http://schemas.openxmlformats.org/officeDocument/2006/relationships/hyperlink" Target="https://www.acquisition.gov/far/part-12#FAR_Part_12" TargetMode="External"/><Relationship Id="rId12" Type="http://schemas.openxmlformats.org/officeDocument/2006/relationships/hyperlink" Target="https://www.acquisition.gov/far/part-19#FAR_Part_19"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acquisition.gov/far/part-8#FAR_8_405_5" TargetMode="External"/><Relationship Id="rId11" Type="http://schemas.openxmlformats.org/officeDocument/2006/relationships/hyperlink" Target="https://www.acquisition.gov/far/part-15#FAR_Part_15" TargetMode="External"/><Relationship Id="rId5" Type="http://schemas.openxmlformats.org/officeDocument/2006/relationships/hyperlink" Target="https://www.acquisition.gov/far/part-8#FAR_8_404" TargetMode="External"/><Relationship Id="rId10" Type="http://schemas.openxmlformats.org/officeDocument/2006/relationships/hyperlink" Target="https://www.acquisition.gov/far/part-14#FAR_Part_14" TargetMode="External"/><Relationship Id="rId4" Type="http://schemas.openxmlformats.org/officeDocument/2006/relationships/image" Target="../media/image10.png"/><Relationship Id="rId9" Type="http://schemas.openxmlformats.org/officeDocument/2006/relationships/hyperlink" Target="https://www.acquisition.gov/far/part-13#FAR_Part_1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cid:229533837882774642839169" TargetMode="External"/><Relationship Id="rId5" Type="http://schemas.openxmlformats.org/officeDocument/2006/relationships/image" Target="../media/image14.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hyperlink" Target="https://www.energy.gov/osdbu/articles/small-business-program-managers-directory" TargetMode="External"/><Relationship Id="rId13" Type="http://schemas.openxmlformats.org/officeDocument/2006/relationships/hyperlink" Target="https://www.energy.gov/osdbu/small-business-services/submit-notice-alleged-undue-restriction" TargetMode="External"/><Relationship Id="rId18" Type="http://schemas.openxmlformats.org/officeDocument/2006/relationships/hyperlink" Target="https://www.ebuy.gsa.gov/ebuy/" TargetMode="External"/><Relationship Id="rId3" Type="http://schemas.openxmlformats.org/officeDocument/2006/relationships/image" Target="../media/image9.png"/><Relationship Id="rId7" Type="http://schemas.openxmlformats.org/officeDocument/2006/relationships/hyperlink" Target="https://www.fedconnect.net/FedConnect/Default.htm" TargetMode="External"/><Relationship Id="rId12" Type="http://schemas.openxmlformats.org/officeDocument/2006/relationships/hyperlink" Target="https://www.energy.gov/osdbu/programs/mentor-prot-g-program#:~:text=The%20Department%20of%20Energy%E2%80%99s%20%28DOE%20or%20the%20Department%29,for%20small%20businesses%20to%20work%20with%20the%20Department." TargetMode="External"/><Relationship Id="rId17" Type="http://schemas.openxmlformats.org/officeDocument/2006/relationships/hyperlink" Target="https://www.census.gov/eos/www/naics" TargetMode="External"/><Relationship Id="rId2" Type="http://schemas.openxmlformats.org/officeDocument/2006/relationships/notesSlide" Target="../notesSlides/notesSlide29.xml"/><Relationship Id="rId16" Type="http://schemas.openxmlformats.org/officeDocument/2006/relationships/hyperlink" Target="https://www.mbda.gov/mbda-programs" TargetMode="External"/><Relationship Id="rId1" Type="http://schemas.openxmlformats.org/officeDocument/2006/relationships/slideLayout" Target="../slideLayouts/slideLayout1.xml"/><Relationship Id="rId6" Type="http://schemas.openxmlformats.org/officeDocument/2006/relationships/hyperlink" Target="http://sam.gov/" TargetMode="External"/><Relationship Id="rId11" Type="http://schemas.openxmlformats.org/officeDocument/2006/relationships/hyperlink" Target="https://www.netl.doe.gov/business/unsolicited-proposals" TargetMode="External"/><Relationship Id="rId5" Type="http://schemas.openxmlformats.org/officeDocument/2006/relationships/hyperlink" Target="https://www.energy.gov/osdbu/acquisition-forecast" TargetMode="External"/><Relationship Id="rId15" Type="http://schemas.openxmlformats.org/officeDocument/2006/relationships/hyperlink" Target="https://www.aptac-us.org/" TargetMode="External"/><Relationship Id="rId10" Type="http://schemas.openxmlformats.org/officeDocument/2006/relationships/hyperlink" Target="https://science.energy.gov/sbir/" TargetMode="External"/><Relationship Id="rId19" Type="http://schemas.openxmlformats.org/officeDocument/2006/relationships/hyperlink" Target="http://www.grants.gov/" TargetMode="External"/><Relationship Id="rId4" Type="http://schemas.openxmlformats.org/officeDocument/2006/relationships/image" Target="../media/image10.png"/><Relationship Id="rId9" Type="http://schemas.openxmlformats.org/officeDocument/2006/relationships/hyperlink" Target="https://www.energy.gov/osdbu/small-business-toolbox" TargetMode="External"/><Relationship Id="rId14" Type="http://schemas.openxmlformats.org/officeDocument/2006/relationships/hyperlink" Target="https://www.sba.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energy.gov/osdbu/upcoming-events-calendar"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Tanya.Crawford@hq.doe.gov" TargetMode="External"/><Relationship Id="rId3" Type="http://schemas.openxmlformats.org/officeDocument/2006/relationships/image" Target="../media/image9.png"/><Relationship Id="rId7" Type="http://schemas.openxmlformats.org/officeDocument/2006/relationships/hyperlink" Target="mailto:Mark.Lochbaum@hq.doe.gov"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mailto:Kent.Hibben@hq.doe.gov" TargetMode="External"/><Relationship Id="rId5" Type="http://schemas.openxmlformats.org/officeDocument/2006/relationships/hyperlink" Target="https://app.smartsheetgov.com/b/form/3e8313ee3594452abbc3c9a55d259751" TargetMode="External"/><Relationship Id="rId4" Type="http://schemas.openxmlformats.org/officeDocument/2006/relationships/hyperlink" Target="mailto:SmallBusiness@hq.doe.gov" TargetMode="External"/><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6" Type="http://schemas.openxmlformats.org/officeDocument/2006/relationships/image" Target="../media/image260.png"/><Relationship Id="rId117" Type="http://schemas.openxmlformats.org/officeDocument/2006/relationships/customXml" Target="../ink/ink75.xml"/><Relationship Id="rId21" Type="http://schemas.openxmlformats.org/officeDocument/2006/relationships/customXml" Target="../ink/ink10.xml"/><Relationship Id="rId42" Type="http://schemas.openxmlformats.org/officeDocument/2006/relationships/image" Target="../media/image34.png"/><Relationship Id="rId47" Type="http://schemas.openxmlformats.org/officeDocument/2006/relationships/customXml" Target="../ink/ink23.xml"/><Relationship Id="rId63" Type="http://schemas.openxmlformats.org/officeDocument/2006/relationships/customXml" Target="../ink/ink31.xml"/><Relationship Id="rId68" Type="http://schemas.openxmlformats.org/officeDocument/2006/relationships/image" Target="../media/image47.png"/><Relationship Id="rId84" Type="http://schemas.openxmlformats.org/officeDocument/2006/relationships/image" Target="../media/image53.png"/><Relationship Id="rId89" Type="http://schemas.openxmlformats.org/officeDocument/2006/relationships/customXml" Target="../ink/ink48.xml"/><Relationship Id="rId112" Type="http://schemas.openxmlformats.org/officeDocument/2006/relationships/customXml" Target="../ink/ink70.xml"/><Relationship Id="rId16" Type="http://schemas.openxmlformats.org/officeDocument/2006/relationships/image" Target="../media/image210.png"/><Relationship Id="rId107" Type="http://schemas.openxmlformats.org/officeDocument/2006/relationships/customXml" Target="../ink/ink65.xml"/><Relationship Id="rId11" Type="http://schemas.openxmlformats.org/officeDocument/2006/relationships/customXml" Target="../ink/ink5.xml"/><Relationship Id="rId32" Type="http://schemas.openxmlformats.org/officeDocument/2006/relationships/image" Target="../media/image290.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42.png"/><Relationship Id="rId74" Type="http://schemas.openxmlformats.org/officeDocument/2006/relationships/image" Target="../media/image50.png"/><Relationship Id="rId79" Type="http://schemas.openxmlformats.org/officeDocument/2006/relationships/customXml" Target="../ink/ink39.xml"/><Relationship Id="rId102" Type="http://schemas.openxmlformats.org/officeDocument/2006/relationships/customXml" Target="../ink/ink61.xml"/><Relationship Id="rId123" Type="http://schemas.openxmlformats.org/officeDocument/2006/relationships/customXml" Target="../ink/ink80.xml"/><Relationship Id="rId5" Type="http://schemas.openxmlformats.org/officeDocument/2006/relationships/customXml" Target="../ink/ink2.xml"/><Relationship Id="rId61" Type="http://schemas.openxmlformats.org/officeDocument/2006/relationships/customXml" Target="../ink/ink30.xml"/><Relationship Id="rId82" Type="http://schemas.openxmlformats.org/officeDocument/2006/relationships/customXml" Target="../ink/ink42.xml"/><Relationship Id="rId90" Type="http://schemas.openxmlformats.org/officeDocument/2006/relationships/customXml" Target="../ink/ink49.xml"/><Relationship Id="rId95" Type="http://schemas.openxmlformats.org/officeDocument/2006/relationships/customXml" Target="../ink/ink54.xml"/><Relationship Id="rId19" Type="http://schemas.openxmlformats.org/officeDocument/2006/relationships/customXml" Target="../ink/ink9.xml"/><Relationship Id="rId14" Type="http://schemas.openxmlformats.org/officeDocument/2006/relationships/image" Target="../media/image200.png"/><Relationship Id="rId22" Type="http://schemas.openxmlformats.org/officeDocument/2006/relationships/image" Target="../media/image240.png"/><Relationship Id="rId27" Type="http://schemas.openxmlformats.org/officeDocument/2006/relationships/customXml" Target="../ink/ink13.xml"/><Relationship Id="rId30" Type="http://schemas.openxmlformats.org/officeDocument/2006/relationships/image" Target="../media/image280.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370.png"/><Relationship Id="rId56" Type="http://schemas.openxmlformats.org/officeDocument/2006/relationships/image" Target="../media/image41.png"/><Relationship Id="rId64" Type="http://schemas.openxmlformats.org/officeDocument/2006/relationships/image" Target="../media/image45.png"/><Relationship Id="rId69" Type="http://schemas.openxmlformats.org/officeDocument/2006/relationships/customXml" Target="../ink/ink34.xml"/><Relationship Id="rId77" Type="http://schemas.openxmlformats.org/officeDocument/2006/relationships/customXml" Target="../ink/ink38.xml"/><Relationship Id="rId100" Type="http://schemas.openxmlformats.org/officeDocument/2006/relationships/customXml" Target="../ink/ink59.xml"/><Relationship Id="rId105" Type="http://schemas.openxmlformats.org/officeDocument/2006/relationships/customXml" Target="../ink/ink63.xml"/><Relationship Id="rId113" Type="http://schemas.openxmlformats.org/officeDocument/2006/relationships/customXml" Target="../ink/ink71.xml"/><Relationship Id="rId118" Type="http://schemas.openxmlformats.org/officeDocument/2006/relationships/customXml" Target="../ink/ink76.xml"/><Relationship Id="rId8" Type="http://schemas.openxmlformats.org/officeDocument/2006/relationships/image" Target="../media/image170.png"/><Relationship Id="rId51" Type="http://schemas.openxmlformats.org/officeDocument/2006/relationships/customXml" Target="../ink/ink25.xml"/><Relationship Id="rId72" Type="http://schemas.openxmlformats.org/officeDocument/2006/relationships/image" Target="../media/image49.png"/><Relationship Id="rId80" Type="http://schemas.openxmlformats.org/officeDocument/2006/relationships/customXml" Target="../ink/ink40.xml"/><Relationship Id="rId85" Type="http://schemas.openxmlformats.org/officeDocument/2006/relationships/customXml" Target="../ink/ink44.xml"/><Relationship Id="rId93" Type="http://schemas.openxmlformats.org/officeDocument/2006/relationships/customXml" Target="../ink/ink52.xml"/><Relationship Id="rId98" Type="http://schemas.openxmlformats.org/officeDocument/2006/relationships/customXml" Target="../ink/ink57.xml"/><Relationship Id="rId121" Type="http://schemas.openxmlformats.org/officeDocument/2006/relationships/image" Target="../media/image55.png"/><Relationship Id="rId3" Type="http://schemas.openxmlformats.org/officeDocument/2006/relationships/customXml" Target="../ink/ink1.xml"/><Relationship Id="rId12" Type="http://schemas.openxmlformats.org/officeDocument/2006/relationships/image" Target="../media/image19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320.png"/><Relationship Id="rId46" Type="http://schemas.openxmlformats.org/officeDocument/2006/relationships/image" Target="../media/image360.png"/><Relationship Id="rId59" Type="http://schemas.openxmlformats.org/officeDocument/2006/relationships/customXml" Target="../ink/ink29.xml"/><Relationship Id="rId67" Type="http://schemas.openxmlformats.org/officeDocument/2006/relationships/customXml" Target="../ink/ink33.xml"/><Relationship Id="rId103" Type="http://schemas.openxmlformats.org/officeDocument/2006/relationships/customXml" Target="../ink/ink62.xml"/><Relationship Id="rId108" Type="http://schemas.openxmlformats.org/officeDocument/2006/relationships/customXml" Target="../ink/ink66.xml"/><Relationship Id="rId116" Type="http://schemas.openxmlformats.org/officeDocument/2006/relationships/customXml" Target="../ink/ink74.xml"/><Relationship Id="rId124" Type="http://schemas.openxmlformats.org/officeDocument/2006/relationships/customXml" Target="../ink/ink81.xml"/><Relationship Id="rId20" Type="http://schemas.openxmlformats.org/officeDocument/2006/relationships/image" Target="../media/image230.png"/><Relationship Id="rId41" Type="http://schemas.openxmlformats.org/officeDocument/2006/relationships/customXml" Target="../ink/ink20.xml"/><Relationship Id="rId54" Type="http://schemas.openxmlformats.org/officeDocument/2006/relationships/image" Target="../media/image40.png"/><Relationship Id="rId62" Type="http://schemas.openxmlformats.org/officeDocument/2006/relationships/image" Target="../media/image44.png"/><Relationship Id="rId70" Type="http://schemas.openxmlformats.org/officeDocument/2006/relationships/image" Target="../media/image48.png"/><Relationship Id="rId75" Type="http://schemas.openxmlformats.org/officeDocument/2006/relationships/customXml" Target="../ink/ink37.xml"/><Relationship Id="rId83" Type="http://schemas.openxmlformats.org/officeDocument/2006/relationships/customXml" Target="../ink/ink43.xml"/><Relationship Id="rId88" Type="http://schemas.openxmlformats.org/officeDocument/2006/relationships/customXml" Target="../ink/ink47.xml"/><Relationship Id="rId91" Type="http://schemas.openxmlformats.org/officeDocument/2006/relationships/customXml" Target="../ink/ink50.xml"/><Relationship Id="rId96" Type="http://schemas.openxmlformats.org/officeDocument/2006/relationships/customXml" Target="../ink/ink55.xml"/><Relationship Id="rId111" Type="http://schemas.openxmlformats.org/officeDocument/2006/relationships/customXml" Target="../ink/ink69.xml"/><Relationship Id="rId1" Type="http://schemas.openxmlformats.org/officeDocument/2006/relationships/slideLayout" Target="../slideLayouts/slideLayout18.xml"/><Relationship Id="rId6" Type="http://schemas.openxmlformats.org/officeDocument/2006/relationships/image" Target="../media/image160.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70.png"/><Relationship Id="rId36" Type="http://schemas.openxmlformats.org/officeDocument/2006/relationships/image" Target="../media/image310.png"/><Relationship Id="rId49" Type="http://schemas.openxmlformats.org/officeDocument/2006/relationships/customXml" Target="../ink/ink24.xml"/><Relationship Id="rId57" Type="http://schemas.openxmlformats.org/officeDocument/2006/relationships/customXml" Target="../ink/ink28.xml"/><Relationship Id="rId106" Type="http://schemas.openxmlformats.org/officeDocument/2006/relationships/customXml" Target="../ink/ink64.xml"/><Relationship Id="rId114" Type="http://schemas.openxmlformats.org/officeDocument/2006/relationships/customXml" Target="../ink/ink72.xml"/><Relationship Id="rId119" Type="http://schemas.openxmlformats.org/officeDocument/2006/relationships/customXml" Target="../ink/ink77.xml"/><Relationship Id="rId10" Type="http://schemas.openxmlformats.org/officeDocument/2006/relationships/image" Target="../media/image180.png"/><Relationship Id="rId31" Type="http://schemas.openxmlformats.org/officeDocument/2006/relationships/customXml" Target="../ink/ink15.xml"/><Relationship Id="rId44" Type="http://schemas.openxmlformats.org/officeDocument/2006/relationships/image" Target="../media/image350.png"/><Relationship Id="rId52" Type="http://schemas.openxmlformats.org/officeDocument/2006/relationships/image" Target="../media/image390.png"/><Relationship Id="rId60" Type="http://schemas.openxmlformats.org/officeDocument/2006/relationships/image" Target="../media/image43.png"/><Relationship Id="rId65" Type="http://schemas.openxmlformats.org/officeDocument/2006/relationships/customXml" Target="../ink/ink32.xml"/><Relationship Id="rId73" Type="http://schemas.openxmlformats.org/officeDocument/2006/relationships/customXml" Target="../ink/ink36.xml"/><Relationship Id="rId78" Type="http://schemas.openxmlformats.org/officeDocument/2006/relationships/image" Target="../media/image52.png"/><Relationship Id="rId81" Type="http://schemas.openxmlformats.org/officeDocument/2006/relationships/customXml" Target="../ink/ink41.xml"/><Relationship Id="rId86" Type="http://schemas.openxmlformats.org/officeDocument/2006/relationships/customXml" Target="../ink/ink45.xml"/><Relationship Id="rId94" Type="http://schemas.openxmlformats.org/officeDocument/2006/relationships/customXml" Target="../ink/ink53.xml"/><Relationship Id="rId99" Type="http://schemas.openxmlformats.org/officeDocument/2006/relationships/customXml" Target="../ink/ink58.xml"/><Relationship Id="rId101" Type="http://schemas.openxmlformats.org/officeDocument/2006/relationships/customXml" Target="../ink/ink60.xml"/><Relationship Id="rId122" Type="http://schemas.openxmlformats.org/officeDocument/2006/relationships/customXml" Target="../ink/ink79.xml"/><Relationship Id="rId4" Type="http://schemas.openxmlformats.org/officeDocument/2006/relationships/image" Target="../media/image1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22.png"/><Relationship Id="rId39" Type="http://schemas.openxmlformats.org/officeDocument/2006/relationships/customXml" Target="../ink/ink19.xml"/><Relationship Id="rId109" Type="http://schemas.openxmlformats.org/officeDocument/2006/relationships/customXml" Target="../ink/ink67.xml"/><Relationship Id="rId34" Type="http://schemas.openxmlformats.org/officeDocument/2006/relationships/image" Target="../media/image300.png"/><Relationship Id="rId50" Type="http://schemas.openxmlformats.org/officeDocument/2006/relationships/image" Target="../media/image380.png"/><Relationship Id="rId55" Type="http://schemas.openxmlformats.org/officeDocument/2006/relationships/customXml" Target="../ink/ink27.xml"/><Relationship Id="rId76" Type="http://schemas.openxmlformats.org/officeDocument/2006/relationships/image" Target="../media/image51.png"/><Relationship Id="rId97" Type="http://schemas.openxmlformats.org/officeDocument/2006/relationships/customXml" Target="../ink/ink56.xml"/><Relationship Id="rId104" Type="http://schemas.openxmlformats.org/officeDocument/2006/relationships/image" Target="../media/image54.png"/><Relationship Id="rId120" Type="http://schemas.openxmlformats.org/officeDocument/2006/relationships/customXml" Target="../ink/ink78.xml"/><Relationship Id="rId125" Type="http://schemas.openxmlformats.org/officeDocument/2006/relationships/customXml" Target="../ink/ink82.xml"/><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customXml" Target="../ink/ink51.xml"/><Relationship Id="rId2" Type="http://schemas.openxmlformats.org/officeDocument/2006/relationships/image" Target="../media/image39.png"/><Relationship Id="rId29" Type="http://schemas.openxmlformats.org/officeDocument/2006/relationships/customXml" Target="../ink/ink14.xml"/><Relationship Id="rId24" Type="http://schemas.openxmlformats.org/officeDocument/2006/relationships/image" Target="../media/image250.png"/><Relationship Id="rId40" Type="http://schemas.openxmlformats.org/officeDocument/2006/relationships/image" Target="../media/image33.png"/><Relationship Id="rId45" Type="http://schemas.openxmlformats.org/officeDocument/2006/relationships/customXml" Target="../ink/ink22.xml"/><Relationship Id="rId66" Type="http://schemas.openxmlformats.org/officeDocument/2006/relationships/image" Target="../media/image46.png"/><Relationship Id="rId87" Type="http://schemas.openxmlformats.org/officeDocument/2006/relationships/customXml" Target="../ink/ink46.xml"/><Relationship Id="rId110" Type="http://schemas.openxmlformats.org/officeDocument/2006/relationships/customXml" Target="../ink/ink68.xml"/><Relationship Id="rId115" Type="http://schemas.openxmlformats.org/officeDocument/2006/relationships/customXml" Target="../ink/ink7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s://netl.doe.gov/business/solicitations-hub" TargetMode="External"/><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hyperlink" Target="https://www.energy.gov/sites/default/files/2022-04/2022-Strategic-Vision-The-Role-of-Fossil-Energy-and-Carbon-Management-in-Achieving-Net-Zero-Greenhouse-Gas-Emissions_Updated-4.28.22.pdf" TargetMode="Externa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hyperlink" Target="http://www.energy.gov/osdbu/articles/acquisition-forecast"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s>
</file>

<file path=ppt/slides/_rels/slide59.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14.xml"/><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tags" Target="../tags/tag5.xml"/><Relationship Id="rId21" Type="http://schemas.openxmlformats.org/officeDocument/2006/relationships/image" Target="../media/image79.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tags" Target="../tags/tag4.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82.png"/><Relationship Id="rId32" Type="http://schemas.openxmlformats.org/officeDocument/2006/relationships/image" Target="../media/image90.png"/><Relationship Id="rId5" Type="http://schemas.openxmlformats.org/officeDocument/2006/relationships/tags" Target="../tags/tag7.xml"/><Relationship Id="rId15" Type="http://schemas.openxmlformats.org/officeDocument/2006/relationships/image" Target="../media/image73.emf"/><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tags" Target="../tags/tag12.xml"/><Relationship Id="rId19" Type="http://schemas.openxmlformats.org/officeDocument/2006/relationships/image" Target="../media/image77.png"/><Relationship Id="rId31" Type="http://schemas.openxmlformats.org/officeDocument/2006/relationships/image" Target="../media/image89.jpe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notesSlide" Target="../notesSlides/notesSlide43.xml"/><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www.netl.doe.gov/" TargetMode="External"/><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chart" Target="../charts/chart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xml"/><Relationship Id="rId1" Type="http://schemas.openxmlformats.org/officeDocument/2006/relationships/video" Target="https://www.youtube.com/embed/w64b4u2fqg4?feature=oembed" TargetMode="External"/><Relationship Id="rId5" Type="http://schemas.openxmlformats.org/officeDocument/2006/relationships/image" Target="../media/image93.jpeg"/><Relationship Id="rId4" Type="http://schemas.openxmlformats.org/officeDocument/2006/relationships/hyperlink" Target="https://youtu.be/w64b4u2fqg4"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hyperlink" Target="http://www.netl.doe.gov/business/site-support" TargetMode="Externa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hyperlink" Target="https://netl.doe.gov/business/solicitations-hub"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hyperlink" Target="https://www.fedconnect.net/" TargetMode="External"/><Relationship Id="rId4" Type="http://schemas.openxmlformats.org/officeDocument/2006/relationships/hyperlink" Target="https://www.grants.gov/"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bir.gov/about" TargetMode="External"/><Relationship Id="rId7" Type="http://schemas.openxmlformats.org/officeDocument/2006/relationships/hyperlink" Target="mailto:Maria.Reidpath@netl.doe.gov" TargetMode="External"/><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hyperlink" Target="https://www.netl.doe.gov/node/6231" TargetMode="External"/><Relationship Id="rId5" Type="http://schemas.openxmlformats.org/officeDocument/2006/relationships/hyperlink" Target="https://www.netl.doe.gov/node/3493" TargetMode="External"/><Relationship Id="rId4" Type="http://schemas.openxmlformats.org/officeDocument/2006/relationships/hyperlink" Target="https://science.osti.gov/sbir"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energy.gov/mission" TargetMode="Externa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hyperlink" Target="http://www.netl.doe.gov/business/unsolicited-proposals" TargetMode="External"/><Relationship Id="rId7" Type="http://schemas.openxmlformats.org/officeDocument/2006/relationships/image" Target="../media/image94.e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package" Target="../embeddings/Microsoft_Excel_Worksheet2.xlsx"/><Relationship Id="rId5" Type="http://schemas.openxmlformats.org/officeDocument/2006/relationships/hyperlink" Target="mailto:DOEUSP@netl.doe.gov" TargetMode="External"/><Relationship Id="rId4" Type="http://schemas.openxmlformats.org/officeDocument/2006/relationships/hyperlink" Target="https://netl.doe.gov/business/uspguide"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www.sba.gov/" TargetMode="External"/><Relationship Id="rId3" Type="http://schemas.openxmlformats.org/officeDocument/2006/relationships/hyperlink" Target="http://www.netl.doe.gov/business/site-support" TargetMode="External"/><Relationship Id="rId7" Type="http://schemas.openxmlformats.org/officeDocument/2006/relationships/hyperlink" Target="http://www.fedconnect.net/" TargetMode="External"/><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hyperlink" Target="https://www.sam.gov/" TargetMode="External"/><Relationship Id="rId5" Type="http://schemas.openxmlformats.org/officeDocument/2006/relationships/hyperlink" Target="http://www.netl.doe.gov/small-business" TargetMode="External"/><Relationship Id="rId4" Type="http://schemas.openxmlformats.org/officeDocument/2006/relationships/hyperlink" Target="https://netl.doe.gov/business/solicitations-hub"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54.xml"/><Relationship Id="rId7" Type="http://schemas.openxmlformats.org/officeDocument/2006/relationships/image" Target="../media/image97.png"/><Relationship Id="rId2" Type="http://schemas.openxmlformats.org/officeDocument/2006/relationships/slideLayout" Target="../slideLayouts/slideLayout17.xml"/><Relationship Id="rId1" Type="http://schemas.openxmlformats.org/officeDocument/2006/relationships/tags" Target="../tags/tag16.xml"/><Relationship Id="rId6" Type="http://schemas.openxmlformats.org/officeDocument/2006/relationships/image" Target="../media/image96.png"/><Relationship Id="rId5" Type="http://schemas.microsoft.com/office/2007/relationships/hdphoto" Target="../media/hdphoto1.wdp"/><Relationship Id="rId10" Type="http://schemas.openxmlformats.org/officeDocument/2006/relationships/hyperlink" Target="mailto:Jennifer.Scharrer@netl.doe.gov" TargetMode="External"/><Relationship Id="rId4" Type="http://schemas.openxmlformats.org/officeDocument/2006/relationships/image" Target="../media/image95.png"/><Relationship Id="rId9"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energy.gov/osdbu/doing-business-doe"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hyperlink" Target="https://www.energy.gov/osdbu/articles/small-business-program-managers-directory" TargetMode="External"/><Relationship Id="rId5" Type="http://schemas.openxmlformats.org/officeDocument/2006/relationships/hyperlink" Target="mailto:smallbusiness@hq.doe.gov" TargetMode="Externa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energy.gov/osdbu/past-events-gallery"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hyperlink" Target="https://www.energy.gov/osdbu/programs/mentor-prot-g-program" TargetMode="External"/><Relationship Id="rId5" Type="http://schemas.openxmlformats.org/officeDocument/2006/relationships/hyperlink" Target="https://www.energy.gov/osdbu/acquisition-forecast" TargetMode="Externa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hyperlink" Target="https://www.energy.gov/leadership/organization-cha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86000"/>
          </a:schemeClr>
        </a:solidFill>
        <a:effectLst/>
      </p:bgPr>
    </p:bg>
    <p:spTree>
      <p:nvGrpSpPr>
        <p:cNvPr id="1" name=""/>
        <p:cNvGrpSpPr/>
        <p:nvPr/>
      </p:nvGrpSpPr>
      <p:grpSpPr>
        <a:xfrm>
          <a:off x="0" y="0"/>
          <a:ext cx="0" cy="0"/>
          <a:chOff x="0" y="0"/>
          <a:chExt cx="0" cy="0"/>
        </a:xfrm>
      </p:grpSpPr>
      <p:pic>
        <p:nvPicPr>
          <p:cNvPr id="6" name="Content Placeholder 5" descr="Text, letter, qr code&#10;&#10;Description automatically generated">
            <a:extLst>
              <a:ext uri="{FF2B5EF4-FFF2-40B4-BE49-F238E27FC236}">
                <a16:creationId xmlns:a16="http://schemas.microsoft.com/office/drawing/2014/main" id="{7754A609-64DE-43AA-A847-28B9B21EFBA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953" t="4609" r="18170" b="4994"/>
          <a:stretch/>
        </p:blipFill>
        <p:spPr>
          <a:xfrm>
            <a:off x="100834" y="66675"/>
            <a:ext cx="7966841" cy="672465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8" name="Freeform: Shape 1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 name="Freeform: Shape 1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3">
            <a:extLst>
              <a:ext uri="{FF2B5EF4-FFF2-40B4-BE49-F238E27FC236}">
                <a16:creationId xmlns:a16="http://schemas.microsoft.com/office/drawing/2014/main" id="{ACBA63E5-9D30-4637-BCB2-AEE93D67A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7302" y="112012"/>
            <a:ext cx="930843" cy="930843"/>
          </a:xfrm>
          <a:prstGeom prst="rect">
            <a:avLst/>
          </a:prstGeom>
        </p:spPr>
      </p:pic>
      <p:sp>
        <p:nvSpPr>
          <p:cNvPr id="16" name="TextBox 15">
            <a:extLst>
              <a:ext uri="{FF2B5EF4-FFF2-40B4-BE49-F238E27FC236}">
                <a16:creationId xmlns:a16="http://schemas.microsoft.com/office/drawing/2014/main" id="{FA6E3257-01DD-4D77-8548-B83EBA971154}"/>
              </a:ext>
            </a:extLst>
          </p:cNvPr>
          <p:cNvSpPr txBox="1"/>
          <p:nvPr/>
        </p:nvSpPr>
        <p:spPr>
          <a:xfrm>
            <a:off x="6400801" y="927042"/>
            <a:ext cx="5513593" cy="369332"/>
          </a:xfrm>
          <a:prstGeom prst="rect">
            <a:avLst/>
          </a:prstGeom>
          <a:noFill/>
        </p:spPr>
        <p:txBody>
          <a:bodyPr wrap="square" rtlCol="0">
            <a:spAutoFit/>
          </a:bodyPr>
          <a:lstStyle/>
          <a:p>
            <a:r>
              <a:rPr lang="en-US" b="1" u="sng" dirty="0">
                <a:latin typeface="Segoe UI" panose="020B0502040204020203" pitchFamily="34" charset="0"/>
                <a:cs typeface="Segoe UI" panose="020B0502040204020203" pitchFamily="34" charset="0"/>
              </a:rPr>
              <a:t>AGENDA</a:t>
            </a:r>
          </a:p>
        </p:txBody>
      </p:sp>
      <p:sp>
        <p:nvSpPr>
          <p:cNvPr id="17" name="TextBox 16">
            <a:extLst>
              <a:ext uri="{FF2B5EF4-FFF2-40B4-BE49-F238E27FC236}">
                <a16:creationId xmlns:a16="http://schemas.microsoft.com/office/drawing/2014/main" id="{66540F38-0813-46E8-B49A-628CD308D500}"/>
              </a:ext>
            </a:extLst>
          </p:cNvPr>
          <p:cNvSpPr txBox="1"/>
          <p:nvPr/>
        </p:nvSpPr>
        <p:spPr>
          <a:xfrm>
            <a:off x="6400801" y="1363050"/>
            <a:ext cx="5791200" cy="4247317"/>
          </a:xfrm>
          <a:prstGeom prst="rect">
            <a:avLst/>
          </a:prstGeom>
          <a:noFill/>
        </p:spPr>
        <p:txBody>
          <a:bodyPr wrap="square" rtlCol="0">
            <a:spAutoFit/>
          </a:bodyPr>
          <a:lstStyle/>
          <a:p>
            <a:r>
              <a:rPr lang="en-US" sz="1250" b="1" i="0" u="none" strike="noStrike" baseline="0" dirty="0">
                <a:latin typeface="Segoe UI" panose="020B0502040204020203" pitchFamily="34" charset="0"/>
              </a:rPr>
              <a:t>Forum Logistics and Housekeeping </a:t>
            </a:r>
            <a:endParaRPr lang="en-US" sz="1250" dirty="0">
              <a:latin typeface="Segoe UI" panose="020B0502040204020203" pitchFamily="34" charset="0"/>
            </a:endParaRPr>
          </a:p>
          <a:p>
            <a:r>
              <a:rPr lang="en-US" sz="1200" b="0" i="0" u="none" strike="noStrike" baseline="0" dirty="0">
                <a:latin typeface="Segoe UI" panose="020B0502040204020203" pitchFamily="34" charset="0"/>
              </a:rPr>
              <a:t>Jennifer Scharrer, Small Business Program Manager (SBPM), NETL</a:t>
            </a:r>
          </a:p>
          <a:p>
            <a:endParaRPr lang="en-US" sz="1250" b="0" i="0" u="none" strike="noStrike" baseline="0" dirty="0">
              <a:latin typeface="Segoe UI" panose="020B0502040204020203" pitchFamily="34" charset="0"/>
            </a:endParaRPr>
          </a:p>
          <a:p>
            <a:r>
              <a:rPr lang="en-US" sz="1250" b="1" i="0" u="none" strike="noStrike" baseline="0" dirty="0">
                <a:latin typeface="Segoe UI" panose="020B0502040204020203" pitchFamily="34" charset="0"/>
              </a:rPr>
              <a:t>Welcome and Opening Remarks </a:t>
            </a:r>
            <a:endParaRPr lang="en-US" sz="1250" dirty="0">
              <a:latin typeface="Segoe UI" panose="020B0502040204020203" pitchFamily="34" charset="0"/>
            </a:endParaRPr>
          </a:p>
          <a:p>
            <a:r>
              <a:rPr lang="en-US" sz="1200" b="0" i="0" u="none" strike="noStrike" baseline="0" dirty="0">
                <a:latin typeface="Segoe UI" panose="020B0502040204020203" pitchFamily="34" charset="0"/>
              </a:rPr>
              <a:t>Ron Pierce, Director, OSDBU</a:t>
            </a:r>
          </a:p>
          <a:p>
            <a:r>
              <a:rPr lang="en-US" sz="1200" b="0" i="0" u="none" strike="noStrike" baseline="0" dirty="0">
                <a:latin typeface="Segoe UI" panose="020B0502040204020203" pitchFamily="34" charset="0"/>
              </a:rPr>
              <a:t>Alan Perry, Director, Office of Workforce </a:t>
            </a:r>
            <a:r>
              <a:rPr lang="en-US" sz="1200" dirty="0">
                <a:latin typeface="Segoe UI" panose="020B0502040204020203" pitchFamily="34" charset="0"/>
              </a:rPr>
              <a:t>Management and Administration, </a:t>
            </a:r>
            <a:r>
              <a:rPr lang="en-US" sz="1200" b="0" i="0" u="none" strike="noStrike" baseline="0" dirty="0">
                <a:latin typeface="Segoe UI" panose="020B0502040204020203" pitchFamily="34" charset="0"/>
              </a:rPr>
              <a:t>FECM</a:t>
            </a:r>
          </a:p>
          <a:p>
            <a:r>
              <a:rPr lang="en-US" sz="1200" b="0" i="0" u="none" strike="noStrike" baseline="0" dirty="0">
                <a:latin typeface="Segoe UI" panose="020B0502040204020203" pitchFamily="34" charset="0"/>
              </a:rPr>
              <a:t>Sean Plasynski, PhD, Deputy Director &amp; CTO, Head of Contracting Activity, NETL</a:t>
            </a:r>
          </a:p>
          <a:p>
            <a:endParaRPr lang="en-US" sz="1250" b="0" i="0" u="none" strike="noStrike" baseline="0" dirty="0">
              <a:latin typeface="Segoe UI" panose="020B0502040204020203" pitchFamily="34" charset="0"/>
            </a:endParaRPr>
          </a:p>
          <a:p>
            <a:r>
              <a:rPr lang="en-US" sz="1250" b="1" i="0" u="none" strike="noStrike" baseline="0" dirty="0">
                <a:latin typeface="Segoe UI" panose="020B0502040204020203" pitchFamily="34" charset="0"/>
              </a:rPr>
              <a:t>Doing Business with the Department of Energy</a:t>
            </a:r>
            <a:endParaRPr lang="en-US" sz="1250" b="0" i="0" u="none" strike="noStrike" baseline="0" dirty="0">
              <a:latin typeface="Segoe UI" panose="020B0502040204020203" pitchFamily="34" charset="0"/>
            </a:endParaRPr>
          </a:p>
          <a:p>
            <a:r>
              <a:rPr lang="en-US" sz="1200" b="0" i="0" u="none" strike="noStrike" baseline="0" dirty="0">
                <a:latin typeface="Segoe UI" panose="020B0502040204020203" pitchFamily="34" charset="0"/>
              </a:rPr>
              <a:t>Ron Pierce, Director, OSDBU </a:t>
            </a:r>
          </a:p>
          <a:p>
            <a:r>
              <a:rPr lang="en-US" sz="1200" b="0" i="0" u="none" strike="noStrike" baseline="0" dirty="0">
                <a:latin typeface="Segoe UI" panose="020B0502040204020203" pitchFamily="34" charset="0"/>
              </a:rPr>
              <a:t>Nicola Ohaegbu, Procurement Analyst, OSDBU </a:t>
            </a:r>
          </a:p>
          <a:p>
            <a:endParaRPr lang="en-US" sz="1250" b="0" i="0" u="none" strike="noStrike" baseline="0" dirty="0">
              <a:latin typeface="Segoe UI" panose="020B0502040204020203" pitchFamily="34" charset="0"/>
            </a:endParaRPr>
          </a:p>
          <a:p>
            <a:pPr marR="15260"/>
            <a:r>
              <a:rPr lang="en-US" sz="1250" b="1" i="0" u="none" strike="noStrike" baseline="0" dirty="0">
                <a:latin typeface="Segoe UI" panose="020B0502040204020203" pitchFamily="34" charset="0"/>
              </a:rPr>
              <a:t>Doing Business with Office of Fossil Energy and Carbon Management </a:t>
            </a:r>
            <a:endParaRPr lang="en-US" sz="1250" b="0" i="0" u="none" strike="noStrike" baseline="0" dirty="0">
              <a:latin typeface="Segoe UI" panose="020B0502040204020203" pitchFamily="34" charset="0"/>
            </a:endParaRPr>
          </a:p>
          <a:p>
            <a:pPr marR="15260"/>
            <a:r>
              <a:rPr lang="en-US" sz="1200" b="0" i="0" u="none" strike="noStrike" baseline="0" dirty="0">
                <a:latin typeface="Segoe UI" panose="020B0502040204020203" pitchFamily="34" charset="0"/>
              </a:rPr>
              <a:t>Alan Perry, Director, Office of Workforce Management and Administration, FECM </a:t>
            </a:r>
          </a:p>
          <a:p>
            <a:pPr marR="15260"/>
            <a:r>
              <a:rPr lang="en-US" sz="1200" b="0" i="0" u="none" strike="noStrike" baseline="0" dirty="0">
                <a:latin typeface="Segoe UI" panose="020B0502040204020203" pitchFamily="34" charset="0"/>
              </a:rPr>
              <a:t>Miranda Johnson, SBPM, FECM </a:t>
            </a:r>
          </a:p>
          <a:p>
            <a:endParaRPr lang="en-US" sz="1250" b="0" i="0" u="none" strike="noStrike" baseline="0" dirty="0">
              <a:latin typeface="Segoe UI" panose="020B0502040204020203" pitchFamily="34" charset="0"/>
            </a:endParaRPr>
          </a:p>
          <a:p>
            <a:pPr marR="22370"/>
            <a:r>
              <a:rPr lang="en-US" sz="1250" b="1" i="0" u="none" strike="noStrike" baseline="0" dirty="0">
                <a:latin typeface="Segoe UI" panose="020B0502040204020203" pitchFamily="34" charset="0"/>
              </a:rPr>
              <a:t>Doing Business with National Energy Technology Laboratory </a:t>
            </a:r>
          </a:p>
          <a:p>
            <a:pPr marR="22370"/>
            <a:r>
              <a:rPr lang="en-US" sz="1200" b="0" i="0" u="none" strike="noStrike" baseline="0" dirty="0">
                <a:latin typeface="Segoe UI" panose="020B0502040204020203" pitchFamily="34" charset="0"/>
              </a:rPr>
              <a:t>Sean Plasynski, PhD, Deputy Director &amp; CTO, Head of Contracting Activity, NETL</a:t>
            </a:r>
          </a:p>
          <a:p>
            <a:pPr marR="22370"/>
            <a:r>
              <a:rPr lang="en-US" sz="1200" b="0" i="0" u="none" strike="noStrike" baseline="0" dirty="0">
                <a:latin typeface="Segoe UI" panose="020B0502040204020203" pitchFamily="34" charset="0"/>
              </a:rPr>
              <a:t>Jennifer Scharrer, SBPM, NETL</a:t>
            </a:r>
          </a:p>
          <a:p>
            <a:endParaRPr lang="en-US" sz="1250" b="0" i="0" u="none" strike="noStrike" baseline="0" dirty="0">
              <a:latin typeface="Segoe UI" panose="020B0502040204020203" pitchFamily="34" charset="0"/>
            </a:endParaRPr>
          </a:p>
          <a:p>
            <a:r>
              <a:rPr lang="en-US" sz="1250" b="1" i="0" u="none" strike="noStrike" baseline="0" dirty="0">
                <a:latin typeface="Segoe UI" panose="020B0502040204020203" pitchFamily="34" charset="0"/>
              </a:rPr>
              <a:t>Q&amp;A Session and Closing Remarks</a:t>
            </a:r>
          </a:p>
          <a:p>
            <a:r>
              <a:rPr lang="en-US" sz="1200" b="0" i="0" u="none" strike="noStrike" baseline="0" dirty="0">
                <a:latin typeface="Segoe UI" panose="020B0502040204020203" pitchFamily="34" charset="0"/>
              </a:rPr>
              <a:t>Jennifer Scharrer, SBPM, NETL and Miranda Johnson, SBPM, FECM </a:t>
            </a:r>
          </a:p>
        </p:txBody>
      </p:sp>
    </p:spTree>
    <p:extLst>
      <p:ext uri="{BB962C8B-B14F-4D97-AF65-F5344CB8AC3E}">
        <p14:creationId xmlns:p14="http://schemas.microsoft.com/office/powerpoint/2010/main" val="293558671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inside header with EM written out.png"/>
          <p:cNvPicPr>
            <a:picLocks noChangeAspect="1"/>
          </p:cNvPicPr>
          <p:nvPr/>
        </p:nvPicPr>
        <p:blipFill rotWithShape="1">
          <a:blip r:embed="rId3" cstate="print"/>
          <a:srcRect l="20217" t="1897" b="4154"/>
          <a:stretch/>
        </p:blipFill>
        <p:spPr>
          <a:xfrm>
            <a:off x="3" y="0"/>
            <a:ext cx="12191997" cy="6819900"/>
          </a:xfrm>
          <a:prstGeom prst="rect">
            <a:avLst/>
          </a:prstGeom>
        </p:spPr>
      </p:pic>
      <p:sp>
        <p:nvSpPr>
          <p:cNvPr id="6" name="Title 1"/>
          <p:cNvSpPr txBox="1">
            <a:spLocks/>
          </p:cNvSpPr>
          <p:nvPr/>
        </p:nvSpPr>
        <p:spPr>
          <a:xfrm>
            <a:off x="1089934" y="79907"/>
            <a:ext cx="10012127"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ea typeface="Segoe UI" panose="020B0502040204020203" pitchFamily="34" charset="0"/>
                <a:cs typeface="Calibri" panose="020F0502020204030204" pitchFamily="34" charset="0"/>
              </a:rPr>
              <a:t>OSDBU Mission and Commitment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Rectangle 8"/>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10" name="Slide Number Placeholder 10">
            <a:extLst>
              <a:ext uri="{FF2B5EF4-FFF2-40B4-BE49-F238E27FC236}">
                <a16:creationId xmlns:a16="http://schemas.microsoft.com/office/drawing/2014/main" id="{34722098-3069-4677-B1D4-86AE4C37EA92}"/>
              </a:ext>
            </a:extLst>
          </p:cNvPr>
          <p:cNvSpPr>
            <a:spLocks noGrp="1"/>
          </p:cNvSpPr>
          <p:nvPr>
            <p:ph type="sldNum" sz="quarter" idx="12"/>
          </p:nvPr>
        </p:nvSpPr>
        <p:spPr>
          <a:xfrm>
            <a:off x="9448800" y="6356350"/>
            <a:ext cx="2743200" cy="365125"/>
          </a:xfrm>
        </p:spPr>
        <p:txBody>
          <a:bodyPr/>
          <a:lstStyle/>
          <a:p>
            <a:fld id="{402FBBFD-8C00-4334-B665-051E3000CF9B}" type="slidenum">
              <a:rPr lang="en-US" b="1" smtClean="0"/>
              <a:pPr/>
              <a:t>10</a:t>
            </a:fld>
            <a:endParaRPr lang="en-US" b="1" dirty="0"/>
          </a:p>
        </p:txBody>
      </p:sp>
      <p:sp>
        <p:nvSpPr>
          <p:cNvPr id="13" name="TextBox 12">
            <a:extLst>
              <a:ext uri="{FF2B5EF4-FFF2-40B4-BE49-F238E27FC236}">
                <a16:creationId xmlns:a16="http://schemas.microsoft.com/office/drawing/2014/main" id="{62708FEB-4C60-4071-921F-699E692177F1}"/>
              </a:ext>
            </a:extLst>
          </p:cNvPr>
          <p:cNvSpPr txBox="1"/>
          <p:nvPr/>
        </p:nvSpPr>
        <p:spPr>
          <a:xfrm>
            <a:off x="559251" y="1484913"/>
            <a:ext cx="10687869" cy="4832092"/>
          </a:xfrm>
          <a:prstGeom prst="rect">
            <a:avLst/>
          </a:prstGeom>
          <a:noFill/>
        </p:spPr>
        <p:txBody>
          <a:bodyPr wrap="square">
            <a:spAutoFit/>
          </a:bodyPr>
          <a:lstStyle/>
          <a:p>
            <a:pPr algn="l"/>
            <a:r>
              <a:rPr lang="en-US" sz="2800" b="1" i="0" u="sng" dirty="0">
                <a:solidFill>
                  <a:srgbClr val="292929"/>
                </a:solidFill>
                <a:effectLst/>
                <a:cs typeface="Segoe UI" panose="020B0502040204020203" pitchFamily="34" charset="0"/>
              </a:rPr>
              <a:t>OUR MISSION</a:t>
            </a:r>
          </a:p>
          <a:p>
            <a:r>
              <a:rPr lang="en-US" sz="2800" b="1" dirty="0"/>
              <a:t>Maximize contract opportunities for small businesses while advancing the Agency’s mission</a:t>
            </a:r>
          </a:p>
          <a:p>
            <a:pPr algn="l"/>
            <a:endParaRPr lang="en-US" sz="2800" b="1" u="sng" dirty="0">
              <a:solidFill>
                <a:srgbClr val="292929"/>
              </a:solidFill>
              <a:cs typeface="Segoe UI" panose="020B0502040204020203" pitchFamily="34" charset="0"/>
            </a:endParaRPr>
          </a:p>
          <a:p>
            <a:pPr algn="l"/>
            <a:r>
              <a:rPr lang="en-US" sz="2800" b="1" i="0" u="sng" dirty="0">
                <a:solidFill>
                  <a:srgbClr val="292929"/>
                </a:solidFill>
                <a:effectLst/>
                <a:cs typeface="Segoe UI" panose="020B0502040204020203" pitchFamily="34" charset="0"/>
              </a:rPr>
              <a:t>OUR COMMITMENT </a:t>
            </a:r>
          </a:p>
          <a:p>
            <a:pPr marL="457200" indent="-457200" algn="l"/>
            <a:r>
              <a:rPr lang="en-US" sz="2800" b="1" i="0" dirty="0">
                <a:solidFill>
                  <a:srgbClr val="292929"/>
                </a:solidFill>
                <a:effectLst/>
                <a:cs typeface="Segoe UI" panose="020B0502040204020203" pitchFamily="34" charset="0"/>
              </a:rPr>
              <a:t>O</a:t>
            </a:r>
            <a:r>
              <a:rPr lang="en-US" sz="2800" b="0" i="0" dirty="0">
                <a:solidFill>
                  <a:srgbClr val="292929"/>
                </a:solidFill>
                <a:effectLst/>
                <a:cs typeface="Segoe UI" panose="020B0502040204020203" pitchFamily="34" charset="0"/>
              </a:rPr>
              <a:t>: Open the lines of communication through outreach and </a:t>
            </a:r>
          </a:p>
          <a:p>
            <a:pPr marL="457200" indent="-457200" algn="l"/>
            <a:r>
              <a:rPr lang="en-US" sz="2800" dirty="0">
                <a:solidFill>
                  <a:srgbClr val="292929"/>
                </a:solidFill>
                <a:cs typeface="Segoe UI" panose="020B0502040204020203" pitchFamily="34" charset="0"/>
              </a:rPr>
              <a:t>     </a:t>
            </a:r>
            <a:r>
              <a:rPr lang="en-US" sz="2800" b="0" i="0" dirty="0">
                <a:solidFill>
                  <a:srgbClr val="292929"/>
                </a:solidFill>
                <a:effectLst/>
                <a:cs typeface="Segoe UI" panose="020B0502040204020203" pitchFamily="34" charset="0"/>
              </a:rPr>
              <a:t>training</a:t>
            </a:r>
          </a:p>
          <a:p>
            <a:pPr algn="l"/>
            <a:r>
              <a:rPr lang="en-US" sz="2800" b="1" i="0" dirty="0">
                <a:solidFill>
                  <a:srgbClr val="292929"/>
                </a:solidFill>
                <a:effectLst/>
                <a:cs typeface="Segoe UI" panose="020B0502040204020203" pitchFamily="34" charset="0"/>
              </a:rPr>
              <a:t>S</a:t>
            </a:r>
            <a:r>
              <a:rPr lang="en-US" sz="2800" b="0" i="0" dirty="0">
                <a:solidFill>
                  <a:srgbClr val="292929"/>
                </a:solidFill>
                <a:effectLst/>
                <a:cs typeface="Segoe UI" panose="020B0502040204020203" pitchFamily="34" charset="0"/>
              </a:rPr>
              <a:t>: Serve as small business advocates</a:t>
            </a:r>
            <a:br>
              <a:rPr lang="en-US" sz="2800" b="0" i="0" dirty="0">
                <a:solidFill>
                  <a:srgbClr val="292929"/>
                </a:solidFill>
                <a:effectLst/>
                <a:cs typeface="Segoe UI" panose="020B0502040204020203" pitchFamily="34" charset="0"/>
              </a:rPr>
            </a:br>
            <a:r>
              <a:rPr lang="en-US" sz="2800" b="1" i="0" dirty="0">
                <a:solidFill>
                  <a:srgbClr val="292929"/>
                </a:solidFill>
                <a:effectLst/>
                <a:cs typeface="Segoe UI" panose="020B0502040204020203" pitchFamily="34" charset="0"/>
              </a:rPr>
              <a:t>D</a:t>
            </a:r>
            <a:r>
              <a:rPr lang="en-US" sz="2800" b="0" i="0" dirty="0">
                <a:solidFill>
                  <a:srgbClr val="292929"/>
                </a:solidFill>
                <a:effectLst/>
                <a:cs typeface="Segoe UI" panose="020B0502040204020203" pitchFamily="34" charset="0"/>
              </a:rPr>
              <a:t>: Deliver useful information</a:t>
            </a:r>
            <a:br>
              <a:rPr lang="en-US" sz="2800" b="0" i="0" dirty="0">
                <a:solidFill>
                  <a:srgbClr val="292929"/>
                </a:solidFill>
                <a:effectLst/>
                <a:cs typeface="Segoe UI" panose="020B0502040204020203" pitchFamily="34" charset="0"/>
              </a:rPr>
            </a:br>
            <a:r>
              <a:rPr lang="en-US" sz="2800" b="1" i="0" dirty="0">
                <a:solidFill>
                  <a:srgbClr val="292929"/>
                </a:solidFill>
                <a:effectLst/>
                <a:cs typeface="Segoe UI" panose="020B0502040204020203" pitchFamily="34" charset="0"/>
              </a:rPr>
              <a:t>B</a:t>
            </a:r>
            <a:r>
              <a:rPr lang="en-US" sz="2800" b="0" i="0" dirty="0">
                <a:solidFill>
                  <a:srgbClr val="292929"/>
                </a:solidFill>
                <a:effectLst/>
                <a:cs typeface="Segoe UI" panose="020B0502040204020203" pitchFamily="34" charset="0"/>
              </a:rPr>
              <a:t>: Build public and private industry relationships</a:t>
            </a:r>
            <a:br>
              <a:rPr lang="en-US" sz="2800" b="0" i="0" dirty="0">
                <a:solidFill>
                  <a:srgbClr val="292929"/>
                </a:solidFill>
                <a:effectLst/>
                <a:cs typeface="Segoe UI" panose="020B0502040204020203" pitchFamily="34" charset="0"/>
              </a:rPr>
            </a:br>
            <a:r>
              <a:rPr lang="en-US" sz="2800" b="1" i="0" dirty="0">
                <a:solidFill>
                  <a:srgbClr val="292929"/>
                </a:solidFill>
                <a:effectLst/>
                <a:cs typeface="Segoe UI" panose="020B0502040204020203" pitchFamily="34" charset="0"/>
              </a:rPr>
              <a:t>U</a:t>
            </a:r>
            <a:r>
              <a:rPr lang="en-US" sz="2800" b="0" i="0" dirty="0">
                <a:solidFill>
                  <a:srgbClr val="292929"/>
                </a:solidFill>
                <a:effectLst/>
                <a:cs typeface="Segoe UI" panose="020B0502040204020203" pitchFamily="34" charset="0"/>
              </a:rPr>
              <a:t>: Utilize and partner with DOE Programs and leverage best practices</a:t>
            </a:r>
          </a:p>
        </p:txBody>
      </p:sp>
      <p:pic>
        <p:nvPicPr>
          <p:cNvPr id="3" name="Picture 2" descr="Icon&#10;&#10;Description automatically generated">
            <a:extLst>
              <a:ext uri="{FF2B5EF4-FFF2-40B4-BE49-F238E27FC236}">
                <a16:creationId xmlns:a16="http://schemas.microsoft.com/office/drawing/2014/main" id="{C107D8EA-2FF9-40FC-B95A-CBDC6F5F3FF0}"/>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9325988" y="2811760"/>
            <a:ext cx="2743200" cy="2639285"/>
          </a:xfrm>
          <a:prstGeom prst="rect">
            <a:avLst/>
          </a:prstGeom>
          <a:effectLst>
            <a:outerShdw blurRad="50800" dist="38100" dir="5400000" algn="t" rotWithShape="0">
              <a:prstClr val="black">
                <a:alpha val="40000"/>
              </a:prstClr>
            </a:outerShdw>
          </a:effectLst>
          <a:scene3d>
            <a:camera prst="isometricOffAxis2Left"/>
            <a:lightRig rig="threePt" dir="t"/>
          </a:scene3d>
        </p:spPr>
      </p:pic>
    </p:spTree>
    <p:extLst>
      <p:ext uri="{BB962C8B-B14F-4D97-AF65-F5344CB8AC3E}">
        <p14:creationId xmlns:p14="http://schemas.microsoft.com/office/powerpoint/2010/main" val="307095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973E-46E5-4979-AA31-0A182B7C7D2F}"/>
              </a:ext>
            </a:extLst>
          </p:cNvPr>
          <p:cNvSpPr>
            <a:spLocks noGrp="1"/>
          </p:cNvSpPr>
          <p:nvPr>
            <p:ph type="title"/>
          </p:nvPr>
        </p:nvSpPr>
        <p:spPr/>
        <p:txBody>
          <a:bodyPr/>
          <a:lstStyle/>
          <a:p>
            <a:endParaRPr lang="en-US" dirty="0"/>
          </a:p>
        </p:txBody>
      </p:sp>
      <p:pic>
        <p:nvPicPr>
          <p:cNvPr id="12" name="Picture 11" descr="Iceberg floating in the water&#10;&#10;Description automatically generated with low confidence">
            <a:extLst>
              <a:ext uri="{FF2B5EF4-FFF2-40B4-BE49-F238E27FC236}">
                <a16:creationId xmlns:a16="http://schemas.microsoft.com/office/drawing/2014/main" id="{65D2914D-2CF6-494C-B680-5EE05E7B1F9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6256" y="336083"/>
            <a:ext cx="11430000" cy="6121867"/>
          </a:xfrm>
          <a:prstGeom prst="rect">
            <a:avLst/>
          </a:prstGeom>
        </p:spPr>
      </p:pic>
      <p:sp>
        <p:nvSpPr>
          <p:cNvPr id="13" name="TextBox 12">
            <a:extLst>
              <a:ext uri="{FF2B5EF4-FFF2-40B4-BE49-F238E27FC236}">
                <a16:creationId xmlns:a16="http://schemas.microsoft.com/office/drawing/2014/main" id="{89535890-DB8A-4BB9-A6A2-C1B92E2C8B63}"/>
              </a:ext>
            </a:extLst>
          </p:cNvPr>
          <p:cNvSpPr txBox="1"/>
          <p:nvPr/>
        </p:nvSpPr>
        <p:spPr>
          <a:xfrm>
            <a:off x="-673879" y="6858000"/>
            <a:ext cx="9969023" cy="230832"/>
          </a:xfrm>
          <a:prstGeom prst="rect">
            <a:avLst/>
          </a:prstGeom>
          <a:noFill/>
        </p:spPr>
        <p:txBody>
          <a:bodyPr wrap="square" rtlCol="0">
            <a:spAutoFit/>
          </a:bodyPr>
          <a:lstStyle/>
          <a:p>
            <a:r>
              <a:rPr lang="en-US" sz="900" dirty="0">
                <a:hlinkClick r:id="rId4" tooltip="http://entrenandoaikido.com/el-principio-9010/"/>
              </a:rPr>
              <a:t>This Photo</a:t>
            </a:r>
            <a:r>
              <a:rPr lang="en-US" sz="900" dirty="0"/>
              <a:t> by Unknown Author is licensed under </a:t>
            </a:r>
            <a:r>
              <a:rPr lang="en-US" sz="900" dirty="0">
                <a:hlinkClick r:id="rId5" tooltip="https://creativecommons.org/licenses/by-nc-nd/3.0/"/>
              </a:rPr>
              <a:t>CC BY-NC-ND</a:t>
            </a:r>
            <a:endParaRPr lang="en-US" sz="900" dirty="0"/>
          </a:p>
        </p:txBody>
      </p:sp>
      <p:grpSp>
        <p:nvGrpSpPr>
          <p:cNvPr id="21" name="Group 20">
            <a:extLst>
              <a:ext uri="{FF2B5EF4-FFF2-40B4-BE49-F238E27FC236}">
                <a16:creationId xmlns:a16="http://schemas.microsoft.com/office/drawing/2014/main" id="{9BDE6377-0546-4D93-893B-5744F5349E1B}"/>
              </a:ext>
            </a:extLst>
          </p:cNvPr>
          <p:cNvGrpSpPr/>
          <p:nvPr/>
        </p:nvGrpSpPr>
        <p:grpSpPr>
          <a:xfrm>
            <a:off x="1242567" y="1264518"/>
            <a:ext cx="2229426" cy="717220"/>
            <a:chOff x="4919353" y="1427415"/>
            <a:chExt cx="2229426" cy="717220"/>
          </a:xfrm>
        </p:grpSpPr>
        <p:cxnSp>
          <p:nvCxnSpPr>
            <p:cNvPr id="19" name="Straight Arrow Connector 18">
              <a:extLst>
                <a:ext uri="{FF2B5EF4-FFF2-40B4-BE49-F238E27FC236}">
                  <a16:creationId xmlns:a16="http://schemas.microsoft.com/office/drawing/2014/main" id="{70DBD83A-9B13-4698-934C-2ADE877A2B0C}"/>
                </a:ext>
              </a:extLst>
            </p:cNvPr>
            <p:cNvCxnSpPr>
              <a:cxnSpLocks/>
            </p:cNvCxnSpPr>
            <p:nvPr/>
          </p:nvCxnSpPr>
          <p:spPr>
            <a:xfrm flipH="1" flipV="1">
              <a:off x="6774457" y="1796747"/>
              <a:ext cx="374322" cy="347888"/>
            </a:xfrm>
            <a:prstGeom prst="straightConnector1">
              <a:avLst/>
            </a:prstGeom>
            <a:ln>
              <a:solidFill>
                <a:srgbClr val="2B392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CE7748B-8FD5-4CAE-9437-A666A9DCDBFE}"/>
                </a:ext>
              </a:extLst>
            </p:cNvPr>
            <p:cNvSpPr txBox="1"/>
            <p:nvPr/>
          </p:nvSpPr>
          <p:spPr>
            <a:xfrm>
              <a:off x="4919353" y="1427415"/>
              <a:ext cx="2094163" cy="369332"/>
            </a:xfrm>
            <a:prstGeom prst="rect">
              <a:avLst/>
            </a:prstGeom>
            <a:solidFill>
              <a:schemeClr val="bg2">
                <a:alpha val="50000"/>
              </a:schemeClr>
            </a:solidFill>
            <a:ln>
              <a:solidFill>
                <a:schemeClr val="tx1"/>
              </a:solidFill>
            </a:ln>
          </p:spPr>
          <p:txBody>
            <a:bodyPr wrap="square" rtlCol="0">
              <a:spAutoFit/>
            </a:bodyPr>
            <a:lstStyle>
              <a:defPPr>
                <a:defRPr lang="en-US"/>
              </a:defPPr>
            </a:lstStyle>
            <a:p>
              <a:r>
                <a:rPr lang="en-US" dirty="0"/>
                <a:t>4220.2 Reviews</a:t>
              </a:r>
            </a:p>
          </p:txBody>
        </p:sp>
      </p:grpSp>
      <p:grpSp>
        <p:nvGrpSpPr>
          <p:cNvPr id="22" name="Group 21">
            <a:extLst>
              <a:ext uri="{FF2B5EF4-FFF2-40B4-BE49-F238E27FC236}">
                <a16:creationId xmlns:a16="http://schemas.microsoft.com/office/drawing/2014/main" id="{819951C9-F79B-4263-9E94-DB1B3EF739FE}"/>
              </a:ext>
            </a:extLst>
          </p:cNvPr>
          <p:cNvGrpSpPr/>
          <p:nvPr/>
        </p:nvGrpSpPr>
        <p:grpSpPr>
          <a:xfrm>
            <a:off x="4039437" y="1328041"/>
            <a:ext cx="2591264" cy="644327"/>
            <a:chOff x="4039510" y="1112076"/>
            <a:chExt cx="4172865" cy="646728"/>
          </a:xfrm>
        </p:grpSpPr>
        <p:cxnSp>
          <p:nvCxnSpPr>
            <p:cNvPr id="23" name="Straight Arrow Connector 22">
              <a:extLst>
                <a:ext uri="{FF2B5EF4-FFF2-40B4-BE49-F238E27FC236}">
                  <a16:creationId xmlns:a16="http://schemas.microsoft.com/office/drawing/2014/main" id="{430A302C-8E7F-4AA1-A096-A7CE048C351A}"/>
                </a:ext>
              </a:extLst>
            </p:cNvPr>
            <p:cNvCxnSpPr>
              <a:cxnSpLocks/>
            </p:cNvCxnSpPr>
            <p:nvPr/>
          </p:nvCxnSpPr>
          <p:spPr>
            <a:xfrm flipV="1">
              <a:off x="4039510" y="1482424"/>
              <a:ext cx="1679561" cy="276380"/>
            </a:xfrm>
            <a:prstGeom prst="straightConnector1">
              <a:avLst/>
            </a:prstGeom>
            <a:ln>
              <a:solidFill>
                <a:srgbClr val="2B392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C68F48-4ED9-470F-93CF-832C5672C702}"/>
                </a:ext>
              </a:extLst>
            </p:cNvPr>
            <p:cNvSpPr txBox="1"/>
            <p:nvPr/>
          </p:nvSpPr>
          <p:spPr>
            <a:xfrm>
              <a:off x="4856168" y="1112076"/>
              <a:ext cx="3356207" cy="370708"/>
            </a:xfrm>
            <a:prstGeom prst="rect">
              <a:avLst/>
            </a:prstGeom>
            <a:ln>
              <a:solidFill>
                <a:srgbClr val="2B3922"/>
              </a:solid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dirty="0"/>
                <a:t>Outreach Events</a:t>
              </a:r>
            </a:p>
          </p:txBody>
        </p:sp>
      </p:grpSp>
      <p:grpSp>
        <p:nvGrpSpPr>
          <p:cNvPr id="25" name="Group 24">
            <a:extLst>
              <a:ext uri="{FF2B5EF4-FFF2-40B4-BE49-F238E27FC236}">
                <a16:creationId xmlns:a16="http://schemas.microsoft.com/office/drawing/2014/main" id="{52974DFA-8D99-4E1D-8E17-68708A583660}"/>
              </a:ext>
            </a:extLst>
          </p:cNvPr>
          <p:cNvGrpSpPr/>
          <p:nvPr/>
        </p:nvGrpSpPr>
        <p:grpSpPr>
          <a:xfrm>
            <a:off x="4873063" y="2324613"/>
            <a:ext cx="4241211" cy="370708"/>
            <a:chOff x="4395019" y="1507253"/>
            <a:chExt cx="4241211" cy="370708"/>
          </a:xfrm>
        </p:grpSpPr>
        <p:cxnSp>
          <p:nvCxnSpPr>
            <p:cNvPr id="26" name="Straight Arrow Connector 25">
              <a:extLst>
                <a:ext uri="{FF2B5EF4-FFF2-40B4-BE49-F238E27FC236}">
                  <a16:creationId xmlns:a16="http://schemas.microsoft.com/office/drawing/2014/main" id="{10AFFBCF-EF37-4675-9BC1-CBA3D341BDF6}"/>
                </a:ext>
              </a:extLst>
            </p:cNvPr>
            <p:cNvCxnSpPr/>
            <p:nvPr/>
          </p:nvCxnSpPr>
          <p:spPr>
            <a:xfrm flipV="1">
              <a:off x="4395019" y="1700981"/>
              <a:ext cx="1278194" cy="176980"/>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0C721A-1985-468B-B9B6-D8A7603824A8}"/>
                </a:ext>
              </a:extLst>
            </p:cNvPr>
            <p:cNvSpPr txBox="1"/>
            <p:nvPr/>
          </p:nvSpPr>
          <p:spPr>
            <a:xfrm>
              <a:off x="5673212" y="1507253"/>
              <a:ext cx="2963018" cy="369332"/>
            </a:xfrm>
            <a:prstGeom prst="rect">
              <a:avLst/>
            </a:prstGeom>
            <a:noFill/>
          </p:spPr>
          <p:txBody>
            <a:bodyPr wrap="square" rtlCol="0">
              <a:spAutoFit/>
            </a:bodyPr>
            <a:lstStyle/>
            <a:p>
              <a:r>
                <a:rPr lang="en-US" dirty="0">
                  <a:solidFill>
                    <a:schemeClr val="bg1">
                      <a:lumMod val="95000"/>
                    </a:schemeClr>
                  </a:solidFill>
                </a:rPr>
                <a:t>SBPM Training</a:t>
              </a:r>
            </a:p>
          </p:txBody>
        </p:sp>
      </p:grpSp>
      <p:grpSp>
        <p:nvGrpSpPr>
          <p:cNvPr id="28" name="Group 27">
            <a:extLst>
              <a:ext uri="{FF2B5EF4-FFF2-40B4-BE49-F238E27FC236}">
                <a16:creationId xmlns:a16="http://schemas.microsoft.com/office/drawing/2014/main" id="{4E8883E6-7355-467D-A48C-29641AB6D535}"/>
              </a:ext>
            </a:extLst>
          </p:cNvPr>
          <p:cNvGrpSpPr/>
          <p:nvPr/>
        </p:nvGrpSpPr>
        <p:grpSpPr>
          <a:xfrm>
            <a:off x="4443313" y="3498164"/>
            <a:ext cx="5183007" cy="370708"/>
            <a:chOff x="4395019" y="1507253"/>
            <a:chExt cx="5183007" cy="370708"/>
          </a:xfrm>
        </p:grpSpPr>
        <p:cxnSp>
          <p:nvCxnSpPr>
            <p:cNvPr id="29" name="Straight Arrow Connector 28">
              <a:extLst>
                <a:ext uri="{FF2B5EF4-FFF2-40B4-BE49-F238E27FC236}">
                  <a16:creationId xmlns:a16="http://schemas.microsoft.com/office/drawing/2014/main" id="{A9EC53FB-60A0-4FFD-8F75-481BA0A57968}"/>
                </a:ext>
              </a:extLst>
            </p:cNvPr>
            <p:cNvCxnSpPr/>
            <p:nvPr/>
          </p:nvCxnSpPr>
          <p:spPr>
            <a:xfrm flipV="1">
              <a:off x="4395019" y="1700981"/>
              <a:ext cx="1278194" cy="176980"/>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B06EFFA-09D6-4DB2-A391-F3253FD72309}"/>
                </a:ext>
              </a:extLst>
            </p:cNvPr>
            <p:cNvSpPr txBox="1"/>
            <p:nvPr/>
          </p:nvSpPr>
          <p:spPr>
            <a:xfrm>
              <a:off x="5673212" y="1507253"/>
              <a:ext cx="3904814" cy="369332"/>
            </a:xfrm>
            <a:prstGeom prst="rect">
              <a:avLst/>
            </a:prstGeom>
            <a:noFill/>
          </p:spPr>
          <p:txBody>
            <a:bodyPr wrap="square" rtlCol="0">
              <a:spAutoFit/>
            </a:bodyPr>
            <a:lstStyle/>
            <a:p>
              <a:r>
                <a:rPr lang="en-US" dirty="0">
                  <a:solidFill>
                    <a:schemeClr val="bg1">
                      <a:lumMod val="95000"/>
                    </a:schemeClr>
                  </a:solidFill>
                </a:rPr>
                <a:t>Departmental SB Goaling</a:t>
              </a:r>
            </a:p>
          </p:txBody>
        </p:sp>
      </p:grpSp>
      <p:sp>
        <p:nvSpPr>
          <p:cNvPr id="33" name="TextBox 32">
            <a:extLst>
              <a:ext uri="{FF2B5EF4-FFF2-40B4-BE49-F238E27FC236}">
                <a16:creationId xmlns:a16="http://schemas.microsoft.com/office/drawing/2014/main" id="{DF0A51FB-DDB9-4928-8D00-FE538DCD7965}"/>
              </a:ext>
            </a:extLst>
          </p:cNvPr>
          <p:cNvSpPr txBox="1"/>
          <p:nvPr/>
        </p:nvSpPr>
        <p:spPr>
          <a:xfrm>
            <a:off x="508872" y="2385520"/>
            <a:ext cx="3083436" cy="369332"/>
          </a:xfrm>
          <a:prstGeom prst="rect">
            <a:avLst/>
          </a:prstGeom>
          <a:noFill/>
        </p:spPr>
        <p:txBody>
          <a:bodyPr wrap="square" rtlCol="0">
            <a:spAutoFit/>
          </a:bodyPr>
          <a:lstStyle/>
          <a:p>
            <a:r>
              <a:rPr lang="en-US" dirty="0">
                <a:solidFill>
                  <a:schemeClr val="bg1">
                    <a:lumMod val="95000"/>
                  </a:schemeClr>
                </a:solidFill>
              </a:rPr>
              <a:t>Small Business Counseling</a:t>
            </a:r>
          </a:p>
        </p:txBody>
      </p:sp>
      <p:grpSp>
        <p:nvGrpSpPr>
          <p:cNvPr id="34" name="Group 33">
            <a:extLst>
              <a:ext uri="{FF2B5EF4-FFF2-40B4-BE49-F238E27FC236}">
                <a16:creationId xmlns:a16="http://schemas.microsoft.com/office/drawing/2014/main" id="{221931A6-FBB8-4C0E-AC90-8E3C6BD28E9E}"/>
              </a:ext>
            </a:extLst>
          </p:cNvPr>
          <p:cNvGrpSpPr/>
          <p:nvPr/>
        </p:nvGrpSpPr>
        <p:grpSpPr>
          <a:xfrm>
            <a:off x="508872" y="2866917"/>
            <a:ext cx="2933493" cy="369332"/>
            <a:chOff x="5673212" y="1507253"/>
            <a:chExt cx="2933493" cy="369332"/>
          </a:xfrm>
        </p:grpSpPr>
        <p:cxnSp>
          <p:nvCxnSpPr>
            <p:cNvPr id="35" name="Straight Arrow Connector 34">
              <a:extLst>
                <a:ext uri="{FF2B5EF4-FFF2-40B4-BE49-F238E27FC236}">
                  <a16:creationId xmlns:a16="http://schemas.microsoft.com/office/drawing/2014/main" id="{B7F02F45-9D4B-4A1D-BED3-B36F4330DF51}"/>
                </a:ext>
              </a:extLst>
            </p:cNvPr>
            <p:cNvCxnSpPr>
              <a:cxnSpLocks/>
            </p:cNvCxnSpPr>
            <p:nvPr/>
          </p:nvCxnSpPr>
          <p:spPr>
            <a:xfrm flipH="1">
              <a:off x="7767375" y="1676176"/>
              <a:ext cx="839330" cy="37177"/>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3D1C798-039B-476C-9F39-8CED68ECFADB}"/>
                </a:ext>
              </a:extLst>
            </p:cNvPr>
            <p:cNvSpPr txBox="1"/>
            <p:nvPr/>
          </p:nvSpPr>
          <p:spPr>
            <a:xfrm>
              <a:off x="5673212" y="1507253"/>
              <a:ext cx="2094163" cy="369332"/>
            </a:xfrm>
            <a:prstGeom prst="rect">
              <a:avLst/>
            </a:prstGeom>
            <a:noFill/>
          </p:spPr>
          <p:txBody>
            <a:bodyPr wrap="square" rtlCol="0">
              <a:spAutoFit/>
            </a:bodyPr>
            <a:lstStyle/>
            <a:p>
              <a:r>
                <a:rPr lang="en-US" dirty="0">
                  <a:solidFill>
                    <a:schemeClr val="bg1">
                      <a:lumMod val="95000"/>
                    </a:schemeClr>
                  </a:solidFill>
                </a:rPr>
                <a:t>Market Research</a:t>
              </a:r>
            </a:p>
          </p:txBody>
        </p:sp>
      </p:grpSp>
      <p:grpSp>
        <p:nvGrpSpPr>
          <p:cNvPr id="41" name="Group 40">
            <a:extLst>
              <a:ext uri="{FF2B5EF4-FFF2-40B4-BE49-F238E27FC236}">
                <a16:creationId xmlns:a16="http://schemas.microsoft.com/office/drawing/2014/main" id="{DBBAF4A5-42F8-453C-A6A1-576E44DE7C14}"/>
              </a:ext>
            </a:extLst>
          </p:cNvPr>
          <p:cNvGrpSpPr/>
          <p:nvPr/>
        </p:nvGrpSpPr>
        <p:grpSpPr>
          <a:xfrm>
            <a:off x="4629973" y="4537970"/>
            <a:ext cx="6978184" cy="369332"/>
            <a:chOff x="4287665" y="1507253"/>
            <a:chExt cx="7997031" cy="369332"/>
          </a:xfrm>
        </p:grpSpPr>
        <p:cxnSp>
          <p:nvCxnSpPr>
            <p:cNvPr id="42" name="Straight Arrow Connector 41">
              <a:extLst>
                <a:ext uri="{FF2B5EF4-FFF2-40B4-BE49-F238E27FC236}">
                  <a16:creationId xmlns:a16="http://schemas.microsoft.com/office/drawing/2014/main" id="{19FC879F-6E77-489F-83DB-89264F62A422}"/>
                </a:ext>
              </a:extLst>
            </p:cNvPr>
            <p:cNvCxnSpPr>
              <a:cxnSpLocks/>
            </p:cNvCxnSpPr>
            <p:nvPr/>
          </p:nvCxnSpPr>
          <p:spPr>
            <a:xfrm>
              <a:off x="4287665" y="1507253"/>
              <a:ext cx="1385548" cy="193728"/>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607F0CF-F4C0-4EE2-9D67-37CD204F9200}"/>
                </a:ext>
              </a:extLst>
            </p:cNvPr>
            <p:cNvSpPr txBox="1"/>
            <p:nvPr/>
          </p:nvSpPr>
          <p:spPr>
            <a:xfrm>
              <a:off x="5673211" y="1507253"/>
              <a:ext cx="6611485" cy="369332"/>
            </a:xfrm>
            <a:prstGeom prst="rect">
              <a:avLst/>
            </a:prstGeom>
            <a:noFill/>
          </p:spPr>
          <p:txBody>
            <a:bodyPr wrap="square" rtlCol="0">
              <a:spAutoFit/>
            </a:bodyPr>
            <a:lstStyle/>
            <a:p>
              <a:r>
                <a:rPr lang="en-US" dirty="0">
                  <a:solidFill>
                    <a:schemeClr val="bg1">
                      <a:lumMod val="95000"/>
                    </a:schemeClr>
                  </a:solidFill>
                </a:rPr>
                <a:t>Policy Initiatives </a:t>
              </a:r>
              <a:r>
                <a:rPr lang="en-US" sz="1600" dirty="0">
                  <a:solidFill>
                    <a:schemeClr val="bg1">
                      <a:lumMod val="95000"/>
                    </a:schemeClr>
                  </a:solidFill>
                </a:rPr>
                <a:t>(J-40, Equity Procurement, Category Mgmt., etc.)</a:t>
              </a:r>
              <a:endParaRPr lang="en-US" dirty="0">
                <a:solidFill>
                  <a:schemeClr val="bg1">
                    <a:lumMod val="95000"/>
                  </a:schemeClr>
                </a:solidFill>
              </a:endParaRPr>
            </a:p>
          </p:txBody>
        </p:sp>
      </p:grpSp>
      <p:grpSp>
        <p:nvGrpSpPr>
          <p:cNvPr id="45" name="Group 44">
            <a:extLst>
              <a:ext uri="{FF2B5EF4-FFF2-40B4-BE49-F238E27FC236}">
                <a16:creationId xmlns:a16="http://schemas.microsoft.com/office/drawing/2014/main" id="{0CA56DF9-FE07-46AB-8EF9-8FC08FEF3B47}"/>
              </a:ext>
            </a:extLst>
          </p:cNvPr>
          <p:cNvGrpSpPr/>
          <p:nvPr/>
        </p:nvGrpSpPr>
        <p:grpSpPr>
          <a:xfrm>
            <a:off x="4873063" y="4881790"/>
            <a:ext cx="7154070" cy="490243"/>
            <a:chOff x="4300375" y="1307060"/>
            <a:chExt cx="7974703" cy="490243"/>
          </a:xfrm>
        </p:grpSpPr>
        <p:cxnSp>
          <p:nvCxnSpPr>
            <p:cNvPr id="46" name="Straight Arrow Connector 45">
              <a:extLst>
                <a:ext uri="{FF2B5EF4-FFF2-40B4-BE49-F238E27FC236}">
                  <a16:creationId xmlns:a16="http://schemas.microsoft.com/office/drawing/2014/main" id="{F3D5E651-134B-4528-B317-FB869012A446}"/>
                </a:ext>
              </a:extLst>
            </p:cNvPr>
            <p:cNvCxnSpPr>
              <a:cxnSpLocks/>
              <a:endCxn id="47" idx="1"/>
            </p:cNvCxnSpPr>
            <p:nvPr/>
          </p:nvCxnSpPr>
          <p:spPr>
            <a:xfrm>
              <a:off x="4300375" y="1307060"/>
              <a:ext cx="1363218" cy="305577"/>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4D6ACBE-847B-4EB4-95DE-9277ABD823F4}"/>
                </a:ext>
              </a:extLst>
            </p:cNvPr>
            <p:cNvSpPr txBox="1"/>
            <p:nvPr/>
          </p:nvSpPr>
          <p:spPr>
            <a:xfrm>
              <a:off x="5663593" y="1427971"/>
              <a:ext cx="6611485" cy="369332"/>
            </a:xfrm>
            <a:prstGeom prst="rect">
              <a:avLst/>
            </a:prstGeom>
            <a:noFill/>
          </p:spPr>
          <p:txBody>
            <a:bodyPr wrap="square" rtlCol="0">
              <a:spAutoFit/>
            </a:bodyPr>
            <a:lstStyle/>
            <a:p>
              <a:r>
                <a:rPr lang="en-US" dirty="0">
                  <a:solidFill>
                    <a:schemeClr val="bg1">
                      <a:lumMod val="95000"/>
                    </a:schemeClr>
                  </a:solidFill>
                </a:rPr>
                <a:t>Policy Development </a:t>
              </a:r>
              <a:r>
                <a:rPr lang="en-US" sz="1600" dirty="0">
                  <a:solidFill>
                    <a:schemeClr val="bg1">
                      <a:lumMod val="95000"/>
                    </a:schemeClr>
                  </a:solidFill>
                </a:rPr>
                <a:t>(Small Biz Participation)</a:t>
              </a:r>
              <a:endParaRPr lang="en-US" dirty="0">
                <a:solidFill>
                  <a:schemeClr val="bg1">
                    <a:lumMod val="95000"/>
                  </a:schemeClr>
                </a:solidFill>
              </a:endParaRPr>
            </a:p>
          </p:txBody>
        </p:sp>
      </p:grpSp>
      <p:grpSp>
        <p:nvGrpSpPr>
          <p:cNvPr id="50" name="Group 49">
            <a:extLst>
              <a:ext uri="{FF2B5EF4-FFF2-40B4-BE49-F238E27FC236}">
                <a16:creationId xmlns:a16="http://schemas.microsoft.com/office/drawing/2014/main" id="{7FA3BF96-4CA4-4E3E-8477-5BBEC2FC959A}"/>
              </a:ext>
            </a:extLst>
          </p:cNvPr>
          <p:cNvGrpSpPr/>
          <p:nvPr/>
        </p:nvGrpSpPr>
        <p:grpSpPr>
          <a:xfrm>
            <a:off x="4546565" y="3895347"/>
            <a:ext cx="5682658" cy="369332"/>
            <a:chOff x="4395019" y="1508629"/>
            <a:chExt cx="5183008" cy="369332"/>
          </a:xfrm>
        </p:grpSpPr>
        <p:cxnSp>
          <p:nvCxnSpPr>
            <p:cNvPr id="51" name="Straight Arrow Connector 50">
              <a:extLst>
                <a:ext uri="{FF2B5EF4-FFF2-40B4-BE49-F238E27FC236}">
                  <a16:creationId xmlns:a16="http://schemas.microsoft.com/office/drawing/2014/main" id="{B009A4D1-8334-4969-B321-D6A4C5020A21}"/>
                </a:ext>
              </a:extLst>
            </p:cNvPr>
            <p:cNvCxnSpPr/>
            <p:nvPr/>
          </p:nvCxnSpPr>
          <p:spPr>
            <a:xfrm flipV="1">
              <a:off x="4395019" y="1700981"/>
              <a:ext cx="1278194" cy="176980"/>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3AAEC50-670E-4F17-970A-F4A962FB5749}"/>
                </a:ext>
              </a:extLst>
            </p:cNvPr>
            <p:cNvSpPr txBox="1"/>
            <p:nvPr/>
          </p:nvSpPr>
          <p:spPr>
            <a:xfrm>
              <a:off x="5673213" y="1508629"/>
              <a:ext cx="3904814" cy="369332"/>
            </a:xfrm>
            <a:prstGeom prst="rect">
              <a:avLst/>
            </a:prstGeom>
            <a:noFill/>
          </p:spPr>
          <p:txBody>
            <a:bodyPr wrap="square" rtlCol="0">
              <a:spAutoFit/>
            </a:bodyPr>
            <a:lstStyle/>
            <a:p>
              <a:r>
                <a:rPr lang="en-US" dirty="0">
                  <a:solidFill>
                    <a:schemeClr val="bg1">
                      <a:lumMod val="95000"/>
                    </a:schemeClr>
                  </a:solidFill>
                </a:rPr>
                <a:t>Staff Development (FAC-C, FAC-COR)</a:t>
              </a:r>
            </a:p>
          </p:txBody>
        </p:sp>
      </p:grpSp>
      <p:cxnSp>
        <p:nvCxnSpPr>
          <p:cNvPr id="53" name="Straight Arrow Connector 52">
            <a:extLst>
              <a:ext uri="{FF2B5EF4-FFF2-40B4-BE49-F238E27FC236}">
                <a16:creationId xmlns:a16="http://schemas.microsoft.com/office/drawing/2014/main" id="{7B56BF50-5832-433C-A7C5-FC09EF0EAEE4}"/>
              </a:ext>
            </a:extLst>
          </p:cNvPr>
          <p:cNvCxnSpPr>
            <a:cxnSpLocks/>
          </p:cNvCxnSpPr>
          <p:nvPr/>
        </p:nvCxnSpPr>
        <p:spPr>
          <a:xfrm flipH="1" flipV="1">
            <a:off x="2681179" y="2631886"/>
            <a:ext cx="1254747" cy="335295"/>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AF8576BE-E1E9-4895-AD74-C9B36DE2BA23}"/>
              </a:ext>
            </a:extLst>
          </p:cNvPr>
          <p:cNvGrpSpPr/>
          <p:nvPr/>
        </p:nvGrpSpPr>
        <p:grpSpPr>
          <a:xfrm>
            <a:off x="538500" y="3614038"/>
            <a:ext cx="3177716" cy="646331"/>
            <a:chOff x="5673212" y="1507253"/>
            <a:chExt cx="2933493" cy="646331"/>
          </a:xfrm>
        </p:grpSpPr>
        <p:cxnSp>
          <p:nvCxnSpPr>
            <p:cNvPr id="57" name="Straight Arrow Connector 56">
              <a:extLst>
                <a:ext uri="{FF2B5EF4-FFF2-40B4-BE49-F238E27FC236}">
                  <a16:creationId xmlns:a16="http://schemas.microsoft.com/office/drawing/2014/main" id="{3538B554-27F4-4C07-B022-882B04987823}"/>
                </a:ext>
              </a:extLst>
            </p:cNvPr>
            <p:cNvCxnSpPr>
              <a:cxnSpLocks/>
            </p:cNvCxnSpPr>
            <p:nvPr/>
          </p:nvCxnSpPr>
          <p:spPr>
            <a:xfrm flipH="1">
              <a:off x="7767375" y="1676176"/>
              <a:ext cx="839330" cy="37177"/>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39E6929-38EA-4E1E-A01D-48216B0D9A54}"/>
                </a:ext>
              </a:extLst>
            </p:cNvPr>
            <p:cNvSpPr txBox="1"/>
            <p:nvPr/>
          </p:nvSpPr>
          <p:spPr>
            <a:xfrm>
              <a:off x="5673212" y="1507253"/>
              <a:ext cx="2371032" cy="646331"/>
            </a:xfrm>
            <a:prstGeom prst="rect">
              <a:avLst/>
            </a:prstGeom>
            <a:noFill/>
          </p:spPr>
          <p:txBody>
            <a:bodyPr wrap="square" rtlCol="0">
              <a:spAutoFit/>
            </a:bodyPr>
            <a:lstStyle/>
            <a:p>
              <a:r>
                <a:rPr lang="en-US" dirty="0">
                  <a:solidFill>
                    <a:schemeClr val="bg1">
                      <a:lumMod val="95000"/>
                    </a:schemeClr>
                  </a:solidFill>
                </a:rPr>
                <a:t>OSDBU Quarterly Newsletters and Reports</a:t>
              </a:r>
            </a:p>
          </p:txBody>
        </p:sp>
      </p:grpSp>
      <p:grpSp>
        <p:nvGrpSpPr>
          <p:cNvPr id="59" name="Group 58">
            <a:extLst>
              <a:ext uri="{FF2B5EF4-FFF2-40B4-BE49-F238E27FC236}">
                <a16:creationId xmlns:a16="http://schemas.microsoft.com/office/drawing/2014/main" id="{69937B3A-5123-429A-B1B4-AF441809A9FB}"/>
              </a:ext>
            </a:extLst>
          </p:cNvPr>
          <p:cNvGrpSpPr/>
          <p:nvPr/>
        </p:nvGrpSpPr>
        <p:grpSpPr>
          <a:xfrm>
            <a:off x="583843" y="4322166"/>
            <a:ext cx="2933493" cy="923330"/>
            <a:chOff x="5673212" y="1507253"/>
            <a:chExt cx="2933493" cy="923330"/>
          </a:xfrm>
        </p:grpSpPr>
        <p:cxnSp>
          <p:nvCxnSpPr>
            <p:cNvPr id="60" name="Straight Arrow Connector 59">
              <a:extLst>
                <a:ext uri="{FF2B5EF4-FFF2-40B4-BE49-F238E27FC236}">
                  <a16:creationId xmlns:a16="http://schemas.microsoft.com/office/drawing/2014/main" id="{0802E5E9-7F70-4E96-AB28-A557E367D3D8}"/>
                </a:ext>
              </a:extLst>
            </p:cNvPr>
            <p:cNvCxnSpPr>
              <a:cxnSpLocks/>
            </p:cNvCxnSpPr>
            <p:nvPr/>
          </p:nvCxnSpPr>
          <p:spPr>
            <a:xfrm flipH="1">
              <a:off x="7767375" y="1676176"/>
              <a:ext cx="839330" cy="37177"/>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F762F5A-84A3-4C23-A6C8-BEA33D0C5422}"/>
                </a:ext>
              </a:extLst>
            </p:cNvPr>
            <p:cNvSpPr txBox="1"/>
            <p:nvPr/>
          </p:nvSpPr>
          <p:spPr>
            <a:xfrm>
              <a:off x="5673212" y="1507253"/>
              <a:ext cx="2289986" cy="923330"/>
            </a:xfrm>
            <a:prstGeom prst="rect">
              <a:avLst/>
            </a:prstGeom>
            <a:noFill/>
          </p:spPr>
          <p:txBody>
            <a:bodyPr wrap="square" rtlCol="0">
              <a:spAutoFit/>
            </a:bodyPr>
            <a:lstStyle/>
            <a:p>
              <a:r>
                <a:rPr lang="en-US" dirty="0">
                  <a:solidFill>
                    <a:schemeClr val="bg1">
                      <a:lumMod val="95000"/>
                    </a:schemeClr>
                  </a:solidFill>
                </a:rPr>
                <a:t>Governmentwide Initiatives (SBPAC, OSDBU Council)</a:t>
              </a:r>
            </a:p>
          </p:txBody>
        </p:sp>
      </p:grpSp>
      <p:grpSp>
        <p:nvGrpSpPr>
          <p:cNvPr id="62" name="Group 61">
            <a:extLst>
              <a:ext uri="{FF2B5EF4-FFF2-40B4-BE49-F238E27FC236}">
                <a16:creationId xmlns:a16="http://schemas.microsoft.com/office/drawing/2014/main" id="{0197A6A5-D098-47E2-A9C5-E1326126E8BA}"/>
              </a:ext>
            </a:extLst>
          </p:cNvPr>
          <p:cNvGrpSpPr/>
          <p:nvPr/>
        </p:nvGrpSpPr>
        <p:grpSpPr>
          <a:xfrm>
            <a:off x="4935970" y="2858896"/>
            <a:ext cx="4690350" cy="370708"/>
            <a:chOff x="4395019" y="1507253"/>
            <a:chExt cx="4241211" cy="370708"/>
          </a:xfrm>
        </p:grpSpPr>
        <p:cxnSp>
          <p:nvCxnSpPr>
            <p:cNvPr id="63" name="Straight Arrow Connector 62">
              <a:extLst>
                <a:ext uri="{FF2B5EF4-FFF2-40B4-BE49-F238E27FC236}">
                  <a16:creationId xmlns:a16="http://schemas.microsoft.com/office/drawing/2014/main" id="{7D5271D7-0180-41F6-ADA9-F330F8A4CBFF}"/>
                </a:ext>
              </a:extLst>
            </p:cNvPr>
            <p:cNvCxnSpPr/>
            <p:nvPr/>
          </p:nvCxnSpPr>
          <p:spPr>
            <a:xfrm flipV="1">
              <a:off x="4395019" y="1700981"/>
              <a:ext cx="1278194" cy="176980"/>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0BACF21-51F2-42C5-963F-F679415ED4D8}"/>
                </a:ext>
              </a:extLst>
            </p:cNvPr>
            <p:cNvSpPr txBox="1"/>
            <p:nvPr/>
          </p:nvSpPr>
          <p:spPr>
            <a:xfrm>
              <a:off x="5673212" y="1507253"/>
              <a:ext cx="2963018" cy="369332"/>
            </a:xfrm>
            <a:prstGeom prst="rect">
              <a:avLst/>
            </a:prstGeom>
            <a:noFill/>
          </p:spPr>
          <p:txBody>
            <a:bodyPr wrap="square" rtlCol="0">
              <a:spAutoFit/>
            </a:bodyPr>
            <a:lstStyle/>
            <a:p>
              <a:r>
                <a:rPr lang="en-US" dirty="0">
                  <a:solidFill>
                    <a:schemeClr val="bg1">
                      <a:lumMod val="95000"/>
                    </a:schemeClr>
                  </a:solidFill>
                </a:rPr>
                <a:t>SBA Scorecard Compliance</a:t>
              </a:r>
            </a:p>
          </p:txBody>
        </p:sp>
      </p:grpSp>
      <p:grpSp>
        <p:nvGrpSpPr>
          <p:cNvPr id="72" name="Group 71">
            <a:extLst>
              <a:ext uri="{FF2B5EF4-FFF2-40B4-BE49-F238E27FC236}">
                <a16:creationId xmlns:a16="http://schemas.microsoft.com/office/drawing/2014/main" id="{A1B23F58-831D-4AFE-B1AE-286C05B0DABC}"/>
              </a:ext>
            </a:extLst>
          </p:cNvPr>
          <p:cNvGrpSpPr/>
          <p:nvPr/>
        </p:nvGrpSpPr>
        <p:grpSpPr>
          <a:xfrm>
            <a:off x="569069" y="5243130"/>
            <a:ext cx="2902924" cy="538255"/>
            <a:chOff x="5673213" y="1338330"/>
            <a:chExt cx="2687699" cy="538255"/>
          </a:xfrm>
        </p:grpSpPr>
        <p:cxnSp>
          <p:nvCxnSpPr>
            <p:cNvPr id="73" name="Straight Arrow Connector 72">
              <a:extLst>
                <a:ext uri="{FF2B5EF4-FFF2-40B4-BE49-F238E27FC236}">
                  <a16:creationId xmlns:a16="http://schemas.microsoft.com/office/drawing/2014/main" id="{C6FC0ACE-F21E-48D4-92D2-B36842D361BB}"/>
                </a:ext>
              </a:extLst>
            </p:cNvPr>
            <p:cNvCxnSpPr>
              <a:cxnSpLocks/>
            </p:cNvCxnSpPr>
            <p:nvPr/>
          </p:nvCxnSpPr>
          <p:spPr>
            <a:xfrm flipH="1">
              <a:off x="7336448" y="1338330"/>
              <a:ext cx="878610" cy="168923"/>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8E94FEB-1490-4105-9414-BC668BEB35A2}"/>
                </a:ext>
              </a:extLst>
            </p:cNvPr>
            <p:cNvSpPr txBox="1"/>
            <p:nvPr/>
          </p:nvSpPr>
          <p:spPr>
            <a:xfrm>
              <a:off x="5673213" y="1507253"/>
              <a:ext cx="2687699" cy="369332"/>
            </a:xfrm>
            <a:prstGeom prst="rect">
              <a:avLst/>
            </a:prstGeom>
            <a:noFill/>
          </p:spPr>
          <p:txBody>
            <a:bodyPr wrap="square" rtlCol="0">
              <a:spAutoFit/>
            </a:bodyPr>
            <a:lstStyle/>
            <a:p>
              <a:r>
                <a:rPr lang="en-US" dirty="0">
                  <a:solidFill>
                    <a:schemeClr val="bg1">
                      <a:lumMod val="95000"/>
                    </a:schemeClr>
                  </a:solidFill>
                </a:rPr>
                <a:t>Acquisition Plan Reviews</a:t>
              </a:r>
            </a:p>
          </p:txBody>
        </p:sp>
      </p:grpSp>
      <p:grpSp>
        <p:nvGrpSpPr>
          <p:cNvPr id="77" name="Group 76">
            <a:extLst>
              <a:ext uri="{FF2B5EF4-FFF2-40B4-BE49-F238E27FC236}">
                <a16:creationId xmlns:a16="http://schemas.microsoft.com/office/drawing/2014/main" id="{A1179434-22C9-4A45-87F3-D251AC68FFB9}"/>
              </a:ext>
            </a:extLst>
          </p:cNvPr>
          <p:cNvGrpSpPr/>
          <p:nvPr/>
        </p:nvGrpSpPr>
        <p:grpSpPr>
          <a:xfrm>
            <a:off x="4573181" y="5109101"/>
            <a:ext cx="5531823" cy="639839"/>
            <a:chOff x="4372282" y="885949"/>
            <a:chExt cx="5397759" cy="639839"/>
          </a:xfrm>
        </p:grpSpPr>
        <p:cxnSp>
          <p:nvCxnSpPr>
            <p:cNvPr id="78" name="Straight Arrow Connector 77">
              <a:extLst>
                <a:ext uri="{FF2B5EF4-FFF2-40B4-BE49-F238E27FC236}">
                  <a16:creationId xmlns:a16="http://schemas.microsoft.com/office/drawing/2014/main" id="{F3485F71-E56B-4F25-A8DA-8A4D75C35BA5}"/>
                </a:ext>
              </a:extLst>
            </p:cNvPr>
            <p:cNvCxnSpPr>
              <a:cxnSpLocks/>
              <a:endCxn id="79" idx="1"/>
            </p:cNvCxnSpPr>
            <p:nvPr/>
          </p:nvCxnSpPr>
          <p:spPr>
            <a:xfrm>
              <a:off x="4372282" y="885949"/>
              <a:ext cx="1179722" cy="455173"/>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E679AD8-D38F-48AE-89B6-A9B32B0DD04B}"/>
                </a:ext>
              </a:extLst>
            </p:cNvPr>
            <p:cNvSpPr txBox="1"/>
            <p:nvPr/>
          </p:nvSpPr>
          <p:spPr>
            <a:xfrm>
              <a:off x="5552005" y="1156456"/>
              <a:ext cx="4218036" cy="369332"/>
            </a:xfrm>
            <a:prstGeom prst="rect">
              <a:avLst/>
            </a:prstGeom>
            <a:noFill/>
          </p:spPr>
          <p:txBody>
            <a:bodyPr wrap="square" rtlCol="0">
              <a:spAutoFit/>
            </a:bodyPr>
            <a:lstStyle/>
            <a:p>
              <a:r>
                <a:rPr lang="en-US" dirty="0">
                  <a:solidFill>
                    <a:schemeClr val="bg1">
                      <a:lumMod val="95000"/>
                    </a:schemeClr>
                  </a:solidFill>
                </a:rPr>
                <a:t>Procurement Forecasts</a:t>
              </a:r>
            </a:p>
          </p:txBody>
        </p:sp>
      </p:grpSp>
      <p:grpSp>
        <p:nvGrpSpPr>
          <p:cNvPr id="81" name="Group 80">
            <a:extLst>
              <a:ext uri="{FF2B5EF4-FFF2-40B4-BE49-F238E27FC236}">
                <a16:creationId xmlns:a16="http://schemas.microsoft.com/office/drawing/2014/main" id="{9299CB9F-C7B8-4AF3-8F7A-0C381E6A427B}"/>
              </a:ext>
            </a:extLst>
          </p:cNvPr>
          <p:cNvGrpSpPr/>
          <p:nvPr/>
        </p:nvGrpSpPr>
        <p:grpSpPr>
          <a:xfrm>
            <a:off x="3750837" y="5352363"/>
            <a:ext cx="4004449" cy="930440"/>
            <a:chOff x="5148471" y="867985"/>
            <a:chExt cx="3626344" cy="930440"/>
          </a:xfrm>
        </p:grpSpPr>
        <p:cxnSp>
          <p:nvCxnSpPr>
            <p:cNvPr id="82" name="Straight Arrow Connector 81">
              <a:extLst>
                <a:ext uri="{FF2B5EF4-FFF2-40B4-BE49-F238E27FC236}">
                  <a16:creationId xmlns:a16="http://schemas.microsoft.com/office/drawing/2014/main" id="{FF516612-B315-420B-9C80-22A831FD7C45}"/>
                </a:ext>
              </a:extLst>
            </p:cNvPr>
            <p:cNvCxnSpPr>
              <a:cxnSpLocks/>
            </p:cNvCxnSpPr>
            <p:nvPr/>
          </p:nvCxnSpPr>
          <p:spPr>
            <a:xfrm>
              <a:off x="5911930" y="867985"/>
              <a:ext cx="305998" cy="596078"/>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A25C43B-A88C-4CCD-8650-6D8ADB8FADAF}"/>
                </a:ext>
              </a:extLst>
            </p:cNvPr>
            <p:cNvSpPr txBox="1"/>
            <p:nvPr/>
          </p:nvSpPr>
          <p:spPr>
            <a:xfrm>
              <a:off x="5148471" y="1429093"/>
              <a:ext cx="3626344" cy="369332"/>
            </a:xfrm>
            <a:prstGeom prst="rect">
              <a:avLst/>
            </a:prstGeom>
            <a:noFill/>
          </p:spPr>
          <p:txBody>
            <a:bodyPr wrap="square" rtlCol="0">
              <a:spAutoFit/>
            </a:bodyPr>
            <a:lstStyle/>
            <a:p>
              <a:r>
                <a:rPr lang="en-US" dirty="0">
                  <a:solidFill>
                    <a:schemeClr val="bg1">
                      <a:lumMod val="95000"/>
                    </a:schemeClr>
                  </a:solidFill>
                </a:rPr>
                <a:t>Numerous SB Reports to SBA/Congress</a:t>
              </a:r>
            </a:p>
          </p:txBody>
        </p:sp>
      </p:grpSp>
      <p:grpSp>
        <p:nvGrpSpPr>
          <p:cNvPr id="95" name="Group 94">
            <a:extLst>
              <a:ext uri="{FF2B5EF4-FFF2-40B4-BE49-F238E27FC236}">
                <a16:creationId xmlns:a16="http://schemas.microsoft.com/office/drawing/2014/main" id="{7ABC4509-146E-420A-A493-289BF671D20E}"/>
              </a:ext>
            </a:extLst>
          </p:cNvPr>
          <p:cNvGrpSpPr/>
          <p:nvPr/>
        </p:nvGrpSpPr>
        <p:grpSpPr>
          <a:xfrm>
            <a:off x="7850325" y="1293032"/>
            <a:ext cx="3935061" cy="1367972"/>
            <a:chOff x="7850325" y="1293032"/>
            <a:chExt cx="3935061" cy="1367972"/>
          </a:xfrm>
        </p:grpSpPr>
        <p:sp>
          <p:nvSpPr>
            <p:cNvPr id="90" name="Arrow: Up 89">
              <a:extLst>
                <a:ext uri="{FF2B5EF4-FFF2-40B4-BE49-F238E27FC236}">
                  <a16:creationId xmlns:a16="http://schemas.microsoft.com/office/drawing/2014/main" id="{6E9B95BC-98E2-41B3-A439-C4044444F06C}"/>
                </a:ext>
              </a:extLst>
            </p:cNvPr>
            <p:cNvSpPr/>
            <p:nvPr/>
          </p:nvSpPr>
          <p:spPr>
            <a:xfrm>
              <a:off x="7850325" y="1293032"/>
              <a:ext cx="2855895" cy="867550"/>
            </a:xfrm>
            <a:prstGeom prst="upArrow">
              <a:avLst>
                <a:gd name="adj1" fmla="val 50000"/>
                <a:gd name="adj2" fmla="val 52358"/>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rPr>
                <a:t>Perception</a:t>
              </a:r>
            </a:p>
          </p:txBody>
        </p:sp>
        <p:sp>
          <p:nvSpPr>
            <p:cNvPr id="94" name="Arrow: Down 93">
              <a:extLst>
                <a:ext uri="{FF2B5EF4-FFF2-40B4-BE49-F238E27FC236}">
                  <a16:creationId xmlns:a16="http://schemas.microsoft.com/office/drawing/2014/main" id="{22C9A524-325F-45DF-AEF6-1491EB366897}"/>
                </a:ext>
              </a:extLst>
            </p:cNvPr>
            <p:cNvSpPr/>
            <p:nvPr/>
          </p:nvSpPr>
          <p:spPr>
            <a:xfrm>
              <a:off x="9510821" y="1825753"/>
              <a:ext cx="2274565" cy="835251"/>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Reality</a:t>
              </a:r>
            </a:p>
          </p:txBody>
        </p:sp>
      </p:grpSp>
      <p:pic>
        <p:nvPicPr>
          <p:cNvPr id="54" name="Picture 53">
            <a:extLst>
              <a:ext uri="{FF2B5EF4-FFF2-40B4-BE49-F238E27FC236}">
                <a16:creationId xmlns:a16="http://schemas.microsoft.com/office/drawing/2014/main" id="{793093A5-1341-4399-8418-8E8AB0C8B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8800" y="4995126"/>
            <a:ext cx="1418313" cy="1404750"/>
          </a:xfrm>
          <a:prstGeom prst="rect">
            <a:avLst/>
          </a:prstGeom>
        </p:spPr>
      </p:pic>
      <p:sp>
        <p:nvSpPr>
          <p:cNvPr id="3" name="TextBox 2">
            <a:extLst>
              <a:ext uri="{FF2B5EF4-FFF2-40B4-BE49-F238E27FC236}">
                <a16:creationId xmlns:a16="http://schemas.microsoft.com/office/drawing/2014/main" id="{4EC0539B-0103-4397-9F64-F47124C43742}"/>
              </a:ext>
            </a:extLst>
          </p:cNvPr>
          <p:cNvSpPr txBox="1"/>
          <p:nvPr/>
        </p:nvSpPr>
        <p:spPr>
          <a:xfrm>
            <a:off x="8244246" y="391944"/>
            <a:ext cx="4349107" cy="646331"/>
          </a:xfrm>
          <a:prstGeom prst="rect">
            <a:avLst/>
          </a:prstGeom>
          <a:noFill/>
        </p:spPr>
        <p:txBody>
          <a:bodyPr wrap="square" rtlCol="0">
            <a:spAutoFit/>
          </a:bodyPr>
          <a:lstStyle/>
          <a:p>
            <a:r>
              <a:rPr lang="en-US" sz="3600" b="1" dirty="0">
                <a:solidFill>
                  <a:schemeClr val="bg1"/>
                </a:solidFill>
              </a:rPr>
              <a:t>OSDBU Workload</a:t>
            </a:r>
          </a:p>
        </p:txBody>
      </p:sp>
      <p:grpSp>
        <p:nvGrpSpPr>
          <p:cNvPr id="55" name="Group 54">
            <a:extLst>
              <a:ext uri="{FF2B5EF4-FFF2-40B4-BE49-F238E27FC236}">
                <a16:creationId xmlns:a16="http://schemas.microsoft.com/office/drawing/2014/main" id="{5F22C0EF-0ED2-4D36-8DBF-9E7CBB7D1FAD}"/>
              </a:ext>
            </a:extLst>
          </p:cNvPr>
          <p:cNvGrpSpPr/>
          <p:nvPr/>
        </p:nvGrpSpPr>
        <p:grpSpPr>
          <a:xfrm>
            <a:off x="813292" y="5733395"/>
            <a:ext cx="2902924" cy="538255"/>
            <a:chOff x="5673213" y="1338330"/>
            <a:chExt cx="2687699" cy="538255"/>
          </a:xfrm>
        </p:grpSpPr>
        <p:cxnSp>
          <p:nvCxnSpPr>
            <p:cNvPr id="66" name="Straight Arrow Connector 65">
              <a:extLst>
                <a:ext uri="{FF2B5EF4-FFF2-40B4-BE49-F238E27FC236}">
                  <a16:creationId xmlns:a16="http://schemas.microsoft.com/office/drawing/2014/main" id="{F19003FA-55E8-4BDC-AE32-ED1D155A2271}"/>
                </a:ext>
              </a:extLst>
            </p:cNvPr>
            <p:cNvCxnSpPr>
              <a:cxnSpLocks/>
            </p:cNvCxnSpPr>
            <p:nvPr/>
          </p:nvCxnSpPr>
          <p:spPr>
            <a:xfrm flipH="1">
              <a:off x="7336448" y="1338330"/>
              <a:ext cx="878610" cy="168923"/>
            </a:xfrm>
            <a:prstGeom prst="straightConnector1">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B1436DF-2921-44FC-A451-1A6376D81B26}"/>
                </a:ext>
              </a:extLst>
            </p:cNvPr>
            <p:cNvSpPr txBox="1"/>
            <p:nvPr/>
          </p:nvSpPr>
          <p:spPr>
            <a:xfrm>
              <a:off x="5673213" y="1507253"/>
              <a:ext cx="2687699" cy="369332"/>
            </a:xfrm>
            <a:prstGeom prst="rect">
              <a:avLst/>
            </a:prstGeom>
            <a:noFill/>
          </p:spPr>
          <p:txBody>
            <a:bodyPr wrap="square" rtlCol="0">
              <a:spAutoFit/>
            </a:bodyPr>
            <a:lstStyle/>
            <a:p>
              <a:r>
                <a:rPr lang="en-US" dirty="0">
                  <a:solidFill>
                    <a:schemeClr val="bg1">
                      <a:lumMod val="95000"/>
                    </a:schemeClr>
                  </a:solidFill>
                </a:rPr>
                <a:t>MPP Program</a:t>
              </a:r>
            </a:p>
          </p:txBody>
        </p:sp>
      </p:grpSp>
    </p:spTree>
    <p:extLst>
      <p:ext uri="{BB962C8B-B14F-4D97-AF65-F5344CB8AC3E}">
        <p14:creationId xmlns:p14="http://schemas.microsoft.com/office/powerpoint/2010/main" val="149520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inside header with EM written out.png"/>
          <p:cNvPicPr>
            <a:picLocks noChangeAspect="1"/>
          </p:cNvPicPr>
          <p:nvPr/>
        </p:nvPicPr>
        <p:blipFill rotWithShape="1">
          <a:blip r:embed="rId3" cstate="print"/>
          <a:srcRect l="20217" t="1897" b="4154"/>
          <a:stretch/>
        </p:blipFill>
        <p:spPr>
          <a:xfrm>
            <a:off x="-3" y="0"/>
            <a:ext cx="12191997" cy="6819900"/>
          </a:xfrm>
          <a:prstGeom prst="rect">
            <a:avLst/>
          </a:prstGeom>
        </p:spPr>
      </p:pic>
      <p:sp>
        <p:nvSpPr>
          <p:cNvPr id="19" name="TextBox 18">
            <a:extLst>
              <a:ext uri="{FF2B5EF4-FFF2-40B4-BE49-F238E27FC236}">
                <a16:creationId xmlns:a16="http://schemas.microsoft.com/office/drawing/2014/main" id="{888DAA3A-BBD3-4322-8EEA-8727CD03D960}"/>
              </a:ext>
            </a:extLst>
          </p:cNvPr>
          <p:cNvSpPr txBox="1"/>
          <p:nvPr/>
        </p:nvSpPr>
        <p:spPr>
          <a:xfrm>
            <a:off x="487998" y="2470277"/>
            <a:ext cx="3333085" cy="707886"/>
          </a:xfrm>
          <a:prstGeom prst="rect">
            <a:avLst/>
          </a:prstGeom>
          <a:noFill/>
        </p:spPr>
        <p:txBody>
          <a:bodyPr wrap="square">
            <a:spAutoFit/>
          </a:bodyPr>
          <a:lstStyle/>
          <a:p>
            <a:pPr marL="342900" indent="-342900">
              <a:buFont typeface="Arial" panose="020B0604020202020204" pitchFamily="34" charset="0"/>
              <a:buChar char="•"/>
            </a:pPr>
            <a:endParaRPr lang="en-US" sz="2000" dirty="0">
              <a:solidFill>
                <a:srgbClr val="002060"/>
              </a:solidFill>
            </a:endParaRPr>
          </a:p>
          <a:p>
            <a:pPr marL="342900" indent="-342900">
              <a:buFont typeface="Arial" panose="020B0604020202020204" pitchFamily="34" charset="0"/>
              <a:buChar char="•"/>
            </a:pPr>
            <a:endParaRPr lang="en-US" sz="2000" dirty="0">
              <a:solidFill>
                <a:srgbClr val="002060"/>
              </a:solidFill>
            </a:endParaRPr>
          </a:p>
        </p:txBody>
      </p:sp>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12</a:t>
            </a:fld>
            <a:endParaRPr lang="en-US" b="1" dirty="0"/>
          </a:p>
        </p:txBody>
      </p:sp>
      <p:sp>
        <p:nvSpPr>
          <p:cNvPr id="12" name="Title 1"/>
          <p:cNvSpPr txBox="1">
            <a:spLocks/>
          </p:cNvSpPr>
          <p:nvPr/>
        </p:nvSpPr>
        <p:spPr>
          <a:xfrm>
            <a:off x="1459606" y="80163"/>
            <a:ext cx="9965468"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ea typeface="Segoe UI" panose="020B0502040204020203" pitchFamily="34" charset="0"/>
                <a:cs typeface="Calibri" panose="020F0502020204030204" pitchFamily="34" charset="0"/>
              </a:rPr>
              <a:t>DOE’s FY21 Small Business Achievement</a:t>
            </a:r>
          </a:p>
        </p:txBody>
      </p:sp>
      <p:sp>
        <p:nvSpPr>
          <p:cNvPr id="16" name="Text Placeholder 2">
            <a:extLst>
              <a:ext uri="{FF2B5EF4-FFF2-40B4-BE49-F238E27FC236}">
                <a16:creationId xmlns:a16="http://schemas.microsoft.com/office/drawing/2014/main" id="{13BE3C7F-BB51-4851-B19B-C15CBA84043F}"/>
              </a:ext>
            </a:extLst>
          </p:cNvPr>
          <p:cNvSpPr txBox="1">
            <a:spLocks/>
          </p:cNvSpPr>
          <p:nvPr/>
        </p:nvSpPr>
        <p:spPr>
          <a:xfrm>
            <a:off x="884706" y="1250035"/>
            <a:ext cx="10605747" cy="13961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400" b="1" dirty="0">
              <a:solidFill>
                <a:srgbClr val="212F5F"/>
              </a:solidFill>
              <a:latin typeface="Calibri" panose="020F0502020204030204" pitchFamily="34" charset="0"/>
              <a:ea typeface="Segoe UI" panose="020B0502040204020203" pitchFamily="34" charset="0"/>
              <a:cs typeface="Calibri" panose="020F0502020204030204" pitchFamily="34" charset="0"/>
            </a:endParaRPr>
          </a:p>
          <a:p>
            <a:r>
              <a:rPr lang="en-US" b="1" dirty="0">
                <a:latin typeface="Calibri" panose="020F0502020204030204" pitchFamily="34" charset="0"/>
                <a:ea typeface="Segoe UI" panose="020B0502040204020203" pitchFamily="34" charset="0"/>
                <a:cs typeface="Calibri" panose="020F0502020204030204" pitchFamily="34" charset="0"/>
              </a:rPr>
              <a:t>DOE exceeded its FY 2021 statutory prime and subcontracting small business goals and achieved its highest small business obligations to date</a:t>
            </a:r>
            <a:endParaRPr lang="en-US" b="1" dirty="0"/>
          </a:p>
        </p:txBody>
      </p:sp>
      <p:sp>
        <p:nvSpPr>
          <p:cNvPr id="14" name="object 10">
            <a:extLst>
              <a:ext uri="{FF2B5EF4-FFF2-40B4-BE49-F238E27FC236}">
                <a16:creationId xmlns:a16="http://schemas.microsoft.com/office/drawing/2014/main" id="{1808C3F0-9B92-4198-8174-D334E2443647}"/>
              </a:ext>
            </a:extLst>
          </p:cNvPr>
          <p:cNvSpPr txBox="1"/>
          <p:nvPr/>
        </p:nvSpPr>
        <p:spPr>
          <a:xfrm>
            <a:off x="834338" y="4887153"/>
            <a:ext cx="11216004" cy="2492990"/>
          </a:xfrm>
          <a:prstGeom prst="rect">
            <a:avLst/>
          </a:prstGeom>
        </p:spPr>
        <p:txBody>
          <a:bodyPr vert="horz" wrap="square" lIns="0" tIns="0" rIns="0" bIns="0" rtlCol="0">
            <a:spAutoFit/>
          </a:bodyPr>
          <a:lstStyle/>
          <a:p>
            <a:pPr marL="342900" indent="-342900">
              <a:buFont typeface="Wingdings" panose="05000000000000000000" pitchFamily="2" charset="2"/>
              <a:buChar char="§"/>
            </a:pPr>
            <a:r>
              <a:rPr lang="en-US" dirty="0"/>
              <a:t>$9.7B obligated to small businesses in FY 2021 (of $38.2B total procurement spend)</a:t>
            </a:r>
          </a:p>
          <a:p>
            <a:pPr marL="800100" lvl="1" indent="-342900">
              <a:buFont typeface="Wingdings" panose="05000000000000000000" pitchFamily="2" charset="2"/>
              <a:buChar char="§"/>
            </a:pPr>
            <a:r>
              <a:rPr lang="en-US" dirty="0"/>
              <a:t>$8.1B in direct prime and first-tier Management and Operating (M&amp;O) subcontract small business awards</a:t>
            </a:r>
          </a:p>
          <a:p>
            <a:pPr marL="800100" lvl="1" indent="-342900">
              <a:buFont typeface="Wingdings" panose="05000000000000000000" pitchFamily="2" charset="2"/>
              <a:buChar char="§"/>
            </a:pPr>
            <a:r>
              <a:rPr lang="en-US" dirty="0"/>
              <a:t>$1.6B in direct subcontract small business awards</a:t>
            </a:r>
            <a:endParaRPr lang="en-US" dirty="0">
              <a:cs typeface="Arial"/>
            </a:endParaRPr>
          </a:p>
          <a:p>
            <a:pPr marL="298450" indent="-285750">
              <a:buFont typeface="Wingdings" panose="05000000000000000000" pitchFamily="2" charset="2"/>
              <a:buChar char="§"/>
            </a:pPr>
            <a:r>
              <a:rPr lang="en-US" dirty="0"/>
              <a:t>Approximately 1 in 4 contract dollars awarded to small businesses</a:t>
            </a:r>
          </a:p>
          <a:p>
            <a:pPr marL="298450" indent="-285750">
              <a:buFont typeface="Wingdings" panose="05000000000000000000" pitchFamily="2" charset="2"/>
              <a:buChar char="§"/>
            </a:pPr>
            <a:r>
              <a:rPr lang="en-US" dirty="0"/>
              <a:t>$748M additional dollars award to small businesses under financial assistance</a:t>
            </a:r>
          </a:p>
          <a:p>
            <a:pPr marL="298450" indent="-285750">
              <a:buFont typeface="Wingdings" panose="05000000000000000000" pitchFamily="2" charset="2"/>
              <a:buChar char="§"/>
            </a:pPr>
            <a:r>
              <a:rPr lang="en-US" dirty="0"/>
              <a:t>$64M additional dollars award to small businesses utilizing non-appropriated funds</a:t>
            </a:r>
          </a:p>
          <a:p>
            <a:pPr marL="298450" indent="-285750">
              <a:buFont typeface="Wingdings" panose="05000000000000000000" pitchFamily="2" charset="2"/>
              <a:buChar char="§"/>
            </a:pPr>
            <a:endParaRPr lang="en-US" b="1" dirty="0"/>
          </a:p>
          <a:p>
            <a:pPr marL="12700">
              <a:lnSpc>
                <a:spcPct val="100000"/>
              </a:lnSpc>
            </a:pPr>
            <a:endParaRPr lang="en-US" dirty="0">
              <a:cs typeface="Arial"/>
            </a:endParaRPr>
          </a:p>
          <a:p>
            <a:pPr marL="12700">
              <a:lnSpc>
                <a:spcPct val="100000"/>
              </a:lnSpc>
            </a:pPr>
            <a:endParaRPr lang="en-US" dirty="0">
              <a:cs typeface="Arial"/>
            </a:endParaRPr>
          </a:p>
        </p:txBody>
      </p:sp>
      <p:sp>
        <p:nvSpPr>
          <p:cNvPr id="15" name="Rectangle 1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graphicFrame>
        <p:nvGraphicFramePr>
          <p:cNvPr id="2" name="Table 1">
            <a:extLst>
              <a:ext uri="{FF2B5EF4-FFF2-40B4-BE49-F238E27FC236}">
                <a16:creationId xmlns:a16="http://schemas.microsoft.com/office/drawing/2014/main" id="{6643FFD8-77BF-42FF-A871-F666C6F6446E}"/>
              </a:ext>
            </a:extLst>
          </p:cNvPr>
          <p:cNvGraphicFramePr>
            <a:graphicFrameLocks noGrp="1"/>
          </p:cNvGraphicFramePr>
          <p:nvPr/>
        </p:nvGraphicFramePr>
        <p:xfrm>
          <a:off x="834338" y="2424228"/>
          <a:ext cx="10706484" cy="2307092"/>
        </p:xfrm>
        <a:graphic>
          <a:graphicData uri="http://schemas.openxmlformats.org/drawingml/2006/table">
            <a:tbl>
              <a:tblPr firstRow="1" firstCol="1" bandRow="1"/>
              <a:tblGrid>
                <a:gridCol w="2132609">
                  <a:extLst>
                    <a:ext uri="{9D8B030D-6E8A-4147-A177-3AD203B41FA5}">
                      <a16:colId xmlns:a16="http://schemas.microsoft.com/office/drawing/2014/main" val="2532182910"/>
                    </a:ext>
                  </a:extLst>
                </a:gridCol>
                <a:gridCol w="2245133">
                  <a:extLst>
                    <a:ext uri="{9D8B030D-6E8A-4147-A177-3AD203B41FA5}">
                      <a16:colId xmlns:a16="http://schemas.microsoft.com/office/drawing/2014/main" val="3920265024"/>
                    </a:ext>
                  </a:extLst>
                </a:gridCol>
                <a:gridCol w="2025661">
                  <a:extLst>
                    <a:ext uri="{9D8B030D-6E8A-4147-A177-3AD203B41FA5}">
                      <a16:colId xmlns:a16="http://schemas.microsoft.com/office/drawing/2014/main" val="3227098101"/>
                    </a:ext>
                  </a:extLst>
                </a:gridCol>
                <a:gridCol w="2125980">
                  <a:extLst>
                    <a:ext uri="{9D8B030D-6E8A-4147-A177-3AD203B41FA5}">
                      <a16:colId xmlns:a16="http://schemas.microsoft.com/office/drawing/2014/main" val="1381260206"/>
                    </a:ext>
                  </a:extLst>
                </a:gridCol>
                <a:gridCol w="2177101">
                  <a:extLst>
                    <a:ext uri="{9D8B030D-6E8A-4147-A177-3AD203B41FA5}">
                      <a16:colId xmlns:a16="http://schemas.microsoft.com/office/drawing/2014/main" val="743121855"/>
                    </a:ext>
                  </a:extLst>
                </a:gridCol>
              </a:tblGrid>
              <a:tr h="810462">
                <a:tc>
                  <a:txBody>
                    <a:bodyPr/>
                    <a:lstStyle/>
                    <a:p>
                      <a:pPr marL="0" marR="0" algn="ctr">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FY 2021</a:t>
                      </a:r>
                      <a:r>
                        <a:rPr lang="en-US" sz="1800" b="1" dirty="0">
                          <a:solidFill>
                            <a:srgbClr val="000000"/>
                          </a:solidFill>
                          <a:effectLst/>
                          <a:latin typeface="+mn-lt"/>
                          <a:ea typeface="Calibri" panose="020F0502020204030204" pitchFamily="34" charset="0"/>
                          <a:cs typeface="Times New Roman" panose="02020603050405020304" pitchFamily="18" charset="0"/>
                        </a:rPr>
                        <a:t> Overall Small Business Goals</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0"/>
                        </a:spcAft>
                      </a:pPr>
                      <a:r>
                        <a:rPr lang="en-US" sz="1800" b="1" dirty="0">
                          <a:solidFill>
                            <a:srgbClr val="000000"/>
                          </a:solidFill>
                          <a:effectLst/>
                          <a:latin typeface="+mn-lt"/>
                          <a:ea typeface="Calibri" panose="020F0502020204030204" pitchFamily="34" charset="0"/>
                          <a:cs typeface="Times New Roman" panose="02020603050405020304" pitchFamily="18" charset="0"/>
                        </a:rPr>
                        <a:t>DOE Prime Goals with M&amp;O* 1st Tier SB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0"/>
                        </a:spcAft>
                      </a:pPr>
                      <a:r>
                        <a:rPr lang="en-US" sz="1800" b="1" dirty="0">
                          <a:solidFill>
                            <a:srgbClr val="000000"/>
                          </a:solidFill>
                          <a:effectLst/>
                          <a:latin typeface="+mn-lt"/>
                          <a:ea typeface="Calibri" panose="020F0502020204030204" pitchFamily="34" charset="0"/>
                          <a:cs typeface="Times New Roman" panose="02020603050405020304" pitchFamily="18" charset="0"/>
                        </a:rPr>
                        <a:t>Prime Contracting Achievement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0"/>
                        </a:spcAft>
                      </a:pPr>
                      <a:r>
                        <a:rPr lang="en-US" sz="1800" b="1" dirty="0">
                          <a:solidFill>
                            <a:srgbClr val="000000"/>
                          </a:solidFill>
                          <a:effectLst/>
                          <a:latin typeface="+mn-lt"/>
                          <a:ea typeface="Calibri" panose="020F0502020204030204" pitchFamily="34" charset="0"/>
                          <a:cs typeface="Times New Roman" panose="02020603050405020304" pitchFamily="18" charset="0"/>
                        </a:rPr>
                        <a:t>DOE Subcontracting Goals</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0"/>
                        </a:spcAft>
                      </a:pPr>
                      <a:r>
                        <a:rPr lang="en-US" sz="1800" b="1" dirty="0">
                          <a:solidFill>
                            <a:srgbClr val="000000"/>
                          </a:solidFill>
                          <a:effectLst/>
                          <a:latin typeface="+mn-lt"/>
                          <a:ea typeface="Calibri" panose="020F0502020204030204" pitchFamily="34" charset="0"/>
                          <a:cs typeface="Times New Roman" panose="02020603050405020304" pitchFamily="18" charset="0"/>
                        </a:rPr>
                        <a:t>Subcontracting Achievement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251177449"/>
                  </a:ext>
                </a:extLst>
              </a:tr>
              <a:tr h="299326">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Small Business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14.00%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21.19% ($8.1B)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51.77% ($1.6B)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01508"/>
                  </a:ext>
                </a:extLst>
              </a:tr>
              <a:tr h="299326">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SDB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6.58% ($2.5B)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10.39% ($318.8M)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0469835"/>
                  </a:ext>
                </a:extLst>
              </a:tr>
              <a:tr h="299326">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WOSB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4.19% ($1.6B)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10.30% ($316M)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128693"/>
                  </a:ext>
                </a:extLst>
              </a:tr>
              <a:tr h="299326">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SDVOSB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1.69% ($645.8M)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3.68% ($112.9M)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476417"/>
                  </a:ext>
                </a:extLst>
              </a:tr>
              <a:tr h="299326">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HUBZone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1.57% ($600.9M)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4.42% ($135.6M)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4194703"/>
                  </a:ext>
                </a:extLst>
              </a:tr>
            </a:tbl>
          </a:graphicData>
        </a:graphic>
      </p:graphicFrame>
      <p:sp>
        <p:nvSpPr>
          <p:cNvPr id="3" name="TextBox 2">
            <a:extLst>
              <a:ext uri="{FF2B5EF4-FFF2-40B4-BE49-F238E27FC236}">
                <a16:creationId xmlns:a16="http://schemas.microsoft.com/office/drawing/2014/main" id="{DAB96942-BDFE-4927-B6DA-2323A80A5836}"/>
              </a:ext>
            </a:extLst>
          </p:cNvPr>
          <p:cNvSpPr txBox="1"/>
          <p:nvPr/>
        </p:nvSpPr>
        <p:spPr>
          <a:xfrm>
            <a:off x="9234871" y="4714615"/>
            <a:ext cx="2305952" cy="276999"/>
          </a:xfrm>
          <a:prstGeom prst="rect">
            <a:avLst/>
          </a:prstGeom>
          <a:noFill/>
        </p:spPr>
        <p:txBody>
          <a:bodyPr wrap="none" rtlCol="0">
            <a:spAutoFit/>
          </a:bodyPr>
          <a:lstStyle/>
          <a:p>
            <a:r>
              <a:rPr lang="en-US" sz="1200" dirty="0"/>
              <a:t>*Managing &amp; Operating Contracts</a:t>
            </a:r>
          </a:p>
        </p:txBody>
      </p:sp>
    </p:spTree>
    <p:extLst>
      <p:ext uri="{BB962C8B-B14F-4D97-AF65-F5344CB8AC3E}">
        <p14:creationId xmlns:p14="http://schemas.microsoft.com/office/powerpoint/2010/main" val="227886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680695" y="110398"/>
            <a:ext cx="8998691"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atin typeface="Segoe UI" panose="020B0502040204020203" pitchFamily="34" charset="0"/>
                <a:ea typeface="Segoe UI" panose="020B0502040204020203" pitchFamily="34" charset="0"/>
                <a:cs typeface="Segoe UI" panose="020B0502040204020203" pitchFamily="34" charset="0"/>
              </a:rPr>
              <a:t>Bipartisan Infrastructure Law (BIL)</a:t>
            </a:r>
          </a:p>
        </p:txBody>
      </p:sp>
      <p:sp>
        <p:nvSpPr>
          <p:cNvPr id="10" name="Slide Number Placeholder 10"/>
          <p:cNvSpPr txBox="1">
            <a:spLocks/>
          </p:cNvSpPr>
          <p:nvPr/>
        </p:nvSpPr>
        <p:spPr>
          <a:xfrm>
            <a:off x="943416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13</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37C4F092-1E74-4281-A5F4-B2A306144678}"/>
              </a:ext>
            </a:extLst>
          </p:cNvPr>
          <p:cNvSpPr txBox="1"/>
          <p:nvPr/>
        </p:nvSpPr>
        <p:spPr>
          <a:xfrm>
            <a:off x="1106905" y="2081971"/>
            <a:ext cx="10279781" cy="3477875"/>
          </a:xfrm>
          <a:prstGeom prst="rect">
            <a:avLst/>
          </a:prstGeom>
          <a:noFill/>
        </p:spPr>
        <p:txBody>
          <a:bodyPr wrap="square">
            <a:spAutoFit/>
          </a:bodyPr>
          <a:lstStyle/>
          <a:p>
            <a:r>
              <a:rPr lang="en-US" sz="2000" dirty="0"/>
              <a:t>DOE received more than $62 billion of BIL funding to deliver a more equitable clean energy future for the American people by doing the following:</a:t>
            </a:r>
          </a:p>
          <a:p>
            <a:endParaRPr lang="en-US" sz="2000" dirty="0"/>
          </a:p>
          <a:p>
            <a:pPr marL="342900" indent="-342900">
              <a:buFont typeface="Wingdings" panose="05000000000000000000" pitchFamily="2" charset="2"/>
              <a:buChar char="Ø"/>
            </a:pPr>
            <a:r>
              <a:rPr lang="en-US" sz="2000" dirty="0"/>
              <a:t>Investing in American manufacturing and workers</a:t>
            </a:r>
          </a:p>
          <a:p>
            <a:pPr marL="342900" indent="-342900">
              <a:buFont typeface="Wingdings" panose="05000000000000000000" pitchFamily="2" charset="2"/>
              <a:buChar char="Ø"/>
            </a:pPr>
            <a:r>
              <a:rPr lang="en-US" sz="2000" dirty="0"/>
              <a:t>Expanding access to energy efficiency and clean energy for families, communities and businesses</a:t>
            </a:r>
          </a:p>
          <a:p>
            <a:pPr marL="342900" indent="-342900">
              <a:buFont typeface="Wingdings" panose="05000000000000000000" pitchFamily="2" charset="2"/>
              <a:buChar char="Ø"/>
            </a:pPr>
            <a:r>
              <a:rPr lang="en-US" sz="2000" dirty="0"/>
              <a:t>Delivering reliable, clean, and affordable power to more Americans</a:t>
            </a:r>
          </a:p>
          <a:p>
            <a:pPr marL="342900" indent="-342900">
              <a:buFont typeface="Wingdings" panose="05000000000000000000" pitchFamily="2" charset="2"/>
              <a:buChar char="Ø"/>
            </a:pPr>
            <a:r>
              <a:rPr lang="en-US" sz="2000" dirty="0"/>
              <a:t>Building the technologies of tomorrow through clean energy demonstrations</a:t>
            </a:r>
          </a:p>
          <a:p>
            <a:endParaRPr lang="en-US" sz="2000" dirty="0"/>
          </a:p>
          <a:p>
            <a:endParaRPr lang="en-US" sz="2000" dirty="0">
              <a:hlinkClick r:id="" action="ppaction://noaction"/>
            </a:endParaRPr>
          </a:p>
          <a:p>
            <a:r>
              <a:rPr lang="en-US" sz="2000" dirty="0">
                <a:hlinkClick r:id="" action="ppaction://noaction"/>
              </a:rPr>
              <a:t>Bipartisan Infrastructure Law Homepage | Department of Energy</a:t>
            </a:r>
            <a:endParaRPr lang="en-US" sz="2000" dirty="0">
              <a:solidFill>
                <a:srgbClr val="002060"/>
              </a:solidFill>
            </a:endParaRPr>
          </a:p>
        </p:txBody>
      </p:sp>
    </p:spTree>
    <p:extLst>
      <p:ext uri="{BB962C8B-B14F-4D97-AF65-F5344CB8AC3E}">
        <p14:creationId xmlns:p14="http://schemas.microsoft.com/office/powerpoint/2010/main" val="1085677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680695" y="110398"/>
            <a:ext cx="8998691"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atin typeface="Segoe UI" panose="020B0502040204020203" pitchFamily="34" charset="0"/>
                <a:ea typeface="Segoe UI" panose="020B0502040204020203" pitchFamily="34" charset="0"/>
                <a:cs typeface="Segoe UI" panose="020B0502040204020203" pitchFamily="34" charset="0"/>
              </a:rPr>
              <a:t>Equity Action Plan</a:t>
            </a:r>
          </a:p>
        </p:txBody>
      </p:sp>
      <p:sp>
        <p:nvSpPr>
          <p:cNvPr id="10" name="Slide Number Placeholder 10"/>
          <p:cNvSpPr txBox="1">
            <a:spLocks/>
          </p:cNvSpPr>
          <p:nvPr/>
        </p:nvSpPr>
        <p:spPr>
          <a:xfrm>
            <a:off x="943416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14</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37C4F092-1E74-4281-A5F4-B2A306144678}"/>
              </a:ext>
            </a:extLst>
          </p:cNvPr>
          <p:cNvSpPr txBox="1"/>
          <p:nvPr/>
        </p:nvSpPr>
        <p:spPr>
          <a:xfrm>
            <a:off x="1040149" y="1641277"/>
            <a:ext cx="10279781" cy="4524315"/>
          </a:xfrm>
          <a:prstGeom prst="rect">
            <a:avLst/>
          </a:prstGeom>
          <a:noFill/>
        </p:spPr>
        <p:txBody>
          <a:bodyPr wrap="square">
            <a:spAutoFit/>
          </a:bodyPr>
          <a:lstStyle/>
          <a:p>
            <a:pPr marL="0" marR="0">
              <a:spcBef>
                <a:spcPts val="0"/>
              </a:spcBef>
              <a:spcAft>
                <a:spcPts val="0"/>
              </a:spcAft>
            </a:pPr>
            <a:r>
              <a:rPr lang="en-US" dirty="0">
                <a:effectLst/>
                <a:ea typeface="Calibri" panose="020F0502020204030204" pitchFamily="34" charset="0"/>
              </a:rPr>
              <a:t>In response to Executive Order 13985 </a:t>
            </a:r>
            <a:r>
              <a:rPr lang="en-US" dirty="0"/>
              <a:t>“Advancing Racial Equity and Support for Underserved Communities Through the Federal Government,” </a:t>
            </a:r>
            <a:r>
              <a:rPr lang="en-US" dirty="0">
                <a:effectLst/>
                <a:ea typeface="Calibri" panose="020F0502020204030204" pitchFamily="34" charset="0"/>
              </a:rPr>
              <a:t>DOE has developed an Equity Action Plan to help advance equity and remove barriers for members of underserved communities to access DOE programs, benefits, services, or procurement opportunities.</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The Equity Action Plan outlines the top five DOE priority actions to advance equity at the Department:</a:t>
            </a:r>
          </a:p>
          <a:p>
            <a:pPr marL="0" marR="0">
              <a:spcBef>
                <a:spcPts val="0"/>
              </a:spcBef>
              <a:spcAft>
                <a:spcPts val="0"/>
              </a:spcAft>
            </a:pPr>
            <a:r>
              <a:rPr lang="en-US" dirty="0">
                <a:effectLst/>
                <a:ea typeface="Calibri" panose="020F0502020204030204" pitchFamily="34" charset="0"/>
              </a:rPr>
              <a:t> </a:t>
            </a:r>
          </a:p>
          <a:p>
            <a:pPr marL="342900" marR="0" indent="-342900">
              <a:spcBef>
                <a:spcPts val="0"/>
              </a:spcBef>
              <a:spcAft>
                <a:spcPts val="0"/>
              </a:spcAft>
              <a:buFont typeface="+mj-lt"/>
              <a:buAutoNum type="arabicPeriod"/>
            </a:pPr>
            <a:r>
              <a:rPr lang="en-US" dirty="0">
                <a:effectLst/>
                <a:ea typeface="Calibri" panose="020F0502020204030204" pitchFamily="34" charset="0"/>
              </a:rPr>
              <a:t>Address broad gaps in data collection to facilitate data-informed decision-making.</a:t>
            </a:r>
          </a:p>
          <a:p>
            <a:pPr marL="342900" marR="0" indent="-342900">
              <a:spcBef>
                <a:spcPts val="0"/>
              </a:spcBef>
              <a:spcAft>
                <a:spcPts val="0"/>
              </a:spcAft>
              <a:buFont typeface="+mj-lt"/>
              <a:buAutoNum type="arabicPeriod"/>
            </a:pPr>
            <a:r>
              <a:rPr lang="en-US" dirty="0">
                <a:effectLst/>
                <a:ea typeface="Calibri" panose="020F0502020204030204" pitchFamily="34" charset="0"/>
              </a:rPr>
              <a:t>Increase opportunities for new entrants in DOE acquisition (i.e., procurement and financial assistance).</a:t>
            </a:r>
          </a:p>
          <a:p>
            <a:pPr marL="342900" marR="0" indent="-342900">
              <a:spcBef>
                <a:spcPts val="0"/>
              </a:spcBef>
              <a:spcAft>
                <a:spcPts val="0"/>
              </a:spcAft>
              <a:buFont typeface="+mj-lt"/>
              <a:buAutoNum type="arabicPeriod"/>
            </a:pPr>
            <a:r>
              <a:rPr lang="en-US" dirty="0">
                <a:effectLst/>
                <a:ea typeface="Calibri" panose="020F0502020204030204" pitchFamily="34" charset="0"/>
              </a:rPr>
              <a:t>Increase participation by individuals and institutions underrepresented in DOE research and development and other programs supported through financial assistance.</a:t>
            </a:r>
          </a:p>
          <a:p>
            <a:pPr marL="342900" marR="0" indent="-342900">
              <a:spcBef>
                <a:spcPts val="0"/>
              </a:spcBef>
              <a:spcAft>
                <a:spcPts val="0"/>
              </a:spcAft>
              <a:buFont typeface="+mj-lt"/>
              <a:buAutoNum type="arabicPeriod"/>
            </a:pPr>
            <a:r>
              <a:rPr lang="en-US" dirty="0">
                <a:effectLst/>
                <a:ea typeface="Calibri" panose="020F0502020204030204" pitchFamily="34" charset="0"/>
              </a:rPr>
              <a:t>Expand strategic Tribal and stakeholder engagement in all DOE business areas.</a:t>
            </a:r>
          </a:p>
          <a:p>
            <a:pPr marL="342900" marR="0" indent="-342900">
              <a:spcBef>
                <a:spcPts val="0"/>
              </a:spcBef>
              <a:spcAft>
                <a:spcPts val="0"/>
              </a:spcAft>
              <a:buFont typeface="+mj-lt"/>
              <a:buAutoNum type="arabicPeriod"/>
            </a:pPr>
            <a:r>
              <a:rPr lang="en-US" dirty="0">
                <a:effectLst/>
                <a:ea typeface="Calibri" panose="020F0502020204030204" pitchFamily="34" charset="0"/>
              </a:rPr>
              <a:t>Improve access and equity in DOE’s Weatherization Assistance Program.</a:t>
            </a:r>
          </a:p>
          <a:p>
            <a:endParaRPr lang="en-US" dirty="0"/>
          </a:p>
          <a:p>
            <a:r>
              <a:rPr lang="en-US" dirty="0">
                <a:hlinkClick r:id="rId5"/>
              </a:rPr>
              <a:t>The Roadmap to Equity: Implementing Racial Equity and Support for Underserved Communities at DOE | Department of Energy</a:t>
            </a:r>
            <a:endParaRPr lang="en-US" dirty="0">
              <a:hlinkClick r:id="rId6"/>
            </a:endParaRPr>
          </a:p>
        </p:txBody>
      </p:sp>
    </p:spTree>
    <p:extLst>
      <p:ext uri="{BB962C8B-B14F-4D97-AF65-F5344CB8AC3E}">
        <p14:creationId xmlns:p14="http://schemas.microsoft.com/office/powerpoint/2010/main" val="94037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1632"/>
            <a:ext cx="12191997" cy="6856368"/>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r>
              <a:rPr lang="en-US" b="1" dirty="0"/>
              <a:t>15</a:t>
            </a:r>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849156" y="3006788"/>
            <a:ext cx="6493684"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Thank you</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94188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907" y="2593160"/>
            <a:ext cx="1792474" cy="1792474"/>
          </a:xfrm>
          <a:prstGeom prst="rect">
            <a:avLst/>
          </a:prstGeom>
        </p:spPr>
      </p:pic>
      <p:sp>
        <p:nvSpPr>
          <p:cNvPr id="7" name="TextBox 6"/>
          <p:cNvSpPr txBox="1"/>
          <p:nvPr/>
        </p:nvSpPr>
        <p:spPr>
          <a:xfrm>
            <a:off x="278295" y="1054819"/>
            <a:ext cx="11533701" cy="2092881"/>
          </a:xfrm>
          <a:prstGeom prst="rect">
            <a:avLst/>
          </a:prstGeom>
          <a:noFill/>
        </p:spPr>
        <p:txBody>
          <a:bodyPr wrap="square" rtlCol="0">
            <a:spAutoFit/>
          </a:bodyPr>
          <a:lstStyle/>
          <a:p>
            <a:pPr algn="ctr"/>
            <a:r>
              <a:rPr lang="en-US" sz="4500" b="1" dirty="0">
                <a:solidFill>
                  <a:srgbClr val="002060"/>
                </a:solidFill>
                <a:latin typeface="+mj-lt"/>
                <a:cs typeface="Arial" panose="020B0604020202020204" pitchFamily="34" charset="0"/>
              </a:rPr>
              <a:t>Doing Business with the </a:t>
            </a:r>
          </a:p>
          <a:p>
            <a:pPr algn="ctr"/>
            <a:r>
              <a:rPr lang="en-US" sz="4500" b="1" dirty="0">
                <a:solidFill>
                  <a:srgbClr val="002060"/>
                </a:solidFill>
                <a:latin typeface="+mj-lt"/>
                <a:cs typeface="Arial" panose="020B0604020202020204" pitchFamily="34" charset="0"/>
              </a:rPr>
              <a:t>U.S. Department of Energy (DOE)</a:t>
            </a:r>
          </a:p>
          <a:p>
            <a:pPr algn="ctr"/>
            <a:r>
              <a:rPr lang="en-US" sz="4000" b="1" dirty="0">
                <a:latin typeface="Arial" panose="020B0604020202020204" pitchFamily="34" charset="0"/>
                <a:cs typeface="Arial" panose="020B0604020202020204" pitchFamily="34" charset="0"/>
              </a:rPr>
              <a:t> </a:t>
            </a:r>
          </a:p>
        </p:txBody>
      </p:sp>
      <p:sp>
        <p:nvSpPr>
          <p:cNvPr id="8" name="TextBox 7"/>
          <p:cNvSpPr txBox="1"/>
          <p:nvPr/>
        </p:nvSpPr>
        <p:spPr>
          <a:xfrm>
            <a:off x="-50858" y="4530379"/>
            <a:ext cx="12192003" cy="1938992"/>
          </a:xfrm>
          <a:prstGeom prst="rect">
            <a:avLst/>
          </a:prstGeom>
          <a:noFill/>
        </p:spPr>
        <p:txBody>
          <a:bodyPr wrap="square" rtlCol="0">
            <a:spAutoFit/>
          </a:bodyPr>
          <a:lstStyle/>
          <a:p>
            <a:pPr algn="ctr"/>
            <a:r>
              <a:rPr lang="en-US" sz="2800" b="1" dirty="0">
                <a:solidFill>
                  <a:srgbClr val="002060"/>
                </a:solidFill>
                <a:latin typeface="+mj-lt"/>
              </a:rPr>
              <a:t>Office of Small and Disadvantaged Business Utilization</a:t>
            </a:r>
          </a:p>
          <a:p>
            <a:pPr algn="ctr"/>
            <a:r>
              <a:rPr lang="en-US" sz="2800" b="1" dirty="0">
                <a:solidFill>
                  <a:schemeClr val="accent6">
                    <a:lumMod val="50000"/>
                  </a:schemeClr>
                </a:solidFill>
                <a:latin typeface="+mj-lt"/>
              </a:rPr>
              <a:t>Nicola Ohaegbu, Procurement Analyst</a:t>
            </a:r>
          </a:p>
          <a:p>
            <a:pPr algn="ctr"/>
            <a:endParaRPr lang="en-US" sz="3200" dirty="0">
              <a:latin typeface="+mj-lt"/>
            </a:endParaRPr>
          </a:p>
          <a:p>
            <a:pPr algn="ctr"/>
            <a:endParaRPr lang="en-US" sz="32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5276" y="5692429"/>
            <a:ext cx="3146720" cy="782005"/>
          </a:xfrm>
          <a:prstGeom prst="rect">
            <a:avLst/>
          </a:prstGeom>
        </p:spPr>
      </p:pic>
      <p:sp>
        <p:nvSpPr>
          <p:cNvPr id="10" name="TextBox 9">
            <a:extLst>
              <a:ext uri="{FF2B5EF4-FFF2-40B4-BE49-F238E27FC236}">
                <a16:creationId xmlns:a16="http://schemas.microsoft.com/office/drawing/2014/main" id="{94E8A80F-8A6B-4EF0-8B0D-66941F8B0333}"/>
              </a:ext>
            </a:extLst>
          </p:cNvPr>
          <p:cNvSpPr txBox="1"/>
          <p:nvPr/>
        </p:nvSpPr>
        <p:spPr>
          <a:xfrm>
            <a:off x="278295" y="5628972"/>
            <a:ext cx="6100471" cy="1015663"/>
          </a:xfrm>
          <a:prstGeom prst="rect">
            <a:avLst/>
          </a:prstGeom>
          <a:noFill/>
        </p:spPr>
        <p:txBody>
          <a:bodyPr wrap="square" rtlCol="0">
            <a:spAutoFit/>
          </a:bodyPr>
          <a:lstStyle/>
          <a:p>
            <a:r>
              <a:rPr lang="en-US" sz="1500" dirty="0">
                <a:solidFill>
                  <a:srgbClr val="002060"/>
                </a:solidFill>
                <a:latin typeface="+mj-lt"/>
              </a:rPr>
              <a:t>U.S. Department of Energy's Office of Small &amp; Disadvantaged Business Utilization (OSDBU), Office of Fossil Energy and Carbon Management (FECM), and the National Energy Technology Laboratory (NETL) Virtual Forum</a:t>
            </a:r>
          </a:p>
          <a:p>
            <a:r>
              <a:rPr lang="en-US" sz="1500" dirty="0">
                <a:solidFill>
                  <a:srgbClr val="002060"/>
                </a:solidFill>
                <a:latin typeface="+mj-lt"/>
              </a:rPr>
              <a:t>May 11, 2022</a:t>
            </a:r>
          </a:p>
        </p:txBody>
      </p:sp>
    </p:spTree>
    <p:extLst>
      <p:ext uri="{BB962C8B-B14F-4D97-AF65-F5344CB8AC3E}">
        <p14:creationId xmlns:p14="http://schemas.microsoft.com/office/powerpoint/2010/main" val="153972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inside header with EM written out.png"/>
          <p:cNvPicPr>
            <a:picLocks noChangeAspect="1"/>
          </p:cNvPicPr>
          <p:nvPr/>
        </p:nvPicPr>
        <p:blipFill rotWithShape="1">
          <a:blip r:embed="rId3" cstate="print"/>
          <a:srcRect l="20217" t="1897" b="4154"/>
          <a:stretch/>
        </p:blipFill>
        <p:spPr>
          <a:xfrm>
            <a:off x="1" y="0"/>
            <a:ext cx="12191997" cy="6863445"/>
          </a:xfrm>
          <a:prstGeom prst="rect">
            <a:avLst/>
          </a:prstGeom>
        </p:spPr>
      </p:pic>
      <p:sp>
        <p:nvSpPr>
          <p:cNvPr id="14" name="TextBox 13"/>
          <p:cNvSpPr txBox="1"/>
          <p:nvPr/>
        </p:nvSpPr>
        <p:spPr>
          <a:xfrm>
            <a:off x="731235" y="1738085"/>
            <a:ext cx="10039149" cy="4708981"/>
          </a:xfrm>
          <a:prstGeom prst="rect">
            <a:avLst/>
          </a:prstGeom>
          <a:noFill/>
        </p:spPr>
        <p:txBody>
          <a:bodyPr wrap="square" rtlCol="0">
            <a:spAutoFit/>
          </a:bodyPr>
          <a:lstStyle/>
          <a:p>
            <a:pPr indent="-457200">
              <a:buFont typeface="Arial" panose="020B0604020202020204" pitchFamily="34" charset="0"/>
              <a:buChar char="•"/>
            </a:pPr>
            <a:r>
              <a:rPr lang="en-US" sz="3000" dirty="0"/>
              <a:t>What DOE Buys</a:t>
            </a:r>
          </a:p>
          <a:p>
            <a:pPr indent="-457200">
              <a:buFont typeface="Arial" panose="020B0604020202020204" pitchFamily="34" charset="0"/>
              <a:buChar char="•"/>
            </a:pPr>
            <a:r>
              <a:rPr lang="en-US" sz="3000" dirty="0"/>
              <a:t>Locating DOE Opportunities </a:t>
            </a:r>
          </a:p>
          <a:p>
            <a:pPr indent="-457200">
              <a:buFont typeface="Arial" panose="020B0604020202020204" pitchFamily="34" charset="0"/>
              <a:buChar char="•"/>
            </a:pPr>
            <a:r>
              <a:rPr lang="en-US" sz="3000" dirty="0"/>
              <a:t>Supply Chain Management Center</a:t>
            </a:r>
          </a:p>
          <a:p>
            <a:pPr indent="-457200">
              <a:buFont typeface="Arial" panose="020B0604020202020204" pitchFamily="34" charset="0"/>
              <a:buChar char="•"/>
            </a:pPr>
            <a:r>
              <a:rPr lang="en-US" sz="3000" dirty="0"/>
              <a:t>Responding to SSN/RFI Opportunities</a:t>
            </a:r>
          </a:p>
          <a:p>
            <a:pPr indent="-457200">
              <a:buFont typeface="Arial" panose="020B0604020202020204" pitchFamily="34" charset="0"/>
              <a:buChar char="•"/>
            </a:pPr>
            <a:r>
              <a:rPr lang="en-US" sz="3000" dirty="0"/>
              <a:t>FedConnect Opportunities</a:t>
            </a:r>
          </a:p>
          <a:p>
            <a:pPr indent="-457200">
              <a:buFont typeface="Arial" panose="020B0604020202020204" pitchFamily="34" charset="0"/>
              <a:buChar char="•"/>
            </a:pPr>
            <a:r>
              <a:rPr lang="en-US" sz="3000" dirty="0"/>
              <a:t>How to Increase Your Success</a:t>
            </a:r>
          </a:p>
          <a:p>
            <a:pPr indent="-457200">
              <a:buFont typeface="Arial" panose="020B0604020202020204" pitchFamily="34" charset="0"/>
              <a:buChar char="•"/>
            </a:pPr>
            <a:r>
              <a:rPr lang="en-US" sz="3000" dirty="0"/>
              <a:t>FAR References</a:t>
            </a:r>
          </a:p>
          <a:p>
            <a:pPr indent="-457200">
              <a:buFont typeface="Arial" panose="020B0604020202020204" pitchFamily="34" charset="0"/>
              <a:buChar char="•"/>
            </a:pPr>
            <a:r>
              <a:rPr lang="en-US" sz="3000" dirty="0"/>
              <a:t>Important Links</a:t>
            </a:r>
          </a:p>
          <a:p>
            <a:pPr indent="-457200">
              <a:buFont typeface="Arial" panose="020B0604020202020204" pitchFamily="34" charset="0"/>
              <a:buChar char="•"/>
            </a:pPr>
            <a:r>
              <a:rPr lang="en-US" sz="3000" dirty="0"/>
              <a:t>CY 2022 Outreach Events</a:t>
            </a:r>
          </a:p>
          <a:p>
            <a:pPr indent="-457200">
              <a:buFont typeface="Arial" panose="020B0604020202020204" pitchFamily="34" charset="0"/>
              <a:buChar char="•"/>
            </a:pPr>
            <a:r>
              <a:rPr lang="en-US" sz="3000" dirty="0"/>
              <a:t>DOE OSDBU Support</a:t>
            </a:r>
          </a:p>
        </p:txBody>
      </p:sp>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smtClean="0"/>
              <a:pPr/>
              <a:t>17</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849156" y="79830"/>
            <a:ext cx="6493684"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ea typeface="Segoe UI" panose="020B0502040204020203" pitchFamily="34" charset="0"/>
                <a:cs typeface="Calibri" panose="020F0502020204030204" pitchFamily="34" charset="0"/>
              </a:rPr>
              <a:t>Overview</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328345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inside header with EM written out.png"/>
          <p:cNvPicPr>
            <a:picLocks noChangeAspect="1"/>
          </p:cNvPicPr>
          <p:nvPr/>
        </p:nvPicPr>
        <p:blipFill rotWithShape="1">
          <a:blip r:embed="rId3" cstate="print"/>
          <a:srcRect l="20217" t="1897" b="4154"/>
          <a:stretch/>
        </p:blipFill>
        <p:spPr>
          <a:xfrm>
            <a:off x="1" y="-2292"/>
            <a:ext cx="12191997" cy="6819900"/>
          </a:xfrm>
          <a:prstGeom prst="rect">
            <a:avLst/>
          </a:prstGeom>
        </p:spPr>
      </p:pic>
      <p:sp>
        <p:nvSpPr>
          <p:cNvPr id="8" name="Title 1">
            <a:extLst>
              <a:ext uri="{FF2B5EF4-FFF2-40B4-BE49-F238E27FC236}">
                <a16:creationId xmlns:a16="http://schemas.microsoft.com/office/drawing/2014/main" id="{7DAE5004-2A11-4F91-AA49-1FA3D41C772D}"/>
              </a:ext>
            </a:extLst>
          </p:cNvPr>
          <p:cNvSpPr txBox="1">
            <a:spLocks/>
          </p:cNvSpPr>
          <p:nvPr/>
        </p:nvSpPr>
        <p:spPr>
          <a:xfrm>
            <a:off x="1136191" y="75176"/>
            <a:ext cx="9919613"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mn-lt"/>
                <a:ea typeface="Segoe UI" panose="020B0502040204020203" pitchFamily="34" charset="0"/>
                <a:cs typeface="Segoe UI" panose="020B0502040204020203" pitchFamily="34" charset="0"/>
              </a:rPr>
              <a:t>What DOE Buys </a:t>
            </a:r>
          </a:p>
        </p:txBody>
      </p:sp>
      <p:sp>
        <p:nvSpPr>
          <p:cNvPr id="2" name="Rectangle 1"/>
          <p:cNvSpPr/>
          <p:nvPr/>
        </p:nvSpPr>
        <p:spPr>
          <a:xfrm>
            <a:off x="1357105" y="1408872"/>
            <a:ext cx="5293951" cy="4724022"/>
          </a:xfrm>
          <a:prstGeom prst="rect">
            <a:avLst/>
          </a:prstGeom>
          <a:solidFill>
            <a:srgbClr val="A7FFA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85750" lvl="0" indent="-285750">
              <a:buFont typeface="Arial" panose="020B0604020202020204" pitchFamily="34" charset="0"/>
              <a:buChar char="•"/>
            </a:pPr>
            <a:endParaRPr lang="en-US" sz="2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lvl="0"/>
            <a:endParaRPr lang="en-US" sz="2400" dirty="0">
              <a:solidFill>
                <a:schemeClr val="tx1"/>
              </a:solidFill>
              <a:ea typeface="Segoe UI" panose="020B0502040204020203" pitchFamily="34" charset="0"/>
              <a:cs typeface="Segoe UI" panose="020B0502040204020203" pitchFamily="34" charset="0"/>
            </a:endParaRPr>
          </a:p>
          <a:p>
            <a:pPr marL="285750" lvl="0" indent="-28575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562910 – Remediation Services</a:t>
            </a:r>
          </a:p>
          <a:p>
            <a:pPr marL="285750" lvl="0" indent="-28575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541611 – Administrative Management and General Management Consulting Services</a:t>
            </a:r>
          </a:p>
          <a:p>
            <a:pPr marL="285750" lvl="0" indent="-28575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541330 – Engineering Services</a:t>
            </a:r>
          </a:p>
          <a:p>
            <a:pPr marL="285750" indent="-28575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561210 – Facilities Support Services</a:t>
            </a:r>
          </a:p>
          <a:p>
            <a:pPr marL="285750" indent="-28575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541513 – Computer Facilities Management Services </a:t>
            </a:r>
          </a:p>
        </p:txBody>
      </p:sp>
      <p:sp>
        <p:nvSpPr>
          <p:cNvPr id="9" name="object 10">
            <a:extLst>
              <a:ext uri="{FF2B5EF4-FFF2-40B4-BE49-F238E27FC236}">
                <a16:creationId xmlns:a16="http://schemas.microsoft.com/office/drawing/2014/main" id="{1808C3F0-9B92-4198-8174-D334E2443647}"/>
              </a:ext>
            </a:extLst>
          </p:cNvPr>
          <p:cNvSpPr txBox="1"/>
          <p:nvPr/>
        </p:nvSpPr>
        <p:spPr>
          <a:xfrm>
            <a:off x="1454012" y="6197256"/>
            <a:ext cx="3958976" cy="215444"/>
          </a:xfrm>
          <a:prstGeom prst="rect">
            <a:avLst/>
          </a:prstGeom>
        </p:spPr>
        <p:txBody>
          <a:bodyPr vert="horz" wrap="square" lIns="0" tIns="0" rIns="0" bIns="0" rtlCol="0">
            <a:spAutoFit/>
          </a:bodyPr>
          <a:lstStyle/>
          <a:p>
            <a:pPr marL="12700">
              <a:lnSpc>
                <a:spcPct val="100000"/>
              </a:lnSpc>
            </a:pPr>
            <a:r>
              <a:rPr lang="en-US" sz="1400" baseline="30000" dirty="0">
                <a:cs typeface="Arial"/>
              </a:rPr>
              <a:t>* </a:t>
            </a:r>
            <a:r>
              <a:rPr lang="en-US" sz="1400" dirty="0">
                <a:cs typeface="Arial"/>
              </a:rPr>
              <a:t>North American Industry Classification System Codes</a:t>
            </a:r>
          </a:p>
        </p:txBody>
      </p:sp>
      <p:sp>
        <p:nvSpPr>
          <p:cNvPr id="3" name="Rectangle 2"/>
          <p:cNvSpPr/>
          <p:nvPr/>
        </p:nvSpPr>
        <p:spPr>
          <a:xfrm>
            <a:off x="1357103" y="1408874"/>
            <a:ext cx="5293948" cy="1038225"/>
          </a:xfrm>
          <a:prstGeom prst="rect">
            <a:avLst/>
          </a:prstGeom>
          <a:solidFill>
            <a:srgbClr val="009E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ea typeface="Segoe UI" panose="020B0502040204020203" pitchFamily="34" charset="0"/>
                <a:cs typeface="Segoe UI" panose="020B0502040204020203" pitchFamily="34" charset="0"/>
              </a:rPr>
              <a:t>Top 5 NAICS</a:t>
            </a:r>
            <a:r>
              <a:rPr lang="en-US" sz="2800" b="1" baseline="30000" dirty="0">
                <a:solidFill>
                  <a:schemeClr val="tx1"/>
                </a:solidFill>
                <a:ea typeface="Segoe UI" panose="020B0502040204020203" pitchFamily="34" charset="0"/>
                <a:cs typeface="Segoe UI" panose="020B0502040204020203" pitchFamily="34" charset="0"/>
              </a:rPr>
              <a:t>*</a:t>
            </a:r>
            <a:r>
              <a:rPr lang="en-US" sz="2800" b="1" dirty="0">
                <a:solidFill>
                  <a:schemeClr val="tx1"/>
                </a:solidFill>
                <a:ea typeface="Segoe UI" panose="020B0502040204020203" pitchFamily="34" charset="0"/>
                <a:cs typeface="Segoe UI" panose="020B0502040204020203" pitchFamily="34" charset="0"/>
              </a:rPr>
              <a:t> Codes – Prime</a:t>
            </a:r>
          </a:p>
        </p:txBody>
      </p:sp>
      <p:sp>
        <p:nvSpPr>
          <p:cNvPr id="12" name="Rectangle 11"/>
          <p:cNvSpPr/>
          <p:nvPr/>
        </p:nvSpPr>
        <p:spPr>
          <a:xfrm>
            <a:off x="6651051" y="1399347"/>
            <a:ext cx="5200650" cy="4733547"/>
          </a:xfrm>
          <a:prstGeom prst="rect">
            <a:avLst/>
          </a:prstGeom>
          <a:solidFill>
            <a:srgbClr val="99CCFF">
              <a:alpha val="49804"/>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pPr>
            <a:endParaRPr lang="en-US" sz="2400" dirty="0">
              <a:solidFill>
                <a:schemeClr val="tx2"/>
              </a:solidFill>
              <a:ea typeface="Segoe UI" panose="020B0502040204020203" pitchFamily="34" charset="0"/>
              <a:cs typeface="Segoe UI" panose="020B0502040204020203" pitchFamily="34" charset="0"/>
            </a:endParaRPr>
          </a:p>
          <a:p>
            <a:pPr lvl="0"/>
            <a:endParaRPr lang="en-US" sz="2400" dirty="0">
              <a:solidFill>
                <a:schemeClr val="tx2"/>
              </a:solidFill>
              <a:ea typeface="Segoe UI" panose="020B0502040204020203" pitchFamily="34" charset="0"/>
              <a:cs typeface="Segoe UI" panose="020B0502040204020203" pitchFamily="34" charset="0"/>
            </a:endParaRPr>
          </a:p>
          <a:p>
            <a:pPr marL="342900" lvl="0" indent="-34290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541330 – Engineering Services</a:t>
            </a:r>
          </a:p>
          <a:p>
            <a:pPr marL="342900" lvl="0" indent="-34290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541990 – Professional Services</a:t>
            </a:r>
          </a:p>
          <a:p>
            <a:pPr marL="342900" lvl="0" indent="-34290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541715 – Research and Development in the Physical, Engineering, and Life Sciences </a:t>
            </a:r>
          </a:p>
          <a:p>
            <a:pPr marL="342900" lvl="0" indent="-34290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562910 – Remediation Services </a:t>
            </a:r>
          </a:p>
          <a:p>
            <a:pPr marL="342900" lvl="0" indent="-342900">
              <a:buFont typeface="Arial" panose="020B0604020202020204" pitchFamily="34" charset="0"/>
              <a:buChar char="•"/>
            </a:pPr>
            <a:r>
              <a:rPr lang="en-US" sz="2400" dirty="0">
                <a:solidFill>
                  <a:schemeClr val="tx1"/>
                </a:solidFill>
                <a:ea typeface="Segoe UI" panose="020B0502040204020203" pitchFamily="34" charset="0"/>
                <a:cs typeface="Segoe UI" panose="020B0502040204020203" pitchFamily="34" charset="0"/>
              </a:rPr>
              <a:t>611710 – Educational Services</a:t>
            </a:r>
          </a:p>
        </p:txBody>
      </p:sp>
      <p:sp>
        <p:nvSpPr>
          <p:cNvPr id="11" name="Rectangle 10"/>
          <p:cNvSpPr/>
          <p:nvPr/>
        </p:nvSpPr>
        <p:spPr>
          <a:xfrm>
            <a:off x="6651056" y="1408874"/>
            <a:ext cx="5200650" cy="1038225"/>
          </a:xfrm>
          <a:prstGeom prst="rect">
            <a:avLst/>
          </a:prstGeom>
          <a:solidFill>
            <a:srgbClr val="3366C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ea typeface="Segoe UI" panose="020B0502040204020203" pitchFamily="34" charset="0"/>
                <a:cs typeface="Segoe UI" panose="020B0502040204020203" pitchFamily="34" charset="0"/>
              </a:rPr>
              <a:t>Top 5 NAICS Codes – Subcontracting</a:t>
            </a:r>
          </a:p>
        </p:txBody>
      </p:sp>
      <p:sp>
        <p:nvSpPr>
          <p:cNvPr id="15" name="Rectangle 1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3" name="Slide Number Placeholder 10">
            <a:extLst>
              <a:ext uri="{FF2B5EF4-FFF2-40B4-BE49-F238E27FC236}">
                <a16:creationId xmlns:a16="http://schemas.microsoft.com/office/drawing/2014/main" id="{EEDD7E43-59E4-4D21-A355-AD9DD9F66FAD}"/>
              </a:ext>
            </a:extLst>
          </p:cNvPr>
          <p:cNvSpPr>
            <a:spLocks noGrp="1"/>
          </p:cNvSpPr>
          <p:nvPr>
            <p:ph type="sldNum" sz="quarter" idx="12"/>
          </p:nvPr>
        </p:nvSpPr>
        <p:spPr>
          <a:xfrm>
            <a:off x="9448800" y="6356350"/>
            <a:ext cx="2743200" cy="365125"/>
          </a:xfrm>
        </p:spPr>
        <p:txBody>
          <a:bodyPr/>
          <a:lstStyle/>
          <a:p>
            <a:fld id="{402FBBFD-8C00-4334-B665-051E3000CF9B}" type="slidenum">
              <a:rPr lang="en-US" b="1"/>
              <a:pPr/>
              <a:t>18</a:t>
            </a:fld>
            <a:endParaRPr lang="en-US" b="1" dirty="0"/>
          </a:p>
        </p:txBody>
      </p:sp>
    </p:spTree>
    <p:extLst>
      <p:ext uri="{BB962C8B-B14F-4D97-AF65-F5344CB8AC3E}">
        <p14:creationId xmlns:p14="http://schemas.microsoft.com/office/powerpoint/2010/main" val="393642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inside header with EM written out.png">
            <a:extLst>
              <a:ext uri="{FF2B5EF4-FFF2-40B4-BE49-F238E27FC236}">
                <a16:creationId xmlns:a16="http://schemas.microsoft.com/office/drawing/2014/main" id="{6878D664-56D4-4A3C-988C-F8743C9C87DA}"/>
              </a:ext>
            </a:extLst>
          </p:cNvPr>
          <p:cNvPicPr>
            <a:picLocks noChangeAspect="1"/>
          </p:cNvPicPr>
          <p:nvPr/>
        </p:nvPicPr>
        <p:blipFill rotWithShape="1">
          <a:blip r:embed="rId3" cstate="print"/>
          <a:srcRect l="20217" t="1897" b="4154"/>
          <a:stretch/>
        </p:blipFill>
        <p:spPr>
          <a:xfrm flipH="1">
            <a:off x="1" y="-4432"/>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19</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13" name="Title 1"/>
          <p:cNvSpPr txBox="1">
            <a:spLocks/>
          </p:cNvSpPr>
          <p:nvPr/>
        </p:nvSpPr>
        <p:spPr>
          <a:xfrm>
            <a:off x="2129883" y="80163"/>
            <a:ext cx="8984431" cy="7741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Acquisition Forecast Opportunities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2" name="object 3">
            <a:extLst>
              <a:ext uri="{FF2B5EF4-FFF2-40B4-BE49-F238E27FC236}">
                <a16:creationId xmlns:a16="http://schemas.microsoft.com/office/drawing/2014/main" id="{FE588B59-56B4-44FF-891C-84CA5F8D8537}"/>
              </a:ext>
            </a:extLst>
          </p:cNvPr>
          <p:cNvSpPr txBox="1"/>
          <p:nvPr/>
        </p:nvSpPr>
        <p:spPr>
          <a:xfrm>
            <a:off x="125182" y="1484913"/>
            <a:ext cx="5894619" cy="5478808"/>
          </a:xfrm>
          <a:prstGeom prst="rect">
            <a:avLst/>
          </a:prstGeom>
        </p:spPr>
        <p:txBody>
          <a:bodyPr vert="horz" wrap="square" lIns="0" tIns="85725"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2400" dirty="0">
                <a:effectLst/>
                <a:ea typeface="Times New Roman" panose="02020603050405020304" pitchFamily="18" charset="0"/>
              </a:rPr>
              <a:t>DOE Headquarters and Federal Field Office Acquisition Forecast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https://www.energy.gov/osdbu/acquisition-forecast</a:t>
            </a: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57150" marR="0" lvl="0" indent="0" algn="l" defTabSz="342900" rtl="0" eaLnBrk="1" fontAlgn="base" latinLnBrk="0" hangingPunct="1">
              <a:lnSpc>
                <a:spcPct val="100000"/>
              </a:lnSpc>
              <a:spcBef>
                <a:spcPct val="20000"/>
              </a:spcBef>
              <a:spcAft>
                <a:spcPct val="0"/>
              </a:spcAft>
              <a:buClrTx/>
              <a:buSzTx/>
              <a:buFont typeface="Arial" charset="0"/>
              <a:buNone/>
              <a:tabLst/>
              <a:defRPr/>
            </a:pPr>
            <a:endParaRPr kumimoji="0" lang="en-US" sz="1000" b="1" i="0" u="sng" strike="noStrike" kern="1200" cap="none" spc="0" normalizeH="0" baseline="0" noProof="0" dirty="0">
              <a:ln>
                <a:noFill/>
              </a:ln>
              <a:solidFill>
                <a:srgbClr val="2B2C2C"/>
              </a:solidFill>
              <a:effectLst/>
              <a:uLnTx/>
              <a:uFillTx/>
              <a:ea typeface="ＭＳ Ｐゴシック" charset="0"/>
              <a:cs typeface="Arial" panose="020B0604020202020204" pitchFamily="34" charset="0"/>
            </a:endParaRPr>
          </a:p>
          <a:p>
            <a:pPr marL="514350" marR="0" lvl="0" indent="-457200" algn="l" defTabSz="342900" rtl="0" eaLnBrk="1" fontAlgn="base" latinLnBrk="0" hangingPunct="1">
              <a:lnSpc>
                <a:spcPct val="100000"/>
              </a:lnSpc>
              <a:spcBef>
                <a:spcPct val="20000"/>
              </a:spcBef>
              <a:spcAft>
                <a:spcPct val="0"/>
              </a:spcAft>
              <a:buClrTx/>
              <a:buSzTx/>
              <a:buFont typeface="Wingdings" panose="05000000000000000000" pitchFamily="2" charset="2"/>
              <a:buChar char="v"/>
              <a:tabLst/>
              <a:defRPr/>
            </a:pPr>
            <a:r>
              <a:rPr kumimoji="0" lang="en-US" sz="2200" b="0" i="0" u="none" strike="noStrike" kern="1200" cap="none" spc="0" normalizeH="0" baseline="0" noProof="0" dirty="0">
                <a:ln>
                  <a:noFill/>
                </a:ln>
                <a:effectLst/>
                <a:uLnTx/>
                <a:uFillTx/>
                <a:ea typeface="ＭＳ Ｐゴシック" charset="0"/>
                <a:cs typeface="Arial" panose="020B0604020202020204" pitchFamily="34" charset="0"/>
              </a:rPr>
              <a:t>Provides list of headquarter </a:t>
            </a:r>
            <a:r>
              <a:rPr kumimoji="0" lang="en-US" sz="2200" b="1" i="0" u="none" strike="noStrike" kern="1200" cap="none" spc="0" normalizeH="0" baseline="0" noProof="0" dirty="0">
                <a:ln>
                  <a:noFill/>
                </a:ln>
                <a:effectLst/>
                <a:uLnTx/>
                <a:uFillTx/>
                <a:ea typeface="ＭＳ Ｐゴシック" charset="0"/>
                <a:cs typeface="Arial" panose="020B0604020202020204" pitchFamily="34" charset="0"/>
              </a:rPr>
              <a:t>prime</a:t>
            </a:r>
            <a:r>
              <a:rPr kumimoji="0" lang="en-US" sz="2200" b="0" i="0" u="none" strike="noStrike" kern="1200" cap="none" spc="0" normalizeH="0" baseline="0" noProof="0" dirty="0">
                <a:ln>
                  <a:noFill/>
                </a:ln>
                <a:effectLst/>
                <a:uLnTx/>
                <a:uFillTx/>
                <a:ea typeface="ＭＳ Ｐゴシック" charset="0"/>
                <a:cs typeface="Arial" panose="020B0604020202020204" pitchFamily="34" charset="0"/>
              </a:rPr>
              <a:t> forecast opportunities</a:t>
            </a:r>
          </a:p>
          <a:p>
            <a:pPr marL="57150" marR="0" lvl="0" algn="l" defTabSz="342900" rtl="0" eaLnBrk="1" fontAlgn="base" latinLnBrk="0" hangingPunct="1">
              <a:lnSpc>
                <a:spcPct val="100000"/>
              </a:lnSpc>
              <a:spcBef>
                <a:spcPct val="20000"/>
              </a:spcBef>
              <a:spcAft>
                <a:spcPct val="0"/>
              </a:spcAft>
              <a:buClrTx/>
              <a:buSzTx/>
              <a:tabLst/>
              <a:defRPr/>
            </a:pPr>
            <a:endParaRPr kumimoji="0" lang="en-US" sz="1000" b="0" i="0" u="none" strike="noStrike" kern="1200" cap="none" spc="0" normalizeH="0" baseline="0" noProof="0" dirty="0">
              <a:ln>
                <a:noFill/>
              </a:ln>
              <a:effectLst/>
              <a:uLnTx/>
              <a:uFillTx/>
              <a:ea typeface="ＭＳ Ｐゴシック" charset="0"/>
              <a:cs typeface="Arial" panose="020B0604020202020204" pitchFamily="34" charset="0"/>
            </a:endParaRPr>
          </a:p>
          <a:p>
            <a:pPr marL="514350" indent="-457200" defTabSz="342900" fontAlgn="base">
              <a:spcBef>
                <a:spcPct val="20000"/>
              </a:spcBef>
              <a:spcAft>
                <a:spcPct val="0"/>
              </a:spcAft>
              <a:buFont typeface="Wingdings" panose="05000000000000000000" pitchFamily="2" charset="2"/>
              <a:buChar char="v"/>
              <a:defRPr/>
            </a:pPr>
            <a:r>
              <a:rPr kumimoji="0" lang="en-US" sz="2400" b="0" i="0" u="none" strike="noStrike" kern="1200" cap="none" spc="0" normalizeH="0" baseline="0" noProof="0" dirty="0">
                <a:ln>
                  <a:noFill/>
                </a:ln>
                <a:effectLst/>
                <a:uLnTx/>
                <a:uFillTx/>
                <a:ea typeface="ＭＳ Ｐゴシック" charset="0"/>
                <a:cs typeface="Arial" panose="020B0604020202020204" pitchFamily="34" charset="0"/>
              </a:rPr>
              <a:t>Provide hyperlinks to the various DOE laboratories for</a:t>
            </a:r>
            <a:r>
              <a:rPr lang="en-US" sz="2400" dirty="0">
                <a:ea typeface="ＭＳ Ｐゴシック" charset="0"/>
                <a:cs typeface="Arial" panose="020B0604020202020204" pitchFamily="34" charset="0"/>
              </a:rPr>
              <a:t> </a:t>
            </a:r>
            <a:r>
              <a:rPr lang="en-US" sz="2400" b="1" dirty="0">
                <a:ea typeface="ＭＳ Ｐゴシック" charset="0"/>
                <a:cs typeface="Arial" panose="020B0604020202020204" pitchFamily="34" charset="0"/>
              </a:rPr>
              <a:t>subcontracting</a:t>
            </a:r>
            <a:r>
              <a:rPr lang="en-US" sz="2400" dirty="0">
                <a:ea typeface="ＭＳ Ｐゴシック" charset="0"/>
                <a:cs typeface="Arial" panose="020B0604020202020204" pitchFamily="34" charset="0"/>
              </a:rPr>
              <a:t> opportunities</a:t>
            </a:r>
            <a:r>
              <a:rPr kumimoji="0" lang="en-US" sz="2400" b="0" i="0" u="none" strike="noStrike" kern="1200" cap="none" spc="0" normalizeH="0" baseline="0" noProof="0" dirty="0">
                <a:ln>
                  <a:noFill/>
                </a:ln>
                <a:effectLst/>
                <a:uLnTx/>
                <a:uFillTx/>
                <a:ea typeface="ＭＳ Ｐゴシック" charset="0"/>
                <a:cs typeface="Arial" panose="020B0604020202020204" pitchFamily="34" charset="0"/>
              </a:rPr>
              <a:t>. (</a:t>
            </a:r>
            <a:r>
              <a:rPr kumimoji="0" lang="en-US" sz="2400" b="0" i="1" u="none" strike="noStrike" kern="1200" cap="none" spc="0" normalizeH="0" baseline="0" noProof="0" dirty="0">
                <a:ln>
                  <a:noFill/>
                </a:ln>
                <a:solidFill>
                  <a:schemeClr val="accent6">
                    <a:lumMod val="50000"/>
                  </a:schemeClr>
                </a:solidFill>
                <a:effectLst/>
                <a:uLnTx/>
                <a:uFillTx/>
                <a:ea typeface="ＭＳ Ｐゴシック" charset="0"/>
                <a:cs typeface="Arial" panose="020B0604020202020204" pitchFamily="34" charset="0"/>
              </a:rPr>
              <a:t>You must search each lab individually for its	opportunities).</a:t>
            </a:r>
            <a:r>
              <a:rPr lang="en-US" sz="2400" dirty="0"/>
              <a:t> </a:t>
            </a:r>
          </a:p>
          <a:p>
            <a:pPr marL="514350" indent="-457200" defTabSz="342900" fontAlgn="base">
              <a:spcBef>
                <a:spcPct val="20000"/>
              </a:spcBef>
              <a:spcAft>
                <a:spcPct val="0"/>
              </a:spcAft>
              <a:buFont typeface="Wingdings" panose="05000000000000000000" pitchFamily="2" charset="2"/>
              <a:buChar char="v"/>
              <a:defRPr/>
            </a:pPr>
            <a:r>
              <a:rPr lang="en-US" sz="2400" dirty="0"/>
              <a:t>Supply Chain Management Center (SCMC):</a:t>
            </a:r>
            <a:r>
              <a:rPr lang="en-US" sz="2400" dirty="0">
                <a:solidFill>
                  <a:srgbClr val="0070C0"/>
                </a:solidFill>
              </a:rPr>
              <a:t>  </a:t>
            </a:r>
            <a:r>
              <a:rPr lang="en-US" sz="2400" dirty="0">
                <a:solidFill>
                  <a:srgbClr val="0070C0"/>
                </a:solidFill>
                <a:hlinkClick r:id="rId6">
                  <a:extLst>
                    <a:ext uri="{A12FA001-AC4F-418D-AE19-62706E023703}">
                      <ahyp:hlinkClr xmlns:ahyp="http://schemas.microsoft.com/office/drawing/2018/hyperlinkcolor" val="tx"/>
                    </a:ext>
                  </a:extLst>
                </a:hlinkClick>
              </a:rPr>
              <a:t>https://thescmcgroup.com/</a:t>
            </a:r>
            <a:r>
              <a:rPr lang="en-US" sz="2400" dirty="0">
                <a:solidFill>
                  <a:srgbClr val="0070C0"/>
                </a:solidFill>
              </a:rPr>
              <a:t> </a:t>
            </a:r>
          </a:p>
          <a:p>
            <a:pPr marL="514350" marR="0" lvl="0" indent="-457200" algn="l" defTabSz="342900" rtl="0" eaLnBrk="1" fontAlgn="base" latinLnBrk="0" hangingPunct="1">
              <a:lnSpc>
                <a:spcPct val="100000"/>
              </a:lnSpc>
              <a:spcBef>
                <a:spcPct val="20000"/>
              </a:spcBef>
              <a:spcAft>
                <a:spcPct val="0"/>
              </a:spcAft>
              <a:buClrTx/>
              <a:buSzTx/>
              <a:buFont typeface="Wingdings" panose="05000000000000000000" pitchFamily="2" charset="2"/>
              <a:buChar char="v"/>
              <a:tabLst/>
              <a:defRPr/>
            </a:pPr>
            <a:endParaRPr kumimoji="0" lang="en-US" sz="2400" b="0" i="1" u="none" strike="noStrike" kern="1200" cap="none" spc="0" normalizeH="0" baseline="0" noProof="0" dirty="0">
              <a:ln>
                <a:noFill/>
              </a:ln>
              <a:solidFill>
                <a:schemeClr val="accent6">
                  <a:lumMod val="50000"/>
                </a:schemeClr>
              </a:solidFill>
              <a:effectLst/>
              <a:uLnTx/>
              <a:uFillTx/>
              <a:ea typeface="ＭＳ Ｐゴシック" charset="0"/>
              <a:cs typeface="Arial" panose="020B0604020202020204" pitchFamily="34" charset="0"/>
            </a:endParaRPr>
          </a:p>
        </p:txBody>
      </p:sp>
      <p:pic>
        <p:nvPicPr>
          <p:cNvPr id="9" name="Picture 8">
            <a:extLst>
              <a:ext uri="{FF2B5EF4-FFF2-40B4-BE49-F238E27FC236}">
                <a16:creationId xmlns:a16="http://schemas.microsoft.com/office/drawing/2014/main" id="{2B593FFD-D4AD-484B-8717-6C6179305140}"/>
              </a:ext>
            </a:extLst>
          </p:cNvPr>
          <p:cNvPicPr>
            <a:picLocks noChangeAspect="1"/>
          </p:cNvPicPr>
          <p:nvPr/>
        </p:nvPicPr>
        <p:blipFill>
          <a:blip r:embed="rId7"/>
          <a:stretch>
            <a:fillRect/>
          </a:stretch>
        </p:blipFill>
        <p:spPr>
          <a:xfrm>
            <a:off x="6095998" y="990830"/>
            <a:ext cx="5800827" cy="5618691"/>
          </a:xfrm>
          <a:prstGeom prst="rect">
            <a:avLst/>
          </a:prstGeom>
        </p:spPr>
      </p:pic>
    </p:spTree>
    <p:extLst>
      <p:ext uri="{BB962C8B-B14F-4D97-AF65-F5344CB8AC3E}">
        <p14:creationId xmlns:p14="http://schemas.microsoft.com/office/powerpoint/2010/main" val="152625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2133"/>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578037" y="74202"/>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Welcome and Opening Remarks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pic>
        <p:nvPicPr>
          <p:cNvPr id="17" name="Content Placeholder 16" descr="A person in a suit and tie&#10;&#10;Description automatically generated with low confidence">
            <a:extLst>
              <a:ext uri="{FF2B5EF4-FFF2-40B4-BE49-F238E27FC236}">
                <a16:creationId xmlns:a16="http://schemas.microsoft.com/office/drawing/2014/main" id="{31339CB3-8504-478F-977C-3F3289A702EA}"/>
              </a:ext>
            </a:extLst>
          </p:cNvPr>
          <p:cNvPicPr>
            <a:picLocks noGrp="1"/>
          </p:cNvPicPr>
          <p:nvPr>
            <p:ph idx="16"/>
          </p:nvPr>
        </p:nvPicPr>
        <p:blipFill>
          <a:blip r:embed="rId5" cstate="print">
            <a:extLst>
              <a:ext uri="{28A0092B-C50C-407E-A947-70E740481C1C}">
                <a14:useLocalDpi xmlns:a14="http://schemas.microsoft.com/office/drawing/2010/main" val="0"/>
              </a:ext>
            </a:extLst>
          </a:blip>
          <a:srcRect/>
          <a:stretch>
            <a:fillRect/>
          </a:stretch>
        </p:blipFill>
        <p:spPr bwMode="auto">
          <a:xfrm>
            <a:off x="1734783" y="1669515"/>
            <a:ext cx="2346521" cy="3014504"/>
          </a:xfrm>
          <a:prstGeom prst="rect">
            <a:avLst/>
          </a:prstGeom>
          <a:noFill/>
          <a:ln>
            <a:noFill/>
          </a:ln>
        </p:spPr>
      </p:pic>
      <p:sp>
        <p:nvSpPr>
          <p:cNvPr id="23" name="TextBox 22">
            <a:extLst>
              <a:ext uri="{FF2B5EF4-FFF2-40B4-BE49-F238E27FC236}">
                <a16:creationId xmlns:a16="http://schemas.microsoft.com/office/drawing/2014/main" id="{4399C61C-F75E-4611-95F6-72DE520A38A0}"/>
              </a:ext>
            </a:extLst>
          </p:cNvPr>
          <p:cNvSpPr txBox="1"/>
          <p:nvPr/>
        </p:nvSpPr>
        <p:spPr>
          <a:xfrm>
            <a:off x="8236188" y="4962837"/>
            <a:ext cx="2457937" cy="126836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Sean Plasynski, Ph.D.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Deputy Director &amp; Chief Technology Officer, Head </a:t>
            </a:r>
            <a:r>
              <a:rPr lang="en-US" sz="1200" i="1" dirty="0">
                <a:latin typeface="Times New Roman" panose="02020603050405020304" pitchFamily="18" charset="0"/>
                <a:ea typeface="Calibri" panose="020F0502020204030204" pitchFamily="34" charset="0"/>
                <a:cs typeface="Times New Roman" panose="02020603050405020304" pitchFamily="18" charset="0"/>
              </a:rPr>
              <a:t>of Contracting Activity,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National Energy Technology Laboratory (NETL),                       </a:t>
            </a:r>
            <a:r>
              <a:rPr lang="en-US" sz="1200" i="1" dirty="0">
                <a:effectLst/>
                <a:latin typeface="Times New Roman" panose="02020603050405020304" pitchFamily="18" charset="0"/>
                <a:ea typeface="Calibri" panose="020F0502020204030204" pitchFamily="34" charset="0"/>
              </a:rPr>
              <a:t>U.S. Department of Energy (DOE)</a:t>
            </a:r>
            <a:endParaRPr lang="en-US" sz="1200" i="1" dirty="0"/>
          </a:p>
        </p:txBody>
      </p:sp>
      <p:pic>
        <p:nvPicPr>
          <p:cNvPr id="1032" name="Picture 8" descr="Shean Plasynski">
            <a:extLst>
              <a:ext uri="{FF2B5EF4-FFF2-40B4-BE49-F238E27FC236}">
                <a16:creationId xmlns:a16="http://schemas.microsoft.com/office/drawing/2014/main" id="{616BD303-DDF6-44D0-A91C-047A19F4EEDD}"/>
              </a:ext>
            </a:extLst>
          </p:cNvPr>
          <p:cNvPicPr>
            <a:picLocks noGrp="1" noChangeAspect="1" noChangeArrowheads="1"/>
          </p:cNvPicPr>
          <p:nvPr>
            <p:ph idx="17"/>
          </p:nvPr>
        </p:nvPicPr>
        <p:blipFill>
          <a:blip r:embed="rId6">
            <a:extLst>
              <a:ext uri="{28A0092B-C50C-407E-A947-70E740481C1C}">
                <a14:useLocalDpi xmlns:a14="http://schemas.microsoft.com/office/drawing/2010/main" val="0"/>
              </a:ext>
            </a:extLst>
          </a:blip>
          <a:srcRect/>
          <a:stretch>
            <a:fillRect/>
          </a:stretch>
        </p:blipFill>
        <p:spPr bwMode="auto">
          <a:xfrm>
            <a:off x="8364699" y="1642019"/>
            <a:ext cx="2207505" cy="301450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F775A95-33CB-4D4D-9FF8-19950A706C67}"/>
              </a:ext>
            </a:extLst>
          </p:cNvPr>
          <p:cNvSpPr txBox="1"/>
          <p:nvPr/>
        </p:nvSpPr>
        <p:spPr>
          <a:xfrm>
            <a:off x="1726077" y="4971990"/>
            <a:ext cx="2355227" cy="107074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Ron Pierce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Director, Office of Small and Disadvantaged Business Utilization (OSDBU),                </a:t>
            </a:r>
            <a:r>
              <a:rPr lang="en-US" sz="1200" i="1" dirty="0">
                <a:effectLst/>
                <a:latin typeface="Times New Roman" panose="02020603050405020304" pitchFamily="18" charset="0"/>
                <a:ea typeface="Calibri" panose="020F0502020204030204" pitchFamily="34" charset="0"/>
              </a:rPr>
              <a:t>U.S. Department of Energy (DOE)</a:t>
            </a:r>
            <a:endParaRPr lang="en-US" sz="1200" i="1" dirty="0"/>
          </a:p>
        </p:txBody>
      </p:sp>
      <p:sp>
        <p:nvSpPr>
          <p:cNvPr id="31" name="TextBox 30">
            <a:extLst>
              <a:ext uri="{FF2B5EF4-FFF2-40B4-BE49-F238E27FC236}">
                <a16:creationId xmlns:a16="http://schemas.microsoft.com/office/drawing/2014/main" id="{D77A25E7-95CC-472E-A62C-54961CE3123A}"/>
              </a:ext>
            </a:extLst>
          </p:cNvPr>
          <p:cNvSpPr txBox="1"/>
          <p:nvPr/>
        </p:nvSpPr>
        <p:spPr>
          <a:xfrm>
            <a:off x="4960258" y="4971990"/>
            <a:ext cx="2525486" cy="126836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Alan Perry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Director, Office of Workforce Management and Administration, Office of Fossil Energy and Carbon Management (FECM), </a:t>
            </a:r>
            <a:r>
              <a:rPr lang="en-US" sz="1200" i="1" dirty="0">
                <a:effectLst/>
                <a:latin typeface="Times New Roman" panose="02020603050405020304" pitchFamily="18" charset="0"/>
                <a:ea typeface="Calibri" panose="020F0502020204030204" pitchFamily="34" charset="0"/>
              </a:rPr>
              <a:t>U.S. Department of Energy (DOE)</a:t>
            </a:r>
            <a:endParaRPr lang="en-US" sz="1200" i="1" dirty="0"/>
          </a:p>
        </p:txBody>
      </p:sp>
      <p:pic>
        <p:nvPicPr>
          <p:cNvPr id="14" name="Picture 13">
            <a:extLst>
              <a:ext uri="{FF2B5EF4-FFF2-40B4-BE49-F238E27FC236}">
                <a16:creationId xmlns:a16="http://schemas.microsoft.com/office/drawing/2014/main" id="{CFCD67B5-D64B-4D50-8E95-1FCB44FB0B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547" y="1684961"/>
            <a:ext cx="2402907" cy="3003634"/>
          </a:xfrm>
          <a:prstGeom prst="rect">
            <a:avLst/>
          </a:prstGeom>
        </p:spPr>
      </p:pic>
    </p:spTree>
    <p:extLst>
      <p:ext uri="{BB962C8B-B14F-4D97-AF65-F5344CB8AC3E}">
        <p14:creationId xmlns:p14="http://schemas.microsoft.com/office/powerpoint/2010/main" val="1031829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0" y="0"/>
            <a:ext cx="12191999"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20</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142999" y="64333"/>
            <a:ext cx="11174179" cy="6947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DOE Headquarters Acquisition Forecast</a:t>
            </a:r>
            <a:endParaRPr lang="en-US" b="1" dirty="0">
              <a:latin typeface="+mn-lt"/>
              <a:ea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pic>
        <p:nvPicPr>
          <p:cNvPr id="3" name="Picture 2">
            <a:extLst>
              <a:ext uri="{FF2B5EF4-FFF2-40B4-BE49-F238E27FC236}">
                <a16:creationId xmlns:a16="http://schemas.microsoft.com/office/drawing/2014/main" id="{B676ED48-5CE8-478E-88D4-5C9231434DD0}"/>
              </a:ext>
            </a:extLst>
          </p:cNvPr>
          <p:cNvPicPr>
            <a:picLocks noChangeAspect="1"/>
          </p:cNvPicPr>
          <p:nvPr/>
        </p:nvPicPr>
        <p:blipFill>
          <a:blip r:embed="rId5"/>
          <a:stretch>
            <a:fillRect/>
          </a:stretch>
        </p:blipFill>
        <p:spPr>
          <a:xfrm>
            <a:off x="440646" y="1484913"/>
            <a:ext cx="11174179" cy="4988084"/>
          </a:xfrm>
          <a:prstGeom prst="rect">
            <a:avLst/>
          </a:prstGeom>
        </p:spPr>
      </p:pic>
    </p:spTree>
    <p:extLst>
      <p:ext uri="{BB962C8B-B14F-4D97-AF65-F5344CB8AC3E}">
        <p14:creationId xmlns:p14="http://schemas.microsoft.com/office/powerpoint/2010/main" val="3670877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inside header with EM written out.png">
            <a:extLst>
              <a:ext uri="{FF2B5EF4-FFF2-40B4-BE49-F238E27FC236}">
                <a16:creationId xmlns:a16="http://schemas.microsoft.com/office/drawing/2014/main" id="{A63F584A-5287-4C3E-8CDA-8C48E95196AC}"/>
              </a:ext>
            </a:extLst>
          </p:cNvPr>
          <p:cNvPicPr>
            <a:picLocks noChangeAspect="1"/>
          </p:cNvPicPr>
          <p:nvPr/>
        </p:nvPicPr>
        <p:blipFill rotWithShape="1">
          <a:blip r:embed="rId3" cstate="print"/>
          <a:srcRect l="20217" t="1897" b="4154"/>
          <a:stretch/>
        </p:blipFill>
        <p:spPr>
          <a:xfrm>
            <a:off x="3"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21</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13" name="Title 1"/>
          <p:cNvSpPr txBox="1">
            <a:spLocks/>
          </p:cNvSpPr>
          <p:nvPr/>
        </p:nvSpPr>
        <p:spPr>
          <a:xfrm>
            <a:off x="2793732" y="140081"/>
            <a:ext cx="7659303"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Where DOE Buys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2" name="object 3">
            <a:extLst>
              <a:ext uri="{FF2B5EF4-FFF2-40B4-BE49-F238E27FC236}">
                <a16:creationId xmlns:a16="http://schemas.microsoft.com/office/drawing/2014/main" id="{FE588B59-56B4-44FF-891C-84CA5F8D8537}"/>
              </a:ext>
            </a:extLst>
          </p:cNvPr>
          <p:cNvSpPr txBox="1"/>
          <p:nvPr/>
        </p:nvSpPr>
        <p:spPr>
          <a:xfrm>
            <a:off x="957943" y="1484913"/>
            <a:ext cx="10456646" cy="3887603"/>
          </a:xfrm>
          <a:prstGeom prst="rect">
            <a:avLst/>
          </a:prstGeom>
        </p:spPr>
        <p:txBody>
          <a:bodyPr vert="horz" wrap="square" lIns="0" tIns="85725" rIns="0" bIns="0" rtlCol="0">
            <a:spAutoFit/>
          </a:bodyPr>
          <a:lstStyle/>
          <a:p>
            <a:pPr marL="12700" algn="ctr">
              <a:spcBef>
                <a:spcPts val="675"/>
              </a:spcBef>
              <a:tabLst>
                <a:tab pos="354965" algn="l"/>
                <a:tab pos="355600" algn="l"/>
              </a:tabLst>
            </a:pPr>
            <a:r>
              <a:rPr lang="en-US" sz="2800" spc="-5" dirty="0">
                <a:cs typeface="Arial"/>
              </a:rPr>
              <a:t>	</a:t>
            </a:r>
            <a:r>
              <a:rPr lang="en-US" sz="2800" b="1" spc="-5" dirty="0">
                <a:cs typeface="Arial"/>
              </a:rPr>
              <a:t>Common websites for SS/RFI/RFQ/Solicitation</a:t>
            </a:r>
          </a:p>
          <a:p>
            <a:pPr marL="469900" indent="-457200">
              <a:spcBef>
                <a:spcPts val="675"/>
              </a:spcBef>
              <a:buFont typeface="Wingdings" panose="05000000000000000000" pitchFamily="2" charset="2"/>
              <a:buChar char="Ø"/>
              <a:tabLst>
                <a:tab pos="354965" algn="l"/>
                <a:tab pos="355600" algn="l"/>
              </a:tabLst>
            </a:pPr>
            <a:r>
              <a:rPr lang="en-US" sz="2800" b="1" spc="-5" dirty="0">
                <a:cs typeface="Arial"/>
              </a:rPr>
              <a:t>Sam.gov </a:t>
            </a:r>
            <a:r>
              <a:rPr lang="en-US" sz="2800" spc="-5" dirty="0">
                <a:cs typeface="Arial"/>
                <a:hlinkClick r:id="rId5"/>
              </a:rPr>
              <a:t>www.sam.gov</a:t>
            </a:r>
            <a:r>
              <a:rPr lang="en-US" sz="2800" spc="-5" dirty="0">
                <a:cs typeface="Arial"/>
              </a:rPr>
              <a:t> </a:t>
            </a:r>
            <a:r>
              <a:rPr lang="en-US" sz="2400" spc="-5" dirty="0">
                <a:solidFill>
                  <a:schemeClr val="accent6">
                    <a:lumMod val="50000"/>
                  </a:schemeClr>
                </a:solidFill>
                <a:cs typeface="Arial"/>
              </a:rPr>
              <a:t>(search as Energy, or 089 or 8900)</a:t>
            </a:r>
          </a:p>
          <a:p>
            <a:pPr marL="469900" indent="-457200">
              <a:spcBef>
                <a:spcPts val="675"/>
              </a:spcBef>
              <a:buFont typeface="Wingdings" panose="05000000000000000000" pitchFamily="2" charset="2"/>
              <a:buChar char="Ø"/>
              <a:tabLst>
                <a:tab pos="354965" algn="l"/>
                <a:tab pos="355600" algn="l"/>
              </a:tabLst>
            </a:pPr>
            <a:r>
              <a:rPr lang="en-US" sz="2800" b="1" spc="-5" dirty="0">
                <a:cs typeface="Arial"/>
              </a:rPr>
              <a:t>FedConnect</a:t>
            </a:r>
            <a:r>
              <a:rPr lang="en-US" sz="2800" spc="-5" dirty="0">
                <a:cs typeface="Arial"/>
              </a:rPr>
              <a:t> </a:t>
            </a:r>
            <a:r>
              <a:rPr lang="en-US" sz="2800" spc="-5" dirty="0">
                <a:cs typeface="Arial"/>
                <a:hlinkClick r:id="rId6"/>
              </a:rPr>
              <a:t>www.fedconnect.net</a:t>
            </a:r>
            <a:r>
              <a:rPr lang="en-US" sz="2800" spc="-5" dirty="0">
                <a:cs typeface="Arial"/>
              </a:rPr>
              <a:t> </a:t>
            </a:r>
            <a:r>
              <a:rPr lang="en-US" sz="2400" spc="-5" dirty="0">
                <a:solidFill>
                  <a:schemeClr val="accent6">
                    <a:lumMod val="50000"/>
                  </a:schemeClr>
                </a:solidFill>
                <a:cs typeface="Arial"/>
              </a:rPr>
              <a:t>(search as DOE </a:t>
            </a:r>
            <a:r>
              <a:rPr lang="en-US" sz="2400" b="1" u="sng" spc="-5" dirty="0">
                <a:solidFill>
                  <a:schemeClr val="accent6">
                    <a:lumMod val="50000"/>
                  </a:schemeClr>
                </a:solidFill>
                <a:cs typeface="Arial"/>
              </a:rPr>
              <a:t>no</a:t>
            </a:r>
            <a:r>
              <a:rPr lang="en-US" sz="2400" u="sng" spc="-5" dirty="0">
                <a:solidFill>
                  <a:schemeClr val="accent6">
                    <a:lumMod val="50000"/>
                  </a:schemeClr>
                </a:solidFill>
                <a:cs typeface="Arial"/>
              </a:rPr>
              <a:t>t</a:t>
            </a:r>
            <a:r>
              <a:rPr lang="en-US" sz="2400" spc="-5" dirty="0">
                <a:solidFill>
                  <a:schemeClr val="accent6">
                    <a:lumMod val="50000"/>
                  </a:schemeClr>
                </a:solidFill>
                <a:cs typeface="Arial"/>
              </a:rPr>
              <a:t> Department of Energy)</a:t>
            </a:r>
          </a:p>
          <a:p>
            <a:pPr marL="469900" indent="-457200">
              <a:spcBef>
                <a:spcPts val="675"/>
              </a:spcBef>
              <a:buFont typeface="Wingdings" panose="05000000000000000000" pitchFamily="2" charset="2"/>
              <a:buChar char="Ø"/>
              <a:tabLst>
                <a:tab pos="354965" algn="l"/>
                <a:tab pos="355600" algn="l"/>
              </a:tabLst>
            </a:pPr>
            <a:r>
              <a:rPr lang="en-US" sz="2800" b="1" spc="-5" dirty="0">
                <a:cs typeface="Arial"/>
              </a:rPr>
              <a:t>GSA eBuy </a:t>
            </a:r>
            <a:r>
              <a:rPr lang="en-US" sz="2800" spc="-5" dirty="0">
                <a:solidFill>
                  <a:srgbClr val="0070C0"/>
                </a:solidFill>
                <a:cs typeface="Arial"/>
                <a:hlinkClick r:id="rId7">
                  <a:extLst>
                    <a:ext uri="{A12FA001-AC4F-418D-AE19-62706E023703}">
                      <ahyp:hlinkClr xmlns:ahyp="http://schemas.microsoft.com/office/drawing/2018/hyperlinkcolor" val="tx"/>
                    </a:ext>
                  </a:extLst>
                </a:hlinkClick>
              </a:rPr>
              <a:t>www.ebuy.gsa.gov/ebuy/</a:t>
            </a:r>
            <a:endParaRPr lang="en-US" sz="2800" spc="-5" dirty="0">
              <a:solidFill>
                <a:srgbClr val="0070C0"/>
              </a:solidFill>
              <a:cs typeface="Arial"/>
            </a:endParaRPr>
          </a:p>
          <a:p>
            <a:pPr marL="927100" lvl="1" indent="-457200">
              <a:spcBef>
                <a:spcPts val="675"/>
              </a:spcBef>
              <a:buFont typeface="Wingdings" panose="05000000000000000000" pitchFamily="2" charset="2"/>
              <a:buChar char="Ø"/>
              <a:tabLst>
                <a:tab pos="354965" algn="l"/>
                <a:tab pos="355600" algn="l"/>
              </a:tabLst>
            </a:pPr>
            <a:r>
              <a:rPr lang="en-US" sz="2400" b="0" i="0" dirty="0">
                <a:solidFill>
                  <a:schemeClr val="accent6">
                    <a:lumMod val="50000"/>
                  </a:schemeClr>
                </a:solidFill>
                <a:effectLst/>
                <a:hlinkClick r:id="rId8">
                  <a:extLst>
                    <a:ext uri="{A12FA001-AC4F-418D-AE19-62706E023703}">
                      <ahyp:hlinkClr xmlns:ahyp="http://schemas.microsoft.com/office/drawing/2018/hyperlinkcolor" val="tx"/>
                    </a:ext>
                  </a:extLst>
                </a:hlinkClick>
              </a:rPr>
              <a:t>GSA's Vendor Support Page</a:t>
            </a:r>
            <a:endParaRPr lang="en-US" sz="2400" dirty="0">
              <a:solidFill>
                <a:schemeClr val="accent6">
                  <a:lumMod val="50000"/>
                </a:schemeClr>
              </a:solidFill>
            </a:endParaRPr>
          </a:p>
          <a:p>
            <a:pPr marL="927100" lvl="1" indent="-457200">
              <a:spcBef>
                <a:spcPts val="675"/>
              </a:spcBef>
              <a:buFont typeface="Wingdings" panose="05000000000000000000" pitchFamily="2" charset="2"/>
              <a:buChar char="Ø"/>
              <a:tabLst>
                <a:tab pos="354965" algn="l"/>
                <a:tab pos="355600" algn="l"/>
              </a:tabLst>
            </a:pPr>
            <a:r>
              <a:rPr lang="en-US" sz="2400" spc="-5" dirty="0">
                <a:solidFill>
                  <a:schemeClr val="accent6">
                    <a:lumMod val="50000"/>
                  </a:schemeClr>
                </a:solidFill>
                <a:cs typeface="Arial"/>
              </a:rPr>
              <a:t>There are numerous small business schedules on GSA</a:t>
            </a:r>
          </a:p>
          <a:p>
            <a:pPr marL="469900" indent="-457200">
              <a:spcBef>
                <a:spcPts val="675"/>
              </a:spcBef>
              <a:buFont typeface="Wingdings" panose="05000000000000000000" pitchFamily="2" charset="2"/>
              <a:buChar char="Ø"/>
              <a:tabLst>
                <a:tab pos="354965" algn="l"/>
                <a:tab pos="355600" algn="l"/>
              </a:tabLst>
            </a:pPr>
            <a:endParaRPr lang="en-US" sz="2800" spc="-5" dirty="0">
              <a:cs typeface="Arial"/>
            </a:endParaRPr>
          </a:p>
        </p:txBody>
      </p:sp>
    </p:spTree>
    <p:extLst>
      <p:ext uri="{BB962C8B-B14F-4D97-AF65-F5344CB8AC3E}">
        <p14:creationId xmlns:p14="http://schemas.microsoft.com/office/powerpoint/2010/main" val="37499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smtClean="0"/>
              <a:pPr/>
              <a:t>22</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143000" y="46165"/>
            <a:ext cx="10266218" cy="7977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FedConnect Opportunity Postings</a:t>
            </a:r>
            <a:endParaRPr lang="en-US" b="1" dirty="0">
              <a:latin typeface="+mn-lt"/>
              <a:ea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AE95C381-E11A-4839-A635-DAA023B4AA0F}"/>
              </a:ext>
            </a:extLst>
          </p:cNvPr>
          <p:cNvPicPr>
            <a:picLocks noChangeAspect="1"/>
          </p:cNvPicPr>
          <p:nvPr/>
        </p:nvPicPr>
        <p:blipFill rotWithShape="1">
          <a:blip r:embed="rId4"/>
          <a:srcRect l="204" t="4632" r="50238" b="50576"/>
          <a:stretch/>
        </p:blipFill>
        <p:spPr>
          <a:xfrm>
            <a:off x="693016" y="1074426"/>
            <a:ext cx="10887265" cy="5535095"/>
          </a:xfrm>
          <a:prstGeom prst="rect">
            <a:avLst/>
          </a:prstGeom>
        </p:spPr>
      </p:pic>
      <p:sp>
        <p:nvSpPr>
          <p:cNvPr id="4" name="Rectangle 3">
            <a:extLst>
              <a:ext uri="{FF2B5EF4-FFF2-40B4-BE49-F238E27FC236}">
                <a16:creationId xmlns:a16="http://schemas.microsoft.com/office/drawing/2014/main" id="{3EAD6CEF-4C3D-4073-A750-46A07ED81717}"/>
              </a:ext>
            </a:extLst>
          </p:cNvPr>
          <p:cNvSpPr/>
          <p:nvPr/>
        </p:nvSpPr>
        <p:spPr>
          <a:xfrm>
            <a:off x="874568" y="5152341"/>
            <a:ext cx="944608" cy="2763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E39E20E-3B77-4F7E-960B-BC54D48D557B}"/>
              </a:ext>
            </a:extLst>
          </p:cNvPr>
          <p:cNvSpPr/>
          <p:nvPr/>
        </p:nvSpPr>
        <p:spPr>
          <a:xfrm>
            <a:off x="1750876" y="2839453"/>
            <a:ext cx="443684" cy="182879"/>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allout: Bent Line 6">
            <a:extLst>
              <a:ext uri="{FF2B5EF4-FFF2-40B4-BE49-F238E27FC236}">
                <a16:creationId xmlns:a16="http://schemas.microsoft.com/office/drawing/2014/main" id="{D5D89C42-23EC-43E0-84FE-CC7D04042C5C}"/>
              </a:ext>
            </a:extLst>
          </p:cNvPr>
          <p:cNvSpPr/>
          <p:nvPr/>
        </p:nvSpPr>
        <p:spPr>
          <a:xfrm>
            <a:off x="2984592" y="2608442"/>
            <a:ext cx="3040823" cy="452386"/>
          </a:xfrm>
          <a:prstGeom prst="borderCallout2">
            <a:avLst>
              <a:gd name="adj1" fmla="val 20878"/>
              <a:gd name="adj2" fmla="val 302"/>
              <a:gd name="adj3" fmla="val 18750"/>
              <a:gd name="adj4" fmla="val -16667"/>
              <a:gd name="adj5" fmla="val 48670"/>
              <a:gd name="adj6" fmla="val -25776"/>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Type “DOE” and not “Department of Energy”</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2480755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23</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143000" y="105282"/>
            <a:ext cx="11048998" cy="7977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FedConnect Total SB Solicitation Illustration</a:t>
            </a:r>
            <a:endParaRPr lang="en-US" b="1" dirty="0">
              <a:latin typeface="+mn-lt"/>
              <a:ea typeface="Segoe UI" panose="020B0502040204020203" pitchFamily="34" charset="0"/>
              <a:cs typeface="Segoe UI" panose="020B0502040204020203" pitchFamily="34" charset="0"/>
            </a:endParaRPr>
          </a:p>
        </p:txBody>
      </p:sp>
      <p:pic>
        <p:nvPicPr>
          <p:cNvPr id="14" name="Picture 13">
            <a:extLst>
              <a:ext uri="{FF2B5EF4-FFF2-40B4-BE49-F238E27FC236}">
                <a16:creationId xmlns:a16="http://schemas.microsoft.com/office/drawing/2014/main" id="{9271883F-1F5E-4691-A37A-22CA063FAFC7}"/>
              </a:ext>
            </a:extLst>
          </p:cNvPr>
          <p:cNvPicPr>
            <a:picLocks noChangeAspect="1"/>
          </p:cNvPicPr>
          <p:nvPr/>
        </p:nvPicPr>
        <p:blipFill rotWithShape="1">
          <a:blip r:embed="rId4"/>
          <a:srcRect l="161" t="4632" r="50223" b="50291"/>
          <a:stretch/>
        </p:blipFill>
        <p:spPr>
          <a:xfrm>
            <a:off x="847022" y="1096601"/>
            <a:ext cx="10712919" cy="5474822"/>
          </a:xfrm>
          <a:prstGeom prst="rect">
            <a:avLst/>
          </a:prstGeom>
        </p:spPr>
      </p:pic>
      <p:sp>
        <p:nvSpPr>
          <p:cNvPr id="6" name="Flowchart: Process 5">
            <a:extLst>
              <a:ext uri="{FF2B5EF4-FFF2-40B4-BE49-F238E27FC236}">
                <a16:creationId xmlns:a16="http://schemas.microsoft.com/office/drawing/2014/main" id="{47F8A78F-D680-4358-ACF1-B3EE03B67699}"/>
              </a:ext>
            </a:extLst>
          </p:cNvPr>
          <p:cNvSpPr/>
          <p:nvPr/>
        </p:nvSpPr>
        <p:spPr>
          <a:xfrm>
            <a:off x="895151" y="4086867"/>
            <a:ext cx="2239966" cy="248478"/>
          </a:xfrm>
          <a:prstGeom prst="flowChart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allout: Bent Line 6">
            <a:extLst>
              <a:ext uri="{FF2B5EF4-FFF2-40B4-BE49-F238E27FC236}">
                <a16:creationId xmlns:a16="http://schemas.microsoft.com/office/drawing/2014/main" id="{01C12F69-BF8E-4BE7-A4F2-C979ECF9C60C}"/>
              </a:ext>
            </a:extLst>
          </p:cNvPr>
          <p:cNvSpPr/>
          <p:nvPr/>
        </p:nvSpPr>
        <p:spPr>
          <a:xfrm>
            <a:off x="4431229" y="3328932"/>
            <a:ext cx="2618075" cy="478857"/>
          </a:xfrm>
          <a:prstGeom prst="borderCallout2">
            <a:avLst>
              <a:gd name="adj1" fmla="val 44881"/>
              <a:gd name="adj2" fmla="val 573"/>
              <a:gd name="adj3" fmla="val 30810"/>
              <a:gd name="adj4" fmla="val -10573"/>
              <a:gd name="adj5" fmla="val 22048"/>
              <a:gd name="adj6" fmla="val -34948"/>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By registering, you will have greater access to the opportunity documents and future updates</a:t>
            </a:r>
          </a:p>
        </p:txBody>
      </p:sp>
      <p:sp>
        <p:nvSpPr>
          <p:cNvPr id="9" name="Flowchart: Process 8">
            <a:extLst>
              <a:ext uri="{FF2B5EF4-FFF2-40B4-BE49-F238E27FC236}">
                <a16:creationId xmlns:a16="http://schemas.microsoft.com/office/drawing/2014/main" id="{9B285E73-A359-4814-8BDA-F4B5B73D491D}"/>
              </a:ext>
            </a:extLst>
          </p:cNvPr>
          <p:cNvSpPr/>
          <p:nvPr/>
        </p:nvSpPr>
        <p:spPr>
          <a:xfrm>
            <a:off x="8726903" y="1982804"/>
            <a:ext cx="2618075" cy="1568918"/>
          </a:xfrm>
          <a:prstGeom prst="flowChart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628232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24</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143000" y="46166"/>
            <a:ext cx="10266218" cy="7977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Sam.gov Opportunity Postings</a:t>
            </a:r>
            <a:endParaRPr lang="en-US" b="1" dirty="0">
              <a:latin typeface="+mn-lt"/>
              <a:ea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pic>
        <p:nvPicPr>
          <p:cNvPr id="3" name="Picture 2">
            <a:extLst>
              <a:ext uri="{FF2B5EF4-FFF2-40B4-BE49-F238E27FC236}">
                <a16:creationId xmlns:a16="http://schemas.microsoft.com/office/drawing/2014/main" id="{12E09854-3CD9-4137-8D74-2446D2747D4A}"/>
              </a:ext>
            </a:extLst>
          </p:cNvPr>
          <p:cNvPicPr>
            <a:picLocks noChangeAspect="1"/>
          </p:cNvPicPr>
          <p:nvPr/>
        </p:nvPicPr>
        <p:blipFill rotWithShape="1">
          <a:blip r:embed="rId5"/>
          <a:srcRect l="11410" t="6108" r="60504" b="55461"/>
          <a:stretch/>
        </p:blipFill>
        <p:spPr>
          <a:xfrm>
            <a:off x="2295732" y="1080684"/>
            <a:ext cx="7153066" cy="5505769"/>
          </a:xfrm>
          <a:prstGeom prst="rect">
            <a:avLst/>
          </a:prstGeom>
        </p:spPr>
      </p:pic>
      <p:sp>
        <p:nvSpPr>
          <p:cNvPr id="4" name="Flowchart: Process 3">
            <a:extLst>
              <a:ext uri="{FF2B5EF4-FFF2-40B4-BE49-F238E27FC236}">
                <a16:creationId xmlns:a16="http://schemas.microsoft.com/office/drawing/2014/main" id="{1C6EA75D-3B5D-4DA5-9890-F10B3FDE51B6}"/>
              </a:ext>
            </a:extLst>
          </p:cNvPr>
          <p:cNvSpPr/>
          <p:nvPr/>
        </p:nvSpPr>
        <p:spPr>
          <a:xfrm>
            <a:off x="4562272" y="5165387"/>
            <a:ext cx="904673" cy="175098"/>
          </a:xfrm>
          <a:prstGeom prst="flowChart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Graphical user interface, application, Word&#10;&#10;Description automatically generated">
            <a:extLst>
              <a:ext uri="{FF2B5EF4-FFF2-40B4-BE49-F238E27FC236}">
                <a16:creationId xmlns:a16="http://schemas.microsoft.com/office/drawing/2014/main" id="{1C3F1C61-558F-4B56-B8C2-DF75826082C0}"/>
              </a:ext>
            </a:extLst>
          </p:cNvPr>
          <p:cNvPicPr>
            <a:picLocks noChangeAspect="1"/>
          </p:cNvPicPr>
          <p:nvPr/>
        </p:nvPicPr>
        <p:blipFill rotWithShape="1">
          <a:blip r:embed="rId6"/>
          <a:srcRect l="11636" t="13037" r="80115" b="74822"/>
          <a:stretch/>
        </p:blipFill>
        <p:spPr bwMode="auto">
          <a:xfrm>
            <a:off x="148285" y="1500784"/>
            <a:ext cx="1989429" cy="1647080"/>
          </a:xfrm>
          <a:prstGeom prst="rect">
            <a:avLst/>
          </a:prstGeom>
          <a:ln>
            <a:noFill/>
          </a:ln>
          <a:extLst>
            <a:ext uri="{53640926-AAD7-44D8-BBD7-CCE9431645EC}">
              <a14:shadowObscured xmlns:a14="http://schemas.microsoft.com/office/drawing/2010/main"/>
            </a:ext>
          </a:extLst>
        </p:spPr>
      </p:pic>
      <p:sp>
        <p:nvSpPr>
          <p:cNvPr id="7" name="Callout: Bent Line 6">
            <a:extLst>
              <a:ext uri="{FF2B5EF4-FFF2-40B4-BE49-F238E27FC236}">
                <a16:creationId xmlns:a16="http://schemas.microsoft.com/office/drawing/2014/main" id="{6B01FD16-7569-4CAC-984F-79DDDD2AD3B9}"/>
              </a:ext>
            </a:extLst>
          </p:cNvPr>
          <p:cNvSpPr/>
          <p:nvPr/>
        </p:nvSpPr>
        <p:spPr>
          <a:xfrm>
            <a:off x="125182" y="1484898"/>
            <a:ext cx="2088629" cy="1739565"/>
          </a:xfrm>
          <a:prstGeom prst="borderCallout2">
            <a:avLst>
              <a:gd name="adj1" fmla="val 42750"/>
              <a:gd name="adj2" fmla="val 100258"/>
              <a:gd name="adj3" fmla="val 43063"/>
              <a:gd name="adj4" fmla="val 104678"/>
              <a:gd name="adj5" fmla="val 43268"/>
              <a:gd name="adj6" fmla="val 10823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allout: Bent Line 8">
            <a:extLst>
              <a:ext uri="{FF2B5EF4-FFF2-40B4-BE49-F238E27FC236}">
                <a16:creationId xmlns:a16="http://schemas.microsoft.com/office/drawing/2014/main" id="{CD25416F-2EAE-4B73-8EB6-E401C103F1D4}"/>
              </a:ext>
            </a:extLst>
          </p:cNvPr>
          <p:cNvSpPr/>
          <p:nvPr/>
        </p:nvSpPr>
        <p:spPr>
          <a:xfrm>
            <a:off x="148285" y="4783755"/>
            <a:ext cx="1873929" cy="248478"/>
          </a:xfrm>
          <a:prstGeom prst="borderCallout2">
            <a:avLst>
              <a:gd name="adj1" fmla="val 45709"/>
              <a:gd name="adj2" fmla="val 101608"/>
              <a:gd name="adj3" fmla="val 43934"/>
              <a:gd name="adj4" fmla="val 128251"/>
              <a:gd name="adj5" fmla="val 45342"/>
              <a:gd name="adj6" fmla="val 100917"/>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Type “Energy” or “8900”</a:t>
            </a:r>
          </a:p>
        </p:txBody>
      </p:sp>
      <p:sp>
        <p:nvSpPr>
          <p:cNvPr id="14" name="Callout: Bent Line 13">
            <a:extLst>
              <a:ext uri="{FF2B5EF4-FFF2-40B4-BE49-F238E27FC236}">
                <a16:creationId xmlns:a16="http://schemas.microsoft.com/office/drawing/2014/main" id="{E7AB9997-BCFA-4FCE-B0B5-B811353380F5}"/>
              </a:ext>
            </a:extLst>
          </p:cNvPr>
          <p:cNvSpPr/>
          <p:nvPr/>
        </p:nvSpPr>
        <p:spPr>
          <a:xfrm>
            <a:off x="148285" y="6139315"/>
            <a:ext cx="1881952" cy="248478"/>
          </a:xfrm>
          <a:prstGeom prst="borderCallout2">
            <a:avLst>
              <a:gd name="adj1" fmla="val 45709"/>
              <a:gd name="adj2" fmla="val 101608"/>
              <a:gd name="adj3" fmla="val 43934"/>
              <a:gd name="adj4" fmla="val 128251"/>
              <a:gd name="adj5" fmla="val 45342"/>
              <a:gd name="adj6" fmla="val 100917"/>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Type “Total Small Business”</a:t>
            </a:r>
          </a:p>
        </p:txBody>
      </p:sp>
      <p:sp>
        <p:nvSpPr>
          <p:cNvPr id="15" name="Flowchart: Process 14">
            <a:extLst>
              <a:ext uri="{FF2B5EF4-FFF2-40B4-BE49-F238E27FC236}">
                <a16:creationId xmlns:a16="http://schemas.microsoft.com/office/drawing/2014/main" id="{62E3A6B9-B6BC-48CD-9481-60F522A8A3A7}"/>
              </a:ext>
            </a:extLst>
          </p:cNvPr>
          <p:cNvSpPr/>
          <p:nvPr/>
        </p:nvSpPr>
        <p:spPr>
          <a:xfrm>
            <a:off x="2714326" y="1465648"/>
            <a:ext cx="346508" cy="141771"/>
          </a:xfrm>
          <a:prstGeom prst="flowChart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0229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25</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1143000" y="52302"/>
            <a:ext cx="10266218" cy="8758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Sam.gov Total SB Solicitation Illustration</a:t>
            </a:r>
            <a:endParaRPr lang="en-US" b="1" dirty="0">
              <a:latin typeface="+mn-lt"/>
              <a:ea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FA513861-3C16-44E6-8F4D-E7F516E410AE}"/>
              </a:ext>
            </a:extLst>
          </p:cNvPr>
          <p:cNvPicPr>
            <a:picLocks noChangeAspect="1"/>
          </p:cNvPicPr>
          <p:nvPr/>
        </p:nvPicPr>
        <p:blipFill rotWithShape="1">
          <a:blip r:embed="rId4"/>
          <a:srcRect l="11576" t="5652" r="67880" b="51159"/>
          <a:stretch/>
        </p:blipFill>
        <p:spPr>
          <a:xfrm>
            <a:off x="1168488" y="1097624"/>
            <a:ext cx="4652612" cy="5501900"/>
          </a:xfrm>
          <a:prstGeom prst="rect">
            <a:avLst/>
          </a:prstGeom>
        </p:spPr>
      </p:pic>
      <p:pic>
        <p:nvPicPr>
          <p:cNvPr id="9" name="Picture 8">
            <a:extLst>
              <a:ext uri="{FF2B5EF4-FFF2-40B4-BE49-F238E27FC236}">
                <a16:creationId xmlns:a16="http://schemas.microsoft.com/office/drawing/2014/main" id="{86ACE94A-DD62-4586-B9D6-7778271BCE0B}"/>
              </a:ext>
            </a:extLst>
          </p:cNvPr>
          <p:cNvPicPr>
            <a:picLocks noChangeAspect="1"/>
          </p:cNvPicPr>
          <p:nvPr/>
        </p:nvPicPr>
        <p:blipFill rotWithShape="1">
          <a:blip r:embed="rId5"/>
          <a:srcRect l="17944" t="5477" r="65190" b="52059"/>
          <a:stretch/>
        </p:blipFill>
        <p:spPr>
          <a:xfrm>
            <a:off x="6444047" y="1124119"/>
            <a:ext cx="4652612" cy="5475405"/>
          </a:xfrm>
          <a:prstGeom prst="rect">
            <a:avLst/>
          </a:prstGeom>
        </p:spPr>
      </p:pic>
      <p:cxnSp>
        <p:nvCxnSpPr>
          <p:cNvPr id="31" name="Connector: Elbow 30">
            <a:extLst>
              <a:ext uri="{FF2B5EF4-FFF2-40B4-BE49-F238E27FC236}">
                <a16:creationId xmlns:a16="http://schemas.microsoft.com/office/drawing/2014/main" id="{97BD48E0-FDD8-4942-BE0B-C822875DD012}"/>
              </a:ext>
            </a:extLst>
          </p:cNvPr>
          <p:cNvCxnSpPr>
            <a:cxnSpLocks/>
          </p:cNvCxnSpPr>
          <p:nvPr/>
        </p:nvCxnSpPr>
        <p:spPr>
          <a:xfrm rot="5400000" flipH="1" flipV="1">
            <a:off x="6027995" y="1371856"/>
            <a:ext cx="433136" cy="226114"/>
          </a:xfrm>
          <a:prstGeom prst="bentConnector3">
            <a:avLst>
              <a:gd name="adj1" fmla="val 1033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3803C7AC-7C04-4AFE-8BD0-8F3F77E50DA8}"/>
              </a:ext>
            </a:extLst>
          </p:cNvPr>
          <p:cNvCxnSpPr>
            <a:cxnSpLocks/>
          </p:cNvCxnSpPr>
          <p:nvPr/>
        </p:nvCxnSpPr>
        <p:spPr>
          <a:xfrm rot="5400000">
            <a:off x="3578663" y="3986068"/>
            <a:ext cx="4837428" cy="268259"/>
          </a:xfrm>
          <a:prstGeom prst="bentConnector3">
            <a:avLst>
              <a:gd name="adj1" fmla="val 10054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Flowchart: Process 38">
            <a:extLst>
              <a:ext uri="{FF2B5EF4-FFF2-40B4-BE49-F238E27FC236}">
                <a16:creationId xmlns:a16="http://schemas.microsoft.com/office/drawing/2014/main" id="{62093159-D8BF-4CDA-91DC-499E2C052237}"/>
              </a:ext>
            </a:extLst>
          </p:cNvPr>
          <p:cNvSpPr/>
          <p:nvPr/>
        </p:nvSpPr>
        <p:spPr>
          <a:xfrm>
            <a:off x="2877967" y="5977289"/>
            <a:ext cx="1857675" cy="140410"/>
          </a:xfrm>
          <a:prstGeom prst="flowChart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Process 39">
            <a:extLst>
              <a:ext uri="{FF2B5EF4-FFF2-40B4-BE49-F238E27FC236}">
                <a16:creationId xmlns:a16="http://schemas.microsoft.com/office/drawing/2014/main" id="{3FDB6E24-908B-4317-89B1-DE71F2C98917}"/>
              </a:ext>
            </a:extLst>
          </p:cNvPr>
          <p:cNvSpPr/>
          <p:nvPr/>
        </p:nvSpPr>
        <p:spPr>
          <a:xfrm>
            <a:off x="6783329" y="2037378"/>
            <a:ext cx="3525341" cy="1148583"/>
          </a:xfrm>
          <a:prstGeom prst="flowChart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74A8CBE8-978D-4859-9510-42F2079D4DD2}"/>
              </a:ext>
            </a:extLst>
          </p:cNvPr>
          <p:cNvSpPr txBox="1"/>
          <p:nvPr/>
        </p:nvSpPr>
        <p:spPr>
          <a:xfrm rot="19125176">
            <a:off x="5753709" y="4246521"/>
            <a:ext cx="753168" cy="246221"/>
          </a:xfrm>
          <a:prstGeom prst="rect">
            <a:avLst/>
          </a:prstGeom>
          <a:solidFill>
            <a:schemeClr val="bg1"/>
          </a:solidFill>
          <a:ln w="25400">
            <a:solidFill>
              <a:srgbClr val="FF0000"/>
            </a:solidFill>
          </a:ln>
        </p:spPr>
        <p:txBody>
          <a:bodyPr wrap="square" rtlCol="0">
            <a:spAutoFit/>
          </a:bodyPr>
          <a:lstStyle/>
          <a:p>
            <a:r>
              <a:rPr lang="en-US" sz="1000" dirty="0"/>
              <a:t>Continued</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323246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inside header with EM written out.png"/>
          <p:cNvPicPr>
            <a:picLocks noChangeAspect="1"/>
          </p:cNvPicPr>
          <p:nvPr/>
        </p:nvPicPr>
        <p:blipFill rotWithShape="1">
          <a:blip r:embed="rId3" cstate="print"/>
          <a:srcRect l="20217" t="1897" b="4154"/>
          <a:stretch/>
        </p:blipFill>
        <p:spPr>
          <a:xfrm>
            <a:off x="0" y="-42063"/>
            <a:ext cx="12191998" cy="6651585"/>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26</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13" name="Title 1"/>
          <p:cNvSpPr txBox="1">
            <a:spLocks/>
          </p:cNvSpPr>
          <p:nvPr/>
        </p:nvSpPr>
        <p:spPr>
          <a:xfrm>
            <a:off x="1843314" y="7729"/>
            <a:ext cx="8609721"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latin typeface="+mn-lt"/>
              </a:rPr>
              <a:t>Supply Chain Management Center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2" name="object 3">
            <a:extLst>
              <a:ext uri="{FF2B5EF4-FFF2-40B4-BE49-F238E27FC236}">
                <a16:creationId xmlns:a16="http://schemas.microsoft.com/office/drawing/2014/main" id="{FE588B59-56B4-44FF-891C-84CA5F8D8537}"/>
              </a:ext>
            </a:extLst>
          </p:cNvPr>
          <p:cNvSpPr txBox="1"/>
          <p:nvPr/>
        </p:nvSpPr>
        <p:spPr>
          <a:xfrm>
            <a:off x="724829" y="1738085"/>
            <a:ext cx="11002714" cy="4210768"/>
          </a:xfrm>
          <a:prstGeom prst="rect">
            <a:avLst/>
          </a:prstGeom>
        </p:spPr>
        <p:txBody>
          <a:bodyPr vert="horz" wrap="square" lIns="0" tIns="85725" rIns="0" bIns="0" rtlCol="0">
            <a:spAutoFit/>
          </a:bodyPr>
          <a:lstStyle/>
          <a:p>
            <a:r>
              <a:rPr lang="en-US" sz="2800" b="0" i="0" dirty="0">
                <a:solidFill>
                  <a:srgbClr val="201E1F"/>
                </a:solidFill>
                <a:effectLst/>
              </a:rPr>
              <a:t>The Supply Chain Management Center (SCMC) is a service organization that works closely with Department of Energy (DOE) contractors to leverage $5.4B of annual spend.  An Enterprise-wide sourcing system leveraging EM and National Nuclear Security Administration spend. A structured, dedicated, funded approach to acquisition cost savings</a:t>
            </a:r>
          </a:p>
          <a:p>
            <a:endParaRPr lang="en-US" sz="1600" dirty="0">
              <a:solidFill>
                <a:srgbClr val="201E1F"/>
              </a:solidFill>
            </a:endParaRPr>
          </a:p>
          <a:p>
            <a:pPr marL="457200" indent="-457200">
              <a:buFont typeface="Wingdings" panose="05000000000000000000" pitchFamily="2" charset="2"/>
              <a:buChar char="Ø"/>
            </a:pPr>
            <a:r>
              <a:rPr lang="en-US" sz="2800" dirty="0">
                <a:solidFill>
                  <a:srgbClr val="000000"/>
                </a:solidFill>
              </a:rPr>
              <a:t>The SCMC seeks competitive and qualified suppliers</a:t>
            </a:r>
          </a:p>
          <a:p>
            <a:pPr marL="457200" indent="-457200">
              <a:buFont typeface="Wingdings" panose="05000000000000000000" pitchFamily="2" charset="2"/>
              <a:buChar char="Ø"/>
            </a:pPr>
            <a:r>
              <a:rPr lang="en-US" sz="2800" dirty="0">
                <a:solidFill>
                  <a:srgbClr val="000000"/>
                </a:solidFill>
              </a:rPr>
              <a:t>Small business opportunities at 24 DOE locations across 12 states</a:t>
            </a:r>
          </a:p>
          <a:p>
            <a:pPr marL="457200" indent="-457200">
              <a:buFont typeface="Wingdings" panose="05000000000000000000" pitchFamily="2" charset="2"/>
              <a:buChar char="Ø"/>
            </a:pPr>
            <a:r>
              <a:rPr lang="en-US" sz="2800" dirty="0">
                <a:solidFill>
                  <a:srgbClr val="000000"/>
                </a:solidFill>
              </a:rPr>
              <a:t>64% of all agreement value has been awarded to Small Businesses</a:t>
            </a:r>
          </a:p>
          <a:p>
            <a:pPr marL="457200" indent="-457200">
              <a:buFont typeface="Wingdings" panose="05000000000000000000" pitchFamily="2" charset="2"/>
              <a:buChar char="Ø"/>
            </a:pPr>
            <a:r>
              <a:rPr lang="en-US" sz="2800" dirty="0"/>
              <a:t>Supply Chain Management Center (SCMC):</a:t>
            </a:r>
            <a:r>
              <a:rPr lang="en-US" sz="2800" dirty="0">
                <a:solidFill>
                  <a:srgbClr val="0070C0"/>
                </a:solidFill>
              </a:rPr>
              <a:t>  </a:t>
            </a:r>
            <a:r>
              <a:rPr lang="en-US" sz="2800" dirty="0">
                <a:solidFill>
                  <a:srgbClr val="0070C0"/>
                </a:solidFill>
                <a:hlinkClick r:id="rId5">
                  <a:extLst>
                    <a:ext uri="{A12FA001-AC4F-418D-AE19-62706E023703}">
                      <ahyp:hlinkClr xmlns:ahyp="http://schemas.microsoft.com/office/drawing/2018/hyperlinkcolor" val="tx"/>
                    </a:ext>
                  </a:extLst>
                </a:hlinkClick>
              </a:rPr>
              <a:t>https://thescmcgroup.com/</a:t>
            </a:r>
            <a:endParaRPr lang="en-US" sz="2800" spc="-5" dirty="0">
              <a:cs typeface="Arial"/>
            </a:endParaRPr>
          </a:p>
        </p:txBody>
      </p:sp>
    </p:spTree>
    <p:extLst>
      <p:ext uri="{BB962C8B-B14F-4D97-AF65-F5344CB8AC3E}">
        <p14:creationId xmlns:p14="http://schemas.microsoft.com/office/powerpoint/2010/main" val="424036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inside header with EM written out.png"/>
          <p:cNvPicPr>
            <a:picLocks noChangeAspect="1"/>
          </p:cNvPicPr>
          <p:nvPr/>
        </p:nvPicPr>
        <p:blipFill rotWithShape="1">
          <a:blip r:embed="rId3" cstate="print"/>
          <a:srcRect l="20217" t="1897" b="4154"/>
          <a:stretch/>
        </p:blipFill>
        <p:spPr>
          <a:xfrm>
            <a:off x="-1" y="-254833"/>
            <a:ext cx="12191999" cy="6857763"/>
          </a:xfrm>
          <a:prstGeom prst="rect">
            <a:avLst/>
          </a:prstGeom>
        </p:spPr>
      </p:pic>
      <p:sp>
        <p:nvSpPr>
          <p:cNvPr id="8" name="Title 1">
            <a:extLst>
              <a:ext uri="{FF2B5EF4-FFF2-40B4-BE49-F238E27FC236}">
                <a16:creationId xmlns:a16="http://schemas.microsoft.com/office/drawing/2014/main" id="{7DAE5004-2A11-4F91-AA49-1FA3D41C772D}"/>
              </a:ext>
            </a:extLst>
          </p:cNvPr>
          <p:cNvSpPr txBox="1">
            <a:spLocks/>
          </p:cNvSpPr>
          <p:nvPr/>
        </p:nvSpPr>
        <p:spPr>
          <a:xfrm>
            <a:off x="1543495" y="-150450"/>
            <a:ext cx="9919613"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latin typeface="+mn-lt"/>
              </a:rPr>
              <a:t>Responding to SSN/RFI Opportunities</a:t>
            </a:r>
            <a:endParaRPr kumimoji="0" lang="en-US" sz="4400" b="1" i="0" u="none" strike="noStrike" kern="1200" cap="none" spc="0" normalizeH="0" baseline="0" noProof="0" dirty="0">
              <a:ln>
                <a:noFill/>
              </a:ln>
              <a:effectLst/>
              <a:uLnTx/>
              <a:uFillTx/>
              <a:latin typeface="+mn-lt"/>
              <a:ea typeface="Segoe UI" panose="020B0502040204020203" pitchFamily="34" charset="0"/>
              <a:cs typeface="Segoe UI" panose="020B0502040204020203" pitchFamily="34" charset="0"/>
            </a:endParaRPr>
          </a:p>
        </p:txBody>
      </p:sp>
      <p:sp>
        <p:nvSpPr>
          <p:cNvPr id="2" name="Rectangle 1"/>
          <p:cNvSpPr/>
          <p:nvPr/>
        </p:nvSpPr>
        <p:spPr>
          <a:xfrm>
            <a:off x="1357105" y="1408872"/>
            <a:ext cx="5293951" cy="4724022"/>
          </a:xfrm>
          <a:prstGeom prst="rect">
            <a:avLst/>
          </a:prstGeom>
          <a:solidFill>
            <a:srgbClr val="A7FFA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Identify potential sources</a:t>
            </a: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Determine small business set-aside</a:t>
            </a: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Small business subcontracting goals</a:t>
            </a: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Solicitation</a:t>
            </a:r>
          </a:p>
        </p:txBody>
      </p:sp>
      <p:sp>
        <p:nvSpPr>
          <p:cNvPr id="3" name="Rectangle 2"/>
          <p:cNvSpPr/>
          <p:nvPr/>
        </p:nvSpPr>
        <p:spPr>
          <a:xfrm>
            <a:off x="1357103" y="1408874"/>
            <a:ext cx="5293948" cy="1038225"/>
          </a:xfrm>
          <a:prstGeom prst="rect">
            <a:avLst/>
          </a:prstGeom>
          <a:solidFill>
            <a:srgbClr val="009E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1D245E"/>
                </a:solidFill>
              </a:rPr>
              <a:t>Why Respond:</a:t>
            </a:r>
          </a:p>
        </p:txBody>
      </p:sp>
      <p:sp>
        <p:nvSpPr>
          <p:cNvPr id="12" name="Rectangle 11"/>
          <p:cNvSpPr/>
          <p:nvPr/>
        </p:nvSpPr>
        <p:spPr>
          <a:xfrm>
            <a:off x="6651051" y="1399347"/>
            <a:ext cx="5200650" cy="4733547"/>
          </a:xfrm>
          <a:prstGeom prst="rect">
            <a:avLst/>
          </a:prstGeom>
          <a:solidFill>
            <a:srgbClr val="99CCFF">
              <a:alpha val="49804"/>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pPr>
            <a:endParaRPr lang="en-US" sz="2400" dirty="0">
              <a:solidFill>
                <a:schemeClr val="tx2"/>
              </a:solidFill>
              <a:ea typeface="Segoe UI" panose="020B0502040204020203" pitchFamily="34" charset="0"/>
              <a:cs typeface="Segoe UI" panose="020B0502040204020203" pitchFamily="34" charset="0"/>
            </a:endParaRPr>
          </a:p>
          <a:p>
            <a:pPr marL="342900" lvl="0" indent="-342900">
              <a:buFont typeface="Wingdings" panose="05000000000000000000" pitchFamily="2" charset="2"/>
              <a:buChar char="Ø"/>
            </a:pPr>
            <a:endParaRPr lang="en-US" sz="2400" dirty="0">
              <a:solidFill>
                <a:schemeClr val="tx2"/>
              </a:solidFill>
              <a:latin typeface="Calibri" panose="020F0502020204030204" pitchFamily="34" charset="0"/>
              <a:ea typeface="Segoe UI" panose="020B0502040204020203" pitchFamily="34" charset="0"/>
              <a:cs typeface="Calibri" panose="020F0502020204030204" pitchFamily="34" charset="0"/>
            </a:endParaRP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Follow-up</a:t>
            </a: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Engage with the local Small Business Program Managers or Procurement Center Representatives (include them on the SSN/RFI/RFP response)</a:t>
            </a: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Sole source</a:t>
            </a:r>
          </a:p>
          <a:p>
            <a:pPr marL="342900" marR="0" lvl="0" indent="-342900" algn="l" defTabSz="3429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Request a meeting with the Program Managers and end users</a:t>
            </a:r>
          </a:p>
        </p:txBody>
      </p:sp>
      <p:sp>
        <p:nvSpPr>
          <p:cNvPr id="11" name="Rectangle 10"/>
          <p:cNvSpPr/>
          <p:nvPr/>
        </p:nvSpPr>
        <p:spPr>
          <a:xfrm>
            <a:off x="6651056" y="1408874"/>
            <a:ext cx="5200650" cy="1038225"/>
          </a:xfrm>
          <a:prstGeom prst="rect">
            <a:avLst/>
          </a:prstGeom>
          <a:solidFill>
            <a:srgbClr val="3366C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1D245E"/>
                </a:solidFill>
              </a:rPr>
              <a:t>After Responding:</a:t>
            </a:r>
          </a:p>
        </p:txBody>
      </p:sp>
      <p:sp>
        <p:nvSpPr>
          <p:cNvPr id="15" name="Rectangle 1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3" name="Slide Number Placeholder 10">
            <a:extLst>
              <a:ext uri="{FF2B5EF4-FFF2-40B4-BE49-F238E27FC236}">
                <a16:creationId xmlns:a16="http://schemas.microsoft.com/office/drawing/2014/main" id="{EEDD7E43-59E4-4D21-A355-AD9DD9F66FAD}"/>
              </a:ext>
            </a:extLst>
          </p:cNvPr>
          <p:cNvSpPr>
            <a:spLocks noGrp="1"/>
          </p:cNvSpPr>
          <p:nvPr>
            <p:ph type="sldNum" sz="quarter" idx="12"/>
          </p:nvPr>
        </p:nvSpPr>
        <p:spPr>
          <a:xfrm>
            <a:off x="9448800" y="6356350"/>
            <a:ext cx="2743200" cy="365125"/>
          </a:xfrm>
        </p:spPr>
        <p:txBody>
          <a:bodyPr/>
          <a:lstStyle/>
          <a:p>
            <a:fld id="{402FBBFD-8C00-4334-B665-051E3000CF9B}" type="slidenum">
              <a:rPr lang="en-US" b="1"/>
              <a:pPr/>
              <a:t>27</a:t>
            </a:fld>
            <a:endParaRPr lang="en-US" b="1" dirty="0"/>
          </a:p>
        </p:txBody>
      </p:sp>
    </p:spTree>
    <p:extLst>
      <p:ext uri="{BB962C8B-B14F-4D97-AF65-F5344CB8AC3E}">
        <p14:creationId xmlns:p14="http://schemas.microsoft.com/office/powerpoint/2010/main" val="375069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28</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13" name="Title 1"/>
          <p:cNvSpPr txBox="1">
            <a:spLocks/>
          </p:cNvSpPr>
          <p:nvPr/>
        </p:nvSpPr>
        <p:spPr>
          <a:xfrm>
            <a:off x="2772076" y="140081"/>
            <a:ext cx="7478829"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How to Increase Your Success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graphicFrame>
        <p:nvGraphicFramePr>
          <p:cNvPr id="8" name="Diagram 7">
            <a:extLst>
              <a:ext uri="{FF2B5EF4-FFF2-40B4-BE49-F238E27FC236}">
                <a16:creationId xmlns:a16="http://schemas.microsoft.com/office/drawing/2014/main" id="{C9820317-0EE0-4DB7-8A00-416AD3BD4D17}"/>
              </a:ext>
            </a:extLst>
          </p:cNvPr>
          <p:cNvGraphicFramePr/>
          <p:nvPr/>
        </p:nvGraphicFramePr>
        <p:xfrm>
          <a:off x="431800" y="1484913"/>
          <a:ext cx="11262895" cy="50662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30932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29</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394856" y="190547"/>
            <a:ext cx="9014361" cy="7977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i="0" dirty="0">
                <a:effectLst/>
                <a:latin typeface="+mn-lt"/>
              </a:rPr>
              <a:t>FAR References – Know the Rules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7B8DBDCD-649A-47F8-9EF0-F8777C2DCD73}"/>
              </a:ext>
            </a:extLst>
          </p:cNvPr>
          <p:cNvSpPr txBox="1"/>
          <p:nvPr/>
        </p:nvSpPr>
        <p:spPr>
          <a:xfrm>
            <a:off x="834338" y="1606853"/>
            <a:ext cx="10266217" cy="3785652"/>
          </a:xfrm>
          <a:prstGeom prst="rect">
            <a:avLst/>
          </a:prstGeom>
          <a:noFill/>
        </p:spPr>
        <p:txBody>
          <a:bodyPr wrap="square">
            <a:spAutoFit/>
          </a:bodyPr>
          <a:lstStyle/>
          <a:p>
            <a:pPr algn="ctr" fontAlgn="base"/>
            <a:r>
              <a:rPr lang="en-US" sz="2400" b="1" i="0" dirty="0">
                <a:solidFill>
                  <a:schemeClr val="accent6">
                    <a:lumMod val="50000"/>
                  </a:schemeClr>
                </a:solidFill>
                <a:effectLst/>
              </a:rPr>
              <a:t>KNOW THE RULES SO YOU CAN COMPETE BY THE RULES </a:t>
            </a:r>
          </a:p>
          <a:p>
            <a:pPr fontAlgn="base"/>
            <a:endParaRPr lang="en-US" sz="2400" b="1" u="sng" dirty="0"/>
          </a:p>
          <a:p>
            <a:pPr marL="342900" indent="-342900" fontAlgn="base">
              <a:buFont typeface="Wingdings" panose="05000000000000000000" pitchFamily="2" charset="2"/>
              <a:buChar char="Ø"/>
            </a:pPr>
            <a:r>
              <a:rPr lang="en-US" sz="2400" dirty="0"/>
              <a:t>Federal Supply Schedules (aka GSA):</a:t>
            </a:r>
            <a:r>
              <a:rPr lang="en-US" sz="2400" b="0" i="0" dirty="0">
                <a:solidFill>
                  <a:srgbClr val="000000"/>
                </a:solidFill>
                <a:effectLst/>
              </a:rPr>
              <a:t> </a:t>
            </a:r>
            <a:r>
              <a:rPr lang="en-US" sz="2400" b="0" i="0" dirty="0">
                <a:solidFill>
                  <a:srgbClr val="0070C0"/>
                </a:solidFill>
                <a:effectLst/>
                <a:hlinkClick r:id="rId5"/>
              </a:rPr>
              <a:t>FAR Subpart </a:t>
            </a:r>
            <a:r>
              <a:rPr lang="en-US" sz="2400" b="0" i="0" u="sng" dirty="0">
                <a:effectLst/>
                <a:hlinkClick r:id="rId5"/>
              </a:rPr>
              <a:t>8.404</a:t>
            </a:r>
            <a:r>
              <a:rPr lang="en-US" sz="2400" dirty="0">
                <a:solidFill>
                  <a:srgbClr val="0070C0"/>
                </a:solidFill>
                <a:hlinkClick r:id="rId5"/>
              </a:rPr>
              <a:t> </a:t>
            </a:r>
            <a:endParaRPr lang="en-US" sz="2400" i="0" strike="noStrike" dirty="0">
              <a:solidFill>
                <a:srgbClr val="0070C0"/>
              </a:solidFill>
              <a:effectLst/>
            </a:endParaRPr>
          </a:p>
          <a:p>
            <a:pPr marL="800100" lvl="1" indent="-342900" fontAlgn="base">
              <a:buFont typeface="Wingdings" panose="05000000000000000000" pitchFamily="2" charset="2"/>
              <a:buChar char="Ø"/>
            </a:pPr>
            <a:r>
              <a:rPr lang="en-US" sz="2400" i="0" strike="noStrike" dirty="0">
                <a:effectLst/>
              </a:rPr>
              <a:t>Small Business</a:t>
            </a:r>
            <a:r>
              <a:rPr lang="en-US" sz="2400" b="0" i="0" dirty="0">
                <a:solidFill>
                  <a:srgbClr val="000000"/>
                </a:solidFill>
                <a:effectLst/>
                <a:latin typeface="open_sansregular"/>
              </a:rPr>
              <a:t> </a:t>
            </a:r>
            <a:r>
              <a:rPr lang="en-US" sz="2400" b="0" i="0" dirty="0">
                <a:solidFill>
                  <a:srgbClr val="0070C0"/>
                </a:solidFill>
                <a:effectLst/>
                <a:latin typeface="open_sansregular"/>
                <a:hlinkClick r:id="rId6"/>
              </a:rPr>
              <a:t>FAR Subpart </a:t>
            </a:r>
            <a:r>
              <a:rPr lang="en-US" sz="2400" b="0" i="0" u="sng" dirty="0">
                <a:solidFill>
                  <a:srgbClr val="0070C0"/>
                </a:solidFill>
                <a:effectLst/>
                <a:latin typeface="open_sansregular"/>
                <a:hlinkClick r:id="rId6"/>
              </a:rPr>
              <a:t>8.405-5</a:t>
            </a:r>
            <a:r>
              <a:rPr lang="en-US" sz="2400" b="0" i="0" dirty="0">
                <a:solidFill>
                  <a:srgbClr val="0070C0"/>
                </a:solidFill>
                <a:effectLst/>
                <a:latin typeface="open_sansregular"/>
                <a:hlinkClick r:id="rId6"/>
              </a:rPr>
              <a:t> </a:t>
            </a:r>
            <a:r>
              <a:rPr lang="en-US" sz="2400" i="0" strike="noStrike" dirty="0">
                <a:solidFill>
                  <a:srgbClr val="0070C0"/>
                </a:solidFill>
                <a:effectLst/>
                <a:hlinkClick r:id="rId6"/>
              </a:rPr>
              <a:t> </a:t>
            </a:r>
            <a:endParaRPr lang="en-US" sz="2400" i="0" strike="noStrike" dirty="0">
              <a:solidFill>
                <a:srgbClr val="0070C0"/>
              </a:solidFill>
              <a:effectLst/>
            </a:endParaRPr>
          </a:p>
          <a:p>
            <a:pPr marL="342900" indent="-342900" fontAlgn="base">
              <a:buFont typeface="Wingdings" panose="05000000000000000000" pitchFamily="2" charset="2"/>
              <a:buChar char="Ø"/>
            </a:pPr>
            <a:r>
              <a:rPr lang="en-US" sz="2400" i="0" strike="noStrike" dirty="0">
                <a:effectLst/>
              </a:rPr>
              <a:t>Acquisition </a:t>
            </a:r>
            <a:r>
              <a:rPr lang="en-US" sz="2400" b="0" i="0" dirty="0">
                <a:solidFill>
                  <a:srgbClr val="000000"/>
                </a:solidFill>
                <a:effectLst/>
              </a:rPr>
              <a:t>of commercial products or commercial services: </a:t>
            </a:r>
            <a:r>
              <a:rPr lang="en-US" sz="2400" b="0" i="0" dirty="0">
                <a:solidFill>
                  <a:srgbClr val="000000"/>
                </a:solidFill>
                <a:effectLst/>
                <a:hlinkClick r:id="rId7"/>
              </a:rPr>
              <a:t>FAR</a:t>
            </a:r>
            <a:r>
              <a:rPr lang="en-US" sz="2400" b="0" i="0" dirty="0">
                <a:solidFill>
                  <a:srgbClr val="0070C0"/>
                </a:solidFill>
                <a:effectLst/>
                <a:hlinkClick r:id="rId7"/>
              </a:rPr>
              <a:t> </a:t>
            </a:r>
            <a:r>
              <a:rPr lang="en-US" sz="2400" b="0" i="0" u="sng" dirty="0">
                <a:solidFill>
                  <a:srgbClr val="0070C0"/>
                </a:solidFill>
                <a:effectLst/>
                <a:hlinkClick r:id="rId7"/>
              </a:rPr>
              <a:t>Part 12</a:t>
            </a:r>
            <a:endParaRPr lang="en-US" sz="2400" i="0" u="sng" strike="noStrike" dirty="0">
              <a:solidFill>
                <a:srgbClr val="0070C0"/>
              </a:solidFill>
              <a:effectLst/>
            </a:endParaRPr>
          </a:p>
          <a:p>
            <a:pPr marL="342900" indent="-342900" fontAlgn="base">
              <a:buFont typeface="Wingdings" panose="05000000000000000000" pitchFamily="2" charset="2"/>
              <a:buChar char="Ø"/>
            </a:pPr>
            <a:r>
              <a:rPr lang="en-US" sz="2400" b="0" i="0" dirty="0">
                <a:solidFill>
                  <a:srgbClr val="000000"/>
                </a:solidFill>
                <a:effectLst/>
              </a:rPr>
              <a:t>Contracting Methods</a:t>
            </a:r>
            <a:endParaRPr lang="en-US" sz="2400" i="0" strike="noStrike" dirty="0">
              <a:effectLst/>
              <a:hlinkClick r:id="rId8">
                <a:extLst>
                  <a:ext uri="{A12FA001-AC4F-418D-AE19-62706E023703}">
                    <ahyp:hlinkClr xmlns:ahyp="http://schemas.microsoft.com/office/drawing/2018/hyperlinkcolor" val="tx"/>
                  </a:ext>
                </a:extLst>
              </a:hlinkClick>
            </a:endParaRPr>
          </a:p>
          <a:p>
            <a:pPr marL="800100" lvl="1" indent="-342900" fontAlgn="base">
              <a:buFont typeface="Wingdings" panose="05000000000000000000" pitchFamily="2" charset="2"/>
              <a:buChar char="Ø"/>
            </a:pPr>
            <a:r>
              <a:rPr lang="en-US" sz="2400" i="0" strike="noStrike" dirty="0">
                <a:effectLst/>
              </a:rPr>
              <a:t>Simplified Acquisition: </a:t>
            </a:r>
            <a:r>
              <a:rPr lang="en-US" sz="2400" i="0" strike="noStrike" dirty="0">
                <a:solidFill>
                  <a:srgbClr val="0070C0"/>
                </a:solidFill>
                <a:effectLst/>
                <a:hlinkClick r:id="rId9"/>
              </a:rPr>
              <a:t>FAR</a:t>
            </a:r>
            <a:r>
              <a:rPr kumimoji="0" lang="en-US" sz="2400" b="0" i="0" strike="noStrike" kern="1200" cap="none" spc="0" normalizeH="0" baseline="0" noProof="0" dirty="0">
                <a:ln>
                  <a:noFill/>
                </a:ln>
                <a:solidFill>
                  <a:srgbClr val="0563C1"/>
                </a:solidFill>
                <a:effectLst/>
                <a:uLnTx/>
                <a:uFillTx/>
                <a:hlinkClick r:id="rId9"/>
              </a:rPr>
              <a:t> </a:t>
            </a:r>
            <a:r>
              <a:rPr kumimoji="0" lang="en-US" sz="2400" b="0" i="0" u="sng" strike="noStrike" kern="1200" cap="none" spc="0" normalizeH="0" baseline="0" noProof="0" dirty="0">
                <a:ln>
                  <a:noFill/>
                </a:ln>
                <a:solidFill>
                  <a:srgbClr val="0070C0"/>
                </a:solidFill>
                <a:effectLst/>
                <a:uLnTx/>
                <a:uFillTx/>
                <a:hlinkClick r:id="rId9"/>
              </a:rPr>
              <a:t>Part 13</a:t>
            </a:r>
            <a:endParaRPr lang="en-US" sz="2400" i="0" u="sng" strike="noStrike" dirty="0">
              <a:solidFill>
                <a:srgbClr val="0070C0"/>
              </a:solidFill>
              <a:effectLst/>
            </a:endParaRPr>
          </a:p>
          <a:p>
            <a:pPr marL="800100" lvl="1" indent="-342900" fontAlgn="base">
              <a:buFont typeface="Wingdings" panose="05000000000000000000" pitchFamily="2" charset="2"/>
              <a:buChar char="Ø"/>
            </a:pPr>
            <a:r>
              <a:rPr lang="en-US" sz="2400" i="0" strike="noStrike" dirty="0">
                <a:effectLst/>
              </a:rPr>
              <a:t>Sealed Bidding: </a:t>
            </a:r>
            <a:r>
              <a:rPr lang="en-US" sz="2400" i="0" strike="noStrike" dirty="0">
                <a:solidFill>
                  <a:srgbClr val="0070C0"/>
                </a:solidFill>
                <a:effectLst/>
                <a:hlinkClick r:id="rId10"/>
              </a:rPr>
              <a:t>FAR</a:t>
            </a:r>
            <a:r>
              <a:rPr kumimoji="0" lang="en-US" sz="2400" b="0" i="0" u="sng" strike="noStrike" kern="1200" cap="none" spc="0" normalizeH="0" baseline="0" noProof="0" dirty="0">
                <a:ln>
                  <a:noFill/>
                </a:ln>
                <a:solidFill>
                  <a:srgbClr val="0070C0"/>
                </a:solidFill>
                <a:effectLst/>
                <a:uLnTx/>
                <a:uFillTx/>
                <a:hlinkClick r:id="rId10"/>
              </a:rPr>
              <a:t> Part 14</a:t>
            </a:r>
            <a:r>
              <a:rPr lang="en-US" sz="2400" i="0" strike="noStrike" dirty="0">
                <a:solidFill>
                  <a:srgbClr val="0070C0"/>
                </a:solidFill>
                <a:effectLst/>
                <a:hlinkClick r:id="rId10"/>
              </a:rPr>
              <a:t> </a:t>
            </a:r>
            <a:endParaRPr lang="en-US" sz="2400" i="0" strike="noStrike" dirty="0">
              <a:solidFill>
                <a:srgbClr val="0070C0"/>
              </a:solidFill>
              <a:effectLst/>
            </a:endParaRPr>
          </a:p>
          <a:p>
            <a:pPr marL="800100" lvl="1" indent="-342900" fontAlgn="base">
              <a:buFont typeface="Wingdings" panose="05000000000000000000" pitchFamily="2" charset="2"/>
              <a:buChar char="Ø"/>
            </a:pPr>
            <a:r>
              <a:rPr lang="en-US" sz="2400" i="0" strike="noStrike" dirty="0">
                <a:effectLst/>
              </a:rPr>
              <a:t>Contracting by Negations:  </a:t>
            </a:r>
            <a:r>
              <a:rPr lang="en-US" sz="2400" i="0" strike="noStrike" dirty="0">
                <a:solidFill>
                  <a:srgbClr val="0070C0"/>
                </a:solidFill>
                <a:effectLst/>
                <a:hlinkClick r:id="rId11"/>
              </a:rPr>
              <a:t>FAR </a:t>
            </a:r>
            <a:r>
              <a:rPr lang="en-US" sz="2400" i="0" u="sng" strike="noStrike" dirty="0">
                <a:solidFill>
                  <a:srgbClr val="0070C0"/>
                </a:solidFill>
                <a:effectLst/>
                <a:hlinkClick r:id="rId11"/>
              </a:rPr>
              <a:t>Part </a:t>
            </a:r>
            <a:r>
              <a:rPr kumimoji="0" lang="en-US" sz="2400" b="0" i="0" u="sng" strike="noStrike" kern="1200" cap="none" spc="0" normalizeH="0" baseline="0" noProof="0" dirty="0">
                <a:ln>
                  <a:noFill/>
                </a:ln>
                <a:solidFill>
                  <a:srgbClr val="0070C0"/>
                </a:solidFill>
                <a:effectLst/>
                <a:uLnTx/>
                <a:uFillTx/>
                <a:hlinkClick r:id="rId11"/>
              </a:rPr>
              <a:t>15</a:t>
            </a:r>
            <a:endParaRPr lang="en-US" sz="2400" i="0" strike="noStrike" dirty="0">
              <a:solidFill>
                <a:srgbClr val="0070C0"/>
              </a:solidFill>
              <a:effectLst/>
            </a:endParaRPr>
          </a:p>
          <a:p>
            <a:pPr marL="342900" indent="-342900" fontAlgn="base">
              <a:buFont typeface="Wingdings" panose="05000000000000000000" pitchFamily="2" charset="2"/>
              <a:buChar char="Ø"/>
            </a:pPr>
            <a:r>
              <a:rPr lang="en-US" sz="2400" i="0" strike="noStrike" dirty="0">
                <a:effectLst/>
              </a:rPr>
              <a:t>Small Business Programs: </a:t>
            </a:r>
            <a:r>
              <a:rPr lang="en-US" sz="2400" i="0" strike="noStrike" dirty="0">
                <a:effectLst/>
                <a:hlinkClick r:id="rId12"/>
              </a:rPr>
              <a:t>FAR </a:t>
            </a:r>
            <a:r>
              <a:rPr lang="en-US" sz="2400" b="0" i="0" u="sng" dirty="0">
                <a:effectLst/>
                <a:hlinkClick r:id="rId12"/>
              </a:rPr>
              <a:t>Part 19</a:t>
            </a:r>
            <a:endParaRPr lang="en-US" sz="2400" i="0" dirty="0">
              <a:solidFill>
                <a:srgbClr val="0070C0"/>
              </a:solidFill>
              <a:effectLst/>
            </a:endParaRPr>
          </a:p>
        </p:txBody>
      </p:sp>
    </p:spTree>
    <p:extLst>
      <p:ext uri="{BB962C8B-B14F-4D97-AF65-F5344CB8AC3E}">
        <p14:creationId xmlns:p14="http://schemas.microsoft.com/office/powerpoint/2010/main" val="103179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109" y="1032"/>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272875" y="156648"/>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Doing Business with DOE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23" name="TextBox 22">
            <a:extLst>
              <a:ext uri="{FF2B5EF4-FFF2-40B4-BE49-F238E27FC236}">
                <a16:creationId xmlns:a16="http://schemas.microsoft.com/office/drawing/2014/main" id="{4399C61C-F75E-4611-95F6-72DE520A38A0}"/>
              </a:ext>
            </a:extLst>
          </p:cNvPr>
          <p:cNvSpPr txBox="1"/>
          <p:nvPr/>
        </p:nvSpPr>
        <p:spPr>
          <a:xfrm>
            <a:off x="7888551" y="4500103"/>
            <a:ext cx="2457937" cy="107074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Jennifer Scharrer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Small Business Program Manager</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National Energy Technology Laboratory (NETL),                       </a:t>
            </a:r>
            <a:r>
              <a:rPr lang="en-US" sz="1200" i="1" dirty="0">
                <a:effectLst/>
                <a:latin typeface="Times New Roman" panose="02020603050405020304" pitchFamily="18" charset="0"/>
                <a:ea typeface="Calibri" panose="020F0502020204030204" pitchFamily="34" charset="0"/>
              </a:rPr>
              <a:t>U.S. Department of Energy (DOE)</a:t>
            </a:r>
            <a:endParaRPr lang="en-US" sz="1200" i="1" dirty="0"/>
          </a:p>
        </p:txBody>
      </p:sp>
      <p:sp>
        <p:nvSpPr>
          <p:cNvPr id="30" name="TextBox 29">
            <a:extLst>
              <a:ext uri="{FF2B5EF4-FFF2-40B4-BE49-F238E27FC236}">
                <a16:creationId xmlns:a16="http://schemas.microsoft.com/office/drawing/2014/main" id="{AF775A95-33CB-4D4D-9FF8-19950A706C67}"/>
              </a:ext>
            </a:extLst>
          </p:cNvPr>
          <p:cNvSpPr txBox="1"/>
          <p:nvPr/>
        </p:nvSpPr>
        <p:spPr>
          <a:xfrm>
            <a:off x="1858282" y="4540369"/>
            <a:ext cx="2355227" cy="107074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lnSpc>
                <a:spcPct val="107000"/>
              </a:lnSpc>
              <a:spcBef>
                <a:spcPts val="0"/>
              </a:spcBef>
              <a:spcAft>
                <a:spcPts val="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icola Ohaegbu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Procurement Analyst, Office of Small and Disadvantaged Business Utilization (OSDBU),                </a:t>
            </a:r>
            <a:r>
              <a:rPr lang="en-US" sz="1200" i="1" dirty="0">
                <a:effectLst/>
                <a:latin typeface="Times New Roman" panose="02020603050405020304" pitchFamily="18" charset="0"/>
                <a:ea typeface="Calibri" panose="020F0502020204030204" pitchFamily="34" charset="0"/>
              </a:rPr>
              <a:t>U.S. Department of Energy (DOE)</a:t>
            </a:r>
            <a:endParaRPr lang="en-US" sz="1200" i="1" dirty="0"/>
          </a:p>
        </p:txBody>
      </p:sp>
      <p:sp>
        <p:nvSpPr>
          <p:cNvPr id="31" name="TextBox 30">
            <a:extLst>
              <a:ext uri="{FF2B5EF4-FFF2-40B4-BE49-F238E27FC236}">
                <a16:creationId xmlns:a16="http://schemas.microsoft.com/office/drawing/2014/main" id="{D77A25E7-95CC-472E-A62C-54961CE3123A}"/>
              </a:ext>
            </a:extLst>
          </p:cNvPr>
          <p:cNvSpPr txBox="1"/>
          <p:nvPr/>
        </p:nvSpPr>
        <p:spPr>
          <a:xfrm>
            <a:off x="4860740" y="4532167"/>
            <a:ext cx="2525486" cy="107074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lnSpc>
                <a:spcPct val="107000"/>
              </a:lnSpc>
              <a:spcBef>
                <a:spcPts val="0"/>
              </a:spcBef>
              <a:spcAft>
                <a:spcPts val="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M</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iranda Johnson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Small Business Program Manager, Office of Fossil Energy and Carbon Management (FECM),                    </a:t>
            </a:r>
            <a:r>
              <a:rPr lang="en-US" sz="1200" i="1" dirty="0">
                <a:effectLst/>
                <a:latin typeface="Times New Roman" panose="02020603050405020304" pitchFamily="18" charset="0"/>
                <a:ea typeface="Calibri" panose="020F0502020204030204" pitchFamily="34" charset="0"/>
              </a:rPr>
              <a:t>U.S. Department of Energy (DOE)</a:t>
            </a:r>
            <a:endParaRPr lang="en-US" sz="1200" i="1" dirty="0"/>
          </a:p>
        </p:txBody>
      </p:sp>
      <p:pic>
        <p:nvPicPr>
          <p:cNvPr id="18" name="Picture 17" descr="A person smiling for the camera&#10;&#10;Description automatically generated with medium confidence">
            <a:extLst>
              <a:ext uri="{FF2B5EF4-FFF2-40B4-BE49-F238E27FC236}">
                <a16:creationId xmlns:a16="http://schemas.microsoft.com/office/drawing/2014/main" id="{540AFA26-DE47-4DDF-9016-4FE608F44F60}"/>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flipH="1">
            <a:off x="5098683" y="1792903"/>
            <a:ext cx="1994631" cy="2259600"/>
          </a:xfrm>
          <a:prstGeom prst="rect">
            <a:avLst/>
          </a:prstGeom>
          <a:noFill/>
          <a:ln>
            <a:noFill/>
          </a:ln>
        </p:spPr>
      </p:pic>
      <p:pic>
        <p:nvPicPr>
          <p:cNvPr id="20" name="Picture 19">
            <a:extLst>
              <a:ext uri="{FF2B5EF4-FFF2-40B4-BE49-F238E27FC236}">
                <a16:creationId xmlns:a16="http://schemas.microsoft.com/office/drawing/2014/main" id="{44B201CD-74A8-4E47-8CDA-D9A4DA967D5D}"/>
              </a:ext>
            </a:extLst>
          </p:cNvPr>
          <p:cNvPicPr/>
          <p:nvPr/>
        </p:nvPicPr>
        <p:blipFill rotWithShape="1">
          <a:blip r:embed="rId7" cstate="print">
            <a:extLst>
              <a:ext uri="{28A0092B-C50C-407E-A947-70E740481C1C}">
                <a14:useLocalDpi xmlns:a14="http://schemas.microsoft.com/office/drawing/2010/main" val="0"/>
              </a:ext>
            </a:extLst>
          </a:blip>
          <a:srcRect l="36446" t="-1" r="10439" b="991"/>
          <a:stretch/>
        </p:blipFill>
        <p:spPr bwMode="auto">
          <a:xfrm>
            <a:off x="8220547" y="1787616"/>
            <a:ext cx="1793947" cy="2259601"/>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00A9485F-D856-4DAC-8D37-98EEC094854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9245" y="1787618"/>
            <a:ext cx="1922205" cy="2259599"/>
          </a:xfrm>
          <a:prstGeom prst="rect">
            <a:avLst/>
          </a:prstGeom>
          <a:noFill/>
          <a:ln>
            <a:noFill/>
          </a:ln>
        </p:spPr>
      </p:pic>
    </p:spTree>
    <p:extLst>
      <p:ext uri="{BB962C8B-B14F-4D97-AF65-F5344CB8AC3E}">
        <p14:creationId xmlns:p14="http://schemas.microsoft.com/office/powerpoint/2010/main" val="3239238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30</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908044" y="154297"/>
            <a:ext cx="7289926"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ea typeface="Segoe UI" panose="020B0502040204020203" pitchFamily="34" charset="0"/>
                <a:cs typeface="Calibri" panose="020F0502020204030204" pitchFamily="34" charset="0"/>
              </a:rPr>
              <a:t>Important Links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4D7F0773-260B-42D2-B176-ED9266C9D3DF}"/>
              </a:ext>
            </a:extLst>
          </p:cNvPr>
          <p:cNvSpPr txBox="1"/>
          <p:nvPr/>
        </p:nvSpPr>
        <p:spPr>
          <a:xfrm>
            <a:off x="0" y="1565076"/>
            <a:ext cx="11843657" cy="5042406"/>
          </a:xfrm>
          <a:prstGeom prst="rect">
            <a:avLst/>
          </a:prstGeom>
          <a:noFill/>
        </p:spPr>
        <p:txBody>
          <a:bodyPr wrap="square" rtlCol="0">
            <a:spAutoFit/>
          </a:bodyPr>
          <a:lstStyle/>
          <a:p>
            <a:pPr marL="342900" lvl="1" indent="-342900">
              <a:spcBef>
                <a:spcPts val="700"/>
              </a:spcBef>
              <a:buClr>
                <a:srgbClr val="002060"/>
              </a:buClr>
              <a:buSzPct val="100000"/>
              <a:buFont typeface="Wingdings" panose="05000000000000000000" pitchFamily="2" charset="2"/>
              <a:buChar char="Ø"/>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DOE Acquisition Forecasts: </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https://www.energy.gov/osdbu/acquisition-forecast</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t>System for Award Management:</a:t>
            </a:r>
            <a:r>
              <a:rPr lang="en-US" sz="1600" b="1" dirty="0">
                <a:solidFill>
                  <a:srgbClr val="0070C0"/>
                </a:solidFill>
              </a:rPr>
              <a:t> </a:t>
            </a:r>
            <a:r>
              <a:rPr lang="en-US" sz="1600" dirty="0">
                <a:solidFill>
                  <a:srgbClr val="0070C0"/>
                </a:solidFill>
                <a:hlinkClick r:id="rId6">
                  <a:extLst>
                    <a:ext uri="{A12FA001-AC4F-418D-AE19-62706E023703}">
                      <ahyp:hlinkClr xmlns:ahyp="http://schemas.microsoft.com/office/drawing/2018/hyperlinkcolor" val="tx"/>
                    </a:ext>
                  </a:extLst>
                </a:hlinkClick>
              </a:rPr>
              <a:t>http://sam.gov/</a:t>
            </a:r>
            <a:endParaRPr lang="en-US" sz="1600" dirty="0">
              <a:solidFill>
                <a:srgbClr val="0070C0"/>
              </a:solidFill>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t>FedConnect: </a:t>
            </a:r>
            <a:r>
              <a:rPr lang="en-US" sz="1600" dirty="0">
                <a:solidFill>
                  <a:srgbClr val="0070C0"/>
                </a:solidFill>
                <a:hlinkClick r:id="rId7">
                  <a:extLst>
                    <a:ext uri="{A12FA001-AC4F-418D-AE19-62706E023703}">
                      <ahyp:hlinkClr xmlns:ahyp="http://schemas.microsoft.com/office/drawing/2018/hyperlinkcolor" val="tx"/>
                    </a:ext>
                  </a:extLst>
                </a:hlinkClick>
              </a:rPr>
              <a:t>https://www.fedconnect.net/FedConnect/Default.htm</a:t>
            </a:r>
            <a:endParaRPr lang="en-US" sz="1600" dirty="0">
              <a:solidFill>
                <a:srgbClr val="0070C0"/>
              </a:solidFill>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DOE Small Business Program Managers Directory: </a:t>
            </a:r>
            <a:r>
              <a:rPr kumimoji="0" lang="en-US" sz="1600" b="0" i="0" u="none" strike="noStrike" kern="1200" cap="none" spc="0" normalizeH="0" baseline="0" noProof="0" dirty="0">
                <a:ln>
                  <a:noFill/>
                </a:ln>
                <a:solidFill>
                  <a:srgbClr val="0070C0"/>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https://www.energy.gov/osdbu/articles/small-business-program-managers-directory</a:t>
            </a:r>
            <a:endParaRPr kumimoji="0" lang="en-US" sz="1600" b="0" i="0" u="none" strike="noStrike" kern="1200" cap="none" spc="0" normalizeH="0" baseline="0" noProof="0" dirty="0">
              <a:ln>
                <a:noFill/>
              </a:ln>
              <a:solidFill>
                <a:srgbClr val="0070C0"/>
              </a:solidFill>
              <a:effectLst/>
              <a:uLnTx/>
              <a:uFillTx/>
              <a:latin typeface="Calibri"/>
              <a:ea typeface="+mn-ea"/>
              <a:cs typeface="+mn-cs"/>
            </a:endParaRPr>
          </a:p>
          <a:p>
            <a:pPr marL="342900" lvl="1" indent="-342900">
              <a:spcBef>
                <a:spcPts val="700"/>
              </a:spcBef>
              <a:buClr>
                <a:srgbClr val="002060"/>
              </a:buClr>
              <a:buSzPct val="100000"/>
              <a:buFont typeface="Wingdings" panose="05000000000000000000" pitchFamily="2" charset="2"/>
              <a:buChar char="Ø"/>
              <a:defRPr/>
            </a:pPr>
            <a:r>
              <a:rPr lang="en-US" sz="1600" b="1" dirty="0"/>
              <a:t>DOE OSDBU Small Business Toolbox</a:t>
            </a:r>
            <a:r>
              <a:rPr lang="en-US" sz="1600" b="1" dirty="0">
                <a:solidFill>
                  <a:srgbClr val="002060"/>
                </a:solidFill>
              </a:rPr>
              <a:t>: </a:t>
            </a:r>
            <a:r>
              <a:rPr lang="en-US" sz="1600" dirty="0">
                <a:solidFill>
                  <a:srgbClr val="0070C0"/>
                </a:solidFill>
                <a:hlinkClick r:id="rId9">
                  <a:extLst>
                    <a:ext uri="{A12FA001-AC4F-418D-AE19-62706E023703}">
                      <ahyp:hlinkClr xmlns:ahyp="http://schemas.microsoft.com/office/drawing/2018/hyperlinkcolor" val="tx"/>
                    </a:ext>
                  </a:extLst>
                </a:hlinkClick>
              </a:rPr>
              <a:t>Small Business Toolbox | Department of Energy</a:t>
            </a:r>
            <a:endParaRPr kumimoji="0" lang="en-US" sz="1600" b="1" i="0" u="none" strike="noStrike" kern="1200" cap="none" spc="0" normalizeH="0" baseline="0" noProof="0" dirty="0">
              <a:ln>
                <a:noFill/>
              </a:ln>
              <a:solidFill>
                <a:srgbClr val="0070C0"/>
              </a:solidFill>
              <a:effectLst/>
              <a:uLnTx/>
              <a:uFillTx/>
              <a:ea typeface="+mn-ea"/>
              <a:cs typeface="+mn-cs"/>
            </a:endParaRPr>
          </a:p>
          <a:p>
            <a:pPr marL="342900" lvl="1" indent="-342900">
              <a:spcBef>
                <a:spcPts val="700"/>
              </a:spcBef>
              <a:buClr>
                <a:srgbClr val="002060"/>
              </a:buClr>
              <a:buSzPct val="100000"/>
              <a:buFont typeface="Wingdings" panose="05000000000000000000" pitchFamily="2" charset="2"/>
              <a:buChar char="Ø"/>
              <a:defRPr/>
            </a:pPr>
            <a:r>
              <a:rPr kumimoji="0" lang="en-US" sz="1600" b="1" i="0" u="none" strike="noStrike" kern="1200" cap="none" spc="0" normalizeH="0" baseline="0" noProof="0" dirty="0">
                <a:ln>
                  <a:noFill/>
                </a:ln>
                <a:effectLst/>
                <a:uLnTx/>
                <a:uFillTx/>
                <a:ea typeface="+mn-ea"/>
                <a:cs typeface="+mn-cs"/>
              </a:rPr>
              <a:t>DOE Small Business Innovation Research and Small Business Technology Transfer:</a:t>
            </a:r>
            <a:r>
              <a:rPr kumimoji="0" lang="en-US" sz="1600" b="1" i="0" u="none" strike="noStrike" kern="1200" cap="none" spc="0" normalizeH="0" baseline="0" noProof="0" dirty="0">
                <a:ln>
                  <a:noFill/>
                </a:ln>
                <a:solidFill>
                  <a:srgbClr val="0070C0"/>
                </a:solidFill>
                <a:effectLst/>
                <a:uLnTx/>
                <a:uFillTx/>
                <a:ea typeface="+mn-ea"/>
                <a:cs typeface="+mn-cs"/>
              </a:rPr>
              <a:t> </a:t>
            </a:r>
            <a:r>
              <a:rPr kumimoji="0" lang="en-US" sz="1600" b="0" i="0" u="none" strike="noStrike" kern="1200" cap="none" spc="0" normalizeH="0" baseline="0" noProof="0" dirty="0">
                <a:ln>
                  <a:noFill/>
                </a:ln>
                <a:solidFill>
                  <a:srgbClr val="0070C0"/>
                </a:solidFill>
                <a:effectLst/>
                <a:uLnTx/>
                <a:uFillTx/>
                <a:ea typeface="+mn-ea"/>
                <a:cs typeface="+mn-cs"/>
                <a:hlinkClick r:id="rId10">
                  <a:extLst>
                    <a:ext uri="{A12FA001-AC4F-418D-AE19-62706E023703}">
                      <ahyp:hlinkClr xmlns:ahyp="http://schemas.microsoft.com/office/drawing/2018/hyperlinkcolor" val="tx"/>
                    </a:ext>
                  </a:extLst>
                </a:hlinkClick>
              </a:rPr>
              <a:t>https://science.energy.gov/sbir/</a:t>
            </a:r>
            <a:r>
              <a:rPr kumimoji="0" lang="en-US" sz="1600" b="0" i="0" u="none" strike="noStrike" kern="1200" cap="none" spc="0" normalizeH="0" baseline="0" noProof="0" dirty="0">
                <a:ln>
                  <a:noFill/>
                </a:ln>
                <a:solidFill>
                  <a:srgbClr val="0070C0"/>
                </a:solidFill>
                <a:effectLst/>
                <a:uLnTx/>
                <a:uFillTx/>
                <a:ea typeface="+mn-ea"/>
                <a:cs typeface="+mn-cs"/>
              </a:rPr>
              <a:t> </a:t>
            </a: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kumimoji="0" lang="en-US" sz="1600" b="1" i="0" u="none" strike="noStrike" kern="1200" cap="none" spc="0" normalizeH="0" baseline="0" noProof="0" dirty="0">
                <a:ln>
                  <a:noFill/>
                </a:ln>
                <a:effectLst/>
                <a:uLnTx/>
                <a:uFillTx/>
                <a:latin typeface="Calibri"/>
                <a:ea typeface="+mn-ea"/>
                <a:cs typeface="+mn-cs"/>
              </a:rPr>
              <a:t>DOE Unsolicited Proposal Program: </a:t>
            </a:r>
            <a:r>
              <a:rPr kumimoji="0" lang="en-US" sz="1600" b="0" i="0" u="none" strike="noStrike" kern="1200" cap="none" spc="0" normalizeH="0" baseline="0" noProof="0" dirty="0">
                <a:ln>
                  <a:noFill/>
                </a:ln>
                <a:solidFill>
                  <a:srgbClr val="0070C0"/>
                </a:solidFill>
                <a:effectLst/>
                <a:uLnTx/>
                <a:uFillTx/>
                <a:latin typeface="Calibri"/>
                <a:ea typeface="+mn-ea"/>
                <a:cs typeface="+mn-cs"/>
                <a:hlinkClick r:id="rId11">
                  <a:extLst>
                    <a:ext uri="{A12FA001-AC4F-418D-AE19-62706E023703}">
                      <ahyp:hlinkClr xmlns:ahyp="http://schemas.microsoft.com/office/drawing/2018/hyperlinkcolor" val="tx"/>
                    </a:ext>
                  </a:extLst>
                </a:hlinkClick>
              </a:rPr>
              <a:t>https://www.netl.doe.gov/business/unsolicited-proposals</a:t>
            </a:r>
            <a:endParaRPr kumimoji="0" lang="en-US" sz="1600" b="0" i="0" u="none" strike="noStrike" kern="1200" cap="none" spc="0" normalizeH="0" baseline="0" noProof="0" dirty="0">
              <a:ln>
                <a:noFill/>
              </a:ln>
              <a:solidFill>
                <a:srgbClr val="0070C0"/>
              </a:solidFill>
              <a:effectLst/>
              <a:uLnTx/>
              <a:uFillTx/>
              <a:latin typeface="Calibri"/>
              <a:ea typeface="+mn-ea"/>
              <a:cs typeface="+mn-cs"/>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latin typeface="Calibri"/>
              </a:rPr>
              <a:t>DOE MPP: </a:t>
            </a:r>
            <a:r>
              <a:rPr lang="en-US" sz="1600" dirty="0">
                <a:solidFill>
                  <a:srgbClr val="0070C0"/>
                </a:solidFill>
                <a:hlinkClick r:id="rId12">
                  <a:extLst>
                    <a:ext uri="{A12FA001-AC4F-418D-AE19-62706E023703}">
                      <ahyp:hlinkClr xmlns:ahyp="http://schemas.microsoft.com/office/drawing/2018/hyperlinkcolor" val="tx"/>
                    </a:ext>
                  </a:extLst>
                </a:hlinkClick>
              </a:rPr>
              <a:t>Mentor-Protégé Program | Department of Energy</a:t>
            </a:r>
            <a:endParaRPr kumimoji="0" lang="en-US" sz="1600" b="0" i="0" u="none" strike="noStrike" kern="1200" cap="none" spc="0" normalizeH="0" baseline="0" noProof="0" dirty="0">
              <a:ln>
                <a:noFill/>
              </a:ln>
              <a:solidFill>
                <a:srgbClr val="0070C0"/>
              </a:solidFill>
              <a:effectLst/>
              <a:uLnTx/>
              <a:uFillTx/>
              <a:latin typeface="Calibri"/>
              <a:ea typeface="+mn-ea"/>
              <a:cs typeface="+mn-cs"/>
            </a:endParaRPr>
          </a:p>
          <a:p>
            <a:pPr marL="342900" lvl="1" indent="-342900">
              <a:spcBef>
                <a:spcPts val="700"/>
              </a:spcBef>
              <a:buClr>
                <a:srgbClr val="002060"/>
              </a:buClr>
              <a:buSzPct val="100000"/>
              <a:buFont typeface="Wingdings" panose="05000000000000000000" pitchFamily="2" charset="2"/>
              <a:buChar char="Ø"/>
              <a:defRPr/>
            </a:pPr>
            <a:r>
              <a:rPr lang="en-US" sz="1600" b="1" dirty="0">
                <a:latin typeface="Calibri"/>
              </a:rPr>
              <a:t>Alleged Undue Restriction: </a:t>
            </a:r>
            <a:r>
              <a:rPr lang="en-US" sz="1600" b="0" dirty="0">
                <a:solidFill>
                  <a:srgbClr val="0070C0"/>
                </a:solidFill>
                <a:hlinkClick r:id="rId13">
                  <a:extLst>
                    <a:ext uri="{A12FA001-AC4F-418D-AE19-62706E023703}">
                      <ahyp:hlinkClr xmlns:ahyp="http://schemas.microsoft.com/office/drawing/2018/hyperlinkcolor" val="tx"/>
                    </a:ext>
                  </a:extLst>
                </a:hlinkClick>
              </a:rPr>
              <a:t>https://www.energy.gov/osdbu/small-business-services/submit-notice-alleged-undue-restriction</a:t>
            </a:r>
            <a:endParaRPr kumimoji="0" lang="en-US" sz="1600" b="1" i="0" u="none" strike="noStrike" kern="1200" cap="none" spc="0" normalizeH="0" baseline="0" noProof="0" dirty="0">
              <a:ln>
                <a:noFill/>
              </a:ln>
              <a:solidFill>
                <a:srgbClr val="0070C0"/>
              </a:solidFill>
              <a:effectLst/>
              <a:uLnTx/>
              <a:uFillTx/>
              <a:ea typeface="+mn-ea"/>
              <a:cs typeface="+mn-cs"/>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t>U.S. Small Business Administration: </a:t>
            </a:r>
            <a:r>
              <a:rPr lang="en-US" sz="1600" dirty="0">
                <a:solidFill>
                  <a:srgbClr val="0070C0"/>
                </a:solidFill>
                <a:hlinkClick r:id="rId14">
                  <a:extLst>
                    <a:ext uri="{A12FA001-AC4F-418D-AE19-62706E023703}">
                      <ahyp:hlinkClr xmlns:ahyp="http://schemas.microsoft.com/office/drawing/2018/hyperlinkcolor" val="tx"/>
                    </a:ext>
                  </a:extLst>
                </a:hlinkClick>
              </a:rPr>
              <a:t>https://www.sba.gov/</a:t>
            </a:r>
            <a:endParaRPr lang="en-US" sz="1600" dirty="0">
              <a:solidFill>
                <a:srgbClr val="0070C0"/>
              </a:solidFill>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t>Procurement Technical Assistance Centers: </a:t>
            </a:r>
            <a:r>
              <a:rPr lang="en-US" sz="1600" dirty="0">
                <a:solidFill>
                  <a:srgbClr val="0070C0"/>
                </a:solidFill>
                <a:hlinkClick r:id="rId15">
                  <a:extLst>
                    <a:ext uri="{A12FA001-AC4F-418D-AE19-62706E023703}">
                      <ahyp:hlinkClr xmlns:ahyp="http://schemas.microsoft.com/office/drawing/2018/hyperlinkcolor" val="tx"/>
                    </a:ext>
                  </a:extLst>
                </a:hlinkClick>
              </a:rPr>
              <a:t>https://www.aptac-us.org/</a:t>
            </a:r>
            <a:r>
              <a:rPr lang="en-US" sz="1600" dirty="0">
                <a:solidFill>
                  <a:srgbClr val="0070C0"/>
                </a:solidFill>
              </a:rPr>
              <a:t> </a:t>
            </a: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t>Minority Business Development Centers: </a:t>
            </a:r>
            <a:r>
              <a:rPr lang="en-US" sz="1600" dirty="0">
                <a:solidFill>
                  <a:srgbClr val="0070C0"/>
                </a:solidFill>
                <a:hlinkClick r:id="rId16">
                  <a:extLst>
                    <a:ext uri="{A12FA001-AC4F-418D-AE19-62706E023703}">
                      <ahyp:hlinkClr xmlns:ahyp="http://schemas.microsoft.com/office/drawing/2018/hyperlinkcolor" val="tx"/>
                    </a:ext>
                  </a:extLst>
                </a:hlinkClick>
              </a:rPr>
              <a:t>MBDA Programs | Minority Business Development Agency</a:t>
            </a:r>
            <a:endParaRPr lang="en-US" sz="1600" dirty="0">
              <a:solidFill>
                <a:srgbClr val="0070C0"/>
              </a:solidFill>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t>North American Industry Classification System (NAICS): </a:t>
            </a:r>
            <a:r>
              <a:rPr lang="en-US" sz="1600" dirty="0">
                <a:solidFill>
                  <a:srgbClr val="0070C0"/>
                </a:solidFill>
                <a:hlinkClick r:id="rId17">
                  <a:extLst>
                    <a:ext uri="{A12FA001-AC4F-418D-AE19-62706E023703}">
                      <ahyp:hlinkClr xmlns:ahyp="http://schemas.microsoft.com/office/drawing/2018/hyperlinkcolor" val="tx"/>
                    </a:ext>
                  </a:extLst>
                </a:hlinkClick>
              </a:rPr>
              <a:t>https://www.census.gov/eos/www/naics</a:t>
            </a:r>
            <a:endParaRPr lang="en-US" sz="1600" b="1" dirty="0">
              <a:solidFill>
                <a:srgbClr val="0070C0"/>
              </a:solidFill>
              <a:cs typeface="Arial" panose="020B0604020202020204" pitchFamily="34" charset="0"/>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lang="en-US" sz="1600" b="1" dirty="0">
                <a:cs typeface="Arial" panose="020B0604020202020204" pitchFamily="34" charset="0"/>
              </a:rPr>
              <a:t>General Services Administration</a:t>
            </a:r>
            <a:r>
              <a:rPr lang="en-US" sz="1600" b="1" dirty="0">
                <a:solidFill>
                  <a:srgbClr val="002060"/>
                </a:solidFill>
                <a:cs typeface="Arial" panose="020B0604020202020204" pitchFamily="34" charset="0"/>
              </a:rPr>
              <a:t>: </a:t>
            </a:r>
            <a:r>
              <a:rPr lang="en-US" sz="1600" dirty="0">
                <a:solidFill>
                  <a:srgbClr val="0070C0"/>
                </a:solidFill>
                <a:cs typeface="Arial" panose="020B0604020202020204" pitchFamily="34" charset="0"/>
                <a:hlinkClick r:id="rId18">
                  <a:extLst>
                    <a:ext uri="{A12FA001-AC4F-418D-AE19-62706E023703}">
                      <ahyp:hlinkClr xmlns:ahyp="http://schemas.microsoft.com/office/drawing/2018/hyperlinkcolor" val="tx"/>
                    </a:ext>
                  </a:extLst>
                </a:hlinkClick>
              </a:rPr>
              <a:t>https://www.ebuy.gsa.gov/ebuy/</a:t>
            </a:r>
            <a:endParaRPr lang="en-US" sz="1600" dirty="0">
              <a:solidFill>
                <a:srgbClr val="0070C0"/>
              </a:solidFill>
              <a:cs typeface="Arial" panose="020B0604020202020204" pitchFamily="34" charset="0"/>
            </a:endParaRPr>
          </a:p>
          <a:p>
            <a:pPr marL="342900" marR="0" lvl="1" indent="-342900" algn="l" defTabSz="914400" rtl="0" eaLnBrk="1" fontAlgn="auto" latinLnBrk="0" hangingPunct="1">
              <a:lnSpc>
                <a:spcPct val="100000"/>
              </a:lnSpc>
              <a:spcBef>
                <a:spcPts val="700"/>
              </a:spcBef>
              <a:spcAft>
                <a:spcPts val="0"/>
              </a:spcAft>
              <a:buClr>
                <a:srgbClr val="002060"/>
              </a:buClr>
              <a:buSzPct val="100000"/>
              <a:buFont typeface="Wingdings" panose="05000000000000000000" pitchFamily="2" charset="2"/>
              <a:buChar char="Ø"/>
              <a:tabLst/>
              <a:defRPr/>
            </a:pPr>
            <a:r>
              <a:rPr kumimoji="0" lang="en-US" sz="1600" b="1" i="0" u="none" strike="noStrike" kern="1200" cap="none" spc="0" normalizeH="0" baseline="0" noProof="0" dirty="0">
                <a:ln>
                  <a:noFill/>
                </a:ln>
                <a:effectLst/>
                <a:uLnTx/>
                <a:uFillTx/>
                <a:ea typeface="+mn-ea"/>
                <a:cs typeface="+mn-cs"/>
              </a:rPr>
              <a:t>Federal Grants: </a:t>
            </a:r>
            <a:r>
              <a:rPr kumimoji="0" lang="en-US" sz="1600" b="0" i="0" u="none" strike="noStrike" kern="1200" cap="none" spc="0" normalizeH="0" baseline="0" noProof="0" dirty="0">
                <a:ln>
                  <a:noFill/>
                </a:ln>
                <a:solidFill>
                  <a:srgbClr val="0070C0"/>
                </a:solidFill>
                <a:effectLst/>
                <a:uLnTx/>
                <a:uFillTx/>
                <a:ea typeface="+mn-ea"/>
                <a:cs typeface="+mn-cs"/>
                <a:hlinkClick r:id="rId19">
                  <a:extLst>
                    <a:ext uri="{A12FA001-AC4F-418D-AE19-62706E023703}">
                      <ahyp:hlinkClr xmlns:ahyp="http://schemas.microsoft.com/office/drawing/2018/hyperlinkcolor" val="tx"/>
                    </a:ext>
                  </a:extLst>
                </a:hlinkClick>
              </a:rPr>
              <a:t>www.grants.gov</a:t>
            </a:r>
            <a:r>
              <a:rPr kumimoji="0" lang="en-US" sz="1600" b="0" i="0" u="none" strike="noStrike" kern="1200" cap="none" spc="0" normalizeH="0" baseline="0" noProof="0" dirty="0">
                <a:ln>
                  <a:noFill/>
                </a:ln>
                <a:solidFill>
                  <a:srgbClr val="0070C0"/>
                </a:solidFill>
                <a:effectLst/>
                <a:uLnTx/>
                <a:uFillTx/>
                <a:ea typeface="+mn-ea"/>
                <a:cs typeface="+mn-cs"/>
              </a:rPr>
              <a:t> </a:t>
            </a:r>
          </a:p>
        </p:txBody>
      </p:sp>
    </p:spTree>
    <p:extLst>
      <p:ext uri="{BB962C8B-B14F-4D97-AF65-F5344CB8AC3E}">
        <p14:creationId xmlns:p14="http://schemas.microsoft.com/office/powerpoint/2010/main" val="2220495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4" name="TextBox 13"/>
          <p:cNvSpPr txBox="1"/>
          <p:nvPr/>
        </p:nvSpPr>
        <p:spPr>
          <a:xfrm>
            <a:off x="657921" y="2160851"/>
            <a:ext cx="10939347"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June 9, 2022: </a:t>
            </a:r>
            <a:r>
              <a:rPr kumimoji="0" lang="en-US" sz="24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U.S. Women's Chamber of Commerce (USWCC) - 12th Annual Small Business Federal Contracting Summit | SE Summit, Charleston, SC</a:t>
            </a:r>
          </a:p>
          <a:p>
            <a:pPr marR="0" lvl="0" algn="l" defTabSz="914400" rtl="0" eaLnBrk="1" fontAlgn="auto" latinLnBrk="0" hangingPunct="1">
              <a:lnSpc>
                <a:spcPct val="100000"/>
              </a:lnSpc>
              <a:spcBef>
                <a:spcPts val="0"/>
              </a:spcBef>
              <a:spcAft>
                <a:spcPts val="0"/>
              </a:spcAft>
              <a:buClrTx/>
              <a:buSzTx/>
              <a:tabLst/>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June 16, 2022:</a:t>
            </a:r>
            <a:r>
              <a:rPr kumimoji="0" lang="en-US" sz="24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31st Annual Government Procurement Conference (GPC), Washington, DC</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sym typeface="Wingdings" panose="05000000000000000000" pitchFamily="2" charset="2"/>
              </a:rPr>
              <a:t> For details, p</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lease visit OSDBU’s Calendar of Events Website: </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hlinkClick r:id="rId4"/>
              </a:rPr>
              <a:t>https://www.energy.gov/osdbu/upcoming-events-calendar</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p>
        </p:txBody>
      </p:sp>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31</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908044" y="154297"/>
            <a:ext cx="7289926"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rPr>
              <a:t>CY 2022 Outreach Events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911315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4" name="TextBox 13"/>
          <p:cNvSpPr txBox="1"/>
          <p:nvPr/>
        </p:nvSpPr>
        <p:spPr>
          <a:xfrm>
            <a:off x="433137" y="1565076"/>
            <a:ext cx="11588817" cy="4893647"/>
          </a:xfrm>
          <a:prstGeom prst="rect">
            <a:avLst/>
          </a:prstGeom>
          <a:noFill/>
        </p:spPr>
        <p:txBody>
          <a:bodyPr wrap="square" rtlCol="0">
            <a:spAutoFit/>
          </a:bodyPr>
          <a:lstStyle/>
          <a:p>
            <a:pPr>
              <a:spcBef>
                <a:spcPts val="0"/>
              </a:spcBef>
            </a:pPr>
            <a:r>
              <a:rPr lang="en-US" sz="2400" dirty="0"/>
              <a:t>For assistance with doing business with the DOE and individually-tailored business         development customer care, feel free to contact our office:</a:t>
            </a:r>
          </a:p>
          <a:p>
            <a:pPr>
              <a:spcBef>
                <a:spcPts val="0"/>
              </a:spcBef>
            </a:pPr>
            <a:endParaRPr lang="en-US" sz="2400" b="1" dirty="0"/>
          </a:p>
          <a:p>
            <a:pPr marL="914400" lvl="1" indent="-457200">
              <a:spcBef>
                <a:spcPts val="0"/>
              </a:spcBef>
              <a:buFont typeface="Arial" panose="020B0604020202020204" pitchFamily="34" charset="0"/>
              <a:buChar char="•"/>
            </a:pPr>
            <a:r>
              <a:rPr lang="en-US" sz="2400" dirty="0"/>
              <a:t>Phone: (202) 586-7377</a:t>
            </a:r>
          </a:p>
          <a:p>
            <a:pPr marL="914400" lvl="1" indent="-457200">
              <a:spcBef>
                <a:spcPts val="0"/>
              </a:spcBef>
              <a:buFont typeface="Arial" panose="020B0604020202020204" pitchFamily="34" charset="0"/>
              <a:buChar char="•"/>
            </a:pPr>
            <a:r>
              <a:rPr lang="en-US" sz="2400" dirty="0"/>
              <a:t>Email: </a:t>
            </a:r>
            <a:r>
              <a:rPr lang="en-US" sz="2400" dirty="0">
                <a:solidFill>
                  <a:srgbClr val="0070C0"/>
                </a:solidFill>
                <a:hlinkClick r:id="rId4">
                  <a:extLst>
                    <a:ext uri="{A12FA001-AC4F-418D-AE19-62706E023703}">
                      <ahyp:hlinkClr xmlns:ahyp="http://schemas.microsoft.com/office/drawing/2018/hyperlinkcolor" val="tx"/>
                    </a:ext>
                  </a:extLst>
                </a:hlinkClick>
              </a:rPr>
              <a:t>smallbusiness@hq.doe.gov </a:t>
            </a:r>
            <a:endParaRPr lang="en-US" sz="2400" strike="sngStrike" dirty="0">
              <a:solidFill>
                <a:srgbClr val="0070C0"/>
              </a:solidFill>
            </a:endParaRPr>
          </a:p>
          <a:p>
            <a:pPr marL="914400" lvl="1" indent="-457200">
              <a:spcBef>
                <a:spcPts val="0"/>
              </a:spcBef>
              <a:buFont typeface="Arial" panose="020B0604020202020204" pitchFamily="34" charset="0"/>
              <a:buChar char="•"/>
            </a:pPr>
            <a:r>
              <a:rPr lang="en-US" sz="2400" dirty="0"/>
              <a:t>Or fill out the </a:t>
            </a:r>
            <a:r>
              <a:rPr lang="en-US" sz="2400" dirty="0">
                <a:solidFill>
                  <a:srgbClr val="0070C0"/>
                </a:solidFill>
                <a:hlinkClick r:id="rId5">
                  <a:extLst>
                    <a:ext uri="{A12FA001-AC4F-418D-AE19-62706E023703}">
                      <ahyp:hlinkClr xmlns:ahyp="http://schemas.microsoft.com/office/drawing/2018/hyperlinkcolor" val="tx"/>
                    </a:ext>
                  </a:extLst>
                </a:hlinkClick>
              </a:rPr>
              <a:t>Doing Business with DOE Form</a:t>
            </a:r>
            <a:r>
              <a:rPr lang="en-US" sz="2400" dirty="0">
                <a:solidFill>
                  <a:srgbClr val="0070C0"/>
                </a:solidFill>
              </a:rPr>
              <a:t> </a:t>
            </a:r>
            <a:r>
              <a:rPr lang="en-US" sz="2400" dirty="0"/>
              <a:t>on OSDBU website</a:t>
            </a:r>
          </a:p>
          <a:p>
            <a:pPr lvl="1">
              <a:spcBef>
                <a:spcPts val="0"/>
              </a:spcBef>
            </a:pPr>
            <a:endParaRPr lang="en-US" sz="2400" dirty="0"/>
          </a:p>
          <a:p>
            <a:pPr marL="0" lvl="1"/>
            <a:r>
              <a:rPr lang="en-US" sz="2400" u="sng" dirty="0"/>
              <a:t>Additional POCs:</a:t>
            </a:r>
          </a:p>
          <a:p>
            <a:pPr marL="0" lvl="1"/>
            <a:endParaRPr lang="en-US" sz="2400" dirty="0"/>
          </a:p>
          <a:p>
            <a:pPr marL="800100" lvl="2" indent="-342900">
              <a:buFont typeface="Arial" panose="020B0604020202020204" pitchFamily="34" charset="0"/>
              <a:buChar char="•"/>
            </a:pPr>
            <a:r>
              <a:rPr lang="en-US" sz="2400" dirty="0"/>
              <a:t>SBIR/STTR Program – Kent Hibben: </a:t>
            </a:r>
            <a:r>
              <a:rPr lang="en-US" sz="2400" dirty="0">
                <a:solidFill>
                  <a:srgbClr val="0070C0"/>
                </a:solidFill>
                <a:hlinkClick r:id="rId6">
                  <a:extLst>
                    <a:ext uri="{A12FA001-AC4F-418D-AE19-62706E023703}">
                      <ahyp:hlinkClr xmlns:ahyp="http://schemas.microsoft.com/office/drawing/2018/hyperlinkcolor" val="tx"/>
                    </a:ext>
                  </a:extLst>
                </a:hlinkClick>
              </a:rPr>
              <a:t>Kent.Hibben@hq.doe.gov</a:t>
            </a:r>
            <a:endParaRPr lang="en-US" sz="2400" dirty="0">
              <a:solidFill>
                <a:srgbClr val="0070C0"/>
              </a:solidFill>
            </a:endParaRPr>
          </a:p>
          <a:p>
            <a:pPr marL="800100" lvl="2" indent="-342900">
              <a:buFont typeface="Arial" panose="020B0604020202020204" pitchFamily="34" charset="0"/>
              <a:buChar char="•"/>
            </a:pPr>
            <a:r>
              <a:rPr lang="en-US" sz="2400" dirty="0"/>
              <a:t>Mentor-Protégé Program – Mark Lochbaum: </a:t>
            </a:r>
            <a:r>
              <a:rPr lang="en-US" sz="2400" dirty="0">
                <a:solidFill>
                  <a:srgbClr val="0070C0"/>
                </a:solidFill>
                <a:hlinkClick r:id="rId7">
                  <a:extLst>
                    <a:ext uri="{A12FA001-AC4F-418D-AE19-62706E023703}">
                      <ahyp:hlinkClr xmlns:ahyp="http://schemas.microsoft.com/office/drawing/2018/hyperlinkcolor" val="tx"/>
                    </a:ext>
                  </a:extLst>
                </a:hlinkClick>
              </a:rPr>
              <a:t>Mark.Lochbaum@hq.doe.gov</a:t>
            </a:r>
            <a:r>
              <a:rPr lang="en-US" sz="2400" dirty="0">
                <a:solidFill>
                  <a:srgbClr val="0070C0"/>
                </a:solidFill>
              </a:rPr>
              <a:t> </a:t>
            </a:r>
          </a:p>
          <a:p>
            <a:pPr marL="800100" lvl="2" indent="-342900">
              <a:buFont typeface="Arial" panose="020B0604020202020204" pitchFamily="34" charset="0"/>
              <a:buChar char="•"/>
            </a:pPr>
            <a:r>
              <a:rPr lang="en-US" sz="2400" dirty="0"/>
              <a:t>DOE Headquarters Acquisition Forecast – Tanya Crawford: </a:t>
            </a:r>
            <a:r>
              <a:rPr lang="en-US" sz="2400" dirty="0">
                <a:solidFill>
                  <a:srgbClr val="0070C0"/>
                </a:solidFill>
                <a:hlinkClick r:id="rId8">
                  <a:extLst>
                    <a:ext uri="{A12FA001-AC4F-418D-AE19-62706E023703}">
                      <ahyp:hlinkClr xmlns:ahyp="http://schemas.microsoft.com/office/drawing/2018/hyperlinkcolor" val="tx"/>
                    </a:ext>
                  </a:extLst>
                </a:hlinkClick>
              </a:rPr>
              <a:t>Tanya.Crawford@hq.doe.gov</a:t>
            </a:r>
            <a:endParaRPr lang="en-US" sz="2400" dirty="0">
              <a:solidFill>
                <a:srgbClr val="0070C0"/>
              </a:solidFill>
            </a:endParaRPr>
          </a:p>
        </p:txBody>
      </p:sp>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a:pPr/>
              <a:t>32</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908044" y="154297"/>
            <a:ext cx="7289926"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DOE OSDBU Support</a:t>
            </a: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3459978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2932"/>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325127" y="156648"/>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mn-lt"/>
              <a:ea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5D3BFA51-CC26-426F-9027-DAB815BF9839}"/>
              </a:ext>
            </a:extLst>
          </p:cNvPr>
          <p:cNvSpPr txBox="1"/>
          <p:nvPr/>
        </p:nvSpPr>
        <p:spPr>
          <a:xfrm>
            <a:off x="1610873" y="1970722"/>
            <a:ext cx="9170126" cy="1754326"/>
          </a:xfrm>
          <a:prstGeom prst="rect">
            <a:avLst/>
          </a:prstGeom>
          <a:noFill/>
        </p:spPr>
        <p:txBody>
          <a:bodyPr wrap="square" rtlCol="0">
            <a:spAutoFit/>
          </a:bodyPr>
          <a:lstStyle/>
          <a:p>
            <a:endParaRPr lang="en-US" dirty="0"/>
          </a:p>
          <a:p>
            <a:pPr marR="15320" algn="ctr"/>
            <a:r>
              <a:rPr lang="en-US" sz="1800" b="1" i="0" u="none" strike="noStrike" baseline="0" dirty="0">
                <a:latin typeface="Segoe UI" panose="020B0502040204020203" pitchFamily="34" charset="0"/>
              </a:rPr>
              <a:t>Doing Business with </a:t>
            </a:r>
          </a:p>
          <a:p>
            <a:pPr marR="15320" algn="ctr"/>
            <a:r>
              <a:rPr lang="en-US" sz="1800" b="1" i="0" u="none" strike="noStrike" baseline="0" dirty="0">
                <a:latin typeface="Segoe UI" panose="020B0502040204020203" pitchFamily="34" charset="0"/>
              </a:rPr>
              <a:t>Office of Fossil Energy and Carbon Management (FECM)</a:t>
            </a:r>
          </a:p>
          <a:p>
            <a:pPr marR="15320" algn="ctr"/>
            <a:endParaRPr lang="en-US" sz="1800" b="0" i="0" u="none" strike="noStrike" baseline="0" dirty="0">
              <a:latin typeface="Segoe UI" panose="020B0502040204020203" pitchFamily="34" charset="0"/>
            </a:endParaRPr>
          </a:p>
          <a:p>
            <a:pPr marR="15320" algn="ctr"/>
            <a:r>
              <a:rPr lang="en-US" sz="1800" b="0" i="0" u="none" strike="noStrike" baseline="0" dirty="0">
                <a:latin typeface="Segoe UI" panose="020B0502040204020203" pitchFamily="34" charset="0"/>
              </a:rPr>
              <a:t>Alan Perry, Director, Office of Workforce Management and Administration, FECM </a:t>
            </a:r>
          </a:p>
          <a:p>
            <a:pPr marR="15320" algn="ctr"/>
            <a:r>
              <a:rPr lang="sv-SE" sz="1800" b="0" i="0" u="none" strike="noStrike" baseline="0" dirty="0">
                <a:latin typeface="Segoe UI" panose="020B0502040204020203" pitchFamily="34" charset="0"/>
              </a:rPr>
              <a:t>Miranda Johnson, SBPM, FECM</a:t>
            </a:r>
          </a:p>
        </p:txBody>
      </p:sp>
    </p:spTree>
    <p:extLst>
      <p:ext uri="{BB962C8B-B14F-4D97-AF65-F5344CB8AC3E}">
        <p14:creationId xmlns:p14="http://schemas.microsoft.com/office/powerpoint/2010/main" val="3684469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A0CA9-A4F5-47EF-A4F3-34BE0C4B0E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8" y="0"/>
            <a:ext cx="12187262" cy="6858000"/>
          </a:xfrm>
          <a:prstGeom prst="rect">
            <a:avLst/>
          </a:prstGeom>
        </p:spPr>
      </p:pic>
      <p:pic>
        <p:nvPicPr>
          <p:cNvPr id="3" name="Picture 2">
            <a:extLst>
              <a:ext uri="{FF2B5EF4-FFF2-40B4-BE49-F238E27FC236}">
                <a16:creationId xmlns:a16="http://schemas.microsoft.com/office/drawing/2014/main" id="{CB773A5D-6801-4879-B942-2F087F35D4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8" y="0"/>
            <a:ext cx="12187262" cy="6858000"/>
          </a:xfrm>
          <a:prstGeom prst="rect">
            <a:avLst/>
          </a:prstGeom>
        </p:spPr>
      </p:pic>
      <p:sp>
        <p:nvSpPr>
          <p:cNvPr id="4" name="Rectangle 3">
            <a:extLst>
              <a:ext uri="{FF2B5EF4-FFF2-40B4-BE49-F238E27FC236}">
                <a16:creationId xmlns:a16="http://schemas.microsoft.com/office/drawing/2014/main" id="{E5C859E4-C9A5-4F1C-9398-88C7301923F5}"/>
              </a:ext>
            </a:extLst>
          </p:cNvPr>
          <p:cNvSpPr/>
          <p:nvPr/>
        </p:nvSpPr>
        <p:spPr>
          <a:xfrm>
            <a:off x="5234309" y="3664012"/>
            <a:ext cx="1596976"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May 11, 2022</a:t>
            </a:r>
          </a:p>
        </p:txBody>
      </p:sp>
      <p:sp>
        <p:nvSpPr>
          <p:cNvPr id="5" name="Rectangle 4">
            <a:extLst>
              <a:ext uri="{FF2B5EF4-FFF2-40B4-BE49-F238E27FC236}">
                <a16:creationId xmlns:a16="http://schemas.microsoft.com/office/drawing/2014/main" id="{31F11231-C1B4-41B4-A3EB-CFC7FA0CA4D2}"/>
              </a:ext>
            </a:extLst>
          </p:cNvPr>
          <p:cNvSpPr/>
          <p:nvPr/>
        </p:nvSpPr>
        <p:spPr>
          <a:xfrm>
            <a:off x="823887" y="2444666"/>
            <a:ext cx="10515600" cy="113877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Alan Perry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DIRECTOR, OFFICE OF </a:t>
            </a:r>
            <a:r>
              <a:rPr lang="en-US" dirty="0">
                <a:solidFill>
                  <a:prstClr val="white"/>
                </a:solidFill>
                <a:latin typeface="Calibri" panose="020F0502020204030204"/>
                <a:cs typeface="Arial" panose="020B0604020202020204" pitchFamily="34" charset="0"/>
              </a:rPr>
              <a:t>WORKFORCE MANAGEMENT AND ADMINISTRATION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FOSSIL ENERGY AND CARBON MANAGEMENT</a:t>
            </a:r>
          </a:p>
        </p:txBody>
      </p:sp>
      <p:pic>
        <p:nvPicPr>
          <p:cNvPr id="6" name="Picture 5">
            <a:extLst>
              <a:ext uri="{FF2B5EF4-FFF2-40B4-BE49-F238E27FC236}">
                <a16:creationId xmlns:a16="http://schemas.microsoft.com/office/drawing/2014/main" id="{B1525659-BD60-427A-B3C7-364AB9C6B1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4217" y="422328"/>
            <a:ext cx="2478860" cy="951744"/>
          </a:xfrm>
          <a:prstGeom prst="rect">
            <a:avLst/>
          </a:prstGeom>
        </p:spPr>
      </p:pic>
      <p:sp>
        <p:nvSpPr>
          <p:cNvPr id="7" name="Rectangle: Rounded Corners 6">
            <a:extLst>
              <a:ext uri="{FF2B5EF4-FFF2-40B4-BE49-F238E27FC236}">
                <a16:creationId xmlns:a16="http://schemas.microsoft.com/office/drawing/2014/main" id="{991213F4-ADEA-4E88-AEE1-0A575B3385AF}"/>
              </a:ext>
            </a:extLst>
          </p:cNvPr>
          <p:cNvSpPr/>
          <p:nvPr/>
        </p:nvSpPr>
        <p:spPr>
          <a:xfrm>
            <a:off x="3138653" y="4561603"/>
            <a:ext cx="2860481" cy="2096619"/>
          </a:xfrm>
          <a:prstGeom prst="roundRect">
            <a:avLst>
              <a:gd name="adj" fmla="val 16670"/>
            </a:avLst>
          </a:prstGeom>
          <a:blipFill dpi="0" rotWithShape="1">
            <a:blip r:embed="rId4" cstate="print">
              <a:extLst>
                <a:ext uri="{28A0092B-C50C-407E-A947-70E740481C1C}">
                  <a14:useLocalDpi xmlns:a14="http://schemas.microsoft.com/office/drawing/2010/main" val="0"/>
                </a:ext>
              </a:extLst>
            </a:blip>
            <a:srcRect/>
            <a:stretch>
              <a:fillRect/>
            </a:stretch>
          </a:blipFill>
          <a:ln w="19050">
            <a:solidFill>
              <a:srgbClr val="007934"/>
            </a:solidFill>
          </a:ln>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Rectangle: Rounded Corners 7" descr="People in a factory">
            <a:extLst>
              <a:ext uri="{FF2B5EF4-FFF2-40B4-BE49-F238E27FC236}">
                <a16:creationId xmlns:a16="http://schemas.microsoft.com/office/drawing/2014/main" id="{B0CF07AF-4271-45F7-9A70-A3131C967681}"/>
              </a:ext>
            </a:extLst>
          </p:cNvPr>
          <p:cNvSpPr/>
          <p:nvPr/>
        </p:nvSpPr>
        <p:spPr>
          <a:xfrm>
            <a:off x="9294124" y="4561603"/>
            <a:ext cx="2702257" cy="209661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00793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EE0669C-517C-48AD-86D6-7B1C508C88AB}"/>
              </a:ext>
            </a:extLst>
          </p:cNvPr>
          <p:cNvSpPr/>
          <p:nvPr/>
        </p:nvSpPr>
        <p:spPr>
          <a:xfrm>
            <a:off x="6081687" y="4561603"/>
            <a:ext cx="3129884" cy="2093976"/>
          </a:xfrm>
          <a:prstGeom prst="roundRect">
            <a:avLst>
              <a:gd name="adj" fmla="val 16670"/>
            </a:avLst>
          </a:prstGeom>
          <a:blipFill dpi="0" rotWithShape="1">
            <a:blip r:embed="rId6" cstate="print">
              <a:extLst>
                <a:ext uri="{28A0092B-C50C-407E-A947-70E740481C1C}">
                  <a14:useLocalDpi xmlns:a14="http://schemas.microsoft.com/office/drawing/2010/main" val="0"/>
                </a:ext>
              </a:extLst>
            </a:blip>
            <a:srcRect/>
            <a:stretch>
              <a:fillRect/>
            </a:stretch>
          </a:blipFill>
          <a:ln w="19050">
            <a:solidFill>
              <a:srgbClr val="007934"/>
            </a:solidFill>
          </a:ln>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Rectangle: Rounded Corners 9">
            <a:extLst>
              <a:ext uri="{FF2B5EF4-FFF2-40B4-BE49-F238E27FC236}">
                <a16:creationId xmlns:a16="http://schemas.microsoft.com/office/drawing/2014/main" id="{E1627996-D7A9-475F-BDD2-90F7A46B0630}"/>
              </a:ext>
            </a:extLst>
          </p:cNvPr>
          <p:cNvSpPr/>
          <p:nvPr/>
        </p:nvSpPr>
        <p:spPr>
          <a:xfrm>
            <a:off x="195619" y="4561603"/>
            <a:ext cx="2860481" cy="2093970"/>
          </a:xfrm>
          <a:prstGeom prst="roundRect">
            <a:avLst/>
          </a:prstGeom>
          <a:blipFill>
            <a:blip r:embed="rId7"/>
            <a:stretch>
              <a:fillRect/>
            </a:stretch>
          </a:blipFill>
          <a:ln w="19050">
            <a:solidFill>
              <a:srgbClr val="007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0D0547-345F-4332-9E77-7F19749FB595}"/>
              </a:ext>
            </a:extLst>
          </p:cNvPr>
          <p:cNvSpPr/>
          <p:nvPr/>
        </p:nvSpPr>
        <p:spPr>
          <a:xfrm>
            <a:off x="29206" y="1764838"/>
            <a:ext cx="12192000" cy="52322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Doing Business with the DOE</a:t>
            </a:r>
          </a:p>
        </p:txBody>
      </p:sp>
    </p:spTree>
    <p:extLst>
      <p:ext uri="{BB962C8B-B14F-4D97-AF65-F5344CB8AC3E}">
        <p14:creationId xmlns:p14="http://schemas.microsoft.com/office/powerpoint/2010/main" val="281954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DA27DC-B2F8-401A-83DB-ED82136E3596}"/>
              </a:ext>
            </a:extLst>
          </p:cNvPr>
          <p:cNvSpPr>
            <a:spLocks noGrp="1"/>
          </p:cNvSpPr>
          <p:nvPr>
            <p:ph idx="4294967295"/>
          </p:nvPr>
        </p:nvSpPr>
        <p:spPr>
          <a:xfrm>
            <a:off x="89964" y="1927032"/>
            <a:ext cx="7339942" cy="2119992"/>
          </a:xfrm>
          <a:prstGeom prst="rect">
            <a:avLst/>
          </a:prstGeom>
        </p:spPr>
        <p:txBody>
          <a:bodyPr lIns="91440">
            <a:noAutofit/>
          </a:bodyPr>
          <a:lstStyle/>
          <a:p>
            <a:pPr marL="509588" marR="0" indent="0">
              <a:lnSpc>
                <a:spcPct val="100000"/>
              </a:lnSpc>
              <a:buNone/>
            </a:pPr>
            <a:endParaRPr lang="en-US" sz="1000" b="1" dirty="0">
              <a:solidFill>
                <a:schemeClr val="accent2"/>
              </a:solidFill>
              <a:effectLst/>
              <a:latin typeface="+mn-lt"/>
              <a:ea typeface="Times New Roman" panose="02020603050405020304" pitchFamily="18" charset="0"/>
            </a:endParaRPr>
          </a:p>
          <a:p>
            <a:pPr marL="346075" indent="0">
              <a:lnSpc>
                <a:spcPct val="100000"/>
              </a:lnSpc>
              <a:spcBef>
                <a:spcPts val="0"/>
              </a:spcBef>
              <a:buNone/>
            </a:pPr>
            <a:r>
              <a:rPr lang="en-US" sz="2400" dirty="0">
                <a:solidFill>
                  <a:schemeClr val="tx1"/>
                </a:solidFill>
                <a:latin typeface="+mn-lt"/>
              </a:rPr>
              <a:t>The Department of Energy encourages entrepreneurial small and disadvantaged businesses—with your strategic commercial, industrial, professional, and skilled trade resources—to be innovators and a cornerstone of our clean energy future.</a:t>
            </a:r>
          </a:p>
          <a:p>
            <a:pPr marL="346075" indent="0">
              <a:lnSpc>
                <a:spcPct val="100000"/>
              </a:lnSpc>
              <a:spcBef>
                <a:spcPts val="0"/>
              </a:spcBef>
              <a:buNone/>
            </a:pPr>
            <a:endParaRPr lang="en-US" sz="1600" dirty="0">
              <a:latin typeface="+mn-lt"/>
            </a:endParaRPr>
          </a:p>
          <a:p>
            <a:pPr marL="0" indent="0" algn="ctr" defTabSz="857250">
              <a:lnSpc>
                <a:spcPct val="100000"/>
              </a:lnSpc>
              <a:spcBef>
                <a:spcPts val="0"/>
              </a:spcBef>
              <a:buNone/>
            </a:pPr>
            <a:br>
              <a:rPr lang="en-US" sz="1200" dirty="0">
                <a:solidFill>
                  <a:schemeClr val="accent1">
                    <a:lumMod val="50000"/>
                  </a:schemeClr>
                </a:solidFill>
                <a:latin typeface="+mn-lt"/>
              </a:rPr>
            </a:br>
            <a:r>
              <a:rPr lang="en-US" sz="2200" b="1" dirty="0">
                <a:solidFill>
                  <a:schemeClr val="accent2"/>
                </a:solidFill>
                <a:latin typeface="+mn-lt"/>
              </a:rPr>
              <a:t>“Challenge comes with opportunity…</a:t>
            </a:r>
            <a:br>
              <a:rPr lang="en-US" sz="2200" b="1" dirty="0">
                <a:solidFill>
                  <a:schemeClr val="accent2"/>
                </a:solidFill>
                <a:latin typeface="+mn-lt"/>
              </a:rPr>
            </a:br>
            <a:r>
              <a:rPr lang="en-US" sz="2200" b="1" dirty="0">
                <a:solidFill>
                  <a:schemeClr val="accent2"/>
                </a:solidFill>
                <a:latin typeface="+mn-lt"/>
              </a:rPr>
              <a:t>sparking innovation by necessity.”</a:t>
            </a:r>
          </a:p>
          <a:p>
            <a:pPr marL="0" indent="0" algn="r" defTabSz="857250">
              <a:lnSpc>
                <a:spcPct val="100000"/>
              </a:lnSpc>
              <a:spcBef>
                <a:spcPts val="0"/>
              </a:spcBef>
              <a:buNone/>
            </a:pPr>
            <a:r>
              <a:rPr lang="en-US" sz="1200" dirty="0">
                <a:solidFill>
                  <a:schemeClr val="accent1">
                    <a:lumMod val="50000"/>
                  </a:schemeClr>
                </a:solidFill>
                <a:latin typeface="+mn-lt"/>
              </a:rPr>
              <a:t>Department of Energy Secretary Jennifer Granholm            </a:t>
            </a:r>
          </a:p>
          <a:p>
            <a:pPr marL="0" indent="0" algn="r" defTabSz="857250">
              <a:lnSpc>
                <a:spcPct val="100000"/>
              </a:lnSpc>
              <a:spcBef>
                <a:spcPts val="0"/>
              </a:spcBef>
              <a:buNone/>
            </a:pPr>
            <a:r>
              <a:rPr lang="en-US" sz="1200" dirty="0">
                <a:solidFill>
                  <a:schemeClr val="accent1">
                    <a:lumMod val="50000"/>
                  </a:schemeClr>
                </a:solidFill>
                <a:latin typeface="+mn-lt"/>
              </a:rPr>
              <a:t>    Keynote for ArticX: North to the Future of Energy </a:t>
            </a:r>
          </a:p>
          <a:p>
            <a:pPr marL="0" indent="0" algn="r" defTabSz="857250">
              <a:lnSpc>
                <a:spcPct val="100000"/>
              </a:lnSpc>
              <a:spcBef>
                <a:spcPts val="0"/>
              </a:spcBef>
              <a:buNone/>
            </a:pPr>
            <a:r>
              <a:rPr lang="en-US" sz="1200" dirty="0">
                <a:solidFill>
                  <a:schemeClr val="accent1">
                    <a:lumMod val="50000"/>
                  </a:schemeClr>
                </a:solidFill>
                <a:latin typeface="+mn-lt"/>
              </a:rPr>
              <a:t>			                11/17/21</a:t>
            </a:r>
          </a:p>
          <a:p>
            <a:pPr marL="0" indent="0" defTabSz="857250">
              <a:lnSpc>
                <a:spcPct val="100000"/>
              </a:lnSpc>
              <a:spcBef>
                <a:spcPts val="0"/>
              </a:spcBef>
              <a:buNone/>
            </a:pPr>
            <a:endParaRPr lang="en-US" sz="1400" dirty="0">
              <a:solidFill>
                <a:schemeClr val="accent1">
                  <a:lumMod val="50000"/>
                </a:schemeClr>
              </a:solidFill>
              <a:latin typeface="+mn-lt"/>
            </a:endParaRPr>
          </a:p>
        </p:txBody>
      </p:sp>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772230" y="487253"/>
            <a:ext cx="5975411" cy="1325563"/>
          </a:xfrm>
          <a:prstGeom prst="rect">
            <a:avLst/>
          </a:prstGeom>
        </p:spPr>
        <p:txBody>
          <a:bodyPr>
            <a:normAutofit/>
          </a:bodyPr>
          <a:lstStyle/>
          <a:p>
            <a:r>
              <a:rPr lang="en-US" dirty="0">
                <a:solidFill>
                  <a:schemeClr val="accent1">
                    <a:lumMod val="50000"/>
                  </a:schemeClr>
                </a:solidFill>
              </a:rPr>
              <a:t>Energy Challenges are </a:t>
            </a:r>
            <a:br>
              <a:rPr lang="en-US" dirty="0">
                <a:solidFill>
                  <a:schemeClr val="accent1">
                    <a:lumMod val="50000"/>
                  </a:schemeClr>
                </a:solidFill>
              </a:rPr>
            </a:br>
            <a:r>
              <a:rPr lang="en-US" dirty="0">
                <a:solidFill>
                  <a:schemeClr val="accent1">
                    <a:lumMod val="50000"/>
                  </a:schemeClr>
                </a:solidFill>
              </a:rPr>
              <a:t>Business Opportunities</a:t>
            </a:r>
            <a:endParaRPr lang="en-US" sz="4000" dirty="0">
              <a:solidFill>
                <a:schemeClr val="accent1">
                  <a:lumMod val="50000"/>
                </a:schemeClr>
              </a:solidFill>
            </a:endParaRPr>
          </a:p>
        </p:txBody>
      </p:sp>
      <p:sp>
        <p:nvSpPr>
          <p:cNvPr id="8" name="Footer Placeholder 7">
            <a:extLst>
              <a:ext uri="{FF2B5EF4-FFF2-40B4-BE49-F238E27FC236}">
                <a16:creationId xmlns:a16="http://schemas.microsoft.com/office/drawing/2014/main" id="{9B690329-1806-4857-8512-55F3DC2E09C4}"/>
              </a:ext>
            </a:extLst>
          </p:cNvPr>
          <p:cNvSpPr>
            <a:spLocks noGrp="1"/>
          </p:cNvSpPr>
          <p:nvPr>
            <p:ph type="ftr" sz="quarter" idx="11"/>
          </p:nvPr>
        </p:nvSpPr>
        <p:spPr>
          <a:xfrm>
            <a:off x="4038600" y="62692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BC120B3E-E2B5-403E-87E7-7DEFFFF26A9A}"/>
              </a:ext>
            </a:extLst>
          </p:cNvPr>
          <p:cNvSpPr>
            <a:spLocks noGrp="1"/>
          </p:cNvSpPr>
          <p:nvPr>
            <p:ph type="sldNum" sz="quarter" idx="12"/>
          </p:nvPr>
        </p:nvSpPr>
        <p:spPr>
          <a:xfrm>
            <a:off x="8610600" y="626920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2F6402FD-49BD-499A-95F3-ED7B5AB237E2}"/>
              </a:ext>
            </a:extLst>
          </p:cNvPr>
          <p:cNvPicPr>
            <a:picLocks noChangeAspect="1"/>
          </p:cNvPicPr>
          <p:nvPr/>
        </p:nvPicPr>
        <p:blipFill rotWithShape="1">
          <a:blip r:embed="rId2"/>
          <a:srcRect l="35135" t="11113" r="23391" b="4961"/>
          <a:stretch/>
        </p:blipFill>
        <p:spPr>
          <a:xfrm>
            <a:off x="7419676" y="627017"/>
            <a:ext cx="4772324" cy="5434001"/>
          </a:xfrm>
          <a:prstGeom prst="rect">
            <a:avLst/>
          </a:prstGeom>
        </p:spPr>
      </p:pic>
    </p:spTree>
    <p:extLst>
      <p:ext uri="{BB962C8B-B14F-4D97-AF65-F5344CB8AC3E}">
        <p14:creationId xmlns:p14="http://schemas.microsoft.com/office/powerpoint/2010/main" val="223312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838199" y="238425"/>
            <a:ext cx="11166695" cy="1325563"/>
          </a:xfrm>
          <a:prstGeom prst="rect">
            <a:avLst/>
          </a:prstGeom>
        </p:spPr>
        <p:txBody>
          <a:bodyPr>
            <a:normAutofit/>
          </a:bodyPr>
          <a:lstStyle/>
          <a:p>
            <a:r>
              <a:rPr lang="en-US" sz="3600" dirty="0">
                <a:solidFill>
                  <a:schemeClr val="accent1">
                    <a:lumMod val="50000"/>
                  </a:schemeClr>
                </a:solidFill>
                <a:latin typeface="+mn-lt"/>
              </a:rPr>
              <a:t>Office of Fossil Energy and Carbon Management (FECM)</a:t>
            </a:r>
          </a:p>
        </p:txBody>
      </p:sp>
      <p:sp>
        <p:nvSpPr>
          <p:cNvPr id="10" name="Content Placeholder 1">
            <a:extLst>
              <a:ext uri="{FF2B5EF4-FFF2-40B4-BE49-F238E27FC236}">
                <a16:creationId xmlns:a16="http://schemas.microsoft.com/office/drawing/2014/main" id="{F693BDCD-AEBE-4EAF-A95F-6B07703FDC62}"/>
              </a:ext>
            </a:extLst>
          </p:cNvPr>
          <p:cNvSpPr txBox="1">
            <a:spLocks/>
          </p:cNvSpPr>
          <p:nvPr/>
        </p:nvSpPr>
        <p:spPr>
          <a:xfrm>
            <a:off x="420739" y="1389236"/>
            <a:ext cx="7351661" cy="41052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Office of Fossil Energy </a:t>
            </a:r>
            <a:r>
              <a:rPr kumimoji="0" lang="en-US" sz="2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Arial" panose="020B0604020202020204" pitchFamily="34" charset="0"/>
              </a:rPr>
              <a:t>and Carbon Management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DOE-FE is now DOE-FECM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New name for our office reflects our </a:t>
            </a:r>
            <a:r>
              <a:rPr kumimoji="0" lang="en-US"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new vision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President Biden’s goals:</a:t>
            </a:r>
          </a:p>
          <a:p>
            <a:pPr marL="909211"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50% emissions reduction by 2030 </a:t>
            </a:r>
          </a:p>
          <a:p>
            <a:pPr marL="909211"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CO</a:t>
            </a:r>
            <a:r>
              <a:rPr kumimoji="0" lang="en-US" sz="2400" b="0" i="0" u="none" strike="noStrike" kern="1200" cap="none" spc="0" normalizeH="0" baseline="-2500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2</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 emissions-free power sector by 2035</a:t>
            </a:r>
          </a:p>
          <a:p>
            <a:pPr marL="909211"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Net zero emissions economy by no later than 2050</a:t>
            </a:r>
          </a:p>
        </p:txBody>
      </p:sp>
      <p:pic>
        <p:nvPicPr>
          <p:cNvPr id="11" name="Picture 10" descr="Chart, pie chart&#10;&#10;Description automatically generated">
            <a:extLst>
              <a:ext uri="{FF2B5EF4-FFF2-40B4-BE49-F238E27FC236}">
                <a16:creationId xmlns:a16="http://schemas.microsoft.com/office/drawing/2014/main" id="{458B30E2-1A38-4665-A57F-E2DDBA15B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381" y="1420368"/>
            <a:ext cx="3882128" cy="4541357"/>
          </a:xfrm>
          <a:prstGeom prst="rect">
            <a:avLst/>
          </a:prstGeom>
        </p:spPr>
      </p:pic>
      <p:sp>
        <p:nvSpPr>
          <p:cNvPr id="8" name="Footer Placeholder 7">
            <a:extLst>
              <a:ext uri="{FF2B5EF4-FFF2-40B4-BE49-F238E27FC236}">
                <a16:creationId xmlns:a16="http://schemas.microsoft.com/office/drawing/2014/main" id="{B539CE82-8E8B-42D2-8981-2C1EBF1CBDE3}"/>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12" name="Slide Number Placeholder 8">
            <a:extLst>
              <a:ext uri="{FF2B5EF4-FFF2-40B4-BE49-F238E27FC236}">
                <a16:creationId xmlns:a16="http://schemas.microsoft.com/office/drawing/2014/main" id="{4C6DA64A-929B-4A7B-A8B3-D438E3FFD91A}"/>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36</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18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DA27DC-B2F8-401A-83DB-ED82136E3596}"/>
              </a:ext>
            </a:extLst>
          </p:cNvPr>
          <p:cNvSpPr>
            <a:spLocks noGrp="1"/>
          </p:cNvSpPr>
          <p:nvPr>
            <p:ph idx="4294967295"/>
          </p:nvPr>
        </p:nvSpPr>
        <p:spPr>
          <a:xfrm>
            <a:off x="1674598" y="5060364"/>
            <a:ext cx="4515504" cy="508811"/>
          </a:xfrm>
          <a:prstGeom prst="rect">
            <a:avLst/>
          </a:prstGeom>
        </p:spPr>
        <p:txBody>
          <a:bodyPr lIns="91440">
            <a:noAutofit/>
          </a:bodyPr>
          <a:lstStyle/>
          <a:p>
            <a:pPr marL="0" indent="0" algn="ctr">
              <a:lnSpc>
                <a:spcPct val="120000"/>
              </a:lnSpc>
              <a:spcBef>
                <a:spcPts val="0"/>
              </a:spcBef>
              <a:buNone/>
            </a:pPr>
            <a:r>
              <a:rPr lang="en-US" sz="1400" b="1" dirty="0">
                <a:solidFill>
                  <a:schemeClr val="accent2"/>
                </a:solidFill>
                <a:effectLst/>
                <a:latin typeface="Open Sans" panose="020B0606030504020204" pitchFamily="34" charset="0"/>
              </a:rPr>
              <a:t>“Let us put our minds together and see what life </a:t>
            </a:r>
          </a:p>
          <a:p>
            <a:pPr marL="0" indent="0" algn="ctr">
              <a:lnSpc>
                <a:spcPct val="120000"/>
              </a:lnSpc>
              <a:spcBef>
                <a:spcPts val="0"/>
              </a:spcBef>
              <a:buNone/>
            </a:pPr>
            <a:r>
              <a:rPr lang="en-US" sz="1400" b="1" dirty="0">
                <a:solidFill>
                  <a:schemeClr val="accent2"/>
                </a:solidFill>
                <a:effectLst/>
                <a:latin typeface="Open Sans" panose="020B0606030504020204" pitchFamily="34" charset="0"/>
              </a:rPr>
              <a:t>we can make for our children.”</a:t>
            </a:r>
            <a:br>
              <a:rPr lang="en-US" sz="2100" b="1" dirty="0">
                <a:solidFill>
                  <a:srgbClr val="444444"/>
                </a:solidFill>
                <a:effectLst/>
                <a:latin typeface="Open Sans" panose="020B0606030504020204" pitchFamily="34" charset="0"/>
              </a:rPr>
            </a:br>
            <a:endParaRPr lang="en-US" sz="1400" dirty="0">
              <a:solidFill>
                <a:schemeClr val="tx1"/>
              </a:solidFill>
              <a:effectLst/>
            </a:endParaRPr>
          </a:p>
        </p:txBody>
      </p:sp>
      <p:sp>
        <p:nvSpPr>
          <p:cNvPr id="8" name="Footer Placeholder 7">
            <a:extLst>
              <a:ext uri="{FF2B5EF4-FFF2-40B4-BE49-F238E27FC236}">
                <a16:creationId xmlns:a16="http://schemas.microsoft.com/office/drawing/2014/main" id="{9B690329-1806-4857-8512-55F3DC2E09C4}"/>
              </a:ext>
            </a:extLst>
          </p:cNvPr>
          <p:cNvSpPr>
            <a:spLocks noGrp="1"/>
          </p:cNvSpPr>
          <p:nvPr>
            <p:ph type="ftr" sz="quarter" idx="11"/>
          </p:nvPr>
        </p:nvSpPr>
        <p:spPr>
          <a:xfrm>
            <a:off x="4038600" y="62692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BC120B3E-E2B5-403E-87E7-7DEFFFF26A9A}"/>
              </a:ext>
            </a:extLst>
          </p:cNvPr>
          <p:cNvSpPr>
            <a:spLocks noGrp="1"/>
          </p:cNvSpPr>
          <p:nvPr>
            <p:ph type="sldNum" sz="quarter" idx="12"/>
          </p:nvPr>
        </p:nvSpPr>
        <p:spPr>
          <a:xfrm>
            <a:off x="8610600" y="626920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4321DFA7-4721-477E-BE17-6F104473C77C}"/>
              </a:ext>
            </a:extLst>
          </p:cNvPr>
          <p:cNvPicPr>
            <a:picLocks noChangeAspect="1"/>
          </p:cNvPicPr>
          <p:nvPr/>
        </p:nvPicPr>
        <p:blipFill>
          <a:blip r:embed="rId2"/>
          <a:stretch>
            <a:fillRect/>
          </a:stretch>
        </p:blipFill>
        <p:spPr>
          <a:xfrm>
            <a:off x="7447175" y="1327861"/>
            <a:ext cx="4724521" cy="4724521"/>
          </a:xfrm>
          <a:prstGeom prst="rect">
            <a:avLst/>
          </a:prstGeom>
        </p:spPr>
      </p:pic>
      <p:sp>
        <p:nvSpPr>
          <p:cNvPr id="3" name="TextBox 2">
            <a:extLst>
              <a:ext uri="{FF2B5EF4-FFF2-40B4-BE49-F238E27FC236}">
                <a16:creationId xmlns:a16="http://schemas.microsoft.com/office/drawing/2014/main" id="{7CDC6929-C6B8-46F1-ABCD-ABA743845DB2}"/>
              </a:ext>
            </a:extLst>
          </p:cNvPr>
          <p:cNvSpPr txBox="1"/>
          <p:nvPr/>
        </p:nvSpPr>
        <p:spPr>
          <a:xfrm>
            <a:off x="688157" y="493723"/>
            <a:ext cx="114081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Office of Fossil Energy and Carbon Management</a:t>
            </a:r>
          </a:p>
        </p:txBody>
      </p:sp>
      <p:grpSp>
        <p:nvGrpSpPr>
          <p:cNvPr id="76" name="Group 75">
            <a:extLst>
              <a:ext uri="{FF2B5EF4-FFF2-40B4-BE49-F238E27FC236}">
                <a16:creationId xmlns:a16="http://schemas.microsoft.com/office/drawing/2014/main" id="{5B2FB33D-F804-44F8-B9AB-397CE4D2BA8B}"/>
              </a:ext>
            </a:extLst>
          </p:cNvPr>
          <p:cNvGrpSpPr/>
          <p:nvPr/>
        </p:nvGrpSpPr>
        <p:grpSpPr>
          <a:xfrm>
            <a:off x="10897089" y="5731315"/>
            <a:ext cx="528480" cy="254880"/>
            <a:chOff x="10897089" y="5731315"/>
            <a:chExt cx="528480" cy="25488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1281FD00-A0F6-4C7F-827B-E87DDF97025B}"/>
                    </a:ext>
                  </a:extLst>
                </p14:cNvPr>
                <p14:cNvContentPartPr/>
                <p14:nvPr/>
              </p14:nvContentPartPr>
              <p14:xfrm>
                <a:off x="11226849" y="5740315"/>
                <a:ext cx="360" cy="360"/>
              </p14:xfrm>
            </p:contentPart>
          </mc:Choice>
          <mc:Fallback xmlns="">
            <p:pic>
              <p:nvPicPr>
                <p:cNvPr id="25" name="Ink 24">
                  <a:extLst>
                    <a:ext uri="{FF2B5EF4-FFF2-40B4-BE49-F238E27FC236}">
                      <a16:creationId xmlns:a16="http://schemas.microsoft.com/office/drawing/2014/main" id="{1281FD00-A0F6-4C7F-827B-E87DDF97025B}"/>
                    </a:ext>
                  </a:extLst>
                </p:cNvPr>
                <p:cNvPicPr/>
                <p:nvPr/>
              </p:nvPicPr>
              <p:blipFill>
                <a:blip r:embed="rId4"/>
                <a:stretch>
                  <a:fillRect/>
                </a:stretch>
              </p:blipFill>
              <p:spPr>
                <a:xfrm>
                  <a:off x="11164209" y="56776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6" name="Ink 25">
                  <a:extLst>
                    <a:ext uri="{FF2B5EF4-FFF2-40B4-BE49-F238E27FC236}">
                      <a16:creationId xmlns:a16="http://schemas.microsoft.com/office/drawing/2014/main" id="{E0736C7F-5216-4195-B7CE-78C5B3B36442}"/>
                    </a:ext>
                  </a:extLst>
                </p14:cNvPr>
                <p14:cNvContentPartPr/>
                <p14:nvPr/>
              </p14:nvContentPartPr>
              <p14:xfrm>
                <a:off x="11142609" y="5759035"/>
                <a:ext cx="360" cy="360"/>
              </p14:xfrm>
            </p:contentPart>
          </mc:Choice>
          <mc:Fallback xmlns="">
            <p:pic>
              <p:nvPicPr>
                <p:cNvPr id="26" name="Ink 25">
                  <a:extLst>
                    <a:ext uri="{FF2B5EF4-FFF2-40B4-BE49-F238E27FC236}">
                      <a16:creationId xmlns:a16="http://schemas.microsoft.com/office/drawing/2014/main" id="{E0736C7F-5216-4195-B7CE-78C5B3B36442}"/>
                    </a:ext>
                  </a:extLst>
                </p:cNvPr>
                <p:cNvPicPr/>
                <p:nvPr/>
              </p:nvPicPr>
              <p:blipFill>
                <a:blip r:embed="rId6"/>
                <a:stretch>
                  <a:fillRect/>
                </a:stretch>
              </p:blipFill>
              <p:spPr>
                <a:xfrm>
                  <a:off x="11079609" y="56963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8" name="Ink 27">
                  <a:extLst>
                    <a:ext uri="{FF2B5EF4-FFF2-40B4-BE49-F238E27FC236}">
                      <a16:creationId xmlns:a16="http://schemas.microsoft.com/office/drawing/2014/main" id="{30DE32B1-7474-4169-A0AF-0DDEF8A2C92A}"/>
                    </a:ext>
                  </a:extLst>
                </p14:cNvPr>
                <p14:cNvContentPartPr/>
                <p14:nvPr/>
              </p14:nvContentPartPr>
              <p14:xfrm>
                <a:off x="11114169" y="5787475"/>
                <a:ext cx="360" cy="360"/>
              </p14:xfrm>
            </p:contentPart>
          </mc:Choice>
          <mc:Fallback xmlns="">
            <p:pic>
              <p:nvPicPr>
                <p:cNvPr id="28" name="Ink 27">
                  <a:extLst>
                    <a:ext uri="{FF2B5EF4-FFF2-40B4-BE49-F238E27FC236}">
                      <a16:creationId xmlns:a16="http://schemas.microsoft.com/office/drawing/2014/main" id="{30DE32B1-7474-4169-A0AF-0DDEF8A2C92A}"/>
                    </a:ext>
                  </a:extLst>
                </p:cNvPr>
                <p:cNvPicPr/>
                <p:nvPr/>
              </p:nvPicPr>
              <p:blipFill>
                <a:blip r:embed="rId8"/>
                <a:stretch>
                  <a:fillRect/>
                </a:stretch>
              </p:blipFill>
              <p:spPr>
                <a:xfrm>
                  <a:off x="11051529" y="57244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0" name="Ink 29">
                  <a:extLst>
                    <a:ext uri="{FF2B5EF4-FFF2-40B4-BE49-F238E27FC236}">
                      <a16:creationId xmlns:a16="http://schemas.microsoft.com/office/drawing/2014/main" id="{99A240F9-F51A-4E84-892C-35C042B09DA7}"/>
                    </a:ext>
                  </a:extLst>
                </p14:cNvPr>
                <p14:cNvContentPartPr/>
                <p14:nvPr/>
              </p14:nvContentPartPr>
              <p14:xfrm>
                <a:off x="11057649" y="5834995"/>
                <a:ext cx="360" cy="360"/>
              </p14:xfrm>
            </p:contentPart>
          </mc:Choice>
          <mc:Fallback xmlns="">
            <p:pic>
              <p:nvPicPr>
                <p:cNvPr id="30" name="Ink 29">
                  <a:extLst>
                    <a:ext uri="{FF2B5EF4-FFF2-40B4-BE49-F238E27FC236}">
                      <a16:creationId xmlns:a16="http://schemas.microsoft.com/office/drawing/2014/main" id="{99A240F9-F51A-4E84-892C-35C042B09DA7}"/>
                    </a:ext>
                  </a:extLst>
                </p:cNvPr>
                <p:cNvPicPr/>
                <p:nvPr/>
              </p:nvPicPr>
              <p:blipFill>
                <a:blip r:embed="rId10"/>
                <a:stretch>
                  <a:fillRect/>
                </a:stretch>
              </p:blipFill>
              <p:spPr>
                <a:xfrm>
                  <a:off x="10994649" y="57719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32" name="Ink 31">
                  <a:extLst>
                    <a:ext uri="{FF2B5EF4-FFF2-40B4-BE49-F238E27FC236}">
                      <a16:creationId xmlns:a16="http://schemas.microsoft.com/office/drawing/2014/main" id="{DA762CEB-5D44-482E-872F-EA61A7642E61}"/>
                    </a:ext>
                  </a:extLst>
                </p14:cNvPr>
                <p14:cNvContentPartPr/>
                <p14:nvPr/>
              </p14:nvContentPartPr>
              <p14:xfrm>
                <a:off x="11000769" y="5872435"/>
                <a:ext cx="360" cy="360"/>
              </p14:xfrm>
            </p:contentPart>
          </mc:Choice>
          <mc:Fallback xmlns="">
            <p:pic>
              <p:nvPicPr>
                <p:cNvPr id="32" name="Ink 31">
                  <a:extLst>
                    <a:ext uri="{FF2B5EF4-FFF2-40B4-BE49-F238E27FC236}">
                      <a16:creationId xmlns:a16="http://schemas.microsoft.com/office/drawing/2014/main" id="{DA762CEB-5D44-482E-872F-EA61A7642E61}"/>
                    </a:ext>
                  </a:extLst>
                </p:cNvPr>
                <p:cNvPicPr/>
                <p:nvPr/>
              </p:nvPicPr>
              <p:blipFill>
                <a:blip r:embed="rId12"/>
                <a:stretch>
                  <a:fillRect/>
                </a:stretch>
              </p:blipFill>
              <p:spPr>
                <a:xfrm>
                  <a:off x="10938129" y="580943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4" name="Ink 33">
                  <a:extLst>
                    <a:ext uri="{FF2B5EF4-FFF2-40B4-BE49-F238E27FC236}">
                      <a16:creationId xmlns:a16="http://schemas.microsoft.com/office/drawing/2014/main" id="{77BD91EF-1720-4CBB-A87E-DB6E49E53432}"/>
                    </a:ext>
                  </a:extLst>
                </p14:cNvPr>
                <p14:cNvContentPartPr/>
                <p14:nvPr/>
              </p14:nvContentPartPr>
              <p14:xfrm>
                <a:off x="10982409" y="5928955"/>
                <a:ext cx="360" cy="360"/>
              </p14:xfrm>
            </p:contentPart>
          </mc:Choice>
          <mc:Fallback xmlns="">
            <p:pic>
              <p:nvPicPr>
                <p:cNvPr id="34" name="Ink 33">
                  <a:extLst>
                    <a:ext uri="{FF2B5EF4-FFF2-40B4-BE49-F238E27FC236}">
                      <a16:creationId xmlns:a16="http://schemas.microsoft.com/office/drawing/2014/main" id="{77BD91EF-1720-4CBB-A87E-DB6E49E53432}"/>
                    </a:ext>
                  </a:extLst>
                </p:cNvPr>
                <p:cNvPicPr/>
                <p:nvPr/>
              </p:nvPicPr>
              <p:blipFill>
                <a:blip r:embed="rId14"/>
                <a:stretch>
                  <a:fillRect/>
                </a:stretch>
              </p:blipFill>
              <p:spPr>
                <a:xfrm>
                  <a:off x="10919409" y="58663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36" name="Ink 35">
                  <a:extLst>
                    <a:ext uri="{FF2B5EF4-FFF2-40B4-BE49-F238E27FC236}">
                      <a16:creationId xmlns:a16="http://schemas.microsoft.com/office/drawing/2014/main" id="{7342CE1E-9A0B-4AC8-AA06-7AFCA831E92D}"/>
                    </a:ext>
                  </a:extLst>
                </p14:cNvPr>
                <p14:cNvContentPartPr/>
                <p14:nvPr/>
              </p14:nvContentPartPr>
              <p14:xfrm>
                <a:off x="10953969" y="5938675"/>
                <a:ext cx="360" cy="360"/>
              </p14:xfrm>
            </p:contentPart>
          </mc:Choice>
          <mc:Fallback xmlns="">
            <p:pic>
              <p:nvPicPr>
                <p:cNvPr id="36" name="Ink 35">
                  <a:extLst>
                    <a:ext uri="{FF2B5EF4-FFF2-40B4-BE49-F238E27FC236}">
                      <a16:creationId xmlns:a16="http://schemas.microsoft.com/office/drawing/2014/main" id="{7342CE1E-9A0B-4AC8-AA06-7AFCA831E92D}"/>
                    </a:ext>
                  </a:extLst>
                </p:cNvPr>
                <p:cNvPicPr/>
                <p:nvPr/>
              </p:nvPicPr>
              <p:blipFill>
                <a:blip r:embed="rId16"/>
                <a:stretch>
                  <a:fillRect/>
                </a:stretch>
              </p:blipFill>
              <p:spPr>
                <a:xfrm>
                  <a:off x="10890969" y="58756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8" name="Ink 37">
                  <a:extLst>
                    <a:ext uri="{FF2B5EF4-FFF2-40B4-BE49-F238E27FC236}">
                      <a16:creationId xmlns:a16="http://schemas.microsoft.com/office/drawing/2014/main" id="{68A43F19-3763-4698-B4B0-422A9526B830}"/>
                    </a:ext>
                  </a:extLst>
                </p14:cNvPr>
                <p14:cNvContentPartPr/>
                <p14:nvPr/>
              </p14:nvContentPartPr>
              <p14:xfrm>
                <a:off x="10915809" y="5957395"/>
                <a:ext cx="360" cy="360"/>
              </p14:xfrm>
            </p:contentPart>
          </mc:Choice>
          <mc:Fallback xmlns="">
            <p:pic>
              <p:nvPicPr>
                <p:cNvPr id="38" name="Ink 37">
                  <a:extLst>
                    <a:ext uri="{FF2B5EF4-FFF2-40B4-BE49-F238E27FC236}">
                      <a16:creationId xmlns:a16="http://schemas.microsoft.com/office/drawing/2014/main" id="{68A43F19-3763-4698-B4B0-422A9526B830}"/>
                    </a:ext>
                  </a:extLst>
                </p:cNvPr>
                <p:cNvPicPr/>
                <p:nvPr/>
              </p:nvPicPr>
              <p:blipFill>
                <a:blip r:embed="rId18"/>
                <a:stretch>
                  <a:fillRect/>
                </a:stretch>
              </p:blipFill>
              <p:spPr>
                <a:xfrm>
                  <a:off x="10853169" y="58943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40" name="Ink 39">
                  <a:extLst>
                    <a:ext uri="{FF2B5EF4-FFF2-40B4-BE49-F238E27FC236}">
                      <a16:creationId xmlns:a16="http://schemas.microsoft.com/office/drawing/2014/main" id="{F32114F3-BEE1-4606-A874-48DB780F20BD}"/>
                    </a:ext>
                  </a:extLst>
                </p14:cNvPr>
                <p14:cNvContentPartPr/>
                <p14:nvPr/>
              </p14:nvContentPartPr>
              <p14:xfrm>
                <a:off x="11047929" y="5938675"/>
                <a:ext cx="360" cy="360"/>
              </p14:xfrm>
            </p:contentPart>
          </mc:Choice>
          <mc:Fallback xmlns="">
            <p:pic>
              <p:nvPicPr>
                <p:cNvPr id="40" name="Ink 39">
                  <a:extLst>
                    <a:ext uri="{FF2B5EF4-FFF2-40B4-BE49-F238E27FC236}">
                      <a16:creationId xmlns:a16="http://schemas.microsoft.com/office/drawing/2014/main" id="{F32114F3-BEE1-4606-A874-48DB780F20BD}"/>
                    </a:ext>
                  </a:extLst>
                </p:cNvPr>
                <p:cNvPicPr/>
                <p:nvPr/>
              </p:nvPicPr>
              <p:blipFill>
                <a:blip r:embed="rId20"/>
                <a:stretch>
                  <a:fillRect/>
                </a:stretch>
              </p:blipFill>
              <p:spPr>
                <a:xfrm>
                  <a:off x="10985289" y="58756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42" name="Ink 41">
                  <a:extLst>
                    <a:ext uri="{FF2B5EF4-FFF2-40B4-BE49-F238E27FC236}">
                      <a16:creationId xmlns:a16="http://schemas.microsoft.com/office/drawing/2014/main" id="{C4BAF4AB-4655-4501-A6BA-AF847D11A595}"/>
                    </a:ext>
                  </a:extLst>
                </p14:cNvPr>
                <p14:cNvContentPartPr/>
                <p14:nvPr/>
              </p14:nvContentPartPr>
              <p14:xfrm>
                <a:off x="11274729" y="5731315"/>
                <a:ext cx="360" cy="360"/>
              </p14:xfrm>
            </p:contentPart>
          </mc:Choice>
          <mc:Fallback xmlns="">
            <p:pic>
              <p:nvPicPr>
                <p:cNvPr id="42" name="Ink 41">
                  <a:extLst>
                    <a:ext uri="{FF2B5EF4-FFF2-40B4-BE49-F238E27FC236}">
                      <a16:creationId xmlns:a16="http://schemas.microsoft.com/office/drawing/2014/main" id="{C4BAF4AB-4655-4501-A6BA-AF847D11A595}"/>
                    </a:ext>
                  </a:extLst>
                </p:cNvPr>
                <p:cNvPicPr/>
                <p:nvPr/>
              </p:nvPicPr>
              <p:blipFill>
                <a:blip r:embed="rId22"/>
                <a:stretch>
                  <a:fillRect/>
                </a:stretch>
              </p:blipFill>
              <p:spPr>
                <a:xfrm>
                  <a:off x="11211729" y="56683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44" name="Ink 43">
                  <a:extLst>
                    <a:ext uri="{FF2B5EF4-FFF2-40B4-BE49-F238E27FC236}">
                      <a16:creationId xmlns:a16="http://schemas.microsoft.com/office/drawing/2014/main" id="{4FC0972C-D831-4198-9E72-7B360240B93E}"/>
                    </a:ext>
                  </a:extLst>
                </p14:cNvPr>
                <p14:cNvContentPartPr/>
                <p14:nvPr/>
              </p14:nvContentPartPr>
              <p14:xfrm>
                <a:off x="11340249" y="5768755"/>
                <a:ext cx="360" cy="360"/>
              </p14:xfrm>
            </p:contentPart>
          </mc:Choice>
          <mc:Fallback xmlns="">
            <p:pic>
              <p:nvPicPr>
                <p:cNvPr id="44" name="Ink 43">
                  <a:extLst>
                    <a:ext uri="{FF2B5EF4-FFF2-40B4-BE49-F238E27FC236}">
                      <a16:creationId xmlns:a16="http://schemas.microsoft.com/office/drawing/2014/main" id="{4FC0972C-D831-4198-9E72-7B360240B93E}"/>
                    </a:ext>
                  </a:extLst>
                </p:cNvPr>
                <p:cNvPicPr/>
                <p:nvPr/>
              </p:nvPicPr>
              <p:blipFill>
                <a:blip r:embed="rId24"/>
                <a:stretch>
                  <a:fillRect/>
                </a:stretch>
              </p:blipFill>
              <p:spPr>
                <a:xfrm>
                  <a:off x="11277609" y="570575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46" name="Ink 45">
                  <a:extLst>
                    <a:ext uri="{FF2B5EF4-FFF2-40B4-BE49-F238E27FC236}">
                      <a16:creationId xmlns:a16="http://schemas.microsoft.com/office/drawing/2014/main" id="{5DED7129-A26D-48A6-B83F-9EB1C43F9EA0}"/>
                    </a:ext>
                  </a:extLst>
                </p14:cNvPr>
                <p14:cNvContentPartPr/>
                <p14:nvPr/>
              </p14:nvContentPartPr>
              <p14:xfrm>
                <a:off x="11358969" y="5834995"/>
                <a:ext cx="360" cy="360"/>
              </p14:xfrm>
            </p:contentPart>
          </mc:Choice>
          <mc:Fallback xmlns="">
            <p:pic>
              <p:nvPicPr>
                <p:cNvPr id="46" name="Ink 45">
                  <a:extLst>
                    <a:ext uri="{FF2B5EF4-FFF2-40B4-BE49-F238E27FC236}">
                      <a16:creationId xmlns:a16="http://schemas.microsoft.com/office/drawing/2014/main" id="{5DED7129-A26D-48A6-B83F-9EB1C43F9EA0}"/>
                    </a:ext>
                  </a:extLst>
                </p:cNvPr>
                <p:cNvPicPr/>
                <p:nvPr/>
              </p:nvPicPr>
              <p:blipFill>
                <a:blip r:embed="rId26"/>
                <a:stretch>
                  <a:fillRect/>
                </a:stretch>
              </p:blipFill>
              <p:spPr>
                <a:xfrm>
                  <a:off x="11296329" y="57719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48" name="Ink 47">
                  <a:extLst>
                    <a:ext uri="{FF2B5EF4-FFF2-40B4-BE49-F238E27FC236}">
                      <a16:creationId xmlns:a16="http://schemas.microsoft.com/office/drawing/2014/main" id="{B134ED8F-501A-4896-B5E0-E054E8B2440D}"/>
                    </a:ext>
                  </a:extLst>
                </p14:cNvPr>
                <p14:cNvContentPartPr/>
                <p14:nvPr/>
              </p14:nvContentPartPr>
              <p14:xfrm>
                <a:off x="11425209" y="5853715"/>
                <a:ext cx="360" cy="360"/>
              </p14:xfrm>
            </p:contentPart>
          </mc:Choice>
          <mc:Fallback xmlns="">
            <p:pic>
              <p:nvPicPr>
                <p:cNvPr id="48" name="Ink 47">
                  <a:extLst>
                    <a:ext uri="{FF2B5EF4-FFF2-40B4-BE49-F238E27FC236}">
                      <a16:creationId xmlns:a16="http://schemas.microsoft.com/office/drawing/2014/main" id="{B134ED8F-501A-4896-B5E0-E054E8B2440D}"/>
                    </a:ext>
                  </a:extLst>
                </p:cNvPr>
                <p:cNvPicPr/>
                <p:nvPr/>
              </p:nvPicPr>
              <p:blipFill>
                <a:blip r:embed="rId28"/>
                <a:stretch>
                  <a:fillRect/>
                </a:stretch>
              </p:blipFill>
              <p:spPr>
                <a:xfrm>
                  <a:off x="11362569" y="57907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50" name="Ink 49">
                  <a:extLst>
                    <a:ext uri="{FF2B5EF4-FFF2-40B4-BE49-F238E27FC236}">
                      <a16:creationId xmlns:a16="http://schemas.microsoft.com/office/drawing/2014/main" id="{0746CEF8-2301-4866-96A4-C41FE3A8F00D}"/>
                    </a:ext>
                  </a:extLst>
                </p14:cNvPr>
                <p14:cNvContentPartPr/>
                <p14:nvPr/>
              </p14:nvContentPartPr>
              <p14:xfrm>
                <a:off x="11358969" y="5900875"/>
                <a:ext cx="360" cy="360"/>
              </p14:xfrm>
            </p:contentPart>
          </mc:Choice>
          <mc:Fallback xmlns="">
            <p:pic>
              <p:nvPicPr>
                <p:cNvPr id="50" name="Ink 49">
                  <a:extLst>
                    <a:ext uri="{FF2B5EF4-FFF2-40B4-BE49-F238E27FC236}">
                      <a16:creationId xmlns:a16="http://schemas.microsoft.com/office/drawing/2014/main" id="{0746CEF8-2301-4866-96A4-C41FE3A8F00D}"/>
                    </a:ext>
                  </a:extLst>
                </p:cNvPr>
                <p:cNvPicPr/>
                <p:nvPr/>
              </p:nvPicPr>
              <p:blipFill>
                <a:blip r:embed="rId30"/>
                <a:stretch>
                  <a:fillRect/>
                </a:stretch>
              </p:blipFill>
              <p:spPr>
                <a:xfrm>
                  <a:off x="11296329" y="58378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52" name="Ink 51">
                  <a:extLst>
                    <a:ext uri="{FF2B5EF4-FFF2-40B4-BE49-F238E27FC236}">
                      <a16:creationId xmlns:a16="http://schemas.microsoft.com/office/drawing/2014/main" id="{E5D0A2FF-8C8E-4B1C-AF80-069C61EAF6D5}"/>
                    </a:ext>
                  </a:extLst>
                </p14:cNvPr>
                <p14:cNvContentPartPr/>
                <p14:nvPr/>
              </p14:nvContentPartPr>
              <p14:xfrm>
                <a:off x="11387409" y="5910235"/>
                <a:ext cx="360" cy="360"/>
              </p14:xfrm>
            </p:contentPart>
          </mc:Choice>
          <mc:Fallback xmlns="">
            <p:pic>
              <p:nvPicPr>
                <p:cNvPr id="52" name="Ink 51">
                  <a:extLst>
                    <a:ext uri="{FF2B5EF4-FFF2-40B4-BE49-F238E27FC236}">
                      <a16:creationId xmlns:a16="http://schemas.microsoft.com/office/drawing/2014/main" id="{E5D0A2FF-8C8E-4B1C-AF80-069C61EAF6D5}"/>
                    </a:ext>
                  </a:extLst>
                </p:cNvPr>
                <p:cNvPicPr/>
                <p:nvPr/>
              </p:nvPicPr>
              <p:blipFill>
                <a:blip r:embed="rId32"/>
                <a:stretch>
                  <a:fillRect/>
                </a:stretch>
              </p:blipFill>
              <p:spPr>
                <a:xfrm>
                  <a:off x="11324409" y="58475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54" name="Ink 53">
                  <a:extLst>
                    <a:ext uri="{FF2B5EF4-FFF2-40B4-BE49-F238E27FC236}">
                      <a16:creationId xmlns:a16="http://schemas.microsoft.com/office/drawing/2014/main" id="{CE34074E-AB6F-47E6-9AD0-24EAC4773A17}"/>
                    </a:ext>
                  </a:extLst>
                </p14:cNvPr>
                <p14:cNvContentPartPr/>
                <p14:nvPr/>
              </p14:nvContentPartPr>
              <p14:xfrm>
                <a:off x="11358969" y="5938675"/>
                <a:ext cx="360" cy="360"/>
              </p14:xfrm>
            </p:contentPart>
          </mc:Choice>
          <mc:Fallback xmlns="">
            <p:pic>
              <p:nvPicPr>
                <p:cNvPr id="54" name="Ink 53">
                  <a:extLst>
                    <a:ext uri="{FF2B5EF4-FFF2-40B4-BE49-F238E27FC236}">
                      <a16:creationId xmlns:a16="http://schemas.microsoft.com/office/drawing/2014/main" id="{CE34074E-AB6F-47E6-9AD0-24EAC4773A17}"/>
                    </a:ext>
                  </a:extLst>
                </p:cNvPr>
                <p:cNvPicPr/>
                <p:nvPr/>
              </p:nvPicPr>
              <p:blipFill>
                <a:blip r:embed="rId34"/>
                <a:stretch>
                  <a:fillRect/>
                </a:stretch>
              </p:blipFill>
              <p:spPr>
                <a:xfrm>
                  <a:off x="11296329" y="58756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56" name="Ink 55">
                  <a:extLst>
                    <a:ext uri="{FF2B5EF4-FFF2-40B4-BE49-F238E27FC236}">
                      <a16:creationId xmlns:a16="http://schemas.microsoft.com/office/drawing/2014/main" id="{CA18D058-DC16-44E6-A2B0-2503FB24B21F}"/>
                    </a:ext>
                  </a:extLst>
                </p14:cNvPr>
                <p14:cNvContentPartPr/>
                <p14:nvPr/>
              </p14:nvContentPartPr>
              <p14:xfrm>
                <a:off x="11415489" y="5938675"/>
                <a:ext cx="360" cy="360"/>
              </p14:xfrm>
            </p:contentPart>
          </mc:Choice>
          <mc:Fallback xmlns="">
            <p:pic>
              <p:nvPicPr>
                <p:cNvPr id="56" name="Ink 55">
                  <a:extLst>
                    <a:ext uri="{FF2B5EF4-FFF2-40B4-BE49-F238E27FC236}">
                      <a16:creationId xmlns:a16="http://schemas.microsoft.com/office/drawing/2014/main" id="{CA18D058-DC16-44E6-A2B0-2503FB24B21F}"/>
                    </a:ext>
                  </a:extLst>
                </p:cNvPr>
                <p:cNvPicPr/>
                <p:nvPr/>
              </p:nvPicPr>
              <p:blipFill>
                <a:blip r:embed="rId36"/>
                <a:stretch>
                  <a:fillRect/>
                </a:stretch>
              </p:blipFill>
              <p:spPr>
                <a:xfrm>
                  <a:off x="11352849" y="58756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58" name="Ink 57">
                  <a:extLst>
                    <a:ext uri="{FF2B5EF4-FFF2-40B4-BE49-F238E27FC236}">
                      <a16:creationId xmlns:a16="http://schemas.microsoft.com/office/drawing/2014/main" id="{02FB173A-355E-42F4-97A7-0BB83A7B406C}"/>
                    </a:ext>
                  </a:extLst>
                </p14:cNvPr>
                <p14:cNvContentPartPr/>
                <p14:nvPr/>
              </p14:nvContentPartPr>
              <p14:xfrm>
                <a:off x="11330529" y="5928955"/>
                <a:ext cx="360" cy="360"/>
              </p14:xfrm>
            </p:contentPart>
          </mc:Choice>
          <mc:Fallback xmlns="">
            <p:pic>
              <p:nvPicPr>
                <p:cNvPr id="58" name="Ink 57">
                  <a:extLst>
                    <a:ext uri="{FF2B5EF4-FFF2-40B4-BE49-F238E27FC236}">
                      <a16:creationId xmlns:a16="http://schemas.microsoft.com/office/drawing/2014/main" id="{02FB173A-355E-42F4-97A7-0BB83A7B406C}"/>
                    </a:ext>
                  </a:extLst>
                </p:cNvPr>
                <p:cNvPicPr/>
                <p:nvPr/>
              </p:nvPicPr>
              <p:blipFill>
                <a:blip r:embed="rId38"/>
                <a:stretch>
                  <a:fillRect/>
                </a:stretch>
              </p:blipFill>
              <p:spPr>
                <a:xfrm>
                  <a:off x="11267889" y="58663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59" name="Ink 58">
                  <a:extLst>
                    <a:ext uri="{FF2B5EF4-FFF2-40B4-BE49-F238E27FC236}">
                      <a16:creationId xmlns:a16="http://schemas.microsoft.com/office/drawing/2014/main" id="{82DFB499-55B6-430E-81FD-0A8E8B2651EC}"/>
                    </a:ext>
                  </a:extLst>
                </p14:cNvPr>
                <p14:cNvContentPartPr/>
                <p14:nvPr/>
              </p14:nvContentPartPr>
              <p14:xfrm>
                <a:off x="11236569" y="5891155"/>
                <a:ext cx="360" cy="360"/>
              </p14:xfrm>
            </p:contentPart>
          </mc:Choice>
          <mc:Fallback xmlns="">
            <p:pic>
              <p:nvPicPr>
                <p:cNvPr id="59" name="Ink 58">
                  <a:extLst>
                    <a:ext uri="{FF2B5EF4-FFF2-40B4-BE49-F238E27FC236}">
                      <a16:creationId xmlns:a16="http://schemas.microsoft.com/office/drawing/2014/main" id="{82DFB499-55B6-430E-81FD-0A8E8B2651EC}"/>
                    </a:ext>
                  </a:extLst>
                </p:cNvPr>
                <p:cNvPicPr/>
                <p:nvPr/>
              </p:nvPicPr>
              <p:blipFill>
                <a:blip r:embed="rId40"/>
                <a:stretch>
                  <a:fillRect/>
                </a:stretch>
              </p:blipFill>
              <p:spPr>
                <a:xfrm>
                  <a:off x="11173929" y="582815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60" name="Ink 59">
                  <a:extLst>
                    <a:ext uri="{FF2B5EF4-FFF2-40B4-BE49-F238E27FC236}">
                      <a16:creationId xmlns:a16="http://schemas.microsoft.com/office/drawing/2014/main" id="{73919DEA-4216-4684-8F69-1D0AB6AE8551}"/>
                    </a:ext>
                  </a:extLst>
                </p14:cNvPr>
                <p14:cNvContentPartPr/>
                <p14:nvPr/>
              </p14:nvContentPartPr>
              <p14:xfrm>
                <a:off x="11142609" y="5891155"/>
                <a:ext cx="360" cy="360"/>
              </p14:xfrm>
            </p:contentPart>
          </mc:Choice>
          <mc:Fallback xmlns="">
            <p:pic>
              <p:nvPicPr>
                <p:cNvPr id="60" name="Ink 59">
                  <a:extLst>
                    <a:ext uri="{FF2B5EF4-FFF2-40B4-BE49-F238E27FC236}">
                      <a16:creationId xmlns:a16="http://schemas.microsoft.com/office/drawing/2014/main" id="{73919DEA-4216-4684-8F69-1D0AB6AE8551}"/>
                    </a:ext>
                  </a:extLst>
                </p:cNvPr>
                <p:cNvPicPr/>
                <p:nvPr/>
              </p:nvPicPr>
              <p:blipFill>
                <a:blip r:embed="rId42"/>
                <a:stretch>
                  <a:fillRect/>
                </a:stretch>
              </p:blipFill>
              <p:spPr>
                <a:xfrm>
                  <a:off x="11079609" y="582815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62" name="Ink 61">
                  <a:extLst>
                    <a:ext uri="{FF2B5EF4-FFF2-40B4-BE49-F238E27FC236}">
                      <a16:creationId xmlns:a16="http://schemas.microsoft.com/office/drawing/2014/main" id="{D18B5366-7B29-4C3B-A9CA-0E820F9A0BC1}"/>
                    </a:ext>
                  </a:extLst>
                </p14:cNvPr>
                <p14:cNvContentPartPr/>
                <p14:nvPr/>
              </p14:nvContentPartPr>
              <p14:xfrm>
                <a:off x="10962969" y="5967115"/>
                <a:ext cx="360" cy="360"/>
              </p14:xfrm>
            </p:contentPart>
          </mc:Choice>
          <mc:Fallback xmlns="">
            <p:pic>
              <p:nvPicPr>
                <p:cNvPr id="62" name="Ink 61">
                  <a:extLst>
                    <a:ext uri="{FF2B5EF4-FFF2-40B4-BE49-F238E27FC236}">
                      <a16:creationId xmlns:a16="http://schemas.microsoft.com/office/drawing/2014/main" id="{D18B5366-7B29-4C3B-A9CA-0E820F9A0BC1}"/>
                    </a:ext>
                  </a:extLst>
                </p:cNvPr>
                <p:cNvPicPr/>
                <p:nvPr/>
              </p:nvPicPr>
              <p:blipFill>
                <a:blip r:embed="rId44"/>
                <a:stretch>
                  <a:fillRect/>
                </a:stretch>
              </p:blipFill>
              <p:spPr>
                <a:xfrm>
                  <a:off x="10900329" y="59041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63" name="Ink 62">
                  <a:extLst>
                    <a:ext uri="{FF2B5EF4-FFF2-40B4-BE49-F238E27FC236}">
                      <a16:creationId xmlns:a16="http://schemas.microsoft.com/office/drawing/2014/main" id="{E1930E16-CABB-4C52-AF9D-14CC5ACA0F1D}"/>
                    </a:ext>
                  </a:extLst>
                </p14:cNvPr>
                <p14:cNvContentPartPr/>
                <p14:nvPr/>
              </p14:nvContentPartPr>
              <p14:xfrm>
                <a:off x="11076369" y="5947675"/>
                <a:ext cx="360" cy="360"/>
              </p14:xfrm>
            </p:contentPart>
          </mc:Choice>
          <mc:Fallback xmlns="">
            <p:pic>
              <p:nvPicPr>
                <p:cNvPr id="63" name="Ink 62">
                  <a:extLst>
                    <a:ext uri="{FF2B5EF4-FFF2-40B4-BE49-F238E27FC236}">
                      <a16:creationId xmlns:a16="http://schemas.microsoft.com/office/drawing/2014/main" id="{E1930E16-CABB-4C52-AF9D-14CC5ACA0F1D}"/>
                    </a:ext>
                  </a:extLst>
                </p:cNvPr>
                <p:cNvPicPr/>
                <p:nvPr/>
              </p:nvPicPr>
              <p:blipFill>
                <a:blip r:embed="rId46"/>
                <a:stretch>
                  <a:fillRect/>
                </a:stretch>
              </p:blipFill>
              <p:spPr>
                <a:xfrm>
                  <a:off x="11013369" y="588503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65" name="Ink 64">
                  <a:extLst>
                    <a:ext uri="{FF2B5EF4-FFF2-40B4-BE49-F238E27FC236}">
                      <a16:creationId xmlns:a16="http://schemas.microsoft.com/office/drawing/2014/main" id="{497AA7BB-8BA2-46DE-B6C1-2E28C3E10576}"/>
                    </a:ext>
                  </a:extLst>
                </p14:cNvPr>
                <p14:cNvContentPartPr/>
                <p14:nvPr/>
              </p14:nvContentPartPr>
              <p14:xfrm>
                <a:off x="11132889" y="5976115"/>
                <a:ext cx="360" cy="360"/>
              </p14:xfrm>
            </p:contentPart>
          </mc:Choice>
          <mc:Fallback xmlns="">
            <p:pic>
              <p:nvPicPr>
                <p:cNvPr id="65" name="Ink 64">
                  <a:extLst>
                    <a:ext uri="{FF2B5EF4-FFF2-40B4-BE49-F238E27FC236}">
                      <a16:creationId xmlns:a16="http://schemas.microsoft.com/office/drawing/2014/main" id="{497AA7BB-8BA2-46DE-B6C1-2E28C3E10576}"/>
                    </a:ext>
                  </a:extLst>
                </p:cNvPr>
                <p:cNvPicPr/>
                <p:nvPr/>
              </p:nvPicPr>
              <p:blipFill>
                <a:blip r:embed="rId48"/>
                <a:stretch>
                  <a:fillRect/>
                </a:stretch>
              </p:blipFill>
              <p:spPr>
                <a:xfrm>
                  <a:off x="11070249" y="59131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67" name="Ink 66">
                  <a:extLst>
                    <a:ext uri="{FF2B5EF4-FFF2-40B4-BE49-F238E27FC236}">
                      <a16:creationId xmlns:a16="http://schemas.microsoft.com/office/drawing/2014/main" id="{07E6336B-9C00-4496-A3B6-E80A84A834C6}"/>
                    </a:ext>
                  </a:extLst>
                </p14:cNvPr>
                <p14:cNvContentPartPr/>
                <p14:nvPr/>
              </p14:nvContentPartPr>
              <p14:xfrm>
                <a:off x="11226849" y="5976115"/>
                <a:ext cx="360" cy="360"/>
              </p14:xfrm>
            </p:contentPart>
          </mc:Choice>
          <mc:Fallback xmlns="">
            <p:pic>
              <p:nvPicPr>
                <p:cNvPr id="67" name="Ink 66">
                  <a:extLst>
                    <a:ext uri="{FF2B5EF4-FFF2-40B4-BE49-F238E27FC236}">
                      <a16:creationId xmlns:a16="http://schemas.microsoft.com/office/drawing/2014/main" id="{07E6336B-9C00-4496-A3B6-E80A84A834C6}"/>
                    </a:ext>
                  </a:extLst>
                </p:cNvPr>
                <p:cNvPicPr/>
                <p:nvPr/>
              </p:nvPicPr>
              <p:blipFill>
                <a:blip r:embed="rId50"/>
                <a:stretch>
                  <a:fillRect/>
                </a:stretch>
              </p:blipFill>
              <p:spPr>
                <a:xfrm>
                  <a:off x="11164209" y="59131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69" name="Ink 68">
                  <a:extLst>
                    <a:ext uri="{FF2B5EF4-FFF2-40B4-BE49-F238E27FC236}">
                      <a16:creationId xmlns:a16="http://schemas.microsoft.com/office/drawing/2014/main" id="{57745ADB-3F4B-4B2F-A607-DE73C7D55F89}"/>
                    </a:ext>
                  </a:extLst>
                </p14:cNvPr>
                <p14:cNvContentPartPr/>
                <p14:nvPr/>
              </p14:nvContentPartPr>
              <p14:xfrm>
                <a:off x="11340249" y="5976115"/>
                <a:ext cx="360" cy="360"/>
              </p14:xfrm>
            </p:contentPart>
          </mc:Choice>
          <mc:Fallback xmlns="">
            <p:pic>
              <p:nvPicPr>
                <p:cNvPr id="69" name="Ink 68">
                  <a:extLst>
                    <a:ext uri="{FF2B5EF4-FFF2-40B4-BE49-F238E27FC236}">
                      <a16:creationId xmlns:a16="http://schemas.microsoft.com/office/drawing/2014/main" id="{57745ADB-3F4B-4B2F-A607-DE73C7D55F89}"/>
                    </a:ext>
                  </a:extLst>
                </p:cNvPr>
                <p:cNvPicPr/>
                <p:nvPr/>
              </p:nvPicPr>
              <p:blipFill>
                <a:blip r:embed="rId52"/>
                <a:stretch>
                  <a:fillRect/>
                </a:stretch>
              </p:blipFill>
              <p:spPr>
                <a:xfrm>
                  <a:off x="11277609" y="59131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71" name="Ink 70">
                  <a:extLst>
                    <a:ext uri="{FF2B5EF4-FFF2-40B4-BE49-F238E27FC236}">
                      <a16:creationId xmlns:a16="http://schemas.microsoft.com/office/drawing/2014/main" id="{1223AFD0-A6A1-4918-AD28-CF5BB79336FF}"/>
                    </a:ext>
                  </a:extLst>
                </p14:cNvPr>
                <p14:cNvContentPartPr/>
                <p14:nvPr/>
              </p14:nvContentPartPr>
              <p14:xfrm>
                <a:off x="11406129" y="5976115"/>
                <a:ext cx="360" cy="360"/>
              </p14:xfrm>
            </p:contentPart>
          </mc:Choice>
          <mc:Fallback xmlns="">
            <p:pic>
              <p:nvPicPr>
                <p:cNvPr id="71" name="Ink 70">
                  <a:extLst>
                    <a:ext uri="{FF2B5EF4-FFF2-40B4-BE49-F238E27FC236}">
                      <a16:creationId xmlns:a16="http://schemas.microsoft.com/office/drawing/2014/main" id="{1223AFD0-A6A1-4918-AD28-CF5BB79336FF}"/>
                    </a:ext>
                  </a:extLst>
                </p:cNvPr>
                <p:cNvPicPr/>
                <p:nvPr/>
              </p:nvPicPr>
              <p:blipFill>
                <a:blip r:embed="rId54"/>
                <a:stretch>
                  <a:fillRect/>
                </a:stretch>
              </p:blipFill>
              <p:spPr>
                <a:xfrm>
                  <a:off x="11343129" y="59131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73" name="Ink 72">
                  <a:extLst>
                    <a:ext uri="{FF2B5EF4-FFF2-40B4-BE49-F238E27FC236}">
                      <a16:creationId xmlns:a16="http://schemas.microsoft.com/office/drawing/2014/main" id="{E8CBE3AC-36E9-47F1-99AB-C1032202BE73}"/>
                    </a:ext>
                  </a:extLst>
                </p14:cNvPr>
                <p14:cNvContentPartPr/>
                <p14:nvPr/>
              </p14:nvContentPartPr>
              <p14:xfrm>
                <a:off x="11038929" y="5985835"/>
                <a:ext cx="360" cy="360"/>
              </p14:xfrm>
            </p:contentPart>
          </mc:Choice>
          <mc:Fallback xmlns="">
            <p:pic>
              <p:nvPicPr>
                <p:cNvPr id="73" name="Ink 72">
                  <a:extLst>
                    <a:ext uri="{FF2B5EF4-FFF2-40B4-BE49-F238E27FC236}">
                      <a16:creationId xmlns:a16="http://schemas.microsoft.com/office/drawing/2014/main" id="{E8CBE3AC-36E9-47F1-99AB-C1032202BE73}"/>
                    </a:ext>
                  </a:extLst>
                </p:cNvPr>
                <p:cNvPicPr/>
                <p:nvPr/>
              </p:nvPicPr>
              <p:blipFill>
                <a:blip r:embed="rId56"/>
                <a:stretch>
                  <a:fillRect/>
                </a:stretch>
              </p:blipFill>
              <p:spPr>
                <a:xfrm>
                  <a:off x="10975929" y="592283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75" name="Ink 74">
                  <a:extLst>
                    <a:ext uri="{FF2B5EF4-FFF2-40B4-BE49-F238E27FC236}">
                      <a16:creationId xmlns:a16="http://schemas.microsoft.com/office/drawing/2014/main" id="{C6D896BD-190F-4DDA-A363-E1146AFD4B03}"/>
                    </a:ext>
                  </a:extLst>
                </p14:cNvPr>
                <p14:cNvContentPartPr/>
                <p14:nvPr/>
              </p14:nvContentPartPr>
              <p14:xfrm>
                <a:off x="10897089" y="5957395"/>
                <a:ext cx="360" cy="360"/>
              </p14:xfrm>
            </p:contentPart>
          </mc:Choice>
          <mc:Fallback xmlns="">
            <p:pic>
              <p:nvPicPr>
                <p:cNvPr id="75" name="Ink 74">
                  <a:extLst>
                    <a:ext uri="{FF2B5EF4-FFF2-40B4-BE49-F238E27FC236}">
                      <a16:creationId xmlns:a16="http://schemas.microsoft.com/office/drawing/2014/main" id="{C6D896BD-190F-4DDA-A363-E1146AFD4B03}"/>
                    </a:ext>
                  </a:extLst>
                </p:cNvPr>
                <p:cNvPicPr/>
                <p:nvPr/>
              </p:nvPicPr>
              <p:blipFill>
                <a:blip r:embed="rId58"/>
                <a:stretch>
                  <a:fillRect/>
                </a:stretch>
              </p:blipFill>
              <p:spPr>
                <a:xfrm>
                  <a:off x="10834449" y="5894395"/>
                  <a:ext cx="126000" cy="126000"/>
                </a:xfrm>
                <a:prstGeom prst="rect">
                  <a:avLst/>
                </a:prstGeom>
              </p:spPr>
            </p:pic>
          </mc:Fallback>
        </mc:AlternateContent>
      </p:grpSp>
      <p:grpSp>
        <p:nvGrpSpPr>
          <p:cNvPr id="88" name="Group 87">
            <a:extLst>
              <a:ext uri="{FF2B5EF4-FFF2-40B4-BE49-F238E27FC236}">
                <a16:creationId xmlns:a16="http://schemas.microsoft.com/office/drawing/2014/main" id="{BBA58EE1-8D26-46D6-BEDC-E14CE70B5898}"/>
              </a:ext>
            </a:extLst>
          </p:cNvPr>
          <p:cNvGrpSpPr/>
          <p:nvPr/>
        </p:nvGrpSpPr>
        <p:grpSpPr>
          <a:xfrm>
            <a:off x="8549889" y="5683795"/>
            <a:ext cx="179640" cy="273960"/>
            <a:chOff x="8549889" y="5683795"/>
            <a:chExt cx="179640" cy="273960"/>
          </a:xfrm>
        </p:grpSpPr>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77" name="Ink 76">
                  <a:extLst>
                    <a:ext uri="{FF2B5EF4-FFF2-40B4-BE49-F238E27FC236}">
                      <a16:creationId xmlns:a16="http://schemas.microsoft.com/office/drawing/2014/main" id="{CEE79810-D652-48F8-B0D5-0F5CE1A4D0B1}"/>
                    </a:ext>
                  </a:extLst>
                </p14:cNvPr>
                <p14:cNvContentPartPr/>
                <p14:nvPr/>
              </p14:nvContentPartPr>
              <p14:xfrm>
                <a:off x="8549889" y="5683795"/>
                <a:ext cx="360" cy="360"/>
              </p14:xfrm>
            </p:contentPart>
          </mc:Choice>
          <mc:Fallback xmlns="">
            <p:pic>
              <p:nvPicPr>
                <p:cNvPr id="77" name="Ink 76">
                  <a:extLst>
                    <a:ext uri="{FF2B5EF4-FFF2-40B4-BE49-F238E27FC236}">
                      <a16:creationId xmlns:a16="http://schemas.microsoft.com/office/drawing/2014/main" id="{CEE79810-D652-48F8-B0D5-0F5CE1A4D0B1}"/>
                    </a:ext>
                  </a:extLst>
                </p:cNvPr>
                <p:cNvPicPr/>
                <p:nvPr/>
              </p:nvPicPr>
              <p:blipFill>
                <a:blip r:embed="rId60"/>
                <a:stretch>
                  <a:fillRect/>
                </a:stretch>
              </p:blipFill>
              <p:spPr>
                <a:xfrm>
                  <a:off x="8487249" y="56207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
              <p14:nvContentPartPr>
                <p14:cNvPr id="78" name="Ink 77">
                  <a:extLst>
                    <a:ext uri="{FF2B5EF4-FFF2-40B4-BE49-F238E27FC236}">
                      <a16:creationId xmlns:a16="http://schemas.microsoft.com/office/drawing/2014/main" id="{33EE6051-09CB-4360-8D86-26173AF48170}"/>
                    </a:ext>
                  </a:extLst>
                </p14:cNvPr>
                <p14:cNvContentPartPr/>
                <p14:nvPr/>
              </p14:nvContentPartPr>
              <p14:xfrm>
                <a:off x="8644209" y="5731315"/>
                <a:ext cx="360" cy="360"/>
              </p14:xfrm>
            </p:contentPart>
          </mc:Choice>
          <mc:Fallback xmlns="">
            <p:pic>
              <p:nvPicPr>
                <p:cNvPr id="78" name="Ink 77">
                  <a:extLst>
                    <a:ext uri="{FF2B5EF4-FFF2-40B4-BE49-F238E27FC236}">
                      <a16:creationId xmlns:a16="http://schemas.microsoft.com/office/drawing/2014/main" id="{33EE6051-09CB-4360-8D86-26173AF48170}"/>
                    </a:ext>
                  </a:extLst>
                </p:cNvPr>
                <p:cNvPicPr/>
                <p:nvPr/>
              </p:nvPicPr>
              <p:blipFill>
                <a:blip r:embed="rId62"/>
                <a:stretch>
                  <a:fillRect/>
                </a:stretch>
              </p:blipFill>
              <p:spPr>
                <a:xfrm>
                  <a:off x="8581209" y="56683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80" name="Ink 79">
                  <a:extLst>
                    <a:ext uri="{FF2B5EF4-FFF2-40B4-BE49-F238E27FC236}">
                      <a16:creationId xmlns:a16="http://schemas.microsoft.com/office/drawing/2014/main" id="{4698699F-E1E3-49B5-A2F6-4C284EB9890B}"/>
                    </a:ext>
                  </a:extLst>
                </p14:cNvPr>
                <p14:cNvContentPartPr/>
                <p14:nvPr/>
              </p14:nvContentPartPr>
              <p14:xfrm>
                <a:off x="8559609" y="5815555"/>
                <a:ext cx="360" cy="360"/>
              </p14:xfrm>
            </p:contentPart>
          </mc:Choice>
          <mc:Fallback xmlns="">
            <p:pic>
              <p:nvPicPr>
                <p:cNvPr id="80" name="Ink 79">
                  <a:extLst>
                    <a:ext uri="{FF2B5EF4-FFF2-40B4-BE49-F238E27FC236}">
                      <a16:creationId xmlns:a16="http://schemas.microsoft.com/office/drawing/2014/main" id="{4698699F-E1E3-49B5-A2F6-4C284EB9890B}"/>
                    </a:ext>
                  </a:extLst>
                </p:cNvPr>
                <p:cNvPicPr/>
                <p:nvPr/>
              </p:nvPicPr>
              <p:blipFill>
                <a:blip r:embed="rId64"/>
                <a:stretch>
                  <a:fillRect/>
                </a:stretch>
              </p:blipFill>
              <p:spPr>
                <a:xfrm>
                  <a:off x="8496609" y="575291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
              <p14:nvContentPartPr>
                <p14:cNvPr id="82" name="Ink 81">
                  <a:extLst>
                    <a:ext uri="{FF2B5EF4-FFF2-40B4-BE49-F238E27FC236}">
                      <a16:creationId xmlns:a16="http://schemas.microsoft.com/office/drawing/2014/main" id="{E47AB4C0-6F4E-47CA-906B-3EBB773A9100}"/>
                    </a:ext>
                  </a:extLst>
                </p14:cNvPr>
                <p14:cNvContentPartPr/>
                <p14:nvPr/>
              </p14:nvContentPartPr>
              <p14:xfrm>
                <a:off x="8682009" y="5825275"/>
                <a:ext cx="360" cy="360"/>
              </p14:xfrm>
            </p:contentPart>
          </mc:Choice>
          <mc:Fallback xmlns="">
            <p:pic>
              <p:nvPicPr>
                <p:cNvPr id="82" name="Ink 81">
                  <a:extLst>
                    <a:ext uri="{FF2B5EF4-FFF2-40B4-BE49-F238E27FC236}">
                      <a16:creationId xmlns:a16="http://schemas.microsoft.com/office/drawing/2014/main" id="{E47AB4C0-6F4E-47CA-906B-3EBB773A9100}"/>
                    </a:ext>
                  </a:extLst>
                </p:cNvPr>
                <p:cNvPicPr/>
                <p:nvPr/>
              </p:nvPicPr>
              <p:blipFill>
                <a:blip r:embed="rId66"/>
                <a:stretch>
                  <a:fillRect/>
                </a:stretch>
              </p:blipFill>
              <p:spPr>
                <a:xfrm>
                  <a:off x="8619009" y="576263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84" name="Ink 83">
                  <a:extLst>
                    <a:ext uri="{FF2B5EF4-FFF2-40B4-BE49-F238E27FC236}">
                      <a16:creationId xmlns:a16="http://schemas.microsoft.com/office/drawing/2014/main" id="{B5C218A1-EE91-4B95-983D-7BCB03568AA1}"/>
                    </a:ext>
                  </a:extLst>
                </p14:cNvPr>
                <p14:cNvContentPartPr/>
                <p14:nvPr/>
              </p14:nvContentPartPr>
              <p14:xfrm>
                <a:off x="8597049" y="5900875"/>
                <a:ext cx="360" cy="360"/>
              </p14:xfrm>
            </p:contentPart>
          </mc:Choice>
          <mc:Fallback xmlns="">
            <p:pic>
              <p:nvPicPr>
                <p:cNvPr id="84" name="Ink 83">
                  <a:extLst>
                    <a:ext uri="{FF2B5EF4-FFF2-40B4-BE49-F238E27FC236}">
                      <a16:creationId xmlns:a16="http://schemas.microsoft.com/office/drawing/2014/main" id="{B5C218A1-EE91-4B95-983D-7BCB03568AA1}"/>
                    </a:ext>
                  </a:extLst>
                </p:cNvPr>
                <p:cNvPicPr/>
                <p:nvPr/>
              </p:nvPicPr>
              <p:blipFill>
                <a:blip r:embed="rId68"/>
                <a:stretch>
                  <a:fillRect/>
                </a:stretch>
              </p:blipFill>
              <p:spPr>
                <a:xfrm>
                  <a:off x="8534049" y="583787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
              <p14:nvContentPartPr>
                <p14:cNvPr id="85" name="Ink 84">
                  <a:extLst>
                    <a:ext uri="{FF2B5EF4-FFF2-40B4-BE49-F238E27FC236}">
                      <a16:creationId xmlns:a16="http://schemas.microsoft.com/office/drawing/2014/main" id="{DF46D23B-756F-42A9-B010-81D5B0B00A28}"/>
                    </a:ext>
                  </a:extLst>
                </p14:cNvPr>
                <p14:cNvContentPartPr/>
                <p14:nvPr/>
              </p14:nvContentPartPr>
              <p14:xfrm>
                <a:off x="8597049" y="5957395"/>
                <a:ext cx="360" cy="360"/>
              </p14:xfrm>
            </p:contentPart>
          </mc:Choice>
          <mc:Fallback xmlns="">
            <p:pic>
              <p:nvPicPr>
                <p:cNvPr id="85" name="Ink 84">
                  <a:extLst>
                    <a:ext uri="{FF2B5EF4-FFF2-40B4-BE49-F238E27FC236}">
                      <a16:creationId xmlns:a16="http://schemas.microsoft.com/office/drawing/2014/main" id="{DF46D23B-756F-42A9-B010-81D5B0B00A28}"/>
                    </a:ext>
                  </a:extLst>
                </p:cNvPr>
                <p:cNvPicPr/>
                <p:nvPr/>
              </p:nvPicPr>
              <p:blipFill>
                <a:blip r:embed="rId70"/>
                <a:stretch>
                  <a:fillRect/>
                </a:stretch>
              </p:blipFill>
              <p:spPr>
                <a:xfrm>
                  <a:off x="8534049" y="5894395"/>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
              <p14:nvContentPartPr>
                <p14:cNvPr id="87" name="Ink 86">
                  <a:extLst>
                    <a:ext uri="{FF2B5EF4-FFF2-40B4-BE49-F238E27FC236}">
                      <a16:creationId xmlns:a16="http://schemas.microsoft.com/office/drawing/2014/main" id="{1C18D39F-C7FA-49C8-B330-2AF9B1580B66}"/>
                    </a:ext>
                  </a:extLst>
                </p14:cNvPr>
                <p14:cNvContentPartPr/>
                <p14:nvPr/>
              </p14:nvContentPartPr>
              <p14:xfrm>
                <a:off x="8729169" y="5957395"/>
                <a:ext cx="360" cy="360"/>
              </p14:xfrm>
            </p:contentPart>
          </mc:Choice>
          <mc:Fallback xmlns="">
            <p:pic>
              <p:nvPicPr>
                <p:cNvPr id="87" name="Ink 86">
                  <a:extLst>
                    <a:ext uri="{FF2B5EF4-FFF2-40B4-BE49-F238E27FC236}">
                      <a16:creationId xmlns:a16="http://schemas.microsoft.com/office/drawing/2014/main" id="{1C18D39F-C7FA-49C8-B330-2AF9B1580B66}"/>
                    </a:ext>
                  </a:extLst>
                </p:cNvPr>
                <p:cNvPicPr/>
                <p:nvPr/>
              </p:nvPicPr>
              <p:blipFill>
                <a:blip r:embed="rId72"/>
                <a:stretch>
                  <a:fillRect/>
                </a:stretch>
              </p:blipFill>
              <p:spPr>
                <a:xfrm>
                  <a:off x="8666169" y="5894395"/>
                  <a:ext cx="126000" cy="12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3">
            <p14:nvContentPartPr>
              <p14:cNvPr id="91" name="Ink 90">
                <a:extLst>
                  <a:ext uri="{FF2B5EF4-FFF2-40B4-BE49-F238E27FC236}">
                    <a16:creationId xmlns:a16="http://schemas.microsoft.com/office/drawing/2014/main" id="{9B913EA8-0DF7-4BFE-817E-40FD497CAF46}"/>
                  </a:ext>
                </a:extLst>
              </p14:cNvPr>
              <p14:cNvContentPartPr/>
              <p14:nvPr/>
            </p14:nvContentPartPr>
            <p14:xfrm>
              <a:off x="-1112871" y="6522955"/>
              <a:ext cx="360" cy="360"/>
            </p14:xfrm>
          </p:contentPart>
        </mc:Choice>
        <mc:Fallback xmlns="">
          <p:pic>
            <p:nvPicPr>
              <p:cNvPr id="91" name="Ink 90">
                <a:extLst>
                  <a:ext uri="{FF2B5EF4-FFF2-40B4-BE49-F238E27FC236}">
                    <a16:creationId xmlns:a16="http://schemas.microsoft.com/office/drawing/2014/main" id="{9B913EA8-0DF7-4BFE-817E-40FD497CAF46}"/>
                  </a:ext>
                </a:extLst>
              </p:cNvPr>
              <p:cNvPicPr/>
              <p:nvPr/>
            </p:nvPicPr>
            <p:blipFill>
              <a:blip r:embed="rId74"/>
              <a:stretch>
                <a:fillRect/>
              </a:stretch>
            </p:blipFill>
            <p:spPr>
              <a:xfrm>
                <a:off x="-1175511" y="645995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6" name="Ink 95">
                <a:extLst>
                  <a:ext uri="{FF2B5EF4-FFF2-40B4-BE49-F238E27FC236}">
                    <a16:creationId xmlns:a16="http://schemas.microsoft.com/office/drawing/2014/main" id="{B4D931EE-9BF9-43E8-AA84-1AC48FEBE836}"/>
                  </a:ext>
                </a:extLst>
              </p14:cNvPr>
              <p14:cNvContentPartPr/>
              <p14:nvPr/>
            </p14:nvContentPartPr>
            <p14:xfrm>
              <a:off x="8663274" y="5806555"/>
              <a:ext cx="360" cy="360"/>
            </p14:xfrm>
          </p:contentPart>
        </mc:Choice>
        <mc:Fallback xmlns="">
          <p:pic>
            <p:nvPicPr>
              <p:cNvPr id="96" name="Ink 95">
                <a:extLst>
                  <a:ext uri="{FF2B5EF4-FFF2-40B4-BE49-F238E27FC236}">
                    <a16:creationId xmlns:a16="http://schemas.microsoft.com/office/drawing/2014/main" id="{B4D931EE-9BF9-43E8-AA84-1AC48FEBE836}"/>
                  </a:ext>
                </a:extLst>
              </p:cNvPr>
              <p:cNvPicPr/>
              <p:nvPr/>
            </p:nvPicPr>
            <p:blipFill>
              <a:blip r:embed="rId76"/>
              <a:stretch>
                <a:fillRect/>
              </a:stretch>
            </p:blipFill>
            <p:spPr>
              <a:xfrm>
                <a:off x="8654274" y="57979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7" name="Ink 96">
                <a:extLst>
                  <a:ext uri="{FF2B5EF4-FFF2-40B4-BE49-F238E27FC236}">
                    <a16:creationId xmlns:a16="http://schemas.microsoft.com/office/drawing/2014/main" id="{CC32C623-2213-4C2D-B6CE-D9B46B3C630C}"/>
                  </a:ext>
                </a:extLst>
              </p14:cNvPr>
              <p14:cNvContentPartPr/>
              <p14:nvPr/>
            </p14:nvContentPartPr>
            <p14:xfrm>
              <a:off x="8625474" y="5882155"/>
              <a:ext cx="360" cy="360"/>
            </p14:xfrm>
          </p:contentPart>
        </mc:Choice>
        <mc:Fallback xmlns="">
          <p:pic>
            <p:nvPicPr>
              <p:cNvPr id="97" name="Ink 96">
                <a:extLst>
                  <a:ext uri="{FF2B5EF4-FFF2-40B4-BE49-F238E27FC236}">
                    <a16:creationId xmlns:a16="http://schemas.microsoft.com/office/drawing/2014/main" id="{CC32C623-2213-4C2D-B6CE-D9B46B3C630C}"/>
                  </a:ext>
                </a:extLst>
              </p:cNvPr>
              <p:cNvPicPr/>
              <p:nvPr/>
            </p:nvPicPr>
            <p:blipFill>
              <a:blip r:embed="rId78"/>
              <a:stretch>
                <a:fillRect/>
              </a:stretch>
            </p:blipFill>
            <p:spPr>
              <a:xfrm>
                <a:off x="8607474" y="5864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8" name="Ink 97">
                <a:extLst>
                  <a:ext uri="{FF2B5EF4-FFF2-40B4-BE49-F238E27FC236}">
                    <a16:creationId xmlns:a16="http://schemas.microsoft.com/office/drawing/2014/main" id="{9814186B-41B0-4D6E-92AA-2D02E7F99249}"/>
                  </a:ext>
                </a:extLst>
              </p14:cNvPr>
              <p14:cNvContentPartPr/>
              <p14:nvPr/>
            </p14:nvContentPartPr>
            <p14:xfrm>
              <a:off x="8700714" y="5778475"/>
              <a:ext cx="360" cy="360"/>
            </p14:xfrm>
          </p:contentPart>
        </mc:Choice>
        <mc:Fallback xmlns="">
          <p:pic>
            <p:nvPicPr>
              <p:cNvPr id="98" name="Ink 97">
                <a:extLst>
                  <a:ext uri="{FF2B5EF4-FFF2-40B4-BE49-F238E27FC236}">
                    <a16:creationId xmlns:a16="http://schemas.microsoft.com/office/drawing/2014/main" id="{9814186B-41B0-4D6E-92AA-2D02E7F99249}"/>
                  </a:ext>
                </a:extLst>
              </p:cNvPr>
              <p:cNvPicPr/>
              <p:nvPr/>
            </p:nvPicPr>
            <p:blipFill>
              <a:blip r:embed="rId78"/>
              <a:stretch>
                <a:fillRect/>
              </a:stretch>
            </p:blipFill>
            <p:spPr>
              <a:xfrm>
                <a:off x="8682714" y="5760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99" name="Ink 98">
                <a:extLst>
                  <a:ext uri="{FF2B5EF4-FFF2-40B4-BE49-F238E27FC236}">
                    <a16:creationId xmlns:a16="http://schemas.microsoft.com/office/drawing/2014/main" id="{E80C4E39-9794-49F3-BF57-0ECCCEAD2050}"/>
                  </a:ext>
                </a:extLst>
              </p14:cNvPr>
              <p14:cNvContentPartPr/>
              <p14:nvPr/>
            </p14:nvContentPartPr>
            <p14:xfrm>
              <a:off x="8597034" y="5693515"/>
              <a:ext cx="360" cy="360"/>
            </p14:xfrm>
          </p:contentPart>
        </mc:Choice>
        <mc:Fallback xmlns="">
          <p:pic>
            <p:nvPicPr>
              <p:cNvPr id="99" name="Ink 98">
                <a:extLst>
                  <a:ext uri="{FF2B5EF4-FFF2-40B4-BE49-F238E27FC236}">
                    <a16:creationId xmlns:a16="http://schemas.microsoft.com/office/drawing/2014/main" id="{E80C4E39-9794-49F3-BF57-0ECCCEAD2050}"/>
                  </a:ext>
                </a:extLst>
              </p:cNvPr>
              <p:cNvPicPr/>
              <p:nvPr/>
            </p:nvPicPr>
            <p:blipFill>
              <a:blip r:embed="rId78"/>
              <a:stretch>
                <a:fillRect/>
              </a:stretch>
            </p:blipFill>
            <p:spPr>
              <a:xfrm>
                <a:off x="8579034" y="5675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0" name="Ink 99">
                <a:extLst>
                  <a:ext uri="{FF2B5EF4-FFF2-40B4-BE49-F238E27FC236}">
                    <a16:creationId xmlns:a16="http://schemas.microsoft.com/office/drawing/2014/main" id="{E871E2C2-92BF-411E-A4E3-7335DD4B7AB9}"/>
                  </a:ext>
                </a:extLst>
              </p14:cNvPr>
              <p14:cNvContentPartPr/>
              <p14:nvPr/>
            </p14:nvContentPartPr>
            <p14:xfrm>
              <a:off x="8549874" y="5627635"/>
              <a:ext cx="360" cy="360"/>
            </p14:xfrm>
          </p:contentPart>
        </mc:Choice>
        <mc:Fallback xmlns="">
          <p:pic>
            <p:nvPicPr>
              <p:cNvPr id="100" name="Ink 99">
                <a:extLst>
                  <a:ext uri="{FF2B5EF4-FFF2-40B4-BE49-F238E27FC236}">
                    <a16:creationId xmlns:a16="http://schemas.microsoft.com/office/drawing/2014/main" id="{E871E2C2-92BF-411E-A4E3-7335DD4B7AB9}"/>
                  </a:ext>
                </a:extLst>
              </p:cNvPr>
              <p:cNvPicPr/>
              <p:nvPr/>
            </p:nvPicPr>
            <p:blipFill>
              <a:blip r:embed="rId78"/>
              <a:stretch>
                <a:fillRect/>
              </a:stretch>
            </p:blipFill>
            <p:spPr>
              <a:xfrm>
                <a:off x="8532234" y="5609635"/>
                <a:ext cx="36000" cy="36000"/>
              </a:xfrm>
              <a:prstGeom prst="rect">
                <a:avLst/>
              </a:prstGeom>
            </p:spPr>
          </p:pic>
        </mc:Fallback>
      </mc:AlternateContent>
      <p:grpSp>
        <p:nvGrpSpPr>
          <p:cNvPr id="102" name="Group 101">
            <a:extLst>
              <a:ext uri="{FF2B5EF4-FFF2-40B4-BE49-F238E27FC236}">
                <a16:creationId xmlns:a16="http://schemas.microsoft.com/office/drawing/2014/main" id="{823EE57F-75CC-4C48-A663-6A096466C81F}"/>
              </a:ext>
            </a:extLst>
          </p:cNvPr>
          <p:cNvGrpSpPr/>
          <p:nvPr/>
        </p:nvGrpSpPr>
        <p:grpSpPr>
          <a:xfrm>
            <a:off x="8540514" y="5731315"/>
            <a:ext cx="39600" cy="19080"/>
            <a:chOff x="8540514" y="5731315"/>
            <a:chExt cx="39600" cy="19080"/>
          </a:xfrm>
        </p:grpSpPr>
        <mc:AlternateContent xmlns:mc="http://schemas.openxmlformats.org/markup-compatibility/2006" xmlns:p14="http://schemas.microsoft.com/office/powerpoint/2010/main">
          <mc:Choice Requires="p14">
            <p:contentPart p14:bwMode="auto" r:id="rId82">
              <p14:nvContentPartPr>
                <p14:cNvPr id="94" name="Ink 93">
                  <a:extLst>
                    <a:ext uri="{FF2B5EF4-FFF2-40B4-BE49-F238E27FC236}">
                      <a16:creationId xmlns:a16="http://schemas.microsoft.com/office/drawing/2014/main" id="{579EDC79-7EDD-41AC-972B-68A29BA78684}"/>
                    </a:ext>
                  </a:extLst>
                </p14:cNvPr>
                <p14:cNvContentPartPr/>
                <p14:nvPr/>
              </p14:nvContentPartPr>
              <p14:xfrm>
                <a:off x="8540514" y="5731315"/>
                <a:ext cx="360" cy="360"/>
              </p14:xfrm>
            </p:contentPart>
          </mc:Choice>
          <mc:Fallback xmlns="">
            <p:pic>
              <p:nvPicPr>
                <p:cNvPr id="94" name="Ink 93">
                  <a:extLst>
                    <a:ext uri="{FF2B5EF4-FFF2-40B4-BE49-F238E27FC236}">
                      <a16:creationId xmlns:a16="http://schemas.microsoft.com/office/drawing/2014/main" id="{579EDC79-7EDD-41AC-972B-68A29BA78684}"/>
                    </a:ext>
                  </a:extLst>
                </p:cNvPr>
                <p:cNvPicPr/>
                <p:nvPr/>
              </p:nvPicPr>
              <p:blipFill>
                <a:blip r:embed="rId76"/>
                <a:stretch>
                  <a:fillRect/>
                </a:stretch>
              </p:blipFill>
              <p:spPr>
                <a:xfrm>
                  <a:off x="8531514" y="57223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5" name="Ink 94">
                  <a:extLst>
                    <a:ext uri="{FF2B5EF4-FFF2-40B4-BE49-F238E27FC236}">
                      <a16:creationId xmlns:a16="http://schemas.microsoft.com/office/drawing/2014/main" id="{6E0D559E-A25B-4602-9EA2-CF7C8AD013DC}"/>
                    </a:ext>
                  </a:extLst>
                </p14:cNvPr>
                <p14:cNvContentPartPr/>
                <p14:nvPr/>
              </p14:nvContentPartPr>
              <p14:xfrm>
                <a:off x="8578314" y="5750035"/>
                <a:ext cx="1800" cy="360"/>
              </p14:xfrm>
            </p:contentPart>
          </mc:Choice>
          <mc:Fallback xmlns="">
            <p:pic>
              <p:nvPicPr>
                <p:cNvPr id="95" name="Ink 94">
                  <a:extLst>
                    <a:ext uri="{FF2B5EF4-FFF2-40B4-BE49-F238E27FC236}">
                      <a16:creationId xmlns:a16="http://schemas.microsoft.com/office/drawing/2014/main" id="{6E0D559E-A25B-4602-9EA2-CF7C8AD013DC}"/>
                    </a:ext>
                  </a:extLst>
                </p:cNvPr>
                <p:cNvPicPr/>
                <p:nvPr/>
              </p:nvPicPr>
              <p:blipFill>
                <a:blip r:embed="rId84"/>
                <a:stretch>
                  <a:fillRect/>
                </a:stretch>
              </p:blipFill>
              <p:spPr>
                <a:xfrm>
                  <a:off x="8569314" y="5741035"/>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1" name="Ink 100">
                  <a:extLst>
                    <a:ext uri="{FF2B5EF4-FFF2-40B4-BE49-F238E27FC236}">
                      <a16:creationId xmlns:a16="http://schemas.microsoft.com/office/drawing/2014/main" id="{1F76E2E5-6D3D-4A98-9C5B-9AB4FE65DD65}"/>
                    </a:ext>
                  </a:extLst>
                </p14:cNvPr>
                <p14:cNvContentPartPr/>
                <p14:nvPr/>
              </p14:nvContentPartPr>
              <p14:xfrm>
                <a:off x="8540514" y="5731315"/>
                <a:ext cx="360" cy="360"/>
              </p14:xfrm>
            </p:contentPart>
          </mc:Choice>
          <mc:Fallback xmlns="">
            <p:pic>
              <p:nvPicPr>
                <p:cNvPr id="101" name="Ink 100">
                  <a:extLst>
                    <a:ext uri="{FF2B5EF4-FFF2-40B4-BE49-F238E27FC236}">
                      <a16:creationId xmlns:a16="http://schemas.microsoft.com/office/drawing/2014/main" id="{1F76E2E5-6D3D-4A98-9C5B-9AB4FE65DD65}"/>
                    </a:ext>
                  </a:extLst>
                </p:cNvPr>
                <p:cNvPicPr/>
                <p:nvPr/>
              </p:nvPicPr>
              <p:blipFill>
                <a:blip r:embed="rId78"/>
                <a:stretch>
                  <a:fillRect/>
                </a:stretch>
              </p:blipFill>
              <p:spPr>
                <a:xfrm>
                  <a:off x="8522514" y="57133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103" name="Ink 102">
                <a:extLst>
                  <a:ext uri="{FF2B5EF4-FFF2-40B4-BE49-F238E27FC236}">
                    <a16:creationId xmlns:a16="http://schemas.microsoft.com/office/drawing/2014/main" id="{B9154FE7-4E92-4063-B12C-49DAED4388E7}"/>
                  </a:ext>
                </a:extLst>
              </p14:cNvPr>
              <p14:cNvContentPartPr/>
              <p14:nvPr/>
            </p14:nvContentPartPr>
            <p14:xfrm>
              <a:off x="8710434" y="5938675"/>
              <a:ext cx="360" cy="360"/>
            </p14:xfrm>
          </p:contentPart>
        </mc:Choice>
        <mc:Fallback xmlns="">
          <p:pic>
            <p:nvPicPr>
              <p:cNvPr id="103" name="Ink 102">
                <a:extLst>
                  <a:ext uri="{FF2B5EF4-FFF2-40B4-BE49-F238E27FC236}">
                    <a16:creationId xmlns:a16="http://schemas.microsoft.com/office/drawing/2014/main" id="{B9154FE7-4E92-4063-B12C-49DAED4388E7}"/>
                  </a:ext>
                </a:extLst>
              </p:cNvPr>
              <p:cNvPicPr/>
              <p:nvPr/>
            </p:nvPicPr>
            <p:blipFill>
              <a:blip r:embed="rId78"/>
              <a:stretch>
                <a:fillRect/>
              </a:stretch>
            </p:blipFill>
            <p:spPr>
              <a:xfrm>
                <a:off x="8692434" y="59206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5" name="Ink 124">
                <a:extLst>
                  <a:ext uri="{FF2B5EF4-FFF2-40B4-BE49-F238E27FC236}">
                    <a16:creationId xmlns:a16="http://schemas.microsoft.com/office/drawing/2014/main" id="{B1A6B337-D9FF-4B8D-9E95-5FA0968E543D}"/>
                  </a:ext>
                </a:extLst>
              </p14:cNvPr>
              <p14:cNvContentPartPr/>
              <p14:nvPr/>
            </p14:nvContentPartPr>
            <p14:xfrm>
              <a:off x="8715899" y="5940010"/>
              <a:ext cx="360" cy="360"/>
            </p14:xfrm>
          </p:contentPart>
        </mc:Choice>
        <mc:Fallback xmlns="">
          <p:pic>
            <p:nvPicPr>
              <p:cNvPr id="125" name="Ink 124">
                <a:extLst>
                  <a:ext uri="{FF2B5EF4-FFF2-40B4-BE49-F238E27FC236}">
                    <a16:creationId xmlns:a16="http://schemas.microsoft.com/office/drawing/2014/main" id="{B1A6B337-D9FF-4B8D-9E95-5FA0968E543D}"/>
                  </a:ext>
                </a:extLst>
              </p:cNvPr>
              <p:cNvPicPr/>
              <p:nvPr/>
            </p:nvPicPr>
            <p:blipFill>
              <a:blip r:embed="rId78"/>
              <a:stretch>
                <a:fillRect/>
              </a:stretch>
            </p:blipFill>
            <p:spPr>
              <a:xfrm>
                <a:off x="8697899" y="59223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26" name="Ink 125">
                <a:extLst>
                  <a:ext uri="{FF2B5EF4-FFF2-40B4-BE49-F238E27FC236}">
                    <a16:creationId xmlns:a16="http://schemas.microsoft.com/office/drawing/2014/main" id="{908F122A-1C35-415A-9505-AB66BDAB10AD}"/>
                  </a:ext>
                </a:extLst>
              </p14:cNvPr>
              <p14:cNvContentPartPr/>
              <p14:nvPr/>
            </p14:nvContentPartPr>
            <p14:xfrm>
              <a:off x="11358659" y="5952970"/>
              <a:ext cx="360" cy="360"/>
            </p14:xfrm>
          </p:contentPart>
        </mc:Choice>
        <mc:Fallback xmlns="">
          <p:pic>
            <p:nvPicPr>
              <p:cNvPr id="126" name="Ink 125">
                <a:extLst>
                  <a:ext uri="{FF2B5EF4-FFF2-40B4-BE49-F238E27FC236}">
                    <a16:creationId xmlns:a16="http://schemas.microsoft.com/office/drawing/2014/main" id="{908F122A-1C35-415A-9505-AB66BDAB10AD}"/>
                  </a:ext>
                </a:extLst>
              </p:cNvPr>
              <p:cNvPicPr/>
              <p:nvPr/>
            </p:nvPicPr>
            <p:blipFill>
              <a:blip r:embed="rId78"/>
              <a:stretch>
                <a:fillRect/>
              </a:stretch>
            </p:blipFill>
            <p:spPr>
              <a:xfrm>
                <a:off x="11340659" y="593533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7" name="Ink 126">
                <a:extLst>
                  <a:ext uri="{FF2B5EF4-FFF2-40B4-BE49-F238E27FC236}">
                    <a16:creationId xmlns:a16="http://schemas.microsoft.com/office/drawing/2014/main" id="{AB1AD5D1-982B-44DB-A477-93B32B2FB2E4}"/>
                  </a:ext>
                </a:extLst>
              </p14:cNvPr>
              <p14:cNvContentPartPr/>
              <p14:nvPr/>
            </p14:nvContentPartPr>
            <p14:xfrm>
              <a:off x="8608619" y="5985370"/>
              <a:ext cx="360" cy="360"/>
            </p14:xfrm>
          </p:contentPart>
        </mc:Choice>
        <mc:Fallback xmlns="">
          <p:pic>
            <p:nvPicPr>
              <p:cNvPr id="127" name="Ink 126">
                <a:extLst>
                  <a:ext uri="{FF2B5EF4-FFF2-40B4-BE49-F238E27FC236}">
                    <a16:creationId xmlns:a16="http://schemas.microsoft.com/office/drawing/2014/main" id="{AB1AD5D1-982B-44DB-A477-93B32B2FB2E4}"/>
                  </a:ext>
                </a:extLst>
              </p:cNvPr>
              <p:cNvPicPr/>
              <p:nvPr/>
            </p:nvPicPr>
            <p:blipFill>
              <a:blip r:embed="rId78"/>
              <a:stretch>
                <a:fillRect/>
              </a:stretch>
            </p:blipFill>
            <p:spPr>
              <a:xfrm>
                <a:off x="8590979" y="596773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8" name="Ink 127">
                <a:extLst>
                  <a:ext uri="{FF2B5EF4-FFF2-40B4-BE49-F238E27FC236}">
                    <a16:creationId xmlns:a16="http://schemas.microsoft.com/office/drawing/2014/main" id="{ADE2A909-95EB-43F1-9463-99FAE41288E5}"/>
                  </a:ext>
                </a:extLst>
              </p14:cNvPr>
              <p14:cNvContentPartPr/>
              <p14:nvPr/>
            </p14:nvContentPartPr>
            <p14:xfrm>
              <a:off x="8547059" y="5865490"/>
              <a:ext cx="360" cy="360"/>
            </p14:xfrm>
          </p:contentPart>
        </mc:Choice>
        <mc:Fallback xmlns="">
          <p:pic>
            <p:nvPicPr>
              <p:cNvPr id="128" name="Ink 127">
                <a:extLst>
                  <a:ext uri="{FF2B5EF4-FFF2-40B4-BE49-F238E27FC236}">
                    <a16:creationId xmlns:a16="http://schemas.microsoft.com/office/drawing/2014/main" id="{ADE2A909-95EB-43F1-9463-99FAE41288E5}"/>
                  </a:ext>
                </a:extLst>
              </p:cNvPr>
              <p:cNvPicPr/>
              <p:nvPr/>
            </p:nvPicPr>
            <p:blipFill>
              <a:blip r:embed="rId78"/>
              <a:stretch>
                <a:fillRect/>
              </a:stretch>
            </p:blipFill>
            <p:spPr>
              <a:xfrm>
                <a:off x="8529419" y="584785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9" name="Ink 128">
                <a:extLst>
                  <a:ext uri="{FF2B5EF4-FFF2-40B4-BE49-F238E27FC236}">
                    <a16:creationId xmlns:a16="http://schemas.microsoft.com/office/drawing/2014/main" id="{7057C1DD-B08A-48CE-BFDB-A21CCA517D10}"/>
                  </a:ext>
                </a:extLst>
              </p14:cNvPr>
              <p14:cNvContentPartPr/>
              <p14:nvPr/>
            </p14:nvContentPartPr>
            <p14:xfrm>
              <a:off x="10920899" y="6018130"/>
              <a:ext cx="360" cy="360"/>
            </p14:xfrm>
          </p:contentPart>
        </mc:Choice>
        <mc:Fallback xmlns="">
          <p:pic>
            <p:nvPicPr>
              <p:cNvPr id="129" name="Ink 128">
                <a:extLst>
                  <a:ext uri="{FF2B5EF4-FFF2-40B4-BE49-F238E27FC236}">
                    <a16:creationId xmlns:a16="http://schemas.microsoft.com/office/drawing/2014/main" id="{7057C1DD-B08A-48CE-BFDB-A21CCA517D10}"/>
                  </a:ext>
                </a:extLst>
              </p:cNvPr>
              <p:cNvPicPr/>
              <p:nvPr/>
            </p:nvPicPr>
            <p:blipFill>
              <a:blip r:embed="rId78"/>
              <a:stretch>
                <a:fillRect/>
              </a:stretch>
            </p:blipFill>
            <p:spPr>
              <a:xfrm>
                <a:off x="10902899" y="600013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0" name="Ink 129">
                <a:extLst>
                  <a:ext uri="{FF2B5EF4-FFF2-40B4-BE49-F238E27FC236}">
                    <a16:creationId xmlns:a16="http://schemas.microsoft.com/office/drawing/2014/main" id="{3C47FE0E-7E10-421E-957C-5FEB875D6EBB}"/>
                  </a:ext>
                </a:extLst>
              </p14:cNvPr>
              <p14:cNvContentPartPr/>
              <p14:nvPr/>
            </p14:nvContentPartPr>
            <p14:xfrm>
              <a:off x="10891739" y="5923810"/>
              <a:ext cx="360" cy="360"/>
            </p14:xfrm>
          </p:contentPart>
        </mc:Choice>
        <mc:Fallback xmlns="">
          <p:pic>
            <p:nvPicPr>
              <p:cNvPr id="130" name="Ink 129">
                <a:extLst>
                  <a:ext uri="{FF2B5EF4-FFF2-40B4-BE49-F238E27FC236}">
                    <a16:creationId xmlns:a16="http://schemas.microsoft.com/office/drawing/2014/main" id="{3C47FE0E-7E10-421E-957C-5FEB875D6EBB}"/>
                  </a:ext>
                </a:extLst>
              </p:cNvPr>
              <p:cNvPicPr/>
              <p:nvPr/>
            </p:nvPicPr>
            <p:blipFill>
              <a:blip r:embed="rId78"/>
              <a:stretch>
                <a:fillRect/>
              </a:stretch>
            </p:blipFill>
            <p:spPr>
              <a:xfrm>
                <a:off x="10873739" y="59061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31" name="Ink 130">
                <a:extLst>
                  <a:ext uri="{FF2B5EF4-FFF2-40B4-BE49-F238E27FC236}">
                    <a16:creationId xmlns:a16="http://schemas.microsoft.com/office/drawing/2014/main" id="{3059AAE5-054D-4CC8-9D8D-FB6E71BA3FCC}"/>
                  </a:ext>
                </a:extLst>
              </p14:cNvPr>
              <p14:cNvContentPartPr/>
              <p14:nvPr/>
            </p14:nvContentPartPr>
            <p14:xfrm>
              <a:off x="11008379" y="5904370"/>
              <a:ext cx="360" cy="360"/>
            </p14:xfrm>
          </p:contentPart>
        </mc:Choice>
        <mc:Fallback xmlns="">
          <p:pic>
            <p:nvPicPr>
              <p:cNvPr id="131" name="Ink 130">
                <a:extLst>
                  <a:ext uri="{FF2B5EF4-FFF2-40B4-BE49-F238E27FC236}">
                    <a16:creationId xmlns:a16="http://schemas.microsoft.com/office/drawing/2014/main" id="{3059AAE5-054D-4CC8-9D8D-FB6E71BA3FCC}"/>
                  </a:ext>
                </a:extLst>
              </p:cNvPr>
              <p:cNvPicPr/>
              <p:nvPr/>
            </p:nvPicPr>
            <p:blipFill>
              <a:blip r:embed="rId78"/>
              <a:stretch>
                <a:fillRect/>
              </a:stretch>
            </p:blipFill>
            <p:spPr>
              <a:xfrm>
                <a:off x="10990379" y="58863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2" name="Ink 131">
                <a:extLst>
                  <a:ext uri="{FF2B5EF4-FFF2-40B4-BE49-F238E27FC236}">
                    <a16:creationId xmlns:a16="http://schemas.microsoft.com/office/drawing/2014/main" id="{4DBEFB72-2D41-43D8-A09A-1403F3AB6C1C}"/>
                  </a:ext>
                </a:extLst>
              </p14:cNvPr>
              <p14:cNvContentPartPr/>
              <p14:nvPr/>
            </p14:nvContentPartPr>
            <p14:xfrm>
              <a:off x="11112059" y="6004810"/>
              <a:ext cx="360" cy="360"/>
            </p14:xfrm>
          </p:contentPart>
        </mc:Choice>
        <mc:Fallback xmlns="">
          <p:pic>
            <p:nvPicPr>
              <p:cNvPr id="132" name="Ink 131">
                <a:extLst>
                  <a:ext uri="{FF2B5EF4-FFF2-40B4-BE49-F238E27FC236}">
                    <a16:creationId xmlns:a16="http://schemas.microsoft.com/office/drawing/2014/main" id="{4DBEFB72-2D41-43D8-A09A-1403F3AB6C1C}"/>
                  </a:ext>
                </a:extLst>
              </p:cNvPr>
              <p:cNvPicPr/>
              <p:nvPr/>
            </p:nvPicPr>
            <p:blipFill>
              <a:blip r:embed="rId78"/>
              <a:stretch>
                <a:fillRect/>
              </a:stretch>
            </p:blipFill>
            <p:spPr>
              <a:xfrm>
                <a:off x="11094059" y="59871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33" name="Ink 132">
                <a:extLst>
                  <a:ext uri="{FF2B5EF4-FFF2-40B4-BE49-F238E27FC236}">
                    <a16:creationId xmlns:a16="http://schemas.microsoft.com/office/drawing/2014/main" id="{DEF85AA3-B992-4BD5-8B6C-1E16CDFCD199}"/>
                  </a:ext>
                </a:extLst>
              </p14:cNvPr>
              <p14:cNvContentPartPr/>
              <p14:nvPr/>
            </p14:nvContentPartPr>
            <p14:xfrm>
              <a:off x="11231939" y="5956210"/>
              <a:ext cx="360" cy="360"/>
            </p14:xfrm>
          </p:contentPart>
        </mc:Choice>
        <mc:Fallback xmlns="">
          <p:pic>
            <p:nvPicPr>
              <p:cNvPr id="133" name="Ink 132">
                <a:extLst>
                  <a:ext uri="{FF2B5EF4-FFF2-40B4-BE49-F238E27FC236}">
                    <a16:creationId xmlns:a16="http://schemas.microsoft.com/office/drawing/2014/main" id="{DEF85AA3-B992-4BD5-8B6C-1E16CDFCD199}"/>
                  </a:ext>
                </a:extLst>
              </p:cNvPr>
              <p:cNvPicPr/>
              <p:nvPr/>
            </p:nvPicPr>
            <p:blipFill>
              <a:blip r:embed="rId78"/>
              <a:stretch>
                <a:fillRect/>
              </a:stretch>
            </p:blipFill>
            <p:spPr>
              <a:xfrm>
                <a:off x="11214299" y="59385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4" name="Ink 133">
                <a:extLst>
                  <a:ext uri="{FF2B5EF4-FFF2-40B4-BE49-F238E27FC236}">
                    <a16:creationId xmlns:a16="http://schemas.microsoft.com/office/drawing/2014/main" id="{7DFCC81F-7225-40E3-9248-518ABA773FBD}"/>
                  </a:ext>
                </a:extLst>
              </p14:cNvPr>
              <p14:cNvContentPartPr/>
              <p14:nvPr/>
            </p14:nvContentPartPr>
            <p14:xfrm>
              <a:off x="11316179" y="6014530"/>
              <a:ext cx="360" cy="360"/>
            </p14:xfrm>
          </p:contentPart>
        </mc:Choice>
        <mc:Fallback xmlns="">
          <p:pic>
            <p:nvPicPr>
              <p:cNvPr id="134" name="Ink 133">
                <a:extLst>
                  <a:ext uri="{FF2B5EF4-FFF2-40B4-BE49-F238E27FC236}">
                    <a16:creationId xmlns:a16="http://schemas.microsoft.com/office/drawing/2014/main" id="{7DFCC81F-7225-40E3-9248-518ABA773FBD}"/>
                  </a:ext>
                </a:extLst>
              </p:cNvPr>
              <p:cNvPicPr/>
              <p:nvPr/>
            </p:nvPicPr>
            <p:blipFill>
              <a:blip r:embed="rId78"/>
              <a:stretch>
                <a:fillRect/>
              </a:stretch>
            </p:blipFill>
            <p:spPr>
              <a:xfrm>
                <a:off x="11298539" y="599689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35" name="Ink 134">
                <a:extLst>
                  <a:ext uri="{FF2B5EF4-FFF2-40B4-BE49-F238E27FC236}">
                    <a16:creationId xmlns:a16="http://schemas.microsoft.com/office/drawing/2014/main" id="{6D3098F3-9E5B-4D13-9389-F51B4C5C7135}"/>
                  </a:ext>
                </a:extLst>
              </p14:cNvPr>
              <p14:cNvContentPartPr/>
              <p14:nvPr/>
            </p14:nvContentPartPr>
            <p14:xfrm>
              <a:off x="11475299" y="5855770"/>
              <a:ext cx="360" cy="360"/>
            </p14:xfrm>
          </p:contentPart>
        </mc:Choice>
        <mc:Fallback xmlns="">
          <p:pic>
            <p:nvPicPr>
              <p:cNvPr id="135" name="Ink 134">
                <a:extLst>
                  <a:ext uri="{FF2B5EF4-FFF2-40B4-BE49-F238E27FC236}">
                    <a16:creationId xmlns:a16="http://schemas.microsoft.com/office/drawing/2014/main" id="{6D3098F3-9E5B-4D13-9389-F51B4C5C7135}"/>
                  </a:ext>
                </a:extLst>
              </p:cNvPr>
              <p:cNvPicPr/>
              <p:nvPr/>
            </p:nvPicPr>
            <p:blipFill>
              <a:blip r:embed="rId78"/>
              <a:stretch>
                <a:fillRect/>
              </a:stretch>
            </p:blipFill>
            <p:spPr>
              <a:xfrm>
                <a:off x="11457299" y="583813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36" name="Ink 135">
                <a:extLst>
                  <a:ext uri="{FF2B5EF4-FFF2-40B4-BE49-F238E27FC236}">
                    <a16:creationId xmlns:a16="http://schemas.microsoft.com/office/drawing/2014/main" id="{67DECDDB-0E50-4600-B9CA-FF74D8A0C53F}"/>
                  </a:ext>
                </a:extLst>
              </p14:cNvPr>
              <p14:cNvContentPartPr/>
              <p14:nvPr/>
            </p14:nvContentPartPr>
            <p14:xfrm>
              <a:off x="11303219" y="5878450"/>
              <a:ext cx="360" cy="360"/>
            </p14:xfrm>
          </p:contentPart>
        </mc:Choice>
        <mc:Fallback xmlns="">
          <p:pic>
            <p:nvPicPr>
              <p:cNvPr id="136" name="Ink 135">
                <a:extLst>
                  <a:ext uri="{FF2B5EF4-FFF2-40B4-BE49-F238E27FC236}">
                    <a16:creationId xmlns:a16="http://schemas.microsoft.com/office/drawing/2014/main" id="{67DECDDB-0E50-4600-B9CA-FF74D8A0C53F}"/>
                  </a:ext>
                </a:extLst>
              </p:cNvPr>
              <p:cNvPicPr/>
              <p:nvPr/>
            </p:nvPicPr>
            <p:blipFill>
              <a:blip r:embed="rId78"/>
              <a:stretch>
                <a:fillRect/>
              </a:stretch>
            </p:blipFill>
            <p:spPr>
              <a:xfrm>
                <a:off x="11285579" y="586045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37" name="Ink 136">
                <a:extLst>
                  <a:ext uri="{FF2B5EF4-FFF2-40B4-BE49-F238E27FC236}">
                    <a16:creationId xmlns:a16="http://schemas.microsoft.com/office/drawing/2014/main" id="{EFD7532F-C507-49FA-8E55-9392B8D4D471}"/>
                  </a:ext>
                </a:extLst>
              </p14:cNvPr>
              <p14:cNvContentPartPr/>
              <p14:nvPr/>
            </p14:nvContentPartPr>
            <p14:xfrm>
              <a:off x="11261459" y="5680810"/>
              <a:ext cx="360" cy="360"/>
            </p14:xfrm>
          </p:contentPart>
        </mc:Choice>
        <mc:Fallback xmlns="">
          <p:pic>
            <p:nvPicPr>
              <p:cNvPr id="137" name="Ink 136">
                <a:extLst>
                  <a:ext uri="{FF2B5EF4-FFF2-40B4-BE49-F238E27FC236}">
                    <a16:creationId xmlns:a16="http://schemas.microsoft.com/office/drawing/2014/main" id="{EFD7532F-C507-49FA-8E55-9392B8D4D471}"/>
                  </a:ext>
                </a:extLst>
              </p:cNvPr>
              <p:cNvPicPr/>
              <p:nvPr/>
            </p:nvPicPr>
            <p:blipFill>
              <a:blip r:embed="rId78"/>
              <a:stretch>
                <a:fillRect/>
              </a:stretch>
            </p:blipFill>
            <p:spPr>
              <a:xfrm>
                <a:off x="11243459" y="566281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38" name="Ink 137">
                <a:extLst>
                  <a:ext uri="{FF2B5EF4-FFF2-40B4-BE49-F238E27FC236}">
                    <a16:creationId xmlns:a16="http://schemas.microsoft.com/office/drawing/2014/main" id="{EDBB83B6-B5E0-47BF-BF48-C0C8AE871248}"/>
                  </a:ext>
                </a:extLst>
              </p14:cNvPr>
              <p14:cNvContentPartPr/>
              <p14:nvPr/>
            </p14:nvContentPartPr>
            <p14:xfrm>
              <a:off x="11044019" y="5787730"/>
              <a:ext cx="360" cy="360"/>
            </p14:xfrm>
          </p:contentPart>
        </mc:Choice>
        <mc:Fallback xmlns="">
          <p:pic>
            <p:nvPicPr>
              <p:cNvPr id="138" name="Ink 137">
                <a:extLst>
                  <a:ext uri="{FF2B5EF4-FFF2-40B4-BE49-F238E27FC236}">
                    <a16:creationId xmlns:a16="http://schemas.microsoft.com/office/drawing/2014/main" id="{EDBB83B6-B5E0-47BF-BF48-C0C8AE871248}"/>
                  </a:ext>
                </a:extLst>
              </p:cNvPr>
              <p:cNvPicPr/>
              <p:nvPr/>
            </p:nvPicPr>
            <p:blipFill>
              <a:blip r:embed="rId78"/>
              <a:stretch>
                <a:fillRect/>
              </a:stretch>
            </p:blipFill>
            <p:spPr>
              <a:xfrm>
                <a:off x="11026019" y="576973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39" name="Ink 138">
                <a:extLst>
                  <a:ext uri="{FF2B5EF4-FFF2-40B4-BE49-F238E27FC236}">
                    <a16:creationId xmlns:a16="http://schemas.microsoft.com/office/drawing/2014/main" id="{574F1B8D-CA99-4018-89EE-8274ACFA6043}"/>
                  </a:ext>
                </a:extLst>
              </p14:cNvPr>
              <p14:cNvContentPartPr/>
              <p14:nvPr/>
            </p14:nvContentPartPr>
            <p14:xfrm>
              <a:off x="11163899" y="5816890"/>
              <a:ext cx="360" cy="360"/>
            </p14:xfrm>
          </p:contentPart>
        </mc:Choice>
        <mc:Fallback xmlns="">
          <p:pic>
            <p:nvPicPr>
              <p:cNvPr id="139" name="Ink 138">
                <a:extLst>
                  <a:ext uri="{FF2B5EF4-FFF2-40B4-BE49-F238E27FC236}">
                    <a16:creationId xmlns:a16="http://schemas.microsoft.com/office/drawing/2014/main" id="{574F1B8D-CA99-4018-89EE-8274ACFA6043}"/>
                  </a:ext>
                </a:extLst>
              </p:cNvPr>
              <p:cNvPicPr/>
              <p:nvPr/>
            </p:nvPicPr>
            <p:blipFill>
              <a:blip r:embed="rId78"/>
              <a:stretch>
                <a:fillRect/>
              </a:stretch>
            </p:blipFill>
            <p:spPr>
              <a:xfrm>
                <a:off x="11145899" y="579889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40" name="Ink 139">
                <a:extLst>
                  <a:ext uri="{FF2B5EF4-FFF2-40B4-BE49-F238E27FC236}">
                    <a16:creationId xmlns:a16="http://schemas.microsoft.com/office/drawing/2014/main" id="{6C5531A0-B620-4383-9A3A-DF57E76AEBC6}"/>
                  </a:ext>
                </a:extLst>
              </p14:cNvPr>
              <p14:cNvContentPartPr/>
              <p14:nvPr/>
            </p14:nvContentPartPr>
            <p14:xfrm>
              <a:off x="11335619" y="5800690"/>
              <a:ext cx="360" cy="360"/>
            </p14:xfrm>
          </p:contentPart>
        </mc:Choice>
        <mc:Fallback xmlns="">
          <p:pic>
            <p:nvPicPr>
              <p:cNvPr id="140" name="Ink 139">
                <a:extLst>
                  <a:ext uri="{FF2B5EF4-FFF2-40B4-BE49-F238E27FC236}">
                    <a16:creationId xmlns:a16="http://schemas.microsoft.com/office/drawing/2014/main" id="{6C5531A0-B620-4383-9A3A-DF57E76AEBC6}"/>
                  </a:ext>
                </a:extLst>
              </p:cNvPr>
              <p:cNvPicPr/>
              <p:nvPr/>
            </p:nvPicPr>
            <p:blipFill>
              <a:blip r:embed="rId78"/>
              <a:stretch>
                <a:fillRect/>
              </a:stretch>
            </p:blipFill>
            <p:spPr>
              <a:xfrm>
                <a:off x="11317979" y="578269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42" name="Ink 141">
                <a:extLst>
                  <a:ext uri="{FF2B5EF4-FFF2-40B4-BE49-F238E27FC236}">
                    <a16:creationId xmlns:a16="http://schemas.microsoft.com/office/drawing/2014/main" id="{22BC6183-A552-4B0F-90DD-902D2C0EEDCE}"/>
                  </a:ext>
                </a:extLst>
              </p14:cNvPr>
              <p14:cNvContentPartPr/>
              <p14:nvPr/>
            </p14:nvContentPartPr>
            <p14:xfrm>
              <a:off x="8547059" y="5622490"/>
              <a:ext cx="360" cy="360"/>
            </p14:xfrm>
          </p:contentPart>
        </mc:Choice>
        <mc:Fallback xmlns="">
          <p:pic>
            <p:nvPicPr>
              <p:cNvPr id="142" name="Ink 141">
                <a:extLst>
                  <a:ext uri="{FF2B5EF4-FFF2-40B4-BE49-F238E27FC236}">
                    <a16:creationId xmlns:a16="http://schemas.microsoft.com/office/drawing/2014/main" id="{22BC6183-A552-4B0F-90DD-902D2C0EEDCE}"/>
                  </a:ext>
                </a:extLst>
              </p:cNvPr>
              <p:cNvPicPr/>
              <p:nvPr/>
            </p:nvPicPr>
            <p:blipFill>
              <a:blip r:embed="rId104"/>
              <a:stretch>
                <a:fillRect/>
              </a:stretch>
            </p:blipFill>
            <p:spPr>
              <a:xfrm>
                <a:off x="8538419" y="56134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43" name="Ink 142">
                <a:extLst>
                  <a:ext uri="{FF2B5EF4-FFF2-40B4-BE49-F238E27FC236}">
                    <a16:creationId xmlns:a16="http://schemas.microsoft.com/office/drawing/2014/main" id="{B51FEADF-FB0D-4695-BD81-7D39B16C25DA}"/>
                  </a:ext>
                </a:extLst>
              </p14:cNvPr>
              <p14:cNvContentPartPr/>
              <p14:nvPr/>
            </p14:nvContentPartPr>
            <p14:xfrm>
              <a:off x="8537339" y="5732650"/>
              <a:ext cx="360" cy="360"/>
            </p14:xfrm>
          </p:contentPart>
        </mc:Choice>
        <mc:Fallback xmlns="">
          <p:pic>
            <p:nvPicPr>
              <p:cNvPr id="143" name="Ink 142">
                <a:extLst>
                  <a:ext uri="{FF2B5EF4-FFF2-40B4-BE49-F238E27FC236}">
                    <a16:creationId xmlns:a16="http://schemas.microsoft.com/office/drawing/2014/main" id="{B51FEADF-FB0D-4695-BD81-7D39B16C25DA}"/>
                  </a:ext>
                </a:extLst>
              </p:cNvPr>
              <p:cNvPicPr/>
              <p:nvPr/>
            </p:nvPicPr>
            <p:blipFill>
              <a:blip r:embed="rId104"/>
              <a:stretch>
                <a:fillRect/>
              </a:stretch>
            </p:blipFill>
            <p:spPr>
              <a:xfrm>
                <a:off x="8528699" y="57236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44" name="Ink 143">
                <a:extLst>
                  <a:ext uri="{FF2B5EF4-FFF2-40B4-BE49-F238E27FC236}">
                    <a16:creationId xmlns:a16="http://schemas.microsoft.com/office/drawing/2014/main" id="{8D972ECB-A86F-41DD-8C1F-7AA5907E32CD}"/>
                  </a:ext>
                </a:extLst>
              </p14:cNvPr>
              <p14:cNvContentPartPr/>
              <p14:nvPr/>
            </p14:nvContentPartPr>
            <p14:xfrm>
              <a:off x="8586299" y="5690530"/>
              <a:ext cx="360" cy="360"/>
            </p14:xfrm>
          </p:contentPart>
        </mc:Choice>
        <mc:Fallback xmlns="">
          <p:pic>
            <p:nvPicPr>
              <p:cNvPr id="144" name="Ink 143">
                <a:extLst>
                  <a:ext uri="{FF2B5EF4-FFF2-40B4-BE49-F238E27FC236}">
                    <a16:creationId xmlns:a16="http://schemas.microsoft.com/office/drawing/2014/main" id="{8D972ECB-A86F-41DD-8C1F-7AA5907E32CD}"/>
                  </a:ext>
                </a:extLst>
              </p:cNvPr>
              <p:cNvPicPr/>
              <p:nvPr/>
            </p:nvPicPr>
            <p:blipFill>
              <a:blip r:embed="rId104"/>
              <a:stretch>
                <a:fillRect/>
              </a:stretch>
            </p:blipFill>
            <p:spPr>
              <a:xfrm>
                <a:off x="8577299" y="56815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45" name="Ink 144">
                <a:extLst>
                  <a:ext uri="{FF2B5EF4-FFF2-40B4-BE49-F238E27FC236}">
                    <a16:creationId xmlns:a16="http://schemas.microsoft.com/office/drawing/2014/main" id="{F5A9D7B3-FC37-4AC1-855B-F6599108C4B9}"/>
                  </a:ext>
                </a:extLst>
              </p14:cNvPr>
              <p14:cNvContentPartPr/>
              <p14:nvPr/>
            </p14:nvContentPartPr>
            <p14:xfrm>
              <a:off x="8696099" y="5774770"/>
              <a:ext cx="360" cy="360"/>
            </p14:xfrm>
          </p:contentPart>
        </mc:Choice>
        <mc:Fallback xmlns="">
          <p:pic>
            <p:nvPicPr>
              <p:cNvPr id="145" name="Ink 144">
                <a:extLst>
                  <a:ext uri="{FF2B5EF4-FFF2-40B4-BE49-F238E27FC236}">
                    <a16:creationId xmlns:a16="http://schemas.microsoft.com/office/drawing/2014/main" id="{F5A9D7B3-FC37-4AC1-855B-F6599108C4B9}"/>
                  </a:ext>
                </a:extLst>
              </p:cNvPr>
              <p:cNvPicPr/>
              <p:nvPr/>
            </p:nvPicPr>
            <p:blipFill>
              <a:blip r:embed="rId104"/>
              <a:stretch>
                <a:fillRect/>
              </a:stretch>
            </p:blipFill>
            <p:spPr>
              <a:xfrm>
                <a:off x="8687459" y="57657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46" name="Ink 145">
                <a:extLst>
                  <a:ext uri="{FF2B5EF4-FFF2-40B4-BE49-F238E27FC236}">
                    <a16:creationId xmlns:a16="http://schemas.microsoft.com/office/drawing/2014/main" id="{AACD1EA3-D78F-410B-97CD-B63340834A95}"/>
                  </a:ext>
                </a:extLst>
              </p14:cNvPr>
              <p14:cNvContentPartPr/>
              <p14:nvPr/>
            </p14:nvContentPartPr>
            <p14:xfrm>
              <a:off x="8615099" y="5881690"/>
              <a:ext cx="360" cy="360"/>
            </p14:xfrm>
          </p:contentPart>
        </mc:Choice>
        <mc:Fallback xmlns="">
          <p:pic>
            <p:nvPicPr>
              <p:cNvPr id="146" name="Ink 145">
                <a:extLst>
                  <a:ext uri="{FF2B5EF4-FFF2-40B4-BE49-F238E27FC236}">
                    <a16:creationId xmlns:a16="http://schemas.microsoft.com/office/drawing/2014/main" id="{AACD1EA3-D78F-410B-97CD-B63340834A95}"/>
                  </a:ext>
                </a:extLst>
              </p:cNvPr>
              <p:cNvPicPr/>
              <p:nvPr/>
            </p:nvPicPr>
            <p:blipFill>
              <a:blip r:embed="rId104"/>
              <a:stretch>
                <a:fillRect/>
              </a:stretch>
            </p:blipFill>
            <p:spPr>
              <a:xfrm>
                <a:off x="8606459" y="58730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47" name="Ink 146">
                <a:extLst>
                  <a:ext uri="{FF2B5EF4-FFF2-40B4-BE49-F238E27FC236}">
                    <a16:creationId xmlns:a16="http://schemas.microsoft.com/office/drawing/2014/main" id="{FC6F6DF5-44FA-4954-911D-E8E4454F2457}"/>
                  </a:ext>
                </a:extLst>
              </p14:cNvPr>
              <p14:cNvContentPartPr/>
              <p14:nvPr/>
            </p14:nvContentPartPr>
            <p14:xfrm>
              <a:off x="8540579" y="5865490"/>
              <a:ext cx="360" cy="360"/>
            </p14:xfrm>
          </p:contentPart>
        </mc:Choice>
        <mc:Fallback xmlns="">
          <p:pic>
            <p:nvPicPr>
              <p:cNvPr id="147" name="Ink 146">
                <a:extLst>
                  <a:ext uri="{FF2B5EF4-FFF2-40B4-BE49-F238E27FC236}">
                    <a16:creationId xmlns:a16="http://schemas.microsoft.com/office/drawing/2014/main" id="{FC6F6DF5-44FA-4954-911D-E8E4454F2457}"/>
                  </a:ext>
                </a:extLst>
              </p:cNvPr>
              <p:cNvPicPr/>
              <p:nvPr/>
            </p:nvPicPr>
            <p:blipFill>
              <a:blip r:embed="rId104"/>
              <a:stretch>
                <a:fillRect/>
              </a:stretch>
            </p:blipFill>
            <p:spPr>
              <a:xfrm>
                <a:off x="8531939" y="58568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8" name="Ink 147">
                <a:extLst>
                  <a:ext uri="{FF2B5EF4-FFF2-40B4-BE49-F238E27FC236}">
                    <a16:creationId xmlns:a16="http://schemas.microsoft.com/office/drawing/2014/main" id="{140574CF-16DC-47E7-A68C-6025F08073A6}"/>
                  </a:ext>
                </a:extLst>
              </p14:cNvPr>
              <p14:cNvContentPartPr/>
              <p14:nvPr/>
            </p14:nvContentPartPr>
            <p14:xfrm>
              <a:off x="8709419" y="5930290"/>
              <a:ext cx="360" cy="360"/>
            </p14:xfrm>
          </p:contentPart>
        </mc:Choice>
        <mc:Fallback xmlns="">
          <p:pic>
            <p:nvPicPr>
              <p:cNvPr id="148" name="Ink 147">
                <a:extLst>
                  <a:ext uri="{FF2B5EF4-FFF2-40B4-BE49-F238E27FC236}">
                    <a16:creationId xmlns:a16="http://schemas.microsoft.com/office/drawing/2014/main" id="{140574CF-16DC-47E7-A68C-6025F08073A6}"/>
                  </a:ext>
                </a:extLst>
              </p:cNvPr>
              <p:cNvPicPr/>
              <p:nvPr/>
            </p:nvPicPr>
            <p:blipFill>
              <a:blip r:embed="rId104"/>
              <a:stretch>
                <a:fillRect/>
              </a:stretch>
            </p:blipFill>
            <p:spPr>
              <a:xfrm>
                <a:off x="8700419" y="59212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49" name="Ink 148">
                <a:extLst>
                  <a:ext uri="{FF2B5EF4-FFF2-40B4-BE49-F238E27FC236}">
                    <a16:creationId xmlns:a16="http://schemas.microsoft.com/office/drawing/2014/main" id="{DA0E125A-AEE1-4900-A9BA-82190CC82FD8}"/>
                  </a:ext>
                </a:extLst>
              </p14:cNvPr>
              <p14:cNvContentPartPr/>
              <p14:nvPr/>
            </p14:nvContentPartPr>
            <p14:xfrm>
              <a:off x="8602499" y="5978890"/>
              <a:ext cx="360" cy="360"/>
            </p14:xfrm>
          </p:contentPart>
        </mc:Choice>
        <mc:Fallback xmlns="">
          <p:pic>
            <p:nvPicPr>
              <p:cNvPr id="149" name="Ink 148">
                <a:extLst>
                  <a:ext uri="{FF2B5EF4-FFF2-40B4-BE49-F238E27FC236}">
                    <a16:creationId xmlns:a16="http://schemas.microsoft.com/office/drawing/2014/main" id="{DA0E125A-AEE1-4900-A9BA-82190CC82FD8}"/>
                  </a:ext>
                </a:extLst>
              </p:cNvPr>
              <p:cNvPicPr/>
              <p:nvPr/>
            </p:nvPicPr>
            <p:blipFill>
              <a:blip r:embed="rId104"/>
              <a:stretch>
                <a:fillRect/>
              </a:stretch>
            </p:blipFill>
            <p:spPr>
              <a:xfrm>
                <a:off x="8593499" y="59702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50" name="Ink 149">
                <a:extLst>
                  <a:ext uri="{FF2B5EF4-FFF2-40B4-BE49-F238E27FC236}">
                    <a16:creationId xmlns:a16="http://schemas.microsoft.com/office/drawing/2014/main" id="{45529424-1DCF-4F7C-B45D-DC808A17B21F}"/>
                  </a:ext>
                </a:extLst>
              </p14:cNvPr>
              <p14:cNvContentPartPr/>
              <p14:nvPr/>
            </p14:nvContentPartPr>
            <p14:xfrm>
              <a:off x="10897859" y="5927050"/>
              <a:ext cx="360" cy="360"/>
            </p14:xfrm>
          </p:contentPart>
        </mc:Choice>
        <mc:Fallback xmlns="">
          <p:pic>
            <p:nvPicPr>
              <p:cNvPr id="150" name="Ink 149">
                <a:extLst>
                  <a:ext uri="{FF2B5EF4-FFF2-40B4-BE49-F238E27FC236}">
                    <a16:creationId xmlns:a16="http://schemas.microsoft.com/office/drawing/2014/main" id="{45529424-1DCF-4F7C-B45D-DC808A17B21F}"/>
                  </a:ext>
                </a:extLst>
              </p:cNvPr>
              <p:cNvPicPr/>
              <p:nvPr/>
            </p:nvPicPr>
            <p:blipFill>
              <a:blip r:embed="rId104"/>
              <a:stretch>
                <a:fillRect/>
              </a:stretch>
            </p:blipFill>
            <p:spPr>
              <a:xfrm>
                <a:off x="10889219" y="59184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51" name="Ink 150">
                <a:extLst>
                  <a:ext uri="{FF2B5EF4-FFF2-40B4-BE49-F238E27FC236}">
                    <a16:creationId xmlns:a16="http://schemas.microsoft.com/office/drawing/2014/main" id="{29423B5D-C689-48A7-ADDF-7D33EFDD51B4}"/>
                  </a:ext>
                </a:extLst>
              </p14:cNvPr>
              <p14:cNvContentPartPr/>
              <p14:nvPr/>
            </p14:nvContentPartPr>
            <p14:xfrm>
              <a:off x="10911179" y="6024250"/>
              <a:ext cx="360" cy="360"/>
            </p14:xfrm>
          </p:contentPart>
        </mc:Choice>
        <mc:Fallback xmlns="">
          <p:pic>
            <p:nvPicPr>
              <p:cNvPr id="151" name="Ink 150">
                <a:extLst>
                  <a:ext uri="{FF2B5EF4-FFF2-40B4-BE49-F238E27FC236}">
                    <a16:creationId xmlns:a16="http://schemas.microsoft.com/office/drawing/2014/main" id="{29423B5D-C689-48A7-ADDF-7D33EFDD51B4}"/>
                  </a:ext>
                </a:extLst>
              </p:cNvPr>
              <p:cNvPicPr/>
              <p:nvPr/>
            </p:nvPicPr>
            <p:blipFill>
              <a:blip r:embed="rId104"/>
              <a:stretch>
                <a:fillRect/>
              </a:stretch>
            </p:blipFill>
            <p:spPr>
              <a:xfrm>
                <a:off x="10902179" y="60156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52" name="Ink 151">
                <a:extLst>
                  <a:ext uri="{FF2B5EF4-FFF2-40B4-BE49-F238E27FC236}">
                    <a16:creationId xmlns:a16="http://schemas.microsoft.com/office/drawing/2014/main" id="{9BC3123B-2469-472A-9442-42667F9A3C4C}"/>
                  </a:ext>
                </a:extLst>
              </p14:cNvPr>
              <p14:cNvContentPartPr/>
              <p14:nvPr/>
            </p14:nvContentPartPr>
            <p14:xfrm>
              <a:off x="10998659" y="5904370"/>
              <a:ext cx="360" cy="360"/>
            </p14:xfrm>
          </p:contentPart>
        </mc:Choice>
        <mc:Fallback xmlns="">
          <p:pic>
            <p:nvPicPr>
              <p:cNvPr id="152" name="Ink 151">
                <a:extLst>
                  <a:ext uri="{FF2B5EF4-FFF2-40B4-BE49-F238E27FC236}">
                    <a16:creationId xmlns:a16="http://schemas.microsoft.com/office/drawing/2014/main" id="{9BC3123B-2469-472A-9442-42667F9A3C4C}"/>
                  </a:ext>
                </a:extLst>
              </p:cNvPr>
              <p:cNvPicPr/>
              <p:nvPr/>
            </p:nvPicPr>
            <p:blipFill>
              <a:blip r:embed="rId104"/>
              <a:stretch>
                <a:fillRect/>
              </a:stretch>
            </p:blipFill>
            <p:spPr>
              <a:xfrm>
                <a:off x="10989659" y="58953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53" name="Ink 152">
                <a:extLst>
                  <a:ext uri="{FF2B5EF4-FFF2-40B4-BE49-F238E27FC236}">
                    <a16:creationId xmlns:a16="http://schemas.microsoft.com/office/drawing/2014/main" id="{2013DE23-ED4D-4541-8AD2-0C8F70122047}"/>
                  </a:ext>
                </a:extLst>
              </p14:cNvPr>
              <p14:cNvContentPartPr/>
              <p14:nvPr/>
            </p14:nvContentPartPr>
            <p14:xfrm>
              <a:off x="11031059" y="5781250"/>
              <a:ext cx="360" cy="360"/>
            </p14:xfrm>
          </p:contentPart>
        </mc:Choice>
        <mc:Fallback xmlns="">
          <p:pic>
            <p:nvPicPr>
              <p:cNvPr id="153" name="Ink 152">
                <a:extLst>
                  <a:ext uri="{FF2B5EF4-FFF2-40B4-BE49-F238E27FC236}">
                    <a16:creationId xmlns:a16="http://schemas.microsoft.com/office/drawing/2014/main" id="{2013DE23-ED4D-4541-8AD2-0C8F70122047}"/>
                  </a:ext>
                </a:extLst>
              </p:cNvPr>
              <p:cNvPicPr/>
              <p:nvPr/>
            </p:nvPicPr>
            <p:blipFill>
              <a:blip r:embed="rId104"/>
              <a:stretch>
                <a:fillRect/>
              </a:stretch>
            </p:blipFill>
            <p:spPr>
              <a:xfrm>
                <a:off x="11022059" y="57722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54" name="Ink 153">
                <a:extLst>
                  <a:ext uri="{FF2B5EF4-FFF2-40B4-BE49-F238E27FC236}">
                    <a16:creationId xmlns:a16="http://schemas.microsoft.com/office/drawing/2014/main" id="{A4BC1EB4-34BD-474E-AA21-7734F8C1E999}"/>
                  </a:ext>
                </a:extLst>
              </p14:cNvPr>
              <p14:cNvContentPartPr/>
              <p14:nvPr/>
            </p14:nvContentPartPr>
            <p14:xfrm>
              <a:off x="11150939" y="5813650"/>
              <a:ext cx="360" cy="360"/>
            </p14:xfrm>
          </p:contentPart>
        </mc:Choice>
        <mc:Fallback xmlns="">
          <p:pic>
            <p:nvPicPr>
              <p:cNvPr id="154" name="Ink 153">
                <a:extLst>
                  <a:ext uri="{FF2B5EF4-FFF2-40B4-BE49-F238E27FC236}">
                    <a16:creationId xmlns:a16="http://schemas.microsoft.com/office/drawing/2014/main" id="{A4BC1EB4-34BD-474E-AA21-7734F8C1E999}"/>
                  </a:ext>
                </a:extLst>
              </p:cNvPr>
              <p:cNvPicPr/>
              <p:nvPr/>
            </p:nvPicPr>
            <p:blipFill>
              <a:blip r:embed="rId104"/>
              <a:stretch>
                <a:fillRect/>
              </a:stretch>
            </p:blipFill>
            <p:spPr>
              <a:xfrm>
                <a:off x="11142299" y="58046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55" name="Ink 154">
                <a:extLst>
                  <a:ext uri="{FF2B5EF4-FFF2-40B4-BE49-F238E27FC236}">
                    <a16:creationId xmlns:a16="http://schemas.microsoft.com/office/drawing/2014/main" id="{6D3806F3-F098-4D07-B63F-011B1E80A208}"/>
                  </a:ext>
                </a:extLst>
              </p14:cNvPr>
              <p14:cNvContentPartPr/>
              <p14:nvPr/>
            </p14:nvContentPartPr>
            <p14:xfrm>
              <a:off x="11108819" y="6008050"/>
              <a:ext cx="360" cy="360"/>
            </p14:xfrm>
          </p:contentPart>
        </mc:Choice>
        <mc:Fallback xmlns="">
          <p:pic>
            <p:nvPicPr>
              <p:cNvPr id="155" name="Ink 154">
                <a:extLst>
                  <a:ext uri="{FF2B5EF4-FFF2-40B4-BE49-F238E27FC236}">
                    <a16:creationId xmlns:a16="http://schemas.microsoft.com/office/drawing/2014/main" id="{6D3806F3-F098-4D07-B63F-011B1E80A208}"/>
                  </a:ext>
                </a:extLst>
              </p:cNvPr>
              <p:cNvPicPr/>
              <p:nvPr/>
            </p:nvPicPr>
            <p:blipFill>
              <a:blip r:embed="rId104"/>
              <a:stretch>
                <a:fillRect/>
              </a:stretch>
            </p:blipFill>
            <p:spPr>
              <a:xfrm>
                <a:off x="11100179" y="59994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56" name="Ink 155">
                <a:extLst>
                  <a:ext uri="{FF2B5EF4-FFF2-40B4-BE49-F238E27FC236}">
                    <a16:creationId xmlns:a16="http://schemas.microsoft.com/office/drawing/2014/main" id="{B50B4D3B-F3CC-45FF-856C-AFF2D224BB89}"/>
                  </a:ext>
                </a:extLst>
              </p14:cNvPr>
              <p14:cNvContentPartPr/>
              <p14:nvPr/>
            </p14:nvContentPartPr>
            <p14:xfrm>
              <a:off x="11225459" y="5949730"/>
              <a:ext cx="360" cy="360"/>
            </p14:xfrm>
          </p:contentPart>
        </mc:Choice>
        <mc:Fallback xmlns="">
          <p:pic>
            <p:nvPicPr>
              <p:cNvPr id="156" name="Ink 155">
                <a:extLst>
                  <a:ext uri="{FF2B5EF4-FFF2-40B4-BE49-F238E27FC236}">
                    <a16:creationId xmlns:a16="http://schemas.microsoft.com/office/drawing/2014/main" id="{B50B4D3B-F3CC-45FF-856C-AFF2D224BB89}"/>
                  </a:ext>
                </a:extLst>
              </p:cNvPr>
              <p:cNvPicPr/>
              <p:nvPr/>
            </p:nvPicPr>
            <p:blipFill>
              <a:blip r:embed="rId104"/>
              <a:stretch>
                <a:fillRect/>
              </a:stretch>
            </p:blipFill>
            <p:spPr>
              <a:xfrm>
                <a:off x="11216819" y="59410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57" name="Ink 156">
                <a:extLst>
                  <a:ext uri="{FF2B5EF4-FFF2-40B4-BE49-F238E27FC236}">
                    <a16:creationId xmlns:a16="http://schemas.microsoft.com/office/drawing/2014/main" id="{C41CB367-52D7-4D2E-996E-E3994A4081AB}"/>
                  </a:ext>
                </a:extLst>
              </p14:cNvPr>
              <p14:cNvContentPartPr/>
              <p14:nvPr/>
            </p14:nvContentPartPr>
            <p14:xfrm>
              <a:off x="11303219" y="5868730"/>
              <a:ext cx="360" cy="360"/>
            </p14:xfrm>
          </p:contentPart>
        </mc:Choice>
        <mc:Fallback xmlns="">
          <p:pic>
            <p:nvPicPr>
              <p:cNvPr id="157" name="Ink 156">
                <a:extLst>
                  <a:ext uri="{FF2B5EF4-FFF2-40B4-BE49-F238E27FC236}">
                    <a16:creationId xmlns:a16="http://schemas.microsoft.com/office/drawing/2014/main" id="{C41CB367-52D7-4D2E-996E-E3994A4081AB}"/>
                  </a:ext>
                </a:extLst>
              </p:cNvPr>
              <p:cNvPicPr/>
              <p:nvPr/>
            </p:nvPicPr>
            <p:blipFill>
              <a:blip r:embed="rId104"/>
              <a:stretch>
                <a:fillRect/>
              </a:stretch>
            </p:blipFill>
            <p:spPr>
              <a:xfrm>
                <a:off x="11294579" y="58597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58" name="Ink 157">
                <a:extLst>
                  <a:ext uri="{FF2B5EF4-FFF2-40B4-BE49-F238E27FC236}">
                    <a16:creationId xmlns:a16="http://schemas.microsoft.com/office/drawing/2014/main" id="{2E9D3013-FDC2-47D7-AEED-AB3EBC686936}"/>
                  </a:ext>
                </a:extLst>
              </p14:cNvPr>
              <p14:cNvContentPartPr/>
              <p14:nvPr/>
            </p14:nvContentPartPr>
            <p14:xfrm>
              <a:off x="11334539" y="5797450"/>
              <a:ext cx="1440" cy="360"/>
            </p14:xfrm>
          </p:contentPart>
        </mc:Choice>
        <mc:Fallback xmlns="">
          <p:pic>
            <p:nvPicPr>
              <p:cNvPr id="158" name="Ink 157">
                <a:extLst>
                  <a:ext uri="{FF2B5EF4-FFF2-40B4-BE49-F238E27FC236}">
                    <a16:creationId xmlns:a16="http://schemas.microsoft.com/office/drawing/2014/main" id="{2E9D3013-FDC2-47D7-AEED-AB3EBC686936}"/>
                  </a:ext>
                </a:extLst>
              </p:cNvPr>
              <p:cNvPicPr/>
              <p:nvPr/>
            </p:nvPicPr>
            <p:blipFill>
              <a:blip r:embed="rId121"/>
              <a:stretch>
                <a:fillRect/>
              </a:stretch>
            </p:blipFill>
            <p:spPr>
              <a:xfrm>
                <a:off x="11325899" y="5788450"/>
                <a:ext cx="19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59" name="Ink 158">
                <a:extLst>
                  <a:ext uri="{FF2B5EF4-FFF2-40B4-BE49-F238E27FC236}">
                    <a16:creationId xmlns:a16="http://schemas.microsoft.com/office/drawing/2014/main" id="{5031FCCE-9D09-4D72-AA14-376FAB411EFC}"/>
                  </a:ext>
                </a:extLst>
              </p14:cNvPr>
              <p14:cNvContentPartPr/>
              <p14:nvPr/>
            </p14:nvContentPartPr>
            <p14:xfrm>
              <a:off x="11254619" y="5684050"/>
              <a:ext cx="360" cy="360"/>
            </p14:xfrm>
          </p:contentPart>
        </mc:Choice>
        <mc:Fallback xmlns="">
          <p:pic>
            <p:nvPicPr>
              <p:cNvPr id="159" name="Ink 158">
                <a:extLst>
                  <a:ext uri="{FF2B5EF4-FFF2-40B4-BE49-F238E27FC236}">
                    <a16:creationId xmlns:a16="http://schemas.microsoft.com/office/drawing/2014/main" id="{5031FCCE-9D09-4D72-AA14-376FAB411EFC}"/>
                  </a:ext>
                </a:extLst>
              </p:cNvPr>
              <p:cNvPicPr/>
              <p:nvPr/>
            </p:nvPicPr>
            <p:blipFill>
              <a:blip r:embed="rId104"/>
              <a:stretch>
                <a:fillRect/>
              </a:stretch>
            </p:blipFill>
            <p:spPr>
              <a:xfrm>
                <a:off x="11245979" y="56750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60" name="Ink 159">
                <a:extLst>
                  <a:ext uri="{FF2B5EF4-FFF2-40B4-BE49-F238E27FC236}">
                    <a16:creationId xmlns:a16="http://schemas.microsoft.com/office/drawing/2014/main" id="{3A644D72-55CA-4A20-8F7E-E968A2908BB3}"/>
                  </a:ext>
                </a:extLst>
              </p14:cNvPr>
              <p14:cNvContentPartPr/>
              <p14:nvPr/>
            </p14:nvContentPartPr>
            <p14:xfrm>
              <a:off x="11462339" y="5855770"/>
              <a:ext cx="360" cy="360"/>
            </p14:xfrm>
          </p:contentPart>
        </mc:Choice>
        <mc:Fallback xmlns="">
          <p:pic>
            <p:nvPicPr>
              <p:cNvPr id="160" name="Ink 159">
                <a:extLst>
                  <a:ext uri="{FF2B5EF4-FFF2-40B4-BE49-F238E27FC236}">
                    <a16:creationId xmlns:a16="http://schemas.microsoft.com/office/drawing/2014/main" id="{3A644D72-55CA-4A20-8F7E-E968A2908BB3}"/>
                  </a:ext>
                </a:extLst>
              </p:cNvPr>
              <p:cNvPicPr/>
              <p:nvPr/>
            </p:nvPicPr>
            <p:blipFill>
              <a:blip r:embed="rId104"/>
              <a:stretch>
                <a:fillRect/>
              </a:stretch>
            </p:blipFill>
            <p:spPr>
              <a:xfrm>
                <a:off x="11453339" y="58471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61" name="Ink 160">
                <a:extLst>
                  <a:ext uri="{FF2B5EF4-FFF2-40B4-BE49-F238E27FC236}">
                    <a16:creationId xmlns:a16="http://schemas.microsoft.com/office/drawing/2014/main" id="{476AB020-96F1-4EE1-93AE-FC7A54CF6734}"/>
                  </a:ext>
                </a:extLst>
              </p14:cNvPr>
              <p14:cNvContentPartPr/>
              <p14:nvPr/>
            </p14:nvContentPartPr>
            <p14:xfrm>
              <a:off x="11355059" y="5949730"/>
              <a:ext cx="360" cy="360"/>
            </p14:xfrm>
          </p:contentPart>
        </mc:Choice>
        <mc:Fallback xmlns="">
          <p:pic>
            <p:nvPicPr>
              <p:cNvPr id="161" name="Ink 160">
                <a:extLst>
                  <a:ext uri="{FF2B5EF4-FFF2-40B4-BE49-F238E27FC236}">
                    <a16:creationId xmlns:a16="http://schemas.microsoft.com/office/drawing/2014/main" id="{476AB020-96F1-4EE1-93AE-FC7A54CF6734}"/>
                  </a:ext>
                </a:extLst>
              </p:cNvPr>
              <p:cNvPicPr/>
              <p:nvPr/>
            </p:nvPicPr>
            <p:blipFill>
              <a:blip r:embed="rId104"/>
              <a:stretch>
                <a:fillRect/>
              </a:stretch>
            </p:blipFill>
            <p:spPr>
              <a:xfrm>
                <a:off x="11346419" y="59410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62" name="Ink 161">
                <a:extLst>
                  <a:ext uri="{FF2B5EF4-FFF2-40B4-BE49-F238E27FC236}">
                    <a16:creationId xmlns:a16="http://schemas.microsoft.com/office/drawing/2014/main" id="{A86AC76E-0D7F-47C4-A38C-0DDDFDAEB390}"/>
                  </a:ext>
                </a:extLst>
              </p14:cNvPr>
              <p14:cNvContentPartPr/>
              <p14:nvPr/>
            </p14:nvContentPartPr>
            <p14:xfrm>
              <a:off x="11306819" y="6004810"/>
              <a:ext cx="360" cy="360"/>
            </p14:xfrm>
          </p:contentPart>
        </mc:Choice>
        <mc:Fallback xmlns="">
          <p:pic>
            <p:nvPicPr>
              <p:cNvPr id="162" name="Ink 161">
                <a:extLst>
                  <a:ext uri="{FF2B5EF4-FFF2-40B4-BE49-F238E27FC236}">
                    <a16:creationId xmlns:a16="http://schemas.microsoft.com/office/drawing/2014/main" id="{A86AC76E-0D7F-47C4-A38C-0DDDFDAEB390}"/>
                  </a:ext>
                </a:extLst>
              </p:cNvPr>
              <p:cNvPicPr/>
              <p:nvPr/>
            </p:nvPicPr>
            <p:blipFill>
              <a:blip r:embed="rId104"/>
              <a:stretch>
                <a:fillRect/>
              </a:stretch>
            </p:blipFill>
            <p:spPr>
              <a:xfrm>
                <a:off x="11297819" y="5996170"/>
                <a:ext cx="18000" cy="18000"/>
              </a:xfrm>
              <a:prstGeom prst="rect">
                <a:avLst/>
              </a:prstGeom>
            </p:spPr>
          </p:pic>
        </mc:Fallback>
      </mc:AlternateContent>
      <p:sp>
        <p:nvSpPr>
          <p:cNvPr id="104" name="TextBox 103">
            <a:extLst>
              <a:ext uri="{FF2B5EF4-FFF2-40B4-BE49-F238E27FC236}">
                <a16:creationId xmlns:a16="http://schemas.microsoft.com/office/drawing/2014/main" id="{11E3BF32-28EB-4651-8F07-542E3DCB28BC}"/>
              </a:ext>
            </a:extLst>
          </p:cNvPr>
          <p:cNvSpPr txBox="1"/>
          <p:nvPr/>
        </p:nvSpPr>
        <p:spPr>
          <a:xfrm>
            <a:off x="497910" y="1288825"/>
            <a:ext cx="687943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solidFill>
                <a:effectLst/>
                <a:uLnTx/>
                <a:uFillTx/>
                <a:latin typeface="Calibri" panose="020F0502020204030204"/>
                <a:ea typeface="+mn-ea"/>
                <a:cs typeface="+mn-cs"/>
              </a:rPr>
              <a:t>FECM’s mission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 to minimize the environmental impacts of fossil fuels while working toward net-zero emissions.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solidFill>
                <a:effectLst/>
                <a:uLnTx/>
                <a:uFillTx/>
                <a:latin typeface="Calibri" panose="020F0502020204030204"/>
                <a:ea typeface="+mn-ea"/>
                <a:cs typeface="+mn-cs"/>
              </a:rPr>
              <a:t>Our programs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use research, development, demonstration, and deployment (RDD&amp;D) to advance technologies to reduce carbon emissions and other environmental impacts of fossil fuel production and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solidFill>
                <a:effectLst/>
                <a:uLnTx/>
                <a:uFillTx/>
                <a:latin typeface="Calibri" panose="020F0502020204030204"/>
                <a:ea typeface="+mn-ea"/>
                <a:cs typeface="+mn-cs"/>
              </a:rPr>
              <a:t>Priority areas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include point-source carbon capture, hydrogen with carbon management, methane emissions reduction, critical mineral production, and carbon dioxide removal. We recognize that global decarbonization is essential to meeting climate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solidFill>
                <a:effectLst/>
                <a:uLnTx/>
                <a:uFillTx/>
                <a:latin typeface="Calibri" panose="020F0502020204030204"/>
                <a:ea typeface="+mn-ea"/>
                <a:cs typeface="+mn-cs"/>
              </a:rPr>
              <a:t>We are committed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improving the conditions of communities impacted by the legacy of fossil fuel use and to supporting a healthy economic transition that accelerates the growth of good-paying jobs. </a:t>
            </a:r>
          </a:p>
        </p:txBody>
      </p:sp>
      <p:sp>
        <p:nvSpPr>
          <p:cNvPr id="105" name="TextBox 104">
            <a:extLst>
              <a:ext uri="{FF2B5EF4-FFF2-40B4-BE49-F238E27FC236}">
                <a16:creationId xmlns:a16="http://schemas.microsoft.com/office/drawing/2014/main" id="{0FEC090D-76D2-416D-A546-9469AF328809}"/>
              </a:ext>
            </a:extLst>
          </p:cNvPr>
          <p:cNvSpPr txBox="1"/>
          <p:nvPr/>
        </p:nvSpPr>
        <p:spPr>
          <a:xfrm>
            <a:off x="4671881" y="5581786"/>
            <a:ext cx="138042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—Sitting Bull</a:t>
            </a:r>
          </a:p>
        </p:txBody>
      </p:sp>
    </p:spTree>
    <p:extLst>
      <p:ext uri="{BB962C8B-B14F-4D97-AF65-F5344CB8AC3E}">
        <p14:creationId xmlns:p14="http://schemas.microsoft.com/office/powerpoint/2010/main" val="39893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6802F-7889-4E50-99AB-331DCF0FE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3883" y="443702"/>
            <a:ext cx="4818625" cy="2876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C30979-F754-4EBF-B1C3-80CDF9800F28}"/>
              </a:ext>
            </a:extLst>
          </p:cNvPr>
          <p:cNvSpPr>
            <a:spLocks noGrp="1"/>
          </p:cNvSpPr>
          <p:nvPr>
            <p:ph type="ctrTitle"/>
          </p:nvPr>
        </p:nvSpPr>
        <p:spPr>
          <a:xfrm>
            <a:off x="665825" y="545773"/>
            <a:ext cx="7116932" cy="662049"/>
          </a:xfrm>
        </p:spPr>
        <p:txBody>
          <a:bodyPr>
            <a:normAutofit fontScale="90000"/>
          </a:bodyPr>
          <a:lstStyle/>
          <a:p>
            <a:r>
              <a:rPr lang="en-US" sz="4400" dirty="0">
                <a:solidFill>
                  <a:schemeClr val="accent1">
                    <a:lumMod val="50000"/>
                  </a:schemeClr>
                </a:solidFill>
              </a:rPr>
              <a:t>FECM’s Office of Operations</a:t>
            </a:r>
          </a:p>
        </p:txBody>
      </p:sp>
      <p:pic>
        <p:nvPicPr>
          <p:cNvPr id="1026" name="Picture 2" descr="Free People Laughing While in a Meeting Stock Photo">
            <a:extLst>
              <a:ext uri="{FF2B5EF4-FFF2-40B4-BE49-F238E27FC236}">
                <a16:creationId xmlns:a16="http://schemas.microsoft.com/office/drawing/2014/main" id="{66571461-FA10-4714-B237-E4133B2B7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34"/>
          <a:stretch/>
        </p:blipFill>
        <p:spPr bwMode="auto">
          <a:xfrm>
            <a:off x="7366717" y="3254952"/>
            <a:ext cx="4818625" cy="28097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F06D41A-DF6C-4FA3-94F7-83962A5284D0}"/>
              </a:ext>
            </a:extLst>
          </p:cNvPr>
          <p:cNvSpPr txBox="1"/>
          <p:nvPr/>
        </p:nvSpPr>
        <p:spPr>
          <a:xfrm>
            <a:off x="991340" y="1536174"/>
            <a:ext cx="6094520"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FECM’s Office of Operations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is integral to facilitating and accelerating mission accomplishment across FECM by driving efficiency and innovation that is unified and aligned with strategic objectives of the Department of Energy.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FECM’s Office of Budget and Financial Management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oversees the U.S. federal budget designated for funding our portfolio of clean energy programs.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FECM initiates contracts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that may offer small business opportunities, partnerships, and community economic development.</a:t>
            </a:r>
          </a:p>
        </p:txBody>
      </p:sp>
      <p:sp>
        <p:nvSpPr>
          <p:cNvPr id="8" name="Footer Placeholder 7">
            <a:extLst>
              <a:ext uri="{FF2B5EF4-FFF2-40B4-BE49-F238E27FC236}">
                <a16:creationId xmlns:a16="http://schemas.microsoft.com/office/drawing/2014/main" id="{FF27EF8E-A0B6-43B1-98CA-B888AFD02D21}"/>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9" name="Slide Number Placeholder 8">
            <a:extLst>
              <a:ext uri="{FF2B5EF4-FFF2-40B4-BE49-F238E27FC236}">
                <a16:creationId xmlns:a16="http://schemas.microsoft.com/office/drawing/2014/main" id="{8C1221C6-FF6F-42B0-AF37-093D526F4A81}"/>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38</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07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0263-3144-4350-8FAF-4FD2FDFEE22C}"/>
              </a:ext>
            </a:extLst>
          </p:cNvPr>
          <p:cNvSpPr>
            <a:spLocks noGrp="1"/>
          </p:cNvSpPr>
          <p:nvPr>
            <p:ph type="title"/>
          </p:nvPr>
        </p:nvSpPr>
        <p:spPr>
          <a:xfrm>
            <a:off x="685801" y="166041"/>
            <a:ext cx="11426552" cy="1325563"/>
          </a:xfrm>
        </p:spPr>
        <p:txBody>
          <a:bodyPr>
            <a:normAutofit/>
          </a:bodyPr>
          <a:lstStyle/>
          <a:p>
            <a:pPr algn="l"/>
            <a:r>
              <a:rPr lang="en-US" sz="3600" dirty="0">
                <a:solidFill>
                  <a:schemeClr val="accent1">
                    <a:lumMod val="50000"/>
                  </a:schemeClr>
                </a:solidFill>
                <a:latin typeface="+mn-lt"/>
              </a:rPr>
              <a:t>FECM Mission: Deep Decarbonization </a:t>
            </a:r>
            <a:br>
              <a:rPr lang="en-US" sz="3600" dirty="0">
                <a:solidFill>
                  <a:schemeClr val="accent1">
                    <a:lumMod val="50000"/>
                  </a:schemeClr>
                </a:solidFill>
                <a:latin typeface="+mn-lt"/>
              </a:rPr>
            </a:br>
            <a:r>
              <a:rPr lang="en-US" sz="3600" dirty="0">
                <a:solidFill>
                  <a:schemeClr val="accent1">
                    <a:lumMod val="50000"/>
                  </a:schemeClr>
                </a:solidFill>
                <a:latin typeface="+mn-lt"/>
              </a:rPr>
              <a:t>and Environmental Justice</a:t>
            </a:r>
          </a:p>
        </p:txBody>
      </p:sp>
      <p:sp>
        <p:nvSpPr>
          <p:cNvPr id="3" name="TextBox 2">
            <a:extLst>
              <a:ext uri="{FF2B5EF4-FFF2-40B4-BE49-F238E27FC236}">
                <a16:creationId xmlns:a16="http://schemas.microsoft.com/office/drawing/2014/main" id="{AAB23DE0-ACDA-4C4E-8A0E-4414718FA52D}"/>
              </a:ext>
            </a:extLst>
          </p:cNvPr>
          <p:cNvSpPr txBox="1"/>
          <p:nvPr/>
        </p:nvSpPr>
        <p:spPr>
          <a:xfrm>
            <a:off x="567325" y="1388370"/>
            <a:ext cx="11331669" cy="612934"/>
          </a:xfrm>
          <a:prstGeom prst="flowChartAlternateProcess">
            <a:avLst/>
          </a:prstGeom>
          <a:solidFill>
            <a:schemeClr val="accent1">
              <a:lumMod val="20000"/>
              <a:lumOff val="80000"/>
            </a:schemeClr>
          </a:solidFill>
          <a:ln>
            <a:noFill/>
            <a:prstDash val="sysDo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Minimize environmental and climate impacts of fossil fuels from extraction to use</a:t>
            </a:r>
            <a:endPar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43B0619F-BA02-403C-AF59-9D7B54A46FA0}"/>
              </a:ext>
            </a:extLst>
          </p:cNvPr>
          <p:cNvSpPr/>
          <p:nvPr/>
        </p:nvSpPr>
        <p:spPr>
          <a:xfrm>
            <a:off x="8340553" y="2310856"/>
            <a:ext cx="3309258" cy="287623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Supporting Legacy Communities (Justice)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Good-paying jobs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Job growth acceleration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Healthy economic transitions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Improve community conditions </a:t>
            </a:r>
          </a:p>
        </p:txBody>
      </p:sp>
      <p:sp>
        <p:nvSpPr>
          <p:cNvPr id="8" name="TextBox 7">
            <a:extLst>
              <a:ext uri="{FF2B5EF4-FFF2-40B4-BE49-F238E27FC236}">
                <a16:creationId xmlns:a16="http://schemas.microsoft.com/office/drawing/2014/main" id="{C82CA8A9-CA2B-4857-9771-33AD8EE9C0A2}"/>
              </a:ext>
            </a:extLst>
          </p:cNvPr>
          <p:cNvSpPr txBox="1"/>
          <p:nvPr/>
        </p:nvSpPr>
        <p:spPr>
          <a:xfrm>
            <a:off x="743432" y="5426814"/>
            <a:ext cx="10073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 hardest-to-decarbonize applications in the electricity and industrial sectors</a:t>
            </a:r>
          </a:p>
        </p:txBody>
      </p:sp>
      <p:grpSp>
        <p:nvGrpSpPr>
          <p:cNvPr id="10" name="Group 9">
            <a:extLst>
              <a:ext uri="{FF2B5EF4-FFF2-40B4-BE49-F238E27FC236}">
                <a16:creationId xmlns:a16="http://schemas.microsoft.com/office/drawing/2014/main" id="{CD9BA2AA-452E-477D-BB74-C75BEFEB9629}"/>
              </a:ext>
            </a:extLst>
          </p:cNvPr>
          <p:cNvGrpSpPr/>
          <p:nvPr/>
        </p:nvGrpSpPr>
        <p:grpSpPr>
          <a:xfrm>
            <a:off x="353966" y="1767110"/>
            <a:ext cx="7448503" cy="3934352"/>
            <a:chOff x="233680" y="1917808"/>
            <a:chExt cx="7448503" cy="3934352"/>
          </a:xfrm>
        </p:grpSpPr>
        <p:sp>
          <p:nvSpPr>
            <p:cNvPr id="9" name="Arrow: Pentagon 8">
              <a:extLst>
                <a:ext uri="{FF2B5EF4-FFF2-40B4-BE49-F238E27FC236}">
                  <a16:creationId xmlns:a16="http://schemas.microsoft.com/office/drawing/2014/main" id="{10E28B76-EDBF-4E60-BEE0-9BEBF118A7C0}"/>
                </a:ext>
              </a:extLst>
            </p:cNvPr>
            <p:cNvSpPr/>
            <p:nvPr/>
          </p:nvSpPr>
          <p:spPr>
            <a:xfrm>
              <a:off x="447041" y="4412066"/>
              <a:ext cx="4947919" cy="992776"/>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Arrow: Pentagon 10">
              <a:extLst>
                <a:ext uri="{FF2B5EF4-FFF2-40B4-BE49-F238E27FC236}">
                  <a16:creationId xmlns:a16="http://schemas.microsoft.com/office/drawing/2014/main" id="{C03240D7-C810-48CD-A5EC-426DEDC60EB1}"/>
                </a:ext>
              </a:extLst>
            </p:cNvPr>
            <p:cNvSpPr/>
            <p:nvPr/>
          </p:nvSpPr>
          <p:spPr>
            <a:xfrm>
              <a:off x="447040" y="2956560"/>
              <a:ext cx="5110480" cy="136144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A7D719AA-50D2-4A8D-8A03-8E0FAC62983E}"/>
                </a:ext>
              </a:extLst>
            </p:cNvPr>
            <p:cNvSpPr/>
            <p:nvPr/>
          </p:nvSpPr>
          <p:spPr>
            <a:xfrm>
              <a:off x="233680" y="1917808"/>
              <a:ext cx="4807314" cy="39343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prstClr val="black">
                    <a:lumMod val="75000"/>
                    <a:lumOff val="25000"/>
                  </a:prstClr>
                </a:buClr>
                <a:buSzPct val="90000"/>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Priority Technology Areas</a:t>
              </a:r>
            </a:p>
            <a:p>
              <a:pPr marL="0" marR="0" lvl="0" indent="0" algn="l" defTabSz="914400" rtl="0" eaLnBrk="1" fontAlgn="auto" latinLnBrk="0" hangingPunct="1">
                <a:lnSpc>
                  <a:spcPct val="100000"/>
                </a:lnSpc>
                <a:spcBef>
                  <a:spcPts val="0"/>
                </a:spcBef>
                <a:spcAft>
                  <a:spcPts val="0"/>
                </a:spcAft>
                <a:buClr>
                  <a:prstClr val="black">
                    <a:lumMod val="75000"/>
                    <a:lumOff val="25000"/>
                  </a:prstClr>
                </a:buClr>
                <a:buSzPct val="90000"/>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Point source carbon capture</a:t>
              </a: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Carbon dioxide (CO</a:t>
              </a:r>
              <a:r>
                <a:rPr kumimoji="0" lang="en-US" sz="1600" b="0" i="0" u="none" strike="noStrike" kern="1200" cap="none" spc="0" normalizeH="0" baseline="-2500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2</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 removal </a:t>
              </a: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CO</a:t>
              </a:r>
              <a:r>
                <a:rPr kumimoji="0" lang="en-US" sz="1600" b="0" i="0" u="none" strike="noStrike" kern="1200" cap="none" spc="0" normalizeH="0" baseline="-2500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2</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 conversion into products</a:t>
              </a: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Reliable CO</a:t>
              </a:r>
              <a:r>
                <a:rPr kumimoji="0" lang="en-US" sz="1600" b="0" i="0" u="none" strike="noStrike" kern="1200" cap="none" spc="0" normalizeH="0" baseline="-2500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2</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 storage</a:t>
              </a: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Hydrogen production</a:t>
              </a:r>
              <a:endParaRPr kumimoji="0" lang="en-US" sz="1600" b="0" i="0" u="none" strike="sng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Critical mineral production from industrial and mining waste</a:t>
              </a:r>
            </a:p>
            <a:p>
              <a:pPr marL="457200" marR="0" lvl="0" indent="-457200" algn="l" defTabSz="914400" rtl="0" eaLnBrk="1" fontAlgn="auto" latinLnBrk="0" hangingPunct="1">
                <a:lnSpc>
                  <a:spcPct val="100000"/>
                </a:lnSpc>
                <a:spcBef>
                  <a:spcPts val="0"/>
                </a:spcBef>
                <a:spcAft>
                  <a:spcPts val="0"/>
                </a:spcAft>
                <a:buClr>
                  <a:prstClr val="black">
                    <a:lumMod val="75000"/>
                    <a:lumOff val="25000"/>
                  </a:prstClr>
                </a:buClr>
                <a:buSzPct val="90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Methane mitigation </a:t>
              </a:r>
            </a:p>
          </p:txBody>
        </p:sp>
        <p:sp>
          <p:nvSpPr>
            <p:cNvPr id="12" name="TextBox 11">
              <a:extLst>
                <a:ext uri="{FF2B5EF4-FFF2-40B4-BE49-F238E27FC236}">
                  <a16:creationId xmlns:a16="http://schemas.microsoft.com/office/drawing/2014/main" id="{70CB14DD-F9F1-4648-99BC-93FBD66FB669}"/>
                </a:ext>
              </a:extLst>
            </p:cNvPr>
            <p:cNvSpPr txBox="1"/>
            <p:nvPr/>
          </p:nvSpPr>
          <p:spPr>
            <a:xfrm>
              <a:off x="5680663" y="3335430"/>
              <a:ext cx="2001520" cy="707886"/>
            </a:xfrm>
            <a:prstGeom prst="rect">
              <a:avLst/>
            </a:prstGeom>
            <a:solidFill>
              <a:schemeClr val="accent6">
                <a:lumMod val="20000"/>
                <a:lumOff val="80000"/>
              </a:schemeClr>
            </a:solidFill>
            <a:ln w="19050">
              <a:solidFill>
                <a:schemeClr val="accent6">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Office of Carbon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(FECM-20)</a:t>
              </a:r>
            </a:p>
          </p:txBody>
        </p:sp>
        <p:sp>
          <p:nvSpPr>
            <p:cNvPr id="13" name="TextBox 12">
              <a:extLst>
                <a:ext uri="{FF2B5EF4-FFF2-40B4-BE49-F238E27FC236}">
                  <a16:creationId xmlns:a16="http://schemas.microsoft.com/office/drawing/2014/main" id="{9978E976-C864-44C0-A428-1F8B7221490B}"/>
                </a:ext>
              </a:extLst>
            </p:cNvPr>
            <p:cNvSpPr txBox="1"/>
            <p:nvPr/>
          </p:nvSpPr>
          <p:spPr>
            <a:xfrm>
              <a:off x="5680663" y="4629900"/>
              <a:ext cx="2001520" cy="707886"/>
            </a:xfrm>
            <a:prstGeom prst="rect">
              <a:avLst/>
            </a:prstGeom>
            <a:solidFill>
              <a:schemeClr val="accent2">
                <a:lumMod val="20000"/>
                <a:lumOff val="80000"/>
              </a:schemeClr>
            </a:solidFill>
            <a:ln w="19050">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Office of </a:t>
              </a: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Resource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Sustainability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(FECM-30)</a:t>
              </a:r>
            </a:p>
          </p:txBody>
        </p:sp>
      </p:grpSp>
      <p:sp>
        <p:nvSpPr>
          <p:cNvPr id="19" name="Footer Placeholder 7">
            <a:extLst>
              <a:ext uri="{FF2B5EF4-FFF2-40B4-BE49-F238E27FC236}">
                <a16:creationId xmlns:a16="http://schemas.microsoft.com/office/drawing/2014/main" id="{E0F99355-4977-40BD-B6F6-00C094BDA88C}"/>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20" name="Slide Number Placeholder 8">
            <a:extLst>
              <a:ext uri="{FF2B5EF4-FFF2-40B4-BE49-F238E27FC236}">
                <a16:creationId xmlns:a16="http://schemas.microsoft.com/office/drawing/2014/main" id="{E59EEC8C-2688-4A49-B580-485CC807C204}"/>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39</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5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2932"/>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325127" y="156648"/>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mn-lt"/>
              <a:ea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5D3BFA51-CC26-426F-9027-DAB815BF9839}"/>
              </a:ext>
            </a:extLst>
          </p:cNvPr>
          <p:cNvSpPr txBox="1"/>
          <p:nvPr/>
        </p:nvSpPr>
        <p:spPr>
          <a:xfrm>
            <a:off x="1610873" y="1970722"/>
            <a:ext cx="9170126" cy="1754326"/>
          </a:xfrm>
          <a:prstGeom prst="rect">
            <a:avLst/>
          </a:prstGeom>
          <a:noFill/>
        </p:spPr>
        <p:txBody>
          <a:bodyPr wrap="square" rtlCol="0">
            <a:spAutoFit/>
          </a:bodyPr>
          <a:lstStyle/>
          <a:p>
            <a:endParaRPr lang="en-US" dirty="0"/>
          </a:p>
          <a:p>
            <a:pPr algn="ctr"/>
            <a:r>
              <a:rPr lang="en-US" sz="1800" b="1" i="0" u="none" strike="noStrike" baseline="0" dirty="0">
                <a:solidFill>
                  <a:srgbClr val="000000"/>
                </a:solidFill>
                <a:latin typeface="Segoe UI" panose="020B0502040204020203" pitchFamily="34" charset="0"/>
              </a:rPr>
              <a:t>Doing Business with the </a:t>
            </a:r>
          </a:p>
          <a:p>
            <a:pPr algn="ctr"/>
            <a:r>
              <a:rPr lang="en-US" sz="1800" b="1" i="0" u="none" strike="noStrike" baseline="0" dirty="0">
                <a:solidFill>
                  <a:srgbClr val="000000"/>
                </a:solidFill>
                <a:latin typeface="Segoe UI" panose="020B0502040204020203" pitchFamily="34" charset="0"/>
              </a:rPr>
              <a:t>Department of Energy (DOE)</a:t>
            </a:r>
          </a:p>
          <a:p>
            <a:pPr algn="ctr"/>
            <a:endParaRPr lang="en-US" sz="1800" b="0" i="0" u="none" strike="noStrike" baseline="0" dirty="0">
              <a:solidFill>
                <a:srgbClr val="000000"/>
              </a:solidFill>
              <a:latin typeface="Segoe UI" panose="020B0502040204020203" pitchFamily="34" charset="0"/>
            </a:endParaRPr>
          </a:p>
          <a:p>
            <a:pPr algn="ctr"/>
            <a:r>
              <a:rPr lang="en-US" sz="1800" b="0" i="0" u="none" strike="noStrike" baseline="0" dirty="0">
                <a:solidFill>
                  <a:srgbClr val="000000"/>
                </a:solidFill>
                <a:latin typeface="Segoe UI" panose="020B0502040204020203" pitchFamily="34" charset="0"/>
              </a:rPr>
              <a:t>Ron Pierce, Director, OSDBU</a:t>
            </a:r>
          </a:p>
          <a:p>
            <a:pPr algn="ctr"/>
            <a:r>
              <a:rPr lang="en-US" sz="1800" b="0" i="0" u="none" strike="noStrike" baseline="0" dirty="0">
                <a:solidFill>
                  <a:srgbClr val="000000"/>
                </a:solidFill>
                <a:latin typeface="Segoe UI" panose="020B0502040204020203" pitchFamily="34" charset="0"/>
              </a:rPr>
              <a:t>Nicola Ohaegbu, Procurement Analyst, OSDBU </a:t>
            </a:r>
            <a:endParaRPr lang="en-US" dirty="0"/>
          </a:p>
        </p:txBody>
      </p:sp>
    </p:spTree>
    <p:extLst>
      <p:ext uri="{BB962C8B-B14F-4D97-AF65-F5344CB8AC3E}">
        <p14:creationId xmlns:p14="http://schemas.microsoft.com/office/powerpoint/2010/main" val="1900194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838200" y="238425"/>
            <a:ext cx="10515600" cy="1325563"/>
          </a:xfrm>
          <a:prstGeom prst="rect">
            <a:avLst/>
          </a:prstGeom>
        </p:spPr>
        <p:txBody>
          <a:bodyPr>
            <a:normAutofit/>
          </a:bodyPr>
          <a:lstStyle/>
          <a:p>
            <a:r>
              <a:rPr lang="en-US" sz="4000" dirty="0">
                <a:solidFill>
                  <a:schemeClr val="accent1">
                    <a:lumMod val="50000"/>
                  </a:schemeClr>
                </a:solidFill>
                <a:latin typeface="+mn-lt"/>
              </a:rPr>
              <a:t>Bipartisan Infrastructure Law</a:t>
            </a:r>
          </a:p>
        </p:txBody>
      </p:sp>
      <p:sp>
        <p:nvSpPr>
          <p:cNvPr id="7" name="Content Placeholder 6">
            <a:extLst>
              <a:ext uri="{FF2B5EF4-FFF2-40B4-BE49-F238E27FC236}">
                <a16:creationId xmlns:a16="http://schemas.microsoft.com/office/drawing/2014/main" id="{0DDA27DC-B2F8-401A-83DB-ED82136E3596}"/>
              </a:ext>
            </a:extLst>
          </p:cNvPr>
          <p:cNvSpPr>
            <a:spLocks noGrp="1"/>
          </p:cNvSpPr>
          <p:nvPr>
            <p:ph idx="4294967295"/>
          </p:nvPr>
        </p:nvSpPr>
        <p:spPr>
          <a:xfrm>
            <a:off x="572310" y="1243346"/>
            <a:ext cx="10964693" cy="5614654"/>
          </a:xfrm>
          <a:prstGeom prst="rect">
            <a:avLst/>
          </a:prstGeom>
        </p:spPr>
        <p:txBody>
          <a:bodyPr lIns="91440">
            <a:normAutofit/>
          </a:bodyPr>
          <a:lstStyle/>
          <a:p>
            <a:pPr marL="0" indent="0">
              <a:lnSpc>
                <a:spcPts val="2600"/>
              </a:lnSpc>
              <a:spcBef>
                <a:spcPts val="0"/>
              </a:spcBef>
              <a:spcAft>
                <a:spcPts val="800"/>
              </a:spcAft>
              <a:buNone/>
            </a:pPr>
            <a:r>
              <a:rPr lang="en-US" sz="2000" b="1" dirty="0">
                <a:solidFill>
                  <a:schemeClr val="accent1">
                    <a:lumMod val="50000"/>
                  </a:schemeClr>
                </a:solidFill>
                <a:latin typeface="+mn-lt"/>
              </a:rPr>
              <a:t>FECM - $6.5 billion </a:t>
            </a:r>
            <a:r>
              <a:rPr lang="en-US" sz="2000" dirty="0">
                <a:latin typeface="+mn-lt"/>
              </a:rPr>
              <a:t>in new carbon management funding over 5 years through the Infrastructure Investment and Jobs Act (Bipartisan Infrastructure Law)</a:t>
            </a:r>
            <a:r>
              <a:rPr lang="en-US" sz="2000" b="0" i="0" dirty="0">
                <a:solidFill>
                  <a:schemeClr val="tx1">
                    <a:lumMod val="75000"/>
                    <a:lumOff val="25000"/>
                  </a:schemeClr>
                </a:solidFill>
                <a:effectLst/>
                <a:latin typeface="+mn-lt"/>
              </a:rPr>
              <a:t>. </a:t>
            </a:r>
          </a:p>
          <a:p>
            <a:pPr marL="457200" lvl="1" indent="0">
              <a:lnSpc>
                <a:spcPct val="100000"/>
              </a:lnSpc>
              <a:spcBef>
                <a:spcPts val="0"/>
              </a:spcBef>
              <a:buNone/>
            </a:pPr>
            <a:endParaRPr lang="en-US" sz="1600" dirty="0"/>
          </a:p>
          <a:p>
            <a:pPr marL="0" indent="0">
              <a:buNone/>
            </a:pPr>
            <a:endParaRPr lang="en-US" sz="1800" dirty="0"/>
          </a:p>
        </p:txBody>
      </p:sp>
      <p:sp>
        <p:nvSpPr>
          <p:cNvPr id="2" name="Rectangle: Rounded Corners 1">
            <a:extLst>
              <a:ext uri="{FF2B5EF4-FFF2-40B4-BE49-F238E27FC236}">
                <a16:creationId xmlns:a16="http://schemas.microsoft.com/office/drawing/2014/main" id="{840F7D0B-F16E-4DAC-9409-AFA34F3A0080}"/>
              </a:ext>
            </a:extLst>
          </p:cNvPr>
          <p:cNvSpPr/>
          <p:nvPr/>
        </p:nvSpPr>
        <p:spPr>
          <a:xfrm>
            <a:off x="324139" y="2396315"/>
            <a:ext cx="5606377" cy="13255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Carbon Dioxide Removal - Direct Air Capture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Regional Direct Air Capture Hubs: $3.5 billion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DAC Technology Prize Competition: $115 million</a:t>
            </a:r>
          </a:p>
        </p:txBody>
      </p:sp>
      <p:sp>
        <p:nvSpPr>
          <p:cNvPr id="3" name="Rectangle: Rounded Corners 2">
            <a:extLst>
              <a:ext uri="{FF2B5EF4-FFF2-40B4-BE49-F238E27FC236}">
                <a16:creationId xmlns:a16="http://schemas.microsoft.com/office/drawing/2014/main" id="{9C8B5B4C-D410-4D5A-B288-DCAFB73674A5}"/>
              </a:ext>
            </a:extLst>
          </p:cNvPr>
          <p:cNvSpPr/>
          <p:nvPr/>
        </p:nvSpPr>
        <p:spPr>
          <a:xfrm>
            <a:off x="324140" y="4233765"/>
            <a:ext cx="5606376" cy="13255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Front-End Engineering Design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Carbon Capture Technology Program: $100 million</a:t>
            </a:r>
          </a:p>
        </p:txBody>
      </p:sp>
      <p:sp>
        <p:nvSpPr>
          <p:cNvPr id="4" name="Rectangle: Rounded Corners 3">
            <a:extLst>
              <a:ext uri="{FF2B5EF4-FFF2-40B4-BE49-F238E27FC236}">
                <a16:creationId xmlns:a16="http://schemas.microsoft.com/office/drawing/2014/main" id="{42FF6799-EF07-4DB3-AD4A-ADE2C4A78922}"/>
              </a:ext>
            </a:extLst>
          </p:cNvPr>
          <p:cNvSpPr/>
          <p:nvPr/>
        </p:nvSpPr>
        <p:spPr>
          <a:xfrm>
            <a:off x="6261485" y="2404005"/>
            <a:ext cx="5523688" cy="132729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Carbon Dioxide Utilization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Carbon Storage Validation and Testing: $2.5 billion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Carbon Utilization Program: $310 million</a:t>
            </a:r>
          </a:p>
        </p:txBody>
      </p:sp>
      <p:sp>
        <p:nvSpPr>
          <p:cNvPr id="6" name="Rectangle: Rounded Corners 5">
            <a:extLst>
              <a:ext uri="{FF2B5EF4-FFF2-40B4-BE49-F238E27FC236}">
                <a16:creationId xmlns:a16="http://schemas.microsoft.com/office/drawing/2014/main" id="{9F9636BF-417A-4813-9EFF-65FFCCEC46FE}"/>
              </a:ext>
            </a:extLst>
          </p:cNvPr>
          <p:cNvSpPr/>
          <p:nvPr/>
        </p:nvSpPr>
        <p:spPr>
          <a:xfrm>
            <a:off x="6261485" y="4233765"/>
            <a:ext cx="5606376" cy="13255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Critical Minerals and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Rare Earth Element Demonstration: $140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Rare Earth Mineral Security: $127 million</a:t>
            </a:r>
          </a:p>
        </p:txBody>
      </p:sp>
      <p:sp>
        <p:nvSpPr>
          <p:cNvPr id="10" name="Footer Placeholder 7">
            <a:extLst>
              <a:ext uri="{FF2B5EF4-FFF2-40B4-BE49-F238E27FC236}">
                <a16:creationId xmlns:a16="http://schemas.microsoft.com/office/drawing/2014/main" id="{1A904CE8-7C4F-477A-A4AB-0C125C5D8006}"/>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11" name="Slide Number Placeholder 8">
            <a:extLst>
              <a:ext uri="{FF2B5EF4-FFF2-40B4-BE49-F238E27FC236}">
                <a16:creationId xmlns:a16="http://schemas.microsoft.com/office/drawing/2014/main" id="{72D28B2D-8F46-480D-97FC-E8158A0C8933}"/>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40</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smiling&#10;&#10;Description automatically generated with medium confidence">
            <a:extLst>
              <a:ext uri="{FF2B5EF4-FFF2-40B4-BE49-F238E27FC236}">
                <a16:creationId xmlns:a16="http://schemas.microsoft.com/office/drawing/2014/main" id="{A91D3F03-1788-43CA-9591-5ED8DE52E492}"/>
              </a:ext>
            </a:extLst>
          </p:cNvPr>
          <p:cNvPicPr>
            <a:picLocks noChangeAspect="1"/>
          </p:cNvPicPr>
          <p:nvPr/>
        </p:nvPicPr>
        <p:blipFill rotWithShape="1">
          <a:blip r:embed="rId2">
            <a:extLst>
              <a:ext uri="{28A0092B-C50C-407E-A947-70E740481C1C}">
                <a14:useLocalDpi xmlns:a14="http://schemas.microsoft.com/office/drawing/2010/main" val="0"/>
              </a:ext>
            </a:extLst>
          </a:blip>
          <a:srcRect l="-98" b="-711"/>
          <a:stretch/>
        </p:blipFill>
        <p:spPr>
          <a:xfrm>
            <a:off x="7827264" y="1257068"/>
            <a:ext cx="4364736" cy="4840551"/>
          </a:xfrm>
          <a:prstGeom prst="rect">
            <a:avLst/>
          </a:prstGeom>
        </p:spPr>
      </p:pic>
      <p:sp>
        <p:nvSpPr>
          <p:cNvPr id="10" name="TextBox 9">
            <a:extLst>
              <a:ext uri="{FF2B5EF4-FFF2-40B4-BE49-F238E27FC236}">
                <a16:creationId xmlns:a16="http://schemas.microsoft.com/office/drawing/2014/main" id="{A515527E-3CA1-4D92-A878-53F5FEB6B8F8}"/>
              </a:ext>
            </a:extLst>
          </p:cNvPr>
          <p:cNvSpPr txBox="1"/>
          <p:nvPr/>
        </p:nvSpPr>
        <p:spPr>
          <a:xfrm>
            <a:off x="731114" y="565944"/>
            <a:ext cx="115791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FECM and the National Energy Technology Laboratory</a:t>
            </a:r>
          </a:p>
        </p:txBody>
      </p:sp>
      <p:sp>
        <p:nvSpPr>
          <p:cNvPr id="11" name="TextBox 10">
            <a:extLst>
              <a:ext uri="{FF2B5EF4-FFF2-40B4-BE49-F238E27FC236}">
                <a16:creationId xmlns:a16="http://schemas.microsoft.com/office/drawing/2014/main" id="{86FFD8DE-9780-4FF5-9B71-E57F71E98883}"/>
              </a:ext>
            </a:extLst>
          </p:cNvPr>
          <p:cNvSpPr txBox="1"/>
          <p:nvPr/>
        </p:nvSpPr>
        <p:spPr>
          <a:xfrm>
            <a:off x="593124" y="1768376"/>
            <a:ext cx="723414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FECM provides oversight of NETL. It is the only wholly government–owned and government-operated U.S. national laboratory. NETL is a primary advocate of DOE business partnerships and FECM’s Strategic Vision. The National Energy Technology Laboratory is: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C000"/>
              </a:solidFill>
              <a:effectLst/>
              <a:uLnTx/>
              <a:uFillTx/>
              <a:latin typeface="Calibri" panose="020F0502020204030204"/>
              <a:ea typeface="+mn-ea"/>
              <a:cs typeface="+mn-cs"/>
            </a:endParaRPr>
          </a:p>
          <a:p>
            <a:pPr marL="284163" marR="0" lvl="1"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C000"/>
                </a:solidFill>
                <a:effectLst/>
                <a:uLnTx/>
                <a:uFillTx/>
                <a:latin typeface="Calibri" panose="020F0502020204030204"/>
                <a:ea typeface="+mn-ea"/>
                <a:cs typeface="+mn-cs"/>
              </a:rPr>
              <a:t>Dedicated to driving innovations and delivering solutions for an environmentally sustainable and prosperous energy future.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C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NETL funding opportunities see: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Solicitations and Funding Opportunities | netl.doe.gov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NETL Director Brian Anderson and DOE Secretary Jennifer Granholm</a:t>
            </a:r>
          </a:p>
        </p:txBody>
      </p:sp>
      <p:sp>
        <p:nvSpPr>
          <p:cNvPr id="7" name="Footer Placeholder 7">
            <a:extLst>
              <a:ext uri="{FF2B5EF4-FFF2-40B4-BE49-F238E27FC236}">
                <a16:creationId xmlns:a16="http://schemas.microsoft.com/office/drawing/2014/main" id="{E7DF0046-01EA-4602-B1C8-4233B620C1D4}"/>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8" name="Slide Number Placeholder 8">
            <a:extLst>
              <a:ext uri="{FF2B5EF4-FFF2-40B4-BE49-F238E27FC236}">
                <a16:creationId xmlns:a16="http://schemas.microsoft.com/office/drawing/2014/main" id="{96CCECE7-872B-4CE5-80F5-BB9E339A40B6}"/>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41</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13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E06B-5673-4C5B-AF73-5065A1045A62}"/>
              </a:ext>
            </a:extLst>
          </p:cNvPr>
          <p:cNvSpPr>
            <a:spLocks noGrp="1"/>
          </p:cNvSpPr>
          <p:nvPr>
            <p:ph type="ctrTitle"/>
          </p:nvPr>
        </p:nvSpPr>
        <p:spPr>
          <a:xfrm>
            <a:off x="692976" y="551032"/>
            <a:ext cx="11362901" cy="807595"/>
          </a:xfrm>
        </p:spPr>
        <p:txBody>
          <a:bodyPr>
            <a:noAutofit/>
          </a:bodyPr>
          <a:lstStyle/>
          <a:p>
            <a:pPr algn="l"/>
            <a:r>
              <a:rPr lang="en-US" sz="3800" dirty="0">
                <a:solidFill>
                  <a:schemeClr val="accent1">
                    <a:lumMod val="50000"/>
                  </a:schemeClr>
                </a:solidFill>
              </a:rPr>
              <a:t>Office of Fossil Energy and Carbon Management Strategic Vision</a:t>
            </a:r>
            <a:endParaRPr lang="en-US" sz="3800" dirty="0"/>
          </a:p>
        </p:txBody>
      </p:sp>
      <p:sp>
        <p:nvSpPr>
          <p:cNvPr id="6" name="TextBox 5">
            <a:extLst>
              <a:ext uri="{FF2B5EF4-FFF2-40B4-BE49-F238E27FC236}">
                <a16:creationId xmlns:a16="http://schemas.microsoft.com/office/drawing/2014/main" id="{BC19FD99-412A-4902-8E5D-0AF83BCE27F4}"/>
              </a:ext>
            </a:extLst>
          </p:cNvPr>
          <p:cNvSpPr txBox="1"/>
          <p:nvPr/>
        </p:nvSpPr>
        <p:spPr>
          <a:xfrm rot="10800000" flipV="1">
            <a:off x="648584" y="1497981"/>
            <a:ext cx="662042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FECM's Strategic Vision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to “lead a clean energy revolution that achieves a carbon pollution-free power sector by 2035 and puts the United States on an irreversible path to a net-zero economy by 2050”. FECM will focus on these three strategic directions and related priorities to achieve our goals: </a:t>
            </a:r>
          </a:p>
        </p:txBody>
      </p:sp>
      <p:sp>
        <p:nvSpPr>
          <p:cNvPr id="7" name="TextBox 6">
            <a:extLst>
              <a:ext uri="{FF2B5EF4-FFF2-40B4-BE49-F238E27FC236}">
                <a16:creationId xmlns:a16="http://schemas.microsoft.com/office/drawing/2014/main" id="{25FD9278-3080-4F10-A4B1-631FEAAB6179}"/>
              </a:ext>
            </a:extLst>
          </p:cNvPr>
          <p:cNvSpPr txBox="1"/>
          <p:nvPr/>
        </p:nvSpPr>
        <p:spPr>
          <a:xfrm>
            <a:off x="978194" y="3097550"/>
            <a:ext cx="5979197"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Advancing Carbon Management Approaches</a:t>
            </a:r>
            <a:b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toward Deep Decarbonization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Advancing Technologies that lead to Sustainable</a:t>
            </a:r>
            <a:b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Energy Resources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Advancing Justice, Labor, and Engagement</a:t>
            </a:r>
          </a:p>
        </p:txBody>
      </p:sp>
      <p:sp>
        <p:nvSpPr>
          <p:cNvPr id="8" name="TextBox 7">
            <a:extLst>
              <a:ext uri="{FF2B5EF4-FFF2-40B4-BE49-F238E27FC236}">
                <a16:creationId xmlns:a16="http://schemas.microsoft.com/office/drawing/2014/main" id="{94B5DBDF-FAA5-4F33-B2F4-9E1A6EC8B478}"/>
              </a:ext>
            </a:extLst>
          </p:cNvPr>
          <p:cNvSpPr txBox="1"/>
          <p:nvPr/>
        </p:nvSpPr>
        <p:spPr>
          <a:xfrm>
            <a:off x="648585" y="4620174"/>
            <a:ext cx="621295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Achieving these critical goals is a puzzle in progress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that requires a collective approach--including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OSDBU partnerships and other collaborative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https://www.energy.gov/sites/default/files/2022-04/2022-Strategic-Vision-The-Role-of-Fossil-Energy-and-Carbon-Management-in-Achieving-Net-Zero-Greenhouse-Gas-Emissions.pdf   Published 03/2022  Add link for FECM Strategic Vision to the list of resources)</a:t>
            </a:r>
          </a:p>
        </p:txBody>
      </p:sp>
      <p:pic>
        <p:nvPicPr>
          <p:cNvPr id="10" name="Picture 9">
            <a:extLst>
              <a:ext uri="{FF2B5EF4-FFF2-40B4-BE49-F238E27FC236}">
                <a16:creationId xmlns:a16="http://schemas.microsoft.com/office/drawing/2014/main" id="{D94312F1-70CA-4A2A-A142-5DD0FC7191A9}"/>
              </a:ext>
            </a:extLst>
          </p:cNvPr>
          <p:cNvPicPr>
            <a:picLocks noChangeAspect="1"/>
          </p:cNvPicPr>
          <p:nvPr/>
        </p:nvPicPr>
        <p:blipFill>
          <a:blip r:embed="rId3"/>
          <a:stretch>
            <a:fillRect/>
          </a:stretch>
        </p:blipFill>
        <p:spPr>
          <a:xfrm>
            <a:off x="7341833" y="1374056"/>
            <a:ext cx="4853713" cy="4677279"/>
          </a:xfrm>
          <a:prstGeom prst="rect">
            <a:avLst/>
          </a:prstGeom>
        </p:spPr>
      </p:pic>
      <p:sp>
        <p:nvSpPr>
          <p:cNvPr id="9" name="Footer Placeholder 7">
            <a:extLst>
              <a:ext uri="{FF2B5EF4-FFF2-40B4-BE49-F238E27FC236}">
                <a16:creationId xmlns:a16="http://schemas.microsoft.com/office/drawing/2014/main" id="{78F3BCDA-839E-433A-AA6F-D5D6971C04F0}"/>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11" name="Slide Number Placeholder 8">
            <a:extLst>
              <a:ext uri="{FF2B5EF4-FFF2-40B4-BE49-F238E27FC236}">
                <a16:creationId xmlns:a16="http://schemas.microsoft.com/office/drawing/2014/main" id="{DC52CDD5-01EA-42D5-A4E3-091C0CFE4434}"/>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42</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32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2150901-11F2-4C34-9E87-FEAA011850CC}"/>
              </a:ext>
            </a:extLst>
          </p:cNvPr>
          <p:cNvSpPr/>
          <p:nvPr/>
        </p:nvSpPr>
        <p:spPr>
          <a:xfrm>
            <a:off x="1729532" y="1701208"/>
            <a:ext cx="3909268" cy="1194392"/>
          </a:xfrm>
          <a:custGeom>
            <a:avLst/>
            <a:gdLst>
              <a:gd name="connsiteX0" fmla="*/ 0 w 3066958"/>
              <a:gd name="connsiteY0" fmla="*/ 155150 h 930716"/>
              <a:gd name="connsiteX1" fmla="*/ 155150 w 3066958"/>
              <a:gd name="connsiteY1" fmla="*/ 0 h 930716"/>
              <a:gd name="connsiteX2" fmla="*/ 2911808 w 3066958"/>
              <a:gd name="connsiteY2" fmla="*/ 0 h 930716"/>
              <a:gd name="connsiteX3" fmla="*/ 3066958 w 3066958"/>
              <a:gd name="connsiteY3" fmla="*/ 155150 h 930716"/>
              <a:gd name="connsiteX4" fmla="*/ 3066958 w 3066958"/>
              <a:gd name="connsiteY4" fmla="*/ 775566 h 930716"/>
              <a:gd name="connsiteX5" fmla="*/ 2911808 w 3066958"/>
              <a:gd name="connsiteY5" fmla="*/ 930716 h 930716"/>
              <a:gd name="connsiteX6" fmla="*/ 155150 w 3066958"/>
              <a:gd name="connsiteY6" fmla="*/ 930716 h 930716"/>
              <a:gd name="connsiteX7" fmla="*/ 0 w 3066958"/>
              <a:gd name="connsiteY7" fmla="*/ 775566 h 930716"/>
              <a:gd name="connsiteX8" fmla="*/ 0 w 3066958"/>
              <a:gd name="connsiteY8" fmla="*/ 155150 h 93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958" h="930716">
                <a:moveTo>
                  <a:pt x="0" y="155150"/>
                </a:moveTo>
                <a:cubicBezTo>
                  <a:pt x="0" y="69463"/>
                  <a:pt x="69463" y="0"/>
                  <a:pt x="155150" y="0"/>
                </a:cubicBezTo>
                <a:lnTo>
                  <a:pt x="2911808" y="0"/>
                </a:lnTo>
                <a:cubicBezTo>
                  <a:pt x="2997495" y="0"/>
                  <a:pt x="3066958" y="69463"/>
                  <a:pt x="3066958" y="155150"/>
                </a:cubicBezTo>
                <a:lnTo>
                  <a:pt x="3066958" y="775566"/>
                </a:lnTo>
                <a:cubicBezTo>
                  <a:pt x="3066958" y="861253"/>
                  <a:pt x="2997495" y="930716"/>
                  <a:pt x="2911808" y="930716"/>
                </a:cubicBezTo>
                <a:lnTo>
                  <a:pt x="155150" y="930716"/>
                </a:lnTo>
                <a:cubicBezTo>
                  <a:pt x="69463" y="930716"/>
                  <a:pt x="0" y="861253"/>
                  <a:pt x="0" y="775566"/>
                </a:cubicBezTo>
                <a:lnTo>
                  <a:pt x="0" y="155150"/>
                </a:lnTo>
                <a:close/>
              </a:path>
            </a:pathLst>
          </a:custGeom>
          <a:solidFill>
            <a:schemeClr val="bg1">
              <a:lumMod val="85000"/>
            </a:schemeClr>
          </a:solidFill>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130786" tIns="130786" rIns="130786" bIns="130786"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Advancing Carbon Management Approaches Toward Deep Decarbonization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Priorities: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Point-source carbon capture, carbon dioxide conversion, carbon dioxide removal (CDR), and reliable carbon transport and storage </a:t>
            </a:r>
          </a:p>
        </p:txBody>
      </p:sp>
      <p:sp>
        <p:nvSpPr>
          <p:cNvPr id="6" name="Freeform: Shape 5">
            <a:extLst>
              <a:ext uri="{FF2B5EF4-FFF2-40B4-BE49-F238E27FC236}">
                <a16:creationId xmlns:a16="http://schemas.microsoft.com/office/drawing/2014/main" id="{4B8B8AF9-49A5-471E-B55D-EEE1B6331ADE}"/>
              </a:ext>
            </a:extLst>
          </p:cNvPr>
          <p:cNvSpPr/>
          <p:nvPr/>
        </p:nvSpPr>
        <p:spPr>
          <a:xfrm>
            <a:off x="1729532" y="4343400"/>
            <a:ext cx="3909268" cy="1194392"/>
          </a:xfrm>
          <a:custGeom>
            <a:avLst/>
            <a:gdLst>
              <a:gd name="connsiteX0" fmla="*/ 0 w 3066958"/>
              <a:gd name="connsiteY0" fmla="*/ 150977 h 905680"/>
              <a:gd name="connsiteX1" fmla="*/ 150977 w 3066958"/>
              <a:gd name="connsiteY1" fmla="*/ 0 h 905680"/>
              <a:gd name="connsiteX2" fmla="*/ 2915981 w 3066958"/>
              <a:gd name="connsiteY2" fmla="*/ 0 h 905680"/>
              <a:gd name="connsiteX3" fmla="*/ 3066958 w 3066958"/>
              <a:gd name="connsiteY3" fmla="*/ 150977 h 905680"/>
              <a:gd name="connsiteX4" fmla="*/ 3066958 w 3066958"/>
              <a:gd name="connsiteY4" fmla="*/ 754703 h 905680"/>
              <a:gd name="connsiteX5" fmla="*/ 2915981 w 3066958"/>
              <a:gd name="connsiteY5" fmla="*/ 905680 h 905680"/>
              <a:gd name="connsiteX6" fmla="*/ 150977 w 3066958"/>
              <a:gd name="connsiteY6" fmla="*/ 905680 h 905680"/>
              <a:gd name="connsiteX7" fmla="*/ 0 w 3066958"/>
              <a:gd name="connsiteY7" fmla="*/ 754703 h 905680"/>
              <a:gd name="connsiteX8" fmla="*/ 0 w 3066958"/>
              <a:gd name="connsiteY8" fmla="*/ 150977 h 90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958" h="905680">
                <a:moveTo>
                  <a:pt x="0" y="150977"/>
                </a:moveTo>
                <a:cubicBezTo>
                  <a:pt x="0" y="67595"/>
                  <a:pt x="67595" y="0"/>
                  <a:pt x="150977" y="0"/>
                </a:cubicBezTo>
                <a:lnTo>
                  <a:pt x="2915981" y="0"/>
                </a:lnTo>
                <a:cubicBezTo>
                  <a:pt x="2999363" y="0"/>
                  <a:pt x="3066958" y="67595"/>
                  <a:pt x="3066958" y="150977"/>
                </a:cubicBezTo>
                <a:lnTo>
                  <a:pt x="3066958" y="754703"/>
                </a:lnTo>
                <a:cubicBezTo>
                  <a:pt x="3066958" y="838085"/>
                  <a:pt x="2999363" y="905680"/>
                  <a:pt x="2915981" y="905680"/>
                </a:cubicBezTo>
                <a:lnTo>
                  <a:pt x="150977" y="905680"/>
                </a:lnTo>
                <a:cubicBezTo>
                  <a:pt x="67595" y="905680"/>
                  <a:pt x="0" y="838085"/>
                  <a:pt x="0" y="754703"/>
                </a:cubicBezTo>
                <a:lnTo>
                  <a:pt x="0" y="150977"/>
                </a:lnTo>
                <a:close/>
              </a:path>
            </a:pathLst>
          </a:custGeom>
          <a:solidFill>
            <a:schemeClr val="bg1">
              <a:lumMod val="85000"/>
            </a:schemeClr>
          </a:solidFill>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129564" tIns="129564" rIns="129564" bIns="12956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Advancing Justice, Labor, and Engagement</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Priorities: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Justice, labor, and international and domestic partnerships </a:t>
            </a:r>
          </a:p>
        </p:txBody>
      </p:sp>
      <p:sp>
        <p:nvSpPr>
          <p:cNvPr id="7" name="Freeform: Shape 6">
            <a:extLst>
              <a:ext uri="{FF2B5EF4-FFF2-40B4-BE49-F238E27FC236}">
                <a16:creationId xmlns:a16="http://schemas.microsoft.com/office/drawing/2014/main" id="{F2CBBC01-DC04-41C0-9D30-D4B43DC47FE6}"/>
              </a:ext>
            </a:extLst>
          </p:cNvPr>
          <p:cNvSpPr/>
          <p:nvPr/>
        </p:nvSpPr>
        <p:spPr>
          <a:xfrm>
            <a:off x="1729532" y="3038261"/>
            <a:ext cx="3909268" cy="1194392"/>
          </a:xfrm>
          <a:custGeom>
            <a:avLst/>
            <a:gdLst>
              <a:gd name="connsiteX0" fmla="*/ 0 w 3037077"/>
              <a:gd name="connsiteY0" fmla="*/ 184601 h 1107386"/>
              <a:gd name="connsiteX1" fmla="*/ 184601 w 3037077"/>
              <a:gd name="connsiteY1" fmla="*/ 0 h 1107386"/>
              <a:gd name="connsiteX2" fmla="*/ 2852476 w 3037077"/>
              <a:gd name="connsiteY2" fmla="*/ 0 h 1107386"/>
              <a:gd name="connsiteX3" fmla="*/ 3037077 w 3037077"/>
              <a:gd name="connsiteY3" fmla="*/ 184601 h 1107386"/>
              <a:gd name="connsiteX4" fmla="*/ 3037077 w 3037077"/>
              <a:gd name="connsiteY4" fmla="*/ 922785 h 1107386"/>
              <a:gd name="connsiteX5" fmla="*/ 2852476 w 3037077"/>
              <a:gd name="connsiteY5" fmla="*/ 1107386 h 1107386"/>
              <a:gd name="connsiteX6" fmla="*/ 184601 w 3037077"/>
              <a:gd name="connsiteY6" fmla="*/ 1107386 h 1107386"/>
              <a:gd name="connsiteX7" fmla="*/ 0 w 3037077"/>
              <a:gd name="connsiteY7" fmla="*/ 922785 h 1107386"/>
              <a:gd name="connsiteX8" fmla="*/ 0 w 3037077"/>
              <a:gd name="connsiteY8" fmla="*/ 184601 h 110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77" h="1107386">
                <a:moveTo>
                  <a:pt x="0" y="184601"/>
                </a:moveTo>
                <a:cubicBezTo>
                  <a:pt x="0" y="82649"/>
                  <a:pt x="82649" y="0"/>
                  <a:pt x="184601" y="0"/>
                </a:cubicBezTo>
                <a:lnTo>
                  <a:pt x="2852476" y="0"/>
                </a:lnTo>
                <a:cubicBezTo>
                  <a:pt x="2954428" y="0"/>
                  <a:pt x="3037077" y="82649"/>
                  <a:pt x="3037077" y="184601"/>
                </a:cubicBezTo>
                <a:lnTo>
                  <a:pt x="3037077" y="922785"/>
                </a:lnTo>
                <a:cubicBezTo>
                  <a:pt x="3037077" y="1024737"/>
                  <a:pt x="2954428" y="1107386"/>
                  <a:pt x="2852476" y="1107386"/>
                </a:cubicBezTo>
                <a:lnTo>
                  <a:pt x="184601" y="1107386"/>
                </a:lnTo>
                <a:cubicBezTo>
                  <a:pt x="82649" y="1107386"/>
                  <a:pt x="0" y="1024737"/>
                  <a:pt x="0" y="922785"/>
                </a:cubicBezTo>
                <a:lnTo>
                  <a:pt x="0" y="184601"/>
                </a:lnTo>
                <a:close/>
              </a:path>
            </a:pathLst>
          </a:custGeom>
          <a:solidFill>
            <a:schemeClr val="bg1">
              <a:lumMod val="85000"/>
            </a:schemeClr>
          </a:solidFill>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139412" tIns="139412" rIns="139412" bIns="139412" numCol="1" spcCol="1270" anchor="ctr" anchorCtr="0">
            <a:noAutofit/>
          </a:bodyPr>
          <a:lstStyle/>
          <a:p>
            <a:pPr marL="0" marR="0" lvl="0" indent="0" algn="ctr" defTabSz="533400" rtl="0" eaLnBrk="1" fontAlgn="auto" latinLnBrk="0" hangingPunct="1">
              <a:lnSpc>
                <a:spcPct val="8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Advancing Technologies that Lead to Sustainable Energy Resources </a:t>
            </a:r>
          </a:p>
          <a:p>
            <a:pPr marL="0" marR="0" lvl="0" indent="0" algn="ctr" defTabSz="533400" rtl="0" eaLnBrk="1" fontAlgn="auto" latinLnBrk="0" hangingPunct="1">
              <a:lnSpc>
                <a:spcPct val="80000"/>
              </a:lnSpc>
              <a:spcBef>
                <a:spcPct val="0"/>
              </a:spcBef>
              <a:spcAft>
                <a:spcPct val="35000"/>
              </a:spcAft>
              <a:buClrTx/>
              <a:buSzTx/>
              <a:buFontTx/>
              <a:buNone/>
              <a:tabLst/>
              <a:defRPr/>
            </a:pPr>
            <a:r>
              <a:rPr kumimoji="0" lang="en-US" sz="1200" b="1"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Priorities:</a:t>
            </a:r>
            <a:r>
              <a:rPr kumimoji="0" lang="en-US" sz="12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Hydrogen with carbon management, domestic critical minerals (CMs) production, and methane mitigation</a:t>
            </a:r>
            <a:endPar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8D30D50-9714-46FA-8B71-E76AC2C25940}"/>
              </a:ext>
            </a:extLst>
          </p:cNvPr>
          <p:cNvPicPr>
            <a:picLocks noChangeAspect="1"/>
          </p:cNvPicPr>
          <p:nvPr/>
        </p:nvPicPr>
        <p:blipFill>
          <a:blip r:embed="rId3"/>
          <a:stretch>
            <a:fillRect/>
          </a:stretch>
        </p:blipFill>
        <p:spPr>
          <a:xfrm>
            <a:off x="6553200" y="398954"/>
            <a:ext cx="4419600" cy="5573665"/>
          </a:xfrm>
          <a:prstGeom prst="rect">
            <a:avLst/>
          </a:prstGeom>
          <a:ln w="9525">
            <a:solidFill>
              <a:schemeClr val="tx1"/>
            </a:solidFill>
          </a:ln>
        </p:spPr>
      </p:pic>
      <p:sp>
        <p:nvSpPr>
          <p:cNvPr id="9" name="Title 1">
            <a:extLst>
              <a:ext uri="{FF2B5EF4-FFF2-40B4-BE49-F238E27FC236}">
                <a16:creationId xmlns:a16="http://schemas.microsoft.com/office/drawing/2014/main" id="{7D3F30C9-E8D0-495B-A838-CB803A052D93}"/>
              </a:ext>
            </a:extLst>
          </p:cNvPr>
          <p:cNvSpPr>
            <a:spLocks noGrp="1"/>
          </p:cNvSpPr>
          <p:nvPr>
            <p:ph type="title"/>
          </p:nvPr>
        </p:nvSpPr>
        <p:spPr>
          <a:xfrm>
            <a:off x="1524000" y="27432"/>
            <a:ext cx="8842248" cy="457200"/>
          </a:xfrm>
        </p:spPr>
        <p:txBody>
          <a:bodyPr>
            <a:noAutofit/>
          </a:bodyPr>
          <a:lstStyle/>
          <a:p>
            <a:pPr algn="l"/>
            <a:r>
              <a:rPr lang="en-US" sz="2600" dirty="0">
                <a:solidFill>
                  <a:schemeClr val="bg1"/>
                </a:solidFill>
              </a:rPr>
              <a:t>Fossil Energy and Carbon Management Strategic Vision</a:t>
            </a:r>
          </a:p>
        </p:txBody>
      </p:sp>
      <p:sp>
        <p:nvSpPr>
          <p:cNvPr id="10" name="TextBox 9">
            <a:extLst>
              <a:ext uri="{FF2B5EF4-FFF2-40B4-BE49-F238E27FC236}">
                <a16:creationId xmlns:a16="http://schemas.microsoft.com/office/drawing/2014/main" id="{55477F29-F1C6-4D58-ABA3-86E3FF241F79}"/>
              </a:ext>
            </a:extLst>
          </p:cNvPr>
          <p:cNvSpPr txBox="1"/>
          <p:nvPr/>
        </p:nvSpPr>
        <p:spPr>
          <a:xfrm>
            <a:off x="647700" y="531644"/>
            <a:ext cx="10896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FECM Strategic Vision </a:t>
            </a:r>
          </a:p>
        </p:txBody>
      </p:sp>
      <p:sp>
        <p:nvSpPr>
          <p:cNvPr id="14" name="Footer Placeholder 7">
            <a:extLst>
              <a:ext uri="{FF2B5EF4-FFF2-40B4-BE49-F238E27FC236}">
                <a16:creationId xmlns:a16="http://schemas.microsoft.com/office/drawing/2014/main" id="{7ABF1ADD-8B61-4C28-A119-D6B1E3E01A9C}"/>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15" name="Slide Number Placeholder 8">
            <a:extLst>
              <a:ext uri="{FF2B5EF4-FFF2-40B4-BE49-F238E27FC236}">
                <a16:creationId xmlns:a16="http://schemas.microsoft.com/office/drawing/2014/main" id="{453CF30C-D423-41D4-8122-EA519E4B8EFB}"/>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43</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909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1AB3-A4F2-40BD-9C3E-779544477808}"/>
              </a:ext>
            </a:extLst>
          </p:cNvPr>
          <p:cNvSpPr>
            <a:spLocks noGrp="1"/>
          </p:cNvSpPr>
          <p:nvPr>
            <p:ph type="ctrTitle"/>
          </p:nvPr>
        </p:nvSpPr>
        <p:spPr>
          <a:xfrm>
            <a:off x="692459" y="532659"/>
            <a:ext cx="4110362" cy="669109"/>
          </a:xfrm>
        </p:spPr>
        <p:txBody>
          <a:bodyPr>
            <a:normAutofit fontScale="90000"/>
          </a:bodyPr>
          <a:lstStyle/>
          <a:p>
            <a:r>
              <a:rPr lang="en-US" sz="4400" dirty="0">
                <a:solidFill>
                  <a:schemeClr val="accent1">
                    <a:lumMod val="50000"/>
                  </a:schemeClr>
                </a:solidFill>
                <a:latin typeface="+mn-lt"/>
              </a:rPr>
              <a:t>Equity and Energy</a:t>
            </a:r>
          </a:p>
        </p:txBody>
      </p:sp>
      <p:sp>
        <p:nvSpPr>
          <p:cNvPr id="7" name="TextBox 6">
            <a:extLst>
              <a:ext uri="{FF2B5EF4-FFF2-40B4-BE49-F238E27FC236}">
                <a16:creationId xmlns:a16="http://schemas.microsoft.com/office/drawing/2014/main" id="{7C830ABB-96B7-4BCE-BA62-CC6E934185B9}"/>
              </a:ext>
            </a:extLst>
          </p:cNvPr>
          <p:cNvSpPr txBox="1"/>
          <p:nvPr/>
        </p:nvSpPr>
        <p:spPr>
          <a:xfrm>
            <a:off x="692459" y="1349326"/>
            <a:ext cx="624987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FECM is dedicated to prioritizing environmental justice and equity to ensure that the energy transition does not disproportionally impact disadvantaged communities and brings the benefits of our investments to those people and areas of the country that need it the most.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President Biden’s Justice40 Initiative and LEAP exemplify achieving this goal in action. The DOE and FECM are also focusing on responsible, effective and affordable community-based demonstration and deployment projects led by R&amp;D that is based on humanities-driven STEM programs.</a:t>
            </a:r>
          </a:p>
        </p:txBody>
      </p:sp>
      <p:sp>
        <p:nvSpPr>
          <p:cNvPr id="11" name="TextBox 10">
            <a:extLst>
              <a:ext uri="{FF2B5EF4-FFF2-40B4-BE49-F238E27FC236}">
                <a16:creationId xmlns:a16="http://schemas.microsoft.com/office/drawing/2014/main" id="{0DF54547-A7B3-4010-A3A7-65E9F5C34290}"/>
              </a:ext>
            </a:extLst>
          </p:cNvPr>
          <p:cNvSpPr txBox="1"/>
          <p:nvPr/>
        </p:nvSpPr>
        <p:spPr>
          <a:xfrm>
            <a:off x="1449270" y="4146813"/>
            <a:ext cx="4380390" cy="21544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 April 19, 2022, the U.S. Department of Energy’s Office of Economic Impact and Diversity (DOE-ED) and Office of Fossil Energy and Carbon Management (DOE-FECM) held a public listening session in New Orleans focused on environmental, climate, and energy justice considerations associated with large-scale carbon management infrastructure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F7869C5-6093-4611-BFC4-6EA788312461}"/>
              </a:ext>
            </a:extLst>
          </p:cNvPr>
          <p:cNvPicPr>
            <a:picLocks noChangeAspect="1"/>
          </p:cNvPicPr>
          <p:nvPr/>
        </p:nvPicPr>
        <p:blipFill>
          <a:blip r:embed="rId2"/>
          <a:stretch>
            <a:fillRect/>
          </a:stretch>
        </p:blipFill>
        <p:spPr>
          <a:xfrm>
            <a:off x="7048500" y="2623086"/>
            <a:ext cx="5143500" cy="3429000"/>
          </a:xfrm>
          <a:prstGeom prst="rect">
            <a:avLst/>
          </a:prstGeom>
        </p:spPr>
      </p:pic>
      <p:sp>
        <p:nvSpPr>
          <p:cNvPr id="12" name="TextBox 11">
            <a:extLst>
              <a:ext uri="{FF2B5EF4-FFF2-40B4-BE49-F238E27FC236}">
                <a16:creationId xmlns:a16="http://schemas.microsoft.com/office/drawing/2014/main" id="{74B0900A-9703-4EDA-82AC-12C0E5225725}"/>
              </a:ext>
            </a:extLst>
          </p:cNvPr>
          <p:cNvSpPr txBox="1"/>
          <p:nvPr/>
        </p:nvSpPr>
        <p:spPr>
          <a:xfrm>
            <a:off x="9517870" y="2222976"/>
            <a:ext cx="26725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Ute Mountain Tribe Goes Solar, near Cortez,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Media Credit: High Country News</a:t>
            </a:r>
          </a:p>
        </p:txBody>
      </p:sp>
      <p:sp>
        <p:nvSpPr>
          <p:cNvPr id="14" name="Rectangle 13">
            <a:extLst>
              <a:ext uri="{FF2B5EF4-FFF2-40B4-BE49-F238E27FC236}">
                <a16:creationId xmlns:a16="http://schemas.microsoft.com/office/drawing/2014/main" id="{7BED20D0-A1C1-455A-8DFF-6BC94719D5A6}"/>
              </a:ext>
            </a:extLst>
          </p:cNvPr>
          <p:cNvSpPr/>
          <p:nvPr/>
        </p:nvSpPr>
        <p:spPr>
          <a:xfrm>
            <a:off x="1495138" y="4008242"/>
            <a:ext cx="4334522" cy="180768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ooter Placeholder 7">
            <a:extLst>
              <a:ext uri="{FF2B5EF4-FFF2-40B4-BE49-F238E27FC236}">
                <a16:creationId xmlns:a16="http://schemas.microsoft.com/office/drawing/2014/main" id="{82C011CE-FDCC-4112-954C-2E00BABC5705}"/>
              </a:ext>
            </a:extLst>
          </p:cNvPr>
          <p:cNvSpPr>
            <a:spLocks noGrp="1"/>
          </p:cNvSpPr>
          <p:nvPr>
            <p:ph type="ftr" sz="quarter" idx="11"/>
          </p:nvPr>
        </p:nvSpPr>
        <p:spPr>
          <a:xfrm>
            <a:off x="4038600" y="628123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15" name="Slide Number Placeholder 8">
            <a:extLst>
              <a:ext uri="{FF2B5EF4-FFF2-40B4-BE49-F238E27FC236}">
                <a16:creationId xmlns:a16="http://schemas.microsoft.com/office/drawing/2014/main" id="{F320CD7E-BB4E-435A-8FA5-68A49499D47B}"/>
              </a:ext>
            </a:extLst>
          </p:cNvPr>
          <p:cNvSpPr>
            <a:spLocks noGrp="1"/>
          </p:cNvSpPr>
          <p:nvPr>
            <p:ph type="sldNum" sz="quarter" idx="12"/>
          </p:nvPr>
        </p:nvSpPr>
        <p:spPr>
          <a:xfrm>
            <a:off x="8610600" y="6281232"/>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79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7186-4DF4-4529-9625-4FE4C346B74B}"/>
              </a:ext>
            </a:extLst>
          </p:cNvPr>
          <p:cNvSpPr>
            <a:spLocks noGrp="1"/>
          </p:cNvSpPr>
          <p:nvPr>
            <p:ph type="ctrTitle"/>
          </p:nvPr>
        </p:nvSpPr>
        <p:spPr>
          <a:xfrm>
            <a:off x="839972" y="403778"/>
            <a:ext cx="9351593" cy="766763"/>
          </a:xfrm>
        </p:spPr>
        <p:txBody>
          <a:bodyPr>
            <a:normAutofit fontScale="90000"/>
          </a:bodyPr>
          <a:lstStyle/>
          <a:p>
            <a:r>
              <a:rPr lang="en-US" sz="4400" dirty="0">
                <a:solidFill>
                  <a:schemeClr val="accent1">
                    <a:lumMod val="50000"/>
                  </a:schemeClr>
                </a:solidFill>
              </a:rPr>
              <a:t>Accessing FECM Funding Resources</a:t>
            </a:r>
          </a:p>
        </p:txBody>
      </p:sp>
      <p:sp>
        <p:nvSpPr>
          <p:cNvPr id="3" name="Subtitle 2">
            <a:extLst>
              <a:ext uri="{FF2B5EF4-FFF2-40B4-BE49-F238E27FC236}">
                <a16:creationId xmlns:a16="http://schemas.microsoft.com/office/drawing/2014/main" id="{24DA9CB7-679C-48E8-A48F-DDF5F3699A44}"/>
              </a:ext>
            </a:extLst>
          </p:cNvPr>
          <p:cNvSpPr>
            <a:spLocks noGrp="1"/>
          </p:cNvSpPr>
          <p:nvPr>
            <p:ph type="subTitle" idx="1"/>
          </p:nvPr>
        </p:nvSpPr>
        <p:spPr>
          <a:xfrm>
            <a:off x="1020932" y="1384917"/>
            <a:ext cx="8011066" cy="766763"/>
          </a:xfrm>
        </p:spPr>
        <p:txBody>
          <a:bodyPr>
            <a:normAutofit/>
          </a:bodyPr>
          <a:lstStyle/>
          <a:p>
            <a:pPr algn="l"/>
            <a:r>
              <a:rPr lang="en-US" sz="2000" b="1" dirty="0">
                <a:solidFill>
                  <a:schemeClr val="accent2"/>
                </a:solidFill>
              </a:rPr>
              <a:t>Small and disadvantaged businesses are an integral component </a:t>
            </a:r>
            <a:br>
              <a:rPr lang="en-US" sz="2000" b="1" dirty="0">
                <a:solidFill>
                  <a:schemeClr val="accent2"/>
                </a:solidFill>
              </a:rPr>
            </a:br>
            <a:r>
              <a:rPr lang="en-US" sz="2000" b="1" dirty="0">
                <a:solidFill>
                  <a:schemeClr val="accent2"/>
                </a:solidFill>
              </a:rPr>
              <a:t>of DOE’s drive to attain a net-zero carbon economy by 2050. </a:t>
            </a:r>
          </a:p>
        </p:txBody>
      </p:sp>
      <p:pic>
        <p:nvPicPr>
          <p:cNvPr id="7" name="Picture 6">
            <a:extLst>
              <a:ext uri="{FF2B5EF4-FFF2-40B4-BE49-F238E27FC236}">
                <a16:creationId xmlns:a16="http://schemas.microsoft.com/office/drawing/2014/main" id="{9DFD12D1-93DD-4B0F-9DBE-795EFCC28FDB}"/>
              </a:ext>
            </a:extLst>
          </p:cNvPr>
          <p:cNvPicPr>
            <a:picLocks noChangeAspect="1"/>
          </p:cNvPicPr>
          <p:nvPr/>
        </p:nvPicPr>
        <p:blipFill rotWithShape="1">
          <a:blip r:embed="rId2"/>
          <a:srcRect l="9711" r="7609"/>
          <a:stretch/>
        </p:blipFill>
        <p:spPr>
          <a:xfrm>
            <a:off x="6315645" y="2503503"/>
            <a:ext cx="5865413" cy="3547046"/>
          </a:xfrm>
          <a:prstGeom prst="rect">
            <a:avLst/>
          </a:prstGeom>
        </p:spPr>
      </p:pic>
      <p:sp>
        <p:nvSpPr>
          <p:cNvPr id="11" name="TextBox 10">
            <a:extLst>
              <a:ext uri="{FF2B5EF4-FFF2-40B4-BE49-F238E27FC236}">
                <a16:creationId xmlns:a16="http://schemas.microsoft.com/office/drawing/2014/main" id="{756AE8BA-3F6A-4FDE-889E-E1D7AE867EF9}"/>
              </a:ext>
            </a:extLst>
          </p:cNvPr>
          <p:cNvSpPr txBox="1"/>
          <p:nvPr/>
        </p:nvSpPr>
        <p:spPr>
          <a:xfrm>
            <a:off x="556246" y="2366056"/>
            <a:ext cx="5765317"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You may access FECM acquisition opportunities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Visiting the SAM.GOV website at  [https://sam.gov/content/opportunities] and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GSA eBuy website at [https://www.gsa.gov/ebuy/]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FECM small business contract opportunities.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Visiting the GRANTS.GOV website at [https://www.grants.gov]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FECM financial assistance opportunities. </a:t>
            </a:r>
          </a:p>
        </p:txBody>
      </p:sp>
      <p:sp>
        <p:nvSpPr>
          <p:cNvPr id="8" name="Footer Placeholder 7">
            <a:extLst>
              <a:ext uri="{FF2B5EF4-FFF2-40B4-BE49-F238E27FC236}">
                <a16:creationId xmlns:a16="http://schemas.microsoft.com/office/drawing/2014/main" id="{9F6F954C-707B-439B-9382-FFB8A4FA402A}"/>
              </a:ext>
            </a:extLst>
          </p:cNvPr>
          <p:cNvSpPr>
            <a:spLocks noGrp="1"/>
          </p:cNvSpPr>
          <p:nvPr>
            <p:ph type="ftr" sz="quarter" idx="11"/>
          </p:nvPr>
        </p:nvSpPr>
        <p:spPr>
          <a:xfrm>
            <a:off x="4038600" y="628123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F2FF33DD-F334-4BF0-92D1-E76DAE9E6BF0}"/>
              </a:ext>
            </a:extLst>
          </p:cNvPr>
          <p:cNvSpPr>
            <a:spLocks noGrp="1"/>
          </p:cNvSpPr>
          <p:nvPr>
            <p:ph type="sldNum" sz="quarter" idx="12"/>
          </p:nvPr>
        </p:nvSpPr>
        <p:spPr>
          <a:xfrm>
            <a:off x="8610600" y="6281232"/>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729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EF2A34-7C51-4B5A-BB87-468000B4838C}"/>
              </a:ext>
            </a:extLst>
          </p:cNvPr>
          <p:cNvSpPr txBox="1"/>
          <p:nvPr/>
        </p:nvSpPr>
        <p:spPr>
          <a:xfrm>
            <a:off x="702041" y="568606"/>
            <a:ext cx="9078204"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Be Part of FECM’s Vision and DOE’s Future </a:t>
            </a:r>
            <a:br>
              <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4B43E0-960E-49FF-80B1-E676701EE248}"/>
              </a:ext>
            </a:extLst>
          </p:cNvPr>
          <p:cNvSpPr txBox="1"/>
          <p:nvPr/>
        </p:nvSpPr>
        <p:spPr>
          <a:xfrm>
            <a:off x="474296" y="1707379"/>
            <a:ext cx="6169981"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Gain a solid understanding of: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The FECM mission </a:t>
            </a: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for your product or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Key opportunities</a:t>
            </a: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critical policies, initiatives, and spending budgets that align with your product or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Use this information to be proactive </a:t>
            </a: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in finding and applying for business opportunities.</a:t>
            </a:r>
          </a:p>
        </p:txBody>
      </p:sp>
      <p:pic>
        <p:nvPicPr>
          <p:cNvPr id="13" name="Picture 12">
            <a:extLst>
              <a:ext uri="{FF2B5EF4-FFF2-40B4-BE49-F238E27FC236}">
                <a16:creationId xmlns:a16="http://schemas.microsoft.com/office/drawing/2014/main" id="{05059618-D057-4DA8-9378-680A03466FBF}"/>
              </a:ext>
            </a:extLst>
          </p:cNvPr>
          <p:cNvPicPr>
            <a:picLocks noChangeAspect="1"/>
          </p:cNvPicPr>
          <p:nvPr/>
        </p:nvPicPr>
        <p:blipFill rotWithShape="1">
          <a:blip r:embed="rId2"/>
          <a:srcRect l="15133" r="3212"/>
          <a:stretch/>
        </p:blipFill>
        <p:spPr>
          <a:xfrm>
            <a:off x="6644277" y="1528603"/>
            <a:ext cx="5547723" cy="4529470"/>
          </a:xfrm>
          <a:prstGeom prst="rect">
            <a:avLst/>
          </a:prstGeom>
        </p:spPr>
      </p:pic>
      <p:sp>
        <p:nvSpPr>
          <p:cNvPr id="7" name="Footer Placeholder 7">
            <a:extLst>
              <a:ext uri="{FF2B5EF4-FFF2-40B4-BE49-F238E27FC236}">
                <a16:creationId xmlns:a16="http://schemas.microsoft.com/office/drawing/2014/main" id="{EC667FC9-0E05-4586-8616-0FFB7547A063}"/>
              </a:ext>
            </a:extLst>
          </p:cNvPr>
          <p:cNvSpPr>
            <a:spLocks noGrp="1"/>
          </p:cNvSpPr>
          <p:nvPr>
            <p:ph type="ftr" sz="quarter" idx="11"/>
          </p:nvPr>
        </p:nvSpPr>
        <p:spPr>
          <a:xfrm>
            <a:off x="4038600" y="628123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8" name="Slide Number Placeholder 8">
            <a:extLst>
              <a:ext uri="{FF2B5EF4-FFF2-40B4-BE49-F238E27FC236}">
                <a16:creationId xmlns:a16="http://schemas.microsoft.com/office/drawing/2014/main" id="{F034FB90-CBFC-41CC-9388-D37210AD0EA1}"/>
              </a:ext>
            </a:extLst>
          </p:cNvPr>
          <p:cNvSpPr>
            <a:spLocks noGrp="1"/>
          </p:cNvSpPr>
          <p:nvPr>
            <p:ph type="sldNum" sz="quarter" idx="12"/>
          </p:nvPr>
        </p:nvSpPr>
        <p:spPr>
          <a:xfrm>
            <a:off x="8610600" y="6281232"/>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19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DA27DC-B2F8-401A-83DB-ED82136E3596}"/>
              </a:ext>
            </a:extLst>
          </p:cNvPr>
          <p:cNvSpPr>
            <a:spLocks noGrp="1"/>
          </p:cNvSpPr>
          <p:nvPr>
            <p:ph idx="4294967295"/>
          </p:nvPr>
        </p:nvSpPr>
        <p:spPr>
          <a:xfrm>
            <a:off x="838200" y="1480929"/>
            <a:ext cx="5058104" cy="4053219"/>
          </a:xfrm>
          <a:prstGeom prst="rect">
            <a:avLst/>
          </a:prstGeom>
        </p:spPr>
        <p:txBody>
          <a:bodyPr lIns="91440">
            <a:noAutofit/>
          </a:bodyPr>
          <a:lstStyle/>
          <a:p>
            <a:pPr marL="0" marR="0" indent="0">
              <a:buNone/>
            </a:pPr>
            <a:endParaRPr lang="en-US" sz="1400" dirty="0">
              <a:solidFill>
                <a:srgbClr val="000000"/>
              </a:solidFill>
              <a:effectLst/>
              <a:latin typeface="+mn-lt"/>
              <a:ea typeface="Times New Roman" panose="02020603050405020304" pitchFamily="18" charset="0"/>
            </a:endParaRPr>
          </a:p>
          <a:p>
            <a:pPr marL="0" marR="0" indent="0">
              <a:buNone/>
            </a:pPr>
            <a:r>
              <a:rPr lang="en-US" b="1" dirty="0">
                <a:solidFill>
                  <a:schemeClr val="accent4"/>
                </a:solidFill>
                <a:effectLst/>
                <a:latin typeface="+mn-lt"/>
                <a:ea typeface="Times New Roman" panose="02020603050405020304" pitchFamily="18" charset="0"/>
              </a:rPr>
              <a:t>Doing </a:t>
            </a:r>
            <a:r>
              <a:rPr lang="en-US" b="1" dirty="0">
                <a:solidFill>
                  <a:schemeClr val="accent4"/>
                </a:solidFill>
                <a:latin typeface="+mn-lt"/>
                <a:ea typeface="Times New Roman" panose="02020603050405020304" pitchFamily="18" charset="0"/>
              </a:rPr>
              <a:t>business with the DOE</a:t>
            </a:r>
            <a:br>
              <a:rPr lang="en-US" dirty="0">
                <a:solidFill>
                  <a:schemeClr val="accent1">
                    <a:lumMod val="50000"/>
                  </a:schemeClr>
                </a:solidFill>
                <a:latin typeface="+mn-lt"/>
                <a:ea typeface="Times New Roman" panose="02020603050405020304" pitchFamily="18" charset="0"/>
              </a:rPr>
            </a:br>
            <a:r>
              <a:rPr lang="en-US" dirty="0">
                <a:solidFill>
                  <a:schemeClr val="accent1">
                    <a:lumMod val="50000"/>
                  </a:schemeClr>
                </a:solidFill>
                <a:latin typeface="+mn-lt"/>
                <a:ea typeface="Times New Roman" panose="02020603050405020304" pitchFamily="18" charset="0"/>
              </a:rPr>
              <a:t>isn’t just about numbers—</a:t>
            </a:r>
            <a:br>
              <a:rPr lang="en-US" dirty="0">
                <a:solidFill>
                  <a:schemeClr val="accent1">
                    <a:lumMod val="50000"/>
                  </a:schemeClr>
                </a:solidFill>
                <a:latin typeface="+mn-lt"/>
                <a:ea typeface="Times New Roman" panose="02020603050405020304" pitchFamily="18" charset="0"/>
              </a:rPr>
            </a:br>
            <a:r>
              <a:rPr lang="en-US" dirty="0">
                <a:solidFill>
                  <a:schemeClr val="accent1">
                    <a:lumMod val="50000"/>
                  </a:schemeClr>
                </a:solidFill>
                <a:latin typeface="+mn-lt"/>
                <a:ea typeface="Times New Roman" panose="02020603050405020304" pitchFamily="18" charset="0"/>
              </a:rPr>
              <a:t>it’s about people.</a:t>
            </a:r>
          </a:p>
          <a:p>
            <a:pPr marL="0" marR="0" indent="0">
              <a:buNone/>
            </a:pPr>
            <a:r>
              <a:rPr lang="en-US" b="1" dirty="0">
                <a:solidFill>
                  <a:schemeClr val="accent2"/>
                </a:solidFill>
                <a:effectLst/>
                <a:latin typeface="+mn-lt"/>
                <a:ea typeface="Times New Roman" panose="02020603050405020304" pitchFamily="18" charset="0"/>
              </a:rPr>
              <a:t>Together we can make it better</a:t>
            </a:r>
            <a:r>
              <a:rPr lang="en-US" sz="3600" b="1" dirty="0">
                <a:solidFill>
                  <a:schemeClr val="accent2"/>
                </a:solidFill>
                <a:effectLst/>
                <a:latin typeface="+mn-lt"/>
                <a:ea typeface="Times New Roman" panose="02020603050405020304" pitchFamily="18" charset="0"/>
              </a:rPr>
              <a:t>.</a:t>
            </a:r>
            <a:endParaRPr lang="en-US" sz="3600" b="1" dirty="0">
              <a:solidFill>
                <a:schemeClr val="accent2"/>
              </a:solidFill>
              <a:latin typeface="+mn-lt"/>
            </a:endParaRPr>
          </a:p>
        </p:txBody>
      </p:sp>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838200" y="238425"/>
            <a:ext cx="10515600" cy="1325563"/>
          </a:xfrm>
          <a:prstGeom prst="rect">
            <a:avLst/>
          </a:prstGeom>
        </p:spPr>
        <p:txBody>
          <a:bodyPr>
            <a:normAutofit/>
          </a:bodyPr>
          <a:lstStyle/>
          <a:p>
            <a:r>
              <a:rPr lang="en-US" sz="4000" dirty="0">
                <a:solidFill>
                  <a:schemeClr val="accent1">
                    <a:lumMod val="50000"/>
                  </a:schemeClr>
                </a:solidFill>
              </a:rPr>
              <a:t>Let’s Get to Work!</a:t>
            </a:r>
          </a:p>
        </p:txBody>
      </p:sp>
      <p:sp>
        <p:nvSpPr>
          <p:cNvPr id="8" name="Footer Placeholder 7">
            <a:extLst>
              <a:ext uri="{FF2B5EF4-FFF2-40B4-BE49-F238E27FC236}">
                <a16:creationId xmlns:a16="http://schemas.microsoft.com/office/drawing/2014/main" id="{9B690329-1806-4857-8512-55F3DC2E09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BC120B3E-E2B5-403E-87E7-7DEFFFF26A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group of people sitting on a couch looking at a computer&#10;&#10;Description automatically generated">
            <a:extLst>
              <a:ext uri="{FF2B5EF4-FFF2-40B4-BE49-F238E27FC236}">
                <a16:creationId xmlns:a16="http://schemas.microsoft.com/office/drawing/2014/main" id="{A28EFA57-0BCF-4DE3-ACD4-4F789FCC74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39" r="14147"/>
          <a:stretch/>
        </p:blipFill>
        <p:spPr>
          <a:xfrm>
            <a:off x="5896304" y="590372"/>
            <a:ext cx="6285186" cy="5469087"/>
          </a:xfrm>
          <a:prstGeom prst="rect">
            <a:avLst/>
          </a:prstGeom>
        </p:spPr>
      </p:pic>
    </p:spTree>
    <p:extLst>
      <p:ext uri="{BB962C8B-B14F-4D97-AF65-F5344CB8AC3E}">
        <p14:creationId xmlns:p14="http://schemas.microsoft.com/office/powerpoint/2010/main" val="357150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A0CA9-A4F5-47EF-A4F3-34BE0C4B0E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8" y="0"/>
            <a:ext cx="12187262" cy="6858000"/>
          </a:xfrm>
          <a:prstGeom prst="rect">
            <a:avLst/>
          </a:prstGeom>
        </p:spPr>
      </p:pic>
      <p:pic>
        <p:nvPicPr>
          <p:cNvPr id="3" name="Picture 2">
            <a:extLst>
              <a:ext uri="{FF2B5EF4-FFF2-40B4-BE49-F238E27FC236}">
                <a16:creationId xmlns:a16="http://schemas.microsoft.com/office/drawing/2014/main" id="{CB773A5D-6801-4879-B942-2F087F35D4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8" y="0"/>
            <a:ext cx="12187262" cy="6858000"/>
          </a:xfrm>
          <a:prstGeom prst="rect">
            <a:avLst/>
          </a:prstGeom>
        </p:spPr>
      </p:pic>
      <p:sp>
        <p:nvSpPr>
          <p:cNvPr id="10" name="Rectangle: Rounded Corners 9">
            <a:extLst>
              <a:ext uri="{FF2B5EF4-FFF2-40B4-BE49-F238E27FC236}">
                <a16:creationId xmlns:a16="http://schemas.microsoft.com/office/drawing/2014/main" id="{E1627996-D7A9-475F-BDD2-90F7A46B0630}"/>
              </a:ext>
            </a:extLst>
          </p:cNvPr>
          <p:cNvSpPr/>
          <p:nvPr/>
        </p:nvSpPr>
        <p:spPr>
          <a:xfrm>
            <a:off x="195619" y="4561603"/>
            <a:ext cx="2860481" cy="2093970"/>
          </a:xfrm>
          <a:prstGeom prst="roundRect">
            <a:avLst/>
          </a:prstGeom>
          <a:blipFill>
            <a:blip r:embed="rId3"/>
            <a:stretch>
              <a:fillRect/>
            </a:stretch>
          </a:blipFill>
          <a:ln w="19050">
            <a:solidFill>
              <a:srgbClr val="007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3307218-A6BA-4D73-8075-7DA2884E52A1}"/>
              </a:ext>
            </a:extLst>
          </p:cNvPr>
          <p:cNvGrpSpPr/>
          <p:nvPr/>
        </p:nvGrpSpPr>
        <p:grpSpPr>
          <a:xfrm>
            <a:off x="29206" y="422328"/>
            <a:ext cx="12192000" cy="6235894"/>
            <a:chOff x="29206" y="422328"/>
            <a:chExt cx="12192000" cy="6235894"/>
          </a:xfrm>
        </p:grpSpPr>
        <p:sp>
          <p:nvSpPr>
            <p:cNvPr id="4" name="Rectangle 3">
              <a:extLst>
                <a:ext uri="{FF2B5EF4-FFF2-40B4-BE49-F238E27FC236}">
                  <a16:creationId xmlns:a16="http://schemas.microsoft.com/office/drawing/2014/main" id="{E5C859E4-C9A5-4F1C-9398-88C7301923F5}"/>
                </a:ext>
              </a:extLst>
            </p:cNvPr>
            <p:cNvSpPr/>
            <p:nvPr/>
          </p:nvSpPr>
          <p:spPr>
            <a:xfrm>
              <a:off x="5234309" y="3664012"/>
              <a:ext cx="1596976"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May 11, 2022</a:t>
              </a:r>
            </a:p>
          </p:txBody>
        </p:sp>
        <p:sp>
          <p:nvSpPr>
            <p:cNvPr id="5" name="Rectangle 4">
              <a:extLst>
                <a:ext uri="{FF2B5EF4-FFF2-40B4-BE49-F238E27FC236}">
                  <a16:creationId xmlns:a16="http://schemas.microsoft.com/office/drawing/2014/main" id="{31F11231-C1B4-41B4-A3EB-CFC7FA0CA4D2}"/>
                </a:ext>
              </a:extLst>
            </p:cNvPr>
            <p:cNvSpPr/>
            <p:nvPr/>
          </p:nvSpPr>
          <p:spPr>
            <a:xfrm>
              <a:off x="823887" y="2444666"/>
              <a:ext cx="10515600" cy="113877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cs typeface="Arial" panose="020B0604020202020204" pitchFamily="34" charset="0"/>
                </a:rPr>
                <a:t>Miranda Johnson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cs typeface="Arial" panose="020B0604020202020204" pitchFamily="34" charset="0"/>
                </a:rPr>
                <a:t>SMALL BUSINESS PROGRAM MANAGER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OFFICE OF OPERATIONS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FOSSIL ENERGY AND CARBON MANAGEMENT</a:t>
              </a:r>
            </a:p>
          </p:txBody>
        </p:sp>
        <p:pic>
          <p:nvPicPr>
            <p:cNvPr id="6" name="Picture 5">
              <a:extLst>
                <a:ext uri="{FF2B5EF4-FFF2-40B4-BE49-F238E27FC236}">
                  <a16:creationId xmlns:a16="http://schemas.microsoft.com/office/drawing/2014/main" id="{B1525659-BD60-427A-B3C7-364AB9C6B1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4217" y="422328"/>
              <a:ext cx="2478860" cy="951744"/>
            </a:xfrm>
            <a:prstGeom prst="rect">
              <a:avLst/>
            </a:prstGeom>
          </p:spPr>
        </p:pic>
        <p:sp>
          <p:nvSpPr>
            <p:cNvPr id="7" name="Rectangle: Rounded Corners 6">
              <a:extLst>
                <a:ext uri="{FF2B5EF4-FFF2-40B4-BE49-F238E27FC236}">
                  <a16:creationId xmlns:a16="http://schemas.microsoft.com/office/drawing/2014/main" id="{991213F4-ADEA-4E88-AEE1-0A575B3385AF}"/>
                </a:ext>
              </a:extLst>
            </p:cNvPr>
            <p:cNvSpPr/>
            <p:nvPr/>
          </p:nvSpPr>
          <p:spPr>
            <a:xfrm>
              <a:off x="3138653" y="4561603"/>
              <a:ext cx="2860481" cy="2096619"/>
            </a:xfrm>
            <a:prstGeom prst="roundRect">
              <a:avLst>
                <a:gd name="adj" fmla="val 16670"/>
              </a:avLst>
            </a:prstGeom>
            <a:blipFill dpi="0" rotWithShape="1">
              <a:blip r:embed="rId5" cstate="print">
                <a:extLst>
                  <a:ext uri="{28A0092B-C50C-407E-A947-70E740481C1C}">
                    <a14:useLocalDpi xmlns:a14="http://schemas.microsoft.com/office/drawing/2010/main" val="0"/>
                  </a:ext>
                </a:extLst>
              </a:blip>
              <a:srcRect/>
              <a:stretch>
                <a:fillRect/>
              </a:stretch>
            </a:blipFill>
            <a:ln w="19050">
              <a:solidFill>
                <a:srgbClr val="007934"/>
              </a:solidFill>
            </a:ln>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Rectangle: Rounded Corners 7" descr="People in a factory">
              <a:extLst>
                <a:ext uri="{FF2B5EF4-FFF2-40B4-BE49-F238E27FC236}">
                  <a16:creationId xmlns:a16="http://schemas.microsoft.com/office/drawing/2014/main" id="{B0CF07AF-4271-45F7-9A70-A3131C967681}"/>
                </a:ext>
              </a:extLst>
            </p:cNvPr>
            <p:cNvSpPr/>
            <p:nvPr/>
          </p:nvSpPr>
          <p:spPr>
            <a:xfrm>
              <a:off x="9294124" y="4561603"/>
              <a:ext cx="2702257" cy="2096619"/>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19050">
              <a:solidFill>
                <a:srgbClr val="00793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EE0669C-517C-48AD-86D6-7B1C508C88AB}"/>
                </a:ext>
              </a:extLst>
            </p:cNvPr>
            <p:cNvSpPr/>
            <p:nvPr/>
          </p:nvSpPr>
          <p:spPr>
            <a:xfrm>
              <a:off x="6081687" y="4561603"/>
              <a:ext cx="3129884" cy="2093976"/>
            </a:xfrm>
            <a:prstGeom prst="roundRect">
              <a:avLst>
                <a:gd name="adj" fmla="val 16670"/>
              </a:avLst>
            </a:prstGeom>
            <a:blipFill dpi="0" rotWithShape="1">
              <a:blip r:embed="rId7" cstate="print">
                <a:extLst>
                  <a:ext uri="{28A0092B-C50C-407E-A947-70E740481C1C}">
                    <a14:useLocalDpi xmlns:a14="http://schemas.microsoft.com/office/drawing/2010/main" val="0"/>
                  </a:ext>
                </a:extLst>
              </a:blip>
              <a:srcRect/>
              <a:stretch>
                <a:fillRect/>
              </a:stretch>
            </a:blipFill>
            <a:ln w="19050">
              <a:solidFill>
                <a:srgbClr val="007934"/>
              </a:solidFill>
            </a:ln>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id="{FB0D0547-345F-4332-9E77-7F19749FB595}"/>
                </a:ext>
              </a:extLst>
            </p:cNvPr>
            <p:cNvSpPr/>
            <p:nvPr/>
          </p:nvSpPr>
          <p:spPr>
            <a:xfrm>
              <a:off x="29206" y="1764838"/>
              <a:ext cx="12192000" cy="52322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Doing Business with the DOE</a:t>
              </a:r>
            </a:p>
          </p:txBody>
        </p:sp>
      </p:grpSp>
    </p:spTree>
    <p:extLst>
      <p:ext uri="{BB962C8B-B14F-4D97-AF65-F5344CB8AC3E}">
        <p14:creationId xmlns:p14="http://schemas.microsoft.com/office/powerpoint/2010/main" val="300999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487135" y="107255"/>
            <a:ext cx="106851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D245E"/>
                </a:solidFill>
                <a:effectLst/>
                <a:uLnTx/>
                <a:uFillTx/>
                <a:latin typeface="Times New Roman" panose="02020603050405020304" pitchFamily="18" charset="0"/>
                <a:ea typeface="+mn-ea"/>
                <a:cs typeface="Times New Roman" panose="02020603050405020304" pitchFamily="18" charset="0"/>
              </a:rPr>
              <a:t>FECM’s Laboratories and Facilities</a:t>
            </a:r>
          </a:p>
        </p:txBody>
      </p:sp>
      <p:grpSp>
        <p:nvGrpSpPr>
          <p:cNvPr id="52" name="Group 51"/>
          <p:cNvGrpSpPr/>
          <p:nvPr/>
        </p:nvGrpSpPr>
        <p:grpSpPr>
          <a:xfrm>
            <a:off x="232881" y="743590"/>
            <a:ext cx="11705120" cy="4962379"/>
            <a:chOff x="-338590" y="940877"/>
            <a:chExt cx="12746524" cy="4189701"/>
          </a:xfrm>
        </p:grpSpPr>
        <p:grpSp>
          <p:nvGrpSpPr>
            <p:cNvPr id="53" name="Group 52"/>
            <p:cNvGrpSpPr/>
            <p:nvPr/>
          </p:nvGrpSpPr>
          <p:grpSpPr>
            <a:xfrm>
              <a:off x="1625901" y="940965"/>
              <a:ext cx="8530953" cy="4189613"/>
              <a:chOff x="11749307" y="1024093"/>
              <a:chExt cx="8530953" cy="4189613"/>
            </a:xfrm>
          </p:grpSpPr>
          <p:pic>
            <p:nvPicPr>
              <p:cNvPr id="70" name="Picture 69"/>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749307" y="1024093"/>
                <a:ext cx="8530953" cy="4189613"/>
              </a:xfrm>
              <a:prstGeom prst="rect">
                <a:avLst/>
              </a:prstGeom>
              <a:effectLst>
                <a:glow rad="101600">
                  <a:schemeClr val="bg1">
                    <a:alpha val="79000"/>
                  </a:schemeClr>
                </a:glow>
              </a:effectLst>
            </p:spPr>
          </p:pic>
          <p:sp>
            <p:nvSpPr>
              <p:cNvPr id="71" name="Oval 70"/>
              <p:cNvSpPr/>
              <p:nvPr/>
            </p:nvSpPr>
            <p:spPr>
              <a:xfrm rot="940149">
                <a:off x="12734390" y="4406428"/>
                <a:ext cx="117443" cy="111001"/>
              </a:xfrm>
              <a:prstGeom prst="ellipse">
                <a:avLst/>
              </a:prstGeom>
              <a:solidFill>
                <a:srgbClr val="FFFF47"/>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3175">
                    <a:solidFill>
                      <a:prstClr val="black">
                        <a:lumMod val="75000"/>
                        <a:lumOff val="25000"/>
                      </a:prstClr>
                    </a:solidFill>
                  </a:ln>
                  <a:solidFill>
                    <a:prstClr val="white"/>
                  </a:solidFill>
                  <a:effectLst/>
                  <a:uLnTx/>
                  <a:uFillTx/>
                  <a:latin typeface="Calibri" panose="020F0502020204030204"/>
                  <a:ea typeface="+mn-ea"/>
                  <a:cs typeface="+mn-cs"/>
                </a:endParaRPr>
              </a:p>
            </p:txBody>
          </p:sp>
        </p:grpSp>
        <p:sp>
          <p:nvSpPr>
            <p:cNvPr id="54" name="Oval 53"/>
            <p:cNvSpPr/>
            <p:nvPr/>
          </p:nvSpPr>
          <p:spPr>
            <a:xfrm>
              <a:off x="8267291" y="2807895"/>
              <a:ext cx="135998" cy="130296"/>
            </a:xfrm>
            <a:prstGeom prst="ellipse">
              <a:avLst/>
            </a:prstGeom>
            <a:solidFill>
              <a:srgbClr val="FFFF47"/>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3175">
                  <a:solidFill>
                    <a:prstClr val="black">
                      <a:lumMod val="75000"/>
                      <a:lumOff val="25000"/>
                    </a:prstClr>
                  </a:solidFill>
                </a:ln>
                <a:solidFill>
                  <a:prstClr val="white"/>
                </a:solidFill>
                <a:effectLst/>
                <a:uLnTx/>
                <a:uFillTx/>
                <a:latin typeface="Calibri" panose="020F0502020204030204"/>
                <a:ea typeface="+mn-ea"/>
                <a:cs typeface="+mn-cs"/>
              </a:endParaRPr>
            </a:p>
          </p:txBody>
        </p:sp>
        <p:sp>
          <p:nvSpPr>
            <p:cNvPr id="55" name="Oval 54"/>
            <p:cNvSpPr/>
            <p:nvPr/>
          </p:nvSpPr>
          <p:spPr>
            <a:xfrm>
              <a:off x="8418340" y="2466211"/>
              <a:ext cx="135998" cy="130296"/>
            </a:xfrm>
            <a:prstGeom prst="ellipse">
              <a:avLst/>
            </a:prstGeom>
            <a:solidFill>
              <a:srgbClr val="FFFF47"/>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3175">
                  <a:solidFill>
                    <a:prstClr val="black">
                      <a:lumMod val="75000"/>
                      <a:lumOff val="25000"/>
                    </a:prstClr>
                  </a:solidFill>
                </a:ln>
                <a:solidFill>
                  <a:prstClr val="white"/>
                </a:solidFill>
                <a:effectLst/>
                <a:uLnTx/>
                <a:uFillTx/>
                <a:latin typeface="Calibri" panose="020F0502020204030204"/>
                <a:ea typeface="+mn-ea"/>
                <a:cs typeface="+mn-cs"/>
              </a:endParaRPr>
            </a:p>
          </p:txBody>
        </p:sp>
        <p:sp>
          <p:nvSpPr>
            <p:cNvPr id="56" name="Oval 55"/>
            <p:cNvSpPr/>
            <p:nvPr/>
          </p:nvSpPr>
          <p:spPr>
            <a:xfrm>
              <a:off x="2550719" y="1940466"/>
              <a:ext cx="135998" cy="130296"/>
            </a:xfrm>
            <a:prstGeom prst="ellipse">
              <a:avLst/>
            </a:prstGeom>
            <a:solidFill>
              <a:srgbClr val="FFFF47"/>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3175">
                  <a:solidFill>
                    <a:prstClr val="black">
                      <a:lumMod val="75000"/>
                      <a:lumOff val="25000"/>
                    </a:prstClr>
                  </a:solidFill>
                </a:ln>
                <a:solidFill>
                  <a:prstClr val="white"/>
                </a:solidFill>
                <a:effectLst/>
                <a:uLnTx/>
                <a:uFillTx/>
                <a:latin typeface="Calibri" panose="020F0502020204030204"/>
                <a:ea typeface="+mn-ea"/>
                <a:cs typeface="+mn-cs"/>
              </a:endParaRPr>
            </a:p>
          </p:txBody>
        </p:sp>
        <p:sp>
          <p:nvSpPr>
            <p:cNvPr id="58" name="Oval 57"/>
            <p:cNvSpPr/>
            <p:nvPr/>
          </p:nvSpPr>
          <p:spPr>
            <a:xfrm>
              <a:off x="8851964" y="2677600"/>
              <a:ext cx="135998" cy="130296"/>
            </a:xfrm>
            <a:prstGeom prst="ellipse">
              <a:avLst/>
            </a:prstGeom>
            <a:solidFill>
              <a:srgbClr val="D8020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3175">
                  <a:solidFill>
                    <a:prstClr val="black">
                      <a:lumMod val="75000"/>
                      <a:lumOff val="25000"/>
                    </a:prstClr>
                  </a:solidFill>
                </a:ln>
                <a:solidFill>
                  <a:prstClr val="white"/>
                </a:solidFill>
                <a:effectLst/>
                <a:uLnTx/>
                <a:uFillTx/>
                <a:latin typeface="Calibri" panose="020F0502020204030204"/>
                <a:ea typeface="+mn-ea"/>
                <a:cs typeface="+mn-cs"/>
              </a:endParaRPr>
            </a:p>
          </p:txBody>
        </p:sp>
        <p:sp>
          <p:nvSpPr>
            <p:cNvPr id="59" name="TextBox 58"/>
            <p:cNvSpPr txBox="1"/>
            <p:nvPr/>
          </p:nvSpPr>
          <p:spPr>
            <a:xfrm>
              <a:off x="9570753" y="2621987"/>
              <a:ext cx="2837181" cy="701605"/>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Headquarters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Washington, Washington, DC &amp; Germantown, MD</a:t>
              </a:r>
            </a:p>
          </p:txBody>
        </p:sp>
        <p:sp>
          <p:nvSpPr>
            <p:cNvPr id="60" name="TextBox 59"/>
            <p:cNvSpPr txBox="1"/>
            <p:nvPr/>
          </p:nvSpPr>
          <p:spPr>
            <a:xfrm>
              <a:off x="6845879" y="940877"/>
              <a:ext cx="2837181" cy="909487"/>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National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Technology Laboratory (NETL)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Pittsburgh, PA/Morgantown, WV</a:t>
              </a:r>
            </a:p>
          </p:txBody>
        </p:sp>
        <p:cxnSp>
          <p:nvCxnSpPr>
            <p:cNvPr id="61" name="Straight Connector 60"/>
            <p:cNvCxnSpPr>
              <a:stCxn id="58" idx="6"/>
            </p:cNvCxnSpPr>
            <p:nvPr/>
          </p:nvCxnSpPr>
          <p:spPr>
            <a:xfrm>
              <a:off x="8987962" y="2742747"/>
              <a:ext cx="1156522" cy="217301"/>
            </a:xfrm>
            <a:prstGeom prst="line">
              <a:avLst/>
            </a:prstGeom>
            <a:ln>
              <a:solidFill>
                <a:srgbClr val="D60404"/>
              </a:solidFill>
            </a:ln>
          </p:spPr>
          <p:style>
            <a:lnRef idx="1">
              <a:schemeClr val="accent2"/>
            </a:lnRef>
            <a:fillRef idx="0">
              <a:schemeClr val="accent2"/>
            </a:fillRef>
            <a:effectRef idx="0">
              <a:schemeClr val="accent2"/>
            </a:effectRef>
            <a:fontRef idx="minor">
              <a:schemeClr val="tx1"/>
            </a:fontRef>
          </p:style>
        </p:cxnSp>
        <p:cxnSp>
          <p:nvCxnSpPr>
            <p:cNvPr id="62" name="Straight Connector 61"/>
            <p:cNvCxnSpPr>
              <a:stCxn id="55" idx="0"/>
            </p:cNvCxnSpPr>
            <p:nvPr/>
          </p:nvCxnSpPr>
          <p:spPr>
            <a:xfrm flipH="1" flipV="1">
              <a:off x="8190935" y="2051504"/>
              <a:ext cx="295404" cy="414708"/>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8190935" y="2051341"/>
              <a:ext cx="136346" cy="756554"/>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4615" y="1283980"/>
              <a:ext cx="2003957" cy="562963"/>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NETL</a:t>
              </a:r>
              <a:r>
                <a:rPr kumimoji="0" lang="en-US" sz="2133"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 - </a:t>
              </a: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Albany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Albany, OR</a:t>
              </a:r>
            </a:p>
          </p:txBody>
        </p:sp>
        <p:sp>
          <p:nvSpPr>
            <p:cNvPr id="66" name="TextBox 65"/>
            <p:cNvSpPr txBox="1"/>
            <p:nvPr/>
          </p:nvSpPr>
          <p:spPr>
            <a:xfrm>
              <a:off x="-338590" y="3587042"/>
              <a:ext cx="2138871" cy="909487"/>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National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Technology Laboratory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prstClr>
                  </a:solidFill>
                  <a:effectLst/>
                  <a:uLnTx/>
                  <a:uFillTx/>
                  <a:latin typeface="Calibri Light" panose="020F0302020204030204"/>
                  <a:ea typeface="+mn-ea"/>
                  <a:cs typeface="+mn-cs"/>
                </a:rPr>
                <a:t>Anchorage, AK</a:t>
              </a:r>
            </a:p>
          </p:txBody>
        </p:sp>
        <p:cxnSp>
          <p:nvCxnSpPr>
            <p:cNvPr id="67" name="Straight Connector 66"/>
            <p:cNvCxnSpPr/>
            <p:nvPr/>
          </p:nvCxnSpPr>
          <p:spPr>
            <a:xfrm flipH="1" flipV="1">
              <a:off x="1625902" y="1615163"/>
              <a:ext cx="912816" cy="39753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1751105" y="4178558"/>
              <a:ext cx="817328" cy="197615"/>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21" name="Footer Placeholder 7">
            <a:extLst>
              <a:ext uri="{FF2B5EF4-FFF2-40B4-BE49-F238E27FC236}">
                <a16:creationId xmlns:a16="http://schemas.microsoft.com/office/drawing/2014/main" id="{FBEE7FC5-047A-4EA2-BFE1-281AF0318104}"/>
              </a:ext>
            </a:extLst>
          </p:cNvPr>
          <p:cNvSpPr>
            <a:spLocks noGrp="1"/>
          </p:cNvSpPr>
          <p:nvPr>
            <p:ph type="ftr" sz="quarter" idx="11"/>
          </p:nvPr>
        </p:nvSpPr>
        <p:spPr>
          <a:xfrm>
            <a:off x="4038600" y="628123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22" name="Slide Number Placeholder 8">
            <a:extLst>
              <a:ext uri="{FF2B5EF4-FFF2-40B4-BE49-F238E27FC236}">
                <a16:creationId xmlns:a16="http://schemas.microsoft.com/office/drawing/2014/main" id="{121DC85B-3FC7-41E8-8784-C7C28AE08FA1}"/>
              </a:ext>
            </a:extLst>
          </p:cNvPr>
          <p:cNvSpPr>
            <a:spLocks noGrp="1"/>
          </p:cNvSpPr>
          <p:nvPr>
            <p:ph type="sldNum" sz="quarter" idx="12"/>
          </p:nvPr>
        </p:nvSpPr>
        <p:spPr>
          <a:xfrm>
            <a:off x="8610600" y="6281232"/>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723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95" y="837188"/>
            <a:ext cx="1792474" cy="1792474"/>
          </a:xfrm>
          <a:prstGeom prst="rect">
            <a:avLst/>
          </a:prstGeom>
        </p:spPr>
      </p:pic>
      <p:sp>
        <p:nvSpPr>
          <p:cNvPr id="7" name="TextBox 6"/>
          <p:cNvSpPr txBox="1"/>
          <p:nvPr/>
        </p:nvSpPr>
        <p:spPr>
          <a:xfrm>
            <a:off x="476992" y="2774407"/>
            <a:ext cx="11533701" cy="1754326"/>
          </a:xfrm>
          <a:prstGeom prst="rect">
            <a:avLst/>
          </a:prstGeom>
          <a:noFill/>
        </p:spPr>
        <p:txBody>
          <a:bodyPr wrap="square" rtlCol="0">
            <a:spAutoFit/>
          </a:bodyPr>
          <a:lstStyle/>
          <a:p>
            <a:pPr algn="ctr"/>
            <a:r>
              <a:rPr lang="en-US" sz="3600" b="1" dirty="0">
                <a:solidFill>
                  <a:srgbClr val="002060"/>
                </a:solidFill>
                <a:latin typeface="+mj-lt"/>
              </a:rPr>
              <a:t>Overview of Doing Business with the </a:t>
            </a:r>
          </a:p>
          <a:p>
            <a:pPr algn="ctr"/>
            <a:r>
              <a:rPr lang="en-US" sz="3600" b="1" dirty="0">
                <a:solidFill>
                  <a:srgbClr val="002060"/>
                </a:solidFill>
                <a:latin typeface="+mj-lt"/>
              </a:rPr>
              <a:t>U.S. Department of Energy</a:t>
            </a:r>
          </a:p>
          <a:p>
            <a:pPr algn="ctr"/>
            <a:r>
              <a:rPr lang="en-US" sz="3600" b="1" dirty="0">
                <a:latin typeface="Arial" panose="020B0604020202020204" pitchFamily="34" charset="0"/>
                <a:cs typeface="Arial" panose="020B0604020202020204" pitchFamily="34" charset="0"/>
              </a:rPr>
              <a:t> </a:t>
            </a:r>
          </a:p>
        </p:txBody>
      </p:sp>
      <p:sp>
        <p:nvSpPr>
          <p:cNvPr id="8" name="TextBox 7"/>
          <p:cNvSpPr txBox="1"/>
          <p:nvPr/>
        </p:nvSpPr>
        <p:spPr>
          <a:xfrm>
            <a:off x="64655" y="3930462"/>
            <a:ext cx="12192003" cy="1938992"/>
          </a:xfrm>
          <a:prstGeom prst="rect">
            <a:avLst/>
          </a:prstGeom>
          <a:noFill/>
        </p:spPr>
        <p:txBody>
          <a:bodyPr wrap="square" rtlCol="0">
            <a:spAutoFit/>
          </a:bodyPr>
          <a:lstStyle/>
          <a:p>
            <a:pPr algn="ctr"/>
            <a:endParaRPr lang="en-US" sz="2800" b="1" dirty="0">
              <a:solidFill>
                <a:schemeClr val="accent6">
                  <a:lumMod val="50000"/>
                </a:schemeClr>
              </a:solidFill>
              <a:latin typeface="+mj-lt"/>
            </a:endParaRPr>
          </a:p>
          <a:p>
            <a:pPr algn="ctr"/>
            <a:r>
              <a:rPr lang="en-US" sz="2800" b="1" dirty="0">
                <a:solidFill>
                  <a:schemeClr val="accent6">
                    <a:lumMod val="50000"/>
                  </a:schemeClr>
                </a:solidFill>
                <a:latin typeface="+mj-lt"/>
              </a:rPr>
              <a:t>Ron P. Pierce, Director</a:t>
            </a:r>
          </a:p>
          <a:p>
            <a:pPr algn="ctr"/>
            <a:endParaRPr lang="en-US" sz="3200" dirty="0">
              <a:latin typeface="+mj-lt"/>
            </a:endParaRPr>
          </a:p>
          <a:p>
            <a:pPr algn="ctr"/>
            <a:endParaRPr lang="en-US" sz="32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985" y="5682772"/>
            <a:ext cx="3146720" cy="782005"/>
          </a:xfrm>
          <a:prstGeom prst="rect">
            <a:avLst/>
          </a:prstGeom>
        </p:spPr>
      </p:pic>
      <p:sp>
        <p:nvSpPr>
          <p:cNvPr id="10" name="TextBox 9">
            <a:extLst>
              <a:ext uri="{FF2B5EF4-FFF2-40B4-BE49-F238E27FC236}">
                <a16:creationId xmlns:a16="http://schemas.microsoft.com/office/drawing/2014/main" id="{94E8A80F-8A6B-4EF0-8B0D-66941F8B0333}"/>
              </a:ext>
            </a:extLst>
          </p:cNvPr>
          <p:cNvSpPr txBox="1"/>
          <p:nvPr/>
        </p:nvSpPr>
        <p:spPr>
          <a:xfrm>
            <a:off x="278295" y="5626930"/>
            <a:ext cx="6100471" cy="1015663"/>
          </a:xfrm>
          <a:prstGeom prst="rect">
            <a:avLst/>
          </a:prstGeom>
          <a:noFill/>
        </p:spPr>
        <p:txBody>
          <a:bodyPr wrap="square" rtlCol="0">
            <a:spAutoFit/>
          </a:bodyPr>
          <a:lstStyle/>
          <a:p>
            <a:r>
              <a:rPr lang="en-US" sz="1500" dirty="0">
                <a:solidFill>
                  <a:srgbClr val="002060"/>
                </a:solidFill>
                <a:latin typeface="+mj-lt"/>
              </a:rPr>
              <a:t>U.S. Department of Energy's Office of Small &amp; Disadvantaged Business Utilization (OSDBU), Office of Fossil Energy and Carbon Management (FECM), and the National Energy Technology Laboratory (NETL) Virtual Forum</a:t>
            </a:r>
          </a:p>
          <a:p>
            <a:r>
              <a:rPr lang="en-US" sz="1500" dirty="0">
                <a:solidFill>
                  <a:srgbClr val="002060"/>
                </a:solidFill>
                <a:latin typeface="+mj-lt"/>
              </a:rPr>
              <a:t>May 11, 2022</a:t>
            </a:r>
          </a:p>
        </p:txBody>
      </p:sp>
    </p:spTree>
    <p:extLst>
      <p:ext uri="{BB962C8B-B14F-4D97-AF65-F5344CB8AC3E}">
        <p14:creationId xmlns:p14="http://schemas.microsoft.com/office/powerpoint/2010/main" val="3352381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5"/>
          <p:cNvSpPr txBox="1">
            <a:spLocks/>
          </p:cNvSpPr>
          <p:nvPr/>
        </p:nvSpPr>
        <p:spPr>
          <a:xfrm>
            <a:off x="10242553" y="6345239"/>
            <a:ext cx="1695449"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a:t>
            </a:r>
          </a:p>
        </p:txBody>
      </p:sp>
      <p:sp>
        <p:nvSpPr>
          <p:cNvPr id="22" name="TextBox 21">
            <a:extLst>
              <a:ext uri="{FF2B5EF4-FFF2-40B4-BE49-F238E27FC236}">
                <a16:creationId xmlns:a16="http://schemas.microsoft.com/office/drawing/2014/main" id="{46816BF1-2593-4395-9F3D-B558D766D804}"/>
              </a:ext>
            </a:extLst>
          </p:cNvPr>
          <p:cNvSpPr txBox="1"/>
          <p:nvPr/>
        </p:nvSpPr>
        <p:spPr>
          <a:xfrm>
            <a:off x="919992" y="328290"/>
            <a:ext cx="10352015" cy="954107"/>
          </a:xfrm>
          <a:prstGeom prst="rect">
            <a:avLst/>
          </a:prstGeom>
          <a:noFill/>
        </p:spPr>
        <p:txBody>
          <a:bodyPr wrap="square">
            <a:spAutoFit/>
          </a:bodyPr>
          <a:lstStyle/>
          <a:p>
            <a:r>
              <a:rPr kumimoji="0" lang="en-US"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Introducing Fossil Energy and Carbon Management (FECM) </a:t>
            </a: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pitchFamily="34" charset="0"/>
              </a:rPr>
              <a:t>Management (FECM)</a:t>
            </a:r>
            <a:endParaRPr lang="en-US" dirty="0"/>
          </a:p>
        </p:txBody>
      </p:sp>
      <p:sp>
        <p:nvSpPr>
          <p:cNvPr id="24" name="TextBox 23">
            <a:extLst>
              <a:ext uri="{FF2B5EF4-FFF2-40B4-BE49-F238E27FC236}">
                <a16:creationId xmlns:a16="http://schemas.microsoft.com/office/drawing/2014/main" id="{04CC22B3-E4AD-4AD7-9154-B392F781E247}"/>
              </a:ext>
            </a:extLst>
          </p:cNvPr>
          <p:cNvSpPr txBox="1"/>
          <p:nvPr/>
        </p:nvSpPr>
        <p:spPr>
          <a:xfrm>
            <a:off x="629174" y="859920"/>
            <a:ext cx="10855354" cy="529375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Office of Fossil Energy and Carbon Management’s (FECM) core mission is to address the climate crisis. Addressing climate change is more urgent than ever, and we must do all we can to limit harm to people, communities, the planet and the economy. In partnership with other offices in the U.S. Department of Energy (DOE), FECM supports this mission through investments in research, development, demonstration and deployment (RDD&amp;D) of technologies and solutions to ensure clean and affordable energy, a healthy climate, policy development and stakeholder engagement—specifically focused on minimizing the environmental impacts of fossil fuels and helping the nation achieve net-zero greenhouse gas (GHG) emissions through activities like expanding the reach of carbon capture and storage (CCS) technologies, advancing carbon dioxide removal (CDR) technologies, reducing methane emissions from the fossil fuel supply chain, advancing a clean hydrogen economy and developing domestic sources of the critical minerals (CMs) that will be required in a clean energy economy.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FECM is committed to incorporating justice principles throughout our work. FECM prioritizes the meaningful participation of communities, with special focus on disadvantaged communities; a just distribution of benefits; and emphasis on remediating legacy harms while also mitigating new impacts. FECM will acknowledge and account for environmental and social impacts associated with past and ongoing fossil fuel use while considering project investments.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FECM will consider legacy, current and future impacts in its evaluation of projects to ensure that investments in carbon management prioritize the mitigation of environmental and climate impacts. Furthermore, FECM aims to accelerate the growth of good-paying jobs in the production of responsible clean energy and climate change solutions created through these strategic pathways, particularly in disadvantaged communities, with an emphasis on place-based solutions that address unique local resources and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For more information see the Office of Fossil Energy and Carbon Management Strategic Vision:</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2022-Strategic-Vision-The-Role-of-Fossil-Energy-and-Carbon-Management-in-Achieving-Net-Zero-Greenhouse-Gas-Emissions_Updated-4.28.22.pdf</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009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640"/>
            <a:ext cx="10515600" cy="1325563"/>
          </a:xfrm>
        </p:spPr>
        <p:txBody>
          <a:bodyPr/>
          <a:lstStyle/>
          <a:p>
            <a:pPr algn="ctr"/>
            <a:r>
              <a:rPr lang="en-US" b="1" dirty="0">
                <a:latin typeface="Times New Roman" panose="02020603050405020304" pitchFamily="18" charset="0"/>
                <a:cs typeface="Times New Roman" panose="02020603050405020304" pitchFamily="18" charset="0"/>
              </a:rPr>
              <a:t>FECM FY2022 BUDGET $825M</a:t>
            </a:r>
          </a:p>
        </p:txBody>
      </p:sp>
      <p:sp>
        <p:nvSpPr>
          <p:cNvPr id="13" name="Rectangle 12"/>
          <p:cNvSpPr/>
          <p:nvPr/>
        </p:nvSpPr>
        <p:spPr>
          <a:xfrm rot="10800000" flipV="1">
            <a:off x="3743977" y="5447041"/>
            <a:ext cx="807829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*FY2022 FECM budget does not include Office of Petroleum Reserve</a:t>
            </a:r>
          </a:p>
        </p:txBody>
      </p:sp>
      <p:graphicFrame>
        <p:nvGraphicFramePr>
          <p:cNvPr id="14" name="Chart 13">
            <a:extLst>
              <a:ext uri="{FF2B5EF4-FFF2-40B4-BE49-F238E27FC236}">
                <a16:creationId xmlns:a16="http://schemas.microsoft.com/office/drawing/2014/main" id="{14C5574A-0634-4958-BCA0-29AB0F89BE44}"/>
              </a:ext>
            </a:extLst>
          </p:cNvPr>
          <p:cNvGraphicFramePr/>
          <p:nvPr/>
        </p:nvGraphicFramePr>
        <p:xfrm>
          <a:off x="1974810" y="1047414"/>
          <a:ext cx="8242379" cy="3991630"/>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7">
            <a:extLst>
              <a:ext uri="{FF2B5EF4-FFF2-40B4-BE49-F238E27FC236}">
                <a16:creationId xmlns:a16="http://schemas.microsoft.com/office/drawing/2014/main" id="{2166647F-D808-4F23-9E1B-F6F3CFCFC662}"/>
              </a:ext>
            </a:extLst>
          </p:cNvPr>
          <p:cNvSpPr txBox="1">
            <a:spLocks/>
          </p:cNvSpPr>
          <p:nvPr/>
        </p:nvSpPr>
        <p:spPr>
          <a:xfrm>
            <a:off x="4038600" y="632376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Arial" panose="020B0604020202020204" pitchFamily="34" charset="0"/>
                <a:ea typeface="Meiryo" panose="020B0604030504040204" pitchFamily="34" charset="-128"/>
                <a:cs typeface="Arial" panose="020B0604020202020204" pitchFamily="34" charset="0"/>
              </a:rPr>
              <a:t>energy.gov/fe</a:t>
            </a:r>
            <a:endParaRPr lang="en-US" sz="1200" dirty="0">
              <a:solidFill>
                <a:prstClr val="white"/>
              </a:solidFill>
              <a:latin typeface="Arial" panose="020B0604020202020204" pitchFamily="34" charset="0"/>
              <a:ea typeface="Meiryo" panose="020B0604030504040204" pitchFamily="34" charset="-128"/>
              <a:cs typeface="Arial" panose="020B0604020202020204" pitchFamily="34" charset="0"/>
            </a:endParaRPr>
          </a:p>
        </p:txBody>
      </p:sp>
      <p:sp>
        <p:nvSpPr>
          <p:cNvPr id="7" name="Slide Number Placeholder 8">
            <a:extLst>
              <a:ext uri="{FF2B5EF4-FFF2-40B4-BE49-F238E27FC236}">
                <a16:creationId xmlns:a16="http://schemas.microsoft.com/office/drawing/2014/main" id="{41C75427-BCBF-4DB1-98DB-3297DAB7DCF2}"/>
              </a:ext>
            </a:extLst>
          </p:cNvPr>
          <p:cNvSpPr txBox="1">
            <a:spLocks/>
          </p:cNvSpPr>
          <p:nvPr/>
        </p:nvSpPr>
        <p:spPr>
          <a:xfrm>
            <a:off x="8610600" y="63237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617542F-3D05-4156-9308-A42F80506B15}" type="slidenum">
              <a:rPr lang="en-US" sz="1200" smtClean="0">
                <a:solidFill>
                  <a:prstClr val="white"/>
                </a:solidFill>
                <a:latin typeface="Arial" panose="020B0604020202020204" pitchFamily="34" charset="0"/>
                <a:cs typeface="Arial" panose="020B0604020202020204" pitchFamily="34" charset="0"/>
              </a:rPr>
              <a:pPr algn="ctr">
                <a:defRPr/>
              </a:pPr>
              <a:t>51</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610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838200" y="208073"/>
            <a:ext cx="10515600" cy="1325563"/>
          </a:xfrm>
          <a:prstGeom prst="rect">
            <a:avLst/>
          </a:prstGeom>
        </p:spPr>
        <p:txBody>
          <a:bodyPr>
            <a:normAutofit/>
          </a:bodyPr>
          <a:lstStyle/>
          <a:p>
            <a:pPr algn="ctr"/>
            <a:r>
              <a:rPr lang="en-US" sz="3600" dirty="0">
                <a:solidFill>
                  <a:schemeClr val="tx1">
                    <a:lumMod val="75000"/>
                    <a:lumOff val="25000"/>
                  </a:schemeClr>
                </a:solidFill>
              </a:rPr>
              <a:t>FY2022 F</a:t>
            </a:r>
            <a:r>
              <a:rPr lang="en-US" sz="3600" dirty="0"/>
              <a:t>E</a:t>
            </a:r>
            <a:r>
              <a:rPr lang="en-US" sz="3600" dirty="0">
                <a:solidFill>
                  <a:schemeClr val="tx1">
                    <a:lumMod val="75000"/>
                    <a:lumOff val="25000"/>
                  </a:schemeClr>
                </a:solidFill>
              </a:rPr>
              <a:t>CM Small Business </a:t>
            </a:r>
          </a:p>
        </p:txBody>
      </p:sp>
      <p:sp>
        <p:nvSpPr>
          <p:cNvPr id="8" name="Footer Placeholder 7">
            <a:extLst>
              <a:ext uri="{FF2B5EF4-FFF2-40B4-BE49-F238E27FC236}">
                <a16:creationId xmlns:a16="http://schemas.microsoft.com/office/drawing/2014/main" id="{9B690329-1806-4857-8512-55F3DC2E09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BC120B3E-E2B5-403E-87E7-7DEFFFF26A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6A0D444-EA95-4394-97EB-8C421ADFCB6C}"/>
              </a:ext>
            </a:extLst>
          </p:cNvPr>
          <p:cNvSpPr/>
          <p:nvPr/>
        </p:nvSpPr>
        <p:spPr>
          <a:xfrm>
            <a:off x="2042237" y="5544253"/>
            <a:ext cx="8107526" cy="442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combined total % may be &gt; than 100% due to small business procurements with multiple social economic qualifying categories. </a:t>
            </a:r>
          </a:p>
        </p:txBody>
      </p:sp>
      <p:sp>
        <p:nvSpPr>
          <p:cNvPr id="10" name="Rectangle 9">
            <a:extLst>
              <a:ext uri="{FF2B5EF4-FFF2-40B4-BE49-F238E27FC236}">
                <a16:creationId xmlns:a16="http://schemas.microsoft.com/office/drawing/2014/main" id="{41CC1856-BA90-4506-9EC0-5624981CF728}"/>
              </a:ext>
            </a:extLst>
          </p:cNvPr>
          <p:cNvSpPr/>
          <p:nvPr/>
        </p:nvSpPr>
        <p:spPr>
          <a:xfrm>
            <a:off x="3339855" y="1247564"/>
            <a:ext cx="5512290" cy="1092607"/>
          </a:xfrm>
          <a:prstGeom prst="rect">
            <a:avLst/>
          </a:prstGeom>
          <a:solidFill>
            <a:srgbClr val="005B8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$ 193,219,839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Estimated SB Obligation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14.99% SB Goal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$1,289,096,853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Estimated Procurement Base</a:t>
            </a:r>
          </a:p>
        </p:txBody>
      </p:sp>
      <p:graphicFrame>
        <p:nvGraphicFramePr>
          <p:cNvPr id="12" name="Chart 11">
            <a:extLst>
              <a:ext uri="{FF2B5EF4-FFF2-40B4-BE49-F238E27FC236}">
                <a16:creationId xmlns:a16="http://schemas.microsoft.com/office/drawing/2014/main" id="{7F04F10C-5F20-4AF6-9F43-E5F0E70C6E4A}"/>
              </a:ext>
            </a:extLst>
          </p:cNvPr>
          <p:cNvGraphicFramePr>
            <a:graphicFrameLocks/>
          </p:cNvGraphicFramePr>
          <p:nvPr/>
        </p:nvGraphicFramePr>
        <p:xfrm>
          <a:off x="2438400" y="2412514"/>
          <a:ext cx="7315200" cy="32004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a:extLst>
              <a:ext uri="{FF2B5EF4-FFF2-40B4-BE49-F238E27FC236}">
                <a16:creationId xmlns:a16="http://schemas.microsoft.com/office/drawing/2014/main" id="{5CA0BEEC-311F-43BB-A2CB-9187AAB817FB}"/>
              </a:ext>
            </a:extLst>
          </p:cNvPr>
          <p:cNvCxnSpPr>
            <a:cxnSpLocks/>
          </p:cNvCxnSpPr>
          <p:nvPr/>
        </p:nvCxnSpPr>
        <p:spPr>
          <a:xfrm>
            <a:off x="3524440" y="1787950"/>
            <a:ext cx="26633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526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212436" y="0"/>
            <a:ext cx="11141364" cy="1325563"/>
          </a:xfrm>
          <a:prstGeom prst="rect">
            <a:avLst/>
          </a:prstGeom>
        </p:spPr>
        <p:txBody>
          <a:bodyPr>
            <a:normAutofit/>
          </a:bodyPr>
          <a:lstStyle/>
          <a:p>
            <a:pPr algn="ctr"/>
            <a:r>
              <a:rPr lang="en-US" sz="3200" dirty="0">
                <a:solidFill>
                  <a:schemeClr val="tx1">
                    <a:lumMod val="75000"/>
                    <a:lumOff val="25000"/>
                  </a:schemeClr>
                </a:solidFill>
              </a:rPr>
              <a:t>FECM Historical SB Goals</a:t>
            </a:r>
            <a:endParaRPr lang="en-US" sz="3600" dirty="0">
              <a:solidFill>
                <a:schemeClr val="tx1">
                  <a:lumMod val="75000"/>
                  <a:lumOff val="25000"/>
                </a:schemeClr>
              </a:solidFill>
            </a:endParaRPr>
          </a:p>
        </p:txBody>
      </p:sp>
      <p:sp>
        <p:nvSpPr>
          <p:cNvPr id="8" name="Footer Placeholder 7">
            <a:extLst>
              <a:ext uri="{FF2B5EF4-FFF2-40B4-BE49-F238E27FC236}">
                <a16:creationId xmlns:a16="http://schemas.microsoft.com/office/drawing/2014/main" id="{9B690329-1806-4857-8512-55F3DC2E09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BC120B3E-E2B5-403E-87E7-7DEFFFF26A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6A0D444-EA95-4394-97EB-8C421ADFCB6C}"/>
              </a:ext>
            </a:extLst>
          </p:cNvPr>
          <p:cNvSpPr/>
          <p:nvPr/>
        </p:nvSpPr>
        <p:spPr>
          <a:xfrm>
            <a:off x="1136074" y="5687539"/>
            <a:ext cx="9919854" cy="300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source: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iPortal SMBA106A Business Scorecard</a:t>
            </a:r>
          </a:p>
        </p:txBody>
      </p:sp>
      <p:cxnSp>
        <p:nvCxnSpPr>
          <p:cNvPr id="3" name="Straight Connector 2">
            <a:extLst>
              <a:ext uri="{FF2B5EF4-FFF2-40B4-BE49-F238E27FC236}">
                <a16:creationId xmlns:a16="http://schemas.microsoft.com/office/drawing/2014/main" id="{5CA0BEEC-311F-43BB-A2CB-9187AAB817FB}"/>
              </a:ext>
            </a:extLst>
          </p:cNvPr>
          <p:cNvCxnSpPr>
            <a:cxnSpLocks/>
          </p:cNvCxnSpPr>
          <p:nvPr/>
        </p:nvCxnSpPr>
        <p:spPr>
          <a:xfrm>
            <a:off x="3524440" y="1787950"/>
            <a:ext cx="26633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F3D4138C-515F-4FBE-B8A9-B43F71829D17}"/>
              </a:ext>
            </a:extLst>
          </p:cNvPr>
          <p:cNvGraphicFramePr>
            <a:graphicFrameLocks/>
          </p:cNvGraphicFramePr>
          <p:nvPr/>
        </p:nvGraphicFramePr>
        <p:xfrm>
          <a:off x="1798320" y="908508"/>
          <a:ext cx="8910319" cy="30809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3F951600-842F-4EC0-A04C-F811C8967C20}"/>
              </a:ext>
            </a:extLst>
          </p:cNvPr>
          <p:cNvGraphicFramePr>
            <a:graphicFrameLocks noGrp="1"/>
          </p:cNvGraphicFramePr>
          <p:nvPr/>
        </p:nvGraphicFramePr>
        <p:xfrm>
          <a:off x="1798320" y="4110302"/>
          <a:ext cx="8788399" cy="1187450"/>
        </p:xfrm>
        <a:graphic>
          <a:graphicData uri="http://schemas.openxmlformats.org/drawingml/2006/table">
            <a:tbl>
              <a:tblPr/>
              <a:tblGrid>
                <a:gridCol w="1488943">
                  <a:extLst>
                    <a:ext uri="{9D8B030D-6E8A-4147-A177-3AD203B41FA5}">
                      <a16:colId xmlns:a16="http://schemas.microsoft.com/office/drawing/2014/main" val="2867512950"/>
                    </a:ext>
                  </a:extLst>
                </a:gridCol>
                <a:gridCol w="944208">
                  <a:extLst>
                    <a:ext uri="{9D8B030D-6E8A-4147-A177-3AD203B41FA5}">
                      <a16:colId xmlns:a16="http://schemas.microsoft.com/office/drawing/2014/main" val="299917758"/>
                    </a:ext>
                  </a:extLst>
                </a:gridCol>
                <a:gridCol w="1034999">
                  <a:extLst>
                    <a:ext uri="{9D8B030D-6E8A-4147-A177-3AD203B41FA5}">
                      <a16:colId xmlns:a16="http://schemas.microsoft.com/office/drawing/2014/main" val="1120762358"/>
                    </a:ext>
                  </a:extLst>
                </a:gridCol>
                <a:gridCol w="926050">
                  <a:extLst>
                    <a:ext uri="{9D8B030D-6E8A-4147-A177-3AD203B41FA5}">
                      <a16:colId xmlns:a16="http://schemas.microsoft.com/office/drawing/2014/main" val="2184697777"/>
                    </a:ext>
                  </a:extLst>
                </a:gridCol>
                <a:gridCol w="871577">
                  <a:extLst>
                    <a:ext uri="{9D8B030D-6E8A-4147-A177-3AD203B41FA5}">
                      <a16:colId xmlns:a16="http://schemas.microsoft.com/office/drawing/2014/main" val="365500967"/>
                    </a:ext>
                  </a:extLst>
                </a:gridCol>
                <a:gridCol w="926050">
                  <a:extLst>
                    <a:ext uri="{9D8B030D-6E8A-4147-A177-3AD203B41FA5}">
                      <a16:colId xmlns:a16="http://schemas.microsoft.com/office/drawing/2014/main" val="1974924010"/>
                    </a:ext>
                  </a:extLst>
                </a:gridCol>
                <a:gridCol w="926050">
                  <a:extLst>
                    <a:ext uri="{9D8B030D-6E8A-4147-A177-3AD203B41FA5}">
                      <a16:colId xmlns:a16="http://schemas.microsoft.com/office/drawing/2014/main" val="1290386112"/>
                    </a:ext>
                  </a:extLst>
                </a:gridCol>
                <a:gridCol w="798945">
                  <a:extLst>
                    <a:ext uri="{9D8B030D-6E8A-4147-A177-3AD203B41FA5}">
                      <a16:colId xmlns:a16="http://schemas.microsoft.com/office/drawing/2014/main" val="3735933041"/>
                    </a:ext>
                  </a:extLst>
                </a:gridCol>
                <a:gridCol w="871577">
                  <a:extLst>
                    <a:ext uri="{9D8B030D-6E8A-4147-A177-3AD203B41FA5}">
                      <a16:colId xmlns:a16="http://schemas.microsoft.com/office/drawing/2014/main" val="528909853"/>
                    </a:ext>
                  </a:extLst>
                </a:gridCol>
              </a:tblGrid>
              <a:tr h="628650">
                <a:tc>
                  <a:txBody>
                    <a:bodyPr/>
                    <a:lstStyle/>
                    <a:p>
                      <a:pPr algn="l" fontAlgn="b"/>
                      <a:r>
                        <a:rPr lang="en-US" sz="1100" b="1" i="0" u="none" strike="noStrike" dirty="0">
                          <a:solidFill>
                            <a:srgbClr val="FFFFFF"/>
                          </a:solidFill>
                          <a:effectLst/>
                          <a:latin typeface="Calibri" panose="020F0502020204030204" pitchFamily="34" charset="0"/>
                        </a:rPr>
                        <a:t>Program Element</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Fiscal Year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[A] Planned Procurement Base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[B] Annual SB Goal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[C] Annual SB Goal % (B/A)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[D] Achieved Procurement Base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[E] Achieved SB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[F] Achieved SB % (E/D)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tc>
                  <a:txBody>
                    <a:bodyPr/>
                    <a:lstStyle/>
                    <a:p>
                      <a:pPr algn="l" fontAlgn="b"/>
                      <a:r>
                        <a:rPr lang="en-US" sz="1100" b="1" i="0" u="none" strike="noStrike" dirty="0">
                          <a:solidFill>
                            <a:srgbClr val="FFFFFF"/>
                          </a:solidFill>
                          <a:effectLst/>
                          <a:latin typeface="Calibri" panose="020F0502020204030204" pitchFamily="34" charset="0"/>
                        </a:rPr>
                        <a:t>[G] Achievement Indicator (F/C)</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33"/>
                    </a:solidFill>
                  </a:tcPr>
                </a:tc>
                <a:extLst>
                  <a:ext uri="{0D108BD9-81ED-4DB2-BD59-A6C34878D82A}">
                    <a16:rowId xmlns:a16="http://schemas.microsoft.com/office/drawing/2014/main" val="3968535395"/>
                  </a:ext>
                </a:extLst>
              </a:tr>
              <a:tr h="184150">
                <a:tc>
                  <a:txBody>
                    <a:bodyPr/>
                    <a:lstStyle/>
                    <a:p>
                      <a:pPr algn="l" fontAlgn="b"/>
                      <a:r>
                        <a:rPr lang="en-US" sz="1100" b="1" i="0" u="none" strike="noStrike" dirty="0">
                          <a:solidFill>
                            <a:srgbClr val="000000"/>
                          </a:solidFill>
                          <a:effectLst/>
                          <a:latin typeface="Calibri" panose="020F0502020204030204" pitchFamily="34" charset="0"/>
                        </a:rPr>
                        <a:t>FECM</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2019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1,107,007,480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111,958,389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10.11%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812,122,101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142,910,566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17.53%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173%</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7753395"/>
                  </a:ext>
                </a:extLst>
              </a:tr>
              <a:tr h="184150">
                <a:tc>
                  <a:txBody>
                    <a:bodyPr/>
                    <a:lstStyle/>
                    <a:p>
                      <a:pPr algn="l" fontAlgn="b"/>
                      <a:r>
                        <a:rPr lang="en-US" sz="1100" b="1" i="0" u="none" strike="noStrike" dirty="0">
                          <a:solidFill>
                            <a:srgbClr val="000000"/>
                          </a:solidFill>
                          <a:effectLst/>
                          <a:latin typeface="Calibri" panose="020F0502020204030204" pitchFamily="34" charset="0"/>
                        </a:rPr>
                        <a:t>FECM</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2020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1,107,007,480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134,645,582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12.16%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494,019,243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152,549,182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30.88%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254%</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8383794"/>
                  </a:ext>
                </a:extLst>
              </a:tr>
              <a:tr h="190500">
                <a:tc>
                  <a:txBody>
                    <a:bodyPr/>
                    <a:lstStyle/>
                    <a:p>
                      <a:pPr algn="l" fontAlgn="b"/>
                      <a:r>
                        <a:rPr lang="en-US" sz="1100" b="1" i="0" u="none" strike="noStrike" dirty="0">
                          <a:solidFill>
                            <a:srgbClr val="000000"/>
                          </a:solidFill>
                          <a:effectLst/>
                          <a:latin typeface="Calibri" panose="020F0502020204030204" pitchFamily="34" charset="0"/>
                        </a:rPr>
                        <a:t>FECM</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1,134,029,621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222,373,471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19.61%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881,209,105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190,106,075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21.57%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1" i="0" u="none" strike="noStrike" dirty="0">
                          <a:solidFill>
                            <a:srgbClr val="000000"/>
                          </a:solidFill>
                          <a:effectLst/>
                          <a:latin typeface="Calibri" panose="020F0502020204030204" pitchFamily="34" charset="0"/>
                        </a:rPr>
                        <a:t>110%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0848708"/>
                  </a:ext>
                </a:extLst>
              </a:tr>
            </a:tbl>
          </a:graphicData>
        </a:graphic>
      </p:graphicFrame>
    </p:spTree>
    <p:extLst>
      <p:ext uri="{BB962C8B-B14F-4D97-AF65-F5344CB8AC3E}">
        <p14:creationId xmlns:p14="http://schemas.microsoft.com/office/powerpoint/2010/main" val="1286132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838200" y="238425"/>
            <a:ext cx="10515600" cy="1325563"/>
          </a:xfrm>
          <a:prstGeom prst="rect">
            <a:avLst/>
          </a:prstGeom>
        </p:spPr>
        <p:txBody>
          <a:bodyPr>
            <a:normAutofit/>
          </a:bodyPr>
          <a:lstStyle/>
          <a:p>
            <a:r>
              <a:rPr lang="en-US" sz="3200" dirty="0">
                <a:solidFill>
                  <a:schemeClr val="tx1">
                    <a:lumMod val="75000"/>
                    <a:lumOff val="25000"/>
                  </a:schemeClr>
                </a:solidFill>
              </a:rPr>
              <a:t>FY 2021 Small Business Scorecard based on Annual Goals as of 30-September 2021</a:t>
            </a:r>
          </a:p>
        </p:txBody>
      </p:sp>
      <p:sp>
        <p:nvSpPr>
          <p:cNvPr id="8" name="Footer Placeholder 7">
            <a:extLst>
              <a:ext uri="{FF2B5EF4-FFF2-40B4-BE49-F238E27FC236}">
                <a16:creationId xmlns:a16="http://schemas.microsoft.com/office/drawing/2014/main" id="{9B690329-1806-4857-8512-55F3DC2E09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energy.gov/fe</a:t>
            </a:r>
          </a:p>
        </p:txBody>
      </p:sp>
      <p:sp>
        <p:nvSpPr>
          <p:cNvPr id="9" name="Slide Number Placeholder 8">
            <a:extLst>
              <a:ext uri="{FF2B5EF4-FFF2-40B4-BE49-F238E27FC236}">
                <a16:creationId xmlns:a16="http://schemas.microsoft.com/office/drawing/2014/main" id="{BC120B3E-E2B5-403E-87E7-7DEFFFF26A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3D1F3778-B3B3-4D9D-A352-AB898E84AC38}"/>
              </a:ext>
            </a:extLst>
          </p:cNvPr>
          <p:cNvGraphicFramePr>
            <a:graphicFrameLocks noGrp="1"/>
          </p:cNvGraphicFramePr>
          <p:nvPr/>
        </p:nvGraphicFramePr>
        <p:xfrm>
          <a:off x="1392177" y="1615408"/>
          <a:ext cx="9407646" cy="3526790"/>
        </p:xfrm>
        <a:graphic>
          <a:graphicData uri="http://schemas.openxmlformats.org/drawingml/2006/table">
            <a:tbl>
              <a:tblPr firstRow="1" firstCol="1" bandRow="1">
                <a:tableStyleId>{1FECB4D8-DB02-4DC6-A0A2-4F2EBAE1DC90}</a:tableStyleId>
              </a:tblPr>
              <a:tblGrid>
                <a:gridCol w="1045294">
                  <a:extLst>
                    <a:ext uri="{9D8B030D-6E8A-4147-A177-3AD203B41FA5}">
                      <a16:colId xmlns:a16="http://schemas.microsoft.com/office/drawing/2014/main" val="512390402"/>
                    </a:ext>
                  </a:extLst>
                </a:gridCol>
                <a:gridCol w="1045294">
                  <a:extLst>
                    <a:ext uri="{9D8B030D-6E8A-4147-A177-3AD203B41FA5}">
                      <a16:colId xmlns:a16="http://schemas.microsoft.com/office/drawing/2014/main" val="631536135"/>
                    </a:ext>
                  </a:extLst>
                </a:gridCol>
                <a:gridCol w="1045294">
                  <a:extLst>
                    <a:ext uri="{9D8B030D-6E8A-4147-A177-3AD203B41FA5}">
                      <a16:colId xmlns:a16="http://schemas.microsoft.com/office/drawing/2014/main" val="2657951527"/>
                    </a:ext>
                  </a:extLst>
                </a:gridCol>
                <a:gridCol w="1045294">
                  <a:extLst>
                    <a:ext uri="{9D8B030D-6E8A-4147-A177-3AD203B41FA5}">
                      <a16:colId xmlns:a16="http://schemas.microsoft.com/office/drawing/2014/main" val="1985386807"/>
                    </a:ext>
                  </a:extLst>
                </a:gridCol>
                <a:gridCol w="1045294">
                  <a:extLst>
                    <a:ext uri="{9D8B030D-6E8A-4147-A177-3AD203B41FA5}">
                      <a16:colId xmlns:a16="http://schemas.microsoft.com/office/drawing/2014/main" val="2855506631"/>
                    </a:ext>
                  </a:extLst>
                </a:gridCol>
                <a:gridCol w="1045294">
                  <a:extLst>
                    <a:ext uri="{9D8B030D-6E8A-4147-A177-3AD203B41FA5}">
                      <a16:colId xmlns:a16="http://schemas.microsoft.com/office/drawing/2014/main" val="3765863621"/>
                    </a:ext>
                  </a:extLst>
                </a:gridCol>
                <a:gridCol w="1045294">
                  <a:extLst>
                    <a:ext uri="{9D8B030D-6E8A-4147-A177-3AD203B41FA5}">
                      <a16:colId xmlns:a16="http://schemas.microsoft.com/office/drawing/2014/main" val="3542048343"/>
                    </a:ext>
                  </a:extLst>
                </a:gridCol>
                <a:gridCol w="1045294">
                  <a:extLst>
                    <a:ext uri="{9D8B030D-6E8A-4147-A177-3AD203B41FA5}">
                      <a16:colId xmlns:a16="http://schemas.microsoft.com/office/drawing/2014/main" val="1663925204"/>
                    </a:ext>
                  </a:extLst>
                </a:gridCol>
                <a:gridCol w="1045294">
                  <a:extLst>
                    <a:ext uri="{9D8B030D-6E8A-4147-A177-3AD203B41FA5}">
                      <a16:colId xmlns:a16="http://schemas.microsoft.com/office/drawing/2014/main" val="2742398659"/>
                    </a:ext>
                  </a:extLst>
                </a:gridCol>
              </a:tblGrid>
              <a:tr h="190500">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 </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 </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[A] Planned Procurement Base</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[B] Annual SB Goal $</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[C] Annual SB Goal % (B/A)</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i="0" u="none" strike="noStrike" dirty="0">
                          <a:solidFill>
                            <a:schemeClr val="bg1"/>
                          </a:solidFill>
                          <a:effectLst/>
                          <a:latin typeface="Arial" panose="020B0604020202020204" pitchFamily="34" charset="0"/>
                          <a:cs typeface="Arial" panose="020B0604020202020204" pitchFamily="34" charset="0"/>
                        </a:rPr>
                        <a:t>[D] Achieved Procurement Base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[E] Achieved SB $</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[F] Achieved SB % (E/D)</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tc>
                  <a:txBody>
                    <a:bodyPr/>
                    <a:lstStyle/>
                    <a:p>
                      <a:pPr algn="ctr" fontAlgn="t"/>
                      <a:r>
                        <a:rPr lang="en-US" sz="1200" b="1" u="none" strike="noStrike" dirty="0">
                          <a:solidFill>
                            <a:schemeClr val="bg1"/>
                          </a:solidFill>
                          <a:effectLst/>
                          <a:latin typeface="Arial" panose="020B0604020202020204" pitchFamily="34" charset="0"/>
                          <a:cs typeface="Arial" panose="020B0604020202020204" pitchFamily="34" charset="0"/>
                        </a:rPr>
                        <a:t>[G] Achievement Indicator (F/C)</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934"/>
                    </a:solidFill>
                  </a:tcPr>
                </a:tc>
                <a:extLst>
                  <a:ext uri="{0D108BD9-81ED-4DB2-BD59-A6C34878D82A}">
                    <a16:rowId xmlns:a16="http://schemas.microsoft.com/office/drawing/2014/main" val="1136513620"/>
                  </a:ext>
                </a:extLst>
              </a:tr>
              <a:tr h="240485">
                <a:tc>
                  <a:txBody>
                    <a:bodyPr/>
                    <a:lstStyle/>
                    <a:p>
                      <a:pPr algn="ctr" fontAlgn="t"/>
                      <a:r>
                        <a:rPr lang="en-US" sz="1200" b="0" u="none" strike="noStrike" dirty="0">
                          <a:solidFill>
                            <a:schemeClr val="tx1"/>
                          </a:solidFill>
                          <a:effectLst/>
                        </a:rPr>
                        <a:t>Energy Efficiency &amp; Renewable Energy</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EE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1,333,528,361</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45,278,150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3.40%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1,553,713,896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73,543,402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4.73%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139.41%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35886401"/>
                  </a:ext>
                </a:extLst>
              </a:tr>
              <a:tr h="190500">
                <a:tc>
                  <a:txBody>
                    <a:bodyPr/>
                    <a:lstStyle/>
                    <a:p>
                      <a:pPr algn="ctr" fontAlgn="t"/>
                      <a:r>
                        <a:rPr lang="en-US" sz="1200" b="0" u="none" strike="noStrike" dirty="0">
                          <a:solidFill>
                            <a:schemeClr val="tx1"/>
                          </a:solidFill>
                          <a:effectLst/>
                        </a:rPr>
                        <a:t>Fossil Energy Carbon Management</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FECM</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1,134,029,621</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222,373,471</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19.61%</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881,209,105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190,106,075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21.57%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110.02%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85140446"/>
                  </a:ext>
                </a:extLst>
              </a:tr>
              <a:tr h="155395">
                <a:tc>
                  <a:txBody>
                    <a:bodyPr/>
                    <a:lstStyle/>
                    <a:p>
                      <a:pPr algn="ctr" fontAlgn="t"/>
                      <a:r>
                        <a:rPr lang="en-US" sz="1200" b="0" u="none" strike="noStrike" dirty="0">
                          <a:solidFill>
                            <a:schemeClr val="tx1"/>
                          </a:solidFill>
                          <a:effectLst/>
                        </a:rPr>
                        <a:t>Indian Energy Policy &amp; Programs</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IE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1,077,000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1,042,000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96.75%</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3,133,949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1,442,994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46.04%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47.59%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9B2"/>
                    </a:solidFill>
                  </a:tcPr>
                </a:tc>
                <a:extLst>
                  <a:ext uri="{0D108BD9-81ED-4DB2-BD59-A6C34878D82A}">
                    <a16:rowId xmlns:a16="http://schemas.microsoft.com/office/drawing/2014/main" val="2726361699"/>
                  </a:ext>
                </a:extLst>
              </a:tr>
              <a:tr h="190500">
                <a:tc>
                  <a:txBody>
                    <a:bodyPr/>
                    <a:lstStyle/>
                    <a:p>
                      <a:pPr algn="ctr" fontAlgn="t"/>
                      <a:r>
                        <a:rPr lang="en-US" sz="1200" b="0" u="none" strike="noStrike" dirty="0">
                          <a:solidFill>
                            <a:schemeClr val="tx1"/>
                          </a:solidFill>
                          <a:effectLst/>
                        </a:rPr>
                        <a:t>Nuclear Energy</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NE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1,034,903,681</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49,931,779</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4.82%</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985,356,452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58,775,541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5.96%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123.63%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1103666"/>
                  </a:ext>
                </a:extLst>
              </a:tr>
              <a:tr h="190500">
                <a:tc>
                  <a:txBody>
                    <a:bodyPr/>
                    <a:lstStyle/>
                    <a:p>
                      <a:pPr algn="ctr" fontAlgn="t"/>
                      <a:r>
                        <a:rPr lang="en-US" sz="1200" b="0" u="none" strike="noStrike" dirty="0">
                          <a:solidFill>
                            <a:schemeClr val="tx1"/>
                          </a:solidFill>
                          <a:effectLst/>
                        </a:rPr>
                        <a:t>Electricity Delivery</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OE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141,226,498</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3,225,268</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2.28%</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190,154,096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3,493,646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1.84%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80.45%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9B2"/>
                    </a:solidFill>
                  </a:tcPr>
                </a:tc>
                <a:extLst>
                  <a:ext uri="{0D108BD9-81ED-4DB2-BD59-A6C34878D82A}">
                    <a16:rowId xmlns:a16="http://schemas.microsoft.com/office/drawing/2014/main" val="2922064342"/>
                  </a:ext>
                </a:extLst>
              </a:tr>
              <a:tr h="184150">
                <a:tc>
                  <a:txBody>
                    <a:bodyPr/>
                    <a:lstStyle/>
                    <a:p>
                      <a:pPr algn="ctr" fontAlgn="t"/>
                      <a:r>
                        <a:rPr lang="en-US" sz="1200" b="0" u="none" strike="noStrike" dirty="0">
                          <a:solidFill>
                            <a:schemeClr val="tx1"/>
                          </a:solidFill>
                          <a:effectLst/>
                        </a:rPr>
                        <a:t>Science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SC</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5,300,000,000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23,274,714</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0.44%</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5,681,196,879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36,751,237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Body"/>
                        </a:rPr>
                        <a:t>0.65%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147.31%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86307215"/>
                  </a:ext>
                </a:extLst>
              </a:tr>
              <a:tr h="184150">
                <a:tc>
                  <a:txBody>
                    <a:bodyPr/>
                    <a:lstStyle/>
                    <a:p>
                      <a:pPr algn="ctr" fontAlgn="t"/>
                      <a:r>
                        <a:rPr lang="en-US" sz="1200" b="1" u="none" strike="noStrike" dirty="0">
                          <a:solidFill>
                            <a:schemeClr val="tx1"/>
                          </a:solidFill>
                          <a:effectLst/>
                        </a:rPr>
                        <a:t>S&amp;E Total</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u="none" strike="noStrike" dirty="0">
                          <a:solidFill>
                            <a:schemeClr val="tx1"/>
                          </a:solidFill>
                          <a:effectLst/>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1" u="none" strike="noStrike" dirty="0">
                          <a:solidFill>
                            <a:schemeClr val="tx1"/>
                          </a:solidFill>
                          <a:effectLst/>
                        </a:rPr>
                        <a:t>8,944,765,161</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1" u="none" strike="noStrike" dirty="0">
                          <a:solidFill>
                            <a:schemeClr val="tx1"/>
                          </a:solidFill>
                          <a:effectLst/>
                        </a:rPr>
                        <a:t>345,125,382</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1" u="none" strike="noStrike" dirty="0">
                          <a:solidFill>
                            <a:schemeClr val="tx1"/>
                          </a:solidFill>
                          <a:effectLst/>
                        </a:rPr>
                        <a:t>3.86%</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baseline="0" dirty="0">
                          <a:solidFill>
                            <a:srgbClr val="000000"/>
                          </a:solidFill>
                          <a:effectLst/>
                          <a:latin typeface="+mn-lt"/>
                        </a:rPr>
                        <a:t>9,294,764,377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baseline="0" dirty="0">
                          <a:solidFill>
                            <a:srgbClr val="000000"/>
                          </a:solidFill>
                          <a:effectLst/>
                          <a:latin typeface="+mn-lt"/>
                        </a:rPr>
                        <a:t>364,112,895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baseline="0" dirty="0">
                          <a:solidFill>
                            <a:srgbClr val="000000"/>
                          </a:solidFill>
                          <a:effectLst/>
                          <a:latin typeface="+mn-lt"/>
                        </a:rPr>
                        <a:t>3.92%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101.53%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87617463"/>
                  </a:ext>
                </a:extLst>
              </a:tr>
            </a:tbl>
          </a:graphicData>
        </a:graphic>
      </p:graphicFrame>
      <p:graphicFrame>
        <p:nvGraphicFramePr>
          <p:cNvPr id="3" name="Table 3">
            <a:extLst>
              <a:ext uri="{FF2B5EF4-FFF2-40B4-BE49-F238E27FC236}">
                <a16:creationId xmlns:a16="http://schemas.microsoft.com/office/drawing/2014/main" id="{4F0EB7B7-5BC9-47F5-A64F-41E06D03A050}"/>
              </a:ext>
            </a:extLst>
          </p:cNvPr>
          <p:cNvGraphicFramePr>
            <a:graphicFrameLocks noGrp="1"/>
          </p:cNvGraphicFramePr>
          <p:nvPr/>
        </p:nvGraphicFramePr>
        <p:xfrm>
          <a:off x="8700655" y="5193618"/>
          <a:ext cx="2099167" cy="825963"/>
        </p:xfrm>
        <a:graphic>
          <a:graphicData uri="http://schemas.openxmlformats.org/drawingml/2006/table">
            <a:tbl>
              <a:tblPr bandRow="1">
                <a:tableStyleId>{F5AB1C69-6EDB-4FF4-983F-18BD219EF322}</a:tableStyleId>
              </a:tblPr>
              <a:tblGrid>
                <a:gridCol w="2099167">
                  <a:extLst>
                    <a:ext uri="{9D8B030D-6E8A-4147-A177-3AD203B41FA5}">
                      <a16:colId xmlns:a16="http://schemas.microsoft.com/office/drawing/2014/main" val="4293076306"/>
                    </a:ext>
                  </a:extLst>
                </a:gridCol>
              </a:tblGrid>
              <a:tr h="275321">
                <a:tc>
                  <a:txBody>
                    <a:bodyPr/>
                    <a:lstStyle/>
                    <a:p>
                      <a:pPr algn="ctr"/>
                      <a:r>
                        <a:rPr lang="en-US" sz="1200" b="0" dirty="0">
                          <a:solidFill>
                            <a:schemeClr val="tx1"/>
                          </a:solidFill>
                          <a:latin typeface="Arial" panose="020B0604020202020204" pitchFamily="34" charset="0"/>
                          <a:cs typeface="Arial" panose="020B0604020202020204" pitchFamily="34" charset="0"/>
                        </a:rPr>
                        <a:t>&gt; 95%</a:t>
                      </a:r>
                    </a:p>
                  </a:txBody>
                  <a:tcPr anchor="ctr">
                    <a:solidFill>
                      <a:schemeClr val="accent6">
                        <a:lumMod val="40000"/>
                        <a:lumOff val="60000"/>
                      </a:schemeClr>
                    </a:solidFill>
                  </a:tcPr>
                </a:tc>
                <a:extLst>
                  <a:ext uri="{0D108BD9-81ED-4DB2-BD59-A6C34878D82A}">
                    <a16:rowId xmlns:a16="http://schemas.microsoft.com/office/drawing/2014/main" val="2559695308"/>
                  </a:ext>
                </a:extLst>
              </a:tr>
              <a:tr h="275321">
                <a:tc>
                  <a:txBody>
                    <a:bodyPr/>
                    <a:lstStyle/>
                    <a:p>
                      <a:pPr algn="ctr"/>
                      <a:r>
                        <a:rPr lang="en-US" sz="1200" b="0" dirty="0">
                          <a:solidFill>
                            <a:schemeClr val="tx1"/>
                          </a:solidFill>
                          <a:latin typeface="Arial" panose="020B0604020202020204" pitchFamily="34" charset="0"/>
                          <a:cs typeface="Arial" panose="020B0604020202020204" pitchFamily="34" charset="0"/>
                        </a:rPr>
                        <a:t>85% - 95%</a:t>
                      </a:r>
                    </a:p>
                  </a:txBody>
                  <a:tcPr anchor="ctr">
                    <a:solidFill>
                      <a:schemeClr val="accent4">
                        <a:lumMod val="40000"/>
                        <a:lumOff val="60000"/>
                      </a:schemeClr>
                    </a:solidFill>
                  </a:tcPr>
                </a:tc>
                <a:extLst>
                  <a:ext uri="{0D108BD9-81ED-4DB2-BD59-A6C34878D82A}">
                    <a16:rowId xmlns:a16="http://schemas.microsoft.com/office/drawing/2014/main" val="835084404"/>
                  </a:ext>
                </a:extLst>
              </a:tr>
              <a:tr h="275321">
                <a:tc>
                  <a:txBody>
                    <a:bodyPr/>
                    <a:lstStyle/>
                    <a:p>
                      <a:pPr algn="ctr"/>
                      <a:r>
                        <a:rPr lang="en-US" sz="1200" b="0" dirty="0">
                          <a:solidFill>
                            <a:schemeClr val="tx1"/>
                          </a:solidFill>
                          <a:latin typeface="Arial" panose="020B0604020202020204" pitchFamily="34" charset="0"/>
                          <a:cs typeface="Arial" panose="020B0604020202020204" pitchFamily="34" charset="0"/>
                        </a:rPr>
                        <a:t>&lt; 85%</a:t>
                      </a:r>
                    </a:p>
                  </a:txBody>
                  <a:tcPr anchor="ctr">
                    <a:solidFill>
                      <a:srgbClr val="FCC9B2"/>
                    </a:solidFill>
                  </a:tcPr>
                </a:tc>
                <a:extLst>
                  <a:ext uri="{0D108BD9-81ED-4DB2-BD59-A6C34878D82A}">
                    <a16:rowId xmlns:a16="http://schemas.microsoft.com/office/drawing/2014/main" val="271574535"/>
                  </a:ext>
                </a:extLst>
              </a:tr>
            </a:tbl>
          </a:graphicData>
        </a:graphic>
      </p:graphicFrame>
      <p:sp>
        <p:nvSpPr>
          <p:cNvPr id="11" name="Rectangle 10">
            <a:extLst>
              <a:ext uri="{FF2B5EF4-FFF2-40B4-BE49-F238E27FC236}">
                <a16:creationId xmlns:a16="http://schemas.microsoft.com/office/drawing/2014/main" id="{1805C07E-4FDA-41F4-BF89-32CF7F5AC686}"/>
              </a:ext>
            </a:extLst>
          </p:cNvPr>
          <p:cNvSpPr/>
          <p:nvPr/>
        </p:nvSpPr>
        <p:spPr>
          <a:xfrm>
            <a:off x="1392178" y="5331035"/>
            <a:ext cx="6292478" cy="300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source: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iPortal Small Business Scorecard</a:t>
            </a:r>
          </a:p>
        </p:txBody>
      </p:sp>
    </p:spTree>
    <p:extLst>
      <p:ext uri="{BB962C8B-B14F-4D97-AF65-F5344CB8AC3E}">
        <p14:creationId xmlns:p14="http://schemas.microsoft.com/office/powerpoint/2010/main" val="490418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FB28-5971-4244-BF8E-7384744B32AA}"/>
              </a:ext>
            </a:extLst>
          </p:cNvPr>
          <p:cNvSpPr>
            <a:spLocks noGrp="1"/>
          </p:cNvSpPr>
          <p:nvPr>
            <p:ph type="ctrTitle"/>
          </p:nvPr>
        </p:nvSpPr>
        <p:spPr>
          <a:xfrm>
            <a:off x="1074198" y="1122363"/>
            <a:ext cx="10043604" cy="735012"/>
          </a:xfrm>
        </p:spPr>
        <p:txBody>
          <a:bodyPr>
            <a:normAutofit fontScale="90000"/>
          </a:bodyPr>
          <a:lstStyle/>
          <a:p>
            <a:r>
              <a:rPr lang="en-US" dirty="0">
                <a:solidFill>
                  <a:schemeClr val="accent1"/>
                </a:solidFill>
              </a:rPr>
              <a:t>Where to Find </a:t>
            </a:r>
            <a:br>
              <a:rPr lang="en-US" dirty="0">
                <a:solidFill>
                  <a:schemeClr val="accent1"/>
                </a:solidFill>
              </a:rPr>
            </a:br>
            <a:r>
              <a:rPr lang="en-US" dirty="0">
                <a:solidFill>
                  <a:schemeClr val="accent1"/>
                </a:solidFill>
              </a:rPr>
              <a:t>Small Business Opportunities</a:t>
            </a:r>
          </a:p>
        </p:txBody>
      </p:sp>
      <p:sp>
        <p:nvSpPr>
          <p:cNvPr id="3" name="Subtitle 2">
            <a:extLst>
              <a:ext uri="{FF2B5EF4-FFF2-40B4-BE49-F238E27FC236}">
                <a16:creationId xmlns:a16="http://schemas.microsoft.com/office/drawing/2014/main" id="{20A8170E-E42D-48D5-9417-CA8AE4E2D4F2}"/>
              </a:ext>
            </a:extLst>
          </p:cNvPr>
          <p:cNvSpPr>
            <a:spLocks noGrp="1"/>
          </p:cNvSpPr>
          <p:nvPr>
            <p:ph type="subTitle" idx="1"/>
          </p:nvPr>
        </p:nvSpPr>
        <p:spPr>
          <a:xfrm>
            <a:off x="1610158" y="2167082"/>
            <a:ext cx="9144000" cy="2937669"/>
          </a:xfrm>
        </p:spPr>
        <p:txBody>
          <a:bodyPr>
            <a:normAutofit fontScale="77500" lnSpcReduction="20000"/>
          </a:bodyPr>
          <a:lstStyle/>
          <a:p>
            <a:pPr algn="l"/>
            <a:r>
              <a:rPr lang="en-US" b="1" dirty="0">
                <a:solidFill>
                  <a:schemeClr val="accent1"/>
                </a:solidFill>
                <a:effectLst/>
                <a:ea typeface="Calibri" panose="020F0502020204030204" pitchFamily="34" charset="0"/>
              </a:rPr>
              <a:t>Acquisition Forecast</a:t>
            </a:r>
            <a:r>
              <a:rPr lang="en-US" dirty="0">
                <a:solidFill>
                  <a:schemeClr val="tx1"/>
                </a:solidFill>
                <a:effectLst/>
                <a:ea typeface="Calibri" panose="020F0502020204030204" pitchFamily="34" charset="0"/>
              </a:rPr>
              <a:t> – DOE Headquarters and Federal Field Office Acquisitions forecast for direct procurement with DOE to support headquarters and field offices: </a:t>
            </a:r>
          </a:p>
          <a:p>
            <a:pPr algn="l"/>
            <a:r>
              <a:rPr lang="en-US" dirty="0">
                <a:solidFill>
                  <a:schemeClr val="tx1"/>
                </a:solidFill>
                <a:effectLst/>
                <a:ea typeface="Calibri" panose="020F0502020204030204" pitchFamily="34" charset="0"/>
                <a:hlinkClick r:id="rId2">
                  <a:extLst>
                    <a:ext uri="{A12FA001-AC4F-418D-AE19-62706E023703}">
                      <ahyp:hlinkClr xmlns:ahyp="http://schemas.microsoft.com/office/drawing/2018/hyperlinkcolor" val="tx"/>
                    </a:ext>
                  </a:extLst>
                </a:hlinkClick>
              </a:rPr>
              <a:t>www.energy.gov/osdbu/articles/acquisition-forecast</a:t>
            </a:r>
            <a:r>
              <a:rPr lang="en-US" dirty="0">
                <a:solidFill>
                  <a:schemeClr val="tx1"/>
                </a:solidFill>
                <a:effectLst/>
                <a:ea typeface="Calibri" panose="020F0502020204030204" pitchFamily="34" charset="0"/>
              </a:rPr>
              <a:t> </a:t>
            </a:r>
          </a:p>
          <a:p>
            <a:pPr algn="l"/>
            <a:r>
              <a:rPr lang="en-US" b="1" dirty="0">
                <a:solidFill>
                  <a:schemeClr val="accent1"/>
                </a:solidFill>
                <a:effectLst/>
                <a:ea typeface="Calibri" panose="020F0502020204030204" pitchFamily="34" charset="0"/>
              </a:rPr>
              <a:t> </a:t>
            </a:r>
          </a:p>
          <a:p>
            <a:pPr algn="l"/>
            <a:r>
              <a:rPr lang="en-US" b="1" dirty="0">
                <a:solidFill>
                  <a:schemeClr val="accent1"/>
                </a:solidFill>
                <a:effectLst/>
                <a:ea typeface="Calibri" panose="020F0502020204030204" pitchFamily="34" charset="0"/>
              </a:rPr>
              <a:t>SAM.</a:t>
            </a:r>
            <a:r>
              <a:rPr lang="en-US" b="1" dirty="0">
                <a:solidFill>
                  <a:schemeClr val="accent1"/>
                </a:solidFill>
                <a:ea typeface="Calibri" panose="020F0502020204030204" pitchFamily="34" charset="0"/>
              </a:rPr>
              <a:t>gov </a:t>
            </a:r>
            <a:r>
              <a:rPr lang="en-US" dirty="0">
                <a:effectLst/>
                <a:ea typeface="Calibri" panose="020F0502020204030204" pitchFamily="34" charset="0"/>
              </a:rPr>
              <a:t>– FECM </a:t>
            </a:r>
            <a:r>
              <a:rPr lang="en-US" i="1" dirty="0">
                <a:effectLst/>
                <a:ea typeface="Calibri" panose="020F0502020204030204" pitchFamily="34" charset="0"/>
              </a:rPr>
              <a:t>contracts </a:t>
            </a:r>
            <a:r>
              <a:rPr kumimoji="0" lang="en-US" b="0" i="1" u="none" strike="noStrike" kern="1200" cap="none" spc="0" normalizeH="0" baseline="0" noProof="0" dirty="0">
                <a:ln>
                  <a:noFill/>
                </a:ln>
                <a:solidFill>
                  <a:prstClr val="black"/>
                </a:solidFill>
                <a:effectLst/>
                <a:uLnTx/>
                <a:uFillTx/>
                <a:ea typeface="+mn-ea"/>
                <a:cs typeface="+mn-cs"/>
              </a:rPr>
              <a:t>that are awarded to small businesses</a:t>
            </a:r>
            <a:r>
              <a:rPr kumimoji="0" lang="en-US" b="0" i="0" u="none" strike="noStrike" kern="1200" cap="none" spc="0" normalizeH="0" baseline="0" noProof="0" dirty="0">
                <a:ln>
                  <a:noFill/>
                </a:ln>
                <a:solidFill>
                  <a:prstClr val="black"/>
                </a:solidFill>
                <a:effectLst/>
                <a:uLnTx/>
                <a:uFillTx/>
                <a:ea typeface="+mn-ea"/>
                <a:cs typeface="+mn-cs"/>
              </a:rPr>
              <a:t>. </a:t>
            </a:r>
          </a:p>
          <a:p>
            <a:pPr algn="l"/>
            <a:endParaRPr kumimoji="0" lang="en-US" b="0" i="0" u="none" strike="noStrike" kern="1200" cap="none" spc="0" normalizeH="0" baseline="0" noProof="0" dirty="0">
              <a:ln>
                <a:noFill/>
              </a:ln>
              <a:solidFill>
                <a:prstClr val="black"/>
              </a:solidFill>
              <a:effectLst/>
              <a:uLnTx/>
              <a:uFillTx/>
              <a:ea typeface="+mn-ea"/>
              <a:cs typeface="+mn-cs"/>
            </a:endParaRPr>
          </a:p>
          <a:p>
            <a:pPr algn="l"/>
            <a:r>
              <a:rPr lang="en-US" b="1" dirty="0">
                <a:solidFill>
                  <a:schemeClr val="accent1"/>
                </a:solidFill>
                <a:effectLst/>
                <a:ea typeface="Calibri" panose="020F0502020204030204" pitchFamily="34" charset="0"/>
              </a:rPr>
              <a:t>Grants.</a:t>
            </a:r>
            <a:r>
              <a:rPr lang="en-US" b="1" dirty="0">
                <a:solidFill>
                  <a:schemeClr val="accent1"/>
                </a:solidFill>
                <a:ea typeface="Calibri" panose="020F0502020204030204" pitchFamily="34" charset="0"/>
              </a:rPr>
              <a:t>g</a:t>
            </a:r>
            <a:r>
              <a:rPr lang="en-US" b="1" dirty="0">
                <a:solidFill>
                  <a:schemeClr val="accent1"/>
                </a:solidFill>
                <a:effectLst/>
                <a:ea typeface="Calibri" panose="020F0502020204030204" pitchFamily="34" charset="0"/>
              </a:rPr>
              <a:t>ov</a:t>
            </a:r>
            <a:r>
              <a:rPr lang="en-US" dirty="0">
                <a:effectLst/>
                <a:ea typeface="Calibri" panose="020F0502020204030204" pitchFamily="34" charset="0"/>
              </a:rPr>
              <a:t> – FECM </a:t>
            </a:r>
            <a:r>
              <a:rPr kumimoji="0" lang="en-US" b="0" i="1" u="none" strike="noStrike" kern="1200" cap="none" spc="0" normalizeH="0" baseline="0" noProof="0" dirty="0">
                <a:ln>
                  <a:noFill/>
                </a:ln>
                <a:solidFill>
                  <a:prstClr val="black"/>
                </a:solidFill>
                <a:effectLst/>
                <a:uLnTx/>
                <a:uFillTx/>
                <a:ea typeface="+mn-ea"/>
                <a:cs typeface="+mn-cs"/>
              </a:rPr>
              <a:t>acquisition</a:t>
            </a:r>
            <a:r>
              <a:rPr kumimoji="0" lang="en-US" b="1" i="1" u="none" strike="noStrike" kern="1200" cap="none" spc="0" normalizeH="0" baseline="0" noProof="0" dirty="0">
                <a:ln>
                  <a:noFill/>
                </a:ln>
                <a:solidFill>
                  <a:srgbClr val="ED7D31"/>
                </a:solidFill>
                <a:effectLst/>
                <a:uLnTx/>
                <a:uFillTx/>
                <a:ea typeface="+mn-ea"/>
                <a:cs typeface="+mn-cs"/>
              </a:rPr>
              <a:t> </a:t>
            </a:r>
            <a:r>
              <a:rPr kumimoji="0" lang="en-US" i="1" u="none" strike="noStrike" kern="1200" cap="none" spc="0" normalizeH="0" baseline="0" noProof="0" dirty="0">
                <a:ln>
                  <a:noFill/>
                </a:ln>
                <a:effectLst/>
                <a:uLnTx/>
                <a:uFillTx/>
                <a:ea typeface="+mn-ea"/>
                <a:cs typeface="+mn-cs"/>
              </a:rPr>
              <a:t>opportunities that are not specific to small business goals</a:t>
            </a:r>
            <a:r>
              <a:rPr kumimoji="0" lang="en-US" i="0" u="none" strike="noStrike" kern="1200" cap="none" spc="0" normalizeH="0" baseline="0" noProof="0" dirty="0">
                <a:ln>
                  <a:noFill/>
                </a:ln>
                <a:effectLst/>
                <a:uLnTx/>
                <a:uFillTx/>
                <a:ea typeface="+mn-ea"/>
                <a:cs typeface="+mn-cs"/>
              </a:rPr>
              <a:t>, such as financial assistance (including </a:t>
            </a:r>
            <a:r>
              <a:rPr lang="en-US" dirty="0">
                <a:effectLst/>
                <a:ea typeface="Calibri" panose="020F0502020204030204" pitchFamily="34" charset="0"/>
              </a:rPr>
              <a:t>grants, cooperative agreements, Broad Agency Announcements (BAAs), and Funding Opportunity Announcements (FOAs))</a:t>
            </a:r>
            <a:endParaRPr kumimoji="0" lang="en-US" b="0" i="0" u="none" strike="noStrike" kern="1200" cap="none" spc="0" normalizeH="0" baseline="0" noProof="0" dirty="0">
              <a:ln>
                <a:noFill/>
              </a:ln>
              <a:solidFill>
                <a:prstClr val="black"/>
              </a:solidFill>
              <a:effectLst/>
              <a:uLnTx/>
              <a:uFillTx/>
              <a:ea typeface="+mn-ea"/>
              <a:cs typeface="+mn-cs"/>
            </a:endParaRPr>
          </a:p>
          <a:p>
            <a:endParaRPr lang="en-US" dirty="0"/>
          </a:p>
        </p:txBody>
      </p:sp>
      <p:sp>
        <p:nvSpPr>
          <p:cNvPr id="4" name="Footer Placeholder 3">
            <a:extLst>
              <a:ext uri="{FF2B5EF4-FFF2-40B4-BE49-F238E27FC236}">
                <a16:creationId xmlns:a16="http://schemas.microsoft.com/office/drawing/2014/main" id="{1B75E5A7-7A5F-4077-893E-185948D36DA9}"/>
              </a:ext>
            </a:extLst>
          </p:cNvPr>
          <p:cNvSpPr>
            <a:spLocks noGrp="1"/>
          </p:cNvSpPr>
          <p:nvPr>
            <p:ph type="ftr" sz="quarter" idx="11"/>
          </p:nvPr>
        </p:nvSpPr>
        <p:spPr>
          <a:xfrm>
            <a:off x="4038600" y="628191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energy.gov/fe</a:t>
            </a:r>
          </a:p>
        </p:txBody>
      </p:sp>
      <p:sp>
        <p:nvSpPr>
          <p:cNvPr id="5" name="Slide Number Placeholder 4">
            <a:extLst>
              <a:ext uri="{FF2B5EF4-FFF2-40B4-BE49-F238E27FC236}">
                <a16:creationId xmlns:a16="http://schemas.microsoft.com/office/drawing/2014/main" id="{1DC07748-9815-4791-9A75-4824AADBD284}"/>
              </a:ext>
            </a:extLst>
          </p:cNvPr>
          <p:cNvSpPr>
            <a:spLocks noGrp="1"/>
          </p:cNvSpPr>
          <p:nvPr>
            <p:ph type="sldNum" sz="quarter" idx="12"/>
          </p:nvPr>
        </p:nvSpPr>
        <p:spPr>
          <a:xfrm>
            <a:off x="8610600" y="6281919"/>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17542F-3D05-4156-9308-A42F80506B1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7946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092916"/>
            <a:ext cx="12192000" cy="707886"/>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a:t>
            </a:r>
          </a:p>
        </p:txBody>
      </p:sp>
      <p:sp>
        <p:nvSpPr>
          <p:cNvPr id="16" name="Rectangle 15"/>
          <p:cNvSpPr/>
          <p:nvPr/>
        </p:nvSpPr>
        <p:spPr>
          <a:xfrm>
            <a:off x="1828801" y="3048001"/>
            <a:ext cx="184731" cy="43088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p:cNvSpPr/>
          <p:nvPr/>
        </p:nvSpPr>
        <p:spPr>
          <a:xfrm>
            <a:off x="1828801" y="3478887"/>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B3972C9-BFBE-44CE-83F2-EEC36414CC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4217" y="422328"/>
            <a:ext cx="2478860" cy="951744"/>
          </a:xfrm>
          <a:prstGeom prst="rect">
            <a:avLst/>
          </a:prstGeom>
        </p:spPr>
      </p:pic>
      <p:pic>
        <p:nvPicPr>
          <p:cNvPr id="14" name="Picture 13">
            <a:extLst>
              <a:ext uri="{FF2B5EF4-FFF2-40B4-BE49-F238E27FC236}">
                <a16:creationId xmlns:a16="http://schemas.microsoft.com/office/drawing/2014/main" id="{D714A78A-7F4F-4098-9C84-D4126FF4D7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99" y="0"/>
            <a:ext cx="12187262" cy="6858000"/>
          </a:xfrm>
          <a:prstGeom prst="rect">
            <a:avLst/>
          </a:prstGeom>
        </p:spPr>
      </p:pic>
      <p:sp>
        <p:nvSpPr>
          <p:cNvPr id="18" name="Rectangle 17">
            <a:extLst>
              <a:ext uri="{FF2B5EF4-FFF2-40B4-BE49-F238E27FC236}">
                <a16:creationId xmlns:a16="http://schemas.microsoft.com/office/drawing/2014/main" id="{FF4BBC30-D656-46E9-9301-C21A0D38AC8F}"/>
              </a:ext>
            </a:extLst>
          </p:cNvPr>
          <p:cNvSpPr/>
          <p:nvPr/>
        </p:nvSpPr>
        <p:spPr>
          <a:xfrm>
            <a:off x="0" y="1321847"/>
            <a:ext cx="12192000" cy="707886"/>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FECM Small Business Points of Contact</a:t>
            </a:r>
          </a:p>
        </p:txBody>
      </p:sp>
      <p:sp>
        <p:nvSpPr>
          <p:cNvPr id="20" name="Rectangle 19">
            <a:extLst>
              <a:ext uri="{FF2B5EF4-FFF2-40B4-BE49-F238E27FC236}">
                <a16:creationId xmlns:a16="http://schemas.microsoft.com/office/drawing/2014/main" id="{5A8B9E4E-A8BE-4C05-8417-C3DB395537FF}"/>
              </a:ext>
            </a:extLst>
          </p:cNvPr>
          <p:cNvSpPr/>
          <p:nvPr/>
        </p:nvSpPr>
        <p:spPr>
          <a:xfrm>
            <a:off x="1828801" y="3048001"/>
            <a:ext cx="184731" cy="43088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2501F5C-124D-4817-87DF-EA1CF3689053}"/>
              </a:ext>
            </a:extLst>
          </p:cNvPr>
          <p:cNvSpPr/>
          <p:nvPr/>
        </p:nvSpPr>
        <p:spPr>
          <a:xfrm>
            <a:off x="1828801" y="3478887"/>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897DF50A-EB13-487B-A8E2-5BCC1F9070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4217" y="422328"/>
            <a:ext cx="2478860" cy="951744"/>
          </a:xfrm>
          <a:prstGeom prst="rect">
            <a:avLst/>
          </a:prstGeom>
        </p:spPr>
      </p:pic>
      <p:sp>
        <p:nvSpPr>
          <p:cNvPr id="27" name="Rectangle 26">
            <a:extLst>
              <a:ext uri="{FF2B5EF4-FFF2-40B4-BE49-F238E27FC236}">
                <a16:creationId xmlns:a16="http://schemas.microsoft.com/office/drawing/2014/main" id="{968D4B26-75A1-4ADD-BA45-EDDB799C2D64}"/>
              </a:ext>
            </a:extLst>
          </p:cNvPr>
          <p:cNvSpPr/>
          <p:nvPr/>
        </p:nvSpPr>
        <p:spPr>
          <a:xfrm>
            <a:off x="377072" y="6052008"/>
            <a:ext cx="3827283" cy="631596"/>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2A2694A8-5083-4E6B-948F-BB44B190F3A6}"/>
              </a:ext>
            </a:extLst>
          </p:cNvPr>
          <p:cNvSpPr/>
          <p:nvPr/>
        </p:nvSpPr>
        <p:spPr>
          <a:xfrm>
            <a:off x="3138653" y="4561603"/>
            <a:ext cx="2860481" cy="2096619"/>
          </a:xfrm>
          <a:prstGeom prst="roundRect">
            <a:avLst>
              <a:gd name="adj" fmla="val 16670"/>
            </a:avLst>
          </a:prstGeom>
          <a:blipFill dpi="0" rotWithShape="1">
            <a:blip r:embed="rId5" cstate="print">
              <a:extLst>
                <a:ext uri="{28A0092B-C50C-407E-A947-70E740481C1C}">
                  <a14:useLocalDpi xmlns:a14="http://schemas.microsoft.com/office/drawing/2010/main" val="0"/>
                </a:ext>
              </a:extLst>
            </a:blip>
            <a:srcRect/>
            <a:stretch>
              <a:fillRect/>
            </a:stretch>
          </a:blipFill>
          <a:ln w="19050">
            <a:solidFill>
              <a:srgbClr val="007934"/>
            </a:solidFill>
          </a:ln>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Rectangle: Rounded Corners 21" descr="People in a factory">
            <a:extLst>
              <a:ext uri="{FF2B5EF4-FFF2-40B4-BE49-F238E27FC236}">
                <a16:creationId xmlns:a16="http://schemas.microsoft.com/office/drawing/2014/main" id="{F9B252E4-FB07-490C-B6DF-2841AC3C3E5D}"/>
              </a:ext>
            </a:extLst>
          </p:cNvPr>
          <p:cNvSpPr/>
          <p:nvPr/>
        </p:nvSpPr>
        <p:spPr>
          <a:xfrm>
            <a:off x="9294124" y="4561603"/>
            <a:ext cx="2702257" cy="2096619"/>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19050">
            <a:solidFill>
              <a:srgbClr val="00793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63E2C377-95CC-4110-8BCC-1588CC939F97}"/>
              </a:ext>
            </a:extLst>
          </p:cNvPr>
          <p:cNvSpPr/>
          <p:nvPr/>
        </p:nvSpPr>
        <p:spPr>
          <a:xfrm>
            <a:off x="6081687" y="4561603"/>
            <a:ext cx="3129884" cy="2093976"/>
          </a:xfrm>
          <a:prstGeom prst="roundRect">
            <a:avLst>
              <a:gd name="adj" fmla="val 16670"/>
            </a:avLst>
          </a:prstGeom>
          <a:blipFill dpi="0" rotWithShape="1">
            <a:blip r:embed="rId7" cstate="print">
              <a:extLst>
                <a:ext uri="{28A0092B-C50C-407E-A947-70E740481C1C}">
                  <a14:useLocalDpi xmlns:a14="http://schemas.microsoft.com/office/drawing/2010/main" val="0"/>
                </a:ext>
              </a:extLst>
            </a:blip>
            <a:srcRect/>
            <a:stretch>
              <a:fillRect/>
            </a:stretch>
          </a:blipFill>
          <a:ln w="19050">
            <a:solidFill>
              <a:srgbClr val="007934"/>
            </a:solidFill>
          </a:ln>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Rectangle: Rounded Corners 24">
            <a:extLst>
              <a:ext uri="{FF2B5EF4-FFF2-40B4-BE49-F238E27FC236}">
                <a16:creationId xmlns:a16="http://schemas.microsoft.com/office/drawing/2014/main" id="{349C1AF2-5700-4A80-B825-7150892F5DB1}"/>
              </a:ext>
            </a:extLst>
          </p:cNvPr>
          <p:cNvSpPr/>
          <p:nvPr/>
        </p:nvSpPr>
        <p:spPr>
          <a:xfrm>
            <a:off x="195619" y="4561603"/>
            <a:ext cx="2860481" cy="2093970"/>
          </a:xfrm>
          <a:prstGeom prst="roundRect">
            <a:avLst/>
          </a:prstGeom>
          <a:blipFill>
            <a:blip r:embed="rId8"/>
            <a:stretch>
              <a:fillRect/>
            </a:stretch>
          </a:blipFill>
          <a:ln w="19050">
            <a:solidFill>
              <a:srgbClr val="007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3">
            <a:extLst>
              <a:ext uri="{FF2B5EF4-FFF2-40B4-BE49-F238E27FC236}">
                <a16:creationId xmlns:a16="http://schemas.microsoft.com/office/drawing/2014/main" id="{5284D563-5C3F-4367-BCFE-F3CA2F2777B2}"/>
              </a:ext>
            </a:extLst>
          </p:cNvPr>
          <p:cNvSpPr txBox="1">
            <a:spLocks noChangeArrowheads="1"/>
          </p:cNvSpPr>
          <p:nvPr/>
        </p:nvSpPr>
        <p:spPr>
          <a:xfrm>
            <a:off x="3964699" y="2307865"/>
            <a:ext cx="2371416" cy="1983342"/>
          </a:xfrm>
          <a:prstGeom prst="rect">
            <a:avLst/>
          </a:prstGeom>
          <a:no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Miranda Johnson (HQ)</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Small Business Program Manager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 586-7661</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miranda.johnson@hq.doe.gov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Leslie Bourgeois (SPR)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Small Business Program Manager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(504) 734-4341</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leslie.bourgeois@spr.doe.gov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4">
            <a:extLst>
              <a:ext uri="{FF2B5EF4-FFF2-40B4-BE49-F238E27FC236}">
                <a16:creationId xmlns:a16="http://schemas.microsoft.com/office/drawing/2014/main" id="{8B15929F-1273-41FA-B836-A12A44C23C80}"/>
              </a:ext>
            </a:extLst>
          </p:cNvPr>
          <p:cNvSpPr txBox="1">
            <a:spLocks noChangeArrowheads="1"/>
          </p:cNvSpPr>
          <p:nvPr/>
        </p:nvSpPr>
        <p:spPr>
          <a:xfrm>
            <a:off x="6208844" y="2243213"/>
            <a:ext cx="2858956" cy="182918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Jennifer Scharrer (NETL)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Small Business Program Manager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Unsolicited Proposal Manager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(412) 386-7416</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jennifer.scharrer@netl.doe.gov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Maria Reidpath (NETL)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SBIR Coordinator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(304) 285-4140</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maria.reidpath@netl.doe.gov     </a:t>
            </a:r>
          </a:p>
        </p:txBody>
      </p:sp>
      <p:cxnSp>
        <p:nvCxnSpPr>
          <p:cNvPr id="29" name="Straight Connector 28">
            <a:extLst>
              <a:ext uri="{FF2B5EF4-FFF2-40B4-BE49-F238E27FC236}">
                <a16:creationId xmlns:a16="http://schemas.microsoft.com/office/drawing/2014/main" id="{64018DAD-046F-4AFE-A366-A4A6A3415659}"/>
              </a:ext>
            </a:extLst>
          </p:cNvPr>
          <p:cNvCxnSpPr>
            <a:cxnSpLocks/>
          </p:cNvCxnSpPr>
          <p:nvPr/>
        </p:nvCxnSpPr>
        <p:spPr>
          <a:xfrm>
            <a:off x="6093123" y="2128840"/>
            <a:ext cx="5755" cy="208294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7081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4432"/>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325127" y="156648"/>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mn-lt"/>
              <a:ea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TextBox 8">
            <a:extLst>
              <a:ext uri="{FF2B5EF4-FFF2-40B4-BE49-F238E27FC236}">
                <a16:creationId xmlns:a16="http://schemas.microsoft.com/office/drawing/2014/main" id="{5D3BFA51-CC26-426F-9027-DAB815BF9839}"/>
              </a:ext>
            </a:extLst>
          </p:cNvPr>
          <p:cNvSpPr txBox="1"/>
          <p:nvPr/>
        </p:nvSpPr>
        <p:spPr>
          <a:xfrm>
            <a:off x="1610873" y="2427111"/>
            <a:ext cx="9170126" cy="1754326"/>
          </a:xfrm>
          <a:prstGeom prst="rect">
            <a:avLst/>
          </a:prstGeom>
          <a:noFill/>
        </p:spPr>
        <p:txBody>
          <a:bodyPr wrap="square" rtlCol="0">
            <a:spAutoFit/>
          </a:bodyPr>
          <a:lstStyle/>
          <a:p>
            <a:endParaRPr lang="en-US" dirty="0"/>
          </a:p>
          <a:p>
            <a:pPr marR="15320" algn="ctr"/>
            <a:r>
              <a:rPr lang="en-US" sz="1800" b="1" i="0" u="none" strike="noStrike" baseline="0" dirty="0">
                <a:latin typeface="Segoe UI" panose="020B0502040204020203" pitchFamily="34" charset="0"/>
              </a:rPr>
              <a:t>Doing Business with </a:t>
            </a:r>
          </a:p>
          <a:p>
            <a:pPr marR="15320" algn="ctr"/>
            <a:r>
              <a:rPr lang="en-US" sz="1800" b="1" i="0" u="none" strike="noStrike" baseline="0" dirty="0">
                <a:latin typeface="Segoe UI" panose="020B0502040204020203" pitchFamily="34" charset="0"/>
              </a:rPr>
              <a:t>National Energy Technology Laboratory (NETL) </a:t>
            </a:r>
          </a:p>
          <a:p>
            <a:pPr marR="15320" algn="ctr"/>
            <a:endParaRPr lang="en-US" sz="1800" i="0" u="none" strike="noStrike" baseline="0" dirty="0">
              <a:latin typeface="Segoe UI" panose="020B0502040204020203" pitchFamily="34" charset="0"/>
            </a:endParaRPr>
          </a:p>
          <a:p>
            <a:pPr marR="15320" algn="ctr"/>
            <a:r>
              <a:rPr lang="en-US" sz="1800" i="0" u="none" strike="noStrike" baseline="0" dirty="0">
                <a:latin typeface="Segoe UI" panose="020B0502040204020203" pitchFamily="34" charset="0"/>
              </a:rPr>
              <a:t>Sean Plasynski, PhD, Deputy Director &amp; CTO, HCA, NETL</a:t>
            </a:r>
          </a:p>
          <a:p>
            <a:pPr marR="15320" algn="ctr"/>
            <a:r>
              <a:rPr lang="en-US" sz="1800" i="0" u="none" strike="noStrike" baseline="0" dirty="0">
                <a:latin typeface="Segoe UI" panose="020B0502040204020203" pitchFamily="34" charset="0"/>
              </a:rPr>
              <a:t>Jennifer Scharrer, SBPM, NETL</a:t>
            </a:r>
          </a:p>
        </p:txBody>
      </p:sp>
    </p:spTree>
    <p:extLst>
      <p:ext uri="{BB962C8B-B14F-4D97-AF65-F5344CB8AC3E}">
        <p14:creationId xmlns:p14="http://schemas.microsoft.com/office/powerpoint/2010/main" val="3214105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15">
            <a:extLst>
              <a:ext uri="{FF2B5EF4-FFF2-40B4-BE49-F238E27FC236}">
                <a16:creationId xmlns:a16="http://schemas.microsoft.com/office/drawing/2014/main" id="{23563203-C04F-4068-8679-F428EDABC82F}"/>
              </a:ext>
            </a:extLst>
          </p:cNvPr>
          <p:cNvSpPr>
            <a:spLocks noGrp="1"/>
          </p:cNvSpPr>
          <p:nvPr>
            <p:ph type="subTitle" idx="1"/>
          </p:nvPr>
        </p:nvSpPr>
        <p:spPr>
          <a:xfrm>
            <a:off x="14536" y="898833"/>
            <a:ext cx="12177464" cy="373510"/>
          </a:xfrm>
        </p:spPr>
        <p:txBody>
          <a:bodyPr/>
          <a:lstStyle/>
          <a:p>
            <a:r>
              <a:rPr lang="en-US" dirty="0"/>
              <a:t>Driving Innovation and Delivering Solutions</a:t>
            </a:r>
          </a:p>
        </p:txBody>
      </p:sp>
      <p:sp>
        <p:nvSpPr>
          <p:cNvPr id="17" name="Text Placeholder 16">
            <a:extLst>
              <a:ext uri="{FF2B5EF4-FFF2-40B4-BE49-F238E27FC236}">
                <a16:creationId xmlns:a16="http://schemas.microsoft.com/office/drawing/2014/main" id="{1E445505-151D-46F1-B575-106EFD88AD6B}"/>
              </a:ext>
            </a:extLst>
          </p:cNvPr>
          <p:cNvSpPr>
            <a:spLocks noGrp="1"/>
          </p:cNvSpPr>
          <p:nvPr>
            <p:ph type="body" sz="quarter" idx="11"/>
          </p:nvPr>
        </p:nvSpPr>
        <p:spPr>
          <a:xfrm>
            <a:off x="252227" y="5861254"/>
            <a:ext cx="6304636" cy="345141"/>
          </a:xfrm>
        </p:spPr>
        <p:txBody>
          <a:bodyPr>
            <a:noAutofit/>
          </a:bodyPr>
          <a:lstStyle/>
          <a:p>
            <a:r>
              <a:rPr lang="en-US" b="1" dirty="0"/>
              <a:t>OSBDU – FECM – NETL </a:t>
            </a:r>
          </a:p>
          <a:p>
            <a:r>
              <a:rPr lang="en-US" b="1" dirty="0"/>
              <a:t>Virtual Small Business Forum</a:t>
            </a:r>
          </a:p>
        </p:txBody>
      </p:sp>
      <p:sp>
        <p:nvSpPr>
          <p:cNvPr id="20" name="Text Placeholder 19">
            <a:extLst>
              <a:ext uri="{FF2B5EF4-FFF2-40B4-BE49-F238E27FC236}">
                <a16:creationId xmlns:a16="http://schemas.microsoft.com/office/drawing/2014/main" id="{DF1280E2-9A8B-47F8-849F-05098AF467C3}"/>
              </a:ext>
            </a:extLst>
          </p:cNvPr>
          <p:cNvSpPr>
            <a:spLocks noGrp="1"/>
          </p:cNvSpPr>
          <p:nvPr>
            <p:ph type="body" sz="quarter" idx="16"/>
          </p:nvPr>
        </p:nvSpPr>
        <p:spPr/>
        <p:txBody>
          <a:bodyPr/>
          <a:lstStyle/>
          <a:p>
            <a:r>
              <a:rPr lang="en-US" dirty="0"/>
              <a:t>May 11, 2022</a:t>
            </a:r>
          </a:p>
        </p:txBody>
      </p:sp>
      <p:grpSp>
        <p:nvGrpSpPr>
          <p:cNvPr id="7" name="Group 6">
            <a:extLst>
              <a:ext uri="{FF2B5EF4-FFF2-40B4-BE49-F238E27FC236}">
                <a16:creationId xmlns:a16="http://schemas.microsoft.com/office/drawing/2014/main" id="{5A9DF489-0BAC-47B8-B712-6C1601D55D12}"/>
              </a:ext>
            </a:extLst>
          </p:cNvPr>
          <p:cNvGrpSpPr/>
          <p:nvPr/>
        </p:nvGrpSpPr>
        <p:grpSpPr>
          <a:xfrm>
            <a:off x="722839" y="2416904"/>
            <a:ext cx="10708509" cy="2572108"/>
            <a:chOff x="722839" y="2416904"/>
            <a:chExt cx="10708509" cy="2572108"/>
          </a:xfrm>
          <a:effectLst>
            <a:glow rad="152400">
              <a:srgbClr val="217BE6">
                <a:alpha val="25000"/>
              </a:srgbClr>
            </a:glow>
          </a:effectLst>
        </p:grpSpPr>
        <p:pic>
          <p:nvPicPr>
            <p:cNvPr id="8" name="Picture 7">
              <a:extLst>
                <a:ext uri="{FF2B5EF4-FFF2-40B4-BE49-F238E27FC236}">
                  <a16:creationId xmlns:a16="http://schemas.microsoft.com/office/drawing/2014/main" id="{92FF7531-2231-430B-9189-DB7DE9AA1B76}"/>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089434" y="2427061"/>
              <a:ext cx="1930737" cy="1697439"/>
            </a:xfrm>
            <a:prstGeom prst="hexagon">
              <a:avLst>
                <a:gd name="adj" fmla="val 28798"/>
                <a:gd name="vf" fmla="val 115470"/>
              </a:avLst>
            </a:prstGeom>
            <a:blipFill>
              <a:blip r:embed="rId4"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425776B-929A-46FD-9D27-8068A3082FD9}"/>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8039593" y="2416904"/>
              <a:ext cx="1930737" cy="1697439"/>
            </a:xfrm>
            <a:prstGeom prst="hexagon">
              <a:avLst>
                <a:gd name="adj" fmla="val 27628"/>
                <a:gd name="vf" fmla="val 115470"/>
              </a:avLst>
            </a:prstGeom>
            <a:blipFill>
              <a:blip r:embed="rId4"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ED839AD-8A0B-4987-A1FF-40905A6B3CDA}"/>
                </a:ext>
              </a:extLst>
            </p:cNvPr>
            <p:cNvPicPr>
              <a:picLocks/>
            </p:cNvPicPr>
            <p:nvPr/>
          </p:nvPicPr>
          <p:blipFill rotWithShape="1">
            <a:blip r:embed="rId6">
              <a:extLst>
                <a:ext uri="{28A0092B-C50C-407E-A947-70E740481C1C}">
                  <a14:useLocalDpi xmlns:a14="http://schemas.microsoft.com/office/drawing/2010/main"/>
                </a:ext>
              </a:extLst>
            </a:blip>
            <a:srcRect/>
            <a:stretch/>
          </p:blipFill>
          <p:spPr>
            <a:xfrm>
              <a:off x="2184232" y="2428131"/>
              <a:ext cx="1930737" cy="1697439"/>
            </a:xfrm>
            <a:prstGeom prst="hexagon">
              <a:avLst>
                <a:gd name="adj" fmla="val 29249"/>
                <a:gd name="vf" fmla="val 115470"/>
              </a:avLst>
            </a:prstGeom>
            <a:blipFill>
              <a:blip r:embed="rId4"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C226E0E-644A-4AF6-A6F3-FA5D354A0C15}"/>
                </a:ext>
              </a:extLst>
            </p:cNvPr>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3628415" y="3291573"/>
              <a:ext cx="1930737" cy="1697439"/>
            </a:xfrm>
            <a:prstGeom prst="hexagon">
              <a:avLst>
                <a:gd name="adj" fmla="val 29368"/>
                <a:gd name="vf" fmla="val 115470"/>
              </a:avLst>
            </a:prstGeom>
            <a:blipFill>
              <a:blip r:embed="rId4"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6CE1233-2C65-4A95-880D-46297831DF6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3955"/>
            <a:stretch/>
          </p:blipFill>
          <p:spPr>
            <a:xfrm>
              <a:off x="9500611" y="3277961"/>
              <a:ext cx="1930737" cy="1698495"/>
            </a:xfrm>
            <a:prstGeom prst="hexagon">
              <a:avLst>
                <a:gd name="adj" fmla="val 28527"/>
                <a:gd name="vf" fmla="val 115470"/>
              </a:avLst>
            </a:prstGeom>
            <a:blipFill>
              <a:blip r:embed="rId4"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pic>
          <p:nvPicPr>
            <p:cNvPr id="13" name="Picture 12" descr="A picture containing diagram&#10;&#10;Description automatically generated">
              <a:extLst>
                <a:ext uri="{FF2B5EF4-FFF2-40B4-BE49-F238E27FC236}">
                  <a16:creationId xmlns:a16="http://schemas.microsoft.com/office/drawing/2014/main" id="{EC89FD3C-7A67-4C7C-9412-4DEE20DAB224}"/>
                </a:ext>
              </a:extLst>
            </p:cNvPr>
            <p:cNvPicPr>
              <a:picLocks/>
            </p:cNvPicPr>
            <p:nvPr/>
          </p:nvPicPr>
          <p:blipFill rotWithShape="1">
            <a:blip r:embed="rId9">
              <a:extLst>
                <a:ext uri="{28A0092B-C50C-407E-A947-70E740481C1C}">
                  <a14:useLocalDpi xmlns:a14="http://schemas.microsoft.com/office/drawing/2010/main"/>
                </a:ext>
              </a:extLst>
            </a:blip>
            <a:srcRect/>
            <a:stretch/>
          </p:blipFill>
          <p:spPr>
            <a:xfrm>
              <a:off x="6556863" y="3279017"/>
              <a:ext cx="1930737" cy="1697439"/>
            </a:xfrm>
            <a:prstGeom prst="hexagon">
              <a:avLst>
                <a:gd name="adj" fmla="val 27485"/>
                <a:gd name="vf" fmla="val 115470"/>
              </a:avLst>
            </a:prstGeom>
            <a:blipFill>
              <a:blip r:embed="rId4"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CAEF07C-A3D3-4CAD-8C5E-2D26CEC0156F}"/>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722839" y="3288026"/>
              <a:ext cx="1930737" cy="1698495"/>
            </a:xfrm>
            <a:prstGeom prst="hexagon">
              <a:avLst>
                <a:gd name="adj" fmla="val 28527"/>
                <a:gd name="vf" fmla="val 115470"/>
              </a:avLst>
            </a:prstGeom>
            <a:blipFill>
              <a:blip r:embed="rId11" cstate="print">
                <a:extLst>
                  <a:ext uri="{28A0092B-C50C-407E-A947-70E740481C1C}">
                    <a14:useLocalDpi xmlns:a14="http://schemas.microsoft.com/office/drawing/2010/main"/>
                  </a:ext>
                </a:extLst>
              </a:blip>
              <a:stretch>
                <a:fillRect/>
              </a:stretch>
            </a:blipFill>
            <a:ln w="25400" cap="flat" cmpd="sng" algn="ctr">
              <a:solidFill>
                <a:srgbClr val="08B2EC"/>
              </a:solidFill>
              <a:prstDash val="solid"/>
              <a:round/>
              <a:headEnd type="none" w="med" len="med"/>
              <a:tailEnd type="none" w="med" len="med"/>
            </a:ln>
            <a:effectLst>
              <a:outerShdw blurRad="50800" dist="38100" dir="2700000" algn="tl" rotWithShape="0">
                <a:prstClr val="black">
                  <a:alpha val="40000"/>
                </a:prstClr>
              </a:outerShdw>
            </a:effectLst>
          </p:spPr>
        </p:pic>
      </p:grpSp>
      <p:sp>
        <p:nvSpPr>
          <p:cNvPr id="21" name="Title 20">
            <a:extLst>
              <a:ext uri="{FF2B5EF4-FFF2-40B4-BE49-F238E27FC236}">
                <a16:creationId xmlns:a16="http://schemas.microsoft.com/office/drawing/2014/main" id="{7C0823F7-2E17-4B19-8BB0-E24E23043BBB}"/>
              </a:ext>
            </a:extLst>
          </p:cNvPr>
          <p:cNvSpPr>
            <a:spLocks noGrp="1"/>
          </p:cNvSpPr>
          <p:nvPr>
            <p:ph type="title"/>
          </p:nvPr>
        </p:nvSpPr>
        <p:spPr/>
        <p:txBody>
          <a:bodyPr>
            <a:noAutofit/>
          </a:bodyPr>
          <a:lstStyle/>
          <a:p>
            <a:r>
              <a:rPr lang="en-US" dirty="0">
                <a:latin typeface="Century Gothic" panose="020B0502020202020204" pitchFamily="34" charset="0"/>
              </a:rPr>
              <a:t>National Energy Technology Laboratory (NETL)</a:t>
            </a:r>
          </a:p>
        </p:txBody>
      </p:sp>
      <p:sp>
        <p:nvSpPr>
          <p:cNvPr id="2" name="TextBox 1">
            <a:extLst>
              <a:ext uri="{FF2B5EF4-FFF2-40B4-BE49-F238E27FC236}">
                <a16:creationId xmlns:a16="http://schemas.microsoft.com/office/drawing/2014/main" id="{6FAC84CB-977A-429C-88B9-C19B331894B3}"/>
              </a:ext>
            </a:extLst>
          </p:cNvPr>
          <p:cNvSpPr txBox="1"/>
          <p:nvPr/>
        </p:nvSpPr>
        <p:spPr>
          <a:xfrm>
            <a:off x="2653576" y="1575105"/>
            <a:ext cx="7054638" cy="523220"/>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Sean Plasynski, </a:t>
            </a:r>
            <a:r>
              <a:rPr lang="en-US" sz="1400" dirty="0">
                <a:solidFill>
                  <a:schemeClr val="bg1"/>
                </a:solidFill>
                <a:latin typeface="Century Gothic" panose="020B0502020202020204" pitchFamily="34" charset="0"/>
              </a:rPr>
              <a:t>PhD, Deputy Director &amp; CTO, Head of Contracting Activity</a:t>
            </a:r>
            <a:endParaRPr lang="en-US" sz="1400" b="1" dirty="0">
              <a:solidFill>
                <a:schemeClr val="bg1"/>
              </a:solidFill>
              <a:latin typeface="Century Gothic" panose="020B0502020202020204" pitchFamily="34" charset="0"/>
            </a:endParaRPr>
          </a:p>
          <a:p>
            <a:pPr algn="ctr"/>
            <a:r>
              <a:rPr lang="en-US" sz="1400" b="1" dirty="0">
                <a:solidFill>
                  <a:schemeClr val="bg1"/>
                </a:solidFill>
                <a:latin typeface="Century Gothic" panose="020B0502020202020204" pitchFamily="34" charset="0"/>
              </a:rPr>
              <a:t>Jennifer Scharrer, </a:t>
            </a:r>
            <a:r>
              <a:rPr lang="en-US" sz="1400" dirty="0">
                <a:solidFill>
                  <a:schemeClr val="bg1"/>
                </a:solidFill>
                <a:latin typeface="Century Gothic" panose="020B0502020202020204" pitchFamily="34" charset="0"/>
              </a:rPr>
              <a:t>Small Business Program Manager</a:t>
            </a:r>
          </a:p>
        </p:txBody>
      </p:sp>
    </p:spTree>
    <p:extLst>
      <p:ext uri="{BB962C8B-B14F-4D97-AF65-F5344CB8AC3E}">
        <p14:creationId xmlns:p14="http://schemas.microsoft.com/office/powerpoint/2010/main" val="2929809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15" cstate="screen">
            <a:lum bright="-20000" contrast="-20000"/>
            <a:extLst>
              <a:ext uri="{28A0092B-C50C-407E-A947-70E740481C1C}">
                <a14:useLocalDpi xmlns:a14="http://schemas.microsoft.com/office/drawing/2010/main"/>
              </a:ext>
            </a:extLst>
          </a:blip>
          <a:stretch>
            <a:fillRect/>
          </a:stretch>
        </p:blipFill>
        <p:spPr>
          <a:xfrm>
            <a:off x="2132584" y="1372388"/>
            <a:ext cx="7852807" cy="4480232"/>
          </a:xfrm>
          <a:prstGeom prst="rect">
            <a:avLst/>
          </a:prstGeom>
        </p:spPr>
      </p:pic>
      <p:cxnSp>
        <p:nvCxnSpPr>
          <p:cNvPr id="111" name="Straight Arrow Connector 110"/>
          <p:cNvCxnSpPr>
            <a:cxnSpLocks/>
            <a:endCxn id="131" idx="0"/>
          </p:cNvCxnSpPr>
          <p:nvPr/>
        </p:nvCxnSpPr>
        <p:spPr bwMode="auto">
          <a:xfrm>
            <a:off x="6343362" y="1427339"/>
            <a:ext cx="606467" cy="3262491"/>
          </a:xfrm>
          <a:prstGeom prst="straightConnector1">
            <a:avLst/>
          </a:prstGeom>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
        <p:nvSpPr>
          <p:cNvPr id="114" name="Title 112"/>
          <p:cNvSpPr>
            <a:spLocks noGrp="1"/>
          </p:cNvSpPr>
          <p:nvPr>
            <p:ph type="title"/>
          </p:nvPr>
        </p:nvSpPr>
        <p:spPr>
          <a:xfrm>
            <a:off x="270648" y="165566"/>
            <a:ext cx="9587749" cy="602548"/>
          </a:xfrm>
        </p:spPr>
        <p:txBody>
          <a:bodyPr>
            <a:normAutofit/>
          </a:bodyPr>
          <a:lstStyle/>
          <a:p>
            <a:r>
              <a:rPr lang="en-US" sz="3200" b="1" dirty="0">
                <a:latin typeface="Century Gothic" panose="020B0502020202020204" pitchFamily="34" charset="0"/>
              </a:rPr>
              <a:t>The DOE National Laboratory System</a:t>
            </a:r>
          </a:p>
        </p:txBody>
      </p:sp>
      <p:sp>
        <p:nvSpPr>
          <p:cNvPr id="115" name="Flowchart: Connector 114"/>
          <p:cNvSpPr/>
          <p:nvPr/>
        </p:nvSpPr>
        <p:spPr>
          <a:xfrm>
            <a:off x="4166960" y="1875113"/>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16" name="Flowchart: Connector 115"/>
          <p:cNvSpPr/>
          <p:nvPr/>
        </p:nvSpPr>
        <p:spPr>
          <a:xfrm>
            <a:off x="3521482" y="3117230"/>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17" name="Flowchart: Connector 116"/>
          <p:cNvSpPr/>
          <p:nvPr/>
        </p:nvSpPr>
        <p:spPr>
          <a:xfrm>
            <a:off x="3467495" y="3225188"/>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18" name="Flowchart: Connector 117"/>
          <p:cNvSpPr/>
          <p:nvPr/>
        </p:nvSpPr>
        <p:spPr>
          <a:xfrm>
            <a:off x="7104123" y="2796766"/>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19" name="Flowchart: Connector 118"/>
          <p:cNvSpPr/>
          <p:nvPr/>
        </p:nvSpPr>
        <p:spPr>
          <a:xfrm>
            <a:off x="7663300" y="2728207"/>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0" name="Flowchart: Connector 119"/>
          <p:cNvSpPr/>
          <p:nvPr/>
        </p:nvSpPr>
        <p:spPr>
          <a:xfrm>
            <a:off x="7745481" y="2792983"/>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1" name="Flowchart: Connector 120"/>
          <p:cNvSpPr/>
          <p:nvPr/>
        </p:nvSpPr>
        <p:spPr>
          <a:xfrm>
            <a:off x="9463050" y="2500048"/>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2" name="Flowchart: Connector 121"/>
          <p:cNvSpPr/>
          <p:nvPr/>
        </p:nvSpPr>
        <p:spPr>
          <a:xfrm>
            <a:off x="9365175" y="2612094"/>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3" name="Flowchart: Connector 122"/>
          <p:cNvSpPr/>
          <p:nvPr/>
        </p:nvSpPr>
        <p:spPr>
          <a:xfrm>
            <a:off x="9254675" y="3178217"/>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4" name="Flowchart: Connector 123"/>
          <p:cNvSpPr/>
          <p:nvPr/>
        </p:nvSpPr>
        <p:spPr>
          <a:xfrm>
            <a:off x="8318386" y="3585202"/>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5" name="Flowchart: Connector 124"/>
          <p:cNvSpPr/>
          <p:nvPr/>
        </p:nvSpPr>
        <p:spPr>
          <a:xfrm>
            <a:off x="3616995" y="3274725"/>
            <a:ext cx="110500" cy="110500"/>
          </a:xfrm>
          <a:prstGeom prst="flowChartConnector">
            <a:avLst/>
          </a:prstGeom>
          <a:solidFill>
            <a:srgbClr val="00B0D9"/>
          </a:solidFill>
          <a:ln>
            <a:solidFill>
              <a:srgbClr val="00B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6" name="Flowchart: Connector 125"/>
          <p:cNvSpPr/>
          <p:nvPr/>
        </p:nvSpPr>
        <p:spPr>
          <a:xfrm>
            <a:off x="3572534" y="3211212"/>
            <a:ext cx="110500" cy="110500"/>
          </a:xfrm>
          <a:prstGeom prst="flowChartConnector">
            <a:avLst/>
          </a:prstGeom>
          <a:solidFill>
            <a:srgbClr val="00B0D9"/>
          </a:solidFill>
          <a:ln>
            <a:solidFill>
              <a:srgbClr val="00B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7" name="Flowchart: Connector 126"/>
          <p:cNvSpPr/>
          <p:nvPr/>
        </p:nvSpPr>
        <p:spPr>
          <a:xfrm>
            <a:off x="5285404" y="3782977"/>
            <a:ext cx="110500" cy="110500"/>
          </a:xfrm>
          <a:prstGeom prst="flowChartConnector">
            <a:avLst/>
          </a:prstGeom>
          <a:solidFill>
            <a:srgbClr val="00B0D9"/>
          </a:solidFill>
          <a:ln>
            <a:solidFill>
              <a:srgbClr val="00B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8" name="Flowchart: Connector 127"/>
          <p:cNvSpPr/>
          <p:nvPr/>
        </p:nvSpPr>
        <p:spPr>
          <a:xfrm>
            <a:off x="5340654" y="3727727"/>
            <a:ext cx="110500" cy="110500"/>
          </a:xfrm>
          <a:prstGeom prst="flowChartConnector">
            <a:avLst/>
          </a:prstGeom>
          <a:solidFill>
            <a:srgbClr val="00B0D9"/>
          </a:solidFill>
          <a:ln>
            <a:solidFill>
              <a:srgbClr val="00B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29" name="Flowchart: Connector 128"/>
          <p:cNvSpPr/>
          <p:nvPr/>
        </p:nvSpPr>
        <p:spPr>
          <a:xfrm>
            <a:off x="8769724" y="3893477"/>
            <a:ext cx="110500" cy="110500"/>
          </a:xfrm>
          <a:prstGeom prst="flowChartConnector">
            <a:avLst/>
          </a:prstGeom>
          <a:solidFill>
            <a:srgbClr val="F7932B"/>
          </a:solidFill>
          <a:ln w="12700" cap="flat" cmpd="sng" algn="ctr">
            <a:solidFill>
              <a:srgbClr val="F7932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5" name="Rectangle 134"/>
          <p:cNvSpPr>
            <a:spLocks noChangeAspect="1"/>
          </p:cNvSpPr>
          <p:nvPr/>
        </p:nvSpPr>
        <p:spPr>
          <a:xfrm>
            <a:off x="4831662" y="2433087"/>
            <a:ext cx="109728" cy="1097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6" name="Rectangle 135"/>
          <p:cNvSpPr>
            <a:spLocks noChangeAspect="1"/>
          </p:cNvSpPr>
          <p:nvPr/>
        </p:nvSpPr>
        <p:spPr>
          <a:xfrm>
            <a:off x="5676710" y="3191851"/>
            <a:ext cx="110500" cy="110500"/>
          </a:xfrm>
          <a:prstGeom prst="rect">
            <a:avLst/>
          </a:prstGeom>
          <a:solidFill>
            <a:schemeClr val="bg1">
              <a:lumMod val="50000"/>
            </a:scheme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7" name="Flowchart: Connector 136"/>
          <p:cNvSpPr/>
          <p:nvPr/>
        </p:nvSpPr>
        <p:spPr>
          <a:xfrm>
            <a:off x="270648" y="4869424"/>
            <a:ext cx="110500" cy="110500"/>
          </a:xfrm>
          <a:prstGeom prst="flowChartConnector">
            <a:avLst/>
          </a:prstGeom>
          <a:solidFill>
            <a:schemeClr val="tx2"/>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8" name="TextBox 137"/>
          <p:cNvSpPr txBox="1"/>
          <p:nvPr/>
        </p:nvSpPr>
        <p:spPr>
          <a:xfrm>
            <a:off x="379867" y="4775618"/>
            <a:ext cx="2965877" cy="1323439"/>
          </a:xfrm>
          <a:prstGeom prst="rect">
            <a:avLst/>
          </a:prstGeom>
          <a:noFill/>
        </p:spPr>
        <p:txBody>
          <a:bodyPr wrap="none" rtlCol="0">
            <a:spAutoFit/>
          </a:bodyPr>
          <a:lstStyle/>
          <a:p>
            <a:pPr>
              <a:lnSpc>
                <a:spcPts val="1640"/>
              </a:lnSpc>
            </a:pPr>
            <a:r>
              <a:rPr lang="en-US" sz="1100" b="1" dirty="0">
                <a:solidFill>
                  <a:srgbClr val="373838"/>
                </a:solidFill>
                <a:latin typeface="Century Gothic" panose="020B0502020202020204" pitchFamily="34" charset="0"/>
                <a:ea typeface="Century Gothic" charset="0"/>
                <a:cs typeface="Century Gothic" charset="0"/>
              </a:rPr>
              <a:t>Office of Science</a:t>
            </a:r>
          </a:p>
          <a:p>
            <a:pPr>
              <a:lnSpc>
                <a:spcPts val="1640"/>
              </a:lnSpc>
            </a:pPr>
            <a:r>
              <a:rPr lang="en-US" sz="1100" b="1" dirty="0">
                <a:solidFill>
                  <a:srgbClr val="373838"/>
                </a:solidFill>
                <a:latin typeface="Century Gothic" panose="020B0502020202020204" pitchFamily="34" charset="0"/>
                <a:ea typeface="Century Gothic" charset="0"/>
                <a:cs typeface="Century Gothic" charset="0"/>
              </a:rPr>
              <a:t>National Nuclear Security Administration</a:t>
            </a:r>
          </a:p>
          <a:p>
            <a:pPr>
              <a:lnSpc>
                <a:spcPts val="1640"/>
              </a:lnSpc>
            </a:pPr>
            <a:r>
              <a:rPr lang="en-US" sz="1100" b="1" dirty="0">
                <a:solidFill>
                  <a:srgbClr val="373838"/>
                </a:solidFill>
                <a:latin typeface="Century Gothic" panose="020B0502020202020204" pitchFamily="34" charset="0"/>
                <a:ea typeface="Century Gothic" charset="0"/>
                <a:cs typeface="Century Gothic" charset="0"/>
              </a:rPr>
              <a:t>Environmental Management</a:t>
            </a:r>
          </a:p>
          <a:p>
            <a:pPr>
              <a:lnSpc>
                <a:spcPts val="1640"/>
              </a:lnSpc>
            </a:pPr>
            <a:r>
              <a:rPr lang="en-US" sz="1100" b="1" dirty="0">
                <a:solidFill>
                  <a:srgbClr val="373838"/>
                </a:solidFill>
                <a:latin typeface="Century Gothic" panose="020B0502020202020204" pitchFamily="34" charset="0"/>
                <a:ea typeface="Century Gothic" charset="0"/>
                <a:cs typeface="Century Gothic" charset="0"/>
              </a:rPr>
              <a:t>Fossil Energy and Carbon Management</a:t>
            </a:r>
          </a:p>
          <a:p>
            <a:pPr>
              <a:lnSpc>
                <a:spcPts val="1640"/>
              </a:lnSpc>
            </a:pPr>
            <a:r>
              <a:rPr lang="en-US" sz="1100" b="1" dirty="0">
                <a:solidFill>
                  <a:srgbClr val="373838"/>
                </a:solidFill>
                <a:latin typeface="Century Gothic" panose="020B0502020202020204" pitchFamily="34" charset="0"/>
                <a:ea typeface="Century Gothic" charset="0"/>
                <a:cs typeface="Century Gothic" charset="0"/>
              </a:rPr>
              <a:t>Nuclear Energy</a:t>
            </a:r>
          </a:p>
          <a:p>
            <a:pPr>
              <a:lnSpc>
                <a:spcPts val="1640"/>
              </a:lnSpc>
            </a:pPr>
            <a:r>
              <a:rPr lang="en-US" sz="1100" b="1" dirty="0">
                <a:solidFill>
                  <a:srgbClr val="373838"/>
                </a:solidFill>
                <a:latin typeface="Century Gothic" panose="020B0502020202020204" pitchFamily="34" charset="0"/>
                <a:ea typeface="Century Gothic" charset="0"/>
                <a:cs typeface="Century Gothic" charset="0"/>
              </a:rPr>
              <a:t>Energy Efficiency &amp; Manufacturing</a:t>
            </a:r>
          </a:p>
        </p:txBody>
      </p:sp>
      <p:sp>
        <p:nvSpPr>
          <p:cNvPr id="139" name="Flowchart: Connector 138"/>
          <p:cNvSpPr/>
          <p:nvPr/>
        </p:nvSpPr>
        <p:spPr>
          <a:xfrm>
            <a:off x="270648" y="5070987"/>
            <a:ext cx="110500" cy="110500"/>
          </a:xfrm>
          <a:prstGeom prst="flowChartConnector">
            <a:avLst/>
          </a:prstGeom>
          <a:solidFill>
            <a:srgbClr val="00B0D9"/>
          </a:solidFill>
          <a:ln>
            <a:solidFill>
              <a:srgbClr val="00B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40" name="Flowchart: Connector 139"/>
          <p:cNvSpPr/>
          <p:nvPr/>
        </p:nvSpPr>
        <p:spPr>
          <a:xfrm>
            <a:off x="270648" y="5275887"/>
            <a:ext cx="110500" cy="110500"/>
          </a:xfrm>
          <a:prstGeom prst="flowChartConnector">
            <a:avLst/>
          </a:prstGeom>
          <a:solidFill>
            <a:srgbClr val="F7932B"/>
          </a:solidFill>
          <a:ln>
            <a:solidFill>
              <a:srgbClr val="F79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41" name="Rectangle 140"/>
          <p:cNvSpPr>
            <a:spLocks noChangeAspect="1"/>
          </p:cNvSpPr>
          <p:nvPr/>
        </p:nvSpPr>
        <p:spPr>
          <a:xfrm>
            <a:off x="270648" y="5484124"/>
            <a:ext cx="110500" cy="110500"/>
          </a:xfrm>
          <a:prstGeom prst="rect">
            <a:avLst/>
          </a:prstGeom>
          <a:solidFill>
            <a:srgbClr val="99CA3D"/>
          </a:solidFill>
          <a:ln>
            <a:solidFill>
              <a:srgbClr val="99C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42" name="Rectangle 141"/>
          <p:cNvSpPr>
            <a:spLocks noChangeAspect="1"/>
          </p:cNvSpPr>
          <p:nvPr/>
        </p:nvSpPr>
        <p:spPr>
          <a:xfrm>
            <a:off x="270648" y="5685687"/>
            <a:ext cx="110500" cy="1105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43" name="Rectangle 142"/>
          <p:cNvSpPr>
            <a:spLocks noChangeAspect="1"/>
          </p:cNvSpPr>
          <p:nvPr/>
        </p:nvSpPr>
        <p:spPr>
          <a:xfrm>
            <a:off x="270648" y="5890589"/>
            <a:ext cx="110500" cy="110500"/>
          </a:xfrm>
          <a:prstGeom prst="rect">
            <a:avLst/>
          </a:prstGeom>
          <a:solidFill>
            <a:schemeClr val="bg1">
              <a:lumMod val="50000"/>
            </a:scheme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cxnSp>
        <p:nvCxnSpPr>
          <p:cNvPr id="160" name="Straight Arrow Connector 159"/>
          <p:cNvCxnSpPr/>
          <p:nvPr/>
        </p:nvCxnSpPr>
        <p:spPr bwMode="auto">
          <a:xfrm>
            <a:off x="4226543" y="1394631"/>
            <a:ext cx="645999" cy="1091264"/>
          </a:xfrm>
          <a:prstGeom prst="straightConnector1">
            <a:avLst/>
          </a:prstGeom>
          <a:ln w="19050">
            <a:solidFill>
              <a:srgbClr val="FFC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61" name="Straight Arrow Connector 160"/>
          <p:cNvCxnSpPr/>
          <p:nvPr/>
        </p:nvCxnSpPr>
        <p:spPr bwMode="auto">
          <a:xfrm flipH="1" flipV="1">
            <a:off x="5733113" y="3255965"/>
            <a:ext cx="767477" cy="2372806"/>
          </a:xfrm>
          <a:prstGeom prst="straightConnector1">
            <a:avLst/>
          </a:prstGeom>
          <a:ln w="19050">
            <a:solidFill>
              <a:schemeClr val="bg1">
                <a:lumMod val="50000"/>
              </a:schemeClr>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62" name="Straight Arrow Connector 161"/>
          <p:cNvCxnSpPr/>
          <p:nvPr/>
        </p:nvCxnSpPr>
        <p:spPr bwMode="auto">
          <a:xfrm flipH="1" flipV="1">
            <a:off x="5401618" y="3782977"/>
            <a:ext cx="275092" cy="1959143"/>
          </a:xfrm>
          <a:prstGeom prst="straightConnector1">
            <a:avLst/>
          </a:prstGeom>
          <a:ln w="19050" cap="flat" cmpd="sng" algn="ctr">
            <a:solidFill>
              <a:srgbClr val="00B0D9"/>
            </a:solidFill>
            <a:prstDash val="solid"/>
            <a:miter lim="800000"/>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63" name="Straight Arrow Connector 162"/>
          <p:cNvCxnSpPr/>
          <p:nvPr/>
        </p:nvCxnSpPr>
        <p:spPr bwMode="auto">
          <a:xfrm flipV="1">
            <a:off x="2704397" y="3843939"/>
            <a:ext cx="2616803" cy="436216"/>
          </a:xfrm>
          <a:prstGeom prst="straightConnector1">
            <a:avLst/>
          </a:prstGeom>
          <a:ln w="19050" cap="flat" cmpd="sng" algn="ctr">
            <a:solidFill>
              <a:srgbClr val="00B0D9"/>
            </a:solidFill>
            <a:prstDash val="solid"/>
            <a:miter lim="800000"/>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64" name="Straight Arrow Connector 163"/>
          <p:cNvCxnSpPr/>
          <p:nvPr/>
        </p:nvCxnSpPr>
        <p:spPr bwMode="auto">
          <a:xfrm flipV="1">
            <a:off x="2698683" y="3350937"/>
            <a:ext cx="967852" cy="935851"/>
          </a:xfrm>
          <a:prstGeom prst="straightConnector1">
            <a:avLst/>
          </a:prstGeom>
          <a:ln w="19050" cap="flat" cmpd="sng" algn="ctr">
            <a:solidFill>
              <a:srgbClr val="00B0D9"/>
            </a:solidFill>
            <a:prstDash val="solid"/>
            <a:miter lim="800000"/>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65" name="Straight Arrow Connector 164"/>
          <p:cNvCxnSpPr>
            <a:cxnSpLocks/>
          </p:cNvCxnSpPr>
          <p:nvPr/>
        </p:nvCxnSpPr>
        <p:spPr bwMode="auto">
          <a:xfrm flipV="1">
            <a:off x="3006939" y="3291434"/>
            <a:ext cx="608796" cy="449618"/>
          </a:xfrm>
          <a:prstGeom prst="straightConnector1">
            <a:avLst/>
          </a:prstGeom>
          <a:ln w="19050" cap="flat" cmpd="sng" algn="ctr">
            <a:solidFill>
              <a:srgbClr val="00B0D9"/>
            </a:solidFill>
            <a:prstDash val="solid"/>
            <a:miter lim="800000"/>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66" name="Straight Arrow Connector 165"/>
          <p:cNvCxnSpPr>
            <a:endCxn id="117" idx="2"/>
          </p:cNvCxnSpPr>
          <p:nvPr/>
        </p:nvCxnSpPr>
        <p:spPr bwMode="auto">
          <a:xfrm>
            <a:off x="2586569" y="3253953"/>
            <a:ext cx="880926" cy="26485"/>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67" name="Straight Arrow Connector 166"/>
          <p:cNvCxnSpPr/>
          <p:nvPr/>
        </p:nvCxnSpPr>
        <p:spPr bwMode="auto">
          <a:xfrm>
            <a:off x="2876010" y="2626452"/>
            <a:ext cx="661371" cy="523748"/>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68" name="Straight Arrow Connector 167"/>
          <p:cNvCxnSpPr/>
          <p:nvPr/>
        </p:nvCxnSpPr>
        <p:spPr bwMode="auto">
          <a:xfrm flipH="1">
            <a:off x="7159373" y="1688927"/>
            <a:ext cx="631806" cy="1158639"/>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69" name="Straight Arrow Connector 168"/>
          <p:cNvCxnSpPr>
            <a:cxnSpLocks/>
          </p:cNvCxnSpPr>
          <p:nvPr/>
        </p:nvCxnSpPr>
        <p:spPr bwMode="auto">
          <a:xfrm flipH="1">
            <a:off x="7709811" y="1520584"/>
            <a:ext cx="689760" cy="1262873"/>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70" name="Straight Arrow Connector 169"/>
          <p:cNvCxnSpPr>
            <a:cxnSpLocks/>
          </p:cNvCxnSpPr>
          <p:nvPr/>
        </p:nvCxnSpPr>
        <p:spPr bwMode="auto">
          <a:xfrm flipH="1">
            <a:off x="7808094" y="2116781"/>
            <a:ext cx="698997" cy="721926"/>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71" name="Straight Arrow Connector 170"/>
          <p:cNvCxnSpPr/>
          <p:nvPr/>
        </p:nvCxnSpPr>
        <p:spPr bwMode="auto">
          <a:xfrm flipH="1">
            <a:off x="9510900" y="2097373"/>
            <a:ext cx="613348" cy="466372"/>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72" name="Straight Arrow Connector 171"/>
          <p:cNvCxnSpPr>
            <a:cxnSpLocks/>
            <a:endCxn id="122" idx="6"/>
          </p:cNvCxnSpPr>
          <p:nvPr/>
        </p:nvCxnSpPr>
        <p:spPr bwMode="auto">
          <a:xfrm flipH="1" flipV="1">
            <a:off x="9475675" y="2667344"/>
            <a:ext cx="636829" cy="19112"/>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73" name="Straight Arrow Connector 172"/>
          <p:cNvCxnSpPr>
            <a:cxnSpLocks/>
            <a:endCxn id="123" idx="6"/>
          </p:cNvCxnSpPr>
          <p:nvPr/>
        </p:nvCxnSpPr>
        <p:spPr bwMode="auto">
          <a:xfrm flipH="1" flipV="1">
            <a:off x="9365175" y="3233467"/>
            <a:ext cx="747329" cy="55250"/>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74" name="Straight Arrow Connector 173"/>
          <p:cNvCxnSpPr>
            <a:cxnSpLocks/>
          </p:cNvCxnSpPr>
          <p:nvPr/>
        </p:nvCxnSpPr>
        <p:spPr bwMode="auto">
          <a:xfrm flipH="1" flipV="1">
            <a:off x="8408790" y="3650500"/>
            <a:ext cx="1432587" cy="299416"/>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75" name="Straight Arrow Connector 174"/>
          <p:cNvCxnSpPr/>
          <p:nvPr/>
        </p:nvCxnSpPr>
        <p:spPr bwMode="auto">
          <a:xfrm flipH="1" flipV="1">
            <a:off x="8846140" y="3969896"/>
            <a:ext cx="596590" cy="538207"/>
          </a:xfrm>
          <a:prstGeom prst="straightConnector1">
            <a:avLst/>
          </a:prstGeom>
          <a:ln w="19050" cap="flat" cmpd="sng" algn="ctr">
            <a:solidFill>
              <a:srgbClr val="F7932B"/>
            </a:solidFill>
            <a:prstDash val="solid"/>
            <a:miter lim="800000"/>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76" name="Straight Arrow Connector 175"/>
          <p:cNvCxnSpPr>
            <a:cxnSpLocks/>
          </p:cNvCxnSpPr>
          <p:nvPr/>
        </p:nvCxnSpPr>
        <p:spPr bwMode="auto">
          <a:xfrm>
            <a:off x="3074737" y="1641821"/>
            <a:ext cx="1092223" cy="274687"/>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pic>
        <p:nvPicPr>
          <p:cNvPr id="72" name="Picture 71">
            <a:extLst>
              <a:ext uri="{FF2B5EF4-FFF2-40B4-BE49-F238E27FC236}">
                <a16:creationId xmlns:a16="http://schemas.microsoft.com/office/drawing/2014/main" id="{3A0D876A-0B6A-483F-AEE7-3A52D263600B}"/>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5833773" y="939959"/>
            <a:ext cx="1037180" cy="423224"/>
          </a:xfrm>
          <a:prstGeom prst="rect">
            <a:avLst/>
          </a:prstGeom>
        </p:spPr>
      </p:pic>
      <p:pic>
        <p:nvPicPr>
          <p:cNvPr id="91" name="Ames Laboratory Logo">
            <a:extLst>
              <a:ext uri="{FF2B5EF4-FFF2-40B4-BE49-F238E27FC236}">
                <a16:creationId xmlns:a16="http://schemas.microsoft.com/office/drawing/2014/main" id="{A2D321F2-55F3-4AC8-9831-8443D75EFFF2}"/>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a:ext>
            </a:extLst>
          </a:blip>
          <a:stretch>
            <a:fillRect/>
          </a:stretch>
        </p:blipFill>
        <p:spPr>
          <a:xfrm>
            <a:off x="7511100" y="1329963"/>
            <a:ext cx="689761" cy="333844"/>
          </a:xfrm>
          <a:prstGeom prst="rect">
            <a:avLst/>
          </a:prstGeom>
        </p:spPr>
      </p:pic>
      <p:pic>
        <p:nvPicPr>
          <p:cNvPr id="92" name="ANL (Argonne National Laboratory) Logo">
            <a:extLst>
              <a:ext uri="{FF2B5EF4-FFF2-40B4-BE49-F238E27FC236}">
                <a16:creationId xmlns:a16="http://schemas.microsoft.com/office/drawing/2014/main" id="{30B0BFD2-1605-413F-BC19-7CC0D17ED9E1}"/>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a:ext>
            </a:extLst>
          </a:blip>
          <a:stretch>
            <a:fillRect/>
          </a:stretch>
        </p:blipFill>
        <p:spPr>
          <a:xfrm>
            <a:off x="8221758" y="1148620"/>
            <a:ext cx="907261" cy="367138"/>
          </a:xfrm>
          <a:prstGeom prst="rect">
            <a:avLst/>
          </a:prstGeom>
        </p:spPr>
      </p:pic>
      <p:pic>
        <p:nvPicPr>
          <p:cNvPr id="93" name="Berkeley Lab Logo">
            <a:extLst>
              <a:ext uri="{FF2B5EF4-FFF2-40B4-BE49-F238E27FC236}">
                <a16:creationId xmlns:a16="http://schemas.microsoft.com/office/drawing/2014/main" id="{B8C0DBF2-1868-4BB9-B81D-2C5EF452BFA0}"/>
              </a:ext>
            </a:extLst>
          </p:cNvPr>
          <p:cNvPicPr>
            <a:picLocks noChangeAspect="1"/>
          </p:cNvPicPr>
          <p:nvPr>
            <p:custDataLst>
              <p:tags r:id="rId3"/>
            </p:custDataLst>
          </p:nvPr>
        </p:nvPicPr>
        <p:blipFill>
          <a:blip r:embed="rId19" cstate="print">
            <a:extLst>
              <a:ext uri="{28A0092B-C50C-407E-A947-70E740481C1C}">
                <a14:useLocalDpi xmlns:a14="http://schemas.microsoft.com/office/drawing/2010/main"/>
              </a:ext>
            </a:extLst>
          </a:blip>
          <a:stretch>
            <a:fillRect/>
          </a:stretch>
        </p:blipFill>
        <p:spPr>
          <a:xfrm>
            <a:off x="2315127" y="2322338"/>
            <a:ext cx="512715" cy="416858"/>
          </a:xfrm>
          <a:prstGeom prst="rect">
            <a:avLst/>
          </a:prstGeom>
        </p:spPr>
      </p:pic>
      <p:pic>
        <p:nvPicPr>
          <p:cNvPr id="94" name="BNL (Brookhaven National Laboratory) Logo">
            <a:extLst>
              <a:ext uri="{FF2B5EF4-FFF2-40B4-BE49-F238E27FC236}">
                <a16:creationId xmlns:a16="http://schemas.microsoft.com/office/drawing/2014/main" id="{AA032FAE-4847-4D50-B8F6-6FA194683EAE}"/>
              </a:ext>
            </a:extLst>
          </p:cNvPr>
          <p:cNvPicPr>
            <a:picLocks noChangeAspect="1"/>
          </p:cNvPicPr>
          <p:nvPr>
            <p:custDataLst>
              <p:tags r:id="rId4"/>
            </p:custDataLst>
          </p:nvPr>
        </p:nvPicPr>
        <p:blipFill>
          <a:blip r:embed="rId20" cstate="print">
            <a:extLst>
              <a:ext uri="{28A0092B-C50C-407E-A947-70E740481C1C}">
                <a14:useLocalDpi xmlns:a14="http://schemas.microsoft.com/office/drawing/2010/main"/>
              </a:ext>
            </a:extLst>
          </a:blip>
          <a:stretch>
            <a:fillRect/>
          </a:stretch>
        </p:blipFill>
        <p:spPr>
          <a:xfrm>
            <a:off x="10111417" y="1898042"/>
            <a:ext cx="1158540" cy="464961"/>
          </a:xfrm>
          <a:prstGeom prst="rect">
            <a:avLst/>
          </a:prstGeom>
        </p:spPr>
      </p:pic>
      <p:pic>
        <p:nvPicPr>
          <p:cNvPr id="95" name="INL (Idaho National Laboratory) Logo (Stacked)">
            <a:extLst>
              <a:ext uri="{FF2B5EF4-FFF2-40B4-BE49-F238E27FC236}">
                <a16:creationId xmlns:a16="http://schemas.microsoft.com/office/drawing/2014/main" id="{D43E0D54-61FF-4BA0-979D-473BEBB54BCB}"/>
              </a:ext>
            </a:extLst>
          </p:cNvPr>
          <p:cNvPicPr>
            <a:picLocks noChangeAspect="1"/>
          </p:cNvPicPr>
          <p:nvPr>
            <p:custDataLst>
              <p:tags r:id="rId5"/>
            </p:custDataLst>
          </p:nvPr>
        </p:nvPicPr>
        <p:blipFill>
          <a:blip r:embed="rId21" cstate="print">
            <a:extLst>
              <a:ext uri="{28A0092B-C50C-407E-A947-70E740481C1C}">
                <a14:useLocalDpi xmlns:a14="http://schemas.microsoft.com/office/drawing/2010/main"/>
              </a:ext>
            </a:extLst>
          </a:blip>
          <a:stretch>
            <a:fillRect/>
          </a:stretch>
        </p:blipFill>
        <p:spPr>
          <a:xfrm>
            <a:off x="3884353" y="984864"/>
            <a:ext cx="710351" cy="400111"/>
          </a:xfrm>
          <a:prstGeom prst="rect">
            <a:avLst/>
          </a:prstGeom>
        </p:spPr>
      </p:pic>
      <p:pic>
        <p:nvPicPr>
          <p:cNvPr id="96" name="LANL (Los Alamos National Laboratory) Logo">
            <a:extLst>
              <a:ext uri="{FF2B5EF4-FFF2-40B4-BE49-F238E27FC236}">
                <a16:creationId xmlns:a16="http://schemas.microsoft.com/office/drawing/2014/main" id="{75D6D115-5E42-4470-B92F-8F0E5101A53C}"/>
              </a:ext>
            </a:extLst>
          </p:cNvPr>
          <p:cNvPicPr>
            <a:picLocks noChangeAspect="1"/>
          </p:cNvPicPr>
          <p:nvPr>
            <p:custDataLst>
              <p:tags r:id="rId6"/>
            </p:custDataLst>
          </p:nvPr>
        </p:nvPicPr>
        <p:blipFill>
          <a:blip r:embed="rId22" cstate="print">
            <a:extLst>
              <a:ext uri="{28A0092B-C50C-407E-A947-70E740481C1C}">
                <a14:useLocalDpi xmlns:a14="http://schemas.microsoft.com/office/drawing/2010/main"/>
              </a:ext>
            </a:extLst>
          </a:blip>
          <a:stretch>
            <a:fillRect/>
          </a:stretch>
        </p:blipFill>
        <p:spPr>
          <a:xfrm>
            <a:off x="5114093" y="5603231"/>
            <a:ext cx="866667" cy="401235"/>
          </a:xfrm>
          <a:prstGeom prst="rect">
            <a:avLst/>
          </a:prstGeom>
        </p:spPr>
      </p:pic>
      <p:pic>
        <p:nvPicPr>
          <p:cNvPr id="97" name="LLNL (Lawrence Livermore National Laboratory) Logo">
            <a:extLst>
              <a:ext uri="{FF2B5EF4-FFF2-40B4-BE49-F238E27FC236}">
                <a16:creationId xmlns:a16="http://schemas.microsoft.com/office/drawing/2014/main" id="{A72D80BD-A792-4365-AC30-B7777EFF24D2}"/>
              </a:ext>
            </a:extLst>
          </p:cNvPr>
          <p:cNvPicPr>
            <a:picLocks noChangeAspect="1"/>
          </p:cNvPicPr>
          <p:nvPr>
            <p:custDataLst>
              <p:tags r:id="rId7"/>
            </p:custDataLst>
          </p:nvPr>
        </p:nvPicPr>
        <p:blipFill>
          <a:blip r:embed="rId23" cstate="print">
            <a:extLst>
              <a:ext uri="{28A0092B-C50C-407E-A947-70E740481C1C}">
                <a14:useLocalDpi xmlns:a14="http://schemas.microsoft.com/office/drawing/2010/main"/>
              </a:ext>
            </a:extLst>
          </a:blip>
          <a:stretch>
            <a:fillRect/>
          </a:stretch>
        </p:blipFill>
        <p:spPr>
          <a:xfrm>
            <a:off x="1576629" y="3611161"/>
            <a:ext cx="1417825" cy="227797"/>
          </a:xfrm>
          <a:prstGeom prst="rect">
            <a:avLst/>
          </a:prstGeom>
        </p:spPr>
      </p:pic>
      <p:pic>
        <p:nvPicPr>
          <p:cNvPr id="98" name="NREL (National Renewable Energy Laboratory) Logo">
            <a:extLst>
              <a:ext uri="{FF2B5EF4-FFF2-40B4-BE49-F238E27FC236}">
                <a16:creationId xmlns:a16="http://schemas.microsoft.com/office/drawing/2014/main" id="{A5784ED6-7828-4F90-AFF5-B8080B049CE5}"/>
              </a:ext>
            </a:extLst>
          </p:cNvPr>
          <p:cNvPicPr>
            <a:picLocks noChangeAspect="1"/>
          </p:cNvPicPr>
          <p:nvPr>
            <p:custDataLst>
              <p:tags r:id="rId8"/>
            </p:custDataLst>
          </p:nvPr>
        </p:nvPicPr>
        <p:blipFill>
          <a:blip r:embed="rId24" cstate="print">
            <a:extLst>
              <a:ext uri="{28A0092B-C50C-407E-A947-70E740481C1C}">
                <a14:useLocalDpi xmlns:a14="http://schemas.microsoft.com/office/drawing/2010/main"/>
              </a:ext>
            </a:extLst>
          </a:blip>
          <a:stretch>
            <a:fillRect/>
          </a:stretch>
        </p:blipFill>
        <p:spPr>
          <a:xfrm>
            <a:off x="6235627" y="5650886"/>
            <a:ext cx="767477" cy="223080"/>
          </a:xfrm>
          <a:prstGeom prst="rect">
            <a:avLst/>
          </a:prstGeom>
        </p:spPr>
      </p:pic>
      <p:pic>
        <p:nvPicPr>
          <p:cNvPr id="99" name="ORNL (Oak Ridge National Laboratory) Logo">
            <a:extLst>
              <a:ext uri="{FF2B5EF4-FFF2-40B4-BE49-F238E27FC236}">
                <a16:creationId xmlns:a16="http://schemas.microsoft.com/office/drawing/2014/main" id="{118F65D4-0088-4D8B-B175-BA93E0CFC968}"/>
              </a:ext>
            </a:extLst>
          </p:cNvPr>
          <p:cNvPicPr>
            <a:picLocks noChangeAspect="1"/>
          </p:cNvPicPr>
          <p:nvPr>
            <p:custDataLst>
              <p:tags r:id="rId9"/>
            </p:custDataLst>
          </p:nvPr>
        </p:nvPicPr>
        <p:blipFill>
          <a:blip r:embed="rId25" cstate="print">
            <a:extLst>
              <a:ext uri="{28A0092B-C50C-407E-A947-70E740481C1C}">
                <a14:useLocalDpi xmlns:a14="http://schemas.microsoft.com/office/drawing/2010/main"/>
              </a:ext>
            </a:extLst>
          </a:blip>
          <a:stretch>
            <a:fillRect/>
          </a:stretch>
        </p:blipFill>
        <p:spPr>
          <a:xfrm>
            <a:off x="9867189" y="3799590"/>
            <a:ext cx="1191664" cy="324927"/>
          </a:xfrm>
          <a:prstGeom prst="rect">
            <a:avLst/>
          </a:prstGeom>
        </p:spPr>
      </p:pic>
      <p:pic>
        <p:nvPicPr>
          <p:cNvPr id="100" name="PNNL (Pacific Northwest National Laboratory) Logo">
            <a:extLst>
              <a:ext uri="{FF2B5EF4-FFF2-40B4-BE49-F238E27FC236}">
                <a16:creationId xmlns:a16="http://schemas.microsoft.com/office/drawing/2014/main" id="{2E2DEF0E-F140-4565-B947-0B3CD744AFE4}"/>
              </a:ext>
            </a:extLst>
          </p:cNvPr>
          <p:cNvPicPr>
            <a:picLocks noChangeAspect="1"/>
          </p:cNvPicPr>
          <p:nvPr>
            <p:custDataLst>
              <p:tags r:id="rId10"/>
            </p:custDataLst>
          </p:nvPr>
        </p:nvPicPr>
        <p:blipFill>
          <a:blip r:embed="rId26" cstate="print">
            <a:extLst>
              <a:ext uri="{28A0092B-C50C-407E-A947-70E740481C1C}">
                <a14:useLocalDpi xmlns:a14="http://schemas.microsoft.com/office/drawing/2010/main"/>
              </a:ext>
            </a:extLst>
          </a:blip>
          <a:stretch>
            <a:fillRect/>
          </a:stretch>
        </p:blipFill>
        <p:spPr>
          <a:xfrm>
            <a:off x="2291200" y="1445811"/>
            <a:ext cx="977010" cy="416857"/>
          </a:xfrm>
          <a:prstGeom prst="rect">
            <a:avLst/>
          </a:prstGeom>
        </p:spPr>
      </p:pic>
      <p:pic>
        <p:nvPicPr>
          <p:cNvPr id="101" name="SRNL (Savannah River National Laboratory) Logo">
            <a:extLst>
              <a:ext uri="{FF2B5EF4-FFF2-40B4-BE49-F238E27FC236}">
                <a16:creationId xmlns:a16="http://schemas.microsoft.com/office/drawing/2014/main" id="{C31BB1C9-F972-47A2-ADD2-178183FA51D9}"/>
              </a:ext>
            </a:extLst>
          </p:cNvPr>
          <p:cNvPicPr>
            <a:picLocks noChangeAspect="1"/>
          </p:cNvPicPr>
          <p:nvPr>
            <p:custDataLst>
              <p:tags r:id="rId11"/>
            </p:custDataLst>
          </p:nvPr>
        </p:nvPicPr>
        <p:blipFill>
          <a:blip r:embed="rId27" cstate="print">
            <a:extLst>
              <a:ext uri="{28A0092B-C50C-407E-A947-70E740481C1C}">
                <a14:useLocalDpi xmlns:a14="http://schemas.microsoft.com/office/drawing/2010/main"/>
              </a:ext>
            </a:extLst>
          </a:blip>
          <a:stretch>
            <a:fillRect/>
          </a:stretch>
        </p:blipFill>
        <p:spPr>
          <a:xfrm>
            <a:off x="9407463" y="4503541"/>
            <a:ext cx="1087208" cy="299344"/>
          </a:xfrm>
          <a:prstGeom prst="rect">
            <a:avLst/>
          </a:prstGeom>
        </p:spPr>
      </p:pic>
      <p:pic>
        <p:nvPicPr>
          <p:cNvPr id="102" name="SLAC (National Accelerator Laboratory) Logo">
            <a:extLst>
              <a:ext uri="{FF2B5EF4-FFF2-40B4-BE49-F238E27FC236}">
                <a16:creationId xmlns:a16="http://schemas.microsoft.com/office/drawing/2014/main" id="{EA4B4AD2-6BF1-4032-B244-79D6840C1FCB}"/>
              </a:ext>
            </a:extLst>
          </p:cNvPr>
          <p:cNvPicPr>
            <a:picLocks noChangeAspect="1"/>
          </p:cNvPicPr>
          <p:nvPr>
            <p:custDataLst>
              <p:tags r:id="rId12"/>
            </p:custDataLst>
          </p:nvPr>
        </p:nvPicPr>
        <p:blipFill>
          <a:blip r:embed="rId28" cstate="print">
            <a:extLst>
              <a:ext uri="{28A0092B-C50C-407E-A947-70E740481C1C}">
                <a14:useLocalDpi xmlns:a14="http://schemas.microsoft.com/office/drawing/2010/main"/>
              </a:ext>
            </a:extLst>
          </a:blip>
          <a:stretch>
            <a:fillRect/>
          </a:stretch>
        </p:blipFill>
        <p:spPr>
          <a:xfrm>
            <a:off x="1167895" y="3132944"/>
            <a:ext cx="1380934" cy="228314"/>
          </a:xfrm>
          <a:prstGeom prst="rect">
            <a:avLst/>
          </a:prstGeom>
        </p:spPr>
      </p:pic>
      <p:pic>
        <p:nvPicPr>
          <p:cNvPr id="1026" name="Picture 2">
            <a:extLst>
              <a:ext uri="{FF2B5EF4-FFF2-40B4-BE49-F238E27FC236}">
                <a16:creationId xmlns:a16="http://schemas.microsoft.com/office/drawing/2014/main" id="{4AF6E4CE-DF59-4BC4-BE16-6383A03E4485}"/>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p:blipFill>
        <p:spPr bwMode="auto">
          <a:xfrm>
            <a:off x="8250994" y="1954707"/>
            <a:ext cx="742251" cy="140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F0730D-4991-4CE5-891E-61969169D3FA}"/>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p:blipFill>
        <p:spPr bwMode="auto">
          <a:xfrm>
            <a:off x="10160356" y="2537139"/>
            <a:ext cx="1119688" cy="2702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77CB37E-0209-4E48-A68C-95F94C3A794E}"/>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p:blipFill>
        <p:spPr bwMode="auto">
          <a:xfrm>
            <a:off x="9990928" y="3159031"/>
            <a:ext cx="1575353" cy="3413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60674D1-AAC5-4519-BC92-B9C70FED224E}"/>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p:blipFill>
        <p:spPr bwMode="auto">
          <a:xfrm>
            <a:off x="1948428" y="4139789"/>
            <a:ext cx="879579" cy="359828"/>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Straight Arrow Connector 112"/>
          <p:cNvCxnSpPr>
            <a:cxnSpLocks/>
            <a:endCxn id="130" idx="3"/>
          </p:cNvCxnSpPr>
          <p:nvPr/>
        </p:nvCxnSpPr>
        <p:spPr bwMode="auto">
          <a:xfrm flipH="1">
            <a:off x="3826684" y="1445811"/>
            <a:ext cx="2525887" cy="604769"/>
          </a:xfrm>
          <a:prstGeom prst="straightConnector1">
            <a:avLst/>
          </a:prstGeom>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09" name="Straight Arrow Connector 108"/>
          <p:cNvCxnSpPr>
            <a:cxnSpLocks/>
            <a:stCxn id="87" idx="6"/>
          </p:cNvCxnSpPr>
          <p:nvPr/>
        </p:nvCxnSpPr>
        <p:spPr bwMode="auto">
          <a:xfrm>
            <a:off x="6407227" y="1448106"/>
            <a:ext cx="2394194" cy="1434412"/>
          </a:xfrm>
          <a:prstGeom prst="straightConnector1">
            <a:avLst/>
          </a:prstGeom>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10" name="Straight Arrow Connector 109"/>
          <p:cNvCxnSpPr>
            <a:cxnSpLocks/>
          </p:cNvCxnSpPr>
          <p:nvPr/>
        </p:nvCxnSpPr>
        <p:spPr bwMode="auto">
          <a:xfrm>
            <a:off x="6337825" y="1443049"/>
            <a:ext cx="2424093" cy="1625318"/>
          </a:xfrm>
          <a:prstGeom prst="straightConnector1">
            <a:avLst/>
          </a:prstGeom>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12" name="Straight Arrow Connector 111"/>
          <p:cNvCxnSpPr>
            <a:cxnSpLocks/>
            <a:endCxn id="132" idx="0"/>
          </p:cNvCxnSpPr>
          <p:nvPr/>
        </p:nvCxnSpPr>
        <p:spPr bwMode="auto">
          <a:xfrm flipH="1">
            <a:off x="3977000" y="1433683"/>
            <a:ext cx="2375571" cy="3770981"/>
          </a:xfrm>
          <a:prstGeom prst="straightConnector1">
            <a:avLst/>
          </a:prstGeom>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
        <p:nvSpPr>
          <p:cNvPr id="133" name="Rectangle 132"/>
          <p:cNvSpPr>
            <a:spLocks noChangeAspect="1"/>
          </p:cNvSpPr>
          <p:nvPr/>
        </p:nvSpPr>
        <p:spPr>
          <a:xfrm>
            <a:off x="8722809" y="2783457"/>
            <a:ext cx="143650" cy="143650"/>
          </a:xfrm>
          <a:prstGeom prst="rect">
            <a:avLst/>
          </a:prstGeom>
          <a:solidFill>
            <a:srgbClr val="99CA3D"/>
          </a:solidFill>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4" name="Rectangle 133"/>
          <p:cNvSpPr>
            <a:spLocks noChangeAspect="1"/>
          </p:cNvSpPr>
          <p:nvPr/>
        </p:nvSpPr>
        <p:spPr>
          <a:xfrm>
            <a:off x="8681324" y="2968596"/>
            <a:ext cx="143650" cy="143650"/>
          </a:xfrm>
          <a:prstGeom prst="rect">
            <a:avLst/>
          </a:prstGeom>
          <a:solidFill>
            <a:srgbClr val="99CA3D"/>
          </a:solidFill>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2" name="Rectangle 131"/>
          <p:cNvSpPr>
            <a:spLocks noChangeAspect="1"/>
          </p:cNvSpPr>
          <p:nvPr/>
        </p:nvSpPr>
        <p:spPr>
          <a:xfrm>
            <a:off x="3905175" y="5204664"/>
            <a:ext cx="143650" cy="143650"/>
          </a:xfrm>
          <a:prstGeom prst="rect">
            <a:avLst/>
          </a:prstGeom>
          <a:solidFill>
            <a:srgbClr val="99CA3D"/>
          </a:solidFill>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1" name="Rectangle 130"/>
          <p:cNvSpPr>
            <a:spLocks noChangeAspect="1"/>
          </p:cNvSpPr>
          <p:nvPr/>
        </p:nvSpPr>
        <p:spPr>
          <a:xfrm>
            <a:off x="6878004" y="4689830"/>
            <a:ext cx="143650" cy="143650"/>
          </a:xfrm>
          <a:prstGeom prst="rect">
            <a:avLst/>
          </a:prstGeom>
          <a:solidFill>
            <a:srgbClr val="99CA3D"/>
          </a:solidFill>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0" name="Rectangle 129"/>
          <p:cNvSpPr>
            <a:spLocks noChangeAspect="1"/>
          </p:cNvSpPr>
          <p:nvPr/>
        </p:nvSpPr>
        <p:spPr>
          <a:xfrm>
            <a:off x="3683034" y="1978755"/>
            <a:ext cx="143650" cy="143650"/>
          </a:xfrm>
          <a:prstGeom prst="rect">
            <a:avLst/>
          </a:prstGeom>
          <a:solidFill>
            <a:srgbClr val="99CA3D"/>
          </a:solidFill>
          <a:ln w="19050" cap="flat" cmpd="sng" algn="ctr">
            <a:solidFill>
              <a:srgbClr val="99CA3D"/>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87" name="Oval 86">
            <a:extLst>
              <a:ext uri="{FF2B5EF4-FFF2-40B4-BE49-F238E27FC236}">
                <a16:creationId xmlns:a16="http://schemas.microsoft.com/office/drawing/2014/main" id="{8560E88D-7162-4B5A-8825-39A07BFE3772}"/>
              </a:ext>
            </a:extLst>
          </p:cNvPr>
          <p:cNvSpPr/>
          <p:nvPr/>
        </p:nvSpPr>
        <p:spPr>
          <a:xfrm>
            <a:off x="6297499" y="1393242"/>
            <a:ext cx="109728" cy="109728"/>
          </a:xfrm>
          <a:prstGeom prst="ellipse">
            <a:avLst/>
          </a:prstGeom>
          <a:solidFill>
            <a:srgbClr val="99CA3D"/>
          </a:solidFill>
          <a:ln>
            <a:solidFill>
              <a:srgbClr val="99CA3D"/>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75" name="Subtitle 16">
            <a:extLst>
              <a:ext uri="{FF2B5EF4-FFF2-40B4-BE49-F238E27FC236}">
                <a16:creationId xmlns:a16="http://schemas.microsoft.com/office/drawing/2014/main" id="{9687B11A-DDB0-4A5B-9911-44760CEF9C3B}"/>
              </a:ext>
            </a:extLst>
          </p:cNvPr>
          <p:cNvSpPr>
            <a:spLocks noGrp="1"/>
          </p:cNvSpPr>
          <p:nvPr>
            <p:ph type="subTitle" idx="13"/>
          </p:nvPr>
        </p:nvSpPr>
        <p:spPr>
          <a:xfrm>
            <a:off x="7333553" y="5447074"/>
            <a:ext cx="4707712" cy="1427707"/>
          </a:xfrm>
        </p:spPr>
        <p:txBody>
          <a:bodyPr/>
          <a:lstStyle/>
          <a:p>
            <a:r>
              <a:rPr lang="en-US" dirty="0"/>
              <a:t>NETL is the only Government owned </a:t>
            </a:r>
            <a:r>
              <a:rPr lang="en-US" u="sng" dirty="0"/>
              <a:t>and</a:t>
            </a:r>
            <a:r>
              <a:rPr lang="en-US" dirty="0"/>
              <a:t> operated DOE laboratory.</a:t>
            </a:r>
          </a:p>
        </p:txBody>
      </p:sp>
      <p:sp>
        <p:nvSpPr>
          <p:cNvPr id="76" name="Subtitle 16">
            <a:extLst>
              <a:ext uri="{FF2B5EF4-FFF2-40B4-BE49-F238E27FC236}">
                <a16:creationId xmlns:a16="http://schemas.microsoft.com/office/drawing/2014/main" id="{58561036-5CF9-4460-89F2-564FF74D2A7E}"/>
              </a:ext>
            </a:extLst>
          </p:cNvPr>
          <p:cNvSpPr txBox="1">
            <a:spLocks/>
          </p:cNvSpPr>
          <p:nvPr/>
        </p:nvSpPr>
        <p:spPr>
          <a:xfrm>
            <a:off x="403341" y="1072341"/>
            <a:ext cx="1990639" cy="14277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F7932B"/>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NETL is one of 17 DOE national laboratories.</a:t>
            </a:r>
          </a:p>
        </p:txBody>
      </p:sp>
    </p:spTree>
    <p:extLst>
      <p:ext uri="{BB962C8B-B14F-4D97-AF65-F5344CB8AC3E}">
        <p14:creationId xmlns:p14="http://schemas.microsoft.com/office/powerpoint/2010/main" val="322427795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inside header with EM written out.png"/>
          <p:cNvPicPr>
            <a:picLocks noChangeAspect="1"/>
          </p:cNvPicPr>
          <p:nvPr/>
        </p:nvPicPr>
        <p:blipFill rotWithShape="1">
          <a:blip r:embed="rId3" cstate="print"/>
          <a:srcRect l="20217" t="1897" b="4154"/>
          <a:stretch/>
        </p:blipFill>
        <p:spPr>
          <a:xfrm>
            <a:off x="1" y="0"/>
            <a:ext cx="12191997" cy="6863445"/>
          </a:xfrm>
          <a:prstGeom prst="rect">
            <a:avLst/>
          </a:prstGeom>
        </p:spPr>
      </p:pic>
      <p:sp>
        <p:nvSpPr>
          <p:cNvPr id="14" name="TextBox 13"/>
          <p:cNvSpPr txBox="1"/>
          <p:nvPr/>
        </p:nvSpPr>
        <p:spPr>
          <a:xfrm>
            <a:off x="1182099" y="2268893"/>
            <a:ext cx="10102117" cy="2677656"/>
          </a:xfrm>
          <a:prstGeom prst="rect">
            <a:avLst/>
          </a:prstGeom>
          <a:noFill/>
        </p:spPr>
        <p:txBody>
          <a:bodyPr wrap="square" rtlCol="0">
            <a:spAutoFit/>
          </a:bodyPr>
          <a:lstStyle/>
          <a:p>
            <a:pPr indent="-457200">
              <a:buFont typeface="Arial" panose="020B0604020202020204" pitchFamily="34" charset="0"/>
              <a:buChar char="•"/>
            </a:pPr>
            <a:r>
              <a:rPr lang="en-US" sz="2800" dirty="0"/>
              <a:t>History and Mission </a:t>
            </a:r>
          </a:p>
          <a:p>
            <a:pPr indent="-457200">
              <a:buFont typeface="Arial" panose="020B0604020202020204" pitchFamily="34" charset="0"/>
              <a:buChar char="•"/>
            </a:pPr>
            <a:r>
              <a:rPr lang="en-US" sz="2800" dirty="0"/>
              <a:t>DOE/NNSA Sites</a:t>
            </a:r>
          </a:p>
          <a:p>
            <a:pPr indent="-457200">
              <a:buFont typeface="Arial" panose="020B0604020202020204" pitchFamily="34" charset="0"/>
              <a:buChar char="•"/>
            </a:pPr>
            <a:r>
              <a:rPr lang="en-US" sz="2800" dirty="0"/>
              <a:t>DOE Organizational Chart</a:t>
            </a:r>
          </a:p>
          <a:p>
            <a:pPr indent="-457200">
              <a:buFont typeface="Arial" panose="020B0604020202020204" pitchFamily="34" charset="0"/>
              <a:buChar char="•"/>
            </a:pPr>
            <a:r>
              <a:rPr lang="en-US" sz="2800" dirty="0"/>
              <a:t>OSDBU Mission, Commitment, Strategic Objectives and Workload </a:t>
            </a:r>
          </a:p>
          <a:p>
            <a:pPr indent="-457200">
              <a:buFont typeface="Arial" panose="020B0604020202020204" pitchFamily="34" charset="0"/>
              <a:buChar char="•"/>
            </a:pPr>
            <a:r>
              <a:rPr lang="en-US" sz="2800" dirty="0"/>
              <a:t>DOE’s Small Business Accomplishments</a:t>
            </a:r>
          </a:p>
          <a:p>
            <a:pPr indent="-457200">
              <a:buFont typeface="Arial" panose="020B0604020202020204" pitchFamily="34" charset="0"/>
              <a:buChar char="•"/>
            </a:pPr>
            <a:r>
              <a:rPr lang="en-US" sz="2800" dirty="0"/>
              <a:t>New Equity Initiatives</a:t>
            </a:r>
          </a:p>
        </p:txBody>
      </p:sp>
      <p:sp>
        <p:nvSpPr>
          <p:cNvPr id="11" name="Slide Number Placeholder 10"/>
          <p:cNvSpPr>
            <a:spLocks noGrp="1"/>
          </p:cNvSpPr>
          <p:nvPr>
            <p:ph type="sldNum" sz="quarter" idx="12"/>
          </p:nvPr>
        </p:nvSpPr>
        <p:spPr>
          <a:xfrm>
            <a:off x="9448800" y="6356350"/>
            <a:ext cx="2743200" cy="365125"/>
          </a:xfrm>
        </p:spPr>
        <p:txBody>
          <a:bodyPr/>
          <a:lstStyle/>
          <a:p>
            <a:fld id="{402FBBFD-8C00-4334-B665-051E3000CF9B}" type="slidenum">
              <a:rPr lang="en-US" b="1" smtClean="0"/>
              <a:pPr/>
              <a:t>6</a:t>
            </a:fld>
            <a:endParaRPr lang="en-US" b="1" dirty="0"/>
          </a:p>
        </p:txBody>
      </p:sp>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849156" y="79830"/>
            <a:ext cx="6493684"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ea typeface="Segoe UI" panose="020B0502040204020203" pitchFamily="34" charset="0"/>
                <a:cs typeface="Calibri" panose="020F0502020204030204" pitchFamily="34" charset="0"/>
              </a:rPr>
              <a:t>Overview</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Tree>
    <p:extLst>
      <p:ext uri="{BB962C8B-B14F-4D97-AF65-F5344CB8AC3E}">
        <p14:creationId xmlns:p14="http://schemas.microsoft.com/office/powerpoint/2010/main" val="2739114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49B84835-A293-4E5F-9A0D-F23ECEA6D78E}"/>
              </a:ext>
            </a:extLst>
          </p:cNvPr>
          <p:cNvSpPr>
            <a:spLocks noGrp="1"/>
          </p:cNvSpPr>
          <p:nvPr>
            <p:ph type="subTitle" idx="13"/>
          </p:nvPr>
        </p:nvSpPr>
        <p:spPr>
          <a:xfrm>
            <a:off x="270629" y="778081"/>
            <a:ext cx="9713344" cy="373510"/>
          </a:xfrm>
        </p:spPr>
        <p:txBody>
          <a:bodyPr/>
          <a:lstStyle/>
          <a:p>
            <a:r>
              <a:rPr lang="en-US" dirty="0"/>
              <a:t>Multiple NETL sites operating as one LAB system producing technological solutions to America’s energy challenges.</a:t>
            </a:r>
          </a:p>
          <a:p>
            <a:endParaRPr lang="en-US" dirty="0"/>
          </a:p>
        </p:txBody>
      </p:sp>
      <p:sp>
        <p:nvSpPr>
          <p:cNvPr id="6" name="Title 5">
            <a:extLst>
              <a:ext uri="{FF2B5EF4-FFF2-40B4-BE49-F238E27FC236}">
                <a16:creationId xmlns:a16="http://schemas.microsoft.com/office/drawing/2014/main" id="{7DE68C3A-04E2-4284-9C01-E4A029AAB0F3}"/>
              </a:ext>
            </a:extLst>
          </p:cNvPr>
          <p:cNvSpPr>
            <a:spLocks noGrp="1"/>
          </p:cNvSpPr>
          <p:nvPr>
            <p:ph type="title"/>
          </p:nvPr>
        </p:nvSpPr>
        <p:spPr>
          <a:xfrm>
            <a:off x="225801" y="134544"/>
            <a:ext cx="9587749" cy="602548"/>
          </a:xfrm>
        </p:spPr>
        <p:txBody>
          <a:bodyPr>
            <a:normAutofit/>
          </a:bodyPr>
          <a:lstStyle/>
          <a:p>
            <a:r>
              <a:rPr lang="en-US" sz="3200" b="1" dirty="0">
                <a:solidFill>
                  <a:prstClr val="black"/>
                </a:solidFill>
                <a:latin typeface="Century Gothic" panose="020B0502020202020204" pitchFamily="34" charset="0"/>
              </a:rPr>
              <a:t>National Energy Technology Laboratory (NETL)</a:t>
            </a:r>
            <a:endParaRPr lang="en-US" b="1" dirty="0">
              <a:latin typeface="Century Gothic" panose="020B0502020202020204" pitchFamily="34" charset="0"/>
            </a:endParaRPr>
          </a:p>
        </p:txBody>
      </p:sp>
      <p:pic>
        <p:nvPicPr>
          <p:cNvPr id="66" name="Picture 65">
            <a:extLst>
              <a:ext uri="{FF2B5EF4-FFF2-40B4-BE49-F238E27FC236}">
                <a16:creationId xmlns:a16="http://schemas.microsoft.com/office/drawing/2014/main" id="{B876126F-D73C-4FB3-95C1-A0100CF4A29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54651" y="2410501"/>
            <a:ext cx="5886993" cy="3194529"/>
          </a:xfrm>
          <a:prstGeom prst="rect">
            <a:avLst/>
          </a:prstGeom>
        </p:spPr>
      </p:pic>
      <p:sp>
        <p:nvSpPr>
          <p:cNvPr id="8" name="Rectangle 7">
            <a:extLst>
              <a:ext uri="{FF2B5EF4-FFF2-40B4-BE49-F238E27FC236}">
                <a16:creationId xmlns:a16="http://schemas.microsoft.com/office/drawing/2014/main" id="{420300B2-0CF4-4CD9-A462-A311FC5F5931}"/>
              </a:ext>
            </a:extLst>
          </p:cNvPr>
          <p:cNvSpPr/>
          <p:nvPr/>
        </p:nvSpPr>
        <p:spPr>
          <a:xfrm>
            <a:off x="8775826" y="1638032"/>
            <a:ext cx="3375989" cy="4062651"/>
          </a:xfrm>
          <a:prstGeom prst="rect">
            <a:avLst/>
          </a:prstGeom>
        </p:spPr>
        <p:txBody>
          <a:bodyPr wrap="square">
            <a:spAutoFit/>
          </a:bodyPr>
          <a:lstStyle/>
          <a:p>
            <a:pPr marL="285750" marR="0" lvl="0" indent="-171450" algn="l" defTabSz="914400" rtl="0" eaLnBrk="1" fontAlgn="auto" latinLnBrk="0" hangingPunct="1">
              <a:lnSpc>
                <a:spcPct val="100000"/>
              </a:lnSpc>
              <a:spcBef>
                <a:spcPts val="600"/>
              </a:spcBef>
              <a:spcAft>
                <a:spcPts val="600"/>
              </a:spcAft>
              <a:buClr>
                <a:schemeClr val="tx1"/>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NETL has </a:t>
            </a:r>
            <a:r>
              <a:rPr lang="en-US" sz="1600" b="1" dirty="0">
                <a:solidFill>
                  <a:srgbClr val="98C93D"/>
                </a:solidFill>
                <a:latin typeface="Century Gothic" panose="020B0502020202020204" pitchFamily="34" charset="0"/>
              </a:rPr>
              <a:t>three </a:t>
            </a:r>
            <a:r>
              <a:rPr lang="en-US" sz="1600" dirty="0">
                <a:latin typeface="Century Gothic" panose="020B0502020202020204" pitchFamily="34" charset="0"/>
              </a:rPr>
              <a:t>research laboratories</a:t>
            </a:r>
          </a:p>
          <a:p>
            <a:pPr marL="285750" marR="0" lvl="0" indent="-171450" algn="l" defTabSz="914400" rtl="0" eaLnBrk="1" fontAlgn="auto" latinLnBrk="0" hangingPunct="1">
              <a:lnSpc>
                <a:spcPct val="100000"/>
              </a:lnSpc>
              <a:spcBef>
                <a:spcPts val="600"/>
              </a:spcBef>
              <a:spcAft>
                <a:spcPts val="600"/>
              </a:spcAft>
              <a:buClr>
                <a:schemeClr val="tx1"/>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98C93D"/>
                </a:solidFill>
                <a:effectLst/>
                <a:uLnTx/>
                <a:uFillTx/>
                <a:latin typeface="Century Gothic" panose="020B0502020202020204" pitchFamily="34" charset="0"/>
                <a:ea typeface="+mn-ea"/>
                <a:cs typeface="+mn-cs"/>
              </a:rPr>
              <a:t>Two </a:t>
            </a:r>
            <a:r>
              <a:rPr kumimoji="0" lang="en-US" sz="1600" i="0" u="none" strike="noStrike" kern="1200" cap="none" spc="0" normalizeH="0" baseline="0" noProof="0" dirty="0">
                <a:ln>
                  <a:noFill/>
                </a:ln>
                <a:effectLst/>
                <a:uLnTx/>
                <a:uFillTx/>
                <a:latin typeface="Century Gothic" panose="020B0502020202020204" pitchFamily="34" charset="0"/>
                <a:ea typeface="+mn-ea"/>
                <a:cs typeface="+mn-cs"/>
              </a:rPr>
              <a:t>strategic office locations</a:t>
            </a:r>
          </a:p>
          <a:p>
            <a:pPr marL="285750" marR="0" lvl="0" indent="-171450" algn="l" defTabSz="914400" rtl="0" eaLnBrk="1" fontAlgn="auto" latinLnBrk="0" hangingPunct="1">
              <a:lnSpc>
                <a:spcPct val="100000"/>
              </a:lnSpc>
              <a:spcBef>
                <a:spcPts val="600"/>
              </a:spcBef>
              <a:spcAft>
                <a:spcPts val="600"/>
              </a:spcAft>
              <a:buClr>
                <a:schemeClr val="tx1"/>
              </a:buClr>
              <a:buSzTx/>
              <a:buFont typeface="Wingdings" panose="05000000000000000000" pitchFamily="2" charset="2"/>
              <a:buChar char="§"/>
              <a:tabLst/>
              <a:defRPr/>
            </a:pPr>
            <a:r>
              <a:rPr lang="en-US" sz="1600" b="1" dirty="0">
                <a:solidFill>
                  <a:srgbClr val="98C93D"/>
                </a:solidFill>
                <a:latin typeface="Century Gothic" panose="020B0502020202020204" pitchFamily="34" charset="0"/>
              </a:rPr>
              <a:t>One of three </a:t>
            </a:r>
            <a:r>
              <a:rPr lang="en-US" sz="1600" dirty="0">
                <a:latin typeface="Century Gothic" panose="020B0502020202020204" pitchFamily="34" charset="0"/>
              </a:rPr>
              <a:t>applied research </a:t>
            </a:r>
            <a:r>
              <a:rPr lang="en-US" sz="1600" dirty="0">
                <a:solidFill>
                  <a:prstClr val="black"/>
                </a:solidFill>
                <a:latin typeface="Century Gothic" panose="020B0502020202020204" pitchFamily="34" charset="0"/>
              </a:rPr>
              <a:t>national labs</a:t>
            </a:r>
          </a:p>
          <a:p>
            <a:pPr marL="285750" indent="-171450">
              <a:spcBef>
                <a:spcPts val="600"/>
              </a:spcBef>
              <a:spcAft>
                <a:spcPts val="600"/>
              </a:spcAft>
              <a:buClr>
                <a:schemeClr val="tx1"/>
              </a:buClr>
              <a:buFont typeface="Wingdings" panose="05000000000000000000" pitchFamily="2" charset="2"/>
              <a:buChar char="§"/>
              <a:defRPr/>
            </a:pPr>
            <a:r>
              <a:rPr lang="en-US" sz="1600" dirty="0">
                <a:solidFill>
                  <a:prstClr val="black"/>
                </a:solidFill>
                <a:latin typeface="Century Gothic" panose="020B0502020202020204" pitchFamily="34" charset="0"/>
              </a:rPr>
              <a:t>Government owned </a:t>
            </a:r>
            <a:br>
              <a:rPr lang="en-US" sz="1600" dirty="0">
                <a:solidFill>
                  <a:prstClr val="black"/>
                </a:solidFill>
                <a:latin typeface="Century Gothic" panose="020B0502020202020204" pitchFamily="34" charset="0"/>
              </a:rPr>
            </a:br>
            <a:r>
              <a:rPr lang="en-US" sz="1600" u="sng" dirty="0">
                <a:solidFill>
                  <a:prstClr val="black"/>
                </a:solidFill>
                <a:latin typeface="Century Gothic" panose="020B0502020202020204" pitchFamily="34" charset="0"/>
              </a:rPr>
              <a:t>and</a:t>
            </a:r>
            <a:r>
              <a:rPr lang="en-US" sz="1600" dirty="0">
                <a:solidFill>
                  <a:prstClr val="black"/>
                </a:solidFill>
                <a:latin typeface="Century Gothic" panose="020B0502020202020204" pitchFamily="34" charset="0"/>
              </a:rPr>
              <a:t> operated</a:t>
            </a:r>
            <a:endParaRPr kumimoji="0" lang="en-US" sz="1600" b="1" i="0" u="none" strike="noStrike" kern="1200" cap="none" spc="0" normalizeH="0" baseline="0" noProof="0" dirty="0">
              <a:ln>
                <a:noFill/>
              </a:ln>
              <a:solidFill>
                <a:srgbClr val="98C93D"/>
              </a:solidFill>
              <a:effectLst/>
              <a:uLnTx/>
              <a:uFillTx/>
              <a:latin typeface="Century Gothic" panose="020B0502020202020204" pitchFamily="34" charset="0"/>
              <a:ea typeface="+mn-ea"/>
              <a:cs typeface="+mn-cs"/>
            </a:endParaRPr>
          </a:p>
          <a:p>
            <a:pPr marL="285750" marR="0" lvl="0" indent="-171450" algn="l" defTabSz="914400" rtl="0" eaLnBrk="1" fontAlgn="auto" latinLnBrk="0" hangingPunct="1">
              <a:lnSpc>
                <a:spcPct val="100000"/>
              </a:lnSpc>
              <a:spcBef>
                <a:spcPts val="600"/>
              </a:spcBef>
              <a:spcAft>
                <a:spcPts val="600"/>
              </a:spcAft>
              <a:buClr>
                <a:schemeClr val="tx1"/>
              </a:buClr>
              <a:buSzTx/>
              <a:buFont typeface="Wingdings" panose="05000000000000000000" pitchFamily="2" charset="2"/>
              <a:buChar char="§"/>
              <a:tabLst/>
              <a:defRPr/>
            </a:pPr>
            <a:r>
              <a:rPr lang="en-US" sz="1600" b="1" dirty="0">
                <a:solidFill>
                  <a:srgbClr val="93C33B"/>
                </a:solidFill>
                <a:latin typeface="Century Gothic" panose="020B0502020202020204" pitchFamily="34" charset="0"/>
              </a:rPr>
              <a:t>Leader</a:t>
            </a:r>
            <a:r>
              <a:rPr lang="en-US" sz="1600" dirty="0">
                <a:solidFill>
                  <a:prstClr val="black"/>
                </a:solidFill>
                <a:latin typeface="Century Gothic" panose="020B0502020202020204" pitchFamily="34" charset="0"/>
              </a:rPr>
              <a:t> in cutting-edge research in </a:t>
            </a:r>
            <a:r>
              <a:rPr lang="en-US" sz="1600" dirty="0">
                <a:latin typeface="Century Gothic" panose="020B0502020202020204" pitchFamily="34" charset="0"/>
              </a:rPr>
              <a:t>conversion</a:t>
            </a:r>
            <a:r>
              <a:rPr lang="en-US" sz="1600" dirty="0">
                <a:solidFill>
                  <a:prstClr val="black"/>
                </a:solidFill>
                <a:latin typeface="Century Gothic" panose="020B0502020202020204" pitchFamily="34" charset="0"/>
              </a:rPr>
              <a:t> </a:t>
            </a:r>
            <a:br>
              <a:rPr lang="en-US" sz="1600" dirty="0">
                <a:solidFill>
                  <a:prstClr val="black"/>
                </a:solidFill>
                <a:latin typeface="Century Gothic" panose="020B0502020202020204" pitchFamily="34" charset="0"/>
              </a:rPr>
            </a:br>
            <a:r>
              <a:rPr lang="en-US" sz="1600" dirty="0">
                <a:solidFill>
                  <a:prstClr val="black"/>
                </a:solidFill>
                <a:latin typeface="Century Gothic" panose="020B0502020202020204" pitchFamily="34" charset="0"/>
              </a:rPr>
              <a:t>to higher value products</a:t>
            </a:r>
          </a:p>
          <a:p>
            <a:pPr marL="285750" indent="-171450">
              <a:spcBef>
                <a:spcPts val="600"/>
              </a:spcBef>
              <a:spcAft>
                <a:spcPts val="600"/>
              </a:spcAft>
              <a:buClr>
                <a:schemeClr val="tx1"/>
              </a:buClr>
              <a:buFont typeface="Wingdings" panose="05000000000000000000" pitchFamily="2"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Only National Lab </a:t>
            </a:r>
            <a:r>
              <a:rPr kumimoji="0" lang="en-US" sz="1600" b="1" i="0" u="none" strike="noStrike" kern="1200" cap="none" spc="0" normalizeH="0" baseline="0" noProof="0" dirty="0">
                <a:ln>
                  <a:noFill/>
                </a:ln>
                <a:solidFill>
                  <a:srgbClr val="93C33B"/>
                </a:solidFill>
                <a:effectLst/>
                <a:uLnTx/>
                <a:uFillTx/>
                <a:latin typeface="Century Gothic" panose="020B0502020202020204" pitchFamily="34" charset="0"/>
                <a:ea typeface="+mn-ea"/>
                <a:cs typeface="+mn-cs"/>
              </a:rPr>
              <a:t>dedicated to carbon management research</a:t>
            </a:r>
          </a:p>
        </p:txBody>
      </p:sp>
      <p:grpSp>
        <p:nvGrpSpPr>
          <p:cNvPr id="2" name="Group 1">
            <a:extLst>
              <a:ext uri="{FF2B5EF4-FFF2-40B4-BE49-F238E27FC236}">
                <a16:creationId xmlns:a16="http://schemas.microsoft.com/office/drawing/2014/main" id="{0BD34225-5EA1-4642-A89A-A3CD1B07841A}"/>
              </a:ext>
            </a:extLst>
          </p:cNvPr>
          <p:cNvGrpSpPr/>
          <p:nvPr/>
        </p:nvGrpSpPr>
        <p:grpSpPr>
          <a:xfrm>
            <a:off x="187838" y="1638032"/>
            <a:ext cx="4787958" cy="3966998"/>
            <a:chOff x="187838" y="1638032"/>
            <a:chExt cx="4787958" cy="3966998"/>
          </a:xfrm>
        </p:grpSpPr>
        <p:sp>
          <p:nvSpPr>
            <p:cNvPr id="26" name="TextBox 25">
              <a:extLst>
                <a:ext uri="{FF2B5EF4-FFF2-40B4-BE49-F238E27FC236}">
                  <a16:creationId xmlns:a16="http://schemas.microsoft.com/office/drawing/2014/main" id="{CB62B98C-BCB1-4434-9658-90780C605BD3}"/>
                </a:ext>
              </a:extLst>
            </p:cNvPr>
            <p:cNvSpPr txBox="1"/>
            <p:nvPr/>
          </p:nvSpPr>
          <p:spPr>
            <a:xfrm>
              <a:off x="187838" y="1985410"/>
              <a:ext cx="3822909" cy="674031"/>
            </a:xfrm>
            <a:prstGeom prst="rect">
              <a:avLst/>
            </a:prstGeom>
            <a:noFill/>
          </p:spPr>
          <p:txBody>
            <a:bodyPr wrap="square" rtlCol="0">
              <a:spAutoFit/>
            </a:bodyPr>
            <a:lstStyle/>
            <a:p>
              <a:pPr lvl="0" defTabSz="457189">
                <a:lnSpc>
                  <a:spcPct val="90000"/>
                </a:lnSpc>
                <a:defRPr/>
              </a:pPr>
              <a:r>
                <a:rPr lang="en-US" sz="1400" b="1" dirty="0">
                  <a:solidFill>
                    <a:srgbClr val="383838"/>
                  </a:solidFill>
                  <a:latin typeface="Century Gothic" panose="020B0502020202020204" pitchFamily="34" charset="0"/>
                  <a:cs typeface="Aller"/>
                </a:rPr>
                <a:t>Driving innovation and delivering solutions for an environmentally sustainable and</a:t>
              </a:r>
            </a:p>
            <a:p>
              <a:pPr lvl="0" defTabSz="457189">
                <a:lnSpc>
                  <a:spcPct val="90000"/>
                </a:lnSpc>
                <a:defRPr/>
              </a:pPr>
              <a:r>
                <a:rPr lang="en-US" sz="1400" b="1" dirty="0">
                  <a:solidFill>
                    <a:srgbClr val="383838"/>
                  </a:solidFill>
                  <a:latin typeface="Century Gothic" panose="020B0502020202020204" pitchFamily="34" charset="0"/>
                  <a:cs typeface="Aller"/>
                </a:rPr>
                <a:t>prosperous energy future:</a:t>
              </a:r>
            </a:p>
          </p:txBody>
        </p:sp>
        <p:sp>
          <p:nvSpPr>
            <p:cNvPr id="27" name="TextBox 26">
              <a:extLst>
                <a:ext uri="{FF2B5EF4-FFF2-40B4-BE49-F238E27FC236}">
                  <a16:creationId xmlns:a16="http://schemas.microsoft.com/office/drawing/2014/main" id="{32CBCD23-99BE-4BB0-BF07-A7A3528987B2}"/>
                </a:ext>
              </a:extLst>
            </p:cNvPr>
            <p:cNvSpPr txBox="1"/>
            <p:nvPr/>
          </p:nvSpPr>
          <p:spPr>
            <a:xfrm>
              <a:off x="187839" y="1638032"/>
              <a:ext cx="3410498" cy="424732"/>
            </a:xfrm>
            <a:prstGeom prst="rect">
              <a:avLst/>
            </a:prstGeom>
            <a:noFill/>
          </p:spPr>
          <p:txBody>
            <a:bodyPr wrap="square" rtlCol="0">
              <a:spAutoFit/>
            </a:bodyPr>
            <a:lstStyle/>
            <a:p>
              <a:pPr>
                <a:lnSpc>
                  <a:spcPct val="90000"/>
                </a:lnSpc>
              </a:pPr>
              <a:r>
                <a:rPr lang="en-US" sz="2400" b="1" cap="small" dirty="0">
                  <a:solidFill>
                    <a:srgbClr val="99CA3D"/>
                  </a:solidFill>
                  <a:effectLst/>
                  <a:latin typeface="Century Gothic" panose="020B0502020202020204" pitchFamily="34" charset="0"/>
                </a:rPr>
                <a:t>MISSION</a:t>
              </a:r>
            </a:p>
          </p:txBody>
        </p:sp>
        <p:sp>
          <p:nvSpPr>
            <p:cNvPr id="28" name="TextBox 27">
              <a:extLst>
                <a:ext uri="{FF2B5EF4-FFF2-40B4-BE49-F238E27FC236}">
                  <a16:creationId xmlns:a16="http://schemas.microsoft.com/office/drawing/2014/main" id="{BFB4D49A-1410-433D-A4EE-B27BCCC227D6}"/>
                </a:ext>
              </a:extLst>
            </p:cNvPr>
            <p:cNvSpPr txBox="1"/>
            <p:nvPr/>
          </p:nvSpPr>
          <p:spPr>
            <a:xfrm>
              <a:off x="187838" y="4173333"/>
              <a:ext cx="4787958" cy="424732"/>
            </a:xfrm>
            <a:prstGeom prst="rect">
              <a:avLst/>
            </a:prstGeom>
            <a:noFill/>
          </p:spPr>
          <p:txBody>
            <a:bodyPr wrap="square" rtlCol="0">
              <a:spAutoFit/>
            </a:bodyPr>
            <a:lstStyle/>
            <a:p>
              <a:pPr>
                <a:lnSpc>
                  <a:spcPct val="90000"/>
                </a:lnSpc>
              </a:pPr>
              <a:r>
                <a:rPr lang="en-US" sz="2400" b="1" cap="small" dirty="0">
                  <a:solidFill>
                    <a:srgbClr val="99CA3D"/>
                  </a:solidFill>
                  <a:latin typeface="Century Gothic" panose="020B0502020202020204" pitchFamily="34" charset="0"/>
                </a:rPr>
                <a:t>VISION</a:t>
              </a:r>
            </a:p>
          </p:txBody>
        </p:sp>
        <p:cxnSp>
          <p:nvCxnSpPr>
            <p:cNvPr id="29" name="Straight Connector 28">
              <a:extLst>
                <a:ext uri="{FF2B5EF4-FFF2-40B4-BE49-F238E27FC236}">
                  <a16:creationId xmlns:a16="http://schemas.microsoft.com/office/drawing/2014/main" id="{8F410C3A-84A7-45AF-8128-60B7D0C01689}"/>
                </a:ext>
              </a:extLst>
            </p:cNvPr>
            <p:cNvCxnSpPr>
              <a:cxnSpLocks/>
            </p:cNvCxnSpPr>
            <p:nvPr/>
          </p:nvCxnSpPr>
          <p:spPr>
            <a:xfrm>
              <a:off x="1647480" y="1850398"/>
              <a:ext cx="2197449"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sp>
          <p:nvSpPr>
            <p:cNvPr id="30" name="Rectangle 29">
              <a:extLst>
                <a:ext uri="{FF2B5EF4-FFF2-40B4-BE49-F238E27FC236}">
                  <a16:creationId xmlns:a16="http://schemas.microsoft.com/office/drawing/2014/main" id="{24E352B3-1934-4A41-8779-B2F6BD1059E1}"/>
                </a:ext>
              </a:extLst>
            </p:cNvPr>
            <p:cNvSpPr/>
            <p:nvPr/>
          </p:nvSpPr>
          <p:spPr>
            <a:xfrm>
              <a:off x="187839" y="2677117"/>
              <a:ext cx="3897336" cy="1397306"/>
            </a:xfrm>
            <a:prstGeom prst="rect">
              <a:avLst/>
            </a:prstGeom>
          </p:spPr>
          <p:txBody>
            <a:bodyPr wrap="square">
              <a:spAutoFit/>
            </a:bodyPr>
            <a:lstStyle/>
            <a:p>
              <a:pPr marL="285750" lvl="0" indent="-171450" defTabSz="457189">
                <a:lnSpc>
                  <a:spcPct val="95000"/>
                </a:lnSpc>
                <a:spcAft>
                  <a:spcPts val="300"/>
                </a:spcAft>
                <a:buFont typeface="Wingdings" panose="05000000000000000000" pitchFamily="2" charset="2"/>
                <a:buChar char="§"/>
                <a:defRPr/>
              </a:pPr>
              <a:r>
                <a:rPr lang="en-US" sz="1200" dirty="0">
                  <a:solidFill>
                    <a:srgbClr val="383838"/>
                  </a:solidFill>
                  <a:latin typeface="Century Gothic" panose="020B0502020202020204" pitchFamily="34" charset="0"/>
                  <a:ea typeface="Century Gothic" charset="0"/>
                  <a:cs typeface="Century Gothic" charset="0"/>
                </a:rPr>
                <a:t>Ensuring affordable, abundant and </a:t>
              </a:r>
              <a:br>
                <a:rPr lang="en-US" sz="1200" dirty="0">
                  <a:solidFill>
                    <a:srgbClr val="383838"/>
                  </a:solidFill>
                  <a:latin typeface="Century Gothic" panose="020B0502020202020204" pitchFamily="34" charset="0"/>
                  <a:ea typeface="Century Gothic" charset="0"/>
                  <a:cs typeface="Century Gothic" charset="0"/>
                </a:rPr>
              </a:br>
              <a:r>
                <a:rPr lang="en-US" sz="1200" dirty="0">
                  <a:solidFill>
                    <a:srgbClr val="383838"/>
                  </a:solidFill>
                  <a:latin typeface="Century Gothic" panose="020B0502020202020204" pitchFamily="34" charset="0"/>
                  <a:ea typeface="Century Gothic" charset="0"/>
                  <a:cs typeface="Century Gothic" charset="0"/>
                </a:rPr>
                <a:t>reliable energy that drives a robust </a:t>
              </a:r>
              <a:br>
                <a:rPr lang="en-US" sz="1200" dirty="0">
                  <a:solidFill>
                    <a:srgbClr val="383838"/>
                  </a:solidFill>
                  <a:latin typeface="Century Gothic" panose="020B0502020202020204" pitchFamily="34" charset="0"/>
                  <a:ea typeface="Century Gothic" charset="0"/>
                  <a:cs typeface="Century Gothic" charset="0"/>
                </a:rPr>
              </a:br>
              <a:r>
                <a:rPr lang="en-US" sz="1200" dirty="0">
                  <a:solidFill>
                    <a:srgbClr val="383838"/>
                  </a:solidFill>
                  <a:latin typeface="Century Gothic" panose="020B0502020202020204" pitchFamily="34" charset="0"/>
                  <a:ea typeface="Century Gothic" charset="0"/>
                  <a:cs typeface="Century Gothic" charset="0"/>
                </a:rPr>
                <a:t>economy and national security, while</a:t>
              </a:r>
            </a:p>
            <a:p>
              <a:pPr marL="285750" lvl="0" indent="-171450" defTabSz="457189">
                <a:lnSpc>
                  <a:spcPct val="95000"/>
                </a:lnSpc>
                <a:spcAft>
                  <a:spcPts val="300"/>
                </a:spcAft>
                <a:buFont typeface="Wingdings" panose="05000000000000000000" pitchFamily="2" charset="2"/>
                <a:buChar char="§"/>
                <a:defRPr/>
              </a:pPr>
              <a:r>
                <a:rPr lang="en-US" sz="1200" dirty="0">
                  <a:solidFill>
                    <a:srgbClr val="383838"/>
                  </a:solidFill>
                  <a:latin typeface="Century Gothic" panose="020B0502020202020204" pitchFamily="34" charset="0"/>
                  <a:ea typeface="Century Gothic" charset="0"/>
                  <a:cs typeface="Century Gothic" charset="0"/>
                </a:rPr>
                <a:t>Developing technologies to manage </a:t>
              </a:r>
              <a:br>
                <a:rPr lang="en-US" sz="1200" dirty="0">
                  <a:solidFill>
                    <a:srgbClr val="383838"/>
                  </a:solidFill>
                  <a:latin typeface="Century Gothic" panose="020B0502020202020204" pitchFamily="34" charset="0"/>
                  <a:ea typeface="Century Gothic" charset="0"/>
                  <a:cs typeface="Century Gothic" charset="0"/>
                </a:rPr>
              </a:br>
              <a:r>
                <a:rPr lang="en-US" sz="1200" dirty="0">
                  <a:solidFill>
                    <a:srgbClr val="383838"/>
                  </a:solidFill>
                  <a:latin typeface="Century Gothic" panose="020B0502020202020204" pitchFamily="34" charset="0"/>
                  <a:ea typeface="Century Gothic" charset="0"/>
                  <a:cs typeface="Century Gothic" charset="0"/>
                </a:rPr>
                <a:t>carbon across the full life cycle, and</a:t>
              </a:r>
            </a:p>
            <a:p>
              <a:pPr marL="285750" lvl="0" indent="-171450" defTabSz="457189">
                <a:lnSpc>
                  <a:spcPct val="95000"/>
                </a:lnSpc>
                <a:spcAft>
                  <a:spcPts val="300"/>
                </a:spcAft>
                <a:buFont typeface="Wingdings" panose="05000000000000000000" pitchFamily="2" charset="2"/>
                <a:buChar char="§"/>
                <a:defRPr/>
              </a:pPr>
              <a:r>
                <a:rPr lang="en-US" sz="1200" dirty="0">
                  <a:solidFill>
                    <a:srgbClr val="383838"/>
                  </a:solidFill>
                  <a:latin typeface="Century Gothic" panose="020B0502020202020204" pitchFamily="34" charset="0"/>
                  <a:ea typeface="Century Gothic" charset="0"/>
                  <a:cs typeface="Century Gothic" charset="0"/>
                </a:rPr>
                <a:t>Enabling environmental sustainability </a:t>
              </a:r>
              <a:br>
                <a:rPr lang="en-US" sz="1200" dirty="0">
                  <a:solidFill>
                    <a:srgbClr val="383838"/>
                  </a:solidFill>
                  <a:latin typeface="Century Gothic" panose="020B0502020202020204" pitchFamily="34" charset="0"/>
                  <a:ea typeface="Century Gothic" charset="0"/>
                  <a:cs typeface="Century Gothic" charset="0"/>
                </a:rPr>
              </a:br>
              <a:r>
                <a:rPr lang="en-US" sz="1200" dirty="0">
                  <a:solidFill>
                    <a:srgbClr val="383838"/>
                  </a:solidFill>
                  <a:latin typeface="Century Gothic" panose="020B0502020202020204" pitchFamily="34" charset="0"/>
                  <a:ea typeface="Century Gothic" charset="0"/>
                  <a:cs typeface="Century Gothic" charset="0"/>
                </a:rPr>
                <a:t>for all Americans.</a:t>
              </a:r>
            </a:p>
          </p:txBody>
        </p:sp>
        <p:sp>
          <p:nvSpPr>
            <p:cNvPr id="31" name="Rectangle 30">
              <a:extLst>
                <a:ext uri="{FF2B5EF4-FFF2-40B4-BE49-F238E27FC236}">
                  <a16:creationId xmlns:a16="http://schemas.microsoft.com/office/drawing/2014/main" id="{615612FF-1C9A-4336-A45B-8B20CA51CBE7}"/>
                </a:ext>
              </a:extLst>
            </p:cNvPr>
            <p:cNvSpPr/>
            <p:nvPr/>
          </p:nvSpPr>
          <p:spPr>
            <a:xfrm>
              <a:off x="187838" y="4543201"/>
              <a:ext cx="3436769" cy="1061829"/>
            </a:xfrm>
            <a:prstGeom prst="rect">
              <a:avLst/>
            </a:prstGeom>
          </p:spPr>
          <p:txBody>
            <a:bodyPr wrap="square">
              <a:spAutoFit/>
            </a:bodyPr>
            <a:lstStyle/>
            <a:p>
              <a:pPr lvl="0" defTabSz="457189">
                <a:lnSpc>
                  <a:spcPct val="90000"/>
                </a:lnSpc>
                <a:defRPr/>
              </a:pPr>
              <a:r>
                <a:rPr lang="en-US" sz="1400" b="1" dirty="0">
                  <a:solidFill>
                    <a:srgbClr val="383838"/>
                  </a:solidFill>
                  <a:latin typeface="Century Gothic" panose="020B0502020202020204" pitchFamily="34" charset="0"/>
                  <a:cs typeface="Aller"/>
                </a:rPr>
                <a:t>To be the nation’s premier energy technology laboratory, delivering integrated solutions to enable transformation to a sustainable energy future.</a:t>
              </a:r>
            </a:p>
          </p:txBody>
        </p:sp>
        <p:cxnSp>
          <p:nvCxnSpPr>
            <p:cNvPr id="32" name="Straight Connector 31">
              <a:extLst>
                <a:ext uri="{FF2B5EF4-FFF2-40B4-BE49-F238E27FC236}">
                  <a16:creationId xmlns:a16="http://schemas.microsoft.com/office/drawing/2014/main" id="{6682B1BE-9892-4CAC-B564-022AD4ADDBE8}"/>
                </a:ext>
              </a:extLst>
            </p:cNvPr>
            <p:cNvCxnSpPr>
              <a:cxnSpLocks/>
            </p:cNvCxnSpPr>
            <p:nvPr/>
          </p:nvCxnSpPr>
          <p:spPr>
            <a:xfrm>
              <a:off x="1470260" y="4353261"/>
              <a:ext cx="2374669"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grpSp>
      <p:sp>
        <p:nvSpPr>
          <p:cNvPr id="18" name="Slide Number Placeholder 17">
            <a:extLst>
              <a:ext uri="{FF2B5EF4-FFF2-40B4-BE49-F238E27FC236}">
                <a16:creationId xmlns:a16="http://schemas.microsoft.com/office/drawing/2014/main" id="{8B231C88-9A32-42BE-8BB5-C33998CF097C}"/>
              </a:ext>
            </a:extLst>
          </p:cNvPr>
          <p:cNvSpPr>
            <a:spLocks noGrp="1"/>
          </p:cNvSpPr>
          <p:nvPr>
            <p:ph type="sldNum" sz="quarter" idx="15"/>
          </p:nvPr>
        </p:nvSpPr>
        <p:spPr/>
        <p:txBody>
          <a:bodyPr/>
          <a:lstStyle/>
          <a:p>
            <a:fld id="{6CBE36CA-A7C6-4838-9ACB-C8D30B8F2C6D}" type="slidenum">
              <a:rPr lang="en-US" smtClean="0"/>
              <a:pPr/>
              <a:t>60</a:t>
            </a:fld>
            <a:endParaRPr lang="en-US" dirty="0"/>
          </a:p>
        </p:txBody>
      </p:sp>
    </p:spTree>
    <p:extLst>
      <p:ext uri="{BB962C8B-B14F-4D97-AF65-F5344CB8AC3E}">
        <p14:creationId xmlns:p14="http://schemas.microsoft.com/office/powerpoint/2010/main" val="1357685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5468A6B-4302-4098-8DAA-1ED45C181D1A}"/>
              </a:ext>
            </a:extLst>
          </p:cNvPr>
          <p:cNvPicPr>
            <a:picLocks noGrp="1" noChangeAspect="1"/>
          </p:cNvPicPr>
          <p:nvPr>
            <p:ph idx="1"/>
          </p:nvPr>
        </p:nvPicPr>
        <p:blipFill>
          <a:blip r:embed="rId2"/>
          <a:stretch>
            <a:fillRect/>
          </a:stretch>
        </p:blipFill>
        <p:spPr>
          <a:xfrm>
            <a:off x="269875" y="1226104"/>
            <a:ext cx="11698348" cy="4853815"/>
          </a:xfrm>
        </p:spPr>
      </p:pic>
      <p:sp>
        <p:nvSpPr>
          <p:cNvPr id="3" name="Subtitle 2">
            <a:extLst>
              <a:ext uri="{FF2B5EF4-FFF2-40B4-BE49-F238E27FC236}">
                <a16:creationId xmlns:a16="http://schemas.microsoft.com/office/drawing/2014/main" id="{9BB0BB7A-F87D-49E4-96D7-47DF614612FA}"/>
              </a:ext>
            </a:extLst>
          </p:cNvPr>
          <p:cNvSpPr>
            <a:spLocks noGrp="1"/>
          </p:cNvSpPr>
          <p:nvPr>
            <p:ph type="subTitle" idx="13"/>
          </p:nvPr>
        </p:nvSpPr>
        <p:spPr/>
        <p:txBody>
          <a:bodyPr/>
          <a:lstStyle/>
          <a:p>
            <a:r>
              <a:rPr lang="en-US" sz="2200" dirty="0">
                <a:solidFill>
                  <a:srgbClr val="79A32D"/>
                </a:solidFill>
                <a:hlinkClick r:id="rId3">
                  <a:extLst>
                    <a:ext uri="{A12FA001-AC4F-418D-AE19-62706E023703}">
                      <ahyp:hlinkClr xmlns:ahyp="http://schemas.microsoft.com/office/drawing/2018/hyperlinkcolor" val="tx"/>
                    </a:ext>
                  </a:extLst>
                </a:hlinkClick>
              </a:rPr>
              <a:t>www.netl.doe.gov</a:t>
            </a:r>
            <a:r>
              <a:rPr lang="en-US" sz="2200" dirty="0">
                <a:solidFill>
                  <a:srgbClr val="79A32D"/>
                </a:solidFill>
              </a:rPr>
              <a:t>         </a:t>
            </a:r>
            <a:r>
              <a:rPr lang="en-US" sz="2200" dirty="0"/>
              <a:t>TAB – Research and Programs</a:t>
            </a:r>
          </a:p>
        </p:txBody>
      </p:sp>
      <p:sp>
        <p:nvSpPr>
          <p:cNvPr id="4" name="Title 3">
            <a:extLst>
              <a:ext uri="{FF2B5EF4-FFF2-40B4-BE49-F238E27FC236}">
                <a16:creationId xmlns:a16="http://schemas.microsoft.com/office/drawing/2014/main" id="{D61DFC29-4F13-4B25-A249-73EFD3B2C321}"/>
              </a:ext>
            </a:extLst>
          </p:cNvPr>
          <p:cNvSpPr>
            <a:spLocks noGrp="1"/>
          </p:cNvSpPr>
          <p:nvPr>
            <p:ph type="title"/>
          </p:nvPr>
        </p:nvSpPr>
        <p:spPr/>
        <p:txBody>
          <a:bodyPr>
            <a:normAutofit/>
          </a:bodyPr>
          <a:lstStyle/>
          <a:p>
            <a:r>
              <a:rPr lang="en-US" sz="3200" b="1" dirty="0">
                <a:latin typeface="Century Gothic" panose="020B0502020202020204" pitchFamily="34" charset="0"/>
              </a:rPr>
              <a:t>NETL – Research and Programs</a:t>
            </a:r>
          </a:p>
        </p:txBody>
      </p:sp>
      <p:sp>
        <p:nvSpPr>
          <p:cNvPr id="5" name="Slide Number Placeholder 4">
            <a:extLst>
              <a:ext uri="{FF2B5EF4-FFF2-40B4-BE49-F238E27FC236}">
                <a16:creationId xmlns:a16="http://schemas.microsoft.com/office/drawing/2014/main" id="{BEE6AA5A-F66D-4F90-B007-5340CAFDD251}"/>
              </a:ext>
            </a:extLst>
          </p:cNvPr>
          <p:cNvSpPr>
            <a:spLocks noGrp="1"/>
          </p:cNvSpPr>
          <p:nvPr>
            <p:ph type="sldNum" sz="quarter" idx="15"/>
          </p:nvPr>
        </p:nvSpPr>
        <p:spPr/>
        <p:txBody>
          <a:bodyPr/>
          <a:lstStyle/>
          <a:p>
            <a:fld id="{6CBE36CA-A7C6-4838-9ACB-C8D30B8F2C6D}" type="slidenum">
              <a:rPr lang="en-US" smtClean="0"/>
              <a:pPr/>
              <a:t>61</a:t>
            </a:fld>
            <a:endParaRPr lang="en-US" dirty="0"/>
          </a:p>
        </p:txBody>
      </p:sp>
    </p:spTree>
    <p:extLst>
      <p:ext uri="{BB962C8B-B14F-4D97-AF65-F5344CB8AC3E}">
        <p14:creationId xmlns:p14="http://schemas.microsoft.com/office/powerpoint/2010/main" val="1099372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B52CC3-8D8C-4C8B-9909-1262B97FEB7C}"/>
              </a:ext>
            </a:extLst>
          </p:cNvPr>
          <p:cNvSpPr>
            <a:spLocks noGrp="1"/>
          </p:cNvSpPr>
          <p:nvPr>
            <p:ph type="title"/>
          </p:nvPr>
        </p:nvSpPr>
        <p:spPr/>
        <p:txBody>
          <a:bodyPr>
            <a:normAutofit/>
          </a:bodyPr>
          <a:lstStyle/>
          <a:p>
            <a:r>
              <a:rPr lang="en-US" sz="3200" b="1" dirty="0">
                <a:latin typeface="Century Gothic" panose="020B0502020202020204" pitchFamily="34" charset="0"/>
              </a:rPr>
              <a:t>NETL Budget</a:t>
            </a:r>
          </a:p>
        </p:txBody>
      </p:sp>
      <p:sp>
        <p:nvSpPr>
          <p:cNvPr id="28" name="Title 2">
            <a:extLst>
              <a:ext uri="{FF2B5EF4-FFF2-40B4-BE49-F238E27FC236}">
                <a16:creationId xmlns:a16="http://schemas.microsoft.com/office/drawing/2014/main" id="{1FFD3A22-CA22-45A9-8D37-CE1FB6B87549}"/>
              </a:ext>
            </a:extLst>
          </p:cNvPr>
          <p:cNvSpPr txBox="1">
            <a:spLocks/>
          </p:cNvSpPr>
          <p:nvPr/>
        </p:nvSpPr>
        <p:spPr>
          <a:xfrm>
            <a:off x="225302" y="180324"/>
            <a:ext cx="11580921" cy="6009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373838"/>
              </a:solidFill>
              <a:effectLst/>
              <a:uLnTx/>
              <a:uFillTx/>
              <a:latin typeface="Century Gothic" panose="020B0502020202020204" pitchFamily="34" charset="0"/>
              <a:ea typeface="+mj-ea"/>
              <a:cs typeface="+mj-cs"/>
            </a:endParaRPr>
          </a:p>
        </p:txBody>
      </p:sp>
      <p:sp>
        <p:nvSpPr>
          <p:cNvPr id="30" name="TextBox 29">
            <a:extLst>
              <a:ext uri="{FF2B5EF4-FFF2-40B4-BE49-F238E27FC236}">
                <a16:creationId xmlns:a16="http://schemas.microsoft.com/office/drawing/2014/main" id="{63C147CE-69B6-4850-8655-0E36994E1F9F}"/>
              </a:ext>
            </a:extLst>
          </p:cNvPr>
          <p:cNvSpPr txBox="1"/>
          <p:nvPr/>
        </p:nvSpPr>
        <p:spPr>
          <a:xfrm>
            <a:off x="270626" y="922457"/>
            <a:ext cx="4412012" cy="954107"/>
          </a:xfrm>
          <a:prstGeom prst="rect">
            <a:avLst/>
          </a:prstGeom>
          <a:noFill/>
        </p:spPr>
        <p:txBody>
          <a:bodyPr wrap="square" rtlCol="0">
            <a:spAutoFit/>
          </a:bodyPr>
          <a:lstStyle>
            <a:defPPr>
              <a:defRPr lang="en-US"/>
            </a:defPPr>
            <a:lvl1pPr>
              <a:defRPr sz="4400" b="1">
                <a:solidFill>
                  <a:srgbClr val="92D050"/>
                </a:solidFill>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FY2022 Budget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$1.2B</a:t>
            </a:r>
          </a:p>
        </p:txBody>
      </p:sp>
      <p:graphicFrame>
        <p:nvGraphicFramePr>
          <p:cNvPr id="31" name="Table 30">
            <a:extLst>
              <a:ext uri="{FF2B5EF4-FFF2-40B4-BE49-F238E27FC236}">
                <a16:creationId xmlns:a16="http://schemas.microsoft.com/office/drawing/2014/main" id="{196C8214-C182-44F0-B5D8-CEE0CECE6088}"/>
              </a:ext>
            </a:extLst>
          </p:cNvPr>
          <p:cNvGraphicFramePr>
            <a:graphicFrameLocks noGrp="1" noChangeAspect="1"/>
          </p:cNvGraphicFramePr>
          <p:nvPr/>
        </p:nvGraphicFramePr>
        <p:xfrm>
          <a:off x="225301" y="2649590"/>
          <a:ext cx="3362379" cy="2123319"/>
        </p:xfrm>
        <a:graphic>
          <a:graphicData uri="http://schemas.openxmlformats.org/drawingml/2006/table">
            <a:tbl>
              <a:tblPr>
                <a:tableStyleId>{7DF18680-E054-41AD-8BC1-D1AEF772440D}</a:tableStyleId>
              </a:tblPr>
              <a:tblGrid>
                <a:gridCol w="2645451">
                  <a:extLst>
                    <a:ext uri="{9D8B030D-6E8A-4147-A177-3AD203B41FA5}">
                      <a16:colId xmlns:a16="http://schemas.microsoft.com/office/drawing/2014/main" val="774621612"/>
                    </a:ext>
                  </a:extLst>
                </a:gridCol>
                <a:gridCol w="716928">
                  <a:extLst>
                    <a:ext uri="{9D8B030D-6E8A-4147-A177-3AD203B41FA5}">
                      <a16:colId xmlns:a16="http://schemas.microsoft.com/office/drawing/2014/main" val="4128637822"/>
                    </a:ext>
                  </a:extLst>
                </a:gridCol>
              </a:tblGrid>
              <a:tr h="523311">
                <a:tc>
                  <a:txBody>
                    <a:bodyPr/>
                    <a:lstStyle/>
                    <a:p>
                      <a:pPr algn="l" fontAlgn="b"/>
                      <a:r>
                        <a:rPr lang="en-US" sz="1600" b="1" u="none" strike="noStrike" dirty="0">
                          <a:effectLst/>
                        </a:rPr>
                        <a:t>Carbon Capture</a:t>
                      </a:r>
                    </a:p>
                    <a:p>
                      <a:pPr algn="l" fontAlgn="b"/>
                      <a:r>
                        <a:rPr lang="en-US" sz="1600" b="1" i="0" u="none" strike="noStrike" dirty="0">
                          <a:solidFill>
                            <a:schemeClr val="tx1"/>
                          </a:solidFill>
                          <a:effectLst/>
                          <a:latin typeface="Century Gothic" panose="020B0502020202020204" pitchFamily="34" charset="0"/>
                        </a:rPr>
                        <a:t>Carbon Dioxide Removal</a:t>
                      </a:r>
                    </a:p>
                  </a:txBody>
                  <a:tcPr marL="9525" marR="9525" marT="9525" marB="0">
                    <a:noFill/>
                  </a:tcPr>
                </a:tc>
                <a:tc>
                  <a:txBody>
                    <a:bodyPr/>
                    <a:lstStyle/>
                    <a:p>
                      <a:pPr algn="l" fontAlgn="b"/>
                      <a:r>
                        <a:rPr lang="en-US" sz="1600" b="1" u="none" strike="noStrike" dirty="0">
                          <a:effectLst/>
                        </a:rPr>
                        <a:t>$  99M</a:t>
                      </a:r>
                    </a:p>
                    <a:p>
                      <a:pPr algn="l" fontAlgn="b"/>
                      <a:r>
                        <a:rPr lang="en-US" sz="1600" b="1" i="0" u="none" strike="noStrike" dirty="0">
                          <a:solidFill>
                            <a:schemeClr val="tx1"/>
                          </a:solidFill>
                          <a:effectLst/>
                          <a:latin typeface="Century Gothic" panose="020B0502020202020204" pitchFamily="34" charset="0"/>
                        </a:rPr>
                        <a:t>$  49M</a:t>
                      </a:r>
                    </a:p>
                  </a:txBody>
                  <a:tcPr marL="9525" marR="9525" marT="9525" marB="0">
                    <a:noFill/>
                  </a:tcPr>
                </a:tc>
                <a:extLst>
                  <a:ext uri="{0D108BD9-81ED-4DB2-BD59-A6C34878D82A}">
                    <a16:rowId xmlns:a16="http://schemas.microsoft.com/office/drawing/2014/main" val="4056509721"/>
                  </a:ext>
                </a:extLst>
              </a:tr>
              <a:tr h="266668">
                <a:tc>
                  <a:txBody>
                    <a:bodyPr/>
                    <a:lstStyle/>
                    <a:p>
                      <a:pPr algn="l" fontAlgn="b"/>
                      <a:r>
                        <a:rPr lang="en-US" sz="1600" b="1" u="none" strike="noStrike" dirty="0">
                          <a:effectLst/>
                        </a:rPr>
                        <a:t>Carbon Utilization</a:t>
                      </a:r>
                    </a:p>
                  </a:txBody>
                  <a:tcPr marL="9525" marR="9525" marT="9525" marB="0">
                    <a:noFill/>
                  </a:tcPr>
                </a:tc>
                <a:tc>
                  <a:txBody>
                    <a:bodyPr/>
                    <a:lstStyle/>
                    <a:p>
                      <a:pPr algn="l" fontAlgn="b"/>
                      <a:r>
                        <a:rPr lang="en-US" sz="1600" b="1" u="none" strike="noStrike" dirty="0">
                          <a:effectLst/>
                        </a:rPr>
                        <a:t>$  29M</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extLst>
                  <a:ext uri="{0D108BD9-81ED-4DB2-BD59-A6C34878D82A}">
                    <a16:rowId xmlns:a16="http://schemas.microsoft.com/office/drawing/2014/main" val="2457308290"/>
                  </a:ext>
                </a:extLst>
              </a:tr>
              <a:tr h="266668">
                <a:tc>
                  <a:txBody>
                    <a:bodyPr/>
                    <a:lstStyle/>
                    <a:p>
                      <a:pPr algn="l" fontAlgn="b"/>
                      <a:r>
                        <a:rPr lang="en-US" sz="1600" b="1" u="none" strike="noStrike" dirty="0">
                          <a:effectLst/>
                        </a:rPr>
                        <a:t>Carbon Storage</a:t>
                      </a:r>
                    </a:p>
                  </a:txBody>
                  <a:tcPr marL="9525" marR="9525" marT="9525" marB="0">
                    <a:noFill/>
                  </a:tcPr>
                </a:tc>
                <a:tc>
                  <a:txBody>
                    <a:bodyPr/>
                    <a:lstStyle/>
                    <a:p>
                      <a:pPr algn="l" fontAlgn="b"/>
                      <a:r>
                        <a:rPr lang="en-US" sz="1600" b="1" i="0" u="none" strike="noStrike" dirty="0">
                          <a:solidFill>
                            <a:schemeClr val="tx1"/>
                          </a:solidFill>
                          <a:effectLst/>
                          <a:latin typeface="Century Gothic" panose="020B0502020202020204" pitchFamily="34" charset="0"/>
                        </a:rPr>
                        <a:t>$  97M</a:t>
                      </a:r>
                    </a:p>
                  </a:txBody>
                  <a:tcPr marL="9525" marR="9525" marT="9525" marB="0">
                    <a:noFill/>
                  </a:tcPr>
                </a:tc>
                <a:extLst>
                  <a:ext uri="{0D108BD9-81ED-4DB2-BD59-A6C34878D82A}">
                    <a16:rowId xmlns:a16="http://schemas.microsoft.com/office/drawing/2014/main" val="3061220797"/>
                  </a:ext>
                </a:extLst>
              </a:tr>
              <a:tr h="266668">
                <a:tc>
                  <a:txBody>
                    <a:bodyPr/>
                    <a:lstStyle/>
                    <a:p>
                      <a:pPr algn="l" fontAlgn="b"/>
                      <a:r>
                        <a:rPr lang="en-US" sz="1600" b="1" u="none" strike="noStrike" dirty="0">
                          <a:effectLst/>
                        </a:rPr>
                        <a:t>Adv. Energy Systems</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tc>
                  <a:txBody>
                    <a:bodyPr/>
                    <a:lstStyle/>
                    <a:p>
                      <a:pPr algn="l" fontAlgn="b"/>
                      <a:r>
                        <a:rPr lang="en-US" sz="1600" b="1" u="none" strike="noStrike" dirty="0">
                          <a:effectLst/>
                        </a:rPr>
                        <a:t>$  94M</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extLst>
                  <a:ext uri="{0D108BD9-81ED-4DB2-BD59-A6C34878D82A}">
                    <a16:rowId xmlns:a16="http://schemas.microsoft.com/office/drawing/2014/main" val="2571316344"/>
                  </a:ext>
                </a:extLst>
              </a:tr>
              <a:tr h="266668">
                <a:tc>
                  <a:txBody>
                    <a:bodyPr/>
                    <a:lstStyle/>
                    <a:p>
                      <a:pPr algn="l" fontAlgn="b"/>
                      <a:r>
                        <a:rPr lang="en-US" sz="1600" b="1" u="none" strike="noStrike" dirty="0">
                          <a:effectLst/>
                        </a:rPr>
                        <a:t>Crosscutting Research</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tc>
                  <a:txBody>
                    <a:bodyPr/>
                    <a:lstStyle/>
                    <a:p>
                      <a:pPr algn="l" fontAlgn="b"/>
                      <a:r>
                        <a:rPr lang="en-US" sz="1600" b="1" u="none" strike="noStrike" dirty="0">
                          <a:effectLst/>
                        </a:rPr>
                        <a:t>$  33M</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extLst>
                  <a:ext uri="{0D108BD9-81ED-4DB2-BD59-A6C34878D82A}">
                    <a16:rowId xmlns:a16="http://schemas.microsoft.com/office/drawing/2014/main" val="1272324637"/>
                  </a:ext>
                </a:extLst>
              </a:tr>
              <a:tr h="266668">
                <a:tc>
                  <a:txBody>
                    <a:bodyPr/>
                    <a:lstStyle/>
                    <a:p>
                      <a:pPr algn="l" fontAlgn="b"/>
                      <a:r>
                        <a:rPr lang="en-US" sz="1600" b="1" i="0" u="none" strike="noStrike" dirty="0">
                          <a:solidFill>
                            <a:schemeClr val="tx1"/>
                          </a:solidFill>
                          <a:effectLst/>
                          <a:latin typeface="Century Gothic" panose="020B0502020202020204" pitchFamily="34" charset="0"/>
                        </a:rPr>
                        <a:t>Mineral Sustainability</a:t>
                      </a:r>
                    </a:p>
                  </a:txBody>
                  <a:tcPr marL="9525" marR="9525" marT="9525" marB="0">
                    <a:noFill/>
                  </a:tcPr>
                </a:tc>
                <a:tc>
                  <a:txBody>
                    <a:bodyPr/>
                    <a:lstStyle/>
                    <a:p>
                      <a:pPr algn="l" fontAlgn="b"/>
                      <a:r>
                        <a:rPr lang="en-US" sz="1600" b="1" u="none" strike="noStrike" dirty="0">
                          <a:effectLst/>
                        </a:rPr>
                        <a:t>$  53M</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extLst>
                  <a:ext uri="{0D108BD9-81ED-4DB2-BD59-A6C34878D82A}">
                    <a16:rowId xmlns:a16="http://schemas.microsoft.com/office/drawing/2014/main" val="2021714073"/>
                  </a:ext>
                </a:extLst>
              </a:tr>
              <a:tr h="266668">
                <a:tc>
                  <a:txBody>
                    <a:bodyPr/>
                    <a:lstStyle/>
                    <a:p>
                      <a:pPr algn="l" fontAlgn="b"/>
                      <a:r>
                        <a:rPr lang="en-US" sz="1600" b="1" i="0" u="none" strike="noStrike" dirty="0">
                          <a:solidFill>
                            <a:schemeClr val="tx1"/>
                          </a:solidFill>
                          <a:effectLst/>
                          <a:latin typeface="Century Gothic" panose="020B0502020202020204" pitchFamily="34" charset="0"/>
                        </a:rPr>
                        <a:t>STEP </a:t>
                      </a:r>
                    </a:p>
                  </a:txBody>
                  <a:tcPr marL="9525" marR="9525" marT="9525" marB="0">
                    <a:noFill/>
                  </a:tcPr>
                </a:tc>
                <a:tc>
                  <a:txBody>
                    <a:bodyPr/>
                    <a:lstStyle/>
                    <a:p>
                      <a:pPr algn="l" fontAlgn="b"/>
                      <a:r>
                        <a:rPr lang="en-US" sz="1600" b="1" u="none" strike="noStrike" dirty="0">
                          <a:effectLst/>
                        </a:rPr>
                        <a:t>$  15M </a:t>
                      </a:r>
                      <a:endParaRPr lang="en-US" sz="1600" b="1" i="0" u="none" strike="noStrike" dirty="0">
                        <a:solidFill>
                          <a:schemeClr val="tx1"/>
                        </a:solidFill>
                        <a:effectLst/>
                        <a:latin typeface="Century Gothic" panose="020B0502020202020204" pitchFamily="34" charset="0"/>
                      </a:endParaRPr>
                    </a:p>
                  </a:txBody>
                  <a:tcPr marL="9525" marR="9525" marT="9525" marB="0">
                    <a:noFill/>
                  </a:tcPr>
                </a:tc>
                <a:extLst>
                  <a:ext uri="{0D108BD9-81ED-4DB2-BD59-A6C34878D82A}">
                    <a16:rowId xmlns:a16="http://schemas.microsoft.com/office/drawing/2014/main" val="2730687774"/>
                  </a:ext>
                </a:extLst>
              </a:tr>
            </a:tbl>
          </a:graphicData>
        </a:graphic>
      </p:graphicFrame>
      <p:graphicFrame>
        <p:nvGraphicFramePr>
          <p:cNvPr id="34" name="Table 33">
            <a:extLst>
              <a:ext uri="{FF2B5EF4-FFF2-40B4-BE49-F238E27FC236}">
                <a16:creationId xmlns:a16="http://schemas.microsoft.com/office/drawing/2014/main" id="{CD38EA69-27D4-41C5-ADA9-CA5A96571AAD}"/>
              </a:ext>
            </a:extLst>
          </p:cNvPr>
          <p:cNvGraphicFramePr>
            <a:graphicFrameLocks noGrp="1" noChangeAspect="1"/>
          </p:cNvGraphicFramePr>
          <p:nvPr/>
        </p:nvGraphicFramePr>
        <p:xfrm>
          <a:off x="3734771" y="2585370"/>
          <a:ext cx="3498473" cy="1491615"/>
        </p:xfrm>
        <a:graphic>
          <a:graphicData uri="http://schemas.openxmlformats.org/drawingml/2006/table">
            <a:tbl>
              <a:tblPr>
                <a:tableStyleId>{5C22544A-7EE6-4342-B048-85BDC9FD1C3A}</a:tableStyleId>
              </a:tblPr>
              <a:tblGrid>
                <a:gridCol w="2687232">
                  <a:extLst>
                    <a:ext uri="{9D8B030D-6E8A-4147-A177-3AD203B41FA5}">
                      <a16:colId xmlns:a16="http://schemas.microsoft.com/office/drawing/2014/main" val="3622663848"/>
                    </a:ext>
                  </a:extLst>
                </a:gridCol>
                <a:gridCol w="811241">
                  <a:extLst>
                    <a:ext uri="{9D8B030D-6E8A-4147-A177-3AD203B41FA5}">
                      <a16:colId xmlns:a16="http://schemas.microsoft.com/office/drawing/2014/main" val="386824808"/>
                    </a:ext>
                  </a:extLst>
                </a:gridCol>
              </a:tblGrid>
              <a:tr h="394988">
                <a:tc>
                  <a:txBody>
                    <a:bodyPr/>
                    <a:lstStyle/>
                    <a:p>
                      <a:pPr algn="l" fontAlgn="b"/>
                      <a:r>
                        <a:rPr lang="en-US" sz="1600" b="1" u="none" strike="noStrike" dirty="0">
                          <a:solidFill>
                            <a:schemeClr val="tx1"/>
                          </a:solidFill>
                          <a:effectLst/>
                          <a:latin typeface="Century Gothic" panose="020B0502020202020204" pitchFamily="34" charset="0"/>
                        </a:rPr>
                        <a:t>Program Direction</a:t>
                      </a:r>
                    </a:p>
                    <a:p>
                      <a:pPr algn="l" fontAlgn="b"/>
                      <a:r>
                        <a:rPr lang="en-US" sz="1600" b="1" i="0" u="none" strike="noStrike" dirty="0">
                          <a:solidFill>
                            <a:schemeClr val="tx1"/>
                          </a:solidFill>
                          <a:effectLst/>
                          <a:latin typeface="Century Gothic" panose="020B0502020202020204" pitchFamily="34" charset="0"/>
                        </a:rPr>
                        <a:t>Special Recruitment </a:t>
                      </a:r>
                    </a:p>
                  </a:txBody>
                  <a:tcPr marL="9525" marR="9525" marT="9525" marB="0" anchor="b">
                    <a:noFill/>
                  </a:tcPr>
                </a:tc>
                <a:tc>
                  <a:txBody>
                    <a:bodyPr/>
                    <a:lstStyle/>
                    <a:p>
                      <a:pPr algn="l" fontAlgn="b"/>
                      <a:r>
                        <a:rPr lang="en-US" sz="1600" b="1" u="none" strike="noStrike" dirty="0">
                          <a:solidFill>
                            <a:schemeClr val="tx1"/>
                          </a:solidFill>
                          <a:effectLst/>
                          <a:latin typeface="Century Gothic" panose="020B0502020202020204" pitchFamily="34" charset="0"/>
                        </a:rPr>
                        <a:t>$ 66.8M</a:t>
                      </a:r>
                    </a:p>
                    <a:p>
                      <a:pPr algn="l" fontAlgn="b"/>
                      <a:r>
                        <a:rPr lang="en-US" sz="1600" b="1" i="0" u="none" strike="noStrike" dirty="0">
                          <a:solidFill>
                            <a:schemeClr val="tx1"/>
                          </a:solidFill>
                          <a:effectLst/>
                          <a:latin typeface="Century Gothic" panose="020B0502020202020204" pitchFamily="34" charset="0"/>
                        </a:rPr>
                        <a:t>$  1M</a:t>
                      </a:r>
                    </a:p>
                  </a:txBody>
                  <a:tcPr marL="9525" marR="9525" marT="9525" marB="0" anchor="b">
                    <a:noFill/>
                  </a:tcPr>
                </a:tc>
                <a:extLst>
                  <a:ext uri="{0D108BD9-81ED-4DB2-BD59-A6C34878D82A}">
                    <a16:rowId xmlns:a16="http://schemas.microsoft.com/office/drawing/2014/main" val="3849955885"/>
                  </a:ext>
                </a:extLst>
              </a:tr>
              <a:tr h="227397">
                <a:tc>
                  <a:txBody>
                    <a:bodyPr/>
                    <a:lstStyle/>
                    <a:p>
                      <a:pPr algn="l" fontAlgn="b"/>
                      <a:r>
                        <a:rPr lang="en-US" sz="1600" b="1" u="none" strike="noStrike" dirty="0">
                          <a:solidFill>
                            <a:schemeClr val="tx1"/>
                          </a:solidFill>
                          <a:effectLst/>
                          <a:latin typeface="Century Gothic" panose="020B0502020202020204" pitchFamily="34" charset="0"/>
                        </a:rPr>
                        <a:t>NETL Research &amp; Ops.</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tc>
                  <a:txBody>
                    <a:bodyPr/>
                    <a:lstStyle/>
                    <a:p>
                      <a:pPr algn="l" fontAlgn="b"/>
                      <a:r>
                        <a:rPr lang="en-US" sz="1600" b="1" u="none" strike="noStrike" dirty="0">
                          <a:solidFill>
                            <a:schemeClr val="tx1"/>
                          </a:solidFill>
                          <a:effectLst/>
                          <a:latin typeface="Century Gothic" panose="020B0502020202020204" pitchFamily="34" charset="0"/>
                        </a:rPr>
                        <a:t>$  83M</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extLst>
                  <a:ext uri="{0D108BD9-81ED-4DB2-BD59-A6C34878D82A}">
                    <a16:rowId xmlns:a16="http://schemas.microsoft.com/office/drawing/2014/main" val="2155518958"/>
                  </a:ext>
                </a:extLst>
              </a:tr>
              <a:tr h="227397">
                <a:tc>
                  <a:txBody>
                    <a:bodyPr/>
                    <a:lstStyle/>
                    <a:p>
                      <a:pPr algn="l" fontAlgn="b"/>
                      <a:r>
                        <a:rPr lang="en-US" sz="1600" b="1" u="none" strike="noStrike" dirty="0">
                          <a:solidFill>
                            <a:schemeClr val="tx1"/>
                          </a:solidFill>
                          <a:effectLst/>
                          <a:latin typeface="Century Gothic" panose="020B0502020202020204" pitchFamily="34" charset="0"/>
                        </a:rPr>
                        <a:t>NETL Infrastructure</a:t>
                      </a:r>
                    </a:p>
                    <a:p>
                      <a:pPr algn="l" fontAlgn="b"/>
                      <a:r>
                        <a:rPr lang="en-US" sz="1600" b="1" i="0" u="none" strike="noStrike" dirty="0">
                          <a:solidFill>
                            <a:schemeClr val="tx1"/>
                          </a:solidFill>
                          <a:effectLst/>
                          <a:latin typeface="Century Gothic" panose="020B0502020202020204" pitchFamily="34" charset="0"/>
                        </a:rPr>
                        <a:t>Congressionally Directed Spending</a:t>
                      </a:r>
                    </a:p>
                  </a:txBody>
                  <a:tcPr marL="9525" marR="9525" marT="9525" marB="0" anchor="b">
                    <a:noFill/>
                  </a:tcPr>
                </a:tc>
                <a:tc>
                  <a:txBody>
                    <a:bodyPr/>
                    <a:lstStyle/>
                    <a:p>
                      <a:pPr algn="l" fontAlgn="b"/>
                      <a:r>
                        <a:rPr lang="en-US" sz="1600" b="1" u="none" strike="noStrike" dirty="0">
                          <a:solidFill>
                            <a:schemeClr val="tx1"/>
                          </a:solidFill>
                          <a:effectLst/>
                          <a:latin typeface="Century Gothic" panose="020B0502020202020204" pitchFamily="34" charset="0"/>
                        </a:rPr>
                        <a:t>$  75M</a:t>
                      </a:r>
                    </a:p>
                    <a:p>
                      <a:pPr algn="l" fontAlgn="b"/>
                      <a:r>
                        <a:rPr lang="en-US" sz="1600" b="1" u="none" strike="noStrike" dirty="0">
                          <a:solidFill>
                            <a:schemeClr val="tx1"/>
                          </a:solidFill>
                          <a:effectLst/>
                          <a:latin typeface="Century Gothic" panose="020B0502020202020204" pitchFamily="34" charset="0"/>
                        </a:rPr>
                        <a:t>$  20M</a:t>
                      </a:r>
                    </a:p>
                    <a:p>
                      <a:pPr algn="l" fontAlgn="b"/>
                      <a:r>
                        <a:rPr lang="en-US" sz="1600" b="1" u="none" strike="noStrike" dirty="0">
                          <a:solidFill>
                            <a:schemeClr val="tx1"/>
                          </a:solidFill>
                          <a:effectLst/>
                          <a:latin typeface="Century Gothic" panose="020B0502020202020204" pitchFamily="34" charset="0"/>
                        </a:rPr>
                        <a:t> </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extLst>
                  <a:ext uri="{0D108BD9-81ED-4DB2-BD59-A6C34878D82A}">
                    <a16:rowId xmlns:a16="http://schemas.microsoft.com/office/drawing/2014/main" val="61773429"/>
                  </a:ext>
                </a:extLst>
              </a:tr>
            </a:tbl>
          </a:graphicData>
        </a:graphic>
      </p:graphicFrame>
      <p:sp>
        <p:nvSpPr>
          <p:cNvPr id="35" name="TextBox 34">
            <a:extLst>
              <a:ext uri="{FF2B5EF4-FFF2-40B4-BE49-F238E27FC236}">
                <a16:creationId xmlns:a16="http://schemas.microsoft.com/office/drawing/2014/main" id="{A48417C3-E7B7-46B0-9501-58AC668CE481}"/>
              </a:ext>
            </a:extLst>
          </p:cNvPr>
          <p:cNvSpPr txBox="1"/>
          <p:nvPr/>
        </p:nvSpPr>
        <p:spPr>
          <a:xfrm>
            <a:off x="165387" y="2243944"/>
            <a:ext cx="3126767" cy="369332"/>
          </a:xfrm>
          <a:prstGeom prst="rect">
            <a:avLst/>
          </a:prstGeom>
          <a:noFill/>
        </p:spPr>
        <p:txBody>
          <a:bodyPr wrap="square" rtlCol="0">
            <a:spAutoFit/>
          </a:bodyPr>
          <a:lstStyle/>
          <a:p>
            <a:pPr lvl="0">
              <a:defRPr/>
            </a:pPr>
            <a:r>
              <a:rPr lang="en-US" b="1" dirty="0">
                <a:solidFill>
                  <a:srgbClr val="99CA3C"/>
                </a:solidFill>
                <a:latin typeface="Century Gothic" panose="020B0502020202020204" pitchFamily="34" charset="0"/>
              </a:rPr>
              <a:t>Carbon Management</a:t>
            </a:r>
            <a:endParaRPr kumimoji="0" lang="en-US" b="1" i="0" u="none" strike="noStrike" kern="1200" cap="none" spc="0" normalizeH="0" baseline="0" noProof="0" dirty="0">
              <a:ln>
                <a:noFill/>
              </a:ln>
              <a:solidFill>
                <a:srgbClr val="99CA3C"/>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7E5102E9-6789-45BF-A33B-1E4848DC7EEB}"/>
              </a:ext>
            </a:extLst>
          </p:cNvPr>
          <p:cNvSpPr txBox="1"/>
          <p:nvPr/>
        </p:nvSpPr>
        <p:spPr>
          <a:xfrm>
            <a:off x="124187" y="5169223"/>
            <a:ext cx="2800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7932B"/>
                </a:solidFill>
                <a:effectLst/>
                <a:uLnTx/>
                <a:uFillTx/>
                <a:latin typeface="Century Gothic" panose="020B0502020202020204" pitchFamily="34" charset="0"/>
                <a:ea typeface="+mn-ea"/>
                <a:cs typeface="+mn-cs"/>
              </a:rPr>
              <a:t>Resource Sustainability </a:t>
            </a:r>
          </a:p>
        </p:txBody>
      </p:sp>
      <p:sp>
        <p:nvSpPr>
          <p:cNvPr id="37" name="TextBox 36">
            <a:extLst>
              <a:ext uri="{FF2B5EF4-FFF2-40B4-BE49-F238E27FC236}">
                <a16:creationId xmlns:a16="http://schemas.microsoft.com/office/drawing/2014/main" id="{945345EA-4670-4E23-972C-F73F7F9F8DC1}"/>
              </a:ext>
            </a:extLst>
          </p:cNvPr>
          <p:cNvSpPr txBox="1"/>
          <p:nvPr/>
        </p:nvSpPr>
        <p:spPr>
          <a:xfrm>
            <a:off x="3587681" y="2243944"/>
            <a:ext cx="2794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A5A5A5"/>
                </a:solidFill>
                <a:effectLst/>
                <a:uLnTx/>
                <a:uFillTx/>
                <a:latin typeface="Century Gothic" panose="020B0502020202020204" pitchFamily="34" charset="0"/>
                <a:ea typeface="+mn-ea"/>
                <a:cs typeface="+mn-cs"/>
              </a:rPr>
              <a:t>FECM Program Support </a:t>
            </a:r>
          </a:p>
        </p:txBody>
      </p:sp>
      <p:graphicFrame>
        <p:nvGraphicFramePr>
          <p:cNvPr id="38" name="Table 37">
            <a:extLst>
              <a:ext uri="{FF2B5EF4-FFF2-40B4-BE49-F238E27FC236}">
                <a16:creationId xmlns:a16="http://schemas.microsoft.com/office/drawing/2014/main" id="{A38660A8-5A21-43A0-A764-9B4EA7CB3121}"/>
              </a:ext>
            </a:extLst>
          </p:cNvPr>
          <p:cNvGraphicFramePr>
            <a:graphicFrameLocks noGrp="1"/>
          </p:cNvGraphicFramePr>
          <p:nvPr/>
        </p:nvGraphicFramePr>
        <p:xfrm>
          <a:off x="3746191" y="4394596"/>
          <a:ext cx="3498473" cy="750570"/>
        </p:xfrm>
        <a:graphic>
          <a:graphicData uri="http://schemas.openxmlformats.org/drawingml/2006/table">
            <a:tbl>
              <a:tblPr>
                <a:tableStyleId>{5C22544A-7EE6-4342-B048-85BDC9FD1C3A}</a:tableStyleId>
              </a:tblPr>
              <a:tblGrid>
                <a:gridCol w="2687234">
                  <a:extLst>
                    <a:ext uri="{9D8B030D-6E8A-4147-A177-3AD203B41FA5}">
                      <a16:colId xmlns:a16="http://schemas.microsoft.com/office/drawing/2014/main" val="214844457"/>
                    </a:ext>
                  </a:extLst>
                </a:gridCol>
                <a:gridCol w="811239">
                  <a:extLst>
                    <a:ext uri="{9D8B030D-6E8A-4147-A177-3AD203B41FA5}">
                      <a16:colId xmlns:a16="http://schemas.microsoft.com/office/drawing/2014/main" val="3655876133"/>
                    </a:ext>
                  </a:extLst>
                </a:gridCol>
              </a:tblGrid>
              <a:tr h="227397">
                <a:tc>
                  <a:txBody>
                    <a:bodyPr/>
                    <a:lstStyle/>
                    <a:p>
                      <a:pPr algn="l" fontAlgn="b"/>
                      <a:r>
                        <a:rPr lang="en-US" sz="1600" b="1" u="none" strike="noStrike" dirty="0">
                          <a:solidFill>
                            <a:schemeClr val="tx1"/>
                          </a:solidFill>
                          <a:effectLst/>
                          <a:latin typeface="Century Gothic" panose="020B0502020202020204" pitchFamily="34" charset="0"/>
                        </a:rPr>
                        <a:t>EE</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tc>
                  <a:txBody>
                    <a:bodyPr/>
                    <a:lstStyle/>
                    <a:p>
                      <a:pPr algn="l" fontAlgn="b"/>
                      <a:r>
                        <a:rPr lang="en-US" sz="1600" b="1" u="none" strike="noStrike" dirty="0">
                          <a:solidFill>
                            <a:schemeClr val="tx1"/>
                          </a:solidFill>
                          <a:effectLst/>
                          <a:latin typeface="Century Gothic" panose="020B0502020202020204" pitchFamily="34" charset="0"/>
                        </a:rPr>
                        <a:t>$260M</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extLst>
                  <a:ext uri="{0D108BD9-81ED-4DB2-BD59-A6C34878D82A}">
                    <a16:rowId xmlns:a16="http://schemas.microsoft.com/office/drawing/2014/main" val="3573201274"/>
                  </a:ext>
                </a:extLst>
              </a:tr>
              <a:tr h="227397">
                <a:tc>
                  <a:txBody>
                    <a:bodyPr/>
                    <a:lstStyle/>
                    <a:p>
                      <a:pPr algn="l" fontAlgn="b"/>
                      <a:r>
                        <a:rPr lang="en-US" sz="1600" b="1" u="none" strike="noStrike" dirty="0">
                          <a:solidFill>
                            <a:schemeClr val="tx1"/>
                          </a:solidFill>
                          <a:effectLst/>
                          <a:latin typeface="Century Gothic" panose="020B0502020202020204" pitchFamily="34" charset="0"/>
                        </a:rPr>
                        <a:t>OE</a:t>
                      </a:r>
                    </a:p>
                    <a:p>
                      <a:pPr algn="l" fontAlgn="b"/>
                      <a:r>
                        <a:rPr lang="en-US" sz="1600" b="1" i="0" u="none" strike="noStrike" dirty="0">
                          <a:solidFill>
                            <a:schemeClr val="tx1"/>
                          </a:solidFill>
                          <a:effectLst/>
                          <a:latin typeface="Century Gothic" panose="020B0502020202020204" pitchFamily="34" charset="0"/>
                        </a:rPr>
                        <a:t>CESER</a:t>
                      </a:r>
                    </a:p>
                  </a:txBody>
                  <a:tcPr marL="9525" marR="9525" marT="9525" marB="0" anchor="b">
                    <a:noFill/>
                  </a:tcPr>
                </a:tc>
                <a:tc>
                  <a:txBody>
                    <a:bodyPr/>
                    <a:lstStyle/>
                    <a:p>
                      <a:pPr algn="l" fontAlgn="b"/>
                      <a:r>
                        <a:rPr lang="en-US" sz="1600" b="1" u="none" strike="noStrike" dirty="0">
                          <a:solidFill>
                            <a:schemeClr val="tx1"/>
                          </a:solidFill>
                          <a:effectLst/>
                          <a:latin typeface="Century Gothic" panose="020B0502020202020204" pitchFamily="34" charset="0"/>
                        </a:rPr>
                        <a:t>$  10M</a:t>
                      </a:r>
                    </a:p>
                    <a:p>
                      <a:pPr algn="l" fontAlgn="b"/>
                      <a:r>
                        <a:rPr lang="en-US" sz="1600" b="1" i="0" u="none" strike="noStrike" dirty="0">
                          <a:solidFill>
                            <a:schemeClr val="tx1"/>
                          </a:solidFill>
                          <a:effectLst/>
                          <a:latin typeface="Century Gothic" panose="020B0502020202020204" pitchFamily="34" charset="0"/>
                        </a:rPr>
                        <a:t>$  67M</a:t>
                      </a:r>
                    </a:p>
                  </a:txBody>
                  <a:tcPr marL="9525" marR="9525" marT="9525" marB="0" anchor="b">
                    <a:noFill/>
                  </a:tcPr>
                </a:tc>
                <a:extLst>
                  <a:ext uri="{0D108BD9-81ED-4DB2-BD59-A6C34878D82A}">
                    <a16:rowId xmlns:a16="http://schemas.microsoft.com/office/drawing/2014/main" val="3661925024"/>
                  </a:ext>
                </a:extLst>
              </a:tr>
            </a:tbl>
          </a:graphicData>
        </a:graphic>
      </p:graphicFrame>
      <p:sp>
        <p:nvSpPr>
          <p:cNvPr id="40" name="TextBox 39">
            <a:extLst>
              <a:ext uri="{FF2B5EF4-FFF2-40B4-BE49-F238E27FC236}">
                <a16:creationId xmlns:a16="http://schemas.microsoft.com/office/drawing/2014/main" id="{19DAD30B-D168-4799-AAF6-929CC2BEF240}"/>
              </a:ext>
            </a:extLst>
          </p:cNvPr>
          <p:cNvSpPr txBox="1"/>
          <p:nvPr/>
        </p:nvSpPr>
        <p:spPr>
          <a:xfrm>
            <a:off x="3640386" y="4076194"/>
            <a:ext cx="25218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B0D9"/>
                </a:solidFill>
                <a:effectLst/>
                <a:uLnTx/>
                <a:uFillTx/>
                <a:latin typeface="Century Gothic" panose="020B0502020202020204" pitchFamily="34" charset="0"/>
                <a:ea typeface="+mn-ea"/>
                <a:cs typeface="+mn-cs"/>
              </a:rPr>
              <a:t>Non-Fossil Programs*</a:t>
            </a:r>
          </a:p>
        </p:txBody>
      </p:sp>
      <p:graphicFrame>
        <p:nvGraphicFramePr>
          <p:cNvPr id="41" name="Table 40">
            <a:extLst>
              <a:ext uri="{FF2B5EF4-FFF2-40B4-BE49-F238E27FC236}">
                <a16:creationId xmlns:a16="http://schemas.microsoft.com/office/drawing/2014/main" id="{DEE3F8B6-3346-4D5F-BB06-F49ECB7AD515}"/>
              </a:ext>
            </a:extLst>
          </p:cNvPr>
          <p:cNvGraphicFramePr>
            <a:graphicFrameLocks noGrp="1"/>
          </p:cNvGraphicFramePr>
          <p:nvPr/>
        </p:nvGraphicFramePr>
        <p:xfrm>
          <a:off x="3776724" y="5693176"/>
          <a:ext cx="3933038" cy="310063"/>
        </p:xfrm>
        <a:graphic>
          <a:graphicData uri="http://schemas.openxmlformats.org/drawingml/2006/table">
            <a:tbl>
              <a:tblPr>
                <a:tableStyleId>{5C22544A-7EE6-4342-B048-85BDC9FD1C3A}</a:tableStyleId>
              </a:tblPr>
              <a:tblGrid>
                <a:gridCol w="2714185">
                  <a:extLst>
                    <a:ext uri="{9D8B030D-6E8A-4147-A177-3AD203B41FA5}">
                      <a16:colId xmlns:a16="http://schemas.microsoft.com/office/drawing/2014/main" val="4281085638"/>
                    </a:ext>
                  </a:extLst>
                </a:gridCol>
                <a:gridCol w="1218853">
                  <a:extLst>
                    <a:ext uri="{9D8B030D-6E8A-4147-A177-3AD203B41FA5}">
                      <a16:colId xmlns:a16="http://schemas.microsoft.com/office/drawing/2014/main" val="1800132570"/>
                    </a:ext>
                  </a:extLst>
                </a:gridCol>
              </a:tblGrid>
              <a:tr h="310063">
                <a:tc>
                  <a:txBody>
                    <a:bodyPr/>
                    <a:lstStyle/>
                    <a:p>
                      <a:pPr algn="l" fontAlgn="b"/>
                      <a:r>
                        <a:rPr lang="en-US" sz="1600" b="1" u="none" strike="noStrike" dirty="0">
                          <a:solidFill>
                            <a:schemeClr val="tx1"/>
                          </a:solidFill>
                          <a:effectLst/>
                          <a:latin typeface="Century Gothic" panose="020B0502020202020204" pitchFamily="34" charset="0"/>
                        </a:rPr>
                        <a:t>Other</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tc>
                  <a:txBody>
                    <a:bodyPr/>
                    <a:lstStyle/>
                    <a:p>
                      <a:pPr algn="l" fontAlgn="b"/>
                      <a:r>
                        <a:rPr lang="en-US" sz="1600" b="1" u="none" strike="noStrike" dirty="0">
                          <a:solidFill>
                            <a:schemeClr val="tx1"/>
                          </a:solidFill>
                          <a:effectLst/>
                          <a:latin typeface="Century Gothic" panose="020B0502020202020204" pitchFamily="34" charset="0"/>
                        </a:rPr>
                        <a:t>$  80M</a:t>
                      </a:r>
                      <a:endParaRPr lang="en-US" sz="1600" b="1" i="0" u="none" strike="noStrike" dirty="0">
                        <a:solidFill>
                          <a:schemeClr val="tx1"/>
                        </a:solidFill>
                        <a:effectLst/>
                        <a:latin typeface="Century Gothic" panose="020B0502020202020204" pitchFamily="34" charset="0"/>
                      </a:endParaRPr>
                    </a:p>
                  </a:txBody>
                  <a:tcPr marL="9525" marR="9525" marT="9525" marB="0" anchor="b">
                    <a:noFill/>
                  </a:tcPr>
                </a:tc>
                <a:extLst>
                  <a:ext uri="{0D108BD9-81ED-4DB2-BD59-A6C34878D82A}">
                    <a16:rowId xmlns:a16="http://schemas.microsoft.com/office/drawing/2014/main" val="2523638168"/>
                  </a:ext>
                </a:extLst>
              </a:tr>
            </a:tbl>
          </a:graphicData>
        </a:graphic>
      </p:graphicFrame>
      <p:sp>
        <p:nvSpPr>
          <p:cNvPr id="42" name="TextBox 41">
            <a:extLst>
              <a:ext uri="{FF2B5EF4-FFF2-40B4-BE49-F238E27FC236}">
                <a16:creationId xmlns:a16="http://schemas.microsoft.com/office/drawing/2014/main" id="{F252B886-7C27-401F-9E66-A092D379B2E9}"/>
              </a:ext>
            </a:extLst>
          </p:cNvPr>
          <p:cNvSpPr txBox="1"/>
          <p:nvPr/>
        </p:nvSpPr>
        <p:spPr>
          <a:xfrm>
            <a:off x="3640386" y="5134115"/>
            <a:ext cx="36872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Collaborative Research</a:t>
            </a:r>
            <a:br>
              <a:rPr kumimoji="0" lang="en-US"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br>
            <a:r>
              <a:rPr kumimoji="0" lang="en-US"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and Engagement</a:t>
            </a:r>
          </a:p>
        </p:txBody>
      </p:sp>
      <p:graphicFrame>
        <p:nvGraphicFramePr>
          <p:cNvPr id="43" name="Chart 42">
            <a:extLst>
              <a:ext uri="{FF2B5EF4-FFF2-40B4-BE49-F238E27FC236}">
                <a16:creationId xmlns:a16="http://schemas.microsoft.com/office/drawing/2014/main" id="{8A8488E6-CA88-4326-A9B0-82692FA989B8}"/>
              </a:ext>
            </a:extLst>
          </p:cNvPr>
          <p:cNvGraphicFramePr/>
          <p:nvPr/>
        </p:nvGraphicFramePr>
        <p:xfrm>
          <a:off x="6359007" y="618932"/>
          <a:ext cx="6476105" cy="5797248"/>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50FCADC4-1428-4DD1-9EDD-B3A4ADCD21C4}"/>
              </a:ext>
            </a:extLst>
          </p:cNvPr>
          <p:cNvSpPr txBox="1"/>
          <p:nvPr/>
        </p:nvSpPr>
        <p:spPr>
          <a:xfrm>
            <a:off x="7959062" y="5969476"/>
            <a:ext cx="45340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73838"/>
                </a:solidFill>
                <a:effectLst/>
                <a:uLnTx/>
                <a:uFillTx/>
                <a:latin typeface="Calibri"/>
                <a:ea typeface="+mn-ea"/>
                <a:cs typeface="+mn-cs"/>
              </a:rPr>
              <a:t>*Estimated and subject to change; updated March 2022.</a:t>
            </a:r>
          </a:p>
        </p:txBody>
      </p:sp>
      <p:graphicFrame>
        <p:nvGraphicFramePr>
          <p:cNvPr id="19" name="Table 18">
            <a:extLst>
              <a:ext uri="{FF2B5EF4-FFF2-40B4-BE49-F238E27FC236}">
                <a16:creationId xmlns:a16="http://schemas.microsoft.com/office/drawing/2014/main" id="{65AC66B0-4676-47E5-BF18-B39FD061D346}"/>
              </a:ext>
            </a:extLst>
          </p:cNvPr>
          <p:cNvGraphicFramePr>
            <a:graphicFrameLocks noGrp="1" noChangeAspect="1"/>
          </p:cNvGraphicFramePr>
          <p:nvPr/>
        </p:nvGraphicFramePr>
        <p:xfrm>
          <a:off x="232933" y="5509620"/>
          <a:ext cx="3294492" cy="741045"/>
        </p:xfrm>
        <a:graphic>
          <a:graphicData uri="http://schemas.openxmlformats.org/drawingml/2006/table">
            <a:tbl>
              <a:tblPr>
                <a:tableStyleId>{7DF18680-E054-41AD-8BC1-D1AEF772440D}</a:tableStyleId>
              </a:tblPr>
              <a:tblGrid>
                <a:gridCol w="2522624">
                  <a:extLst>
                    <a:ext uri="{9D8B030D-6E8A-4147-A177-3AD203B41FA5}">
                      <a16:colId xmlns:a16="http://schemas.microsoft.com/office/drawing/2014/main" val="774621612"/>
                    </a:ext>
                  </a:extLst>
                </a:gridCol>
                <a:gridCol w="771868">
                  <a:extLst>
                    <a:ext uri="{9D8B030D-6E8A-4147-A177-3AD203B41FA5}">
                      <a16:colId xmlns:a16="http://schemas.microsoft.com/office/drawing/2014/main" val="4128637822"/>
                    </a:ext>
                  </a:extLst>
                </a:gridCol>
              </a:tblGrid>
              <a:tr h="227397">
                <a:tc>
                  <a:txBody>
                    <a:bodyPr/>
                    <a:lstStyle/>
                    <a:p>
                      <a:pPr algn="l" fontAlgn="b"/>
                      <a:r>
                        <a:rPr lang="en-US" sz="1600" b="1" u="none" strike="noStrike" dirty="0">
                          <a:effectLst/>
                        </a:rPr>
                        <a:t>Resource Tech. and Sustainability</a:t>
                      </a:r>
                    </a:p>
                    <a:p>
                      <a:pPr algn="l" fontAlgn="b"/>
                      <a:endParaRPr lang="en-US" sz="1600" b="1" i="0" u="none" strike="noStrike" dirty="0">
                        <a:solidFill>
                          <a:schemeClr val="tx1"/>
                        </a:solidFill>
                        <a:effectLst/>
                        <a:latin typeface="Century Gothic" panose="020B0502020202020204" pitchFamily="34" charset="0"/>
                      </a:endParaRPr>
                    </a:p>
                  </a:txBody>
                  <a:tcPr marL="9525" marR="9525" marT="9525" marB="0">
                    <a:noFill/>
                  </a:tcPr>
                </a:tc>
                <a:tc>
                  <a:txBody>
                    <a:bodyPr/>
                    <a:lstStyle/>
                    <a:p>
                      <a:pPr algn="l" fontAlgn="b"/>
                      <a:r>
                        <a:rPr lang="en-US" sz="1600" b="1" u="none" strike="noStrike" dirty="0">
                          <a:effectLst/>
                        </a:rPr>
                        <a:t>$110M</a:t>
                      </a:r>
                    </a:p>
                    <a:p>
                      <a:pPr algn="l" fontAlgn="b"/>
                      <a:endParaRPr lang="en-US" sz="1600" b="1" i="0" u="none" strike="noStrike" dirty="0">
                        <a:solidFill>
                          <a:schemeClr val="tx1"/>
                        </a:solidFill>
                        <a:effectLst/>
                        <a:latin typeface="Century Gothic" panose="020B0502020202020204" pitchFamily="34" charset="0"/>
                      </a:endParaRPr>
                    </a:p>
                  </a:txBody>
                  <a:tcPr marL="9525" marR="9525" marT="9525" marB="0">
                    <a:noFill/>
                  </a:tcPr>
                </a:tc>
                <a:extLst>
                  <a:ext uri="{0D108BD9-81ED-4DB2-BD59-A6C34878D82A}">
                    <a16:rowId xmlns:a16="http://schemas.microsoft.com/office/drawing/2014/main" val="4056509721"/>
                  </a:ext>
                </a:extLst>
              </a:tr>
            </a:tbl>
          </a:graphicData>
        </a:graphic>
      </p:graphicFrame>
    </p:spTree>
    <p:custDataLst>
      <p:tags r:id="rId1"/>
    </p:custDataLst>
    <p:extLst>
      <p:ext uri="{BB962C8B-B14F-4D97-AF65-F5344CB8AC3E}">
        <p14:creationId xmlns:p14="http://schemas.microsoft.com/office/powerpoint/2010/main" val="287832275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540" y="1192696"/>
            <a:ext cx="6860573" cy="4849287"/>
          </a:xfrm>
        </p:spPr>
        <p:txBody>
          <a:bodyPr>
            <a:normAutofit/>
          </a:bodyPr>
          <a:lstStyle/>
          <a:p>
            <a:pPr marR="0" lvl="0">
              <a:spcBef>
                <a:spcPts val="0"/>
              </a:spcBef>
              <a:spcAft>
                <a:spcPts val="0"/>
              </a:spcAft>
            </a:pPr>
            <a:endParaRPr lang="en-US" sz="2700" dirty="0">
              <a:effectLst/>
              <a:ea typeface="Calibri" panose="020F0502020204030204" pitchFamily="34" charset="0"/>
              <a:cs typeface="Times New Roman" panose="02020603050405020304" pitchFamily="18" charset="0"/>
            </a:endParaRPr>
          </a:p>
          <a:p>
            <a:pPr marR="0" lvl="0">
              <a:spcBef>
                <a:spcPts val="0"/>
              </a:spcBef>
              <a:spcAft>
                <a:spcPts val="0"/>
              </a:spcAft>
            </a:pPr>
            <a:endParaRPr lang="en-US" sz="2700" dirty="0">
              <a:effectLst/>
              <a:ea typeface="Calibri" panose="020F0502020204030204" pitchFamily="34" charset="0"/>
              <a:cs typeface="Times New Roman" panose="02020603050405020304" pitchFamily="18" charset="0"/>
            </a:endParaRPr>
          </a:p>
          <a:p>
            <a:pPr marR="0" lvl="0">
              <a:spcBef>
                <a:spcPts val="0"/>
              </a:spcBef>
              <a:spcAft>
                <a:spcPts val="0"/>
              </a:spcAft>
            </a:pPr>
            <a:endParaRPr lang="en-US" sz="2700" dirty="0">
              <a:effectLst/>
              <a:ea typeface="Calibri" panose="020F0502020204030204" pitchFamily="34" charset="0"/>
              <a:cs typeface="Times New Roman" panose="02020603050405020304" pitchFamily="18" charset="0"/>
            </a:endParaRPr>
          </a:p>
        </p:txBody>
      </p:sp>
      <p:sp>
        <p:nvSpPr>
          <p:cNvPr id="3" name="Title 2"/>
          <p:cNvSpPr>
            <a:spLocks noGrp="1"/>
          </p:cNvSpPr>
          <p:nvPr>
            <p:ph type="ctrTitle" idx="4294967295"/>
          </p:nvPr>
        </p:nvSpPr>
        <p:spPr>
          <a:xfrm>
            <a:off x="305539" y="169057"/>
            <a:ext cx="11582400" cy="601663"/>
          </a:xfrm>
        </p:spPr>
        <p:txBody>
          <a:bodyPr>
            <a:noAutofit/>
          </a:bodyPr>
          <a:lstStyle/>
          <a:p>
            <a:r>
              <a:rPr lang="en-US" sz="3200" b="1" dirty="0">
                <a:latin typeface="Century Gothic" panose="020B0502020202020204" pitchFamily="34" charset="0"/>
              </a:rPr>
              <a:t>NETL Overview Video</a:t>
            </a:r>
          </a:p>
        </p:txBody>
      </p:sp>
      <p:sp>
        <p:nvSpPr>
          <p:cNvPr id="6" name="TextBox 5">
            <a:extLst>
              <a:ext uri="{FF2B5EF4-FFF2-40B4-BE49-F238E27FC236}">
                <a16:creationId xmlns:a16="http://schemas.microsoft.com/office/drawing/2014/main" id="{348C3DC2-6285-4998-9D64-81A31E711564}"/>
              </a:ext>
            </a:extLst>
          </p:cNvPr>
          <p:cNvSpPr txBox="1"/>
          <p:nvPr/>
        </p:nvSpPr>
        <p:spPr>
          <a:xfrm>
            <a:off x="4183126" y="5811150"/>
            <a:ext cx="4681330" cy="461665"/>
          </a:xfrm>
          <a:prstGeom prst="rect">
            <a:avLst/>
          </a:prstGeom>
          <a:noFill/>
        </p:spPr>
        <p:txBody>
          <a:bodyPr wrap="square" rtlCol="0">
            <a:spAutoFit/>
          </a:bodyPr>
          <a:lstStyle/>
          <a:p>
            <a:pPr marR="0" lvl="0">
              <a:spcBef>
                <a:spcPts val="0"/>
              </a:spcBef>
              <a:spcAft>
                <a:spcPts val="0"/>
              </a:spcAft>
            </a:pPr>
            <a:r>
              <a:rPr lang="en-US" sz="2400" dirty="0">
                <a:effectLst/>
                <a:ea typeface="Calibri" panose="020F0502020204030204" pitchFamily="34" charset="0"/>
                <a:cs typeface="Times New Roman" panose="02020603050405020304" pitchFamily="18" charset="0"/>
                <a:hlinkClick r:id="rId4"/>
              </a:rPr>
              <a:t>https://youtu.be/w64b4u2fqg4</a:t>
            </a:r>
            <a:r>
              <a:rPr lang="en-US" sz="2400" dirty="0">
                <a:effectLst/>
                <a:ea typeface="Calibri" panose="020F0502020204030204" pitchFamily="34" charset="0"/>
                <a:cs typeface="Times New Roman" panose="02020603050405020304" pitchFamily="18" charset="0"/>
              </a:rPr>
              <a:t>  </a:t>
            </a:r>
          </a:p>
        </p:txBody>
      </p:sp>
      <p:pic>
        <p:nvPicPr>
          <p:cNvPr id="5" name="Online Media 4" title="An Overview of The National Energy Technology Laboratory">
            <a:hlinkClick r:id="" action="ppaction://media"/>
            <a:extLst>
              <a:ext uri="{FF2B5EF4-FFF2-40B4-BE49-F238E27FC236}">
                <a16:creationId xmlns:a16="http://schemas.microsoft.com/office/drawing/2014/main" id="{4519CA16-92A3-4BC7-8869-EF01558B88DB}"/>
              </a:ext>
            </a:extLst>
          </p:cNvPr>
          <p:cNvPicPr>
            <a:picLocks noRot="1" noChangeAspect="1"/>
          </p:cNvPicPr>
          <p:nvPr>
            <a:videoFile r:link="rId1"/>
          </p:nvPr>
        </p:nvPicPr>
        <p:blipFill>
          <a:blip r:embed="rId5"/>
          <a:stretch>
            <a:fillRect/>
          </a:stretch>
        </p:blipFill>
        <p:spPr>
          <a:xfrm>
            <a:off x="1915947" y="1067270"/>
            <a:ext cx="8360105" cy="4723459"/>
          </a:xfrm>
          <a:prstGeom prst="rect">
            <a:avLst/>
          </a:prstGeom>
        </p:spPr>
      </p:pic>
    </p:spTree>
    <p:extLst>
      <p:ext uri="{BB962C8B-B14F-4D97-AF65-F5344CB8AC3E}">
        <p14:creationId xmlns:p14="http://schemas.microsoft.com/office/powerpoint/2010/main" val="319359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3447" y="1954908"/>
            <a:ext cx="9049623" cy="1474092"/>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3600" dirty="0">
                <a:solidFill>
                  <a:srgbClr val="F7932B"/>
                </a:solidFill>
                <a:latin typeface="Century Gothic" panose="020B0502020202020204" pitchFamily="34" charset="0"/>
              </a:rPr>
              <a:t>Acquisition / Small Business Information</a:t>
            </a:r>
            <a:endParaRPr lang="en-US" b="0" dirty="0"/>
          </a:p>
        </p:txBody>
      </p:sp>
    </p:spTree>
    <p:extLst>
      <p:ext uri="{BB962C8B-B14F-4D97-AF65-F5344CB8AC3E}">
        <p14:creationId xmlns:p14="http://schemas.microsoft.com/office/powerpoint/2010/main" val="1824301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792" y="1003436"/>
            <a:ext cx="11502147" cy="5038547"/>
          </a:xfrm>
        </p:spPr>
        <p:txBody>
          <a:bodyPr>
            <a:normAutofit fontScale="92500" lnSpcReduction="10000"/>
          </a:bodyPr>
          <a:lstStyle/>
          <a:p>
            <a:pPr marL="0" indent="0">
              <a:spcBef>
                <a:spcPts val="600"/>
              </a:spcBef>
              <a:buNone/>
            </a:pPr>
            <a:r>
              <a:rPr lang="en-US" sz="2600" b="1" dirty="0">
                <a:solidFill>
                  <a:schemeClr val="accent6"/>
                </a:solidFill>
              </a:rPr>
              <a:t>NETL’s Top 10 NAICS Codes by Total Dollars in FY2021:</a:t>
            </a:r>
          </a:p>
          <a:p>
            <a:pPr marL="457200" indent="-457200">
              <a:spcBef>
                <a:spcPts val="600"/>
              </a:spcBef>
              <a:buFont typeface="+mj-lt"/>
              <a:buAutoNum type="arabicParenR"/>
            </a:pPr>
            <a:endParaRPr lang="en-US" sz="1200" dirty="0">
              <a:solidFill>
                <a:schemeClr val="accent6"/>
              </a:solidFill>
            </a:endParaRP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541715 - RESEARCH AND DEVELOPMENT IN THE PHYSICAL, ENGINEERING, AND LIFE SCIENCES - $148,332,100.00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541330 - ENGINEERING SERVICES - $48,822,769.78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561210 - FACILITIES SUPPORT SERVICES - $41,392,793.54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213112 - SUPPORT ACTIVITIES FOR OIL AND GAS OPERATIONS - $40,152,484.63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236220 - COMMERCIAL AND INSTITUTIONAL BUILDING CONSTRUCTION - $31,458,514.14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541512 - COMPUTER SYSTEMS DESIGN SERVICES - $14,040,036.00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541519 - OTHER COMPUTER RELATED SERVICES - $8,441,261.06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561110 - OFFICE ADMINISTRATIVE SERVICES - $3,497,935.00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541620 - ENVIRONMENTAL CONSULTING SERVICES - $3,176,842.12 </a:t>
            </a:r>
          </a:p>
          <a:p>
            <a:pPr marL="457200" marR="0" lvl="0" indent="-457200">
              <a:lnSpc>
                <a:spcPct val="110000"/>
              </a:lnSpc>
              <a:spcBef>
                <a:spcPts val="0"/>
              </a:spcBef>
              <a:spcAft>
                <a:spcPts val="0"/>
              </a:spcAft>
              <a:buFont typeface="+mj-lt"/>
              <a:buAutoNum type="arabicParenR"/>
            </a:pPr>
            <a:r>
              <a:rPr lang="en-US" dirty="0">
                <a:effectLst/>
                <a:ea typeface="Calibri" panose="020F0502020204030204" pitchFamily="34" charset="0"/>
                <a:cs typeface="Times New Roman" panose="02020603050405020304" pitchFamily="18" charset="0"/>
              </a:rPr>
              <a:t>561612 - SECURITY GUARDS AND PATROL SERVICES - $2,918,870.00</a:t>
            </a:r>
          </a:p>
        </p:txBody>
      </p:sp>
      <p:sp>
        <p:nvSpPr>
          <p:cNvPr id="3" name="Title 2"/>
          <p:cNvSpPr>
            <a:spLocks noGrp="1"/>
          </p:cNvSpPr>
          <p:nvPr>
            <p:ph type="ctrTitle" idx="4294967295"/>
          </p:nvPr>
        </p:nvSpPr>
        <p:spPr>
          <a:xfrm>
            <a:off x="305539" y="169057"/>
            <a:ext cx="11582400" cy="601663"/>
          </a:xfrm>
        </p:spPr>
        <p:txBody>
          <a:bodyPr>
            <a:noAutofit/>
          </a:bodyPr>
          <a:lstStyle/>
          <a:p>
            <a:r>
              <a:rPr lang="en-US" sz="3200" b="1" dirty="0">
                <a:latin typeface="Century Gothic" panose="020B0502020202020204" pitchFamily="34" charset="0"/>
              </a:rPr>
              <a:t>What do we buy? </a:t>
            </a:r>
          </a:p>
        </p:txBody>
      </p:sp>
    </p:spTree>
    <p:extLst>
      <p:ext uri="{BB962C8B-B14F-4D97-AF65-F5344CB8AC3E}">
        <p14:creationId xmlns:p14="http://schemas.microsoft.com/office/powerpoint/2010/main" val="780370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9524" y="109797"/>
            <a:ext cx="11580921" cy="600980"/>
          </a:xfrm>
        </p:spPr>
        <p:txBody>
          <a:bodyPr>
            <a:noAutofit/>
          </a:bodyPr>
          <a:lstStyle/>
          <a:p>
            <a:r>
              <a:rPr lang="en-US" sz="3200" dirty="0">
                <a:latin typeface="Century Gothic" panose="020B0502020202020204" pitchFamily="34" charset="0"/>
              </a:rPr>
              <a:t>NETL’s Site Support Prime Contracts</a:t>
            </a:r>
          </a:p>
        </p:txBody>
      </p:sp>
      <p:graphicFrame>
        <p:nvGraphicFramePr>
          <p:cNvPr id="7" name="Content Placeholder 6">
            <a:extLst>
              <a:ext uri="{FF2B5EF4-FFF2-40B4-BE49-F238E27FC236}">
                <a16:creationId xmlns:a16="http://schemas.microsoft.com/office/drawing/2014/main" id="{186BA7B6-4F0B-4477-A447-81C41AD9CABE}"/>
              </a:ext>
            </a:extLst>
          </p:cNvPr>
          <p:cNvGraphicFramePr>
            <a:graphicFrameLocks noGrp="1"/>
          </p:cNvGraphicFramePr>
          <p:nvPr>
            <p:ph idx="1"/>
          </p:nvPr>
        </p:nvGraphicFramePr>
        <p:xfrm>
          <a:off x="1053547" y="1427820"/>
          <a:ext cx="9879495" cy="3472170"/>
        </p:xfrm>
        <a:graphic>
          <a:graphicData uri="http://schemas.openxmlformats.org/drawingml/2006/table">
            <a:tbl>
              <a:tblPr firstRow="1" bandRow="1">
                <a:tableStyleId>{5C22544A-7EE6-4342-B048-85BDC9FD1C3A}</a:tableStyleId>
              </a:tblPr>
              <a:tblGrid>
                <a:gridCol w="2892287">
                  <a:extLst>
                    <a:ext uri="{9D8B030D-6E8A-4147-A177-3AD203B41FA5}">
                      <a16:colId xmlns:a16="http://schemas.microsoft.com/office/drawing/2014/main" val="338233218"/>
                    </a:ext>
                  </a:extLst>
                </a:gridCol>
                <a:gridCol w="2693505">
                  <a:extLst>
                    <a:ext uri="{9D8B030D-6E8A-4147-A177-3AD203B41FA5}">
                      <a16:colId xmlns:a16="http://schemas.microsoft.com/office/drawing/2014/main" val="2108913887"/>
                    </a:ext>
                  </a:extLst>
                </a:gridCol>
                <a:gridCol w="2087217">
                  <a:extLst>
                    <a:ext uri="{9D8B030D-6E8A-4147-A177-3AD203B41FA5}">
                      <a16:colId xmlns:a16="http://schemas.microsoft.com/office/drawing/2014/main" val="956555948"/>
                    </a:ext>
                  </a:extLst>
                </a:gridCol>
                <a:gridCol w="2206486">
                  <a:extLst>
                    <a:ext uri="{9D8B030D-6E8A-4147-A177-3AD203B41FA5}">
                      <a16:colId xmlns:a16="http://schemas.microsoft.com/office/drawing/2014/main" val="694115899"/>
                    </a:ext>
                  </a:extLst>
                </a:gridCol>
              </a:tblGrid>
              <a:tr h="58804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solidFill>
                            <a:srgbClr val="FFFFFF"/>
                          </a:solidFill>
                        </a:rPr>
                        <a:t>TITLE</a:t>
                      </a:r>
                    </a:p>
                    <a:p>
                      <a:pPr algn="ctr"/>
                      <a:endParaRPr lang="en-US" sz="1400" dirty="0">
                        <a:solidFill>
                          <a:srgbClr val="FFFFFF"/>
                        </a:solidFill>
                      </a:endParaRPr>
                    </a:p>
                  </a:txBody>
                  <a:tcPr marL="121920" marR="121920" marT="60960" marB="60960">
                    <a:solidFill>
                      <a:schemeClr val="bg1">
                        <a:lumMod val="5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solidFill>
                            <a:srgbClr val="FFFFFF"/>
                          </a:solidFill>
                        </a:rPr>
                        <a:t>CONTRACTOR</a:t>
                      </a:r>
                    </a:p>
                    <a:p>
                      <a:pPr algn="ctr"/>
                      <a:r>
                        <a:rPr lang="en-US" sz="1400" dirty="0">
                          <a:solidFill>
                            <a:srgbClr val="FFFFFF"/>
                          </a:solidFill>
                        </a:rPr>
                        <a:t>NAME</a:t>
                      </a:r>
                    </a:p>
                  </a:txBody>
                  <a:tcPr marL="121920" marR="121920" marT="60960" marB="60960">
                    <a:solidFill>
                      <a:schemeClr val="bg1">
                        <a:lumMod val="5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solidFill>
                            <a:srgbClr val="FFFFFF"/>
                          </a:solidFill>
                        </a:rPr>
                        <a:t>AWARD </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solidFill>
                            <a:srgbClr val="FFFFFF"/>
                          </a:solidFill>
                        </a:rPr>
                        <a:t>NUMBER</a:t>
                      </a:r>
                    </a:p>
                  </a:txBody>
                  <a:tcPr marL="121920" marR="121920" marT="60960" marB="60960">
                    <a:solidFill>
                      <a:schemeClr val="bg1">
                        <a:lumMod val="50000"/>
                      </a:schemeClr>
                    </a:solidFill>
                  </a:tcPr>
                </a:tc>
                <a:tc>
                  <a:txBody>
                    <a:bodyPr/>
                    <a:lstStyle/>
                    <a:p>
                      <a:pPr algn="ctr"/>
                      <a:r>
                        <a:rPr lang="en-US" sz="1400" dirty="0">
                          <a:solidFill>
                            <a:srgbClr val="FFFFFF"/>
                          </a:solidFill>
                        </a:rPr>
                        <a:t>PERFORMANCE PERIOD</a:t>
                      </a:r>
                    </a:p>
                    <a:p>
                      <a:pPr algn="ctr"/>
                      <a:r>
                        <a:rPr lang="en-US" sz="1400" dirty="0">
                          <a:solidFill>
                            <a:srgbClr val="FFFFFF"/>
                          </a:solidFill>
                        </a:rPr>
                        <a:t>(INCLUDING OPTIONS)</a:t>
                      </a:r>
                    </a:p>
                  </a:txBody>
                  <a:tcPr marL="121920" marR="121920" marT="60960" marB="60960">
                    <a:solidFill>
                      <a:schemeClr val="bg1">
                        <a:lumMod val="50000"/>
                      </a:schemeClr>
                    </a:solidFill>
                  </a:tcPr>
                </a:tc>
                <a:extLst>
                  <a:ext uri="{0D108BD9-81ED-4DB2-BD59-A6C34878D82A}">
                    <a16:rowId xmlns:a16="http://schemas.microsoft.com/office/drawing/2014/main" val="3866340929"/>
                  </a:ext>
                </a:extLst>
              </a:tr>
              <a:tr h="617367">
                <a:tc>
                  <a:txBody>
                    <a:bodyPr/>
                    <a:lstStyle/>
                    <a:p>
                      <a:pPr algn="ctr"/>
                      <a:r>
                        <a:rPr lang="en-US" sz="1400" dirty="0">
                          <a:solidFill>
                            <a:schemeClr val="tx1"/>
                          </a:solidFill>
                        </a:rPr>
                        <a:t>Mission Execution and Strategic Analysis (MESA) Support Services</a:t>
                      </a:r>
                    </a:p>
                  </a:txBody>
                  <a:tcPr marL="121920" marR="121920" marT="60960" marB="60960">
                    <a:solidFill>
                      <a:schemeClr val="accent4">
                        <a:lumMod val="60000"/>
                        <a:lumOff val="40000"/>
                      </a:schemeClr>
                    </a:solidFill>
                  </a:tcPr>
                </a:tc>
                <a:tc>
                  <a:txBody>
                    <a:bodyPr/>
                    <a:lstStyle/>
                    <a:p>
                      <a:pPr algn="ctr"/>
                      <a:r>
                        <a:rPr lang="en-US" sz="1400" kern="1200" dirty="0">
                          <a:solidFill>
                            <a:schemeClr val="tx1"/>
                          </a:solidFill>
                          <a:effectLst/>
                          <a:latin typeface="+mn-lt"/>
                          <a:ea typeface="+mn-ea"/>
                          <a:cs typeface="+mn-cs"/>
                        </a:rPr>
                        <a:t>KeyLogic Systems, Inc.</a:t>
                      </a:r>
                      <a:endParaRPr lang="en-US" sz="1400" dirty="0">
                        <a:solidFill>
                          <a:schemeClr val="tx1"/>
                        </a:solidFill>
                      </a:endParaRPr>
                    </a:p>
                  </a:txBody>
                  <a:tcPr marL="121920" marR="121920" marT="60960" marB="60960">
                    <a:solidFill>
                      <a:schemeClr val="accent4">
                        <a:lumMod val="60000"/>
                        <a:lumOff val="40000"/>
                      </a:schemeClr>
                    </a:solidFill>
                  </a:tcPr>
                </a:tc>
                <a:tc>
                  <a:txBody>
                    <a:bodyPr/>
                    <a:lstStyle/>
                    <a:p>
                      <a:pPr algn="ctr"/>
                      <a:r>
                        <a:rPr lang="en-US" sz="1400" kern="1200" dirty="0">
                          <a:solidFill>
                            <a:schemeClr val="tx1"/>
                          </a:solidFill>
                          <a:effectLst/>
                          <a:latin typeface="+mn-lt"/>
                          <a:ea typeface="+mn-ea"/>
                          <a:cs typeface="+mn-cs"/>
                        </a:rPr>
                        <a:t>DE-FE0025912</a:t>
                      </a:r>
                      <a:endParaRPr lang="en-US" sz="1400" dirty="0">
                        <a:solidFill>
                          <a:schemeClr val="tx1"/>
                        </a:solidFill>
                      </a:endParaRPr>
                    </a:p>
                  </a:txBody>
                  <a:tcPr marL="121920" marR="121920" marT="60960" marB="60960">
                    <a:solidFill>
                      <a:schemeClr val="accent4">
                        <a:lumMod val="60000"/>
                        <a:lumOff val="40000"/>
                      </a:schemeClr>
                    </a:solidFill>
                  </a:tcPr>
                </a:tc>
                <a:tc>
                  <a:txBody>
                    <a:bodyPr/>
                    <a:lstStyle/>
                    <a:p>
                      <a:pPr algn="ctr"/>
                      <a:r>
                        <a:rPr lang="en-US" sz="1400" kern="1200" dirty="0">
                          <a:solidFill>
                            <a:schemeClr val="tx1"/>
                          </a:solidFill>
                          <a:effectLst/>
                          <a:latin typeface="+mn-lt"/>
                          <a:ea typeface="+mn-ea"/>
                          <a:cs typeface="+mn-cs"/>
                        </a:rPr>
                        <a:t>7/1/2016 to 6/30/2022 </a:t>
                      </a:r>
                    </a:p>
                  </a:txBody>
                  <a:tcPr marL="121920" marR="121920" marT="60960" marB="60960">
                    <a:solidFill>
                      <a:schemeClr val="accent4">
                        <a:lumMod val="60000"/>
                        <a:lumOff val="40000"/>
                      </a:schemeClr>
                    </a:solidFill>
                  </a:tcPr>
                </a:tc>
                <a:extLst>
                  <a:ext uri="{0D108BD9-81ED-4DB2-BD59-A6C34878D82A}">
                    <a16:rowId xmlns:a16="http://schemas.microsoft.com/office/drawing/2014/main" val="4113674987"/>
                  </a:ext>
                </a:extLst>
              </a:tr>
              <a:tr h="626621">
                <a:tc>
                  <a:txBody>
                    <a:bodyPr/>
                    <a:lstStyle/>
                    <a:p>
                      <a:pPr algn="ctr"/>
                      <a:r>
                        <a:rPr lang="en-US" sz="1400" dirty="0">
                          <a:solidFill>
                            <a:schemeClr val="tx1"/>
                          </a:solidFill>
                        </a:rPr>
                        <a:t>Information Technology Support Services (ITSS)</a:t>
                      </a:r>
                    </a:p>
                  </a:txBody>
                  <a:tcPr marL="121920" marR="121920" marT="60960" marB="60960">
                    <a:solidFill>
                      <a:schemeClr val="accent4">
                        <a:lumMod val="20000"/>
                        <a:lumOff val="80000"/>
                      </a:schemeClr>
                    </a:solidFill>
                  </a:tcPr>
                </a:tc>
                <a:tc>
                  <a:txBody>
                    <a:bodyPr/>
                    <a:lstStyle/>
                    <a:p>
                      <a:pPr algn="ctr"/>
                      <a:r>
                        <a:rPr lang="en-US" sz="1400" dirty="0">
                          <a:solidFill>
                            <a:schemeClr val="tx1"/>
                          </a:solidFill>
                        </a:rPr>
                        <a:t>Attain, LLC</a:t>
                      </a:r>
                    </a:p>
                  </a:txBody>
                  <a:tcPr marL="121920" marR="121920" marT="60960" marB="60960">
                    <a:solidFill>
                      <a:schemeClr val="accent4">
                        <a:lumMod val="20000"/>
                        <a:lumOff val="8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DE-DT0013924</a:t>
                      </a:r>
                    </a:p>
                  </a:txBody>
                  <a:tcPr marL="121920" marR="121920" marT="60960" marB="60960">
                    <a:solidFill>
                      <a:schemeClr val="accent4">
                        <a:lumMod val="20000"/>
                        <a:lumOff val="80000"/>
                      </a:schemeClr>
                    </a:solidFill>
                  </a:tcPr>
                </a:tc>
                <a:tc>
                  <a:txBody>
                    <a:bodyPr/>
                    <a:lstStyle/>
                    <a:p>
                      <a:pPr algn="ctr"/>
                      <a:r>
                        <a:rPr lang="en-US" sz="1400" dirty="0">
                          <a:solidFill>
                            <a:schemeClr val="tx1"/>
                          </a:solidFill>
                        </a:rPr>
                        <a:t>2/01/2018 to 1/31/2023</a:t>
                      </a:r>
                    </a:p>
                  </a:txBody>
                  <a:tcPr marL="121920" marR="121920" marT="60960" marB="60960">
                    <a:solidFill>
                      <a:schemeClr val="accent4">
                        <a:lumMod val="20000"/>
                        <a:lumOff val="80000"/>
                      </a:schemeClr>
                    </a:solidFill>
                  </a:tcPr>
                </a:tc>
                <a:extLst>
                  <a:ext uri="{0D108BD9-81ED-4DB2-BD59-A6C34878D82A}">
                    <a16:rowId xmlns:a16="http://schemas.microsoft.com/office/drawing/2014/main" val="773277861"/>
                  </a:ext>
                </a:extLst>
              </a:tr>
              <a:tr h="616349">
                <a:tc>
                  <a:txBody>
                    <a:bodyPr/>
                    <a:lstStyle/>
                    <a:p>
                      <a:pPr algn="ctr"/>
                      <a:r>
                        <a:rPr lang="en-US" sz="1400" dirty="0">
                          <a:solidFill>
                            <a:schemeClr val="tx1"/>
                          </a:solidFill>
                        </a:rPr>
                        <a:t>Site Security Services</a:t>
                      </a:r>
                    </a:p>
                  </a:txBody>
                  <a:tcPr marL="121920" marR="121920" marT="60960" marB="60960">
                    <a:solidFill>
                      <a:schemeClr val="accent4">
                        <a:lumMod val="60000"/>
                        <a:lumOff val="40000"/>
                      </a:schemeClr>
                    </a:solidFill>
                  </a:tcPr>
                </a:tc>
                <a:tc>
                  <a:txBody>
                    <a:bodyPr/>
                    <a:lstStyle/>
                    <a:p>
                      <a:pPr algn="ctr"/>
                      <a:r>
                        <a:rPr lang="en-US" sz="1400" dirty="0">
                          <a:solidFill>
                            <a:schemeClr val="tx1"/>
                          </a:solidFill>
                        </a:rPr>
                        <a:t>Diversified Protection Corporation </a:t>
                      </a:r>
                    </a:p>
                  </a:txBody>
                  <a:tcPr marL="121920" marR="121920" marT="60960" marB="60960">
                    <a:solidFill>
                      <a:schemeClr val="accent4">
                        <a:lumMod val="60000"/>
                        <a:lumOff val="40000"/>
                      </a:schemeClr>
                    </a:solidFill>
                  </a:tcPr>
                </a:tc>
                <a:tc>
                  <a:txBody>
                    <a:bodyPr/>
                    <a:lstStyle/>
                    <a:p>
                      <a:pPr algn="ctr"/>
                      <a:r>
                        <a:rPr lang="en-US" sz="1400" dirty="0">
                          <a:solidFill>
                            <a:schemeClr val="tx1"/>
                          </a:solidFill>
                        </a:rPr>
                        <a:t>89243319FFE400140</a:t>
                      </a:r>
                    </a:p>
                  </a:txBody>
                  <a:tcPr marL="121920" marR="121920" marT="60960" marB="60960">
                    <a:solidFill>
                      <a:schemeClr val="accent4">
                        <a:lumMod val="60000"/>
                        <a:lumOff val="40000"/>
                      </a:schemeClr>
                    </a:solidFill>
                  </a:tcPr>
                </a:tc>
                <a:tc>
                  <a:txBody>
                    <a:bodyPr/>
                    <a:lstStyle/>
                    <a:p>
                      <a:pPr algn="ctr"/>
                      <a:r>
                        <a:rPr lang="en-US" sz="1400" dirty="0">
                          <a:solidFill>
                            <a:schemeClr val="tx1"/>
                          </a:solidFill>
                        </a:rPr>
                        <a:t>2/1/2020 to 1/31/2025</a:t>
                      </a:r>
                    </a:p>
                  </a:txBody>
                  <a:tcPr marL="121920" marR="121920" marT="60960" marB="60960">
                    <a:solidFill>
                      <a:schemeClr val="accent4">
                        <a:lumMod val="60000"/>
                        <a:lumOff val="40000"/>
                      </a:schemeClr>
                    </a:solidFill>
                  </a:tcPr>
                </a:tc>
                <a:extLst>
                  <a:ext uri="{0D108BD9-81ED-4DB2-BD59-A6C34878D82A}">
                    <a16:rowId xmlns:a16="http://schemas.microsoft.com/office/drawing/2014/main" val="3873776762"/>
                  </a:ext>
                </a:extLst>
              </a:tr>
              <a:tr h="575258">
                <a:tc>
                  <a:txBody>
                    <a:bodyPr/>
                    <a:lstStyle/>
                    <a:p>
                      <a:pPr algn="ctr"/>
                      <a:r>
                        <a:rPr lang="en-US" sz="1400" dirty="0">
                          <a:solidFill>
                            <a:schemeClr val="tx1"/>
                          </a:solidFill>
                        </a:rPr>
                        <a:t>Site Operations Services (SOS)</a:t>
                      </a:r>
                    </a:p>
                  </a:txBody>
                  <a:tcPr marL="121920" marR="121920" marT="60960" marB="60960">
                    <a:solidFill>
                      <a:schemeClr val="accent4">
                        <a:lumMod val="20000"/>
                        <a:lumOff val="80000"/>
                      </a:schemeClr>
                    </a:solidFill>
                  </a:tcPr>
                </a:tc>
                <a:tc>
                  <a:txBody>
                    <a:bodyPr/>
                    <a:lstStyle/>
                    <a:p>
                      <a:pPr algn="ctr"/>
                      <a:r>
                        <a:rPr lang="en-US" sz="1400" dirty="0">
                          <a:solidFill>
                            <a:schemeClr val="tx1"/>
                          </a:solidFill>
                        </a:rPr>
                        <a:t>WE2 Support Service 8A JV, LLC</a:t>
                      </a:r>
                    </a:p>
                  </a:txBody>
                  <a:tcPr marL="121920" marR="121920" marT="60960" marB="60960">
                    <a:solidFill>
                      <a:schemeClr val="accent4">
                        <a:lumMod val="20000"/>
                        <a:lumOff val="80000"/>
                      </a:schemeClr>
                    </a:solidFill>
                  </a:tcPr>
                </a:tc>
                <a:tc>
                  <a:txBody>
                    <a:bodyPr/>
                    <a:lstStyle/>
                    <a:p>
                      <a:pPr algn="ctr"/>
                      <a:r>
                        <a:rPr lang="en-US" sz="1400" kern="1200" dirty="0">
                          <a:solidFill>
                            <a:schemeClr val="tx1"/>
                          </a:solidFill>
                          <a:effectLst/>
                          <a:latin typeface="+mn-lt"/>
                          <a:ea typeface="+mn-ea"/>
                          <a:cs typeface="+mn-cs"/>
                        </a:rPr>
                        <a:t>89243320CFE000041</a:t>
                      </a:r>
                      <a:endParaRPr lang="en-US" sz="1400" dirty="0">
                        <a:solidFill>
                          <a:schemeClr val="tx1"/>
                        </a:solidFill>
                      </a:endParaRPr>
                    </a:p>
                  </a:txBody>
                  <a:tcPr marL="121920" marR="121920" marT="60960" marB="60960">
                    <a:solidFill>
                      <a:schemeClr val="accent4">
                        <a:lumMod val="20000"/>
                        <a:lumOff val="80000"/>
                      </a:schemeClr>
                    </a:solidFill>
                  </a:tcPr>
                </a:tc>
                <a:tc>
                  <a:txBody>
                    <a:bodyPr/>
                    <a:lstStyle/>
                    <a:p>
                      <a:pPr algn="ctr"/>
                      <a:r>
                        <a:rPr lang="en-US" sz="1400" dirty="0">
                          <a:solidFill>
                            <a:schemeClr val="tx1"/>
                          </a:solidFill>
                        </a:rPr>
                        <a:t>4/1/2020 to 3/31/2025 </a:t>
                      </a:r>
                    </a:p>
                  </a:txBody>
                  <a:tcPr marL="121920" marR="121920" marT="60960" marB="60960">
                    <a:solidFill>
                      <a:schemeClr val="accent4">
                        <a:lumMod val="20000"/>
                        <a:lumOff val="80000"/>
                      </a:schemeClr>
                    </a:solidFill>
                  </a:tcPr>
                </a:tc>
                <a:extLst>
                  <a:ext uri="{0D108BD9-81ED-4DB2-BD59-A6C34878D82A}">
                    <a16:rowId xmlns:a16="http://schemas.microsoft.com/office/drawing/2014/main" val="1512403613"/>
                  </a:ext>
                </a:extLst>
              </a:tr>
              <a:tr h="448533">
                <a:tc>
                  <a:txBody>
                    <a:bodyPr/>
                    <a:lstStyle/>
                    <a:p>
                      <a:pPr algn="ctr"/>
                      <a:r>
                        <a:rPr lang="en-US" sz="1400" kern="1200" dirty="0">
                          <a:solidFill>
                            <a:schemeClr val="tx1"/>
                          </a:solidFill>
                          <a:effectLst/>
                          <a:latin typeface="+mn-lt"/>
                          <a:ea typeface="+mn-ea"/>
                          <a:cs typeface="+mn-cs"/>
                        </a:rPr>
                        <a:t>Research Support Services (RSS)</a:t>
                      </a:r>
                      <a:endParaRPr lang="en-US" sz="1400" dirty="0">
                        <a:solidFill>
                          <a:schemeClr val="tx1"/>
                        </a:solidFill>
                      </a:endParaRPr>
                    </a:p>
                  </a:txBody>
                  <a:tcPr marL="121920" marR="121920" marT="60960" marB="60960">
                    <a:solidFill>
                      <a:schemeClr val="accent4">
                        <a:lumMod val="60000"/>
                        <a:lumOff val="40000"/>
                      </a:schemeClr>
                    </a:solidFill>
                  </a:tcPr>
                </a:tc>
                <a:tc>
                  <a:txBody>
                    <a:bodyPr/>
                    <a:lstStyle/>
                    <a:p>
                      <a:pPr algn="ctr"/>
                      <a:r>
                        <a:rPr lang="en-US" sz="1400" dirty="0">
                          <a:solidFill>
                            <a:schemeClr val="tx1"/>
                          </a:solidFill>
                        </a:rPr>
                        <a:t>Leidos Innovations Corporation</a:t>
                      </a:r>
                    </a:p>
                  </a:txBody>
                  <a:tcPr marL="121920" marR="121920" marT="60960" marB="60960">
                    <a:solidFill>
                      <a:schemeClr val="accent4">
                        <a:lumMod val="60000"/>
                        <a:lumOff val="40000"/>
                      </a:schemeClr>
                    </a:solidFill>
                  </a:tcPr>
                </a:tc>
                <a:tc>
                  <a:txBody>
                    <a:bodyPr/>
                    <a:lstStyle/>
                    <a:p>
                      <a:pPr algn="ctr"/>
                      <a:r>
                        <a:rPr lang="en-US" sz="1400" kern="1200" dirty="0">
                          <a:solidFill>
                            <a:schemeClr val="tx1"/>
                          </a:solidFill>
                          <a:effectLst/>
                          <a:latin typeface="+mn-lt"/>
                          <a:ea typeface="+mn-ea"/>
                          <a:cs typeface="+mn-cs"/>
                        </a:rPr>
                        <a:t>89243318CFE000003</a:t>
                      </a:r>
                      <a:endParaRPr lang="en-US" sz="1400" dirty="0">
                        <a:solidFill>
                          <a:schemeClr val="tx1"/>
                        </a:solidFill>
                      </a:endParaRPr>
                    </a:p>
                  </a:txBody>
                  <a:tcPr marL="121920" marR="121920" marT="60960" marB="60960">
                    <a:solidFill>
                      <a:schemeClr val="accent4">
                        <a:lumMod val="60000"/>
                        <a:lumOff val="4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12/31/2018 to 12/30/2028</a:t>
                      </a:r>
                    </a:p>
                  </a:txBody>
                  <a:tcPr marL="121920" marR="121920" marT="60960" marB="60960">
                    <a:solidFill>
                      <a:schemeClr val="accent4">
                        <a:lumMod val="60000"/>
                        <a:lumOff val="40000"/>
                      </a:schemeClr>
                    </a:solidFill>
                  </a:tcPr>
                </a:tc>
                <a:extLst>
                  <a:ext uri="{0D108BD9-81ED-4DB2-BD59-A6C34878D82A}">
                    <a16:rowId xmlns:a16="http://schemas.microsoft.com/office/drawing/2014/main" val="3176772404"/>
                  </a:ext>
                </a:extLst>
              </a:tr>
            </a:tbl>
          </a:graphicData>
        </a:graphic>
      </p:graphicFrame>
      <p:sp>
        <p:nvSpPr>
          <p:cNvPr id="4" name="TextBox 3">
            <a:extLst>
              <a:ext uri="{FF2B5EF4-FFF2-40B4-BE49-F238E27FC236}">
                <a16:creationId xmlns:a16="http://schemas.microsoft.com/office/drawing/2014/main" id="{68E75BB5-E198-4D00-A587-495F3FCF9720}"/>
              </a:ext>
            </a:extLst>
          </p:cNvPr>
          <p:cNvSpPr txBox="1"/>
          <p:nvPr/>
        </p:nvSpPr>
        <p:spPr>
          <a:xfrm>
            <a:off x="387624" y="5411726"/>
            <a:ext cx="11211339" cy="359009"/>
          </a:xfrm>
          <a:prstGeom prst="rect">
            <a:avLst/>
          </a:prstGeom>
          <a:noFill/>
        </p:spPr>
        <p:txBody>
          <a:bodyPr wrap="square" rtlCol="0">
            <a:spAutoFit/>
          </a:bodyPr>
          <a:lstStyle/>
          <a:p>
            <a:pPr>
              <a:spcBef>
                <a:spcPts val="600"/>
              </a:spcBef>
            </a:pPr>
            <a:r>
              <a:rPr lang="en-US" sz="1733" b="1" dirty="0">
                <a:solidFill>
                  <a:schemeClr val="accent6"/>
                </a:solidFill>
                <a:latin typeface="Century Gothic" panose="020B0502020202020204" pitchFamily="34" charset="0"/>
              </a:rPr>
              <a:t>For more information visit NETL’s “Electronic Reading Room” at: </a:t>
            </a:r>
            <a:r>
              <a:rPr lang="en-US" sz="1733" b="1" u="sng" dirty="0">
                <a:solidFill>
                  <a:schemeClr val="tx2"/>
                </a:solidFill>
                <a:highlight>
                  <a:srgbClr val="FFFF00"/>
                </a:highlight>
                <a:latin typeface="Century Gothic" panose="020B0502020202020204" pitchFamily="34" charset="0"/>
                <a:hlinkClick r:id="rId2">
                  <a:extLst>
                    <a:ext uri="{A12FA001-AC4F-418D-AE19-62706E023703}">
                      <ahyp:hlinkClr xmlns:ahyp="http://schemas.microsoft.com/office/drawing/2018/hyperlinkcolor" val="tx"/>
                    </a:ext>
                  </a:extLst>
                </a:hlinkClick>
              </a:rPr>
              <a:t>www.netl.doe.gov/business/site-support</a:t>
            </a:r>
            <a:endParaRPr lang="en-US" sz="1733" b="1" u="sng" dirty="0">
              <a:solidFill>
                <a:schemeClr val="tx2"/>
              </a:solidFill>
              <a:highlight>
                <a:srgbClr val="FFFF00"/>
              </a:highlight>
              <a:latin typeface="Century Gothic" panose="020B0502020202020204" pitchFamily="34" charset="0"/>
            </a:endParaRPr>
          </a:p>
        </p:txBody>
      </p:sp>
    </p:spTree>
    <p:extLst>
      <p:ext uri="{BB962C8B-B14F-4D97-AF65-F5344CB8AC3E}">
        <p14:creationId xmlns:p14="http://schemas.microsoft.com/office/powerpoint/2010/main" val="3298660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6533" y="1370708"/>
            <a:ext cx="11225016" cy="4010336"/>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endParaRPr lang="en-US" b="0" dirty="0"/>
          </a:p>
        </p:txBody>
      </p:sp>
      <p:sp>
        <p:nvSpPr>
          <p:cNvPr id="3" name="Title 2"/>
          <p:cNvSpPr>
            <a:spLocks noGrp="1"/>
          </p:cNvSpPr>
          <p:nvPr>
            <p:ph type="ctrTitle"/>
          </p:nvPr>
        </p:nvSpPr>
        <p:spPr>
          <a:xfrm>
            <a:off x="305539" y="157602"/>
            <a:ext cx="11580921" cy="600980"/>
          </a:xfrm>
        </p:spPr>
        <p:txBody>
          <a:bodyPr>
            <a:noAutofit/>
          </a:bodyPr>
          <a:lstStyle/>
          <a:p>
            <a:r>
              <a:rPr lang="en-US" sz="3200" dirty="0">
                <a:latin typeface="Century Gothic" panose="020B0502020202020204" pitchFamily="34" charset="0"/>
              </a:rPr>
              <a:t>NETL Construction Opportunities </a:t>
            </a:r>
          </a:p>
        </p:txBody>
      </p:sp>
      <p:sp>
        <p:nvSpPr>
          <p:cNvPr id="4" name="Content Placeholder 2">
            <a:extLst>
              <a:ext uri="{FF2B5EF4-FFF2-40B4-BE49-F238E27FC236}">
                <a16:creationId xmlns:a16="http://schemas.microsoft.com/office/drawing/2014/main" id="{8740F7AD-6BB7-4B72-8E3E-ACC85B3B1966}"/>
              </a:ext>
            </a:extLst>
          </p:cNvPr>
          <p:cNvSpPr txBox="1">
            <a:spLocks/>
          </p:cNvSpPr>
          <p:nvPr/>
        </p:nvSpPr>
        <p:spPr bwMode="auto">
          <a:xfrm>
            <a:off x="448580" y="1243387"/>
            <a:ext cx="11580921"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800" b="1" kern="1200">
                <a:solidFill>
                  <a:srgbClr val="DE5A2D"/>
                </a:solidFill>
                <a:latin typeface="Garamond" panose="02020404030301010803" pitchFamily="18" charset="0"/>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aramond" panose="02020404030301010803" pitchFamily="18" charset="0"/>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aramond" panose="02020404030301010803" pitchFamily="18" charset="0"/>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Font typeface="Wingdings" panose="05000000000000000000" pitchFamily="2" charset="2"/>
              <a:buChar char="q"/>
            </a:pPr>
            <a:r>
              <a:rPr lang="en-US" sz="2600" b="0" dirty="0">
                <a:solidFill>
                  <a:schemeClr val="tx2"/>
                </a:solidFill>
                <a:latin typeface="Century Gothic" panose="020B0502020202020204" pitchFamily="34" charset="0"/>
              </a:rPr>
              <a:t> </a:t>
            </a:r>
            <a:r>
              <a:rPr lang="en-US" sz="2400" b="0" dirty="0">
                <a:solidFill>
                  <a:schemeClr val="tx1"/>
                </a:solidFill>
                <a:latin typeface="Century Gothic" panose="020B0502020202020204" pitchFamily="34" charset="0"/>
              </a:rPr>
              <a:t>NETL FY22 Construction budget approx. $19 million; average number of construction projects range from 15 to 25 a fiscal year. </a:t>
            </a:r>
          </a:p>
          <a:p>
            <a:pPr>
              <a:buFont typeface="Wingdings" panose="05000000000000000000" pitchFamily="2" charset="2"/>
              <a:buChar char="q"/>
            </a:pPr>
            <a:endParaRPr lang="en-US" sz="1000" b="0" dirty="0">
              <a:solidFill>
                <a:schemeClr val="tx1"/>
              </a:solidFill>
              <a:latin typeface="Century Gothic" panose="020B0502020202020204" pitchFamily="34" charset="0"/>
            </a:endParaRPr>
          </a:p>
          <a:p>
            <a:pPr>
              <a:buFont typeface="Wingdings" panose="05000000000000000000" pitchFamily="2" charset="2"/>
              <a:buChar char="q"/>
            </a:pPr>
            <a:r>
              <a:rPr lang="en-US" sz="2600" b="0" dirty="0">
                <a:solidFill>
                  <a:schemeClr val="tx1"/>
                </a:solidFill>
                <a:latin typeface="Century Gothic" panose="020B0502020202020204" pitchFamily="34" charset="0"/>
              </a:rPr>
              <a:t> </a:t>
            </a:r>
            <a:r>
              <a:rPr lang="en-US" sz="2400" b="0" dirty="0">
                <a:solidFill>
                  <a:schemeClr val="tx1"/>
                </a:solidFill>
                <a:latin typeface="Century Gothic" panose="020B0502020202020204" pitchFamily="34" charset="0"/>
              </a:rPr>
              <a:t>To fulfill construction requirements at all NETL site locations, small business socio-economic sub-category contractors (HUBZone, 8(a), SDVOB, WOSB, etc.) utilized via both competitive and non-competitive awards.</a:t>
            </a:r>
          </a:p>
          <a:p>
            <a:pPr>
              <a:buFont typeface="Wingdings" panose="05000000000000000000" pitchFamily="2" charset="2"/>
              <a:buChar char="q"/>
            </a:pPr>
            <a:endParaRPr lang="en-US" sz="1000" b="0" dirty="0">
              <a:solidFill>
                <a:schemeClr val="tx1"/>
              </a:solidFill>
              <a:latin typeface="Century Gothic" panose="020B0502020202020204" pitchFamily="34" charset="0"/>
            </a:endParaRPr>
          </a:p>
          <a:p>
            <a:pPr>
              <a:buFont typeface="Wingdings" panose="05000000000000000000" pitchFamily="2" charset="2"/>
              <a:buChar char="q"/>
            </a:pPr>
            <a:r>
              <a:rPr lang="en-US" sz="2600" b="0" dirty="0">
                <a:solidFill>
                  <a:schemeClr val="tx1"/>
                </a:solidFill>
                <a:latin typeface="Century Gothic" panose="020B0502020202020204" pitchFamily="34" charset="0"/>
              </a:rPr>
              <a:t> </a:t>
            </a:r>
            <a:r>
              <a:rPr lang="en-US" sz="2400" b="0" dirty="0">
                <a:solidFill>
                  <a:schemeClr val="tx1"/>
                </a:solidFill>
                <a:latin typeface="Century Gothic" panose="020B0502020202020204" pitchFamily="34" charset="0"/>
              </a:rPr>
              <a:t>Interested entities should coordinate with their respective SBA office and/or NETL SBPM to submit a Capabilities Statement to include their experience and expertise in laboratory, research-type environments</a:t>
            </a:r>
            <a:r>
              <a:rPr lang="en-US" sz="2400" b="0" dirty="0">
                <a:solidFill>
                  <a:schemeClr val="tx2"/>
                </a:solidFill>
                <a:latin typeface="Century Gothic" panose="020B0502020202020204" pitchFamily="34" charset="0"/>
              </a:rPr>
              <a:t>.  </a:t>
            </a:r>
          </a:p>
          <a:p>
            <a:pPr marL="0" indent="0">
              <a:buNone/>
            </a:pPr>
            <a:endParaRPr lang="en-US" sz="2400" b="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2161836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25B5A-2AE6-4083-A547-A295F0FEEA61}"/>
              </a:ext>
            </a:extLst>
          </p:cNvPr>
          <p:cNvSpPr>
            <a:spLocks noGrp="1"/>
          </p:cNvSpPr>
          <p:nvPr>
            <p:ph idx="1"/>
          </p:nvPr>
        </p:nvSpPr>
        <p:spPr>
          <a:xfrm>
            <a:off x="269875" y="1226013"/>
            <a:ext cx="11780611" cy="4284063"/>
          </a:xfrm>
        </p:spPr>
        <p:txBody>
          <a:bodyPr>
            <a:normAutofit/>
          </a:bodyPr>
          <a:lstStyle/>
          <a:p>
            <a:pPr marL="342900" indent="-342900">
              <a:buFont typeface="Wingdings" panose="05000000000000000000" pitchFamily="2" charset="2"/>
              <a:buChar char="q"/>
            </a:pPr>
            <a:r>
              <a:rPr lang="en-US" sz="2200" dirty="0"/>
              <a:t>Government Purchase Card Program: Micro-purchase threshold value &lt;$10K</a:t>
            </a:r>
          </a:p>
          <a:p>
            <a:pPr marL="342900" indent="-342900">
              <a:buFont typeface="Wingdings" panose="05000000000000000000" pitchFamily="2" charset="2"/>
              <a:buChar char="q"/>
            </a:pPr>
            <a:r>
              <a:rPr lang="en-US" sz="2200" dirty="0"/>
              <a:t>NETL procurements $10K-$250K set-aside for small business opportunities and    socio-economic sub-categories</a:t>
            </a:r>
          </a:p>
          <a:p>
            <a:pPr marL="342900" indent="-342900">
              <a:buFont typeface="Wingdings" panose="05000000000000000000" pitchFamily="2" charset="2"/>
              <a:buChar char="q"/>
            </a:pPr>
            <a:r>
              <a:rPr lang="en-US" sz="2200" dirty="0"/>
              <a:t>Small business subcontracting opportunities encouraged with NETL Site Support Contractors</a:t>
            </a:r>
          </a:p>
          <a:p>
            <a:pPr marL="342900" indent="-342900">
              <a:buFont typeface="Wingdings" panose="05000000000000000000" pitchFamily="2" charset="2"/>
              <a:buChar char="q"/>
            </a:pPr>
            <a:r>
              <a:rPr lang="en-US" sz="2200" dirty="0"/>
              <a:t>Category Management/Best-in-Class (BIC) contract vehicles: Designated by the Office of Management and Budget (OMB) as preferred government-wide solutions</a:t>
            </a:r>
          </a:p>
          <a:p>
            <a:pPr marL="1028700" lvl="1" indent="-342900"/>
            <a:r>
              <a:rPr lang="en-US" dirty="0"/>
              <a:t>Increased use of existing Government-Wide Acquisition Contracts (GWACs), for example: GSA, NASA SEWP, NITAAC, DOE BPAs</a:t>
            </a:r>
          </a:p>
          <a:p>
            <a:pPr marL="342900" indent="-342900">
              <a:buFont typeface="Wingdings" panose="05000000000000000000" pitchFamily="2" charset="2"/>
              <a:buChar char="q"/>
            </a:pPr>
            <a:r>
              <a:rPr lang="en-US" sz="2200" dirty="0"/>
              <a:t>NETL supports DOE/OSDBU, SBA, and local PTACs/GACO offices with community outreach efforts and small business event participation</a:t>
            </a:r>
          </a:p>
          <a:p>
            <a:pPr marL="342900" indent="-342900">
              <a:buFont typeface="Wingdings" panose="05000000000000000000" pitchFamily="2" charset="2"/>
              <a:buChar char="q"/>
            </a:pPr>
            <a:endParaRPr lang="en-US" dirty="0">
              <a:latin typeface="+mn-lt"/>
            </a:endParaRPr>
          </a:p>
          <a:p>
            <a:pPr marL="342900" indent="-342900">
              <a:buFont typeface="Wingdings" panose="05000000000000000000" pitchFamily="2" charset="2"/>
              <a:buChar char="q"/>
            </a:pPr>
            <a:endParaRPr lang="en-US" dirty="0">
              <a:latin typeface="+mn-lt"/>
            </a:endParaRPr>
          </a:p>
        </p:txBody>
      </p:sp>
      <p:sp>
        <p:nvSpPr>
          <p:cNvPr id="3" name="Subtitle 2">
            <a:extLst>
              <a:ext uri="{FF2B5EF4-FFF2-40B4-BE49-F238E27FC236}">
                <a16:creationId xmlns:a16="http://schemas.microsoft.com/office/drawing/2014/main" id="{C03920C0-A8DC-4169-B39F-B1BA63679AA5}"/>
              </a:ext>
            </a:extLst>
          </p:cNvPr>
          <p:cNvSpPr>
            <a:spLocks noGrp="1"/>
          </p:cNvSpPr>
          <p:nvPr>
            <p:ph type="subTitle" idx="13"/>
          </p:nvPr>
        </p:nvSpPr>
        <p:spPr/>
        <p:txBody>
          <a:bodyPr/>
          <a:lstStyle/>
          <a:p>
            <a:endParaRPr lang="en-US" dirty="0"/>
          </a:p>
          <a:p>
            <a:endParaRPr lang="en-US" dirty="0"/>
          </a:p>
        </p:txBody>
      </p:sp>
      <p:sp>
        <p:nvSpPr>
          <p:cNvPr id="4" name="Text Placeholder 3">
            <a:extLst>
              <a:ext uri="{FF2B5EF4-FFF2-40B4-BE49-F238E27FC236}">
                <a16:creationId xmlns:a16="http://schemas.microsoft.com/office/drawing/2014/main" id="{99FA863C-2447-4112-A003-C4AB6E5B38D5}"/>
              </a:ext>
            </a:extLst>
          </p:cNvPr>
          <p:cNvSpPr>
            <a:spLocks noGrp="1"/>
          </p:cNvSpPr>
          <p:nvPr>
            <p:ph type="body" sz="quarter" idx="15"/>
          </p:nvPr>
        </p:nvSpPr>
        <p:spPr>
          <a:xfrm>
            <a:off x="269875" y="187299"/>
            <a:ext cx="9588500" cy="620718"/>
          </a:xfrm>
        </p:spPr>
        <p:txBody>
          <a:bodyPr>
            <a:normAutofit/>
          </a:bodyPr>
          <a:lstStyle/>
          <a:p>
            <a:r>
              <a:rPr lang="en-US" sz="3200" b="1" dirty="0">
                <a:latin typeface="Century Gothic" panose="020B0502020202020204" pitchFamily="34" charset="0"/>
              </a:rPr>
              <a:t>Supporting DOE’s </a:t>
            </a:r>
            <a:r>
              <a:rPr lang="en-US" sz="3200" b="1" i="1" dirty="0">
                <a:latin typeface="Century Gothic" panose="020B0502020202020204" pitchFamily="34" charset="0"/>
              </a:rPr>
              <a:t>Small Business First </a:t>
            </a:r>
            <a:r>
              <a:rPr lang="en-US" sz="3200" b="1" dirty="0">
                <a:latin typeface="Century Gothic" panose="020B0502020202020204" pitchFamily="34" charset="0"/>
              </a:rPr>
              <a:t>Policy! </a:t>
            </a:r>
          </a:p>
        </p:txBody>
      </p:sp>
      <p:sp>
        <p:nvSpPr>
          <p:cNvPr id="7" name="TextBox 6">
            <a:extLst>
              <a:ext uri="{FF2B5EF4-FFF2-40B4-BE49-F238E27FC236}">
                <a16:creationId xmlns:a16="http://schemas.microsoft.com/office/drawing/2014/main" id="{10A1A941-D8D5-4561-91CA-1456C65E9BF8}"/>
              </a:ext>
            </a:extLst>
          </p:cNvPr>
          <p:cNvSpPr txBox="1"/>
          <p:nvPr/>
        </p:nvSpPr>
        <p:spPr>
          <a:xfrm>
            <a:off x="1541194" y="5510076"/>
            <a:ext cx="10104699" cy="430887"/>
          </a:xfrm>
          <a:prstGeom prst="rect">
            <a:avLst/>
          </a:prstGeom>
          <a:noFill/>
        </p:spPr>
        <p:txBody>
          <a:bodyPr wrap="square" rtlCol="0">
            <a:spAutoFit/>
          </a:bodyPr>
          <a:lstStyle/>
          <a:p>
            <a:r>
              <a:rPr lang="en-US" sz="2200" b="1" i="1" dirty="0">
                <a:solidFill>
                  <a:srgbClr val="F7932B"/>
                </a:solidFill>
                <a:latin typeface="Century Gothic" panose="020B0502020202020204" pitchFamily="34" charset="0"/>
              </a:rPr>
              <a:t>NETL plays a vital role supporting the small business community!  </a:t>
            </a:r>
          </a:p>
        </p:txBody>
      </p:sp>
    </p:spTree>
    <p:extLst>
      <p:ext uri="{BB962C8B-B14F-4D97-AF65-F5344CB8AC3E}">
        <p14:creationId xmlns:p14="http://schemas.microsoft.com/office/powerpoint/2010/main" val="1445533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3920C0-A8DC-4169-B39F-B1BA63679AA5}"/>
              </a:ext>
            </a:extLst>
          </p:cNvPr>
          <p:cNvSpPr>
            <a:spLocks noGrp="1"/>
          </p:cNvSpPr>
          <p:nvPr>
            <p:ph type="subTitle" idx="13"/>
          </p:nvPr>
        </p:nvSpPr>
        <p:spPr>
          <a:xfrm>
            <a:off x="305539" y="1011449"/>
            <a:ext cx="11580921" cy="373510"/>
          </a:xfrm>
        </p:spPr>
        <p:txBody>
          <a:bodyPr/>
          <a:lstStyle/>
          <a:p>
            <a:r>
              <a:rPr lang="en-US" sz="2600" dirty="0"/>
              <a:t>Snapshot NETL Small Business Goals vs. Achievements </a:t>
            </a:r>
          </a:p>
        </p:txBody>
      </p:sp>
      <p:sp>
        <p:nvSpPr>
          <p:cNvPr id="4" name="Text Placeholder 3">
            <a:extLst>
              <a:ext uri="{FF2B5EF4-FFF2-40B4-BE49-F238E27FC236}">
                <a16:creationId xmlns:a16="http://schemas.microsoft.com/office/drawing/2014/main" id="{99FA863C-2447-4112-A003-C4AB6E5B38D5}"/>
              </a:ext>
            </a:extLst>
          </p:cNvPr>
          <p:cNvSpPr>
            <a:spLocks noGrp="1"/>
          </p:cNvSpPr>
          <p:nvPr>
            <p:ph type="body" sz="quarter" idx="15"/>
          </p:nvPr>
        </p:nvSpPr>
        <p:spPr>
          <a:xfrm>
            <a:off x="269875" y="214246"/>
            <a:ext cx="9588500" cy="620718"/>
          </a:xfrm>
        </p:spPr>
        <p:txBody>
          <a:bodyPr>
            <a:normAutofit/>
          </a:bodyPr>
          <a:lstStyle/>
          <a:p>
            <a:r>
              <a:rPr lang="en-US" sz="3200" b="1" dirty="0">
                <a:latin typeface="Century Gothic" panose="020B0502020202020204" pitchFamily="34" charset="0"/>
              </a:rPr>
              <a:t>NETL’s Small Business Program</a:t>
            </a:r>
          </a:p>
        </p:txBody>
      </p:sp>
      <p:graphicFrame>
        <p:nvGraphicFramePr>
          <p:cNvPr id="8" name="Content Placeholder 3">
            <a:extLst>
              <a:ext uri="{FF2B5EF4-FFF2-40B4-BE49-F238E27FC236}">
                <a16:creationId xmlns:a16="http://schemas.microsoft.com/office/drawing/2014/main" id="{1097A5C6-4A5B-4893-8AC3-F61991A45DB0}"/>
              </a:ext>
            </a:extLst>
          </p:cNvPr>
          <p:cNvGraphicFramePr>
            <a:graphicFrameLocks noGrp="1"/>
          </p:cNvGraphicFramePr>
          <p:nvPr>
            <p:ph idx="1"/>
          </p:nvPr>
        </p:nvGraphicFramePr>
        <p:xfrm>
          <a:off x="881603" y="1561445"/>
          <a:ext cx="10044897" cy="3838545"/>
        </p:xfrm>
        <a:graphic>
          <a:graphicData uri="http://schemas.openxmlformats.org/drawingml/2006/table">
            <a:tbl>
              <a:tblPr firstRow="1" bandRow="1">
                <a:tableStyleId>{5C22544A-7EE6-4342-B048-85BDC9FD1C3A}</a:tableStyleId>
              </a:tblPr>
              <a:tblGrid>
                <a:gridCol w="3794569">
                  <a:extLst>
                    <a:ext uri="{9D8B030D-6E8A-4147-A177-3AD203B41FA5}">
                      <a16:colId xmlns:a16="http://schemas.microsoft.com/office/drawing/2014/main" val="1282684782"/>
                    </a:ext>
                  </a:extLst>
                </a:gridCol>
                <a:gridCol w="1469985">
                  <a:extLst>
                    <a:ext uri="{9D8B030D-6E8A-4147-A177-3AD203B41FA5}">
                      <a16:colId xmlns:a16="http://schemas.microsoft.com/office/drawing/2014/main" val="30468684"/>
                    </a:ext>
                  </a:extLst>
                </a:gridCol>
                <a:gridCol w="1666754">
                  <a:extLst>
                    <a:ext uri="{9D8B030D-6E8A-4147-A177-3AD203B41FA5}">
                      <a16:colId xmlns:a16="http://schemas.microsoft.com/office/drawing/2014/main" val="1941079572"/>
                    </a:ext>
                  </a:extLst>
                </a:gridCol>
                <a:gridCol w="1469985">
                  <a:extLst>
                    <a:ext uri="{9D8B030D-6E8A-4147-A177-3AD203B41FA5}">
                      <a16:colId xmlns:a16="http://schemas.microsoft.com/office/drawing/2014/main" val="1234075840"/>
                    </a:ext>
                  </a:extLst>
                </a:gridCol>
                <a:gridCol w="1643604">
                  <a:extLst>
                    <a:ext uri="{9D8B030D-6E8A-4147-A177-3AD203B41FA5}">
                      <a16:colId xmlns:a16="http://schemas.microsoft.com/office/drawing/2014/main" val="2800440895"/>
                    </a:ext>
                  </a:extLst>
                </a:gridCol>
              </a:tblGrid>
              <a:tr h="0">
                <a:tc>
                  <a:txBody>
                    <a:bodyPr/>
                    <a:lstStyle/>
                    <a:p>
                      <a:endParaRPr lang="en-US" sz="1600" dirty="0">
                        <a:latin typeface="Century Gothic" panose="020B0502020202020204" pitchFamily="34" charset="0"/>
                        <a:cs typeface="Calibri" panose="020F0502020204030204" pitchFamily="34" charset="0"/>
                      </a:endParaRP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FFFFFF"/>
                          </a:solidFill>
                          <a:latin typeface="Century Gothic" panose="020B0502020202020204" pitchFamily="34" charset="0"/>
                          <a:cs typeface="Calibri" panose="020F0502020204030204" pitchFamily="34" charset="0"/>
                        </a:rPr>
                        <a:t>FY2020</a:t>
                      </a:r>
                    </a:p>
                    <a:p>
                      <a:pPr algn="ctr"/>
                      <a:r>
                        <a:rPr lang="en-US" sz="1600" b="1" dirty="0">
                          <a:solidFill>
                            <a:srgbClr val="FFFFFF"/>
                          </a:solidFill>
                          <a:latin typeface="Century Gothic" panose="020B0502020202020204" pitchFamily="34" charset="0"/>
                          <a:cs typeface="Calibri" panose="020F0502020204030204" pitchFamily="34" charset="0"/>
                        </a:rPr>
                        <a:t>Goals</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FFFFFF"/>
                          </a:solidFill>
                          <a:latin typeface="Century Gothic" panose="020B0502020202020204" pitchFamily="34" charset="0"/>
                          <a:cs typeface="Calibri" panose="020F0502020204030204" pitchFamily="34" charset="0"/>
                        </a:rPr>
                        <a:t>FY2020</a:t>
                      </a:r>
                    </a:p>
                    <a:p>
                      <a:pPr algn="ctr"/>
                      <a:r>
                        <a:rPr lang="en-US" sz="1600" b="1" dirty="0">
                          <a:solidFill>
                            <a:srgbClr val="FFFFFF"/>
                          </a:solidFill>
                          <a:latin typeface="Century Gothic" panose="020B0502020202020204" pitchFamily="34" charset="0"/>
                          <a:cs typeface="Calibri" panose="020F0502020204030204" pitchFamily="34" charset="0"/>
                        </a:rPr>
                        <a:t>Achievements</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FFFFFF"/>
                          </a:solidFill>
                          <a:latin typeface="Century Gothic" panose="020B0502020202020204" pitchFamily="34" charset="0"/>
                          <a:cs typeface="Calibri" panose="020F0502020204030204" pitchFamily="34" charset="0"/>
                        </a:rPr>
                        <a:t>FY2021</a:t>
                      </a:r>
                    </a:p>
                    <a:p>
                      <a:pPr algn="ctr"/>
                      <a:r>
                        <a:rPr lang="en-US" sz="1600" b="1" dirty="0">
                          <a:solidFill>
                            <a:srgbClr val="FFFFFF"/>
                          </a:solidFill>
                          <a:latin typeface="Century Gothic" panose="020B0502020202020204" pitchFamily="34" charset="0"/>
                          <a:cs typeface="Calibri" panose="020F0502020204030204" pitchFamily="34" charset="0"/>
                        </a:rPr>
                        <a:t>Goals</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FFFFFF"/>
                          </a:solidFill>
                          <a:latin typeface="Century Gothic" panose="020B0502020202020204" pitchFamily="34" charset="0"/>
                          <a:cs typeface="Calibri" panose="020F0502020204030204" pitchFamily="34" charset="0"/>
                        </a:rPr>
                        <a:t>FY2021</a:t>
                      </a:r>
                    </a:p>
                    <a:p>
                      <a:pPr algn="ctr"/>
                      <a:r>
                        <a:rPr lang="en-US" sz="1600" b="1" dirty="0">
                          <a:solidFill>
                            <a:srgbClr val="FFFFFF"/>
                          </a:solidFill>
                          <a:latin typeface="Century Gothic" panose="020B0502020202020204" pitchFamily="34" charset="0"/>
                          <a:cs typeface="Calibri" panose="020F0502020204030204" pitchFamily="34" charset="0"/>
                        </a:rPr>
                        <a:t>Achievements</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96924508"/>
                  </a:ext>
                </a:extLst>
              </a:tr>
              <a:tr h="417443">
                <a:tc>
                  <a:txBody>
                    <a:bodyPr/>
                    <a:lstStyle/>
                    <a:p>
                      <a:r>
                        <a:rPr lang="en-US" sz="1600" b="1" dirty="0">
                          <a:solidFill>
                            <a:srgbClr val="000000"/>
                          </a:solidFill>
                          <a:latin typeface="Century Gothic" panose="020B0502020202020204" pitchFamily="34" charset="0"/>
                          <a:cs typeface="Calibri" panose="020F0502020204030204" pitchFamily="34" charset="0"/>
                        </a:rPr>
                        <a:t>OVERALL SMALL BUSINESS </a:t>
                      </a:r>
                      <a:endParaRPr lang="en-US" sz="1600" b="1" dirty="0">
                        <a:solidFill>
                          <a:srgbClr val="000000"/>
                        </a:solidFill>
                        <a:highlight>
                          <a:srgbClr val="FF0000"/>
                        </a:highlight>
                        <a:latin typeface="Century Gothic" panose="020B0502020202020204" pitchFamily="34" charset="0"/>
                        <a:cs typeface="Calibri" panose="020F0502020204030204" pitchFamily="34" charset="0"/>
                      </a:endParaRP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rgbClr val="000000"/>
                          </a:solidFill>
                          <a:latin typeface="Century Gothic" panose="020B0502020202020204" pitchFamily="34" charset="0"/>
                          <a:cs typeface="Calibri" panose="020F0502020204030204" pitchFamily="34" charset="0"/>
                        </a:rPr>
                        <a:t>40.00%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rgbClr val="79A32D"/>
                          </a:solidFill>
                          <a:latin typeface="Century Gothic" panose="020B0502020202020204" pitchFamily="34" charset="0"/>
                          <a:cs typeface="Calibri" panose="020F0502020204030204" pitchFamily="34" charset="0"/>
                        </a:rPr>
                        <a:t>51.44%</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rgbClr val="000000"/>
                          </a:solidFill>
                          <a:latin typeface="Century Gothic" panose="020B0502020202020204" pitchFamily="34" charset="0"/>
                          <a:cs typeface="Calibri" panose="020F0502020204030204" pitchFamily="34" charset="0"/>
                        </a:rPr>
                        <a:t>41.00%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rgbClr val="79A32D"/>
                          </a:solidFill>
                          <a:latin typeface="Century Gothic" panose="020B0502020202020204" pitchFamily="34" charset="0"/>
                          <a:cs typeface="Calibri" panose="020F0502020204030204" pitchFamily="34" charset="0"/>
                        </a:rPr>
                        <a:t>50.21%</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60825609"/>
                  </a:ext>
                </a:extLst>
              </a:tr>
              <a:tr h="555582">
                <a:tc>
                  <a:txBody>
                    <a:bodyPr/>
                    <a:lstStyle/>
                    <a:p>
                      <a:r>
                        <a:rPr lang="en-US" sz="1600" dirty="0">
                          <a:solidFill>
                            <a:srgbClr val="000000"/>
                          </a:solidFill>
                          <a:latin typeface="Century Gothic" panose="020B0502020202020204" pitchFamily="34" charset="0"/>
                          <a:cs typeface="Calibri" panose="020F0502020204030204" pitchFamily="34" charset="0"/>
                        </a:rPr>
                        <a:t>8(a) Small Disadvantaged Business</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21.00%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FF0000"/>
                          </a:solidFill>
                          <a:latin typeface="Century Gothic" panose="020B0502020202020204" pitchFamily="34" charset="0"/>
                          <a:cs typeface="Calibri" panose="020F0502020204030204" pitchFamily="34" charset="0"/>
                        </a:rPr>
                        <a:t>15.51%</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15.00%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79A32D"/>
                          </a:solidFill>
                          <a:latin typeface="Century Gothic" panose="020B0502020202020204" pitchFamily="34" charset="0"/>
                          <a:cs typeface="Calibri" panose="020F0502020204030204" pitchFamily="34" charset="0"/>
                        </a:rPr>
                        <a:t>21.85%</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00934920"/>
                  </a:ext>
                </a:extLst>
              </a:tr>
              <a:tr h="572544">
                <a:tc>
                  <a:txBody>
                    <a:bodyPr/>
                    <a:lstStyle/>
                    <a:p>
                      <a:r>
                        <a:rPr lang="en-US" sz="1600" dirty="0">
                          <a:solidFill>
                            <a:srgbClr val="000000"/>
                          </a:solidFill>
                          <a:latin typeface="Century Gothic" panose="020B0502020202020204" pitchFamily="34" charset="0"/>
                          <a:cs typeface="Calibri" panose="020F0502020204030204" pitchFamily="34" charset="0"/>
                        </a:rPr>
                        <a:t>Small</a:t>
                      </a:r>
                      <a:r>
                        <a:rPr lang="en-US" sz="1600" baseline="0" dirty="0">
                          <a:solidFill>
                            <a:srgbClr val="000000"/>
                          </a:solidFill>
                          <a:latin typeface="Century Gothic" panose="020B0502020202020204" pitchFamily="34" charset="0"/>
                          <a:cs typeface="Calibri" panose="020F0502020204030204" pitchFamily="34" charset="0"/>
                        </a:rPr>
                        <a:t> Disadvantaged Business (SDB) excluding 8(a)</a:t>
                      </a:r>
                      <a:endParaRPr lang="en-US" sz="1600" dirty="0">
                        <a:solidFill>
                          <a:srgbClr val="000000"/>
                        </a:solidFill>
                        <a:latin typeface="Century Gothic" panose="020B0502020202020204" pitchFamily="34" charset="0"/>
                        <a:cs typeface="Calibri" panose="020F0502020204030204" pitchFamily="34" charset="0"/>
                      </a:endParaRP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21.00%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79A32D"/>
                          </a:solidFill>
                          <a:latin typeface="Century Gothic" panose="020B0502020202020204" pitchFamily="34" charset="0"/>
                          <a:cs typeface="Calibri" panose="020F0502020204030204" pitchFamily="34" charset="0"/>
                        </a:rPr>
                        <a:t>31.95%</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22.00%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79A32D"/>
                          </a:solidFill>
                          <a:latin typeface="Century Gothic" panose="020B0502020202020204" pitchFamily="34" charset="0"/>
                          <a:cs typeface="Calibri" panose="020F0502020204030204" pitchFamily="34" charset="0"/>
                        </a:rPr>
                        <a:t>34.56%</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63484118"/>
                  </a:ext>
                </a:extLst>
              </a:tr>
              <a:tr h="572544">
                <a:tc>
                  <a:txBody>
                    <a:bodyPr/>
                    <a:lstStyle/>
                    <a:p>
                      <a:r>
                        <a:rPr lang="en-US" sz="1600" dirty="0">
                          <a:solidFill>
                            <a:srgbClr val="000000"/>
                          </a:solidFill>
                          <a:latin typeface="Century Gothic" panose="020B0502020202020204" pitchFamily="34" charset="0"/>
                          <a:cs typeface="Calibri" panose="020F0502020204030204" pitchFamily="34" charset="0"/>
                        </a:rPr>
                        <a:t>Women-Owned</a:t>
                      </a:r>
                      <a:r>
                        <a:rPr lang="en-US" sz="1600" baseline="0" dirty="0">
                          <a:solidFill>
                            <a:srgbClr val="000000"/>
                          </a:solidFill>
                          <a:latin typeface="Century Gothic" panose="020B0502020202020204" pitchFamily="34" charset="0"/>
                          <a:cs typeface="Calibri" panose="020F0502020204030204" pitchFamily="34" charset="0"/>
                        </a:rPr>
                        <a:t> Small Business (WOSB)</a:t>
                      </a:r>
                      <a:endParaRPr lang="en-US" sz="1600" dirty="0">
                        <a:solidFill>
                          <a:srgbClr val="000000"/>
                        </a:solidFill>
                        <a:latin typeface="Century Gothic" panose="020B0502020202020204" pitchFamily="34" charset="0"/>
                        <a:cs typeface="Calibri" panose="020F0502020204030204" pitchFamily="34" charset="0"/>
                      </a:endParaRP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2.30%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FF0000"/>
                          </a:solidFill>
                          <a:latin typeface="Century Gothic" panose="020B0502020202020204" pitchFamily="34" charset="0"/>
                          <a:cs typeface="Calibri" panose="020F0502020204030204" pitchFamily="34" charset="0"/>
                        </a:rPr>
                        <a:t>1.90%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2.50%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FF0000"/>
                          </a:solidFill>
                          <a:latin typeface="Century Gothic" panose="020B0502020202020204" pitchFamily="34" charset="0"/>
                          <a:cs typeface="Calibri" panose="020F0502020204030204" pitchFamily="34" charset="0"/>
                        </a:rPr>
                        <a:t>1.31%</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38260317"/>
                  </a:ext>
                </a:extLst>
              </a:tr>
              <a:tr h="451323">
                <a:tc>
                  <a:txBody>
                    <a:bodyPr/>
                    <a:lstStyle/>
                    <a:p>
                      <a:r>
                        <a:rPr lang="en-US" sz="1600" dirty="0">
                          <a:solidFill>
                            <a:srgbClr val="000000"/>
                          </a:solidFill>
                          <a:latin typeface="Century Gothic" panose="020B0502020202020204" pitchFamily="34" charset="0"/>
                          <a:cs typeface="Calibri" panose="020F0502020204030204" pitchFamily="34" charset="0"/>
                        </a:rPr>
                        <a:t>HUBZone Small Business</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2.20%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79A32D"/>
                          </a:solidFill>
                          <a:latin typeface="Century Gothic" panose="020B0502020202020204" pitchFamily="34" charset="0"/>
                          <a:cs typeface="Calibri" panose="020F0502020204030204" pitchFamily="34" charset="0"/>
                        </a:rPr>
                        <a:t>5.43%</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3.00%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solidFill>
                            <a:srgbClr val="79A32D"/>
                          </a:solidFill>
                          <a:latin typeface="Century Gothic" panose="020B0502020202020204" pitchFamily="34" charset="0"/>
                          <a:cs typeface="Calibri" panose="020F0502020204030204" pitchFamily="34" charset="0"/>
                        </a:rPr>
                        <a:t>8.76%</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65853757"/>
                  </a:ext>
                </a:extLst>
              </a:tr>
              <a:tr h="676837">
                <a:tc>
                  <a:txBody>
                    <a:bodyPr/>
                    <a:lstStyle/>
                    <a:p>
                      <a:r>
                        <a:rPr lang="en-US" sz="1600" dirty="0">
                          <a:solidFill>
                            <a:srgbClr val="000000"/>
                          </a:solidFill>
                          <a:latin typeface="Century Gothic" panose="020B0502020202020204" pitchFamily="34" charset="0"/>
                          <a:cs typeface="Calibri" panose="020F0502020204030204" pitchFamily="34" charset="0"/>
                        </a:rPr>
                        <a:t>Service-Disabled-Veteran-Owned Small Business (SDVOSB)</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14.00%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latin typeface="Century Gothic" panose="020B0502020202020204" pitchFamily="34" charset="0"/>
                          <a:cs typeface="Calibri" panose="020F0502020204030204" pitchFamily="34" charset="0"/>
                        </a:rPr>
                        <a:t>4.45%</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Century Gothic" panose="020B0502020202020204" pitchFamily="34" charset="0"/>
                          <a:cs typeface="Calibri" panose="020F0502020204030204" pitchFamily="34" charset="0"/>
                        </a:rPr>
                        <a:t>5.00%</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latin typeface="Century Gothic" panose="020B0502020202020204" pitchFamily="34" charset="0"/>
                          <a:cs typeface="Calibri" panose="020F0502020204030204" pitchFamily="34" charset="0"/>
                        </a:rPr>
                        <a:t>0.82%</a:t>
                      </a:r>
                    </a:p>
                  </a:txBody>
                  <a:tcPr marL="101792" marR="1017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3161927"/>
                  </a:ext>
                </a:extLst>
              </a:tr>
            </a:tbl>
          </a:graphicData>
        </a:graphic>
      </p:graphicFrame>
      <p:sp>
        <p:nvSpPr>
          <p:cNvPr id="5" name="TextBox 4">
            <a:extLst>
              <a:ext uri="{FF2B5EF4-FFF2-40B4-BE49-F238E27FC236}">
                <a16:creationId xmlns:a16="http://schemas.microsoft.com/office/drawing/2014/main" id="{90917814-EA76-4B19-9EF6-1405A9AD0B5F}"/>
              </a:ext>
            </a:extLst>
          </p:cNvPr>
          <p:cNvSpPr txBox="1"/>
          <p:nvPr/>
        </p:nvSpPr>
        <p:spPr>
          <a:xfrm>
            <a:off x="269875" y="5775767"/>
            <a:ext cx="11385831" cy="276999"/>
          </a:xfrm>
          <a:prstGeom prst="rect">
            <a:avLst/>
          </a:prstGeom>
          <a:noFill/>
        </p:spPr>
        <p:txBody>
          <a:bodyPr wrap="square" rtlCol="0">
            <a:spAutoFit/>
          </a:bodyPr>
          <a:lstStyle/>
          <a:p>
            <a:r>
              <a:rPr lang="en-US" sz="1200" dirty="0">
                <a:latin typeface="Century Gothic" panose="020B0502020202020204" pitchFamily="34" charset="0"/>
              </a:rPr>
              <a:t>*Goals based on NETL projected spend. Data in green identifies actuals exceeding targeted goals; red identifies actuals lower than targeted goals.</a:t>
            </a:r>
          </a:p>
        </p:txBody>
      </p:sp>
    </p:spTree>
    <p:extLst>
      <p:ext uri="{BB962C8B-B14F-4D97-AF65-F5344CB8AC3E}">
        <p14:creationId xmlns:p14="http://schemas.microsoft.com/office/powerpoint/2010/main" val="366717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inside header with EM written out.png">
            <a:extLst>
              <a:ext uri="{FF2B5EF4-FFF2-40B4-BE49-F238E27FC236}">
                <a16:creationId xmlns:a16="http://schemas.microsoft.com/office/drawing/2014/main" id="{609EFF64-D02A-4A8A-B0FD-E5BC00831844}"/>
              </a:ext>
            </a:extLst>
          </p:cNvPr>
          <p:cNvPicPr>
            <a:picLocks noChangeAspect="1"/>
          </p:cNvPicPr>
          <p:nvPr/>
        </p:nvPicPr>
        <p:blipFill rotWithShape="1">
          <a:blip r:embed="rId3" cstate="print"/>
          <a:srcRect l="20217" t="1897" b="4154"/>
          <a:stretch/>
        </p:blipFill>
        <p:spPr>
          <a:xfrm>
            <a:off x="1" y="0"/>
            <a:ext cx="12191997" cy="6863445"/>
          </a:xfrm>
          <a:prstGeom prst="rect">
            <a:avLst/>
          </a:prstGeom>
          <a:solidFill>
            <a:srgbClr val="FFD72D"/>
          </a:solidFill>
        </p:spPr>
      </p:pic>
      <p:sp>
        <p:nvSpPr>
          <p:cNvPr id="5" name="Rectangle 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sp>
        <p:nvSpPr>
          <p:cNvPr id="8" name="Title 1"/>
          <p:cNvSpPr txBox="1">
            <a:spLocks/>
          </p:cNvSpPr>
          <p:nvPr/>
        </p:nvSpPr>
        <p:spPr>
          <a:xfrm>
            <a:off x="2817405" y="65482"/>
            <a:ext cx="6493684"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History and Mission</a:t>
            </a:r>
          </a:p>
        </p:txBody>
      </p:sp>
      <p:sp>
        <p:nvSpPr>
          <p:cNvPr id="12" name="Rectangle 11"/>
          <p:cNvSpPr/>
          <p:nvPr/>
        </p:nvSpPr>
        <p:spPr>
          <a:xfrm>
            <a:off x="1260910" y="1156996"/>
            <a:ext cx="10674417" cy="830997"/>
          </a:xfrm>
          <a:prstGeom prst="rect">
            <a:avLst/>
          </a:prstGeom>
        </p:spPr>
        <p:txBody>
          <a:bodyPr wrap="square">
            <a:spAutoFit/>
          </a:bodyPr>
          <a:lstStyle/>
          <a:p>
            <a:pPr marL="0" indent="0" algn="ctr">
              <a:buNone/>
            </a:pPr>
            <a:r>
              <a:rPr lang="en-US" sz="2400" b="0" dirty="0">
                <a:ea typeface="Segoe UI" panose="020B0502040204020203" pitchFamily="34" charset="0"/>
                <a:cs typeface="Segoe UI" panose="020B0502040204020203" pitchFamily="34" charset="0"/>
              </a:rPr>
              <a:t>Ensure America’s security and prosperity by addressing its energy, environmental, and nuclear challenges through transformative science and technology solutions</a:t>
            </a:r>
            <a:endParaRPr lang="en-US" sz="2400" b="0" dirty="0"/>
          </a:p>
        </p:txBody>
      </p:sp>
      <p:sp>
        <p:nvSpPr>
          <p:cNvPr id="14" name="Slide Number Placeholder 10"/>
          <p:cNvSpPr txBox="1">
            <a:spLocks/>
          </p:cNvSpPr>
          <p:nvPr/>
        </p:nvSpPr>
        <p:spPr>
          <a:xfrm>
            <a:off x="944287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7</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2" name="Rectangle: Rounded Corners 1">
            <a:extLst>
              <a:ext uri="{FF2B5EF4-FFF2-40B4-BE49-F238E27FC236}">
                <a16:creationId xmlns:a16="http://schemas.microsoft.com/office/drawing/2014/main" id="{518CD75B-9897-470C-8F4F-604C91246E75}"/>
              </a:ext>
            </a:extLst>
          </p:cNvPr>
          <p:cNvSpPr/>
          <p:nvPr/>
        </p:nvSpPr>
        <p:spPr>
          <a:xfrm>
            <a:off x="3114881" y="2041874"/>
            <a:ext cx="5921828" cy="513806"/>
          </a:xfrm>
          <a:prstGeom prst="roundRect">
            <a:avLst/>
          </a:prstGeom>
          <a:solidFill>
            <a:srgbClr val="2D87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tx1">
                      <a:alpha val="25000"/>
                    </a:schemeClr>
                  </a:solidFill>
                </a:ln>
                <a:solidFill>
                  <a:schemeClr val="bg1"/>
                </a:solidFill>
                <a:effectLst>
                  <a:glow rad="63500">
                    <a:schemeClr val="accent3">
                      <a:satMod val="175000"/>
                      <a:alpha val="40000"/>
                    </a:schemeClr>
                  </a:glow>
                  <a:outerShdw blurRad="50800" dist="38100" dir="5400000" algn="t" rotWithShape="0">
                    <a:prstClr val="black">
                      <a:alpha val="70000"/>
                    </a:prstClr>
                  </a:outerShdw>
                </a:effectLst>
                <a:cs typeface="Times New Roman" panose="02020603050405020304" pitchFamily="18" charset="0"/>
              </a:rPr>
              <a:t>Energy</a:t>
            </a:r>
          </a:p>
        </p:txBody>
      </p:sp>
      <p:sp>
        <p:nvSpPr>
          <p:cNvPr id="10" name="Rectangle: Rounded Corners 9">
            <a:extLst>
              <a:ext uri="{FF2B5EF4-FFF2-40B4-BE49-F238E27FC236}">
                <a16:creationId xmlns:a16="http://schemas.microsoft.com/office/drawing/2014/main" id="{8F84E248-FAF6-4FF8-A0F5-E60C09EF7076}"/>
              </a:ext>
            </a:extLst>
          </p:cNvPr>
          <p:cNvSpPr/>
          <p:nvPr/>
        </p:nvSpPr>
        <p:spPr>
          <a:xfrm>
            <a:off x="3114881" y="3156746"/>
            <a:ext cx="5921828" cy="513806"/>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tx1">
                      <a:alpha val="25000"/>
                    </a:schemeClr>
                  </a:solidFill>
                </a:ln>
                <a:effectLst>
                  <a:outerShdw blurRad="50800" dist="38100" dir="5400000" algn="t" rotWithShape="0">
                    <a:prstClr val="black">
                      <a:alpha val="70000"/>
                    </a:prstClr>
                  </a:outerShdw>
                </a:effectLst>
                <a:cs typeface="Times New Roman" panose="02020603050405020304" pitchFamily="18" charset="0"/>
              </a:rPr>
              <a:t>Science and Innovation</a:t>
            </a:r>
          </a:p>
        </p:txBody>
      </p:sp>
      <p:sp>
        <p:nvSpPr>
          <p:cNvPr id="11" name="Rectangle: Rounded Corners 10">
            <a:extLst>
              <a:ext uri="{FF2B5EF4-FFF2-40B4-BE49-F238E27FC236}">
                <a16:creationId xmlns:a16="http://schemas.microsoft.com/office/drawing/2014/main" id="{E0EA2226-4A6E-4F7A-95E7-3C830C747923}"/>
              </a:ext>
            </a:extLst>
          </p:cNvPr>
          <p:cNvSpPr/>
          <p:nvPr/>
        </p:nvSpPr>
        <p:spPr>
          <a:xfrm>
            <a:off x="3114881" y="4258231"/>
            <a:ext cx="5921828" cy="513806"/>
          </a:xfrm>
          <a:prstGeom prst="roundRect">
            <a:avLst/>
          </a:prstGeom>
          <a:solidFill>
            <a:srgbClr val="F954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tx1">
                      <a:alpha val="25000"/>
                    </a:schemeClr>
                  </a:solidFill>
                </a:ln>
                <a:effectLst>
                  <a:outerShdw blurRad="50800" dist="38100" dir="5400000" algn="t" rotWithShape="0">
                    <a:prstClr val="black">
                      <a:alpha val="70000"/>
                    </a:prstClr>
                  </a:outerShdw>
                </a:effectLst>
                <a:cs typeface="Times New Roman" panose="02020603050405020304" pitchFamily="18" charset="0"/>
              </a:rPr>
              <a:t>Nuclear Safety and Security</a:t>
            </a:r>
          </a:p>
        </p:txBody>
      </p:sp>
      <p:sp>
        <p:nvSpPr>
          <p:cNvPr id="13" name="Rectangle: Rounded Corners 12">
            <a:extLst>
              <a:ext uri="{FF2B5EF4-FFF2-40B4-BE49-F238E27FC236}">
                <a16:creationId xmlns:a16="http://schemas.microsoft.com/office/drawing/2014/main" id="{52BBCB38-064F-4074-8D07-7D307A60FF15}"/>
              </a:ext>
            </a:extLst>
          </p:cNvPr>
          <p:cNvSpPr/>
          <p:nvPr/>
        </p:nvSpPr>
        <p:spPr>
          <a:xfrm>
            <a:off x="3103333" y="5376722"/>
            <a:ext cx="5921828" cy="513806"/>
          </a:xfrm>
          <a:prstGeom prst="roundRect">
            <a:avLst/>
          </a:prstGeom>
          <a:solidFill>
            <a:srgbClr val="F8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tx1">
                      <a:alpha val="25000"/>
                    </a:schemeClr>
                  </a:solidFill>
                </a:ln>
                <a:effectLst>
                  <a:outerShdw blurRad="50800" dist="38100" dir="5400000" algn="t" rotWithShape="0">
                    <a:prstClr val="black">
                      <a:alpha val="70000"/>
                    </a:prstClr>
                  </a:outerShdw>
                </a:effectLst>
                <a:cs typeface="Times New Roman" panose="02020603050405020304" pitchFamily="18" charset="0"/>
              </a:rPr>
              <a:t>Management and Operational Excellence</a:t>
            </a:r>
          </a:p>
        </p:txBody>
      </p:sp>
      <p:sp>
        <p:nvSpPr>
          <p:cNvPr id="4" name="Rectangle 3">
            <a:extLst>
              <a:ext uri="{FF2B5EF4-FFF2-40B4-BE49-F238E27FC236}">
                <a16:creationId xmlns:a16="http://schemas.microsoft.com/office/drawing/2014/main" id="{BAB8C711-887F-4374-8609-E49AEECA9FAB}"/>
              </a:ext>
            </a:extLst>
          </p:cNvPr>
          <p:cNvSpPr/>
          <p:nvPr/>
        </p:nvSpPr>
        <p:spPr>
          <a:xfrm>
            <a:off x="3367430" y="2555684"/>
            <a:ext cx="5451566" cy="5943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Catalyze the timely, material, and efficient transformation of the nation’s energy system and secure U.S. leadership in energy technologies</a:t>
            </a:r>
          </a:p>
        </p:txBody>
      </p:sp>
      <p:sp>
        <p:nvSpPr>
          <p:cNvPr id="20" name="Rectangle 19">
            <a:extLst>
              <a:ext uri="{FF2B5EF4-FFF2-40B4-BE49-F238E27FC236}">
                <a16:creationId xmlns:a16="http://schemas.microsoft.com/office/drawing/2014/main" id="{9A5775CE-DB47-46B7-BCB2-86E6945F6F9D}"/>
              </a:ext>
            </a:extLst>
          </p:cNvPr>
          <p:cNvSpPr/>
          <p:nvPr/>
        </p:nvSpPr>
        <p:spPr>
          <a:xfrm>
            <a:off x="3367430" y="3668474"/>
            <a:ext cx="5451566" cy="5943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Maintain a vibrant U.S. effort in science and engineering as a cornerstone of our economic prosperity with clear leadership in strategic areas</a:t>
            </a:r>
          </a:p>
        </p:txBody>
      </p:sp>
      <p:sp>
        <p:nvSpPr>
          <p:cNvPr id="21" name="Rectangle 20">
            <a:extLst>
              <a:ext uri="{FF2B5EF4-FFF2-40B4-BE49-F238E27FC236}">
                <a16:creationId xmlns:a16="http://schemas.microsoft.com/office/drawing/2014/main" id="{152CC505-928D-4BC0-8BE7-BDA32EA789BF}"/>
              </a:ext>
            </a:extLst>
          </p:cNvPr>
          <p:cNvSpPr/>
          <p:nvPr/>
        </p:nvSpPr>
        <p:spPr>
          <a:xfrm>
            <a:off x="3338464" y="5890526"/>
            <a:ext cx="5451566" cy="5943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Establish an operational and adaptable framework that combines the best wisdom of all Department stakeholders to maximize mission success</a:t>
            </a:r>
          </a:p>
        </p:txBody>
      </p:sp>
      <p:sp>
        <p:nvSpPr>
          <p:cNvPr id="22" name="Rectangle 21">
            <a:extLst>
              <a:ext uri="{FF2B5EF4-FFF2-40B4-BE49-F238E27FC236}">
                <a16:creationId xmlns:a16="http://schemas.microsoft.com/office/drawing/2014/main" id="{01D176DB-C068-4E19-9462-4B848D179DED}"/>
              </a:ext>
            </a:extLst>
          </p:cNvPr>
          <p:cNvSpPr/>
          <p:nvPr/>
        </p:nvSpPr>
        <p:spPr>
          <a:xfrm>
            <a:off x="3367430" y="4775658"/>
            <a:ext cx="5451566" cy="5943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Enhance nuclear security through defense, nonproliferation, and environmental efforts</a:t>
            </a:r>
          </a:p>
        </p:txBody>
      </p:sp>
    </p:spTree>
    <p:extLst>
      <p:ext uri="{BB962C8B-B14F-4D97-AF65-F5344CB8AC3E}">
        <p14:creationId xmlns:p14="http://schemas.microsoft.com/office/powerpoint/2010/main" val="1013494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4058" y="1954908"/>
            <a:ext cx="11716083" cy="1474092"/>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r>
              <a:rPr lang="en-US" sz="3700" b="0" dirty="0">
                <a:solidFill>
                  <a:srgbClr val="F7932B"/>
                </a:solidFill>
                <a:latin typeface="Century Gothic" panose="020B0502020202020204" pitchFamily="34" charset="0"/>
              </a:rPr>
              <a:t>   </a:t>
            </a:r>
            <a:r>
              <a:rPr lang="en-US" sz="3700" dirty="0">
                <a:solidFill>
                  <a:srgbClr val="F7932B"/>
                </a:solidFill>
                <a:latin typeface="Century Gothic" panose="020B0502020202020204" pitchFamily="34" charset="0"/>
              </a:rPr>
              <a:t>Funding Programs</a:t>
            </a:r>
            <a:endParaRPr lang="en-US" sz="3700" b="0" dirty="0">
              <a:solidFill>
                <a:srgbClr val="F7932B"/>
              </a:solidFill>
              <a:latin typeface="Century Gothic" panose="020B0502020202020204" pitchFamily="34" charset="0"/>
            </a:endParaRPr>
          </a:p>
          <a:p>
            <a:pPr marL="0" indent="0">
              <a:buNone/>
            </a:pPr>
            <a:endParaRPr lang="en-US" b="0" dirty="0"/>
          </a:p>
        </p:txBody>
      </p:sp>
    </p:spTree>
    <p:extLst>
      <p:ext uri="{BB962C8B-B14F-4D97-AF65-F5344CB8AC3E}">
        <p14:creationId xmlns:p14="http://schemas.microsoft.com/office/powerpoint/2010/main" val="3931329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5539" y="176048"/>
            <a:ext cx="11580921" cy="600980"/>
          </a:xfrm>
        </p:spPr>
        <p:txBody>
          <a:bodyPr>
            <a:noAutofit/>
          </a:bodyPr>
          <a:lstStyle/>
          <a:p>
            <a:r>
              <a:rPr lang="en-US" sz="3200" dirty="0">
                <a:latin typeface="Century Gothic" panose="020B0502020202020204" pitchFamily="34" charset="0"/>
              </a:rPr>
              <a:t>Financial Assistance (FA) Funding</a:t>
            </a:r>
          </a:p>
        </p:txBody>
      </p:sp>
      <p:sp>
        <p:nvSpPr>
          <p:cNvPr id="4" name="TextBox 3">
            <a:extLst>
              <a:ext uri="{FF2B5EF4-FFF2-40B4-BE49-F238E27FC236}">
                <a16:creationId xmlns:a16="http://schemas.microsoft.com/office/drawing/2014/main" id="{00EC7C54-3B4F-4664-9EF3-D14A7C73838F}"/>
              </a:ext>
            </a:extLst>
          </p:cNvPr>
          <p:cNvSpPr txBox="1"/>
          <p:nvPr/>
        </p:nvSpPr>
        <p:spPr>
          <a:xfrm>
            <a:off x="397565" y="1403516"/>
            <a:ext cx="11794435" cy="5324535"/>
          </a:xfrm>
          <a:prstGeom prst="rect">
            <a:avLst/>
          </a:prstGeom>
          <a:noFill/>
        </p:spPr>
        <p:txBody>
          <a:bodyPr wrap="square" rtlCol="0">
            <a:spAutoFit/>
          </a:bodyPr>
          <a:lstStyle/>
          <a:p>
            <a:pPr marL="342900" indent="-342900">
              <a:buFont typeface="Wingdings" panose="05000000000000000000" pitchFamily="2" charset="2"/>
              <a:buChar char="§"/>
            </a:pPr>
            <a:r>
              <a:rPr lang="en-US" sz="2000" b="1" i="1" dirty="0">
                <a:latin typeface="Century Gothic" panose="020B0502020202020204" pitchFamily="34" charset="0"/>
              </a:rPr>
              <a:t>Contract </a:t>
            </a:r>
            <a:r>
              <a:rPr lang="en-US" sz="2000" dirty="0">
                <a:latin typeface="Century Gothic" panose="020B0502020202020204" pitchFamily="34" charset="0"/>
              </a:rPr>
              <a:t>actions are used to acquire goods or services for the </a:t>
            </a:r>
            <a:r>
              <a:rPr lang="en-US" sz="2000" u="sng" dirty="0">
                <a:latin typeface="Century Gothic" panose="020B0502020202020204" pitchFamily="34" charset="0"/>
              </a:rPr>
              <a:t>government's direct      benefit</a:t>
            </a:r>
            <a:r>
              <a:rPr lang="en-US" sz="2000" dirty="0">
                <a:latin typeface="Century Gothic" panose="020B0502020202020204" pitchFamily="34" charset="0"/>
              </a:rPr>
              <a:t> and governed by the Federal Acquisition Requisition (FAR)</a:t>
            </a:r>
            <a:r>
              <a:rPr lang="en-US" sz="2000" b="1" dirty="0">
                <a:latin typeface="Century Gothic" panose="020B0502020202020204" pitchFamily="34" charset="0"/>
              </a:rPr>
              <a:t>.  </a:t>
            </a:r>
          </a:p>
          <a:p>
            <a:pPr marL="342900" indent="-342900">
              <a:buFont typeface="Wingdings" panose="05000000000000000000" pitchFamily="2" charset="2"/>
              <a:buChar char="§"/>
            </a:pPr>
            <a:r>
              <a:rPr lang="en-US" sz="2000" b="1" i="1" dirty="0">
                <a:latin typeface="Century Gothic" panose="020B0502020202020204" pitchFamily="34" charset="0"/>
              </a:rPr>
              <a:t>Financial assistance </a:t>
            </a:r>
            <a:r>
              <a:rPr lang="en-US" sz="2000" dirty="0">
                <a:latin typeface="Century Gothic" panose="020B0502020202020204" pitchFamily="34" charset="0"/>
              </a:rPr>
              <a:t>actions </a:t>
            </a:r>
            <a:r>
              <a:rPr lang="en-US" sz="2000" u="sng" dirty="0">
                <a:latin typeface="Century Gothic" panose="020B0502020202020204" pitchFamily="34" charset="0"/>
              </a:rPr>
              <a:t>benefit the public</a:t>
            </a:r>
            <a:r>
              <a:rPr lang="en-US" sz="2000" dirty="0">
                <a:latin typeface="Century Gothic" panose="020B0502020202020204" pitchFamily="34" charset="0"/>
              </a:rPr>
              <a:t> and governed by Title 2 of the Code             of Federal Regulations (2 CFR) Part 200.</a:t>
            </a:r>
          </a:p>
          <a:p>
            <a:endParaRPr lang="en-US" sz="2000" dirty="0">
              <a:latin typeface="Century Gothic" panose="020B0502020202020204" pitchFamily="34" charset="0"/>
            </a:endParaRPr>
          </a:p>
          <a:p>
            <a:r>
              <a:rPr lang="en-US" sz="2000" dirty="0">
                <a:latin typeface="Century Gothic" panose="020B0502020202020204" pitchFamily="34" charset="0"/>
              </a:rPr>
              <a:t>During FY21, DOE obligated nearly $3.96 billion, of that NETL obligated $548.8M, on competitive FA actions in the form of </a:t>
            </a:r>
            <a:r>
              <a:rPr lang="en-US" sz="2000" b="1" i="1" dirty="0">
                <a:latin typeface="Century Gothic" panose="020B0502020202020204" pitchFamily="34" charset="0"/>
              </a:rPr>
              <a:t>Grants</a:t>
            </a:r>
            <a:r>
              <a:rPr lang="en-US" sz="2000" dirty="0">
                <a:latin typeface="Century Gothic" panose="020B0502020202020204" pitchFamily="34" charset="0"/>
              </a:rPr>
              <a:t> and </a:t>
            </a:r>
            <a:r>
              <a:rPr lang="en-US" sz="2000" b="1" i="1" dirty="0">
                <a:latin typeface="Century Gothic" panose="020B0502020202020204" pitchFamily="34" charset="0"/>
              </a:rPr>
              <a:t>Cooperative Agreements </a:t>
            </a:r>
            <a:r>
              <a:rPr lang="en-US" sz="2000" dirty="0">
                <a:latin typeface="Century Gothic" panose="020B0502020202020204" pitchFamily="34" charset="0"/>
              </a:rPr>
              <a:t>to their Recipients. </a:t>
            </a:r>
          </a:p>
          <a:p>
            <a:endParaRPr lang="en-US" sz="1200" dirty="0">
              <a:latin typeface="Century Gothic" panose="020B0502020202020204" pitchFamily="34" charset="0"/>
            </a:endParaRPr>
          </a:p>
          <a:p>
            <a:pPr marL="800100" lvl="1" indent="-342900">
              <a:buFontTx/>
              <a:buChar char="-"/>
            </a:pPr>
            <a:r>
              <a:rPr lang="en-US" sz="2000" u="sng" dirty="0">
                <a:latin typeface="Century Gothic" panose="020B0502020202020204" pitchFamily="34" charset="0"/>
              </a:rPr>
              <a:t>Grant</a:t>
            </a:r>
            <a:r>
              <a:rPr lang="en-US" sz="2000" dirty="0">
                <a:latin typeface="Century Gothic" panose="020B0502020202020204" pitchFamily="34" charset="0"/>
              </a:rPr>
              <a:t>: Federal government provides oversight and monitoring but is not directly involved in the project. </a:t>
            </a:r>
          </a:p>
          <a:p>
            <a:pPr marL="800100" lvl="1" indent="-342900">
              <a:buFontTx/>
              <a:buChar char="-"/>
            </a:pPr>
            <a:r>
              <a:rPr lang="en-US" sz="2000" u="sng" dirty="0">
                <a:latin typeface="Century Gothic" panose="020B0502020202020204" pitchFamily="34" charset="0"/>
              </a:rPr>
              <a:t>Cooperative Agreement</a:t>
            </a:r>
            <a:r>
              <a:rPr lang="en-US" sz="2000" dirty="0">
                <a:latin typeface="Century Gothic" panose="020B0502020202020204" pitchFamily="34" charset="0"/>
              </a:rPr>
              <a:t>: Federal government has substantial involvement and contribution to the technical aspects of the project.</a:t>
            </a:r>
          </a:p>
          <a:p>
            <a:pPr lvl="1"/>
            <a:endParaRPr lang="en-US" sz="2000" dirty="0">
              <a:latin typeface="Century Gothic" panose="020B0502020202020204" pitchFamily="34" charset="0"/>
            </a:endParaRPr>
          </a:p>
          <a:p>
            <a:r>
              <a:rPr lang="en-US" sz="2000" dirty="0">
                <a:latin typeface="Century Gothic" panose="020B0502020202020204" pitchFamily="34" charset="0"/>
              </a:rPr>
              <a:t>A </a:t>
            </a:r>
            <a:r>
              <a:rPr lang="en-US" sz="2000" b="1" i="1" dirty="0">
                <a:latin typeface="Century Gothic" panose="020B0502020202020204" pitchFamily="34" charset="0"/>
              </a:rPr>
              <a:t>funding opportunity announcement (FOA) </a:t>
            </a:r>
            <a:r>
              <a:rPr lang="en-US" sz="2000" dirty="0">
                <a:latin typeface="Century Gothic" panose="020B0502020202020204" pitchFamily="34" charset="0"/>
              </a:rPr>
              <a:t>is the formal notice used by the government        to announce grant funds available competitively to the public.</a:t>
            </a:r>
          </a:p>
          <a:p>
            <a:pPr lvl="1"/>
            <a:endParaRPr lang="en-US" sz="2200" dirty="0">
              <a:latin typeface="Century Gothic" panose="020B0502020202020204" pitchFamily="34" charset="0"/>
            </a:endParaRPr>
          </a:p>
          <a:p>
            <a:endParaRPr lang="en-US" dirty="0"/>
          </a:p>
        </p:txBody>
      </p:sp>
      <p:sp>
        <p:nvSpPr>
          <p:cNvPr id="5" name="TextBox 4">
            <a:extLst>
              <a:ext uri="{FF2B5EF4-FFF2-40B4-BE49-F238E27FC236}">
                <a16:creationId xmlns:a16="http://schemas.microsoft.com/office/drawing/2014/main" id="{A36601FA-AE2F-47C1-85C9-105A2DD6E60B}"/>
              </a:ext>
            </a:extLst>
          </p:cNvPr>
          <p:cNvSpPr txBox="1"/>
          <p:nvPr/>
        </p:nvSpPr>
        <p:spPr>
          <a:xfrm>
            <a:off x="305539" y="972629"/>
            <a:ext cx="8809655" cy="430887"/>
          </a:xfrm>
          <a:prstGeom prst="rect">
            <a:avLst/>
          </a:prstGeom>
          <a:noFill/>
        </p:spPr>
        <p:txBody>
          <a:bodyPr wrap="square" rtlCol="0">
            <a:spAutoFit/>
          </a:bodyPr>
          <a:lstStyle/>
          <a:p>
            <a:r>
              <a:rPr lang="en-US" sz="2200" b="1" dirty="0">
                <a:latin typeface="Century Gothic" panose="020B0502020202020204" pitchFamily="34" charset="0"/>
              </a:rPr>
              <a:t>How do Contract and Financial Assistance actions differ?</a:t>
            </a:r>
          </a:p>
        </p:txBody>
      </p:sp>
    </p:spTree>
    <p:extLst>
      <p:ext uri="{BB962C8B-B14F-4D97-AF65-F5344CB8AC3E}">
        <p14:creationId xmlns:p14="http://schemas.microsoft.com/office/powerpoint/2010/main" val="3648343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6533" y="1370708"/>
            <a:ext cx="11225016" cy="4010336"/>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endParaRPr lang="en-US" b="0" dirty="0"/>
          </a:p>
        </p:txBody>
      </p:sp>
      <p:sp>
        <p:nvSpPr>
          <p:cNvPr id="3" name="Title 2"/>
          <p:cNvSpPr>
            <a:spLocks noGrp="1"/>
          </p:cNvSpPr>
          <p:nvPr>
            <p:ph type="ctrTitle"/>
          </p:nvPr>
        </p:nvSpPr>
        <p:spPr>
          <a:xfrm>
            <a:off x="305539" y="156560"/>
            <a:ext cx="11580921" cy="600980"/>
          </a:xfrm>
        </p:spPr>
        <p:txBody>
          <a:bodyPr>
            <a:noAutofit/>
          </a:bodyPr>
          <a:lstStyle/>
          <a:p>
            <a:r>
              <a:rPr lang="en-US" sz="3200" dirty="0">
                <a:latin typeface="Century Gothic" panose="020B0502020202020204" pitchFamily="34" charset="0"/>
              </a:rPr>
              <a:t>Where can you learn more?</a:t>
            </a:r>
          </a:p>
        </p:txBody>
      </p:sp>
      <p:sp>
        <p:nvSpPr>
          <p:cNvPr id="4" name="Content Placeholder 4">
            <a:extLst>
              <a:ext uri="{FF2B5EF4-FFF2-40B4-BE49-F238E27FC236}">
                <a16:creationId xmlns:a16="http://schemas.microsoft.com/office/drawing/2014/main" id="{A5252AFD-DD6C-42E8-82B7-A5BA428D2F51}"/>
              </a:ext>
            </a:extLst>
          </p:cNvPr>
          <p:cNvSpPr txBox="1">
            <a:spLocks/>
          </p:cNvSpPr>
          <p:nvPr/>
        </p:nvSpPr>
        <p:spPr bwMode="auto">
          <a:xfrm>
            <a:off x="626533" y="1476956"/>
            <a:ext cx="11225016" cy="35591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800" b="1" kern="1200">
                <a:solidFill>
                  <a:srgbClr val="DE5A2D"/>
                </a:solidFill>
                <a:latin typeface="Garamond" panose="02020404030301010803" pitchFamily="18" charset="0"/>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aramond" panose="02020404030301010803" pitchFamily="18" charset="0"/>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aramond" panose="02020404030301010803" pitchFamily="18" charset="0"/>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609585">
              <a:spcBef>
                <a:spcPct val="0"/>
              </a:spcBef>
              <a:buNone/>
            </a:pPr>
            <a:r>
              <a:rPr lang="en-US" sz="2800" dirty="0">
                <a:solidFill>
                  <a:schemeClr val="accent6"/>
                </a:solidFill>
                <a:latin typeface="Century Gothic" panose="020B0502020202020204" pitchFamily="34" charset="0"/>
              </a:rPr>
              <a:t>DOE-NETL-BIL* Funding Opportunity Announcements:  </a:t>
            </a:r>
            <a:r>
              <a:rPr lang="en-US" sz="2800" dirty="0">
                <a:solidFill>
                  <a:srgbClr val="5A5A5A"/>
                </a:solidFill>
                <a:latin typeface="Century Gothic" panose="020B0502020202020204" pitchFamily="34" charset="0"/>
              </a:rPr>
              <a:t> </a:t>
            </a:r>
          </a:p>
          <a:p>
            <a:pPr marL="0" indent="0" defTabSz="609585">
              <a:spcBef>
                <a:spcPct val="0"/>
              </a:spcBef>
              <a:buNone/>
            </a:pPr>
            <a:endParaRPr lang="en-US" sz="2800" b="0" dirty="0">
              <a:solidFill>
                <a:srgbClr val="5A5A5A"/>
              </a:solidFill>
              <a:latin typeface="Century Gothic" panose="020B0502020202020204" pitchFamily="34" charset="0"/>
              <a:hlinkClick r:id="rId3">
                <a:extLst>
                  <a:ext uri="{A12FA001-AC4F-418D-AE19-62706E023703}">
                    <ahyp:hlinkClr xmlns:ahyp="http://schemas.microsoft.com/office/drawing/2018/hyperlinkcolor" val="tx"/>
                  </a:ext>
                </a:extLst>
              </a:hlinkClick>
            </a:endParaRPr>
          </a:p>
          <a:p>
            <a:pPr marL="0" indent="0" defTabSz="609585">
              <a:spcBef>
                <a:spcPct val="0"/>
              </a:spcBef>
              <a:buNone/>
            </a:pPr>
            <a:r>
              <a:rPr lang="en-US" sz="2800" b="0" dirty="0">
                <a:solidFill>
                  <a:schemeClr val="tx1"/>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https://www.grants.gov/</a:t>
            </a:r>
            <a:r>
              <a:rPr lang="en-US" sz="2800" b="0" dirty="0">
                <a:solidFill>
                  <a:schemeClr val="tx1"/>
                </a:solidFill>
                <a:latin typeface="Century Gothic" panose="020B0502020202020204" pitchFamily="34" charset="0"/>
              </a:rPr>
              <a:t> </a:t>
            </a:r>
          </a:p>
          <a:p>
            <a:pPr marL="0" indent="0" defTabSz="609585">
              <a:spcBef>
                <a:spcPct val="0"/>
              </a:spcBef>
              <a:buNone/>
            </a:pPr>
            <a:endParaRPr lang="en-US" sz="2800" b="0" dirty="0">
              <a:solidFill>
                <a:srgbClr val="5A5A5A"/>
              </a:solidFill>
              <a:latin typeface="Century Gothic" panose="020B0502020202020204" pitchFamily="34" charset="0"/>
            </a:endParaRPr>
          </a:p>
          <a:p>
            <a:pPr marL="0" indent="0" defTabSz="609585">
              <a:spcBef>
                <a:spcPct val="0"/>
              </a:spcBef>
              <a:buNone/>
            </a:pPr>
            <a:r>
              <a:rPr lang="en-US" sz="2800" b="0" dirty="0">
                <a:solidFill>
                  <a:schemeClr val="tx1"/>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https://www.fedconnect.net/</a:t>
            </a:r>
            <a:r>
              <a:rPr lang="en-US" sz="2800" b="0" dirty="0">
                <a:solidFill>
                  <a:schemeClr val="tx1"/>
                </a:solidFill>
                <a:latin typeface="Century Gothic" panose="020B0502020202020204" pitchFamily="34" charset="0"/>
              </a:rPr>
              <a:t> </a:t>
            </a:r>
          </a:p>
          <a:p>
            <a:pPr marL="0" indent="0" defTabSz="609585">
              <a:spcBef>
                <a:spcPct val="0"/>
              </a:spcBef>
              <a:buNone/>
            </a:pPr>
            <a:endParaRPr lang="en-US" sz="2800" b="0" dirty="0">
              <a:solidFill>
                <a:schemeClr val="tx1"/>
              </a:solidFill>
              <a:latin typeface="Century Gothic" panose="020B0502020202020204" pitchFamily="34" charset="0"/>
            </a:endParaRPr>
          </a:p>
          <a:p>
            <a:pPr marL="0" indent="0" defTabSz="609585">
              <a:spcBef>
                <a:spcPct val="0"/>
              </a:spcBef>
              <a:buNone/>
            </a:pPr>
            <a:r>
              <a:rPr lang="en-US" sz="2800" b="0" dirty="0">
                <a:solidFill>
                  <a:schemeClr val="tx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https://netl.doe.gov/business/solicitations-hub</a:t>
            </a:r>
            <a:r>
              <a:rPr lang="en-US" sz="2800" b="0" dirty="0">
                <a:solidFill>
                  <a:schemeClr val="tx1"/>
                </a:solidFill>
                <a:latin typeface="Century Gothic" panose="020B0502020202020204" pitchFamily="34" charset="0"/>
              </a:rPr>
              <a:t> </a:t>
            </a:r>
          </a:p>
          <a:p>
            <a:pPr marL="0" indent="0" defTabSz="609585">
              <a:spcBef>
                <a:spcPct val="0"/>
              </a:spcBef>
              <a:buNone/>
            </a:pPr>
            <a:endParaRPr lang="en-US" sz="2800" b="0" dirty="0">
              <a:solidFill>
                <a:schemeClr val="tx1"/>
              </a:solidFill>
              <a:latin typeface="Century Gothic" panose="020B0502020202020204" pitchFamily="34" charset="0"/>
            </a:endParaRPr>
          </a:p>
          <a:p>
            <a:pPr marL="0" indent="0" defTabSz="609585">
              <a:spcBef>
                <a:spcPct val="0"/>
              </a:spcBef>
              <a:buNone/>
            </a:pPr>
            <a:endParaRPr lang="en-US" sz="2800" b="0" dirty="0">
              <a:solidFill>
                <a:schemeClr val="tx1"/>
              </a:solidFill>
              <a:latin typeface="Century Gothic" panose="020B0502020202020204" pitchFamily="34" charset="0"/>
            </a:endParaRPr>
          </a:p>
        </p:txBody>
      </p:sp>
      <p:sp>
        <p:nvSpPr>
          <p:cNvPr id="5" name="TextBox 4">
            <a:extLst>
              <a:ext uri="{FF2B5EF4-FFF2-40B4-BE49-F238E27FC236}">
                <a16:creationId xmlns:a16="http://schemas.microsoft.com/office/drawing/2014/main" id="{9DAD3DC7-B5B2-474A-B21E-49E68E74A807}"/>
              </a:ext>
            </a:extLst>
          </p:cNvPr>
          <p:cNvSpPr txBox="1"/>
          <p:nvPr/>
        </p:nvSpPr>
        <p:spPr>
          <a:xfrm>
            <a:off x="884583" y="5487292"/>
            <a:ext cx="8120269" cy="430887"/>
          </a:xfrm>
          <a:prstGeom prst="rect">
            <a:avLst/>
          </a:prstGeom>
          <a:noFill/>
        </p:spPr>
        <p:txBody>
          <a:bodyPr wrap="square" rtlCol="0">
            <a:spAutoFit/>
          </a:bodyPr>
          <a:lstStyle/>
          <a:p>
            <a:r>
              <a:rPr lang="en-US" sz="2200" b="1" i="1" dirty="0">
                <a:latin typeface="Century Gothic" panose="020B0502020202020204" pitchFamily="34" charset="0"/>
              </a:rPr>
              <a:t>* Bipartisan Infrastructure Law (BIL) </a:t>
            </a:r>
          </a:p>
        </p:txBody>
      </p:sp>
    </p:spTree>
    <p:extLst>
      <p:ext uri="{BB962C8B-B14F-4D97-AF65-F5344CB8AC3E}">
        <p14:creationId xmlns:p14="http://schemas.microsoft.com/office/powerpoint/2010/main" val="3329481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539" y="1122742"/>
            <a:ext cx="11580921" cy="5532863"/>
          </a:xfrm>
        </p:spPr>
        <p:txBody>
          <a:bodyPr>
            <a:normAutofit/>
          </a:bodyPr>
          <a:lstStyle/>
          <a:p>
            <a:pPr marL="288925" lvl="1" indent="0">
              <a:spcBef>
                <a:spcPts val="600"/>
              </a:spcBef>
              <a:buNone/>
            </a:pPr>
            <a:r>
              <a:rPr lang="en-US" sz="2600" b="1" dirty="0">
                <a:solidFill>
                  <a:schemeClr val="tx1"/>
                </a:solidFill>
                <a:latin typeface="Century Gothic" panose="020B0502020202020204" pitchFamily="34" charset="0"/>
              </a:rPr>
              <a:t>Small Business Innovation Research (SBIR) and Small Business Technology Transfer (STTR) competitive programs.</a:t>
            </a:r>
          </a:p>
          <a:p>
            <a:pPr marL="457200" lvl="1" indent="0">
              <a:spcBef>
                <a:spcPts val="600"/>
              </a:spcBef>
              <a:buNone/>
            </a:pPr>
            <a:endParaRPr lang="en-US" sz="1200" b="1" dirty="0">
              <a:solidFill>
                <a:schemeClr val="tx2"/>
              </a:solidFill>
              <a:latin typeface="Century Gothic" panose="020B0502020202020204" pitchFamily="34" charset="0"/>
            </a:endParaRPr>
          </a:p>
          <a:p>
            <a:pPr marL="741363" lvl="1" indent="-284163">
              <a:spcBef>
                <a:spcPts val="600"/>
              </a:spcBef>
              <a:buFont typeface="Wingdings" panose="05000000000000000000" pitchFamily="2" charset="2"/>
              <a:buChar char="§"/>
            </a:pPr>
            <a:r>
              <a:rPr lang="en-US" sz="2500" dirty="0">
                <a:solidFill>
                  <a:schemeClr val="tx1"/>
                </a:solidFill>
                <a:latin typeface="Century Gothic" panose="020B0502020202020204" pitchFamily="34" charset="0"/>
              </a:rPr>
              <a:t>Small businesses encouraged to apply for SBIR/STTR grants or cooperative agreements to engage in Federal research/research and development (R/R&amp;D) with the potential for commercialization.</a:t>
            </a:r>
          </a:p>
          <a:p>
            <a:pPr marL="741363" lvl="1" indent="-284163">
              <a:spcBef>
                <a:spcPts val="600"/>
              </a:spcBef>
              <a:buFont typeface="Wingdings" panose="05000000000000000000" pitchFamily="2" charset="2"/>
              <a:buChar char="§"/>
            </a:pPr>
            <a:r>
              <a:rPr lang="en-US" sz="2500" dirty="0">
                <a:solidFill>
                  <a:schemeClr val="tx1"/>
                </a:solidFill>
                <a:latin typeface="Century Gothic" panose="020B0502020202020204" pitchFamily="34" charset="0"/>
              </a:rPr>
              <a:t>Factsheets and more information available at:</a:t>
            </a:r>
          </a:p>
          <a:p>
            <a:pPr marL="741363" lvl="1" indent="-284163">
              <a:spcBef>
                <a:spcPts val="600"/>
              </a:spcBef>
              <a:buFont typeface="Wingdings" panose="05000000000000000000" pitchFamily="2" charset="2"/>
              <a:buChar char="§"/>
            </a:pPr>
            <a:endParaRPr lang="en-US" sz="200" dirty="0">
              <a:solidFill>
                <a:schemeClr val="tx2"/>
              </a:solidFill>
              <a:latin typeface="Century Gothic" panose="020B0502020202020204" pitchFamily="34" charset="0"/>
            </a:endParaRPr>
          </a:p>
          <a:p>
            <a:pPr marL="741363" lvl="1" indent="0">
              <a:spcBef>
                <a:spcPts val="600"/>
              </a:spcBef>
              <a:buNone/>
            </a:pPr>
            <a:r>
              <a:rPr lang="en-US" sz="2500" u="sng" dirty="0">
                <a:solidFill>
                  <a:srgbClr val="0070C0"/>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https://www.sbir.gov/about</a:t>
            </a:r>
            <a:endParaRPr lang="en-US" sz="2500" u="sng" dirty="0">
              <a:solidFill>
                <a:srgbClr val="0070C0"/>
              </a:solidFill>
              <a:latin typeface="Century Gothic" panose="020B0502020202020204" pitchFamily="34" charset="0"/>
            </a:endParaRPr>
          </a:p>
          <a:p>
            <a:pPr marL="741363" lvl="1" indent="0">
              <a:spcBef>
                <a:spcPts val="600"/>
              </a:spcBef>
              <a:buNone/>
            </a:pPr>
            <a:r>
              <a:rPr lang="en-US" sz="2500" u="sng" dirty="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https://science.osti.gov/sbir</a:t>
            </a:r>
            <a:r>
              <a:rPr lang="en-US" sz="2500" u="sng" dirty="0">
                <a:solidFill>
                  <a:srgbClr val="0070C0"/>
                </a:solidFill>
                <a:latin typeface="Century Gothic" panose="020B0502020202020204" pitchFamily="34" charset="0"/>
              </a:rPr>
              <a:t> </a:t>
            </a:r>
            <a:endParaRPr lang="en-US" sz="2500" dirty="0">
              <a:solidFill>
                <a:srgbClr val="0070C0"/>
              </a:solidFill>
              <a:latin typeface="Century Gothic" panose="020B0502020202020204" pitchFamily="34" charset="0"/>
            </a:endParaRPr>
          </a:p>
          <a:p>
            <a:pPr marL="741363" lvl="1" indent="0">
              <a:spcBef>
                <a:spcPts val="600"/>
              </a:spcBef>
              <a:buNone/>
            </a:pPr>
            <a:r>
              <a:rPr lang="en-US" sz="2500" u="sng" dirty="0">
                <a:solidFill>
                  <a:srgbClr val="0070C0"/>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https://www.netl.doe.gov/node/3493</a:t>
            </a:r>
            <a:endParaRPr lang="en-US" sz="2500" u="sng" dirty="0">
              <a:solidFill>
                <a:srgbClr val="0070C0"/>
              </a:solidFill>
              <a:latin typeface="Century Gothic" panose="020B0502020202020204" pitchFamily="34" charset="0"/>
            </a:endParaRPr>
          </a:p>
          <a:p>
            <a:pPr marL="741363" lvl="1" indent="0">
              <a:spcBef>
                <a:spcPts val="600"/>
              </a:spcBef>
              <a:buNone/>
            </a:pPr>
            <a:r>
              <a:rPr lang="en-US" sz="2500" u="sng" dirty="0">
                <a:solidFill>
                  <a:srgbClr val="0070C0"/>
                </a:solidFill>
                <a:latin typeface="Century Gothic" panose="020B0502020202020204" pitchFamily="34" charset="0"/>
                <a:hlinkClick r:id="rId6">
                  <a:extLst>
                    <a:ext uri="{A12FA001-AC4F-418D-AE19-62706E023703}">
                      <ahyp:hlinkClr xmlns:ahyp="http://schemas.microsoft.com/office/drawing/2018/hyperlinkcolor" val="tx"/>
                    </a:ext>
                  </a:extLst>
                </a:hlinkClick>
              </a:rPr>
              <a:t>https://www.netl.doe.gov/node/6231</a:t>
            </a:r>
            <a:r>
              <a:rPr lang="en-US" sz="2500" u="sng" dirty="0">
                <a:solidFill>
                  <a:srgbClr val="0070C0"/>
                </a:solidFill>
                <a:latin typeface="Century Gothic" panose="020B0502020202020204" pitchFamily="34" charset="0"/>
              </a:rPr>
              <a:t> </a:t>
            </a:r>
          </a:p>
          <a:p>
            <a:pPr marL="457189" lvl="1" indent="0">
              <a:spcBef>
                <a:spcPts val="600"/>
              </a:spcBef>
              <a:buNone/>
            </a:pPr>
            <a:endParaRPr lang="en-US" sz="800" dirty="0">
              <a:latin typeface="Century Gothic" panose="020B0502020202020204" pitchFamily="34" charset="0"/>
            </a:endParaRPr>
          </a:p>
          <a:p>
            <a:pPr lvl="1">
              <a:spcBef>
                <a:spcPts val="600"/>
              </a:spcBef>
              <a:buFont typeface="Wingdings" panose="05000000000000000000" pitchFamily="2" charset="2"/>
              <a:buChar char="§"/>
            </a:pPr>
            <a:r>
              <a:rPr lang="en-US" sz="2500" b="1" dirty="0">
                <a:latin typeface="Century Gothic" panose="020B0502020202020204" pitchFamily="34" charset="0"/>
              </a:rPr>
              <a:t>NETL SBIR/STTR Coordinator: </a:t>
            </a:r>
            <a:r>
              <a:rPr lang="en-US" sz="2500" dirty="0">
                <a:solidFill>
                  <a:schemeClr val="tx1"/>
                </a:solidFill>
                <a:latin typeface="Century Gothic" panose="020B0502020202020204" pitchFamily="34" charset="0"/>
                <a:hlinkClick r:id="rId7">
                  <a:extLst>
                    <a:ext uri="{A12FA001-AC4F-418D-AE19-62706E023703}">
                      <ahyp:hlinkClr xmlns:ahyp="http://schemas.microsoft.com/office/drawing/2018/hyperlinkcolor" val="tx"/>
                    </a:ext>
                  </a:extLst>
                </a:hlinkClick>
              </a:rPr>
              <a:t>Maria.Reidpath@netl.doe.gov</a:t>
            </a:r>
            <a:r>
              <a:rPr lang="en-US" sz="2500" dirty="0">
                <a:solidFill>
                  <a:schemeClr val="tx1"/>
                </a:solidFill>
                <a:latin typeface="Century Gothic" panose="020B0502020202020204" pitchFamily="34" charset="0"/>
              </a:rPr>
              <a:t> </a:t>
            </a:r>
          </a:p>
          <a:p>
            <a:pPr lvl="1">
              <a:spcBef>
                <a:spcPts val="600"/>
              </a:spcBef>
              <a:buFont typeface="Times New Roman" panose="02020603050405020304" pitchFamily="18" charset="0"/>
              <a:buChar char="–"/>
            </a:pPr>
            <a:endParaRPr lang="en-US" dirty="0"/>
          </a:p>
          <a:p>
            <a:pPr marL="1828754" lvl="4" indent="0">
              <a:buNone/>
            </a:pPr>
            <a:endParaRPr lang="en-US" dirty="0"/>
          </a:p>
          <a:p>
            <a:pPr marL="1828754" lvl="4" indent="0">
              <a:buNone/>
            </a:pPr>
            <a:endParaRPr lang="en-US" dirty="0"/>
          </a:p>
          <a:p>
            <a:pPr marL="0" indent="0">
              <a:spcBef>
                <a:spcPts val="600"/>
              </a:spcBef>
              <a:buNone/>
            </a:pPr>
            <a:endParaRPr lang="en-US" dirty="0"/>
          </a:p>
          <a:p>
            <a:pPr marL="1828754" lvl="4" indent="0">
              <a:buNone/>
            </a:pPr>
            <a:endParaRPr lang="en-US" dirty="0"/>
          </a:p>
          <a:p>
            <a:pPr marL="1828754" lvl="4" indent="0">
              <a:buNone/>
            </a:pPr>
            <a:endParaRPr lang="en-US" dirty="0"/>
          </a:p>
          <a:p>
            <a:pPr marL="1828754" lvl="4" indent="0">
              <a:buNone/>
            </a:pPr>
            <a:endParaRPr lang="en-US" dirty="0"/>
          </a:p>
          <a:p>
            <a:pPr marL="1828754" lvl="4" indent="0">
              <a:buNone/>
            </a:pPr>
            <a:endParaRPr lang="en-US" dirty="0"/>
          </a:p>
        </p:txBody>
      </p:sp>
      <p:sp>
        <p:nvSpPr>
          <p:cNvPr id="3" name="Title 2"/>
          <p:cNvSpPr>
            <a:spLocks noGrp="1"/>
          </p:cNvSpPr>
          <p:nvPr>
            <p:ph type="ctrTitle"/>
          </p:nvPr>
        </p:nvSpPr>
        <p:spPr>
          <a:xfrm>
            <a:off x="305539" y="202394"/>
            <a:ext cx="11580921" cy="600980"/>
          </a:xfrm>
        </p:spPr>
        <p:txBody>
          <a:bodyPr>
            <a:noAutofit/>
          </a:bodyPr>
          <a:lstStyle/>
          <a:p>
            <a:r>
              <a:rPr lang="en-US" sz="3200" dirty="0">
                <a:latin typeface="Century Gothic" panose="020B0502020202020204" pitchFamily="34" charset="0"/>
              </a:rPr>
              <a:t>Small Business Research Funding Opportunities</a:t>
            </a:r>
          </a:p>
        </p:txBody>
      </p:sp>
    </p:spTree>
    <p:extLst>
      <p:ext uri="{BB962C8B-B14F-4D97-AF65-F5344CB8AC3E}">
        <p14:creationId xmlns:p14="http://schemas.microsoft.com/office/powerpoint/2010/main" val="22780006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6533" y="1370708"/>
            <a:ext cx="11225016" cy="4010336"/>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endParaRPr lang="en-US" b="0" dirty="0"/>
          </a:p>
        </p:txBody>
      </p:sp>
      <p:sp>
        <p:nvSpPr>
          <p:cNvPr id="3" name="Title 2"/>
          <p:cNvSpPr>
            <a:spLocks noGrp="1"/>
          </p:cNvSpPr>
          <p:nvPr>
            <p:ph type="ctrTitle"/>
          </p:nvPr>
        </p:nvSpPr>
        <p:spPr>
          <a:xfrm>
            <a:off x="448580" y="162395"/>
            <a:ext cx="11580921" cy="600980"/>
          </a:xfrm>
        </p:spPr>
        <p:txBody>
          <a:bodyPr>
            <a:noAutofit/>
          </a:bodyPr>
          <a:lstStyle/>
          <a:p>
            <a:r>
              <a:rPr lang="en-US" sz="3200" dirty="0">
                <a:solidFill>
                  <a:schemeClr val="tx1"/>
                </a:solidFill>
                <a:latin typeface="Century Gothic" panose="020B0502020202020204" pitchFamily="34" charset="0"/>
              </a:rPr>
              <a:t>DOE Unsolicited Proposals (USP) Program </a:t>
            </a:r>
          </a:p>
        </p:txBody>
      </p:sp>
      <p:sp>
        <p:nvSpPr>
          <p:cNvPr id="4" name="Content Placeholder 4">
            <a:extLst>
              <a:ext uri="{FF2B5EF4-FFF2-40B4-BE49-F238E27FC236}">
                <a16:creationId xmlns:a16="http://schemas.microsoft.com/office/drawing/2014/main" id="{A5252AFD-DD6C-42E8-82B7-A5BA428D2F51}"/>
              </a:ext>
            </a:extLst>
          </p:cNvPr>
          <p:cNvSpPr txBox="1">
            <a:spLocks/>
          </p:cNvSpPr>
          <p:nvPr/>
        </p:nvSpPr>
        <p:spPr bwMode="auto">
          <a:xfrm>
            <a:off x="626533" y="1282148"/>
            <a:ext cx="10972800" cy="409889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800" b="1" kern="1200">
                <a:solidFill>
                  <a:srgbClr val="DE5A2D"/>
                </a:solidFill>
                <a:latin typeface="Garamond" panose="02020404030301010803" pitchFamily="18" charset="0"/>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aramond" panose="02020404030301010803" pitchFamily="18" charset="0"/>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aramond" panose="02020404030301010803" pitchFamily="18" charset="0"/>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609585">
              <a:spcBef>
                <a:spcPct val="0"/>
              </a:spcBef>
            </a:pPr>
            <a:r>
              <a:rPr lang="en-US" sz="2400" b="0" dirty="0">
                <a:solidFill>
                  <a:schemeClr val="tx1"/>
                </a:solidFill>
                <a:latin typeface="Century Gothic" panose="020B0502020202020204" pitchFamily="34" charset="0"/>
              </a:rPr>
              <a:t>Authorities: FAR 15.6 and DOE Order 542.2A-Unsolicited Proposals </a:t>
            </a:r>
          </a:p>
          <a:p>
            <a:pPr defTabSz="609585">
              <a:spcBef>
                <a:spcPct val="0"/>
              </a:spcBef>
            </a:pPr>
            <a:endParaRPr lang="en-US" sz="2400" b="0" dirty="0">
              <a:solidFill>
                <a:schemeClr val="tx1"/>
              </a:solidFill>
              <a:latin typeface="Century Gothic" panose="020B0502020202020204" pitchFamily="34" charset="0"/>
            </a:endParaRPr>
          </a:p>
          <a:p>
            <a:pPr defTabSz="609585">
              <a:spcBef>
                <a:spcPct val="0"/>
              </a:spcBef>
            </a:pPr>
            <a:r>
              <a:rPr lang="en-US" sz="2400" b="0" dirty="0">
                <a:solidFill>
                  <a:srgbClr val="000000"/>
                </a:solidFill>
                <a:latin typeface="Century Gothic" panose="020B0502020202020204" pitchFamily="34" charset="0"/>
              </a:rPr>
              <a:t>Organizations and individuals are encouraged to submit innovations and technologies relevant to the DOE’s research and development mission: </a:t>
            </a:r>
            <a:r>
              <a:rPr lang="en-US" sz="2400" b="0" dirty="0">
                <a:solidFill>
                  <a:srgbClr val="000000"/>
                </a:solidFill>
                <a:latin typeface="Century Gothic" panose="020B0502020202020204" pitchFamily="34" charset="0"/>
                <a:hlinkClick r:id="rId2"/>
              </a:rPr>
              <a:t>http://energy.gov/mission</a:t>
            </a:r>
            <a:r>
              <a:rPr lang="en-US" sz="2400" b="0" dirty="0">
                <a:solidFill>
                  <a:srgbClr val="000000"/>
                </a:solidFill>
                <a:latin typeface="Century Gothic" panose="020B0502020202020204" pitchFamily="34" charset="0"/>
              </a:rPr>
              <a:t>  </a:t>
            </a:r>
          </a:p>
          <a:p>
            <a:pPr defTabSz="609585">
              <a:spcBef>
                <a:spcPct val="0"/>
              </a:spcBef>
            </a:pPr>
            <a:endParaRPr lang="en-US" sz="2400" b="0" dirty="0">
              <a:solidFill>
                <a:srgbClr val="000000"/>
              </a:solidFill>
              <a:latin typeface="Century Gothic" panose="020B0502020202020204" pitchFamily="34" charset="0"/>
            </a:endParaRPr>
          </a:p>
          <a:p>
            <a:pPr defTabSz="609585">
              <a:spcBef>
                <a:spcPct val="0"/>
              </a:spcBef>
            </a:pPr>
            <a:r>
              <a:rPr lang="en-US" sz="2400" b="0" dirty="0">
                <a:solidFill>
                  <a:srgbClr val="000000"/>
                </a:solidFill>
                <a:latin typeface="Century Gothic" panose="020B0502020202020204" pitchFamily="34" charset="0"/>
              </a:rPr>
              <a:t>USP submissions shall not fall under topic areas publicized in recent, current or pending competitive solicitations/funding announcements</a:t>
            </a:r>
          </a:p>
          <a:p>
            <a:pPr marL="0" indent="0" defTabSz="609585">
              <a:spcBef>
                <a:spcPct val="0"/>
              </a:spcBef>
              <a:buNone/>
            </a:pPr>
            <a:endParaRPr lang="en-US" sz="2400" b="0" dirty="0">
              <a:solidFill>
                <a:srgbClr val="000000"/>
              </a:solidFill>
              <a:latin typeface="Century Gothic" panose="020B0502020202020204" pitchFamily="34" charset="0"/>
            </a:endParaRPr>
          </a:p>
          <a:p>
            <a:pPr defTabSz="609585">
              <a:spcBef>
                <a:spcPct val="0"/>
              </a:spcBef>
            </a:pPr>
            <a:r>
              <a:rPr lang="en-US" sz="2400" b="0" dirty="0">
                <a:solidFill>
                  <a:srgbClr val="000000"/>
                </a:solidFill>
                <a:latin typeface="Century Gothic" panose="020B0502020202020204" pitchFamily="34" charset="0"/>
              </a:rPr>
              <a:t>DOE considers USP submissions in all areas of energy and energy-related research and development with emphasis on long-term,     high-risk, high-payoff technologies</a:t>
            </a:r>
          </a:p>
        </p:txBody>
      </p:sp>
    </p:spTree>
    <p:extLst>
      <p:ext uri="{BB962C8B-B14F-4D97-AF65-F5344CB8AC3E}">
        <p14:creationId xmlns:p14="http://schemas.microsoft.com/office/powerpoint/2010/main" val="3490261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6533" y="1370708"/>
            <a:ext cx="11225016" cy="4010336"/>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endParaRPr lang="en-US" b="0" dirty="0"/>
          </a:p>
        </p:txBody>
      </p:sp>
      <p:sp>
        <p:nvSpPr>
          <p:cNvPr id="3" name="Title 2"/>
          <p:cNvSpPr>
            <a:spLocks noGrp="1"/>
          </p:cNvSpPr>
          <p:nvPr>
            <p:ph type="ctrTitle"/>
          </p:nvPr>
        </p:nvSpPr>
        <p:spPr>
          <a:xfrm>
            <a:off x="370194" y="192802"/>
            <a:ext cx="11580921" cy="600980"/>
          </a:xfrm>
        </p:spPr>
        <p:txBody>
          <a:bodyPr>
            <a:noAutofit/>
          </a:bodyPr>
          <a:lstStyle/>
          <a:p>
            <a:r>
              <a:rPr lang="en-US" sz="3200" dirty="0">
                <a:latin typeface="Century Gothic" panose="020B0502020202020204" pitchFamily="34" charset="0"/>
              </a:rPr>
              <a:t>DOE USP Submission Criteria</a:t>
            </a:r>
          </a:p>
        </p:txBody>
      </p:sp>
      <p:sp>
        <p:nvSpPr>
          <p:cNvPr id="4" name="Content Placeholder 4">
            <a:extLst>
              <a:ext uri="{FF2B5EF4-FFF2-40B4-BE49-F238E27FC236}">
                <a16:creationId xmlns:a16="http://schemas.microsoft.com/office/drawing/2014/main" id="{A5252AFD-DD6C-42E8-82B7-A5BA428D2F51}"/>
              </a:ext>
            </a:extLst>
          </p:cNvPr>
          <p:cNvSpPr txBox="1">
            <a:spLocks/>
          </p:cNvSpPr>
          <p:nvPr/>
        </p:nvSpPr>
        <p:spPr bwMode="auto">
          <a:xfrm>
            <a:off x="626532" y="1063487"/>
            <a:ext cx="11225015" cy="42469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800" b="1" kern="1200">
                <a:solidFill>
                  <a:srgbClr val="DE5A2D"/>
                </a:solidFill>
                <a:latin typeface="Garamond" panose="02020404030301010803" pitchFamily="18" charset="0"/>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aramond" panose="02020404030301010803" pitchFamily="18" charset="0"/>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aramond" panose="02020404030301010803" pitchFamily="18" charset="0"/>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609585">
              <a:spcBef>
                <a:spcPct val="0"/>
              </a:spcBef>
              <a:buNone/>
            </a:pPr>
            <a:r>
              <a:rPr lang="en-US" sz="2400" b="0" dirty="0">
                <a:solidFill>
                  <a:srgbClr val="000000"/>
                </a:solidFill>
                <a:latin typeface="Century Gothic" panose="020B0502020202020204" pitchFamily="34" charset="0"/>
              </a:rPr>
              <a:t>An unsolicited proposal may be considered if it: </a:t>
            </a:r>
          </a:p>
          <a:p>
            <a:pPr marL="0" indent="0" defTabSz="609585">
              <a:spcBef>
                <a:spcPct val="0"/>
              </a:spcBef>
              <a:buNone/>
            </a:pPr>
            <a:endParaRPr lang="en-US" sz="600" b="0" dirty="0">
              <a:solidFill>
                <a:srgbClr val="000000"/>
              </a:solidFill>
              <a:latin typeface="Century Gothic" panose="020B0502020202020204" pitchFamily="34" charset="0"/>
            </a:endParaRPr>
          </a:p>
          <a:p>
            <a:pPr defTabSz="609585">
              <a:spcBef>
                <a:spcPct val="0"/>
              </a:spcBef>
            </a:pPr>
            <a:r>
              <a:rPr lang="en-US" sz="2400" b="0" dirty="0">
                <a:solidFill>
                  <a:srgbClr val="000000"/>
                </a:solidFill>
                <a:latin typeface="Century Gothic" panose="020B0502020202020204" pitchFamily="34" charset="0"/>
              </a:rPr>
              <a:t>Is independently originated by the proposer</a:t>
            </a:r>
          </a:p>
          <a:p>
            <a:pPr defTabSz="609585">
              <a:spcBef>
                <a:spcPct val="0"/>
              </a:spcBef>
            </a:pPr>
            <a:r>
              <a:rPr lang="en-US" sz="2400" b="0" dirty="0">
                <a:solidFill>
                  <a:srgbClr val="000000"/>
                </a:solidFill>
                <a:latin typeface="Century Gothic" panose="020B0502020202020204" pitchFamily="34" charset="0"/>
              </a:rPr>
              <a:t>Demonstrates a unique and innovative concept or capability</a:t>
            </a:r>
          </a:p>
          <a:p>
            <a:pPr defTabSz="609585">
              <a:spcBef>
                <a:spcPct val="0"/>
              </a:spcBef>
            </a:pPr>
            <a:r>
              <a:rPr lang="en-US" sz="2400" b="0" dirty="0">
                <a:solidFill>
                  <a:srgbClr val="000000"/>
                </a:solidFill>
                <a:latin typeface="Century Gothic" panose="020B0502020202020204" pitchFamily="34" charset="0"/>
              </a:rPr>
              <a:t>Offers a concept or capability not otherwise available to the Federal Government</a:t>
            </a:r>
          </a:p>
          <a:p>
            <a:pPr defTabSz="609585">
              <a:spcBef>
                <a:spcPct val="0"/>
              </a:spcBef>
            </a:pPr>
            <a:r>
              <a:rPr lang="en-US" sz="2400" b="0" dirty="0">
                <a:solidFill>
                  <a:srgbClr val="000000"/>
                </a:solidFill>
                <a:latin typeface="Century Gothic" panose="020B0502020202020204" pitchFamily="34" charset="0"/>
              </a:rPr>
              <a:t>Does not resemble the substance of a recent, current or pending competitive solicitation or funding opportunity announcement</a:t>
            </a:r>
          </a:p>
          <a:p>
            <a:pPr defTabSz="609585">
              <a:spcBef>
                <a:spcPct val="0"/>
              </a:spcBef>
            </a:pPr>
            <a:endParaRPr lang="en-US" sz="2400" b="0" dirty="0">
              <a:solidFill>
                <a:srgbClr val="000000"/>
              </a:solidFill>
              <a:latin typeface="Century Gothic" panose="020B0502020202020204" pitchFamily="34" charset="0"/>
            </a:endParaRPr>
          </a:p>
          <a:p>
            <a:pPr marL="0" indent="0" defTabSz="609585">
              <a:spcBef>
                <a:spcPct val="0"/>
              </a:spcBef>
              <a:buNone/>
            </a:pPr>
            <a:r>
              <a:rPr lang="en-US" sz="2400" b="0" u="sng" dirty="0">
                <a:solidFill>
                  <a:srgbClr val="000000"/>
                </a:solidFill>
                <a:latin typeface="Century Gothic" panose="020B0502020202020204" pitchFamily="34" charset="0"/>
              </a:rPr>
              <a:t>Submission Criteria</a:t>
            </a:r>
            <a:r>
              <a:rPr lang="en-US" sz="2400" b="0" dirty="0">
                <a:solidFill>
                  <a:srgbClr val="000000"/>
                </a:solidFill>
                <a:latin typeface="Century Gothic" panose="020B0502020202020204" pitchFamily="34" charset="0"/>
              </a:rPr>
              <a:t>: </a:t>
            </a:r>
          </a:p>
          <a:p>
            <a:pPr marL="0" indent="0" defTabSz="609585">
              <a:spcBef>
                <a:spcPct val="0"/>
              </a:spcBef>
              <a:buNone/>
            </a:pPr>
            <a:endParaRPr lang="en-US" sz="600" b="0" dirty="0">
              <a:solidFill>
                <a:srgbClr val="000000"/>
              </a:solidFill>
              <a:latin typeface="Century Gothic" panose="020B0502020202020204" pitchFamily="34" charset="0"/>
            </a:endParaRPr>
          </a:p>
          <a:p>
            <a:pPr marL="457200" indent="-457200" defTabSz="609585">
              <a:spcBef>
                <a:spcPct val="0"/>
              </a:spcBef>
              <a:buAutoNum type="arabicPeriod"/>
            </a:pPr>
            <a:r>
              <a:rPr lang="en-US" sz="2400" b="0" dirty="0">
                <a:solidFill>
                  <a:srgbClr val="000000"/>
                </a:solidFill>
                <a:latin typeface="Century Gothic" panose="020B0502020202020204" pitchFamily="34" charset="0"/>
              </a:rPr>
              <a:t>What you propose to do and how? </a:t>
            </a:r>
            <a:r>
              <a:rPr lang="en-US" sz="2000" b="0" i="1" dirty="0">
                <a:solidFill>
                  <a:srgbClr val="000000"/>
                </a:solidFill>
                <a:latin typeface="Century Gothic" panose="020B0502020202020204" pitchFamily="34" charset="0"/>
              </a:rPr>
              <a:t>(Technical summary 500 words)</a:t>
            </a:r>
          </a:p>
          <a:p>
            <a:pPr marL="0" indent="0" defTabSz="609585">
              <a:spcBef>
                <a:spcPct val="0"/>
              </a:spcBef>
              <a:buNone/>
            </a:pPr>
            <a:r>
              <a:rPr lang="en-US" sz="2400" b="0" dirty="0">
                <a:solidFill>
                  <a:srgbClr val="000000"/>
                </a:solidFill>
                <a:latin typeface="Century Gothic" panose="020B0502020202020204" pitchFamily="34" charset="0"/>
              </a:rPr>
              <a:t>2.  Why it is beneficial to DOE?</a:t>
            </a:r>
          </a:p>
          <a:p>
            <a:pPr marL="0" indent="0" defTabSz="609585">
              <a:spcBef>
                <a:spcPct val="0"/>
              </a:spcBef>
              <a:buNone/>
            </a:pPr>
            <a:r>
              <a:rPr lang="en-US" sz="2400" b="0" dirty="0">
                <a:solidFill>
                  <a:srgbClr val="000000"/>
                </a:solidFill>
                <a:latin typeface="Century Gothic" panose="020B0502020202020204" pitchFamily="34" charset="0"/>
              </a:rPr>
              <a:t>3.  How the technology meets DOE’s mission? </a:t>
            </a:r>
          </a:p>
          <a:p>
            <a:pPr defTabSz="609585">
              <a:spcBef>
                <a:spcPct val="0"/>
              </a:spcBef>
            </a:pPr>
            <a:endParaRPr lang="en-US" sz="2400" b="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179999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6533" y="1370708"/>
            <a:ext cx="11225016" cy="4010336"/>
          </a:xfrm>
        </p:spPr>
        <p:txBody>
          <a:bodyPr>
            <a:normAutofit/>
          </a:bodyPr>
          <a:lstStyle/>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r>
              <a:rPr lang="en-US" sz="2133" b="0" dirty="0">
                <a:solidFill>
                  <a:schemeClr val="tx1"/>
                </a:solidFill>
                <a:latin typeface="Century Gothic" panose="020B0502020202020204" pitchFamily="34" charset="0"/>
              </a:rPr>
              <a:t>				</a:t>
            </a:r>
          </a:p>
          <a:p>
            <a:pPr marL="0" indent="0">
              <a:buNone/>
            </a:pPr>
            <a:endParaRPr lang="en-US" b="0" dirty="0"/>
          </a:p>
        </p:txBody>
      </p:sp>
      <p:sp>
        <p:nvSpPr>
          <p:cNvPr id="3" name="Title 2"/>
          <p:cNvSpPr>
            <a:spLocks noGrp="1"/>
          </p:cNvSpPr>
          <p:nvPr>
            <p:ph type="ctrTitle"/>
          </p:nvPr>
        </p:nvSpPr>
        <p:spPr>
          <a:xfrm>
            <a:off x="340451" y="138631"/>
            <a:ext cx="11580921" cy="600980"/>
          </a:xfrm>
        </p:spPr>
        <p:txBody>
          <a:bodyPr>
            <a:noAutofit/>
          </a:bodyPr>
          <a:lstStyle/>
          <a:p>
            <a:r>
              <a:rPr lang="en-US" sz="3200" dirty="0">
                <a:latin typeface="Century Gothic" panose="020B0502020202020204" pitchFamily="34" charset="0"/>
              </a:rPr>
              <a:t>DOE USP Technical Review</a:t>
            </a:r>
          </a:p>
        </p:txBody>
      </p:sp>
      <p:sp>
        <p:nvSpPr>
          <p:cNvPr id="4" name="Content Placeholder 4">
            <a:extLst>
              <a:ext uri="{FF2B5EF4-FFF2-40B4-BE49-F238E27FC236}">
                <a16:creationId xmlns:a16="http://schemas.microsoft.com/office/drawing/2014/main" id="{A5252AFD-DD6C-42E8-82B7-A5BA428D2F51}"/>
              </a:ext>
            </a:extLst>
          </p:cNvPr>
          <p:cNvSpPr txBox="1">
            <a:spLocks/>
          </p:cNvSpPr>
          <p:nvPr/>
        </p:nvSpPr>
        <p:spPr bwMode="auto">
          <a:xfrm>
            <a:off x="340451" y="1150303"/>
            <a:ext cx="11259927" cy="433698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800" b="1" kern="1200">
                <a:solidFill>
                  <a:srgbClr val="DE5A2D"/>
                </a:solidFill>
                <a:latin typeface="Garamond" panose="02020404030301010803" pitchFamily="18" charset="0"/>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aramond" panose="02020404030301010803" pitchFamily="18" charset="0"/>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aramond" panose="02020404030301010803" pitchFamily="18" charset="0"/>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609585">
              <a:spcBef>
                <a:spcPct val="0"/>
              </a:spcBef>
              <a:buFont typeface="Wingdings" panose="05000000000000000000" pitchFamily="2" charset="2"/>
              <a:buChar char="q"/>
            </a:pPr>
            <a:r>
              <a:rPr lang="en-US" sz="2400" b="0" dirty="0">
                <a:solidFill>
                  <a:srgbClr val="000000"/>
                </a:solidFill>
                <a:latin typeface="Century Gothic" panose="020B0502020202020204" pitchFamily="34" charset="0"/>
              </a:rPr>
              <a:t> If </a:t>
            </a:r>
            <a:r>
              <a:rPr lang="en-US" sz="2400" b="0" dirty="0">
                <a:solidFill>
                  <a:schemeClr val="tx1"/>
                </a:solidFill>
                <a:latin typeface="Century Gothic" panose="020B0502020202020204" pitchFamily="34" charset="0"/>
              </a:rPr>
              <a:t>the technical program review concludes there </a:t>
            </a:r>
            <a:r>
              <a:rPr lang="en-US" sz="2400" b="0" u="sng" dirty="0">
                <a:solidFill>
                  <a:schemeClr val="tx1"/>
                </a:solidFill>
                <a:latin typeface="Century Gothic" panose="020B0502020202020204" pitchFamily="34" charset="0"/>
              </a:rPr>
              <a:t>is</a:t>
            </a:r>
            <a:r>
              <a:rPr lang="en-US" sz="2400" b="0" dirty="0">
                <a:solidFill>
                  <a:schemeClr val="tx1"/>
                </a:solidFill>
                <a:latin typeface="Century Gothic" panose="020B0502020202020204" pitchFamily="34" charset="0"/>
              </a:rPr>
              <a:t> interest to the DOE, a further discussion or full USP proposal may be requested.  </a:t>
            </a:r>
          </a:p>
          <a:p>
            <a:pPr lvl="1" defTabSz="609585">
              <a:spcBef>
                <a:spcPct val="0"/>
              </a:spcBef>
              <a:buFont typeface="Wingdings" panose="05000000000000000000" pitchFamily="2" charset="2"/>
              <a:buChar char="Ø"/>
            </a:pPr>
            <a:r>
              <a:rPr lang="en-US" sz="2400" b="0" i="1" dirty="0">
                <a:latin typeface="Century Gothic" panose="020B0502020202020204" pitchFamily="34" charset="0"/>
              </a:rPr>
              <a:t> An accepted USP may result in a contract/financial assistance award.</a:t>
            </a:r>
          </a:p>
          <a:p>
            <a:pPr marL="0" indent="0" defTabSz="609585">
              <a:spcBef>
                <a:spcPct val="0"/>
              </a:spcBef>
              <a:buNone/>
            </a:pPr>
            <a:endParaRPr lang="en-US" sz="2400" b="0" dirty="0">
              <a:solidFill>
                <a:srgbClr val="000000"/>
              </a:solidFill>
              <a:latin typeface="Century Gothic" panose="020B0502020202020204" pitchFamily="34" charset="0"/>
            </a:endParaRPr>
          </a:p>
          <a:p>
            <a:pPr defTabSz="609585">
              <a:spcBef>
                <a:spcPct val="0"/>
              </a:spcBef>
              <a:buFont typeface="Wingdings" panose="05000000000000000000" pitchFamily="2" charset="2"/>
              <a:buChar char="q"/>
            </a:pPr>
            <a:r>
              <a:rPr lang="en-US" sz="2400" b="0" dirty="0">
                <a:solidFill>
                  <a:srgbClr val="000000"/>
                </a:solidFill>
                <a:latin typeface="Century Gothic" panose="020B0502020202020204" pitchFamily="34" charset="0"/>
              </a:rPr>
              <a:t> If the technical program review concludes there is not interest, an explanation shall be provided, such as:</a:t>
            </a:r>
          </a:p>
          <a:p>
            <a:pPr defTabSz="609585">
              <a:spcBef>
                <a:spcPct val="0"/>
              </a:spcBef>
              <a:buFont typeface="Wingdings" panose="05000000000000000000" pitchFamily="2" charset="2"/>
              <a:buChar char="Ø"/>
            </a:pPr>
            <a:endParaRPr lang="en-US" sz="600" b="0" dirty="0">
              <a:solidFill>
                <a:srgbClr val="000000"/>
              </a:solidFill>
              <a:latin typeface="Century Gothic" panose="020B0502020202020204" pitchFamily="34" charset="0"/>
            </a:endParaRPr>
          </a:p>
          <a:p>
            <a:pPr marL="990575" lvl="1" indent="-380990" defTabSz="609585">
              <a:spcBef>
                <a:spcPct val="0"/>
              </a:spcBef>
              <a:buFont typeface="Arial" panose="020B0604020202020204" pitchFamily="34" charset="0"/>
              <a:buChar char="•"/>
            </a:pPr>
            <a:r>
              <a:rPr lang="en-US" sz="2400" dirty="0">
                <a:solidFill>
                  <a:srgbClr val="000000"/>
                </a:solidFill>
                <a:latin typeface="Century Gothic" panose="020B0502020202020204" pitchFamily="34" charset="0"/>
              </a:rPr>
              <a:t>Lack of programmatic interest or failure to contribute to the agency or program mission</a:t>
            </a:r>
          </a:p>
          <a:p>
            <a:pPr marL="990575" lvl="1" indent="-380990" defTabSz="609585">
              <a:spcBef>
                <a:spcPct val="0"/>
              </a:spcBef>
              <a:buFont typeface="Arial" panose="020B0604020202020204" pitchFamily="34" charset="0"/>
              <a:buChar char="•"/>
            </a:pPr>
            <a:r>
              <a:rPr lang="en-US" sz="2400" dirty="0">
                <a:solidFill>
                  <a:srgbClr val="000000"/>
                </a:solidFill>
                <a:latin typeface="Century Gothic" panose="020B0502020202020204" pitchFamily="34" charset="0"/>
              </a:rPr>
              <a:t>Failure to demonstrate a unique, innovative or meritorious idea, method, or approach</a:t>
            </a:r>
          </a:p>
          <a:p>
            <a:pPr marL="990575" lvl="1" indent="-380990" defTabSz="609585">
              <a:spcBef>
                <a:spcPct val="0"/>
              </a:spcBef>
              <a:buFont typeface="Arial" panose="020B0604020202020204" pitchFamily="34" charset="0"/>
              <a:buChar char="•"/>
            </a:pPr>
            <a:r>
              <a:rPr lang="en-US" sz="2400" dirty="0">
                <a:solidFill>
                  <a:srgbClr val="000000"/>
                </a:solidFill>
                <a:latin typeface="Century Gothic" panose="020B0502020202020204" pitchFamily="34" charset="0"/>
              </a:rPr>
              <a:t>Lack of funds to consider support</a:t>
            </a:r>
          </a:p>
          <a:p>
            <a:pPr marL="990575" lvl="1" indent="-380990" defTabSz="609585">
              <a:spcBef>
                <a:spcPct val="0"/>
              </a:spcBef>
              <a:buFont typeface="Arial" panose="020B0604020202020204" pitchFamily="34" charset="0"/>
              <a:buChar char="•"/>
            </a:pPr>
            <a:r>
              <a:rPr lang="en-US" sz="2400" dirty="0">
                <a:solidFill>
                  <a:srgbClr val="000000"/>
                </a:solidFill>
                <a:latin typeface="Century Gothic" panose="020B0502020202020204" pitchFamily="34" charset="0"/>
              </a:rPr>
              <a:t>Close resemblance to a recent, current or planned competitive solicitation or announcement</a:t>
            </a:r>
          </a:p>
        </p:txBody>
      </p:sp>
    </p:spTree>
    <p:extLst>
      <p:ext uri="{BB962C8B-B14F-4D97-AF65-F5344CB8AC3E}">
        <p14:creationId xmlns:p14="http://schemas.microsoft.com/office/powerpoint/2010/main" val="172497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0628" y="183955"/>
            <a:ext cx="11580921" cy="600980"/>
          </a:xfrm>
        </p:spPr>
        <p:txBody>
          <a:bodyPr>
            <a:noAutofit/>
          </a:bodyPr>
          <a:lstStyle/>
          <a:p>
            <a:r>
              <a:rPr lang="en-US" sz="3200" dirty="0">
                <a:latin typeface="Century Gothic" panose="020B0502020202020204" pitchFamily="34" charset="0"/>
              </a:rPr>
              <a:t>DOE USP Program Resources </a:t>
            </a:r>
          </a:p>
        </p:txBody>
      </p:sp>
      <p:sp>
        <p:nvSpPr>
          <p:cNvPr id="4" name="Content Placeholder 4">
            <a:extLst>
              <a:ext uri="{FF2B5EF4-FFF2-40B4-BE49-F238E27FC236}">
                <a16:creationId xmlns:a16="http://schemas.microsoft.com/office/drawing/2014/main" id="{A5252AFD-DD6C-42E8-82B7-A5BA428D2F51}"/>
              </a:ext>
            </a:extLst>
          </p:cNvPr>
          <p:cNvSpPr txBox="1">
            <a:spLocks/>
          </p:cNvSpPr>
          <p:nvPr/>
        </p:nvSpPr>
        <p:spPr bwMode="auto">
          <a:xfrm>
            <a:off x="6261920" y="1297008"/>
            <a:ext cx="5589629" cy="39040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800" b="1" kern="1200">
                <a:solidFill>
                  <a:srgbClr val="DE5A2D"/>
                </a:solidFill>
                <a:latin typeface="Garamond" panose="02020404030301010803" pitchFamily="18" charset="0"/>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aramond" panose="02020404030301010803" pitchFamily="18" charset="0"/>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aramond" panose="02020404030301010803" pitchFamily="18" charset="0"/>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aramond" panose="02020404030301010803" pitchFamily="18" charset="0"/>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609585">
              <a:spcBef>
                <a:spcPct val="0"/>
              </a:spcBef>
              <a:buNone/>
            </a:pPr>
            <a:r>
              <a:rPr lang="en-US" sz="2200" dirty="0">
                <a:solidFill>
                  <a:schemeClr val="accent6"/>
                </a:solidFill>
                <a:latin typeface="Century Gothic" panose="020B0502020202020204" pitchFamily="34" charset="0"/>
              </a:rPr>
              <a:t>DOE USP Website:</a:t>
            </a:r>
            <a:r>
              <a:rPr lang="en-US" sz="2200" dirty="0">
                <a:solidFill>
                  <a:srgbClr val="5A5A5A"/>
                </a:solidFill>
                <a:latin typeface="Century Gothic" panose="020B0502020202020204" pitchFamily="34" charset="0"/>
              </a:rPr>
              <a:t> </a:t>
            </a:r>
          </a:p>
          <a:p>
            <a:pPr marL="0" indent="0" defTabSz="609585">
              <a:spcBef>
                <a:spcPct val="0"/>
              </a:spcBef>
              <a:buNone/>
            </a:pPr>
            <a:r>
              <a:rPr lang="en-US" sz="2200" b="0" dirty="0">
                <a:solidFill>
                  <a:schemeClr val="tx1"/>
                </a:solidFill>
                <a:latin typeface="Century Gothic" panose="020B0502020202020204" pitchFamily="34" charset="0"/>
                <a:hlinkClick r:id="rId3">
                  <a:extLst>
                    <a:ext uri="{A12FA001-AC4F-418D-AE19-62706E023703}">
                      <ahyp:hlinkClr xmlns:ahyp="http://schemas.microsoft.com/office/drawing/2018/hyperlinkcolor" val="tx"/>
                    </a:ext>
                  </a:extLst>
                </a:hlinkClick>
              </a:rPr>
              <a:t>www.netl.doe.gov/business/unsolicited-proposals</a:t>
            </a:r>
            <a:endParaRPr lang="en-US" sz="2200" b="0" dirty="0">
              <a:solidFill>
                <a:schemeClr val="tx1"/>
              </a:solidFill>
              <a:latin typeface="Century Gothic" panose="020B0502020202020204" pitchFamily="34" charset="0"/>
            </a:endParaRPr>
          </a:p>
          <a:p>
            <a:pPr marL="0" indent="0" algn="ctr" defTabSz="609585">
              <a:spcBef>
                <a:spcPct val="0"/>
              </a:spcBef>
              <a:buNone/>
            </a:pPr>
            <a:r>
              <a:rPr lang="en-US" sz="2200" b="0" dirty="0">
                <a:solidFill>
                  <a:srgbClr val="5A5A5A"/>
                </a:solidFill>
                <a:latin typeface="Century Gothic" panose="020B0502020202020204" pitchFamily="34" charset="0"/>
              </a:rPr>
              <a:t> </a:t>
            </a:r>
          </a:p>
          <a:p>
            <a:pPr marL="0" indent="0" defTabSz="609585">
              <a:spcBef>
                <a:spcPct val="0"/>
              </a:spcBef>
              <a:buNone/>
            </a:pPr>
            <a:r>
              <a:rPr lang="en-US" sz="2200" dirty="0">
                <a:solidFill>
                  <a:schemeClr val="accent6"/>
                </a:solidFill>
                <a:latin typeface="Century Gothic" panose="020B0502020202020204" pitchFamily="34" charset="0"/>
              </a:rPr>
              <a:t>DOE USP Program Guide:</a:t>
            </a:r>
            <a:r>
              <a:rPr lang="en-US" sz="2200" dirty="0">
                <a:solidFill>
                  <a:srgbClr val="5A5A5A"/>
                </a:solidFill>
                <a:latin typeface="Century Gothic" panose="020B0502020202020204" pitchFamily="34" charset="0"/>
              </a:rPr>
              <a:t> 			</a:t>
            </a:r>
          </a:p>
          <a:p>
            <a:pPr marL="0" indent="0" defTabSz="609585">
              <a:spcBef>
                <a:spcPct val="0"/>
              </a:spcBef>
              <a:buNone/>
            </a:pPr>
            <a:r>
              <a:rPr lang="en-US" sz="2200" b="0" dirty="0">
                <a:solidFill>
                  <a:schemeClr val="tx1"/>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https://netl.doe.gov/business/uspguide</a:t>
            </a:r>
            <a:endParaRPr lang="en-US" sz="2200" b="0" dirty="0">
              <a:solidFill>
                <a:schemeClr val="tx1"/>
              </a:solidFill>
              <a:latin typeface="Century Gothic" panose="020B0502020202020204" pitchFamily="34" charset="0"/>
            </a:endParaRPr>
          </a:p>
          <a:p>
            <a:pPr marL="0" indent="0" defTabSz="609585">
              <a:spcBef>
                <a:spcPct val="0"/>
              </a:spcBef>
              <a:buNone/>
            </a:pPr>
            <a:endParaRPr lang="en-US" sz="2200" dirty="0">
              <a:solidFill>
                <a:srgbClr val="5A5A5A"/>
              </a:solidFill>
              <a:latin typeface="Century Gothic" panose="020B0502020202020204" pitchFamily="34" charset="0"/>
            </a:endParaRPr>
          </a:p>
          <a:p>
            <a:pPr marL="0" indent="0" defTabSz="609585">
              <a:spcBef>
                <a:spcPct val="0"/>
              </a:spcBef>
              <a:buNone/>
            </a:pPr>
            <a:r>
              <a:rPr lang="en-US" sz="2200" dirty="0">
                <a:solidFill>
                  <a:schemeClr val="accent6"/>
                </a:solidFill>
                <a:latin typeface="Century Gothic" panose="020B0502020202020204" pitchFamily="34" charset="0"/>
              </a:rPr>
              <a:t>Submissions/Questions:</a:t>
            </a:r>
          </a:p>
          <a:p>
            <a:pPr marL="0" indent="0" defTabSz="609585">
              <a:spcBef>
                <a:spcPct val="0"/>
              </a:spcBef>
              <a:buNone/>
            </a:pPr>
            <a:r>
              <a:rPr lang="en-US" sz="2200" b="0" dirty="0">
                <a:solidFill>
                  <a:schemeClr val="tx1"/>
                </a:solidFill>
                <a:latin typeface="Century Gothic" panose="020B0502020202020204" pitchFamily="34" charset="0"/>
                <a:hlinkClick r:id="rId5">
                  <a:extLst>
                    <a:ext uri="{A12FA001-AC4F-418D-AE19-62706E023703}">
                      <ahyp:hlinkClr xmlns:ahyp="http://schemas.microsoft.com/office/drawing/2018/hyperlinkcolor" val="tx"/>
                    </a:ext>
                  </a:extLst>
                </a:hlinkClick>
              </a:rPr>
              <a:t>DOEUSP@netl.doe.gov</a:t>
            </a:r>
            <a:endParaRPr lang="en-US" sz="2200" b="0" dirty="0">
              <a:solidFill>
                <a:schemeClr val="tx1"/>
              </a:solidFill>
              <a:latin typeface="Century Gothic" panose="020B0502020202020204" pitchFamily="34" charset="0"/>
            </a:endParaRPr>
          </a:p>
          <a:p>
            <a:pPr marL="0" indent="0" defTabSz="609585">
              <a:spcBef>
                <a:spcPct val="0"/>
              </a:spcBef>
              <a:buNone/>
            </a:pPr>
            <a:endParaRPr lang="en-US" sz="2000" b="0" dirty="0">
              <a:solidFill>
                <a:srgbClr val="5A5A5A"/>
              </a:solidFill>
              <a:latin typeface="Century Gothic" panose="020B0502020202020204" pitchFamily="34" charset="0"/>
            </a:endParaRPr>
          </a:p>
          <a:p>
            <a:pPr marL="0" indent="0" defTabSz="609585">
              <a:spcBef>
                <a:spcPct val="0"/>
              </a:spcBef>
              <a:buNone/>
            </a:pPr>
            <a:endParaRPr lang="en-US" sz="2667" b="0" dirty="0">
              <a:solidFill>
                <a:srgbClr val="000000"/>
              </a:solidFill>
              <a:latin typeface="Century Gothic" panose="020B0502020202020204" pitchFamily="34" charset="0"/>
            </a:endParaRPr>
          </a:p>
        </p:txBody>
      </p:sp>
      <p:graphicFrame>
        <p:nvGraphicFramePr>
          <p:cNvPr id="9" name="Object 8">
            <a:extLst>
              <a:ext uri="{FF2B5EF4-FFF2-40B4-BE49-F238E27FC236}">
                <a16:creationId xmlns:a16="http://schemas.microsoft.com/office/drawing/2014/main" id="{9863A09A-6A08-4A3E-9A0B-6B5AD007214B}"/>
              </a:ext>
            </a:extLst>
          </p:cNvPr>
          <p:cNvGraphicFramePr>
            <a:graphicFrameLocks noChangeAspect="1"/>
          </p:cNvGraphicFramePr>
          <p:nvPr/>
        </p:nvGraphicFramePr>
        <p:xfrm>
          <a:off x="498698" y="1297008"/>
          <a:ext cx="5437557" cy="3097195"/>
        </p:xfrm>
        <a:graphic>
          <a:graphicData uri="http://schemas.openxmlformats.org/presentationml/2006/ole">
            <mc:AlternateContent xmlns:mc="http://schemas.openxmlformats.org/markup-compatibility/2006">
              <mc:Choice xmlns:v="urn:schemas-microsoft-com:vml" Requires="v">
                <p:oleObj spid="_x0000_s1065" name="Worksheet" r:id="rId6" imgW="4448143" imgH="2533786" progId="Excel.Sheet.12">
                  <p:embed/>
                </p:oleObj>
              </mc:Choice>
              <mc:Fallback>
                <p:oleObj name="Worksheet" r:id="rId6" imgW="4448143" imgH="2533786" progId="Excel.Sheet.12">
                  <p:embed/>
                  <p:pic>
                    <p:nvPicPr>
                      <p:cNvPr id="9" name="Object 8">
                        <a:extLst>
                          <a:ext uri="{FF2B5EF4-FFF2-40B4-BE49-F238E27FC236}">
                            <a16:creationId xmlns:a16="http://schemas.microsoft.com/office/drawing/2014/main" id="{9863A09A-6A08-4A3E-9A0B-6B5AD007214B}"/>
                          </a:ext>
                        </a:extLst>
                      </p:cNvPr>
                      <p:cNvPicPr/>
                      <p:nvPr/>
                    </p:nvPicPr>
                    <p:blipFill>
                      <a:blip r:embed="rId7"/>
                      <a:stretch>
                        <a:fillRect/>
                      </a:stretch>
                    </p:blipFill>
                    <p:spPr>
                      <a:xfrm>
                        <a:off x="498698" y="1297008"/>
                        <a:ext cx="5437557" cy="3097195"/>
                      </a:xfrm>
                      <a:prstGeom prst="rect">
                        <a:avLst/>
                      </a:prstGeom>
                    </p:spPr>
                  </p:pic>
                </p:oleObj>
              </mc:Fallback>
            </mc:AlternateContent>
          </a:graphicData>
        </a:graphic>
      </p:graphicFrame>
      <p:graphicFrame>
        <p:nvGraphicFramePr>
          <p:cNvPr id="13" name="Table 12">
            <a:extLst>
              <a:ext uri="{FF2B5EF4-FFF2-40B4-BE49-F238E27FC236}">
                <a16:creationId xmlns:a16="http://schemas.microsoft.com/office/drawing/2014/main" id="{07BBE904-2936-46D5-A35D-7844B151934A}"/>
              </a:ext>
            </a:extLst>
          </p:cNvPr>
          <p:cNvGraphicFramePr>
            <a:graphicFrameLocks noGrp="1"/>
          </p:cNvGraphicFramePr>
          <p:nvPr/>
        </p:nvGraphicFramePr>
        <p:xfrm>
          <a:off x="608028" y="4598162"/>
          <a:ext cx="4351598" cy="1280160"/>
        </p:xfrm>
        <a:graphic>
          <a:graphicData uri="http://schemas.openxmlformats.org/drawingml/2006/table">
            <a:tbl>
              <a:tblPr/>
              <a:tblGrid>
                <a:gridCol w="4351598">
                  <a:extLst>
                    <a:ext uri="{9D8B030D-6E8A-4147-A177-3AD203B41FA5}">
                      <a16:colId xmlns:a16="http://schemas.microsoft.com/office/drawing/2014/main" val="2146997435"/>
                    </a:ext>
                  </a:extLst>
                </a:gridCol>
              </a:tblGrid>
              <a:tr h="191262">
                <a:tc>
                  <a:txBody>
                    <a:bodyPr/>
                    <a:lstStyle/>
                    <a:p>
                      <a:pPr algn="l" fontAlgn="b"/>
                      <a:r>
                        <a:rPr lang="en-US" sz="1400" b="0" i="1" u="sng" strike="noStrike" dirty="0">
                          <a:solidFill>
                            <a:srgbClr val="000000"/>
                          </a:solidFill>
                          <a:effectLst/>
                          <a:latin typeface="Calibri" panose="020F0502020204030204" pitchFamily="34" charset="0"/>
                        </a:rPr>
                        <a:t>DOE Programs:</a:t>
                      </a:r>
                    </a:p>
                  </a:txBody>
                  <a:tcPr marL="0" marR="0" marT="0" marB="0" anchor="b">
                    <a:lnL>
                      <a:noFill/>
                    </a:lnL>
                    <a:lnR>
                      <a:noFill/>
                    </a:lnR>
                    <a:lnT>
                      <a:noFill/>
                    </a:lnT>
                    <a:lnB>
                      <a:noFill/>
                    </a:lnB>
                  </a:tcPr>
                </a:tc>
                <a:extLst>
                  <a:ext uri="{0D108BD9-81ED-4DB2-BD59-A6C34878D82A}">
                    <a16:rowId xmlns:a16="http://schemas.microsoft.com/office/drawing/2014/main" val="163729405"/>
                  </a:ext>
                </a:extLst>
              </a:tr>
              <a:tr h="191262">
                <a:tc>
                  <a:txBody>
                    <a:bodyPr/>
                    <a:lstStyle/>
                    <a:p>
                      <a:pPr algn="l" fontAlgn="b"/>
                      <a:r>
                        <a:rPr lang="en-US" sz="1400" b="0" i="1" u="none" strike="noStrike" dirty="0">
                          <a:solidFill>
                            <a:srgbClr val="000000"/>
                          </a:solidFill>
                          <a:effectLst/>
                          <a:latin typeface="Calibri" panose="020F0502020204030204" pitchFamily="34" charset="0"/>
                        </a:rPr>
                        <a:t>FECM - Office of Fossil Energy &amp; Carbon Management </a:t>
                      </a:r>
                    </a:p>
                  </a:txBody>
                  <a:tcPr marL="0" marR="0" marT="0" marB="0" anchor="b">
                    <a:lnL>
                      <a:noFill/>
                    </a:lnL>
                    <a:lnR>
                      <a:noFill/>
                    </a:lnR>
                    <a:lnT>
                      <a:noFill/>
                    </a:lnT>
                    <a:lnB>
                      <a:noFill/>
                    </a:lnB>
                  </a:tcPr>
                </a:tc>
                <a:extLst>
                  <a:ext uri="{0D108BD9-81ED-4DB2-BD59-A6C34878D82A}">
                    <a16:rowId xmlns:a16="http://schemas.microsoft.com/office/drawing/2014/main" val="2624612401"/>
                  </a:ext>
                </a:extLst>
              </a:tr>
              <a:tr h="191262">
                <a:tc>
                  <a:txBody>
                    <a:bodyPr/>
                    <a:lstStyle/>
                    <a:p>
                      <a:pPr algn="l" fontAlgn="b"/>
                      <a:r>
                        <a:rPr lang="en-US" sz="1400" b="0" i="1" u="none" strike="noStrike" dirty="0">
                          <a:solidFill>
                            <a:srgbClr val="000000"/>
                          </a:solidFill>
                          <a:effectLst/>
                          <a:latin typeface="Calibri" panose="020F0502020204030204" pitchFamily="34" charset="0"/>
                        </a:rPr>
                        <a:t>EERE - Office of Energy Efficiency &amp; Renewable Energy </a:t>
                      </a:r>
                    </a:p>
                  </a:txBody>
                  <a:tcPr marL="0" marR="0" marT="0" marB="0" anchor="b">
                    <a:lnL>
                      <a:noFill/>
                    </a:lnL>
                    <a:lnR>
                      <a:noFill/>
                    </a:lnR>
                    <a:lnT>
                      <a:noFill/>
                    </a:lnT>
                    <a:lnB>
                      <a:noFill/>
                    </a:lnB>
                  </a:tcPr>
                </a:tc>
                <a:extLst>
                  <a:ext uri="{0D108BD9-81ED-4DB2-BD59-A6C34878D82A}">
                    <a16:rowId xmlns:a16="http://schemas.microsoft.com/office/drawing/2014/main" val="973861946"/>
                  </a:ext>
                </a:extLst>
              </a:tr>
              <a:tr h="191262">
                <a:tc>
                  <a:txBody>
                    <a:bodyPr/>
                    <a:lstStyle/>
                    <a:p>
                      <a:pPr algn="l" fontAlgn="b"/>
                      <a:r>
                        <a:rPr lang="en-US" sz="1400" b="0" i="1" u="none" strike="noStrike" dirty="0">
                          <a:solidFill>
                            <a:srgbClr val="000000"/>
                          </a:solidFill>
                          <a:effectLst/>
                          <a:latin typeface="Calibri" panose="020F0502020204030204" pitchFamily="34" charset="0"/>
                        </a:rPr>
                        <a:t>NE - Office of Nuclear Energy</a:t>
                      </a:r>
                    </a:p>
                  </a:txBody>
                  <a:tcPr marL="0" marR="0" marT="0" marB="0" anchor="b">
                    <a:lnL>
                      <a:noFill/>
                    </a:lnL>
                    <a:lnR>
                      <a:noFill/>
                    </a:lnR>
                    <a:lnT>
                      <a:noFill/>
                    </a:lnT>
                    <a:lnB>
                      <a:noFill/>
                    </a:lnB>
                  </a:tcPr>
                </a:tc>
                <a:extLst>
                  <a:ext uri="{0D108BD9-81ED-4DB2-BD59-A6C34878D82A}">
                    <a16:rowId xmlns:a16="http://schemas.microsoft.com/office/drawing/2014/main" val="1091203532"/>
                  </a:ext>
                </a:extLst>
              </a:tr>
              <a:tr h="191262">
                <a:tc>
                  <a:txBody>
                    <a:bodyPr/>
                    <a:lstStyle/>
                    <a:p>
                      <a:pPr algn="l" fontAlgn="b"/>
                      <a:r>
                        <a:rPr lang="en-US" sz="1400" b="0" i="1" u="none" strike="noStrike" dirty="0">
                          <a:solidFill>
                            <a:srgbClr val="000000"/>
                          </a:solidFill>
                          <a:effectLst/>
                          <a:latin typeface="Calibri" panose="020F0502020204030204" pitchFamily="34" charset="0"/>
                        </a:rPr>
                        <a:t>SC - Office of Science</a:t>
                      </a:r>
                    </a:p>
                  </a:txBody>
                  <a:tcPr marL="0" marR="0" marT="0" marB="0" anchor="b">
                    <a:lnL>
                      <a:noFill/>
                    </a:lnL>
                    <a:lnR>
                      <a:noFill/>
                    </a:lnR>
                    <a:lnT>
                      <a:noFill/>
                    </a:lnT>
                    <a:lnB>
                      <a:noFill/>
                    </a:lnB>
                  </a:tcPr>
                </a:tc>
                <a:extLst>
                  <a:ext uri="{0D108BD9-81ED-4DB2-BD59-A6C34878D82A}">
                    <a16:rowId xmlns:a16="http://schemas.microsoft.com/office/drawing/2014/main" val="2334631219"/>
                  </a:ext>
                </a:extLst>
              </a:tr>
              <a:tr h="191262">
                <a:tc>
                  <a:txBody>
                    <a:bodyPr/>
                    <a:lstStyle/>
                    <a:p>
                      <a:pPr algn="l" fontAlgn="b"/>
                      <a:r>
                        <a:rPr lang="en-US" sz="1400" b="0" i="1" u="none" strike="noStrike" dirty="0">
                          <a:solidFill>
                            <a:srgbClr val="000000"/>
                          </a:solidFill>
                          <a:effectLst/>
                          <a:latin typeface="Calibri" panose="020F0502020204030204" pitchFamily="34" charset="0"/>
                        </a:rPr>
                        <a:t>EM - Office of Environmental Management</a:t>
                      </a:r>
                    </a:p>
                  </a:txBody>
                  <a:tcPr marL="0" marR="0" marT="0" marB="0" anchor="b">
                    <a:lnL>
                      <a:noFill/>
                    </a:lnL>
                    <a:lnR>
                      <a:noFill/>
                    </a:lnR>
                    <a:lnT>
                      <a:noFill/>
                    </a:lnT>
                    <a:lnB>
                      <a:noFill/>
                    </a:lnB>
                  </a:tcPr>
                </a:tc>
                <a:extLst>
                  <a:ext uri="{0D108BD9-81ED-4DB2-BD59-A6C34878D82A}">
                    <a16:rowId xmlns:a16="http://schemas.microsoft.com/office/drawing/2014/main" val="4247177944"/>
                  </a:ext>
                </a:extLst>
              </a:tr>
            </a:tbl>
          </a:graphicData>
        </a:graphic>
      </p:graphicFrame>
    </p:spTree>
    <p:extLst>
      <p:ext uri="{BB962C8B-B14F-4D97-AF65-F5344CB8AC3E}">
        <p14:creationId xmlns:p14="http://schemas.microsoft.com/office/powerpoint/2010/main" val="2857681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997" y="1093305"/>
            <a:ext cx="11016611" cy="5327373"/>
          </a:xfrm>
        </p:spPr>
        <p:txBody>
          <a:bodyPr>
            <a:normAutofit fontScale="77500" lnSpcReduction="20000"/>
          </a:bodyPr>
          <a:lstStyle/>
          <a:p>
            <a:pPr marL="457200" indent="-338138">
              <a:spcBef>
                <a:spcPts val="450"/>
              </a:spcBef>
              <a:buFont typeface="Wingdings" panose="05000000000000000000" pitchFamily="2" charset="2"/>
              <a:buChar char="§"/>
            </a:pPr>
            <a:r>
              <a:rPr lang="en-US" sz="3100" b="1" dirty="0">
                <a:solidFill>
                  <a:schemeClr val="accent6"/>
                </a:solidFill>
              </a:rPr>
              <a:t>NETL Site Support Electronic Reading Room </a:t>
            </a:r>
            <a:r>
              <a:rPr lang="en-US" sz="3100" dirty="0"/>
              <a:t>–                                                    </a:t>
            </a:r>
          </a:p>
          <a:p>
            <a:pPr marL="457200" indent="-338138">
              <a:spcBef>
                <a:spcPts val="450"/>
              </a:spcBef>
            </a:pPr>
            <a:r>
              <a:rPr lang="en-US" sz="3100" dirty="0"/>
              <a:t>      </a:t>
            </a:r>
            <a:r>
              <a:rPr lang="en-US" sz="3100" dirty="0">
                <a:hlinkClick r:id="rId3">
                  <a:extLst>
                    <a:ext uri="{A12FA001-AC4F-418D-AE19-62706E023703}">
                      <ahyp:hlinkClr xmlns:ahyp="http://schemas.microsoft.com/office/drawing/2018/hyperlinkcolor" val="tx"/>
                    </a:ext>
                  </a:extLst>
                </a:hlinkClick>
              </a:rPr>
              <a:t>www.netl.doe.gov/business/site-support</a:t>
            </a:r>
            <a:r>
              <a:rPr lang="en-US" sz="3100" dirty="0"/>
              <a:t> </a:t>
            </a:r>
          </a:p>
          <a:p>
            <a:pPr marL="457200" indent="-338138">
              <a:spcBef>
                <a:spcPts val="450"/>
              </a:spcBef>
              <a:buSzPct val="100000"/>
              <a:buFont typeface="Wingdings" panose="05000000000000000000" pitchFamily="2" charset="2"/>
              <a:buChar char="§"/>
            </a:pPr>
            <a:endParaRPr lang="en-US" sz="3100" b="1" dirty="0">
              <a:solidFill>
                <a:schemeClr val="accent6"/>
              </a:solidFill>
            </a:endParaRPr>
          </a:p>
          <a:p>
            <a:pPr marL="457200" indent="-338138">
              <a:spcBef>
                <a:spcPts val="450"/>
              </a:spcBef>
              <a:buSzPct val="100000"/>
              <a:buFont typeface="Wingdings" panose="05000000000000000000" pitchFamily="2" charset="2"/>
              <a:buChar char="§"/>
            </a:pPr>
            <a:r>
              <a:rPr lang="en-US" sz="3100" b="1" dirty="0">
                <a:solidFill>
                  <a:schemeClr val="accent6"/>
                </a:solidFill>
              </a:rPr>
              <a:t>NETL Funding Opportunity Announcements</a:t>
            </a:r>
            <a:r>
              <a:rPr lang="en-US" sz="3100" dirty="0">
                <a:solidFill>
                  <a:schemeClr val="accent6"/>
                </a:solidFill>
              </a:rPr>
              <a:t> </a:t>
            </a:r>
            <a:r>
              <a:rPr lang="en-US" sz="3100" dirty="0"/>
              <a:t>– </a:t>
            </a:r>
            <a:r>
              <a:rPr lang="en-US" sz="3100" u="sng" dirty="0">
                <a:solidFill>
                  <a:schemeClr val="tx1"/>
                </a:solidFill>
                <a:hlinkClick r:id="rId4">
                  <a:extLst>
                    <a:ext uri="{A12FA001-AC4F-418D-AE19-62706E023703}">
                      <ahyp:hlinkClr xmlns:ahyp="http://schemas.microsoft.com/office/drawing/2018/hyperlinkcolor" val="tx"/>
                    </a:ext>
                  </a:extLst>
                </a:hlinkClick>
              </a:rPr>
              <a:t>https://netl.doe.gov/business/solicitations-hub</a:t>
            </a:r>
            <a:endParaRPr lang="en-US" sz="3100" u="sng" dirty="0">
              <a:solidFill>
                <a:schemeClr val="tx1"/>
              </a:solidFill>
            </a:endParaRPr>
          </a:p>
          <a:p>
            <a:pPr marL="119062">
              <a:spcBef>
                <a:spcPts val="450"/>
              </a:spcBef>
              <a:buSzPct val="100000"/>
            </a:pPr>
            <a:endParaRPr lang="en-US" sz="3100" b="1" dirty="0">
              <a:solidFill>
                <a:schemeClr val="accent6"/>
              </a:solidFill>
            </a:endParaRPr>
          </a:p>
          <a:p>
            <a:pPr marL="457200" indent="-338138">
              <a:spcBef>
                <a:spcPts val="450"/>
              </a:spcBef>
              <a:buSzPct val="100000"/>
              <a:buFont typeface="Wingdings" panose="05000000000000000000" pitchFamily="2" charset="2"/>
              <a:buChar char="§"/>
            </a:pPr>
            <a:r>
              <a:rPr lang="en-US" sz="3100" b="1" dirty="0">
                <a:solidFill>
                  <a:schemeClr val="accent6"/>
                </a:solidFill>
              </a:rPr>
              <a:t>NETL Small Business Corner</a:t>
            </a:r>
            <a:r>
              <a:rPr lang="en-US" sz="3100" dirty="0">
                <a:solidFill>
                  <a:schemeClr val="accent6"/>
                </a:solidFill>
              </a:rPr>
              <a:t> </a:t>
            </a:r>
            <a:r>
              <a:rPr lang="en-US" sz="3100" dirty="0"/>
              <a:t>– </a:t>
            </a:r>
            <a:r>
              <a:rPr lang="en-US" sz="3100" u="sng" dirty="0">
                <a:hlinkClick r:id="rId5">
                  <a:extLst>
                    <a:ext uri="{A12FA001-AC4F-418D-AE19-62706E023703}">
                      <ahyp:hlinkClr xmlns:ahyp="http://schemas.microsoft.com/office/drawing/2018/hyperlinkcolor" val="tx"/>
                    </a:ext>
                  </a:extLst>
                </a:hlinkClick>
              </a:rPr>
              <a:t>www.netl.doe.gov/small-business</a:t>
            </a:r>
            <a:endParaRPr lang="en-US" sz="3100" dirty="0">
              <a:solidFill>
                <a:schemeClr val="accent6"/>
              </a:solidFill>
            </a:endParaRPr>
          </a:p>
          <a:p>
            <a:pPr marL="119062">
              <a:spcBef>
                <a:spcPts val="450"/>
              </a:spcBef>
            </a:pPr>
            <a:endParaRPr lang="en-US" sz="3100" b="1" dirty="0">
              <a:solidFill>
                <a:schemeClr val="accent6"/>
              </a:solidFill>
            </a:endParaRPr>
          </a:p>
          <a:p>
            <a:pPr marL="457200" indent="-338138">
              <a:spcBef>
                <a:spcPts val="450"/>
              </a:spcBef>
              <a:buFont typeface="Wingdings" panose="05000000000000000000" pitchFamily="2" charset="2"/>
              <a:buChar char="§"/>
            </a:pPr>
            <a:r>
              <a:rPr lang="en-US" sz="3100" b="1" dirty="0">
                <a:solidFill>
                  <a:schemeClr val="accent6"/>
                </a:solidFill>
              </a:rPr>
              <a:t>DOE Office of Small and Disadvantaged Business Utilization (OSDBU): Acquisition Forecast </a:t>
            </a:r>
            <a:r>
              <a:rPr lang="en-US" sz="3100" dirty="0"/>
              <a:t>– </a:t>
            </a:r>
            <a:r>
              <a:rPr lang="en-US" sz="3100" u="sng" dirty="0"/>
              <a:t>www.energy.gov/osdbu/acquisition-forecast</a:t>
            </a:r>
          </a:p>
          <a:p>
            <a:pPr marL="119062">
              <a:spcBef>
                <a:spcPts val="450"/>
              </a:spcBef>
            </a:pPr>
            <a:endParaRPr lang="en-US" sz="3100" dirty="0">
              <a:solidFill>
                <a:schemeClr val="accent6"/>
              </a:solidFill>
            </a:endParaRPr>
          </a:p>
          <a:p>
            <a:pPr marL="457200" indent="-338138">
              <a:spcBef>
                <a:spcPts val="450"/>
              </a:spcBef>
              <a:buFont typeface="Wingdings" panose="05000000000000000000" pitchFamily="2" charset="2"/>
              <a:buChar char="§"/>
            </a:pPr>
            <a:r>
              <a:rPr lang="en-US" sz="3100" b="1" dirty="0">
                <a:solidFill>
                  <a:schemeClr val="accent6"/>
                </a:solidFill>
              </a:rPr>
              <a:t>System for Award Management </a:t>
            </a:r>
            <a:r>
              <a:rPr lang="en-US" sz="3100" dirty="0"/>
              <a:t>– </a:t>
            </a:r>
            <a:r>
              <a:rPr lang="en-US" sz="3100" u="sng" dirty="0">
                <a:hlinkClick r:id="rId6">
                  <a:extLst>
                    <a:ext uri="{A12FA001-AC4F-418D-AE19-62706E023703}">
                      <ahyp:hlinkClr xmlns:ahyp="http://schemas.microsoft.com/office/drawing/2018/hyperlinkcolor" val="tx"/>
                    </a:ext>
                  </a:extLst>
                </a:hlinkClick>
              </a:rPr>
              <a:t>https://www.SAM.gov</a:t>
            </a:r>
            <a:endParaRPr lang="en-US" sz="3100" u="sng" dirty="0"/>
          </a:p>
          <a:p>
            <a:pPr marL="457200" indent="-338138">
              <a:spcBef>
                <a:spcPts val="450"/>
              </a:spcBef>
              <a:buFont typeface="Wingdings" panose="05000000000000000000" pitchFamily="2" charset="2"/>
              <a:buChar char="§"/>
            </a:pPr>
            <a:endParaRPr lang="en-US" sz="3100" dirty="0">
              <a:solidFill>
                <a:schemeClr val="accent6"/>
              </a:solidFill>
            </a:endParaRPr>
          </a:p>
          <a:p>
            <a:pPr marL="457200" indent="-338138">
              <a:spcBef>
                <a:spcPts val="450"/>
              </a:spcBef>
              <a:buFont typeface="Wingdings" panose="05000000000000000000" pitchFamily="2" charset="2"/>
              <a:buChar char="§"/>
            </a:pPr>
            <a:r>
              <a:rPr lang="en-US" sz="3100" b="1" dirty="0">
                <a:solidFill>
                  <a:schemeClr val="accent6"/>
                </a:solidFill>
              </a:rPr>
              <a:t>FedConnect</a:t>
            </a:r>
            <a:r>
              <a:rPr lang="en-US" sz="3100" dirty="0">
                <a:solidFill>
                  <a:schemeClr val="accent6"/>
                </a:solidFill>
              </a:rPr>
              <a:t> </a:t>
            </a:r>
            <a:r>
              <a:rPr lang="en-US" sz="3100" dirty="0"/>
              <a:t>– </a:t>
            </a:r>
            <a:r>
              <a:rPr lang="en-US" sz="3100" u="sng" dirty="0">
                <a:hlinkClick r:id="rId7">
                  <a:extLst>
                    <a:ext uri="{A12FA001-AC4F-418D-AE19-62706E023703}">
                      <ahyp:hlinkClr xmlns:ahyp="http://schemas.microsoft.com/office/drawing/2018/hyperlinkcolor" val="tx"/>
                    </a:ext>
                  </a:extLst>
                </a:hlinkClick>
              </a:rPr>
              <a:t>www.fedconnect.net</a:t>
            </a:r>
            <a:endParaRPr lang="en-US" sz="3100" u="sng" dirty="0"/>
          </a:p>
          <a:p>
            <a:pPr marL="457200" indent="-338138">
              <a:spcBef>
                <a:spcPts val="450"/>
              </a:spcBef>
              <a:buFont typeface="Wingdings" panose="05000000000000000000" pitchFamily="2" charset="2"/>
              <a:buChar char="§"/>
            </a:pPr>
            <a:endParaRPr lang="en-US" sz="3100" dirty="0">
              <a:solidFill>
                <a:schemeClr val="accent6"/>
              </a:solidFill>
            </a:endParaRPr>
          </a:p>
          <a:p>
            <a:pPr marL="457200" indent="-338138">
              <a:spcBef>
                <a:spcPts val="450"/>
              </a:spcBef>
              <a:buFont typeface="Wingdings" panose="05000000000000000000" pitchFamily="2" charset="2"/>
              <a:buChar char="§"/>
            </a:pPr>
            <a:r>
              <a:rPr lang="en-US" sz="3100" b="1" dirty="0">
                <a:solidFill>
                  <a:schemeClr val="accent6"/>
                </a:solidFill>
              </a:rPr>
              <a:t>U.S. Small Business Association</a:t>
            </a:r>
            <a:r>
              <a:rPr lang="en-US" sz="3100" dirty="0">
                <a:solidFill>
                  <a:schemeClr val="accent6"/>
                </a:solidFill>
              </a:rPr>
              <a:t> </a:t>
            </a:r>
            <a:r>
              <a:rPr lang="en-US" sz="3100" dirty="0"/>
              <a:t>– </a:t>
            </a:r>
            <a:r>
              <a:rPr lang="en-US" sz="3100" u="sng" dirty="0">
                <a:hlinkClick r:id="rId8">
                  <a:extLst>
                    <a:ext uri="{A12FA001-AC4F-418D-AE19-62706E023703}">
                      <ahyp:hlinkClr xmlns:ahyp="http://schemas.microsoft.com/office/drawing/2018/hyperlinkcolor" val="tx"/>
                    </a:ext>
                  </a:extLst>
                </a:hlinkClick>
              </a:rPr>
              <a:t>www.sba.gov</a:t>
            </a:r>
            <a:endParaRPr lang="en-US" sz="3100" dirty="0">
              <a:effectLst/>
              <a:latin typeface="Calibri" panose="020F0502020204030204" pitchFamily="34" charset="0"/>
              <a:ea typeface="Calibri" panose="020F0502020204030204" pitchFamily="34" charset="0"/>
            </a:endParaRPr>
          </a:p>
          <a:p>
            <a:pPr marL="119062">
              <a:spcBef>
                <a:spcPts val="450"/>
              </a:spcBef>
            </a:pPr>
            <a:endParaRPr lang="en-US" sz="4600" u="sng" dirty="0"/>
          </a:p>
          <a:p>
            <a:pPr marL="119062">
              <a:spcBef>
                <a:spcPts val="450"/>
              </a:spcBef>
            </a:pPr>
            <a:endParaRPr lang="en-US" sz="4600" u="sng" dirty="0">
              <a:latin typeface="+mn-lt"/>
            </a:endParaRPr>
          </a:p>
          <a:p>
            <a:pPr marL="119062">
              <a:spcBef>
                <a:spcPts val="450"/>
              </a:spcBef>
            </a:pPr>
            <a:endParaRPr lang="en-US" sz="4600" u="sng" dirty="0">
              <a:latin typeface="+mn-lt"/>
            </a:endParaRPr>
          </a:p>
        </p:txBody>
      </p:sp>
      <p:sp>
        <p:nvSpPr>
          <p:cNvPr id="3" name="Title 2"/>
          <p:cNvSpPr>
            <a:spLocks noGrp="1"/>
          </p:cNvSpPr>
          <p:nvPr>
            <p:ph type="ctrTitle" idx="4294967295"/>
          </p:nvPr>
        </p:nvSpPr>
        <p:spPr>
          <a:xfrm>
            <a:off x="454531" y="173151"/>
            <a:ext cx="11582400" cy="601663"/>
          </a:xfrm>
        </p:spPr>
        <p:txBody>
          <a:bodyPr>
            <a:noAutofit/>
          </a:bodyPr>
          <a:lstStyle/>
          <a:p>
            <a:r>
              <a:rPr lang="en-US" sz="3200" b="1" dirty="0">
                <a:latin typeface="Century Gothic" panose="020B0502020202020204" pitchFamily="34" charset="0"/>
              </a:rPr>
              <a:t>Suggested Resources </a:t>
            </a:r>
          </a:p>
        </p:txBody>
      </p:sp>
    </p:spTree>
    <p:extLst>
      <p:ext uri="{BB962C8B-B14F-4D97-AF65-F5344CB8AC3E}">
        <p14:creationId xmlns:p14="http://schemas.microsoft.com/office/powerpoint/2010/main" val="24835530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42704A-0238-4857-B312-A44F4B455F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30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743700" y="16934"/>
            <a:ext cx="5448301" cy="5924879"/>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ln w="53975" cmpd="dbl">
            <a:solidFill>
              <a:srgbClr val="99CA3E"/>
            </a:solidFill>
          </a:ln>
        </p:spPr>
      </p:pic>
      <p:sp>
        <p:nvSpPr>
          <p:cNvPr id="2" name="TextBox 1">
            <a:extLst>
              <a:ext uri="{FF2B5EF4-FFF2-40B4-BE49-F238E27FC236}">
                <a16:creationId xmlns:a16="http://schemas.microsoft.com/office/drawing/2014/main" id="{C4AF66E4-D5E3-4A7B-BE6C-E489C1816C79}"/>
              </a:ext>
            </a:extLst>
          </p:cNvPr>
          <p:cNvSpPr txBox="1"/>
          <p:nvPr/>
        </p:nvSpPr>
        <p:spPr>
          <a:xfrm>
            <a:off x="464823" y="497525"/>
            <a:ext cx="4983480" cy="2397443"/>
          </a:xfrm>
          <a:prstGeom prst="rect">
            <a:avLst/>
          </a:prstGeom>
        </p:spPr>
        <p:txBody>
          <a:bodyPr vert="horz" lIns="91440" tIns="45720" rIns="91440" bIns="45720" rtlCol="0" anchor="t">
            <a:normAutofit/>
          </a:bodyPr>
          <a:lstStyle/>
          <a:p>
            <a:pPr>
              <a:lnSpc>
                <a:spcPct val="90000"/>
              </a:lnSpc>
              <a:spcAft>
                <a:spcPts val="600"/>
              </a:spcAft>
            </a:pPr>
            <a:r>
              <a:rPr lang="en-US" sz="6000" b="1" i="1" cap="small" dirty="0">
                <a:solidFill>
                  <a:srgbClr val="000000"/>
                </a:solidFill>
                <a:latin typeface="+mj-lt"/>
                <a:ea typeface="+mj-ea"/>
                <a:cs typeface="+mj-cs"/>
              </a:rPr>
              <a:t>Questions?</a:t>
            </a:r>
            <a:endParaRPr lang="en-US" sz="6000" b="1" i="1" dirty="0">
              <a:solidFill>
                <a:srgbClr val="000000"/>
              </a:solidFill>
              <a:latin typeface="+mj-lt"/>
              <a:ea typeface="+mj-ea"/>
              <a:cs typeface="+mj-cs"/>
            </a:endParaRPr>
          </a:p>
        </p:txBody>
      </p:sp>
      <p:pic>
        <p:nvPicPr>
          <p:cNvPr id="14" name="Picture 13">
            <a:extLst>
              <a:ext uri="{FF2B5EF4-FFF2-40B4-BE49-F238E27FC236}">
                <a16:creationId xmlns:a16="http://schemas.microsoft.com/office/drawing/2014/main" id="{381F93F6-42DC-4381-BFB8-9F29F364FF2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56139" y="6338657"/>
            <a:ext cx="1824891" cy="444217"/>
          </a:xfrm>
          <a:prstGeom prst="rect">
            <a:avLst/>
          </a:prstGeom>
          <a:effectLst>
            <a:outerShdw blurRad="63500" sx="102000" sy="102000" algn="ctr" rotWithShape="0">
              <a:prstClr val="black">
                <a:alpha val="40000"/>
              </a:prstClr>
            </a:outerShdw>
          </a:effectLst>
        </p:spPr>
      </p:pic>
      <p:cxnSp>
        <p:nvCxnSpPr>
          <p:cNvPr id="25" name="Straight Connector 24">
            <a:extLst>
              <a:ext uri="{FF2B5EF4-FFF2-40B4-BE49-F238E27FC236}">
                <a16:creationId xmlns:a16="http://schemas.microsoft.com/office/drawing/2014/main" id="{B4F113B9-EE57-46C1-A855-651C9B4A67E3}"/>
              </a:ext>
            </a:extLst>
          </p:cNvPr>
          <p:cNvCxnSpPr>
            <a:cxnSpLocks/>
          </p:cNvCxnSpPr>
          <p:nvPr/>
        </p:nvCxnSpPr>
        <p:spPr>
          <a:xfrm>
            <a:off x="543310" y="1476324"/>
            <a:ext cx="4770839" cy="0"/>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210DBC1-BD1D-402F-B74D-7B668E93152C}"/>
              </a:ext>
            </a:extLst>
          </p:cNvPr>
          <p:cNvSpPr/>
          <p:nvPr/>
        </p:nvSpPr>
        <p:spPr>
          <a:xfrm>
            <a:off x="537762" y="3429000"/>
            <a:ext cx="5558240" cy="502766"/>
          </a:xfrm>
          <a:prstGeom prst="rect">
            <a:avLst/>
          </a:prstGeom>
        </p:spPr>
        <p:txBody>
          <a:bodyPr wrap="square">
            <a:spAutoFit/>
          </a:bodyPr>
          <a:lstStyle/>
          <a:p>
            <a:r>
              <a:rPr lang="en-US" sz="2667" dirty="0">
                <a:solidFill>
                  <a:srgbClr val="000000"/>
                </a:solidFill>
                <a:latin typeface="Century Gothic" panose="020B0502020202020204" pitchFamily="34" charset="0"/>
              </a:rPr>
              <a:t>VISIT US AT:  </a:t>
            </a:r>
            <a:r>
              <a:rPr lang="en-US" sz="2667" b="1" dirty="0">
                <a:solidFill>
                  <a:srgbClr val="000000"/>
                </a:solidFill>
                <a:latin typeface="Century Gothic" panose="020B0502020202020204" pitchFamily="34" charset="0"/>
              </a:rPr>
              <a:t>www.N</a:t>
            </a:r>
            <a:r>
              <a:rPr lang="en-US" sz="2667" b="1" dirty="0">
                <a:solidFill>
                  <a:srgbClr val="99CA3E"/>
                </a:solidFill>
                <a:latin typeface="Century Gothic" panose="020B0502020202020204" pitchFamily="34" charset="0"/>
              </a:rPr>
              <a:t>E</a:t>
            </a:r>
            <a:r>
              <a:rPr lang="en-US" sz="2667" b="1" dirty="0">
                <a:solidFill>
                  <a:srgbClr val="000000"/>
                </a:solidFill>
                <a:latin typeface="Century Gothic" panose="020B0502020202020204" pitchFamily="34" charset="0"/>
              </a:rPr>
              <a:t>TL.DOE.gov</a:t>
            </a:r>
          </a:p>
        </p:txBody>
      </p:sp>
      <p:sp>
        <p:nvSpPr>
          <p:cNvPr id="27" name="Rectangle 26">
            <a:extLst>
              <a:ext uri="{FF2B5EF4-FFF2-40B4-BE49-F238E27FC236}">
                <a16:creationId xmlns:a16="http://schemas.microsoft.com/office/drawing/2014/main" id="{831F4043-89F4-4DA9-A822-614C658254DE}"/>
              </a:ext>
            </a:extLst>
          </p:cNvPr>
          <p:cNvSpPr/>
          <p:nvPr/>
        </p:nvSpPr>
        <p:spPr>
          <a:xfrm>
            <a:off x="1262889" y="5314723"/>
            <a:ext cx="5388013" cy="420564"/>
          </a:xfrm>
          <a:prstGeom prst="rect">
            <a:avLst/>
          </a:prstGeom>
        </p:spPr>
        <p:txBody>
          <a:bodyPr wrap="none">
            <a:spAutoFit/>
          </a:bodyPr>
          <a:lstStyle/>
          <a:p>
            <a:r>
              <a:rPr lang="en-US" sz="2133" b="1" dirty="0">
                <a:latin typeface="Century Gothic" panose="020B0502020202020204" pitchFamily="34" charset="0"/>
              </a:rPr>
              <a:t>@</a:t>
            </a:r>
            <a:r>
              <a:rPr lang="en-US" sz="2133" b="1" dirty="0">
                <a:solidFill>
                  <a:srgbClr val="000000"/>
                </a:solidFill>
                <a:latin typeface="Century Gothic" panose="020B0502020202020204" pitchFamily="34" charset="0"/>
              </a:rPr>
              <a:t>NationalEnergyTechnologyLaboratory</a:t>
            </a:r>
          </a:p>
        </p:txBody>
      </p:sp>
      <p:sp>
        <p:nvSpPr>
          <p:cNvPr id="28" name="Rectangle 27">
            <a:extLst>
              <a:ext uri="{FF2B5EF4-FFF2-40B4-BE49-F238E27FC236}">
                <a16:creationId xmlns:a16="http://schemas.microsoft.com/office/drawing/2014/main" id="{D3F63B7F-0DF0-473A-8E07-C72A4CCA0840}"/>
              </a:ext>
            </a:extLst>
          </p:cNvPr>
          <p:cNvSpPr/>
          <p:nvPr/>
        </p:nvSpPr>
        <p:spPr>
          <a:xfrm>
            <a:off x="1262889" y="4020164"/>
            <a:ext cx="1665841" cy="420564"/>
          </a:xfrm>
          <a:prstGeom prst="rect">
            <a:avLst/>
          </a:prstGeom>
        </p:spPr>
        <p:txBody>
          <a:bodyPr wrap="none">
            <a:spAutoFit/>
          </a:bodyPr>
          <a:lstStyle/>
          <a:p>
            <a:r>
              <a:rPr lang="en-US" sz="2133" b="1" dirty="0">
                <a:solidFill>
                  <a:srgbClr val="000000"/>
                </a:solidFill>
                <a:latin typeface="Century Gothic" panose="020B0502020202020204" pitchFamily="34" charset="0"/>
              </a:rPr>
              <a:t>@NETL_DOE</a:t>
            </a:r>
          </a:p>
        </p:txBody>
      </p:sp>
      <p:sp>
        <p:nvSpPr>
          <p:cNvPr id="29" name="Rectangle 28">
            <a:extLst>
              <a:ext uri="{FF2B5EF4-FFF2-40B4-BE49-F238E27FC236}">
                <a16:creationId xmlns:a16="http://schemas.microsoft.com/office/drawing/2014/main" id="{CC59CF83-D733-480E-A371-12F15061DB07}"/>
              </a:ext>
            </a:extLst>
          </p:cNvPr>
          <p:cNvSpPr/>
          <p:nvPr/>
        </p:nvSpPr>
        <p:spPr>
          <a:xfrm>
            <a:off x="1262889" y="4689783"/>
            <a:ext cx="1665841" cy="420564"/>
          </a:xfrm>
          <a:prstGeom prst="rect">
            <a:avLst/>
          </a:prstGeom>
        </p:spPr>
        <p:txBody>
          <a:bodyPr wrap="none">
            <a:spAutoFit/>
          </a:bodyPr>
          <a:lstStyle/>
          <a:p>
            <a:r>
              <a:rPr lang="en-US" sz="2133" b="1" dirty="0">
                <a:solidFill>
                  <a:srgbClr val="000000"/>
                </a:solidFill>
                <a:latin typeface="Century Gothic" panose="020B0502020202020204" pitchFamily="34" charset="0"/>
              </a:rPr>
              <a:t>@NETL_DOE</a:t>
            </a:r>
          </a:p>
        </p:txBody>
      </p:sp>
      <p:pic>
        <p:nvPicPr>
          <p:cNvPr id="30" name="Picture 29">
            <a:extLst>
              <a:ext uri="{FF2B5EF4-FFF2-40B4-BE49-F238E27FC236}">
                <a16:creationId xmlns:a16="http://schemas.microsoft.com/office/drawing/2014/main" id="{BB0B0FA4-2BCE-4CEB-A4EB-C4F4AB30B9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4517" y="3783554"/>
            <a:ext cx="886143" cy="886143"/>
          </a:xfrm>
          <a:prstGeom prst="rect">
            <a:avLst/>
          </a:prstGeom>
        </p:spPr>
      </p:pic>
      <p:pic>
        <p:nvPicPr>
          <p:cNvPr id="31" name="Picture 30">
            <a:extLst>
              <a:ext uri="{FF2B5EF4-FFF2-40B4-BE49-F238E27FC236}">
                <a16:creationId xmlns:a16="http://schemas.microsoft.com/office/drawing/2014/main" id="{25F868BA-FDF5-4C5B-A1A9-C342F07E97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6611" y="4393399"/>
            <a:ext cx="941956" cy="937471"/>
          </a:xfrm>
          <a:prstGeom prst="rect">
            <a:avLst/>
          </a:prstGeom>
        </p:spPr>
      </p:pic>
      <p:pic>
        <p:nvPicPr>
          <p:cNvPr id="32" name="Picture 31">
            <a:extLst>
              <a:ext uri="{FF2B5EF4-FFF2-40B4-BE49-F238E27FC236}">
                <a16:creationId xmlns:a16="http://schemas.microsoft.com/office/drawing/2014/main" id="{373DF10E-CBD9-4639-B27C-9E3F8ED78B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7762" y="5067929"/>
            <a:ext cx="886143" cy="881923"/>
          </a:xfrm>
          <a:prstGeom prst="rect">
            <a:avLst/>
          </a:prstGeom>
        </p:spPr>
      </p:pic>
      <p:sp>
        <p:nvSpPr>
          <p:cNvPr id="13" name="Right Arrow 6">
            <a:extLst>
              <a:ext uri="{FF2B5EF4-FFF2-40B4-BE49-F238E27FC236}">
                <a16:creationId xmlns:a16="http://schemas.microsoft.com/office/drawing/2014/main" id="{F2AD4BA9-B750-4778-BC7D-3688D9762FBF}"/>
              </a:ext>
            </a:extLst>
          </p:cNvPr>
          <p:cNvSpPr/>
          <p:nvPr/>
        </p:nvSpPr>
        <p:spPr>
          <a:xfrm rot="9253638">
            <a:off x="5290909" y="1436801"/>
            <a:ext cx="1330783" cy="1100004"/>
          </a:xfrm>
          <a:prstGeom prst="rightArrow">
            <a:avLst>
              <a:gd name="adj1" fmla="val 50000"/>
              <a:gd name="adj2" fmla="val 46176"/>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D6CEA6F9-6662-4D8F-BBCA-6DB96C387CD6}"/>
              </a:ext>
            </a:extLst>
          </p:cNvPr>
          <p:cNvSpPr txBox="1"/>
          <p:nvPr/>
        </p:nvSpPr>
        <p:spPr>
          <a:xfrm>
            <a:off x="436990" y="1610055"/>
            <a:ext cx="4983478" cy="1856983"/>
          </a:xfrm>
          <a:prstGeom prst="rect">
            <a:avLst/>
          </a:prstGeom>
          <a:noFill/>
        </p:spPr>
        <p:txBody>
          <a:bodyPr wrap="square" rtlCol="0">
            <a:spAutoFit/>
          </a:bodyPr>
          <a:lstStyle/>
          <a:p>
            <a:pPr algn="ctr"/>
            <a:r>
              <a:rPr lang="en-US" sz="2200" dirty="0">
                <a:latin typeface="Century Gothic" panose="020B0502020202020204" pitchFamily="34" charset="0"/>
                <a:cs typeface="Calibri" panose="020F0502020204030204" pitchFamily="34" charset="0"/>
              </a:rPr>
              <a:t>Jennifer Scharrer, </a:t>
            </a:r>
          </a:p>
          <a:p>
            <a:pPr algn="ctr"/>
            <a:r>
              <a:rPr lang="en-US" sz="2200" dirty="0">
                <a:latin typeface="Century Gothic" panose="020B0502020202020204" pitchFamily="34" charset="0"/>
                <a:cs typeface="Calibri" panose="020F0502020204030204" pitchFamily="34" charset="0"/>
              </a:rPr>
              <a:t>Small Business Program Manager</a:t>
            </a:r>
            <a:endParaRPr lang="en-US" sz="2200" dirty="0">
              <a:latin typeface="Century Gothic" panose="020B0502020202020204" pitchFamily="34" charset="0"/>
            </a:endParaRPr>
          </a:p>
          <a:p>
            <a:pPr algn="ctr"/>
            <a:r>
              <a:rPr lang="en-US" sz="2200" dirty="0">
                <a:latin typeface="Century Gothic" panose="020B0502020202020204" pitchFamily="34" charset="0"/>
              </a:rPr>
              <a:t>Contact me at: 412-386-7416 </a:t>
            </a:r>
            <a:r>
              <a:rPr lang="en-US" sz="2200" dirty="0">
                <a:solidFill>
                  <a:schemeClr val="tx2"/>
                </a:solidFill>
                <a:latin typeface="Century Gothic" panose="020B0502020202020204" pitchFamily="34" charset="0"/>
                <a:hlinkClick r:id="rId10"/>
              </a:rPr>
              <a:t>Jennifer.Scharrer@netl.doe.gov</a:t>
            </a:r>
            <a:r>
              <a:rPr lang="en-US" sz="2200" dirty="0">
                <a:solidFill>
                  <a:schemeClr val="tx2"/>
                </a:solidFill>
                <a:latin typeface="Century Gothic" panose="020B0502020202020204" pitchFamily="34" charset="0"/>
              </a:rPr>
              <a:t> </a:t>
            </a:r>
          </a:p>
          <a:p>
            <a:pPr algn="ctr"/>
            <a:endParaRPr lang="en-US" sz="2667" b="1" dirty="0">
              <a:solidFill>
                <a:schemeClr val="tx2"/>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724498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1" y="0"/>
            <a:ext cx="12191997" cy="6819900"/>
          </a:xfrm>
          <a:prstGeom prst="rect">
            <a:avLst/>
          </a:prstGeom>
        </p:spPr>
      </p:pic>
      <p:sp>
        <p:nvSpPr>
          <p:cNvPr id="183" name="TextBox 182"/>
          <p:cNvSpPr txBox="1"/>
          <p:nvPr/>
        </p:nvSpPr>
        <p:spPr>
          <a:xfrm>
            <a:off x="1088480" y="7815"/>
            <a:ext cx="9998696" cy="769441"/>
          </a:xfrm>
          <a:prstGeom prst="rect">
            <a:avLst/>
          </a:prstGeom>
          <a:noFill/>
        </p:spPr>
        <p:txBody>
          <a:bodyPr wrap="square" rtlCol="0">
            <a:spAutoFit/>
          </a:bodyPr>
          <a:lstStyle/>
          <a:p>
            <a:pPr algn="ctr"/>
            <a:r>
              <a:rPr lang="en-US" sz="4400" b="1" dirty="0">
                <a:latin typeface="Calibri" panose="020F0502020204030204" pitchFamily="34" charset="0"/>
                <a:ea typeface="Segoe UI" panose="020B0502040204020203" pitchFamily="34" charset="0"/>
                <a:cs typeface="Calibri" panose="020F0502020204030204" pitchFamily="34" charset="0"/>
              </a:rPr>
              <a:t>DOE/NNSA Site Facilities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70577"/>
          <a:stretch/>
        </p:blipFill>
        <p:spPr>
          <a:xfrm>
            <a:off x="1869101" y="866217"/>
            <a:ext cx="2523681" cy="520418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9324" t="6739"/>
          <a:stretch/>
        </p:blipFill>
        <p:spPr>
          <a:xfrm>
            <a:off x="4385958" y="1223027"/>
            <a:ext cx="6065382" cy="485608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9" name="Rectangle 8"/>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http://smallbusiness.energy.gov</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303" r="204" b="96643"/>
          <a:stretch/>
        </p:blipFill>
        <p:spPr>
          <a:xfrm>
            <a:off x="174121" y="6224469"/>
            <a:ext cx="5916288" cy="229254"/>
          </a:xfrm>
          <a:prstGeom prst="rect">
            <a:avLst/>
          </a:prstGeom>
          <a:ln>
            <a:no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17" t="3939" b="92301"/>
          <a:stretch/>
        </p:blipFill>
        <p:spPr>
          <a:xfrm>
            <a:off x="6087828" y="6240848"/>
            <a:ext cx="5928085" cy="212875"/>
          </a:xfrm>
          <a:prstGeom prst="rect">
            <a:avLst/>
          </a:prstGeom>
          <a:ln>
            <a:noFill/>
          </a:ln>
        </p:spPr>
      </p:pic>
      <p:sp>
        <p:nvSpPr>
          <p:cNvPr id="17" name="Rectangle 16"/>
          <p:cNvSpPr/>
          <p:nvPr/>
        </p:nvSpPr>
        <p:spPr>
          <a:xfrm>
            <a:off x="159017" y="6249398"/>
            <a:ext cx="1486936" cy="198537"/>
          </a:xfrm>
          <a:prstGeom prst="rect">
            <a:avLst/>
          </a:prstGeom>
          <a:noFill/>
          <a:ln w="19050">
            <a:solidFill>
              <a:srgbClr val="FD21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90800" t="98113" b="1"/>
          <a:stretch/>
        </p:blipFill>
        <p:spPr>
          <a:xfrm>
            <a:off x="11341974" y="6051382"/>
            <a:ext cx="663436" cy="129378"/>
          </a:xfrm>
          <a:prstGeom prst="rect">
            <a:avLst/>
          </a:prstGeom>
        </p:spPr>
      </p:pic>
      <p:sp>
        <p:nvSpPr>
          <p:cNvPr id="3" name="TextBox 2"/>
          <p:cNvSpPr txBox="1"/>
          <p:nvPr/>
        </p:nvSpPr>
        <p:spPr>
          <a:xfrm>
            <a:off x="98620" y="5992270"/>
            <a:ext cx="147183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7E6E6">
                    <a:lumMod val="50000"/>
                  </a:srgbClr>
                </a:solidFill>
                <a:effectLst/>
                <a:uLnTx/>
                <a:uFillTx/>
                <a:latin typeface="Arial Narrow" panose="020B0606020202030204" pitchFamily="34" charset="0"/>
                <a:ea typeface="+mn-ea"/>
                <a:cs typeface="+mn-cs"/>
              </a:rPr>
              <a:t>Legend</a:t>
            </a:r>
          </a:p>
        </p:txBody>
      </p:sp>
      <p:sp>
        <p:nvSpPr>
          <p:cNvPr id="15" name="Slide Number Placeholder 10">
            <a:extLst>
              <a:ext uri="{FF2B5EF4-FFF2-40B4-BE49-F238E27FC236}">
                <a16:creationId xmlns:a16="http://schemas.microsoft.com/office/drawing/2014/main" id="{E1109DAD-47E9-449D-A668-5BCC10B2587B}"/>
              </a:ext>
            </a:extLst>
          </p:cNvPr>
          <p:cNvSpPr>
            <a:spLocks noGrp="1"/>
          </p:cNvSpPr>
          <p:nvPr>
            <p:ph type="sldNum" sz="quarter" idx="12"/>
          </p:nvPr>
        </p:nvSpPr>
        <p:spPr>
          <a:xfrm>
            <a:off x="9448800" y="6356350"/>
            <a:ext cx="2743200" cy="365125"/>
          </a:xfrm>
        </p:spPr>
        <p:txBody>
          <a:bodyPr/>
          <a:lstStyle/>
          <a:p>
            <a:fld id="{402FBBFD-8C00-4334-B665-051E3000CF9B}" type="slidenum">
              <a:rPr lang="en-US" b="1"/>
              <a:pPr/>
              <a:t>8</a:t>
            </a:fld>
            <a:endParaRPr lang="en-US" b="1" dirty="0"/>
          </a:p>
        </p:txBody>
      </p:sp>
    </p:spTree>
    <p:extLst>
      <p:ext uri="{BB962C8B-B14F-4D97-AF65-F5344CB8AC3E}">
        <p14:creationId xmlns:p14="http://schemas.microsoft.com/office/powerpoint/2010/main" val="29726447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2932"/>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325127" y="156648"/>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Q&amp;A Session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1" name="Content Placeholder 10">
            <a:extLst>
              <a:ext uri="{FF2B5EF4-FFF2-40B4-BE49-F238E27FC236}">
                <a16:creationId xmlns:a16="http://schemas.microsoft.com/office/drawing/2014/main" id="{48D1CAD5-0811-4480-AA4C-AB9E5A97C1EC}"/>
              </a:ext>
            </a:extLst>
          </p:cNvPr>
          <p:cNvSpPr>
            <a:spLocks noGrp="1"/>
          </p:cNvSpPr>
          <p:nvPr>
            <p:ph idx="16"/>
          </p:nvPr>
        </p:nvSpPr>
        <p:spPr>
          <a:xfrm>
            <a:off x="270624" y="1526977"/>
            <a:ext cx="11703661" cy="4943492"/>
          </a:xfrm>
        </p:spPr>
        <p:txBody>
          <a:bodyPr>
            <a:noAutofit/>
          </a:bodyPr>
          <a:lstStyle/>
          <a:p>
            <a:pPr marL="0" indent="0">
              <a:buNone/>
            </a:pPr>
            <a:r>
              <a:rPr lang="en-US" sz="1500" b="1" dirty="0">
                <a:latin typeface="Times New Roman" panose="02020603050405020304" pitchFamily="18" charset="0"/>
                <a:cs typeface="Times New Roman" panose="02020603050405020304" pitchFamily="18" charset="0"/>
              </a:rPr>
              <a:t>Q1: Do I need to register in SAM.gov before I submit a quote to the government?</a:t>
            </a:r>
          </a:p>
          <a:p>
            <a:pPr marL="0" indent="0">
              <a:buNone/>
            </a:pPr>
            <a:r>
              <a:rPr lang="en-US" sz="1500" i="1" dirty="0">
                <a:latin typeface="Times New Roman" panose="02020603050405020304" pitchFamily="18" charset="0"/>
                <a:cs typeface="Times New Roman" panose="02020603050405020304" pitchFamily="18" charset="0"/>
              </a:rPr>
              <a:t>A1: If you intend to pursue a Federal contract or funding award over $10K, your business must have an active account in the System for Award Management (SAM). Businesses are strongly encouraged to begin the registration process as soon as possible. Accounts must be renewed annually.   </a:t>
            </a:r>
            <a:endParaRPr lang="en-US" sz="1500" b="1" dirty="0">
              <a:latin typeface="Times New Roman" panose="02020603050405020304" pitchFamily="18" charset="0"/>
              <a:cs typeface="Times New Roman" panose="02020603050405020304" pitchFamily="18" charset="0"/>
            </a:endParaRPr>
          </a:p>
          <a:p>
            <a:pPr marL="0" indent="0">
              <a:buNone/>
            </a:pPr>
            <a:r>
              <a:rPr lang="en-US" sz="1500" b="1" dirty="0">
                <a:latin typeface="Times New Roman" panose="02020603050405020304" pitchFamily="18" charset="0"/>
                <a:cs typeface="Times New Roman" panose="02020603050405020304" pitchFamily="18" charset="0"/>
              </a:rPr>
              <a:t>Q2: As a small business, how can I make DOE aware of my capabilities?</a:t>
            </a:r>
          </a:p>
          <a:p>
            <a:pPr marL="0" indent="0">
              <a:buNone/>
            </a:pPr>
            <a:r>
              <a:rPr lang="en-US" sz="1500" i="1" dirty="0">
                <a:latin typeface="Times New Roman" panose="02020603050405020304" pitchFamily="18" charset="0"/>
                <a:cs typeface="Times New Roman" panose="02020603050405020304" pitchFamily="18" charset="0"/>
              </a:rPr>
              <a:t>A2: DOE recommends a couple of key ways, first, you should reach out to the OSDBU Customer Care team at </a:t>
            </a:r>
            <a:r>
              <a:rPr lang="en-US" sz="1500" i="1" dirty="0">
                <a:latin typeface="Times New Roman" panose="02020603050405020304" pitchFamily="18" charset="0"/>
                <a:cs typeface="Times New Roman" panose="02020603050405020304" pitchFamily="18" charset="0"/>
                <a:hlinkClick r:id="rId5"/>
              </a:rPr>
              <a:t>smallbusiness@hq.doe.gov</a:t>
            </a:r>
            <a:r>
              <a:rPr lang="en-US" sz="1500" i="1" dirty="0">
                <a:latin typeface="Times New Roman" panose="02020603050405020304" pitchFamily="18" charset="0"/>
                <a:cs typeface="Times New Roman" panose="02020603050405020304" pitchFamily="18" charset="0"/>
              </a:rPr>
              <a:t> to request information on doing business with DOE and provide your capability statement to aid OSDBU in matching your capabilities with DOE program offices as best as possible. Secondly, we recommend you reach out to the Small Business Program Manager (SBPM) at the DOE field site(s) to introduce your company. The directory of current SBPMs can be found on OSDBU’s website at: </a:t>
            </a:r>
            <a:r>
              <a:rPr lang="en-US" sz="1500" i="1" dirty="0">
                <a:latin typeface="Times New Roman" panose="02020603050405020304" pitchFamily="18" charset="0"/>
                <a:cs typeface="Times New Roman" panose="02020603050405020304" pitchFamily="18" charset="0"/>
                <a:hlinkClick r:id="rId6"/>
              </a:rPr>
              <a:t>https://www.energy.gov/osdbu/articles/small-business-program-managers-directory</a:t>
            </a:r>
            <a:r>
              <a:rPr lang="en-US" sz="1500" i="1" dirty="0">
                <a:latin typeface="Times New Roman" panose="02020603050405020304" pitchFamily="18" charset="0"/>
                <a:cs typeface="Times New Roman" panose="02020603050405020304" pitchFamily="18" charset="0"/>
              </a:rPr>
              <a:t>. OSDBU is considering developing a ‘Capability Statement Library’ to allow OSDBU, and potentially field offices, easy access to your company’s capabilities.   </a:t>
            </a:r>
          </a:p>
          <a:p>
            <a:pPr marL="0" indent="0">
              <a:buNone/>
            </a:pPr>
            <a:r>
              <a:rPr lang="en-US" sz="1500" b="1" dirty="0">
                <a:latin typeface="Times New Roman" panose="02020603050405020304" pitchFamily="18" charset="0"/>
                <a:cs typeface="Times New Roman" panose="02020603050405020304" pitchFamily="18" charset="0"/>
              </a:rPr>
              <a:t>Q3: Does DOE have a vendor list? If not, does DOE have a list of COs?</a:t>
            </a:r>
          </a:p>
          <a:p>
            <a:pPr marL="0" indent="0">
              <a:buNone/>
            </a:pPr>
            <a:r>
              <a:rPr lang="en-US" sz="1500" i="1" dirty="0">
                <a:latin typeface="Times New Roman" panose="02020603050405020304" pitchFamily="18" charset="0"/>
                <a:cs typeface="Times New Roman" panose="02020603050405020304" pitchFamily="18" charset="0"/>
              </a:rPr>
              <a:t>A3: DOE does not have a vendor list per se, but OSDBU is in the process of developing a ‘Capability Statement Library’ and some field offices have similar databases of vendor capabilities. OSDBU recommends small businesses reach out to SBPMs for information on procurement opportunities at DOE field sites vs. the Contracting Officer. It is also recommended that businesses research and perform outreach with the DOE program offices they are interested in working with.  </a:t>
            </a:r>
          </a:p>
          <a:p>
            <a:pPr marL="0" indent="0">
              <a:buNone/>
            </a:pPr>
            <a:r>
              <a:rPr lang="en-US" sz="1500" b="1" dirty="0">
                <a:latin typeface="Times New Roman" panose="02020603050405020304" pitchFamily="18" charset="0"/>
                <a:cs typeface="Times New Roman" panose="02020603050405020304" pitchFamily="18" charset="0"/>
              </a:rPr>
              <a:t>Q4. What are the top NAICS codes for prime and subcontracting for DOE?</a:t>
            </a:r>
          </a:p>
          <a:p>
            <a:pPr marL="0" indent="0">
              <a:buNone/>
            </a:pPr>
            <a:r>
              <a:rPr lang="en-US" sz="1500" i="1" dirty="0">
                <a:latin typeface="Times New Roman" panose="02020603050405020304" pitchFamily="18" charset="0"/>
                <a:cs typeface="Times New Roman" panose="02020603050405020304" pitchFamily="18" charset="0"/>
              </a:rPr>
              <a:t>A4: The DOE analyzes, develops, and publishes a list of the Department's most utilized North American Industry Classification System (NAICS) codes. Visit the OSDBU’s website at: </a:t>
            </a:r>
            <a:r>
              <a:rPr lang="en-US" sz="1500" i="1" dirty="0">
                <a:latin typeface="Times New Roman" panose="02020603050405020304" pitchFamily="18" charset="0"/>
                <a:cs typeface="Times New Roman" panose="02020603050405020304" pitchFamily="18" charset="0"/>
                <a:hlinkClick r:id="rId7"/>
              </a:rPr>
              <a:t>https://www.energy.gov/osdbu/doing-business-doe</a:t>
            </a:r>
            <a:r>
              <a:rPr lang="en-US" sz="1500" i="1" dirty="0">
                <a:latin typeface="Times New Roman" panose="02020603050405020304" pitchFamily="18" charset="0"/>
                <a:cs typeface="Times New Roman" panose="02020603050405020304" pitchFamily="18" charset="0"/>
              </a:rPr>
              <a:t> for information on the top ten NAICS codes most often used by DOE; continue to monitor OSBDU’s website for updated content.</a:t>
            </a:r>
            <a:endParaRPr lang="en-US" sz="1500" b="1" dirty="0">
              <a:latin typeface="Times New Roman" panose="02020603050405020304" pitchFamily="18" charset="0"/>
              <a:cs typeface="Times New Roman" panose="02020603050405020304" pitchFamily="18" charset="0"/>
            </a:endParaRPr>
          </a:p>
          <a:p>
            <a:pPr marL="0" indent="0">
              <a:buNone/>
            </a:pPr>
            <a:endParaRPr lang="en-US" sz="1500" i="1" dirty="0">
              <a:latin typeface="Times New Roman" panose="02020603050405020304" pitchFamily="18" charset="0"/>
              <a:cs typeface="Times New Roman" panose="02020603050405020304" pitchFamily="18" charset="0"/>
            </a:endParaRPr>
          </a:p>
          <a:p>
            <a:pPr marL="0" indent="0">
              <a:buNone/>
            </a:pPr>
            <a:endParaRPr lang="en-US" sz="1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8026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inside header with EM written out.png"/>
          <p:cNvPicPr>
            <a:picLocks noChangeAspect="1"/>
          </p:cNvPicPr>
          <p:nvPr/>
        </p:nvPicPr>
        <p:blipFill rotWithShape="1">
          <a:blip r:embed="rId3" cstate="print"/>
          <a:srcRect l="20217" t="1897" b="4154"/>
          <a:stretch/>
        </p:blipFill>
        <p:spPr>
          <a:xfrm>
            <a:off x="3" y="2932"/>
            <a:ext cx="12191997" cy="6819900"/>
          </a:xfrm>
          <a:prstGeom prst="rect">
            <a:avLst/>
          </a:prstGeom>
        </p:spPr>
      </p:pic>
      <p:sp>
        <p:nvSpPr>
          <p:cNvPr id="5" name="Rectangle 4"/>
          <p:cNvSpPr/>
          <p:nvPr/>
        </p:nvSpPr>
        <p:spPr>
          <a:xfrm>
            <a:off x="-1" y="6609522"/>
            <a:ext cx="12191999" cy="24847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8" name="Title 1"/>
          <p:cNvSpPr txBox="1">
            <a:spLocks/>
          </p:cNvSpPr>
          <p:nvPr/>
        </p:nvSpPr>
        <p:spPr>
          <a:xfrm>
            <a:off x="2325127" y="156648"/>
            <a:ext cx="7741619" cy="858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ea typeface="Segoe UI" panose="020B0502040204020203" pitchFamily="34" charset="0"/>
                <a:cs typeface="Segoe UI" panose="020B0502040204020203" pitchFamily="34" charset="0"/>
              </a:rPr>
              <a:t>Q&amp;A Session Cont’d.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sp>
        <p:nvSpPr>
          <p:cNvPr id="11" name="Content Placeholder 10">
            <a:extLst>
              <a:ext uri="{FF2B5EF4-FFF2-40B4-BE49-F238E27FC236}">
                <a16:creationId xmlns:a16="http://schemas.microsoft.com/office/drawing/2014/main" id="{48D1CAD5-0811-4480-AA4C-AB9E5A97C1EC}"/>
              </a:ext>
            </a:extLst>
          </p:cNvPr>
          <p:cNvSpPr>
            <a:spLocks noGrp="1"/>
          </p:cNvSpPr>
          <p:nvPr>
            <p:ph idx="16"/>
          </p:nvPr>
        </p:nvSpPr>
        <p:spPr>
          <a:xfrm>
            <a:off x="270625" y="1526976"/>
            <a:ext cx="11747204" cy="4969618"/>
          </a:xfrm>
        </p:spPr>
        <p:txBody>
          <a:bodyPr>
            <a:noAutofit/>
          </a:bodyPr>
          <a:lstStyle/>
          <a:p>
            <a:pPr marL="0" indent="0">
              <a:buNone/>
            </a:pPr>
            <a:r>
              <a:rPr lang="en-US" sz="1500" b="1" dirty="0">
                <a:latin typeface="Times New Roman" panose="02020603050405020304" pitchFamily="18" charset="0"/>
                <a:cs typeface="Times New Roman" panose="02020603050405020304" pitchFamily="18" charset="0"/>
              </a:rPr>
              <a:t>Q5: Where can a small business find DOE prime and subcontracting opportunities?</a:t>
            </a:r>
          </a:p>
          <a:p>
            <a:pPr marL="0" indent="0">
              <a:buNone/>
            </a:pPr>
            <a:r>
              <a:rPr lang="en-US" sz="1500" i="1" dirty="0">
                <a:latin typeface="Times New Roman" panose="02020603050405020304" pitchFamily="18" charset="0"/>
                <a:cs typeface="Times New Roman" panose="02020603050405020304" pitchFamily="18" charset="0"/>
              </a:rPr>
              <a:t>A5: DOE encourages small businesses to visit the OSDBU’s ‘Acquisition Forecast’ webpage at </a:t>
            </a:r>
            <a:r>
              <a:rPr lang="en-US" sz="1500" i="1" dirty="0">
                <a:latin typeface="Times New Roman" panose="02020603050405020304" pitchFamily="18" charset="0"/>
                <a:cs typeface="Times New Roman" panose="02020603050405020304" pitchFamily="18" charset="0"/>
                <a:hlinkClick r:id="rId5"/>
              </a:rPr>
              <a:t>https://www.energy.gov/osdbu/acquisition-forecast</a:t>
            </a:r>
            <a:r>
              <a:rPr lang="en-US" sz="1500" i="1" dirty="0">
                <a:latin typeface="Times New Roman" panose="02020603050405020304" pitchFamily="18" charset="0"/>
                <a:cs typeface="Times New Roman" panose="02020603050405020304" pitchFamily="18" charset="0"/>
              </a:rPr>
              <a:t> to find information on upcoming procurement opportunities for DOE Headquarters and Field Offices. Additionally, this page provides quick links to each of DOE’s National Laboratories for more information and to explore their procurement opportunities.  </a:t>
            </a:r>
            <a:endParaRPr lang="en-US" sz="1500" b="1" dirty="0">
              <a:latin typeface="Times New Roman" panose="02020603050405020304" pitchFamily="18" charset="0"/>
              <a:cs typeface="Times New Roman" panose="02020603050405020304" pitchFamily="18" charset="0"/>
            </a:endParaRPr>
          </a:p>
          <a:p>
            <a:pPr marL="0" indent="0">
              <a:buNone/>
            </a:pPr>
            <a:r>
              <a:rPr lang="en-US" sz="1500" b="1" dirty="0">
                <a:latin typeface="Times New Roman" panose="02020603050405020304" pitchFamily="18" charset="0"/>
                <a:cs typeface="Times New Roman" panose="02020603050405020304" pitchFamily="18" charset="0"/>
              </a:rPr>
              <a:t>Q6: Is DOE's Mentor Protégé Program (MPP) a good way for a small business to obtain a contract with DOE??</a:t>
            </a:r>
          </a:p>
          <a:p>
            <a:pPr marL="0" indent="0">
              <a:buNone/>
            </a:pPr>
            <a:r>
              <a:rPr lang="en-US" sz="1500" i="1" dirty="0">
                <a:latin typeface="Times New Roman" panose="02020603050405020304" pitchFamily="18" charset="0"/>
                <a:cs typeface="Times New Roman" panose="02020603050405020304" pitchFamily="18" charset="0"/>
              </a:rPr>
              <a:t>A6: Yes, DOE’s MPP seeks to foster long-term business relationships between small businesses and DOE prime contractors, as well as increase the overall number of small businesses that receive DOE prime contracts and subcontracts. This program encourages DOE prime contractors to assist small disadvantaged businesses (SDB) certified by SBA under section 8(a) of the Small Business Act (8(a)), other small disadvantaged businesses, women-owned small businesses (WOSB), service-disabled veteran-owned small businesses (SDVOSB), veteran-owned small businesses (VOSB), historically underutilized business zone (HUBZone) small businesses, historically black colleges and universities (HCBUs), and other minority institutions of higher learning to enhance their capabilities and improve their abilities to perform contracts and subcontracts for the DOE and other federal agencies. For more information on the DOE MPP visit OSDBU's website: </a:t>
            </a:r>
            <a:r>
              <a:rPr lang="en-US" sz="1500" i="1" dirty="0">
                <a:latin typeface="Times New Roman" panose="02020603050405020304" pitchFamily="18" charset="0"/>
                <a:cs typeface="Times New Roman" panose="02020603050405020304" pitchFamily="18" charset="0"/>
                <a:hlinkClick r:id="rId6"/>
              </a:rPr>
              <a:t>https://www.energy.gov/osdbu/programs/mentor-prot-g-program</a:t>
            </a:r>
            <a:r>
              <a:rPr lang="en-US" sz="1500" i="1" dirty="0">
                <a:latin typeface="Times New Roman" panose="02020603050405020304" pitchFamily="18" charset="0"/>
                <a:cs typeface="Times New Roman" panose="02020603050405020304" pitchFamily="18" charset="0"/>
              </a:rPr>
              <a:t> </a:t>
            </a:r>
          </a:p>
          <a:p>
            <a:pPr marL="0" indent="0">
              <a:buNone/>
            </a:pPr>
            <a:r>
              <a:rPr lang="en-US" sz="1500" b="1" dirty="0">
                <a:latin typeface="Times New Roman" panose="02020603050405020304" pitchFamily="18" charset="0"/>
                <a:cs typeface="Times New Roman" panose="02020603050405020304" pitchFamily="18" charset="0"/>
              </a:rPr>
              <a:t>Q7: How can small businesses gain more visibility with the DOE for potential awards? Especially those that are new to the federal space. </a:t>
            </a:r>
          </a:p>
          <a:p>
            <a:pPr marL="0" indent="0">
              <a:buNone/>
            </a:pPr>
            <a:r>
              <a:rPr lang="en-US" sz="1500" i="1" dirty="0">
                <a:latin typeface="Times New Roman" panose="02020603050405020304" pitchFamily="18" charset="0"/>
                <a:cs typeface="Times New Roman" panose="02020603050405020304" pitchFamily="18" charset="0"/>
              </a:rPr>
              <a:t>A7: The DOE highly encourages small business vendors to participate in outreach events such as this. It is important to “do your homework” and research as much as possible about the Government offices you are interested in doing business with. Having a clear and concise ‘Capabilities Statement’ is critical for marketing your company. And most importantly, take advantage of the free resources available to you from the DOE’s OSDBU, the U.S. SBA, and your local Procurement Technical Assistance Center (PTAC) offices. </a:t>
            </a:r>
          </a:p>
          <a:p>
            <a:pPr marL="0" indent="0">
              <a:buNone/>
            </a:pPr>
            <a:endParaRPr lang="en-US" sz="1500" i="1" dirty="0">
              <a:latin typeface="Times New Roman" panose="02020603050405020304" pitchFamily="18" charset="0"/>
              <a:cs typeface="Times New Roman" panose="02020603050405020304" pitchFamily="18" charset="0"/>
            </a:endParaRPr>
          </a:p>
          <a:p>
            <a:pPr marL="0" indent="0">
              <a:buNone/>
            </a:pPr>
            <a:endParaRPr lang="en-US" sz="1500" i="1" dirty="0">
              <a:latin typeface="Times New Roman" panose="02020603050405020304" pitchFamily="18" charset="0"/>
              <a:cs typeface="Times New Roman" panose="02020603050405020304" pitchFamily="18" charset="0"/>
            </a:endParaRPr>
          </a:p>
          <a:p>
            <a:pPr marL="0" indent="0">
              <a:buNone/>
            </a:pPr>
            <a:endParaRPr lang="en-US" sz="15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37AD13-9AB2-4F3B-A750-3DB85BAE17D1}"/>
              </a:ext>
            </a:extLst>
          </p:cNvPr>
          <p:cNvSpPr txBox="1"/>
          <p:nvPr/>
        </p:nvSpPr>
        <p:spPr>
          <a:xfrm>
            <a:off x="2147811" y="5911819"/>
            <a:ext cx="8096250" cy="584775"/>
          </a:xfrm>
          <a:prstGeom prst="rect">
            <a:avLst/>
          </a:prstGeom>
          <a:noFill/>
          <a:ln w="15875" cap="rnd" cmpd="dbl">
            <a:solidFill>
              <a:schemeClr val="tx1"/>
            </a:solidFill>
            <a:prstDash val="solid"/>
          </a:ln>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 copy of the presentation will be posted on OSDBU’s website following the event at: </a:t>
            </a:r>
            <a:r>
              <a:rPr lang="en-US" sz="1600" b="1" dirty="0">
                <a:latin typeface="Times New Roman" panose="02020603050405020304" pitchFamily="18" charset="0"/>
                <a:cs typeface="Times New Roman" panose="02020603050405020304" pitchFamily="18" charset="0"/>
                <a:hlinkClick r:id="rId7"/>
              </a:rPr>
              <a:t>https://www.energy.gov/osdbu/past-events-gallery</a:t>
            </a:r>
            <a:r>
              <a:rPr lang="en-US" sz="1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59775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 letter, qr code&#10;&#10;Description automatically generated">
            <a:extLst>
              <a:ext uri="{FF2B5EF4-FFF2-40B4-BE49-F238E27FC236}">
                <a16:creationId xmlns:a16="http://schemas.microsoft.com/office/drawing/2014/main" id="{702148C5-8B23-4AC3-AF84-96943D62EFDE}"/>
              </a:ext>
            </a:extLst>
          </p:cNvPr>
          <p:cNvPicPr>
            <a:picLocks noChangeAspect="1"/>
          </p:cNvPicPr>
          <p:nvPr/>
        </p:nvPicPr>
        <p:blipFill rotWithShape="1">
          <a:blip r:embed="rId2">
            <a:extLst>
              <a:ext uri="{28A0092B-C50C-407E-A947-70E740481C1C}">
                <a14:useLocalDpi xmlns:a14="http://schemas.microsoft.com/office/drawing/2010/main" val="0"/>
              </a:ext>
            </a:extLst>
          </a:blip>
          <a:srcRect l="30496" t="17439" r="52441" b="67575"/>
          <a:stretch/>
        </p:blipFill>
        <p:spPr>
          <a:xfrm>
            <a:off x="9154460" y="1348553"/>
            <a:ext cx="2659472" cy="1751802"/>
          </a:xfrm>
          <a:prstGeom prst="rect">
            <a:avLst/>
          </a:prstGeom>
        </p:spPr>
      </p:pic>
      <p:pic>
        <p:nvPicPr>
          <p:cNvPr id="5" name="Picture 4" descr="Text, letter, qr code&#10;&#10;Description automatically generated">
            <a:extLst>
              <a:ext uri="{FF2B5EF4-FFF2-40B4-BE49-F238E27FC236}">
                <a16:creationId xmlns:a16="http://schemas.microsoft.com/office/drawing/2014/main" id="{26A4E5A2-79F2-4E37-B188-C43974268BFE}"/>
              </a:ext>
            </a:extLst>
          </p:cNvPr>
          <p:cNvPicPr>
            <a:picLocks noChangeAspect="1"/>
          </p:cNvPicPr>
          <p:nvPr/>
        </p:nvPicPr>
        <p:blipFill rotWithShape="1">
          <a:blip r:embed="rId2">
            <a:extLst>
              <a:ext uri="{28A0092B-C50C-407E-A947-70E740481C1C}">
                <a14:useLocalDpi xmlns:a14="http://schemas.microsoft.com/office/drawing/2010/main" val="0"/>
              </a:ext>
            </a:extLst>
          </a:blip>
          <a:srcRect l="2093" t="20000" r="69475" b="70000"/>
          <a:stretch/>
        </p:blipFill>
        <p:spPr>
          <a:xfrm>
            <a:off x="5866020" y="1663976"/>
            <a:ext cx="3288440" cy="978495"/>
          </a:xfrm>
          <a:prstGeom prst="rect">
            <a:avLst/>
          </a:prstGeom>
        </p:spPr>
      </p:pic>
      <p:cxnSp>
        <p:nvCxnSpPr>
          <p:cNvPr id="32" name="Straight Connector 3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A8287B6-92E9-4588-8E38-569ADC7EC3F7}"/>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solidFill>
                  <a:srgbClr val="FFFFFF"/>
                </a:solidFill>
                <a:latin typeface="Segoe UI" panose="020B0502040204020203" pitchFamily="34" charset="0"/>
                <a:ea typeface="+mj-ea"/>
                <a:cs typeface="Segoe UI" panose="020B0502040204020203" pitchFamily="34" charset="0"/>
              </a:rPr>
              <a:t>Thank You!</a:t>
            </a:r>
          </a:p>
        </p:txBody>
      </p:sp>
      <p:cxnSp>
        <p:nvCxnSpPr>
          <p:cNvPr id="36" name="Straight Connector 3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27D6A8-8DF8-44DA-AB1B-A3DA9937A0B7}"/>
              </a:ext>
            </a:extLst>
          </p:cNvPr>
          <p:cNvSpPr txBox="1"/>
          <p:nvPr/>
        </p:nvSpPr>
        <p:spPr>
          <a:xfrm>
            <a:off x="4486559" y="5911508"/>
            <a:ext cx="3228691" cy="461665"/>
          </a:xfrm>
          <a:prstGeom prst="rect">
            <a:avLst/>
          </a:prstGeom>
          <a:noFill/>
        </p:spPr>
        <p:txBody>
          <a:bodyPr wrap="square" rtlCol="0">
            <a:spAutoFit/>
          </a:bodyPr>
          <a:lstStyle/>
          <a:p>
            <a:pPr algn="ctr"/>
            <a:r>
              <a:rPr lang="en-US" sz="2400" dirty="0">
                <a:solidFill>
                  <a:schemeClr val="bg1"/>
                </a:solidFill>
              </a:rPr>
              <a:t>https://www.energy.gov</a:t>
            </a:r>
          </a:p>
        </p:txBody>
      </p:sp>
      <p:pic>
        <p:nvPicPr>
          <p:cNvPr id="4" name="Picture 3" descr="Logo&#10;&#10;Description automatically generated">
            <a:extLst>
              <a:ext uri="{FF2B5EF4-FFF2-40B4-BE49-F238E27FC236}">
                <a16:creationId xmlns:a16="http://schemas.microsoft.com/office/drawing/2014/main" id="{590DE3DA-2A4A-4C94-A979-1F725DC84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222" y="1937863"/>
            <a:ext cx="2306436" cy="573182"/>
          </a:xfrm>
          <a:prstGeom prst="rect">
            <a:avLst/>
          </a:prstGeom>
        </p:spPr>
      </p:pic>
      <p:pic>
        <p:nvPicPr>
          <p:cNvPr id="8" name="Picture 7" descr="Logo&#10;&#10;Description automatically generated">
            <a:extLst>
              <a:ext uri="{FF2B5EF4-FFF2-40B4-BE49-F238E27FC236}">
                <a16:creationId xmlns:a16="http://schemas.microsoft.com/office/drawing/2014/main" id="{A9E005CD-D29F-4B9F-AB62-23FE295D0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93" y="1056585"/>
            <a:ext cx="2335738" cy="2335738"/>
          </a:xfrm>
          <a:prstGeom prst="rect">
            <a:avLst/>
          </a:prstGeom>
        </p:spPr>
      </p:pic>
    </p:spTree>
    <p:extLst>
      <p:ext uri="{BB962C8B-B14F-4D97-AF65-F5344CB8AC3E}">
        <p14:creationId xmlns:p14="http://schemas.microsoft.com/office/powerpoint/2010/main" val="238117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inside header with EM written out.png"/>
          <p:cNvPicPr>
            <a:picLocks noChangeAspect="1"/>
          </p:cNvPicPr>
          <p:nvPr/>
        </p:nvPicPr>
        <p:blipFill rotWithShape="1">
          <a:blip r:embed="rId3" cstate="print"/>
          <a:srcRect l="20217" t="1897" b="4154"/>
          <a:stretch/>
        </p:blipFill>
        <p:spPr>
          <a:xfrm>
            <a:off x="-9" y="0"/>
            <a:ext cx="12191997" cy="6819900"/>
          </a:xfrm>
          <a:prstGeom prst="rect">
            <a:avLst/>
          </a:prstGeom>
        </p:spPr>
      </p:pic>
      <p:sp>
        <p:nvSpPr>
          <p:cNvPr id="8" name="Title 1">
            <a:extLst>
              <a:ext uri="{FF2B5EF4-FFF2-40B4-BE49-F238E27FC236}">
                <a16:creationId xmlns:a16="http://schemas.microsoft.com/office/drawing/2014/main" id="{7DAE5004-2A11-4F91-AA49-1FA3D41C772D}"/>
              </a:ext>
            </a:extLst>
          </p:cNvPr>
          <p:cNvSpPr txBox="1">
            <a:spLocks/>
          </p:cNvSpPr>
          <p:nvPr/>
        </p:nvSpPr>
        <p:spPr>
          <a:xfrm>
            <a:off x="1136190" y="71454"/>
            <a:ext cx="9919613" cy="597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mn-lt"/>
                <a:ea typeface="Segoe UI" panose="020B0502040204020203" pitchFamily="34" charset="0"/>
                <a:cs typeface="Segoe UI" panose="020B0502040204020203" pitchFamily="34" charset="0"/>
              </a:rPr>
              <a:t>DOE Organization Chart</a:t>
            </a:r>
          </a:p>
        </p:txBody>
      </p:sp>
      <p:sp>
        <p:nvSpPr>
          <p:cNvPr id="13" name="Slide Number Placeholder 10">
            <a:extLst>
              <a:ext uri="{FF2B5EF4-FFF2-40B4-BE49-F238E27FC236}">
                <a16:creationId xmlns:a16="http://schemas.microsoft.com/office/drawing/2014/main" id="{EEDD7E43-59E4-4D21-A355-AD9DD9F66FAD}"/>
              </a:ext>
            </a:extLst>
          </p:cNvPr>
          <p:cNvSpPr>
            <a:spLocks noGrp="1"/>
          </p:cNvSpPr>
          <p:nvPr>
            <p:ph type="sldNum" sz="quarter" idx="12"/>
          </p:nvPr>
        </p:nvSpPr>
        <p:spPr>
          <a:xfrm>
            <a:off x="9448800" y="6356350"/>
            <a:ext cx="2743200" cy="365125"/>
          </a:xfrm>
        </p:spPr>
        <p:txBody>
          <a:bodyPr/>
          <a:lstStyle/>
          <a:p>
            <a:fld id="{402FBBFD-8C00-4334-B665-051E3000CF9B}" type="slidenum">
              <a:rPr lang="en-US" b="1"/>
              <a:pPr/>
              <a:t>9</a:t>
            </a:fld>
            <a:endParaRPr lang="en-US" b="1" dirty="0"/>
          </a:p>
        </p:txBody>
      </p:sp>
      <p:sp>
        <p:nvSpPr>
          <p:cNvPr id="3" name="TextBox 2">
            <a:extLst>
              <a:ext uri="{FF2B5EF4-FFF2-40B4-BE49-F238E27FC236}">
                <a16:creationId xmlns:a16="http://schemas.microsoft.com/office/drawing/2014/main" id="{57A8F0F0-8E5C-4306-A434-C4C072EF6B05}"/>
              </a:ext>
            </a:extLst>
          </p:cNvPr>
          <p:cNvSpPr txBox="1"/>
          <p:nvPr/>
        </p:nvSpPr>
        <p:spPr>
          <a:xfrm>
            <a:off x="356653" y="5936075"/>
            <a:ext cx="2373684" cy="461665"/>
          </a:xfrm>
          <a:prstGeom prst="rect">
            <a:avLst/>
          </a:prstGeom>
          <a:noFill/>
        </p:spPr>
        <p:txBody>
          <a:bodyPr wrap="square" rtlCol="0">
            <a:spAutoFit/>
          </a:bodyPr>
          <a:lstStyle/>
          <a:p>
            <a:r>
              <a:rPr lang="en-US" sz="1200" dirty="0">
                <a:hlinkClick r:id="rId4"/>
              </a:rPr>
              <a:t>Organization Chart | Department of Energy</a:t>
            </a:r>
            <a:endParaRPr lang="en-US" sz="1200" dirty="0"/>
          </a:p>
        </p:txBody>
      </p:sp>
      <p:sp>
        <p:nvSpPr>
          <p:cNvPr id="15" name="Rectangle 14"/>
          <p:cNvSpPr/>
          <p:nvPr/>
        </p:nvSpPr>
        <p:spPr>
          <a:xfrm>
            <a:off x="-1" y="6609522"/>
            <a:ext cx="12191999" cy="2484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http://smallbusiness.energy.gov</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82" y="80163"/>
            <a:ext cx="1418313" cy="1404750"/>
          </a:xfrm>
          <a:prstGeom prst="rect">
            <a:avLst/>
          </a:prstGeom>
        </p:spPr>
      </p:pic>
      <p:pic>
        <p:nvPicPr>
          <p:cNvPr id="5" name="Picture 4">
            <a:extLst>
              <a:ext uri="{FF2B5EF4-FFF2-40B4-BE49-F238E27FC236}">
                <a16:creationId xmlns:a16="http://schemas.microsoft.com/office/drawing/2014/main" id="{EC9D6C1F-9A1C-4DC6-ADFD-98B6BF4E04C7}"/>
              </a:ext>
            </a:extLst>
          </p:cNvPr>
          <p:cNvPicPr>
            <a:picLocks noChangeAspect="1"/>
          </p:cNvPicPr>
          <p:nvPr/>
        </p:nvPicPr>
        <p:blipFill>
          <a:blip r:embed="rId6"/>
          <a:stretch>
            <a:fillRect/>
          </a:stretch>
        </p:blipFill>
        <p:spPr>
          <a:xfrm>
            <a:off x="2678374" y="1236470"/>
            <a:ext cx="8313922" cy="5373052"/>
          </a:xfrm>
          <a:prstGeom prst="rect">
            <a:avLst/>
          </a:prstGeom>
        </p:spPr>
      </p:pic>
    </p:spTree>
    <p:extLst>
      <p:ext uri="{BB962C8B-B14F-4D97-AF65-F5344CB8AC3E}">
        <p14:creationId xmlns:p14="http://schemas.microsoft.com/office/powerpoint/2010/main" val="962266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USER_INPUT_REQUIRED" val="NETL Presenter's Name;Presentation Presenter"/>
  <p:tag name="MIO_USER_INPUT_OPTIONAL" val=" "/>
  <p:tag name="MIO_USER_INPUT_FIXED" val=" "/>
</p:tagLst>
</file>

<file path=ppt/tags/tag10.xml><?xml version="1.0" encoding="utf-8"?>
<p:tagLst xmlns:a="http://schemas.openxmlformats.org/drawingml/2006/main" xmlns:r="http://schemas.openxmlformats.org/officeDocument/2006/relationships" xmlns:p="http://schemas.openxmlformats.org/presentationml/2006/main">
  <p:tag name="MIO_EKGUID" val="922f7fac-786b-4d09-8017-3b4d63f78dfd"/>
  <p:tag name="MIO_GUID" val="a110a364-dd76-40c4-bf4a-315eaccf6a50"/>
  <p:tag name="MIO_UPDATE" val="True"/>
  <p:tag name="MIO_VERSION" val="22.10.2018 15:11:25"/>
  <p:tag name="MIO_DBID" val="5975AB46-D99C-44D0-8BC3-A071EFE760A6"/>
  <p:tag name="MIO_LASTDOWNLOADED" val="16.11.2020 16:25:36"/>
  <p:tag name="MIO_OBJECTNAME" val="NREL (National Renewable Energy Laboratory) Logo"/>
  <p:tag name="MIO_LASTEDITORNAME" val="Taylor Miller"/>
</p:tagLst>
</file>

<file path=ppt/tags/tag11.xml><?xml version="1.0" encoding="utf-8"?>
<p:tagLst xmlns:a="http://schemas.openxmlformats.org/drawingml/2006/main" xmlns:r="http://schemas.openxmlformats.org/officeDocument/2006/relationships" xmlns:p="http://schemas.openxmlformats.org/presentationml/2006/main">
  <p:tag name="MIO_EKGUID" val="d2132a31-bc43-4bf6-b2ef-d1918089d877"/>
  <p:tag name="MIO_GUID" val="45d88aa6-f21a-483d-bca4-a11aa2b1f38b"/>
  <p:tag name="MIO_UPDATE" val="True"/>
  <p:tag name="MIO_VERSION" val="22.10.2018 15:11:25"/>
  <p:tag name="MIO_DBID" val="5975AB46-D99C-44D0-8BC3-A071EFE760A6"/>
  <p:tag name="MIO_LASTDOWNLOADED" val="16.11.2020 16:25:39"/>
  <p:tag name="MIO_OBJECTNAME" val="ORNL (Oak Ridge National Laboratory) Logo"/>
  <p:tag name="MIO_LASTEDITORNAME" val="Taylor Miller"/>
</p:tagLst>
</file>

<file path=ppt/tags/tag12.xml><?xml version="1.0" encoding="utf-8"?>
<p:tagLst xmlns:a="http://schemas.openxmlformats.org/drawingml/2006/main" xmlns:r="http://schemas.openxmlformats.org/officeDocument/2006/relationships" xmlns:p="http://schemas.openxmlformats.org/presentationml/2006/main">
  <p:tag name="MIO_EKGUID" val="63c42732-365b-4f15-b2c8-7aebd1640076"/>
  <p:tag name="MIO_GUID" val="a59ba22c-b813-47eb-ba78-a41d798bdf1a"/>
  <p:tag name="MIO_UPDATE" val="True"/>
  <p:tag name="MIO_VERSION" val="22.10.2018 15:11:25"/>
  <p:tag name="MIO_DBID" val="5975AB46-D99C-44D0-8BC3-A071EFE760A6"/>
  <p:tag name="MIO_LASTDOWNLOADED" val="16.11.2020 16:25:42"/>
  <p:tag name="MIO_OBJECTNAME" val="PNNL (Pacific Northwest National Laboratory) Logo"/>
  <p:tag name="MIO_LASTEDITORNAME" val="Taylor Miller"/>
</p:tagLst>
</file>

<file path=ppt/tags/tag13.xml><?xml version="1.0" encoding="utf-8"?>
<p:tagLst xmlns:a="http://schemas.openxmlformats.org/drawingml/2006/main" xmlns:r="http://schemas.openxmlformats.org/officeDocument/2006/relationships" xmlns:p="http://schemas.openxmlformats.org/presentationml/2006/main">
  <p:tag name="MIO_EKGUID" val="86283d68-57cd-4b0b-8386-903bb629778b"/>
  <p:tag name="MIO_GUID" val="7923f800-a7b2-43d5-887d-2e0f0727945d"/>
  <p:tag name="MIO_UPDATE" val="True"/>
  <p:tag name="MIO_VERSION" val="22.10.2018 15:11:25"/>
  <p:tag name="MIO_DBID" val="5975AB46-D99C-44D0-8BC3-A071EFE760A6"/>
  <p:tag name="MIO_LASTDOWNLOADED" val="16.11.2020 16:27:53"/>
  <p:tag name="MIO_OBJECTNAME" val="SRNL (Savannah River National Laboratory) Logo"/>
  <p:tag name="MIO_LASTEDITORNAME" val="Taylor Miller"/>
</p:tagLst>
</file>

<file path=ppt/tags/tag14.xml><?xml version="1.0" encoding="utf-8"?>
<p:tagLst xmlns:a="http://schemas.openxmlformats.org/drawingml/2006/main" xmlns:r="http://schemas.openxmlformats.org/officeDocument/2006/relationships" xmlns:p="http://schemas.openxmlformats.org/presentationml/2006/main">
  <p:tag name="MIO_EKGUID" val="157ea1a1-f1bc-4c54-9e1d-b4c1cf032dfa"/>
  <p:tag name="MIO_GUID" val="22939dd1-605b-4e84-bee2-322fbb7a4e52"/>
  <p:tag name="MIO_UPDATE" val="True"/>
  <p:tag name="MIO_VERSION" val="22.10.2018 15:11:25"/>
  <p:tag name="MIO_DBID" val="5975AB46-D99C-44D0-8BC3-A071EFE760A6"/>
  <p:tag name="MIO_LASTDOWNLOADED" val="16.11.2020 16:29:02"/>
  <p:tag name="MIO_OBJECTNAME" val="SLAC (National Accelerator Laboratory) Logo"/>
  <p:tag name="MIO_LASTEDITORNAME" val="Taylor Miller"/>
</p:tagLst>
</file>

<file path=ppt/tags/tag15.xml><?xml version="1.0" encoding="utf-8"?>
<p:tagLst xmlns:a="http://schemas.openxmlformats.org/drawingml/2006/main" xmlns:r="http://schemas.openxmlformats.org/officeDocument/2006/relationships" xmlns:p="http://schemas.openxmlformats.org/presentationml/2006/main">
  <p:tag name="MIO_GUID" val="9eab5d00-e31d-45cb-8dc4-86fd08fa165a"/>
  <p:tag name="MIO_EKGUID" val="0af866c2-cfbc-49e6-8df2-4d806cbeaf02"/>
  <p:tag name="MIO_VERSION" val="03.04.2019 10:40:12"/>
  <p:tag name="MIO_DBID" val="5975AB46-D99C-44D0-8BC3-A071EFE760A6"/>
  <p:tag name="MIO_LASTDOWNLOADED" val="09.04.2019 14:44:49"/>
  <p:tag name="MIO_OBJECTNAME" val="NETL Budget 1"/>
  <p:tag name="MIO_LASTEDITORNAME" val="Megan Baughman"/>
  <p:tag name="MIO_UPDATE" val="False"/>
</p:tagLst>
</file>

<file path=ppt/tags/tag16.xml><?xml version="1.0" encoding="utf-8"?>
<p:tagLst xmlns:a="http://schemas.openxmlformats.org/drawingml/2006/main" xmlns:r="http://schemas.openxmlformats.org/officeDocument/2006/relationships" xmlns:p="http://schemas.openxmlformats.org/presentationml/2006/main">
  <p:tag name="MIO_GUID" val="8d189148-638c-4e6b-bc5f-c9fd0d39af93"/>
  <p:tag name="MIO_EKGUID" val="eab8d4ca-368e-4d51-aba3-426a1af1b52a"/>
  <p:tag name="MIO_UPDATE" val="True"/>
  <p:tag name="MIO_VERSION" val="23.01.2019 12:48:48"/>
  <p:tag name="MIO_DBID" val="5975AB46-D99C-44D0-8BC3-A071EFE760A6"/>
  <p:tag name="MIO_LASTDOWNLOADED" val="23.01.2019 12:48:48"/>
  <p:tag name="MIO_OBJECTNAME" val="Thank You for Visiting!"/>
  <p:tag name="MIO_LASTEDITORNAME" val="Ashley LeDonne"/>
  <p:tag name="MIO_STRING_IGNORE_CHECKSUM_FOR_NEXT_SAVE" val="False"/>
</p:tagLst>
</file>

<file path=ppt/tags/tag2.xml><?xml version="1.0" encoding="utf-8"?>
<p:tagLst xmlns:a="http://schemas.openxmlformats.org/drawingml/2006/main" xmlns:r="http://schemas.openxmlformats.org/officeDocument/2006/relationships" xmlns:p="http://schemas.openxmlformats.org/presentationml/2006/main">
  <p:tag name="MIO_USER_INPUT_REQUIRED" val="NETL Presenter's Title/Office;NETL Presenter's Title/Office"/>
  <p:tag name="MIO_USER_INPUT_OPTIONAL" val=" "/>
  <p:tag name="MIO_USER_INPUT_FIXED" val=" "/>
</p:tagLst>
</file>

<file path=ppt/tags/tag3.xml><?xml version="1.0" encoding="utf-8"?>
<p:tagLst xmlns:a="http://schemas.openxmlformats.org/drawingml/2006/main" xmlns:r="http://schemas.openxmlformats.org/officeDocument/2006/relationships" xmlns:p="http://schemas.openxmlformats.org/presentationml/2006/main">
  <p:tag name="MIO_EKGUID" val="fc18278b-0692-437d-8d24-f9d03bcf6d3f"/>
  <p:tag name="MIO_GUID" val="9b10fdc7-f5d0-4560-8700-b09227a320c2"/>
  <p:tag name="MIO_UPDATE" val="True"/>
  <p:tag name="MIO_VERSION" val="22.10.2018 15:11:24"/>
  <p:tag name="MIO_DBID" val="5975AB46-D99C-44D0-8BC3-A071EFE760A6"/>
  <p:tag name="MIO_LASTDOWNLOADED" val="16.11.2020 16:25:13"/>
  <p:tag name="MIO_OBJECTNAME" val="Ames Laboratory Logo"/>
  <p:tag name="MIO_LASTEDITORNAME" val="Taylor Miller"/>
</p:tagLst>
</file>

<file path=ppt/tags/tag4.xml><?xml version="1.0" encoding="utf-8"?>
<p:tagLst xmlns:a="http://schemas.openxmlformats.org/drawingml/2006/main" xmlns:r="http://schemas.openxmlformats.org/officeDocument/2006/relationships" xmlns:p="http://schemas.openxmlformats.org/presentationml/2006/main">
  <p:tag name="MIO_EKGUID" val="a34a6763-5baf-471a-b072-60d990b46c31"/>
  <p:tag name="MIO_GUID" val="10caf0da-be19-456f-88d9-9989fdd261e1"/>
  <p:tag name="MIO_UPDATE" val="True"/>
  <p:tag name="MIO_VERSION" val="22.10.2018 15:11:24"/>
  <p:tag name="MIO_DBID" val="5975AB46-D99C-44D0-8BC3-A071EFE760A6"/>
  <p:tag name="MIO_LASTDOWNLOADED" val="16.11.2020 16:25:14"/>
  <p:tag name="MIO_OBJECTNAME" val="ANL (Argonne National Laboratory) Logo"/>
  <p:tag name="MIO_LASTEDITORNAME" val="Taylor Miller"/>
</p:tagLst>
</file>

<file path=ppt/tags/tag5.xml><?xml version="1.0" encoding="utf-8"?>
<p:tagLst xmlns:a="http://schemas.openxmlformats.org/drawingml/2006/main" xmlns:r="http://schemas.openxmlformats.org/officeDocument/2006/relationships" xmlns:p="http://schemas.openxmlformats.org/presentationml/2006/main">
  <p:tag name="MIO_EKGUID" val="71186901-41dc-40fa-b4ab-f0426c7dda3c"/>
  <p:tag name="MIO_GUID" val="c692ce4e-7c93-4d67-b614-70d7933e6816"/>
  <p:tag name="MIO_UPDATE" val="True"/>
  <p:tag name="MIO_VERSION" val="18.10.2019 17:52:47"/>
  <p:tag name="MIO_DBID" val="5975AB46-D99C-44D0-8BC3-A071EFE760A6"/>
  <p:tag name="MIO_LASTDOWNLOADED" val="16.11.2020 16:25:15"/>
  <p:tag name="MIO_OBJECTNAME" val="Berkeley Lab Logo"/>
  <p:tag name="MIO_LASTEDITORNAME" val="Megan Baughman"/>
</p:tagLst>
</file>

<file path=ppt/tags/tag6.xml><?xml version="1.0" encoding="utf-8"?>
<p:tagLst xmlns:a="http://schemas.openxmlformats.org/drawingml/2006/main" xmlns:r="http://schemas.openxmlformats.org/officeDocument/2006/relationships" xmlns:p="http://schemas.openxmlformats.org/presentationml/2006/main">
  <p:tag name="MIO_EKGUID" val="69c21ea0-c150-4a21-8249-9f59140d59aa"/>
  <p:tag name="MIO_GUID" val="49977705-1891-4e4a-8bc6-58b6b8e9a863"/>
  <p:tag name="MIO_UPDATE" val="True"/>
  <p:tag name="MIO_VERSION" val="22.10.2018 15:11:24"/>
  <p:tag name="MIO_DBID" val="5975AB46-D99C-44D0-8BC3-A071EFE760A6"/>
  <p:tag name="MIO_LASTDOWNLOADED" val="16.11.2020 16:25:18"/>
  <p:tag name="MIO_OBJECTNAME" val="BNL (Brookhaven National Laboratory) Logo"/>
  <p:tag name="MIO_LASTEDITORNAME" val="Taylor Miller"/>
</p:tagLst>
</file>

<file path=ppt/tags/tag7.xml><?xml version="1.0" encoding="utf-8"?>
<p:tagLst xmlns:a="http://schemas.openxmlformats.org/drawingml/2006/main" xmlns:r="http://schemas.openxmlformats.org/officeDocument/2006/relationships" xmlns:p="http://schemas.openxmlformats.org/presentationml/2006/main">
  <p:tag name="MIO_EKGUID" val="6bf74d19-6bf2-4bef-b114-8dbe66ae00e7"/>
  <p:tag name="MIO_GUID" val="3ed28073-fc2f-4a5e-a830-5d6a26ad09c3"/>
  <p:tag name="MIO_UPDATE" val="True"/>
  <p:tag name="MIO_VERSION" val="22.10.2018 15:11:24"/>
  <p:tag name="MIO_DBID" val="5975AB46-D99C-44D0-8BC3-A071EFE760A6"/>
  <p:tag name="MIO_LASTDOWNLOADED" val="16.11.2020 16:25:23"/>
  <p:tag name="MIO_OBJECTNAME" val="INL (Idaho National Laboratory) Logo (Stacked)"/>
  <p:tag name="MIO_LASTEDITORNAME" val="Taylor Miller"/>
</p:tagLst>
</file>

<file path=ppt/tags/tag8.xml><?xml version="1.0" encoding="utf-8"?>
<p:tagLst xmlns:a="http://schemas.openxmlformats.org/drawingml/2006/main" xmlns:r="http://schemas.openxmlformats.org/officeDocument/2006/relationships" xmlns:p="http://schemas.openxmlformats.org/presentationml/2006/main">
  <p:tag name="MIO_EKGUID" val="b8fd33c3-1983-4926-b5e3-691778beb7dd"/>
  <p:tag name="MIO_GUID" val="6adb3437-689f-48da-b602-9a098a318d17"/>
  <p:tag name="MIO_UPDATE" val="True"/>
  <p:tag name="MIO_VERSION" val="18.10.2019 17:53:32"/>
  <p:tag name="MIO_DBID" val="5975AB46-D99C-44D0-8BC3-A071EFE760A6"/>
  <p:tag name="MIO_LASTDOWNLOADED" val="16.11.2020 16:25:30"/>
  <p:tag name="MIO_OBJECTNAME" val="LANL (Los Alamos National Laboratory) Logo"/>
  <p:tag name="MIO_LASTEDITORNAME" val="Megan Baughman"/>
</p:tagLst>
</file>

<file path=ppt/tags/tag9.xml><?xml version="1.0" encoding="utf-8"?>
<p:tagLst xmlns:a="http://schemas.openxmlformats.org/drawingml/2006/main" xmlns:r="http://schemas.openxmlformats.org/officeDocument/2006/relationships" xmlns:p="http://schemas.openxmlformats.org/presentationml/2006/main">
  <p:tag name="MIO_EKGUID" val="611e0c95-cfb7-4e59-84e1-a2fdc4c59836"/>
  <p:tag name="MIO_GUID" val="f00fe7a9-0e12-4b55-96ff-29a1f0c34cf4"/>
  <p:tag name="MIO_UPDATE" val="True"/>
  <p:tag name="MIO_VERSION" val="22.10.2018 15:11:24"/>
  <p:tag name="MIO_DBID" val="5975AB46-D99C-44D0-8BC3-A071EFE760A6"/>
  <p:tag name="MIO_LASTDOWNLOADED" val="16.11.2020 16:25:35"/>
  <p:tag name="MIO_OBJECTNAME" val="LLNL (Lawrence Livermore National Laboratory) Logo"/>
  <p:tag name="MIO_LASTEDITORNAME" val="Taylor Mill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8636</Words>
  <Application>Microsoft Office PowerPoint</Application>
  <PresentationFormat>Widescreen</PresentationFormat>
  <Paragraphs>1183</Paragraphs>
  <Slides>82</Slides>
  <Notes>56</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98" baseType="lpstr">
      <vt:lpstr>+Body</vt:lpstr>
      <vt:lpstr>Arial</vt:lpstr>
      <vt:lpstr>Arial Narrow</vt:lpstr>
      <vt:lpstr>Calibri</vt:lpstr>
      <vt:lpstr>Calibri Light</vt:lpstr>
      <vt:lpstr>Century Gothic</vt:lpstr>
      <vt:lpstr>Courier New</vt:lpstr>
      <vt:lpstr>Garamond</vt:lpstr>
      <vt:lpstr>Open Sans</vt:lpstr>
      <vt:lpstr>open_sansregular</vt:lpstr>
      <vt:lpstr>Segoe UI</vt:lpstr>
      <vt:lpstr>Times New Roman</vt:lpstr>
      <vt:lpstr>Wingdings</vt:lpstr>
      <vt:lpstr>Office Theme</vt:lpstr>
      <vt:lpstr>Custom Design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Challenges are  Business Opportunities</vt:lpstr>
      <vt:lpstr>Office of Fossil Energy and Carbon Management (FECM)</vt:lpstr>
      <vt:lpstr>PowerPoint Presentation</vt:lpstr>
      <vt:lpstr>FECM’s Office of Operations</vt:lpstr>
      <vt:lpstr>FECM Mission: Deep Decarbonization  and Environmental Justice</vt:lpstr>
      <vt:lpstr>Bipartisan Infrastructure Law</vt:lpstr>
      <vt:lpstr>PowerPoint Presentation</vt:lpstr>
      <vt:lpstr>Office of Fossil Energy and Carbon Management Strategic Vision</vt:lpstr>
      <vt:lpstr>Fossil Energy and Carbon Management Strategic Vision</vt:lpstr>
      <vt:lpstr>Equity and Energy</vt:lpstr>
      <vt:lpstr>Accessing FECM Funding Resources</vt:lpstr>
      <vt:lpstr>PowerPoint Presentation</vt:lpstr>
      <vt:lpstr>Let’s Get to Work!</vt:lpstr>
      <vt:lpstr>PowerPoint Presentation</vt:lpstr>
      <vt:lpstr>PowerPoint Presentation</vt:lpstr>
      <vt:lpstr>PowerPoint Presentation</vt:lpstr>
      <vt:lpstr>FECM FY2022 BUDGET $825M</vt:lpstr>
      <vt:lpstr>FY2022 FECM Small Business </vt:lpstr>
      <vt:lpstr>FECM Historical SB Goals</vt:lpstr>
      <vt:lpstr>FY 2021 Small Business Scorecard based on Annual Goals as of 30-September 2021</vt:lpstr>
      <vt:lpstr>Where to Find  Small Business Opportunities</vt:lpstr>
      <vt:lpstr>PowerPoint Presentation</vt:lpstr>
      <vt:lpstr>PowerPoint Presentation</vt:lpstr>
      <vt:lpstr>National Energy Technology Laboratory (NETL)</vt:lpstr>
      <vt:lpstr>The DOE National Laboratory System</vt:lpstr>
      <vt:lpstr>National Energy Technology Laboratory (NETL)</vt:lpstr>
      <vt:lpstr>NETL – Research and Programs</vt:lpstr>
      <vt:lpstr>NETL Budget</vt:lpstr>
      <vt:lpstr>NETL Overview Video</vt:lpstr>
      <vt:lpstr>PowerPoint Presentation</vt:lpstr>
      <vt:lpstr>What do we buy? </vt:lpstr>
      <vt:lpstr>NETL’s Site Support Prime Contracts</vt:lpstr>
      <vt:lpstr>NETL Construction Opportunities </vt:lpstr>
      <vt:lpstr>PowerPoint Presentation</vt:lpstr>
      <vt:lpstr>PowerPoint Presentation</vt:lpstr>
      <vt:lpstr>PowerPoint Presentation</vt:lpstr>
      <vt:lpstr>Financial Assistance (FA) Funding</vt:lpstr>
      <vt:lpstr>Where can you learn more?</vt:lpstr>
      <vt:lpstr>Small Business Research Funding Opportunities</vt:lpstr>
      <vt:lpstr>DOE Unsolicited Proposals (USP) Program </vt:lpstr>
      <vt:lpstr>DOE USP Submission Criteria</vt:lpstr>
      <vt:lpstr>DOE USP Technical Review</vt:lpstr>
      <vt:lpstr>DOE USP Program Resources </vt:lpstr>
      <vt:lpstr>Suggested Resources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Scharrer, Jennifer L.</dc:creator>
  <cp:lastModifiedBy>Lurie, Darren B.</cp:lastModifiedBy>
  <cp:revision>69</cp:revision>
  <dcterms:created xsi:type="dcterms:W3CDTF">2022-05-05T16:16:51Z</dcterms:created>
  <dcterms:modified xsi:type="dcterms:W3CDTF">2022-05-11T14:24:47Z</dcterms:modified>
</cp:coreProperties>
</file>