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18"/>
  </p:notesMasterIdLst>
  <p:handoutMasterIdLst>
    <p:handoutMasterId r:id="rId19"/>
  </p:handoutMasterIdLst>
  <p:sldIdLst>
    <p:sldId id="264" r:id="rId2"/>
    <p:sldId id="422" r:id="rId3"/>
    <p:sldId id="409" r:id="rId4"/>
    <p:sldId id="410" r:id="rId5"/>
    <p:sldId id="401" r:id="rId6"/>
    <p:sldId id="411" r:id="rId7"/>
    <p:sldId id="413" r:id="rId8"/>
    <p:sldId id="412" r:id="rId9"/>
    <p:sldId id="414" r:id="rId10"/>
    <p:sldId id="417" r:id="rId11"/>
    <p:sldId id="420" r:id="rId12"/>
    <p:sldId id="418" r:id="rId13"/>
    <p:sldId id="317" r:id="rId14"/>
    <p:sldId id="318" r:id="rId15"/>
    <p:sldId id="331" r:id="rId16"/>
    <p:sldId id="332" r:id="rId17"/>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CBE3E"/>
    <a:srgbClr val="FF9900"/>
    <a:srgbClr val="FF3399"/>
    <a:srgbClr val="FF0000"/>
    <a:srgbClr val="6539BD"/>
    <a:srgbClr val="6D41C5"/>
    <a:srgbClr val="7456B0"/>
    <a:srgbClr val="6A49BD"/>
    <a:srgbClr val="006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87795" autoAdjust="0"/>
  </p:normalViewPr>
  <p:slideViewPr>
    <p:cSldViewPr snapToGrid="0" showGuides="1">
      <p:cViewPr>
        <p:scale>
          <a:sx n="90" d="100"/>
          <a:sy n="90" d="100"/>
        </p:scale>
        <p:origin x="-594" y="0"/>
      </p:cViewPr>
      <p:guideLst>
        <p:guide orient="horz" pos="2843"/>
        <p:guide pos="2882"/>
      </p:guideLst>
    </p:cSldViewPr>
  </p:slideViewPr>
  <p:notesTextViewPr>
    <p:cViewPr>
      <p:scale>
        <a:sx n="100" d="100"/>
        <a:sy n="100" d="100"/>
      </p:scale>
      <p:origin x="0" y="45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Some economists predict we will need about 23 percent more electricity by 2035. To supply this demand, they predict that utilities in the United States will build hundreds of new electrical power plants.</a:t>
            </a:r>
          </a:p>
          <a:p>
            <a:pPr>
              <a:buNone/>
            </a:pPr>
            <a:r>
              <a:rPr lang="en-US" smtClean="0"/>
              <a:t>Ask </a:t>
            </a:r>
            <a:r>
              <a:rPr lang="en-US" dirty="0" smtClean="0"/>
              <a:t>students</a:t>
            </a:r>
            <a:r>
              <a:rPr lang="en-US" baseline="0" dirty="0" smtClean="0"/>
              <a:t> to consider</a:t>
            </a:r>
          </a:p>
          <a:p>
            <a:r>
              <a:rPr lang="en-US" baseline="0" dirty="0" smtClean="0"/>
              <a:t>How old will they be in 2050? </a:t>
            </a:r>
          </a:p>
          <a:p>
            <a:r>
              <a:rPr lang="en-US" baseline="0" dirty="0" smtClean="0"/>
              <a:t>What will happen to supplies when demand increases?</a:t>
            </a:r>
          </a:p>
          <a:p>
            <a:r>
              <a:rPr lang="en-US" baseline="0" dirty="0" smtClean="0"/>
              <a:t>What will happen to the price of fuels as demand grows?</a:t>
            </a:r>
          </a:p>
          <a:p>
            <a:r>
              <a:rPr lang="en-US" baseline="0" dirty="0" smtClean="0"/>
              <a:t>What might the environmental impact be of using the same energy mix we now use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you know, middle school is not too young for many students to start thinking about what they want to do in the future. Math, science, and technology classes are important for them to explore.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sz="1200" kern="1200" baseline="0" dirty="0" smtClean="0">
                <a:solidFill>
                  <a:schemeClr val="tx1"/>
                </a:solidFill>
                <a:latin typeface="Arial" pitchFamily="71" charset="0"/>
                <a:ea typeface="ＭＳ Ｐゴシック" pitchFamily="71" charset="-128"/>
                <a:cs typeface="ＭＳ Ｐゴシック" pitchFamily="71" charset="-128"/>
              </a:rPr>
              <a:t> Ask Students: What is the difference between need and want. How do the photographs illustrate a difference? (Answer: Water is a basic need for all humans. Soda is often a want, something we may desire but don’t need to live. )</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Some people define economics as the study of unlimited wants satisfied by limited resources.</a:t>
            </a:r>
          </a:p>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sz="1200" kern="1200" baseline="0" dirty="0" smtClean="0">
                <a:solidFill>
                  <a:schemeClr val="tx1"/>
                </a:solidFill>
                <a:latin typeface="Arial" pitchFamily="71" charset="0"/>
                <a:ea typeface="ＭＳ Ｐゴシック" pitchFamily="71" charset="-128"/>
                <a:cs typeface="ＭＳ Ｐゴシック" pitchFamily="71" charset="-128"/>
              </a:rPr>
              <a:t>Tell Students: People who study economics are economists. Economists sometimes make decisions about energy</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71" charset="0"/>
                <a:ea typeface="ＭＳ Ｐゴシック" pitchFamily="71" charset="-128"/>
                <a:cs typeface="ＭＳ Ｐゴシック" pitchFamily="71" charset="-128"/>
              </a:rPr>
              <a:t>Gainesville, GA photo</a:t>
            </a:r>
            <a:r>
              <a:rPr lang="en-US" sz="1200" kern="1200" baseline="0" dirty="0" smtClean="0">
                <a:solidFill>
                  <a:schemeClr val="tx1"/>
                </a:solidFill>
                <a:latin typeface="Arial" pitchFamily="71" charset="0"/>
                <a:ea typeface="ＭＳ Ｐゴシック" pitchFamily="71" charset="-128"/>
                <a:cs typeface="ＭＳ Ｐゴシック" pitchFamily="71" charset="-128"/>
              </a:rPr>
              <a:t> from EPA web site. Citizens make brush bundles to stem affects of erosion, 2008.</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Ask students if they know of any local efforts to protect the environment. Are any related to energy use?</a:t>
            </a:r>
          </a:p>
          <a:p>
            <a:endParaRPr lang="en-US" sz="1200" kern="1200" dirty="0">
              <a:solidFill>
                <a:schemeClr val="tx1"/>
              </a:solidFill>
              <a:latin typeface="Arial" pitchFamily="71" charset="0"/>
              <a:ea typeface="ＭＳ Ｐゴシック" pitchFamily="71" charset="-128"/>
              <a:cs typeface="ＭＳ Ｐゴシック" pitchFamily="71"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The benefits include lights, heat, and air conditioning in our home, the ability to run our computers, phones, and games, and to refrigerate and cook our meals. But the benefits go much further. Your classroom, medicines and manufacturing, and stores at the mall all are possible because of the benefits of affordable electricity. Our whole economy depends on it. The goal is to choose a mix of energy sources that gives the most benefits to society.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Ask students</a:t>
            </a:r>
            <a:r>
              <a:rPr lang="en-US" baseline="0" dirty="0" smtClean="0"/>
              <a:t> to </a:t>
            </a:r>
            <a:r>
              <a:rPr lang="en-US" sz="1200" kern="1200" dirty="0" smtClean="0">
                <a:solidFill>
                  <a:schemeClr val="tx1"/>
                </a:solidFill>
                <a:latin typeface="Arial" pitchFamily="71" charset="0"/>
                <a:ea typeface="ＭＳ Ｐゴシック" pitchFamily="71" charset="-128"/>
                <a:cs typeface="ＭＳ Ｐゴシック" pitchFamily="71" charset="-128"/>
              </a:rPr>
              <a:t>imagine you and your friends buy a bag of gummy bears. The bears you have are the supply. What if everyone likes the red ones best? Red bears are in demand. When you divide the bears, which ones will be picked first? The ones in the greatest demand will go first. Your supply might not meet the demand.</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to apply this economy fact to the gummy bear scenario. If red bears were sold separately, would they cost more or less than other colors? (More) What would happen if buyers weren’t willing to pay more? (They may not eat any bears or they might choose other colors.)</a:t>
            </a:r>
          </a:p>
          <a:p>
            <a:r>
              <a:rPr lang="en-US" baseline="0" dirty="0" smtClean="0"/>
              <a:t>Take the results a step further: Ask students what might happen if no one bought the bears at the higher price, what might the seller decide to do?  (lower the price).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Energy demand exceeded our supply in the 1970s. </a:t>
            </a:r>
            <a:r>
              <a:rPr lang="en-US" sz="1200" kern="1200" dirty="0" smtClean="0">
                <a:solidFill>
                  <a:schemeClr val="tx1"/>
                </a:solidFill>
                <a:latin typeface="Arial" pitchFamily="71" charset="0"/>
                <a:ea typeface="ＭＳ Ｐゴシック" pitchFamily="71" charset="-128"/>
                <a:cs typeface="ＭＳ Ｐゴシック" pitchFamily="71" charset="-128"/>
              </a:rPr>
              <a:t>Countries belonging to the Organization of Petroleum Exporting Countries stopped selling oil to us to protest the U.S. involvement in the 1973 Arab-Israeli War. We bought oil from other countries, but our supply was suddenly limited and the price of oil went up. There was not enough gasoline to meet the demands of Americans. People had to wait in line to buy gasoline, they could buy only limited amounts, and the price of gasoline went up. Businesses and industries could no longer afford to buy as much oil. Their production dropped, and workers were laid off.</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1" kern="1200" dirty="0" smtClean="0">
                <a:solidFill>
                  <a:schemeClr val="tx1"/>
                </a:solidFill>
                <a:latin typeface="Arial" pitchFamily="71" charset="0"/>
                <a:ea typeface="ＭＳ Ｐゴシック" pitchFamily="71" charset="-128"/>
                <a:cs typeface="ＭＳ Ｐゴシック" pitchFamily="71" charset="-128"/>
              </a:rPr>
              <a:t>Construction cost.</a:t>
            </a:r>
            <a:r>
              <a:rPr lang="en-US" sz="1200" kern="1200" dirty="0" smtClean="0">
                <a:solidFill>
                  <a:schemeClr val="tx1"/>
                </a:solidFill>
                <a:latin typeface="Arial" pitchFamily="71" charset="0"/>
                <a:ea typeface="ＭＳ Ｐゴシック" pitchFamily="71" charset="-128"/>
                <a:cs typeface="ＭＳ Ｐゴシック" pitchFamily="71" charset="-128"/>
              </a:rPr>
              <a:t> This includes the cost of the land, the steel and concrete and electronics, and the salaries for the workers who build it. It also includes the </a:t>
            </a:r>
            <a:r>
              <a:rPr lang="en-US" sz="1200" b="1" kern="1200" dirty="0" smtClean="0">
                <a:solidFill>
                  <a:schemeClr val="tx1"/>
                </a:solidFill>
                <a:latin typeface="Arial" pitchFamily="71" charset="0"/>
                <a:ea typeface="ＭＳ Ｐゴシック" pitchFamily="71" charset="-128"/>
                <a:cs typeface="ＭＳ Ｐゴシック" pitchFamily="71" charset="-128"/>
              </a:rPr>
              <a:t>interest </a:t>
            </a:r>
            <a:r>
              <a:rPr lang="en-US" sz="1200" kern="1200" dirty="0" smtClean="0">
                <a:solidFill>
                  <a:schemeClr val="tx1"/>
                </a:solidFill>
                <a:latin typeface="Arial" pitchFamily="71" charset="0"/>
                <a:ea typeface="ＭＳ Ｐゴシック" pitchFamily="71" charset="-128"/>
                <a:cs typeface="ＭＳ Ｐゴシック" pitchFamily="71" charset="-128"/>
              </a:rPr>
              <a:t>on money borrowed to build the plant. Nuclear plants have the highest safety standards of all and take longer than other types of power plants to build. Therefore, their construction costs are higher. </a:t>
            </a:r>
          </a:p>
          <a:p>
            <a:r>
              <a:rPr lang="en-US" sz="1200" b="1" kern="1200" dirty="0" smtClean="0">
                <a:solidFill>
                  <a:schemeClr val="tx1"/>
                </a:solidFill>
                <a:latin typeface="Arial" pitchFamily="71" charset="0"/>
                <a:ea typeface="ＭＳ Ｐゴシック" pitchFamily="71" charset="-128"/>
                <a:cs typeface="ＭＳ Ｐゴシック" pitchFamily="71" charset="-128"/>
              </a:rPr>
              <a:t>Fuel costs</a:t>
            </a:r>
            <a:r>
              <a:rPr lang="en-US" sz="1200" kern="1200" dirty="0" smtClean="0">
                <a:solidFill>
                  <a:schemeClr val="tx1"/>
                </a:solidFill>
                <a:latin typeface="Arial" pitchFamily="71" charset="0"/>
                <a:ea typeface="ＭＳ Ｐゴシック" pitchFamily="71" charset="-128"/>
                <a:cs typeface="ＭＳ Ｐゴシック" pitchFamily="71" charset="-128"/>
              </a:rPr>
              <a:t> of a power plant depend on the availability of the fuel and the amount of energy it contains. The energy in uranium is very high, so although it is expensive, utility owners do not have to buy much of it. One load of fuel lasts 3 years. Fuel cost is about 30 percent of the cost of electricity from nuclear plants. It is about 80 percent of the cost from coal or natural gas plants. Other factors, like reliability, can also increase the fuel costs of power plants.</a:t>
            </a:r>
          </a:p>
          <a:p>
            <a:r>
              <a:rPr lang="en-US" sz="1200" b="1" kern="1200" dirty="0" smtClean="0">
                <a:solidFill>
                  <a:schemeClr val="tx1"/>
                </a:solidFill>
                <a:latin typeface="Arial" pitchFamily="71" charset="0"/>
                <a:ea typeface="ＭＳ Ｐゴシック" pitchFamily="71" charset="-128"/>
                <a:cs typeface="ＭＳ Ｐゴシック" pitchFamily="71" charset="-128"/>
              </a:rPr>
              <a:t>Operating costs</a:t>
            </a:r>
            <a:r>
              <a:rPr lang="en-US" sz="1200" kern="1200" dirty="0" smtClean="0">
                <a:solidFill>
                  <a:schemeClr val="tx1"/>
                </a:solidFill>
                <a:latin typeface="Arial" pitchFamily="71" charset="0"/>
                <a:ea typeface="ＭＳ Ｐゴシック" pitchFamily="71" charset="-128"/>
                <a:cs typeface="ＭＳ Ｐゴシック" pitchFamily="71" charset="-128"/>
              </a:rPr>
              <a:t> go toward keeping to power plant running. They include paying the plant workers and maintaining and upgrading the power plant. </a:t>
            </a:r>
          </a:p>
          <a:p>
            <a:r>
              <a:rPr lang="en-US" sz="1200" kern="1200" dirty="0" smtClean="0">
                <a:solidFill>
                  <a:schemeClr val="tx1"/>
                </a:solidFill>
                <a:latin typeface="Arial" pitchFamily="71" charset="0"/>
                <a:ea typeface="ＭＳ Ｐゴシック" pitchFamily="71" charset="-128"/>
                <a:cs typeface="ＭＳ Ｐゴシック" pitchFamily="71" charset="-128"/>
              </a:rPr>
              <a:t>Photo from NRC:</a:t>
            </a:r>
            <a:r>
              <a:rPr lang="en-US" sz="1200" kern="1200" baseline="0" dirty="0" smtClean="0">
                <a:solidFill>
                  <a:schemeClr val="tx1"/>
                </a:solidFill>
                <a:latin typeface="Arial" pitchFamily="71" charset="0"/>
                <a:ea typeface="ＭＳ Ｐゴシック" pitchFamily="71" charset="-128"/>
                <a:cs typeface="ＭＳ Ｐゴシック" pitchFamily="71" charset="-128"/>
              </a:rPr>
              <a:t> Commissioner </a:t>
            </a:r>
            <a:r>
              <a:rPr lang="en-US" sz="1200" kern="1200" baseline="0" dirty="0" err="1" smtClean="0">
                <a:solidFill>
                  <a:schemeClr val="tx1"/>
                </a:solidFill>
                <a:latin typeface="Arial" pitchFamily="71" charset="0"/>
                <a:ea typeface="ＭＳ Ｐゴシック" pitchFamily="71" charset="-128"/>
                <a:cs typeface="ＭＳ Ｐゴシック" pitchFamily="71" charset="-128"/>
              </a:rPr>
              <a:t>Ostendorff</a:t>
            </a:r>
            <a:r>
              <a:rPr lang="en-US" sz="1200" kern="1200" baseline="0" dirty="0" smtClean="0">
                <a:solidFill>
                  <a:schemeClr val="tx1"/>
                </a:solidFill>
                <a:latin typeface="Arial" pitchFamily="71" charset="0"/>
                <a:ea typeface="ＭＳ Ｐゴシック" pitchFamily="71" charset="-128"/>
                <a:cs typeface="ＭＳ Ｐゴシック" pitchFamily="71" charset="-128"/>
              </a:rPr>
              <a:t> and inspectors discuss upcoming refueling outage and installation of a digital control system at Oconee nuclear power plant in Oconee, SC nuclear power plant</a:t>
            </a:r>
            <a:endParaRPr lang="en-US" sz="1200" kern="120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p:nvSpPr>
        <p:spPr bwMode="auto">
          <a:xfrm>
            <a:off x="0" y="6510264"/>
            <a:ext cx="9144000" cy="262676"/>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iming>
    <p:tnLst>
      <p:par>
        <p:cTn id="1" dur="indefinite" restart="never" nodeType="tmRoot"/>
      </p:par>
    </p:tnLst>
  </p:timing>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Nine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Energy And You</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utility companies consider when deciding what kind of power plant to build?</a:t>
            </a:r>
            <a:endParaRPr lang="en-US" dirty="0"/>
          </a:p>
        </p:txBody>
      </p:sp>
      <p:sp>
        <p:nvSpPr>
          <p:cNvPr id="3" name="Content Placeholder 2"/>
          <p:cNvSpPr>
            <a:spLocks noGrp="1"/>
          </p:cNvSpPr>
          <p:nvPr>
            <p:ph idx="1"/>
          </p:nvPr>
        </p:nvSpPr>
        <p:spPr/>
        <p:txBody>
          <a:bodyPr/>
          <a:lstStyle/>
          <a:p>
            <a:pPr>
              <a:buNone/>
            </a:pPr>
            <a:r>
              <a:rPr lang="en-US" dirty="0" smtClean="0"/>
              <a:t>People who operate utility companies must carefully consider the costs, risks, and benefits of building any new power plant. </a:t>
            </a:r>
          </a:p>
          <a:p>
            <a:pPr>
              <a:buNone/>
            </a:pPr>
            <a:endParaRPr lang="en-US" dirty="0" smtClean="0"/>
          </a:p>
          <a:p>
            <a:pPr>
              <a:buNone/>
            </a:pPr>
            <a:r>
              <a:rPr lang="en-US" dirty="0" smtClean="0"/>
              <a:t>The costs for electricity from a power plant include</a:t>
            </a:r>
          </a:p>
          <a:p>
            <a:pPr>
              <a:buNone/>
            </a:pPr>
            <a:endParaRPr lang="en-US" dirty="0" smtClean="0"/>
          </a:p>
          <a:p>
            <a:pPr lvl="0"/>
            <a:r>
              <a:rPr lang="en-US" dirty="0" smtClean="0"/>
              <a:t>construction costs </a:t>
            </a:r>
          </a:p>
          <a:p>
            <a:pPr lvl="0"/>
            <a:endParaRPr lang="en-US" dirty="0" smtClean="0"/>
          </a:p>
          <a:p>
            <a:pPr lvl="0"/>
            <a:r>
              <a:rPr lang="en-US" dirty="0" smtClean="0"/>
              <a:t>fuel costs</a:t>
            </a:r>
          </a:p>
          <a:p>
            <a:pPr lvl="0"/>
            <a:endParaRPr lang="en-US" dirty="0" smtClean="0"/>
          </a:p>
          <a:p>
            <a:pPr lvl="0"/>
            <a:r>
              <a:rPr lang="en-US" dirty="0" smtClean="0"/>
              <a:t>operating costs.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8194" name="Picture 2"/>
          <p:cNvPicPr>
            <a:picLocks noChangeAspect="1" noChangeArrowheads="1"/>
          </p:cNvPicPr>
          <p:nvPr/>
        </p:nvPicPr>
        <p:blipFill>
          <a:blip r:embed="rId3" cstate="screen"/>
          <a:srcRect t="7640"/>
          <a:stretch>
            <a:fillRect/>
          </a:stretch>
        </p:blipFill>
        <p:spPr bwMode="auto">
          <a:xfrm>
            <a:off x="3771347" y="3056232"/>
            <a:ext cx="4791075" cy="331654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1+#ppt_w/2"/>
                                          </p:val>
                                        </p:tav>
                                        <p:tav tm="100000">
                                          <p:val>
                                            <p:strVal val="#ppt_x"/>
                                          </p:val>
                                        </p:tav>
                                      </p:tavLst>
                                    </p:anim>
                                    <p:anim calcmode="lin" valueType="num">
                                      <p:cBhvr additive="base">
                                        <p:cTn id="18" dur="500" fill="hold"/>
                                        <p:tgtEl>
                                          <p:spTgt spid="819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more people do to our energy demand?</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8" name="Picture 4"/>
          <p:cNvPicPr>
            <a:picLocks noChangeAspect="1" noChangeArrowheads="1"/>
          </p:cNvPicPr>
          <p:nvPr/>
        </p:nvPicPr>
        <p:blipFill>
          <a:blip r:embed="rId3" cstate="print"/>
          <a:srcRect b="9540"/>
          <a:stretch>
            <a:fillRect/>
          </a:stretch>
        </p:blipFill>
        <p:spPr bwMode="auto">
          <a:xfrm>
            <a:off x="0" y="1396630"/>
            <a:ext cx="9143999" cy="4940375"/>
          </a:xfrm>
          <a:prstGeom prst="rect">
            <a:avLst/>
          </a:prstGeom>
          <a:noFill/>
          <a:ln w="9525">
            <a:noFill/>
            <a:miter lim="800000"/>
            <a:headEnd/>
            <a:tailEnd/>
          </a:ln>
        </p:spPr>
      </p:pic>
      <p:sp>
        <p:nvSpPr>
          <p:cNvPr id="3" name="Content Placeholder 2"/>
          <p:cNvSpPr>
            <a:spLocks noGrp="1"/>
          </p:cNvSpPr>
          <p:nvPr>
            <p:ph idx="1"/>
          </p:nvPr>
        </p:nvSpPr>
        <p:spPr>
          <a:xfrm>
            <a:off x="1350336" y="1571513"/>
            <a:ext cx="5486399" cy="406141"/>
          </a:xfrm>
        </p:spPr>
        <p:txBody>
          <a:bodyPr/>
          <a:lstStyle/>
          <a:p>
            <a:pPr>
              <a:buNone/>
            </a:pPr>
            <a:r>
              <a:rPr lang="en-US" b="1" dirty="0" smtClean="0">
                <a:solidFill>
                  <a:schemeClr val="bg1"/>
                </a:solidFill>
              </a:rPr>
              <a:t>For most of Earth’s history, the total population of humans was less than 10 million.  In the last 2 centuries, it has climbed to 7 billion. It may reach 10 billion by 2050.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kind of power plant matter to you?</a:t>
            </a:r>
            <a:endParaRPr lang="en-US" dirty="0"/>
          </a:p>
        </p:txBody>
      </p:sp>
      <p:sp>
        <p:nvSpPr>
          <p:cNvPr id="3" name="Content Placeholder 2"/>
          <p:cNvSpPr>
            <a:spLocks noGrp="1"/>
          </p:cNvSpPr>
          <p:nvPr>
            <p:ph idx="1"/>
          </p:nvPr>
        </p:nvSpPr>
        <p:spPr/>
        <p:txBody>
          <a:bodyPr/>
          <a:lstStyle/>
          <a:p>
            <a:pPr>
              <a:buNone/>
            </a:pPr>
            <a:r>
              <a:rPr lang="en-US" dirty="0" smtClean="0"/>
              <a:t>You will be making choices about how we should supply our future energy demands. You will have to decide what tradeoffs we should accept. </a:t>
            </a:r>
          </a:p>
          <a:p>
            <a:r>
              <a:rPr lang="en-US" dirty="0" smtClean="0"/>
              <a:t>We will always use energy. But the mix of resources will change.</a:t>
            </a:r>
          </a:p>
          <a:p>
            <a:r>
              <a:rPr lang="en-US" dirty="0" smtClean="0"/>
              <a:t>You may one day be a smart scientist, engineer, or inventor working to create new energy options and conserve what we have.</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3110484" y="3383437"/>
            <a:ext cx="2929381" cy="2784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8"/>
            <a:ext cx="8229600" cy="3755397"/>
          </a:xfrm>
        </p:spPr>
        <p:txBody>
          <a:bodyPr/>
          <a:lstStyle/>
          <a:p>
            <a:r>
              <a:rPr lang="en-US" dirty="0" smtClean="0"/>
              <a:t>There are </a:t>
            </a:r>
            <a:r>
              <a:rPr lang="en-US" dirty="0" smtClean="0">
                <a:solidFill>
                  <a:schemeClr val="bg1"/>
                </a:solidFill>
              </a:rPr>
              <a:t>risks</a:t>
            </a:r>
            <a:r>
              <a:rPr lang="en-US" dirty="0" smtClean="0"/>
              <a:t> and </a:t>
            </a:r>
            <a:r>
              <a:rPr lang="en-US" dirty="0" smtClean="0">
                <a:solidFill>
                  <a:schemeClr val="bg1"/>
                </a:solidFill>
              </a:rPr>
              <a:t>benefits</a:t>
            </a:r>
            <a:r>
              <a:rPr lang="en-US" dirty="0" smtClean="0"/>
              <a:t> that come with all energy sources.</a:t>
            </a:r>
          </a:p>
          <a:p>
            <a:endParaRPr lang="en-US" sz="1800" dirty="0" smtClean="0">
              <a:solidFill>
                <a:schemeClr val="bg1"/>
              </a:solidFill>
            </a:endParaRPr>
          </a:p>
          <a:p>
            <a:r>
              <a:rPr lang="en-US" dirty="0" smtClean="0">
                <a:solidFill>
                  <a:schemeClr val="bg1"/>
                </a:solidFill>
              </a:rPr>
              <a:t>Supply</a:t>
            </a:r>
            <a:r>
              <a:rPr lang="en-US" b="1" dirty="0" smtClean="0"/>
              <a:t> </a:t>
            </a:r>
            <a:r>
              <a:rPr lang="en-US" dirty="0" smtClean="0"/>
              <a:t>is the amount of a product available. </a:t>
            </a:r>
            <a:r>
              <a:rPr lang="en-US" dirty="0" smtClean="0">
                <a:solidFill>
                  <a:schemeClr val="bg1"/>
                </a:solidFill>
              </a:rPr>
              <a:t>Demand</a:t>
            </a:r>
            <a:r>
              <a:rPr lang="en-US" b="1" dirty="0" smtClean="0"/>
              <a:t> </a:t>
            </a:r>
            <a:r>
              <a:rPr lang="en-US" dirty="0" smtClean="0"/>
              <a:t>is how much of a product people want and can buy. </a:t>
            </a:r>
          </a:p>
          <a:p>
            <a:endParaRPr lang="en-US" dirty="0" smtClean="0">
              <a:solidFill>
                <a:schemeClr val="bg1"/>
              </a:solidFill>
            </a:endParaRPr>
          </a:p>
          <a:p>
            <a:endParaRPr lang="en-US" sz="1800" dirty="0" smtClean="0">
              <a:solidFill>
                <a:schemeClr val="bg1"/>
              </a:solidFill>
            </a:endParaRPr>
          </a:p>
          <a:p>
            <a:r>
              <a:rPr lang="en-US" dirty="0" smtClean="0"/>
              <a:t>An important question in the United States today is what </a:t>
            </a:r>
            <a:r>
              <a:rPr lang="en-US" dirty="0" smtClean="0">
                <a:solidFill>
                  <a:schemeClr val="bg1"/>
                </a:solidFill>
              </a:rPr>
              <a:t>sources</a:t>
            </a:r>
            <a:r>
              <a:rPr lang="en-US" dirty="0" smtClean="0"/>
              <a:t> we will use to supply our energy in the future.</a:t>
            </a:r>
          </a:p>
          <a:p>
            <a:endParaRPr lang="en-US" sz="1800" dirty="0" smtClean="0">
              <a:solidFill>
                <a:schemeClr val="bg1"/>
              </a:solidFill>
            </a:endParaRPr>
          </a:p>
          <a:p>
            <a:endParaRPr lang="en-US" sz="1800" dirty="0" smtClean="0">
              <a:solidFill>
                <a:schemeClr val="bg1"/>
              </a:solidFill>
            </a:endParaRPr>
          </a:p>
          <a:p>
            <a:r>
              <a:rPr lang="en-US" dirty="0" smtClean="0"/>
              <a:t>A big part of that question is what sources of energy we will use to make the electricity our </a:t>
            </a:r>
            <a:r>
              <a:rPr lang="en-US" dirty="0" smtClean="0">
                <a:solidFill>
                  <a:schemeClr val="bg1"/>
                </a:solidFill>
              </a:rPr>
              <a:t>standard</a:t>
            </a:r>
            <a:r>
              <a:rPr lang="en-US" dirty="0" smtClean="0"/>
              <a:t> of </a:t>
            </a:r>
            <a:r>
              <a:rPr lang="en-US" dirty="0" smtClean="0">
                <a:solidFill>
                  <a:schemeClr val="bg1"/>
                </a:solidFill>
              </a:rPr>
              <a:t>living </a:t>
            </a:r>
            <a:r>
              <a:rPr lang="en-US" dirty="0" smtClean="0"/>
              <a:t>depends on.</a:t>
            </a:r>
          </a:p>
          <a:p>
            <a:endParaRPr lang="en-US" sz="1800" dirty="0" smtClean="0">
              <a:solidFill>
                <a:schemeClr val="bg1"/>
              </a:solidFill>
            </a:endParaRPr>
          </a:p>
          <a:p>
            <a:endParaRPr lang="en-US" sz="1800" dirty="0" smtClean="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cxnSp>
        <p:nvCxnSpPr>
          <p:cNvPr id="6" name="Straight Connector 5"/>
          <p:cNvCxnSpPr/>
          <p:nvPr/>
        </p:nvCxnSpPr>
        <p:spPr bwMode="auto">
          <a:xfrm flipV="1">
            <a:off x="1648047" y="1956393"/>
            <a:ext cx="499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711300" y="1940442"/>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94659" y="2613838"/>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142609" y="261738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422064" y="3907465"/>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105245" y="5385391"/>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278371" y="539956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Utilities consider </a:t>
            </a:r>
            <a:r>
              <a:rPr lang="en-US" sz="2000" dirty="0" smtClean="0">
                <a:solidFill>
                  <a:schemeClr val="bg1"/>
                </a:solidFill>
              </a:rPr>
              <a:t>costs</a:t>
            </a:r>
            <a:r>
              <a:rPr lang="en-US" sz="2000" dirty="0" smtClean="0"/>
              <a:t> and </a:t>
            </a:r>
            <a:r>
              <a:rPr lang="en-US" sz="2000" dirty="0" smtClean="0">
                <a:solidFill>
                  <a:schemeClr val="bg1"/>
                </a:solidFill>
              </a:rPr>
              <a:t>benefits</a:t>
            </a:r>
            <a:r>
              <a:rPr lang="en-US" sz="2000" dirty="0" smtClean="0"/>
              <a:t> when deciding what type of power plant to build. All energy sources have both benefits and </a:t>
            </a:r>
            <a:r>
              <a:rPr lang="en-US" sz="2000" dirty="0" smtClean="0">
                <a:solidFill>
                  <a:schemeClr val="bg1"/>
                </a:solidFill>
              </a:rPr>
              <a:t>risks</a:t>
            </a:r>
            <a:r>
              <a:rPr lang="en-US" sz="2000" dirty="0" smtClean="0"/>
              <a:t>.</a:t>
            </a:r>
          </a:p>
          <a:p>
            <a:endParaRPr lang="en-US" sz="2000" dirty="0" smtClean="0"/>
          </a:p>
          <a:p>
            <a:r>
              <a:rPr lang="en-US" sz="2000" dirty="0" smtClean="0"/>
              <a:t>Making informed decisions about energy requires</a:t>
            </a:r>
          </a:p>
          <a:p>
            <a:endParaRPr lang="en-US" dirty="0" smtClean="0"/>
          </a:p>
          <a:p>
            <a:pPr marL="690563" lvl="1" indent="-285750">
              <a:buNone/>
            </a:pPr>
            <a:r>
              <a:rPr lang="en-US" sz="2000" dirty="0" smtClean="0"/>
              <a:t> • defining the </a:t>
            </a:r>
            <a:r>
              <a:rPr lang="en-US" sz="2000" dirty="0" smtClean="0">
                <a:solidFill>
                  <a:schemeClr val="bg1"/>
                </a:solidFill>
              </a:rPr>
              <a:t>problems</a:t>
            </a:r>
            <a:r>
              <a:rPr lang="en-US" sz="2000" dirty="0" smtClean="0"/>
              <a:t> accurately, </a:t>
            </a:r>
          </a:p>
          <a:p>
            <a:pPr lvl="1">
              <a:buNone/>
            </a:pPr>
            <a:r>
              <a:rPr lang="en-US" sz="2000" dirty="0" smtClean="0"/>
              <a:t>• gathering information about </a:t>
            </a:r>
            <a:r>
              <a:rPr lang="en-US" sz="2000" dirty="0" smtClean="0">
                <a:solidFill>
                  <a:schemeClr val="bg1"/>
                </a:solidFill>
              </a:rPr>
              <a:t>pros</a:t>
            </a:r>
            <a:r>
              <a:rPr lang="en-US" sz="2000" dirty="0" smtClean="0"/>
              <a:t> and cons, and</a:t>
            </a:r>
          </a:p>
          <a:p>
            <a:pPr lvl="1">
              <a:buNone/>
            </a:pPr>
            <a:r>
              <a:rPr lang="en-US" sz="2000" dirty="0" smtClean="0"/>
              <a:t>• evaluating the information by comparing and weighing the </a:t>
            </a:r>
            <a:r>
              <a:rPr lang="en-US" sz="2000" dirty="0" smtClean="0">
                <a:solidFill>
                  <a:schemeClr val="bg1"/>
                </a:solidFill>
              </a:rPr>
              <a:t>risks</a:t>
            </a:r>
            <a:r>
              <a:rPr lang="en-US" sz="2000" dirty="0" smtClean="0"/>
              <a:t> and </a:t>
            </a:r>
            <a:r>
              <a:rPr lang="en-US" sz="2000" dirty="0" smtClean="0">
                <a:solidFill>
                  <a:schemeClr val="bg1"/>
                </a:solidFill>
              </a:rPr>
              <a:t>benefits</a:t>
            </a:r>
            <a:r>
              <a:rPr lang="en-US" sz="2000" dirty="0" smtClean="0"/>
              <a:t>.</a:t>
            </a:r>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cxnSp>
        <p:nvCxnSpPr>
          <p:cNvPr id="6" name="Straight Connector 5"/>
          <p:cNvCxnSpPr/>
          <p:nvPr/>
        </p:nvCxnSpPr>
        <p:spPr bwMode="auto">
          <a:xfrm>
            <a:off x="2488019" y="2317898"/>
            <a:ext cx="6273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714306" y="2300177"/>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7013947" y="2601433"/>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477385" y="4040372"/>
            <a:ext cx="1005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584560" y="4777563"/>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144771" y="505755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24307" y="440188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9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benefits </a:t>
            </a:r>
            <a:r>
              <a:rPr lang="en-US" dirty="0" smtClean="0"/>
              <a:t>– good things that come from a choice; something that affects individuals and society</a:t>
            </a:r>
          </a:p>
          <a:p>
            <a:pPr>
              <a:lnSpc>
                <a:spcPct val="113000"/>
              </a:lnSpc>
              <a:spcBef>
                <a:spcPts val="0"/>
              </a:spcBef>
              <a:spcAft>
                <a:spcPts val="1000"/>
              </a:spcAft>
            </a:pPr>
            <a:r>
              <a:rPr lang="en-US" b="1" dirty="0" smtClean="0"/>
              <a:t>consequences</a:t>
            </a:r>
            <a:r>
              <a:rPr lang="en-US" dirty="0" smtClean="0"/>
              <a:t> – the effects, results, or outcomes of something occurring earlier </a:t>
            </a:r>
          </a:p>
          <a:p>
            <a:pPr>
              <a:lnSpc>
                <a:spcPct val="113000"/>
              </a:lnSpc>
              <a:spcBef>
                <a:spcPts val="0"/>
              </a:spcBef>
              <a:spcAft>
                <a:spcPts val="1000"/>
              </a:spcAft>
            </a:pPr>
            <a:r>
              <a:rPr lang="en-US" b="1" dirty="0" smtClean="0"/>
              <a:t>construction costs</a:t>
            </a:r>
            <a:r>
              <a:rPr lang="en-US" dirty="0" smtClean="0"/>
              <a:t> – money required to buy land and materials, pay workers’ salaries, and pay interest to borrow money to build  </a:t>
            </a:r>
          </a:p>
          <a:p>
            <a:pPr>
              <a:lnSpc>
                <a:spcPct val="113000"/>
              </a:lnSpc>
              <a:spcBef>
                <a:spcPts val="0"/>
              </a:spcBef>
              <a:spcAft>
                <a:spcPts val="1000"/>
              </a:spcAft>
            </a:pPr>
            <a:r>
              <a:rPr lang="en-US" b="1" dirty="0" smtClean="0"/>
              <a:t>costs</a:t>
            </a:r>
            <a:r>
              <a:rPr lang="en-US" dirty="0" smtClean="0"/>
              <a:t> – the amount of money we must pay now and in the future; consequences like environmental damage, dependence on another country, and health risks </a:t>
            </a:r>
          </a:p>
          <a:p>
            <a:pPr>
              <a:lnSpc>
                <a:spcPct val="113000"/>
              </a:lnSpc>
              <a:spcBef>
                <a:spcPts val="0"/>
              </a:spcBef>
              <a:spcAft>
                <a:spcPts val="1000"/>
              </a:spcAft>
            </a:pPr>
            <a:r>
              <a:rPr lang="en-US" b="1" dirty="0" smtClean="0"/>
              <a:t>demand</a:t>
            </a:r>
            <a:r>
              <a:rPr lang="en-US" dirty="0" smtClean="0"/>
              <a:t> – the amount of product people want and can buy </a:t>
            </a:r>
          </a:p>
          <a:p>
            <a:pPr>
              <a:lnSpc>
                <a:spcPct val="113000"/>
              </a:lnSpc>
              <a:spcBef>
                <a:spcPts val="0"/>
              </a:spcBef>
              <a:spcAft>
                <a:spcPts val="1000"/>
              </a:spcAft>
            </a:pPr>
            <a:r>
              <a:rPr lang="en-US" b="1" dirty="0" smtClean="0"/>
              <a:t>economics</a:t>
            </a:r>
            <a:r>
              <a:rPr lang="en-US" dirty="0" smtClean="0"/>
              <a:t> – the study of how we decide to use our resources to meet our needs and wants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84793" y="1550242"/>
            <a:ext cx="8261498" cy="4999414"/>
          </a:xfrm>
        </p:spPr>
        <p:txBody>
          <a:bodyPr/>
          <a:lstStyle/>
          <a:p>
            <a:pPr>
              <a:lnSpc>
                <a:spcPct val="113000"/>
              </a:lnSpc>
              <a:spcBef>
                <a:spcPts val="0"/>
              </a:spcBef>
              <a:spcAft>
                <a:spcPts val="1000"/>
              </a:spcAft>
            </a:pPr>
            <a:r>
              <a:rPr lang="en-US" b="1" dirty="0" smtClean="0"/>
              <a:t>fuel costs</a:t>
            </a:r>
            <a:r>
              <a:rPr lang="en-US" dirty="0" smtClean="0"/>
              <a:t> – money required to buy fuel </a:t>
            </a:r>
          </a:p>
          <a:p>
            <a:pPr>
              <a:lnSpc>
                <a:spcPct val="113000"/>
              </a:lnSpc>
              <a:spcBef>
                <a:spcPts val="0"/>
              </a:spcBef>
              <a:spcAft>
                <a:spcPts val="1000"/>
              </a:spcAft>
            </a:pPr>
            <a:r>
              <a:rPr lang="en-US" b="1" dirty="0" smtClean="0"/>
              <a:t>informed decisions</a:t>
            </a:r>
            <a:r>
              <a:rPr lang="en-US" dirty="0" smtClean="0"/>
              <a:t> – the outcome of considering the risks and benefits of choices </a:t>
            </a:r>
          </a:p>
          <a:p>
            <a:pPr>
              <a:lnSpc>
                <a:spcPct val="113000"/>
              </a:lnSpc>
              <a:spcBef>
                <a:spcPts val="0"/>
              </a:spcBef>
              <a:spcAft>
                <a:spcPts val="1000"/>
              </a:spcAft>
            </a:pPr>
            <a:r>
              <a:rPr lang="en-US" b="1" dirty="0" smtClean="0"/>
              <a:t>operating costs</a:t>
            </a:r>
            <a:r>
              <a:rPr lang="en-US" dirty="0" smtClean="0"/>
              <a:t> – money required to keep a system running </a:t>
            </a:r>
          </a:p>
          <a:p>
            <a:pPr>
              <a:lnSpc>
                <a:spcPct val="113000"/>
              </a:lnSpc>
              <a:spcBef>
                <a:spcPts val="0"/>
              </a:spcBef>
              <a:spcAft>
                <a:spcPts val="1000"/>
              </a:spcAft>
            </a:pPr>
            <a:r>
              <a:rPr lang="en-US" b="1" dirty="0" smtClean="0"/>
              <a:t>risk </a:t>
            </a:r>
            <a:r>
              <a:rPr lang="en-US" dirty="0" smtClean="0"/>
              <a:t>– a situation involving exposure to danger or from which there may be an unwanted outcome </a:t>
            </a:r>
          </a:p>
          <a:p>
            <a:pPr>
              <a:lnSpc>
                <a:spcPct val="113000"/>
              </a:lnSpc>
              <a:spcBef>
                <a:spcPts val="0"/>
              </a:spcBef>
              <a:spcAft>
                <a:spcPts val="1000"/>
              </a:spcAft>
            </a:pPr>
            <a:r>
              <a:rPr lang="en-US" b="1" dirty="0" smtClean="0"/>
              <a:t>risk-benefit analysis</a:t>
            </a:r>
            <a:r>
              <a:rPr lang="en-US" dirty="0" smtClean="0"/>
              <a:t> - the comparison of the risk of a situation to its related benefits </a:t>
            </a:r>
          </a:p>
          <a:p>
            <a:pPr>
              <a:lnSpc>
                <a:spcPct val="113000"/>
              </a:lnSpc>
              <a:spcBef>
                <a:spcPts val="0"/>
              </a:spcBef>
              <a:spcAft>
                <a:spcPts val="1000"/>
              </a:spcAft>
            </a:pPr>
            <a:r>
              <a:rPr lang="en-US" b="1" dirty="0" smtClean="0"/>
              <a:t>standard of living</a:t>
            </a:r>
            <a:r>
              <a:rPr lang="en-US" dirty="0" smtClean="0"/>
              <a:t> – a measurement of how well the needs and wants of a country’s people are met </a:t>
            </a:r>
          </a:p>
          <a:p>
            <a:pPr>
              <a:lnSpc>
                <a:spcPct val="113000"/>
              </a:lnSpc>
              <a:spcBef>
                <a:spcPts val="0"/>
              </a:spcBef>
              <a:spcAft>
                <a:spcPts val="1000"/>
              </a:spcAft>
            </a:pPr>
            <a:r>
              <a:rPr lang="en-US" b="1" dirty="0" smtClean="0"/>
              <a:t>supply</a:t>
            </a:r>
            <a:r>
              <a:rPr lang="en-US" dirty="0" smtClean="0"/>
              <a:t> – the amount of a product available </a:t>
            </a:r>
          </a:p>
          <a:p>
            <a:pPr>
              <a:lnSpc>
                <a:spcPct val="113000"/>
              </a:lnSpc>
              <a:spcBef>
                <a:spcPts val="0"/>
              </a:spcBef>
              <a:spcAft>
                <a:spcPts val="1000"/>
              </a:spcAft>
            </a:pPr>
            <a:r>
              <a:rPr lang="en-US" b="1" dirty="0" smtClean="0"/>
              <a:t>tradeoff </a:t>
            </a:r>
            <a:r>
              <a:rPr lang="en-US" dirty="0" smtClean="0"/>
              <a:t>– the giving up of one desirable thing in exchange for something more desirable</a:t>
            </a:r>
          </a:p>
          <a:p>
            <a:pPr>
              <a:lnSpc>
                <a:spcPct val="113000"/>
              </a:lnSpc>
              <a:spcBef>
                <a:spcPts val="0"/>
              </a:spcBef>
              <a:spcAft>
                <a:spcPts val="1000"/>
              </a:spcAft>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Energy Decision-making:</a:t>
            </a:r>
            <a:endParaRPr lang="en-US" dirty="0"/>
          </a:p>
        </p:txBody>
      </p:sp>
      <p:sp>
        <p:nvSpPr>
          <p:cNvPr id="3" name="Content Placeholder 2"/>
          <p:cNvSpPr>
            <a:spLocks noGrp="1"/>
          </p:cNvSpPr>
          <p:nvPr>
            <p:ph idx="1"/>
          </p:nvPr>
        </p:nvSpPr>
        <p:spPr>
          <a:xfrm>
            <a:off x="457200" y="1709737"/>
            <a:ext cx="8229600" cy="3766029"/>
          </a:xfrm>
        </p:spPr>
        <p:txBody>
          <a:bodyPr/>
          <a:lstStyle/>
          <a:p>
            <a:pPr lvl="0">
              <a:buClr>
                <a:srgbClr val="006BB5"/>
              </a:buClr>
              <a:buNone/>
            </a:pPr>
            <a:r>
              <a:rPr lang="en-US" b="1" dirty="0" smtClean="0">
                <a:solidFill>
                  <a:srgbClr val="000000"/>
                </a:solidFill>
              </a:rPr>
              <a:t>Standard of living</a:t>
            </a:r>
          </a:p>
          <a:p>
            <a:pPr lvl="0">
              <a:buClr>
                <a:srgbClr val="006BB5"/>
              </a:buClr>
              <a:buNone/>
            </a:pPr>
            <a:r>
              <a:rPr lang="en-US" b="1" dirty="0" smtClean="0">
                <a:solidFill>
                  <a:srgbClr val="000000"/>
                </a:solidFill>
              </a:rPr>
              <a:t>Economics</a:t>
            </a:r>
          </a:p>
          <a:p>
            <a:pPr lvl="1">
              <a:buClr>
                <a:srgbClr val="808080"/>
              </a:buClr>
            </a:pPr>
            <a:r>
              <a:rPr lang="en-US" sz="1800" dirty="0" smtClean="0"/>
              <a:t>Supply and demand</a:t>
            </a:r>
            <a:endParaRPr lang="en-US" sz="1800" dirty="0" smtClean="0">
              <a:solidFill>
                <a:srgbClr val="000000"/>
              </a:solidFill>
            </a:endParaRPr>
          </a:p>
          <a:p>
            <a:pPr lvl="0">
              <a:buClr>
                <a:srgbClr val="006BB5"/>
              </a:buClr>
              <a:buNone/>
            </a:pPr>
            <a:r>
              <a:rPr lang="en-US" b="1" dirty="0" smtClean="0">
                <a:solidFill>
                  <a:srgbClr val="000000"/>
                </a:solidFill>
              </a:rPr>
              <a:t>Informed decisions</a:t>
            </a:r>
          </a:p>
          <a:p>
            <a:pPr lvl="1">
              <a:buClr>
                <a:srgbClr val="808080"/>
              </a:buClr>
            </a:pPr>
            <a:r>
              <a:rPr lang="en-US" sz="1800" dirty="0" smtClean="0">
                <a:solidFill>
                  <a:srgbClr val="000000"/>
                </a:solidFill>
              </a:rPr>
              <a:t>Risks and benefits</a:t>
            </a:r>
          </a:p>
          <a:p>
            <a:pPr lvl="1">
              <a:buClr>
                <a:srgbClr val="808080"/>
              </a:buClr>
            </a:pPr>
            <a:r>
              <a:rPr lang="en-US" sz="1800" dirty="0" smtClean="0">
                <a:solidFill>
                  <a:srgbClr val="000000"/>
                </a:solidFill>
              </a:rPr>
              <a:t>Utility costs</a:t>
            </a:r>
          </a:p>
          <a:p>
            <a:pPr lvl="1">
              <a:buClr>
                <a:srgbClr val="808080"/>
              </a:buClr>
            </a:pPr>
            <a:r>
              <a:rPr lang="en-US" sz="1800" dirty="0" smtClean="0">
                <a:solidFill>
                  <a:srgbClr val="000000"/>
                </a:solidFill>
              </a:rPr>
              <a:t>Tradeoffs</a:t>
            </a:r>
          </a:p>
          <a:p>
            <a:pPr>
              <a:buNone/>
            </a:pPr>
            <a:r>
              <a:rPr lang="en-US" b="1" dirty="0" smtClean="0"/>
              <a:t>What energy means to you</a:t>
            </a:r>
          </a:p>
          <a:p>
            <a:pPr>
              <a:buNone/>
            </a:pPr>
            <a:r>
              <a:rPr lang="en-US" b="1" dirty="0" smtClean="0"/>
              <a:t>Careers </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Content Placeholder 2"/>
          <p:cNvSpPr>
            <a:spLocks noGrp="1"/>
          </p:cNvSpPr>
          <p:nvPr>
            <p:ph idx="1"/>
          </p:nvPr>
        </p:nvSpPr>
        <p:spPr>
          <a:xfrm>
            <a:off x="340242" y="1690575"/>
            <a:ext cx="8569842" cy="1105787"/>
          </a:xfrm>
        </p:spPr>
        <p:txBody>
          <a:bodyPr/>
          <a:lstStyle/>
          <a:p>
            <a:pPr>
              <a:buNone/>
            </a:pPr>
            <a:r>
              <a:rPr lang="en-US" sz="2400" dirty="0" smtClean="0"/>
              <a:t>Economics is the study of how we make choices about using our resources to satisfy our needs…and wants. </a:t>
            </a:r>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5212626" y="2883002"/>
            <a:ext cx="2155738" cy="323241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cstate="print"/>
          <a:srcRect/>
          <a:stretch>
            <a:fillRect/>
          </a:stretch>
        </p:blipFill>
        <p:spPr bwMode="auto">
          <a:xfrm>
            <a:off x="1786270" y="2896989"/>
            <a:ext cx="2155825" cy="323254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economics have to do with energy? </a:t>
            </a:r>
            <a:endParaRPr lang="en-US" dirty="0"/>
          </a:p>
        </p:txBody>
      </p:sp>
      <p:sp>
        <p:nvSpPr>
          <p:cNvPr id="3" name="Content Placeholder 2"/>
          <p:cNvSpPr>
            <a:spLocks noGrp="1"/>
          </p:cNvSpPr>
          <p:nvPr>
            <p:ph idx="1"/>
          </p:nvPr>
        </p:nvSpPr>
        <p:spPr>
          <a:xfrm>
            <a:off x="3178136" y="1475953"/>
            <a:ext cx="2790903" cy="624029"/>
          </a:xfrm>
        </p:spPr>
        <p:txBody>
          <a:bodyPr/>
          <a:lstStyle/>
          <a:p>
            <a:pPr>
              <a:buNone/>
            </a:pPr>
            <a:endParaRPr lang="en-US" sz="36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sp>
        <p:nvSpPr>
          <p:cNvPr id="6" name="TextBox 5"/>
          <p:cNvSpPr txBox="1"/>
          <p:nvPr/>
        </p:nvSpPr>
        <p:spPr>
          <a:xfrm>
            <a:off x="501318" y="4401879"/>
            <a:ext cx="8147714" cy="1323439"/>
          </a:xfrm>
          <a:prstGeom prst="rect">
            <a:avLst/>
          </a:prstGeom>
          <a:noFill/>
        </p:spPr>
        <p:txBody>
          <a:bodyPr wrap="square" rtlCol="0">
            <a:spAutoFit/>
          </a:bodyPr>
          <a:lstStyle/>
          <a:p>
            <a:r>
              <a:rPr lang="en-US" sz="2000" dirty="0" smtClean="0"/>
              <a:t>To have enough energy to meet our needs, we must make choices about which resources we will use. There are limited energy resources to meet our growing demands and there are both costs and benefits for each source. </a:t>
            </a:r>
            <a:endParaRPr lang="en-US" sz="2000" dirty="0"/>
          </a:p>
        </p:txBody>
      </p:sp>
      <p:pic>
        <p:nvPicPr>
          <p:cNvPr id="1026" name="Picture 2"/>
          <p:cNvPicPr>
            <a:picLocks noChangeAspect="1" noChangeArrowheads="1"/>
          </p:cNvPicPr>
          <p:nvPr/>
        </p:nvPicPr>
        <p:blipFill>
          <a:blip r:embed="rId3" cstate="screen"/>
          <a:srcRect/>
          <a:stretch>
            <a:fillRect/>
          </a:stretch>
        </p:blipFill>
        <p:spPr bwMode="auto">
          <a:xfrm>
            <a:off x="2524595" y="1556929"/>
            <a:ext cx="4101160" cy="251988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costs and benefits of energy choices.</a:t>
            </a:r>
            <a:endParaRPr lang="en-US" dirty="0"/>
          </a:p>
        </p:txBody>
      </p:sp>
      <p:sp>
        <p:nvSpPr>
          <p:cNvPr id="3" name="Content Placeholder 2"/>
          <p:cNvSpPr>
            <a:spLocks noGrp="1"/>
          </p:cNvSpPr>
          <p:nvPr>
            <p:ph idx="1"/>
          </p:nvPr>
        </p:nvSpPr>
        <p:spPr>
          <a:xfrm>
            <a:off x="457200" y="1709739"/>
            <a:ext cx="8229600" cy="852708"/>
          </a:xfrm>
        </p:spPr>
        <p:txBody>
          <a:bodyPr/>
          <a:lstStyle/>
          <a:p>
            <a:pPr>
              <a:buNone/>
            </a:pPr>
            <a:r>
              <a:rPr lang="en-US" sz="2000" dirty="0" smtClean="0"/>
              <a:t>The </a:t>
            </a:r>
            <a:r>
              <a:rPr lang="en-US" sz="2000" b="1" dirty="0" smtClean="0"/>
              <a:t>costs</a:t>
            </a:r>
            <a:r>
              <a:rPr lang="en-US" sz="2000" dirty="0" smtClean="0"/>
              <a:t> of choosing an energy source can include the money spent building a power plant, buying fuel, and operating the plant</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7" name="TextBox 6"/>
          <p:cNvSpPr txBox="1"/>
          <p:nvPr/>
        </p:nvSpPr>
        <p:spPr>
          <a:xfrm>
            <a:off x="245182" y="2998379"/>
            <a:ext cx="4064177" cy="2231380"/>
          </a:xfrm>
          <a:prstGeom prst="rect">
            <a:avLst/>
          </a:prstGeom>
          <a:noFill/>
        </p:spPr>
        <p:txBody>
          <a:bodyPr wrap="square" rtlCol="0">
            <a:spAutoFit/>
          </a:bodyPr>
          <a:lstStyle/>
          <a:p>
            <a:r>
              <a:rPr lang="en-US" dirty="0" smtClean="0"/>
              <a:t> </a:t>
            </a:r>
            <a:endParaRPr lang="en-US" sz="2000" dirty="0" smtClean="0">
              <a:latin typeface="Arial" pitchFamily="71" charset="0"/>
              <a:ea typeface="ＭＳ Ｐゴシック" pitchFamily="71" charset="-128"/>
              <a:cs typeface="ＭＳ Ｐゴシック" pitchFamily="71" charset="-128"/>
            </a:endParaRPr>
          </a:p>
          <a:p>
            <a:pPr lvl="1">
              <a:spcAft>
                <a:spcPts val="600"/>
              </a:spcAft>
              <a:buFont typeface="Arial" pitchFamily="34" charset="0"/>
              <a:buChar char="•"/>
            </a:pPr>
            <a:r>
              <a:rPr lang="en-US" sz="2000" dirty="0" smtClean="0"/>
              <a:t> Using up natural resources </a:t>
            </a:r>
          </a:p>
          <a:p>
            <a:pPr lvl="1">
              <a:spcAft>
                <a:spcPts val="600"/>
              </a:spcAft>
              <a:buFont typeface="Arial" pitchFamily="34" charset="0"/>
              <a:buChar char="•"/>
            </a:pPr>
            <a:r>
              <a:rPr lang="en-US" sz="2000" dirty="0" smtClean="0"/>
              <a:t> Damaging the environment</a:t>
            </a:r>
          </a:p>
          <a:p>
            <a:pPr lvl="1">
              <a:spcAft>
                <a:spcPts val="600"/>
              </a:spcAft>
              <a:buFont typeface="Arial" pitchFamily="34" charset="0"/>
              <a:buChar char="•"/>
            </a:pPr>
            <a:r>
              <a:rPr lang="en-US" sz="2000" dirty="0" smtClean="0"/>
              <a:t> Damaging health</a:t>
            </a:r>
          </a:p>
          <a:p>
            <a:pPr lvl="1">
              <a:spcAft>
                <a:spcPts val="600"/>
              </a:spcAft>
              <a:buFont typeface="Arial" pitchFamily="34" charset="0"/>
              <a:buChar char="•"/>
            </a:pPr>
            <a:r>
              <a:rPr lang="en-US" sz="2000" dirty="0" smtClean="0"/>
              <a:t> Depending on another  	country.</a:t>
            </a:r>
            <a:endParaRPr lang="en-US" sz="2000" dirty="0"/>
          </a:p>
        </p:txBody>
      </p:sp>
      <p:pic>
        <p:nvPicPr>
          <p:cNvPr id="2050" name="Picture 2"/>
          <p:cNvPicPr>
            <a:picLocks noChangeAspect="1" noChangeArrowheads="1"/>
          </p:cNvPicPr>
          <p:nvPr/>
        </p:nvPicPr>
        <p:blipFill>
          <a:blip r:embed="rId3" cstate="screen">
            <a:lum bright="-11000"/>
          </a:blip>
          <a:srcRect/>
          <a:stretch>
            <a:fillRect/>
          </a:stretch>
        </p:blipFill>
        <p:spPr bwMode="auto">
          <a:xfrm>
            <a:off x="4575175" y="2686271"/>
            <a:ext cx="4229100" cy="286169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435930" y="2679405"/>
            <a:ext cx="4401883" cy="707886"/>
          </a:xfrm>
          <a:prstGeom prst="rect">
            <a:avLst/>
          </a:prstGeom>
          <a:noFill/>
        </p:spPr>
        <p:txBody>
          <a:bodyPr wrap="square" rtlCol="0">
            <a:spAutoFit/>
          </a:bodyPr>
          <a:lstStyle/>
          <a:p>
            <a:r>
              <a:rPr lang="en-US" sz="2000" dirty="0" smtClean="0"/>
              <a:t>Costs also include </a:t>
            </a:r>
            <a:r>
              <a:rPr lang="en-US" sz="2000" b="1" dirty="0" smtClean="0"/>
              <a:t>consequences</a:t>
            </a:r>
            <a:r>
              <a:rPr lang="en-US" sz="2000" dirty="0" smtClean="0"/>
              <a:t>, like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1+#ppt_w/2"/>
                                          </p:val>
                                        </p:tav>
                                        <p:tav tm="100000">
                                          <p:val>
                                            <p:strVal val="#ppt_x"/>
                                          </p:val>
                                        </p:tav>
                                      </p:tavLst>
                                    </p:anim>
                                    <p:anim calcmode="lin" valueType="num">
                                      <p:cBhvr additive="base">
                                        <p:cTn id="3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are the benefits?</a:t>
            </a:r>
            <a:endParaRPr lang="en-US" dirty="0"/>
          </a:p>
        </p:txBody>
      </p:sp>
      <p:sp>
        <p:nvSpPr>
          <p:cNvPr id="3" name="Content Placeholder 2"/>
          <p:cNvSpPr>
            <a:spLocks noGrp="1"/>
          </p:cNvSpPr>
          <p:nvPr>
            <p:ph idx="1"/>
          </p:nvPr>
        </p:nvSpPr>
        <p:spPr>
          <a:xfrm>
            <a:off x="457200" y="1709738"/>
            <a:ext cx="8229600" cy="735750"/>
          </a:xfrm>
        </p:spPr>
        <p:txBody>
          <a:bodyPr/>
          <a:lstStyle/>
          <a:p>
            <a:r>
              <a:rPr lang="en-US" b="1" dirty="0" smtClean="0"/>
              <a:t>Benefits </a:t>
            </a:r>
            <a:r>
              <a:rPr lang="en-US" dirty="0" smtClean="0"/>
              <a:t>are the good things that come from affordable electricity production. Name some you can think of.</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6" name="TextBox 5"/>
          <p:cNvSpPr txBox="1"/>
          <p:nvPr/>
        </p:nvSpPr>
        <p:spPr>
          <a:xfrm>
            <a:off x="606056" y="2594344"/>
            <a:ext cx="7825563" cy="646331"/>
          </a:xfrm>
          <a:prstGeom prst="rect">
            <a:avLst/>
          </a:prstGeom>
          <a:noFill/>
        </p:spPr>
        <p:txBody>
          <a:bodyPr wrap="square" rtlCol="0">
            <a:spAutoFit/>
          </a:bodyPr>
          <a:lstStyle/>
          <a:p>
            <a:r>
              <a:rPr lang="en-US" sz="1800" dirty="0" smtClean="0"/>
              <a:t>Benefits include our whole economy. Name an industry that doesn’t use electricity.</a:t>
            </a:r>
            <a:endParaRPr lang="en-US" sz="1800" dirty="0"/>
          </a:p>
        </p:txBody>
      </p:sp>
      <p:pic>
        <p:nvPicPr>
          <p:cNvPr id="2050" name="Picture 2"/>
          <p:cNvPicPr>
            <a:picLocks noChangeAspect="1" noChangeArrowheads="1"/>
          </p:cNvPicPr>
          <p:nvPr/>
        </p:nvPicPr>
        <p:blipFill>
          <a:blip r:embed="rId3" cstate="print"/>
          <a:srcRect t="19081"/>
          <a:stretch>
            <a:fillRect/>
          </a:stretch>
        </p:blipFill>
        <p:spPr bwMode="auto">
          <a:xfrm>
            <a:off x="1754380" y="3338326"/>
            <a:ext cx="5607972" cy="302635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supply and demand? </a:t>
            </a:r>
            <a:endParaRPr lang="en-US" dirty="0"/>
          </a:p>
        </p:txBody>
      </p:sp>
      <p:sp>
        <p:nvSpPr>
          <p:cNvPr id="3" name="Content Placeholder 2"/>
          <p:cNvSpPr>
            <a:spLocks noGrp="1"/>
          </p:cNvSpPr>
          <p:nvPr>
            <p:ph idx="1"/>
          </p:nvPr>
        </p:nvSpPr>
        <p:spPr/>
        <p:txBody>
          <a:bodyPr/>
          <a:lstStyle/>
          <a:p>
            <a:r>
              <a:rPr lang="en-US" b="1" dirty="0" smtClean="0"/>
              <a:t>Supply </a:t>
            </a:r>
            <a:r>
              <a:rPr lang="en-US" dirty="0" smtClean="0"/>
              <a:t>is the amount of a product available.</a:t>
            </a:r>
          </a:p>
          <a:p>
            <a:r>
              <a:rPr lang="en-US" b="1" dirty="0" smtClean="0"/>
              <a:t>Demand </a:t>
            </a:r>
            <a:r>
              <a:rPr lang="en-US" dirty="0" smtClean="0"/>
              <a:t>is how much of a product people want and can buy.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2137164" y="2621982"/>
            <a:ext cx="4848447" cy="363633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supply and demand affect you? </a:t>
            </a:r>
            <a:endParaRPr lang="en-US" dirty="0"/>
          </a:p>
        </p:txBody>
      </p:sp>
      <p:sp>
        <p:nvSpPr>
          <p:cNvPr id="3" name="Content Placeholder 2"/>
          <p:cNvSpPr>
            <a:spLocks noGrp="1"/>
          </p:cNvSpPr>
          <p:nvPr>
            <p:ph idx="1"/>
          </p:nvPr>
        </p:nvSpPr>
        <p:spPr/>
        <p:txBody>
          <a:bodyPr/>
          <a:lstStyle/>
          <a:p>
            <a:pPr>
              <a:buNone/>
            </a:pPr>
            <a:r>
              <a:rPr lang="en-US" dirty="0" smtClean="0"/>
              <a:t>If the demand is greater than the supply, something will change:</a:t>
            </a:r>
          </a:p>
          <a:p>
            <a:pPr>
              <a:buNone/>
            </a:pPr>
            <a:endParaRPr lang="en-US" dirty="0" smtClean="0"/>
          </a:p>
          <a:p>
            <a:pPr lvl="0"/>
            <a:r>
              <a:rPr lang="en-US" dirty="0" smtClean="0"/>
              <a:t>Sellers will charge more for their product. </a:t>
            </a:r>
          </a:p>
          <a:p>
            <a:pPr lvl="0"/>
            <a:r>
              <a:rPr lang="en-US" dirty="0" smtClean="0"/>
              <a:t>Buyers may be willing to pay a higher price. </a:t>
            </a:r>
          </a:p>
          <a:p>
            <a:pPr lvl="0"/>
            <a:r>
              <a:rPr lang="en-US" dirty="0" smtClean="0"/>
              <a:t>Buyers may choose to go without.</a:t>
            </a:r>
          </a:p>
          <a:p>
            <a:pPr lvl="0"/>
            <a:r>
              <a:rPr lang="en-US" dirty="0" smtClean="0"/>
              <a:t>Buyers may choose to buy something else.</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3" cstate="screen"/>
          <a:srcRect/>
          <a:stretch>
            <a:fillRect/>
          </a:stretch>
        </p:blipFill>
        <p:spPr bwMode="auto">
          <a:xfrm>
            <a:off x="5431611" y="2575294"/>
            <a:ext cx="3054942" cy="324071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supply and demand affect electricity? </a:t>
            </a:r>
            <a:endParaRPr lang="en-US" dirty="0"/>
          </a:p>
        </p:txBody>
      </p:sp>
      <p:sp>
        <p:nvSpPr>
          <p:cNvPr id="3" name="Content Placeholder 2"/>
          <p:cNvSpPr>
            <a:spLocks noGrp="1"/>
          </p:cNvSpPr>
          <p:nvPr>
            <p:ph idx="1"/>
          </p:nvPr>
        </p:nvSpPr>
        <p:spPr/>
        <p:txBody>
          <a:bodyPr/>
          <a:lstStyle/>
          <a:p>
            <a:r>
              <a:rPr lang="en-US" dirty="0" smtClean="0"/>
              <a:t>Utility companies build power plants to provide the supply of electricity. If people demand more electricity, what happens?  The price goes up. People may have to use less. Our standard of living might change.</a:t>
            </a:r>
          </a:p>
          <a:p>
            <a:endParaRPr lang="en-US" dirty="0" smtClean="0"/>
          </a:p>
          <a:p>
            <a:r>
              <a:rPr lang="en-US" dirty="0" smtClean="0"/>
              <a:t>Making sure that there is an ample and reliable supply of electricity is the only way to keep electricity affordable.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415679" y="3519861"/>
            <a:ext cx="4155263" cy="277162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17888</TotalTime>
  <Words>1868</Words>
  <Application>Microsoft Office PowerPoint</Application>
  <PresentationFormat>On-screen Show (4:3)</PresentationFormat>
  <Paragraphs>151</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16_A2313-VI_PPT</vt:lpstr>
      <vt:lpstr>Lesson Nine Energy And You</vt:lpstr>
      <vt:lpstr>What you need to know about Energy Decision-making:</vt:lpstr>
      <vt:lpstr>What is economics?</vt:lpstr>
      <vt:lpstr>What does economics have to do with energy? </vt:lpstr>
      <vt:lpstr>Compare the costs and benefits of energy choices.</vt:lpstr>
      <vt:lpstr>What are the benefits?</vt:lpstr>
      <vt:lpstr>What are supply and demand? </vt:lpstr>
      <vt:lpstr>How do supply and demand affect you? </vt:lpstr>
      <vt:lpstr>How do supply and demand affect electricity? </vt:lpstr>
      <vt:lpstr>What do utility companies consider when deciding what kind of power plant to build?</vt:lpstr>
      <vt:lpstr>What will more people do to our energy demand?</vt:lpstr>
      <vt:lpstr>Why does the kind of power plant matter to you?</vt:lpstr>
      <vt:lpstr>Summary: Fill in the blanks</vt:lpstr>
      <vt:lpstr>Summary (continued)</vt:lpstr>
      <vt:lpstr>Lesson 9 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Vickie Reddick</cp:lastModifiedBy>
  <cp:revision>1354</cp:revision>
  <cp:lastPrinted>2007-12-06T17:16:05Z</cp:lastPrinted>
  <dcterms:created xsi:type="dcterms:W3CDTF">2011-03-30T11:43:36Z</dcterms:created>
  <dcterms:modified xsi:type="dcterms:W3CDTF">2013-10-03T15:28:59Z</dcterms:modified>
</cp:coreProperties>
</file>