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40"/>
  </p:notesMasterIdLst>
  <p:handoutMasterIdLst>
    <p:handoutMasterId r:id="rId41"/>
  </p:handoutMasterIdLst>
  <p:sldIdLst>
    <p:sldId id="264" r:id="rId2"/>
    <p:sldId id="350" r:id="rId3"/>
    <p:sldId id="302" r:id="rId4"/>
    <p:sldId id="325" r:id="rId5"/>
    <p:sldId id="303" r:id="rId6"/>
    <p:sldId id="324" r:id="rId7"/>
    <p:sldId id="327" r:id="rId8"/>
    <p:sldId id="342" r:id="rId9"/>
    <p:sldId id="343" r:id="rId10"/>
    <p:sldId id="344" r:id="rId11"/>
    <p:sldId id="345" r:id="rId12"/>
    <p:sldId id="326" r:id="rId13"/>
    <p:sldId id="307" r:id="rId14"/>
    <p:sldId id="308" r:id="rId15"/>
    <p:sldId id="305" r:id="rId16"/>
    <p:sldId id="330" r:id="rId17"/>
    <p:sldId id="309" r:id="rId18"/>
    <p:sldId id="337" r:id="rId19"/>
    <p:sldId id="311" r:id="rId20"/>
    <p:sldId id="312" r:id="rId21"/>
    <p:sldId id="313" r:id="rId22"/>
    <p:sldId id="328" r:id="rId23"/>
    <p:sldId id="315" r:id="rId24"/>
    <p:sldId id="314" r:id="rId25"/>
    <p:sldId id="316" r:id="rId26"/>
    <p:sldId id="317" r:id="rId27"/>
    <p:sldId id="349" r:id="rId28"/>
    <p:sldId id="318" r:id="rId29"/>
    <p:sldId id="319" r:id="rId30"/>
    <p:sldId id="329" r:id="rId31"/>
    <p:sldId id="320" r:id="rId32"/>
    <p:sldId id="321" r:id="rId33"/>
    <p:sldId id="331" r:id="rId34"/>
    <p:sldId id="335" r:id="rId35"/>
    <p:sldId id="336" r:id="rId36"/>
    <p:sldId id="338" r:id="rId37"/>
    <p:sldId id="339" r:id="rId38"/>
    <p:sldId id="340" r:id="rId3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5"/>
    <a:srgbClr val="AAC35D"/>
    <a:srgbClr val="BE8121"/>
    <a:srgbClr val="ECBE3E"/>
    <a:srgbClr val="18807F"/>
    <a:srgbClr val="7ECFCE"/>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79604" autoAdjust="0"/>
  </p:normalViewPr>
  <p:slideViewPr>
    <p:cSldViewPr snapToGrid="0" showGuides="1">
      <p:cViewPr>
        <p:scale>
          <a:sx n="77" d="100"/>
          <a:sy n="77" d="100"/>
        </p:scale>
        <p:origin x="-912" y="-42"/>
      </p:cViewPr>
      <p:guideLst>
        <p:guide orient="horz" pos="3169"/>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9393895207543998E-2"/>
          <c:y val="0.11556266992269444"/>
          <c:w val="0.55990959463400702"/>
          <c:h val="0.80633077088313354"/>
        </c:manualLayout>
      </c:layout>
      <c:pie3DChart>
        <c:varyColors val="1"/>
        <c:ser>
          <c:idx val="0"/>
          <c:order val="0"/>
          <c:tx>
            <c:strRef>
              <c:f>Sheet1!$B$1</c:f>
              <c:strCache>
                <c:ptCount val="1"/>
                <c:pt idx="0">
                  <c:v>Column1</c:v>
                </c:pt>
              </c:strCache>
            </c:strRef>
          </c:tx>
          <c:dPt>
            <c:idx val="3"/>
            <c:bubble3D val="0"/>
            <c:explosion val="13"/>
          </c:dPt>
          <c:dLbls>
            <c:dLbl>
              <c:idx val="0"/>
              <c:layout>
                <c:manualLayout>
                  <c:x val="-0.15859944590259659"/>
                  <c:y val="1.8615244637066541E-2"/>
                </c:manualLayout>
              </c:layout>
              <c:tx>
                <c:rich>
                  <a:bodyPr/>
                  <a:lstStyle/>
                  <a:p>
                    <a:pPr>
                      <a:defRPr sz="2000"/>
                    </a:pPr>
                    <a:r>
                      <a:rPr lang="en-US" sz="2000" dirty="0" smtClean="0"/>
                      <a:t>48</a:t>
                    </a:r>
                    <a:r>
                      <a:rPr lang="en-US" sz="2000" dirty="0"/>
                      <a:t>%</a:t>
                    </a:r>
                  </a:p>
                </c:rich>
              </c:tx>
              <c:spPr/>
              <c:showLegendKey val="0"/>
              <c:showVal val="1"/>
              <c:showCatName val="0"/>
              <c:showSerName val="0"/>
              <c:showPercent val="1"/>
              <c:showBubbleSize val="0"/>
            </c:dLbl>
            <c:dLbl>
              <c:idx val="1"/>
              <c:layout>
                <c:manualLayout>
                  <c:x val="0.12961036988432109"/>
                  <c:y val="-0.10018649407362742"/>
                </c:manualLayout>
              </c:layout>
              <c:spPr/>
              <c:txPr>
                <a:bodyPr/>
                <a:lstStyle/>
                <a:p>
                  <a:pPr>
                    <a:defRPr sz="2000"/>
                  </a:pPr>
                  <a:endParaRPr lang="en-US"/>
                </a:p>
              </c:txPr>
              <c:showLegendKey val="0"/>
              <c:showVal val="0"/>
              <c:showCatName val="0"/>
              <c:showSerName val="0"/>
              <c:showPercent val="1"/>
              <c:showBubbleSize val="0"/>
            </c:dLbl>
            <c:dLbl>
              <c:idx val="2"/>
              <c:layout>
                <c:manualLayout>
                  <c:x val="-3.238087985922547E-2"/>
                  <c:y val="-4.5970248444121335E-2"/>
                </c:manualLayout>
              </c:layout>
              <c:spPr/>
              <c:txPr>
                <a:bodyPr/>
                <a:lstStyle/>
                <a:p>
                  <a:pPr>
                    <a:defRPr sz="2000"/>
                  </a:pPr>
                  <a:endParaRPr lang="en-US"/>
                </a:p>
              </c:txPr>
              <c:showLegendKey val="0"/>
              <c:showVal val="0"/>
              <c:showCatName val="0"/>
              <c:showSerName val="0"/>
              <c:showPercent val="1"/>
              <c:showBubbleSize val="0"/>
            </c:dLbl>
            <c:dLbl>
              <c:idx val="3"/>
              <c:layout>
                <c:manualLayout>
                  <c:x val="3.7246057970341001E-2"/>
                  <c:y val="-2.802252872003819E-2"/>
                </c:manualLayout>
              </c:layout>
              <c:tx>
                <c:rich>
                  <a:bodyPr/>
                  <a:lstStyle/>
                  <a:p>
                    <a:r>
                      <a:rPr lang="en-US" sz="2000" dirty="0" smtClean="0"/>
                      <a:t>0.1%</a:t>
                    </a:r>
                    <a:endParaRPr lang="en-US" sz="2000" dirty="0"/>
                  </a:p>
                </c:rich>
              </c:tx>
              <c:showLegendKey val="0"/>
              <c:showVal val="0"/>
              <c:showCatName val="0"/>
              <c:showSerName val="0"/>
              <c:showPercent val="1"/>
              <c:showBubbleSize val="0"/>
            </c:dLbl>
            <c:showLegendKey val="0"/>
            <c:showVal val="0"/>
            <c:showCatName val="0"/>
            <c:showSerName val="0"/>
            <c:showPercent val="1"/>
            <c:showBubbleSize val="0"/>
            <c:showLeaderLines val="0"/>
          </c:dLbls>
          <c:cat>
            <c:strRef>
              <c:f>Sheet1!$A$2:$A$5</c:f>
              <c:strCache>
                <c:ptCount val="4"/>
                <c:pt idx="0">
                  <c:v>medical (like x-rays) 2.98 mSv</c:v>
                </c:pt>
                <c:pt idx="1">
                  <c:v>background (natural sources like Sun, minerals) 3.1 mSv</c:v>
                </c:pt>
                <c:pt idx="2">
                  <c:v>consumer products (like smoke detectors, TVs) 0.12 mSv</c:v>
                </c:pt>
                <c:pt idx="3">
                  <c:v>nuclear power, working at a job 0.06 mSv</c:v>
                </c:pt>
              </c:strCache>
            </c:strRef>
          </c:cat>
          <c:val>
            <c:numRef>
              <c:f>Sheet1!$B$2:$B$5</c:f>
              <c:numCache>
                <c:formatCode>General</c:formatCode>
                <c:ptCount val="4"/>
                <c:pt idx="0">
                  <c:v>48</c:v>
                </c:pt>
                <c:pt idx="1">
                  <c:v>50</c:v>
                </c:pt>
                <c:pt idx="2">
                  <c:v>2</c:v>
                </c:pt>
                <c:pt idx="3">
                  <c:v>0.1</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6015368912219291"/>
          <c:y val="0.13281902455833042"/>
          <c:w val="0.39537668902498518"/>
          <c:h val="0.86233699587245238"/>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168927" cy="478109"/>
          </a:xfrm>
          <a:prstGeom prst="rect">
            <a:avLst/>
          </a:prstGeom>
          <a:noFill/>
          <a:ln w="9525">
            <a:noFill/>
            <a:miter lim="800000"/>
            <a:headEnd/>
            <a:tailEnd/>
          </a:ln>
        </p:spPr>
        <p:txBody>
          <a:bodyPr vert="horz" wrap="square" lIns="96200" tIns="48100" rIns="96200" bIns="48100" numCol="1" anchor="t" anchorCtr="0" compatLnSpc="1">
            <a:prstTxWarp prst="textNoShape">
              <a:avLst/>
            </a:prstTxWarp>
          </a:bodyPr>
          <a:lstStyle>
            <a:lvl1pPr defTabSz="962149"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4146275" y="0"/>
            <a:ext cx="3168926" cy="478109"/>
          </a:xfrm>
          <a:prstGeom prst="rect">
            <a:avLst/>
          </a:prstGeom>
          <a:noFill/>
          <a:ln w="9525">
            <a:noFill/>
            <a:miter lim="800000"/>
            <a:headEnd/>
            <a:tailEnd/>
          </a:ln>
        </p:spPr>
        <p:txBody>
          <a:bodyPr vert="horz" wrap="square" lIns="96200" tIns="48100" rIns="96200" bIns="48100" numCol="1" anchor="t" anchorCtr="0" compatLnSpc="1">
            <a:prstTxWarp prst="textNoShape">
              <a:avLst/>
            </a:prstTxWarp>
          </a:bodyPr>
          <a:lstStyle>
            <a:lvl1pPr algn="r" defTabSz="962149"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9123092"/>
            <a:ext cx="3168927" cy="478109"/>
          </a:xfrm>
          <a:prstGeom prst="rect">
            <a:avLst/>
          </a:prstGeom>
          <a:noFill/>
          <a:ln w="9525">
            <a:noFill/>
            <a:miter lim="800000"/>
            <a:headEnd/>
            <a:tailEnd/>
          </a:ln>
        </p:spPr>
        <p:txBody>
          <a:bodyPr vert="horz" wrap="square" lIns="96200" tIns="48100" rIns="96200" bIns="48100" numCol="1" anchor="b" anchorCtr="0" compatLnSpc="1">
            <a:prstTxWarp prst="textNoShape">
              <a:avLst/>
            </a:prstTxWarp>
          </a:bodyPr>
          <a:lstStyle>
            <a:lvl1pPr defTabSz="962149"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4146275" y="9123092"/>
            <a:ext cx="3168926" cy="478109"/>
          </a:xfrm>
          <a:prstGeom prst="rect">
            <a:avLst/>
          </a:prstGeom>
          <a:noFill/>
          <a:ln w="9525">
            <a:noFill/>
            <a:miter lim="800000"/>
            <a:headEnd/>
            <a:tailEnd/>
          </a:ln>
        </p:spPr>
        <p:txBody>
          <a:bodyPr vert="horz" wrap="square" lIns="96200" tIns="48100" rIns="96200" bIns="48100" numCol="1" anchor="b" anchorCtr="0" compatLnSpc="1">
            <a:prstTxWarp prst="textNoShape">
              <a:avLst/>
            </a:prstTxWarp>
          </a:bodyPr>
          <a:lstStyle>
            <a:lvl1pPr algn="r" defTabSz="962149"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927" cy="478109"/>
          </a:xfrm>
          <a:prstGeom prst="rect">
            <a:avLst/>
          </a:prstGeom>
          <a:noFill/>
          <a:ln w="9525">
            <a:noFill/>
            <a:miter lim="800000"/>
            <a:headEnd/>
            <a:tailEnd/>
          </a:ln>
        </p:spPr>
        <p:txBody>
          <a:bodyPr vert="horz" wrap="square" lIns="96200" tIns="48100" rIns="96200" bIns="48100" numCol="1" anchor="t" anchorCtr="0" compatLnSpc="1">
            <a:prstTxWarp prst="textNoShape">
              <a:avLst/>
            </a:prstTxWarp>
          </a:bodyPr>
          <a:lstStyle>
            <a:lvl1pPr defTabSz="962149"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4146275" y="0"/>
            <a:ext cx="3168926" cy="478109"/>
          </a:xfrm>
          <a:prstGeom prst="rect">
            <a:avLst/>
          </a:prstGeom>
          <a:noFill/>
          <a:ln w="9525">
            <a:noFill/>
            <a:miter lim="800000"/>
            <a:headEnd/>
            <a:tailEnd/>
          </a:ln>
        </p:spPr>
        <p:txBody>
          <a:bodyPr vert="horz" wrap="square" lIns="96200" tIns="48100" rIns="96200" bIns="48100" numCol="1" anchor="t" anchorCtr="0" compatLnSpc="1">
            <a:prstTxWarp prst="textNoShape">
              <a:avLst/>
            </a:prstTxWarp>
          </a:bodyPr>
          <a:lstStyle>
            <a:lvl1pPr algn="r" defTabSz="962149"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257300" y="722313"/>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219200" y="4561546"/>
            <a:ext cx="4876800" cy="4317612"/>
          </a:xfrm>
          <a:prstGeom prst="rect">
            <a:avLst/>
          </a:prstGeom>
          <a:noFill/>
          <a:ln w="9525">
            <a:noFill/>
            <a:miter lim="800000"/>
            <a:headEnd/>
            <a:tailEnd/>
          </a:ln>
        </p:spPr>
        <p:txBody>
          <a:bodyPr vert="horz" wrap="square" lIns="96200" tIns="48100" rIns="96200" bIns="48100"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9123092"/>
            <a:ext cx="3168927" cy="478109"/>
          </a:xfrm>
          <a:prstGeom prst="rect">
            <a:avLst/>
          </a:prstGeom>
          <a:noFill/>
          <a:ln w="9525">
            <a:noFill/>
            <a:miter lim="800000"/>
            <a:headEnd/>
            <a:tailEnd/>
          </a:ln>
        </p:spPr>
        <p:txBody>
          <a:bodyPr vert="horz" wrap="square" lIns="96200" tIns="48100" rIns="96200" bIns="48100" numCol="1" anchor="b" anchorCtr="0" compatLnSpc="1">
            <a:prstTxWarp prst="textNoShape">
              <a:avLst/>
            </a:prstTxWarp>
          </a:bodyPr>
          <a:lstStyle>
            <a:lvl1pPr defTabSz="962149"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4146275" y="9123092"/>
            <a:ext cx="3168926" cy="478109"/>
          </a:xfrm>
          <a:prstGeom prst="rect">
            <a:avLst/>
          </a:prstGeom>
          <a:noFill/>
          <a:ln w="9525">
            <a:noFill/>
            <a:miter lim="800000"/>
            <a:headEnd/>
            <a:tailEnd/>
          </a:ln>
        </p:spPr>
        <p:txBody>
          <a:bodyPr vert="horz" wrap="square" lIns="96200" tIns="48100" rIns="96200" bIns="48100" numCol="1" anchor="b" anchorCtr="0" compatLnSpc="1">
            <a:prstTxWarp prst="textNoShape">
              <a:avLst/>
            </a:prstTxWarp>
          </a:bodyPr>
          <a:lstStyle>
            <a:lvl1pPr algn="r" defTabSz="962149"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students</a:t>
            </a:r>
            <a:r>
              <a:rPr lang="en-US" baseline="0" dirty="0" smtClean="0"/>
              <a:t> understand that when an atom decays, it changes into another element. It does not disappear.</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Remember when we talked about the structure of the atom? We said the nucleus is in the middle and it’s made up of the positive proton and neutral neutron. Whirling around it are the electrons. They are negatively charged. The electrons want to stay in orbit around the electrons. That’s what the positive and negative forces do. They make them stay together.</a:t>
            </a:r>
          </a:p>
          <a:p>
            <a:pPr>
              <a:buNone/>
            </a:pPr>
            <a:r>
              <a:rPr lang="en-US" dirty="0" smtClean="0"/>
              <a:t>Ionizing radiation, from say the isotope uranium-235, has enough energy that when it interacts with an atom, it can remove those tightly bound electrons from their orbit. When that happens the atom is no longer balanced with equal numbers of protons and electrons: the difference creates an electric charge. </a:t>
            </a:r>
          </a:p>
          <a:p>
            <a:r>
              <a:rPr lang="en-US" dirty="0" smtClean="0"/>
              <a:t>Remember from an earlier lesson: unstable isotopes emit energy as radiation. Unstable isotopes are constantly emitting ionizing radiation. Radiation is the term given to the particles and/or energy emitted by radioactive material as it disintegrates….as it becomes more stable. We call that process decay.</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to be careful with ionizing radiation</a:t>
            </a:r>
            <a:r>
              <a:rPr lang="en-US" baseline="0" dirty="0" smtClean="0"/>
              <a:t> . </a:t>
            </a:r>
            <a:r>
              <a:rPr lang="en-US" dirty="0" smtClean="0"/>
              <a:t>Alpha particles are not very penetrating and can be stopped by a piece of paper. But they deposit all their energies in a</a:t>
            </a:r>
            <a:r>
              <a:rPr lang="en-US" baseline="0" dirty="0" smtClean="0"/>
              <a:t> small area </a:t>
            </a:r>
            <a:r>
              <a:rPr lang="en-US" dirty="0" smtClean="0"/>
              <a:t>and can do a lot of damage if they are eaten</a:t>
            </a:r>
            <a:r>
              <a:rPr lang="en-US" baseline="0" dirty="0" smtClean="0"/>
              <a:t> or inhaled</a:t>
            </a:r>
            <a:r>
              <a:rPr lang="en-US" dirty="0" smtClean="0"/>
              <a:t>. Tell</a:t>
            </a:r>
            <a:r>
              <a:rPr lang="en-US" baseline="0" dirty="0" smtClean="0"/>
              <a:t> students that the cluster of black dots show how concentrated the energy is.</a:t>
            </a:r>
            <a:endParaRPr lang="en-US" dirty="0" smtClean="0"/>
          </a:p>
          <a:p>
            <a:r>
              <a:rPr lang="en-US" dirty="0" smtClean="0"/>
              <a:t>Beta particles are more penetrating and deposit much less energy at any one point. Note that the energy is more spread out.</a:t>
            </a:r>
          </a:p>
          <a:p>
            <a:pPr marL="119654" indent="-119654" defTabSz="944118">
              <a:defRPr/>
            </a:pPr>
            <a:r>
              <a:rPr lang="en-US" dirty="0" smtClean="0"/>
              <a:t>Gamma rays and x-rays are waves of pure energy, without mass or charge.</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think about their exposure to the </a:t>
            </a:r>
            <a:r>
              <a:rPr lang="en-US" i="1" dirty="0" smtClean="0"/>
              <a:t>non-ionizing radiation </a:t>
            </a:r>
            <a:r>
              <a:rPr lang="en-US" dirty="0" smtClean="0"/>
              <a:t>from the Sun’s rays. Ask how the three words, (time, shielding, distance) matter with Sun exposure. How do these factors affect “absorption” of radiation?</a:t>
            </a:r>
          </a:p>
          <a:p>
            <a:pPr>
              <a:buNone/>
            </a:pPr>
            <a:r>
              <a:rPr lang="en-US" dirty="0" smtClean="0"/>
              <a:t>Answer: If you spend short amounts of </a:t>
            </a:r>
            <a:r>
              <a:rPr lang="en-US" b="1" dirty="0" smtClean="0"/>
              <a:t>time</a:t>
            </a:r>
            <a:r>
              <a:rPr lang="en-US" dirty="0" smtClean="0"/>
              <a:t> in the Sun each day, or limit your exposure by wearing sunscreen and clothing (</a:t>
            </a:r>
            <a:r>
              <a:rPr lang="en-US" b="1" dirty="0" smtClean="0"/>
              <a:t>shielding</a:t>
            </a:r>
            <a:r>
              <a:rPr lang="en-US" dirty="0" smtClean="0"/>
              <a:t>), your skin will be much healthier than if you spend an entire day on the beach in just your bathing suit (ouch!). </a:t>
            </a:r>
            <a:r>
              <a:rPr lang="en-US" b="1" dirty="0" smtClean="0"/>
              <a:t>Distance</a:t>
            </a:r>
            <a:r>
              <a:rPr lang="en-US" dirty="0" smtClean="0"/>
              <a:t> is also a factor:  risk of sunburn increases with proximity to the</a:t>
            </a:r>
            <a:r>
              <a:rPr lang="en-US" baseline="0" dirty="0" smtClean="0"/>
              <a:t> tropical latitudes, where the Sun is closer to the Earth. Also the time of day determines the height ratio to the sunbather, creating the greater risk at noon when the Sun is overhead and shadows are minimal. </a:t>
            </a:r>
          </a:p>
          <a:p>
            <a:pPr>
              <a:buNone/>
            </a:pPr>
            <a:r>
              <a:rPr lang="en-US" baseline="0" dirty="0" smtClean="0"/>
              <a:t>Now that students understand the dose determination, compare the limits of time, shielding, and distance to ionizing radiation. Ask students what protection workers might need. This discussion leads to the next slide.</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We need this symbol because we cannot detect radiation with our senses and because exposure to too much radiation is harmful. This symbol alerts people to be cautious. </a:t>
            </a:r>
          </a:p>
          <a:p>
            <a:r>
              <a:rPr lang="en-US" dirty="0" smtClean="0"/>
              <a:t>Remind students that this symbol must be on containers when radioactive materials are shipped by truck, train, plane, or ship. You have probably seen the symbol if you have had an x-ray. </a:t>
            </a:r>
          </a:p>
          <a:p>
            <a:r>
              <a:rPr lang="en-US" dirty="0" smtClean="0"/>
              <a:t>Ask your students if they can name or describe the caution symbol for “flammable” on trucks carrying gasoline. Can they think</a:t>
            </a:r>
            <a:r>
              <a:rPr lang="en-US" baseline="0" dirty="0" smtClean="0"/>
              <a:t> of other caution symbols we use?</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Answer to question on slide: Lead bricks being used to </a:t>
            </a:r>
            <a:r>
              <a:rPr lang="en-US" b="1" dirty="0" smtClean="0"/>
              <a:t>shield</a:t>
            </a:r>
            <a:r>
              <a:rPr lang="en-US" dirty="0" smtClean="0"/>
              <a:t> a radioactive sample (Cesium-137) in a laboratory. Cesium-137 is used to calibrate radiation-detection equipment. It is used as a gamma emitter for oilfield wire line density measurements. It is also sometimes used in cancer treatment. It is also used in industrial</a:t>
            </a:r>
            <a:r>
              <a:rPr lang="en-US" baseline="0" dirty="0" smtClean="0"/>
              <a:t> </a:t>
            </a:r>
            <a:r>
              <a:rPr lang="en-US" dirty="0" smtClean="0"/>
              <a:t>gauges for measuring liquid flows and the thickness of materials. The</a:t>
            </a:r>
            <a:r>
              <a:rPr lang="en-US" baseline="0" dirty="0" smtClean="0"/>
              <a:t> label on the lead bricks also illustrates the importance of distance for workers.</a:t>
            </a:r>
          </a:p>
          <a:p>
            <a:pPr>
              <a:buNone/>
            </a:pPr>
            <a:r>
              <a:rPr lang="en-US" dirty="0" smtClean="0"/>
              <a:t>Radiation exposure in industry can be managed by:</a:t>
            </a:r>
          </a:p>
          <a:p>
            <a:r>
              <a:rPr lang="en-US" u="sng" dirty="0" smtClean="0"/>
              <a:t>Time</a:t>
            </a:r>
            <a:r>
              <a:rPr lang="en-US" dirty="0" smtClean="0"/>
              <a:t>: An example of reducing radiation doses by reducing the time of exposures might be improving operator training to reduce</a:t>
            </a:r>
            <a:r>
              <a:rPr lang="en-US" baseline="0" dirty="0" smtClean="0"/>
              <a:t> </a:t>
            </a:r>
            <a:r>
              <a:rPr lang="en-US" dirty="0" smtClean="0"/>
              <a:t>the time it takes to handle a source.</a:t>
            </a:r>
          </a:p>
          <a:p>
            <a:r>
              <a:rPr lang="en-US" u="sng" dirty="0" smtClean="0"/>
              <a:t>Distance</a:t>
            </a:r>
            <a:r>
              <a:rPr lang="en-US" dirty="0" smtClean="0"/>
              <a:t>: Distance can be as simple as handling a source with forceps rather than gloved</a:t>
            </a:r>
            <a:r>
              <a:rPr lang="en-US" baseline="0" dirty="0" smtClean="0"/>
              <a:t> hands</a:t>
            </a:r>
            <a:r>
              <a:rPr lang="en-US" dirty="0" smtClean="0"/>
              <a:t>.</a:t>
            </a:r>
          </a:p>
          <a:p>
            <a:r>
              <a:rPr lang="en-US" u="sng" dirty="0" smtClean="0"/>
              <a:t>Shielding</a:t>
            </a:r>
            <a:r>
              <a:rPr lang="en-US" dirty="0" smtClean="0"/>
              <a:t>: In x-ray facilities, the walls with the x-ray generator contains barium sulfate and the operators stay behind a leaded glass screen. They</a:t>
            </a:r>
            <a:r>
              <a:rPr lang="en-US" baseline="0" dirty="0" smtClean="0"/>
              <a:t> may also w</a:t>
            </a:r>
            <a:r>
              <a:rPr lang="en-US" dirty="0" smtClean="0"/>
              <a:t>ear lead aprons. </a:t>
            </a:r>
          </a:p>
          <a:p>
            <a:endParaRPr lang="en-US"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This photo has been released into the public domain by its author, L.</a:t>
            </a:r>
            <a:r>
              <a:rPr lang="en-US" baseline="0" dirty="0" smtClean="0"/>
              <a:t> Chang 3-17-2004</a:t>
            </a:r>
            <a:r>
              <a:rPr lang="en-US" dirty="0" smtClean="0"/>
              <a:t>. </a:t>
            </a:r>
            <a:r>
              <a:rPr lang="en-US" dirty="0" err="1" smtClean="0"/>
              <a:t>Changlc</a:t>
            </a:r>
            <a:r>
              <a:rPr lang="en-US" dirty="0" smtClean="0"/>
              <a:t> grants anyone the right to use this work for any purpose, without any conditions, unless such conditions are required by law.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a:defRPr/>
            </a:pPr>
            <a:r>
              <a:rPr lang="en-US" dirty="0" smtClean="0"/>
              <a:t>Tell students: We measure how much radioactivity is in a substance with Becquerel (Bq). We measure the activity of the source in units of disintegrations per second or </a:t>
            </a:r>
            <a:r>
              <a:rPr lang="en-US" b="1" dirty="0" smtClean="0"/>
              <a:t>curies</a:t>
            </a:r>
            <a:r>
              <a:rPr lang="en-US" dirty="0" smtClean="0"/>
              <a:t>. </a:t>
            </a:r>
          </a:p>
          <a:p>
            <a:r>
              <a:rPr lang="en-US" dirty="0" smtClean="0"/>
              <a:t>We measure the radiation absorbed by the object in units of </a:t>
            </a:r>
            <a:r>
              <a:rPr lang="en-US" b="1" dirty="0" smtClean="0"/>
              <a:t>r</a:t>
            </a:r>
            <a:r>
              <a:rPr lang="en-US" dirty="0" smtClean="0"/>
              <a:t>adiation </a:t>
            </a:r>
            <a:r>
              <a:rPr lang="en-US" b="1" dirty="0" smtClean="0"/>
              <a:t>a</a:t>
            </a:r>
            <a:r>
              <a:rPr lang="en-US" dirty="0" smtClean="0"/>
              <a:t>bsorbed </a:t>
            </a:r>
            <a:r>
              <a:rPr lang="en-US" b="1" dirty="0" smtClean="0"/>
              <a:t>d</a:t>
            </a:r>
            <a:r>
              <a:rPr lang="en-US" dirty="0" smtClean="0"/>
              <a:t>oses or </a:t>
            </a:r>
            <a:r>
              <a:rPr lang="en-US" b="1" dirty="0" smtClean="0"/>
              <a:t>rads</a:t>
            </a:r>
            <a:r>
              <a:rPr lang="en-US" dirty="0" smtClean="0"/>
              <a:t>.</a:t>
            </a:r>
          </a:p>
          <a:p>
            <a:r>
              <a:rPr lang="en-US" dirty="0" smtClean="0"/>
              <a:t>The unit that matters most to us in our every day lives is the millisievert or millirem. These units describe the effect ionizing radiation has on people.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a:defRPr/>
            </a:pPr>
            <a:r>
              <a:rPr lang="en-US" dirty="0" smtClean="0"/>
              <a:t>Unstable isotopes emit energy as radiation. This damage could be properly repaired by cellular mechanisms, improperly repaired causing a genetic mutation, or it could result in the death of the cell. </a:t>
            </a:r>
          </a:p>
          <a:p>
            <a:pPr marL="119654" indent="-119654" defTabSz="944118">
              <a:defRPr/>
            </a:pPr>
            <a:r>
              <a:rPr lang="en-US" dirty="0" smtClean="0"/>
              <a:t>Cells that rapidly divide, have a long dividing future, and are less specialized are more sensitive to radiation. For this reason, the blood-forming cells in the bone marrow are most sensitive, followed by the cells in the lining of the intestine and the reproductive organs. Muscle and nervous system cells are less sensitive.</a:t>
            </a:r>
            <a:r>
              <a:rPr lang="en-US" baseline="0" dirty="0" smtClean="0"/>
              <a:t> </a:t>
            </a:r>
            <a:r>
              <a:rPr lang="en-US" dirty="0" smtClean="0"/>
              <a:t>Radiation is used to treat cancer because cancer cells fit this description and are more likely to be sensitive to radiation.</a:t>
            </a:r>
            <a:r>
              <a:rPr lang="en-US" baseline="0" dirty="0" smtClean="0"/>
              <a:t> </a:t>
            </a:r>
            <a:r>
              <a:rPr lang="en-US" dirty="0" smtClean="0"/>
              <a:t>The developing embryo/fetus also meets this description of sensitivity.</a:t>
            </a:r>
          </a:p>
          <a:p>
            <a:pPr marL="119654" indent="-119654" defTabSz="944118">
              <a:defRPr/>
            </a:pPr>
            <a:endParaRPr lang="en-US" dirty="0" smtClean="0"/>
          </a:p>
          <a:p>
            <a:pPr marL="119654" marR="0" indent="-119654" algn="l" defTabSz="944118"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Illustrations from http://pbadupws.nrc.gov/docs/ML1117/ML111720092.pdf</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None/>
            </a:pPr>
            <a:r>
              <a:rPr lang="en-US" dirty="0" smtClean="0"/>
              <a:t>The main natural sources of radiation (50% background in red in pie chart) we are exposed to are: </a:t>
            </a:r>
          </a:p>
          <a:p>
            <a:pPr>
              <a:buNone/>
            </a:pPr>
            <a:r>
              <a:rPr lang="en-US" dirty="0" smtClean="0"/>
              <a:t>• terrestrial radiation from the rocks and soils around us, (about 7 percent of natural background radiation comes from elements like potassium, uranium, and thorium. Most soils around the world contain at least small amounts of these elements These elements constantly decay and emit radiation. )</a:t>
            </a:r>
          </a:p>
          <a:p>
            <a:pPr>
              <a:buNone/>
            </a:pPr>
            <a:r>
              <a:rPr lang="en-US" dirty="0" smtClean="0"/>
              <a:t>• solar particles and cosmic radiation from space, </a:t>
            </a:r>
          </a:p>
          <a:p>
            <a:pPr>
              <a:buNone/>
            </a:pPr>
            <a:r>
              <a:rPr lang="en-US" dirty="0" smtClean="0"/>
              <a:t>• radon in the atmosphere, </a:t>
            </a:r>
          </a:p>
          <a:p>
            <a:pPr>
              <a:buNone/>
            </a:pPr>
            <a:r>
              <a:rPr lang="en-US" dirty="0" smtClean="0"/>
              <a:t>• the radioactive materials in our bodies, mainly from what we eat or drink. </a:t>
            </a:r>
          </a:p>
          <a:p>
            <a:pPr>
              <a:buNone/>
            </a:pPr>
            <a:r>
              <a:rPr lang="en-US" dirty="0" smtClean="0"/>
              <a:t>The blue pie slice is the average medical radiation exposure. The average yearly dose of ionizing radiation in the United States is increasing mainly because of more use of radiation in medicine. As imaging technology improves, doctors are using x-rays and CT scans more and more for diagnosis. At the same time, treatments using radiation are also improving, and doctors are also using radiation to treat diseases, such as cancer. As a result, the average yearly exposure for a person in the United States has risen from 3.6 millisievert (360 millirem) in the 1980s to 6.2 Sv (620 millirem). Remind students that these are averages, meaning that many people receive less and many receive more, depending on where they live and what their activities are.</a:t>
            </a:r>
          </a:p>
          <a:p>
            <a:pPr>
              <a:buNone/>
            </a:pPr>
            <a:r>
              <a:rPr lang="en-US" dirty="0" smtClean="0"/>
              <a:t>Students may be concerned when they learn that we are all exposed to low levels of radiation every day. Is background radiation dangerous to our health? This is a very hard question to answer. Even experts disagree. But most experts agree that there is little, if any, danger from the background radiation, which is always present in our environment and always has been, because it is part of nature. </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In the United States, the average person receives about 6.2 millisievert (620 millirem) a year. About half of this is from natural radiation and half is from medical procedures.</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 arrows in this illustration show pathways that radiation moves through the environment.</a:t>
            </a:r>
          </a:p>
          <a:p>
            <a:r>
              <a:rPr lang="en-US" dirty="0" smtClean="0"/>
              <a:t>Everything in the world is radioactive and always has been. The ocean we swim in, the mountains we climb, the air we breathe, the foods we eat and the water we drink all expose us to small amounts of radiation from nature. This is because unstable isotopes that emit non-ionizing and ionizing radiation are found everywhere. </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a:defRPr/>
            </a:pPr>
            <a:r>
              <a:rPr lang="en-US" b="0" dirty="0" smtClean="0"/>
              <a:t>Ask students</a:t>
            </a:r>
            <a:r>
              <a:rPr lang="en-US" b="0" baseline="0" dirty="0" smtClean="0"/>
              <a:t> if they know what this image is. </a:t>
            </a:r>
            <a:r>
              <a:rPr lang="en-US" dirty="0" smtClean="0"/>
              <a:t>This photo</a:t>
            </a:r>
            <a:r>
              <a:rPr lang="en-US" baseline="0" dirty="0" smtClean="0"/>
              <a:t> of the Sun was taken by </a:t>
            </a:r>
            <a:r>
              <a:rPr lang="en-US" b="0" dirty="0" smtClean="0"/>
              <a:t>NASA's Solar Dynamics Observatory. </a:t>
            </a:r>
            <a:r>
              <a:rPr lang="en-US" dirty="0" smtClean="0"/>
              <a:t>Make the point that radiation is part of our natural world and has been since the birth of our planet. </a:t>
            </a:r>
            <a:endParaRPr lang="en-US" b="0" dirty="0" smtClean="0"/>
          </a:p>
          <a:p>
            <a:pPr marL="119654" indent="-119654" defTabSz="944118">
              <a:defRPr/>
            </a:pPr>
            <a:r>
              <a:rPr lang="en-US" b="0" dirty="0" smtClean="0"/>
              <a:t>The Sun is one</a:t>
            </a:r>
            <a:r>
              <a:rPr lang="en-US" b="0" baseline="0" dirty="0" smtClean="0"/>
              <a:t> source of natural background radiation. Other sources include minerals in the soil, bricks on houses and buildings, even the potassium in bananas and other foods. Bananas contain potassium-40, also a naturally occurring radioactive material.</a:t>
            </a:r>
            <a:endParaRPr lang="en-US" dirty="0" smtClean="0"/>
          </a:p>
          <a:p>
            <a:endParaRPr lang="en-US" b="0"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Space radiation consists of solar particles and cosmic rays from outer space. It accounts for about 11 percent of the total dose from background radiation. Much of this radiation is filtered by the Earth’s atmosphere, so elevation affects your exposure from space radiation. It is also affected by how close you live to the equator. In Denver (farther from the equator and higher altitude) the dose is 0.7 millisievert (70 millirem). This means a </a:t>
            </a:r>
            <a:r>
              <a:rPr lang="en-US" b="0" dirty="0" smtClean="0"/>
              <a:t>skier at a mountain resort will receive more background radiation than a fisherman at sea level. </a:t>
            </a:r>
            <a:endParaRPr lang="en-US" b="0"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average dose to an individual in the United States from terrestrial sources is about 0.2 millisievert (200 millirem) per year. However, there are some variations over the country, and the average exposure takes the population of regions into account. On the coastal plains of the Atlantic and Gulf regions, the average annual dose is lower than it is in the mountains in the western United States.</a:t>
            </a:r>
          </a:p>
          <a:p>
            <a:pPr marL="119654" indent="-119654" defTabSz="944118">
              <a:defRPr/>
            </a:pPr>
            <a:r>
              <a:rPr lang="en-US" dirty="0" smtClean="0"/>
              <a:t>Ask students to find the State they live in or have lived in and calculate their terrestrial radiation dose. Who is exposed to the most terrestrial radiation: Gulf Coast or Utah residents?</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Potassium</a:t>
            </a:r>
            <a:r>
              <a:rPr lang="en-US" baseline="0" dirty="0" smtClean="0"/>
              <a:t> and carbon are radioactive elements found inside the human body. </a:t>
            </a:r>
            <a:r>
              <a:rPr lang="en-US" dirty="0" smtClean="0"/>
              <a:t>Americans get about 2.68 millisevert (268 millirem) of radiation each year from the food they eat, milk or water that they drink, and elements they breathe in. Of course, this number varies depending on what they eat or drink, where it is grown, and how much is eaten. However, all foods contain some radioactive elements, and certain foods – bananas and Brazil nuts, for example – container higher amounts than most other foods. It’s important to remember that potassium and carbon are essential for our health.  </a:t>
            </a:r>
          </a:p>
          <a:p>
            <a:r>
              <a:rPr lang="en-US" baseline="0" dirty="0" smtClean="0">
                <a:latin typeface="Arial" pitchFamily="-106" charset="0"/>
                <a:ea typeface="ＭＳ Ｐゴシック" charset="-128"/>
                <a:cs typeface="ＭＳ Ｐゴシック" charset="-128"/>
              </a:rPr>
              <a:t>Highlight the url with your cursor. Right click from your mouse to select “Open Hyperlink.” </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Radon is a component of background radiation. It has no color, odor, or taste. Radon can get into our buildings through cracks and other holes in the foundation. When this happens, it can build up in indoor air. Radon gas decays and gives off tiny radioactive particles that may be inhaled. These particles can damage lung tissue. Testing is the only way to know if a building or home has elevated radon levels.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estimate is that smoking half a pack of cigarettes a day 365 days a year exposes a smoker to 18 millirem of radiation a year. Tell your students that you do not want them to smoke cigarettes. Smoking is a deadly addiction.</a:t>
            </a:r>
          </a:p>
          <a:p>
            <a:r>
              <a:rPr lang="en-US" dirty="0" smtClean="0"/>
              <a:t>Studies show </a:t>
            </a:r>
            <a:r>
              <a:rPr lang="en-US" baseline="0" dirty="0" smtClean="0"/>
              <a:t>that a</a:t>
            </a:r>
            <a:r>
              <a:rPr lang="en-US" dirty="0" smtClean="0"/>
              <a:t>sh from coal-fired power plants is</a:t>
            </a:r>
            <a:r>
              <a:rPr lang="en-US" baseline="0" dirty="0" smtClean="0"/>
              <a:t> a larger manmade source of radiation exposure than nuclear plants. </a:t>
            </a:r>
            <a:r>
              <a:rPr lang="en-US" dirty="0" smtClean="0"/>
              <a:t>For a person living within 80 kilometers (50 miles) of a nuclear plant, exposure is  0.01 </a:t>
            </a:r>
            <a:r>
              <a:rPr lang="en-US" dirty="0" err="1" smtClean="0"/>
              <a:t>mrem</a:t>
            </a:r>
            <a:r>
              <a:rPr lang="en-US" dirty="0" smtClean="0"/>
              <a:t> annually;  for a person living within 80 kilometers (50 miles)  of a coal-fired plant, exposure is 0.03 </a:t>
            </a:r>
            <a:r>
              <a:rPr lang="en-US" dirty="0" err="1" smtClean="0"/>
              <a:t>mrem</a:t>
            </a:r>
            <a:r>
              <a:rPr lang="en-US" dirty="0" smtClean="0"/>
              <a:t> annually. </a:t>
            </a:r>
            <a:r>
              <a:rPr lang="en-US" baseline="0" dirty="0" smtClean="0"/>
              <a:t>R</a:t>
            </a:r>
            <a:r>
              <a:rPr lang="en-US" dirty="0" smtClean="0"/>
              <a:t>adioactivity is present in the coal that is mined, but the ash that results is more concentrated. We also get radiation from the nuclear power industry. Of the two, coal has more radioactivity released.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eaLnBrk="1" hangingPunct="1">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9654" indent="-119654" defTabSz="944118" eaLnBrk="1" hangingPunct="1">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eaLnBrk="1" hangingPunct="1">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9654" indent="-119654" defTabSz="944118" eaLnBrk="1" hangingPunct="1">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eaLnBrk="1" hangingPunct="1">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9654" indent="-119654" defTabSz="944118" eaLnBrk="1" hangingPunct="1">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eaLnBrk="1" hangingPunct="1">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9654" indent="-119654" defTabSz="944118" eaLnBrk="1" hangingPunct="1">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eaLnBrk="1" hangingPunct="1">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9654" indent="-119654" defTabSz="944118" eaLnBrk="1" hangingPunct="1">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three electromagnetic modes (blue, green and red) with a distance scale in microns along the x-axis. Tell</a:t>
            </a:r>
            <a:r>
              <a:rPr lang="en-US" baseline="0" dirty="0" smtClean="0"/>
              <a:t> students that the wavy lines here show the wave forms of electric and magnetic (EM) fields.  Light itself is an EM wave. </a:t>
            </a:r>
            <a:r>
              <a:rPr lang="en-US" dirty="0" smtClean="0"/>
              <a:t>EM energies are determined by the frequencies (the number of waves or cycles per second) not their speed. All types of electromagnetic radiation travel at the speed of light (186,000 miles/sec or 3 x</a:t>
            </a:r>
            <a:r>
              <a:rPr lang="en-US" baseline="0" dirty="0" smtClean="0"/>
              <a:t> 10^8 m/s)</a:t>
            </a:r>
            <a:r>
              <a:rPr lang="en-US" dirty="0" smtClean="0"/>
              <a:t>. </a:t>
            </a:r>
            <a:endParaRPr lang="en-US" baseline="0" dirty="0" smtClean="0"/>
          </a:p>
          <a:p>
            <a:r>
              <a:rPr lang="en-US" dirty="0" smtClean="0"/>
              <a:t>Alpha and beta particles are not part of the electromagnetic spectrum. They travel at very fast rates but are slower than the speed of light.</a:t>
            </a:r>
            <a:endParaRPr lang="en-US" baseline="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a:defRPr/>
            </a:pPr>
            <a:r>
              <a:rPr lang="en-US" baseline="0" dirty="0" smtClean="0">
                <a:latin typeface="Arial" pitchFamily="-106" charset="0"/>
                <a:ea typeface="ＭＳ Ｐゴシック" charset="-128"/>
                <a:cs typeface="ＭＳ Ｐゴシック" charset="-128"/>
              </a:rPr>
              <a:t>Highlight the url with your cursor. Right click from your mouse to select “Open Hyperlink.” </a:t>
            </a:r>
            <a:r>
              <a:rPr lang="en-US" u="none" baseline="0" dirty="0" smtClean="0">
                <a:solidFill>
                  <a:schemeClr val="tx1"/>
                </a:solidFill>
              </a:rPr>
              <a:t>The U.S. Environmental Protection Agency’s website will calculate your students’ radiation doses.</a:t>
            </a:r>
          </a:p>
          <a:p>
            <a:pPr marL="119654" indent="-119654" defTabSz="944118">
              <a:defRPr/>
            </a:pPr>
            <a:r>
              <a:rPr lang="en-US" dirty="0" smtClean="0"/>
              <a:t>The dose calculator is based on the American Nuclear Society's brochure, "Personal Radiation Dose Chart". The primary sources of information we relied on are the National Council on Radiation Protection and Measurements Reports #92-#95, and #100. Please remember that the values used in the calculator are general averages and do not provide precise individual dose calculations.</a:t>
            </a:r>
            <a:endParaRPr lang="en-US" u="none"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itchFamily="-106" charset="0"/>
                <a:ea typeface="ＭＳ Ｐゴシック" charset="-128"/>
                <a:cs typeface="ＭＳ Ｐゴシック" charset="-128"/>
              </a:rPr>
              <a:t>Highlight the url with your cursor. Right click from your mouse to select “Open Hyperlink.”  This clip runs for ten minutes 48 seconds.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a:defRPr/>
            </a:pPr>
            <a:endParaRPr lang="en-US" baseline="0" dirty="0" smtClean="0">
              <a:latin typeface="Arial" pitchFamily="-106"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Microwave</a:t>
            </a:r>
            <a:r>
              <a:rPr lang="en-US" baseline="0" dirty="0" smtClean="0"/>
              <a:t> ovens also use non-ionizing radiation. Other examples include electric light bulbs, microwaves, and radio waves.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a:defRPr/>
            </a:pPr>
            <a:r>
              <a:rPr lang="en-US" baseline="0" dirty="0" smtClean="0"/>
              <a:t>Spectrum may be a new word for your students. Tell them a spectrum is an orderly range of qualities or ideas. For example, a rainbow is a spectrum of color. This spectrum shows the orderly increase from non-ionizing to ionizing radiation. On the left of the illustration, l</a:t>
            </a:r>
            <a:r>
              <a:rPr lang="en-US" b="0" dirty="0" smtClean="0"/>
              <a:t>ow frequency radiation is non-ionizing radiation. On the right, high frequency radiation is ionizing radiation. Note the changing</a:t>
            </a:r>
            <a:r>
              <a:rPr lang="en-US" b="0" baseline="0" dirty="0" smtClean="0"/>
              <a:t> pattern of the waves. Ask students: Does this mean the ionizing waves are faster? (No. The wave patterns show the frequency.) </a:t>
            </a:r>
          </a:p>
          <a:p>
            <a:r>
              <a:rPr lang="en-US" baseline="0" dirty="0" smtClean="0"/>
              <a:t>Ask students to think of the rays of the Sun. At first they warm us. Then make us sweat or burn. Too much of that Sun over time can cause skin cancer. </a:t>
            </a:r>
            <a:r>
              <a:rPr lang="en-US" dirty="0" smtClean="0"/>
              <a:t>Radiation at the high-energy end of the UV spectrum can be as dangerous as x-rays.</a:t>
            </a:r>
            <a:endParaRPr lang="en-US" baseline="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9654" indent="-119654" defTabSz="944118">
              <a:defRPr/>
            </a:pPr>
            <a:r>
              <a:rPr lang="en-US" dirty="0" smtClean="0"/>
              <a:t>Tell students:</a:t>
            </a:r>
            <a:r>
              <a:rPr lang="en-US" baseline="0" dirty="0" smtClean="0"/>
              <a:t> The lower the energy the lower the frequency of the non-ionizing radiation. The higher the energy the higher the frequency for ionizing radiation. The difference between </a:t>
            </a:r>
            <a:r>
              <a:rPr lang="en-US" dirty="0" smtClean="0"/>
              <a:t>ionizing and non-ionizing radiation is whether the radiation carries enough energy to remove an electron from a molecule.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safety</a:t>
            </a:r>
            <a:r>
              <a:rPr lang="en-US" baseline="0" dirty="0" smtClean="0"/>
              <a:t> note: Tell students not to dismantle a smoke detector.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Photo released in</a:t>
            </a:r>
            <a:r>
              <a:rPr lang="en-US" baseline="0" dirty="0" smtClean="0"/>
              <a:t> public domain by original copyright holder: 2010-11-05 22:10 3648×2736× (2974515 bytes) {{Information |Description = Photo of the Americium container in a smoke detector. The copyright holder grants any entity the right to use this work for any purpose, without any conditions, unless such conditions are required by law. However, as a courtesy, a link back to Wikipedia (http://www.wikipedia.org/) would be appreciated</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students</a:t>
            </a:r>
            <a:r>
              <a:rPr lang="en-US" baseline="0" dirty="0" smtClean="0"/>
              <a:t> that uranium is a radioactive element. </a:t>
            </a:r>
            <a:r>
              <a:rPr lang="en-US" dirty="0" smtClean="0"/>
              <a:t>This</a:t>
            </a:r>
            <a:r>
              <a:rPr lang="en-US" baseline="0" dirty="0" smtClean="0"/>
              <a:t> decay chain shows some of the steps in the uranium decay chain. The half-life of uranium-238 is 4.5 billion years.</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u="none" dirty="0" smtClean="0">
                <a:solidFill>
                  <a:schemeClr val="tx1"/>
                </a:solidFill>
              </a:rPr>
              <a:t>Naturally occurring uranium is composed of three major isotopes, </a:t>
            </a:r>
            <a:r>
              <a:rPr lang="en-US" dirty="0" smtClean="0"/>
              <a:t>uranium-238</a:t>
            </a:r>
            <a:r>
              <a:rPr lang="en-US" u="none" dirty="0" smtClean="0">
                <a:solidFill>
                  <a:schemeClr val="tx1"/>
                </a:solidFill>
              </a:rPr>
              <a:t>, </a:t>
            </a:r>
            <a:r>
              <a:rPr lang="en-US" dirty="0" smtClean="0"/>
              <a:t>uranium-235</a:t>
            </a:r>
            <a:r>
              <a:rPr lang="en-US" u="none" dirty="0" smtClean="0">
                <a:solidFill>
                  <a:schemeClr val="tx1"/>
                </a:solidFill>
              </a:rPr>
              <a:t>, and </a:t>
            </a:r>
            <a:r>
              <a:rPr lang="en-US" baseline="0" dirty="0" smtClean="0"/>
              <a:t>uranium-234</a:t>
            </a:r>
            <a:r>
              <a:rPr lang="en-US" u="none" dirty="0" smtClean="0">
                <a:solidFill>
                  <a:schemeClr val="tx1"/>
                </a:solidFill>
              </a:rPr>
              <a:t>. All three isotopes are radioactive</a:t>
            </a:r>
            <a:r>
              <a:rPr lang="en-US" u="none" baseline="0" dirty="0" smtClean="0">
                <a:solidFill>
                  <a:schemeClr val="tx1"/>
                </a:solidFill>
              </a:rPr>
              <a:t> and create radioisotopes as they decay. The</a:t>
            </a:r>
            <a:r>
              <a:rPr lang="en-US" u="none" dirty="0" smtClean="0">
                <a:solidFill>
                  <a:schemeClr val="tx1"/>
                </a:solidFill>
              </a:rPr>
              <a:t> most abundant and stable is uranium-238 with a half-life of 4.51×10</a:t>
            </a:r>
            <a:r>
              <a:rPr lang="en-US" u="none" baseline="30000" dirty="0" smtClean="0">
                <a:solidFill>
                  <a:schemeClr val="tx1"/>
                </a:solidFill>
              </a:rPr>
              <a:t>9</a:t>
            </a:r>
            <a:r>
              <a:rPr lang="en-US" u="none" dirty="0" smtClean="0">
                <a:solidFill>
                  <a:schemeClr val="tx1"/>
                </a:solidFill>
              </a:rPr>
              <a:t> years (just about as old as the Earth itself). Uranium-235 has a half-life of 7.13×10</a:t>
            </a:r>
            <a:r>
              <a:rPr lang="en-US" u="none" baseline="30000" dirty="0" smtClean="0">
                <a:solidFill>
                  <a:schemeClr val="tx1"/>
                </a:solidFill>
              </a:rPr>
              <a:t>8</a:t>
            </a:r>
            <a:r>
              <a:rPr lang="en-US" u="none" dirty="0" smtClean="0">
                <a:solidFill>
                  <a:schemeClr val="tx1"/>
                </a:solidFill>
              </a:rPr>
              <a:t> years, and uranium-234 has a half-life of 2.48×10</a:t>
            </a:r>
            <a:r>
              <a:rPr lang="en-US" u="none" baseline="30000" dirty="0" smtClean="0">
                <a:solidFill>
                  <a:schemeClr val="tx1"/>
                </a:solidFill>
              </a:rPr>
              <a:t>5</a:t>
            </a:r>
            <a:r>
              <a:rPr lang="en-US" u="none" dirty="0" smtClean="0">
                <a:solidFill>
                  <a:schemeClr val="tx1"/>
                </a:solidFill>
              </a:rPr>
              <a:t> years.</a:t>
            </a:r>
            <a:endParaRPr lang="en-US" u="none" baseline="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rau.org/ptp/collection/consumer%20products/consumer.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pa.gov/rpdweb00/understand/calculate.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d044cBnTS5w"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Four</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Ionizing Radiation</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strange thing about radioactive isotopes…</a:t>
            </a:r>
            <a:endParaRPr lang="en-US" dirty="0"/>
          </a:p>
        </p:txBody>
      </p:sp>
      <p:sp>
        <p:nvSpPr>
          <p:cNvPr id="3" name="Content Placeholder 2"/>
          <p:cNvSpPr>
            <a:spLocks noGrp="1"/>
          </p:cNvSpPr>
          <p:nvPr>
            <p:ph idx="1"/>
          </p:nvPr>
        </p:nvSpPr>
        <p:spPr>
          <a:xfrm>
            <a:off x="457200" y="1719263"/>
            <a:ext cx="8229600" cy="2915799"/>
          </a:xfrm>
        </p:spPr>
        <p:txBody>
          <a:bodyPr/>
          <a:lstStyle/>
          <a:p>
            <a:pPr>
              <a:buNone/>
            </a:pPr>
            <a:r>
              <a:rPr lang="en-US" sz="2000" dirty="0" smtClean="0"/>
              <a:t>Nobody knows exactly when a radioactive isotope will decay and release radiation. </a:t>
            </a:r>
          </a:p>
          <a:p>
            <a:r>
              <a:rPr lang="en-US" sz="2000" dirty="0" smtClean="0"/>
              <a:t>Some isotopes may change in the next second, some in the next hour, some tomorrow, and some next year. Other isotopes will not decay for thousands of years.</a:t>
            </a:r>
          </a:p>
          <a:p>
            <a:pPr>
              <a:buNone/>
            </a:pPr>
            <a:r>
              <a:rPr lang="en-US" sz="2000" dirty="0" smtClean="0"/>
              <a:t>In a group of atoms, a pattern can be seen. We describe this pattern by using the term </a:t>
            </a:r>
            <a:r>
              <a:rPr lang="en-US" sz="2000" b="1" dirty="0" smtClean="0"/>
              <a:t>half-life.</a:t>
            </a:r>
          </a:p>
          <a:p>
            <a:r>
              <a:rPr lang="en-US" sz="2000" dirty="0" smtClean="0"/>
              <a:t>Half-lives range from fractions of a second to several billion years.</a:t>
            </a:r>
            <a:endParaRPr lang="en-US" sz="2000" b="1" dirty="0" smtClean="0"/>
          </a:p>
          <a:p>
            <a:endParaRPr lang="en-US" b="1"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half-life?</a:t>
            </a:r>
            <a:endParaRPr lang="en-US" dirty="0"/>
          </a:p>
        </p:txBody>
      </p:sp>
      <p:sp>
        <p:nvSpPr>
          <p:cNvPr id="3" name="Content Placeholder 2"/>
          <p:cNvSpPr>
            <a:spLocks noGrp="1"/>
          </p:cNvSpPr>
          <p:nvPr>
            <p:ph idx="1"/>
          </p:nvPr>
        </p:nvSpPr>
        <p:spPr/>
        <p:txBody>
          <a:bodyPr/>
          <a:lstStyle/>
          <a:p>
            <a:pPr>
              <a:buNone/>
            </a:pPr>
            <a:r>
              <a:rPr lang="en-US" dirty="0" smtClean="0"/>
              <a:t>The amount of time it takes for a given isotope to lose half of its radioactivity is known as its </a:t>
            </a:r>
            <a:r>
              <a:rPr lang="en-US" b="1" dirty="0" smtClean="0"/>
              <a:t>half-life</a:t>
            </a:r>
            <a:r>
              <a:rPr lang="en-US" dirty="0" smtClean="0"/>
              <a:t>. </a:t>
            </a:r>
          </a:p>
          <a:p>
            <a:pPr>
              <a:buNone/>
            </a:pPr>
            <a:endParaRPr lang="en-US" sz="1100" dirty="0" smtClean="0"/>
          </a:p>
          <a:p>
            <a:pPr>
              <a:buNone/>
            </a:pPr>
            <a:r>
              <a:rPr lang="en-US" dirty="0" smtClean="0"/>
              <a:t>An unstable isotope will eventually decay into                                                        a stable element. However, this process is                                                     often drawn out into something called a                                                        </a:t>
            </a:r>
            <a:r>
              <a:rPr lang="en-US" b="1" dirty="0" smtClean="0"/>
              <a:t>decay chain.</a:t>
            </a:r>
          </a:p>
          <a:p>
            <a:pPr>
              <a:buNone/>
            </a:pPr>
            <a:endParaRPr lang="en-US" dirty="0" smtClean="0"/>
          </a:p>
          <a:p>
            <a:pPr>
              <a:buNone/>
            </a:pPr>
            <a:r>
              <a:rPr lang="en-US" dirty="0" smtClean="0"/>
              <a:t>We measure the decay in half-lives.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938" y="2199503"/>
            <a:ext cx="3802353" cy="423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Ions have an electric charge.</a:t>
            </a:r>
            <a:endParaRPr lang="en-US" dirty="0"/>
          </a:p>
        </p:txBody>
      </p:sp>
      <p:sp>
        <p:nvSpPr>
          <p:cNvPr id="3" name="Content Placeholder 2"/>
          <p:cNvSpPr>
            <a:spLocks noGrp="1"/>
          </p:cNvSpPr>
          <p:nvPr>
            <p:ph idx="1"/>
          </p:nvPr>
        </p:nvSpPr>
        <p:spPr>
          <a:xfrm>
            <a:off x="457200" y="1658938"/>
            <a:ext cx="8229600" cy="4068762"/>
          </a:xfrm>
        </p:spPr>
        <p:txBody>
          <a:bodyPr/>
          <a:lstStyle/>
          <a:p>
            <a:r>
              <a:rPr lang="en-US" dirty="0" smtClean="0"/>
              <a:t>An </a:t>
            </a:r>
            <a:r>
              <a:rPr lang="en-US" b="1" dirty="0" smtClean="0"/>
              <a:t>ion</a:t>
            </a:r>
            <a:r>
              <a:rPr lang="en-US" dirty="0" smtClean="0"/>
              <a:t> is an atom or a group of atoms that have gained or lost an electron.</a:t>
            </a:r>
          </a:p>
          <a:p>
            <a:endParaRPr lang="en-US" dirty="0" smtClean="0"/>
          </a:p>
          <a:p>
            <a:r>
              <a:rPr lang="en-US" dirty="0" smtClean="0"/>
              <a:t>Ions have an electric charge. Ions are formed when an electron or proton joins or leaves an atom, giving it a positive or negative charge. </a:t>
            </a:r>
          </a:p>
          <a:p>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5" name="Picture 2"/>
          <p:cNvPicPr>
            <a:picLocks noChangeAspect="1" noChangeArrowheads="1"/>
          </p:cNvPicPr>
          <p:nvPr/>
        </p:nvPicPr>
        <p:blipFill>
          <a:blip r:embed="rId3" cstate="screen"/>
          <a:srcRect/>
          <a:stretch>
            <a:fillRect/>
          </a:stretch>
        </p:blipFill>
        <p:spPr bwMode="auto">
          <a:xfrm>
            <a:off x="1858962" y="3006142"/>
            <a:ext cx="5045075" cy="3243263"/>
          </a:xfrm>
          <a:prstGeom prst="rect">
            <a:avLst/>
          </a:prstGeom>
          <a:noFill/>
          <a:ln w="0">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 types of ionizing radiation deposit energy?</a:t>
            </a:r>
            <a:endParaRPr lang="en-US" dirty="0"/>
          </a:p>
        </p:txBody>
      </p:sp>
      <p:sp>
        <p:nvSpPr>
          <p:cNvPr id="3" name="Content Placeholder 2"/>
          <p:cNvSpPr>
            <a:spLocks noGrp="1"/>
          </p:cNvSpPr>
          <p:nvPr>
            <p:ph idx="1"/>
          </p:nvPr>
        </p:nvSpPr>
        <p:spPr>
          <a:xfrm>
            <a:off x="457200" y="1709738"/>
            <a:ext cx="8229600" cy="1350962"/>
          </a:xfrm>
        </p:spPr>
        <p:txBody>
          <a:bodyPr/>
          <a:lstStyle/>
          <a:p>
            <a:pPr>
              <a:buNone/>
            </a:pPr>
            <a:r>
              <a:rPr lang="en-US" dirty="0" smtClean="0"/>
              <a:t>Types of ionizing radiation differ widely in their abilities to penetrate tissue and deposit energy through ionization. Because it can knock electrons from atoms and molecules, ionizing radiation can change human tissues.</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3074" name="Picture 2"/>
          <p:cNvPicPr>
            <a:picLocks noChangeAspect="1" noChangeArrowheads="1"/>
          </p:cNvPicPr>
          <p:nvPr/>
        </p:nvPicPr>
        <p:blipFill>
          <a:blip r:embed="rId3" cstate="screen"/>
          <a:srcRect/>
          <a:stretch>
            <a:fillRect/>
          </a:stretch>
        </p:blipFill>
        <p:spPr bwMode="auto">
          <a:xfrm>
            <a:off x="1512241" y="2671528"/>
            <a:ext cx="6119518" cy="3604011"/>
          </a:xfrm>
          <a:prstGeom prst="rect">
            <a:avLst/>
          </a:prstGeom>
          <a:noFill/>
          <a:ln w="9525">
            <a:noFill/>
            <a:miter lim="800000"/>
            <a:headEnd/>
            <a:tailEnd/>
          </a:ln>
        </p:spPr>
      </p:pic>
      <p:sp>
        <p:nvSpPr>
          <p:cNvPr id="5" name="TextBox 4"/>
          <p:cNvSpPr txBox="1"/>
          <p:nvPr/>
        </p:nvSpPr>
        <p:spPr>
          <a:xfrm>
            <a:off x="6054810" y="6391870"/>
            <a:ext cx="1237839" cy="246221"/>
          </a:xfrm>
          <a:prstGeom prst="rect">
            <a:avLst/>
          </a:prstGeom>
          <a:noFill/>
        </p:spPr>
        <p:txBody>
          <a:bodyPr wrap="none" rtlCol="0">
            <a:spAutoFit/>
          </a:bodyPr>
          <a:lstStyle/>
          <a:p>
            <a:r>
              <a:rPr lang="en-US" sz="1000" dirty="0" smtClean="0"/>
              <a:t>Image: Penn State</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radiation protection? </a:t>
            </a:r>
            <a:endParaRPr lang="en-US" dirty="0"/>
          </a:p>
        </p:txBody>
      </p:sp>
      <p:sp>
        <p:nvSpPr>
          <p:cNvPr id="3" name="Content Placeholder 2"/>
          <p:cNvSpPr>
            <a:spLocks noGrp="1"/>
          </p:cNvSpPr>
          <p:nvPr>
            <p:ph idx="1"/>
          </p:nvPr>
        </p:nvSpPr>
        <p:spPr>
          <a:xfrm>
            <a:off x="457200" y="2527300"/>
            <a:ext cx="8229600" cy="2646362"/>
          </a:xfrm>
        </p:spPr>
        <p:txBody>
          <a:bodyPr/>
          <a:lstStyle/>
          <a:p>
            <a:pPr>
              <a:buNone/>
            </a:pPr>
            <a:endParaRPr lang="en-US" dirty="0" smtClean="0"/>
          </a:p>
          <a:p>
            <a:pPr>
              <a:buNone/>
            </a:pPr>
            <a:r>
              <a:rPr lang="en-US" dirty="0" smtClean="0"/>
              <a:t>Radiation dose is determined by the amount of </a:t>
            </a:r>
          </a:p>
          <a:p>
            <a:endParaRPr lang="en-US" dirty="0" smtClean="0"/>
          </a:p>
          <a:p>
            <a:r>
              <a:rPr lang="en-US" b="1" dirty="0" smtClean="0"/>
              <a:t>Time</a:t>
            </a:r>
            <a:r>
              <a:rPr lang="en-US" dirty="0" smtClean="0"/>
              <a:t> that a person is exposed to ionizing radiation</a:t>
            </a:r>
          </a:p>
          <a:p>
            <a:r>
              <a:rPr lang="en-US" b="1" dirty="0" smtClean="0"/>
              <a:t>Shielding </a:t>
            </a:r>
            <a:r>
              <a:rPr lang="en-US" dirty="0" smtClean="0"/>
              <a:t>used protect a person</a:t>
            </a:r>
          </a:p>
          <a:p>
            <a:r>
              <a:rPr lang="en-US" b="1" dirty="0" smtClean="0"/>
              <a:t>Distance</a:t>
            </a:r>
            <a:r>
              <a:rPr lang="en-US" dirty="0" smtClean="0"/>
              <a:t> between a person and a radioactive substance. </a:t>
            </a:r>
          </a:p>
          <a:p>
            <a:endParaRPr lang="en-US" dirty="0"/>
          </a:p>
          <a:p>
            <a:pPr marL="0" indent="0">
              <a:buNone/>
            </a:pPr>
            <a:r>
              <a:rPr lang="en-US" dirty="0" smtClean="0"/>
              <a:t>UV rays in sunlight are non-ionizing radiation, but the same principles apply.</a:t>
            </a:r>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a:stretch>
            <a:fillRect/>
          </a:stretch>
        </p:blipFill>
        <p:spPr bwMode="auto">
          <a:xfrm>
            <a:off x="5358938" y="386849"/>
            <a:ext cx="3471381" cy="22513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symbol mean?</a:t>
            </a:r>
            <a:endParaRPr lang="en-US" dirty="0"/>
          </a:p>
        </p:txBody>
      </p:sp>
      <p:sp>
        <p:nvSpPr>
          <p:cNvPr id="3" name="Content Placeholder 2"/>
          <p:cNvSpPr>
            <a:spLocks noGrp="1"/>
          </p:cNvSpPr>
          <p:nvPr>
            <p:ph idx="1"/>
          </p:nvPr>
        </p:nvSpPr>
        <p:spPr>
          <a:xfrm>
            <a:off x="215153" y="2043952"/>
            <a:ext cx="8229600" cy="4569195"/>
          </a:xfrm>
        </p:spPr>
        <p:txBody>
          <a:bodyPr/>
          <a:lstStyle/>
          <a:p>
            <a:pPr>
              <a:buNone/>
            </a:pPr>
            <a:endParaRPr lang="en-US" b="1" dirty="0" smtClean="0"/>
          </a:p>
          <a:p>
            <a:pPr>
              <a:buNone/>
            </a:pPr>
            <a:r>
              <a:rPr lang="en-US" b="1" dirty="0" smtClean="0"/>
              <a:t>		</a:t>
            </a:r>
          </a:p>
          <a:p>
            <a:pPr>
              <a:buNone/>
            </a:pPr>
            <a:r>
              <a:rPr lang="en-US" b="1" dirty="0" smtClean="0"/>
              <a:t>			</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sp>
        <p:nvSpPr>
          <p:cNvPr id="6" name="Rectangle 5"/>
          <p:cNvSpPr/>
          <p:nvPr/>
        </p:nvSpPr>
        <p:spPr>
          <a:xfrm>
            <a:off x="665629" y="3890783"/>
            <a:ext cx="7812741" cy="1631216"/>
          </a:xfrm>
          <a:prstGeom prst="rect">
            <a:avLst/>
          </a:prstGeom>
        </p:spPr>
        <p:txBody>
          <a:bodyPr wrap="square">
            <a:spAutoFit/>
          </a:bodyPr>
          <a:lstStyle/>
          <a:p>
            <a:r>
              <a:rPr lang="en-US" sz="2000" dirty="0" smtClean="0"/>
              <a:t>This symbol is used on packages of </a:t>
            </a:r>
            <a:r>
              <a:rPr lang="en-US" sz="2000" b="1" dirty="0" smtClean="0"/>
              <a:t>radioactive materials</a:t>
            </a:r>
            <a:r>
              <a:rPr lang="en-US" sz="2000" dirty="0" smtClean="0"/>
              <a:t>, such as isotopes, and on doors to rooms or areas where radioactive materials are used or stored. </a:t>
            </a:r>
          </a:p>
          <a:p>
            <a:endParaRPr lang="en-US" sz="2000" dirty="0" smtClean="0"/>
          </a:p>
          <a:p>
            <a:r>
              <a:rPr lang="en-US" sz="2000" dirty="0" smtClean="0"/>
              <a:t>Why do we use it?</a:t>
            </a:r>
            <a:endParaRPr lang="en-US" sz="2000" dirty="0"/>
          </a:p>
        </p:txBody>
      </p:sp>
      <p:pic>
        <p:nvPicPr>
          <p:cNvPr id="5" name="Picture 2"/>
          <p:cNvPicPr>
            <a:picLocks noChangeAspect="1" noChangeArrowheads="1"/>
          </p:cNvPicPr>
          <p:nvPr/>
        </p:nvPicPr>
        <p:blipFill>
          <a:blip r:embed="rId3" cstate="print"/>
          <a:srcRect/>
          <a:stretch>
            <a:fillRect/>
          </a:stretch>
        </p:blipFill>
        <p:spPr bwMode="auto">
          <a:xfrm>
            <a:off x="3305175" y="1387888"/>
            <a:ext cx="2533650" cy="242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protection on the job</a:t>
            </a:r>
            <a:endParaRPr lang="en-US" dirty="0"/>
          </a:p>
        </p:txBody>
      </p:sp>
      <p:sp>
        <p:nvSpPr>
          <p:cNvPr id="3" name="Content Placeholder 2"/>
          <p:cNvSpPr>
            <a:spLocks noGrp="1"/>
          </p:cNvSpPr>
          <p:nvPr>
            <p:ph idx="1"/>
          </p:nvPr>
        </p:nvSpPr>
        <p:spPr/>
        <p:txBody>
          <a:bodyPr/>
          <a:lstStyle/>
          <a:p>
            <a:pPr>
              <a:buNone/>
            </a:pPr>
            <a:r>
              <a:rPr lang="en-US" dirty="0" smtClean="0"/>
              <a:t>Ionizing radiation is widely used in industry and medicine. Workers need to take precautions against particle radiation and electromagnetic radiation. </a:t>
            </a:r>
          </a:p>
          <a:p>
            <a:r>
              <a:rPr lang="en-US" b="1" dirty="0" smtClean="0"/>
              <a:t>Time</a:t>
            </a:r>
            <a:endParaRPr lang="en-US" dirty="0" smtClean="0"/>
          </a:p>
          <a:p>
            <a:r>
              <a:rPr lang="en-US" b="1" dirty="0" smtClean="0"/>
              <a:t>Shielding</a:t>
            </a:r>
            <a:endParaRPr lang="en-US" dirty="0" smtClean="0"/>
          </a:p>
          <a:p>
            <a:r>
              <a:rPr lang="en-US" b="1" dirty="0" smtClean="0"/>
              <a:t>Distance</a:t>
            </a:r>
            <a:r>
              <a:rPr lang="en-US" dirty="0" smtClean="0"/>
              <a:t> </a:t>
            </a:r>
          </a:p>
          <a:p>
            <a:endParaRPr lang="en-US" dirty="0" smtClean="0"/>
          </a:p>
          <a:p>
            <a:pPr>
              <a:buNone/>
            </a:pPr>
            <a:r>
              <a:rPr lang="en-US" dirty="0" smtClean="0"/>
              <a:t>What precautions are taken here?</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a:stretch>
            <a:fillRect/>
          </a:stretch>
        </p:blipFill>
        <p:spPr bwMode="auto">
          <a:xfrm>
            <a:off x="4025029" y="2732653"/>
            <a:ext cx="4540133" cy="340510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of measuring ionizing radiation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lvl="0"/>
            <a:endParaRPr lang="en-US" dirty="0" smtClean="0"/>
          </a:p>
          <a:p>
            <a:pPr lvl="0">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39816" y="1807529"/>
            <a:ext cx="9038869" cy="31832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5793922" y="2010129"/>
            <a:ext cx="1866900" cy="46672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Can exposure to ionizing radiation harm you?</a:t>
            </a:r>
            <a:endParaRPr lang="en-US" dirty="0"/>
          </a:p>
        </p:txBody>
      </p:sp>
      <p:sp>
        <p:nvSpPr>
          <p:cNvPr id="3" name="Content Placeholder 2"/>
          <p:cNvSpPr>
            <a:spLocks noGrp="1"/>
          </p:cNvSpPr>
          <p:nvPr>
            <p:ph idx="1"/>
          </p:nvPr>
        </p:nvSpPr>
        <p:spPr>
          <a:xfrm>
            <a:off x="480945" y="1745673"/>
            <a:ext cx="5231081" cy="2933205"/>
          </a:xfrm>
        </p:spPr>
        <p:txBody>
          <a:bodyPr/>
          <a:lstStyle/>
          <a:p>
            <a:pPr>
              <a:buNone/>
            </a:pPr>
            <a:r>
              <a:rPr lang="en-US" sz="2000" dirty="0" smtClean="0"/>
              <a:t>It can. Damage depends on how much and how long. </a:t>
            </a:r>
          </a:p>
          <a:p>
            <a:r>
              <a:rPr lang="en-US" dirty="0" smtClean="0"/>
              <a:t>Very high exposure received in a short time can cause death.</a:t>
            </a:r>
          </a:p>
          <a:p>
            <a:r>
              <a:rPr lang="en-US" dirty="0" smtClean="0"/>
              <a:t>Low levels over a long time may cause little damage and your body’s cells can usually repair themselves.</a:t>
            </a:r>
          </a:p>
          <a:p>
            <a:r>
              <a:rPr lang="en-US" dirty="0" smtClean="0"/>
              <a:t>Sometimes the cell makes an incorrect repair. The effect of incorrect repair could show up years later as cancer.</a:t>
            </a:r>
          </a:p>
          <a:p>
            <a:endParaRPr lang="en-US" dirty="0" smtClean="0"/>
          </a:p>
          <a:p>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sp>
        <p:nvSpPr>
          <p:cNvPr id="8" name="TextBox 7"/>
          <p:cNvSpPr txBox="1"/>
          <p:nvPr/>
        </p:nvSpPr>
        <p:spPr>
          <a:xfrm>
            <a:off x="7955279" y="2913016"/>
            <a:ext cx="809897" cy="461665"/>
          </a:xfrm>
          <a:prstGeom prst="rect">
            <a:avLst/>
          </a:prstGeom>
          <a:noFill/>
        </p:spPr>
        <p:txBody>
          <a:bodyPr wrap="square" rtlCol="0">
            <a:spAutoFit/>
          </a:bodyPr>
          <a:lstStyle/>
          <a:p>
            <a:r>
              <a:rPr lang="en-US" dirty="0" smtClean="0"/>
              <a:t>ion</a:t>
            </a:r>
            <a:endParaRPr lang="en-US" dirty="0"/>
          </a:p>
        </p:txBody>
      </p:sp>
      <p:sp>
        <p:nvSpPr>
          <p:cNvPr id="7" name="Explosion 1 6"/>
          <p:cNvSpPr/>
          <p:nvPr/>
        </p:nvSpPr>
        <p:spPr bwMode="auto">
          <a:xfrm>
            <a:off x="6259934" y="3637476"/>
            <a:ext cx="593124" cy="432486"/>
          </a:xfrm>
          <a:prstGeom prst="irregularSeal1">
            <a:avLst/>
          </a:prstGeom>
          <a:solidFill>
            <a:srgbClr val="FFFF00">
              <a:alpha val="8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pic>
        <p:nvPicPr>
          <p:cNvPr id="5" name="Picture 2"/>
          <p:cNvPicPr>
            <a:picLocks noChangeAspect="1" noChangeArrowheads="1"/>
          </p:cNvPicPr>
          <p:nvPr/>
        </p:nvPicPr>
        <p:blipFill>
          <a:blip r:embed="rId4" cstate="screen"/>
          <a:srcRect/>
          <a:stretch>
            <a:fillRect/>
          </a:stretch>
        </p:blipFill>
        <p:spPr bwMode="auto">
          <a:xfrm>
            <a:off x="6609806" y="261257"/>
            <a:ext cx="2168434" cy="216843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cxnSp>
        <p:nvCxnSpPr>
          <p:cNvPr id="10" name="Straight Arrow Connector 9"/>
          <p:cNvCxnSpPr>
            <a:stCxn id="8" idx="1"/>
          </p:cNvCxnSpPr>
          <p:nvPr/>
        </p:nvCxnSpPr>
        <p:spPr bwMode="auto">
          <a:xfrm rot="10800000" flipV="1">
            <a:off x="6570619" y="3143848"/>
            <a:ext cx="1384661" cy="722757"/>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exposure to radiation?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4985138"/>
              </p:ext>
            </p:extLst>
          </p:nvPr>
        </p:nvGraphicFramePr>
        <p:xfrm>
          <a:off x="135924" y="2111713"/>
          <a:ext cx="8693618" cy="40687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cxnSp>
        <p:nvCxnSpPr>
          <p:cNvPr id="7" name="Straight Connector 6"/>
          <p:cNvCxnSpPr/>
          <p:nvPr/>
        </p:nvCxnSpPr>
        <p:spPr bwMode="auto">
          <a:xfrm rot="10800000" flipV="1">
            <a:off x="3121178" y="2703760"/>
            <a:ext cx="100208" cy="876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748616" y="2686409"/>
            <a:ext cx="137786" cy="21006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TextBox 2"/>
          <p:cNvSpPr txBox="1"/>
          <p:nvPr/>
        </p:nvSpPr>
        <p:spPr>
          <a:xfrm>
            <a:off x="285485" y="1581663"/>
            <a:ext cx="8858515" cy="461665"/>
          </a:xfrm>
          <a:prstGeom prst="rect">
            <a:avLst/>
          </a:prstGeom>
          <a:noFill/>
        </p:spPr>
        <p:txBody>
          <a:bodyPr wrap="none" rtlCol="0">
            <a:spAutoFit/>
          </a:bodyPr>
          <a:lstStyle/>
          <a:p>
            <a:r>
              <a:rPr lang="en-US" dirty="0"/>
              <a:t>I</a:t>
            </a:r>
            <a:r>
              <a:rPr lang="en-US" dirty="0" smtClean="0"/>
              <a:t>n the U.S., we are exposed to an average of 6.2 </a:t>
            </a:r>
            <a:r>
              <a:rPr lang="en-US" dirty="0" err="1" smtClean="0"/>
              <a:t>mSv</a:t>
            </a:r>
            <a:r>
              <a:rPr lang="en-US" dirty="0" smtClean="0"/>
              <a:t> per year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Ionizing Radiation:</a:t>
            </a:r>
            <a:endParaRPr lang="en-US" dirty="0"/>
          </a:p>
        </p:txBody>
      </p:sp>
      <p:sp>
        <p:nvSpPr>
          <p:cNvPr id="3" name="Content Placeholder 2"/>
          <p:cNvSpPr>
            <a:spLocks noGrp="1"/>
          </p:cNvSpPr>
          <p:nvPr>
            <p:ph idx="1"/>
          </p:nvPr>
        </p:nvSpPr>
        <p:spPr>
          <a:xfrm>
            <a:off x="457200" y="1709738"/>
            <a:ext cx="8229600" cy="5148262"/>
          </a:xfrm>
        </p:spPr>
        <p:txBody>
          <a:bodyPr/>
          <a:lstStyle/>
          <a:p>
            <a:pPr>
              <a:spcBef>
                <a:spcPts val="400"/>
              </a:spcBef>
              <a:spcAft>
                <a:spcPts val="0"/>
              </a:spcAft>
              <a:buNone/>
            </a:pPr>
            <a:r>
              <a:rPr lang="en-US" b="1" dirty="0" smtClean="0"/>
              <a:t>Types of radiation</a:t>
            </a:r>
          </a:p>
          <a:p>
            <a:pPr lvl="1">
              <a:spcBef>
                <a:spcPts val="400"/>
              </a:spcBef>
              <a:spcAft>
                <a:spcPts val="0"/>
              </a:spcAft>
              <a:buClrTx/>
              <a:buFont typeface="Arial" pitchFamily="34" charset="0"/>
              <a:buChar char="–"/>
            </a:pPr>
            <a:r>
              <a:rPr lang="en-US" sz="1800" dirty="0" smtClean="0"/>
              <a:t>Non-ionizing</a:t>
            </a:r>
          </a:p>
          <a:p>
            <a:pPr lvl="1">
              <a:spcBef>
                <a:spcPts val="400"/>
              </a:spcBef>
              <a:spcAft>
                <a:spcPts val="0"/>
              </a:spcAft>
              <a:buClrTx/>
              <a:buFont typeface="Arial" pitchFamily="34" charset="0"/>
              <a:buChar char="–"/>
            </a:pPr>
            <a:r>
              <a:rPr lang="en-US" sz="1800" dirty="0" smtClean="0"/>
              <a:t>Ionizing</a:t>
            </a:r>
          </a:p>
          <a:p>
            <a:pPr>
              <a:spcBef>
                <a:spcPts val="400"/>
              </a:spcBef>
              <a:spcAft>
                <a:spcPts val="0"/>
              </a:spcAft>
              <a:buNone/>
            </a:pPr>
            <a:r>
              <a:rPr lang="en-US" b="1" dirty="0" smtClean="0"/>
              <a:t>Forms of ionizing radiation</a:t>
            </a:r>
          </a:p>
          <a:p>
            <a:pPr lvl="1">
              <a:spcBef>
                <a:spcPts val="400"/>
              </a:spcBef>
              <a:spcAft>
                <a:spcPts val="0"/>
              </a:spcAft>
              <a:buClrTx/>
              <a:buFont typeface="Arial" pitchFamily="34" charset="0"/>
              <a:buChar char="–"/>
            </a:pPr>
            <a:r>
              <a:rPr lang="en-US" sz="1800" dirty="0" smtClean="0"/>
              <a:t>Alpha particles</a:t>
            </a:r>
          </a:p>
          <a:p>
            <a:pPr lvl="1">
              <a:spcBef>
                <a:spcPts val="400"/>
              </a:spcBef>
              <a:spcAft>
                <a:spcPts val="0"/>
              </a:spcAft>
              <a:buClrTx/>
              <a:buFont typeface="Arial" pitchFamily="34" charset="0"/>
              <a:buChar char="–"/>
            </a:pPr>
            <a:r>
              <a:rPr lang="en-US" sz="1800" dirty="0" smtClean="0"/>
              <a:t>Beta particles</a:t>
            </a:r>
          </a:p>
          <a:p>
            <a:pPr lvl="1">
              <a:spcBef>
                <a:spcPts val="400"/>
              </a:spcBef>
              <a:spcAft>
                <a:spcPts val="0"/>
              </a:spcAft>
              <a:buClrTx/>
              <a:buFont typeface="Arial" pitchFamily="34" charset="0"/>
              <a:buChar char="–"/>
            </a:pPr>
            <a:r>
              <a:rPr lang="en-US" sz="1800" dirty="0" smtClean="0"/>
              <a:t>Gamma rays</a:t>
            </a:r>
            <a:endParaRPr lang="en-US" dirty="0" smtClean="0"/>
          </a:p>
          <a:p>
            <a:pPr>
              <a:spcBef>
                <a:spcPts val="400"/>
              </a:spcBef>
              <a:spcAft>
                <a:spcPts val="0"/>
              </a:spcAft>
              <a:buNone/>
            </a:pPr>
            <a:r>
              <a:rPr lang="en-US" b="1" dirty="0" smtClean="0"/>
              <a:t>Radiation </a:t>
            </a:r>
          </a:p>
          <a:p>
            <a:pPr lvl="1">
              <a:spcBef>
                <a:spcPts val="400"/>
              </a:spcBef>
              <a:spcAft>
                <a:spcPts val="0"/>
              </a:spcAft>
              <a:buClrTx/>
              <a:buFont typeface="Arial" pitchFamily="34" charset="0"/>
              <a:buChar char="–"/>
            </a:pPr>
            <a:r>
              <a:rPr lang="en-US" sz="1800" dirty="0" smtClean="0"/>
              <a:t>Decay chain</a:t>
            </a:r>
          </a:p>
          <a:p>
            <a:pPr lvl="1">
              <a:spcBef>
                <a:spcPts val="400"/>
              </a:spcBef>
              <a:spcAft>
                <a:spcPts val="0"/>
              </a:spcAft>
              <a:buClrTx/>
              <a:buFont typeface="Arial" pitchFamily="34" charset="0"/>
              <a:buChar char="–"/>
            </a:pPr>
            <a:r>
              <a:rPr lang="en-US" sz="1800" dirty="0" smtClean="0"/>
              <a:t>Half-life</a:t>
            </a:r>
          </a:p>
          <a:p>
            <a:pPr lvl="1">
              <a:spcBef>
                <a:spcPts val="400"/>
              </a:spcBef>
              <a:spcAft>
                <a:spcPts val="0"/>
              </a:spcAft>
              <a:buClrTx/>
              <a:buFont typeface="Arial" pitchFamily="34" charset="0"/>
              <a:buChar char="–"/>
            </a:pPr>
            <a:r>
              <a:rPr lang="en-US" sz="1800" dirty="0" smtClean="0"/>
              <a:t>Dose</a:t>
            </a:r>
            <a:endParaRPr lang="en-US" dirty="0" smtClean="0"/>
          </a:p>
          <a:p>
            <a:pPr>
              <a:spcBef>
                <a:spcPts val="400"/>
              </a:spcBef>
              <a:spcAft>
                <a:spcPts val="600"/>
              </a:spcAft>
              <a:buNone/>
            </a:pPr>
            <a:r>
              <a:rPr lang="en-US" b="1" dirty="0" smtClean="0"/>
              <a:t>Radiation measurements</a:t>
            </a:r>
            <a:endParaRPr lang="en-US" dirty="0" smtClean="0"/>
          </a:p>
          <a:p>
            <a:pPr>
              <a:spcBef>
                <a:spcPts val="400"/>
              </a:spcBef>
              <a:spcAft>
                <a:spcPts val="600"/>
              </a:spcAft>
              <a:buNone/>
            </a:pPr>
            <a:r>
              <a:rPr lang="en-US" b="1" dirty="0" smtClean="0"/>
              <a:t>Sources of radiation</a:t>
            </a:r>
            <a:endParaRPr lang="en-US" dirty="0" smtClean="0"/>
          </a:p>
          <a:p>
            <a:pPr>
              <a:spcBef>
                <a:spcPts val="400"/>
              </a:spcBef>
              <a:spcAft>
                <a:spcPts val="600"/>
              </a:spcAft>
              <a:buNone/>
            </a:pPr>
            <a:r>
              <a:rPr lang="en-US" b="1" dirty="0" smtClean="0"/>
              <a:t>Average annual exposure</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your radiation exposure come from?</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144030" y="1136469"/>
            <a:ext cx="6855939" cy="530352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exposed to the most space radiation?</a:t>
            </a:r>
            <a:endParaRPr lang="en-US" dirty="0"/>
          </a:p>
        </p:txBody>
      </p:sp>
      <p:sp>
        <p:nvSpPr>
          <p:cNvPr id="3" name="Content Placeholder 2"/>
          <p:cNvSpPr>
            <a:spLocks noGrp="1"/>
          </p:cNvSpPr>
          <p:nvPr>
            <p:ph idx="1"/>
          </p:nvPr>
        </p:nvSpPr>
        <p:spPr>
          <a:xfrm>
            <a:off x="457200" y="1709737"/>
            <a:ext cx="8229600" cy="4302755"/>
          </a:xfrm>
        </p:spPr>
        <p:txBody>
          <a:bodyPr/>
          <a:lstStyle/>
          <a:p>
            <a:r>
              <a:rPr lang="en-US" b="1" dirty="0" smtClean="0"/>
              <a:t>Space radiation </a:t>
            </a:r>
            <a:r>
              <a:rPr lang="en-US" dirty="0" smtClean="0"/>
              <a:t>consists of solar particles and cosmic rays from outer space.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Who is exposed to the most space radiation: the skier or the fisherman at the ocean?</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pic>
        <p:nvPicPr>
          <p:cNvPr id="2051" name="Picture 3"/>
          <p:cNvPicPr>
            <a:picLocks noChangeAspect="1" noChangeArrowheads="1"/>
          </p:cNvPicPr>
          <p:nvPr/>
        </p:nvPicPr>
        <p:blipFill>
          <a:blip r:embed="rId3" cstate="print"/>
          <a:srcRect/>
          <a:stretch>
            <a:fillRect/>
          </a:stretch>
        </p:blipFill>
        <p:spPr bwMode="auto">
          <a:xfrm>
            <a:off x="1606734" y="2196148"/>
            <a:ext cx="2470437" cy="283464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2052" name="Picture 4"/>
          <p:cNvPicPr>
            <a:picLocks noChangeAspect="1" noChangeArrowheads="1"/>
          </p:cNvPicPr>
          <p:nvPr/>
        </p:nvPicPr>
        <p:blipFill>
          <a:blip r:embed="rId4" cstate="print"/>
          <a:srcRect t="14955" b="6902"/>
          <a:stretch>
            <a:fillRect/>
          </a:stretch>
        </p:blipFill>
        <p:spPr bwMode="auto">
          <a:xfrm>
            <a:off x="5237018" y="2211079"/>
            <a:ext cx="2467441" cy="2803084"/>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exposed to the most terrestrial radiation?</a:t>
            </a:r>
            <a:endParaRPr lang="en-US" dirty="0"/>
          </a:p>
        </p:txBody>
      </p:sp>
      <p:sp>
        <p:nvSpPr>
          <p:cNvPr id="3" name="Content Placeholder 2"/>
          <p:cNvSpPr>
            <a:spLocks noGrp="1"/>
          </p:cNvSpPr>
          <p:nvPr>
            <p:ph idx="1"/>
          </p:nvPr>
        </p:nvSpPr>
        <p:spPr>
          <a:xfrm>
            <a:off x="457200" y="1659634"/>
            <a:ext cx="8229600" cy="4889084"/>
          </a:xfrm>
        </p:spPr>
        <p:txBody>
          <a:bodyPr/>
          <a:lstStyle/>
          <a:p>
            <a:r>
              <a:rPr lang="en-US" b="1" dirty="0" smtClean="0"/>
              <a:t>Terrestrial radiation </a:t>
            </a:r>
            <a:r>
              <a:rPr lang="en-US" dirty="0" smtClean="0"/>
              <a:t>comes from elements found in common soil. Most soils contain some elements like potassium, uranium, or thorium.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pic>
        <p:nvPicPr>
          <p:cNvPr id="6146" name="Picture 2"/>
          <p:cNvPicPr>
            <a:picLocks noChangeAspect="1" noChangeArrowheads="1"/>
          </p:cNvPicPr>
          <p:nvPr/>
        </p:nvPicPr>
        <p:blipFill>
          <a:blip r:embed="rId3" cstate="screen"/>
          <a:srcRect/>
          <a:stretch>
            <a:fillRect/>
          </a:stretch>
        </p:blipFill>
        <p:spPr bwMode="auto">
          <a:xfrm>
            <a:off x="1216959" y="2291631"/>
            <a:ext cx="6710081" cy="419196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35" y="0"/>
            <a:ext cx="8220854" cy="1379538"/>
          </a:xfrm>
        </p:spPr>
        <p:txBody>
          <a:bodyPr/>
          <a:lstStyle/>
          <a:p>
            <a:r>
              <a:rPr lang="en-US" dirty="0" smtClean="0"/>
              <a:t>What is internal radiation?</a:t>
            </a:r>
            <a:endParaRPr lang="en-US" dirty="0"/>
          </a:p>
        </p:txBody>
      </p:sp>
      <p:sp>
        <p:nvSpPr>
          <p:cNvPr id="3" name="Content Placeholder 2"/>
          <p:cNvSpPr>
            <a:spLocks noGrp="1"/>
          </p:cNvSpPr>
          <p:nvPr>
            <p:ph idx="1"/>
          </p:nvPr>
        </p:nvSpPr>
        <p:spPr>
          <a:xfrm>
            <a:off x="457200" y="1709737"/>
            <a:ext cx="8229600" cy="4422121"/>
          </a:xfrm>
        </p:spPr>
        <p:txBody>
          <a:bodyPr/>
          <a:lstStyle/>
          <a:p>
            <a:pPr>
              <a:buNone/>
            </a:pPr>
            <a:r>
              <a:rPr lang="en-US" dirty="0" smtClean="0"/>
              <a:t>Internal radiation is found in plants, animals, and people. All living things are made of elements, including some radioactive ones.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Which nut has more radioactive elements: Brazil nuts or walnuts?</a:t>
            </a:r>
          </a:p>
          <a:p>
            <a:endParaRPr lang="en-US" dirty="0" smtClean="0"/>
          </a:p>
          <a:p>
            <a:pPr>
              <a:buNone/>
            </a:pPr>
            <a:r>
              <a:rPr lang="en-US" dirty="0" smtClean="0"/>
              <a:t>Find out about more consumer products that are radioactive at</a:t>
            </a:r>
          </a:p>
          <a:p>
            <a:pPr>
              <a:buNone/>
            </a:pPr>
            <a:r>
              <a:rPr lang="en-US" dirty="0" smtClean="0">
                <a:hlinkClick r:id="rId3"/>
              </a:rPr>
              <a:t>http://www.orau.org/ptp/collection/consumer%20products/consumer.htm</a:t>
            </a:r>
            <a:r>
              <a:rPr lang="en-US" dirty="0" smtClean="0"/>
              <a:t> </a:t>
            </a:r>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pic>
        <p:nvPicPr>
          <p:cNvPr id="3074" name="Picture 2"/>
          <p:cNvPicPr>
            <a:picLocks noChangeAspect="1" noChangeArrowheads="1"/>
          </p:cNvPicPr>
          <p:nvPr/>
        </p:nvPicPr>
        <p:blipFill>
          <a:blip r:embed="rId4" cstate="print"/>
          <a:srcRect l="18420" t="18051" r="5418" b="4923"/>
          <a:stretch>
            <a:fillRect/>
          </a:stretch>
        </p:blipFill>
        <p:spPr bwMode="auto">
          <a:xfrm>
            <a:off x="5092193" y="2679400"/>
            <a:ext cx="2402650" cy="160432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5" cstate="print"/>
          <a:srcRect/>
          <a:stretch>
            <a:fillRect/>
          </a:stretch>
        </p:blipFill>
        <p:spPr bwMode="auto">
          <a:xfrm>
            <a:off x="1635738" y="2669551"/>
            <a:ext cx="2378611" cy="161308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screen"/>
          <a:srcRect/>
          <a:stretch>
            <a:fillRect/>
          </a:stretch>
        </p:blipFill>
        <p:spPr bwMode="auto">
          <a:xfrm>
            <a:off x="3913094" y="1479177"/>
            <a:ext cx="5124540" cy="478715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What is radon?</a:t>
            </a:r>
            <a:endParaRPr lang="en-US" dirty="0"/>
          </a:p>
        </p:txBody>
      </p:sp>
      <p:sp>
        <p:nvSpPr>
          <p:cNvPr id="3" name="Content Placeholder 2"/>
          <p:cNvSpPr>
            <a:spLocks noGrp="1"/>
          </p:cNvSpPr>
          <p:nvPr>
            <p:ph idx="1"/>
          </p:nvPr>
        </p:nvSpPr>
        <p:spPr/>
        <p:txBody>
          <a:bodyPr/>
          <a:lstStyle/>
          <a:p>
            <a:pPr>
              <a:buNone/>
            </a:pPr>
            <a:r>
              <a:rPr lang="en-US" dirty="0" smtClean="0"/>
              <a:t>Radon is a </a:t>
            </a:r>
            <a:r>
              <a:rPr lang="en-US" b="1" dirty="0" smtClean="0"/>
              <a:t>radioactive gas </a:t>
            </a:r>
            <a:r>
              <a:rPr lang="en-US" dirty="0" smtClean="0"/>
              <a:t>that                                                                      comes from the normal decay of                                                               uranium found in nearly all soils                                                                       and water. It is part of the                                                                                              background radiation you receive                                                                                   everyday.</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r="2700000">
              <a:srgbClr val="000000">
                <a:alpha val="34000"/>
              </a:srgbClr>
            </a:outerShdw>
          </a:effectLst>
        </p:spPr>
        <p:txBody>
          <a:bodyPr/>
          <a:lstStyle/>
          <a:p>
            <a:r>
              <a:rPr lang="en-US" dirty="0" smtClean="0"/>
              <a:t>What are some human-made sources of radiation?</a:t>
            </a:r>
            <a:endParaRPr lang="en-US" dirty="0"/>
          </a:p>
        </p:txBody>
      </p:sp>
      <p:sp>
        <p:nvSpPr>
          <p:cNvPr id="3" name="Content Placeholder 2"/>
          <p:cNvSpPr>
            <a:spLocks noGrp="1"/>
          </p:cNvSpPr>
          <p:nvPr>
            <p:ph idx="1"/>
          </p:nvPr>
        </p:nvSpPr>
        <p:spPr>
          <a:xfrm>
            <a:off x="457199" y="1709739"/>
            <a:ext cx="8260915" cy="1778278"/>
          </a:xfrm>
        </p:spPr>
        <p:txBody>
          <a:bodyPr/>
          <a:lstStyle/>
          <a:p>
            <a:pPr>
              <a:buNone/>
            </a:pPr>
            <a:r>
              <a:rPr lang="en-US" dirty="0" smtClean="0"/>
              <a:t>We can get additional amounts of radiation from </a:t>
            </a:r>
          </a:p>
          <a:p>
            <a:r>
              <a:rPr lang="en-US" dirty="0" smtClean="0"/>
              <a:t>X-rays, CT scans, and other medical treatments</a:t>
            </a:r>
          </a:p>
          <a:p>
            <a:r>
              <a:rPr lang="en-US" dirty="0" smtClean="0"/>
              <a:t>Cigarettes</a:t>
            </a:r>
          </a:p>
          <a:p>
            <a:r>
              <a:rPr lang="en-US" dirty="0" smtClean="0"/>
              <a:t>Fertilizers and agriculture</a:t>
            </a:r>
          </a:p>
          <a:p>
            <a:r>
              <a:rPr lang="en-US" dirty="0" smtClean="0"/>
              <a:t>Building materials (bricks, wood, stone)</a:t>
            </a:r>
          </a:p>
          <a:p>
            <a:r>
              <a:rPr lang="en-US" dirty="0" smtClean="0"/>
              <a:t>Generating electricity from coal, gas, biomass, or nuclear power </a:t>
            </a:r>
            <a:endParaRPr lang="en-US" dirty="0"/>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25</a:t>
            </a:fld>
            <a:endParaRPr lang="en-US" sz="1200" dirty="0">
              <a:solidFill>
                <a:schemeClr val="tx1"/>
              </a:solidFill>
            </a:endParaRPr>
          </a:p>
        </p:txBody>
      </p:sp>
      <p:pic>
        <p:nvPicPr>
          <p:cNvPr id="5" name="Picture 4"/>
          <p:cNvPicPr/>
          <p:nvPr/>
        </p:nvPicPr>
        <p:blipFill>
          <a:blip r:embed="rId3" cstate="screen"/>
          <a:srcRect/>
          <a:stretch>
            <a:fillRect/>
          </a:stretch>
        </p:blipFill>
        <p:spPr bwMode="auto">
          <a:xfrm>
            <a:off x="3657608" y="5492709"/>
            <a:ext cx="2133214" cy="103701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6" name="Picture 5"/>
          <p:cNvPicPr/>
          <p:nvPr/>
        </p:nvPicPr>
        <p:blipFill>
          <a:blip r:embed="rId4" cstate="screen"/>
          <a:srcRect/>
          <a:stretch>
            <a:fillRect/>
          </a:stretch>
        </p:blipFill>
        <p:spPr bwMode="auto">
          <a:xfrm>
            <a:off x="5931238" y="5492709"/>
            <a:ext cx="2008030" cy="103701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650" y="3744146"/>
            <a:ext cx="2899659" cy="278557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840" y="3744146"/>
            <a:ext cx="4266428" cy="156753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a:xfrm>
            <a:off x="457200" y="1699228"/>
            <a:ext cx="8229600" cy="4068762"/>
          </a:xfrm>
        </p:spPr>
        <p:txBody>
          <a:bodyPr/>
          <a:lstStyle/>
          <a:p>
            <a:r>
              <a:rPr lang="en-US" dirty="0" smtClean="0"/>
              <a:t>Radiation is </a:t>
            </a:r>
            <a:r>
              <a:rPr lang="en-US" dirty="0" smtClean="0">
                <a:solidFill>
                  <a:schemeClr val="bg1"/>
                </a:solidFill>
              </a:rPr>
              <a:t>energy </a:t>
            </a:r>
            <a:r>
              <a:rPr lang="en-US" dirty="0" smtClean="0"/>
              <a:t>moving through </a:t>
            </a:r>
            <a:r>
              <a:rPr lang="en-US" dirty="0" smtClean="0">
                <a:solidFill>
                  <a:schemeClr val="bg1"/>
                </a:solidFill>
              </a:rPr>
              <a:t>space </a:t>
            </a:r>
            <a:r>
              <a:rPr lang="en-US" dirty="0" smtClean="0"/>
              <a:t>in the form of waves and particles. </a:t>
            </a:r>
          </a:p>
          <a:p>
            <a:endParaRPr lang="en-US" dirty="0" smtClean="0"/>
          </a:p>
          <a:p>
            <a:r>
              <a:rPr lang="en-US" dirty="0" smtClean="0">
                <a:solidFill>
                  <a:schemeClr val="bg1"/>
                </a:solidFill>
              </a:rPr>
              <a:t>Radiation</a:t>
            </a:r>
            <a:r>
              <a:rPr lang="en-US" dirty="0" smtClean="0"/>
              <a:t> is a part of natural world and has been since the beginning of our planet. </a:t>
            </a:r>
          </a:p>
          <a:p>
            <a:endParaRPr lang="en-US" dirty="0" smtClean="0"/>
          </a:p>
          <a:p>
            <a:r>
              <a:rPr lang="en-US" dirty="0" smtClean="0"/>
              <a:t>Radiation can be described as </a:t>
            </a:r>
            <a:r>
              <a:rPr lang="en-US" dirty="0" smtClean="0">
                <a:solidFill>
                  <a:schemeClr val="bg1"/>
                </a:solidFill>
              </a:rPr>
              <a:t>non</a:t>
            </a:r>
            <a:r>
              <a:rPr lang="en-US" dirty="0" smtClean="0"/>
              <a:t>-</a:t>
            </a:r>
            <a:r>
              <a:rPr lang="en-US" dirty="0" smtClean="0">
                <a:solidFill>
                  <a:schemeClr val="bg1"/>
                </a:solidFill>
              </a:rPr>
              <a:t>ionizing</a:t>
            </a:r>
            <a:r>
              <a:rPr lang="en-US" dirty="0" smtClean="0"/>
              <a:t> (low energy) or </a:t>
            </a:r>
            <a:r>
              <a:rPr lang="en-US" dirty="0" smtClean="0">
                <a:solidFill>
                  <a:schemeClr val="bg1"/>
                </a:solidFill>
              </a:rPr>
              <a:t>ionizing</a:t>
            </a:r>
            <a:r>
              <a:rPr lang="en-US" dirty="0" smtClean="0"/>
              <a:t> (high energy).</a:t>
            </a:r>
            <a:endParaRPr lang="en-US" dirty="0" smtClean="0">
              <a:solidFill>
                <a:schemeClr val="bg1"/>
              </a:solidFill>
            </a:endParaRPr>
          </a:p>
          <a:p>
            <a:endParaRPr lang="en-US" dirty="0" smtClean="0">
              <a:solidFill>
                <a:schemeClr val="bg1"/>
              </a:solidFill>
            </a:endParaRPr>
          </a:p>
          <a:p>
            <a:r>
              <a:rPr lang="en-US" dirty="0" smtClean="0"/>
              <a:t>Some important forms of ionizing radiation are </a:t>
            </a:r>
            <a:r>
              <a:rPr lang="en-US" dirty="0" smtClean="0">
                <a:solidFill>
                  <a:schemeClr val="bg1"/>
                </a:solidFill>
              </a:rPr>
              <a:t>alpha </a:t>
            </a:r>
            <a:r>
              <a:rPr lang="en-US" dirty="0" smtClean="0"/>
              <a:t>and </a:t>
            </a:r>
            <a:r>
              <a:rPr lang="en-US" dirty="0" smtClean="0">
                <a:solidFill>
                  <a:schemeClr val="bg1"/>
                </a:solidFill>
              </a:rPr>
              <a:t>beta</a:t>
            </a:r>
            <a:r>
              <a:rPr lang="en-US" dirty="0" smtClean="0"/>
              <a:t> particles, </a:t>
            </a:r>
            <a:r>
              <a:rPr lang="en-US" dirty="0" smtClean="0">
                <a:solidFill>
                  <a:schemeClr val="bg1"/>
                </a:solidFill>
              </a:rPr>
              <a:t>gamma</a:t>
            </a:r>
            <a:r>
              <a:rPr lang="en-US" dirty="0" smtClean="0"/>
              <a:t> rays, and </a:t>
            </a:r>
            <a:r>
              <a:rPr lang="en-US" dirty="0" smtClean="0">
                <a:solidFill>
                  <a:schemeClr val="bg1"/>
                </a:solidFill>
              </a:rPr>
              <a:t>x</a:t>
            </a:r>
            <a:r>
              <a:rPr lang="en-US" dirty="0" smtClean="0"/>
              <a:t>-rays. </a:t>
            </a:r>
          </a:p>
          <a:p>
            <a:endParaRPr lang="en-US" dirty="0" smtClean="0"/>
          </a:p>
          <a:p>
            <a:r>
              <a:rPr lang="en-US" dirty="0" smtClean="0"/>
              <a:t>The main natural sources of ionizing radiation we are exposed to are called </a:t>
            </a:r>
            <a:r>
              <a:rPr lang="en-US" dirty="0" smtClean="0">
                <a:solidFill>
                  <a:schemeClr val="bg1"/>
                </a:solidFill>
              </a:rPr>
              <a:t>background radiation</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26</a:t>
            </a:fld>
            <a:endParaRPr lang="en-US" sz="1200" dirty="0">
              <a:solidFill>
                <a:schemeClr val="tx1"/>
              </a:solidFill>
            </a:endParaRPr>
          </a:p>
        </p:txBody>
      </p:sp>
      <p:cxnSp>
        <p:nvCxnSpPr>
          <p:cNvPr id="6" name="Straight Connector 5"/>
          <p:cNvCxnSpPr/>
          <p:nvPr/>
        </p:nvCxnSpPr>
        <p:spPr bwMode="auto">
          <a:xfrm flipV="1">
            <a:off x="1912878" y="1965432"/>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V="1">
            <a:off x="704215" y="2622329"/>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6684576" y="3552496"/>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3757444" y="3557749"/>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V="1">
            <a:off x="4256684" y="1965432"/>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4251431" y="3557751"/>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V="1">
            <a:off x="5381292" y="4487916"/>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1602825" y="4766439"/>
            <a:ext cx="1828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7924796" y="4498426"/>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6448093" y="4493171"/>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704215" y="5754412"/>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1933900" y="5749159"/>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a:xfrm>
            <a:off x="457200" y="1709738"/>
            <a:ext cx="8321040" cy="4068762"/>
          </a:xfrm>
        </p:spPr>
        <p:txBody>
          <a:bodyPr/>
          <a:lstStyle/>
          <a:p>
            <a:r>
              <a:rPr lang="en-US" dirty="0" smtClean="0"/>
              <a:t>Unstable isotopes change by emitting particles or energy rays in a process called </a:t>
            </a:r>
            <a:r>
              <a:rPr lang="en-US" dirty="0" smtClean="0">
                <a:solidFill>
                  <a:schemeClr val="bg1"/>
                </a:solidFill>
              </a:rPr>
              <a:t>radioactive decay</a:t>
            </a:r>
            <a:r>
              <a:rPr lang="en-US" dirty="0" smtClean="0"/>
              <a:t>.</a:t>
            </a:r>
          </a:p>
          <a:p>
            <a:endParaRPr lang="en-US" dirty="0" smtClean="0"/>
          </a:p>
          <a:p>
            <a:r>
              <a:rPr lang="en-US" dirty="0" smtClean="0"/>
              <a:t>As an </a:t>
            </a:r>
            <a:r>
              <a:rPr lang="en-US" dirty="0" smtClean="0">
                <a:solidFill>
                  <a:schemeClr val="bg1"/>
                </a:solidFill>
              </a:rPr>
              <a:t>unstable atom </a:t>
            </a:r>
            <a:r>
              <a:rPr lang="en-US" dirty="0" smtClean="0"/>
              <a:t>decays, it changes to a different element. Eventually, unstable isotopes decay to </a:t>
            </a:r>
            <a:r>
              <a:rPr lang="en-US" dirty="0" smtClean="0">
                <a:solidFill>
                  <a:schemeClr val="bg1"/>
                </a:solidFill>
              </a:rPr>
              <a:t>stable </a:t>
            </a:r>
            <a:r>
              <a:rPr lang="en-US" dirty="0" smtClean="0"/>
              <a:t>elements.</a:t>
            </a:r>
          </a:p>
          <a:p>
            <a:endParaRPr lang="en-US" dirty="0" smtClean="0"/>
          </a:p>
          <a:p>
            <a:r>
              <a:rPr lang="en-US" dirty="0" smtClean="0"/>
              <a:t>Nobody knows exactly when a radioactive isotope will decay and </a:t>
            </a:r>
            <a:r>
              <a:rPr lang="en-US" dirty="0" smtClean="0">
                <a:solidFill>
                  <a:schemeClr val="bg1"/>
                </a:solidFill>
              </a:rPr>
              <a:t>release radiation</a:t>
            </a:r>
            <a:r>
              <a:rPr lang="en-US" dirty="0" smtClean="0"/>
              <a:t>. In a group of atoms, a pattern can be seen. We describe this pattern by using the term </a:t>
            </a:r>
            <a:r>
              <a:rPr lang="en-US" dirty="0" smtClean="0">
                <a:solidFill>
                  <a:schemeClr val="bg1"/>
                </a:solidFill>
              </a:rPr>
              <a:t>half</a:t>
            </a:r>
            <a:r>
              <a:rPr lang="en-US" dirty="0" smtClean="0"/>
              <a:t>-</a:t>
            </a:r>
            <a:r>
              <a:rPr lang="en-US" dirty="0" smtClean="0">
                <a:solidFill>
                  <a:schemeClr val="bg1"/>
                </a:solidFill>
              </a:rPr>
              <a:t>life</a:t>
            </a:r>
            <a:r>
              <a:rPr lang="en-US" dirty="0" smtClean="0"/>
              <a:t>.</a:t>
            </a:r>
          </a:p>
          <a:p>
            <a:pPr>
              <a:buNone/>
            </a:pPr>
            <a:endParaRPr lang="en-US" dirty="0" smtClean="0"/>
          </a:p>
          <a:p>
            <a:r>
              <a:rPr lang="en-US" dirty="0" smtClean="0"/>
              <a:t>The</a:t>
            </a:r>
            <a:r>
              <a:rPr lang="en-US" dirty="0" smtClean="0">
                <a:solidFill>
                  <a:schemeClr val="bg1"/>
                </a:solidFill>
              </a:rPr>
              <a:t> half</a:t>
            </a:r>
            <a:r>
              <a:rPr lang="en-US" dirty="0" smtClean="0"/>
              <a:t>-</a:t>
            </a:r>
            <a:r>
              <a:rPr lang="en-US" dirty="0" smtClean="0">
                <a:solidFill>
                  <a:schemeClr val="bg1"/>
                </a:solidFill>
              </a:rPr>
              <a:t>life </a:t>
            </a:r>
            <a:r>
              <a:rPr lang="en-US" dirty="0" smtClean="0"/>
              <a:t>of an isotope is the amount of time it takes to lose half of its radioactivity by decay.</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27</a:t>
            </a:fld>
            <a:endParaRPr lang="en-US" sz="1200" dirty="0">
              <a:solidFill>
                <a:schemeClr val="tx1"/>
              </a:solidFill>
            </a:endParaRPr>
          </a:p>
        </p:txBody>
      </p:sp>
      <p:cxnSp>
        <p:nvCxnSpPr>
          <p:cNvPr id="6" name="Straight Connector 5"/>
          <p:cNvCxnSpPr/>
          <p:nvPr/>
        </p:nvCxnSpPr>
        <p:spPr bwMode="auto">
          <a:xfrm>
            <a:off x="1306284" y="2244436"/>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2517568" y="2244436"/>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1292434" y="2871848"/>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266210" y="2871848"/>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394364" y="3156856"/>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7230093" y="3809999"/>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49184" y="4104904"/>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430486" y="4378035"/>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929252" y="4366160"/>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050969" y="5017323"/>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1561611" y="5017323"/>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pPr>
              <a:buNone/>
            </a:pPr>
            <a:r>
              <a:rPr lang="en-US" dirty="0" smtClean="0"/>
              <a:t>Background radiation includes: </a:t>
            </a:r>
          </a:p>
          <a:p>
            <a:r>
              <a:rPr lang="en-US" dirty="0" smtClean="0">
                <a:solidFill>
                  <a:schemeClr val="bg1"/>
                </a:solidFill>
              </a:rPr>
              <a:t>terrestrial </a:t>
            </a:r>
            <a:r>
              <a:rPr lang="en-US" dirty="0" smtClean="0"/>
              <a:t>radiation from the rocks and soils around us</a:t>
            </a:r>
          </a:p>
          <a:p>
            <a:pPr>
              <a:buNone/>
            </a:pPr>
            <a:endParaRPr lang="en-US" dirty="0" smtClean="0"/>
          </a:p>
          <a:p>
            <a:r>
              <a:rPr lang="en-US" dirty="0" smtClean="0">
                <a:solidFill>
                  <a:schemeClr val="bg1"/>
                </a:solidFill>
              </a:rPr>
              <a:t>solar particles </a:t>
            </a:r>
            <a:r>
              <a:rPr lang="en-US" dirty="0" smtClean="0"/>
              <a:t>and cosmic radiation from space </a:t>
            </a:r>
          </a:p>
          <a:p>
            <a:endParaRPr lang="en-US" dirty="0" smtClean="0"/>
          </a:p>
          <a:p>
            <a:r>
              <a:rPr lang="en-US" dirty="0" smtClean="0">
                <a:solidFill>
                  <a:schemeClr val="bg1"/>
                </a:solidFill>
              </a:rPr>
              <a:t>radon</a:t>
            </a:r>
            <a:r>
              <a:rPr lang="en-US" dirty="0" smtClean="0"/>
              <a:t> in the atmosphere </a:t>
            </a:r>
          </a:p>
          <a:p>
            <a:endParaRPr lang="en-US" dirty="0" smtClean="0"/>
          </a:p>
          <a:p>
            <a:r>
              <a:rPr lang="en-US" dirty="0" smtClean="0"/>
              <a:t>radioactive materials in our bodies mainly from what we </a:t>
            </a:r>
            <a:r>
              <a:rPr lang="en-US" dirty="0" smtClean="0">
                <a:solidFill>
                  <a:schemeClr val="bg1"/>
                </a:solidFill>
              </a:rPr>
              <a:t>eat </a:t>
            </a:r>
            <a:r>
              <a:rPr lang="en-US" dirty="0" smtClean="0"/>
              <a:t>and</a:t>
            </a:r>
            <a:r>
              <a:rPr lang="en-US" dirty="0" smtClean="0">
                <a:solidFill>
                  <a:schemeClr val="bg1"/>
                </a:solidFill>
              </a:rPr>
              <a:t> drink </a:t>
            </a:r>
            <a:r>
              <a:rPr lang="en-US" dirty="0" smtClean="0"/>
              <a:t>and breathe in.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28</a:t>
            </a:fld>
            <a:endParaRPr lang="en-US" sz="1200" dirty="0">
              <a:solidFill>
                <a:schemeClr val="tx1"/>
              </a:solidFill>
            </a:endParaRPr>
          </a:p>
        </p:txBody>
      </p:sp>
      <p:cxnSp>
        <p:nvCxnSpPr>
          <p:cNvPr id="5" name="Straight Connector 4"/>
          <p:cNvCxnSpPr/>
          <p:nvPr/>
        </p:nvCxnSpPr>
        <p:spPr bwMode="auto">
          <a:xfrm>
            <a:off x="684818" y="294112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276604" y="2962893"/>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680857" y="360218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331532" y="4265219"/>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7184576" y="427946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672943" y="2287979"/>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dirty="0" smtClean="0"/>
              <a:t>There are also human-made sources of radiation. These include </a:t>
            </a:r>
            <a:r>
              <a:rPr lang="en-US" dirty="0" smtClean="0">
                <a:solidFill>
                  <a:schemeClr val="bg1"/>
                </a:solidFill>
              </a:rPr>
              <a:t>medical uses </a:t>
            </a:r>
            <a:r>
              <a:rPr lang="en-US" dirty="0" smtClean="0"/>
              <a:t>such as x-rays and CT scans and some products like </a:t>
            </a:r>
            <a:r>
              <a:rPr lang="en-US" dirty="0" smtClean="0">
                <a:solidFill>
                  <a:schemeClr val="bg1"/>
                </a:solidFill>
              </a:rPr>
              <a:t>smoke </a:t>
            </a:r>
            <a:r>
              <a:rPr lang="en-US" dirty="0" smtClean="0"/>
              <a:t>detectors. </a:t>
            </a:r>
          </a:p>
          <a:p>
            <a:endParaRPr lang="en-US" dirty="0" smtClean="0"/>
          </a:p>
          <a:p>
            <a:r>
              <a:rPr lang="en-US" dirty="0" smtClean="0"/>
              <a:t>The average yearly dose of ionizing radiation for a resident of the United States from all sources is </a:t>
            </a:r>
            <a:r>
              <a:rPr lang="en-US" dirty="0" smtClean="0">
                <a:solidFill>
                  <a:schemeClr val="bg1"/>
                </a:solidFill>
              </a:rPr>
              <a:t>6.2</a:t>
            </a:r>
            <a:r>
              <a:rPr lang="en-US" dirty="0" smtClean="0"/>
              <a:t> millisievert (620 millirem). Half comes from background radiation, </a:t>
            </a:r>
            <a:r>
              <a:rPr lang="en-US" dirty="0" smtClean="0">
                <a:solidFill>
                  <a:schemeClr val="bg1"/>
                </a:solidFill>
              </a:rPr>
              <a:t>48</a:t>
            </a:r>
            <a:r>
              <a:rPr lang="en-US" dirty="0" smtClean="0"/>
              <a:t> percent comes from medical uses, and </a:t>
            </a:r>
            <a:r>
              <a:rPr lang="en-US" dirty="0" smtClean="0">
                <a:solidFill>
                  <a:schemeClr val="bg1"/>
                </a:solidFill>
              </a:rPr>
              <a:t>2</a:t>
            </a:r>
            <a:r>
              <a:rPr lang="en-US" dirty="0" smtClean="0"/>
              <a:t> percent comes from consumer products or industry. </a:t>
            </a:r>
          </a:p>
          <a:p>
            <a:endParaRPr lang="en-US" dirty="0" smtClean="0"/>
          </a:p>
          <a:p>
            <a:r>
              <a:rPr lang="en-US" dirty="0" smtClean="0"/>
              <a:t>Because it can knock electrons from the atoms and molecules in its path, </a:t>
            </a:r>
            <a:r>
              <a:rPr lang="en-US" dirty="0" smtClean="0">
                <a:solidFill>
                  <a:schemeClr val="bg1"/>
                </a:solidFill>
              </a:rPr>
              <a:t>ionizing radiation </a:t>
            </a:r>
            <a:r>
              <a:rPr lang="en-US" dirty="0" smtClean="0"/>
              <a:t>can cause changes in human tissue. </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29</a:t>
            </a:fld>
            <a:endParaRPr lang="en-US" sz="1200" dirty="0">
              <a:solidFill>
                <a:schemeClr val="tx1"/>
              </a:solidFill>
            </a:endParaRPr>
          </a:p>
        </p:txBody>
      </p:sp>
      <p:cxnSp>
        <p:nvCxnSpPr>
          <p:cNvPr id="5" name="Straight Connector 4"/>
          <p:cNvCxnSpPr/>
          <p:nvPr/>
        </p:nvCxnSpPr>
        <p:spPr bwMode="auto">
          <a:xfrm>
            <a:off x="7168741" y="1943594"/>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6062356" y="2238498"/>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521530" y="3162793"/>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28900" y="3433947"/>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676896" y="4683226"/>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494315" y="4681247"/>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057411" y="195349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5878288" y="3431967"/>
            <a:ext cx="1828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surrounded. </a:t>
            </a:r>
            <a:endParaRPr lang="en-US" dirty="0"/>
          </a:p>
        </p:txBody>
      </p:sp>
      <p:sp>
        <p:nvSpPr>
          <p:cNvPr id="3" name="Content Placeholder 2"/>
          <p:cNvSpPr>
            <a:spLocks noGrp="1"/>
          </p:cNvSpPr>
          <p:nvPr>
            <p:ph idx="1"/>
          </p:nvPr>
        </p:nvSpPr>
        <p:spPr>
          <a:xfrm>
            <a:off x="457200" y="2503580"/>
            <a:ext cx="8229600" cy="2932019"/>
          </a:xfrm>
        </p:spPr>
        <p:txBody>
          <a:bodyPr/>
          <a:lstStyle/>
          <a:p>
            <a:endParaRPr lang="en-US" dirty="0" smtClean="0"/>
          </a:p>
          <a:p>
            <a:pPr>
              <a:buNone/>
            </a:pPr>
            <a:r>
              <a:rPr lang="en-US" dirty="0" smtClean="0"/>
              <a:t>You are always surrounded by radiation. Radiation is everywhere. </a:t>
            </a:r>
          </a:p>
          <a:p>
            <a:r>
              <a:rPr lang="en-US" dirty="0" smtClean="0"/>
              <a:t>The bricks in your school have natural minerals that are radioactive. </a:t>
            </a:r>
          </a:p>
          <a:p>
            <a:r>
              <a:rPr lang="en-US" dirty="0" smtClean="0"/>
              <a:t>Cosmic radiation from the stars showers us constantly. </a:t>
            </a:r>
          </a:p>
          <a:p>
            <a:r>
              <a:rPr lang="en-US" dirty="0" smtClean="0"/>
              <a:t>Radioactive minerals were in the banana you ate this morning. </a:t>
            </a:r>
          </a:p>
          <a:p>
            <a:pPr>
              <a:buNone/>
            </a:pPr>
            <a:endParaRPr lang="en-US" dirty="0" smtClean="0"/>
          </a:p>
          <a:p>
            <a:pPr>
              <a:buNone/>
            </a:pPr>
            <a:r>
              <a:rPr lang="en-US" dirty="0" smtClean="0"/>
              <a:t>Think of radiation as a natural energy that surrounds us all the time. </a:t>
            </a:r>
          </a:p>
          <a:p>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pic>
        <p:nvPicPr>
          <p:cNvPr id="6" name="Picture 2"/>
          <p:cNvPicPr>
            <a:picLocks noChangeAspect="1" noChangeArrowheads="1"/>
          </p:cNvPicPr>
          <p:nvPr/>
        </p:nvPicPr>
        <p:blipFill>
          <a:blip r:embed="rId3" cstate="screen"/>
          <a:srcRect/>
          <a:stretch>
            <a:fillRect/>
          </a:stretch>
        </p:blipFill>
        <p:spPr bwMode="auto">
          <a:xfrm>
            <a:off x="6322741" y="278781"/>
            <a:ext cx="2330605" cy="220606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457200" y="1709738"/>
            <a:ext cx="8229600" cy="4068762"/>
          </a:xfrm>
        </p:spPr>
        <p:txBody>
          <a:bodyPr/>
          <a:lstStyle/>
          <a:p>
            <a:r>
              <a:rPr lang="en-US" dirty="0" smtClean="0"/>
              <a:t>Most scientists believe </a:t>
            </a:r>
            <a:r>
              <a:rPr lang="en-US" dirty="0" smtClean="0">
                <a:solidFill>
                  <a:schemeClr val="bg1"/>
                </a:solidFill>
              </a:rPr>
              <a:t>low levels </a:t>
            </a:r>
            <a:r>
              <a:rPr lang="en-US" dirty="0" smtClean="0"/>
              <a:t>of exposure to radiation have an insignificant effect on people. If exposure is low or the radiation is received over a long period of time, the body can usually </a:t>
            </a:r>
            <a:r>
              <a:rPr lang="en-US" dirty="0" smtClean="0">
                <a:solidFill>
                  <a:schemeClr val="bg1"/>
                </a:solidFill>
              </a:rPr>
              <a:t>repair itself</a:t>
            </a:r>
            <a:r>
              <a:rPr lang="en-US" dirty="0" smtClean="0"/>
              <a:t>. </a:t>
            </a:r>
          </a:p>
          <a:p>
            <a:endParaRPr lang="en-US" dirty="0" smtClean="0"/>
          </a:p>
          <a:p>
            <a:r>
              <a:rPr lang="en-US" dirty="0" smtClean="0"/>
              <a:t>However, if an exposure is big enough, it can cause </a:t>
            </a:r>
            <a:r>
              <a:rPr lang="en-US" dirty="0" smtClean="0">
                <a:solidFill>
                  <a:schemeClr val="bg1"/>
                </a:solidFill>
              </a:rPr>
              <a:t>damage</a:t>
            </a:r>
            <a:r>
              <a:rPr lang="en-US" dirty="0" smtClean="0"/>
              <a:t>. Fortunately, exposures to large amounts are extremely </a:t>
            </a:r>
            <a:r>
              <a:rPr lang="en-US" dirty="0" smtClean="0">
                <a:solidFill>
                  <a:schemeClr val="bg1"/>
                </a:solidFill>
              </a:rPr>
              <a:t>unusual</a:t>
            </a:r>
            <a:r>
              <a:rPr lang="en-US" dirty="0" smtClean="0"/>
              <a:t>. </a:t>
            </a:r>
          </a:p>
          <a:p>
            <a:endParaRPr lang="en-US" dirty="0" smtClean="0"/>
          </a:p>
          <a:p>
            <a:r>
              <a:rPr lang="en-US" dirty="0" smtClean="0"/>
              <a:t>To minimize your risk, workers apply the rule of </a:t>
            </a:r>
            <a:r>
              <a:rPr lang="en-US" dirty="0" smtClean="0">
                <a:solidFill>
                  <a:schemeClr val="bg1"/>
                </a:solidFill>
              </a:rPr>
              <a:t>Time</a:t>
            </a:r>
            <a:r>
              <a:rPr lang="en-US" dirty="0" smtClean="0"/>
              <a:t>, </a:t>
            </a:r>
            <a:r>
              <a:rPr lang="en-US" dirty="0" smtClean="0">
                <a:solidFill>
                  <a:schemeClr val="bg1"/>
                </a:solidFill>
              </a:rPr>
              <a:t>Distance</a:t>
            </a:r>
            <a:r>
              <a:rPr lang="en-US" dirty="0" smtClean="0"/>
              <a:t>, and </a:t>
            </a:r>
            <a:r>
              <a:rPr lang="en-US" dirty="0" smtClean="0">
                <a:solidFill>
                  <a:schemeClr val="bg1"/>
                </a:solidFill>
              </a:rPr>
              <a:t>Shielding</a:t>
            </a:r>
            <a:r>
              <a:rPr lang="en-US" dirty="0" smtClean="0"/>
              <a:t>. </a:t>
            </a:r>
          </a:p>
          <a:p>
            <a:pPr lvl="1">
              <a:buNone/>
            </a:pPr>
            <a:r>
              <a:rPr lang="en-US" sz="1800" dirty="0" smtClean="0"/>
              <a:t>• </a:t>
            </a:r>
            <a:r>
              <a:rPr lang="en-US" sz="1800" dirty="0" smtClean="0">
                <a:solidFill>
                  <a:schemeClr val="bg1"/>
                </a:solidFill>
              </a:rPr>
              <a:t>Limit </a:t>
            </a:r>
            <a:r>
              <a:rPr lang="en-US" sz="1800" dirty="0" smtClean="0"/>
              <a:t>the length of time of exposure </a:t>
            </a:r>
          </a:p>
          <a:p>
            <a:pPr lvl="1">
              <a:buNone/>
            </a:pPr>
            <a:r>
              <a:rPr lang="en-US" sz="1800" dirty="0" smtClean="0"/>
              <a:t>• </a:t>
            </a:r>
            <a:r>
              <a:rPr lang="en-US" sz="1800" dirty="0" smtClean="0">
                <a:solidFill>
                  <a:schemeClr val="bg1"/>
                </a:solidFill>
              </a:rPr>
              <a:t>Increase</a:t>
            </a:r>
            <a:r>
              <a:rPr lang="en-US" sz="1800" dirty="0" smtClean="0"/>
              <a:t> the distance from a source </a:t>
            </a:r>
          </a:p>
          <a:p>
            <a:pPr lvl="1">
              <a:buNone/>
            </a:pPr>
            <a:r>
              <a:rPr lang="en-US" sz="1800" dirty="0" smtClean="0"/>
              <a:t>• </a:t>
            </a:r>
            <a:r>
              <a:rPr lang="en-US" sz="1800" dirty="0" smtClean="0">
                <a:solidFill>
                  <a:schemeClr val="bg1"/>
                </a:solidFill>
              </a:rPr>
              <a:t>Increase</a:t>
            </a:r>
            <a:r>
              <a:rPr lang="en-US" sz="1800" dirty="0" smtClean="0"/>
              <a:t> shielding. </a:t>
            </a:r>
            <a:endParaRPr lang="en-US" sz="18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30</a:t>
            </a:fld>
            <a:endParaRPr lang="en-US" sz="1200" dirty="0">
              <a:solidFill>
                <a:schemeClr val="tx1"/>
              </a:solidFill>
            </a:endParaRPr>
          </a:p>
        </p:txBody>
      </p:sp>
      <p:cxnSp>
        <p:nvCxnSpPr>
          <p:cNvPr id="5" name="Straight Connector 4"/>
          <p:cNvCxnSpPr/>
          <p:nvPr/>
        </p:nvCxnSpPr>
        <p:spPr bwMode="auto">
          <a:xfrm>
            <a:off x="4977742" y="3433947"/>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116282" y="4441369"/>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066803" y="4748150"/>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076700" y="5078288"/>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974770" y="1953490"/>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326579" y="252152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433951" y="1949531"/>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857011" y="2517569"/>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5959435" y="3204357"/>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5529945" y="4081152"/>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6157357" y="4083523"/>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7663545" y="4081543"/>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 1</a:t>
            </a:r>
            <a:endParaRPr lang="en-US" dirty="0"/>
          </a:p>
        </p:txBody>
      </p:sp>
      <p:sp>
        <p:nvSpPr>
          <p:cNvPr id="3" name="Content Placeholder 2"/>
          <p:cNvSpPr>
            <a:spLocks noGrp="1"/>
          </p:cNvSpPr>
          <p:nvPr>
            <p:ph idx="1"/>
          </p:nvPr>
        </p:nvSpPr>
        <p:spPr/>
        <p:txBody>
          <a:bodyPr/>
          <a:lstStyle/>
          <a:p>
            <a:pPr>
              <a:buNone/>
            </a:pPr>
            <a:r>
              <a:rPr lang="en-US" b="1" dirty="0" smtClean="0"/>
              <a:t>Calculate Your Radiation Dose</a:t>
            </a:r>
          </a:p>
          <a:p>
            <a:pPr>
              <a:buNone/>
            </a:pPr>
            <a:r>
              <a:rPr lang="en-US" dirty="0" smtClean="0">
                <a:hlinkClick r:id="rId3"/>
              </a:rPr>
              <a:t>http://www.epa.gov/rpdweb00/understand/calculate.html</a:t>
            </a: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31</a:t>
            </a:fld>
            <a:endParaRPr lang="en-US" sz="1200" dirty="0">
              <a:solidFill>
                <a:schemeClr val="tx1"/>
              </a:solidFill>
            </a:endParaRPr>
          </a:p>
        </p:txBody>
      </p:sp>
      <p:pic>
        <p:nvPicPr>
          <p:cNvPr id="3074" name="Picture 2"/>
          <p:cNvPicPr>
            <a:picLocks noChangeAspect="1" noChangeArrowheads="1"/>
          </p:cNvPicPr>
          <p:nvPr/>
        </p:nvPicPr>
        <p:blipFill>
          <a:blip r:embed="rId4" cstate="screen"/>
          <a:srcRect/>
          <a:stretch>
            <a:fillRect/>
          </a:stretch>
        </p:blipFill>
        <p:spPr bwMode="auto">
          <a:xfrm>
            <a:off x="1817552" y="2614078"/>
            <a:ext cx="5508895" cy="374904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a:t>
            </a:r>
            <a:r>
              <a:rPr lang="en-US" smtClean="0">
                <a:solidFill>
                  <a:srgbClr val="FFC000"/>
                </a:solidFill>
              </a:rPr>
              <a:t>Student Assignment 2 </a:t>
            </a:r>
            <a:endParaRPr lang="en-US" dirty="0"/>
          </a:p>
        </p:txBody>
      </p:sp>
      <p:sp>
        <p:nvSpPr>
          <p:cNvPr id="3" name="Content Placeholder 2"/>
          <p:cNvSpPr>
            <a:spLocks noGrp="1"/>
          </p:cNvSpPr>
          <p:nvPr>
            <p:ph idx="1"/>
          </p:nvPr>
        </p:nvSpPr>
        <p:spPr/>
        <p:txBody>
          <a:bodyPr/>
          <a:lstStyle/>
          <a:p>
            <a:pPr>
              <a:buNone/>
            </a:pPr>
            <a:r>
              <a:rPr lang="en-US" dirty="0" smtClean="0"/>
              <a:t>In this demonstration, a technical expert talks to students about ionizing radiation. She also refers to precautions she and her coworkers take at the uranium ore mine where they work.</a:t>
            </a:r>
            <a:endParaRPr lang="en-US" dirty="0" smtClean="0">
              <a:hlinkClick r:id="rId3"/>
            </a:endParaRPr>
          </a:p>
          <a:p>
            <a:endParaRPr lang="en-US" u="sng" dirty="0" smtClean="0">
              <a:hlinkClick r:id="rId3"/>
            </a:endParaRPr>
          </a:p>
          <a:p>
            <a:r>
              <a:rPr lang="en-US" u="sng" dirty="0" smtClean="0">
                <a:hlinkClick r:id="rId3"/>
              </a:rPr>
              <a:t>http://www.youtube.com/watch?v=d044cBnTS5w</a:t>
            </a:r>
            <a:r>
              <a:rPr lang="en-US" dirty="0" smtClean="0"/>
              <a:t>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32</a:t>
            </a:fld>
            <a:endParaRPr lang="en-US" sz="1200" dirty="0">
              <a:solidFill>
                <a:schemeClr val="tx1"/>
              </a:solidFill>
            </a:endParaRPr>
          </a:p>
        </p:txBody>
      </p:sp>
      <p:pic>
        <p:nvPicPr>
          <p:cNvPr id="1026" name="Picture 2"/>
          <p:cNvPicPr>
            <a:picLocks noChangeAspect="1" noChangeArrowheads="1"/>
          </p:cNvPicPr>
          <p:nvPr/>
        </p:nvPicPr>
        <p:blipFill>
          <a:blip r:embed="rId4" cstate="screen"/>
          <a:srcRect/>
          <a:stretch>
            <a:fillRect/>
          </a:stretch>
        </p:blipFill>
        <p:spPr bwMode="auto">
          <a:xfrm>
            <a:off x="2380628" y="3607998"/>
            <a:ext cx="4382744" cy="266713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 Vocabulary</a:t>
            </a:r>
            <a:endParaRPr lang="en-US" dirty="0"/>
          </a:p>
        </p:txBody>
      </p:sp>
      <p:sp>
        <p:nvSpPr>
          <p:cNvPr id="3" name="Content Placeholder 2"/>
          <p:cNvSpPr>
            <a:spLocks noGrp="1"/>
          </p:cNvSpPr>
          <p:nvPr>
            <p:ph idx="1"/>
          </p:nvPr>
        </p:nvSpPr>
        <p:spPr>
          <a:xfrm>
            <a:off x="457200" y="1709737"/>
            <a:ext cx="8229600" cy="4239801"/>
          </a:xfrm>
        </p:spPr>
        <p:txBody>
          <a:bodyPr/>
          <a:lstStyle/>
          <a:p>
            <a:pPr>
              <a:lnSpc>
                <a:spcPct val="113000"/>
              </a:lnSpc>
              <a:spcBef>
                <a:spcPts val="0"/>
              </a:spcBef>
              <a:spcAft>
                <a:spcPts val="1000"/>
              </a:spcAft>
            </a:pPr>
            <a:r>
              <a:rPr lang="en-US" b="1" dirty="0" smtClean="0"/>
              <a:t>alpha particle</a:t>
            </a:r>
            <a:r>
              <a:rPr lang="en-US" dirty="0" smtClean="0"/>
              <a:t> –  a type of radiation; a positively charged particle emitted by certain radioactive materials; alpha particles can be stopped by a piece of paper</a:t>
            </a:r>
          </a:p>
          <a:p>
            <a:pPr>
              <a:lnSpc>
                <a:spcPct val="113000"/>
              </a:lnSpc>
              <a:spcBef>
                <a:spcPts val="0"/>
              </a:spcBef>
              <a:spcAft>
                <a:spcPts val="1000"/>
              </a:spcAft>
            </a:pPr>
            <a:r>
              <a:rPr lang="en-US" b="1" dirty="0" smtClean="0"/>
              <a:t>averages</a:t>
            </a:r>
            <a:r>
              <a:rPr lang="en-US" dirty="0" smtClean="0"/>
              <a:t> – an estimation of or approximation to an arithmetic mean</a:t>
            </a:r>
          </a:p>
          <a:p>
            <a:pPr>
              <a:lnSpc>
                <a:spcPct val="113000"/>
              </a:lnSpc>
              <a:spcBef>
                <a:spcPts val="0"/>
              </a:spcBef>
              <a:spcAft>
                <a:spcPts val="1000"/>
              </a:spcAft>
            </a:pPr>
            <a:r>
              <a:rPr lang="en-US" b="1" dirty="0" smtClean="0"/>
              <a:t>background radiation</a:t>
            </a:r>
            <a:r>
              <a:rPr lang="en-US" dirty="0" smtClean="0"/>
              <a:t> – the natural radioactivity in the environment; most results from cosmic rays from space and from naturally radioactive elements</a:t>
            </a:r>
          </a:p>
          <a:p>
            <a:pPr>
              <a:lnSpc>
                <a:spcPct val="113000"/>
              </a:lnSpc>
              <a:spcBef>
                <a:spcPts val="0"/>
              </a:spcBef>
              <a:spcAft>
                <a:spcPts val="1000"/>
              </a:spcAft>
            </a:pPr>
            <a:r>
              <a:rPr lang="en-US" b="1" dirty="0" smtClean="0"/>
              <a:t>Becquerel (</a:t>
            </a:r>
            <a:r>
              <a:rPr lang="en-US" b="1" dirty="0" err="1" smtClean="0"/>
              <a:t>Bq</a:t>
            </a:r>
            <a:r>
              <a:rPr lang="en-US" b="1" dirty="0" smtClean="0"/>
              <a:t>)</a:t>
            </a:r>
            <a:r>
              <a:rPr lang="en-US" dirty="0" smtClean="0"/>
              <a:t> – an international unit of measure of how much radiation is in a substance; named for French physicist, Henri Becquerel.</a:t>
            </a:r>
          </a:p>
          <a:p>
            <a:pPr>
              <a:lnSpc>
                <a:spcPct val="113000"/>
              </a:lnSpc>
              <a:spcBef>
                <a:spcPts val="0"/>
              </a:spcBef>
              <a:spcAft>
                <a:spcPts val="1000"/>
              </a:spcAft>
            </a:pPr>
            <a:r>
              <a:rPr lang="en-US" b="1" dirty="0" smtClean="0"/>
              <a:t>beta particle</a:t>
            </a:r>
            <a:r>
              <a:rPr lang="en-US" dirty="0" smtClean="0"/>
              <a:t> – a type of radiation; a fast-moving electron that is emitted from unstable atoms that are becoming stable; beta particles can be stopped by aluminum foil</a:t>
            </a:r>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cosmic radiation</a:t>
            </a:r>
            <a:r>
              <a:rPr lang="en-US" dirty="0" smtClean="0"/>
              <a:t> – a source of natural background radiation that originates in outer space and is composed of penetrating ionizing radiation </a:t>
            </a:r>
          </a:p>
          <a:p>
            <a:pPr>
              <a:lnSpc>
                <a:spcPct val="113000"/>
              </a:lnSpc>
              <a:spcBef>
                <a:spcPts val="0"/>
              </a:spcBef>
              <a:spcAft>
                <a:spcPts val="1000"/>
              </a:spcAft>
            </a:pPr>
            <a:r>
              <a:rPr lang="en-US" b="1" dirty="0" smtClean="0"/>
              <a:t>CT scan</a:t>
            </a:r>
            <a:r>
              <a:rPr lang="en-US" dirty="0" smtClean="0"/>
              <a:t> – a method of taking images of internal organs; combines x-rays and computer technologies; abbreviation for computerized axial tomography </a:t>
            </a:r>
          </a:p>
          <a:p>
            <a:pPr>
              <a:lnSpc>
                <a:spcPct val="113000"/>
              </a:lnSpc>
              <a:spcBef>
                <a:spcPts val="0"/>
              </a:spcBef>
              <a:spcAft>
                <a:spcPts val="1000"/>
              </a:spcAft>
            </a:pPr>
            <a:r>
              <a:rPr lang="en-US" b="1" dirty="0" smtClean="0"/>
              <a:t>curie (Cu)</a:t>
            </a:r>
            <a:r>
              <a:rPr lang="en-US" dirty="0" smtClean="0"/>
              <a:t> – a traditional unit of measure of the intensity of radioactivity in materials; named for Marie Curie, a Polish physicist and chemist famous for her pioneering research on radioactivity </a:t>
            </a:r>
          </a:p>
          <a:p>
            <a:pPr>
              <a:lnSpc>
                <a:spcPct val="113000"/>
              </a:lnSpc>
              <a:spcBef>
                <a:spcPts val="0"/>
              </a:spcBef>
              <a:spcAft>
                <a:spcPts val="1000"/>
              </a:spcAft>
            </a:pPr>
            <a:r>
              <a:rPr lang="en-US" b="1" dirty="0" smtClean="0"/>
              <a:t>decay chain</a:t>
            </a:r>
            <a:r>
              <a:rPr lang="en-US" dirty="0" smtClean="0"/>
              <a:t> – a sequence of radioactive decay processes in which the decay of one isotope creates a different isotope that itself undergoes decay, forming yet another different isotope </a:t>
            </a:r>
          </a:p>
          <a:p>
            <a:pPr>
              <a:lnSpc>
                <a:spcPct val="113000"/>
              </a:lnSpc>
              <a:spcBef>
                <a:spcPts val="0"/>
              </a:spcBef>
              <a:spcAft>
                <a:spcPts val="1000"/>
              </a:spcAft>
            </a:pPr>
            <a:r>
              <a:rPr lang="en-US" b="1" dirty="0" smtClean="0"/>
              <a:t>electromagnetic spectrum</a:t>
            </a:r>
            <a:r>
              <a:rPr lang="en-US" dirty="0" smtClean="0"/>
              <a:t> – the entire range of wave lengths or frequencies of electromagnetic radiation extending from gamma rays to the longest radio waves</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34</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472121"/>
          </a:xfrm>
        </p:spPr>
        <p:txBody>
          <a:bodyPr/>
          <a:lstStyle/>
          <a:p>
            <a:pPr>
              <a:lnSpc>
                <a:spcPct val="113000"/>
              </a:lnSpc>
              <a:spcBef>
                <a:spcPts val="0"/>
              </a:spcBef>
              <a:spcAft>
                <a:spcPts val="1000"/>
              </a:spcAft>
            </a:pPr>
            <a:r>
              <a:rPr lang="en-US" b="1" dirty="0" smtClean="0"/>
              <a:t>emit </a:t>
            </a:r>
            <a:r>
              <a:rPr lang="en-US" dirty="0" smtClean="0"/>
              <a:t>– to send out or put forth</a:t>
            </a:r>
            <a:endParaRPr lang="en-US" b="1" dirty="0" smtClean="0"/>
          </a:p>
          <a:p>
            <a:pPr>
              <a:lnSpc>
                <a:spcPct val="113000"/>
              </a:lnSpc>
              <a:spcBef>
                <a:spcPts val="0"/>
              </a:spcBef>
              <a:spcAft>
                <a:spcPts val="1000"/>
              </a:spcAft>
            </a:pPr>
            <a:r>
              <a:rPr lang="en-US" b="1" dirty="0" smtClean="0"/>
              <a:t>gamma ray</a:t>
            </a:r>
            <a:r>
              <a:rPr lang="en-US" dirty="0" smtClean="0"/>
              <a:t> – a type of radiation released in waves by unstable atoms as they become stable; gamma rays can be stopped by lead </a:t>
            </a:r>
          </a:p>
          <a:p>
            <a:pPr>
              <a:lnSpc>
                <a:spcPct val="113000"/>
              </a:lnSpc>
              <a:spcBef>
                <a:spcPts val="0"/>
              </a:spcBef>
              <a:spcAft>
                <a:spcPts val="1000"/>
              </a:spcAft>
            </a:pPr>
            <a:r>
              <a:rPr lang="en-US" b="1" dirty="0" smtClean="0"/>
              <a:t>half-life</a:t>
            </a:r>
            <a:r>
              <a:rPr lang="en-US" dirty="0" smtClean="0"/>
              <a:t> – the amount of time needed for half of the atoms in a type of radioactive material to disintegrate or undergo radioactive decay </a:t>
            </a:r>
          </a:p>
          <a:p>
            <a:pPr>
              <a:lnSpc>
                <a:spcPct val="113000"/>
              </a:lnSpc>
              <a:spcBef>
                <a:spcPts val="0"/>
              </a:spcBef>
              <a:spcAft>
                <a:spcPts val="1000"/>
              </a:spcAft>
            </a:pPr>
            <a:r>
              <a:rPr lang="en-US" b="1" dirty="0" smtClean="0"/>
              <a:t>internal radiation</a:t>
            </a:r>
            <a:r>
              <a:rPr lang="en-US" dirty="0" smtClean="0"/>
              <a:t> – the radiation we receive from elements inside our body based on the food we eat, the water we drink, and the air we breathe </a:t>
            </a:r>
          </a:p>
          <a:p>
            <a:pPr>
              <a:lnSpc>
                <a:spcPct val="113000"/>
              </a:lnSpc>
              <a:spcBef>
                <a:spcPts val="0"/>
              </a:spcBef>
              <a:spcAft>
                <a:spcPts val="1000"/>
              </a:spcAft>
            </a:pPr>
            <a:r>
              <a:rPr lang="en-US" b="1" dirty="0" smtClean="0"/>
              <a:t>ion</a:t>
            </a:r>
            <a:r>
              <a:rPr lang="en-US" dirty="0" smtClean="0"/>
              <a:t> – an atom that has too many or too few electrons, causing it to have an electrical charge </a:t>
            </a:r>
          </a:p>
          <a:p>
            <a:pPr>
              <a:spcBef>
                <a:spcPts val="200"/>
              </a:spcBef>
            </a:pPr>
            <a:r>
              <a:rPr lang="en-US" b="1" dirty="0" smtClean="0"/>
              <a:t>ionizing radiation</a:t>
            </a:r>
            <a:r>
              <a:rPr lang="en-US" dirty="0" smtClean="0"/>
              <a:t> – radiation that has enough energy to remove electrons from substances that it passes through, thus forming ions </a:t>
            </a:r>
          </a:p>
          <a:p>
            <a:pPr>
              <a:spcBef>
                <a:spcPts val="200"/>
              </a:spcBef>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35</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ionization</a:t>
            </a:r>
            <a:r>
              <a:rPr lang="en-US" dirty="0" smtClean="0"/>
              <a:t> – the process of adding or removing one or more electrons to or from atoms or molecules, thus forming ions</a:t>
            </a:r>
          </a:p>
          <a:p>
            <a:pPr>
              <a:lnSpc>
                <a:spcPct val="113000"/>
              </a:lnSpc>
              <a:spcBef>
                <a:spcPts val="0"/>
              </a:spcBef>
              <a:spcAft>
                <a:spcPts val="1000"/>
              </a:spcAft>
            </a:pPr>
            <a:r>
              <a:rPr lang="en-US" b="1" dirty="0" smtClean="0"/>
              <a:t>millirem (mrem)</a:t>
            </a:r>
            <a:r>
              <a:rPr lang="en-US" dirty="0" smtClean="0"/>
              <a:t> – a traditional unit of measure of the biological effect of exposure to ionizing radiation; 1/1000 of a rem (see </a:t>
            </a:r>
            <a:r>
              <a:rPr lang="en-US" i="1" dirty="0" smtClean="0"/>
              <a:t>millisievert</a:t>
            </a:r>
            <a:r>
              <a:rPr lang="en-US" dirty="0" smtClean="0"/>
              <a:t>)</a:t>
            </a:r>
          </a:p>
          <a:p>
            <a:pPr>
              <a:lnSpc>
                <a:spcPct val="113000"/>
              </a:lnSpc>
              <a:spcBef>
                <a:spcPts val="0"/>
              </a:spcBef>
              <a:spcAft>
                <a:spcPts val="1000"/>
              </a:spcAft>
            </a:pPr>
            <a:r>
              <a:rPr lang="en-US" b="1" dirty="0" smtClean="0"/>
              <a:t>millisievert (mSv)</a:t>
            </a:r>
            <a:r>
              <a:rPr lang="en-US" dirty="0" smtClean="0"/>
              <a:t> – an international unit of measure of the biological effect of exposure to ionizing radiation; 1/1000 of a sievert; an international unit replacing millirem (see </a:t>
            </a:r>
            <a:r>
              <a:rPr lang="en-US" i="1" dirty="0" smtClean="0"/>
              <a:t>millirem</a:t>
            </a:r>
            <a:r>
              <a:rPr lang="en-US" dirty="0" smtClean="0"/>
              <a:t>)</a:t>
            </a:r>
          </a:p>
          <a:p>
            <a:pPr>
              <a:lnSpc>
                <a:spcPct val="113000"/>
              </a:lnSpc>
              <a:spcBef>
                <a:spcPts val="0"/>
              </a:spcBef>
              <a:spcAft>
                <a:spcPts val="1000"/>
              </a:spcAft>
            </a:pPr>
            <a:r>
              <a:rPr lang="en-US" b="1" dirty="0" smtClean="0"/>
              <a:t>non-ionizing radiation</a:t>
            </a:r>
            <a:r>
              <a:rPr lang="en-US" dirty="0" smtClean="0"/>
              <a:t> – low-energy electromagnetic radiation that does not have enough energy to remove electrons</a:t>
            </a:r>
          </a:p>
          <a:p>
            <a:r>
              <a:rPr lang="en-US" b="1" dirty="0" smtClean="0"/>
              <a:t>radiation</a:t>
            </a:r>
            <a:r>
              <a:rPr lang="en-US" dirty="0" smtClean="0"/>
              <a:t> – fast particles and electromagnetic waves emitted from the center of an atom during radioactive decay or disintegration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radiation dose</a:t>
            </a:r>
            <a:r>
              <a:rPr lang="en-US" dirty="0" smtClean="0"/>
              <a:t> –the amount of energy absorbed by an object or person per unit mass </a:t>
            </a:r>
          </a:p>
          <a:p>
            <a:pPr>
              <a:lnSpc>
                <a:spcPct val="113000"/>
              </a:lnSpc>
              <a:spcBef>
                <a:spcPts val="0"/>
              </a:spcBef>
              <a:spcAft>
                <a:spcPts val="1000"/>
              </a:spcAft>
            </a:pPr>
            <a:r>
              <a:rPr lang="en-US" b="1" dirty="0" smtClean="0"/>
              <a:t>radioactive</a:t>
            </a:r>
            <a:r>
              <a:rPr lang="en-US" dirty="0" smtClean="0"/>
              <a:t> – having the property of spontaneously emitting energy in the form of radiation as a result of the decay (or disintegration) of an unstable atom </a:t>
            </a:r>
          </a:p>
          <a:p>
            <a:pPr>
              <a:lnSpc>
                <a:spcPct val="113000"/>
              </a:lnSpc>
              <a:spcBef>
                <a:spcPts val="0"/>
              </a:spcBef>
              <a:spcAft>
                <a:spcPts val="1000"/>
              </a:spcAft>
            </a:pPr>
            <a:r>
              <a:rPr lang="en-US" b="1" dirty="0" smtClean="0"/>
              <a:t>radioactive decay</a:t>
            </a:r>
            <a:r>
              <a:rPr lang="en-US" dirty="0" smtClean="0"/>
              <a:t> – the spontaneous changing of the atom into a different atom or a different state of the same atom </a:t>
            </a:r>
          </a:p>
          <a:p>
            <a:pPr>
              <a:lnSpc>
                <a:spcPct val="113000"/>
              </a:lnSpc>
              <a:spcBef>
                <a:spcPts val="0"/>
              </a:spcBef>
              <a:spcAft>
                <a:spcPts val="1000"/>
              </a:spcAft>
            </a:pPr>
            <a:r>
              <a:rPr lang="en-US" b="1" dirty="0" smtClean="0"/>
              <a:t>radon</a:t>
            </a:r>
            <a:r>
              <a:rPr lang="en-US" dirty="0" smtClean="0"/>
              <a:t> – a colorless, radioactive gas formed by the decay of radium; contributes to the background radiation people are exposed to all the time from nature </a:t>
            </a:r>
          </a:p>
          <a:p>
            <a:pPr>
              <a:lnSpc>
                <a:spcPct val="113000"/>
              </a:lnSpc>
              <a:spcBef>
                <a:spcPts val="0"/>
              </a:spcBef>
              <a:spcAft>
                <a:spcPts val="1000"/>
              </a:spcAft>
            </a:pPr>
            <a:r>
              <a:rPr lang="en-US" b="1" dirty="0" smtClean="0"/>
              <a:t>rem - </a:t>
            </a:r>
            <a:r>
              <a:rPr lang="en-US" dirty="0" smtClean="0"/>
              <a:t>the traditional unit of absorbed does of ionizing radiation; from </a:t>
            </a:r>
            <a:r>
              <a:rPr lang="en-US" u="sng" dirty="0" smtClean="0"/>
              <a:t>r</a:t>
            </a:r>
            <a:r>
              <a:rPr lang="en-US" dirty="0" smtClean="0"/>
              <a:t>adiation </a:t>
            </a:r>
            <a:r>
              <a:rPr lang="en-US" u="sng" dirty="0" smtClean="0"/>
              <a:t>e</a:t>
            </a:r>
            <a:r>
              <a:rPr lang="en-US" dirty="0" smtClean="0"/>
              <a:t>quivalent </a:t>
            </a:r>
            <a:r>
              <a:rPr lang="en-US" u="sng" dirty="0" smtClean="0"/>
              <a:t>m</a:t>
            </a:r>
            <a:r>
              <a:rPr lang="en-US" dirty="0" smtClean="0"/>
              <a:t>an; being replaced by sievert, the international unit </a:t>
            </a:r>
          </a:p>
          <a:p>
            <a:pPr>
              <a:lnSpc>
                <a:spcPct val="113000"/>
              </a:lnSpc>
              <a:spcBef>
                <a:spcPts val="0"/>
              </a:spcBef>
              <a:spcAft>
                <a:spcPts val="1000"/>
              </a:spcAft>
            </a:pPr>
            <a:r>
              <a:rPr lang="en-US" b="1" dirty="0" smtClean="0"/>
              <a:t>sievert</a:t>
            </a:r>
            <a:r>
              <a:rPr lang="en-US" dirty="0" smtClean="0"/>
              <a:t> – an international unit of measure for the biological effect of exposure to ionizing radiation; an international unit replacing the traditional unit called rem </a:t>
            </a:r>
          </a:p>
          <a:p>
            <a:pPr>
              <a:spcBef>
                <a:spcPts val="200"/>
              </a:spcBef>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37</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09737"/>
            <a:ext cx="8229600" cy="4523637"/>
          </a:xfrm>
        </p:spPr>
        <p:txBody>
          <a:bodyPr/>
          <a:lstStyle/>
          <a:p>
            <a:pPr>
              <a:lnSpc>
                <a:spcPct val="113000"/>
              </a:lnSpc>
              <a:spcBef>
                <a:spcPts val="0"/>
              </a:spcBef>
              <a:spcAft>
                <a:spcPts val="1000"/>
              </a:spcAft>
            </a:pPr>
            <a:r>
              <a:rPr lang="en-US" b="1" dirty="0" smtClean="0"/>
              <a:t>space radiation</a:t>
            </a:r>
            <a:r>
              <a:rPr lang="en-US" dirty="0" smtClean="0"/>
              <a:t> – radiation from space; see </a:t>
            </a:r>
            <a:r>
              <a:rPr lang="en-US" i="1" dirty="0" smtClean="0"/>
              <a:t>cosmic radiation</a:t>
            </a:r>
            <a:r>
              <a:rPr lang="en-US" dirty="0" smtClean="0"/>
              <a:t> </a:t>
            </a:r>
          </a:p>
          <a:p>
            <a:pPr>
              <a:lnSpc>
                <a:spcPct val="113000"/>
              </a:lnSpc>
              <a:spcBef>
                <a:spcPts val="0"/>
              </a:spcBef>
              <a:spcAft>
                <a:spcPts val="1000"/>
              </a:spcAft>
            </a:pPr>
            <a:r>
              <a:rPr lang="en-US" b="1" dirty="0" smtClean="0"/>
              <a:t>terrestrial radiation</a:t>
            </a:r>
            <a:r>
              <a:rPr lang="en-US" dirty="0" smtClean="0"/>
              <a:t> – radiation coming from the Earth; contributes to the background radiation people are exposed to all the time from nature; for example, soil, rocks, and building materials</a:t>
            </a:r>
          </a:p>
          <a:p>
            <a:pPr>
              <a:lnSpc>
                <a:spcPct val="113000"/>
              </a:lnSpc>
              <a:spcBef>
                <a:spcPts val="0"/>
              </a:spcBef>
              <a:spcAft>
                <a:spcPts val="1000"/>
              </a:spcAft>
            </a:pPr>
            <a:r>
              <a:rPr lang="en-US" b="1" dirty="0" smtClean="0"/>
              <a:t>time, distance, shielding</a:t>
            </a:r>
            <a:r>
              <a:rPr lang="en-US" dirty="0" smtClean="0"/>
              <a:t> – a slogan for the three ways workers protect themselves from exposure to ionizing radiation</a:t>
            </a:r>
          </a:p>
          <a:p>
            <a:r>
              <a:rPr lang="en-US" b="1" dirty="0" smtClean="0"/>
              <a:t>x-ray</a:t>
            </a:r>
            <a:r>
              <a:rPr lang="en-US" dirty="0" smtClean="0"/>
              <a:t> – electromagnetic radiation having a wave length that is much shorter than that of visible light with the power to penetrate matter</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38</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is moving around you.</a:t>
            </a:r>
            <a:endParaRPr lang="en-US" dirty="0"/>
          </a:p>
        </p:txBody>
      </p:sp>
      <p:sp>
        <p:nvSpPr>
          <p:cNvPr id="3" name="Content Placeholder 2"/>
          <p:cNvSpPr>
            <a:spLocks noGrp="1"/>
          </p:cNvSpPr>
          <p:nvPr>
            <p:ph idx="1"/>
          </p:nvPr>
        </p:nvSpPr>
        <p:spPr>
          <a:xfrm>
            <a:off x="457200" y="1635246"/>
            <a:ext cx="8229600" cy="4308354"/>
          </a:xfrm>
        </p:spPr>
        <p:txBody>
          <a:bodyPr/>
          <a:lstStyle/>
          <a:p>
            <a:pPr>
              <a:buNone/>
            </a:pPr>
            <a:endParaRPr lang="en-US" dirty="0" smtClean="0"/>
          </a:p>
          <a:p>
            <a:pPr>
              <a:buNone/>
            </a:pPr>
            <a:endParaRPr lang="en-US" dirty="0" smtClean="0"/>
          </a:p>
          <a:p>
            <a:pPr>
              <a:buNone/>
            </a:pPr>
            <a:r>
              <a:rPr lang="en-US" dirty="0" smtClean="0"/>
              <a:t>Radiation is </a:t>
            </a:r>
            <a:r>
              <a:rPr lang="en-US" b="1" dirty="0" smtClean="0"/>
              <a:t>energy moving through space </a:t>
            </a:r>
            <a:r>
              <a:rPr lang="en-US" dirty="0" smtClean="0"/>
              <a:t>as</a:t>
            </a:r>
          </a:p>
          <a:p>
            <a:r>
              <a:rPr lang="en-US" dirty="0" smtClean="0"/>
              <a:t>Waves </a:t>
            </a:r>
          </a:p>
          <a:p>
            <a:r>
              <a:rPr lang="en-US" dirty="0" smtClean="0"/>
              <a:t>Particles.</a:t>
            </a:r>
          </a:p>
          <a:p>
            <a:endParaRPr lang="en-US" dirty="0" smtClean="0"/>
          </a:p>
          <a:p>
            <a:pPr>
              <a:buNone/>
            </a:pPr>
            <a:r>
              <a:rPr lang="en-US" dirty="0" smtClean="0"/>
              <a:t>Waves move in patterns like these. Electricity, for example, moves in wave patterns.</a:t>
            </a:r>
          </a:p>
          <a:p>
            <a:pPr>
              <a:buNone/>
            </a:pPr>
            <a:endParaRPr lang="en-US" dirty="0" smtClean="0"/>
          </a:p>
          <a:p>
            <a:pPr>
              <a:buNone/>
            </a:pPr>
            <a:r>
              <a:rPr lang="en-US" dirty="0" smtClean="0"/>
              <a:t>Particles travel more slowly than waves but still travel very fast. Examples of particles are</a:t>
            </a:r>
          </a:p>
          <a:p>
            <a:r>
              <a:rPr lang="en-US" b="1" dirty="0" smtClean="0"/>
              <a:t>Alpha particles</a:t>
            </a:r>
          </a:p>
          <a:p>
            <a:r>
              <a:rPr lang="en-US" b="1" dirty="0" smtClean="0"/>
              <a:t>Beta particles.</a:t>
            </a:r>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5929304" y="203864"/>
            <a:ext cx="2699140" cy="294445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1+#ppt_w/2"/>
                                          </p:val>
                                        </p:tav>
                                        <p:tav tm="100000">
                                          <p:val>
                                            <p:strVal val="#ppt_x"/>
                                          </p:val>
                                        </p:tav>
                                      </p:tavLst>
                                    </p:anim>
                                    <p:anim calcmode="lin" valueType="num">
                                      <p:cBhvr additive="base">
                                        <p:cTn id="26"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radiation</a:t>
            </a:r>
            <a:endParaRPr lang="en-US" dirty="0"/>
          </a:p>
        </p:txBody>
      </p:sp>
      <p:sp>
        <p:nvSpPr>
          <p:cNvPr id="3" name="Content Placeholder 2"/>
          <p:cNvSpPr>
            <a:spLocks noGrp="1"/>
          </p:cNvSpPr>
          <p:nvPr>
            <p:ph idx="1"/>
          </p:nvPr>
        </p:nvSpPr>
        <p:spPr>
          <a:xfrm>
            <a:off x="457200" y="1709738"/>
            <a:ext cx="6052930" cy="4068762"/>
          </a:xfrm>
        </p:spPr>
        <p:txBody>
          <a:bodyPr/>
          <a:lstStyle/>
          <a:p>
            <a:endParaRPr lang="en-US" dirty="0" smtClean="0"/>
          </a:p>
          <a:p>
            <a:endParaRPr lang="en-US" dirty="0" smtClean="0"/>
          </a:p>
          <a:p>
            <a:pPr>
              <a:buNone/>
            </a:pPr>
            <a:r>
              <a:rPr lang="en-US" b="1" dirty="0" smtClean="0"/>
              <a:t>Non-ionizing radiation </a:t>
            </a:r>
            <a:r>
              <a:rPr lang="en-US" dirty="0" smtClean="0"/>
              <a:t>is low energy. We use it to carry                                 signals to our radios, TVs, and cell phones.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Ionizing radiation </a:t>
            </a:r>
            <a:r>
              <a:rPr lang="en-US" dirty="0" smtClean="0"/>
              <a:t>is high energy. We use it for                                                medical x-rays. Its high energy can cause disease or it can treat disease.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530009" y="1494804"/>
            <a:ext cx="2017642" cy="202237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4" cstate="print"/>
          <a:srcRect l="6973"/>
          <a:stretch>
            <a:fillRect/>
          </a:stretch>
        </p:blipFill>
        <p:spPr bwMode="auto">
          <a:xfrm>
            <a:off x="6543563" y="3798337"/>
            <a:ext cx="2048879" cy="194648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spectrum of radiation looks like this.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sp>
        <p:nvSpPr>
          <p:cNvPr id="6" name="Content Placeholder 5"/>
          <p:cNvSpPr>
            <a:spLocks noGrp="1"/>
          </p:cNvSpPr>
          <p:nvPr>
            <p:ph idx="1"/>
          </p:nvPr>
        </p:nvSpPr>
        <p:spPr>
          <a:xfrm>
            <a:off x="632565" y="5893037"/>
            <a:ext cx="8229600" cy="557867"/>
          </a:xfrm>
        </p:spPr>
        <p:txBody>
          <a:bodyPr/>
          <a:lstStyle/>
          <a:p>
            <a:pPr>
              <a:buNone/>
            </a:pPr>
            <a:r>
              <a:rPr lang="en-US" dirty="0" smtClean="0"/>
              <a:t>Low frequency radiation is</a:t>
            </a:r>
            <a:r>
              <a:rPr lang="en-US" b="1" dirty="0" smtClean="0"/>
              <a:t> non-ionizing radiation</a:t>
            </a:r>
            <a:r>
              <a:rPr lang="en-US" dirty="0" smtClean="0"/>
              <a:t>. High frequency radiation is </a:t>
            </a:r>
            <a:r>
              <a:rPr lang="en-US" b="1" dirty="0" smtClean="0"/>
              <a:t>ionizing radiation</a:t>
            </a:r>
            <a:r>
              <a:rPr lang="en-US" dirty="0" smtClean="0"/>
              <a:t>.</a:t>
            </a: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902657" y="1006817"/>
            <a:ext cx="7338686" cy="4751869"/>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a:t>
            </a:r>
            <a:endParaRPr lang="en-US" dirty="0"/>
          </a:p>
        </p:txBody>
      </p:sp>
      <p:sp>
        <p:nvSpPr>
          <p:cNvPr id="3" name="Content Placeholder 2"/>
          <p:cNvSpPr>
            <a:spLocks noGrp="1"/>
          </p:cNvSpPr>
          <p:nvPr>
            <p:ph idx="1"/>
          </p:nvPr>
        </p:nvSpPr>
        <p:spPr>
          <a:xfrm>
            <a:off x="552450" y="1943101"/>
            <a:ext cx="8039100" cy="3230562"/>
          </a:xfrm>
        </p:spPr>
        <p:txBody>
          <a:bodyPr/>
          <a:lstStyle/>
          <a:p>
            <a:endParaRPr lang="en-US" b="1" dirty="0" smtClean="0"/>
          </a:p>
          <a:p>
            <a:pPr>
              <a:buNone/>
            </a:pPr>
            <a:r>
              <a:rPr lang="en-US" b="1" dirty="0" smtClean="0"/>
              <a:t>Non-ionizing radiation			Ionizing radiation</a:t>
            </a:r>
          </a:p>
          <a:p>
            <a:pPr>
              <a:buNone/>
            </a:pPr>
            <a:endParaRPr lang="en-US" b="1" dirty="0" smtClean="0"/>
          </a:p>
          <a:p>
            <a:pPr>
              <a:buNone/>
            </a:pPr>
            <a:endParaRPr lang="en-US" b="1" dirty="0" smtClean="0"/>
          </a:p>
          <a:p>
            <a:pPr>
              <a:buNone/>
            </a:pPr>
            <a:r>
              <a:rPr lang="en-US" dirty="0" smtClean="0"/>
              <a:t>Low energy 				High energy</a:t>
            </a:r>
          </a:p>
          <a:p>
            <a:pPr>
              <a:buNone/>
            </a:pPr>
            <a:endParaRPr lang="en-US" dirty="0" smtClean="0"/>
          </a:p>
          <a:p>
            <a:pPr>
              <a:buNone/>
            </a:pPr>
            <a:r>
              <a:rPr lang="en-US" dirty="0" smtClean="0"/>
              <a:t>Low frequency				High frequency </a:t>
            </a:r>
          </a:p>
          <a:p>
            <a:pPr>
              <a:buNone/>
            </a:pPr>
            <a:r>
              <a:rPr lang="en-US" b="1" dirty="0" smtClean="0"/>
              <a:t>									</a:t>
            </a:r>
          </a:p>
          <a:p>
            <a:pPr>
              <a:buNone/>
            </a:pPr>
            <a:endParaRPr lang="en-US" b="1" dirty="0" smtClean="0"/>
          </a:p>
          <a:p>
            <a:pPr>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sp>
        <p:nvSpPr>
          <p:cNvPr id="7" name="TextBox 6"/>
          <p:cNvSpPr txBox="1"/>
          <p:nvPr/>
        </p:nvSpPr>
        <p:spPr>
          <a:xfrm>
            <a:off x="5585722" y="1842022"/>
            <a:ext cx="2095445" cy="1477328"/>
          </a:xfrm>
          <a:prstGeom prst="rect">
            <a:avLst/>
          </a:prstGeom>
          <a:noFill/>
        </p:spPr>
        <p:txBody>
          <a:bodyPr wrap="square" rtlCol="0">
            <a:spAutoFit/>
          </a:bodyPr>
          <a:lstStyle/>
          <a:p>
            <a:endParaRPr lang="en-US" sz="1800" dirty="0" smtClean="0"/>
          </a:p>
          <a:p>
            <a:endParaRPr lang="en-US" sz="1800" dirty="0" smtClean="0"/>
          </a:p>
          <a:p>
            <a:endParaRPr lang="en-US" sz="1800" dirty="0" smtClean="0"/>
          </a:p>
          <a:p>
            <a:endParaRPr lang="en-US" sz="1800" dirty="0" smtClean="0"/>
          </a:p>
          <a:p>
            <a:endParaRPr lang="en-US" sz="1800" dirty="0"/>
          </a:p>
        </p:txBody>
      </p:sp>
      <p:sp>
        <p:nvSpPr>
          <p:cNvPr id="8" name="Down Arrow 7"/>
          <p:cNvSpPr/>
          <p:nvPr/>
        </p:nvSpPr>
        <p:spPr bwMode="auto">
          <a:xfrm>
            <a:off x="2997200" y="2311400"/>
            <a:ext cx="660400" cy="2082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9" name="Down Arrow 8"/>
          <p:cNvSpPr/>
          <p:nvPr/>
        </p:nvSpPr>
        <p:spPr bwMode="auto">
          <a:xfrm rot="10800000">
            <a:off x="7493000" y="2298700"/>
            <a:ext cx="685800" cy="21717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0" name="TextBox 9"/>
          <p:cNvSpPr txBox="1"/>
          <p:nvPr/>
        </p:nvSpPr>
        <p:spPr>
          <a:xfrm>
            <a:off x="593725" y="4876800"/>
            <a:ext cx="8362950" cy="1200329"/>
          </a:xfrm>
          <a:prstGeom prst="rect">
            <a:avLst/>
          </a:prstGeom>
          <a:noFill/>
        </p:spPr>
        <p:txBody>
          <a:bodyPr wrap="square" rtlCol="0">
            <a:spAutoFit/>
          </a:bodyPr>
          <a:lstStyle/>
          <a:p>
            <a:pPr>
              <a:buFont typeface="Arial" pitchFamily="34" charset="0"/>
              <a:buChar char="•"/>
            </a:pPr>
            <a:r>
              <a:rPr lang="en-US" dirty="0" smtClean="0"/>
              <a:t>The dividing line between ionizing and non-ionizing radiation is whether the radiation carries enough energy to remove an electron from a molecule or an atom.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unstable isotopes do?</a:t>
            </a:r>
            <a:endParaRPr lang="en-US" dirty="0"/>
          </a:p>
        </p:txBody>
      </p:sp>
      <p:sp>
        <p:nvSpPr>
          <p:cNvPr id="3" name="Content Placeholder 2"/>
          <p:cNvSpPr>
            <a:spLocks noGrp="1"/>
          </p:cNvSpPr>
          <p:nvPr>
            <p:ph idx="1"/>
          </p:nvPr>
        </p:nvSpPr>
        <p:spPr/>
        <p:txBody>
          <a:bodyPr/>
          <a:lstStyle/>
          <a:p>
            <a:r>
              <a:rPr lang="en-US" dirty="0" smtClean="0"/>
              <a:t>Some unstable isotopes make themselves more stable by shooting out energy rays or particles. We call this energy </a:t>
            </a:r>
            <a:r>
              <a:rPr lang="en-US" b="1" dirty="0" smtClean="0"/>
              <a:t>radiation</a:t>
            </a:r>
            <a:r>
              <a:rPr lang="en-US" dirty="0" smtClean="0"/>
              <a:t>. </a:t>
            </a:r>
          </a:p>
          <a:p>
            <a:r>
              <a:rPr lang="en-US" dirty="0" smtClean="0"/>
              <a:t>Substances that give off radiation in such a way are called </a:t>
            </a:r>
            <a:r>
              <a:rPr lang="en-US" b="1" dirty="0" smtClean="0"/>
              <a:t>radioactive. </a:t>
            </a:r>
          </a:p>
          <a:p>
            <a:endParaRPr lang="en-US" dirty="0" smtClean="0"/>
          </a:p>
          <a:p>
            <a:pPr>
              <a:buNone/>
            </a:pPr>
            <a:r>
              <a:rPr lang="en-US" i="1" dirty="0" smtClean="0"/>
              <a:t>Example:</a:t>
            </a:r>
          </a:p>
          <a:p>
            <a:pPr>
              <a:buNone/>
            </a:pPr>
            <a:r>
              <a:rPr lang="en-US" dirty="0" smtClean="0"/>
              <a:t>Most smoke detectors contain americium-241. This radioactive element emits energy. When the energy is blocked by smoke, the detector activates the alarm. Here’s what it looks like inside the detector.</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pic>
        <p:nvPicPr>
          <p:cNvPr id="4098" name="Picture 2"/>
          <p:cNvPicPr>
            <a:picLocks noChangeAspect="1" noChangeArrowheads="1"/>
          </p:cNvPicPr>
          <p:nvPr/>
        </p:nvPicPr>
        <p:blipFill>
          <a:blip r:embed="rId3" cstate="screen"/>
          <a:srcRect/>
          <a:stretch>
            <a:fillRect/>
          </a:stretch>
        </p:blipFill>
        <p:spPr bwMode="auto">
          <a:xfrm>
            <a:off x="3348841" y="4231215"/>
            <a:ext cx="2922537" cy="219190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do unstable isotopes do?</a:t>
            </a:r>
            <a:endParaRPr lang="en-US" dirty="0"/>
          </a:p>
        </p:txBody>
      </p:sp>
      <p:sp>
        <p:nvSpPr>
          <p:cNvPr id="3" name="Content Placeholder 2"/>
          <p:cNvSpPr>
            <a:spLocks noGrp="1"/>
          </p:cNvSpPr>
          <p:nvPr>
            <p:ph idx="1"/>
          </p:nvPr>
        </p:nvSpPr>
        <p:spPr/>
        <p:txBody>
          <a:bodyPr/>
          <a:lstStyle/>
          <a:p>
            <a:pPr>
              <a:buNone/>
            </a:pPr>
            <a:r>
              <a:rPr lang="en-US" dirty="0" smtClean="0"/>
              <a:t>Other unstable isotopes may give off particles from their nuclei and change into different elements. The process of isotopes emitting particles or rays to become more stable is called </a:t>
            </a:r>
            <a:r>
              <a:rPr lang="en-US" b="1" dirty="0" smtClean="0"/>
              <a:t>radioactive decay</a:t>
            </a:r>
            <a:r>
              <a:rPr lang="en-US" dirty="0" smtClean="0"/>
              <a:t>.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3075" name="Picture 3"/>
          <p:cNvPicPr>
            <a:picLocks noChangeAspect="1" noChangeArrowheads="1"/>
          </p:cNvPicPr>
          <p:nvPr/>
        </p:nvPicPr>
        <p:blipFill>
          <a:blip r:embed="rId3" cstate="screen"/>
          <a:srcRect/>
          <a:stretch>
            <a:fillRect/>
          </a:stretch>
        </p:blipFill>
        <p:spPr bwMode="auto">
          <a:xfrm>
            <a:off x="2464564" y="2596897"/>
            <a:ext cx="4195771" cy="3498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11794</TotalTime>
  <Words>5324</Words>
  <Application>Microsoft Office PowerPoint</Application>
  <PresentationFormat>On-screen Show (4:3)</PresentationFormat>
  <Paragraphs>416</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16_A2313-VI_PPT</vt:lpstr>
      <vt:lpstr>Lesson Four Ionizing Radiation</vt:lpstr>
      <vt:lpstr>What you need to know about Ionizing Radiation:</vt:lpstr>
      <vt:lpstr>You are surrounded. </vt:lpstr>
      <vt:lpstr>Radiation is moving around you.</vt:lpstr>
      <vt:lpstr>Two types of radiation</vt:lpstr>
      <vt:lpstr>The energy spectrum of radiation looks like this.</vt:lpstr>
      <vt:lpstr>What to remember</vt:lpstr>
      <vt:lpstr>What do unstable isotopes do?</vt:lpstr>
      <vt:lpstr>What else do unstable isotopes do?</vt:lpstr>
      <vt:lpstr>One strange thing about radioactive isotopes…</vt:lpstr>
      <vt:lpstr>What is a half-life?</vt:lpstr>
      <vt:lpstr>Ions have an electric charge.</vt:lpstr>
      <vt:lpstr>How do the types of ionizing radiation deposit energy?</vt:lpstr>
      <vt:lpstr>What is radiation protection? </vt:lpstr>
      <vt:lpstr>What does this symbol mean?</vt:lpstr>
      <vt:lpstr>Radiation protection on the job</vt:lpstr>
      <vt:lpstr>Ways of measuring ionizing radiation</vt:lpstr>
      <vt:lpstr>Can exposure to ionizing radiation harm you?</vt:lpstr>
      <vt:lpstr>What is your exposure to radiation?</vt:lpstr>
      <vt:lpstr>Where does your radiation exposure come from?</vt:lpstr>
      <vt:lpstr>Who is exposed to the most space radiation?</vt:lpstr>
      <vt:lpstr>Who is exposed to the most terrestrial radiation?</vt:lpstr>
      <vt:lpstr>What is internal radiation?</vt:lpstr>
      <vt:lpstr>What is radon?</vt:lpstr>
      <vt:lpstr>What are some human-made sources of radiation?</vt:lpstr>
      <vt:lpstr>Summary: Fill in the blanks</vt:lpstr>
      <vt:lpstr>Summary: Fill in the blanks</vt:lpstr>
      <vt:lpstr>Summary (continued)</vt:lpstr>
      <vt:lpstr>Summary (continued)</vt:lpstr>
      <vt:lpstr>Summary (continued)</vt:lpstr>
      <vt:lpstr>Advanced Student Assignment 1</vt:lpstr>
      <vt:lpstr>Advanced Student Assignment 2 </vt:lpstr>
      <vt:lpstr>Lesson 4 Vocabulary</vt:lpstr>
      <vt:lpstr>Vocabulary</vt:lpstr>
      <vt:lpstr>Vocabulary</vt:lpstr>
      <vt:lpstr>Vocabulary</vt:lpstr>
      <vt:lpstr>Vocabulary</vt:lpstr>
      <vt:lpstr>Vocabulary</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Vickie Reddick</cp:lastModifiedBy>
  <cp:revision>762</cp:revision>
  <cp:lastPrinted>2007-12-06T17:16:05Z</cp:lastPrinted>
  <dcterms:created xsi:type="dcterms:W3CDTF">2011-03-30T11:43:36Z</dcterms:created>
  <dcterms:modified xsi:type="dcterms:W3CDTF">2013-10-03T15:55:51Z</dcterms:modified>
</cp:coreProperties>
</file>