
<file path=[Content_Types].xml><?xml version="1.0" encoding="utf-8"?>
<Types xmlns="http://schemas.openxmlformats.org/package/2006/content-types">
  <Override PartName="/ppt/slides/slide12.xml" ContentType="application/vnd.openxmlformats-officedocument.presentationml.slide+xml"/>
  <Override PartName="/ppt/slides/slide4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slides/slide45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50.xml" ContentType="application/vnd.openxmlformats-officedocument.presentationml.slide+xml"/>
  <Override PartName="/ppt/slides/slide23.xml" ContentType="application/vnd.openxmlformats-officedocument.presentationml.slide+xml"/>
  <Override PartName="/ppt/slides/slide5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s/slide51.xml" ContentType="application/vnd.openxmlformats-officedocument.presentationml.slide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25.xml" ContentType="application/vnd.openxmlformats-officedocument.presentationml.slide+xml"/>
  <Default Extension="doc" ContentType="application/msword"/>
  <Override PartName="/ppt/slides/slide13.xml" ContentType="application/vnd.openxmlformats-officedocument.presentationml.slide+xml"/>
  <Override PartName="/ppt/slides/slide40.xml" ContentType="application/vnd.openxmlformats-officedocument.presentationml.slide+xml"/>
  <Override PartName="/ppt/slides/slide14.xml" ContentType="application/vnd.openxmlformats-officedocument.presentationml.slide+xml"/>
  <Override PartName="/ppt/media/audio1.bin" ContentType="audio/unknown"/>
  <Override PartName="/ppt/slides/slide34.xml" ContentType="application/vnd.openxmlformats-officedocument.presentationml.slide+xml"/>
  <Override PartName="/ppt/slides/slide4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49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43.xml" ContentType="application/vnd.openxmlformats-officedocument.presentationml.slide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Default Extension="emf" ContentType="image/x-emf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jpeg" ContentType="image/jpeg"/>
  <Default Extension="vml" ContentType="application/vnd.openxmlformats-officedocument.vmlDrawin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53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649" r:id="rId1"/>
  </p:sldMasterIdLst>
  <p:sldIdLst>
    <p:sldId id="311" r:id="rId2"/>
    <p:sldId id="256" r:id="rId3"/>
    <p:sldId id="257" r:id="rId4"/>
    <p:sldId id="283" r:id="rId5"/>
    <p:sldId id="258" r:id="rId6"/>
    <p:sldId id="284" r:id="rId7"/>
    <p:sldId id="259" r:id="rId8"/>
    <p:sldId id="285" r:id="rId9"/>
    <p:sldId id="260" r:id="rId10"/>
    <p:sldId id="286" r:id="rId11"/>
    <p:sldId id="261" r:id="rId12"/>
    <p:sldId id="287" r:id="rId13"/>
    <p:sldId id="262" r:id="rId14"/>
    <p:sldId id="288" r:id="rId15"/>
    <p:sldId id="263" r:id="rId16"/>
    <p:sldId id="289" r:id="rId17"/>
    <p:sldId id="264" r:id="rId18"/>
    <p:sldId id="290" r:id="rId19"/>
    <p:sldId id="265" r:id="rId20"/>
    <p:sldId id="291" r:id="rId21"/>
    <p:sldId id="266" r:id="rId22"/>
    <p:sldId id="292" r:id="rId23"/>
    <p:sldId id="267" r:id="rId24"/>
    <p:sldId id="293" r:id="rId25"/>
    <p:sldId id="268" r:id="rId26"/>
    <p:sldId id="294" r:id="rId27"/>
    <p:sldId id="269" r:id="rId28"/>
    <p:sldId id="295" r:id="rId29"/>
    <p:sldId id="270" r:id="rId30"/>
    <p:sldId id="296" r:id="rId31"/>
    <p:sldId id="271" r:id="rId32"/>
    <p:sldId id="297" r:id="rId33"/>
    <p:sldId id="272" r:id="rId34"/>
    <p:sldId id="298" r:id="rId35"/>
    <p:sldId id="273" r:id="rId36"/>
    <p:sldId id="300" r:id="rId37"/>
    <p:sldId id="274" r:id="rId38"/>
    <p:sldId id="301" r:id="rId39"/>
    <p:sldId id="275" r:id="rId40"/>
    <p:sldId id="302" r:id="rId41"/>
    <p:sldId id="276" r:id="rId42"/>
    <p:sldId id="303" r:id="rId43"/>
    <p:sldId id="277" r:id="rId44"/>
    <p:sldId id="304" r:id="rId45"/>
    <p:sldId id="279" r:id="rId46"/>
    <p:sldId id="305" r:id="rId47"/>
    <p:sldId id="280" r:id="rId48"/>
    <p:sldId id="306" r:id="rId49"/>
    <p:sldId id="281" r:id="rId50"/>
    <p:sldId id="307" r:id="rId51"/>
    <p:sldId id="282" r:id="rId52"/>
    <p:sldId id="308" r:id="rId53"/>
    <p:sldId id="309" r:id="rId54"/>
    <p:sldId id="310" r:id="rId5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32787"/>
    <p:restoredTop sz="90929"/>
  </p:normalViewPr>
  <p:slideViewPr>
    <p:cSldViewPr showGuides="1">
      <p:cViewPr varScale="1">
        <p:scale>
          <a:sx n="110" d="100"/>
          <a:sy n="110" d="100"/>
        </p:scale>
        <p:origin x="-120" y="-1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02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60" Type="http://schemas.openxmlformats.org/officeDocument/2006/relationships/tableStyles" Target="tableStyles.xml"/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viewProps" Target="viewProps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presProps" Target="presProps.xml"/><Relationship Id="rId59" Type="http://schemas.openxmlformats.org/officeDocument/2006/relationships/theme" Target="theme/theme1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printerSettings" Target="printerSettings/printerSettings1.bin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53" Type="http://schemas.openxmlformats.org/officeDocument/2006/relationships/slide" Target="slides/slide5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3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83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EAFE4-B7E7-BB47-8D26-9877FC2B03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CE598-0249-544A-8C4B-47BDE8B799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34ADC9-BBB4-5A43-9C55-0683A25906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B71AEE-77AB-7149-86C5-806BBAB55F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4E1DFB-14BD-6041-B5DF-5E372D9152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2E38C5-A0AC-7C4C-9B99-2D7D497DD7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49B05A-2B71-E74A-831B-DBF5987277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00947F-D562-574C-A6E3-F29D22A5BB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2E3573-57F7-374A-B82B-6A65943F06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26DF80-1B19-AD4A-BEFE-DAE1E8EC1A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BF82FD-B899-5F4F-9850-88060B77A2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696852-33E5-F242-83F7-192000C1B7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7347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7348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349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350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351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352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353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354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C2C0F0D-2CA6-3840-ADF3-654A8C02EFF2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1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Geneva" pitchFamily="3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Geneva" pitchFamily="3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Geneva" pitchFamily="3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pitchFamily="32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3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" Target="slide7.xml"/><Relationship Id="rId1" Type="http://schemas.openxmlformats.org/officeDocument/2006/relationships/vmlDrawing" Target="../drawings/vmlDrawing1.vml"/><Relationship Id="rId24" Type="http://schemas.openxmlformats.org/officeDocument/2006/relationships/slide" Target="slide39.xml"/><Relationship Id="rId25" Type="http://schemas.openxmlformats.org/officeDocument/2006/relationships/slide" Target="slide49.xml"/><Relationship Id="rId8" Type="http://schemas.openxmlformats.org/officeDocument/2006/relationships/slide" Target="slide9.xml"/><Relationship Id="rId13" Type="http://schemas.openxmlformats.org/officeDocument/2006/relationships/slide" Target="slide43.xml"/><Relationship Id="rId10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45.xml"/><Relationship Id="rId9" Type="http://schemas.openxmlformats.org/officeDocument/2006/relationships/slide" Target="slide11.xml"/><Relationship Id="rId18" Type="http://schemas.openxmlformats.org/officeDocument/2006/relationships/slide" Target="slide17.xml"/><Relationship Id="rId3" Type="http://schemas.openxmlformats.org/officeDocument/2006/relationships/audio" Target="../media/audio1.bin"/><Relationship Id="rId27" Type="http://schemas.openxmlformats.org/officeDocument/2006/relationships/slide" Target="slide31.xml"/><Relationship Id="rId14" Type="http://schemas.openxmlformats.org/officeDocument/2006/relationships/slide" Target="slide15.xml"/><Relationship Id="rId23" Type="http://schemas.openxmlformats.org/officeDocument/2006/relationships/slide" Target="slide29.xml"/><Relationship Id="rId4" Type="http://schemas.openxmlformats.org/officeDocument/2006/relationships/oleObject" Target="../embeddings/Microsoft_Word_97_-_2004_Document1.doc"/><Relationship Id="rId28" Type="http://schemas.openxmlformats.org/officeDocument/2006/relationships/slide" Target="slide41.xml"/><Relationship Id="rId26" Type="http://schemas.openxmlformats.org/officeDocument/2006/relationships/slide" Target="slide21.xml"/><Relationship Id="rId30" Type="http://schemas.openxmlformats.org/officeDocument/2006/relationships/slide" Target="slide53.xml"/><Relationship Id="rId11" Type="http://schemas.openxmlformats.org/officeDocument/2006/relationships/slide" Target="slide33.xml"/><Relationship Id="rId29" Type="http://schemas.openxmlformats.org/officeDocument/2006/relationships/slide" Target="slide51.xml"/><Relationship Id="rId6" Type="http://schemas.openxmlformats.org/officeDocument/2006/relationships/slide" Target="slide5.xml"/><Relationship Id="rId16" Type="http://schemas.openxmlformats.org/officeDocument/2006/relationships/slide" Target="slide35.xml"/><Relationship Id="rId5" Type="http://schemas.openxmlformats.org/officeDocument/2006/relationships/slide" Target="slide3.xml"/><Relationship Id="rId15" Type="http://schemas.openxmlformats.org/officeDocument/2006/relationships/slide" Target="slide25.xml"/><Relationship Id="rId19" Type="http://schemas.openxmlformats.org/officeDocument/2006/relationships/slide" Target="slide27.xml"/><Relationship Id="rId20" Type="http://schemas.openxmlformats.org/officeDocument/2006/relationships/slide" Target="slide37.xml"/><Relationship Id="rId22" Type="http://schemas.openxmlformats.org/officeDocument/2006/relationships/slide" Target="slide19.xml"/><Relationship Id="rId21" Type="http://schemas.openxmlformats.org/officeDocument/2006/relationships/slide" Target="slide47.xml"/><Relationship Id="rId2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4" Type="http://schemas.openxmlformats.org/officeDocument/2006/relationships/slide" Target="slide2.xml"/><Relationship Id="rId1" Type="http://schemas.openxmlformats.org/officeDocument/2006/relationships/audio" Target="file://localhost/C/%5CMy%20Documents%5Cfinal_Q.wav" TargetMode="External"/><Relationship Id="rId2" Type="http://schemas.openxmlformats.org/officeDocument/2006/relationships/slideLayout" Target="../slideLayouts/slideLayout6.xml"/><Relationship Id="rId3" Type="http://schemas.openxmlformats.org/officeDocument/2006/relationships/image" Target="../media/image5.png"/><Relationship Id="rId5" Type="http://schemas.openxmlformats.org/officeDocument/2006/relationships/image" Target="../media/image4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tom cover logo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200400" y="3225154"/>
            <a:ext cx="2651870" cy="324868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Rectangle 2"/>
          <p:cNvSpPr>
            <a:spLocks noChangeArrowheads="1"/>
          </p:cNvSpPr>
          <p:nvPr>
            <p:ph type="title"/>
          </p:nvPr>
        </p:nvSpPr>
        <p:spPr>
          <a:xfrm>
            <a:off x="609600" y="914400"/>
            <a:ext cx="7772400" cy="1143000"/>
          </a:xfrm>
        </p:spPr>
        <p:txBody>
          <a:bodyPr/>
          <a:lstStyle/>
          <a:p>
            <a:r>
              <a:rPr lang="en-US" sz="11500">
                <a:solidFill>
                  <a:schemeClr val="folHlink"/>
                </a:solidFill>
                <a:latin typeface="Gigi" pitchFamily="82" charset="0"/>
              </a:rPr>
              <a:t>Fermi Feud</a:t>
            </a:r>
            <a:endParaRPr lang="en-US" sz="6000">
              <a:latin typeface="Gigi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e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Shocking! for $400 –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11267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819400" y="2819400"/>
            <a:ext cx="36306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steam?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Shocking! for $500 – 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12291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981200" y="2743200"/>
            <a:ext cx="60356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/>
              <a:t>Nuclear energy is used </a:t>
            </a:r>
          </a:p>
          <a:p>
            <a:r>
              <a:rPr lang="en-US" sz="4400"/>
              <a:t>to make this percent of</a:t>
            </a:r>
          </a:p>
          <a:p>
            <a:r>
              <a:rPr lang="en-US" sz="4400"/>
              <a:t>electricity in the U.S.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Shocking! for $500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13315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048000" y="2971800"/>
            <a:ext cx="34893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20 %?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 &amp; Atom for $100 – 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14339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209800" y="2514600"/>
            <a:ext cx="53498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/>
              <a:t>These are made of protons, electrons, and neutrons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 &amp; Atom for $100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15363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743200" y="2895600"/>
            <a:ext cx="39735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are atoms?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 &amp; Atom for $200 – 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16387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889125" y="3168650"/>
            <a:ext cx="568325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The dense bundle at the </a:t>
            </a:r>
          </a:p>
          <a:p>
            <a:r>
              <a:rPr lang="en-US" sz="4400"/>
              <a:t>center of an atom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 &amp; Atom for $200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17411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889125" y="3168650"/>
            <a:ext cx="48688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the nucleus?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 &amp; Atom for $300 – 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18435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371600" y="2667000"/>
            <a:ext cx="70104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/>
              <a:t>The part of the atom that has</a:t>
            </a:r>
          </a:p>
          <a:p>
            <a:r>
              <a:rPr lang="en-US" sz="4400"/>
              <a:t>a positive (+) electrical charge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 &amp; Atom for $300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19459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590800" y="2819400"/>
            <a:ext cx="461803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the proton?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 &amp; Atom for $400 – 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20483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209800" y="2743200"/>
            <a:ext cx="53371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These orbit (circle) the</a:t>
            </a:r>
          </a:p>
          <a:p>
            <a:r>
              <a:rPr lang="en-US" sz="4400"/>
              <a:t>nucleus in a cloud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>
            <p:ph type="title"/>
          </p:nvPr>
        </p:nvSpPr>
        <p:spPr>
          <a:xfrm>
            <a:off x="533400" y="457200"/>
            <a:ext cx="7772400" cy="1143000"/>
          </a:xfrm>
        </p:spPr>
        <p:txBody>
          <a:bodyPr/>
          <a:lstStyle/>
          <a:p>
            <a:r>
              <a:rPr lang="en-US" sz="11500">
                <a:solidFill>
                  <a:schemeClr val="folHlink"/>
                </a:solidFill>
                <a:latin typeface="Gigi" pitchFamily="82" charset="0"/>
              </a:rPr>
              <a:t>Fermi Feud</a:t>
            </a:r>
            <a:endParaRPr lang="en-US" sz="6000">
              <a:latin typeface="Gigi" pitchFamily="82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>
            <p:ph type="tbl" idx="1"/>
          </p:nvPr>
        </p:nvGraphicFramePr>
        <p:xfrm>
          <a:off x="768350" y="1895475"/>
          <a:ext cx="7607300" cy="4251325"/>
        </p:xfrm>
        <a:graphic>
          <a:graphicData uri="http://schemas.openxmlformats.org/presentationml/2006/ole">
            <p:oleObj spid="_x0000_s1026" name="Document" r:id="rId4" imgW="8460755" imgH="4729596" progId="Word.Document.8">
              <p:embed/>
            </p:oleObj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914400" y="2062163"/>
            <a:ext cx="1238250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 Narrow" pitchFamily="32" charset="0"/>
              </a:rPr>
              <a:t>Shocking!</a:t>
            </a:r>
          </a:p>
          <a:p>
            <a:endParaRPr lang="en-US">
              <a:solidFill>
                <a:schemeClr val="bg2"/>
              </a:solidFill>
            </a:endParaRPr>
          </a:p>
          <a:p>
            <a:r>
              <a:rPr lang="en-US">
                <a:solidFill>
                  <a:schemeClr val="bg2"/>
                </a:solidFill>
              </a:rPr>
              <a:t>S</a:t>
            </a:r>
            <a:endParaRPr lang="en-US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86000" y="2038350"/>
            <a:ext cx="1447800" cy="400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 Narrow" pitchFamily="32" charset="0"/>
              </a:rPr>
              <a:t>Up &amp; Atom 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5105400" y="2038350"/>
            <a:ext cx="1250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 Narrow" pitchFamily="32" charset="0"/>
              </a:rPr>
              <a:t>Let’s Split!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381750" y="1981200"/>
            <a:ext cx="1501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 </a:t>
            </a:r>
            <a:r>
              <a:rPr lang="en-US" sz="2000" b="1">
                <a:solidFill>
                  <a:srgbClr val="C00000"/>
                </a:solidFill>
                <a:latin typeface="Arial Narrow" pitchFamily="32" charset="0"/>
              </a:rPr>
              <a:t>Power It Up</a:t>
            </a:r>
            <a:r>
              <a:rPr lang="en-US" sz="2000">
                <a:solidFill>
                  <a:srgbClr val="C00000"/>
                </a:solidFill>
                <a:latin typeface="Arial Narrow" pitchFamily="32" charset="0"/>
              </a:rPr>
              <a:t>!</a:t>
            </a:r>
            <a:endParaRPr lang="en-US">
              <a:solidFill>
                <a:srgbClr val="C00000"/>
              </a:solidFill>
              <a:latin typeface="Arial Narrow" pitchFamily="32" charset="0"/>
            </a:endParaRPr>
          </a:p>
        </p:txBody>
      </p:sp>
      <p:sp>
        <p:nvSpPr>
          <p:cNvPr id="1032" name="Text Box 9"/>
          <p:cNvSpPr txBox="1">
            <a:spLocks noChangeArrowheads="1"/>
          </p:cNvSpPr>
          <p:nvPr/>
        </p:nvSpPr>
        <p:spPr bwMode="auto">
          <a:xfrm>
            <a:off x="838200" y="2514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5" action="ppaction://hlinksldjump"/>
              </a:rPr>
              <a:t>Q $100</a:t>
            </a:r>
            <a:endParaRPr lang="en-US"/>
          </a:p>
        </p:txBody>
      </p:sp>
      <p:sp>
        <p:nvSpPr>
          <p:cNvPr id="1033" name="Text Box 11"/>
          <p:cNvSpPr txBox="1">
            <a:spLocks noChangeArrowheads="1"/>
          </p:cNvSpPr>
          <p:nvPr/>
        </p:nvSpPr>
        <p:spPr bwMode="auto">
          <a:xfrm>
            <a:off x="898525" y="3241675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6" action="ppaction://hlinksldjump"/>
              </a:rPr>
              <a:t>Q $200</a:t>
            </a:r>
            <a:endParaRPr lang="en-US"/>
          </a:p>
        </p:txBody>
      </p:sp>
      <p:sp>
        <p:nvSpPr>
          <p:cNvPr id="1034" name="Text Box 12"/>
          <p:cNvSpPr txBox="1">
            <a:spLocks noChangeArrowheads="1"/>
          </p:cNvSpPr>
          <p:nvPr/>
        </p:nvSpPr>
        <p:spPr bwMode="auto">
          <a:xfrm>
            <a:off x="898525" y="4003675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7" action="ppaction://hlinksldjump"/>
              </a:rPr>
              <a:t>Q $300</a:t>
            </a:r>
            <a:endParaRPr lang="en-US"/>
          </a:p>
        </p:txBody>
      </p:sp>
      <p:sp>
        <p:nvSpPr>
          <p:cNvPr id="1035" name="Text Box 13"/>
          <p:cNvSpPr txBox="1">
            <a:spLocks noChangeArrowheads="1"/>
          </p:cNvSpPr>
          <p:nvPr/>
        </p:nvSpPr>
        <p:spPr bwMode="auto">
          <a:xfrm>
            <a:off x="898525" y="4765675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8" action="ppaction://hlinksldjump"/>
              </a:rPr>
              <a:t>Q $400</a:t>
            </a:r>
            <a:endParaRPr lang="en-US"/>
          </a:p>
        </p:txBody>
      </p:sp>
      <p:sp>
        <p:nvSpPr>
          <p:cNvPr id="1036" name="Text Box 14"/>
          <p:cNvSpPr txBox="1">
            <a:spLocks noChangeArrowheads="1"/>
          </p:cNvSpPr>
          <p:nvPr/>
        </p:nvSpPr>
        <p:spPr bwMode="auto">
          <a:xfrm>
            <a:off x="898525" y="5527675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9" action="ppaction://hlinksldjump"/>
              </a:rPr>
              <a:t>Q $500</a:t>
            </a:r>
            <a:endParaRPr lang="en-US"/>
          </a:p>
        </p:txBody>
      </p:sp>
      <p:sp>
        <p:nvSpPr>
          <p:cNvPr id="1037" name="Rectangle 15"/>
          <p:cNvSpPr>
            <a:spLocks noChangeArrowheads="1"/>
          </p:cNvSpPr>
          <p:nvPr/>
        </p:nvSpPr>
        <p:spPr bwMode="auto">
          <a:xfrm>
            <a:off x="2514600" y="2514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10" action="ppaction://hlinksldjump"/>
              </a:rPr>
              <a:t>Q $100</a:t>
            </a:r>
            <a:endParaRPr lang="en-US"/>
          </a:p>
        </p:txBody>
      </p:sp>
      <p:sp>
        <p:nvSpPr>
          <p:cNvPr id="1038" name="Rectangle 16"/>
          <p:cNvSpPr>
            <a:spLocks noChangeArrowheads="1"/>
          </p:cNvSpPr>
          <p:nvPr/>
        </p:nvSpPr>
        <p:spPr bwMode="auto">
          <a:xfrm>
            <a:off x="5562600" y="2514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11" action="ppaction://hlinksldjump"/>
              </a:rPr>
              <a:t>Q $100</a:t>
            </a:r>
            <a:endParaRPr lang="en-US"/>
          </a:p>
        </p:txBody>
      </p:sp>
      <p:sp>
        <p:nvSpPr>
          <p:cNvPr id="1039" name="Rectangle 17"/>
          <p:cNvSpPr>
            <a:spLocks noChangeArrowheads="1"/>
          </p:cNvSpPr>
          <p:nvPr/>
        </p:nvSpPr>
        <p:spPr bwMode="auto">
          <a:xfrm>
            <a:off x="4038600" y="2514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12" action="ppaction://hlinksldjump"/>
              </a:rPr>
              <a:t>Q $100</a:t>
            </a:r>
            <a:endParaRPr lang="en-US"/>
          </a:p>
        </p:txBody>
      </p:sp>
      <p:sp>
        <p:nvSpPr>
          <p:cNvPr id="1040" name="Rectangle 18"/>
          <p:cNvSpPr>
            <a:spLocks noChangeArrowheads="1"/>
          </p:cNvSpPr>
          <p:nvPr/>
        </p:nvSpPr>
        <p:spPr bwMode="auto">
          <a:xfrm>
            <a:off x="7010400" y="2514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13" action="ppaction://hlinksldjump"/>
              </a:rPr>
              <a:t>Q $100</a:t>
            </a:r>
            <a:endParaRPr lang="en-US"/>
          </a:p>
        </p:txBody>
      </p:sp>
      <p:sp>
        <p:nvSpPr>
          <p:cNvPr id="1041" name="Rectangle 19"/>
          <p:cNvSpPr>
            <a:spLocks noChangeArrowheads="1"/>
          </p:cNvSpPr>
          <p:nvPr/>
        </p:nvSpPr>
        <p:spPr bwMode="auto">
          <a:xfrm>
            <a:off x="2514600" y="3276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14" action="ppaction://hlinksldjump"/>
              </a:rPr>
              <a:t>Q $200</a:t>
            </a:r>
            <a:endParaRPr lang="en-US"/>
          </a:p>
        </p:txBody>
      </p:sp>
      <p:sp>
        <p:nvSpPr>
          <p:cNvPr id="1042" name="Rectangle 20"/>
          <p:cNvSpPr>
            <a:spLocks noChangeArrowheads="1"/>
          </p:cNvSpPr>
          <p:nvPr/>
        </p:nvSpPr>
        <p:spPr bwMode="auto">
          <a:xfrm>
            <a:off x="4038600" y="3276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15" action="ppaction://hlinksldjump"/>
              </a:rPr>
              <a:t>Q $200</a:t>
            </a:r>
            <a:endParaRPr lang="en-US"/>
          </a:p>
        </p:txBody>
      </p:sp>
      <p:sp>
        <p:nvSpPr>
          <p:cNvPr id="1043" name="Rectangle 21"/>
          <p:cNvSpPr>
            <a:spLocks noChangeArrowheads="1"/>
          </p:cNvSpPr>
          <p:nvPr/>
        </p:nvSpPr>
        <p:spPr bwMode="auto">
          <a:xfrm>
            <a:off x="5562600" y="3276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16" action="ppaction://hlinksldjump"/>
              </a:rPr>
              <a:t>Q $200</a:t>
            </a:r>
            <a:endParaRPr lang="en-US"/>
          </a:p>
        </p:txBody>
      </p:sp>
      <p:sp>
        <p:nvSpPr>
          <p:cNvPr id="1044" name="Rectangle 22"/>
          <p:cNvSpPr>
            <a:spLocks noChangeArrowheads="1"/>
          </p:cNvSpPr>
          <p:nvPr/>
        </p:nvSpPr>
        <p:spPr bwMode="auto">
          <a:xfrm>
            <a:off x="7010400" y="3276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17" action="ppaction://hlinksldjump"/>
              </a:rPr>
              <a:t>Q $200</a:t>
            </a:r>
            <a:endParaRPr lang="en-US"/>
          </a:p>
        </p:txBody>
      </p:sp>
      <p:sp>
        <p:nvSpPr>
          <p:cNvPr id="1045" name="Rectangle 23"/>
          <p:cNvSpPr>
            <a:spLocks noChangeArrowheads="1"/>
          </p:cNvSpPr>
          <p:nvPr/>
        </p:nvSpPr>
        <p:spPr bwMode="auto">
          <a:xfrm>
            <a:off x="2514600" y="39624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18" action="ppaction://hlinksldjump"/>
              </a:rPr>
              <a:t>Q $300</a:t>
            </a:r>
            <a:endParaRPr lang="en-US"/>
          </a:p>
        </p:txBody>
      </p:sp>
      <p:sp>
        <p:nvSpPr>
          <p:cNvPr id="1046" name="Rectangle 24"/>
          <p:cNvSpPr>
            <a:spLocks noChangeArrowheads="1"/>
          </p:cNvSpPr>
          <p:nvPr/>
        </p:nvSpPr>
        <p:spPr bwMode="auto">
          <a:xfrm>
            <a:off x="3962400" y="39624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19" action="ppaction://hlinksldjump"/>
              </a:rPr>
              <a:t>Q $300</a:t>
            </a:r>
            <a:endParaRPr lang="en-US"/>
          </a:p>
        </p:txBody>
      </p:sp>
      <p:sp>
        <p:nvSpPr>
          <p:cNvPr id="1047" name="Rectangle 25"/>
          <p:cNvSpPr>
            <a:spLocks noChangeArrowheads="1"/>
          </p:cNvSpPr>
          <p:nvPr/>
        </p:nvSpPr>
        <p:spPr bwMode="auto">
          <a:xfrm>
            <a:off x="5538788" y="3962400"/>
            <a:ext cx="1090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0" action="ppaction://hlinksldjump"/>
              </a:rPr>
              <a:t>Q $300</a:t>
            </a:r>
            <a:endParaRPr lang="en-US"/>
          </a:p>
        </p:txBody>
      </p:sp>
      <p:sp>
        <p:nvSpPr>
          <p:cNvPr id="1048" name="Rectangle 26"/>
          <p:cNvSpPr>
            <a:spLocks noChangeArrowheads="1"/>
          </p:cNvSpPr>
          <p:nvPr/>
        </p:nvSpPr>
        <p:spPr bwMode="auto">
          <a:xfrm>
            <a:off x="7010400" y="4038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1" action="ppaction://hlinksldjump"/>
              </a:rPr>
              <a:t>Q $300</a:t>
            </a:r>
            <a:endParaRPr lang="en-US"/>
          </a:p>
        </p:txBody>
      </p:sp>
      <p:sp>
        <p:nvSpPr>
          <p:cNvPr id="1049" name="Rectangle 27"/>
          <p:cNvSpPr>
            <a:spLocks noChangeArrowheads="1"/>
          </p:cNvSpPr>
          <p:nvPr/>
        </p:nvSpPr>
        <p:spPr bwMode="auto">
          <a:xfrm>
            <a:off x="2514600" y="47244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2" action="ppaction://hlinksldjump"/>
              </a:rPr>
              <a:t>Q $400</a:t>
            </a:r>
            <a:endParaRPr lang="en-US"/>
          </a:p>
        </p:txBody>
      </p:sp>
      <p:sp>
        <p:nvSpPr>
          <p:cNvPr id="1050" name="Rectangle 28"/>
          <p:cNvSpPr>
            <a:spLocks noChangeArrowheads="1"/>
          </p:cNvSpPr>
          <p:nvPr/>
        </p:nvSpPr>
        <p:spPr bwMode="auto">
          <a:xfrm>
            <a:off x="4038600" y="4800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3" action="ppaction://hlinksldjump"/>
              </a:rPr>
              <a:t>Q $400</a:t>
            </a:r>
            <a:endParaRPr lang="en-US"/>
          </a:p>
        </p:txBody>
      </p:sp>
      <p:sp>
        <p:nvSpPr>
          <p:cNvPr id="1051" name="Rectangle 29"/>
          <p:cNvSpPr>
            <a:spLocks noChangeArrowheads="1"/>
          </p:cNvSpPr>
          <p:nvPr/>
        </p:nvSpPr>
        <p:spPr bwMode="auto">
          <a:xfrm>
            <a:off x="5562600" y="4800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4" action="ppaction://hlinksldjump"/>
              </a:rPr>
              <a:t>Q $400</a:t>
            </a:r>
            <a:endParaRPr lang="en-US"/>
          </a:p>
        </p:txBody>
      </p:sp>
      <p:sp>
        <p:nvSpPr>
          <p:cNvPr id="1052" name="Rectangle 30"/>
          <p:cNvSpPr>
            <a:spLocks noChangeArrowheads="1"/>
          </p:cNvSpPr>
          <p:nvPr/>
        </p:nvSpPr>
        <p:spPr bwMode="auto">
          <a:xfrm>
            <a:off x="7010400" y="4800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5" action="ppaction://hlinksldjump"/>
              </a:rPr>
              <a:t>Q $400</a:t>
            </a:r>
            <a:endParaRPr lang="en-US"/>
          </a:p>
        </p:txBody>
      </p:sp>
      <p:sp>
        <p:nvSpPr>
          <p:cNvPr id="1053" name="Rectangle 31"/>
          <p:cNvSpPr>
            <a:spLocks noChangeArrowheads="1"/>
          </p:cNvSpPr>
          <p:nvPr/>
        </p:nvSpPr>
        <p:spPr bwMode="auto">
          <a:xfrm>
            <a:off x="2514600" y="5562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6" action="ppaction://hlinksldjump"/>
              </a:rPr>
              <a:t>Q $500</a:t>
            </a:r>
            <a:endParaRPr lang="en-US"/>
          </a:p>
        </p:txBody>
      </p:sp>
      <p:sp>
        <p:nvSpPr>
          <p:cNvPr id="1054" name="Rectangle 32"/>
          <p:cNvSpPr>
            <a:spLocks noChangeArrowheads="1"/>
          </p:cNvSpPr>
          <p:nvPr/>
        </p:nvSpPr>
        <p:spPr bwMode="auto">
          <a:xfrm>
            <a:off x="4038600" y="5562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7" action="ppaction://hlinksldjump"/>
              </a:rPr>
              <a:t>Q $500</a:t>
            </a:r>
            <a:endParaRPr lang="en-US"/>
          </a:p>
        </p:txBody>
      </p:sp>
      <p:sp>
        <p:nvSpPr>
          <p:cNvPr id="1055" name="Rectangle 33"/>
          <p:cNvSpPr>
            <a:spLocks noChangeArrowheads="1"/>
          </p:cNvSpPr>
          <p:nvPr/>
        </p:nvSpPr>
        <p:spPr bwMode="auto">
          <a:xfrm>
            <a:off x="5562600" y="5562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8" action="ppaction://hlinksldjump"/>
              </a:rPr>
              <a:t>Q $500</a:t>
            </a:r>
            <a:endParaRPr lang="en-US"/>
          </a:p>
        </p:txBody>
      </p:sp>
      <p:sp>
        <p:nvSpPr>
          <p:cNvPr id="1056" name="Rectangle 34"/>
          <p:cNvSpPr>
            <a:spLocks noChangeArrowheads="1"/>
          </p:cNvSpPr>
          <p:nvPr/>
        </p:nvSpPr>
        <p:spPr bwMode="auto">
          <a:xfrm>
            <a:off x="7010400" y="55626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9" action="ppaction://hlinksldjump"/>
              </a:rPr>
              <a:t>Q $500</a:t>
            </a:r>
            <a:endParaRPr lang="en-US"/>
          </a:p>
        </p:txBody>
      </p:sp>
      <p:sp>
        <p:nvSpPr>
          <p:cNvPr id="1057" name="Text Box 47"/>
          <p:cNvSpPr txBox="1">
            <a:spLocks noChangeArrowheads="1"/>
          </p:cNvSpPr>
          <p:nvPr/>
        </p:nvSpPr>
        <p:spPr bwMode="auto">
          <a:xfrm>
            <a:off x="6765925" y="6324600"/>
            <a:ext cx="1508125" cy="4619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30" action="ppaction://hlinksldjump"/>
              </a:rPr>
              <a:t>Final </a:t>
            </a:r>
            <a:r>
              <a:rPr lang="en-US" u="sng">
                <a:solidFill>
                  <a:srgbClr val="FFFF00"/>
                </a:solidFill>
              </a:rPr>
              <a:t>Feud</a:t>
            </a: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3581400" y="2038350"/>
            <a:ext cx="1447800" cy="400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 Narrow" pitchFamily="32" charset="0"/>
              </a:rPr>
              <a:t>Everywhere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2" grpId="0" build="p" autoUpdateAnimBg="0"/>
      <p:bldP spid="2053" grpId="0" build="p" autoUpdateAnimBg="0"/>
      <p:bldP spid="2055" grpId="0" build="p" autoUpdateAnimBg="0"/>
      <p:bldP spid="2056" grpId="0" build="p" autoUpdateAnimBg="0"/>
      <p:bldP spid="34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 &amp; Atom for $400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21507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438400" y="2895600"/>
            <a:ext cx="46624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are electrons?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 &amp; Atom for $500 – 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22531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981200" y="2819400"/>
            <a:ext cx="5776913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The part of the atom that</a:t>
            </a:r>
          </a:p>
          <a:p>
            <a:r>
              <a:rPr lang="en-US" sz="4400"/>
              <a:t>has no electrical charge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 &amp; Atom for $500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23555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743200" y="2667000"/>
            <a:ext cx="44291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a neutron?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Everywhere for $100 - Question</a:t>
            </a:r>
          </a:p>
        </p:txBody>
      </p:sp>
      <p:pic>
        <p:nvPicPr>
          <p:cNvPr id="24579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286000" y="2438400"/>
            <a:ext cx="51181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High energy that can </a:t>
            </a:r>
          </a:p>
          <a:p>
            <a:r>
              <a:rPr lang="en-US" sz="4400"/>
              <a:t>knock electrons from </a:t>
            </a:r>
          </a:p>
          <a:p>
            <a:r>
              <a:rPr lang="en-US" sz="4400"/>
              <a:t>atoms or molecules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Everywhere for $100 - Answer</a:t>
            </a:r>
          </a:p>
        </p:txBody>
      </p:sp>
      <p:pic>
        <p:nvPicPr>
          <p:cNvPr id="25603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1600200" y="3048000"/>
            <a:ext cx="63119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ionizing radiation?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Everywhere for $200 -Question</a:t>
            </a:r>
          </a:p>
        </p:txBody>
      </p:sp>
      <p:pic>
        <p:nvPicPr>
          <p:cNvPr id="26627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752600" y="2590800"/>
            <a:ext cx="652145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Light, microwaves, radio</a:t>
            </a:r>
          </a:p>
          <a:p>
            <a:r>
              <a:rPr lang="en-US" sz="4400"/>
              <a:t>and TV waves are examples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772400" cy="1143000"/>
          </a:xfrm>
        </p:spPr>
        <p:txBody>
          <a:bodyPr/>
          <a:lstStyle/>
          <a:p>
            <a:r>
              <a:rPr lang="en-US"/>
              <a:t>It’s Everywhere for $200 - Answer</a:t>
            </a:r>
          </a:p>
        </p:txBody>
      </p:sp>
      <p:pic>
        <p:nvPicPr>
          <p:cNvPr id="27651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438400" y="2590800"/>
            <a:ext cx="4948238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non-ionizing</a:t>
            </a:r>
          </a:p>
          <a:p>
            <a:r>
              <a:rPr lang="en-US" sz="4400"/>
              <a:t>radiation?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Everywhere for $300 -Question</a:t>
            </a:r>
          </a:p>
        </p:txBody>
      </p:sp>
      <p:pic>
        <p:nvPicPr>
          <p:cNvPr id="28675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209800" y="2590800"/>
            <a:ext cx="5027613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Radiation that is pure</a:t>
            </a:r>
          </a:p>
          <a:p>
            <a:r>
              <a:rPr lang="en-US" sz="4400"/>
              <a:t>energy with no mass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Everywhere for $300 - Answer</a:t>
            </a:r>
          </a:p>
        </p:txBody>
      </p:sp>
      <p:pic>
        <p:nvPicPr>
          <p:cNvPr id="29699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447800" y="2514600"/>
            <a:ext cx="6342063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gamma radiation?</a:t>
            </a:r>
          </a:p>
          <a:p>
            <a:r>
              <a:rPr lang="en-US" sz="4400"/>
              <a:t>(or What are gamma rays?)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Everywhere for $400 -Question</a:t>
            </a:r>
          </a:p>
        </p:txBody>
      </p:sp>
      <p:pic>
        <p:nvPicPr>
          <p:cNvPr id="30723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1828800" y="2362200"/>
            <a:ext cx="555942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A rule for limiting your</a:t>
            </a:r>
          </a:p>
          <a:p>
            <a:r>
              <a:rPr lang="en-US" sz="4400"/>
              <a:t>exposure to radiation is</a:t>
            </a:r>
          </a:p>
          <a:p>
            <a:r>
              <a:rPr lang="en-US" sz="4400"/>
              <a:t>summarized by these</a:t>
            </a:r>
          </a:p>
          <a:p>
            <a:r>
              <a:rPr lang="en-US" sz="4400"/>
              <a:t>three words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Shocking! for $100 – 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4099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1889125" y="3168650"/>
            <a:ext cx="56118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This is energy in action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1295400" y="6019800"/>
            <a:ext cx="1905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/>
              <a:t>Click this symbol to return to categories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Everywhere for $400 -Answer</a:t>
            </a:r>
          </a:p>
        </p:txBody>
      </p:sp>
      <p:pic>
        <p:nvPicPr>
          <p:cNvPr id="31747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981200" y="2590800"/>
            <a:ext cx="59340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are Time, Distance,</a:t>
            </a:r>
          </a:p>
          <a:p>
            <a:r>
              <a:rPr lang="en-US" sz="4400"/>
              <a:t>and Shielding?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Everywhere for $500 -Question</a:t>
            </a:r>
          </a:p>
        </p:txBody>
      </p:sp>
      <p:pic>
        <p:nvPicPr>
          <p:cNvPr id="32771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133600" y="2438400"/>
            <a:ext cx="5526088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Radiation from rocks, </a:t>
            </a:r>
          </a:p>
          <a:p>
            <a:r>
              <a:rPr lang="en-US" sz="4400"/>
              <a:t>cosmic rays, radon, and</a:t>
            </a:r>
          </a:p>
          <a:p>
            <a:r>
              <a:rPr lang="en-US" sz="4400"/>
              <a:t>your own body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Everywhere for $500 - Answer</a:t>
            </a:r>
          </a:p>
        </p:txBody>
      </p:sp>
      <p:pic>
        <p:nvPicPr>
          <p:cNvPr id="33795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2362200" y="2590800"/>
            <a:ext cx="4868863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background </a:t>
            </a:r>
          </a:p>
          <a:p>
            <a:r>
              <a:rPr lang="en-US" sz="4400"/>
              <a:t>radiation?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Split! for $100 – 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34819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905000" y="2590800"/>
            <a:ext cx="549751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The process of splitting</a:t>
            </a:r>
          </a:p>
          <a:p>
            <a:r>
              <a:rPr lang="en-US" sz="4400"/>
              <a:t>atoms to release large</a:t>
            </a:r>
          </a:p>
          <a:p>
            <a:r>
              <a:rPr lang="en-US" sz="4400"/>
              <a:t>amounts of energy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Split! for $100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35843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2895600" y="2895600"/>
            <a:ext cx="38195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fission?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Split! for $200 –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36867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362200" y="2819400"/>
            <a:ext cx="49593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The fuel at a nuclear </a:t>
            </a:r>
          </a:p>
          <a:p>
            <a:r>
              <a:rPr lang="en-US" sz="4400"/>
              <a:t>power plant is this </a:t>
            </a:r>
          </a:p>
          <a:p>
            <a:r>
              <a:rPr lang="en-US" sz="4400"/>
              <a:t>isotope of uranium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Split! for $200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37891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889125" y="3168650"/>
            <a:ext cx="52292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uranium-235?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Split! for $300 –</a:t>
            </a:r>
            <a:br>
              <a:rPr lang="en-US"/>
            </a:br>
            <a:r>
              <a:rPr lang="en-US"/>
              <a:t> Question</a:t>
            </a:r>
          </a:p>
        </p:txBody>
      </p:sp>
      <p:pic>
        <p:nvPicPr>
          <p:cNvPr id="38915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828800" y="2514600"/>
            <a:ext cx="62992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A chain reaction occurs</a:t>
            </a:r>
          </a:p>
          <a:p>
            <a:r>
              <a:rPr lang="en-US" sz="4400"/>
              <a:t>when these particles hit</a:t>
            </a:r>
          </a:p>
          <a:p>
            <a:r>
              <a:rPr lang="en-US" sz="4400"/>
              <a:t>and split millions of U-235</a:t>
            </a:r>
          </a:p>
          <a:p>
            <a:r>
              <a:rPr lang="en-US" sz="4400"/>
              <a:t>atoms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Split! for $300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39939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286000" y="2743200"/>
            <a:ext cx="45688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are neutrons?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Split! for $400 –</a:t>
            </a:r>
            <a:br>
              <a:rPr lang="en-US"/>
            </a:br>
            <a:r>
              <a:rPr lang="en-US"/>
              <a:t> Question</a:t>
            </a:r>
          </a:p>
        </p:txBody>
      </p:sp>
      <p:pic>
        <p:nvPicPr>
          <p:cNvPr id="40963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1371600" y="2667000"/>
            <a:ext cx="67484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This form of fuel is equal to</a:t>
            </a:r>
          </a:p>
          <a:p>
            <a:r>
              <a:rPr lang="en-US" sz="4400"/>
              <a:t>1 ton of coal, 3 barrels of oil,</a:t>
            </a:r>
          </a:p>
          <a:p>
            <a:r>
              <a:rPr lang="en-US" sz="4400"/>
              <a:t>or 2-1/2 tons of wood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Shocking! for $100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5123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889125" y="3168650"/>
            <a:ext cx="55149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kinetic energy?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Split! for $400 –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41987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905000" y="2514600"/>
            <a:ext cx="5354638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a uranium fuel</a:t>
            </a:r>
          </a:p>
          <a:p>
            <a:r>
              <a:rPr lang="en-US" sz="4400"/>
              <a:t>pellet?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Split! for $500 –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43011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447800" y="2438400"/>
            <a:ext cx="6453188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This process increases the</a:t>
            </a:r>
          </a:p>
          <a:p>
            <a:r>
              <a:rPr lang="en-US" sz="4400"/>
              <a:t>amount of U-235 from 1 to </a:t>
            </a:r>
          </a:p>
          <a:p>
            <a:r>
              <a:rPr lang="en-US" sz="4400"/>
              <a:t>at least 3 percent for power</a:t>
            </a:r>
          </a:p>
          <a:p>
            <a:r>
              <a:rPr lang="en-US" sz="4400"/>
              <a:t>plant fuel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Split! for $500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44035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889125" y="3168650"/>
            <a:ext cx="48529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enrichment?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It Up! for $100 –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45059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1828800" y="2590800"/>
            <a:ext cx="555783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Fission takes place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It Up! For $100 –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46083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2286000" y="2667000"/>
            <a:ext cx="47101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the reactor?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It Up! for $200 –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47107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143000" y="2667000"/>
            <a:ext cx="70770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The heat from fission converts</a:t>
            </a:r>
          </a:p>
          <a:p>
            <a:r>
              <a:rPr lang="en-US" sz="4400"/>
              <a:t>water from a liquid phase to</a:t>
            </a:r>
          </a:p>
          <a:p>
            <a:r>
              <a:rPr lang="en-US" sz="4400"/>
              <a:t>this gaseous 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It Up! for $200 –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48131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743200" y="2438400"/>
            <a:ext cx="36306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steam?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It Up! for $300 -  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49155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889125" y="3168650"/>
            <a:ext cx="51212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Steam turns its blades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It Up! for $300 –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50179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2133600" y="3124200"/>
            <a:ext cx="47434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the turbine?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It Up! for $400 –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51203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2057400" y="2819400"/>
            <a:ext cx="56038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Spent fuel becomes less</a:t>
            </a:r>
          </a:p>
          <a:p>
            <a:r>
              <a:rPr lang="en-US" sz="4400"/>
              <a:t>radioactive over time</a:t>
            </a:r>
          </a:p>
          <a:p>
            <a:r>
              <a:rPr lang="en-US" sz="4400"/>
              <a:t>due to this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Shocking! for $200 – </a:t>
            </a:r>
            <a:br>
              <a:rPr lang="en-US"/>
            </a:br>
            <a:r>
              <a:rPr lang="en-US"/>
              <a:t>Question </a:t>
            </a:r>
          </a:p>
        </p:txBody>
      </p:sp>
      <p:pic>
        <p:nvPicPr>
          <p:cNvPr id="6147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752600" y="2667000"/>
            <a:ext cx="65532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/>
              <a:t>Gases that change Earth’s climate that come from making electricity by burning fossil fuels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It Up! for $400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52227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1676400" y="2819400"/>
            <a:ext cx="62753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radioactive decay?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It Up! for $500 – 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53251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1295400" y="2438400"/>
            <a:ext cx="70929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This type of facility deep</a:t>
            </a:r>
          </a:p>
          <a:p>
            <a:r>
              <a:rPr lang="en-US" sz="4400"/>
              <a:t>beneath the Earth’s surface</a:t>
            </a:r>
          </a:p>
          <a:p>
            <a:r>
              <a:rPr lang="en-US" sz="4400"/>
              <a:t>in stable rock can isolate spent</a:t>
            </a:r>
          </a:p>
          <a:p>
            <a:r>
              <a:rPr lang="en-US" sz="4400"/>
              <a:t>fuel for thousands of years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 It Up! for $500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54275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1219200" y="2514600"/>
            <a:ext cx="70770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a geologic repository?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Final Feud for $1000</a:t>
            </a:r>
            <a:endParaRPr lang="en-US"/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066800" y="2438400"/>
            <a:ext cx="74676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/>
              <a:t>The source of one half of the </a:t>
            </a:r>
          </a:p>
          <a:p>
            <a:r>
              <a:rPr lang="en-US" sz="4400"/>
              <a:t>exposure to radiation each year </a:t>
            </a:r>
          </a:p>
          <a:p>
            <a:r>
              <a:rPr lang="en-US" sz="4400"/>
              <a:t>for the average American</a:t>
            </a:r>
          </a:p>
        </p:txBody>
      </p:sp>
      <p:pic>
        <p:nvPicPr>
          <p:cNvPr id="59396" name="MacOS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467600" y="5867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 descr="m_butt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3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93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39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396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Final Feud Answer</a:t>
            </a:r>
            <a:endParaRPr lang="en-US"/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1447800" y="2362200"/>
            <a:ext cx="66294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natural background radiation?</a:t>
            </a:r>
          </a:p>
        </p:txBody>
      </p:sp>
      <p:pic>
        <p:nvPicPr>
          <p:cNvPr id="56324" name="Picture 4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460218" y="5943600"/>
            <a:ext cx="7559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Shocking! for $200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7171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600200" y="2743200"/>
            <a:ext cx="65563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are greenhouse gases?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Shocking! for $300 –</a:t>
            </a:r>
            <a:br>
              <a:rPr lang="en-US"/>
            </a:br>
            <a:r>
              <a:rPr lang="en-US"/>
              <a:t>Question </a:t>
            </a:r>
          </a:p>
        </p:txBody>
      </p:sp>
      <p:pic>
        <p:nvPicPr>
          <p:cNvPr id="8195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362200" y="2667000"/>
            <a:ext cx="502443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The flow of electrons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Shocking! for $300 – </a:t>
            </a:r>
            <a:br>
              <a:rPr lang="en-US"/>
            </a:br>
            <a:r>
              <a:rPr lang="en-US"/>
              <a:t>Answer</a:t>
            </a:r>
          </a:p>
        </p:txBody>
      </p:sp>
      <p:pic>
        <p:nvPicPr>
          <p:cNvPr id="9219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514600" y="2743200"/>
            <a:ext cx="457041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/>
              <a:t>What is electricity?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Shocking! for $400 –</a:t>
            </a:r>
            <a:br>
              <a:rPr lang="en-US"/>
            </a:br>
            <a:r>
              <a:rPr lang="en-US"/>
              <a:t>Question</a:t>
            </a:r>
          </a:p>
        </p:txBody>
      </p:sp>
      <p:pic>
        <p:nvPicPr>
          <p:cNvPr id="10243" name="Picture 3" descr="m_butt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0375" y="5943600"/>
            <a:ext cx="7556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066800" y="2514600"/>
            <a:ext cx="76200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/>
              <a:t>At many kinds of power plants</a:t>
            </a:r>
          </a:p>
          <a:p>
            <a:r>
              <a:rPr lang="en-US" sz="4400"/>
              <a:t>it is used to turn the blades of a </a:t>
            </a:r>
          </a:p>
          <a:p>
            <a:r>
              <a:rPr lang="en-US" sz="4400"/>
              <a:t>turbine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e">
  <a:themeElements>
    <a:clrScheme name="Pulse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Puls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Pulse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Designs\PULSE.POT</Template>
  <TotalTime>673</TotalTime>
  <Words>1001</Words>
  <Application>Microsoft Macintosh PowerPoint</Application>
  <PresentationFormat>On-screen Show (4:3)</PresentationFormat>
  <Paragraphs>183</Paragraphs>
  <Slides>54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1" baseType="lpstr">
      <vt:lpstr>Times New Roman</vt:lpstr>
      <vt:lpstr>Arial</vt:lpstr>
      <vt:lpstr>Calibri</vt:lpstr>
      <vt:lpstr>Gigi</vt:lpstr>
      <vt:lpstr>Arial Narrow</vt:lpstr>
      <vt:lpstr>Pulse</vt:lpstr>
      <vt:lpstr>Microsoft Office Word 97 - 2003 Document</vt:lpstr>
      <vt:lpstr>Fermi Feud</vt:lpstr>
      <vt:lpstr>Fermi Feud</vt:lpstr>
      <vt:lpstr>Shocking! for $100 –  Question</vt:lpstr>
      <vt:lpstr>Shocking! for $100 –  Answer</vt:lpstr>
      <vt:lpstr>Shocking! for $200 –  Question </vt:lpstr>
      <vt:lpstr>Shocking! for $200 –  Answer</vt:lpstr>
      <vt:lpstr>Shocking! for $300 – Question </vt:lpstr>
      <vt:lpstr>Shocking! for $300 –  Answer</vt:lpstr>
      <vt:lpstr>Shocking! for $400 – Question</vt:lpstr>
      <vt:lpstr>Shocking! for $400 – Answer</vt:lpstr>
      <vt:lpstr>Shocking! for $500 –  Question</vt:lpstr>
      <vt:lpstr>Shocking! for $500 –  Answer</vt:lpstr>
      <vt:lpstr>Up &amp; Atom for $100 –  Question</vt:lpstr>
      <vt:lpstr>Up &amp; Atom for $100 –  Answer</vt:lpstr>
      <vt:lpstr>Up &amp; Atom for $200 –  Question</vt:lpstr>
      <vt:lpstr>Up &amp; Atom for $200 –  Answer</vt:lpstr>
      <vt:lpstr>Up &amp; Atom for $300 –  Question</vt:lpstr>
      <vt:lpstr>Up &amp; Atom for $300 –  Answer</vt:lpstr>
      <vt:lpstr>Up &amp; Atom for $400 –  Question</vt:lpstr>
      <vt:lpstr>Up &amp; Atom for $400 –  Answer</vt:lpstr>
      <vt:lpstr>Up &amp; Atom for $500 –  Question</vt:lpstr>
      <vt:lpstr>Up &amp; Atom for $500 –  Answer</vt:lpstr>
      <vt:lpstr>It’s Everywhere for $100 - Question</vt:lpstr>
      <vt:lpstr>It’s Everywhere for $100 - Answer</vt:lpstr>
      <vt:lpstr>It’s Everywhere for $200 -Question</vt:lpstr>
      <vt:lpstr>It’s Everywhere for $200 - Answer</vt:lpstr>
      <vt:lpstr>It’s Everywhere for $300 -Question</vt:lpstr>
      <vt:lpstr>It’s Everywhere for $300 - Answer</vt:lpstr>
      <vt:lpstr>It’s Everywhere for $400 -Question</vt:lpstr>
      <vt:lpstr>It’s Everywhere for $400 -Answer</vt:lpstr>
      <vt:lpstr>It’s Everywhere for $500 -Question</vt:lpstr>
      <vt:lpstr>It’s Everywhere for $500 - Answer</vt:lpstr>
      <vt:lpstr>Let’s Split! for $100 –  Question</vt:lpstr>
      <vt:lpstr>Let’s Split! for $100 –  Answer</vt:lpstr>
      <vt:lpstr>Let’s Split! for $200 – Question</vt:lpstr>
      <vt:lpstr>Let’s Split! for $200 –  Answer</vt:lpstr>
      <vt:lpstr>Let’s Split! for $300 –  Question</vt:lpstr>
      <vt:lpstr>Let’s Split! for $300 –  Answer</vt:lpstr>
      <vt:lpstr>Let’s Split! for $400 –  Question</vt:lpstr>
      <vt:lpstr>Let’s Split! for $400 – Answer</vt:lpstr>
      <vt:lpstr>Let’s Split! for $500 – Question</vt:lpstr>
      <vt:lpstr>Let’s Split! for $500 –  Answer</vt:lpstr>
      <vt:lpstr>Power It Up! for $100 – Question</vt:lpstr>
      <vt:lpstr>Power It Up! For $100 – Answer</vt:lpstr>
      <vt:lpstr>Power It Up! for $200 – Question</vt:lpstr>
      <vt:lpstr>Power It Up! for $200 – Answer</vt:lpstr>
      <vt:lpstr>Power It Up! for $300 -   Question</vt:lpstr>
      <vt:lpstr>Power It Up! for $300 – Answer</vt:lpstr>
      <vt:lpstr>Power It Up! for $400 – Question</vt:lpstr>
      <vt:lpstr>Power It Up! for $400 –  Answer</vt:lpstr>
      <vt:lpstr>Power It Up! for $500 –  Question</vt:lpstr>
      <vt:lpstr>Power It Up! for $500 –  Answer</vt:lpstr>
      <vt:lpstr>Final Feud for $1000</vt:lpstr>
      <vt:lpstr>Final Feud Answer</vt:lpstr>
    </vt:vector>
  </TitlesOfParts>
  <Company>Seminole Coutny Public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Jeopardy</dc:title>
  <dc:creator>SCPS</dc:creator>
  <cp:lastModifiedBy>Denton Lesslie</cp:lastModifiedBy>
  <cp:revision>51</cp:revision>
  <dcterms:created xsi:type="dcterms:W3CDTF">2012-04-24T19:36:26Z</dcterms:created>
  <dcterms:modified xsi:type="dcterms:W3CDTF">2012-04-24T19:36:44Z</dcterms:modified>
</cp:coreProperties>
</file>