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793" r:id="rId6"/>
  </p:sldMasterIdLst>
  <p:notesMasterIdLst>
    <p:notesMasterId r:id="rId13"/>
  </p:notesMasterIdLst>
  <p:sldIdLst>
    <p:sldId id="264" r:id="rId7"/>
    <p:sldId id="263" r:id="rId8"/>
    <p:sldId id="262" r:id="rId9"/>
    <p:sldId id="4872" r:id="rId10"/>
    <p:sldId id="265"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B90B25-41B2-B1B5-70C0-A4EE69AEBA33}" name="Hendricks, Dexter (CONTR)" initials="H(" userId="S::dexter.hendricks@ee.doe.gov::3d983f1d-d4a7-4c68-804f-9cf52073d2f4" providerId="AD"/>
  <p188:author id="{FDD2A656-3373-9824-FD8F-6BA13429B2C5}" name="Qusaibaty, Ammar (CONTR)" initials="QA(" userId="S::Ammar.Qusaibaty@ee.Doe.Gov::6556e1ec-6ad8-48d3-81c6-e52d99e738ab" providerId="AD"/>
  <p188:author id="{10FE828D-BC61-A254-758B-3C9942FBD4B7}" name="Boyd, Michele A." initials="BMA" userId="S::Michele.Boyd@ee.doe.gov::b498d5e5-556e-4df1-b50b-dc43910bda5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1708A-529B-BE1A-88F1-C3B94CF3B21A}" v="103" dt="2023-09-20T14:12:29.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33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Keefe, Piper" userId="S::piper.o'keefe@hq.doe.gov::6e89b0d1-4532-4d96-9aea-75c20fb32cf6" providerId="AD" clId="Web-{5BB1708A-529B-BE1A-88F1-C3B94CF3B21A}"/>
    <pc:docChg chg="modSld">
      <pc:chgData name="O'Keefe, Piper" userId="S::piper.o'keefe@hq.doe.gov::6e89b0d1-4532-4d96-9aea-75c20fb32cf6" providerId="AD" clId="Web-{5BB1708A-529B-BE1A-88F1-C3B94CF3B21A}" dt="2023-09-20T14:12:29.673" v="54" actId="1076"/>
      <pc:docMkLst>
        <pc:docMk/>
      </pc:docMkLst>
      <pc:sldChg chg="addSp delSp modSp">
        <pc:chgData name="O'Keefe, Piper" userId="S::piper.o'keefe@hq.doe.gov::6e89b0d1-4532-4d96-9aea-75c20fb32cf6" providerId="AD" clId="Web-{5BB1708A-529B-BE1A-88F1-C3B94CF3B21A}" dt="2023-09-20T14:12:29.673" v="54" actId="1076"/>
        <pc:sldMkLst>
          <pc:docMk/>
          <pc:sldMk cId="1388411811" sldId="4872"/>
        </pc:sldMkLst>
        <pc:spChg chg="del">
          <ac:chgData name="O'Keefe, Piper" userId="S::piper.o'keefe@hq.doe.gov::6e89b0d1-4532-4d96-9aea-75c20fb32cf6" providerId="AD" clId="Web-{5BB1708A-529B-BE1A-88F1-C3B94CF3B21A}" dt="2023-09-20T14:12:23.954" v="53"/>
          <ac:spMkLst>
            <pc:docMk/>
            <pc:sldMk cId="1388411811" sldId="4872"/>
            <ac:spMk id="2" creationId="{69AFB8AD-BB16-EFFA-F57A-B6CD565B8D1C}"/>
          </ac:spMkLst>
        </pc:spChg>
        <pc:spChg chg="add mod">
          <ac:chgData name="O'Keefe, Piper" userId="S::piper.o'keefe@hq.doe.gov::6e89b0d1-4532-4d96-9aea-75c20fb32cf6" providerId="AD" clId="Web-{5BB1708A-529B-BE1A-88F1-C3B94CF3B21A}" dt="2023-09-20T14:12:29.673" v="54" actId="1076"/>
          <ac:spMkLst>
            <pc:docMk/>
            <pc:sldMk cId="1388411811" sldId="4872"/>
            <ac:spMk id="3" creationId="{8AA51438-9100-45DA-F361-51AC8E757BE6}"/>
          </ac:spMkLst>
        </pc:spChg>
        <pc:spChg chg="add mod">
          <ac:chgData name="O'Keefe, Piper" userId="S::piper.o'keefe@hq.doe.gov::6e89b0d1-4532-4d96-9aea-75c20fb32cf6" providerId="AD" clId="Web-{5BB1708A-529B-BE1A-88F1-C3B94CF3B21A}" dt="2023-09-20T14:12:23.954" v="53"/>
          <ac:spMkLst>
            <pc:docMk/>
            <pc:sldMk cId="1388411811" sldId="4872"/>
            <ac:spMk id="5" creationId="{857925C0-1A88-46BF-20F0-B58378875D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C357A-14F3-49BF-9FDE-E20EC1FCAE85}" type="datetimeFigureOut">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E5E2E-5993-4AA3-9FE8-F668B7D59226}" type="slidenum">
              <a:t>‹#›</a:t>
            </a:fld>
            <a:endParaRPr lang="en-US"/>
          </a:p>
        </p:txBody>
      </p:sp>
    </p:spTree>
    <p:extLst>
      <p:ext uri="{BB962C8B-B14F-4D97-AF65-F5344CB8AC3E}">
        <p14:creationId xmlns:p14="http://schemas.microsoft.com/office/powerpoint/2010/main" val="3710703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cs typeface="Calibri"/>
              </a:rPr>
              <a:t>ANDREW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Thanks Sarah.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So this is our recently released Funding Opportunity Announcement – “Advancing Equity Through Workforce Partnerships”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This is the culmination of a lot of stakeholder outreach and input over the past year or so – and we are really excited about it.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We are looking to support workforce development programs and partnerships that fill an industry need, while improving job quality, and fostering an inclusive workforce.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Total funding is going to be $10M, spread between 8-16 awards, for 2-3 year projects.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As you can see, we just announced this FOA at the end of July. We held a webinar about it on August 4</a:t>
            </a:r>
            <a:r>
              <a:rPr lang="en-US" sz="1200" baseline="30000">
                <a:cs typeface="Calibri"/>
              </a:rPr>
              <a:t>th</a:t>
            </a:r>
            <a:r>
              <a:rPr lang="en-US" sz="1200">
                <a:cs typeface="Calibri"/>
              </a:rPr>
              <a:t>, walking through the details of the application process and various requirements – but if you missed the webinar, we have copies of the slides and a recording of the webinar on the EERE Exchange Website.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Again, we are really hoping to get a significant response to this, and applications from lots of new organizations and entities that maybe we haven’t always heard from the in the past.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So if you are interested in this, you still have time to apply. But you are going to need to submit a Letter of Intent by September 13</a:t>
            </a:r>
            <a:r>
              <a:rPr lang="en-US" sz="1200" baseline="30000">
                <a:cs typeface="Calibri"/>
              </a:rPr>
              <a:t>th</a:t>
            </a:r>
            <a:r>
              <a:rPr lang="en-US" sz="1200">
                <a:cs typeface="Calibri"/>
              </a:rPr>
              <a:t>. And the key date for Concept Paper submissions is going to be September 20</a:t>
            </a:r>
            <a:r>
              <a:rPr lang="en-US" sz="1200" baseline="30000">
                <a:cs typeface="Calibri"/>
              </a:rPr>
              <a:t>th</a:t>
            </a:r>
            <a:r>
              <a:rPr lang="en-US" sz="1200">
                <a:cs typeface="Calibri"/>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Next slide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endParaRPr lang="en-US"/>
          </a:p>
        </p:txBody>
      </p:sp>
      <p:sp>
        <p:nvSpPr>
          <p:cNvPr id="4" name="Slide Number Placeholder 3"/>
          <p:cNvSpPr>
            <a:spLocks noGrp="1"/>
          </p:cNvSpPr>
          <p:nvPr>
            <p:ph type="sldNum" sz="quarter" idx="5"/>
          </p:nvPr>
        </p:nvSpPr>
        <p:spPr/>
        <p:txBody>
          <a:bodyPr/>
          <a:lstStyle/>
          <a:p>
            <a:fld id="{241F931B-2B4E-B94B-BDF6-0B57EB892C3F}" type="slidenum">
              <a:rPr lang="en-US" smtClean="0"/>
              <a:t>1</a:t>
            </a:fld>
            <a:endParaRPr lang="en-US"/>
          </a:p>
        </p:txBody>
      </p:sp>
    </p:spTree>
    <p:extLst>
      <p:ext uri="{BB962C8B-B14F-4D97-AF65-F5344CB8AC3E}">
        <p14:creationId xmlns:p14="http://schemas.microsoft.com/office/powerpoint/2010/main" val="220887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cs typeface="Calibri"/>
              </a:rPr>
              <a:t>ANDREW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Thanks Sarah.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So this is our recently released Funding Opportunity Announcement – “Advancing Equity Through Workforce Partnerships”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This is the culmination of a lot of stakeholder outreach and input over the past year or so – and we are really excited about it.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We are looking to support workforce development programs and partnerships that fill an industry need, while improving job quality, and fostering an inclusive workforce.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Total funding is going to be $10M, spread between 8-16 awards, for 2-3 year projects.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As you can see, we just announced this FOA at the end of July. We held a webinar about it on August 4</a:t>
            </a:r>
            <a:r>
              <a:rPr lang="en-US" sz="1200" baseline="30000">
                <a:cs typeface="Calibri"/>
              </a:rPr>
              <a:t>th</a:t>
            </a:r>
            <a:r>
              <a:rPr lang="en-US" sz="1200">
                <a:cs typeface="Calibri"/>
              </a:rPr>
              <a:t>, walking through the details of the application process and various requirements – but if you missed the webinar, we have copies of the slides and a recording of the webinar on the EERE Exchange Website.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Again, we are really hoping to get a significant response to this, and applications from lots of new organizations and entities that maybe we haven’t always heard from the in the past.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So if you are interested in this, you still have time to apply. But you are going to need to submit a Letter of Intent by September 13</a:t>
            </a:r>
            <a:r>
              <a:rPr lang="en-US" sz="1200" baseline="30000">
                <a:cs typeface="Calibri"/>
              </a:rPr>
              <a:t>th</a:t>
            </a:r>
            <a:r>
              <a:rPr lang="en-US" sz="1200">
                <a:cs typeface="Calibri"/>
              </a:rPr>
              <a:t>. And the key date for Concept Paper submissions is going to be September 20</a:t>
            </a:r>
            <a:r>
              <a:rPr lang="en-US" sz="1200" baseline="30000">
                <a:cs typeface="Calibri"/>
              </a:rPr>
              <a:t>th</a:t>
            </a:r>
            <a:r>
              <a:rPr lang="en-US" sz="1200">
                <a:cs typeface="Calibri"/>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cs typeface="Calibri"/>
              </a:rPr>
              <a:t>Next slide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cs typeface="Calibri"/>
            </a:endParaRPr>
          </a:p>
          <a:p>
            <a:endParaRPr lang="en-US"/>
          </a:p>
        </p:txBody>
      </p:sp>
      <p:sp>
        <p:nvSpPr>
          <p:cNvPr id="4" name="Slide Number Placeholder 3"/>
          <p:cNvSpPr>
            <a:spLocks noGrp="1"/>
          </p:cNvSpPr>
          <p:nvPr>
            <p:ph type="sldNum" sz="quarter" idx="5"/>
          </p:nvPr>
        </p:nvSpPr>
        <p:spPr/>
        <p:txBody>
          <a:bodyPr/>
          <a:lstStyle/>
          <a:p>
            <a:fld id="{241F931B-2B4E-B94B-BDF6-0B57EB892C3F}" type="slidenum">
              <a:rPr lang="en-US" smtClean="0"/>
              <a:t>2</a:t>
            </a:fld>
            <a:endParaRPr lang="en-US"/>
          </a:p>
        </p:txBody>
      </p:sp>
    </p:spTree>
    <p:extLst>
      <p:ext uri="{BB962C8B-B14F-4D97-AF65-F5344CB8AC3E}">
        <p14:creationId xmlns:p14="http://schemas.microsoft.com/office/powerpoint/2010/main" val="283872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ANDREW</a:t>
            </a:r>
          </a:p>
          <a:p>
            <a:endParaRPr lang="en-US">
              <a:cs typeface="Calibri"/>
            </a:endParaRPr>
          </a:p>
          <a:p>
            <a:r>
              <a:rPr lang="en-US">
                <a:cs typeface="Calibri"/>
              </a:rPr>
              <a:t>Now to provide a little more details on the FOA and the types of applications we are expecting: </a:t>
            </a:r>
          </a:p>
          <a:p>
            <a:endParaRPr lang="en-US">
              <a:cs typeface="Calibri"/>
            </a:endParaRPr>
          </a:p>
          <a:p>
            <a:r>
              <a:rPr lang="en-US">
                <a:cs typeface="Calibri"/>
              </a:rPr>
              <a:t>We have these three areas of interest, that represent 3 different types of applications we expect to fund. </a:t>
            </a:r>
          </a:p>
          <a:p>
            <a:endParaRPr lang="en-US">
              <a:cs typeface="Calibri"/>
            </a:endParaRPr>
          </a:p>
          <a:p>
            <a:r>
              <a:rPr lang="en-US">
                <a:cs typeface="Calibri"/>
              </a:rPr>
              <a:t>The first is apprenticeship or pre-apprenticeship programs. For example, a labor union could apply perhaps in a partnership with an underserved high school or community college, and propose a new recruitment or pre-apprenticeship program focused on creating new pathways for members of disadvantaged communities to get the initial training they need to enter an existing apprenticeship program. </a:t>
            </a:r>
          </a:p>
          <a:p>
            <a:endParaRPr lang="en-US">
              <a:cs typeface="Calibri"/>
            </a:endParaRPr>
          </a:p>
          <a:p>
            <a:r>
              <a:rPr lang="en-US">
                <a:cs typeface="Calibri"/>
              </a:rPr>
              <a:t>Second would be a community led training program. For example, a community-based organization, local government, or Tribal entity could propose to create, expand, or replicate a successful training program to help create more pathways into various types of jobs in the solar industry. </a:t>
            </a:r>
          </a:p>
          <a:p>
            <a:endParaRPr lang="en-US">
              <a:cs typeface="Calibri"/>
            </a:endParaRPr>
          </a:p>
          <a:p>
            <a:r>
              <a:rPr lang="en-US">
                <a:cs typeface="Calibri"/>
              </a:rPr>
              <a:t>Then third, we have this idea of clean energy sector partnerships. Here, we are thinking about a larger regional or national non-profit, serving as an intermediary, to bring together all the stakeholders in a particular region, from solar companies, training providers, labor unions, local governments, community colleges, etc. and help create better strategies for coordination and placement, develop ways to really help individuals from these communities navigate the different programs and resources that are out there, and building consensus as to the most effective ways to recruit, support, and connect job seekers with workforce development pathways. </a:t>
            </a:r>
          </a:p>
          <a:p>
            <a:endParaRPr lang="en-US">
              <a:cs typeface="Calibri"/>
            </a:endParaRPr>
          </a:p>
          <a:p>
            <a:r>
              <a:rPr lang="en-US">
                <a:cs typeface="Calibri"/>
              </a:rPr>
              <a:t>And again, these are just a few example project ideas, we will review and evaluate other applications that propose other innovative strategies that meet the objectives and requirements stated in the FOA. </a:t>
            </a:r>
          </a:p>
          <a:p>
            <a:endParaRPr lang="en-US">
              <a:cs typeface="Calibri"/>
            </a:endParaRPr>
          </a:p>
          <a:p>
            <a:r>
              <a:rPr lang="en-US">
                <a:cs typeface="Calibri"/>
              </a:rPr>
              <a:t>But for all these different topics, we are really going to be looking for some key elements: </a:t>
            </a:r>
          </a:p>
          <a:p>
            <a:endParaRPr lang="en-US">
              <a:cs typeface="Calibri"/>
            </a:endParaRPr>
          </a:p>
          <a:p>
            <a:r>
              <a:rPr lang="en-US">
                <a:cs typeface="Calibri"/>
              </a:rPr>
              <a:t>One is multi-stakeholder teams, to the extent possible, really creating new partnerships, and involving employers, training providers, labor unions, non-profits and other groups, working together to figure out the best ways to achieve common goals. We look at this funding, as a way to seed new partnerships that ideally can go on even beyond this award’s period of performance to continue working together on these important challenges. </a:t>
            </a:r>
          </a:p>
          <a:p>
            <a:endParaRPr lang="en-US">
              <a:cs typeface="Calibri"/>
            </a:endParaRPr>
          </a:p>
          <a:p>
            <a:r>
              <a:rPr lang="en-US">
                <a:cs typeface="Calibri"/>
              </a:rPr>
              <a:t>We want the training programs to be demand-driven, that is we want to see that they are going to training people for the types of jobs that are most in-demand, and the skill sets that employers say are most needed to fill these jobs. </a:t>
            </a:r>
          </a:p>
          <a:p>
            <a:endParaRPr lang="en-US">
              <a:cs typeface="Calibri"/>
            </a:endParaRPr>
          </a:p>
          <a:p>
            <a:r>
              <a:rPr lang="en-US">
                <a:cs typeface="Calibri"/>
              </a:rPr>
              <a:t>But also, we want programs that are worker centric, that are not focus exclusively on employer needs, but are also oriented around improving job quality, giving trainees multiple types of skills sets so that they can transition between sectors; providing the wrap around services they need to get started in the industry; or looking at stackable credentials, upskilling strategies, and mentoring so employees can pursue upwardly mobile career trajectories. </a:t>
            </a:r>
          </a:p>
          <a:p>
            <a:endParaRPr lang="en-US">
              <a:cs typeface="Calibri"/>
            </a:endParaRPr>
          </a:p>
          <a:p>
            <a:r>
              <a:rPr lang="en-US">
                <a:cs typeface="Calibri"/>
              </a:rPr>
              <a:t>We want to see projects that leverage existing resources, existing certifications, curriculum, and training resources; but also other existing infrastructure, particularly programs with the Department of Labor, or other local, state, or federal resources and programs. </a:t>
            </a:r>
          </a:p>
          <a:p>
            <a:endParaRPr lang="en-US">
              <a:cs typeface="Calibri"/>
            </a:endParaRPr>
          </a:p>
          <a:p>
            <a:r>
              <a:rPr lang="en-US">
                <a:cs typeface="Calibri"/>
              </a:rPr>
              <a:t>Like all our projects, we want to see that applicants are proposing ways to start a program is ultimately going to be sustainable beyond the period of performance for this award, or maybe replicated in other parts of the country, so that this funding can have the greatest possible longer term impact. </a:t>
            </a:r>
          </a:p>
          <a:p>
            <a:endParaRPr lang="en-US">
              <a:cs typeface="Calibri"/>
            </a:endParaRPr>
          </a:p>
          <a:p>
            <a:r>
              <a:rPr lang="en-US">
                <a:cs typeface="Calibri"/>
              </a:rPr>
              <a:t>And then finally, as I’ve mentioned, the goal of the FOA really being built around advancing our equity goals and priorities and creating a more inclusive workforce, and meeting the goals of the Presidents Justice 40 initiative. And so you can see here the different types of communities and individuals that we are looking to support with this program. </a:t>
            </a:r>
          </a:p>
          <a:p>
            <a:endParaRPr lang="en-US">
              <a:cs typeface="Calibri"/>
            </a:endParaRPr>
          </a:p>
          <a:p>
            <a:r>
              <a:rPr lang="en-US">
                <a:cs typeface="Calibri"/>
              </a:rPr>
              <a:t>So I hope that is a helpful summary. I encourage everyone to fully review and read the FOA document in its entirety, and I do have to point out that the FOA is always the controlling document, in the event of any discrepancies between that and what you’ve heard here today. </a:t>
            </a:r>
          </a:p>
          <a:p>
            <a:endParaRPr lang="en-US">
              <a:cs typeface="Calibri"/>
            </a:endParaRPr>
          </a:p>
          <a:p>
            <a:r>
              <a:rPr lang="en-US">
                <a:cs typeface="Calibri"/>
              </a:rPr>
              <a:t>Unfortunately, SETO staff isn’t going to be permitted to answer questions about the FOA directly, we have to work through our public Q&amp;A process. So if you have any questions, you can email them to this address – SETO.workforceFOA22@ee.doe.gov – we’ll get your questions answers and post the results of all Q&amp;A to the FOA website on EERE Exchange. And this is just because we want to be very sure that we have a free and open process, and everyone has access to the same information. </a:t>
            </a:r>
          </a:p>
          <a:p>
            <a:endParaRPr lang="en-US">
              <a:cs typeface="Calibri"/>
            </a:endParaRPr>
          </a:p>
          <a:p>
            <a:r>
              <a:rPr lang="en-US">
                <a:cs typeface="Calibri"/>
              </a:rPr>
              <a:t>Next slide </a:t>
            </a:r>
          </a:p>
        </p:txBody>
      </p:sp>
      <p:sp>
        <p:nvSpPr>
          <p:cNvPr id="4" name="Slide Number Placeholder 3"/>
          <p:cNvSpPr>
            <a:spLocks noGrp="1"/>
          </p:cNvSpPr>
          <p:nvPr>
            <p:ph type="sldNum" sz="quarter" idx="5"/>
          </p:nvPr>
        </p:nvSpPr>
        <p:spPr/>
        <p:txBody>
          <a:bodyPr/>
          <a:lstStyle/>
          <a:p>
            <a:fld id="{241F931B-2B4E-B94B-BDF6-0B57EB892C3F}" type="slidenum">
              <a:rPr lang="en-US" smtClean="0"/>
              <a:t>3</a:t>
            </a:fld>
            <a:endParaRPr lang="en-US"/>
          </a:p>
        </p:txBody>
      </p:sp>
    </p:spTree>
    <p:extLst>
      <p:ext uri="{BB962C8B-B14F-4D97-AF65-F5344CB8AC3E}">
        <p14:creationId xmlns:p14="http://schemas.microsoft.com/office/powerpoint/2010/main" val="320847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8E5E2E-5993-4AA3-9FE8-F668B7D59226}" type="slidenum">
              <a:rPr lang="en-US" smtClean="0"/>
              <a:t>5</a:t>
            </a:fld>
            <a:endParaRPr lang="en-US"/>
          </a:p>
        </p:txBody>
      </p:sp>
    </p:spTree>
    <p:extLst>
      <p:ext uri="{BB962C8B-B14F-4D97-AF65-F5344CB8AC3E}">
        <p14:creationId xmlns:p14="http://schemas.microsoft.com/office/powerpoint/2010/main" val="52478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2AAE-8277-16EB-3A8F-BFE76978A6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20BED2-DD7A-F044-29F7-FBD0FE574E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D8BB43-C151-7EBB-3276-5385B7306B53}"/>
              </a:ext>
            </a:extLst>
          </p:cNvPr>
          <p:cNvSpPr>
            <a:spLocks noGrp="1"/>
          </p:cNvSpPr>
          <p:nvPr>
            <p:ph type="dt" sz="half" idx="10"/>
          </p:nvPr>
        </p:nvSpPr>
        <p:spPr/>
        <p:txBody>
          <a:bodyPr/>
          <a:lstStyle/>
          <a:p>
            <a:fld id="{063F09AC-C23A-44EE-A3A7-9DA9C4CC5EB8}" type="datetimeFigureOut">
              <a:rPr lang="en-US" smtClean="0"/>
              <a:t>9/20/2023</a:t>
            </a:fld>
            <a:endParaRPr lang="en-US"/>
          </a:p>
        </p:txBody>
      </p:sp>
      <p:sp>
        <p:nvSpPr>
          <p:cNvPr id="5" name="Footer Placeholder 4">
            <a:extLst>
              <a:ext uri="{FF2B5EF4-FFF2-40B4-BE49-F238E27FC236}">
                <a16:creationId xmlns:a16="http://schemas.microsoft.com/office/drawing/2014/main" id="{595516DB-EB85-4685-EAAC-900871987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24147-6208-3F4B-CDE7-1CC28C58A770}"/>
              </a:ext>
            </a:extLst>
          </p:cNvPr>
          <p:cNvSpPr>
            <a:spLocks noGrp="1"/>
          </p:cNvSpPr>
          <p:nvPr>
            <p:ph type="sldNum" sz="quarter" idx="12"/>
          </p:nvPr>
        </p:nvSpPr>
        <p:spPr/>
        <p:txBody>
          <a:bodyPr/>
          <a:lstStyle/>
          <a:p>
            <a:fld id="{590E85B7-A559-40D7-8CD5-6D6A4347E578}" type="slidenum">
              <a:rPr lang="en-US" smtClean="0"/>
              <a:t>‹#›</a:t>
            </a:fld>
            <a:endParaRPr lang="en-US"/>
          </a:p>
        </p:txBody>
      </p:sp>
    </p:spTree>
    <p:extLst>
      <p:ext uri="{BB962C8B-B14F-4D97-AF65-F5344CB8AC3E}">
        <p14:creationId xmlns:p14="http://schemas.microsoft.com/office/powerpoint/2010/main" val="2309190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47DC-214C-E11D-717B-B40F5D8AFB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4B47D3-21EF-AEB4-E007-6DD9C8626A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74F1-9061-E2C4-1549-4765062A8DEE}"/>
              </a:ext>
            </a:extLst>
          </p:cNvPr>
          <p:cNvSpPr>
            <a:spLocks noGrp="1"/>
          </p:cNvSpPr>
          <p:nvPr>
            <p:ph type="dt" sz="half" idx="10"/>
          </p:nvPr>
        </p:nvSpPr>
        <p:spPr/>
        <p:txBody>
          <a:bodyPr/>
          <a:lstStyle/>
          <a:p>
            <a:fld id="{063F09AC-C23A-44EE-A3A7-9DA9C4CC5EB8}" type="datetimeFigureOut">
              <a:rPr lang="en-US" smtClean="0"/>
              <a:t>9/20/2023</a:t>
            </a:fld>
            <a:endParaRPr lang="en-US"/>
          </a:p>
        </p:txBody>
      </p:sp>
      <p:sp>
        <p:nvSpPr>
          <p:cNvPr id="5" name="Footer Placeholder 4">
            <a:extLst>
              <a:ext uri="{FF2B5EF4-FFF2-40B4-BE49-F238E27FC236}">
                <a16:creationId xmlns:a16="http://schemas.microsoft.com/office/drawing/2014/main" id="{534FAA1E-EFE2-2AB7-9F07-9586CA13B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19326-5DAF-6108-B168-0E709A8887D3}"/>
              </a:ext>
            </a:extLst>
          </p:cNvPr>
          <p:cNvSpPr>
            <a:spLocks noGrp="1"/>
          </p:cNvSpPr>
          <p:nvPr>
            <p:ph type="sldNum" sz="quarter" idx="12"/>
          </p:nvPr>
        </p:nvSpPr>
        <p:spPr/>
        <p:txBody>
          <a:bodyPr/>
          <a:lstStyle/>
          <a:p>
            <a:fld id="{590E85B7-A559-40D7-8CD5-6D6A4347E578}" type="slidenum">
              <a:rPr lang="en-US" smtClean="0"/>
              <a:t>‹#›</a:t>
            </a:fld>
            <a:endParaRPr lang="en-US"/>
          </a:p>
        </p:txBody>
      </p:sp>
    </p:spTree>
    <p:extLst>
      <p:ext uri="{BB962C8B-B14F-4D97-AF65-F5344CB8AC3E}">
        <p14:creationId xmlns:p14="http://schemas.microsoft.com/office/powerpoint/2010/main" val="2565302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EF8B5F-DCED-BB61-2688-21A59E0A81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4ABD1F-AEA8-FE0B-36D0-301D9B73F0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9A722-A0EA-C7E3-0677-8CD34AFE1B60}"/>
              </a:ext>
            </a:extLst>
          </p:cNvPr>
          <p:cNvSpPr>
            <a:spLocks noGrp="1"/>
          </p:cNvSpPr>
          <p:nvPr>
            <p:ph type="dt" sz="half" idx="10"/>
          </p:nvPr>
        </p:nvSpPr>
        <p:spPr/>
        <p:txBody>
          <a:bodyPr/>
          <a:lstStyle/>
          <a:p>
            <a:fld id="{063F09AC-C23A-44EE-A3A7-9DA9C4CC5EB8}" type="datetimeFigureOut">
              <a:rPr lang="en-US" smtClean="0"/>
              <a:t>9/20/2023</a:t>
            </a:fld>
            <a:endParaRPr lang="en-US"/>
          </a:p>
        </p:txBody>
      </p:sp>
      <p:sp>
        <p:nvSpPr>
          <p:cNvPr id="5" name="Footer Placeholder 4">
            <a:extLst>
              <a:ext uri="{FF2B5EF4-FFF2-40B4-BE49-F238E27FC236}">
                <a16:creationId xmlns:a16="http://schemas.microsoft.com/office/drawing/2014/main" id="{E3379A02-450B-0445-F38C-796396BE2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EACA1-D143-B622-0F31-1B3AA93DB4A1}"/>
              </a:ext>
            </a:extLst>
          </p:cNvPr>
          <p:cNvSpPr>
            <a:spLocks noGrp="1"/>
          </p:cNvSpPr>
          <p:nvPr>
            <p:ph type="sldNum" sz="quarter" idx="12"/>
          </p:nvPr>
        </p:nvSpPr>
        <p:spPr/>
        <p:txBody>
          <a:bodyPr/>
          <a:lstStyle/>
          <a:p>
            <a:fld id="{590E85B7-A559-40D7-8CD5-6D6A4347E578}" type="slidenum">
              <a:rPr lang="en-US" smtClean="0"/>
              <a:t>‹#›</a:t>
            </a:fld>
            <a:endParaRPr lang="en-US"/>
          </a:p>
        </p:txBody>
      </p:sp>
    </p:spTree>
    <p:extLst>
      <p:ext uri="{BB962C8B-B14F-4D97-AF65-F5344CB8AC3E}">
        <p14:creationId xmlns:p14="http://schemas.microsoft.com/office/powerpoint/2010/main" val="1376961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6_Title and Content_No Rays">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23" name="Rectangle 22"/>
          <p:cNvSpPr/>
          <p:nvPr userDrawn="1"/>
        </p:nvSpPr>
        <p:spPr>
          <a:xfrm>
            <a:off x="11674049" y="6293836"/>
            <a:ext cx="517952" cy="363232"/>
          </a:xfrm>
          <a:prstGeom prst="rect">
            <a:avLst/>
          </a:prstGeom>
          <a:solidFill>
            <a:srgbClr val="F38F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solidFill>
                <a:srgbClr val="F38F26"/>
              </a:solidFill>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75751" y="6302592"/>
            <a:ext cx="2006648" cy="351163"/>
          </a:xfrm>
          <a:prstGeom prst="rect">
            <a:avLst/>
          </a:prstGeom>
        </p:spPr>
      </p:pic>
      <p:sp>
        <p:nvSpPr>
          <p:cNvPr id="2" name="Title 1"/>
          <p:cNvSpPr>
            <a:spLocks noGrp="1"/>
          </p:cNvSpPr>
          <p:nvPr>
            <p:ph type="title"/>
          </p:nvPr>
        </p:nvSpPr>
        <p:spPr>
          <a:xfrm>
            <a:off x="609600" y="14990"/>
            <a:ext cx="10972801" cy="886505"/>
          </a:xfrm>
          <a:prstGeom prst="rect">
            <a:avLst/>
          </a:prstGeom>
        </p:spPr>
        <p:txBody>
          <a:bodyPr anchor="ctr"/>
          <a:lstStyle/>
          <a:p>
            <a:r>
              <a:rPr lang="en-US"/>
              <a:t>Click to edit Master title style</a:t>
            </a:r>
          </a:p>
        </p:txBody>
      </p:sp>
      <p:cxnSp>
        <p:nvCxnSpPr>
          <p:cNvPr id="4" name="Straight Connector 3"/>
          <p:cNvCxnSpPr/>
          <p:nvPr userDrawn="1"/>
        </p:nvCxnSpPr>
        <p:spPr>
          <a:xfrm>
            <a:off x="609599" y="898479"/>
            <a:ext cx="10972801"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p:cNvSpPr>
            <a:spLocks noGrp="1"/>
          </p:cNvSpPr>
          <p:nvPr>
            <p:ph type="body" sz="quarter" idx="10"/>
          </p:nvPr>
        </p:nvSpPr>
        <p:spPr>
          <a:xfrm>
            <a:off x="609600" y="1128714"/>
            <a:ext cx="10972801"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4"/>
          <p:cNvSpPr>
            <a:spLocks noGrp="1"/>
          </p:cNvSpPr>
          <p:nvPr>
            <p:ph type="sldNum" sz="quarter" idx="4"/>
          </p:nvPr>
        </p:nvSpPr>
        <p:spPr>
          <a:xfrm>
            <a:off x="11694672" y="6298512"/>
            <a:ext cx="497330" cy="365125"/>
          </a:xfrm>
          <a:prstGeom prst="rect">
            <a:avLst/>
          </a:prstGeom>
        </p:spPr>
        <p:txBody>
          <a:bodyPr vert="horz" lIns="91440" tIns="45720" rIns="91440" bIns="45720" rtlCol="0" anchor="ctr"/>
          <a:lstStyle>
            <a:lvl1pPr algn="ctr">
              <a:defRPr sz="1333">
                <a:solidFill>
                  <a:schemeClr val="tx1"/>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2208427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29" y="792826"/>
            <a:ext cx="5267169" cy="876983"/>
          </a:xfrm>
          <a:prstGeom prst="rect">
            <a:avLst/>
          </a:prstGeom>
        </p:spPr>
      </p:pic>
      <p:sp>
        <p:nvSpPr>
          <p:cNvPr id="2" name="Title 1"/>
          <p:cNvSpPr>
            <a:spLocks noGrp="1"/>
          </p:cNvSpPr>
          <p:nvPr>
            <p:ph type="ctrTitle" hasCustomPrompt="1"/>
          </p:nvPr>
        </p:nvSpPr>
        <p:spPr>
          <a:xfrm>
            <a:off x="4386542" y="1995717"/>
            <a:ext cx="6891060" cy="1701487"/>
          </a:xfrm>
          <a:prstGeom prst="rect">
            <a:avLst/>
          </a:prstGeom>
        </p:spPr>
        <p:txBody>
          <a:bodyPr anchor="b">
            <a:normAutofit/>
          </a:bodyPr>
          <a:lstStyle>
            <a:lvl1pPr algn="l">
              <a:defRPr sz="3600" b="1" i="0">
                <a:solidFill>
                  <a:srgbClr val="ED902F"/>
                </a:solidFill>
                <a:latin typeface="Calibri"/>
                <a:cs typeface="Calibri"/>
              </a:defRPr>
            </a:lvl1pPr>
          </a:lstStyle>
          <a:p>
            <a:r>
              <a:rPr lang="en-US"/>
              <a:t>CLICK TO EDIT MASTER TITLE STYLE</a:t>
            </a:r>
          </a:p>
        </p:txBody>
      </p:sp>
      <p:sp>
        <p:nvSpPr>
          <p:cNvPr id="3" name="Subtitle 2"/>
          <p:cNvSpPr>
            <a:spLocks noGrp="1"/>
          </p:cNvSpPr>
          <p:nvPr>
            <p:ph type="subTitle" idx="1"/>
          </p:nvPr>
        </p:nvSpPr>
        <p:spPr>
          <a:xfrm>
            <a:off x="4386540" y="3825709"/>
            <a:ext cx="6891061" cy="1302672"/>
          </a:xfrm>
          <a:prstGeom prst="rect">
            <a:avLst/>
          </a:prstGeom>
        </p:spPr>
        <p:txBody>
          <a:bodyPr>
            <a:normAutofit/>
          </a:bodyPr>
          <a:lstStyle>
            <a:lvl1pPr marL="0" indent="0" algn="l">
              <a:buNone/>
              <a:defRPr sz="2400" b="0" i="0">
                <a:solidFill>
                  <a:schemeClr val="bg2">
                    <a:lumMod val="50000"/>
                  </a:schemeClr>
                </a:solidFill>
                <a:latin typeface="Calibri"/>
                <a:cs typeface="Calibri"/>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cxnSp>
        <p:nvCxnSpPr>
          <p:cNvPr id="12" name="Straight Connector 11"/>
          <p:cNvCxnSpPr/>
          <p:nvPr/>
        </p:nvCxnSpPr>
        <p:spPr>
          <a:xfrm>
            <a:off x="4386543" y="5511483"/>
            <a:ext cx="780546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6539" y="5695549"/>
            <a:ext cx="4280144" cy="909771"/>
          </a:xfrm>
          <a:prstGeom prst="rect">
            <a:avLst/>
          </a:prstGeom>
        </p:spPr>
        <p:txBody>
          <a:bodyPr anchor="ctr">
            <a:noAutofit/>
          </a:bodyPr>
          <a:lstStyle>
            <a:lvl1pPr marL="0" indent="0">
              <a:buNone/>
              <a:defRPr sz="1600">
                <a:solidFill>
                  <a:srgbClr val="8D98A3"/>
                </a:solidFill>
              </a:defRPr>
            </a:lvl1pPr>
            <a:lvl2pPr marL="457178" indent="0">
              <a:buNone/>
              <a:defRPr sz="1600"/>
            </a:lvl2pPr>
            <a:lvl3pPr marL="914354" indent="0">
              <a:buNone/>
              <a:defRPr sz="1600"/>
            </a:lvl3pPr>
            <a:lvl4pPr marL="1371532" indent="0">
              <a:buNone/>
              <a:defRPr sz="1600"/>
            </a:lvl4pPr>
            <a:lvl5pPr marL="1828709" indent="0">
              <a:buNone/>
              <a:defRPr sz="1600"/>
            </a:lvl5pPr>
          </a:lstStyle>
          <a:p>
            <a:pPr lvl="0"/>
            <a:r>
              <a:rPr lang="en-US"/>
              <a:t>Click to edit Author</a:t>
            </a:r>
          </a:p>
        </p:txBody>
      </p:sp>
      <p:cxnSp>
        <p:nvCxnSpPr>
          <p:cNvPr id="13" name="Straight Connector 12"/>
          <p:cNvCxnSpPr/>
          <p:nvPr/>
        </p:nvCxnSpPr>
        <p:spPr>
          <a:xfrm>
            <a:off x="4386543" y="5511483"/>
            <a:ext cx="780546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386543" y="5511483"/>
            <a:ext cx="780546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386543" y="5511483"/>
            <a:ext cx="780546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582168" y="6048322"/>
            <a:ext cx="1620252" cy="276999"/>
          </a:xfrm>
          <a:prstGeom prst="rect">
            <a:avLst/>
          </a:prstGeom>
        </p:spPr>
        <p:txBody>
          <a:bodyPr wrap="none">
            <a:spAutoFit/>
          </a:bodyPr>
          <a:lstStyle/>
          <a:p>
            <a:pPr defTabSz="609570"/>
            <a:r>
              <a:rPr lang="en-US" sz="1200" err="1">
                <a:solidFill>
                  <a:srgbClr val="4B545D">
                    <a:lumMod val="60000"/>
                    <a:lumOff val="40000"/>
                  </a:srgbClr>
                </a:solidFill>
                <a:cs typeface="Calibri"/>
              </a:rPr>
              <a:t>energy.gov</a:t>
            </a:r>
            <a:r>
              <a:rPr lang="en-US" sz="1200">
                <a:solidFill>
                  <a:srgbClr val="4B545D">
                    <a:lumMod val="60000"/>
                    <a:lumOff val="40000"/>
                  </a:srgbClr>
                </a:solidFill>
                <a:cs typeface="Calibri"/>
              </a:rPr>
              <a:t>/solar-office</a:t>
            </a:r>
          </a:p>
        </p:txBody>
      </p:sp>
      <p:sp>
        <p:nvSpPr>
          <p:cNvPr id="17" name="Rectangle 16"/>
          <p:cNvSpPr/>
          <p:nvPr/>
        </p:nvSpPr>
        <p:spPr>
          <a:xfrm>
            <a:off x="582168" y="6048322"/>
            <a:ext cx="1620252" cy="276999"/>
          </a:xfrm>
          <a:prstGeom prst="rect">
            <a:avLst/>
          </a:prstGeom>
        </p:spPr>
        <p:txBody>
          <a:bodyPr wrap="none">
            <a:spAutoFit/>
          </a:bodyPr>
          <a:lstStyle/>
          <a:p>
            <a:pPr defTabSz="609570"/>
            <a:r>
              <a:rPr lang="en-US" sz="1200" err="1">
                <a:solidFill>
                  <a:srgbClr val="4B545D">
                    <a:lumMod val="60000"/>
                    <a:lumOff val="40000"/>
                  </a:srgbClr>
                </a:solidFill>
                <a:cs typeface="Calibri"/>
              </a:rPr>
              <a:t>energy.gov</a:t>
            </a:r>
            <a:r>
              <a:rPr lang="en-US" sz="1200">
                <a:solidFill>
                  <a:srgbClr val="4B545D">
                    <a:lumMod val="60000"/>
                    <a:lumOff val="40000"/>
                  </a:srgbClr>
                </a:solidFill>
                <a:cs typeface="Calibri"/>
              </a:rPr>
              <a:t>/solar-office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729" y="792826"/>
            <a:ext cx="5267169" cy="876983"/>
          </a:xfrm>
          <a:prstGeom prst="rect">
            <a:avLst/>
          </a:prstGeom>
        </p:spPr>
      </p:pic>
    </p:spTree>
    <p:extLst>
      <p:ext uri="{BB962C8B-B14F-4D97-AF65-F5344CB8AC3E}">
        <p14:creationId xmlns:p14="http://schemas.microsoft.com/office/powerpoint/2010/main" val="164105859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600" y="1128713"/>
            <a:ext cx="10972800"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609600" y="14990"/>
            <a:ext cx="10972800" cy="886505"/>
          </a:xfrm>
          <a:prstGeom prst="rect">
            <a:avLst/>
          </a:prstGeom>
        </p:spPr>
        <p:txBody>
          <a:bodyPr anchor="ctr"/>
          <a:lstStyle/>
          <a:p>
            <a:r>
              <a:rPr lang="en-US"/>
              <a:t>Click to edit Master title style</a:t>
            </a:r>
          </a:p>
        </p:txBody>
      </p:sp>
      <p:sp>
        <p:nvSpPr>
          <p:cNvPr id="5" name="Rectangle 4"/>
          <p:cNvSpPr/>
          <p:nvPr/>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
        <p:nvSpPr>
          <p:cNvPr id="7"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27537EE1-6FBD-BC4E-9F2D-4B8DCA5BB3F0}" type="slidenum">
              <a:rPr lang="en-US" smtClean="0">
                <a:solidFill>
                  <a:srgbClr val="4B545D"/>
                </a:solidFill>
              </a:rPr>
              <a:pPr defTabSz="609570"/>
              <a:t>‹#›</a:t>
            </a:fld>
            <a:endParaRPr lang="en-US">
              <a:solidFill>
                <a:srgbClr val="4B545D"/>
              </a:solidFill>
            </a:endParaRPr>
          </a:p>
        </p:txBody>
      </p:sp>
    </p:spTree>
    <p:extLst>
      <p:ext uri="{BB962C8B-B14F-4D97-AF65-F5344CB8AC3E}">
        <p14:creationId xmlns:p14="http://schemas.microsoft.com/office/powerpoint/2010/main" val="3929427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6_Title and Content_No Rays">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FFFFF"/>
              </a:solidFill>
            </a:endParaRPr>
          </a:p>
        </p:txBody>
      </p:sp>
      <p:sp>
        <p:nvSpPr>
          <p:cNvPr id="2" name="Title 1"/>
          <p:cNvSpPr>
            <a:spLocks noGrp="1"/>
          </p:cNvSpPr>
          <p:nvPr>
            <p:ph type="title"/>
          </p:nvPr>
        </p:nvSpPr>
        <p:spPr>
          <a:xfrm>
            <a:off x="609600" y="14990"/>
            <a:ext cx="10972800" cy="886505"/>
          </a:xfrm>
          <a:prstGeom prst="rect">
            <a:avLst/>
          </a:prstGeom>
        </p:spPr>
        <p:txBody>
          <a:bodyPr anchor="ctr"/>
          <a:lstStyle/>
          <a:p>
            <a:r>
              <a:rPr lang="en-US"/>
              <a:t>Click to edit Master title style</a:t>
            </a:r>
          </a:p>
        </p:txBody>
      </p:sp>
      <p:cxnSp>
        <p:nvCxnSpPr>
          <p:cNvPr id="4" name="Straight Connector 3"/>
          <p:cNvCxnSpPr/>
          <p:nvPr/>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09600" y="6444478"/>
            <a:ext cx="1620252" cy="276999"/>
          </a:xfrm>
          <a:prstGeom prst="rect">
            <a:avLst/>
          </a:prstGeom>
        </p:spPr>
        <p:txBody>
          <a:bodyPr wrap="none">
            <a:spAutoFit/>
          </a:bodyPr>
          <a:lstStyle/>
          <a:p>
            <a:pPr defTabSz="609570"/>
            <a:r>
              <a:rPr lang="en-US" sz="1200" err="1">
                <a:solidFill>
                  <a:srgbClr val="4B545D">
                    <a:lumMod val="60000"/>
                    <a:lumOff val="40000"/>
                  </a:srgbClr>
                </a:solidFill>
                <a:cs typeface="Calibri"/>
              </a:rPr>
              <a:t>energy.gov</a:t>
            </a:r>
            <a:r>
              <a:rPr lang="en-US" sz="1200">
                <a:solidFill>
                  <a:srgbClr val="4B545D">
                    <a:lumMod val="60000"/>
                    <a:lumOff val="40000"/>
                  </a:srgbClr>
                </a:solidFill>
                <a:cs typeface="Calibri"/>
              </a:rPr>
              <a:t>/solar-office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4109" y="6255435"/>
            <a:ext cx="2669519" cy="445476"/>
          </a:xfrm>
          <a:prstGeom prst="rect">
            <a:avLst/>
          </a:prstGeom>
        </p:spPr>
      </p:pic>
      <p:sp>
        <p:nvSpPr>
          <p:cNvPr id="10" name="Text Placeholder 2"/>
          <p:cNvSpPr>
            <a:spLocks noGrp="1"/>
          </p:cNvSpPr>
          <p:nvPr>
            <p:ph type="body" sz="quarter" idx="10"/>
          </p:nvPr>
        </p:nvSpPr>
        <p:spPr>
          <a:xfrm>
            <a:off x="609600" y="1128713"/>
            <a:ext cx="10972800"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p:cNvSpPr/>
          <p:nvPr/>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
        <p:nvSpPr>
          <p:cNvPr id="14"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cxnSp>
        <p:nvCxnSpPr>
          <p:cNvPr id="12" name="Straight Connector 11"/>
          <p:cNvCxnSpPr/>
          <p:nvPr/>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736809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FFFFF"/>
              </a:solidFill>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4109" y="6255435"/>
            <a:ext cx="2669519" cy="445476"/>
          </a:xfrm>
          <a:prstGeom prst="rect">
            <a:avLst/>
          </a:prstGeom>
        </p:spPr>
      </p:pic>
      <p:sp>
        <p:nvSpPr>
          <p:cNvPr id="20" name="Rectangle 19"/>
          <p:cNvSpPr/>
          <p:nvPr/>
        </p:nvSpPr>
        <p:spPr>
          <a:xfrm>
            <a:off x="609600" y="6444478"/>
            <a:ext cx="1620252" cy="276999"/>
          </a:xfrm>
          <a:prstGeom prst="rect">
            <a:avLst/>
          </a:prstGeom>
        </p:spPr>
        <p:txBody>
          <a:bodyPr wrap="none">
            <a:spAutoFit/>
          </a:bodyPr>
          <a:lstStyle/>
          <a:p>
            <a:pPr defTabSz="609570"/>
            <a:r>
              <a:rPr lang="en-US" sz="1200" err="1">
                <a:solidFill>
                  <a:srgbClr val="4B545D">
                    <a:lumMod val="60000"/>
                    <a:lumOff val="40000"/>
                  </a:srgbClr>
                </a:solidFill>
                <a:cs typeface="Calibri"/>
              </a:rPr>
              <a:t>energy.gov</a:t>
            </a:r>
            <a:r>
              <a:rPr lang="en-US" sz="1200">
                <a:solidFill>
                  <a:srgbClr val="4B545D">
                    <a:lumMod val="60000"/>
                    <a:lumOff val="40000"/>
                  </a:srgbClr>
                </a:solidFill>
                <a:cs typeface="Calibri"/>
              </a:rPr>
              <a:t>/solar-office</a:t>
            </a:r>
          </a:p>
        </p:txBody>
      </p:sp>
      <p:sp>
        <p:nvSpPr>
          <p:cNvPr id="9" name="Title 1"/>
          <p:cNvSpPr>
            <a:spLocks noGrp="1"/>
          </p:cNvSpPr>
          <p:nvPr>
            <p:ph type="title"/>
          </p:nvPr>
        </p:nvSpPr>
        <p:spPr>
          <a:xfrm>
            <a:off x="609600" y="14990"/>
            <a:ext cx="10972800" cy="886505"/>
          </a:xfrm>
          <a:prstGeom prst="rect">
            <a:avLst/>
          </a:prstGeom>
        </p:spPr>
        <p:txBody>
          <a:bodyPr anchor="ctr"/>
          <a:lstStyle/>
          <a:p>
            <a:r>
              <a:rPr lang="en-US"/>
              <a:t>Click to edit Master title style</a:t>
            </a:r>
          </a:p>
        </p:txBody>
      </p:sp>
      <p:sp>
        <p:nvSpPr>
          <p:cNvPr id="11" name="Rectangle 10"/>
          <p:cNvSpPr/>
          <p:nvPr/>
        </p:nvSpPr>
        <p:spPr>
          <a:xfrm>
            <a:off x="11684529" y="6285589"/>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
        <p:nvSpPr>
          <p:cNvPr id="14" name="Slide Number Placeholder 4"/>
          <p:cNvSpPr>
            <a:spLocks noGrp="1"/>
          </p:cNvSpPr>
          <p:nvPr>
            <p:ph type="sldNum" sz="quarter" idx="4"/>
          </p:nvPr>
        </p:nvSpPr>
        <p:spPr>
          <a:xfrm>
            <a:off x="11694674" y="6290264"/>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sp>
        <p:nvSpPr>
          <p:cNvPr id="8" name="Rectangle 7"/>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FFFFF"/>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4109" y="6255435"/>
            <a:ext cx="2669519" cy="445476"/>
          </a:xfrm>
          <a:prstGeom prst="rect">
            <a:avLst/>
          </a:prstGeom>
        </p:spPr>
      </p:pic>
      <p:sp>
        <p:nvSpPr>
          <p:cNvPr id="12" name="Rectangle 11"/>
          <p:cNvSpPr/>
          <p:nvPr/>
        </p:nvSpPr>
        <p:spPr>
          <a:xfrm>
            <a:off x="609600" y="6444478"/>
            <a:ext cx="1620252" cy="276999"/>
          </a:xfrm>
          <a:prstGeom prst="rect">
            <a:avLst/>
          </a:prstGeom>
        </p:spPr>
        <p:txBody>
          <a:bodyPr wrap="none">
            <a:spAutoFit/>
          </a:bodyPr>
          <a:lstStyle/>
          <a:p>
            <a:pPr defTabSz="609570"/>
            <a:r>
              <a:rPr lang="en-US" sz="1200" err="1">
                <a:solidFill>
                  <a:srgbClr val="4B545D">
                    <a:lumMod val="60000"/>
                    <a:lumOff val="40000"/>
                  </a:srgbClr>
                </a:solidFill>
                <a:cs typeface="Calibri"/>
              </a:rPr>
              <a:t>energy.gov</a:t>
            </a:r>
            <a:r>
              <a:rPr lang="en-US" sz="1200">
                <a:solidFill>
                  <a:srgbClr val="4B545D">
                    <a:lumMod val="60000"/>
                    <a:lumOff val="40000"/>
                  </a:srgbClr>
                </a:solidFill>
                <a:cs typeface="Calibri"/>
              </a:rPr>
              <a:t>/solar-office</a:t>
            </a:r>
          </a:p>
        </p:txBody>
      </p:sp>
      <p:sp>
        <p:nvSpPr>
          <p:cNvPr id="21" name="Rectangle 20"/>
          <p:cNvSpPr/>
          <p:nvPr/>
        </p:nvSpPr>
        <p:spPr>
          <a:xfrm>
            <a:off x="11694674" y="629215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
        <p:nvSpPr>
          <p:cNvPr id="22" name="Slide Number Placeholder 4"/>
          <p:cNvSpPr txBox="1">
            <a:spLocks/>
          </p:cNvSpPr>
          <p:nvPr/>
        </p:nvSpPr>
        <p:spPr>
          <a:xfrm>
            <a:off x="11704820" y="6296832"/>
            <a:ext cx="49732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7910E5-F3D7-7541-A239-E632F655FDFB}" type="slidenum">
              <a:rPr lang="en-US" sz="1200" smtClean="0">
                <a:solidFill>
                  <a:srgbClr val="4B545D"/>
                </a:solidFill>
              </a:rPr>
              <a:pPr/>
              <a:t>‹#›</a:t>
            </a:fld>
            <a:endParaRPr lang="en-US" sz="1200">
              <a:solidFill>
                <a:srgbClr val="4B545D"/>
              </a:solidFill>
            </a:endParaRPr>
          </a:p>
        </p:txBody>
      </p:sp>
      <p:sp>
        <p:nvSpPr>
          <p:cNvPr id="13" name="Rectangle 12"/>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FFFFF"/>
              </a:solidFil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4109" y="6255435"/>
            <a:ext cx="2669519" cy="445476"/>
          </a:xfrm>
          <a:prstGeom prst="rect">
            <a:avLst/>
          </a:prstGeom>
        </p:spPr>
      </p:pic>
      <p:sp>
        <p:nvSpPr>
          <p:cNvPr id="16" name="Rectangle 15"/>
          <p:cNvSpPr/>
          <p:nvPr/>
        </p:nvSpPr>
        <p:spPr>
          <a:xfrm>
            <a:off x="609600" y="6444478"/>
            <a:ext cx="1620252" cy="276999"/>
          </a:xfrm>
          <a:prstGeom prst="rect">
            <a:avLst/>
          </a:prstGeom>
        </p:spPr>
        <p:txBody>
          <a:bodyPr wrap="none">
            <a:spAutoFit/>
          </a:bodyPr>
          <a:lstStyle/>
          <a:p>
            <a:pPr defTabSz="609570"/>
            <a:r>
              <a:rPr lang="en-US" sz="1200" err="1">
                <a:solidFill>
                  <a:srgbClr val="4B545D">
                    <a:lumMod val="60000"/>
                    <a:lumOff val="40000"/>
                  </a:srgbClr>
                </a:solidFill>
                <a:cs typeface="Calibri"/>
              </a:rPr>
              <a:t>energy.gov</a:t>
            </a:r>
            <a:r>
              <a:rPr lang="en-US" sz="1200">
                <a:solidFill>
                  <a:srgbClr val="4B545D">
                    <a:lumMod val="60000"/>
                    <a:lumOff val="40000"/>
                  </a:srgbClr>
                </a:solidFill>
                <a:cs typeface="Calibri"/>
              </a:rPr>
              <a:t>/solar-office</a:t>
            </a:r>
          </a:p>
        </p:txBody>
      </p:sp>
      <p:sp>
        <p:nvSpPr>
          <p:cNvPr id="17" name="Rectangle 16"/>
          <p:cNvSpPr/>
          <p:nvPr/>
        </p:nvSpPr>
        <p:spPr>
          <a:xfrm>
            <a:off x="11694674" y="629215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
        <p:nvSpPr>
          <p:cNvPr id="18" name="Slide Number Placeholder 4"/>
          <p:cNvSpPr txBox="1">
            <a:spLocks/>
          </p:cNvSpPr>
          <p:nvPr/>
        </p:nvSpPr>
        <p:spPr>
          <a:xfrm>
            <a:off x="11704820" y="6296832"/>
            <a:ext cx="49732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4B7910E5-F3D7-7541-A239-E632F655FDFB}" type="slidenum">
              <a:rPr lang="en-US" sz="1200" smtClean="0">
                <a:solidFill>
                  <a:srgbClr val="4B545D"/>
                </a:solidFill>
              </a:rPr>
              <a:pPr algn="ctr"/>
              <a:t>‹#›</a:t>
            </a:fld>
            <a:endParaRPr lang="en-US" sz="1200">
              <a:solidFill>
                <a:srgbClr val="4B545D"/>
              </a:solidFill>
            </a:endParaRPr>
          </a:p>
        </p:txBody>
      </p:sp>
    </p:spTree>
    <p:extLst>
      <p:ext uri="{BB962C8B-B14F-4D97-AF65-F5344CB8AC3E}">
        <p14:creationId xmlns:p14="http://schemas.microsoft.com/office/powerpoint/2010/main" val="229035136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456268"/>
            <a:ext cx="7315200" cy="4021667"/>
          </a:xfrm>
          <a:prstGeom prst="rect">
            <a:avLst/>
          </a:prstGeo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621868"/>
            <a:ext cx="7315200" cy="550333"/>
          </a:xfrm>
          <a:prstGeom prst="rect">
            <a:avLst/>
          </a:prstGeo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Title 1"/>
          <p:cNvSpPr>
            <a:spLocks noGrp="1"/>
          </p:cNvSpPr>
          <p:nvPr>
            <p:ph type="title"/>
          </p:nvPr>
        </p:nvSpPr>
        <p:spPr>
          <a:xfrm>
            <a:off x="609600" y="14990"/>
            <a:ext cx="10972800" cy="886505"/>
          </a:xfrm>
          <a:prstGeom prst="rect">
            <a:avLst/>
          </a:prstGeom>
        </p:spPr>
        <p:txBody>
          <a:bodyPr anchor="ctr"/>
          <a:lstStyle/>
          <a:p>
            <a:r>
              <a:rPr lang="en-US"/>
              <a:t>Click to edit Master title style</a:t>
            </a:r>
          </a:p>
        </p:txBody>
      </p:sp>
      <p:sp>
        <p:nvSpPr>
          <p:cNvPr id="6" name="Rectangle 5"/>
          <p:cNvSpPr/>
          <p:nvPr/>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
        <p:nvSpPr>
          <p:cNvPr id="8"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spTree>
    <p:extLst>
      <p:ext uri="{BB962C8B-B14F-4D97-AF65-F5344CB8AC3E}">
        <p14:creationId xmlns:p14="http://schemas.microsoft.com/office/powerpoint/2010/main" val="4820552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rays">
    <p:spTree>
      <p:nvGrpSpPr>
        <p:cNvPr id="1" name=""/>
        <p:cNvGrpSpPr/>
        <p:nvPr/>
      </p:nvGrpSpPr>
      <p:grpSpPr>
        <a:xfrm>
          <a:off x="0" y="0"/>
          <a:ext cx="0" cy="0"/>
          <a:chOff x="0" y="0"/>
          <a:chExt cx="0" cy="0"/>
        </a:xfrm>
      </p:grpSpPr>
      <p:sp>
        <p:nvSpPr>
          <p:cNvPr id="5" name="Text Placeholder 2"/>
          <p:cNvSpPr>
            <a:spLocks noGrp="1"/>
          </p:cNvSpPr>
          <p:nvPr>
            <p:ph type="body" idx="1"/>
          </p:nvPr>
        </p:nvSpPr>
        <p:spPr>
          <a:xfrm>
            <a:off x="609600" y="1109289"/>
            <a:ext cx="5386917" cy="639763"/>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3"/>
          <p:cNvSpPr>
            <a:spLocks noGrp="1"/>
          </p:cNvSpPr>
          <p:nvPr>
            <p:ph sz="half" idx="2"/>
          </p:nvPr>
        </p:nvSpPr>
        <p:spPr>
          <a:xfrm>
            <a:off x="609600" y="1805073"/>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3"/>
          </p:nvPr>
        </p:nvSpPr>
        <p:spPr>
          <a:xfrm>
            <a:off x="6193370" y="1109289"/>
            <a:ext cx="5389033" cy="639763"/>
          </a:xfrm>
          <a:prstGeom prst="rect">
            <a:avLst/>
          </a:prstGeo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8" name="Content Placeholder 5"/>
          <p:cNvSpPr>
            <a:spLocks noGrp="1"/>
          </p:cNvSpPr>
          <p:nvPr>
            <p:ph sz="quarter" idx="10"/>
          </p:nvPr>
        </p:nvSpPr>
        <p:spPr>
          <a:xfrm>
            <a:off x="6193370" y="1805073"/>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609600" y="14990"/>
            <a:ext cx="10972800" cy="886505"/>
          </a:xfrm>
          <a:prstGeom prst="rect">
            <a:avLst/>
          </a:prstGeom>
        </p:spPr>
        <p:txBody>
          <a:bodyPr anchor="ctr"/>
          <a:lstStyle/>
          <a:p>
            <a:r>
              <a:rPr lang="en-US"/>
              <a:t>Click to edit Master title style</a:t>
            </a:r>
          </a:p>
        </p:txBody>
      </p:sp>
      <p:sp>
        <p:nvSpPr>
          <p:cNvPr id="11" name="Rectangle 10"/>
          <p:cNvSpPr/>
          <p:nvPr/>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
        <p:nvSpPr>
          <p:cNvPr id="12"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cxnSp>
        <p:nvCxnSpPr>
          <p:cNvPr id="13" name="Straight Connector 12"/>
          <p:cNvCxnSpPr/>
          <p:nvPr/>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4980396"/>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Title w Picture">
    <p:spTree>
      <p:nvGrpSpPr>
        <p:cNvPr id="1" name=""/>
        <p:cNvGrpSpPr/>
        <p:nvPr/>
      </p:nvGrpSpPr>
      <p:grpSpPr>
        <a:xfrm>
          <a:off x="0" y="0"/>
          <a:ext cx="0" cy="0"/>
          <a:chOff x="0" y="0"/>
          <a:chExt cx="0" cy="0"/>
        </a:xfrm>
      </p:grpSpPr>
      <p:sp>
        <p:nvSpPr>
          <p:cNvPr id="29" name="Rectangle 28"/>
          <p:cNvSpPr/>
          <p:nvPr/>
        </p:nvSpPr>
        <p:spPr>
          <a:xfrm>
            <a:off x="609600" y="6444478"/>
            <a:ext cx="1620252" cy="276999"/>
          </a:xfrm>
          <a:prstGeom prst="rect">
            <a:avLst/>
          </a:prstGeom>
        </p:spPr>
        <p:txBody>
          <a:bodyPr wrap="none">
            <a:spAutoFit/>
          </a:bodyPr>
          <a:lstStyle/>
          <a:p>
            <a:pPr defTabSz="609570"/>
            <a:r>
              <a:rPr lang="en-US" sz="1200" err="1">
                <a:solidFill>
                  <a:srgbClr val="4B545D">
                    <a:lumMod val="60000"/>
                    <a:lumOff val="40000"/>
                  </a:srgbClr>
                </a:solidFill>
                <a:cs typeface="Calibri"/>
              </a:rPr>
              <a:t>energy.gov</a:t>
            </a:r>
            <a:r>
              <a:rPr lang="en-US" sz="1200">
                <a:solidFill>
                  <a:srgbClr val="4B545D">
                    <a:lumMod val="60000"/>
                    <a:lumOff val="40000"/>
                  </a:srgbClr>
                </a:solidFill>
                <a:cs typeface="Calibri"/>
              </a:rPr>
              <a:t>/solar-office</a:t>
            </a:r>
          </a:p>
        </p:txBody>
      </p:sp>
      <p:cxnSp>
        <p:nvCxnSpPr>
          <p:cNvPr id="33" name="Straight Connector 32"/>
          <p:cNvCxnSpPr/>
          <p:nvPr/>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4" name="Picture Placeholder 3"/>
          <p:cNvSpPr>
            <a:spLocks noGrp="1"/>
          </p:cNvSpPr>
          <p:nvPr>
            <p:ph type="pic" sz="quarter" idx="10"/>
          </p:nvPr>
        </p:nvSpPr>
        <p:spPr>
          <a:xfrm>
            <a:off x="609603" y="1322296"/>
            <a:ext cx="10972799" cy="4557059"/>
          </a:xfrm>
          <a:prstGeom prst="rect">
            <a:avLst/>
          </a:prstGeom>
        </p:spPr>
        <p:txBody>
          <a:bodyPr/>
          <a:lstStyle/>
          <a:p>
            <a:r>
              <a:rPr lang="en-US"/>
              <a:t>Drag picture to placeholder or click icon to add</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4109" y="6255435"/>
            <a:ext cx="2669519" cy="445476"/>
          </a:xfrm>
          <a:prstGeom prst="rect">
            <a:avLst/>
          </a:prstGeom>
        </p:spPr>
      </p:pic>
      <p:sp>
        <p:nvSpPr>
          <p:cNvPr id="3" name="Title 2"/>
          <p:cNvSpPr>
            <a:spLocks noGrp="1"/>
          </p:cNvSpPr>
          <p:nvPr>
            <p:ph type="title"/>
          </p:nvPr>
        </p:nvSpPr>
        <p:spPr>
          <a:xfrm>
            <a:off x="609600" y="3"/>
            <a:ext cx="10972800" cy="898479"/>
          </a:xfrm>
          <a:prstGeom prst="rect">
            <a:avLst/>
          </a:prstGeom>
        </p:spPr>
        <p:txBody>
          <a:bodyPr vert="horz" anchor="ctr"/>
          <a:lstStyle/>
          <a:p>
            <a:r>
              <a:rPr lang="en-US"/>
              <a:t>Click to edit Master title style</a:t>
            </a:r>
          </a:p>
        </p:txBody>
      </p:sp>
      <p:sp>
        <p:nvSpPr>
          <p:cNvPr id="9" name="Rectangle 8"/>
          <p:cNvSpPr/>
          <p:nvPr/>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
        <p:nvSpPr>
          <p:cNvPr id="11"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sp>
        <p:nvSpPr>
          <p:cNvPr id="12" name="Rectangle 11"/>
          <p:cNvSpPr/>
          <p:nvPr/>
        </p:nvSpPr>
        <p:spPr>
          <a:xfrm>
            <a:off x="609600" y="6444478"/>
            <a:ext cx="1620252" cy="276999"/>
          </a:xfrm>
          <a:prstGeom prst="rect">
            <a:avLst/>
          </a:prstGeom>
        </p:spPr>
        <p:txBody>
          <a:bodyPr wrap="none">
            <a:spAutoFit/>
          </a:bodyPr>
          <a:lstStyle/>
          <a:p>
            <a:pPr defTabSz="609570"/>
            <a:r>
              <a:rPr lang="en-US" sz="1200" err="1">
                <a:solidFill>
                  <a:srgbClr val="4B545D">
                    <a:lumMod val="60000"/>
                    <a:lumOff val="40000"/>
                  </a:srgbClr>
                </a:solidFill>
                <a:cs typeface="Calibri"/>
              </a:rPr>
              <a:t>energy.gov</a:t>
            </a:r>
            <a:r>
              <a:rPr lang="en-US" sz="1200">
                <a:solidFill>
                  <a:srgbClr val="4B545D">
                    <a:lumMod val="60000"/>
                    <a:lumOff val="40000"/>
                  </a:srgbClr>
                </a:solidFill>
                <a:cs typeface="Calibri"/>
              </a:rPr>
              <a:t>/solar-office</a:t>
            </a:r>
          </a:p>
        </p:txBody>
      </p:sp>
      <p:cxnSp>
        <p:nvCxnSpPr>
          <p:cNvPr id="13" name="Straight Connector 12"/>
          <p:cNvCxnSpPr/>
          <p:nvPr/>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4109" y="6255435"/>
            <a:ext cx="2669519" cy="445476"/>
          </a:xfrm>
          <a:prstGeom prst="rect">
            <a:avLst/>
          </a:prstGeom>
        </p:spPr>
      </p:pic>
      <p:sp>
        <p:nvSpPr>
          <p:cNvPr id="15" name="Rectangle 14"/>
          <p:cNvSpPr/>
          <p:nvPr/>
        </p:nvSpPr>
        <p:spPr>
          <a:xfrm>
            <a:off x="609600" y="6444478"/>
            <a:ext cx="1620252" cy="276999"/>
          </a:xfrm>
          <a:prstGeom prst="rect">
            <a:avLst/>
          </a:prstGeom>
        </p:spPr>
        <p:txBody>
          <a:bodyPr wrap="none">
            <a:spAutoFit/>
          </a:bodyPr>
          <a:lstStyle/>
          <a:p>
            <a:pPr defTabSz="609570"/>
            <a:r>
              <a:rPr lang="en-US" sz="1200" err="1">
                <a:solidFill>
                  <a:srgbClr val="4B545D">
                    <a:lumMod val="60000"/>
                    <a:lumOff val="40000"/>
                  </a:srgbClr>
                </a:solidFill>
                <a:cs typeface="Calibri"/>
              </a:rPr>
              <a:t>energy.gov</a:t>
            </a:r>
            <a:r>
              <a:rPr lang="en-US" sz="1200">
                <a:solidFill>
                  <a:srgbClr val="4B545D">
                    <a:lumMod val="60000"/>
                    <a:lumOff val="40000"/>
                  </a:srgbClr>
                </a:solidFill>
                <a:cs typeface="Calibri"/>
              </a:rPr>
              <a:t>/solar-office</a:t>
            </a:r>
          </a:p>
        </p:txBody>
      </p:sp>
      <p:cxnSp>
        <p:nvCxnSpPr>
          <p:cNvPr id="16" name="Straight Connector 15"/>
          <p:cNvCxnSpPr/>
          <p:nvPr/>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4109" y="6255435"/>
            <a:ext cx="2669519" cy="445476"/>
          </a:xfrm>
          <a:prstGeom prst="rect">
            <a:avLst/>
          </a:prstGeom>
        </p:spPr>
      </p:pic>
      <p:sp>
        <p:nvSpPr>
          <p:cNvPr id="18" name="Rectangle 17"/>
          <p:cNvSpPr/>
          <p:nvPr userDrawn="1"/>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4109" y="6255435"/>
            <a:ext cx="2669519" cy="445476"/>
          </a:xfrm>
          <a:prstGeom prst="rect">
            <a:avLst/>
          </a:prstGeom>
        </p:spPr>
      </p:pic>
    </p:spTree>
    <p:extLst>
      <p:ext uri="{BB962C8B-B14F-4D97-AF65-F5344CB8AC3E}">
        <p14:creationId xmlns:p14="http://schemas.microsoft.com/office/powerpoint/2010/main" val="91930130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9FB6C-2D92-AC1C-DA96-006E09F3A4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3F82B-DBBB-7361-B7EA-E0BADB2038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9E8B28-1262-4C4B-3C26-2D858D6B7FEE}"/>
              </a:ext>
            </a:extLst>
          </p:cNvPr>
          <p:cNvSpPr>
            <a:spLocks noGrp="1"/>
          </p:cNvSpPr>
          <p:nvPr>
            <p:ph type="dt" sz="half" idx="10"/>
          </p:nvPr>
        </p:nvSpPr>
        <p:spPr/>
        <p:txBody>
          <a:bodyPr/>
          <a:lstStyle/>
          <a:p>
            <a:fld id="{063F09AC-C23A-44EE-A3A7-9DA9C4CC5EB8}" type="datetimeFigureOut">
              <a:rPr lang="en-US" smtClean="0"/>
              <a:t>9/20/2023</a:t>
            </a:fld>
            <a:endParaRPr lang="en-US"/>
          </a:p>
        </p:txBody>
      </p:sp>
      <p:sp>
        <p:nvSpPr>
          <p:cNvPr id="5" name="Footer Placeholder 4">
            <a:extLst>
              <a:ext uri="{FF2B5EF4-FFF2-40B4-BE49-F238E27FC236}">
                <a16:creationId xmlns:a16="http://schemas.microsoft.com/office/drawing/2014/main" id="{0BA4094C-10EC-543D-0918-0ED32BD61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A15C5-E091-B63C-3B28-371365B00199}"/>
              </a:ext>
            </a:extLst>
          </p:cNvPr>
          <p:cNvSpPr>
            <a:spLocks noGrp="1"/>
          </p:cNvSpPr>
          <p:nvPr>
            <p:ph type="sldNum" sz="quarter" idx="12"/>
          </p:nvPr>
        </p:nvSpPr>
        <p:spPr/>
        <p:txBody>
          <a:bodyPr/>
          <a:lstStyle/>
          <a:p>
            <a:fld id="{590E85B7-A559-40D7-8CD5-6D6A4347E578}" type="slidenum">
              <a:rPr lang="en-US" smtClean="0"/>
              <a:t>‹#›</a:t>
            </a:fld>
            <a:endParaRPr lang="en-US"/>
          </a:p>
        </p:txBody>
      </p:sp>
    </p:spTree>
    <p:extLst>
      <p:ext uri="{BB962C8B-B14F-4D97-AF65-F5344CB8AC3E}">
        <p14:creationId xmlns:p14="http://schemas.microsoft.com/office/powerpoint/2010/main" val="680404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609600" y="1467157"/>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p:cNvSpPr>
            <a:spLocks noGrp="1"/>
          </p:cNvSpPr>
          <p:nvPr>
            <p:ph type="title"/>
          </p:nvPr>
        </p:nvSpPr>
        <p:spPr>
          <a:xfrm>
            <a:off x="609600" y="2"/>
            <a:ext cx="10972800" cy="886505"/>
          </a:xfrm>
          <a:prstGeom prst="rect">
            <a:avLst/>
          </a:prstGeom>
        </p:spPr>
        <p:txBody>
          <a:bodyPr anchor="ctr"/>
          <a:lstStyle/>
          <a:p>
            <a:r>
              <a:rPr lang="en-US"/>
              <a:t>Click to edit Master title style</a:t>
            </a:r>
          </a:p>
        </p:txBody>
      </p:sp>
      <p:sp>
        <p:nvSpPr>
          <p:cNvPr id="6" name="Slide Number Placeholder 4"/>
          <p:cNvSpPr>
            <a:spLocks noGrp="1"/>
          </p:cNvSpPr>
          <p:nvPr>
            <p:ph type="sldNum" sz="quarter" idx="4"/>
          </p:nvPr>
        </p:nvSpPr>
        <p:spPr>
          <a:xfrm>
            <a:off x="11694674" y="6298512"/>
            <a:ext cx="497329" cy="365125"/>
          </a:xfrm>
          <a:prstGeom prst="rect">
            <a:avLst/>
          </a:prstGeom>
        </p:spPr>
        <p:txBody>
          <a:bodyPr vert="horz" wrap="none" lIns="91440" tIns="45720" rIns="91440" bIns="45720" rtlCol="0" anchor="ctr">
            <a:normAutofit/>
          </a:bodyPr>
          <a:lstStyle>
            <a:lvl1pPr algn="ct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spTree>
    <p:extLst>
      <p:ext uri="{BB962C8B-B14F-4D97-AF65-F5344CB8AC3E}">
        <p14:creationId xmlns:p14="http://schemas.microsoft.com/office/powerpoint/2010/main" val="19025924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6" name="Title 9"/>
          <p:cNvSpPr>
            <a:spLocks noGrp="1"/>
          </p:cNvSpPr>
          <p:nvPr>
            <p:ph type="title"/>
          </p:nvPr>
        </p:nvSpPr>
        <p:spPr>
          <a:xfrm>
            <a:off x="609600" y="2"/>
            <a:ext cx="10972800" cy="886505"/>
          </a:xfrm>
          <a:prstGeom prst="rect">
            <a:avLst/>
          </a:prstGeom>
        </p:spPr>
        <p:txBody>
          <a:bodyPr anchor="ctr"/>
          <a:lstStyle/>
          <a:p>
            <a:r>
              <a:rPr lang="en-US"/>
              <a:t>Click to edit Master title style</a:t>
            </a:r>
          </a:p>
        </p:txBody>
      </p:sp>
      <p:sp>
        <p:nvSpPr>
          <p:cNvPr id="4" name="Slide Number Placeholder 4"/>
          <p:cNvSpPr>
            <a:spLocks noGrp="1"/>
          </p:cNvSpPr>
          <p:nvPr>
            <p:ph type="sldNum" sz="quarter" idx="4"/>
          </p:nvPr>
        </p:nvSpPr>
        <p:spPr>
          <a:xfrm>
            <a:off x="11694674" y="6298512"/>
            <a:ext cx="497329" cy="365125"/>
          </a:xfrm>
          <a:prstGeom prst="rect">
            <a:avLst/>
          </a:prstGeom>
        </p:spPr>
        <p:txBody>
          <a:bodyPr/>
          <a:lstStyle/>
          <a:p>
            <a:pPr defTabSz="609570"/>
            <a:fld id="{27537EE1-6FBD-BC4E-9F2D-4B8DCA5BB3F0}" type="slidenum">
              <a:rPr lang="en-US" smtClean="0">
                <a:solidFill>
                  <a:srgbClr val="4B545D"/>
                </a:solidFill>
              </a:rPr>
              <a:pPr defTabSz="609570"/>
              <a:t>‹#›</a:t>
            </a:fld>
            <a:endParaRPr lang="en-US">
              <a:solidFill>
                <a:srgbClr val="4B545D"/>
              </a:solidFill>
            </a:endParaRPr>
          </a:p>
        </p:txBody>
      </p:sp>
    </p:spTree>
    <p:extLst>
      <p:ext uri="{BB962C8B-B14F-4D97-AF65-F5344CB8AC3E}">
        <p14:creationId xmlns:p14="http://schemas.microsoft.com/office/powerpoint/2010/main" val="1130775410"/>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7" name="Slide Number Placeholder 4"/>
          <p:cNvSpPr>
            <a:spLocks noGrp="1"/>
          </p:cNvSpPr>
          <p:nvPr>
            <p:ph type="sldNum" sz="quarter" idx="4"/>
          </p:nvPr>
        </p:nvSpPr>
        <p:spPr>
          <a:xfrm>
            <a:off x="11694674" y="6298512"/>
            <a:ext cx="497329" cy="365125"/>
          </a:xfrm>
          <a:prstGeom prst="rect">
            <a:avLst/>
          </a:prstGeom>
        </p:spPr>
        <p:txBody>
          <a:bodyPr vert="horz" wrap="none" lIns="91440" tIns="45720" rIns="91440" bIns="45720" rtlCol="0" anchor="ctr">
            <a:normAutofit/>
          </a:bodyPr>
          <a:lstStyle>
            <a:lvl1pPr algn="ct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spTree>
    <p:extLst>
      <p:ext uri="{BB962C8B-B14F-4D97-AF65-F5344CB8AC3E}">
        <p14:creationId xmlns:p14="http://schemas.microsoft.com/office/powerpoint/2010/main" val="4265035460"/>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609600" y="13028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p:cNvSpPr>
            <a:spLocks noGrp="1"/>
          </p:cNvSpPr>
          <p:nvPr>
            <p:ph type="title"/>
          </p:nvPr>
        </p:nvSpPr>
        <p:spPr>
          <a:xfrm>
            <a:off x="609600" y="235"/>
            <a:ext cx="10972800" cy="886505"/>
          </a:xfrm>
          <a:prstGeom prst="rect">
            <a:avLst/>
          </a:prstGeom>
        </p:spPr>
        <p:txBody>
          <a:bodyPr/>
          <a:lstStyle/>
          <a:p>
            <a:r>
              <a:rPr lang="en-US"/>
              <a:t>Click to edit Master title style</a:t>
            </a:r>
          </a:p>
        </p:txBody>
      </p:sp>
      <p:sp>
        <p:nvSpPr>
          <p:cNvPr id="15" name="Rectangle 14"/>
          <p:cNvSpPr/>
          <p:nvPr userDrawn="1"/>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
        <p:nvSpPr>
          <p:cNvPr id="17" name="Slide Number Placeholder 4"/>
          <p:cNvSpPr>
            <a:spLocks noGrp="1"/>
          </p:cNvSpPr>
          <p:nvPr>
            <p:ph type="sldNum" sz="quarter" idx="4"/>
          </p:nvPr>
        </p:nvSpPr>
        <p:spPr>
          <a:xfrm>
            <a:off x="11694674" y="6298512"/>
            <a:ext cx="497329" cy="365125"/>
          </a:xfrm>
          <a:prstGeom prst="rect">
            <a:avLst/>
          </a:prstGeom>
        </p:spPr>
        <p:txBody>
          <a:bodyPr vert="horz" wrap="none" lIns="91440" tIns="45720" rIns="91440" bIns="45720" rtlCol="0" anchor="ctr">
            <a:normAutofit/>
          </a:bodyPr>
          <a:lstStyle>
            <a:lvl1pPr algn="ct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4109" y="6255435"/>
            <a:ext cx="2669519" cy="445476"/>
          </a:xfrm>
          <a:prstGeom prst="rect">
            <a:avLst/>
          </a:prstGeom>
        </p:spPr>
      </p:pic>
    </p:spTree>
    <p:extLst>
      <p:ext uri="{BB962C8B-B14F-4D97-AF65-F5344CB8AC3E}">
        <p14:creationId xmlns:p14="http://schemas.microsoft.com/office/powerpoint/2010/main" val="1259281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609600" y="1467157"/>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27537EE1-6FBD-BC4E-9F2D-4B8DCA5BB3F0}" type="slidenum">
              <a:rPr lang="en-US" smtClean="0">
                <a:solidFill>
                  <a:srgbClr val="4B545D"/>
                </a:solidFill>
              </a:rPr>
              <a:pPr defTabSz="609570"/>
              <a:t>‹#›</a:t>
            </a:fld>
            <a:endParaRPr lang="en-US">
              <a:solidFill>
                <a:srgbClr val="4B545D"/>
              </a:solidFill>
            </a:endParaRPr>
          </a:p>
        </p:txBody>
      </p:sp>
      <p:sp>
        <p:nvSpPr>
          <p:cNvPr id="17" name="Rectangle 16"/>
          <p:cNvSpPr/>
          <p:nvPr userDrawn="1"/>
        </p:nvSpPr>
        <p:spPr>
          <a:xfrm>
            <a:off x="0" y="0"/>
            <a:ext cx="12192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FFFFF"/>
              </a:solidFill>
            </a:endParaRPr>
          </a:p>
        </p:txBody>
      </p:sp>
      <p:sp>
        <p:nvSpPr>
          <p:cNvPr id="20" name="Rectangle 19"/>
          <p:cNvSpPr/>
          <p:nvPr userDrawn="1"/>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cxnSp>
        <p:nvCxnSpPr>
          <p:cNvPr id="21" name="Straight Connector 20"/>
          <p:cNvCxnSpPr/>
          <p:nvPr userDrawn="1"/>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561"/>
            <a:ext cx="10972800" cy="886505"/>
          </a:xfrm>
          <a:prstGeom prst="rect">
            <a:avLst/>
          </a:prstGeom>
        </p:spPr>
        <p:txBody>
          <a:bodyPr anchor="ctr"/>
          <a:lstStyle/>
          <a:p>
            <a:r>
              <a:rPr lang="en-US"/>
              <a:t>Click to edit Master title style</a:t>
            </a:r>
          </a:p>
        </p:txBody>
      </p:sp>
      <p:sp>
        <p:nvSpPr>
          <p:cNvPr id="22" name="Slide Number Placeholder 4"/>
          <p:cNvSpPr txBox="1">
            <a:spLocks/>
          </p:cNvSpPr>
          <p:nvPr userDrawn="1"/>
        </p:nvSpPr>
        <p:spPr>
          <a:xfrm>
            <a:off x="11694674" y="6290340"/>
            <a:ext cx="49732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537EE1-6FBD-BC4E-9F2D-4B8DCA5BB3F0}" type="slidenum">
              <a:rPr lang="en-US" sz="1200" smtClean="0">
                <a:solidFill>
                  <a:srgbClr val="4B545D"/>
                </a:solidFill>
              </a:rPr>
              <a:pPr/>
              <a:t>‹#›</a:t>
            </a:fld>
            <a:endParaRPr lang="en-US" sz="1200">
              <a:solidFill>
                <a:srgbClr val="4B545D"/>
              </a:solidFill>
            </a:endParaRPr>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4109" y="6255435"/>
            <a:ext cx="2669519" cy="445476"/>
          </a:xfrm>
          <a:prstGeom prst="rect">
            <a:avLst/>
          </a:prstGeom>
        </p:spPr>
      </p:pic>
    </p:spTree>
    <p:extLst>
      <p:ext uri="{BB962C8B-B14F-4D97-AF65-F5344CB8AC3E}">
        <p14:creationId xmlns:p14="http://schemas.microsoft.com/office/powerpoint/2010/main" val="2682463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11694674" y="6298512"/>
            <a:ext cx="497329" cy="365125"/>
          </a:xfrm>
          <a:prstGeom prst="rect">
            <a:avLst/>
          </a:prstGeom>
        </p:spPr>
        <p:txBody>
          <a:bodyPr vert="horz" wrap="none" lIns="91440" tIns="45720" rIns="91440" bIns="45720" rtlCol="0" anchor="ctr">
            <a:normAutofit/>
          </a:bodyPr>
          <a:lstStyle>
            <a:lvl1pPr algn="ct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spTree>
    <p:extLst>
      <p:ext uri="{BB962C8B-B14F-4D97-AF65-F5344CB8AC3E}">
        <p14:creationId xmlns:p14="http://schemas.microsoft.com/office/powerpoint/2010/main" val="572251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4"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sp>
        <p:nvSpPr>
          <p:cNvPr id="36" name="Text Placeholder 2"/>
          <p:cNvSpPr>
            <a:spLocks noGrp="1"/>
          </p:cNvSpPr>
          <p:nvPr>
            <p:ph type="body" sz="quarter" idx="10"/>
          </p:nvPr>
        </p:nvSpPr>
        <p:spPr>
          <a:xfrm>
            <a:off x="609600" y="1128713"/>
            <a:ext cx="10972800"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Rectangle 21"/>
          <p:cNvSpPr/>
          <p:nvPr userDrawn="1"/>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
        <p:nvSpPr>
          <p:cNvPr id="2" name="Title 1"/>
          <p:cNvSpPr>
            <a:spLocks noGrp="1"/>
          </p:cNvSpPr>
          <p:nvPr>
            <p:ph type="title"/>
          </p:nvPr>
        </p:nvSpPr>
        <p:spPr>
          <a:xfrm>
            <a:off x="609600" y="14990"/>
            <a:ext cx="10972800" cy="886505"/>
          </a:xfrm>
          <a:prstGeom prst="rect">
            <a:avLst/>
          </a:prstGeom>
        </p:spPr>
        <p:txBody>
          <a:bodyPr anchor="ctr"/>
          <a:lstStyle/>
          <a:p>
            <a:r>
              <a:rPr lang="en-US"/>
              <a:t>Click to edit Master title style</a:t>
            </a:r>
          </a:p>
        </p:txBody>
      </p:sp>
      <p:sp>
        <p:nvSpPr>
          <p:cNvPr id="26" name="Slide Number Placeholder 4"/>
          <p:cNvSpPr txBox="1">
            <a:spLocks/>
          </p:cNvSpPr>
          <p:nvPr userDrawn="1"/>
        </p:nvSpPr>
        <p:spPr>
          <a:xfrm>
            <a:off x="11694674" y="6297640"/>
            <a:ext cx="497329"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7537EE1-6FBD-BC4E-9F2D-4B8DCA5BB3F0}" type="slidenum">
              <a:rPr lang="en-US" sz="1200" smtClean="0">
                <a:solidFill>
                  <a:srgbClr val="4B545D"/>
                </a:solidFill>
              </a:rPr>
              <a:pPr/>
              <a:t>‹#›</a:t>
            </a:fld>
            <a:endParaRPr lang="en-US" sz="1200">
              <a:solidFill>
                <a:srgbClr val="4B545D"/>
              </a:solidFill>
            </a:endParaRPr>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4109" y="6255435"/>
            <a:ext cx="2669519" cy="445476"/>
          </a:xfrm>
          <a:prstGeom prst="rect">
            <a:avLst/>
          </a:prstGeom>
        </p:spPr>
      </p:pic>
    </p:spTree>
    <p:extLst>
      <p:ext uri="{BB962C8B-B14F-4D97-AF65-F5344CB8AC3E}">
        <p14:creationId xmlns:p14="http://schemas.microsoft.com/office/powerpoint/2010/main" val="228542730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5" name="Title 1"/>
          <p:cNvSpPr>
            <a:spLocks noGrp="1"/>
          </p:cNvSpPr>
          <p:nvPr>
            <p:ph type="title"/>
          </p:nvPr>
        </p:nvSpPr>
        <p:spPr>
          <a:xfrm>
            <a:off x="609600" y="2"/>
            <a:ext cx="10972800" cy="886505"/>
          </a:xfrm>
          <a:prstGeom prst="rect">
            <a:avLst/>
          </a:prstGeom>
        </p:spPr>
        <p:txBody>
          <a:bodyPr anchor="ctr"/>
          <a:lstStyle/>
          <a:p>
            <a:r>
              <a:rPr lang="en-US"/>
              <a:t>Click to edit Master title style</a:t>
            </a:r>
          </a:p>
        </p:txBody>
      </p:sp>
      <p:sp>
        <p:nvSpPr>
          <p:cNvPr id="3" name="Slide Number Placeholder 4"/>
          <p:cNvSpPr>
            <a:spLocks noGrp="1"/>
          </p:cNvSpPr>
          <p:nvPr>
            <p:ph type="sldNum" sz="quarter" idx="4"/>
          </p:nvPr>
        </p:nvSpPr>
        <p:spPr>
          <a:xfrm>
            <a:off x="11694674" y="6298512"/>
            <a:ext cx="497329" cy="365125"/>
          </a:xfrm>
          <a:prstGeom prst="rect">
            <a:avLst/>
          </a:prstGeom>
        </p:spPr>
        <p:txBody>
          <a:bodyPr vert="horz" wrap="none" lIns="91440" tIns="45720" rIns="91440" bIns="45720" rtlCol="0" anchor="ctr">
            <a:normAutofit/>
          </a:bodyPr>
          <a:lstStyle>
            <a:lvl1pPr algn="ct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spTree>
    <p:extLst>
      <p:ext uri="{BB962C8B-B14F-4D97-AF65-F5344CB8AC3E}">
        <p14:creationId xmlns:p14="http://schemas.microsoft.com/office/powerpoint/2010/main" val="3614149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57300"/>
            <a:ext cx="5384800" cy="5029200"/>
          </a:xfrm>
          <a:prstGeom prst="rect">
            <a:avLst/>
          </a:prstGeom>
        </p:spPr>
        <p:txBody>
          <a:bodyPr/>
          <a:lstStyle>
            <a:lvl1pPr marL="342882" indent="-342882">
              <a:buFont typeface="Wingdings" pitchFamily="2" charset="2"/>
              <a:buChar char="§"/>
              <a:defRPr sz="2800" b="0" i="0">
                <a:latin typeface="+mn-lt"/>
                <a:cs typeface="Calibri"/>
              </a:defRPr>
            </a:lvl1pPr>
            <a:lvl2pPr>
              <a:defRPr sz="2400" b="0" i="0">
                <a:latin typeface="+mn-lt"/>
                <a:cs typeface="Calibri"/>
              </a:defRPr>
            </a:lvl2pPr>
            <a:lvl3pPr>
              <a:defRPr sz="2000" b="0" i="0">
                <a:latin typeface="+mn-lt"/>
                <a:cs typeface="Calibri"/>
              </a:defRPr>
            </a:lvl3pPr>
            <a:lvl4pPr marL="1600120" indent="-228589">
              <a:buFont typeface="Courier New" pitchFamily="49" charset="0"/>
              <a:buChar char="o"/>
              <a:defRPr sz="1800" b="0" i="0">
                <a:latin typeface="+mn-lt"/>
                <a:cs typeface="Calibri"/>
              </a:defRPr>
            </a:lvl4pPr>
            <a:lvl5pPr>
              <a:defRPr sz="1800" b="0" i="0">
                <a:latin typeface="+mn-lt"/>
                <a:cs typeface="Calibri"/>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57300"/>
            <a:ext cx="5384800" cy="5029200"/>
          </a:xfrm>
          <a:prstGeom prst="rect">
            <a:avLst/>
          </a:prstGeom>
        </p:spPr>
        <p:txBody>
          <a:bodyPr/>
          <a:lstStyle>
            <a:lvl1pPr marL="342882" indent="-342882">
              <a:buFont typeface="Wingdings" pitchFamily="2" charset="2"/>
              <a:buChar char="§"/>
              <a:defRPr sz="2800" b="0" i="0">
                <a:latin typeface="+mn-lt"/>
                <a:cs typeface="Calibri"/>
              </a:defRPr>
            </a:lvl1pPr>
            <a:lvl2pPr>
              <a:defRPr sz="2400" b="0" i="0">
                <a:latin typeface="+mn-lt"/>
                <a:cs typeface="Calibri"/>
              </a:defRPr>
            </a:lvl2pPr>
            <a:lvl3pPr>
              <a:defRPr sz="2000" b="0" i="0">
                <a:latin typeface="+mn-lt"/>
                <a:cs typeface="Calibri"/>
              </a:defRPr>
            </a:lvl3pPr>
            <a:lvl4pPr marL="1600120" indent="-228589">
              <a:buFont typeface="Courier New" pitchFamily="49" charset="0"/>
              <a:buChar char="o"/>
              <a:defRPr sz="1800" b="0" i="0">
                <a:latin typeface="+mn-lt"/>
                <a:cs typeface="Calibri"/>
              </a:defRPr>
            </a:lvl4pPr>
            <a:lvl5pPr>
              <a:defRPr sz="1800" b="0" i="0">
                <a:latin typeface="+mn-lt"/>
                <a:cs typeface="Calibri"/>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609600" y="274639"/>
            <a:ext cx="10972800" cy="574448"/>
          </a:xfrm>
          <a:prstGeom prst="rect">
            <a:avLst/>
          </a:prstGeom>
        </p:spPr>
        <p:txBody>
          <a:bodyPr rtlCol="0">
            <a:normAutofit/>
          </a:bodyPr>
          <a:lstStyle>
            <a:lvl1pPr>
              <a:defRPr b="1" i="0">
                <a:latin typeface="+mn-lt"/>
                <a:cs typeface="Calibri"/>
              </a:defRPr>
            </a:lvl1pPr>
          </a:lstStyle>
          <a:p>
            <a:r>
              <a:rPr lang="en-US"/>
              <a:t>Click to edit Master title style</a:t>
            </a:r>
          </a:p>
        </p:txBody>
      </p:sp>
      <p:sp>
        <p:nvSpPr>
          <p:cNvPr id="6" name="Slide Number Placeholder 5"/>
          <p:cNvSpPr>
            <a:spLocks noGrp="1"/>
          </p:cNvSpPr>
          <p:nvPr>
            <p:ph type="sldNum" sz="quarter" idx="11"/>
          </p:nvPr>
        </p:nvSpPr>
        <p:spPr>
          <a:xfrm>
            <a:off x="11694674" y="6298512"/>
            <a:ext cx="497329" cy="365125"/>
          </a:xfrm>
          <a:prstGeom prst="rect">
            <a:avLst/>
          </a:prstGeom>
        </p:spPr>
        <p:txBody>
          <a:bodyPr/>
          <a:lstStyle>
            <a:lvl1pPr>
              <a:defRPr smtClean="0"/>
            </a:lvl1pPr>
          </a:lstStyle>
          <a:p>
            <a:pPr defTabSz="609570">
              <a:defRPr/>
            </a:pPr>
            <a:fld id="{9C33F067-19EF-DE44-839E-E39EB4F3A929}" type="slidenum">
              <a:rPr lang="en-US" smtClean="0">
                <a:solidFill>
                  <a:srgbClr val="4B545D"/>
                </a:solidFill>
              </a:rPr>
              <a:pPr defTabSz="609570">
                <a:defRPr/>
              </a:pPr>
              <a:t>‹#›</a:t>
            </a:fld>
            <a:endParaRPr lang="en-US">
              <a:solidFill>
                <a:srgbClr val="4B545D"/>
              </a:solidFill>
            </a:endParaRPr>
          </a:p>
        </p:txBody>
      </p:sp>
    </p:spTree>
    <p:extLst>
      <p:ext uri="{BB962C8B-B14F-4D97-AF65-F5344CB8AC3E}">
        <p14:creationId xmlns:p14="http://schemas.microsoft.com/office/powerpoint/2010/main" val="921489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itle and rays">
    <p:spTree>
      <p:nvGrpSpPr>
        <p:cNvPr id="1" name=""/>
        <p:cNvGrpSpPr/>
        <p:nvPr/>
      </p:nvGrpSpPr>
      <p:grpSpPr>
        <a:xfrm>
          <a:off x="0" y="0"/>
          <a:ext cx="0" cy="0"/>
          <a:chOff x="0" y="0"/>
          <a:chExt cx="0" cy="0"/>
        </a:xfrm>
      </p:grpSpPr>
      <p:sp>
        <p:nvSpPr>
          <p:cNvPr id="4" name="Title 3"/>
          <p:cNvSpPr>
            <a:spLocks noGrp="1"/>
          </p:cNvSpPr>
          <p:nvPr>
            <p:ph type="title"/>
          </p:nvPr>
        </p:nvSpPr>
        <p:spPr>
          <a:xfrm>
            <a:off x="609600" y="2"/>
            <a:ext cx="10972800" cy="886505"/>
          </a:xfrm>
          <a:prstGeom prst="rect">
            <a:avLst/>
          </a:prstGeom>
        </p:spPr>
        <p:txBody>
          <a:bodyPr anchor="ctr"/>
          <a:lstStyle/>
          <a:p>
            <a:r>
              <a:rPr lang="en-US"/>
              <a:t>Click to edit Master title style</a:t>
            </a:r>
          </a:p>
        </p:txBody>
      </p:sp>
      <p:sp>
        <p:nvSpPr>
          <p:cNvPr id="5" name="Slide Number Placeholder 4"/>
          <p:cNvSpPr>
            <a:spLocks noGrp="1"/>
          </p:cNvSpPr>
          <p:nvPr>
            <p:ph type="sldNum" sz="quarter" idx="4"/>
          </p:nvPr>
        </p:nvSpPr>
        <p:spPr>
          <a:xfrm>
            <a:off x="11694674" y="6298512"/>
            <a:ext cx="497329" cy="365125"/>
          </a:xfrm>
          <a:prstGeom prst="rect">
            <a:avLst/>
          </a:prstGeom>
        </p:spPr>
        <p:txBody>
          <a:bodyPr vert="horz" wrap="none" lIns="91440" tIns="45720" rIns="91440" bIns="45720" rtlCol="0" anchor="ctr">
            <a:normAutofit/>
          </a:bodyPr>
          <a:lstStyle>
            <a:lvl1pPr algn="ct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spTree>
    <p:extLst>
      <p:ext uri="{BB962C8B-B14F-4D97-AF65-F5344CB8AC3E}">
        <p14:creationId xmlns:p14="http://schemas.microsoft.com/office/powerpoint/2010/main" val="218770647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C14CB-FC53-E2AB-BD1B-00BC3EB4CD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1AF93A-C435-6FA3-BB69-CE3DBF9FDB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997994-E6C9-EAFE-0022-C4707F13F777}"/>
              </a:ext>
            </a:extLst>
          </p:cNvPr>
          <p:cNvSpPr>
            <a:spLocks noGrp="1"/>
          </p:cNvSpPr>
          <p:nvPr>
            <p:ph type="dt" sz="half" idx="10"/>
          </p:nvPr>
        </p:nvSpPr>
        <p:spPr/>
        <p:txBody>
          <a:bodyPr/>
          <a:lstStyle/>
          <a:p>
            <a:fld id="{063F09AC-C23A-44EE-A3A7-9DA9C4CC5EB8}" type="datetimeFigureOut">
              <a:rPr lang="en-US" smtClean="0"/>
              <a:t>9/20/2023</a:t>
            </a:fld>
            <a:endParaRPr lang="en-US"/>
          </a:p>
        </p:txBody>
      </p:sp>
      <p:sp>
        <p:nvSpPr>
          <p:cNvPr id="5" name="Footer Placeholder 4">
            <a:extLst>
              <a:ext uri="{FF2B5EF4-FFF2-40B4-BE49-F238E27FC236}">
                <a16:creationId xmlns:a16="http://schemas.microsoft.com/office/drawing/2014/main" id="{16C06235-711F-69DF-08B9-B230BF7C3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A0116-9342-C0A3-9BD3-2A472C665D32}"/>
              </a:ext>
            </a:extLst>
          </p:cNvPr>
          <p:cNvSpPr>
            <a:spLocks noGrp="1"/>
          </p:cNvSpPr>
          <p:nvPr>
            <p:ph type="sldNum" sz="quarter" idx="12"/>
          </p:nvPr>
        </p:nvSpPr>
        <p:spPr/>
        <p:txBody>
          <a:bodyPr/>
          <a:lstStyle/>
          <a:p>
            <a:fld id="{590E85B7-A559-40D7-8CD5-6D6A4347E578}" type="slidenum">
              <a:rPr lang="en-US" smtClean="0"/>
              <a:t>‹#›</a:t>
            </a:fld>
            <a:endParaRPr lang="en-US"/>
          </a:p>
        </p:txBody>
      </p:sp>
    </p:spTree>
    <p:extLst>
      <p:ext uri="{BB962C8B-B14F-4D97-AF65-F5344CB8AC3E}">
        <p14:creationId xmlns:p14="http://schemas.microsoft.com/office/powerpoint/2010/main" val="4332782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609600" y="1467157"/>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532EC4BD-B57B-4B4A-948D-87199E97207C}" type="slidenum">
              <a:rPr lang="en-US" smtClean="0">
                <a:solidFill>
                  <a:srgbClr val="4B545D"/>
                </a:solidFill>
              </a:rPr>
              <a:pPr defTabSz="609570"/>
              <a:t>‹#›</a:t>
            </a:fld>
            <a:endParaRPr lang="en-US">
              <a:solidFill>
                <a:srgbClr val="4B545D"/>
              </a:solidFill>
            </a:endParaRPr>
          </a:p>
        </p:txBody>
      </p:sp>
      <p:sp>
        <p:nvSpPr>
          <p:cNvPr id="2" name="Title 1"/>
          <p:cNvSpPr>
            <a:spLocks noGrp="1"/>
          </p:cNvSpPr>
          <p:nvPr>
            <p:ph type="title"/>
          </p:nvPr>
        </p:nvSpPr>
        <p:spPr>
          <a:xfrm>
            <a:off x="609600" y="561"/>
            <a:ext cx="10972800" cy="886505"/>
          </a:xfrm>
          <a:prstGeom prst="rect">
            <a:avLst/>
          </a:prstGeom>
        </p:spPr>
        <p:txBody>
          <a:bodyPr anchor="ctr"/>
          <a:lstStyle/>
          <a:p>
            <a:r>
              <a:rPr lang="en-US"/>
              <a:t>Click to edit Master title style</a:t>
            </a: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4109" y="6255435"/>
            <a:ext cx="2669519" cy="445476"/>
          </a:xfrm>
          <a:prstGeom prst="rect">
            <a:avLst/>
          </a:prstGeom>
        </p:spPr>
      </p:pic>
      <p:sp>
        <p:nvSpPr>
          <p:cNvPr id="24" name="Slide Number Placeholder 4"/>
          <p:cNvSpPr txBox="1">
            <a:spLocks/>
          </p:cNvSpPr>
          <p:nvPr userDrawn="1"/>
        </p:nvSpPr>
        <p:spPr>
          <a:xfrm>
            <a:off x="11694674" y="6294112"/>
            <a:ext cx="497329" cy="365125"/>
          </a:xfrm>
          <a:prstGeom prst="rect">
            <a:avLst/>
          </a:prstGeom>
        </p:spPr>
        <p:txBody>
          <a:bodyPr vert="horz" wrap="none" lIns="91440" tIns="45720" rIns="91440" bIns="45720" rtlCol="0" anchor="ctr">
            <a:normAutofit/>
          </a:bodyP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C18F691-EA95-6046-80B7-51AACA2B9C03}" type="slidenum">
              <a:rPr lang="en-US" sz="1200" smtClean="0">
                <a:solidFill>
                  <a:srgbClr val="4B545D"/>
                </a:solidFill>
              </a:rPr>
              <a:pPr/>
              <a:t>‹#›</a:t>
            </a:fld>
            <a:endParaRPr lang="en-US" sz="1200">
              <a:solidFill>
                <a:srgbClr val="4B545D"/>
              </a:solidFill>
            </a:endParaRPr>
          </a:p>
        </p:txBody>
      </p:sp>
    </p:spTree>
    <p:extLst>
      <p:ext uri="{BB962C8B-B14F-4D97-AF65-F5344CB8AC3E}">
        <p14:creationId xmlns:p14="http://schemas.microsoft.com/office/powerpoint/2010/main" val="646041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3" name="Text Placeholder 2"/>
          <p:cNvSpPr>
            <a:spLocks noGrp="1"/>
          </p:cNvSpPr>
          <p:nvPr>
            <p:ph type="body" idx="1"/>
          </p:nvPr>
        </p:nvSpPr>
        <p:spPr>
          <a:xfrm>
            <a:off x="609600" y="1467157"/>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p:cNvSpPr>
            <a:spLocks noGrp="1"/>
          </p:cNvSpPr>
          <p:nvPr>
            <p:ph type="title"/>
          </p:nvPr>
        </p:nvSpPr>
        <p:spPr>
          <a:xfrm>
            <a:off x="609600" y="274641"/>
            <a:ext cx="10972800" cy="886505"/>
          </a:xfrm>
          <a:prstGeom prst="rect">
            <a:avLst/>
          </a:prstGeom>
        </p:spPr>
        <p:txBody>
          <a:bodyPr/>
          <a:lstStyle/>
          <a:p>
            <a:r>
              <a:rPr lang="en-US"/>
              <a:t>Click to edit Master title style</a:t>
            </a:r>
          </a:p>
        </p:txBody>
      </p:sp>
      <p:sp>
        <p:nvSpPr>
          <p:cNvPr id="15" name="Rectangle 14"/>
          <p:cNvSpPr/>
          <p:nvPr userDrawn="1"/>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
        <p:nvSpPr>
          <p:cNvPr id="16" name="Slide Number Placeholder 5"/>
          <p:cNvSpPr txBox="1">
            <a:spLocks/>
          </p:cNvSpPr>
          <p:nvPr userDrawn="1"/>
        </p:nvSpPr>
        <p:spPr>
          <a:xfrm>
            <a:off x="11684530" y="6309331"/>
            <a:ext cx="507473"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BAE948-20A7-4498-8473-DBC884CCADDC}" type="slidenum">
              <a:rPr lang="uk-UA" sz="1200">
                <a:solidFill>
                  <a:srgbClr val="4B545D"/>
                </a:solidFill>
              </a:rPr>
              <a:pPr>
                <a:defRPr/>
              </a:pPr>
              <a:t>‹#›</a:t>
            </a:fld>
            <a:endParaRPr lang="uk-UA" sz="1200">
              <a:solidFill>
                <a:srgbClr val="4B545D"/>
              </a:solidFill>
            </a:endParaRPr>
          </a:p>
        </p:txBody>
      </p:sp>
      <p:sp>
        <p:nvSpPr>
          <p:cNvPr id="14" name="Rectangle 13"/>
          <p:cNvSpPr/>
          <p:nvPr userDrawn="1"/>
        </p:nvSpPr>
        <p:spPr>
          <a:xfrm>
            <a:off x="0" y="0"/>
            <a:ext cx="12192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FFFFF"/>
              </a:solidFill>
            </a:endParaRPr>
          </a:p>
        </p:txBody>
      </p:sp>
      <p:pic>
        <p:nvPicPr>
          <p:cNvPr id="17" name="Picture 16"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p:cNvSpPr/>
          <p:nvPr userDrawn="1"/>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
        <p:nvSpPr>
          <p:cNvPr id="12" name="Slide Number Placeholder 4"/>
          <p:cNvSpPr>
            <a:spLocks noGrp="1"/>
          </p:cNvSpPr>
          <p:nvPr>
            <p:ph type="sldNum" sz="quarter" idx="4"/>
          </p:nvPr>
        </p:nvSpPr>
        <p:spPr>
          <a:xfrm>
            <a:off x="11694674" y="6298512"/>
            <a:ext cx="497329" cy="365125"/>
          </a:xfrm>
          <a:prstGeom prst="rect">
            <a:avLst/>
          </a:prstGeom>
        </p:spPr>
        <p:txBody>
          <a:bodyPr vert="horz" wrap="none" lIns="91440" tIns="45720" rIns="91440" bIns="45720" rtlCol="0" anchor="ctr">
            <a:normAutofit/>
          </a:bodyPr>
          <a:lstStyle>
            <a:lvl1pPr algn="ct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54109" y="6255435"/>
            <a:ext cx="2669519" cy="445476"/>
          </a:xfrm>
          <a:prstGeom prst="rect">
            <a:avLst/>
          </a:prstGeom>
        </p:spPr>
      </p:pic>
    </p:spTree>
    <p:extLst>
      <p:ext uri="{BB962C8B-B14F-4D97-AF65-F5344CB8AC3E}">
        <p14:creationId xmlns:p14="http://schemas.microsoft.com/office/powerpoint/2010/main" val="15828076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57300"/>
            <a:ext cx="5384800" cy="5029200"/>
          </a:xfrm>
          <a:prstGeom prst="rect">
            <a:avLst/>
          </a:prstGeom>
        </p:spPr>
        <p:txBody>
          <a:bodyPr/>
          <a:lstStyle>
            <a:lvl1pPr marL="342882" indent="-342882">
              <a:buFont typeface="Wingdings" pitchFamily="2" charset="2"/>
              <a:buChar char="§"/>
              <a:defRPr sz="2800" b="0" i="0">
                <a:latin typeface="+mn-lt"/>
                <a:cs typeface="Calibri"/>
              </a:defRPr>
            </a:lvl1pPr>
            <a:lvl2pPr>
              <a:defRPr sz="2400" b="0" i="0">
                <a:latin typeface="+mn-lt"/>
                <a:cs typeface="Calibri"/>
              </a:defRPr>
            </a:lvl2pPr>
            <a:lvl3pPr>
              <a:defRPr sz="2000" b="0" i="0">
                <a:latin typeface="+mn-lt"/>
                <a:cs typeface="Calibri"/>
              </a:defRPr>
            </a:lvl3pPr>
            <a:lvl4pPr marL="1600120" indent="-228589">
              <a:buFont typeface="Courier New" pitchFamily="49" charset="0"/>
              <a:buChar char="o"/>
              <a:defRPr sz="1800" b="0" i="0">
                <a:latin typeface="+mn-lt"/>
                <a:cs typeface="Calibri"/>
              </a:defRPr>
            </a:lvl4pPr>
            <a:lvl5pPr>
              <a:defRPr sz="1800" b="0" i="0">
                <a:latin typeface="+mn-lt"/>
                <a:cs typeface="Calibri"/>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57300"/>
            <a:ext cx="5384800" cy="5029200"/>
          </a:xfrm>
          <a:prstGeom prst="rect">
            <a:avLst/>
          </a:prstGeom>
        </p:spPr>
        <p:txBody>
          <a:bodyPr/>
          <a:lstStyle>
            <a:lvl1pPr marL="342882" indent="-342882">
              <a:buFont typeface="Wingdings" pitchFamily="2" charset="2"/>
              <a:buChar char="§"/>
              <a:defRPr sz="2800" b="0" i="0">
                <a:latin typeface="+mn-lt"/>
                <a:cs typeface="Calibri"/>
              </a:defRPr>
            </a:lvl1pPr>
            <a:lvl2pPr>
              <a:defRPr sz="2400" b="0" i="0">
                <a:latin typeface="+mn-lt"/>
                <a:cs typeface="Calibri"/>
              </a:defRPr>
            </a:lvl2pPr>
            <a:lvl3pPr>
              <a:defRPr sz="2000" b="0" i="0">
                <a:latin typeface="+mn-lt"/>
                <a:cs typeface="Calibri"/>
              </a:defRPr>
            </a:lvl3pPr>
            <a:lvl4pPr marL="1600120" indent="-228589">
              <a:buFont typeface="Courier New" pitchFamily="49" charset="0"/>
              <a:buChar char="o"/>
              <a:defRPr sz="1800" b="0" i="0">
                <a:latin typeface="+mn-lt"/>
                <a:cs typeface="Calibri"/>
              </a:defRPr>
            </a:lvl4pPr>
            <a:lvl5pPr>
              <a:defRPr sz="1800" b="0" i="0">
                <a:latin typeface="+mn-lt"/>
                <a:cs typeface="Calibri"/>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a:xfrm>
            <a:off x="609600" y="274639"/>
            <a:ext cx="10972800" cy="574448"/>
          </a:xfrm>
          <a:prstGeom prst="rect">
            <a:avLst/>
          </a:prstGeom>
        </p:spPr>
        <p:txBody>
          <a:bodyPr rtlCol="0">
            <a:normAutofit/>
          </a:bodyPr>
          <a:lstStyle>
            <a:lvl1pPr>
              <a:defRPr b="1" i="0">
                <a:latin typeface="+mn-lt"/>
                <a:cs typeface="Calibri"/>
              </a:defRPr>
            </a:lvl1pPr>
          </a:lstStyle>
          <a:p>
            <a:r>
              <a:rPr lang="en-US"/>
              <a:t>Click to edit Master title style</a:t>
            </a:r>
          </a:p>
        </p:txBody>
      </p:sp>
      <p:sp>
        <p:nvSpPr>
          <p:cNvPr id="6" name="Slide Number Placeholder 5"/>
          <p:cNvSpPr>
            <a:spLocks noGrp="1"/>
          </p:cNvSpPr>
          <p:nvPr>
            <p:ph type="sldNum" sz="quarter" idx="11"/>
          </p:nvPr>
        </p:nvSpPr>
        <p:spPr>
          <a:xfrm>
            <a:off x="11694674" y="6298512"/>
            <a:ext cx="497329" cy="365125"/>
          </a:xfrm>
          <a:prstGeom prst="rect">
            <a:avLst/>
          </a:prstGeom>
        </p:spPr>
        <p:txBody>
          <a:bodyPr/>
          <a:lstStyle>
            <a:lvl1pPr>
              <a:defRPr smtClean="0"/>
            </a:lvl1pPr>
          </a:lstStyle>
          <a:p>
            <a:pPr defTabSz="609570">
              <a:defRPr/>
            </a:pPr>
            <a:fld id="{9C33F067-19EF-DE44-839E-E39EB4F3A929}" type="slidenum">
              <a:rPr lang="en-US" smtClean="0">
                <a:solidFill>
                  <a:srgbClr val="4B545D"/>
                </a:solidFill>
              </a:rPr>
              <a:pPr defTabSz="609570">
                <a:defRPr/>
              </a:pPr>
              <a:t>‹#›</a:t>
            </a:fld>
            <a:endParaRPr lang="en-US">
              <a:solidFill>
                <a:srgbClr val="4B545D"/>
              </a:solidFill>
            </a:endParaRPr>
          </a:p>
        </p:txBody>
      </p:sp>
    </p:spTree>
    <p:extLst>
      <p:ext uri="{BB962C8B-B14F-4D97-AF65-F5344CB8AC3E}">
        <p14:creationId xmlns:p14="http://schemas.microsoft.com/office/powerpoint/2010/main" val="10755859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9"/>
            <a:ext cx="10972800" cy="574448"/>
          </a:xfrm>
          <a:prstGeom prst="rect">
            <a:avLst/>
          </a:prstGeom>
        </p:spPr>
        <p:txBody>
          <a:bodyPr rtlCol="0">
            <a:normAutofit/>
          </a:bodyPr>
          <a:lstStyle>
            <a:lvl1pPr>
              <a:defRPr b="1" i="0">
                <a:latin typeface="+mn-lt"/>
                <a:cs typeface="Calibri"/>
              </a:defRPr>
            </a:lvl1pPr>
          </a:lstStyle>
          <a:p>
            <a:r>
              <a:rPr lang="en-US"/>
              <a:t>Click to edit Master title style</a:t>
            </a:r>
          </a:p>
        </p:txBody>
      </p:sp>
      <p:sp>
        <p:nvSpPr>
          <p:cNvPr id="4" name="Slide Number Placeholder 5"/>
          <p:cNvSpPr>
            <a:spLocks noGrp="1"/>
          </p:cNvSpPr>
          <p:nvPr>
            <p:ph type="sldNum" sz="quarter" idx="11"/>
          </p:nvPr>
        </p:nvSpPr>
        <p:spPr>
          <a:xfrm>
            <a:off x="11694674" y="6298512"/>
            <a:ext cx="497329" cy="365125"/>
          </a:xfrm>
          <a:prstGeom prst="rect">
            <a:avLst/>
          </a:prstGeom>
        </p:spPr>
        <p:txBody>
          <a:bodyPr/>
          <a:lstStyle>
            <a:lvl1pPr>
              <a:defRPr smtClean="0"/>
            </a:lvl1pPr>
          </a:lstStyle>
          <a:p>
            <a:pPr defTabSz="609570">
              <a:defRPr/>
            </a:pPr>
            <a:fld id="{897E895F-541C-D048-A871-9D0CF2D8FA63}" type="slidenum">
              <a:rPr lang="en-US" smtClean="0">
                <a:solidFill>
                  <a:srgbClr val="4B545D"/>
                </a:solidFill>
              </a:rPr>
              <a:pPr defTabSz="609570">
                <a:defRPr/>
              </a:pPr>
              <a:t>‹#›</a:t>
            </a:fld>
            <a:endParaRPr lang="en-US">
              <a:solidFill>
                <a:srgbClr val="4B545D"/>
              </a:solidFill>
            </a:endParaRPr>
          </a:p>
        </p:txBody>
      </p:sp>
    </p:spTree>
    <p:extLst>
      <p:ext uri="{BB962C8B-B14F-4D97-AF65-F5344CB8AC3E}">
        <p14:creationId xmlns:p14="http://schemas.microsoft.com/office/powerpoint/2010/main" val="2836118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and Content w rays">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1694674" y="6298512"/>
            <a:ext cx="497329" cy="365125"/>
          </a:xfrm>
          <a:prstGeom prst="rect">
            <a:avLst/>
          </a:prstGeom>
        </p:spPr>
        <p:txBody>
          <a:bodyPr vert="horz" wrap="none" lIns="91440" tIns="45720" rIns="91440" bIns="45720" rtlCol="0" anchor="ctr">
            <a:normAutofit/>
          </a:bodyPr>
          <a:lstStyle>
            <a:lvl1pPr algn="ct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sp>
        <p:nvSpPr>
          <p:cNvPr id="3" name="Text Placeholder 2"/>
          <p:cNvSpPr>
            <a:spLocks noGrp="1"/>
          </p:cNvSpPr>
          <p:nvPr>
            <p:ph type="body" sz="quarter" idx="10"/>
          </p:nvPr>
        </p:nvSpPr>
        <p:spPr>
          <a:xfrm>
            <a:off x="609600" y="1128713"/>
            <a:ext cx="10972800"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a:xfrm>
            <a:off x="609600" y="2"/>
            <a:ext cx="10972800" cy="886505"/>
          </a:xfrm>
          <a:prstGeom prst="rect">
            <a:avLst/>
          </a:prstGeom>
        </p:spPr>
        <p:txBody>
          <a:bodyPr anchor="ctr"/>
          <a:lstStyle/>
          <a:p>
            <a:r>
              <a:rPr lang="en-US"/>
              <a:t>Click to edit Master title style</a:t>
            </a:r>
          </a:p>
        </p:txBody>
      </p:sp>
    </p:spTree>
    <p:extLst>
      <p:ext uri="{BB962C8B-B14F-4D97-AF65-F5344CB8AC3E}">
        <p14:creationId xmlns:p14="http://schemas.microsoft.com/office/powerpoint/2010/main" val="15864341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w rays">
    <p:spTree>
      <p:nvGrpSpPr>
        <p:cNvPr id="1" name=""/>
        <p:cNvGrpSpPr/>
        <p:nvPr/>
      </p:nvGrpSpPr>
      <p:grpSpPr>
        <a:xfrm>
          <a:off x="0" y="0"/>
          <a:ext cx="0" cy="0"/>
          <a:chOff x="0" y="0"/>
          <a:chExt cx="0" cy="0"/>
        </a:xfrm>
      </p:grpSpPr>
      <p:sp>
        <p:nvSpPr>
          <p:cNvPr id="4" name="Title 3"/>
          <p:cNvSpPr>
            <a:spLocks noGrp="1"/>
          </p:cNvSpPr>
          <p:nvPr>
            <p:ph type="title"/>
          </p:nvPr>
        </p:nvSpPr>
        <p:spPr>
          <a:xfrm>
            <a:off x="609600" y="2"/>
            <a:ext cx="10972800" cy="886505"/>
          </a:xfrm>
          <a:prstGeom prst="rect">
            <a:avLst/>
          </a:prstGeom>
        </p:spPr>
        <p:txBody>
          <a:bodyPr anchor="ctr"/>
          <a:lstStyle/>
          <a:p>
            <a:r>
              <a:rPr lang="en-US"/>
              <a:t>Click to edit Master title style</a:t>
            </a:r>
          </a:p>
        </p:txBody>
      </p:sp>
      <p:cxnSp>
        <p:nvCxnSpPr>
          <p:cNvPr id="5" name="Straight Connector 4"/>
          <p:cNvCxnSpPr/>
          <p:nvPr userDrawn="1"/>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4"/>
          <p:cNvSpPr>
            <a:spLocks noGrp="1"/>
          </p:cNvSpPr>
          <p:nvPr>
            <p:ph type="sldNum" sz="quarter" idx="4"/>
          </p:nvPr>
        </p:nvSpPr>
        <p:spPr>
          <a:xfrm>
            <a:off x="11694674" y="6298512"/>
            <a:ext cx="497329" cy="365125"/>
          </a:xfrm>
          <a:prstGeom prst="rect">
            <a:avLst/>
          </a:prstGeom>
        </p:spPr>
        <p:txBody>
          <a:bodyPr/>
          <a:lstStyle/>
          <a:p>
            <a:pPr defTabSz="609570"/>
            <a:fld id="{27537EE1-6FBD-BC4E-9F2D-4B8DCA5BB3F0}" type="slidenum">
              <a:rPr lang="en-US" smtClean="0">
                <a:solidFill>
                  <a:srgbClr val="4B545D"/>
                </a:solidFill>
              </a:rPr>
              <a:pPr defTabSz="609570"/>
              <a:t>‹#›</a:t>
            </a:fld>
            <a:endParaRPr lang="en-US">
              <a:solidFill>
                <a:srgbClr val="4B545D"/>
              </a:solidFill>
            </a:endParaRPr>
          </a:p>
        </p:txBody>
      </p:sp>
    </p:spTree>
    <p:extLst>
      <p:ext uri="{BB962C8B-B14F-4D97-AF65-F5344CB8AC3E}">
        <p14:creationId xmlns:p14="http://schemas.microsoft.com/office/powerpoint/2010/main" val="835521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 - Title and Text Content">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609600" y="274639"/>
            <a:ext cx="10972800" cy="574448"/>
          </a:xfrm>
          <a:prstGeom prst="rect">
            <a:avLst/>
          </a:prstGeom>
        </p:spPr>
        <p:txBody>
          <a:bodyPr vert="horz" lIns="91440" tIns="45720" rIns="91440" bIns="45720" rtlCol="0" anchor="ctr">
            <a:noAutofit/>
          </a:bodyPr>
          <a:lstStyle>
            <a:lvl1pPr>
              <a:defRPr sz="2800">
                <a:solidFill>
                  <a:schemeClr val="accent1"/>
                </a:solidFill>
              </a:defRPr>
            </a:lvl1pPr>
          </a:lstStyle>
          <a:p>
            <a:r>
              <a:rPr lang="en-US"/>
              <a:t>Click to edit Master title style</a:t>
            </a:r>
          </a:p>
        </p:txBody>
      </p:sp>
      <p:sp>
        <p:nvSpPr>
          <p:cNvPr id="8" name="Text Placeholder 7"/>
          <p:cNvSpPr>
            <a:spLocks noGrp="1"/>
          </p:cNvSpPr>
          <p:nvPr>
            <p:ph type="body" sz="quarter" idx="14"/>
          </p:nvPr>
        </p:nvSpPr>
        <p:spPr>
          <a:xfrm>
            <a:off x="612864" y="1619253"/>
            <a:ext cx="11040597" cy="3541769"/>
          </a:xfrm>
          <a:prstGeom prst="rect">
            <a:avLst/>
          </a:prstGeom>
        </p:spPr>
        <p:txBody>
          <a:bodyPr/>
          <a:lstStyle>
            <a:lvl1pPr>
              <a:defRPr sz="1600">
                <a:solidFill>
                  <a:srgbClr val="0A0A0B"/>
                </a:solidFill>
              </a:defRPr>
            </a:lvl1pPr>
            <a:lvl2pPr>
              <a:defRPr sz="1600">
                <a:solidFill>
                  <a:srgbClr val="0A0A0B"/>
                </a:solidFill>
              </a:defRPr>
            </a:lvl2pPr>
            <a:lvl3pPr>
              <a:defRPr sz="1600">
                <a:solidFill>
                  <a:srgbClr val="0A0A0B"/>
                </a:solidFill>
              </a:defRPr>
            </a:lvl3pPr>
            <a:lvl4pPr>
              <a:defRPr sz="1600">
                <a:solidFill>
                  <a:srgbClr val="0A0A0B"/>
                </a:solidFill>
              </a:defRPr>
            </a:lvl4pPr>
            <a:lvl5pPr>
              <a:defRPr sz="1600">
                <a:solidFill>
                  <a:srgbClr val="0A0A0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4"/>
          </p:nvPr>
        </p:nvSpPr>
        <p:spPr>
          <a:xfrm>
            <a:off x="11694674" y="6298512"/>
            <a:ext cx="497329" cy="365125"/>
          </a:xfrm>
          <a:prstGeom prst="rect">
            <a:avLst/>
          </a:prstGeom>
        </p:spPr>
        <p:txBody>
          <a:bodyPr/>
          <a:lstStyle/>
          <a:p>
            <a:pPr defTabSz="609570"/>
            <a:fld id="{27537EE1-6FBD-BC4E-9F2D-4B8DCA5BB3F0}" type="slidenum">
              <a:rPr lang="en-US" smtClean="0">
                <a:solidFill>
                  <a:srgbClr val="4B545D"/>
                </a:solidFill>
              </a:rPr>
              <a:pPr defTabSz="609570"/>
              <a:t>‹#›</a:t>
            </a:fld>
            <a:endParaRPr lang="en-US">
              <a:solidFill>
                <a:srgbClr val="4B545D"/>
              </a:solidFill>
            </a:endParaRPr>
          </a:p>
        </p:txBody>
      </p:sp>
    </p:spTree>
    <p:extLst>
      <p:ext uri="{BB962C8B-B14F-4D97-AF65-F5344CB8AC3E}">
        <p14:creationId xmlns:p14="http://schemas.microsoft.com/office/powerpoint/2010/main" val="2306985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4_Title and rays">
    <p:spTree>
      <p:nvGrpSpPr>
        <p:cNvPr id="1" name=""/>
        <p:cNvGrpSpPr/>
        <p:nvPr/>
      </p:nvGrpSpPr>
      <p:grpSpPr>
        <a:xfrm>
          <a:off x="0" y="0"/>
          <a:ext cx="0" cy="0"/>
          <a:chOff x="0" y="0"/>
          <a:chExt cx="0" cy="0"/>
        </a:xfrm>
      </p:grpSpPr>
      <p:sp>
        <p:nvSpPr>
          <p:cNvPr id="4" name="Title 3"/>
          <p:cNvSpPr>
            <a:spLocks noGrp="1"/>
          </p:cNvSpPr>
          <p:nvPr>
            <p:ph type="title"/>
          </p:nvPr>
        </p:nvSpPr>
        <p:spPr>
          <a:xfrm>
            <a:off x="609600" y="2"/>
            <a:ext cx="10972800" cy="886505"/>
          </a:xfrm>
          <a:prstGeom prst="rect">
            <a:avLst/>
          </a:prstGeom>
        </p:spPr>
        <p:txBody>
          <a:bodyPr anchor="ctr"/>
          <a:lstStyle/>
          <a:p>
            <a:r>
              <a:rPr lang="en-US"/>
              <a:t>Click to edit Master title style</a:t>
            </a:r>
          </a:p>
        </p:txBody>
      </p:sp>
      <p:sp>
        <p:nvSpPr>
          <p:cNvPr id="5" name="Slide Number Placeholder 4"/>
          <p:cNvSpPr>
            <a:spLocks noGrp="1"/>
          </p:cNvSpPr>
          <p:nvPr>
            <p:ph type="sldNum" sz="quarter" idx="4"/>
          </p:nvPr>
        </p:nvSpPr>
        <p:spPr>
          <a:xfrm>
            <a:off x="11694674" y="6298512"/>
            <a:ext cx="497329" cy="365125"/>
          </a:xfrm>
          <a:prstGeom prst="rect">
            <a:avLst/>
          </a:prstGeom>
        </p:spPr>
        <p:txBody>
          <a:bodyPr vert="horz" wrap="none" lIns="91440" tIns="45720" rIns="91440" bIns="45720" rtlCol="0" anchor="ctr">
            <a:normAutofit/>
          </a:bodyPr>
          <a:lstStyle>
            <a:lvl1pPr algn="ct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spTree>
    <p:extLst>
      <p:ext uri="{BB962C8B-B14F-4D97-AF65-F5344CB8AC3E}">
        <p14:creationId xmlns:p14="http://schemas.microsoft.com/office/powerpoint/2010/main" val="404705559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5_Title and rays">
    <p:spTree>
      <p:nvGrpSpPr>
        <p:cNvPr id="1" name=""/>
        <p:cNvGrpSpPr/>
        <p:nvPr/>
      </p:nvGrpSpPr>
      <p:grpSpPr>
        <a:xfrm>
          <a:off x="0" y="0"/>
          <a:ext cx="0" cy="0"/>
          <a:chOff x="0" y="0"/>
          <a:chExt cx="0" cy="0"/>
        </a:xfrm>
      </p:grpSpPr>
      <p:sp>
        <p:nvSpPr>
          <p:cNvPr id="4" name="Title 3"/>
          <p:cNvSpPr>
            <a:spLocks noGrp="1"/>
          </p:cNvSpPr>
          <p:nvPr>
            <p:ph type="title"/>
          </p:nvPr>
        </p:nvSpPr>
        <p:spPr>
          <a:xfrm>
            <a:off x="609600" y="2"/>
            <a:ext cx="10972800" cy="886505"/>
          </a:xfrm>
          <a:prstGeom prst="rect">
            <a:avLst/>
          </a:prstGeom>
        </p:spPr>
        <p:txBody>
          <a:bodyPr anchor="ctr"/>
          <a:lstStyle/>
          <a:p>
            <a:r>
              <a:rPr lang="en-US"/>
              <a:t>Click to edit Master title style</a:t>
            </a:r>
          </a:p>
        </p:txBody>
      </p:sp>
      <p:sp>
        <p:nvSpPr>
          <p:cNvPr id="5" name="Slide Number Placeholder 4"/>
          <p:cNvSpPr>
            <a:spLocks noGrp="1"/>
          </p:cNvSpPr>
          <p:nvPr>
            <p:ph type="sldNum" sz="quarter" idx="4"/>
          </p:nvPr>
        </p:nvSpPr>
        <p:spPr>
          <a:xfrm>
            <a:off x="11694674" y="6298512"/>
            <a:ext cx="497329" cy="365125"/>
          </a:xfrm>
          <a:prstGeom prst="rect">
            <a:avLst/>
          </a:prstGeom>
        </p:spPr>
        <p:txBody>
          <a:bodyPr vert="horz" wrap="none" lIns="91440" tIns="45720" rIns="91440" bIns="45720" rtlCol="0" anchor="ctr">
            <a:normAutofit/>
          </a:bodyPr>
          <a:lstStyle>
            <a:lvl1pPr algn="ct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spTree>
    <p:extLst>
      <p:ext uri="{BB962C8B-B14F-4D97-AF65-F5344CB8AC3E}">
        <p14:creationId xmlns:p14="http://schemas.microsoft.com/office/powerpoint/2010/main" val="258759607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6_Title and rays">
    <p:spTree>
      <p:nvGrpSpPr>
        <p:cNvPr id="1" name=""/>
        <p:cNvGrpSpPr/>
        <p:nvPr/>
      </p:nvGrpSpPr>
      <p:grpSpPr>
        <a:xfrm>
          <a:off x="0" y="0"/>
          <a:ext cx="0" cy="0"/>
          <a:chOff x="0" y="0"/>
          <a:chExt cx="0" cy="0"/>
        </a:xfrm>
      </p:grpSpPr>
      <p:sp>
        <p:nvSpPr>
          <p:cNvPr id="4" name="Title 3"/>
          <p:cNvSpPr>
            <a:spLocks noGrp="1"/>
          </p:cNvSpPr>
          <p:nvPr>
            <p:ph type="title"/>
          </p:nvPr>
        </p:nvSpPr>
        <p:spPr>
          <a:xfrm>
            <a:off x="609600" y="2"/>
            <a:ext cx="10972800" cy="886505"/>
          </a:xfrm>
          <a:prstGeom prst="rect">
            <a:avLst/>
          </a:prstGeom>
        </p:spPr>
        <p:txBody>
          <a:bodyPr anchor="ctr"/>
          <a:lstStyle/>
          <a:p>
            <a:r>
              <a:rPr lang="en-US"/>
              <a:t>Click to edit Master title style</a:t>
            </a:r>
          </a:p>
        </p:txBody>
      </p:sp>
      <p:sp>
        <p:nvSpPr>
          <p:cNvPr id="5" name="Slide Number Placeholder 4"/>
          <p:cNvSpPr>
            <a:spLocks noGrp="1"/>
          </p:cNvSpPr>
          <p:nvPr>
            <p:ph type="sldNum" sz="quarter" idx="4"/>
          </p:nvPr>
        </p:nvSpPr>
        <p:spPr>
          <a:xfrm>
            <a:off x="11694674" y="6298512"/>
            <a:ext cx="497329" cy="365125"/>
          </a:xfrm>
          <a:prstGeom prst="rect">
            <a:avLst/>
          </a:prstGeom>
        </p:spPr>
        <p:txBody>
          <a:bodyPr vert="horz" wrap="none" lIns="91440" tIns="45720" rIns="91440" bIns="45720" rtlCol="0" anchor="ctr">
            <a:normAutofit/>
          </a:bodyPr>
          <a:lstStyle>
            <a:lvl1pPr algn="ctr">
              <a:defRPr sz="1200">
                <a:solidFill>
                  <a:schemeClr val="tx2"/>
                </a:solidFill>
              </a:defRPr>
            </a:lvl1pPr>
          </a:lstStyle>
          <a:p>
            <a:pPr defTabSz="609570"/>
            <a:fld id="{6C18F691-EA95-6046-80B7-51AACA2B9C03}" type="slidenum">
              <a:rPr lang="en-US" smtClean="0">
                <a:solidFill>
                  <a:srgbClr val="4B545D"/>
                </a:solidFill>
              </a:rPr>
              <a:pPr defTabSz="609570"/>
              <a:t>‹#›</a:t>
            </a:fld>
            <a:endParaRPr lang="en-US">
              <a:solidFill>
                <a:srgbClr val="4B545D"/>
              </a:solidFill>
            </a:endParaRPr>
          </a:p>
        </p:txBody>
      </p:sp>
    </p:spTree>
    <p:extLst>
      <p:ext uri="{BB962C8B-B14F-4D97-AF65-F5344CB8AC3E}">
        <p14:creationId xmlns:p14="http://schemas.microsoft.com/office/powerpoint/2010/main" val="243951290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CFD6-477E-EFE9-AFE4-760863A39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6AB7EE-C79C-7EAD-08EC-30F3BC66C2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1C4BB3-F5EE-EE36-6FDD-9D30EE06E3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2010E1-618A-A90D-9E69-6AB63EC009F2}"/>
              </a:ext>
            </a:extLst>
          </p:cNvPr>
          <p:cNvSpPr>
            <a:spLocks noGrp="1"/>
          </p:cNvSpPr>
          <p:nvPr>
            <p:ph type="dt" sz="half" idx="10"/>
          </p:nvPr>
        </p:nvSpPr>
        <p:spPr/>
        <p:txBody>
          <a:bodyPr/>
          <a:lstStyle/>
          <a:p>
            <a:fld id="{063F09AC-C23A-44EE-A3A7-9DA9C4CC5EB8}" type="datetimeFigureOut">
              <a:rPr lang="en-US" smtClean="0"/>
              <a:t>9/20/2023</a:t>
            </a:fld>
            <a:endParaRPr lang="en-US"/>
          </a:p>
        </p:txBody>
      </p:sp>
      <p:sp>
        <p:nvSpPr>
          <p:cNvPr id="6" name="Footer Placeholder 5">
            <a:extLst>
              <a:ext uri="{FF2B5EF4-FFF2-40B4-BE49-F238E27FC236}">
                <a16:creationId xmlns:a16="http://schemas.microsoft.com/office/drawing/2014/main" id="{7670561A-AB16-5820-A6E0-B4837C0E7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8AA62F-4042-406C-C843-A1A7379BEAD1}"/>
              </a:ext>
            </a:extLst>
          </p:cNvPr>
          <p:cNvSpPr>
            <a:spLocks noGrp="1"/>
          </p:cNvSpPr>
          <p:nvPr>
            <p:ph type="sldNum" sz="quarter" idx="12"/>
          </p:nvPr>
        </p:nvSpPr>
        <p:spPr/>
        <p:txBody>
          <a:bodyPr/>
          <a:lstStyle/>
          <a:p>
            <a:fld id="{590E85B7-A559-40D7-8CD5-6D6A4347E578}" type="slidenum">
              <a:rPr lang="en-US" smtClean="0"/>
              <a:t>‹#›</a:t>
            </a:fld>
            <a:endParaRPr lang="en-US"/>
          </a:p>
        </p:txBody>
      </p:sp>
    </p:spTree>
    <p:extLst>
      <p:ext uri="{BB962C8B-B14F-4D97-AF65-F5344CB8AC3E}">
        <p14:creationId xmlns:p14="http://schemas.microsoft.com/office/powerpoint/2010/main" val="1361429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386542" y="1995717"/>
            <a:ext cx="6891060" cy="1701487"/>
          </a:xfrm>
          <a:prstGeom prst="rect">
            <a:avLst/>
          </a:prstGeom>
        </p:spPr>
        <p:txBody>
          <a:bodyPr anchor="b">
            <a:normAutofit/>
          </a:bodyPr>
          <a:lstStyle>
            <a:lvl1pPr algn="l">
              <a:defRPr sz="3600" b="1" i="0">
                <a:solidFill>
                  <a:srgbClr val="ED902F"/>
                </a:solidFill>
                <a:latin typeface="Calibri"/>
                <a:cs typeface="Calibri"/>
              </a:defRPr>
            </a:lvl1pPr>
          </a:lstStyle>
          <a:p>
            <a:r>
              <a:rPr lang="en-US"/>
              <a:t>CLICK TO EDIT MASTER TITLE STYLE</a:t>
            </a:r>
          </a:p>
        </p:txBody>
      </p:sp>
      <p:sp>
        <p:nvSpPr>
          <p:cNvPr id="3" name="Subtitle 2"/>
          <p:cNvSpPr>
            <a:spLocks noGrp="1"/>
          </p:cNvSpPr>
          <p:nvPr>
            <p:ph type="subTitle" idx="1"/>
          </p:nvPr>
        </p:nvSpPr>
        <p:spPr>
          <a:xfrm>
            <a:off x="4386540" y="3825709"/>
            <a:ext cx="6891061" cy="1302672"/>
          </a:xfrm>
          <a:prstGeom prst="rect">
            <a:avLst/>
          </a:prstGeom>
        </p:spPr>
        <p:txBody>
          <a:bodyPr>
            <a:normAutofit/>
          </a:bodyPr>
          <a:lstStyle>
            <a:lvl1pPr marL="0" indent="0" algn="l">
              <a:buNone/>
              <a:defRPr sz="2400" b="0" i="0">
                <a:solidFill>
                  <a:schemeClr val="bg2">
                    <a:lumMod val="50000"/>
                  </a:schemeClr>
                </a:solidFill>
                <a:latin typeface="Calibri"/>
                <a:cs typeface="Calibri"/>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5" name="Text Placeholder 4"/>
          <p:cNvSpPr>
            <a:spLocks noGrp="1"/>
          </p:cNvSpPr>
          <p:nvPr>
            <p:ph type="body" sz="quarter" idx="10" hasCustomPrompt="1"/>
          </p:nvPr>
        </p:nvSpPr>
        <p:spPr>
          <a:xfrm>
            <a:off x="6997456" y="5695549"/>
            <a:ext cx="4280144" cy="909771"/>
          </a:xfrm>
          <a:prstGeom prst="rect">
            <a:avLst/>
          </a:prstGeom>
        </p:spPr>
        <p:txBody>
          <a:bodyPr anchor="ctr">
            <a:noAutofit/>
          </a:bodyPr>
          <a:lstStyle>
            <a:lvl1pPr marL="0" indent="0">
              <a:buNone/>
              <a:defRPr sz="1600">
                <a:solidFill>
                  <a:srgbClr val="8D98A3"/>
                </a:solidFill>
              </a:defRPr>
            </a:lvl1pPr>
            <a:lvl2pPr marL="457178" indent="0">
              <a:buNone/>
              <a:defRPr sz="1600"/>
            </a:lvl2pPr>
            <a:lvl3pPr marL="914354" indent="0">
              <a:buNone/>
              <a:defRPr sz="1600"/>
            </a:lvl3pPr>
            <a:lvl4pPr marL="1371532" indent="0">
              <a:buNone/>
              <a:defRPr sz="1600"/>
            </a:lvl4pPr>
            <a:lvl5pPr marL="1828709" indent="0">
              <a:buNone/>
              <a:defRPr sz="1600"/>
            </a:lvl5pPr>
          </a:lstStyle>
          <a:p>
            <a:pPr lvl="0"/>
            <a:r>
              <a:rPr lang="en-US"/>
              <a:t>Click to edit Author</a:t>
            </a:r>
          </a:p>
        </p:txBody>
      </p:sp>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24" name="Straight Connector 23"/>
          <p:cNvCxnSpPr/>
          <p:nvPr userDrawn="1"/>
        </p:nvCxnSpPr>
        <p:spPr>
          <a:xfrm>
            <a:off x="4386543" y="5511483"/>
            <a:ext cx="780546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729" y="792826"/>
            <a:ext cx="5267169" cy="876983"/>
          </a:xfrm>
          <a:prstGeom prst="rect">
            <a:avLst/>
          </a:prstGeom>
        </p:spPr>
      </p:pic>
    </p:spTree>
    <p:extLst>
      <p:ext uri="{BB962C8B-B14F-4D97-AF65-F5344CB8AC3E}">
        <p14:creationId xmlns:p14="http://schemas.microsoft.com/office/powerpoint/2010/main" val="863997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0"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27537EE1-6FBD-BC4E-9F2D-4B8DCA5BB3F0}" type="slidenum">
              <a:rPr lang="en-US" smtClean="0">
                <a:solidFill>
                  <a:srgbClr val="4B545D"/>
                </a:solidFill>
              </a:rPr>
              <a:pPr defTabSz="609570"/>
              <a:t>‹#›</a:t>
            </a:fld>
            <a:endParaRPr lang="en-US">
              <a:solidFill>
                <a:srgbClr val="4B545D"/>
              </a:solidFill>
            </a:endParaRPr>
          </a:p>
        </p:txBody>
      </p:sp>
      <p:sp>
        <p:nvSpPr>
          <p:cNvPr id="2" name="Title 1"/>
          <p:cNvSpPr>
            <a:spLocks noGrp="1"/>
          </p:cNvSpPr>
          <p:nvPr>
            <p:ph type="title"/>
          </p:nvPr>
        </p:nvSpPr>
        <p:spPr>
          <a:xfrm>
            <a:off x="609600" y="14990"/>
            <a:ext cx="10972800" cy="88650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20672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0"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27537EE1-6FBD-BC4E-9F2D-4B8DCA5BB3F0}" type="slidenum">
              <a:rPr lang="en-US" smtClean="0">
                <a:solidFill>
                  <a:srgbClr val="4B545D"/>
                </a:solidFill>
              </a:rPr>
              <a:pPr defTabSz="609570"/>
              <a:t>‹#›</a:t>
            </a:fld>
            <a:endParaRPr lang="en-US">
              <a:solidFill>
                <a:srgbClr val="4B545D"/>
              </a:solidFill>
            </a:endParaRPr>
          </a:p>
        </p:txBody>
      </p:sp>
      <p:sp>
        <p:nvSpPr>
          <p:cNvPr id="2" name="Title 1"/>
          <p:cNvSpPr>
            <a:spLocks noGrp="1"/>
          </p:cNvSpPr>
          <p:nvPr>
            <p:ph type="title"/>
          </p:nvPr>
        </p:nvSpPr>
        <p:spPr>
          <a:xfrm>
            <a:off x="609600" y="14990"/>
            <a:ext cx="10972800" cy="88650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872189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FFFFF"/>
              </a:solidFill>
            </a:endParaRPr>
          </a:p>
        </p:txBody>
      </p:sp>
      <p:pic>
        <p:nvPicPr>
          <p:cNvPr id="10" name="Picture 9"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 Placeholder 2"/>
          <p:cNvSpPr>
            <a:spLocks noGrp="1"/>
          </p:cNvSpPr>
          <p:nvPr>
            <p:ph type="body" idx="1"/>
          </p:nvPr>
        </p:nvSpPr>
        <p:spPr>
          <a:xfrm>
            <a:off x="609600" y="1467157"/>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4107" y="6149987"/>
            <a:ext cx="2730421" cy="646213"/>
          </a:xfrm>
          <a:prstGeom prst="rect">
            <a:avLst/>
          </a:prstGeom>
        </p:spPr>
      </p:pic>
      <p:sp>
        <p:nvSpPr>
          <p:cNvPr id="12" name="Rectangle 11"/>
          <p:cNvSpPr/>
          <p:nvPr/>
        </p:nvSpPr>
        <p:spPr>
          <a:xfrm>
            <a:off x="609601" y="6444478"/>
            <a:ext cx="1413336" cy="276999"/>
          </a:xfrm>
          <a:prstGeom prst="rect">
            <a:avLst/>
          </a:prstGeom>
        </p:spPr>
        <p:txBody>
          <a:bodyPr wrap="none">
            <a:spAutoFit/>
          </a:bodyPr>
          <a:lstStyle/>
          <a:p>
            <a:pPr defTabSz="609570"/>
            <a:r>
              <a:rPr lang="en-US" sz="1200">
                <a:solidFill>
                  <a:srgbClr val="4B545D">
                    <a:lumMod val="60000"/>
                    <a:lumOff val="40000"/>
                  </a:srgbClr>
                </a:solidFill>
                <a:cs typeface="Calibri"/>
              </a:rPr>
              <a:t>energy.gov/sunshot</a:t>
            </a:r>
          </a:p>
        </p:txBody>
      </p:sp>
      <p:sp>
        <p:nvSpPr>
          <p:cNvPr id="15" name="Rectangle 14"/>
          <p:cNvSpPr/>
          <p:nvPr/>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
        <p:nvSpPr>
          <p:cNvPr id="16" name="Slide Number Placeholder 5"/>
          <p:cNvSpPr txBox="1">
            <a:spLocks/>
          </p:cNvSpPr>
          <p:nvPr/>
        </p:nvSpPr>
        <p:spPr>
          <a:xfrm>
            <a:off x="11684530" y="6309331"/>
            <a:ext cx="507473"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BAE948-20A7-4498-8473-DBC884CCADDC}" type="slidenum">
              <a:rPr lang="uk-UA" sz="1200">
                <a:solidFill>
                  <a:srgbClr val="4B545D"/>
                </a:solidFill>
              </a:rPr>
              <a:pPr>
                <a:defRPr/>
              </a:pPr>
              <a:t>‹#›</a:t>
            </a:fld>
            <a:endParaRPr lang="uk-UA" sz="1200">
              <a:solidFill>
                <a:srgbClr val="4B545D"/>
              </a:solidFill>
            </a:endParaRPr>
          </a:p>
        </p:txBody>
      </p:sp>
      <p:sp>
        <p:nvSpPr>
          <p:cNvPr id="14" name="Rectangle 13"/>
          <p:cNvSpPr/>
          <p:nvPr/>
        </p:nvSpPr>
        <p:spPr>
          <a:xfrm>
            <a:off x="0" y="0"/>
            <a:ext cx="12192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FFFFF"/>
              </a:solidFill>
            </a:endParaRPr>
          </a:p>
        </p:txBody>
      </p:sp>
      <p:pic>
        <p:nvPicPr>
          <p:cNvPr id="28" name="Picture 27"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4107" y="6149987"/>
            <a:ext cx="2730421" cy="646213"/>
          </a:xfrm>
          <a:prstGeom prst="rect">
            <a:avLst/>
          </a:prstGeom>
        </p:spPr>
      </p:pic>
      <p:sp>
        <p:nvSpPr>
          <p:cNvPr id="29" name="Rectangle 28"/>
          <p:cNvSpPr/>
          <p:nvPr/>
        </p:nvSpPr>
        <p:spPr>
          <a:xfrm>
            <a:off x="609601" y="6444478"/>
            <a:ext cx="1413336" cy="276999"/>
          </a:xfrm>
          <a:prstGeom prst="rect">
            <a:avLst/>
          </a:prstGeom>
        </p:spPr>
        <p:txBody>
          <a:bodyPr wrap="none">
            <a:spAutoFit/>
          </a:bodyPr>
          <a:lstStyle/>
          <a:p>
            <a:pPr defTabSz="609570"/>
            <a:r>
              <a:rPr lang="en-US" sz="1200">
                <a:solidFill>
                  <a:srgbClr val="4B545D">
                    <a:lumMod val="60000"/>
                    <a:lumOff val="40000"/>
                  </a:srgbClr>
                </a:solidFill>
                <a:cs typeface="Calibri"/>
              </a:rPr>
              <a:t>energy.gov/sunshot</a:t>
            </a:r>
          </a:p>
        </p:txBody>
      </p:sp>
      <p:sp>
        <p:nvSpPr>
          <p:cNvPr id="30" name="Rectangle 29"/>
          <p:cNvSpPr/>
          <p:nvPr/>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cxnSp>
        <p:nvCxnSpPr>
          <p:cNvPr id="33" name="Straight Connector 32"/>
          <p:cNvCxnSpPr/>
          <p:nvPr/>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34"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27537EE1-6FBD-BC4E-9F2D-4B8DCA5BB3F0}" type="slidenum">
              <a:rPr lang="en-US" smtClean="0">
                <a:solidFill>
                  <a:srgbClr val="4B545D"/>
                </a:solidFill>
              </a:rPr>
              <a:pPr defTabSz="609570"/>
              <a:t>‹#›</a:t>
            </a:fld>
            <a:endParaRPr lang="en-US">
              <a:solidFill>
                <a:srgbClr val="4B545D"/>
              </a:solidFill>
            </a:endParaRPr>
          </a:p>
        </p:txBody>
      </p:sp>
      <p:sp>
        <p:nvSpPr>
          <p:cNvPr id="35" name="Title Placeholder 1"/>
          <p:cNvSpPr txBox="1">
            <a:spLocks/>
          </p:cNvSpPr>
          <p:nvPr/>
        </p:nvSpPr>
        <p:spPr>
          <a:xfrm>
            <a:off x="609599" y="12897"/>
            <a:ext cx="10972800" cy="88650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i="0" kern="1200">
                <a:solidFill>
                  <a:srgbClr val="F38F26"/>
                </a:solidFill>
                <a:latin typeface="Calibri"/>
                <a:ea typeface="+mj-ea"/>
                <a:cs typeface="Calibri"/>
              </a:defRPr>
            </a:lvl1pPr>
          </a:lstStyle>
          <a:p>
            <a:r>
              <a:rPr lang="en-US" sz="2800"/>
              <a:t>Click to edit title</a:t>
            </a:r>
          </a:p>
        </p:txBody>
      </p:sp>
      <p:sp>
        <p:nvSpPr>
          <p:cNvPr id="36" name="Text Placeholder 2"/>
          <p:cNvSpPr>
            <a:spLocks noGrp="1"/>
          </p:cNvSpPr>
          <p:nvPr>
            <p:ph type="body" sz="quarter" idx="10"/>
          </p:nvPr>
        </p:nvSpPr>
        <p:spPr>
          <a:xfrm>
            <a:off x="609600" y="1128713"/>
            <a:ext cx="10972800"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p:cNvSpPr/>
          <p:nvPr/>
        </p:nvSpPr>
        <p:spPr>
          <a:xfrm>
            <a:off x="0" y="0"/>
            <a:ext cx="12192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FFFFF"/>
              </a:solidFill>
            </a:endParaRPr>
          </a:p>
        </p:txBody>
      </p:sp>
      <p:sp>
        <p:nvSpPr>
          <p:cNvPr id="22" name="Rectangle 21"/>
          <p:cNvSpPr/>
          <p:nvPr/>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cxnSp>
        <p:nvCxnSpPr>
          <p:cNvPr id="23" name="Straight Connector 22"/>
          <p:cNvCxnSpPr/>
          <p:nvPr/>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4990"/>
            <a:ext cx="10972800" cy="886505"/>
          </a:xfrm>
          <a:prstGeom prst="rect">
            <a:avLst/>
          </a:prstGeom>
        </p:spPr>
        <p:txBody>
          <a:bodyPr/>
          <a:lstStyle/>
          <a:p>
            <a:r>
              <a:rPr lang="en-US"/>
              <a:t>Click to edit Master title style</a:t>
            </a:r>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16052" y="6250395"/>
            <a:ext cx="2730421" cy="445399"/>
          </a:xfrm>
          <a:prstGeom prst="rect">
            <a:avLst/>
          </a:prstGeom>
        </p:spPr>
      </p:pic>
    </p:spTree>
    <p:extLst>
      <p:ext uri="{BB962C8B-B14F-4D97-AF65-F5344CB8AC3E}">
        <p14:creationId xmlns:p14="http://schemas.microsoft.com/office/powerpoint/2010/main" val="3609918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0"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27537EE1-6FBD-BC4E-9F2D-4B8DCA5BB3F0}" type="slidenum">
              <a:rPr lang="en-US" smtClean="0">
                <a:solidFill>
                  <a:srgbClr val="4B545D"/>
                </a:solidFill>
              </a:rPr>
              <a:pPr defTabSz="609570"/>
              <a:t>‹#›</a:t>
            </a:fld>
            <a:endParaRPr lang="en-US">
              <a:solidFill>
                <a:srgbClr val="4B545D"/>
              </a:solidFill>
            </a:endParaRPr>
          </a:p>
        </p:txBody>
      </p:sp>
      <p:sp>
        <p:nvSpPr>
          <p:cNvPr id="2" name="Title 1"/>
          <p:cNvSpPr>
            <a:spLocks noGrp="1"/>
          </p:cNvSpPr>
          <p:nvPr>
            <p:ph type="title"/>
          </p:nvPr>
        </p:nvSpPr>
        <p:spPr>
          <a:xfrm>
            <a:off x="609600" y="561"/>
            <a:ext cx="10972800" cy="88650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667048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0"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27537EE1-6FBD-BC4E-9F2D-4B8DCA5BB3F0}" type="slidenum">
              <a:rPr lang="en-US" smtClean="0">
                <a:solidFill>
                  <a:srgbClr val="4B545D"/>
                </a:solidFill>
              </a:rPr>
              <a:pPr defTabSz="609570"/>
              <a:t>‹#›</a:t>
            </a:fld>
            <a:endParaRPr lang="en-US">
              <a:solidFill>
                <a:srgbClr val="4B545D"/>
              </a:solidFill>
            </a:endParaRPr>
          </a:p>
        </p:txBody>
      </p:sp>
      <p:sp>
        <p:nvSpPr>
          <p:cNvPr id="2" name="Title 1"/>
          <p:cNvSpPr>
            <a:spLocks noGrp="1"/>
          </p:cNvSpPr>
          <p:nvPr>
            <p:ph type="title"/>
          </p:nvPr>
        </p:nvSpPr>
        <p:spPr>
          <a:xfrm>
            <a:off x="609600" y="561"/>
            <a:ext cx="10972800" cy="88650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061644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FFFFF"/>
              </a:solidFill>
            </a:endParaRPr>
          </a:p>
        </p:txBody>
      </p:sp>
      <p:pic>
        <p:nvPicPr>
          <p:cNvPr id="10" name="Picture 9" descr="SunShot &#10;U.S. Department of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ext Placeholder 2"/>
          <p:cNvSpPr>
            <a:spLocks noGrp="1"/>
          </p:cNvSpPr>
          <p:nvPr>
            <p:ph type="body" idx="1"/>
          </p:nvPr>
        </p:nvSpPr>
        <p:spPr>
          <a:xfrm>
            <a:off x="609600" y="1467157"/>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4107" y="6149987"/>
            <a:ext cx="2730421" cy="646213"/>
          </a:xfrm>
          <a:prstGeom prst="rect">
            <a:avLst/>
          </a:prstGeom>
        </p:spPr>
      </p:pic>
      <p:sp>
        <p:nvSpPr>
          <p:cNvPr id="12" name="Rectangle 11"/>
          <p:cNvSpPr/>
          <p:nvPr/>
        </p:nvSpPr>
        <p:spPr>
          <a:xfrm>
            <a:off x="609601" y="6444478"/>
            <a:ext cx="1413336" cy="276999"/>
          </a:xfrm>
          <a:prstGeom prst="rect">
            <a:avLst/>
          </a:prstGeom>
        </p:spPr>
        <p:txBody>
          <a:bodyPr wrap="none">
            <a:spAutoFit/>
          </a:bodyPr>
          <a:lstStyle/>
          <a:p>
            <a:pPr defTabSz="609570"/>
            <a:r>
              <a:rPr lang="en-US" sz="1200">
                <a:solidFill>
                  <a:srgbClr val="4B545D">
                    <a:lumMod val="60000"/>
                    <a:lumOff val="40000"/>
                  </a:srgbClr>
                </a:solidFill>
                <a:cs typeface="Calibri"/>
              </a:rPr>
              <a:t>energy.gov/sunshot</a:t>
            </a:r>
          </a:p>
        </p:txBody>
      </p:sp>
      <p:sp>
        <p:nvSpPr>
          <p:cNvPr id="15" name="Rectangle 14"/>
          <p:cNvSpPr/>
          <p:nvPr/>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
        <p:nvSpPr>
          <p:cNvPr id="16" name="Slide Number Placeholder 5"/>
          <p:cNvSpPr txBox="1">
            <a:spLocks/>
          </p:cNvSpPr>
          <p:nvPr/>
        </p:nvSpPr>
        <p:spPr>
          <a:xfrm>
            <a:off x="11684530" y="6309331"/>
            <a:ext cx="507473" cy="337988"/>
          </a:xfrm>
          <a:prstGeom prst="rect">
            <a:avLst/>
          </a:prstGeom>
        </p:spPr>
        <p:txBody>
          <a:bodyPr vert="horz" lIns="91440" tIns="45720" rIns="91440" bIns="45720" rtlCol="0" anchor="ctr"/>
          <a:lstStyle>
            <a:defPPr>
              <a:defRPr lang="en-US"/>
            </a:defPPr>
            <a:lvl1pPr marL="0" algn="ctr" defTabSz="457200" rtl="0" eaLnBrk="1" latinLnBrk="0" hangingPunct="1">
              <a:defRPr lang="en-US" sz="1200" kern="1200" smtClean="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9BAE948-20A7-4498-8473-DBC884CCADDC}" type="slidenum">
              <a:rPr lang="uk-UA" sz="1200">
                <a:solidFill>
                  <a:srgbClr val="4B545D"/>
                </a:solidFill>
              </a:rPr>
              <a:pPr>
                <a:defRPr/>
              </a:pPr>
              <a:t>‹#›</a:t>
            </a:fld>
            <a:endParaRPr lang="uk-UA" sz="1200">
              <a:solidFill>
                <a:srgbClr val="4B545D"/>
              </a:solidFill>
            </a:endParaRPr>
          </a:p>
        </p:txBody>
      </p:sp>
      <p:sp>
        <p:nvSpPr>
          <p:cNvPr id="14" name="Rectangle 13"/>
          <p:cNvSpPr/>
          <p:nvPr/>
        </p:nvSpPr>
        <p:spPr>
          <a:xfrm>
            <a:off x="0" y="0"/>
            <a:ext cx="12192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FFFFF"/>
              </a:solidFill>
            </a:endParaRPr>
          </a:p>
        </p:txBody>
      </p:sp>
      <p:pic>
        <p:nvPicPr>
          <p:cNvPr id="28" name="Picture 27" descr="SunShot &#10;U.S. Department of Ener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4107" y="6149987"/>
            <a:ext cx="2730421" cy="646213"/>
          </a:xfrm>
          <a:prstGeom prst="rect">
            <a:avLst/>
          </a:prstGeom>
        </p:spPr>
      </p:pic>
      <p:sp>
        <p:nvSpPr>
          <p:cNvPr id="29" name="Rectangle 28"/>
          <p:cNvSpPr/>
          <p:nvPr/>
        </p:nvSpPr>
        <p:spPr>
          <a:xfrm>
            <a:off x="609601" y="6444478"/>
            <a:ext cx="1413336" cy="276999"/>
          </a:xfrm>
          <a:prstGeom prst="rect">
            <a:avLst/>
          </a:prstGeom>
        </p:spPr>
        <p:txBody>
          <a:bodyPr wrap="none">
            <a:spAutoFit/>
          </a:bodyPr>
          <a:lstStyle/>
          <a:p>
            <a:pPr defTabSz="609570"/>
            <a:r>
              <a:rPr lang="en-US" sz="1200">
                <a:solidFill>
                  <a:srgbClr val="4B545D">
                    <a:lumMod val="60000"/>
                    <a:lumOff val="40000"/>
                  </a:srgbClr>
                </a:solidFill>
                <a:cs typeface="Calibri"/>
              </a:rPr>
              <a:t>energy.gov/sunshot</a:t>
            </a:r>
          </a:p>
        </p:txBody>
      </p:sp>
      <p:sp>
        <p:nvSpPr>
          <p:cNvPr id="30" name="Rectangle 29"/>
          <p:cNvSpPr/>
          <p:nvPr/>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cxnSp>
        <p:nvCxnSpPr>
          <p:cNvPr id="33" name="Straight Connector 32"/>
          <p:cNvCxnSpPr/>
          <p:nvPr/>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34"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27537EE1-6FBD-BC4E-9F2D-4B8DCA5BB3F0}" type="slidenum">
              <a:rPr lang="en-US" smtClean="0">
                <a:solidFill>
                  <a:srgbClr val="4B545D"/>
                </a:solidFill>
              </a:rPr>
              <a:pPr defTabSz="609570"/>
              <a:t>‹#›</a:t>
            </a:fld>
            <a:endParaRPr lang="en-US">
              <a:solidFill>
                <a:srgbClr val="4B545D"/>
              </a:solidFill>
            </a:endParaRPr>
          </a:p>
        </p:txBody>
      </p:sp>
      <p:sp>
        <p:nvSpPr>
          <p:cNvPr id="3" name="Title 2"/>
          <p:cNvSpPr>
            <a:spLocks noGrp="1"/>
          </p:cNvSpPr>
          <p:nvPr>
            <p:ph type="title"/>
          </p:nvPr>
        </p:nvSpPr>
        <p:spPr>
          <a:xfrm>
            <a:off x="609600" y="561"/>
            <a:ext cx="10972800" cy="88650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03391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0"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27537EE1-6FBD-BC4E-9F2D-4B8DCA5BB3F0}" type="slidenum">
              <a:rPr lang="en-US" smtClean="0">
                <a:solidFill>
                  <a:srgbClr val="4B545D"/>
                </a:solidFill>
              </a:rPr>
              <a:pPr defTabSz="609570"/>
              <a:t>‹#›</a:t>
            </a:fld>
            <a:endParaRPr lang="en-US">
              <a:solidFill>
                <a:srgbClr val="4B545D"/>
              </a:solidFill>
            </a:endParaRPr>
          </a:p>
        </p:txBody>
      </p:sp>
      <p:sp>
        <p:nvSpPr>
          <p:cNvPr id="2" name="Title 1"/>
          <p:cNvSpPr>
            <a:spLocks noGrp="1"/>
          </p:cNvSpPr>
          <p:nvPr>
            <p:ph type="title"/>
          </p:nvPr>
        </p:nvSpPr>
        <p:spPr>
          <a:xfrm>
            <a:off x="609600" y="561"/>
            <a:ext cx="10972800" cy="88650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268027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0" name="Slide Number Placeholder 4"/>
          <p:cNvSpPr>
            <a:spLocks noGrp="1"/>
          </p:cNvSpPr>
          <p:nvPr>
            <p:ph type="sldNum" sz="quarter" idx="4"/>
          </p:nvPr>
        </p:nvSpPr>
        <p:spPr>
          <a:xfrm>
            <a:off x="11694674" y="6298512"/>
            <a:ext cx="497329" cy="365125"/>
          </a:xfrm>
          <a:prstGeom prst="rect">
            <a:avLst/>
          </a:prstGeom>
        </p:spPr>
        <p:txBody>
          <a:bodyPr vert="horz" lIns="91440" tIns="45720" rIns="91440" bIns="45720" rtlCol="0" anchor="ctr"/>
          <a:lstStyle>
            <a:lvl1pPr algn="r">
              <a:defRPr sz="1200">
                <a:solidFill>
                  <a:schemeClr val="tx2"/>
                </a:solidFill>
              </a:defRPr>
            </a:lvl1pPr>
          </a:lstStyle>
          <a:p>
            <a:pPr defTabSz="609570"/>
            <a:fld id="{27537EE1-6FBD-BC4E-9F2D-4B8DCA5BB3F0}" type="slidenum">
              <a:rPr lang="en-US" smtClean="0">
                <a:solidFill>
                  <a:srgbClr val="4B545D"/>
                </a:solidFill>
              </a:rPr>
              <a:pPr defTabSz="609570"/>
              <a:t>‹#›</a:t>
            </a:fld>
            <a:endParaRPr lang="en-US">
              <a:solidFill>
                <a:srgbClr val="4B545D"/>
              </a:solidFill>
            </a:endParaRPr>
          </a:p>
        </p:txBody>
      </p:sp>
      <p:sp>
        <p:nvSpPr>
          <p:cNvPr id="2" name="Title 1"/>
          <p:cNvSpPr>
            <a:spLocks noGrp="1"/>
          </p:cNvSpPr>
          <p:nvPr>
            <p:ph type="title"/>
          </p:nvPr>
        </p:nvSpPr>
        <p:spPr>
          <a:xfrm>
            <a:off x="609600" y="561"/>
            <a:ext cx="10972800" cy="88650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9852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with Ray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B7910E5-F3D7-7541-A239-E632F655FDFB}" type="slidenum">
              <a:rPr lang="en-US" smtClean="0"/>
              <a:pPr/>
              <a:t>‹#›</a:t>
            </a:fld>
            <a:endParaRPr lang="en-US"/>
          </a:p>
        </p:txBody>
      </p:sp>
      <p:sp>
        <p:nvSpPr>
          <p:cNvPr id="4" name="Title 1"/>
          <p:cNvSpPr>
            <a:spLocks noGrp="1"/>
          </p:cNvSpPr>
          <p:nvPr>
            <p:ph type="title"/>
          </p:nvPr>
        </p:nvSpPr>
        <p:spPr>
          <a:xfrm>
            <a:off x="609600" y="14990"/>
            <a:ext cx="10972800" cy="886505"/>
          </a:xfrm>
          <a:prstGeom prst="rect">
            <a:avLst/>
          </a:prstGeom>
        </p:spPr>
        <p:txBody>
          <a:bodyPr lIns="121899" tIns="60949" rIns="121899" bIns="60949" anchor="ctr"/>
          <a:lstStyle/>
          <a:p>
            <a:r>
              <a:rPr lang="en-US"/>
              <a:t>Click to edit Master title style</a:t>
            </a:r>
          </a:p>
        </p:txBody>
      </p:sp>
      <p:sp>
        <p:nvSpPr>
          <p:cNvPr id="5" name="Text Placeholder 2"/>
          <p:cNvSpPr>
            <a:spLocks noGrp="1"/>
          </p:cNvSpPr>
          <p:nvPr>
            <p:ph type="body" sz="quarter" idx="11"/>
          </p:nvPr>
        </p:nvSpPr>
        <p:spPr>
          <a:xfrm>
            <a:off x="609600" y="1128713"/>
            <a:ext cx="10972800" cy="4548187"/>
          </a:xfrm>
          <a:prstGeom prst="rect">
            <a:avLst/>
          </a:prstGeom>
        </p:spPr>
        <p:txBody>
          <a:bodyPr vert="horz" lIns="121899" tIns="60949" rIns="121899" bIns="60949"/>
          <a:lstStyle>
            <a:lvl1pPr marL="0" indent="0">
              <a:buNone/>
              <a:defRPr/>
            </a:lvl1pPr>
            <a:lvl2pPr marL="609478" indent="0">
              <a:buNone/>
              <a:defRPr/>
            </a:lvl2pPr>
            <a:lvl3pPr marL="1218956" indent="0">
              <a:buNone/>
              <a:defRPr/>
            </a:lvl3pPr>
            <a:lvl4pPr marL="1828434" indent="0">
              <a:buNone/>
              <a:defRPr/>
            </a:lvl4pPr>
            <a:lvl5pPr marL="243791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1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5A413-0BC4-E56E-675B-CCBE5EFA45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41D91D-4586-1085-D88A-135B0E6C02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911E20-6FEB-6AAB-CCAA-8F9CA4116D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DBB4F9-D1D8-083D-2D87-2B4B26F12D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C9D373-C225-A000-FA00-882BAE625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FBF9E9-692D-1461-D12E-690ED436A79D}"/>
              </a:ext>
            </a:extLst>
          </p:cNvPr>
          <p:cNvSpPr>
            <a:spLocks noGrp="1"/>
          </p:cNvSpPr>
          <p:nvPr>
            <p:ph type="dt" sz="half" idx="10"/>
          </p:nvPr>
        </p:nvSpPr>
        <p:spPr/>
        <p:txBody>
          <a:bodyPr/>
          <a:lstStyle/>
          <a:p>
            <a:fld id="{063F09AC-C23A-44EE-A3A7-9DA9C4CC5EB8}" type="datetimeFigureOut">
              <a:rPr lang="en-US" smtClean="0"/>
              <a:t>9/20/2023</a:t>
            </a:fld>
            <a:endParaRPr lang="en-US"/>
          </a:p>
        </p:txBody>
      </p:sp>
      <p:sp>
        <p:nvSpPr>
          <p:cNvPr id="8" name="Footer Placeholder 7">
            <a:extLst>
              <a:ext uri="{FF2B5EF4-FFF2-40B4-BE49-F238E27FC236}">
                <a16:creationId xmlns:a16="http://schemas.microsoft.com/office/drawing/2014/main" id="{9624BAD2-28C1-1100-0104-117B3EE033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25A0D1-2F9B-B6F5-62E8-1053448606F2}"/>
              </a:ext>
            </a:extLst>
          </p:cNvPr>
          <p:cNvSpPr>
            <a:spLocks noGrp="1"/>
          </p:cNvSpPr>
          <p:nvPr>
            <p:ph type="sldNum" sz="quarter" idx="12"/>
          </p:nvPr>
        </p:nvSpPr>
        <p:spPr/>
        <p:txBody>
          <a:bodyPr/>
          <a:lstStyle/>
          <a:p>
            <a:fld id="{590E85B7-A559-40D7-8CD5-6D6A4347E578}" type="slidenum">
              <a:rPr lang="en-US" smtClean="0"/>
              <a:t>‹#›</a:t>
            </a:fld>
            <a:endParaRPr lang="en-US"/>
          </a:p>
        </p:txBody>
      </p:sp>
    </p:spTree>
    <p:extLst>
      <p:ext uri="{BB962C8B-B14F-4D97-AF65-F5344CB8AC3E}">
        <p14:creationId xmlns:p14="http://schemas.microsoft.com/office/powerpoint/2010/main" val="21644249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p:cNvSpPr/>
          <p:nvPr userDrawn="1"/>
        </p:nvSpPr>
        <p:spPr>
          <a:xfrm>
            <a:off x="0" y="-5916"/>
            <a:ext cx="12192000" cy="3155523"/>
          </a:xfrm>
          <a:prstGeom prst="rect">
            <a:avLst/>
          </a:prstGeom>
          <a:gradFill>
            <a:gsLst>
              <a:gs pos="13000">
                <a:schemeClr val="bg1">
                  <a:lumMod val="85000"/>
                </a:schemeClr>
              </a:gs>
              <a:gs pos="74000">
                <a:srgbClr val="FBFBFB"/>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pPr>
            <a:endParaRPr lang="en-US">
              <a:solidFill>
                <a:prstClr val="white"/>
              </a:solidFill>
            </a:endParaRPr>
          </a:p>
        </p:txBody>
      </p:sp>
      <p:sp>
        <p:nvSpPr>
          <p:cNvPr id="9" name="Rectangle 8">
            <a:extLst>
              <a:ext uri="{FF2B5EF4-FFF2-40B4-BE49-F238E27FC236}">
                <a16:creationId xmlns:a16="http://schemas.microsoft.com/office/drawing/2014/main" id="{1CB71F48-9A50-5D4B-9E5D-8D589EB6683A}"/>
              </a:ext>
            </a:extLst>
          </p:cNvPr>
          <p:cNvSpPr/>
          <p:nvPr userDrawn="1"/>
        </p:nvSpPr>
        <p:spPr>
          <a:xfrm>
            <a:off x="0" y="3817256"/>
            <a:ext cx="12192000" cy="27918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34AE9B2-5D23-A244-978F-A1B38A451183}"/>
              </a:ext>
            </a:extLst>
          </p:cNvPr>
          <p:cNvPicPr>
            <a:picLocks noChangeAspect="1"/>
          </p:cNvPicPr>
          <p:nvPr userDrawn="1"/>
        </p:nvPicPr>
        <p:blipFill>
          <a:blip r:embed="rId2"/>
          <a:srcRect/>
          <a:stretch/>
        </p:blipFill>
        <p:spPr>
          <a:xfrm>
            <a:off x="14514" y="1255041"/>
            <a:ext cx="12191999" cy="6858000"/>
          </a:xfrm>
          <a:prstGeom prst="rect">
            <a:avLst/>
          </a:prstGeom>
        </p:spPr>
      </p:pic>
      <p:pic>
        <p:nvPicPr>
          <p:cNvPr id="13" name="Picture 14" descr="EERE identifier_vert_2017_top bleed_BC.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27650"/>
          <a:stretch/>
        </p:blipFill>
        <p:spPr bwMode="auto">
          <a:xfrm>
            <a:off x="9350895" y="-24063"/>
            <a:ext cx="1990995" cy="1463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Subtitle 2"/>
          <p:cNvSpPr>
            <a:spLocks noGrp="1"/>
          </p:cNvSpPr>
          <p:nvPr>
            <p:ph type="subTitle" idx="1"/>
          </p:nvPr>
        </p:nvSpPr>
        <p:spPr>
          <a:xfrm>
            <a:off x="290287" y="746438"/>
            <a:ext cx="10668000" cy="1381360"/>
          </a:xfrm>
          <a:prstGeom prst="rect">
            <a:avLst/>
          </a:prstGeom>
        </p:spPr>
        <p:txBody>
          <a:bodyPr>
            <a:normAutofit/>
          </a:bodyPr>
          <a:lstStyle>
            <a:lvl1pPr marL="0" indent="0" algn="l" defTabSz="457200" rtl="0" eaLnBrk="1" fontAlgn="base" latinLnBrk="0" hangingPunct="1">
              <a:spcBef>
                <a:spcPct val="20000"/>
              </a:spcBef>
              <a:spcAft>
                <a:spcPct val="0"/>
              </a:spcAft>
              <a:buFont typeface="Arial" charset="0"/>
              <a:buNone/>
              <a:defRPr lang="en-US" sz="4000" b="1" kern="1200" dirty="0">
                <a:solidFill>
                  <a:srgbClr val="017A3E"/>
                </a:solidFill>
                <a:latin typeface="+mj-lt"/>
                <a:ea typeface="ヒラギノ角ゴ Pro W3"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5" name="Text Placeholder 17"/>
          <p:cNvSpPr>
            <a:spLocks noGrp="1"/>
          </p:cNvSpPr>
          <p:nvPr>
            <p:ph type="body" sz="quarter" idx="10"/>
          </p:nvPr>
        </p:nvSpPr>
        <p:spPr>
          <a:xfrm>
            <a:off x="10057731" y="2308695"/>
            <a:ext cx="201168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lang="en-US" sz="1600" kern="1200" noProof="0" dirty="0">
                <a:solidFill>
                  <a:srgbClr val="017A3E"/>
                </a:solidFill>
                <a:latin typeface="+mj-lt"/>
                <a:ea typeface="ヒラギノ角ゴ Pro W3" charset="0"/>
                <a:cs typeface="Arial"/>
              </a:defRPr>
            </a:lvl1pPr>
          </a:lstStyle>
          <a:p>
            <a:pPr lvl="0"/>
            <a:r>
              <a:rPr lang="en-US" noProof="0"/>
              <a:t>Click to edit Master text styles</a:t>
            </a:r>
          </a:p>
        </p:txBody>
      </p:sp>
    </p:spTree>
    <p:extLst>
      <p:ext uri="{BB962C8B-B14F-4D97-AF65-F5344CB8AC3E}">
        <p14:creationId xmlns:p14="http://schemas.microsoft.com/office/powerpoint/2010/main" val="2715423908"/>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615" y="1046532"/>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9746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lvl1pPr>
            <a:lvl2pPr>
              <a:buSzPct val="80000"/>
              <a:buFont typeface="Courier New" pitchFamily="49" charset="0"/>
              <a:buChar char="o"/>
              <a:defRPr lang="en-US" sz="2200" kern="1200" dirty="0" smtClean="0">
                <a:solidFill>
                  <a:schemeClr val="tx1"/>
                </a:solidFill>
                <a:latin typeface="+mn-lt"/>
                <a:ea typeface="+mn-ea"/>
                <a:cs typeface="+mn-cs"/>
              </a:defRPr>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317129" y="1677981"/>
            <a:ext cx="5665695" cy="4267200"/>
          </a:xfrm>
          <a:prstGeom prst="rect">
            <a:avLst/>
          </a:prstGeom>
        </p:spPr>
        <p:txBody>
          <a:bodyPr/>
          <a:lstStyle>
            <a:lvl1pPr marL="182880" indent="-182880">
              <a:defRPr sz="2200" b="0"/>
            </a:lvl1pPr>
            <a:lvl2pPr>
              <a:buSzPct val="80000"/>
              <a:buFont typeface="Courier New" pitchFamily="49" charset="0"/>
              <a:buChar char="o"/>
              <a:defRPr sz="2200"/>
            </a:lvl2pPr>
            <a:lvl3pPr>
              <a:buFont typeface="Calibri" pitchFamily="34" charset="0"/>
              <a:buChar char="–"/>
              <a:defRPr sz="2000"/>
            </a:lvl3pPr>
            <a:lvl4pPr>
              <a:buFont typeface="Wingdings" pitchFamily="2" charset="2"/>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lvl1pPr>
          </a:lstStyle>
          <a:p>
            <a:pPr lvl="0"/>
            <a:r>
              <a:rPr lang="en-US"/>
              <a:t>Click to edit Master text styles</a:t>
            </a:r>
          </a:p>
        </p:txBody>
      </p:sp>
      <p:sp>
        <p:nvSpPr>
          <p:cNvPr id="9" name="Text Placeholder 8"/>
          <p:cNvSpPr>
            <a:spLocks noGrp="1"/>
          </p:cNvSpPr>
          <p:nvPr>
            <p:ph type="body" sz="quarter" idx="11"/>
          </p:nvPr>
        </p:nvSpPr>
        <p:spPr>
          <a:xfrm>
            <a:off x="6317129" y="1068381"/>
            <a:ext cx="5665695" cy="457200"/>
          </a:xfrm>
          <a:prstGeom prst="rect">
            <a:avLst/>
          </a:prstGeom>
        </p:spPr>
        <p:txBody>
          <a:bodyPr>
            <a:noAutofit/>
          </a:bodyPr>
          <a:lstStyle>
            <a:lvl1pPr>
              <a:buNone/>
              <a:defRPr sz="2400" b="1"/>
            </a:lvl1pPr>
          </a:lstStyle>
          <a:p>
            <a:pPr lvl="0"/>
            <a:r>
              <a:rPr lang="en-US"/>
              <a:t>Click to edit Master text styles</a:t>
            </a:r>
          </a:p>
        </p:txBody>
      </p:sp>
    </p:spTree>
    <p:extLst>
      <p:ext uri="{BB962C8B-B14F-4D97-AF65-F5344CB8AC3E}">
        <p14:creationId xmlns:p14="http://schemas.microsoft.com/office/powerpoint/2010/main" val="5176559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hart Placeholder 6"/>
          <p:cNvSpPr>
            <a:spLocks noGrp="1"/>
          </p:cNvSpPr>
          <p:nvPr>
            <p:ph type="chart" sz="quarter" idx="10"/>
          </p:nvPr>
        </p:nvSpPr>
        <p:spPr>
          <a:xfrm>
            <a:off x="487700" y="1045595"/>
            <a:ext cx="10100613" cy="5244640"/>
          </a:xfrm>
          <a:prstGeom prst="rect">
            <a:avLst/>
          </a:prstGeom>
        </p:spPr>
        <p:txBody>
          <a:bodyPr rtlCol="0">
            <a:normAutofit/>
          </a:bodyPr>
          <a:lstStyle/>
          <a:p>
            <a:pPr lvl="0"/>
            <a:r>
              <a:rPr lang="en-US" noProof="0"/>
              <a:t>Click icon to add chart</a:t>
            </a:r>
          </a:p>
        </p:txBody>
      </p:sp>
    </p:spTree>
    <p:extLst>
      <p:ext uri="{BB962C8B-B14F-4D97-AF65-F5344CB8AC3E}">
        <p14:creationId xmlns:p14="http://schemas.microsoft.com/office/powerpoint/2010/main" val="21484172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ection - white">
    <p:spTree>
      <p:nvGrpSpPr>
        <p:cNvPr id="1" name=""/>
        <p:cNvGrpSpPr/>
        <p:nvPr/>
      </p:nvGrpSpPr>
      <p:grpSpPr>
        <a:xfrm>
          <a:off x="0" y="0"/>
          <a:ext cx="0" cy="0"/>
          <a:chOff x="0" y="0"/>
          <a:chExt cx="0" cy="0"/>
        </a:xfrm>
      </p:grpSpPr>
      <p:sp>
        <p:nvSpPr>
          <p:cNvPr id="4" name="Rectangle 3"/>
          <p:cNvSpPr/>
          <p:nvPr/>
        </p:nvSpPr>
        <p:spPr>
          <a:xfrm>
            <a:off x="0" y="5619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7"/>
            <a:ext cx="12192000"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645239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 white">
    <p:spTree>
      <p:nvGrpSpPr>
        <p:cNvPr id="1" name=""/>
        <p:cNvGrpSpPr/>
        <p:nvPr/>
      </p:nvGrpSpPr>
      <p:grpSpPr>
        <a:xfrm>
          <a:off x="0" y="0"/>
          <a:ext cx="0" cy="0"/>
          <a:chOff x="0" y="0"/>
          <a:chExt cx="0" cy="0"/>
        </a:xfrm>
      </p:grpSpPr>
      <p:sp>
        <p:nvSpPr>
          <p:cNvPr id="4" name="Rectangle 3"/>
          <p:cNvSpPr/>
          <p:nvPr/>
        </p:nvSpPr>
        <p:spPr>
          <a:xfrm>
            <a:off x="0" y="561976"/>
            <a:ext cx="12192000" cy="282575"/>
          </a:xfrm>
          <a:prstGeom prst="rect">
            <a:avLst/>
          </a:prstGeom>
          <a:solidFill>
            <a:srgbClr val="FEFEF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a:xfrm>
            <a:off x="0" y="2389457"/>
            <a:ext cx="12192000" cy="812725"/>
          </a:xfrm>
        </p:spPr>
        <p:txBody>
          <a:bodyPr/>
          <a:lstStyle>
            <a:lvl1pPr algn="ctr">
              <a:defRPr/>
            </a:lvl1pPr>
          </a:lstStyle>
          <a:p>
            <a:r>
              <a:rPr lang="en-US"/>
              <a:t>Click to edit Master title style</a:t>
            </a:r>
          </a:p>
        </p:txBody>
      </p:sp>
      <p:sp>
        <p:nvSpPr>
          <p:cNvPr id="7"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lvl1pPr>
          </a:lstStyle>
          <a:p>
            <a:pPr lvl="0"/>
            <a:r>
              <a:rPr lang="en-US"/>
              <a:t>Click to edit Master text styles</a:t>
            </a:r>
          </a:p>
        </p:txBody>
      </p:sp>
    </p:spTree>
    <p:extLst>
      <p:ext uri="{BB962C8B-B14F-4D97-AF65-F5344CB8AC3E}">
        <p14:creationId xmlns:p14="http://schemas.microsoft.com/office/powerpoint/2010/main" val="1507138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 column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6"/>
          <p:cNvSpPr>
            <a:spLocks noGrp="1"/>
          </p:cNvSpPr>
          <p:nvPr>
            <p:ph sz="quarter" idx="10"/>
          </p:nvPr>
        </p:nvSpPr>
        <p:spPr>
          <a:xfrm>
            <a:off x="477615" y="1046532"/>
            <a:ext cx="11236267" cy="537070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8735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  - green">
    <p:spTree>
      <p:nvGrpSpPr>
        <p:cNvPr id="1" name=""/>
        <p:cNvGrpSpPr/>
        <p:nvPr/>
      </p:nvGrpSpPr>
      <p:grpSpPr>
        <a:xfrm>
          <a:off x="0" y="0"/>
          <a:ext cx="0" cy="0"/>
          <a:chOff x="0" y="0"/>
          <a:chExt cx="0" cy="0"/>
        </a:xfrm>
      </p:grpSpPr>
      <p:sp>
        <p:nvSpPr>
          <p:cNvPr id="7" name="Rectangle 6"/>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ea typeface="ＭＳ Ｐゴシック" pitchFamily="-106" charset="-128"/>
              <a:cs typeface="ＭＳ Ｐゴシック" pitchFamily="-106" charset="-128"/>
            </a:endParaRPr>
          </a:p>
        </p:txBody>
      </p:sp>
      <p:sp>
        <p:nvSpPr>
          <p:cNvPr id="8" name="Rectangle 7"/>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2"/>
          <p:cNvSpPr>
            <a:spLocks noGrp="1"/>
          </p:cNvSpPr>
          <p:nvPr>
            <p:ph sz="half" idx="1"/>
          </p:nvPr>
        </p:nvSpPr>
        <p:spPr>
          <a:xfrm>
            <a:off x="500025" y="1677981"/>
            <a:ext cx="5506328" cy="4267200"/>
          </a:xfrm>
          <a:prstGeom prst="rect">
            <a:avLst/>
          </a:prstGeom>
        </p:spPr>
        <p:txBody>
          <a:bodyPr/>
          <a:lstStyle>
            <a:lvl1pPr marL="182880" indent="-182880">
              <a:defRPr sz="2200" b="0" baseline="0">
                <a:solidFill>
                  <a:srgbClr val="FFFFFF"/>
                </a:solidFill>
              </a:defRPr>
            </a:lvl1pPr>
            <a:lvl2pPr>
              <a:buSzPct val="80000"/>
              <a:buFont typeface="Courier New" pitchFamily="49" charset="0"/>
              <a:buChar char="o"/>
              <a:defRPr lang="en-US" sz="2200" kern="1200" dirty="0" smtClean="0">
                <a:solidFill>
                  <a:srgbClr val="FFFFFF"/>
                </a:solidFill>
                <a:latin typeface="+mn-lt"/>
                <a:ea typeface="+mn-ea"/>
                <a:cs typeface="+mn-cs"/>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7129" y="1677981"/>
            <a:ext cx="5665695" cy="4267200"/>
          </a:xfrm>
          <a:prstGeom prst="rect">
            <a:avLst/>
          </a:prstGeom>
        </p:spPr>
        <p:txBody>
          <a:bodyPr/>
          <a:lstStyle>
            <a:lvl1pPr marL="182880" indent="-182880">
              <a:defRPr sz="2200" b="0">
                <a:solidFill>
                  <a:srgbClr val="FFFFFF"/>
                </a:solidFill>
              </a:defRPr>
            </a:lvl1pPr>
            <a:lvl2pPr>
              <a:buSzPct val="80000"/>
              <a:buFont typeface="Courier New" pitchFamily="49" charset="0"/>
              <a:buChar char="o"/>
              <a:defRPr sz="2200">
                <a:solidFill>
                  <a:srgbClr val="FFFFFF"/>
                </a:solidFill>
              </a:defRPr>
            </a:lvl2pPr>
            <a:lvl3pPr>
              <a:buFont typeface="Calibri" pitchFamily="34" charset="0"/>
              <a:buChar char="–"/>
              <a:defRPr sz="2000">
                <a:solidFill>
                  <a:srgbClr val="FFFFFF"/>
                </a:solidFill>
              </a:defRPr>
            </a:lvl3pPr>
            <a:lvl4pPr>
              <a:buFont typeface="Wingdings" pitchFamily="2" charset="2"/>
              <a:buChar char="§"/>
              <a:defRPr sz="1800">
                <a:solidFill>
                  <a:srgbClr val="FFFFFF"/>
                </a:solidFill>
              </a:defRPr>
            </a:lvl4pPr>
            <a:lvl5pPr>
              <a:defRPr sz="18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0"/>
          </p:nvPr>
        </p:nvSpPr>
        <p:spPr>
          <a:xfrm>
            <a:off x="500025" y="1068381"/>
            <a:ext cx="5496368"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
        <p:nvSpPr>
          <p:cNvPr id="12" name="Text Placeholder 8"/>
          <p:cNvSpPr>
            <a:spLocks noGrp="1"/>
          </p:cNvSpPr>
          <p:nvPr>
            <p:ph type="body" sz="quarter" idx="11"/>
          </p:nvPr>
        </p:nvSpPr>
        <p:spPr>
          <a:xfrm>
            <a:off x="6317129" y="1068381"/>
            <a:ext cx="5665695" cy="457200"/>
          </a:xfrm>
          <a:prstGeom prst="rect">
            <a:avLst/>
          </a:prstGeom>
        </p:spPr>
        <p:txBody>
          <a:bodyPr>
            <a:noAutofit/>
          </a:bodyPr>
          <a:lstStyle>
            <a:lvl1pPr>
              <a:buNone/>
              <a:defRPr sz="2400" b="1">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27533133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 - green">
    <p:spTree>
      <p:nvGrpSpPr>
        <p:cNvPr id="1" name=""/>
        <p:cNvGrpSpPr/>
        <p:nvPr/>
      </p:nvGrpSpPr>
      <p:grpSpPr>
        <a:xfrm>
          <a:off x="0" y="0"/>
          <a:ext cx="0" cy="0"/>
          <a:chOff x="0" y="0"/>
          <a:chExt cx="0" cy="0"/>
        </a:xfrm>
      </p:grpSpPr>
      <p:sp>
        <p:nvSpPr>
          <p:cNvPr id="4" name="Rectangle 3"/>
          <p:cNvSpPr/>
          <p:nvPr/>
        </p:nvSpPr>
        <p:spPr>
          <a:xfrm>
            <a:off x="0" y="847725"/>
            <a:ext cx="12192000" cy="57038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ea typeface="ＭＳ Ｐゴシック" pitchFamily="-106" charset="-128"/>
              <a:cs typeface="ＭＳ Ｐゴシック" pitchFamily="-106" charset="-128"/>
            </a:endParaRPr>
          </a:p>
        </p:txBody>
      </p:sp>
      <p:sp>
        <p:nvSpPr>
          <p:cNvPr id="5" name="Rectangle 4"/>
          <p:cNvSpPr/>
          <p:nvPr/>
        </p:nvSpPr>
        <p:spPr>
          <a:xfrm>
            <a:off x="0" y="0"/>
            <a:ext cx="12192000" cy="81438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ea typeface="ＭＳ Ｐゴシック" pitchFamily="-106" charset="-128"/>
              <a:cs typeface="ＭＳ Ｐゴシック" pitchFamily="-106" charset="-128"/>
            </a:endParaRPr>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hart Placeholder 6"/>
          <p:cNvSpPr>
            <a:spLocks noGrp="1"/>
          </p:cNvSpPr>
          <p:nvPr>
            <p:ph type="chart" sz="quarter" idx="10"/>
          </p:nvPr>
        </p:nvSpPr>
        <p:spPr>
          <a:xfrm>
            <a:off x="487700" y="1045595"/>
            <a:ext cx="10100613" cy="5244640"/>
          </a:xfrm>
          <a:prstGeom prst="rect">
            <a:avLst/>
          </a:prstGeom>
        </p:spPr>
        <p:txBody>
          <a:bodyPr rtlCol="0">
            <a:normAutofit/>
          </a:bodyPr>
          <a:lstStyle>
            <a:lvl1pPr>
              <a:defRPr>
                <a:solidFill>
                  <a:srgbClr val="FFFFFF"/>
                </a:solidFill>
              </a:defRPr>
            </a:lvl1pPr>
          </a:lstStyle>
          <a:p>
            <a:pPr lvl="0"/>
            <a:r>
              <a:rPr lang="en-US" noProof="0"/>
              <a:t>Click icon to add chart</a:t>
            </a:r>
          </a:p>
        </p:txBody>
      </p:sp>
    </p:spTree>
    <p:extLst>
      <p:ext uri="{BB962C8B-B14F-4D97-AF65-F5344CB8AC3E}">
        <p14:creationId xmlns:p14="http://schemas.microsoft.com/office/powerpoint/2010/main" val="1508796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 green">
    <p:spTree>
      <p:nvGrpSpPr>
        <p:cNvPr id="1" name=""/>
        <p:cNvGrpSpPr/>
        <p:nvPr/>
      </p:nvGrpSpPr>
      <p:grpSpPr>
        <a:xfrm>
          <a:off x="0" y="0"/>
          <a:ext cx="0" cy="0"/>
          <a:chOff x="0" y="0"/>
          <a:chExt cx="0" cy="0"/>
        </a:xfrm>
      </p:grpSpPr>
      <p:sp>
        <p:nvSpPr>
          <p:cNvPr id="3" name="Rectangle 2"/>
          <p:cNvSpPr/>
          <p:nvPr/>
        </p:nvSpPr>
        <p:spPr>
          <a:xfrm>
            <a:off x="0" y="1"/>
            <a:ext cx="12192000" cy="655161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ea typeface="ＭＳ Ｐゴシック" pitchFamily="-106" charset="-128"/>
              <a:cs typeface="ＭＳ Ｐゴシック" pitchFamily="-106" charset="-128"/>
            </a:endParaRPr>
          </a:p>
        </p:txBody>
      </p:sp>
      <p:sp>
        <p:nvSpPr>
          <p:cNvPr id="4" name="Title 1"/>
          <p:cNvSpPr txBox="1">
            <a:spLocks/>
          </p:cNvSpPr>
          <p:nvPr/>
        </p:nvSpPr>
        <p:spPr>
          <a:xfrm>
            <a:off x="0" y="2389188"/>
            <a:ext cx="12192000" cy="812800"/>
          </a:xfrm>
          <a:prstGeom prst="rect">
            <a:avLst/>
          </a:prstGeom>
        </p:spPr>
        <p:txBody>
          <a:bodyPr anchor="ctr"/>
          <a:lstStyle>
            <a:lvl1pPr algn="ctr" defTabSz="457200" rtl="0" eaLnBrk="1" latinLnBrk="0" hangingPunct="1">
              <a:spcBef>
                <a:spcPct val="0"/>
              </a:spcBef>
              <a:buNone/>
              <a:defRPr lang="en-US" sz="3300" b="1" kern="1200" dirty="0" smtClean="0">
                <a:solidFill>
                  <a:schemeClr val="accent5"/>
                </a:solidFill>
                <a:latin typeface="+mj-lt"/>
                <a:ea typeface="+mj-ea"/>
                <a:cs typeface="Arial"/>
              </a:defRPr>
            </a:lvl1pPr>
          </a:lstStyle>
          <a:p>
            <a:pPr fontAlgn="base">
              <a:spcAft>
                <a:spcPct val="0"/>
              </a:spcAft>
              <a:defRPr/>
            </a:pPr>
            <a:r>
              <a:rPr sz="3300">
                <a:solidFill>
                  <a:srgbClr val="FFFFFF"/>
                </a:solidFill>
              </a:rPr>
              <a:t>Click to edit Master title style</a:t>
            </a:r>
          </a:p>
        </p:txBody>
      </p:sp>
      <p:sp>
        <p:nvSpPr>
          <p:cNvPr id="10" name="Text Placeholder 6"/>
          <p:cNvSpPr>
            <a:spLocks noGrp="1"/>
          </p:cNvSpPr>
          <p:nvPr>
            <p:ph type="body" sz="quarter" idx="11"/>
          </p:nvPr>
        </p:nvSpPr>
        <p:spPr>
          <a:xfrm>
            <a:off x="1" y="3257084"/>
            <a:ext cx="12191999" cy="1150564"/>
          </a:xfrm>
          <a:prstGeom prst="rect">
            <a:avLst/>
          </a:prstGeom>
        </p:spPr>
        <p:txBody>
          <a:bodyPr/>
          <a:lstStyle>
            <a:lvl1pPr marL="0" indent="0" algn="ctr">
              <a:buFontTx/>
              <a:buNone/>
              <a:defRPr>
                <a:solidFill>
                  <a:srgbClr val="FFFFFF"/>
                </a:solidFill>
              </a:defRPr>
            </a:lvl1pPr>
          </a:lstStyle>
          <a:p>
            <a:pPr lvl="0"/>
            <a:r>
              <a:rPr lang="en-US"/>
              <a:t>Click to edit Master text styles</a:t>
            </a:r>
          </a:p>
        </p:txBody>
      </p:sp>
    </p:spTree>
    <p:extLst>
      <p:ext uri="{BB962C8B-B14F-4D97-AF65-F5344CB8AC3E}">
        <p14:creationId xmlns:p14="http://schemas.microsoft.com/office/powerpoint/2010/main" val="9989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F9583-1837-6124-41E3-E9C050D5E4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EBAA48-52B1-7845-F79A-D3BE0121AEE9}"/>
              </a:ext>
            </a:extLst>
          </p:cNvPr>
          <p:cNvSpPr>
            <a:spLocks noGrp="1"/>
          </p:cNvSpPr>
          <p:nvPr>
            <p:ph type="dt" sz="half" idx="10"/>
          </p:nvPr>
        </p:nvSpPr>
        <p:spPr/>
        <p:txBody>
          <a:bodyPr/>
          <a:lstStyle/>
          <a:p>
            <a:fld id="{063F09AC-C23A-44EE-A3A7-9DA9C4CC5EB8}" type="datetimeFigureOut">
              <a:rPr lang="en-US" smtClean="0"/>
              <a:t>9/20/2023</a:t>
            </a:fld>
            <a:endParaRPr lang="en-US"/>
          </a:p>
        </p:txBody>
      </p:sp>
      <p:sp>
        <p:nvSpPr>
          <p:cNvPr id="4" name="Footer Placeholder 3">
            <a:extLst>
              <a:ext uri="{FF2B5EF4-FFF2-40B4-BE49-F238E27FC236}">
                <a16:creationId xmlns:a16="http://schemas.microsoft.com/office/drawing/2014/main" id="{0AEB464E-DD69-9133-5D82-B5C869259A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F1E0BB-37BA-75F6-3446-42DD55363A52}"/>
              </a:ext>
            </a:extLst>
          </p:cNvPr>
          <p:cNvSpPr>
            <a:spLocks noGrp="1"/>
          </p:cNvSpPr>
          <p:nvPr>
            <p:ph type="sldNum" sz="quarter" idx="12"/>
          </p:nvPr>
        </p:nvSpPr>
        <p:spPr/>
        <p:txBody>
          <a:bodyPr/>
          <a:lstStyle/>
          <a:p>
            <a:fld id="{590E85B7-A559-40D7-8CD5-6D6A4347E578}" type="slidenum">
              <a:rPr lang="en-US" smtClean="0"/>
              <a:t>‹#›</a:t>
            </a:fld>
            <a:endParaRPr lang="en-US"/>
          </a:p>
        </p:txBody>
      </p:sp>
    </p:spTree>
    <p:extLst>
      <p:ext uri="{BB962C8B-B14F-4D97-AF65-F5344CB8AC3E}">
        <p14:creationId xmlns:p14="http://schemas.microsoft.com/office/powerpoint/2010/main" val="26463847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Tag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3054" y="846138"/>
            <a:ext cx="11573207" cy="529535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p:nvPr>
        </p:nvSpPr>
        <p:spPr>
          <a:xfrm>
            <a:off x="-18197" y="6188642"/>
            <a:ext cx="12210197" cy="457816"/>
          </a:xfrm>
          <a:prstGeom prst="rect">
            <a:avLst/>
          </a:prstGeom>
          <a:solidFill>
            <a:schemeClr val="accent5"/>
          </a:solidFill>
        </p:spPr>
        <p:txBody>
          <a:bodyPr anchor="ctr"/>
          <a:lstStyle>
            <a:lvl1pPr marL="0" indent="0" algn="ctr">
              <a:buNone/>
              <a:defRPr b="1" i="1">
                <a:solidFill>
                  <a:schemeClr val="bg1"/>
                </a:solidFill>
                <a:effectLst/>
              </a:defRPr>
            </a:lvl1pPr>
          </a:lstStyle>
          <a:p>
            <a:pPr lvl="0"/>
            <a:r>
              <a:rPr lang="en-US"/>
              <a:t>Click to edit Master text styles</a:t>
            </a:r>
          </a:p>
        </p:txBody>
      </p:sp>
    </p:spTree>
    <p:extLst>
      <p:ext uri="{BB962C8B-B14F-4D97-AF65-F5344CB8AC3E}">
        <p14:creationId xmlns:p14="http://schemas.microsoft.com/office/powerpoint/2010/main" val="11284012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1 column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477615" y="1046532"/>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425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0972800" cy="914400"/>
          </a:xfrm>
        </p:spPr>
        <p:txBody>
          <a:bodyPr/>
          <a:lstStyle>
            <a:lvl1pPr>
              <a:defRPr b="1"/>
            </a:lvl1pPr>
          </a:lstStyle>
          <a:p>
            <a:r>
              <a:rPr lang="en-US"/>
              <a:t>Click to edit Master title style</a:t>
            </a:r>
          </a:p>
        </p:txBody>
      </p:sp>
    </p:spTree>
    <p:extLst>
      <p:ext uri="{BB962C8B-B14F-4D97-AF65-F5344CB8AC3E}">
        <p14:creationId xmlns:p14="http://schemas.microsoft.com/office/powerpoint/2010/main" val="13847854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6944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37B115-4667-BA23-3ED1-41C16F022443}"/>
              </a:ext>
            </a:extLst>
          </p:cNvPr>
          <p:cNvSpPr>
            <a:spLocks noGrp="1"/>
          </p:cNvSpPr>
          <p:nvPr>
            <p:ph type="dt" sz="half" idx="10"/>
          </p:nvPr>
        </p:nvSpPr>
        <p:spPr/>
        <p:txBody>
          <a:bodyPr/>
          <a:lstStyle/>
          <a:p>
            <a:fld id="{063F09AC-C23A-44EE-A3A7-9DA9C4CC5EB8}" type="datetimeFigureOut">
              <a:rPr lang="en-US" smtClean="0"/>
              <a:t>9/20/2023</a:t>
            </a:fld>
            <a:endParaRPr lang="en-US"/>
          </a:p>
        </p:txBody>
      </p:sp>
      <p:sp>
        <p:nvSpPr>
          <p:cNvPr id="3" name="Footer Placeholder 2">
            <a:extLst>
              <a:ext uri="{FF2B5EF4-FFF2-40B4-BE49-F238E27FC236}">
                <a16:creationId xmlns:a16="http://schemas.microsoft.com/office/drawing/2014/main" id="{27919A4E-773C-BDAB-C460-77680AC9FE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08A71C-9468-47AA-EFBB-2868B9BF2190}"/>
              </a:ext>
            </a:extLst>
          </p:cNvPr>
          <p:cNvSpPr>
            <a:spLocks noGrp="1"/>
          </p:cNvSpPr>
          <p:nvPr>
            <p:ph type="sldNum" sz="quarter" idx="12"/>
          </p:nvPr>
        </p:nvSpPr>
        <p:spPr/>
        <p:txBody>
          <a:bodyPr/>
          <a:lstStyle/>
          <a:p>
            <a:fld id="{590E85B7-A559-40D7-8CD5-6D6A4347E578}" type="slidenum">
              <a:rPr lang="en-US" smtClean="0"/>
              <a:t>‹#›</a:t>
            </a:fld>
            <a:endParaRPr lang="en-US"/>
          </a:p>
        </p:txBody>
      </p:sp>
    </p:spTree>
    <p:extLst>
      <p:ext uri="{BB962C8B-B14F-4D97-AF65-F5344CB8AC3E}">
        <p14:creationId xmlns:p14="http://schemas.microsoft.com/office/powerpoint/2010/main" val="1543457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24099-AA8F-08B6-8612-580368AD6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1949F2-8856-0800-7A6D-744BE2A6D9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A211C9-74D7-FCDC-3F74-F2A182D6B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37207-4F4C-5DE7-1C8B-52C992B45B57}"/>
              </a:ext>
            </a:extLst>
          </p:cNvPr>
          <p:cNvSpPr>
            <a:spLocks noGrp="1"/>
          </p:cNvSpPr>
          <p:nvPr>
            <p:ph type="dt" sz="half" idx="10"/>
          </p:nvPr>
        </p:nvSpPr>
        <p:spPr/>
        <p:txBody>
          <a:bodyPr/>
          <a:lstStyle/>
          <a:p>
            <a:fld id="{063F09AC-C23A-44EE-A3A7-9DA9C4CC5EB8}" type="datetimeFigureOut">
              <a:rPr lang="en-US" smtClean="0"/>
              <a:t>9/20/2023</a:t>
            </a:fld>
            <a:endParaRPr lang="en-US"/>
          </a:p>
        </p:txBody>
      </p:sp>
      <p:sp>
        <p:nvSpPr>
          <p:cNvPr id="6" name="Footer Placeholder 5">
            <a:extLst>
              <a:ext uri="{FF2B5EF4-FFF2-40B4-BE49-F238E27FC236}">
                <a16:creationId xmlns:a16="http://schemas.microsoft.com/office/drawing/2014/main" id="{71CA21CE-3184-52B8-49FF-1A21B07226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24F241-1817-A1D8-B5AA-C0CBA67DB9AE}"/>
              </a:ext>
            </a:extLst>
          </p:cNvPr>
          <p:cNvSpPr>
            <a:spLocks noGrp="1"/>
          </p:cNvSpPr>
          <p:nvPr>
            <p:ph type="sldNum" sz="quarter" idx="12"/>
          </p:nvPr>
        </p:nvSpPr>
        <p:spPr/>
        <p:txBody>
          <a:bodyPr/>
          <a:lstStyle/>
          <a:p>
            <a:fld id="{590E85B7-A559-40D7-8CD5-6D6A4347E578}" type="slidenum">
              <a:rPr lang="en-US" smtClean="0"/>
              <a:t>‹#›</a:t>
            </a:fld>
            <a:endParaRPr lang="en-US"/>
          </a:p>
        </p:txBody>
      </p:sp>
    </p:spTree>
    <p:extLst>
      <p:ext uri="{BB962C8B-B14F-4D97-AF65-F5344CB8AC3E}">
        <p14:creationId xmlns:p14="http://schemas.microsoft.com/office/powerpoint/2010/main" val="260556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1239A-C8C2-F881-34D9-A91EC7364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740869-5046-5810-508B-7962A990C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E846EF-C4F3-CD38-C1BF-4E420AEB34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2EF49D-F546-0383-0EF1-8A057B8E0609}"/>
              </a:ext>
            </a:extLst>
          </p:cNvPr>
          <p:cNvSpPr>
            <a:spLocks noGrp="1"/>
          </p:cNvSpPr>
          <p:nvPr>
            <p:ph type="dt" sz="half" idx="10"/>
          </p:nvPr>
        </p:nvSpPr>
        <p:spPr/>
        <p:txBody>
          <a:bodyPr/>
          <a:lstStyle/>
          <a:p>
            <a:fld id="{063F09AC-C23A-44EE-A3A7-9DA9C4CC5EB8}" type="datetimeFigureOut">
              <a:rPr lang="en-US" smtClean="0"/>
              <a:t>9/20/2023</a:t>
            </a:fld>
            <a:endParaRPr lang="en-US"/>
          </a:p>
        </p:txBody>
      </p:sp>
      <p:sp>
        <p:nvSpPr>
          <p:cNvPr id="6" name="Footer Placeholder 5">
            <a:extLst>
              <a:ext uri="{FF2B5EF4-FFF2-40B4-BE49-F238E27FC236}">
                <a16:creationId xmlns:a16="http://schemas.microsoft.com/office/drawing/2014/main" id="{9C2EEF11-B872-8A0E-4A36-BB7775A97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2645C-F225-66D1-ADC6-F2411246080E}"/>
              </a:ext>
            </a:extLst>
          </p:cNvPr>
          <p:cNvSpPr>
            <a:spLocks noGrp="1"/>
          </p:cNvSpPr>
          <p:nvPr>
            <p:ph type="sldNum" sz="quarter" idx="12"/>
          </p:nvPr>
        </p:nvSpPr>
        <p:spPr/>
        <p:txBody>
          <a:bodyPr/>
          <a:lstStyle/>
          <a:p>
            <a:fld id="{590E85B7-A559-40D7-8CD5-6D6A4347E578}" type="slidenum">
              <a:rPr lang="en-US" smtClean="0"/>
              <a:t>‹#›</a:t>
            </a:fld>
            <a:endParaRPr lang="en-US"/>
          </a:p>
        </p:txBody>
      </p:sp>
    </p:spTree>
    <p:extLst>
      <p:ext uri="{BB962C8B-B14F-4D97-AF65-F5344CB8AC3E}">
        <p14:creationId xmlns:p14="http://schemas.microsoft.com/office/powerpoint/2010/main" val="2701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image" Target="../media/image2.jpeg"/><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image" Target="../media/image3.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3.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803751-5516-78CD-E3AE-C4C1DE1B5A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909579-73FE-11B2-0596-CDC06A9FB7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597E66-CD14-7EA6-8322-F1E1426840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3F09AC-C23A-44EE-A3A7-9DA9C4CC5EB8}" type="datetimeFigureOut">
              <a:rPr lang="en-US" smtClean="0"/>
              <a:t>9/20/2023</a:t>
            </a:fld>
            <a:endParaRPr lang="en-US"/>
          </a:p>
        </p:txBody>
      </p:sp>
      <p:sp>
        <p:nvSpPr>
          <p:cNvPr id="5" name="Footer Placeholder 4">
            <a:extLst>
              <a:ext uri="{FF2B5EF4-FFF2-40B4-BE49-F238E27FC236}">
                <a16:creationId xmlns:a16="http://schemas.microsoft.com/office/drawing/2014/main" id="{A25CF987-528F-0298-36E5-FC06CC95E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F6A10-3321-348B-1824-79292D6630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E85B7-A559-40D7-8CD5-6D6A4347E578}" type="slidenum">
              <a:rPr lang="en-US" smtClean="0"/>
              <a:t>‹#›</a:t>
            </a:fld>
            <a:endParaRPr lang="en-US"/>
          </a:p>
        </p:txBody>
      </p:sp>
    </p:spTree>
    <p:extLst>
      <p:ext uri="{BB962C8B-B14F-4D97-AF65-F5344CB8AC3E}">
        <p14:creationId xmlns:p14="http://schemas.microsoft.com/office/powerpoint/2010/main" val="106516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descr="SunShot &#10;U.S. Department of Energy"/>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Rectangle 24"/>
          <p:cNvSpPr/>
          <p:nvPr userDrawn="1"/>
        </p:nvSpPr>
        <p:spPr>
          <a:xfrm>
            <a:off x="609600" y="6444478"/>
            <a:ext cx="1620252" cy="276999"/>
          </a:xfrm>
          <a:prstGeom prst="rect">
            <a:avLst/>
          </a:prstGeom>
        </p:spPr>
        <p:txBody>
          <a:bodyPr wrap="none">
            <a:spAutoFit/>
          </a:bodyPr>
          <a:lstStyle/>
          <a:p>
            <a:pPr defTabSz="609570"/>
            <a:r>
              <a:rPr lang="en-US" sz="1200" err="1">
                <a:solidFill>
                  <a:srgbClr val="4B545D">
                    <a:lumMod val="60000"/>
                    <a:lumOff val="40000"/>
                  </a:srgbClr>
                </a:solidFill>
                <a:cs typeface="Calibri"/>
              </a:rPr>
              <a:t>energy.gov</a:t>
            </a:r>
            <a:r>
              <a:rPr lang="en-US" sz="1200">
                <a:solidFill>
                  <a:srgbClr val="4B545D">
                    <a:lumMod val="60000"/>
                    <a:lumOff val="40000"/>
                  </a:srgbClr>
                </a:solidFill>
                <a:cs typeface="Calibri"/>
              </a:rPr>
              <a:t>/solar-office</a:t>
            </a:r>
          </a:p>
        </p:txBody>
      </p:sp>
      <p:pic>
        <p:nvPicPr>
          <p:cNvPr id="26" name="Picture 25"/>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8954109" y="6255435"/>
            <a:ext cx="2669519" cy="445476"/>
          </a:xfrm>
          <a:prstGeom prst="rect">
            <a:avLst/>
          </a:prstGeom>
        </p:spPr>
      </p:pic>
      <p:cxnSp>
        <p:nvCxnSpPr>
          <p:cNvPr id="27" name="Straight Connector 26"/>
          <p:cNvCxnSpPr/>
          <p:nvPr userDrawn="1"/>
        </p:nvCxnSpPr>
        <p:spPr>
          <a:xfrm>
            <a:off x="609599" y="898479"/>
            <a:ext cx="1097280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28" name="Rectangle 27"/>
          <p:cNvSpPr/>
          <p:nvPr userDrawn="1"/>
        </p:nvSpPr>
        <p:spPr>
          <a:xfrm>
            <a:off x="11684529"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70"/>
            <a:endParaRPr lang="en-US" sz="1800">
              <a:solidFill>
                <a:srgbClr val="F38F26"/>
              </a:solidFill>
            </a:endParaRPr>
          </a:p>
        </p:txBody>
      </p:sp>
    </p:spTree>
    <p:extLst>
      <p:ext uri="{BB962C8B-B14F-4D97-AF65-F5344CB8AC3E}">
        <p14:creationId xmlns:p14="http://schemas.microsoft.com/office/powerpoint/2010/main" val="40184476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Lst>
  <p:hf hdr="0" ftr="0" dt="0"/>
  <p:txStyles>
    <p:titleStyle>
      <a:lvl1pPr algn="l" defTabSz="457178" rtl="0" eaLnBrk="1" latinLnBrk="0" hangingPunct="1">
        <a:spcBef>
          <a:spcPct val="0"/>
        </a:spcBef>
        <a:buNone/>
        <a:defRPr sz="2800" b="1" i="0" kern="1200">
          <a:solidFill>
            <a:srgbClr val="F38F26"/>
          </a:solidFill>
          <a:latin typeface="Calibri"/>
          <a:ea typeface="+mj-ea"/>
          <a:cs typeface="Calibri"/>
        </a:defRPr>
      </a:lvl1pPr>
    </p:titleStyle>
    <p:bodyStyle>
      <a:lvl1pPr marL="342882" indent="-342882" algn="l" defTabSz="457178" rtl="0" eaLnBrk="1" latinLnBrk="0" hangingPunct="1">
        <a:spcBef>
          <a:spcPct val="20000"/>
        </a:spcBef>
        <a:buClr>
          <a:srgbClr val="F38F26"/>
        </a:buClr>
        <a:buSzPct val="100000"/>
        <a:buFont typeface="Arial"/>
        <a:buChar char="•"/>
        <a:defRPr sz="2600" kern="1200">
          <a:solidFill>
            <a:schemeClr val="tx1"/>
          </a:solidFill>
          <a:latin typeface="Calibri"/>
          <a:ea typeface="+mn-ea"/>
          <a:cs typeface="Calibri"/>
        </a:defRPr>
      </a:lvl1pPr>
      <a:lvl2pPr marL="742913" indent="-285737" algn="l" defTabSz="457178" rtl="0" eaLnBrk="1" latinLnBrk="0" hangingPunct="1">
        <a:spcBef>
          <a:spcPct val="20000"/>
        </a:spcBef>
        <a:buClr>
          <a:schemeClr val="bg1">
            <a:lumMod val="75000"/>
          </a:schemeClr>
        </a:buClr>
        <a:buFont typeface="Arial"/>
        <a:buChar char="•"/>
        <a:defRPr sz="2400" kern="1200">
          <a:solidFill>
            <a:schemeClr val="tx1"/>
          </a:solidFill>
          <a:latin typeface="Calibri"/>
          <a:ea typeface="+mn-ea"/>
          <a:cs typeface="Calibri"/>
        </a:defRPr>
      </a:lvl2pPr>
      <a:lvl3pPr marL="1142942" indent="-228589" algn="l" defTabSz="457178" rtl="0" eaLnBrk="1" latinLnBrk="0" hangingPunct="1">
        <a:spcBef>
          <a:spcPct val="20000"/>
        </a:spcBef>
        <a:buClr>
          <a:srgbClr val="F38F26"/>
        </a:buClr>
        <a:buFont typeface="Arial"/>
        <a:buChar char="•"/>
        <a:defRPr sz="2200" kern="1200">
          <a:solidFill>
            <a:schemeClr val="tx1"/>
          </a:solidFill>
          <a:latin typeface="Calibri"/>
          <a:ea typeface="+mn-ea"/>
          <a:cs typeface="Calibri"/>
        </a:defRPr>
      </a:lvl3pPr>
      <a:lvl4pPr marL="1600120" indent="-228589" algn="l" defTabSz="457178" rtl="0" eaLnBrk="1" latinLnBrk="0" hangingPunct="1">
        <a:spcBef>
          <a:spcPct val="20000"/>
        </a:spcBef>
        <a:buClr>
          <a:srgbClr val="F38F26"/>
        </a:buClr>
        <a:buFont typeface="Arial"/>
        <a:buChar char="–"/>
        <a:defRPr sz="1800" kern="1200">
          <a:solidFill>
            <a:schemeClr val="tx1"/>
          </a:solidFill>
          <a:latin typeface="Calibri"/>
          <a:ea typeface="+mn-ea"/>
          <a:cs typeface="Calibri"/>
        </a:defRPr>
      </a:lvl4pPr>
      <a:lvl5pPr marL="2057298" indent="-228589" algn="l" defTabSz="457178" rtl="0" eaLnBrk="1" latinLnBrk="0" hangingPunct="1">
        <a:spcBef>
          <a:spcPct val="20000"/>
        </a:spcBef>
        <a:buClr>
          <a:srgbClr val="F38F26"/>
        </a:buClr>
        <a:buFont typeface="Arial"/>
        <a:buChar char="»"/>
        <a:defRPr sz="1800" kern="1200">
          <a:solidFill>
            <a:schemeClr val="tx1"/>
          </a:solidFill>
          <a:latin typeface="Calibri"/>
          <a:ea typeface="+mn-ea"/>
          <a:cs typeface="Calibri"/>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12192001" cy="787542"/>
          </a:xfrm>
          <a:prstGeom prst="rect">
            <a:avLst/>
          </a:prstGeom>
          <a:gradFill>
            <a:gsLst>
              <a:gs pos="0">
                <a:schemeClr val="bg1">
                  <a:lumMod val="85000"/>
                </a:schemeClr>
              </a:gs>
              <a:gs pos="79000">
                <a:schemeClr val="bg1"/>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spcBef>
                <a:spcPct val="0"/>
              </a:spcBef>
              <a:spcAft>
                <a:spcPct val="0"/>
              </a:spcAft>
            </a:pPr>
            <a:endParaRPr lang="en-US" sz="2400">
              <a:solidFill>
                <a:prstClr val="white"/>
              </a:solidFill>
            </a:endParaRPr>
          </a:p>
        </p:txBody>
      </p:sp>
      <p:sp>
        <p:nvSpPr>
          <p:cNvPr id="10" name="Rectangle 9"/>
          <p:cNvSpPr/>
          <p:nvPr/>
        </p:nvSpPr>
        <p:spPr>
          <a:xfrm>
            <a:off x="1838849" y="6578601"/>
            <a:ext cx="10353152" cy="284163"/>
          </a:xfrm>
          <a:prstGeom prst="rect">
            <a:avLst/>
          </a:prstGeom>
          <a:solidFill>
            <a:srgbClr val="00663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ea typeface="ＭＳ Ｐゴシック" pitchFamily="-106" charset="-128"/>
              <a:cs typeface="ＭＳ Ｐゴシック" pitchFamily="-106" charset="-128"/>
            </a:endParaRPr>
          </a:p>
        </p:txBody>
      </p:sp>
      <p:sp>
        <p:nvSpPr>
          <p:cNvPr id="12" name="Rectangle 11"/>
          <p:cNvSpPr>
            <a:spLocks/>
          </p:cNvSpPr>
          <p:nvPr/>
        </p:nvSpPr>
        <p:spPr>
          <a:xfrm flipH="1">
            <a:off x="1" y="6578601"/>
            <a:ext cx="1858944" cy="284163"/>
          </a:xfrm>
          <a:prstGeom prst="rect">
            <a:avLst/>
          </a:prstGeom>
          <a:solidFill>
            <a:srgbClr val="3A9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ea typeface="ＭＳ Ｐゴシック" pitchFamily="-106" charset="-128"/>
              <a:cs typeface="ＭＳ Ｐゴシック" pitchFamily="-106" charset="-128"/>
            </a:endParaRPr>
          </a:p>
        </p:txBody>
      </p:sp>
      <p:sp>
        <p:nvSpPr>
          <p:cNvPr id="1028" name="Title Placeholder 1"/>
          <p:cNvSpPr>
            <a:spLocks noGrp="1"/>
          </p:cNvSpPr>
          <p:nvPr>
            <p:ph type="title"/>
          </p:nvPr>
        </p:nvSpPr>
        <p:spPr bwMode="auto">
          <a:xfrm>
            <a:off x="480484" y="-38100"/>
            <a:ext cx="116332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Text Placeholder 9"/>
          <p:cNvSpPr txBox="1">
            <a:spLocks/>
          </p:cNvSpPr>
          <p:nvPr/>
        </p:nvSpPr>
        <p:spPr>
          <a:xfrm>
            <a:off x="11588752" y="6605588"/>
            <a:ext cx="603249" cy="241300"/>
          </a:xfrm>
          <a:prstGeom prst="rect">
            <a:avLst/>
          </a:prstGeom>
        </p:spPr>
        <p:txBody>
          <a:bodyPr>
            <a:normAutofit/>
          </a:bodyPr>
          <a:lstStyle>
            <a:lvl1pPr marL="342900" indent="-342900" eaLnBrk="0" hangingPunct="0">
              <a:defRPr sz="2400">
                <a:solidFill>
                  <a:schemeClr val="tx1"/>
                </a:solidFill>
                <a:latin typeface="Arial" charset="0"/>
                <a:ea typeface="ヒラギノ角ゴ Pro W3"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defTabSz="457200" eaLnBrk="1" fontAlgn="base" hangingPunct="1">
              <a:lnSpc>
                <a:spcPct val="90000"/>
              </a:lnSpc>
              <a:spcBef>
                <a:spcPct val="20000"/>
              </a:spcBef>
              <a:spcAft>
                <a:spcPct val="0"/>
              </a:spcAft>
              <a:buFont typeface="Arial" charset="0"/>
              <a:buNone/>
            </a:pPr>
            <a:fld id="{3B8FDC89-80CC-DB49-B2EA-BD0F5E541433}" type="slidenum">
              <a:rPr lang="en-US" sz="900">
                <a:solidFill>
                  <a:srgbClr val="FFFFFF"/>
                </a:solidFill>
                <a:latin typeface="Franklin Gothic Book" charset="0"/>
                <a:cs typeface="Arial" charset="0"/>
              </a:rPr>
              <a:pPr algn="ctr" defTabSz="457200" eaLnBrk="1" fontAlgn="base" hangingPunct="1">
                <a:lnSpc>
                  <a:spcPct val="90000"/>
                </a:lnSpc>
                <a:spcBef>
                  <a:spcPct val="20000"/>
                </a:spcBef>
                <a:spcAft>
                  <a:spcPct val="0"/>
                </a:spcAft>
                <a:buFont typeface="Arial" charset="0"/>
                <a:buNone/>
              </a:pPr>
              <a:t>‹#›</a:t>
            </a:fld>
            <a:endParaRPr lang="en-US" sz="900">
              <a:solidFill>
                <a:srgbClr val="FFFFFF"/>
              </a:solidFill>
              <a:latin typeface="Franklin Gothic Book" charset="0"/>
              <a:cs typeface="Arial" charset="0"/>
            </a:endParaRPr>
          </a:p>
        </p:txBody>
      </p:sp>
      <p:sp>
        <p:nvSpPr>
          <p:cNvPr id="11" name="Rectangle 10"/>
          <p:cNvSpPr/>
          <p:nvPr/>
        </p:nvSpPr>
        <p:spPr bwMode="auto">
          <a:xfrm flipH="1" flipV="1">
            <a:off x="0" y="787401"/>
            <a:ext cx="12192000" cy="28575"/>
          </a:xfrm>
          <a:prstGeom prst="rect">
            <a:avLst/>
          </a:prstGeom>
          <a:solidFill>
            <a:schemeClr val="accent5"/>
          </a:solidFill>
          <a:ln>
            <a:solidFill>
              <a:srgbClr val="3A901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a:solidFill>
                <a:srgbClr val="FFFFFF"/>
              </a:solidFill>
              <a:ea typeface="ＭＳ Ｐゴシック" pitchFamily="-106" charset="-128"/>
              <a:cs typeface="ＭＳ Ｐゴシック" pitchFamily="-106" charset="-128"/>
            </a:endParaRPr>
          </a:p>
        </p:txBody>
      </p:sp>
      <p:sp>
        <p:nvSpPr>
          <p:cNvPr id="5" name="TextBox 4"/>
          <p:cNvSpPr txBox="1"/>
          <p:nvPr/>
        </p:nvSpPr>
        <p:spPr>
          <a:xfrm>
            <a:off x="97368" y="6596064"/>
            <a:ext cx="6593417" cy="238125"/>
          </a:xfrm>
          <a:prstGeom prst="rect">
            <a:avLst/>
          </a:prstGeom>
          <a:noFill/>
        </p:spPr>
        <p:txBody>
          <a:bodyPr>
            <a:spAutoFit/>
          </a:bodyPr>
          <a:lstStyle/>
          <a:p>
            <a:pPr defTabSz="457200" fontAlgn="base">
              <a:spcBef>
                <a:spcPct val="0"/>
              </a:spcBef>
              <a:spcAft>
                <a:spcPct val="0"/>
              </a:spcAft>
              <a:defRPr/>
            </a:pPr>
            <a:r>
              <a:rPr lang="en-US" sz="950">
                <a:solidFill>
                  <a:prstClr val="white"/>
                </a:solidFill>
                <a:latin typeface="Franklin Gothic Medium"/>
                <a:ea typeface="ＭＳ Ｐゴシック" pitchFamily="-106" charset="-128"/>
                <a:cs typeface="ＭＳ Ｐゴシック" pitchFamily="-106" charset="-128"/>
              </a:rPr>
              <a:t>U.S. DEPARTMENT OF ENERGY       OFFICE OF ENERGY EFFICIENCY &amp; RENEWABLE ENERGY</a:t>
            </a:r>
          </a:p>
        </p:txBody>
      </p:sp>
      <p:sp>
        <p:nvSpPr>
          <p:cNvPr id="1032" name="Text Placeholder 8"/>
          <p:cNvSpPr>
            <a:spLocks noGrp="1"/>
          </p:cNvSpPr>
          <p:nvPr>
            <p:ph type="body" idx="1"/>
          </p:nvPr>
        </p:nvSpPr>
        <p:spPr bwMode="auto">
          <a:xfrm>
            <a:off x="480484" y="104775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407605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Lst>
  <p:txStyles>
    <p:titleStyle>
      <a:lvl1pPr algn="l" defTabSz="457200" rtl="0" eaLnBrk="1" fontAlgn="base" hangingPunct="1">
        <a:spcBef>
          <a:spcPct val="0"/>
        </a:spcBef>
        <a:spcAft>
          <a:spcPct val="0"/>
        </a:spcAft>
        <a:defRPr lang="en-US" sz="3300" b="1" kern="1200" dirty="0">
          <a:solidFill>
            <a:srgbClr val="007934"/>
          </a:solidFill>
          <a:latin typeface="+mj-lt"/>
          <a:ea typeface="ヒラギノ角ゴ Pro W3" charset="0"/>
          <a:cs typeface="Arial"/>
        </a:defRPr>
      </a:lvl1pPr>
      <a:lvl2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2pPr>
      <a:lvl3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3pPr>
      <a:lvl4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4pPr>
      <a:lvl5pPr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5pPr>
      <a:lvl6pPr marL="4572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6pPr>
      <a:lvl7pPr marL="9144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7pPr>
      <a:lvl8pPr marL="13716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8pPr>
      <a:lvl9pPr marL="1828800" algn="l" defTabSz="457200" rtl="0" eaLnBrk="1" fontAlgn="base" hangingPunct="1">
        <a:spcBef>
          <a:spcPct val="0"/>
        </a:spcBef>
        <a:spcAft>
          <a:spcPct val="0"/>
        </a:spcAft>
        <a:defRPr sz="3300" b="1">
          <a:solidFill>
            <a:srgbClr val="007934"/>
          </a:solidFill>
          <a:latin typeface="Franklin Gothic Medium" charset="0"/>
          <a:ea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2600" kern="1200">
          <a:solidFill>
            <a:srgbClr val="282B2E"/>
          </a:solidFill>
          <a:latin typeface="+mj-lt"/>
          <a:ea typeface="ヒラギノ角ゴ Pro W3"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rgbClr val="282B2E"/>
          </a:solidFill>
          <a:latin typeface="+mn-lt"/>
          <a:ea typeface="ヒラギノ角ゴ Pro W3" charset="0"/>
          <a:cs typeface="Arial"/>
        </a:defRPr>
      </a:lvl2pPr>
      <a:lvl3pPr marL="1143000" indent="-228600" algn="l" defTabSz="457200" rtl="0" eaLnBrk="1" fontAlgn="base" hangingPunct="1">
        <a:spcBef>
          <a:spcPct val="20000"/>
        </a:spcBef>
        <a:spcAft>
          <a:spcPct val="0"/>
        </a:spcAft>
        <a:buFont typeface="Arial" charset="0"/>
        <a:buChar char="•"/>
        <a:defRPr sz="2200" kern="1200">
          <a:solidFill>
            <a:srgbClr val="282B2E"/>
          </a:solidFill>
          <a:latin typeface="+mn-lt"/>
          <a:ea typeface="ヒラギノ角ゴ Pro W3" charset="0"/>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282B2E"/>
          </a:solidFill>
          <a:latin typeface="+mn-lt"/>
          <a:ea typeface="ヒラギノ角ゴ Pro W3" charset="0"/>
          <a:cs typeface="Arial"/>
        </a:defRPr>
      </a:lvl4pPr>
      <a:lvl5pPr marL="2057400" indent="-228600" algn="l" defTabSz="457200" rtl="0" eaLnBrk="1" fontAlgn="base" hangingPunct="1">
        <a:spcBef>
          <a:spcPct val="20000"/>
        </a:spcBef>
        <a:spcAft>
          <a:spcPct val="0"/>
        </a:spcAft>
        <a:buFont typeface="Arial" charset="0"/>
        <a:buChar char="»"/>
        <a:defRPr kern="1200">
          <a:solidFill>
            <a:srgbClr val="282B2E"/>
          </a:solidFill>
          <a:latin typeface="+mn-lt"/>
          <a:ea typeface="ヒラギノ角ゴ Pro W3"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mailto:Sarah.Wilder@ee.doe.gov" TargetMode="External"/><Relationship Id="rId2" Type="http://schemas.openxmlformats.org/officeDocument/2006/relationships/hyperlink" Target="mailto:andrew.graves@ee.doe.gov"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B59319-6005-7CCF-70A1-A0734E562134}"/>
              </a:ext>
            </a:extLst>
          </p:cNvPr>
          <p:cNvSpPr>
            <a:spLocks noGrp="1"/>
          </p:cNvSpPr>
          <p:nvPr>
            <p:ph type="sldNum" sz="quarter" idx="4"/>
          </p:nvPr>
        </p:nvSpPr>
        <p:spPr/>
        <p:txBody>
          <a:bodyPr/>
          <a:lstStyle/>
          <a:p>
            <a:fld id="{4B7910E5-F3D7-7541-A239-E632F655FDFB}" type="slidenum">
              <a:rPr lang="en-US" smtClean="0"/>
              <a:pPr/>
              <a:t>1</a:t>
            </a:fld>
            <a:endParaRPr lang="en-US"/>
          </a:p>
        </p:txBody>
      </p:sp>
      <p:graphicFrame>
        <p:nvGraphicFramePr>
          <p:cNvPr id="9" name="Table 7">
            <a:extLst>
              <a:ext uri="{FF2B5EF4-FFF2-40B4-BE49-F238E27FC236}">
                <a16:creationId xmlns:a16="http://schemas.microsoft.com/office/drawing/2014/main" id="{B1BDD948-19C1-B571-E538-DC6470138547}"/>
              </a:ext>
            </a:extLst>
          </p:cNvPr>
          <p:cNvGraphicFramePr>
            <a:graphicFrameLocks noGrp="1"/>
          </p:cNvGraphicFramePr>
          <p:nvPr>
            <p:extLst>
              <p:ext uri="{D42A27DB-BD31-4B8C-83A1-F6EECF244321}">
                <p14:modId xmlns:p14="http://schemas.microsoft.com/office/powerpoint/2010/main" val="1905489009"/>
              </p:ext>
            </p:extLst>
          </p:nvPr>
        </p:nvGraphicFramePr>
        <p:xfrm>
          <a:off x="334224" y="1832269"/>
          <a:ext cx="6458623" cy="3714914"/>
        </p:xfrm>
        <a:graphic>
          <a:graphicData uri="http://schemas.openxmlformats.org/drawingml/2006/table">
            <a:tbl>
              <a:tblPr bandRow="1">
                <a:tableStyleId>{21E4AEA4-8DFA-4A89-87EB-49C32662AFE0}</a:tableStyleId>
              </a:tblPr>
              <a:tblGrid>
                <a:gridCol w="1599752">
                  <a:extLst>
                    <a:ext uri="{9D8B030D-6E8A-4147-A177-3AD203B41FA5}">
                      <a16:colId xmlns:a16="http://schemas.microsoft.com/office/drawing/2014/main" val="1473806826"/>
                    </a:ext>
                  </a:extLst>
                </a:gridCol>
                <a:gridCol w="4858871">
                  <a:extLst>
                    <a:ext uri="{9D8B030D-6E8A-4147-A177-3AD203B41FA5}">
                      <a16:colId xmlns:a16="http://schemas.microsoft.com/office/drawing/2014/main" val="830368223"/>
                    </a:ext>
                  </a:extLst>
                </a:gridCol>
              </a:tblGrid>
              <a:tr h="514514">
                <a:tc>
                  <a:txBody>
                    <a:bodyPr/>
                    <a:lstStyle/>
                    <a:p>
                      <a:pPr marL="0" algn="l" rtl="0" eaLnBrk="1" latinLnBrk="0" hangingPunct="1">
                        <a:buNone/>
                      </a:pPr>
                      <a:r>
                        <a:rPr lang="en-US" sz="2000" b="1" kern="1200">
                          <a:solidFill>
                            <a:schemeClr val="dk1"/>
                          </a:solidFill>
                          <a:latin typeface="+mn-lt"/>
                          <a:ea typeface="+mn-ea"/>
                          <a:cs typeface="+mn-cs"/>
                        </a:rPr>
                        <a:t>Career Type  </a:t>
                      </a:r>
                    </a:p>
                  </a:txBody>
                  <a:tcPr>
                    <a:solidFill>
                      <a:schemeClr val="accent2"/>
                    </a:solidFill>
                  </a:tcPr>
                </a:tc>
                <a:tc>
                  <a:txBody>
                    <a:bodyPr/>
                    <a:lstStyle/>
                    <a:p>
                      <a:pPr marL="0" indent="0" algn="l" rtl="0" eaLnBrk="1" latinLnBrk="0" hangingPunct="1">
                        <a:buFont typeface="Arial" panose="020B0604020202020204" pitchFamily="34" charset="0"/>
                        <a:buNone/>
                      </a:pPr>
                      <a:r>
                        <a:rPr lang="en-US" sz="2000" b="1" kern="1200">
                          <a:solidFill>
                            <a:schemeClr val="dk1"/>
                          </a:solidFill>
                          <a:latin typeface="+mn-lt"/>
                          <a:ea typeface="+mn-ea"/>
                          <a:cs typeface="+mn-cs"/>
                        </a:rPr>
                        <a:t>Roles </a:t>
                      </a:r>
                    </a:p>
                  </a:txBody>
                  <a:tcPr>
                    <a:solidFill>
                      <a:schemeClr val="accent2"/>
                    </a:solidFill>
                  </a:tcPr>
                </a:tc>
                <a:extLst>
                  <a:ext uri="{0D108BD9-81ED-4DB2-BD59-A6C34878D82A}">
                    <a16:rowId xmlns:a16="http://schemas.microsoft.com/office/drawing/2014/main" val="3665112601"/>
                  </a:ext>
                </a:extLst>
              </a:tr>
              <a:tr h="1043180">
                <a:tc>
                  <a:txBody>
                    <a:bodyPr/>
                    <a:lstStyle/>
                    <a:p>
                      <a:pPr>
                        <a:buNone/>
                      </a:pPr>
                      <a:r>
                        <a:rPr lang="en-US" sz="1800"/>
                        <a:t>Solar Installation </a:t>
                      </a:r>
                    </a:p>
                  </a:txBody>
                  <a:tcPr/>
                </a:tc>
                <a:tc>
                  <a:txBody>
                    <a:bodyPr/>
                    <a:lstStyle/>
                    <a:p>
                      <a:pPr marL="342900" indent="-342900">
                        <a:buFont typeface="Arial" panose="020B0604020202020204" pitchFamily="34" charset="0"/>
                        <a:buChar char="•"/>
                      </a:pPr>
                      <a:r>
                        <a:rPr lang="en-US" sz="1600"/>
                        <a:t>Entry level installation/construction </a:t>
                      </a:r>
                    </a:p>
                    <a:p>
                      <a:pPr marL="342900" indent="-342900">
                        <a:buFont typeface="Arial" panose="020B0604020202020204" pitchFamily="34" charset="0"/>
                        <a:buChar char="•"/>
                      </a:pPr>
                      <a:r>
                        <a:rPr lang="en-US" sz="1600"/>
                        <a:t>Electrician/technician </a:t>
                      </a:r>
                    </a:p>
                    <a:p>
                      <a:pPr marL="342900" indent="-342900">
                        <a:buFont typeface="Arial" panose="020B0604020202020204" pitchFamily="34" charset="0"/>
                        <a:buChar char="•"/>
                      </a:pPr>
                      <a:r>
                        <a:rPr lang="en-US" sz="1600"/>
                        <a:t>Operations and Maintenance (O&amp;M) </a:t>
                      </a:r>
                    </a:p>
                    <a:p>
                      <a:pPr marL="342900" indent="-342900">
                        <a:buFont typeface="Arial" panose="020B0604020202020204" pitchFamily="34" charset="0"/>
                        <a:buChar char="•"/>
                      </a:pPr>
                      <a:r>
                        <a:rPr lang="en-US" sz="1600"/>
                        <a:t>Business Career Track </a:t>
                      </a:r>
                      <a:endParaRPr lang="en-US" sz="1100"/>
                    </a:p>
                  </a:txBody>
                  <a:tcPr/>
                </a:tc>
                <a:extLst>
                  <a:ext uri="{0D108BD9-81ED-4DB2-BD59-A6C34878D82A}">
                    <a16:rowId xmlns:a16="http://schemas.microsoft.com/office/drawing/2014/main" val="2797058839"/>
                  </a:ext>
                </a:extLst>
              </a:tr>
              <a:tr h="983570">
                <a:tc>
                  <a:txBody>
                    <a:bodyPr/>
                    <a:lstStyle/>
                    <a:p>
                      <a:pPr>
                        <a:buNone/>
                      </a:pPr>
                      <a:r>
                        <a:rPr lang="en-US" sz="1800"/>
                        <a:t>Power System Workers </a:t>
                      </a:r>
                    </a:p>
                  </a:txBody>
                  <a:tcPr/>
                </a:tc>
                <a:tc>
                  <a:txBody>
                    <a:bodyPr/>
                    <a:lstStyle/>
                    <a:p>
                      <a:pPr marL="342900" indent="-342900" algn="l" rtl="0" eaLnBrk="1" latinLnBrk="0" hangingPunct="1">
                        <a:buFont typeface="Arial" panose="020B0604020202020204" pitchFamily="34" charset="0"/>
                        <a:buChar char="•"/>
                      </a:pPr>
                      <a:r>
                        <a:rPr lang="en-US" sz="1600" kern="1200">
                          <a:solidFill>
                            <a:schemeClr val="dk1"/>
                          </a:solidFill>
                        </a:rPr>
                        <a:t>Utility engineers </a:t>
                      </a:r>
                    </a:p>
                    <a:p>
                      <a:pPr marL="342900" indent="-342900" algn="l" rtl="0" eaLnBrk="1" latinLnBrk="0" hangingPunct="1">
                        <a:buFont typeface="Arial" panose="020B0604020202020204" pitchFamily="34" charset="0"/>
                        <a:buChar char="•"/>
                      </a:pPr>
                      <a:r>
                        <a:rPr lang="en-US" sz="1600" kern="1200">
                          <a:solidFill>
                            <a:schemeClr val="dk1"/>
                          </a:solidFill>
                        </a:rPr>
                        <a:t>RTO/ISOs</a:t>
                      </a:r>
                    </a:p>
                    <a:p>
                      <a:pPr marL="342900" indent="-342900" algn="l" rtl="0" eaLnBrk="1" latinLnBrk="0" hangingPunct="1">
                        <a:buFont typeface="Arial" panose="020B0604020202020204" pitchFamily="34" charset="0"/>
                        <a:buChar char="•"/>
                      </a:pPr>
                      <a:r>
                        <a:rPr lang="en-US" sz="1600" kern="1200">
                          <a:solidFill>
                            <a:schemeClr val="dk1"/>
                          </a:solidFill>
                        </a:rPr>
                        <a:t>Public Utility Commission staff </a:t>
                      </a:r>
                    </a:p>
                    <a:p>
                      <a:pPr marL="342900" indent="-342900" algn="l" rtl="0" eaLnBrk="1" latinLnBrk="0" hangingPunct="1">
                        <a:buFont typeface="Arial" panose="020B0604020202020204" pitchFamily="34" charset="0"/>
                        <a:buChar char="•"/>
                      </a:pPr>
                      <a:r>
                        <a:rPr lang="en-US" sz="1600" kern="1200">
                          <a:solidFill>
                            <a:schemeClr val="dk1"/>
                          </a:solidFill>
                        </a:rPr>
                        <a:t>Cyber Security professionals </a:t>
                      </a:r>
                      <a:endParaRPr lang="en-US" sz="1600" kern="1200">
                        <a:solidFill>
                          <a:schemeClr val="dk1"/>
                        </a:solidFill>
                        <a:latin typeface="+mn-lt"/>
                        <a:ea typeface="+mn-ea"/>
                        <a:cs typeface="+mn-cs"/>
                      </a:endParaRPr>
                    </a:p>
                  </a:txBody>
                  <a:tcPr/>
                </a:tc>
                <a:extLst>
                  <a:ext uri="{0D108BD9-81ED-4DB2-BD59-A6C34878D82A}">
                    <a16:rowId xmlns:a16="http://schemas.microsoft.com/office/drawing/2014/main" val="1626012516"/>
                  </a:ext>
                </a:extLst>
              </a:tr>
              <a:tr h="852459">
                <a:tc>
                  <a:txBody>
                    <a:bodyPr/>
                    <a:lstStyle/>
                    <a:p>
                      <a:pPr>
                        <a:buNone/>
                      </a:pPr>
                      <a:r>
                        <a:rPr lang="en-US" sz="1800" dirty="0"/>
                        <a:t>Adjacent Careers </a:t>
                      </a:r>
                    </a:p>
                  </a:txBody>
                  <a:tcPr/>
                </a:tc>
                <a:tc>
                  <a:txBody>
                    <a:bodyPr/>
                    <a:lstStyle/>
                    <a:p>
                      <a:pPr marL="342900" indent="-342900" algn="l" rtl="0" eaLnBrk="1" latinLnBrk="0" hangingPunct="1">
                        <a:buFont typeface="Arial" panose="020B0604020202020204" pitchFamily="34" charset="0"/>
                        <a:buChar char="•"/>
                      </a:pPr>
                      <a:r>
                        <a:rPr lang="en-US" sz="1600" kern="1200" dirty="0">
                          <a:solidFill>
                            <a:schemeClr val="dk1"/>
                          </a:solidFill>
                        </a:rPr>
                        <a:t>Architects </a:t>
                      </a:r>
                    </a:p>
                    <a:p>
                      <a:pPr marL="342900" indent="-342900" algn="l" rtl="0" eaLnBrk="1" latinLnBrk="0" hangingPunct="1">
                        <a:buFont typeface="Arial" panose="020B0604020202020204" pitchFamily="34" charset="0"/>
                        <a:buChar char="•"/>
                      </a:pPr>
                      <a:r>
                        <a:rPr lang="en-US" sz="1600" kern="1200" dirty="0">
                          <a:solidFill>
                            <a:schemeClr val="dk1"/>
                          </a:solidFill>
                        </a:rPr>
                        <a:t>Firefighters and First Responders </a:t>
                      </a:r>
                    </a:p>
                    <a:p>
                      <a:pPr marL="342900" indent="-342900" algn="l" rtl="0" eaLnBrk="1" latinLnBrk="0" hangingPunct="1">
                        <a:buFont typeface="Arial" panose="020B0604020202020204" pitchFamily="34" charset="0"/>
                        <a:buChar char="•"/>
                      </a:pPr>
                      <a:r>
                        <a:rPr lang="en-US" sz="1600" kern="1200" dirty="0">
                          <a:solidFill>
                            <a:schemeClr val="dk1"/>
                          </a:solidFill>
                        </a:rPr>
                        <a:t>Real Estate </a:t>
                      </a:r>
                      <a:endParaRPr lang="en-US" sz="1600" kern="1200" dirty="0">
                        <a:solidFill>
                          <a:schemeClr val="dk1"/>
                        </a:solidFill>
                        <a:latin typeface="+mn-lt"/>
                        <a:ea typeface="+mn-ea"/>
                        <a:cs typeface="+mn-cs"/>
                      </a:endParaRPr>
                    </a:p>
                    <a:p>
                      <a:pPr marL="342900" lvl="0" indent="-342900" algn="l">
                        <a:buFont typeface="Arial" panose="020B0604020202020204" pitchFamily="34" charset="0"/>
                        <a:buChar char="•"/>
                      </a:pPr>
                      <a:r>
                        <a:rPr lang="en-US" sz="1600" kern="1200" dirty="0">
                          <a:solidFill>
                            <a:schemeClr val="dk1"/>
                          </a:solidFill>
                        </a:rPr>
                        <a:t>Regulators/policymakers </a:t>
                      </a:r>
                    </a:p>
                  </a:txBody>
                  <a:tcPr/>
                </a:tc>
                <a:extLst>
                  <a:ext uri="{0D108BD9-81ED-4DB2-BD59-A6C34878D82A}">
                    <a16:rowId xmlns:a16="http://schemas.microsoft.com/office/drawing/2014/main" val="672271876"/>
                  </a:ext>
                </a:extLst>
              </a:tr>
            </a:tbl>
          </a:graphicData>
        </a:graphic>
      </p:graphicFrame>
      <p:sp>
        <p:nvSpPr>
          <p:cNvPr id="8" name="Title 1">
            <a:extLst>
              <a:ext uri="{FF2B5EF4-FFF2-40B4-BE49-F238E27FC236}">
                <a16:creationId xmlns:a16="http://schemas.microsoft.com/office/drawing/2014/main" id="{026D1EDC-2508-0D45-F466-7EC9A58CA3A1}"/>
              </a:ext>
            </a:extLst>
          </p:cNvPr>
          <p:cNvSpPr txBox="1">
            <a:spLocks/>
          </p:cNvSpPr>
          <p:nvPr/>
        </p:nvSpPr>
        <p:spPr>
          <a:xfrm>
            <a:off x="308407" y="-32575"/>
            <a:ext cx="11300859" cy="886505"/>
          </a:xfrm>
          <a:prstGeom prst="rect">
            <a:avLst/>
          </a:prstGeom>
        </p:spPr>
        <p:txBody>
          <a:bodyPr lIns="162532" tIns="81265" rIns="162532" bIns="81265" anchor="ctr"/>
          <a:lstStyle>
            <a:lvl1pPr algn="l" defTabSz="457120" rtl="0" eaLnBrk="1" latinLnBrk="0" hangingPunct="1">
              <a:spcBef>
                <a:spcPct val="0"/>
              </a:spcBef>
              <a:buNone/>
              <a:defRPr sz="2775" b="1" i="0" kern="1200">
                <a:solidFill>
                  <a:srgbClr val="F38F26"/>
                </a:solidFill>
                <a:latin typeface="Calibri"/>
                <a:ea typeface="+mj-ea"/>
                <a:cs typeface="Calibri"/>
              </a:defRPr>
            </a:lvl1pPr>
          </a:lstStyle>
          <a:p>
            <a:endParaRPr lang="en-US" sz="3200"/>
          </a:p>
        </p:txBody>
      </p:sp>
      <p:sp>
        <p:nvSpPr>
          <p:cNvPr id="7" name="TextBox 6">
            <a:extLst>
              <a:ext uri="{FF2B5EF4-FFF2-40B4-BE49-F238E27FC236}">
                <a16:creationId xmlns:a16="http://schemas.microsoft.com/office/drawing/2014/main" id="{CF1E1492-2F58-7EC2-0F91-07D6BFC800EA}"/>
              </a:ext>
            </a:extLst>
          </p:cNvPr>
          <p:cNvSpPr txBox="1"/>
          <p:nvPr/>
        </p:nvSpPr>
        <p:spPr>
          <a:xfrm>
            <a:off x="248663" y="234258"/>
            <a:ext cx="11694674" cy="523220"/>
          </a:xfrm>
          <a:prstGeom prst="rect">
            <a:avLst/>
          </a:prstGeom>
          <a:noFill/>
        </p:spPr>
        <p:txBody>
          <a:bodyPr wrap="square">
            <a:spAutoFit/>
          </a:bodyPr>
          <a:lstStyle/>
          <a:p>
            <a:r>
              <a:rPr lang="en-US" sz="2800" b="1">
                <a:solidFill>
                  <a:schemeClr val="accent2"/>
                </a:solidFill>
                <a:cs typeface="Aldhabi" panose="020B0604020202020204" pitchFamily="2" charset="-78"/>
              </a:rPr>
              <a:t>EERE Solar Energy Technologies Office – Workforce Overview   </a:t>
            </a:r>
            <a:endParaRPr lang="en-US" sz="2800"/>
          </a:p>
        </p:txBody>
      </p:sp>
      <p:graphicFrame>
        <p:nvGraphicFramePr>
          <p:cNvPr id="14" name="Table 7">
            <a:extLst>
              <a:ext uri="{FF2B5EF4-FFF2-40B4-BE49-F238E27FC236}">
                <a16:creationId xmlns:a16="http://schemas.microsoft.com/office/drawing/2014/main" id="{3AC18A12-6060-25AF-7032-BF5982250DC0}"/>
              </a:ext>
            </a:extLst>
          </p:cNvPr>
          <p:cNvGraphicFramePr>
            <a:graphicFrameLocks noGrp="1"/>
          </p:cNvGraphicFramePr>
          <p:nvPr>
            <p:extLst>
              <p:ext uri="{D42A27DB-BD31-4B8C-83A1-F6EECF244321}">
                <p14:modId xmlns:p14="http://schemas.microsoft.com/office/powerpoint/2010/main" val="2917801706"/>
              </p:ext>
            </p:extLst>
          </p:nvPr>
        </p:nvGraphicFramePr>
        <p:xfrm>
          <a:off x="7210635" y="1904064"/>
          <a:ext cx="4721816" cy="3286216"/>
        </p:xfrm>
        <a:graphic>
          <a:graphicData uri="http://schemas.openxmlformats.org/drawingml/2006/table">
            <a:tbl>
              <a:tblPr bandRow="1">
                <a:tableStyleId>{21E4AEA4-8DFA-4A89-87EB-49C32662AFE0}</a:tableStyleId>
              </a:tblPr>
              <a:tblGrid>
                <a:gridCol w="1794595">
                  <a:extLst>
                    <a:ext uri="{9D8B030D-6E8A-4147-A177-3AD203B41FA5}">
                      <a16:colId xmlns:a16="http://schemas.microsoft.com/office/drawing/2014/main" val="1473806826"/>
                    </a:ext>
                  </a:extLst>
                </a:gridCol>
                <a:gridCol w="2927221">
                  <a:extLst>
                    <a:ext uri="{9D8B030D-6E8A-4147-A177-3AD203B41FA5}">
                      <a16:colId xmlns:a16="http://schemas.microsoft.com/office/drawing/2014/main" val="830368223"/>
                    </a:ext>
                  </a:extLst>
                </a:gridCol>
              </a:tblGrid>
              <a:tr h="477714">
                <a:tc>
                  <a:txBody>
                    <a:bodyPr/>
                    <a:lstStyle/>
                    <a:p>
                      <a:pPr>
                        <a:buNone/>
                      </a:pPr>
                      <a:r>
                        <a:rPr lang="en-US" sz="2000" b="1"/>
                        <a:t>Engagement </a:t>
                      </a:r>
                    </a:p>
                  </a:txBody>
                  <a:tcPr>
                    <a:solidFill>
                      <a:schemeClr val="accent2"/>
                    </a:solidFill>
                  </a:tcPr>
                </a:tc>
                <a:tc>
                  <a:txBody>
                    <a:bodyPr/>
                    <a:lstStyle/>
                    <a:p>
                      <a:pPr marL="0" indent="0">
                        <a:buFont typeface="Arial" panose="020B0604020202020204" pitchFamily="34" charset="0"/>
                        <a:buNone/>
                      </a:pPr>
                      <a:r>
                        <a:rPr lang="en-US" sz="2000" b="1"/>
                        <a:t>Training Type </a:t>
                      </a:r>
                      <a:endParaRPr lang="en-US" sz="1400"/>
                    </a:p>
                  </a:txBody>
                  <a:tcPr>
                    <a:solidFill>
                      <a:schemeClr val="accent2"/>
                    </a:solidFill>
                  </a:tcPr>
                </a:tc>
                <a:extLst>
                  <a:ext uri="{0D108BD9-81ED-4DB2-BD59-A6C34878D82A}">
                    <a16:rowId xmlns:a16="http://schemas.microsoft.com/office/drawing/2014/main" val="3665112601"/>
                  </a:ext>
                </a:extLst>
              </a:tr>
              <a:tr h="992078">
                <a:tc>
                  <a:txBody>
                    <a:bodyPr/>
                    <a:lstStyle/>
                    <a:p>
                      <a:pPr>
                        <a:buNone/>
                      </a:pPr>
                      <a:r>
                        <a:rPr lang="en-US" sz="1600"/>
                        <a:t>Early Career</a:t>
                      </a:r>
                    </a:p>
                  </a:txBody>
                  <a:tcPr/>
                </a:tc>
                <a:tc>
                  <a:txBody>
                    <a:bodyPr/>
                    <a:lstStyle/>
                    <a:p>
                      <a:pPr marL="342900" indent="-342900">
                        <a:buFont typeface="Arial" panose="020B0604020202020204" pitchFamily="34" charset="0"/>
                        <a:buChar char="•"/>
                      </a:pPr>
                      <a:r>
                        <a:rPr lang="en-US" sz="1400"/>
                        <a:t>K12</a:t>
                      </a:r>
                    </a:p>
                    <a:p>
                      <a:pPr marL="342900" indent="-342900">
                        <a:buFont typeface="Arial" panose="020B0604020202020204" pitchFamily="34" charset="0"/>
                        <a:buChar char="•"/>
                      </a:pPr>
                      <a:r>
                        <a:rPr lang="en-US" sz="1400"/>
                        <a:t>Community Colleges </a:t>
                      </a:r>
                    </a:p>
                    <a:p>
                      <a:pPr marL="342900" indent="-342900">
                        <a:buFont typeface="Arial" panose="020B0604020202020204" pitchFamily="34" charset="0"/>
                        <a:buChar char="•"/>
                      </a:pPr>
                      <a:r>
                        <a:rPr lang="en-US" sz="1400"/>
                        <a:t>Universities </a:t>
                      </a:r>
                    </a:p>
                    <a:p>
                      <a:pPr marL="342900" indent="-342900">
                        <a:buFont typeface="Arial" panose="020B0604020202020204" pitchFamily="34" charset="0"/>
                        <a:buChar char="•"/>
                      </a:pPr>
                      <a:r>
                        <a:rPr lang="en-US" sz="1400"/>
                        <a:t>Fellowships</a:t>
                      </a:r>
                      <a:endParaRPr lang="en-US" sz="1050"/>
                    </a:p>
                  </a:txBody>
                  <a:tcPr/>
                </a:tc>
                <a:extLst>
                  <a:ext uri="{0D108BD9-81ED-4DB2-BD59-A6C34878D82A}">
                    <a16:rowId xmlns:a16="http://schemas.microsoft.com/office/drawing/2014/main" val="2797058839"/>
                  </a:ext>
                </a:extLst>
              </a:tr>
              <a:tr h="658184">
                <a:tc>
                  <a:txBody>
                    <a:bodyPr/>
                    <a:lstStyle/>
                    <a:p>
                      <a:pPr>
                        <a:buNone/>
                      </a:pPr>
                      <a:r>
                        <a:rPr lang="en-US" sz="1600"/>
                        <a:t>Mid-Career </a:t>
                      </a:r>
                    </a:p>
                  </a:txBody>
                  <a:tcPr/>
                </a:tc>
                <a:tc>
                  <a:txBody>
                    <a:bodyPr/>
                    <a:lstStyle/>
                    <a:p>
                      <a:pPr marL="342900" indent="-342900" algn="l" defTabSz="914400" rtl="0" eaLnBrk="1" latinLnBrk="0" hangingPunct="1">
                        <a:buFont typeface="Arial" panose="020B0604020202020204" pitchFamily="34" charset="0"/>
                        <a:buChar char="•"/>
                      </a:pPr>
                      <a:r>
                        <a:rPr lang="en-US" sz="1400" kern="1200">
                          <a:solidFill>
                            <a:schemeClr val="dk1"/>
                          </a:solidFill>
                        </a:rPr>
                        <a:t>Upskilling Modules  </a:t>
                      </a:r>
                    </a:p>
                    <a:p>
                      <a:pPr marL="342900" indent="-342900" algn="l" defTabSz="914400" rtl="0" eaLnBrk="1" latinLnBrk="0" hangingPunct="1">
                        <a:buFont typeface="Arial" panose="020B0604020202020204" pitchFamily="34" charset="0"/>
                        <a:buChar char="•"/>
                      </a:pPr>
                      <a:r>
                        <a:rPr lang="en-US" sz="1400" kern="1200">
                          <a:solidFill>
                            <a:schemeClr val="dk1"/>
                          </a:solidFill>
                          <a:latin typeface="+mn-lt"/>
                          <a:ea typeface="+mn-ea"/>
                          <a:cs typeface="+mn-cs"/>
                        </a:rPr>
                        <a:t>Continuing Education </a:t>
                      </a:r>
                    </a:p>
                  </a:txBody>
                  <a:tcPr/>
                </a:tc>
                <a:extLst>
                  <a:ext uri="{0D108BD9-81ED-4DB2-BD59-A6C34878D82A}">
                    <a16:rowId xmlns:a16="http://schemas.microsoft.com/office/drawing/2014/main" val="1626012516"/>
                  </a:ext>
                </a:extLst>
              </a:tr>
              <a:tr h="992078">
                <a:tc>
                  <a:txBody>
                    <a:bodyPr/>
                    <a:lstStyle/>
                    <a:p>
                      <a:pPr>
                        <a:buNone/>
                      </a:pPr>
                      <a:r>
                        <a:rPr lang="en-US" sz="1600"/>
                        <a:t>Disadvantaged Communities </a:t>
                      </a:r>
                    </a:p>
                  </a:txBody>
                  <a:tcPr/>
                </a:tc>
                <a:tc>
                  <a:txBody>
                    <a:bodyPr/>
                    <a:lstStyle/>
                    <a:p>
                      <a:pPr marL="342900" indent="-342900" algn="l" defTabSz="914400" rtl="0" eaLnBrk="1" latinLnBrk="0" hangingPunct="1">
                        <a:buFont typeface="Arial" panose="020B0604020202020204" pitchFamily="34" charset="0"/>
                        <a:buChar char="•"/>
                      </a:pPr>
                      <a:r>
                        <a:rPr lang="en-US" sz="1400" kern="1200">
                          <a:solidFill>
                            <a:schemeClr val="dk1"/>
                          </a:solidFill>
                          <a:latin typeface="+mn-lt"/>
                          <a:ea typeface="+mn-ea"/>
                          <a:cs typeface="+mn-cs"/>
                        </a:rPr>
                        <a:t>Community Based Organizations </a:t>
                      </a:r>
                    </a:p>
                    <a:p>
                      <a:pPr marL="342900" indent="-342900" algn="l" defTabSz="914400" rtl="0" eaLnBrk="1" latinLnBrk="0" hangingPunct="1">
                        <a:buFont typeface="Arial" panose="020B0604020202020204" pitchFamily="34" charset="0"/>
                        <a:buChar char="•"/>
                      </a:pPr>
                      <a:r>
                        <a:rPr lang="en-US" sz="1400" kern="1200">
                          <a:solidFill>
                            <a:schemeClr val="dk1"/>
                          </a:solidFill>
                          <a:latin typeface="+mn-lt"/>
                          <a:ea typeface="+mn-ea"/>
                          <a:cs typeface="+mn-cs"/>
                        </a:rPr>
                        <a:t>Mission-driven Programs  </a:t>
                      </a:r>
                    </a:p>
                    <a:p>
                      <a:pPr marL="342900" indent="-342900" algn="l" defTabSz="914400" rtl="0" eaLnBrk="1" latinLnBrk="0" hangingPunct="1">
                        <a:buFont typeface="Arial" panose="020B0604020202020204" pitchFamily="34" charset="0"/>
                        <a:buChar char="•"/>
                      </a:pPr>
                      <a:r>
                        <a:rPr lang="en-US" sz="1400" kern="1200">
                          <a:solidFill>
                            <a:schemeClr val="dk1"/>
                          </a:solidFill>
                          <a:latin typeface="+mn-lt"/>
                          <a:ea typeface="+mn-ea"/>
                          <a:cs typeface="+mn-cs"/>
                        </a:rPr>
                        <a:t>Pre-apprenticeships </a:t>
                      </a:r>
                    </a:p>
                    <a:p>
                      <a:pPr marL="342900" indent="-342900" algn="l" defTabSz="914400" rtl="0" eaLnBrk="1" latinLnBrk="0" hangingPunct="1">
                        <a:buFont typeface="Arial" panose="020B0604020202020204" pitchFamily="34" charset="0"/>
                        <a:buChar char="•"/>
                      </a:pPr>
                      <a:r>
                        <a:rPr lang="en-US" sz="1400" kern="1200">
                          <a:solidFill>
                            <a:schemeClr val="dk1"/>
                          </a:solidFill>
                          <a:latin typeface="+mn-lt"/>
                          <a:ea typeface="+mn-ea"/>
                          <a:cs typeface="+mn-cs"/>
                        </a:rPr>
                        <a:t>On-the-Job Training</a:t>
                      </a:r>
                    </a:p>
                    <a:p>
                      <a:pPr marL="342900" indent="-342900" algn="l" defTabSz="914400" rtl="0" eaLnBrk="1" latinLnBrk="0" hangingPunct="1">
                        <a:buFont typeface="Arial" panose="020B0604020202020204" pitchFamily="34" charset="0"/>
                        <a:buChar char="•"/>
                      </a:pPr>
                      <a:r>
                        <a:rPr lang="en-US" sz="1400" kern="1200">
                          <a:solidFill>
                            <a:schemeClr val="dk1"/>
                          </a:solidFill>
                          <a:latin typeface="+mn-lt"/>
                          <a:ea typeface="+mn-ea"/>
                          <a:cs typeface="+mn-cs"/>
                        </a:rPr>
                        <a:t>Wrap around services </a:t>
                      </a:r>
                    </a:p>
                  </a:txBody>
                  <a:tcPr/>
                </a:tc>
                <a:extLst>
                  <a:ext uri="{0D108BD9-81ED-4DB2-BD59-A6C34878D82A}">
                    <a16:rowId xmlns:a16="http://schemas.microsoft.com/office/drawing/2014/main" val="672271876"/>
                  </a:ext>
                </a:extLst>
              </a:tr>
            </a:tbl>
          </a:graphicData>
        </a:graphic>
      </p:graphicFrame>
      <p:sp>
        <p:nvSpPr>
          <p:cNvPr id="16" name="TextBox 15">
            <a:extLst>
              <a:ext uri="{FF2B5EF4-FFF2-40B4-BE49-F238E27FC236}">
                <a16:creationId xmlns:a16="http://schemas.microsoft.com/office/drawing/2014/main" id="{35FCBCED-ECF0-B1B7-8F8C-64684DAF1266}"/>
              </a:ext>
            </a:extLst>
          </p:cNvPr>
          <p:cNvSpPr txBox="1"/>
          <p:nvPr/>
        </p:nvSpPr>
        <p:spPr>
          <a:xfrm>
            <a:off x="334224" y="872176"/>
            <a:ext cx="11694674" cy="923330"/>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800" b="0" i="0" u="none" strike="noStrike" kern="1200" cap="none" spc="0" normalizeH="0" baseline="0" noProof="0">
                <a:ln>
                  <a:noFill/>
                </a:ln>
                <a:solidFill>
                  <a:srgbClr val="4B545D"/>
                </a:solidFill>
                <a:effectLst/>
                <a:uLnTx/>
                <a:uFillTx/>
                <a:latin typeface="Calibri"/>
                <a:ea typeface="+mn-ea"/>
                <a:cs typeface="+mn-cs"/>
              </a:rPr>
              <a:t>Over the past 5 tears, SETO’s workforce portfolio has included 30+ awards ($30M) designed to support diverse training programs for a variety of careers in </a:t>
            </a:r>
            <a:r>
              <a:rPr lang="en-US">
                <a:solidFill>
                  <a:srgbClr val="4B545D"/>
                </a:solidFill>
                <a:latin typeface="Calibri"/>
              </a:rPr>
              <a:t>solar energy/related industries. Programs are intended to support solar deployment targets, by helping to meet rapidly growing demand for workers, while creating Quality Jobs and advancing equity goals.  </a:t>
            </a:r>
            <a:endParaRPr kumimoji="0" lang="en-US" sz="1800" b="0" i="0" u="none" strike="noStrike" kern="1200" cap="none" spc="0" normalizeH="0" baseline="0" noProof="0">
              <a:ln>
                <a:noFill/>
              </a:ln>
              <a:solidFill>
                <a:srgbClr val="4B545D"/>
              </a:solidFill>
              <a:effectLst/>
              <a:uLnTx/>
              <a:uFillTx/>
              <a:latin typeface="Calibri"/>
              <a:ea typeface="+mn-ea"/>
              <a:cs typeface="+mn-cs"/>
            </a:endParaRPr>
          </a:p>
        </p:txBody>
      </p:sp>
      <p:sp>
        <p:nvSpPr>
          <p:cNvPr id="17" name="Oval 16">
            <a:extLst>
              <a:ext uri="{FF2B5EF4-FFF2-40B4-BE49-F238E27FC236}">
                <a16:creationId xmlns:a16="http://schemas.microsoft.com/office/drawing/2014/main" id="{457398C9-127C-33DD-FE2D-353DAB46F24F}"/>
              </a:ext>
            </a:extLst>
          </p:cNvPr>
          <p:cNvSpPr/>
          <p:nvPr/>
        </p:nvSpPr>
        <p:spPr>
          <a:xfrm>
            <a:off x="3798813" y="5507662"/>
            <a:ext cx="1588519" cy="1346604"/>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t>Demand Driven</a:t>
            </a:r>
          </a:p>
        </p:txBody>
      </p:sp>
      <p:sp>
        <p:nvSpPr>
          <p:cNvPr id="18" name="Oval 17">
            <a:extLst>
              <a:ext uri="{FF2B5EF4-FFF2-40B4-BE49-F238E27FC236}">
                <a16:creationId xmlns:a16="http://schemas.microsoft.com/office/drawing/2014/main" id="{4C2273D7-9AF9-C23D-EE94-650D7CC30652}"/>
              </a:ext>
            </a:extLst>
          </p:cNvPr>
          <p:cNvSpPr/>
          <p:nvPr/>
        </p:nvSpPr>
        <p:spPr>
          <a:xfrm>
            <a:off x="5251664" y="5507662"/>
            <a:ext cx="1588519" cy="1346604"/>
          </a:xfrm>
          <a:prstGeom prst="ellipse">
            <a:avLst/>
          </a:prstGeom>
          <a:solidFill>
            <a:schemeClr val="accent2">
              <a:lumMod val="75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solidFill>
                  <a:schemeClr val="bg1"/>
                </a:solidFill>
              </a:rPr>
              <a:t>Worker Centric</a:t>
            </a:r>
          </a:p>
        </p:txBody>
      </p:sp>
      <p:sp>
        <p:nvSpPr>
          <p:cNvPr id="19" name="Oval 18">
            <a:extLst>
              <a:ext uri="{FF2B5EF4-FFF2-40B4-BE49-F238E27FC236}">
                <a16:creationId xmlns:a16="http://schemas.microsoft.com/office/drawing/2014/main" id="{3F0C1BF6-D356-2C25-D445-6FF3C4CFE75A}"/>
              </a:ext>
            </a:extLst>
          </p:cNvPr>
          <p:cNvSpPr/>
          <p:nvPr/>
        </p:nvSpPr>
        <p:spPr>
          <a:xfrm>
            <a:off x="6657179" y="5507662"/>
            <a:ext cx="1588519" cy="1346604"/>
          </a:xfrm>
          <a:prstGeom prst="ellipse">
            <a:avLst/>
          </a:prstGeom>
          <a:solidFill>
            <a:schemeClr val="accent2">
              <a:lumMod val="60000"/>
              <a:lumOff val="4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t>Equity Focused</a:t>
            </a:r>
          </a:p>
        </p:txBody>
      </p:sp>
    </p:spTree>
    <p:extLst>
      <p:ext uri="{BB962C8B-B14F-4D97-AF65-F5344CB8AC3E}">
        <p14:creationId xmlns:p14="http://schemas.microsoft.com/office/powerpoint/2010/main" val="2662616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8CB958-6CB3-5580-ED08-8B45135A300C}"/>
              </a:ext>
            </a:extLst>
          </p:cNvPr>
          <p:cNvSpPr>
            <a:spLocks noGrp="1"/>
          </p:cNvSpPr>
          <p:nvPr>
            <p:ph type="body" sz="quarter" idx="10"/>
          </p:nvPr>
        </p:nvSpPr>
        <p:spPr>
          <a:xfrm>
            <a:off x="142847" y="1180368"/>
            <a:ext cx="7206101" cy="3328416"/>
          </a:xfrm>
        </p:spPr>
        <p:txBody>
          <a:bodyPr>
            <a:normAutofit/>
          </a:bodyPr>
          <a:lstStyle/>
          <a:p>
            <a:pPr>
              <a:lnSpc>
                <a:spcPct val="120000"/>
              </a:lnSpc>
              <a:spcBef>
                <a:spcPts val="0"/>
              </a:spcBef>
              <a:spcAft>
                <a:spcPts val="1200"/>
              </a:spcAft>
              <a:buFont typeface="Wingdings" panose="05000000000000000000" pitchFamily="2" charset="2"/>
              <a:buChar char="Ø"/>
            </a:pPr>
            <a:r>
              <a:rPr lang="en-US" sz="2000">
                <a:cs typeface="Aldhabi" panose="020B0604020202020204" pitchFamily="2" charset="-78"/>
              </a:rPr>
              <a:t>The FOA was published in July 2022 and awards were announced on June 13, 2023</a:t>
            </a:r>
          </a:p>
          <a:p>
            <a:pPr lvl="1">
              <a:lnSpc>
                <a:spcPct val="120000"/>
              </a:lnSpc>
              <a:spcBef>
                <a:spcPts val="0"/>
              </a:spcBef>
              <a:buFont typeface="Wingdings" panose="05000000000000000000" pitchFamily="2" charset="2"/>
              <a:buChar char="Ø"/>
            </a:pPr>
            <a:r>
              <a:rPr lang="en-US" sz="2000">
                <a:cs typeface="Aldhabi" panose="020B0604020202020204" pitchFamily="2" charset="-78"/>
              </a:rPr>
              <a:t>Projects will advance the goals of the Biden Administration by supporting workforce programs that enable the growth of the solar industry, while fostering an inclusive workforce, improving job quality, and building new partnerships  with labor unions.  </a:t>
            </a:r>
            <a:endParaRPr lang="en-US">
              <a:cs typeface="Aldhabi" panose="020B0604020202020204" pitchFamily="2" charset="-78"/>
            </a:endParaRPr>
          </a:p>
        </p:txBody>
      </p:sp>
      <p:sp>
        <p:nvSpPr>
          <p:cNvPr id="4" name="Slide Number Placeholder 3">
            <a:extLst>
              <a:ext uri="{FF2B5EF4-FFF2-40B4-BE49-F238E27FC236}">
                <a16:creationId xmlns:a16="http://schemas.microsoft.com/office/drawing/2014/main" id="{57B59319-6005-7CCF-70A1-A0734E562134}"/>
              </a:ext>
            </a:extLst>
          </p:cNvPr>
          <p:cNvSpPr>
            <a:spLocks noGrp="1"/>
          </p:cNvSpPr>
          <p:nvPr>
            <p:ph type="sldNum" sz="quarter" idx="4"/>
          </p:nvPr>
        </p:nvSpPr>
        <p:spPr/>
        <p:txBody>
          <a:bodyPr/>
          <a:lstStyle/>
          <a:p>
            <a:fld id="{4B7910E5-F3D7-7541-A239-E632F655FDFB}" type="slidenum">
              <a:rPr lang="en-US" smtClean="0"/>
              <a:pPr/>
              <a:t>2</a:t>
            </a:fld>
            <a:endParaRPr lang="en-US"/>
          </a:p>
        </p:txBody>
      </p:sp>
      <p:graphicFrame>
        <p:nvGraphicFramePr>
          <p:cNvPr id="9" name="Table 7">
            <a:extLst>
              <a:ext uri="{FF2B5EF4-FFF2-40B4-BE49-F238E27FC236}">
                <a16:creationId xmlns:a16="http://schemas.microsoft.com/office/drawing/2014/main" id="{B1BDD948-19C1-B571-E538-DC6470138547}"/>
              </a:ext>
            </a:extLst>
          </p:cNvPr>
          <p:cNvGraphicFramePr>
            <a:graphicFrameLocks noGrp="1"/>
          </p:cNvGraphicFramePr>
          <p:nvPr>
            <p:extLst>
              <p:ext uri="{D42A27DB-BD31-4B8C-83A1-F6EECF244321}">
                <p14:modId xmlns:p14="http://schemas.microsoft.com/office/powerpoint/2010/main" val="2845461889"/>
              </p:ext>
            </p:extLst>
          </p:nvPr>
        </p:nvGraphicFramePr>
        <p:xfrm>
          <a:off x="7348948" y="3854125"/>
          <a:ext cx="4514103" cy="2353122"/>
        </p:xfrm>
        <a:graphic>
          <a:graphicData uri="http://schemas.openxmlformats.org/drawingml/2006/table">
            <a:tbl>
              <a:tblPr bandRow="1">
                <a:tableStyleId>{5C22544A-7EE6-4342-B048-85BDC9FD1C3A}</a:tableStyleId>
              </a:tblPr>
              <a:tblGrid>
                <a:gridCol w="2075703">
                  <a:extLst>
                    <a:ext uri="{9D8B030D-6E8A-4147-A177-3AD203B41FA5}">
                      <a16:colId xmlns:a16="http://schemas.microsoft.com/office/drawing/2014/main" val="1473806826"/>
                    </a:ext>
                  </a:extLst>
                </a:gridCol>
                <a:gridCol w="2438400">
                  <a:extLst>
                    <a:ext uri="{9D8B030D-6E8A-4147-A177-3AD203B41FA5}">
                      <a16:colId xmlns:a16="http://schemas.microsoft.com/office/drawing/2014/main" val="830368223"/>
                    </a:ext>
                  </a:extLst>
                </a:gridCol>
              </a:tblGrid>
              <a:tr h="454987">
                <a:tc>
                  <a:txBody>
                    <a:bodyPr/>
                    <a:lstStyle/>
                    <a:p>
                      <a:pPr>
                        <a:buNone/>
                      </a:pPr>
                      <a:r>
                        <a:rPr lang="en-US" sz="1900"/>
                        <a:t>Total Funding</a:t>
                      </a:r>
                    </a:p>
                  </a:txBody>
                  <a:tcPr/>
                </a:tc>
                <a:tc>
                  <a:txBody>
                    <a:bodyPr/>
                    <a:lstStyle/>
                    <a:p>
                      <a:pPr>
                        <a:buNone/>
                      </a:pPr>
                      <a:r>
                        <a:rPr lang="en-US" sz="1900"/>
                        <a:t>$13.5M</a:t>
                      </a:r>
                    </a:p>
                    <a:p>
                      <a:pPr marL="342900" indent="-342900">
                        <a:buFont typeface="Arial" panose="020B0604020202020204" pitchFamily="34" charset="0"/>
                        <a:buChar char="•"/>
                      </a:pPr>
                      <a:r>
                        <a:rPr lang="en-US" sz="1400"/>
                        <a:t>10M (BIL)</a:t>
                      </a:r>
                    </a:p>
                    <a:p>
                      <a:pPr marL="342900" indent="-342900">
                        <a:buFont typeface="Arial" panose="020B0604020202020204" pitchFamily="34" charset="0"/>
                        <a:buChar char="•"/>
                      </a:pPr>
                      <a:r>
                        <a:rPr lang="en-US" sz="1400"/>
                        <a:t>$3.5M (FY22)</a:t>
                      </a:r>
                    </a:p>
                  </a:txBody>
                  <a:tcPr/>
                </a:tc>
                <a:extLst>
                  <a:ext uri="{0D108BD9-81ED-4DB2-BD59-A6C34878D82A}">
                    <a16:rowId xmlns:a16="http://schemas.microsoft.com/office/drawing/2014/main" val="2797058839"/>
                  </a:ext>
                </a:extLst>
              </a:tr>
              <a:tr h="511366">
                <a:tc>
                  <a:txBody>
                    <a:bodyPr/>
                    <a:lstStyle/>
                    <a:p>
                      <a:pPr>
                        <a:buNone/>
                      </a:pPr>
                      <a:r>
                        <a:rPr lang="en-US" sz="1900"/>
                        <a:t>Number of awards</a:t>
                      </a:r>
                    </a:p>
                  </a:txBody>
                  <a:tcPr/>
                </a:tc>
                <a:tc>
                  <a:txBody>
                    <a:bodyPr/>
                    <a:lstStyle/>
                    <a:p>
                      <a:pPr>
                        <a:buNone/>
                      </a:pPr>
                      <a:r>
                        <a:rPr lang="en-US" sz="1900"/>
                        <a:t>12</a:t>
                      </a:r>
                    </a:p>
                  </a:txBody>
                  <a:tcPr/>
                </a:tc>
                <a:extLst>
                  <a:ext uri="{0D108BD9-81ED-4DB2-BD59-A6C34878D82A}">
                    <a16:rowId xmlns:a16="http://schemas.microsoft.com/office/drawing/2014/main" val="1626012516"/>
                  </a:ext>
                </a:extLst>
              </a:tr>
              <a:tr h="462818">
                <a:tc>
                  <a:txBody>
                    <a:bodyPr/>
                    <a:lstStyle/>
                    <a:p>
                      <a:pPr>
                        <a:buNone/>
                      </a:pPr>
                      <a:r>
                        <a:rPr lang="en-US" sz="1900"/>
                        <a:t>Award Size</a:t>
                      </a:r>
                    </a:p>
                  </a:txBody>
                  <a:tcPr/>
                </a:tc>
                <a:tc>
                  <a:txBody>
                    <a:bodyPr/>
                    <a:lstStyle/>
                    <a:p>
                      <a:r>
                        <a:rPr lang="en-US" sz="1900"/>
                        <a:t>$750K - 1.5M</a:t>
                      </a:r>
                    </a:p>
                  </a:txBody>
                  <a:tcPr/>
                </a:tc>
                <a:extLst>
                  <a:ext uri="{0D108BD9-81ED-4DB2-BD59-A6C34878D82A}">
                    <a16:rowId xmlns:a16="http://schemas.microsoft.com/office/drawing/2014/main" val="672271876"/>
                  </a:ext>
                </a:extLst>
              </a:tr>
              <a:tr h="571218">
                <a:tc>
                  <a:txBody>
                    <a:bodyPr/>
                    <a:lstStyle/>
                    <a:p>
                      <a:pPr>
                        <a:buNone/>
                      </a:pPr>
                      <a:r>
                        <a:rPr lang="en-US" sz="1900"/>
                        <a:t>Award Period </a:t>
                      </a:r>
                    </a:p>
                  </a:txBody>
                  <a:tcPr/>
                </a:tc>
                <a:tc>
                  <a:txBody>
                    <a:bodyPr/>
                    <a:lstStyle/>
                    <a:p>
                      <a:r>
                        <a:rPr lang="en-US" sz="1900"/>
                        <a:t>24-36 months</a:t>
                      </a:r>
                    </a:p>
                  </a:txBody>
                  <a:tcPr/>
                </a:tc>
                <a:extLst>
                  <a:ext uri="{0D108BD9-81ED-4DB2-BD59-A6C34878D82A}">
                    <a16:rowId xmlns:a16="http://schemas.microsoft.com/office/drawing/2014/main" val="3404928392"/>
                  </a:ext>
                </a:extLst>
              </a:tr>
            </a:tbl>
          </a:graphicData>
        </a:graphic>
      </p:graphicFrame>
      <p:sp>
        <p:nvSpPr>
          <p:cNvPr id="8" name="Title 1">
            <a:extLst>
              <a:ext uri="{FF2B5EF4-FFF2-40B4-BE49-F238E27FC236}">
                <a16:creationId xmlns:a16="http://schemas.microsoft.com/office/drawing/2014/main" id="{026D1EDC-2508-0D45-F466-7EC9A58CA3A1}"/>
              </a:ext>
            </a:extLst>
          </p:cNvPr>
          <p:cNvSpPr txBox="1">
            <a:spLocks/>
          </p:cNvSpPr>
          <p:nvPr/>
        </p:nvSpPr>
        <p:spPr>
          <a:xfrm>
            <a:off x="308409" y="0"/>
            <a:ext cx="11300859" cy="886505"/>
          </a:xfrm>
          <a:prstGeom prst="rect">
            <a:avLst/>
          </a:prstGeom>
        </p:spPr>
        <p:txBody>
          <a:bodyPr lIns="162532" tIns="81265" rIns="162532" bIns="81265" anchor="ctr"/>
          <a:lstStyle>
            <a:lvl1pPr algn="l" defTabSz="457120" rtl="0" eaLnBrk="1" latinLnBrk="0" hangingPunct="1">
              <a:spcBef>
                <a:spcPct val="0"/>
              </a:spcBef>
              <a:buNone/>
              <a:defRPr sz="2775" b="1" i="0" kern="1200">
                <a:solidFill>
                  <a:srgbClr val="F38F26"/>
                </a:solidFill>
                <a:latin typeface="Calibri"/>
                <a:ea typeface="+mj-ea"/>
                <a:cs typeface="Calibri"/>
              </a:defRPr>
            </a:lvl1pPr>
          </a:lstStyle>
          <a:p>
            <a:endParaRPr lang="en-US" sz="3200"/>
          </a:p>
        </p:txBody>
      </p:sp>
      <p:pic>
        <p:nvPicPr>
          <p:cNvPr id="11" name="Picture 10">
            <a:extLst>
              <a:ext uri="{FF2B5EF4-FFF2-40B4-BE49-F238E27FC236}">
                <a16:creationId xmlns:a16="http://schemas.microsoft.com/office/drawing/2014/main" id="{1E21EDCA-31D7-3857-45A3-F5B07EE4A5F8}"/>
              </a:ext>
            </a:extLst>
          </p:cNvPr>
          <p:cNvPicPr>
            <a:picLocks noChangeAspect="1"/>
          </p:cNvPicPr>
          <p:nvPr/>
        </p:nvPicPr>
        <p:blipFill>
          <a:blip r:embed="rId3"/>
          <a:stretch>
            <a:fillRect/>
          </a:stretch>
        </p:blipFill>
        <p:spPr>
          <a:xfrm>
            <a:off x="7828345" y="1120154"/>
            <a:ext cx="4034706" cy="2110839"/>
          </a:xfrm>
          <a:prstGeom prst="rect">
            <a:avLst/>
          </a:prstGeom>
        </p:spPr>
      </p:pic>
      <p:sp>
        <p:nvSpPr>
          <p:cNvPr id="6" name="TextBox 5">
            <a:extLst>
              <a:ext uri="{FF2B5EF4-FFF2-40B4-BE49-F238E27FC236}">
                <a16:creationId xmlns:a16="http://schemas.microsoft.com/office/drawing/2014/main" id="{E98B2CB1-EFBC-992C-D9DE-33EE01DF6E24}"/>
              </a:ext>
            </a:extLst>
          </p:cNvPr>
          <p:cNvSpPr txBox="1"/>
          <p:nvPr/>
        </p:nvSpPr>
        <p:spPr>
          <a:xfrm>
            <a:off x="354523" y="4209948"/>
            <a:ext cx="6782750" cy="1641475"/>
          </a:xfrm>
          <a:prstGeom prst="rect">
            <a:avLst/>
          </a:prstGeom>
          <a:noFill/>
        </p:spPr>
        <p:txBody>
          <a:bodyPr wrap="square">
            <a:spAutoFit/>
          </a:bodyPr>
          <a:lstStyle/>
          <a:p>
            <a:pPr>
              <a:spcBef>
                <a:spcPts val="0"/>
              </a:spcBef>
              <a:spcAft>
                <a:spcPts val="800"/>
              </a:spcAft>
            </a:pPr>
            <a:r>
              <a:rPr lang="en-US" sz="2400" b="1" u="sng"/>
              <a:t>Topic areas:</a:t>
            </a:r>
            <a:endParaRPr lang="en-US" sz="2667" u="sng"/>
          </a:p>
          <a:p>
            <a:pPr marL="876185" lvl="1" indent="-342891">
              <a:spcBef>
                <a:spcPts val="0"/>
              </a:spcBef>
              <a:spcAft>
                <a:spcPts val="600"/>
              </a:spcAft>
              <a:buFont typeface="Arial" panose="020B0604020202020204" pitchFamily="34" charset="0"/>
              <a:buChar char="•"/>
            </a:pPr>
            <a:r>
              <a:rPr lang="en-US" sz="2000"/>
              <a:t>Union-lead Pre-apprenticeship</a:t>
            </a:r>
          </a:p>
          <a:p>
            <a:pPr marL="876185" lvl="1" indent="-342891">
              <a:spcBef>
                <a:spcPts val="0"/>
              </a:spcBef>
              <a:spcAft>
                <a:spcPts val="600"/>
              </a:spcAft>
              <a:buFont typeface="Arial" panose="020B0604020202020204" pitchFamily="34" charset="0"/>
              <a:buChar char="•"/>
            </a:pPr>
            <a:r>
              <a:rPr lang="en-US" sz="2000"/>
              <a:t>Community-led training partnerships</a:t>
            </a:r>
          </a:p>
          <a:p>
            <a:pPr marL="876185" lvl="1" indent="-342891">
              <a:spcBef>
                <a:spcPts val="0"/>
              </a:spcBef>
              <a:buFont typeface="Arial" panose="020B0604020202020204" pitchFamily="34" charset="0"/>
              <a:buChar char="•"/>
            </a:pPr>
            <a:r>
              <a:rPr lang="en-US" sz="2000"/>
              <a:t>Clean energy sector partnerships</a:t>
            </a:r>
          </a:p>
        </p:txBody>
      </p:sp>
      <p:sp>
        <p:nvSpPr>
          <p:cNvPr id="7" name="TextBox 6">
            <a:extLst>
              <a:ext uri="{FF2B5EF4-FFF2-40B4-BE49-F238E27FC236}">
                <a16:creationId xmlns:a16="http://schemas.microsoft.com/office/drawing/2014/main" id="{CF1E1492-2F58-7EC2-0F91-07D6BFC800EA}"/>
              </a:ext>
            </a:extLst>
          </p:cNvPr>
          <p:cNvSpPr txBox="1"/>
          <p:nvPr/>
        </p:nvSpPr>
        <p:spPr>
          <a:xfrm>
            <a:off x="582732" y="233649"/>
            <a:ext cx="9008943" cy="523220"/>
          </a:xfrm>
          <a:prstGeom prst="rect">
            <a:avLst/>
          </a:prstGeom>
          <a:noFill/>
        </p:spPr>
        <p:txBody>
          <a:bodyPr wrap="square">
            <a:spAutoFit/>
          </a:bodyPr>
          <a:lstStyle/>
          <a:p>
            <a:r>
              <a:rPr lang="en-US" sz="2800" b="1">
                <a:solidFill>
                  <a:schemeClr val="accent2"/>
                </a:solidFill>
                <a:cs typeface="Aldhabi" panose="020B0604020202020204" pitchFamily="2" charset="-78"/>
              </a:rPr>
              <a:t>Advancing Equity through Workforce Partnerships FOA </a:t>
            </a:r>
            <a:endParaRPr lang="en-US" sz="2800"/>
          </a:p>
        </p:txBody>
      </p:sp>
    </p:spTree>
    <p:extLst>
      <p:ext uri="{BB962C8B-B14F-4D97-AF65-F5344CB8AC3E}">
        <p14:creationId xmlns:p14="http://schemas.microsoft.com/office/powerpoint/2010/main" val="52323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9FCE-50E7-47B1-57A2-8ECCB4B9C8D4}"/>
              </a:ext>
            </a:extLst>
          </p:cNvPr>
          <p:cNvSpPr>
            <a:spLocks noGrp="1"/>
          </p:cNvSpPr>
          <p:nvPr>
            <p:ph type="title"/>
          </p:nvPr>
        </p:nvSpPr>
        <p:spPr>
          <a:xfrm>
            <a:off x="239441" y="47699"/>
            <a:ext cx="11300859" cy="886505"/>
          </a:xfrm>
        </p:spPr>
        <p:txBody>
          <a:bodyPr>
            <a:normAutofit/>
          </a:bodyPr>
          <a:lstStyle/>
          <a:p>
            <a:pPr defTabSz="457120"/>
            <a:r>
              <a:rPr lang="en-US" sz="3200" b="1">
                <a:solidFill>
                  <a:srgbClr val="F38F26"/>
                </a:solidFill>
                <a:latin typeface="Calibri"/>
                <a:cs typeface="Calibri"/>
              </a:rPr>
              <a:t>Portfolio of New Workforce Awards  </a:t>
            </a:r>
          </a:p>
        </p:txBody>
      </p:sp>
      <p:sp>
        <p:nvSpPr>
          <p:cNvPr id="4" name="Slide Number Placeholder 3">
            <a:extLst>
              <a:ext uri="{FF2B5EF4-FFF2-40B4-BE49-F238E27FC236}">
                <a16:creationId xmlns:a16="http://schemas.microsoft.com/office/drawing/2014/main" id="{01534FAE-AB3F-4CBE-6B57-48D06797941A}"/>
              </a:ext>
            </a:extLst>
          </p:cNvPr>
          <p:cNvSpPr>
            <a:spLocks noGrp="1"/>
          </p:cNvSpPr>
          <p:nvPr>
            <p:ph type="sldNum" sz="quarter" idx="4"/>
          </p:nvPr>
        </p:nvSpPr>
        <p:spPr/>
        <p:txBody>
          <a:bodyPr/>
          <a:lstStyle/>
          <a:p>
            <a:fld id="{4B7910E5-F3D7-7541-A239-E632F655FDFB}" type="slidenum">
              <a:rPr lang="en-US" smtClean="0"/>
              <a:pPr/>
              <a:t>3</a:t>
            </a:fld>
            <a:endParaRPr lang="en-US"/>
          </a:p>
        </p:txBody>
      </p:sp>
      <p:pic>
        <p:nvPicPr>
          <p:cNvPr id="5" name="Picture 7">
            <a:extLst>
              <a:ext uri="{FF2B5EF4-FFF2-40B4-BE49-F238E27FC236}">
                <a16:creationId xmlns:a16="http://schemas.microsoft.com/office/drawing/2014/main" id="{715C9583-B649-9B25-7E00-FCC7D78ED0D2}"/>
              </a:ext>
            </a:extLst>
          </p:cNvPr>
          <p:cNvPicPr>
            <a:picLocks noChangeAspect="1"/>
          </p:cNvPicPr>
          <p:nvPr/>
        </p:nvPicPr>
        <p:blipFill>
          <a:blip r:embed="rId3"/>
          <a:stretch>
            <a:fillRect/>
          </a:stretch>
        </p:blipFill>
        <p:spPr>
          <a:xfrm>
            <a:off x="1529948" y="1677980"/>
            <a:ext cx="8740118" cy="4257902"/>
          </a:xfrm>
          <a:prstGeom prst="rect">
            <a:avLst/>
          </a:prstGeom>
        </p:spPr>
      </p:pic>
      <p:sp>
        <p:nvSpPr>
          <p:cNvPr id="6" name="Rectangle 5">
            <a:extLst>
              <a:ext uri="{FF2B5EF4-FFF2-40B4-BE49-F238E27FC236}">
                <a16:creationId xmlns:a16="http://schemas.microsoft.com/office/drawing/2014/main" id="{8B6DD4D1-393C-36EE-94DA-5A32394D0964}"/>
              </a:ext>
            </a:extLst>
          </p:cNvPr>
          <p:cNvSpPr/>
          <p:nvPr/>
        </p:nvSpPr>
        <p:spPr>
          <a:xfrm>
            <a:off x="4498005" y="1081056"/>
            <a:ext cx="1576664" cy="623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Red Cloud Renewables </a:t>
            </a:r>
          </a:p>
        </p:txBody>
      </p:sp>
      <p:sp>
        <p:nvSpPr>
          <p:cNvPr id="7" name="Rectangle 6">
            <a:extLst>
              <a:ext uri="{FF2B5EF4-FFF2-40B4-BE49-F238E27FC236}">
                <a16:creationId xmlns:a16="http://schemas.microsoft.com/office/drawing/2014/main" id="{65318066-B0AE-3A51-D5B7-BCED16C0A2A8}"/>
              </a:ext>
            </a:extLst>
          </p:cNvPr>
          <p:cNvSpPr/>
          <p:nvPr/>
        </p:nvSpPr>
        <p:spPr>
          <a:xfrm>
            <a:off x="6905613" y="1359334"/>
            <a:ext cx="1576664" cy="124975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Cook County Local Govt </a:t>
            </a:r>
          </a:p>
          <a:p>
            <a:pPr algn="ctr"/>
            <a:r>
              <a:rPr lang="en-US" sz="1000">
                <a:solidFill>
                  <a:schemeClr val="tx1"/>
                </a:solidFill>
              </a:rPr>
              <a:t>Sector partnership to align diverse stakeholders around an ecosystem to create quality jobs </a:t>
            </a:r>
          </a:p>
        </p:txBody>
      </p:sp>
      <p:sp>
        <p:nvSpPr>
          <p:cNvPr id="8" name="Rectangle 7">
            <a:extLst>
              <a:ext uri="{FF2B5EF4-FFF2-40B4-BE49-F238E27FC236}">
                <a16:creationId xmlns:a16="http://schemas.microsoft.com/office/drawing/2014/main" id="{1EAB2D9C-22F1-DE5C-E255-1E7413B33DBE}"/>
              </a:ext>
            </a:extLst>
          </p:cNvPr>
          <p:cNvSpPr/>
          <p:nvPr/>
        </p:nvSpPr>
        <p:spPr>
          <a:xfrm>
            <a:off x="9608922" y="1175271"/>
            <a:ext cx="1576664" cy="114624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Solar ONE</a:t>
            </a:r>
          </a:p>
          <a:p>
            <a:pPr algn="ctr"/>
            <a:r>
              <a:rPr lang="en-US" sz="1000">
                <a:solidFill>
                  <a:schemeClr val="tx1"/>
                </a:solidFill>
              </a:rPr>
              <a:t>Expands solar curriculum in WF training for CC/K12 programs and provides  resources for MWB</a:t>
            </a:r>
          </a:p>
        </p:txBody>
      </p:sp>
      <p:sp>
        <p:nvSpPr>
          <p:cNvPr id="9" name="Rectangle 8">
            <a:extLst>
              <a:ext uri="{FF2B5EF4-FFF2-40B4-BE49-F238E27FC236}">
                <a16:creationId xmlns:a16="http://schemas.microsoft.com/office/drawing/2014/main" id="{5571B27C-E539-3B51-679B-DD80E5A30627}"/>
              </a:ext>
            </a:extLst>
          </p:cNvPr>
          <p:cNvSpPr/>
          <p:nvPr/>
        </p:nvSpPr>
        <p:spPr>
          <a:xfrm>
            <a:off x="9656783" y="3534808"/>
            <a:ext cx="1576664" cy="40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Power52 </a:t>
            </a:r>
          </a:p>
        </p:txBody>
      </p:sp>
      <p:sp>
        <p:nvSpPr>
          <p:cNvPr id="10" name="Rectangle 9">
            <a:extLst>
              <a:ext uri="{FF2B5EF4-FFF2-40B4-BE49-F238E27FC236}">
                <a16:creationId xmlns:a16="http://schemas.microsoft.com/office/drawing/2014/main" id="{1139B3A8-4CD6-707A-48E7-394A01B52DBF}"/>
              </a:ext>
            </a:extLst>
          </p:cNvPr>
          <p:cNvSpPr/>
          <p:nvPr/>
        </p:nvSpPr>
        <p:spPr>
          <a:xfrm>
            <a:off x="7016783" y="5838937"/>
            <a:ext cx="1576664" cy="697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University of Louisiana </a:t>
            </a:r>
          </a:p>
        </p:txBody>
      </p:sp>
      <p:sp>
        <p:nvSpPr>
          <p:cNvPr id="11" name="Rectangle 10">
            <a:extLst>
              <a:ext uri="{FF2B5EF4-FFF2-40B4-BE49-F238E27FC236}">
                <a16:creationId xmlns:a16="http://schemas.microsoft.com/office/drawing/2014/main" id="{8DA6A72C-434E-225F-6EC3-1F6D70C233AE}"/>
              </a:ext>
            </a:extLst>
          </p:cNvPr>
          <p:cNvSpPr/>
          <p:nvPr/>
        </p:nvSpPr>
        <p:spPr>
          <a:xfrm>
            <a:off x="5101539" y="5729129"/>
            <a:ext cx="1576664" cy="830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Adaptive Construction Solutions </a:t>
            </a:r>
          </a:p>
        </p:txBody>
      </p:sp>
      <p:sp>
        <p:nvSpPr>
          <p:cNvPr id="12" name="Rectangle 11">
            <a:extLst>
              <a:ext uri="{FF2B5EF4-FFF2-40B4-BE49-F238E27FC236}">
                <a16:creationId xmlns:a16="http://schemas.microsoft.com/office/drawing/2014/main" id="{ACF81ABF-890E-6A32-7E70-A136FB558D4A}"/>
              </a:ext>
            </a:extLst>
          </p:cNvPr>
          <p:cNvSpPr/>
          <p:nvPr/>
        </p:nvSpPr>
        <p:spPr>
          <a:xfrm>
            <a:off x="2185703" y="5015514"/>
            <a:ext cx="1576664" cy="697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Amicus O&amp;M Cooperative</a:t>
            </a:r>
          </a:p>
        </p:txBody>
      </p:sp>
      <p:sp>
        <p:nvSpPr>
          <p:cNvPr id="13" name="Rectangle 12">
            <a:extLst>
              <a:ext uri="{FF2B5EF4-FFF2-40B4-BE49-F238E27FC236}">
                <a16:creationId xmlns:a16="http://schemas.microsoft.com/office/drawing/2014/main" id="{B0E487E8-88EE-EF4A-2C4A-B56B31A2C5F3}"/>
              </a:ext>
            </a:extLst>
          </p:cNvPr>
          <p:cNvSpPr/>
          <p:nvPr/>
        </p:nvSpPr>
        <p:spPr>
          <a:xfrm>
            <a:off x="491639" y="3851178"/>
            <a:ext cx="1576664" cy="8550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Kern Community College</a:t>
            </a:r>
          </a:p>
        </p:txBody>
      </p:sp>
      <p:sp>
        <p:nvSpPr>
          <p:cNvPr id="14" name="Rectangle 13">
            <a:extLst>
              <a:ext uri="{FF2B5EF4-FFF2-40B4-BE49-F238E27FC236}">
                <a16:creationId xmlns:a16="http://schemas.microsoft.com/office/drawing/2014/main" id="{FFC15C78-07AD-ED09-9EE9-726D3F309C2E}"/>
              </a:ext>
            </a:extLst>
          </p:cNvPr>
          <p:cNvSpPr/>
          <p:nvPr/>
        </p:nvSpPr>
        <p:spPr>
          <a:xfrm>
            <a:off x="251310" y="2382740"/>
            <a:ext cx="1576664" cy="676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Crater Lake JATC </a:t>
            </a:r>
          </a:p>
        </p:txBody>
      </p:sp>
      <p:sp>
        <p:nvSpPr>
          <p:cNvPr id="15" name="Rectangle 14">
            <a:extLst>
              <a:ext uri="{FF2B5EF4-FFF2-40B4-BE49-F238E27FC236}">
                <a16:creationId xmlns:a16="http://schemas.microsoft.com/office/drawing/2014/main" id="{36AACCFB-9253-AC94-B0D8-9828A94899B7}"/>
              </a:ext>
            </a:extLst>
          </p:cNvPr>
          <p:cNvSpPr/>
          <p:nvPr/>
        </p:nvSpPr>
        <p:spPr>
          <a:xfrm>
            <a:off x="107647" y="1624625"/>
            <a:ext cx="1576664" cy="676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Work Systems</a:t>
            </a:r>
          </a:p>
        </p:txBody>
      </p:sp>
      <p:sp>
        <p:nvSpPr>
          <p:cNvPr id="16" name="Rectangle 15">
            <a:extLst>
              <a:ext uri="{FF2B5EF4-FFF2-40B4-BE49-F238E27FC236}">
                <a16:creationId xmlns:a16="http://schemas.microsoft.com/office/drawing/2014/main" id="{A6B5AFBB-FC37-2880-0377-6A085AA8832B}"/>
              </a:ext>
            </a:extLst>
          </p:cNvPr>
          <p:cNvSpPr/>
          <p:nvPr/>
        </p:nvSpPr>
        <p:spPr>
          <a:xfrm>
            <a:off x="171296" y="922655"/>
            <a:ext cx="1667817" cy="676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Emerald Cities</a:t>
            </a:r>
          </a:p>
        </p:txBody>
      </p:sp>
      <p:cxnSp>
        <p:nvCxnSpPr>
          <p:cNvPr id="19" name="Straight Connector 18">
            <a:extLst>
              <a:ext uri="{FF2B5EF4-FFF2-40B4-BE49-F238E27FC236}">
                <a16:creationId xmlns:a16="http://schemas.microsoft.com/office/drawing/2014/main" id="{D0CD2CE4-9A59-AD8D-03CF-F2AAE30BFBE0}"/>
              </a:ext>
            </a:extLst>
          </p:cNvPr>
          <p:cNvCxnSpPr>
            <a:cxnSpLocks/>
          </p:cNvCxnSpPr>
          <p:nvPr/>
        </p:nvCxnSpPr>
        <p:spPr>
          <a:xfrm flipH="1">
            <a:off x="8620035" y="2301161"/>
            <a:ext cx="988886" cy="785762"/>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732A826B-A720-233C-0160-48D92D3BD56F}"/>
              </a:ext>
            </a:extLst>
          </p:cNvPr>
          <p:cNvSpPr/>
          <p:nvPr/>
        </p:nvSpPr>
        <p:spPr>
          <a:xfrm>
            <a:off x="4238802" y="1054337"/>
            <a:ext cx="2238415" cy="105068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Red Cloud </a:t>
            </a:r>
          </a:p>
          <a:p>
            <a:pPr marL="0" indent="0" algn="ctr" fontAlgn="base">
              <a:buFont typeface="Arial" panose="020B0604020202020204" pitchFamily="34" charset="0"/>
              <a:buNone/>
            </a:pPr>
            <a:r>
              <a:rPr lang="en-US" sz="1000" dirty="0">
                <a:solidFill>
                  <a:schemeClr val="tx1"/>
                </a:solidFill>
                <a:latin typeface="Calibri"/>
                <a:cs typeface="Calibri"/>
              </a:rPr>
              <a:t>Solar installation training for Native American woman through a mobile educational unit and hands-on training on the Red Cloud Reservation. </a:t>
            </a:r>
            <a:endParaRPr lang="en-US" sz="1000" b="0" i="0" dirty="0">
              <a:solidFill>
                <a:schemeClr val="tx1"/>
              </a:solidFill>
              <a:effectLst/>
              <a:latin typeface="Calibri"/>
              <a:cs typeface="Calibri"/>
            </a:endParaRPr>
          </a:p>
        </p:txBody>
      </p:sp>
      <p:pic>
        <p:nvPicPr>
          <p:cNvPr id="30" name="Picture 7">
            <a:extLst>
              <a:ext uri="{FF2B5EF4-FFF2-40B4-BE49-F238E27FC236}">
                <a16:creationId xmlns:a16="http://schemas.microsoft.com/office/drawing/2014/main" id="{6B63A618-897E-9FD9-9FC1-373F09208791}"/>
              </a:ext>
            </a:extLst>
          </p:cNvPr>
          <p:cNvPicPr>
            <a:picLocks noChangeAspect="1"/>
          </p:cNvPicPr>
          <p:nvPr/>
        </p:nvPicPr>
        <p:blipFill rotWithShape="1">
          <a:blip r:embed="rId3"/>
          <a:srcRect t="72356" r="85677"/>
          <a:stretch/>
        </p:blipFill>
        <p:spPr>
          <a:xfrm>
            <a:off x="8540166" y="3203740"/>
            <a:ext cx="3131494" cy="826189"/>
          </a:xfrm>
          <a:prstGeom prst="rect">
            <a:avLst/>
          </a:prstGeom>
        </p:spPr>
      </p:pic>
      <p:pic>
        <p:nvPicPr>
          <p:cNvPr id="26" name="Picture 7">
            <a:extLst>
              <a:ext uri="{FF2B5EF4-FFF2-40B4-BE49-F238E27FC236}">
                <a16:creationId xmlns:a16="http://schemas.microsoft.com/office/drawing/2014/main" id="{FE7ED8E7-D6E0-1399-9D9D-64FBE457572A}"/>
              </a:ext>
            </a:extLst>
          </p:cNvPr>
          <p:cNvPicPr>
            <a:picLocks noChangeAspect="1"/>
          </p:cNvPicPr>
          <p:nvPr/>
        </p:nvPicPr>
        <p:blipFill rotWithShape="1">
          <a:blip r:embed="rId3"/>
          <a:srcRect t="72356" r="85677"/>
          <a:stretch/>
        </p:blipFill>
        <p:spPr>
          <a:xfrm>
            <a:off x="11129511" y="75061"/>
            <a:ext cx="821577" cy="859143"/>
          </a:xfrm>
          <a:prstGeom prst="rect">
            <a:avLst/>
          </a:prstGeom>
        </p:spPr>
      </p:pic>
      <p:cxnSp>
        <p:nvCxnSpPr>
          <p:cNvPr id="31" name="Straight Connector 30">
            <a:extLst>
              <a:ext uri="{FF2B5EF4-FFF2-40B4-BE49-F238E27FC236}">
                <a16:creationId xmlns:a16="http://schemas.microsoft.com/office/drawing/2014/main" id="{603D1CBD-C00D-2CAE-92AE-4BD0C381B6C4}"/>
              </a:ext>
            </a:extLst>
          </p:cNvPr>
          <p:cNvCxnSpPr>
            <a:cxnSpLocks/>
          </p:cNvCxnSpPr>
          <p:nvPr/>
        </p:nvCxnSpPr>
        <p:spPr>
          <a:xfrm flipH="1" flipV="1">
            <a:off x="8221517" y="3545413"/>
            <a:ext cx="947534" cy="650083"/>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2C75F45-329C-FC43-2068-1B729B534F94}"/>
              </a:ext>
            </a:extLst>
          </p:cNvPr>
          <p:cNvSpPr/>
          <p:nvPr/>
        </p:nvSpPr>
        <p:spPr>
          <a:xfrm>
            <a:off x="9457621" y="2513801"/>
            <a:ext cx="2082678" cy="114624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Solar Landscape</a:t>
            </a:r>
          </a:p>
          <a:p>
            <a:pPr algn="ctr"/>
            <a:r>
              <a:rPr lang="en-US" sz="1000">
                <a:solidFill>
                  <a:schemeClr val="tx1"/>
                </a:solidFill>
              </a:rPr>
              <a:t>Provides short-course solar installation training for community solar arrays for multiple companies in multiple states</a:t>
            </a:r>
          </a:p>
        </p:txBody>
      </p:sp>
      <p:pic>
        <p:nvPicPr>
          <p:cNvPr id="46" name="Picture 7">
            <a:extLst>
              <a:ext uri="{FF2B5EF4-FFF2-40B4-BE49-F238E27FC236}">
                <a16:creationId xmlns:a16="http://schemas.microsoft.com/office/drawing/2014/main" id="{404BA7FA-DB62-3BC3-38D7-C2E218874B93}"/>
              </a:ext>
            </a:extLst>
          </p:cNvPr>
          <p:cNvPicPr>
            <a:picLocks noChangeAspect="1"/>
          </p:cNvPicPr>
          <p:nvPr/>
        </p:nvPicPr>
        <p:blipFill rotWithShape="1">
          <a:blip r:embed="rId3"/>
          <a:srcRect t="72356" r="85677"/>
          <a:stretch/>
        </p:blipFill>
        <p:spPr>
          <a:xfrm>
            <a:off x="8882733" y="2927365"/>
            <a:ext cx="574887" cy="826189"/>
          </a:xfrm>
          <a:prstGeom prst="rect">
            <a:avLst/>
          </a:prstGeom>
        </p:spPr>
      </p:pic>
      <p:pic>
        <p:nvPicPr>
          <p:cNvPr id="47" name="Picture 7">
            <a:extLst>
              <a:ext uri="{FF2B5EF4-FFF2-40B4-BE49-F238E27FC236}">
                <a16:creationId xmlns:a16="http://schemas.microsoft.com/office/drawing/2014/main" id="{D7C1223A-098E-9084-B123-45F328E755FF}"/>
              </a:ext>
            </a:extLst>
          </p:cNvPr>
          <p:cNvPicPr>
            <a:picLocks noChangeAspect="1"/>
          </p:cNvPicPr>
          <p:nvPr/>
        </p:nvPicPr>
        <p:blipFill rotWithShape="1">
          <a:blip r:embed="rId3"/>
          <a:srcRect t="72356" r="85677"/>
          <a:stretch/>
        </p:blipFill>
        <p:spPr>
          <a:xfrm>
            <a:off x="8677681" y="4198092"/>
            <a:ext cx="2200001" cy="1731488"/>
          </a:xfrm>
          <a:prstGeom prst="rect">
            <a:avLst/>
          </a:prstGeom>
        </p:spPr>
      </p:pic>
      <p:sp>
        <p:nvSpPr>
          <p:cNvPr id="23" name="Rectangle 22">
            <a:extLst>
              <a:ext uri="{FF2B5EF4-FFF2-40B4-BE49-F238E27FC236}">
                <a16:creationId xmlns:a16="http://schemas.microsoft.com/office/drawing/2014/main" id="{13DE282D-7AF2-9FF6-DB5C-107423865CFE}"/>
              </a:ext>
            </a:extLst>
          </p:cNvPr>
          <p:cNvSpPr/>
          <p:nvPr/>
        </p:nvSpPr>
        <p:spPr>
          <a:xfrm>
            <a:off x="9214709" y="3799860"/>
            <a:ext cx="2301290" cy="114624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Power52 </a:t>
            </a:r>
          </a:p>
          <a:p>
            <a:pPr marL="0" indent="0" algn="ctr" fontAlgn="base">
              <a:buFont typeface="Arial" panose="020B0604020202020204" pitchFamily="34" charset="0"/>
              <a:buNone/>
            </a:pPr>
            <a:r>
              <a:rPr lang="en-US" sz="1000">
                <a:solidFill>
                  <a:schemeClr val="tx1"/>
                </a:solidFill>
                <a:latin typeface="Calibri"/>
                <a:cs typeface="Calibri"/>
              </a:rPr>
              <a:t>Expands a successful partnership model to provide solar training and placement for Opportunity Youth in 3 new locations around Baltimore, MD.  </a:t>
            </a:r>
            <a:endParaRPr lang="en-US" sz="1000" b="0" i="0">
              <a:solidFill>
                <a:schemeClr val="tx1"/>
              </a:solidFill>
              <a:effectLst/>
              <a:latin typeface="Calibri"/>
              <a:cs typeface="Calibri"/>
            </a:endParaRPr>
          </a:p>
        </p:txBody>
      </p:sp>
      <p:cxnSp>
        <p:nvCxnSpPr>
          <p:cNvPr id="28" name="Straight Connector 27">
            <a:extLst>
              <a:ext uri="{FF2B5EF4-FFF2-40B4-BE49-F238E27FC236}">
                <a16:creationId xmlns:a16="http://schemas.microsoft.com/office/drawing/2014/main" id="{D21FA8AC-1091-3A3A-F564-9CD4805ACC43}"/>
              </a:ext>
            </a:extLst>
          </p:cNvPr>
          <p:cNvCxnSpPr>
            <a:cxnSpLocks/>
          </p:cNvCxnSpPr>
          <p:nvPr/>
        </p:nvCxnSpPr>
        <p:spPr>
          <a:xfrm flipH="1">
            <a:off x="8494508" y="3190875"/>
            <a:ext cx="963114" cy="181633"/>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25" name="Picture 7">
            <a:extLst>
              <a:ext uri="{FF2B5EF4-FFF2-40B4-BE49-F238E27FC236}">
                <a16:creationId xmlns:a16="http://schemas.microsoft.com/office/drawing/2014/main" id="{99475A1C-773D-06D7-547D-363F890B8330}"/>
              </a:ext>
            </a:extLst>
          </p:cNvPr>
          <p:cNvPicPr>
            <a:picLocks noChangeAspect="1"/>
          </p:cNvPicPr>
          <p:nvPr/>
        </p:nvPicPr>
        <p:blipFill rotWithShape="1">
          <a:blip r:embed="rId3"/>
          <a:srcRect t="72356" r="85677"/>
          <a:stretch/>
        </p:blipFill>
        <p:spPr>
          <a:xfrm>
            <a:off x="6162522" y="5682810"/>
            <a:ext cx="3249458" cy="1378253"/>
          </a:xfrm>
          <a:prstGeom prst="rect">
            <a:avLst/>
          </a:prstGeom>
        </p:spPr>
      </p:pic>
      <p:pic>
        <p:nvPicPr>
          <p:cNvPr id="49" name="Picture 7">
            <a:extLst>
              <a:ext uri="{FF2B5EF4-FFF2-40B4-BE49-F238E27FC236}">
                <a16:creationId xmlns:a16="http://schemas.microsoft.com/office/drawing/2014/main" id="{012905DD-1958-49C6-1A66-DE0D873706E4}"/>
              </a:ext>
            </a:extLst>
          </p:cNvPr>
          <p:cNvPicPr>
            <a:picLocks noChangeAspect="1"/>
          </p:cNvPicPr>
          <p:nvPr/>
        </p:nvPicPr>
        <p:blipFill rotWithShape="1">
          <a:blip r:embed="rId3"/>
          <a:srcRect t="72356" r="85677"/>
          <a:stretch/>
        </p:blipFill>
        <p:spPr>
          <a:xfrm>
            <a:off x="36146" y="911780"/>
            <a:ext cx="2654829" cy="5410107"/>
          </a:xfrm>
          <a:prstGeom prst="rect">
            <a:avLst/>
          </a:prstGeom>
        </p:spPr>
      </p:pic>
      <p:sp>
        <p:nvSpPr>
          <p:cNvPr id="40" name="Rectangle 39">
            <a:extLst>
              <a:ext uri="{FF2B5EF4-FFF2-40B4-BE49-F238E27FC236}">
                <a16:creationId xmlns:a16="http://schemas.microsoft.com/office/drawing/2014/main" id="{455D230F-B49C-DCD3-8921-1CB243AE389C}"/>
              </a:ext>
            </a:extLst>
          </p:cNvPr>
          <p:cNvSpPr/>
          <p:nvPr/>
        </p:nvSpPr>
        <p:spPr>
          <a:xfrm>
            <a:off x="1119831" y="986918"/>
            <a:ext cx="2440652" cy="757728"/>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Emerald Cities</a:t>
            </a:r>
          </a:p>
          <a:p>
            <a:pPr marL="0" indent="0" algn="ctr" fontAlgn="base">
              <a:buFont typeface="Arial" panose="020B0604020202020204" pitchFamily="34" charset="0"/>
              <a:buNone/>
            </a:pPr>
            <a:r>
              <a:rPr lang="en-US" sz="1000">
                <a:solidFill>
                  <a:schemeClr val="tx1"/>
                </a:solidFill>
                <a:latin typeface="Calibri"/>
                <a:cs typeface="Calibri"/>
              </a:rPr>
              <a:t>Solar installer training for entry-level workers and  a new union electrical pre-apprenticeship program. </a:t>
            </a:r>
          </a:p>
        </p:txBody>
      </p:sp>
      <p:sp>
        <p:nvSpPr>
          <p:cNvPr id="38" name="Rectangle 37">
            <a:extLst>
              <a:ext uri="{FF2B5EF4-FFF2-40B4-BE49-F238E27FC236}">
                <a16:creationId xmlns:a16="http://schemas.microsoft.com/office/drawing/2014/main" id="{FE2AC363-705F-22B6-1ADB-FE576447A5FC}"/>
              </a:ext>
            </a:extLst>
          </p:cNvPr>
          <p:cNvSpPr/>
          <p:nvPr/>
        </p:nvSpPr>
        <p:spPr>
          <a:xfrm>
            <a:off x="572292" y="2908313"/>
            <a:ext cx="1912314" cy="109654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Crater Lake JATC</a:t>
            </a:r>
          </a:p>
          <a:p>
            <a:pPr marL="0" indent="0" algn="l" fontAlgn="base">
              <a:buFont typeface="Arial" panose="020B0604020202020204" pitchFamily="34" charset="0"/>
              <a:buNone/>
            </a:pPr>
            <a:r>
              <a:rPr lang="en-US" sz="1000">
                <a:solidFill>
                  <a:schemeClr val="tx1"/>
                </a:solidFill>
                <a:latin typeface="Calibri"/>
                <a:cs typeface="Calibri"/>
              </a:rPr>
              <a:t>Union pre-apprenticeship program for K12 students in underserved rural and tribal communities, with a mobile educational unit. </a:t>
            </a:r>
            <a:endParaRPr lang="en-US" sz="1000" b="0" i="0">
              <a:solidFill>
                <a:schemeClr val="tx1"/>
              </a:solidFill>
              <a:effectLst/>
              <a:latin typeface="Calibri"/>
              <a:cs typeface="Calibri"/>
            </a:endParaRPr>
          </a:p>
        </p:txBody>
      </p:sp>
      <p:sp>
        <p:nvSpPr>
          <p:cNvPr id="37" name="Rectangle 36">
            <a:extLst>
              <a:ext uri="{FF2B5EF4-FFF2-40B4-BE49-F238E27FC236}">
                <a16:creationId xmlns:a16="http://schemas.microsoft.com/office/drawing/2014/main" id="{22667893-D4CB-2D6B-B1EF-977997FED929}"/>
              </a:ext>
            </a:extLst>
          </p:cNvPr>
          <p:cNvSpPr/>
          <p:nvPr/>
        </p:nvSpPr>
        <p:spPr>
          <a:xfrm>
            <a:off x="228828" y="4228587"/>
            <a:ext cx="1980067" cy="955266"/>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Kern CC</a:t>
            </a:r>
          </a:p>
          <a:p>
            <a:pPr marL="0" indent="0" algn="ctr" fontAlgn="base">
              <a:buFont typeface="Arial" panose="020B0604020202020204" pitchFamily="34" charset="0"/>
              <a:buNone/>
            </a:pPr>
            <a:r>
              <a:rPr lang="en-US" sz="1000">
                <a:solidFill>
                  <a:schemeClr val="tx1"/>
                </a:solidFill>
                <a:latin typeface="Calibri" panose="020F0502020204030204" pitchFamily="34" charset="0"/>
                <a:cs typeface="Calibri" panose="020F0502020204030204" pitchFamily="34" charset="0"/>
              </a:rPr>
              <a:t>Provides electrical apprenticeship-readiness training, career-track business training, with DEIA-focused outreach. </a:t>
            </a:r>
            <a:endParaRPr lang="en-US" sz="1000" b="0" i="0">
              <a:solidFill>
                <a:schemeClr val="tx1"/>
              </a:solidFill>
              <a:effectLst/>
              <a:latin typeface="Calibri" panose="020F0502020204030204" pitchFamily="34" charset="0"/>
              <a:cs typeface="Calibri" panose="020F0502020204030204" pitchFamily="34" charset="0"/>
            </a:endParaRPr>
          </a:p>
        </p:txBody>
      </p:sp>
      <p:pic>
        <p:nvPicPr>
          <p:cNvPr id="50" name="Picture 7">
            <a:extLst>
              <a:ext uri="{FF2B5EF4-FFF2-40B4-BE49-F238E27FC236}">
                <a16:creationId xmlns:a16="http://schemas.microsoft.com/office/drawing/2014/main" id="{B1FE2AA4-7BC8-EBEC-ABA6-746458FD468A}"/>
              </a:ext>
            </a:extLst>
          </p:cNvPr>
          <p:cNvPicPr>
            <a:picLocks noChangeAspect="1"/>
          </p:cNvPicPr>
          <p:nvPr/>
        </p:nvPicPr>
        <p:blipFill rotWithShape="1">
          <a:blip r:embed="rId3"/>
          <a:srcRect t="72356" r="85677"/>
          <a:stretch/>
        </p:blipFill>
        <p:spPr>
          <a:xfrm>
            <a:off x="2583079" y="4161568"/>
            <a:ext cx="482080" cy="436599"/>
          </a:xfrm>
          <a:prstGeom prst="rect">
            <a:avLst/>
          </a:prstGeom>
        </p:spPr>
      </p:pic>
      <p:pic>
        <p:nvPicPr>
          <p:cNvPr id="51" name="Picture 7">
            <a:extLst>
              <a:ext uri="{FF2B5EF4-FFF2-40B4-BE49-F238E27FC236}">
                <a16:creationId xmlns:a16="http://schemas.microsoft.com/office/drawing/2014/main" id="{BA54672E-498E-5164-809D-786398E6B8F2}"/>
              </a:ext>
            </a:extLst>
          </p:cNvPr>
          <p:cNvPicPr>
            <a:picLocks noChangeAspect="1"/>
          </p:cNvPicPr>
          <p:nvPr/>
        </p:nvPicPr>
        <p:blipFill rotWithShape="1">
          <a:blip r:embed="rId3"/>
          <a:srcRect t="72356" r="85677"/>
          <a:stretch/>
        </p:blipFill>
        <p:spPr>
          <a:xfrm>
            <a:off x="2645875" y="1864563"/>
            <a:ext cx="317681" cy="393730"/>
          </a:xfrm>
          <a:prstGeom prst="rect">
            <a:avLst/>
          </a:prstGeom>
        </p:spPr>
      </p:pic>
      <p:pic>
        <p:nvPicPr>
          <p:cNvPr id="52" name="Picture 7">
            <a:extLst>
              <a:ext uri="{FF2B5EF4-FFF2-40B4-BE49-F238E27FC236}">
                <a16:creationId xmlns:a16="http://schemas.microsoft.com/office/drawing/2014/main" id="{006227A9-1C85-FEEF-AC36-8374AD388A6F}"/>
              </a:ext>
            </a:extLst>
          </p:cNvPr>
          <p:cNvPicPr>
            <a:picLocks noChangeAspect="1"/>
          </p:cNvPicPr>
          <p:nvPr/>
        </p:nvPicPr>
        <p:blipFill rotWithShape="1">
          <a:blip r:embed="rId3"/>
          <a:srcRect t="72356" r="85677"/>
          <a:stretch/>
        </p:blipFill>
        <p:spPr>
          <a:xfrm>
            <a:off x="2682141" y="2254969"/>
            <a:ext cx="182584" cy="296181"/>
          </a:xfrm>
          <a:prstGeom prst="rect">
            <a:avLst/>
          </a:prstGeom>
        </p:spPr>
      </p:pic>
      <p:pic>
        <p:nvPicPr>
          <p:cNvPr id="53" name="Picture 7">
            <a:extLst>
              <a:ext uri="{FF2B5EF4-FFF2-40B4-BE49-F238E27FC236}">
                <a16:creationId xmlns:a16="http://schemas.microsoft.com/office/drawing/2014/main" id="{9E25BD7B-E45B-F18A-044B-C0352842C1B0}"/>
              </a:ext>
            </a:extLst>
          </p:cNvPr>
          <p:cNvPicPr>
            <a:picLocks noChangeAspect="1"/>
          </p:cNvPicPr>
          <p:nvPr/>
        </p:nvPicPr>
        <p:blipFill rotWithShape="1">
          <a:blip r:embed="rId3"/>
          <a:srcRect t="72356" r="85677"/>
          <a:stretch/>
        </p:blipFill>
        <p:spPr>
          <a:xfrm>
            <a:off x="7001062" y="5488342"/>
            <a:ext cx="182584" cy="296181"/>
          </a:xfrm>
          <a:prstGeom prst="rect">
            <a:avLst/>
          </a:prstGeom>
        </p:spPr>
      </p:pic>
      <p:sp>
        <p:nvSpPr>
          <p:cNvPr id="22" name="Rectangle 21">
            <a:extLst>
              <a:ext uri="{FF2B5EF4-FFF2-40B4-BE49-F238E27FC236}">
                <a16:creationId xmlns:a16="http://schemas.microsoft.com/office/drawing/2014/main" id="{5E34A2D6-B069-946A-8E06-AFE12CAD70ED}"/>
              </a:ext>
            </a:extLst>
          </p:cNvPr>
          <p:cNvSpPr/>
          <p:nvPr/>
        </p:nvSpPr>
        <p:spPr>
          <a:xfrm>
            <a:off x="7183646" y="5336160"/>
            <a:ext cx="2838513" cy="911543"/>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University of Louisiana </a:t>
            </a:r>
          </a:p>
          <a:p>
            <a:pPr marL="0" indent="0" algn="ctr" fontAlgn="base">
              <a:buFont typeface="Arial" panose="020B0604020202020204" pitchFamily="34" charset="0"/>
              <a:buNone/>
            </a:pPr>
            <a:r>
              <a:rPr lang="en-US" sz="1000">
                <a:solidFill>
                  <a:schemeClr val="tx1"/>
                </a:solidFill>
                <a:latin typeface="Calibri" panose="020F0502020204030204" pitchFamily="34" charset="0"/>
                <a:cs typeface="Calibri" panose="020F0502020204030204" pitchFamily="34" charset="0"/>
              </a:rPr>
              <a:t>Expands statewide solar corp. and creates an open-source curricula for 8 new degree programs at 5 CC and 4 universities across the state. </a:t>
            </a:r>
            <a:endParaRPr lang="en-US" sz="1000" b="0" i="0">
              <a:solidFill>
                <a:schemeClr val="tx1"/>
              </a:solidFill>
              <a:effectLst/>
              <a:latin typeface="Calibri" panose="020F0502020204030204" pitchFamily="34" charset="0"/>
              <a:cs typeface="Calibri" panose="020F0502020204030204" pitchFamily="34" charset="0"/>
            </a:endParaRPr>
          </a:p>
        </p:txBody>
      </p:sp>
      <p:cxnSp>
        <p:nvCxnSpPr>
          <p:cNvPr id="54" name="Straight Connector 53">
            <a:extLst>
              <a:ext uri="{FF2B5EF4-FFF2-40B4-BE49-F238E27FC236}">
                <a16:creationId xmlns:a16="http://schemas.microsoft.com/office/drawing/2014/main" id="{9026CC7E-5BC7-133B-E0CD-FC2B5552A94B}"/>
              </a:ext>
            </a:extLst>
          </p:cNvPr>
          <p:cNvCxnSpPr>
            <a:cxnSpLocks/>
          </p:cNvCxnSpPr>
          <p:nvPr/>
        </p:nvCxnSpPr>
        <p:spPr>
          <a:xfrm flipH="1">
            <a:off x="8425078" y="3203740"/>
            <a:ext cx="1113914" cy="181633"/>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936ADB1-5FDF-7083-18CD-720A9B445D38}"/>
              </a:ext>
            </a:extLst>
          </p:cNvPr>
          <p:cNvCxnSpPr>
            <a:cxnSpLocks/>
          </p:cNvCxnSpPr>
          <p:nvPr/>
        </p:nvCxnSpPr>
        <p:spPr>
          <a:xfrm flipH="1" flipV="1">
            <a:off x="8216027" y="3575116"/>
            <a:ext cx="1002543" cy="65905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2D70E47-32A7-9E5B-2F9F-3693A4608C9E}"/>
              </a:ext>
            </a:extLst>
          </p:cNvPr>
          <p:cNvCxnSpPr>
            <a:cxnSpLocks/>
          </p:cNvCxnSpPr>
          <p:nvPr/>
        </p:nvCxnSpPr>
        <p:spPr>
          <a:xfrm flipH="1" flipV="1">
            <a:off x="6746810" y="5241475"/>
            <a:ext cx="436836" cy="122941"/>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117A460-3919-8ED0-E5CF-B566786D6864}"/>
              </a:ext>
            </a:extLst>
          </p:cNvPr>
          <p:cNvCxnSpPr>
            <a:cxnSpLocks/>
          </p:cNvCxnSpPr>
          <p:nvPr/>
        </p:nvCxnSpPr>
        <p:spPr>
          <a:xfrm flipH="1" flipV="1">
            <a:off x="5983003" y="5188841"/>
            <a:ext cx="103894" cy="286256"/>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5DE3FF0-C64B-F3E9-08AC-E649C02E5FEF}"/>
              </a:ext>
            </a:extLst>
          </p:cNvPr>
          <p:cNvCxnSpPr>
            <a:cxnSpLocks/>
          </p:cNvCxnSpPr>
          <p:nvPr/>
        </p:nvCxnSpPr>
        <p:spPr>
          <a:xfrm flipV="1">
            <a:off x="3952856" y="3708050"/>
            <a:ext cx="797843" cy="1265926"/>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0AE03E1-BE81-D5EF-CFE2-0BDC060FC40F}"/>
              </a:ext>
            </a:extLst>
          </p:cNvPr>
          <p:cNvCxnSpPr>
            <a:cxnSpLocks/>
          </p:cNvCxnSpPr>
          <p:nvPr/>
        </p:nvCxnSpPr>
        <p:spPr>
          <a:xfrm flipV="1">
            <a:off x="2197543" y="4180807"/>
            <a:ext cx="1011507" cy="454594"/>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2B8D867-11D7-F250-D61A-ED6FB80D3DBE}"/>
              </a:ext>
            </a:extLst>
          </p:cNvPr>
          <p:cNvCxnSpPr>
            <a:cxnSpLocks/>
          </p:cNvCxnSpPr>
          <p:nvPr/>
        </p:nvCxnSpPr>
        <p:spPr>
          <a:xfrm flipV="1">
            <a:off x="2465130" y="2874242"/>
            <a:ext cx="890775" cy="33431"/>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F3E1D3D3-8BDC-CFA6-15E7-86EBA0EADD68}"/>
              </a:ext>
            </a:extLst>
          </p:cNvPr>
          <p:cNvSpPr/>
          <p:nvPr/>
        </p:nvSpPr>
        <p:spPr>
          <a:xfrm>
            <a:off x="171295" y="1920627"/>
            <a:ext cx="2671545" cy="89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Work Systems</a:t>
            </a:r>
          </a:p>
          <a:p>
            <a:pPr marL="0" indent="0" algn="l" fontAlgn="base">
              <a:buFont typeface="Arial" panose="020B0604020202020204" pitchFamily="34" charset="0"/>
              <a:buNone/>
            </a:pPr>
            <a:r>
              <a:rPr lang="en-US" sz="1000" b="0" i="0">
                <a:solidFill>
                  <a:schemeClr val="tx1"/>
                </a:solidFill>
                <a:effectLst/>
                <a:latin typeface="Calibri"/>
                <a:cs typeface="Calibri"/>
              </a:rPr>
              <a:t>Regional workforce board creating training and placement resources for installation and related occupations, including union electricians. </a:t>
            </a:r>
          </a:p>
        </p:txBody>
      </p:sp>
      <p:cxnSp>
        <p:nvCxnSpPr>
          <p:cNvPr id="72" name="Straight Connector 71">
            <a:extLst>
              <a:ext uri="{FF2B5EF4-FFF2-40B4-BE49-F238E27FC236}">
                <a16:creationId xmlns:a16="http://schemas.microsoft.com/office/drawing/2014/main" id="{2F60A8F2-E190-D30D-99E8-8C6294EE1933}"/>
              </a:ext>
            </a:extLst>
          </p:cNvPr>
          <p:cNvCxnSpPr>
            <a:cxnSpLocks/>
          </p:cNvCxnSpPr>
          <p:nvPr/>
        </p:nvCxnSpPr>
        <p:spPr>
          <a:xfrm>
            <a:off x="2479914" y="2941197"/>
            <a:ext cx="1461122" cy="353359"/>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BEDAB32-9881-1722-DA84-D2FF3D41DCF5}"/>
              </a:ext>
            </a:extLst>
          </p:cNvPr>
          <p:cNvCxnSpPr>
            <a:cxnSpLocks/>
            <a:stCxn id="39" idx="3"/>
          </p:cNvCxnSpPr>
          <p:nvPr/>
        </p:nvCxnSpPr>
        <p:spPr>
          <a:xfrm>
            <a:off x="2842840" y="2366056"/>
            <a:ext cx="117324" cy="29681"/>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8FB07CB-4D97-1235-AAD2-6DF76F6A6248}"/>
              </a:ext>
            </a:extLst>
          </p:cNvPr>
          <p:cNvCxnSpPr>
            <a:cxnSpLocks/>
          </p:cNvCxnSpPr>
          <p:nvPr/>
        </p:nvCxnSpPr>
        <p:spPr>
          <a:xfrm>
            <a:off x="2781912" y="1738011"/>
            <a:ext cx="279537" cy="269010"/>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AC60C19-0AA1-866D-9E2F-4CD61B57E7DF}"/>
              </a:ext>
            </a:extLst>
          </p:cNvPr>
          <p:cNvCxnSpPr>
            <a:cxnSpLocks/>
            <a:endCxn id="21" idx="2"/>
          </p:cNvCxnSpPr>
          <p:nvPr/>
        </p:nvCxnSpPr>
        <p:spPr>
          <a:xfrm flipV="1">
            <a:off x="5214865" y="2105024"/>
            <a:ext cx="143145" cy="728325"/>
          </a:xfrm>
          <a:prstGeom prst="line">
            <a:avLst/>
          </a:prstGeom>
          <a:ln w="412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EA6349D6-3788-7803-4560-B19219E600EC}"/>
              </a:ext>
            </a:extLst>
          </p:cNvPr>
          <p:cNvSpPr/>
          <p:nvPr/>
        </p:nvSpPr>
        <p:spPr>
          <a:xfrm>
            <a:off x="2340316" y="4735179"/>
            <a:ext cx="1912314" cy="104762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Amicus O&amp;M </a:t>
            </a:r>
          </a:p>
          <a:p>
            <a:pPr marL="0" indent="0" algn="ctr" fontAlgn="base">
              <a:buFont typeface="Arial" panose="020B0604020202020204" pitchFamily="34" charset="0"/>
              <a:buNone/>
            </a:pPr>
            <a:r>
              <a:rPr lang="en-US" sz="1000">
                <a:solidFill>
                  <a:schemeClr val="tx1"/>
                </a:solidFill>
                <a:latin typeface="Calibri"/>
                <a:cs typeface="Calibri"/>
              </a:rPr>
              <a:t>Provides solar O&amp;M training and a new NABCEP certification, and job placement through a network of employers. </a:t>
            </a:r>
            <a:endParaRPr lang="en-US" sz="1000" b="0" i="0">
              <a:solidFill>
                <a:schemeClr val="tx1"/>
              </a:solidFill>
              <a:effectLst/>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DA89B5C8-B138-25A3-6E47-96BE59B73F20}"/>
              </a:ext>
            </a:extLst>
          </p:cNvPr>
          <p:cNvSpPr/>
          <p:nvPr/>
        </p:nvSpPr>
        <p:spPr>
          <a:xfrm>
            <a:off x="4419619" y="5475097"/>
            <a:ext cx="2702461" cy="1204561"/>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Adaptive Construction Solutions </a:t>
            </a:r>
          </a:p>
          <a:p>
            <a:pPr marL="0" indent="0" algn="ctr" fontAlgn="base">
              <a:buFont typeface="Arial" panose="020B0604020202020204" pitchFamily="34" charset="0"/>
              <a:buNone/>
            </a:pPr>
            <a:r>
              <a:rPr lang="en-US" sz="1000">
                <a:solidFill>
                  <a:schemeClr val="tx1"/>
                </a:solidFill>
                <a:latin typeface="Calibri"/>
                <a:cs typeface="Calibri"/>
              </a:rPr>
              <a:t>Creates pre-apprenticeship programs for employer-sponsored DOL Registered Apprenticeship Programs for the utility-scale solar industry</a:t>
            </a:r>
            <a:endParaRPr lang="en-US" sz="1000" b="0" i="0">
              <a:solidFill>
                <a:schemeClr val="tx1"/>
              </a:solidFill>
              <a:effectLst/>
              <a:latin typeface="Calibri"/>
              <a:cs typeface="Calibri"/>
            </a:endParaRPr>
          </a:p>
        </p:txBody>
      </p:sp>
      <p:pic>
        <p:nvPicPr>
          <p:cNvPr id="32" name="Picture 7">
            <a:extLst>
              <a:ext uri="{FF2B5EF4-FFF2-40B4-BE49-F238E27FC236}">
                <a16:creationId xmlns:a16="http://schemas.microsoft.com/office/drawing/2014/main" id="{1D991412-5131-7588-4833-556C794AD399}"/>
              </a:ext>
            </a:extLst>
          </p:cNvPr>
          <p:cNvPicPr>
            <a:picLocks noChangeAspect="1"/>
          </p:cNvPicPr>
          <p:nvPr/>
        </p:nvPicPr>
        <p:blipFill rotWithShape="1">
          <a:blip r:embed="rId3"/>
          <a:srcRect l="81629" t="57833" b="5634"/>
          <a:stretch/>
        </p:blipFill>
        <p:spPr>
          <a:xfrm>
            <a:off x="101236" y="5258989"/>
            <a:ext cx="1605639" cy="1555543"/>
          </a:xfrm>
          <a:prstGeom prst="rect">
            <a:avLst/>
          </a:prstGeom>
        </p:spPr>
      </p:pic>
    </p:spTree>
    <p:extLst>
      <p:ext uri="{BB962C8B-B14F-4D97-AF65-F5344CB8AC3E}">
        <p14:creationId xmlns:p14="http://schemas.microsoft.com/office/powerpoint/2010/main" val="3129734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A51438-9100-45DA-F361-51AC8E757BE6}"/>
              </a:ext>
            </a:extLst>
          </p:cNvPr>
          <p:cNvSpPr txBox="1"/>
          <p:nvPr/>
        </p:nvSpPr>
        <p:spPr>
          <a:xfrm>
            <a:off x="351692" y="5498123"/>
            <a:ext cx="49518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cs typeface="Calibri"/>
              </a:rPr>
              <a:t>Contact:</a:t>
            </a:r>
          </a:p>
          <a:p>
            <a:r>
              <a:rPr lang="en-US" dirty="0">
                <a:cs typeface="Calibri"/>
              </a:rPr>
              <a:t>Andrew Graves </a:t>
            </a:r>
            <a:r>
              <a:rPr lang="en-US" dirty="0">
                <a:ea typeface="+mn-lt"/>
                <a:cs typeface="+mn-lt"/>
                <a:hlinkClick r:id="rId2"/>
              </a:rPr>
              <a:t>andrew.graves@ee.doe.gov</a:t>
            </a:r>
            <a:r>
              <a:rPr lang="en-US" dirty="0">
                <a:ea typeface="+mn-lt"/>
                <a:cs typeface="+mn-lt"/>
              </a:rPr>
              <a:t> </a:t>
            </a:r>
          </a:p>
          <a:p>
            <a:r>
              <a:rPr lang="en-US" dirty="0">
                <a:cs typeface="Calibri"/>
              </a:rPr>
              <a:t>Sarah Wilder </a:t>
            </a:r>
            <a:r>
              <a:rPr lang="en-US" dirty="0">
                <a:ea typeface="+mn-lt"/>
                <a:cs typeface="+mn-lt"/>
                <a:hlinkClick r:id="rId3"/>
              </a:rPr>
              <a:t>Sarah.Wilder@ee.doe.gov</a:t>
            </a:r>
            <a:r>
              <a:rPr lang="en-US" dirty="0">
                <a:ea typeface="+mn-lt"/>
                <a:cs typeface="+mn-lt"/>
              </a:rPr>
              <a:t> </a:t>
            </a:r>
          </a:p>
        </p:txBody>
      </p:sp>
      <p:sp>
        <p:nvSpPr>
          <p:cNvPr id="5" name="Title 4">
            <a:extLst>
              <a:ext uri="{FF2B5EF4-FFF2-40B4-BE49-F238E27FC236}">
                <a16:creationId xmlns:a16="http://schemas.microsoft.com/office/drawing/2014/main" id="{857925C0-1A88-46BF-20F0-B58378875DC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38841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6055DED-C1DD-3EEA-E4B2-09F5ECF978F6}"/>
              </a:ext>
            </a:extLst>
          </p:cNvPr>
          <p:cNvSpPr>
            <a:spLocks noGrp="1"/>
          </p:cNvSpPr>
          <p:nvPr>
            <p:ph type="body" sz="quarter" idx="10"/>
          </p:nvPr>
        </p:nvSpPr>
        <p:spPr>
          <a:xfrm>
            <a:off x="609600" y="1128713"/>
            <a:ext cx="7602071" cy="4548187"/>
          </a:xfrm>
        </p:spPr>
        <p:txBody>
          <a:bodyPr/>
          <a:lstStyle/>
          <a:p>
            <a:endParaRPr lang="en-US"/>
          </a:p>
        </p:txBody>
      </p:sp>
      <p:sp>
        <p:nvSpPr>
          <p:cNvPr id="2" name="Title 1">
            <a:extLst>
              <a:ext uri="{FF2B5EF4-FFF2-40B4-BE49-F238E27FC236}">
                <a16:creationId xmlns:a16="http://schemas.microsoft.com/office/drawing/2014/main" id="{C82A8EDA-9668-400C-9E4F-C48DF2DD2413}"/>
              </a:ext>
            </a:extLst>
          </p:cNvPr>
          <p:cNvSpPr>
            <a:spLocks noGrp="1"/>
          </p:cNvSpPr>
          <p:nvPr>
            <p:ph type="title"/>
          </p:nvPr>
        </p:nvSpPr>
        <p:spPr/>
        <p:txBody>
          <a:bodyPr anchor="ctr"/>
          <a:lstStyle/>
          <a:p>
            <a:r>
              <a:rPr lang="en-US" sz="3600"/>
              <a:t>Solar Workforce Needs </a:t>
            </a:r>
          </a:p>
        </p:txBody>
      </p:sp>
      <p:pic>
        <p:nvPicPr>
          <p:cNvPr id="5" name="Picture 4">
            <a:extLst>
              <a:ext uri="{FF2B5EF4-FFF2-40B4-BE49-F238E27FC236}">
                <a16:creationId xmlns:a16="http://schemas.microsoft.com/office/drawing/2014/main" id="{570F95C6-5A35-4E37-9C0F-52AA783DE9FD}"/>
              </a:ext>
            </a:extLst>
          </p:cNvPr>
          <p:cNvPicPr>
            <a:picLocks noChangeAspect="1"/>
          </p:cNvPicPr>
          <p:nvPr/>
        </p:nvPicPr>
        <p:blipFill rotWithShape="1">
          <a:blip r:embed="rId3"/>
          <a:srcRect l="24061" t="38167" r="21688" b="6530"/>
          <a:stretch/>
        </p:blipFill>
        <p:spPr>
          <a:xfrm>
            <a:off x="517398" y="1217108"/>
            <a:ext cx="8063232" cy="4623595"/>
          </a:xfrm>
          <a:prstGeom prst="rect">
            <a:avLst/>
          </a:prstGeom>
        </p:spPr>
      </p:pic>
      <p:sp>
        <p:nvSpPr>
          <p:cNvPr id="6" name="TextBox 5">
            <a:extLst>
              <a:ext uri="{FF2B5EF4-FFF2-40B4-BE49-F238E27FC236}">
                <a16:creationId xmlns:a16="http://schemas.microsoft.com/office/drawing/2014/main" id="{7C2209A0-26FE-4346-ADAD-9E0723956422}"/>
              </a:ext>
            </a:extLst>
          </p:cNvPr>
          <p:cNvSpPr txBox="1"/>
          <p:nvPr/>
        </p:nvSpPr>
        <p:spPr>
          <a:xfrm>
            <a:off x="789974" y="6171307"/>
            <a:ext cx="711365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B545D"/>
                </a:solidFill>
                <a:effectLst/>
                <a:uLnTx/>
                <a:uFillTx/>
                <a:latin typeface="Calibri"/>
                <a:ea typeface="+mn-ea"/>
                <a:cs typeface="+mn-cs"/>
              </a:rPr>
              <a:t>Source:</a:t>
            </a:r>
            <a:r>
              <a:rPr kumimoji="0" lang="en-US" sz="1400" b="0" i="0" u="none" strike="noStrike" kern="1200" cap="none" spc="0" normalizeH="0" baseline="0" noProof="0">
                <a:ln>
                  <a:noFill/>
                </a:ln>
                <a:solidFill>
                  <a:srgbClr val="4B545D"/>
                </a:solidFill>
                <a:effectLst/>
                <a:uLnTx/>
                <a:uFillTx/>
                <a:latin typeface="Calibri"/>
                <a:ea typeface="+mn-ea"/>
                <a:cs typeface="+mn-cs"/>
              </a:rPr>
              <a:t> National Solar Jobs Census 2020, Solar Energy Industries Association, May 2021</a:t>
            </a:r>
          </a:p>
        </p:txBody>
      </p:sp>
      <p:sp>
        <p:nvSpPr>
          <p:cNvPr id="3" name="TextBox 2">
            <a:extLst>
              <a:ext uri="{FF2B5EF4-FFF2-40B4-BE49-F238E27FC236}">
                <a16:creationId xmlns:a16="http://schemas.microsoft.com/office/drawing/2014/main" id="{698383FC-4CC8-C82D-B77B-7C717333049F}"/>
              </a:ext>
            </a:extLst>
          </p:cNvPr>
          <p:cNvSpPr txBox="1"/>
          <p:nvPr/>
        </p:nvSpPr>
        <p:spPr>
          <a:xfrm>
            <a:off x="8211671" y="1670140"/>
            <a:ext cx="3756211" cy="4401205"/>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defRPr/>
            </a:pPr>
            <a:r>
              <a:rPr kumimoji="0" lang="en-US" sz="2000" b="0" i="0" u="none" strike="noStrike" kern="1200" cap="none" spc="0" normalizeH="0" baseline="0" noProof="0">
                <a:ln>
                  <a:noFill/>
                </a:ln>
                <a:solidFill>
                  <a:srgbClr val="4B545D"/>
                </a:solidFill>
                <a:effectLst/>
                <a:uLnTx/>
                <a:uFillTx/>
                <a:latin typeface="Calibri"/>
                <a:ea typeface="+mn-ea"/>
                <a:cs typeface="+mn-cs"/>
              </a:rPr>
              <a:t>In </a:t>
            </a:r>
            <a:r>
              <a:rPr lang="en-US" sz="2000">
                <a:solidFill>
                  <a:srgbClr val="4B545D"/>
                </a:solidFill>
                <a:latin typeface="Calibri"/>
              </a:rPr>
              <a:t>SETO's 2022</a:t>
            </a:r>
            <a:r>
              <a:rPr kumimoji="0" lang="en-US" sz="2000" b="0" i="0" u="none" strike="noStrike" kern="1200" cap="none" spc="0" normalizeH="0" baseline="0" noProof="0">
                <a:ln>
                  <a:noFill/>
                </a:ln>
                <a:solidFill>
                  <a:srgbClr val="4B545D"/>
                </a:solidFill>
                <a:effectLst/>
                <a:uLnTx/>
                <a:uFillTx/>
                <a:latin typeface="Calibri"/>
                <a:ea typeface="+mn-ea"/>
                <a:cs typeface="+mn-cs"/>
              </a:rPr>
              <a:t> Request for </a:t>
            </a:r>
            <a:r>
              <a:rPr lang="en-US" sz="2000">
                <a:solidFill>
                  <a:srgbClr val="4B545D"/>
                </a:solidFill>
              </a:rPr>
              <a:t>Information on the solar workforce, </a:t>
            </a:r>
            <a:r>
              <a:rPr kumimoji="0" lang="en-US" sz="2000" b="0" i="0" u="none" strike="noStrike" kern="1200" cap="none" spc="0" normalizeH="0" baseline="0" noProof="0">
                <a:ln>
                  <a:noFill/>
                </a:ln>
                <a:solidFill>
                  <a:srgbClr val="4B545D"/>
                </a:solidFill>
                <a:effectLst/>
                <a:uLnTx/>
                <a:uFillTx/>
                <a:latin typeface="Calibri"/>
                <a:ea typeface="+mn-ea"/>
                <a:cs typeface="+mn-cs"/>
              </a:rPr>
              <a:t>employers reported an urgent need for more workers of all types, but especially for installation jobs and electricians</a:t>
            </a:r>
            <a:r>
              <a:rPr lang="en-US" sz="2000">
                <a:solidFill>
                  <a:srgbClr val="4B545D"/>
                </a:solidFill>
                <a:latin typeface="Calibri"/>
              </a:rPr>
              <a:t> </a:t>
            </a:r>
            <a:endParaRPr kumimoji="0" lang="en-US" sz="2000" b="0" i="0" u="none" strike="noStrike" kern="1200" cap="none" spc="0" normalizeH="0" baseline="0" noProof="0">
              <a:ln>
                <a:noFill/>
              </a:ln>
              <a:solidFill>
                <a:srgbClr val="4B545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4B545D"/>
              </a:solidFill>
              <a:effectLst/>
              <a:uLnTx/>
              <a:uFillTx/>
              <a:latin typeface="Calibri"/>
              <a:ea typeface="+mn-ea"/>
              <a:cs typeface="+mn-cs"/>
            </a:endParaRPr>
          </a:p>
          <a:p>
            <a:pPr marL="457200" indent="-457200">
              <a:buFont typeface="Arial" panose="020B0604020202020204" pitchFamily="34" charset="0"/>
              <a:buChar char="•"/>
              <a:defRPr/>
            </a:pPr>
            <a:r>
              <a:rPr kumimoji="0" lang="en-US" sz="2000" b="0" i="0" u="none" strike="noStrike" kern="1200" cap="none" spc="0" normalizeH="0" baseline="0" noProof="0">
                <a:ln>
                  <a:noFill/>
                </a:ln>
                <a:solidFill>
                  <a:srgbClr val="4B545D"/>
                </a:solidFill>
                <a:effectLst/>
                <a:uLnTx/>
                <a:uFillTx/>
                <a:latin typeface="Calibri"/>
                <a:ea typeface="+mn-ea"/>
                <a:cs typeface="+mn-cs"/>
              </a:rPr>
              <a:t>IRA will</a:t>
            </a:r>
            <a:r>
              <a:rPr lang="en-US" sz="2000">
                <a:solidFill>
                  <a:srgbClr val="4B545D"/>
                </a:solidFill>
                <a:latin typeface="Calibri"/>
              </a:rPr>
              <a:t> further</a:t>
            </a:r>
            <a:r>
              <a:rPr kumimoji="0" lang="en-US" sz="2000" b="0" i="0" u="none" strike="noStrike" kern="1200" cap="none" spc="0" normalizeH="0" baseline="0" noProof="0">
                <a:ln>
                  <a:noFill/>
                </a:ln>
                <a:solidFill>
                  <a:srgbClr val="4B545D"/>
                </a:solidFill>
                <a:effectLst/>
                <a:uLnTx/>
                <a:uFillTx/>
                <a:latin typeface="Calibri"/>
                <a:ea typeface="+mn-ea"/>
                <a:cs typeface="+mn-cs"/>
              </a:rPr>
              <a:t> </a:t>
            </a:r>
            <a:r>
              <a:rPr lang="en-US" sz="2000">
                <a:solidFill>
                  <a:srgbClr val="4B545D"/>
                </a:solidFill>
                <a:latin typeface="Calibri"/>
              </a:rPr>
              <a:t>increase demand on </a:t>
            </a:r>
            <a:r>
              <a:rPr kumimoji="0" lang="en-US" sz="2000" b="0" i="0" u="none" strike="noStrike" kern="1200" cap="none" spc="0" normalizeH="0" baseline="0" noProof="0">
                <a:ln>
                  <a:noFill/>
                </a:ln>
                <a:solidFill>
                  <a:srgbClr val="4B545D"/>
                </a:solidFill>
                <a:effectLst/>
                <a:uLnTx/>
                <a:uFillTx/>
                <a:latin typeface="Calibri"/>
                <a:ea typeface="+mn-ea"/>
                <a:cs typeface="+mn-cs"/>
              </a:rPr>
              <a:t>labor markets, particularly for skilled trades and apprentices</a:t>
            </a:r>
            <a:r>
              <a:rPr lang="en-US" sz="2000">
                <a:solidFill>
                  <a:srgbClr val="4B545D"/>
                </a:solidFill>
                <a:latin typeface="Calibri"/>
              </a:rPr>
              <a:t> </a:t>
            </a:r>
            <a:endParaRPr lang="en-US" sz="2000" b="0" i="0" u="none" strike="noStrike" kern="1200" cap="none" spc="0" normalizeH="0" baseline="0" noProof="0">
              <a:ln>
                <a:noFill/>
              </a:ln>
              <a:solidFill>
                <a:srgbClr val="4B545D"/>
              </a:solidFill>
              <a:effectLst/>
              <a:uLnTx/>
              <a:uFillTx/>
              <a:latin typeface="Calibri"/>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4B545D"/>
              </a:solidFill>
              <a:effectLst/>
              <a:uLnTx/>
              <a:uFillTx/>
              <a:latin typeface="Calibri"/>
              <a:ea typeface="+mn-ea"/>
              <a:cs typeface="+mn-cs"/>
            </a:endParaRPr>
          </a:p>
        </p:txBody>
      </p:sp>
    </p:spTree>
    <p:extLst>
      <p:ext uri="{BB962C8B-B14F-4D97-AF65-F5344CB8AC3E}">
        <p14:creationId xmlns:p14="http://schemas.microsoft.com/office/powerpoint/2010/main" val="14646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6AEE48F-401A-507F-2C18-FFFF400D7449}"/>
              </a:ext>
            </a:extLst>
          </p:cNvPr>
          <p:cNvGraphicFramePr>
            <a:graphicFrameLocks noGrp="1"/>
          </p:cNvGraphicFramePr>
          <p:nvPr>
            <p:extLst>
              <p:ext uri="{D42A27DB-BD31-4B8C-83A1-F6EECF244321}">
                <p14:modId xmlns:p14="http://schemas.microsoft.com/office/powerpoint/2010/main" val="3998288673"/>
              </p:ext>
            </p:extLst>
          </p:nvPr>
        </p:nvGraphicFramePr>
        <p:xfrm>
          <a:off x="273424" y="1166522"/>
          <a:ext cx="11645152" cy="4829928"/>
        </p:xfrm>
        <a:graphic>
          <a:graphicData uri="http://schemas.openxmlformats.org/drawingml/2006/table">
            <a:tbl>
              <a:tblPr firstRow="1" bandRow="1">
                <a:tableStyleId>{21E4AEA4-8DFA-4A89-87EB-49C32662AFE0}</a:tableStyleId>
              </a:tblPr>
              <a:tblGrid>
                <a:gridCol w="2061654">
                  <a:extLst>
                    <a:ext uri="{9D8B030D-6E8A-4147-A177-3AD203B41FA5}">
                      <a16:colId xmlns:a16="http://schemas.microsoft.com/office/drawing/2014/main" val="1141831830"/>
                    </a:ext>
                  </a:extLst>
                </a:gridCol>
                <a:gridCol w="1837993">
                  <a:extLst>
                    <a:ext uri="{9D8B030D-6E8A-4147-A177-3AD203B41FA5}">
                      <a16:colId xmlns:a16="http://schemas.microsoft.com/office/drawing/2014/main" val="1380027232"/>
                    </a:ext>
                  </a:extLst>
                </a:gridCol>
                <a:gridCol w="5724867">
                  <a:extLst>
                    <a:ext uri="{9D8B030D-6E8A-4147-A177-3AD203B41FA5}">
                      <a16:colId xmlns:a16="http://schemas.microsoft.com/office/drawing/2014/main" val="3060100116"/>
                    </a:ext>
                  </a:extLst>
                </a:gridCol>
                <a:gridCol w="2020638">
                  <a:extLst>
                    <a:ext uri="{9D8B030D-6E8A-4147-A177-3AD203B41FA5}">
                      <a16:colId xmlns:a16="http://schemas.microsoft.com/office/drawing/2014/main" val="1290758472"/>
                    </a:ext>
                  </a:extLst>
                </a:gridCol>
              </a:tblGrid>
              <a:tr h="337206">
                <a:tc>
                  <a:txBody>
                    <a:bodyPr/>
                    <a:lstStyle/>
                    <a:p>
                      <a:r>
                        <a:rPr lang="en-US"/>
                        <a:t>Topic </a:t>
                      </a:r>
                    </a:p>
                  </a:txBody>
                  <a:tcPr/>
                </a:tc>
                <a:tc>
                  <a:txBody>
                    <a:bodyPr/>
                    <a:lstStyle/>
                    <a:p>
                      <a:r>
                        <a:rPr lang="en-US"/>
                        <a:t>Awardees</a:t>
                      </a:r>
                    </a:p>
                  </a:txBody>
                  <a:tcPr/>
                </a:tc>
                <a:tc>
                  <a:txBody>
                    <a:bodyPr/>
                    <a:lstStyle/>
                    <a:p>
                      <a:r>
                        <a:rPr lang="en-US"/>
                        <a:t>Description </a:t>
                      </a:r>
                    </a:p>
                  </a:txBody>
                  <a:tcPr/>
                </a:tc>
                <a:tc>
                  <a:txBody>
                    <a:bodyPr/>
                    <a:lstStyle/>
                    <a:p>
                      <a:r>
                        <a:rPr lang="en-US"/>
                        <a:t>Time</a:t>
                      </a:r>
                    </a:p>
                  </a:txBody>
                  <a:tcPr/>
                </a:tc>
                <a:extLst>
                  <a:ext uri="{0D108BD9-81ED-4DB2-BD59-A6C34878D82A}">
                    <a16:rowId xmlns:a16="http://schemas.microsoft.com/office/drawing/2014/main" val="3872304423"/>
                  </a:ext>
                </a:extLst>
              </a:tr>
              <a:tr h="646142">
                <a:tc>
                  <a:txBody>
                    <a:bodyPr/>
                    <a:lstStyle/>
                    <a:p>
                      <a:r>
                        <a:rPr lang="en-US" sz="1600"/>
                        <a:t>Solar Ready Vets </a:t>
                      </a:r>
                    </a:p>
                  </a:txBody>
                  <a:tcPr/>
                </a:tc>
                <a:tc>
                  <a:txBody>
                    <a:bodyPr/>
                    <a:lstStyle/>
                    <a:p>
                      <a:r>
                        <a:rPr lang="en-US" sz="1600"/>
                        <a:t>IREC, SunSpec</a:t>
                      </a:r>
                      <a:endParaRPr lang="en-US" sz="1600" err="1"/>
                    </a:p>
                  </a:txBody>
                  <a:tcPr/>
                </a:tc>
                <a:tc>
                  <a:txBody>
                    <a:bodyPr/>
                    <a:lstStyle/>
                    <a:p>
                      <a:r>
                        <a:rPr lang="en-US" sz="1600"/>
                        <a:t>Multiple training programs and activities to facilitate veteran solar careers </a:t>
                      </a:r>
                    </a:p>
                  </a:txBody>
                  <a:tcPr/>
                </a:tc>
                <a:tc>
                  <a:txBody>
                    <a:bodyPr/>
                    <a:lstStyle/>
                    <a:p>
                      <a:r>
                        <a:rPr lang="en-US" sz="1600"/>
                        <a:t>2016-2026</a:t>
                      </a:r>
                    </a:p>
                  </a:txBody>
                  <a:tcPr/>
                </a:tc>
                <a:extLst>
                  <a:ext uri="{0D108BD9-81ED-4DB2-BD59-A6C34878D82A}">
                    <a16:rowId xmlns:a16="http://schemas.microsoft.com/office/drawing/2014/main" val="1763560485"/>
                  </a:ext>
                </a:extLst>
              </a:tr>
              <a:tr h="622447">
                <a:tc>
                  <a:txBody>
                    <a:bodyPr/>
                    <a:lstStyle/>
                    <a:p>
                      <a:r>
                        <a:rPr lang="en-US" sz="1600"/>
                        <a:t>Grid-training</a:t>
                      </a:r>
                    </a:p>
                  </a:txBody>
                  <a:tcPr/>
                </a:tc>
                <a:tc>
                  <a:txBody>
                    <a:bodyPr/>
                    <a:lstStyle/>
                    <a:p>
                      <a:r>
                        <a:rPr lang="en-US" sz="1600"/>
                        <a:t>EPRI, multiple universities </a:t>
                      </a:r>
                    </a:p>
                  </a:txBody>
                  <a:tcPr/>
                </a:tc>
                <a:tc>
                  <a:txBody>
                    <a:bodyPr/>
                    <a:lstStyle/>
                    <a:p>
                      <a:r>
                        <a:rPr lang="en-US" sz="1600"/>
                        <a:t>New university courses in power systems engineering and continuing education courses </a:t>
                      </a:r>
                    </a:p>
                  </a:txBody>
                  <a:tcPr/>
                </a:tc>
                <a:tc>
                  <a:txBody>
                    <a:bodyPr/>
                    <a:lstStyle/>
                    <a:p>
                      <a:r>
                        <a:rPr lang="en-US" sz="1600"/>
                        <a:t>2006-2025</a:t>
                      </a:r>
                    </a:p>
                  </a:txBody>
                  <a:tcPr/>
                </a:tc>
                <a:extLst>
                  <a:ext uri="{0D108BD9-81ED-4DB2-BD59-A6C34878D82A}">
                    <a16:rowId xmlns:a16="http://schemas.microsoft.com/office/drawing/2014/main" val="3124206504"/>
                  </a:ext>
                </a:extLst>
              </a:tr>
              <a:tr h="533910">
                <a:tc>
                  <a:txBody>
                    <a:bodyPr/>
                    <a:lstStyle/>
                    <a:p>
                      <a:r>
                        <a:rPr lang="en-US" sz="1600"/>
                        <a:t>First Responders </a:t>
                      </a:r>
                    </a:p>
                  </a:txBody>
                  <a:tcPr/>
                </a:tc>
                <a:tc>
                  <a:txBody>
                    <a:bodyPr/>
                    <a:lstStyle/>
                    <a:p>
                      <a:r>
                        <a:rPr lang="en-US" sz="1600"/>
                        <a:t>IAFF, NFPA, IREC</a:t>
                      </a:r>
                    </a:p>
                  </a:txBody>
                  <a:tcPr/>
                </a:tc>
                <a:tc>
                  <a:txBody>
                    <a:bodyPr/>
                    <a:lstStyle/>
                    <a:p>
                      <a:r>
                        <a:rPr lang="en-US" sz="1600"/>
                        <a:t>Research and training for firefighters and first responders in fire suppression for solar+storage systems </a:t>
                      </a:r>
                    </a:p>
                  </a:txBody>
                  <a:tcPr/>
                </a:tc>
                <a:tc>
                  <a:txBody>
                    <a:bodyPr/>
                    <a:lstStyle/>
                    <a:p>
                      <a:r>
                        <a:rPr lang="en-US" sz="1600"/>
                        <a:t>2021-2024</a:t>
                      </a:r>
                    </a:p>
                  </a:txBody>
                  <a:tcPr/>
                </a:tc>
                <a:extLst>
                  <a:ext uri="{0D108BD9-81ED-4DB2-BD59-A6C34878D82A}">
                    <a16:rowId xmlns:a16="http://schemas.microsoft.com/office/drawing/2014/main" val="771811856"/>
                  </a:ext>
                </a:extLst>
              </a:tr>
              <a:tr h="533910">
                <a:tc>
                  <a:txBody>
                    <a:bodyPr/>
                    <a:lstStyle/>
                    <a:p>
                      <a:r>
                        <a:rPr lang="en-US" sz="1600"/>
                        <a:t>Building-Integrated PV</a:t>
                      </a:r>
                    </a:p>
                  </a:txBody>
                  <a:tcPr/>
                </a:tc>
                <a:tc>
                  <a:txBody>
                    <a:bodyPr/>
                    <a:lstStyle/>
                    <a:p>
                      <a:r>
                        <a:rPr lang="en-US" sz="1600"/>
                        <a:t>Architectural Solar Association </a:t>
                      </a:r>
                    </a:p>
                  </a:txBody>
                  <a:tcPr/>
                </a:tc>
                <a:tc>
                  <a:txBody>
                    <a:bodyPr/>
                    <a:lstStyle/>
                    <a:p>
                      <a:r>
                        <a:rPr lang="en-US" sz="1600"/>
                        <a:t>Online modules and outreach activities to architects on building-integrated PV. </a:t>
                      </a:r>
                    </a:p>
                  </a:txBody>
                  <a:tcPr/>
                </a:tc>
                <a:tc>
                  <a:txBody>
                    <a:bodyPr/>
                    <a:lstStyle/>
                    <a:p>
                      <a:r>
                        <a:rPr lang="en-US" sz="1600"/>
                        <a:t>2021-2024</a:t>
                      </a:r>
                    </a:p>
                  </a:txBody>
                  <a:tcPr/>
                </a:tc>
                <a:extLst>
                  <a:ext uri="{0D108BD9-81ED-4DB2-BD59-A6C34878D82A}">
                    <a16:rowId xmlns:a16="http://schemas.microsoft.com/office/drawing/2014/main" val="2435236447"/>
                  </a:ext>
                </a:extLst>
              </a:tr>
              <a:tr h="630544">
                <a:tc>
                  <a:txBody>
                    <a:bodyPr/>
                    <a:lstStyle/>
                    <a:p>
                      <a:r>
                        <a:rPr lang="en-US" sz="1600"/>
                        <a:t>Minority Serving Institution (MSI) R&amp;D Consortium </a:t>
                      </a:r>
                    </a:p>
                  </a:txBody>
                  <a:tcPr/>
                </a:tc>
                <a:tc>
                  <a:txBody>
                    <a:bodyPr/>
                    <a:lstStyle/>
                    <a:p>
                      <a:r>
                        <a:rPr lang="en-US" sz="1600"/>
                        <a:t>University of Arizona </a:t>
                      </a:r>
                    </a:p>
                  </a:txBody>
                  <a:tcPr/>
                </a:tc>
                <a:tc>
                  <a:txBody>
                    <a:bodyPr/>
                    <a:lstStyle/>
                    <a:p>
                      <a:r>
                        <a:rPr lang="en-US" sz="1600"/>
                        <a:t>Partnership with MSI to develop new training programs </a:t>
                      </a:r>
                    </a:p>
                  </a:txBody>
                  <a:tcPr/>
                </a:tc>
                <a:tc>
                  <a:txBody>
                    <a:bodyPr/>
                    <a:lstStyle/>
                    <a:p>
                      <a:r>
                        <a:rPr lang="en-US" sz="1600"/>
                        <a:t>2023-2024</a:t>
                      </a:r>
                    </a:p>
                  </a:txBody>
                  <a:tcPr/>
                </a:tc>
                <a:extLst>
                  <a:ext uri="{0D108BD9-81ED-4DB2-BD59-A6C34878D82A}">
                    <a16:rowId xmlns:a16="http://schemas.microsoft.com/office/drawing/2014/main" val="436549830"/>
                  </a:ext>
                </a:extLst>
              </a:tr>
              <a:tr h="684364">
                <a:tc>
                  <a:txBody>
                    <a:bodyPr/>
                    <a:lstStyle/>
                    <a:p>
                      <a:r>
                        <a:rPr lang="en-US" sz="1600"/>
                        <a:t>Labor Market Analysis </a:t>
                      </a:r>
                    </a:p>
                  </a:txBody>
                  <a:tcPr/>
                </a:tc>
                <a:tc>
                  <a:txBody>
                    <a:bodyPr/>
                    <a:lstStyle/>
                    <a:p>
                      <a:r>
                        <a:rPr lang="en-US" sz="1600"/>
                        <a:t>NREL </a:t>
                      </a:r>
                    </a:p>
                  </a:txBody>
                  <a:tcPr/>
                </a:tc>
                <a:tc>
                  <a:txBody>
                    <a:bodyPr/>
                    <a:lstStyle/>
                    <a:p>
                      <a:r>
                        <a:rPr lang="en-US" sz="1600"/>
                        <a:t>Analysis on solar labor market and impact on union participation and prevailing wage requirements </a:t>
                      </a:r>
                    </a:p>
                  </a:txBody>
                  <a:tcPr/>
                </a:tc>
                <a:tc>
                  <a:txBody>
                    <a:bodyPr/>
                    <a:lstStyle/>
                    <a:p>
                      <a:r>
                        <a:rPr lang="en-US" sz="1600"/>
                        <a:t>2021-2023</a:t>
                      </a:r>
                    </a:p>
                  </a:txBody>
                  <a:tcPr/>
                </a:tc>
                <a:extLst>
                  <a:ext uri="{0D108BD9-81ED-4DB2-BD59-A6C34878D82A}">
                    <a16:rowId xmlns:a16="http://schemas.microsoft.com/office/drawing/2014/main" val="3228833566"/>
                  </a:ext>
                </a:extLst>
              </a:tr>
              <a:tr h="530015">
                <a:tc>
                  <a:txBody>
                    <a:bodyPr/>
                    <a:lstStyle/>
                    <a:p>
                      <a:r>
                        <a:rPr lang="en-US" sz="1600"/>
                        <a:t>Solar District Cup</a:t>
                      </a:r>
                    </a:p>
                  </a:txBody>
                  <a:tcPr/>
                </a:tc>
                <a:tc>
                  <a:txBody>
                    <a:bodyPr/>
                    <a:lstStyle/>
                    <a:p>
                      <a:r>
                        <a:rPr lang="en-US" sz="1600"/>
                        <a:t>NREL</a:t>
                      </a:r>
                    </a:p>
                  </a:txBody>
                  <a:tcPr/>
                </a:tc>
                <a:tc>
                  <a:txBody>
                    <a:bodyPr/>
                    <a:lstStyle/>
                    <a:p>
                      <a:r>
                        <a:rPr lang="en-US" sz="1600"/>
                        <a:t>Competition for university students to design campus micro-grids </a:t>
                      </a:r>
                    </a:p>
                  </a:txBody>
                  <a:tcPr/>
                </a:tc>
                <a:tc>
                  <a:txBody>
                    <a:bodyPr/>
                    <a:lstStyle/>
                    <a:p>
                      <a:r>
                        <a:rPr lang="en-US" sz="1600"/>
                        <a:t>2020-2024</a:t>
                      </a:r>
                    </a:p>
                  </a:txBody>
                  <a:tcPr/>
                </a:tc>
                <a:extLst>
                  <a:ext uri="{0D108BD9-81ED-4DB2-BD59-A6C34878D82A}">
                    <a16:rowId xmlns:a16="http://schemas.microsoft.com/office/drawing/2014/main" val="2866188943"/>
                  </a:ext>
                </a:extLst>
              </a:tr>
            </a:tbl>
          </a:graphicData>
        </a:graphic>
      </p:graphicFrame>
      <p:sp>
        <p:nvSpPr>
          <p:cNvPr id="5" name="Title 1">
            <a:extLst>
              <a:ext uri="{FF2B5EF4-FFF2-40B4-BE49-F238E27FC236}">
                <a16:creationId xmlns:a16="http://schemas.microsoft.com/office/drawing/2014/main" id="{5F3E14CB-C6C2-80D8-9ABA-BF39E3F13814}"/>
              </a:ext>
            </a:extLst>
          </p:cNvPr>
          <p:cNvSpPr txBox="1">
            <a:spLocks noGrp="1"/>
          </p:cNvSpPr>
          <p:nvPr>
            <p:ph type="title"/>
          </p:nvPr>
        </p:nvSpPr>
        <p:spPr>
          <a:xfrm>
            <a:off x="259977" y="0"/>
            <a:ext cx="10972800" cy="887412"/>
          </a:xfrm>
          <a:prstGeom prst="rect">
            <a:avLst/>
          </a:prstGeom>
        </p:spPr>
        <p:txBody>
          <a:bodyPr lIns="162532" tIns="81265" rIns="162532" bIns="81265" anchor="ctr">
            <a:normAutofit/>
          </a:bodyPr>
          <a:lstStyle>
            <a:lvl1pPr algn="l" defTabSz="457120" rtl="0" eaLnBrk="1" latinLnBrk="0" hangingPunct="1">
              <a:spcBef>
                <a:spcPct val="0"/>
              </a:spcBef>
              <a:buNone/>
              <a:defRPr sz="2775" b="1" i="0" kern="1200">
                <a:solidFill>
                  <a:srgbClr val="F38F26"/>
                </a:solidFill>
                <a:latin typeface="Calibri"/>
                <a:ea typeface="+mj-ea"/>
                <a:cs typeface="Calibri"/>
              </a:defRPr>
            </a:lvl1pPr>
          </a:lstStyle>
          <a:p>
            <a:r>
              <a:rPr lang="en-US" sz="3600"/>
              <a:t>Other SETO Workforce Program Activities</a:t>
            </a:r>
          </a:p>
        </p:txBody>
      </p:sp>
    </p:spTree>
    <p:extLst>
      <p:ext uri="{BB962C8B-B14F-4D97-AF65-F5344CB8AC3E}">
        <p14:creationId xmlns:p14="http://schemas.microsoft.com/office/powerpoint/2010/main" val="1704935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ETO-2017">
  <a:themeElements>
    <a:clrScheme name="SunShot">
      <a:dk1>
        <a:srgbClr val="4B545D"/>
      </a:dk1>
      <a:lt1>
        <a:srgbClr val="FFFFFF"/>
      </a:lt1>
      <a:dk2>
        <a:srgbClr val="4B545D"/>
      </a:dk2>
      <a:lt2>
        <a:srgbClr val="E3E4E5"/>
      </a:lt2>
      <a:accent1>
        <a:srgbClr val="F18F25"/>
      </a:accent1>
      <a:accent2>
        <a:srgbClr val="EE6525"/>
      </a:accent2>
      <a:accent3>
        <a:srgbClr val="FDC125"/>
      </a:accent3>
      <a:accent4>
        <a:srgbClr val="C10B1E"/>
      </a:accent4>
      <a:accent5>
        <a:srgbClr val="1C997B"/>
      </a:accent5>
      <a:accent6>
        <a:srgbClr val="1B8EB4"/>
      </a:accent6>
      <a:hlink>
        <a:srgbClr val="F18F25"/>
      </a:hlink>
      <a:folHlink>
        <a:srgbClr val="B3B3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EERE PPT">
  <a:themeElements>
    <a:clrScheme name="EERE 2017">
      <a:dk1>
        <a:srgbClr val="000000"/>
      </a:dk1>
      <a:lt1>
        <a:sysClr val="window" lastClr="FFFFFF"/>
      </a:lt1>
      <a:dk2>
        <a:srgbClr val="5E6A7B"/>
      </a:dk2>
      <a:lt2>
        <a:srgbClr val="EEECE1"/>
      </a:lt2>
      <a:accent1>
        <a:srgbClr val="6ABC45"/>
      </a:accent1>
      <a:accent2>
        <a:srgbClr val="FFCB06"/>
      </a:accent2>
      <a:accent3>
        <a:srgbClr val="00A8DF"/>
      </a:accent3>
      <a:accent4>
        <a:srgbClr val="005C82"/>
      </a:accent4>
      <a:accent5>
        <a:srgbClr val="017A3E"/>
      </a:accent5>
      <a:accent6>
        <a:srgbClr val="E27225"/>
      </a:accent6>
      <a:hlink>
        <a:srgbClr val="017A3E"/>
      </a:hlink>
      <a:folHlink>
        <a:srgbClr val="5E6A7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raft 1 Approps briefing" id="{83E9F1B1-3D7B-4B7D-8450-ABF75992B1FF}" vid="{49A8171C-E1BD-46C8-B81B-99847AF6EC2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B1F1723465AB499E4293ECA29A66FF" ma:contentTypeVersion="16" ma:contentTypeDescription="Create a new document." ma:contentTypeScope="" ma:versionID="17d0632420429ce3a0c43ae3ff53862c">
  <xsd:schema xmlns:xsd="http://www.w3.org/2001/XMLSchema" xmlns:xs="http://www.w3.org/2001/XMLSchema" xmlns:p="http://schemas.microsoft.com/office/2006/metadata/properties" xmlns:ns2="4fede72c-504a-4774-85fb-8eb3d1496b98" xmlns:ns3="e59b5d57-ebd0-454d-8188-5a9dd28706ca" xmlns:ns4="0a20205c-0631-4ff0-81c6-46eee12fe7e9" targetNamespace="http://schemas.microsoft.com/office/2006/metadata/properties" ma:root="true" ma:fieldsID="0cb4d46bb616c78df8784c79dcac509b" ns2:_="" ns3:_="" ns4:_="">
    <xsd:import namespace="4fede72c-504a-4774-85fb-8eb3d1496b98"/>
    <xsd:import namespace="e59b5d57-ebd0-454d-8188-5a9dd28706ca"/>
    <xsd:import namespace="0a20205c-0631-4ff0-81c6-46eee12fe7e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Conte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ede72c-504a-4774-85fb-8eb3d1496b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9b5d57-ebd0-454d-8188-5a9dd28706c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Contents" ma:index="22" nillable="true" ma:displayName="Contents" ma:format="Dropdown" ma:internalName="Contents">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20205c-0631-4ff0-81c6-46eee12fe7e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8399c3c-3151-49b3-9830-e8954e69ce78}" ma:internalName="TaxCatchAll" ma:showField="CatchAllData" ma:web="4fede72c-504a-4774-85fb-8eb3d1496b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a20205c-0631-4ff0-81c6-46eee12fe7e9" xsi:nil="true"/>
    <lcf76f155ced4ddcb4097134ff3c332f xmlns="e59b5d57-ebd0-454d-8188-5a9dd28706ca">
      <Terms xmlns="http://schemas.microsoft.com/office/infopath/2007/PartnerControls"/>
    </lcf76f155ced4ddcb4097134ff3c332f>
    <SharedWithUsers xmlns="4fede72c-504a-4774-85fb-8eb3d1496b98">
      <UserInfo>
        <DisplayName>Boyd, Michele A.</DisplayName>
        <AccountId>14</AccountId>
        <AccountType/>
      </UserInfo>
      <UserInfo>
        <DisplayName>Graves, Andrew</DisplayName>
        <AccountId>333</AccountId>
        <AccountType/>
      </UserInfo>
      <UserInfo>
        <DisplayName>Hendricks, Dexter (CONTR)</DisplayName>
        <AccountId>189</AccountId>
        <AccountType/>
      </UserInfo>
      <UserInfo>
        <DisplayName>Qusaibaty, Ammar (CONTR)</DisplayName>
        <AccountId>11</AccountId>
        <AccountType/>
      </UserInfo>
    </SharedWithUsers>
    <Contents xmlns="e59b5d57-ebd0-454d-8188-5a9dd28706ca" xsi:nil="true"/>
  </documentManagement>
</p:properties>
</file>

<file path=customXml/itemProps1.xml><?xml version="1.0" encoding="utf-8"?>
<ds:datastoreItem xmlns:ds="http://schemas.openxmlformats.org/officeDocument/2006/customXml" ds:itemID="{5745913F-3506-4F01-8DEB-BE1926E8A65A}">
  <ds:schemaRefs>
    <ds:schemaRef ds:uri="http://schemas.microsoft.com/sharepoint/v3/contenttype/forms"/>
  </ds:schemaRefs>
</ds:datastoreItem>
</file>

<file path=customXml/itemProps2.xml><?xml version="1.0" encoding="utf-8"?>
<ds:datastoreItem xmlns:ds="http://schemas.openxmlformats.org/officeDocument/2006/customXml" ds:itemID="{A7258733-2991-43E9-87BE-F67778F1C6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ede72c-504a-4774-85fb-8eb3d1496b98"/>
    <ds:schemaRef ds:uri="e59b5d57-ebd0-454d-8188-5a9dd28706ca"/>
    <ds:schemaRef ds:uri="0a20205c-0631-4ff0-81c6-46eee12fe7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8988EE-1D26-4059-B78D-8B5DDDF72F80}">
  <ds:schemaRefs>
    <ds:schemaRef ds:uri="http://schemas.microsoft.com/office/2006/metadata/properties"/>
    <ds:schemaRef ds:uri="http://purl.org/dc/terms/"/>
    <ds:schemaRef ds:uri="31f7d18d-c0dd-4f4b-8bf8-479649871ae3"/>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e5cbc6a7-4743-4d3b-bcdf-560390f4e317"/>
    <ds:schemaRef ds:uri="http://purl.org/dc/dcmitype/"/>
    <ds:schemaRef ds:uri="http://purl.org/dc/elements/1.1/"/>
    <ds:schemaRef ds:uri="0a20205c-0631-4ff0-81c6-46eee12fe7e9"/>
    <ds:schemaRef ds:uri="e59b5d57-ebd0-454d-8188-5a9dd28706ca"/>
    <ds:schemaRef ds:uri="4fede72c-504a-4774-85fb-8eb3d1496b98"/>
  </ds:schemaRefs>
</ds:datastoreItem>
</file>

<file path=docProps/app.xml><?xml version="1.0" encoding="utf-8"?>
<Properties xmlns="http://schemas.openxmlformats.org/officeDocument/2006/extended-properties" xmlns:vt="http://schemas.openxmlformats.org/officeDocument/2006/docPropsVTypes">
  <Template>office theme</Template>
  <TotalTime>104</TotalTime>
  <Words>2065</Words>
  <Application>Microsoft Office PowerPoint</Application>
  <PresentationFormat>Widescreen</PresentationFormat>
  <Paragraphs>208</Paragraphs>
  <Slides>6</Slides>
  <Notes>4</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Office Theme</vt:lpstr>
      <vt:lpstr>1_SETO-2017</vt:lpstr>
      <vt:lpstr>EERE PPT</vt:lpstr>
      <vt:lpstr>PowerPoint Presentation</vt:lpstr>
      <vt:lpstr>PowerPoint Presentation</vt:lpstr>
      <vt:lpstr>Portfolio of New Workforce Awards  </vt:lpstr>
      <vt:lpstr>PowerPoint Presentation</vt:lpstr>
      <vt:lpstr>Solar Workforce Needs </vt:lpstr>
      <vt:lpstr>Other SETO Workforce Program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Graves, Andrew</dc:creator>
  <cp:lastModifiedBy>Graves, Andrew</cp:lastModifiedBy>
  <cp:revision>13</cp:revision>
  <dcterms:created xsi:type="dcterms:W3CDTF">2023-08-23T17:32:30Z</dcterms:created>
  <dcterms:modified xsi:type="dcterms:W3CDTF">2023-09-20T14:12:29Z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0x01010073B1F1723465AB499E4293ECA29A66FF</vt:lpwstr>
  </property>
  <property fmtid="{D5CDD505-2E9C-101B-9397-08002B2CF9AE}" pid="3" name="MediaServiceImageTags">
    <vt:lpwstr/>
  </property>
</Properties>
</file>