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5" r:id="rId5"/>
    <p:sldMasterId id="2147483722" r:id="rId6"/>
    <p:sldMasterId id="2147483732" r:id="rId7"/>
    <p:sldMasterId id="2147483762" r:id="rId8"/>
    <p:sldMasterId id="2147483805" r:id="rId9"/>
    <p:sldMasterId id="2147483816" r:id="rId10"/>
  </p:sldMasterIdLst>
  <p:notesMasterIdLst>
    <p:notesMasterId r:id="rId14"/>
  </p:notesMasterIdLst>
  <p:sldIdLst>
    <p:sldId id="2147472413" r:id="rId11"/>
    <p:sldId id="2147472433" r:id="rId12"/>
    <p:sldId id="21474724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FF446D-0F02-4D08-BE95-5FF1957C4E0A}">
          <p14:sldIdLst>
            <p14:sldId id="2147472413"/>
            <p14:sldId id="2147472433"/>
            <p14:sldId id="2147472415"/>
          </p14:sldIdLst>
        </p14:section>
        <p14:section name="Extra Slides" id="{13BDB260-2E14-49B3-AFF5-0ACEF421914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109209-71C4-C301-EBFC-3D0C1AE8FDAE}" name="O'Keefe, Piper" initials="OP" userId="S::piper.o'keefe@hq.doe.gov::6e89b0d1-4532-4d96-9aea-75c20fb32cf6" providerId="AD"/>
  <p188:author id="{3ACDA924-B267-F964-6543-7AB69FD0D79C}" name="Walker, Danielle" initials="WD" userId="S::danielle.walker@hq.doe.gov::001500c2-8897-46e9-b482-8f30d90528c1" providerId="AD"/>
  <p188:author id="{7BE32E50-98FE-AB59-543B-72CA1AF799C9}" name="Mary MacPherson" initials="MM" userId="S::mary.macpherson@hq.doe.gov::cb58614b-c4ae-4d2a-87d3-87670a66d930" providerId="AD"/>
  <p188:author id="{B173726F-1929-3627-3A2C-BBE7DD9FE4E4}" name="Paster, Sarah" initials="PS" userId="S::Sarah.Paster@edelman.com::9716f322-0da6-4ae8-bbf9-cb3eabdb86e1" providerId="AD"/>
  <p188:author id="{0C578090-748D-4D9C-BCF1-1F53CE49DB18}" name="Dayton, Angela" initials="DA" userId="S::angela.dayton@hq.doe.gov::67d6a858-da57-492f-9482-131dc5804c18" providerId="AD"/>
  <p188:author id="{02C9B4B7-9C83-4DCE-8B43-CB47652BB91E}" name="Salzman, Madeline" initials="SM" userId="S::madeline.salzman@hq.doe.gov::0a869ede-2fa7-488d-9489-28c9d34e4329" providerId="AD"/>
  <p188:author id="{0A522AC8-41E8-E27D-FB65-D53D780BB04A}" name="Scroggins, Rachel (FELLOW)" initials="S(" userId="S::rachel.scroggins@ee.doe.gov::d87e931e-6f40-4585-9515-2536584bba0d" providerId="AD"/>
  <p188:author id="{79F582D8-CBFE-28EC-6441-C04BF8A000D0}" name="K. McIntosh" initials="DOE" userId="K. McIntosh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Galley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A3E"/>
    <a:srgbClr val="2460AD"/>
    <a:srgbClr val="006600"/>
    <a:srgbClr val="005C82"/>
    <a:srgbClr val="003300"/>
    <a:srgbClr val="0F2D69"/>
    <a:srgbClr val="3399FF"/>
    <a:srgbClr val="6699FF"/>
    <a:srgbClr val="99CCFF"/>
    <a:srgbClr val="215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7AA61-4FA5-4CA3-912C-3984B1A4705E}" v="268" dt="2023-09-13T21:33:50.034"/>
    <p1510:client id="{55D1FFFF-2EE6-0111-4726-CF728990E572}" v="129" dt="2023-09-13T20:47:02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16" autoAdjust="0"/>
  </p:normalViewPr>
  <p:slideViewPr>
    <p:cSldViewPr snapToGrid="0">
      <p:cViewPr>
        <p:scale>
          <a:sx n="75" d="100"/>
          <a:sy n="75" d="100"/>
        </p:scale>
        <p:origin x="183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09EDB-F786-4E7E-B935-E025E9BEF444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023CA32-D0A5-4F19-AAE5-EB42FF2650C2}">
      <dgm:prSet phldrT="[Text]"/>
      <dgm:spPr/>
      <dgm:t>
        <a:bodyPr/>
        <a:lstStyle/>
        <a:p>
          <a:r>
            <a:rPr lang="en-US">
              <a:latin typeface="Avenir Next LT Pro Demi"/>
            </a:rPr>
            <a:t>Identify needs</a:t>
          </a:r>
        </a:p>
      </dgm:t>
    </dgm:pt>
    <dgm:pt modelId="{3764CBBA-B013-4C1E-84FC-47E93F10310F}" type="parTrans" cxnId="{571E538E-90C9-401C-96D7-2B094BD72B40}">
      <dgm:prSet/>
      <dgm:spPr/>
      <dgm:t>
        <a:bodyPr/>
        <a:lstStyle/>
        <a:p>
          <a:endParaRPr lang="en-US"/>
        </a:p>
      </dgm:t>
    </dgm:pt>
    <dgm:pt modelId="{973135FF-D61C-43C5-8B2A-DB6B01D79F61}" type="sibTrans" cxnId="{571E538E-90C9-401C-96D7-2B094BD72B40}">
      <dgm:prSet/>
      <dgm:spPr/>
      <dgm:t>
        <a:bodyPr/>
        <a:lstStyle/>
        <a:p>
          <a:endParaRPr lang="en-US"/>
        </a:p>
      </dgm:t>
    </dgm:pt>
    <dgm:pt modelId="{392325DB-05B6-4EE4-BF7B-345DA9FAF15B}">
      <dgm:prSet phldrT="[Text]" custT="1"/>
      <dgm:spPr/>
      <dgm:t>
        <a:bodyPr/>
        <a:lstStyle/>
        <a:p>
          <a:pPr marL="0" indent="0" rtl="0">
            <a:buFont typeface="Arial" panose="020B0604020202020204" pitchFamily="34" charset="0"/>
            <a:buChar char="•"/>
          </a:pPr>
          <a:r>
            <a:rPr lang="en-US" sz="16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LT Pro"/>
              <a:ea typeface="+mn-ea"/>
              <a:cs typeface="+mn-cs"/>
            </a:rPr>
            <a:t>  Identify existing workforce programs, certifications, and gaps</a:t>
          </a:r>
        </a:p>
      </dgm:t>
    </dgm:pt>
    <dgm:pt modelId="{E12B4048-3F04-408E-B229-56372DFF2ACC}" type="parTrans" cxnId="{D04E6BF8-7982-4CCD-B3BA-232CC5F48F2F}">
      <dgm:prSet/>
      <dgm:spPr/>
      <dgm:t>
        <a:bodyPr/>
        <a:lstStyle/>
        <a:p>
          <a:endParaRPr lang="en-US"/>
        </a:p>
      </dgm:t>
    </dgm:pt>
    <dgm:pt modelId="{C47EBDCC-A0A8-472D-BB88-405179620FF6}" type="sibTrans" cxnId="{D04E6BF8-7982-4CCD-B3BA-232CC5F48F2F}">
      <dgm:prSet/>
      <dgm:spPr/>
      <dgm:t>
        <a:bodyPr/>
        <a:lstStyle/>
        <a:p>
          <a:endParaRPr lang="en-US"/>
        </a:p>
      </dgm:t>
    </dgm:pt>
    <dgm:pt modelId="{FAA6C2FF-3B50-4AE4-A63A-737F75A1B8D0}">
      <dgm:prSet phldrT="[Text]" custT="1"/>
      <dgm:spPr/>
      <dgm:t>
        <a:bodyPr/>
        <a:lstStyle/>
        <a:p>
          <a:pPr marL="0" indent="0" rtl="0">
            <a:buFont typeface="Arial" panose="020B0604020202020204" pitchFamily="34" charset="0"/>
            <a:buChar char="•"/>
          </a:pPr>
          <a:r>
            <a:rPr lang="en-US" sz="16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LT Pro"/>
              <a:ea typeface="+mn-ea"/>
              <a:cs typeface="+mn-cs"/>
            </a:rPr>
            <a:t>  Identify job categories in high demand</a:t>
          </a:r>
        </a:p>
      </dgm:t>
    </dgm:pt>
    <dgm:pt modelId="{9DAC66EF-B575-40D0-8CA6-2AACE2B174EB}" type="parTrans" cxnId="{C68CDB46-053E-4CC2-88ED-C37659889F3B}">
      <dgm:prSet/>
      <dgm:spPr/>
      <dgm:t>
        <a:bodyPr/>
        <a:lstStyle/>
        <a:p>
          <a:endParaRPr lang="en-US"/>
        </a:p>
      </dgm:t>
    </dgm:pt>
    <dgm:pt modelId="{DE14138D-EABF-4B7D-80E0-834F637AFA27}" type="sibTrans" cxnId="{C68CDB46-053E-4CC2-88ED-C37659889F3B}">
      <dgm:prSet/>
      <dgm:spPr/>
      <dgm:t>
        <a:bodyPr/>
        <a:lstStyle/>
        <a:p>
          <a:endParaRPr lang="en-US"/>
        </a:p>
      </dgm:t>
    </dgm:pt>
    <dgm:pt modelId="{E9E2548B-7DE6-4C5D-9E11-961A99484282}">
      <dgm:prSet phldrT="[Text]"/>
      <dgm:spPr/>
      <dgm:t>
        <a:bodyPr/>
        <a:lstStyle/>
        <a:p>
          <a:r>
            <a:rPr lang="en-US">
              <a:latin typeface="Avenir Next LT Pro Demi"/>
            </a:rPr>
            <a:t>Collaborate</a:t>
          </a:r>
        </a:p>
      </dgm:t>
    </dgm:pt>
    <dgm:pt modelId="{E330556E-65FE-4298-B53A-0F12BFE16279}" type="parTrans" cxnId="{4073177D-2423-4598-B0A8-EDB7F020025F}">
      <dgm:prSet/>
      <dgm:spPr/>
      <dgm:t>
        <a:bodyPr/>
        <a:lstStyle/>
        <a:p>
          <a:endParaRPr lang="en-US"/>
        </a:p>
      </dgm:t>
    </dgm:pt>
    <dgm:pt modelId="{237C202C-7A8F-4803-9FE1-72E0DCFD3729}" type="sibTrans" cxnId="{4073177D-2423-4598-B0A8-EDB7F020025F}">
      <dgm:prSet/>
      <dgm:spPr/>
      <dgm:t>
        <a:bodyPr/>
        <a:lstStyle/>
        <a:p>
          <a:endParaRPr lang="en-US"/>
        </a:p>
      </dgm:t>
    </dgm:pt>
    <dgm:pt modelId="{9F46354F-89FF-4C75-BB0C-69C47F86C54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 dirty="0">
              <a:latin typeface="Avenir Next LT Pro"/>
            </a:rPr>
            <a:t>Engage local partners</a:t>
          </a:r>
        </a:p>
      </dgm:t>
    </dgm:pt>
    <dgm:pt modelId="{AB1C5CFB-9DC8-4551-AFE3-F17118CDD28D}" type="parTrans" cxnId="{C3959FA8-6FFD-4DF5-AB15-B3FBBDA5C33E}">
      <dgm:prSet/>
      <dgm:spPr/>
      <dgm:t>
        <a:bodyPr/>
        <a:lstStyle/>
        <a:p>
          <a:endParaRPr lang="en-US"/>
        </a:p>
      </dgm:t>
    </dgm:pt>
    <dgm:pt modelId="{9FD5829E-B3E1-4021-B60E-686C1035FED7}" type="sibTrans" cxnId="{C3959FA8-6FFD-4DF5-AB15-B3FBBDA5C33E}">
      <dgm:prSet/>
      <dgm:spPr/>
      <dgm:t>
        <a:bodyPr/>
        <a:lstStyle/>
        <a:p>
          <a:endParaRPr lang="en-US"/>
        </a:p>
      </dgm:t>
    </dgm:pt>
    <dgm:pt modelId="{9B5862EE-4FF3-4F96-8788-C35598C53596}">
      <dgm:prSet phldrT="[Text]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600" b="0">
              <a:latin typeface="Avenir Next LT Pro"/>
            </a:rPr>
            <a:t>Collaborate to determine additional training needed for the existing residential and commercial energy efficiency workforce</a:t>
          </a:r>
        </a:p>
      </dgm:t>
    </dgm:pt>
    <dgm:pt modelId="{17DF48B2-475B-4C52-8F5F-77635A6248C5}" type="parTrans" cxnId="{A3DE0DE3-DA36-47DA-9BA5-2B13DAF669A3}">
      <dgm:prSet/>
      <dgm:spPr/>
      <dgm:t>
        <a:bodyPr/>
        <a:lstStyle/>
        <a:p>
          <a:endParaRPr lang="en-US"/>
        </a:p>
      </dgm:t>
    </dgm:pt>
    <dgm:pt modelId="{F9BDF530-CDD7-4BC7-A27C-AFD055507F70}" type="sibTrans" cxnId="{A3DE0DE3-DA36-47DA-9BA5-2B13DAF669A3}">
      <dgm:prSet/>
      <dgm:spPr/>
      <dgm:t>
        <a:bodyPr/>
        <a:lstStyle/>
        <a:p>
          <a:endParaRPr lang="en-US"/>
        </a:p>
      </dgm:t>
    </dgm:pt>
    <dgm:pt modelId="{6F883DC0-E10E-4772-BA0E-6E0FFBBFA9EE}">
      <dgm:prSet phldrT="[Text]"/>
      <dgm:spPr/>
      <dgm:t>
        <a:bodyPr/>
        <a:lstStyle/>
        <a:p>
          <a:r>
            <a:rPr lang="en-US">
              <a:latin typeface="Avenir Next LT Pro Demi"/>
            </a:rPr>
            <a:t>Gather materials</a:t>
          </a:r>
        </a:p>
      </dgm:t>
    </dgm:pt>
    <dgm:pt modelId="{606F5B92-847B-43D6-8F76-DE451EED093C}" type="parTrans" cxnId="{02F7029A-1837-4696-B8B3-0FDD4120A3EA}">
      <dgm:prSet/>
      <dgm:spPr/>
      <dgm:t>
        <a:bodyPr/>
        <a:lstStyle/>
        <a:p>
          <a:endParaRPr lang="en-US"/>
        </a:p>
      </dgm:t>
    </dgm:pt>
    <dgm:pt modelId="{303ADB63-41CD-40F1-86F1-DCDD95AE5877}" type="sibTrans" cxnId="{02F7029A-1837-4696-B8B3-0FDD4120A3EA}">
      <dgm:prSet/>
      <dgm:spPr/>
      <dgm:t>
        <a:bodyPr/>
        <a:lstStyle/>
        <a:p>
          <a:endParaRPr lang="en-US"/>
        </a:p>
      </dgm:t>
    </dgm:pt>
    <dgm:pt modelId="{60D2CA7D-66D0-4CF9-A0A6-B617DD4ADD1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>
              <a:latin typeface="Avenir Next LT Pro"/>
            </a:rPr>
            <a:t>Research existing training materials</a:t>
          </a:r>
        </a:p>
      </dgm:t>
    </dgm:pt>
    <dgm:pt modelId="{A5997997-5D6E-4E6A-AE29-AA5E32725372}" type="parTrans" cxnId="{82E4775E-7C3A-47F1-B9FE-4C04B8E007C8}">
      <dgm:prSet/>
      <dgm:spPr/>
      <dgm:t>
        <a:bodyPr/>
        <a:lstStyle/>
        <a:p>
          <a:endParaRPr lang="en-US"/>
        </a:p>
      </dgm:t>
    </dgm:pt>
    <dgm:pt modelId="{049684F7-7965-4D4D-A8D1-B53C2EF02D86}" type="sibTrans" cxnId="{82E4775E-7C3A-47F1-B9FE-4C04B8E007C8}">
      <dgm:prSet/>
      <dgm:spPr/>
      <dgm:t>
        <a:bodyPr/>
        <a:lstStyle/>
        <a:p>
          <a:endParaRPr lang="en-US"/>
        </a:p>
      </dgm:t>
    </dgm:pt>
    <dgm:pt modelId="{4888D1E0-2EE4-4F9A-BD03-8388A7BACE8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>
              <a:latin typeface="Avenir Next LT Pro"/>
            </a:rPr>
            <a:t>Leverage existing tools to support workforce development</a:t>
          </a:r>
        </a:p>
      </dgm:t>
    </dgm:pt>
    <dgm:pt modelId="{23079CE9-7968-4EAC-816C-B36E9A5E109C}" type="parTrans" cxnId="{BC5F49B9-D9CD-4C37-9221-A32A83614B01}">
      <dgm:prSet/>
      <dgm:spPr/>
      <dgm:t>
        <a:bodyPr/>
        <a:lstStyle/>
        <a:p>
          <a:endParaRPr lang="en-US"/>
        </a:p>
      </dgm:t>
    </dgm:pt>
    <dgm:pt modelId="{4AA39F67-29E8-49C9-84E6-FAB5F4813FA9}" type="sibTrans" cxnId="{BC5F49B9-D9CD-4C37-9221-A32A83614B01}">
      <dgm:prSet/>
      <dgm:spPr/>
      <dgm:t>
        <a:bodyPr/>
        <a:lstStyle/>
        <a:p>
          <a:endParaRPr lang="en-US"/>
        </a:p>
      </dgm:t>
    </dgm:pt>
    <dgm:pt modelId="{577FA03E-3C69-4259-B674-8A51B5E99374}">
      <dgm:prSet phldrT="[Text]" custT="1"/>
      <dgm:spPr/>
      <dgm:t>
        <a:bodyPr/>
        <a:lstStyle/>
        <a:p>
          <a:pPr marL="0" indent="0" rtl="0">
            <a:buFont typeface="Arial" panose="020B0604020202020204" pitchFamily="34" charset="0"/>
            <a:buChar char="•"/>
          </a:pP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LT Pro"/>
              <a:ea typeface="+mn-ea"/>
              <a:cs typeface="+mn-cs"/>
            </a:rPr>
            <a:t>  Develop strategies for recruiting </a:t>
          </a:r>
          <a:r>
            <a:rPr lang="en-US" sz="1600" b="0" kern="1200" dirty="0">
              <a:latin typeface="Avenir Next LT Pro"/>
            </a:rPr>
            <a:t>and filling these gaps</a:t>
          </a:r>
        </a:p>
      </dgm:t>
    </dgm:pt>
    <dgm:pt modelId="{FE0892A8-5790-4E0F-8CC0-DE1C00218CC1}" type="parTrans" cxnId="{05B6607D-41A9-4BFA-BDDB-E08376974BB1}">
      <dgm:prSet/>
      <dgm:spPr/>
      <dgm:t>
        <a:bodyPr/>
        <a:lstStyle/>
        <a:p>
          <a:endParaRPr lang="en-US"/>
        </a:p>
      </dgm:t>
    </dgm:pt>
    <dgm:pt modelId="{D0C14BA8-31D8-4B07-8C05-65CE0B556AA8}" type="sibTrans" cxnId="{05B6607D-41A9-4BFA-BDDB-E08376974BB1}">
      <dgm:prSet/>
      <dgm:spPr/>
      <dgm:t>
        <a:bodyPr/>
        <a:lstStyle/>
        <a:p>
          <a:endParaRPr lang="en-US"/>
        </a:p>
      </dgm:t>
    </dgm:pt>
    <dgm:pt modelId="{476204D5-C44E-4B18-8A7E-3844C7D3C0BB}">
      <dgm:prSet phldrT="[Text]"/>
      <dgm:spPr/>
      <dgm:t>
        <a:bodyPr/>
        <a:lstStyle/>
        <a:p>
          <a:r>
            <a:rPr lang="en-US">
              <a:latin typeface="Avenir Next LT Pro Demi"/>
            </a:rPr>
            <a:t>Prioritize equity</a:t>
          </a:r>
        </a:p>
      </dgm:t>
    </dgm:pt>
    <dgm:pt modelId="{E6F45486-5499-4356-B210-9EDC46740FF6}" type="parTrans" cxnId="{226588D0-3DB7-405D-82A3-6D994B3BEDCE}">
      <dgm:prSet/>
      <dgm:spPr/>
      <dgm:t>
        <a:bodyPr/>
        <a:lstStyle/>
        <a:p>
          <a:endParaRPr lang="en-US"/>
        </a:p>
      </dgm:t>
    </dgm:pt>
    <dgm:pt modelId="{0FD5968E-1F63-4A93-9008-9B4BB71D9BFE}" type="sibTrans" cxnId="{226588D0-3DB7-405D-82A3-6D994B3BEDCE}">
      <dgm:prSet/>
      <dgm:spPr/>
      <dgm:t>
        <a:bodyPr/>
        <a:lstStyle/>
        <a:p>
          <a:endParaRPr lang="en-US"/>
        </a:p>
      </dgm:t>
    </dgm:pt>
    <dgm:pt modelId="{DF1C13EC-BA54-4C42-A546-418EC7825292}">
      <dgm:prSet phldrT="[Text]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600" b="0" dirty="0">
              <a:latin typeface="Avenir Next LT Pro"/>
            </a:rPr>
            <a:t>Develop a plan for addressing equity and environmental justice </a:t>
          </a:r>
        </a:p>
      </dgm:t>
    </dgm:pt>
    <dgm:pt modelId="{B9DC4209-9664-4227-8D43-F71FD916B8E9}" type="parTrans" cxnId="{B3FEE82A-B4AA-40C5-888E-7BE113195103}">
      <dgm:prSet/>
      <dgm:spPr/>
      <dgm:t>
        <a:bodyPr/>
        <a:lstStyle/>
        <a:p>
          <a:endParaRPr lang="en-US"/>
        </a:p>
      </dgm:t>
    </dgm:pt>
    <dgm:pt modelId="{AB51FF87-2BEB-43E9-8090-3789B6982350}" type="sibTrans" cxnId="{B3FEE82A-B4AA-40C5-888E-7BE113195103}">
      <dgm:prSet/>
      <dgm:spPr/>
      <dgm:t>
        <a:bodyPr/>
        <a:lstStyle/>
        <a:p>
          <a:endParaRPr lang="en-US"/>
        </a:p>
      </dgm:t>
    </dgm:pt>
    <dgm:pt modelId="{8B949547-F7DE-442F-B5E9-290A4F589D3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0" dirty="0">
              <a:latin typeface="Avenir Next LT Pro"/>
            </a:rPr>
            <a:t>Support good-paying jobs with a free and fair choice to join a union</a:t>
          </a:r>
        </a:p>
      </dgm:t>
    </dgm:pt>
    <dgm:pt modelId="{47B8D62C-5042-4632-B9E8-F961C5F3AA7B}" type="parTrans" cxnId="{50E59B46-A958-491E-847E-329A3F78B66B}">
      <dgm:prSet/>
      <dgm:spPr/>
      <dgm:t>
        <a:bodyPr/>
        <a:lstStyle/>
        <a:p>
          <a:endParaRPr lang="en-US"/>
        </a:p>
      </dgm:t>
    </dgm:pt>
    <dgm:pt modelId="{CB345397-15B3-4FA4-BADA-9DCB204C51AF}" type="sibTrans" cxnId="{50E59B46-A958-491E-847E-329A3F78B66B}">
      <dgm:prSet/>
      <dgm:spPr/>
      <dgm:t>
        <a:bodyPr/>
        <a:lstStyle/>
        <a:p>
          <a:endParaRPr lang="en-US"/>
        </a:p>
      </dgm:t>
    </dgm:pt>
    <dgm:pt modelId="{1909F506-1C32-4A53-880F-955C4967DA1F}">
      <dgm:prSet phldrT="[Text]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600" b="0" dirty="0">
              <a:latin typeface="Avenir Next LT Pro"/>
            </a:rPr>
            <a:t>Identify priority disadvantaged communities to serve with programs</a:t>
          </a:r>
        </a:p>
      </dgm:t>
    </dgm:pt>
    <dgm:pt modelId="{09EB2E94-AA2C-46E0-BE0E-197168662DEC}" type="parTrans" cxnId="{986AE9BC-9932-4205-8F81-90E941782A5B}">
      <dgm:prSet/>
      <dgm:spPr/>
    </dgm:pt>
    <dgm:pt modelId="{F378B9EE-EAC3-4805-BE36-A69906C224D3}" type="sibTrans" cxnId="{986AE9BC-9932-4205-8F81-90E941782A5B}">
      <dgm:prSet/>
      <dgm:spPr/>
    </dgm:pt>
    <dgm:pt modelId="{24E898D6-0B3D-4993-8752-D294E2008146}" type="pres">
      <dgm:prSet presAssocID="{3B509EDB-F786-4E7E-B935-E025E9BEF444}" presName="Name0" presStyleCnt="0">
        <dgm:presLayoutVars>
          <dgm:dir/>
          <dgm:animLvl val="lvl"/>
          <dgm:resizeHandles val="exact"/>
        </dgm:presLayoutVars>
      </dgm:prSet>
      <dgm:spPr/>
    </dgm:pt>
    <dgm:pt modelId="{A3F85573-68AC-4B83-BE0B-25D969C892FB}" type="pres">
      <dgm:prSet presAssocID="{1023CA32-D0A5-4F19-AAE5-EB42FF2650C2}" presName="linNode" presStyleCnt="0"/>
      <dgm:spPr/>
    </dgm:pt>
    <dgm:pt modelId="{CCDE5BF0-97C1-4DF0-BF56-DD0E1FDDE035}" type="pres">
      <dgm:prSet presAssocID="{1023CA32-D0A5-4F19-AAE5-EB42FF2650C2}" presName="parentText" presStyleLbl="node1" presStyleIdx="0" presStyleCnt="4" custScaleX="61459">
        <dgm:presLayoutVars>
          <dgm:chMax val="1"/>
          <dgm:bulletEnabled val="1"/>
        </dgm:presLayoutVars>
      </dgm:prSet>
      <dgm:spPr/>
    </dgm:pt>
    <dgm:pt modelId="{27106147-0DB5-4044-8B11-21814AF9B4A0}" type="pres">
      <dgm:prSet presAssocID="{1023CA32-D0A5-4F19-AAE5-EB42FF2650C2}" presName="descendantText" presStyleLbl="alignAccFollowNode1" presStyleIdx="0" presStyleCnt="4" custScaleX="105236">
        <dgm:presLayoutVars>
          <dgm:bulletEnabled val="1"/>
        </dgm:presLayoutVars>
      </dgm:prSet>
      <dgm:spPr/>
    </dgm:pt>
    <dgm:pt modelId="{A3C40C6A-E906-459F-8624-488175B8FC81}" type="pres">
      <dgm:prSet presAssocID="{973135FF-D61C-43C5-8B2A-DB6B01D79F61}" presName="sp" presStyleCnt="0"/>
      <dgm:spPr/>
    </dgm:pt>
    <dgm:pt modelId="{3310CE3A-6461-4983-BF31-F0DF4DA4B0E9}" type="pres">
      <dgm:prSet presAssocID="{E9E2548B-7DE6-4C5D-9E11-961A99484282}" presName="linNode" presStyleCnt="0"/>
      <dgm:spPr/>
    </dgm:pt>
    <dgm:pt modelId="{755A18DE-3443-436E-866B-A2C69BD5F66F}" type="pres">
      <dgm:prSet presAssocID="{E9E2548B-7DE6-4C5D-9E11-961A99484282}" presName="parentText" presStyleLbl="node1" presStyleIdx="1" presStyleCnt="4" custScaleX="60648">
        <dgm:presLayoutVars>
          <dgm:chMax val="1"/>
          <dgm:bulletEnabled val="1"/>
        </dgm:presLayoutVars>
      </dgm:prSet>
      <dgm:spPr/>
    </dgm:pt>
    <dgm:pt modelId="{C806BD19-6794-490A-ABD1-82BBDA371A8E}" type="pres">
      <dgm:prSet presAssocID="{E9E2548B-7DE6-4C5D-9E11-961A99484282}" presName="descendantText" presStyleLbl="alignAccFollowNode1" presStyleIdx="1" presStyleCnt="4" custScaleX="105692">
        <dgm:presLayoutVars>
          <dgm:bulletEnabled val="1"/>
        </dgm:presLayoutVars>
      </dgm:prSet>
      <dgm:spPr/>
    </dgm:pt>
    <dgm:pt modelId="{2F9DB6EC-0698-47FC-8D73-B137529FF481}" type="pres">
      <dgm:prSet presAssocID="{237C202C-7A8F-4803-9FE1-72E0DCFD3729}" presName="sp" presStyleCnt="0"/>
      <dgm:spPr/>
    </dgm:pt>
    <dgm:pt modelId="{C8420CE2-A55C-42B3-8680-47762EA01C5F}" type="pres">
      <dgm:prSet presAssocID="{6F883DC0-E10E-4772-BA0E-6E0FFBBFA9EE}" presName="linNode" presStyleCnt="0"/>
      <dgm:spPr/>
    </dgm:pt>
    <dgm:pt modelId="{F4711D70-F5F5-4D1F-AE2B-E21F877D0632}" type="pres">
      <dgm:prSet presAssocID="{6F883DC0-E10E-4772-BA0E-6E0FFBBFA9EE}" presName="parentText" presStyleLbl="node1" presStyleIdx="2" presStyleCnt="4" custScaleX="60372">
        <dgm:presLayoutVars>
          <dgm:chMax val="1"/>
          <dgm:bulletEnabled val="1"/>
        </dgm:presLayoutVars>
      </dgm:prSet>
      <dgm:spPr/>
    </dgm:pt>
    <dgm:pt modelId="{1B47DF83-8588-4F6E-A0B3-3E8855228F51}" type="pres">
      <dgm:prSet presAssocID="{6F883DC0-E10E-4772-BA0E-6E0FFBBFA9EE}" presName="descendantText" presStyleLbl="alignAccFollowNode1" presStyleIdx="2" presStyleCnt="4" custScaleX="105847">
        <dgm:presLayoutVars>
          <dgm:bulletEnabled val="1"/>
        </dgm:presLayoutVars>
      </dgm:prSet>
      <dgm:spPr/>
    </dgm:pt>
    <dgm:pt modelId="{73476CF9-21D5-472A-B66C-E2AF6F508AFA}" type="pres">
      <dgm:prSet presAssocID="{303ADB63-41CD-40F1-86F1-DCDD95AE5877}" presName="sp" presStyleCnt="0"/>
      <dgm:spPr/>
    </dgm:pt>
    <dgm:pt modelId="{ACBABC22-CCA1-448C-9F43-B8B93A4826CB}" type="pres">
      <dgm:prSet presAssocID="{476204D5-C44E-4B18-8A7E-3844C7D3C0BB}" presName="linNode" presStyleCnt="0"/>
      <dgm:spPr/>
    </dgm:pt>
    <dgm:pt modelId="{8B2D01C4-373F-4D6C-9FEA-9BBAA5BCF732}" type="pres">
      <dgm:prSet presAssocID="{476204D5-C44E-4B18-8A7E-3844C7D3C0BB}" presName="parentText" presStyleLbl="node1" presStyleIdx="3" presStyleCnt="4" custScaleX="59562">
        <dgm:presLayoutVars>
          <dgm:chMax val="1"/>
          <dgm:bulletEnabled val="1"/>
        </dgm:presLayoutVars>
      </dgm:prSet>
      <dgm:spPr/>
    </dgm:pt>
    <dgm:pt modelId="{5BCBA610-CBCB-43C9-969F-6D368A4C618E}" type="pres">
      <dgm:prSet presAssocID="{476204D5-C44E-4B18-8A7E-3844C7D3C0BB}" presName="descendantText" presStyleLbl="alignAccFollowNode1" presStyleIdx="3" presStyleCnt="4" custScaleX="106375">
        <dgm:presLayoutVars>
          <dgm:bulletEnabled val="1"/>
        </dgm:presLayoutVars>
      </dgm:prSet>
      <dgm:spPr/>
    </dgm:pt>
  </dgm:ptLst>
  <dgm:cxnLst>
    <dgm:cxn modelId="{68B45618-3347-49CB-9FB4-B2D3879617A5}" type="presOf" srcId="{FAA6C2FF-3B50-4AE4-A63A-737F75A1B8D0}" destId="{27106147-0DB5-4044-8B11-21814AF9B4A0}" srcOrd="0" destOrd="1" presId="urn:microsoft.com/office/officeart/2005/8/layout/vList5"/>
    <dgm:cxn modelId="{E54A9D25-38E2-432E-8938-7579EDD17F2B}" type="presOf" srcId="{6F883DC0-E10E-4772-BA0E-6E0FFBBFA9EE}" destId="{F4711D70-F5F5-4D1F-AE2B-E21F877D0632}" srcOrd="0" destOrd="0" presId="urn:microsoft.com/office/officeart/2005/8/layout/vList5"/>
    <dgm:cxn modelId="{1BD1B926-C25E-4A7D-8EA7-CC7E3AE2ADE7}" type="presOf" srcId="{8B949547-F7DE-442F-B5E9-290A4F589D38}" destId="{5BCBA610-CBCB-43C9-969F-6D368A4C618E}" srcOrd="0" destOrd="2" presId="urn:microsoft.com/office/officeart/2005/8/layout/vList5"/>
    <dgm:cxn modelId="{B3FEE82A-B4AA-40C5-888E-7BE113195103}" srcId="{476204D5-C44E-4B18-8A7E-3844C7D3C0BB}" destId="{DF1C13EC-BA54-4C42-A546-418EC7825292}" srcOrd="0" destOrd="0" parTransId="{B9DC4209-9664-4227-8D43-F71FD916B8E9}" sibTransId="{AB51FF87-2BEB-43E9-8090-3789B6982350}"/>
    <dgm:cxn modelId="{82E4775E-7C3A-47F1-B9FE-4C04B8E007C8}" srcId="{6F883DC0-E10E-4772-BA0E-6E0FFBBFA9EE}" destId="{60D2CA7D-66D0-4CF9-A0A6-B617DD4ADD14}" srcOrd="0" destOrd="0" parTransId="{A5997997-5D6E-4E6A-AE29-AA5E32725372}" sibTransId="{049684F7-7965-4D4D-A8D1-B53C2EF02D86}"/>
    <dgm:cxn modelId="{1878F061-C627-42C9-8BAC-A17F7172EB01}" type="presOf" srcId="{9B5862EE-4FF3-4F96-8788-C35598C53596}" destId="{C806BD19-6794-490A-ABD1-82BBDA371A8E}" srcOrd="0" destOrd="1" presId="urn:microsoft.com/office/officeart/2005/8/layout/vList5"/>
    <dgm:cxn modelId="{50E59B46-A958-491E-847E-329A3F78B66B}" srcId="{476204D5-C44E-4B18-8A7E-3844C7D3C0BB}" destId="{8B949547-F7DE-442F-B5E9-290A4F589D38}" srcOrd="2" destOrd="0" parTransId="{47B8D62C-5042-4632-B9E8-F961C5F3AA7B}" sibTransId="{CB345397-15B3-4FA4-BADA-9DCB204C51AF}"/>
    <dgm:cxn modelId="{C68CDB46-053E-4CC2-88ED-C37659889F3B}" srcId="{1023CA32-D0A5-4F19-AAE5-EB42FF2650C2}" destId="{FAA6C2FF-3B50-4AE4-A63A-737F75A1B8D0}" srcOrd="1" destOrd="0" parTransId="{9DAC66EF-B575-40D0-8CA6-2AACE2B174EB}" sibTransId="{DE14138D-EABF-4B7D-80E0-834F637AFA27}"/>
    <dgm:cxn modelId="{A88C8B6B-C042-46CA-9681-5E34C117EE19}" type="presOf" srcId="{60D2CA7D-66D0-4CF9-A0A6-B617DD4ADD14}" destId="{1B47DF83-8588-4F6E-A0B3-3E8855228F51}" srcOrd="0" destOrd="0" presId="urn:microsoft.com/office/officeart/2005/8/layout/vList5"/>
    <dgm:cxn modelId="{CFCC346E-D6FB-49CA-AC80-9509E02D41AC}" type="presOf" srcId="{1909F506-1C32-4A53-880F-955C4967DA1F}" destId="{5BCBA610-CBCB-43C9-969F-6D368A4C618E}" srcOrd="0" destOrd="1" presId="urn:microsoft.com/office/officeart/2005/8/layout/vList5"/>
    <dgm:cxn modelId="{AB074B51-8D45-41AB-BA5D-0D2A9681B492}" type="presOf" srcId="{3B509EDB-F786-4E7E-B935-E025E9BEF444}" destId="{24E898D6-0B3D-4993-8752-D294E2008146}" srcOrd="0" destOrd="0" presId="urn:microsoft.com/office/officeart/2005/8/layout/vList5"/>
    <dgm:cxn modelId="{4073177D-2423-4598-B0A8-EDB7F020025F}" srcId="{3B509EDB-F786-4E7E-B935-E025E9BEF444}" destId="{E9E2548B-7DE6-4C5D-9E11-961A99484282}" srcOrd="1" destOrd="0" parTransId="{E330556E-65FE-4298-B53A-0F12BFE16279}" sibTransId="{237C202C-7A8F-4803-9FE1-72E0DCFD3729}"/>
    <dgm:cxn modelId="{05B6607D-41A9-4BFA-BDDB-E08376974BB1}" srcId="{1023CA32-D0A5-4F19-AAE5-EB42FF2650C2}" destId="{577FA03E-3C69-4259-B674-8A51B5E99374}" srcOrd="2" destOrd="0" parTransId="{FE0892A8-5790-4E0F-8CC0-DE1C00218CC1}" sibTransId="{D0C14BA8-31D8-4B07-8C05-65CE0B556AA8}"/>
    <dgm:cxn modelId="{571E538E-90C9-401C-96D7-2B094BD72B40}" srcId="{3B509EDB-F786-4E7E-B935-E025E9BEF444}" destId="{1023CA32-D0A5-4F19-AAE5-EB42FF2650C2}" srcOrd="0" destOrd="0" parTransId="{3764CBBA-B013-4C1E-84FC-47E93F10310F}" sibTransId="{973135FF-D61C-43C5-8B2A-DB6B01D79F61}"/>
    <dgm:cxn modelId="{02F7029A-1837-4696-B8B3-0FDD4120A3EA}" srcId="{3B509EDB-F786-4E7E-B935-E025E9BEF444}" destId="{6F883DC0-E10E-4772-BA0E-6E0FFBBFA9EE}" srcOrd="2" destOrd="0" parTransId="{606F5B92-847B-43D6-8F76-DE451EED093C}" sibTransId="{303ADB63-41CD-40F1-86F1-DCDD95AE5877}"/>
    <dgm:cxn modelId="{39A9AF9C-4B8B-45D1-A0CC-81A071EC48BF}" type="presOf" srcId="{DF1C13EC-BA54-4C42-A546-418EC7825292}" destId="{5BCBA610-CBCB-43C9-969F-6D368A4C618E}" srcOrd="0" destOrd="0" presId="urn:microsoft.com/office/officeart/2005/8/layout/vList5"/>
    <dgm:cxn modelId="{C3959FA8-6FFD-4DF5-AB15-B3FBBDA5C33E}" srcId="{E9E2548B-7DE6-4C5D-9E11-961A99484282}" destId="{9F46354F-89FF-4C75-BB0C-69C47F86C543}" srcOrd="0" destOrd="0" parTransId="{AB1C5CFB-9DC8-4551-AFE3-F17118CDD28D}" sibTransId="{9FD5829E-B3E1-4021-B60E-686C1035FED7}"/>
    <dgm:cxn modelId="{FBA439AC-AEEA-4BEE-BE4B-C1D512C42F48}" type="presOf" srcId="{4888D1E0-2EE4-4F9A-BD03-8388A7BACE8B}" destId="{1B47DF83-8588-4F6E-A0B3-3E8855228F51}" srcOrd="0" destOrd="1" presId="urn:microsoft.com/office/officeart/2005/8/layout/vList5"/>
    <dgm:cxn modelId="{5221DFAD-09C4-47AE-AB8D-5AE478FC8F0D}" type="presOf" srcId="{392325DB-05B6-4EE4-BF7B-345DA9FAF15B}" destId="{27106147-0DB5-4044-8B11-21814AF9B4A0}" srcOrd="0" destOrd="0" presId="urn:microsoft.com/office/officeart/2005/8/layout/vList5"/>
    <dgm:cxn modelId="{C04966B5-7D1B-488E-A4AD-FD350059A1E2}" type="presOf" srcId="{1023CA32-D0A5-4F19-AAE5-EB42FF2650C2}" destId="{CCDE5BF0-97C1-4DF0-BF56-DD0E1FDDE035}" srcOrd="0" destOrd="0" presId="urn:microsoft.com/office/officeart/2005/8/layout/vList5"/>
    <dgm:cxn modelId="{4ECB50B6-1921-4833-B318-00CA255AC4F2}" type="presOf" srcId="{476204D5-C44E-4B18-8A7E-3844C7D3C0BB}" destId="{8B2D01C4-373F-4D6C-9FEA-9BBAA5BCF732}" srcOrd="0" destOrd="0" presId="urn:microsoft.com/office/officeart/2005/8/layout/vList5"/>
    <dgm:cxn modelId="{BC5F49B9-D9CD-4C37-9221-A32A83614B01}" srcId="{6F883DC0-E10E-4772-BA0E-6E0FFBBFA9EE}" destId="{4888D1E0-2EE4-4F9A-BD03-8388A7BACE8B}" srcOrd="1" destOrd="0" parTransId="{23079CE9-7968-4EAC-816C-B36E9A5E109C}" sibTransId="{4AA39F67-29E8-49C9-84E6-FAB5F4813FA9}"/>
    <dgm:cxn modelId="{986AE9BC-9932-4205-8F81-90E941782A5B}" srcId="{476204D5-C44E-4B18-8A7E-3844C7D3C0BB}" destId="{1909F506-1C32-4A53-880F-955C4967DA1F}" srcOrd="1" destOrd="0" parTransId="{09EB2E94-AA2C-46E0-BE0E-197168662DEC}" sibTransId="{F378B9EE-EAC3-4805-BE36-A69906C224D3}"/>
    <dgm:cxn modelId="{D49553C5-F3E6-40A3-A148-50B61894AE99}" type="presOf" srcId="{577FA03E-3C69-4259-B674-8A51B5E99374}" destId="{27106147-0DB5-4044-8B11-21814AF9B4A0}" srcOrd="0" destOrd="2" presId="urn:microsoft.com/office/officeart/2005/8/layout/vList5"/>
    <dgm:cxn modelId="{37AB87CF-1CD8-4781-A4DC-A8EE1F22F8C6}" type="presOf" srcId="{E9E2548B-7DE6-4C5D-9E11-961A99484282}" destId="{755A18DE-3443-436E-866B-A2C69BD5F66F}" srcOrd="0" destOrd="0" presId="urn:microsoft.com/office/officeart/2005/8/layout/vList5"/>
    <dgm:cxn modelId="{226588D0-3DB7-405D-82A3-6D994B3BEDCE}" srcId="{3B509EDB-F786-4E7E-B935-E025E9BEF444}" destId="{476204D5-C44E-4B18-8A7E-3844C7D3C0BB}" srcOrd="3" destOrd="0" parTransId="{E6F45486-5499-4356-B210-9EDC46740FF6}" sibTransId="{0FD5968E-1F63-4A93-9008-9B4BB71D9BFE}"/>
    <dgm:cxn modelId="{1D70BBD7-BFA8-4A43-9F44-DFEF5BF32502}" type="presOf" srcId="{9F46354F-89FF-4C75-BB0C-69C47F86C543}" destId="{C806BD19-6794-490A-ABD1-82BBDA371A8E}" srcOrd="0" destOrd="0" presId="urn:microsoft.com/office/officeart/2005/8/layout/vList5"/>
    <dgm:cxn modelId="{A3DE0DE3-DA36-47DA-9BA5-2B13DAF669A3}" srcId="{E9E2548B-7DE6-4C5D-9E11-961A99484282}" destId="{9B5862EE-4FF3-4F96-8788-C35598C53596}" srcOrd="1" destOrd="0" parTransId="{17DF48B2-475B-4C52-8F5F-77635A6248C5}" sibTransId="{F9BDF530-CDD7-4BC7-A27C-AFD055507F70}"/>
    <dgm:cxn modelId="{D04E6BF8-7982-4CCD-B3BA-232CC5F48F2F}" srcId="{1023CA32-D0A5-4F19-AAE5-EB42FF2650C2}" destId="{392325DB-05B6-4EE4-BF7B-345DA9FAF15B}" srcOrd="0" destOrd="0" parTransId="{E12B4048-3F04-408E-B229-56372DFF2ACC}" sibTransId="{C47EBDCC-A0A8-472D-BB88-405179620FF6}"/>
    <dgm:cxn modelId="{EDE267B3-A6FE-4C42-BA12-384F776ABBEF}" type="presParOf" srcId="{24E898D6-0B3D-4993-8752-D294E2008146}" destId="{A3F85573-68AC-4B83-BE0B-25D969C892FB}" srcOrd="0" destOrd="0" presId="urn:microsoft.com/office/officeart/2005/8/layout/vList5"/>
    <dgm:cxn modelId="{79274E41-AA8C-4718-8101-58C72ACD62B4}" type="presParOf" srcId="{A3F85573-68AC-4B83-BE0B-25D969C892FB}" destId="{CCDE5BF0-97C1-4DF0-BF56-DD0E1FDDE035}" srcOrd="0" destOrd="0" presId="urn:microsoft.com/office/officeart/2005/8/layout/vList5"/>
    <dgm:cxn modelId="{568E397A-1C67-46AF-8996-DC69685495AF}" type="presParOf" srcId="{A3F85573-68AC-4B83-BE0B-25D969C892FB}" destId="{27106147-0DB5-4044-8B11-21814AF9B4A0}" srcOrd="1" destOrd="0" presId="urn:microsoft.com/office/officeart/2005/8/layout/vList5"/>
    <dgm:cxn modelId="{66376202-4FFB-427A-BBF6-F9CA78423F58}" type="presParOf" srcId="{24E898D6-0B3D-4993-8752-D294E2008146}" destId="{A3C40C6A-E906-459F-8624-488175B8FC81}" srcOrd="1" destOrd="0" presId="urn:microsoft.com/office/officeart/2005/8/layout/vList5"/>
    <dgm:cxn modelId="{359F0E86-041B-4520-A729-11C979B01A6B}" type="presParOf" srcId="{24E898D6-0B3D-4993-8752-D294E2008146}" destId="{3310CE3A-6461-4983-BF31-F0DF4DA4B0E9}" srcOrd="2" destOrd="0" presId="urn:microsoft.com/office/officeart/2005/8/layout/vList5"/>
    <dgm:cxn modelId="{8593AC0E-6DA3-45F8-B6C9-E103B06B9344}" type="presParOf" srcId="{3310CE3A-6461-4983-BF31-F0DF4DA4B0E9}" destId="{755A18DE-3443-436E-866B-A2C69BD5F66F}" srcOrd="0" destOrd="0" presId="urn:microsoft.com/office/officeart/2005/8/layout/vList5"/>
    <dgm:cxn modelId="{376DED0F-7BAC-4C0B-89AC-9AA27A3EFD4D}" type="presParOf" srcId="{3310CE3A-6461-4983-BF31-F0DF4DA4B0E9}" destId="{C806BD19-6794-490A-ABD1-82BBDA371A8E}" srcOrd="1" destOrd="0" presId="urn:microsoft.com/office/officeart/2005/8/layout/vList5"/>
    <dgm:cxn modelId="{9FEB499E-9F4F-457F-95C2-881483619C7A}" type="presParOf" srcId="{24E898D6-0B3D-4993-8752-D294E2008146}" destId="{2F9DB6EC-0698-47FC-8D73-B137529FF481}" srcOrd="3" destOrd="0" presId="urn:microsoft.com/office/officeart/2005/8/layout/vList5"/>
    <dgm:cxn modelId="{E495E6F3-3741-4CBB-BACD-8BB3DC3BE6E1}" type="presParOf" srcId="{24E898D6-0B3D-4993-8752-D294E2008146}" destId="{C8420CE2-A55C-42B3-8680-47762EA01C5F}" srcOrd="4" destOrd="0" presId="urn:microsoft.com/office/officeart/2005/8/layout/vList5"/>
    <dgm:cxn modelId="{D8570359-40F4-485C-9E20-3A4F17B9BD6C}" type="presParOf" srcId="{C8420CE2-A55C-42B3-8680-47762EA01C5F}" destId="{F4711D70-F5F5-4D1F-AE2B-E21F877D0632}" srcOrd="0" destOrd="0" presId="urn:microsoft.com/office/officeart/2005/8/layout/vList5"/>
    <dgm:cxn modelId="{C4C321B7-77AD-45B2-9320-EEA76C318660}" type="presParOf" srcId="{C8420CE2-A55C-42B3-8680-47762EA01C5F}" destId="{1B47DF83-8588-4F6E-A0B3-3E8855228F51}" srcOrd="1" destOrd="0" presId="urn:microsoft.com/office/officeart/2005/8/layout/vList5"/>
    <dgm:cxn modelId="{EF298459-5E21-4528-9645-468C0A07D320}" type="presParOf" srcId="{24E898D6-0B3D-4993-8752-D294E2008146}" destId="{73476CF9-21D5-472A-B66C-E2AF6F508AFA}" srcOrd="5" destOrd="0" presId="urn:microsoft.com/office/officeart/2005/8/layout/vList5"/>
    <dgm:cxn modelId="{6DB0419B-C0E1-4614-8701-4AFF2AA6D0D5}" type="presParOf" srcId="{24E898D6-0B3D-4993-8752-D294E2008146}" destId="{ACBABC22-CCA1-448C-9F43-B8B93A4826CB}" srcOrd="6" destOrd="0" presId="urn:microsoft.com/office/officeart/2005/8/layout/vList5"/>
    <dgm:cxn modelId="{6A8409B9-9C52-4B52-892A-6D5F29CBDC5E}" type="presParOf" srcId="{ACBABC22-CCA1-448C-9F43-B8B93A4826CB}" destId="{8B2D01C4-373F-4D6C-9FEA-9BBAA5BCF732}" srcOrd="0" destOrd="0" presId="urn:microsoft.com/office/officeart/2005/8/layout/vList5"/>
    <dgm:cxn modelId="{24919EA4-9CB1-4497-971E-D014F650B3F9}" type="presParOf" srcId="{ACBABC22-CCA1-448C-9F43-B8B93A4826CB}" destId="{5BCBA610-CBCB-43C9-969F-6D368A4C61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06147-0DB5-4044-8B11-21814AF9B4A0}">
      <dsp:nvSpPr>
        <dsp:cNvPr id="0" name=""/>
        <dsp:cNvSpPr/>
      </dsp:nvSpPr>
      <dsp:spPr>
        <a:xfrm rot="5400000">
          <a:off x="7221832" y="-3653329"/>
          <a:ext cx="940875" cy="84876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LT Pro"/>
              <a:ea typeface="+mn-ea"/>
              <a:cs typeface="+mn-cs"/>
            </a:rPr>
            <a:t>  Identify existing workforce programs, certifications, and gaps</a:t>
          </a:r>
        </a:p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LT Pro"/>
              <a:ea typeface="+mn-ea"/>
              <a:cs typeface="+mn-cs"/>
            </a:rPr>
            <a:t>  Identify job categories in high demand</a:t>
          </a:r>
        </a:p>
        <a:p>
          <a:pPr marL="0" lvl="1" indent="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LT Pro"/>
              <a:ea typeface="+mn-ea"/>
              <a:cs typeface="+mn-cs"/>
            </a:rPr>
            <a:t>  Develop strategies for recruiting </a:t>
          </a:r>
          <a:r>
            <a:rPr lang="en-US" sz="1600" b="0" kern="1200" dirty="0">
              <a:latin typeface="Avenir Next LT Pro"/>
            </a:rPr>
            <a:t>and filling these gaps</a:t>
          </a:r>
        </a:p>
      </dsp:txBody>
      <dsp:txXfrm rot="-5400000">
        <a:off x="3448448" y="165985"/>
        <a:ext cx="8441714" cy="849015"/>
      </dsp:txXfrm>
    </dsp:sp>
    <dsp:sp modelId="{CCDE5BF0-97C1-4DF0-BF56-DD0E1FDDE035}">
      <dsp:nvSpPr>
        <dsp:cNvPr id="0" name=""/>
        <dsp:cNvSpPr/>
      </dsp:nvSpPr>
      <dsp:spPr>
        <a:xfrm>
          <a:off x="660203" y="2445"/>
          <a:ext cx="2788244" cy="117609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venir Next LT Pro Demi"/>
            </a:rPr>
            <a:t>Identify needs</a:t>
          </a:r>
        </a:p>
      </dsp:txBody>
      <dsp:txXfrm>
        <a:off x="717615" y="59857"/>
        <a:ext cx="2673420" cy="1061270"/>
      </dsp:txXfrm>
    </dsp:sp>
    <dsp:sp modelId="{C806BD19-6794-490A-ABD1-82BBDA371A8E}">
      <dsp:nvSpPr>
        <dsp:cNvPr id="0" name=""/>
        <dsp:cNvSpPr/>
      </dsp:nvSpPr>
      <dsp:spPr>
        <a:xfrm rot="5400000">
          <a:off x="7203428" y="-2436819"/>
          <a:ext cx="940875" cy="85244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Avenir Next LT Pro"/>
            </a:rPr>
            <a:t>Engage local partners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>
              <a:latin typeface="Avenir Next LT Pro"/>
            </a:rPr>
            <a:t>Collaborate to determine additional training needed for the existing residential and commercial energy efficiency workforce</a:t>
          </a:r>
        </a:p>
      </dsp:txBody>
      <dsp:txXfrm rot="-5400000">
        <a:off x="3411655" y="1400884"/>
        <a:ext cx="8478492" cy="849015"/>
      </dsp:txXfrm>
    </dsp:sp>
    <dsp:sp modelId="{755A18DE-3443-436E-866B-A2C69BD5F66F}">
      <dsp:nvSpPr>
        <dsp:cNvPr id="0" name=""/>
        <dsp:cNvSpPr/>
      </dsp:nvSpPr>
      <dsp:spPr>
        <a:xfrm>
          <a:off x="660203" y="1237344"/>
          <a:ext cx="2751451" cy="117609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venir Next LT Pro Demi"/>
            </a:rPr>
            <a:t>Collaborate</a:t>
          </a:r>
        </a:p>
      </dsp:txBody>
      <dsp:txXfrm>
        <a:off x="717615" y="1294756"/>
        <a:ext cx="2636627" cy="1061270"/>
      </dsp:txXfrm>
    </dsp:sp>
    <dsp:sp modelId="{1B47DF83-8588-4F6E-A0B3-3E8855228F51}">
      <dsp:nvSpPr>
        <dsp:cNvPr id="0" name=""/>
        <dsp:cNvSpPr/>
      </dsp:nvSpPr>
      <dsp:spPr>
        <a:xfrm rot="5400000">
          <a:off x="7197157" y="-1208171"/>
          <a:ext cx="940875" cy="85369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>
              <a:latin typeface="Avenir Next LT Pro"/>
            </a:rPr>
            <a:t>Research existing training materials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>
              <a:latin typeface="Avenir Next LT Pro"/>
            </a:rPr>
            <a:t>Leverage existing tools to support workforce development</a:t>
          </a:r>
        </a:p>
      </dsp:txBody>
      <dsp:txXfrm rot="-5400000">
        <a:off x="3399133" y="2635783"/>
        <a:ext cx="8490993" cy="849015"/>
      </dsp:txXfrm>
    </dsp:sp>
    <dsp:sp modelId="{F4711D70-F5F5-4D1F-AE2B-E21F877D0632}">
      <dsp:nvSpPr>
        <dsp:cNvPr id="0" name=""/>
        <dsp:cNvSpPr/>
      </dsp:nvSpPr>
      <dsp:spPr>
        <a:xfrm>
          <a:off x="660203" y="2472242"/>
          <a:ext cx="2738929" cy="117609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venir Next LT Pro Demi"/>
            </a:rPr>
            <a:t>Gather materials</a:t>
          </a:r>
        </a:p>
      </dsp:txBody>
      <dsp:txXfrm>
        <a:off x="717615" y="2529654"/>
        <a:ext cx="2624105" cy="1061270"/>
      </dsp:txXfrm>
    </dsp:sp>
    <dsp:sp modelId="{5BCBA610-CBCB-43C9-969F-6D368A4C618E}">
      <dsp:nvSpPr>
        <dsp:cNvPr id="0" name=""/>
        <dsp:cNvSpPr/>
      </dsp:nvSpPr>
      <dsp:spPr>
        <a:xfrm rot="5400000">
          <a:off x="7181702" y="5434"/>
          <a:ext cx="940875" cy="8579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Avenir Next LT Pro"/>
            </a:rPr>
            <a:t>Develop a plan for addressing equity and environmental justice 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Avenir Next LT Pro"/>
            </a:rPr>
            <a:t>Identify priority disadvantaged communities to serve with programs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kern="1200" dirty="0">
              <a:latin typeface="Avenir Next LT Pro"/>
            </a:rPr>
            <a:t>Support good-paying jobs with a free and fair choice to join a union</a:t>
          </a:r>
        </a:p>
      </dsp:txBody>
      <dsp:txXfrm rot="-5400000">
        <a:off x="3362386" y="3870680"/>
        <a:ext cx="8533578" cy="849015"/>
      </dsp:txXfrm>
    </dsp:sp>
    <dsp:sp modelId="{8B2D01C4-373F-4D6C-9FEA-9BBAA5BCF732}">
      <dsp:nvSpPr>
        <dsp:cNvPr id="0" name=""/>
        <dsp:cNvSpPr/>
      </dsp:nvSpPr>
      <dsp:spPr>
        <a:xfrm>
          <a:off x="660203" y="3707141"/>
          <a:ext cx="2702182" cy="117609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venir Next LT Pro Demi"/>
            </a:rPr>
            <a:t>Prioritize equity</a:t>
          </a:r>
        </a:p>
      </dsp:txBody>
      <dsp:txXfrm>
        <a:off x="717615" y="3764553"/>
        <a:ext cx="2587358" cy="1061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508C1-CF21-4DC0-AFE0-0223D953275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FDD2E-373F-40BD-B32D-912CA7A9E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6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FDD2E-373F-40BD-B32D-912CA7A9E1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3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FDD2E-373F-40BD-B32D-912CA7A9E1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2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FDD2E-373F-40BD-B32D-912CA7A9E1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6276"/>
            <a:ext cx="12192000" cy="28257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14" descr="EERE identifier_vert_2017_top bleed_B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1" y="0"/>
            <a:ext cx="214085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" y="4153582"/>
            <a:ext cx="12192000" cy="27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707948" y="1544720"/>
            <a:ext cx="11026339" cy="1381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39559" y="2976352"/>
            <a:ext cx="5561403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745474" y="3424167"/>
            <a:ext cx="3798903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15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6276"/>
            <a:ext cx="12192000" cy="28257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14" descr="EERE identifier_vert_2017_top bleed_B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1" y="0"/>
            <a:ext cx="2476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" y="4153582"/>
            <a:ext cx="12192000" cy="27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707948" y="1544720"/>
            <a:ext cx="11026339" cy="1381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39559" y="2976352"/>
            <a:ext cx="5561403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745474" y="3424167"/>
            <a:ext cx="3798903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09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7615" y="1046532"/>
            <a:ext cx="11236267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38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317129" y="1677981"/>
            <a:ext cx="5665695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5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29" y="1068381"/>
            <a:ext cx="5665695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7245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0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22093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6276"/>
            <a:ext cx="12192000" cy="28257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457"/>
            <a:ext cx="12192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086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77615" y="1046532"/>
            <a:ext cx="11236267" cy="537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351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7129" y="1677981"/>
            <a:ext cx="5665695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20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5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29" y="1068381"/>
            <a:ext cx="5665695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657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0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40262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7755"/>
            <a:ext cx="12192000" cy="65516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89188"/>
            <a:ext cx="12192000" cy="8128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300" b="1" kern="1200" dirty="0" smtClean="0">
                <a:solidFill>
                  <a:schemeClr val="accent5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sz="3300">
                <a:solidFill>
                  <a:srgbClr val="FFFFFF"/>
                </a:solidFill>
              </a:rPr>
              <a:t>Appendix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025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7615" y="1046532"/>
            <a:ext cx="11236267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26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F57A831-26F9-AF4B-8913-392FD6A4A199}"/>
              </a:ext>
            </a:extLst>
          </p:cNvPr>
          <p:cNvSpPr/>
          <p:nvPr userDrawn="1"/>
        </p:nvSpPr>
        <p:spPr>
          <a:xfrm>
            <a:off x="1" y="500515"/>
            <a:ext cx="12192000" cy="51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noFill/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570BFF-E5AB-1A4D-81DC-F2E09D6AAD0E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22" y="0"/>
            <a:ext cx="12157066" cy="6534378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9914" y="1544721"/>
            <a:ext cx="11026338" cy="7028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60353" y="2400760"/>
            <a:ext cx="5385515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6268" y="2848575"/>
            <a:ext cx="2473252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16" y="323622"/>
            <a:ext cx="3683959" cy="9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6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7615" y="1046533"/>
            <a:ext cx="11236267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3663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317130" y="1677981"/>
            <a:ext cx="5665694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6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30" y="1068381"/>
            <a:ext cx="5665694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534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1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9387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76276"/>
            <a:ext cx="12192000" cy="28257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89458"/>
            <a:ext cx="12192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617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77615" y="1046533"/>
            <a:ext cx="11236267" cy="537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3867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7130" y="1677981"/>
            <a:ext cx="5665694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20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6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30" y="1068381"/>
            <a:ext cx="5665694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776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1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22736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-47625"/>
            <a:ext cx="12192000" cy="65516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2853718"/>
            <a:ext cx="12191999" cy="11505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3600">
                <a:solidFill>
                  <a:srgbClr val="FFFFFF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958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76278"/>
            <a:ext cx="12192000" cy="28257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99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2" y="4153584"/>
            <a:ext cx="12192000" cy="27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707949" y="1544720"/>
            <a:ext cx="11026339" cy="1381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999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39560" y="2976354"/>
            <a:ext cx="5561403" cy="331125"/>
          </a:xfrm>
          <a:prstGeom prst="rect">
            <a:avLst/>
          </a:prstGeom>
        </p:spPr>
        <p:txBody>
          <a:bodyPr/>
          <a:lstStyle>
            <a:lvl1pPr marL="0" marR="0" indent="0" algn="l" defTabSz="4570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745474" y="3424169"/>
            <a:ext cx="3798903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289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317129" y="1677981"/>
            <a:ext cx="5665695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5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29" y="1068381"/>
            <a:ext cx="5665695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412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7616" y="1046534"/>
            <a:ext cx="11236267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835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25" indent="-182825">
              <a:defRPr sz="2199" b="0" baseline="0"/>
            </a:lvl1pPr>
            <a:lvl2pPr>
              <a:buSzPct val="80000"/>
              <a:buFont typeface="Courier New" pitchFamily="49" charset="0"/>
              <a:buChar char="o"/>
              <a:defRPr lang="en-US" sz="2199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1999"/>
            </a:lvl3pPr>
            <a:lvl4pPr>
              <a:buFont typeface="Wingdings" pitchFamily="2" charset="2"/>
              <a:buChar char="§"/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317129" y="1677981"/>
            <a:ext cx="5665695" cy="4267200"/>
          </a:xfrm>
          <a:prstGeom prst="rect">
            <a:avLst/>
          </a:prstGeom>
        </p:spPr>
        <p:txBody>
          <a:bodyPr/>
          <a:lstStyle>
            <a:lvl1pPr marL="182825" indent="-182825">
              <a:defRPr sz="2199" b="0"/>
            </a:lvl1pPr>
            <a:lvl2pPr>
              <a:buSzPct val="80000"/>
              <a:buFont typeface="Courier New" pitchFamily="49" charset="0"/>
              <a:buChar char="o"/>
              <a:defRPr sz="2199"/>
            </a:lvl2pPr>
            <a:lvl3pPr>
              <a:buFont typeface="Calibri" pitchFamily="34" charset="0"/>
              <a:buChar char="–"/>
              <a:defRPr sz="1999"/>
            </a:lvl3pPr>
            <a:lvl4pPr>
              <a:buFont typeface="Wingdings" pitchFamily="2" charset="2"/>
              <a:buChar char="§"/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6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399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29" y="1068381"/>
            <a:ext cx="5665695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399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498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1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868961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76278"/>
            <a:ext cx="12192000" cy="28257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99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89459"/>
            <a:ext cx="12192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504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99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99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77616" y="1046534"/>
            <a:ext cx="11236267" cy="537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6635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99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99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25" indent="-182825">
              <a:defRPr sz="2199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199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1999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799">
                <a:solidFill>
                  <a:srgbClr val="FFFFFF"/>
                </a:solidFill>
              </a:defRPr>
            </a:lvl4pPr>
            <a:lvl5pPr>
              <a:defRPr sz="1799">
                <a:solidFill>
                  <a:srgbClr val="FFFFFF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7129" y="1677981"/>
            <a:ext cx="5665695" cy="4267200"/>
          </a:xfrm>
          <a:prstGeom prst="rect">
            <a:avLst/>
          </a:prstGeom>
        </p:spPr>
        <p:txBody>
          <a:bodyPr/>
          <a:lstStyle>
            <a:lvl1pPr marL="182825" indent="-182825">
              <a:defRPr sz="2199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199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1999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799">
                <a:solidFill>
                  <a:srgbClr val="FFFFFF"/>
                </a:solidFill>
              </a:defRPr>
            </a:lvl4pPr>
            <a:lvl5pPr>
              <a:defRPr sz="1799">
                <a:solidFill>
                  <a:srgbClr val="FFFFFF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6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399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29" y="1068381"/>
            <a:ext cx="5665695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399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77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99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99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1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234300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3"/>
            <a:ext cx="12192000" cy="65516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99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2389188"/>
            <a:ext cx="12192000" cy="8128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300" b="1" kern="1200" dirty="0" smtClean="0">
                <a:solidFill>
                  <a:schemeClr val="accent5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sz="3299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093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ADA-1AB5-40B5-AF11-D1E5A0FA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88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Infographic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49" hasCustomPrompt="1"/>
          </p:nvPr>
        </p:nvSpPr>
        <p:spPr>
          <a:xfrm>
            <a:off x="1" y="0"/>
            <a:ext cx="12192000" cy="6858000"/>
          </a:xfrm>
        </p:spPr>
        <p:txBody>
          <a:bodyPr>
            <a:normAutofit/>
          </a:bodyPr>
          <a:lstStyle>
            <a:lvl1pPr marL="0" indent="0" algn="r">
              <a:buNone/>
              <a:defRPr sz="2399"/>
            </a:lvl1pPr>
          </a:lstStyle>
          <a:p>
            <a:r>
              <a:rPr lang="en-US"/>
              <a:t>Insert a large image here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40"/>
          </p:nvPr>
        </p:nvSpPr>
        <p:spPr>
          <a:xfrm>
            <a:off x="1" y="3414952"/>
            <a:ext cx="12192000" cy="264416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vert="horz"/>
          <a:lstStyle>
            <a:lvl1pPr marL="0" indent="0" algn="ctr">
              <a:buNone/>
              <a:defRPr sz="133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5057515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402" indent="0">
              <a:buNone/>
              <a:defRPr sz="2132"/>
            </a:lvl2pPr>
            <a:lvl3pPr marL="1218804" indent="0">
              <a:buNone/>
              <a:defRPr sz="2132"/>
            </a:lvl3pPr>
            <a:lvl4pPr marL="1828205" indent="0">
              <a:buNone/>
              <a:defRPr sz="2132"/>
            </a:lvl4pPr>
            <a:lvl5pPr marL="2437607" indent="0">
              <a:buNone/>
              <a:defRPr sz="2132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24419" y="4519809"/>
            <a:ext cx="1782233" cy="43538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2399" baseline="0">
                <a:solidFill>
                  <a:schemeClr val="tx1"/>
                </a:solidFill>
              </a:defRPr>
            </a:lvl1pPr>
            <a:lvl2pPr marL="609402" indent="0">
              <a:buNone/>
              <a:defRPr sz="2932">
                <a:solidFill>
                  <a:srgbClr val="8DC63F"/>
                </a:solidFill>
              </a:defRPr>
            </a:lvl2pPr>
            <a:lvl3pPr marL="1218804" indent="0">
              <a:buNone/>
              <a:defRPr sz="2932">
                <a:solidFill>
                  <a:srgbClr val="8DC63F"/>
                </a:solidFill>
              </a:defRPr>
            </a:lvl3pPr>
            <a:lvl4pPr marL="1828205" indent="0">
              <a:buNone/>
              <a:defRPr sz="2932">
                <a:solidFill>
                  <a:srgbClr val="8DC63F"/>
                </a:solidFill>
              </a:defRPr>
            </a:lvl4pPr>
            <a:lvl5pPr marL="2437607" indent="0">
              <a:buNone/>
              <a:defRPr sz="2932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2926494" y="5057515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402" indent="0">
              <a:buNone/>
              <a:defRPr sz="2132"/>
            </a:lvl2pPr>
            <a:lvl3pPr marL="1218804" indent="0">
              <a:buNone/>
              <a:defRPr sz="2132"/>
            </a:lvl3pPr>
            <a:lvl4pPr marL="1828205" indent="0">
              <a:buNone/>
              <a:defRPr sz="2132"/>
            </a:lvl4pPr>
            <a:lvl5pPr marL="2437607" indent="0">
              <a:buNone/>
              <a:defRPr sz="2132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42" hasCustomPrompt="1"/>
          </p:nvPr>
        </p:nvSpPr>
        <p:spPr>
          <a:xfrm>
            <a:off x="2926495" y="4519809"/>
            <a:ext cx="1782233" cy="43538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2399" baseline="0">
                <a:solidFill>
                  <a:schemeClr val="tx1"/>
                </a:solidFill>
              </a:defRPr>
            </a:lvl1pPr>
            <a:lvl2pPr marL="609402" indent="0">
              <a:buNone/>
              <a:defRPr sz="2932">
                <a:solidFill>
                  <a:srgbClr val="8DC63F"/>
                </a:solidFill>
              </a:defRPr>
            </a:lvl2pPr>
            <a:lvl3pPr marL="1218804" indent="0">
              <a:buNone/>
              <a:defRPr sz="2932">
                <a:solidFill>
                  <a:srgbClr val="8DC63F"/>
                </a:solidFill>
              </a:defRPr>
            </a:lvl3pPr>
            <a:lvl4pPr marL="1828205" indent="0">
              <a:buNone/>
              <a:defRPr sz="2932">
                <a:solidFill>
                  <a:srgbClr val="8DC63F"/>
                </a:solidFill>
              </a:defRPr>
            </a:lvl4pPr>
            <a:lvl5pPr marL="2437607" indent="0">
              <a:buNone/>
              <a:defRPr sz="2932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5241523" y="5057515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402" indent="0">
              <a:buNone/>
              <a:defRPr sz="2132"/>
            </a:lvl2pPr>
            <a:lvl3pPr marL="1218804" indent="0">
              <a:buNone/>
              <a:defRPr sz="2132"/>
            </a:lvl3pPr>
            <a:lvl4pPr marL="1828205" indent="0">
              <a:buNone/>
              <a:defRPr sz="2132"/>
            </a:lvl4pPr>
            <a:lvl5pPr marL="2437607" indent="0">
              <a:buNone/>
              <a:defRPr sz="2132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44" hasCustomPrompt="1"/>
          </p:nvPr>
        </p:nvSpPr>
        <p:spPr>
          <a:xfrm>
            <a:off x="5241525" y="4519809"/>
            <a:ext cx="1782233" cy="43538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2399" baseline="0">
                <a:solidFill>
                  <a:schemeClr val="tx1"/>
                </a:solidFill>
              </a:defRPr>
            </a:lvl1pPr>
            <a:lvl2pPr marL="609402" indent="0">
              <a:buNone/>
              <a:defRPr sz="2932">
                <a:solidFill>
                  <a:srgbClr val="8DC63F"/>
                </a:solidFill>
              </a:defRPr>
            </a:lvl2pPr>
            <a:lvl3pPr marL="1218804" indent="0">
              <a:buNone/>
              <a:defRPr sz="2932">
                <a:solidFill>
                  <a:srgbClr val="8DC63F"/>
                </a:solidFill>
              </a:defRPr>
            </a:lvl3pPr>
            <a:lvl4pPr marL="1828205" indent="0">
              <a:buNone/>
              <a:defRPr sz="2932">
                <a:solidFill>
                  <a:srgbClr val="8DC63F"/>
                </a:solidFill>
              </a:defRPr>
            </a:lvl4pPr>
            <a:lvl5pPr marL="2437607" indent="0">
              <a:buNone/>
              <a:defRPr sz="2932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7540881" y="5057515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402" indent="0">
              <a:buNone/>
              <a:defRPr sz="2132"/>
            </a:lvl2pPr>
            <a:lvl3pPr marL="1218804" indent="0">
              <a:buNone/>
              <a:defRPr sz="2132"/>
            </a:lvl3pPr>
            <a:lvl4pPr marL="1828205" indent="0">
              <a:buNone/>
              <a:defRPr sz="2132"/>
            </a:lvl4pPr>
            <a:lvl5pPr marL="2437607" indent="0">
              <a:buNone/>
              <a:defRPr sz="2132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46" hasCustomPrompt="1"/>
          </p:nvPr>
        </p:nvSpPr>
        <p:spPr>
          <a:xfrm>
            <a:off x="7540882" y="4519809"/>
            <a:ext cx="1782233" cy="43538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2399" baseline="0">
                <a:solidFill>
                  <a:schemeClr val="tx1"/>
                </a:solidFill>
              </a:defRPr>
            </a:lvl1pPr>
            <a:lvl2pPr marL="609402" indent="0">
              <a:buNone/>
              <a:defRPr sz="2932">
                <a:solidFill>
                  <a:srgbClr val="8DC63F"/>
                </a:solidFill>
              </a:defRPr>
            </a:lvl2pPr>
            <a:lvl3pPr marL="1218804" indent="0">
              <a:buNone/>
              <a:defRPr sz="2932">
                <a:solidFill>
                  <a:srgbClr val="8DC63F"/>
                </a:solidFill>
              </a:defRPr>
            </a:lvl3pPr>
            <a:lvl4pPr marL="1828205" indent="0">
              <a:buNone/>
              <a:defRPr sz="2932">
                <a:solidFill>
                  <a:srgbClr val="8DC63F"/>
                </a:solidFill>
              </a:defRPr>
            </a:lvl4pPr>
            <a:lvl5pPr marL="2437607" indent="0">
              <a:buNone/>
              <a:defRPr sz="2932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9782137" y="5057515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402" indent="0">
              <a:buNone/>
              <a:defRPr sz="2132"/>
            </a:lvl2pPr>
            <a:lvl3pPr marL="1218804" indent="0">
              <a:buNone/>
              <a:defRPr sz="2132"/>
            </a:lvl3pPr>
            <a:lvl4pPr marL="1828205" indent="0">
              <a:buNone/>
              <a:defRPr sz="2132"/>
            </a:lvl4pPr>
            <a:lvl5pPr marL="2437607" indent="0">
              <a:buNone/>
              <a:defRPr sz="2132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48" hasCustomPrompt="1"/>
          </p:nvPr>
        </p:nvSpPr>
        <p:spPr>
          <a:xfrm>
            <a:off x="9782138" y="4519809"/>
            <a:ext cx="1782233" cy="43538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2399" baseline="0">
                <a:solidFill>
                  <a:schemeClr val="tx1"/>
                </a:solidFill>
              </a:defRPr>
            </a:lvl1pPr>
            <a:lvl2pPr marL="609402" indent="0">
              <a:buNone/>
              <a:defRPr sz="2932">
                <a:solidFill>
                  <a:srgbClr val="8DC63F"/>
                </a:solidFill>
              </a:defRPr>
            </a:lvl2pPr>
            <a:lvl3pPr marL="1218804" indent="0">
              <a:buNone/>
              <a:defRPr sz="2932">
                <a:solidFill>
                  <a:srgbClr val="8DC63F"/>
                </a:solidFill>
              </a:defRPr>
            </a:lvl3pPr>
            <a:lvl4pPr marL="1828205" indent="0">
              <a:buNone/>
              <a:defRPr sz="2932">
                <a:solidFill>
                  <a:srgbClr val="8DC63F"/>
                </a:solidFill>
              </a:defRPr>
            </a:lvl4pPr>
            <a:lvl5pPr marL="2437607" indent="0">
              <a:buNone/>
              <a:defRPr sz="2932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4284680" cy="2272344"/>
          </a:xfrm>
        </p:spPr>
        <p:txBody>
          <a:bodyPr/>
          <a:lstStyle/>
          <a:p>
            <a:r>
              <a:rPr lang="en-US"/>
              <a:t>Messaging + Blue Infographic Content</a:t>
            </a:r>
          </a:p>
        </p:txBody>
      </p:sp>
      <p:sp>
        <p:nvSpPr>
          <p:cNvPr id="33" name="Picture Placeholder 24"/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654245" y="2616060"/>
            <a:ext cx="1722576" cy="1722571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5" name="Picture Placeholder 24"/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2986150" y="2616060"/>
            <a:ext cx="1722576" cy="1722571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6" name="Picture Placeholder 24"/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5234713" y="2616060"/>
            <a:ext cx="1722576" cy="1722571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7567584" y="2616060"/>
            <a:ext cx="1722576" cy="1722571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9782136" y="2616060"/>
            <a:ext cx="1722576" cy="1722571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16093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0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486077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AACA3B-6E0F-AAB0-ECDD-DF1E685D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1C95DC-A32E-BB20-09C8-09E47D62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964D5-16B6-5B8F-EB10-0E5FFF6E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C924-46CD-4D05-A145-E480497B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88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1714-A621-1943-86EA-B2C442872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65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769873-BAFB-40EB-90E0-29A662806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7" y="2212975"/>
            <a:ext cx="12195176" cy="4646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" y="676278"/>
            <a:ext cx="12192000" cy="28257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739121" y="1544722"/>
            <a:ext cx="11026338" cy="7028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999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39560" y="2400762"/>
            <a:ext cx="5385515" cy="331125"/>
          </a:xfrm>
          <a:prstGeom prst="rect">
            <a:avLst/>
          </a:prstGeom>
        </p:spPr>
        <p:txBody>
          <a:bodyPr/>
          <a:lstStyle>
            <a:lvl1pPr marL="0" marR="0" indent="0" algn="l" defTabSz="4570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745475" y="2848577"/>
            <a:ext cx="2473252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17" y="322662"/>
            <a:ext cx="3683959" cy="92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707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F57A831-26F9-AF4B-8913-392FD6A4A199}"/>
              </a:ext>
            </a:extLst>
          </p:cNvPr>
          <p:cNvSpPr/>
          <p:nvPr userDrawn="1"/>
        </p:nvSpPr>
        <p:spPr>
          <a:xfrm>
            <a:off x="1" y="500515"/>
            <a:ext cx="12192000" cy="51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noFill/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570BFF-E5AB-1A4D-81DC-F2E09D6AAD0E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22" y="0"/>
            <a:ext cx="12157066" cy="6534378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9914" y="1544721"/>
            <a:ext cx="11026338" cy="7028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60353" y="2400760"/>
            <a:ext cx="5385515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6268" y="2848575"/>
            <a:ext cx="2473252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16" y="323622"/>
            <a:ext cx="3683959" cy="9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08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7615" y="1046533"/>
            <a:ext cx="11236267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587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317130" y="1677981"/>
            <a:ext cx="5665694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6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30" y="1068381"/>
            <a:ext cx="5665694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175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1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84161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76276"/>
            <a:ext cx="12192000" cy="28257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89458"/>
            <a:ext cx="12192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797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77615" y="1046533"/>
            <a:ext cx="11236267" cy="537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608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7130" y="1677981"/>
            <a:ext cx="5665694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20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6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30" y="1068381"/>
            <a:ext cx="5665694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696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6276"/>
            <a:ext cx="12192000" cy="28257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457"/>
            <a:ext cx="12192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7454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1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495626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-47625"/>
            <a:ext cx="12192000" cy="65516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2853718"/>
            <a:ext cx="12191999" cy="11505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3600">
                <a:solidFill>
                  <a:srgbClr val="FFFFFF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60230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6276"/>
            <a:ext cx="12192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14" descr="EERE identifier_vert_2017_top bleed_B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1" y="0"/>
            <a:ext cx="2476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2767" y="4146550"/>
            <a:ext cx="4455584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485" y="4144964"/>
            <a:ext cx="4210049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9700" y="5403851"/>
            <a:ext cx="317711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4146550"/>
            <a:ext cx="260561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533" y="4144963"/>
            <a:ext cx="24384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1" y="5403850"/>
            <a:ext cx="403436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7" y="5403850"/>
            <a:ext cx="259926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707948" y="1544720"/>
            <a:ext cx="11026339" cy="1381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39559" y="2976352"/>
            <a:ext cx="5561403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745474" y="3424167"/>
            <a:ext cx="3798903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047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7615" y="1046532"/>
            <a:ext cx="11236267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427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317129" y="1677981"/>
            <a:ext cx="5665695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5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29" y="1068381"/>
            <a:ext cx="5665695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4022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0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4122955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6276"/>
            <a:ext cx="12192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457"/>
            <a:ext cx="12192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9469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77615" y="1046532"/>
            <a:ext cx="11236267" cy="537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4663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7129" y="1677981"/>
            <a:ext cx="5665695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20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5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29" y="1068381"/>
            <a:ext cx="5665695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985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0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4162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77615" y="1046532"/>
            <a:ext cx="11236267" cy="537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7941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65516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89188"/>
            <a:ext cx="12192000" cy="8128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300" b="1" kern="1200" dirty="0" smtClean="0">
                <a:solidFill>
                  <a:schemeClr val="accent5"/>
                </a:solidFill>
                <a:latin typeface="+mj-lt"/>
                <a:ea typeface="+mj-ea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sz="33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4443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2457" y="1740297"/>
            <a:ext cx="5185455" cy="148612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3600" b="1" i="0">
                <a:solidFill>
                  <a:schemeClr val="accent1"/>
                </a:solidFill>
                <a:latin typeface="Avenir Book" panose="02000503020000020003" pitchFamily="2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title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2457" y="4693771"/>
            <a:ext cx="4873221" cy="108999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947A96-F5D0-9895-B66E-DD276F7F7A46}"/>
              </a:ext>
            </a:extLst>
          </p:cNvPr>
          <p:cNvCxnSpPr/>
          <p:nvPr userDrawn="1"/>
        </p:nvCxnSpPr>
        <p:spPr>
          <a:xfrm>
            <a:off x="412457" y="4023480"/>
            <a:ext cx="500703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F6326EC-1120-02F2-DBF5-4BE943C8A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57" y="464568"/>
            <a:ext cx="2321011" cy="60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882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2457" y="1740297"/>
            <a:ext cx="5185455" cy="148612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3600" b="1" i="0">
                <a:solidFill>
                  <a:schemeClr val="accent1"/>
                </a:solidFill>
                <a:latin typeface="Avenir Book" panose="02000503020000020003" pitchFamily="2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title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2457" y="4693771"/>
            <a:ext cx="4873221" cy="108999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947A96-F5D0-9895-B66E-DD276F7F7A46}"/>
              </a:ext>
            </a:extLst>
          </p:cNvPr>
          <p:cNvCxnSpPr/>
          <p:nvPr userDrawn="1"/>
        </p:nvCxnSpPr>
        <p:spPr>
          <a:xfrm>
            <a:off x="412457" y="4023480"/>
            <a:ext cx="5007036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F6326EC-1120-02F2-DBF5-4BE943C8A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57" y="464568"/>
            <a:ext cx="2321011" cy="60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846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616" y="66681"/>
            <a:ext cx="11633200" cy="812800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7616" y="1046535"/>
            <a:ext cx="11236267" cy="4998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2B6C48-0DC7-A391-9D2E-3900DABBDFE5}"/>
              </a:ext>
            </a:extLst>
          </p:cNvPr>
          <p:cNvCxnSpPr>
            <a:cxnSpLocks/>
          </p:cNvCxnSpPr>
          <p:nvPr userDrawn="1"/>
        </p:nvCxnSpPr>
        <p:spPr>
          <a:xfrm>
            <a:off x="477616" y="914400"/>
            <a:ext cx="11233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9C4D0AD-57CD-82BF-C652-32A905078A58}"/>
              </a:ext>
            </a:extLst>
          </p:cNvPr>
          <p:cNvSpPr txBox="1"/>
          <p:nvPr userDrawn="1"/>
        </p:nvSpPr>
        <p:spPr>
          <a:xfrm>
            <a:off x="9686160" y="6381888"/>
            <a:ext cx="2025356" cy="47611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71CF8-5198-8441-A7C0-DC22FD64CBE4}" type="slidenum">
              <a:rPr lang="en-US" sz="900" b="0" i="0" smtClean="0">
                <a:solidFill>
                  <a:schemeClr val="accent1"/>
                </a:solidFill>
                <a:latin typeface="Avenir Medium" panose="02000503020000020003" pitchFamily="2" charset="0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FD677F-6BD2-6C3B-8EF3-677643AE504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77616" y="6381889"/>
            <a:ext cx="10742319" cy="47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300" b="0" i="0" kern="1200" dirty="0">
                <a:solidFill>
                  <a:schemeClr val="accent1"/>
                </a:solidFill>
                <a:latin typeface="Avenir Medium" panose="02000503020000020003" pitchFamily="2" charset="0"/>
                <a:ea typeface="ヒラギノ角ゴ Pro W3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9pPr>
          </a:lstStyle>
          <a:p>
            <a:r>
              <a:rPr lang="en-US" sz="900" b="0">
                <a:solidFill>
                  <a:srgbClr val="2460AD"/>
                </a:solidFill>
                <a:latin typeface="Avenir LT Std 45 Book"/>
                <a:cs typeface="Avenir LT Std 45 Book"/>
              </a:rPr>
              <a:t>U. S. DEPARTMENT OF ENERGY    |    OFFICE OF STATE AND COMMUNITY ENERGY PROGRAMS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262063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8ED9C73B-97DF-6204-FC46-488AA8470499}"/>
              </a:ext>
            </a:extLst>
          </p:cNvPr>
          <p:cNvSpPr/>
          <p:nvPr userDrawn="1"/>
        </p:nvSpPr>
        <p:spPr>
          <a:xfrm rot="10800000">
            <a:off x="10937592" y="6382559"/>
            <a:ext cx="1265099" cy="431981"/>
          </a:xfrm>
          <a:custGeom>
            <a:avLst/>
            <a:gdLst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477616 w 477616"/>
              <a:gd name="connsiteY2" fmla="*/ 1021977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8251 w 477616"/>
              <a:gd name="connsiteY2" fmla="*/ 1012550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2441786"/>
              <a:gd name="connsiteY0" fmla="*/ 10935 h 1021977"/>
              <a:gd name="connsiteX1" fmla="*/ 2441786 w 2441786"/>
              <a:gd name="connsiteY1" fmla="*/ 0 h 1021977"/>
              <a:gd name="connsiteX2" fmla="*/ 2098513 w 2441786"/>
              <a:gd name="connsiteY2" fmla="*/ 1020365 h 1021977"/>
              <a:gd name="connsiteX3" fmla="*/ 1964170 w 2441786"/>
              <a:gd name="connsiteY3" fmla="*/ 1021977 h 1021977"/>
              <a:gd name="connsiteX4" fmla="*/ 0 w 2441786"/>
              <a:gd name="connsiteY4" fmla="*/ 10935 h 1021977"/>
              <a:gd name="connsiteX0" fmla="*/ 8885 w 2450671"/>
              <a:gd name="connsiteY0" fmla="*/ 10935 h 1020364"/>
              <a:gd name="connsiteX1" fmla="*/ 2450671 w 2450671"/>
              <a:gd name="connsiteY1" fmla="*/ 0 h 1020364"/>
              <a:gd name="connsiteX2" fmla="*/ 2107398 w 2450671"/>
              <a:gd name="connsiteY2" fmla="*/ 1020365 h 1020364"/>
              <a:gd name="connsiteX3" fmla="*/ 0 w 2450671"/>
              <a:gd name="connsiteY3" fmla="*/ 1000108 h 1020364"/>
              <a:gd name="connsiteX4" fmla="*/ 8885 w 2450671"/>
              <a:gd name="connsiteY4" fmla="*/ 10935 h 1020364"/>
              <a:gd name="connsiteX0" fmla="*/ 8885 w 2450671"/>
              <a:gd name="connsiteY0" fmla="*/ 0 h 1020366"/>
              <a:gd name="connsiteX1" fmla="*/ 2450671 w 2450671"/>
              <a:gd name="connsiteY1" fmla="*/ 2 h 1020366"/>
              <a:gd name="connsiteX2" fmla="*/ 2107398 w 2450671"/>
              <a:gd name="connsiteY2" fmla="*/ 1020367 h 1020366"/>
              <a:gd name="connsiteX3" fmla="*/ 0 w 2450671"/>
              <a:gd name="connsiteY3" fmla="*/ 1000110 h 1020366"/>
              <a:gd name="connsiteX4" fmla="*/ 8885 w 2450671"/>
              <a:gd name="connsiteY4" fmla="*/ 0 h 1020366"/>
              <a:gd name="connsiteX0" fmla="*/ 8885 w 2450671"/>
              <a:gd name="connsiteY0" fmla="*/ 0 h 1021979"/>
              <a:gd name="connsiteX1" fmla="*/ 2450671 w 2450671"/>
              <a:gd name="connsiteY1" fmla="*/ 2 h 1021979"/>
              <a:gd name="connsiteX2" fmla="*/ 2107398 w 2450671"/>
              <a:gd name="connsiteY2" fmla="*/ 1020367 h 1021979"/>
              <a:gd name="connsiteX3" fmla="*/ 0 w 2450671"/>
              <a:gd name="connsiteY3" fmla="*/ 1021979 h 1021979"/>
              <a:gd name="connsiteX4" fmla="*/ 8885 w 2450671"/>
              <a:gd name="connsiteY4" fmla="*/ 0 h 1021979"/>
              <a:gd name="connsiteX0" fmla="*/ 232 w 2471303"/>
              <a:gd name="connsiteY0" fmla="*/ 0 h 1039995"/>
              <a:gd name="connsiteX1" fmla="*/ 2471303 w 2471303"/>
              <a:gd name="connsiteY1" fmla="*/ 18018 h 1039995"/>
              <a:gd name="connsiteX2" fmla="*/ 2128030 w 2471303"/>
              <a:gd name="connsiteY2" fmla="*/ 1038383 h 1039995"/>
              <a:gd name="connsiteX3" fmla="*/ 20632 w 2471303"/>
              <a:gd name="connsiteY3" fmla="*/ 1039995 h 1039995"/>
              <a:gd name="connsiteX4" fmla="*/ 232 w 2471303"/>
              <a:gd name="connsiteY4" fmla="*/ 0 h 1039995"/>
              <a:gd name="connsiteX0" fmla="*/ 486 w 2471557"/>
              <a:gd name="connsiteY0" fmla="*/ 0 h 1038382"/>
              <a:gd name="connsiteX1" fmla="*/ 2471557 w 2471557"/>
              <a:gd name="connsiteY1" fmla="*/ 18018 h 1038382"/>
              <a:gd name="connsiteX2" fmla="*/ 2128284 w 2471557"/>
              <a:gd name="connsiteY2" fmla="*/ 1038383 h 1038382"/>
              <a:gd name="connsiteX3" fmla="*/ 6244 w 2471557"/>
              <a:gd name="connsiteY3" fmla="*/ 1021979 h 1038382"/>
              <a:gd name="connsiteX4" fmla="*/ 486 w 2471557"/>
              <a:gd name="connsiteY4" fmla="*/ 0 h 10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557" h="1038382">
                <a:moveTo>
                  <a:pt x="486" y="0"/>
                </a:moveTo>
                <a:lnTo>
                  <a:pt x="2471557" y="18018"/>
                </a:lnTo>
                <a:cubicBezTo>
                  <a:pt x="2357133" y="358140"/>
                  <a:pt x="2160646" y="963983"/>
                  <a:pt x="2128284" y="1038383"/>
                </a:cubicBezTo>
                <a:lnTo>
                  <a:pt x="6244" y="1021979"/>
                </a:lnTo>
                <a:cubicBezTo>
                  <a:pt x="9206" y="692255"/>
                  <a:pt x="-2476" y="329724"/>
                  <a:pt x="4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84" y="65572"/>
            <a:ext cx="11633200" cy="8128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7616" y="1046534"/>
            <a:ext cx="11236267" cy="5005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06B4D3-47B3-8467-56B8-414B7CA3CC1B}"/>
              </a:ext>
            </a:extLst>
          </p:cNvPr>
          <p:cNvSpPr txBox="1"/>
          <p:nvPr userDrawn="1"/>
        </p:nvSpPr>
        <p:spPr>
          <a:xfrm>
            <a:off x="9686160" y="6381888"/>
            <a:ext cx="2025356" cy="4319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71CF8-5198-8441-A7C0-DC22FD64CBE4}" type="slidenum">
              <a:rPr lang="en-US" sz="900" b="0" i="0" smtClean="0">
                <a:solidFill>
                  <a:schemeClr val="accent1"/>
                </a:solidFill>
                <a:latin typeface="Avenir Medium" panose="02000503020000020003" pitchFamily="2" charset="0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619174-3E4D-9476-797F-4A7D262B7A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77616" y="6381889"/>
            <a:ext cx="10742319" cy="41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300" b="0" i="0" kern="1200" dirty="0">
                <a:solidFill>
                  <a:schemeClr val="accent1"/>
                </a:solidFill>
                <a:latin typeface="Avenir Medium" panose="02000503020000020003" pitchFamily="2" charset="0"/>
                <a:ea typeface="ヒラギノ角ゴ Pro W3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9pPr>
          </a:lstStyle>
          <a:p>
            <a:r>
              <a:rPr lang="en-US" sz="900" b="0">
                <a:solidFill>
                  <a:srgbClr val="2460AD"/>
                </a:solidFill>
                <a:latin typeface="Avenir LT Std 45 Book"/>
                <a:cs typeface="Avenir LT Std 45 Book"/>
              </a:rPr>
              <a:t>U. S. DEPARTMENT OF ENERGY    |    OFFICE OF STATE AND COMMUNITY ENERGY PROGRAMS</a:t>
            </a:r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A7CB75-2EF6-27E7-C9B9-C995BD89BEE6}"/>
              </a:ext>
            </a:extLst>
          </p:cNvPr>
          <p:cNvSpPr/>
          <p:nvPr userDrawn="1"/>
        </p:nvSpPr>
        <p:spPr>
          <a:xfrm>
            <a:off x="0" y="0"/>
            <a:ext cx="477616" cy="878372"/>
          </a:xfrm>
          <a:custGeom>
            <a:avLst/>
            <a:gdLst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477616 w 477616"/>
              <a:gd name="connsiteY2" fmla="*/ 1021977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8251 w 477616"/>
              <a:gd name="connsiteY2" fmla="*/ 1012550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616" h="1021977">
                <a:moveTo>
                  <a:pt x="0" y="0"/>
                </a:moveTo>
                <a:lnTo>
                  <a:pt x="477616" y="0"/>
                </a:lnTo>
                <a:cubicBezTo>
                  <a:pt x="363192" y="340122"/>
                  <a:pt x="166705" y="945965"/>
                  <a:pt x="134343" y="1020365"/>
                </a:cubicBezTo>
                <a:lnTo>
                  <a:pt x="0" y="1021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310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D5202D35-23EE-773B-993E-E8EDC5F03477}"/>
              </a:ext>
            </a:extLst>
          </p:cNvPr>
          <p:cNvSpPr/>
          <p:nvPr userDrawn="1"/>
        </p:nvSpPr>
        <p:spPr>
          <a:xfrm>
            <a:off x="-14344" y="0"/>
            <a:ext cx="11992984" cy="891331"/>
          </a:xfrm>
          <a:custGeom>
            <a:avLst/>
            <a:gdLst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477616 w 477616"/>
              <a:gd name="connsiteY2" fmla="*/ 1021977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8251 w 477616"/>
              <a:gd name="connsiteY2" fmla="*/ 1012550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12072508"/>
              <a:gd name="connsiteY0" fmla="*/ 0 h 1021977"/>
              <a:gd name="connsiteX1" fmla="*/ 12072508 w 12072508"/>
              <a:gd name="connsiteY1" fmla="*/ 8720 h 1021977"/>
              <a:gd name="connsiteX2" fmla="*/ 134343 w 12072508"/>
              <a:gd name="connsiteY2" fmla="*/ 1020365 h 1021977"/>
              <a:gd name="connsiteX3" fmla="*/ 0 w 12072508"/>
              <a:gd name="connsiteY3" fmla="*/ 1021977 h 1021977"/>
              <a:gd name="connsiteX4" fmla="*/ 0 w 12072508"/>
              <a:gd name="connsiteY4" fmla="*/ 0 h 1021977"/>
              <a:gd name="connsiteX0" fmla="*/ 0 w 12072508"/>
              <a:gd name="connsiteY0" fmla="*/ 0 h 1037806"/>
              <a:gd name="connsiteX1" fmla="*/ 12072508 w 12072508"/>
              <a:gd name="connsiteY1" fmla="*/ 8720 h 1037806"/>
              <a:gd name="connsiteX2" fmla="*/ 11759216 w 12072508"/>
              <a:gd name="connsiteY2" fmla="*/ 1037806 h 1037806"/>
              <a:gd name="connsiteX3" fmla="*/ 0 w 12072508"/>
              <a:gd name="connsiteY3" fmla="*/ 1021977 h 1037806"/>
              <a:gd name="connsiteX4" fmla="*/ 0 w 12072508"/>
              <a:gd name="connsiteY4" fmla="*/ 0 h 1037806"/>
              <a:gd name="connsiteX0" fmla="*/ 0 w 12072508"/>
              <a:gd name="connsiteY0" fmla="*/ 0 h 1046526"/>
              <a:gd name="connsiteX1" fmla="*/ 12072508 w 12072508"/>
              <a:gd name="connsiteY1" fmla="*/ 8720 h 1046526"/>
              <a:gd name="connsiteX2" fmla="*/ 11827201 w 12072508"/>
              <a:gd name="connsiteY2" fmla="*/ 1046526 h 1046526"/>
              <a:gd name="connsiteX3" fmla="*/ 0 w 12072508"/>
              <a:gd name="connsiteY3" fmla="*/ 1021977 h 1046526"/>
              <a:gd name="connsiteX4" fmla="*/ 0 w 12072508"/>
              <a:gd name="connsiteY4" fmla="*/ 0 h 1046526"/>
              <a:gd name="connsiteX0" fmla="*/ 0 w 12072508"/>
              <a:gd name="connsiteY0" fmla="*/ 0 h 1021978"/>
              <a:gd name="connsiteX1" fmla="*/ 12072508 w 12072508"/>
              <a:gd name="connsiteY1" fmla="*/ 8720 h 1021978"/>
              <a:gd name="connsiteX2" fmla="*/ 11661018 w 12072508"/>
              <a:gd name="connsiteY2" fmla="*/ 784912 h 1021978"/>
              <a:gd name="connsiteX3" fmla="*/ 0 w 12072508"/>
              <a:gd name="connsiteY3" fmla="*/ 1021977 h 1021978"/>
              <a:gd name="connsiteX4" fmla="*/ 0 w 12072508"/>
              <a:gd name="connsiteY4" fmla="*/ 0 h 1021978"/>
              <a:gd name="connsiteX0" fmla="*/ 0 w 12072508"/>
              <a:gd name="connsiteY0" fmla="*/ 0 h 1021977"/>
              <a:gd name="connsiteX1" fmla="*/ 12072508 w 12072508"/>
              <a:gd name="connsiteY1" fmla="*/ 8720 h 1021977"/>
              <a:gd name="connsiteX2" fmla="*/ 11729002 w 12072508"/>
              <a:gd name="connsiteY2" fmla="*/ 968042 h 1021977"/>
              <a:gd name="connsiteX3" fmla="*/ 0 w 12072508"/>
              <a:gd name="connsiteY3" fmla="*/ 1021977 h 1021977"/>
              <a:gd name="connsiteX4" fmla="*/ 0 w 12072508"/>
              <a:gd name="connsiteY4" fmla="*/ 0 h 1021977"/>
              <a:gd name="connsiteX0" fmla="*/ 0 w 12072508"/>
              <a:gd name="connsiteY0" fmla="*/ 0 h 1021977"/>
              <a:gd name="connsiteX1" fmla="*/ 12072508 w 12072508"/>
              <a:gd name="connsiteY1" fmla="*/ 8720 h 1021977"/>
              <a:gd name="connsiteX2" fmla="*/ 10618591 w 12072508"/>
              <a:gd name="connsiteY2" fmla="*/ 776192 h 1021977"/>
              <a:gd name="connsiteX3" fmla="*/ 0 w 12072508"/>
              <a:gd name="connsiteY3" fmla="*/ 1021977 h 1021977"/>
              <a:gd name="connsiteX4" fmla="*/ 0 w 12072508"/>
              <a:gd name="connsiteY4" fmla="*/ 0 h 1021977"/>
              <a:gd name="connsiteX0" fmla="*/ 0 w 12072508"/>
              <a:gd name="connsiteY0" fmla="*/ 0 h 1021977"/>
              <a:gd name="connsiteX1" fmla="*/ 12072508 w 12072508"/>
              <a:gd name="connsiteY1" fmla="*/ 8720 h 1021977"/>
              <a:gd name="connsiteX2" fmla="*/ 11698787 w 12072508"/>
              <a:gd name="connsiteY2" fmla="*/ 1020366 h 1021977"/>
              <a:gd name="connsiteX3" fmla="*/ 0 w 12072508"/>
              <a:gd name="connsiteY3" fmla="*/ 1021977 h 1021977"/>
              <a:gd name="connsiteX4" fmla="*/ 0 w 12072508"/>
              <a:gd name="connsiteY4" fmla="*/ 0 h 1021977"/>
              <a:gd name="connsiteX0" fmla="*/ 0 w 12072508"/>
              <a:gd name="connsiteY0" fmla="*/ 0 h 1029086"/>
              <a:gd name="connsiteX1" fmla="*/ 12072508 w 12072508"/>
              <a:gd name="connsiteY1" fmla="*/ 8720 h 1029086"/>
              <a:gd name="connsiteX2" fmla="*/ 11827202 w 12072508"/>
              <a:gd name="connsiteY2" fmla="*/ 1029086 h 1029086"/>
              <a:gd name="connsiteX3" fmla="*/ 0 w 12072508"/>
              <a:gd name="connsiteY3" fmla="*/ 1021977 h 1029086"/>
              <a:gd name="connsiteX4" fmla="*/ 0 w 12072508"/>
              <a:gd name="connsiteY4" fmla="*/ 0 h 1029086"/>
              <a:gd name="connsiteX0" fmla="*/ 0 w 12072508"/>
              <a:gd name="connsiteY0" fmla="*/ 0 h 1029086"/>
              <a:gd name="connsiteX1" fmla="*/ 12072508 w 12072508"/>
              <a:gd name="connsiteY1" fmla="*/ 8720 h 1029086"/>
              <a:gd name="connsiteX2" fmla="*/ 11827202 w 12072508"/>
              <a:gd name="connsiteY2" fmla="*/ 1029086 h 1029086"/>
              <a:gd name="connsiteX3" fmla="*/ 0 w 12072508"/>
              <a:gd name="connsiteY3" fmla="*/ 1021977 h 1029086"/>
              <a:gd name="connsiteX4" fmla="*/ 0 w 12072508"/>
              <a:gd name="connsiteY4" fmla="*/ 0 h 1029086"/>
              <a:gd name="connsiteX0" fmla="*/ 0 w 12079736"/>
              <a:gd name="connsiteY0" fmla="*/ 0 h 1029086"/>
              <a:gd name="connsiteX1" fmla="*/ 12079736 w 12079736"/>
              <a:gd name="connsiteY1" fmla="*/ 4548 h 1029086"/>
              <a:gd name="connsiteX2" fmla="*/ 11827202 w 12079736"/>
              <a:gd name="connsiteY2" fmla="*/ 1029086 h 1029086"/>
              <a:gd name="connsiteX3" fmla="*/ 0 w 12079736"/>
              <a:gd name="connsiteY3" fmla="*/ 1021977 h 1029086"/>
              <a:gd name="connsiteX4" fmla="*/ 0 w 12079736"/>
              <a:gd name="connsiteY4" fmla="*/ 0 h 1029086"/>
              <a:gd name="connsiteX0" fmla="*/ 0 w 12086964"/>
              <a:gd name="connsiteY0" fmla="*/ 7969 h 1037055"/>
              <a:gd name="connsiteX1" fmla="*/ 12086964 w 12086964"/>
              <a:gd name="connsiteY1" fmla="*/ 0 h 1037055"/>
              <a:gd name="connsiteX2" fmla="*/ 11827202 w 12086964"/>
              <a:gd name="connsiteY2" fmla="*/ 1037055 h 1037055"/>
              <a:gd name="connsiteX3" fmla="*/ 0 w 12086964"/>
              <a:gd name="connsiteY3" fmla="*/ 1029946 h 1037055"/>
              <a:gd name="connsiteX4" fmla="*/ 0 w 12086964"/>
              <a:gd name="connsiteY4" fmla="*/ 7969 h 1037055"/>
              <a:gd name="connsiteX0" fmla="*/ 0 w 12086964"/>
              <a:gd name="connsiteY0" fmla="*/ 7969 h 1037055"/>
              <a:gd name="connsiteX1" fmla="*/ 12086964 w 12086964"/>
              <a:gd name="connsiteY1" fmla="*/ 0 h 1037055"/>
              <a:gd name="connsiteX2" fmla="*/ 11827202 w 12086964"/>
              <a:gd name="connsiteY2" fmla="*/ 1037055 h 1037055"/>
              <a:gd name="connsiteX3" fmla="*/ 0 w 12086964"/>
              <a:gd name="connsiteY3" fmla="*/ 1029946 h 1037055"/>
              <a:gd name="connsiteX4" fmla="*/ 0 w 12086964"/>
              <a:gd name="connsiteY4" fmla="*/ 7969 h 1037055"/>
              <a:gd name="connsiteX0" fmla="*/ 3939 w 12086964"/>
              <a:gd name="connsiteY0" fmla="*/ 3422 h 1037055"/>
              <a:gd name="connsiteX1" fmla="*/ 12086964 w 12086964"/>
              <a:gd name="connsiteY1" fmla="*/ 0 h 1037055"/>
              <a:gd name="connsiteX2" fmla="*/ 11827202 w 12086964"/>
              <a:gd name="connsiteY2" fmla="*/ 1037055 h 1037055"/>
              <a:gd name="connsiteX3" fmla="*/ 0 w 12086964"/>
              <a:gd name="connsiteY3" fmla="*/ 1029946 h 1037055"/>
              <a:gd name="connsiteX4" fmla="*/ 3939 w 12086964"/>
              <a:gd name="connsiteY4" fmla="*/ 3422 h 103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6964" h="1037055">
                <a:moveTo>
                  <a:pt x="3939" y="3422"/>
                </a:moveTo>
                <a:lnTo>
                  <a:pt x="12086964" y="0"/>
                </a:lnTo>
                <a:cubicBezTo>
                  <a:pt x="12008680" y="348467"/>
                  <a:pt x="11993282" y="386900"/>
                  <a:pt x="11827202" y="1037055"/>
                </a:cubicBezTo>
                <a:lnTo>
                  <a:pt x="0" y="1029946"/>
                </a:lnTo>
                <a:lnTo>
                  <a:pt x="3939" y="34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84" y="65572"/>
            <a:ext cx="11633200" cy="81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48929" y="943944"/>
            <a:ext cx="11236267" cy="5005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80E98A8-A13C-A64B-7B32-009CBDFDC4A9}"/>
              </a:ext>
            </a:extLst>
          </p:cNvPr>
          <p:cNvSpPr/>
          <p:nvPr userDrawn="1"/>
        </p:nvSpPr>
        <p:spPr>
          <a:xfrm rot="10800000">
            <a:off x="10937592" y="6382559"/>
            <a:ext cx="1265099" cy="431981"/>
          </a:xfrm>
          <a:custGeom>
            <a:avLst/>
            <a:gdLst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477616 w 477616"/>
              <a:gd name="connsiteY2" fmla="*/ 1021977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8251 w 477616"/>
              <a:gd name="connsiteY2" fmla="*/ 1012550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2441786"/>
              <a:gd name="connsiteY0" fmla="*/ 10935 h 1021977"/>
              <a:gd name="connsiteX1" fmla="*/ 2441786 w 2441786"/>
              <a:gd name="connsiteY1" fmla="*/ 0 h 1021977"/>
              <a:gd name="connsiteX2" fmla="*/ 2098513 w 2441786"/>
              <a:gd name="connsiteY2" fmla="*/ 1020365 h 1021977"/>
              <a:gd name="connsiteX3" fmla="*/ 1964170 w 2441786"/>
              <a:gd name="connsiteY3" fmla="*/ 1021977 h 1021977"/>
              <a:gd name="connsiteX4" fmla="*/ 0 w 2441786"/>
              <a:gd name="connsiteY4" fmla="*/ 10935 h 1021977"/>
              <a:gd name="connsiteX0" fmla="*/ 8885 w 2450671"/>
              <a:gd name="connsiteY0" fmla="*/ 10935 h 1020364"/>
              <a:gd name="connsiteX1" fmla="*/ 2450671 w 2450671"/>
              <a:gd name="connsiteY1" fmla="*/ 0 h 1020364"/>
              <a:gd name="connsiteX2" fmla="*/ 2107398 w 2450671"/>
              <a:gd name="connsiteY2" fmla="*/ 1020365 h 1020364"/>
              <a:gd name="connsiteX3" fmla="*/ 0 w 2450671"/>
              <a:gd name="connsiteY3" fmla="*/ 1000108 h 1020364"/>
              <a:gd name="connsiteX4" fmla="*/ 8885 w 2450671"/>
              <a:gd name="connsiteY4" fmla="*/ 10935 h 1020364"/>
              <a:gd name="connsiteX0" fmla="*/ 8885 w 2450671"/>
              <a:gd name="connsiteY0" fmla="*/ 0 h 1020366"/>
              <a:gd name="connsiteX1" fmla="*/ 2450671 w 2450671"/>
              <a:gd name="connsiteY1" fmla="*/ 2 h 1020366"/>
              <a:gd name="connsiteX2" fmla="*/ 2107398 w 2450671"/>
              <a:gd name="connsiteY2" fmla="*/ 1020367 h 1020366"/>
              <a:gd name="connsiteX3" fmla="*/ 0 w 2450671"/>
              <a:gd name="connsiteY3" fmla="*/ 1000110 h 1020366"/>
              <a:gd name="connsiteX4" fmla="*/ 8885 w 2450671"/>
              <a:gd name="connsiteY4" fmla="*/ 0 h 1020366"/>
              <a:gd name="connsiteX0" fmla="*/ 8885 w 2450671"/>
              <a:gd name="connsiteY0" fmla="*/ 0 h 1021979"/>
              <a:gd name="connsiteX1" fmla="*/ 2450671 w 2450671"/>
              <a:gd name="connsiteY1" fmla="*/ 2 h 1021979"/>
              <a:gd name="connsiteX2" fmla="*/ 2107398 w 2450671"/>
              <a:gd name="connsiteY2" fmla="*/ 1020367 h 1021979"/>
              <a:gd name="connsiteX3" fmla="*/ 0 w 2450671"/>
              <a:gd name="connsiteY3" fmla="*/ 1021979 h 1021979"/>
              <a:gd name="connsiteX4" fmla="*/ 8885 w 2450671"/>
              <a:gd name="connsiteY4" fmla="*/ 0 h 1021979"/>
              <a:gd name="connsiteX0" fmla="*/ 232 w 2471303"/>
              <a:gd name="connsiteY0" fmla="*/ 0 h 1039995"/>
              <a:gd name="connsiteX1" fmla="*/ 2471303 w 2471303"/>
              <a:gd name="connsiteY1" fmla="*/ 18018 h 1039995"/>
              <a:gd name="connsiteX2" fmla="*/ 2128030 w 2471303"/>
              <a:gd name="connsiteY2" fmla="*/ 1038383 h 1039995"/>
              <a:gd name="connsiteX3" fmla="*/ 20632 w 2471303"/>
              <a:gd name="connsiteY3" fmla="*/ 1039995 h 1039995"/>
              <a:gd name="connsiteX4" fmla="*/ 232 w 2471303"/>
              <a:gd name="connsiteY4" fmla="*/ 0 h 1039995"/>
              <a:gd name="connsiteX0" fmla="*/ 486 w 2471557"/>
              <a:gd name="connsiteY0" fmla="*/ 0 h 1038382"/>
              <a:gd name="connsiteX1" fmla="*/ 2471557 w 2471557"/>
              <a:gd name="connsiteY1" fmla="*/ 18018 h 1038382"/>
              <a:gd name="connsiteX2" fmla="*/ 2128284 w 2471557"/>
              <a:gd name="connsiteY2" fmla="*/ 1038383 h 1038382"/>
              <a:gd name="connsiteX3" fmla="*/ 6244 w 2471557"/>
              <a:gd name="connsiteY3" fmla="*/ 1021979 h 1038382"/>
              <a:gd name="connsiteX4" fmla="*/ 486 w 2471557"/>
              <a:gd name="connsiteY4" fmla="*/ 0 h 10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557" h="1038382">
                <a:moveTo>
                  <a:pt x="486" y="0"/>
                </a:moveTo>
                <a:lnTo>
                  <a:pt x="2471557" y="18018"/>
                </a:lnTo>
                <a:cubicBezTo>
                  <a:pt x="2357133" y="358140"/>
                  <a:pt x="2160646" y="963983"/>
                  <a:pt x="2128284" y="1038383"/>
                </a:cubicBezTo>
                <a:lnTo>
                  <a:pt x="6244" y="1021979"/>
                </a:lnTo>
                <a:cubicBezTo>
                  <a:pt x="9206" y="692255"/>
                  <a:pt x="-2476" y="329724"/>
                  <a:pt x="4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22248C-BE05-1D8B-B293-5E57BE94A798}"/>
              </a:ext>
            </a:extLst>
          </p:cNvPr>
          <p:cNvSpPr txBox="1"/>
          <p:nvPr userDrawn="1"/>
        </p:nvSpPr>
        <p:spPr>
          <a:xfrm>
            <a:off x="9686160" y="6381888"/>
            <a:ext cx="2025356" cy="4319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71CF8-5198-8441-A7C0-DC22FD64CBE4}" type="slidenum">
              <a:rPr lang="en-US" sz="900" b="0" i="0" smtClean="0">
                <a:solidFill>
                  <a:schemeClr val="accent1"/>
                </a:solidFill>
                <a:latin typeface="Avenir Medium" panose="02000503020000020003" pitchFamily="2" charset="0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1D5B09-CF14-A492-6E75-06DDEEBF0D2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77616" y="6381889"/>
            <a:ext cx="10742319" cy="41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300" b="0" i="0" kern="1200" dirty="0">
                <a:solidFill>
                  <a:schemeClr val="accent1"/>
                </a:solidFill>
                <a:latin typeface="Avenir Medium" panose="02000503020000020003" pitchFamily="2" charset="0"/>
                <a:ea typeface="ヒラギノ角ゴ Pro W3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9pPr>
          </a:lstStyle>
          <a:p>
            <a:r>
              <a:rPr lang="en-US" sz="900" b="0">
                <a:solidFill>
                  <a:srgbClr val="2460AD"/>
                </a:solidFill>
                <a:latin typeface="Avenir LT Std 45 Book"/>
                <a:cs typeface="Avenir LT Std 45 Book"/>
              </a:rPr>
              <a:t>U. S. DEPARTMENT OF ENERGY    |    OFFICE OF STATE AND COMMUNITY ENERGY PROGRAMS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194097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71424A2E-E077-C3C7-E5B6-92643CE9C6F9}"/>
              </a:ext>
            </a:extLst>
          </p:cNvPr>
          <p:cNvSpPr/>
          <p:nvPr userDrawn="1"/>
        </p:nvSpPr>
        <p:spPr>
          <a:xfrm>
            <a:off x="-3908" y="-4874"/>
            <a:ext cx="11996892" cy="896205"/>
          </a:xfrm>
          <a:custGeom>
            <a:avLst/>
            <a:gdLst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477616 w 477616"/>
              <a:gd name="connsiteY2" fmla="*/ 1021977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8251 w 477616"/>
              <a:gd name="connsiteY2" fmla="*/ 1012550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12072508"/>
              <a:gd name="connsiteY0" fmla="*/ 0 h 1021977"/>
              <a:gd name="connsiteX1" fmla="*/ 12072508 w 12072508"/>
              <a:gd name="connsiteY1" fmla="*/ 8720 h 1021977"/>
              <a:gd name="connsiteX2" fmla="*/ 134343 w 12072508"/>
              <a:gd name="connsiteY2" fmla="*/ 1020365 h 1021977"/>
              <a:gd name="connsiteX3" fmla="*/ 0 w 12072508"/>
              <a:gd name="connsiteY3" fmla="*/ 1021977 h 1021977"/>
              <a:gd name="connsiteX4" fmla="*/ 0 w 12072508"/>
              <a:gd name="connsiteY4" fmla="*/ 0 h 1021977"/>
              <a:gd name="connsiteX0" fmla="*/ 0 w 12072508"/>
              <a:gd name="connsiteY0" fmla="*/ 0 h 1037806"/>
              <a:gd name="connsiteX1" fmla="*/ 12072508 w 12072508"/>
              <a:gd name="connsiteY1" fmla="*/ 8720 h 1037806"/>
              <a:gd name="connsiteX2" fmla="*/ 11759216 w 12072508"/>
              <a:gd name="connsiteY2" fmla="*/ 1037806 h 1037806"/>
              <a:gd name="connsiteX3" fmla="*/ 0 w 12072508"/>
              <a:gd name="connsiteY3" fmla="*/ 1021977 h 1037806"/>
              <a:gd name="connsiteX4" fmla="*/ 0 w 12072508"/>
              <a:gd name="connsiteY4" fmla="*/ 0 h 1037806"/>
              <a:gd name="connsiteX0" fmla="*/ 0 w 12072508"/>
              <a:gd name="connsiteY0" fmla="*/ 0 h 1046526"/>
              <a:gd name="connsiteX1" fmla="*/ 12072508 w 12072508"/>
              <a:gd name="connsiteY1" fmla="*/ 8720 h 1046526"/>
              <a:gd name="connsiteX2" fmla="*/ 11827201 w 12072508"/>
              <a:gd name="connsiteY2" fmla="*/ 1046526 h 1046526"/>
              <a:gd name="connsiteX3" fmla="*/ 0 w 12072508"/>
              <a:gd name="connsiteY3" fmla="*/ 1021977 h 1046526"/>
              <a:gd name="connsiteX4" fmla="*/ 0 w 12072508"/>
              <a:gd name="connsiteY4" fmla="*/ 0 h 1046526"/>
              <a:gd name="connsiteX0" fmla="*/ 0 w 12072508"/>
              <a:gd name="connsiteY0" fmla="*/ 0 h 1021978"/>
              <a:gd name="connsiteX1" fmla="*/ 12072508 w 12072508"/>
              <a:gd name="connsiteY1" fmla="*/ 8720 h 1021978"/>
              <a:gd name="connsiteX2" fmla="*/ 11661018 w 12072508"/>
              <a:gd name="connsiteY2" fmla="*/ 784912 h 1021978"/>
              <a:gd name="connsiteX3" fmla="*/ 0 w 12072508"/>
              <a:gd name="connsiteY3" fmla="*/ 1021977 h 1021978"/>
              <a:gd name="connsiteX4" fmla="*/ 0 w 12072508"/>
              <a:gd name="connsiteY4" fmla="*/ 0 h 1021978"/>
              <a:gd name="connsiteX0" fmla="*/ 0 w 12072508"/>
              <a:gd name="connsiteY0" fmla="*/ 0 h 1021977"/>
              <a:gd name="connsiteX1" fmla="*/ 12072508 w 12072508"/>
              <a:gd name="connsiteY1" fmla="*/ 8720 h 1021977"/>
              <a:gd name="connsiteX2" fmla="*/ 11729002 w 12072508"/>
              <a:gd name="connsiteY2" fmla="*/ 968042 h 1021977"/>
              <a:gd name="connsiteX3" fmla="*/ 0 w 12072508"/>
              <a:gd name="connsiteY3" fmla="*/ 1021977 h 1021977"/>
              <a:gd name="connsiteX4" fmla="*/ 0 w 12072508"/>
              <a:gd name="connsiteY4" fmla="*/ 0 h 1021977"/>
              <a:gd name="connsiteX0" fmla="*/ 0 w 12072508"/>
              <a:gd name="connsiteY0" fmla="*/ 0 h 1021977"/>
              <a:gd name="connsiteX1" fmla="*/ 12072508 w 12072508"/>
              <a:gd name="connsiteY1" fmla="*/ 8720 h 1021977"/>
              <a:gd name="connsiteX2" fmla="*/ 10618591 w 12072508"/>
              <a:gd name="connsiteY2" fmla="*/ 776192 h 1021977"/>
              <a:gd name="connsiteX3" fmla="*/ 0 w 12072508"/>
              <a:gd name="connsiteY3" fmla="*/ 1021977 h 1021977"/>
              <a:gd name="connsiteX4" fmla="*/ 0 w 12072508"/>
              <a:gd name="connsiteY4" fmla="*/ 0 h 1021977"/>
              <a:gd name="connsiteX0" fmla="*/ 0 w 12072508"/>
              <a:gd name="connsiteY0" fmla="*/ 0 h 1021977"/>
              <a:gd name="connsiteX1" fmla="*/ 12072508 w 12072508"/>
              <a:gd name="connsiteY1" fmla="*/ 8720 h 1021977"/>
              <a:gd name="connsiteX2" fmla="*/ 11698787 w 12072508"/>
              <a:gd name="connsiteY2" fmla="*/ 1020366 h 1021977"/>
              <a:gd name="connsiteX3" fmla="*/ 0 w 12072508"/>
              <a:gd name="connsiteY3" fmla="*/ 1021977 h 1021977"/>
              <a:gd name="connsiteX4" fmla="*/ 0 w 12072508"/>
              <a:gd name="connsiteY4" fmla="*/ 0 h 1021977"/>
              <a:gd name="connsiteX0" fmla="*/ 0 w 12072508"/>
              <a:gd name="connsiteY0" fmla="*/ 0 h 1029086"/>
              <a:gd name="connsiteX1" fmla="*/ 12072508 w 12072508"/>
              <a:gd name="connsiteY1" fmla="*/ 8720 h 1029086"/>
              <a:gd name="connsiteX2" fmla="*/ 11827202 w 12072508"/>
              <a:gd name="connsiteY2" fmla="*/ 1029086 h 1029086"/>
              <a:gd name="connsiteX3" fmla="*/ 0 w 12072508"/>
              <a:gd name="connsiteY3" fmla="*/ 1021977 h 1029086"/>
              <a:gd name="connsiteX4" fmla="*/ 0 w 12072508"/>
              <a:gd name="connsiteY4" fmla="*/ 0 h 1029086"/>
              <a:gd name="connsiteX0" fmla="*/ 0 w 12072508"/>
              <a:gd name="connsiteY0" fmla="*/ 0 h 1029086"/>
              <a:gd name="connsiteX1" fmla="*/ 12072508 w 12072508"/>
              <a:gd name="connsiteY1" fmla="*/ 8720 h 1029086"/>
              <a:gd name="connsiteX2" fmla="*/ 11827202 w 12072508"/>
              <a:gd name="connsiteY2" fmla="*/ 1029086 h 1029086"/>
              <a:gd name="connsiteX3" fmla="*/ 0 w 12072508"/>
              <a:gd name="connsiteY3" fmla="*/ 1021977 h 1029086"/>
              <a:gd name="connsiteX4" fmla="*/ 0 w 12072508"/>
              <a:gd name="connsiteY4" fmla="*/ 0 h 1029086"/>
              <a:gd name="connsiteX0" fmla="*/ 0 w 12079736"/>
              <a:gd name="connsiteY0" fmla="*/ 0 h 1029086"/>
              <a:gd name="connsiteX1" fmla="*/ 12079736 w 12079736"/>
              <a:gd name="connsiteY1" fmla="*/ 4548 h 1029086"/>
              <a:gd name="connsiteX2" fmla="*/ 11827202 w 12079736"/>
              <a:gd name="connsiteY2" fmla="*/ 1029086 h 1029086"/>
              <a:gd name="connsiteX3" fmla="*/ 0 w 12079736"/>
              <a:gd name="connsiteY3" fmla="*/ 1021977 h 1029086"/>
              <a:gd name="connsiteX4" fmla="*/ 0 w 12079736"/>
              <a:gd name="connsiteY4" fmla="*/ 0 h 1029086"/>
              <a:gd name="connsiteX0" fmla="*/ 0 w 12086964"/>
              <a:gd name="connsiteY0" fmla="*/ 7969 h 1037055"/>
              <a:gd name="connsiteX1" fmla="*/ 12086964 w 12086964"/>
              <a:gd name="connsiteY1" fmla="*/ 0 h 1037055"/>
              <a:gd name="connsiteX2" fmla="*/ 11827202 w 12086964"/>
              <a:gd name="connsiteY2" fmla="*/ 1037055 h 1037055"/>
              <a:gd name="connsiteX3" fmla="*/ 0 w 12086964"/>
              <a:gd name="connsiteY3" fmla="*/ 1029946 h 1037055"/>
              <a:gd name="connsiteX4" fmla="*/ 0 w 12086964"/>
              <a:gd name="connsiteY4" fmla="*/ 7969 h 1037055"/>
              <a:gd name="connsiteX0" fmla="*/ 0 w 12086964"/>
              <a:gd name="connsiteY0" fmla="*/ 7969 h 1037055"/>
              <a:gd name="connsiteX1" fmla="*/ 12086964 w 12086964"/>
              <a:gd name="connsiteY1" fmla="*/ 0 h 1037055"/>
              <a:gd name="connsiteX2" fmla="*/ 11827202 w 12086964"/>
              <a:gd name="connsiteY2" fmla="*/ 1037055 h 1037055"/>
              <a:gd name="connsiteX3" fmla="*/ 0 w 12086964"/>
              <a:gd name="connsiteY3" fmla="*/ 1029946 h 1037055"/>
              <a:gd name="connsiteX4" fmla="*/ 0 w 12086964"/>
              <a:gd name="connsiteY4" fmla="*/ 7969 h 1037055"/>
              <a:gd name="connsiteX0" fmla="*/ 0 w 12090903"/>
              <a:gd name="connsiteY0" fmla="*/ 3422 h 1037055"/>
              <a:gd name="connsiteX1" fmla="*/ 12090903 w 12090903"/>
              <a:gd name="connsiteY1" fmla="*/ 0 h 1037055"/>
              <a:gd name="connsiteX2" fmla="*/ 11831141 w 12090903"/>
              <a:gd name="connsiteY2" fmla="*/ 1037055 h 1037055"/>
              <a:gd name="connsiteX3" fmla="*/ 3939 w 12090903"/>
              <a:gd name="connsiteY3" fmla="*/ 1029946 h 1037055"/>
              <a:gd name="connsiteX4" fmla="*/ 0 w 12090903"/>
              <a:gd name="connsiteY4" fmla="*/ 3422 h 1037055"/>
              <a:gd name="connsiteX0" fmla="*/ 0 w 12090903"/>
              <a:gd name="connsiteY0" fmla="*/ 0 h 1042726"/>
              <a:gd name="connsiteX1" fmla="*/ 12090903 w 12090903"/>
              <a:gd name="connsiteY1" fmla="*/ 5671 h 1042726"/>
              <a:gd name="connsiteX2" fmla="*/ 11831141 w 12090903"/>
              <a:gd name="connsiteY2" fmla="*/ 1042726 h 1042726"/>
              <a:gd name="connsiteX3" fmla="*/ 3939 w 12090903"/>
              <a:gd name="connsiteY3" fmla="*/ 1035617 h 1042726"/>
              <a:gd name="connsiteX4" fmla="*/ 0 w 12090903"/>
              <a:gd name="connsiteY4" fmla="*/ 0 h 104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0903" h="1042726">
                <a:moveTo>
                  <a:pt x="0" y="0"/>
                </a:moveTo>
                <a:lnTo>
                  <a:pt x="12090903" y="5671"/>
                </a:lnTo>
                <a:cubicBezTo>
                  <a:pt x="12012619" y="354138"/>
                  <a:pt x="11997221" y="392571"/>
                  <a:pt x="11831141" y="1042726"/>
                </a:cubicBezTo>
                <a:lnTo>
                  <a:pt x="3939" y="10356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84" y="65572"/>
            <a:ext cx="11633200" cy="812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7616" y="1109609"/>
            <a:ext cx="11236267" cy="494205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8463AE-9C94-8514-6526-9D22AD2DED8D}"/>
              </a:ext>
            </a:extLst>
          </p:cNvPr>
          <p:cNvSpPr/>
          <p:nvPr userDrawn="1"/>
        </p:nvSpPr>
        <p:spPr>
          <a:xfrm rot="10800000">
            <a:off x="10937592" y="6382559"/>
            <a:ext cx="1265099" cy="431981"/>
          </a:xfrm>
          <a:custGeom>
            <a:avLst/>
            <a:gdLst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477616 w 477616"/>
              <a:gd name="connsiteY2" fmla="*/ 1021977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8251 w 477616"/>
              <a:gd name="connsiteY2" fmla="*/ 1012550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2441786"/>
              <a:gd name="connsiteY0" fmla="*/ 10935 h 1021977"/>
              <a:gd name="connsiteX1" fmla="*/ 2441786 w 2441786"/>
              <a:gd name="connsiteY1" fmla="*/ 0 h 1021977"/>
              <a:gd name="connsiteX2" fmla="*/ 2098513 w 2441786"/>
              <a:gd name="connsiteY2" fmla="*/ 1020365 h 1021977"/>
              <a:gd name="connsiteX3" fmla="*/ 1964170 w 2441786"/>
              <a:gd name="connsiteY3" fmla="*/ 1021977 h 1021977"/>
              <a:gd name="connsiteX4" fmla="*/ 0 w 2441786"/>
              <a:gd name="connsiteY4" fmla="*/ 10935 h 1021977"/>
              <a:gd name="connsiteX0" fmla="*/ 8885 w 2450671"/>
              <a:gd name="connsiteY0" fmla="*/ 10935 h 1020364"/>
              <a:gd name="connsiteX1" fmla="*/ 2450671 w 2450671"/>
              <a:gd name="connsiteY1" fmla="*/ 0 h 1020364"/>
              <a:gd name="connsiteX2" fmla="*/ 2107398 w 2450671"/>
              <a:gd name="connsiteY2" fmla="*/ 1020365 h 1020364"/>
              <a:gd name="connsiteX3" fmla="*/ 0 w 2450671"/>
              <a:gd name="connsiteY3" fmla="*/ 1000108 h 1020364"/>
              <a:gd name="connsiteX4" fmla="*/ 8885 w 2450671"/>
              <a:gd name="connsiteY4" fmla="*/ 10935 h 1020364"/>
              <a:gd name="connsiteX0" fmla="*/ 8885 w 2450671"/>
              <a:gd name="connsiteY0" fmla="*/ 0 h 1020366"/>
              <a:gd name="connsiteX1" fmla="*/ 2450671 w 2450671"/>
              <a:gd name="connsiteY1" fmla="*/ 2 h 1020366"/>
              <a:gd name="connsiteX2" fmla="*/ 2107398 w 2450671"/>
              <a:gd name="connsiteY2" fmla="*/ 1020367 h 1020366"/>
              <a:gd name="connsiteX3" fmla="*/ 0 w 2450671"/>
              <a:gd name="connsiteY3" fmla="*/ 1000110 h 1020366"/>
              <a:gd name="connsiteX4" fmla="*/ 8885 w 2450671"/>
              <a:gd name="connsiteY4" fmla="*/ 0 h 1020366"/>
              <a:gd name="connsiteX0" fmla="*/ 8885 w 2450671"/>
              <a:gd name="connsiteY0" fmla="*/ 0 h 1021979"/>
              <a:gd name="connsiteX1" fmla="*/ 2450671 w 2450671"/>
              <a:gd name="connsiteY1" fmla="*/ 2 h 1021979"/>
              <a:gd name="connsiteX2" fmla="*/ 2107398 w 2450671"/>
              <a:gd name="connsiteY2" fmla="*/ 1020367 h 1021979"/>
              <a:gd name="connsiteX3" fmla="*/ 0 w 2450671"/>
              <a:gd name="connsiteY3" fmla="*/ 1021979 h 1021979"/>
              <a:gd name="connsiteX4" fmla="*/ 8885 w 2450671"/>
              <a:gd name="connsiteY4" fmla="*/ 0 h 1021979"/>
              <a:gd name="connsiteX0" fmla="*/ 232 w 2471303"/>
              <a:gd name="connsiteY0" fmla="*/ 0 h 1039995"/>
              <a:gd name="connsiteX1" fmla="*/ 2471303 w 2471303"/>
              <a:gd name="connsiteY1" fmla="*/ 18018 h 1039995"/>
              <a:gd name="connsiteX2" fmla="*/ 2128030 w 2471303"/>
              <a:gd name="connsiteY2" fmla="*/ 1038383 h 1039995"/>
              <a:gd name="connsiteX3" fmla="*/ 20632 w 2471303"/>
              <a:gd name="connsiteY3" fmla="*/ 1039995 h 1039995"/>
              <a:gd name="connsiteX4" fmla="*/ 232 w 2471303"/>
              <a:gd name="connsiteY4" fmla="*/ 0 h 1039995"/>
              <a:gd name="connsiteX0" fmla="*/ 486 w 2471557"/>
              <a:gd name="connsiteY0" fmla="*/ 0 h 1038382"/>
              <a:gd name="connsiteX1" fmla="*/ 2471557 w 2471557"/>
              <a:gd name="connsiteY1" fmla="*/ 18018 h 1038382"/>
              <a:gd name="connsiteX2" fmla="*/ 2128284 w 2471557"/>
              <a:gd name="connsiteY2" fmla="*/ 1038383 h 1038382"/>
              <a:gd name="connsiteX3" fmla="*/ 6244 w 2471557"/>
              <a:gd name="connsiteY3" fmla="*/ 1021979 h 1038382"/>
              <a:gd name="connsiteX4" fmla="*/ 486 w 2471557"/>
              <a:gd name="connsiteY4" fmla="*/ 0 h 10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557" h="1038382">
                <a:moveTo>
                  <a:pt x="486" y="0"/>
                </a:moveTo>
                <a:lnTo>
                  <a:pt x="2471557" y="18018"/>
                </a:lnTo>
                <a:cubicBezTo>
                  <a:pt x="2357133" y="358140"/>
                  <a:pt x="2160646" y="963983"/>
                  <a:pt x="2128284" y="1038383"/>
                </a:cubicBezTo>
                <a:lnTo>
                  <a:pt x="6244" y="1021979"/>
                </a:lnTo>
                <a:cubicBezTo>
                  <a:pt x="9206" y="692255"/>
                  <a:pt x="-2476" y="329724"/>
                  <a:pt x="4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AE858-37A3-861A-8539-F588396CF1C4}"/>
              </a:ext>
            </a:extLst>
          </p:cNvPr>
          <p:cNvSpPr txBox="1"/>
          <p:nvPr userDrawn="1"/>
        </p:nvSpPr>
        <p:spPr>
          <a:xfrm>
            <a:off x="9686160" y="6381888"/>
            <a:ext cx="2025356" cy="4319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71CF8-5198-8441-A7C0-DC22FD64CBE4}" type="slidenum">
              <a:rPr lang="en-US" sz="900" b="0" i="0" smtClean="0">
                <a:solidFill>
                  <a:schemeClr val="accent1"/>
                </a:solidFill>
                <a:latin typeface="Avenir Medium" panose="02000503020000020003" pitchFamily="2" charset="0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BC58D3-0175-B133-D34E-AC34293E42C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77616" y="6381889"/>
            <a:ext cx="10742319" cy="41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300" b="0" i="0" kern="1200" dirty="0">
                <a:solidFill>
                  <a:schemeClr val="accent1"/>
                </a:solidFill>
                <a:latin typeface="Avenir Medium" panose="02000503020000020003" pitchFamily="2" charset="0"/>
                <a:ea typeface="ヒラギノ角ゴ Pro W3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9pPr>
          </a:lstStyle>
          <a:p>
            <a:r>
              <a:rPr lang="en-US" sz="900" b="0">
                <a:solidFill>
                  <a:srgbClr val="2460AD"/>
                </a:solidFill>
                <a:latin typeface="Avenir LT Std 45 Book"/>
                <a:cs typeface="Avenir LT Std 45 Book"/>
              </a:rPr>
              <a:t>U. S. DEPARTMENT OF ENERGY    |    OFFICE OF STATE AND COMMUNITY ENERGY PROGRAMS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579411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7A55F3DF-F632-FE3C-C287-4172AF97E947}"/>
              </a:ext>
            </a:extLst>
          </p:cNvPr>
          <p:cNvSpPr/>
          <p:nvPr userDrawn="1"/>
        </p:nvSpPr>
        <p:spPr>
          <a:xfrm>
            <a:off x="-14344" y="0"/>
            <a:ext cx="11992984" cy="891331"/>
          </a:xfrm>
          <a:custGeom>
            <a:avLst/>
            <a:gdLst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477616 w 477616"/>
              <a:gd name="connsiteY2" fmla="*/ 1021977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8251 w 477616"/>
              <a:gd name="connsiteY2" fmla="*/ 1012550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12072508"/>
              <a:gd name="connsiteY0" fmla="*/ 0 h 1021977"/>
              <a:gd name="connsiteX1" fmla="*/ 12072508 w 12072508"/>
              <a:gd name="connsiteY1" fmla="*/ 8720 h 1021977"/>
              <a:gd name="connsiteX2" fmla="*/ 134343 w 12072508"/>
              <a:gd name="connsiteY2" fmla="*/ 1020365 h 1021977"/>
              <a:gd name="connsiteX3" fmla="*/ 0 w 12072508"/>
              <a:gd name="connsiteY3" fmla="*/ 1021977 h 1021977"/>
              <a:gd name="connsiteX4" fmla="*/ 0 w 12072508"/>
              <a:gd name="connsiteY4" fmla="*/ 0 h 1021977"/>
              <a:gd name="connsiteX0" fmla="*/ 0 w 12072508"/>
              <a:gd name="connsiteY0" fmla="*/ 0 h 1037806"/>
              <a:gd name="connsiteX1" fmla="*/ 12072508 w 12072508"/>
              <a:gd name="connsiteY1" fmla="*/ 8720 h 1037806"/>
              <a:gd name="connsiteX2" fmla="*/ 11759216 w 12072508"/>
              <a:gd name="connsiteY2" fmla="*/ 1037806 h 1037806"/>
              <a:gd name="connsiteX3" fmla="*/ 0 w 12072508"/>
              <a:gd name="connsiteY3" fmla="*/ 1021977 h 1037806"/>
              <a:gd name="connsiteX4" fmla="*/ 0 w 12072508"/>
              <a:gd name="connsiteY4" fmla="*/ 0 h 1037806"/>
              <a:gd name="connsiteX0" fmla="*/ 0 w 12072508"/>
              <a:gd name="connsiteY0" fmla="*/ 0 h 1046526"/>
              <a:gd name="connsiteX1" fmla="*/ 12072508 w 12072508"/>
              <a:gd name="connsiteY1" fmla="*/ 8720 h 1046526"/>
              <a:gd name="connsiteX2" fmla="*/ 11827201 w 12072508"/>
              <a:gd name="connsiteY2" fmla="*/ 1046526 h 1046526"/>
              <a:gd name="connsiteX3" fmla="*/ 0 w 12072508"/>
              <a:gd name="connsiteY3" fmla="*/ 1021977 h 1046526"/>
              <a:gd name="connsiteX4" fmla="*/ 0 w 12072508"/>
              <a:gd name="connsiteY4" fmla="*/ 0 h 1046526"/>
              <a:gd name="connsiteX0" fmla="*/ 0 w 12072508"/>
              <a:gd name="connsiteY0" fmla="*/ 0 h 1021978"/>
              <a:gd name="connsiteX1" fmla="*/ 12072508 w 12072508"/>
              <a:gd name="connsiteY1" fmla="*/ 8720 h 1021978"/>
              <a:gd name="connsiteX2" fmla="*/ 11661018 w 12072508"/>
              <a:gd name="connsiteY2" fmla="*/ 784912 h 1021978"/>
              <a:gd name="connsiteX3" fmla="*/ 0 w 12072508"/>
              <a:gd name="connsiteY3" fmla="*/ 1021977 h 1021978"/>
              <a:gd name="connsiteX4" fmla="*/ 0 w 12072508"/>
              <a:gd name="connsiteY4" fmla="*/ 0 h 1021978"/>
              <a:gd name="connsiteX0" fmla="*/ 0 w 12072508"/>
              <a:gd name="connsiteY0" fmla="*/ 0 h 1021977"/>
              <a:gd name="connsiteX1" fmla="*/ 12072508 w 12072508"/>
              <a:gd name="connsiteY1" fmla="*/ 8720 h 1021977"/>
              <a:gd name="connsiteX2" fmla="*/ 11729002 w 12072508"/>
              <a:gd name="connsiteY2" fmla="*/ 968042 h 1021977"/>
              <a:gd name="connsiteX3" fmla="*/ 0 w 12072508"/>
              <a:gd name="connsiteY3" fmla="*/ 1021977 h 1021977"/>
              <a:gd name="connsiteX4" fmla="*/ 0 w 12072508"/>
              <a:gd name="connsiteY4" fmla="*/ 0 h 1021977"/>
              <a:gd name="connsiteX0" fmla="*/ 0 w 12072508"/>
              <a:gd name="connsiteY0" fmla="*/ 0 h 1021977"/>
              <a:gd name="connsiteX1" fmla="*/ 12072508 w 12072508"/>
              <a:gd name="connsiteY1" fmla="*/ 8720 h 1021977"/>
              <a:gd name="connsiteX2" fmla="*/ 10618591 w 12072508"/>
              <a:gd name="connsiteY2" fmla="*/ 776192 h 1021977"/>
              <a:gd name="connsiteX3" fmla="*/ 0 w 12072508"/>
              <a:gd name="connsiteY3" fmla="*/ 1021977 h 1021977"/>
              <a:gd name="connsiteX4" fmla="*/ 0 w 12072508"/>
              <a:gd name="connsiteY4" fmla="*/ 0 h 1021977"/>
              <a:gd name="connsiteX0" fmla="*/ 0 w 12072508"/>
              <a:gd name="connsiteY0" fmla="*/ 0 h 1021977"/>
              <a:gd name="connsiteX1" fmla="*/ 12072508 w 12072508"/>
              <a:gd name="connsiteY1" fmla="*/ 8720 h 1021977"/>
              <a:gd name="connsiteX2" fmla="*/ 11698787 w 12072508"/>
              <a:gd name="connsiteY2" fmla="*/ 1020366 h 1021977"/>
              <a:gd name="connsiteX3" fmla="*/ 0 w 12072508"/>
              <a:gd name="connsiteY3" fmla="*/ 1021977 h 1021977"/>
              <a:gd name="connsiteX4" fmla="*/ 0 w 12072508"/>
              <a:gd name="connsiteY4" fmla="*/ 0 h 1021977"/>
              <a:gd name="connsiteX0" fmla="*/ 0 w 12072508"/>
              <a:gd name="connsiteY0" fmla="*/ 0 h 1029086"/>
              <a:gd name="connsiteX1" fmla="*/ 12072508 w 12072508"/>
              <a:gd name="connsiteY1" fmla="*/ 8720 h 1029086"/>
              <a:gd name="connsiteX2" fmla="*/ 11827202 w 12072508"/>
              <a:gd name="connsiteY2" fmla="*/ 1029086 h 1029086"/>
              <a:gd name="connsiteX3" fmla="*/ 0 w 12072508"/>
              <a:gd name="connsiteY3" fmla="*/ 1021977 h 1029086"/>
              <a:gd name="connsiteX4" fmla="*/ 0 w 12072508"/>
              <a:gd name="connsiteY4" fmla="*/ 0 h 1029086"/>
              <a:gd name="connsiteX0" fmla="*/ 0 w 12072508"/>
              <a:gd name="connsiteY0" fmla="*/ 0 h 1029086"/>
              <a:gd name="connsiteX1" fmla="*/ 12072508 w 12072508"/>
              <a:gd name="connsiteY1" fmla="*/ 8720 h 1029086"/>
              <a:gd name="connsiteX2" fmla="*/ 11827202 w 12072508"/>
              <a:gd name="connsiteY2" fmla="*/ 1029086 h 1029086"/>
              <a:gd name="connsiteX3" fmla="*/ 0 w 12072508"/>
              <a:gd name="connsiteY3" fmla="*/ 1021977 h 1029086"/>
              <a:gd name="connsiteX4" fmla="*/ 0 w 12072508"/>
              <a:gd name="connsiteY4" fmla="*/ 0 h 1029086"/>
              <a:gd name="connsiteX0" fmla="*/ 0 w 12079736"/>
              <a:gd name="connsiteY0" fmla="*/ 0 h 1029086"/>
              <a:gd name="connsiteX1" fmla="*/ 12079736 w 12079736"/>
              <a:gd name="connsiteY1" fmla="*/ 4548 h 1029086"/>
              <a:gd name="connsiteX2" fmla="*/ 11827202 w 12079736"/>
              <a:gd name="connsiteY2" fmla="*/ 1029086 h 1029086"/>
              <a:gd name="connsiteX3" fmla="*/ 0 w 12079736"/>
              <a:gd name="connsiteY3" fmla="*/ 1021977 h 1029086"/>
              <a:gd name="connsiteX4" fmla="*/ 0 w 12079736"/>
              <a:gd name="connsiteY4" fmla="*/ 0 h 1029086"/>
              <a:gd name="connsiteX0" fmla="*/ 0 w 12086964"/>
              <a:gd name="connsiteY0" fmla="*/ 7969 h 1037055"/>
              <a:gd name="connsiteX1" fmla="*/ 12086964 w 12086964"/>
              <a:gd name="connsiteY1" fmla="*/ 0 h 1037055"/>
              <a:gd name="connsiteX2" fmla="*/ 11827202 w 12086964"/>
              <a:gd name="connsiteY2" fmla="*/ 1037055 h 1037055"/>
              <a:gd name="connsiteX3" fmla="*/ 0 w 12086964"/>
              <a:gd name="connsiteY3" fmla="*/ 1029946 h 1037055"/>
              <a:gd name="connsiteX4" fmla="*/ 0 w 12086964"/>
              <a:gd name="connsiteY4" fmla="*/ 7969 h 1037055"/>
              <a:gd name="connsiteX0" fmla="*/ 0 w 12086964"/>
              <a:gd name="connsiteY0" fmla="*/ 7969 h 1037055"/>
              <a:gd name="connsiteX1" fmla="*/ 12086964 w 12086964"/>
              <a:gd name="connsiteY1" fmla="*/ 0 h 1037055"/>
              <a:gd name="connsiteX2" fmla="*/ 11827202 w 12086964"/>
              <a:gd name="connsiteY2" fmla="*/ 1037055 h 1037055"/>
              <a:gd name="connsiteX3" fmla="*/ 0 w 12086964"/>
              <a:gd name="connsiteY3" fmla="*/ 1029946 h 1037055"/>
              <a:gd name="connsiteX4" fmla="*/ 0 w 12086964"/>
              <a:gd name="connsiteY4" fmla="*/ 7969 h 1037055"/>
              <a:gd name="connsiteX0" fmla="*/ 3939 w 12086964"/>
              <a:gd name="connsiteY0" fmla="*/ 3422 h 1037055"/>
              <a:gd name="connsiteX1" fmla="*/ 12086964 w 12086964"/>
              <a:gd name="connsiteY1" fmla="*/ 0 h 1037055"/>
              <a:gd name="connsiteX2" fmla="*/ 11827202 w 12086964"/>
              <a:gd name="connsiteY2" fmla="*/ 1037055 h 1037055"/>
              <a:gd name="connsiteX3" fmla="*/ 0 w 12086964"/>
              <a:gd name="connsiteY3" fmla="*/ 1029946 h 1037055"/>
              <a:gd name="connsiteX4" fmla="*/ 3939 w 12086964"/>
              <a:gd name="connsiteY4" fmla="*/ 3422 h 103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6964" h="1037055">
                <a:moveTo>
                  <a:pt x="3939" y="3422"/>
                </a:moveTo>
                <a:lnTo>
                  <a:pt x="12086964" y="0"/>
                </a:lnTo>
                <a:cubicBezTo>
                  <a:pt x="12008680" y="348467"/>
                  <a:pt x="11993282" y="386900"/>
                  <a:pt x="11827202" y="1037055"/>
                </a:cubicBezTo>
                <a:lnTo>
                  <a:pt x="0" y="1029946"/>
                </a:lnTo>
                <a:lnTo>
                  <a:pt x="3939" y="34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84" y="65572"/>
            <a:ext cx="11633200" cy="81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7616" y="1046534"/>
            <a:ext cx="11236267" cy="5005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9628C60-554C-F134-D22D-38FE9A1BB365}"/>
              </a:ext>
            </a:extLst>
          </p:cNvPr>
          <p:cNvSpPr/>
          <p:nvPr userDrawn="1"/>
        </p:nvSpPr>
        <p:spPr>
          <a:xfrm rot="10800000">
            <a:off x="10937592" y="6382559"/>
            <a:ext cx="1265099" cy="431981"/>
          </a:xfrm>
          <a:custGeom>
            <a:avLst/>
            <a:gdLst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477616 w 477616"/>
              <a:gd name="connsiteY2" fmla="*/ 1021977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8251 w 477616"/>
              <a:gd name="connsiteY2" fmla="*/ 1012550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2441786"/>
              <a:gd name="connsiteY0" fmla="*/ 10935 h 1021977"/>
              <a:gd name="connsiteX1" fmla="*/ 2441786 w 2441786"/>
              <a:gd name="connsiteY1" fmla="*/ 0 h 1021977"/>
              <a:gd name="connsiteX2" fmla="*/ 2098513 w 2441786"/>
              <a:gd name="connsiteY2" fmla="*/ 1020365 h 1021977"/>
              <a:gd name="connsiteX3" fmla="*/ 1964170 w 2441786"/>
              <a:gd name="connsiteY3" fmla="*/ 1021977 h 1021977"/>
              <a:gd name="connsiteX4" fmla="*/ 0 w 2441786"/>
              <a:gd name="connsiteY4" fmla="*/ 10935 h 1021977"/>
              <a:gd name="connsiteX0" fmla="*/ 8885 w 2450671"/>
              <a:gd name="connsiteY0" fmla="*/ 10935 h 1020364"/>
              <a:gd name="connsiteX1" fmla="*/ 2450671 w 2450671"/>
              <a:gd name="connsiteY1" fmla="*/ 0 h 1020364"/>
              <a:gd name="connsiteX2" fmla="*/ 2107398 w 2450671"/>
              <a:gd name="connsiteY2" fmla="*/ 1020365 h 1020364"/>
              <a:gd name="connsiteX3" fmla="*/ 0 w 2450671"/>
              <a:gd name="connsiteY3" fmla="*/ 1000108 h 1020364"/>
              <a:gd name="connsiteX4" fmla="*/ 8885 w 2450671"/>
              <a:gd name="connsiteY4" fmla="*/ 10935 h 1020364"/>
              <a:gd name="connsiteX0" fmla="*/ 8885 w 2450671"/>
              <a:gd name="connsiteY0" fmla="*/ 0 h 1020366"/>
              <a:gd name="connsiteX1" fmla="*/ 2450671 w 2450671"/>
              <a:gd name="connsiteY1" fmla="*/ 2 h 1020366"/>
              <a:gd name="connsiteX2" fmla="*/ 2107398 w 2450671"/>
              <a:gd name="connsiteY2" fmla="*/ 1020367 h 1020366"/>
              <a:gd name="connsiteX3" fmla="*/ 0 w 2450671"/>
              <a:gd name="connsiteY3" fmla="*/ 1000110 h 1020366"/>
              <a:gd name="connsiteX4" fmla="*/ 8885 w 2450671"/>
              <a:gd name="connsiteY4" fmla="*/ 0 h 1020366"/>
              <a:gd name="connsiteX0" fmla="*/ 8885 w 2450671"/>
              <a:gd name="connsiteY0" fmla="*/ 0 h 1021979"/>
              <a:gd name="connsiteX1" fmla="*/ 2450671 w 2450671"/>
              <a:gd name="connsiteY1" fmla="*/ 2 h 1021979"/>
              <a:gd name="connsiteX2" fmla="*/ 2107398 w 2450671"/>
              <a:gd name="connsiteY2" fmla="*/ 1020367 h 1021979"/>
              <a:gd name="connsiteX3" fmla="*/ 0 w 2450671"/>
              <a:gd name="connsiteY3" fmla="*/ 1021979 h 1021979"/>
              <a:gd name="connsiteX4" fmla="*/ 8885 w 2450671"/>
              <a:gd name="connsiteY4" fmla="*/ 0 h 1021979"/>
              <a:gd name="connsiteX0" fmla="*/ 232 w 2471303"/>
              <a:gd name="connsiteY0" fmla="*/ 0 h 1039995"/>
              <a:gd name="connsiteX1" fmla="*/ 2471303 w 2471303"/>
              <a:gd name="connsiteY1" fmla="*/ 18018 h 1039995"/>
              <a:gd name="connsiteX2" fmla="*/ 2128030 w 2471303"/>
              <a:gd name="connsiteY2" fmla="*/ 1038383 h 1039995"/>
              <a:gd name="connsiteX3" fmla="*/ 20632 w 2471303"/>
              <a:gd name="connsiteY3" fmla="*/ 1039995 h 1039995"/>
              <a:gd name="connsiteX4" fmla="*/ 232 w 2471303"/>
              <a:gd name="connsiteY4" fmla="*/ 0 h 1039995"/>
              <a:gd name="connsiteX0" fmla="*/ 486 w 2471557"/>
              <a:gd name="connsiteY0" fmla="*/ 0 h 1038382"/>
              <a:gd name="connsiteX1" fmla="*/ 2471557 w 2471557"/>
              <a:gd name="connsiteY1" fmla="*/ 18018 h 1038382"/>
              <a:gd name="connsiteX2" fmla="*/ 2128284 w 2471557"/>
              <a:gd name="connsiteY2" fmla="*/ 1038383 h 1038382"/>
              <a:gd name="connsiteX3" fmla="*/ 6244 w 2471557"/>
              <a:gd name="connsiteY3" fmla="*/ 1021979 h 1038382"/>
              <a:gd name="connsiteX4" fmla="*/ 486 w 2471557"/>
              <a:gd name="connsiteY4" fmla="*/ 0 h 10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557" h="1038382">
                <a:moveTo>
                  <a:pt x="486" y="0"/>
                </a:moveTo>
                <a:lnTo>
                  <a:pt x="2471557" y="18018"/>
                </a:lnTo>
                <a:cubicBezTo>
                  <a:pt x="2357133" y="358140"/>
                  <a:pt x="2160646" y="963983"/>
                  <a:pt x="2128284" y="1038383"/>
                </a:cubicBezTo>
                <a:lnTo>
                  <a:pt x="6244" y="1021979"/>
                </a:lnTo>
                <a:cubicBezTo>
                  <a:pt x="9206" y="692255"/>
                  <a:pt x="-2476" y="329724"/>
                  <a:pt x="4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8A1FF-6DAA-37E9-4948-36356D720BA4}"/>
              </a:ext>
            </a:extLst>
          </p:cNvPr>
          <p:cNvSpPr txBox="1"/>
          <p:nvPr userDrawn="1"/>
        </p:nvSpPr>
        <p:spPr>
          <a:xfrm>
            <a:off x="9686160" y="6381888"/>
            <a:ext cx="2025356" cy="4319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71CF8-5198-8441-A7C0-DC22FD64CBE4}" type="slidenum">
              <a:rPr lang="en-US" sz="900" b="0" i="0" smtClean="0">
                <a:solidFill>
                  <a:schemeClr val="accent1"/>
                </a:solidFill>
                <a:latin typeface="Avenir Medium" panose="02000503020000020003" pitchFamily="2" charset="0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268821-5290-E07B-497F-E31AA7C0C5A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77616" y="6381889"/>
            <a:ext cx="10742319" cy="41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300" b="0" i="0" kern="1200" dirty="0">
                <a:solidFill>
                  <a:schemeClr val="accent1"/>
                </a:solidFill>
                <a:latin typeface="Avenir Medium" panose="02000503020000020003" pitchFamily="2" charset="0"/>
                <a:ea typeface="ヒラギノ角ゴ Pro W3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9pPr>
          </a:lstStyle>
          <a:p>
            <a:r>
              <a:rPr lang="en-US" sz="900" b="0">
                <a:solidFill>
                  <a:srgbClr val="2460AD"/>
                </a:solidFill>
                <a:latin typeface="Avenir LT Std 45 Book"/>
                <a:cs typeface="Avenir LT Std 45 Book"/>
              </a:rPr>
              <a:t>U. S. DEPARTMENT OF ENERGY    |    OFFICE OF STATE AND COMMUNITY ENERGY PROGRAMS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253654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16" y="76991"/>
            <a:ext cx="11633200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317130" y="1677981"/>
            <a:ext cx="5665695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5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30" y="1068381"/>
            <a:ext cx="5665695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BBF550-24EA-CFA5-62C4-8B7B1D0F676A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1E91B28-2C6F-9524-24E6-AC0AE90DD25F}"/>
              </a:ext>
            </a:extLst>
          </p:cNvPr>
          <p:cNvSpPr txBox="1"/>
          <p:nvPr userDrawn="1"/>
        </p:nvSpPr>
        <p:spPr>
          <a:xfrm>
            <a:off x="9686160" y="6381888"/>
            <a:ext cx="2025356" cy="4319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71CF8-5198-8441-A7C0-DC22FD64CBE4}" type="slidenum">
              <a:rPr lang="en-US" sz="900" b="0" i="0" smtClean="0">
                <a:solidFill>
                  <a:schemeClr val="accent1"/>
                </a:solidFill>
                <a:latin typeface="Avenir Medium" panose="02000503020000020003" pitchFamily="2" charset="0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7AE453-8B81-6F52-E684-F85870F1A46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77616" y="6381889"/>
            <a:ext cx="10742319" cy="41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300" b="0" i="0" kern="1200" dirty="0">
                <a:solidFill>
                  <a:schemeClr val="accent1"/>
                </a:solidFill>
                <a:latin typeface="Avenir Medium" panose="02000503020000020003" pitchFamily="2" charset="0"/>
                <a:ea typeface="ヒラギノ角ゴ Pro W3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9pPr>
          </a:lstStyle>
          <a:p>
            <a:r>
              <a:rPr lang="en-US" sz="900" b="0">
                <a:solidFill>
                  <a:srgbClr val="2460AD"/>
                </a:solidFill>
                <a:latin typeface="Avenir LT Std 45 Book"/>
                <a:cs typeface="Avenir LT Std 45 Book"/>
              </a:rPr>
              <a:t>U. S. DEPARTMENT OF ENERGY    |    OFFICE OF STATE AND COMMUNITY ENERGY PROGRAMS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562599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16" y="65742"/>
            <a:ext cx="11633200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0" y="1045595"/>
            <a:ext cx="10100613" cy="489800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BCEAD7-90E9-A85C-8D9E-22BCD8851795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2D6D1E-4ED9-F42F-2556-5ADD93ECA52E}"/>
              </a:ext>
            </a:extLst>
          </p:cNvPr>
          <p:cNvSpPr txBox="1"/>
          <p:nvPr userDrawn="1"/>
        </p:nvSpPr>
        <p:spPr>
          <a:xfrm>
            <a:off x="9686160" y="6381888"/>
            <a:ext cx="2025356" cy="4319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71CF8-5198-8441-A7C0-DC22FD64CBE4}" type="slidenum">
              <a:rPr lang="en-US" sz="900" b="0" i="0" smtClean="0">
                <a:solidFill>
                  <a:schemeClr val="accent1"/>
                </a:solidFill>
                <a:latin typeface="Avenir Medium" panose="02000503020000020003" pitchFamily="2" charset="0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BD8E1C-2A0B-3AE2-ABD2-60E4F9915ED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77616" y="6381889"/>
            <a:ext cx="10742319" cy="41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300" b="0" i="0" kern="1200" dirty="0">
                <a:solidFill>
                  <a:schemeClr val="accent1"/>
                </a:solidFill>
                <a:latin typeface="Avenir Medium" panose="02000503020000020003" pitchFamily="2" charset="0"/>
                <a:ea typeface="ヒラギノ角ゴ Pro W3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9pPr>
          </a:lstStyle>
          <a:p>
            <a:r>
              <a:rPr lang="en-US" sz="900" b="0">
                <a:solidFill>
                  <a:srgbClr val="2460AD"/>
                </a:solidFill>
                <a:latin typeface="Avenir LT Std 45 Book"/>
                <a:cs typeface="Avenir LT Std 45 Book"/>
              </a:rPr>
              <a:t>U. S. DEPARTMENT OF ENERGY    |    OFFICE OF STATE AND COMMUNITY ENERGY PROGRAMS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6161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7129" y="1677981"/>
            <a:ext cx="5665695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20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5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29" y="1068381"/>
            <a:ext cx="5665695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6930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-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16" y="61405"/>
            <a:ext cx="11633200" cy="812800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object 3545">
            <a:extLst>
              <a:ext uri="{FF2B5EF4-FFF2-40B4-BE49-F238E27FC236}">
                <a16:creationId xmlns:a16="http://schemas.microsoft.com/office/drawing/2014/main" id="{B33A7729-5C1E-1B58-350D-D0ABA2777EF7}"/>
              </a:ext>
            </a:extLst>
          </p:cNvPr>
          <p:cNvSpPr/>
          <p:nvPr userDrawn="1"/>
        </p:nvSpPr>
        <p:spPr>
          <a:xfrm>
            <a:off x="1809548" y="4109386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546">
            <a:extLst>
              <a:ext uri="{FF2B5EF4-FFF2-40B4-BE49-F238E27FC236}">
                <a16:creationId xmlns:a16="http://schemas.microsoft.com/office/drawing/2014/main" id="{C24EF301-112A-7AF4-F4F5-2BC21DB0825C}"/>
              </a:ext>
            </a:extLst>
          </p:cNvPr>
          <p:cNvSpPr/>
          <p:nvPr userDrawn="1"/>
        </p:nvSpPr>
        <p:spPr>
          <a:xfrm>
            <a:off x="2339392" y="2428288"/>
            <a:ext cx="325120" cy="594360"/>
          </a:xfrm>
          <a:custGeom>
            <a:avLst/>
            <a:gdLst/>
            <a:ahLst/>
            <a:cxnLst/>
            <a:rect l="l" t="t" r="r" b="b"/>
            <a:pathLst>
              <a:path w="325119" h="594360">
                <a:moveTo>
                  <a:pt x="324612" y="0"/>
                </a:moveTo>
                <a:lnTo>
                  <a:pt x="0" y="0"/>
                </a:lnTo>
                <a:lnTo>
                  <a:pt x="0" y="594360"/>
                </a:lnTo>
                <a:lnTo>
                  <a:pt x="324612" y="594360"/>
                </a:lnTo>
                <a:lnTo>
                  <a:pt x="324612" y="0"/>
                </a:lnTo>
                <a:close/>
              </a:path>
            </a:pathLst>
          </a:custGeom>
          <a:solidFill>
            <a:srgbClr val="2460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3547">
            <a:extLst>
              <a:ext uri="{FF2B5EF4-FFF2-40B4-BE49-F238E27FC236}">
                <a16:creationId xmlns:a16="http://schemas.microsoft.com/office/drawing/2014/main" id="{48C16241-7ABF-0469-1591-702EDCB8DB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17458503"/>
              </p:ext>
            </p:extLst>
          </p:nvPr>
        </p:nvGraphicFramePr>
        <p:xfrm>
          <a:off x="2708708" y="2428288"/>
          <a:ext cx="7307578" cy="1374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5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6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7955">
                <a:tc>
                  <a:txBody>
                    <a:bodyPr/>
                    <a:lstStyle/>
                    <a:p>
                      <a:pPr marL="31750">
                        <a:lnSpc>
                          <a:spcPts val="1065"/>
                        </a:lnSpc>
                      </a:pPr>
                      <a:r>
                        <a:rPr sz="1000" b="1" spc="-25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PMS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065"/>
                        </a:lnSpc>
                      </a:pPr>
                      <a:r>
                        <a:rPr sz="1000" b="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300 </a:t>
                      </a:r>
                      <a:r>
                        <a:rPr sz="1000" b="0" spc="-5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C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A6D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65"/>
                        </a:lnSpc>
                      </a:pPr>
                      <a:r>
                        <a:rPr sz="1000" b="1" spc="-25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PMS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065"/>
                        </a:lnSpc>
                      </a:pPr>
                      <a:r>
                        <a:rPr sz="1000" b="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7481 </a:t>
                      </a:r>
                      <a:r>
                        <a:rPr sz="1000" b="0" spc="-5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C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A325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065"/>
                        </a:lnSpc>
                      </a:pPr>
                      <a:r>
                        <a:rPr sz="1000" b="1" spc="-25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PMS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065"/>
                        </a:lnSpc>
                      </a:pPr>
                      <a:r>
                        <a:rPr sz="1000" b="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281 </a:t>
                      </a:r>
                      <a:r>
                        <a:rPr sz="1000" b="0" spc="-5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C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1750">
                        <a:lnSpc>
                          <a:spcPts val="1100"/>
                        </a:lnSpc>
                      </a:pPr>
                      <a:r>
                        <a:rPr sz="1000" b="1" spc="-20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CMYK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100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90/67/0/0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A6D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00"/>
                        </a:lnSpc>
                      </a:pPr>
                      <a:r>
                        <a:rPr sz="1000" b="1" spc="-20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CMYK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100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72/17/0/0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A325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100"/>
                        </a:lnSpc>
                      </a:pPr>
                      <a:r>
                        <a:rPr sz="1000" b="1" spc="-20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CMYK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100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100/87/36/27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1750">
                        <a:lnSpc>
                          <a:spcPts val="1100"/>
                        </a:lnSpc>
                      </a:pPr>
                      <a:r>
                        <a:rPr sz="1000" b="1" spc="-25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RGB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100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36/96/173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A6D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00"/>
                        </a:lnSpc>
                      </a:pPr>
                      <a:r>
                        <a:rPr sz="1000" b="1" spc="-25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RGB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100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28/166/223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A325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100"/>
                        </a:lnSpc>
                      </a:pPr>
                      <a:r>
                        <a:rPr sz="1000" b="1" spc="-25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RGB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100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26/50/93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marL="31750">
                        <a:lnSpc>
                          <a:spcPts val="1015"/>
                        </a:lnSpc>
                      </a:pPr>
                      <a:r>
                        <a:rPr sz="1000" b="1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HEX </a:t>
                      </a:r>
                      <a:r>
                        <a:rPr sz="1000" b="1" spc="-50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#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ts val="1015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255fac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A6D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15"/>
                        </a:lnSpc>
                      </a:pPr>
                      <a:r>
                        <a:rPr sz="1000" b="1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HEX </a:t>
                      </a:r>
                      <a:r>
                        <a:rPr sz="1000" b="1" spc="-50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#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015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1ca6df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A325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015"/>
                        </a:lnSpc>
                      </a:pPr>
                      <a:r>
                        <a:rPr sz="1000" b="1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HEX </a:t>
                      </a:r>
                      <a:r>
                        <a:rPr sz="1000" b="1" spc="-50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#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015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1a325d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37465">
                        <a:lnSpc>
                          <a:spcPts val="1120"/>
                        </a:lnSpc>
                      </a:pPr>
                      <a:r>
                        <a:rPr sz="1000" b="1" spc="-25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PMS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120"/>
                        </a:lnSpc>
                      </a:pPr>
                      <a:r>
                        <a:rPr sz="1000" b="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427 </a:t>
                      </a:r>
                      <a:r>
                        <a:rPr sz="1000" b="0" spc="-5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C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120"/>
                        </a:lnSpc>
                      </a:pPr>
                      <a:r>
                        <a:rPr sz="1000" b="1" spc="-25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PMS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120"/>
                        </a:lnSpc>
                      </a:pPr>
                      <a:r>
                        <a:rPr sz="1000" b="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108 </a:t>
                      </a:r>
                      <a:r>
                        <a:rPr sz="1000" b="0" spc="-5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C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AA21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120"/>
                        </a:lnSpc>
                      </a:pPr>
                      <a:r>
                        <a:rPr sz="1000" b="1" spc="-25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PMS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20"/>
                        </a:lnSpc>
                      </a:pPr>
                      <a:r>
                        <a:rPr sz="1000" b="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137 </a:t>
                      </a:r>
                      <a:r>
                        <a:rPr sz="1000" b="0" spc="-5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C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7465">
                        <a:lnSpc>
                          <a:spcPts val="1100"/>
                        </a:lnSpc>
                      </a:pPr>
                      <a:r>
                        <a:rPr sz="1000" b="1" spc="-20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CMYK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100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0/0/0/15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100"/>
                        </a:lnSpc>
                      </a:pPr>
                      <a:r>
                        <a:rPr sz="1000" b="1" spc="-20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CMYK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100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0/20/100/0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AA21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100"/>
                        </a:lnSpc>
                      </a:pPr>
                      <a:r>
                        <a:rPr sz="1000" b="1" spc="-20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CMYK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00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0/42/99/0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7465">
                        <a:lnSpc>
                          <a:spcPts val="1100"/>
                        </a:lnSpc>
                      </a:pPr>
                      <a:r>
                        <a:rPr sz="1000" b="1" spc="-25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RGB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100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220/221/222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100"/>
                        </a:lnSpc>
                      </a:pPr>
                      <a:r>
                        <a:rPr sz="1000" b="1" spc="-25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RGB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100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225/205/5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AA21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100"/>
                        </a:lnSpc>
                      </a:pPr>
                      <a:r>
                        <a:rPr sz="1000" b="1" spc="-25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RGB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00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250/162/29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marL="37465">
                        <a:lnSpc>
                          <a:spcPts val="1015"/>
                        </a:lnSpc>
                      </a:pPr>
                      <a:r>
                        <a:rPr sz="1000" b="1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HEX </a:t>
                      </a:r>
                      <a:r>
                        <a:rPr sz="1000" b="1" spc="-50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#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015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dcddde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015"/>
                        </a:lnSpc>
                      </a:pPr>
                      <a:r>
                        <a:rPr sz="1000" b="1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HEX </a:t>
                      </a:r>
                      <a:r>
                        <a:rPr sz="1000" b="1" spc="-50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#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015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ffcb05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AA21D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15"/>
                        </a:lnSpc>
                      </a:pPr>
                      <a:r>
                        <a:rPr sz="1000" b="1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HEX </a:t>
                      </a:r>
                      <a:r>
                        <a:rPr sz="1000" b="1" spc="-50">
                          <a:solidFill>
                            <a:srgbClr val="231F20"/>
                          </a:solidFill>
                          <a:latin typeface="Avenir LT Std 65 Medium"/>
                          <a:cs typeface="Avenir LT Std 65 Medium"/>
                        </a:rPr>
                        <a:t>#</a:t>
                      </a:r>
                      <a:endParaRPr sz="1000">
                        <a:latin typeface="Avenir LT Std 65 Medium"/>
                        <a:cs typeface="Avenir LT Std 65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015"/>
                        </a:lnSpc>
                      </a:pPr>
                      <a:r>
                        <a:rPr sz="1000" b="0" spc="-10">
                          <a:solidFill>
                            <a:srgbClr val="231F20"/>
                          </a:solidFill>
                          <a:latin typeface="Avenir LT Std 45 Book"/>
                          <a:cs typeface="Avenir LT Std 45 Book"/>
                        </a:rPr>
                        <a:t>f9a21a</a:t>
                      </a:r>
                      <a:endParaRPr sz="1000">
                        <a:latin typeface="Avenir LT Std 45 Book"/>
                        <a:cs typeface="Avenir LT Std 45 Book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3548">
            <a:extLst>
              <a:ext uri="{FF2B5EF4-FFF2-40B4-BE49-F238E27FC236}">
                <a16:creationId xmlns:a16="http://schemas.microsoft.com/office/drawing/2014/main" id="{E7634ED6-7EC6-FF48-097E-06E3A2048E42}"/>
              </a:ext>
            </a:extLst>
          </p:cNvPr>
          <p:cNvSpPr/>
          <p:nvPr userDrawn="1"/>
        </p:nvSpPr>
        <p:spPr>
          <a:xfrm>
            <a:off x="2330756" y="3210100"/>
            <a:ext cx="325120" cy="594360"/>
          </a:xfrm>
          <a:custGeom>
            <a:avLst/>
            <a:gdLst/>
            <a:ahLst/>
            <a:cxnLst/>
            <a:rect l="l" t="t" r="r" b="b"/>
            <a:pathLst>
              <a:path w="325119" h="594360">
                <a:moveTo>
                  <a:pt x="324612" y="0"/>
                </a:moveTo>
                <a:lnTo>
                  <a:pt x="0" y="0"/>
                </a:lnTo>
                <a:lnTo>
                  <a:pt x="0" y="594360"/>
                </a:lnTo>
                <a:lnTo>
                  <a:pt x="324612" y="594360"/>
                </a:lnTo>
                <a:lnTo>
                  <a:pt x="32461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6DF068B-59B6-F04F-3B64-45D1612456BF}"/>
              </a:ext>
            </a:extLst>
          </p:cNvPr>
          <p:cNvSpPr/>
          <p:nvPr userDrawn="1"/>
        </p:nvSpPr>
        <p:spPr>
          <a:xfrm rot="10800000">
            <a:off x="10937592" y="6382559"/>
            <a:ext cx="1265099" cy="431981"/>
          </a:xfrm>
          <a:custGeom>
            <a:avLst/>
            <a:gdLst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477616 w 477616"/>
              <a:gd name="connsiteY2" fmla="*/ 1021977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8251 w 477616"/>
              <a:gd name="connsiteY2" fmla="*/ 1012550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2441786"/>
              <a:gd name="connsiteY0" fmla="*/ 10935 h 1021977"/>
              <a:gd name="connsiteX1" fmla="*/ 2441786 w 2441786"/>
              <a:gd name="connsiteY1" fmla="*/ 0 h 1021977"/>
              <a:gd name="connsiteX2" fmla="*/ 2098513 w 2441786"/>
              <a:gd name="connsiteY2" fmla="*/ 1020365 h 1021977"/>
              <a:gd name="connsiteX3" fmla="*/ 1964170 w 2441786"/>
              <a:gd name="connsiteY3" fmla="*/ 1021977 h 1021977"/>
              <a:gd name="connsiteX4" fmla="*/ 0 w 2441786"/>
              <a:gd name="connsiteY4" fmla="*/ 10935 h 1021977"/>
              <a:gd name="connsiteX0" fmla="*/ 8885 w 2450671"/>
              <a:gd name="connsiteY0" fmla="*/ 10935 h 1020364"/>
              <a:gd name="connsiteX1" fmla="*/ 2450671 w 2450671"/>
              <a:gd name="connsiteY1" fmla="*/ 0 h 1020364"/>
              <a:gd name="connsiteX2" fmla="*/ 2107398 w 2450671"/>
              <a:gd name="connsiteY2" fmla="*/ 1020365 h 1020364"/>
              <a:gd name="connsiteX3" fmla="*/ 0 w 2450671"/>
              <a:gd name="connsiteY3" fmla="*/ 1000108 h 1020364"/>
              <a:gd name="connsiteX4" fmla="*/ 8885 w 2450671"/>
              <a:gd name="connsiteY4" fmla="*/ 10935 h 1020364"/>
              <a:gd name="connsiteX0" fmla="*/ 8885 w 2450671"/>
              <a:gd name="connsiteY0" fmla="*/ 0 h 1020366"/>
              <a:gd name="connsiteX1" fmla="*/ 2450671 w 2450671"/>
              <a:gd name="connsiteY1" fmla="*/ 2 h 1020366"/>
              <a:gd name="connsiteX2" fmla="*/ 2107398 w 2450671"/>
              <a:gd name="connsiteY2" fmla="*/ 1020367 h 1020366"/>
              <a:gd name="connsiteX3" fmla="*/ 0 w 2450671"/>
              <a:gd name="connsiteY3" fmla="*/ 1000110 h 1020366"/>
              <a:gd name="connsiteX4" fmla="*/ 8885 w 2450671"/>
              <a:gd name="connsiteY4" fmla="*/ 0 h 1020366"/>
              <a:gd name="connsiteX0" fmla="*/ 8885 w 2450671"/>
              <a:gd name="connsiteY0" fmla="*/ 0 h 1021979"/>
              <a:gd name="connsiteX1" fmla="*/ 2450671 w 2450671"/>
              <a:gd name="connsiteY1" fmla="*/ 2 h 1021979"/>
              <a:gd name="connsiteX2" fmla="*/ 2107398 w 2450671"/>
              <a:gd name="connsiteY2" fmla="*/ 1020367 h 1021979"/>
              <a:gd name="connsiteX3" fmla="*/ 0 w 2450671"/>
              <a:gd name="connsiteY3" fmla="*/ 1021979 h 1021979"/>
              <a:gd name="connsiteX4" fmla="*/ 8885 w 2450671"/>
              <a:gd name="connsiteY4" fmla="*/ 0 h 1021979"/>
              <a:gd name="connsiteX0" fmla="*/ 232 w 2471303"/>
              <a:gd name="connsiteY0" fmla="*/ 0 h 1039995"/>
              <a:gd name="connsiteX1" fmla="*/ 2471303 w 2471303"/>
              <a:gd name="connsiteY1" fmla="*/ 18018 h 1039995"/>
              <a:gd name="connsiteX2" fmla="*/ 2128030 w 2471303"/>
              <a:gd name="connsiteY2" fmla="*/ 1038383 h 1039995"/>
              <a:gd name="connsiteX3" fmla="*/ 20632 w 2471303"/>
              <a:gd name="connsiteY3" fmla="*/ 1039995 h 1039995"/>
              <a:gd name="connsiteX4" fmla="*/ 232 w 2471303"/>
              <a:gd name="connsiteY4" fmla="*/ 0 h 1039995"/>
              <a:gd name="connsiteX0" fmla="*/ 486 w 2471557"/>
              <a:gd name="connsiteY0" fmla="*/ 0 h 1038382"/>
              <a:gd name="connsiteX1" fmla="*/ 2471557 w 2471557"/>
              <a:gd name="connsiteY1" fmla="*/ 18018 h 1038382"/>
              <a:gd name="connsiteX2" fmla="*/ 2128284 w 2471557"/>
              <a:gd name="connsiteY2" fmla="*/ 1038383 h 1038382"/>
              <a:gd name="connsiteX3" fmla="*/ 6244 w 2471557"/>
              <a:gd name="connsiteY3" fmla="*/ 1021979 h 1038382"/>
              <a:gd name="connsiteX4" fmla="*/ 486 w 2471557"/>
              <a:gd name="connsiteY4" fmla="*/ 0 h 10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557" h="1038382">
                <a:moveTo>
                  <a:pt x="486" y="0"/>
                </a:moveTo>
                <a:lnTo>
                  <a:pt x="2471557" y="18018"/>
                </a:lnTo>
                <a:cubicBezTo>
                  <a:pt x="2357133" y="358140"/>
                  <a:pt x="2160646" y="963983"/>
                  <a:pt x="2128284" y="1038383"/>
                </a:cubicBezTo>
                <a:lnTo>
                  <a:pt x="6244" y="1021979"/>
                </a:lnTo>
                <a:cubicBezTo>
                  <a:pt x="9206" y="692255"/>
                  <a:pt x="-2476" y="329724"/>
                  <a:pt x="4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83024-360D-BE80-65FB-19CE21D5CE61}"/>
              </a:ext>
            </a:extLst>
          </p:cNvPr>
          <p:cNvSpPr txBox="1"/>
          <p:nvPr userDrawn="1"/>
        </p:nvSpPr>
        <p:spPr>
          <a:xfrm>
            <a:off x="9686160" y="6381888"/>
            <a:ext cx="2025356" cy="4319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71CF8-5198-8441-A7C0-DC22FD64CBE4}" type="slidenum">
              <a:rPr lang="en-US" sz="900" b="0" i="0" smtClean="0">
                <a:solidFill>
                  <a:schemeClr val="accent1"/>
                </a:solidFill>
                <a:latin typeface="Avenir Medium" panose="02000503020000020003" pitchFamily="2" charset="0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0" i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820EFC-35CF-9B62-8518-CF84E87F60D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77616" y="6381889"/>
            <a:ext cx="10742319" cy="41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300" b="0" i="0" kern="1200" dirty="0">
                <a:solidFill>
                  <a:schemeClr val="accent1"/>
                </a:solidFill>
                <a:latin typeface="Avenir Medium" panose="02000503020000020003" pitchFamily="2" charset="0"/>
                <a:ea typeface="ヒラギノ角ゴ Pro W3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9pPr>
          </a:lstStyle>
          <a:p>
            <a:r>
              <a:rPr lang="en-US" sz="900" b="0">
                <a:solidFill>
                  <a:srgbClr val="2460AD"/>
                </a:solidFill>
                <a:latin typeface="Avenir LT Std 45 Book"/>
                <a:cs typeface="Avenir LT Std 45 Book"/>
              </a:rPr>
              <a:t>U. S. DEPARTMENT OF ENERGY    |    OFFICE OF STATE AND COMMUNITY ENERGY PROGRAMS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199850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246" y="2389459"/>
            <a:ext cx="8577073" cy="812725"/>
          </a:xfrm>
          <a:noFill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127249" y="3257084"/>
            <a:ext cx="8577072" cy="115056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C08D58-F58B-1097-6C7B-393E15D31071}"/>
              </a:ext>
            </a:extLst>
          </p:cNvPr>
          <p:cNvSpPr/>
          <p:nvPr userDrawn="1"/>
        </p:nvSpPr>
        <p:spPr>
          <a:xfrm>
            <a:off x="0" y="0"/>
            <a:ext cx="3011688" cy="6859201"/>
          </a:xfrm>
          <a:custGeom>
            <a:avLst/>
            <a:gdLst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477616 w 477616"/>
              <a:gd name="connsiteY2" fmla="*/ 1021977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8251 w 477616"/>
              <a:gd name="connsiteY2" fmla="*/ 1012550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4048"/>
              <a:gd name="connsiteX1" fmla="*/ 477616 w 477616"/>
              <a:gd name="connsiteY1" fmla="*/ 0 h 1024048"/>
              <a:gd name="connsiteX2" fmla="*/ 135649 w 477616"/>
              <a:gd name="connsiteY2" fmla="*/ 1024048 h 1024048"/>
              <a:gd name="connsiteX3" fmla="*/ 0 w 477616"/>
              <a:gd name="connsiteY3" fmla="*/ 1021977 h 1024048"/>
              <a:gd name="connsiteX4" fmla="*/ 0 w 477616"/>
              <a:gd name="connsiteY4" fmla="*/ 0 h 1024048"/>
              <a:gd name="connsiteX0" fmla="*/ 0 w 477616"/>
              <a:gd name="connsiteY0" fmla="*/ 0 h 1022629"/>
              <a:gd name="connsiteX1" fmla="*/ 477616 w 477616"/>
              <a:gd name="connsiteY1" fmla="*/ 0 h 1022629"/>
              <a:gd name="connsiteX2" fmla="*/ 135146 w 477616"/>
              <a:gd name="connsiteY2" fmla="*/ 1022629 h 1022629"/>
              <a:gd name="connsiteX3" fmla="*/ 0 w 477616"/>
              <a:gd name="connsiteY3" fmla="*/ 1021977 h 1022629"/>
              <a:gd name="connsiteX4" fmla="*/ 0 w 477616"/>
              <a:gd name="connsiteY4" fmla="*/ 0 h 1022629"/>
              <a:gd name="connsiteX0" fmla="*/ 0 w 477616"/>
              <a:gd name="connsiteY0" fmla="*/ 0 h 1022156"/>
              <a:gd name="connsiteX1" fmla="*/ 477616 w 477616"/>
              <a:gd name="connsiteY1" fmla="*/ 0 h 1022156"/>
              <a:gd name="connsiteX2" fmla="*/ 129104 w 477616"/>
              <a:gd name="connsiteY2" fmla="*/ 1022156 h 1022156"/>
              <a:gd name="connsiteX3" fmla="*/ 0 w 477616"/>
              <a:gd name="connsiteY3" fmla="*/ 1021977 h 1022156"/>
              <a:gd name="connsiteX4" fmla="*/ 0 w 477616"/>
              <a:gd name="connsiteY4" fmla="*/ 0 h 102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616" h="1022156">
                <a:moveTo>
                  <a:pt x="0" y="0"/>
                </a:moveTo>
                <a:lnTo>
                  <a:pt x="477616" y="0"/>
                </a:lnTo>
                <a:cubicBezTo>
                  <a:pt x="363192" y="340122"/>
                  <a:pt x="161466" y="947756"/>
                  <a:pt x="129104" y="1022156"/>
                </a:cubicBezTo>
                <a:lnTo>
                  <a:pt x="0" y="1021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841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- whi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246" y="2389459"/>
            <a:ext cx="8577073" cy="812725"/>
          </a:xfrm>
          <a:noFill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127249" y="3257084"/>
            <a:ext cx="8577072" cy="115056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C08D58-F58B-1097-6C7B-393E15D31071}"/>
              </a:ext>
            </a:extLst>
          </p:cNvPr>
          <p:cNvSpPr/>
          <p:nvPr userDrawn="1"/>
        </p:nvSpPr>
        <p:spPr>
          <a:xfrm>
            <a:off x="0" y="0"/>
            <a:ext cx="3011688" cy="6859201"/>
          </a:xfrm>
          <a:custGeom>
            <a:avLst/>
            <a:gdLst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477616 w 477616"/>
              <a:gd name="connsiteY2" fmla="*/ 1021977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8251 w 477616"/>
              <a:gd name="connsiteY2" fmla="*/ 1012550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1977"/>
              <a:gd name="connsiteX1" fmla="*/ 477616 w 477616"/>
              <a:gd name="connsiteY1" fmla="*/ 0 h 1021977"/>
              <a:gd name="connsiteX2" fmla="*/ 134343 w 477616"/>
              <a:gd name="connsiteY2" fmla="*/ 1020365 h 1021977"/>
              <a:gd name="connsiteX3" fmla="*/ 0 w 477616"/>
              <a:gd name="connsiteY3" fmla="*/ 1021977 h 1021977"/>
              <a:gd name="connsiteX4" fmla="*/ 0 w 477616"/>
              <a:gd name="connsiteY4" fmla="*/ 0 h 1021977"/>
              <a:gd name="connsiteX0" fmla="*/ 0 w 477616"/>
              <a:gd name="connsiteY0" fmla="*/ 0 h 1024048"/>
              <a:gd name="connsiteX1" fmla="*/ 477616 w 477616"/>
              <a:gd name="connsiteY1" fmla="*/ 0 h 1024048"/>
              <a:gd name="connsiteX2" fmla="*/ 135649 w 477616"/>
              <a:gd name="connsiteY2" fmla="*/ 1024048 h 1024048"/>
              <a:gd name="connsiteX3" fmla="*/ 0 w 477616"/>
              <a:gd name="connsiteY3" fmla="*/ 1021977 h 1024048"/>
              <a:gd name="connsiteX4" fmla="*/ 0 w 477616"/>
              <a:gd name="connsiteY4" fmla="*/ 0 h 1024048"/>
              <a:gd name="connsiteX0" fmla="*/ 0 w 477616"/>
              <a:gd name="connsiteY0" fmla="*/ 0 h 1022629"/>
              <a:gd name="connsiteX1" fmla="*/ 477616 w 477616"/>
              <a:gd name="connsiteY1" fmla="*/ 0 h 1022629"/>
              <a:gd name="connsiteX2" fmla="*/ 135146 w 477616"/>
              <a:gd name="connsiteY2" fmla="*/ 1022629 h 1022629"/>
              <a:gd name="connsiteX3" fmla="*/ 0 w 477616"/>
              <a:gd name="connsiteY3" fmla="*/ 1021977 h 1022629"/>
              <a:gd name="connsiteX4" fmla="*/ 0 w 477616"/>
              <a:gd name="connsiteY4" fmla="*/ 0 h 1022629"/>
              <a:gd name="connsiteX0" fmla="*/ 0 w 477616"/>
              <a:gd name="connsiteY0" fmla="*/ 0 h 1022156"/>
              <a:gd name="connsiteX1" fmla="*/ 477616 w 477616"/>
              <a:gd name="connsiteY1" fmla="*/ 0 h 1022156"/>
              <a:gd name="connsiteX2" fmla="*/ 129104 w 477616"/>
              <a:gd name="connsiteY2" fmla="*/ 1022156 h 1022156"/>
              <a:gd name="connsiteX3" fmla="*/ 0 w 477616"/>
              <a:gd name="connsiteY3" fmla="*/ 1021977 h 1022156"/>
              <a:gd name="connsiteX4" fmla="*/ 0 w 477616"/>
              <a:gd name="connsiteY4" fmla="*/ 0 h 102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616" h="1022156">
                <a:moveTo>
                  <a:pt x="0" y="0"/>
                </a:moveTo>
                <a:lnTo>
                  <a:pt x="477616" y="0"/>
                </a:lnTo>
                <a:cubicBezTo>
                  <a:pt x="363192" y="340122"/>
                  <a:pt x="161466" y="947756"/>
                  <a:pt x="129104" y="1022156"/>
                </a:cubicBezTo>
                <a:lnTo>
                  <a:pt x="0" y="1021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25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- whi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588" y="2389459"/>
            <a:ext cx="6775706" cy="812725"/>
          </a:xfrm>
          <a:noFill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69590" y="3257084"/>
            <a:ext cx="6775705" cy="115056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8BE65F-BC0B-6CF6-7287-314889D26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6958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872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91" y="2389459"/>
            <a:ext cx="6775706" cy="812725"/>
          </a:xfrm>
          <a:noFill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10293" y="3257084"/>
            <a:ext cx="6775705" cy="115056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0766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911" y="2389459"/>
            <a:ext cx="8038408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65913" y="3257084"/>
            <a:ext cx="8038407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3199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41852" y="5801291"/>
            <a:ext cx="8190256" cy="6557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1"/>
                </a:solidFill>
                <a:latin typeface="Avenir Book" panose="02000503020000020003" pitchFamily="2" charset="0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54C6AF-D0CE-5BE0-1473-55BA01D289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0683" y="5876076"/>
            <a:ext cx="1927089" cy="50619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4D50112-CC76-57BE-D9B6-6DB2C4D4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16" y="61404"/>
            <a:ext cx="11633200" cy="1342595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4304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A6120-08EE-4BC2-B344-973A19B61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627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609600" y="838200"/>
            <a:ext cx="5486400" cy="381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323" b="1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09600" y="838200"/>
            <a:ext cx="5283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200" b="1">
                <a:solidFill>
                  <a:srgbClr val="FFFFFF"/>
                </a:solidFill>
                <a:cs typeface="Arial Narrow" charset="0"/>
              </a:rPr>
              <a:t>Procurement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200" b="1">
              <a:solidFill>
                <a:srgbClr val="FFFFFF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0675"/>
            <a:ext cx="10972800" cy="4876800"/>
          </a:xfrm>
          <a:prstGeom prst="rect">
            <a:avLst/>
          </a:prstGeom>
        </p:spPr>
        <p:txBody>
          <a:bodyPr/>
          <a:lstStyle>
            <a:lvl1pPr marL="347472" indent="-347472">
              <a:defRPr sz="2600"/>
            </a:lvl1pPr>
            <a:lvl2pPr marL="740664" indent="-283464">
              <a:defRPr sz="2200">
                <a:solidFill>
                  <a:schemeClr val="tx1"/>
                </a:solidFill>
              </a:defRPr>
            </a:lvl2pPr>
            <a:lvl3pPr marL="1143000" indent="-283464"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75080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6117" y="1144093"/>
            <a:ext cx="11641667" cy="5199557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2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800"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97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0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4937004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6117" y="819150"/>
            <a:ext cx="11641667" cy="552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359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F57A831-26F9-AF4B-8913-392FD6A4A199}"/>
              </a:ext>
            </a:extLst>
          </p:cNvPr>
          <p:cNvSpPr/>
          <p:nvPr userDrawn="1"/>
        </p:nvSpPr>
        <p:spPr>
          <a:xfrm>
            <a:off x="1" y="500515"/>
            <a:ext cx="12192000" cy="51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noFill/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570BFF-E5AB-1A4D-81DC-F2E09D6AAD0E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22" y="0"/>
            <a:ext cx="12157066" cy="6534378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459914" y="1544721"/>
            <a:ext cx="11026338" cy="7028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60353" y="2400760"/>
            <a:ext cx="5385515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6268" y="2848575"/>
            <a:ext cx="2473252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16" y="323622"/>
            <a:ext cx="3683959" cy="9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1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65516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89188"/>
            <a:ext cx="12192000" cy="8128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300" b="1" kern="1200" dirty="0" smtClean="0">
                <a:solidFill>
                  <a:schemeClr val="accent5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sz="33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73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21467" y="6578601"/>
            <a:ext cx="9770533" cy="28416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1" y="6578601"/>
            <a:ext cx="2434167" cy="28416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80484" y="-38100"/>
            <a:ext cx="11633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11588752" y="6605588"/>
            <a:ext cx="603249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fld id="{3B8FDC89-80CC-DB49-B2EA-BD0F5E541433}" type="slidenum">
              <a:rPr lang="en-US" sz="900">
                <a:solidFill>
                  <a:srgbClr val="FFFFFF"/>
                </a:solidFill>
                <a:latin typeface="Franklin Gothic Book" charset="0"/>
                <a:cs typeface="Arial" charset="0"/>
              </a:rPr>
              <a:pPr algn="ctr"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t>‹#›</a:t>
            </a:fld>
            <a:endParaRPr lang="en-US" sz="900">
              <a:solidFill>
                <a:srgbClr val="FFFFFF"/>
              </a:solidFill>
              <a:latin typeface="Franklin Gothic Book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68" y="6596064"/>
            <a:ext cx="6593417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                         OFFICE OF STATE &amp; COMMUNITY ENERGY PROGRAMS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80484" y="104775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7C79B2-0060-1F22-8848-6D6D1D3E8DF7}"/>
              </a:ext>
            </a:extLst>
          </p:cNvPr>
          <p:cNvCxnSpPr/>
          <p:nvPr userDrawn="1"/>
        </p:nvCxnSpPr>
        <p:spPr>
          <a:xfrm>
            <a:off x="0" y="887767"/>
            <a:ext cx="12192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48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300" b="1" kern="1200" dirty="0">
          <a:solidFill>
            <a:srgbClr val="007934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21467" y="6578601"/>
            <a:ext cx="9770533" cy="28416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1" y="6578601"/>
            <a:ext cx="2434167" cy="284163"/>
          </a:xfrm>
          <a:prstGeom prst="rect">
            <a:avLst/>
          </a:prstGeom>
          <a:solidFill>
            <a:srgbClr val="2460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50284" y="32799"/>
            <a:ext cx="11633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11588752" y="6605588"/>
            <a:ext cx="603249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fld id="{3B8FDC89-80CC-DB49-B2EA-BD0F5E541433}" type="slidenum">
              <a:rPr lang="en-US" sz="900">
                <a:solidFill>
                  <a:srgbClr val="FFFFFF"/>
                </a:solidFill>
                <a:latin typeface="Franklin Gothic Book" charset="0"/>
                <a:cs typeface="Arial" charset="0"/>
              </a:rPr>
              <a:pPr algn="ctr"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t>‹#›</a:t>
            </a:fld>
            <a:endParaRPr lang="en-US" sz="900">
              <a:solidFill>
                <a:srgbClr val="FFFFFF"/>
              </a:solidFill>
              <a:latin typeface="Franklin Gothic Book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0" y="787401"/>
            <a:ext cx="12192000" cy="28575"/>
          </a:xfrm>
          <a:prstGeom prst="rect">
            <a:avLst/>
          </a:prstGeom>
          <a:solidFill>
            <a:srgbClr val="2460AD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68" y="6596064"/>
            <a:ext cx="6593417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                        OFFICE OF STATE &amp; COMMUNITY ENERGY PROGRAMS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80484" y="104775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903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6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300" b="1" kern="1200" dirty="0">
          <a:solidFill>
            <a:srgbClr val="002060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49920" y="6578601"/>
            <a:ext cx="10342080" cy="28416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0" y="6578601"/>
            <a:ext cx="1849920" cy="284163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81139" y="-38100"/>
            <a:ext cx="1163305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11588593" y="6605588"/>
            <a:ext cx="603407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fld id="{964C6B53-FBBF-5547-9B59-8D6BF7FA2888}" type="slidenum">
              <a:rPr lang="en-US" sz="900">
                <a:solidFill>
                  <a:srgbClr val="FFFFFF"/>
                </a:solidFill>
                <a:latin typeface="Franklin Gothic Book" charset="0"/>
                <a:cs typeface="Arial" charset="0"/>
              </a:rPr>
              <a:pPr algn="ctr"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Franklin Gothic Book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1" y="787401"/>
            <a:ext cx="12192000" cy="28575"/>
          </a:xfrm>
          <a:prstGeom prst="rect">
            <a:avLst/>
          </a:prstGeom>
          <a:solidFill>
            <a:schemeClr val="accent5"/>
          </a:solidFill>
          <a:ln>
            <a:solidFill>
              <a:srgbClr val="3A90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6864" y="6596064"/>
            <a:ext cx="6594604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81139" y="1047751"/>
            <a:ext cx="109724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50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300" b="1" kern="1200" dirty="0">
          <a:solidFill>
            <a:srgbClr val="007934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21468" y="6578603"/>
            <a:ext cx="9770533" cy="28416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99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2" y="6578603"/>
            <a:ext cx="2434167" cy="284163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99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80485" y="-38100"/>
            <a:ext cx="11633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11588753" y="6605588"/>
            <a:ext cx="603249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fld id="{3B8FDC89-80CC-DB49-B2EA-BD0F5E541433}" type="slidenum">
              <a:rPr lang="en-US" sz="900">
                <a:solidFill>
                  <a:srgbClr val="FFFFFF"/>
                </a:solidFill>
                <a:latin typeface="Franklin Gothic Book" charset="0"/>
                <a:cs typeface="Arial" charset="0"/>
              </a:rPr>
              <a:pPr algn="ctr"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t>‹#›</a:t>
            </a:fld>
            <a:endParaRPr lang="en-US" sz="900">
              <a:solidFill>
                <a:srgbClr val="FFFFFF"/>
              </a:solidFill>
              <a:latin typeface="Franklin Gothic Book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1" y="787403"/>
            <a:ext cx="12192000" cy="28575"/>
          </a:xfrm>
          <a:prstGeom prst="rect">
            <a:avLst/>
          </a:prstGeom>
          <a:solidFill>
            <a:schemeClr val="accent5"/>
          </a:solidFill>
          <a:ln>
            <a:solidFill>
              <a:srgbClr val="3A90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99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58" y="6601621"/>
            <a:ext cx="6593417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                           OFFICE OF STATE AND COMMUNITY ENERGY PROGRAMS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80484" y="1047753"/>
            <a:ext cx="109728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73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hf hdr="0" ftr="0" dt="0"/>
  <p:txStyles>
    <p:titleStyle>
      <a:lvl1pPr algn="l" defTabSz="457063" rtl="0" eaLnBrk="1" fontAlgn="base" hangingPunct="1">
        <a:spcBef>
          <a:spcPct val="0"/>
        </a:spcBef>
        <a:spcAft>
          <a:spcPct val="0"/>
        </a:spcAft>
        <a:defRPr lang="en-US" sz="3299" b="1" kern="1200" dirty="0">
          <a:solidFill>
            <a:srgbClr val="007934"/>
          </a:solidFill>
          <a:latin typeface="+mj-lt"/>
          <a:ea typeface="ヒラギノ角ゴ Pro W3" charset="0"/>
          <a:cs typeface="Arial"/>
        </a:defRPr>
      </a:lvl1pPr>
      <a:lvl2pPr algn="l" defTabSz="457063" rtl="0" eaLnBrk="1" fontAlgn="base" hangingPunct="1">
        <a:spcBef>
          <a:spcPct val="0"/>
        </a:spcBef>
        <a:spcAft>
          <a:spcPct val="0"/>
        </a:spcAft>
        <a:defRPr sz="3299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063" rtl="0" eaLnBrk="1" fontAlgn="base" hangingPunct="1">
        <a:spcBef>
          <a:spcPct val="0"/>
        </a:spcBef>
        <a:spcAft>
          <a:spcPct val="0"/>
        </a:spcAft>
        <a:defRPr sz="3299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063" rtl="0" eaLnBrk="1" fontAlgn="base" hangingPunct="1">
        <a:spcBef>
          <a:spcPct val="0"/>
        </a:spcBef>
        <a:spcAft>
          <a:spcPct val="0"/>
        </a:spcAft>
        <a:defRPr sz="3299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063" rtl="0" eaLnBrk="1" fontAlgn="base" hangingPunct="1">
        <a:spcBef>
          <a:spcPct val="0"/>
        </a:spcBef>
        <a:spcAft>
          <a:spcPct val="0"/>
        </a:spcAft>
        <a:defRPr sz="3299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063" algn="l" defTabSz="457063" rtl="0" eaLnBrk="1" fontAlgn="base" hangingPunct="1">
        <a:spcBef>
          <a:spcPct val="0"/>
        </a:spcBef>
        <a:spcAft>
          <a:spcPct val="0"/>
        </a:spcAft>
        <a:defRPr sz="3299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126" algn="l" defTabSz="457063" rtl="0" eaLnBrk="1" fontAlgn="base" hangingPunct="1">
        <a:spcBef>
          <a:spcPct val="0"/>
        </a:spcBef>
        <a:spcAft>
          <a:spcPct val="0"/>
        </a:spcAft>
        <a:defRPr sz="3299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189" algn="l" defTabSz="457063" rtl="0" eaLnBrk="1" fontAlgn="base" hangingPunct="1">
        <a:spcBef>
          <a:spcPct val="0"/>
        </a:spcBef>
        <a:spcAft>
          <a:spcPct val="0"/>
        </a:spcAft>
        <a:defRPr sz="3299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251" algn="l" defTabSz="457063" rtl="0" eaLnBrk="1" fontAlgn="base" hangingPunct="1">
        <a:spcBef>
          <a:spcPct val="0"/>
        </a:spcBef>
        <a:spcAft>
          <a:spcPct val="0"/>
        </a:spcAft>
        <a:defRPr sz="3299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797" indent="-342797" algn="l" defTabSz="4570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599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727" indent="-285664" algn="l" defTabSz="4570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99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2657" indent="-228531" algn="l" defTabSz="4570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99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599720" indent="-228531" algn="l" defTabSz="4570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99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6783" indent="-228531" algn="l" defTabSz="4570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3846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49920" y="6578601"/>
            <a:ext cx="10342080" cy="28416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0" y="6578601"/>
            <a:ext cx="1849920" cy="284163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81139" y="-38100"/>
            <a:ext cx="1163305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11588593" y="6605588"/>
            <a:ext cx="603407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fld id="{964C6B53-FBBF-5547-9B59-8D6BF7FA2888}" type="slidenum">
              <a:rPr lang="en-US" sz="900">
                <a:solidFill>
                  <a:srgbClr val="FFFFFF"/>
                </a:solidFill>
                <a:latin typeface="Franklin Gothic Book" charset="0"/>
                <a:cs typeface="Arial" charset="0"/>
              </a:rPr>
              <a:pPr algn="ctr"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Arial" charset="0"/>
                <a:buNone/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Franklin Gothic Book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6864" y="6596064"/>
            <a:ext cx="6594604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81139" y="1047751"/>
            <a:ext cx="109724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57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300" b="1" kern="1200" dirty="0">
          <a:solidFill>
            <a:srgbClr val="007934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21467" y="6578601"/>
            <a:ext cx="9770533" cy="28416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1" y="6578601"/>
            <a:ext cx="2434167" cy="284163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80484" y="-38100"/>
            <a:ext cx="11633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11588752" y="6605588"/>
            <a:ext cx="603249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8677B227-37C4-4531-A041-68FF25A0EAA3}" type="slidenum">
              <a:rPr lang="en-US" altLang="en-US" sz="900" smtClean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pPr algn="ctr" defTabSz="457200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t>‹#›</a:t>
            </a:fld>
            <a:endParaRPr lang="en-US" altLang="en-US" sz="90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0" y="787401"/>
            <a:ext cx="12192000" cy="28575"/>
          </a:xfrm>
          <a:prstGeom prst="rect">
            <a:avLst/>
          </a:prstGeom>
          <a:solidFill>
            <a:schemeClr val="accent5"/>
          </a:solidFill>
          <a:ln>
            <a:solidFill>
              <a:srgbClr val="3A90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68" y="6596064"/>
            <a:ext cx="6593417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50">
                <a:solidFill>
                  <a:prstClr val="white"/>
                </a:solidFill>
                <a:latin typeface="Franklin Gothic Medium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80484" y="104775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185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300" b="1" kern="1200" dirty="0">
          <a:solidFill>
            <a:srgbClr val="007934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80484" y="110583"/>
            <a:ext cx="11633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80484" y="104775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96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300" b="0" i="0" kern="1200" dirty="0">
          <a:solidFill>
            <a:schemeClr val="accent1"/>
          </a:solidFill>
          <a:latin typeface="Avenir Medium" panose="02000503020000020003" pitchFamily="2" charset="0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b="0" i="0" kern="1200">
          <a:solidFill>
            <a:srgbClr val="282B2E"/>
          </a:solidFill>
          <a:latin typeface="Avenir" panose="02000503020000020003" pitchFamily="2" charset="0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b="0" i="0" kern="1200">
          <a:solidFill>
            <a:srgbClr val="282B2E"/>
          </a:solidFill>
          <a:latin typeface="Avenir" panose="02000503020000020003" pitchFamily="2" charset="0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b="0" i="0" kern="1200">
          <a:solidFill>
            <a:srgbClr val="282B2E"/>
          </a:solidFill>
          <a:latin typeface="Avenir" panose="02000503020000020003" pitchFamily="2" charset="0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0" i="0" kern="1200">
          <a:solidFill>
            <a:srgbClr val="282B2E"/>
          </a:solidFill>
          <a:latin typeface="Avenir" panose="02000503020000020003" pitchFamily="2" charset="0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0" i="0" kern="1200">
          <a:solidFill>
            <a:srgbClr val="282B2E"/>
          </a:solidFill>
          <a:latin typeface="Avenir" panose="02000503020000020003" pitchFamily="2" charset="0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mary.macpherson@hq.doe.gov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0AECACD4-A3FA-3A36-41A3-19120F3D14B9}"/>
              </a:ext>
            </a:extLst>
          </p:cNvPr>
          <p:cNvSpPr/>
          <p:nvPr/>
        </p:nvSpPr>
        <p:spPr>
          <a:xfrm>
            <a:off x="565969" y="1018591"/>
            <a:ext cx="4892441" cy="5365102"/>
          </a:xfrm>
          <a:prstGeom prst="homePlate">
            <a:avLst>
              <a:gd name="adj" fmla="val 2185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04E061C3-17DF-B48E-10B9-0EEF27694C0D}"/>
              </a:ext>
            </a:extLst>
          </p:cNvPr>
          <p:cNvSpPr/>
          <p:nvPr/>
        </p:nvSpPr>
        <p:spPr>
          <a:xfrm>
            <a:off x="4911102" y="1018591"/>
            <a:ext cx="6714929" cy="5365102"/>
          </a:xfrm>
          <a:prstGeom prst="chevron">
            <a:avLst>
              <a:gd name="adj" fmla="val 2095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5634BD-E13C-2063-F42F-BCB76AA54549}"/>
              </a:ext>
            </a:extLst>
          </p:cNvPr>
          <p:cNvSpPr txBox="1"/>
          <p:nvPr/>
        </p:nvSpPr>
        <p:spPr>
          <a:xfrm>
            <a:off x="643814" y="1090220"/>
            <a:ext cx="4170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2460AD"/>
                </a:solidFill>
                <a:latin typeface="Avenir Next LT Pro Demi" panose="020B0704020202020204" pitchFamily="34" charset="0"/>
              </a:rPr>
              <a:t>Supply of </a:t>
            </a:r>
            <a:r>
              <a:rPr lang="en-US" sz="2400">
                <a:solidFill>
                  <a:srgbClr val="2460AD"/>
                </a:solidFill>
                <a:latin typeface="Avenir Next LT Pro Demi" panose="020B0704020202020204" pitchFamily="34" charset="0"/>
              </a:rPr>
              <a:t>Skilled Green Buildings Workforce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A29B36-8A98-E036-E0BC-0E8B0E67C640}"/>
              </a:ext>
            </a:extLst>
          </p:cNvPr>
          <p:cNvSpPr txBox="1"/>
          <p:nvPr/>
        </p:nvSpPr>
        <p:spPr>
          <a:xfrm>
            <a:off x="6051213" y="1090220"/>
            <a:ext cx="3856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2460AD"/>
                </a:solidFill>
                <a:latin typeface="Avenir Next LT Pro Demi" panose="020B0704020202020204" pitchFamily="34" charset="0"/>
              </a:rPr>
              <a:t>Demand for </a:t>
            </a:r>
            <a:r>
              <a:rPr lang="en-US" sz="2400">
                <a:solidFill>
                  <a:srgbClr val="2460AD"/>
                </a:solidFill>
                <a:latin typeface="Avenir Next LT Pro Demi" panose="020B0704020202020204" pitchFamily="34" charset="0"/>
              </a:rPr>
              <a:t>Skilled Green Buildings Workforce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616E5C-582A-6B72-965E-2786778F490B}"/>
              </a:ext>
            </a:extLst>
          </p:cNvPr>
          <p:cNvSpPr txBox="1"/>
          <p:nvPr/>
        </p:nvSpPr>
        <p:spPr>
          <a:xfrm>
            <a:off x="700116" y="2893422"/>
            <a:ext cx="4547946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venir Next LT Pro"/>
              </a:rPr>
              <a:t>Energy Auditor Training (BIL 40503)</a:t>
            </a:r>
            <a:endParaRPr lang="en-US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venir Next LT Pro"/>
              </a:rPr>
              <a:t>State-Based Home Energy Efficiency Contractor Training Grants (IRA 50123)</a:t>
            </a:r>
            <a:endParaRPr lang="en-US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venir Next LT Pro"/>
              </a:rPr>
              <a:t>Building Training &amp; Assessment Centers (BIL 40512)</a:t>
            </a:r>
            <a:endParaRPr lang="en-US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venir Next LT Pro"/>
              </a:rPr>
              <a:t>Career Skills Training (BIL 40513)</a:t>
            </a:r>
            <a:endParaRPr lang="en-US" dirty="0">
              <a:latin typeface="Avenir Next LT Pro" panose="020B0504020202020204" pitchFamily="34" charset="0"/>
            </a:endParaRPr>
          </a:p>
          <a:p>
            <a:endParaRPr lang="en-US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venir Next LT Pro"/>
              </a:rPr>
              <a:t>Weatherization Assistance </a:t>
            </a:r>
          </a:p>
          <a:p>
            <a:r>
              <a:rPr lang="en-US" dirty="0">
                <a:latin typeface="Avenir Next LT Pro"/>
              </a:rPr>
              <a:t>     Program (WAP) Training Funds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F5FBCF44-D832-4165-0D8F-B796BED12762}"/>
              </a:ext>
            </a:extLst>
          </p:cNvPr>
          <p:cNvSpPr/>
          <p:nvPr/>
        </p:nvSpPr>
        <p:spPr>
          <a:xfrm>
            <a:off x="10331321" y="1018591"/>
            <a:ext cx="1629841" cy="5365102"/>
          </a:xfrm>
          <a:prstGeom prst="homePlate">
            <a:avLst/>
          </a:prstGeom>
          <a:solidFill>
            <a:srgbClr val="2460AD"/>
          </a:solidFill>
          <a:ln>
            <a:solidFill>
              <a:srgbClr val="2460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+mj-lt"/>
              </a:rPr>
              <a:t>MARKET PULL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3E6F7BC-0CD4-0378-5367-1570B5C4CD36}"/>
              </a:ext>
            </a:extLst>
          </p:cNvPr>
          <p:cNvSpPr txBox="1">
            <a:spLocks/>
          </p:cNvSpPr>
          <p:nvPr/>
        </p:nvSpPr>
        <p:spPr>
          <a:xfrm>
            <a:off x="159974" y="33867"/>
            <a:ext cx="11633200" cy="812800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005C82"/>
                </a:solidFill>
                <a:latin typeface="Avenir Next LT Pro Demi" panose="020B0704020202020204" pitchFamily="34" charset="0"/>
              </a:rPr>
              <a:t>BIL &amp; IRA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5C82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Supporting Workforce Supply &amp; Demand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1D35AD-8D07-2C87-7DE5-608012EA018C}"/>
              </a:ext>
            </a:extLst>
          </p:cNvPr>
          <p:cNvSpPr txBox="1"/>
          <p:nvPr/>
        </p:nvSpPr>
        <p:spPr>
          <a:xfrm>
            <a:off x="643813" y="1955297"/>
            <a:ext cx="367448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>
                <a:latin typeface="Avenir Next LT Pro Demi" panose="020B0704020202020204" pitchFamily="34" charset="0"/>
              </a:rPr>
              <a:t>~$300M in programs that support worker recruitment, training, and credentialing.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179913-E160-3E85-2ED0-833B4C38A481}"/>
              </a:ext>
            </a:extLst>
          </p:cNvPr>
          <p:cNvSpPr txBox="1"/>
          <p:nvPr/>
        </p:nvSpPr>
        <p:spPr>
          <a:xfrm>
            <a:off x="6051213" y="2896197"/>
            <a:ext cx="4547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venir Next LT Pro" panose="020B0504020202020204" pitchFamily="34" charset="0"/>
              </a:rPr>
              <a:t>Residential Clean Energy Tax Credits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venir Next LT Pro" panose="020B0504020202020204" pitchFamily="34" charset="0"/>
              </a:rPr>
              <a:t>Home Efficiency Rebates 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venir Next LT Pro" panose="020B0504020202020204" pitchFamily="34" charset="0"/>
              </a:rPr>
              <a:t>Home Electrification &amp; Appliance Rebates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venir Next LT Pro" panose="020B0504020202020204" pitchFamily="34" charset="0"/>
              </a:rPr>
              <a:t>Building Energy Codes Adoption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venir Next LT Pro"/>
              </a:rPr>
              <a:t>Weatherization Assistance </a:t>
            </a:r>
          </a:p>
          <a:p>
            <a:r>
              <a:rPr lang="en-US" dirty="0">
                <a:latin typeface="Avenir Next LT Pro"/>
              </a:rPr>
              <a:t>     Program (WAP) Energy Efficiency</a:t>
            </a:r>
          </a:p>
          <a:p>
            <a:pPr marL="285750"/>
            <a:r>
              <a:rPr lang="en-US" dirty="0">
                <a:latin typeface="Avenir Next LT Pro"/>
              </a:rPr>
              <a:t>Funds</a:t>
            </a:r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29348B-388E-FB4B-377C-0F36471B1241}"/>
              </a:ext>
            </a:extLst>
          </p:cNvPr>
          <p:cNvSpPr txBox="1"/>
          <p:nvPr/>
        </p:nvSpPr>
        <p:spPr>
          <a:xfrm>
            <a:off x="6051213" y="1955297"/>
            <a:ext cx="410049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>
                <a:latin typeface="Avenir Next LT Pro Demi" panose="020B0704020202020204" pitchFamily="34" charset="0"/>
              </a:rPr>
              <a:t>~$47B in programs that support worker employment &amp; high job quality. </a:t>
            </a:r>
          </a:p>
        </p:txBody>
      </p:sp>
    </p:spTree>
    <p:extLst>
      <p:ext uri="{BB962C8B-B14F-4D97-AF65-F5344CB8AC3E}">
        <p14:creationId xmlns:p14="http://schemas.microsoft.com/office/powerpoint/2010/main" val="140224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05">
            <a:extLst>
              <a:ext uri="{FF2B5EF4-FFF2-40B4-BE49-F238E27FC236}">
                <a16:creationId xmlns:a16="http://schemas.microsoft.com/office/drawing/2014/main" id="{C14C75DE-0C32-7D07-0C12-456E171035A5}"/>
              </a:ext>
            </a:extLst>
          </p:cNvPr>
          <p:cNvSpPr/>
          <p:nvPr/>
        </p:nvSpPr>
        <p:spPr>
          <a:xfrm>
            <a:off x="2568664" y="3897998"/>
            <a:ext cx="9418320" cy="18288"/>
          </a:xfrm>
          <a:prstGeom prst="rect">
            <a:avLst/>
          </a:prstGeom>
          <a:solidFill>
            <a:srgbClr val="DCDDDE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905">
            <a:extLst>
              <a:ext uri="{FF2B5EF4-FFF2-40B4-BE49-F238E27FC236}">
                <a16:creationId xmlns:a16="http://schemas.microsoft.com/office/drawing/2014/main" id="{0773FD1D-6DF0-E9CE-6DD2-12BE6E0663CA}"/>
              </a:ext>
            </a:extLst>
          </p:cNvPr>
          <p:cNvSpPr/>
          <p:nvPr/>
        </p:nvSpPr>
        <p:spPr>
          <a:xfrm>
            <a:off x="2568664" y="2670320"/>
            <a:ext cx="9418320" cy="18288"/>
          </a:xfrm>
          <a:prstGeom prst="rect">
            <a:avLst/>
          </a:prstGeom>
          <a:solidFill>
            <a:srgbClr val="DCDDDE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05">
            <a:extLst>
              <a:ext uri="{FF2B5EF4-FFF2-40B4-BE49-F238E27FC236}">
                <a16:creationId xmlns:a16="http://schemas.microsoft.com/office/drawing/2014/main" id="{92398613-F7E5-E0EB-D28E-D55A0D5DFCC4}"/>
              </a:ext>
            </a:extLst>
          </p:cNvPr>
          <p:cNvSpPr/>
          <p:nvPr/>
        </p:nvSpPr>
        <p:spPr>
          <a:xfrm>
            <a:off x="2568664" y="2865056"/>
            <a:ext cx="9418320" cy="18288"/>
          </a:xfrm>
          <a:prstGeom prst="rect">
            <a:avLst/>
          </a:prstGeom>
          <a:solidFill>
            <a:srgbClr val="DCDDDE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905">
            <a:extLst>
              <a:ext uri="{FF2B5EF4-FFF2-40B4-BE49-F238E27FC236}">
                <a16:creationId xmlns:a16="http://schemas.microsoft.com/office/drawing/2014/main" id="{CBCD2ED5-5188-30B0-7D0F-A926184C4780}"/>
              </a:ext>
            </a:extLst>
          </p:cNvPr>
          <p:cNvSpPr/>
          <p:nvPr/>
        </p:nvSpPr>
        <p:spPr>
          <a:xfrm>
            <a:off x="2568664" y="6380380"/>
            <a:ext cx="9418320" cy="18288"/>
          </a:xfrm>
          <a:prstGeom prst="rect">
            <a:avLst/>
          </a:prstGeom>
          <a:solidFill>
            <a:srgbClr val="DCDDDE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905">
            <a:extLst>
              <a:ext uri="{FF2B5EF4-FFF2-40B4-BE49-F238E27FC236}">
                <a16:creationId xmlns:a16="http://schemas.microsoft.com/office/drawing/2014/main" id="{EA9A7BAF-CC66-EB7A-763F-0F0D5216335F}"/>
              </a:ext>
            </a:extLst>
          </p:cNvPr>
          <p:cNvSpPr/>
          <p:nvPr/>
        </p:nvSpPr>
        <p:spPr>
          <a:xfrm>
            <a:off x="2568664" y="5331211"/>
            <a:ext cx="9418320" cy="18288"/>
          </a:xfrm>
          <a:prstGeom prst="rect">
            <a:avLst/>
          </a:prstGeom>
          <a:solidFill>
            <a:srgbClr val="DCDDDE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905">
            <a:extLst>
              <a:ext uri="{FF2B5EF4-FFF2-40B4-BE49-F238E27FC236}">
                <a16:creationId xmlns:a16="http://schemas.microsoft.com/office/drawing/2014/main" id="{8E1958E8-DD7C-0010-7EAC-90F968C98261}"/>
              </a:ext>
            </a:extLst>
          </p:cNvPr>
          <p:cNvSpPr/>
          <p:nvPr/>
        </p:nvSpPr>
        <p:spPr>
          <a:xfrm>
            <a:off x="2568664" y="1614030"/>
            <a:ext cx="9418320" cy="18288"/>
          </a:xfrm>
          <a:prstGeom prst="rect">
            <a:avLst/>
          </a:prstGeom>
          <a:solidFill>
            <a:srgbClr val="DCDDDE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905">
            <a:extLst>
              <a:ext uri="{FF2B5EF4-FFF2-40B4-BE49-F238E27FC236}">
                <a16:creationId xmlns:a16="http://schemas.microsoft.com/office/drawing/2014/main" id="{92F43726-263C-7445-F27D-273A073F2420}"/>
              </a:ext>
            </a:extLst>
          </p:cNvPr>
          <p:cNvSpPr/>
          <p:nvPr/>
        </p:nvSpPr>
        <p:spPr>
          <a:xfrm>
            <a:off x="2568664" y="4090251"/>
            <a:ext cx="9418320" cy="18288"/>
          </a:xfrm>
          <a:prstGeom prst="rect">
            <a:avLst/>
          </a:prstGeom>
          <a:solidFill>
            <a:srgbClr val="DCDDDE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905">
            <a:extLst>
              <a:ext uri="{FF2B5EF4-FFF2-40B4-BE49-F238E27FC236}">
                <a16:creationId xmlns:a16="http://schemas.microsoft.com/office/drawing/2014/main" id="{0606FAD7-EE96-5825-A46D-5EC0E4E3880C}"/>
              </a:ext>
            </a:extLst>
          </p:cNvPr>
          <p:cNvSpPr/>
          <p:nvPr/>
        </p:nvSpPr>
        <p:spPr>
          <a:xfrm>
            <a:off x="2568664" y="5118936"/>
            <a:ext cx="9418320" cy="18288"/>
          </a:xfrm>
          <a:prstGeom prst="rect">
            <a:avLst/>
          </a:prstGeom>
          <a:solidFill>
            <a:srgbClr val="DCDDDE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8D20F4-14C7-13C7-EE54-5B2EF6965A96}"/>
              </a:ext>
            </a:extLst>
          </p:cNvPr>
          <p:cNvSpPr txBox="1">
            <a:spLocks/>
          </p:cNvSpPr>
          <p:nvPr/>
        </p:nvSpPr>
        <p:spPr>
          <a:xfrm>
            <a:off x="159974" y="33867"/>
            <a:ext cx="11633200" cy="8128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215FAB"/>
              </a:solidFill>
              <a:effectLst/>
              <a:uLnTx/>
              <a:uFillTx/>
              <a:latin typeface="Avenir Next LT Pro Demi" panose="020B0704020202020204" pitchFamily="34" charset="0"/>
              <a:ea typeface="+mj-ea"/>
              <a:cs typeface="+mj-cs"/>
            </a:endParaRPr>
          </a:p>
        </p:txBody>
      </p:sp>
      <p:sp>
        <p:nvSpPr>
          <p:cNvPr id="16" name="Pentagon 29">
            <a:extLst>
              <a:ext uri="{FF2B5EF4-FFF2-40B4-BE49-F238E27FC236}">
                <a16:creationId xmlns:a16="http://schemas.microsoft.com/office/drawing/2014/main" id="{58A3C73C-1392-8810-0159-AD1EF9584534}"/>
              </a:ext>
            </a:extLst>
          </p:cNvPr>
          <p:cNvSpPr/>
          <p:nvPr/>
        </p:nvSpPr>
        <p:spPr>
          <a:xfrm>
            <a:off x="406108" y="1619367"/>
            <a:ext cx="3186408" cy="1063726"/>
          </a:xfrm>
          <a:prstGeom prst="homePlate">
            <a:avLst>
              <a:gd name="adj" fmla="val 27364"/>
            </a:avLst>
          </a:prstGeom>
          <a:solidFill>
            <a:srgbClr val="246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entagon 29">
            <a:extLst>
              <a:ext uri="{FF2B5EF4-FFF2-40B4-BE49-F238E27FC236}">
                <a16:creationId xmlns:a16="http://schemas.microsoft.com/office/drawing/2014/main" id="{AFB824A3-9D59-4064-5084-C7B3E2FB6D3D}"/>
              </a:ext>
            </a:extLst>
          </p:cNvPr>
          <p:cNvSpPr/>
          <p:nvPr/>
        </p:nvSpPr>
        <p:spPr>
          <a:xfrm>
            <a:off x="436944" y="4087638"/>
            <a:ext cx="3186406" cy="1060704"/>
          </a:xfrm>
          <a:prstGeom prst="homePlate">
            <a:avLst>
              <a:gd name="adj" fmla="val 27364"/>
            </a:avLst>
          </a:prstGeom>
          <a:solidFill>
            <a:srgbClr val="246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A101A8-9B34-B1C8-7B93-25D4C468011A}"/>
              </a:ext>
            </a:extLst>
          </p:cNvPr>
          <p:cNvGrpSpPr/>
          <p:nvPr/>
        </p:nvGrpSpPr>
        <p:grpSpPr>
          <a:xfrm>
            <a:off x="514187" y="1897511"/>
            <a:ext cx="635224" cy="507437"/>
            <a:chOff x="12790488" y="407988"/>
            <a:chExt cx="5207000" cy="4349750"/>
          </a:xfrm>
          <a:solidFill>
            <a:schemeClr val="bg1"/>
          </a:soli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0CCB7FC-36E1-5F13-6B90-91AC2FB96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1697" y="1535114"/>
              <a:ext cx="3582987" cy="3222624"/>
            </a:xfrm>
            <a:custGeom>
              <a:avLst/>
              <a:gdLst>
                <a:gd name="T0" fmla="*/ 2256 w 4512"/>
                <a:gd name="T1" fmla="*/ 0 h 4060"/>
                <a:gd name="T2" fmla="*/ 4512 w 4512"/>
                <a:gd name="T3" fmla="*/ 1736 h 4060"/>
                <a:gd name="T4" fmla="*/ 4512 w 4512"/>
                <a:gd name="T5" fmla="*/ 4060 h 4060"/>
                <a:gd name="T6" fmla="*/ 2777 w 4512"/>
                <a:gd name="T7" fmla="*/ 4060 h 4060"/>
                <a:gd name="T8" fmla="*/ 2777 w 4512"/>
                <a:gd name="T9" fmla="*/ 2356 h 4060"/>
                <a:gd name="T10" fmla="*/ 1814 w 4512"/>
                <a:gd name="T11" fmla="*/ 2356 h 4060"/>
                <a:gd name="T12" fmla="*/ 1814 w 4512"/>
                <a:gd name="T13" fmla="*/ 4060 h 4060"/>
                <a:gd name="T14" fmla="*/ 0 w 4512"/>
                <a:gd name="T15" fmla="*/ 4060 h 4060"/>
                <a:gd name="T16" fmla="*/ 0 w 4512"/>
                <a:gd name="T17" fmla="*/ 1736 h 4060"/>
                <a:gd name="T18" fmla="*/ 2256 w 4512"/>
                <a:gd name="T19" fmla="*/ 0 h 4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2" h="4060">
                  <a:moveTo>
                    <a:pt x="2256" y="0"/>
                  </a:moveTo>
                  <a:lnTo>
                    <a:pt x="4512" y="1736"/>
                  </a:lnTo>
                  <a:lnTo>
                    <a:pt x="4512" y="4060"/>
                  </a:lnTo>
                  <a:lnTo>
                    <a:pt x="2777" y="4060"/>
                  </a:lnTo>
                  <a:lnTo>
                    <a:pt x="2777" y="2356"/>
                  </a:lnTo>
                  <a:lnTo>
                    <a:pt x="1814" y="2356"/>
                  </a:lnTo>
                  <a:lnTo>
                    <a:pt x="1814" y="4060"/>
                  </a:lnTo>
                  <a:lnTo>
                    <a:pt x="0" y="4060"/>
                  </a:lnTo>
                  <a:lnTo>
                    <a:pt x="0" y="1736"/>
                  </a:lnTo>
                  <a:lnTo>
                    <a:pt x="2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1F00124E-A8F8-FD61-5ED7-55762F31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0488" y="407988"/>
              <a:ext cx="5207000" cy="2466975"/>
            </a:xfrm>
            <a:custGeom>
              <a:avLst/>
              <a:gdLst>
                <a:gd name="T0" fmla="*/ 3279 w 6560"/>
                <a:gd name="T1" fmla="*/ 0 h 3108"/>
                <a:gd name="T2" fmla="*/ 4680 w 6560"/>
                <a:gd name="T3" fmla="*/ 1076 h 3108"/>
                <a:gd name="T4" fmla="*/ 4680 w 6560"/>
                <a:gd name="T5" fmla="*/ 618 h 3108"/>
                <a:gd name="T6" fmla="*/ 5631 w 6560"/>
                <a:gd name="T7" fmla="*/ 618 h 3108"/>
                <a:gd name="T8" fmla="*/ 5631 w 6560"/>
                <a:gd name="T9" fmla="*/ 1805 h 3108"/>
                <a:gd name="T10" fmla="*/ 6560 w 6560"/>
                <a:gd name="T11" fmla="*/ 2521 h 3108"/>
                <a:gd name="T12" fmla="*/ 6106 w 6560"/>
                <a:gd name="T13" fmla="*/ 3108 h 3108"/>
                <a:gd name="T14" fmla="*/ 3279 w 6560"/>
                <a:gd name="T15" fmla="*/ 934 h 3108"/>
                <a:gd name="T16" fmla="*/ 454 w 6560"/>
                <a:gd name="T17" fmla="*/ 3108 h 3108"/>
                <a:gd name="T18" fmla="*/ 0 w 6560"/>
                <a:gd name="T19" fmla="*/ 2521 h 3108"/>
                <a:gd name="T20" fmla="*/ 3279 w 6560"/>
                <a:gd name="T21" fmla="*/ 0 h 3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60" h="3108">
                  <a:moveTo>
                    <a:pt x="3279" y="0"/>
                  </a:moveTo>
                  <a:lnTo>
                    <a:pt x="4680" y="1076"/>
                  </a:lnTo>
                  <a:lnTo>
                    <a:pt x="4680" y="618"/>
                  </a:lnTo>
                  <a:lnTo>
                    <a:pt x="5631" y="618"/>
                  </a:lnTo>
                  <a:lnTo>
                    <a:pt x="5631" y="1805"/>
                  </a:lnTo>
                  <a:lnTo>
                    <a:pt x="6560" y="2521"/>
                  </a:lnTo>
                  <a:lnTo>
                    <a:pt x="6106" y="3108"/>
                  </a:lnTo>
                  <a:lnTo>
                    <a:pt x="3279" y="934"/>
                  </a:lnTo>
                  <a:lnTo>
                    <a:pt x="454" y="3108"/>
                  </a:lnTo>
                  <a:lnTo>
                    <a:pt x="0" y="2521"/>
                  </a:lnTo>
                  <a:lnTo>
                    <a:pt x="3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FA0F57E-40A8-31F9-2DC3-AE09D304B3D9}"/>
              </a:ext>
            </a:extLst>
          </p:cNvPr>
          <p:cNvSpPr txBox="1"/>
          <p:nvPr/>
        </p:nvSpPr>
        <p:spPr>
          <a:xfrm>
            <a:off x="1140307" y="1815187"/>
            <a:ext cx="2442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Avenir Next LT Pro Demi" panose="020B0704020202020204" pitchFamily="34" charset="0"/>
                <a:cs typeface="Arial" pitchFamily="34" charset="0"/>
              </a:rPr>
              <a:t>State-Based Home Energy Efficiency Contractor Training Grants</a:t>
            </a: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Pentagon 29">
            <a:extLst>
              <a:ext uri="{FF2B5EF4-FFF2-40B4-BE49-F238E27FC236}">
                <a16:creationId xmlns:a16="http://schemas.microsoft.com/office/drawing/2014/main" id="{17794CCE-19EE-B789-751D-D737C681FD62}"/>
              </a:ext>
            </a:extLst>
          </p:cNvPr>
          <p:cNvSpPr/>
          <p:nvPr/>
        </p:nvSpPr>
        <p:spPr>
          <a:xfrm>
            <a:off x="406108" y="2857748"/>
            <a:ext cx="3186407" cy="1060704"/>
          </a:xfrm>
          <a:prstGeom prst="homePlate">
            <a:avLst>
              <a:gd name="adj" fmla="val 27364"/>
            </a:avLst>
          </a:prstGeom>
          <a:solidFill>
            <a:srgbClr val="246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9D5BDE-F812-4F38-0842-53D4D4945092}"/>
              </a:ext>
            </a:extLst>
          </p:cNvPr>
          <p:cNvSpPr txBox="1"/>
          <p:nvPr/>
        </p:nvSpPr>
        <p:spPr>
          <a:xfrm>
            <a:off x="1098096" y="3127687"/>
            <a:ext cx="1855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pitchFamily="34" charset="0"/>
              </a:rPr>
              <a:t>Energy Auditor Training Program</a:t>
            </a: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154031-A6C4-53DD-77F6-CCB75125EEF4}"/>
              </a:ext>
            </a:extLst>
          </p:cNvPr>
          <p:cNvSpPr txBox="1"/>
          <p:nvPr/>
        </p:nvSpPr>
        <p:spPr>
          <a:xfrm>
            <a:off x="1087759" y="4255394"/>
            <a:ext cx="1999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pitchFamily="34" charset="0"/>
              </a:rPr>
              <a:t>Building Training and Assessment Centers Program</a:t>
            </a: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B2EF6D-4955-1821-4D22-F8FD09F625AA}"/>
              </a:ext>
            </a:extLst>
          </p:cNvPr>
          <p:cNvSpPr txBox="1"/>
          <p:nvPr/>
        </p:nvSpPr>
        <p:spPr>
          <a:xfrm>
            <a:off x="3006731" y="1149909"/>
            <a:ext cx="20130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67BEB1-2C6D-4F3D-1831-EAFEF457DCB9}"/>
              </a:ext>
            </a:extLst>
          </p:cNvPr>
          <p:cNvSpPr txBox="1"/>
          <p:nvPr/>
        </p:nvSpPr>
        <p:spPr>
          <a:xfrm>
            <a:off x="5373464" y="957821"/>
            <a:ext cx="20130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Total Funding &amp; Availability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BC547E-EF2B-F4C5-6F44-CAF035A30AC7}"/>
              </a:ext>
            </a:extLst>
          </p:cNvPr>
          <p:cNvSpPr txBox="1"/>
          <p:nvPr/>
        </p:nvSpPr>
        <p:spPr>
          <a:xfrm>
            <a:off x="7650556" y="1073238"/>
            <a:ext cx="1906203" cy="3231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500" b="1" dirty="0">
                <a:latin typeface="Avenir Next LT Pro"/>
              </a:rPr>
              <a:t>Eligible Entities</a:t>
            </a:r>
            <a:endParaRPr 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DD0B24-644C-3730-A483-F968F6568F04}"/>
              </a:ext>
            </a:extLst>
          </p:cNvPr>
          <p:cNvSpPr txBox="1"/>
          <p:nvPr/>
        </p:nvSpPr>
        <p:spPr>
          <a:xfrm>
            <a:off x="5439362" y="1666210"/>
            <a:ext cx="2013059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$200,000,000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en-US" sz="1500" dirty="0">
                <a:latin typeface="Avenir Next LT Pro"/>
              </a:rPr>
              <a:t>Formula &amp; Competitive</a:t>
            </a:r>
            <a:endParaRPr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588B00-AB0A-946D-446E-CCC950A5D138}"/>
              </a:ext>
            </a:extLst>
          </p:cNvPr>
          <p:cNvSpPr txBox="1"/>
          <p:nvPr/>
        </p:nvSpPr>
        <p:spPr>
          <a:xfrm>
            <a:off x="5439362" y="2922311"/>
            <a:ext cx="201305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$40,000,000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500">
                <a:latin typeface="Avenir Next LT Pro"/>
              </a:rPr>
              <a:t>Competitive</a:t>
            </a:r>
            <a:endParaRPr lang="en-US" sz="15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0BC583-8A32-CC10-55C1-65C46790A440}"/>
              </a:ext>
            </a:extLst>
          </p:cNvPr>
          <p:cNvSpPr txBox="1"/>
          <p:nvPr/>
        </p:nvSpPr>
        <p:spPr>
          <a:xfrm>
            <a:off x="5439362" y="4201750"/>
            <a:ext cx="201305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$10,000,000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1500">
                <a:latin typeface="Avenir Next LT Pro"/>
              </a:rPr>
              <a:t>Competitive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B8B98B-AC97-CD0B-919C-D2EAD633B52A}"/>
              </a:ext>
            </a:extLst>
          </p:cNvPr>
          <p:cNvSpPr txBox="1"/>
          <p:nvPr/>
        </p:nvSpPr>
        <p:spPr>
          <a:xfrm>
            <a:off x="7663027" y="3173219"/>
            <a:ext cx="20130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State Energy Offices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153EB6-D9A2-88C8-817F-F2155FBFD3AE}"/>
              </a:ext>
            </a:extLst>
          </p:cNvPr>
          <p:cNvSpPr txBox="1"/>
          <p:nvPr/>
        </p:nvSpPr>
        <p:spPr>
          <a:xfrm>
            <a:off x="7663027" y="4344936"/>
            <a:ext cx="20130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Institutions of higher education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EE1B82-FC09-A49B-0A03-EEDB16605556}"/>
              </a:ext>
            </a:extLst>
          </p:cNvPr>
          <p:cNvSpPr txBox="1"/>
          <p:nvPr/>
        </p:nvSpPr>
        <p:spPr>
          <a:xfrm>
            <a:off x="7680748" y="1939975"/>
            <a:ext cx="19258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State Energy Offices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C408732F-1880-D87F-B561-6F5A8AEBF72F}"/>
              </a:ext>
            </a:extLst>
          </p:cNvPr>
          <p:cNvSpPr txBox="1">
            <a:spLocks/>
          </p:cNvSpPr>
          <p:nvPr/>
        </p:nvSpPr>
        <p:spPr>
          <a:xfrm>
            <a:off x="159974" y="33867"/>
            <a:ext cx="11950510" cy="8128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5C82"/>
                </a:solidFill>
                <a:effectLst/>
                <a:uLnTx/>
                <a:uFillTx/>
                <a:latin typeface="Avenir Next LT Pro Demi" panose="020B0704020202020204" pitchFamily="34" charset="0"/>
                <a:ea typeface="+mj-ea"/>
                <a:cs typeface="+mj-cs"/>
              </a:rPr>
              <a:t>BIL &amp; IRA Energy Efficiency Workforce Development Programs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00EDE0-88C4-49FE-4079-CAF18723A405}"/>
              </a:ext>
            </a:extLst>
          </p:cNvPr>
          <p:cNvSpPr txBox="1"/>
          <p:nvPr/>
        </p:nvSpPr>
        <p:spPr>
          <a:xfrm>
            <a:off x="3789005" y="957821"/>
            <a:ext cx="15247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Authorizing Statute</a:t>
            </a:r>
          </a:p>
        </p:txBody>
      </p:sp>
      <p:pic>
        <p:nvPicPr>
          <p:cNvPr id="37" name="Graphic 36" descr="Lightbulb with solid fill">
            <a:extLst>
              <a:ext uri="{FF2B5EF4-FFF2-40B4-BE49-F238E27FC236}">
                <a16:creationId xmlns:a16="http://schemas.microsoft.com/office/drawing/2014/main" id="{9FA40574-DBA7-7AFC-10E8-ED1E68E8A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872" y="3065457"/>
            <a:ext cx="737854" cy="737854"/>
          </a:xfrm>
          <a:prstGeom prst="rect">
            <a:avLst/>
          </a:prstGeom>
        </p:spPr>
      </p:pic>
      <p:sp>
        <p:nvSpPr>
          <p:cNvPr id="40" name="Pentagon 29">
            <a:extLst>
              <a:ext uri="{FF2B5EF4-FFF2-40B4-BE49-F238E27FC236}">
                <a16:creationId xmlns:a16="http://schemas.microsoft.com/office/drawing/2014/main" id="{6E31C672-31AA-F299-2556-316E3C7B2141}"/>
              </a:ext>
            </a:extLst>
          </p:cNvPr>
          <p:cNvSpPr/>
          <p:nvPr/>
        </p:nvSpPr>
        <p:spPr>
          <a:xfrm>
            <a:off x="406108" y="5331862"/>
            <a:ext cx="3186406" cy="1060704"/>
          </a:xfrm>
          <a:prstGeom prst="homePlate">
            <a:avLst>
              <a:gd name="adj" fmla="val 27364"/>
            </a:avLst>
          </a:prstGeom>
          <a:solidFill>
            <a:srgbClr val="246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D6402A-C321-03D8-A829-D3CCDDE346FE}"/>
              </a:ext>
            </a:extLst>
          </p:cNvPr>
          <p:cNvSpPr txBox="1"/>
          <p:nvPr/>
        </p:nvSpPr>
        <p:spPr>
          <a:xfrm>
            <a:off x="1252367" y="5553900"/>
            <a:ext cx="199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pitchFamily="34" charset="0"/>
              </a:rPr>
              <a:t>Career Skills Training Program</a:t>
            </a: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861979-FC41-9846-28C3-3079527483E3}"/>
              </a:ext>
            </a:extLst>
          </p:cNvPr>
          <p:cNvSpPr txBox="1"/>
          <p:nvPr/>
        </p:nvSpPr>
        <p:spPr>
          <a:xfrm>
            <a:off x="5439362" y="5471320"/>
            <a:ext cx="201305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$10,000,000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1500">
                <a:latin typeface="Avenir Next LT Pro"/>
              </a:rPr>
              <a:t>Competitive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366557-B8F1-07A4-3A62-BE49C0788216}"/>
              </a:ext>
            </a:extLst>
          </p:cNvPr>
          <p:cNvSpPr txBox="1"/>
          <p:nvPr/>
        </p:nvSpPr>
        <p:spPr>
          <a:xfrm>
            <a:off x="7680748" y="5355904"/>
            <a:ext cx="2013059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Nonprofit partnerships between industry and labor</a:t>
            </a:r>
          </a:p>
        </p:txBody>
      </p:sp>
      <p:pic>
        <p:nvPicPr>
          <p:cNvPr id="45" name="Graphic 44" descr="Classroom with solid fill">
            <a:extLst>
              <a:ext uri="{FF2B5EF4-FFF2-40B4-BE49-F238E27FC236}">
                <a16:creationId xmlns:a16="http://schemas.microsoft.com/office/drawing/2014/main" id="{B51C3236-70FD-1F3F-3F6E-6F2C7CDD7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818" y="5414736"/>
            <a:ext cx="838119" cy="838119"/>
          </a:xfrm>
          <a:prstGeom prst="rect">
            <a:avLst/>
          </a:prstGeom>
        </p:spPr>
      </p:pic>
      <p:pic>
        <p:nvPicPr>
          <p:cNvPr id="46" name="Graphic 45" descr="Construction worker female with solid fill">
            <a:extLst>
              <a:ext uri="{FF2B5EF4-FFF2-40B4-BE49-F238E27FC236}">
                <a16:creationId xmlns:a16="http://schemas.microsoft.com/office/drawing/2014/main" id="{FBEE7ADF-B0B4-2B45-6BF2-18D32A77D2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6108" y="4254817"/>
            <a:ext cx="773389" cy="77338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4AC3F68-CC37-0780-3D44-8163B7E7730E}"/>
              </a:ext>
            </a:extLst>
          </p:cNvPr>
          <p:cNvSpPr txBox="1"/>
          <p:nvPr/>
        </p:nvSpPr>
        <p:spPr>
          <a:xfrm>
            <a:off x="9693807" y="842405"/>
            <a:ext cx="190620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Building Segment(s) Served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7E8DD5-9315-E94B-E2A5-4B63573D685E}"/>
              </a:ext>
            </a:extLst>
          </p:cNvPr>
          <p:cNvSpPr txBox="1"/>
          <p:nvPr/>
        </p:nvSpPr>
        <p:spPr>
          <a:xfrm>
            <a:off x="9978498" y="2027013"/>
            <a:ext cx="143317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Residential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0D109E-1148-30B5-4FCA-DEEECD56DE8B}"/>
              </a:ext>
            </a:extLst>
          </p:cNvPr>
          <p:cNvSpPr txBox="1"/>
          <p:nvPr/>
        </p:nvSpPr>
        <p:spPr>
          <a:xfrm>
            <a:off x="10052521" y="3173218"/>
            <a:ext cx="14331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Residential, Commercial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396898-3961-8D03-A01C-02D79EF1950F}"/>
              </a:ext>
            </a:extLst>
          </p:cNvPr>
          <p:cNvSpPr txBox="1"/>
          <p:nvPr/>
        </p:nvSpPr>
        <p:spPr>
          <a:xfrm>
            <a:off x="10052521" y="4344936"/>
            <a:ext cx="14331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Commercial, Institutional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A423A93-3428-8CF3-81CE-41B2DA94FB24}"/>
              </a:ext>
            </a:extLst>
          </p:cNvPr>
          <p:cNvSpPr txBox="1"/>
          <p:nvPr/>
        </p:nvSpPr>
        <p:spPr>
          <a:xfrm>
            <a:off x="10052521" y="5702153"/>
            <a:ext cx="143317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All buildings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0C5BB3-870C-08C2-3DB5-37F8DB0F080A}"/>
              </a:ext>
            </a:extLst>
          </p:cNvPr>
          <p:cNvSpPr txBox="1"/>
          <p:nvPr/>
        </p:nvSpPr>
        <p:spPr>
          <a:xfrm>
            <a:off x="3563329" y="1910876"/>
            <a:ext cx="20130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Inflation Reduction Act Sec. 50123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1FEF9-32C9-28B3-F7E5-9D11FC16FB66}"/>
              </a:ext>
            </a:extLst>
          </p:cNvPr>
          <p:cNvSpPr txBox="1"/>
          <p:nvPr/>
        </p:nvSpPr>
        <p:spPr>
          <a:xfrm>
            <a:off x="3563329" y="3024588"/>
            <a:ext cx="201305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500" dirty="0">
                <a:solidFill>
                  <a:prstClr val="black"/>
                </a:solidFill>
                <a:latin typeface="Avenir Next LT Pro" panose="020B0504020202020204" pitchFamily="34" charset="0"/>
              </a:rPr>
              <a:t>Bipartisan Infrastructure Law Sec. 40503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A80C0-1685-33CA-E58A-33B7DD4517DB}"/>
              </a:ext>
            </a:extLst>
          </p:cNvPr>
          <p:cNvSpPr txBox="1"/>
          <p:nvPr/>
        </p:nvSpPr>
        <p:spPr>
          <a:xfrm>
            <a:off x="3563329" y="4221497"/>
            <a:ext cx="201305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500" dirty="0">
                <a:solidFill>
                  <a:prstClr val="black"/>
                </a:solidFill>
                <a:latin typeface="Avenir Next LT Pro" panose="020B0504020202020204" pitchFamily="34" charset="0"/>
              </a:rPr>
              <a:t>Bipartisan Infrastructure Law Sec. 40512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6B2BB-5A4D-1F7F-5089-5C27985329AB}"/>
              </a:ext>
            </a:extLst>
          </p:cNvPr>
          <p:cNvSpPr txBox="1"/>
          <p:nvPr/>
        </p:nvSpPr>
        <p:spPr>
          <a:xfrm>
            <a:off x="3565110" y="5471320"/>
            <a:ext cx="201305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500" dirty="0">
                <a:solidFill>
                  <a:prstClr val="black"/>
                </a:solidFill>
                <a:latin typeface="Avenir Next LT Pro" panose="020B0504020202020204" pitchFamily="34" charset="0"/>
              </a:rPr>
              <a:t>Bipartisan Infrastructure Law Sec. 40513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91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D739D-185E-1F0B-D1AA-55FCEE79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460AD"/>
                </a:solidFill>
                <a:latin typeface="Avenir Next LT Pro Demi"/>
              </a:rPr>
              <a:t>DOE Grantees will use BIL &amp; IRA funding to:</a:t>
            </a:r>
            <a:endParaRPr lang="en-US" dirty="0">
              <a:solidFill>
                <a:srgbClr val="2460AD"/>
              </a:solidFill>
              <a:latin typeface="Avenir Next LT Pro Demi" panose="020B07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315344-4CBF-7E11-6FBB-492B4CAE2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987869"/>
              </p:ext>
            </p:extLst>
          </p:nvPr>
        </p:nvGraphicFramePr>
        <p:xfrm>
          <a:off x="-155500" y="1063370"/>
          <a:ext cx="12602098" cy="4885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A06B68C-49BE-CEE1-43E7-72F643437355}"/>
              </a:ext>
            </a:extLst>
          </p:cNvPr>
          <p:cNvSpPr txBox="1"/>
          <p:nvPr/>
        </p:nvSpPr>
        <p:spPr>
          <a:xfrm>
            <a:off x="346364" y="5950527"/>
            <a:ext cx="114438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venir Next LT Pro"/>
                <a:cs typeface="Segoe UI"/>
              </a:rPr>
              <a:t>Questions or Comments about SCEP Workforce Development Specific Funding contact: </a:t>
            </a:r>
          </a:p>
          <a:p>
            <a:r>
              <a:rPr lang="en-US" dirty="0">
                <a:latin typeface="Avenir Next LT Pro"/>
                <a:cs typeface="Segoe UI"/>
              </a:rPr>
              <a:t>​Angela Dayton </a:t>
            </a:r>
            <a:r>
              <a:rPr lang="en-US" dirty="0">
                <a:solidFill>
                  <a:srgbClr val="0563C1"/>
                </a:solidFill>
                <a:latin typeface="Avenir Next LT Pro"/>
                <a:cs typeface="Segoe UI"/>
                <a:hlinkClick r:id="rId8"/>
              </a:rPr>
              <a:t>angela.dayton@hq.doe.gov</a:t>
            </a:r>
            <a:r>
              <a:rPr lang="en-US" dirty="0">
                <a:solidFill>
                  <a:srgbClr val="215FAB"/>
                </a:solidFill>
                <a:latin typeface="Avenir Next LT Pro"/>
                <a:cs typeface="Segoe UI"/>
              </a:rPr>
              <a:t> </a:t>
            </a:r>
            <a:r>
              <a:rPr lang="en-US" dirty="0">
                <a:latin typeface="Avenir Next LT Pro"/>
                <a:cs typeface="Segoe UI"/>
              </a:rPr>
              <a:t>or Mary MacPherson, </a:t>
            </a:r>
            <a:r>
              <a:rPr lang="en-US" dirty="0">
                <a:latin typeface="Avenir Next LT Pro"/>
                <a:cs typeface="Segoe UI"/>
                <a:hlinkClick r:id="rId8"/>
              </a:rPr>
              <a:t>mary.macpherson@hq.doe.gov</a:t>
            </a:r>
            <a:r>
              <a:rPr lang="en-US" dirty="0">
                <a:latin typeface="Avenir Next LT Pro"/>
                <a:cs typeface="Segoe UI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00754"/>
      </p:ext>
    </p:extLst>
  </p:cSld>
  <p:clrMapOvr>
    <a:masterClrMapping/>
  </p:clrMapOvr>
</p:sld>
</file>

<file path=ppt/theme/theme1.xml><?xml version="1.0" encoding="utf-8"?>
<a:theme xmlns:a="http://schemas.openxmlformats.org/drawingml/2006/main" name="EERE PPT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469AC3D-5C34-4392-B335-E53A3517DF50}" vid="{3FC97CF3-3494-4B5E-BE19-F00E8719D46F}"/>
    </a:ext>
  </a:extLst>
</a:theme>
</file>

<file path=ppt/theme/theme2.xml><?xml version="1.0" encoding="utf-8"?>
<a:theme xmlns:a="http://schemas.openxmlformats.org/drawingml/2006/main" name="1_EERE PPT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469AC3D-5C34-4392-B335-E53A3517DF50}" vid="{3FC97CF3-3494-4B5E-BE19-F00E8719D46F}"/>
    </a:ext>
  </a:extLst>
</a:theme>
</file>

<file path=ppt/theme/theme3.xml><?xml version="1.0" encoding="utf-8"?>
<a:theme xmlns:a="http://schemas.openxmlformats.org/drawingml/2006/main" name="EERE PPT_widescreen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C1FE4158-618C-1F44-BFD8-3A93CE1563E2}" vid="{D23018C5-22F4-B340-ACB6-ECEA4A3621B3}"/>
    </a:ext>
  </a:extLst>
</a:theme>
</file>

<file path=ppt/theme/theme4.xml><?xml version="1.0" encoding="utf-8"?>
<a:theme xmlns:a="http://schemas.openxmlformats.org/drawingml/2006/main" name="2_EERE PPT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469AC3D-5C34-4392-B335-E53A3517DF50}" vid="{3FC97CF3-3494-4B5E-BE19-F00E8719D46F}"/>
    </a:ext>
  </a:extLst>
</a:theme>
</file>

<file path=ppt/theme/theme5.xml><?xml version="1.0" encoding="utf-8"?>
<a:theme xmlns:a="http://schemas.openxmlformats.org/drawingml/2006/main" name="1_EERE PPT_widescreen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C1FE4158-618C-1F44-BFD8-3A93CE1563E2}" vid="{D23018C5-22F4-B340-ACB6-ECEA4A3621B3}"/>
    </a:ext>
  </a:extLst>
</a:theme>
</file>

<file path=ppt/theme/theme6.xml><?xml version="1.0" encoding="utf-8"?>
<a:theme xmlns:a="http://schemas.openxmlformats.org/drawingml/2006/main" name="3_EERE PPT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ERE PPT Template (BTO Images) [Read-Only] [Compatibility Mode]" id="{5C76B7DA-C938-4EF9-A23A-4CD0F664B0FA}" vid="{32FFDD43-77CE-4FF2-B06D-40ACDA891C31}"/>
    </a:ext>
  </a:extLst>
</a:theme>
</file>

<file path=ppt/theme/theme7.xml><?xml version="1.0" encoding="utf-8"?>
<a:theme xmlns:a="http://schemas.openxmlformats.org/drawingml/2006/main" name="4_EERE PPT">
  <a:themeElements>
    <a:clrScheme name="SCEP palette">
      <a:dk1>
        <a:srgbClr val="000000"/>
      </a:dk1>
      <a:lt1>
        <a:srgbClr val="FFFFFF"/>
      </a:lt1>
      <a:dk2>
        <a:srgbClr val="5E6A7B"/>
      </a:dk2>
      <a:lt2>
        <a:srgbClr val="EEECE1"/>
      </a:lt2>
      <a:accent1>
        <a:srgbClr val="235FAC"/>
      </a:accent1>
      <a:accent2>
        <a:srgbClr val="1AA6DF"/>
      </a:accent2>
      <a:accent3>
        <a:srgbClr val="1A315C"/>
      </a:accent3>
      <a:accent4>
        <a:srgbClr val="DBDDDE"/>
      </a:accent4>
      <a:accent5>
        <a:srgbClr val="FECB01"/>
      </a:accent5>
      <a:accent6>
        <a:srgbClr val="FAA11D"/>
      </a:accent6>
      <a:hlink>
        <a:srgbClr val="235FAC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B1F1723465AB499E4293ECA29A66FF" ma:contentTypeVersion="16" ma:contentTypeDescription="Create a new document." ma:contentTypeScope="" ma:versionID="17d0632420429ce3a0c43ae3ff53862c">
  <xsd:schema xmlns:xsd="http://www.w3.org/2001/XMLSchema" xmlns:xs="http://www.w3.org/2001/XMLSchema" xmlns:p="http://schemas.microsoft.com/office/2006/metadata/properties" xmlns:ns2="4fede72c-504a-4774-85fb-8eb3d1496b98" xmlns:ns3="e59b5d57-ebd0-454d-8188-5a9dd28706ca" xmlns:ns4="0a20205c-0631-4ff0-81c6-46eee12fe7e9" targetNamespace="http://schemas.microsoft.com/office/2006/metadata/properties" ma:root="true" ma:fieldsID="0cb4d46bb616c78df8784c79dcac509b" ns2:_="" ns3:_="" ns4:_="">
    <xsd:import namespace="4fede72c-504a-4774-85fb-8eb3d1496b98"/>
    <xsd:import namespace="e59b5d57-ebd0-454d-8188-5a9dd28706ca"/>
    <xsd:import namespace="0a20205c-0631-4ff0-81c6-46eee12fe7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Location" minOccurs="0"/>
                <xsd:element ref="ns3:Conte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de72c-504a-4774-85fb-8eb3d1496b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b5d57-ebd0-454d-8188-5a9dd28706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6d46bd7-4a58-4bc0-a217-7245e6e7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Contents" ma:index="22" nillable="true" ma:displayName="Contents" ma:format="Dropdown" ma:internalName="Contents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0205c-0631-4ff0-81c6-46eee12fe7e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8399c3c-3151-49b3-9830-e8954e69ce78}" ma:internalName="TaxCatchAll" ma:showField="CatchAllData" ma:web="4fede72c-504a-4774-85fb-8eb3d1496b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fede72c-504a-4774-85fb-8eb3d1496b98">
      <UserInfo>
        <DisplayName>Collins, Torend</DisplayName>
        <AccountId>38</AccountId>
        <AccountType/>
      </UserInfo>
      <UserInfo>
        <DisplayName>Dannenberg, Matthew</DisplayName>
        <AccountId>36</AccountId>
        <AccountType/>
      </UserInfo>
      <UserInfo>
        <DisplayName>SharingLinks.d848c6fb-ca83-4067-92f0-aa8ab6b415db.Flexible.9e625fda-ded2-4aaf-87d6-1211f0cefdfa</DisplayName>
        <AccountId>32</AccountId>
        <AccountType/>
      </UserInfo>
      <UserInfo>
        <DisplayName>Swiatocha, Andrea</DisplayName>
        <AccountId>53</AccountId>
        <AccountType/>
      </UserInfo>
      <UserInfo>
        <DisplayName>SharingLinks.6bc11b1e-3a65-490f-9e33-d6c1dbc1afe5.Flexible.451c19de-ab7b-47ce-8537-a352b44a42e3</DisplayName>
        <AccountId>34</AccountId>
        <AccountType/>
      </UserInfo>
      <UserInfo>
        <DisplayName>Thibodeau, Spencer</DisplayName>
        <AccountId>35</AccountId>
        <AccountType/>
      </UserInfo>
      <UserInfo>
        <DisplayName>SharingLinks.de3c6076-79c0-40f4-80db-dcaf639805d1.OrganizationEdit.2abc81a7-a6f4-47fd-a4c7-6cff5914c053</DisplayName>
        <AccountId>37</AccountId>
        <AccountType/>
      </UserInfo>
      <UserInfo>
        <DisplayName>SCEP Visitors</DisplayName>
        <AccountId>4</AccountId>
        <AccountType/>
      </UserInfo>
      <UserInfo>
        <DisplayName>Zweig, Jenah</DisplayName>
        <AccountId>16</AccountId>
        <AccountType/>
      </UserInfo>
      <UserInfo>
        <DisplayName>Morrow, Tina</DisplayName>
        <AccountId>63</AccountId>
        <AccountType/>
      </UserInfo>
      <UserInfo>
        <DisplayName>Giles, Mitchell</DisplayName>
        <AccountId>149</AccountId>
        <AccountType/>
      </UserInfo>
      <UserInfo>
        <DisplayName>SharingLinks.95807e18-f823-44be-9083-6e6520cae836.Flexible.5ac1b483-49e5-4305-b8e2-8657960dfbe5</DisplayName>
        <AccountId>171</AccountId>
        <AccountType/>
      </UserInfo>
      <UserInfo>
        <DisplayName>Li, Michael</DisplayName>
        <AccountId>17</AccountId>
        <AccountType/>
      </UserInfo>
      <UserInfo>
        <DisplayName>Dayton, Angela</DisplayName>
        <AccountId>406</AccountId>
        <AccountType/>
      </UserInfo>
      <UserInfo>
        <DisplayName>Rains, Amanda</DisplayName>
        <AccountId>116</AccountId>
        <AccountType/>
      </UserInfo>
      <UserInfo>
        <DisplayName>Salzman, Madeline</DisplayName>
        <AccountId>124</AccountId>
        <AccountType/>
      </UserInfo>
      <UserInfo>
        <DisplayName>Zelmar, Karen</DisplayName>
        <AccountId>594</AccountId>
        <AccountType/>
      </UserInfo>
      <UserInfo>
        <DisplayName>O'Keefe, Piper</DisplayName>
        <AccountId>794</AccountId>
        <AccountType/>
      </UserInfo>
      <UserInfo>
        <DisplayName>Jones, Laura</DisplayName>
        <AccountId>405</AccountId>
        <AccountType/>
      </UserInfo>
      <UserInfo>
        <DisplayName>Jatkar, Shrayas</DisplayName>
        <AccountId>898</AccountId>
        <AccountType/>
      </UserInfo>
      <UserInfo>
        <DisplayName>Perera, Elizabeth (CONTR)</DisplayName>
        <AccountId>983</AccountId>
        <AccountType/>
      </UserInfo>
      <UserInfo>
        <DisplayName>Peterson, Amy A</DisplayName>
        <AccountId>87</AccountId>
        <AccountType/>
      </UserInfo>
      <UserInfo>
        <DisplayName>Mirza, Zainab (CONTR)</DisplayName>
        <AccountId>984</AccountId>
        <AccountType/>
      </UserInfo>
    </SharedWithUsers>
    <lcf76f155ced4ddcb4097134ff3c332f xmlns="e59b5d57-ebd0-454d-8188-5a9dd28706ca">
      <Terms xmlns="http://schemas.microsoft.com/office/infopath/2007/PartnerControls"/>
    </lcf76f155ced4ddcb4097134ff3c332f>
    <TaxCatchAll xmlns="0a20205c-0631-4ff0-81c6-46eee12fe7e9" xsi:nil="true"/>
    <Contents xmlns="e59b5d57-ebd0-454d-8188-5a9dd28706ca" xsi:nil="true"/>
  </documentManagement>
</p:properties>
</file>

<file path=customXml/itemProps1.xml><?xml version="1.0" encoding="utf-8"?>
<ds:datastoreItem xmlns:ds="http://schemas.openxmlformats.org/officeDocument/2006/customXml" ds:itemID="{03AA1D37-AAD3-44AB-9CC1-5704C81696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0C4517-7AB7-42B0-A6B0-874032338715}"/>
</file>

<file path=customXml/itemProps3.xml><?xml version="1.0" encoding="utf-8"?>
<ds:datastoreItem xmlns:ds="http://schemas.openxmlformats.org/officeDocument/2006/customXml" ds:itemID="{F7A38002-F179-4661-88FE-709DCDFC77D1}">
  <ds:schemaRefs>
    <ds:schemaRef ds:uri="7ff57839-1ed0-4530-a572-599851b0a219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8b29751-1bde-4156-9ce5-7c33bc97db0d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Widescreen</PresentationFormat>
  <Paragraphs>80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</vt:i4>
      </vt:variant>
    </vt:vector>
  </HeadingPairs>
  <TitlesOfParts>
    <vt:vector size="25" baseType="lpstr">
      <vt:lpstr>Arial</vt:lpstr>
      <vt:lpstr>Arial Narrow</vt:lpstr>
      <vt:lpstr>Avenir</vt:lpstr>
      <vt:lpstr>Avenir Book</vt:lpstr>
      <vt:lpstr>Avenir LT Std 45 Book</vt:lpstr>
      <vt:lpstr>Avenir LT Std 65 Medium</vt:lpstr>
      <vt:lpstr>Avenir Medium</vt:lpstr>
      <vt:lpstr>Avenir Next LT Pro</vt:lpstr>
      <vt:lpstr>Avenir Next LT Pro Demi</vt:lpstr>
      <vt:lpstr>Calibri</vt:lpstr>
      <vt:lpstr>Courier New</vt:lpstr>
      <vt:lpstr>Franklin Gothic Book</vt:lpstr>
      <vt:lpstr>Franklin Gothic Medium</vt:lpstr>
      <vt:lpstr>Times New Roman</vt:lpstr>
      <vt:lpstr>Wingdings</vt:lpstr>
      <vt:lpstr>EERE PPT</vt:lpstr>
      <vt:lpstr>1_EERE PPT</vt:lpstr>
      <vt:lpstr>EERE PPT_widescreen</vt:lpstr>
      <vt:lpstr>2_EERE PPT</vt:lpstr>
      <vt:lpstr>1_EERE PPT_widescreen</vt:lpstr>
      <vt:lpstr>3_EERE PPT</vt:lpstr>
      <vt:lpstr>4_EERE PPT</vt:lpstr>
      <vt:lpstr>PowerPoint Presentation</vt:lpstr>
      <vt:lpstr>PowerPoint Presentation</vt:lpstr>
      <vt:lpstr>DOE Grantees will use BIL &amp; IRA funding to: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Zaret, Shannon</dc:creator>
  <cp:lastModifiedBy>MacPherson, Mary</cp:lastModifiedBy>
  <cp:revision>26</cp:revision>
  <dcterms:created xsi:type="dcterms:W3CDTF">2022-10-11T03:01:23Z</dcterms:created>
  <dcterms:modified xsi:type="dcterms:W3CDTF">2023-09-13T21:33:50Z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0x01010073B1F1723465AB499E4293ECA29A66FF</vt:lpwstr>
  </property>
  <property fmtid="{D5CDD505-2E9C-101B-9397-08002B2CF9AE}" pid="3" name="Order">
    <vt:r8>28200</vt:r8>
  </property>
  <property fmtid="{D5CDD505-2E9C-101B-9397-08002B2CF9AE}" pid="4" name="SharedWithUsers">
    <vt:lpwstr>38;#Forrester, Michael;#36;#Salzman, Madeline;#79;#Glickman, Joan;#32;#Walker, Danielle;#53;#Hasz, Adam R.;#34;#Agan, John;#35;#Hoffmeyer, Dale;#37;#Rains, Amanda;#4;#Zaret, Shannon</vt:lpwstr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