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</p:sldMasterIdLst>
  <p:notesMasterIdLst>
    <p:notesMasterId r:id="rId14"/>
  </p:notesMasterIdLst>
  <p:handoutMasterIdLst>
    <p:handoutMasterId r:id="rId15"/>
  </p:handoutMasterIdLst>
  <p:sldIdLst>
    <p:sldId id="262" r:id="rId6"/>
    <p:sldId id="5833" r:id="rId7"/>
    <p:sldId id="5847" r:id="rId8"/>
    <p:sldId id="5848" r:id="rId9"/>
    <p:sldId id="5820" r:id="rId10"/>
    <p:sldId id="5845" r:id="rId11"/>
    <p:sldId id="5822" r:id="rId12"/>
    <p:sldId id="5846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E1A0C-325D-2718-028C-2EF09A114F58}" name="Church, Michael (CONTR)" initials="C(" userId="S::michael.church@science.doe.gov::479f6357-057b-45eb-85ae-b0563a2bd2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C45"/>
    <a:srgbClr val="0D6317"/>
    <a:srgbClr val="CE7E14"/>
    <a:srgbClr val="BF651B"/>
    <a:srgbClr val="000000"/>
    <a:srgbClr val="007E00"/>
    <a:srgbClr val="0033CC"/>
    <a:srgbClr val="FFFFCC"/>
    <a:srgbClr val="DA82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E8FC6-7B64-8BDA-B3FB-095531595EBD}" v="5" dt="2023-09-20T14:13:16.893"/>
    <p1510:client id="{F02FA282-66B7-42AD-9BF5-7B7A4D5C9FAF}" v="21" dt="2023-09-14T20:00:1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88" autoAdjust="0"/>
    <p:restoredTop sz="94595" autoAdjust="0"/>
  </p:normalViewPr>
  <p:slideViewPr>
    <p:cSldViewPr>
      <p:cViewPr varScale="1">
        <p:scale>
          <a:sx n="75" d="100"/>
          <a:sy n="75" d="100"/>
        </p:scale>
        <p:origin x="269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19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Keefe, Piper" userId="S::piper.o'keefe@hq.doe.gov::6e89b0d1-4532-4d96-9aea-75c20fb32cf6" providerId="AD" clId="Web-{8F6E8FC6-7B64-8BDA-B3FB-095531595EBD}"/>
    <pc:docChg chg="modSld">
      <pc:chgData name="O'Keefe, Piper" userId="S::piper.o'keefe@hq.doe.gov::6e89b0d1-4532-4d96-9aea-75c20fb32cf6" providerId="AD" clId="Web-{8F6E8FC6-7B64-8BDA-B3FB-095531595EBD}" dt="2023-09-20T14:13:16.893" v="4" actId="1076"/>
      <pc:docMkLst>
        <pc:docMk/>
      </pc:docMkLst>
      <pc:sldChg chg="modSp">
        <pc:chgData name="O'Keefe, Piper" userId="S::piper.o'keefe@hq.doe.gov::6e89b0d1-4532-4d96-9aea-75c20fb32cf6" providerId="AD" clId="Web-{8F6E8FC6-7B64-8BDA-B3FB-095531595EBD}" dt="2023-09-20T14:13:16.893" v="4" actId="1076"/>
        <pc:sldMkLst>
          <pc:docMk/>
          <pc:sldMk cId="1826330401" sldId="262"/>
        </pc:sldMkLst>
        <pc:spChg chg="mod">
          <ac:chgData name="O'Keefe, Piper" userId="S::piper.o'keefe@hq.doe.gov::6e89b0d1-4532-4d96-9aea-75c20fb32cf6" providerId="AD" clId="Web-{8F6E8FC6-7B64-8BDA-B3FB-095531595EBD}" dt="2023-09-20T14:13:16.893" v="4" actId="1076"/>
          <ac:spMkLst>
            <pc:docMk/>
            <pc:sldMk cId="1826330401" sldId="262"/>
            <ac:spMk id="5" creationId="{447A8893-004F-4E2F-B3A2-F23FAC7709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1CB5C84-0018-4E26-898F-8DDCF45B5E0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DEFF487-2252-419F-AEB2-E08DD5803E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05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6563C564-6776-497C-9D3A-4D5BE8CEE7D8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C920FA5-32ED-415E-BF5B-FCFE8DF64C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342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799"/>
            <a:ext cx="9144000" cy="990601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0B2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723" y="3433713"/>
            <a:ext cx="9144000" cy="120982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8" descr="horizontal-logo-green-tex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309416"/>
            <a:ext cx="591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81000" y="1371600"/>
            <a:ext cx="11506200" cy="0"/>
          </a:xfrm>
          <a:prstGeom prst="line">
            <a:avLst/>
          </a:prstGeom>
          <a:ln w="38100" cmpd="thinThick">
            <a:solidFill>
              <a:srgbClr val="0D6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3B016AD-1C6D-6632-C384-CDBFB20EDD85}"/>
              </a:ext>
            </a:extLst>
          </p:cNvPr>
          <p:cNvSpPr/>
          <p:nvPr userDrawn="1"/>
        </p:nvSpPr>
        <p:spPr>
          <a:xfrm>
            <a:off x="0" y="6230938"/>
            <a:ext cx="12192000" cy="627062"/>
          </a:xfrm>
          <a:prstGeom prst="rect">
            <a:avLst/>
          </a:prstGeom>
          <a:solidFill>
            <a:srgbClr val="0B2C45"/>
          </a:solidFill>
          <a:ln>
            <a:solidFill>
              <a:srgbClr val="0B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1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2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309416"/>
            <a:ext cx="591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A97BA-DB9B-4291-87AE-AF89EA7F18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351592"/>
            <a:ext cx="3556000" cy="50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152" y="320782"/>
            <a:ext cx="6807828" cy="101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0">
                <a:solidFill>
                  <a:srgbClr val="0B2C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102C4-8F76-23ED-61A8-7E92C0326EA0}"/>
              </a:ext>
            </a:extLst>
          </p:cNvPr>
          <p:cNvSpPr/>
          <p:nvPr userDrawn="1"/>
        </p:nvSpPr>
        <p:spPr>
          <a:xfrm>
            <a:off x="0" y="6239670"/>
            <a:ext cx="12192000" cy="618330"/>
          </a:xfrm>
          <a:prstGeom prst="rect">
            <a:avLst/>
          </a:prstGeom>
          <a:solidFill>
            <a:srgbClr val="0B2C45"/>
          </a:solidFill>
          <a:ln>
            <a:solidFill>
              <a:srgbClr val="0B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43646" y="6351593"/>
            <a:ext cx="7667625" cy="365125"/>
          </a:xfrm>
          <a:prstGeom prst="rect">
            <a:avLst/>
          </a:prstGeom>
          <a:solidFill>
            <a:srgbClr val="0B2C4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600" y="6351593"/>
            <a:ext cx="508000" cy="365125"/>
          </a:xfrm>
          <a:prstGeom prst="rect">
            <a:avLst/>
          </a:prstGeom>
          <a:solidFill>
            <a:srgbClr val="0B2C4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E50CC-E570-4C4C-A87C-24787CB3AD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0C57184-ADD6-C9DA-90DF-F79E1FF883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6294995"/>
            <a:ext cx="2849567" cy="4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09975" y="6356355"/>
            <a:ext cx="766762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18333" y="6351593"/>
            <a:ext cx="508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A97BA-DB9B-4291-87AE-AF89EA7F18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5E7ECEC-87DF-D563-22AE-3A769FF58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6294995"/>
            <a:ext cx="2849567" cy="4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866775"/>
            <a:ext cx="11214100" cy="5259388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algn="l">
              <a:buNone/>
              <a:defRPr b="0" baseline="0"/>
            </a:lvl2pPr>
          </a:lstStyle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4E4EE-AC3B-4E4B-9616-D63E974F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B2C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71830C7-E686-4B3D-BFD7-10B006F0B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6294995"/>
            <a:ext cx="2849567" cy="4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10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4F7E97-E3AD-66FC-E5C4-3CB8F0DBD99D}"/>
              </a:ext>
            </a:extLst>
          </p:cNvPr>
          <p:cNvSpPr/>
          <p:nvPr userDrawn="1"/>
        </p:nvSpPr>
        <p:spPr>
          <a:xfrm>
            <a:off x="0" y="6230938"/>
            <a:ext cx="12192000" cy="627062"/>
          </a:xfrm>
          <a:prstGeom prst="rect">
            <a:avLst/>
          </a:prstGeom>
          <a:solidFill>
            <a:srgbClr val="0B2C45"/>
          </a:solidFill>
          <a:ln>
            <a:solidFill>
              <a:srgbClr val="0B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04776"/>
            <a:ext cx="10515600" cy="777875"/>
          </a:xfrm>
        </p:spPr>
        <p:txBody>
          <a:bodyPr/>
          <a:lstStyle>
            <a:lvl1pPr>
              <a:defRPr baseline="0">
                <a:solidFill>
                  <a:srgbClr val="0B2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3032" y="882651"/>
            <a:ext cx="11506200" cy="0"/>
          </a:xfrm>
          <a:prstGeom prst="line">
            <a:avLst/>
          </a:prstGeom>
          <a:ln w="38100" cmpd="thinThick">
            <a:solidFill>
              <a:srgbClr val="0D6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28AFA2A-6CCC-E046-46F5-7F18108AF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6294995"/>
            <a:ext cx="2849567" cy="4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3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D099C1-0906-2C68-3F0E-F0BAA343B5E0}"/>
              </a:ext>
            </a:extLst>
          </p:cNvPr>
          <p:cNvSpPr/>
          <p:nvPr userDrawn="1"/>
        </p:nvSpPr>
        <p:spPr>
          <a:xfrm>
            <a:off x="0" y="6230938"/>
            <a:ext cx="12192000" cy="627062"/>
          </a:xfrm>
          <a:prstGeom prst="rect">
            <a:avLst/>
          </a:prstGeom>
          <a:solidFill>
            <a:srgbClr val="0B2C45"/>
          </a:solidFill>
          <a:ln>
            <a:solidFill>
              <a:srgbClr val="0B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AA4021B-5704-9746-2C98-50D4483E3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6294995"/>
            <a:ext cx="2849567" cy="47832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654B48-F106-356E-C045-186517AC1463}"/>
              </a:ext>
            </a:extLst>
          </p:cNvPr>
          <p:cNvCxnSpPr/>
          <p:nvPr userDrawn="1"/>
        </p:nvCxnSpPr>
        <p:spPr>
          <a:xfrm>
            <a:off x="283032" y="882651"/>
            <a:ext cx="11506200" cy="0"/>
          </a:xfrm>
          <a:prstGeom prst="line">
            <a:avLst/>
          </a:prstGeom>
          <a:ln w="38100" cmpd="thinThick">
            <a:solidFill>
              <a:srgbClr val="0D6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99762F-3969-9CCE-83FD-061FA89FA8B7}"/>
              </a:ext>
            </a:extLst>
          </p:cNvPr>
          <p:cNvSpPr/>
          <p:nvPr userDrawn="1"/>
        </p:nvSpPr>
        <p:spPr>
          <a:xfrm>
            <a:off x="0" y="6230938"/>
            <a:ext cx="12192000" cy="627062"/>
          </a:xfrm>
          <a:prstGeom prst="rect">
            <a:avLst/>
          </a:prstGeom>
          <a:solidFill>
            <a:srgbClr val="0B2C45"/>
          </a:solidFill>
          <a:ln>
            <a:solidFill>
              <a:srgbClr val="0B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7778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B1E5D305-06BE-9696-D2BC-2DA85ECC3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6294995"/>
            <a:ext cx="2849567" cy="47832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621F10-2D0A-07B1-E787-FA31DB7DB1A1}"/>
              </a:ext>
            </a:extLst>
          </p:cNvPr>
          <p:cNvCxnSpPr/>
          <p:nvPr userDrawn="1"/>
        </p:nvCxnSpPr>
        <p:spPr>
          <a:xfrm>
            <a:off x="283032" y="882651"/>
            <a:ext cx="11506200" cy="0"/>
          </a:xfrm>
          <a:prstGeom prst="line">
            <a:avLst/>
          </a:prstGeom>
          <a:ln w="38100" cmpd="thinThick">
            <a:solidFill>
              <a:srgbClr val="0D6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0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"/>
            <a:ext cx="10515600" cy="8770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70818D-EE0B-3767-8CB5-266AA734A14A}"/>
              </a:ext>
            </a:extLst>
          </p:cNvPr>
          <p:cNvCxnSpPr/>
          <p:nvPr userDrawn="1"/>
        </p:nvCxnSpPr>
        <p:spPr>
          <a:xfrm>
            <a:off x="283032" y="882651"/>
            <a:ext cx="11506200" cy="0"/>
          </a:xfrm>
          <a:prstGeom prst="line">
            <a:avLst/>
          </a:prstGeom>
          <a:ln w="38100" cmpd="thinThick">
            <a:solidFill>
              <a:srgbClr val="0D6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3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329"/>
            <a:ext cx="10515600" cy="777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CA692D-F2D9-0119-4CDE-42E64FFC5B27}"/>
              </a:ext>
            </a:extLst>
          </p:cNvPr>
          <p:cNvCxnSpPr/>
          <p:nvPr userDrawn="1"/>
        </p:nvCxnSpPr>
        <p:spPr>
          <a:xfrm>
            <a:off x="283032" y="882651"/>
            <a:ext cx="11506200" cy="0"/>
          </a:xfrm>
          <a:prstGeom prst="line">
            <a:avLst/>
          </a:prstGeom>
          <a:ln w="38100" cmpd="thinThick">
            <a:solidFill>
              <a:srgbClr val="0D6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8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8B521-28D8-4631-8FBC-3B8F4D606B90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1"/>
            <a:ext cx="105156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44BE-6AC8-494C-B21E-9D9B24278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3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28B66-4DE4-CFFA-D49D-BC8B80D3D11A}"/>
              </a:ext>
            </a:extLst>
          </p:cNvPr>
          <p:cNvCxnSpPr>
            <a:cxnSpLocks/>
          </p:cNvCxnSpPr>
          <p:nvPr userDrawn="1"/>
        </p:nvCxnSpPr>
        <p:spPr>
          <a:xfrm>
            <a:off x="239486" y="6242736"/>
            <a:ext cx="11713028" cy="0"/>
          </a:xfrm>
          <a:prstGeom prst="line">
            <a:avLst/>
          </a:prstGeom>
          <a:ln w="41275" cap="rnd" cmpd="sng">
            <a:solidFill>
              <a:srgbClr val="146739">
                <a:alpha val="9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A281D0C-4F40-7F19-73BD-50945B085175}"/>
              </a:ext>
            </a:extLst>
          </p:cNvPr>
          <p:cNvSpPr/>
          <p:nvPr userDrawn="1"/>
        </p:nvSpPr>
        <p:spPr>
          <a:xfrm>
            <a:off x="406400" y="6351592"/>
            <a:ext cx="3556000" cy="50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D4B09-A094-9737-8372-92820967083A}"/>
              </a:ext>
            </a:extLst>
          </p:cNvPr>
          <p:cNvSpPr/>
          <p:nvPr userDrawn="1"/>
        </p:nvSpPr>
        <p:spPr>
          <a:xfrm>
            <a:off x="0" y="6230938"/>
            <a:ext cx="12192000" cy="627062"/>
          </a:xfrm>
          <a:prstGeom prst="rect">
            <a:avLst/>
          </a:prstGeom>
          <a:solidFill>
            <a:srgbClr val="0B2C45"/>
          </a:solidFill>
          <a:ln>
            <a:solidFill>
              <a:srgbClr val="0B2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9A6364-328F-4727-BF11-A71FDFE84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3646" y="6351593"/>
            <a:ext cx="7667625" cy="365125"/>
          </a:xfrm>
          <a:prstGeom prst="rect">
            <a:avLst/>
          </a:prstGeom>
          <a:solidFill>
            <a:srgbClr val="0B2C4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A30C78-5378-2AB1-5C19-4498AB030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600" y="6351593"/>
            <a:ext cx="508000" cy="365125"/>
          </a:xfrm>
          <a:prstGeom prst="rect">
            <a:avLst/>
          </a:prstGeom>
          <a:solidFill>
            <a:srgbClr val="0B2C4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E50CC-E570-4C4C-A87C-24787CB3AD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dt="0"/>
  <p:txStyles>
    <p:titleStyle>
      <a:lvl1pPr marL="228600" indent="0" algn="l" rtl="0" eaLnBrk="0" fontAlgn="base" hangingPunct="0">
        <a:spcBef>
          <a:spcPct val="0"/>
        </a:spcBef>
        <a:spcAft>
          <a:spcPct val="0"/>
        </a:spcAft>
        <a:defRPr sz="3600" kern="1200" baseline="0">
          <a:solidFill>
            <a:srgbClr val="0B2C4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 kern="1200" baseline="0">
          <a:solidFill>
            <a:srgbClr val="0B2C45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carruthers@science.doe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Initiatives/RENEW" TargetMode="External"/><Relationship Id="rId2" Type="http://schemas.openxmlformats.org/officeDocument/2006/relationships/hyperlink" Target="https://science.osti.gov/early-caree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cience.osti.gov/wdts/vfp" TargetMode="External"/><Relationship Id="rId4" Type="http://schemas.openxmlformats.org/officeDocument/2006/relationships/hyperlink" Target="https://science.osti.gov/Initiatives/FAI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wdts/suli" TargetMode="External"/><Relationship Id="rId7" Type="http://schemas.openxmlformats.org/officeDocument/2006/relationships/hyperlink" Target="https://uspas.fnal.gov/" TargetMode="External"/><Relationship Id="rId2" Type="http://schemas.openxmlformats.org/officeDocument/2006/relationships/hyperlink" Target="https://science.osti.gov/wdts/scgs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nl.gov/ncss/" TargetMode="External"/><Relationship Id="rId5" Type="http://schemas.openxmlformats.org/officeDocument/2006/relationships/hyperlink" Target="https://www.krellinst.org/csgf/" TargetMode="External"/><Relationship Id="rId4" Type="http://schemas.openxmlformats.org/officeDocument/2006/relationships/hyperlink" Target="https://science.osti.gov/wdts/cc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1820132"/>
            <a:ext cx="10820400" cy="1464128"/>
          </a:xfrm>
        </p:spPr>
        <p:txBody>
          <a:bodyPr>
            <a:noAutofit/>
          </a:bodyPr>
          <a:lstStyle/>
          <a:p>
            <a:r>
              <a:rPr lang="en-US" sz="5400" dirty="0"/>
              <a:t>DOE Office of Science </a:t>
            </a:r>
            <a:br>
              <a:rPr lang="en-US" sz="5400" dirty="0"/>
            </a:br>
            <a:r>
              <a:rPr lang="en-US" sz="5400" dirty="0"/>
              <a:t>STEM Workforce Development 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2933D-6120-47A3-A367-8B14C37A552F}"/>
              </a:ext>
            </a:extLst>
          </p:cNvPr>
          <p:cNvSpPr txBox="1"/>
          <p:nvPr/>
        </p:nvSpPr>
        <p:spPr>
          <a:xfrm>
            <a:off x="4541182" y="6321978"/>
            <a:ext cx="31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https://science.osti.gov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39C4F-A233-388D-68E9-C4442534CB43}"/>
              </a:ext>
            </a:extLst>
          </p:cNvPr>
          <p:cNvSpPr txBox="1"/>
          <p:nvPr/>
        </p:nvSpPr>
        <p:spPr>
          <a:xfrm>
            <a:off x="685799" y="3573741"/>
            <a:ext cx="1066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Meeting of the </a:t>
            </a:r>
          </a:p>
          <a:p>
            <a:pPr algn="ctr"/>
            <a:r>
              <a:rPr lang="en-US" sz="2800" dirty="0"/>
              <a:t>September 18, 2023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47A8893-004F-4E2F-B3A2-F23FAC77099B}"/>
              </a:ext>
            </a:extLst>
          </p:cNvPr>
          <p:cNvSpPr txBox="1">
            <a:spLocks/>
          </p:cNvSpPr>
          <p:nvPr/>
        </p:nvSpPr>
        <p:spPr>
          <a:xfrm>
            <a:off x="2781299" y="4883278"/>
            <a:ext cx="6477000" cy="1269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/>
              <a:t>Dr. Julie Carruthers</a:t>
            </a:r>
            <a:r>
              <a:rPr lang="en-US" sz="2000" dirty="0"/>
              <a:t>, Director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ea typeface="+mn-lt"/>
                <a:cs typeface="+mn-lt"/>
                <a:hlinkClick r:id="rId2"/>
              </a:rPr>
              <a:t>julie.carruthers@science.doe.gov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/>
          </a:p>
          <a:p>
            <a:pPr>
              <a:spcBef>
                <a:spcPts val="600"/>
              </a:spcBef>
            </a:pPr>
            <a:r>
              <a:rPr lang="en-US" sz="2000" dirty="0"/>
              <a:t>DOE Office of Science (SC), Office of Scientific Workforce Diversity, Equity, and Inclusion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33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F002E-49EF-FA17-5299-292EDFF55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A97BA-DB9B-4291-87AE-AF89EA7F18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EB6BD-5B93-2F24-F0D5-522116DD4965}"/>
              </a:ext>
            </a:extLst>
          </p:cNvPr>
          <p:cNvSpPr txBox="1">
            <a:spLocks/>
          </p:cNvSpPr>
          <p:nvPr/>
        </p:nvSpPr>
        <p:spPr>
          <a:xfrm>
            <a:off x="429202" y="1842424"/>
            <a:ext cx="3525275" cy="3491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0B2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  <a:latin typeface="Avenir Next LT Pro"/>
                <a:ea typeface="Segoe UI Black"/>
              </a:rPr>
              <a:t>Our Mission:</a:t>
            </a:r>
            <a:br>
              <a:rPr lang="en-US" sz="2000" dirty="0">
                <a:latin typeface="Avenir Next LT Pro" panose="020B0504020202020204" pitchFamily="34" charset="0"/>
              </a:rPr>
            </a:br>
            <a:br>
              <a:rPr lang="en-US" sz="2000" dirty="0">
                <a:latin typeface="Avenir Next LT Pro" panose="020B05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venir Next LT Pro"/>
                <a:ea typeface="Segoe UI Black"/>
              </a:rPr>
              <a:t>Deliver scientific discoveries and major scientific tools to transform our understanding of nature and advance the energy, economic, and national security of the United States.</a:t>
            </a: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E3B94565-BDBF-53F2-975D-FBE4B00D576D}"/>
              </a:ext>
            </a:extLst>
          </p:cNvPr>
          <p:cNvSpPr/>
          <p:nvPr/>
        </p:nvSpPr>
        <p:spPr>
          <a:xfrm>
            <a:off x="8565651" y="472148"/>
            <a:ext cx="3374303" cy="1759372"/>
          </a:xfrm>
          <a:custGeom>
            <a:avLst/>
            <a:gdLst>
              <a:gd name="connsiteX0" fmla="*/ 0 w 3274388"/>
              <a:gd name="connsiteY0" fmla="*/ 0 h 1180461"/>
              <a:gd name="connsiteX1" fmla="*/ 3274388 w 3274388"/>
              <a:gd name="connsiteY1" fmla="*/ 0 h 1180461"/>
              <a:gd name="connsiteX2" fmla="*/ 3274388 w 3274388"/>
              <a:gd name="connsiteY2" fmla="*/ 1180461 h 1180461"/>
              <a:gd name="connsiteX3" fmla="*/ 0 w 3274388"/>
              <a:gd name="connsiteY3" fmla="*/ 1180461 h 1180461"/>
              <a:gd name="connsiteX4" fmla="*/ 0 w 3274388"/>
              <a:gd name="connsiteY4" fmla="*/ 0 h 118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388" h="1180461">
                <a:moveTo>
                  <a:pt x="0" y="0"/>
                </a:moveTo>
                <a:lnTo>
                  <a:pt x="3274388" y="0"/>
                </a:lnTo>
                <a:lnTo>
                  <a:pt x="3274388" y="1180461"/>
                </a:lnTo>
                <a:lnTo>
                  <a:pt x="0" y="1180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ctr" anchorCtr="0">
            <a:noAutofit/>
          </a:bodyPr>
          <a:lstStyle/>
          <a:p>
            <a:pPr defTabSz="800100">
              <a:spcAft>
                <a:spcPct val="35000"/>
              </a:spcAft>
            </a:pP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More than</a:t>
            </a:r>
            <a:r>
              <a:rPr lang="en-US" b="1" kern="1200">
                <a:solidFill>
                  <a:schemeClr val="bg1"/>
                </a:solidFill>
                <a:latin typeface="Avenir Next LT Pro"/>
                <a:cs typeface="Segoe UI Semibold"/>
              </a:rPr>
              <a:t> 34,000 </a:t>
            </a:r>
            <a:r>
              <a:rPr lang="en-US" b="1">
                <a:solidFill>
                  <a:schemeClr val="bg1"/>
                </a:solidFill>
                <a:latin typeface="Avenir Next LT Pro"/>
                <a:cs typeface="Segoe UI Semibold"/>
              </a:rPr>
              <a:t>r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esearchers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supported 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at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more than </a:t>
            </a:r>
            <a:r>
              <a:rPr lang="en-US" b="1">
                <a:solidFill>
                  <a:schemeClr val="bg1"/>
                </a:solidFill>
                <a:latin typeface="Avenir Next LT Pro"/>
                <a:cs typeface="Segoe UI Semibold"/>
              </a:rPr>
              <a:t>300</a:t>
            </a:r>
            <a:r>
              <a:rPr lang="en-US" b="1" kern="1200">
                <a:solidFill>
                  <a:schemeClr val="bg1"/>
                </a:solidFill>
                <a:latin typeface="Avenir Next LT Pro"/>
                <a:cs typeface="Segoe UI Semibold"/>
              </a:rPr>
              <a:t>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institutions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 and </a:t>
            </a:r>
            <a:r>
              <a:rPr lang="en-US" b="1" kern="1200">
                <a:solidFill>
                  <a:schemeClr val="bg1"/>
                </a:solidFill>
                <a:latin typeface="Avenir Next LT Pro"/>
                <a:cs typeface="Segoe UI Semibold"/>
              </a:rPr>
              <a:t>17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 DOE national laboratories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 </a:t>
            </a:r>
            <a:endParaRPr lang="en-US" kern="1200">
              <a:solidFill>
                <a:schemeClr val="bg1"/>
              </a:solidFill>
              <a:latin typeface="Avenir Next LT Pro" panose="020B0504020202020204" pitchFamily="34" charset="0"/>
              <a:cs typeface="Segoe UI Semibold" panose="020B0702040204020203" pitchFamily="34" charset="0"/>
            </a:endParaRPr>
          </a:p>
          <a:p>
            <a:pPr marL="0" lvl="0" indent="0" algn="l" defTabSz="800100"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>
              <a:solidFill>
                <a:schemeClr val="bg1"/>
              </a:solidFill>
              <a:latin typeface="Avenir Next LT Pro" panose="020B05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41F0259E-0232-6660-E00B-BF39A16A4F3C}"/>
              </a:ext>
            </a:extLst>
          </p:cNvPr>
          <p:cNvSpPr/>
          <p:nvPr/>
        </p:nvSpPr>
        <p:spPr>
          <a:xfrm>
            <a:off x="9595071" y="3997083"/>
            <a:ext cx="2344883" cy="936029"/>
          </a:xfrm>
          <a:custGeom>
            <a:avLst/>
            <a:gdLst>
              <a:gd name="connsiteX0" fmla="*/ 0 w 3776818"/>
              <a:gd name="connsiteY0" fmla="*/ 0 h 1180461"/>
              <a:gd name="connsiteX1" fmla="*/ 3776818 w 3776818"/>
              <a:gd name="connsiteY1" fmla="*/ 0 h 1180461"/>
              <a:gd name="connsiteX2" fmla="*/ 3776818 w 3776818"/>
              <a:gd name="connsiteY2" fmla="*/ 1180461 h 1180461"/>
              <a:gd name="connsiteX3" fmla="*/ 0 w 3776818"/>
              <a:gd name="connsiteY3" fmla="*/ 1180461 h 1180461"/>
              <a:gd name="connsiteX4" fmla="*/ 0 w 3776818"/>
              <a:gd name="connsiteY4" fmla="*/ 0 h 118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818" h="1180461">
                <a:moveTo>
                  <a:pt x="0" y="0"/>
                </a:moveTo>
                <a:lnTo>
                  <a:pt x="3776818" y="0"/>
                </a:lnTo>
                <a:lnTo>
                  <a:pt x="3776818" y="1180461"/>
                </a:lnTo>
                <a:lnTo>
                  <a:pt x="0" y="1180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ctr" anchorCtr="0">
            <a:noAutofit/>
          </a:bodyPr>
          <a:lstStyle/>
          <a:p>
            <a:pPr marL="0" lvl="0" indent="0" algn="l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More than</a:t>
            </a:r>
            <a:r>
              <a:rPr lang="en-US" b="1" kern="1200">
                <a:solidFill>
                  <a:schemeClr val="bg1"/>
                </a:solidFill>
                <a:latin typeface="Avenir Next LT Pro"/>
                <a:cs typeface="Segoe UI Semibold"/>
              </a:rPr>
              <a:t> 37,000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users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 of </a:t>
            </a:r>
            <a:r>
              <a:rPr lang="en-US" b="1" kern="1200">
                <a:solidFill>
                  <a:schemeClr val="bg1"/>
                </a:solidFill>
                <a:latin typeface="Avenir Next LT Pro"/>
                <a:cs typeface="Segoe UI Semibold"/>
              </a:rPr>
              <a:t>28</a:t>
            </a:r>
            <a:r>
              <a:rPr lang="en-US" b="0" kern="1200">
                <a:solidFill>
                  <a:schemeClr val="bg1"/>
                </a:solidFill>
                <a:latin typeface="Avenir Next LT Pro"/>
                <a:cs typeface="Segoe UI Semibold"/>
              </a:rPr>
              <a:t> Office of Science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scientific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 user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facilities</a:t>
            </a:r>
            <a:endParaRPr lang="en-US" kern="1200">
              <a:solidFill>
                <a:schemeClr val="bg1"/>
              </a:solidFill>
              <a:latin typeface="Avenir Next LT Pro"/>
              <a:cs typeface="Segoe UI Semibold"/>
            </a:endParaRPr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A31EEDF2-4239-7666-BFD2-4B91968F6186}"/>
              </a:ext>
            </a:extLst>
          </p:cNvPr>
          <p:cNvSpPr/>
          <p:nvPr/>
        </p:nvSpPr>
        <p:spPr>
          <a:xfrm>
            <a:off x="8663111" y="5581161"/>
            <a:ext cx="1534711" cy="669938"/>
          </a:xfrm>
          <a:custGeom>
            <a:avLst/>
            <a:gdLst>
              <a:gd name="connsiteX0" fmla="*/ 0 w 3200941"/>
              <a:gd name="connsiteY0" fmla="*/ 0 h 1180461"/>
              <a:gd name="connsiteX1" fmla="*/ 3200941 w 3200941"/>
              <a:gd name="connsiteY1" fmla="*/ 0 h 1180461"/>
              <a:gd name="connsiteX2" fmla="*/ 3200941 w 3200941"/>
              <a:gd name="connsiteY2" fmla="*/ 1180461 h 1180461"/>
              <a:gd name="connsiteX3" fmla="*/ 0 w 3200941"/>
              <a:gd name="connsiteY3" fmla="*/ 1180461 h 1180461"/>
              <a:gd name="connsiteX4" fmla="*/ 0 w 3200941"/>
              <a:gd name="connsiteY4" fmla="*/ 0 h 118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941" h="1180461">
                <a:moveTo>
                  <a:pt x="0" y="0"/>
                </a:moveTo>
                <a:lnTo>
                  <a:pt x="3200941" y="0"/>
                </a:lnTo>
                <a:lnTo>
                  <a:pt x="3200941" y="1180461"/>
                </a:lnTo>
                <a:lnTo>
                  <a:pt x="0" y="1180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t" anchorCtr="0">
            <a:noAutofit/>
          </a:bodyPr>
          <a:lstStyle/>
          <a:p>
            <a:pPr marL="0" lvl="0" indent="0" algn="l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solidFill>
                  <a:schemeClr val="bg1"/>
                </a:solidFill>
                <a:latin typeface="Avenir Next LT Pro" panose="020B0504020202020204" pitchFamily="34" charset="0"/>
                <a:cs typeface="Segoe UI Semibold" panose="020B0702040204020203" pitchFamily="34" charset="0"/>
              </a:rPr>
              <a:t>$</a:t>
            </a:r>
            <a:r>
              <a:rPr lang="en-US" b="1">
                <a:solidFill>
                  <a:schemeClr val="bg1"/>
                </a:solidFill>
                <a:latin typeface="Avenir Next LT Pro" panose="020B0504020202020204" pitchFamily="34" charset="0"/>
                <a:cs typeface="Segoe UI Semibold" panose="020B0702040204020203" pitchFamily="34" charset="0"/>
              </a:rPr>
              <a:t>8.1</a:t>
            </a:r>
            <a:r>
              <a:rPr lang="en-US" b="1" kern="1200">
                <a:solidFill>
                  <a:schemeClr val="bg1"/>
                </a:solidFill>
                <a:latin typeface="Avenir Next LT Pro" panose="020B0504020202020204" pitchFamily="34" charset="0"/>
                <a:cs typeface="Segoe UI Semibold" panose="020B0702040204020203" pitchFamily="34" charset="0"/>
              </a:rPr>
              <a:t>B</a:t>
            </a:r>
            <a:br>
              <a:rPr lang="en-US" kern="1200">
                <a:solidFill>
                  <a:schemeClr val="bg1"/>
                </a:solidFill>
                <a:latin typeface="Avenir Next LT Pro" panose="020B0504020202020204" pitchFamily="34" charset="0"/>
                <a:cs typeface="Segoe UI Semibold" panose="020B0702040204020203" pitchFamily="34" charset="0"/>
              </a:rPr>
            </a:br>
            <a:r>
              <a:rPr lang="en-US" kern="1200">
                <a:solidFill>
                  <a:schemeClr val="bg1"/>
                </a:solidFill>
                <a:latin typeface="Avenir Next LT Pro" panose="020B0504020202020204" pitchFamily="34" charset="0"/>
                <a:cs typeface="Segoe UI Semibold" panose="020B0702040204020203" pitchFamily="34" charset="0"/>
              </a:rPr>
              <a:t>(FY 23 enacted)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1CB6586-F907-0A6F-C58B-F51337D8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" t="7520" r="6839" b="3046"/>
          <a:stretch/>
        </p:blipFill>
        <p:spPr>
          <a:xfrm>
            <a:off x="4519315" y="2409848"/>
            <a:ext cx="2866663" cy="2698697"/>
          </a:xfrm>
          <a:prstGeom prst="ellipse">
            <a:avLst/>
          </a:prstGeom>
          <a:ln w="85725" cap="rnd">
            <a:solidFill>
              <a:schemeClr val="bg1"/>
            </a:solidFill>
          </a:ln>
          <a:effectLst/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2190330F-AC86-A15C-FCC2-61CB1B4CC2C9}"/>
              </a:ext>
            </a:extLst>
          </p:cNvPr>
          <p:cNvSpPr/>
          <p:nvPr/>
        </p:nvSpPr>
        <p:spPr>
          <a:xfrm>
            <a:off x="4114181" y="1876234"/>
            <a:ext cx="3630922" cy="3630922"/>
          </a:xfrm>
          <a:prstGeom prst="arc">
            <a:avLst>
              <a:gd name="adj1" fmla="val 18346393"/>
              <a:gd name="adj2" fmla="val 3284889"/>
            </a:avLst>
          </a:prstGeom>
          <a:ln w="63500">
            <a:solidFill>
              <a:schemeClr val="accent5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lue&#10;&#10;Description automatically generated">
            <a:extLst>
              <a:ext uri="{FF2B5EF4-FFF2-40B4-BE49-F238E27FC236}">
                <a16:creationId xmlns:a16="http://schemas.microsoft.com/office/drawing/2014/main" id="{2FF67951-F184-ADA5-91A9-7911F08F4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398" y="3772063"/>
            <a:ext cx="1386069" cy="1386070"/>
          </a:xfrm>
          <a:prstGeom prst="ellipse">
            <a:avLst/>
          </a:prstGeom>
          <a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4450">
            <a:solidFill>
              <a:schemeClr val="bg1"/>
            </a:solidFill>
          </a:ln>
          <a:effectLst/>
        </p:spPr>
      </p:pic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78466B1E-AD39-F975-2625-590B03ECA956}"/>
              </a:ext>
            </a:extLst>
          </p:cNvPr>
          <p:cNvSpPr/>
          <p:nvPr/>
        </p:nvSpPr>
        <p:spPr>
          <a:xfrm>
            <a:off x="9595072" y="2438400"/>
            <a:ext cx="2234655" cy="910634"/>
          </a:xfrm>
          <a:custGeom>
            <a:avLst/>
            <a:gdLst>
              <a:gd name="connsiteX0" fmla="*/ 0 w 3776818"/>
              <a:gd name="connsiteY0" fmla="*/ 0 h 1180461"/>
              <a:gd name="connsiteX1" fmla="*/ 3776818 w 3776818"/>
              <a:gd name="connsiteY1" fmla="*/ 0 h 1180461"/>
              <a:gd name="connsiteX2" fmla="*/ 3776818 w 3776818"/>
              <a:gd name="connsiteY2" fmla="*/ 1180461 h 1180461"/>
              <a:gd name="connsiteX3" fmla="*/ 0 w 3776818"/>
              <a:gd name="connsiteY3" fmla="*/ 1180461 h 1180461"/>
              <a:gd name="connsiteX4" fmla="*/ 0 w 3776818"/>
              <a:gd name="connsiteY4" fmla="*/ 0 h 118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818" h="1180461">
                <a:moveTo>
                  <a:pt x="0" y="0"/>
                </a:moveTo>
                <a:lnTo>
                  <a:pt x="3776818" y="0"/>
                </a:lnTo>
                <a:lnTo>
                  <a:pt x="3776818" y="1180461"/>
                </a:lnTo>
                <a:lnTo>
                  <a:pt x="0" y="1180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ctr" anchorCtr="0">
            <a:noAutofit/>
          </a:bodyPr>
          <a:lstStyle/>
          <a:p>
            <a:pPr marL="0" lvl="0" indent="0" algn="l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0" kern="1200">
                <a:solidFill>
                  <a:schemeClr val="bg1"/>
                </a:solidFill>
                <a:latin typeface="Avenir Next LT Pro"/>
                <a:cs typeface="Segoe UI Semibold"/>
              </a:rPr>
              <a:t>Steward</a:t>
            </a:r>
            <a:r>
              <a:rPr lang="en-US" b="1" kern="1200">
                <a:solidFill>
                  <a:schemeClr val="bg1"/>
                </a:solidFill>
                <a:latin typeface="Avenir Next LT Pro"/>
                <a:cs typeface="Segoe UI Semibold"/>
              </a:rPr>
              <a:t> 10 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of the 17 DOE </a:t>
            </a:r>
            <a:r>
              <a:rPr lang="en-US">
                <a:solidFill>
                  <a:schemeClr val="bg1"/>
                </a:solidFill>
                <a:latin typeface="Avenir Next LT Pro"/>
                <a:cs typeface="Segoe UI Semibold"/>
              </a:rPr>
              <a:t>national</a:t>
            </a:r>
            <a:r>
              <a:rPr lang="en-US" kern="1200">
                <a:solidFill>
                  <a:schemeClr val="bg1"/>
                </a:solidFill>
                <a:latin typeface="Avenir Next LT Pro"/>
                <a:cs typeface="Segoe UI Semibold"/>
              </a:rPr>
              <a:t> laboratories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117613-91D7-44EB-E06F-5BB30CE442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2" y="444252"/>
            <a:ext cx="6225428" cy="114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0879A8-E402-4127-9FA3-DBD0E5E290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598" y="5091103"/>
            <a:ext cx="1389888" cy="1389888"/>
          </a:xfrm>
          <a:prstGeom prst="ellipse">
            <a:avLst/>
          </a:prstGeom>
          <a:ln w="44450">
            <a:solidFill>
              <a:schemeClr val="bg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53F27B4-2166-7147-E9BC-0E2D69F18442}"/>
              </a:ext>
            </a:extLst>
          </p:cNvPr>
          <p:cNvSpPr/>
          <p:nvPr/>
        </p:nvSpPr>
        <p:spPr>
          <a:xfrm>
            <a:off x="7596890" y="4078922"/>
            <a:ext cx="19050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CDCEAC-36EF-DF60-6D99-85D5782C5329}"/>
              </a:ext>
            </a:extLst>
          </p:cNvPr>
          <p:cNvSpPr/>
          <p:nvPr/>
        </p:nvSpPr>
        <p:spPr>
          <a:xfrm>
            <a:off x="7554603" y="3075622"/>
            <a:ext cx="19050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A4FBB1-F2A1-8F47-8919-657BF50434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446" y="946344"/>
            <a:ext cx="1389888" cy="1389888"/>
          </a:xfrm>
          <a:prstGeom prst="ellipse">
            <a:avLst/>
          </a:prstGeom>
          <a:ln w="44450">
            <a:solidFill>
              <a:schemeClr val="bg1"/>
            </a:solidFill>
          </a:ln>
        </p:spPr>
      </p:pic>
      <p:pic>
        <p:nvPicPr>
          <p:cNvPr id="17" name="Picture 2" descr="The Advanced Light Source (ALS) exterior dome at the Lawrence Berkeley National Laboratory.">
            <a:extLst>
              <a:ext uri="{FF2B5EF4-FFF2-40B4-BE49-F238E27FC236}">
                <a16:creationId xmlns:a16="http://schemas.microsoft.com/office/drawing/2014/main" id="{2FD54FDE-35DA-1F7E-D865-2114A3F32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5480" y="2198004"/>
            <a:ext cx="1389888" cy="1389888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FD4D01-70BC-F235-2003-1722738041C3}"/>
              </a:ext>
            </a:extLst>
          </p:cNvPr>
          <p:cNvSpPr txBox="1"/>
          <p:nvPr/>
        </p:nvSpPr>
        <p:spPr>
          <a:xfrm>
            <a:off x="3826339" y="6305801"/>
            <a:ext cx="31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https://science.osti.gov</a:t>
            </a:r>
          </a:p>
        </p:txBody>
      </p:sp>
    </p:spTree>
    <p:extLst>
      <p:ext uri="{BB962C8B-B14F-4D97-AF65-F5344CB8AC3E}">
        <p14:creationId xmlns:p14="http://schemas.microsoft.com/office/powerpoint/2010/main" val="93830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261D63-5C97-87E0-E984-E07DF9D0DAAC}"/>
              </a:ext>
            </a:extLst>
          </p:cNvPr>
          <p:cNvSpPr txBox="1">
            <a:spLocks/>
          </p:cNvSpPr>
          <p:nvPr/>
        </p:nvSpPr>
        <p:spPr>
          <a:xfrm>
            <a:off x="139995" y="108800"/>
            <a:ext cx="11949224" cy="7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SC Workforce Development Investments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DD04A-6790-AFC8-B42C-C959E635CE18}"/>
              </a:ext>
            </a:extLst>
          </p:cNvPr>
          <p:cNvSpPr txBox="1"/>
          <p:nvPr/>
        </p:nvSpPr>
        <p:spPr>
          <a:xfrm>
            <a:off x="228390" y="914400"/>
            <a:ext cx="11735219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SC’s largest contribution to STEM workforce development occurs through the support of undergraduates, graduate students, postdocs, and technical professional on R&amp;D Awards:</a:t>
            </a:r>
          </a:p>
          <a:p>
            <a:pPr marL="517525" indent="-284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Over 4,500 graduate students, 3,400 postdocs supported annually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Targeted Workforce Development through Research awards (all SC mission areas)</a:t>
            </a:r>
          </a:p>
          <a:p>
            <a:pPr marL="233363" indent="-2333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Office of Science Early Career Research Program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SC ECRP</a:t>
            </a:r>
            <a:r>
              <a:rPr lang="en-US" dirty="0"/>
              <a:t>): supports outstanding scientists during their crucial early career years when many scientists do their most formative work, and to stimulate research careers in the areas supported by SC.  ($135M in FY 2023)</a:t>
            </a:r>
          </a:p>
          <a:p>
            <a:pPr marL="233363" indent="-2333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Reaching a New Energy Sciences Workforce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RENEW</a:t>
            </a:r>
            <a:r>
              <a:rPr lang="en-US" dirty="0"/>
              <a:t>): builds capacity for undergraduate and graduate training, particularly for students at institutions historically underrepresented in the SC portfolio. ($70M in FY 2023)</a:t>
            </a:r>
          </a:p>
          <a:p>
            <a:pPr marL="233363" indent="-2333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Funding for Inclusive, Accelerated Research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FAIR</a:t>
            </a:r>
            <a:r>
              <a:rPr lang="en-US" dirty="0"/>
              <a:t>): building research capacity, infrastructure, and expertise at Minority Serving Institutions. ($37M in FY 2023)</a:t>
            </a:r>
          </a:p>
          <a:p>
            <a:pPr marL="233363" indent="-2333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Visiting Faculty Program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VFP</a:t>
            </a:r>
            <a:r>
              <a:rPr lang="en-US" dirty="0"/>
              <a:t>): Supports faculty from underrepresented institutions to build their research capability and strengthen STEM teaching through research collaborations with DOE Lab scientists.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All SC programs are externally evaluated on a periodic basis for effectiveness and impact. </a:t>
            </a:r>
          </a:p>
        </p:txBody>
      </p:sp>
    </p:spTree>
    <p:extLst>
      <p:ext uri="{BB962C8B-B14F-4D97-AF65-F5344CB8AC3E}">
        <p14:creationId xmlns:p14="http://schemas.microsoft.com/office/powerpoint/2010/main" val="141050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261D63-5C97-87E0-E984-E07DF9D0DAAC}"/>
              </a:ext>
            </a:extLst>
          </p:cNvPr>
          <p:cNvSpPr txBox="1">
            <a:spLocks/>
          </p:cNvSpPr>
          <p:nvPr/>
        </p:nvSpPr>
        <p:spPr>
          <a:xfrm>
            <a:off x="139995" y="108800"/>
            <a:ext cx="11949224" cy="7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Training and Workforce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DD04A-6790-AFC8-B42C-C959E635CE18}"/>
              </a:ext>
            </a:extLst>
          </p:cNvPr>
          <p:cNvSpPr txBox="1"/>
          <p:nvPr/>
        </p:nvSpPr>
        <p:spPr>
          <a:xfrm>
            <a:off x="175555" y="920621"/>
            <a:ext cx="1173521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WDTS Programs leverage the long-standing relationships and capabilities of the DOE National Laboratories, </a:t>
            </a:r>
            <a:r>
              <a:rPr lang="en-US" b="1" dirty="0"/>
              <a:t>SC supports over 1,400 undergraduates and graduate students each year </a:t>
            </a:r>
            <a:r>
              <a:rPr lang="en-US" dirty="0"/>
              <a:t>in paid research experience at the DOE Labs.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Office of Science Graduate Student Research Program (</a:t>
            </a:r>
            <a:r>
              <a:rPr lang="en-US" b="1" dirty="0">
                <a:hlinkClick r:id="rId2"/>
              </a:rPr>
              <a:t>SCGSR</a:t>
            </a:r>
            <a:r>
              <a:rPr lang="en-US" b="1" dirty="0"/>
              <a:t>)</a:t>
            </a:r>
            <a:r>
              <a:rPr lang="en-US" dirty="0"/>
              <a:t> - graduate student thesis research, 3-12 months.</a:t>
            </a:r>
            <a:endParaRPr lang="en-US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Science Undergraduate Laboratory Internships (</a:t>
            </a:r>
            <a:r>
              <a:rPr lang="en-US" b="1" dirty="0">
                <a:hlinkClick r:id="rId3"/>
              </a:rPr>
              <a:t>SULI</a:t>
            </a:r>
            <a:r>
              <a:rPr lang="en-US" b="1" dirty="0"/>
              <a:t>)  - </a:t>
            </a:r>
            <a:r>
              <a:rPr lang="en-US" dirty="0"/>
              <a:t>students from 2-year and 4-year institutions, 10 or 16 weeks.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Community College Internships (</a:t>
            </a:r>
            <a:r>
              <a:rPr lang="en-US" b="1" dirty="0">
                <a:hlinkClick r:id="rId4"/>
              </a:rPr>
              <a:t>CCI</a:t>
            </a:r>
            <a:r>
              <a:rPr lang="en-US" b="1" dirty="0"/>
              <a:t>)  - </a:t>
            </a:r>
            <a:r>
              <a:rPr lang="en-US" dirty="0"/>
              <a:t>community college students, 10 or 16 weeks.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RENEW Pathways </a:t>
            </a:r>
            <a:r>
              <a:rPr lang="en-US" dirty="0"/>
              <a:t>(targeted projects to broaden participation in STEM fields at the high school and undergraduate level)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Targeted training programs to address workforce development needs not well addressed in academia: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hlinkClick r:id="rId5"/>
              </a:rPr>
              <a:t>Computational Sciences Graduate Fellowship</a:t>
            </a:r>
            <a:r>
              <a:rPr lang="en-US" dirty="0"/>
              <a:t> </a:t>
            </a:r>
            <a:r>
              <a:rPr lang="en-US" sz="1600" dirty="0"/>
              <a:t>(ASCR [w/NNSA]) - Supports graduate students obtaining a Ph.D. in high performance computational science and engineering. Requires a DOE lab practicum.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hlinkClick r:id="rId6"/>
              </a:rPr>
              <a:t>Nuclear Chemistry &amp; Radiochemistry Summer School </a:t>
            </a:r>
            <a:r>
              <a:rPr lang="en-US" sz="1600" dirty="0"/>
              <a:t>(BES and NP) - An intensive 6-week undergraduate course. Classroom and laboratory work covers areas of nuclear chemistry and radiochemistry no longer part of university chemistry departments.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hlinkClick r:id="rId7"/>
              </a:rPr>
              <a:t>U.S. Particle Accelerator School </a:t>
            </a:r>
            <a:r>
              <a:rPr lang="en-US" sz="1600" dirty="0"/>
              <a:t>(HEP</a:t>
            </a:r>
            <a:r>
              <a:rPr lang="en-US" sz="1600" i="1" dirty="0"/>
              <a:t>[lead]</a:t>
            </a:r>
            <a:r>
              <a:rPr lang="en-US" sz="1600" dirty="0"/>
              <a:t>, BES, and NP) - An intensive 2-week course curriculum for graduate students, postdocs, and DOE laboratory staff, and industry to learn the latest in accelerator and detector research and development. Held 2 times per year.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9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46B6-E018-A8AF-7F44-6AB5EAA7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5" y="86892"/>
            <a:ext cx="10515600" cy="777875"/>
          </a:xfrm>
        </p:spPr>
        <p:txBody>
          <a:bodyPr/>
          <a:lstStyle/>
          <a:p>
            <a:r>
              <a:rPr lang="en-US" sz="4200" dirty="0"/>
              <a:t>DOE STEM – </a:t>
            </a:r>
            <a:r>
              <a:rPr lang="en-US" sz="4200" i="1" dirty="0"/>
              <a:t>Discover the World of Energy</a:t>
            </a:r>
            <a:r>
              <a:rPr lang="en-US" sz="4200" dirty="0"/>
              <a:t>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0D865-E91F-39D9-8FAC-0829A0DF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953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https://www.energy.gov/stem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84F03-E31B-B1BB-49E1-5466B72A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56350"/>
            <a:ext cx="457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A97BA-DB9B-4291-87AE-AF89EA7F18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3BA34-DC32-1FDF-A96A-BDA922784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" b="10000"/>
          <a:stretch/>
        </p:blipFill>
        <p:spPr>
          <a:xfrm>
            <a:off x="195974" y="1656194"/>
            <a:ext cx="6858000" cy="4234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528E5-1794-A194-5F4D-B937AE42D6A4}"/>
              </a:ext>
            </a:extLst>
          </p:cNvPr>
          <p:cNvSpPr txBox="1"/>
          <p:nvPr/>
        </p:nvSpPr>
        <p:spPr>
          <a:xfrm>
            <a:off x="7315200" y="1541622"/>
            <a:ext cx="479099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For the first time ever, all STEM training opportunities representing all of DOE’s mission areas can be found on a single site.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Searchable list of all DOE STEM training and educational programs.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Funding opportunities for institutions to create STEM training and workforce development programs.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Calendar of Events and Application Deadlines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Searchable list of STEM Resources (free courses/workshops, career maps, materials for the classroom).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Recently launched page focused on Entrepreneurship opportunities.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23B3A-ADC7-9DAA-C777-D259EB46C7A2}"/>
              </a:ext>
            </a:extLst>
          </p:cNvPr>
          <p:cNvSpPr txBox="1"/>
          <p:nvPr/>
        </p:nvSpPr>
        <p:spPr>
          <a:xfrm>
            <a:off x="246669" y="949527"/>
            <a:ext cx="116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DOE STEM site is a collaborative effort across all of DOE’s R&amp;D Programs. </a:t>
            </a:r>
          </a:p>
        </p:txBody>
      </p:sp>
    </p:spTree>
    <p:extLst>
      <p:ext uri="{BB962C8B-B14F-4D97-AF65-F5344CB8AC3E}">
        <p14:creationId xmlns:p14="http://schemas.microsoft.com/office/powerpoint/2010/main" val="241842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4564-336C-BACA-6A24-E59BF2AF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8400"/>
            <a:ext cx="10515600" cy="777875"/>
          </a:xfrm>
        </p:spPr>
        <p:txBody>
          <a:bodyPr/>
          <a:lstStyle/>
          <a:p>
            <a:r>
              <a:rPr lang="en-US" dirty="0"/>
              <a:t>Additional Background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85E5C03-BCD6-0962-FD6F-1C8A43C2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60537"/>
            <a:ext cx="4419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 panose="020F0502020204030204"/>
                <a:ea typeface="+mn-ea"/>
                <a:cs typeface="+mn-cs"/>
              </a:rPr>
              <a:t>https://science.osti.gov/wdts/VFP/</a:t>
            </a:r>
          </a:p>
        </p:txBody>
      </p:sp>
    </p:spTree>
    <p:extLst>
      <p:ext uri="{BB962C8B-B14F-4D97-AF65-F5344CB8AC3E}">
        <p14:creationId xmlns:p14="http://schemas.microsoft.com/office/powerpoint/2010/main" val="14695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AC41-EAC9-251D-CAD0-7A4A550F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0" y="125180"/>
            <a:ext cx="10668000" cy="777875"/>
          </a:xfrm>
        </p:spPr>
        <p:txBody>
          <a:bodyPr/>
          <a:lstStyle/>
          <a:p>
            <a:r>
              <a:rPr lang="en-US" dirty="0"/>
              <a:t>SC Research Program Offices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C48A3-7459-D2B6-4D14-A408C1883088}"/>
              </a:ext>
            </a:extLst>
          </p:cNvPr>
          <p:cNvSpPr txBox="1"/>
          <p:nvPr/>
        </p:nvSpPr>
        <p:spPr>
          <a:xfrm>
            <a:off x="9092524" y="929767"/>
            <a:ext cx="287087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Each SC Research Program Office</a:t>
            </a:r>
            <a:r>
              <a:rPr lang="en-US" dirty="0"/>
              <a:t>:</a:t>
            </a:r>
          </a:p>
          <a:p>
            <a:pPr marL="236538" indent="-2365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Supports research and scientific facilities</a:t>
            </a:r>
          </a:p>
          <a:p>
            <a:pPr marL="236538" indent="-2365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Supports a portfolio of research at universities and DOE laboratories. </a:t>
            </a:r>
          </a:p>
          <a:p>
            <a:pPr marL="236538" indent="-2365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Supports targeted workforce development programs.</a:t>
            </a:r>
          </a:p>
          <a:p>
            <a:pPr marL="236538" indent="-236538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Competitively awards all research. </a:t>
            </a:r>
          </a:p>
          <a:p>
            <a:pPr>
              <a:spcAft>
                <a:spcPts val="600"/>
              </a:spcAft>
            </a:pPr>
            <a:r>
              <a:rPr lang="en-US" sz="1700" b="1" dirty="0"/>
              <a:t>Also includes: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The </a:t>
            </a:r>
            <a:r>
              <a:rPr lang="en-US" sz="1700" b="1" dirty="0"/>
              <a:t>SBIR/STTR Programs Office.</a:t>
            </a:r>
            <a:r>
              <a:rPr lang="en-US" sz="17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The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Office of Workforce Development for Teachers and Scientists </a:t>
            </a:r>
            <a:r>
              <a:rPr lang="en-US" sz="1700" dirty="0"/>
              <a:t>(WDTS)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512C2E7-D916-99F3-9259-84FB5A1F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8" y="1149174"/>
            <a:ext cx="8749754" cy="505646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504AAA-62F3-4C69-14E7-DAA29EAAA0D1}"/>
              </a:ext>
            </a:extLst>
          </p:cNvPr>
          <p:cNvGrpSpPr/>
          <p:nvPr/>
        </p:nvGrpSpPr>
        <p:grpSpPr>
          <a:xfrm>
            <a:off x="320467" y="929767"/>
            <a:ext cx="8671133" cy="5184279"/>
            <a:chOff x="322285" y="838869"/>
            <a:chExt cx="8521915" cy="521558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100C18-6AC5-F54E-B356-8D6470B6D033}"/>
                </a:ext>
              </a:extLst>
            </p:cNvPr>
            <p:cNvSpPr/>
            <p:nvPr/>
          </p:nvSpPr>
          <p:spPr>
            <a:xfrm>
              <a:off x="2831790" y="861354"/>
              <a:ext cx="6012410" cy="600767"/>
            </a:xfrm>
            <a:custGeom>
              <a:avLst/>
              <a:gdLst>
                <a:gd name="connsiteX0" fmla="*/ 100130 w 600766"/>
                <a:gd name="connsiteY0" fmla="*/ 0 h 6012409"/>
                <a:gd name="connsiteX1" fmla="*/ 500636 w 600766"/>
                <a:gd name="connsiteY1" fmla="*/ 0 h 6012409"/>
                <a:gd name="connsiteX2" fmla="*/ 600766 w 600766"/>
                <a:gd name="connsiteY2" fmla="*/ 100130 h 6012409"/>
                <a:gd name="connsiteX3" fmla="*/ 600766 w 600766"/>
                <a:gd name="connsiteY3" fmla="*/ 6012409 h 6012409"/>
                <a:gd name="connsiteX4" fmla="*/ 600766 w 600766"/>
                <a:gd name="connsiteY4" fmla="*/ 6012409 h 6012409"/>
                <a:gd name="connsiteX5" fmla="*/ 0 w 600766"/>
                <a:gd name="connsiteY5" fmla="*/ 6012409 h 6012409"/>
                <a:gd name="connsiteX6" fmla="*/ 0 w 600766"/>
                <a:gd name="connsiteY6" fmla="*/ 6012409 h 6012409"/>
                <a:gd name="connsiteX7" fmla="*/ 0 w 600766"/>
                <a:gd name="connsiteY7" fmla="*/ 100130 h 6012409"/>
                <a:gd name="connsiteX8" fmla="*/ 100130 w 600766"/>
                <a:gd name="connsiteY8" fmla="*/ 0 h 60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66" h="6012409">
                  <a:moveTo>
                    <a:pt x="600766" y="1002095"/>
                  </a:moveTo>
                  <a:lnTo>
                    <a:pt x="600766" y="5010314"/>
                  </a:lnTo>
                  <a:cubicBezTo>
                    <a:pt x="600766" y="5563750"/>
                    <a:pt x="596286" y="6012404"/>
                    <a:pt x="590761" y="6012404"/>
                  </a:cubicBezTo>
                  <a:lnTo>
                    <a:pt x="0" y="6012404"/>
                  </a:lnTo>
                  <a:lnTo>
                    <a:pt x="0" y="601240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90761" y="5"/>
                  </a:lnTo>
                  <a:cubicBezTo>
                    <a:pt x="596286" y="5"/>
                    <a:pt x="600766" y="448659"/>
                    <a:pt x="600766" y="10020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3152" rIns="276977" bIns="15315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latin typeface="+mn-lt"/>
                  <a:cs typeface="Arial" pitchFamily="34" charset="0"/>
                </a:rPr>
                <a:t>Delivering world-leading computational and networking capabilities to extend the frontiers of science and technology</a:t>
              </a:r>
              <a:endParaRPr lang="en-US" sz="1700" kern="1200" dirty="0">
                <a:latin typeface="+mn-lt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1F19AB-B163-8F2B-53FA-766E1ACCF861}"/>
                </a:ext>
              </a:extLst>
            </p:cNvPr>
            <p:cNvSpPr/>
            <p:nvPr/>
          </p:nvSpPr>
          <p:spPr>
            <a:xfrm>
              <a:off x="322285" y="838869"/>
              <a:ext cx="2609077" cy="624492"/>
            </a:xfrm>
            <a:custGeom>
              <a:avLst/>
              <a:gdLst>
                <a:gd name="connsiteX0" fmla="*/ 0 w 2609077"/>
                <a:gd name="connsiteY0" fmla="*/ 104084 h 624492"/>
                <a:gd name="connsiteX1" fmla="*/ 104084 w 2609077"/>
                <a:gd name="connsiteY1" fmla="*/ 0 h 624492"/>
                <a:gd name="connsiteX2" fmla="*/ 2504993 w 2609077"/>
                <a:gd name="connsiteY2" fmla="*/ 0 h 624492"/>
                <a:gd name="connsiteX3" fmla="*/ 2609077 w 2609077"/>
                <a:gd name="connsiteY3" fmla="*/ 104084 h 624492"/>
                <a:gd name="connsiteX4" fmla="*/ 2609077 w 2609077"/>
                <a:gd name="connsiteY4" fmla="*/ 520408 h 624492"/>
                <a:gd name="connsiteX5" fmla="*/ 2504993 w 2609077"/>
                <a:gd name="connsiteY5" fmla="*/ 624492 h 624492"/>
                <a:gd name="connsiteX6" fmla="*/ 104084 w 2609077"/>
                <a:gd name="connsiteY6" fmla="*/ 624492 h 624492"/>
                <a:gd name="connsiteX7" fmla="*/ 0 w 2609077"/>
                <a:gd name="connsiteY7" fmla="*/ 520408 h 624492"/>
                <a:gd name="connsiteX8" fmla="*/ 0 w 2609077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077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4993" y="0"/>
                  </a:lnTo>
                  <a:cubicBezTo>
                    <a:pt x="2562477" y="0"/>
                    <a:pt x="2609077" y="46600"/>
                    <a:pt x="2609077" y="104084"/>
                  </a:cubicBezTo>
                  <a:lnTo>
                    <a:pt x="2609077" y="520408"/>
                  </a:lnTo>
                  <a:cubicBezTo>
                    <a:pt x="2609077" y="577892"/>
                    <a:pt x="2562477" y="624492"/>
                    <a:pt x="2504993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Advanced Scientific Computing Research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E06571B-7427-75C8-9BCE-98E7381FD23B}"/>
                </a:ext>
              </a:extLst>
            </p:cNvPr>
            <p:cNvSpPr/>
            <p:nvPr/>
          </p:nvSpPr>
          <p:spPr>
            <a:xfrm>
              <a:off x="2831790" y="1518145"/>
              <a:ext cx="6012410" cy="600767"/>
            </a:xfrm>
            <a:custGeom>
              <a:avLst/>
              <a:gdLst>
                <a:gd name="connsiteX0" fmla="*/ 100130 w 600766"/>
                <a:gd name="connsiteY0" fmla="*/ 0 h 6012409"/>
                <a:gd name="connsiteX1" fmla="*/ 500636 w 600766"/>
                <a:gd name="connsiteY1" fmla="*/ 0 h 6012409"/>
                <a:gd name="connsiteX2" fmla="*/ 600766 w 600766"/>
                <a:gd name="connsiteY2" fmla="*/ 100130 h 6012409"/>
                <a:gd name="connsiteX3" fmla="*/ 600766 w 600766"/>
                <a:gd name="connsiteY3" fmla="*/ 6012409 h 6012409"/>
                <a:gd name="connsiteX4" fmla="*/ 600766 w 600766"/>
                <a:gd name="connsiteY4" fmla="*/ 6012409 h 6012409"/>
                <a:gd name="connsiteX5" fmla="*/ 0 w 600766"/>
                <a:gd name="connsiteY5" fmla="*/ 6012409 h 6012409"/>
                <a:gd name="connsiteX6" fmla="*/ 0 w 600766"/>
                <a:gd name="connsiteY6" fmla="*/ 6012409 h 6012409"/>
                <a:gd name="connsiteX7" fmla="*/ 0 w 600766"/>
                <a:gd name="connsiteY7" fmla="*/ 100130 h 6012409"/>
                <a:gd name="connsiteX8" fmla="*/ 100130 w 600766"/>
                <a:gd name="connsiteY8" fmla="*/ 0 h 60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66" h="6012409">
                  <a:moveTo>
                    <a:pt x="600766" y="1002095"/>
                  </a:moveTo>
                  <a:lnTo>
                    <a:pt x="600766" y="5010314"/>
                  </a:lnTo>
                  <a:cubicBezTo>
                    <a:pt x="600766" y="5563750"/>
                    <a:pt x="596286" y="6012404"/>
                    <a:pt x="590761" y="6012404"/>
                  </a:cubicBezTo>
                  <a:lnTo>
                    <a:pt x="0" y="6012404"/>
                  </a:lnTo>
                  <a:lnTo>
                    <a:pt x="0" y="601240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90761" y="5"/>
                  </a:lnTo>
                  <a:cubicBezTo>
                    <a:pt x="596286" y="5"/>
                    <a:pt x="600766" y="448659"/>
                    <a:pt x="600766" y="10020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-563673"/>
                <a:satOff val="3165"/>
                <a:lumOff val="201"/>
                <a:alphaOff val="0"/>
              </a:schemeClr>
            </a:lnRef>
            <a:fillRef idx="1">
              <a:schemeClr val="accent4">
                <a:tint val="40000"/>
                <a:alpha val="90000"/>
                <a:hueOff val="-563673"/>
                <a:satOff val="3165"/>
                <a:lumOff val="201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563673"/>
                <a:satOff val="3165"/>
                <a:lumOff val="20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3152" rIns="276977" bIns="15315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50" kern="1200" dirty="0">
                  <a:latin typeface="+mn-lt"/>
                  <a:cs typeface="Arial" pitchFamily="34" charset="0"/>
                </a:rPr>
                <a:t>Understanding, predicting, and ultimately controlling matter and energy flow at the electronic, atomic, and molecular levels</a:t>
              </a:r>
              <a:endParaRPr lang="en-US" sz="1650" kern="1200" dirty="0">
                <a:latin typeface="+mn-lt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948C05-B0A9-A1BD-5A7A-3285DB06ED59}"/>
                </a:ext>
              </a:extLst>
            </p:cNvPr>
            <p:cNvSpPr/>
            <p:nvPr/>
          </p:nvSpPr>
          <p:spPr>
            <a:xfrm>
              <a:off x="322285" y="1495660"/>
              <a:ext cx="2609077" cy="624492"/>
            </a:xfrm>
            <a:custGeom>
              <a:avLst/>
              <a:gdLst>
                <a:gd name="connsiteX0" fmla="*/ 0 w 2609077"/>
                <a:gd name="connsiteY0" fmla="*/ 104084 h 624492"/>
                <a:gd name="connsiteX1" fmla="*/ 104084 w 2609077"/>
                <a:gd name="connsiteY1" fmla="*/ 0 h 624492"/>
                <a:gd name="connsiteX2" fmla="*/ 2504993 w 2609077"/>
                <a:gd name="connsiteY2" fmla="*/ 0 h 624492"/>
                <a:gd name="connsiteX3" fmla="*/ 2609077 w 2609077"/>
                <a:gd name="connsiteY3" fmla="*/ 104084 h 624492"/>
                <a:gd name="connsiteX4" fmla="*/ 2609077 w 2609077"/>
                <a:gd name="connsiteY4" fmla="*/ 520408 h 624492"/>
                <a:gd name="connsiteX5" fmla="*/ 2504993 w 2609077"/>
                <a:gd name="connsiteY5" fmla="*/ 624492 h 624492"/>
                <a:gd name="connsiteX6" fmla="*/ 104084 w 2609077"/>
                <a:gd name="connsiteY6" fmla="*/ 624492 h 624492"/>
                <a:gd name="connsiteX7" fmla="*/ 0 w 2609077"/>
                <a:gd name="connsiteY7" fmla="*/ 520408 h 624492"/>
                <a:gd name="connsiteX8" fmla="*/ 0 w 2609077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077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4993" y="0"/>
                  </a:lnTo>
                  <a:cubicBezTo>
                    <a:pt x="2562477" y="0"/>
                    <a:pt x="2609077" y="46600"/>
                    <a:pt x="2609077" y="104084"/>
                  </a:cubicBezTo>
                  <a:lnTo>
                    <a:pt x="2609077" y="520408"/>
                  </a:lnTo>
                  <a:cubicBezTo>
                    <a:pt x="2609077" y="577892"/>
                    <a:pt x="2562477" y="624492"/>
                    <a:pt x="2504993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637824"/>
                <a:satOff val="3843"/>
                <a:lumOff val="3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Basic Energy Sciences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B723E8-75EF-8C17-5705-1727A1540214}"/>
                </a:ext>
              </a:extLst>
            </p:cNvPr>
            <p:cNvSpPr/>
            <p:nvPr/>
          </p:nvSpPr>
          <p:spPr>
            <a:xfrm>
              <a:off x="2831790" y="2173862"/>
              <a:ext cx="6012410" cy="600767"/>
            </a:xfrm>
            <a:custGeom>
              <a:avLst/>
              <a:gdLst>
                <a:gd name="connsiteX0" fmla="*/ 100130 w 600766"/>
                <a:gd name="connsiteY0" fmla="*/ 0 h 6012409"/>
                <a:gd name="connsiteX1" fmla="*/ 500636 w 600766"/>
                <a:gd name="connsiteY1" fmla="*/ 0 h 6012409"/>
                <a:gd name="connsiteX2" fmla="*/ 600766 w 600766"/>
                <a:gd name="connsiteY2" fmla="*/ 100130 h 6012409"/>
                <a:gd name="connsiteX3" fmla="*/ 600766 w 600766"/>
                <a:gd name="connsiteY3" fmla="*/ 6012409 h 6012409"/>
                <a:gd name="connsiteX4" fmla="*/ 600766 w 600766"/>
                <a:gd name="connsiteY4" fmla="*/ 6012409 h 6012409"/>
                <a:gd name="connsiteX5" fmla="*/ 0 w 600766"/>
                <a:gd name="connsiteY5" fmla="*/ 6012409 h 6012409"/>
                <a:gd name="connsiteX6" fmla="*/ 0 w 600766"/>
                <a:gd name="connsiteY6" fmla="*/ 6012409 h 6012409"/>
                <a:gd name="connsiteX7" fmla="*/ 0 w 600766"/>
                <a:gd name="connsiteY7" fmla="*/ 100130 h 6012409"/>
                <a:gd name="connsiteX8" fmla="*/ 100130 w 600766"/>
                <a:gd name="connsiteY8" fmla="*/ 0 h 60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66" h="6012409">
                  <a:moveTo>
                    <a:pt x="600766" y="1002095"/>
                  </a:moveTo>
                  <a:lnTo>
                    <a:pt x="600766" y="5010314"/>
                  </a:lnTo>
                  <a:cubicBezTo>
                    <a:pt x="600766" y="5563750"/>
                    <a:pt x="596286" y="6012404"/>
                    <a:pt x="590761" y="6012404"/>
                  </a:cubicBezTo>
                  <a:lnTo>
                    <a:pt x="0" y="6012404"/>
                  </a:lnTo>
                  <a:lnTo>
                    <a:pt x="0" y="601240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90761" y="5"/>
                  </a:lnTo>
                  <a:cubicBezTo>
                    <a:pt x="596286" y="5"/>
                    <a:pt x="600766" y="448659"/>
                    <a:pt x="600766" y="10020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-1127346"/>
                <a:satOff val="6331"/>
                <a:lumOff val="402"/>
                <a:alphaOff val="0"/>
              </a:schemeClr>
            </a:lnRef>
            <a:fillRef idx="1">
              <a:schemeClr val="accent4">
                <a:tint val="40000"/>
                <a:alpha val="90000"/>
                <a:hueOff val="-1127346"/>
                <a:satOff val="6331"/>
                <a:lumOff val="402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127346"/>
                <a:satOff val="6331"/>
                <a:lumOff val="40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3152" rIns="276977" bIns="15315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latin typeface="+mn-lt"/>
                  <a:cs typeface="Arial" pitchFamily="34" charset="0"/>
                </a:rPr>
                <a:t>Understanding complex biological, earth, and environmental systems</a:t>
              </a:r>
              <a:endParaRPr lang="en-US" sz="1700" kern="1200" dirty="0">
                <a:latin typeface="+mn-lt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7C045D-EE62-F239-6573-D97AAE88218E}"/>
                </a:ext>
              </a:extLst>
            </p:cNvPr>
            <p:cNvSpPr/>
            <p:nvPr/>
          </p:nvSpPr>
          <p:spPr>
            <a:xfrm>
              <a:off x="322285" y="2151377"/>
              <a:ext cx="2609077" cy="624492"/>
            </a:xfrm>
            <a:custGeom>
              <a:avLst/>
              <a:gdLst>
                <a:gd name="connsiteX0" fmla="*/ 0 w 2609077"/>
                <a:gd name="connsiteY0" fmla="*/ 104084 h 624492"/>
                <a:gd name="connsiteX1" fmla="*/ 104084 w 2609077"/>
                <a:gd name="connsiteY1" fmla="*/ 0 h 624492"/>
                <a:gd name="connsiteX2" fmla="*/ 2504993 w 2609077"/>
                <a:gd name="connsiteY2" fmla="*/ 0 h 624492"/>
                <a:gd name="connsiteX3" fmla="*/ 2609077 w 2609077"/>
                <a:gd name="connsiteY3" fmla="*/ 104084 h 624492"/>
                <a:gd name="connsiteX4" fmla="*/ 2609077 w 2609077"/>
                <a:gd name="connsiteY4" fmla="*/ 520408 h 624492"/>
                <a:gd name="connsiteX5" fmla="*/ 2504993 w 2609077"/>
                <a:gd name="connsiteY5" fmla="*/ 624492 h 624492"/>
                <a:gd name="connsiteX6" fmla="*/ 104084 w 2609077"/>
                <a:gd name="connsiteY6" fmla="*/ 624492 h 624492"/>
                <a:gd name="connsiteX7" fmla="*/ 0 w 2609077"/>
                <a:gd name="connsiteY7" fmla="*/ 520408 h 624492"/>
                <a:gd name="connsiteX8" fmla="*/ 0 w 2609077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077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4993" y="0"/>
                  </a:lnTo>
                  <a:cubicBezTo>
                    <a:pt x="2562477" y="0"/>
                    <a:pt x="2609077" y="46600"/>
                    <a:pt x="2609077" y="104084"/>
                  </a:cubicBezTo>
                  <a:lnTo>
                    <a:pt x="2609077" y="520408"/>
                  </a:lnTo>
                  <a:cubicBezTo>
                    <a:pt x="2609077" y="577892"/>
                    <a:pt x="2562477" y="624492"/>
                    <a:pt x="2504993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1275649"/>
                <a:satOff val="7685"/>
                <a:lumOff val="6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Biological and Environmental Research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B36154-D075-A0AB-82E8-F83986579E09}"/>
                </a:ext>
              </a:extLst>
            </p:cNvPr>
            <p:cNvSpPr/>
            <p:nvPr/>
          </p:nvSpPr>
          <p:spPr>
            <a:xfrm>
              <a:off x="2831790" y="2829579"/>
              <a:ext cx="6012410" cy="600767"/>
            </a:xfrm>
            <a:custGeom>
              <a:avLst/>
              <a:gdLst>
                <a:gd name="connsiteX0" fmla="*/ 100130 w 600766"/>
                <a:gd name="connsiteY0" fmla="*/ 0 h 6012409"/>
                <a:gd name="connsiteX1" fmla="*/ 500636 w 600766"/>
                <a:gd name="connsiteY1" fmla="*/ 0 h 6012409"/>
                <a:gd name="connsiteX2" fmla="*/ 600766 w 600766"/>
                <a:gd name="connsiteY2" fmla="*/ 100130 h 6012409"/>
                <a:gd name="connsiteX3" fmla="*/ 600766 w 600766"/>
                <a:gd name="connsiteY3" fmla="*/ 6012409 h 6012409"/>
                <a:gd name="connsiteX4" fmla="*/ 600766 w 600766"/>
                <a:gd name="connsiteY4" fmla="*/ 6012409 h 6012409"/>
                <a:gd name="connsiteX5" fmla="*/ 0 w 600766"/>
                <a:gd name="connsiteY5" fmla="*/ 6012409 h 6012409"/>
                <a:gd name="connsiteX6" fmla="*/ 0 w 600766"/>
                <a:gd name="connsiteY6" fmla="*/ 6012409 h 6012409"/>
                <a:gd name="connsiteX7" fmla="*/ 0 w 600766"/>
                <a:gd name="connsiteY7" fmla="*/ 100130 h 6012409"/>
                <a:gd name="connsiteX8" fmla="*/ 100130 w 600766"/>
                <a:gd name="connsiteY8" fmla="*/ 0 h 60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66" h="6012409">
                  <a:moveTo>
                    <a:pt x="600766" y="1002095"/>
                  </a:moveTo>
                  <a:lnTo>
                    <a:pt x="600766" y="5010314"/>
                  </a:lnTo>
                  <a:cubicBezTo>
                    <a:pt x="600766" y="5563750"/>
                    <a:pt x="596286" y="6012404"/>
                    <a:pt x="590761" y="6012404"/>
                  </a:cubicBezTo>
                  <a:lnTo>
                    <a:pt x="0" y="6012404"/>
                  </a:lnTo>
                  <a:lnTo>
                    <a:pt x="0" y="601240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90761" y="5"/>
                  </a:lnTo>
                  <a:cubicBezTo>
                    <a:pt x="596286" y="5"/>
                    <a:pt x="600766" y="448659"/>
                    <a:pt x="600766" y="10020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-1691018"/>
                <a:satOff val="9496"/>
                <a:lumOff val="603"/>
                <a:alphaOff val="0"/>
              </a:schemeClr>
            </a:lnRef>
            <a:fillRef idx="1">
              <a:schemeClr val="accent4">
                <a:tint val="40000"/>
                <a:alpha val="90000"/>
                <a:hueOff val="-1691018"/>
                <a:satOff val="9496"/>
                <a:lumOff val="603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691018"/>
                <a:satOff val="9496"/>
                <a:lumOff val="60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3152" rIns="276977" bIns="15315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latin typeface="+mn-lt"/>
                  <a:cs typeface="Arial" pitchFamily="34" charset="0"/>
                </a:rPr>
                <a:t>Building the scientific foundations for a fusion energy source </a:t>
              </a:r>
              <a:endParaRPr lang="en-US" sz="1700" kern="1200" dirty="0">
                <a:latin typeface="+mn-l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309CB2-2297-6317-55D5-3616FF10614A}"/>
                </a:ext>
              </a:extLst>
            </p:cNvPr>
            <p:cNvSpPr/>
            <p:nvPr/>
          </p:nvSpPr>
          <p:spPr>
            <a:xfrm>
              <a:off x="322285" y="2807094"/>
              <a:ext cx="2609077" cy="624492"/>
            </a:xfrm>
            <a:custGeom>
              <a:avLst/>
              <a:gdLst>
                <a:gd name="connsiteX0" fmla="*/ 0 w 2609077"/>
                <a:gd name="connsiteY0" fmla="*/ 104084 h 624492"/>
                <a:gd name="connsiteX1" fmla="*/ 104084 w 2609077"/>
                <a:gd name="connsiteY1" fmla="*/ 0 h 624492"/>
                <a:gd name="connsiteX2" fmla="*/ 2504993 w 2609077"/>
                <a:gd name="connsiteY2" fmla="*/ 0 h 624492"/>
                <a:gd name="connsiteX3" fmla="*/ 2609077 w 2609077"/>
                <a:gd name="connsiteY3" fmla="*/ 104084 h 624492"/>
                <a:gd name="connsiteX4" fmla="*/ 2609077 w 2609077"/>
                <a:gd name="connsiteY4" fmla="*/ 520408 h 624492"/>
                <a:gd name="connsiteX5" fmla="*/ 2504993 w 2609077"/>
                <a:gd name="connsiteY5" fmla="*/ 624492 h 624492"/>
                <a:gd name="connsiteX6" fmla="*/ 104084 w 2609077"/>
                <a:gd name="connsiteY6" fmla="*/ 624492 h 624492"/>
                <a:gd name="connsiteX7" fmla="*/ 0 w 2609077"/>
                <a:gd name="connsiteY7" fmla="*/ 520408 h 624492"/>
                <a:gd name="connsiteX8" fmla="*/ 0 w 2609077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077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4993" y="0"/>
                  </a:lnTo>
                  <a:cubicBezTo>
                    <a:pt x="2562477" y="0"/>
                    <a:pt x="2609077" y="46600"/>
                    <a:pt x="2609077" y="104084"/>
                  </a:cubicBezTo>
                  <a:lnTo>
                    <a:pt x="2609077" y="520408"/>
                  </a:lnTo>
                  <a:cubicBezTo>
                    <a:pt x="2609077" y="577892"/>
                    <a:pt x="2562477" y="624492"/>
                    <a:pt x="2504993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1913473"/>
                <a:satOff val="11528"/>
                <a:lumOff val="9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Fusion Energy Sciences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632976-F86B-33CD-1C49-51FA924F2640}"/>
                </a:ext>
              </a:extLst>
            </p:cNvPr>
            <p:cNvSpPr/>
            <p:nvPr/>
          </p:nvSpPr>
          <p:spPr>
            <a:xfrm>
              <a:off x="2831790" y="3485295"/>
              <a:ext cx="6012410" cy="600767"/>
            </a:xfrm>
            <a:custGeom>
              <a:avLst/>
              <a:gdLst>
                <a:gd name="connsiteX0" fmla="*/ 100130 w 600766"/>
                <a:gd name="connsiteY0" fmla="*/ 0 h 6012409"/>
                <a:gd name="connsiteX1" fmla="*/ 500636 w 600766"/>
                <a:gd name="connsiteY1" fmla="*/ 0 h 6012409"/>
                <a:gd name="connsiteX2" fmla="*/ 600766 w 600766"/>
                <a:gd name="connsiteY2" fmla="*/ 100130 h 6012409"/>
                <a:gd name="connsiteX3" fmla="*/ 600766 w 600766"/>
                <a:gd name="connsiteY3" fmla="*/ 6012409 h 6012409"/>
                <a:gd name="connsiteX4" fmla="*/ 600766 w 600766"/>
                <a:gd name="connsiteY4" fmla="*/ 6012409 h 6012409"/>
                <a:gd name="connsiteX5" fmla="*/ 0 w 600766"/>
                <a:gd name="connsiteY5" fmla="*/ 6012409 h 6012409"/>
                <a:gd name="connsiteX6" fmla="*/ 0 w 600766"/>
                <a:gd name="connsiteY6" fmla="*/ 6012409 h 6012409"/>
                <a:gd name="connsiteX7" fmla="*/ 0 w 600766"/>
                <a:gd name="connsiteY7" fmla="*/ 100130 h 6012409"/>
                <a:gd name="connsiteX8" fmla="*/ 100130 w 600766"/>
                <a:gd name="connsiteY8" fmla="*/ 0 h 60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66" h="6012409">
                  <a:moveTo>
                    <a:pt x="600766" y="1002095"/>
                  </a:moveTo>
                  <a:lnTo>
                    <a:pt x="600766" y="5010314"/>
                  </a:lnTo>
                  <a:cubicBezTo>
                    <a:pt x="600766" y="5563750"/>
                    <a:pt x="596286" y="6012404"/>
                    <a:pt x="590761" y="6012404"/>
                  </a:cubicBezTo>
                  <a:lnTo>
                    <a:pt x="0" y="6012404"/>
                  </a:lnTo>
                  <a:lnTo>
                    <a:pt x="0" y="601240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90761" y="5"/>
                  </a:lnTo>
                  <a:cubicBezTo>
                    <a:pt x="596286" y="5"/>
                    <a:pt x="600766" y="448659"/>
                    <a:pt x="600766" y="10020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-2254691"/>
                <a:satOff val="12661"/>
                <a:lumOff val="805"/>
                <a:alphaOff val="0"/>
              </a:schemeClr>
            </a:lnRef>
            <a:fillRef idx="1">
              <a:schemeClr val="accent4">
                <a:tint val="40000"/>
                <a:alpha val="90000"/>
                <a:hueOff val="-2254691"/>
                <a:satOff val="12661"/>
                <a:lumOff val="805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2254691"/>
                <a:satOff val="12661"/>
                <a:lumOff val="80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3152" rIns="276977" bIns="15315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latin typeface="+mn-lt"/>
                  <a:cs typeface="Arial" pitchFamily="34" charset="0"/>
                </a:rPr>
                <a:t>Understanding how the universe works at its most fundamental level</a:t>
              </a:r>
              <a:endParaRPr lang="en-US" sz="1700" kern="1200" dirty="0">
                <a:latin typeface="+mn-l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946170-FE09-9F40-EF0C-584E6F474568}"/>
                </a:ext>
              </a:extLst>
            </p:cNvPr>
            <p:cNvSpPr/>
            <p:nvPr/>
          </p:nvSpPr>
          <p:spPr>
            <a:xfrm>
              <a:off x="322285" y="3462810"/>
              <a:ext cx="2609077" cy="624492"/>
            </a:xfrm>
            <a:custGeom>
              <a:avLst/>
              <a:gdLst>
                <a:gd name="connsiteX0" fmla="*/ 0 w 2609077"/>
                <a:gd name="connsiteY0" fmla="*/ 104084 h 624492"/>
                <a:gd name="connsiteX1" fmla="*/ 104084 w 2609077"/>
                <a:gd name="connsiteY1" fmla="*/ 0 h 624492"/>
                <a:gd name="connsiteX2" fmla="*/ 2504993 w 2609077"/>
                <a:gd name="connsiteY2" fmla="*/ 0 h 624492"/>
                <a:gd name="connsiteX3" fmla="*/ 2609077 w 2609077"/>
                <a:gd name="connsiteY3" fmla="*/ 104084 h 624492"/>
                <a:gd name="connsiteX4" fmla="*/ 2609077 w 2609077"/>
                <a:gd name="connsiteY4" fmla="*/ 520408 h 624492"/>
                <a:gd name="connsiteX5" fmla="*/ 2504993 w 2609077"/>
                <a:gd name="connsiteY5" fmla="*/ 624492 h 624492"/>
                <a:gd name="connsiteX6" fmla="*/ 104084 w 2609077"/>
                <a:gd name="connsiteY6" fmla="*/ 624492 h 624492"/>
                <a:gd name="connsiteX7" fmla="*/ 0 w 2609077"/>
                <a:gd name="connsiteY7" fmla="*/ 520408 h 624492"/>
                <a:gd name="connsiteX8" fmla="*/ 0 w 2609077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077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4993" y="0"/>
                  </a:lnTo>
                  <a:cubicBezTo>
                    <a:pt x="2562477" y="0"/>
                    <a:pt x="2609077" y="46600"/>
                    <a:pt x="2609077" y="104084"/>
                  </a:cubicBezTo>
                  <a:lnTo>
                    <a:pt x="2609077" y="520408"/>
                  </a:lnTo>
                  <a:cubicBezTo>
                    <a:pt x="2609077" y="577892"/>
                    <a:pt x="2562477" y="624492"/>
                    <a:pt x="2504993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551297"/>
                <a:satOff val="15371"/>
                <a:lumOff val="12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High Energy Physics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47C9C1-A34C-B5E1-1F69-D770DCB7A2F3}"/>
                </a:ext>
              </a:extLst>
            </p:cNvPr>
            <p:cNvSpPr/>
            <p:nvPr/>
          </p:nvSpPr>
          <p:spPr>
            <a:xfrm>
              <a:off x="2776520" y="4808070"/>
              <a:ext cx="6067680" cy="581787"/>
            </a:xfrm>
            <a:custGeom>
              <a:avLst/>
              <a:gdLst>
                <a:gd name="connsiteX0" fmla="*/ 96966 w 581786"/>
                <a:gd name="connsiteY0" fmla="*/ 0 h 6067679"/>
                <a:gd name="connsiteX1" fmla="*/ 484820 w 581786"/>
                <a:gd name="connsiteY1" fmla="*/ 0 h 6067679"/>
                <a:gd name="connsiteX2" fmla="*/ 581786 w 581786"/>
                <a:gd name="connsiteY2" fmla="*/ 96966 h 6067679"/>
                <a:gd name="connsiteX3" fmla="*/ 581786 w 581786"/>
                <a:gd name="connsiteY3" fmla="*/ 6067679 h 6067679"/>
                <a:gd name="connsiteX4" fmla="*/ 581786 w 581786"/>
                <a:gd name="connsiteY4" fmla="*/ 6067679 h 6067679"/>
                <a:gd name="connsiteX5" fmla="*/ 0 w 581786"/>
                <a:gd name="connsiteY5" fmla="*/ 6067679 h 6067679"/>
                <a:gd name="connsiteX6" fmla="*/ 0 w 581786"/>
                <a:gd name="connsiteY6" fmla="*/ 6067679 h 6067679"/>
                <a:gd name="connsiteX7" fmla="*/ 0 w 581786"/>
                <a:gd name="connsiteY7" fmla="*/ 96966 h 6067679"/>
                <a:gd name="connsiteX8" fmla="*/ 96966 w 581786"/>
                <a:gd name="connsiteY8" fmla="*/ 0 h 606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786" h="6067679">
                  <a:moveTo>
                    <a:pt x="581786" y="1011301"/>
                  </a:moveTo>
                  <a:lnTo>
                    <a:pt x="581786" y="5056378"/>
                  </a:lnTo>
                  <a:cubicBezTo>
                    <a:pt x="581786" y="5614903"/>
                    <a:pt x="577623" y="6067674"/>
                    <a:pt x="572489" y="6067674"/>
                  </a:cubicBezTo>
                  <a:lnTo>
                    <a:pt x="0" y="6067674"/>
                  </a:lnTo>
                  <a:lnTo>
                    <a:pt x="0" y="606767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2489" y="5"/>
                  </a:lnTo>
                  <a:cubicBezTo>
                    <a:pt x="577623" y="5"/>
                    <a:pt x="581786" y="452776"/>
                    <a:pt x="581786" y="10113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8064A2">
                  <a:tint val="40000"/>
                  <a:alpha val="90000"/>
                  <a:hueOff val="-2630473"/>
                  <a:satOff val="14771"/>
                  <a:lumOff val="939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2225" rIns="276050" bIns="152226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dirty="0">
                  <a:cs typeface="Arial" pitchFamily="34" charset="0"/>
                </a:rPr>
                <a:t>Developing and producing critical isotopes for scientific, medical, national security, and industrial applications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F152E8-3C6B-87E5-5424-9F19C79D96D9}"/>
                </a:ext>
              </a:extLst>
            </p:cNvPr>
            <p:cNvSpPr/>
            <p:nvPr/>
          </p:nvSpPr>
          <p:spPr>
            <a:xfrm>
              <a:off x="322285" y="4785585"/>
              <a:ext cx="2609077" cy="624492"/>
            </a:xfrm>
            <a:custGeom>
              <a:avLst/>
              <a:gdLst>
                <a:gd name="connsiteX0" fmla="*/ 0 w 2574455"/>
                <a:gd name="connsiteY0" fmla="*/ 104084 h 624492"/>
                <a:gd name="connsiteX1" fmla="*/ 104084 w 2574455"/>
                <a:gd name="connsiteY1" fmla="*/ 0 h 624492"/>
                <a:gd name="connsiteX2" fmla="*/ 2470371 w 2574455"/>
                <a:gd name="connsiteY2" fmla="*/ 0 h 624492"/>
                <a:gd name="connsiteX3" fmla="*/ 2574455 w 2574455"/>
                <a:gd name="connsiteY3" fmla="*/ 104084 h 624492"/>
                <a:gd name="connsiteX4" fmla="*/ 2574455 w 2574455"/>
                <a:gd name="connsiteY4" fmla="*/ 520408 h 624492"/>
                <a:gd name="connsiteX5" fmla="*/ 2470371 w 2574455"/>
                <a:gd name="connsiteY5" fmla="*/ 624492 h 624492"/>
                <a:gd name="connsiteX6" fmla="*/ 104084 w 2574455"/>
                <a:gd name="connsiteY6" fmla="*/ 624492 h 624492"/>
                <a:gd name="connsiteX7" fmla="*/ 0 w 2574455"/>
                <a:gd name="connsiteY7" fmla="*/ 520408 h 624492"/>
                <a:gd name="connsiteX8" fmla="*/ 0 w 2574455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455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470371" y="0"/>
                  </a:lnTo>
                  <a:cubicBezTo>
                    <a:pt x="2527855" y="0"/>
                    <a:pt x="2574455" y="46600"/>
                    <a:pt x="2574455" y="104084"/>
                  </a:cubicBezTo>
                  <a:lnTo>
                    <a:pt x="2574455" y="520408"/>
                  </a:lnTo>
                  <a:cubicBezTo>
                    <a:pt x="2574455" y="577892"/>
                    <a:pt x="2527855" y="624492"/>
                    <a:pt x="2470371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3189121"/>
                <a:satOff val="19214"/>
                <a:lumOff val="154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Isotope R&amp;D and Production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DC3CC1-4009-1ADE-F94F-ADAF879022F0}"/>
                </a:ext>
              </a:extLst>
            </p:cNvPr>
            <p:cNvSpPr/>
            <p:nvPr/>
          </p:nvSpPr>
          <p:spPr>
            <a:xfrm>
              <a:off x="2831790" y="4152153"/>
              <a:ext cx="6012410" cy="600767"/>
            </a:xfrm>
            <a:custGeom>
              <a:avLst/>
              <a:gdLst>
                <a:gd name="connsiteX0" fmla="*/ 100130 w 600766"/>
                <a:gd name="connsiteY0" fmla="*/ 0 h 6012409"/>
                <a:gd name="connsiteX1" fmla="*/ 500636 w 600766"/>
                <a:gd name="connsiteY1" fmla="*/ 0 h 6012409"/>
                <a:gd name="connsiteX2" fmla="*/ 600766 w 600766"/>
                <a:gd name="connsiteY2" fmla="*/ 100130 h 6012409"/>
                <a:gd name="connsiteX3" fmla="*/ 600766 w 600766"/>
                <a:gd name="connsiteY3" fmla="*/ 6012409 h 6012409"/>
                <a:gd name="connsiteX4" fmla="*/ 600766 w 600766"/>
                <a:gd name="connsiteY4" fmla="*/ 6012409 h 6012409"/>
                <a:gd name="connsiteX5" fmla="*/ 0 w 600766"/>
                <a:gd name="connsiteY5" fmla="*/ 6012409 h 6012409"/>
                <a:gd name="connsiteX6" fmla="*/ 0 w 600766"/>
                <a:gd name="connsiteY6" fmla="*/ 6012409 h 6012409"/>
                <a:gd name="connsiteX7" fmla="*/ 0 w 600766"/>
                <a:gd name="connsiteY7" fmla="*/ 100130 h 6012409"/>
                <a:gd name="connsiteX8" fmla="*/ 100130 w 600766"/>
                <a:gd name="connsiteY8" fmla="*/ 0 h 60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766" h="6012409">
                  <a:moveTo>
                    <a:pt x="600766" y="1002095"/>
                  </a:moveTo>
                  <a:lnTo>
                    <a:pt x="600766" y="5010314"/>
                  </a:lnTo>
                  <a:cubicBezTo>
                    <a:pt x="600766" y="5563750"/>
                    <a:pt x="596286" y="6012404"/>
                    <a:pt x="590761" y="6012404"/>
                  </a:cubicBezTo>
                  <a:lnTo>
                    <a:pt x="0" y="6012404"/>
                  </a:lnTo>
                  <a:lnTo>
                    <a:pt x="0" y="6012404"/>
                  </a:lnTo>
                  <a:lnTo>
                    <a:pt x="0" y="5"/>
                  </a:lnTo>
                  <a:lnTo>
                    <a:pt x="0" y="5"/>
                  </a:lnTo>
                  <a:lnTo>
                    <a:pt x="590761" y="5"/>
                  </a:lnTo>
                  <a:cubicBezTo>
                    <a:pt x="596286" y="5"/>
                    <a:pt x="600766" y="448659"/>
                    <a:pt x="600766" y="10020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-3382037"/>
                <a:satOff val="18992"/>
                <a:lumOff val="1207"/>
                <a:alphaOff val="0"/>
              </a:schemeClr>
            </a:lnRef>
            <a:fillRef idx="1">
              <a:schemeClr val="accent4">
                <a:tint val="40000"/>
                <a:alpha val="90000"/>
                <a:hueOff val="-3382037"/>
                <a:satOff val="18992"/>
                <a:lumOff val="1207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382037"/>
                <a:satOff val="18992"/>
                <a:lumOff val="12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3153" rIns="276977" bIns="153152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latin typeface="+mn-lt"/>
                  <a:cs typeface="Arial" pitchFamily="34" charset="0"/>
                </a:rPr>
                <a:t>Discovering, exploring, and understanding all forms of nuclear matter</a:t>
              </a:r>
              <a:endParaRPr lang="en-US" sz="1700" kern="1200" dirty="0">
                <a:latin typeface="+mn-lt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68C6B5-9194-20AF-9BFE-3B8E7252C379}"/>
                </a:ext>
              </a:extLst>
            </p:cNvPr>
            <p:cNvSpPr/>
            <p:nvPr/>
          </p:nvSpPr>
          <p:spPr>
            <a:xfrm>
              <a:off x="322285" y="4129668"/>
              <a:ext cx="2609077" cy="624492"/>
            </a:xfrm>
            <a:custGeom>
              <a:avLst/>
              <a:gdLst>
                <a:gd name="connsiteX0" fmla="*/ 0 w 2609077"/>
                <a:gd name="connsiteY0" fmla="*/ 104084 h 624492"/>
                <a:gd name="connsiteX1" fmla="*/ 104084 w 2609077"/>
                <a:gd name="connsiteY1" fmla="*/ 0 h 624492"/>
                <a:gd name="connsiteX2" fmla="*/ 2504993 w 2609077"/>
                <a:gd name="connsiteY2" fmla="*/ 0 h 624492"/>
                <a:gd name="connsiteX3" fmla="*/ 2609077 w 2609077"/>
                <a:gd name="connsiteY3" fmla="*/ 104084 h 624492"/>
                <a:gd name="connsiteX4" fmla="*/ 2609077 w 2609077"/>
                <a:gd name="connsiteY4" fmla="*/ 520408 h 624492"/>
                <a:gd name="connsiteX5" fmla="*/ 2504993 w 2609077"/>
                <a:gd name="connsiteY5" fmla="*/ 624492 h 624492"/>
                <a:gd name="connsiteX6" fmla="*/ 104084 w 2609077"/>
                <a:gd name="connsiteY6" fmla="*/ 624492 h 624492"/>
                <a:gd name="connsiteX7" fmla="*/ 0 w 2609077"/>
                <a:gd name="connsiteY7" fmla="*/ 520408 h 624492"/>
                <a:gd name="connsiteX8" fmla="*/ 0 w 2609077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077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4993" y="0"/>
                  </a:lnTo>
                  <a:cubicBezTo>
                    <a:pt x="2562477" y="0"/>
                    <a:pt x="2609077" y="46600"/>
                    <a:pt x="2609077" y="104084"/>
                  </a:cubicBezTo>
                  <a:lnTo>
                    <a:pt x="2609077" y="520408"/>
                  </a:lnTo>
                  <a:cubicBezTo>
                    <a:pt x="2609077" y="577892"/>
                    <a:pt x="2562477" y="624492"/>
                    <a:pt x="2504993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rgbClr val="1066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3826945"/>
                <a:satOff val="23056"/>
                <a:lumOff val="18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5" tIns="64775" rIns="99065" bIns="6477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Nuclear Physics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BC01D3-E75C-462C-9543-8DF5C523B8E9}"/>
                </a:ext>
              </a:extLst>
            </p:cNvPr>
            <p:cNvSpPr/>
            <p:nvPr/>
          </p:nvSpPr>
          <p:spPr>
            <a:xfrm>
              <a:off x="2823986" y="5452446"/>
              <a:ext cx="6020214" cy="602007"/>
            </a:xfrm>
            <a:custGeom>
              <a:avLst/>
              <a:gdLst>
                <a:gd name="connsiteX0" fmla="*/ 110718 w 664294"/>
                <a:gd name="connsiteY0" fmla="*/ 0 h 6020214"/>
                <a:gd name="connsiteX1" fmla="*/ 553576 w 664294"/>
                <a:gd name="connsiteY1" fmla="*/ 0 h 6020214"/>
                <a:gd name="connsiteX2" fmla="*/ 664294 w 664294"/>
                <a:gd name="connsiteY2" fmla="*/ 110718 h 6020214"/>
                <a:gd name="connsiteX3" fmla="*/ 664294 w 664294"/>
                <a:gd name="connsiteY3" fmla="*/ 6020214 h 6020214"/>
                <a:gd name="connsiteX4" fmla="*/ 664294 w 664294"/>
                <a:gd name="connsiteY4" fmla="*/ 6020214 h 6020214"/>
                <a:gd name="connsiteX5" fmla="*/ 0 w 664294"/>
                <a:gd name="connsiteY5" fmla="*/ 6020214 h 6020214"/>
                <a:gd name="connsiteX6" fmla="*/ 0 w 664294"/>
                <a:gd name="connsiteY6" fmla="*/ 6020214 h 6020214"/>
                <a:gd name="connsiteX7" fmla="*/ 0 w 664294"/>
                <a:gd name="connsiteY7" fmla="*/ 110718 h 6020214"/>
                <a:gd name="connsiteX8" fmla="*/ 110718 w 664294"/>
                <a:gd name="connsiteY8" fmla="*/ 0 h 60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294" h="6020214">
                  <a:moveTo>
                    <a:pt x="664294" y="1003393"/>
                  </a:moveTo>
                  <a:lnTo>
                    <a:pt x="664294" y="5016821"/>
                  </a:lnTo>
                  <a:cubicBezTo>
                    <a:pt x="664294" y="5570978"/>
                    <a:pt x="658824" y="6020209"/>
                    <a:pt x="652077" y="6020209"/>
                  </a:cubicBezTo>
                  <a:lnTo>
                    <a:pt x="0" y="6020209"/>
                  </a:lnTo>
                  <a:lnTo>
                    <a:pt x="0" y="602020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2077" y="5"/>
                  </a:lnTo>
                  <a:cubicBezTo>
                    <a:pt x="658824" y="5"/>
                    <a:pt x="664294" y="449236"/>
                    <a:pt x="664294" y="10033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6253" rIns="280078" bIns="156254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>
                  <a:latin typeface="+mn-lt"/>
                </a:rPr>
                <a:t>Supporting new technologies for use in SC’s scientific facilities and in commercial products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DDEE33-7989-B5B6-F15A-2BCD34A3DF67}"/>
                </a:ext>
              </a:extLst>
            </p:cNvPr>
            <p:cNvSpPr/>
            <p:nvPr/>
          </p:nvSpPr>
          <p:spPr>
            <a:xfrm>
              <a:off x="322285" y="5429961"/>
              <a:ext cx="2609077" cy="624492"/>
            </a:xfrm>
            <a:custGeom>
              <a:avLst/>
              <a:gdLst>
                <a:gd name="connsiteX0" fmla="*/ 0 w 2613364"/>
                <a:gd name="connsiteY0" fmla="*/ 104084 h 624492"/>
                <a:gd name="connsiteX1" fmla="*/ 104084 w 2613364"/>
                <a:gd name="connsiteY1" fmla="*/ 0 h 624492"/>
                <a:gd name="connsiteX2" fmla="*/ 2509280 w 2613364"/>
                <a:gd name="connsiteY2" fmla="*/ 0 h 624492"/>
                <a:gd name="connsiteX3" fmla="*/ 2613364 w 2613364"/>
                <a:gd name="connsiteY3" fmla="*/ 104084 h 624492"/>
                <a:gd name="connsiteX4" fmla="*/ 2613364 w 2613364"/>
                <a:gd name="connsiteY4" fmla="*/ 520408 h 624492"/>
                <a:gd name="connsiteX5" fmla="*/ 2509280 w 2613364"/>
                <a:gd name="connsiteY5" fmla="*/ 624492 h 624492"/>
                <a:gd name="connsiteX6" fmla="*/ 104084 w 2613364"/>
                <a:gd name="connsiteY6" fmla="*/ 624492 h 624492"/>
                <a:gd name="connsiteX7" fmla="*/ 0 w 2613364"/>
                <a:gd name="connsiteY7" fmla="*/ 520408 h 624492"/>
                <a:gd name="connsiteX8" fmla="*/ 0 w 2613364"/>
                <a:gd name="connsiteY8" fmla="*/ 104084 h 62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3364" h="624492">
                  <a:moveTo>
                    <a:pt x="0" y="104084"/>
                  </a:moveTo>
                  <a:cubicBezTo>
                    <a:pt x="0" y="46600"/>
                    <a:pt x="46600" y="0"/>
                    <a:pt x="104084" y="0"/>
                  </a:cubicBezTo>
                  <a:lnTo>
                    <a:pt x="2509280" y="0"/>
                  </a:lnTo>
                  <a:cubicBezTo>
                    <a:pt x="2566764" y="0"/>
                    <a:pt x="2613364" y="46600"/>
                    <a:pt x="2613364" y="104084"/>
                  </a:cubicBezTo>
                  <a:lnTo>
                    <a:pt x="2613364" y="520408"/>
                  </a:lnTo>
                  <a:cubicBezTo>
                    <a:pt x="2613364" y="577892"/>
                    <a:pt x="2566764" y="624492"/>
                    <a:pt x="2509280" y="624492"/>
                  </a:cubicBezTo>
                  <a:lnTo>
                    <a:pt x="104084" y="624492"/>
                  </a:lnTo>
                  <a:cubicBezTo>
                    <a:pt x="46600" y="624492"/>
                    <a:pt x="0" y="577892"/>
                    <a:pt x="0" y="520408"/>
                  </a:cubicBezTo>
                  <a:lnTo>
                    <a:pt x="0" y="10408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5" tIns="60965" rIns="91445" bIns="6096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/>
                <a:t>Accelerator R&amp;D and Production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5E8F72-9B6D-BC6D-9696-11212BA34B23}"/>
              </a:ext>
            </a:extLst>
          </p:cNvPr>
          <p:cNvSpPr txBox="1"/>
          <p:nvPr/>
        </p:nvSpPr>
        <p:spPr>
          <a:xfrm>
            <a:off x="4695345" y="6312419"/>
            <a:ext cx="440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https://science.osti.gov/Programs</a:t>
            </a:r>
          </a:p>
        </p:txBody>
      </p:sp>
    </p:spTree>
    <p:extLst>
      <p:ext uri="{BB962C8B-B14F-4D97-AF65-F5344CB8AC3E}">
        <p14:creationId xmlns:p14="http://schemas.microsoft.com/office/powerpoint/2010/main" val="36307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261D63-5C97-87E0-E984-E07DF9D0DAAC}"/>
              </a:ext>
            </a:extLst>
          </p:cNvPr>
          <p:cNvSpPr txBox="1">
            <a:spLocks/>
          </p:cNvSpPr>
          <p:nvPr/>
        </p:nvSpPr>
        <p:spPr>
          <a:xfrm>
            <a:off x="139995" y="108800"/>
            <a:ext cx="11949224" cy="7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DOE-wide Coordination on STEM Training/Workforce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DD04A-6790-AFC8-B42C-C959E635CE18}"/>
              </a:ext>
            </a:extLst>
          </p:cNvPr>
          <p:cNvSpPr txBox="1"/>
          <p:nvPr/>
        </p:nvSpPr>
        <p:spPr>
          <a:xfrm>
            <a:off x="246997" y="1074509"/>
            <a:ext cx="1173521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In 2020, DOE established a DOE-wide working group (STEM SETT) that now reports to the Under Secretary for Science and Innovation (S4)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Co-chaired by Office of Science and Office of Nuclear Energy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The primary goal of the working group is to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establish enduring mechanisms to foster greater collaboration and coordination across DOE program elements to advance DOE STEM training and education efforts.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dirty="0"/>
              <a:t>To this end, the working group established a DOE STEM Framework planning document, and is now focused on: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Developing a new public presence for DOE STEM, including a new website where all information about DOE’s STEM activities and opportunities can be found. (https://energy.gov/stem)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Developing resources to support areas of mutual interest across programs: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advancing DEIA in DOE programs and activities; 2) methods of assessing mission-critical STEM workforce development and training needs; 3) measuring program effectiveness and impact; and 4) collaborative outreach and recruitment.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8674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9b5d57-ebd0-454d-8188-5a9dd28706ca">
      <Terms xmlns="http://schemas.microsoft.com/office/infopath/2007/PartnerControls"/>
    </lcf76f155ced4ddcb4097134ff3c332f>
    <TaxCatchAll xmlns="0a20205c-0631-4ff0-81c6-46eee12fe7e9" xsi:nil="true"/>
    <Contents xmlns="e59b5d57-ebd0-454d-8188-5a9dd28706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1F1723465AB499E4293ECA29A66FF" ma:contentTypeVersion="16" ma:contentTypeDescription="Create a new document." ma:contentTypeScope="" ma:versionID="17d0632420429ce3a0c43ae3ff53862c">
  <xsd:schema xmlns:xsd="http://www.w3.org/2001/XMLSchema" xmlns:xs="http://www.w3.org/2001/XMLSchema" xmlns:p="http://schemas.microsoft.com/office/2006/metadata/properties" xmlns:ns2="4fede72c-504a-4774-85fb-8eb3d1496b98" xmlns:ns3="e59b5d57-ebd0-454d-8188-5a9dd28706ca" xmlns:ns4="0a20205c-0631-4ff0-81c6-46eee12fe7e9" targetNamespace="http://schemas.microsoft.com/office/2006/metadata/properties" ma:root="true" ma:fieldsID="0cb4d46bb616c78df8784c79dcac509b" ns2:_="" ns3:_="" ns4:_="">
    <xsd:import namespace="4fede72c-504a-4774-85fb-8eb3d1496b98"/>
    <xsd:import namespace="e59b5d57-ebd0-454d-8188-5a9dd28706ca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Conte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e72c-504a-4774-85fb-8eb3d1496b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b5d57-ebd0-454d-8188-5a9dd2870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Contents" ma:index="22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399c3c-3151-49b3-9830-e8954e69ce78}" ma:internalName="TaxCatchAll" ma:showField="CatchAllData" ma:web="4fede72c-504a-4774-85fb-8eb3d1496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3B39F-6511-4D1D-B9BB-E803CB447BD9}">
  <ds:schemaRefs>
    <ds:schemaRef ds:uri="http://schemas.microsoft.com/office/2006/metadata/properties"/>
    <ds:schemaRef ds:uri="http://schemas.microsoft.com/office/infopath/2007/PartnerControls"/>
    <ds:schemaRef ds:uri="e59b5d57-ebd0-454d-8188-5a9dd28706ca"/>
    <ds:schemaRef ds:uri="0a20205c-0631-4ff0-81c6-46eee12fe7e9"/>
  </ds:schemaRefs>
</ds:datastoreItem>
</file>

<file path=customXml/itemProps2.xml><?xml version="1.0" encoding="utf-8"?>
<ds:datastoreItem xmlns:ds="http://schemas.openxmlformats.org/officeDocument/2006/customXml" ds:itemID="{0DC857C7-1CC7-4584-9F39-5A6E9A764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77AD6-FC8B-4C8B-8903-76DDE8345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de72c-504a-4774-85fb-8eb3d1496b98"/>
    <ds:schemaRef ds:uri="e59b5d57-ebd0-454d-8188-5a9dd28706ca"/>
    <ds:schemaRef ds:uri="0a20205c-0631-4ff0-81c6-46eee12fe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9932</TotalTime>
  <Words>1104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Custom Design</vt:lpstr>
      <vt:lpstr>1_Office Theme</vt:lpstr>
      <vt:lpstr>DOE Office of Science  STEM Workforce Development </vt:lpstr>
      <vt:lpstr>PowerPoint Presentation</vt:lpstr>
      <vt:lpstr>PowerPoint Presentation</vt:lpstr>
      <vt:lpstr>PowerPoint Presentation</vt:lpstr>
      <vt:lpstr>DOE STEM – Discover the World of Energy! </vt:lpstr>
      <vt:lpstr>Additional Background</vt:lpstr>
      <vt:lpstr>SC Research Program Offices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Diversity, Equity &amp; Inclusion Initiatives</dc:title>
  <dc:creator>Carruthers, Julie</dc:creator>
  <cp:lastModifiedBy>SC</cp:lastModifiedBy>
  <cp:revision>1045</cp:revision>
  <cp:lastPrinted>2023-05-30T18:51:22Z</cp:lastPrinted>
  <dcterms:created xsi:type="dcterms:W3CDTF">2011-05-14T01:28:16Z</dcterms:created>
  <dcterms:modified xsi:type="dcterms:W3CDTF">2023-09-20T14:13:22Z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0x01010073B1F1723465AB499E4293ECA29A66FF</vt:lpwstr>
  </property>
  <property fmtid="{D5CDD505-2E9C-101B-9397-08002B2CF9AE}" pid="3" name="MediaServiceImageTags">
    <vt:lpwstr/>
  </property>
</Properties>
</file>