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3"/>
  </p:sldMasterIdLst>
  <p:notesMasterIdLst>
    <p:notesMasterId r:id="rId10"/>
  </p:notesMasterIdLst>
  <p:handoutMasterIdLst>
    <p:handoutMasterId r:id="rId11"/>
  </p:handoutMasterIdLst>
  <p:sldIdLst>
    <p:sldId id="1958" r:id="rId4"/>
    <p:sldId id="2147472372" r:id="rId5"/>
    <p:sldId id="1959" r:id="rId6"/>
    <p:sldId id="1973" r:id="rId7"/>
    <p:sldId id="2147472373" r:id="rId8"/>
    <p:sldId id="710" r:id="rId9"/>
  </p:sldIdLst>
  <p:sldSz cx="12192000" cy="6858000"/>
  <p:notesSz cx="6858000" cy="93138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4216" userDrawn="1">
          <p15:clr>
            <a:srgbClr val="A4A3A4"/>
          </p15:clr>
        </p15:guide>
        <p15:guide id="2" orient="horz" pos="3996" userDrawn="1">
          <p15:clr>
            <a:srgbClr val="A4A3A4"/>
          </p15:clr>
        </p15:guide>
        <p15:guide id="3" orient="horz" pos="4000" userDrawn="1">
          <p15:clr>
            <a:srgbClr val="A4A3A4"/>
          </p15:clr>
        </p15:guide>
        <p15:guide id="4" orient="horz" pos="348" userDrawn="1">
          <p15:clr>
            <a:srgbClr val="A4A3A4"/>
          </p15:clr>
        </p15:guide>
        <p15:guide id="5" orient="horz" pos="448" userDrawn="1">
          <p15:clr>
            <a:srgbClr val="A4A3A4"/>
          </p15:clr>
        </p15:guide>
        <p15:guide id="6" orient="horz" pos="2248" userDrawn="1">
          <p15:clr>
            <a:srgbClr val="A4A3A4"/>
          </p15:clr>
        </p15:guide>
        <p15:guide id="7" orient="horz" pos="504" userDrawn="1">
          <p15:clr>
            <a:srgbClr val="A4A3A4"/>
          </p15:clr>
        </p15:guide>
        <p15:guide id="8" orient="horz" pos="408" userDrawn="1">
          <p15:clr>
            <a:srgbClr val="A4A3A4"/>
          </p15:clr>
        </p15:guide>
        <p15:guide id="9" pos="7495" userDrawn="1">
          <p15:clr>
            <a:srgbClr val="A4A3A4"/>
          </p15:clr>
        </p15:guide>
        <p15:guide id="10" pos="3831" userDrawn="1">
          <p15:clr>
            <a:srgbClr val="A4A3A4"/>
          </p15:clr>
        </p15:guide>
        <p15:guide id="11" pos="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A50D1D-7B6C-0D20-344E-92C4140A2D26}" name="Ikakoula, Corrina" initials="IC" userId="S::corrina.ikakoula@hq.doe.gov::075d0193-103f-4962-9c6b-2f7f02c33470" providerId="AD"/>
  <p188:author id="{E7DE9042-1B7C-7E93-E6F1-9F7AD137D773}" name="Rychwalski, Erica" initials="RE" userId="S::erychwal@nrel.gov::342bea8c-82f1-40f6-83d0-e77a78b1cb48" providerId="AD"/>
  <p188:author id="{22023066-10BB-D95A-C406-3B30DB570DD9}" name="Duff, Kyle" initials="DK" userId="S::kduff2@nrel.gov::3063f600-1ac9-4d09-a462-b1712fdf317a" providerId="AD"/>
  <p188:author id="{42A71A92-18DE-AE12-97F6-CB07A11BCA4D}" name="Davidson, Joe" initials="DJ" userId="S::jdavidso@nrel.gov::622c22da-3b65-444d-a689-9139e9d44aa9" providerId="AD"/>
  <p188:author id="{F0C54DA0-65F9-6242-788D-E499A639529A}" name="Pierce, Lizana" initials="PL" userId="S::Lizana.Pierce@Hq.Doe.Gov::5f10deab-417a-4e8c-8043-38bbad68b3d8" providerId="AD"/>
  <p188:author id="{D7989AB8-7495-66C5-2436-5E45C994FCD3}" name="Petersen, Karen" initials="PK" userId="S::kpeterse@nrel.gov::8c864089-6d80-411a-bac1-553682d9852e" providerId="AD"/>
  <p188:author id="{7E4BFEE3-99F5-0853-9158-8DF3F977DC0A}" name="Zietz, Fred" initials="ZF" userId="S::fzietz@nrel.gov::0af1436c-7539-470d-a4e0-f048f39bfc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ey, Jami (CONTR)" initials="AJ(" lastIdx="24" clrIdx="0">
    <p:extLst>
      <p:ext uri="{19B8F6BF-5375-455C-9EA6-DF929625EA0E}">
        <p15:presenceInfo xmlns:p15="http://schemas.microsoft.com/office/powerpoint/2012/main" userId="S-1-5-21-2844929807-1687724802-988633214-167828" providerId="AD"/>
      </p:ext>
    </p:extLst>
  </p:cmAuthor>
  <p:cmAuthor id="2" name="Pierce, Lizana" initials="PL" lastIdx="1" clrIdx="1">
    <p:extLst>
      <p:ext uri="{19B8F6BF-5375-455C-9EA6-DF929625EA0E}">
        <p15:presenceInfo xmlns:p15="http://schemas.microsoft.com/office/powerpoint/2012/main" userId="S::Lizana.Pierce@Hq.Doe.Gov::5f10deab-417a-4e8c-8043-38bbad68b3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F9D"/>
    <a:srgbClr val="3333FF"/>
    <a:srgbClr val="F9AD6F"/>
    <a:srgbClr val="E26B0A"/>
    <a:srgbClr val="0000CC"/>
    <a:srgbClr val="FFFF00"/>
    <a:srgbClr val="006231"/>
    <a:srgbClr val="0099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D2FA4-7F61-5CDA-D0F4-429992DC643E}" v="3" dt="2023-09-20T14:16:52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34" autoAdjust="0"/>
  </p:normalViewPr>
  <p:slideViewPr>
    <p:cSldViewPr snapToGrid="0">
      <p:cViewPr varScale="1">
        <p:scale>
          <a:sx n="55" d="100"/>
          <a:sy n="55" d="100"/>
        </p:scale>
        <p:origin x="1236" y="36"/>
      </p:cViewPr>
      <p:guideLst>
        <p:guide orient="horz" pos="4216"/>
        <p:guide orient="horz" pos="3996"/>
        <p:guide orient="horz" pos="4000"/>
        <p:guide orient="horz" pos="348"/>
        <p:guide orient="horz" pos="448"/>
        <p:guide orient="horz" pos="2248"/>
        <p:guide orient="horz" pos="504"/>
        <p:guide orient="horz" pos="408"/>
        <p:guide pos="7495"/>
        <p:guide pos="3831"/>
        <p:guide pos="1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Keefe, Piper" userId="S::piper.o'keefe@hq.doe.gov::6e89b0d1-4532-4d96-9aea-75c20fb32cf6" providerId="AD" clId="Web-{2F7D2FA4-7F61-5CDA-D0F4-429992DC643E}"/>
    <pc:docChg chg="modSld">
      <pc:chgData name="O'Keefe, Piper" userId="S::piper.o'keefe@hq.doe.gov::6e89b0d1-4532-4d96-9aea-75c20fb32cf6" providerId="AD" clId="Web-{2F7D2FA4-7F61-5CDA-D0F4-429992DC643E}" dt="2023-09-20T14:16:52.228" v="2" actId="20577"/>
      <pc:docMkLst>
        <pc:docMk/>
      </pc:docMkLst>
      <pc:sldChg chg="modSp">
        <pc:chgData name="O'Keefe, Piper" userId="S::piper.o'keefe@hq.doe.gov::6e89b0d1-4532-4d96-9aea-75c20fb32cf6" providerId="AD" clId="Web-{2F7D2FA4-7F61-5CDA-D0F4-429992DC643E}" dt="2023-09-20T14:16:52.228" v="2" actId="20577"/>
        <pc:sldMkLst>
          <pc:docMk/>
          <pc:sldMk cId="2515844559" sldId="1958"/>
        </pc:sldMkLst>
        <pc:spChg chg="mod">
          <ac:chgData name="O'Keefe, Piper" userId="S::piper.o'keefe@hq.doe.gov::6e89b0d1-4532-4d96-9aea-75c20fb32cf6" providerId="AD" clId="Web-{2F7D2FA4-7F61-5CDA-D0F4-429992DC643E}" dt="2023-09-20T14:16:52.228" v="2" actId="20577"/>
          <ac:spMkLst>
            <pc:docMk/>
            <pc:sldMk cId="2515844559" sldId="1958"/>
            <ac:spMk id="3" creationId="{C202268F-8D9E-2EF9-4647-2C1C676656A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1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-106" charset="0"/>
              </a:defRPr>
            </a:lvl1pPr>
          </a:lstStyle>
          <a:p>
            <a:fld id="{69700E68-E5E7-7248-A87A-65D1E81141C3}" type="datetime1">
              <a:rPr lang="en-US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5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846555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-106" charset="0"/>
              </a:defRPr>
            </a:lvl1pPr>
          </a:lstStyle>
          <a:p>
            <a:fld id="{D7A98A14-C31D-8449-AEA9-81E85263E3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1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-106" charset="0"/>
              </a:defRPr>
            </a:lvl1pPr>
          </a:lstStyle>
          <a:p>
            <a:fld id="{EA57D996-692C-BB42-AFE2-9A9C019A3177}" type="datetime1">
              <a:rPr lang="en-US"/>
              <a:pPr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8500"/>
            <a:ext cx="6208712" cy="3494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86" tIns="46194" rIns="92386" bIns="4619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6"/>
            <a:ext cx="5486400" cy="4191238"/>
          </a:xfrm>
          <a:prstGeom prst="rect">
            <a:avLst/>
          </a:prstGeom>
        </p:spPr>
        <p:txBody>
          <a:bodyPr vert="horz" wrap="square" lIns="92386" tIns="46194" rIns="92386" bIns="4619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5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Calibri" pitchFamily="-106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46555"/>
            <a:ext cx="2971800" cy="465693"/>
          </a:xfrm>
          <a:prstGeom prst="rect">
            <a:avLst/>
          </a:prstGeom>
        </p:spPr>
        <p:txBody>
          <a:bodyPr vert="horz" wrap="square" lIns="92386" tIns="46194" rIns="92386" bIns="46194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Calibri" pitchFamily="-106" charset="0"/>
              </a:defRPr>
            </a:lvl1pPr>
          </a:lstStyle>
          <a:p>
            <a:fld id="{EA1563FC-82AB-D046-9156-A73D670BA9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568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8712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A6FE121-16CB-4400-A472-1867FAD30E93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8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1563FC-82AB-D046-9156-A73D670BA9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5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5438" y="698500"/>
            <a:ext cx="6208712" cy="3494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--------------------------------------------------------------------------------------------------------------------------------------------------------------</a:t>
            </a:r>
          </a:p>
          <a:p>
            <a:pPr marL="0" indent="0">
              <a:buFont typeface="+mj-lt"/>
              <a:buNone/>
            </a:pPr>
            <a:r>
              <a:rPr lang="en-US" dirty="0"/>
              <a:t>Alternative images notes: 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And, we have a few of the projects the office has funded highlighted in the collage to the right. Specifically, </a:t>
            </a:r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Seneca Nation in New York on the right side, who installed a 1.5 MW wind turbine. </a:t>
            </a:r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Continuing clockwise, you have the Sokaogon Chippewa Community housing project, and </a:t>
            </a:r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Finally in the upper left corner, a solar photovoltaic installation on a low-income home on the Rocky Boy Reservation. 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Next slide, please.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E8CF-EDC6-4637-8191-499840DDEC8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7405A6A-E3E1-410A-BE41-F0AD7DC0D110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9/20/2023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3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63FC-82AB-D046-9156-A73D670BA9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42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63FC-82AB-D046-9156-A73D670BA99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0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63FC-82AB-D046-9156-A73D670BA9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2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61751" y="965200"/>
            <a:ext cx="10336827" cy="1325880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751" y="2329359"/>
            <a:ext cx="10336827" cy="966205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n-lt"/>
                <a:cs typeface="Franklin Gothic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</a:t>
            </a:r>
          </a:p>
          <a:p>
            <a:r>
              <a:rPr lang="en-US"/>
              <a:t>Date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836524"/>
            <a:ext cx="530577" cy="109092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3395" y="836524"/>
            <a:ext cx="88669" cy="109092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61751" y="533400"/>
            <a:ext cx="10336827" cy="13686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accent6"/>
                </a:solidFill>
              </a:rPr>
              <a:t>DOE OFFICE OF INDIAN ENERGY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476"/>
            <a:ext cx="12192000" cy="2279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8154"/>
            <a:ext cx="12192000" cy="227916"/>
          </a:xfrm>
          <a:prstGeom prst="rect">
            <a:avLst/>
          </a:prstGeom>
        </p:spPr>
      </p:pic>
      <p:pic>
        <p:nvPicPr>
          <p:cNvPr id="19" name="Picture 18" descr="doe_oie_wordmark_horiz_reverse.png">
            <a:extLst>
              <a:ext uri="{FF2B5EF4-FFF2-40B4-BE49-F238E27FC236}">
                <a16:creationId xmlns:a16="http://schemas.microsoft.com/office/drawing/2014/main" id="{8FA18E34-4298-2FE8-067E-8B1303CAFC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76" y="5744967"/>
            <a:ext cx="2871222" cy="4434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8E4A91A-778C-AEC1-34F8-656768371D54}"/>
              </a:ext>
            </a:extLst>
          </p:cNvPr>
          <p:cNvGrpSpPr/>
          <p:nvPr userDrawn="1"/>
        </p:nvGrpSpPr>
        <p:grpSpPr>
          <a:xfrm>
            <a:off x="10159" y="3535265"/>
            <a:ext cx="12167520" cy="1849214"/>
            <a:chOff x="-1" y="2548637"/>
            <a:chExt cx="9144001" cy="13897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42410B-0C0D-E0D2-8827-250DD1E43D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" t="29299" r="-78" b="10150"/>
            <a:stretch/>
          </p:blipFill>
          <p:spPr>
            <a:xfrm>
              <a:off x="-1" y="2548637"/>
              <a:ext cx="3078481" cy="13897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B35B47-3279-3805-54E5-BDF162C77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7478" r="2" b="22530"/>
            <a:stretch/>
          </p:blipFill>
          <p:spPr>
            <a:xfrm>
              <a:off x="6055360" y="2548637"/>
              <a:ext cx="3088640" cy="13897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585373F-5C2B-C096-C31E-F95FD355E76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2" t="30811" r="13253" b="17662"/>
            <a:stretch/>
          </p:blipFill>
          <p:spPr>
            <a:xfrm>
              <a:off x="3076051" y="2548637"/>
              <a:ext cx="3005023" cy="1389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13709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 level - text slid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6051" y="6529297"/>
            <a:ext cx="12218051" cy="328703"/>
          </a:xfrm>
          <a:prstGeom prst="rect">
            <a:avLst/>
          </a:prstGeom>
          <a:solidFill>
            <a:srgbClr val="004F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08526" y="6591006"/>
            <a:ext cx="38901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FFFFFF"/>
                </a:solidFill>
              </a:rPr>
              <a:t>U.S. Department of Energy  |  Office of</a:t>
            </a:r>
            <a:r>
              <a:rPr lang="en-US" sz="800" baseline="0">
                <a:solidFill>
                  <a:srgbClr val="FFFFFF"/>
                </a:solidFill>
              </a:rPr>
              <a:t> Indian Energy  |  </a:t>
            </a:r>
            <a:fld id="{F9C252DC-A164-D04F-A083-01C268BCB08E}" type="slidenum">
              <a:rPr lang="en-US" sz="800" smtClean="0">
                <a:solidFill>
                  <a:srgbClr val="FFFFFF"/>
                </a:solidFill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7680" y="202968"/>
            <a:ext cx="10972800" cy="98755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84104" y="1384047"/>
            <a:ext cx="10931129" cy="382111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423709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06657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314074"/>
            <a:ext cx="12192000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276"/>
            <a:ext cx="12192000" cy="155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51" y="6425902"/>
            <a:ext cx="2775964" cy="30467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01901" y="6591542"/>
            <a:ext cx="490099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7493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6051" y="6314074"/>
            <a:ext cx="12218051" cy="543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7680" y="175768"/>
            <a:ext cx="10972800" cy="987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163321"/>
            <a:ext cx="5384800" cy="496284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6075680" y="1163321"/>
            <a:ext cx="5384800" cy="496284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pic>
        <p:nvPicPr>
          <p:cNvPr id="12" name="Picture 11" descr="doe_oie_wordmark_horiz_reverse.png">
            <a:extLst>
              <a:ext uri="{FF2B5EF4-FFF2-40B4-BE49-F238E27FC236}">
                <a16:creationId xmlns:a16="http://schemas.microsoft.com/office/drawing/2014/main" id="{A7B479DD-12BB-3412-A077-52312A14E9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50" y="6440197"/>
            <a:ext cx="1914208" cy="295666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EEFFC40-D9C6-8AA3-851C-5F2DBECF0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063" y="6452093"/>
            <a:ext cx="367574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1352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6051" y="6314074"/>
            <a:ext cx="12218051" cy="543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doe_oie_wordmark_horiz_revers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67" y="6440197"/>
            <a:ext cx="2552277" cy="29566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87680" y="175768"/>
            <a:ext cx="10972800" cy="987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491067" y="1281113"/>
            <a:ext cx="5386917" cy="6862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91067" y="1920875"/>
            <a:ext cx="5386917" cy="4238625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4834" y="1281113"/>
            <a:ext cx="5389033" cy="6862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4"/>
          </p:nvPr>
        </p:nvSpPr>
        <p:spPr>
          <a:xfrm>
            <a:off x="6074834" y="1920875"/>
            <a:ext cx="5389033" cy="4238625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95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956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01901" y="6591542"/>
            <a:ext cx="490099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920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14074"/>
            <a:ext cx="12192000" cy="543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175768"/>
            <a:ext cx="10972800" cy="9875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9" name="Picture 8" descr="doe_oie_wordmark_horiz_reverse.png">
            <a:extLst>
              <a:ext uri="{FF2B5EF4-FFF2-40B4-BE49-F238E27FC236}">
                <a16:creationId xmlns:a16="http://schemas.microsoft.com/office/drawing/2014/main" id="{7FBF349F-FE87-AFF5-AC80-C623CBEC7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50" y="6440197"/>
            <a:ext cx="1914208" cy="29566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4FB86E-A285-0CE3-F426-67FF0E26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426" y="6586037"/>
            <a:ext cx="367574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3758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4AA521-CC82-B405-7C0C-CA08A5E159EB}"/>
              </a:ext>
            </a:extLst>
          </p:cNvPr>
          <p:cNvSpPr/>
          <p:nvPr userDrawn="1"/>
        </p:nvSpPr>
        <p:spPr>
          <a:xfrm>
            <a:off x="0" y="-2257"/>
            <a:ext cx="12192000" cy="10290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7A76D0-DE0A-67FB-4313-16D8264CB7E1}"/>
              </a:ext>
            </a:extLst>
          </p:cNvPr>
          <p:cNvSpPr/>
          <p:nvPr userDrawn="1"/>
        </p:nvSpPr>
        <p:spPr>
          <a:xfrm>
            <a:off x="0" y="347325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2A875B-C2BF-A0F9-019A-4077FDD8FC51}"/>
              </a:ext>
            </a:extLst>
          </p:cNvPr>
          <p:cNvSpPr/>
          <p:nvPr userDrawn="1"/>
        </p:nvSpPr>
        <p:spPr>
          <a:xfrm>
            <a:off x="315368" y="347325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14074"/>
            <a:ext cx="12192000" cy="543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87680" y="175768"/>
            <a:ext cx="10972800" cy="987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9" name="Picture 8" descr="doe_oie_wordmark_horiz_reverse.png">
            <a:extLst>
              <a:ext uri="{FF2B5EF4-FFF2-40B4-BE49-F238E27FC236}">
                <a16:creationId xmlns:a16="http://schemas.microsoft.com/office/drawing/2014/main" id="{7FBF349F-FE87-AFF5-AC80-C623CBEC7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50" y="6440197"/>
            <a:ext cx="1914208" cy="29566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4FB86E-A285-0CE3-F426-67FF0E26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4426" y="6586037"/>
            <a:ext cx="367574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3264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314074"/>
            <a:ext cx="12192000" cy="54392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7680" y="175768"/>
            <a:ext cx="10972800" cy="662432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32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8320"/>
              </a:solidFill>
            </a:endParaRPr>
          </a:p>
        </p:txBody>
      </p:sp>
      <p:pic>
        <p:nvPicPr>
          <p:cNvPr id="9" name="Picture 8" descr="doe_oie_wordmark_horiz_reverse.png">
            <a:extLst>
              <a:ext uri="{FF2B5EF4-FFF2-40B4-BE49-F238E27FC236}">
                <a16:creationId xmlns:a16="http://schemas.microsoft.com/office/drawing/2014/main" id="{BE4B5C17-C186-EBCB-54A7-EBC37B665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50" y="6440197"/>
            <a:ext cx="1914208" cy="295666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0F51D21-4957-10EB-D8AF-A02E03201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063" y="6471963"/>
            <a:ext cx="367574" cy="26788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‹#›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9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" y="429768"/>
            <a:ext cx="10972800" cy="987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8656" y="1467969"/>
            <a:ext cx="10972800" cy="4862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53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55" r:id="rId7"/>
    <p:sldLayoutId id="2147483756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ln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bostwick@hq.doe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.gov/indianenergy/contributors/doug-maccou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.gov/indianenergy/contributors/doug-maccour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DOEIndianEnergy" TargetMode="External"/><Relationship Id="rId13" Type="http://schemas.openxmlformats.org/officeDocument/2006/relationships/image" Target="../media/image20.jpeg"/><Relationship Id="rId3" Type="http://schemas.openxmlformats.org/officeDocument/2006/relationships/hyperlink" Target="mailto:indianenergy@hq.doe.gov" TargetMode="External"/><Relationship Id="rId7" Type="http://schemas.openxmlformats.org/officeDocument/2006/relationships/image" Target="../media/image16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nergy.gov/indianenergy/contact-us-and-staff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15.emf"/><Relationship Id="rId10" Type="http://schemas.openxmlformats.org/officeDocument/2006/relationships/image" Target="../media/image17.png"/><Relationship Id="rId4" Type="http://schemas.openxmlformats.org/officeDocument/2006/relationships/image" Target="../media/image14.emf"/><Relationship Id="rId9" Type="http://schemas.openxmlformats.org/officeDocument/2006/relationships/hyperlink" Target="https://twitter.com/DOEIndianEnerg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774" y="984844"/>
            <a:ext cx="10770538" cy="8229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Supporting</a:t>
            </a:r>
            <a:r>
              <a:rPr lang="nl-NL" sz="4800" dirty="0"/>
              <a:t> </a:t>
            </a:r>
            <a:r>
              <a:rPr lang="en-US" sz="4800" dirty="0"/>
              <a:t>Tribal</a:t>
            </a:r>
            <a:r>
              <a:rPr lang="nl-NL" sz="4800" dirty="0"/>
              <a:t> Energy </a:t>
            </a:r>
            <a:r>
              <a:rPr lang="en-US" sz="4800" dirty="0"/>
              <a:t>Sovereignty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10389727" y="5544403"/>
            <a:ext cx="1674112" cy="584860"/>
          </a:xfrm>
          <a:prstGeom prst="rect">
            <a:avLst/>
          </a:prstGeom>
        </p:spPr>
        <p:txBody>
          <a:bodyPr rtlCol="0">
            <a:no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cs typeface="+mn-cs"/>
            </a:endParaRPr>
          </a:p>
          <a:p>
            <a:pPr algn="r" defTabSz="457200" fontAlgn="base"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  <a:latin typeface="Calibri"/>
                <a:cs typeface="+mn-cs"/>
              </a:rPr>
              <a:t> 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C202268F-8D9E-2EF9-4647-2C1C676656A7}"/>
              </a:ext>
            </a:extLst>
          </p:cNvPr>
          <p:cNvSpPr txBox="1">
            <a:spLocks/>
          </p:cNvSpPr>
          <p:nvPr/>
        </p:nvSpPr>
        <p:spPr>
          <a:xfrm>
            <a:off x="873774" y="2003068"/>
            <a:ext cx="10261863" cy="14259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Stephanie Bostwick, TCU Coordinator</a:t>
            </a:r>
          </a:p>
          <a:p>
            <a:pPr marL="0" indent="0">
              <a:buNone/>
              <a:defRPr/>
            </a:pPr>
            <a:r>
              <a:rPr lang="en-US" dirty="0">
                <a:ea typeface="+mn-lt"/>
                <a:cs typeface="+mn-lt"/>
                <a:hlinkClick r:id="rId3"/>
              </a:rPr>
              <a:t>stephanie.bostwick@hq.doe.gov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584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3EFA-E915-A143-1A71-379C1DD4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of Indian Energy Policy and Programs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A6F3D3-C2DA-36B3-4E3C-E0C3521EF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2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E8032-7ED6-A010-A3D4-E156179A5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" t="12219" r="1152" b="1837"/>
          <a:stretch/>
        </p:blipFill>
        <p:spPr>
          <a:xfrm>
            <a:off x="641793" y="1163320"/>
            <a:ext cx="10818687" cy="502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744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cs typeface="Arial" panose="020B0604020202020204" pitchFamily="34" charset="0"/>
              </a:rPr>
              <a:t>Office of Indian Energy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701901" y="6586038"/>
            <a:ext cx="490099" cy="267887"/>
          </a:xfrm>
          <a:prstGeom prst="rect">
            <a:avLst/>
          </a:prstGeom>
        </p:spPr>
        <p:txBody>
          <a:bodyPr/>
          <a:lstStyle/>
          <a:p>
            <a:pPr algn="ctr"/>
            <a:fld id="{A01A9B95-505E-4191-B1CA-AFEEDCF759D6}" type="slidenum">
              <a:rPr lang="en-US" smtClean="0">
                <a:solidFill>
                  <a:prstClr val="white"/>
                </a:solidFill>
              </a:rPr>
              <a:pPr algn="ctr"/>
              <a:t>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225" y="878193"/>
            <a:ext cx="642585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tabLst>
                <a:tab pos="228600" algn="l"/>
                <a:tab pos="635000" algn="l"/>
              </a:tabLs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The DOE Office of Indian Energy is charged by Congress under the </a:t>
            </a:r>
            <a:r>
              <a:rPr lang="en-US" sz="1900" b="1" dirty="0">
                <a:solidFill>
                  <a:schemeClr val="accent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Indian Tribal Energy Development and Self Determination Act of 2005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(Title V of the Energy Policy Act of 2005) to “</a:t>
            </a:r>
            <a:r>
              <a:rPr lang="en-US" sz="1900" b="1" dirty="0">
                <a:solidFill>
                  <a:schemeClr val="accent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provide, direct, foster, coordinate, and implement energy planning, education, management, conservation, and delivery programs that 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–</a:t>
            </a:r>
          </a:p>
          <a:p>
            <a:pPr defTabSz="914400">
              <a:spcBef>
                <a:spcPts val="0"/>
              </a:spcBef>
              <a:tabLst>
                <a:tab pos="228600" algn="l"/>
                <a:tab pos="635000" algn="l"/>
              </a:tabLst>
              <a:defRPr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4488" indent="-344488" defTabSz="914400">
              <a:spcBef>
                <a:spcPts val="0"/>
              </a:spcBef>
              <a:spcAft>
                <a:spcPts val="600"/>
              </a:spcAft>
              <a:tabLst>
                <a:tab pos="344488" algn="l"/>
                <a:tab pos="622300" algn="l"/>
              </a:tabLs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(1)	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promote Indian tribal energy development, efficiency, and use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;</a:t>
            </a:r>
          </a:p>
          <a:p>
            <a:pPr marL="344488" indent="-344488" defTabSz="914400">
              <a:spcBef>
                <a:spcPts val="0"/>
              </a:spcBef>
              <a:spcAft>
                <a:spcPts val="600"/>
              </a:spcAft>
              <a:tabLst>
                <a:tab pos="344488" algn="l"/>
                <a:tab pos="622300" algn="l"/>
              </a:tabLs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(2) 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reduce or stabilize energy costs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;</a:t>
            </a:r>
          </a:p>
          <a:p>
            <a:pPr marL="344488" indent="-344488" defTabSz="914400">
              <a:spcBef>
                <a:spcPts val="0"/>
              </a:spcBef>
              <a:spcAft>
                <a:spcPts val="600"/>
              </a:spcAft>
              <a:tabLst>
                <a:tab pos="344488" algn="l"/>
                <a:tab pos="622300" algn="l"/>
              </a:tabLs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(3) 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enhance and strengthen Indian tribal energy and economic infrastructure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relating to natural resource development and electrification; and</a:t>
            </a:r>
          </a:p>
          <a:p>
            <a:pPr marL="344488" indent="-344488" defTabSz="914400">
              <a:spcBef>
                <a:spcPts val="0"/>
              </a:spcBef>
              <a:tabLst>
                <a:tab pos="344488" algn="l"/>
                <a:tab pos="622300" algn="l"/>
              </a:tabLst>
              <a:defRPr/>
            </a:pP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(4) </a:t>
            </a: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bring electrical power and service to Indian land and the homes </a:t>
            </a:r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of tribal members located on Indian lands or acquired, constructed, or improved (in whole or in part) with Federal funds.”</a:t>
            </a: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B8D4DB-F104-42EA-A973-E082D8942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" t="599" r="52813" b="67260"/>
          <a:stretch/>
        </p:blipFill>
        <p:spPr>
          <a:xfrm>
            <a:off x="6990122" y="296811"/>
            <a:ext cx="3121262" cy="245516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475DA5DC-EEDD-4D3D-8696-3EE695E8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430" y="5096497"/>
            <a:ext cx="5127113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/>
                <a:ea typeface="ＭＳ Ｐゴシック"/>
              </a:rPr>
              <a:t>Clockwise from right: </a:t>
            </a:r>
            <a:r>
              <a:rPr lang="en-US" altLang="en-US" sz="1800" b="1" dirty="0">
                <a:solidFill>
                  <a:srgbClr val="000000"/>
                </a:solidFill>
                <a:latin typeface="Arial"/>
                <a:ea typeface="ＭＳ Ｐゴシック"/>
              </a:rPr>
              <a:t>Seneca Nation’s</a:t>
            </a:r>
            <a:r>
              <a:rPr lang="en-US" altLang="en-US" sz="1800" dirty="0">
                <a:solidFill>
                  <a:srgbClr val="000000"/>
                </a:solidFill>
                <a:latin typeface="Arial"/>
                <a:ea typeface="ＭＳ Ｐゴシック"/>
              </a:rPr>
              <a:t> (NY) 1.5-MW wind turbine, 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Sokaogon Chippewa Community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 (WI) Housing Project, and </a:t>
            </a:r>
            <a:r>
              <a:rPr lang="en-US" altLang="en-U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Chippewa Cree Tribe’s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(MT) Residential Solar.</a:t>
            </a:r>
            <a:endParaRPr lang="en-US" altLang="en-US" sz="18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7A389-8685-2E81-484A-9283718F6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4" t="33940" r="52684" b="36942"/>
          <a:stretch/>
        </p:blipFill>
        <p:spPr>
          <a:xfrm>
            <a:off x="6968431" y="2853161"/>
            <a:ext cx="3142953" cy="2239687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929A7-EF8F-54C4-7D22-74150A7C7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24" t="1270" r="20403" b="43517"/>
          <a:stretch/>
        </p:blipFill>
        <p:spPr>
          <a:xfrm>
            <a:off x="10220959" y="296811"/>
            <a:ext cx="1677816" cy="477214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37973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E22CDEF-3BED-9C3A-2FB4-372BCA4B2B80}"/>
              </a:ext>
            </a:extLst>
          </p:cNvPr>
          <p:cNvSpPr/>
          <p:nvPr/>
        </p:nvSpPr>
        <p:spPr>
          <a:xfrm>
            <a:off x="0" y="0"/>
            <a:ext cx="12192000" cy="10290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01901" y="6591542"/>
            <a:ext cx="490099" cy="2678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4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6" name="Picture 8" descr="http://energy.gov/sites/prod/files/styles/contributor_headshot_large/public/contributor/headshot/MacCourt_Doug_square.jpg?itok=CJ7O2Xl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147483647"/>
            <a:ext cx="20288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9866D1-AC4B-A1C2-0586-589ACDAB2DF4}"/>
              </a:ext>
            </a:extLst>
          </p:cNvPr>
          <p:cNvSpPr txBox="1">
            <a:spLocks/>
          </p:cNvSpPr>
          <p:nvPr/>
        </p:nvSpPr>
        <p:spPr>
          <a:xfrm>
            <a:off x="487680" y="175768"/>
            <a:ext cx="10972800" cy="987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Office of Indian Energy – TCU funding announcement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586D0-F58F-695D-B7DE-44EE6B867DC4}"/>
              </a:ext>
            </a:extLst>
          </p:cNvPr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C7FE3-2541-4C19-90AF-368B1A4D0F4C}"/>
              </a:ext>
            </a:extLst>
          </p:cNvPr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B869A4-A8D7-837A-3D8C-B12F6A645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" y="1321581"/>
            <a:ext cx="7297731" cy="470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921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161D9-C26D-E078-ED93-90FADA232392}"/>
              </a:ext>
            </a:extLst>
          </p:cNvPr>
          <p:cNvSpPr txBox="1"/>
          <p:nvPr/>
        </p:nvSpPr>
        <p:spPr>
          <a:xfrm>
            <a:off x="4048360" y="147243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Closed July 27,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5314C-AB74-A1CC-6A3D-119EC4D3A943}"/>
              </a:ext>
            </a:extLst>
          </p:cNvPr>
          <p:cNvSpPr txBox="1"/>
          <p:nvPr/>
        </p:nvSpPr>
        <p:spPr>
          <a:xfrm>
            <a:off x="3012621" y="1073288863"/>
            <a:ext cx="61232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3D307-9B98-F216-94A9-0DCCE15A8CF1}"/>
              </a:ext>
            </a:extLst>
          </p:cNvPr>
          <p:cNvSpPr txBox="1"/>
          <p:nvPr/>
        </p:nvSpPr>
        <p:spPr>
          <a:xfrm>
            <a:off x="8049986" y="1649186"/>
            <a:ext cx="38981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/>
              <a:t>Clean Energy Project and Curriculum Planning (Topic Area 1) - $100,000-250,000;</a:t>
            </a:r>
          </a:p>
          <a:p>
            <a:r>
              <a:rPr lang="en-US" dirty="0"/>
              <a:t>	</a:t>
            </a:r>
            <a:r>
              <a:rPr lang="en-US" sz="1600" dirty="0">
                <a:solidFill>
                  <a:schemeClr val="tx2"/>
                </a:solidFill>
              </a:rPr>
              <a:t>-project planning studies/analysis</a:t>
            </a:r>
          </a:p>
          <a:p>
            <a:r>
              <a:rPr lang="en-US" sz="1600" dirty="0">
                <a:solidFill>
                  <a:schemeClr val="tx2"/>
                </a:solidFill>
              </a:rPr>
              <a:t>	-curriculum development/updates </a:t>
            </a:r>
          </a:p>
          <a:p>
            <a:pPr marL="342900" indent="-342900">
              <a:buAutoNum type="arabicParenBoth"/>
            </a:pPr>
            <a:endParaRPr lang="en-US" dirty="0"/>
          </a:p>
          <a:p>
            <a:r>
              <a:rPr lang="en-US" dirty="0"/>
              <a:t>and,</a:t>
            </a:r>
          </a:p>
          <a:p>
            <a:endParaRPr lang="en-US" dirty="0"/>
          </a:p>
          <a:p>
            <a:pPr marL="352425" indent="-352425"/>
            <a:r>
              <a:rPr lang="en-US" dirty="0"/>
              <a:t>(2) Clean Energy Technology and Curriculum Deployment (Topic Area 2) - $250,000-4M.</a:t>
            </a:r>
          </a:p>
          <a:p>
            <a:pPr marL="352425" indent="-352425"/>
            <a:r>
              <a:rPr lang="en-US" dirty="0"/>
              <a:t>	</a:t>
            </a:r>
            <a:r>
              <a:rPr lang="en-US" sz="1600" dirty="0">
                <a:solidFill>
                  <a:schemeClr val="tx2"/>
                </a:solidFill>
              </a:rPr>
              <a:t>-solar plus storage, wind energy devices</a:t>
            </a:r>
          </a:p>
          <a:p>
            <a:pPr marL="352425" indent="-352425"/>
            <a:r>
              <a:rPr lang="en-US" sz="1600" dirty="0">
                <a:solidFill>
                  <a:schemeClr val="tx2"/>
                </a:solidFill>
              </a:rPr>
              <a:t>	-training equipment</a:t>
            </a:r>
          </a:p>
          <a:p>
            <a:pPr marL="352425" indent="-352425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84D53-8588-3375-AF3A-20E4988B613E}"/>
              </a:ext>
            </a:extLst>
          </p:cNvPr>
          <p:cNvSpPr txBox="1"/>
          <p:nvPr/>
        </p:nvSpPr>
        <p:spPr>
          <a:xfrm>
            <a:off x="3006969" y="1073290119"/>
            <a:ext cx="61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23346-EC07-7295-8865-B4679AD493A3}"/>
              </a:ext>
            </a:extLst>
          </p:cNvPr>
          <p:cNvSpPr txBox="1"/>
          <p:nvPr/>
        </p:nvSpPr>
        <p:spPr>
          <a:xfrm>
            <a:off x="3006969" y="1073290119"/>
            <a:ext cx="61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EE08E-48EC-8412-92E7-BB1BD8B45444}"/>
              </a:ext>
            </a:extLst>
          </p:cNvPr>
          <p:cNvSpPr txBox="1"/>
          <p:nvPr/>
        </p:nvSpPr>
        <p:spPr>
          <a:xfrm>
            <a:off x="8049986" y="5689871"/>
            <a:ext cx="4438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Awards for 2-4 year periods of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6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E22CDEF-3BED-9C3A-2FB4-372BCA4B2B80}"/>
              </a:ext>
            </a:extLst>
          </p:cNvPr>
          <p:cNvSpPr/>
          <p:nvPr/>
        </p:nvSpPr>
        <p:spPr>
          <a:xfrm>
            <a:off x="0" y="0"/>
            <a:ext cx="12192000" cy="102909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701901" y="6591542"/>
            <a:ext cx="490099" cy="2678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5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6" name="Picture 8" descr="http://energy.gov/sites/prod/files/styles/contributor_headshot_large/public/contributor/headshot/MacCourt_Doug_square.jpg?itok=CJ7O2Xl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147483647"/>
            <a:ext cx="20288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9866D1-AC4B-A1C2-0586-589ACDAB2DF4}"/>
              </a:ext>
            </a:extLst>
          </p:cNvPr>
          <p:cNvSpPr txBox="1">
            <a:spLocks/>
          </p:cNvSpPr>
          <p:nvPr/>
        </p:nvSpPr>
        <p:spPr>
          <a:xfrm>
            <a:off x="487680" y="175768"/>
            <a:ext cx="10972800" cy="987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</a:rPr>
              <a:t>Office of Indian Energy – TCU Engagement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586D0-F58F-695D-B7DE-44EE6B867DC4}"/>
              </a:ext>
            </a:extLst>
          </p:cNvPr>
          <p:cNvSpPr/>
          <p:nvPr/>
        </p:nvSpPr>
        <p:spPr>
          <a:xfrm>
            <a:off x="0" y="349582"/>
            <a:ext cx="243840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C7FE3-2541-4C19-90AF-368B1A4D0F4C}"/>
              </a:ext>
            </a:extLst>
          </p:cNvPr>
          <p:cNvSpPr/>
          <p:nvPr/>
        </p:nvSpPr>
        <p:spPr>
          <a:xfrm>
            <a:off x="315368" y="349582"/>
            <a:ext cx="97881" cy="28083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5314C-AB74-A1CC-6A3D-119EC4D3A943}"/>
              </a:ext>
            </a:extLst>
          </p:cNvPr>
          <p:cNvSpPr txBox="1"/>
          <p:nvPr/>
        </p:nvSpPr>
        <p:spPr>
          <a:xfrm>
            <a:off x="3012621" y="1073288863"/>
            <a:ext cx="61232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584D53-8588-3375-AF3A-20E4988B613E}"/>
              </a:ext>
            </a:extLst>
          </p:cNvPr>
          <p:cNvSpPr txBox="1"/>
          <p:nvPr/>
        </p:nvSpPr>
        <p:spPr>
          <a:xfrm>
            <a:off x="3006969" y="1073290119"/>
            <a:ext cx="61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23346-EC07-7295-8865-B4679AD493A3}"/>
              </a:ext>
            </a:extLst>
          </p:cNvPr>
          <p:cNvSpPr txBox="1"/>
          <p:nvPr/>
        </p:nvSpPr>
        <p:spPr>
          <a:xfrm>
            <a:off x="3006969" y="1073290119"/>
            <a:ext cx="6119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Clean Energy Project and Curriculum Planning (Topic Area 1); and, (2) Clean Energy Technology and Curriculum Deployment (Topic Area 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CFB116-668A-DEF5-5BDA-F586EC335706}"/>
              </a:ext>
            </a:extLst>
          </p:cNvPr>
          <p:cNvSpPr txBox="1"/>
          <p:nvPr/>
        </p:nvSpPr>
        <p:spPr>
          <a:xfrm>
            <a:off x="703385" y="1859339"/>
            <a:ext cx="1075709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1025" indent="-581025">
              <a:buFont typeface="+mj-lt"/>
              <a:buAutoNum type="arabicPeriod"/>
            </a:pPr>
            <a:r>
              <a:rPr lang="en-US" sz="3600" dirty="0"/>
              <a:t>Outreach to TCUs regarding FOAs and clean energy needs/education and training needs</a:t>
            </a:r>
          </a:p>
          <a:p>
            <a:pPr marL="923925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Campus visits</a:t>
            </a:r>
          </a:p>
          <a:p>
            <a:pPr marL="923925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listening sessions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/>
          </a:p>
          <a:p>
            <a:pPr marL="581025" indent="-581025"/>
            <a:r>
              <a:rPr lang="en-US" sz="3600" dirty="0"/>
              <a:t>2. Workforce Development – Native Energy Workforce Education Consortium (NEWEC)</a:t>
            </a:r>
          </a:p>
          <a:p>
            <a:pPr marL="923925" indent="-342900"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TCUs working on clean energy workforce training programs</a:t>
            </a:r>
          </a:p>
          <a:p>
            <a:pPr marL="923925" indent="-342900">
              <a:buFontTx/>
              <a:buChar char="-"/>
            </a:pPr>
            <a:r>
              <a:rPr lang="en-US" sz="2400">
                <a:solidFill>
                  <a:schemeClr val="tx2"/>
                </a:solidFill>
              </a:rPr>
              <a:t>Open</a:t>
            </a:r>
            <a:r>
              <a:rPr lang="en-US" sz="2400" dirty="0">
                <a:solidFill>
                  <a:schemeClr val="tx2"/>
                </a:solidFill>
              </a:rPr>
              <a:t>-</a:t>
            </a:r>
            <a:r>
              <a:rPr lang="en-US" sz="2400">
                <a:solidFill>
                  <a:schemeClr val="tx2"/>
                </a:solidFill>
              </a:rPr>
              <a:t>source </a:t>
            </a:r>
            <a:r>
              <a:rPr lang="en-US" sz="2400" dirty="0">
                <a:solidFill>
                  <a:schemeClr val="tx2"/>
                </a:solidFill>
              </a:rPr>
              <a:t>curriculum with incorporation of TK </a:t>
            </a:r>
            <a:r>
              <a:rPr lang="en-US" sz="2400">
                <a:solidFill>
                  <a:schemeClr val="tx2"/>
                </a:solidFill>
              </a:rPr>
              <a:t>and language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6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FEF5A37-A87F-4CBD-A918-52C929ED74D2}" type="slidenum">
              <a:rPr lang="en-US" altLang="en-US" smtClean="0">
                <a:ea typeface="ＭＳ Ｐゴシック" panose="020B0600070205080204" pitchFamily="34" charset="-128"/>
                <a:cs typeface="+mn-cs"/>
              </a:rPr>
              <a:pPr>
                <a:defRPr/>
              </a:pPr>
              <a:t>6</a:t>
            </a:fld>
            <a:endParaRPr lang="en-US" altLang="en-US"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A3EE4C-B278-A2C6-4ADB-7ECD9202B98E}"/>
              </a:ext>
            </a:extLst>
          </p:cNvPr>
          <p:cNvGrpSpPr/>
          <p:nvPr/>
        </p:nvGrpSpPr>
        <p:grpSpPr>
          <a:xfrm>
            <a:off x="174729" y="1171989"/>
            <a:ext cx="6756934" cy="5026736"/>
            <a:chOff x="511981" y="1437878"/>
            <a:chExt cx="6505764" cy="420677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6F59142-E1CE-E8E2-4429-F370E2F15B3F}"/>
                </a:ext>
              </a:extLst>
            </p:cNvPr>
            <p:cNvCxnSpPr>
              <a:cxnSpLocks/>
            </p:cNvCxnSpPr>
            <p:nvPr/>
          </p:nvCxnSpPr>
          <p:spPr>
            <a:xfrm>
              <a:off x="574534" y="3935932"/>
              <a:ext cx="609296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FA22255-A4F8-9137-6C0F-4E7ED736161D}"/>
                </a:ext>
              </a:extLst>
            </p:cNvPr>
            <p:cNvCxnSpPr>
              <a:cxnSpLocks/>
            </p:cNvCxnSpPr>
            <p:nvPr/>
          </p:nvCxnSpPr>
          <p:spPr>
            <a:xfrm>
              <a:off x="574535" y="2937409"/>
              <a:ext cx="608990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73372E9-918A-EE9A-0AC2-7067321C5E6F}"/>
                </a:ext>
              </a:extLst>
            </p:cNvPr>
            <p:cNvGrpSpPr/>
            <p:nvPr/>
          </p:nvGrpSpPr>
          <p:grpSpPr>
            <a:xfrm>
              <a:off x="625860" y="1437878"/>
              <a:ext cx="6268555" cy="1354217"/>
              <a:chOff x="625860" y="1437878"/>
              <a:chExt cx="6268555" cy="1354217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988D85-0B02-A793-573D-11F882B1C40E}"/>
                  </a:ext>
                </a:extLst>
              </p:cNvPr>
              <p:cNvSpPr txBox="1"/>
              <p:nvPr/>
            </p:nvSpPr>
            <p:spPr>
              <a:xfrm>
                <a:off x="1387388" y="1437878"/>
                <a:ext cx="5507027" cy="13542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>
                <a:spAutoFit/>
              </a:bodyPr>
              <a:lstStyle/>
              <a:p>
                <a:pPr lvl="0" eaLnBrk="1" hangingPunct="1">
                  <a:spcBef>
                    <a:spcPct val="0"/>
                  </a:spcBef>
                  <a:buNone/>
                </a:pPr>
                <a:r>
                  <a:rPr lang="en-US" altLang="en-US" sz="2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Office of Indian Energy </a:t>
                </a:r>
              </a:p>
              <a:p>
                <a:pPr lvl="0" eaLnBrk="1" hangingPunct="1">
                  <a:spcBef>
                    <a:spcPct val="0"/>
                  </a:spcBef>
                  <a:buNone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(240) 562-1352</a:t>
                </a:r>
              </a:p>
              <a:p>
                <a:r>
                  <a:rPr lang="en-US" altLang="en-US" sz="2000" u="sng" dirty="0">
                    <a:solidFill>
                      <a:srgbClr val="002060"/>
                    </a:solidFill>
                    <a:latin typeface="Arial"/>
                    <a:ea typeface="ＭＳ Ｐゴシック"/>
                    <a:cs typeface="Arial"/>
                    <a:hlinkClick r:id="rId3"/>
                  </a:rPr>
                  <a:t>indianenergy@hq.doe.gov</a:t>
                </a:r>
                <a:br>
                  <a:rPr lang="en-US" altLang="en-US" sz="2000" u="sng" dirty="0">
                    <a:solidFill>
                      <a:srgbClr val="002060"/>
                    </a:solidFill>
                    <a:latin typeface="Arial"/>
                    <a:ea typeface="ＭＳ Ｐゴシック"/>
                    <a:cs typeface="Arial"/>
                  </a:rPr>
                </a:br>
                <a:r>
                  <a:rPr lang="en-US" sz="2000" u="sng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energy.gov/indianenergy</a:t>
                </a:r>
                <a:endParaRPr lang="en-US" altLang="en-US" sz="2000" u="sng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69EA7ED3-182B-90D9-F004-6D3F362AC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9404" y="2151284"/>
                <a:ext cx="534248" cy="53424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2AAC8D3-285B-8C48-E09F-AA786D3A3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5860" y="1547923"/>
                <a:ext cx="565070" cy="390412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F0E646-4BBC-0B94-21F6-EA8B7A007EAA}"/>
                </a:ext>
              </a:extLst>
            </p:cNvPr>
            <p:cNvGrpSpPr/>
            <p:nvPr/>
          </p:nvGrpSpPr>
          <p:grpSpPr>
            <a:xfrm>
              <a:off x="745446" y="3068007"/>
              <a:ext cx="6272299" cy="738664"/>
              <a:chOff x="745446" y="3068007"/>
              <a:chExt cx="6272299" cy="73866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CA909E-922F-F6D9-8BD6-B23FD500FBCD}"/>
                  </a:ext>
                </a:extLst>
              </p:cNvPr>
              <p:cNvSpPr txBox="1"/>
              <p:nvPr/>
            </p:nvSpPr>
            <p:spPr>
              <a:xfrm>
                <a:off x="1394734" y="3068007"/>
                <a:ext cx="562301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eaLnBrk="1" hangingPunct="1">
                  <a:spcBef>
                    <a:spcPct val="0"/>
                  </a:spcBef>
                  <a:buNone/>
                </a:pPr>
                <a:r>
                  <a:rPr lang="en-US" altLang="en-US" sz="2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Subscribe to get our email updates</a:t>
                </a:r>
              </a:p>
              <a:p>
                <a:pPr lvl="0" eaLnBrk="1" hangingPunct="1">
                  <a:spcBef>
                    <a:spcPct val="0"/>
                  </a:spcBef>
                  <a:buNone/>
                </a:pPr>
                <a:r>
                  <a:rPr lang="en-US" sz="2000" dirty="0">
                    <a:solidFill>
                      <a:srgbClr val="004F9D"/>
                    </a:solidFill>
                    <a:hlinkClick r:id="rId6"/>
                  </a:rPr>
                  <a:t>energy.gov/indianenergy/contact-us-and-staff</a:t>
                </a:r>
                <a:endParaRPr lang="en-US" altLang="en-US" sz="2000" dirty="0">
                  <a:solidFill>
                    <a:srgbClr val="004F9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88B86C9-B4A2-7C4A-48AE-0D00A55E7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5446" y="3154254"/>
                <a:ext cx="342163" cy="530352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26DA38-63A7-F598-B8C3-1E28B45D01D8}"/>
                </a:ext>
              </a:extLst>
            </p:cNvPr>
            <p:cNvGrpSpPr/>
            <p:nvPr/>
          </p:nvGrpSpPr>
          <p:grpSpPr>
            <a:xfrm>
              <a:off x="511981" y="4014836"/>
              <a:ext cx="5908104" cy="1629812"/>
              <a:chOff x="504731" y="4341410"/>
              <a:chExt cx="5908104" cy="1629812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1483564" y="4460946"/>
                <a:ext cx="4929271" cy="14397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defTabSz="4572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</a:rPr>
                  <a:t>Social Media</a:t>
                </a:r>
              </a:p>
              <a:p>
                <a:pPr marL="0" marR="0" lvl="0" indent="0" defTabSz="4572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06" charset="-128"/>
                  <a:cs typeface="Arial" panose="020B0604020202020204" pitchFamily="34" charset="0"/>
                </a:endParaRPr>
              </a:p>
              <a:p>
                <a:pPr marL="0" marR="0" lvl="0" indent="0" defTabSz="4572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9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  <a:hlinkClick r:id="rId8"/>
                  </a:rPr>
                  <a:t>facebook.com/</a:t>
                </a:r>
                <a:r>
                  <a:rPr kumimoji="0" lang="en-US" alt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F9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  <a:hlinkClick r:id="rId8"/>
                  </a:rPr>
                  <a:t>DOEIndianEnergy</a:t>
                </a:r>
                <a:endParaRPr kumimoji="0" lang="en-US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004F9D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-106" charset="-128"/>
                  <a:cs typeface="Arial" panose="020B0604020202020204" pitchFamily="34" charset="0"/>
                </a:endParaRPr>
              </a:p>
              <a:p>
                <a:pPr marL="0" marR="0" lvl="0" indent="0" defTabSz="4572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en-US" sz="1100" noProof="0" dirty="0">
                  <a:solidFill>
                    <a:srgbClr val="004F9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9"/>
                </a:endParaRPr>
              </a:p>
              <a:p>
                <a:pPr marL="0" marR="0" lvl="0" indent="0" defTabSz="4572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9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  <a:hlinkClick r:id="rId9"/>
                  </a:rPr>
                  <a:t>twitter.com/</a:t>
                </a:r>
                <a:r>
                  <a:rPr kumimoji="0" lang="en-US" altLang="en-US" sz="200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4F9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  <a:hlinkClick r:id="rId9"/>
                  </a:rPr>
                  <a:t>DOEIndianEnergy</a:t>
                </a:r>
                <a:r>
                  <a:rPr kumimoji="0" lang="en-US" alt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F9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-106" charset="-128"/>
                    <a:cs typeface="Arial" panose="020B0604020202020204" pitchFamily="34" charset="0"/>
                  </a:rPr>
                  <a:t> </a:t>
                </a:r>
                <a:endParaRPr lang="en-US" altLang="en-US" sz="2000" dirty="0">
                  <a:solidFill>
                    <a:srgbClr val="004F9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7A11211-3EF6-44BD-97C6-BD9C38674C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7107" y="4890697"/>
                <a:ext cx="710778" cy="53123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2304A1A-D66E-4A26-B475-8E6A6E621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4731" y="5376654"/>
                <a:ext cx="875406" cy="59456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53E71D5-958B-C592-DC6E-937443347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8243" y="4341410"/>
                <a:ext cx="651007" cy="549287"/>
              </a:xfrm>
              <a:prstGeom prst="rect">
                <a:avLst/>
              </a:prstGeom>
            </p:spPr>
          </p:pic>
        </p:grpSp>
      </p:grpSp>
      <p:pic>
        <p:nvPicPr>
          <p:cNvPr id="26" name="Picture 25" descr="Solar panels in front of a rocky mountain&#10;&#10;Description automatically generated with low confidence">
            <a:extLst>
              <a:ext uri="{FF2B5EF4-FFF2-40B4-BE49-F238E27FC236}">
                <a16:creationId xmlns:a16="http://schemas.microsoft.com/office/drawing/2014/main" id="{186A47A5-2F55-65C2-74DA-148F927F5EB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086" r="18848"/>
          <a:stretch/>
        </p:blipFill>
        <p:spPr>
          <a:xfrm>
            <a:off x="6768760" y="1334157"/>
            <a:ext cx="5213699" cy="445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49415E-B729-907B-FAAB-AD1DFE2383AF}"/>
              </a:ext>
            </a:extLst>
          </p:cNvPr>
          <p:cNvSpPr txBox="1">
            <a:spLocks/>
          </p:cNvSpPr>
          <p:nvPr/>
        </p:nvSpPr>
        <p:spPr>
          <a:xfrm>
            <a:off x="487680" y="182880"/>
            <a:ext cx="10972800" cy="596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</a:rPr>
              <a:t>Engage with us to learn more</a:t>
            </a:r>
          </a:p>
        </p:txBody>
      </p:sp>
    </p:spTree>
    <p:extLst>
      <p:ext uri="{BB962C8B-B14F-4D97-AF65-F5344CB8AC3E}">
        <p14:creationId xmlns:p14="http://schemas.microsoft.com/office/powerpoint/2010/main" val="418124743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IE Blue 02092016">
  <a:themeElements>
    <a:clrScheme name="DOE-IE_2016 1">
      <a:dk1>
        <a:srgbClr val="004F9D"/>
      </a:dk1>
      <a:lt1>
        <a:sysClr val="window" lastClr="FFFFFF"/>
      </a:lt1>
      <a:dk2>
        <a:srgbClr val="40474F"/>
      </a:dk2>
      <a:lt2>
        <a:srgbClr val="EEECE1"/>
      </a:lt2>
      <a:accent1>
        <a:srgbClr val="3184AD"/>
      </a:accent1>
      <a:accent2>
        <a:srgbClr val="588074"/>
      </a:accent2>
      <a:accent3>
        <a:srgbClr val="895C77"/>
      </a:accent3>
      <a:accent4>
        <a:srgbClr val="E0601F"/>
      </a:accent4>
      <a:accent5>
        <a:srgbClr val="E88320"/>
      </a:accent5>
      <a:accent6>
        <a:srgbClr val="FFC956"/>
      </a:accent6>
      <a:hlink>
        <a:srgbClr val="3184AD"/>
      </a:hlink>
      <a:folHlink>
        <a:srgbClr val="3184A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 IE Blue 02092016" id="{6E1DF819-5D62-4CCF-B878-43D4AB9D9974}" vid="{D391CDA9-882A-420D-87A9-F841428421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1F1723465AB499E4293ECA29A66FF" ma:contentTypeVersion="16" ma:contentTypeDescription="Create a new document." ma:contentTypeScope="" ma:versionID="17d0632420429ce3a0c43ae3ff53862c">
  <xsd:schema xmlns:xsd="http://www.w3.org/2001/XMLSchema" xmlns:xs="http://www.w3.org/2001/XMLSchema" xmlns:p="http://schemas.microsoft.com/office/2006/metadata/properties" xmlns:ns2="4fede72c-504a-4774-85fb-8eb3d1496b98" xmlns:ns3="e59b5d57-ebd0-454d-8188-5a9dd28706ca" xmlns:ns4="0a20205c-0631-4ff0-81c6-46eee12fe7e9" targetNamespace="http://schemas.microsoft.com/office/2006/metadata/properties" ma:root="true" ma:fieldsID="0cb4d46bb616c78df8784c79dcac509b" ns2:_="" ns3:_="" ns4:_="">
    <xsd:import namespace="4fede72c-504a-4774-85fb-8eb3d1496b98"/>
    <xsd:import namespace="e59b5d57-ebd0-454d-8188-5a9dd28706ca"/>
    <xsd:import namespace="0a20205c-0631-4ff0-81c6-46eee12fe7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Location" minOccurs="0"/>
                <xsd:element ref="ns3:Content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de72c-504a-4774-85fb-8eb3d1496b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b5d57-ebd0-454d-8188-5a9dd28706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d46bd7-4a58-4bc0-a217-7245e6e704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Contents" ma:index="22" nillable="true" ma:displayName="Contents" ma:format="Dropdown" ma:internalName="Contents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0205c-0631-4ff0-81c6-46eee12fe7e9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8399c3c-3151-49b3-9830-e8954e69ce78}" ma:internalName="TaxCatchAll" ma:showField="CatchAllData" ma:web="4fede72c-504a-4774-85fb-8eb3d1496b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C4DDD0-5BAD-4302-B65D-900C9D8A08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F25A0E-77C9-472B-9E98-89D4B6FC8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ede72c-504a-4774-85fb-8eb3d1496b98"/>
    <ds:schemaRef ds:uri="e59b5d57-ebd0-454d-8188-5a9dd28706ca"/>
    <ds:schemaRef ds:uri="0a20205c-0631-4ff0-81c6-46eee12fe7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EERE Collage Green-white interior_REV2012.potx</Template>
  <TotalTime>2572</TotalTime>
  <Words>661</Words>
  <Application>Microsoft Office PowerPoint</Application>
  <PresentationFormat>Widescreen</PresentationFormat>
  <Paragraphs>73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Theme IE Blue 02092016</vt:lpstr>
      <vt:lpstr>Supporting Tribal Energy Sovereignty</vt:lpstr>
      <vt:lpstr>Office of Indian Energy Policy and Programs</vt:lpstr>
      <vt:lpstr>Office of Indian Energy</vt:lpstr>
      <vt:lpstr>PowerPoint Presentation</vt:lpstr>
      <vt:lpstr>PowerPoint Presentation</vt:lpstr>
      <vt:lpstr>PowerPoint Presentation</vt:lpstr>
    </vt:vector>
  </TitlesOfParts>
  <Company>NREL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Green version of the EERE PowerPoint template, for use with PowerPoint 2007.</dc:subject>
  <dc:creator>NREL Staff</dc:creator>
  <cp:lastModifiedBy>Bostwick, Stephanie</cp:lastModifiedBy>
  <cp:revision>84</cp:revision>
  <cp:lastPrinted>2016-11-11T23:53:04Z</cp:lastPrinted>
  <dcterms:created xsi:type="dcterms:W3CDTF">2011-11-16T16:51:06Z</dcterms:created>
  <dcterms:modified xsi:type="dcterms:W3CDTF">2023-09-20T14:17:01Z</dcterms:modified>
</cp:coreProperties>
</file>