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86" r:id="rId2"/>
    <p:sldMasterId id="2147483698" r:id="rId3"/>
    <p:sldMasterId id="2147483710" r:id="rId4"/>
    <p:sldMasterId id="2147483720" r:id="rId5"/>
  </p:sldMasterIdLst>
  <p:notesMasterIdLst>
    <p:notesMasterId r:id="rId28"/>
  </p:notesMasterIdLst>
  <p:sldIdLst>
    <p:sldId id="258" r:id="rId6"/>
    <p:sldId id="341" r:id="rId7"/>
    <p:sldId id="338" r:id="rId8"/>
    <p:sldId id="342" r:id="rId9"/>
    <p:sldId id="339" r:id="rId10"/>
    <p:sldId id="334" r:id="rId11"/>
    <p:sldId id="335" r:id="rId12"/>
    <p:sldId id="336" r:id="rId13"/>
    <p:sldId id="320" r:id="rId14"/>
    <p:sldId id="326" r:id="rId15"/>
    <p:sldId id="327" r:id="rId16"/>
    <p:sldId id="346" r:id="rId17"/>
    <p:sldId id="330" r:id="rId18"/>
    <p:sldId id="328" r:id="rId19"/>
    <p:sldId id="340" r:id="rId20"/>
    <p:sldId id="331" r:id="rId21"/>
    <p:sldId id="333" r:id="rId22"/>
    <p:sldId id="332" r:id="rId23"/>
    <p:sldId id="343" r:id="rId24"/>
    <p:sldId id="344" r:id="rId25"/>
    <p:sldId id="345" r:id="rId26"/>
    <p:sldId id="337" r:id="rId2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E" initials="E" lastIdx="38" clrIdx="0"/>
  <p:cmAuthor id="1" name="SPO" initials="SPO" lastIdx="1" clrIdx="1"/>
  <p:cmAuthor id="2" name="Jaclyn Prazenica" initials="JP" lastIdx="15" clrIdx="2">
    <p:extLst/>
  </p:cmAuthor>
  <p:cmAuthor id="3" name="Burr, Stephen (CONTR)" initials="BS(" lastIdx="9" clrIdx="3">
    <p:extLst/>
  </p:cmAuthor>
  <p:cmAuthor id="4" name="Steve Bruno" initials="" lastIdx="8" clrIdx="4"/>
  <p:cmAuthor id="5" name="Brechmacher, Scott (CONTR)" initials="BS(" lastIdx="2" clrIdx="5">
    <p:extLst>
      <p:ext uri="{19B8F6BF-5375-455C-9EA6-DF929625EA0E}">
        <p15:presenceInfo xmlns:p15="http://schemas.microsoft.com/office/powerpoint/2012/main" userId="S-1-5-21-2844929807-1687724802-988633214-172734" providerId="AD"/>
      </p:ext>
    </p:extLst>
  </p:cmAuthor>
  <p:cmAuthor id="6" name="Moland, Brianna (CONTR)" initials="MB(" lastIdx="1" clrIdx="6">
    <p:extLst>
      <p:ext uri="{19B8F6BF-5375-455C-9EA6-DF929625EA0E}">
        <p15:presenceInfo xmlns:p15="http://schemas.microsoft.com/office/powerpoint/2012/main" userId="S-1-5-21-2844929807-1687724802-988633214-2303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60000"/>
    <a:srgbClr val="008A3E"/>
    <a:srgbClr val="005024"/>
    <a:srgbClr val="DC1616"/>
    <a:srgbClr val="FBC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0" autoAdjust="0"/>
    <p:restoredTop sz="94178" autoAdjust="0"/>
  </p:normalViewPr>
  <p:slideViewPr>
    <p:cSldViewPr>
      <p:cViewPr varScale="1">
        <p:scale>
          <a:sx n="49" d="100"/>
          <a:sy n="49" d="100"/>
        </p:scale>
        <p:origin x="1554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00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C2CD52-767B-4498-8245-C22A677C8284}" type="datetimeFigureOut">
              <a:rPr lang="en-US" smtClean="0"/>
              <a:t>8/20/2020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42A969-9289-48A2-A5DD-446A5A511C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29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936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898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07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68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63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80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77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835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492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923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65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491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6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116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81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20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81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23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2A969-9289-48A2-A5DD-446A5A511C5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15"/>
          <p:cNvSpPr/>
          <p:nvPr userDrawn="1"/>
        </p:nvSpPr>
        <p:spPr>
          <a:xfrm>
            <a:off x="0" y="6610350"/>
            <a:ext cx="12192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9"/>
          <p:cNvSpPr txBox="1">
            <a:spLocks/>
          </p:cNvSpPr>
          <p:nvPr userDrawn="1"/>
        </p:nvSpPr>
        <p:spPr>
          <a:xfrm>
            <a:off x="173567" y="6616700"/>
            <a:ext cx="9715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Program Name or Ancillary Text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10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Text Placeholder 9"/>
          <p:cNvSpPr txBox="1">
            <a:spLocks/>
          </p:cNvSpPr>
          <p:nvPr userDrawn="1"/>
        </p:nvSpPr>
        <p:spPr>
          <a:xfrm>
            <a:off x="7302501" y="6616700"/>
            <a:ext cx="4889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algn="r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eere.energy.gov</a:t>
            </a:r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12" name="Picture 18" descr="doe_logo_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1867" y="276225"/>
            <a:ext cx="3657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0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7"/>
          <p:cNvSpPr/>
          <p:nvPr userDrawn="1"/>
        </p:nvSpPr>
        <p:spPr>
          <a:xfrm>
            <a:off x="0" y="6456364"/>
            <a:ext cx="12192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6"/>
          <p:cNvSpPr/>
          <p:nvPr userDrawn="1"/>
        </p:nvSpPr>
        <p:spPr>
          <a:xfrm flipH="1">
            <a:off x="0" y="5092701"/>
            <a:ext cx="1219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7" name="Picture 2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121920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240" y="147798"/>
            <a:ext cx="750216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395" y="5253120"/>
            <a:ext cx="5843067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8072667" y="5206076"/>
            <a:ext cx="410973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072600" y="5543500"/>
            <a:ext cx="411940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24133" y="5672914"/>
            <a:ext cx="185420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3" name="Picture 22" descr="New_DOE_Logo_Color-White-Text_060208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400" y="152400"/>
            <a:ext cx="2844800" cy="5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25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15"/>
          <p:cNvSpPr/>
          <p:nvPr userDrawn="1"/>
        </p:nvSpPr>
        <p:spPr>
          <a:xfrm>
            <a:off x="0" y="6610350"/>
            <a:ext cx="12192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9"/>
          <p:cNvSpPr txBox="1">
            <a:spLocks/>
          </p:cNvSpPr>
          <p:nvPr userDrawn="1"/>
        </p:nvSpPr>
        <p:spPr>
          <a:xfrm>
            <a:off x="173567" y="6616700"/>
            <a:ext cx="9715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Program Name or Ancillary Text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10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" name="Text Placeholder 9"/>
          <p:cNvSpPr txBox="1">
            <a:spLocks/>
          </p:cNvSpPr>
          <p:nvPr userDrawn="1"/>
        </p:nvSpPr>
        <p:spPr>
          <a:xfrm>
            <a:off x="7302501" y="6616700"/>
            <a:ext cx="4889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algn="r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eere.energy.gov</a:t>
            </a:r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12" name="Picture 18" descr="doe_logo_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1867" y="276225"/>
            <a:ext cx="36576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0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7"/>
          <p:cNvSpPr/>
          <p:nvPr userDrawn="1"/>
        </p:nvSpPr>
        <p:spPr>
          <a:xfrm>
            <a:off x="0" y="6456364"/>
            <a:ext cx="12192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6"/>
          <p:cNvSpPr/>
          <p:nvPr userDrawn="1"/>
        </p:nvSpPr>
        <p:spPr>
          <a:xfrm flipH="1">
            <a:off x="0" y="5092701"/>
            <a:ext cx="1219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7" name="Picture 2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1219200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2" descr="New_DOE_Logo_Color-White-Text_060208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240" y="147798"/>
            <a:ext cx="750216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395" y="5253120"/>
            <a:ext cx="5843067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8072667" y="5206076"/>
            <a:ext cx="410973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072600" y="5543500"/>
            <a:ext cx="411940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24133" y="5672914"/>
            <a:ext cx="185420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075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48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42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19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17097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85975"/>
            <a:ext cx="5386917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17097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85975"/>
            <a:ext cx="5389033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1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38251"/>
            <a:ext cx="6815667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08001"/>
            <a:ext cx="4011084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3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68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02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2164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207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109728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067175"/>
            <a:ext cx="10972800" cy="2325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1683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8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15"/>
          <p:cNvSpPr/>
          <p:nvPr userDrawn="1"/>
        </p:nvSpPr>
        <p:spPr>
          <a:xfrm>
            <a:off x="0" y="6610350"/>
            <a:ext cx="12192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9"/>
          <p:cNvSpPr txBox="1">
            <a:spLocks/>
          </p:cNvSpPr>
          <p:nvPr userDrawn="1"/>
        </p:nvSpPr>
        <p:spPr>
          <a:xfrm>
            <a:off x="173567" y="6616700"/>
            <a:ext cx="9715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Program Name or Ancillary Text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10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1" name="Text Placeholder 9"/>
          <p:cNvSpPr txBox="1">
            <a:spLocks/>
          </p:cNvSpPr>
          <p:nvPr userDrawn="1"/>
        </p:nvSpPr>
        <p:spPr>
          <a:xfrm>
            <a:off x="7302501" y="6616700"/>
            <a:ext cx="4889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algn="r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eere.energy.gov</a:t>
            </a:r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12" name="Picture 18" descr="doe_logo_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1867" y="276225"/>
            <a:ext cx="3657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0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7"/>
          <p:cNvSpPr/>
          <p:nvPr userDrawn="1"/>
        </p:nvSpPr>
        <p:spPr>
          <a:xfrm>
            <a:off x="0" y="6456364"/>
            <a:ext cx="12192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6"/>
          <p:cNvSpPr/>
          <p:nvPr userDrawn="1"/>
        </p:nvSpPr>
        <p:spPr>
          <a:xfrm flipH="1">
            <a:off x="0" y="4953001"/>
            <a:ext cx="12192000" cy="15033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7" name="Picture 2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1219200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2" descr="New_DOE_Logo_Color-White-Text_060208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240" y="147798"/>
            <a:ext cx="750216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395" y="5253120"/>
            <a:ext cx="5843067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8072667" y="5206076"/>
            <a:ext cx="410973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072600" y="5543500"/>
            <a:ext cx="411940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24133" y="5672914"/>
            <a:ext cx="185420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9950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108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40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17097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85975"/>
            <a:ext cx="5386917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17097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85975"/>
            <a:ext cx="5389033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16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38251"/>
            <a:ext cx="6815667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08001"/>
            <a:ext cx="4011084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10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91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02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5753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412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109728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067175"/>
            <a:ext cx="10972800" cy="2325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327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25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9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4973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15"/>
          <p:cNvSpPr/>
          <p:nvPr userDrawn="1"/>
        </p:nvSpPr>
        <p:spPr>
          <a:xfrm>
            <a:off x="0" y="6610350"/>
            <a:ext cx="12192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9"/>
          <p:cNvSpPr txBox="1">
            <a:spLocks/>
          </p:cNvSpPr>
          <p:nvPr userDrawn="1"/>
        </p:nvSpPr>
        <p:spPr>
          <a:xfrm>
            <a:off x="173567" y="6616700"/>
            <a:ext cx="9715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Program Name or Ancillary Text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10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Text Placeholder 9"/>
          <p:cNvSpPr txBox="1">
            <a:spLocks/>
          </p:cNvSpPr>
          <p:nvPr userDrawn="1"/>
        </p:nvSpPr>
        <p:spPr>
          <a:xfrm>
            <a:off x="7302501" y="6616700"/>
            <a:ext cx="4889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algn="r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eere.energy.gov</a:t>
            </a:r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12" name="Picture 18" descr="doe_logo_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1867" y="276225"/>
            <a:ext cx="3657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0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7"/>
          <p:cNvSpPr/>
          <p:nvPr userDrawn="1"/>
        </p:nvSpPr>
        <p:spPr>
          <a:xfrm>
            <a:off x="0" y="6456364"/>
            <a:ext cx="12192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6"/>
          <p:cNvSpPr/>
          <p:nvPr userDrawn="1"/>
        </p:nvSpPr>
        <p:spPr>
          <a:xfrm flipH="1">
            <a:off x="0" y="5092701"/>
            <a:ext cx="1219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7" name="Picture 2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121920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240" y="147798"/>
            <a:ext cx="750216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395" y="5253120"/>
            <a:ext cx="5843067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8072667" y="5206076"/>
            <a:ext cx="410973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072600" y="5543500"/>
            <a:ext cx="411940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24133" y="5672914"/>
            <a:ext cx="185420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3" name="Picture 22" descr="New_DOE_Logo_Color-White-Text_060208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400" y="152400"/>
            <a:ext cx="2844800" cy="5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97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245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977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17097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85975"/>
            <a:ext cx="5386917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17097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85975"/>
            <a:ext cx="5389033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371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38251"/>
            <a:ext cx="6815667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08001"/>
            <a:ext cx="4011084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740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91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02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55106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3454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109728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067175"/>
            <a:ext cx="10972800" cy="2325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9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17097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85975"/>
            <a:ext cx="5386917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17097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85975"/>
            <a:ext cx="5389033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4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15"/>
          <p:cNvSpPr/>
          <p:nvPr userDrawn="1"/>
        </p:nvSpPr>
        <p:spPr>
          <a:xfrm>
            <a:off x="0" y="6610350"/>
            <a:ext cx="12192000" cy="24765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9"/>
          <p:cNvSpPr txBox="1">
            <a:spLocks/>
          </p:cNvSpPr>
          <p:nvPr userDrawn="1"/>
        </p:nvSpPr>
        <p:spPr>
          <a:xfrm>
            <a:off x="173567" y="6616700"/>
            <a:ext cx="9715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Program Name or Ancillary Text</a:t>
            </a:r>
            <a:endParaRPr lang="en-US" sz="1000" dirty="0">
              <a:solidFill>
                <a:prstClr val="white"/>
              </a:solidFill>
            </a:endParaRPr>
          </a:p>
        </p:txBody>
      </p:sp>
      <p:sp>
        <p:nvSpPr>
          <p:cNvPr id="10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11" name="Text Placeholder 9"/>
          <p:cNvSpPr txBox="1">
            <a:spLocks/>
          </p:cNvSpPr>
          <p:nvPr userDrawn="1"/>
        </p:nvSpPr>
        <p:spPr>
          <a:xfrm>
            <a:off x="7302501" y="6616700"/>
            <a:ext cx="4889500" cy="2413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buNone/>
              <a:defRPr sz="1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342900" indent="-342900" algn="r">
              <a:spcBef>
                <a:spcPct val="20000"/>
              </a:spcBef>
              <a:buFont typeface="Arial"/>
              <a:buNone/>
              <a:defRPr/>
            </a:pPr>
            <a:r>
              <a:rPr lang="en-US" sz="1000" dirty="0" smtClean="0">
                <a:solidFill>
                  <a:prstClr val="white"/>
                </a:solidFill>
              </a:rPr>
              <a:t>eere.energy.gov</a:t>
            </a:r>
            <a:endParaRPr lang="en-US" sz="1000" dirty="0">
              <a:solidFill>
                <a:prstClr val="white"/>
              </a:solidFill>
            </a:endParaRPr>
          </a:p>
        </p:txBody>
      </p:sp>
      <p:pic>
        <p:nvPicPr>
          <p:cNvPr id="12" name="Picture 18" descr="doe_logo_ppt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1867" y="276225"/>
            <a:ext cx="36576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0"/>
          <p:cNvSpPr/>
          <p:nvPr userDrawn="1"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7"/>
          <p:cNvSpPr/>
          <p:nvPr userDrawn="1"/>
        </p:nvSpPr>
        <p:spPr>
          <a:xfrm>
            <a:off x="0" y="6456364"/>
            <a:ext cx="12192000" cy="40163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6"/>
          <p:cNvSpPr/>
          <p:nvPr userDrawn="1"/>
        </p:nvSpPr>
        <p:spPr>
          <a:xfrm flipH="1">
            <a:off x="0" y="5092701"/>
            <a:ext cx="12192000" cy="1363663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22"/>
          <p:cNvSpPr>
            <a:spLocks noChangeArrowheads="1"/>
          </p:cNvSpPr>
          <p:nvPr userDrawn="1"/>
        </p:nvSpPr>
        <p:spPr bwMode="auto">
          <a:xfrm flipH="1" flipV="1">
            <a:off x="0" y="9334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17" name="Picture 2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65200"/>
            <a:ext cx="121920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2" descr="New_DOE_Logo_Color-White-Text_060208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240" y="147798"/>
            <a:ext cx="7502160" cy="60350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l">
              <a:defRPr sz="16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395" y="5253120"/>
            <a:ext cx="5843067" cy="1175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1" i="0">
                <a:solidFill>
                  <a:srgbClr val="FFFFFF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8072667" y="5206076"/>
            <a:ext cx="4109733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8072600" y="5543500"/>
            <a:ext cx="4119400" cy="7349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/>
                <a:cs typeface="Arial Narrow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24133" y="5672914"/>
            <a:ext cx="1854200" cy="288687"/>
          </a:xfr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Arial Narrow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6138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52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0675"/>
            <a:ext cx="538480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294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528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17097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85975"/>
            <a:ext cx="5386917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17097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85975"/>
            <a:ext cx="5389033" cy="43815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315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38251"/>
            <a:ext cx="6815667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08001"/>
            <a:ext cx="4011084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809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76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02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2363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7926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109728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067175"/>
            <a:ext cx="10972800" cy="2325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823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38251"/>
            <a:ext cx="6815667" cy="52863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08001"/>
            <a:ext cx="4011084" cy="45620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83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50565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50565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50565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DFBAC4-68FA-4B9B-A6E2-2784D9E4D1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97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9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0675"/>
            <a:ext cx="10972800" cy="4802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829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017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67" y="0"/>
            <a:ext cx="7552267" cy="901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90675"/>
            <a:ext cx="109728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067175"/>
            <a:ext cx="10972800" cy="2325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3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759576"/>
            <a:ext cx="12192000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237067" y="0"/>
            <a:ext cx="755226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609600" y="1590675"/>
            <a:ext cx="109728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 flipH="1" flipV="1">
            <a:off x="0" y="9207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9" name="Picture 8" descr="New_DOE_Logo_Color-White-Text_060208.png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400" y="152400"/>
            <a:ext cx="2844800" cy="58272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1789399" y="6454775"/>
            <a:ext cx="406400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fld id="{4C97E889-1348-40C2-A249-141B13643B9D}" type="slidenum">
              <a:rPr kumimoji="0" lang="en-US" sz="2323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t>‹#›</a:t>
            </a:fld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3864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759576"/>
            <a:ext cx="12192000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237067" y="0"/>
            <a:ext cx="755226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609600" y="1590675"/>
            <a:ext cx="10972800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22"/>
          <p:cNvSpPr>
            <a:spLocks noChangeArrowheads="1"/>
          </p:cNvSpPr>
          <p:nvPr/>
        </p:nvSpPr>
        <p:spPr bwMode="auto">
          <a:xfrm flipH="1" flipV="1">
            <a:off x="0" y="920751"/>
            <a:ext cx="12192000" cy="42863"/>
          </a:xfrm>
          <a:prstGeom prst="rect">
            <a:avLst/>
          </a:prstGeom>
          <a:solidFill>
            <a:srgbClr val="00A4E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031" name="Picture 8" descr="New_DOE_Logo_Color-White-Text_060208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1785600" y="6454775"/>
            <a:ext cx="377915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fld id="{1D726E72-7D74-4109-999C-35E7946DFB2B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t>‹#›</a:t>
            </a:fld>
            <a:endParaRPr kumimoji="0" lang="en-US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3714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759576"/>
            <a:ext cx="12192000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237067" y="0"/>
            <a:ext cx="755226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609600" y="1590675"/>
            <a:ext cx="109728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 flipH="1" flipV="1">
            <a:off x="0" y="9207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031" name="Picture 8" descr="New_DOE_Logo_Color-White-Text_060208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11785600" y="6454775"/>
            <a:ext cx="377915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fld id="{1D726E72-7D74-4109-999C-35E7946DFB2B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t>‹#›</a:t>
            </a:fld>
            <a:endParaRPr kumimoji="0" lang="en-US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3813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759576"/>
            <a:ext cx="12192000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237067" y="0"/>
            <a:ext cx="755226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609600" y="1590675"/>
            <a:ext cx="109728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 flipH="1" flipV="1">
            <a:off x="0" y="9207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9" name="Picture 8" descr="New_DOE_Logo_Color-White-Text_060208.png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400" y="152400"/>
            <a:ext cx="2844800" cy="58272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785600" y="6454775"/>
            <a:ext cx="377915" cy="304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fld id="{1D726E72-7D74-4109-999C-35E7946DFB2B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pPr marL="0" marR="0" indent="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</a:pPr>
              <a:t>‹#›</a:t>
            </a:fld>
            <a:endParaRPr kumimoji="0" lang="en-US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1267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2192000" cy="927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759576"/>
            <a:ext cx="12192000" cy="9842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28" name="Title Placeholder 13"/>
          <p:cNvSpPr>
            <a:spLocks noGrp="1"/>
          </p:cNvSpPr>
          <p:nvPr>
            <p:ph type="title"/>
          </p:nvPr>
        </p:nvSpPr>
        <p:spPr bwMode="auto">
          <a:xfrm>
            <a:off x="237067" y="0"/>
            <a:ext cx="755226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609600" y="1590675"/>
            <a:ext cx="109728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 flipH="1" flipV="1">
            <a:off x="0" y="920751"/>
            <a:ext cx="12192000" cy="42863"/>
          </a:xfrm>
          <a:prstGeom prst="rect">
            <a:avLst/>
          </a:prstGeom>
          <a:solidFill>
            <a:srgbClr val="00A4E4"/>
          </a:solidFill>
          <a:ln w="9525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1031" name="Picture 8" descr="New_DOE_Logo_Color-White-Text_060208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400" y="152401"/>
            <a:ext cx="28448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474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2pPr>
      <a:lvl3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3pPr>
      <a:lvl4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4pPr>
      <a:lvl5pPr algn="l" defTabSz="457200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 b="1">
          <a:solidFill>
            <a:srgbClr val="FFFFFF"/>
          </a:solidFill>
          <a:latin typeface="Arial" charset="0"/>
        </a:defRPr>
      </a:lvl5pPr>
      <a:lvl6pPr marL="4572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6pPr>
      <a:lvl7pPr marL="9144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7pPr>
      <a:lvl8pPr marL="13716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8pPr>
      <a:lvl9pPr marL="1828800" algn="l" defTabSz="457200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microsoft.com/office/2007/relationships/hdphoto" Target="../media/hdphoto2.wdp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18" Type="http://schemas.openxmlformats.org/officeDocument/2006/relationships/image" Target="../media/image7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17" Type="http://schemas.openxmlformats.org/officeDocument/2006/relationships/image" Target="../media/image76.tiff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5" Type="http://schemas.openxmlformats.org/officeDocument/2006/relationships/image" Target="../media/image74.jpeg"/><Relationship Id="rId10" Type="http://schemas.openxmlformats.org/officeDocument/2006/relationships/image" Target="../media/image69.jpeg"/><Relationship Id="rId4" Type="http://schemas.openxmlformats.org/officeDocument/2006/relationships/image" Target="../media/image63.pn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ubtitle 11"/>
          <p:cNvSpPr>
            <a:spLocks/>
          </p:cNvSpPr>
          <p:nvPr/>
        </p:nvSpPr>
        <p:spPr bwMode="auto">
          <a:xfrm>
            <a:off x="311624" y="5181600"/>
            <a:ext cx="815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2300" b="1" dirty="0" smtClean="0">
                <a:solidFill>
                  <a:schemeClr val="bg1"/>
                </a:solidFill>
              </a:rPr>
              <a:t>August 20, 2020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2300" b="1" dirty="0" smtClean="0">
                <a:solidFill>
                  <a:schemeClr val="bg1"/>
                </a:solidFill>
              </a:rPr>
              <a:t>Sustainability </a:t>
            </a:r>
            <a:r>
              <a:rPr lang="en-US" sz="2300" b="1" dirty="0">
                <a:solidFill>
                  <a:schemeClr val="bg1"/>
                </a:solidFill>
              </a:rPr>
              <a:t>Performance </a:t>
            </a:r>
            <a:r>
              <a:rPr lang="en-US" sz="2300" b="1" dirty="0" smtClean="0">
                <a:solidFill>
                  <a:schemeClr val="bg1"/>
                </a:solidFill>
              </a:rPr>
              <a:t>Division</a:t>
            </a:r>
            <a:endParaRPr lang="en-US" sz="2300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2300" b="1" dirty="0">
                <a:solidFill>
                  <a:schemeClr val="bg1"/>
                </a:solidFill>
              </a:rPr>
              <a:t>U.S. Department of Energy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23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0"/>
            <a:ext cx="6553200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3200" b="1" dirty="0" smtClean="0">
                <a:solidFill>
                  <a:srgbClr val="FFFFFF"/>
                </a:solidFill>
                <a:latin typeface="+mj-lt"/>
                <a:cs typeface="Arial Narrow"/>
              </a:rPr>
              <a:t>2020 </a:t>
            </a:r>
            <a:r>
              <a:rPr lang="en-US" sz="3200" b="1" dirty="0">
                <a:solidFill>
                  <a:srgbClr val="FFFFFF"/>
                </a:solidFill>
                <a:latin typeface="+mj-lt"/>
                <a:cs typeface="Arial Narrow"/>
              </a:rPr>
              <a:t>DOE Sustainability Awards</a:t>
            </a:r>
          </a:p>
        </p:txBody>
      </p:sp>
    </p:spTree>
    <p:extLst>
      <p:ext uri="{BB962C8B-B14F-4D97-AF65-F5344CB8AC3E}">
        <p14:creationId xmlns:p14="http://schemas.microsoft.com/office/powerpoint/2010/main" val="39839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Outstanding Sustainability Program/Project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219200"/>
            <a:ext cx="12192000" cy="1295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 smtClean="0"/>
              <a:t>Bonneville </a:t>
            </a:r>
            <a:r>
              <a:rPr lang="en-US" sz="2600" b="1" dirty="0"/>
              <a:t>Power </a:t>
            </a:r>
            <a:r>
              <a:rPr lang="en-US" sz="2600" b="1" dirty="0" smtClean="0"/>
              <a:t>Administration’s </a:t>
            </a:r>
            <a:r>
              <a:rPr lang="en-US" sz="2600" b="1" dirty="0"/>
              <a:t>Utilities Management Program</a:t>
            </a:r>
            <a:endParaRPr lang="en-US" sz="2600" dirty="0"/>
          </a:p>
        </p:txBody>
      </p:sp>
      <p:sp>
        <p:nvSpPr>
          <p:cNvPr id="7" name="TextBox 6"/>
          <p:cNvSpPr txBox="1"/>
          <p:nvPr/>
        </p:nvSpPr>
        <p:spPr>
          <a:xfrm>
            <a:off x="1915129" y="6172200"/>
            <a:ext cx="6991284" cy="442647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Project Team: </a:t>
            </a:r>
            <a:r>
              <a:rPr lang="en-US" sz="1400" dirty="0" smtClean="0">
                <a:cs typeface="Arial Narrow"/>
              </a:rPr>
              <a:t>Jennifer Hollenbeck and </a:t>
            </a:r>
            <a:r>
              <a:rPr lang="en-US" sz="1400" dirty="0">
                <a:cs typeface="Arial Narrow"/>
              </a:rPr>
              <a:t>Jenni </a:t>
            </a:r>
            <a:r>
              <a:rPr lang="en-US" sz="1400" dirty="0" smtClean="0">
                <a:cs typeface="Arial Narrow"/>
              </a:rPr>
              <a:t>Driskill.</a:t>
            </a:r>
            <a:endParaRPr lang="en-US" sz="1400" dirty="0"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369" y="2062428"/>
            <a:ext cx="8019199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5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8601" y="0"/>
            <a:ext cx="7560734" cy="901700"/>
          </a:xfrm>
        </p:spPr>
        <p:txBody>
          <a:bodyPr/>
          <a:lstStyle/>
          <a:p>
            <a:r>
              <a:rPr lang="en-US" sz="2300" dirty="0"/>
              <a:t>Outstanding Sustainability Program/Project – Honorable Mention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693335" y="1664043"/>
            <a:ext cx="7035114" cy="990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Lawrence Berkeley National Laboratory’s Integrative Genomics Building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EF681EF-B021-234E-B6EA-E1F338749C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5503" y="3305305"/>
            <a:ext cx="3379400" cy="2987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944FB0-5927-DC41-AD67-DDB22C218E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148" y="3547376"/>
            <a:ext cx="3481624" cy="2476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4EF1E49-F1F3-2B42-90AC-E2221A2C4AE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4692" y="1052555"/>
            <a:ext cx="1894308" cy="24412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486ACE6-A509-F947-B35F-447642D7FE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7961" y="3574309"/>
            <a:ext cx="1837185" cy="24495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B8E1012-CD78-F640-9402-DE012AFD8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24" y="3596474"/>
            <a:ext cx="1803936" cy="240524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777F750-E38B-CC40-87EC-F24480B8A303}"/>
              </a:ext>
            </a:extLst>
          </p:cNvPr>
          <p:cNvSpPr txBox="1"/>
          <p:nvPr/>
        </p:nvSpPr>
        <p:spPr>
          <a:xfrm>
            <a:off x="633544" y="6040559"/>
            <a:ext cx="55207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400" b="1" dirty="0">
                <a:cs typeface="Arial Narrow"/>
              </a:rPr>
              <a:t>Project Team - </a:t>
            </a:r>
            <a:r>
              <a:rPr lang="en-US" sz="1400" b="1" dirty="0">
                <a:cs typeface="Arial Narrow"/>
                <a:sym typeface="Arial"/>
              </a:rPr>
              <a:t>Top Row: </a:t>
            </a:r>
            <a:r>
              <a:rPr lang="en-US" sz="1400" dirty="0">
                <a:cs typeface="Arial Narrow"/>
                <a:sym typeface="Arial"/>
              </a:rPr>
              <a:t>Joe Harkins.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1400" b="1" dirty="0">
                <a:cs typeface="Arial Narrow"/>
                <a:sym typeface="Arial"/>
              </a:rPr>
              <a:t>Bottom Row</a:t>
            </a:r>
            <a:r>
              <a:rPr lang="en-US" sz="1400" dirty="0">
                <a:cs typeface="Arial Narrow"/>
                <a:sym typeface="Arial"/>
              </a:rPr>
              <a:t>: John Elliott, Deirdre Carter.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1400" b="1" dirty="0">
                <a:cs typeface="Arial Narrow"/>
                <a:sym typeface="Arial"/>
              </a:rPr>
              <a:t>Not Pictured: </a:t>
            </a:r>
            <a:r>
              <a:rPr lang="en-US" sz="1400" dirty="0">
                <a:cs typeface="Arial Narrow"/>
                <a:sym typeface="Arial"/>
              </a:rPr>
              <a:t>Jack Heffernan, Hemant Patel.</a:t>
            </a:r>
          </a:p>
        </p:txBody>
      </p:sp>
    </p:spTree>
    <p:extLst>
      <p:ext uri="{BB962C8B-B14F-4D97-AF65-F5344CB8AC3E}">
        <p14:creationId xmlns:p14="http://schemas.microsoft.com/office/powerpoint/2010/main" val="362467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8601" y="0"/>
            <a:ext cx="7560734" cy="901700"/>
          </a:xfrm>
        </p:spPr>
        <p:txBody>
          <a:bodyPr/>
          <a:lstStyle/>
          <a:p>
            <a:r>
              <a:rPr lang="en-US" dirty="0"/>
              <a:t>Outstanding Sustainability Program/Project – Honorable Mention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7457766" y="1834669"/>
            <a:ext cx="4659351" cy="1728161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Argonne National Laboratory’s </a:t>
            </a:r>
            <a:r>
              <a:rPr lang="en-US" sz="2600" b="1" dirty="0" smtClean="0"/>
              <a:t>ESPC </a:t>
            </a:r>
            <a:r>
              <a:rPr lang="en-US" sz="2600" b="1" dirty="0"/>
              <a:t>1 &amp; 2 Deliver Energy Savings and Efficiency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62848" y="4724400"/>
            <a:ext cx="4249186" cy="1981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1400" b="1" dirty="0">
                <a:cs typeface="Arial Narrow"/>
              </a:rPr>
              <a:t>Project </a:t>
            </a:r>
            <a:r>
              <a:rPr lang="en-US" sz="1400" b="1" dirty="0" smtClean="0">
                <a:cs typeface="Arial Narrow"/>
              </a:rPr>
              <a:t>Team: </a:t>
            </a:r>
            <a:r>
              <a:rPr lang="en-US" sz="1400" dirty="0"/>
              <a:t>Catherine </a:t>
            </a:r>
            <a:r>
              <a:rPr lang="en-US" sz="1400" dirty="0" smtClean="0"/>
              <a:t>Hurley, Karen Hellman, John </a:t>
            </a:r>
            <a:r>
              <a:rPr lang="en-US" sz="1400" dirty="0"/>
              <a:t>J. </a:t>
            </a:r>
            <a:r>
              <a:rPr lang="en-US" sz="1400" dirty="0" smtClean="0"/>
              <a:t>Busch, Randall </a:t>
            </a:r>
            <a:r>
              <a:rPr lang="en-US" sz="1400" dirty="0"/>
              <a:t>P. </a:t>
            </a:r>
            <a:r>
              <a:rPr lang="en-US" sz="1400" dirty="0" smtClean="0"/>
              <a:t>Mirabelli, Josh Koons, Christopher Jablonski, George </a:t>
            </a:r>
            <a:r>
              <a:rPr lang="en-US" sz="1400" dirty="0"/>
              <a:t>J. </a:t>
            </a:r>
            <a:r>
              <a:rPr lang="en-US" sz="1400" dirty="0" smtClean="0"/>
              <a:t>Doktorczyk, Edward </a:t>
            </a:r>
            <a:r>
              <a:rPr lang="en-US" sz="1400" dirty="0"/>
              <a:t>F. </a:t>
            </a:r>
            <a:r>
              <a:rPr lang="en-US" sz="1400" dirty="0" smtClean="0"/>
              <a:t>Russell, Ronald </a:t>
            </a:r>
            <a:r>
              <a:rPr lang="en-US" sz="1400" dirty="0"/>
              <a:t>L. </a:t>
            </a:r>
            <a:r>
              <a:rPr lang="en-US" sz="1400" dirty="0" smtClean="0"/>
              <a:t>Tollner, Ron </a:t>
            </a:r>
            <a:r>
              <a:rPr lang="en-US" sz="1400" dirty="0"/>
              <a:t>S. </a:t>
            </a:r>
            <a:r>
              <a:rPr lang="en-US" sz="1400" dirty="0" smtClean="0"/>
              <a:t>Moore, Christine </a:t>
            </a:r>
            <a:r>
              <a:rPr lang="en-US" sz="1400" dirty="0"/>
              <a:t>A. </a:t>
            </a:r>
            <a:r>
              <a:rPr lang="en-US" sz="1400" dirty="0" smtClean="0"/>
              <a:t>Adams, Jurgis Paliulionis, Jug Uppal, James </a:t>
            </a:r>
            <a:r>
              <a:rPr lang="en-US" sz="1400" dirty="0"/>
              <a:t>E. </a:t>
            </a:r>
            <a:r>
              <a:rPr lang="en-US" sz="1400" dirty="0" smtClean="0"/>
              <a:t>McKiernan.</a:t>
            </a:r>
            <a:endParaRPr lang="en-US" sz="1400" dirty="0"/>
          </a:p>
          <a:p>
            <a:pPr defTabSz="457200">
              <a:spcBef>
                <a:spcPct val="20000"/>
              </a:spcBef>
            </a:pPr>
            <a:endParaRPr lang="en-US" sz="1400" dirty="0">
              <a:cs typeface="Arial Narrow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1514707"/>
            <a:ext cx="3419166" cy="22761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3843276"/>
            <a:ext cx="3419166" cy="2276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996" y="3845211"/>
            <a:ext cx="3419165" cy="22810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95" y="1514708"/>
            <a:ext cx="3419165" cy="227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1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620000" cy="901700"/>
          </a:xfrm>
        </p:spPr>
        <p:txBody>
          <a:bodyPr/>
          <a:lstStyle/>
          <a:p>
            <a:r>
              <a:rPr lang="en-US" dirty="0"/>
              <a:t>Strategic Partnerships for Sustainability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799540" y="1130238"/>
            <a:ext cx="86106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Oak Ridge National Laboratory’s </a:t>
            </a:r>
            <a:endParaRPr lang="en-US" sz="2600" b="1" dirty="0" smtClean="0"/>
          </a:p>
          <a:p>
            <a:pPr marL="0" indent="0" algn="ctr">
              <a:buNone/>
            </a:pPr>
            <a:r>
              <a:rPr lang="en-US" sz="2600" b="1" dirty="0" smtClean="0"/>
              <a:t>Arboretum </a:t>
            </a:r>
            <a:r>
              <a:rPr lang="en-US" sz="2600" b="1" dirty="0"/>
              <a:t>Accreditation: Wisdom is Stored in Trees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5922854"/>
            <a:ext cx="10058400" cy="79756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Project Team (left to right) – Top Row: </a:t>
            </a:r>
            <a:r>
              <a:rPr lang="en-US" sz="1400" dirty="0"/>
              <a:t>Jamie </a:t>
            </a:r>
            <a:r>
              <a:rPr lang="en-US" sz="1400" dirty="0" smtClean="0"/>
              <a:t>Herold, </a:t>
            </a:r>
            <a:r>
              <a:rPr lang="en-US" sz="1400" dirty="0"/>
              <a:t>Neil </a:t>
            </a:r>
            <a:r>
              <a:rPr lang="en-US" sz="1400" dirty="0" smtClean="0"/>
              <a:t>Griffin, </a:t>
            </a:r>
            <a:r>
              <a:rPr lang="en-US" sz="1400" dirty="0"/>
              <a:t>Greg Byrd, Jimmy </a:t>
            </a:r>
            <a:r>
              <a:rPr lang="en-US" sz="1400" dirty="0" smtClean="0"/>
              <a:t>Stone, and Melissa Lapsa</a:t>
            </a:r>
            <a:r>
              <a:rPr lang="en-US" sz="1400" dirty="0"/>
              <a:t> </a:t>
            </a:r>
            <a:r>
              <a:rPr lang="en-US" sz="1400" dirty="0" smtClean="0"/>
              <a:t>from</a:t>
            </a:r>
            <a:r>
              <a:rPr lang="en-US" sz="1400" dirty="0" smtClean="0">
                <a:cs typeface="Arial Narrow"/>
              </a:rPr>
              <a:t> ORNL.</a:t>
            </a:r>
          </a:p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Bottom Row: </a:t>
            </a:r>
            <a:r>
              <a:rPr lang="en-US" sz="1400" dirty="0"/>
              <a:t>Herman Radke </a:t>
            </a:r>
            <a:r>
              <a:rPr lang="en-US" sz="1400" dirty="0" smtClean="0"/>
              <a:t>from the ORNL Site Office; Sharon </a:t>
            </a:r>
            <a:r>
              <a:rPr lang="en-US" sz="1400" dirty="0"/>
              <a:t>Jean </a:t>
            </a:r>
            <a:r>
              <a:rPr lang="en-US" sz="1400" dirty="0" smtClean="0"/>
              <a:t>Philippe and </a:t>
            </a:r>
            <a:r>
              <a:rPr lang="en-US" sz="1400" dirty="0"/>
              <a:t>Nick </a:t>
            </a:r>
            <a:r>
              <a:rPr lang="en-US" sz="1400" dirty="0" smtClean="0"/>
              <a:t>Oldham from the </a:t>
            </a:r>
            <a:r>
              <a:rPr lang="en-US" sz="1400" dirty="0"/>
              <a:t>University of </a:t>
            </a:r>
            <a:r>
              <a:rPr lang="en-US" sz="1400" dirty="0" smtClean="0"/>
              <a:t>Tennessee; Bruce Miller from the </a:t>
            </a:r>
            <a:r>
              <a:rPr lang="en-US" sz="1400" dirty="0"/>
              <a:t>State of </a:t>
            </a:r>
            <a:r>
              <a:rPr lang="en-US" sz="1400" dirty="0" smtClean="0"/>
              <a:t>Tennessee.</a:t>
            </a:r>
            <a:endParaRPr lang="en-US" sz="1400" dirty="0">
              <a:cs typeface="Arial Narrow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86907" y="2595047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2302443"/>
            <a:ext cx="1965964" cy="17007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429" y="2302443"/>
            <a:ext cx="1965964" cy="17038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858" y="2302443"/>
            <a:ext cx="1965964" cy="17007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130" y="2302443"/>
            <a:ext cx="1965964" cy="17007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6094" y="2302442"/>
            <a:ext cx="1965964" cy="17007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836" y="4038601"/>
            <a:ext cx="1965964" cy="170078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036" y="4055322"/>
            <a:ext cx="1965964" cy="17038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1236" y="4049879"/>
            <a:ext cx="1965964" cy="17038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436" y="4038600"/>
            <a:ext cx="1965964" cy="17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0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696200" cy="901700"/>
          </a:xfrm>
        </p:spPr>
        <p:txBody>
          <a:bodyPr/>
          <a:lstStyle/>
          <a:p>
            <a:r>
              <a:rPr lang="en-US" dirty="0"/>
              <a:t>Strategic Partnerships for Sustainability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04800" y="694681"/>
            <a:ext cx="11582399" cy="19050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600" b="1" dirty="0"/>
              <a:t>Nevada National Security Site’s Asset &amp; Material Management E-Recycle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524" y="5408986"/>
            <a:ext cx="2833397" cy="123565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sz="1400" b="1" dirty="0"/>
              <a:t>Project Team</a:t>
            </a:r>
            <a:r>
              <a:rPr lang="en-US" sz="1400" b="1" dirty="0" smtClean="0"/>
              <a:t>: Top Row (left to right): </a:t>
            </a:r>
            <a:r>
              <a:rPr lang="en-US" sz="1400" dirty="0" smtClean="0"/>
              <a:t>Ronald Duplex </a:t>
            </a:r>
            <a:r>
              <a:rPr lang="en-US" sz="1400" dirty="0"/>
              <a:t>Sr., Miguel Ramos, Brian Delanty, Christopher Fitapelli, Charles Kandt, Michael </a:t>
            </a:r>
            <a:r>
              <a:rPr lang="en-US" sz="1400" dirty="0" smtClean="0"/>
              <a:t>Vest.</a:t>
            </a:r>
            <a:endParaRPr lang="en-US" sz="1400" dirty="0"/>
          </a:p>
          <a:p>
            <a:pPr defTabSz="457200">
              <a:spcBef>
                <a:spcPct val="20000"/>
              </a:spcBef>
            </a:pPr>
            <a:endParaRPr lang="en-US" sz="1400" dirty="0">
              <a:cs typeface="Arial Narrow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7740" y="1950490"/>
            <a:ext cx="5811846" cy="43692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5243" y="3638896"/>
            <a:ext cx="1163380" cy="1559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5875" y="5198722"/>
            <a:ext cx="1153336" cy="14385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649" y="1828800"/>
            <a:ext cx="1095091" cy="14601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5126" y="3638896"/>
            <a:ext cx="1171138" cy="1559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9565" y="1830512"/>
            <a:ext cx="1174112" cy="14584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546" y="5198722"/>
            <a:ext cx="1093497" cy="14579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7464" y="5198721"/>
            <a:ext cx="1157076" cy="14385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26767" y="5358862"/>
            <a:ext cx="3112833" cy="133590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en-US" sz="1400" b="1" dirty="0"/>
              <a:t>Middle Row: </a:t>
            </a:r>
            <a:r>
              <a:rPr lang="en-US" sz="1400" dirty="0" smtClean="0"/>
              <a:t>Amber </a:t>
            </a:r>
            <a:r>
              <a:rPr lang="en-US" sz="1400" dirty="0"/>
              <a:t>Gould, </a:t>
            </a:r>
            <a:endParaRPr lang="en-US" sz="1400" dirty="0" smtClean="0"/>
          </a:p>
          <a:p>
            <a:r>
              <a:rPr lang="en-US" sz="1400" dirty="0" smtClean="0"/>
              <a:t>Michele Arcade.</a:t>
            </a:r>
            <a:endParaRPr lang="en-US" sz="1400" dirty="0"/>
          </a:p>
          <a:p>
            <a:r>
              <a:rPr lang="en-US" sz="1400" b="1" dirty="0" smtClean="0"/>
              <a:t>Bottom </a:t>
            </a:r>
            <a:r>
              <a:rPr lang="en-US" sz="1400" b="1" dirty="0"/>
              <a:t>Row: </a:t>
            </a:r>
            <a:r>
              <a:rPr lang="en-US" sz="1400" dirty="0" smtClean="0"/>
              <a:t>Erin </a:t>
            </a:r>
            <a:r>
              <a:rPr lang="en-US" sz="1400" dirty="0"/>
              <a:t>Sandoval, </a:t>
            </a:r>
            <a:endParaRPr lang="en-US" sz="1400" dirty="0" smtClean="0"/>
          </a:p>
          <a:p>
            <a:r>
              <a:rPr lang="en-US" sz="1400" dirty="0" smtClean="0"/>
              <a:t>Craig </a:t>
            </a:r>
            <a:r>
              <a:rPr lang="en-US" sz="1400" dirty="0"/>
              <a:t>Mercadante, Yvette </a:t>
            </a:r>
            <a:r>
              <a:rPr lang="en-US" sz="1400" dirty="0" smtClean="0"/>
              <a:t>Mason.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2454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7"/>
          <p:cNvSpPr txBox="1">
            <a:spLocks/>
          </p:cNvSpPr>
          <p:nvPr/>
        </p:nvSpPr>
        <p:spPr bwMode="auto">
          <a:xfrm>
            <a:off x="0" y="1219200"/>
            <a:ext cx="12192000" cy="73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600" b="1" dirty="0"/>
              <a:t>Paducah Gaseous Diffusion </a:t>
            </a:r>
            <a:r>
              <a:rPr lang="en-US" sz="2600" b="1" dirty="0" smtClean="0"/>
              <a:t>Plant’s </a:t>
            </a:r>
            <a:r>
              <a:rPr lang="en-US" sz="2600" b="1" dirty="0"/>
              <a:t>Plastic Cap Recycling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304800" y="0"/>
            <a:ext cx="70612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2pPr>
            <a:lvl3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3pPr>
            <a:lvl4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4pPr>
            <a:lvl5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5pPr>
            <a:lvl6pPr marL="4572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6pPr>
            <a:lvl7pPr marL="9144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7pPr>
            <a:lvl8pPr marL="13716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8pPr>
            <a:lvl9pPr marL="18288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dirty="0"/>
              <a:t>Strategic Partnerships for Sustainability – Honorable Mention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59"/>
          <a:stretch/>
        </p:blipFill>
        <p:spPr>
          <a:xfrm>
            <a:off x="1143000" y="1837759"/>
            <a:ext cx="6757014" cy="41545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0" y="1889760"/>
            <a:ext cx="3088374" cy="41178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6800" y="6019800"/>
            <a:ext cx="6223000" cy="4572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/>
              <a:t>Project Team (left to right): </a:t>
            </a:r>
            <a:r>
              <a:rPr lang="en-US" sz="1400" dirty="0" smtClean="0"/>
              <a:t>Mike </a:t>
            </a:r>
            <a:r>
              <a:rPr lang="en-US" sz="1400" dirty="0"/>
              <a:t>Golightly, Christa </a:t>
            </a:r>
            <a:r>
              <a:rPr lang="en-US" sz="1400" dirty="0" smtClean="0"/>
              <a:t>Armstrong, and </a:t>
            </a:r>
            <a:r>
              <a:rPr lang="en-US" sz="1400" dirty="0"/>
              <a:t>Morgan Elementary Principal Dr. Mark Fenske </a:t>
            </a:r>
            <a:r>
              <a:rPr lang="en-US" sz="1400" dirty="0" smtClean="0"/>
              <a:t>are </a:t>
            </a:r>
            <a:r>
              <a:rPr lang="en-US" sz="1400" dirty="0"/>
              <a:t>shown with the 8 ft. bench placed in the specially prepared garden area in front of the school.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0014" y="6019800"/>
            <a:ext cx="3636666" cy="40519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dirty="0" smtClean="0"/>
              <a:t>Members of </a:t>
            </a:r>
            <a:r>
              <a:rPr lang="en-US" sz="1400" dirty="0"/>
              <a:t>the 4Rivers 4-H Homeschool Club with the 4 ft. Picnic Table </a:t>
            </a:r>
            <a:r>
              <a:rPr lang="en-US" sz="1400" dirty="0" smtClean="0"/>
              <a:t>to be </a:t>
            </a:r>
            <a:r>
              <a:rPr lang="en-US" sz="1400" dirty="0"/>
              <a:t>placed at the new Easter Seals Senior </a:t>
            </a:r>
            <a:r>
              <a:rPr lang="en-US" sz="1400" dirty="0" smtClean="0"/>
              <a:t>Center.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523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035800" cy="901700"/>
          </a:xfrm>
        </p:spPr>
        <p:txBody>
          <a:bodyPr/>
          <a:lstStyle/>
          <a:p>
            <a:r>
              <a:rPr lang="en-US" dirty="0"/>
              <a:t>Innovative Approach to Sustainability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600586" y="1222253"/>
            <a:ext cx="6867201" cy="895594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Princeton Plasma Physics Laboratory’s PAA: Alternative to Chlorine as a Biocide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8618" y="5894375"/>
            <a:ext cx="6889918" cy="83876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>
                <a:cs typeface="Arial Narrow"/>
              </a:rPr>
              <a:t>Project </a:t>
            </a:r>
            <a:r>
              <a:rPr lang="en-US" sz="1400" b="1" dirty="0" smtClean="0">
                <a:cs typeface="Arial Narrow"/>
              </a:rPr>
              <a:t>Team (left to right)</a:t>
            </a:r>
            <a:r>
              <a:rPr lang="en-US" sz="1400" b="1" dirty="0">
                <a:cs typeface="Arial Narrow"/>
              </a:rPr>
              <a:t> </a:t>
            </a:r>
            <a:r>
              <a:rPr lang="en-US" sz="1400" b="1" dirty="0" smtClean="0">
                <a:cs typeface="Arial Narrow"/>
              </a:rPr>
              <a:t>- Top Row: </a:t>
            </a:r>
            <a:r>
              <a:rPr lang="en-US" sz="1400" dirty="0" smtClean="0">
                <a:cs typeface="Arial Narrow"/>
              </a:rPr>
              <a:t>Tom Ward, Mark Hughes</a:t>
            </a:r>
            <a:r>
              <a:rPr lang="en-US" sz="1400" dirty="0">
                <a:cs typeface="Arial Narrow"/>
              </a:rPr>
              <a:t>, Chuck </a:t>
            </a:r>
            <a:r>
              <a:rPr lang="en-US" sz="1400" dirty="0" smtClean="0">
                <a:cs typeface="Arial Narrow"/>
              </a:rPr>
              <a:t>Herbert.</a:t>
            </a:r>
          </a:p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Middle Row</a:t>
            </a:r>
            <a:r>
              <a:rPr lang="en-US" sz="1400" b="1" dirty="0">
                <a:cs typeface="Arial Narrow"/>
              </a:rPr>
              <a:t>: </a:t>
            </a:r>
            <a:r>
              <a:rPr lang="en-US" sz="1400" dirty="0">
                <a:cs typeface="Arial Narrow"/>
              </a:rPr>
              <a:t>Jason </a:t>
            </a:r>
            <a:r>
              <a:rPr lang="en-US" sz="1400" dirty="0" err="1">
                <a:cs typeface="Arial Narrow"/>
              </a:rPr>
              <a:t>Niatas</a:t>
            </a:r>
            <a:r>
              <a:rPr lang="en-US" sz="1400" dirty="0" smtClean="0">
                <a:cs typeface="Arial Narrow"/>
              </a:rPr>
              <a:t>, </a:t>
            </a:r>
            <a:r>
              <a:rPr lang="en-US" sz="1400" dirty="0">
                <a:cs typeface="Arial Narrow"/>
              </a:rPr>
              <a:t>Brett </a:t>
            </a:r>
            <a:r>
              <a:rPr lang="en-US" sz="1400" dirty="0" err="1" smtClean="0">
                <a:cs typeface="Arial Narrow"/>
              </a:rPr>
              <a:t>Hudnett</a:t>
            </a:r>
            <a:r>
              <a:rPr lang="en-US" sz="1400" dirty="0" smtClean="0">
                <a:cs typeface="Arial Narrow"/>
              </a:rPr>
              <a:t>.</a:t>
            </a:r>
          </a:p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Bottom Row</a:t>
            </a:r>
            <a:r>
              <a:rPr lang="en-US" sz="1400" b="1" dirty="0">
                <a:cs typeface="Arial Narrow"/>
              </a:rPr>
              <a:t>: </a:t>
            </a:r>
            <a:r>
              <a:rPr lang="en-US" sz="1400" dirty="0">
                <a:cs typeface="Arial Narrow"/>
              </a:rPr>
              <a:t>Martin Donohue</a:t>
            </a:r>
            <a:r>
              <a:rPr lang="en-US" sz="1400" dirty="0" smtClean="0">
                <a:cs typeface="Arial Narrow"/>
              </a:rPr>
              <a:t>, </a:t>
            </a:r>
            <a:r>
              <a:rPr lang="en-US" sz="1400" dirty="0">
                <a:cs typeface="Arial Narrow"/>
              </a:rPr>
              <a:t>Rob Sheneman, Jeff </a:t>
            </a:r>
            <a:r>
              <a:rPr lang="en-US" sz="1400" dirty="0" smtClean="0">
                <a:cs typeface="Arial Narrow"/>
              </a:rPr>
              <a:t>Bennett.</a:t>
            </a:r>
            <a:endParaRPr lang="en-US" sz="1400" dirty="0">
              <a:cs typeface="Arial Narrow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8618" y="4114800"/>
            <a:ext cx="2057400" cy="167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5553" y="4114800"/>
            <a:ext cx="1905000" cy="167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0088" y="4114800"/>
            <a:ext cx="1981200" cy="1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0" y="3001070"/>
            <a:ext cx="1357483" cy="18422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823" y="3001070"/>
            <a:ext cx="1648361" cy="17351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0425" y="2508494"/>
            <a:ext cx="1676400" cy="1447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1687" y="2550619"/>
            <a:ext cx="1905000" cy="1371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9149" y="2438400"/>
            <a:ext cx="1828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7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96333" y="0"/>
            <a:ext cx="7552267" cy="901700"/>
          </a:xfrm>
        </p:spPr>
        <p:txBody>
          <a:bodyPr/>
          <a:lstStyle/>
          <a:p>
            <a:r>
              <a:rPr lang="en-US" dirty="0"/>
              <a:t>Innovative Approach to Sustainability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914400" y="1371600"/>
            <a:ext cx="10439400" cy="1002341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Y-12 National Security Complex’s Pervious Paving Minimizes </a:t>
            </a:r>
            <a:r>
              <a:rPr lang="en-US" sz="2600" b="1" dirty="0" err="1"/>
              <a:t>Stormwater</a:t>
            </a:r>
            <a:r>
              <a:rPr lang="en-US" sz="2600" b="1" dirty="0"/>
              <a:t> Runoff &amp; Closes Sustainable Product Loop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438" y="3200400"/>
            <a:ext cx="2482003" cy="25390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26" y="2843841"/>
            <a:ext cx="2269722" cy="30262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499" y="3395973"/>
            <a:ext cx="3380288" cy="21478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927874" y="3209998"/>
            <a:ext cx="3033744" cy="227530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0646" y="6080760"/>
            <a:ext cx="6465954" cy="469896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 defTabSz="457200">
              <a:spcBef>
                <a:spcPct val="20000"/>
              </a:spcBef>
            </a:pPr>
            <a:r>
              <a:rPr lang="en-US" sz="1400" b="1" dirty="0">
                <a:cs typeface="Arial Narrow"/>
              </a:rPr>
              <a:t>Project </a:t>
            </a:r>
            <a:r>
              <a:rPr lang="en-US" sz="1400" b="1" dirty="0" smtClean="0">
                <a:cs typeface="Arial Narrow"/>
              </a:rPr>
              <a:t>Team (left to right): </a:t>
            </a:r>
            <a:r>
              <a:rPr lang="en-US" sz="1400" dirty="0" smtClean="0">
                <a:cs typeface="Arial Narrow"/>
              </a:rPr>
              <a:t>Bill James, Chris Pruett, Scott Vance, David West.</a:t>
            </a:r>
            <a:endParaRPr lang="en-US" sz="1400" dirty="0"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3992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Innovative Approach to Sustainability – Honorable Mention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179473"/>
            <a:ext cx="12192000" cy="634937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SLAC National Accelerator Laboratory’s Swap</a:t>
            </a:r>
            <a:endParaRPr lang="en-US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84960" y="5786144"/>
            <a:ext cx="5345713" cy="5435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/>
              <a:t>Project </a:t>
            </a:r>
            <a:r>
              <a:rPr lang="en-US" sz="1400" b="1" dirty="0" smtClean="0"/>
              <a:t>Team (left to right): </a:t>
            </a:r>
            <a:r>
              <a:rPr lang="en-US" sz="1400" dirty="0"/>
              <a:t>Josh </a:t>
            </a:r>
            <a:r>
              <a:rPr lang="en-US" sz="1400" dirty="0" err="1" smtClean="0"/>
              <a:t>Sanghvi</a:t>
            </a:r>
            <a:r>
              <a:rPr lang="en-US" sz="1400" dirty="0" smtClean="0"/>
              <a:t>, Rohendra </a:t>
            </a:r>
            <a:r>
              <a:rPr lang="en-US" sz="1400" dirty="0"/>
              <a:t>Atapattu, </a:t>
            </a:r>
            <a:r>
              <a:rPr lang="en-US" sz="1400" dirty="0" smtClean="0"/>
              <a:t>and Emily Chow.</a:t>
            </a:r>
            <a:endParaRPr lang="en-US" sz="1400" dirty="0"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2084882"/>
            <a:ext cx="5791200" cy="36073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2075154"/>
            <a:ext cx="3141266" cy="3607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0" y="5786144"/>
            <a:ext cx="3971630" cy="6858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dirty="0" smtClean="0"/>
              <a:t>Cindy </a:t>
            </a:r>
            <a:r>
              <a:rPr lang="en-US" sz="1400" dirty="0"/>
              <a:t>Patty, Molly Glover, Maia Coladonato, Wendy Greene and Oliver Hickman</a:t>
            </a:r>
            <a:r>
              <a:rPr lang="en-US" sz="1400" dirty="0" smtClean="0"/>
              <a:t>.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998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035800" cy="901700"/>
          </a:xfrm>
        </p:spPr>
        <p:txBody>
          <a:bodyPr/>
          <a:lstStyle/>
          <a:p>
            <a:r>
              <a:rPr lang="en-US" dirty="0" smtClean="0"/>
              <a:t>Sustainable HPC/Data Center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587816" y="1168585"/>
            <a:ext cx="6983432" cy="895594"/>
          </a:xfrm>
        </p:spPr>
        <p:txBody>
          <a:bodyPr/>
          <a:lstStyle/>
          <a:p>
            <a:pPr marL="0" indent="0" algn="ctr">
              <a:buNone/>
            </a:pPr>
            <a:r>
              <a:rPr lang="en-US" sz="2500" b="1" dirty="0"/>
              <a:t>Lawrence Berkeley National Laboratory’s NERSC Efficiency Optimization Team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CF974CF-C449-3048-9AAF-7EF5473FAD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67"/>
          <a:stretch/>
        </p:blipFill>
        <p:spPr>
          <a:xfrm>
            <a:off x="10746151" y="1122416"/>
            <a:ext cx="1293449" cy="17245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18765E4-A6EC-1049-8736-3D3495B723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8946" y="2299097"/>
            <a:ext cx="3606516" cy="23766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597C3CE-0636-FE47-AFC5-17CA05C88C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9"/>
          <a:stretch/>
        </p:blipFill>
        <p:spPr>
          <a:xfrm>
            <a:off x="8002951" y="2951153"/>
            <a:ext cx="1293449" cy="17245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139B2610-9422-DA4F-9EFA-BC7130EFDE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4551" y="2951153"/>
            <a:ext cx="1293449" cy="17245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DA4F1E1C-CE70-E042-B628-454A9F4EBD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4551" y="1128266"/>
            <a:ext cx="1293449" cy="17245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74554F6E-A884-6B43-9B81-9EABBB08B2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261" y="1122416"/>
            <a:ext cx="1293449" cy="17245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39BB6878-1F8E-774C-B733-EFD0B0B5C5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4551" y="4781818"/>
            <a:ext cx="1293449" cy="17245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3A9BE0CF-60D4-2442-AB69-7025DBEA6F8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050" y="2951217"/>
            <a:ext cx="1293449" cy="17245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B6402912-507F-FB41-92AF-3745846DDC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4781818"/>
            <a:ext cx="1293449" cy="17245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991F9E7C-C9FD-0248-B625-D366AE8C941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6151" y="4781818"/>
            <a:ext cx="1293449" cy="17245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1E50403A-57DB-E840-A278-8A862145D95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528364" y="3164567"/>
            <a:ext cx="1727068" cy="12953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21D9794E-7B69-F04C-84AC-3058ED67AA2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2950" y="4781818"/>
            <a:ext cx="1293449" cy="17245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84AA2EC8-E699-BE4B-B713-DC9208D5802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049" y="1122416"/>
            <a:ext cx="1293449" cy="172459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99B5AEAB-70DF-BB4E-BC97-8EA4603BEA4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5461" y="2948684"/>
            <a:ext cx="1295996" cy="172799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340FE1A-95F4-BB4C-ACA8-567380580C1E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4781818"/>
            <a:ext cx="1293449" cy="17245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E94B85B0-5551-B446-9D91-C50E14A742F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261" y="2951217"/>
            <a:ext cx="1293449" cy="17245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5461" y="4830928"/>
            <a:ext cx="5000001" cy="1675489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/>
              <a:t>Project Team Headshots (left to right) – Top Row: </a:t>
            </a:r>
            <a:r>
              <a:rPr lang="en-US" sz="1400" dirty="0" smtClean="0"/>
              <a:t>Walker </a:t>
            </a:r>
            <a:r>
              <a:rPr lang="en-US" sz="1400" dirty="0"/>
              <a:t>Johnson, Brent Draney, </a:t>
            </a:r>
            <a:r>
              <a:rPr lang="en-US" sz="1400" dirty="0" smtClean="0"/>
              <a:t>Sadie </a:t>
            </a:r>
            <a:r>
              <a:rPr lang="en-US" sz="1400" dirty="0"/>
              <a:t>Joy, Raphael </a:t>
            </a:r>
            <a:r>
              <a:rPr lang="en-US" sz="1400" dirty="0" err="1"/>
              <a:t>Vitti</a:t>
            </a:r>
            <a:r>
              <a:rPr lang="en-US" sz="1400" dirty="0"/>
              <a:t>. </a:t>
            </a:r>
            <a:endParaRPr lang="en-US" sz="1400" dirty="0" smtClean="0"/>
          </a:p>
          <a:p>
            <a:pPr defTabSz="457200">
              <a:spcBef>
                <a:spcPct val="20000"/>
              </a:spcBef>
            </a:pPr>
            <a:r>
              <a:rPr lang="en-US" sz="1400" b="1" dirty="0" smtClean="0"/>
              <a:t>Middle Row:</a:t>
            </a:r>
            <a:r>
              <a:rPr lang="en-US" sz="1400" dirty="0" smtClean="0"/>
              <a:t> </a:t>
            </a:r>
            <a:r>
              <a:rPr lang="en-US" sz="1400" dirty="0"/>
              <a:t>Cary Whitney, Deirdre Carter, Jeff Broughton, </a:t>
            </a:r>
            <a:r>
              <a:rPr lang="en-US" sz="1400" dirty="0" smtClean="0"/>
              <a:t>Norm </a:t>
            </a:r>
            <a:r>
              <a:rPr lang="en-US" sz="1400" dirty="0"/>
              <a:t>Bourassa, </a:t>
            </a:r>
            <a:r>
              <a:rPr lang="en-US" sz="1400" dirty="0" smtClean="0"/>
              <a:t>Ernie </a:t>
            </a:r>
            <a:r>
              <a:rPr lang="en-US" sz="1400" dirty="0"/>
              <a:t>Jew, Jeff Grounds. </a:t>
            </a:r>
            <a:endParaRPr lang="en-US" sz="1400" dirty="0" smtClean="0"/>
          </a:p>
          <a:p>
            <a:pPr defTabSz="457200">
              <a:spcBef>
                <a:spcPct val="20000"/>
              </a:spcBef>
            </a:pPr>
            <a:r>
              <a:rPr lang="en-US" sz="1400" b="1" dirty="0" smtClean="0"/>
              <a:t>Bottom Row: </a:t>
            </a:r>
            <a:r>
              <a:rPr lang="en-US" sz="1400" dirty="0"/>
              <a:t>Mark Friedrich, John </a:t>
            </a:r>
            <a:r>
              <a:rPr lang="en-US" sz="1400" dirty="0" smtClean="0"/>
              <a:t>Elliott, Steve </a:t>
            </a:r>
            <a:r>
              <a:rPr lang="en-US" sz="1400" dirty="0"/>
              <a:t>Greenberg,</a:t>
            </a:r>
            <a:r>
              <a:rPr lang="en-US" sz="1400" dirty="0" smtClean="0"/>
              <a:t> </a:t>
            </a:r>
            <a:r>
              <a:rPr lang="en-US" sz="1400" dirty="0"/>
              <a:t>Tom Davis, </a:t>
            </a:r>
            <a:r>
              <a:rPr lang="en-US" sz="1400" dirty="0" err="1"/>
              <a:t>Jingjing</a:t>
            </a:r>
            <a:r>
              <a:rPr lang="en-US" sz="1400" dirty="0"/>
              <a:t> Liu. </a:t>
            </a:r>
            <a:endParaRPr lang="en-US" sz="1400" dirty="0" smtClean="0"/>
          </a:p>
          <a:p>
            <a:pPr defTabSz="457200">
              <a:spcBef>
                <a:spcPct val="20000"/>
              </a:spcBef>
            </a:pPr>
            <a:r>
              <a:rPr lang="en-US" sz="1400" b="1" dirty="0" smtClean="0"/>
              <a:t>Not </a:t>
            </a:r>
            <a:r>
              <a:rPr lang="en-US" sz="1400" b="1" dirty="0"/>
              <a:t>shown: </a:t>
            </a:r>
            <a:r>
              <a:rPr lang="en-US" sz="1400" dirty="0"/>
              <a:t>Mary Gross, Ben Maxwell</a:t>
            </a:r>
            <a:r>
              <a:rPr lang="en-US" sz="1400" dirty="0" smtClean="0"/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781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0"/>
            <a:ext cx="7552267" cy="901700"/>
          </a:xfrm>
        </p:spPr>
        <p:txBody>
          <a:bodyPr/>
          <a:lstStyle/>
          <a:p>
            <a:r>
              <a:rPr lang="en-US" sz="2800" dirty="0" smtClean="0"/>
              <a:t>Welcome!</a:t>
            </a:r>
            <a:endParaRPr lang="en-US" sz="2800" dirty="0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025CDD87-8653-5F49-8636-7DFC68B76F55}"/>
              </a:ext>
            </a:extLst>
          </p:cNvPr>
          <p:cNvSpPr txBox="1">
            <a:spLocks/>
          </p:cNvSpPr>
          <p:nvPr/>
        </p:nvSpPr>
        <p:spPr bwMode="auto">
          <a:xfrm>
            <a:off x="5867400" y="2819400"/>
            <a:ext cx="3318933" cy="60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2pPr>
            <a:lvl3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3pPr>
            <a:lvl4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4pPr>
            <a:lvl5pPr algn="l" defTabSz="457200" rtl="0" eaLnBrk="0" fontAlgn="base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FFFFFF"/>
                </a:solidFill>
                <a:latin typeface="Arial" charset="0"/>
              </a:defRPr>
            </a:lvl5pPr>
            <a:lvl6pPr marL="4572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6pPr>
            <a:lvl7pPr marL="9144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7pPr>
            <a:lvl8pPr marL="13716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8pPr>
            <a:lvl9pPr marL="1828800" algn="l" defTabSz="457200" rtl="0" fontAlgn="base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000" dirty="0" smtClean="0">
                <a:solidFill>
                  <a:schemeClr val="tx1"/>
                </a:solidFill>
              </a:rPr>
              <a:t>Scott Whiteford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7790D252-0476-6A4C-8820-7CA21E9BCE6A}"/>
              </a:ext>
            </a:extLst>
          </p:cNvPr>
          <p:cNvSpPr txBox="1">
            <a:spLocks/>
          </p:cNvSpPr>
          <p:nvPr/>
        </p:nvSpPr>
        <p:spPr bwMode="auto">
          <a:xfrm>
            <a:off x="5867400" y="3421594"/>
            <a:ext cx="5715000" cy="71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Director, Office of Asset Management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8624" y="1752600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035800" cy="901700"/>
          </a:xfrm>
        </p:spPr>
        <p:txBody>
          <a:bodyPr/>
          <a:lstStyle/>
          <a:p>
            <a:r>
              <a:rPr lang="en-US" dirty="0" smtClean="0"/>
              <a:t>Sustainable HPC/Data Center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600200" y="1143000"/>
            <a:ext cx="9220200" cy="895594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Sandia National </a:t>
            </a:r>
            <a:r>
              <a:rPr lang="en-US" sz="2600" b="1" dirty="0" smtClean="0"/>
              <a:t>Laboratories’ </a:t>
            </a:r>
            <a:r>
              <a:rPr lang="en-US" sz="2600" b="1" dirty="0"/>
              <a:t>725 Data Center Addition LEED v.4 Gold BD+C: Data Center Certification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8140" y="5810893"/>
            <a:ext cx="5138304" cy="4572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en-US" sz="1400" b="1" dirty="0">
                <a:cs typeface="Arial Narrow"/>
              </a:rPr>
              <a:t>Project Team</a:t>
            </a:r>
            <a:r>
              <a:rPr lang="en-US" sz="1400" b="1" dirty="0" smtClean="0">
                <a:cs typeface="Arial Narrow"/>
              </a:rPr>
              <a:t>: </a:t>
            </a:r>
            <a:r>
              <a:rPr lang="en-US" sz="1400" dirty="0"/>
              <a:t>Paul </a:t>
            </a:r>
            <a:r>
              <a:rPr lang="en-US" sz="1400" dirty="0" err="1" smtClean="0"/>
              <a:t>Schlavin</a:t>
            </a:r>
            <a:r>
              <a:rPr lang="en-US" sz="1400" dirty="0" smtClean="0"/>
              <a:t> </a:t>
            </a:r>
            <a:r>
              <a:rPr lang="en-US" sz="1400" dirty="0"/>
              <a:t>and Casiano </a:t>
            </a:r>
            <a:r>
              <a:rPr lang="en-US" sz="1400" dirty="0" smtClean="0"/>
              <a:t>Armenta </a:t>
            </a:r>
            <a:r>
              <a:rPr lang="en-US" sz="1400" dirty="0"/>
              <a:t>help to inspect the fans after </a:t>
            </a:r>
            <a:r>
              <a:rPr lang="en-US" sz="1400" dirty="0" smtClean="0"/>
              <a:t>construction. These fans are part </a:t>
            </a:r>
            <a:r>
              <a:rPr lang="en-US" sz="1400" dirty="0"/>
              <a:t>of the energy saving economizer system that helps cool the </a:t>
            </a:r>
            <a:r>
              <a:rPr lang="en-US" sz="1400" dirty="0" smtClean="0"/>
              <a:t>data center </a:t>
            </a:r>
            <a:r>
              <a:rPr lang="en-US" sz="1400" dirty="0"/>
              <a:t>using outside air most of the </a:t>
            </a:r>
            <a:r>
              <a:rPr lang="en-US" sz="1400" dirty="0" smtClean="0"/>
              <a:t>year</a:t>
            </a:r>
            <a:r>
              <a:rPr lang="en-US" sz="1400" dirty="0"/>
              <a:t>.</a:t>
            </a:r>
            <a:endParaRPr lang="en-US" sz="1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40" y="2304414"/>
            <a:ext cx="5138304" cy="34255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779" y="2304414"/>
            <a:ext cx="5138303" cy="34255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0300" y="5802684"/>
            <a:ext cx="5219700" cy="5334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>
                <a:cs typeface="Arial Narrow"/>
              </a:rPr>
              <a:t>Not Pictured: </a:t>
            </a:r>
            <a:r>
              <a:rPr lang="en-US" sz="1400" dirty="0">
                <a:cs typeface="Arial Narrow"/>
              </a:rPr>
              <a:t>Alicia Brown, Carol </a:t>
            </a:r>
            <a:r>
              <a:rPr lang="en-US" sz="1400" dirty="0" err="1">
                <a:cs typeface="Arial Narrow"/>
              </a:rPr>
              <a:t>Meincke</a:t>
            </a:r>
            <a:r>
              <a:rPr lang="en-US" sz="1400" dirty="0">
                <a:cs typeface="Arial Narrow"/>
              </a:rPr>
              <a:t>, Marc Ghattas, Josh DeReu, Gail Granot, David Martinez, David Smith, Doug Vetter, Vance Leggett, Jim Corcoran, Mike Rocco, Mike Rymarz. </a:t>
            </a:r>
          </a:p>
        </p:txBody>
      </p:sp>
    </p:spTree>
    <p:extLst>
      <p:ext uri="{BB962C8B-B14F-4D97-AF65-F5344CB8AC3E}">
        <p14:creationId xmlns:p14="http://schemas.microsoft.com/office/powerpoint/2010/main" val="99828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9067800" cy="901700"/>
          </a:xfrm>
        </p:spPr>
        <p:txBody>
          <a:bodyPr/>
          <a:lstStyle/>
          <a:p>
            <a:r>
              <a:rPr lang="en-US" dirty="0" smtClean="0"/>
              <a:t>Sustainable HPC/Data Center – Honorable Mention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054581"/>
            <a:ext cx="12192000" cy="493433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/>
              <a:t>Hanford Site’s Datacenter Modernization &amp; Closure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4893" y="6197053"/>
            <a:ext cx="3773059" cy="58901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Project Team – Top: </a:t>
            </a:r>
            <a:r>
              <a:rPr lang="en-US" sz="1400" dirty="0" smtClean="0">
                <a:cs typeface="Arial Narrow"/>
              </a:rPr>
              <a:t>Mike Eddy.</a:t>
            </a:r>
            <a:endParaRPr lang="en-US" sz="1400" dirty="0">
              <a:cs typeface="Arial Narrow"/>
            </a:endParaRPr>
          </a:p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Bottom: </a:t>
            </a:r>
            <a:r>
              <a:rPr lang="en-US" sz="1400" dirty="0">
                <a:cs typeface="Arial Narrow"/>
              </a:rPr>
              <a:t>Todd </a:t>
            </a:r>
            <a:r>
              <a:rPr lang="en-US" sz="1400" dirty="0" smtClean="0">
                <a:cs typeface="Arial Narrow"/>
              </a:rPr>
              <a:t>Eckman, Dennis Rains.</a:t>
            </a:r>
            <a:endParaRPr lang="en-US" sz="1400" dirty="0"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lum bright="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7549" y="3931239"/>
            <a:ext cx="1598424" cy="22658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7037" y="1640414"/>
            <a:ext cx="1808947" cy="2229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43"/>
          <a:stretch/>
        </p:blipFill>
        <p:spPr>
          <a:xfrm>
            <a:off x="1982976" y="3931238"/>
            <a:ext cx="1608122" cy="22658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screen">
            <a:lum bright="3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246" r="-246"/>
          <a:stretch/>
        </p:blipFill>
        <p:spPr>
          <a:xfrm>
            <a:off x="6096000" y="1960053"/>
            <a:ext cx="3886200" cy="3886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43600" y="5846253"/>
            <a:ext cx="4648200" cy="30189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/>
              <a:t>From left to right: </a:t>
            </a:r>
            <a:r>
              <a:rPr lang="en-US" sz="1400" dirty="0"/>
              <a:t>Erik Anderson, Kenny Ferguson, Todd Eckman, Brad Ferguson, Phil </a:t>
            </a:r>
            <a:r>
              <a:rPr lang="en-US" sz="1400" dirty="0" err="1"/>
              <a:t>Budde</a:t>
            </a:r>
            <a:r>
              <a:rPr lang="en-US" sz="1400" dirty="0"/>
              <a:t>, Jason </a:t>
            </a:r>
            <a:r>
              <a:rPr lang="en-US" sz="1400" dirty="0" err="1"/>
              <a:t>Lacher</a:t>
            </a:r>
            <a:r>
              <a:rPr lang="en-US" sz="1400" dirty="0"/>
              <a:t>, Dennis Rains, Cristal Robinson, </a:t>
            </a:r>
            <a:r>
              <a:rPr lang="en-US" sz="1400" dirty="0" smtClean="0"/>
              <a:t>Anel Suarez.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9860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6985000" cy="901700"/>
          </a:xfrm>
        </p:spPr>
        <p:txBody>
          <a:bodyPr/>
          <a:lstStyle/>
          <a:p>
            <a:r>
              <a:rPr lang="en-US" dirty="0"/>
              <a:t>Congratulations!</a:t>
            </a:r>
          </a:p>
        </p:txBody>
      </p:sp>
      <p:pic>
        <p:nvPicPr>
          <p:cNvPr id="4" name="Picture Placeholder 14">
            <a:extLst>
              <a:ext uri="{FF2B5EF4-FFF2-40B4-BE49-F238E27FC236}">
                <a16:creationId xmlns="" xmlns:a16="http://schemas.microsoft.com/office/drawing/2014/main" id="{729E905C-02C4-2642-946D-BA447C85D8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922" y="1143000"/>
            <a:ext cx="11353800" cy="5276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7220" y="3242688"/>
            <a:ext cx="785320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Congratulations on your outstanding achievements and keep up the great work!</a:t>
            </a:r>
          </a:p>
        </p:txBody>
      </p:sp>
    </p:spTree>
    <p:extLst>
      <p:ext uri="{BB962C8B-B14F-4D97-AF65-F5344CB8AC3E}">
        <p14:creationId xmlns:p14="http://schemas.microsoft.com/office/powerpoint/2010/main" val="21194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Lifetime Achievement Award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096000" y="2971800"/>
            <a:ext cx="5486400" cy="1143000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Sandra Cannon</a:t>
            </a:r>
          </a:p>
          <a:p>
            <a:pPr marL="0" indent="0">
              <a:buNone/>
            </a:pPr>
            <a:r>
              <a:rPr lang="en-US" dirty="0"/>
              <a:t>DOE Sustainable Acquisition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1298575"/>
            <a:ext cx="3533321" cy="494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Lifetime Achievement Award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590675"/>
            <a:ext cx="5384800" cy="48768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019800" y="2962855"/>
            <a:ext cx="5562600" cy="1609725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James Donnelly</a:t>
            </a:r>
          </a:p>
          <a:p>
            <a:pPr marL="0" indent="0">
              <a:buNone/>
            </a:pPr>
            <a:r>
              <a:rPr lang="en-US" dirty="0"/>
              <a:t>Y-12 National Security Complex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770" y="1237201"/>
            <a:ext cx="3495271" cy="506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Lifetime Achievement Award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590675"/>
            <a:ext cx="5384800" cy="48768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019800" y="2962855"/>
            <a:ext cx="5562600" cy="1609725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Dale Sartor</a:t>
            </a:r>
          </a:p>
          <a:p>
            <a:pPr marL="0" indent="0">
              <a:buNone/>
            </a:pPr>
            <a:r>
              <a:rPr lang="en-US" dirty="0" smtClean="0"/>
              <a:t>Lawrence Berkeley National Laboratory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lum bright="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601" y="1212507"/>
            <a:ext cx="3514896" cy="527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Champion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7162800" y="2944177"/>
            <a:ext cx="4572000" cy="1685925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Amy Albaugh</a:t>
            </a:r>
          </a:p>
          <a:p>
            <a:pPr marL="0" indent="0">
              <a:buNone/>
            </a:pPr>
            <a:r>
              <a:rPr lang="en-US" dirty="0" smtClean="0"/>
              <a:t>Oak Ridge National Laboratory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1371599"/>
            <a:ext cx="6038850" cy="483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Champion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72200" y="3043237"/>
            <a:ext cx="4648200" cy="1304925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Selina Santiago</a:t>
            </a:r>
          </a:p>
          <a:p>
            <a:pPr marL="0" indent="0">
              <a:buNone/>
            </a:pPr>
            <a:r>
              <a:rPr lang="en-US" dirty="0" smtClean="0"/>
              <a:t>Sandia National Laboratories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19200"/>
            <a:ext cx="3733800" cy="52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3124200"/>
            <a:ext cx="4572000" cy="1066800"/>
          </a:xfrm>
        </p:spPr>
        <p:txBody>
          <a:bodyPr/>
          <a:lstStyle/>
          <a:p>
            <a:pPr marL="0" indent="0">
              <a:buNone/>
            </a:pPr>
            <a:r>
              <a:rPr lang="en-US" sz="3000" b="1" dirty="0" smtClean="0"/>
              <a:t>Jerry Gallegos</a:t>
            </a:r>
          </a:p>
          <a:p>
            <a:pPr marL="0" indent="0">
              <a:buNone/>
            </a:pPr>
            <a:r>
              <a:rPr lang="en-US" dirty="0"/>
              <a:t>Sandia National Laboratories</a:t>
            </a:r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Champion – Honorable Mention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295400"/>
            <a:ext cx="4876800" cy="511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543800" cy="901700"/>
          </a:xfrm>
        </p:spPr>
        <p:txBody>
          <a:bodyPr/>
          <a:lstStyle/>
          <a:p>
            <a:r>
              <a:rPr lang="en-US" dirty="0"/>
              <a:t>Outstanding Sustainability Program/Project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295400" y="1237826"/>
            <a:ext cx="9601199" cy="955414"/>
          </a:xfrm>
        </p:spPr>
        <p:txBody>
          <a:bodyPr/>
          <a:lstStyle/>
          <a:p>
            <a:pPr marL="0" indent="0" algn="ctr">
              <a:buNone/>
            </a:pPr>
            <a:r>
              <a:rPr lang="en-US" sz="2600" b="1" dirty="0" smtClean="0"/>
              <a:t>Oak Ridge National Laboratory’s Water </a:t>
            </a:r>
            <a:r>
              <a:rPr lang="en-US" sz="2600" b="1" dirty="0"/>
              <a:t>Use Reduction, Facility &amp; Research Cooperation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4419600"/>
            <a:ext cx="1905000" cy="9144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defTabSz="457200">
              <a:spcBef>
                <a:spcPct val="20000"/>
              </a:spcBef>
            </a:pPr>
            <a:endParaRPr lang="en-US" sz="2323" b="1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6131289"/>
            <a:ext cx="8030065" cy="63039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Project Team (left to right) - Top Row: </a:t>
            </a:r>
            <a:r>
              <a:rPr lang="en-US" sz="1400" dirty="0" smtClean="0">
                <a:cs typeface="Arial Narrow"/>
              </a:rPr>
              <a:t>Rob Crowell, Peter Wiegand, Bryce Hudey, </a:t>
            </a:r>
            <a:r>
              <a:rPr lang="en-US" sz="1400" dirty="0">
                <a:cs typeface="Arial Narrow"/>
              </a:rPr>
              <a:t>Mike </a:t>
            </a:r>
            <a:r>
              <a:rPr lang="en-US" sz="1400" dirty="0" smtClean="0">
                <a:cs typeface="Arial Narrow"/>
              </a:rPr>
              <a:t>West. </a:t>
            </a:r>
          </a:p>
          <a:p>
            <a:pPr defTabSz="457200">
              <a:spcBef>
                <a:spcPct val="20000"/>
              </a:spcBef>
            </a:pPr>
            <a:r>
              <a:rPr lang="en-US" sz="1400" b="1" dirty="0" smtClean="0">
                <a:cs typeface="Arial Narrow"/>
              </a:rPr>
              <a:t>Bottom Row: </a:t>
            </a:r>
            <a:r>
              <a:rPr lang="en-US" sz="1400" dirty="0">
                <a:cs typeface="Arial Narrow"/>
              </a:rPr>
              <a:t>Darryl Dowling, </a:t>
            </a:r>
            <a:r>
              <a:rPr lang="en-US" sz="1400" dirty="0" smtClean="0">
                <a:cs typeface="Arial Narrow"/>
              </a:rPr>
              <a:t>Amy Albaugh, </a:t>
            </a:r>
            <a:r>
              <a:rPr lang="en-US" sz="1400" dirty="0">
                <a:cs typeface="Arial Narrow"/>
              </a:rPr>
              <a:t>Dave Bozich, </a:t>
            </a:r>
            <a:r>
              <a:rPr lang="en-US" sz="1400" dirty="0" smtClean="0">
                <a:cs typeface="Arial Narrow"/>
              </a:rPr>
              <a:t>Mark Goins. </a:t>
            </a:r>
            <a:endParaRPr lang="en-US" sz="1400" dirty="0">
              <a:cs typeface="Arial Narrow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222" y="4210047"/>
            <a:ext cx="1965964" cy="17038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2438400"/>
            <a:ext cx="1965964" cy="1703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5509" y="4210047"/>
            <a:ext cx="1965964" cy="1700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935" y="4211571"/>
            <a:ext cx="1965964" cy="17007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899" y="4239765"/>
            <a:ext cx="1965964" cy="1703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0" y="2438400"/>
            <a:ext cx="1965964" cy="1703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945" y="2438400"/>
            <a:ext cx="1965964" cy="17007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2432851"/>
            <a:ext cx="1965964" cy="17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ERE_template_green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EERE_template_green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EERE_template_green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3_EERE_template_green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4_EERE_template_green">
  <a:themeElements>
    <a:clrScheme name="~~~ EERE Colors ~~~">
      <a:dk1>
        <a:srgbClr val="50565C"/>
      </a:dk1>
      <a:lt1>
        <a:sysClr val="window" lastClr="FFFFFF"/>
      </a:lt1>
      <a:dk2>
        <a:srgbClr val="6A737B"/>
      </a:dk2>
      <a:lt2>
        <a:srgbClr val="EEECE1"/>
      </a:lt2>
      <a:accent1>
        <a:srgbClr val="7AC143"/>
      </a:accent1>
      <a:accent2>
        <a:srgbClr val="FFD200"/>
      </a:accent2>
      <a:accent3>
        <a:srgbClr val="00A4E4"/>
      </a:accent3>
      <a:accent4>
        <a:srgbClr val="006892"/>
      </a:accent4>
      <a:accent5>
        <a:srgbClr val="00853F"/>
      </a:accent5>
      <a:accent6>
        <a:srgbClr val="F58025"/>
      </a:accent6>
      <a:hlink>
        <a:srgbClr val="006892"/>
      </a:hlink>
      <a:folHlink>
        <a:srgbClr val="6A73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 fontScale="85000" lnSpcReduction="10000"/>
      </a:bodyPr>
      <a:lstStyle>
        <a:defPPr marL="0" marR="0" indent="0" algn="l" defTabSz="4572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/>
          <a:buNone/>
          <a:tabLst/>
          <a:defRPr kumimoji="0" sz="2323" b="1" i="0" u="none" strike="noStrike" kern="120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Arial Narrow"/>
            <a:ea typeface="+mn-ea"/>
            <a:cs typeface="Arial Narrow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11133</TotalTime>
  <Words>901</Words>
  <Application>Microsoft Office PowerPoint</Application>
  <PresentationFormat>Widescreen</PresentationFormat>
  <Paragraphs>107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EERE_template_green</vt:lpstr>
      <vt:lpstr>1_EERE_template_green</vt:lpstr>
      <vt:lpstr>2_EERE_template_green</vt:lpstr>
      <vt:lpstr>3_EERE_template_green</vt:lpstr>
      <vt:lpstr>4_EERE_template_green</vt:lpstr>
      <vt:lpstr>PowerPoint Presentation</vt:lpstr>
      <vt:lpstr>Welcome!</vt:lpstr>
      <vt:lpstr>Lifetime Achievement Award</vt:lpstr>
      <vt:lpstr>Lifetime Achievement Award</vt:lpstr>
      <vt:lpstr>Lifetime Achievement Award</vt:lpstr>
      <vt:lpstr>Sustainability Champion</vt:lpstr>
      <vt:lpstr>Sustainability Champion</vt:lpstr>
      <vt:lpstr>Sustainability Champion – Honorable Mention</vt:lpstr>
      <vt:lpstr>Outstanding Sustainability Program/Project </vt:lpstr>
      <vt:lpstr>Outstanding Sustainability Program/Project </vt:lpstr>
      <vt:lpstr>Outstanding Sustainability Program/Project – Honorable Mention</vt:lpstr>
      <vt:lpstr>Outstanding Sustainability Program/Project – Honorable Mention</vt:lpstr>
      <vt:lpstr>Strategic Partnerships for Sustainability </vt:lpstr>
      <vt:lpstr>Strategic Partnerships for Sustainability </vt:lpstr>
      <vt:lpstr>PowerPoint Presentation</vt:lpstr>
      <vt:lpstr>Innovative Approach to Sustainability </vt:lpstr>
      <vt:lpstr>Innovative Approach to Sustainability </vt:lpstr>
      <vt:lpstr>Innovative Approach to Sustainability – Honorable Mention </vt:lpstr>
      <vt:lpstr>Sustainable HPC/Data Center</vt:lpstr>
      <vt:lpstr>Sustainable HPC/Data Center</vt:lpstr>
      <vt:lpstr>Sustainable HPC/Data Center – Honorable Mention</vt:lpstr>
      <vt:lpstr>Congratulations!</vt:lpstr>
    </vt:vector>
  </TitlesOfParts>
  <Company>EERE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Schneider</dc:creator>
  <cp:lastModifiedBy>Mendes, Charlotte F. (CONTR)</cp:lastModifiedBy>
  <cp:revision>758</cp:revision>
  <cp:lastPrinted>2018-02-22T18:27:49Z</cp:lastPrinted>
  <dcterms:created xsi:type="dcterms:W3CDTF">2012-08-02T18:27:11Z</dcterms:created>
  <dcterms:modified xsi:type="dcterms:W3CDTF">2020-08-20T16:44:24Z</dcterms:modified>
</cp:coreProperties>
</file>