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6" r:id="rId2"/>
    <p:sldMasterId id="2147483698" r:id="rId3"/>
    <p:sldMasterId id="2147483710" r:id="rId4"/>
    <p:sldMasterId id="2147483720" r:id="rId5"/>
  </p:sldMasterIdLst>
  <p:notesMasterIdLst>
    <p:notesMasterId r:id="rId28"/>
  </p:notesMasterIdLst>
  <p:sldIdLst>
    <p:sldId id="258" r:id="rId6"/>
    <p:sldId id="341" r:id="rId7"/>
    <p:sldId id="338" r:id="rId8"/>
    <p:sldId id="342" r:id="rId9"/>
    <p:sldId id="339" r:id="rId10"/>
    <p:sldId id="334" r:id="rId11"/>
    <p:sldId id="335" r:id="rId12"/>
    <p:sldId id="336" r:id="rId13"/>
    <p:sldId id="320" r:id="rId14"/>
    <p:sldId id="326" r:id="rId15"/>
    <p:sldId id="327" r:id="rId16"/>
    <p:sldId id="346" r:id="rId17"/>
    <p:sldId id="330" r:id="rId18"/>
    <p:sldId id="328" r:id="rId19"/>
    <p:sldId id="340" r:id="rId20"/>
    <p:sldId id="331" r:id="rId21"/>
    <p:sldId id="333" r:id="rId22"/>
    <p:sldId id="332" r:id="rId23"/>
    <p:sldId id="343" r:id="rId24"/>
    <p:sldId id="344" r:id="rId25"/>
    <p:sldId id="345" r:id="rId26"/>
    <p:sldId id="337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E" initials="E" lastIdx="38" clrIdx="0"/>
  <p:cmAuthor id="1" name="SPO" initials="SPO" lastIdx="1" clrIdx="1"/>
  <p:cmAuthor id="2" name="Jaclyn Prazenica" initials="JP" lastIdx="15" clrIdx="2">
    <p:extLst/>
  </p:cmAuthor>
  <p:cmAuthor id="3" name="Burr, Stephen (CONTR)" initials="BS(" lastIdx="9" clrIdx="3">
    <p:extLst/>
  </p:cmAuthor>
  <p:cmAuthor id="4" name="Steve Bruno" initials="" lastIdx="8" clrIdx="4"/>
  <p:cmAuthor id="5" name="Brechmacher, Scott (CONTR)" initials="BS(" lastIdx="2" clrIdx="5">
    <p:extLst>
      <p:ext uri="{19B8F6BF-5375-455C-9EA6-DF929625EA0E}">
        <p15:presenceInfo xmlns:p15="http://schemas.microsoft.com/office/powerpoint/2012/main" userId="S-1-5-21-2844929807-1687724802-988633214-172734" providerId="AD"/>
      </p:ext>
    </p:extLst>
  </p:cmAuthor>
  <p:cmAuthor id="6" name="Moland, Brianna (CONTR)" initials="MB(" lastIdx="1" clrIdx="6">
    <p:extLst>
      <p:ext uri="{19B8F6BF-5375-455C-9EA6-DF929625EA0E}">
        <p15:presenceInfo xmlns:p15="http://schemas.microsoft.com/office/powerpoint/2012/main" userId="S-1-5-21-2844929807-1687724802-988633214-2303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0000"/>
    <a:srgbClr val="008A3E"/>
    <a:srgbClr val="005024"/>
    <a:srgbClr val="DC1616"/>
    <a:srgbClr val="FBC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0" autoAdjust="0"/>
    <p:restoredTop sz="94178" autoAdjust="0"/>
  </p:normalViewPr>
  <p:slideViewPr>
    <p:cSldViewPr>
      <p:cViewPr varScale="1">
        <p:scale>
          <a:sx n="49" d="100"/>
          <a:sy n="49" d="100"/>
        </p:scale>
        <p:origin x="1554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C2CD52-767B-4498-8245-C22A677C8284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42A969-9289-48A2-A5DD-446A5A511C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9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936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98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7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68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63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80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77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35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92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23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49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76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16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81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2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8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2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2A969-9289-48A2-A5DD-446A5A511C5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12192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73567" y="6616700"/>
            <a:ext cx="9715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Program Name or Ancillary Text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7302501" y="6616700"/>
            <a:ext cx="4889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eere.energy.gov</a:t>
            </a:r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867" y="276225"/>
            <a:ext cx="3657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4"/>
            <a:ext cx="12192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5092701"/>
            <a:ext cx="12192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12192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40" y="147798"/>
            <a:ext cx="750216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95" y="5253120"/>
            <a:ext cx="5843067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072667" y="5206076"/>
            <a:ext cx="4109733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8072600" y="5543500"/>
            <a:ext cx="4119400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24133" y="5672914"/>
            <a:ext cx="1854200" cy="288687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3" name="Picture 22" descr="New_DOE_Logo_Color-White-Text_060208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152400"/>
            <a:ext cx="2844800" cy="5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5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12192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73567" y="6616700"/>
            <a:ext cx="9715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Program Name or Ancillary Text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7302501" y="6616700"/>
            <a:ext cx="4889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eere.energy.gov</a:t>
            </a:r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867" y="276225"/>
            <a:ext cx="3657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4"/>
            <a:ext cx="12192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5092701"/>
            <a:ext cx="12192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12192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New_DOE_Logo_Color-White-Text_060208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400" y="152401"/>
            <a:ext cx="28448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40" y="147798"/>
            <a:ext cx="750216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95" y="5253120"/>
            <a:ext cx="5843067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072667" y="5206076"/>
            <a:ext cx="4109733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8072600" y="5543500"/>
            <a:ext cx="4119400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24133" y="5672914"/>
            <a:ext cx="1854200" cy="288687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75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8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42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19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7097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85975"/>
            <a:ext cx="5386917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17097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85975"/>
            <a:ext cx="5389033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1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38251"/>
            <a:ext cx="6815667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8001"/>
            <a:ext cx="4011084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31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6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0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2164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20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10972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067175"/>
            <a:ext cx="10972800" cy="2325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168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8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12192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73567" y="6616700"/>
            <a:ext cx="9715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Program Name or Ancillary Text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7302501" y="6616700"/>
            <a:ext cx="4889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eere.energy.gov</a:t>
            </a:r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867" y="276225"/>
            <a:ext cx="3657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4"/>
            <a:ext cx="12192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4953001"/>
            <a:ext cx="12192000" cy="15033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12192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2" descr="New_DOE_Logo_Color-White-Text_060208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400" y="152401"/>
            <a:ext cx="2844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40" y="147798"/>
            <a:ext cx="750216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95" y="5253120"/>
            <a:ext cx="5843067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072667" y="5206076"/>
            <a:ext cx="4109733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8072600" y="5543500"/>
            <a:ext cx="4119400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24133" y="5672914"/>
            <a:ext cx="1854200" cy="288687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9950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0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7097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85975"/>
            <a:ext cx="5386917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17097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85975"/>
            <a:ext cx="5389033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6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38251"/>
            <a:ext cx="6815667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8001"/>
            <a:ext cx="4011084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10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1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0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5753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12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10972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067175"/>
            <a:ext cx="10972800" cy="2325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327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5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97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12192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73567" y="6616700"/>
            <a:ext cx="9715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Program Name or Ancillary Text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7302501" y="6616700"/>
            <a:ext cx="4889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eere.energy.gov</a:t>
            </a:r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867" y="276225"/>
            <a:ext cx="3657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4"/>
            <a:ext cx="12192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5092701"/>
            <a:ext cx="12192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12192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40" y="147798"/>
            <a:ext cx="750216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95" y="5253120"/>
            <a:ext cx="5843067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072667" y="5206076"/>
            <a:ext cx="4109733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8072600" y="5543500"/>
            <a:ext cx="4119400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24133" y="5672914"/>
            <a:ext cx="1854200" cy="288687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3" name="Picture 22" descr="New_DOE_Logo_Color-White-Text_060208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152400"/>
            <a:ext cx="2844800" cy="5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77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7097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85975"/>
            <a:ext cx="5386917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17097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85975"/>
            <a:ext cx="5389033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37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38251"/>
            <a:ext cx="6815667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8001"/>
            <a:ext cx="4011084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74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91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0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551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345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10972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067175"/>
            <a:ext cx="10972800" cy="2325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8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7097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85975"/>
            <a:ext cx="5386917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17097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85975"/>
            <a:ext cx="5389033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15"/>
          <p:cNvSpPr/>
          <p:nvPr userDrawn="1"/>
        </p:nvSpPr>
        <p:spPr>
          <a:xfrm>
            <a:off x="0" y="6610350"/>
            <a:ext cx="12192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 userDrawn="1"/>
        </p:nvSpPr>
        <p:spPr>
          <a:xfrm>
            <a:off x="173567" y="6616700"/>
            <a:ext cx="9715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Program Name or Ancillary Text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" name="Text Placeholder 9"/>
          <p:cNvSpPr txBox="1">
            <a:spLocks/>
          </p:cNvSpPr>
          <p:nvPr userDrawn="1"/>
        </p:nvSpPr>
        <p:spPr>
          <a:xfrm>
            <a:off x="7302501" y="6616700"/>
            <a:ext cx="4889500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 smtClean="0">
                <a:solidFill>
                  <a:prstClr val="white"/>
                </a:solidFill>
              </a:rPr>
              <a:t>eere.energy.gov</a:t>
            </a:r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Picture 18" descr="doe_logo_pp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867" y="276225"/>
            <a:ext cx="3657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0" y="6456364"/>
            <a:ext cx="12192000" cy="4016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 flipH="1">
            <a:off x="0" y="5092701"/>
            <a:ext cx="12192000" cy="13636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 userDrawn="1"/>
        </p:nvSpPr>
        <p:spPr bwMode="auto">
          <a:xfrm flipH="1" flipV="1">
            <a:off x="0" y="9334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12192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2" descr="New_DOE_Logo_Color-White-Text_060208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400" y="152401"/>
            <a:ext cx="2844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40" y="147798"/>
            <a:ext cx="7502160" cy="6035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6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95" y="5253120"/>
            <a:ext cx="5843067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072667" y="5206076"/>
            <a:ext cx="4109733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8072600" y="5543500"/>
            <a:ext cx="4119400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24133" y="5672914"/>
            <a:ext cx="1854200" cy="288687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8613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52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0675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29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52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7097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85975"/>
            <a:ext cx="5386917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17097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85975"/>
            <a:ext cx="5389033" cy="43815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15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38251"/>
            <a:ext cx="6815667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8001"/>
            <a:ext cx="4011084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0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76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0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2363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792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10972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067175"/>
            <a:ext cx="10972800" cy="2325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23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38251"/>
            <a:ext cx="6815667" cy="5286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08001"/>
            <a:ext cx="4011084" cy="45620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50565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50565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50565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DFBAC4-68FA-4B9B-A6E2-2784D9E4D1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9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0675"/>
            <a:ext cx="10972800" cy="480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29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1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0675"/>
            <a:ext cx="10972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067175"/>
            <a:ext cx="10972800" cy="2325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3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759576"/>
            <a:ext cx="12192000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237067" y="0"/>
            <a:ext cx="755226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609600" y="1590675"/>
            <a:ext cx="109728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flipH="1" flipV="1">
            <a:off x="0" y="9207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9" name="Picture 8" descr="New_DOE_Logo_Color-White-Text_060208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152400"/>
            <a:ext cx="2844800" cy="58272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789399" y="6454775"/>
            <a:ext cx="4064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4C97E889-1348-40C2-A249-141B13643B9D}" type="slidenum">
              <a:rPr kumimoji="0" lang="en-US" sz="2323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‹#›</a:t>
            </a:fld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86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759576"/>
            <a:ext cx="12192000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237067" y="0"/>
            <a:ext cx="755226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609600" y="1590675"/>
            <a:ext cx="10972800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22"/>
          <p:cNvSpPr>
            <a:spLocks noChangeArrowheads="1"/>
          </p:cNvSpPr>
          <p:nvPr/>
        </p:nvSpPr>
        <p:spPr bwMode="auto">
          <a:xfrm flipH="1" flipV="1">
            <a:off x="0" y="920751"/>
            <a:ext cx="12192000" cy="42863"/>
          </a:xfrm>
          <a:prstGeom prst="rect">
            <a:avLst/>
          </a:prstGeom>
          <a:solidFill>
            <a:srgbClr val="00A4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1" name="Picture 8" descr="New_DOE_Logo_Color-White-Text_060208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400" y="152401"/>
            <a:ext cx="28448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1785600" y="6454775"/>
            <a:ext cx="377915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1D726E72-7D74-4109-999C-35E7946DFB2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‹#›</a:t>
            </a:fld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714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759576"/>
            <a:ext cx="12192000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237067" y="0"/>
            <a:ext cx="755226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609600" y="1590675"/>
            <a:ext cx="109728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flipH="1" flipV="1">
            <a:off x="0" y="9207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31" name="Picture 8" descr="New_DOE_Logo_Color-White-Text_060208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400" y="152401"/>
            <a:ext cx="2844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11785600" y="6454775"/>
            <a:ext cx="377915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1D726E72-7D74-4109-999C-35E7946DFB2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‹#›</a:t>
            </a:fld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3813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759576"/>
            <a:ext cx="12192000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237067" y="0"/>
            <a:ext cx="755226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609600" y="1590675"/>
            <a:ext cx="109728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flipH="1" flipV="1">
            <a:off x="0" y="9207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9" name="Picture 8" descr="New_DOE_Logo_Color-White-Text_060208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152400"/>
            <a:ext cx="2844800" cy="58272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785600" y="6454775"/>
            <a:ext cx="377915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fld id="{1D726E72-7D74-4109-999C-35E7946DFB2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t>‹#›</a:t>
            </a:fld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1267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759576"/>
            <a:ext cx="12192000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8" name="Title Placeholder 13"/>
          <p:cNvSpPr>
            <a:spLocks noGrp="1"/>
          </p:cNvSpPr>
          <p:nvPr>
            <p:ph type="title"/>
          </p:nvPr>
        </p:nvSpPr>
        <p:spPr bwMode="auto">
          <a:xfrm>
            <a:off x="237067" y="0"/>
            <a:ext cx="755226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4"/>
          <p:cNvSpPr>
            <a:spLocks noGrp="1"/>
          </p:cNvSpPr>
          <p:nvPr>
            <p:ph type="body" idx="1"/>
          </p:nvPr>
        </p:nvSpPr>
        <p:spPr bwMode="auto">
          <a:xfrm>
            <a:off x="609600" y="1590675"/>
            <a:ext cx="109728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flipH="1" flipV="1">
            <a:off x="0" y="920751"/>
            <a:ext cx="12192000" cy="42863"/>
          </a:xfrm>
          <a:prstGeom prst="rect">
            <a:avLst/>
          </a:prstGeom>
          <a:solidFill>
            <a:srgbClr val="00A4E4"/>
          </a:solidFill>
          <a:ln w="952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031" name="Picture 8" descr="New_DOE_Logo_Color-White-Text_060208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2400" y="152401"/>
            <a:ext cx="2844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74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tif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ubtitle 11"/>
          <p:cNvSpPr>
            <a:spLocks/>
          </p:cNvSpPr>
          <p:nvPr/>
        </p:nvSpPr>
        <p:spPr bwMode="auto">
          <a:xfrm>
            <a:off x="311624" y="5181600"/>
            <a:ext cx="815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300" b="1" dirty="0" smtClean="0">
                <a:solidFill>
                  <a:schemeClr val="bg1"/>
                </a:solidFill>
              </a:rPr>
              <a:t>August 20, 2020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300" b="1" dirty="0" smtClean="0">
                <a:solidFill>
                  <a:schemeClr val="bg1"/>
                </a:solidFill>
              </a:rPr>
              <a:t>Sustainability </a:t>
            </a:r>
            <a:r>
              <a:rPr lang="en-US" sz="2300" b="1" dirty="0">
                <a:solidFill>
                  <a:schemeClr val="bg1"/>
                </a:solidFill>
              </a:rPr>
              <a:t>Performance </a:t>
            </a:r>
            <a:r>
              <a:rPr lang="en-US" sz="2300" b="1" dirty="0" smtClean="0">
                <a:solidFill>
                  <a:schemeClr val="bg1"/>
                </a:solidFill>
              </a:rPr>
              <a:t>Division</a:t>
            </a:r>
            <a:endParaRPr lang="en-US" sz="2300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300" b="1" dirty="0">
                <a:solidFill>
                  <a:schemeClr val="bg1"/>
                </a:solidFill>
              </a:rPr>
              <a:t>U.S. Department of Energy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23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0"/>
            <a:ext cx="65532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3200" b="1" dirty="0" smtClean="0">
                <a:solidFill>
                  <a:srgbClr val="FFFFFF"/>
                </a:solidFill>
                <a:latin typeface="+mj-lt"/>
                <a:cs typeface="Arial Narrow"/>
              </a:rPr>
              <a:t>2020 </a:t>
            </a:r>
            <a:r>
              <a:rPr lang="en-US" sz="3200" b="1" dirty="0">
                <a:solidFill>
                  <a:srgbClr val="FFFFFF"/>
                </a:solidFill>
                <a:latin typeface="+mj-lt"/>
                <a:cs typeface="Arial Narrow"/>
              </a:rPr>
              <a:t>DOE Sustainability Awards</a:t>
            </a:r>
          </a:p>
        </p:txBody>
      </p:sp>
    </p:spTree>
    <p:extLst>
      <p:ext uri="{BB962C8B-B14F-4D97-AF65-F5344CB8AC3E}">
        <p14:creationId xmlns:p14="http://schemas.microsoft.com/office/powerpoint/2010/main" val="39839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Outstanding Sustainability Program/Project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219200"/>
            <a:ext cx="121920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 smtClean="0"/>
              <a:t>Bonneville </a:t>
            </a:r>
            <a:r>
              <a:rPr lang="en-US" sz="2600" b="1" dirty="0"/>
              <a:t>Power </a:t>
            </a:r>
            <a:r>
              <a:rPr lang="en-US" sz="2600" b="1" dirty="0" smtClean="0"/>
              <a:t>Administration’s </a:t>
            </a:r>
            <a:r>
              <a:rPr lang="en-US" sz="2600" b="1" dirty="0"/>
              <a:t>Utilities Management Program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915129" y="6172200"/>
            <a:ext cx="6991284" cy="44264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Project Team: </a:t>
            </a:r>
            <a:r>
              <a:rPr lang="en-US" sz="1400" dirty="0" smtClean="0">
                <a:cs typeface="Arial Narrow"/>
              </a:rPr>
              <a:t>Jennifer Hollenbeck and </a:t>
            </a:r>
            <a:r>
              <a:rPr lang="en-US" sz="1400" dirty="0">
                <a:cs typeface="Arial Narrow"/>
              </a:rPr>
              <a:t>Jenni </a:t>
            </a:r>
            <a:r>
              <a:rPr lang="en-US" sz="1400" dirty="0" smtClean="0">
                <a:cs typeface="Arial Narrow"/>
              </a:rPr>
              <a:t>Driskill.</a:t>
            </a:r>
            <a:endParaRPr lang="en-US" sz="1400" dirty="0"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369" y="2062428"/>
            <a:ext cx="8019199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8601" y="0"/>
            <a:ext cx="7560734" cy="901700"/>
          </a:xfrm>
        </p:spPr>
        <p:txBody>
          <a:bodyPr/>
          <a:lstStyle/>
          <a:p>
            <a:r>
              <a:rPr lang="en-US" sz="2300" dirty="0"/>
              <a:t>Outstanding Sustainability Program/Project – Honorable Mention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93335" y="1664043"/>
            <a:ext cx="7035114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Lawrence Berkeley National Laboratory’s Integrative Genomics Building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F681EF-B021-234E-B6EA-E1F338749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503" y="3305305"/>
            <a:ext cx="3379400" cy="2987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3944FB0-5927-DC41-AD67-DDB22C218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148" y="3547376"/>
            <a:ext cx="3481624" cy="2476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EF1E49-F1F3-2B42-90AC-E2221A2C4A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692" y="1052555"/>
            <a:ext cx="1894308" cy="2441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486ACE6-A509-F947-B35F-447642D7FE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961" y="3574309"/>
            <a:ext cx="1837185" cy="2449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B8E1012-CD78-F640-9402-DE012AFD8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024" y="3596474"/>
            <a:ext cx="1803936" cy="2405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777F750-E38B-CC40-87EC-F24480B8A303}"/>
              </a:ext>
            </a:extLst>
          </p:cNvPr>
          <p:cNvSpPr txBox="1"/>
          <p:nvPr/>
        </p:nvSpPr>
        <p:spPr>
          <a:xfrm>
            <a:off x="633544" y="6040559"/>
            <a:ext cx="5520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400" b="1" dirty="0">
                <a:cs typeface="Arial Narrow"/>
              </a:rPr>
              <a:t>Project Team - </a:t>
            </a:r>
            <a:r>
              <a:rPr lang="en-US" sz="1400" b="1" dirty="0">
                <a:cs typeface="Arial Narrow"/>
                <a:sym typeface="Arial"/>
              </a:rPr>
              <a:t>Top Row: </a:t>
            </a:r>
            <a:r>
              <a:rPr lang="en-US" sz="1400" dirty="0">
                <a:cs typeface="Arial Narrow"/>
                <a:sym typeface="Arial"/>
              </a:rPr>
              <a:t>Joe Harkins.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b="1" dirty="0">
                <a:cs typeface="Arial Narrow"/>
                <a:sym typeface="Arial"/>
              </a:rPr>
              <a:t>Bottom Row</a:t>
            </a:r>
            <a:r>
              <a:rPr lang="en-US" sz="1400" dirty="0">
                <a:cs typeface="Arial Narrow"/>
                <a:sym typeface="Arial"/>
              </a:rPr>
              <a:t>: John Elliott, Deirdre Carter.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b="1" dirty="0">
                <a:cs typeface="Arial Narrow"/>
                <a:sym typeface="Arial"/>
              </a:rPr>
              <a:t>Not Pictured: </a:t>
            </a:r>
            <a:r>
              <a:rPr lang="en-US" sz="1400" dirty="0">
                <a:cs typeface="Arial Narrow"/>
                <a:sym typeface="Arial"/>
              </a:rPr>
              <a:t>Jack Heffernan, Hemant Patel.</a:t>
            </a:r>
          </a:p>
        </p:txBody>
      </p:sp>
    </p:spTree>
    <p:extLst>
      <p:ext uri="{BB962C8B-B14F-4D97-AF65-F5344CB8AC3E}">
        <p14:creationId xmlns:p14="http://schemas.microsoft.com/office/powerpoint/2010/main" val="36246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8601" y="0"/>
            <a:ext cx="7560734" cy="901700"/>
          </a:xfrm>
        </p:spPr>
        <p:txBody>
          <a:bodyPr/>
          <a:lstStyle/>
          <a:p>
            <a:r>
              <a:rPr lang="en-US" dirty="0"/>
              <a:t>Outstanding Sustainability Program/Project – Honorable Mention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457766" y="1834669"/>
            <a:ext cx="4659351" cy="1728161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Argonne National Laboratory’s </a:t>
            </a:r>
            <a:r>
              <a:rPr lang="en-US" sz="2600" b="1" dirty="0" smtClean="0"/>
              <a:t>ESPC </a:t>
            </a:r>
            <a:r>
              <a:rPr lang="en-US" sz="2600" b="1" dirty="0"/>
              <a:t>1 &amp; 2 Deliver Energy Savings and Efficiency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2848" y="4724400"/>
            <a:ext cx="4249186" cy="19812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400" b="1" dirty="0">
                <a:cs typeface="Arial Narrow"/>
              </a:rPr>
              <a:t>Project </a:t>
            </a:r>
            <a:r>
              <a:rPr lang="en-US" sz="1400" b="1" dirty="0" smtClean="0">
                <a:cs typeface="Arial Narrow"/>
              </a:rPr>
              <a:t>Team: </a:t>
            </a:r>
            <a:r>
              <a:rPr lang="en-US" sz="1400" dirty="0"/>
              <a:t>Catherine </a:t>
            </a:r>
            <a:r>
              <a:rPr lang="en-US" sz="1400" dirty="0" smtClean="0"/>
              <a:t>Hurley, Karen Hellman, John </a:t>
            </a:r>
            <a:r>
              <a:rPr lang="en-US" sz="1400" dirty="0"/>
              <a:t>J. </a:t>
            </a:r>
            <a:r>
              <a:rPr lang="en-US" sz="1400" dirty="0" smtClean="0"/>
              <a:t>Busch, Randall </a:t>
            </a:r>
            <a:r>
              <a:rPr lang="en-US" sz="1400" dirty="0"/>
              <a:t>P. </a:t>
            </a:r>
            <a:r>
              <a:rPr lang="en-US" sz="1400" dirty="0" smtClean="0"/>
              <a:t>Mirabelli, Josh Koons, Christopher Jablonski, George </a:t>
            </a:r>
            <a:r>
              <a:rPr lang="en-US" sz="1400" dirty="0"/>
              <a:t>J. </a:t>
            </a:r>
            <a:r>
              <a:rPr lang="en-US" sz="1400" dirty="0" smtClean="0"/>
              <a:t>Doktorczyk, Edward </a:t>
            </a:r>
            <a:r>
              <a:rPr lang="en-US" sz="1400" dirty="0"/>
              <a:t>F. </a:t>
            </a:r>
            <a:r>
              <a:rPr lang="en-US" sz="1400" dirty="0" smtClean="0"/>
              <a:t>Russell, Ronald </a:t>
            </a:r>
            <a:r>
              <a:rPr lang="en-US" sz="1400" dirty="0"/>
              <a:t>L. </a:t>
            </a:r>
            <a:r>
              <a:rPr lang="en-US" sz="1400" dirty="0" smtClean="0"/>
              <a:t>Tollner, Ron </a:t>
            </a:r>
            <a:r>
              <a:rPr lang="en-US" sz="1400" dirty="0"/>
              <a:t>S. </a:t>
            </a:r>
            <a:r>
              <a:rPr lang="en-US" sz="1400" dirty="0" smtClean="0"/>
              <a:t>Moore, Christine </a:t>
            </a:r>
            <a:r>
              <a:rPr lang="en-US" sz="1400" dirty="0"/>
              <a:t>A. </a:t>
            </a:r>
            <a:r>
              <a:rPr lang="en-US" sz="1400" dirty="0" smtClean="0"/>
              <a:t>Adams, Jurgis Paliulionis, Jug Uppal, James </a:t>
            </a:r>
            <a:r>
              <a:rPr lang="en-US" sz="1400" dirty="0"/>
              <a:t>E. </a:t>
            </a:r>
            <a:r>
              <a:rPr lang="en-US" sz="1400" dirty="0" smtClean="0"/>
              <a:t>McKiernan.</a:t>
            </a:r>
            <a:endParaRPr lang="en-US" sz="1400" dirty="0"/>
          </a:p>
          <a:p>
            <a:pPr defTabSz="457200">
              <a:spcBef>
                <a:spcPct val="20000"/>
              </a:spcBef>
            </a:pPr>
            <a:endParaRPr lang="en-US" sz="1400" dirty="0"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514707"/>
            <a:ext cx="3419166" cy="2276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843276"/>
            <a:ext cx="3419166" cy="2276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96" y="3845211"/>
            <a:ext cx="3419165" cy="228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95" y="1514708"/>
            <a:ext cx="3419165" cy="22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620000" cy="901700"/>
          </a:xfrm>
        </p:spPr>
        <p:txBody>
          <a:bodyPr/>
          <a:lstStyle/>
          <a:p>
            <a:r>
              <a:rPr lang="en-US" dirty="0"/>
              <a:t>Strategic Partnerships for Sustainability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799540" y="1130238"/>
            <a:ext cx="8610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Oak Ridge National Laboratory’s </a:t>
            </a:r>
            <a:endParaRPr lang="en-US" sz="2600" b="1" dirty="0" smtClean="0"/>
          </a:p>
          <a:p>
            <a:pPr marL="0" indent="0" algn="ctr">
              <a:buNone/>
            </a:pPr>
            <a:r>
              <a:rPr lang="en-US" sz="2600" b="1" dirty="0" smtClean="0"/>
              <a:t>Arboretum </a:t>
            </a:r>
            <a:r>
              <a:rPr lang="en-US" sz="2600" b="1" dirty="0"/>
              <a:t>Accreditation: Wisdom is Stored in Trees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22854"/>
            <a:ext cx="10058400" cy="7975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Project Team (left to right) – Top Row: </a:t>
            </a:r>
            <a:r>
              <a:rPr lang="en-US" sz="1400" dirty="0"/>
              <a:t>Jamie </a:t>
            </a:r>
            <a:r>
              <a:rPr lang="en-US" sz="1400" dirty="0" smtClean="0"/>
              <a:t>Herold, </a:t>
            </a:r>
            <a:r>
              <a:rPr lang="en-US" sz="1400" dirty="0"/>
              <a:t>Neil </a:t>
            </a:r>
            <a:r>
              <a:rPr lang="en-US" sz="1400" dirty="0" smtClean="0"/>
              <a:t>Griffin, </a:t>
            </a:r>
            <a:r>
              <a:rPr lang="en-US" sz="1400" dirty="0"/>
              <a:t>Greg Byrd, Jimmy </a:t>
            </a:r>
            <a:r>
              <a:rPr lang="en-US" sz="1400" dirty="0" smtClean="0"/>
              <a:t>Stone, and Melissa Lapsa</a:t>
            </a:r>
            <a:r>
              <a:rPr lang="en-US" sz="1400" dirty="0"/>
              <a:t> </a:t>
            </a:r>
            <a:r>
              <a:rPr lang="en-US" sz="1400" dirty="0" smtClean="0"/>
              <a:t>from</a:t>
            </a:r>
            <a:r>
              <a:rPr lang="en-US" sz="1400" dirty="0" smtClean="0">
                <a:cs typeface="Arial Narrow"/>
              </a:rPr>
              <a:t> ORNL.</a:t>
            </a:r>
          </a:p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Bottom Row: </a:t>
            </a:r>
            <a:r>
              <a:rPr lang="en-US" sz="1400" dirty="0"/>
              <a:t>Herman Radke </a:t>
            </a:r>
            <a:r>
              <a:rPr lang="en-US" sz="1400" dirty="0" smtClean="0"/>
              <a:t>from the ORNL Site Office; Sharon </a:t>
            </a:r>
            <a:r>
              <a:rPr lang="en-US" sz="1400" dirty="0"/>
              <a:t>Jean </a:t>
            </a:r>
            <a:r>
              <a:rPr lang="en-US" sz="1400" dirty="0" smtClean="0"/>
              <a:t>Philippe and </a:t>
            </a:r>
            <a:r>
              <a:rPr lang="en-US" sz="1400" dirty="0"/>
              <a:t>Nick </a:t>
            </a:r>
            <a:r>
              <a:rPr lang="en-US" sz="1400" dirty="0" smtClean="0"/>
              <a:t>Oldham from the </a:t>
            </a:r>
            <a:r>
              <a:rPr lang="en-US" sz="1400" dirty="0"/>
              <a:t>University of </a:t>
            </a:r>
            <a:r>
              <a:rPr lang="en-US" sz="1400" dirty="0" smtClean="0"/>
              <a:t>Tennessee; Bruce Miller from the </a:t>
            </a:r>
            <a:r>
              <a:rPr lang="en-US" sz="1400" dirty="0"/>
              <a:t>State of </a:t>
            </a:r>
            <a:r>
              <a:rPr lang="en-US" sz="1400" dirty="0" smtClean="0"/>
              <a:t>Tennessee.</a:t>
            </a:r>
            <a:endParaRPr lang="en-US" sz="1400" dirty="0">
              <a:cs typeface="Arial Narro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6907" y="2595047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302443"/>
            <a:ext cx="1965964" cy="1700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29" y="2302443"/>
            <a:ext cx="1965964" cy="1703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858" y="2302443"/>
            <a:ext cx="1965964" cy="17007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130" y="2302443"/>
            <a:ext cx="1965964" cy="1700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094" y="2302442"/>
            <a:ext cx="1965964" cy="1700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836" y="4038601"/>
            <a:ext cx="1965964" cy="1700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036" y="4055322"/>
            <a:ext cx="1965964" cy="17038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236" y="4049879"/>
            <a:ext cx="1965964" cy="17038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436" y="4038600"/>
            <a:ext cx="1965964" cy="17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696200" cy="901700"/>
          </a:xfrm>
        </p:spPr>
        <p:txBody>
          <a:bodyPr/>
          <a:lstStyle/>
          <a:p>
            <a:r>
              <a:rPr lang="en-US" dirty="0"/>
              <a:t>Strategic Partnerships for Sustainability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694681"/>
            <a:ext cx="11582399" cy="1905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b="1" dirty="0"/>
              <a:t>Nevada National Security Site’s Asset &amp; Material Management E-Recycle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524" y="5408986"/>
            <a:ext cx="2833397" cy="123565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400" b="1" dirty="0"/>
              <a:t>Project Team</a:t>
            </a:r>
            <a:r>
              <a:rPr lang="en-US" sz="1400" b="1" dirty="0" smtClean="0"/>
              <a:t>: Top Row (left to right): </a:t>
            </a:r>
            <a:r>
              <a:rPr lang="en-US" sz="1400" dirty="0" smtClean="0"/>
              <a:t>Ronald Duplex </a:t>
            </a:r>
            <a:r>
              <a:rPr lang="en-US" sz="1400" dirty="0"/>
              <a:t>Sr., Miguel Ramos, Brian Delanty, Christopher Fitapelli, Charles Kandt, Michael </a:t>
            </a:r>
            <a:r>
              <a:rPr lang="en-US" sz="1400" dirty="0" smtClean="0"/>
              <a:t>Vest.</a:t>
            </a:r>
            <a:endParaRPr lang="en-US" sz="1400" dirty="0"/>
          </a:p>
          <a:p>
            <a:pPr defTabSz="457200">
              <a:spcBef>
                <a:spcPct val="20000"/>
              </a:spcBef>
            </a:pPr>
            <a:endParaRPr lang="en-US" sz="1400" dirty="0"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740" y="1950490"/>
            <a:ext cx="5811846" cy="4369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243" y="3638896"/>
            <a:ext cx="1163380" cy="1559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75" y="5198722"/>
            <a:ext cx="1153336" cy="1438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649" y="1828800"/>
            <a:ext cx="1095091" cy="1460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126" y="3638896"/>
            <a:ext cx="1171138" cy="1559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565" y="1830512"/>
            <a:ext cx="1174112" cy="1458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546" y="5198722"/>
            <a:ext cx="1093497" cy="1457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464" y="5198721"/>
            <a:ext cx="1157076" cy="1438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26767" y="5358862"/>
            <a:ext cx="3112833" cy="133590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400" b="1" dirty="0"/>
              <a:t>Middle Row: </a:t>
            </a:r>
            <a:r>
              <a:rPr lang="en-US" sz="1400" dirty="0" smtClean="0"/>
              <a:t>Amber </a:t>
            </a:r>
            <a:r>
              <a:rPr lang="en-US" sz="1400" dirty="0"/>
              <a:t>Gould, </a:t>
            </a:r>
            <a:endParaRPr lang="en-US" sz="1400" dirty="0" smtClean="0"/>
          </a:p>
          <a:p>
            <a:r>
              <a:rPr lang="en-US" sz="1400" dirty="0" smtClean="0"/>
              <a:t>Michele Arcade.</a:t>
            </a:r>
            <a:endParaRPr lang="en-US" sz="1400" dirty="0"/>
          </a:p>
          <a:p>
            <a:r>
              <a:rPr lang="en-US" sz="1400" b="1" dirty="0" smtClean="0"/>
              <a:t>Bottom </a:t>
            </a:r>
            <a:r>
              <a:rPr lang="en-US" sz="1400" b="1" dirty="0"/>
              <a:t>Row: </a:t>
            </a:r>
            <a:r>
              <a:rPr lang="en-US" sz="1400" dirty="0" smtClean="0"/>
              <a:t>Erin </a:t>
            </a:r>
            <a:r>
              <a:rPr lang="en-US" sz="1400" dirty="0"/>
              <a:t>Sandoval, </a:t>
            </a:r>
            <a:endParaRPr lang="en-US" sz="1400" dirty="0" smtClean="0"/>
          </a:p>
          <a:p>
            <a:r>
              <a:rPr lang="en-US" sz="1400" dirty="0" smtClean="0"/>
              <a:t>Craig </a:t>
            </a:r>
            <a:r>
              <a:rPr lang="en-US" sz="1400" dirty="0"/>
              <a:t>Mercadante, Yvette </a:t>
            </a:r>
            <a:r>
              <a:rPr lang="en-US" sz="1400" dirty="0" smtClean="0"/>
              <a:t>Mason.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45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7"/>
          <p:cNvSpPr txBox="1">
            <a:spLocks/>
          </p:cNvSpPr>
          <p:nvPr/>
        </p:nvSpPr>
        <p:spPr bwMode="auto">
          <a:xfrm>
            <a:off x="0" y="1219200"/>
            <a:ext cx="12192000" cy="73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Paducah Gaseous Diffusion </a:t>
            </a:r>
            <a:r>
              <a:rPr lang="en-US" sz="2600" b="1" dirty="0" smtClean="0"/>
              <a:t>Plant’s </a:t>
            </a:r>
            <a:r>
              <a:rPr lang="en-US" sz="2600" b="1" dirty="0"/>
              <a:t>Plastic Cap Recycling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04800" y="0"/>
            <a:ext cx="7061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dirty="0"/>
              <a:t>Strategic Partnerships for Sustainability – Honorable Mention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59"/>
          <a:stretch/>
        </p:blipFill>
        <p:spPr>
          <a:xfrm>
            <a:off x="1143000" y="1837759"/>
            <a:ext cx="6757014" cy="41545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89760"/>
            <a:ext cx="3088374" cy="4117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6019800"/>
            <a:ext cx="6223000" cy="4572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smtClean="0"/>
              <a:t>Project Team (left to right): </a:t>
            </a:r>
            <a:r>
              <a:rPr lang="en-US" sz="1400" dirty="0" smtClean="0"/>
              <a:t>Mike </a:t>
            </a:r>
            <a:r>
              <a:rPr lang="en-US" sz="1400" dirty="0"/>
              <a:t>Golightly, Christa </a:t>
            </a:r>
            <a:r>
              <a:rPr lang="en-US" sz="1400" dirty="0" smtClean="0"/>
              <a:t>Armstrong, and </a:t>
            </a:r>
            <a:r>
              <a:rPr lang="en-US" sz="1400" dirty="0"/>
              <a:t>Morgan Elementary Principal Dr. Mark Fenske </a:t>
            </a:r>
            <a:r>
              <a:rPr lang="en-US" sz="1400" dirty="0" smtClean="0"/>
              <a:t>are </a:t>
            </a:r>
            <a:r>
              <a:rPr lang="en-US" sz="1400" dirty="0"/>
              <a:t>shown with the 8 ft. bench placed in the specially prepared garden area in front of the school.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0014" y="6019800"/>
            <a:ext cx="3636666" cy="4051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dirty="0" smtClean="0"/>
              <a:t>Members of </a:t>
            </a:r>
            <a:r>
              <a:rPr lang="en-US" sz="1400" dirty="0"/>
              <a:t>the 4Rivers 4-H Homeschool Club with the 4 ft. Picnic Table </a:t>
            </a:r>
            <a:r>
              <a:rPr lang="en-US" sz="1400" dirty="0" smtClean="0"/>
              <a:t>to be </a:t>
            </a:r>
            <a:r>
              <a:rPr lang="en-US" sz="1400" dirty="0"/>
              <a:t>placed at the new Easter Seals Senior </a:t>
            </a:r>
            <a:r>
              <a:rPr lang="en-US" sz="1400" dirty="0" smtClean="0"/>
              <a:t>Center.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523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035800" cy="901700"/>
          </a:xfrm>
        </p:spPr>
        <p:txBody>
          <a:bodyPr/>
          <a:lstStyle/>
          <a:p>
            <a:r>
              <a:rPr lang="en-US" dirty="0"/>
              <a:t>Innovative Approach to Sustainability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600586" y="1222253"/>
            <a:ext cx="6867201" cy="895594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Princeton Plasma Physics Laboratory’s PAA: Alternative to Chlorine as a Biocide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8618" y="5894375"/>
            <a:ext cx="6889918" cy="8387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>
                <a:cs typeface="Arial Narrow"/>
              </a:rPr>
              <a:t>Project </a:t>
            </a:r>
            <a:r>
              <a:rPr lang="en-US" sz="1400" b="1" dirty="0" smtClean="0">
                <a:cs typeface="Arial Narrow"/>
              </a:rPr>
              <a:t>Team (left to right)</a:t>
            </a:r>
            <a:r>
              <a:rPr lang="en-US" sz="1400" b="1" dirty="0">
                <a:cs typeface="Arial Narrow"/>
              </a:rPr>
              <a:t> </a:t>
            </a:r>
            <a:r>
              <a:rPr lang="en-US" sz="1400" b="1" dirty="0" smtClean="0">
                <a:cs typeface="Arial Narrow"/>
              </a:rPr>
              <a:t>- Top Row: </a:t>
            </a:r>
            <a:r>
              <a:rPr lang="en-US" sz="1400" dirty="0" smtClean="0">
                <a:cs typeface="Arial Narrow"/>
              </a:rPr>
              <a:t>Tom Ward, Mark Hughes</a:t>
            </a:r>
            <a:r>
              <a:rPr lang="en-US" sz="1400" dirty="0">
                <a:cs typeface="Arial Narrow"/>
              </a:rPr>
              <a:t>, Chuck </a:t>
            </a:r>
            <a:r>
              <a:rPr lang="en-US" sz="1400" dirty="0" smtClean="0">
                <a:cs typeface="Arial Narrow"/>
              </a:rPr>
              <a:t>Herbert.</a:t>
            </a:r>
          </a:p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Middle Row</a:t>
            </a:r>
            <a:r>
              <a:rPr lang="en-US" sz="1400" b="1" dirty="0">
                <a:cs typeface="Arial Narrow"/>
              </a:rPr>
              <a:t>: </a:t>
            </a:r>
            <a:r>
              <a:rPr lang="en-US" sz="1400" dirty="0">
                <a:cs typeface="Arial Narrow"/>
              </a:rPr>
              <a:t>Jason </a:t>
            </a:r>
            <a:r>
              <a:rPr lang="en-US" sz="1400" dirty="0" err="1">
                <a:cs typeface="Arial Narrow"/>
              </a:rPr>
              <a:t>Niatas</a:t>
            </a:r>
            <a:r>
              <a:rPr lang="en-US" sz="1400" dirty="0" smtClean="0">
                <a:cs typeface="Arial Narrow"/>
              </a:rPr>
              <a:t>, </a:t>
            </a:r>
            <a:r>
              <a:rPr lang="en-US" sz="1400" dirty="0">
                <a:cs typeface="Arial Narrow"/>
              </a:rPr>
              <a:t>Brett </a:t>
            </a:r>
            <a:r>
              <a:rPr lang="en-US" sz="1400" dirty="0" err="1" smtClean="0">
                <a:cs typeface="Arial Narrow"/>
              </a:rPr>
              <a:t>Hudnett</a:t>
            </a:r>
            <a:r>
              <a:rPr lang="en-US" sz="1400" dirty="0" smtClean="0">
                <a:cs typeface="Arial Narrow"/>
              </a:rPr>
              <a:t>.</a:t>
            </a:r>
          </a:p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Bottom Row</a:t>
            </a:r>
            <a:r>
              <a:rPr lang="en-US" sz="1400" b="1" dirty="0">
                <a:cs typeface="Arial Narrow"/>
              </a:rPr>
              <a:t>: </a:t>
            </a:r>
            <a:r>
              <a:rPr lang="en-US" sz="1400" dirty="0">
                <a:cs typeface="Arial Narrow"/>
              </a:rPr>
              <a:t>Martin Donohue</a:t>
            </a:r>
            <a:r>
              <a:rPr lang="en-US" sz="1400" dirty="0" smtClean="0">
                <a:cs typeface="Arial Narrow"/>
              </a:rPr>
              <a:t>, </a:t>
            </a:r>
            <a:r>
              <a:rPr lang="en-US" sz="1400" dirty="0">
                <a:cs typeface="Arial Narrow"/>
              </a:rPr>
              <a:t>Rob Sheneman, Jeff </a:t>
            </a:r>
            <a:r>
              <a:rPr lang="en-US" sz="1400" dirty="0" smtClean="0">
                <a:cs typeface="Arial Narrow"/>
              </a:rPr>
              <a:t>Bennett.</a:t>
            </a:r>
            <a:endParaRPr lang="en-US" sz="1400" dirty="0"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618" y="4114800"/>
            <a:ext cx="2057400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553" y="4114800"/>
            <a:ext cx="19050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088" y="4114800"/>
            <a:ext cx="1981200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001070"/>
            <a:ext cx="1357483" cy="1842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0823" y="3001070"/>
            <a:ext cx="1648361" cy="1735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425" y="2508494"/>
            <a:ext cx="1676400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687" y="2550619"/>
            <a:ext cx="19050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149" y="2438400"/>
            <a:ext cx="1828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96333" y="0"/>
            <a:ext cx="7552267" cy="901700"/>
          </a:xfrm>
        </p:spPr>
        <p:txBody>
          <a:bodyPr/>
          <a:lstStyle/>
          <a:p>
            <a:r>
              <a:rPr lang="en-US" dirty="0"/>
              <a:t>Innovative Approach to Sustainability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10439400" cy="1002341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Y-12 National Security Complex’s Pervious Paving Minimizes </a:t>
            </a:r>
            <a:r>
              <a:rPr lang="en-US" sz="2600" b="1" dirty="0" err="1"/>
              <a:t>Stormwater</a:t>
            </a:r>
            <a:r>
              <a:rPr lang="en-US" sz="2600" b="1" dirty="0"/>
              <a:t> Runoff &amp; Closes Sustainable Product Loop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38" y="3200400"/>
            <a:ext cx="2482003" cy="2539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26" y="2843841"/>
            <a:ext cx="2269722" cy="3026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499" y="3395973"/>
            <a:ext cx="3380288" cy="2147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27874" y="3209998"/>
            <a:ext cx="3033744" cy="2275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0646" y="6080760"/>
            <a:ext cx="6465954" cy="46989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1400" b="1" dirty="0">
                <a:cs typeface="Arial Narrow"/>
              </a:rPr>
              <a:t>Project </a:t>
            </a:r>
            <a:r>
              <a:rPr lang="en-US" sz="1400" b="1" dirty="0" smtClean="0">
                <a:cs typeface="Arial Narrow"/>
              </a:rPr>
              <a:t>Team (left to right): </a:t>
            </a:r>
            <a:r>
              <a:rPr lang="en-US" sz="1400" dirty="0" smtClean="0">
                <a:cs typeface="Arial Narrow"/>
              </a:rPr>
              <a:t>Bill James, Chris Pruett, Scott Vance, David West.</a:t>
            </a:r>
            <a:endParaRPr lang="en-US" sz="1400" dirty="0"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399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Approach to Sustainability – Honorable Mention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179473"/>
            <a:ext cx="12192000" cy="6349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SLAC National Accelerator Laboratory’s Swap</a:t>
            </a:r>
            <a:endParaRPr lang="en-US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84960" y="5786144"/>
            <a:ext cx="5345713" cy="54351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/>
              <a:t>Project </a:t>
            </a:r>
            <a:r>
              <a:rPr lang="en-US" sz="1400" b="1" dirty="0" smtClean="0"/>
              <a:t>Team (left to right): </a:t>
            </a:r>
            <a:r>
              <a:rPr lang="en-US" sz="1400" dirty="0"/>
              <a:t>Josh </a:t>
            </a:r>
            <a:r>
              <a:rPr lang="en-US" sz="1400" dirty="0" err="1" smtClean="0"/>
              <a:t>Sanghvi</a:t>
            </a:r>
            <a:r>
              <a:rPr lang="en-US" sz="1400" dirty="0" smtClean="0"/>
              <a:t>, Rohendra </a:t>
            </a:r>
            <a:r>
              <a:rPr lang="en-US" sz="1400" dirty="0"/>
              <a:t>Atapattu, </a:t>
            </a:r>
            <a:r>
              <a:rPr lang="en-US" sz="1400" dirty="0" smtClean="0"/>
              <a:t>and Emily Chow.</a:t>
            </a:r>
            <a:endParaRPr lang="en-US" sz="1400" dirty="0">
              <a:cs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84882"/>
            <a:ext cx="5791200" cy="3607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2075154"/>
            <a:ext cx="3141266" cy="3607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5786144"/>
            <a:ext cx="3971630" cy="685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dirty="0" smtClean="0"/>
              <a:t>Cindy </a:t>
            </a:r>
            <a:r>
              <a:rPr lang="en-US" sz="1400" dirty="0"/>
              <a:t>Patty, Molly Glover, Maia Coladonato, Wendy Greene and Oliver Hickman</a:t>
            </a:r>
            <a:r>
              <a:rPr lang="en-US" sz="1400" dirty="0" smtClean="0"/>
              <a:t>.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9980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035800" cy="901700"/>
          </a:xfrm>
        </p:spPr>
        <p:txBody>
          <a:bodyPr/>
          <a:lstStyle/>
          <a:p>
            <a:r>
              <a:rPr lang="en-US" dirty="0" smtClean="0"/>
              <a:t>Sustainable HPC/Data Center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87816" y="1168585"/>
            <a:ext cx="6983432" cy="895594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" b="1" dirty="0"/>
              <a:t>Lawrence Berkeley National Laboratory’s NERSC Efficiency Optimization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F974CF-C449-3048-9AAF-7EF5473FA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7"/>
          <a:stretch/>
        </p:blipFill>
        <p:spPr>
          <a:xfrm>
            <a:off x="10746151" y="1122416"/>
            <a:ext cx="1293449" cy="1724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18765E4-A6EC-1049-8736-3D3495B72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946" y="2299097"/>
            <a:ext cx="3606516" cy="2376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597C3CE-0636-FE47-AFC5-17CA05C88C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/>
        </p:blipFill>
        <p:spPr>
          <a:xfrm>
            <a:off x="8002951" y="2951153"/>
            <a:ext cx="1293449" cy="1724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39B2610-9422-DA4F-9EFA-BC7130EFDE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551" y="2951153"/>
            <a:ext cx="1293449" cy="1724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A4F1E1C-CE70-E042-B628-454A9F4EBD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551" y="1128266"/>
            <a:ext cx="1293449" cy="1724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4554F6E-A884-6B43-9B81-9EABBB08B2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61" y="1122416"/>
            <a:ext cx="1293449" cy="1724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9BB6878-1F8E-774C-B733-EFD0B0B5C5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551" y="4781818"/>
            <a:ext cx="1293449" cy="1724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A9BE0CF-60D4-2442-AB69-7025DBEA6F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50" y="2951217"/>
            <a:ext cx="1293449" cy="17245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6402912-507F-FB41-92AF-3745846DDC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781818"/>
            <a:ext cx="1293449" cy="1724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991F9E7C-C9FD-0248-B625-D366AE8C94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6151" y="4781818"/>
            <a:ext cx="1293449" cy="1724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E50403A-57DB-E840-A278-8A862145D95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528364" y="3164567"/>
            <a:ext cx="1727068" cy="1295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D9794E-7B69-F04C-84AC-3058ED67AA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2950" y="4781818"/>
            <a:ext cx="1293449" cy="17245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4AA2EC8-E699-BE4B-B713-DC9208D5802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49" y="1122416"/>
            <a:ext cx="1293449" cy="1724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9B5AEAB-70DF-BB4E-BC97-8EA4603BEA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461" y="2948684"/>
            <a:ext cx="1295996" cy="17279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340FE1A-95F4-BB4C-ACA8-567380580C1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781818"/>
            <a:ext cx="1293449" cy="1724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94B85B0-5551-B446-9D91-C50E14A742F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61" y="2951217"/>
            <a:ext cx="1293449" cy="1724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5461" y="4830928"/>
            <a:ext cx="5000001" cy="167548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smtClean="0"/>
              <a:t>Project Team Headshots (left to right) – Top Row: </a:t>
            </a:r>
            <a:r>
              <a:rPr lang="en-US" sz="1400" dirty="0" smtClean="0"/>
              <a:t>Walker </a:t>
            </a:r>
            <a:r>
              <a:rPr lang="en-US" sz="1400" dirty="0"/>
              <a:t>Johnson, Brent Draney, </a:t>
            </a:r>
            <a:r>
              <a:rPr lang="en-US" sz="1400" dirty="0" smtClean="0"/>
              <a:t>Sadie </a:t>
            </a:r>
            <a:r>
              <a:rPr lang="en-US" sz="1400" dirty="0"/>
              <a:t>Joy, Raphael </a:t>
            </a:r>
            <a:r>
              <a:rPr lang="en-US" sz="1400" dirty="0" err="1"/>
              <a:t>Vitti</a:t>
            </a:r>
            <a:r>
              <a:rPr lang="en-US" sz="1400" dirty="0"/>
              <a:t>. </a:t>
            </a:r>
            <a:endParaRPr lang="en-US" sz="1400" dirty="0" smtClean="0"/>
          </a:p>
          <a:p>
            <a:pPr defTabSz="457200">
              <a:spcBef>
                <a:spcPct val="20000"/>
              </a:spcBef>
            </a:pPr>
            <a:r>
              <a:rPr lang="en-US" sz="1400" b="1" dirty="0" smtClean="0"/>
              <a:t>Middle Row:</a:t>
            </a:r>
            <a:r>
              <a:rPr lang="en-US" sz="1400" dirty="0" smtClean="0"/>
              <a:t> </a:t>
            </a:r>
            <a:r>
              <a:rPr lang="en-US" sz="1400" dirty="0"/>
              <a:t>Cary Whitney, Deirdre Carter, Jeff Broughton, </a:t>
            </a:r>
            <a:r>
              <a:rPr lang="en-US" sz="1400" dirty="0" smtClean="0"/>
              <a:t>Norm </a:t>
            </a:r>
            <a:r>
              <a:rPr lang="en-US" sz="1400" dirty="0"/>
              <a:t>Bourassa, </a:t>
            </a:r>
            <a:r>
              <a:rPr lang="en-US" sz="1400" dirty="0" smtClean="0"/>
              <a:t>Ernie </a:t>
            </a:r>
            <a:r>
              <a:rPr lang="en-US" sz="1400" dirty="0"/>
              <a:t>Jew, Jeff Grounds. </a:t>
            </a:r>
            <a:endParaRPr lang="en-US" sz="1400" dirty="0" smtClean="0"/>
          </a:p>
          <a:p>
            <a:pPr defTabSz="457200">
              <a:spcBef>
                <a:spcPct val="20000"/>
              </a:spcBef>
            </a:pPr>
            <a:r>
              <a:rPr lang="en-US" sz="1400" b="1" dirty="0" smtClean="0"/>
              <a:t>Bottom Row: </a:t>
            </a:r>
            <a:r>
              <a:rPr lang="en-US" sz="1400" dirty="0"/>
              <a:t>Mark Friedrich, John </a:t>
            </a:r>
            <a:r>
              <a:rPr lang="en-US" sz="1400" dirty="0" smtClean="0"/>
              <a:t>Elliott, Steve </a:t>
            </a:r>
            <a:r>
              <a:rPr lang="en-US" sz="1400" dirty="0"/>
              <a:t>Greenberg,</a:t>
            </a:r>
            <a:r>
              <a:rPr lang="en-US" sz="1400" dirty="0" smtClean="0"/>
              <a:t> </a:t>
            </a:r>
            <a:r>
              <a:rPr lang="en-US" sz="1400" dirty="0"/>
              <a:t>Tom Davis, </a:t>
            </a:r>
            <a:r>
              <a:rPr lang="en-US" sz="1400" dirty="0" err="1"/>
              <a:t>Jingjing</a:t>
            </a:r>
            <a:r>
              <a:rPr lang="en-US" sz="1400" dirty="0"/>
              <a:t> Liu. </a:t>
            </a:r>
            <a:endParaRPr lang="en-US" sz="1400" dirty="0" smtClean="0"/>
          </a:p>
          <a:p>
            <a:pPr defTabSz="457200">
              <a:spcBef>
                <a:spcPct val="20000"/>
              </a:spcBef>
            </a:pPr>
            <a:r>
              <a:rPr lang="en-US" sz="1400" b="1" dirty="0" smtClean="0"/>
              <a:t>Not </a:t>
            </a:r>
            <a:r>
              <a:rPr lang="en-US" sz="1400" b="1" dirty="0"/>
              <a:t>shown: </a:t>
            </a:r>
            <a:r>
              <a:rPr lang="en-US" sz="1400" dirty="0"/>
              <a:t>Mary Gross, Ben Maxwell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8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7552267" cy="901700"/>
          </a:xfrm>
        </p:spPr>
        <p:txBody>
          <a:bodyPr/>
          <a:lstStyle/>
          <a:p>
            <a:r>
              <a:rPr lang="en-US" sz="2800" dirty="0" smtClean="0"/>
              <a:t>Welcome!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25CDD87-8653-5F49-8636-7DFC68B76F55}"/>
              </a:ext>
            </a:extLst>
          </p:cNvPr>
          <p:cNvSpPr txBox="1">
            <a:spLocks/>
          </p:cNvSpPr>
          <p:nvPr/>
        </p:nvSpPr>
        <p:spPr bwMode="auto">
          <a:xfrm>
            <a:off x="5867400" y="2819400"/>
            <a:ext cx="3318933" cy="60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sz="3000" dirty="0" smtClean="0">
                <a:solidFill>
                  <a:schemeClr val="tx1"/>
                </a:solidFill>
              </a:rPr>
              <a:t>Scott Whiteford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7790D252-0476-6A4C-8820-7CA21E9BCE6A}"/>
              </a:ext>
            </a:extLst>
          </p:cNvPr>
          <p:cNvSpPr txBox="1">
            <a:spLocks/>
          </p:cNvSpPr>
          <p:nvPr/>
        </p:nvSpPr>
        <p:spPr bwMode="auto">
          <a:xfrm>
            <a:off x="5867400" y="3421594"/>
            <a:ext cx="5715000" cy="71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Director, Office of Asset Management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24" y="17526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035800" cy="901700"/>
          </a:xfrm>
        </p:spPr>
        <p:txBody>
          <a:bodyPr/>
          <a:lstStyle/>
          <a:p>
            <a:r>
              <a:rPr lang="en-US" dirty="0" smtClean="0"/>
              <a:t>Sustainable HPC/Data Center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1143000"/>
            <a:ext cx="9220200" cy="895594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Sandia National </a:t>
            </a:r>
            <a:r>
              <a:rPr lang="en-US" sz="2600" b="1" dirty="0" smtClean="0"/>
              <a:t>Laboratories’ </a:t>
            </a:r>
            <a:r>
              <a:rPr lang="en-US" sz="2600" b="1" dirty="0"/>
              <a:t>725 Data Center Addition LEED v.4 Gold BD+C: Data Center Certification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8140" y="5810893"/>
            <a:ext cx="5138304" cy="4572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400" b="1" dirty="0">
                <a:cs typeface="Arial Narrow"/>
              </a:rPr>
              <a:t>Project Team</a:t>
            </a:r>
            <a:r>
              <a:rPr lang="en-US" sz="1400" b="1" dirty="0" smtClean="0">
                <a:cs typeface="Arial Narrow"/>
              </a:rPr>
              <a:t>: </a:t>
            </a:r>
            <a:r>
              <a:rPr lang="en-US" sz="1400" dirty="0"/>
              <a:t>Paul </a:t>
            </a:r>
            <a:r>
              <a:rPr lang="en-US" sz="1400" dirty="0" err="1" smtClean="0"/>
              <a:t>Schlavin</a:t>
            </a:r>
            <a:r>
              <a:rPr lang="en-US" sz="1400" dirty="0" smtClean="0"/>
              <a:t> </a:t>
            </a:r>
            <a:r>
              <a:rPr lang="en-US" sz="1400" dirty="0"/>
              <a:t>and Casiano </a:t>
            </a:r>
            <a:r>
              <a:rPr lang="en-US" sz="1400" dirty="0" smtClean="0"/>
              <a:t>Armenta </a:t>
            </a:r>
            <a:r>
              <a:rPr lang="en-US" sz="1400" dirty="0"/>
              <a:t>help to inspect the fans after </a:t>
            </a:r>
            <a:r>
              <a:rPr lang="en-US" sz="1400" dirty="0" smtClean="0"/>
              <a:t>construction. These fans are part </a:t>
            </a:r>
            <a:r>
              <a:rPr lang="en-US" sz="1400" dirty="0"/>
              <a:t>of the energy saving economizer system that helps cool the </a:t>
            </a:r>
            <a:r>
              <a:rPr lang="en-US" sz="1400" dirty="0" smtClean="0"/>
              <a:t>data center </a:t>
            </a:r>
            <a:r>
              <a:rPr lang="en-US" sz="1400" dirty="0"/>
              <a:t>using outside air most of the </a:t>
            </a:r>
            <a:r>
              <a:rPr lang="en-US" sz="1400" dirty="0" smtClean="0"/>
              <a:t>year</a:t>
            </a:r>
            <a:r>
              <a:rPr lang="en-US" sz="1400" dirty="0"/>
              <a:t>.</a:t>
            </a:r>
            <a:endParaRPr lang="en-US" sz="1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40" y="2304414"/>
            <a:ext cx="5138304" cy="3425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79" y="2304414"/>
            <a:ext cx="5138303" cy="3425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5802684"/>
            <a:ext cx="5219700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>
                <a:cs typeface="Arial Narrow"/>
              </a:rPr>
              <a:t>Not Pictured: </a:t>
            </a:r>
            <a:r>
              <a:rPr lang="en-US" sz="1400" dirty="0">
                <a:cs typeface="Arial Narrow"/>
              </a:rPr>
              <a:t>Alicia Brown, Carol </a:t>
            </a:r>
            <a:r>
              <a:rPr lang="en-US" sz="1400" dirty="0" err="1">
                <a:cs typeface="Arial Narrow"/>
              </a:rPr>
              <a:t>Meincke</a:t>
            </a:r>
            <a:r>
              <a:rPr lang="en-US" sz="1400" dirty="0">
                <a:cs typeface="Arial Narrow"/>
              </a:rPr>
              <a:t>, Marc Ghattas, Josh DeReu, Gail Granot, David Martinez, David Smith, Doug Vetter, Vance Leggett, Jim Corcoran, Mike Rocco, Mike Rymarz. </a:t>
            </a:r>
          </a:p>
        </p:txBody>
      </p:sp>
    </p:spTree>
    <p:extLst>
      <p:ext uri="{BB962C8B-B14F-4D97-AF65-F5344CB8AC3E}">
        <p14:creationId xmlns:p14="http://schemas.microsoft.com/office/powerpoint/2010/main" val="9982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9067800" cy="901700"/>
          </a:xfrm>
        </p:spPr>
        <p:txBody>
          <a:bodyPr/>
          <a:lstStyle/>
          <a:p>
            <a:r>
              <a:rPr lang="en-US" dirty="0" smtClean="0"/>
              <a:t>Sustainable HPC/Data Center – Honorable Mention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054581"/>
            <a:ext cx="12192000" cy="493433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/>
              <a:t>Hanford Site’s Datacenter Modernization &amp; Closure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4893" y="6197053"/>
            <a:ext cx="3773059" cy="5890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Project Team – Top: </a:t>
            </a:r>
            <a:r>
              <a:rPr lang="en-US" sz="1400" dirty="0" smtClean="0">
                <a:cs typeface="Arial Narrow"/>
              </a:rPr>
              <a:t>Mike Eddy.</a:t>
            </a:r>
            <a:endParaRPr lang="en-US" sz="1400" dirty="0">
              <a:cs typeface="Arial Narrow"/>
            </a:endParaRPr>
          </a:p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Bottom: </a:t>
            </a:r>
            <a:r>
              <a:rPr lang="en-US" sz="1400" dirty="0">
                <a:cs typeface="Arial Narrow"/>
              </a:rPr>
              <a:t>Todd </a:t>
            </a:r>
            <a:r>
              <a:rPr lang="en-US" sz="1400" dirty="0" smtClean="0">
                <a:cs typeface="Arial Narrow"/>
              </a:rPr>
              <a:t>Eckman, Dennis Rains.</a:t>
            </a:r>
            <a:endParaRPr lang="en-US" sz="1400" dirty="0">
              <a:cs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lum bright="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7549" y="3931239"/>
            <a:ext cx="1598424" cy="2265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037" y="1640414"/>
            <a:ext cx="1808947" cy="2229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3"/>
          <a:stretch/>
        </p:blipFill>
        <p:spPr>
          <a:xfrm>
            <a:off x="1982976" y="3931238"/>
            <a:ext cx="1608122" cy="2265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lum bright="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46" r="-246"/>
          <a:stretch/>
        </p:blipFill>
        <p:spPr>
          <a:xfrm>
            <a:off x="6096000" y="1960053"/>
            <a:ext cx="3886200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846253"/>
            <a:ext cx="4648200" cy="3018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/>
              <a:t>From left to right: </a:t>
            </a:r>
            <a:r>
              <a:rPr lang="en-US" sz="1400" dirty="0"/>
              <a:t>Erik Anderson, Kenny Ferguson, Todd Eckman, Brad Ferguson, Phil </a:t>
            </a:r>
            <a:r>
              <a:rPr lang="en-US" sz="1400" dirty="0" err="1"/>
              <a:t>Budde</a:t>
            </a:r>
            <a:r>
              <a:rPr lang="en-US" sz="1400" dirty="0"/>
              <a:t>, Jason </a:t>
            </a:r>
            <a:r>
              <a:rPr lang="en-US" sz="1400" dirty="0" err="1"/>
              <a:t>Lacher</a:t>
            </a:r>
            <a:r>
              <a:rPr lang="en-US" sz="1400" dirty="0"/>
              <a:t>, Dennis Rains, Cristal Robinson, </a:t>
            </a:r>
            <a:r>
              <a:rPr lang="en-US" sz="1400" dirty="0" smtClean="0"/>
              <a:t>Anel Suarez.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860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6985000" cy="901700"/>
          </a:xfrm>
        </p:spPr>
        <p:txBody>
          <a:bodyPr/>
          <a:lstStyle/>
          <a:p>
            <a:r>
              <a:rPr lang="en-US" dirty="0"/>
              <a:t>Congratulations!</a:t>
            </a:r>
          </a:p>
        </p:txBody>
      </p:sp>
      <p:pic>
        <p:nvPicPr>
          <p:cNvPr id="4" name="Picture Placeholder 14">
            <a:extLst>
              <a:ext uri="{FF2B5EF4-FFF2-40B4-BE49-F238E27FC236}">
                <a16:creationId xmlns="" xmlns:a16="http://schemas.microsoft.com/office/drawing/2014/main" id="{729E905C-02C4-2642-946D-BA447C85D8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922" y="1143000"/>
            <a:ext cx="11353800" cy="5276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7220" y="3242688"/>
            <a:ext cx="78532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Congratulations on your outstanding achievements and keep up the great work!</a:t>
            </a:r>
          </a:p>
        </p:txBody>
      </p:sp>
    </p:spTree>
    <p:extLst>
      <p:ext uri="{BB962C8B-B14F-4D97-AF65-F5344CB8AC3E}">
        <p14:creationId xmlns:p14="http://schemas.microsoft.com/office/powerpoint/2010/main" val="2119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Achievement Award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096000" y="2971800"/>
            <a:ext cx="54864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Sandra Cannon</a:t>
            </a:r>
          </a:p>
          <a:p>
            <a:pPr marL="0" indent="0">
              <a:buNone/>
            </a:pPr>
            <a:r>
              <a:rPr lang="en-US" dirty="0"/>
              <a:t>DOE Sustainable Acquisition 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98575"/>
            <a:ext cx="3533321" cy="4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Achievement Award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590675"/>
            <a:ext cx="5384800" cy="48768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019800" y="2962855"/>
            <a:ext cx="5562600" cy="1609725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James Donnelly</a:t>
            </a:r>
          </a:p>
          <a:p>
            <a:pPr marL="0" indent="0">
              <a:buNone/>
            </a:pPr>
            <a:r>
              <a:rPr lang="en-US" dirty="0"/>
              <a:t>Y-12 National Security Complex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770" y="1237201"/>
            <a:ext cx="3495271" cy="50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Achievement Award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0" y="1590675"/>
            <a:ext cx="5384800" cy="48768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019800" y="2962855"/>
            <a:ext cx="5562600" cy="1609725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Dale Sartor</a:t>
            </a:r>
          </a:p>
          <a:p>
            <a:pPr marL="0" indent="0">
              <a:buNone/>
            </a:pPr>
            <a:r>
              <a:rPr lang="en-US" dirty="0" smtClean="0"/>
              <a:t>Lawrence Berkeley National Laboratory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lum brigh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601" y="1212507"/>
            <a:ext cx="3514896" cy="52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Champion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62800" y="2944177"/>
            <a:ext cx="4572000" cy="1685925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Amy Albaugh</a:t>
            </a:r>
          </a:p>
          <a:p>
            <a:pPr marL="0" indent="0">
              <a:buNone/>
            </a:pPr>
            <a:r>
              <a:rPr lang="en-US" dirty="0" smtClean="0"/>
              <a:t>Oak Ridge National Laboratory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71599"/>
            <a:ext cx="603885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Champion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72200" y="3043237"/>
            <a:ext cx="4648200" cy="1304925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Selina Santiago</a:t>
            </a:r>
          </a:p>
          <a:p>
            <a:pPr marL="0" indent="0">
              <a:buNone/>
            </a:pPr>
            <a:r>
              <a:rPr lang="en-US" dirty="0" smtClean="0"/>
              <a:t>Sandia National Laboratories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9200"/>
            <a:ext cx="3733800" cy="5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1800" y="3124200"/>
            <a:ext cx="45720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/>
              <a:t>Jerry Gallegos</a:t>
            </a:r>
          </a:p>
          <a:p>
            <a:pPr marL="0" indent="0">
              <a:buNone/>
            </a:pPr>
            <a:r>
              <a:rPr lang="en-US" dirty="0"/>
              <a:t>Sandia National Laboratories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Champion – Honorable Mention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5400"/>
            <a:ext cx="4876800" cy="511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543800" cy="901700"/>
          </a:xfrm>
        </p:spPr>
        <p:txBody>
          <a:bodyPr/>
          <a:lstStyle/>
          <a:p>
            <a:r>
              <a:rPr lang="en-US" dirty="0"/>
              <a:t>Outstanding Sustainability Program/Project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295400" y="1237826"/>
            <a:ext cx="9601199" cy="955414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b="1" dirty="0" smtClean="0"/>
              <a:t>Oak Ridge National Laboratory’s Water </a:t>
            </a:r>
            <a:r>
              <a:rPr lang="en-US" sz="2600" b="1" dirty="0"/>
              <a:t>Use Reduction, Facility &amp; Research Cooperation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4419600"/>
            <a:ext cx="1905000" cy="914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endParaRPr lang="en-US" sz="2323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6131289"/>
            <a:ext cx="8030065" cy="630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Project Team (left to right) - Top Row: </a:t>
            </a:r>
            <a:r>
              <a:rPr lang="en-US" sz="1400" dirty="0" smtClean="0">
                <a:cs typeface="Arial Narrow"/>
              </a:rPr>
              <a:t>Rob Crowell, Peter Wiegand, Bryce Hudey, </a:t>
            </a:r>
            <a:r>
              <a:rPr lang="en-US" sz="1400" dirty="0">
                <a:cs typeface="Arial Narrow"/>
              </a:rPr>
              <a:t>Mike </a:t>
            </a:r>
            <a:r>
              <a:rPr lang="en-US" sz="1400" dirty="0" smtClean="0">
                <a:cs typeface="Arial Narrow"/>
              </a:rPr>
              <a:t>West. </a:t>
            </a:r>
          </a:p>
          <a:p>
            <a:pPr defTabSz="457200">
              <a:spcBef>
                <a:spcPct val="20000"/>
              </a:spcBef>
            </a:pPr>
            <a:r>
              <a:rPr lang="en-US" sz="1400" b="1" dirty="0" smtClean="0">
                <a:cs typeface="Arial Narrow"/>
              </a:rPr>
              <a:t>Bottom Row: </a:t>
            </a:r>
            <a:r>
              <a:rPr lang="en-US" sz="1400" dirty="0">
                <a:cs typeface="Arial Narrow"/>
              </a:rPr>
              <a:t>Darryl Dowling, </a:t>
            </a:r>
            <a:r>
              <a:rPr lang="en-US" sz="1400" dirty="0" smtClean="0">
                <a:cs typeface="Arial Narrow"/>
              </a:rPr>
              <a:t>Amy Albaugh, </a:t>
            </a:r>
            <a:r>
              <a:rPr lang="en-US" sz="1400" dirty="0">
                <a:cs typeface="Arial Narrow"/>
              </a:rPr>
              <a:t>Dave Bozich, </a:t>
            </a:r>
            <a:r>
              <a:rPr lang="en-US" sz="1400" dirty="0" smtClean="0">
                <a:cs typeface="Arial Narrow"/>
              </a:rPr>
              <a:t>Mark Goins. </a:t>
            </a:r>
            <a:endParaRPr lang="en-US" sz="1400" dirty="0">
              <a:cs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222" y="4210047"/>
            <a:ext cx="1965964" cy="1703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438400"/>
            <a:ext cx="1965964" cy="1703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509" y="4210047"/>
            <a:ext cx="1965964" cy="1700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935" y="4211571"/>
            <a:ext cx="1965964" cy="1700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99" y="4239765"/>
            <a:ext cx="1965964" cy="1703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2438400"/>
            <a:ext cx="1965964" cy="1703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45" y="2438400"/>
            <a:ext cx="1965964" cy="1700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432851"/>
            <a:ext cx="1965964" cy="17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RE_template_green">
  <a:themeElements>
    <a:clrScheme name="~~~ EERE Colors ~~~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EERE_template_green">
  <a:themeElements>
    <a:clrScheme name="~~~ EERE Colors ~~~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EERE_template_green">
  <a:themeElements>
    <a:clrScheme name="~~~ EERE Colors ~~~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EERE_template_green">
  <a:themeElements>
    <a:clrScheme name="~~~ EERE Colors ~~~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EERE_template_green">
  <a:themeElements>
    <a:clrScheme name="~~~ EERE Colors ~~~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6892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11133</TotalTime>
  <Words>901</Words>
  <Application>Microsoft Office PowerPoint</Application>
  <PresentationFormat>Widescreen</PresentationFormat>
  <Paragraphs>107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EERE_template_green</vt:lpstr>
      <vt:lpstr>1_EERE_template_green</vt:lpstr>
      <vt:lpstr>2_EERE_template_green</vt:lpstr>
      <vt:lpstr>3_EERE_template_green</vt:lpstr>
      <vt:lpstr>4_EERE_template_green</vt:lpstr>
      <vt:lpstr>PowerPoint Presentation</vt:lpstr>
      <vt:lpstr>Welcome!</vt:lpstr>
      <vt:lpstr>Lifetime Achievement Award</vt:lpstr>
      <vt:lpstr>Lifetime Achievement Award</vt:lpstr>
      <vt:lpstr>Lifetime Achievement Award</vt:lpstr>
      <vt:lpstr>Sustainability Champion</vt:lpstr>
      <vt:lpstr>Sustainability Champion</vt:lpstr>
      <vt:lpstr>Sustainability Champion – Honorable Mention</vt:lpstr>
      <vt:lpstr>Outstanding Sustainability Program/Project </vt:lpstr>
      <vt:lpstr>Outstanding Sustainability Program/Project </vt:lpstr>
      <vt:lpstr>Outstanding Sustainability Program/Project – Honorable Mention</vt:lpstr>
      <vt:lpstr>Outstanding Sustainability Program/Project – Honorable Mention</vt:lpstr>
      <vt:lpstr>Strategic Partnerships for Sustainability </vt:lpstr>
      <vt:lpstr>Strategic Partnerships for Sustainability </vt:lpstr>
      <vt:lpstr>PowerPoint Presentation</vt:lpstr>
      <vt:lpstr>Innovative Approach to Sustainability </vt:lpstr>
      <vt:lpstr>Innovative Approach to Sustainability </vt:lpstr>
      <vt:lpstr>Innovative Approach to Sustainability – Honorable Mention </vt:lpstr>
      <vt:lpstr>Sustainable HPC/Data Center</vt:lpstr>
      <vt:lpstr>Sustainable HPC/Data Center</vt:lpstr>
      <vt:lpstr>Sustainable HPC/Data Center – Honorable Mention</vt:lpstr>
      <vt:lpstr>Congratulations!</vt:lpstr>
    </vt:vector>
  </TitlesOfParts>
  <Company>EERE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Schneider</dc:creator>
  <cp:lastModifiedBy>Mendes, Charlotte F. (CONTR)</cp:lastModifiedBy>
  <cp:revision>758</cp:revision>
  <cp:lastPrinted>2018-02-22T18:27:49Z</cp:lastPrinted>
  <dcterms:created xsi:type="dcterms:W3CDTF">2012-08-02T18:27:11Z</dcterms:created>
  <dcterms:modified xsi:type="dcterms:W3CDTF">2020-08-20T16:44:24Z</dcterms:modified>
</cp:coreProperties>
</file>