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7"/>
  </p:notesMasterIdLst>
  <p:handoutMasterIdLst>
    <p:handoutMasterId r:id="rId8"/>
  </p:handoutMasterIdLst>
  <p:sldIdLst>
    <p:sldId id="256" r:id="rId2"/>
    <p:sldId id="583" r:id="rId3"/>
    <p:sldId id="555" r:id="rId4"/>
    <p:sldId id="565" r:id="rId5"/>
    <p:sldId id="461" r:id="rId6"/>
  </p:sldIdLst>
  <p:sldSz cx="9144000" cy="6858000" type="screen4x3"/>
  <p:notesSz cx="9928225" cy="67976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1D6BD"/>
    <a:srgbClr val="D9CBAB"/>
    <a:srgbClr val="00673E"/>
    <a:srgbClr val="008000"/>
    <a:srgbClr val="00CC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75" autoAdjust="0"/>
    <p:restoredTop sz="88358" autoAdjust="0"/>
  </p:normalViewPr>
  <p:slideViewPr>
    <p:cSldViewPr snapToGrid="0">
      <p:cViewPr varScale="1">
        <p:scale>
          <a:sx n="57" d="100"/>
          <a:sy n="57" d="100"/>
        </p:scale>
        <p:origin x="-108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38" d="100"/>
          <a:sy n="38" d="100"/>
        </p:scale>
        <p:origin x="-1584" y="-108"/>
      </p:cViewPr>
      <p:guideLst>
        <p:guide orient="horz" pos="2141"/>
        <p:guide pos="3127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4302909" cy="340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23622" y="0"/>
            <a:ext cx="4302909" cy="340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06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6455944"/>
            <a:ext cx="4302909" cy="340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06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23622" y="6455944"/>
            <a:ext cx="4302909" cy="340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E5256BFF-9DE6-492D-A21A-CCB5A6141C3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408053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4302909" cy="340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defTabSz="931863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3622" y="0"/>
            <a:ext cx="4302909" cy="340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defTabSz="931863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63900" y="509588"/>
            <a:ext cx="3400425" cy="25495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3501" y="3229512"/>
            <a:ext cx="7941224" cy="3058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6455944"/>
            <a:ext cx="4302909" cy="340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defTabSz="931863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3622" y="6455944"/>
            <a:ext cx="4302909" cy="340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defTabSz="931863">
              <a:defRPr sz="1200"/>
            </a:lvl1pPr>
          </a:lstStyle>
          <a:p>
            <a:pPr>
              <a:defRPr/>
            </a:pPr>
            <a:fld id="{FB8B6A47-6EAD-4364-ADCE-2ACDA9694DD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9159505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A32832C-9FCB-4C6A-B38B-30E3B70A9D10}" type="slidenum">
              <a:rPr lang="en-US" smtClean="0"/>
              <a:pPr/>
              <a:t>1</a:t>
            </a:fld>
            <a:endParaRPr lang="en-US" dirty="0" smtClean="0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29" name="Rectangle 7"/>
          <p:cNvSpPr txBox="1">
            <a:spLocks noGrp="1" noChangeArrowheads="1"/>
          </p:cNvSpPr>
          <p:nvPr/>
        </p:nvSpPr>
        <p:spPr bwMode="auto">
          <a:xfrm>
            <a:off x="5623622" y="6455944"/>
            <a:ext cx="4302909" cy="340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77" tIns="46589" rIns="93177" bIns="46589" anchor="b"/>
          <a:lstStyle/>
          <a:p>
            <a:pPr algn="r" defTabSz="931863"/>
            <a:fld id="{A5BC72E6-A018-4009-88AF-6301F2F43B38}" type="slidenum">
              <a:rPr lang="en-US" sz="1200">
                <a:ea typeface="MS PGothic"/>
                <a:cs typeface="MS PGothic"/>
              </a:rPr>
              <a:pPr algn="r" defTabSz="931863"/>
              <a:t>2</a:t>
            </a:fld>
            <a:endParaRPr lang="en-US" sz="1200" dirty="0">
              <a:ea typeface="MS PGothic"/>
              <a:cs typeface="MS PGothic"/>
            </a:endParaRPr>
          </a:p>
        </p:txBody>
      </p:sp>
      <p:sp>
        <p:nvSpPr>
          <p:cNvPr id="150530" name="Rectangle 7"/>
          <p:cNvSpPr txBox="1">
            <a:spLocks noGrp="1" noChangeArrowheads="1"/>
          </p:cNvSpPr>
          <p:nvPr/>
        </p:nvSpPr>
        <p:spPr bwMode="auto">
          <a:xfrm>
            <a:off x="5623622" y="6455944"/>
            <a:ext cx="4302909" cy="340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72" tIns="46587" rIns="93172" bIns="46587" anchor="b"/>
          <a:lstStyle/>
          <a:p>
            <a:pPr algn="r" defTabSz="931863"/>
            <a:fld id="{CE08128D-F10A-4014-8FAF-8C6952D6AB71}" type="slidenum">
              <a:rPr lang="en-US" sz="1200">
                <a:ea typeface="MS PGothic"/>
                <a:cs typeface="MS PGothic"/>
              </a:rPr>
              <a:pPr algn="r" defTabSz="931863"/>
              <a:t>2</a:t>
            </a:fld>
            <a:endParaRPr lang="en-US" sz="1200" dirty="0">
              <a:ea typeface="MS PGothic"/>
              <a:cs typeface="MS PGothic"/>
            </a:endParaRPr>
          </a:p>
        </p:txBody>
      </p:sp>
      <p:sp>
        <p:nvSpPr>
          <p:cNvPr id="150531" name="Rectangle 7"/>
          <p:cNvSpPr txBox="1">
            <a:spLocks noGrp="1" noChangeArrowheads="1"/>
          </p:cNvSpPr>
          <p:nvPr/>
        </p:nvSpPr>
        <p:spPr bwMode="auto">
          <a:xfrm>
            <a:off x="5623622" y="6455944"/>
            <a:ext cx="4302909" cy="340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67" tIns="46585" rIns="93167" bIns="46585" anchor="b"/>
          <a:lstStyle/>
          <a:p>
            <a:pPr algn="r" defTabSz="931863"/>
            <a:fld id="{AC3723A6-FA45-4BED-9F9E-4EEC86007244}" type="slidenum">
              <a:rPr lang="en-US" sz="1200">
                <a:ea typeface="MS PGothic"/>
                <a:cs typeface="MS PGothic"/>
              </a:rPr>
              <a:pPr algn="r" defTabSz="931863"/>
              <a:t>2</a:t>
            </a:fld>
            <a:endParaRPr lang="en-US" sz="1200" dirty="0">
              <a:ea typeface="MS PGothic"/>
              <a:cs typeface="MS PGothic"/>
            </a:endParaRPr>
          </a:p>
        </p:txBody>
      </p:sp>
      <p:sp>
        <p:nvSpPr>
          <p:cNvPr id="15053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8663" y="512763"/>
            <a:ext cx="3398837" cy="2547937"/>
          </a:xfrm>
          <a:ln/>
        </p:spPr>
      </p:sp>
      <p:sp>
        <p:nvSpPr>
          <p:cNvPr id="15053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6146" y="3229511"/>
            <a:ext cx="8415934" cy="3055568"/>
          </a:xfrm>
          <a:noFill/>
          <a:ln/>
        </p:spPr>
        <p:txBody>
          <a:bodyPr lIns="93167" tIns="46585" rIns="93167" bIns="46585"/>
          <a:lstStyle/>
          <a:p>
            <a:pPr eaLnBrk="1" hangingPunct="1"/>
            <a:endParaRPr lang="en-US" dirty="0" smtClean="0"/>
          </a:p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/>
          <p:cNvSpPr txBox="1">
            <a:spLocks noGrp="1" noChangeArrowheads="1"/>
          </p:cNvSpPr>
          <p:nvPr/>
        </p:nvSpPr>
        <p:spPr bwMode="auto">
          <a:xfrm>
            <a:off x="5623622" y="6455944"/>
            <a:ext cx="4302909" cy="340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77" tIns="46589" rIns="93177" bIns="46589" anchor="b"/>
          <a:lstStyle/>
          <a:p>
            <a:pPr algn="r" defTabSz="931863"/>
            <a:fld id="{357722FB-3488-417D-AD8B-58BB9CC2C93F}" type="slidenum">
              <a:rPr lang="en-US" sz="1200">
                <a:ea typeface="MS PGothic"/>
                <a:cs typeface="MS PGothic"/>
              </a:rPr>
              <a:pPr algn="r" defTabSz="931863"/>
              <a:t>3</a:t>
            </a:fld>
            <a:endParaRPr lang="en-US" sz="1200" dirty="0">
              <a:ea typeface="MS PGothic"/>
              <a:cs typeface="MS PGothic"/>
            </a:endParaRPr>
          </a:p>
        </p:txBody>
      </p:sp>
      <p:sp>
        <p:nvSpPr>
          <p:cNvPr id="22530" name="Rectangle 7"/>
          <p:cNvSpPr txBox="1">
            <a:spLocks noGrp="1" noChangeArrowheads="1"/>
          </p:cNvSpPr>
          <p:nvPr/>
        </p:nvSpPr>
        <p:spPr bwMode="auto">
          <a:xfrm>
            <a:off x="5623622" y="6455944"/>
            <a:ext cx="4302909" cy="340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72" tIns="46587" rIns="93172" bIns="46587" anchor="b"/>
          <a:lstStyle/>
          <a:p>
            <a:pPr algn="r" defTabSz="931863"/>
            <a:fld id="{2F7746BE-7679-4529-AE09-55AF9CA3B10B}" type="slidenum">
              <a:rPr lang="en-US" sz="1200">
                <a:ea typeface="MS PGothic"/>
                <a:cs typeface="MS PGothic"/>
              </a:rPr>
              <a:pPr algn="r" defTabSz="931863"/>
              <a:t>3</a:t>
            </a:fld>
            <a:endParaRPr lang="en-US" sz="1200" dirty="0">
              <a:ea typeface="MS PGothic"/>
              <a:cs typeface="MS PGothic"/>
            </a:endParaRPr>
          </a:p>
        </p:txBody>
      </p:sp>
      <p:sp>
        <p:nvSpPr>
          <p:cNvPr id="22531" name="Rectangle 7"/>
          <p:cNvSpPr txBox="1">
            <a:spLocks noGrp="1" noChangeArrowheads="1"/>
          </p:cNvSpPr>
          <p:nvPr/>
        </p:nvSpPr>
        <p:spPr bwMode="auto">
          <a:xfrm>
            <a:off x="5623622" y="6455944"/>
            <a:ext cx="4302909" cy="340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67" tIns="46585" rIns="93167" bIns="46585" anchor="b"/>
          <a:lstStyle/>
          <a:p>
            <a:pPr algn="r" defTabSz="931863"/>
            <a:fld id="{F937EE23-3572-418F-8633-FD5676A687B0}" type="slidenum">
              <a:rPr lang="en-US" sz="1200">
                <a:ea typeface="MS PGothic"/>
                <a:cs typeface="MS PGothic"/>
              </a:rPr>
              <a:pPr algn="r" defTabSz="931863"/>
              <a:t>3</a:t>
            </a:fld>
            <a:endParaRPr lang="en-US" sz="1200" dirty="0">
              <a:ea typeface="MS PGothic"/>
              <a:cs typeface="MS PGothic"/>
            </a:endParaRPr>
          </a:p>
        </p:txBody>
      </p:sp>
      <p:sp>
        <p:nvSpPr>
          <p:cNvPr id="2253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7075" y="512763"/>
            <a:ext cx="3395663" cy="2546350"/>
          </a:xfrm>
          <a:ln/>
        </p:spPr>
      </p:sp>
      <p:sp>
        <p:nvSpPr>
          <p:cNvPr id="2253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0603" y="3172557"/>
            <a:ext cx="9382308" cy="3172556"/>
          </a:xfrm>
          <a:noFill/>
          <a:ln/>
        </p:spPr>
        <p:txBody>
          <a:bodyPr lIns="93167" tIns="46585" rIns="93167" bIns="46585"/>
          <a:lstStyle/>
          <a:p>
            <a:pPr eaLnBrk="1" hangingPunct="1">
              <a:spcBef>
                <a:spcPct val="0"/>
              </a:spcBef>
              <a:spcAft>
                <a:spcPts val="600"/>
              </a:spcAft>
            </a:pPr>
            <a:endParaRPr lang="en-US" sz="1000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7"/>
          <p:cNvSpPr txBox="1">
            <a:spLocks noGrp="1" noChangeArrowheads="1"/>
          </p:cNvSpPr>
          <p:nvPr/>
        </p:nvSpPr>
        <p:spPr bwMode="auto">
          <a:xfrm>
            <a:off x="5623622" y="6455944"/>
            <a:ext cx="4302909" cy="340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77" tIns="46589" rIns="93177" bIns="46589" anchor="b"/>
          <a:lstStyle/>
          <a:p>
            <a:pPr algn="r" defTabSz="931863"/>
            <a:fld id="{2E6DA145-326E-41DE-B5F3-5C2FA3A40397}" type="slidenum">
              <a:rPr lang="en-US" sz="1200">
                <a:ea typeface="MS PGothic"/>
                <a:cs typeface="MS PGothic"/>
              </a:rPr>
              <a:pPr algn="r" defTabSz="931863"/>
              <a:t>4</a:t>
            </a:fld>
            <a:endParaRPr lang="en-US" sz="1200">
              <a:ea typeface="MS PGothic"/>
              <a:cs typeface="MS PGothic"/>
            </a:endParaRPr>
          </a:p>
        </p:txBody>
      </p:sp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24104" y="3229512"/>
            <a:ext cx="7280020" cy="3058646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70FB6AE-211D-4489-9B70-0C174D16347F}" type="slidenum">
              <a:rPr lang="en-US" smtClean="0"/>
              <a:pPr/>
              <a:t>5</a:t>
            </a:fld>
            <a:endParaRPr lang="en-US" dirty="0" smtClean="0"/>
          </a:p>
        </p:txBody>
      </p:sp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3900" y="508000"/>
            <a:ext cx="3400425" cy="2549525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3501" y="3229511"/>
            <a:ext cx="7941224" cy="3060185"/>
          </a:xfrm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52400" y="6459538"/>
            <a:ext cx="3278188" cy="274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lnSpc>
                <a:spcPct val="90000"/>
              </a:lnSpc>
              <a:defRPr/>
            </a:pPr>
            <a:r>
              <a:rPr lang="en-US" sz="900" b="1" dirty="0">
                <a:solidFill>
                  <a:schemeClr val="tx2"/>
                </a:solidFill>
                <a:latin typeface="Times New Roman" pitchFamily="18" charset="0"/>
                <a:ea typeface="MS PGothic" pitchFamily="34" charset="-128"/>
                <a:cs typeface="Times New Roman" pitchFamily="18" charset="0"/>
              </a:rPr>
              <a:t>Managed by UT-Battelle</a:t>
            </a:r>
            <a:br>
              <a:rPr lang="en-US" sz="900" b="1" dirty="0">
                <a:solidFill>
                  <a:schemeClr val="tx2"/>
                </a:solidFill>
                <a:latin typeface="Times New Roman" pitchFamily="18" charset="0"/>
                <a:ea typeface="MS PGothic" pitchFamily="34" charset="-128"/>
                <a:cs typeface="Times New Roman" pitchFamily="18" charset="0"/>
              </a:rPr>
            </a:br>
            <a:r>
              <a:rPr lang="en-US" sz="900" b="1" dirty="0">
                <a:solidFill>
                  <a:schemeClr val="tx2"/>
                </a:solidFill>
                <a:latin typeface="Times New Roman" pitchFamily="18" charset="0"/>
                <a:ea typeface="MS PGothic" pitchFamily="34" charset="-128"/>
                <a:cs typeface="Times New Roman" pitchFamily="18" charset="0"/>
              </a:rPr>
              <a:t>for the Department of Energy</a:t>
            </a:r>
          </a:p>
          <a:p>
            <a:pPr eaLnBrk="0" hangingPunct="0">
              <a:lnSpc>
                <a:spcPct val="90000"/>
              </a:lnSpc>
              <a:defRPr/>
            </a:pPr>
            <a:endParaRPr lang="en-US" sz="900" b="1" dirty="0">
              <a:solidFill>
                <a:schemeClr val="tx2"/>
              </a:solidFill>
              <a:latin typeface="Times New Roman" pitchFamily="18" charset="0"/>
              <a:ea typeface="MS PGothic" pitchFamily="34" charset="-128"/>
              <a:cs typeface="Times New Roman" pitchFamily="18" charset="0"/>
            </a:endParaRPr>
          </a:p>
        </p:txBody>
      </p:sp>
      <p:sp>
        <p:nvSpPr>
          <p:cNvPr id="4" name="Freeform 4"/>
          <p:cNvSpPr>
            <a:spLocks/>
          </p:cNvSpPr>
          <p:nvPr/>
        </p:nvSpPr>
        <p:spPr bwMode="auto">
          <a:xfrm>
            <a:off x="7075488" y="3624263"/>
            <a:ext cx="2071687" cy="3251200"/>
          </a:xfrm>
          <a:custGeom>
            <a:avLst/>
            <a:gdLst/>
            <a:ahLst/>
            <a:cxnLst>
              <a:cxn ang="0">
                <a:pos x="0" y="2336"/>
              </a:cxn>
              <a:cxn ang="0">
                <a:pos x="1486" y="2336"/>
              </a:cxn>
              <a:cxn ang="0">
                <a:pos x="1488" y="0"/>
              </a:cxn>
              <a:cxn ang="0">
                <a:pos x="0" y="2336"/>
              </a:cxn>
            </a:cxnLst>
            <a:rect l="0" t="0" r="r" b="b"/>
            <a:pathLst>
              <a:path w="1488" h="2336">
                <a:moveTo>
                  <a:pt x="0" y="2336"/>
                </a:moveTo>
                <a:lnTo>
                  <a:pt x="1486" y="2336"/>
                </a:lnTo>
                <a:lnTo>
                  <a:pt x="1488" y="0"/>
                </a:lnTo>
                <a:cubicBezTo>
                  <a:pt x="1485" y="1230"/>
                  <a:pt x="879" y="2128"/>
                  <a:pt x="0" y="2336"/>
                </a:cubicBezTo>
                <a:close/>
              </a:path>
            </a:pathLst>
          </a:custGeom>
          <a:gradFill rotWithShape="1">
            <a:gsLst>
              <a:gs pos="0">
                <a:schemeClr val="bg1">
                  <a:alpha val="0"/>
                </a:schemeClr>
              </a:gs>
              <a:gs pos="100000">
                <a:schemeClr val="tx2">
                  <a:alpha val="84000"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pic>
        <p:nvPicPr>
          <p:cNvPr id="5" name="Picture 5" descr="ORNL_leaf whit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37513" y="6264275"/>
            <a:ext cx="1074737" cy="557213"/>
          </a:xfrm>
          <a:prstGeom prst="rect">
            <a:avLst/>
          </a:prstGeom>
          <a:noFill/>
          <a:effectLst>
            <a:outerShdw algn="ctr" rotWithShape="0">
              <a:schemeClr val="bg2"/>
            </a:outerShdw>
          </a:effectLst>
        </p:spPr>
      </p:pic>
      <p:pic>
        <p:nvPicPr>
          <p:cNvPr id="6" name="Picture 6" descr="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219200"/>
            <a:ext cx="4846638" cy="427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7" descr="DOE"/>
          <p:cNvPicPr>
            <a:picLocks noChangeAspect="1" noChangeArrowheads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60600" y="5803900"/>
            <a:ext cx="876300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8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152400"/>
            <a:ext cx="8229600" cy="461963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Plug-In Hybrid Electric Vehicle</a:t>
            </a:r>
            <a:br>
              <a:rPr lang="en-US"/>
            </a:br>
            <a:r>
              <a:rPr lang="en-US"/>
              <a:t>Value Proposition Study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PEEMRC Overview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6238" y="1219200"/>
            <a:ext cx="2201862" cy="4876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0650" y="1219200"/>
            <a:ext cx="6453188" cy="4876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PEEMRC Overview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52400" y="1219200"/>
            <a:ext cx="8775700" cy="504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20650" y="1963738"/>
            <a:ext cx="4038600" cy="19891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311650" y="1963738"/>
            <a:ext cx="4038600" cy="19891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120650" y="4105275"/>
            <a:ext cx="4038600" cy="199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311650" y="4105275"/>
            <a:ext cx="4038600" cy="199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PEEMRC Overview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219200"/>
            <a:ext cx="8775700" cy="504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20650" y="1963738"/>
            <a:ext cx="4038600" cy="41322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311650" y="1963738"/>
            <a:ext cx="4038600" cy="19891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311650" y="4105275"/>
            <a:ext cx="4038600" cy="199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PEEMRC Overview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PEEMRC Overview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PEEMRC Overview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650" y="1963738"/>
            <a:ext cx="4038600" cy="4132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1650" y="1963738"/>
            <a:ext cx="4038600" cy="4132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PEEMRC Overview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PEEMRC Overview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PEEMRC Overview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PEEMRC Overview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PEEMRC Overview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PEEMRC Overview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0650" y="1963738"/>
            <a:ext cx="8229600" cy="413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52400" y="1219200"/>
            <a:ext cx="877570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</a:t>
            </a:r>
          </a:p>
        </p:txBody>
      </p:sp>
      <p:sp>
        <p:nvSpPr>
          <p:cNvPr id="418820" name="Rectangle 4"/>
          <p:cNvSpPr>
            <a:spLocks noChangeArrowheads="1"/>
          </p:cNvSpPr>
          <p:nvPr/>
        </p:nvSpPr>
        <p:spPr bwMode="auto">
          <a:xfrm>
            <a:off x="95250" y="6492875"/>
            <a:ext cx="1754188" cy="2746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171450" indent="-171450" eaLnBrk="0" hangingPunct="0">
              <a:lnSpc>
                <a:spcPct val="90000"/>
              </a:lnSpc>
              <a:defRPr/>
            </a:pPr>
            <a:fld id="{C4EC179C-7F2C-42F4-B66F-28382462B5A6}" type="slidenum">
              <a:rPr lang="en-US" sz="900">
                <a:solidFill>
                  <a:schemeClr val="tx2"/>
                </a:solidFill>
                <a:latin typeface="Times New Roman" pitchFamily="18" charset="0"/>
                <a:ea typeface="MS PGothic" pitchFamily="34" charset="-128"/>
                <a:cs typeface="Times New Roman" pitchFamily="18" charset="0"/>
              </a:rPr>
              <a:pPr marL="171450" indent="-171450" eaLnBrk="0" hangingPunct="0">
                <a:lnSpc>
                  <a:spcPct val="90000"/>
                </a:lnSpc>
                <a:defRPr/>
              </a:pPr>
              <a:t>‹#›</a:t>
            </a:fld>
            <a:r>
              <a:rPr lang="en-US" sz="900" dirty="0">
                <a:solidFill>
                  <a:schemeClr val="tx2"/>
                </a:solidFill>
                <a:latin typeface="Times New Roman" pitchFamily="18" charset="0"/>
                <a:ea typeface="MS PGothic" pitchFamily="34" charset="-128"/>
                <a:cs typeface="Times New Roman" pitchFamily="18" charset="0"/>
              </a:rPr>
              <a:t>	Managed by UT-Battelle</a:t>
            </a:r>
            <a:br>
              <a:rPr lang="en-US" sz="900" dirty="0">
                <a:solidFill>
                  <a:schemeClr val="tx2"/>
                </a:solidFill>
                <a:latin typeface="Times New Roman" pitchFamily="18" charset="0"/>
                <a:ea typeface="MS PGothic" pitchFamily="34" charset="-128"/>
                <a:cs typeface="Times New Roman" pitchFamily="18" charset="0"/>
              </a:rPr>
            </a:br>
            <a:r>
              <a:rPr lang="en-US" sz="900" dirty="0">
                <a:solidFill>
                  <a:schemeClr val="tx2"/>
                </a:solidFill>
                <a:latin typeface="Times New Roman" pitchFamily="18" charset="0"/>
                <a:ea typeface="MS PGothic" pitchFamily="34" charset="-128"/>
                <a:cs typeface="Times New Roman" pitchFamily="18" charset="0"/>
              </a:rPr>
              <a:t>for the Department of Energy</a:t>
            </a:r>
          </a:p>
        </p:txBody>
      </p:sp>
      <p:sp>
        <p:nvSpPr>
          <p:cNvPr id="4188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662738"/>
            <a:ext cx="2895600" cy="1825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lnSpc>
                <a:spcPct val="90000"/>
              </a:lnSpc>
              <a:defRPr sz="500">
                <a:solidFill>
                  <a:schemeClr val="tx2"/>
                </a:solidFill>
                <a:latin typeface="Times New Roman" pitchFamily="18" charset="0"/>
                <a:ea typeface="MS PGothic" pitchFamily="34" charset="-128"/>
                <a:cs typeface="Times New Roman" pitchFamily="18" charset="0"/>
              </a:defRPr>
            </a:lvl1pPr>
          </a:lstStyle>
          <a:p>
            <a:pPr>
              <a:defRPr/>
            </a:pPr>
            <a:r>
              <a:rPr lang="en-US" dirty="0"/>
              <a:t>PEEMRC Overview</a:t>
            </a:r>
          </a:p>
        </p:txBody>
      </p:sp>
      <p:sp>
        <p:nvSpPr>
          <p:cNvPr id="418822" name="Freeform 6"/>
          <p:cNvSpPr>
            <a:spLocks/>
          </p:cNvSpPr>
          <p:nvPr/>
        </p:nvSpPr>
        <p:spPr bwMode="auto">
          <a:xfrm>
            <a:off x="7075488" y="3624263"/>
            <a:ext cx="2071687" cy="3251200"/>
          </a:xfrm>
          <a:custGeom>
            <a:avLst/>
            <a:gdLst/>
            <a:ahLst/>
            <a:cxnLst>
              <a:cxn ang="0">
                <a:pos x="0" y="2336"/>
              </a:cxn>
              <a:cxn ang="0">
                <a:pos x="1486" y="2336"/>
              </a:cxn>
              <a:cxn ang="0">
                <a:pos x="1488" y="0"/>
              </a:cxn>
              <a:cxn ang="0">
                <a:pos x="0" y="2336"/>
              </a:cxn>
            </a:cxnLst>
            <a:rect l="0" t="0" r="r" b="b"/>
            <a:pathLst>
              <a:path w="1488" h="2336">
                <a:moveTo>
                  <a:pt x="0" y="2336"/>
                </a:moveTo>
                <a:lnTo>
                  <a:pt x="1486" y="2336"/>
                </a:lnTo>
                <a:lnTo>
                  <a:pt x="1488" y="0"/>
                </a:lnTo>
                <a:cubicBezTo>
                  <a:pt x="1485" y="1230"/>
                  <a:pt x="879" y="2128"/>
                  <a:pt x="0" y="2336"/>
                </a:cubicBezTo>
                <a:close/>
              </a:path>
            </a:pathLst>
          </a:custGeom>
          <a:gradFill rotWithShape="1">
            <a:gsLst>
              <a:gs pos="0">
                <a:schemeClr val="bg1">
                  <a:alpha val="0"/>
                </a:schemeClr>
              </a:gs>
              <a:gs pos="100000">
                <a:schemeClr val="tx2">
                  <a:alpha val="84000"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pic>
        <p:nvPicPr>
          <p:cNvPr id="418823" name="Picture 7" descr="ORNL_leaf white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8037513" y="6264275"/>
            <a:ext cx="1074737" cy="557213"/>
          </a:xfrm>
          <a:prstGeom prst="rect">
            <a:avLst/>
          </a:prstGeom>
          <a:noFill/>
          <a:effectLst>
            <a:outerShdw algn="ctr" rotWithShape="0">
              <a:schemeClr val="bg2"/>
            </a:outerShdw>
          </a:effectLst>
        </p:spPr>
      </p:pic>
      <p:sp>
        <p:nvSpPr>
          <p:cNvPr id="418824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990600"/>
          </a:xfrm>
          <a:prstGeom prst="rect">
            <a:avLst/>
          </a:prstGeom>
          <a:solidFill>
            <a:srgbClr val="CCFF99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dirty="0">
              <a:ea typeface="MS PGothic" pitchFamily="34" charset="-128"/>
            </a:endParaRPr>
          </a:p>
        </p:txBody>
      </p:sp>
      <p:sp>
        <p:nvSpPr>
          <p:cNvPr id="418832" name="Line 16"/>
          <p:cNvSpPr>
            <a:spLocks noChangeShapeType="1"/>
          </p:cNvSpPr>
          <p:nvPr userDrawn="1"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  <p:sldLayoutId id="2147483664" r:id="rId13"/>
  </p:sldLayoutIdLst>
  <p:hf sldNum="0" hdr="0" dt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000">
          <a:solidFill>
            <a:srgbClr val="00673E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000">
          <a:solidFill>
            <a:srgbClr val="00673E"/>
          </a:solidFill>
          <a:latin typeface="Arial Black" pitchFamily="34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000">
          <a:solidFill>
            <a:srgbClr val="00673E"/>
          </a:solidFill>
          <a:latin typeface="Arial Black" pitchFamily="34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000">
          <a:solidFill>
            <a:srgbClr val="00673E"/>
          </a:solidFill>
          <a:latin typeface="Arial Black" pitchFamily="34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000">
          <a:solidFill>
            <a:srgbClr val="00673E"/>
          </a:solidFill>
          <a:latin typeface="Arial Black" pitchFamily="34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3000">
          <a:solidFill>
            <a:srgbClr val="00673E"/>
          </a:solidFill>
          <a:latin typeface="Arial Black" pitchFamily="34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3000">
          <a:solidFill>
            <a:srgbClr val="00673E"/>
          </a:solidFill>
          <a:latin typeface="Arial Black" pitchFamily="34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3000">
          <a:solidFill>
            <a:srgbClr val="00673E"/>
          </a:solidFill>
          <a:latin typeface="Arial Black" pitchFamily="34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3000">
          <a:solidFill>
            <a:srgbClr val="00673E"/>
          </a:solidFill>
          <a:latin typeface="Arial Black" pitchFamily="34" charset="0"/>
        </a:defRPr>
      </a:lvl9pPr>
    </p:titleStyle>
    <p:bodyStyle>
      <a:lvl1pPr marL="342900" indent="-342900" algn="l" rtl="0" eaLnBrk="0" fontAlgn="base" hangingPunct="0">
        <a:lnSpc>
          <a:spcPct val="90000"/>
        </a:lnSpc>
        <a:spcBef>
          <a:spcPct val="60000"/>
        </a:spcBef>
        <a:spcAft>
          <a:spcPct val="0"/>
        </a:spcAft>
        <a:buClr>
          <a:srgbClr val="01673E"/>
        </a:buClr>
        <a:buFont typeface="Symbol" pitchFamily="18" charset="2"/>
        <a:buChar char="·"/>
        <a:defRPr sz="2800" b="1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ct val="90000"/>
        </a:lnSpc>
        <a:spcBef>
          <a:spcPct val="35000"/>
        </a:spcBef>
        <a:spcAft>
          <a:spcPct val="0"/>
        </a:spcAft>
        <a:buClr>
          <a:srgbClr val="01673E"/>
        </a:buClr>
        <a:buFont typeface="Arial" charset="0"/>
        <a:buChar char="–"/>
        <a:defRPr sz="2400" b="1">
          <a:solidFill>
            <a:srgbClr val="000000"/>
          </a:solidFill>
          <a:latin typeface="+mn-lt"/>
        </a:defRPr>
      </a:lvl2pPr>
      <a:lvl3pPr marL="1143000" indent="-228600" algn="l" rtl="0" eaLnBrk="0" fontAlgn="base" hangingPunct="0">
        <a:lnSpc>
          <a:spcPct val="90000"/>
        </a:lnSpc>
        <a:spcBef>
          <a:spcPct val="25000"/>
        </a:spcBef>
        <a:spcAft>
          <a:spcPct val="0"/>
        </a:spcAft>
        <a:buClr>
          <a:srgbClr val="01673E"/>
        </a:buClr>
        <a:buFont typeface="Symbol" pitchFamily="18" charset="2"/>
        <a:buChar char="·"/>
        <a:defRPr sz="2000" b="1">
          <a:solidFill>
            <a:srgbClr val="000000"/>
          </a:solidFill>
          <a:latin typeface="+mn-lt"/>
        </a:defRPr>
      </a:lvl3pPr>
      <a:lvl4pPr marL="160020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lr>
          <a:srgbClr val="01673E"/>
        </a:buClr>
        <a:buFont typeface="Arial" charset="0"/>
        <a:buChar char="–"/>
        <a:defRPr b="1">
          <a:solidFill>
            <a:srgbClr val="000000"/>
          </a:solidFill>
          <a:latin typeface="+mn-lt"/>
        </a:defRPr>
      </a:lvl4pPr>
      <a:lvl5pPr marL="205740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lr>
          <a:srgbClr val="01673E"/>
        </a:buClr>
        <a:buFont typeface="Symbol" pitchFamily="18" charset="2"/>
        <a:buChar char="·"/>
        <a:defRPr b="1">
          <a:solidFill>
            <a:srgbClr val="000000"/>
          </a:solidFill>
          <a:latin typeface="+mn-lt"/>
        </a:defRPr>
      </a:lvl5pPr>
      <a:lvl6pPr marL="25146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lr>
          <a:srgbClr val="01673E"/>
        </a:buClr>
        <a:buFont typeface="Symbol" pitchFamily="18" charset="2"/>
        <a:buChar char="·"/>
        <a:defRPr b="1">
          <a:solidFill>
            <a:srgbClr val="000000"/>
          </a:solidFill>
          <a:latin typeface="+mn-lt"/>
        </a:defRPr>
      </a:lvl6pPr>
      <a:lvl7pPr marL="29718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lr>
          <a:srgbClr val="01673E"/>
        </a:buClr>
        <a:buFont typeface="Symbol" pitchFamily="18" charset="2"/>
        <a:buChar char="·"/>
        <a:defRPr b="1">
          <a:solidFill>
            <a:srgbClr val="000000"/>
          </a:solidFill>
          <a:latin typeface="+mn-lt"/>
        </a:defRPr>
      </a:lvl7pPr>
      <a:lvl8pPr marL="34290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lr>
          <a:srgbClr val="01673E"/>
        </a:buClr>
        <a:buFont typeface="Symbol" pitchFamily="18" charset="2"/>
        <a:buChar char="·"/>
        <a:defRPr b="1">
          <a:solidFill>
            <a:srgbClr val="000000"/>
          </a:solidFill>
          <a:latin typeface="+mn-lt"/>
        </a:defRPr>
      </a:lvl8pPr>
      <a:lvl9pPr marL="38862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lr>
          <a:srgbClr val="01673E"/>
        </a:buClr>
        <a:buFont typeface="Symbol" pitchFamily="18" charset="2"/>
        <a:buChar char="·"/>
        <a:defRPr b="1">
          <a:solidFill>
            <a:srgbClr val="0000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04800" y="254000"/>
            <a:ext cx="8497888" cy="1143000"/>
          </a:xfrm>
        </p:spPr>
        <p:txBody>
          <a:bodyPr/>
          <a:lstStyle/>
          <a:p>
            <a:pPr eaLnBrk="1" hangingPunct="1"/>
            <a:r>
              <a:rPr lang="en-US" sz="2400" dirty="0" smtClean="0"/>
              <a:t>Flux Coupling Machines and Switched Reluctance Motors to Replace Permanent Magnets in Electric Vehicles</a:t>
            </a:r>
            <a:br>
              <a:rPr lang="en-US" sz="2400" dirty="0" smtClean="0"/>
            </a:br>
            <a:r>
              <a:rPr lang="en-US" sz="1800" dirty="0" smtClean="0"/>
              <a:t>Part I:</a:t>
            </a:r>
            <a:br>
              <a:rPr lang="en-US" sz="1800" dirty="0" smtClean="0"/>
            </a:br>
            <a:r>
              <a:rPr lang="en-US" sz="1800" dirty="0" smtClean="0"/>
              <a:t>Novel Flux Coupling Machine Without Permanent</a:t>
            </a:r>
            <a:br>
              <a:rPr lang="en-US" sz="1800" dirty="0" smtClean="0"/>
            </a:br>
            <a:r>
              <a:rPr lang="en-US" sz="1800" dirty="0" smtClean="0"/>
              <a:t>magnets</a:t>
            </a:r>
            <a:br>
              <a:rPr lang="en-US" sz="1800" dirty="0" smtClean="0"/>
            </a:br>
            <a:r>
              <a:rPr lang="en-US" sz="1800" dirty="0" smtClean="0"/>
              <a:t>and</a:t>
            </a:r>
            <a:br>
              <a:rPr lang="en-US" sz="1800" dirty="0" smtClean="0"/>
            </a:br>
            <a:r>
              <a:rPr lang="en-US" sz="1800" dirty="0" smtClean="0"/>
              <a:t>Integration of Novel Flux</a:t>
            </a:r>
            <a:br>
              <a:rPr lang="en-US" sz="1800" dirty="0" smtClean="0"/>
            </a:br>
            <a:r>
              <a:rPr lang="en-US" sz="1800" dirty="0" smtClean="0"/>
              <a:t>Coupling Machine and Current</a:t>
            </a:r>
            <a:br>
              <a:rPr lang="en-US" sz="1800" dirty="0" smtClean="0"/>
            </a:br>
            <a:r>
              <a:rPr lang="en-US" sz="1800" dirty="0" smtClean="0"/>
              <a:t>Source Inverter</a:t>
            </a:r>
            <a:endParaRPr lang="en-US" sz="2400" dirty="0" smtClean="0"/>
          </a:p>
        </p:txBody>
      </p:sp>
      <p:sp>
        <p:nvSpPr>
          <p:cNvPr id="17410" name="Text Box 7"/>
          <p:cNvSpPr txBox="1">
            <a:spLocks noChangeArrowheads="1"/>
          </p:cNvSpPr>
          <p:nvPr/>
        </p:nvSpPr>
        <p:spPr bwMode="auto">
          <a:xfrm>
            <a:off x="5380038" y="3204369"/>
            <a:ext cx="3422650" cy="1421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 smtClean="0"/>
              <a:t>John Hsu</a:t>
            </a:r>
            <a:endParaRPr lang="en-US" sz="2400" dirty="0"/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sz="1600" dirty="0" smtClean="0"/>
              <a:t>Oak </a:t>
            </a:r>
            <a:r>
              <a:rPr lang="en-US" sz="1600" dirty="0"/>
              <a:t>Ridge National Laboratory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sz="1600" dirty="0" smtClean="0"/>
              <a:t>865-946-1325</a:t>
            </a:r>
            <a:endParaRPr lang="en-US" sz="1600" dirty="0"/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sz="1600" dirty="0" smtClean="0"/>
              <a:t>hsujs@ornl.gov</a:t>
            </a:r>
            <a:endParaRPr lang="en-US" sz="2000" dirty="0"/>
          </a:p>
        </p:txBody>
      </p:sp>
      <p:sp>
        <p:nvSpPr>
          <p:cNvPr id="17411" name="Text Box 9"/>
          <p:cNvSpPr txBox="1">
            <a:spLocks noChangeArrowheads="1"/>
          </p:cNvSpPr>
          <p:nvPr/>
        </p:nvSpPr>
        <p:spPr bwMode="auto">
          <a:xfrm>
            <a:off x="3340100" y="5892800"/>
            <a:ext cx="2824163" cy="762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US" sz="600" dirty="0"/>
              <a:t>Prepared by Oak Ridge National Laboratory, managed by UT-Battelle, LLC, for the U.S. Dept. of Energy under contract DE-AC05-00OR22725. The submitted viewgraph has been authored by a contractor of the U.S. Government under contract DE-AC05-00OR22725. Accordingly, the U.S. Government retains a nonexclusive, royalty-free license to publish or reproduce the published form of this contribution, or allow others to do so, for U.S. Government purposes.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752181" y="5003800"/>
            <a:ext cx="3833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Trans-Atlantic Workshop, </a:t>
            </a:r>
          </a:p>
          <a:p>
            <a:r>
              <a:rPr lang="en-US" dirty="0" smtClean="0"/>
              <a:t>December 3, 2010, MIT, Cambridge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9" name="Rectangle 8"/>
          <p:cNvSpPr>
            <a:spLocks noChangeArrowheads="1"/>
          </p:cNvSpPr>
          <p:nvPr/>
        </p:nvSpPr>
        <p:spPr bwMode="auto">
          <a:xfrm flipV="1"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C8E2D3"/>
              </a:gs>
              <a:gs pos="50000">
                <a:srgbClr val="FFFFFF"/>
              </a:gs>
              <a:gs pos="100000">
                <a:schemeClr val="bg1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</p:spPr>
        <p:txBody>
          <a:bodyPr rot="10800000" wrap="none" anchor="ctr"/>
          <a:lstStyle/>
          <a:p>
            <a:pPr eaLnBrk="0" hangingPunct="0">
              <a:defRPr/>
            </a:pPr>
            <a:endParaRPr lang="en-US" dirty="0">
              <a:cs typeface="Arial" charset="0"/>
            </a:endParaRPr>
          </a:p>
        </p:txBody>
      </p:sp>
      <p:sp>
        <p:nvSpPr>
          <p:cNvPr id="943106" name="Rectangle 2" descr="24258849[1]"/>
          <p:cNvSpPr>
            <a:spLocks noChangeArrowheads="1"/>
          </p:cNvSpPr>
          <p:nvPr/>
        </p:nvSpPr>
        <p:spPr bwMode="auto">
          <a:xfrm>
            <a:off x="167481" y="2133600"/>
            <a:ext cx="1843088" cy="2109788"/>
          </a:xfrm>
          <a:prstGeom prst="rect">
            <a:avLst/>
          </a:prstGeom>
          <a:blipFill dpi="0" rotWithShape="0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tIns="91440" bIns="137160"/>
          <a:lstStyle/>
          <a:p>
            <a:pPr algn="ctr" eaLnBrk="0" hangingPunct="0">
              <a:lnSpc>
                <a:spcPct val="90000"/>
              </a:lnSpc>
              <a:spcBef>
                <a:spcPct val="35000"/>
              </a:spcBef>
              <a:buClr>
                <a:srgbClr val="00673E"/>
              </a:buClr>
              <a:buFont typeface="Symbol" pitchFamily="18" charset="2"/>
              <a:buNone/>
              <a:defRPr/>
            </a:pPr>
            <a:endParaRPr lang="en-US" sz="1600" dirty="0">
              <a:effectLst>
                <a:outerShdw blurRad="38100" dist="38100" dir="2700000" algn="tl">
                  <a:srgbClr val="C0C0C0"/>
                </a:outerShdw>
              </a:effectLst>
              <a:latin typeface="Arial Black" pitchFamily="34" charset="0"/>
              <a:ea typeface="ＭＳ Ｐゴシック" pitchFamily="34" charset="-128"/>
            </a:endParaRPr>
          </a:p>
        </p:txBody>
      </p:sp>
      <p:sp>
        <p:nvSpPr>
          <p:cNvPr id="149516" name="Title 17"/>
          <p:cNvSpPr>
            <a:spLocks noGrp="1"/>
          </p:cNvSpPr>
          <p:nvPr>
            <p:ph type="title" idx="4294967295"/>
          </p:nvPr>
        </p:nvSpPr>
        <p:spPr>
          <a:xfrm>
            <a:off x="152400" y="152400"/>
            <a:ext cx="7239000" cy="1006475"/>
          </a:xfrm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en-US" dirty="0"/>
              <a:t>The Problems of Motor Drive and Generation Systems:</a:t>
            </a:r>
          </a:p>
        </p:txBody>
      </p:sp>
      <p:sp>
        <p:nvSpPr>
          <p:cNvPr id="149517" name="Rectangle 6"/>
          <p:cNvSpPr>
            <a:spLocks noChangeArrowheads="1"/>
          </p:cNvSpPr>
          <p:nvPr/>
        </p:nvSpPr>
        <p:spPr bwMode="auto">
          <a:xfrm flipH="1">
            <a:off x="228600" y="6400800"/>
            <a:ext cx="2819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defTabSz="173038">
              <a:lnSpc>
                <a:spcPct val="90000"/>
              </a:lnSpc>
              <a:tabLst>
                <a:tab pos="230188" algn="l"/>
              </a:tabLst>
            </a:pPr>
            <a:r>
              <a:rPr lang="en-US" sz="900" dirty="0">
                <a:solidFill>
                  <a:srgbClr val="BFBFBF"/>
                </a:solidFill>
                <a:latin typeface="Times New Roman" pitchFamily="18" charset="0"/>
                <a:ea typeface="MS PGothic"/>
                <a:cs typeface="Times New Roman" pitchFamily="18" charset="0"/>
              </a:rPr>
              <a:t>	Managed by UT-Battelle</a:t>
            </a:r>
            <a:br>
              <a:rPr lang="en-US" sz="900" dirty="0">
                <a:solidFill>
                  <a:srgbClr val="BFBFBF"/>
                </a:solidFill>
                <a:latin typeface="Times New Roman" pitchFamily="18" charset="0"/>
                <a:ea typeface="MS PGothic"/>
                <a:cs typeface="Times New Roman" pitchFamily="18" charset="0"/>
              </a:rPr>
            </a:br>
            <a:r>
              <a:rPr lang="en-US" sz="900" dirty="0">
                <a:solidFill>
                  <a:srgbClr val="BFBFBF"/>
                </a:solidFill>
                <a:latin typeface="Times New Roman" pitchFamily="18" charset="0"/>
                <a:ea typeface="MS PGothic"/>
                <a:cs typeface="Times New Roman" pitchFamily="18" charset="0"/>
              </a:rPr>
              <a:t>	for the U.S. Department of Energy</a:t>
            </a:r>
          </a:p>
        </p:txBody>
      </p:sp>
      <p:pic>
        <p:nvPicPr>
          <p:cNvPr id="149518" name="Content Placeholder 10" descr="ORNL emboss_2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77200" y="6216650"/>
            <a:ext cx="8905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9519" name="Picture 6" descr="giga_computers_sony_battery_PCGA-BP2NX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42500"/>
          <a:stretch>
            <a:fillRect/>
          </a:stretch>
        </p:blipFill>
        <p:spPr bwMode="auto">
          <a:xfrm>
            <a:off x="1749425" y="1758950"/>
            <a:ext cx="1219200" cy="70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9520" name="Text Box 19"/>
          <p:cNvSpPr txBox="1">
            <a:spLocks noChangeArrowheads="1"/>
          </p:cNvSpPr>
          <p:nvPr/>
        </p:nvSpPr>
        <p:spPr bwMode="auto">
          <a:xfrm>
            <a:off x="4446588" y="1310431"/>
            <a:ext cx="4572000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3038" indent="-173038" eaLnBrk="0" hangingPunct="0">
              <a:buClr>
                <a:srgbClr val="006600"/>
              </a:buClr>
              <a:buFont typeface="Arial" charset="0"/>
              <a:buChar char="●"/>
            </a:pPr>
            <a:r>
              <a:rPr lang="en-US" sz="1600" b="1" dirty="0">
                <a:ea typeface="MS PGothic"/>
                <a:cs typeface="MS PGothic"/>
              </a:rPr>
              <a:t>Rare earth permanent magnets (PM) are a major cost item in present day permanent magnet (PM) machines. </a:t>
            </a:r>
          </a:p>
          <a:p>
            <a:pPr marL="173038" indent="-173038" eaLnBrk="0" hangingPunct="0">
              <a:buClr>
                <a:srgbClr val="006600"/>
              </a:buClr>
              <a:buFont typeface="Arial" charset="0"/>
              <a:buChar char="●"/>
            </a:pPr>
            <a:r>
              <a:rPr lang="en-US" sz="1600" b="1" dirty="0">
                <a:ea typeface="MS PGothic"/>
                <a:cs typeface="MS PGothic"/>
              </a:rPr>
              <a:t>These magnets have operating temperature limitations.</a:t>
            </a:r>
          </a:p>
          <a:p>
            <a:pPr marL="173038" indent="-173038" eaLnBrk="0" hangingPunct="0">
              <a:buClr>
                <a:srgbClr val="006600"/>
              </a:buClr>
              <a:buFont typeface="Arial" charset="0"/>
              <a:buChar char="●"/>
            </a:pPr>
            <a:r>
              <a:rPr lang="en-US" sz="1600" b="1" dirty="0">
                <a:ea typeface="MS PGothic"/>
                <a:cs typeface="MS PGothic"/>
              </a:rPr>
              <a:t>The cost of electric vehicle traction drive systems (motor + power electronics) is too high ($36.6/kW --  2006 Camry versus $8/kW -- DOE 2020 target). Same for the PM generation system.</a:t>
            </a:r>
          </a:p>
          <a:p>
            <a:pPr marL="173038" indent="-173038" eaLnBrk="0" hangingPunct="0">
              <a:buClr>
                <a:srgbClr val="006600"/>
              </a:buClr>
              <a:buFont typeface="Arial" charset="0"/>
              <a:buChar char="●"/>
            </a:pPr>
            <a:r>
              <a:rPr lang="en-US" sz="1600" b="1" dirty="0">
                <a:ea typeface="MS PGothic"/>
                <a:cs typeface="MS PGothic"/>
              </a:rPr>
              <a:t>Voltage source inverters (VSIs) need bulky, expensive and temperature limited DC bus capacitors.  </a:t>
            </a:r>
          </a:p>
          <a:p>
            <a:pPr marL="173038" indent="-173038" eaLnBrk="0" hangingPunct="0">
              <a:buClr>
                <a:srgbClr val="006600"/>
              </a:buClr>
              <a:buFont typeface="Arial" charset="0"/>
              <a:buChar char="●"/>
            </a:pPr>
            <a:r>
              <a:rPr lang="en-US" sz="1600" b="1" dirty="0">
                <a:ea typeface="MS PGothic"/>
                <a:cs typeface="MS PGothic"/>
              </a:rPr>
              <a:t>As operational temperatures increase, the ability of film capacitors to handle ripple currents decreases, necessitating the addition of even more capacitance.</a:t>
            </a:r>
          </a:p>
          <a:p>
            <a:pPr marL="173038" indent="-173038" eaLnBrk="0" hangingPunct="0">
              <a:buClr>
                <a:srgbClr val="006600"/>
              </a:buClr>
              <a:buFont typeface="Arial" charset="0"/>
              <a:buChar char="●"/>
            </a:pPr>
            <a:r>
              <a:rPr lang="en-US" sz="1600" b="1" dirty="0">
                <a:ea typeface="MS PGothic"/>
                <a:cs typeface="MS PGothic"/>
              </a:rPr>
              <a:t>The Novel Flux Coupling Machine’s core can be utilized to eliminate the inductor of a current source inverter for further cost reduction and performance improvement.</a:t>
            </a:r>
          </a:p>
        </p:txBody>
      </p:sp>
      <p:pic>
        <p:nvPicPr>
          <p:cNvPr id="149523" name="Picture 1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82056" y="2459038"/>
            <a:ext cx="1779587" cy="3432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0451" name="Oval 4"/>
          <p:cNvSpPr>
            <a:spLocks noChangeArrowheads="1"/>
          </p:cNvSpPr>
          <p:nvPr/>
        </p:nvSpPr>
        <p:spPr bwMode="auto">
          <a:xfrm>
            <a:off x="533400" y="1219200"/>
            <a:ext cx="3048000" cy="2057400"/>
          </a:xfrm>
          <a:prstGeom prst="ellipse">
            <a:avLst/>
          </a:prstGeom>
          <a:blipFill dpi="0" rotWithShape="1">
            <a:blip r:embed="rId7" cstate="print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>
            <a:outerShdw blurRad="63500" dist="38100" dir="2700000">
              <a:srgbClr val="000000">
                <a:alpha val="75000"/>
              </a:srgbClr>
            </a:outerShdw>
          </a:effectLst>
        </p:spPr>
        <p:txBody>
          <a:bodyPr wrap="none" anchor="ctr"/>
          <a:lstStyle/>
          <a:p>
            <a:pPr eaLnBrk="0" hangingPunct="0">
              <a:defRPr/>
            </a:pPr>
            <a:endParaRPr lang="en-US" dirty="0">
              <a:latin typeface="Arial" pitchFamily="34" charset="0"/>
              <a:ea typeface="ＭＳ Ｐゴシック" pitchFamily="34" charset="-128"/>
            </a:endParaRPr>
          </a:p>
        </p:txBody>
      </p:sp>
      <p:pic>
        <p:nvPicPr>
          <p:cNvPr id="149521" name="Picture 1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2425" y="4243388"/>
            <a:ext cx="2838450" cy="21052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9" name="Rectangle 8"/>
          <p:cNvSpPr>
            <a:spLocks noChangeArrowheads="1"/>
          </p:cNvSpPr>
          <p:nvPr/>
        </p:nvSpPr>
        <p:spPr bwMode="auto">
          <a:xfrm flipV="1"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C8E2D3"/>
              </a:gs>
              <a:gs pos="50000">
                <a:srgbClr val="FFFFFF"/>
              </a:gs>
              <a:gs pos="100000">
                <a:schemeClr val="bg1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</p:spPr>
        <p:txBody>
          <a:bodyPr rot="10800000" wrap="none" anchor="ctr"/>
          <a:lstStyle/>
          <a:p>
            <a:pPr eaLnBrk="0" hangingPunct="0">
              <a:defRPr/>
            </a:pPr>
            <a:endParaRPr lang="en-US" dirty="0">
              <a:cs typeface="Arial" charset="0"/>
            </a:endParaRPr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11125" y="242888"/>
            <a:ext cx="8229600" cy="484748"/>
          </a:xfrm>
        </p:spPr>
        <p:txBody>
          <a:bodyPr>
            <a:spAutoFit/>
          </a:bodyPr>
          <a:lstStyle/>
          <a:p>
            <a:r>
              <a:rPr lang="en-US" b="1" dirty="0"/>
              <a:t>A Novel Flux Coupling Machine</a:t>
            </a:r>
            <a:endParaRPr lang="en-US" dirty="0" smtClean="0"/>
          </a:p>
        </p:txBody>
      </p:sp>
      <p:sp>
        <p:nvSpPr>
          <p:cNvPr id="21508" name="Rectangle 6"/>
          <p:cNvSpPr>
            <a:spLocks noChangeArrowheads="1"/>
          </p:cNvSpPr>
          <p:nvPr/>
        </p:nvSpPr>
        <p:spPr bwMode="auto">
          <a:xfrm flipH="1">
            <a:off x="228600" y="6400800"/>
            <a:ext cx="2819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defTabSz="173038">
              <a:lnSpc>
                <a:spcPct val="90000"/>
              </a:lnSpc>
              <a:tabLst>
                <a:tab pos="230188" algn="l"/>
              </a:tabLst>
            </a:pPr>
            <a:r>
              <a:rPr lang="en-US" sz="900" dirty="0">
                <a:solidFill>
                  <a:srgbClr val="BFBFBF"/>
                </a:solidFill>
                <a:latin typeface="Times New Roman" pitchFamily="18" charset="0"/>
                <a:ea typeface="MS PGothic"/>
                <a:cs typeface="Times New Roman" pitchFamily="18" charset="0"/>
              </a:rPr>
              <a:t>	Managed by UT-Battelle</a:t>
            </a:r>
            <a:br>
              <a:rPr lang="en-US" sz="900" dirty="0">
                <a:solidFill>
                  <a:srgbClr val="BFBFBF"/>
                </a:solidFill>
                <a:latin typeface="Times New Roman" pitchFamily="18" charset="0"/>
                <a:ea typeface="MS PGothic"/>
                <a:cs typeface="Times New Roman" pitchFamily="18" charset="0"/>
              </a:rPr>
            </a:br>
            <a:r>
              <a:rPr lang="en-US" sz="900" dirty="0">
                <a:solidFill>
                  <a:srgbClr val="BFBFBF"/>
                </a:solidFill>
                <a:latin typeface="Times New Roman" pitchFamily="18" charset="0"/>
                <a:ea typeface="MS PGothic"/>
                <a:cs typeface="Times New Roman" pitchFamily="18" charset="0"/>
              </a:rPr>
              <a:t>	for the U.S. Department of Energy</a:t>
            </a:r>
          </a:p>
        </p:txBody>
      </p:sp>
      <p:pic>
        <p:nvPicPr>
          <p:cNvPr id="21509" name="Content Placeholder 10" descr="ORNL emboss_2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77200" y="6216650"/>
            <a:ext cx="8905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101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03264" y="816239"/>
            <a:ext cx="5337472" cy="57369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868" name="Rectangle 4"/>
          <p:cNvSpPr>
            <a:spLocks noChangeArrowheads="1"/>
          </p:cNvSpPr>
          <p:nvPr/>
        </p:nvSpPr>
        <p:spPr bwMode="auto">
          <a:xfrm>
            <a:off x="401638" y="0"/>
            <a:ext cx="856456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lnSpc>
                <a:spcPct val="85000"/>
              </a:lnSpc>
            </a:pPr>
            <a:r>
              <a:rPr lang="en-US" sz="2800" dirty="0">
                <a:solidFill>
                  <a:schemeClr val="tx2"/>
                </a:solidFill>
                <a:latin typeface="Arial Black" pitchFamily="34" charset="0"/>
                <a:ea typeface="MS PGothic"/>
                <a:cs typeface="MS PGothic"/>
              </a:rPr>
              <a:t>ORNL Current Source Inverter</a:t>
            </a:r>
            <a:endParaRPr lang="en-US" sz="2800" dirty="0">
              <a:solidFill>
                <a:srgbClr val="006C3A"/>
              </a:solidFill>
              <a:latin typeface="Arial Black" pitchFamily="34" charset="0"/>
              <a:ea typeface="MS PGothic"/>
              <a:cs typeface="MS PGothic"/>
            </a:endParaRPr>
          </a:p>
        </p:txBody>
      </p:sp>
      <p:sp>
        <p:nvSpPr>
          <p:cNvPr id="804870" name="Rectangle 6"/>
          <p:cNvSpPr>
            <a:spLocks noChangeArrowheads="1"/>
          </p:cNvSpPr>
          <p:nvPr/>
        </p:nvSpPr>
        <p:spPr bwMode="auto">
          <a:xfrm>
            <a:off x="152400" y="1524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lnSpc>
                <a:spcPct val="85000"/>
              </a:lnSpc>
            </a:pPr>
            <a:endParaRPr lang="en-US" sz="3000">
              <a:solidFill>
                <a:srgbClr val="006C3A"/>
              </a:solidFill>
              <a:latin typeface="Arial Black" pitchFamily="34" charset="0"/>
              <a:ea typeface="MS PGothic"/>
              <a:cs typeface="MS PGothic"/>
            </a:endParaRPr>
          </a:p>
        </p:txBody>
      </p:sp>
      <p:pic>
        <p:nvPicPr>
          <p:cNvPr id="17203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350" y="941388"/>
            <a:ext cx="8113713" cy="4975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053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68451" y="3428206"/>
            <a:ext cx="987425" cy="817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4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04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4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4868" grpId="0"/>
      <p:bldP spid="80487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marL="171450" indent="-171450"/>
            <a:r>
              <a:rPr lang="en-US" smtClean="0">
                <a:ea typeface="MS PGothic"/>
              </a:rPr>
              <a:t>PEEMRC Overview</a:t>
            </a:r>
          </a:p>
        </p:txBody>
      </p:sp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182563" y="223838"/>
            <a:ext cx="8775700" cy="504825"/>
          </a:xfrm>
        </p:spPr>
        <p:txBody>
          <a:bodyPr/>
          <a:lstStyle/>
          <a:p>
            <a:pPr algn="ctr" eaLnBrk="1" hangingPunct="1"/>
            <a:r>
              <a:rPr lang="en-US" sz="2800" dirty="0"/>
              <a:t>Conclusions</a:t>
            </a:r>
            <a:endParaRPr lang="en-US" sz="2800" dirty="0" smtClean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9900" y="1468438"/>
            <a:ext cx="8294688" cy="4906962"/>
          </a:xfrm>
        </p:spPr>
        <p:txBody>
          <a:bodyPr/>
          <a:lstStyle/>
          <a:p>
            <a:pPr marL="457200" indent="-457200" eaLnBrk="1" hangingPunct="1">
              <a:lnSpc>
                <a:spcPct val="105000"/>
              </a:lnSpc>
              <a:spcBef>
                <a:spcPct val="5000"/>
              </a:spcBef>
              <a:buFont typeface="+mj-lt"/>
              <a:buAutoNum type="arabicPeriod"/>
            </a:pPr>
            <a:r>
              <a:rPr lang="en-US" sz="2400" dirty="0"/>
              <a:t>Brushless electric motors and generators can be built without permanent magnets.</a:t>
            </a:r>
          </a:p>
          <a:p>
            <a:pPr marL="457200" indent="-457200" eaLnBrk="1" hangingPunct="1">
              <a:lnSpc>
                <a:spcPct val="105000"/>
              </a:lnSpc>
              <a:spcBef>
                <a:spcPct val="5000"/>
              </a:spcBef>
              <a:buFont typeface="+mj-lt"/>
              <a:buAutoNum type="arabicPeriod"/>
            </a:pPr>
            <a:endParaRPr lang="en-US" sz="2400" dirty="0"/>
          </a:p>
          <a:p>
            <a:pPr marL="457200" indent="-457200" eaLnBrk="1" hangingPunct="1">
              <a:lnSpc>
                <a:spcPct val="105000"/>
              </a:lnSpc>
              <a:spcBef>
                <a:spcPct val="5000"/>
              </a:spcBef>
              <a:buFont typeface="+mj-lt"/>
              <a:buAutoNum type="arabicPeriod"/>
            </a:pPr>
            <a:r>
              <a:rPr lang="en-US" sz="2400" dirty="0"/>
              <a:t>The excitation core of this new </a:t>
            </a:r>
            <a:r>
              <a:rPr lang="en-US" sz="2400" dirty="0" smtClean="0"/>
              <a:t>electric machine </a:t>
            </a:r>
            <a:r>
              <a:rPr lang="en-US" sz="2400" dirty="0"/>
              <a:t>can be used as the inductor of a current source inverter to further reduce the system (i.e., machine + Inverter) cost and increase power density and performance</a:t>
            </a:r>
            <a:r>
              <a:rPr lang="en-US" sz="2400" dirty="0" smtClean="0"/>
              <a:t>.</a:t>
            </a:r>
          </a:p>
          <a:p>
            <a:pPr marL="457200" indent="-457200" eaLnBrk="1" hangingPunct="1">
              <a:lnSpc>
                <a:spcPct val="105000"/>
              </a:lnSpc>
              <a:spcBef>
                <a:spcPct val="5000"/>
              </a:spcBef>
              <a:buFont typeface="+mj-lt"/>
              <a:buAutoNum type="arabicPeriod"/>
            </a:pPr>
            <a:endParaRPr lang="en-US" sz="2400" dirty="0"/>
          </a:p>
          <a:p>
            <a:pPr marL="457200" indent="-457200" eaLnBrk="1" hangingPunct="1">
              <a:lnSpc>
                <a:spcPct val="105000"/>
              </a:lnSpc>
              <a:spcBef>
                <a:spcPct val="5000"/>
              </a:spcBef>
              <a:buFont typeface="+mj-lt"/>
              <a:buAutoNum type="arabicPeriod"/>
            </a:pPr>
            <a:r>
              <a:rPr lang="en-US" sz="2400" dirty="0" smtClean="0"/>
              <a:t>New soft magnetic core materials need to be further developed to optimize both the DC and AC flux carrying capabilities.</a:t>
            </a:r>
            <a:endParaRPr lang="en-US" sz="2400" dirty="0"/>
          </a:p>
          <a:p>
            <a:pPr marL="457200" indent="-457200" eaLnBrk="1" hangingPunct="1">
              <a:lnSpc>
                <a:spcPct val="105000"/>
              </a:lnSpc>
              <a:spcBef>
                <a:spcPct val="5000"/>
              </a:spcBef>
              <a:buFont typeface="+mj-lt"/>
              <a:buAutoNum type="arabicPeriod"/>
            </a:pP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ransportation Program A">
  <a:themeElements>
    <a:clrScheme name="Transportation Program A 11">
      <a:dk1>
        <a:srgbClr val="000000"/>
      </a:dk1>
      <a:lt1>
        <a:srgbClr val="FFFFFF"/>
      </a:lt1>
      <a:dk2>
        <a:srgbClr val="01673E"/>
      </a:dk2>
      <a:lt2>
        <a:srgbClr val="333333"/>
      </a:lt2>
      <a:accent1>
        <a:srgbClr val="003D6C"/>
      </a:accent1>
      <a:accent2>
        <a:srgbClr val="267186"/>
      </a:accent2>
      <a:accent3>
        <a:srgbClr val="FFFFFF"/>
      </a:accent3>
      <a:accent4>
        <a:srgbClr val="000000"/>
      </a:accent4>
      <a:accent5>
        <a:srgbClr val="AAAFBA"/>
      </a:accent5>
      <a:accent6>
        <a:srgbClr val="216679"/>
      </a:accent6>
      <a:hlink>
        <a:srgbClr val="8D1357"/>
      </a:hlink>
      <a:folHlink>
        <a:srgbClr val="FFCC66"/>
      </a:folHlink>
    </a:clrScheme>
    <a:fontScheme name="Transportation Program A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ransportation Program A 1">
        <a:dk1>
          <a:srgbClr val="00008A"/>
        </a:dk1>
        <a:lt1>
          <a:srgbClr val="FFFFFF"/>
        </a:lt1>
        <a:dk2>
          <a:srgbClr val="000099"/>
        </a:dk2>
        <a:lt2>
          <a:srgbClr val="FFFFFF"/>
        </a:lt2>
        <a:accent1>
          <a:srgbClr val="0099FF"/>
        </a:accent1>
        <a:accent2>
          <a:srgbClr val="00007A"/>
        </a:accent2>
        <a:accent3>
          <a:srgbClr val="AAAACA"/>
        </a:accent3>
        <a:accent4>
          <a:srgbClr val="DADADA"/>
        </a:accent4>
        <a:accent5>
          <a:srgbClr val="AACAFF"/>
        </a:accent5>
        <a:accent6>
          <a:srgbClr val="00006E"/>
        </a:accent6>
        <a:hlink>
          <a:srgbClr val="EAEAEA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ransportation Program A 2">
        <a:dk1>
          <a:srgbClr val="5B5B89"/>
        </a:dk1>
        <a:lt1>
          <a:srgbClr val="FFFFFF"/>
        </a:lt1>
        <a:dk2>
          <a:srgbClr val="666699"/>
        </a:dk2>
        <a:lt2>
          <a:srgbClr val="DFDEF6"/>
        </a:lt2>
        <a:accent1>
          <a:srgbClr val="6666FF"/>
        </a:accent1>
        <a:accent2>
          <a:srgbClr val="52527C"/>
        </a:accent2>
        <a:accent3>
          <a:srgbClr val="B8B8CA"/>
        </a:accent3>
        <a:accent4>
          <a:srgbClr val="DADADA"/>
        </a:accent4>
        <a:accent5>
          <a:srgbClr val="B8B8FF"/>
        </a:accent5>
        <a:accent6>
          <a:srgbClr val="494970"/>
        </a:accent6>
        <a:hlink>
          <a:srgbClr val="9999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ransportation Program A 3">
        <a:dk1>
          <a:srgbClr val="70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6000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560000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ransportation Program A 4">
        <a:dk1>
          <a:srgbClr val="000000"/>
        </a:dk1>
        <a:lt1>
          <a:srgbClr val="FDEB9D"/>
        </a:lt1>
        <a:dk2>
          <a:srgbClr val="000000"/>
        </a:dk2>
        <a:lt2>
          <a:srgbClr val="E0CE82"/>
        </a:lt2>
        <a:accent1>
          <a:srgbClr val="EAEAEA"/>
        </a:accent1>
        <a:accent2>
          <a:srgbClr val="C2B476"/>
        </a:accent2>
        <a:accent3>
          <a:srgbClr val="FEF3CC"/>
        </a:accent3>
        <a:accent4>
          <a:srgbClr val="000000"/>
        </a:accent4>
        <a:accent5>
          <a:srgbClr val="F3F3F3"/>
        </a:accent5>
        <a:accent6>
          <a:srgbClr val="B0A36A"/>
        </a:accent6>
        <a:hlink>
          <a:srgbClr val="A47900"/>
        </a:hlink>
        <a:folHlink>
          <a:srgbClr val="8C8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ransportation Program A 5">
        <a:dk1>
          <a:srgbClr val="5B5E52"/>
        </a:dk1>
        <a:lt1>
          <a:srgbClr val="FFFFFF"/>
        </a:lt1>
        <a:dk2>
          <a:srgbClr val="686B5D"/>
        </a:dk2>
        <a:lt2>
          <a:srgbClr val="CCD5C7"/>
        </a:lt2>
        <a:accent1>
          <a:srgbClr val="809EA8"/>
        </a:accent1>
        <a:accent2>
          <a:srgbClr val="4F5147"/>
        </a:accent2>
        <a:accent3>
          <a:srgbClr val="B9BAB6"/>
        </a:accent3>
        <a:accent4>
          <a:srgbClr val="DADADA"/>
        </a:accent4>
        <a:accent5>
          <a:srgbClr val="C0CCD1"/>
        </a:accent5>
        <a:accent6>
          <a:srgbClr val="47493F"/>
        </a:accent6>
        <a:hlink>
          <a:srgbClr val="AAA854"/>
        </a:hlink>
        <a:folHlink>
          <a:srgbClr val="E1D09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ransportation Program A 6">
        <a:dk1>
          <a:srgbClr val="46532B"/>
        </a:dk1>
        <a:lt1>
          <a:srgbClr val="FFFFFF"/>
        </a:lt1>
        <a:dk2>
          <a:srgbClr val="4E5D31"/>
        </a:dk2>
        <a:lt2>
          <a:srgbClr val="FFFFCC"/>
        </a:lt2>
        <a:accent1>
          <a:srgbClr val="8F8C00"/>
        </a:accent1>
        <a:accent2>
          <a:srgbClr val="424F29"/>
        </a:accent2>
        <a:accent3>
          <a:srgbClr val="B2B6AD"/>
        </a:accent3>
        <a:accent4>
          <a:srgbClr val="DADADA"/>
        </a:accent4>
        <a:accent5>
          <a:srgbClr val="C6C5AA"/>
        </a:accent5>
        <a:accent6>
          <a:srgbClr val="3B4724"/>
        </a:accent6>
        <a:hlink>
          <a:srgbClr val="33CC33"/>
        </a:hlink>
        <a:folHlink>
          <a:srgbClr val="00A1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ransportation Program A 7">
        <a:dk1>
          <a:srgbClr val="007673"/>
        </a:dk1>
        <a:lt1>
          <a:srgbClr val="FFFFFF"/>
        </a:lt1>
        <a:dk2>
          <a:srgbClr val="008080"/>
        </a:dk2>
        <a:lt2>
          <a:srgbClr val="FFFF99"/>
        </a:lt2>
        <a:accent1>
          <a:srgbClr val="33CCCC"/>
        </a:accent1>
        <a:accent2>
          <a:srgbClr val="006462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005A58"/>
        </a:accent6>
        <a:hlink>
          <a:srgbClr val="FFCC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ransportation Program A 8">
        <a:dk1>
          <a:srgbClr val="000000"/>
        </a:dk1>
        <a:lt1>
          <a:srgbClr val="E6F8F4"/>
        </a:lt1>
        <a:dk2>
          <a:srgbClr val="000000"/>
        </a:dk2>
        <a:lt2>
          <a:srgbClr val="C5DBD6"/>
        </a:lt2>
        <a:accent1>
          <a:srgbClr val="CCFF99"/>
        </a:accent1>
        <a:accent2>
          <a:srgbClr val="ACBAB7"/>
        </a:accent2>
        <a:accent3>
          <a:srgbClr val="F0FBF8"/>
        </a:accent3>
        <a:accent4>
          <a:srgbClr val="000000"/>
        </a:accent4>
        <a:accent5>
          <a:srgbClr val="E2FFCA"/>
        </a:accent5>
        <a:accent6>
          <a:srgbClr val="9BA8A6"/>
        </a:accent6>
        <a:hlink>
          <a:srgbClr val="008080"/>
        </a:hlink>
        <a:folHlink>
          <a:srgbClr val="00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ransportation Program A 9">
        <a:dk1>
          <a:srgbClr val="000000"/>
        </a:dk1>
        <a:lt1>
          <a:srgbClr val="EAEAEA"/>
        </a:lt1>
        <a:dk2>
          <a:srgbClr val="000000"/>
        </a:dk2>
        <a:lt2>
          <a:srgbClr val="D1D1D1"/>
        </a:lt2>
        <a:accent1>
          <a:srgbClr val="CCECFF"/>
        </a:accent1>
        <a:accent2>
          <a:srgbClr val="B2B2B2"/>
        </a:accent2>
        <a:accent3>
          <a:srgbClr val="F3F3F3"/>
        </a:accent3>
        <a:accent4>
          <a:srgbClr val="000000"/>
        </a:accent4>
        <a:accent5>
          <a:srgbClr val="E2F4FF"/>
        </a:accent5>
        <a:accent6>
          <a:srgbClr val="A1A1A1"/>
        </a:accent6>
        <a:hlink>
          <a:srgbClr val="7200E4"/>
        </a:hlink>
        <a:folHlink>
          <a:srgbClr val="00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ransportation Program A 10">
        <a:dk1>
          <a:srgbClr val="000000"/>
        </a:dk1>
        <a:lt1>
          <a:srgbClr val="FFFFFF"/>
        </a:lt1>
        <a:dk2>
          <a:srgbClr val="01673E"/>
        </a:dk2>
        <a:lt2>
          <a:srgbClr val="333333"/>
        </a:lt2>
        <a:accent1>
          <a:srgbClr val="8D0A56"/>
        </a:accent1>
        <a:accent2>
          <a:srgbClr val="267186"/>
        </a:accent2>
        <a:accent3>
          <a:srgbClr val="FFFFFF"/>
        </a:accent3>
        <a:accent4>
          <a:srgbClr val="000000"/>
        </a:accent4>
        <a:accent5>
          <a:srgbClr val="C5AAB4"/>
        </a:accent5>
        <a:accent6>
          <a:srgbClr val="216679"/>
        </a:accent6>
        <a:hlink>
          <a:srgbClr val="FFCC66"/>
        </a:hlink>
        <a:folHlink>
          <a:srgbClr val="76A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ransportation Program A 11">
        <a:dk1>
          <a:srgbClr val="000000"/>
        </a:dk1>
        <a:lt1>
          <a:srgbClr val="FFFFFF"/>
        </a:lt1>
        <a:dk2>
          <a:srgbClr val="01673E"/>
        </a:dk2>
        <a:lt2>
          <a:srgbClr val="333333"/>
        </a:lt2>
        <a:accent1>
          <a:srgbClr val="003D6C"/>
        </a:accent1>
        <a:accent2>
          <a:srgbClr val="267186"/>
        </a:accent2>
        <a:accent3>
          <a:srgbClr val="FFFFFF"/>
        </a:accent3>
        <a:accent4>
          <a:srgbClr val="000000"/>
        </a:accent4>
        <a:accent5>
          <a:srgbClr val="AAAFBA"/>
        </a:accent5>
        <a:accent6>
          <a:srgbClr val="216679"/>
        </a:accent6>
        <a:hlink>
          <a:srgbClr val="8D1357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9233</TotalTime>
  <Words>347</Words>
  <Application>Microsoft Office PowerPoint</Application>
  <PresentationFormat>On-screen Show (4:3)</PresentationFormat>
  <Paragraphs>35</Paragraphs>
  <Slides>5</Slides>
  <Notes>5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Transportation Program A</vt:lpstr>
      <vt:lpstr>Flux Coupling Machines and Switched Reluctance Motors to Replace Permanent Magnets in Electric Vehicles Part I: Novel Flux Coupling Machine Without Permanent magnets and Integration of Novel Flux Coupling Machine and Current Source Inverter</vt:lpstr>
      <vt:lpstr>The Problems of Motor Drive and Generation Systems:</vt:lpstr>
      <vt:lpstr>A Novel Flux Coupling Machine</vt:lpstr>
      <vt:lpstr>Slide 4</vt:lpstr>
      <vt:lpstr>Conclusions</vt:lpstr>
    </vt:vector>
  </TitlesOfParts>
  <Company>ORNL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dja</dc:creator>
  <cp:lastModifiedBy>skeer</cp:lastModifiedBy>
  <cp:revision>75</cp:revision>
  <dcterms:created xsi:type="dcterms:W3CDTF">2004-04-12T18:38:50Z</dcterms:created>
  <dcterms:modified xsi:type="dcterms:W3CDTF">2010-12-01T23:31:52Z</dcterms:modified>
</cp:coreProperties>
</file>