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56" r:id="rId2"/>
    <p:sldId id="583" r:id="rId3"/>
    <p:sldId id="555" r:id="rId4"/>
    <p:sldId id="565" r:id="rId5"/>
    <p:sldId id="461" r:id="rId6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6BD"/>
    <a:srgbClr val="D9CBAB"/>
    <a:srgbClr val="00673E"/>
    <a:srgbClr val="008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88358" autoAdjust="0"/>
  </p:normalViewPr>
  <p:slideViewPr>
    <p:cSldViewPr snapToGrid="0">
      <p:cViewPr varScale="1">
        <p:scale>
          <a:sx n="57" d="100"/>
          <a:sy n="5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1584" y="-108"/>
      </p:cViewPr>
      <p:guideLst>
        <p:guide orient="horz" pos="2141"/>
        <p:guide pos="312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622" y="0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256BFF-9DE6-492D-A21A-CCB5A6141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80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22" y="0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501" y="3229512"/>
            <a:ext cx="7941224" cy="30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B8B6A47-6EAD-4364-ADCE-2ACDA9694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595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2832C-9FCB-4C6A-B38B-30E3B70A9D1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5BC72E6-A018-4009-88AF-6301F2F43B38}" type="slidenum">
              <a:rPr lang="en-US" sz="1200">
                <a:ea typeface="MS PGothic"/>
                <a:cs typeface="MS PGothic"/>
              </a:rPr>
              <a:pPr algn="r" defTabSz="931863"/>
              <a:t>2</a:t>
            </a:fld>
            <a:endParaRPr lang="en-US" sz="1200" dirty="0">
              <a:ea typeface="MS PGothic"/>
              <a:cs typeface="MS PGothic"/>
            </a:endParaRPr>
          </a:p>
        </p:txBody>
      </p:sp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CE08128D-F10A-4014-8FAF-8C6952D6AB71}" type="slidenum">
              <a:rPr lang="en-US" sz="1200">
                <a:ea typeface="MS PGothic"/>
                <a:cs typeface="MS PGothic"/>
              </a:rPr>
              <a:pPr algn="r" defTabSz="931863"/>
              <a:t>2</a:t>
            </a:fld>
            <a:endParaRPr lang="en-US" sz="1200" dirty="0">
              <a:ea typeface="MS PGothic"/>
              <a:cs typeface="MS PGothic"/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5" rIns="93167" bIns="46585" anchor="b"/>
          <a:lstStyle/>
          <a:p>
            <a:pPr algn="r" defTabSz="931863"/>
            <a:fld id="{AC3723A6-FA45-4BED-9F9E-4EEC86007244}" type="slidenum">
              <a:rPr lang="en-US" sz="1200">
                <a:ea typeface="MS PGothic"/>
                <a:cs typeface="MS PGothic"/>
              </a:rPr>
              <a:pPr algn="r" defTabSz="931863"/>
              <a:t>2</a:t>
            </a:fld>
            <a:endParaRPr lang="en-US" sz="1200" dirty="0">
              <a:ea typeface="MS PGothic"/>
              <a:cs typeface="MS PGothic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398837" cy="2547937"/>
          </a:xfrm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46" y="3229511"/>
            <a:ext cx="8415934" cy="3055568"/>
          </a:xfrm>
          <a:noFill/>
          <a:ln/>
        </p:spPr>
        <p:txBody>
          <a:bodyPr lIns="93167" tIns="46585" rIns="93167" bIns="46585"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57722FB-3488-417D-AD8B-58BB9CC2C93F}" type="slidenum">
              <a:rPr lang="en-US" sz="1200">
                <a:ea typeface="MS PGothic"/>
                <a:cs typeface="MS PGothic"/>
              </a:rPr>
              <a:pPr algn="r" defTabSz="931863"/>
              <a:t>3</a:t>
            </a:fld>
            <a:endParaRPr lang="en-US" sz="1200" dirty="0">
              <a:ea typeface="MS PGothic"/>
              <a:cs typeface="MS PGothic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2F7746BE-7679-4529-AE09-55AF9CA3B10B}" type="slidenum">
              <a:rPr lang="en-US" sz="1200">
                <a:ea typeface="MS PGothic"/>
                <a:cs typeface="MS PGothic"/>
              </a:rPr>
              <a:pPr algn="r" defTabSz="931863"/>
              <a:t>3</a:t>
            </a:fld>
            <a:endParaRPr lang="en-US" sz="1200" dirty="0">
              <a:ea typeface="MS PGothic"/>
              <a:cs typeface="MS PGothic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5" rIns="93167" bIns="46585" anchor="b"/>
          <a:lstStyle/>
          <a:p>
            <a:pPr algn="r" defTabSz="931863"/>
            <a:fld id="{F937EE23-3572-418F-8633-FD5676A687B0}" type="slidenum">
              <a:rPr lang="en-US" sz="1200">
                <a:ea typeface="MS PGothic"/>
                <a:cs typeface="MS PGothic"/>
              </a:rPr>
              <a:pPr algn="r" defTabSz="931863"/>
              <a:t>3</a:t>
            </a:fld>
            <a:endParaRPr lang="en-US" sz="1200" dirty="0">
              <a:ea typeface="MS PGothic"/>
              <a:cs typeface="MS PGothic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12763"/>
            <a:ext cx="3395663" cy="254635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603" y="3172557"/>
            <a:ext cx="9382308" cy="3172556"/>
          </a:xfrm>
          <a:noFill/>
          <a:ln/>
        </p:spPr>
        <p:txBody>
          <a:bodyPr lIns="93167" tIns="46585" rIns="93167" bIns="46585"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5623622" y="6455944"/>
            <a:ext cx="4302909" cy="3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2E6DA145-326E-41DE-B5F3-5C2FA3A40397}" type="slidenum">
              <a:rPr lang="en-US" sz="1200">
                <a:ea typeface="MS PGothic"/>
                <a:cs typeface="MS PGothic"/>
              </a:rPr>
              <a:pPr algn="r" defTabSz="931863"/>
              <a:t>4</a:t>
            </a:fld>
            <a:endParaRPr lang="en-US" sz="1200">
              <a:ea typeface="MS PGothic"/>
              <a:cs typeface="MS PGothic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104" y="3229512"/>
            <a:ext cx="7280020" cy="30586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FB6AE-211D-4489-9B70-0C174D16347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501" y="3229511"/>
            <a:ext cx="7941224" cy="306018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6459538"/>
            <a:ext cx="32781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Managed by UT-Battelle</a:t>
            </a:r>
            <a:br>
              <a:rPr lang="en-US" sz="900" b="1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en-US" sz="900" b="1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 the Department of Energy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900" b="1" dirty="0">
              <a:solidFill>
                <a:schemeClr val="tx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70754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5" descr="ORNL_leaf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84663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OE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0600" y="58039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8229600" cy="4619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Plug-In Hybrid Electric Vehicle</a:t>
            </a:r>
            <a:br>
              <a:rPr lang="en-US"/>
            </a:br>
            <a:r>
              <a:rPr lang="en-US"/>
              <a:t>Value Proposition Study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1219200"/>
            <a:ext cx="2201862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219200"/>
            <a:ext cx="6453188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219200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0650" y="1963738"/>
            <a:ext cx="4038600" cy="198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1650" y="1963738"/>
            <a:ext cx="4038600" cy="198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0650" y="4105275"/>
            <a:ext cx="40386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1650" y="4105275"/>
            <a:ext cx="40386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963738"/>
            <a:ext cx="4038600" cy="4132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1650" y="1963738"/>
            <a:ext cx="4038600" cy="198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11650" y="4105275"/>
            <a:ext cx="40386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963738"/>
            <a:ext cx="4038600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963738"/>
            <a:ext cx="4038600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963738"/>
            <a:ext cx="82296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19200"/>
            <a:ext cx="877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C4EC179C-7F2C-42F4-B66F-28382462B5A6}" type="slidenum">
              <a:rPr lang="en-US" sz="9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PEEMRC Overview</a:t>
            </a:r>
          </a:p>
        </p:txBody>
      </p:sp>
      <p:sp>
        <p:nvSpPr>
          <p:cNvPr id="418822" name="Freeform 6"/>
          <p:cNvSpPr>
            <a:spLocks/>
          </p:cNvSpPr>
          <p:nvPr/>
        </p:nvSpPr>
        <p:spPr bwMode="auto">
          <a:xfrm>
            <a:off x="70754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18823" name="Picture 7" descr="ORNL_leaf 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sp>
        <p:nvSpPr>
          <p:cNvPr id="4188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99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418832" name="Line 16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54000"/>
            <a:ext cx="8497888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Flux Coupling Machines and Switched Reluctance Motors to Replace Permanent Magnets in Electric Vehicles</a:t>
            </a:r>
            <a:br>
              <a:rPr lang="en-US" sz="2400" dirty="0" smtClean="0"/>
            </a:br>
            <a:r>
              <a:rPr lang="en-US" sz="1800" dirty="0" smtClean="0"/>
              <a:t>Part I:</a:t>
            </a:r>
            <a:br>
              <a:rPr lang="en-US" sz="1800" dirty="0" smtClean="0"/>
            </a:br>
            <a:r>
              <a:rPr lang="en-US" sz="1800" dirty="0" smtClean="0"/>
              <a:t>Novel Flux Coupling Machine Without Permanent</a:t>
            </a:r>
            <a:br>
              <a:rPr lang="en-US" sz="1800" dirty="0" smtClean="0"/>
            </a:br>
            <a:r>
              <a:rPr lang="en-US" sz="1800" dirty="0" smtClean="0"/>
              <a:t>magnets</a:t>
            </a:r>
            <a:br>
              <a:rPr lang="en-US" sz="1800" dirty="0" smtClean="0"/>
            </a:br>
            <a:r>
              <a:rPr lang="en-US" sz="1800" dirty="0" smtClean="0"/>
              <a:t>and</a:t>
            </a:r>
            <a:br>
              <a:rPr lang="en-US" sz="1800" dirty="0" smtClean="0"/>
            </a:br>
            <a:r>
              <a:rPr lang="en-US" sz="1800" dirty="0" smtClean="0"/>
              <a:t>Integration of Novel Flux</a:t>
            </a:r>
            <a:br>
              <a:rPr lang="en-US" sz="1800" dirty="0" smtClean="0"/>
            </a:br>
            <a:r>
              <a:rPr lang="en-US" sz="1800" dirty="0" smtClean="0"/>
              <a:t>Coupling Machine and Current</a:t>
            </a:r>
            <a:br>
              <a:rPr lang="en-US" sz="1800" dirty="0" smtClean="0"/>
            </a:br>
            <a:r>
              <a:rPr lang="en-US" sz="1800" dirty="0" smtClean="0"/>
              <a:t>Source Inverter</a:t>
            </a:r>
            <a:endParaRPr lang="en-US" sz="2400" dirty="0" smtClean="0"/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5380038" y="3204369"/>
            <a:ext cx="34226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John Hsu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/>
              <a:t>Oak </a:t>
            </a:r>
            <a:r>
              <a:rPr lang="en-US" sz="1600" dirty="0"/>
              <a:t>Ridge National Laboratory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/>
              <a:t>865-946-1325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/>
              <a:t>hsujs@ornl.gov</a:t>
            </a:r>
            <a:endParaRPr lang="en-US" sz="2000" dirty="0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3340100" y="5892800"/>
            <a:ext cx="2824163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600" dirty="0"/>
              <a:t>Prepared by Oak Ridge National Laboratory, managed by UT-Battelle, LLC, for the U.S. Dept. of Energy under contract DE-AC05-00OR22725. The submitted viewgraph has been authored by a contractor of the U.S. Government under contract DE-AC05-00OR22725. Accordingly, the U.S. Government retains a nonexclusive, royalty-free license to publish or reproduce the published form of this contribution, or allow others to do so, for U.S. Government purposes.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2181" y="5003800"/>
            <a:ext cx="383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Trans-Atlantic Workshop, </a:t>
            </a:r>
          </a:p>
          <a:p>
            <a:r>
              <a:rPr lang="en-US" dirty="0" smtClean="0"/>
              <a:t>December 3, 2010, MIT, Cambridge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8"/>
          <p:cNvSpPr>
            <a:spLocks noChangeArrowheads="1"/>
          </p:cNvSpPr>
          <p:nvPr/>
        </p:nvSpPr>
        <p:spPr bwMode="auto">
          <a:xfrm flipV="1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8E2D3"/>
              </a:gs>
              <a:gs pos="50000">
                <a:srgbClr val="FFFFFF"/>
              </a:gs>
              <a:gs pos="100000">
                <a:schemeClr val="bg1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43106" name="Rectangle 2" descr="24258849[1]"/>
          <p:cNvSpPr>
            <a:spLocks noChangeArrowheads="1"/>
          </p:cNvSpPr>
          <p:nvPr/>
        </p:nvSpPr>
        <p:spPr bwMode="auto">
          <a:xfrm>
            <a:off x="167481" y="2133600"/>
            <a:ext cx="1843088" cy="210978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tIns="91440" bIns="137160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buClr>
                <a:srgbClr val="00673E"/>
              </a:buClr>
              <a:buFont typeface="Symbol" pitchFamily="18" charset="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149516" name="Title 17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7239000" cy="100647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Problems of Motor Drive and Generation Systems:</a:t>
            </a:r>
          </a:p>
        </p:txBody>
      </p:sp>
      <p:sp>
        <p:nvSpPr>
          <p:cNvPr id="149517" name="Rectangle 6"/>
          <p:cNvSpPr>
            <a:spLocks noChangeArrowheads="1"/>
          </p:cNvSpPr>
          <p:nvPr/>
        </p:nvSpPr>
        <p:spPr bwMode="auto">
          <a:xfrm flipH="1">
            <a:off x="228600" y="6400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49518" name="Content Placeholder 10" descr="ORNL emboss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9" name="Picture 6" descr="giga_computers_sony_battery_PCGA-BP2NX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500"/>
          <a:stretch>
            <a:fillRect/>
          </a:stretch>
        </p:blipFill>
        <p:spPr bwMode="auto">
          <a:xfrm>
            <a:off x="1749425" y="1758950"/>
            <a:ext cx="1219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20" name="Text Box 19"/>
          <p:cNvSpPr txBox="1">
            <a:spLocks noChangeArrowheads="1"/>
          </p:cNvSpPr>
          <p:nvPr/>
        </p:nvSpPr>
        <p:spPr bwMode="auto">
          <a:xfrm>
            <a:off x="4446588" y="1310431"/>
            <a:ext cx="457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>
              <a:buClr>
                <a:srgbClr val="006600"/>
              </a:buClr>
              <a:buFont typeface="Arial" charset="0"/>
              <a:buChar char="●"/>
            </a:pPr>
            <a:r>
              <a:rPr lang="en-US" sz="1600" b="1" dirty="0">
                <a:ea typeface="MS PGothic"/>
                <a:cs typeface="MS PGothic"/>
              </a:rPr>
              <a:t>Rare earth permanent magnets (PM) are a major cost item in present day permanent magnet (PM) machines. </a:t>
            </a:r>
          </a:p>
          <a:p>
            <a:pPr marL="173038" indent="-173038" eaLnBrk="0" hangingPunct="0">
              <a:buClr>
                <a:srgbClr val="006600"/>
              </a:buClr>
              <a:buFont typeface="Arial" charset="0"/>
              <a:buChar char="●"/>
            </a:pPr>
            <a:r>
              <a:rPr lang="en-US" sz="1600" b="1" dirty="0">
                <a:ea typeface="MS PGothic"/>
                <a:cs typeface="MS PGothic"/>
              </a:rPr>
              <a:t>These magnets have operating temperature limitations.</a:t>
            </a:r>
          </a:p>
          <a:p>
            <a:pPr marL="173038" indent="-173038" eaLnBrk="0" hangingPunct="0">
              <a:buClr>
                <a:srgbClr val="006600"/>
              </a:buClr>
              <a:buFont typeface="Arial" charset="0"/>
              <a:buChar char="●"/>
            </a:pPr>
            <a:r>
              <a:rPr lang="en-US" sz="1600" b="1" dirty="0">
                <a:ea typeface="MS PGothic"/>
                <a:cs typeface="MS PGothic"/>
              </a:rPr>
              <a:t>The cost of electric vehicle traction drive systems (motor + power electronics) is too high ($36.6/kW --  2006 Camry versus $8/kW -- DOE 2020 target). Same for the PM generation system.</a:t>
            </a:r>
          </a:p>
          <a:p>
            <a:pPr marL="173038" indent="-173038" eaLnBrk="0" hangingPunct="0">
              <a:buClr>
                <a:srgbClr val="006600"/>
              </a:buClr>
              <a:buFont typeface="Arial" charset="0"/>
              <a:buChar char="●"/>
            </a:pPr>
            <a:r>
              <a:rPr lang="en-US" sz="1600" b="1" dirty="0">
                <a:ea typeface="MS PGothic"/>
                <a:cs typeface="MS PGothic"/>
              </a:rPr>
              <a:t>Voltage source inverters (VSIs) need bulky, expensive and temperature limited DC bus capacitors.  </a:t>
            </a:r>
          </a:p>
          <a:p>
            <a:pPr marL="173038" indent="-173038" eaLnBrk="0" hangingPunct="0">
              <a:buClr>
                <a:srgbClr val="006600"/>
              </a:buClr>
              <a:buFont typeface="Arial" charset="0"/>
              <a:buChar char="●"/>
            </a:pPr>
            <a:r>
              <a:rPr lang="en-US" sz="1600" b="1" dirty="0">
                <a:ea typeface="MS PGothic"/>
                <a:cs typeface="MS PGothic"/>
              </a:rPr>
              <a:t>As operational temperatures increase, the ability of film capacitors to handle ripple currents decreases, necessitating the addition of even more capacitance.</a:t>
            </a:r>
          </a:p>
          <a:p>
            <a:pPr marL="173038" indent="-173038" eaLnBrk="0" hangingPunct="0">
              <a:buClr>
                <a:srgbClr val="006600"/>
              </a:buClr>
              <a:buFont typeface="Arial" charset="0"/>
              <a:buChar char="●"/>
            </a:pPr>
            <a:r>
              <a:rPr lang="en-US" sz="1600" b="1" dirty="0">
                <a:ea typeface="MS PGothic"/>
                <a:cs typeface="MS PGothic"/>
              </a:rPr>
              <a:t>The Novel Flux Coupling Machine’s core can be utilized to eliminate the inductor of a current source inverter for further cost reduction and performance improvement.</a:t>
            </a:r>
          </a:p>
        </p:txBody>
      </p:sp>
      <p:pic>
        <p:nvPicPr>
          <p:cNvPr id="14952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056" y="2459038"/>
            <a:ext cx="17795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51" name="Oval 4"/>
          <p:cNvSpPr>
            <a:spLocks noChangeArrowheads="1"/>
          </p:cNvSpPr>
          <p:nvPr/>
        </p:nvSpPr>
        <p:spPr bwMode="auto">
          <a:xfrm>
            <a:off x="533400" y="1219200"/>
            <a:ext cx="3048000" cy="20574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4952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4243388"/>
            <a:ext cx="2838450" cy="210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8"/>
          <p:cNvSpPr>
            <a:spLocks noChangeArrowheads="1"/>
          </p:cNvSpPr>
          <p:nvPr/>
        </p:nvSpPr>
        <p:spPr bwMode="auto">
          <a:xfrm flipV="1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8E2D3"/>
              </a:gs>
              <a:gs pos="50000">
                <a:srgbClr val="FFFFFF"/>
              </a:gs>
              <a:gs pos="100000">
                <a:schemeClr val="bg1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242888"/>
            <a:ext cx="8229600" cy="484748"/>
          </a:xfrm>
        </p:spPr>
        <p:txBody>
          <a:bodyPr>
            <a:spAutoFit/>
          </a:bodyPr>
          <a:lstStyle/>
          <a:p>
            <a:r>
              <a:rPr lang="en-US" b="1" dirty="0"/>
              <a:t>A Novel Flux Coupling Machine</a:t>
            </a:r>
            <a:endParaRPr lang="en-US" dirty="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 flipH="1">
            <a:off x="228600" y="6400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21509" name="Content Placeholder 10" descr="ORNL emboss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264" y="816239"/>
            <a:ext cx="5337472" cy="573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401638" y="0"/>
            <a:ext cx="8564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sz="2800" dirty="0">
                <a:solidFill>
                  <a:schemeClr val="tx2"/>
                </a:solidFill>
                <a:latin typeface="Arial Black" pitchFamily="34" charset="0"/>
                <a:ea typeface="MS PGothic"/>
                <a:cs typeface="MS PGothic"/>
              </a:rPr>
              <a:t>ORNL Current Source Inverter</a:t>
            </a:r>
            <a:endParaRPr lang="en-US" sz="2800" dirty="0">
              <a:solidFill>
                <a:srgbClr val="006C3A"/>
              </a:solidFill>
              <a:latin typeface="Arial Black" pitchFamily="34" charset="0"/>
              <a:ea typeface="MS PGothic"/>
              <a:cs typeface="MS PGothic"/>
            </a:endParaRPr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152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3000">
              <a:solidFill>
                <a:srgbClr val="006C3A"/>
              </a:solidFill>
              <a:latin typeface="Arial Black" pitchFamily="34" charset="0"/>
              <a:ea typeface="MS PGothic"/>
              <a:cs typeface="MS PGothic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941388"/>
            <a:ext cx="8113713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451" y="3428206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8" grpId="0"/>
      <p:bldP spid="8048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marL="171450" indent="-171450"/>
            <a:r>
              <a:rPr lang="en-US" smtClean="0">
                <a:ea typeface="MS PGothic"/>
              </a:rPr>
              <a:t>PEEMRC Overview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23838"/>
            <a:ext cx="8775700" cy="504825"/>
          </a:xfrm>
        </p:spPr>
        <p:txBody>
          <a:bodyPr/>
          <a:lstStyle/>
          <a:p>
            <a:pPr algn="ctr" eaLnBrk="1" hangingPunct="1"/>
            <a:r>
              <a:rPr lang="en-US" sz="2800" dirty="0"/>
              <a:t>Conclusions</a:t>
            </a:r>
            <a:endParaRPr lang="en-US" sz="2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468438"/>
            <a:ext cx="8294688" cy="4906962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en-US" sz="2400" dirty="0"/>
              <a:t>Brushless electric motors and generators can be built without permanent magnets.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en-US" sz="2400" dirty="0"/>
              <a:t>The excitation core of this new </a:t>
            </a:r>
            <a:r>
              <a:rPr lang="en-US" sz="2400" dirty="0" smtClean="0"/>
              <a:t>electric machine </a:t>
            </a:r>
            <a:r>
              <a:rPr lang="en-US" sz="2400" dirty="0"/>
              <a:t>can be used as the inductor of a current source inverter to further reduce the system (i.e., machine + Inverter) cost and increase power density and performance</a:t>
            </a:r>
            <a:r>
              <a:rPr lang="en-US" sz="2400" dirty="0" smtClean="0"/>
              <a:t>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en-US" sz="2400" dirty="0" smtClean="0"/>
              <a:t>New soft magnetic core materials need to be further developed to optimize both the DC and AC flux carrying capabilities.</a:t>
            </a:r>
            <a:endParaRPr lang="en-US" sz="2400" dirty="0"/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portation Program A">
  <a:themeElements>
    <a:clrScheme name="Transportation Program A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Transportation Program 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portation Program A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ation Program A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ation Program A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ation Program A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ation Program A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ation Program A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ation Program A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ation Program A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ation Program A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ation Program A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ation Program A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9233</TotalTime>
  <Words>347</Words>
  <Application>Microsoft Office PowerPoint</Application>
  <PresentationFormat>On-screen Show (4:3)</PresentationFormat>
  <Paragraphs>35</Paragraphs>
  <Slides>5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Transportation Program A</vt:lpstr>
      <vt:lpstr>Flux Coupling Machines and Switched Reluctance Motors to Replace Permanent Magnets in Electric Vehicles Part I: Novel Flux Coupling Machine Without Permanent magnets and Integration of Novel Flux Coupling Machine and Current Source Inverter</vt:lpstr>
      <vt:lpstr>The Problems of Motor Drive and Generation Systems:</vt:lpstr>
      <vt:lpstr>A Novel Flux Coupling Machine</vt:lpstr>
      <vt:lpstr>Slide 4</vt:lpstr>
      <vt:lpstr>Conclusions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dja</dc:creator>
  <cp:lastModifiedBy>skeer</cp:lastModifiedBy>
  <cp:revision>75</cp:revision>
  <dcterms:created xsi:type="dcterms:W3CDTF">2004-04-12T18:38:50Z</dcterms:created>
  <dcterms:modified xsi:type="dcterms:W3CDTF">2010-12-01T23:31:52Z</dcterms:modified>
</cp:coreProperties>
</file>