
<file path=[Content_Types].xml><?xml version="1.0" encoding="utf-8"?>
<Types xmlns="http://schemas.openxmlformats.org/package/2006/content-types">
  <Override PartName="/ppt/slides/slide14.xml" ContentType="application/vnd.openxmlformats-officedocument.presentationml.slide+xml"/>
  <Default Extension="png" ContentType="image/png"/>
  <Override PartName="/docProps/core.xml" ContentType="application/vnd.openxmlformats-package.core-properties+xml"/>
  <Override PartName="/ppt/slides/slide1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theme/theme2.xml" ContentType="application/vnd.openxmlformats-officedocument.theme+xml"/>
  <Override PartName="/ppt/notesSlides/notesSlide4.xml" ContentType="application/vnd.openxmlformats-officedocument.presentationml.notesSlide+xml"/>
  <Override PartName="/ppt/slides/slide3.xml" ContentType="application/vnd.openxmlformats-officedocument.presentationml.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s/slide15.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2.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s/slide7.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Default Extension="xml" ContentType="application/xml"/>
  <Override PartName="/ppt/slides/slide4.xml" ContentType="application/vnd.openxmlformats-officedocument.presentationml.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s/slide1.xml" ContentType="application/vnd.openxmlformats-officedocument.presentationml.slide+xml"/>
  <Override PartName="/ppt/slides/slide16.xml" ContentType="application/vnd.openxmlformats-officedocument.presentationml.slide+xml"/>
  <Override PartName="/ppt/slideLayouts/slideLayout2.xml" ContentType="application/vnd.openxmlformats-officedocument.presentationml.slideLayout+xml"/>
  <Default Extension="emf" ContentType="image/x-emf"/>
  <Override PartName="/ppt/notesMasters/notesMaster1.xml" ContentType="application/vnd.openxmlformats-officedocument.presentationml.notesMaster+xml"/>
  <Override PartName="/ppt/slides/slide13.xml" ContentType="application/vnd.openxmlformats-officedocument.presentationml.slide+xml"/>
  <Override PartName="/ppt/slideLayouts/slideLayout10.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Default Extension="jpeg" ContentType="image/jpeg"/>
  <Override PartName="/ppt/slides/slide8.xml" ContentType="application/vnd.openxmlformats-officedocument.presentationml.slide+xml"/>
  <Override PartName="/ppt/tableStyles.xml" ContentType="application/vnd.openxmlformats-officedocument.presentationml.tableStyl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notesSlides/notesSlide3.xml" ContentType="application/vnd.openxmlformats-officedocument.presentationml.notesSlide+xml"/>
  <Override PartName="/ppt/slides/slide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8"/>
  </p:notesMasterIdLst>
  <p:sldIdLst>
    <p:sldId id="256" r:id="rId2"/>
    <p:sldId id="271" r:id="rId3"/>
    <p:sldId id="259" r:id="rId4"/>
    <p:sldId id="260" r:id="rId5"/>
    <p:sldId id="263" r:id="rId6"/>
    <p:sldId id="266" r:id="rId7"/>
    <p:sldId id="269" r:id="rId8"/>
    <p:sldId id="272" r:id="rId9"/>
    <p:sldId id="270" r:id="rId10"/>
    <p:sldId id="273" r:id="rId11"/>
    <p:sldId id="274" r:id="rId12"/>
    <p:sldId id="275" r:id="rId13"/>
    <p:sldId id="276" r:id="rId14"/>
    <p:sldId id="257" r:id="rId15"/>
    <p:sldId id="258" r:id="rId16"/>
    <p:sldId id="26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B699B"/>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98" d="100"/>
          <a:sy n="98" d="100"/>
        </p:scale>
        <p:origin x="-208"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printerSettings" Target="printerSettings/printerSettings1.bin"/><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8E85C-258A-2C4F-A7D8-ED53C8EE491D}" type="datetimeFigureOut">
              <a:rPr lang="en-US" smtClean="0"/>
              <a:pPr/>
              <a:t>12/3/10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21DF0-4EFA-8E4E-81C5-40020481DC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a:ea typeface="ＭＳ Ｐゴシック" charset="-128"/>
              <a:cs typeface="ＭＳ Ｐゴシック" charset="-128"/>
            </a:endParaRPr>
          </a:p>
        </p:txBody>
      </p:sp>
      <p:sp>
        <p:nvSpPr>
          <p:cNvPr id="27652" name="Slide Number Placeholder 3"/>
          <p:cNvSpPr>
            <a:spLocks noGrp="1"/>
          </p:cNvSpPr>
          <p:nvPr>
            <p:ph type="sldNum" sz="quarter" idx="5"/>
          </p:nvPr>
        </p:nvSpPr>
        <p:spPr>
          <a:noFill/>
        </p:spPr>
        <p:txBody>
          <a:bodyPr/>
          <a:lstStyle/>
          <a:p>
            <a:fld id="{53E06798-E607-074C-BA8E-1F3CA36D3087}"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22531" name="Slide Number Placeholder 3"/>
          <p:cNvSpPr>
            <a:spLocks noGrp="1"/>
          </p:cNvSpPr>
          <p:nvPr>
            <p:ph type="sldNum" sz="quarter" idx="5"/>
          </p:nvPr>
        </p:nvSpPr>
        <p:spPr>
          <a:noFill/>
        </p:spPr>
        <p:txBody>
          <a:bodyPr/>
          <a:lstStyle/>
          <a:p>
            <a:fld id="{741222D1-B648-457B-BF6D-98AAF0E7D59A}"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667000" y="1828800"/>
            <a:ext cx="6248400" cy="1470025"/>
          </a:xfrm>
        </p:spPr>
        <p:txBody>
          <a:bodyPr/>
          <a:lstStyle>
            <a:lvl1pPr algn="ctr">
              <a:defRPr sz="3600" b="1"/>
            </a:lvl1pPr>
          </a:lstStyle>
          <a:p>
            <a:r>
              <a:rPr lang="en-US"/>
              <a:t>Click to edit Master title style</a:t>
            </a:r>
          </a:p>
        </p:txBody>
      </p:sp>
      <p:sp>
        <p:nvSpPr>
          <p:cNvPr id="4099" name="Rectangle 3"/>
          <p:cNvSpPr>
            <a:spLocks noGrp="1" noChangeArrowheads="1"/>
          </p:cNvSpPr>
          <p:nvPr>
            <p:ph type="subTitle" idx="1"/>
          </p:nvPr>
        </p:nvSpPr>
        <p:spPr>
          <a:xfrm>
            <a:off x="2819400" y="3733800"/>
            <a:ext cx="5943600" cy="12954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0" y="6400800"/>
            <a:ext cx="2133600" cy="304800"/>
          </a:xfrm>
        </p:spPr>
        <p:txBody>
          <a:bodyPr/>
          <a:lstStyle>
            <a:lvl1pPr algn="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1CB921A-F363-4C87-A606-0A2FF7C705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4613"/>
            <a:ext cx="2057400" cy="548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74613"/>
            <a:ext cx="60198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2B9CD9C-A687-45C0-83E2-C56856C55E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DB2E373-B32F-4450-B58D-37A387E6A2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F48A461-474B-4B1F-99FB-B2F0F342CB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90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990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6511B40-DC59-47DA-8189-AE17C7ECFC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88AE7A4F-BB0A-4A23-81AB-A022928ADF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67222786-4EF9-462B-B6D4-FD9572315E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A27A8CE-CDF8-4D66-89F2-3FEF6F8ABD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EF089F7-7960-4465-984B-5715041655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0A916E8-30C1-4F56-A45D-301D8E9237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74613"/>
            <a:ext cx="64770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9906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305050" y="63373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8045450" y="6016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34B1247-F944-4CFC-96E8-651167024E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3800">
          <a:solidFill>
            <a:srgbClr val="3B699B"/>
          </a:solidFill>
          <a:latin typeface="+mj-lt"/>
          <a:ea typeface="+mj-ea"/>
          <a:cs typeface="+mj-cs"/>
        </a:defRPr>
      </a:lvl1pPr>
      <a:lvl2pPr algn="l" rtl="0" eaLnBrk="0" fontAlgn="base" hangingPunct="0">
        <a:spcBef>
          <a:spcPct val="0"/>
        </a:spcBef>
        <a:spcAft>
          <a:spcPct val="0"/>
        </a:spcAft>
        <a:defRPr sz="3800">
          <a:solidFill>
            <a:srgbClr val="3B699B"/>
          </a:solidFill>
          <a:latin typeface="Arial" charset="0"/>
        </a:defRPr>
      </a:lvl2pPr>
      <a:lvl3pPr algn="l" rtl="0" eaLnBrk="0" fontAlgn="base" hangingPunct="0">
        <a:spcBef>
          <a:spcPct val="0"/>
        </a:spcBef>
        <a:spcAft>
          <a:spcPct val="0"/>
        </a:spcAft>
        <a:defRPr sz="3800">
          <a:solidFill>
            <a:srgbClr val="3B699B"/>
          </a:solidFill>
          <a:latin typeface="Arial" charset="0"/>
        </a:defRPr>
      </a:lvl3pPr>
      <a:lvl4pPr algn="l" rtl="0" eaLnBrk="0" fontAlgn="base" hangingPunct="0">
        <a:spcBef>
          <a:spcPct val="0"/>
        </a:spcBef>
        <a:spcAft>
          <a:spcPct val="0"/>
        </a:spcAft>
        <a:defRPr sz="3800">
          <a:solidFill>
            <a:srgbClr val="3B699B"/>
          </a:solidFill>
          <a:latin typeface="Arial" charset="0"/>
        </a:defRPr>
      </a:lvl4pPr>
      <a:lvl5pPr algn="l" rtl="0" eaLnBrk="0" fontAlgn="base" hangingPunct="0">
        <a:spcBef>
          <a:spcPct val="0"/>
        </a:spcBef>
        <a:spcAft>
          <a:spcPct val="0"/>
        </a:spcAft>
        <a:defRPr sz="3800">
          <a:solidFill>
            <a:srgbClr val="3B699B"/>
          </a:solidFill>
          <a:latin typeface="Arial" charset="0"/>
        </a:defRPr>
      </a:lvl5pPr>
      <a:lvl6pPr marL="457200" algn="l" rtl="0" fontAlgn="base">
        <a:spcBef>
          <a:spcPct val="0"/>
        </a:spcBef>
        <a:spcAft>
          <a:spcPct val="0"/>
        </a:spcAft>
        <a:defRPr sz="3800">
          <a:solidFill>
            <a:srgbClr val="3B699B"/>
          </a:solidFill>
          <a:latin typeface="Arial" charset="0"/>
        </a:defRPr>
      </a:lvl6pPr>
      <a:lvl7pPr marL="914400" algn="l" rtl="0" fontAlgn="base">
        <a:spcBef>
          <a:spcPct val="0"/>
        </a:spcBef>
        <a:spcAft>
          <a:spcPct val="0"/>
        </a:spcAft>
        <a:defRPr sz="3800">
          <a:solidFill>
            <a:srgbClr val="3B699B"/>
          </a:solidFill>
          <a:latin typeface="Arial" charset="0"/>
        </a:defRPr>
      </a:lvl7pPr>
      <a:lvl8pPr marL="1371600" algn="l" rtl="0" fontAlgn="base">
        <a:spcBef>
          <a:spcPct val="0"/>
        </a:spcBef>
        <a:spcAft>
          <a:spcPct val="0"/>
        </a:spcAft>
        <a:defRPr sz="3800">
          <a:solidFill>
            <a:srgbClr val="3B699B"/>
          </a:solidFill>
          <a:latin typeface="Arial" charset="0"/>
        </a:defRPr>
      </a:lvl8pPr>
      <a:lvl9pPr marL="1828800" algn="l" rtl="0" fontAlgn="base">
        <a:spcBef>
          <a:spcPct val="0"/>
        </a:spcBef>
        <a:spcAft>
          <a:spcPct val="0"/>
        </a:spcAft>
        <a:defRPr sz="3800">
          <a:solidFill>
            <a:srgbClr val="3B699B"/>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 Id="rId3" Type="http://schemas.openxmlformats.org/officeDocument/2006/relationships/image" Target="../media/image5.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emf"/><Relationship Id="rId6" Type="http://schemas.openxmlformats.org/officeDocument/2006/relationships/image" Target="../media/image17.jpeg"/><Relationship Id="rId7"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67000" y="1143000"/>
            <a:ext cx="6248400" cy="1470025"/>
          </a:xfrm>
        </p:spPr>
        <p:txBody>
          <a:bodyPr/>
          <a:lstStyle/>
          <a:p>
            <a:pPr eaLnBrk="1" hangingPunct="1"/>
            <a:r>
              <a:rPr lang="en-US" sz="3200" dirty="0" smtClean="0"/>
              <a:t>Current and Future Directions in Processing Rare Earth Alloys for Clean Energy Applications</a:t>
            </a:r>
          </a:p>
        </p:txBody>
      </p:sp>
      <p:sp>
        <p:nvSpPr>
          <p:cNvPr id="3075" name="Rectangle 3"/>
          <p:cNvSpPr>
            <a:spLocks noGrp="1" noChangeArrowheads="1"/>
          </p:cNvSpPr>
          <p:nvPr>
            <p:ph type="subTitle" idx="1"/>
          </p:nvPr>
        </p:nvSpPr>
        <p:spPr>
          <a:xfrm>
            <a:off x="2819400" y="3048000"/>
            <a:ext cx="5943600" cy="1295400"/>
          </a:xfrm>
        </p:spPr>
        <p:txBody>
          <a:bodyPr/>
          <a:lstStyle/>
          <a:p>
            <a:r>
              <a:rPr lang="en-US" sz="2000" b="1" i="1" dirty="0" smtClean="0"/>
              <a:t>Iver E. Anderson</a:t>
            </a:r>
          </a:p>
          <a:p>
            <a:r>
              <a:rPr lang="en-US" sz="2000" dirty="0" smtClean="0"/>
              <a:t>Division of Materials Sciences and Engineering</a:t>
            </a:r>
          </a:p>
          <a:p>
            <a:r>
              <a:rPr lang="en-US" sz="2000" dirty="0" smtClean="0"/>
              <a:t>Ames Laboratory (USDOE), Iowa State </a:t>
            </a:r>
            <a:r>
              <a:rPr lang="en-US" sz="2000" dirty="0" smtClean="0"/>
              <a:t>University</a:t>
            </a:r>
          </a:p>
          <a:p>
            <a:endParaRPr lang="en-US" sz="2000" dirty="0" smtClean="0"/>
          </a:p>
          <a:p>
            <a:r>
              <a:rPr lang="en-US" sz="2000" dirty="0" smtClean="0"/>
              <a:t>MIT Energy Institute</a:t>
            </a:r>
          </a:p>
          <a:p>
            <a:r>
              <a:rPr lang="en-US" sz="2000" dirty="0" smtClean="0"/>
              <a:t>Boston, MA</a:t>
            </a:r>
          </a:p>
          <a:p>
            <a:endParaRPr lang="en-US" sz="2000" dirty="0" smtClean="0"/>
          </a:p>
          <a:p>
            <a:r>
              <a:rPr lang="en-US" sz="2000" dirty="0" smtClean="0"/>
              <a:t>December 3, 2010</a:t>
            </a:r>
          </a:p>
          <a:p>
            <a:pPr eaLnBrk="1" hangingPunct="1"/>
            <a:endParaRPr lang="en-US" sz="2000" dirty="0" smtClean="0"/>
          </a:p>
        </p:txBody>
      </p:sp>
      <p:pic>
        <p:nvPicPr>
          <p:cNvPr id="4" name="Picture 3"/>
          <p:cNvPicPr>
            <a:picLocks noChangeAspect="1"/>
          </p:cNvPicPr>
          <p:nvPr/>
        </p:nvPicPr>
        <p:blipFill>
          <a:blip r:embed="rId3"/>
          <a:stretch>
            <a:fillRect/>
          </a:stretch>
        </p:blipFill>
        <p:spPr>
          <a:xfrm>
            <a:off x="1" y="0"/>
            <a:ext cx="2499580" cy="10667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28600" y="-304800"/>
            <a:ext cx="9525000" cy="1143001"/>
          </a:xfrm>
        </p:spPr>
        <p:txBody>
          <a:bodyPr/>
          <a:lstStyle/>
          <a:p>
            <a:r>
              <a:rPr lang="en-US" sz="2800" i="0" dirty="0"/>
              <a:t>Direct MH Particulate Processing by Gas Atomization</a:t>
            </a:r>
            <a:r>
              <a:rPr lang="en-US" sz="2800" b="1" dirty="0"/>
              <a:t> </a:t>
            </a:r>
            <a:endParaRPr lang="en-US" sz="2800" dirty="0"/>
          </a:p>
        </p:txBody>
      </p:sp>
      <p:sp>
        <p:nvSpPr>
          <p:cNvPr id="267267" name="Text Box 3"/>
          <p:cNvSpPr txBox="1">
            <a:spLocks noChangeArrowheads="1"/>
          </p:cNvSpPr>
          <p:nvPr/>
        </p:nvSpPr>
        <p:spPr bwMode="auto">
          <a:xfrm>
            <a:off x="4500563" y="5264150"/>
            <a:ext cx="2165350" cy="304800"/>
          </a:xfrm>
          <a:prstGeom prst="rect">
            <a:avLst/>
          </a:prstGeom>
          <a:noFill/>
          <a:ln w="12700">
            <a:noFill/>
            <a:miter lim="800000"/>
            <a:headEnd/>
            <a:tailEnd/>
          </a:ln>
          <a:effectLst/>
        </p:spPr>
        <p:txBody>
          <a:bodyPr>
            <a:prstTxWarp prst="textNoShape">
              <a:avLst/>
            </a:prstTxWarp>
            <a:spAutoFit/>
          </a:bodyPr>
          <a:lstStyle/>
          <a:p>
            <a:endParaRPr lang="en-US" sz="1400">
              <a:latin typeface="Times New Roman" pitchFamily="-112" charset="0"/>
            </a:endParaRPr>
          </a:p>
        </p:txBody>
      </p:sp>
      <p:sp>
        <p:nvSpPr>
          <p:cNvPr id="267268" name="Text Box 4"/>
          <p:cNvSpPr txBox="1">
            <a:spLocks noChangeArrowheads="1"/>
          </p:cNvSpPr>
          <p:nvPr/>
        </p:nvSpPr>
        <p:spPr bwMode="auto">
          <a:xfrm>
            <a:off x="6978650" y="5260975"/>
            <a:ext cx="184150" cy="304800"/>
          </a:xfrm>
          <a:prstGeom prst="rect">
            <a:avLst/>
          </a:prstGeom>
          <a:noFill/>
          <a:ln w="12700">
            <a:noFill/>
            <a:miter lim="800000"/>
            <a:headEnd/>
            <a:tailEnd/>
          </a:ln>
          <a:effectLst/>
        </p:spPr>
        <p:txBody>
          <a:bodyPr wrap="none">
            <a:prstTxWarp prst="textNoShape">
              <a:avLst/>
            </a:prstTxWarp>
            <a:spAutoFit/>
          </a:bodyPr>
          <a:lstStyle/>
          <a:p>
            <a:endParaRPr lang="en-US" sz="1400">
              <a:latin typeface="Times New Roman" pitchFamily="-112" charset="0"/>
            </a:endParaRPr>
          </a:p>
        </p:txBody>
      </p:sp>
      <p:pic>
        <p:nvPicPr>
          <p:cNvPr id="267269" name="Picture 5" descr="ieascan3.tif                                                   0005DFBFDad's HD                       B30989A3:"/>
          <p:cNvPicPr>
            <a:picLocks noChangeAspect="1" noChangeArrowheads="1"/>
          </p:cNvPicPr>
          <p:nvPr/>
        </p:nvPicPr>
        <p:blipFill>
          <a:blip r:embed="rId2"/>
          <a:srcRect t="2747" b="2679"/>
          <a:stretch>
            <a:fillRect/>
          </a:stretch>
        </p:blipFill>
        <p:spPr bwMode="auto">
          <a:xfrm>
            <a:off x="4249739" y="609600"/>
            <a:ext cx="4284662" cy="5029200"/>
          </a:xfrm>
          <a:prstGeom prst="rect">
            <a:avLst/>
          </a:prstGeom>
          <a:noFill/>
        </p:spPr>
      </p:pic>
      <p:pic>
        <p:nvPicPr>
          <p:cNvPr id="267277" name="Picture 13" descr="figure 1 (A).jpg                                               0004025AMacintosh HD                   BCFB400D:"/>
          <p:cNvPicPr>
            <a:picLocks noChangeAspect="1" noChangeArrowheads="1"/>
          </p:cNvPicPr>
          <p:nvPr/>
        </p:nvPicPr>
        <p:blipFill>
          <a:blip r:embed="rId3"/>
          <a:srcRect b="8141"/>
          <a:stretch>
            <a:fillRect/>
          </a:stretch>
        </p:blipFill>
        <p:spPr bwMode="auto">
          <a:xfrm>
            <a:off x="169863" y="762000"/>
            <a:ext cx="3698875" cy="4814888"/>
          </a:xfrm>
          <a:prstGeom prst="rect">
            <a:avLst/>
          </a:prstGeom>
          <a:noFill/>
        </p:spPr>
      </p:pic>
      <p:sp>
        <p:nvSpPr>
          <p:cNvPr id="267278" name="Line 14"/>
          <p:cNvSpPr>
            <a:spLocks noChangeShapeType="1"/>
          </p:cNvSpPr>
          <p:nvPr/>
        </p:nvSpPr>
        <p:spPr bwMode="auto">
          <a:xfrm>
            <a:off x="4038600" y="1384300"/>
            <a:ext cx="12700" cy="52959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609600" y="-228601"/>
            <a:ext cx="8534400" cy="1143001"/>
          </a:xfrm>
        </p:spPr>
        <p:txBody>
          <a:bodyPr/>
          <a:lstStyle/>
          <a:p>
            <a:r>
              <a:rPr lang="en-US" sz="2800" dirty="0" smtClean="0"/>
              <a:t>Rapid Solidification Processing Needed for </a:t>
            </a:r>
            <a:r>
              <a:rPr lang="en-US" sz="2800" dirty="0"/>
              <a:t>La-Ni</a:t>
            </a:r>
          </a:p>
        </p:txBody>
      </p:sp>
      <p:pic>
        <p:nvPicPr>
          <p:cNvPr id="323587" name="Picture 3" descr="Fig 2.6.jpg                                                    0002C3B1&#10;Hard Drive                     BD3E7EFA:"/>
          <p:cNvPicPr>
            <a:picLocks noChangeAspect="1" noChangeArrowheads="1"/>
          </p:cNvPicPr>
          <p:nvPr/>
        </p:nvPicPr>
        <p:blipFill>
          <a:blip r:embed="rId2"/>
          <a:srcRect l="4140" t="11986" r="3984" b="9563"/>
          <a:stretch>
            <a:fillRect/>
          </a:stretch>
        </p:blipFill>
        <p:spPr bwMode="auto">
          <a:xfrm>
            <a:off x="152400" y="1066800"/>
            <a:ext cx="6101255" cy="4114800"/>
          </a:xfrm>
          <a:prstGeom prst="rect">
            <a:avLst/>
          </a:prstGeom>
          <a:noFill/>
        </p:spPr>
      </p:pic>
      <p:sp>
        <p:nvSpPr>
          <p:cNvPr id="323591" name="Text Box 7"/>
          <p:cNvSpPr txBox="1">
            <a:spLocks noChangeArrowheads="1"/>
          </p:cNvSpPr>
          <p:nvPr/>
        </p:nvSpPr>
        <p:spPr bwMode="auto">
          <a:xfrm>
            <a:off x="152400" y="5334000"/>
            <a:ext cx="8394700" cy="30480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1400" dirty="0">
                <a:latin typeface="Times" pitchFamily="-112" charset="0"/>
              </a:rPr>
              <a:t>Zhang, D., J. Tang, and K.A. </a:t>
            </a:r>
            <a:r>
              <a:rPr lang="en-US" sz="1400" dirty="0" err="1">
                <a:latin typeface="Times" pitchFamily="-112" charset="0"/>
              </a:rPr>
              <a:t>Gschneidner</a:t>
            </a:r>
            <a:r>
              <a:rPr lang="en-US" sz="1400" dirty="0">
                <a:latin typeface="Times" pitchFamily="-112" charset="0"/>
              </a:rPr>
              <a:t>, </a:t>
            </a:r>
            <a:r>
              <a:rPr lang="en-US" sz="1400" i="1" dirty="0">
                <a:latin typeface="Times" pitchFamily="-112" charset="0"/>
              </a:rPr>
              <a:t>J. Less-Common Metals</a:t>
            </a:r>
            <a:r>
              <a:rPr lang="en-US" sz="1400" dirty="0">
                <a:latin typeface="Times" pitchFamily="-112" charset="0"/>
              </a:rPr>
              <a:t>, vol. 169, 1991, pp. 45-53.</a:t>
            </a:r>
            <a:endParaRPr lang="en-US" sz="2400" dirty="0">
              <a:latin typeface="Times" pitchFamily="-112" charset="0"/>
            </a:endParaRPr>
          </a:p>
        </p:txBody>
      </p:sp>
      <p:pic>
        <p:nvPicPr>
          <p:cNvPr id="8" name="Picture 7" descr="Slide08.jpg"/>
          <p:cNvPicPr>
            <a:picLocks noChangeAspect="1"/>
          </p:cNvPicPr>
          <p:nvPr/>
        </p:nvPicPr>
        <p:blipFill>
          <a:blip r:embed="rId3"/>
          <a:srcRect l="11580" t="20394" r="29253" b="15162"/>
          <a:stretch>
            <a:fillRect/>
          </a:stretch>
        </p:blipFill>
        <p:spPr>
          <a:xfrm rot="5400000">
            <a:off x="5948430" y="1138171"/>
            <a:ext cx="3276600" cy="2676659"/>
          </a:xfrm>
          <a:prstGeom prst="rect">
            <a:avLst/>
          </a:prstGeom>
        </p:spPr>
      </p:pic>
      <p:pic>
        <p:nvPicPr>
          <p:cNvPr id="9" name="Picture 8" descr="Slide08.jpg"/>
          <p:cNvPicPr>
            <a:picLocks noChangeAspect="1"/>
          </p:cNvPicPr>
          <p:nvPr/>
        </p:nvPicPr>
        <p:blipFill>
          <a:blip r:embed="rId3"/>
          <a:srcRect l="73073" t="53588" r="1094" b="28634"/>
          <a:stretch>
            <a:fillRect/>
          </a:stretch>
        </p:blipFill>
        <p:spPr>
          <a:xfrm>
            <a:off x="6477000" y="4191000"/>
            <a:ext cx="2362200" cy="1219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609600" y="-228601"/>
            <a:ext cx="8534400" cy="1143001"/>
          </a:xfrm>
        </p:spPr>
        <p:txBody>
          <a:bodyPr/>
          <a:lstStyle/>
          <a:p>
            <a:r>
              <a:rPr lang="en-US" sz="2800" dirty="0"/>
              <a:t>Comparison of Powder Types after </a:t>
            </a:r>
            <a:r>
              <a:rPr lang="en-US" sz="2800" dirty="0" smtClean="0"/>
              <a:t>20 Cycles</a:t>
            </a:r>
            <a:endParaRPr lang="en-US" sz="2800" dirty="0"/>
          </a:p>
        </p:txBody>
      </p:sp>
      <p:pic>
        <p:nvPicPr>
          <p:cNvPr id="12" name="Picture 11" descr="Slide19.jpg"/>
          <p:cNvPicPr>
            <a:picLocks noChangeAspect="1"/>
          </p:cNvPicPr>
          <p:nvPr/>
        </p:nvPicPr>
        <p:blipFill>
          <a:blip r:embed="rId2"/>
          <a:srcRect t="19977" b="2245"/>
          <a:stretch>
            <a:fillRect/>
          </a:stretch>
        </p:blipFill>
        <p:spPr>
          <a:xfrm>
            <a:off x="304800" y="660401"/>
            <a:ext cx="8534400" cy="49783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09600" y="-74613"/>
            <a:ext cx="8534400" cy="1143001"/>
          </a:xfrm>
        </p:spPr>
        <p:txBody>
          <a:bodyPr/>
          <a:lstStyle/>
          <a:p>
            <a:r>
              <a:rPr lang="en-US" sz="3200" dirty="0" smtClean="0"/>
              <a:t>Summary of MH Processing Studies</a:t>
            </a:r>
            <a:endParaRPr lang="en-US" sz="3200" dirty="0"/>
          </a:p>
        </p:txBody>
      </p:sp>
      <p:sp>
        <p:nvSpPr>
          <p:cNvPr id="344067" name="Text Box 3"/>
          <p:cNvSpPr txBox="1">
            <a:spLocks noChangeArrowheads="1"/>
          </p:cNvSpPr>
          <p:nvPr/>
        </p:nvSpPr>
        <p:spPr bwMode="auto">
          <a:xfrm>
            <a:off x="342900" y="914400"/>
            <a:ext cx="8801100" cy="4664075"/>
          </a:xfrm>
          <a:prstGeom prst="rect">
            <a:avLst/>
          </a:prstGeom>
          <a:noFill/>
          <a:ln w="12700">
            <a:noFill/>
            <a:miter lim="800000"/>
            <a:headEnd/>
            <a:tailEnd/>
          </a:ln>
          <a:effectLst/>
        </p:spPr>
        <p:txBody>
          <a:bodyPr>
            <a:prstTxWarp prst="textNoShape">
              <a:avLst/>
            </a:prstTxWarp>
            <a:spAutoFit/>
          </a:bodyPr>
          <a:lstStyle/>
          <a:p>
            <a:pPr>
              <a:buClr>
                <a:schemeClr val="hlink"/>
              </a:buClr>
              <a:buSzPct val="200000"/>
              <a:buFontTx/>
              <a:buChar char="•"/>
            </a:pPr>
            <a:r>
              <a:rPr lang="en-US" sz="2000" dirty="0">
                <a:latin typeface="Times" pitchFamily="-112" charset="0"/>
              </a:rPr>
              <a:t>Rapid solidification by gas atomization can simplify the manufacturing of metal hydride powders, although a brief high temperature anneal is still required.</a:t>
            </a:r>
          </a:p>
          <a:p>
            <a:pPr>
              <a:buClr>
                <a:schemeClr val="hlink"/>
              </a:buClr>
              <a:buSzPct val="200000"/>
              <a:buFontTx/>
              <a:buChar char="•"/>
            </a:pPr>
            <a:endParaRPr lang="en-US" sz="2000" dirty="0">
              <a:latin typeface="Times" pitchFamily="-112" charset="0"/>
            </a:endParaRPr>
          </a:p>
          <a:p>
            <a:pPr>
              <a:buClr>
                <a:schemeClr val="hlink"/>
              </a:buClr>
              <a:buSzPct val="200000"/>
              <a:buFontTx/>
              <a:buChar char="•"/>
            </a:pPr>
            <a:r>
              <a:rPr lang="en-US" sz="2000" dirty="0">
                <a:latin typeface="Times" pitchFamily="-112" charset="0"/>
              </a:rPr>
              <a:t>Spherical atomized powders had improved electrochemical cycling stability for LaNi</a:t>
            </a:r>
            <a:r>
              <a:rPr lang="en-US" sz="2000" baseline="-25000" dirty="0">
                <a:latin typeface="Times" pitchFamily="-112" charset="0"/>
              </a:rPr>
              <a:t>4.75</a:t>
            </a:r>
            <a:r>
              <a:rPr lang="en-US" sz="2000" dirty="0">
                <a:latin typeface="Times" pitchFamily="-112" charset="0"/>
              </a:rPr>
              <a:t>Sn</a:t>
            </a:r>
            <a:r>
              <a:rPr lang="en-US" sz="2000" baseline="-25000" dirty="0">
                <a:latin typeface="Times" pitchFamily="-112" charset="0"/>
              </a:rPr>
              <a:t>0.25</a:t>
            </a:r>
            <a:r>
              <a:rPr lang="en-US" sz="2000" dirty="0">
                <a:latin typeface="Times" pitchFamily="-112" charset="0"/>
              </a:rPr>
              <a:t> metal hydride alloy compared to conventional fragmented particulate. </a:t>
            </a:r>
          </a:p>
          <a:p>
            <a:pPr>
              <a:buClr>
                <a:schemeClr val="hlink"/>
              </a:buClr>
              <a:buSzPct val="200000"/>
              <a:buFontTx/>
              <a:buChar char="•"/>
            </a:pPr>
            <a:endParaRPr lang="en-US" sz="2000" dirty="0">
              <a:latin typeface="Times" pitchFamily="-112" charset="0"/>
            </a:endParaRPr>
          </a:p>
          <a:p>
            <a:pPr>
              <a:buClr>
                <a:schemeClr val="hlink"/>
              </a:buClr>
              <a:buSzPct val="200000"/>
              <a:buFontTx/>
              <a:buChar char="•"/>
            </a:pPr>
            <a:r>
              <a:rPr lang="en-US" sz="2000" dirty="0">
                <a:latin typeface="Times" pitchFamily="-112" charset="0"/>
              </a:rPr>
              <a:t>Cycling stability improved for helium over argon atomized powders, perhaps a remnant of a finer solidification microstructure.  </a:t>
            </a:r>
          </a:p>
          <a:p>
            <a:pPr>
              <a:buClr>
                <a:schemeClr val="hlink"/>
              </a:buClr>
              <a:buSzPct val="200000"/>
              <a:buFontTx/>
              <a:buChar char="•"/>
            </a:pPr>
            <a:endParaRPr lang="en-US" sz="2000" dirty="0">
              <a:latin typeface="Times" pitchFamily="-112" charset="0"/>
            </a:endParaRPr>
          </a:p>
          <a:p>
            <a:pPr>
              <a:buClr>
                <a:schemeClr val="hlink"/>
              </a:buClr>
              <a:buSzPct val="200000"/>
              <a:buFontTx/>
              <a:buChar char="•"/>
            </a:pPr>
            <a:r>
              <a:rPr lang="en-US" sz="2000" dirty="0">
                <a:latin typeface="Times" pitchFamily="-112" charset="0"/>
              </a:rPr>
              <a:t>Gas-based fluorination process showed that continuous, thin LaF</a:t>
            </a:r>
            <a:r>
              <a:rPr lang="en-US" sz="2000" baseline="-25000" dirty="0">
                <a:latin typeface="Times" pitchFamily="-112" charset="0"/>
              </a:rPr>
              <a:t>3</a:t>
            </a:r>
            <a:r>
              <a:rPr lang="en-US" sz="2000" dirty="0">
                <a:latin typeface="Times" pitchFamily="-112" charset="0"/>
              </a:rPr>
              <a:t> coating could be formed on LaNi</a:t>
            </a:r>
            <a:r>
              <a:rPr lang="en-US" sz="2000" baseline="-25000" dirty="0">
                <a:latin typeface="Times" pitchFamily="-112" charset="0"/>
              </a:rPr>
              <a:t>4.75</a:t>
            </a:r>
            <a:r>
              <a:rPr lang="en-US" sz="2000" dirty="0">
                <a:latin typeface="Times" pitchFamily="-112" charset="0"/>
              </a:rPr>
              <a:t>Sn</a:t>
            </a:r>
            <a:r>
              <a:rPr lang="en-US" sz="2000" baseline="-25000" dirty="0">
                <a:latin typeface="Times" pitchFamily="-112" charset="0"/>
              </a:rPr>
              <a:t>0.25</a:t>
            </a:r>
            <a:r>
              <a:rPr lang="en-US" sz="2000" dirty="0">
                <a:latin typeface="Times" pitchFamily="-112" charset="0"/>
              </a:rPr>
              <a:t> gas atomized powders but </a:t>
            </a:r>
            <a:r>
              <a:rPr lang="en-US" sz="2000" dirty="0" err="1">
                <a:latin typeface="Times" pitchFamily="-112" charset="0"/>
              </a:rPr>
              <a:t>spallation</a:t>
            </a:r>
            <a:r>
              <a:rPr lang="en-US" sz="2000" dirty="0">
                <a:latin typeface="Times" pitchFamily="-112" charset="0"/>
              </a:rPr>
              <a:t> of the fluoride layer occurred during cycling..</a:t>
            </a:r>
          </a:p>
          <a:p>
            <a:pPr>
              <a:buClr>
                <a:schemeClr val="hlink"/>
              </a:buClr>
              <a:buSzPct val="200000"/>
              <a:buFontTx/>
              <a:buChar char="•"/>
            </a:pPr>
            <a:endParaRPr lang="en-US" sz="2000" dirty="0">
              <a:latin typeface="Times" pitchFamily="-112" charset="0"/>
            </a:endParaRPr>
          </a:p>
          <a:p>
            <a:pPr>
              <a:buClr>
                <a:schemeClr val="hlink"/>
              </a:buClr>
              <a:buSzPct val="200000"/>
              <a:buFontTx/>
              <a:buChar char="•"/>
            </a:pPr>
            <a:r>
              <a:rPr lang="en-US" sz="2000" dirty="0">
                <a:latin typeface="Times" pitchFamily="-112" charset="0"/>
              </a:rPr>
              <a:t>In spite of coating </a:t>
            </a:r>
            <a:r>
              <a:rPr lang="en-US" sz="2000" dirty="0" err="1">
                <a:latin typeface="Times" pitchFamily="-112" charset="0"/>
              </a:rPr>
              <a:t>spallation</a:t>
            </a:r>
            <a:r>
              <a:rPr lang="en-US" sz="2000" dirty="0">
                <a:latin typeface="Times" pitchFamily="-112" charset="0"/>
              </a:rPr>
              <a:t>, the finest powders did show some improvement in electrochemical capacity, possibly related to sub-surface nickel enrichment.</a:t>
            </a:r>
            <a:endParaRPr lang="en-US" sz="2400" dirty="0">
              <a:latin typeface="Times" pitchFamily="-11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dirty="0" smtClean="0"/>
          </a:p>
        </p:txBody>
      </p:sp>
      <p:sp>
        <p:nvSpPr>
          <p:cNvPr id="4099"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a:xfrm>
            <a:off x="609600" y="-228601"/>
            <a:ext cx="6477000" cy="1143001"/>
          </a:xfrm>
        </p:spPr>
        <p:txBody>
          <a:bodyPr/>
          <a:lstStyle/>
          <a:p>
            <a:r>
              <a:rPr lang="en-US" sz="3200" dirty="0" smtClean="0">
                <a:ea typeface="ＭＳ Ｐゴシック"/>
                <a:cs typeface="ＭＳ Ｐゴシック"/>
              </a:rPr>
              <a:t>Project Overview</a:t>
            </a:r>
          </a:p>
        </p:txBody>
      </p:sp>
      <p:sp>
        <p:nvSpPr>
          <p:cNvPr id="21506" name="Text Box 6"/>
          <p:cNvSpPr txBox="1">
            <a:spLocks noChangeArrowheads="1"/>
          </p:cNvSpPr>
          <p:nvPr/>
        </p:nvSpPr>
        <p:spPr bwMode="auto">
          <a:xfrm>
            <a:off x="76200" y="533400"/>
            <a:ext cx="8907462" cy="5210658"/>
          </a:xfrm>
          <a:prstGeom prst="rect">
            <a:avLst/>
          </a:prstGeom>
          <a:noFill/>
          <a:ln w="9525">
            <a:noFill/>
            <a:miter lim="800000"/>
            <a:headEnd/>
            <a:tailEnd/>
          </a:ln>
        </p:spPr>
        <p:txBody>
          <a:bodyPr wrap="square">
            <a:spAutoFit/>
          </a:bodyPr>
          <a:lstStyle/>
          <a:p>
            <a:pPr marL="176213" indent="-176213">
              <a:spcBef>
                <a:spcPct val="50000"/>
              </a:spcBef>
            </a:pPr>
            <a:r>
              <a:rPr lang="en-US" sz="2000" b="1" dirty="0"/>
              <a:t>Objective</a:t>
            </a:r>
          </a:p>
          <a:p>
            <a:pPr marL="176213" indent="-176213" algn="just" eaLnBrk="0" hangingPunct="0">
              <a:lnSpc>
                <a:spcPct val="90000"/>
              </a:lnSpc>
              <a:spcBef>
                <a:spcPct val="20000"/>
              </a:spcBef>
              <a:buClr>
                <a:srgbClr val="FF0000"/>
              </a:buClr>
              <a:buFont typeface="Wingdings" pitchFamily="2" charset="2"/>
              <a:buChar char="u"/>
            </a:pPr>
            <a:r>
              <a:rPr lang="en-US" dirty="0"/>
              <a:t>Develop non-RE permanent magnets with</a:t>
            </a:r>
            <a:r>
              <a:rPr lang="en-US" dirty="0" smtClean="0"/>
              <a:t> sufficient </a:t>
            </a:r>
            <a:r>
              <a:rPr lang="en-US" dirty="0" err="1"/>
              <a:t>coercivity</a:t>
            </a:r>
            <a:r>
              <a:rPr lang="en-US" dirty="0"/>
              <a:t> and energy product for advanced IPM traction motors.</a:t>
            </a:r>
            <a:r>
              <a:rPr lang="en-US" dirty="0" smtClean="0"/>
              <a:t>  </a:t>
            </a:r>
            <a:endParaRPr lang="en-US" dirty="0"/>
          </a:p>
          <a:p>
            <a:pPr marL="176213" indent="-176213" algn="just" eaLnBrk="0" hangingPunct="0">
              <a:lnSpc>
                <a:spcPct val="90000"/>
              </a:lnSpc>
              <a:spcAft>
                <a:spcPts val="600"/>
              </a:spcAft>
              <a:buClr>
                <a:srgbClr val="FF0000"/>
              </a:buClr>
              <a:buFont typeface="Wingdings" pitchFamily="2" charset="2"/>
              <a:buChar char="u"/>
            </a:pPr>
            <a:r>
              <a:rPr lang="en-US" dirty="0"/>
              <a:t>Further develop anisotropic sintered rare earth (RE) magnets to achieve highest energy product (4-6X isotropic bonded) with high temperature stability from single crystal/single domain micron-sized particles</a:t>
            </a:r>
          </a:p>
          <a:p>
            <a:pPr marL="176213" indent="-176213">
              <a:spcAft>
                <a:spcPts val="600"/>
              </a:spcAft>
            </a:pPr>
            <a:r>
              <a:rPr lang="en-US" sz="2000" b="1" dirty="0"/>
              <a:t>Addresses Targets</a:t>
            </a:r>
          </a:p>
          <a:p>
            <a:pPr marL="176213" indent="-176213">
              <a:spcAft>
                <a:spcPts val="600"/>
              </a:spcAft>
            </a:pPr>
            <a:r>
              <a:rPr lang="pl-PL" dirty="0"/>
              <a:t>The goal of this research is to maintain high temperature tolerance while improving the energy density of permanent magnets to permit advanced traction motors to reach 2015 goals of enhanced</a:t>
            </a:r>
            <a:r>
              <a:rPr lang="en-US" dirty="0">
                <a:latin typeface="Helvetica" pitchFamily="34" charset="0"/>
              </a:rPr>
              <a:t> specific power (&gt;1.2kW/kg), reduced size (&gt;5kW/l)</a:t>
            </a:r>
            <a:r>
              <a:rPr lang="en-US" dirty="0" smtClean="0">
                <a:latin typeface="Helvetica" pitchFamily="34" charset="0"/>
              </a:rPr>
              <a:t>, and reduced cost (&lt;$12/kW).</a:t>
            </a:r>
            <a:r>
              <a:rPr lang="en-US" sz="2400" b="1" dirty="0" smtClean="0"/>
              <a:t> </a:t>
            </a:r>
            <a:r>
              <a:rPr lang="en-US" dirty="0" smtClean="0">
                <a:latin typeface="Helvetica" pitchFamily="34" charset="0"/>
              </a:rPr>
              <a:t> </a:t>
            </a:r>
            <a:endParaRPr lang="en-US" sz="2400" b="1" dirty="0" smtClean="0"/>
          </a:p>
          <a:p>
            <a:pPr marL="176213" indent="-176213">
              <a:spcAft>
                <a:spcPts val="600"/>
              </a:spcAft>
            </a:pPr>
            <a:r>
              <a:rPr lang="en-US" sz="2000" b="1" dirty="0"/>
              <a:t>Uniqueness and Impacts</a:t>
            </a:r>
          </a:p>
          <a:p>
            <a:pPr marL="176213" indent="-176213">
              <a:spcAft>
                <a:spcPts val="600"/>
              </a:spcAft>
            </a:pPr>
            <a:r>
              <a:rPr lang="en-US" dirty="0"/>
              <a:t>Looming RE cost pressure and a very recent threat to RE supply motivated a large augmentation of the permanent magnet project to include a major research effort to elevate transition metal-based permanent magnet designs (modify or discover new) to the realm of</a:t>
            </a:r>
            <a:r>
              <a:rPr lang="en-US" dirty="0" smtClean="0"/>
              <a:t> the high </a:t>
            </a:r>
            <a:r>
              <a:rPr lang="en-US" dirty="0"/>
              <a:t>magnetic strength </a:t>
            </a:r>
            <a:r>
              <a:rPr lang="en-US" dirty="0" smtClean="0"/>
              <a:t>(especially </a:t>
            </a:r>
            <a:r>
              <a:rPr lang="en-US" dirty="0" err="1" smtClean="0"/>
              <a:t>coercivity</a:t>
            </a:r>
            <a:r>
              <a:rPr lang="en-US" dirty="0"/>
              <a:t>) necessary for high torque drive motors..</a:t>
            </a:r>
          </a:p>
        </p:txBody>
      </p:sp>
      <p:sp>
        <p:nvSpPr>
          <p:cNvPr id="21508" name="Slide Number Placeholder 1"/>
          <p:cNvSpPr txBox="1">
            <a:spLocks/>
          </p:cNvSpPr>
          <p:nvPr/>
        </p:nvSpPr>
        <p:spPr bwMode="auto">
          <a:xfrm>
            <a:off x="7086600" y="6477000"/>
            <a:ext cx="1905000" cy="304800"/>
          </a:xfrm>
          <a:prstGeom prst="rect">
            <a:avLst/>
          </a:prstGeom>
          <a:noFill/>
          <a:ln w="9525">
            <a:noFill/>
            <a:miter lim="800000"/>
            <a:headEnd/>
            <a:tailEnd/>
          </a:ln>
        </p:spPr>
        <p:txBody>
          <a:bodyPr/>
          <a:lstStyle/>
          <a:p>
            <a:pPr algn="r"/>
            <a:fld id="{15D85998-A7F2-4DF3-8636-CD7FAF406BC0}" type="slidenum">
              <a:rPr lang="en-US" sz="1400">
                <a:cs typeface="Arial" charset="0"/>
              </a:rPr>
              <a:pPr algn="r"/>
              <a:t>16</a:t>
            </a:fld>
            <a:endParaRPr lang="en-US" sz="140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4552950" y="3424238"/>
            <a:ext cx="38100" cy="9525"/>
          </a:xfrm>
          <a:prstGeom prst="rect">
            <a:avLst/>
          </a:prstGeom>
          <a:noFill/>
          <a:ln w="9525">
            <a:noFill/>
            <a:miter lim="800000"/>
            <a:headEnd/>
            <a:tailEnd/>
          </a:ln>
        </p:spPr>
      </p:pic>
      <p:sp>
        <p:nvSpPr>
          <p:cNvPr id="20483" name="TextBox 3"/>
          <p:cNvSpPr txBox="1">
            <a:spLocks noChangeArrowheads="1"/>
          </p:cNvSpPr>
          <p:nvPr/>
        </p:nvSpPr>
        <p:spPr bwMode="auto">
          <a:xfrm>
            <a:off x="266700" y="139700"/>
            <a:ext cx="4127500" cy="830997"/>
          </a:xfrm>
          <a:prstGeom prst="rect">
            <a:avLst/>
          </a:prstGeom>
          <a:noFill/>
          <a:ln w="9525">
            <a:noFill/>
            <a:miter lim="800000"/>
            <a:headEnd/>
            <a:tailEnd/>
          </a:ln>
        </p:spPr>
        <p:txBody>
          <a:bodyPr wrap="square">
            <a:spAutoFit/>
          </a:bodyPr>
          <a:lstStyle/>
          <a:p>
            <a:r>
              <a:rPr lang="en-US" sz="2400" b="1" dirty="0" smtClean="0">
                <a:solidFill>
                  <a:srgbClr val="3B699B"/>
                </a:solidFill>
              </a:rPr>
              <a:t>Motivation:  </a:t>
            </a:r>
            <a:r>
              <a:rPr lang="en-US" sz="2400" b="1" i="1" dirty="0" smtClean="0">
                <a:solidFill>
                  <a:srgbClr val="3B699B"/>
                </a:solidFill>
              </a:rPr>
              <a:t>Rare Earth 			Supply</a:t>
            </a:r>
            <a:endParaRPr lang="en-US" sz="2400" b="1" i="1" dirty="0">
              <a:solidFill>
                <a:srgbClr val="3B699B"/>
              </a:solidFill>
            </a:endParaRPr>
          </a:p>
        </p:txBody>
      </p:sp>
      <p:pic>
        <p:nvPicPr>
          <p:cNvPr id="20484" name="Picture 2"/>
          <p:cNvPicPr>
            <a:picLocks noChangeAspect="1" noChangeArrowheads="1"/>
          </p:cNvPicPr>
          <p:nvPr/>
        </p:nvPicPr>
        <p:blipFill>
          <a:blip r:embed="rId3" cstate="print"/>
          <a:srcRect b="1478"/>
          <a:stretch>
            <a:fillRect/>
          </a:stretch>
        </p:blipFill>
        <p:spPr bwMode="auto">
          <a:xfrm>
            <a:off x="2133600" y="2395538"/>
            <a:ext cx="7021883" cy="446246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600" t="6262" r="3783" b="1866"/>
          <a:stretch>
            <a:fillRect/>
          </a:stretch>
        </p:blipFill>
        <p:spPr bwMode="auto">
          <a:xfrm>
            <a:off x="3840273" y="0"/>
            <a:ext cx="4770327" cy="2762613"/>
          </a:xfrm>
          <a:prstGeom prst="rect">
            <a:avLst/>
          </a:prstGeom>
          <a:noFill/>
          <a:ln w="9525">
            <a:noFill/>
            <a:miter lim="800000"/>
            <a:headEnd/>
            <a:tailEnd/>
          </a:ln>
        </p:spPr>
      </p:pic>
      <p:sp>
        <p:nvSpPr>
          <p:cNvPr id="7" name="TextBox 6"/>
          <p:cNvSpPr txBox="1"/>
          <p:nvPr/>
        </p:nvSpPr>
        <p:spPr>
          <a:xfrm>
            <a:off x="330200" y="952500"/>
            <a:ext cx="3365500" cy="1477328"/>
          </a:xfrm>
          <a:prstGeom prst="rect">
            <a:avLst/>
          </a:prstGeom>
          <a:noFill/>
        </p:spPr>
        <p:txBody>
          <a:bodyPr wrap="square" rtlCol="0">
            <a:spAutoFit/>
          </a:bodyPr>
          <a:lstStyle/>
          <a:p>
            <a:pPr>
              <a:buClr>
                <a:srgbClr val="FF0000"/>
              </a:buClr>
              <a:buFont typeface="Wingdings" charset="2"/>
              <a:buChar char="u"/>
            </a:pPr>
            <a:r>
              <a:rPr lang="en-US" dirty="0" smtClean="0"/>
              <a:t>Many industrial and consumer uses for rare earths are growing and will continue to be major demands for rare earth metals in the future.</a:t>
            </a:r>
            <a:endParaRPr lang="en-US" dirty="0"/>
          </a:p>
        </p:txBody>
      </p:sp>
      <p:sp>
        <p:nvSpPr>
          <p:cNvPr id="9" name="TextBox 8"/>
          <p:cNvSpPr txBox="1"/>
          <p:nvPr/>
        </p:nvSpPr>
        <p:spPr>
          <a:xfrm>
            <a:off x="381000" y="2743200"/>
            <a:ext cx="1676400" cy="2585323"/>
          </a:xfrm>
          <a:prstGeom prst="rect">
            <a:avLst/>
          </a:prstGeom>
          <a:noFill/>
        </p:spPr>
        <p:txBody>
          <a:bodyPr wrap="square" rtlCol="0">
            <a:spAutoFit/>
          </a:bodyPr>
          <a:lstStyle/>
          <a:p>
            <a:pPr>
              <a:buClr>
                <a:srgbClr val="008000"/>
              </a:buClr>
              <a:buFont typeface="Wingdings" charset="2"/>
              <a:buChar char="u"/>
            </a:pPr>
            <a:r>
              <a:rPr lang="en-US" dirty="0" smtClean="0"/>
              <a:t>High performance permanent magnets</a:t>
            </a:r>
          </a:p>
          <a:p>
            <a:pPr>
              <a:buClr>
                <a:srgbClr val="008000"/>
              </a:buClr>
              <a:buFont typeface="Wingdings" charset="2"/>
              <a:buChar char="u"/>
            </a:pPr>
            <a:endParaRPr lang="en-US" dirty="0" smtClean="0"/>
          </a:p>
          <a:p>
            <a:pPr>
              <a:buClr>
                <a:srgbClr val="008000"/>
              </a:buClr>
              <a:buFont typeface="Wingdings" charset="2"/>
              <a:buChar char="u"/>
            </a:pPr>
            <a:r>
              <a:rPr lang="en-US" dirty="0" smtClean="0"/>
              <a:t>Ni-MH secondary storage batteries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65125" y="376238"/>
            <a:ext cx="8245475" cy="461962"/>
          </a:xfrm>
          <a:solidFill>
            <a:srgbClr val="FFFFFF"/>
          </a:solidFill>
        </p:spPr>
        <p:txBody>
          <a:bodyPr/>
          <a:lstStyle/>
          <a:p>
            <a:pPr algn="l" eaLnBrk="1" hangingPunct="1"/>
            <a:r>
              <a:rPr lang="en-US" sz="2400" dirty="0" smtClean="0">
                <a:ea typeface="ＭＳ Ｐゴシック"/>
                <a:cs typeface="ＭＳ Ｐゴシック"/>
              </a:rPr>
              <a:t>Permanent Magnet Development for Automotive Traction Motors</a:t>
            </a:r>
            <a:br>
              <a:rPr lang="en-US" sz="2400" dirty="0" smtClean="0">
                <a:ea typeface="ＭＳ Ｐゴシック"/>
                <a:cs typeface="ＭＳ Ｐゴシック"/>
              </a:rPr>
            </a:br>
            <a:r>
              <a:rPr lang="en-US" sz="2000" dirty="0" smtClean="0">
                <a:ea typeface="ＭＳ Ｐゴシック"/>
                <a:cs typeface="ＭＳ Ｐゴシック"/>
              </a:rPr>
              <a:t>Includes:  </a:t>
            </a:r>
            <a:r>
              <a:rPr lang="en-US" sz="2000" i="1" dirty="0" smtClean="0">
                <a:ea typeface="ＭＳ Ｐゴシック"/>
                <a:cs typeface="ＭＳ Ｐゴシック"/>
              </a:rPr>
              <a:t>Beyond Rare Earth Magnets (BREM)</a:t>
            </a:r>
          </a:p>
        </p:txBody>
      </p:sp>
      <p:sp>
        <p:nvSpPr>
          <p:cNvPr id="16386" name="Rectangle 3"/>
          <p:cNvSpPr>
            <a:spLocks noGrp="1" noChangeArrowheads="1"/>
          </p:cNvSpPr>
          <p:nvPr>
            <p:ph type="subTitle" idx="1"/>
          </p:nvPr>
        </p:nvSpPr>
        <p:spPr>
          <a:xfrm>
            <a:off x="379413" y="1249362"/>
            <a:ext cx="8764587" cy="3551238"/>
          </a:xfrm>
        </p:spPr>
        <p:txBody>
          <a:bodyPr/>
          <a:lstStyle/>
          <a:p>
            <a:pPr algn="l" eaLnBrk="1" hangingPunct="1">
              <a:lnSpc>
                <a:spcPct val="100000"/>
              </a:lnSpc>
              <a:spcBef>
                <a:spcPct val="0"/>
              </a:spcBef>
            </a:pPr>
            <a:r>
              <a:rPr lang="en-US" sz="1600" dirty="0" smtClean="0">
                <a:ea typeface="ＭＳ Ｐゴシック"/>
                <a:cs typeface="ＭＳ Ｐゴシック"/>
              </a:rPr>
              <a:t>Iver E. Anderson</a:t>
            </a:r>
          </a:p>
          <a:p>
            <a:pPr algn="l" eaLnBrk="1" hangingPunct="1">
              <a:lnSpc>
                <a:spcPct val="100000"/>
              </a:lnSpc>
              <a:spcBef>
                <a:spcPct val="0"/>
              </a:spcBef>
            </a:pPr>
            <a:r>
              <a:rPr lang="en-US" sz="1400" dirty="0" smtClean="0">
                <a:ea typeface="ＭＳ Ｐゴシック"/>
                <a:cs typeface="ＭＳ Ｐゴシック"/>
              </a:rPr>
              <a:t>Organization:  Ames Laboratory (USDOE)</a:t>
            </a:r>
          </a:p>
          <a:p>
            <a:pPr algn="l" eaLnBrk="1" hangingPunct="1">
              <a:lnSpc>
                <a:spcPct val="100000"/>
              </a:lnSpc>
              <a:spcBef>
                <a:spcPct val="0"/>
              </a:spcBef>
            </a:pPr>
            <a:r>
              <a:rPr lang="en-US" sz="1400" dirty="0" smtClean="0">
                <a:ea typeface="ＭＳ Ｐゴシック"/>
                <a:cs typeface="ＭＳ Ｐゴシック"/>
              </a:rPr>
              <a:t>Email:  </a:t>
            </a:r>
            <a:r>
              <a:rPr lang="en-US" sz="1400" dirty="0" err="1" smtClean="0">
                <a:ea typeface="ＭＳ Ｐゴシック"/>
                <a:cs typeface="ＭＳ Ｐゴシック"/>
              </a:rPr>
              <a:t>andersoni@ameslab.gov</a:t>
            </a:r>
            <a:endParaRPr lang="en-US" sz="1400" dirty="0" smtClean="0">
              <a:ea typeface="ＭＳ Ｐゴシック"/>
              <a:cs typeface="ＭＳ Ｐゴシック"/>
            </a:endParaRPr>
          </a:p>
          <a:p>
            <a:pPr algn="l" eaLnBrk="1" hangingPunct="1">
              <a:lnSpc>
                <a:spcPct val="100000"/>
              </a:lnSpc>
              <a:spcBef>
                <a:spcPct val="0"/>
              </a:spcBef>
            </a:pPr>
            <a:r>
              <a:rPr lang="en-US" sz="1400" dirty="0" smtClean="0">
                <a:ea typeface="ＭＳ Ｐゴシック"/>
                <a:cs typeface="ＭＳ Ｐゴシック"/>
              </a:rPr>
              <a:t>Phone:  515-294-9791</a:t>
            </a:r>
          </a:p>
          <a:p>
            <a:pPr algn="l" eaLnBrk="1" hangingPunct="1">
              <a:lnSpc>
                <a:spcPct val="70000"/>
              </a:lnSpc>
              <a:spcAft>
                <a:spcPts val="600"/>
              </a:spcAft>
            </a:pPr>
            <a:r>
              <a:rPr lang="en-US" sz="1400" dirty="0" smtClean="0">
                <a:ea typeface="ＭＳ Ｐゴシック"/>
                <a:cs typeface="ＭＳ Ｐゴシック"/>
              </a:rPr>
              <a:t>Leadership Team:  	Iver E. Anderson, R. William McCallum, Matthew J. Kramer:  Ames Lab (USDOE)</a:t>
            </a:r>
          </a:p>
          <a:p>
            <a:pPr algn="l" eaLnBrk="1" hangingPunct="1">
              <a:lnSpc>
                <a:spcPct val="70000"/>
              </a:lnSpc>
              <a:spcAft>
                <a:spcPts val="0"/>
              </a:spcAft>
            </a:pPr>
            <a:r>
              <a:rPr lang="en-US" sz="1400" dirty="0" smtClean="0">
                <a:ea typeface="ＭＳ Ｐゴシック"/>
                <a:cs typeface="ＭＳ Ｐゴシック"/>
              </a:rPr>
              <a:t>BREM Team: 	</a:t>
            </a:r>
            <a:r>
              <a:rPr lang="en-US" sz="1400" dirty="0" smtClean="0"/>
              <a:t>B. Harmon, K.M. Ho, C.Z. Wang, V. </a:t>
            </a:r>
            <a:r>
              <a:rPr lang="en-US" sz="1400" dirty="0" err="1" smtClean="0"/>
              <a:t>Antropov</a:t>
            </a:r>
            <a:r>
              <a:rPr lang="en-US" sz="1400" dirty="0" smtClean="0"/>
              <a:t>, and R. Napolitano:  </a:t>
            </a:r>
            <a:r>
              <a:rPr lang="en-US" sz="1400" dirty="0" smtClean="0">
                <a:ea typeface="ＭＳ Ｐゴシック"/>
                <a:cs typeface="ＭＳ Ｐゴシック"/>
              </a:rPr>
              <a:t>Ames Lab</a:t>
            </a:r>
          </a:p>
          <a:p>
            <a:pPr algn="l" eaLnBrk="1" hangingPunct="1">
              <a:lnSpc>
                <a:spcPct val="70000"/>
              </a:lnSpc>
              <a:spcAft>
                <a:spcPts val="0"/>
              </a:spcAft>
            </a:pPr>
            <a:r>
              <a:rPr lang="en-US" sz="1400" dirty="0" smtClean="0">
                <a:ea typeface="ＭＳ Ｐゴシック"/>
                <a:cs typeface="ＭＳ Ｐゴシック"/>
              </a:rPr>
              <a:t> (USDOE) </a:t>
            </a:r>
            <a:r>
              <a:rPr lang="en-US" sz="1400" dirty="0" smtClean="0"/>
              <a:t>		R. </a:t>
            </a:r>
            <a:r>
              <a:rPr lang="en-US" sz="1400" dirty="0" err="1" smtClean="0"/>
              <a:t>Skomski</a:t>
            </a:r>
            <a:r>
              <a:rPr lang="en-US" sz="1400" dirty="0" smtClean="0"/>
              <a:t>, D. </a:t>
            </a:r>
            <a:r>
              <a:rPr lang="en-US" sz="1400" dirty="0" err="1" smtClean="0"/>
              <a:t>Sellmyer</a:t>
            </a:r>
            <a:r>
              <a:rPr lang="en-US" sz="1400" dirty="0" smtClean="0"/>
              <a:t> and J. Shield:  Univ. Nebraska-Lincoln</a:t>
            </a:r>
          </a:p>
          <a:p>
            <a:pPr algn="l" eaLnBrk="1" hangingPunct="1">
              <a:lnSpc>
                <a:spcPct val="70000"/>
              </a:lnSpc>
            </a:pPr>
            <a:r>
              <a:rPr lang="en-US" sz="1400" dirty="0" smtClean="0"/>
              <a:t>		M. Stocks:  ORNL</a:t>
            </a:r>
          </a:p>
          <a:p>
            <a:pPr algn="l" eaLnBrk="1" hangingPunct="1">
              <a:lnSpc>
                <a:spcPct val="70000"/>
              </a:lnSpc>
            </a:pPr>
            <a:r>
              <a:rPr lang="en-US" sz="1400" dirty="0" smtClean="0"/>
              <a:t>		I. Takeuchi:  Univ. Maryland</a:t>
            </a:r>
          </a:p>
          <a:p>
            <a:pPr algn="l" eaLnBrk="1" hangingPunct="1">
              <a:lnSpc>
                <a:spcPct val="70000"/>
              </a:lnSpc>
            </a:pPr>
            <a:r>
              <a:rPr lang="en-US" sz="1400" dirty="0" smtClean="0"/>
              <a:t>		S. Sun:  Brown Univ.</a:t>
            </a:r>
          </a:p>
          <a:p>
            <a:pPr algn="l" eaLnBrk="1" hangingPunct="1">
              <a:lnSpc>
                <a:spcPct val="70000"/>
              </a:lnSpc>
            </a:pPr>
            <a:r>
              <a:rPr lang="en-US" sz="1400" dirty="0" smtClean="0">
                <a:ea typeface="ＭＳ Ｐゴシック"/>
                <a:cs typeface="ＭＳ Ｐゴシック"/>
              </a:rPr>
              <a:t>		S. </a:t>
            </a:r>
            <a:r>
              <a:rPr lang="en-US" sz="1400" dirty="0" err="1" smtClean="0">
                <a:ea typeface="ＭＳ Ｐゴシック"/>
                <a:cs typeface="ＭＳ Ｐゴシック"/>
              </a:rPr>
              <a:t>Constantinides</a:t>
            </a:r>
            <a:r>
              <a:rPr lang="en-US" sz="1400" dirty="0" smtClean="0">
                <a:ea typeface="ＭＳ Ｐゴシック"/>
                <a:cs typeface="ＭＳ Ｐゴシック"/>
              </a:rPr>
              <a:t>:  Arnold Magnetic Technologies, Inc.</a:t>
            </a:r>
          </a:p>
          <a:p>
            <a:pPr algn="l" eaLnBrk="1" hangingPunct="1">
              <a:lnSpc>
                <a:spcPct val="70000"/>
              </a:lnSpc>
            </a:pPr>
            <a:r>
              <a:rPr lang="en-US" sz="1400" dirty="0" smtClean="0">
                <a:ea typeface="ＭＳ Ｐゴシック"/>
                <a:cs typeface="ＭＳ Ｐゴシック"/>
              </a:rPr>
              <a:t>Project Duration:  FY2001 to FY2015</a:t>
            </a:r>
          </a:p>
          <a:p>
            <a:pPr algn="l" eaLnBrk="1" hangingPunct="1">
              <a:lnSpc>
                <a:spcPct val="70000"/>
              </a:lnSpc>
            </a:pPr>
            <a:endParaRPr lang="en-US" sz="1400" dirty="0" smtClean="0">
              <a:ea typeface="ＭＳ Ｐゴシック"/>
              <a:cs typeface="ＭＳ Ｐゴシック"/>
            </a:endParaRPr>
          </a:p>
          <a:p>
            <a:pPr algn="l" eaLnBrk="1" hangingPunct="1">
              <a:lnSpc>
                <a:spcPct val="100000"/>
              </a:lnSpc>
              <a:spcBef>
                <a:spcPct val="0"/>
              </a:spcBef>
            </a:pPr>
            <a:r>
              <a:rPr lang="en-US" sz="1200" dirty="0" smtClean="0">
                <a:ea typeface="ＭＳ Ｐゴシック"/>
                <a:cs typeface="ＭＳ Ｐゴシック"/>
              </a:rPr>
              <a:t>DOE Vehicle Technologies Program</a:t>
            </a:r>
          </a:p>
          <a:p>
            <a:pPr algn="l" eaLnBrk="1" hangingPunct="1">
              <a:lnSpc>
                <a:spcPct val="100000"/>
              </a:lnSpc>
              <a:spcBef>
                <a:spcPct val="0"/>
              </a:spcBef>
            </a:pPr>
            <a:r>
              <a:rPr lang="en-US" sz="1200" dirty="0" smtClean="0">
                <a:ea typeface="ＭＳ Ｐゴシック"/>
                <a:cs typeface="ＭＳ Ｐゴシック"/>
              </a:rPr>
              <a:t>Advanced Power Electronics and Electric Machines Research </a:t>
            </a:r>
          </a:p>
          <a:p>
            <a:pPr algn="l" eaLnBrk="1" hangingPunct="1">
              <a:lnSpc>
                <a:spcPct val="100000"/>
              </a:lnSpc>
              <a:spcBef>
                <a:spcPct val="0"/>
              </a:spcBef>
            </a:pPr>
            <a:r>
              <a:rPr lang="en-US" sz="1200" dirty="0" smtClean="0">
                <a:ea typeface="ＭＳ Ｐゴシック"/>
                <a:cs typeface="ＭＳ Ｐゴシック"/>
              </a:rPr>
              <a:t>FY11 Kickoff Meeting</a:t>
            </a:r>
          </a:p>
          <a:p>
            <a:pPr algn="l" eaLnBrk="1" hangingPunct="1">
              <a:lnSpc>
                <a:spcPct val="100000"/>
              </a:lnSpc>
              <a:spcBef>
                <a:spcPct val="0"/>
              </a:spcBef>
            </a:pPr>
            <a:endParaRPr lang="en-US" sz="1000" dirty="0" smtClean="0">
              <a:ea typeface="ＭＳ Ｐゴシック"/>
              <a:cs typeface="ＭＳ Ｐゴシック"/>
            </a:endParaRPr>
          </a:p>
          <a:p>
            <a:pPr algn="l" eaLnBrk="1" hangingPunct="1">
              <a:lnSpc>
                <a:spcPct val="100000"/>
              </a:lnSpc>
              <a:spcBef>
                <a:spcPct val="0"/>
              </a:spcBef>
            </a:pPr>
            <a:r>
              <a:rPr lang="en-US" sz="1000" dirty="0" smtClean="0"/>
              <a:t>Oak Ridge National Laboratory</a:t>
            </a:r>
          </a:p>
          <a:p>
            <a:pPr algn="l" eaLnBrk="1" hangingPunct="1">
              <a:lnSpc>
                <a:spcPct val="100000"/>
              </a:lnSpc>
              <a:spcBef>
                <a:spcPct val="0"/>
              </a:spcBef>
            </a:pPr>
            <a:r>
              <a:rPr lang="en-US" sz="1000" dirty="0" smtClean="0"/>
              <a:t>Oak Ridge, Tennessee</a:t>
            </a:r>
          </a:p>
          <a:p>
            <a:pPr algn="l" eaLnBrk="1" hangingPunct="1">
              <a:lnSpc>
                <a:spcPct val="70000"/>
              </a:lnSpc>
            </a:pPr>
            <a:r>
              <a:rPr lang="en-US" sz="1200" dirty="0" smtClean="0">
                <a:ea typeface="ＭＳ Ｐゴシック"/>
                <a:cs typeface="ＭＳ Ｐゴシック"/>
              </a:rPr>
              <a:t>November 18, 2010</a:t>
            </a:r>
            <a:endParaRPr lang="en-US" sz="1400" dirty="0" smtClean="0">
              <a:ea typeface="ＭＳ Ｐゴシック"/>
              <a:cs typeface="ＭＳ Ｐゴシック"/>
            </a:endParaRPr>
          </a:p>
          <a:p>
            <a:pPr algn="l" eaLnBrk="1" hangingPunct="1">
              <a:lnSpc>
                <a:spcPct val="70000"/>
              </a:lnSpc>
            </a:pPr>
            <a:endParaRPr lang="en-US" sz="1400" dirty="0" smtClean="0">
              <a:ea typeface="ＭＳ Ｐゴシック"/>
              <a:cs typeface="ＭＳ Ｐゴシック"/>
            </a:endParaRPr>
          </a:p>
        </p:txBody>
      </p:sp>
      <p:pic>
        <p:nvPicPr>
          <p:cNvPr id="16387" name="Picture 5" descr="Freedomcar-logo-small-new"/>
          <p:cNvPicPr>
            <a:picLocks noChangeAspect="1" noChangeArrowheads="1"/>
          </p:cNvPicPr>
          <p:nvPr/>
        </p:nvPicPr>
        <p:blipFill>
          <a:blip r:embed="rId3" cstate="print"/>
          <a:srcRect/>
          <a:stretch>
            <a:fillRect/>
          </a:stretch>
        </p:blipFill>
        <p:spPr bwMode="auto">
          <a:xfrm>
            <a:off x="3200400" y="5867400"/>
            <a:ext cx="1457325" cy="59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9"/>
          <p:cNvSpPr>
            <a:spLocks noGrp="1" noChangeArrowheads="1"/>
          </p:cNvSpPr>
          <p:nvPr>
            <p:ph type="sldNum" sz="quarter" idx="10"/>
          </p:nvPr>
        </p:nvSpPr>
        <p:spPr>
          <a:noFill/>
        </p:spPr>
        <p:txBody>
          <a:bodyPr/>
          <a:lstStyle/>
          <a:p>
            <a:fld id="{F85CEE1D-0369-44C6-B3D8-26446E4044F0}" type="slidenum">
              <a:rPr lang="en-US" smtClean="0"/>
              <a:pPr/>
              <a:t>4</a:t>
            </a:fld>
            <a:endParaRPr lang="en-US" smtClean="0"/>
          </a:p>
        </p:txBody>
      </p:sp>
      <p:sp>
        <p:nvSpPr>
          <p:cNvPr id="18434" name="Rectangle 2"/>
          <p:cNvSpPr>
            <a:spLocks noGrp="1" noChangeArrowheads="1"/>
          </p:cNvSpPr>
          <p:nvPr>
            <p:ph type="title"/>
          </p:nvPr>
        </p:nvSpPr>
        <p:spPr>
          <a:xfrm>
            <a:off x="2895600" y="561975"/>
            <a:ext cx="3213100" cy="504825"/>
          </a:xfrm>
        </p:spPr>
        <p:txBody>
          <a:bodyPr/>
          <a:lstStyle/>
          <a:p>
            <a:r>
              <a:rPr lang="en-US" sz="3200" dirty="0" smtClean="0">
                <a:ea typeface="ＭＳ Ｐゴシック"/>
                <a:cs typeface="ＭＳ Ｐゴシック"/>
              </a:rPr>
              <a:t>The Problem</a:t>
            </a:r>
          </a:p>
        </p:txBody>
      </p:sp>
      <p:sp>
        <p:nvSpPr>
          <p:cNvPr id="18435" name="Rectangle 3"/>
          <p:cNvSpPr>
            <a:spLocks noGrp="1" noChangeArrowheads="1"/>
          </p:cNvSpPr>
          <p:nvPr>
            <p:ph type="body" idx="1"/>
          </p:nvPr>
        </p:nvSpPr>
        <p:spPr>
          <a:xfrm>
            <a:off x="228600" y="1600200"/>
            <a:ext cx="8610600" cy="4533900"/>
          </a:xfrm>
        </p:spPr>
        <p:txBody>
          <a:bodyPr/>
          <a:lstStyle/>
          <a:p>
            <a:pPr algn="just">
              <a:buClr>
                <a:srgbClr val="FF0000"/>
              </a:buClr>
              <a:buFont typeface="Wingdings" pitchFamily="2" charset="2"/>
              <a:buChar char="u"/>
            </a:pPr>
            <a:r>
              <a:rPr lang="en-US" sz="2000" dirty="0" smtClean="0">
                <a:ea typeface="ＭＳ Ｐゴシック"/>
                <a:cs typeface="ＭＳ Ｐゴシック"/>
              </a:rPr>
              <a:t>To meet 2015 goals for enhanced specific power and reduced cost for high volume manufacturing of advanced electric drive motors, it is essential to improve the alloy design and processing of permanent magnets (PM), particularly by innovative solidification and powder processing. </a:t>
            </a:r>
          </a:p>
          <a:p>
            <a:pPr algn="just">
              <a:buClr>
                <a:srgbClr val="FF0000"/>
              </a:buClr>
              <a:buFont typeface="Wingdings" pitchFamily="2" charset="2"/>
              <a:buChar char="u"/>
            </a:pPr>
            <a:r>
              <a:rPr lang="en-US" sz="2000" dirty="0" smtClean="0">
                <a:ea typeface="ＭＳ Ｐゴシック"/>
                <a:cs typeface="ＭＳ Ｐゴシック"/>
              </a:rPr>
              <a:t>The fully developed PM material must: </a:t>
            </a:r>
          </a:p>
          <a:p>
            <a:pPr marL="800100" lvl="1" indent="-342900" algn="just">
              <a:buClr>
                <a:srgbClr val="FF0000"/>
              </a:buClr>
              <a:buFont typeface="Wingdings" pitchFamily="2" charset="2"/>
              <a:buChar char="ü"/>
            </a:pPr>
            <a:r>
              <a:rPr lang="en-US" sz="2000" dirty="0" smtClean="0"/>
              <a:t>contain little or no rare earth (RE) elements due to an impending world wide RE shortage</a:t>
            </a:r>
          </a:p>
          <a:p>
            <a:pPr marL="800100" lvl="1" indent="-342900" algn="just">
              <a:buClr>
                <a:srgbClr val="FF0000"/>
              </a:buClr>
              <a:buFont typeface="Wingdings" pitchFamily="2" charset="2"/>
              <a:buChar char="ü"/>
            </a:pPr>
            <a:r>
              <a:rPr lang="en-US" sz="2000" dirty="0" smtClean="0"/>
              <a:t>achieve superiority for elevated temperature (150-200˚C) operation to minimize motor cooling needs.</a:t>
            </a:r>
          </a:p>
          <a:p>
            <a:pPr marL="800100" lvl="1" indent="-342900" algn="just">
              <a:buClr>
                <a:srgbClr val="FF0000"/>
              </a:buClr>
              <a:buFont typeface="Wingdings" pitchFamily="2" charset="2"/>
              <a:buChar char="ü"/>
            </a:pPr>
            <a:r>
              <a:rPr lang="en-US" sz="2000" dirty="0" smtClean="0"/>
              <a:t>remain competitive at room temperature with current high magnetic energy density (</a:t>
            </a:r>
            <a:r>
              <a:rPr lang="en-US" sz="2000" dirty="0" err="1" smtClean="0"/>
              <a:t>MGOe</a:t>
            </a:r>
            <a:r>
              <a:rPr lang="en-US" sz="2000" dirty="0" smtClean="0"/>
              <a:t>) materials to conserve valuable materials. </a:t>
            </a:r>
          </a:p>
        </p:txBody>
      </p:sp>
      <p:pic>
        <p:nvPicPr>
          <p:cNvPr id="5" name="Picture 4" descr="17146_Fusion_Three_Quarters.jpg"/>
          <p:cNvPicPr>
            <a:picLocks noChangeAspect="1"/>
          </p:cNvPicPr>
          <p:nvPr/>
        </p:nvPicPr>
        <p:blipFill>
          <a:blip r:embed="rId3"/>
          <a:srcRect l="4452" t="9277" r="3931" b="6713"/>
          <a:stretch>
            <a:fillRect/>
          </a:stretch>
        </p:blipFill>
        <p:spPr>
          <a:xfrm>
            <a:off x="0" y="0"/>
            <a:ext cx="2864556" cy="1540999"/>
          </a:xfrm>
          <a:prstGeom prst="rect">
            <a:avLst/>
          </a:prstGeom>
        </p:spPr>
      </p:pic>
      <p:pic>
        <p:nvPicPr>
          <p:cNvPr id="6" name="Picture 5" descr="17148_17145_2011_Chevy_Volt_PR_Shot.jpg"/>
          <p:cNvPicPr>
            <a:picLocks noChangeAspect="1"/>
          </p:cNvPicPr>
          <p:nvPr/>
        </p:nvPicPr>
        <p:blipFill>
          <a:blip r:embed="rId4"/>
          <a:srcRect t="13645" b="8241"/>
          <a:stretch>
            <a:fillRect/>
          </a:stretch>
        </p:blipFill>
        <p:spPr>
          <a:xfrm>
            <a:off x="5432778" y="0"/>
            <a:ext cx="3711222" cy="1594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74613"/>
            <a:ext cx="7086600" cy="1143001"/>
          </a:xfrm>
        </p:spPr>
        <p:txBody>
          <a:bodyPr/>
          <a:lstStyle/>
          <a:p>
            <a:r>
              <a:rPr lang="en-US" dirty="0">
                <a:ea typeface="ＭＳ Ｐゴシック" charset="-128"/>
                <a:cs typeface="ＭＳ Ｐゴシック" charset="-128"/>
              </a:rPr>
              <a:t>Description </a:t>
            </a:r>
            <a:r>
              <a:rPr lang="en-US" dirty="0" smtClean="0">
                <a:ea typeface="ＭＳ Ｐゴシック" charset="-128"/>
                <a:cs typeface="ＭＳ Ｐゴシック" charset="-128"/>
              </a:rPr>
              <a:t>of Research Phases</a:t>
            </a:r>
            <a:endParaRPr lang="en-US" dirty="0">
              <a:ea typeface="ＭＳ Ｐゴシック" charset="-128"/>
              <a:cs typeface="ＭＳ Ｐゴシック" charset="-128"/>
            </a:endParaRPr>
          </a:p>
        </p:txBody>
      </p:sp>
      <p:sp>
        <p:nvSpPr>
          <p:cNvPr id="26627" name="Slide Number Placeholder 3"/>
          <p:cNvSpPr>
            <a:spLocks noGrp="1"/>
          </p:cNvSpPr>
          <p:nvPr>
            <p:ph type="sldNum" sz="quarter" idx="10"/>
          </p:nvPr>
        </p:nvSpPr>
        <p:spPr>
          <a:noFill/>
        </p:spPr>
        <p:txBody>
          <a:bodyPr/>
          <a:lstStyle/>
          <a:p>
            <a:fld id="{C3DCD363-09C8-5443-81DB-8BB9F19A23AA}" type="slidenum">
              <a:rPr lang="en-US"/>
              <a:pPr/>
              <a:t>5</a:t>
            </a:fld>
            <a:endParaRPr lang="en-US"/>
          </a:p>
        </p:txBody>
      </p:sp>
      <p:sp>
        <p:nvSpPr>
          <p:cNvPr id="26628" name="Rectangle 3"/>
          <p:cNvSpPr>
            <a:spLocks noGrp="1" noChangeArrowheads="1"/>
          </p:cNvSpPr>
          <p:nvPr>
            <p:ph idx="1"/>
          </p:nvPr>
        </p:nvSpPr>
        <p:spPr>
          <a:xfrm>
            <a:off x="120650" y="871538"/>
            <a:ext cx="8718550" cy="4533900"/>
          </a:xfrm>
        </p:spPr>
        <p:txBody>
          <a:bodyPr/>
          <a:lstStyle/>
          <a:p>
            <a:pPr marL="342900" lvl="1" indent="-342900">
              <a:lnSpc>
                <a:spcPct val="80000"/>
              </a:lnSpc>
              <a:spcBef>
                <a:spcPct val="60000"/>
              </a:spcBef>
              <a:buFont typeface="Symbol" charset="2"/>
              <a:buChar char="·"/>
            </a:pPr>
            <a:r>
              <a:rPr lang="en-US" sz="2000" b="1" dirty="0" smtClean="0"/>
              <a:t>Stage 1 (accomplished FY2008):  </a:t>
            </a:r>
            <a:r>
              <a:rPr lang="en-US" sz="2000" b="0" dirty="0" smtClean="0"/>
              <a:t>New </a:t>
            </a:r>
            <a:r>
              <a:rPr lang="en-US" sz="2000" i="1" u="sng" dirty="0" smtClean="0"/>
              <a:t>isotropic</a:t>
            </a:r>
            <a:r>
              <a:rPr lang="en-US" sz="2000" b="0" dirty="0" smtClean="0"/>
              <a:t> Mixed Rare Earth (MRE) permanent magnet alloy design </a:t>
            </a:r>
            <a:r>
              <a:rPr lang="en-US" sz="2000" b="0" dirty="0" smtClean="0">
                <a:solidFill>
                  <a:srgbClr val="FF0000"/>
                </a:solidFill>
              </a:rPr>
              <a:t>(</a:t>
            </a:r>
            <a:r>
              <a:rPr lang="en-US" sz="2000" b="0" dirty="0" err="1" smtClean="0">
                <a:solidFill>
                  <a:srgbClr val="FF0000"/>
                </a:solidFill>
              </a:rPr>
              <a:t>Nd-Y-Dy</a:t>
            </a:r>
            <a:r>
              <a:rPr lang="en-US" sz="2000" b="0" dirty="0" smtClean="0">
                <a:solidFill>
                  <a:srgbClr val="FF0000"/>
                </a:solidFill>
              </a:rPr>
              <a:t>) </a:t>
            </a:r>
            <a:r>
              <a:rPr lang="en-US" sz="2000" b="0" dirty="0" smtClean="0"/>
              <a:t>was developed as </a:t>
            </a:r>
            <a:r>
              <a:rPr lang="en-US" sz="2000" b="0" dirty="0" err="1" smtClean="0"/>
              <a:t>nano</a:t>
            </a:r>
            <a:r>
              <a:rPr lang="en-US" sz="2000" b="0" dirty="0" smtClean="0"/>
              <a:t>-crystalline flake particulate and fine spherical powder.  </a:t>
            </a:r>
          </a:p>
          <a:p>
            <a:pPr marL="342900" lvl="1" indent="-342900">
              <a:lnSpc>
                <a:spcPct val="80000"/>
              </a:lnSpc>
              <a:spcBef>
                <a:spcPct val="60000"/>
              </a:spcBef>
              <a:buFont typeface="Symbol" charset="2"/>
              <a:buChar char="·"/>
            </a:pPr>
            <a:r>
              <a:rPr lang="en-US" sz="2000" b="0" dirty="0" smtClean="0"/>
              <a:t>Developed a robust, scalable particulate coating process </a:t>
            </a:r>
          </a:p>
          <a:p>
            <a:pPr marL="342900" lvl="1" indent="-342900">
              <a:lnSpc>
                <a:spcPct val="80000"/>
              </a:lnSpc>
              <a:spcBef>
                <a:spcPct val="60000"/>
              </a:spcBef>
              <a:buFont typeface="Symbol" charset="2"/>
              <a:buChar char="·"/>
            </a:pPr>
            <a:r>
              <a:rPr lang="en-US" sz="2000" b="1" dirty="0" smtClean="0"/>
              <a:t>Stage 2 (started FY2009):  </a:t>
            </a:r>
            <a:r>
              <a:rPr lang="en-US" sz="2000" b="0" dirty="0" smtClean="0"/>
              <a:t>New </a:t>
            </a:r>
            <a:r>
              <a:rPr lang="en-US" sz="2000" i="1" u="sng" dirty="0" smtClean="0"/>
              <a:t>anisotropic</a:t>
            </a:r>
            <a:r>
              <a:rPr lang="en-US" sz="2000" b="0" dirty="0" smtClean="0"/>
              <a:t> RE permanent magnets will be developed from </a:t>
            </a:r>
            <a:r>
              <a:rPr lang="en-US" sz="2000" b="0" dirty="0" smtClean="0">
                <a:solidFill>
                  <a:srgbClr val="FF0000"/>
                </a:solidFill>
              </a:rPr>
              <a:t>high-temperature (HT) magnet alloy design </a:t>
            </a:r>
            <a:r>
              <a:rPr lang="en-US" sz="2000" b="0" dirty="0" smtClean="0"/>
              <a:t>to boost (up to 4X) energy </a:t>
            </a:r>
            <a:r>
              <a:rPr lang="en-US" sz="2000" b="0" dirty="0" smtClean="0"/>
              <a:t>density and operating temperature </a:t>
            </a:r>
            <a:r>
              <a:rPr lang="en-US" sz="2000" b="0" dirty="0" smtClean="0">
                <a:solidFill>
                  <a:srgbClr val="FF0000"/>
                </a:solidFill>
              </a:rPr>
              <a:t>(up to 200˚C).</a:t>
            </a:r>
            <a:endParaRPr lang="en-US" sz="2000" b="0" dirty="0" smtClean="0">
              <a:solidFill>
                <a:srgbClr val="FF0000"/>
              </a:solidFill>
            </a:endParaRPr>
          </a:p>
          <a:p>
            <a:pPr>
              <a:lnSpc>
                <a:spcPct val="80000"/>
              </a:lnSpc>
              <a:spcBef>
                <a:spcPct val="0"/>
              </a:spcBef>
              <a:buFont typeface="Symbol" charset="2"/>
              <a:buNone/>
            </a:pPr>
            <a:endParaRPr lang="en-US" sz="2000" b="0" dirty="0" smtClean="0">
              <a:ea typeface="ＭＳ Ｐゴシック" charset="-128"/>
              <a:cs typeface="ＭＳ Ｐゴシック" charset="-128"/>
            </a:endParaRPr>
          </a:p>
          <a:p>
            <a:pPr>
              <a:lnSpc>
                <a:spcPct val="80000"/>
              </a:lnSpc>
              <a:spcBef>
                <a:spcPct val="0"/>
              </a:spcBef>
            </a:pPr>
            <a:r>
              <a:rPr lang="en-US" sz="2000" b="0" dirty="0" smtClean="0">
                <a:ea typeface="ＭＳ Ｐゴシック" charset="-128"/>
                <a:cs typeface="ＭＳ Ｐゴシック" charset="-128"/>
              </a:rPr>
              <a:t> To create ultra-high energy polymer bonded magnets, will develop </a:t>
            </a:r>
            <a:r>
              <a:rPr lang="en-US" sz="2000" b="0" dirty="0" smtClean="0">
                <a:solidFill>
                  <a:srgbClr val="FF0000"/>
                </a:solidFill>
                <a:ea typeface="ＭＳ Ｐゴシック" charset="-128"/>
                <a:cs typeface="ＭＳ Ｐゴシック" charset="-128"/>
              </a:rPr>
              <a:t>aligned, </a:t>
            </a:r>
            <a:r>
              <a:rPr lang="en-US" sz="2000" b="0" dirty="0" err="1" smtClean="0">
                <a:solidFill>
                  <a:srgbClr val="FF0000"/>
                </a:solidFill>
                <a:ea typeface="ＭＳ Ｐゴシック" charset="-128"/>
                <a:cs typeface="ＭＳ Ｐゴシック" charset="-128"/>
              </a:rPr>
              <a:t>nano</a:t>
            </a:r>
            <a:r>
              <a:rPr lang="en-US" sz="2000" b="0" dirty="0" smtClean="0">
                <a:solidFill>
                  <a:srgbClr val="FF0000"/>
                </a:solidFill>
                <a:ea typeface="ＭＳ Ｐゴシック" charset="-128"/>
                <a:cs typeface="ＭＳ Ｐゴシック" charset="-128"/>
              </a:rPr>
              <a:t>-crystalline particulate</a:t>
            </a:r>
            <a:r>
              <a:rPr lang="en-US" sz="2000" b="0" dirty="0" smtClean="0">
                <a:ea typeface="ＭＳ Ｐゴシック" charset="-128"/>
                <a:cs typeface="ＭＳ Ｐゴシック" charset="-128"/>
              </a:rPr>
              <a:t>.</a:t>
            </a:r>
          </a:p>
          <a:p>
            <a:pPr>
              <a:lnSpc>
                <a:spcPct val="80000"/>
              </a:lnSpc>
              <a:spcBef>
                <a:spcPct val="0"/>
              </a:spcBef>
            </a:pPr>
            <a:endParaRPr lang="en-US" sz="2000" b="0" dirty="0" smtClean="0">
              <a:ea typeface="ＭＳ Ｐゴシック" charset="-128"/>
              <a:cs typeface="ＭＳ Ｐゴシック" charset="-128"/>
            </a:endParaRPr>
          </a:p>
          <a:p>
            <a:pPr>
              <a:lnSpc>
                <a:spcPct val="80000"/>
              </a:lnSpc>
              <a:spcBef>
                <a:spcPct val="0"/>
              </a:spcBef>
            </a:pPr>
            <a:r>
              <a:rPr lang="en-US" sz="2000" b="0" dirty="0" smtClean="0">
                <a:ea typeface="ＭＳ Ｐゴシック" charset="-128"/>
                <a:cs typeface="ＭＳ Ｐゴシック" charset="-128"/>
              </a:rPr>
              <a:t>To displace current sintered, aligned magnets, will develop </a:t>
            </a:r>
            <a:r>
              <a:rPr lang="en-US" sz="2000" b="0" dirty="0" smtClean="0">
                <a:solidFill>
                  <a:srgbClr val="FF0000"/>
                </a:solidFill>
                <a:ea typeface="ＭＳ Ｐゴシック" charset="-128"/>
                <a:cs typeface="ＭＳ Ｐゴシック" charset="-128"/>
              </a:rPr>
              <a:t>fully sintered micro-crystalline HT magnets</a:t>
            </a:r>
            <a:r>
              <a:rPr lang="en-US" sz="2000" b="0" dirty="0" smtClean="0">
                <a:ea typeface="ＭＳ Ｐゴシック" charset="-128"/>
                <a:cs typeface="ＭＳ Ｐゴシック" charset="-128"/>
              </a:rPr>
              <a:t>  (single crystal/single domain particles).</a:t>
            </a:r>
          </a:p>
          <a:p>
            <a:pPr>
              <a:lnSpc>
                <a:spcPct val="80000"/>
              </a:lnSpc>
              <a:spcBef>
                <a:spcPct val="0"/>
              </a:spcBef>
            </a:pPr>
            <a:endParaRPr lang="en-US" sz="2000" dirty="0" smtClean="0">
              <a:ea typeface="ＭＳ Ｐゴシック" charset="-128"/>
              <a:cs typeface="ＭＳ Ｐゴシック" charset="-128"/>
            </a:endParaRPr>
          </a:p>
          <a:p>
            <a:pPr>
              <a:lnSpc>
                <a:spcPct val="80000"/>
              </a:lnSpc>
              <a:spcBef>
                <a:spcPct val="0"/>
              </a:spcBef>
            </a:pPr>
            <a:r>
              <a:rPr lang="en-US" sz="2000" b="1" dirty="0" smtClean="0">
                <a:ea typeface="ＭＳ Ｐゴシック" charset="-128"/>
                <a:cs typeface="ＭＳ Ｐゴシック" charset="-128"/>
              </a:rPr>
              <a:t>Stage 3 (new start FY2010):  </a:t>
            </a:r>
            <a:r>
              <a:rPr lang="en-US" sz="2000" b="0" dirty="0" smtClean="0">
                <a:ea typeface="ＭＳ Ｐゴシック" charset="-128"/>
                <a:cs typeface="ＭＳ Ｐゴシック" charset="-128"/>
              </a:rPr>
              <a:t>New high strength </a:t>
            </a:r>
            <a:r>
              <a:rPr lang="en-US" sz="2000" i="1" u="sng" dirty="0" smtClean="0">
                <a:ea typeface="ＭＳ Ｐゴシック" charset="-128"/>
                <a:cs typeface="ＭＳ Ｐゴシック" charset="-128"/>
              </a:rPr>
              <a:t>non-RE anisotropic </a:t>
            </a:r>
            <a:r>
              <a:rPr lang="en-US" sz="2000" b="0" dirty="0" smtClean="0">
                <a:ea typeface="ＭＳ Ｐゴシック" charset="-128"/>
                <a:cs typeface="ＭＳ Ｐゴシック" charset="-128"/>
              </a:rPr>
              <a:t>permanent magnets will be developed that meet the requirements for advanced interior PM electric traction motors.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1143001"/>
          </a:xfrm>
        </p:spPr>
        <p:txBody>
          <a:bodyPr/>
          <a:lstStyle/>
          <a:p>
            <a:r>
              <a:rPr lang="en-US" sz="2400" dirty="0" err="1" smtClean="0"/>
              <a:t>Uniaxial</a:t>
            </a:r>
            <a:r>
              <a:rPr lang="en-US" sz="2400" dirty="0" smtClean="0"/>
              <a:t> </a:t>
            </a:r>
            <a:r>
              <a:rPr lang="en-US" sz="2400" dirty="0" smtClean="0"/>
              <a:t>Pressure to Promote Anisotropic 2-14-1 </a:t>
            </a:r>
            <a:r>
              <a:rPr lang="en-US" sz="2400" dirty="0" smtClean="0"/>
              <a:t>Growth from Amorphous Ribbon for HT Bonded Magnet Particulate</a:t>
            </a:r>
            <a:endParaRPr lang="en-US" sz="2400" dirty="0"/>
          </a:p>
        </p:txBody>
      </p:sp>
      <p:sp>
        <p:nvSpPr>
          <p:cNvPr id="3" name="Content Placeholder 2"/>
          <p:cNvSpPr>
            <a:spLocks noGrp="1"/>
          </p:cNvSpPr>
          <p:nvPr>
            <p:ph idx="1"/>
          </p:nvPr>
        </p:nvSpPr>
        <p:spPr>
          <a:xfrm>
            <a:off x="609600" y="838200"/>
            <a:ext cx="8229600" cy="1905000"/>
          </a:xfrm>
        </p:spPr>
        <p:txBody>
          <a:bodyPr>
            <a:normAutofit/>
          </a:bodyPr>
          <a:lstStyle/>
          <a:p>
            <a:r>
              <a:rPr lang="en-US" sz="1800" dirty="0" smtClean="0"/>
              <a:t>Grains grow in the direction of highest elastic constant when uniaxial pressure is applied</a:t>
            </a:r>
          </a:p>
          <a:p>
            <a:r>
              <a:rPr lang="en-US" sz="1800" dirty="0" smtClean="0"/>
              <a:t>In Nd</a:t>
            </a:r>
            <a:r>
              <a:rPr lang="en-US" sz="1800" baseline="-25000" dirty="0" smtClean="0"/>
              <a:t>2</a:t>
            </a:r>
            <a:r>
              <a:rPr lang="en-US" sz="1800" dirty="0" smtClean="0"/>
              <a:t>Fe</a:t>
            </a:r>
            <a:r>
              <a:rPr lang="en-US" sz="1800" baseline="-25000" dirty="0" smtClean="0"/>
              <a:t>14</a:t>
            </a:r>
            <a:r>
              <a:rPr lang="en-US" sz="1800" dirty="0" smtClean="0"/>
              <a:t>B, a-axis shows higher elastic constant than c-axis</a:t>
            </a:r>
          </a:p>
          <a:p>
            <a:r>
              <a:rPr lang="en-US" sz="1800" dirty="0" smtClean="0"/>
              <a:t>Has been used in the die upset process to create bulk anisotropic material</a:t>
            </a:r>
          </a:p>
          <a:p>
            <a:r>
              <a:rPr lang="en-US" sz="1800" dirty="0" smtClean="0"/>
              <a:t>Study effects of applying uniaxial pressure while crystallizing from amorphous state</a:t>
            </a:r>
          </a:p>
        </p:txBody>
      </p:sp>
      <p:pic>
        <p:nvPicPr>
          <p:cNvPr id="4" name="Picture 3" descr="Slide09.jpg"/>
          <p:cNvPicPr>
            <a:picLocks noChangeAspect="1"/>
          </p:cNvPicPr>
          <p:nvPr/>
        </p:nvPicPr>
        <p:blipFill>
          <a:blip r:embed="rId2"/>
          <a:srcRect l="3698" t="21481" r="6302" b="8519"/>
          <a:stretch>
            <a:fillRect/>
          </a:stretch>
        </p:blipFill>
        <p:spPr>
          <a:xfrm>
            <a:off x="3124200" y="2438400"/>
            <a:ext cx="5486400" cy="3200400"/>
          </a:xfrm>
          <a:prstGeom prst="rect">
            <a:avLst/>
          </a:prstGeom>
        </p:spPr>
      </p:pic>
      <p:pic>
        <p:nvPicPr>
          <p:cNvPr id="6" name="Picture 5" descr="Slide05.jpg"/>
          <p:cNvPicPr>
            <a:picLocks noChangeAspect="1"/>
          </p:cNvPicPr>
          <p:nvPr/>
        </p:nvPicPr>
        <p:blipFill>
          <a:blip r:embed="rId3"/>
          <a:srcRect l="60000" t="57870" r="5260" b="11019"/>
          <a:stretch>
            <a:fillRect/>
          </a:stretch>
        </p:blipFill>
        <p:spPr>
          <a:xfrm>
            <a:off x="0" y="2971800"/>
            <a:ext cx="3176588" cy="2133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4613"/>
            <a:ext cx="9448800" cy="1143001"/>
          </a:xfrm>
        </p:spPr>
        <p:txBody>
          <a:bodyPr/>
          <a:lstStyle/>
          <a:p>
            <a:r>
              <a:rPr lang="en-US" sz="3200" dirty="0" smtClean="0"/>
              <a:t>Implications of </a:t>
            </a:r>
            <a:r>
              <a:rPr lang="en-US" sz="3200" dirty="0" smtClean="0"/>
              <a:t>findings for HT bonded magnets</a:t>
            </a:r>
            <a:endParaRPr lang="en-US" sz="3200" dirty="0"/>
          </a:p>
        </p:txBody>
      </p:sp>
      <p:sp>
        <p:nvSpPr>
          <p:cNvPr id="3" name="Content Placeholder 2"/>
          <p:cNvSpPr>
            <a:spLocks noGrp="1"/>
          </p:cNvSpPr>
          <p:nvPr>
            <p:ph idx="1"/>
          </p:nvPr>
        </p:nvSpPr>
        <p:spPr>
          <a:xfrm>
            <a:off x="609600" y="3505200"/>
            <a:ext cx="8229600" cy="4419600"/>
          </a:xfrm>
        </p:spPr>
        <p:txBody>
          <a:bodyPr/>
          <a:lstStyle/>
          <a:p>
            <a:r>
              <a:rPr lang="en-US" sz="2000" dirty="0" smtClean="0"/>
              <a:t>The application of uniaxial pressure during crystallization of amorphous ribbon can induce significant texturing</a:t>
            </a:r>
          </a:p>
          <a:p>
            <a:r>
              <a:rPr lang="en-US" sz="2000" dirty="0" smtClean="0"/>
              <a:t>Coercivity is lost when pressure is applied</a:t>
            </a:r>
          </a:p>
          <a:p>
            <a:pPr lvl="1"/>
            <a:r>
              <a:rPr lang="en-US" sz="2000" dirty="0" smtClean="0"/>
              <a:t>Likely caused by high defect </a:t>
            </a:r>
            <a:r>
              <a:rPr lang="en-US" sz="2000" dirty="0" smtClean="0"/>
              <a:t>density (unique observation)</a:t>
            </a:r>
          </a:p>
          <a:p>
            <a:r>
              <a:rPr lang="en-US" sz="2000" dirty="0" smtClean="0"/>
              <a:t>Further investigation needed on recovery of defects (should boost </a:t>
            </a:r>
            <a:r>
              <a:rPr lang="en-US" sz="2000" dirty="0" err="1" smtClean="0"/>
              <a:t>coercivity</a:t>
            </a:r>
            <a:r>
              <a:rPr lang="en-US" sz="2000" dirty="0" smtClean="0"/>
              <a:t> and energy product)---need scalable processing</a:t>
            </a:r>
            <a:endParaRPr lang="en-US" sz="2000" dirty="0" smtClean="0"/>
          </a:p>
        </p:txBody>
      </p:sp>
      <p:pic>
        <p:nvPicPr>
          <p:cNvPr id="4" name="Picture 3" descr="Slide13.jpg"/>
          <p:cNvPicPr>
            <a:picLocks noChangeAspect="1"/>
          </p:cNvPicPr>
          <p:nvPr/>
        </p:nvPicPr>
        <p:blipFill>
          <a:blip r:embed="rId2"/>
          <a:srcRect l="1076" t="38981" r="590" b="12130"/>
          <a:stretch>
            <a:fillRect/>
          </a:stretch>
        </p:blipFill>
        <p:spPr>
          <a:xfrm>
            <a:off x="990600" y="891153"/>
            <a:ext cx="7010400" cy="26140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extBox 8"/>
          <p:cNvSpPr txBox="1">
            <a:spLocks noChangeArrowheads="1"/>
          </p:cNvSpPr>
          <p:nvPr/>
        </p:nvSpPr>
        <p:spPr bwMode="auto">
          <a:xfrm>
            <a:off x="3505200" y="711200"/>
            <a:ext cx="5486400" cy="1217613"/>
          </a:xfrm>
          <a:prstGeom prst="rect">
            <a:avLst/>
          </a:prstGeom>
          <a:noFill/>
          <a:ln w="9525">
            <a:noFill/>
            <a:miter lim="800000"/>
            <a:headEnd/>
            <a:tailEnd/>
          </a:ln>
        </p:spPr>
        <p:txBody>
          <a:bodyPr>
            <a:spAutoFit/>
          </a:bodyPr>
          <a:lstStyle/>
          <a:p>
            <a:pPr>
              <a:buFont typeface="Wingdings" pitchFamily="2" charset="2"/>
              <a:buChar char="q"/>
            </a:pPr>
            <a:r>
              <a:rPr lang="en-US" sz="1400" dirty="0">
                <a:latin typeface="Arial Black" pitchFamily="34" charset="0"/>
              </a:rPr>
              <a:t> </a:t>
            </a:r>
            <a:r>
              <a:rPr lang="en-US" sz="1200" dirty="0">
                <a:latin typeface="Arial Black" pitchFamily="34" charset="0"/>
              </a:rPr>
              <a:t>Temperature stability of magnets have been greatly improved since 2009. </a:t>
            </a:r>
          </a:p>
          <a:p>
            <a:pPr>
              <a:buFont typeface="Wingdings" pitchFamily="2" charset="2"/>
              <a:buChar char="q"/>
            </a:pPr>
            <a:r>
              <a:rPr lang="en-US" sz="1200" dirty="0">
                <a:latin typeface="Arial Black" pitchFamily="34" charset="0"/>
              </a:rPr>
              <a:t> (</a:t>
            </a:r>
            <a:r>
              <a:rPr lang="en-US" sz="1200" dirty="0" err="1">
                <a:latin typeface="Arial Black" pitchFamily="34" charset="0"/>
              </a:rPr>
              <a:t>BH)</a:t>
            </a:r>
            <a:r>
              <a:rPr lang="en-US" sz="1200" baseline="-25000" dirty="0" err="1">
                <a:latin typeface="Arial Black" pitchFamily="34" charset="0"/>
              </a:rPr>
              <a:t>max</a:t>
            </a:r>
            <a:r>
              <a:rPr lang="en-US" sz="1200" dirty="0">
                <a:latin typeface="Arial Black" pitchFamily="34" charset="0"/>
              </a:rPr>
              <a:t> of newly developed magnet was increased from 10.2 to 19.3 </a:t>
            </a:r>
            <a:r>
              <a:rPr lang="en-US" sz="1200" dirty="0" err="1">
                <a:latin typeface="Arial Black" pitchFamily="34" charset="0"/>
              </a:rPr>
              <a:t>MGOe</a:t>
            </a:r>
            <a:r>
              <a:rPr lang="en-US" sz="1200" dirty="0">
                <a:latin typeface="Arial Black" pitchFamily="34" charset="0"/>
              </a:rPr>
              <a:t> at 127C.  However, the (</a:t>
            </a:r>
            <a:r>
              <a:rPr lang="en-US" sz="1200" dirty="0" err="1">
                <a:latin typeface="Arial Black" pitchFamily="34" charset="0"/>
              </a:rPr>
              <a:t>BH)</a:t>
            </a:r>
            <a:r>
              <a:rPr lang="en-US" sz="1200" baseline="-25000" dirty="0" err="1">
                <a:latin typeface="Arial Black" pitchFamily="34" charset="0"/>
              </a:rPr>
              <a:t>max</a:t>
            </a:r>
            <a:r>
              <a:rPr lang="en-US" sz="1200" dirty="0">
                <a:latin typeface="Arial Black" pitchFamily="34" charset="0"/>
              </a:rPr>
              <a:t> is still lower than that of commercial high temperature magnets at room temperature</a:t>
            </a:r>
          </a:p>
        </p:txBody>
      </p:sp>
      <p:pic>
        <p:nvPicPr>
          <p:cNvPr id="23554" name="Picture 7"/>
          <p:cNvPicPr>
            <a:picLocks noChangeAspect="1" noChangeArrowheads="1"/>
          </p:cNvPicPr>
          <p:nvPr/>
        </p:nvPicPr>
        <p:blipFill>
          <a:blip r:embed="rId2" cstate="print"/>
          <a:srcRect l="1631" t="3960" r="4269" b="4034"/>
          <a:stretch>
            <a:fillRect/>
          </a:stretch>
        </p:blipFill>
        <p:spPr bwMode="auto">
          <a:xfrm>
            <a:off x="228600" y="685800"/>
            <a:ext cx="3003550" cy="2133600"/>
          </a:xfrm>
          <a:prstGeom prst="rect">
            <a:avLst/>
          </a:prstGeom>
          <a:noFill/>
          <a:ln w="9525">
            <a:noFill/>
            <a:miter lim="800000"/>
            <a:headEnd/>
            <a:tailEnd/>
          </a:ln>
        </p:spPr>
      </p:pic>
      <p:grpSp>
        <p:nvGrpSpPr>
          <p:cNvPr id="2" name="Group 11"/>
          <p:cNvGrpSpPr>
            <a:grpSpLocks/>
          </p:cNvGrpSpPr>
          <p:nvPr/>
        </p:nvGrpSpPr>
        <p:grpSpPr bwMode="auto">
          <a:xfrm>
            <a:off x="6477000" y="2590800"/>
            <a:ext cx="2514600" cy="1828800"/>
            <a:chOff x="265968" y="2819400"/>
            <a:chExt cx="2334815" cy="1771650"/>
          </a:xfrm>
        </p:grpSpPr>
        <p:pic>
          <p:nvPicPr>
            <p:cNvPr id="23568" name="Picture 2"/>
            <p:cNvPicPr>
              <a:picLocks noChangeAspect="1" noChangeArrowheads="1"/>
            </p:cNvPicPr>
            <p:nvPr/>
          </p:nvPicPr>
          <p:blipFill>
            <a:blip r:embed="rId3" cstate="print"/>
            <a:srcRect l="7500"/>
            <a:stretch>
              <a:fillRect/>
            </a:stretch>
          </p:blipFill>
          <p:spPr bwMode="auto">
            <a:xfrm>
              <a:off x="265968" y="2819400"/>
              <a:ext cx="2334815" cy="1771650"/>
            </a:xfrm>
            <a:prstGeom prst="rect">
              <a:avLst/>
            </a:prstGeom>
            <a:noFill/>
            <a:ln w="9525">
              <a:noFill/>
              <a:miter lim="800000"/>
              <a:headEnd/>
              <a:tailEnd/>
            </a:ln>
          </p:spPr>
        </p:pic>
        <p:pic>
          <p:nvPicPr>
            <p:cNvPr id="23569" name="Picture 13" descr="C:\Users\oster\Desktop\Downloads\NO-133-A7006.bmp"/>
            <p:cNvPicPr>
              <a:picLocks noChangeAspect="1" noChangeArrowheads="1"/>
            </p:cNvPicPr>
            <p:nvPr/>
          </p:nvPicPr>
          <p:blipFill>
            <a:blip r:embed="rId4" cstate="print"/>
            <a:srcRect l="75153" t="92424" r="-87" b="1135"/>
            <a:stretch>
              <a:fillRect/>
            </a:stretch>
          </p:blipFill>
          <p:spPr bwMode="auto">
            <a:xfrm>
              <a:off x="1555750" y="4375150"/>
              <a:ext cx="1045033" cy="215900"/>
            </a:xfrm>
            <a:prstGeom prst="rect">
              <a:avLst/>
            </a:prstGeom>
            <a:noFill/>
            <a:ln w="9525">
              <a:noFill/>
              <a:miter lim="800000"/>
              <a:headEnd/>
              <a:tailEnd/>
            </a:ln>
          </p:spPr>
        </p:pic>
      </p:grpSp>
      <p:grpSp>
        <p:nvGrpSpPr>
          <p:cNvPr id="3" name="Group 14"/>
          <p:cNvGrpSpPr>
            <a:grpSpLocks/>
          </p:cNvGrpSpPr>
          <p:nvPr/>
        </p:nvGrpSpPr>
        <p:grpSpPr bwMode="auto">
          <a:xfrm>
            <a:off x="3668713" y="2652713"/>
            <a:ext cx="2579687" cy="1919287"/>
            <a:chOff x="809500" y="2362200"/>
            <a:chExt cx="2457899" cy="1798125"/>
          </a:xfrm>
        </p:grpSpPr>
        <p:pic>
          <p:nvPicPr>
            <p:cNvPr id="23566" name="Picture 15"/>
            <p:cNvPicPr>
              <a:picLocks noChangeAspect="1" noChangeArrowheads="1"/>
            </p:cNvPicPr>
            <p:nvPr/>
          </p:nvPicPr>
          <p:blipFill>
            <a:blip r:embed="rId5" cstate="print"/>
            <a:srcRect l="30956" r="20374" b="8571"/>
            <a:stretch>
              <a:fillRect/>
            </a:stretch>
          </p:blipFill>
          <p:spPr bwMode="auto">
            <a:xfrm rot="5400000">
              <a:off x="1152748" y="2019301"/>
              <a:ext cx="1752602" cy="2438400"/>
            </a:xfrm>
            <a:prstGeom prst="rect">
              <a:avLst/>
            </a:prstGeom>
            <a:noFill/>
            <a:ln w="9525">
              <a:noFill/>
              <a:miter lim="800000"/>
              <a:headEnd/>
              <a:tailEnd/>
            </a:ln>
          </p:spPr>
        </p:pic>
        <p:pic>
          <p:nvPicPr>
            <p:cNvPr id="23567" name="Picture 3"/>
            <p:cNvPicPr>
              <a:picLocks noChangeAspect="1" noChangeArrowheads="1"/>
            </p:cNvPicPr>
            <p:nvPr/>
          </p:nvPicPr>
          <p:blipFill>
            <a:blip r:embed="rId5" cstate="print"/>
            <a:srcRect l="31741" t="91429"/>
            <a:stretch>
              <a:fillRect/>
            </a:stretch>
          </p:blipFill>
          <p:spPr bwMode="auto">
            <a:xfrm>
              <a:off x="809500" y="3931725"/>
              <a:ext cx="2457899" cy="228600"/>
            </a:xfrm>
            <a:prstGeom prst="rect">
              <a:avLst/>
            </a:prstGeom>
            <a:noFill/>
            <a:ln w="9525">
              <a:noFill/>
              <a:miter lim="800000"/>
              <a:headEnd/>
              <a:tailEnd/>
            </a:ln>
          </p:spPr>
        </p:pic>
      </p:grpSp>
      <p:pic>
        <p:nvPicPr>
          <p:cNvPr id="23557" name="Picture 4"/>
          <p:cNvPicPr>
            <a:picLocks noChangeAspect="1" noChangeArrowheads="1"/>
          </p:cNvPicPr>
          <p:nvPr/>
        </p:nvPicPr>
        <p:blipFill>
          <a:blip r:embed="rId6" cstate="print"/>
          <a:srcRect l="1718" t="20322" r="14102"/>
          <a:stretch>
            <a:fillRect/>
          </a:stretch>
        </p:blipFill>
        <p:spPr bwMode="auto">
          <a:xfrm>
            <a:off x="6400800" y="4572000"/>
            <a:ext cx="2667000" cy="2133600"/>
          </a:xfrm>
          <a:prstGeom prst="rect">
            <a:avLst/>
          </a:prstGeom>
          <a:noFill/>
          <a:ln w="9525">
            <a:noFill/>
            <a:miter lim="800000"/>
            <a:headEnd/>
            <a:tailEnd/>
          </a:ln>
        </p:spPr>
      </p:pic>
      <p:pic>
        <p:nvPicPr>
          <p:cNvPr id="23558" name="Picture 18"/>
          <p:cNvPicPr>
            <a:picLocks noChangeAspect="1" noChangeArrowheads="1"/>
          </p:cNvPicPr>
          <p:nvPr/>
        </p:nvPicPr>
        <p:blipFill>
          <a:blip r:embed="rId7" cstate="print"/>
          <a:srcRect t="3270" r="2164"/>
          <a:stretch>
            <a:fillRect/>
          </a:stretch>
        </p:blipFill>
        <p:spPr bwMode="auto">
          <a:xfrm>
            <a:off x="3568700" y="4748213"/>
            <a:ext cx="2832100" cy="1905000"/>
          </a:xfrm>
          <a:prstGeom prst="rect">
            <a:avLst/>
          </a:prstGeom>
          <a:noFill/>
          <a:ln w="9525">
            <a:noFill/>
            <a:miter lim="800000"/>
            <a:headEnd/>
            <a:tailEnd/>
          </a:ln>
        </p:spPr>
      </p:pic>
      <p:sp>
        <p:nvSpPr>
          <p:cNvPr id="23559" name="TextBox 19"/>
          <p:cNvSpPr txBox="1">
            <a:spLocks noChangeArrowheads="1"/>
          </p:cNvSpPr>
          <p:nvPr/>
        </p:nvSpPr>
        <p:spPr bwMode="auto">
          <a:xfrm>
            <a:off x="12700" y="139700"/>
            <a:ext cx="9131300" cy="369332"/>
          </a:xfrm>
          <a:prstGeom prst="rect">
            <a:avLst/>
          </a:prstGeom>
          <a:noFill/>
          <a:ln w="9525">
            <a:noFill/>
            <a:miter lim="800000"/>
            <a:headEnd/>
            <a:tailEnd/>
          </a:ln>
        </p:spPr>
        <p:txBody>
          <a:bodyPr wrap="square">
            <a:spAutoFit/>
          </a:bodyPr>
          <a:lstStyle/>
          <a:p>
            <a:r>
              <a:rPr lang="en-US" dirty="0" smtClean="0">
                <a:solidFill>
                  <a:srgbClr val="14501A"/>
                </a:solidFill>
                <a:latin typeface="Arial Black" pitchFamily="34" charset="0"/>
              </a:rPr>
              <a:t>FY2010 Progress:  Anisotropic </a:t>
            </a:r>
            <a:r>
              <a:rPr lang="en-US" dirty="0">
                <a:solidFill>
                  <a:srgbClr val="14501A"/>
                </a:solidFill>
                <a:latin typeface="Arial Black" pitchFamily="34" charset="0"/>
              </a:rPr>
              <a:t>Sintered Rare Earth Permanent Magnets</a:t>
            </a:r>
          </a:p>
        </p:txBody>
      </p:sp>
      <p:cxnSp>
        <p:nvCxnSpPr>
          <p:cNvPr id="22" name="Straight Connector 21"/>
          <p:cNvCxnSpPr/>
          <p:nvPr/>
        </p:nvCxnSpPr>
        <p:spPr>
          <a:xfrm rot="5400000">
            <a:off x="2828925" y="2528888"/>
            <a:ext cx="114300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52800" y="1981200"/>
            <a:ext cx="533400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28600" y="3048000"/>
            <a:ext cx="3124200" cy="0"/>
          </a:xfrm>
          <a:prstGeom prst="line">
            <a:avLst/>
          </a:prstGeom>
          <a:ln w="92075">
            <a:solidFill>
              <a:srgbClr val="FFC000"/>
            </a:solidFill>
          </a:ln>
        </p:spPr>
        <p:style>
          <a:lnRef idx="1">
            <a:schemeClr val="accent1"/>
          </a:lnRef>
          <a:fillRef idx="0">
            <a:schemeClr val="accent1"/>
          </a:fillRef>
          <a:effectRef idx="0">
            <a:schemeClr val="accent1"/>
          </a:effectRef>
          <a:fontRef idx="minor">
            <a:schemeClr val="tx1"/>
          </a:fontRef>
        </p:style>
      </p:cxnSp>
      <p:sp>
        <p:nvSpPr>
          <p:cNvPr id="23563" name="TextBox 31"/>
          <p:cNvSpPr txBox="1">
            <a:spLocks noChangeArrowheads="1"/>
          </p:cNvSpPr>
          <p:nvPr/>
        </p:nvSpPr>
        <p:spPr bwMode="auto">
          <a:xfrm>
            <a:off x="3429000" y="2133600"/>
            <a:ext cx="6629400" cy="307777"/>
          </a:xfrm>
          <a:prstGeom prst="rect">
            <a:avLst/>
          </a:prstGeom>
          <a:noFill/>
          <a:ln w="9525">
            <a:noFill/>
            <a:miter lim="800000"/>
            <a:headEnd/>
            <a:tailEnd/>
          </a:ln>
        </p:spPr>
        <p:txBody>
          <a:bodyPr wrap="square">
            <a:spAutoFit/>
          </a:bodyPr>
          <a:lstStyle/>
          <a:p>
            <a:r>
              <a:rPr lang="en-US" sz="1400" dirty="0">
                <a:latin typeface="Arial Black" pitchFamily="34" charset="0"/>
              </a:rPr>
              <a:t>Conventional sintering (CS) </a:t>
            </a:r>
            <a:r>
              <a:rPr lang="en-US" sz="1400" dirty="0" smtClean="0">
                <a:latin typeface="Arial Black" pitchFamily="34" charset="0"/>
              </a:rPr>
              <a:t>vs. </a:t>
            </a:r>
            <a:r>
              <a:rPr lang="en-US" sz="1400" dirty="0">
                <a:latin typeface="Arial Black" pitchFamily="34" charset="0"/>
              </a:rPr>
              <a:t>Pressurized sintering (PS)</a:t>
            </a:r>
          </a:p>
        </p:txBody>
      </p:sp>
      <p:sp>
        <p:nvSpPr>
          <p:cNvPr id="23564" name="TextBox 32"/>
          <p:cNvSpPr txBox="1">
            <a:spLocks noChangeArrowheads="1"/>
          </p:cNvSpPr>
          <p:nvPr/>
        </p:nvSpPr>
        <p:spPr bwMode="auto">
          <a:xfrm>
            <a:off x="127000" y="3276600"/>
            <a:ext cx="3784600" cy="1384995"/>
          </a:xfrm>
          <a:prstGeom prst="rect">
            <a:avLst/>
          </a:prstGeom>
          <a:noFill/>
          <a:ln w="9525">
            <a:noFill/>
            <a:miter lim="800000"/>
            <a:headEnd/>
            <a:tailEnd/>
          </a:ln>
        </p:spPr>
        <p:txBody>
          <a:bodyPr wrap="square">
            <a:spAutoFit/>
          </a:bodyPr>
          <a:lstStyle/>
          <a:p>
            <a:r>
              <a:rPr lang="en-US" sz="1400" dirty="0">
                <a:latin typeface="Arial Black" pitchFamily="34" charset="0"/>
              </a:rPr>
              <a:t>                                </a:t>
            </a:r>
            <a:r>
              <a:rPr lang="en-US" sz="1400" u="sng" dirty="0">
                <a:latin typeface="Arial Black" pitchFamily="34" charset="0"/>
              </a:rPr>
              <a:t>CS </a:t>
            </a:r>
            <a:r>
              <a:rPr lang="en-US" sz="1400" dirty="0">
                <a:latin typeface="Arial Black" pitchFamily="34" charset="0"/>
              </a:rPr>
              <a:t>        </a:t>
            </a:r>
            <a:r>
              <a:rPr lang="en-US" sz="1400" u="sng" dirty="0">
                <a:latin typeface="Arial Black" pitchFamily="34" charset="0"/>
              </a:rPr>
              <a:t>PS</a:t>
            </a:r>
          </a:p>
          <a:p>
            <a:r>
              <a:rPr lang="en-US" sz="1400" dirty="0">
                <a:latin typeface="Arial Black" pitchFamily="34" charset="0"/>
              </a:rPr>
              <a:t>Pressure (</a:t>
            </a:r>
            <a:r>
              <a:rPr lang="en-US" sz="1400" dirty="0" err="1">
                <a:latin typeface="Arial Black" pitchFamily="34" charset="0"/>
              </a:rPr>
              <a:t>MPa</a:t>
            </a:r>
            <a:r>
              <a:rPr lang="en-US" sz="1400" dirty="0">
                <a:latin typeface="Arial Black" pitchFamily="34" charset="0"/>
              </a:rPr>
              <a:t>)        0    </a:t>
            </a:r>
            <a:r>
              <a:rPr lang="en-US" sz="1400" dirty="0" smtClean="0">
                <a:latin typeface="Arial Black" pitchFamily="34" charset="0"/>
              </a:rPr>
              <a:t>   100</a:t>
            </a:r>
            <a:r>
              <a:rPr lang="en-US" sz="1400" dirty="0">
                <a:latin typeface="Arial Black" pitchFamily="34" charset="0"/>
              </a:rPr>
              <a:t>-150</a:t>
            </a:r>
            <a:endParaRPr lang="en-US" sz="1400" dirty="0" smtClean="0">
              <a:latin typeface="Arial Black" pitchFamily="34" charset="0"/>
            </a:endParaRPr>
          </a:p>
          <a:p>
            <a:r>
              <a:rPr lang="en-US" sz="1400" dirty="0" smtClean="0">
                <a:latin typeface="Arial Black" pitchFamily="34" charset="0"/>
              </a:rPr>
              <a:t>Sintering T (˚C</a:t>
            </a:r>
            <a:r>
              <a:rPr lang="en-US" sz="1400" dirty="0">
                <a:latin typeface="Arial Black" pitchFamily="34" charset="0"/>
              </a:rPr>
              <a:t>)  </a:t>
            </a:r>
            <a:r>
              <a:rPr lang="en-US" sz="1400" dirty="0" smtClean="0">
                <a:latin typeface="Arial Black" pitchFamily="34" charset="0"/>
              </a:rPr>
              <a:t>  &gt;</a:t>
            </a:r>
            <a:r>
              <a:rPr lang="en-US" sz="1400" dirty="0">
                <a:latin typeface="Arial Black" pitchFamily="34" charset="0"/>
              </a:rPr>
              <a:t>1000      &lt;850</a:t>
            </a:r>
          </a:p>
          <a:p>
            <a:r>
              <a:rPr lang="en-US" sz="1400" dirty="0">
                <a:latin typeface="Arial Black" pitchFamily="34" charset="0"/>
              </a:rPr>
              <a:t>Microstructure    </a:t>
            </a:r>
            <a:r>
              <a:rPr lang="en-US" sz="1400" dirty="0" smtClean="0">
                <a:latin typeface="Arial Black" pitchFamily="34" charset="0"/>
              </a:rPr>
              <a:t> Cored    </a:t>
            </a:r>
            <a:r>
              <a:rPr lang="en-US" sz="1400" dirty="0">
                <a:latin typeface="Arial Black" pitchFamily="34" charset="0"/>
              </a:rPr>
              <a:t>Uniform</a:t>
            </a:r>
          </a:p>
          <a:p>
            <a:r>
              <a:rPr lang="en-US" sz="1400" dirty="0">
                <a:latin typeface="Arial Black" pitchFamily="34" charset="0"/>
              </a:rPr>
              <a:t>                           </a:t>
            </a:r>
            <a:r>
              <a:rPr lang="en-US" sz="1400" dirty="0" smtClean="0">
                <a:latin typeface="Arial Black" pitchFamily="34" charset="0"/>
              </a:rPr>
              <a:t> </a:t>
            </a:r>
          </a:p>
          <a:p>
            <a:r>
              <a:rPr lang="en-US" sz="1400" dirty="0">
                <a:latin typeface="Arial Black" pitchFamily="34" charset="0"/>
              </a:rPr>
              <a:t>   </a:t>
            </a:r>
          </a:p>
        </p:txBody>
      </p:sp>
      <p:sp>
        <p:nvSpPr>
          <p:cNvPr id="19" name="Rectangle 18"/>
          <p:cNvSpPr/>
          <p:nvPr/>
        </p:nvSpPr>
        <p:spPr>
          <a:xfrm>
            <a:off x="0" y="4191000"/>
            <a:ext cx="358140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33"/>
          <p:cNvSpPr txBox="1">
            <a:spLocks noChangeArrowheads="1"/>
          </p:cNvSpPr>
          <p:nvPr/>
        </p:nvSpPr>
        <p:spPr bwMode="auto">
          <a:xfrm>
            <a:off x="304800" y="4445675"/>
            <a:ext cx="3200400" cy="2031325"/>
          </a:xfrm>
          <a:prstGeom prst="rect">
            <a:avLst/>
          </a:prstGeom>
          <a:noFill/>
          <a:ln w="9525">
            <a:noFill/>
            <a:miter lim="800000"/>
            <a:headEnd/>
            <a:tailEnd/>
          </a:ln>
        </p:spPr>
        <p:txBody>
          <a:bodyPr>
            <a:spAutoFit/>
          </a:bodyPr>
          <a:lstStyle/>
          <a:p>
            <a:pPr>
              <a:buFont typeface="Wingdings" pitchFamily="2" charset="2"/>
              <a:buChar char="q"/>
            </a:pPr>
            <a:r>
              <a:rPr lang="en-US" sz="1400" dirty="0">
                <a:solidFill>
                  <a:srgbClr val="FF0000"/>
                </a:solidFill>
                <a:latin typeface="Arial Black" pitchFamily="34" charset="0"/>
              </a:rPr>
              <a:t> Composition and processing need to be further optimized.</a:t>
            </a:r>
          </a:p>
          <a:p>
            <a:pPr>
              <a:buFont typeface="Wingdings" pitchFamily="2" charset="2"/>
              <a:buChar char="q"/>
            </a:pPr>
            <a:r>
              <a:rPr lang="en-US" sz="1400" dirty="0">
                <a:solidFill>
                  <a:srgbClr val="FF0000"/>
                </a:solidFill>
                <a:latin typeface="Arial Black" pitchFamily="34" charset="0"/>
              </a:rPr>
              <a:t> New pressurized</a:t>
            </a:r>
            <a:r>
              <a:rPr lang="en-US" sz="1400" dirty="0" smtClean="0">
                <a:solidFill>
                  <a:srgbClr val="FF0000"/>
                </a:solidFill>
                <a:latin typeface="Arial Black" pitchFamily="34" charset="0"/>
              </a:rPr>
              <a:t> vacuum sintering </a:t>
            </a:r>
            <a:r>
              <a:rPr lang="en-US" sz="1400" dirty="0">
                <a:solidFill>
                  <a:srgbClr val="FF0000"/>
                </a:solidFill>
                <a:latin typeface="Arial Black" pitchFamily="34" charset="0"/>
              </a:rPr>
              <a:t>technique is very promising to develop</a:t>
            </a:r>
            <a:r>
              <a:rPr lang="en-US" sz="1400" dirty="0" smtClean="0">
                <a:solidFill>
                  <a:srgbClr val="FF0000"/>
                </a:solidFill>
                <a:latin typeface="Arial Black" pitchFamily="34" charset="0"/>
              </a:rPr>
              <a:t> aligned MRE</a:t>
            </a:r>
            <a:r>
              <a:rPr lang="en-US" sz="1400" dirty="0">
                <a:solidFill>
                  <a:srgbClr val="FF0000"/>
                </a:solidFill>
                <a:latin typeface="Arial Black" pitchFamily="34" charset="0"/>
              </a:rPr>
              <a:t>-Fe-B </a:t>
            </a:r>
            <a:r>
              <a:rPr lang="en-US" sz="1400" dirty="0" smtClean="0">
                <a:solidFill>
                  <a:srgbClr val="FF0000"/>
                </a:solidFill>
                <a:latin typeface="Arial Black" pitchFamily="34" charset="0"/>
              </a:rPr>
              <a:t>magnets.</a:t>
            </a:r>
          </a:p>
          <a:p>
            <a:pPr>
              <a:buFont typeface="Wingdings" pitchFamily="2" charset="2"/>
              <a:buChar char="q"/>
            </a:pPr>
            <a:r>
              <a:rPr lang="en-US" sz="1400" dirty="0" smtClean="0">
                <a:solidFill>
                  <a:srgbClr val="FF0000"/>
                </a:solidFill>
                <a:latin typeface="Arial Black" pitchFamily="34" charset="0"/>
              </a:rPr>
              <a:t>Dual purpose alignment &amp; pressing die to be tried to maximize magnetic strength. </a:t>
            </a:r>
            <a:endParaRPr lang="en-US" sz="1200" dirty="0">
              <a:solidFill>
                <a:srgbClr val="FF0000"/>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152400" y="-304800"/>
            <a:ext cx="9067800" cy="1143001"/>
          </a:xfrm>
        </p:spPr>
        <p:txBody>
          <a:bodyPr/>
          <a:lstStyle/>
          <a:p>
            <a:r>
              <a:rPr lang="en-US" sz="3200" dirty="0"/>
              <a:t>Hydrogen Storage in</a:t>
            </a:r>
            <a:r>
              <a:rPr lang="en-US" sz="3200" dirty="0" smtClean="0"/>
              <a:t> Ni/MH Secondary Batteries</a:t>
            </a:r>
            <a:endParaRPr lang="en-US" sz="3200" dirty="0"/>
          </a:p>
        </p:txBody>
      </p:sp>
      <p:sp>
        <p:nvSpPr>
          <p:cNvPr id="318468" name="Text Box 4"/>
          <p:cNvSpPr txBox="1">
            <a:spLocks noChangeArrowheads="1"/>
          </p:cNvSpPr>
          <p:nvPr/>
        </p:nvSpPr>
        <p:spPr bwMode="auto">
          <a:xfrm>
            <a:off x="292100" y="609600"/>
            <a:ext cx="8851900" cy="2554545"/>
          </a:xfrm>
          <a:prstGeom prst="rect">
            <a:avLst/>
          </a:prstGeom>
          <a:noFill/>
          <a:ln w="12700">
            <a:noFill/>
            <a:miter lim="800000"/>
            <a:headEnd/>
            <a:tailEnd/>
          </a:ln>
          <a:effectLst/>
        </p:spPr>
        <p:txBody>
          <a:bodyPr wrap="square">
            <a:prstTxWarp prst="textNoShape">
              <a:avLst/>
            </a:prstTxWarp>
            <a:spAutoFit/>
          </a:bodyPr>
          <a:lstStyle/>
          <a:p>
            <a:r>
              <a:rPr lang="en-US" sz="2000" b="1" dirty="0">
                <a:latin typeface="Times" charset="0"/>
              </a:rPr>
              <a:t>Advantages of Ni/MH Batteries over Ni/</a:t>
            </a:r>
            <a:r>
              <a:rPr lang="en-US" sz="2000" b="1" dirty="0" err="1">
                <a:latin typeface="Times" charset="0"/>
              </a:rPr>
              <a:t>Cd</a:t>
            </a:r>
            <a:r>
              <a:rPr lang="en-US" sz="2000" b="1" dirty="0" smtClean="0">
                <a:latin typeface="Times" charset="0"/>
              </a:rPr>
              <a:t>:</a:t>
            </a:r>
            <a:endParaRPr lang="en-US" sz="2000" dirty="0" smtClean="0">
              <a:latin typeface="Times" charset="0"/>
            </a:endParaRPr>
          </a:p>
          <a:p>
            <a:pPr>
              <a:buClr>
                <a:schemeClr val="hlink"/>
              </a:buClr>
              <a:buSzPct val="200000"/>
              <a:buFontTx/>
              <a:buChar char="•"/>
            </a:pPr>
            <a:r>
              <a:rPr lang="en-US" sz="2000" dirty="0">
                <a:latin typeface="Times" charset="0"/>
              </a:rPr>
              <a:t>Eliminate charge “memory” limit</a:t>
            </a:r>
            <a:r>
              <a:rPr lang="en-US" sz="2000" dirty="0" smtClean="0">
                <a:latin typeface="Times" charset="0"/>
              </a:rPr>
              <a:t> </a:t>
            </a:r>
          </a:p>
          <a:p>
            <a:pPr>
              <a:buClr>
                <a:schemeClr val="hlink"/>
              </a:buClr>
              <a:buSzPct val="200000"/>
              <a:buFontTx/>
              <a:buChar char="•"/>
            </a:pPr>
            <a:r>
              <a:rPr lang="en-US" sz="2000" dirty="0">
                <a:latin typeface="Times" charset="0"/>
              </a:rPr>
              <a:t>Minimize spontaneous discharge </a:t>
            </a:r>
            <a:r>
              <a:rPr lang="en-US" sz="2000" dirty="0" smtClean="0">
                <a:latin typeface="Times" charset="0"/>
              </a:rPr>
              <a:t>losses</a:t>
            </a:r>
          </a:p>
          <a:p>
            <a:pPr>
              <a:buClr>
                <a:schemeClr val="hlink"/>
              </a:buClr>
              <a:buSzPct val="200000"/>
              <a:buFontTx/>
              <a:buChar char="•"/>
            </a:pPr>
            <a:r>
              <a:rPr lang="en-US" sz="2000" dirty="0">
                <a:latin typeface="Times" charset="0"/>
              </a:rPr>
              <a:t>Non-toxic anode </a:t>
            </a:r>
            <a:r>
              <a:rPr lang="en-US" sz="2000" dirty="0" smtClean="0">
                <a:latin typeface="Times" charset="0"/>
              </a:rPr>
              <a:t>substitution</a:t>
            </a:r>
          </a:p>
          <a:p>
            <a:pPr>
              <a:buClr>
                <a:schemeClr val="hlink"/>
              </a:buClr>
              <a:buSzPct val="200000"/>
              <a:buFontTx/>
              <a:buChar char="•"/>
            </a:pPr>
            <a:r>
              <a:rPr lang="en-US" sz="2000" dirty="0">
                <a:latin typeface="Times" charset="0"/>
              </a:rPr>
              <a:t>Increased energy storage density (30 to 55 </a:t>
            </a:r>
            <a:r>
              <a:rPr lang="en-US" sz="2000" dirty="0" err="1">
                <a:latin typeface="Times" charset="0"/>
              </a:rPr>
              <a:t>Wh/g</a:t>
            </a:r>
            <a:r>
              <a:rPr lang="en-US" sz="2000" dirty="0" smtClean="0">
                <a:latin typeface="Times" charset="0"/>
              </a:rPr>
              <a:t>)</a:t>
            </a:r>
          </a:p>
          <a:p>
            <a:r>
              <a:rPr lang="en-US" sz="2000" b="1" dirty="0">
                <a:latin typeface="Times" charset="0"/>
              </a:rPr>
              <a:t>Choices for MH anode</a:t>
            </a:r>
            <a:r>
              <a:rPr lang="en-US" sz="2000" b="1" dirty="0" smtClean="0">
                <a:latin typeface="Times" charset="0"/>
              </a:rPr>
              <a:t>:</a:t>
            </a:r>
            <a:endParaRPr lang="en-US" sz="2000" dirty="0" smtClean="0">
              <a:latin typeface="Times" charset="0"/>
            </a:endParaRPr>
          </a:p>
          <a:p>
            <a:pPr>
              <a:buClr>
                <a:schemeClr val="hlink"/>
              </a:buClr>
              <a:buSzPct val="200000"/>
              <a:buFontTx/>
              <a:buChar char="•"/>
            </a:pPr>
            <a:r>
              <a:rPr lang="en-US" sz="2000" dirty="0">
                <a:latin typeface="Times" charset="0"/>
              </a:rPr>
              <a:t>AB</a:t>
            </a:r>
            <a:r>
              <a:rPr lang="en-US" sz="2000" baseline="-25000" dirty="0">
                <a:latin typeface="Times" charset="0"/>
              </a:rPr>
              <a:t>2</a:t>
            </a:r>
            <a:r>
              <a:rPr lang="en-US" sz="2000" dirty="0">
                <a:latin typeface="Times" charset="0"/>
              </a:rPr>
              <a:t> = TiNi</a:t>
            </a:r>
            <a:r>
              <a:rPr lang="en-US" sz="2000" baseline="-25000" dirty="0">
                <a:latin typeface="Times" charset="0"/>
              </a:rPr>
              <a:t>2</a:t>
            </a:r>
            <a:r>
              <a:rPr lang="en-US" sz="2000" dirty="0">
                <a:latin typeface="Times" charset="0"/>
              </a:rPr>
              <a:t> (Laves phase alloys)</a:t>
            </a:r>
            <a:r>
              <a:rPr lang="en-US" sz="2000" dirty="0" smtClean="0">
                <a:latin typeface="Times" charset="0"/>
              </a:rPr>
              <a:t> </a:t>
            </a:r>
          </a:p>
          <a:p>
            <a:pPr>
              <a:buClr>
                <a:schemeClr val="hlink"/>
              </a:buClr>
              <a:buSzPct val="200000"/>
              <a:buFontTx/>
              <a:buChar char="•"/>
            </a:pPr>
            <a:r>
              <a:rPr lang="en-US" sz="2000" dirty="0">
                <a:latin typeface="Times" charset="0"/>
              </a:rPr>
              <a:t>AB</a:t>
            </a:r>
            <a:r>
              <a:rPr lang="en-US" sz="2000" baseline="-25000" dirty="0">
                <a:latin typeface="Times" charset="0"/>
              </a:rPr>
              <a:t>5</a:t>
            </a:r>
            <a:r>
              <a:rPr lang="en-US" sz="2000" dirty="0">
                <a:latin typeface="Times" charset="0"/>
              </a:rPr>
              <a:t> = LaNi</a:t>
            </a:r>
            <a:r>
              <a:rPr lang="en-US" sz="2000" baseline="-25000" dirty="0">
                <a:latin typeface="Times" charset="0"/>
              </a:rPr>
              <a:t>5</a:t>
            </a:r>
            <a:r>
              <a:rPr lang="en-US" sz="2000" dirty="0">
                <a:latin typeface="Times" charset="0"/>
              </a:rPr>
              <a:t> (hexagonal phase alloys)--Highest energy storage density</a:t>
            </a:r>
            <a:endParaRPr lang="en-US" sz="2400" dirty="0">
              <a:latin typeface="Times" charset="0"/>
            </a:endParaRPr>
          </a:p>
        </p:txBody>
      </p:sp>
      <p:sp>
        <p:nvSpPr>
          <p:cNvPr id="4" name="Rectangle 3"/>
          <p:cNvSpPr/>
          <p:nvPr/>
        </p:nvSpPr>
        <p:spPr>
          <a:xfrm>
            <a:off x="762000" y="3124200"/>
            <a:ext cx="8153400" cy="2554545"/>
          </a:xfrm>
          <a:prstGeom prst="rect">
            <a:avLst/>
          </a:prstGeom>
        </p:spPr>
        <p:txBody>
          <a:bodyPr wrap="square">
            <a:spAutoFit/>
          </a:bodyPr>
          <a:lstStyle/>
          <a:p>
            <a:pPr>
              <a:buClr>
                <a:schemeClr val="hlink"/>
              </a:buClr>
              <a:buSzPct val="200000"/>
              <a:buFontTx/>
              <a:buChar char="•"/>
            </a:pPr>
            <a:r>
              <a:rPr lang="en-US" sz="2000" dirty="0" smtClean="0">
                <a:latin typeface="Times" pitchFamily="-112" charset="0"/>
              </a:rPr>
              <a:t>Increase cycle </a:t>
            </a:r>
            <a:r>
              <a:rPr lang="en-US" sz="2000" dirty="0" smtClean="0">
                <a:latin typeface="Times" pitchFamily="-112" charset="0"/>
              </a:rPr>
              <a:t>life</a:t>
            </a:r>
          </a:p>
          <a:p>
            <a:pPr>
              <a:buClr>
                <a:schemeClr val="hlink"/>
              </a:buClr>
              <a:buSzPct val="200000"/>
              <a:buFontTx/>
              <a:buChar char="•"/>
            </a:pPr>
            <a:r>
              <a:rPr lang="en-US" sz="2000" dirty="0" smtClean="0">
                <a:latin typeface="Times" pitchFamily="-112" charset="0"/>
              </a:rPr>
              <a:t>Improve alloy design (typically MmNi</a:t>
            </a:r>
            <a:r>
              <a:rPr lang="en-US" sz="2000" baseline="-25000" dirty="0" smtClean="0">
                <a:latin typeface="Times" pitchFamily="-112" charset="0"/>
              </a:rPr>
              <a:t>3.55</a:t>
            </a:r>
            <a:r>
              <a:rPr lang="en-US" sz="2000" dirty="0" smtClean="0">
                <a:latin typeface="Times" pitchFamily="-112" charset="0"/>
              </a:rPr>
              <a:t>Co</a:t>
            </a:r>
            <a:r>
              <a:rPr lang="en-US" sz="2000" baseline="-25000" dirty="0" smtClean="0">
                <a:latin typeface="Times" pitchFamily="-112" charset="0"/>
              </a:rPr>
              <a:t>0.75</a:t>
            </a:r>
            <a:r>
              <a:rPr lang="en-US" sz="2000" dirty="0" smtClean="0">
                <a:latin typeface="Times" pitchFamily="-112" charset="0"/>
              </a:rPr>
              <a:t>Mn</a:t>
            </a:r>
            <a:r>
              <a:rPr lang="en-US" sz="2000" baseline="-25000" dirty="0" smtClean="0">
                <a:latin typeface="Times" pitchFamily="-112" charset="0"/>
              </a:rPr>
              <a:t>0.4</a:t>
            </a:r>
            <a:r>
              <a:rPr lang="en-US" sz="2000" dirty="0" smtClean="0">
                <a:latin typeface="Times" pitchFamily="-112" charset="0"/>
              </a:rPr>
              <a:t>Al</a:t>
            </a:r>
            <a:r>
              <a:rPr lang="en-US" sz="2000" baseline="-25000" dirty="0" smtClean="0">
                <a:latin typeface="Times" pitchFamily="-112" charset="0"/>
              </a:rPr>
              <a:t>0.3</a:t>
            </a:r>
            <a:r>
              <a:rPr lang="en-US" sz="2000" dirty="0" smtClean="0">
                <a:latin typeface="Times" pitchFamily="-112" charset="0"/>
              </a:rPr>
              <a:t> ) to reduce cost and improve corrosion </a:t>
            </a:r>
            <a:r>
              <a:rPr lang="en-US" sz="2000" dirty="0" smtClean="0">
                <a:latin typeface="Times" pitchFamily="-112" charset="0"/>
              </a:rPr>
              <a:t>resistance</a:t>
            </a:r>
          </a:p>
          <a:p>
            <a:pPr lvl="2">
              <a:buClr>
                <a:schemeClr val="accent2"/>
              </a:buClr>
              <a:buSzPct val="200000"/>
              <a:buFont typeface="Wingdings" pitchFamily="-112" charset="2"/>
              <a:buChar char="§"/>
            </a:pPr>
            <a:r>
              <a:rPr lang="en-US" sz="2000" dirty="0" smtClean="0">
                <a:latin typeface="Times" pitchFamily="-112" charset="0"/>
              </a:rPr>
              <a:t>Eliminate Co addition without losing corrosion </a:t>
            </a:r>
            <a:r>
              <a:rPr lang="en-US" sz="2000" dirty="0" smtClean="0">
                <a:latin typeface="Times" pitchFamily="-112" charset="0"/>
              </a:rPr>
              <a:t>resistance</a:t>
            </a:r>
          </a:p>
          <a:p>
            <a:pPr lvl="2">
              <a:buClr>
                <a:schemeClr val="accent2"/>
              </a:buClr>
              <a:buSzPct val="200000"/>
              <a:buFont typeface="Wingdings" pitchFamily="-112" charset="2"/>
              <a:buChar char="§"/>
            </a:pPr>
            <a:r>
              <a:rPr lang="en-US" sz="2000" dirty="0" smtClean="0">
                <a:latin typeface="Times" pitchFamily="-112" charset="0"/>
              </a:rPr>
              <a:t>Reduce RE cost without losing energy storage capacity</a:t>
            </a:r>
            <a:r>
              <a:rPr lang="en-US" sz="2000" dirty="0" smtClean="0">
                <a:latin typeface="Times" pitchFamily="-112" charset="0"/>
              </a:rPr>
              <a:t> </a:t>
            </a:r>
          </a:p>
          <a:p>
            <a:pPr>
              <a:buClr>
                <a:schemeClr val="hlink"/>
              </a:buClr>
              <a:buSzPct val="200000"/>
              <a:buFontTx/>
              <a:buChar char="•"/>
            </a:pPr>
            <a:r>
              <a:rPr lang="en-US" sz="2000" dirty="0" smtClean="0">
                <a:latin typeface="Times" pitchFamily="-112" charset="0"/>
              </a:rPr>
              <a:t>Reduce processing cost (typically cast/anneal/crush</a:t>
            </a:r>
            <a:r>
              <a:rPr lang="en-US" sz="2000" dirty="0" smtClean="0">
                <a:latin typeface="Times" pitchFamily="-112" charset="0"/>
              </a:rPr>
              <a:t>)</a:t>
            </a:r>
          </a:p>
          <a:p>
            <a:pPr lvl="2">
              <a:buClr>
                <a:schemeClr val="accent2"/>
              </a:buClr>
              <a:buSzPct val="200000"/>
              <a:buFont typeface="Wingdings" pitchFamily="-112" charset="2"/>
              <a:buChar char="§"/>
            </a:pPr>
            <a:r>
              <a:rPr lang="en-US" sz="2000" dirty="0" smtClean="0">
                <a:latin typeface="Times" pitchFamily="-112" charset="0"/>
              </a:rPr>
              <a:t>Minimize high temperature annealing (hours to days) in </a:t>
            </a:r>
            <a:r>
              <a:rPr lang="en-US" sz="2000" dirty="0" smtClean="0">
                <a:latin typeface="Times" pitchFamily="-112" charset="0"/>
              </a:rPr>
              <a:t>vacuum</a:t>
            </a:r>
          </a:p>
          <a:p>
            <a:pPr lvl="2">
              <a:buClr>
                <a:schemeClr val="accent2"/>
              </a:buClr>
              <a:buSzPct val="200000"/>
              <a:buFont typeface="Wingdings" pitchFamily="-112" charset="2"/>
              <a:buChar char="§"/>
            </a:pPr>
            <a:r>
              <a:rPr lang="en-US" sz="2000" dirty="0" smtClean="0">
                <a:latin typeface="Times" pitchFamily="-112" charset="0"/>
              </a:rPr>
              <a:t>Eliminate hazardous (</a:t>
            </a:r>
            <a:r>
              <a:rPr lang="en-US" sz="2000" dirty="0" err="1" smtClean="0">
                <a:latin typeface="Times" pitchFamily="-112" charset="0"/>
              </a:rPr>
              <a:t>explosivity</a:t>
            </a:r>
            <a:r>
              <a:rPr lang="en-US" sz="2000" dirty="0" smtClean="0">
                <a:latin typeface="Times" pitchFamily="-112" charset="0"/>
              </a:rPr>
              <a:t>) grinding process</a:t>
            </a:r>
            <a:endParaRPr lang="en-US" sz="2400" dirty="0">
              <a:latin typeface="Times" pitchFamily="-112" charset="0"/>
            </a:endParaRPr>
          </a:p>
        </p:txBody>
      </p:sp>
      <p:sp>
        <p:nvSpPr>
          <p:cNvPr id="5" name="Rectangle 4"/>
          <p:cNvSpPr/>
          <p:nvPr/>
        </p:nvSpPr>
        <p:spPr>
          <a:xfrm>
            <a:off x="304800" y="4724400"/>
            <a:ext cx="8610600" cy="914400"/>
          </a:xfrm>
          <a:prstGeom prst="rect">
            <a:avLst/>
          </a:prstGeom>
          <a:solidFill>
            <a:srgbClr val="FF0000">
              <a:alpha val="3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04800" y="3200400"/>
            <a:ext cx="8610600" cy="381000"/>
          </a:xfrm>
          <a:prstGeom prst="rect">
            <a:avLst/>
          </a:prstGeom>
          <a:solidFill>
            <a:srgbClr val="FF0000">
              <a:alpha val="3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Branding_2008-1">
  <a:themeElements>
    <a:clrScheme name="Branding_2008-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anding_2008-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anding_2008-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anding_2008-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anding_2008-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anding_2008-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anding_2008-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anding_2008-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anding_2008-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anding_2008-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anding_2008-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anding_2008-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anding_2008-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anding_2008-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439</TotalTime>
  <Words>1334</Words>
  <Application>Microsoft Macintosh PowerPoint</Application>
  <PresentationFormat>On-screen Show (4:3)</PresentationFormat>
  <Paragraphs>117</Paragraphs>
  <Slides>16</Slides>
  <Notes>4</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Branding_2008-1</vt:lpstr>
      <vt:lpstr>Current and Future Directions in Processing Rare Earth Alloys for Clean Energy Applications</vt:lpstr>
      <vt:lpstr>Slide 2</vt:lpstr>
      <vt:lpstr>Permanent Magnet Development for Automotive Traction Motors Includes:  Beyond Rare Earth Magnets (BREM)</vt:lpstr>
      <vt:lpstr>The Problem</vt:lpstr>
      <vt:lpstr>Description of Research Phases</vt:lpstr>
      <vt:lpstr>Uniaxial Pressure to Promote Anisotropic 2-14-1 Growth from Amorphous Ribbon for HT Bonded Magnet Particulate</vt:lpstr>
      <vt:lpstr>Implications of findings for HT bonded magnets</vt:lpstr>
      <vt:lpstr>Slide 8</vt:lpstr>
      <vt:lpstr>Hydrogen Storage in Ni/MH Secondary Batteries</vt:lpstr>
      <vt:lpstr>Direct MH Particulate Processing by Gas Atomization </vt:lpstr>
      <vt:lpstr>Rapid Solidification Processing Needed for La-Ni</vt:lpstr>
      <vt:lpstr>Comparison of Powder Types after 20 Cycles</vt:lpstr>
      <vt:lpstr>Summary of MH Processing Studies</vt:lpstr>
      <vt:lpstr>Slide 14</vt:lpstr>
      <vt:lpstr>Slide 15</vt:lpstr>
      <vt:lpstr>Project Overview</vt:lpstr>
    </vt:vector>
  </TitlesOfParts>
  <Company>Ames Lab Public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kgibson</dc:creator>
  <cp:lastModifiedBy>Erica Anderson</cp:lastModifiedBy>
  <cp:revision>22</cp:revision>
  <dcterms:created xsi:type="dcterms:W3CDTF">2010-12-03T15:07:59Z</dcterms:created>
  <dcterms:modified xsi:type="dcterms:W3CDTF">2010-12-03T17:08:30Z</dcterms:modified>
</cp:coreProperties>
</file>