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ADEA2-EB5C-4135-8D29-B9303D7B5A94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7810B-E865-4505-ABB5-DB78827673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A7810B-E865-4505-ABB5-DB788276735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1AEFD-9A82-4DED-B726-DF920B823362}" type="datetimeFigureOut">
              <a:rPr lang="en-US" smtClean="0"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05DC7-A411-4F3D-8E13-F954D1225B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Ideas for Transatlantic Cooperation on Critical Materials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December 3, 2010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Cross-Cutting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8839200" cy="5715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Extraction – Geological Mapping : </a:t>
            </a:r>
          </a:p>
          <a:p>
            <a:pPr lvl="1"/>
            <a:r>
              <a:rPr lang="en-US" dirty="0" smtClean="0"/>
              <a:t>R&amp;D on how to locate critical material deposits</a:t>
            </a:r>
          </a:p>
          <a:p>
            <a:pPr lvl="1"/>
            <a:r>
              <a:rPr lang="en-US" dirty="0" smtClean="0"/>
              <a:t>Sharing information across geological agencies</a:t>
            </a:r>
          </a:p>
          <a:p>
            <a:pPr lvl="1"/>
            <a:r>
              <a:rPr lang="en-US" dirty="0" smtClean="0"/>
              <a:t>Urban mining opportunities (relates to recycling)</a:t>
            </a:r>
          </a:p>
          <a:p>
            <a:pPr lvl="1"/>
            <a:r>
              <a:rPr lang="en-US" dirty="0" smtClean="0"/>
              <a:t>Harmonizing data formats in Europe, United States, globally</a:t>
            </a:r>
          </a:p>
          <a:p>
            <a:pPr lvl="1"/>
            <a:r>
              <a:rPr lang="en-US" dirty="0" smtClean="0"/>
              <a:t>Pairing resources with extractive metallurgy techniques</a:t>
            </a:r>
          </a:p>
          <a:p>
            <a:r>
              <a:rPr lang="en-US" dirty="0" smtClean="0"/>
              <a:t>Processing of raw material – Separation and Refining: </a:t>
            </a:r>
          </a:p>
          <a:p>
            <a:pPr lvl="1"/>
            <a:r>
              <a:rPr lang="en-US" dirty="0" smtClean="0"/>
              <a:t>R&amp;D on environmentally friendly separation techniques (including recycling)</a:t>
            </a:r>
          </a:p>
          <a:p>
            <a:pPr lvl="1"/>
            <a:r>
              <a:rPr lang="en-US" dirty="0" smtClean="0"/>
              <a:t>Pairing resources with separation techniques</a:t>
            </a:r>
          </a:p>
          <a:p>
            <a:r>
              <a:rPr lang="en-US" dirty="0" smtClean="0"/>
              <a:t>Reducing Critical Materials Needs in Device Components (maintaining functionality)</a:t>
            </a:r>
          </a:p>
          <a:p>
            <a:pPr lvl="1"/>
            <a:r>
              <a:rPr lang="en-US" dirty="0" smtClean="0"/>
              <a:t>Modeling and design tools to find  better or alternative materials</a:t>
            </a:r>
          </a:p>
          <a:p>
            <a:pPr lvl="1"/>
            <a:r>
              <a:rPr lang="en-US" dirty="0" smtClean="0"/>
              <a:t>Substitution of non-critical materials</a:t>
            </a:r>
          </a:p>
          <a:p>
            <a:pPr lvl="1"/>
            <a:r>
              <a:rPr lang="en-US" dirty="0" smtClean="0"/>
              <a:t>Nanotechnologies</a:t>
            </a:r>
          </a:p>
          <a:p>
            <a:pPr lvl="1"/>
            <a:r>
              <a:rPr lang="en-US" dirty="0" smtClean="0"/>
              <a:t>Reducing catalysts</a:t>
            </a:r>
          </a:p>
          <a:p>
            <a:pPr lvl="1"/>
            <a:r>
              <a:rPr lang="en-US" dirty="0" smtClean="0"/>
              <a:t>Process improvements</a:t>
            </a:r>
          </a:p>
          <a:p>
            <a:pPr lvl="1"/>
            <a:r>
              <a:rPr lang="en-US" dirty="0" smtClean="0"/>
              <a:t>Reduce material needs for specific devices (see slides below)</a:t>
            </a:r>
          </a:p>
          <a:p>
            <a:r>
              <a:rPr lang="en-US" dirty="0" smtClean="0"/>
              <a:t>Recycling: </a:t>
            </a:r>
          </a:p>
          <a:p>
            <a:pPr lvl="1"/>
            <a:r>
              <a:rPr lang="en-US" dirty="0" smtClean="0"/>
              <a:t>Cost-effective mechanisms for collection, separation, recovery, </a:t>
            </a:r>
          </a:p>
          <a:p>
            <a:pPr lvl="1"/>
            <a:r>
              <a:rPr lang="en-US" dirty="0" smtClean="0"/>
              <a:t>Product design for recycling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Cross-Cutting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Information exchange platform</a:t>
            </a:r>
          </a:p>
          <a:p>
            <a:pPr lvl="1"/>
            <a:r>
              <a:rPr lang="en-US" dirty="0" smtClean="0"/>
              <a:t>Research results</a:t>
            </a:r>
          </a:p>
          <a:p>
            <a:pPr lvl="1"/>
            <a:r>
              <a:rPr lang="en-US" dirty="0" smtClean="0"/>
              <a:t>Modeling tools and computer programs</a:t>
            </a:r>
          </a:p>
          <a:p>
            <a:pPr lvl="1"/>
            <a:r>
              <a:rPr lang="en-US" dirty="0" smtClean="0"/>
              <a:t>Best practices and lessons learned</a:t>
            </a:r>
          </a:p>
          <a:p>
            <a:pPr lvl="1"/>
            <a:r>
              <a:rPr lang="en-US" dirty="0" smtClean="0"/>
              <a:t>Researcher exchange</a:t>
            </a:r>
          </a:p>
          <a:p>
            <a:r>
              <a:rPr lang="en-US" dirty="0" smtClean="0"/>
              <a:t>Human capital development</a:t>
            </a:r>
          </a:p>
          <a:p>
            <a:pPr lvl="1"/>
            <a:r>
              <a:rPr lang="en-US" dirty="0" smtClean="0"/>
              <a:t>Materials scientists and engineers</a:t>
            </a:r>
          </a:p>
          <a:p>
            <a:r>
              <a:rPr lang="en-US" dirty="0" smtClean="0"/>
              <a:t>Strategic and Systems Analysis</a:t>
            </a:r>
          </a:p>
          <a:p>
            <a:pPr lvl="1"/>
            <a:r>
              <a:rPr lang="en-US" dirty="0" smtClean="0"/>
              <a:t>Economic analysis of material options</a:t>
            </a:r>
          </a:p>
          <a:p>
            <a:pPr lvl="1"/>
            <a:r>
              <a:rPr lang="en-US" dirty="0" smtClean="0"/>
              <a:t>Life cycle analysis 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trategic risk management studies</a:t>
            </a:r>
          </a:p>
          <a:p>
            <a:pPr lvl="1"/>
            <a:r>
              <a:rPr lang="en-US" dirty="0" smtClean="0"/>
              <a:t>Materials flow analysis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Doing More with Less for </a:t>
            </a:r>
            <a:br>
              <a:rPr lang="en-US" dirty="0" smtClean="0"/>
            </a:br>
            <a:r>
              <a:rPr lang="en-US" dirty="0" smtClean="0"/>
              <a:t>Key Clean Energy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Wind and EV Motor Magnets</a:t>
            </a:r>
          </a:p>
          <a:p>
            <a:pPr lvl="1"/>
            <a:r>
              <a:rPr lang="en-US" dirty="0" smtClean="0"/>
              <a:t>PMs with less critical material</a:t>
            </a:r>
          </a:p>
          <a:p>
            <a:pPr lvl="1"/>
            <a:r>
              <a:rPr lang="en-US" dirty="0" smtClean="0"/>
              <a:t>Devices without PMs</a:t>
            </a:r>
          </a:p>
          <a:p>
            <a:r>
              <a:rPr lang="en-US" dirty="0" smtClean="0"/>
              <a:t>PV cells</a:t>
            </a:r>
          </a:p>
          <a:p>
            <a:pPr lvl="1"/>
            <a:r>
              <a:rPr lang="en-US" dirty="0" smtClean="0"/>
              <a:t>Thinner film layers</a:t>
            </a:r>
          </a:p>
          <a:p>
            <a:pPr lvl="1"/>
            <a:r>
              <a:rPr lang="en-US" dirty="0" smtClean="0"/>
              <a:t>Less deposition waste </a:t>
            </a:r>
          </a:p>
          <a:p>
            <a:r>
              <a:rPr lang="en-US" dirty="0" smtClean="0"/>
              <a:t>Fluorescent lighting</a:t>
            </a:r>
          </a:p>
          <a:p>
            <a:pPr lvl="1"/>
            <a:r>
              <a:rPr lang="en-US" dirty="0" smtClean="0"/>
              <a:t>LEDs with less RE phosphors</a:t>
            </a:r>
          </a:p>
          <a:p>
            <a:pPr lvl="1"/>
            <a:r>
              <a:rPr lang="en-US" dirty="0" smtClean="0"/>
              <a:t>Organic LEDs</a:t>
            </a:r>
          </a:p>
          <a:p>
            <a:r>
              <a:rPr lang="en-US" dirty="0" smtClean="0"/>
              <a:t>Batteries and Fuel Cells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221</Words>
  <Application>Microsoft Office PowerPoint</Application>
  <PresentationFormat>On-screen Show (4:3)</PresentationFormat>
  <Paragraphs>47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Ideas for Transatlantic Cooperation on Critical Materials</vt:lpstr>
      <vt:lpstr>Cross-Cutting Areas</vt:lpstr>
      <vt:lpstr>More Cross-Cutting Topics</vt:lpstr>
      <vt:lpstr>Doing More with Less for  Key Clean Energy Technologies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Ideas for Transatlantic Cooperation on Critical Materials</dc:title>
  <dc:creator>MITEI</dc:creator>
  <cp:lastModifiedBy>MITEI</cp:lastModifiedBy>
  <cp:revision>17</cp:revision>
  <dcterms:created xsi:type="dcterms:W3CDTF">2010-12-03T20:33:08Z</dcterms:created>
  <dcterms:modified xsi:type="dcterms:W3CDTF">2010-12-03T21:59:58Z</dcterms:modified>
</cp:coreProperties>
</file>