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7" r:id="rId2"/>
    <p:sldId id="272" r:id="rId3"/>
    <p:sldId id="284" r:id="rId4"/>
    <p:sldId id="273" r:id="rId5"/>
    <p:sldId id="297" r:id="rId6"/>
    <p:sldId id="265" r:id="rId7"/>
    <p:sldId id="277" r:id="rId8"/>
    <p:sldId id="298" r:id="rId9"/>
    <p:sldId id="266" r:id="rId10"/>
    <p:sldId id="276" r:id="rId11"/>
    <p:sldId id="283" r:id="rId12"/>
    <p:sldId id="317" r:id="rId13"/>
    <p:sldId id="322"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367" autoAdjust="0"/>
  </p:normalViewPr>
  <p:slideViewPr>
    <p:cSldViewPr>
      <p:cViewPr varScale="1">
        <p:scale>
          <a:sx n="46" d="100"/>
          <a:sy n="46" d="100"/>
        </p:scale>
        <p:origin x="-131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2" d="100"/>
          <a:sy n="72" d="100"/>
        </p:scale>
        <p:origin x="-2148" y="-114"/>
      </p:cViewPr>
      <p:guideLst>
        <p:guide orient="horz" pos="3127"/>
        <p:guide pos="214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DOE\DFSFR\home_fors2\bauerdi\My%20Documents\Future%20trajectory%20figur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OE\DFSFR\home_fors2\bauerdi\My%20Documents\Future%20trajectory%20figur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OE\DFSFR\home_fors2\bauerdi\My%20Documents\Future%20trajectory%20figur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Wind Additions</a:t>
            </a:r>
          </a:p>
        </c:rich>
      </c:tx>
      <c:layout>
        <c:manualLayout>
          <c:xMode val="edge"/>
          <c:yMode val="edge"/>
          <c:x val="0.37801377952756016"/>
          <c:y val="2.7777777777777925E-2"/>
        </c:manualLayout>
      </c:layout>
    </c:title>
    <c:plotArea>
      <c:layout/>
      <c:areaChart>
        <c:grouping val="stacked"/>
        <c:ser>
          <c:idx val="1"/>
          <c:order val="0"/>
          <c:tx>
            <c:v>Onshore</c:v>
          </c:tx>
          <c:cat>
            <c:numRef>
              <c:f>Sheet1!$L$5:$L$20</c:f>
              <c:numCache>
                <c:formatCode>0</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Sheet1!$M$5:$M$20</c:f>
              <c:numCache>
                <c:formatCode>0.00</c:formatCode>
                <c:ptCount val="16"/>
                <c:pt idx="0">
                  <c:v>23.920611999999963</c:v>
                </c:pt>
                <c:pt idx="1">
                  <c:v>25.649332555555521</c:v>
                </c:pt>
                <c:pt idx="2">
                  <c:v>27.344814222222233</c:v>
                </c:pt>
                <c:pt idx="3">
                  <c:v>29.007056999999996</c:v>
                </c:pt>
                <c:pt idx="4">
                  <c:v>30.636060888888895</c:v>
                </c:pt>
                <c:pt idx="5">
                  <c:v>32.231825888888913</c:v>
                </c:pt>
                <c:pt idx="6">
                  <c:v>33.794352000000075</c:v>
                </c:pt>
                <c:pt idx="7">
                  <c:v>35.625508000000075</c:v>
                </c:pt>
                <c:pt idx="8">
                  <c:v>37.408800000000006</c:v>
                </c:pt>
                <c:pt idx="9">
                  <c:v>39.144227999999998</c:v>
                </c:pt>
                <c:pt idx="10">
                  <c:v>40.831792</c:v>
                </c:pt>
                <c:pt idx="11">
                  <c:v>42.471491999999998</c:v>
                </c:pt>
                <c:pt idx="12">
                  <c:v>44.063328000000013</c:v>
                </c:pt>
                <c:pt idx="13">
                  <c:v>45.607300000000009</c:v>
                </c:pt>
                <c:pt idx="14">
                  <c:v>47.103408000000002</c:v>
                </c:pt>
                <c:pt idx="15">
                  <c:v>48.551652000000004</c:v>
                </c:pt>
              </c:numCache>
            </c:numRef>
          </c:val>
        </c:ser>
        <c:ser>
          <c:idx val="2"/>
          <c:order val="1"/>
          <c:tx>
            <c:v>Offshore</c:v>
          </c:tx>
          <c:cat>
            <c:numRef>
              <c:f>Sheet1!$L$5:$L$20</c:f>
              <c:numCache>
                <c:formatCode>0</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Sheet1!$N$5:$N$20</c:f>
              <c:numCache>
                <c:formatCode>0.00</c:formatCode>
                <c:ptCount val="16"/>
                <c:pt idx="0">
                  <c:v>2.0465599999999977</c:v>
                </c:pt>
                <c:pt idx="1">
                  <c:v>2.6819405555555598</c:v>
                </c:pt>
                <c:pt idx="2">
                  <c:v>3.3491822222222232</c:v>
                </c:pt>
                <c:pt idx="3">
                  <c:v>4.0482849999999955</c:v>
                </c:pt>
                <c:pt idx="4">
                  <c:v>4.7792488888888993</c:v>
                </c:pt>
                <c:pt idx="5">
                  <c:v>5.542073888888889</c:v>
                </c:pt>
                <c:pt idx="6">
                  <c:v>6.3367600000000079</c:v>
                </c:pt>
                <c:pt idx="7">
                  <c:v>7.3324400000000001</c:v>
                </c:pt>
                <c:pt idx="8">
                  <c:v>8.3740000000000006</c:v>
                </c:pt>
                <c:pt idx="9">
                  <c:v>9.4614400000000067</c:v>
                </c:pt>
                <c:pt idx="10">
                  <c:v>10.594760000000003</c:v>
                </c:pt>
                <c:pt idx="11">
                  <c:v>11.773960000000001</c:v>
                </c:pt>
                <c:pt idx="12">
                  <c:v>12.999040000000004</c:v>
                </c:pt>
                <c:pt idx="13">
                  <c:v>14.270000000000007</c:v>
                </c:pt>
                <c:pt idx="14">
                  <c:v>15.586840000000009</c:v>
                </c:pt>
                <c:pt idx="15">
                  <c:v>16.949560000000009</c:v>
                </c:pt>
              </c:numCache>
            </c:numRef>
          </c:val>
        </c:ser>
        <c:axId val="68439424"/>
        <c:axId val="52417664"/>
      </c:areaChart>
      <c:catAx>
        <c:axId val="68439424"/>
        <c:scaling>
          <c:orientation val="minMax"/>
        </c:scaling>
        <c:axPos val="b"/>
        <c:numFmt formatCode="0" sourceLinked="1"/>
        <c:majorTickMark val="none"/>
        <c:tickLblPos val="nextTo"/>
        <c:crossAx val="52417664"/>
        <c:crosses val="autoZero"/>
        <c:auto val="1"/>
        <c:lblAlgn val="ctr"/>
        <c:lblOffset val="100"/>
      </c:catAx>
      <c:valAx>
        <c:axId val="52417664"/>
        <c:scaling>
          <c:orientation val="minMax"/>
        </c:scaling>
        <c:axPos val="l"/>
        <c:majorGridlines/>
        <c:title>
          <c:tx>
            <c:rich>
              <a:bodyPr/>
              <a:lstStyle/>
              <a:p>
                <a:pPr>
                  <a:defRPr/>
                </a:pPr>
                <a:r>
                  <a:rPr lang="en-US"/>
                  <a:t>GW</a:t>
                </a:r>
              </a:p>
            </c:rich>
          </c:tx>
          <c:layout>
            <c:manualLayout>
              <c:xMode val="edge"/>
              <c:yMode val="edge"/>
              <c:x val="0"/>
              <c:y val="0.54189222440944884"/>
            </c:manualLayout>
          </c:layout>
        </c:title>
        <c:numFmt formatCode="0.00" sourceLinked="1"/>
        <c:majorTickMark val="none"/>
        <c:tickLblPos val="nextTo"/>
        <c:crossAx val="68439424"/>
        <c:crosses val="autoZero"/>
        <c:crossBetween val="midCat"/>
      </c:valAx>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600"/>
            </a:pPr>
            <a:r>
              <a:rPr lang="en-US" sz="1600"/>
              <a:t>Additions of Hybrid and Electric Vehicles</a:t>
            </a:r>
          </a:p>
        </c:rich>
      </c:tx>
      <c:layout/>
    </c:title>
    <c:plotArea>
      <c:layout/>
      <c:areaChart>
        <c:grouping val="stacked"/>
        <c:ser>
          <c:idx val="0"/>
          <c:order val="0"/>
          <c:tx>
            <c:strRef>
              <c:f>Sheet1!$C$4</c:f>
              <c:strCache>
                <c:ptCount val="1"/>
                <c:pt idx="0">
                  <c:v>HEV</c:v>
                </c:pt>
              </c:strCache>
            </c:strRef>
          </c:tx>
          <c:cat>
            <c:numRef>
              <c:f>Sheet1!$B$5:$B$20</c:f>
              <c:numCache>
                <c:formatCode>General</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Sheet1!$C$5:$C$20</c:f>
              <c:numCache>
                <c:formatCode>_(* #,##0_);_(* \(#,##0\);_(* "-"??_);_(@_)</c:formatCode>
                <c:ptCount val="16"/>
                <c:pt idx="0">
                  <c:v>0.43148609937808152</c:v>
                </c:pt>
                <c:pt idx="1">
                  <c:v>1.2276825599940564</c:v>
                </c:pt>
                <c:pt idx="2">
                  <c:v>2.0238790206100332</c:v>
                </c:pt>
                <c:pt idx="3">
                  <c:v>2.8200754812260067</c:v>
                </c:pt>
                <c:pt idx="4">
                  <c:v>3.6162719418419842</c:v>
                </c:pt>
                <c:pt idx="5">
                  <c:v>4.4124684024579599</c:v>
                </c:pt>
                <c:pt idx="6">
                  <c:v>5.5276878840587846</c:v>
                </c:pt>
                <c:pt idx="7">
                  <c:v>6.6429073656596085</c:v>
                </c:pt>
                <c:pt idx="8">
                  <c:v>7.7581268472604252</c:v>
                </c:pt>
                <c:pt idx="9">
                  <c:v>8.8733463288612811</c:v>
                </c:pt>
                <c:pt idx="10">
                  <c:v>9.9885658104620845</c:v>
                </c:pt>
                <c:pt idx="11">
                  <c:v>11.816555576305218</c:v>
                </c:pt>
                <c:pt idx="12">
                  <c:v>13.644545342148296</c:v>
                </c:pt>
                <c:pt idx="13">
                  <c:v>15.472535107991414</c:v>
                </c:pt>
                <c:pt idx="14">
                  <c:v>17.300524873834487</c:v>
                </c:pt>
                <c:pt idx="15">
                  <c:v>19.128514639677586</c:v>
                </c:pt>
              </c:numCache>
            </c:numRef>
          </c:val>
        </c:ser>
        <c:ser>
          <c:idx val="1"/>
          <c:order val="1"/>
          <c:tx>
            <c:strRef>
              <c:f>Sheet1!$D$4</c:f>
              <c:strCache>
                <c:ptCount val="1"/>
                <c:pt idx="0">
                  <c:v>PHEV</c:v>
                </c:pt>
              </c:strCache>
            </c:strRef>
          </c:tx>
          <c:cat>
            <c:numRef>
              <c:f>Sheet1!$B$5:$B$20</c:f>
              <c:numCache>
                <c:formatCode>General</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Sheet1!$D$5:$D$20</c:f>
              <c:numCache>
                <c:formatCode>_(* #,##0_);_(* \(#,##0\);_(* "-"??_);_(@_)</c:formatCode>
                <c:ptCount val="16"/>
                <c:pt idx="0">
                  <c:v>8.0860606543530587E-3</c:v>
                </c:pt>
                <c:pt idx="1">
                  <c:v>0.15739895890458888</c:v>
                </c:pt>
                <c:pt idx="2">
                  <c:v>0.30671185715482541</c:v>
                </c:pt>
                <c:pt idx="3">
                  <c:v>0.45602475540506082</c:v>
                </c:pt>
                <c:pt idx="4">
                  <c:v>0.60533765365529768</c:v>
                </c:pt>
                <c:pt idx="5">
                  <c:v>0.75465055190553265</c:v>
                </c:pt>
                <c:pt idx="6">
                  <c:v>1.5861859445215158</c:v>
                </c:pt>
                <c:pt idx="7">
                  <c:v>2.4177213371374942</c:v>
                </c:pt>
                <c:pt idx="8">
                  <c:v>3.2492567297534678</c:v>
                </c:pt>
                <c:pt idx="9">
                  <c:v>4.0807921223694494</c:v>
                </c:pt>
                <c:pt idx="10">
                  <c:v>4.9123275149854262</c:v>
                </c:pt>
                <c:pt idx="11">
                  <c:v>6.5738715600387758</c:v>
                </c:pt>
                <c:pt idx="12">
                  <c:v>8.2354156050921219</c:v>
                </c:pt>
                <c:pt idx="13">
                  <c:v>9.8969596501454742</c:v>
                </c:pt>
                <c:pt idx="14">
                  <c:v>11.558503695198823</c:v>
                </c:pt>
                <c:pt idx="15">
                  <c:v>13.220047740252149</c:v>
                </c:pt>
              </c:numCache>
            </c:numRef>
          </c:val>
        </c:ser>
        <c:ser>
          <c:idx val="2"/>
          <c:order val="2"/>
          <c:tx>
            <c:strRef>
              <c:f>Sheet1!$E$4</c:f>
              <c:strCache>
                <c:ptCount val="1"/>
                <c:pt idx="0">
                  <c:v>EV</c:v>
                </c:pt>
              </c:strCache>
            </c:strRef>
          </c:tx>
          <c:cat>
            <c:numRef>
              <c:f>Sheet1!$B$5:$B$20</c:f>
              <c:numCache>
                <c:formatCode>General</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Sheet1!$E$5:$E$20</c:f>
              <c:numCache>
                <c:formatCode>_(* #,##0_);_(* \(#,##0\);_(* "-"??_);_(@_)</c:formatCode>
                <c:ptCount val="16"/>
                <c:pt idx="0">
                  <c:v>2.48255223162646E-2</c:v>
                </c:pt>
                <c:pt idx="1">
                  <c:v>8.3921434462693539E-2</c:v>
                </c:pt>
                <c:pt idx="2">
                  <c:v>0.14301734660912246</c:v>
                </c:pt>
                <c:pt idx="3">
                  <c:v>0.20211325875555081</c:v>
                </c:pt>
                <c:pt idx="4">
                  <c:v>0.26120917090197954</c:v>
                </c:pt>
                <c:pt idx="5">
                  <c:v>0.32030508304840904</c:v>
                </c:pt>
                <c:pt idx="6">
                  <c:v>0.65089429789300901</c:v>
                </c:pt>
                <c:pt idx="7">
                  <c:v>0.98148351273760448</c:v>
                </c:pt>
                <c:pt idx="8">
                  <c:v>1.3120727275822064</c:v>
                </c:pt>
                <c:pt idx="9">
                  <c:v>1.6426619424268041</c:v>
                </c:pt>
                <c:pt idx="10">
                  <c:v>1.9732511572714022</c:v>
                </c:pt>
                <c:pt idx="11">
                  <c:v>2.4907415698449031</c:v>
                </c:pt>
                <c:pt idx="12">
                  <c:v>3.0082319824184052</c:v>
                </c:pt>
                <c:pt idx="13">
                  <c:v>3.5257223949919045</c:v>
                </c:pt>
                <c:pt idx="14">
                  <c:v>4.0432128075653981</c:v>
                </c:pt>
                <c:pt idx="15">
                  <c:v>4.5607032201389055</c:v>
                </c:pt>
              </c:numCache>
            </c:numRef>
          </c:val>
        </c:ser>
        <c:axId val="52853376"/>
        <c:axId val="52859264"/>
      </c:areaChart>
      <c:catAx>
        <c:axId val="52853376"/>
        <c:scaling>
          <c:orientation val="minMax"/>
        </c:scaling>
        <c:axPos val="b"/>
        <c:numFmt formatCode="General" sourceLinked="1"/>
        <c:majorTickMark val="none"/>
        <c:tickLblPos val="nextTo"/>
        <c:crossAx val="52859264"/>
        <c:crosses val="autoZero"/>
        <c:auto val="1"/>
        <c:lblAlgn val="ctr"/>
        <c:lblOffset val="100"/>
      </c:catAx>
      <c:valAx>
        <c:axId val="52859264"/>
        <c:scaling>
          <c:orientation val="minMax"/>
        </c:scaling>
        <c:axPos val="l"/>
        <c:majorGridlines/>
        <c:title>
          <c:tx>
            <c:rich>
              <a:bodyPr/>
              <a:lstStyle/>
              <a:p>
                <a:pPr>
                  <a:defRPr/>
                </a:pPr>
                <a:r>
                  <a:rPr lang="en-US"/>
                  <a:t>Million Vehicles</a:t>
                </a:r>
              </a:p>
            </c:rich>
          </c:tx>
          <c:layout/>
        </c:title>
        <c:numFmt formatCode="_(* #,##0_);_(* \(#,##0\);_(* &quot;-&quot;??_);_(@_)" sourceLinked="1"/>
        <c:majorTickMark val="none"/>
        <c:tickLblPos val="nextTo"/>
        <c:crossAx val="52853376"/>
        <c:crosses val="autoZero"/>
        <c:crossBetween val="midCat"/>
      </c:valAx>
    </c:plotArea>
    <c:legend>
      <c:legendPos val="r"/>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Global</a:t>
            </a:r>
            <a:r>
              <a:rPr lang="en-US" baseline="0"/>
              <a:t> </a:t>
            </a:r>
            <a:r>
              <a:rPr lang="en-US"/>
              <a:t>PV Additions</a:t>
            </a:r>
          </a:p>
        </c:rich>
      </c:tx>
      <c:layout/>
    </c:title>
    <c:plotArea>
      <c:layout/>
      <c:lineChart>
        <c:grouping val="stacked"/>
        <c:ser>
          <c:idx val="2"/>
          <c:order val="0"/>
          <c:tx>
            <c:v>PV additions</c:v>
          </c:tx>
          <c:marker>
            <c:symbol val="none"/>
          </c:marker>
          <c:cat>
            <c:numRef>
              <c:f>Sheet1!$H$5:$H$20</c:f>
              <c:numCache>
                <c:formatCode>0</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Sheet1!$J$5:$J$20</c:f>
              <c:numCache>
                <c:formatCode>0.00</c:formatCode>
                <c:ptCount val="16"/>
                <c:pt idx="0">
                  <c:v>4.2478439999999997</c:v>
                </c:pt>
                <c:pt idx="1">
                  <c:v>4.8607434444444504</c:v>
                </c:pt>
                <c:pt idx="2">
                  <c:v>5.5894151111111103</c:v>
                </c:pt>
                <c:pt idx="3">
                  <c:v>6.4338589999999991</c:v>
                </c:pt>
                <c:pt idx="4">
                  <c:v>7.3940751111111105</c:v>
                </c:pt>
                <c:pt idx="5">
                  <c:v>8.4700634444444436</c:v>
                </c:pt>
                <c:pt idx="6">
                  <c:v>9.6618240000000011</c:v>
                </c:pt>
                <c:pt idx="7">
                  <c:v>11.244756000000001</c:v>
                </c:pt>
                <c:pt idx="8">
                  <c:v>12.994400000000002</c:v>
                </c:pt>
                <c:pt idx="9">
                  <c:v>14.910756000000006</c:v>
                </c:pt>
                <c:pt idx="10">
                  <c:v>16.993824000000004</c:v>
                </c:pt>
                <c:pt idx="11">
                  <c:v>19.243603999999969</c:v>
                </c:pt>
                <c:pt idx="12">
                  <c:v>21.66009600000001</c:v>
                </c:pt>
                <c:pt idx="13">
                  <c:v>24.243300000000012</c:v>
                </c:pt>
                <c:pt idx="14">
                  <c:v>26.993215999999986</c:v>
                </c:pt>
                <c:pt idx="15">
                  <c:v>29.909844000000017</c:v>
                </c:pt>
              </c:numCache>
            </c:numRef>
          </c:val>
        </c:ser>
        <c:marker val="1"/>
        <c:axId val="52883840"/>
        <c:axId val="52885376"/>
      </c:lineChart>
      <c:catAx>
        <c:axId val="52883840"/>
        <c:scaling>
          <c:orientation val="minMax"/>
        </c:scaling>
        <c:axPos val="b"/>
        <c:numFmt formatCode="0" sourceLinked="1"/>
        <c:majorTickMark val="none"/>
        <c:tickLblPos val="nextTo"/>
        <c:crossAx val="52885376"/>
        <c:crosses val="autoZero"/>
        <c:auto val="1"/>
        <c:lblAlgn val="ctr"/>
        <c:lblOffset val="100"/>
      </c:catAx>
      <c:valAx>
        <c:axId val="52885376"/>
        <c:scaling>
          <c:orientation val="minMax"/>
        </c:scaling>
        <c:axPos val="l"/>
        <c:majorGridlines/>
        <c:title>
          <c:tx>
            <c:rich>
              <a:bodyPr/>
              <a:lstStyle/>
              <a:p>
                <a:pPr>
                  <a:defRPr/>
                </a:pPr>
                <a:r>
                  <a:rPr lang="en-US"/>
                  <a:t>GW </a:t>
                </a:r>
              </a:p>
            </c:rich>
          </c:tx>
          <c:layout/>
        </c:title>
        <c:numFmt formatCode="0.00" sourceLinked="1"/>
        <c:majorTickMark val="none"/>
        <c:tickLblPos val="nextTo"/>
        <c:crossAx val="52883840"/>
        <c:crosses val="autoZero"/>
        <c:crossBetween val="between"/>
      </c:valAx>
    </c:plotArea>
    <c:legend>
      <c:legendPos val="r"/>
      <c:layout/>
    </c:legend>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00564E-DD92-4D38-949B-3CA3D5C001D9}" type="doc">
      <dgm:prSet loTypeId="urn:microsoft.com/office/officeart/2005/8/layout/chevron1" loCatId="process" qsTypeId="urn:microsoft.com/office/officeart/2005/8/quickstyle/simple1" qsCatId="simple" csTypeId="urn:microsoft.com/office/officeart/2005/8/colors/accent1_5" csCatId="accent1" phldr="1"/>
      <dgm:spPr/>
    </dgm:pt>
    <dgm:pt modelId="{1A261D3A-03F3-4DA0-BE49-C8CA50A9E94B}">
      <dgm:prSet phldrT="[Text]" custT="1"/>
      <dgm:spPr/>
      <dgm:t>
        <a:bodyPr/>
        <a:lstStyle/>
        <a:p>
          <a:r>
            <a:rPr lang="en-US" sz="1400" b="1" dirty="0" smtClean="0">
              <a:latin typeface="Arial Narrow" pitchFamily="34" charset="0"/>
            </a:rPr>
            <a:t>Extraction</a:t>
          </a:r>
          <a:endParaRPr lang="en-US" sz="1400" b="1" dirty="0">
            <a:latin typeface="Arial Narrow" pitchFamily="34" charset="0"/>
          </a:endParaRPr>
        </a:p>
      </dgm:t>
    </dgm:pt>
    <dgm:pt modelId="{321113B9-4A77-4C8D-85C9-7DB3770C2367}" type="parTrans" cxnId="{F93BD8DD-376A-4CC9-A2DC-C312BAFBD47F}">
      <dgm:prSet/>
      <dgm:spPr/>
      <dgm:t>
        <a:bodyPr/>
        <a:lstStyle/>
        <a:p>
          <a:endParaRPr lang="en-US"/>
        </a:p>
      </dgm:t>
    </dgm:pt>
    <dgm:pt modelId="{412851E3-464C-4305-9166-FBC03EE0710E}" type="sibTrans" cxnId="{F93BD8DD-376A-4CC9-A2DC-C312BAFBD47F}">
      <dgm:prSet/>
      <dgm:spPr/>
      <dgm:t>
        <a:bodyPr/>
        <a:lstStyle/>
        <a:p>
          <a:endParaRPr lang="en-US"/>
        </a:p>
      </dgm:t>
    </dgm:pt>
    <dgm:pt modelId="{BE5B2BC4-E5B5-4D1A-81C5-B30BC68F881A}">
      <dgm:prSet phldrT="[Text]" custT="1"/>
      <dgm:spPr/>
      <dgm:t>
        <a:bodyPr/>
        <a:lstStyle/>
        <a:p>
          <a:r>
            <a:rPr lang="en-US" sz="1400" b="1" dirty="0" smtClean="0">
              <a:latin typeface="Arial Narrow" pitchFamily="34" charset="0"/>
            </a:rPr>
            <a:t>Processing</a:t>
          </a:r>
          <a:endParaRPr lang="en-US" sz="1400" b="1" dirty="0">
            <a:latin typeface="Arial Narrow" pitchFamily="34" charset="0"/>
          </a:endParaRPr>
        </a:p>
      </dgm:t>
    </dgm:pt>
    <dgm:pt modelId="{2FD56846-1691-41B0-85A0-9E30E222FA3C}" type="parTrans" cxnId="{B14D6EDB-737E-43E0-A7D8-B6EE3CF9FF78}">
      <dgm:prSet/>
      <dgm:spPr/>
      <dgm:t>
        <a:bodyPr/>
        <a:lstStyle/>
        <a:p>
          <a:endParaRPr lang="en-US"/>
        </a:p>
      </dgm:t>
    </dgm:pt>
    <dgm:pt modelId="{9D48C5AF-C7AC-4C94-B58F-DE07365AEEBD}" type="sibTrans" cxnId="{B14D6EDB-737E-43E0-A7D8-B6EE3CF9FF78}">
      <dgm:prSet/>
      <dgm:spPr/>
      <dgm:t>
        <a:bodyPr/>
        <a:lstStyle/>
        <a:p>
          <a:endParaRPr lang="en-US"/>
        </a:p>
      </dgm:t>
    </dgm:pt>
    <dgm:pt modelId="{90AE93F4-F8FA-439E-8E52-EB72EBB6F079}">
      <dgm:prSet phldrT="[Text]" custT="1"/>
      <dgm:spPr/>
      <dgm:t>
        <a:bodyPr/>
        <a:lstStyle/>
        <a:p>
          <a:r>
            <a:rPr lang="en-US" sz="1400" b="1" dirty="0" smtClean="0">
              <a:latin typeface="Arial Narrow" pitchFamily="34" charset="0"/>
            </a:rPr>
            <a:t>Components</a:t>
          </a:r>
          <a:endParaRPr lang="en-US" sz="1400" b="1" dirty="0">
            <a:latin typeface="Arial Narrow" pitchFamily="34" charset="0"/>
          </a:endParaRPr>
        </a:p>
      </dgm:t>
    </dgm:pt>
    <dgm:pt modelId="{20933846-57E1-42F9-A79E-2E4738AA7F0A}" type="parTrans" cxnId="{A802E98F-BC39-4A51-9DF9-BA0A234CD0ED}">
      <dgm:prSet/>
      <dgm:spPr/>
      <dgm:t>
        <a:bodyPr/>
        <a:lstStyle/>
        <a:p>
          <a:endParaRPr lang="en-US"/>
        </a:p>
      </dgm:t>
    </dgm:pt>
    <dgm:pt modelId="{8C26A512-57E6-4D7C-88C0-B4CDDEBF63E7}" type="sibTrans" cxnId="{A802E98F-BC39-4A51-9DF9-BA0A234CD0ED}">
      <dgm:prSet/>
      <dgm:spPr/>
      <dgm:t>
        <a:bodyPr/>
        <a:lstStyle/>
        <a:p>
          <a:endParaRPr lang="en-US"/>
        </a:p>
      </dgm:t>
    </dgm:pt>
    <dgm:pt modelId="{58E9A024-6F74-4581-A25C-3BEAA9A4D373}">
      <dgm:prSet phldrT="[Text]" custT="1"/>
      <dgm:spPr/>
      <dgm:t>
        <a:bodyPr/>
        <a:lstStyle/>
        <a:p>
          <a:r>
            <a:rPr lang="en-US" sz="1400" b="1" dirty="0" smtClean="0">
              <a:latin typeface="Arial Narrow" pitchFamily="34" charset="0"/>
            </a:rPr>
            <a:t>End Use Applications</a:t>
          </a:r>
          <a:endParaRPr lang="en-US" sz="1400" b="1" dirty="0">
            <a:latin typeface="Arial Narrow" pitchFamily="34" charset="0"/>
          </a:endParaRPr>
        </a:p>
      </dgm:t>
    </dgm:pt>
    <dgm:pt modelId="{69CA7D9C-BA05-4408-B4EA-9F90D769EC51}" type="parTrans" cxnId="{E6455C10-93FD-4CAA-989F-A67C409DA3C0}">
      <dgm:prSet/>
      <dgm:spPr/>
      <dgm:t>
        <a:bodyPr/>
        <a:lstStyle/>
        <a:p>
          <a:endParaRPr lang="en-US"/>
        </a:p>
      </dgm:t>
    </dgm:pt>
    <dgm:pt modelId="{30E0E155-CF04-43F3-8B76-A0B87730F961}" type="sibTrans" cxnId="{E6455C10-93FD-4CAA-989F-A67C409DA3C0}">
      <dgm:prSet/>
      <dgm:spPr/>
      <dgm:t>
        <a:bodyPr/>
        <a:lstStyle/>
        <a:p>
          <a:endParaRPr lang="en-US"/>
        </a:p>
      </dgm:t>
    </dgm:pt>
    <dgm:pt modelId="{8E0F990E-D41B-4BC7-B5A9-5A8711F6CA76}" type="pres">
      <dgm:prSet presAssocID="{DD00564E-DD92-4D38-949B-3CA3D5C001D9}" presName="Name0" presStyleCnt="0">
        <dgm:presLayoutVars>
          <dgm:dir/>
          <dgm:animLvl val="lvl"/>
          <dgm:resizeHandles val="exact"/>
        </dgm:presLayoutVars>
      </dgm:prSet>
      <dgm:spPr/>
    </dgm:pt>
    <dgm:pt modelId="{6944051F-A73F-4E62-80DB-BEF92CED064E}" type="pres">
      <dgm:prSet presAssocID="{1A261D3A-03F3-4DA0-BE49-C8CA50A9E94B}" presName="parTxOnly" presStyleLbl="node1" presStyleIdx="0" presStyleCnt="4">
        <dgm:presLayoutVars>
          <dgm:chMax val="0"/>
          <dgm:chPref val="0"/>
          <dgm:bulletEnabled val="1"/>
        </dgm:presLayoutVars>
      </dgm:prSet>
      <dgm:spPr/>
      <dgm:t>
        <a:bodyPr/>
        <a:lstStyle/>
        <a:p>
          <a:endParaRPr lang="en-US"/>
        </a:p>
      </dgm:t>
    </dgm:pt>
    <dgm:pt modelId="{1929365E-1C10-4F71-AED6-3407F3B875C7}" type="pres">
      <dgm:prSet presAssocID="{412851E3-464C-4305-9166-FBC03EE0710E}" presName="parTxOnlySpace" presStyleCnt="0"/>
      <dgm:spPr/>
    </dgm:pt>
    <dgm:pt modelId="{D65F1210-C3F3-417A-9218-254337FBAA1F}" type="pres">
      <dgm:prSet presAssocID="{BE5B2BC4-E5B5-4D1A-81C5-B30BC68F881A}" presName="parTxOnly" presStyleLbl="node1" presStyleIdx="1" presStyleCnt="4">
        <dgm:presLayoutVars>
          <dgm:chMax val="0"/>
          <dgm:chPref val="0"/>
          <dgm:bulletEnabled val="1"/>
        </dgm:presLayoutVars>
      </dgm:prSet>
      <dgm:spPr/>
      <dgm:t>
        <a:bodyPr/>
        <a:lstStyle/>
        <a:p>
          <a:endParaRPr lang="en-US"/>
        </a:p>
      </dgm:t>
    </dgm:pt>
    <dgm:pt modelId="{BDCC066B-4FDA-45CF-9AAA-DD766DCEA721}" type="pres">
      <dgm:prSet presAssocID="{9D48C5AF-C7AC-4C94-B58F-DE07365AEEBD}" presName="parTxOnlySpace" presStyleCnt="0"/>
      <dgm:spPr/>
    </dgm:pt>
    <dgm:pt modelId="{1562A2CB-F705-4372-899A-6092AD39CFC8}" type="pres">
      <dgm:prSet presAssocID="{90AE93F4-F8FA-439E-8E52-EB72EBB6F079}" presName="parTxOnly" presStyleLbl="node1" presStyleIdx="2" presStyleCnt="4">
        <dgm:presLayoutVars>
          <dgm:chMax val="0"/>
          <dgm:chPref val="0"/>
          <dgm:bulletEnabled val="1"/>
        </dgm:presLayoutVars>
      </dgm:prSet>
      <dgm:spPr/>
      <dgm:t>
        <a:bodyPr/>
        <a:lstStyle/>
        <a:p>
          <a:endParaRPr lang="en-US"/>
        </a:p>
      </dgm:t>
    </dgm:pt>
    <dgm:pt modelId="{F1256322-5445-4721-9733-ED6EA5CEE4EF}" type="pres">
      <dgm:prSet presAssocID="{8C26A512-57E6-4D7C-88C0-B4CDDEBF63E7}" presName="parTxOnlySpace" presStyleCnt="0"/>
      <dgm:spPr/>
    </dgm:pt>
    <dgm:pt modelId="{9044FA17-581F-4408-AE5C-BEE309FA0F01}" type="pres">
      <dgm:prSet presAssocID="{58E9A024-6F74-4581-A25C-3BEAA9A4D373}" presName="parTxOnly" presStyleLbl="node1" presStyleIdx="3" presStyleCnt="4" custLinFactNeighborX="1718" custLinFactNeighborY="-809">
        <dgm:presLayoutVars>
          <dgm:chMax val="0"/>
          <dgm:chPref val="0"/>
          <dgm:bulletEnabled val="1"/>
        </dgm:presLayoutVars>
      </dgm:prSet>
      <dgm:spPr/>
      <dgm:t>
        <a:bodyPr/>
        <a:lstStyle/>
        <a:p>
          <a:endParaRPr lang="en-US"/>
        </a:p>
      </dgm:t>
    </dgm:pt>
  </dgm:ptLst>
  <dgm:cxnLst>
    <dgm:cxn modelId="{97E198CE-E459-4B4A-B403-E2DCF2AD0233}" type="presOf" srcId="{1A261D3A-03F3-4DA0-BE49-C8CA50A9E94B}" destId="{6944051F-A73F-4E62-80DB-BEF92CED064E}" srcOrd="0" destOrd="0" presId="urn:microsoft.com/office/officeart/2005/8/layout/chevron1"/>
    <dgm:cxn modelId="{F93BD8DD-376A-4CC9-A2DC-C312BAFBD47F}" srcId="{DD00564E-DD92-4D38-949B-3CA3D5C001D9}" destId="{1A261D3A-03F3-4DA0-BE49-C8CA50A9E94B}" srcOrd="0" destOrd="0" parTransId="{321113B9-4A77-4C8D-85C9-7DB3770C2367}" sibTransId="{412851E3-464C-4305-9166-FBC03EE0710E}"/>
    <dgm:cxn modelId="{A957C924-3493-49C2-88BB-F954D75AD3CF}" type="presOf" srcId="{BE5B2BC4-E5B5-4D1A-81C5-B30BC68F881A}" destId="{D65F1210-C3F3-417A-9218-254337FBAA1F}" srcOrd="0" destOrd="0" presId="urn:microsoft.com/office/officeart/2005/8/layout/chevron1"/>
    <dgm:cxn modelId="{A802E98F-BC39-4A51-9DF9-BA0A234CD0ED}" srcId="{DD00564E-DD92-4D38-949B-3CA3D5C001D9}" destId="{90AE93F4-F8FA-439E-8E52-EB72EBB6F079}" srcOrd="2" destOrd="0" parTransId="{20933846-57E1-42F9-A79E-2E4738AA7F0A}" sibTransId="{8C26A512-57E6-4D7C-88C0-B4CDDEBF63E7}"/>
    <dgm:cxn modelId="{889BE22A-2B1B-4AF6-9132-9FFD3BBB3047}" type="presOf" srcId="{58E9A024-6F74-4581-A25C-3BEAA9A4D373}" destId="{9044FA17-581F-4408-AE5C-BEE309FA0F01}" srcOrd="0" destOrd="0" presId="urn:microsoft.com/office/officeart/2005/8/layout/chevron1"/>
    <dgm:cxn modelId="{E6455C10-93FD-4CAA-989F-A67C409DA3C0}" srcId="{DD00564E-DD92-4D38-949B-3CA3D5C001D9}" destId="{58E9A024-6F74-4581-A25C-3BEAA9A4D373}" srcOrd="3" destOrd="0" parTransId="{69CA7D9C-BA05-4408-B4EA-9F90D769EC51}" sibTransId="{30E0E155-CF04-43F3-8B76-A0B87730F961}"/>
    <dgm:cxn modelId="{7BCDF407-C38C-4B42-96CB-B0C3289BAD21}" type="presOf" srcId="{DD00564E-DD92-4D38-949B-3CA3D5C001D9}" destId="{8E0F990E-D41B-4BC7-B5A9-5A8711F6CA76}" srcOrd="0" destOrd="0" presId="urn:microsoft.com/office/officeart/2005/8/layout/chevron1"/>
    <dgm:cxn modelId="{B14D6EDB-737E-43E0-A7D8-B6EE3CF9FF78}" srcId="{DD00564E-DD92-4D38-949B-3CA3D5C001D9}" destId="{BE5B2BC4-E5B5-4D1A-81C5-B30BC68F881A}" srcOrd="1" destOrd="0" parTransId="{2FD56846-1691-41B0-85A0-9E30E222FA3C}" sibTransId="{9D48C5AF-C7AC-4C94-B58F-DE07365AEEBD}"/>
    <dgm:cxn modelId="{FDC2F782-B7B1-49A0-BE3C-F39850E36E8B}" type="presOf" srcId="{90AE93F4-F8FA-439E-8E52-EB72EBB6F079}" destId="{1562A2CB-F705-4372-899A-6092AD39CFC8}" srcOrd="0" destOrd="0" presId="urn:microsoft.com/office/officeart/2005/8/layout/chevron1"/>
    <dgm:cxn modelId="{53C9E5C6-3615-4BBE-9D49-27DD44E9E169}" type="presParOf" srcId="{8E0F990E-D41B-4BC7-B5A9-5A8711F6CA76}" destId="{6944051F-A73F-4E62-80DB-BEF92CED064E}" srcOrd="0" destOrd="0" presId="urn:microsoft.com/office/officeart/2005/8/layout/chevron1"/>
    <dgm:cxn modelId="{A9EB5A68-F6FA-436D-B75E-19082E589787}" type="presParOf" srcId="{8E0F990E-D41B-4BC7-B5A9-5A8711F6CA76}" destId="{1929365E-1C10-4F71-AED6-3407F3B875C7}" srcOrd="1" destOrd="0" presId="urn:microsoft.com/office/officeart/2005/8/layout/chevron1"/>
    <dgm:cxn modelId="{4D9DF243-D459-4C90-912B-EB52B0C0903E}" type="presParOf" srcId="{8E0F990E-D41B-4BC7-B5A9-5A8711F6CA76}" destId="{D65F1210-C3F3-417A-9218-254337FBAA1F}" srcOrd="2" destOrd="0" presId="urn:microsoft.com/office/officeart/2005/8/layout/chevron1"/>
    <dgm:cxn modelId="{DAEC0B78-7D1D-4796-B9A5-DC21B6951D60}" type="presParOf" srcId="{8E0F990E-D41B-4BC7-B5A9-5A8711F6CA76}" destId="{BDCC066B-4FDA-45CF-9AAA-DD766DCEA721}" srcOrd="3" destOrd="0" presId="urn:microsoft.com/office/officeart/2005/8/layout/chevron1"/>
    <dgm:cxn modelId="{325E83C3-1618-4F59-AC0E-4428054FD0A1}" type="presParOf" srcId="{8E0F990E-D41B-4BC7-B5A9-5A8711F6CA76}" destId="{1562A2CB-F705-4372-899A-6092AD39CFC8}" srcOrd="4" destOrd="0" presId="urn:microsoft.com/office/officeart/2005/8/layout/chevron1"/>
    <dgm:cxn modelId="{18316106-14B3-47C6-972A-2750D5827E8E}" type="presParOf" srcId="{8E0F990E-D41B-4BC7-B5A9-5A8711F6CA76}" destId="{F1256322-5445-4721-9733-ED6EA5CEE4EF}" srcOrd="5" destOrd="0" presId="urn:microsoft.com/office/officeart/2005/8/layout/chevron1"/>
    <dgm:cxn modelId="{FBA5290D-A17F-45D9-B8BC-F005397353DE}" type="presParOf" srcId="{8E0F990E-D41B-4BC7-B5A9-5A8711F6CA76}" destId="{9044FA17-581F-4408-AE5C-BEE309FA0F01}" srcOrd="6" destOrd="0" presId="urn:microsoft.com/office/officeart/2005/8/layout/chevro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44051F-A73F-4E62-80DB-BEF92CED064E}">
      <dsp:nvSpPr>
        <dsp:cNvPr id="0" name=""/>
        <dsp:cNvSpPr/>
      </dsp:nvSpPr>
      <dsp:spPr>
        <a:xfrm>
          <a:off x="3357" y="1933165"/>
          <a:ext cx="1954671" cy="781868"/>
        </a:xfrm>
        <a:prstGeom prst="chevron">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b="1" kern="1200" dirty="0" smtClean="0">
              <a:latin typeface="Arial Narrow" pitchFamily="34" charset="0"/>
            </a:rPr>
            <a:t>Extraction</a:t>
          </a:r>
          <a:endParaRPr lang="en-US" sz="1400" b="1" kern="1200" dirty="0">
            <a:latin typeface="Arial Narrow" pitchFamily="34" charset="0"/>
          </a:endParaRPr>
        </a:p>
      </dsp:txBody>
      <dsp:txXfrm>
        <a:off x="3357" y="1933165"/>
        <a:ext cx="1954671" cy="781868"/>
      </dsp:txXfrm>
    </dsp:sp>
    <dsp:sp modelId="{D65F1210-C3F3-417A-9218-254337FBAA1F}">
      <dsp:nvSpPr>
        <dsp:cNvPr id="0" name=""/>
        <dsp:cNvSpPr/>
      </dsp:nvSpPr>
      <dsp:spPr>
        <a:xfrm>
          <a:off x="1762562" y="1933165"/>
          <a:ext cx="1954671" cy="781868"/>
        </a:xfrm>
        <a:prstGeom prst="chevron">
          <a:avLst/>
        </a:prstGeom>
        <a:solidFill>
          <a:schemeClr val="accent1">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b="1" kern="1200" dirty="0" smtClean="0">
              <a:latin typeface="Arial Narrow" pitchFamily="34" charset="0"/>
            </a:rPr>
            <a:t>Processing</a:t>
          </a:r>
          <a:endParaRPr lang="en-US" sz="1400" b="1" kern="1200" dirty="0">
            <a:latin typeface="Arial Narrow" pitchFamily="34" charset="0"/>
          </a:endParaRPr>
        </a:p>
      </dsp:txBody>
      <dsp:txXfrm>
        <a:off x="1762562" y="1933165"/>
        <a:ext cx="1954671" cy="781868"/>
      </dsp:txXfrm>
    </dsp:sp>
    <dsp:sp modelId="{1562A2CB-F705-4372-899A-6092AD39CFC8}">
      <dsp:nvSpPr>
        <dsp:cNvPr id="0" name=""/>
        <dsp:cNvSpPr/>
      </dsp:nvSpPr>
      <dsp:spPr>
        <a:xfrm>
          <a:off x="3521766" y="1933165"/>
          <a:ext cx="1954671" cy="781868"/>
        </a:xfrm>
        <a:prstGeom prst="chevron">
          <a:avLst/>
        </a:prstGeom>
        <a:solidFill>
          <a:schemeClr val="accent1">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b="1" kern="1200" dirty="0" smtClean="0">
              <a:latin typeface="Arial Narrow" pitchFamily="34" charset="0"/>
            </a:rPr>
            <a:t>Components</a:t>
          </a:r>
          <a:endParaRPr lang="en-US" sz="1400" b="1" kern="1200" dirty="0">
            <a:latin typeface="Arial Narrow" pitchFamily="34" charset="0"/>
          </a:endParaRPr>
        </a:p>
      </dsp:txBody>
      <dsp:txXfrm>
        <a:off x="3521766" y="1933165"/>
        <a:ext cx="1954671" cy="781868"/>
      </dsp:txXfrm>
    </dsp:sp>
    <dsp:sp modelId="{9044FA17-581F-4408-AE5C-BEE309FA0F01}">
      <dsp:nvSpPr>
        <dsp:cNvPr id="0" name=""/>
        <dsp:cNvSpPr/>
      </dsp:nvSpPr>
      <dsp:spPr>
        <a:xfrm>
          <a:off x="5284328" y="1926840"/>
          <a:ext cx="1954671" cy="781868"/>
        </a:xfrm>
        <a:prstGeom prst="chevron">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b="1" kern="1200" dirty="0" smtClean="0">
              <a:latin typeface="Arial Narrow" pitchFamily="34" charset="0"/>
            </a:rPr>
            <a:t>End Use Applications</a:t>
          </a:r>
          <a:endParaRPr lang="en-US" sz="1400" b="1" kern="1200" dirty="0">
            <a:latin typeface="Arial Narrow" pitchFamily="34" charset="0"/>
          </a:endParaRPr>
        </a:p>
      </dsp:txBody>
      <dsp:txXfrm>
        <a:off x="5284328" y="1926840"/>
        <a:ext cx="1954671" cy="78186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3177" tIns="46589" rIns="93177" bIns="46589" rtlCol="0"/>
          <a:lstStyle>
            <a:lvl1pPr algn="r">
              <a:defRPr sz="1200"/>
            </a:lvl1pPr>
          </a:lstStyle>
          <a:p>
            <a:fld id="{358A4132-85C1-409D-8B0A-C6D69039ED8E}" type="datetimeFigureOut">
              <a:rPr lang="en-US" smtClean="0"/>
              <a:pPr/>
              <a:t>12/1/2010</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3177" tIns="46589" rIns="93177" bIns="46589" rtlCol="0" anchor="b"/>
          <a:lstStyle>
            <a:lvl1pPr algn="r">
              <a:defRPr sz="1200"/>
            </a:lvl1pPr>
          </a:lstStyle>
          <a:p>
            <a:fld id="{ACDDDB80-4C91-4BA8-8BEC-64EA2ED4AB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09534CD2-0DA6-4E45-8F90-6140F42AF50D}" type="datetimeFigureOut">
              <a:rPr lang="en-US" smtClean="0"/>
              <a:pPr/>
              <a:t>12/1/2010</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B8578C54-B553-4D8E-B7BE-B11A0CFD05E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1200" kern="1200" baseline="0" dirty="0" smtClean="0">
                <a:solidFill>
                  <a:schemeClr val="tx1"/>
                </a:solidFill>
                <a:latin typeface="+mn-lt"/>
                <a:ea typeface="+mn-ea"/>
                <a:cs typeface="+mn-cs"/>
              </a:rPr>
              <a:t>First, we must globalize supply chains for these materials. To manage supply risk, we need multiple, distributed sources of clean energy materials in the years ahead. This means taking steps to facilitate extraction, refining and manufacturing here in the United States, as well as</a:t>
            </a:r>
          </a:p>
          <a:p>
            <a:r>
              <a:rPr lang="en-US" sz="1200" kern="1200" baseline="0" dirty="0" smtClean="0">
                <a:solidFill>
                  <a:schemeClr val="tx1"/>
                </a:solidFill>
                <a:latin typeface="+mn-lt"/>
                <a:ea typeface="+mn-ea"/>
                <a:cs typeface="+mn-cs"/>
              </a:rPr>
              <a:t>encouraging our trading partners to expedite the environmentally-sound creation of alternative supplies.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Second, we must develop substitutes for these materials. Doing so will improve our flexibility as we address the materials demands of the clean energy economy. In order to meet this objective, we will need to invest in R&amp;D to develop transformational magnet, battery electrodes and other technologies that reduce our dependence on rare earths. </a:t>
            </a:r>
            <a:r>
              <a:rPr lang="en-US" sz="1200" kern="1200" baseline="0" dirty="0" err="1" smtClean="0">
                <a:solidFill>
                  <a:schemeClr val="tx1"/>
                </a:solidFill>
                <a:latin typeface="+mn-lt"/>
                <a:ea typeface="+mn-ea"/>
                <a:cs typeface="+mn-cs"/>
              </a:rPr>
              <a:t>DOE’s</a:t>
            </a:r>
            <a:r>
              <a:rPr lang="en-US" sz="1200" kern="1200" baseline="0" dirty="0" smtClean="0">
                <a:solidFill>
                  <a:schemeClr val="tx1"/>
                </a:solidFill>
                <a:latin typeface="+mn-lt"/>
                <a:ea typeface="+mn-ea"/>
                <a:cs typeface="+mn-cs"/>
              </a:rPr>
              <a:t> Office of Science, Office of Energy Efficiency and Renewable Energy, and the ARPA-E program are currently conducting research along these tracks.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Third, we must explore opportunities to promote recycling, re-use and more efficient use of strategic materials in order to gain more economic value out of each ton of ore extracted and refined. Widespread recycling and re-use could significantly lower world demand for newly extracted rare earths and other materials of interest. For example, we could develop a process to recycle terbium and europium in the phosphors of compact and conventional fluorescent light bulbs. Neodymium could be recycled from hybrid and electric vehicles. Additionally, recycling and re-use could reduce the lifecycle environmental footprint of these materials, another critical priority.</a:t>
            </a:r>
            <a:endParaRPr lang="en-US" dirty="0"/>
          </a:p>
        </p:txBody>
      </p:sp>
      <p:sp>
        <p:nvSpPr>
          <p:cNvPr id="4" name="Slide Number Placeholder 3"/>
          <p:cNvSpPr>
            <a:spLocks noGrp="1"/>
          </p:cNvSpPr>
          <p:nvPr>
            <p:ph type="sldNum" sz="quarter" idx="10"/>
          </p:nvPr>
        </p:nvSpPr>
        <p:spPr/>
        <p:txBody>
          <a:bodyPr/>
          <a:lstStyle/>
          <a:p>
            <a:fld id="{B8578C54-B553-4D8E-B7BE-B11A0CFD05E4}"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Focusing on a subset of clean energy technologies that use rare earths and other less common elements and are likely to see a significant ramp up in demand</a:t>
            </a:r>
          </a:p>
          <a:p>
            <a:endParaRPr lang="en-US" dirty="0" smtClean="0"/>
          </a:p>
          <a:p>
            <a:r>
              <a:rPr lang="en-US" dirty="0" smtClean="0"/>
              <a:t>Global</a:t>
            </a:r>
            <a:r>
              <a:rPr lang="en-US" baseline="0" dirty="0" smtClean="0"/>
              <a:t> clean energy deployment (not just US) affects global mineral markets.  Thus, we are looking at technology deployment scenarios from the International Energy Agency combined with ranges for technology material content and market share.</a:t>
            </a:r>
            <a:endParaRPr lang="en-US" dirty="0" smtClean="0"/>
          </a:p>
          <a:p>
            <a:endParaRPr lang="en-US" dirty="0" smtClean="0"/>
          </a:p>
          <a:p>
            <a:r>
              <a:rPr lang="en-US" dirty="0" smtClean="0"/>
              <a:t>Moderate commercialization: IEA Reference</a:t>
            </a:r>
          </a:p>
          <a:p>
            <a:r>
              <a:rPr lang="en-US" dirty="0" smtClean="0"/>
              <a:t>Rapid commercialization: blue map and 450 scenario</a:t>
            </a:r>
          </a:p>
          <a:p>
            <a:endParaRPr lang="en-US" dirty="0" smtClean="0"/>
          </a:p>
          <a:p>
            <a:r>
              <a:rPr lang="en-US" dirty="0" smtClean="0"/>
              <a:t>We are looking at the short term: 0-5 years and medium term 5-15 years.</a:t>
            </a:r>
            <a:endParaRPr lang="en-US" dirty="0"/>
          </a:p>
        </p:txBody>
      </p:sp>
      <p:sp>
        <p:nvSpPr>
          <p:cNvPr id="4" name="Slide Number Placeholder 3"/>
          <p:cNvSpPr>
            <a:spLocks noGrp="1"/>
          </p:cNvSpPr>
          <p:nvPr>
            <p:ph type="sldNum" sz="quarter" idx="10"/>
          </p:nvPr>
        </p:nvSpPr>
        <p:spPr/>
        <p:txBody>
          <a:bodyPr/>
          <a:lstStyle/>
          <a:p>
            <a:fld id="{B8578C54-B553-4D8E-B7BE-B11A0CFD05E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a:t>
            </a:r>
            <a:r>
              <a:rPr lang="en-US" baseline="0" dirty="0" smtClean="0"/>
              <a:t> over each technology.</a:t>
            </a:r>
          </a:p>
          <a:p>
            <a:endParaRPr lang="en-US" baseline="0" dirty="0" smtClean="0"/>
          </a:p>
          <a:p>
            <a:r>
              <a:rPr lang="en-US" baseline="0" dirty="0" smtClean="0"/>
              <a:t>Criticality assessment: </a:t>
            </a:r>
          </a:p>
          <a:p>
            <a:r>
              <a:rPr lang="en-US" baseline="0" dirty="0" smtClean="0"/>
              <a:t>Importance to clean energy</a:t>
            </a:r>
          </a:p>
          <a:p>
            <a:r>
              <a:rPr lang="en-US" baseline="0" dirty="0" smtClean="0"/>
              <a:t>	Clean energy demand</a:t>
            </a:r>
          </a:p>
          <a:p>
            <a:r>
              <a:rPr lang="en-US" baseline="0" dirty="0" smtClean="0"/>
              <a:t>	Substitution limitations</a:t>
            </a:r>
          </a:p>
          <a:p>
            <a:r>
              <a:rPr lang="en-US" baseline="0" dirty="0" smtClean="0"/>
              <a:t>Supply risk</a:t>
            </a:r>
          </a:p>
          <a:p>
            <a:r>
              <a:rPr lang="en-US" baseline="0" dirty="0" smtClean="0"/>
              <a:t>	Basic availability</a:t>
            </a:r>
          </a:p>
          <a:p>
            <a:r>
              <a:rPr lang="en-US" baseline="0" dirty="0" smtClean="0"/>
              <a:t>	Competing technology demand</a:t>
            </a:r>
          </a:p>
          <a:p>
            <a:r>
              <a:rPr lang="en-US" baseline="0" dirty="0" smtClean="0"/>
              <a:t>	Political, regulatory, and social factors</a:t>
            </a:r>
          </a:p>
          <a:p>
            <a:r>
              <a:rPr lang="en-US" baseline="0" dirty="0" smtClean="0"/>
              <a:t>	Co-dependence with other markets</a:t>
            </a:r>
          </a:p>
          <a:p>
            <a:r>
              <a:rPr lang="en-US" baseline="0" dirty="0" smtClean="0"/>
              <a:t>	Producer diversity</a:t>
            </a:r>
          </a:p>
        </p:txBody>
      </p:sp>
      <p:sp>
        <p:nvSpPr>
          <p:cNvPr id="4" name="Slide Number Placeholder 3"/>
          <p:cNvSpPr>
            <a:spLocks noGrp="1"/>
          </p:cNvSpPr>
          <p:nvPr>
            <p:ph type="sldNum" sz="quarter" idx="10"/>
          </p:nvPr>
        </p:nvSpPr>
        <p:spPr/>
        <p:txBody>
          <a:bodyPr/>
          <a:lstStyle/>
          <a:p>
            <a:fld id="{B8578C54-B553-4D8E-B7BE-B11A0CFD05E4}"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International</a:t>
            </a:r>
            <a:r>
              <a:rPr lang="en-US" baseline="0" dirty="0" smtClean="0"/>
              <a:t> Energy Agency (IEA) Energy Technology Perspectives (ETP) for EV/PHEV/HEV Reference and Blue map  (focuses on deployment of new technologies)</a:t>
            </a:r>
          </a:p>
          <a:p>
            <a:r>
              <a:rPr lang="en-US" baseline="0" dirty="0" smtClean="0"/>
              <a:t>IEA World Energy Outlook for Wind &amp; PV  Baseline &amp; 450 Stabilization case</a:t>
            </a:r>
          </a:p>
          <a:p>
            <a:r>
              <a:rPr lang="en-US" baseline="0" dirty="0" smtClean="0"/>
              <a:t>IEA Phase Out of Incandescent lamps information paper for phosphors</a:t>
            </a:r>
            <a:endParaRPr lang="en-US" dirty="0"/>
          </a:p>
        </p:txBody>
      </p:sp>
      <p:sp>
        <p:nvSpPr>
          <p:cNvPr id="4" name="Slide Number Placeholder 3"/>
          <p:cNvSpPr>
            <a:spLocks noGrp="1"/>
          </p:cNvSpPr>
          <p:nvPr>
            <p:ph type="sldNum" sz="quarter" idx="10"/>
          </p:nvPr>
        </p:nvSpPr>
        <p:spPr/>
        <p:txBody>
          <a:bodyPr/>
          <a:lstStyle/>
          <a:p>
            <a:fld id="{B8578C54-B553-4D8E-B7BE-B11A0CFD05E4}"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RFI asked questions on demand,</a:t>
            </a:r>
            <a:r>
              <a:rPr lang="en-US" baseline="0" dirty="0" smtClean="0"/>
              <a:t> supply, technology applications, costs and availability, substitutes, recycling, and intellectual property.</a:t>
            </a:r>
            <a:endParaRPr lang="en-US" dirty="0"/>
          </a:p>
        </p:txBody>
      </p:sp>
      <p:sp>
        <p:nvSpPr>
          <p:cNvPr id="4" name="Slide Number Placeholder 3"/>
          <p:cNvSpPr>
            <a:spLocks noGrp="1"/>
          </p:cNvSpPr>
          <p:nvPr>
            <p:ph type="sldNum" sz="quarter" idx="10"/>
          </p:nvPr>
        </p:nvSpPr>
        <p:spPr/>
        <p:txBody>
          <a:bodyPr/>
          <a:lstStyle/>
          <a:p>
            <a:fld id="{B8578C54-B553-4D8E-B7BE-B11A0CFD05E4}"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This is not just about mining.</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We must consider all stages of the supply chain: from environmentally-sound material extraction to purification and processing, the manufacture of chemicals and components, and ultimately end uses.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Addressing each stage, there are risks and constraints, opportunities, and direct policy tools.</a:t>
            </a:r>
            <a:endParaRPr lang="en-US" dirty="0"/>
          </a:p>
        </p:txBody>
      </p:sp>
      <p:sp>
        <p:nvSpPr>
          <p:cNvPr id="4" name="Slide Number Placeholder 3"/>
          <p:cNvSpPr>
            <a:spLocks noGrp="1"/>
          </p:cNvSpPr>
          <p:nvPr>
            <p:ph type="sldNum" sz="quarter" idx="10"/>
          </p:nvPr>
        </p:nvSpPr>
        <p:spPr/>
        <p:txBody>
          <a:bodyPr/>
          <a:lstStyle/>
          <a:p>
            <a:fld id="{B8578C54-B553-4D8E-B7BE-B11A0CFD05E4}"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Coproduction: E.g. rare earths, also</a:t>
            </a:r>
            <a:r>
              <a:rPr lang="en-US" baseline="0" dirty="0" smtClean="0"/>
              <a:t> tellurium, indium</a:t>
            </a:r>
          </a:p>
          <a:p>
            <a:endParaRPr lang="en-US" baseline="0" dirty="0" smtClean="0"/>
          </a:p>
          <a:p>
            <a:r>
              <a:rPr lang="en-US" baseline="0" dirty="0" smtClean="0"/>
              <a:t>Takes a while to bring a mine on line, but also a while to ramp up demand, research and deploy substitutes</a:t>
            </a:r>
          </a:p>
          <a:p>
            <a:endParaRPr lang="en-US" baseline="0" dirty="0" smtClean="0"/>
          </a:p>
          <a:p>
            <a:r>
              <a:rPr lang="en-US" baseline="0" dirty="0" smtClean="0"/>
              <a:t>Price volatility makes future planning difficult</a:t>
            </a:r>
          </a:p>
          <a:p>
            <a:endParaRPr lang="en-US" baseline="0" dirty="0" smtClean="0"/>
          </a:p>
          <a:p>
            <a:r>
              <a:rPr lang="en-US" baseline="0" dirty="0" smtClean="0"/>
              <a:t>Uncertain future demand.  Much demand is new</a:t>
            </a:r>
            <a:endParaRPr lang="en-US" dirty="0"/>
          </a:p>
        </p:txBody>
      </p:sp>
      <p:sp>
        <p:nvSpPr>
          <p:cNvPr id="4" name="Slide Number Placeholder 3"/>
          <p:cNvSpPr>
            <a:spLocks noGrp="1"/>
          </p:cNvSpPr>
          <p:nvPr>
            <p:ph type="sldNum" sz="quarter" idx="10"/>
          </p:nvPr>
        </p:nvSpPr>
        <p:spPr/>
        <p:txBody>
          <a:bodyPr/>
          <a:lstStyle/>
          <a:p>
            <a:fld id="{B8578C54-B553-4D8E-B7BE-B11A0CFD05E4}"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Information: e.g.</a:t>
            </a:r>
            <a:r>
              <a:rPr lang="en-US" baseline="0" dirty="0" smtClean="0"/>
              <a:t> material supply and demand</a:t>
            </a:r>
          </a:p>
          <a:p>
            <a:r>
              <a:rPr lang="en-US" baseline="0" dirty="0" smtClean="0"/>
              <a:t>Financial incentives: loan and tax policy, grants</a:t>
            </a:r>
          </a:p>
          <a:p>
            <a:r>
              <a:rPr lang="en-US" baseline="0" dirty="0" smtClean="0"/>
              <a:t>R&amp;D: from basic to applied</a:t>
            </a:r>
          </a:p>
          <a:p>
            <a:r>
              <a:rPr lang="en-US" baseline="0" dirty="0" smtClean="0"/>
              <a:t>Ed &amp; training: building the expertise of the next generation</a:t>
            </a:r>
          </a:p>
          <a:p>
            <a:endParaRPr lang="en-US" dirty="0"/>
          </a:p>
        </p:txBody>
      </p:sp>
      <p:sp>
        <p:nvSpPr>
          <p:cNvPr id="4" name="Slide Number Placeholder 3"/>
          <p:cNvSpPr>
            <a:spLocks noGrp="1"/>
          </p:cNvSpPr>
          <p:nvPr>
            <p:ph type="sldNum" sz="quarter" idx="10"/>
          </p:nvPr>
        </p:nvSpPr>
        <p:spPr/>
        <p:txBody>
          <a:bodyPr/>
          <a:lstStyle/>
          <a:p>
            <a:fld id="{B8578C54-B553-4D8E-B7BE-B11A0CFD05E4}"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2478D7-5060-4290-BAB0-3D2A282A8220}" type="datetime1">
              <a:rPr lang="en-US" smtClean="0"/>
              <a:pPr/>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ED190-7595-4251-AFE2-E6CC82027E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1ABCCC-A49D-4956-A483-A86D7CE3F632}" type="datetime1">
              <a:rPr lang="en-US" smtClean="0"/>
              <a:pPr/>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ED190-7595-4251-AFE2-E6CC82027E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40F317-828E-445F-B3BD-B72B85760C95}" type="datetime1">
              <a:rPr lang="en-US" smtClean="0"/>
              <a:pPr/>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ED190-7595-4251-AFE2-E6CC82027E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144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1448A8E-DAC6-45F6-9264-1DF9DB08CBC0}" type="datetime1">
              <a:rPr lang="en-US" smtClean="0"/>
              <a:pPr/>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ED190-7595-4251-AFE2-E6CC82027EB7}" type="slidenum">
              <a:rPr lang="en-US" smtClean="0"/>
              <a:pPr/>
              <a:t>‹#›</a:t>
            </a:fld>
            <a:endParaRPr lang="en-US"/>
          </a:p>
        </p:txBody>
      </p:sp>
      <p:sp>
        <p:nvSpPr>
          <p:cNvPr id="7" name="Rectangle 2"/>
          <p:cNvSpPr>
            <a:spLocks/>
          </p:cNvSpPr>
          <p:nvPr userDrawn="1"/>
        </p:nvSpPr>
        <p:spPr bwMode="auto">
          <a:xfrm>
            <a:off x="0" y="0"/>
            <a:ext cx="9148763" cy="650875"/>
          </a:xfrm>
          <a:prstGeom prst="rect">
            <a:avLst/>
          </a:prstGeom>
          <a:solidFill>
            <a:schemeClr val="accent1"/>
          </a:solidFill>
          <a:ln w="9525">
            <a:noFill/>
            <a:miter lim="800000"/>
            <a:headEnd/>
            <a:tailEnd/>
          </a:ln>
        </p:spPr>
        <p:txBody>
          <a:bodyPr lIns="0" tIns="0" rIns="0" bIns="0"/>
          <a:lstStyle/>
          <a:p>
            <a:r>
              <a:rPr lang="en-US" dirty="0" smtClean="0">
                <a:solidFill>
                  <a:schemeClr val="bg1"/>
                </a:solidFill>
              </a:rPr>
              <a:t>	U.S. Department of Energy</a:t>
            </a:r>
          </a:p>
          <a:p>
            <a:r>
              <a:rPr lang="en-US" dirty="0" smtClean="0">
                <a:solidFill>
                  <a:schemeClr val="bg1"/>
                </a:solidFill>
              </a:rPr>
              <a:t>	Office of Policy and International Affairs</a:t>
            </a:r>
            <a:endParaRPr lang="en-US" dirty="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CBBC60-DD1B-424E-A21C-4F9CBC2FEDA5}" type="datetime1">
              <a:rPr lang="en-US" smtClean="0"/>
              <a:pPr/>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ED190-7595-4251-AFE2-E6CC82027EB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F19DFA13-0C04-463F-AB8E-46A523CBD10F}" type="datetime1">
              <a:rPr lang="en-US" smtClean="0"/>
              <a:pPr/>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ED190-7595-4251-AFE2-E6CC82027EB7}" type="slidenum">
              <a:rPr lang="en-US" smtClean="0"/>
              <a:pPr/>
              <a:t>‹#›</a:t>
            </a:fld>
            <a:endParaRPr lang="en-US"/>
          </a:p>
        </p:txBody>
      </p:sp>
      <p:sp>
        <p:nvSpPr>
          <p:cNvPr id="8" name="Rectangle 2"/>
          <p:cNvSpPr>
            <a:spLocks/>
          </p:cNvSpPr>
          <p:nvPr userDrawn="1"/>
        </p:nvSpPr>
        <p:spPr bwMode="auto">
          <a:xfrm>
            <a:off x="0" y="0"/>
            <a:ext cx="9148763" cy="650875"/>
          </a:xfrm>
          <a:prstGeom prst="rect">
            <a:avLst/>
          </a:prstGeom>
          <a:solidFill>
            <a:schemeClr val="accent1"/>
          </a:solidFill>
          <a:ln w="9525">
            <a:noFill/>
            <a:miter lim="800000"/>
            <a:headEnd/>
            <a:tailEnd/>
          </a:ln>
        </p:spPr>
        <p:txBody>
          <a:bodyPr lIns="0" tIns="0" rIns="0" bIns="0"/>
          <a:lstStyle/>
          <a:p>
            <a:r>
              <a:rPr lang="en-US" dirty="0" smtClean="0">
                <a:solidFill>
                  <a:schemeClr val="bg1"/>
                </a:solidFill>
              </a:rPr>
              <a:t>	U.S. Department of Energy</a:t>
            </a:r>
          </a:p>
          <a:p>
            <a:r>
              <a:rPr lang="en-US" dirty="0" smtClean="0">
                <a:solidFill>
                  <a:schemeClr val="bg1"/>
                </a:solidFill>
              </a:rPr>
              <a:t>	Office of Policy and International Affairs</a:t>
            </a:r>
            <a:endParaRPr lang="en-US" dirty="0">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92C6E8-69C1-4F8C-A83D-3580DFCCC65E}" type="datetime1">
              <a:rPr lang="en-US" smtClean="0"/>
              <a:pPr/>
              <a:t>12/1/2010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9ED190-7595-4251-AFE2-E6CC82027EB7}" type="slidenum">
              <a:rPr lang="en-US" smtClean="0"/>
              <a:pPr/>
              <a:t>‹#›</a:t>
            </a:fld>
            <a:endParaRPr lang="en-US"/>
          </a:p>
        </p:txBody>
      </p:sp>
      <p:sp>
        <p:nvSpPr>
          <p:cNvPr id="10" name="Rectangle 2"/>
          <p:cNvSpPr>
            <a:spLocks/>
          </p:cNvSpPr>
          <p:nvPr userDrawn="1"/>
        </p:nvSpPr>
        <p:spPr bwMode="auto">
          <a:xfrm>
            <a:off x="0" y="0"/>
            <a:ext cx="9148763" cy="650875"/>
          </a:xfrm>
          <a:prstGeom prst="rect">
            <a:avLst/>
          </a:prstGeom>
          <a:solidFill>
            <a:schemeClr val="accent1"/>
          </a:solidFill>
          <a:ln w="9525">
            <a:noFill/>
            <a:miter lim="800000"/>
            <a:headEnd/>
            <a:tailEnd/>
          </a:ln>
        </p:spPr>
        <p:txBody>
          <a:bodyPr lIns="0" tIns="0" rIns="0" bIns="0"/>
          <a:lstStyle/>
          <a:p>
            <a:r>
              <a:rPr lang="en-US" dirty="0" smtClean="0">
                <a:solidFill>
                  <a:schemeClr val="bg1"/>
                </a:solidFill>
              </a:rPr>
              <a:t>	U.S. Department of Energy</a:t>
            </a:r>
          </a:p>
          <a:p>
            <a:r>
              <a:rPr lang="en-US" dirty="0" smtClean="0">
                <a:solidFill>
                  <a:schemeClr val="bg1"/>
                </a:solidFill>
              </a:rPr>
              <a:t>	Office of Policy and International Affairs</a:t>
            </a:r>
            <a:endParaRPr lang="en-US" dirty="0">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FE80DB-4F54-488E-A542-94D630B4874C}" type="datetime1">
              <a:rPr lang="en-US" smtClean="0"/>
              <a:pPr/>
              <a:t>12/1/2010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9ED190-7595-4251-AFE2-E6CC82027E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0BB21A-1437-4B5C-BF72-E8E158B459AD}" type="datetime1">
              <a:rPr lang="en-US" smtClean="0"/>
              <a:pPr/>
              <a:t>12/1/2010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9ED190-7595-4251-AFE2-E6CC82027E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780BE-24F0-492E-A043-904D65B780D5}" type="datetime1">
              <a:rPr lang="en-US" smtClean="0"/>
              <a:pPr/>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ED190-7595-4251-AFE2-E6CC82027E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98258B-4FFA-4CA6-BE6E-9495599B4972}" type="datetime1">
              <a:rPr lang="en-US" smtClean="0"/>
              <a:pPr/>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ED190-7595-4251-AFE2-E6CC82027EB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1CBC87-2933-496F-A979-5499B2845867}" type="datetime1">
              <a:rPr lang="en-US" smtClean="0"/>
              <a:pPr/>
              <a:t>12/1/2010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C82F4F-FA8E-4967-9070-68C14C934D1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pi.energy.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chart" Target="../charts/chart1.xml"/><Relationship Id="rId7" Type="http://schemas.openxmlformats.org/officeDocument/2006/relationships/hyperlink" Target="http://www.iea.org/papers/2009/ETP_2010_flyer.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chart" Target="../charts/chart3.xml"/><Relationship Id="rId10" Type="http://schemas.openxmlformats.org/officeDocument/2006/relationships/image" Target="../media/image12.emf"/><Relationship Id="rId4" Type="http://schemas.openxmlformats.org/officeDocument/2006/relationships/chart" Target="../charts/chart2.xml"/><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p:cNvSpPr>
          <p:nvPr/>
        </p:nvSpPr>
        <p:spPr bwMode="auto">
          <a:xfrm>
            <a:off x="0" y="0"/>
            <a:ext cx="9148763" cy="650875"/>
          </a:xfrm>
          <a:prstGeom prst="rect">
            <a:avLst/>
          </a:prstGeom>
          <a:solidFill>
            <a:schemeClr val="accent1"/>
          </a:solidFill>
          <a:ln w="9525">
            <a:noFill/>
            <a:miter lim="800000"/>
            <a:headEnd/>
            <a:tailEnd/>
          </a:ln>
        </p:spPr>
        <p:txBody>
          <a:bodyPr lIns="0" tIns="0" rIns="0" bIns="0"/>
          <a:lstStyle/>
          <a:p>
            <a:r>
              <a:rPr lang="en-US" dirty="0" smtClean="0">
                <a:solidFill>
                  <a:schemeClr val="bg1"/>
                </a:solidFill>
              </a:rPr>
              <a:t>	U.S. Department of Energy</a:t>
            </a:r>
          </a:p>
          <a:p>
            <a:r>
              <a:rPr lang="en-US" dirty="0" smtClean="0">
                <a:solidFill>
                  <a:schemeClr val="bg1"/>
                </a:solidFill>
              </a:rPr>
              <a:t>	Office of Policy and International Affairs</a:t>
            </a:r>
            <a:endParaRPr lang="en-US" dirty="0">
              <a:solidFill>
                <a:schemeClr val="bg1"/>
              </a:solidFill>
            </a:endParaRPr>
          </a:p>
        </p:txBody>
      </p:sp>
      <p:sp>
        <p:nvSpPr>
          <p:cNvPr id="2" name="Title 1"/>
          <p:cNvSpPr>
            <a:spLocks noGrp="1"/>
          </p:cNvSpPr>
          <p:nvPr>
            <p:ph type="ctrTitle"/>
          </p:nvPr>
        </p:nvSpPr>
        <p:spPr>
          <a:xfrm>
            <a:off x="685800" y="1447800"/>
            <a:ext cx="7772400" cy="1470025"/>
          </a:xfrm>
        </p:spPr>
        <p:txBody>
          <a:bodyPr>
            <a:noAutofit/>
          </a:bodyPr>
          <a:lstStyle/>
          <a:p>
            <a:r>
              <a:rPr lang="en-US" sz="4000" dirty="0" smtClean="0"/>
              <a:t/>
            </a:r>
            <a:br>
              <a:rPr lang="en-US" sz="4000" dirty="0" smtClean="0"/>
            </a:br>
            <a:r>
              <a:rPr lang="en-US" sz="4000" dirty="0" err="1" smtClean="0"/>
              <a:t>DOE’s</a:t>
            </a:r>
            <a:r>
              <a:rPr lang="en-US" sz="4000" dirty="0" smtClean="0"/>
              <a:t> Critical Materials Strategy </a:t>
            </a:r>
            <a:br>
              <a:rPr lang="en-US" sz="4000" dirty="0" smtClean="0"/>
            </a:br>
            <a:r>
              <a:rPr lang="en-US" sz="4000" dirty="0" smtClean="0"/>
              <a:t/>
            </a:r>
            <a:br>
              <a:rPr lang="en-US" sz="4000" dirty="0" smtClean="0"/>
            </a:br>
            <a:endParaRPr lang="en-US" sz="4000" dirty="0"/>
          </a:p>
        </p:txBody>
      </p:sp>
      <p:pic>
        <p:nvPicPr>
          <p:cNvPr id="6" name="Picture 4"/>
          <p:cNvPicPr>
            <a:picLocks noChangeAspect="1" noChangeArrowheads="1"/>
          </p:cNvPicPr>
          <p:nvPr/>
        </p:nvPicPr>
        <p:blipFill>
          <a:blip r:embed="rId3" cstate="print"/>
          <a:srcRect/>
          <a:stretch>
            <a:fillRect/>
          </a:stretch>
        </p:blipFill>
        <p:spPr bwMode="gray">
          <a:xfrm>
            <a:off x="4343400" y="762000"/>
            <a:ext cx="838200" cy="863253"/>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CEEB2A8B-B472-467A-8BE7-F3A0921F0FCE}" type="slidenum">
              <a:rPr lang="en-US" smtClean="0"/>
              <a:pPr/>
              <a:t>1</a:t>
            </a:fld>
            <a:endParaRPr lang="en-US" dirty="0"/>
          </a:p>
        </p:txBody>
      </p:sp>
      <p:sp>
        <p:nvSpPr>
          <p:cNvPr id="8" name="Rectangle 7"/>
          <p:cNvSpPr/>
          <p:nvPr/>
        </p:nvSpPr>
        <p:spPr>
          <a:xfrm>
            <a:off x="1447800" y="5029200"/>
            <a:ext cx="6629400" cy="1169551"/>
          </a:xfrm>
          <a:prstGeom prst="rect">
            <a:avLst/>
          </a:prstGeom>
        </p:spPr>
        <p:txBody>
          <a:bodyPr wrap="square">
            <a:spAutoFit/>
          </a:bodyPr>
          <a:lstStyle/>
          <a:p>
            <a:pPr algn="ctr"/>
            <a:r>
              <a:rPr lang="en-US" dirty="0" smtClean="0">
                <a:solidFill>
                  <a:prstClr val="black"/>
                </a:solidFill>
                <a:ea typeface="+mj-ea"/>
                <a:cs typeface="+mj-cs"/>
              </a:rPr>
              <a:t>Diana Bauer</a:t>
            </a:r>
          </a:p>
          <a:p>
            <a:pPr algn="ctr"/>
            <a:r>
              <a:rPr lang="en-US" dirty="0" smtClean="0">
                <a:solidFill>
                  <a:prstClr val="black"/>
                </a:solidFill>
                <a:ea typeface="+mj-ea"/>
                <a:cs typeface="+mj-cs"/>
              </a:rPr>
              <a:t>US Department of Energy</a:t>
            </a:r>
          </a:p>
          <a:p>
            <a:pPr algn="ctr"/>
            <a:r>
              <a:rPr lang="en-US" dirty="0" smtClean="0">
                <a:solidFill>
                  <a:prstClr val="black"/>
                </a:solidFill>
                <a:ea typeface="+mj-ea"/>
                <a:cs typeface="+mj-cs"/>
              </a:rPr>
              <a:t>Office of Policy and International Affairs</a:t>
            </a:r>
            <a:r>
              <a:rPr lang="en-US" sz="2000" dirty="0" smtClean="0">
                <a:solidFill>
                  <a:prstClr val="black"/>
                </a:solidFill>
                <a:ea typeface="+mj-ea"/>
                <a:cs typeface="+mj-cs"/>
              </a:rPr>
              <a:t/>
            </a:r>
            <a:br>
              <a:rPr lang="en-US" sz="2000" dirty="0" smtClean="0">
                <a:solidFill>
                  <a:prstClr val="black"/>
                </a:solidFill>
                <a:ea typeface="+mj-ea"/>
                <a:cs typeface="+mj-cs"/>
              </a:rPr>
            </a:br>
            <a:r>
              <a:rPr lang="en-US" sz="1600" dirty="0" smtClean="0">
                <a:solidFill>
                  <a:prstClr val="black"/>
                </a:solidFill>
                <a:ea typeface="+mj-ea"/>
                <a:cs typeface="+mj-cs"/>
              </a:rPr>
              <a:t>November 3, 2010</a:t>
            </a:r>
            <a:endParaRPr lang="en-US" sz="1400" dirty="0"/>
          </a:p>
        </p:txBody>
      </p:sp>
      <p:pic>
        <p:nvPicPr>
          <p:cNvPr id="9" name="Picture 2"/>
          <p:cNvPicPr>
            <a:picLocks noChangeAspect="1" noChangeArrowheads="1"/>
          </p:cNvPicPr>
          <p:nvPr/>
        </p:nvPicPr>
        <p:blipFill>
          <a:blip r:embed="rId4" cstate="print"/>
          <a:srcRect/>
          <a:stretch>
            <a:fillRect/>
          </a:stretch>
        </p:blipFill>
        <p:spPr bwMode="auto">
          <a:xfrm>
            <a:off x="0" y="2527300"/>
            <a:ext cx="3357563" cy="2235200"/>
          </a:xfrm>
          <a:prstGeom prst="rect">
            <a:avLst/>
          </a:prstGeom>
          <a:noFill/>
          <a:ln w="9525">
            <a:noFill/>
            <a:miter lim="800000"/>
            <a:headEnd/>
            <a:tailEnd/>
          </a:ln>
        </p:spPr>
      </p:pic>
      <p:pic>
        <p:nvPicPr>
          <p:cNvPr id="10" name="Picture 3"/>
          <p:cNvPicPr>
            <a:picLocks noChangeAspect="1" noChangeArrowheads="1"/>
          </p:cNvPicPr>
          <p:nvPr/>
        </p:nvPicPr>
        <p:blipFill>
          <a:blip r:embed="rId5" cstate="print"/>
          <a:srcRect/>
          <a:stretch>
            <a:fillRect/>
          </a:stretch>
        </p:blipFill>
        <p:spPr bwMode="auto">
          <a:xfrm>
            <a:off x="3505200" y="2514600"/>
            <a:ext cx="2886075" cy="2274888"/>
          </a:xfrm>
          <a:prstGeom prst="rect">
            <a:avLst/>
          </a:prstGeom>
          <a:noFill/>
          <a:ln w="9525">
            <a:noFill/>
            <a:miter lim="800000"/>
            <a:headEnd/>
            <a:tailEnd/>
          </a:ln>
        </p:spPr>
      </p:pic>
      <p:pic>
        <p:nvPicPr>
          <p:cNvPr id="13" name="Picture 2" descr="http://t2.gstatic.com/images?q=tbn:gpNe2Uv_JaazEM:http://theabundancefoundation.org/wp-content/uploads/ModernWindmill.jpg&amp;t=1"/>
          <p:cNvPicPr>
            <a:picLocks noChangeAspect="1" noChangeArrowheads="1"/>
          </p:cNvPicPr>
          <p:nvPr/>
        </p:nvPicPr>
        <p:blipFill>
          <a:blip r:embed="rId6" cstate="print"/>
          <a:srcRect l="2941" t="5747" r="5882" b="2306"/>
          <a:stretch>
            <a:fillRect/>
          </a:stretch>
        </p:blipFill>
        <p:spPr bwMode="auto">
          <a:xfrm>
            <a:off x="6629400" y="2438400"/>
            <a:ext cx="2288381" cy="2362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Factors Complicating Materials Markets</a:t>
            </a:r>
            <a:endParaRPr lang="en-US" sz="3600" dirty="0"/>
          </a:p>
        </p:txBody>
      </p:sp>
      <p:sp>
        <p:nvSpPr>
          <p:cNvPr id="3" name="Content Placeholder 2"/>
          <p:cNvSpPr>
            <a:spLocks noGrp="1"/>
          </p:cNvSpPr>
          <p:nvPr>
            <p:ph idx="1"/>
          </p:nvPr>
        </p:nvSpPr>
        <p:spPr/>
        <p:txBody>
          <a:bodyPr>
            <a:normAutofit/>
          </a:bodyPr>
          <a:lstStyle/>
          <a:p>
            <a:pPr lvl="1">
              <a:buFont typeface="Arial" pitchFamily="34" charset="0"/>
              <a:buChar char="•"/>
            </a:pPr>
            <a:r>
              <a:rPr lang="en-US" dirty="0" smtClean="0"/>
              <a:t>Large mining capital requirements</a:t>
            </a:r>
          </a:p>
          <a:p>
            <a:pPr lvl="1">
              <a:buFont typeface="Arial" pitchFamily="34" charset="0"/>
              <a:buChar char="•"/>
            </a:pPr>
            <a:r>
              <a:rPr lang="en-US" dirty="0" smtClean="0"/>
              <a:t>Material coproduction</a:t>
            </a:r>
          </a:p>
          <a:p>
            <a:pPr lvl="1">
              <a:buFont typeface="Arial" pitchFamily="34" charset="0"/>
              <a:buChar char="•"/>
            </a:pPr>
            <a:r>
              <a:rPr lang="en-US" dirty="0" smtClean="0"/>
              <a:t>Bottlenecks and lag times across the supply chain</a:t>
            </a:r>
          </a:p>
          <a:p>
            <a:pPr lvl="1">
              <a:buFont typeface="Arial" pitchFamily="34" charset="0"/>
              <a:buChar char="•"/>
            </a:pPr>
            <a:r>
              <a:rPr lang="en-US" dirty="0" smtClean="0"/>
              <a:t>Price volatility</a:t>
            </a:r>
          </a:p>
          <a:p>
            <a:pPr lvl="1">
              <a:buFont typeface="Arial" pitchFamily="34" charset="0"/>
              <a:buChar char="•"/>
            </a:pPr>
            <a:r>
              <a:rPr lang="en-US" dirty="0" smtClean="0"/>
              <a:t>Lack of market transparency</a:t>
            </a:r>
          </a:p>
          <a:p>
            <a:pPr lvl="1">
              <a:buFont typeface="Arial" pitchFamily="34" charset="0"/>
              <a:buChar char="•"/>
            </a:pPr>
            <a:r>
              <a:rPr lang="en-US" dirty="0" smtClean="0"/>
              <a:t>Geopolitical aspects of mining and manufacturing</a:t>
            </a:r>
          </a:p>
          <a:p>
            <a:pPr lvl="1">
              <a:buFont typeface="Arial" pitchFamily="34" charset="0"/>
              <a:buChar char="•"/>
            </a:pPr>
            <a:r>
              <a:rPr lang="en-US" dirty="0" smtClean="0"/>
              <a:t>Uncertain future demand profiles</a:t>
            </a:r>
          </a:p>
        </p:txBody>
      </p:sp>
      <p:sp>
        <p:nvSpPr>
          <p:cNvPr id="4" name="Slide Number Placeholder 3"/>
          <p:cNvSpPr>
            <a:spLocks noGrp="1"/>
          </p:cNvSpPr>
          <p:nvPr>
            <p:ph type="sldNum" sz="quarter" idx="12"/>
          </p:nvPr>
        </p:nvSpPr>
        <p:spPr/>
        <p:txBody>
          <a:bodyPr/>
          <a:lstStyle/>
          <a:p>
            <a:fld id="{CA9ED190-7595-4251-AFE2-E6CC82027EB7}"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Topics Explored in Connection with the Strategy</a:t>
            </a:r>
            <a:endParaRPr lang="en-US" sz="3600" dirty="0"/>
          </a:p>
        </p:txBody>
      </p:sp>
      <p:sp>
        <p:nvSpPr>
          <p:cNvPr id="3" name="Content Placeholder 2"/>
          <p:cNvSpPr>
            <a:spLocks noGrp="1"/>
          </p:cNvSpPr>
          <p:nvPr>
            <p:ph idx="1"/>
          </p:nvPr>
        </p:nvSpPr>
        <p:spPr/>
        <p:txBody>
          <a:bodyPr/>
          <a:lstStyle/>
          <a:p>
            <a:r>
              <a:rPr lang="en-US" dirty="0" smtClean="0"/>
              <a:t>Information</a:t>
            </a:r>
          </a:p>
          <a:p>
            <a:r>
              <a:rPr lang="en-US" dirty="0" smtClean="0"/>
              <a:t>Financial Incentives</a:t>
            </a:r>
          </a:p>
          <a:p>
            <a:r>
              <a:rPr lang="en-US" dirty="0" smtClean="0"/>
              <a:t>R&amp;D</a:t>
            </a:r>
          </a:p>
          <a:p>
            <a:r>
              <a:rPr lang="en-US" dirty="0" smtClean="0"/>
              <a:t>Education and Training</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CA9ED190-7595-4251-AFE2-E6CC82027EB7}"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Government Activities</a:t>
            </a:r>
            <a:endParaRPr lang="en-US" dirty="0"/>
          </a:p>
        </p:txBody>
      </p:sp>
      <p:sp>
        <p:nvSpPr>
          <p:cNvPr id="3" name="Content Placeholder 2"/>
          <p:cNvSpPr>
            <a:spLocks noGrp="1"/>
          </p:cNvSpPr>
          <p:nvPr>
            <p:ph idx="1"/>
          </p:nvPr>
        </p:nvSpPr>
        <p:spPr/>
        <p:txBody>
          <a:bodyPr>
            <a:normAutofit/>
          </a:bodyPr>
          <a:lstStyle/>
          <a:p>
            <a:r>
              <a:rPr lang="en-US" dirty="0" smtClean="0"/>
              <a:t>GAO Report: Rare Earth Materials in the Defense Supply Chain </a:t>
            </a:r>
          </a:p>
          <a:p>
            <a:r>
              <a:rPr lang="en-US" dirty="0" smtClean="0"/>
              <a:t>CRS Report: Rare Earth Elements: The Global Supply Chain</a:t>
            </a:r>
          </a:p>
          <a:p>
            <a:r>
              <a:rPr lang="en-US" dirty="0" smtClean="0"/>
              <a:t>DOD – Forthcoming study identifying defense applications of rare earths</a:t>
            </a:r>
          </a:p>
          <a:p>
            <a:r>
              <a:rPr lang="en-US" dirty="0" smtClean="0"/>
              <a:t>OSTP– Rare Earth Elements Interagency Workgroup</a:t>
            </a:r>
          </a:p>
        </p:txBody>
      </p:sp>
      <p:sp>
        <p:nvSpPr>
          <p:cNvPr id="5" name="Slide Number Placeholder 4"/>
          <p:cNvSpPr>
            <a:spLocks noGrp="1"/>
          </p:cNvSpPr>
          <p:nvPr>
            <p:ph type="sldNum" sz="quarter" idx="12"/>
          </p:nvPr>
        </p:nvSpPr>
        <p:spPr/>
        <p:txBody>
          <a:bodyPr/>
          <a:lstStyle/>
          <a:p>
            <a:fld id="{CEEB2A8B-B472-467A-8BE7-F3A0921F0FCE}"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a:buNone/>
            </a:pPr>
            <a:r>
              <a:rPr lang="en-US" dirty="0" smtClean="0">
                <a:hlinkClick r:id="rId2"/>
              </a:rPr>
              <a:t>http://www.pi.energy.gov/</a:t>
            </a:r>
            <a:endParaRPr lang="en-US" dirty="0" smtClean="0"/>
          </a:p>
          <a:p>
            <a:pPr>
              <a:buNone/>
            </a:pPr>
            <a:r>
              <a:rPr lang="en-US" smtClean="0"/>
              <a:t>diana.bauer@hq.doe.gov</a:t>
            </a:r>
            <a:endParaRPr lang="en-US" dirty="0"/>
          </a:p>
        </p:txBody>
      </p:sp>
      <p:sp>
        <p:nvSpPr>
          <p:cNvPr id="4" name="Slide Number Placeholder 3"/>
          <p:cNvSpPr>
            <a:spLocks noGrp="1"/>
          </p:cNvSpPr>
          <p:nvPr>
            <p:ph type="sldNum" sz="quarter" idx="12"/>
          </p:nvPr>
        </p:nvSpPr>
        <p:spPr/>
        <p:txBody>
          <a:bodyPr/>
          <a:lstStyle/>
          <a:p>
            <a:fld id="{CA9ED190-7595-4251-AFE2-E6CC82027EB7}" type="slidenum">
              <a:rPr lang="en-US" smtClean="0"/>
              <a:pPr/>
              <a:t>13</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p:txBody>
          <a:bodyPr>
            <a:normAutofit/>
          </a:bodyPr>
          <a:lstStyle/>
          <a:p>
            <a:r>
              <a:rPr lang="en-US" dirty="0" smtClean="0"/>
              <a:t>The global deployment of energy efficiency and renewable energy technologies implies an increased demand for rare earth elements and other materials. </a:t>
            </a:r>
          </a:p>
          <a:p>
            <a:r>
              <a:rPr lang="en-US" dirty="0" smtClean="0"/>
              <a:t>This is one of the many challenges we face in advancing a clean energy agenda.</a:t>
            </a:r>
          </a:p>
          <a:p>
            <a:r>
              <a:rPr lang="en-US" dirty="0" smtClean="0"/>
              <a:t>The Strategy is one step towards addressing this challenge.</a:t>
            </a:r>
          </a:p>
          <a:p>
            <a:endParaRPr lang="en-US" dirty="0" smtClean="0"/>
          </a:p>
        </p:txBody>
      </p:sp>
      <p:sp>
        <p:nvSpPr>
          <p:cNvPr id="4" name="Slide Number Placeholder 3"/>
          <p:cNvSpPr>
            <a:spLocks noGrp="1"/>
          </p:cNvSpPr>
          <p:nvPr>
            <p:ph type="sldNum" sz="quarter" idx="12"/>
          </p:nvPr>
        </p:nvSpPr>
        <p:spPr/>
        <p:txBody>
          <a:bodyPr/>
          <a:lstStyle/>
          <a:p>
            <a:fld id="{CA9ED190-7595-4251-AFE2-E6CC82027EB7}"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 to Address the Challenge</a:t>
            </a:r>
            <a:endParaRPr lang="en-US" dirty="0"/>
          </a:p>
        </p:txBody>
      </p:sp>
      <p:sp>
        <p:nvSpPr>
          <p:cNvPr id="3" name="Content Placeholder 2"/>
          <p:cNvSpPr>
            <a:spLocks noGrp="1"/>
          </p:cNvSpPr>
          <p:nvPr>
            <p:ph idx="1"/>
          </p:nvPr>
        </p:nvSpPr>
        <p:spPr/>
        <p:txBody>
          <a:bodyPr/>
          <a:lstStyle/>
          <a:p>
            <a:r>
              <a:rPr lang="en-US" dirty="0" smtClean="0"/>
              <a:t>Supply chain globalization</a:t>
            </a:r>
          </a:p>
          <a:p>
            <a:r>
              <a:rPr lang="en-US" dirty="0" smtClean="0"/>
              <a:t>Material substitution in clean energy applications</a:t>
            </a:r>
          </a:p>
          <a:p>
            <a:r>
              <a:rPr lang="en-US" dirty="0" smtClean="0"/>
              <a:t>Recycling, re-use, and more efficient use</a:t>
            </a:r>
            <a:endParaRPr lang="en-US" dirty="0"/>
          </a:p>
        </p:txBody>
      </p:sp>
      <p:sp>
        <p:nvSpPr>
          <p:cNvPr id="4" name="Slide Number Placeholder 3"/>
          <p:cNvSpPr>
            <a:spLocks noGrp="1"/>
          </p:cNvSpPr>
          <p:nvPr>
            <p:ph type="sldNum" sz="quarter" idx="12"/>
          </p:nvPr>
        </p:nvSpPr>
        <p:spPr/>
        <p:txBody>
          <a:bodyPr/>
          <a:lstStyle/>
          <a:p>
            <a:fld id="{CA9ED190-7595-4251-AFE2-E6CC82027EB7}"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smtClean="0"/>
              <a:t>Critical Materials Strategy Aims to</a:t>
            </a:r>
            <a:endParaRPr lang="en-US" dirty="0"/>
          </a:p>
        </p:txBody>
      </p:sp>
      <p:sp>
        <p:nvSpPr>
          <p:cNvPr id="3" name="Content Placeholder 2"/>
          <p:cNvSpPr>
            <a:spLocks noGrp="1"/>
          </p:cNvSpPr>
          <p:nvPr>
            <p:ph idx="1"/>
          </p:nvPr>
        </p:nvSpPr>
        <p:spPr/>
        <p:txBody>
          <a:bodyPr anchor="ctr">
            <a:normAutofit/>
          </a:bodyPr>
          <a:lstStyle/>
          <a:p>
            <a:pPr marL="457200" indent="-457200">
              <a:spcBef>
                <a:spcPts val="1200"/>
              </a:spcBef>
            </a:pPr>
            <a:r>
              <a:rPr lang="en-US" sz="2800" dirty="0" smtClean="0"/>
              <a:t>Forge a common understanding within DOE of short- and medium-term issues related to critical materials in clean energy technologies.</a:t>
            </a:r>
          </a:p>
          <a:p>
            <a:pPr marL="457200" indent="-457200">
              <a:spcBef>
                <a:spcPts val="1200"/>
              </a:spcBef>
            </a:pPr>
            <a:r>
              <a:rPr lang="en-US" sz="2800" dirty="0" smtClean="0"/>
              <a:t>Build on existing work within DOE.</a:t>
            </a:r>
          </a:p>
          <a:p>
            <a:pPr marL="457200" indent="-457200">
              <a:spcBef>
                <a:spcPts val="1200"/>
              </a:spcBef>
            </a:pPr>
            <a:r>
              <a:rPr lang="en-US" sz="2800" dirty="0" smtClean="0"/>
              <a:t>Assess DOE’s priorities and policy options.</a:t>
            </a:r>
          </a:p>
          <a:p>
            <a:pPr marL="457200" indent="-457200">
              <a:spcBef>
                <a:spcPts val="1200"/>
              </a:spcBef>
            </a:pPr>
            <a:r>
              <a:rPr lang="en-US" sz="2800" dirty="0" smtClean="0"/>
              <a:t>Contribute to a public dialogue.</a:t>
            </a:r>
          </a:p>
          <a:p>
            <a:endParaRPr lang="en-US" dirty="0"/>
          </a:p>
        </p:txBody>
      </p:sp>
      <p:sp>
        <p:nvSpPr>
          <p:cNvPr id="4" name="Slide Number Placeholder 3"/>
          <p:cNvSpPr>
            <a:spLocks noGrp="1"/>
          </p:cNvSpPr>
          <p:nvPr>
            <p:ph type="sldNum" sz="quarter" idx="12"/>
          </p:nvPr>
        </p:nvSpPr>
        <p:spPr/>
        <p:txBody>
          <a:bodyPr/>
          <a:lstStyle/>
          <a:p>
            <a:fld id="{CEEB2A8B-B472-467A-8BE7-F3A0921F0FCE}" type="slidenum">
              <a:rPr lang="en-US" smtClean="0"/>
              <a:pPr/>
              <a:t>4</a:t>
            </a:fld>
            <a:endParaRPr lang="en-US" dirty="0"/>
          </a:p>
        </p:txBody>
      </p:sp>
      <p:sp>
        <p:nvSpPr>
          <p:cNvPr id="6" name="Rectangle 2"/>
          <p:cNvSpPr>
            <a:spLocks/>
          </p:cNvSpPr>
          <p:nvPr/>
        </p:nvSpPr>
        <p:spPr bwMode="auto">
          <a:xfrm>
            <a:off x="0" y="0"/>
            <a:ext cx="9148763" cy="650875"/>
          </a:xfrm>
          <a:prstGeom prst="rect">
            <a:avLst/>
          </a:prstGeom>
          <a:solidFill>
            <a:schemeClr val="accent1"/>
          </a:solidFill>
          <a:ln w="9525">
            <a:noFill/>
            <a:miter lim="800000"/>
            <a:headEnd/>
            <a:tailEnd/>
          </a:ln>
        </p:spPr>
        <p:txBody>
          <a:bodyPr lIns="0" tIns="0" rIns="0" bIns="0"/>
          <a:lstStyle/>
          <a:p>
            <a:r>
              <a:rPr lang="en-US" dirty="0" smtClean="0">
                <a:solidFill>
                  <a:schemeClr val="bg1"/>
                </a:solidFill>
              </a:rPr>
              <a:t>	U.S. Department of Energy</a:t>
            </a:r>
          </a:p>
          <a:p>
            <a:r>
              <a:rPr lang="en-US" dirty="0" smtClean="0">
                <a:solidFill>
                  <a:schemeClr val="bg1"/>
                </a:solidFill>
              </a:rPr>
              <a:t>	Office of Policy and International Affairs</a:t>
            </a:r>
            <a:endParaRPr lang="en-US"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 Scope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Material demand for  4 energy technologies:</a:t>
            </a:r>
          </a:p>
          <a:p>
            <a:pPr lvl="1"/>
            <a:r>
              <a:rPr lang="en-US" dirty="0" smtClean="0"/>
              <a:t>Wind turbines: magnets</a:t>
            </a:r>
          </a:p>
          <a:p>
            <a:pPr lvl="1"/>
            <a:r>
              <a:rPr lang="en-US" dirty="0" smtClean="0"/>
              <a:t>Electric vehicles: batteries, magnets</a:t>
            </a:r>
          </a:p>
          <a:p>
            <a:pPr lvl="1"/>
            <a:r>
              <a:rPr lang="en-US" dirty="0" smtClean="0"/>
              <a:t>Solar cells: PV films</a:t>
            </a:r>
          </a:p>
          <a:p>
            <a:pPr lvl="1"/>
            <a:r>
              <a:rPr lang="en-US" dirty="0" smtClean="0"/>
              <a:t>Energy efficient lighting: phosphors</a:t>
            </a:r>
          </a:p>
          <a:p>
            <a:r>
              <a:rPr lang="en-US" dirty="0" smtClean="0"/>
              <a:t>Energy Deployment Scenarios</a:t>
            </a:r>
          </a:p>
          <a:p>
            <a:pPr lvl="1"/>
            <a:r>
              <a:rPr lang="en-US" dirty="0" smtClean="0"/>
              <a:t>Moderate Deployment: IEA Baseline, Reference </a:t>
            </a:r>
          </a:p>
          <a:p>
            <a:pPr lvl="1"/>
            <a:r>
              <a:rPr lang="en-US" dirty="0" smtClean="0"/>
              <a:t>Rapid Deployment: IEA Blue Map, 450 Scenario</a:t>
            </a:r>
          </a:p>
          <a:p>
            <a:r>
              <a:rPr lang="en-US" dirty="0" smtClean="0"/>
              <a:t>Challenges and opportunities in the short and medium term</a:t>
            </a:r>
          </a:p>
        </p:txBody>
      </p:sp>
      <p:sp>
        <p:nvSpPr>
          <p:cNvPr id="5" name="Slide Number Placeholder 4"/>
          <p:cNvSpPr>
            <a:spLocks noGrp="1"/>
          </p:cNvSpPr>
          <p:nvPr>
            <p:ph type="sldNum" sz="quarter" idx="12"/>
          </p:nvPr>
        </p:nvSpPr>
        <p:spPr/>
        <p:txBody>
          <a:bodyPr/>
          <a:lstStyle/>
          <a:p>
            <a:fld id="{CEEB2A8B-B472-467A-8BE7-F3A0921F0FCE}"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Periodic table.gif"/>
          <p:cNvPicPr>
            <a:picLocks noChangeAspect="1"/>
          </p:cNvPicPr>
          <p:nvPr/>
        </p:nvPicPr>
        <p:blipFill>
          <a:blip r:embed="rId3" cstate="print"/>
          <a:srcRect t="6522"/>
          <a:stretch>
            <a:fillRect/>
          </a:stretch>
        </p:blipFill>
        <p:spPr>
          <a:xfrm>
            <a:off x="1219200" y="2209800"/>
            <a:ext cx="6019800" cy="3276600"/>
          </a:xfrm>
          <a:prstGeom prst="rect">
            <a:avLst/>
          </a:prstGeom>
        </p:spPr>
      </p:pic>
      <p:sp>
        <p:nvSpPr>
          <p:cNvPr id="10" name="Rectangle 9"/>
          <p:cNvSpPr/>
          <p:nvPr/>
        </p:nvSpPr>
        <p:spPr>
          <a:xfrm>
            <a:off x="4887061" y="4778799"/>
            <a:ext cx="330798" cy="343323"/>
          </a:xfrm>
          <a:prstGeom prst="rect">
            <a:avLst/>
          </a:prstGeom>
          <a:solidFill>
            <a:schemeClr val="accent2">
              <a:alpha val="40000"/>
            </a:schemeClr>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13" name="Rectangle 12"/>
          <p:cNvSpPr/>
          <p:nvPr/>
        </p:nvSpPr>
        <p:spPr>
          <a:xfrm>
            <a:off x="5219858" y="3304855"/>
            <a:ext cx="335478" cy="347460"/>
          </a:xfrm>
          <a:prstGeom prst="rect">
            <a:avLst/>
          </a:prstGeom>
          <a:solidFill>
            <a:schemeClr val="accent3">
              <a:alpha val="40000"/>
            </a:schemeClr>
          </a:soli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14" name="Rectangle 13"/>
          <p:cNvSpPr/>
          <p:nvPr/>
        </p:nvSpPr>
        <p:spPr>
          <a:xfrm>
            <a:off x="5219858" y="3649557"/>
            <a:ext cx="326073" cy="339187"/>
          </a:xfrm>
          <a:prstGeom prst="rect">
            <a:avLst/>
          </a:prstGeom>
          <a:solidFill>
            <a:schemeClr val="accent3">
              <a:alpha val="40000"/>
            </a:schemeClr>
          </a:soli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18" name="Rectangle 17"/>
          <p:cNvSpPr/>
          <p:nvPr/>
        </p:nvSpPr>
        <p:spPr>
          <a:xfrm>
            <a:off x="6207483" y="3646799"/>
            <a:ext cx="335478" cy="347460"/>
          </a:xfrm>
          <a:prstGeom prst="rect">
            <a:avLst/>
          </a:prstGeom>
          <a:solidFill>
            <a:schemeClr val="accent3">
              <a:alpha val="40000"/>
            </a:schemeClr>
          </a:soli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19" name="Rectangle 18"/>
          <p:cNvSpPr/>
          <p:nvPr/>
        </p:nvSpPr>
        <p:spPr>
          <a:xfrm>
            <a:off x="3903528" y="3309991"/>
            <a:ext cx="321938" cy="336178"/>
          </a:xfrm>
          <a:prstGeom prst="rect">
            <a:avLst/>
          </a:prstGeom>
          <a:solidFill>
            <a:schemeClr val="accent4">
              <a:alpha val="40000"/>
            </a:schemeClr>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33" name="Rectangle 32"/>
          <p:cNvSpPr/>
          <p:nvPr/>
        </p:nvSpPr>
        <p:spPr>
          <a:xfrm>
            <a:off x="4229101" y="4778799"/>
            <a:ext cx="327162" cy="343323"/>
          </a:xfrm>
          <a:prstGeom prst="rect">
            <a:avLst/>
          </a:prstGeom>
          <a:solidFill>
            <a:schemeClr val="accent2">
              <a:alpha val="40000"/>
            </a:schemeClr>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34" name="Rectangle 33"/>
          <p:cNvSpPr/>
          <p:nvPr/>
        </p:nvSpPr>
        <p:spPr>
          <a:xfrm>
            <a:off x="2571475" y="4778799"/>
            <a:ext cx="327162" cy="343323"/>
          </a:xfrm>
          <a:prstGeom prst="rect">
            <a:avLst/>
          </a:prstGeom>
          <a:solidFill>
            <a:schemeClr val="accent2">
              <a:alpha val="40000"/>
            </a:schemeClr>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35" name="Rectangle 34"/>
          <p:cNvSpPr/>
          <p:nvPr/>
        </p:nvSpPr>
        <p:spPr>
          <a:xfrm>
            <a:off x="1906244" y="3646170"/>
            <a:ext cx="327162" cy="681806"/>
          </a:xfrm>
          <a:prstGeom prst="rect">
            <a:avLst/>
          </a:prstGeom>
          <a:solidFill>
            <a:schemeClr val="accent2">
              <a:alpha val="40000"/>
            </a:schemeClr>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40" name="Rectangle 39"/>
          <p:cNvSpPr/>
          <p:nvPr/>
        </p:nvSpPr>
        <p:spPr>
          <a:xfrm>
            <a:off x="1248281" y="2616518"/>
            <a:ext cx="321938" cy="336178"/>
          </a:xfrm>
          <a:prstGeom prst="rect">
            <a:avLst/>
          </a:prstGeom>
          <a:solidFill>
            <a:schemeClr val="accent4">
              <a:alpha val="40000"/>
            </a:schemeClr>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41" name="Rectangle 40"/>
          <p:cNvSpPr/>
          <p:nvPr/>
        </p:nvSpPr>
        <p:spPr>
          <a:xfrm>
            <a:off x="3246456" y="4785528"/>
            <a:ext cx="321938" cy="336178"/>
          </a:xfrm>
          <a:prstGeom prst="rect">
            <a:avLst/>
          </a:prstGeom>
          <a:solidFill>
            <a:schemeClr val="accent4">
              <a:alpha val="40000"/>
            </a:schemeClr>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27" name="Title 26"/>
          <p:cNvSpPr>
            <a:spLocks noGrp="1"/>
          </p:cNvSpPr>
          <p:nvPr>
            <p:ph type="title"/>
          </p:nvPr>
        </p:nvSpPr>
        <p:spPr>
          <a:xfrm>
            <a:off x="381000" y="685800"/>
            <a:ext cx="8331200" cy="1752600"/>
          </a:xfrm>
        </p:spPr>
        <p:txBody>
          <a:bodyPr>
            <a:normAutofit/>
          </a:bodyPr>
          <a:lstStyle/>
          <a:p>
            <a:r>
              <a:rPr lang="en-US" sz="3600" dirty="0" smtClean="0">
                <a:latin typeface="Cambria" pitchFamily="18" charset="0"/>
              </a:rPr>
              <a:t>Priority Elements</a:t>
            </a:r>
            <a:endParaRPr lang="en-US" sz="3600" dirty="0">
              <a:latin typeface="Cambria" pitchFamily="18" charset="0"/>
            </a:endParaRPr>
          </a:p>
        </p:txBody>
      </p:sp>
      <p:grpSp>
        <p:nvGrpSpPr>
          <p:cNvPr id="2" name="Group 50"/>
          <p:cNvGrpSpPr/>
          <p:nvPr/>
        </p:nvGrpSpPr>
        <p:grpSpPr>
          <a:xfrm>
            <a:off x="7391400" y="2209800"/>
            <a:ext cx="1676400" cy="2819400"/>
            <a:chOff x="6781800" y="3810000"/>
            <a:chExt cx="1676400" cy="2819400"/>
          </a:xfrm>
        </p:grpSpPr>
        <p:sp>
          <p:nvSpPr>
            <p:cNvPr id="45" name="Rectangle 44"/>
            <p:cNvSpPr/>
            <p:nvPr/>
          </p:nvSpPr>
          <p:spPr>
            <a:xfrm>
              <a:off x="6781800" y="3810000"/>
              <a:ext cx="1676400" cy="2819400"/>
            </a:xfrm>
            <a:prstGeom prst="rect">
              <a:avLst/>
            </a:prstGeom>
            <a:solidFill>
              <a:schemeClr val="accent1">
                <a:alpha val="4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pic>
          <p:nvPicPr>
            <p:cNvPr id="1026" name="Picture 2" descr="http://t2.gstatic.com/images?q=tbn:gpNe2Uv_JaazEM:http://theabundancefoundation.org/wp-content/uploads/ModernWindmill.jpg&amp;t=1"/>
            <p:cNvPicPr>
              <a:picLocks noChangeAspect="1" noChangeArrowheads="1"/>
            </p:cNvPicPr>
            <p:nvPr/>
          </p:nvPicPr>
          <p:blipFill>
            <a:blip r:embed="rId4" cstate="print"/>
            <a:srcRect/>
            <a:stretch>
              <a:fillRect/>
            </a:stretch>
          </p:blipFill>
          <p:spPr bwMode="auto">
            <a:xfrm>
              <a:off x="6858000" y="3962400"/>
              <a:ext cx="1541064" cy="2057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grpSp>
        <p:nvGrpSpPr>
          <p:cNvPr id="3" name="Group 47"/>
          <p:cNvGrpSpPr/>
          <p:nvPr/>
        </p:nvGrpSpPr>
        <p:grpSpPr>
          <a:xfrm>
            <a:off x="685800" y="4800600"/>
            <a:ext cx="1828800" cy="1905000"/>
            <a:chOff x="685800" y="4800600"/>
            <a:chExt cx="1828800" cy="1905000"/>
          </a:xfrm>
        </p:grpSpPr>
        <p:sp>
          <p:nvSpPr>
            <p:cNvPr id="46" name="Rectangle 45"/>
            <p:cNvSpPr/>
            <p:nvPr/>
          </p:nvSpPr>
          <p:spPr>
            <a:xfrm>
              <a:off x="685800" y="4800600"/>
              <a:ext cx="1828800" cy="1905000"/>
            </a:xfrm>
            <a:prstGeom prst="rect">
              <a:avLst/>
            </a:prstGeom>
            <a:solidFill>
              <a:srgbClr val="FFFFFF"/>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43" name="Rectangle 42"/>
            <p:cNvSpPr/>
            <p:nvPr/>
          </p:nvSpPr>
          <p:spPr>
            <a:xfrm>
              <a:off x="685800" y="4800600"/>
              <a:ext cx="1828800" cy="1905000"/>
            </a:xfrm>
            <a:prstGeom prst="rect">
              <a:avLst/>
            </a:prstGeom>
            <a:solidFill>
              <a:schemeClr val="accent3">
                <a:alpha val="40000"/>
              </a:schemeClr>
            </a:soli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pic>
          <p:nvPicPr>
            <p:cNvPr id="1028" name="Picture 4" descr="http://t3.gstatic.com/images?q=tbn:58yzEhcExEGGmM:http://www.thaigoodview.com/library/contest2552/type1/science03/11/Electricity-web/html/content-html/source-html/solar-images/solarcell.jpg&amp;t=1"/>
            <p:cNvPicPr>
              <a:picLocks noChangeAspect="1" noChangeArrowheads="1"/>
            </p:cNvPicPr>
            <p:nvPr/>
          </p:nvPicPr>
          <p:blipFill>
            <a:blip r:embed="rId5" cstate="print"/>
            <a:srcRect/>
            <a:stretch>
              <a:fillRect/>
            </a:stretch>
          </p:blipFill>
          <p:spPr bwMode="auto">
            <a:xfrm flipH="1">
              <a:off x="762000" y="4876800"/>
              <a:ext cx="1676400" cy="1371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sp>
        <p:nvSpPr>
          <p:cNvPr id="42" name="Rectangle 41"/>
          <p:cNvSpPr/>
          <p:nvPr/>
        </p:nvSpPr>
        <p:spPr>
          <a:xfrm>
            <a:off x="114300" y="2133600"/>
            <a:ext cx="1066800" cy="2819400"/>
          </a:xfrm>
          <a:prstGeom prst="rect">
            <a:avLst/>
          </a:prstGeom>
          <a:solidFill>
            <a:srgbClr val="F2DCDB"/>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pic>
        <p:nvPicPr>
          <p:cNvPr id="1032" name="Picture 8" descr="http://t0.gstatic.com/images?q=tbn:IDxY1CCv6tmznM:http://mclaughlinquinn.com/blog/wp-content/uploads/2009/08/cfl.jpg&amp;t=1"/>
          <p:cNvPicPr>
            <a:picLocks noChangeAspect="1" noChangeArrowheads="1"/>
          </p:cNvPicPr>
          <p:nvPr/>
        </p:nvPicPr>
        <p:blipFill>
          <a:blip r:embed="rId6" cstate="print"/>
          <a:srcRect/>
          <a:stretch>
            <a:fillRect/>
          </a:stretch>
        </p:blipFill>
        <p:spPr bwMode="auto">
          <a:xfrm>
            <a:off x="190500" y="2209800"/>
            <a:ext cx="944880" cy="1981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nvGrpSpPr>
          <p:cNvPr id="4" name="Group 38"/>
          <p:cNvGrpSpPr/>
          <p:nvPr/>
        </p:nvGrpSpPr>
        <p:grpSpPr>
          <a:xfrm>
            <a:off x="6858000" y="4953000"/>
            <a:ext cx="1981200" cy="1676400"/>
            <a:chOff x="6553200" y="5029200"/>
            <a:chExt cx="1981200" cy="1676400"/>
          </a:xfrm>
        </p:grpSpPr>
        <p:sp>
          <p:nvSpPr>
            <p:cNvPr id="38" name="Rectangle 37"/>
            <p:cNvSpPr/>
            <p:nvPr/>
          </p:nvSpPr>
          <p:spPr>
            <a:xfrm>
              <a:off x="6553200" y="5029200"/>
              <a:ext cx="1981200" cy="1676400"/>
            </a:xfrm>
            <a:prstGeom prst="rect">
              <a:avLst/>
            </a:prstGeom>
            <a:solidFill>
              <a:srgbClr val="FFFFFF"/>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44" name="Rectangle 43"/>
            <p:cNvSpPr/>
            <p:nvPr/>
          </p:nvSpPr>
          <p:spPr>
            <a:xfrm>
              <a:off x="6553200" y="5029200"/>
              <a:ext cx="1981200" cy="1676400"/>
            </a:xfrm>
            <a:prstGeom prst="rect">
              <a:avLst/>
            </a:prstGeom>
            <a:solidFill>
              <a:schemeClr val="accent4">
                <a:alpha val="40000"/>
              </a:schemeClr>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pic>
          <p:nvPicPr>
            <p:cNvPr id="1030" name="Picture 6" descr="http://www.chevy-volt.info/cvolt.jpg"/>
            <p:cNvPicPr>
              <a:picLocks noChangeAspect="1" noChangeArrowheads="1"/>
            </p:cNvPicPr>
            <p:nvPr/>
          </p:nvPicPr>
          <p:blipFill>
            <a:blip r:embed="rId7" cstate="print"/>
            <a:srcRect/>
            <a:stretch>
              <a:fillRect/>
            </a:stretch>
          </p:blipFill>
          <p:spPr bwMode="auto">
            <a:xfrm>
              <a:off x="6705600" y="5181600"/>
              <a:ext cx="1676400" cy="11931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sp>
        <p:nvSpPr>
          <p:cNvPr id="36" name="Slide Number Placeholder 35"/>
          <p:cNvSpPr>
            <a:spLocks noGrp="1"/>
          </p:cNvSpPr>
          <p:nvPr>
            <p:ph type="sldNum" sz="quarter" idx="12"/>
          </p:nvPr>
        </p:nvSpPr>
        <p:spPr/>
        <p:txBody>
          <a:bodyPr/>
          <a:lstStyle/>
          <a:p>
            <a:fld id="{CEEB2A8B-B472-467A-8BE7-F3A0921F0FCE}" type="slidenum">
              <a:rPr lang="en-US" smtClean="0"/>
              <a:pPr/>
              <a:t>6</a:t>
            </a:fld>
            <a:endParaRPr lang="en-US" dirty="0"/>
          </a:p>
        </p:txBody>
      </p:sp>
      <p:sp>
        <p:nvSpPr>
          <p:cNvPr id="49" name="Rectangle 2"/>
          <p:cNvSpPr>
            <a:spLocks/>
          </p:cNvSpPr>
          <p:nvPr/>
        </p:nvSpPr>
        <p:spPr bwMode="auto">
          <a:xfrm>
            <a:off x="0" y="0"/>
            <a:ext cx="9148763" cy="650875"/>
          </a:xfrm>
          <a:prstGeom prst="rect">
            <a:avLst/>
          </a:prstGeom>
          <a:solidFill>
            <a:schemeClr val="accent1"/>
          </a:solidFill>
          <a:ln w="9525">
            <a:noFill/>
            <a:miter lim="800000"/>
            <a:headEnd/>
            <a:tailEnd/>
          </a:ln>
        </p:spPr>
        <p:txBody>
          <a:bodyPr lIns="0" tIns="0" rIns="0" bIns="0"/>
          <a:lstStyle/>
          <a:p>
            <a:r>
              <a:rPr lang="en-US" dirty="0" smtClean="0">
                <a:solidFill>
                  <a:schemeClr val="bg1"/>
                </a:solidFill>
              </a:rPr>
              <a:t>	U.S. Department of Energy</a:t>
            </a:r>
          </a:p>
          <a:p>
            <a:r>
              <a:rPr lang="en-US" dirty="0" smtClean="0">
                <a:solidFill>
                  <a:schemeClr val="bg1"/>
                </a:solidFill>
              </a:rPr>
              <a:t>	Office of Policy and International Affairs</a:t>
            </a:r>
            <a:endParaRPr lang="en-US" dirty="0">
              <a:solidFill>
                <a:schemeClr val="bg1"/>
              </a:solidFill>
            </a:endParaRPr>
          </a:p>
        </p:txBody>
      </p:sp>
      <p:sp>
        <p:nvSpPr>
          <p:cNvPr id="52" name="Right Triangle 51"/>
          <p:cNvSpPr/>
          <p:nvPr/>
        </p:nvSpPr>
        <p:spPr>
          <a:xfrm>
            <a:off x="3245616" y="4790552"/>
            <a:ext cx="310896" cy="329184"/>
          </a:xfrm>
          <a:prstGeom prst="rtTriangl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p:cNvSpPr/>
          <p:nvPr/>
        </p:nvSpPr>
        <p:spPr>
          <a:xfrm>
            <a:off x="5226816" y="4780504"/>
            <a:ext cx="321938" cy="336178"/>
          </a:xfrm>
          <a:prstGeom prst="rect">
            <a:avLst/>
          </a:prstGeom>
          <a:solidFill>
            <a:schemeClr val="accent4">
              <a:alpha val="40000"/>
            </a:schemeClr>
          </a:solidFill>
          <a:ln w="95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aseline="-25000" dirty="0"/>
          </a:p>
        </p:txBody>
      </p:sp>
      <p:sp>
        <p:nvSpPr>
          <p:cNvPr id="59" name="Right Triangle 58"/>
          <p:cNvSpPr/>
          <p:nvPr/>
        </p:nvSpPr>
        <p:spPr>
          <a:xfrm>
            <a:off x="5226816" y="4785528"/>
            <a:ext cx="310896" cy="329184"/>
          </a:xfrm>
          <a:prstGeom prst="rtTriangle">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ight Triangle 59"/>
          <p:cNvSpPr/>
          <p:nvPr/>
        </p:nvSpPr>
        <p:spPr>
          <a:xfrm>
            <a:off x="1920072" y="3972448"/>
            <a:ext cx="304800" cy="370952"/>
          </a:xfrm>
          <a:prstGeom prst="rtTriangle">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Technology High Deployment Scenarios</a:t>
            </a:r>
            <a:endParaRPr lang="en-US" sz="3600" dirty="0"/>
          </a:p>
        </p:txBody>
      </p:sp>
      <p:graphicFrame>
        <p:nvGraphicFramePr>
          <p:cNvPr id="4" name="Content Placeholder 3"/>
          <p:cNvGraphicFramePr>
            <a:graphicFrameLocks noGrp="1"/>
          </p:cNvGraphicFramePr>
          <p:nvPr>
            <p:ph idx="1"/>
          </p:nvPr>
        </p:nvGraphicFramePr>
        <p:xfrm>
          <a:off x="4800600" y="2514600"/>
          <a:ext cx="4343400" cy="2133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p:nvPr/>
        </p:nvGraphicFramePr>
        <p:xfrm>
          <a:off x="685800" y="1676400"/>
          <a:ext cx="4191000" cy="2514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p:cNvGraphicFramePr/>
          <p:nvPr/>
        </p:nvGraphicFramePr>
        <p:xfrm>
          <a:off x="5029200" y="4648200"/>
          <a:ext cx="3962400" cy="2209800"/>
        </p:xfrm>
        <a:graphic>
          <a:graphicData uri="http://schemas.openxmlformats.org/drawingml/2006/chart">
            <c:chart xmlns:c="http://schemas.openxmlformats.org/drawingml/2006/chart" xmlns:r="http://schemas.openxmlformats.org/officeDocument/2006/relationships" r:id="rId5"/>
          </a:graphicData>
        </a:graphic>
      </p:graphicFrame>
      <p:pic>
        <p:nvPicPr>
          <p:cNvPr id="24578" name="Picture 2" descr="http://www.worldenergyoutlook.org/nppic/weo2010.jpg"/>
          <p:cNvPicPr>
            <a:picLocks noChangeAspect="1" noChangeArrowheads="1"/>
          </p:cNvPicPr>
          <p:nvPr/>
        </p:nvPicPr>
        <p:blipFill>
          <a:blip r:embed="rId6" cstate="print"/>
          <a:srcRect/>
          <a:stretch>
            <a:fillRect/>
          </a:stretch>
        </p:blipFill>
        <p:spPr bwMode="auto">
          <a:xfrm>
            <a:off x="5257800" y="1600200"/>
            <a:ext cx="704850" cy="1011055"/>
          </a:xfrm>
          <a:prstGeom prst="rect">
            <a:avLst/>
          </a:prstGeom>
          <a:noFill/>
        </p:spPr>
      </p:pic>
      <p:pic>
        <p:nvPicPr>
          <p:cNvPr id="24580" name="Picture 4" descr="http://www.iea.org/Textbase/nppic/ETP2010.jpg">
            <a:hlinkClick r:id="rId7"/>
          </p:cNvPr>
          <p:cNvPicPr>
            <a:picLocks noChangeAspect="1" noChangeArrowheads="1"/>
          </p:cNvPicPr>
          <p:nvPr/>
        </p:nvPicPr>
        <p:blipFill>
          <a:blip r:embed="rId8" cstate="print"/>
          <a:srcRect/>
          <a:stretch>
            <a:fillRect/>
          </a:stretch>
        </p:blipFill>
        <p:spPr bwMode="auto">
          <a:xfrm>
            <a:off x="152400" y="1447800"/>
            <a:ext cx="762000" cy="1093032"/>
          </a:xfrm>
          <a:prstGeom prst="rect">
            <a:avLst/>
          </a:prstGeom>
          <a:noFill/>
        </p:spPr>
      </p:pic>
      <p:sp>
        <p:nvSpPr>
          <p:cNvPr id="8" name="Slide Number Placeholder 7"/>
          <p:cNvSpPr>
            <a:spLocks noGrp="1"/>
          </p:cNvSpPr>
          <p:nvPr>
            <p:ph type="sldNum" sz="quarter" idx="12"/>
          </p:nvPr>
        </p:nvSpPr>
        <p:spPr/>
        <p:txBody>
          <a:bodyPr/>
          <a:lstStyle/>
          <a:p>
            <a:fld id="{CA9ED190-7595-4251-AFE2-E6CC82027EB7}" type="slidenum">
              <a:rPr lang="en-US" smtClean="0"/>
              <a:pPr/>
              <a:t>7</a:t>
            </a:fld>
            <a:endParaRPr lang="en-US"/>
          </a:p>
        </p:txBody>
      </p:sp>
      <p:pic>
        <p:nvPicPr>
          <p:cNvPr id="1026" name="Picture 2"/>
          <p:cNvPicPr>
            <a:picLocks noChangeAspect="1" noChangeArrowheads="1"/>
          </p:cNvPicPr>
          <p:nvPr/>
        </p:nvPicPr>
        <p:blipFill>
          <a:blip r:embed="rId9" cstate="print"/>
          <a:srcRect l="26250" t="19167" r="35000" b="6667"/>
          <a:stretch>
            <a:fillRect/>
          </a:stretch>
        </p:blipFill>
        <p:spPr bwMode="auto">
          <a:xfrm>
            <a:off x="228600" y="4343400"/>
            <a:ext cx="801385" cy="1150376"/>
          </a:xfrm>
          <a:prstGeom prst="rect">
            <a:avLst/>
          </a:prstGeom>
          <a:noFill/>
          <a:ln w="9525">
            <a:noFill/>
            <a:miter lim="800000"/>
            <a:headEnd/>
            <a:tailEnd/>
          </a:ln>
        </p:spPr>
      </p:pic>
      <p:pic>
        <p:nvPicPr>
          <p:cNvPr id="10" name="Picture 9"/>
          <p:cNvPicPr/>
          <p:nvPr/>
        </p:nvPicPr>
        <p:blipFill>
          <a:blip r:embed="rId10" cstate="print"/>
          <a:srcRect t="8571"/>
          <a:stretch>
            <a:fillRect/>
          </a:stretch>
        </p:blipFill>
        <p:spPr bwMode="auto">
          <a:xfrm>
            <a:off x="1066800" y="4419600"/>
            <a:ext cx="3962400" cy="2438400"/>
          </a:xfrm>
          <a:prstGeom prst="rect">
            <a:avLst/>
          </a:prstGeom>
          <a:noFill/>
          <a:ln w="9525">
            <a:noFill/>
            <a:miter lim="800000"/>
            <a:headEnd/>
            <a:tailEnd/>
          </a:ln>
        </p:spPr>
      </p:pic>
      <p:sp>
        <p:nvSpPr>
          <p:cNvPr id="11" name="TextBox 10"/>
          <p:cNvSpPr txBox="1"/>
          <p:nvPr/>
        </p:nvSpPr>
        <p:spPr>
          <a:xfrm>
            <a:off x="1600200" y="4191000"/>
            <a:ext cx="1842171" cy="338554"/>
          </a:xfrm>
          <a:prstGeom prst="rect">
            <a:avLst/>
          </a:prstGeom>
          <a:noFill/>
        </p:spPr>
        <p:txBody>
          <a:bodyPr wrap="none" rtlCol="0">
            <a:spAutoFit/>
          </a:bodyPr>
          <a:lstStyle/>
          <a:p>
            <a:r>
              <a:rPr lang="en-US" sz="1600" b="1" dirty="0" smtClean="0"/>
              <a:t>Global CFL Demand</a:t>
            </a:r>
            <a:endParaRPr lang="en-US" sz="16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Timeline</a:t>
            </a:r>
            <a:endParaRPr lang="en-US" dirty="0"/>
          </a:p>
        </p:txBody>
      </p:sp>
      <p:sp>
        <p:nvSpPr>
          <p:cNvPr id="3" name="Content Placeholder 2"/>
          <p:cNvSpPr>
            <a:spLocks noGrp="1"/>
          </p:cNvSpPr>
          <p:nvPr>
            <p:ph idx="1"/>
          </p:nvPr>
        </p:nvSpPr>
        <p:spPr/>
        <p:txBody>
          <a:bodyPr>
            <a:normAutofit/>
          </a:bodyPr>
          <a:lstStyle/>
          <a:p>
            <a:pPr>
              <a:buNone/>
            </a:pPr>
            <a:r>
              <a:rPr lang="en-US" sz="2300" dirty="0" smtClean="0"/>
              <a:t>TO DATE</a:t>
            </a:r>
          </a:p>
          <a:p>
            <a:endParaRPr lang="en-US" sz="2300" dirty="0" smtClean="0"/>
          </a:p>
          <a:p>
            <a:r>
              <a:rPr lang="en-US" sz="2300" dirty="0" smtClean="0"/>
              <a:t>March 17 – Assistant Secretary Sandalow announces plan to develop </a:t>
            </a:r>
            <a:r>
              <a:rPr lang="en-US" sz="2300" dirty="0" err="1" smtClean="0"/>
              <a:t>DOE’s</a:t>
            </a:r>
            <a:r>
              <a:rPr lang="en-US" sz="2300" dirty="0" smtClean="0"/>
              <a:t> Critical Materials Strategy</a:t>
            </a:r>
          </a:p>
          <a:p>
            <a:r>
              <a:rPr lang="en-US" sz="2300" dirty="0" smtClean="0"/>
              <a:t>May 6 – Request for Information (RFI) released</a:t>
            </a:r>
          </a:p>
          <a:p>
            <a:r>
              <a:rPr lang="en-US" sz="2300" dirty="0" smtClean="0"/>
              <a:t>June 7 – RFI closed</a:t>
            </a:r>
          </a:p>
          <a:p>
            <a:r>
              <a:rPr lang="en-US" sz="2300" dirty="0" smtClean="0"/>
              <a:t>June- present – Analysis and drafting</a:t>
            </a:r>
          </a:p>
          <a:p>
            <a:endParaRPr lang="en-US" sz="2200" dirty="0" smtClean="0"/>
          </a:p>
          <a:p>
            <a:pPr>
              <a:buNone/>
            </a:pPr>
            <a:r>
              <a:rPr lang="en-US" sz="2200" dirty="0" smtClean="0"/>
              <a:t>----------------------------------------------------------------------------------</a:t>
            </a:r>
          </a:p>
          <a:p>
            <a:pPr>
              <a:buNone/>
            </a:pPr>
            <a:r>
              <a:rPr lang="en-US" sz="2800" b="1" dirty="0" smtClean="0"/>
              <a:t>Report will be available later this year</a:t>
            </a:r>
            <a:endParaRPr lang="en-US" sz="2600" b="1" dirty="0" smtClean="0"/>
          </a:p>
        </p:txBody>
      </p:sp>
      <p:sp>
        <p:nvSpPr>
          <p:cNvPr id="5" name="Slide Number Placeholder 4"/>
          <p:cNvSpPr>
            <a:spLocks noGrp="1"/>
          </p:cNvSpPr>
          <p:nvPr>
            <p:ph type="sldNum" sz="quarter" idx="12"/>
          </p:nvPr>
        </p:nvSpPr>
        <p:spPr/>
        <p:txBody>
          <a:bodyPr/>
          <a:lstStyle/>
          <a:p>
            <a:fld id="{CEEB2A8B-B472-467A-8BE7-F3A0921F0FCE}"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4"/>
          <p:cNvGrpSpPr/>
          <p:nvPr/>
        </p:nvGrpSpPr>
        <p:grpSpPr>
          <a:xfrm>
            <a:off x="762000" y="990600"/>
            <a:ext cx="8001000" cy="4648200"/>
            <a:chOff x="381000" y="609600"/>
            <a:chExt cx="8001000" cy="4648200"/>
          </a:xfrm>
        </p:grpSpPr>
        <p:graphicFrame>
          <p:nvGraphicFramePr>
            <p:cNvPr id="4" name="Diagram 3"/>
            <p:cNvGraphicFramePr/>
            <p:nvPr/>
          </p:nvGraphicFramePr>
          <p:xfrm>
            <a:off x="381000" y="609600"/>
            <a:ext cx="72390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 name="Group 13"/>
            <p:cNvGrpSpPr/>
            <p:nvPr/>
          </p:nvGrpSpPr>
          <p:grpSpPr>
            <a:xfrm>
              <a:off x="990600" y="1828800"/>
              <a:ext cx="7391400" cy="2413084"/>
              <a:chOff x="990600" y="1828800"/>
              <a:chExt cx="7391400" cy="2413084"/>
            </a:xfrm>
          </p:grpSpPr>
          <p:sp>
            <p:nvSpPr>
              <p:cNvPr id="5" name="Left-Right Arrow 4"/>
              <p:cNvSpPr/>
              <p:nvPr/>
            </p:nvSpPr>
            <p:spPr>
              <a:xfrm>
                <a:off x="1295400" y="1828800"/>
                <a:ext cx="6096000" cy="609600"/>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a:t>
                </a:r>
                <a:r>
                  <a:rPr lang="en-US" dirty="0" smtClean="0">
                    <a:solidFill>
                      <a:schemeClr val="tx1"/>
                    </a:solidFill>
                  </a:rPr>
                  <a:t>UPSTREAM                                       DOWNSTREAM</a:t>
                </a:r>
                <a:endParaRPr lang="en-US" dirty="0"/>
              </a:p>
            </p:txBody>
          </p:sp>
          <p:sp>
            <p:nvSpPr>
              <p:cNvPr id="6" name="U-Turn Arrow 5"/>
              <p:cNvSpPr/>
              <p:nvPr/>
            </p:nvSpPr>
            <p:spPr>
              <a:xfrm rot="10800000">
                <a:off x="990600" y="2971799"/>
                <a:ext cx="7391400" cy="1219200"/>
              </a:xfrm>
              <a:prstGeom prst="uturnArrow">
                <a:avLst>
                  <a:gd name="adj1" fmla="val 20238"/>
                  <a:gd name="adj2" fmla="val 25000"/>
                  <a:gd name="adj3" fmla="val 22134"/>
                  <a:gd name="adj4" fmla="val 43750"/>
                  <a:gd name="adj5" fmla="val 67188"/>
                </a:avLst>
              </a:prstGeom>
              <a:solidFill>
                <a:schemeClr val="tx2">
                  <a:lumMod val="20000"/>
                  <a:lumOff val="80000"/>
                </a:scheme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Up Arrow 8"/>
              <p:cNvSpPr/>
              <p:nvPr/>
            </p:nvSpPr>
            <p:spPr>
              <a:xfrm>
                <a:off x="2789598" y="3352800"/>
                <a:ext cx="563202" cy="838200"/>
              </a:xfrm>
              <a:prstGeom prst="upArrow">
                <a:avLst/>
              </a:prstGeom>
              <a:solidFill>
                <a:schemeClr val="tx2">
                  <a:lumMod val="20000"/>
                  <a:lumOff val="80000"/>
                </a:scheme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Up Arrow 9"/>
              <p:cNvSpPr/>
              <p:nvPr/>
            </p:nvSpPr>
            <p:spPr>
              <a:xfrm>
                <a:off x="4572000" y="3384504"/>
                <a:ext cx="563202" cy="577895"/>
              </a:xfrm>
              <a:prstGeom prst="upArrow">
                <a:avLst/>
              </a:prstGeom>
              <a:solidFill>
                <a:schemeClr val="tx2">
                  <a:lumMod val="20000"/>
                  <a:lumOff val="80000"/>
                </a:scheme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3048000" y="3872552"/>
                <a:ext cx="3352800" cy="369332"/>
              </a:xfrm>
              <a:prstGeom prst="rect">
                <a:avLst/>
              </a:prstGeom>
              <a:noFill/>
            </p:spPr>
            <p:txBody>
              <a:bodyPr wrap="square" rtlCol="0">
                <a:spAutoFit/>
              </a:bodyPr>
              <a:lstStyle/>
              <a:p>
                <a:pPr algn="ctr"/>
                <a:r>
                  <a:rPr lang="en-US" b="1" dirty="0" smtClean="0"/>
                  <a:t>Recycling and Re-Use</a:t>
                </a:r>
                <a:endParaRPr lang="en-US" b="1" dirty="0"/>
              </a:p>
            </p:txBody>
          </p:sp>
          <p:sp>
            <p:nvSpPr>
              <p:cNvPr id="34" name="Up Arrow 33"/>
              <p:cNvSpPr/>
              <p:nvPr/>
            </p:nvSpPr>
            <p:spPr>
              <a:xfrm>
                <a:off x="6324600" y="3367313"/>
                <a:ext cx="563202" cy="577895"/>
              </a:xfrm>
              <a:prstGeom prst="upArrow">
                <a:avLst/>
              </a:prstGeom>
              <a:solidFill>
                <a:schemeClr val="tx2">
                  <a:lumMod val="20000"/>
                  <a:lumOff val="80000"/>
                </a:scheme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L-Shape 38"/>
              <p:cNvSpPr/>
              <p:nvPr/>
            </p:nvSpPr>
            <p:spPr>
              <a:xfrm rot="10800000">
                <a:off x="7627260" y="2858315"/>
                <a:ext cx="748392" cy="337458"/>
              </a:xfrm>
              <a:prstGeom prst="corner">
                <a:avLst>
                  <a:gd name="adj1" fmla="val 50000"/>
                  <a:gd name="adj2" fmla="val 62500"/>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1" name="Title 10"/>
          <p:cNvSpPr>
            <a:spLocks noGrp="1"/>
          </p:cNvSpPr>
          <p:nvPr>
            <p:ph type="title"/>
          </p:nvPr>
        </p:nvSpPr>
        <p:spPr>
          <a:xfrm>
            <a:off x="0" y="457200"/>
            <a:ext cx="9144000" cy="1143000"/>
          </a:xfrm>
        </p:spPr>
        <p:txBody>
          <a:bodyPr>
            <a:noAutofit/>
          </a:bodyPr>
          <a:lstStyle/>
          <a:p>
            <a:r>
              <a:rPr lang="en-US" sz="3200" dirty="0" smtClean="0"/>
              <a:t>The Strategy is Addressing the Entire Supply Chain</a:t>
            </a:r>
            <a:endParaRPr lang="en-US" sz="3200" dirty="0"/>
          </a:p>
        </p:txBody>
      </p:sp>
      <p:sp>
        <p:nvSpPr>
          <p:cNvPr id="16" name="Slide Number Placeholder 15"/>
          <p:cNvSpPr>
            <a:spLocks noGrp="1"/>
          </p:cNvSpPr>
          <p:nvPr>
            <p:ph type="sldNum" sz="quarter" idx="12"/>
          </p:nvPr>
        </p:nvSpPr>
        <p:spPr/>
        <p:txBody>
          <a:bodyPr/>
          <a:lstStyle/>
          <a:p>
            <a:fld id="{CEEB2A8B-B472-467A-8BE7-F3A0921F0FCE}" type="slidenum">
              <a:rPr lang="en-US" smtClean="0"/>
              <a:pPr/>
              <a:t>9</a:t>
            </a:fld>
            <a:endParaRPr lang="en-US" dirty="0"/>
          </a:p>
        </p:txBody>
      </p:sp>
      <p:sp>
        <p:nvSpPr>
          <p:cNvPr id="18" name="Rectangle 2"/>
          <p:cNvSpPr>
            <a:spLocks/>
          </p:cNvSpPr>
          <p:nvPr/>
        </p:nvSpPr>
        <p:spPr bwMode="auto">
          <a:xfrm>
            <a:off x="0" y="0"/>
            <a:ext cx="9148763" cy="650875"/>
          </a:xfrm>
          <a:prstGeom prst="rect">
            <a:avLst/>
          </a:prstGeom>
          <a:solidFill>
            <a:schemeClr val="accent1"/>
          </a:solidFill>
          <a:ln w="9525">
            <a:noFill/>
            <a:miter lim="800000"/>
            <a:headEnd/>
            <a:tailEnd/>
          </a:ln>
        </p:spPr>
        <p:txBody>
          <a:bodyPr lIns="0" tIns="0" rIns="0" bIns="0"/>
          <a:lstStyle/>
          <a:p>
            <a:r>
              <a:rPr lang="en-US" dirty="0" smtClean="0">
                <a:solidFill>
                  <a:schemeClr val="bg1"/>
                </a:solidFill>
              </a:rPr>
              <a:t>	U.S. Department of Energy</a:t>
            </a:r>
          </a:p>
          <a:p>
            <a:r>
              <a:rPr lang="en-US" dirty="0" smtClean="0">
                <a:solidFill>
                  <a:schemeClr val="bg1"/>
                </a:solidFill>
              </a:rPr>
              <a:t>	Office of Policy and International Affairs</a:t>
            </a:r>
            <a:endParaRPr lang="en-US"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4568</TotalTime>
  <Words>967</Words>
  <Application>Microsoft Office PowerPoint</Application>
  <PresentationFormat>On-screen Show (4:3)</PresentationFormat>
  <Paragraphs>150</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DOE’s Critical Materials Strategy   </vt:lpstr>
      <vt:lpstr>Motivation</vt:lpstr>
      <vt:lpstr>Approach to Address the Challenge</vt:lpstr>
      <vt:lpstr>Critical Materials Strategy Aims to</vt:lpstr>
      <vt:lpstr>Strategy Scope</vt:lpstr>
      <vt:lpstr>Priority Elements</vt:lpstr>
      <vt:lpstr>Technology High Deployment Scenarios</vt:lpstr>
      <vt:lpstr>Project Timeline</vt:lpstr>
      <vt:lpstr>The Strategy is Addressing the Entire Supply Chain</vt:lpstr>
      <vt:lpstr>Factors Complicating Materials Markets</vt:lpstr>
      <vt:lpstr>Topics Explored in Connection with the Strategy</vt:lpstr>
      <vt:lpstr>Related Government Activities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Making of a  Critical Materials Strategy  for Clean Energy</dc:title>
  <dc:creator>Diana</dc:creator>
  <cp:lastModifiedBy>skeer</cp:lastModifiedBy>
  <cp:revision>279</cp:revision>
  <dcterms:created xsi:type="dcterms:W3CDTF">2010-10-02T13:28:16Z</dcterms:created>
  <dcterms:modified xsi:type="dcterms:W3CDTF">2010-12-01T23:32:00Z</dcterms:modified>
</cp:coreProperties>
</file>