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49"/>
  </p:notesMasterIdLst>
  <p:sldIdLst>
    <p:sldId id="1133" r:id="rId3"/>
    <p:sldId id="1134" r:id="rId4"/>
    <p:sldId id="1109" r:id="rId5"/>
    <p:sldId id="1116" r:id="rId6"/>
    <p:sldId id="1135" r:id="rId7"/>
    <p:sldId id="1117" r:id="rId8"/>
    <p:sldId id="1136" r:id="rId9"/>
    <p:sldId id="1122" r:id="rId10"/>
    <p:sldId id="1160" r:id="rId11"/>
    <p:sldId id="262" r:id="rId12"/>
    <p:sldId id="1138" r:id="rId13"/>
    <p:sldId id="1139" r:id="rId14"/>
    <p:sldId id="1140" r:id="rId15"/>
    <p:sldId id="1141" r:id="rId16"/>
    <p:sldId id="1144" r:id="rId17"/>
    <p:sldId id="1157" r:id="rId18"/>
    <p:sldId id="1149" r:id="rId19"/>
    <p:sldId id="1146" r:id="rId20"/>
    <p:sldId id="1156" r:id="rId21"/>
    <p:sldId id="1111" r:id="rId22"/>
    <p:sldId id="1114" r:id="rId23"/>
    <p:sldId id="1142" r:id="rId24"/>
    <p:sldId id="1143" r:id="rId25"/>
    <p:sldId id="1119" r:id="rId26"/>
    <p:sldId id="1113" r:id="rId27"/>
    <p:sldId id="1159" r:id="rId28"/>
    <p:sldId id="1158" r:id="rId29"/>
    <p:sldId id="1154" r:id="rId30"/>
    <p:sldId id="1153" r:id="rId31"/>
    <p:sldId id="1151" r:id="rId32"/>
    <p:sldId id="1152" r:id="rId33"/>
    <p:sldId id="1120" r:id="rId34"/>
    <p:sldId id="261" r:id="rId35"/>
    <p:sldId id="1121" r:id="rId36"/>
    <p:sldId id="1162" r:id="rId37"/>
    <p:sldId id="1155" r:id="rId38"/>
    <p:sldId id="1150" r:id="rId39"/>
    <p:sldId id="1118" r:id="rId40"/>
    <p:sldId id="1137" r:id="rId41"/>
    <p:sldId id="1115" r:id="rId42"/>
    <p:sldId id="1124" r:id="rId43"/>
    <p:sldId id="1126" r:id="rId44"/>
    <p:sldId id="1125" r:id="rId45"/>
    <p:sldId id="1163" r:id="rId46"/>
    <p:sldId id="1165" r:id="rId47"/>
    <p:sldId id="1164" r:id="rId48"/>
  </p:sldIdLst>
  <p:sldSz cx="10058400" cy="777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7C50"/>
    <a:srgbClr val="095F0B"/>
    <a:srgbClr val="616161"/>
    <a:srgbClr val="B9B9B9"/>
    <a:srgbClr val="E49942"/>
    <a:srgbClr val="FED530"/>
    <a:srgbClr val="46BE48"/>
    <a:srgbClr val="4CABF2"/>
    <a:srgbClr val="901D8F"/>
    <a:srgbClr val="CA0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85"/>
    <p:restoredTop sz="94627"/>
  </p:normalViewPr>
  <p:slideViewPr>
    <p:cSldViewPr snapToGrid="0" snapToObjects="1">
      <p:cViewPr varScale="1">
        <p:scale>
          <a:sx n="108" d="100"/>
          <a:sy n="108" d="100"/>
        </p:scale>
        <p:origin x="1136" y="200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CAC148-1E3A-D146-9DE4-9694D3990997}" type="datetimeFigureOut">
              <a:rPr lang="en-US" smtClean="0"/>
              <a:t>11/27/18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DE927-C4DE-8B41-8E6E-CBA172A35E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756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61091-65E1-C44E-BEB1-C29C2A845E29}" type="datetime1">
              <a:rPr lang="en-US" smtClean="0"/>
              <a:t>11/27/18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410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DCE8A-3D08-884E-ACAA-140042B544C2}" type="datetime1">
              <a:rPr lang="en-US" smtClean="0"/>
              <a:t>11/27/18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089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C4254-2911-384E-8F29-C8C94D1DE4D8}" type="datetime1">
              <a:rPr lang="en-US" smtClean="0"/>
              <a:t>11/27/18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578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2414482"/>
            <a:ext cx="8549640" cy="1666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8760" y="4404360"/>
            <a:ext cx="704088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5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8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1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4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0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3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0DC1-814F-7646-B98B-B19712587482}" type="datetimeFigureOut">
              <a:rPr lang="en-US" smtClean="0"/>
              <a:t>11/27/18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3069-DE65-644A-AEB5-129FABD83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141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0DC1-814F-7646-B98B-B19712587482}" type="datetimeFigureOut">
              <a:rPr lang="en-US" smtClean="0"/>
              <a:t>11/27/18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3069-DE65-644A-AEB5-129FABD83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394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544" y="4994487"/>
            <a:ext cx="8549640" cy="154368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544" y="3294275"/>
            <a:ext cx="8549640" cy="1700212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292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5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0DC1-814F-7646-B98B-B19712587482}" type="datetimeFigureOut">
              <a:rPr lang="en-US" smtClean="0"/>
              <a:t>11/27/18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3069-DE65-644A-AEB5-129FABD83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819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813560"/>
            <a:ext cx="4442460" cy="5129425"/>
          </a:xfrm>
        </p:spPr>
        <p:txBody>
          <a:bodyPr/>
          <a:lstStyle>
            <a:lvl1pPr>
              <a:defRPr sz="3080"/>
            </a:lvl1pPr>
            <a:lvl2pPr>
              <a:defRPr sz="2640"/>
            </a:lvl2pPr>
            <a:lvl3pPr>
              <a:defRPr sz="220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020" y="1813560"/>
            <a:ext cx="4442460" cy="5129425"/>
          </a:xfrm>
        </p:spPr>
        <p:txBody>
          <a:bodyPr/>
          <a:lstStyle>
            <a:lvl1pPr>
              <a:defRPr sz="3080"/>
            </a:lvl1pPr>
            <a:lvl2pPr>
              <a:defRPr sz="2640"/>
            </a:lvl2pPr>
            <a:lvl3pPr>
              <a:defRPr sz="220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0DC1-814F-7646-B98B-B19712587482}" type="datetimeFigureOut">
              <a:rPr lang="en-US" smtClean="0"/>
              <a:t>11/27/18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3069-DE65-644A-AEB5-129FABD83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930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739795"/>
            <a:ext cx="4444207" cy="72506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" y="2464859"/>
            <a:ext cx="4444207" cy="4478126"/>
          </a:xfrm>
        </p:spPr>
        <p:txBody>
          <a:bodyPr/>
          <a:lstStyle>
            <a:lvl1pPr>
              <a:defRPr sz="2640"/>
            </a:lvl1pPr>
            <a:lvl2pPr>
              <a:defRPr sz="2200"/>
            </a:lvl2pPr>
            <a:lvl3pPr>
              <a:defRPr sz="1980"/>
            </a:lvl3pPr>
            <a:lvl4pPr>
              <a:defRPr sz="1760"/>
            </a:lvl4pPr>
            <a:lvl5pPr>
              <a:defRPr sz="1760"/>
            </a:lvl5pPr>
            <a:lvl6pPr>
              <a:defRPr sz="1760"/>
            </a:lvl6pPr>
            <a:lvl7pPr>
              <a:defRPr sz="1760"/>
            </a:lvl7pPr>
            <a:lvl8pPr>
              <a:defRPr sz="1760"/>
            </a:lvl8pPr>
            <a:lvl9pPr>
              <a:defRPr sz="1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9528" y="1739795"/>
            <a:ext cx="4445953" cy="725064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9528" y="2464859"/>
            <a:ext cx="4445953" cy="4478126"/>
          </a:xfrm>
        </p:spPr>
        <p:txBody>
          <a:bodyPr/>
          <a:lstStyle>
            <a:lvl1pPr>
              <a:defRPr sz="2640"/>
            </a:lvl1pPr>
            <a:lvl2pPr>
              <a:defRPr sz="2200"/>
            </a:lvl2pPr>
            <a:lvl3pPr>
              <a:defRPr sz="1980"/>
            </a:lvl3pPr>
            <a:lvl4pPr>
              <a:defRPr sz="1760"/>
            </a:lvl4pPr>
            <a:lvl5pPr>
              <a:defRPr sz="1760"/>
            </a:lvl5pPr>
            <a:lvl6pPr>
              <a:defRPr sz="1760"/>
            </a:lvl6pPr>
            <a:lvl7pPr>
              <a:defRPr sz="1760"/>
            </a:lvl7pPr>
            <a:lvl8pPr>
              <a:defRPr sz="1760"/>
            </a:lvl8pPr>
            <a:lvl9pPr>
              <a:defRPr sz="17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0DC1-814F-7646-B98B-B19712587482}" type="datetimeFigureOut">
              <a:rPr lang="en-US" smtClean="0"/>
              <a:t>11/27/18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3069-DE65-644A-AEB5-129FABD83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365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0DC1-814F-7646-B98B-B19712587482}" type="datetimeFigureOut">
              <a:rPr lang="en-US" smtClean="0"/>
              <a:t>11/27/18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3069-DE65-644A-AEB5-129FABD83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228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0DC1-814F-7646-B98B-B19712587482}" type="datetimeFigureOut">
              <a:rPr lang="en-US" smtClean="0"/>
              <a:t>11/27/18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3069-DE65-644A-AEB5-129FABD83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167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1" y="309457"/>
            <a:ext cx="3309144" cy="131699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2555" y="309457"/>
            <a:ext cx="5622925" cy="6633528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1" y="1626447"/>
            <a:ext cx="3309144" cy="5316538"/>
          </a:xfrm>
        </p:spPr>
        <p:txBody>
          <a:bodyPr/>
          <a:lstStyle>
            <a:lvl1pPr marL="0" indent="0">
              <a:buNone/>
              <a:defRPr sz="1540"/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0DC1-814F-7646-B98B-B19712587482}" type="datetimeFigureOut">
              <a:rPr lang="en-US" smtClean="0"/>
              <a:t>11/27/18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3069-DE65-644A-AEB5-129FABD83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532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2B92B-F423-7D45-B6D8-13EA89DBF046}" type="datetime1">
              <a:rPr lang="en-US" smtClean="0"/>
              <a:t>11/27/18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029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517" y="5440680"/>
            <a:ext cx="6035040" cy="642303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1517" y="694478"/>
            <a:ext cx="6035040" cy="4663440"/>
          </a:xfrm>
        </p:spPr>
        <p:txBody>
          <a:bodyPr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1517" y="6082983"/>
            <a:ext cx="6035040" cy="912177"/>
          </a:xfrm>
        </p:spPr>
        <p:txBody>
          <a:bodyPr/>
          <a:lstStyle>
            <a:lvl1pPr marL="0" indent="0">
              <a:buNone/>
              <a:defRPr sz="1540"/>
            </a:lvl1pPr>
            <a:lvl2pPr marL="502920" indent="0">
              <a:buNone/>
              <a:defRPr sz="1320"/>
            </a:lvl2pPr>
            <a:lvl3pPr marL="1005840" indent="0">
              <a:buNone/>
              <a:defRPr sz="1100"/>
            </a:lvl3pPr>
            <a:lvl4pPr marL="1508760" indent="0">
              <a:buNone/>
              <a:defRPr sz="990"/>
            </a:lvl4pPr>
            <a:lvl5pPr marL="2011680" indent="0">
              <a:buNone/>
              <a:defRPr sz="990"/>
            </a:lvl5pPr>
            <a:lvl6pPr marL="2514600" indent="0">
              <a:buNone/>
              <a:defRPr sz="990"/>
            </a:lvl6pPr>
            <a:lvl7pPr marL="3017520" indent="0">
              <a:buNone/>
              <a:defRPr sz="990"/>
            </a:lvl7pPr>
            <a:lvl8pPr marL="3520440" indent="0">
              <a:buNone/>
              <a:defRPr sz="990"/>
            </a:lvl8pPr>
            <a:lvl9pPr marL="4023360" indent="0">
              <a:buNone/>
              <a:defRPr sz="99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0DC1-814F-7646-B98B-B19712587482}" type="datetimeFigureOut">
              <a:rPr lang="en-US" smtClean="0"/>
              <a:t>11/27/18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3069-DE65-644A-AEB5-129FABD83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818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0DC1-814F-7646-B98B-B19712587482}" type="datetimeFigureOut">
              <a:rPr lang="en-US" smtClean="0"/>
              <a:t>11/27/18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3069-DE65-644A-AEB5-129FABD83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016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340" y="311257"/>
            <a:ext cx="2263140" cy="66317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311257"/>
            <a:ext cx="6621780" cy="66317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F0DC1-814F-7646-B98B-B19712587482}" type="datetimeFigureOut">
              <a:rPr lang="en-US" smtClean="0"/>
              <a:t>11/27/18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83069-DE65-644A-AEB5-129FABD83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05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8A6C3-8196-B244-9B1B-B19D51026409}" type="datetime1">
              <a:rPr lang="en-US" smtClean="0"/>
              <a:t>11/27/18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45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EE29F-3456-7843-84F9-5FD40013D111}" type="datetime1">
              <a:rPr lang="en-US" smtClean="0"/>
              <a:t>11/27/18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775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3B8EB-5842-784D-ADD0-304CB2F26465}" type="datetime1">
              <a:rPr lang="en-US" smtClean="0"/>
              <a:t>11/27/18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75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9504F-D022-2F4B-8F25-4191EDCA7C12}" type="datetime1">
              <a:rPr lang="en-US" smtClean="0"/>
              <a:t>11/27/18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444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AEA69-E543-5646-8C45-FCD660959EDA}" type="datetime1">
              <a:rPr lang="en-US" smtClean="0"/>
              <a:t>11/27/18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885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E0772-C1D6-864A-A405-5E9B1E63FEA2}" type="datetime1">
              <a:rPr lang="en-US" smtClean="0"/>
              <a:t>11/27/18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071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56465-DBBC-054D-8AA5-ABECA7FDBA6B}" type="datetime1">
              <a:rPr lang="en-US" smtClean="0"/>
              <a:t>11/27/18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246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EE5BD-F8CA-5F42-B78B-CA161FB87657}" type="datetime1">
              <a:rPr lang="en-US" smtClean="0"/>
              <a:t>11/27/18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6F131-D908-9B4E-8D84-14D8450D47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C0FA4E-8F78-ED49-8037-E85461EC35E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206153" y="6829654"/>
            <a:ext cx="1828800" cy="9427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501F21-5F44-F346-A9E5-F3092C8E70E0}"/>
              </a:ext>
            </a:extLst>
          </p:cNvPr>
          <p:cNvSpPr txBox="1"/>
          <p:nvPr userDrawn="1"/>
        </p:nvSpPr>
        <p:spPr>
          <a:xfrm>
            <a:off x="3331845" y="7410769"/>
            <a:ext cx="3390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Lara-Curzio et al. Cermets for Energy Technologies November (2018)</a:t>
            </a:r>
          </a:p>
        </p:txBody>
      </p:sp>
    </p:spTree>
    <p:extLst>
      <p:ext uri="{BB962C8B-B14F-4D97-AF65-F5344CB8AC3E}">
        <p14:creationId xmlns:p14="http://schemas.microsoft.com/office/powerpoint/2010/main" val="398609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0"/>
            <a:ext cx="9052560" cy="5129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F0DC1-814F-7646-B98B-B19712587482}" type="datetimeFigureOut">
              <a:rPr lang="en-US" smtClean="0"/>
              <a:t>11/27/18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83069-DE65-644A-AEB5-129FABD837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06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502920" rtl="0" eaLnBrk="1" latinLnBrk="0" hangingPunct="1"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190" indent="-377190" algn="l" defTabSz="502920" rtl="0" eaLnBrk="1" latinLnBrk="0" hangingPunct="1">
        <a:spcBef>
          <a:spcPct val="20000"/>
        </a:spcBef>
        <a:buFont typeface="Arial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1pPr>
      <a:lvl2pPr marL="817245" indent="-314325" algn="l" defTabSz="502920" rtl="0" eaLnBrk="1" latinLnBrk="0" hangingPunct="1">
        <a:spcBef>
          <a:spcPct val="20000"/>
        </a:spcBef>
        <a:buFont typeface="Arial"/>
        <a:buChar char="–"/>
        <a:defRPr sz="308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502920" rtl="0" eaLnBrk="1" latinLnBrk="0" hangingPunct="1">
        <a:spcBef>
          <a:spcPct val="20000"/>
        </a:spcBef>
        <a:buFont typeface="Arial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50292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502920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50292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50292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50292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50292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50292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25CB26-A1EB-6546-A3A4-365E7CA84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834E27-EB0F-7048-BB18-1559901960D7}"/>
              </a:ext>
            </a:extLst>
          </p:cNvPr>
          <p:cNvSpPr txBox="1"/>
          <p:nvPr/>
        </p:nvSpPr>
        <p:spPr>
          <a:xfrm>
            <a:off x="616527" y="741331"/>
            <a:ext cx="8825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2B7C50"/>
                </a:solidFill>
              </a:rPr>
              <a:t>Cermets for Energy Technologies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7F8A80-E29E-5A4B-96E8-D176C1CB54D8}"/>
              </a:ext>
            </a:extLst>
          </p:cNvPr>
          <p:cNvSpPr txBox="1"/>
          <p:nvPr/>
        </p:nvSpPr>
        <p:spPr>
          <a:xfrm>
            <a:off x="53445" y="2660072"/>
            <a:ext cx="9951507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Edgar Lara-Curzio</a:t>
            </a:r>
            <a:r>
              <a:rPr lang="en-US" sz="2800" b="1" baseline="30000" dirty="0"/>
              <a:t>1</a:t>
            </a:r>
            <a:r>
              <a:rPr lang="en-US" sz="2800" b="1" dirty="0"/>
              <a:t>, Bruce A. Pint</a:t>
            </a:r>
            <a:r>
              <a:rPr lang="en-US" sz="2800" b="1" baseline="30000" dirty="0"/>
              <a:t>1</a:t>
            </a:r>
            <a:r>
              <a:rPr lang="en-US" sz="2800" b="1" dirty="0"/>
              <a:t>, Dongwon Shin</a:t>
            </a:r>
            <a:r>
              <a:rPr lang="en-US" sz="2800" b="1" baseline="30000" dirty="0"/>
              <a:t>1</a:t>
            </a:r>
          </a:p>
          <a:p>
            <a:pPr algn="ctr"/>
            <a:r>
              <a:rPr lang="en-US" sz="2800" b="1" dirty="0"/>
              <a:t>Omer Dogan</a:t>
            </a:r>
            <a:r>
              <a:rPr lang="en-US" sz="2800" b="1" baseline="30000" dirty="0"/>
              <a:t>2</a:t>
            </a:r>
            <a:r>
              <a:rPr lang="en-US" sz="2800" b="1" dirty="0"/>
              <a:t>, Darren Mollot</a:t>
            </a:r>
            <a:r>
              <a:rPr lang="en-US" sz="2800" b="1" baseline="30000" dirty="0"/>
              <a:t>3</a:t>
            </a:r>
          </a:p>
          <a:p>
            <a:endParaRPr lang="en-US" b="1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Oak Ridge National Laboratory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National Energy Technology Laboratory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U.S. Department of Energy –Fossil Energy Program Office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r>
              <a:rPr lang="en-US" sz="2000" b="1" dirty="0"/>
              <a:t>Collaborations with Ken Sandhage (Purdue University)</a:t>
            </a:r>
          </a:p>
          <a:p>
            <a:endParaRPr lang="en-US" dirty="0"/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Innovation Forum</a:t>
            </a:r>
          </a:p>
          <a:p>
            <a:pPr algn="ctr"/>
            <a:r>
              <a:rPr lang="en-US" sz="2400" dirty="0"/>
              <a:t>Washington DC. </a:t>
            </a:r>
          </a:p>
          <a:p>
            <a:pPr algn="ctr"/>
            <a:r>
              <a:rPr lang="en-US" sz="2400" dirty="0"/>
              <a:t>November 15, 2018</a:t>
            </a:r>
          </a:p>
        </p:txBody>
      </p:sp>
    </p:spTree>
    <p:extLst>
      <p:ext uri="{BB962C8B-B14F-4D97-AF65-F5344CB8AC3E}">
        <p14:creationId xmlns:p14="http://schemas.microsoft.com/office/powerpoint/2010/main" val="2728122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bundan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586666"/>
            <a:ext cx="8046720" cy="6266472"/>
          </a:xfrm>
          <a:prstGeom prst="rect">
            <a:avLst/>
          </a:prstGeom>
        </p:spPr>
      </p:pic>
      <p:pic>
        <p:nvPicPr>
          <p:cNvPr id="4" name="Picture 3" descr="USGS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7019436"/>
            <a:ext cx="1312255" cy="5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89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B117F3A-497E-E142-8A9B-2E1C685E3DCD}"/>
              </a:ext>
            </a:extLst>
          </p:cNvPr>
          <p:cNvGrpSpPr/>
          <p:nvPr/>
        </p:nvGrpSpPr>
        <p:grpSpPr>
          <a:xfrm>
            <a:off x="1430187" y="784741"/>
            <a:ext cx="6719792" cy="6400800"/>
            <a:chOff x="1430187" y="784741"/>
            <a:chExt cx="6719792" cy="64008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A55B2BF-6F5C-FA45-9C70-B7BC1E355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961"/>
            <a:stretch/>
          </p:blipFill>
          <p:spPr>
            <a:xfrm>
              <a:off x="2169896" y="784741"/>
              <a:ext cx="5980083" cy="64008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B9A7A0-528C-1048-9393-42F476D51EB4}"/>
                </a:ext>
              </a:extLst>
            </p:cNvPr>
            <p:cNvSpPr txBox="1"/>
            <p:nvPr/>
          </p:nvSpPr>
          <p:spPr>
            <a:xfrm rot="16200000">
              <a:off x="178242" y="3506827"/>
              <a:ext cx="28732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YOUNG’S MODULUS, E (GPa)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3E3881-C368-FE44-A0AD-6B19FA5C8868}"/>
                </a:ext>
              </a:extLst>
            </p:cNvPr>
            <p:cNvSpPr txBox="1"/>
            <p:nvPr/>
          </p:nvSpPr>
          <p:spPr>
            <a:xfrm>
              <a:off x="1587766" y="784741"/>
              <a:ext cx="55015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1000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2BF06F-7400-D143-B28C-B82F68B99E29}"/>
                </a:ext>
              </a:extLst>
            </p:cNvPr>
            <p:cNvSpPr txBox="1"/>
            <p:nvPr/>
          </p:nvSpPr>
          <p:spPr>
            <a:xfrm>
              <a:off x="1679138" y="1903580"/>
              <a:ext cx="4587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100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C59076-6E47-A74C-91F8-F181415B3C6F}"/>
                </a:ext>
              </a:extLst>
            </p:cNvPr>
            <p:cNvSpPr txBox="1"/>
            <p:nvPr/>
          </p:nvSpPr>
          <p:spPr>
            <a:xfrm>
              <a:off x="1770510" y="3056146"/>
              <a:ext cx="36740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10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AD0598-BAF4-6042-B100-B53A30BDCDFF}"/>
                </a:ext>
              </a:extLst>
            </p:cNvPr>
            <p:cNvSpPr txBox="1"/>
            <p:nvPr/>
          </p:nvSpPr>
          <p:spPr>
            <a:xfrm>
              <a:off x="1861880" y="4141258"/>
              <a:ext cx="27603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75C0EED-8CB7-DE40-8F5F-CAF830A92349}"/>
                </a:ext>
              </a:extLst>
            </p:cNvPr>
            <p:cNvSpPr txBox="1"/>
            <p:nvPr/>
          </p:nvSpPr>
          <p:spPr>
            <a:xfrm>
              <a:off x="1725626" y="5386400"/>
              <a:ext cx="4122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0.1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B23971D-07BF-8F4D-9221-0649631E512F}"/>
                </a:ext>
              </a:extLst>
            </p:cNvPr>
            <p:cNvSpPr txBox="1"/>
            <p:nvPr/>
          </p:nvSpPr>
          <p:spPr>
            <a:xfrm>
              <a:off x="1634254" y="6517435"/>
              <a:ext cx="50366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0.01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5EDEFCC-09B4-424B-9F5B-74032FFC212B}"/>
                </a:ext>
              </a:extLst>
            </p:cNvPr>
            <p:cNvSpPr/>
            <p:nvPr/>
          </p:nvSpPr>
          <p:spPr>
            <a:xfrm>
              <a:off x="6793738" y="1133475"/>
              <a:ext cx="530352" cy="21945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60F34E-E052-474C-808A-9492B6308881}"/>
                </a:ext>
              </a:extLst>
            </p:cNvPr>
            <p:cNvSpPr txBox="1"/>
            <p:nvPr/>
          </p:nvSpPr>
          <p:spPr>
            <a:xfrm>
              <a:off x="6739763" y="1123496"/>
              <a:ext cx="64008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CERMETS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C32CB1A-8013-124F-BDF1-FA42BEA66FC2}"/>
                </a:ext>
              </a:extLst>
            </p:cNvPr>
            <p:cNvSpPr/>
            <p:nvPr/>
          </p:nvSpPr>
          <p:spPr>
            <a:xfrm>
              <a:off x="6642608" y="1337056"/>
              <a:ext cx="307467" cy="12110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FF25A6-6312-604A-A9F9-BD4BE8133992}"/>
                </a:ext>
              </a:extLst>
            </p:cNvPr>
            <p:cNvSpPr txBox="1"/>
            <p:nvPr/>
          </p:nvSpPr>
          <p:spPr>
            <a:xfrm>
              <a:off x="6657733" y="1277361"/>
              <a:ext cx="27443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W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1B89C0D-C249-3746-B226-6460106ABFF2}"/>
                </a:ext>
              </a:extLst>
            </p:cNvPr>
            <p:cNvSpPr/>
            <p:nvPr/>
          </p:nvSpPr>
          <p:spPr>
            <a:xfrm rot="120000">
              <a:off x="6252600" y="1413221"/>
              <a:ext cx="502920" cy="15544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1F2B49-A54A-7B4B-92DF-D55966346584}"/>
                </a:ext>
              </a:extLst>
            </p:cNvPr>
            <p:cNvSpPr txBox="1"/>
            <p:nvPr/>
          </p:nvSpPr>
          <p:spPr>
            <a:xfrm rot="120000">
              <a:off x="6342261" y="1370176"/>
              <a:ext cx="3209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Mo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E97D487-E605-2646-B9CC-CE4138200B3F}"/>
                </a:ext>
              </a:extLst>
            </p:cNvPr>
            <p:cNvSpPr/>
            <p:nvPr/>
          </p:nvSpPr>
          <p:spPr>
            <a:xfrm>
              <a:off x="7521576" y="1286001"/>
              <a:ext cx="406400" cy="12110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86E46F4-6EF8-0842-BABD-14B818286136}"/>
                </a:ext>
              </a:extLst>
            </p:cNvPr>
            <p:cNvSpPr/>
            <p:nvPr/>
          </p:nvSpPr>
          <p:spPr>
            <a:xfrm>
              <a:off x="7615707" y="1140487"/>
              <a:ext cx="326982" cy="13456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5444F3E-FF71-194A-9A20-A2ED85DFACE5}"/>
                </a:ext>
              </a:extLst>
            </p:cNvPr>
            <p:cNvSpPr txBox="1"/>
            <p:nvPr/>
          </p:nvSpPr>
          <p:spPr>
            <a:xfrm>
              <a:off x="7607516" y="1091218"/>
              <a:ext cx="34336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WC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3A87F7A-691B-9146-AF60-9DF525B63796}"/>
                </a:ext>
              </a:extLst>
            </p:cNvPr>
            <p:cNvSpPr txBox="1"/>
            <p:nvPr/>
          </p:nvSpPr>
          <p:spPr>
            <a:xfrm>
              <a:off x="7551763" y="1231137"/>
              <a:ext cx="34176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SiC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91ADCD7-2E80-7A45-A0D6-BDFA2EFBF2DD}"/>
                </a:ext>
              </a:extLst>
            </p:cNvPr>
            <p:cNvSpPr/>
            <p:nvPr/>
          </p:nvSpPr>
          <p:spPr>
            <a:xfrm>
              <a:off x="6250598" y="1260623"/>
              <a:ext cx="389913" cy="15286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F0560E-2214-FA48-84B8-EB1CE1464460}"/>
                </a:ext>
              </a:extLst>
            </p:cNvPr>
            <p:cNvSpPr txBox="1"/>
            <p:nvPr/>
          </p:nvSpPr>
          <p:spPr>
            <a:xfrm>
              <a:off x="6215690" y="1221640"/>
              <a:ext cx="47000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W-ZrC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732E6C7-6F1D-414C-8106-0C13E2F27C2F}"/>
              </a:ext>
            </a:extLst>
          </p:cNvPr>
          <p:cNvSpPr txBox="1"/>
          <p:nvPr/>
        </p:nvSpPr>
        <p:spPr>
          <a:xfrm rot="16200000">
            <a:off x="-1615847" y="5557432"/>
            <a:ext cx="38427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M. F. Ashby, Materials Selection in Mechanical Design, Pergamon Press (1992)</a:t>
            </a:r>
          </a:p>
        </p:txBody>
      </p:sp>
    </p:spTree>
    <p:extLst>
      <p:ext uri="{BB962C8B-B14F-4D97-AF65-F5344CB8AC3E}">
        <p14:creationId xmlns:p14="http://schemas.microsoft.com/office/powerpoint/2010/main" val="1218315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2FED3BE-AD33-7144-80C8-0CC3CDED2280}"/>
              </a:ext>
            </a:extLst>
          </p:cNvPr>
          <p:cNvGrpSpPr/>
          <p:nvPr/>
        </p:nvGrpSpPr>
        <p:grpSpPr>
          <a:xfrm>
            <a:off x="1430193" y="784741"/>
            <a:ext cx="6696064" cy="6400800"/>
            <a:chOff x="1430193" y="784741"/>
            <a:chExt cx="6696064" cy="64008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2FC7F1C-9E14-1644-B429-D22C603E0F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582"/>
            <a:stretch/>
          </p:blipFill>
          <p:spPr>
            <a:xfrm>
              <a:off x="2161010" y="784741"/>
              <a:ext cx="5965247" cy="64008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B9A7A0-528C-1048-9393-42F476D51EB4}"/>
                </a:ext>
              </a:extLst>
            </p:cNvPr>
            <p:cNvSpPr txBox="1"/>
            <p:nvPr/>
          </p:nvSpPr>
          <p:spPr>
            <a:xfrm rot="16200000">
              <a:off x="-290567" y="3506827"/>
              <a:ext cx="38108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FRACTURE TOUGHNESS K</a:t>
              </a:r>
              <a:r>
                <a:rPr lang="en-US" baseline="-25000" dirty="0"/>
                <a:t>IC</a:t>
              </a:r>
              <a:r>
                <a:rPr lang="en-US" dirty="0"/>
                <a:t> (MPa m</a:t>
              </a:r>
              <a:r>
                <a:rPr lang="en-US" baseline="30000" dirty="0"/>
                <a:t>1/2</a:t>
              </a:r>
              <a:r>
                <a:rPr lang="en-US" dirty="0"/>
                <a:t>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3E3881-C368-FE44-A0AD-6B19FA5C8868}"/>
                </a:ext>
              </a:extLst>
            </p:cNvPr>
            <p:cNvSpPr txBox="1"/>
            <p:nvPr/>
          </p:nvSpPr>
          <p:spPr>
            <a:xfrm>
              <a:off x="1587766" y="784741"/>
              <a:ext cx="55015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1000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2BF06F-7400-D143-B28C-B82F68B99E29}"/>
                </a:ext>
              </a:extLst>
            </p:cNvPr>
            <p:cNvSpPr txBox="1"/>
            <p:nvPr/>
          </p:nvSpPr>
          <p:spPr>
            <a:xfrm>
              <a:off x="1679138" y="1903580"/>
              <a:ext cx="4587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100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C59076-6E47-A74C-91F8-F181415B3C6F}"/>
                </a:ext>
              </a:extLst>
            </p:cNvPr>
            <p:cNvSpPr txBox="1"/>
            <p:nvPr/>
          </p:nvSpPr>
          <p:spPr>
            <a:xfrm>
              <a:off x="1770510" y="3056146"/>
              <a:ext cx="36740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10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AD0598-BAF4-6042-B100-B53A30BDCDFF}"/>
                </a:ext>
              </a:extLst>
            </p:cNvPr>
            <p:cNvSpPr txBox="1"/>
            <p:nvPr/>
          </p:nvSpPr>
          <p:spPr>
            <a:xfrm>
              <a:off x="1861880" y="4141258"/>
              <a:ext cx="27603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75C0EED-8CB7-DE40-8F5F-CAF830A92349}"/>
                </a:ext>
              </a:extLst>
            </p:cNvPr>
            <p:cNvSpPr txBox="1"/>
            <p:nvPr/>
          </p:nvSpPr>
          <p:spPr>
            <a:xfrm>
              <a:off x="1725626" y="5386400"/>
              <a:ext cx="4122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0.1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B23971D-07BF-8F4D-9221-0649631E512F}"/>
                </a:ext>
              </a:extLst>
            </p:cNvPr>
            <p:cNvSpPr txBox="1"/>
            <p:nvPr/>
          </p:nvSpPr>
          <p:spPr>
            <a:xfrm>
              <a:off x="1634254" y="6517435"/>
              <a:ext cx="50366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0.01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5EDEFCC-09B4-424B-9F5B-74032FFC212B}"/>
                </a:ext>
              </a:extLst>
            </p:cNvPr>
            <p:cNvSpPr/>
            <p:nvPr/>
          </p:nvSpPr>
          <p:spPr>
            <a:xfrm>
              <a:off x="6825388" y="2997200"/>
              <a:ext cx="143737" cy="23362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60F34E-E052-474C-808A-9492B6308881}"/>
                </a:ext>
              </a:extLst>
            </p:cNvPr>
            <p:cNvSpPr txBox="1"/>
            <p:nvPr/>
          </p:nvSpPr>
          <p:spPr>
            <a:xfrm>
              <a:off x="6642833" y="2709898"/>
              <a:ext cx="502061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WC-Co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C32CB1A-8013-124F-BDF1-FA42BEA66FC2}"/>
                </a:ext>
              </a:extLst>
            </p:cNvPr>
            <p:cNvSpPr/>
            <p:nvPr/>
          </p:nvSpPr>
          <p:spPr>
            <a:xfrm>
              <a:off x="7155814" y="2748302"/>
              <a:ext cx="347472" cy="40233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FF25A6-6312-604A-A9F9-BD4BE8133992}"/>
                </a:ext>
              </a:extLst>
            </p:cNvPr>
            <p:cNvSpPr txBox="1"/>
            <p:nvPr/>
          </p:nvSpPr>
          <p:spPr>
            <a:xfrm>
              <a:off x="7186873" y="2825314"/>
              <a:ext cx="27443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W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E97D487-E605-2646-B9CC-CE4138200B3F}"/>
                </a:ext>
              </a:extLst>
            </p:cNvPr>
            <p:cNvSpPr/>
            <p:nvPr/>
          </p:nvSpPr>
          <p:spPr>
            <a:xfrm>
              <a:off x="5575301" y="3648075"/>
              <a:ext cx="212724" cy="12619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3A87F7A-691B-9146-AF60-9DF525B63796}"/>
                </a:ext>
              </a:extLst>
            </p:cNvPr>
            <p:cNvSpPr txBox="1"/>
            <p:nvPr/>
          </p:nvSpPr>
          <p:spPr>
            <a:xfrm>
              <a:off x="5108708" y="3595756"/>
              <a:ext cx="34176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SiC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91ADCD7-2E80-7A45-A0D6-BDFA2EFBF2DD}"/>
                </a:ext>
              </a:extLst>
            </p:cNvPr>
            <p:cNvSpPr/>
            <p:nvPr/>
          </p:nvSpPr>
          <p:spPr>
            <a:xfrm>
              <a:off x="6855495" y="3227651"/>
              <a:ext cx="331378" cy="42042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F0560E-2214-FA48-84B8-EB1CE1464460}"/>
                </a:ext>
              </a:extLst>
            </p:cNvPr>
            <p:cNvSpPr txBox="1"/>
            <p:nvPr/>
          </p:nvSpPr>
          <p:spPr>
            <a:xfrm>
              <a:off x="6793073" y="3327587"/>
              <a:ext cx="47000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W-ZrC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B18DEF1-FAC6-224F-B4FB-EFC558F575B0}"/>
              </a:ext>
            </a:extLst>
          </p:cNvPr>
          <p:cNvSpPr txBox="1"/>
          <p:nvPr/>
        </p:nvSpPr>
        <p:spPr>
          <a:xfrm rot="16200000">
            <a:off x="-1615847" y="5557432"/>
            <a:ext cx="38427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M. F. Ashby, Materials Selection in Mechanical Design, Pergamon Press (1992)</a:t>
            </a:r>
          </a:p>
        </p:txBody>
      </p:sp>
    </p:spTree>
    <p:extLst>
      <p:ext uri="{BB962C8B-B14F-4D97-AF65-F5344CB8AC3E}">
        <p14:creationId xmlns:p14="http://schemas.microsoft.com/office/powerpoint/2010/main" val="3408035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67C6C8-AE28-0441-8F96-B23D4DB85C5F}"/>
              </a:ext>
            </a:extLst>
          </p:cNvPr>
          <p:cNvGrpSpPr/>
          <p:nvPr/>
        </p:nvGrpSpPr>
        <p:grpSpPr>
          <a:xfrm>
            <a:off x="1430193" y="784741"/>
            <a:ext cx="6787871" cy="6400800"/>
            <a:chOff x="1430193" y="784741"/>
            <a:chExt cx="6787871" cy="64008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BB8A990-F3EC-7842-82AD-75D852D34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295"/>
            <a:stretch/>
          </p:blipFill>
          <p:spPr>
            <a:xfrm>
              <a:off x="2169762" y="784741"/>
              <a:ext cx="6048302" cy="64008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B9A7A0-528C-1048-9393-42F476D51EB4}"/>
                </a:ext>
              </a:extLst>
            </p:cNvPr>
            <p:cNvSpPr txBox="1"/>
            <p:nvPr/>
          </p:nvSpPr>
          <p:spPr>
            <a:xfrm rot="16200000">
              <a:off x="-72013" y="3506827"/>
              <a:ext cx="3373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THERMAL CONDUCTIVITY (W/mK)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3E3881-C368-FE44-A0AD-6B19FA5C8868}"/>
                </a:ext>
              </a:extLst>
            </p:cNvPr>
            <p:cNvSpPr txBox="1"/>
            <p:nvPr/>
          </p:nvSpPr>
          <p:spPr>
            <a:xfrm>
              <a:off x="1587766" y="784741"/>
              <a:ext cx="55015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1000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2BF06F-7400-D143-B28C-B82F68B99E29}"/>
                </a:ext>
              </a:extLst>
            </p:cNvPr>
            <p:cNvSpPr txBox="1"/>
            <p:nvPr/>
          </p:nvSpPr>
          <p:spPr>
            <a:xfrm>
              <a:off x="1679138" y="1903580"/>
              <a:ext cx="4587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100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C59076-6E47-A74C-91F8-F181415B3C6F}"/>
                </a:ext>
              </a:extLst>
            </p:cNvPr>
            <p:cNvSpPr txBox="1"/>
            <p:nvPr/>
          </p:nvSpPr>
          <p:spPr>
            <a:xfrm>
              <a:off x="1770510" y="3056144"/>
              <a:ext cx="36740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10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AD0598-BAF4-6042-B100-B53A30BDCDFF}"/>
                </a:ext>
              </a:extLst>
            </p:cNvPr>
            <p:cNvSpPr txBox="1"/>
            <p:nvPr/>
          </p:nvSpPr>
          <p:spPr>
            <a:xfrm>
              <a:off x="1861880" y="4141258"/>
              <a:ext cx="27603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75C0EED-8CB7-DE40-8F5F-CAF830A92349}"/>
                </a:ext>
              </a:extLst>
            </p:cNvPr>
            <p:cNvSpPr txBox="1"/>
            <p:nvPr/>
          </p:nvSpPr>
          <p:spPr>
            <a:xfrm>
              <a:off x="1725626" y="5308910"/>
              <a:ext cx="4122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0.1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B23971D-07BF-8F4D-9221-0649631E512F}"/>
                </a:ext>
              </a:extLst>
            </p:cNvPr>
            <p:cNvSpPr txBox="1"/>
            <p:nvPr/>
          </p:nvSpPr>
          <p:spPr>
            <a:xfrm>
              <a:off x="1634254" y="6439945"/>
              <a:ext cx="50366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0.01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C32CB1A-8013-124F-BDF1-FA42BEA66FC2}"/>
                </a:ext>
              </a:extLst>
            </p:cNvPr>
            <p:cNvSpPr/>
            <p:nvPr/>
          </p:nvSpPr>
          <p:spPr>
            <a:xfrm rot="18840384">
              <a:off x="6436464" y="1674980"/>
              <a:ext cx="241661" cy="12110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FF25A6-6312-604A-A9F9-BD4BE8133992}"/>
                </a:ext>
              </a:extLst>
            </p:cNvPr>
            <p:cNvSpPr txBox="1"/>
            <p:nvPr/>
          </p:nvSpPr>
          <p:spPr>
            <a:xfrm>
              <a:off x="6429796" y="1617244"/>
              <a:ext cx="2648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W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E97D487-E605-2646-B9CC-CE4138200B3F}"/>
                </a:ext>
              </a:extLst>
            </p:cNvPr>
            <p:cNvSpPr/>
            <p:nvPr/>
          </p:nvSpPr>
          <p:spPr>
            <a:xfrm rot="18982705">
              <a:off x="5918519" y="1953220"/>
              <a:ext cx="652318" cy="238476"/>
            </a:xfrm>
            <a:prstGeom prst="ellipse">
              <a:avLst/>
            </a:prstGeom>
            <a:solidFill>
              <a:schemeClr val="accent1">
                <a:lumMod val="75000"/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91ADCD7-2E80-7A45-A0D6-BDFA2EFBF2DD}"/>
                </a:ext>
              </a:extLst>
            </p:cNvPr>
            <p:cNvSpPr/>
            <p:nvPr/>
          </p:nvSpPr>
          <p:spPr>
            <a:xfrm>
              <a:off x="5731349" y="2199463"/>
              <a:ext cx="389913" cy="15286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F0560E-2214-FA48-84B8-EB1CE1464460}"/>
                </a:ext>
              </a:extLst>
            </p:cNvPr>
            <p:cNvSpPr txBox="1"/>
            <p:nvPr/>
          </p:nvSpPr>
          <p:spPr>
            <a:xfrm>
              <a:off x="5691305" y="2157868"/>
              <a:ext cx="47000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W-ZrC</a:t>
              </a: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BE32264-BF4A-0147-92A9-AF2C985C9F84}"/>
                </a:ext>
              </a:extLst>
            </p:cNvPr>
            <p:cNvSpPr/>
            <p:nvPr/>
          </p:nvSpPr>
          <p:spPr>
            <a:xfrm>
              <a:off x="5057775" y="2251075"/>
              <a:ext cx="838200" cy="796925"/>
            </a:xfrm>
            <a:custGeom>
              <a:avLst/>
              <a:gdLst>
                <a:gd name="connsiteX0" fmla="*/ 393700 w 838200"/>
                <a:gd name="connsiteY0" fmla="*/ 279400 h 796925"/>
                <a:gd name="connsiteX1" fmla="*/ 288925 w 838200"/>
                <a:gd name="connsiteY1" fmla="*/ 384175 h 796925"/>
                <a:gd name="connsiteX2" fmla="*/ 241300 w 838200"/>
                <a:gd name="connsiteY2" fmla="*/ 431800 h 796925"/>
                <a:gd name="connsiteX3" fmla="*/ 171450 w 838200"/>
                <a:gd name="connsiteY3" fmla="*/ 498475 h 796925"/>
                <a:gd name="connsiteX4" fmla="*/ 76200 w 838200"/>
                <a:gd name="connsiteY4" fmla="*/ 596900 h 796925"/>
                <a:gd name="connsiteX5" fmla="*/ 25400 w 838200"/>
                <a:gd name="connsiteY5" fmla="*/ 679450 h 796925"/>
                <a:gd name="connsiteX6" fmla="*/ 0 w 838200"/>
                <a:gd name="connsiteY6" fmla="*/ 762000 h 796925"/>
                <a:gd name="connsiteX7" fmla="*/ 6350 w 838200"/>
                <a:gd name="connsiteY7" fmla="*/ 796925 h 796925"/>
                <a:gd name="connsiteX8" fmla="*/ 6350 w 838200"/>
                <a:gd name="connsiteY8" fmla="*/ 796925 h 796925"/>
                <a:gd name="connsiteX9" fmla="*/ 82550 w 838200"/>
                <a:gd name="connsiteY9" fmla="*/ 790575 h 796925"/>
                <a:gd name="connsiteX10" fmla="*/ 114300 w 838200"/>
                <a:gd name="connsiteY10" fmla="*/ 781050 h 796925"/>
                <a:gd name="connsiteX11" fmla="*/ 158750 w 838200"/>
                <a:gd name="connsiteY11" fmla="*/ 752475 h 796925"/>
                <a:gd name="connsiteX12" fmla="*/ 358775 w 838200"/>
                <a:gd name="connsiteY12" fmla="*/ 606425 h 796925"/>
                <a:gd name="connsiteX13" fmla="*/ 565150 w 838200"/>
                <a:gd name="connsiteY13" fmla="*/ 422275 h 796925"/>
                <a:gd name="connsiteX14" fmla="*/ 676275 w 838200"/>
                <a:gd name="connsiteY14" fmla="*/ 311150 h 796925"/>
                <a:gd name="connsiteX15" fmla="*/ 727075 w 838200"/>
                <a:gd name="connsiteY15" fmla="*/ 250825 h 796925"/>
                <a:gd name="connsiteX16" fmla="*/ 771525 w 838200"/>
                <a:gd name="connsiteY16" fmla="*/ 187325 h 796925"/>
                <a:gd name="connsiteX17" fmla="*/ 803275 w 838200"/>
                <a:gd name="connsiteY17" fmla="*/ 152400 h 796925"/>
                <a:gd name="connsiteX18" fmla="*/ 822325 w 838200"/>
                <a:gd name="connsiteY18" fmla="*/ 104775 h 796925"/>
                <a:gd name="connsiteX19" fmla="*/ 838200 w 838200"/>
                <a:gd name="connsiteY19" fmla="*/ 41275 h 796925"/>
                <a:gd name="connsiteX20" fmla="*/ 831850 w 838200"/>
                <a:gd name="connsiteY20" fmla="*/ 3175 h 796925"/>
                <a:gd name="connsiteX21" fmla="*/ 831850 w 838200"/>
                <a:gd name="connsiteY21" fmla="*/ 3175 h 796925"/>
                <a:gd name="connsiteX22" fmla="*/ 765175 w 838200"/>
                <a:gd name="connsiteY22" fmla="*/ 0 h 796925"/>
                <a:gd name="connsiteX23" fmla="*/ 685800 w 838200"/>
                <a:gd name="connsiteY23" fmla="*/ 31750 h 796925"/>
                <a:gd name="connsiteX24" fmla="*/ 635000 w 838200"/>
                <a:gd name="connsiteY24" fmla="*/ 73025 h 796925"/>
                <a:gd name="connsiteX25" fmla="*/ 568325 w 838200"/>
                <a:gd name="connsiteY25" fmla="*/ 117475 h 796925"/>
                <a:gd name="connsiteX26" fmla="*/ 508000 w 838200"/>
                <a:gd name="connsiteY26" fmla="*/ 165100 h 796925"/>
                <a:gd name="connsiteX27" fmla="*/ 441325 w 838200"/>
                <a:gd name="connsiteY27" fmla="*/ 225425 h 796925"/>
                <a:gd name="connsiteX28" fmla="*/ 393700 w 838200"/>
                <a:gd name="connsiteY28" fmla="*/ 279400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38200" h="796925">
                  <a:moveTo>
                    <a:pt x="393700" y="279400"/>
                  </a:moveTo>
                  <a:lnTo>
                    <a:pt x="288925" y="384175"/>
                  </a:lnTo>
                  <a:lnTo>
                    <a:pt x="241300" y="431800"/>
                  </a:lnTo>
                  <a:lnTo>
                    <a:pt x="171450" y="498475"/>
                  </a:lnTo>
                  <a:lnTo>
                    <a:pt x="76200" y="596900"/>
                  </a:lnTo>
                  <a:lnTo>
                    <a:pt x="25400" y="679450"/>
                  </a:lnTo>
                  <a:lnTo>
                    <a:pt x="0" y="762000"/>
                  </a:lnTo>
                  <a:lnTo>
                    <a:pt x="6350" y="796925"/>
                  </a:lnTo>
                  <a:lnTo>
                    <a:pt x="6350" y="796925"/>
                  </a:lnTo>
                  <a:lnTo>
                    <a:pt x="82550" y="790575"/>
                  </a:lnTo>
                  <a:lnTo>
                    <a:pt x="114300" y="781050"/>
                  </a:lnTo>
                  <a:lnTo>
                    <a:pt x="158750" y="752475"/>
                  </a:lnTo>
                  <a:lnTo>
                    <a:pt x="358775" y="606425"/>
                  </a:lnTo>
                  <a:lnTo>
                    <a:pt x="565150" y="422275"/>
                  </a:lnTo>
                  <a:lnTo>
                    <a:pt x="676275" y="311150"/>
                  </a:lnTo>
                  <a:lnTo>
                    <a:pt x="727075" y="250825"/>
                  </a:lnTo>
                  <a:lnTo>
                    <a:pt x="771525" y="187325"/>
                  </a:lnTo>
                  <a:lnTo>
                    <a:pt x="803275" y="152400"/>
                  </a:lnTo>
                  <a:lnTo>
                    <a:pt x="822325" y="104775"/>
                  </a:lnTo>
                  <a:lnTo>
                    <a:pt x="838200" y="41275"/>
                  </a:lnTo>
                  <a:lnTo>
                    <a:pt x="831850" y="3175"/>
                  </a:lnTo>
                  <a:lnTo>
                    <a:pt x="831850" y="3175"/>
                  </a:lnTo>
                  <a:lnTo>
                    <a:pt x="765175" y="0"/>
                  </a:lnTo>
                  <a:lnTo>
                    <a:pt x="685800" y="31750"/>
                  </a:lnTo>
                  <a:lnTo>
                    <a:pt x="635000" y="73025"/>
                  </a:lnTo>
                  <a:lnTo>
                    <a:pt x="568325" y="117475"/>
                  </a:lnTo>
                  <a:lnTo>
                    <a:pt x="508000" y="165100"/>
                  </a:lnTo>
                  <a:lnTo>
                    <a:pt x="441325" y="225425"/>
                  </a:lnTo>
                  <a:lnTo>
                    <a:pt x="393700" y="27940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795D720-4D5A-BF40-81AC-C70BD90ECC7F}"/>
              </a:ext>
            </a:extLst>
          </p:cNvPr>
          <p:cNvSpPr txBox="1"/>
          <p:nvPr/>
        </p:nvSpPr>
        <p:spPr>
          <a:xfrm rot="16200000">
            <a:off x="-1615847" y="5557432"/>
            <a:ext cx="38427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M. F. Ashby, Materials Selection in Mechanical Design, Pergamon Press (1992)</a:t>
            </a:r>
          </a:p>
        </p:txBody>
      </p:sp>
    </p:spTree>
    <p:extLst>
      <p:ext uri="{BB962C8B-B14F-4D97-AF65-F5344CB8AC3E}">
        <p14:creationId xmlns:p14="http://schemas.microsoft.com/office/powerpoint/2010/main" val="1333043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AF037B2-871B-744F-A404-980E04923285}"/>
              </a:ext>
            </a:extLst>
          </p:cNvPr>
          <p:cNvGrpSpPr/>
          <p:nvPr/>
        </p:nvGrpSpPr>
        <p:grpSpPr>
          <a:xfrm>
            <a:off x="1350369" y="399797"/>
            <a:ext cx="6666592" cy="6766497"/>
            <a:chOff x="1350369" y="399797"/>
            <a:chExt cx="6666592" cy="67664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3DEEF21-3B26-9747-AE64-7F56C18BE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346"/>
            <a:stretch/>
          </p:blipFill>
          <p:spPr>
            <a:xfrm>
              <a:off x="2128225" y="399797"/>
              <a:ext cx="5888736" cy="676649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B9A7A0-528C-1048-9393-42F476D51EB4}"/>
                </a:ext>
              </a:extLst>
            </p:cNvPr>
            <p:cNvSpPr txBox="1"/>
            <p:nvPr/>
          </p:nvSpPr>
          <p:spPr>
            <a:xfrm rot="16200000">
              <a:off x="-228204" y="3666481"/>
              <a:ext cx="3526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STRENGTH AT TEMPERATURE (MPa)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3E3881-C368-FE44-A0AD-6B19FA5C8868}"/>
                </a:ext>
              </a:extLst>
            </p:cNvPr>
            <p:cNvSpPr txBox="1"/>
            <p:nvPr/>
          </p:nvSpPr>
          <p:spPr>
            <a:xfrm>
              <a:off x="1451512" y="748456"/>
              <a:ext cx="68640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10,000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2BF06F-7400-D143-B28C-B82F68B99E29}"/>
                </a:ext>
              </a:extLst>
            </p:cNvPr>
            <p:cNvSpPr txBox="1"/>
            <p:nvPr/>
          </p:nvSpPr>
          <p:spPr>
            <a:xfrm>
              <a:off x="1542883" y="1860038"/>
              <a:ext cx="59503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1,000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C59076-6E47-A74C-91F8-F181415B3C6F}"/>
                </a:ext>
              </a:extLst>
            </p:cNvPr>
            <p:cNvSpPr txBox="1"/>
            <p:nvPr/>
          </p:nvSpPr>
          <p:spPr>
            <a:xfrm>
              <a:off x="1679138" y="3056144"/>
              <a:ext cx="45878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100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AD0598-BAF4-6042-B100-B53A30BDCDFF}"/>
                </a:ext>
              </a:extLst>
            </p:cNvPr>
            <p:cNvSpPr txBox="1"/>
            <p:nvPr/>
          </p:nvSpPr>
          <p:spPr>
            <a:xfrm>
              <a:off x="1770510" y="4141258"/>
              <a:ext cx="36740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10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75C0EED-8CB7-DE40-8F5F-CAF830A92349}"/>
                </a:ext>
              </a:extLst>
            </p:cNvPr>
            <p:cNvSpPr txBox="1"/>
            <p:nvPr/>
          </p:nvSpPr>
          <p:spPr>
            <a:xfrm>
              <a:off x="1725626" y="5308910"/>
              <a:ext cx="4122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1.0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B23971D-07BF-8F4D-9221-0649631E512F}"/>
                </a:ext>
              </a:extLst>
            </p:cNvPr>
            <p:cNvSpPr txBox="1"/>
            <p:nvPr/>
          </p:nvSpPr>
          <p:spPr>
            <a:xfrm>
              <a:off x="1725626" y="6439945"/>
              <a:ext cx="41229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dirty="0"/>
                <a:t>0.1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91ADCD7-2E80-7A45-A0D6-BDFA2EFBF2DD}"/>
                </a:ext>
              </a:extLst>
            </p:cNvPr>
            <p:cNvSpPr/>
            <p:nvPr/>
          </p:nvSpPr>
          <p:spPr>
            <a:xfrm rot="1232365">
              <a:off x="6100150" y="2164813"/>
              <a:ext cx="815443" cy="361838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F0560E-2214-FA48-84B8-EB1CE1464460}"/>
                </a:ext>
              </a:extLst>
            </p:cNvPr>
            <p:cNvSpPr txBox="1"/>
            <p:nvPr/>
          </p:nvSpPr>
          <p:spPr>
            <a:xfrm>
              <a:off x="6246341" y="2215465"/>
              <a:ext cx="53091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W-ZrC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851715A-8AD8-684E-AA11-B8AC6BC3ABDF}"/>
                </a:ext>
              </a:extLst>
            </p:cNvPr>
            <p:cNvSpPr txBox="1"/>
            <p:nvPr/>
          </p:nvSpPr>
          <p:spPr>
            <a:xfrm>
              <a:off x="2051091" y="6532649"/>
              <a:ext cx="40107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dirty="0"/>
                <a:t>200</a:t>
              </a: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3DBE158-7DE4-F740-9189-ECC842222B36}"/>
                </a:ext>
              </a:extLst>
            </p:cNvPr>
            <p:cNvSpPr/>
            <p:nvPr/>
          </p:nvSpPr>
          <p:spPr>
            <a:xfrm>
              <a:off x="6369050" y="1473200"/>
              <a:ext cx="1066800" cy="914400"/>
            </a:xfrm>
            <a:custGeom>
              <a:avLst/>
              <a:gdLst>
                <a:gd name="connsiteX0" fmla="*/ 22225 w 1066800"/>
                <a:gd name="connsiteY0" fmla="*/ 60325 h 914400"/>
                <a:gd name="connsiteX1" fmla="*/ 127000 w 1066800"/>
                <a:gd name="connsiteY1" fmla="*/ 142875 h 914400"/>
                <a:gd name="connsiteX2" fmla="*/ 266700 w 1066800"/>
                <a:gd name="connsiteY2" fmla="*/ 234950 h 914400"/>
                <a:gd name="connsiteX3" fmla="*/ 387350 w 1066800"/>
                <a:gd name="connsiteY3" fmla="*/ 336550 h 914400"/>
                <a:gd name="connsiteX4" fmla="*/ 561975 w 1066800"/>
                <a:gd name="connsiteY4" fmla="*/ 466725 h 914400"/>
                <a:gd name="connsiteX5" fmla="*/ 625475 w 1066800"/>
                <a:gd name="connsiteY5" fmla="*/ 517525 h 914400"/>
                <a:gd name="connsiteX6" fmla="*/ 688975 w 1066800"/>
                <a:gd name="connsiteY6" fmla="*/ 577850 h 914400"/>
                <a:gd name="connsiteX7" fmla="*/ 742950 w 1066800"/>
                <a:gd name="connsiteY7" fmla="*/ 663575 h 914400"/>
                <a:gd name="connsiteX8" fmla="*/ 781050 w 1066800"/>
                <a:gd name="connsiteY8" fmla="*/ 714375 h 914400"/>
                <a:gd name="connsiteX9" fmla="*/ 825500 w 1066800"/>
                <a:gd name="connsiteY9" fmla="*/ 774700 h 914400"/>
                <a:gd name="connsiteX10" fmla="*/ 885825 w 1066800"/>
                <a:gd name="connsiteY10" fmla="*/ 844550 h 914400"/>
                <a:gd name="connsiteX11" fmla="*/ 942975 w 1066800"/>
                <a:gd name="connsiteY11" fmla="*/ 904875 h 914400"/>
                <a:gd name="connsiteX12" fmla="*/ 993775 w 1066800"/>
                <a:gd name="connsiteY12" fmla="*/ 914400 h 914400"/>
                <a:gd name="connsiteX13" fmla="*/ 1035050 w 1066800"/>
                <a:gd name="connsiteY13" fmla="*/ 904875 h 914400"/>
                <a:gd name="connsiteX14" fmla="*/ 1057275 w 1066800"/>
                <a:gd name="connsiteY14" fmla="*/ 825500 h 914400"/>
                <a:gd name="connsiteX15" fmla="*/ 1066800 w 1066800"/>
                <a:gd name="connsiteY15" fmla="*/ 755650 h 914400"/>
                <a:gd name="connsiteX16" fmla="*/ 1031875 w 1066800"/>
                <a:gd name="connsiteY16" fmla="*/ 654050 h 914400"/>
                <a:gd name="connsiteX17" fmla="*/ 977900 w 1066800"/>
                <a:gd name="connsiteY17" fmla="*/ 555625 h 914400"/>
                <a:gd name="connsiteX18" fmla="*/ 892175 w 1066800"/>
                <a:gd name="connsiteY18" fmla="*/ 457200 h 914400"/>
                <a:gd name="connsiteX19" fmla="*/ 787400 w 1066800"/>
                <a:gd name="connsiteY19" fmla="*/ 355600 h 914400"/>
                <a:gd name="connsiteX20" fmla="*/ 631825 w 1066800"/>
                <a:gd name="connsiteY20" fmla="*/ 254000 h 914400"/>
                <a:gd name="connsiteX21" fmla="*/ 488950 w 1066800"/>
                <a:gd name="connsiteY21" fmla="*/ 168275 h 914400"/>
                <a:gd name="connsiteX22" fmla="*/ 377825 w 1066800"/>
                <a:gd name="connsiteY22" fmla="*/ 107950 h 914400"/>
                <a:gd name="connsiteX23" fmla="*/ 276225 w 1066800"/>
                <a:gd name="connsiteY23" fmla="*/ 60325 h 914400"/>
                <a:gd name="connsiteX24" fmla="*/ 149225 w 1066800"/>
                <a:gd name="connsiteY24" fmla="*/ 19050 h 914400"/>
                <a:gd name="connsiteX25" fmla="*/ 60325 w 1066800"/>
                <a:gd name="connsiteY25" fmla="*/ 0 h 914400"/>
                <a:gd name="connsiteX26" fmla="*/ 0 w 1066800"/>
                <a:gd name="connsiteY26" fmla="*/ 3175 h 914400"/>
                <a:gd name="connsiteX27" fmla="*/ 22225 w 1066800"/>
                <a:gd name="connsiteY27" fmla="*/ 60325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66800" h="914400">
                  <a:moveTo>
                    <a:pt x="22225" y="60325"/>
                  </a:moveTo>
                  <a:lnTo>
                    <a:pt x="127000" y="142875"/>
                  </a:lnTo>
                  <a:lnTo>
                    <a:pt x="266700" y="234950"/>
                  </a:lnTo>
                  <a:lnTo>
                    <a:pt x="387350" y="336550"/>
                  </a:lnTo>
                  <a:lnTo>
                    <a:pt x="561975" y="466725"/>
                  </a:lnTo>
                  <a:lnTo>
                    <a:pt x="625475" y="517525"/>
                  </a:lnTo>
                  <a:lnTo>
                    <a:pt x="688975" y="577850"/>
                  </a:lnTo>
                  <a:lnTo>
                    <a:pt x="742950" y="663575"/>
                  </a:lnTo>
                  <a:lnTo>
                    <a:pt x="781050" y="714375"/>
                  </a:lnTo>
                  <a:lnTo>
                    <a:pt x="825500" y="774700"/>
                  </a:lnTo>
                  <a:lnTo>
                    <a:pt x="885825" y="844550"/>
                  </a:lnTo>
                  <a:lnTo>
                    <a:pt x="942975" y="904875"/>
                  </a:lnTo>
                  <a:lnTo>
                    <a:pt x="993775" y="914400"/>
                  </a:lnTo>
                  <a:lnTo>
                    <a:pt x="1035050" y="904875"/>
                  </a:lnTo>
                  <a:lnTo>
                    <a:pt x="1057275" y="825500"/>
                  </a:lnTo>
                  <a:lnTo>
                    <a:pt x="1066800" y="755650"/>
                  </a:lnTo>
                  <a:lnTo>
                    <a:pt x="1031875" y="654050"/>
                  </a:lnTo>
                  <a:lnTo>
                    <a:pt x="977900" y="555625"/>
                  </a:lnTo>
                  <a:lnTo>
                    <a:pt x="892175" y="457200"/>
                  </a:lnTo>
                  <a:lnTo>
                    <a:pt x="787400" y="355600"/>
                  </a:lnTo>
                  <a:lnTo>
                    <a:pt x="631825" y="254000"/>
                  </a:lnTo>
                  <a:lnTo>
                    <a:pt x="488950" y="168275"/>
                  </a:lnTo>
                  <a:lnTo>
                    <a:pt x="377825" y="107950"/>
                  </a:lnTo>
                  <a:lnTo>
                    <a:pt x="276225" y="60325"/>
                  </a:lnTo>
                  <a:lnTo>
                    <a:pt x="149225" y="19050"/>
                  </a:lnTo>
                  <a:lnTo>
                    <a:pt x="60325" y="0"/>
                  </a:lnTo>
                  <a:lnTo>
                    <a:pt x="0" y="3175"/>
                  </a:lnTo>
                  <a:lnTo>
                    <a:pt x="22225" y="6032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B51864-AF47-4B44-8FD6-96FA23785F07}"/>
                </a:ext>
              </a:extLst>
            </p:cNvPr>
            <p:cNvSpPr txBox="1"/>
            <p:nvPr/>
          </p:nvSpPr>
          <p:spPr>
            <a:xfrm>
              <a:off x="6902450" y="1783094"/>
              <a:ext cx="372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SiC</a:t>
              </a: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EE0E095F-9BD0-D54F-9A85-E0DE2CC9D16A}"/>
                </a:ext>
              </a:extLst>
            </p:cNvPr>
            <p:cNvSpPr/>
            <p:nvPr/>
          </p:nvSpPr>
          <p:spPr>
            <a:xfrm>
              <a:off x="4867275" y="2187575"/>
              <a:ext cx="1682750" cy="1174750"/>
            </a:xfrm>
            <a:custGeom>
              <a:avLst/>
              <a:gdLst>
                <a:gd name="connsiteX0" fmla="*/ 327025 w 1682750"/>
                <a:gd name="connsiteY0" fmla="*/ 12700 h 1174750"/>
                <a:gd name="connsiteX1" fmla="*/ 482600 w 1682750"/>
                <a:gd name="connsiteY1" fmla="*/ 22225 h 1174750"/>
                <a:gd name="connsiteX2" fmla="*/ 615950 w 1682750"/>
                <a:gd name="connsiteY2" fmla="*/ 38100 h 1174750"/>
                <a:gd name="connsiteX3" fmla="*/ 762000 w 1682750"/>
                <a:gd name="connsiteY3" fmla="*/ 53975 h 1174750"/>
                <a:gd name="connsiteX4" fmla="*/ 908050 w 1682750"/>
                <a:gd name="connsiteY4" fmla="*/ 66675 h 1174750"/>
                <a:gd name="connsiteX5" fmla="*/ 1012825 w 1682750"/>
                <a:gd name="connsiteY5" fmla="*/ 88900 h 1174750"/>
                <a:gd name="connsiteX6" fmla="*/ 1117600 w 1682750"/>
                <a:gd name="connsiteY6" fmla="*/ 107950 h 1174750"/>
                <a:gd name="connsiteX7" fmla="*/ 1187450 w 1682750"/>
                <a:gd name="connsiteY7" fmla="*/ 139700 h 1174750"/>
                <a:gd name="connsiteX8" fmla="*/ 1241425 w 1682750"/>
                <a:gd name="connsiteY8" fmla="*/ 161925 h 1174750"/>
                <a:gd name="connsiteX9" fmla="*/ 1311275 w 1682750"/>
                <a:gd name="connsiteY9" fmla="*/ 193675 h 1174750"/>
                <a:gd name="connsiteX10" fmla="*/ 1371600 w 1682750"/>
                <a:gd name="connsiteY10" fmla="*/ 241300 h 1174750"/>
                <a:gd name="connsiteX11" fmla="*/ 1457325 w 1682750"/>
                <a:gd name="connsiteY11" fmla="*/ 314325 h 1174750"/>
                <a:gd name="connsiteX12" fmla="*/ 1543050 w 1682750"/>
                <a:gd name="connsiteY12" fmla="*/ 425450 h 1174750"/>
                <a:gd name="connsiteX13" fmla="*/ 1603375 w 1682750"/>
                <a:gd name="connsiteY13" fmla="*/ 523875 h 1174750"/>
                <a:gd name="connsiteX14" fmla="*/ 1663700 w 1682750"/>
                <a:gd name="connsiteY14" fmla="*/ 669925 h 1174750"/>
                <a:gd name="connsiteX15" fmla="*/ 1676400 w 1682750"/>
                <a:gd name="connsiteY15" fmla="*/ 777875 h 1174750"/>
                <a:gd name="connsiteX16" fmla="*/ 1682750 w 1682750"/>
                <a:gd name="connsiteY16" fmla="*/ 860425 h 1174750"/>
                <a:gd name="connsiteX17" fmla="*/ 1660525 w 1682750"/>
                <a:gd name="connsiteY17" fmla="*/ 996950 h 1174750"/>
                <a:gd name="connsiteX18" fmla="*/ 1631950 w 1682750"/>
                <a:gd name="connsiteY18" fmla="*/ 1060450 h 1174750"/>
                <a:gd name="connsiteX19" fmla="*/ 1584325 w 1682750"/>
                <a:gd name="connsiteY19" fmla="*/ 1123950 h 1174750"/>
                <a:gd name="connsiteX20" fmla="*/ 1527175 w 1682750"/>
                <a:gd name="connsiteY20" fmla="*/ 1162050 h 1174750"/>
                <a:gd name="connsiteX21" fmla="*/ 1431925 w 1682750"/>
                <a:gd name="connsiteY21" fmla="*/ 1174750 h 1174750"/>
                <a:gd name="connsiteX22" fmla="*/ 1346200 w 1682750"/>
                <a:gd name="connsiteY22" fmla="*/ 1158875 h 1174750"/>
                <a:gd name="connsiteX23" fmla="*/ 1238250 w 1682750"/>
                <a:gd name="connsiteY23" fmla="*/ 1117600 h 1174750"/>
                <a:gd name="connsiteX24" fmla="*/ 1158875 w 1682750"/>
                <a:gd name="connsiteY24" fmla="*/ 1076325 h 1174750"/>
                <a:gd name="connsiteX25" fmla="*/ 1085850 w 1682750"/>
                <a:gd name="connsiteY25" fmla="*/ 1022350 h 1174750"/>
                <a:gd name="connsiteX26" fmla="*/ 1022350 w 1682750"/>
                <a:gd name="connsiteY26" fmla="*/ 962025 h 1174750"/>
                <a:gd name="connsiteX27" fmla="*/ 914400 w 1682750"/>
                <a:gd name="connsiteY27" fmla="*/ 898525 h 1174750"/>
                <a:gd name="connsiteX28" fmla="*/ 803275 w 1682750"/>
                <a:gd name="connsiteY28" fmla="*/ 838200 h 1174750"/>
                <a:gd name="connsiteX29" fmla="*/ 660400 w 1682750"/>
                <a:gd name="connsiteY29" fmla="*/ 755650 h 1174750"/>
                <a:gd name="connsiteX30" fmla="*/ 536575 w 1682750"/>
                <a:gd name="connsiteY30" fmla="*/ 701675 h 1174750"/>
                <a:gd name="connsiteX31" fmla="*/ 412750 w 1682750"/>
                <a:gd name="connsiteY31" fmla="*/ 638175 h 1174750"/>
                <a:gd name="connsiteX32" fmla="*/ 336550 w 1682750"/>
                <a:gd name="connsiteY32" fmla="*/ 603250 h 1174750"/>
                <a:gd name="connsiteX33" fmla="*/ 247650 w 1682750"/>
                <a:gd name="connsiteY33" fmla="*/ 549275 h 1174750"/>
                <a:gd name="connsiteX34" fmla="*/ 165100 w 1682750"/>
                <a:gd name="connsiteY34" fmla="*/ 482600 h 1174750"/>
                <a:gd name="connsiteX35" fmla="*/ 76200 w 1682750"/>
                <a:gd name="connsiteY35" fmla="*/ 384175 h 1174750"/>
                <a:gd name="connsiteX36" fmla="*/ 28575 w 1682750"/>
                <a:gd name="connsiteY36" fmla="*/ 266700 h 1174750"/>
                <a:gd name="connsiteX37" fmla="*/ 0 w 1682750"/>
                <a:gd name="connsiteY37" fmla="*/ 177800 h 1174750"/>
                <a:gd name="connsiteX38" fmla="*/ 6350 w 1682750"/>
                <a:gd name="connsiteY38" fmla="*/ 104775 h 1174750"/>
                <a:gd name="connsiteX39" fmla="*/ 38100 w 1682750"/>
                <a:gd name="connsiteY39" fmla="*/ 38100 h 1174750"/>
                <a:gd name="connsiteX40" fmla="*/ 104775 w 1682750"/>
                <a:gd name="connsiteY40" fmla="*/ 3175 h 1174750"/>
                <a:gd name="connsiteX41" fmla="*/ 196850 w 1682750"/>
                <a:gd name="connsiteY41" fmla="*/ 0 h 1174750"/>
                <a:gd name="connsiteX42" fmla="*/ 327025 w 1682750"/>
                <a:gd name="connsiteY42" fmla="*/ 12700 h 1174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682750" h="1174750">
                  <a:moveTo>
                    <a:pt x="327025" y="12700"/>
                  </a:moveTo>
                  <a:lnTo>
                    <a:pt x="482600" y="22225"/>
                  </a:lnTo>
                  <a:lnTo>
                    <a:pt x="615950" y="38100"/>
                  </a:lnTo>
                  <a:lnTo>
                    <a:pt x="762000" y="53975"/>
                  </a:lnTo>
                  <a:lnTo>
                    <a:pt x="908050" y="66675"/>
                  </a:lnTo>
                  <a:lnTo>
                    <a:pt x="1012825" y="88900"/>
                  </a:lnTo>
                  <a:lnTo>
                    <a:pt x="1117600" y="107950"/>
                  </a:lnTo>
                  <a:lnTo>
                    <a:pt x="1187450" y="139700"/>
                  </a:lnTo>
                  <a:lnTo>
                    <a:pt x="1241425" y="161925"/>
                  </a:lnTo>
                  <a:lnTo>
                    <a:pt x="1311275" y="193675"/>
                  </a:lnTo>
                  <a:lnTo>
                    <a:pt x="1371600" y="241300"/>
                  </a:lnTo>
                  <a:lnTo>
                    <a:pt x="1457325" y="314325"/>
                  </a:lnTo>
                  <a:lnTo>
                    <a:pt x="1543050" y="425450"/>
                  </a:lnTo>
                  <a:lnTo>
                    <a:pt x="1603375" y="523875"/>
                  </a:lnTo>
                  <a:lnTo>
                    <a:pt x="1663700" y="669925"/>
                  </a:lnTo>
                  <a:lnTo>
                    <a:pt x="1676400" y="777875"/>
                  </a:lnTo>
                  <a:lnTo>
                    <a:pt x="1682750" y="860425"/>
                  </a:lnTo>
                  <a:lnTo>
                    <a:pt x="1660525" y="996950"/>
                  </a:lnTo>
                  <a:lnTo>
                    <a:pt x="1631950" y="1060450"/>
                  </a:lnTo>
                  <a:lnTo>
                    <a:pt x="1584325" y="1123950"/>
                  </a:lnTo>
                  <a:lnTo>
                    <a:pt x="1527175" y="1162050"/>
                  </a:lnTo>
                  <a:lnTo>
                    <a:pt x="1431925" y="1174750"/>
                  </a:lnTo>
                  <a:lnTo>
                    <a:pt x="1346200" y="1158875"/>
                  </a:lnTo>
                  <a:lnTo>
                    <a:pt x="1238250" y="1117600"/>
                  </a:lnTo>
                  <a:lnTo>
                    <a:pt x="1158875" y="1076325"/>
                  </a:lnTo>
                  <a:lnTo>
                    <a:pt x="1085850" y="1022350"/>
                  </a:lnTo>
                  <a:lnTo>
                    <a:pt x="1022350" y="962025"/>
                  </a:lnTo>
                  <a:lnTo>
                    <a:pt x="914400" y="898525"/>
                  </a:lnTo>
                  <a:lnTo>
                    <a:pt x="803275" y="838200"/>
                  </a:lnTo>
                  <a:lnTo>
                    <a:pt x="660400" y="755650"/>
                  </a:lnTo>
                  <a:lnTo>
                    <a:pt x="536575" y="701675"/>
                  </a:lnTo>
                  <a:lnTo>
                    <a:pt x="412750" y="638175"/>
                  </a:lnTo>
                  <a:lnTo>
                    <a:pt x="336550" y="603250"/>
                  </a:lnTo>
                  <a:lnTo>
                    <a:pt x="247650" y="549275"/>
                  </a:lnTo>
                  <a:lnTo>
                    <a:pt x="165100" y="482600"/>
                  </a:lnTo>
                  <a:lnTo>
                    <a:pt x="76200" y="384175"/>
                  </a:lnTo>
                  <a:lnTo>
                    <a:pt x="28575" y="266700"/>
                  </a:lnTo>
                  <a:lnTo>
                    <a:pt x="0" y="177800"/>
                  </a:lnTo>
                  <a:lnTo>
                    <a:pt x="6350" y="104775"/>
                  </a:lnTo>
                  <a:lnTo>
                    <a:pt x="38100" y="38100"/>
                  </a:lnTo>
                  <a:lnTo>
                    <a:pt x="104775" y="3175"/>
                  </a:lnTo>
                  <a:lnTo>
                    <a:pt x="196850" y="0"/>
                  </a:lnTo>
                  <a:lnTo>
                    <a:pt x="327025" y="1270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1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8DF3316-9440-8241-95E4-EEB848857D2C}"/>
                </a:ext>
              </a:extLst>
            </p:cNvPr>
            <p:cNvSpPr/>
            <p:nvPr/>
          </p:nvSpPr>
          <p:spPr>
            <a:xfrm>
              <a:off x="5813425" y="2477075"/>
              <a:ext cx="460375" cy="1200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0B031D-785F-6D45-9187-0E2A20954CA4}"/>
                </a:ext>
              </a:extLst>
            </p:cNvPr>
            <p:cNvSpPr txBox="1"/>
            <p:nvPr/>
          </p:nvSpPr>
          <p:spPr>
            <a:xfrm>
              <a:off x="5738479" y="2424480"/>
              <a:ext cx="60850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kern="900" spc="-50" dirty="0">
                  <a:cs typeface="Arial Narrow" panose="020B0604020202020204" pitchFamily="34" charset="0"/>
                </a:rPr>
                <a:t>Ni ALLOYS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242702F-0EF2-3A43-9C27-307B6B90E2C3}"/>
              </a:ext>
            </a:extLst>
          </p:cNvPr>
          <p:cNvSpPr txBox="1"/>
          <p:nvPr/>
        </p:nvSpPr>
        <p:spPr>
          <a:xfrm rot="16200000">
            <a:off x="-1615847" y="5557432"/>
            <a:ext cx="384271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M. F. Ashby, Materials Selection in Mechanical Design, Pergamon Press (1992)</a:t>
            </a:r>
          </a:p>
        </p:txBody>
      </p:sp>
    </p:spTree>
    <p:extLst>
      <p:ext uri="{BB962C8B-B14F-4D97-AF65-F5344CB8AC3E}">
        <p14:creationId xmlns:p14="http://schemas.microsoft.com/office/powerpoint/2010/main" val="3319005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0E41A7-7343-CC4A-8388-33920DF1D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15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74CDF8-09A6-3447-9AC1-D749D5F33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493"/>
          <a:stretch/>
        </p:blipFill>
        <p:spPr>
          <a:xfrm>
            <a:off x="457200" y="533253"/>
            <a:ext cx="9144000" cy="431632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95754C-5AAE-3048-AE27-3EB13E4A39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256" b="-3"/>
          <a:stretch/>
        </p:blipFill>
        <p:spPr>
          <a:xfrm>
            <a:off x="457200" y="5017163"/>
            <a:ext cx="9144000" cy="16710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4550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3D1AA6-D388-894D-9394-539AF9CC2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784909-E8A7-AF47-BFEC-1F7EE8131078}"/>
              </a:ext>
            </a:extLst>
          </p:cNvPr>
          <p:cNvSpPr txBox="1"/>
          <p:nvPr/>
        </p:nvSpPr>
        <p:spPr>
          <a:xfrm>
            <a:off x="2505691" y="136987"/>
            <a:ext cx="4598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B7C50"/>
                </a:solidFill>
              </a:rPr>
              <a:t>Composite Materials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EF3A6A-C5ED-964C-A878-380695B88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118" y="1153494"/>
            <a:ext cx="7315200" cy="551215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2255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65A822-BF7D-904F-9002-B637C45F4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29B194D-EF2A-BA4E-A38B-3F22E767BF6A}"/>
              </a:ext>
            </a:extLst>
          </p:cNvPr>
          <p:cNvSpPr>
            <a:spLocks noChangeAspect="1"/>
          </p:cNvSpPr>
          <p:nvPr/>
        </p:nvSpPr>
        <p:spPr>
          <a:xfrm>
            <a:off x="1157288" y="2654007"/>
            <a:ext cx="4572000" cy="4572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0890E1-1C52-3847-AFC0-3D881C5F7E95}"/>
              </a:ext>
            </a:extLst>
          </p:cNvPr>
          <p:cNvSpPr txBox="1"/>
          <p:nvPr/>
        </p:nvSpPr>
        <p:spPr>
          <a:xfrm>
            <a:off x="2605344" y="2913212"/>
            <a:ext cx="19195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Metal</a:t>
            </a:r>
          </a:p>
          <a:p>
            <a:pPr algn="ctr"/>
            <a:r>
              <a:rPr lang="en-US" sz="2800" b="1" dirty="0"/>
              <a:t>Matrix</a:t>
            </a:r>
          </a:p>
          <a:p>
            <a:pPr algn="ctr"/>
            <a:r>
              <a:rPr lang="en-US" sz="2800" b="1" dirty="0"/>
              <a:t>Composites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63D92C-E6D5-D64C-B715-7BF2DFD68507}"/>
              </a:ext>
            </a:extLst>
          </p:cNvPr>
          <p:cNvSpPr>
            <a:spLocks noChangeAspect="1"/>
          </p:cNvSpPr>
          <p:nvPr/>
        </p:nvSpPr>
        <p:spPr>
          <a:xfrm>
            <a:off x="1503961" y="4676114"/>
            <a:ext cx="1828800" cy="18288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62BA0E-6878-1647-816C-155F550C4039}"/>
              </a:ext>
            </a:extLst>
          </p:cNvPr>
          <p:cNvSpPr txBox="1"/>
          <p:nvPr/>
        </p:nvSpPr>
        <p:spPr>
          <a:xfrm>
            <a:off x="1706884" y="5328904"/>
            <a:ext cx="1422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Cermets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C624A0-1C38-D847-8326-EF70089AF581}"/>
              </a:ext>
            </a:extLst>
          </p:cNvPr>
          <p:cNvSpPr txBox="1"/>
          <p:nvPr/>
        </p:nvSpPr>
        <p:spPr>
          <a:xfrm>
            <a:off x="2605344" y="160738"/>
            <a:ext cx="32278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2B7C50"/>
                </a:solidFill>
              </a:rPr>
              <a:t>Nomenclature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CFC78F-CC43-7F4C-A7E5-33771FE548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62" t="33393"/>
          <a:stretch/>
        </p:blipFill>
        <p:spPr>
          <a:xfrm>
            <a:off x="6155994" y="280984"/>
            <a:ext cx="2403435" cy="2286000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723D43-626E-734A-9FC8-4FA858701D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720"/>
          <a:stretch/>
        </p:blipFill>
        <p:spPr>
          <a:xfrm>
            <a:off x="127261" y="6191"/>
            <a:ext cx="2491938" cy="274320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85D55CC-6C3E-B84F-9527-46B7B942844D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1373230" y="2749391"/>
            <a:ext cx="884605" cy="2378270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2212B49-2F6A-AD43-AE9B-D85828AF8FEC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4693788" y="1423984"/>
            <a:ext cx="1462206" cy="2326076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D6F62A3-08FC-8A44-824E-8FFC882C2650}"/>
              </a:ext>
            </a:extLst>
          </p:cNvPr>
          <p:cNvSpPr txBox="1"/>
          <p:nvPr/>
        </p:nvSpPr>
        <p:spPr>
          <a:xfrm rot="16200000">
            <a:off x="-1785936" y="5475098"/>
            <a:ext cx="40543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Randall M. German Particulate Composites: Fundamentals and Applications (2016)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5AE752-86FB-C740-9F9D-7F68AD774A3D}"/>
              </a:ext>
            </a:extLst>
          </p:cNvPr>
          <p:cNvSpPr txBox="1"/>
          <p:nvPr/>
        </p:nvSpPr>
        <p:spPr>
          <a:xfrm>
            <a:off x="6392234" y="377856"/>
            <a:ext cx="1050288" cy="523220"/>
          </a:xfrm>
          <a:prstGeom prst="rect">
            <a:avLst/>
          </a:prstGeom>
          <a:solidFill>
            <a:schemeClr val="tx1">
              <a:lumMod val="85000"/>
              <a:lumOff val="15000"/>
              <a:alpha val="3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Al-SiC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0E46328-88B6-A441-9017-B25279BA4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4851" y="1170376"/>
            <a:ext cx="1657092" cy="13716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95E349A-6D30-7D43-964D-3C6F2AFED17D}"/>
              </a:ext>
            </a:extLst>
          </p:cNvPr>
          <p:cNvSpPr txBox="1"/>
          <p:nvPr/>
        </p:nvSpPr>
        <p:spPr>
          <a:xfrm>
            <a:off x="3363084" y="1289011"/>
            <a:ext cx="902748" cy="400110"/>
          </a:xfrm>
          <a:prstGeom prst="rect">
            <a:avLst/>
          </a:prstGeom>
          <a:solidFill>
            <a:schemeClr val="tx1">
              <a:lumMod val="85000"/>
              <a:lumOff val="15000"/>
              <a:alpha val="3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WC-Co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D123D07-0F34-4043-B7AF-A6B2060EE9CA}"/>
              </a:ext>
            </a:extLst>
          </p:cNvPr>
          <p:cNvGrpSpPr/>
          <p:nvPr/>
        </p:nvGrpSpPr>
        <p:grpSpPr>
          <a:xfrm>
            <a:off x="4309008" y="3081621"/>
            <a:ext cx="5569802" cy="4289496"/>
            <a:chOff x="4309008" y="3081621"/>
            <a:chExt cx="5569802" cy="4289496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18BCF46-6960-0346-BA70-687D57AAE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07253" y="3081621"/>
              <a:ext cx="2440873" cy="18288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8337CF7-88AA-BC41-8620-E1FB2988B5B1}"/>
                </a:ext>
              </a:extLst>
            </p:cNvPr>
            <p:cNvSpPr txBox="1"/>
            <p:nvPr/>
          </p:nvSpPr>
          <p:spPr>
            <a:xfrm>
              <a:off x="7349319" y="3288395"/>
              <a:ext cx="1199367" cy="461665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34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Ni-Ni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3</a:t>
              </a:r>
              <a:r>
                <a:rPr lang="en-US" sz="2400" b="1" dirty="0">
                  <a:solidFill>
                    <a:schemeClr val="bg1"/>
                  </a:solidFill>
                </a:rPr>
                <a:t>Al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5149FFB-6EFB-2940-A2AE-DC8BDEF2B232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H="1">
              <a:off x="5154152" y="3996021"/>
              <a:ext cx="2053101" cy="52065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8" descr="CM30 L205_28kX_zoom">
              <a:extLst>
                <a:ext uri="{FF2B5EF4-FFF2-40B4-BE49-F238E27FC236}">
                  <a16:creationId xmlns:a16="http://schemas.microsoft.com/office/drawing/2014/main" id="{59236225-05FE-CC49-B679-6C55F7889D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5628" y="5267997"/>
              <a:ext cx="2103120" cy="210312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" name="Group 9">
              <a:extLst>
                <a:ext uri="{FF2B5EF4-FFF2-40B4-BE49-F238E27FC236}">
                  <a16:creationId xmlns:a16="http://schemas.microsoft.com/office/drawing/2014/main" id="{F4794183-275B-F74E-BB91-B463F320D5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3083" y="6943991"/>
              <a:ext cx="858838" cy="385763"/>
              <a:chOff x="2168" y="3096"/>
              <a:chExt cx="541" cy="243"/>
            </a:xfrm>
          </p:grpSpPr>
          <p:sp>
            <p:nvSpPr>
              <p:cNvPr id="33" name="Rectangle 10">
                <a:extLst>
                  <a:ext uri="{FF2B5EF4-FFF2-40B4-BE49-F238E27FC236}">
                    <a16:creationId xmlns:a16="http://schemas.microsoft.com/office/drawing/2014/main" id="{AC8658AE-7148-2140-BA77-D0788380AF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89" y="3096"/>
                <a:ext cx="458" cy="24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endParaRPr lang="en-US" altLang="en-US" dirty="0"/>
              </a:p>
            </p:txBody>
          </p:sp>
          <p:sp>
            <p:nvSpPr>
              <p:cNvPr id="34" name="Line 11">
                <a:extLst>
                  <a:ext uri="{FF2B5EF4-FFF2-40B4-BE49-F238E27FC236}">
                    <a16:creationId xmlns:a16="http://schemas.microsoft.com/office/drawing/2014/main" id="{05B56BB5-1D6B-1D4C-88C1-13293BCACE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61" y="3151"/>
                <a:ext cx="317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5" name="Text Box 12">
                <a:extLst>
                  <a:ext uri="{FF2B5EF4-FFF2-40B4-BE49-F238E27FC236}">
                    <a16:creationId xmlns:a16="http://schemas.microsoft.com/office/drawing/2014/main" id="{BE7085C6-F995-244F-B966-524FE2EBA5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8" y="3127"/>
                <a:ext cx="54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lnSpc>
                    <a:spcPct val="100000"/>
                  </a:lnSpc>
                </a:pPr>
                <a:r>
                  <a:rPr lang="en-US" altLang="en-US" sz="1600" dirty="0"/>
                  <a:t>50 nm</a:t>
                </a:r>
                <a:endParaRPr lang="en-US" altLang="en-US" sz="1600" b="0" dirty="0"/>
              </a:p>
            </p:txBody>
          </p:sp>
        </p:grpSp>
        <p:sp>
          <p:nvSpPr>
            <p:cNvPr id="36" name="Text Box 14">
              <a:extLst>
                <a:ext uri="{FF2B5EF4-FFF2-40B4-BE49-F238E27FC236}">
                  <a16:creationId xmlns:a16="http://schemas.microsoft.com/office/drawing/2014/main" id="{6F48D5F9-2F51-1848-A62A-C054B112D0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37681" y="5915730"/>
              <a:ext cx="6000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altLang="en-US" sz="1600" dirty="0">
                  <a:solidFill>
                    <a:srgbClr val="FFFF00"/>
                  </a:solidFill>
                  <a:latin typeface="Arial" panose="020B0604020202020204" pitchFamily="34" charset="0"/>
                </a:rPr>
                <a:t>NbC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774AA41-A16D-094A-B1C4-30978AA26FCA}"/>
                </a:ext>
              </a:extLst>
            </p:cNvPr>
            <p:cNvCxnSpPr>
              <a:cxnSpLocks/>
              <a:stCxn id="31" idx="1"/>
            </p:cNvCxnSpPr>
            <p:nvPr/>
          </p:nvCxnSpPr>
          <p:spPr>
            <a:xfrm flipH="1" flipV="1">
              <a:off x="4309008" y="5966058"/>
              <a:ext cx="1456620" cy="353499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725E39F-5098-0D48-A887-7365F651E03D}"/>
                </a:ext>
              </a:extLst>
            </p:cNvPr>
            <p:cNvSpPr txBox="1"/>
            <p:nvPr/>
          </p:nvSpPr>
          <p:spPr>
            <a:xfrm>
              <a:off x="5780563" y="5353664"/>
              <a:ext cx="2010102" cy="461665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34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Stainless Steel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E47FEAEA-FB4A-B348-B648-9485F375FCD5}"/>
                </a:ext>
              </a:extLst>
            </p:cNvPr>
            <p:cNvCxnSpPr>
              <a:cxnSpLocks/>
              <a:stCxn id="36" idx="2"/>
            </p:cNvCxnSpPr>
            <p:nvPr/>
          </p:nvCxnSpPr>
          <p:spPr>
            <a:xfrm>
              <a:off x="6337719" y="6252280"/>
              <a:ext cx="401096" cy="109932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415AF02-4267-2540-862D-C9ADEA223EEE}"/>
                </a:ext>
              </a:extLst>
            </p:cNvPr>
            <p:cNvCxnSpPr>
              <a:cxnSpLocks/>
            </p:cNvCxnSpPr>
            <p:nvPr/>
          </p:nvCxnSpPr>
          <p:spPr>
            <a:xfrm>
              <a:off x="6337719" y="6252280"/>
              <a:ext cx="401096" cy="705029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C47538D-1667-0E46-9713-85E51F8793FF}"/>
                </a:ext>
              </a:extLst>
            </p:cNvPr>
            <p:cNvSpPr txBox="1"/>
            <p:nvPr/>
          </p:nvSpPr>
          <p:spPr>
            <a:xfrm>
              <a:off x="6591820" y="4902040"/>
              <a:ext cx="3286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Precipitation-strengthened alloys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349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DAB5F5-641A-534C-A638-D83B7B755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82D4E8-EF79-164A-A0F4-797037AFE251}"/>
              </a:ext>
            </a:extLst>
          </p:cNvPr>
          <p:cNvSpPr txBox="1"/>
          <p:nvPr/>
        </p:nvSpPr>
        <p:spPr>
          <a:xfrm rot="16200000">
            <a:off x="-1700211" y="5239619"/>
            <a:ext cx="40543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Randall M. German Particulate Composites: Fundamentals and Applications (2016)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5F6577-C339-764A-BEEE-3876D7159B30}"/>
              </a:ext>
            </a:extLst>
          </p:cNvPr>
          <p:cNvSpPr txBox="1"/>
          <p:nvPr/>
        </p:nvSpPr>
        <p:spPr>
          <a:xfrm>
            <a:off x="3819991" y="353351"/>
            <a:ext cx="2418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B7C50"/>
                </a:solidFill>
              </a:rPr>
              <a:t>Composites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F9748B-C590-0A45-8BED-F91018DA1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46150"/>
            <a:ext cx="91440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06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DAB5F5-641A-534C-A638-D83B7B755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82D4E8-EF79-164A-A0F4-797037AFE251}"/>
              </a:ext>
            </a:extLst>
          </p:cNvPr>
          <p:cNvSpPr txBox="1"/>
          <p:nvPr/>
        </p:nvSpPr>
        <p:spPr>
          <a:xfrm rot="16200000">
            <a:off x="-1700211" y="5239619"/>
            <a:ext cx="40543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Randall M. German Particulate Composites: Fundamentals and Applications (2016)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5F6577-C339-764A-BEEE-3876D7159B30}"/>
              </a:ext>
            </a:extLst>
          </p:cNvPr>
          <p:cNvSpPr txBox="1"/>
          <p:nvPr/>
        </p:nvSpPr>
        <p:spPr>
          <a:xfrm>
            <a:off x="3819991" y="353351"/>
            <a:ext cx="2418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B7C50"/>
                </a:solidFill>
              </a:rPr>
              <a:t>Composites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B97544-E79B-D043-94B2-CFE3CFB22C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91" r="7576"/>
          <a:stretch/>
        </p:blipFill>
        <p:spPr>
          <a:xfrm>
            <a:off x="2272146" y="999682"/>
            <a:ext cx="7606145" cy="56514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1ECD7F-0E72-E14B-9CCF-E1F6E12F9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73" y="4035311"/>
            <a:ext cx="3657600" cy="263944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8230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25CB26-A1EB-6546-A3A4-365E7CA84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834E27-EB0F-7048-BB18-1559901960D7}"/>
              </a:ext>
            </a:extLst>
          </p:cNvPr>
          <p:cNvSpPr txBox="1"/>
          <p:nvPr/>
        </p:nvSpPr>
        <p:spPr>
          <a:xfrm>
            <a:off x="616527" y="176120"/>
            <a:ext cx="8825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2B7C50"/>
                </a:solidFill>
              </a:rPr>
              <a:t>Outline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7F8A80-E29E-5A4B-96E8-D176C1CB54D8}"/>
              </a:ext>
            </a:extLst>
          </p:cNvPr>
          <p:cNvSpPr txBox="1"/>
          <p:nvPr/>
        </p:nvSpPr>
        <p:spPr>
          <a:xfrm>
            <a:off x="616526" y="1471186"/>
            <a:ext cx="7968673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Background</a:t>
            </a:r>
          </a:p>
          <a:p>
            <a:pPr marL="457200" indent="-4572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Challenges and Opportunities</a:t>
            </a:r>
          </a:p>
          <a:p>
            <a:pPr marL="457200" indent="-4572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Selecting Materials for Applications</a:t>
            </a:r>
          </a:p>
          <a:p>
            <a:pPr marL="457200" indent="-4572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Composites and Cermets</a:t>
            </a:r>
          </a:p>
          <a:p>
            <a:pPr marL="457200" indent="-4572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W-ZrC Composites for sCO</a:t>
            </a:r>
            <a:r>
              <a:rPr lang="en-US" sz="3200" baseline="-25000" dirty="0"/>
              <a:t>2</a:t>
            </a:r>
            <a:r>
              <a:rPr lang="en-US" sz="3200" dirty="0"/>
              <a:t> heat exchangers</a:t>
            </a:r>
          </a:p>
          <a:p>
            <a:pPr marL="457200" indent="-4572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Computational Materials Science &amp; Engineering</a:t>
            </a:r>
          </a:p>
          <a:p>
            <a:pPr marL="457200" indent="-4572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Ongoing and Future Work (environmental stability and advanced manufacturing)</a:t>
            </a:r>
          </a:p>
        </p:txBody>
      </p:sp>
    </p:spTree>
    <p:extLst>
      <p:ext uri="{BB962C8B-B14F-4D97-AF65-F5344CB8AC3E}">
        <p14:creationId xmlns:p14="http://schemas.microsoft.com/office/powerpoint/2010/main" val="2803745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DAB5F5-641A-534C-A638-D83B7B755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20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F8ED15-E7FE-B74B-A6C3-C3934F5C49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72" r="11126" b="8514"/>
          <a:stretch/>
        </p:blipFill>
        <p:spPr>
          <a:xfrm>
            <a:off x="351641" y="433137"/>
            <a:ext cx="4703627" cy="667752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B4E7BC-BC8E-8444-AE0A-BA8CC17A7E7B}"/>
              </a:ext>
            </a:extLst>
          </p:cNvPr>
          <p:cNvSpPr txBox="1"/>
          <p:nvPr/>
        </p:nvSpPr>
        <p:spPr>
          <a:xfrm>
            <a:off x="5206581" y="645013"/>
            <a:ext cx="4794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2B7C50"/>
                </a:solidFill>
              </a:rPr>
              <a:t>Cermets are not new!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387345A-6594-6542-9355-702DA43DED66}"/>
              </a:ext>
            </a:extLst>
          </p:cNvPr>
          <p:cNvGrpSpPr/>
          <p:nvPr/>
        </p:nvGrpSpPr>
        <p:grpSpPr>
          <a:xfrm>
            <a:off x="2893954" y="1804737"/>
            <a:ext cx="4986216" cy="5486400"/>
            <a:chOff x="2893954" y="1804737"/>
            <a:chExt cx="4986216" cy="5486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6104DC8-F612-7B4F-8F05-B776E50A8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3489" r="53370" b="41574"/>
            <a:stretch/>
          </p:blipFill>
          <p:spPr>
            <a:xfrm>
              <a:off x="2893954" y="1804737"/>
              <a:ext cx="4986216" cy="5486400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FFA4886-B038-6345-9047-39E9A3EDE010}"/>
                </a:ext>
              </a:extLst>
            </p:cNvPr>
            <p:cNvSpPr/>
            <p:nvPr/>
          </p:nvSpPr>
          <p:spPr>
            <a:xfrm>
              <a:off x="3632200" y="3619500"/>
              <a:ext cx="3949700" cy="3671637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C8AD5F-5F69-A14E-8519-7DFE48A96C65}"/>
              </a:ext>
            </a:extLst>
          </p:cNvPr>
          <p:cNvSpPr txBox="1"/>
          <p:nvPr/>
        </p:nvSpPr>
        <p:spPr>
          <a:xfrm>
            <a:off x="1382528" y="67997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1925</a:t>
            </a:r>
          </a:p>
        </p:txBody>
      </p:sp>
    </p:spTree>
    <p:extLst>
      <p:ext uri="{BB962C8B-B14F-4D97-AF65-F5344CB8AC3E}">
        <p14:creationId xmlns:p14="http://schemas.microsoft.com/office/powerpoint/2010/main" val="176868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DAB5F5-641A-534C-A638-D83B7B755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21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7462F3-EF46-0843-AE43-B76B6C8DBBCC}"/>
              </a:ext>
            </a:extLst>
          </p:cNvPr>
          <p:cNvSpPr txBox="1"/>
          <p:nvPr/>
        </p:nvSpPr>
        <p:spPr>
          <a:xfrm>
            <a:off x="5206581" y="645013"/>
            <a:ext cx="47943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2B7C50"/>
                </a:solidFill>
              </a:rPr>
              <a:t>Cermets are not new!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E2D6EB-223E-D041-9AC8-309271086F70}"/>
              </a:ext>
            </a:extLst>
          </p:cNvPr>
          <p:cNvGrpSpPr/>
          <p:nvPr/>
        </p:nvGrpSpPr>
        <p:grpSpPr>
          <a:xfrm>
            <a:off x="796321" y="1417890"/>
            <a:ext cx="7315200" cy="5785975"/>
            <a:chOff x="932799" y="1594850"/>
            <a:chExt cx="7315200" cy="57859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2D17D90-D634-9F4B-B204-5D36AB3E5A4B}"/>
                </a:ext>
              </a:extLst>
            </p:cNvPr>
            <p:cNvGrpSpPr/>
            <p:nvPr/>
          </p:nvGrpSpPr>
          <p:grpSpPr>
            <a:xfrm>
              <a:off x="932799" y="1594850"/>
              <a:ext cx="7315200" cy="5785975"/>
              <a:chOff x="932799" y="1066796"/>
              <a:chExt cx="7315200" cy="578597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0EA2174-C4B2-C04F-813D-828F37746A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522" r="8732" b="59814"/>
              <a:stretch/>
            </p:blipFill>
            <p:spPr>
              <a:xfrm>
                <a:off x="932799" y="1066796"/>
                <a:ext cx="7315200" cy="428680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D0F5D7F-9248-DE4E-A6B2-C11F712538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522" t="86941" r="8732"/>
              <a:stretch/>
            </p:blipFill>
            <p:spPr>
              <a:xfrm>
                <a:off x="932799" y="5459721"/>
                <a:ext cx="7315200" cy="139305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AB25C4-F52A-7E43-8F88-E7BA8AD8B9FF}"/>
                </a:ext>
              </a:extLst>
            </p:cNvPr>
            <p:cNvSpPr txBox="1"/>
            <p:nvPr/>
          </p:nvSpPr>
          <p:spPr>
            <a:xfrm>
              <a:off x="2986268" y="694481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1954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0859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DAB5F5-641A-534C-A638-D83B7B755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22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E26724-AE3A-3149-A141-AAAA26A16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" y="195563"/>
            <a:ext cx="9144000" cy="681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47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DAB5F5-641A-534C-A638-D83B7B755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7C8FF0-29EE-0A4A-B1F6-49223B50F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12" t="2886" r="1406" b="21517"/>
          <a:stretch/>
        </p:blipFill>
        <p:spPr>
          <a:xfrm>
            <a:off x="5229225" y="2043112"/>
            <a:ext cx="4643439" cy="335756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82D4E8-EF79-164A-A0F4-797037AFE251}"/>
              </a:ext>
            </a:extLst>
          </p:cNvPr>
          <p:cNvSpPr txBox="1"/>
          <p:nvPr/>
        </p:nvSpPr>
        <p:spPr>
          <a:xfrm rot="16200000">
            <a:off x="-1787235" y="5475099"/>
            <a:ext cx="40543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Randall M. German Particulate Composites: Fundamentals and Applications (2016)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2F1EB2-D6D1-C04C-BC9C-92B1C9AF8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35" y="2043969"/>
            <a:ext cx="4054350" cy="335584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5F6577-C339-764A-BEEE-3876D7159B30}"/>
              </a:ext>
            </a:extLst>
          </p:cNvPr>
          <p:cNvSpPr txBox="1"/>
          <p:nvPr/>
        </p:nvSpPr>
        <p:spPr>
          <a:xfrm>
            <a:off x="1592777" y="222323"/>
            <a:ext cx="68728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B7C50"/>
                </a:solidFill>
              </a:rPr>
              <a:t>Cermets are widely used for</a:t>
            </a:r>
          </a:p>
          <a:p>
            <a:pPr algn="ctr"/>
            <a:r>
              <a:rPr lang="en-US" sz="3600" b="1" dirty="0">
                <a:solidFill>
                  <a:srgbClr val="2B7C50"/>
                </a:solidFill>
              </a:rPr>
              <a:t>machining and cutting applications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AAACFC-8408-4C48-B1D2-0EB1D8F3513C}"/>
              </a:ext>
            </a:extLst>
          </p:cNvPr>
          <p:cNvSpPr txBox="1"/>
          <p:nvPr/>
        </p:nvSpPr>
        <p:spPr>
          <a:xfrm>
            <a:off x="2581084" y="5730462"/>
            <a:ext cx="1333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2B7C50"/>
                </a:solidFill>
              </a:rPr>
              <a:t>WC-Co</a:t>
            </a:r>
          </a:p>
        </p:txBody>
      </p:sp>
    </p:spTree>
    <p:extLst>
      <p:ext uri="{BB962C8B-B14F-4D97-AF65-F5344CB8AC3E}">
        <p14:creationId xmlns:p14="http://schemas.microsoft.com/office/powerpoint/2010/main" val="3987028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0E41A7-7343-CC4A-8388-33920DF1D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24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74CDF8-09A6-3447-9AC1-D749D5F33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493"/>
          <a:stretch/>
        </p:blipFill>
        <p:spPr>
          <a:xfrm>
            <a:off x="457200" y="533253"/>
            <a:ext cx="9144000" cy="431632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95754C-5AAE-3048-AE27-3EB13E4A39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256" b="-3"/>
          <a:stretch/>
        </p:blipFill>
        <p:spPr>
          <a:xfrm>
            <a:off x="457200" y="5017163"/>
            <a:ext cx="9144000" cy="167105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7056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CEF61B-59D5-BA4D-82F3-D85CB7E8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25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852801-A5DB-BE4B-99AD-4116B70C2D70}"/>
              </a:ext>
            </a:extLst>
          </p:cNvPr>
          <p:cNvSpPr txBox="1"/>
          <p:nvPr/>
        </p:nvSpPr>
        <p:spPr>
          <a:xfrm>
            <a:off x="2918686" y="180474"/>
            <a:ext cx="42210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2B7C50"/>
                </a:solidFill>
              </a:rPr>
              <a:t>Thermodynamics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EC91217-EAB3-134F-A275-08945BD6821C}"/>
              </a:ext>
            </a:extLst>
          </p:cNvPr>
          <p:cNvGrpSpPr/>
          <p:nvPr/>
        </p:nvGrpSpPr>
        <p:grpSpPr>
          <a:xfrm>
            <a:off x="2997876" y="3011009"/>
            <a:ext cx="3860575" cy="2426766"/>
            <a:chOff x="2997876" y="3011009"/>
            <a:chExt cx="3860575" cy="242676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3681461-8FBD-584E-A62A-4EC16EE60A80}"/>
                </a:ext>
              </a:extLst>
            </p:cNvPr>
            <p:cNvSpPr txBox="1"/>
            <p:nvPr/>
          </p:nvSpPr>
          <p:spPr>
            <a:xfrm>
              <a:off x="2997876" y="4729889"/>
              <a:ext cx="25445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000" dirty="0"/>
                <a:t>T</a:t>
              </a:r>
              <a:r>
                <a:rPr lang="en-US" sz="4000" baseline="-25000" dirty="0"/>
                <a:t>m</a:t>
              </a:r>
              <a:r>
                <a:rPr lang="en-US" sz="4000" dirty="0"/>
                <a:t>=3,422°C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4A2EAB-5054-BA48-B452-3B7D9177CE03}"/>
                </a:ext>
              </a:extLst>
            </p:cNvPr>
            <p:cNvSpPr txBox="1"/>
            <p:nvPr/>
          </p:nvSpPr>
          <p:spPr>
            <a:xfrm>
              <a:off x="4313908" y="3586719"/>
              <a:ext cx="25445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T</a:t>
              </a:r>
              <a:r>
                <a:rPr lang="en-US" sz="4000" baseline="-25000" dirty="0"/>
                <a:t>m</a:t>
              </a:r>
              <a:r>
                <a:rPr lang="en-US" sz="4000" dirty="0"/>
                <a:t>=3,532°C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85AD19E-5846-B34D-8170-7B10AF3D1618}"/>
                </a:ext>
              </a:extLst>
            </p:cNvPr>
            <p:cNvCxnSpPr>
              <a:cxnSpLocks/>
            </p:cNvCxnSpPr>
            <p:nvPr/>
          </p:nvCxnSpPr>
          <p:spPr>
            <a:xfrm>
              <a:off x="5544307" y="3011009"/>
              <a:ext cx="0" cy="69569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D2D9471-68C7-1D48-9F40-2B3E0B797F5D}"/>
                </a:ext>
              </a:extLst>
            </p:cNvPr>
            <p:cNvCxnSpPr>
              <a:cxnSpLocks/>
            </p:cNvCxnSpPr>
            <p:nvPr/>
          </p:nvCxnSpPr>
          <p:spPr>
            <a:xfrm>
              <a:off x="4279657" y="3358854"/>
              <a:ext cx="0" cy="130522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4B91CCC-7337-3C46-A1D8-FF7B5E5A0463}"/>
              </a:ext>
            </a:extLst>
          </p:cNvPr>
          <p:cNvSpPr txBox="1"/>
          <p:nvPr/>
        </p:nvSpPr>
        <p:spPr>
          <a:xfrm>
            <a:off x="357696" y="1613379"/>
            <a:ext cx="93430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What temperature would be needed</a:t>
            </a:r>
          </a:p>
          <a:p>
            <a:pPr algn="ctr"/>
            <a:r>
              <a:rPr lang="en-US" sz="4800" dirty="0"/>
              <a:t>to fabricate W—ZrC composites?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5CB1E2-98C6-6246-AFE6-E2D0E7DEBA03}"/>
              </a:ext>
            </a:extLst>
          </p:cNvPr>
          <p:cNvSpPr txBox="1"/>
          <p:nvPr/>
        </p:nvSpPr>
        <p:spPr>
          <a:xfrm>
            <a:off x="3966248" y="6173786"/>
            <a:ext cx="2125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1,000°C</a:t>
            </a:r>
          </a:p>
        </p:txBody>
      </p:sp>
    </p:spTree>
    <p:extLst>
      <p:ext uri="{BB962C8B-B14F-4D97-AF65-F5344CB8AC3E}">
        <p14:creationId xmlns:p14="http://schemas.microsoft.com/office/powerpoint/2010/main" val="340134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CEF61B-59D5-BA4D-82F3-D85CB7E8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26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A2B296-3004-BF48-94F3-6324869B2C5F}"/>
              </a:ext>
            </a:extLst>
          </p:cNvPr>
          <p:cNvSpPr txBox="1"/>
          <p:nvPr/>
        </p:nvSpPr>
        <p:spPr>
          <a:xfrm>
            <a:off x="287196" y="3240590"/>
            <a:ext cx="94840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½ Zr</a:t>
            </a:r>
            <a:r>
              <a:rPr lang="en-US" sz="4400" baseline="-25000" dirty="0"/>
              <a:t>2</a:t>
            </a:r>
            <a:r>
              <a:rPr lang="en-US" sz="4400" dirty="0"/>
              <a:t>Cu(l)+WC(s) → ZrC(s)+W(s)+ ½ Cu(l)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852801-A5DB-BE4B-99AD-4116B70C2D70}"/>
              </a:ext>
            </a:extLst>
          </p:cNvPr>
          <p:cNvSpPr txBox="1"/>
          <p:nvPr/>
        </p:nvSpPr>
        <p:spPr>
          <a:xfrm>
            <a:off x="2918686" y="180474"/>
            <a:ext cx="42210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2B7C50"/>
                </a:solidFill>
              </a:rPr>
              <a:t>Thermodynamics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EE030B-0187-1940-817B-C3651068D5A3}"/>
              </a:ext>
            </a:extLst>
          </p:cNvPr>
          <p:cNvSpPr txBox="1"/>
          <p:nvPr/>
        </p:nvSpPr>
        <p:spPr>
          <a:xfrm>
            <a:off x="600048" y="2009273"/>
            <a:ext cx="8858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Displacement Reaction: Important Innovation!</a:t>
            </a:r>
          </a:p>
        </p:txBody>
      </p:sp>
    </p:spTree>
    <p:extLst>
      <p:ext uri="{BB962C8B-B14F-4D97-AF65-F5344CB8AC3E}">
        <p14:creationId xmlns:p14="http://schemas.microsoft.com/office/powerpoint/2010/main" val="1302579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CEF61B-59D5-BA4D-82F3-D85CB7E8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27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852801-A5DB-BE4B-99AD-4116B70C2D70}"/>
              </a:ext>
            </a:extLst>
          </p:cNvPr>
          <p:cNvSpPr txBox="1"/>
          <p:nvPr/>
        </p:nvSpPr>
        <p:spPr>
          <a:xfrm>
            <a:off x="2882717" y="74597"/>
            <a:ext cx="42210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2B7C50"/>
                </a:solidFill>
              </a:rPr>
              <a:t>Thermodynamics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5ACCBF-08FD-2844-83F4-A6D276C696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82" b="5189"/>
          <a:stretch/>
        </p:blipFill>
        <p:spPr>
          <a:xfrm>
            <a:off x="1046734" y="771785"/>
            <a:ext cx="8458200" cy="611590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0F197DB-D798-4049-B7B3-950628EB00EB}"/>
              </a:ext>
            </a:extLst>
          </p:cNvPr>
          <p:cNvGrpSpPr/>
          <p:nvPr/>
        </p:nvGrpSpPr>
        <p:grpSpPr>
          <a:xfrm>
            <a:off x="5822101" y="3158836"/>
            <a:ext cx="545265" cy="3158837"/>
            <a:chOff x="5822101" y="3158836"/>
            <a:chExt cx="545265" cy="315883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F11C97-D094-B445-8F17-6660AFA32E71}"/>
                </a:ext>
              </a:extLst>
            </p:cNvPr>
            <p:cNvSpPr txBox="1"/>
            <p:nvPr/>
          </p:nvSpPr>
          <p:spPr>
            <a:xfrm rot="16200000">
              <a:off x="5589024" y="5522026"/>
              <a:ext cx="98937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CuZr</a:t>
              </a:r>
              <a:r>
                <a:rPr lang="en-US" sz="2800" b="1" baseline="-25000" dirty="0"/>
                <a:t>2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C292C6A-885C-B14D-9968-43209A8CB8E8}"/>
                </a:ext>
              </a:extLst>
            </p:cNvPr>
            <p:cNvCxnSpPr/>
            <p:nvPr/>
          </p:nvCxnSpPr>
          <p:spPr>
            <a:xfrm>
              <a:off x="6367366" y="3158836"/>
              <a:ext cx="0" cy="3158837"/>
            </a:xfrm>
            <a:prstGeom prst="line">
              <a:avLst/>
            </a:prstGeom>
            <a:ln w="34925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049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209171-1C24-804C-B1E7-F0634C02F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28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47D66C-3195-2B4A-A622-7DEEE3776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10058400" cy="751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03226A-D8C1-C042-B923-C77DEE172410}"/>
              </a:ext>
            </a:extLst>
          </p:cNvPr>
          <p:cNvSpPr txBox="1"/>
          <p:nvPr/>
        </p:nvSpPr>
        <p:spPr>
          <a:xfrm rot="16200000">
            <a:off x="-3182602" y="4012723"/>
            <a:ext cx="65806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https://www.energy.gov/sites/prod/files/2016/08/f33/PCHE%2006%20-%20Sandhage%20Purdue%20DE-EE0007117%20CSP%20Program%20Summit.pdf</a:t>
            </a:r>
          </a:p>
        </p:txBody>
      </p:sp>
    </p:spTree>
    <p:extLst>
      <p:ext uri="{BB962C8B-B14F-4D97-AF65-F5344CB8AC3E}">
        <p14:creationId xmlns:p14="http://schemas.microsoft.com/office/powerpoint/2010/main" val="2512422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D6DBE1-239E-B34C-BED7-3AC18A89B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29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06CA5D-0011-8E4A-BD7B-31B0A2650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636"/>
            <a:ext cx="10058400" cy="7555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DF84F7-BAE3-1449-A85B-7C2D35F4C4C6}"/>
              </a:ext>
            </a:extLst>
          </p:cNvPr>
          <p:cNvSpPr txBox="1"/>
          <p:nvPr/>
        </p:nvSpPr>
        <p:spPr>
          <a:xfrm rot="16200000">
            <a:off x="-3182602" y="4012723"/>
            <a:ext cx="65806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https://www.energy.gov/sites/prod/files/2016/08/f33/PCHE%2006%20-%20Sandhage%20Purdue%20DE-EE0007117%20CSP%20Program%20Summit.pdf</a:t>
            </a:r>
          </a:p>
        </p:txBody>
      </p:sp>
    </p:spTree>
    <p:extLst>
      <p:ext uri="{BB962C8B-B14F-4D97-AF65-F5344CB8AC3E}">
        <p14:creationId xmlns:p14="http://schemas.microsoft.com/office/powerpoint/2010/main" val="3032358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4BEA5982-8137-CF45-80EA-696F4FF3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E029A0A-E017-2640-98B3-40898268938F}"/>
              </a:ext>
            </a:extLst>
          </p:cNvPr>
          <p:cNvGrpSpPr/>
          <p:nvPr/>
        </p:nvGrpSpPr>
        <p:grpSpPr>
          <a:xfrm>
            <a:off x="-8397" y="182404"/>
            <a:ext cx="10075194" cy="6421052"/>
            <a:chOff x="-8397" y="182404"/>
            <a:chExt cx="10075194" cy="642105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FF8F8B7-C0CB-F941-A969-E0CBDE6F4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220" b="8534"/>
            <a:stretch/>
          </p:blipFill>
          <p:spPr>
            <a:xfrm>
              <a:off x="-3175" y="905304"/>
              <a:ext cx="10058400" cy="5698152"/>
            </a:xfrm>
            <a:prstGeom prst="rect">
              <a:avLst/>
            </a:prstGeom>
            <a:ln w="15875">
              <a:noFill/>
            </a:ln>
          </p:spPr>
        </p:pic>
        <p:sp>
          <p:nvSpPr>
            <p:cNvPr id="4" name="TextBox 29">
              <a:extLst>
                <a:ext uri="{FF2B5EF4-FFF2-40B4-BE49-F238E27FC236}">
                  <a16:creationId xmlns:a16="http://schemas.microsoft.com/office/drawing/2014/main" id="{8BA6DE52-9E87-494A-BC83-DF89B69D95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602" y="182404"/>
              <a:ext cx="4879862" cy="397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980" dirty="0">
                  <a:solidFill>
                    <a:srgbClr val="000000"/>
                  </a:solidFill>
                </a:rPr>
                <a:t>1 Quad = 1x10</a:t>
              </a:r>
              <a:r>
                <a:rPr lang="en-US" altLang="en-US" sz="1980" baseline="30000" dirty="0">
                  <a:solidFill>
                    <a:srgbClr val="000000"/>
                  </a:solidFill>
                </a:rPr>
                <a:t>15</a:t>
              </a:r>
              <a:r>
                <a:rPr lang="en-US" altLang="en-US" sz="1980" dirty="0">
                  <a:solidFill>
                    <a:srgbClr val="000000"/>
                  </a:solidFill>
                </a:rPr>
                <a:t> BTU = 1.05 x10</a:t>
              </a:r>
              <a:r>
                <a:rPr lang="en-US" altLang="en-US" sz="1980" baseline="30000" dirty="0">
                  <a:solidFill>
                    <a:srgbClr val="000000"/>
                  </a:solidFill>
                </a:rPr>
                <a:t>18</a:t>
              </a:r>
              <a:r>
                <a:rPr lang="en-US" altLang="en-US" sz="1980" dirty="0">
                  <a:solidFill>
                    <a:srgbClr val="000000"/>
                  </a:solidFill>
                </a:rPr>
                <a:t> Joules</a:t>
              </a:r>
            </a:p>
          </p:txBody>
        </p:sp>
        <p:sp>
          <p:nvSpPr>
            <p:cNvPr id="5" name="TextBox 23">
              <a:extLst>
                <a:ext uri="{FF2B5EF4-FFF2-40B4-BE49-F238E27FC236}">
                  <a16:creationId xmlns:a16="http://schemas.microsoft.com/office/drawing/2014/main" id="{2C6D2A4E-8830-A04C-9700-B68B2F65AE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397" y="197425"/>
              <a:ext cx="10075194" cy="461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 dirty="0">
                  <a:solidFill>
                    <a:srgbClr val="000000"/>
                  </a:solidFill>
                </a:rPr>
                <a:t>Estimated U.S. Energy Consumption (2017): 97.7 Quads = 102.6 EJ</a:t>
              </a:r>
            </a:p>
          </p:txBody>
        </p:sp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81D3173A-BB73-4A41-879B-E63F2C3CCE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97" y="1334968"/>
              <a:ext cx="1096775" cy="295466"/>
            </a:xfrm>
            <a:prstGeom prst="rect">
              <a:avLst/>
            </a:prstGeom>
            <a:solidFill>
              <a:srgbClr val="FED530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defTabSz="10058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20" dirty="0">
                  <a:solidFill>
                    <a:srgbClr val="000000"/>
                  </a:solidFill>
                </a:rPr>
                <a:t>Solar: 0.775</a:t>
              </a: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9CDBA033-9558-6045-BEDD-69176E0012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10" y="1748778"/>
              <a:ext cx="1188720" cy="329184"/>
            </a:xfrm>
            <a:prstGeom prst="rect">
              <a:avLst/>
            </a:prstGeom>
            <a:solidFill>
              <a:srgbClr val="CA0813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defTabSz="10058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20" dirty="0">
                  <a:solidFill>
                    <a:srgbClr val="FFFFFF"/>
                  </a:solidFill>
                </a:rPr>
                <a:t>Nuclear: 8.42</a:t>
              </a:r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9B856500-27B6-1E4B-866D-59899AE1C7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10" y="2232127"/>
              <a:ext cx="1097280" cy="32918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defTabSz="10058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20" dirty="0">
                  <a:solidFill>
                    <a:srgbClr val="FFFFFF"/>
                  </a:solidFill>
                </a:rPr>
                <a:t>Hydro: 2.77</a:t>
              </a: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6C9E32A5-841B-3945-9E63-A3830D35DA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10" y="2750606"/>
              <a:ext cx="1097280" cy="329184"/>
            </a:xfrm>
            <a:prstGeom prst="rect">
              <a:avLst/>
            </a:prstGeom>
            <a:solidFill>
              <a:srgbClr val="901D8F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defTabSz="10058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20" dirty="0">
                  <a:solidFill>
                    <a:srgbClr val="FFFFFF"/>
                  </a:solidFill>
                </a:rPr>
                <a:t>Wind: 2.35</a:t>
              </a: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B03CD6D3-DA1F-3A42-8F12-5DB932FB13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10" y="3162716"/>
              <a:ext cx="932688" cy="329184"/>
            </a:xfrm>
            <a:prstGeom prst="rect">
              <a:avLst/>
            </a:prstGeom>
            <a:solidFill>
              <a:srgbClr val="80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defTabSz="10058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20" dirty="0">
                  <a:solidFill>
                    <a:srgbClr val="FFFFFF"/>
                  </a:solidFill>
                </a:rPr>
                <a:t>Geo: 0.21</a:t>
              </a:r>
            </a:p>
          </p:txBody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220AEA39-F14B-5649-AB41-75452E25AE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11" y="3577139"/>
              <a:ext cx="729687" cy="822960"/>
            </a:xfrm>
            <a:prstGeom prst="rect">
              <a:avLst/>
            </a:prstGeom>
            <a:solidFill>
              <a:srgbClr val="4CABF2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defTabSz="10058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20" dirty="0">
                  <a:solidFill>
                    <a:srgbClr val="FFFFFF"/>
                  </a:solidFill>
                </a:rPr>
                <a:t>Natural</a:t>
              </a:r>
            </a:p>
            <a:p>
              <a:pPr defTabSz="10058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20" dirty="0">
                  <a:solidFill>
                    <a:srgbClr val="FFFFFF"/>
                  </a:solidFill>
                </a:rPr>
                <a:t>Gas: </a:t>
              </a:r>
            </a:p>
            <a:p>
              <a:pPr defTabSz="10058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20" dirty="0">
                  <a:solidFill>
                    <a:srgbClr val="FFFFFF"/>
                  </a:solidFill>
                </a:rPr>
                <a:t>28.0</a:t>
              </a: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3E7AD105-D42C-0042-A5E0-8D225B0AAB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10" y="4489871"/>
              <a:ext cx="718466" cy="49859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defTabSz="10058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20" dirty="0">
                  <a:solidFill>
                    <a:srgbClr val="FFFFFF"/>
                  </a:solidFill>
                </a:rPr>
                <a:t>Coal:   </a:t>
              </a:r>
            </a:p>
            <a:p>
              <a:pPr defTabSz="10058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20" dirty="0">
                  <a:solidFill>
                    <a:srgbClr val="FFFFFF"/>
                  </a:solidFill>
                </a:rPr>
                <a:t>14.0</a:t>
              </a:r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0F37F0BF-46E8-D14B-8376-AF3600ED96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10" y="5146457"/>
              <a:ext cx="850392" cy="329184"/>
            </a:xfrm>
            <a:prstGeom prst="rect">
              <a:avLst/>
            </a:prstGeom>
            <a:solidFill>
              <a:srgbClr val="46BE48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defTabSz="10058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20" dirty="0">
                  <a:solidFill>
                    <a:srgbClr val="000000"/>
                  </a:solidFill>
                </a:rPr>
                <a:t>Bio: 4.91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F5E4C33-1A05-0A47-84F1-C6411DF4991D}"/>
                </a:ext>
              </a:extLst>
            </p:cNvPr>
            <p:cNvSpPr txBox="1"/>
            <p:nvPr/>
          </p:nvSpPr>
          <p:spPr bwMode="auto">
            <a:xfrm>
              <a:off x="3271006" y="1496630"/>
              <a:ext cx="915635" cy="981038"/>
            </a:xfrm>
            <a:prstGeom prst="rect">
              <a:avLst/>
            </a:prstGeom>
            <a:solidFill>
              <a:srgbClr val="FFCC66"/>
            </a:solidFill>
          </p:spPr>
          <p:txBody>
            <a:bodyPr wrap="none">
              <a:spAutoFit/>
            </a:bodyPr>
            <a:lstStyle/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55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55" dirty="0">
                  <a:solidFill>
                    <a:srgbClr val="000000"/>
                  </a:solidFill>
                  <a:latin typeface="Arial" charset="0"/>
                  <a:ea typeface="ヒラギノ角ゴ Pro W3" charset="0"/>
                </a:rPr>
                <a:t>Electricity </a:t>
              </a:r>
            </a:p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55" dirty="0">
                  <a:solidFill>
                    <a:srgbClr val="000000"/>
                  </a:solidFill>
                  <a:latin typeface="Arial" charset="0"/>
                  <a:ea typeface="ヒラギノ角ゴ Pro W3" charset="0"/>
                </a:rPr>
                <a:t>Generation</a:t>
              </a:r>
            </a:p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55" dirty="0">
                  <a:solidFill>
                    <a:srgbClr val="000000"/>
                  </a:solidFill>
                  <a:latin typeface="Arial" charset="0"/>
                  <a:ea typeface="ヒラギノ角ゴ Pro W3" charset="0"/>
                </a:rPr>
                <a:t>37.2</a:t>
              </a:r>
            </a:p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55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96C33D-7835-EF4A-B6D2-17ADBB7C6B7F}"/>
                </a:ext>
              </a:extLst>
            </p:cNvPr>
            <p:cNvSpPr txBox="1"/>
            <p:nvPr/>
          </p:nvSpPr>
          <p:spPr bwMode="auto">
            <a:xfrm>
              <a:off x="4267513" y="1565978"/>
              <a:ext cx="475488" cy="265176"/>
            </a:xfrm>
            <a:prstGeom prst="rect">
              <a:avLst/>
            </a:prstGeom>
            <a:solidFill>
              <a:srgbClr val="E49942"/>
            </a:solidFill>
          </p:spPr>
          <p:txBody>
            <a:bodyPr wrap="none">
              <a:spAutoFit/>
            </a:bodyPr>
            <a:lstStyle/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55" dirty="0">
                  <a:solidFill>
                    <a:srgbClr val="000000"/>
                  </a:solidFill>
                  <a:latin typeface="Arial" charset="0"/>
                  <a:ea typeface="ヒラギノ角ゴ Pro W3" charset="0"/>
                </a:rPr>
                <a:t>12.5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FE53786-2163-F64F-9E3D-16A5000A4F68}"/>
                </a:ext>
              </a:extLst>
            </p:cNvPr>
            <p:cNvSpPr txBox="1"/>
            <p:nvPr/>
          </p:nvSpPr>
          <p:spPr bwMode="auto">
            <a:xfrm>
              <a:off x="7002463" y="2533592"/>
              <a:ext cx="795528" cy="447815"/>
            </a:xfrm>
            <a:prstGeom prst="rect">
              <a:avLst/>
            </a:prstGeom>
            <a:solidFill>
              <a:srgbClr val="FF88FF"/>
            </a:solidFill>
          </p:spPr>
          <p:txBody>
            <a:bodyPr>
              <a:spAutoFit/>
            </a:bodyPr>
            <a:lstStyle/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55" dirty="0">
                  <a:solidFill>
                    <a:srgbClr val="000000"/>
                  </a:solidFill>
                  <a:latin typeface="Arial" charset="0"/>
                  <a:ea typeface="ヒラギノ角ゴ Pro W3" charset="0"/>
                </a:rPr>
                <a:t>Res.</a:t>
              </a:r>
            </a:p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55" dirty="0">
                  <a:solidFill>
                    <a:srgbClr val="000000"/>
                  </a:solidFill>
                  <a:latin typeface="Arial" charset="0"/>
                  <a:ea typeface="ヒラギノ角ゴ Pro W3" charset="0"/>
                </a:rPr>
                <a:t>10.7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06738BE-2F12-B74E-86B4-6CA9AFADF69F}"/>
                </a:ext>
              </a:extLst>
            </p:cNvPr>
            <p:cNvSpPr txBox="1"/>
            <p:nvPr/>
          </p:nvSpPr>
          <p:spPr bwMode="auto">
            <a:xfrm>
              <a:off x="7016814" y="3272137"/>
              <a:ext cx="795528" cy="447815"/>
            </a:xfrm>
            <a:prstGeom prst="rect">
              <a:avLst/>
            </a:prstGeom>
            <a:solidFill>
              <a:srgbClr val="FF88FF"/>
            </a:solidFill>
          </p:spPr>
          <p:txBody>
            <a:bodyPr>
              <a:spAutoFit/>
            </a:bodyPr>
            <a:lstStyle/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55" dirty="0">
                  <a:solidFill>
                    <a:srgbClr val="000000"/>
                  </a:solidFill>
                  <a:latin typeface="Arial" charset="0"/>
                  <a:ea typeface="ヒラギノ角ゴ Pro W3" charset="0"/>
                </a:rPr>
                <a:t>Comm.</a:t>
              </a:r>
            </a:p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55" dirty="0">
                  <a:solidFill>
                    <a:srgbClr val="000000"/>
                  </a:solidFill>
                  <a:latin typeface="Arial" charset="0"/>
                  <a:ea typeface="ヒラギノ角ゴ Pro W3" charset="0"/>
                </a:rPr>
                <a:t>8.99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732252-D38D-C342-A136-A676BEA02203}"/>
                </a:ext>
              </a:extLst>
            </p:cNvPr>
            <p:cNvSpPr txBox="1"/>
            <p:nvPr/>
          </p:nvSpPr>
          <p:spPr bwMode="auto">
            <a:xfrm>
              <a:off x="7016814" y="3886200"/>
              <a:ext cx="795528" cy="731520"/>
            </a:xfrm>
            <a:prstGeom prst="rect">
              <a:avLst/>
            </a:prstGeom>
            <a:solidFill>
              <a:srgbClr val="FF88FF"/>
            </a:solidFill>
          </p:spPr>
          <p:txBody>
            <a:bodyPr wrap="none">
              <a:spAutoFit/>
            </a:bodyPr>
            <a:lstStyle/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55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55" dirty="0">
                  <a:solidFill>
                    <a:srgbClr val="000000"/>
                  </a:solidFill>
                  <a:latin typeface="Arial" charset="0"/>
                  <a:ea typeface="ヒラギノ角ゴ Pro W3" charset="0"/>
                </a:rPr>
                <a:t>Industrial</a:t>
              </a:r>
            </a:p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55" dirty="0">
                  <a:solidFill>
                    <a:srgbClr val="000000"/>
                  </a:solidFill>
                  <a:latin typeface="Arial" charset="0"/>
                  <a:ea typeface="ヒラギノ角ゴ Pro W3" charset="0"/>
                </a:rPr>
                <a:t>25.2</a:t>
              </a:r>
            </a:p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55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66F911-5684-864E-AA82-19F30B1A9FF4}"/>
                </a:ext>
              </a:extLst>
            </p:cNvPr>
            <p:cNvSpPr txBox="1"/>
            <p:nvPr/>
          </p:nvSpPr>
          <p:spPr bwMode="auto">
            <a:xfrm>
              <a:off x="7016814" y="4991644"/>
              <a:ext cx="795528" cy="859536"/>
            </a:xfrm>
            <a:prstGeom prst="rect">
              <a:avLst/>
            </a:prstGeom>
            <a:solidFill>
              <a:srgbClr val="FF88FF"/>
            </a:solidFill>
          </p:spPr>
          <p:txBody>
            <a:bodyPr wrap="none">
              <a:spAutoFit/>
            </a:bodyPr>
            <a:lstStyle/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55" dirty="0">
                  <a:solidFill>
                    <a:srgbClr val="000000"/>
                  </a:solidFill>
                  <a:latin typeface="Arial" charset="0"/>
                  <a:ea typeface="ヒラギノ角ゴ Pro W3" charset="0"/>
                </a:rPr>
                <a:t>Trans-</a:t>
              </a:r>
            </a:p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55" dirty="0">
                  <a:solidFill>
                    <a:srgbClr val="000000"/>
                  </a:solidFill>
                  <a:latin typeface="Arial" charset="0"/>
                  <a:ea typeface="ヒラギノ角ゴ Pro W3" charset="0"/>
                </a:rPr>
                <a:t>portation</a:t>
              </a:r>
            </a:p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55" dirty="0">
                  <a:solidFill>
                    <a:srgbClr val="000000"/>
                  </a:solidFill>
                  <a:latin typeface="Arial" charset="0"/>
                  <a:ea typeface="ヒラギノ角ゴ Pro W3" charset="0"/>
                </a:rPr>
                <a:t>28.1</a:t>
              </a:r>
            </a:p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55" dirty="0">
                <a:solidFill>
                  <a:srgbClr val="000000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94C42D5-C39C-7741-861A-7D5AE0E10B34}"/>
                </a:ext>
              </a:extLst>
            </p:cNvPr>
            <p:cNvSpPr/>
            <p:nvPr/>
          </p:nvSpPr>
          <p:spPr>
            <a:xfrm>
              <a:off x="9340403" y="2415727"/>
              <a:ext cx="540912" cy="594710"/>
            </a:xfrm>
            <a:prstGeom prst="rect">
              <a:avLst/>
            </a:prstGeom>
            <a:solidFill>
              <a:srgbClr val="B9B9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EF12CC-329E-4F4B-B58A-B4C941102326}"/>
                </a:ext>
              </a:extLst>
            </p:cNvPr>
            <p:cNvSpPr txBox="1"/>
            <p:nvPr/>
          </p:nvSpPr>
          <p:spPr bwMode="auto">
            <a:xfrm>
              <a:off x="9197831" y="2381243"/>
              <a:ext cx="768096" cy="60016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charset="0"/>
                  <a:ea typeface="ヒラギノ角ゴ Pro W3" charset="0"/>
                </a:rPr>
                <a:t>Rejected</a:t>
              </a:r>
            </a:p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charset="0"/>
                  <a:ea typeface="ヒラギノ角ゴ Pro W3" charset="0"/>
                </a:rPr>
                <a:t>Energy</a:t>
              </a:r>
            </a:p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 charset="0"/>
                  <a:ea typeface="ヒラギノ角ゴ Pro W3" charset="0"/>
                </a:rPr>
                <a:t>66.7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D6491F3-9FCC-1845-9A7B-FCCBE4EC8CD3}"/>
                </a:ext>
              </a:extLst>
            </p:cNvPr>
            <p:cNvSpPr/>
            <p:nvPr/>
          </p:nvSpPr>
          <p:spPr>
            <a:xfrm>
              <a:off x="9302750" y="4175125"/>
              <a:ext cx="578565" cy="609600"/>
            </a:xfrm>
            <a:prstGeom prst="rect">
              <a:avLst/>
            </a:prstGeom>
            <a:solidFill>
              <a:srgbClr val="6161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CB90FD6-B72D-1545-98C4-9E39865D4D7A}"/>
                </a:ext>
              </a:extLst>
            </p:cNvPr>
            <p:cNvSpPr txBox="1"/>
            <p:nvPr/>
          </p:nvSpPr>
          <p:spPr bwMode="auto">
            <a:xfrm>
              <a:off x="9163414" y="4148547"/>
              <a:ext cx="824230" cy="8032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55" dirty="0">
                  <a:solidFill>
                    <a:srgbClr val="FFFFFF"/>
                  </a:solidFill>
                  <a:latin typeface="Arial" charset="0"/>
                  <a:ea typeface="ヒラギノ角ゴ Pro W3" charset="0"/>
                </a:rPr>
                <a:t>Energy Services</a:t>
              </a:r>
            </a:p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55" dirty="0">
                  <a:solidFill>
                    <a:srgbClr val="FFFFFF"/>
                  </a:solidFill>
                  <a:latin typeface="Arial" charset="0"/>
                  <a:ea typeface="ヒラギノ角ゴ Pro W3" charset="0"/>
                </a:rPr>
                <a:t>31.1</a:t>
              </a:r>
            </a:p>
            <a:p>
              <a:pPr algn="ctr" defTabSz="100584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55" dirty="0">
                <a:solidFill>
                  <a:srgbClr val="FFFFFF"/>
                </a:solidFill>
                <a:latin typeface="Arial" charset="0"/>
                <a:ea typeface="ヒラギノ角ゴ Pro W3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BF30DD3-1783-FD48-83D9-546F18F7FD1E}"/>
                </a:ext>
              </a:extLst>
            </p:cNvPr>
            <p:cNvSpPr/>
            <p:nvPr/>
          </p:nvSpPr>
          <p:spPr>
            <a:xfrm>
              <a:off x="117475" y="5851180"/>
              <a:ext cx="568325" cy="416270"/>
            </a:xfrm>
            <a:prstGeom prst="rect">
              <a:avLst/>
            </a:prstGeom>
            <a:solidFill>
              <a:srgbClr val="095F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0">
              <a:extLst>
                <a:ext uri="{FF2B5EF4-FFF2-40B4-BE49-F238E27FC236}">
                  <a16:creationId xmlns:a16="http://schemas.microsoft.com/office/drawing/2014/main" id="{6E2AC2A4-030F-604E-9E48-034FF145F4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97" y="5810016"/>
              <a:ext cx="1048685" cy="49859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anose="020B0300000000000000" pitchFamily="34" charset="-128"/>
                </a:defRPr>
              </a:lvl9pPr>
            </a:lstStyle>
            <a:p>
              <a:pPr defTabSz="10058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20" dirty="0">
                  <a:solidFill>
                    <a:srgbClr val="FFFFFF"/>
                  </a:solidFill>
                </a:rPr>
                <a:t>Petroleum: </a:t>
              </a:r>
            </a:p>
            <a:p>
              <a:pPr defTabSz="100584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320" dirty="0">
                  <a:solidFill>
                    <a:srgbClr val="FFFFFF"/>
                  </a:solidFill>
                </a:rPr>
                <a:t>36.2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83803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D521AE-AFC9-2E41-A9A9-CD9E8C2D0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30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682606-0A14-D94A-8538-907E207E9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257"/>
            <a:ext cx="10058400" cy="7591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49A0A8-788A-734F-B216-D3191F8ED131}"/>
              </a:ext>
            </a:extLst>
          </p:cNvPr>
          <p:cNvSpPr txBox="1"/>
          <p:nvPr/>
        </p:nvSpPr>
        <p:spPr>
          <a:xfrm rot="16200000">
            <a:off x="-3182602" y="4012723"/>
            <a:ext cx="65806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https://www.energy.gov/sites/prod/files/2016/08/f33/PCHE%2006%20-%20Sandhage%20Purdue%20DE-EE0007117%20CSP%20Program%20Summit.pdf</a:t>
            </a:r>
          </a:p>
        </p:txBody>
      </p:sp>
    </p:spTree>
    <p:extLst>
      <p:ext uri="{BB962C8B-B14F-4D97-AF65-F5344CB8AC3E}">
        <p14:creationId xmlns:p14="http://schemas.microsoft.com/office/powerpoint/2010/main" val="1609785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C5EBA0-1AD7-724F-97F2-A73402F9F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31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E9E1B5-D5BF-5048-B973-1E7754AFE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10058400" cy="7543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01D02B-9E87-4A4F-B8E1-D1737EDE1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075" y="4714876"/>
            <a:ext cx="2202824" cy="219456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A8C3A4-57A4-4E4E-99C2-8CB27A65E67A}"/>
              </a:ext>
            </a:extLst>
          </p:cNvPr>
          <p:cNvSpPr txBox="1"/>
          <p:nvPr/>
        </p:nvSpPr>
        <p:spPr>
          <a:xfrm rot="16200000">
            <a:off x="-3182602" y="4012723"/>
            <a:ext cx="65806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https://www.energy.gov/sites/prod/files/2016/08/f33/PCHE%2006%20-%20Sandhage%20Purdue%20DE-EE0007117%20CSP%20Program%20Summit.pdf</a:t>
            </a:r>
          </a:p>
        </p:txBody>
      </p:sp>
    </p:spTree>
    <p:extLst>
      <p:ext uri="{BB962C8B-B14F-4D97-AF65-F5344CB8AC3E}">
        <p14:creationId xmlns:p14="http://schemas.microsoft.com/office/powerpoint/2010/main" val="29713101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0F7BC0-DB61-8E41-9401-BD58EE7E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32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3184CE-DC2B-C24C-B1AA-0D3D7BB87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45"/>
          <a:stretch/>
        </p:blipFill>
        <p:spPr>
          <a:xfrm>
            <a:off x="0" y="1052731"/>
            <a:ext cx="5714690" cy="2134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FC1990-47C0-D94E-BA11-A34F80F54AF3}"/>
              </a:ext>
            </a:extLst>
          </p:cNvPr>
          <p:cNvSpPr txBox="1"/>
          <p:nvPr/>
        </p:nvSpPr>
        <p:spPr>
          <a:xfrm>
            <a:off x="1101640" y="177799"/>
            <a:ext cx="3511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2B7C50"/>
                </a:solidFill>
              </a:rPr>
              <a:t>W-ZrC Composite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32CDEA-5391-CB4B-9E35-A1697C7B20AC}"/>
              </a:ext>
            </a:extLst>
          </p:cNvPr>
          <p:cNvSpPr txBox="1"/>
          <p:nvPr/>
        </p:nvSpPr>
        <p:spPr>
          <a:xfrm>
            <a:off x="5714690" y="500964"/>
            <a:ext cx="4172585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Composition</a:t>
            </a:r>
          </a:p>
          <a:p>
            <a:r>
              <a:rPr lang="en-US" sz="2400" dirty="0"/>
              <a:t>58.1 ± 0.7 vol% ZrC</a:t>
            </a:r>
          </a:p>
          <a:p>
            <a:r>
              <a:rPr lang="en-US" sz="2400" dirty="0"/>
              <a:t>35.7 ± 0.4 vol% W</a:t>
            </a:r>
          </a:p>
          <a:p>
            <a:r>
              <a:rPr lang="en-US" sz="2400" dirty="0"/>
              <a:t>2.2 ± 0.6 vol% WC</a:t>
            </a:r>
          </a:p>
          <a:p>
            <a:r>
              <a:rPr lang="en-US" sz="2400" dirty="0"/>
              <a:t>4.0 ± 0.7 vol% Cu</a:t>
            </a:r>
          </a:p>
          <a:p>
            <a:endParaRPr lang="en-US" sz="2400" dirty="0"/>
          </a:p>
          <a:p>
            <a:r>
              <a:rPr lang="el-GR" sz="2400" dirty="0"/>
              <a:t>ρ = 11.15 ± 0.03 </a:t>
            </a:r>
            <a:r>
              <a:rPr lang="en-US" sz="2400" dirty="0"/>
              <a:t>g cm</a:t>
            </a:r>
            <a:r>
              <a:rPr lang="en-US" sz="2400" baseline="30000" dirty="0"/>
              <a:t>−3</a:t>
            </a:r>
          </a:p>
          <a:p>
            <a:r>
              <a:rPr lang="en-US" sz="2400" dirty="0"/>
              <a:t>porosity &lt;3.0%</a:t>
            </a:r>
          </a:p>
          <a:p>
            <a:endParaRPr lang="en-US" sz="2400" dirty="0"/>
          </a:p>
          <a:p>
            <a:r>
              <a:rPr lang="en-US" sz="2400" dirty="0"/>
              <a:t>k = 66.0 ± 4.6 W m</a:t>
            </a:r>
            <a:r>
              <a:rPr lang="en-US" sz="2400" baseline="30000" dirty="0"/>
              <a:t>−1</a:t>
            </a:r>
            <a:r>
              <a:rPr lang="en-US" sz="2400" dirty="0"/>
              <a:t>K</a:t>
            </a:r>
            <a:r>
              <a:rPr lang="en-US" sz="2400" baseline="30000" dirty="0"/>
              <a:t>−1</a:t>
            </a:r>
          </a:p>
          <a:p>
            <a:pPr marL="57150" lvl="1"/>
            <a:endParaRPr lang="en-US" sz="1000" dirty="0"/>
          </a:p>
          <a:p>
            <a:pPr marL="14288" lvl="1"/>
            <a:r>
              <a:rPr lang="en-US" sz="1600" dirty="0"/>
              <a:t>2.5 to 3 times greater than that of Fe-based or Ni-based alloys</a:t>
            </a:r>
          </a:p>
          <a:p>
            <a:endParaRPr lang="en-US" sz="2400" dirty="0"/>
          </a:p>
          <a:p>
            <a:r>
              <a:rPr lang="en-US" sz="2400" b="1" dirty="0"/>
              <a:t>Flexural Strength</a:t>
            </a:r>
          </a:p>
          <a:p>
            <a:r>
              <a:rPr lang="en-US" sz="2400" dirty="0"/>
              <a:t>348 ± 45 MPa (20°C)</a:t>
            </a:r>
          </a:p>
          <a:p>
            <a:r>
              <a:rPr lang="en-US" sz="2400" dirty="0"/>
              <a:t>369 ± 22 MPa (800°C)</a:t>
            </a:r>
          </a:p>
          <a:p>
            <a:r>
              <a:rPr lang="en-US" sz="2400" dirty="0"/>
              <a:t>387 ± 14 MPa (800°C after thermal cycling)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651AE3-83D9-5C49-A251-CA518DFC0C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887"/>
          <a:stretch/>
        </p:blipFill>
        <p:spPr>
          <a:xfrm>
            <a:off x="0" y="3364131"/>
            <a:ext cx="5714690" cy="2119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AEF359-62E0-1540-B485-66C2CECCC6D6}"/>
              </a:ext>
            </a:extLst>
          </p:cNvPr>
          <p:cNvSpPr txBox="1"/>
          <p:nvPr/>
        </p:nvSpPr>
        <p:spPr>
          <a:xfrm>
            <a:off x="100506" y="3450004"/>
            <a:ext cx="1077539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Zr Map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60F480-D422-1349-AB12-B3C020F6342C}"/>
              </a:ext>
            </a:extLst>
          </p:cNvPr>
          <p:cNvSpPr txBox="1"/>
          <p:nvPr/>
        </p:nvSpPr>
        <p:spPr>
          <a:xfrm>
            <a:off x="2992641" y="3424535"/>
            <a:ext cx="1099981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 Map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E7A56E-08D5-E141-8D28-97FE3D396070}"/>
              </a:ext>
            </a:extLst>
          </p:cNvPr>
          <p:cNvSpPr/>
          <p:nvPr/>
        </p:nvSpPr>
        <p:spPr>
          <a:xfrm>
            <a:off x="267800" y="6942255"/>
            <a:ext cx="2353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W-ZrC — Caccia et al. (2018)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64191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6244099-A695-8949-943C-1440DF54E11B}"/>
              </a:ext>
            </a:extLst>
          </p:cNvPr>
          <p:cNvGrpSpPr/>
          <p:nvPr/>
        </p:nvGrpSpPr>
        <p:grpSpPr>
          <a:xfrm>
            <a:off x="1600200" y="931589"/>
            <a:ext cx="6376146" cy="6272276"/>
            <a:chOff x="1600200" y="931589"/>
            <a:chExt cx="6376146" cy="62722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04350E1-57AE-5A4E-9A12-7530383301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759" r="7027" b="4782"/>
            <a:stretch/>
          </p:blipFill>
          <p:spPr>
            <a:xfrm>
              <a:off x="1600200" y="931589"/>
              <a:ext cx="6376146" cy="627227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FABCEA-BEBB-D24A-9DDF-70065A658F7B}"/>
                </a:ext>
              </a:extLst>
            </p:cNvPr>
            <p:cNvSpPr txBox="1"/>
            <p:nvPr/>
          </p:nvSpPr>
          <p:spPr>
            <a:xfrm>
              <a:off x="5546034" y="2913388"/>
              <a:ext cx="18699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W-ZrC — Song et al. (2002)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9176A9-4981-7240-A2A6-BE44FF060804}"/>
                </a:ext>
              </a:extLst>
            </p:cNvPr>
            <p:cNvSpPr txBox="1"/>
            <p:nvPr/>
          </p:nvSpPr>
          <p:spPr>
            <a:xfrm>
              <a:off x="5605669" y="4945580"/>
              <a:ext cx="19613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W-ZrC — Caccia et al. (2018)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E4E9A8-05EA-C64F-AF78-54AF36CCA4F4}"/>
                </a:ext>
              </a:extLst>
            </p:cNvPr>
            <p:cNvSpPr txBox="1"/>
            <p:nvPr/>
          </p:nvSpPr>
          <p:spPr>
            <a:xfrm>
              <a:off x="4985719" y="3929484"/>
              <a:ext cx="299062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432FF"/>
                  </a:solidFill>
                </a:rPr>
                <a:t>Inconel 740 (Yield Strength) Guo et al. (2007)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2BC03A-C0FC-8B4B-89FC-312ABE11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33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65EFC1-E038-4643-8DA1-90E41295548D}"/>
              </a:ext>
            </a:extLst>
          </p:cNvPr>
          <p:cNvSpPr txBox="1"/>
          <p:nvPr/>
        </p:nvSpPr>
        <p:spPr>
          <a:xfrm>
            <a:off x="3006341" y="223703"/>
            <a:ext cx="40974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2B7C50"/>
                </a:solidFill>
              </a:rPr>
              <a:t>Strength of W-ZrC </a:t>
            </a:r>
          </a:p>
        </p:txBody>
      </p:sp>
    </p:spTree>
    <p:extLst>
      <p:ext uri="{BB962C8B-B14F-4D97-AF65-F5344CB8AC3E}">
        <p14:creationId xmlns:p14="http://schemas.microsoft.com/office/powerpoint/2010/main" val="10214861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0F7BC0-DB61-8E41-9401-BD58EE7E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FC1990-47C0-D94E-BA11-A34F80F54AF3}"/>
              </a:ext>
            </a:extLst>
          </p:cNvPr>
          <p:cNvSpPr txBox="1"/>
          <p:nvPr/>
        </p:nvSpPr>
        <p:spPr>
          <a:xfrm>
            <a:off x="390750" y="177800"/>
            <a:ext cx="3511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2B7C50"/>
                </a:solidFill>
              </a:rPr>
              <a:t>W-ZrC Composite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1CBF87-86AB-1F44-819D-434ADD03C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194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D26443A-683C-9D4F-A71B-13CDEFB6B367}"/>
              </a:ext>
            </a:extLst>
          </p:cNvPr>
          <p:cNvSpPr txBox="1"/>
          <p:nvPr/>
        </p:nvSpPr>
        <p:spPr>
          <a:xfrm rot="16200000">
            <a:off x="-2514607" y="4969582"/>
            <a:ext cx="53335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N. P. Padture, “Advanced structural ceramics in aerospace propulsion,” Nature Materials, vol. 15, August 2016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7C3869-F2EF-1B4E-801A-886793586ACE}"/>
              </a:ext>
            </a:extLst>
          </p:cNvPr>
          <p:cNvGrpSpPr/>
          <p:nvPr/>
        </p:nvGrpSpPr>
        <p:grpSpPr>
          <a:xfrm>
            <a:off x="402887" y="1448361"/>
            <a:ext cx="9264078" cy="5737264"/>
            <a:chOff x="497888" y="1163354"/>
            <a:chExt cx="9264078" cy="57372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6F0621-C1CD-3248-891E-E3A572EB35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189" b="14049"/>
            <a:stretch/>
          </p:blipFill>
          <p:spPr>
            <a:xfrm>
              <a:off x="1732547" y="1163354"/>
              <a:ext cx="8029419" cy="469131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B9DA572-0D67-D945-92C8-48CE2288BEF8}"/>
                </a:ext>
              </a:extLst>
            </p:cNvPr>
            <p:cNvSpPr txBox="1"/>
            <p:nvPr/>
          </p:nvSpPr>
          <p:spPr>
            <a:xfrm>
              <a:off x="3646575" y="6438953"/>
              <a:ext cx="41106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Thermal Conductivity (Wm</a:t>
              </a:r>
              <a:r>
                <a:rPr lang="en-US" sz="2400" baseline="30000" dirty="0"/>
                <a:t>-1</a:t>
              </a:r>
              <a:r>
                <a:rPr lang="en-US" sz="2400" dirty="0"/>
                <a:t>K</a:t>
              </a:r>
              <a:r>
                <a:rPr lang="en-US" sz="2400" baseline="30000" dirty="0"/>
                <a:t>-1</a:t>
              </a:r>
              <a:r>
                <a:rPr lang="en-US" sz="2400" dirty="0"/>
                <a:t>)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D5A192-09A9-0D4C-B269-2C5A18DEF0A8}"/>
                </a:ext>
              </a:extLst>
            </p:cNvPr>
            <p:cNvSpPr txBox="1"/>
            <p:nvPr/>
          </p:nvSpPr>
          <p:spPr>
            <a:xfrm>
              <a:off x="1501542" y="5977288"/>
              <a:ext cx="34015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ABE536-BFB9-3E41-9BD0-3F2BDBF2ED04}"/>
                </a:ext>
              </a:extLst>
            </p:cNvPr>
            <p:cNvSpPr txBox="1"/>
            <p:nvPr/>
          </p:nvSpPr>
          <p:spPr>
            <a:xfrm>
              <a:off x="3141109" y="5977288"/>
              <a:ext cx="49564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20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B6474A-9C17-8040-BE2C-DFB56FDB0183}"/>
                </a:ext>
              </a:extLst>
            </p:cNvPr>
            <p:cNvSpPr txBox="1"/>
            <p:nvPr/>
          </p:nvSpPr>
          <p:spPr>
            <a:xfrm>
              <a:off x="4655551" y="5977288"/>
              <a:ext cx="49564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40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28BCAF-B0C8-CB4F-9BA5-66B06436277B}"/>
                </a:ext>
              </a:extLst>
            </p:cNvPr>
            <p:cNvSpPr txBox="1"/>
            <p:nvPr/>
          </p:nvSpPr>
          <p:spPr>
            <a:xfrm>
              <a:off x="6169986" y="5977288"/>
              <a:ext cx="49564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60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8995C1-7ADE-3B4F-8643-C03503512F6C}"/>
                </a:ext>
              </a:extLst>
            </p:cNvPr>
            <p:cNvSpPr txBox="1"/>
            <p:nvPr/>
          </p:nvSpPr>
          <p:spPr>
            <a:xfrm>
              <a:off x="7694050" y="5977288"/>
              <a:ext cx="49564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80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C096C5-5589-F043-86ED-43849D6D1BB9}"/>
                </a:ext>
              </a:extLst>
            </p:cNvPr>
            <p:cNvSpPr txBox="1"/>
            <p:nvPr/>
          </p:nvSpPr>
          <p:spPr>
            <a:xfrm>
              <a:off x="9102613" y="5977288"/>
              <a:ext cx="65114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100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85F463-9716-884E-85C4-D002B94283B8}"/>
                </a:ext>
              </a:extLst>
            </p:cNvPr>
            <p:cNvSpPr txBox="1"/>
            <p:nvPr/>
          </p:nvSpPr>
          <p:spPr>
            <a:xfrm>
              <a:off x="881122" y="1913824"/>
              <a:ext cx="88357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/>
                <a:t>2,000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DEE71D-4F5B-BF47-9B84-67E0998FD1DB}"/>
                </a:ext>
              </a:extLst>
            </p:cNvPr>
            <p:cNvSpPr txBox="1"/>
            <p:nvPr/>
          </p:nvSpPr>
          <p:spPr>
            <a:xfrm>
              <a:off x="881122" y="2816994"/>
              <a:ext cx="88357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/>
                <a:t>1,500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9E3D6C-5C6E-FC4F-96BC-CEAFAFD9EA38}"/>
                </a:ext>
              </a:extLst>
            </p:cNvPr>
            <p:cNvSpPr txBox="1"/>
            <p:nvPr/>
          </p:nvSpPr>
          <p:spPr>
            <a:xfrm>
              <a:off x="881122" y="3720164"/>
              <a:ext cx="88357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/>
                <a:t>1,000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41C1D8-7C81-AE4D-99FF-6F692A56D1FC}"/>
                </a:ext>
              </a:extLst>
            </p:cNvPr>
            <p:cNvSpPr txBox="1"/>
            <p:nvPr/>
          </p:nvSpPr>
          <p:spPr>
            <a:xfrm>
              <a:off x="1113557" y="4623334"/>
              <a:ext cx="65114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/>
                <a:t>500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7202E2-DF5D-A248-B64A-1D84E905582A}"/>
                </a:ext>
              </a:extLst>
            </p:cNvPr>
            <p:cNvSpPr txBox="1"/>
            <p:nvPr/>
          </p:nvSpPr>
          <p:spPr>
            <a:xfrm>
              <a:off x="1424539" y="5526504"/>
              <a:ext cx="34015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dirty="0"/>
                <a:t>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5623ED-E454-4E4B-9E3C-6B50C7669758}"/>
                </a:ext>
              </a:extLst>
            </p:cNvPr>
            <p:cNvSpPr txBox="1"/>
            <p:nvPr/>
          </p:nvSpPr>
          <p:spPr>
            <a:xfrm rot="16200000">
              <a:off x="-1080172" y="3491884"/>
              <a:ext cx="36177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Temperature Capability (°C)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48A531C-03B0-0246-909A-BFFAFBC4A7B3}"/>
                </a:ext>
              </a:extLst>
            </p:cNvPr>
            <p:cNvSpPr/>
            <p:nvPr/>
          </p:nvSpPr>
          <p:spPr>
            <a:xfrm>
              <a:off x="2282824" y="2688406"/>
              <a:ext cx="771525" cy="27386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CBA5F21-2B24-024D-B727-360B0432F899}"/>
                </a:ext>
              </a:extLst>
            </p:cNvPr>
            <p:cNvSpPr/>
            <p:nvPr/>
          </p:nvSpPr>
          <p:spPr>
            <a:xfrm>
              <a:off x="2727324" y="2940050"/>
              <a:ext cx="886827" cy="314325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DA151A6-F752-EB4F-B16C-207D4ABF682D}"/>
                </a:ext>
              </a:extLst>
            </p:cNvPr>
            <p:cNvSpPr/>
            <p:nvPr/>
          </p:nvSpPr>
          <p:spPr>
            <a:xfrm>
              <a:off x="3870325" y="3806825"/>
              <a:ext cx="873126" cy="30133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7030227-F1E3-1B47-963B-B047D83880AC}"/>
                </a:ext>
              </a:extLst>
            </p:cNvPr>
            <p:cNvSpPr/>
            <p:nvPr/>
          </p:nvSpPr>
          <p:spPr>
            <a:xfrm>
              <a:off x="6122241" y="1318253"/>
              <a:ext cx="1729534" cy="100647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0EA5F9-E3FC-6D49-8C2C-B7FD20E1F560}"/>
                </a:ext>
              </a:extLst>
            </p:cNvPr>
            <p:cNvSpPr/>
            <p:nvPr/>
          </p:nvSpPr>
          <p:spPr>
            <a:xfrm>
              <a:off x="4483100" y="1716030"/>
              <a:ext cx="2114549" cy="887469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1A3BB75-F8E2-2A43-85DB-ED3EAA5A2AEB}"/>
                </a:ext>
              </a:extLst>
            </p:cNvPr>
            <p:cNvSpPr txBox="1"/>
            <p:nvPr/>
          </p:nvSpPr>
          <p:spPr>
            <a:xfrm>
              <a:off x="5040076" y="1821490"/>
              <a:ext cx="10005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UHT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Carbides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D6317E2-4DB6-5949-86D5-83682918A14D}"/>
                </a:ext>
              </a:extLst>
            </p:cNvPr>
            <p:cNvSpPr/>
            <p:nvPr/>
          </p:nvSpPr>
          <p:spPr>
            <a:xfrm>
              <a:off x="7280274" y="1343130"/>
              <a:ext cx="1298575" cy="887469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6FF2A3-EDCC-9448-BC73-D5D735098D78}"/>
                </a:ext>
              </a:extLst>
            </p:cNvPr>
            <p:cNvSpPr txBox="1"/>
            <p:nvPr/>
          </p:nvSpPr>
          <p:spPr>
            <a:xfrm>
              <a:off x="7496079" y="1392864"/>
              <a:ext cx="8915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UHT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Borides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67E8DA7-34E1-9D4A-B2A8-0058902D0FBC}"/>
                </a:ext>
              </a:extLst>
            </p:cNvPr>
            <p:cNvSpPr/>
            <p:nvPr/>
          </p:nvSpPr>
          <p:spPr>
            <a:xfrm>
              <a:off x="5534716" y="3438940"/>
              <a:ext cx="1044985" cy="39637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71757FC-BD4C-E74B-84CD-3453E7534085}"/>
                </a:ext>
              </a:extLst>
            </p:cNvPr>
            <p:cNvSpPr txBox="1"/>
            <p:nvPr/>
          </p:nvSpPr>
          <p:spPr>
            <a:xfrm>
              <a:off x="5676494" y="3452459"/>
              <a:ext cx="761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W-ZrC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7DEB20D-4538-024F-BA81-C462BDB5EBC9}"/>
              </a:ext>
            </a:extLst>
          </p:cNvPr>
          <p:cNvSpPr txBox="1"/>
          <p:nvPr/>
        </p:nvSpPr>
        <p:spPr>
          <a:xfrm>
            <a:off x="0" y="94894"/>
            <a:ext cx="1005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2B7C50"/>
                </a:solidFill>
              </a:rPr>
              <a:t>W-ZrC Composites Exhibit Outstanding Properties for Thermal Management Applications at High Temperatures </a:t>
            </a:r>
          </a:p>
        </p:txBody>
      </p:sp>
    </p:spTree>
    <p:extLst>
      <p:ext uri="{BB962C8B-B14F-4D97-AF65-F5344CB8AC3E}">
        <p14:creationId xmlns:p14="http://schemas.microsoft.com/office/powerpoint/2010/main" val="2578914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437AFC-860B-A348-A9A6-ACCC39F0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9E01DB-C218-2B4B-BA14-8A38219BCB8E}"/>
              </a:ext>
            </a:extLst>
          </p:cNvPr>
          <p:cNvSpPr txBox="1"/>
          <p:nvPr/>
        </p:nvSpPr>
        <p:spPr>
          <a:xfrm>
            <a:off x="520353" y="1785938"/>
            <a:ext cx="90176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Unfortunately, despite their high temperature resistance, </a:t>
            </a:r>
            <a:r>
              <a:rPr lang="en-US" sz="3600" dirty="0">
                <a:solidFill>
                  <a:srgbClr val="FF0000"/>
                </a:solidFill>
              </a:rPr>
              <a:t>all refractory metals oxidize severely at relatively low temperatures </a:t>
            </a:r>
            <a:r>
              <a:rPr lang="en-US" sz="3600" dirty="0"/>
              <a:t>and therefore require oxidation-resistant coatings for elevated-temperature use in oxidizing environments.</a:t>
            </a:r>
          </a:p>
        </p:txBody>
      </p:sp>
    </p:spTree>
    <p:extLst>
      <p:ext uri="{BB962C8B-B14F-4D97-AF65-F5344CB8AC3E}">
        <p14:creationId xmlns:p14="http://schemas.microsoft.com/office/powerpoint/2010/main" val="40392874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6B217C-60FD-9E49-B07C-1B5442D91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37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C170D-C9E8-354A-AF2F-B71189530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379001"/>
            <a:ext cx="9784080" cy="73933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2F71E5-165A-8B49-A8D0-F31BC9237075}"/>
              </a:ext>
            </a:extLst>
          </p:cNvPr>
          <p:cNvSpPr txBox="1"/>
          <p:nvPr/>
        </p:nvSpPr>
        <p:spPr>
          <a:xfrm>
            <a:off x="823914" y="3378367"/>
            <a:ext cx="841057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Copper melts at 1085°C!!!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202A17-7F83-7C48-9942-8015C6093BF2}"/>
              </a:ext>
            </a:extLst>
          </p:cNvPr>
          <p:cNvSpPr txBox="1"/>
          <p:nvPr/>
        </p:nvSpPr>
        <p:spPr>
          <a:xfrm rot="16200000">
            <a:off x="-3182602" y="4012723"/>
            <a:ext cx="65806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https://www.energy.gov/sites/prod/files/2016/08/f33/PCHE%2006%20-%20Sandhage%20Purdue%20DE-EE0007117%20CSP%20Program%20Summit.pdf</a:t>
            </a:r>
          </a:p>
        </p:txBody>
      </p:sp>
    </p:spTree>
    <p:extLst>
      <p:ext uri="{BB962C8B-B14F-4D97-AF65-F5344CB8AC3E}">
        <p14:creationId xmlns:p14="http://schemas.microsoft.com/office/powerpoint/2010/main" val="322474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2FC5BE-72BD-104C-8FB1-0961CEC9F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38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FEB0A2-352D-C144-95C3-438408791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2521"/>
            <a:ext cx="10058400" cy="50673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1ECD24-19E0-A74D-96B4-99101F8D0F5A}"/>
              </a:ext>
            </a:extLst>
          </p:cNvPr>
          <p:cNvSpPr txBox="1"/>
          <p:nvPr/>
        </p:nvSpPr>
        <p:spPr>
          <a:xfrm>
            <a:off x="2501200" y="252642"/>
            <a:ext cx="50559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B7C50"/>
                </a:solidFill>
              </a:rPr>
              <a:t>Environmental Testing </a:t>
            </a:r>
          </a:p>
        </p:txBody>
      </p:sp>
    </p:spTree>
    <p:extLst>
      <p:ext uri="{BB962C8B-B14F-4D97-AF65-F5344CB8AC3E}">
        <p14:creationId xmlns:p14="http://schemas.microsoft.com/office/powerpoint/2010/main" val="11565861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2BC03A-C0FC-8B4B-89FC-312ABE11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39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756754-3702-7342-9170-FAA1FED58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049"/>
            <a:ext cx="10058400" cy="749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22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59913A-F083-2647-9D55-F09572C1C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C5F6F2-2957-6D42-A0DB-B0D7334378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 t="14063" r="5621"/>
          <a:stretch/>
        </p:blipFill>
        <p:spPr>
          <a:xfrm>
            <a:off x="2286000" y="190992"/>
            <a:ext cx="5486400" cy="38671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05F8C5-9C61-9E44-A742-F39D40CE6D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" t="26534" r="2966"/>
          <a:stretch/>
        </p:blipFill>
        <p:spPr>
          <a:xfrm>
            <a:off x="2057400" y="4480863"/>
            <a:ext cx="5943600" cy="29119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D3ECCB-8A7E-9F47-B376-FB8CCB19EFA9}"/>
              </a:ext>
            </a:extLst>
          </p:cNvPr>
          <p:cNvSpPr txBox="1"/>
          <p:nvPr/>
        </p:nvSpPr>
        <p:spPr>
          <a:xfrm>
            <a:off x="5085785" y="6803755"/>
            <a:ext cx="1430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Direct-Fired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301D0B-9F0E-9946-9A14-67336C5A5AD6}"/>
              </a:ext>
            </a:extLst>
          </p:cNvPr>
          <p:cNvSpPr txBox="1"/>
          <p:nvPr/>
        </p:nvSpPr>
        <p:spPr>
          <a:xfrm>
            <a:off x="4187559" y="1028240"/>
            <a:ext cx="1613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Indirect-Fired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021FF2-A372-A64A-8922-F8378DC07F0A}"/>
              </a:ext>
            </a:extLst>
          </p:cNvPr>
          <p:cNvSpPr txBox="1"/>
          <p:nvPr/>
        </p:nvSpPr>
        <p:spPr>
          <a:xfrm rot="16200000">
            <a:off x="-1415955" y="5926301"/>
            <a:ext cx="3355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Calibri" panose="020F0502020204030204" pitchFamily="34" charset="0"/>
                <a:cs typeface="Calibri" panose="020F0502020204030204" pitchFamily="34" charset="0"/>
              </a:rPr>
              <a:t>sCO</a:t>
            </a:r>
            <a:r>
              <a:rPr lang="en-US" sz="7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700" dirty="0">
                <a:latin typeface="Calibri" panose="020F0502020204030204" pitchFamily="34" charset="0"/>
                <a:cs typeface="Calibri" panose="020F0502020204030204" pitchFamily="34" charset="0"/>
              </a:rPr>
              <a:t> Power Cycles for Fossil Fuels</a:t>
            </a:r>
          </a:p>
          <a:p>
            <a:r>
              <a:rPr lang="en-US" sz="700" dirty="0">
                <a:latin typeface="Calibri" panose="020F0502020204030204" pitchFamily="34" charset="0"/>
                <a:cs typeface="Calibri" panose="020F0502020204030204" pitchFamily="34" charset="0"/>
              </a:rPr>
              <a:t>https://energy.gov/under-secretary-science-and-energy/sco2-power-cycles-fossil-fuels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9A58EC-44B2-2048-A656-2CEBEBF74BEA}"/>
              </a:ext>
            </a:extLst>
          </p:cNvPr>
          <p:cNvSpPr txBox="1"/>
          <p:nvPr/>
        </p:nvSpPr>
        <p:spPr>
          <a:xfrm>
            <a:off x="154621" y="320354"/>
            <a:ext cx="4077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B7C50"/>
                </a:solidFill>
              </a:rPr>
              <a:t>sCO</a:t>
            </a:r>
            <a:r>
              <a:rPr lang="en-US" sz="4000" b="1" baseline="-25000" dirty="0">
                <a:solidFill>
                  <a:srgbClr val="2B7C50"/>
                </a:solidFill>
              </a:rPr>
              <a:t>2</a:t>
            </a:r>
            <a:r>
              <a:rPr lang="en-US" sz="4000" b="1" dirty="0">
                <a:solidFill>
                  <a:srgbClr val="2B7C50"/>
                </a:solidFill>
              </a:rPr>
              <a:t> Power Cycles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8B4774-A9ED-0D43-BAB4-DEA36254CA27}"/>
              </a:ext>
            </a:extLst>
          </p:cNvPr>
          <p:cNvCxnSpPr/>
          <p:nvPr/>
        </p:nvCxnSpPr>
        <p:spPr>
          <a:xfrm>
            <a:off x="415636" y="4141242"/>
            <a:ext cx="9144000" cy="0"/>
          </a:xfrm>
          <a:prstGeom prst="line">
            <a:avLst/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487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AB8FC3-6893-7E47-B5D7-0799E712E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40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5F58D0-9C5D-594A-9325-DEC7FC33A48D}"/>
              </a:ext>
            </a:extLst>
          </p:cNvPr>
          <p:cNvSpPr txBox="1"/>
          <p:nvPr/>
        </p:nvSpPr>
        <p:spPr>
          <a:xfrm>
            <a:off x="1855863" y="469231"/>
            <a:ext cx="6346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Computational Materials Science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2A4E5F-2FD5-2749-8366-AFD1AD2B1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1"/>
            <a:ext cx="10058400" cy="777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186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3DAEFF-3D16-C14B-AC07-806482D17471}"/>
              </a:ext>
            </a:extLst>
          </p:cNvPr>
          <p:cNvSpPr txBox="1"/>
          <p:nvPr/>
        </p:nvSpPr>
        <p:spPr>
          <a:xfrm>
            <a:off x="1237104" y="1229593"/>
            <a:ext cx="7611314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20" dirty="0"/>
              <a:t>½ Zr</a:t>
            </a:r>
            <a:r>
              <a:rPr lang="en-US" sz="3520" baseline="-25000" dirty="0"/>
              <a:t>2</a:t>
            </a:r>
            <a:r>
              <a:rPr lang="en-US" sz="3520" dirty="0"/>
              <a:t>Cu(l)+WC(s) → ZrC(s)+W(s)+ ½ Cu(l)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D11CC0F-64FE-414E-A1FD-E32ABE7EC8E0}"/>
              </a:ext>
            </a:extLst>
          </p:cNvPr>
          <p:cNvGrpSpPr/>
          <p:nvPr/>
        </p:nvGrpSpPr>
        <p:grpSpPr>
          <a:xfrm>
            <a:off x="406400" y="1928698"/>
            <a:ext cx="9449580" cy="5197024"/>
            <a:chOff x="406400" y="1928698"/>
            <a:chExt cx="9449580" cy="51970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729ADAF-67A0-2249-9EC9-5FAE686718F9}"/>
                </a:ext>
              </a:extLst>
            </p:cNvPr>
            <p:cNvSpPr/>
            <p:nvPr/>
          </p:nvSpPr>
          <p:spPr>
            <a:xfrm>
              <a:off x="1104823" y="3244499"/>
              <a:ext cx="7875874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960" dirty="0"/>
                <a:t>½ </a:t>
              </a:r>
              <a:r>
                <a:rPr lang="en-US" sz="3960" b="1" dirty="0">
                  <a:solidFill>
                    <a:srgbClr val="00B050"/>
                  </a:solidFill>
                </a:rPr>
                <a:t>X</a:t>
              </a:r>
              <a:r>
                <a:rPr lang="en-US" sz="3960" b="1" baseline="-25000" dirty="0">
                  <a:solidFill>
                    <a:srgbClr val="00B050"/>
                  </a:solidFill>
                </a:rPr>
                <a:t>2</a:t>
              </a:r>
              <a:r>
                <a:rPr lang="en-US" sz="3960" dirty="0"/>
                <a:t>Cu(l)+</a:t>
              </a:r>
              <a:r>
                <a:rPr lang="en-US" sz="3960" b="1" dirty="0">
                  <a:solidFill>
                    <a:srgbClr val="FF0000"/>
                  </a:solidFill>
                </a:rPr>
                <a:t>Z</a:t>
              </a:r>
              <a:r>
                <a:rPr lang="en-US" sz="3960" dirty="0"/>
                <a:t>C(s) → </a:t>
              </a:r>
              <a:r>
                <a:rPr lang="en-US" sz="3960" b="1" dirty="0">
                  <a:solidFill>
                    <a:srgbClr val="00B050"/>
                  </a:solidFill>
                </a:rPr>
                <a:t>X</a:t>
              </a:r>
              <a:r>
                <a:rPr lang="en-US" sz="3960" dirty="0"/>
                <a:t>C(s)+</a:t>
              </a:r>
              <a:r>
                <a:rPr lang="en-US" sz="3960" b="1" u="sng" dirty="0">
                  <a:solidFill>
                    <a:srgbClr val="FF0000"/>
                  </a:solidFill>
                </a:rPr>
                <a:t>Z(s)</a:t>
              </a:r>
              <a:r>
                <a:rPr lang="en-US" sz="3960" dirty="0"/>
                <a:t>+ ½ Cu(l)</a:t>
              </a:r>
            </a:p>
          </p:txBody>
        </p:sp>
        <p:sp>
          <p:nvSpPr>
            <p:cNvPr id="3" name="Down Arrow 2">
              <a:extLst>
                <a:ext uri="{FF2B5EF4-FFF2-40B4-BE49-F238E27FC236}">
                  <a16:creationId xmlns:a16="http://schemas.microsoft.com/office/drawing/2014/main" id="{A32CF0AE-1BAD-854F-83F7-319C1AC8EBE6}"/>
                </a:ext>
              </a:extLst>
            </p:cNvPr>
            <p:cNvSpPr/>
            <p:nvPr/>
          </p:nvSpPr>
          <p:spPr>
            <a:xfrm>
              <a:off x="4761752" y="2140729"/>
              <a:ext cx="525254" cy="778103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8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C0228C0-2DE2-B94E-86FD-1FD146029273}"/>
                </a:ext>
              </a:extLst>
            </p:cNvPr>
            <p:cNvSpPr txBox="1"/>
            <p:nvPr/>
          </p:nvSpPr>
          <p:spPr>
            <a:xfrm>
              <a:off x="5287006" y="1928698"/>
              <a:ext cx="4568974" cy="904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60" dirty="0"/>
                <a:t>Are there similar routes to synthesizing other refractory metal composites reinforced with carbide phases?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11C1AB-8838-9E4C-86BE-FF67610515F4}"/>
                </a:ext>
              </a:extLst>
            </p:cNvPr>
            <p:cNvSpPr txBox="1"/>
            <p:nvPr/>
          </p:nvSpPr>
          <p:spPr>
            <a:xfrm>
              <a:off x="406400" y="4802260"/>
              <a:ext cx="9449580" cy="1311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40" dirty="0"/>
                <a:t>We are carrying out high-throughput thermodynamic screening to identify X and Z using CALPHAD databases starting with </a:t>
              </a:r>
            </a:p>
            <a:p>
              <a:pPr algn="ctr"/>
              <a:r>
                <a:rPr lang="en-US" sz="2640" dirty="0"/>
                <a:t>SGTE</a:t>
              </a:r>
              <a:r>
                <a:rPr lang="en-US" sz="2640" baseline="30000" dirty="0"/>
                <a:t>*-</a:t>
              </a:r>
              <a:r>
                <a:rPr lang="en-US" sz="2640" dirty="0"/>
                <a:t>SSUB</a:t>
              </a:r>
              <a:r>
                <a:rPr lang="en-US" sz="2640" baseline="30000" dirty="0"/>
                <a:t>**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071ADA-35A6-1E45-84D1-2101B99321AF}"/>
                </a:ext>
              </a:extLst>
            </p:cNvPr>
            <p:cNvSpPr txBox="1"/>
            <p:nvPr/>
          </p:nvSpPr>
          <p:spPr>
            <a:xfrm>
              <a:off x="1993068" y="6796401"/>
              <a:ext cx="6062622" cy="329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40" dirty="0"/>
                <a:t>*</a:t>
              </a:r>
              <a:r>
                <a:rPr lang="en-US" sz="1540" b="1" u="sng" dirty="0"/>
                <a:t>S</a:t>
              </a:r>
              <a:r>
                <a:rPr lang="en-US" sz="1540" dirty="0"/>
                <a:t>cientific </a:t>
              </a:r>
              <a:r>
                <a:rPr lang="en-US" sz="1540" b="1" u="sng" dirty="0"/>
                <a:t>G</a:t>
              </a:r>
              <a:r>
                <a:rPr lang="en-US" sz="1540" dirty="0"/>
                <a:t>roup </a:t>
              </a:r>
              <a:r>
                <a:rPr lang="en-US" sz="1540" b="1" u="sng" dirty="0"/>
                <a:t>T</a:t>
              </a:r>
              <a:r>
                <a:rPr lang="en-US" sz="1540" dirty="0"/>
                <a:t>hermochemistry </a:t>
              </a:r>
              <a:r>
                <a:rPr lang="en-US" sz="1540" b="1" u="sng" dirty="0"/>
                <a:t>E</a:t>
              </a:r>
              <a:r>
                <a:rPr lang="en-US" sz="1540" dirty="0"/>
                <a:t>urope, ** </a:t>
              </a:r>
              <a:r>
                <a:rPr lang="en-US" sz="1540" b="1" u="sng" dirty="0"/>
                <a:t>S</a:t>
              </a:r>
              <a:r>
                <a:rPr lang="en-US" sz="1540" dirty="0"/>
                <a:t>GTE </a:t>
              </a:r>
              <a:r>
                <a:rPr lang="en-US" sz="1540" b="1" u="sng" dirty="0"/>
                <a:t>SUB</a:t>
              </a:r>
              <a:r>
                <a:rPr lang="en-US" sz="1540" dirty="0"/>
                <a:t>stance Database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665CCA6-ECE6-5D43-99B0-65BF76BD28B3}"/>
              </a:ext>
            </a:extLst>
          </p:cNvPr>
          <p:cNvSpPr txBox="1"/>
          <p:nvPr/>
        </p:nvSpPr>
        <p:spPr>
          <a:xfrm>
            <a:off x="1822401" y="323635"/>
            <a:ext cx="6420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B7C50"/>
                </a:solidFill>
              </a:rPr>
              <a:t>Displacement reaction at 1400°C</a:t>
            </a:r>
          </a:p>
        </p:txBody>
      </p:sp>
    </p:spTree>
    <p:extLst>
      <p:ext uri="{BB962C8B-B14F-4D97-AF65-F5344CB8AC3E}">
        <p14:creationId xmlns:p14="http://schemas.microsoft.com/office/powerpoint/2010/main" val="202053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19230" y="1205198"/>
          <a:ext cx="9251373" cy="56937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3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3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1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39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39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39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39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39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396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396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1396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1396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1396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1396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1396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1396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1396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513965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609608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1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H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2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He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8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3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Li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4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Be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5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B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6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C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7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N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8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O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9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F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10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Ne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8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11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Na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12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Mg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 anchor="b">
                    <a:lnL w="3175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13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Al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14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Si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15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P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16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S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17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Cl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18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Ar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8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19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K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20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Ca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21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Sc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22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Ti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23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V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24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Cr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25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Mn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26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Fe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27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Co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28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Ni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29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Cu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30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Zn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31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Ga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32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Ge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33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As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34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Se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35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Br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36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Kr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8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37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Rb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38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Sr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39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Y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baseline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100" b="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40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Zr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41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Nb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42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Mo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43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Tc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44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Ru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45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Rh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46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Pd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47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Ag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48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Cd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49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In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50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Sn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51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Sb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52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Te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53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I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54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Xe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8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55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Cs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56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Ba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72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Hf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73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Ta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74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W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75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Re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76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Os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77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Ir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78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Pt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79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Au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80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Hg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81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Tl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82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Pb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83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Bi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84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Po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85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At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86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Rn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8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87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Fr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88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Ra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104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Rf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105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Db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106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Sg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107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Bh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108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Hs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109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Mt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110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Uun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111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Uuu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112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Uub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lang="en-US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114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Uuq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lang="en-US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116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Uuh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endParaRPr lang="en-US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endParaRPr lang="en-US" sz="2000" b="1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1168"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9608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rgbClr val="00B050"/>
                        </a:solidFill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57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La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 58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latin typeface="Arial"/>
                          <a:cs typeface="Arial"/>
                        </a:rPr>
                        <a:t>Ce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59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Pr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60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Nd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61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Pm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62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Sm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63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Eu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64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Gd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65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Tb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66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Dy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67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Ho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68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Er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69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Tm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70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Yb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71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Lu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9608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solidFill>
                          <a:schemeClr val="bg1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100584" marR="100584" marT="50292" marB="5029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89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Ac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90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Th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91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Pa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92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U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93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Np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94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Pu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95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Am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96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Cm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97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Bk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98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Cf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99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Es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100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Fm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101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Md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102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No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1100" b="0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 103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2000" b="1" dirty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Lr</a:t>
                      </a:r>
                    </a:p>
                  </a:txBody>
                  <a:tcPr marL="0" marR="0" marT="50292" marB="502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5361231-E2DD-3A45-BD9D-25D2C26278E2}"/>
              </a:ext>
            </a:extLst>
          </p:cNvPr>
          <p:cNvSpPr txBox="1"/>
          <p:nvPr/>
        </p:nvSpPr>
        <p:spPr>
          <a:xfrm>
            <a:off x="1405725" y="819377"/>
            <a:ext cx="70616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02920"/>
            <a:r>
              <a:rPr lang="en-US" sz="2800" b="1" dirty="0">
                <a:solidFill>
                  <a:srgbClr val="00B050"/>
                </a:solidFill>
                <a:latin typeface="Calibri"/>
              </a:rPr>
              <a:t>X : 39 Elements</a:t>
            </a:r>
          </a:p>
          <a:p>
            <a:pPr defTabSz="502920"/>
            <a:r>
              <a:rPr lang="en-US" sz="2800" b="1" dirty="0">
                <a:solidFill>
                  <a:srgbClr val="FF0000"/>
                </a:solidFill>
                <a:latin typeface="Calibri"/>
              </a:rPr>
              <a:t>Z : 8 Elements (Ti, V, Zr, Nb, Mo, Hf, Ta, and W)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E71436-9DD4-E548-8994-8C287EA24706}"/>
              </a:ext>
            </a:extLst>
          </p:cNvPr>
          <p:cNvSpPr/>
          <p:nvPr/>
        </p:nvSpPr>
        <p:spPr>
          <a:xfrm>
            <a:off x="998627" y="117646"/>
            <a:ext cx="7875874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960" dirty="0"/>
              <a:t>½ </a:t>
            </a:r>
            <a:r>
              <a:rPr lang="en-US" sz="3960" b="1" dirty="0">
                <a:solidFill>
                  <a:srgbClr val="00B050"/>
                </a:solidFill>
              </a:rPr>
              <a:t>X</a:t>
            </a:r>
            <a:r>
              <a:rPr lang="en-US" sz="3960" b="1" baseline="-25000" dirty="0">
                <a:solidFill>
                  <a:srgbClr val="00B050"/>
                </a:solidFill>
              </a:rPr>
              <a:t>2</a:t>
            </a:r>
            <a:r>
              <a:rPr lang="en-US" sz="3960" dirty="0"/>
              <a:t>Cu(l)+</a:t>
            </a:r>
            <a:r>
              <a:rPr lang="en-US" sz="3960" b="1" dirty="0">
                <a:solidFill>
                  <a:srgbClr val="FF0000"/>
                </a:solidFill>
              </a:rPr>
              <a:t>Z</a:t>
            </a:r>
            <a:r>
              <a:rPr lang="en-US" sz="3960" dirty="0"/>
              <a:t>C(s) → </a:t>
            </a:r>
            <a:r>
              <a:rPr lang="en-US" sz="3960" b="1" dirty="0">
                <a:solidFill>
                  <a:srgbClr val="00B050"/>
                </a:solidFill>
              </a:rPr>
              <a:t>X</a:t>
            </a:r>
            <a:r>
              <a:rPr lang="en-US" sz="3960" dirty="0"/>
              <a:t>C(s)+</a:t>
            </a:r>
            <a:r>
              <a:rPr lang="en-US" sz="3960" b="1" u="sng" dirty="0">
                <a:solidFill>
                  <a:srgbClr val="FF0000"/>
                </a:solidFill>
              </a:rPr>
              <a:t>Z(s)</a:t>
            </a:r>
            <a:r>
              <a:rPr lang="en-US" sz="3960" dirty="0"/>
              <a:t>+ ½ Cu(l)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36EE7A-9F0D-DB41-80FF-6B4CAE2A2698}"/>
              </a:ext>
            </a:extLst>
          </p:cNvPr>
          <p:cNvSpPr txBox="1"/>
          <p:nvPr/>
        </p:nvSpPr>
        <p:spPr>
          <a:xfrm>
            <a:off x="3331845" y="7410769"/>
            <a:ext cx="33906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Lara-Curzio et al. Cermets for Energy Technologies November (2018)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A10602-2C3B-8B4F-8B0E-95E43FFA0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287" y="6813382"/>
            <a:ext cx="1828800" cy="9427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5A1F04-F247-1F40-8086-CEA29D98A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345" y="4863816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951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784583-A1D9-8046-BFED-3FB48027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43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32645-0038-BA4A-82CE-665EAFCA6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78" y="538018"/>
            <a:ext cx="6858000" cy="669636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FAB40C-22A2-7741-86FE-761DD63E4E9E}"/>
              </a:ext>
            </a:extLst>
          </p:cNvPr>
          <p:cNvSpPr txBox="1"/>
          <p:nvPr/>
        </p:nvSpPr>
        <p:spPr>
          <a:xfrm>
            <a:off x="5343896" y="4453247"/>
            <a:ext cx="3915303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Silica formers?</a:t>
            </a:r>
          </a:p>
        </p:txBody>
      </p:sp>
    </p:spTree>
    <p:extLst>
      <p:ext uri="{BB962C8B-B14F-4D97-AF65-F5344CB8AC3E}">
        <p14:creationId xmlns:p14="http://schemas.microsoft.com/office/powerpoint/2010/main" val="260094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BA80AE-DE77-4D4C-96CD-91B62C82F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44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17E465-BA9D-514E-B071-2ADCBDB1CEAC}"/>
              </a:ext>
            </a:extLst>
          </p:cNvPr>
          <p:cNvSpPr txBox="1"/>
          <p:nvPr/>
        </p:nvSpPr>
        <p:spPr>
          <a:xfrm>
            <a:off x="225933" y="308758"/>
            <a:ext cx="96065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2B7C50"/>
                </a:solidFill>
              </a:rPr>
              <a:t>Advanced Manufacturing: Binder Jetting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628283-42B0-7A4B-99A2-024FE0E57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3" y="1258619"/>
            <a:ext cx="7772400" cy="5457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7300CA-6105-514E-B539-9B6A5E50A25B}"/>
              </a:ext>
            </a:extLst>
          </p:cNvPr>
          <p:cNvSpPr txBox="1"/>
          <p:nvPr/>
        </p:nvSpPr>
        <p:spPr>
          <a:xfrm rot="16200000">
            <a:off x="-829904" y="6045331"/>
            <a:ext cx="25154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https://www.pinterest.com/pin/391602130070542236/</a:t>
            </a:r>
          </a:p>
        </p:txBody>
      </p:sp>
    </p:spTree>
    <p:extLst>
      <p:ext uri="{BB962C8B-B14F-4D97-AF65-F5344CB8AC3E}">
        <p14:creationId xmlns:p14="http://schemas.microsoft.com/office/powerpoint/2010/main" val="891853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BA80AE-DE77-4D4C-96CD-91B62C82F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45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17E465-BA9D-514E-B071-2ADCBDB1CEAC}"/>
              </a:ext>
            </a:extLst>
          </p:cNvPr>
          <p:cNvSpPr txBox="1"/>
          <p:nvPr/>
        </p:nvSpPr>
        <p:spPr>
          <a:xfrm>
            <a:off x="-87324" y="225014"/>
            <a:ext cx="10145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2B7C50"/>
                </a:solidFill>
              </a:rPr>
              <a:t>Advanced Manufacturing: Binder Jetting + Melt Infiltration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59C4A8-2196-A64B-81C0-D32805E63A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20627" b="16048"/>
          <a:stretch/>
        </p:blipFill>
        <p:spPr>
          <a:xfrm>
            <a:off x="438834" y="1260265"/>
            <a:ext cx="6664911" cy="562742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517B65-E20C-5E42-8D53-C04F1F650E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66" r="3896"/>
          <a:stretch/>
        </p:blipFill>
        <p:spPr>
          <a:xfrm>
            <a:off x="3" y="1391481"/>
            <a:ext cx="10058400" cy="49894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BDDA8B-6E00-4742-A733-06CD4DF06FC1}"/>
              </a:ext>
            </a:extLst>
          </p:cNvPr>
          <p:cNvSpPr txBox="1"/>
          <p:nvPr/>
        </p:nvSpPr>
        <p:spPr>
          <a:xfrm>
            <a:off x="438834" y="7065365"/>
            <a:ext cx="2269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ORNL.  ARPA-E INTEGRATE (2018)</a:t>
            </a:r>
          </a:p>
        </p:txBody>
      </p:sp>
    </p:spTree>
    <p:extLst>
      <p:ext uri="{BB962C8B-B14F-4D97-AF65-F5344CB8AC3E}">
        <p14:creationId xmlns:p14="http://schemas.microsoft.com/office/powerpoint/2010/main" val="165615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BA80AE-DE77-4D4C-96CD-91B62C82F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46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25A5E4-FE7D-1440-A9D9-1382271D3104}"/>
              </a:ext>
            </a:extLst>
          </p:cNvPr>
          <p:cNvSpPr txBox="1"/>
          <p:nvPr/>
        </p:nvSpPr>
        <p:spPr>
          <a:xfrm>
            <a:off x="275330" y="0"/>
            <a:ext cx="29288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2B7C50"/>
                </a:solidFill>
              </a:rPr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9C8C4-DBED-264F-8757-ED95D1777813}"/>
              </a:ext>
            </a:extLst>
          </p:cNvPr>
          <p:cNvSpPr txBox="1"/>
          <p:nvPr/>
        </p:nvSpPr>
        <p:spPr>
          <a:xfrm>
            <a:off x="457200" y="1048334"/>
            <a:ext cx="914400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ORNL, NETL, the U.S. Department of Energy –Fossil Energy Program Office and Purdue University are collaborating to develop high-temperature heat exchangers for sCO</a:t>
            </a:r>
            <a:r>
              <a:rPr lang="en-US" sz="2800" baseline="-25000" dirty="0"/>
              <a:t>2</a:t>
            </a:r>
            <a:r>
              <a:rPr lang="en-US" sz="2800" dirty="0"/>
              <a:t> power cycles.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Current focus is on refractory metal matrix composites.  Computational materials science tools are being used to identify candidate material systems.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Strategies are also being developed for providing environmental stability in sCO</a:t>
            </a:r>
            <a:r>
              <a:rPr lang="en-US" sz="2800" baseline="-25000" dirty="0"/>
              <a:t>2</a:t>
            </a:r>
            <a:r>
              <a:rPr lang="en-US" sz="2800" dirty="0"/>
              <a:t> environments.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The feasibility of using advanced manufacturing (e.g., additive manufacturing) will be investigated to fabricate objects with complex shapes and to minimize energy intensity. </a:t>
            </a:r>
          </a:p>
        </p:txBody>
      </p:sp>
    </p:spTree>
    <p:extLst>
      <p:ext uri="{BB962C8B-B14F-4D97-AF65-F5344CB8AC3E}">
        <p14:creationId xmlns:p14="http://schemas.microsoft.com/office/powerpoint/2010/main" val="3772293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D60016-2745-F445-A410-0132A0CEE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10058400" cy="7200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6B8FB4-4E85-D34F-9E80-9FF65857B53E}"/>
              </a:ext>
            </a:extLst>
          </p:cNvPr>
          <p:cNvSpPr txBox="1"/>
          <p:nvPr/>
        </p:nvSpPr>
        <p:spPr>
          <a:xfrm>
            <a:off x="257175" y="7225040"/>
            <a:ext cx="22637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Subbaraman, Kung, and Saari (2018)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DC9F08-0F08-914C-9C48-C74B93991D14}"/>
              </a:ext>
            </a:extLst>
          </p:cNvPr>
          <p:cNvSpPr txBox="1"/>
          <p:nvPr/>
        </p:nvSpPr>
        <p:spPr>
          <a:xfrm>
            <a:off x="1949436" y="406400"/>
            <a:ext cx="677198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95F0B"/>
                </a:solidFill>
              </a:rPr>
              <a:t>Materials in CO</a:t>
            </a:r>
            <a:r>
              <a:rPr lang="en-US" sz="4000" b="1" baseline="-25000" dirty="0">
                <a:solidFill>
                  <a:srgbClr val="095F0B"/>
                </a:solidFill>
              </a:rPr>
              <a:t>2</a:t>
            </a:r>
            <a:r>
              <a:rPr lang="en-US" sz="4000" b="1" dirty="0">
                <a:solidFill>
                  <a:srgbClr val="095F0B"/>
                </a:solidFill>
              </a:rPr>
              <a:t> Environments</a:t>
            </a:r>
          </a:p>
        </p:txBody>
      </p:sp>
    </p:spTree>
    <p:extLst>
      <p:ext uri="{BB962C8B-B14F-4D97-AF65-F5344CB8AC3E}">
        <p14:creationId xmlns:p14="http://schemas.microsoft.com/office/powerpoint/2010/main" val="434253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076058-3854-9A4A-A788-FCD8FF9117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517"/>
          <a:stretch/>
        </p:blipFill>
        <p:spPr>
          <a:xfrm>
            <a:off x="-152400" y="0"/>
            <a:ext cx="2226365" cy="7772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52205C-4A4B-BA49-BF30-29BDE46CB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A1D865-6018-BC40-8FE9-D440857CA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0"/>
            <a:ext cx="10363200" cy="777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A6C069-9EE6-0240-AF9B-DA5A04111982}"/>
              </a:ext>
            </a:extLst>
          </p:cNvPr>
          <p:cNvSpPr txBox="1"/>
          <p:nvPr/>
        </p:nvSpPr>
        <p:spPr>
          <a:xfrm>
            <a:off x="185530" y="477484"/>
            <a:ext cx="359796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4400" b="1" dirty="0">
                <a:solidFill>
                  <a:schemeClr val="bg1"/>
                </a:solidFill>
              </a:rPr>
              <a:t>Venus</a:t>
            </a:r>
          </a:p>
          <a:p>
            <a:pPr>
              <a:spcAft>
                <a:spcPts val="900"/>
              </a:spcAft>
            </a:pPr>
            <a:endParaRPr lang="en-US" dirty="0">
              <a:solidFill>
                <a:schemeClr val="bg1"/>
              </a:solidFill>
            </a:endParaRPr>
          </a:p>
          <a:p>
            <a:pPr>
              <a:spcAft>
                <a:spcPts val="900"/>
              </a:spcAft>
            </a:pPr>
            <a:r>
              <a:rPr lang="en-US" sz="2800" dirty="0">
                <a:solidFill>
                  <a:schemeClr val="bg1"/>
                </a:solidFill>
              </a:rPr>
              <a:t>The atmosphere of Venus is composed primarily of CO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</a:p>
          <a:p>
            <a:pPr>
              <a:spcAft>
                <a:spcPts val="900"/>
              </a:spcAft>
            </a:pPr>
            <a:r>
              <a:rPr lang="en-US" sz="2800" dirty="0">
                <a:solidFill>
                  <a:schemeClr val="bg1"/>
                </a:solidFill>
              </a:rPr>
              <a:t>The temperature on the surface is 740 K (467 °C, 872 °F), and the pressure is 93 bar (9.3 MPa)</a:t>
            </a:r>
          </a:p>
          <a:p>
            <a:pPr>
              <a:spcAft>
                <a:spcPts val="900"/>
              </a:spcAft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60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55F3E1-B9FF-D146-A501-A76611E62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35"/>
            <a:ext cx="10058400" cy="74069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6B8FB4-4E85-D34F-9E80-9FF65857B53E}"/>
              </a:ext>
            </a:extLst>
          </p:cNvPr>
          <p:cNvSpPr txBox="1"/>
          <p:nvPr/>
        </p:nvSpPr>
        <p:spPr>
          <a:xfrm rot="16200000">
            <a:off x="-857249" y="5756451"/>
            <a:ext cx="22637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Subbaraman, Kung, and Saari (2018)</a:t>
            </a:r>
          </a:p>
        </p:txBody>
      </p:sp>
    </p:spTree>
    <p:extLst>
      <p:ext uri="{BB962C8B-B14F-4D97-AF65-F5344CB8AC3E}">
        <p14:creationId xmlns:p14="http://schemas.microsoft.com/office/powerpoint/2010/main" val="1942214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0F7BC0-DB61-8E41-9401-BD58EE7E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8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CDFB20-2500-0D45-82E2-97375E49A4D3}"/>
              </a:ext>
            </a:extLst>
          </p:cNvPr>
          <p:cNvSpPr txBox="1"/>
          <p:nvPr/>
        </p:nvSpPr>
        <p:spPr>
          <a:xfrm rot="16200000">
            <a:off x="-1286520" y="3595828"/>
            <a:ext cx="4410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Melting Temperature (°C)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1B3BFC5-D721-554E-BFB8-40661B9C5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192" y="459216"/>
            <a:ext cx="6858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0590FC6-1D9F-914F-827B-8C36D7F0B5B1}"/>
              </a:ext>
            </a:extLst>
          </p:cNvPr>
          <p:cNvSpPr txBox="1"/>
          <p:nvPr/>
        </p:nvSpPr>
        <p:spPr>
          <a:xfrm>
            <a:off x="2588809" y="6069781"/>
            <a:ext cx="1074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Ni: 1455°C</a:t>
            </a:r>
          </a:p>
          <a:p>
            <a:r>
              <a:rPr lang="en-US" sz="1600" dirty="0"/>
              <a:t>Fe: 1538°C</a:t>
            </a:r>
          </a:p>
        </p:txBody>
      </p:sp>
    </p:spTree>
    <p:extLst>
      <p:ext uri="{BB962C8B-B14F-4D97-AF65-F5344CB8AC3E}">
        <p14:creationId xmlns:p14="http://schemas.microsoft.com/office/powerpoint/2010/main" val="2092592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B67725-B4FD-D64B-96BE-A53B1B2B4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6F131-D908-9B4E-8D84-14D8450D4751}" type="slidenum">
              <a:rPr lang="en-US" smtClean="0"/>
              <a:t>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62DB15-77C8-404A-8B71-9596BF039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16" y="670859"/>
            <a:ext cx="7926565" cy="457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1CF9DF-C5B2-B14E-9223-4CBB791B23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80"/>
          <a:stretch/>
        </p:blipFill>
        <p:spPr>
          <a:xfrm>
            <a:off x="200025" y="5316131"/>
            <a:ext cx="6400800" cy="2094637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F7ACD9-099C-674B-87C2-F5138DEBB503}"/>
              </a:ext>
            </a:extLst>
          </p:cNvPr>
          <p:cNvSpPr txBox="1"/>
          <p:nvPr/>
        </p:nvSpPr>
        <p:spPr>
          <a:xfrm>
            <a:off x="1294752" y="252679"/>
            <a:ext cx="6529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2B7C50"/>
                </a:solidFill>
              </a:rPr>
              <a:t>Highest Known Melting Temperature </a:t>
            </a:r>
          </a:p>
        </p:txBody>
      </p:sp>
    </p:spTree>
    <p:extLst>
      <p:ext uri="{BB962C8B-B14F-4D97-AF65-F5344CB8AC3E}">
        <p14:creationId xmlns:p14="http://schemas.microsoft.com/office/powerpoint/2010/main" val="368665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4071</TotalTime>
  <Words>1611</Words>
  <Application>Microsoft Macintosh PowerPoint</Application>
  <PresentationFormat>Custom</PresentationFormat>
  <Paragraphs>501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ヒラギノ角ゴ Pro W3</vt:lpstr>
      <vt:lpstr>Arial</vt:lpstr>
      <vt:lpstr>Arial Narrow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Associate Editor</dc:creator>
  <cp:lastModifiedBy>Associate Editor</cp:lastModifiedBy>
  <cp:revision>95</cp:revision>
  <cp:lastPrinted>2018-11-09T17:37:30Z</cp:lastPrinted>
  <dcterms:created xsi:type="dcterms:W3CDTF">2018-11-09T16:07:38Z</dcterms:created>
  <dcterms:modified xsi:type="dcterms:W3CDTF">2018-11-28T04:25:02Z</dcterms:modified>
</cp:coreProperties>
</file>