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883" r:id="rId2"/>
  </p:sldMasterIdLst>
  <p:notesMasterIdLst>
    <p:notesMasterId r:id="rId18"/>
  </p:notesMasterIdLst>
  <p:sldIdLst>
    <p:sldId id="485" r:id="rId3"/>
    <p:sldId id="486" r:id="rId4"/>
    <p:sldId id="480" r:id="rId5"/>
    <p:sldId id="483" r:id="rId6"/>
    <p:sldId id="482" r:id="rId7"/>
    <p:sldId id="484" r:id="rId8"/>
    <p:sldId id="487" r:id="rId9"/>
    <p:sldId id="476" r:id="rId10"/>
    <p:sldId id="477" r:id="rId11"/>
    <p:sldId id="468" r:id="rId12"/>
    <p:sldId id="471" r:id="rId13"/>
    <p:sldId id="479" r:id="rId14"/>
    <p:sldId id="470" r:id="rId15"/>
    <p:sldId id="478" r:id="rId16"/>
    <p:sldId id="474" r:id="rId17"/>
  </p:sldIdLst>
  <p:sldSz cx="9144000" cy="6858000" type="screen4x3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383">
          <p15:clr>
            <a:srgbClr val="A4A3A4"/>
          </p15:clr>
        </p15:guide>
        <p15:guide id="3" pos="2880">
          <p15:clr>
            <a:srgbClr val="A4A3A4"/>
          </p15:clr>
        </p15:guide>
        <p15:guide id="4" pos="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lles" initials="g" lastIdx="2" clrIdx="0"/>
  <p:cmAuthor id="1" name="Horak, Steven (CONTR)" initials="HS(" lastIdx="4" clrIdx="1">
    <p:extLst>
      <p:ext uri="{19B8F6BF-5375-455C-9EA6-DF929625EA0E}">
        <p15:presenceInfo xmlns:p15="http://schemas.microsoft.com/office/powerpoint/2012/main" userId="S-1-5-21-2844929807-1687724802-988633214-184914" providerId="AD"/>
      </p:ext>
    </p:extLst>
  </p:cmAuthor>
  <p:cmAuthor id="2" name="Krantz, Douglas J (CONTR)" initials="KDJ(" lastIdx="15" clrIdx="2">
    <p:extLst>
      <p:ext uri="{19B8F6BF-5375-455C-9EA6-DF929625EA0E}">
        <p15:presenceInfo xmlns:p15="http://schemas.microsoft.com/office/powerpoint/2012/main" userId="S-1-5-21-2844929807-1687724802-988633214-132972" providerId="AD"/>
      </p:ext>
    </p:extLst>
  </p:cmAuthor>
  <p:cmAuthor id="3" name="Nartker, Michael" initials="NM" lastIdx="9" clrIdx="3">
    <p:extLst>
      <p:ext uri="{19B8F6BF-5375-455C-9EA6-DF929625EA0E}">
        <p15:presenceInfo xmlns:p15="http://schemas.microsoft.com/office/powerpoint/2012/main" userId="S-1-5-21-2844929807-1687724802-988633214-184336" providerId="AD"/>
      </p:ext>
    </p:extLst>
  </p:cmAuthor>
  <p:cmAuthor id="4" name="Forinash, Betsy" initials="FB" lastIdx="4" clrIdx="4">
    <p:extLst>
      <p:ext uri="{19B8F6BF-5375-455C-9EA6-DF929625EA0E}">
        <p15:presenceInfo xmlns:p15="http://schemas.microsoft.com/office/powerpoint/2012/main" userId="S-1-5-21-2844929807-1687724802-988633214-1728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2DCDB"/>
    <a:srgbClr val="33CCFF"/>
    <a:srgbClr val="385D8A"/>
    <a:srgbClr val="FFCC00"/>
    <a:srgbClr val="669900"/>
    <a:srgbClr val="002499"/>
    <a:srgbClr val="003399"/>
    <a:srgbClr val="000066"/>
    <a:srgbClr val="000099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50" autoAdjust="0"/>
    <p:restoredTop sz="96305" autoAdjust="0"/>
  </p:normalViewPr>
  <p:slideViewPr>
    <p:cSldViewPr snapToGrid="0">
      <p:cViewPr varScale="1">
        <p:scale>
          <a:sx n="116" d="100"/>
          <a:sy n="116" d="100"/>
        </p:scale>
        <p:origin x="1710" y="114"/>
      </p:cViewPr>
      <p:guideLst>
        <p:guide orient="horz" pos="2160"/>
        <p:guide orient="horz" pos="1383"/>
        <p:guide pos="2880"/>
        <p:guide pos="375"/>
      </p:guideLst>
    </p:cSldViewPr>
  </p:slideViewPr>
  <p:outlineViewPr>
    <p:cViewPr>
      <p:scale>
        <a:sx n="33" d="100"/>
        <a:sy n="33" d="100"/>
      </p:scale>
      <p:origin x="0" y="3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3420" y="-918"/>
      </p:cViewPr>
      <p:guideLst>
        <p:guide orient="horz" pos="2932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3043979" cy="465773"/>
          </a:xfrm>
          <a:prstGeom prst="rect">
            <a:avLst/>
          </a:prstGeom>
        </p:spPr>
        <p:txBody>
          <a:bodyPr vert="horz" wrap="square" lIns="93121" tIns="46559" rIns="93121" bIns="4655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537" y="0"/>
            <a:ext cx="3043979" cy="465773"/>
          </a:xfrm>
          <a:prstGeom prst="rect">
            <a:avLst/>
          </a:prstGeom>
        </p:spPr>
        <p:txBody>
          <a:bodyPr vert="horz" wrap="square" lIns="93121" tIns="46559" rIns="93121" bIns="4655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50DBD8E-AEE9-4CF3-BC57-B4D583687361}" type="datetimeFigureOut">
              <a:rPr lang="en-US" altLang="en-US"/>
              <a:pPr/>
              <a:t>12/20/2018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1" tIns="46559" rIns="93121" bIns="4655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9" y="4422467"/>
            <a:ext cx="5620388" cy="4188778"/>
          </a:xfrm>
          <a:prstGeom prst="rect">
            <a:avLst/>
          </a:prstGeom>
        </p:spPr>
        <p:txBody>
          <a:bodyPr vert="horz" lIns="93121" tIns="46559" rIns="93121" bIns="4655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" y="8841742"/>
            <a:ext cx="3043979" cy="465773"/>
          </a:xfrm>
          <a:prstGeom prst="rect">
            <a:avLst/>
          </a:prstGeom>
        </p:spPr>
        <p:txBody>
          <a:bodyPr vert="horz" wrap="square" lIns="93121" tIns="46559" rIns="93121" bIns="4655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537" y="8841742"/>
            <a:ext cx="3043979" cy="465773"/>
          </a:xfrm>
          <a:prstGeom prst="rect">
            <a:avLst/>
          </a:prstGeom>
        </p:spPr>
        <p:txBody>
          <a:bodyPr vert="horz" wrap="square" lIns="93121" tIns="46559" rIns="93121" bIns="4655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6CCB4AAC-3365-43E0-9B4B-512DE43880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4184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2B205D-311F-449C-BC2F-DB011333AA5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624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B4AAC-3365-43E0-9B4B-512DE4388022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30044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Los Alamos National Laboratory is managed by two Department of Energy organizations: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 smtClean="0"/>
              <a:t>National Nuclear Security Administration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 smtClean="0"/>
              <a:t>Environmental Management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/>
          </a:p>
          <a:p>
            <a:r>
              <a:rPr lang="en-US" dirty="0" smtClean="0"/>
              <a:t>EM has been responsible for cleanup work at LANL for several years, with the lab M&amp;O contractor doing the work – until May of 2018, when the work was spun off from the M&amp;O to form the Los Alamos Legacy Waste Contract, which N3B manages.</a:t>
            </a:r>
          </a:p>
          <a:p>
            <a:endParaRPr lang="en-US" dirty="0"/>
          </a:p>
          <a:p>
            <a:r>
              <a:rPr lang="en-US" dirty="0" smtClean="0"/>
              <a:t>Our sole purpose at Los Alamos is to clean up the site’s legacy waste.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B4AAC-3365-43E0-9B4B-512DE4388022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32398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N3B is a limited liability company that is owned by Huntington Ingalls Industries and BWX Technologies.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Our major teaming subcontractors are Tech 2 Solutions and Longenecker &amp; Associates.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7140" indent="-2758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3291" indent="-2206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4607" indent="-2206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5923" indent="-2206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27240" indent="-220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68556" indent="-220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09871" indent="-220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51187" indent="-220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3FEED1-F107-48B4-9AB5-12C8A7C4E79A}" type="slidenum">
              <a:rPr lang="en-US" altLang="en-US"/>
              <a:pPr eaLnBrk="1" hangingPunct="1"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3922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are organized to safely, securely, compliantly and efficiently: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Manage groundwater and surface water and treat as necessary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Clean up and close waste sites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Demolish facilities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Excavate, treat, package and ship waste for </a:t>
            </a:r>
            <a:r>
              <a:rPr lang="en-US" dirty="0" err="1" smtClean="0"/>
              <a:t>dispsoal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B4AAC-3365-43E0-9B4B-512DE4388022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2942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report directly to the Department of Energy and not to the Lab or the Lab M&amp;O. </a:t>
            </a:r>
          </a:p>
          <a:p>
            <a:endParaRPr lang="en-US" dirty="0"/>
          </a:p>
          <a:p>
            <a:r>
              <a:rPr lang="en-US" dirty="0" smtClean="0"/>
              <a:t>Nick Lombardo is president of N3B and Program Director for the Los Alamos Legacy Cleanup Contract.</a:t>
            </a:r>
          </a:p>
          <a:p>
            <a:endParaRPr lang="en-US" dirty="0"/>
          </a:p>
          <a:p>
            <a:r>
              <a:rPr lang="en-US" dirty="0" smtClean="0"/>
              <a:t>You may already have met several of our senior leadership, including Frazer Lockhart and others who have added meetings and presented to this group.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B4AAC-3365-43E0-9B4B-512DE4388022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6450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2B205D-311F-449C-BC2F-DB011333AA5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85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44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5485" indent="-286723" defTabSz="933444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6896" indent="-229379" defTabSz="933444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5656" indent="-229379" defTabSz="933444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64413" indent="-229379" defTabSz="933444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23172" indent="-229379" defTabSz="93344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81929" indent="-229379" defTabSz="93344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40689" indent="-229379" defTabSz="93344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99448" indent="-229379" defTabSz="93344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5EBB26F-0B51-48F5-A492-A874EE4C3D59}" type="slidenum">
              <a:rPr lang="en-US" altLang="en-US" sz="1100">
                <a:solidFill>
                  <a:prstClr val="black"/>
                </a:solidFill>
              </a:rPr>
              <a:pPr/>
              <a:t>9</a:t>
            </a:fld>
            <a:endParaRPr lang="en-US" altLang="en-US"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503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B4AAC-3365-43E0-9B4B-512DE4388022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7639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B4AAC-3365-43E0-9B4B-512DE4388022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29928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75" y="274638"/>
            <a:ext cx="5038725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8CC6DE-8B70-48B9-8120-6DA29C134AA5}" type="datetime1">
              <a:rPr lang="en-US" altLang="en-US" smtClean="0"/>
              <a:t>12/20/2018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49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7E76-27CD-4B94-AF49-95371A1D7027}" type="datetime1">
              <a:rPr lang="en-US" smtClean="0"/>
              <a:t>12/20/2018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7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846035"/>
            <a:ext cx="4038600" cy="5418032"/>
          </a:xfrm>
        </p:spPr>
        <p:txBody>
          <a:bodyPr/>
          <a:lstStyle>
            <a:lvl1pPr>
              <a:spcBef>
                <a:spcPts val="2400"/>
              </a:spcBef>
              <a:defRPr sz="2000"/>
            </a:lvl1pPr>
            <a:lvl2pPr>
              <a:spcBef>
                <a:spcPts val="600"/>
              </a:spcBef>
              <a:defRPr sz="1600"/>
            </a:lvl2pPr>
            <a:lvl3pPr>
              <a:spcBef>
                <a:spcPts val="600"/>
              </a:spcBef>
              <a:defRPr sz="16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0545" y="837489"/>
            <a:ext cx="4038600" cy="5418032"/>
          </a:xfrm>
        </p:spPr>
        <p:txBody>
          <a:bodyPr/>
          <a:lstStyle>
            <a:lvl1pPr>
              <a:spcBef>
                <a:spcPts val="2400"/>
              </a:spcBef>
              <a:defRPr sz="2000"/>
            </a:lvl1pPr>
            <a:lvl2pPr>
              <a:spcBef>
                <a:spcPts val="600"/>
              </a:spcBef>
              <a:defRPr sz="1600"/>
            </a:lvl2pPr>
            <a:lvl3pPr>
              <a:spcBef>
                <a:spcPts val="600"/>
              </a:spcBef>
              <a:defRPr sz="16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848725" y="15756"/>
            <a:ext cx="295276" cy="39858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50" kern="1200">
                <a:solidFill>
                  <a:schemeClr val="bg1"/>
                </a:solidFill>
                <a:latin typeface="Tahoma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Arial" charset="0"/>
              </a:defRPr>
            </a:lvl9pPr>
          </a:lstStyle>
          <a:p>
            <a:pPr algn="ctr"/>
            <a:fld id="{162F1D00-BD13-4404-86B0-79703945A0A7}" type="slidenum"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54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2058909"/>
            <a:ext cx="7772400" cy="1470181"/>
          </a:xfrm>
        </p:spPr>
        <p:txBody>
          <a:bodyPr/>
          <a:lstStyle>
            <a:lvl1pPr algn="l">
              <a:lnSpc>
                <a:spcPct val="90000"/>
              </a:lnSpc>
              <a:defRPr sz="320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694800" y="3477600"/>
            <a:ext cx="6400800" cy="604800"/>
          </a:xfrm>
        </p:spPr>
        <p:txBody>
          <a:bodyPr/>
          <a:lstStyle>
            <a:lvl1pPr marL="0" indent="0" algn="l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946921"/>
      </p:ext>
    </p:extLst>
  </p:cSld>
  <p:clrMapOvr>
    <a:masterClrMapping/>
  </p:clrMapOvr>
  <p:transition/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0228BB-5946-41F0-8417-206CD083AFE3}" type="datetimeFigureOut"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12/20/2018</a:t>
            </a:fld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D6C3B2-89A6-4354-B27F-7C6725C9FDB2}" type="slidenum"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08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" t="13883" r="4974" b="37798"/>
          <a:stretch/>
        </p:blipFill>
        <p:spPr bwMode="auto">
          <a:xfrm>
            <a:off x="3" y="3"/>
            <a:ext cx="9144000" cy="99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75" y="274638"/>
            <a:ext cx="5000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BD507638-2AA0-481F-B3A4-016AF0CA5F00}" type="datetime1">
              <a:rPr lang="en-US" altLang="en-US" smtClean="0"/>
              <a:t>12/20/2018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E473659-A596-4044-8F99-16A3A4564742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7783513" y="6618288"/>
            <a:ext cx="1295400" cy="2460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E959CB8-4961-49E8-848A-A940B5EE85CE}" type="slidenum">
              <a:rPr lang="en-US" altLang="en-US" sz="1000">
                <a:solidFill>
                  <a:srgbClr val="FFFFFF"/>
                </a:solidFill>
                <a:latin typeface="Calibri" pitchFamily="34" charset="0"/>
                <a:ea typeface="ヒラギノ角ゴ ProN W3"/>
                <a:cs typeface="ヒラギノ角ゴ ProN W3"/>
              </a:rPr>
              <a:pPr algn="r" eaLnBrk="1" hangingPunct="1"/>
              <a:t>‹#›</a:t>
            </a:fld>
            <a:endParaRPr lang="en-US" altLang="en-US" sz="1000" dirty="0">
              <a:solidFill>
                <a:srgbClr val="FFFFFF"/>
              </a:solidFill>
              <a:latin typeface="Calibri" pitchFamily="34" charset="0"/>
              <a:ea typeface="ヒラギノ角ゴ ProN W3"/>
              <a:cs typeface="ヒラギノ角ゴ ProN W3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81" r:id="rId2"/>
    <p:sldLayoutId id="2147483882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0024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rgbClr val="0024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0024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4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24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70" r="16422"/>
          <a:stretch/>
        </p:blipFill>
        <p:spPr bwMode="auto">
          <a:xfrm>
            <a:off x="0" y="-1"/>
            <a:ext cx="9144000" cy="195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5"/>
          <p:cNvSpPr txBox="1">
            <a:spLocks noGrp="1"/>
          </p:cNvSpPr>
          <p:nvPr>
            <p:ph type="title"/>
          </p:nvPr>
        </p:nvSpPr>
        <p:spPr bwMode="auto">
          <a:xfrm>
            <a:off x="1169380" y="3409573"/>
            <a:ext cx="662940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Main Title</a:t>
            </a:r>
          </a:p>
        </p:txBody>
      </p:sp>
      <p:sp>
        <p:nvSpPr>
          <p:cNvPr id="1029" name="Rectangle 6"/>
          <p:cNvSpPr txBox="1">
            <a:spLocks noGrp="1" noChangeAspect="1"/>
          </p:cNvSpPr>
          <p:nvPr>
            <p:ph type="body" idx="1"/>
          </p:nvPr>
        </p:nvSpPr>
        <p:spPr bwMode="auto">
          <a:xfrm>
            <a:off x="685806" y="4292358"/>
            <a:ext cx="7596548" cy="156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Name</a:t>
            </a:r>
          </a:p>
          <a:p>
            <a:pPr lvl="0"/>
            <a:r>
              <a:rPr lang="en-US" altLang="en-US" dirty="0"/>
              <a:t>Director of External Affairs</a:t>
            </a:r>
          </a:p>
          <a:p>
            <a:pPr lvl="0"/>
            <a:r>
              <a:rPr lang="en-US" altLang="en-US" dirty="0"/>
              <a:t>Office of Environmental Management</a:t>
            </a:r>
          </a:p>
          <a:p>
            <a:pPr lvl="0"/>
            <a:endParaRPr lang="en-US" altLang="en-US" dirty="0"/>
          </a:p>
          <a:p>
            <a:pPr lvl="0"/>
            <a:r>
              <a:rPr lang="en-US" altLang="en-US" dirty="0"/>
              <a:t>Month X, 2013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6" y="1233069"/>
            <a:ext cx="3031292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84" y="1233111"/>
            <a:ext cx="3017520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84" y="881431"/>
            <a:ext cx="2679204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0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286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3400" b="1">
          <a:solidFill>
            <a:srgbClr val="002499"/>
          </a:solidFill>
          <a:latin typeface="+mj-lt"/>
          <a:ea typeface="ヒラギノ角ゴ ProN W3"/>
          <a:cs typeface="ヒラギノ角ゴ ProN W3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9pPr>
    </p:titleStyle>
    <p:body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b="1">
          <a:solidFill>
            <a:srgbClr val="7F7F7F"/>
          </a:solidFill>
          <a:latin typeface="+mn-lt"/>
          <a:ea typeface="ヒラギノ角ゴ ProN W3"/>
          <a:cs typeface="ヒラギノ角ゴ ProN W3"/>
        </a:defRPr>
      </a:lvl1pPr>
      <a:lvl2pPr marL="514350" lvl="1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2pPr>
      <a:lvl3pPr marL="742950" lvl="2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3pPr>
      <a:lvl4pPr marL="971550" lvl="3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4pPr>
      <a:lvl5pPr marL="1200150" lvl="4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5pPr>
      <a:lvl6pPr marL="16573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6pPr>
      <a:lvl7pPr marL="21145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7pPr>
      <a:lvl8pPr marL="25717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8pPr>
      <a:lvl9pPr marL="30289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jpe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77668" y="3735037"/>
            <a:ext cx="7323746" cy="10076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4B8D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Presentation to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Regional Coalition of LANL Communities</a:t>
            </a:r>
            <a:endParaRPr kumimoji="0" lang="en-US" sz="1650" b="0" i="0" u="none" strike="noStrike" kern="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December 21, </a:t>
            </a:r>
            <a:r>
              <a:rPr kumimoji="0" lang="en-US" sz="1650" b="0" i="0" u="none" strike="noStrike" kern="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2018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77668" y="4677359"/>
            <a:ext cx="3734887" cy="1177445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rgbClr val="004B8D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Joe Legare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Acting Chief Operating Officer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N3B Los Alamos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723" y="6059903"/>
            <a:ext cx="1909558" cy="51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59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 txBox="1">
                <a:spLocks/>
              </p:cNvSpPr>
              <p:nvPr/>
            </p:nvSpPr>
            <p:spPr>
              <a:xfrm>
                <a:off x="115586" y="1063488"/>
                <a:ext cx="4651513" cy="3369365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sz="2100"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sz="1600"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sz="1400"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sz="2000"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600" dirty="0" smtClean="0">
                    <a:solidFill>
                      <a:schemeClr val="tx1"/>
                    </a:solidFill>
                  </a:rPr>
                  <a:t>TA-16 </a:t>
                </a:r>
                <a:r>
                  <a:rPr lang="en-US" sz="1600" dirty="0">
                    <a:solidFill>
                      <a:schemeClr val="tx1"/>
                    </a:solidFill>
                  </a:rPr>
                  <a:t>facilities established in early 1950s to develop high explosive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(HE) formulations</a:t>
                </a:r>
                <a:endParaRPr lang="en-US" sz="1600" dirty="0" smtClean="0">
                  <a:solidFill>
                    <a:schemeClr val="tx1"/>
                  </a:solidFill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Explosives (RDX, HMX, TNT) were casted and machined for </a:t>
                </a:r>
                <a:r>
                  <a:rPr lang="en-US" sz="1400" dirty="0">
                    <a:solidFill>
                      <a:schemeClr val="tx1"/>
                    </a:solidFill>
                  </a:rPr>
                  <a:t>nuclear 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weapons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Building </a:t>
                </a:r>
                <a:r>
                  <a:rPr lang="en-US" sz="1400" dirty="0">
                    <a:solidFill>
                      <a:schemeClr val="tx1"/>
                    </a:solidFill>
                  </a:rPr>
                  <a:t>260 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used </a:t>
                </a:r>
                <a:r>
                  <a:rPr lang="en-US" sz="1400" dirty="0">
                    <a:solidFill>
                      <a:schemeClr val="tx1"/>
                    </a:solidFill>
                  </a:rPr>
                  <a:t>since 1951 to machine 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HE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sz="1400" dirty="0">
                    <a:solidFill>
                      <a:schemeClr val="tx1"/>
                    </a:solidFill>
                  </a:rPr>
                  <a:t>Several million gal/</a:t>
                </a:r>
                <a:r>
                  <a:rPr lang="en-US" sz="1400" dirty="0" err="1">
                    <a:solidFill>
                      <a:schemeClr val="tx1"/>
                    </a:solidFill>
                  </a:rPr>
                  <a:t>yr</a:t>
                </a:r>
                <a:r>
                  <a:rPr lang="en-US" sz="1400" dirty="0">
                    <a:solidFill>
                      <a:schemeClr val="tx1"/>
                    </a:solidFill>
                  </a:rPr>
                  <a:t> of HE-contaminated water discharged </a:t>
                </a:r>
                <a:r>
                  <a:rPr lang="en-US" sz="1400" dirty="0" err="1" smtClean="0">
                    <a:solidFill>
                      <a:schemeClr val="tx1"/>
                    </a:solidFill>
                  </a:rPr>
                  <a:t>to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/>
                    </a:solidFill>
                  </a:rPr>
                  <a:t>Ca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ñ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on de Valle (</a:t>
                </a:r>
                <a:r>
                  <a:rPr lang="en-US" sz="1400" dirty="0" err="1">
                    <a:solidFill>
                      <a:schemeClr val="tx1"/>
                    </a:solidFill>
                  </a:rPr>
                  <a:t>CdV</a:t>
                </a:r>
                <a:r>
                  <a:rPr lang="en-US" sz="1400" dirty="0">
                    <a:solidFill>
                      <a:schemeClr val="tx1"/>
                    </a:solidFill>
                  </a:rPr>
                  <a:t>) 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between 1951 – </a:t>
                </a:r>
                <a:r>
                  <a:rPr lang="en-US" sz="1400" dirty="0">
                    <a:solidFill>
                      <a:schemeClr val="tx1"/>
                    </a:solidFill>
                  </a:rPr>
                  <a:t>1996</a:t>
                </a:r>
              </a:p>
              <a:p>
                <a:pPr lvl="1">
                  <a:lnSpc>
                    <a:spcPct val="90000"/>
                  </a:lnSpc>
                  <a:buFont typeface="Wingdings" panose="05000000000000000000" pitchFamily="2" charset="2"/>
                  <a:buChar char="Ø"/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The 260 Building outfall was primary source of RDX </a:t>
                </a:r>
              </a:p>
              <a:p>
                <a:pPr lvl="1">
                  <a:lnSpc>
                    <a:spcPct val="90000"/>
                  </a:lnSpc>
                  <a:buFont typeface="Wingdings" panose="05000000000000000000" pitchFamily="2" charset="2"/>
                  <a:buChar char="Ø"/>
                </a:pPr>
                <a:r>
                  <a:rPr lang="en-US" sz="1400" dirty="0">
                    <a:solidFill>
                      <a:schemeClr val="tx1"/>
                    </a:solidFill>
                  </a:rPr>
                  <a:t>Other potential sources include operations in other buildings at TA-16 and at TA-09. 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First investigations of RDX in soils occurred in the mid 1990s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Groundwater investigations first identified RDX (below standards) in perched and regional groundwater in the late 1990s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Present-day RDX contamination is low in nearby </a:t>
                </a:r>
                <a:r>
                  <a:rPr lang="en-US" sz="1600" dirty="0">
                    <a:solidFill>
                      <a:schemeClr val="tx1"/>
                    </a:solidFill>
                  </a:rPr>
                  <a:t>springs, surface water, 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and shallow groundwater </a:t>
                </a:r>
              </a:p>
            </p:txBody>
          </p:sp>
        </mc:Choice>
        <mc:Fallback xmlns="">
          <p:sp>
            <p:nvSpPr>
              <p:cNvPr id="6" name="Content Placeholder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86" y="1063488"/>
                <a:ext cx="4651513" cy="3369365"/>
              </a:xfrm>
              <a:prstGeom prst="rect">
                <a:avLst/>
              </a:prstGeom>
              <a:blipFill>
                <a:blip r:embed="rId2"/>
                <a:stretch>
                  <a:fillRect l="-393" t="-1447" r="-1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Online Image Placeholder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" t="876"/>
          <a:stretch/>
        </p:blipFill>
        <p:spPr bwMode="auto">
          <a:xfrm>
            <a:off x="4937503" y="1169564"/>
            <a:ext cx="4182182" cy="53580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10815"/>
          <a:stretch/>
        </p:blipFill>
        <p:spPr>
          <a:xfrm>
            <a:off x="1366080" y="4357819"/>
            <a:ext cx="3341385" cy="236365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Connector 9"/>
          <p:cNvCxnSpPr/>
          <p:nvPr/>
        </p:nvCxnSpPr>
        <p:spPr>
          <a:xfrm flipH="1">
            <a:off x="3465443" y="4554848"/>
            <a:ext cx="1901371" cy="93155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332383" y="4235824"/>
            <a:ext cx="2804393" cy="7138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24204" y="4743625"/>
            <a:ext cx="926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260 Outfall</a:t>
            </a:r>
            <a:endParaRPr lang="en-US" sz="1200" dirty="0"/>
          </a:p>
        </p:txBody>
      </p:sp>
      <p:cxnSp>
        <p:nvCxnSpPr>
          <p:cNvPr id="7" name="Straight Arrow Connector 6"/>
          <p:cNvCxnSpPr>
            <a:stCxn id="4" idx="3"/>
          </p:cNvCxnSpPr>
          <p:nvPr/>
        </p:nvCxnSpPr>
        <p:spPr>
          <a:xfrm>
            <a:off x="1251061" y="4882125"/>
            <a:ext cx="1635935" cy="200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037493" y="1893536"/>
            <a:ext cx="658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TA-16</a:t>
            </a:r>
            <a:endParaRPr lang="en-US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366814" y="2135840"/>
            <a:ext cx="144300" cy="9971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17593" y="2748170"/>
            <a:ext cx="559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TA-9</a:t>
            </a:r>
            <a:endParaRPr lang="en-US" sz="1400" dirty="0"/>
          </a:p>
        </p:txBody>
      </p:sp>
      <p:cxnSp>
        <p:nvCxnSpPr>
          <p:cNvPr id="17" name="Straight Arrow Connector 16"/>
          <p:cNvCxnSpPr>
            <a:stCxn id="15" idx="1"/>
          </p:cNvCxnSpPr>
          <p:nvPr/>
        </p:nvCxnSpPr>
        <p:spPr>
          <a:xfrm flipH="1">
            <a:off x="5609968" y="2902059"/>
            <a:ext cx="407625" cy="71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369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3615" y="274638"/>
            <a:ext cx="5110385" cy="504825"/>
          </a:xfrm>
        </p:spPr>
        <p:txBody>
          <a:bodyPr/>
          <a:lstStyle/>
          <a:p>
            <a:r>
              <a:rPr lang="en-US" sz="2400" dirty="0" smtClean="0"/>
              <a:t>Remediation Activities Conducted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11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474304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400"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Surface soil cleanup conducted in outfall area in 2000–2001 under an Interim Measure, and in 2009–2010 under a Corrective Measures Implementation</a:t>
            </a:r>
            <a:endParaRPr lang="en-US" sz="22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700" dirty="0" smtClean="0">
                <a:solidFill>
                  <a:schemeClr val="tx1"/>
                </a:solidFill>
              </a:rPr>
              <a:t>More than 1500 yd</a:t>
            </a:r>
            <a:r>
              <a:rPr lang="en-US" sz="1700" baseline="30000" dirty="0" smtClean="0">
                <a:solidFill>
                  <a:schemeClr val="tx1"/>
                </a:solidFill>
              </a:rPr>
              <a:t>3</a:t>
            </a:r>
            <a:r>
              <a:rPr lang="en-US" sz="1700" dirty="0" smtClean="0">
                <a:solidFill>
                  <a:schemeClr val="tx1"/>
                </a:solidFill>
              </a:rPr>
              <a:t> HE-contaminated soil excavated and disposed offsite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Significantly reduced contamination in surface </a:t>
            </a:r>
            <a:r>
              <a:rPr lang="en-US" dirty="0" smtClean="0">
                <a:solidFill>
                  <a:schemeClr val="tx1"/>
                </a:solidFill>
              </a:rPr>
              <a:t>soils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Excavations backfilled with clean soil and covered with </a:t>
            </a:r>
            <a:r>
              <a:rPr lang="en-US" sz="1800" smtClean="0">
                <a:solidFill>
                  <a:schemeClr val="tx1"/>
                </a:solidFill>
              </a:rPr>
              <a:t>a stone cap</a:t>
            </a:r>
            <a:endParaRPr lang="en-US" sz="1800" dirty="0" smtClean="0">
              <a:solidFill>
                <a:schemeClr val="tx1"/>
              </a:solidFill>
            </a:endParaRPr>
          </a:p>
          <a:p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Completed </a:t>
            </a:r>
            <a:r>
              <a:rPr lang="en-US" sz="2200" dirty="0">
                <a:solidFill>
                  <a:schemeClr val="tx1"/>
                </a:solidFill>
              </a:rPr>
              <a:t>Surface </a:t>
            </a:r>
            <a:r>
              <a:rPr lang="en-US" sz="2200" dirty="0" smtClean="0">
                <a:solidFill>
                  <a:schemeClr val="tx1"/>
                </a:solidFill>
              </a:rPr>
              <a:t>Corrective Measures Activities</a:t>
            </a:r>
            <a:endParaRPr lang="en-US" sz="22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>
                <a:solidFill>
                  <a:schemeClr val="tx1"/>
                </a:solidFill>
              </a:rPr>
              <a:t>Included documentation of no further requirements for cleanup for RDX in surface setting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</a:rPr>
              <a:t>Included </a:t>
            </a:r>
            <a:r>
              <a:rPr lang="en-US" sz="1500" dirty="0">
                <a:solidFill>
                  <a:schemeClr val="tx1"/>
                </a:solidFill>
              </a:rPr>
              <a:t>Long-Term Monitoring Plan and reporting requirements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</a:rPr>
              <a:t>Surface water, springs, shallow alluvial wells</a:t>
            </a:r>
          </a:p>
        </p:txBody>
      </p:sp>
    </p:spTree>
    <p:extLst>
      <p:ext uri="{BB962C8B-B14F-4D97-AF65-F5344CB8AC3E}">
        <p14:creationId xmlns:p14="http://schemas.microsoft.com/office/powerpoint/2010/main" val="1902897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316" y="241020"/>
            <a:ext cx="5038725" cy="504825"/>
          </a:xfrm>
        </p:spPr>
        <p:txBody>
          <a:bodyPr/>
          <a:lstStyle/>
          <a:p>
            <a:r>
              <a:rPr lang="en-US" dirty="0" smtClean="0"/>
              <a:t>Deep Groundwater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7" y="1344706"/>
            <a:ext cx="8229600" cy="4685391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Installation of monitoring wells to investigation “nature and extent” of contamination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Including the latest monitoring well, R-69, there are 9 wells used to monitor the regional groundwater underlying TA-16 and TA-9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Intermediate-depth wells screened in perched groundwater (~600-1000 </a:t>
            </a:r>
            <a:r>
              <a:rPr lang="en-US" dirty="0" err="1" smtClean="0">
                <a:solidFill>
                  <a:schemeClr val="tx1"/>
                </a:solidFill>
              </a:rPr>
              <a:t>ft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bgs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Deep wells screened in the regional aquifer (~1200-1400 </a:t>
            </a:r>
            <a:r>
              <a:rPr lang="en-US" dirty="0" err="1" smtClean="0">
                <a:solidFill>
                  <a:schemeClr val="tx1"/>
                </a:solidFill>
              </a:rPr>
              <a:t>ft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bgs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Studies to understand the hydrology and “fate and transport” of contamination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Tracer studies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Aquifer tests</a:t>
            </a:r>
          </a:p>
          <a:p>
            <a:pPr>
              <a:buSzPct val="125000"/>
            </a:pPr>
            <a:r>
              <a:rPr lang="en-US" dirty="0" smtClean="0">
                <a:solidFill>
                  <a:schemeClr val="tx1"/>
                </a:solidFill>
              </a:rPr>
              <a:t>All investigation activities performed with NMED’s approval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03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"/>
                <a:lumOff val="98000"/>
                <a:alpha val="0"/>
              </a:schemeClr>
            </a:gs>
            <a:gs pos="8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110714"/>
              </p:ext>
            </p:extLst>
          </p:nvPr>
        </p:nvGraphicFramePr>
        <p:xfrm>
          <a:off x="255588" y="1862138"/>
          <a:ext cx="8659812" cy="362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Acrobat Document" r:id="rId4" imgW="14439600" imgH="5667202" progId="AcroExch.Document.DC">
                  <p:embed/>
                </p:oleObj>
              </mc:Choice>
              <mc:Fallback>
                <p:oleObj name="Acrobat Document" r:id="rId4" imgW="14439600" imgH="5667202" progId="AcroExch.Document.DC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5588" y="1862138"/>
                        <a:ext cx="8659812" cy="362426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Groundwater Flow Conceptual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13</a:t>
            </a:fld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407759">
            <a:off x="6129755" y="3279088"/>
            <a:ext cx="1027866" cy="678210"/>
          </a:xfrm>
          <a:prstGeom prst="roundRect">
            <a:avLst/>
          </a:prstGeom>
          <a:gradFill>
            <a:gsLst>
              <a:gs pos="77000">
                <a:schemeClr val="accent6">
                  <a:alpha val="46000"/>
                </a:schemeClr>
              </a:gs>
              <a:gs pos="8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RDX SOURCE</a:t>
            </a:r>
            <a:endParaRPr lang="en-US" sz="1000" b="1" dirty="0"/>
          </a:p>
        </p:txBody>
      </p:sp>
      <p:sp>
        <p:nvSpPr>
          <p:cNvPr id="8" name="Rectangle 7"/>
          <p:cNvSpPr/>
          <p:nvPr/>
        </p:nvSpPr>
        <p:spPr>
          <a:xfrm>
            <a:off x="6093238" y="3781168"/>
            <a:ext cx="1016016" cy="930875"/>
          </a:xfrm>
          <a:prstGeom prst="rect">
            <a:avLst/>
          </a:prstGeom>
          <a:gradFill>
            <a:gsLst>
              <a:gs pos="98000">
                <a:srgbClr val="D6CECB">
                  <a:alpha val="54000"/>
                </a:srgb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8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RDX in the Regional Aquifer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14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383" y="1008411"/>
            <a:ext cx="277632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RDX is present in several regional groundwater monitoring wells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Known since 1998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Two monitoring wells (R-68 and R-69) have </a:t>
            </a:r>
            <a:r>
              <a:rPr lang="en-US" sz="1200" dirty="0"/>
              <a:t>RDX above the NMED’s 7.02 </a:t>
            </a:r>
            <a:r>
              <a:rPr lang="en-US" sz="1200" dirty="0" smtClean="0"/>
              <a:t>ppb </a:t>
            </a:r>
            <a:r>
              <a:rPr lang="en-US" sz="1200" dirty="0"/>
              <a:t>screening </a:t>
            </a:r>
            <a:r>
              <a:rPr lang="en-US" sz="1200" dirty="0" smtClean="0"/>
              <a:t>level (protective risk based concentration)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RDX is not present in LAC water-supply wells (approx. 3 miles away)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DOE collects groundwater samples from water-supply wells for RDX analysis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dirty="0" smtClean="0"/>
              <a:t>sampled since 1998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dirty="0" smtClean="0"/>
              <a:t>Current semi-annual sampling supplements LAC’s sampling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latin typeface="Arial"/>
                <a:cs typeface="Arial" pitchFamily="34" charset="0"/>
              </a:rPr>
              <a:t>DOE </a:t>
            </a:r>
            <a:r>
              <a:rPr lang="en-US" sz="1200" dirty="0">
                <a:solidFill>
                  <a:prstClr val="black"/>
                </a:solidFill>
                <a:latin typeface="Arial"/>
                <a:cs typeface="Arial" pitchFamily="34" charset="0"/>
              </a:rPr>
              <a:t>will continue to monitor for RDX in water-supply wells and in upgradient monitoring wells closer to the RDX project site </a:t>
            </a:r>
            <a:endParaRPr lang="en-US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 smtClean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0622510"/>
              </p:ext>
            </p:extLst>
          </p:nvPr>
        </p:nvGraphicFramePr>
        <p:xfrm>
          <a:off x="4555524" y="2500981"/>
          <a:ext cx="1997676" cy="1543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Acrobat Document" r:id="rId4" imgW="7543800" imgH="5829480" progId="AcroExch.Document.DC">
                  <p:embed/>
                </p:oleObj>
              </mc:Choice>
              <mc:Fallback>
                <p:oleObj name="Acrobat Document" r:id="rId4" imgW="7543800" imgH="58294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55524" y="2500981"/>
                        <a:ext cx="1997676" cy="1543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27" y="1008412"/>
            <a:ext cx="6256902" cy="510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24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Activities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15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34735" y="1372496"/>
            <a:ext cx="7813222" cy="445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lvl="0" indent="-346075" eaLnBrk="1" fontAlgn="auto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 pitchFamily="34" charset="0"/>
              </a:rPr>
              <a:t>Deep Groundwater Investigation Report (DGIR)</a:t>
            </a:r>
          </a:p>
          <a:p>
            <a:pPr marL="690563" lvl="1" indent="-346075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dirty="0">
                <a:cs typeface="Arial" pitchFamily="34" charset="0"/>
              </a:rPr>
              <a:t>Due in </a:t>
            </a:r>
            <a:r>
              <a:rPr lang="en-US" dirty="0" smtClean="0">
                <a:cs typeface="Arial" pitchFamily="34" charset="0"/>
              </a:rPr>
              <a:t>August </a:t>
            </a:r>
            <a:r>
              <a:rPr lang="en-US" dirty="0">
                <a:cs typeface="Arial" pitchFamily="34" charset="0"/>
              </a:rPr>
              <a:t>2019 </a:t>
            </a:r>
            <a:r>
              <a:rPr lang="en-US" dirty="0" smtClean="0">
                <a:cs typeface="Arial" pitchFamily="34" charset="0"/>
              </a:rPr>
              <a:t>(Consent Order “Appendix B” Deliverable)</a:t>
            </a:r>
            <a:endParaRPr lang="en-US" dirty="0">
              <a:cs typeface="Arial" pitchFamily="34" charset="0"/>
            </a:endParaRPr>
          </a:p>
          <a:p>
            <a:pPr marL="346075" lvl="0" indent="-346075" eaLnBrk="1" fontAlgn="auto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/>
                <a:cs typeface="Arial" pitchFamily="34" charset="0"/>
              </a:rPr>
              <a:t>Field Activities to support DGIR</a:t>
            </a:r>
          </a:p>
          <a:p>
            <a:pPr marL="690563" lvl="1" indent="-346075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cs typeface="Arial" pitchFamily="34" charset="0"/>
              </a:rPr>
              <a:t>R-69 </a:t>
            </a:r>
            <a:r>
              <a:rPr lang="en-US" dirty="0" smtClean="0">
                <a:solidFill>
                  <a:prstClr val="black"/>
                </a:solidFill>
                <a:cs typeface="Arial" pitchFamily="34" charset="0"/>
              </a:rPr>
              <a:t>installation of sampling equipment, monitoring </a:t>
            </a:r>
            <a:r>
              <a:rPr lang="en-US" dirty="0">
                <a:solidFill>
                  <a:prstClr val="black"/>
                </a:solidFill>
                <a:cs typeface="Arial" pitchFamily="34" charset="0"/>
              </a:rPr>
              <a:t>	</a:t>
            </a:r>
            <a:r>
              <a:rPr lang="en-US" sz="1100" dirty="0">
                <a:solidFill>
                  <a:prstClr val="black"/>
                </a:solidFill>
                <a:cs typeface="Arial" pitchFamily="34" charset="0"/>
              </a:rPr>
              <a:t>	</a:t>
            </a:r>
          </a:p>
          <a:p>
            <a:pPr marL="346075" lvl="0" indent="-346075" eaLnBrk="1" fontAlgn="auto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/>
                <a:cs typeface="Arial" pitchFamily="34" charset="0"/>
              </a:rPr>
              <a:t>DGIR </a:t>
            </a:r>
            <a:r>
              <a:rPr lang="en-US" dirty="0">
                <a:solidFill>
                  <a:prstClr val="black"/>
                </a:solidFill>
                <a:latin typeface="Arial"/>
                <a:cs typeface="Arial" pitchFamily="34" charset="0"/>
              </a:rPr>
              <a:t>Path Forward</a:t>
            </a:r>
          </a:p>
          <a:p>
            <a:pPr marL="690563" lvl="1" indent="-346075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prstClr val="black"/>
                </a:solidFill>
                <a:cs typeface="Arial" pitchFamily="34" charset="0"/>
              </a:rPr>
              <a:t>DGIR </a:t>
            </a:r>
            <a:r>
              <a:rPr lang="en-US" dirty="0">
                <a:solidFill>
                  <a:prstClr val="black"/>
                </a:solidFill>
                <a:cs typeface="Arial" pitchFamily="34" charset="0"/>
              </a:rPr>
              <a:t>will include </a:t>
            </a:r>
            <a:r>
              <a:rPr lang="en-US" dirty="0" smtClean="0">
                <a:solidFill>
                  <a:prstClr val="black"/>
                </a:solidFill>
                <a:cs typeface="Arial" pitchFamily="34" charset="0"/>
              </a:rPr>
              <a:t>a groundwater model that will</a:t>
            </a:r>
            <a:endParaRPr lang="en-US" dirty="0">
              <a:solidFill>
                <a:prstClr val="black"/>
              </a:solidFill>
              <a:cs typeface="Arial" pitchFamily="34" charset="0"/>
            </a:endParaRPr>
          </a:p>
          <a:p>
            <a:pPr marL="1031875" lvl="2" indent="-350838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Model </a:t>
            </a:r>
            <a:r>
              <a:rPr lang="en-US" dirty="0">
                <a:solidFill>
                  <a:prstClr val="black"/>
                </a:solidFill>
                <a:latin typeface="Arial"/>
              </a:rPr>
              <a:t>long-term fate of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RDX in regional aquifer</a:t>
            </a:r>
            <a:endParaRPr lang="en-US" dirty="0">
              <a:solidFill>
                <a:prstClr val="black"/>
              </a:solidFill>
              <a:latin typeface="Arial"/>
            </a:endParaRPr>
          </a:p>
          <a:p>
            <a:pPr marL="1031875" lvl="2" indent="-350838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Determine whether groundwater remediation is necessary at this time to protect regional aquifer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Long-term monitoring will follow</a:t>
            </a:r>
          </a:p>
          <a:p>
            <a:pPr marL="52387" indent="-285750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All activities performed in collaboration with NMED</a:t>
            </a:r>
          </a:p>
        </p:txBody>
      </p:sp>
    </p:spTree>
    <p:extLst>
      <p:ext uri="{BB962C8B-B14F-4D97-AF65-F5344CB8AC3E}">
        <p14:creationId xmlns:p14="http://schemas.microsoft.com/office/powerpoint/2010/main" val="4287216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8422" y="1531834"/>
            <a:ext cx="6311069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/>
              <a:t>Agenda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N3B Overview</a:t>
            </a:r>
          </a:p>
          <a:p>
            <a:endParaRPr lang="en-US" sz="2400" dirty="0"/>
          </a:p>
          <a:p>
            <a:r>
              <a:rPr lang="en-US" sz="2400" dirty="0" smtClean="0"/>
              <a:t>RDX Campaign Project Overview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398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N3B Los Alamos: </a:t>
            </a:r>
            <a:r>
              <a:rPr lang="en-US" i="1" dirty="0" smtClean="0"/>
              <a:t>How We Support LANL</a:t>
            </a:r>
            <a:endParaRPr lang="en-US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0" y="1112759"/>
            <a:ext cx="8069604" cy="47637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7884" y="3725966"/>
            <a:ext cx="248549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  Triad National Security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33609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N3B Los Alamos: </a:t>
            </a:r>
            <a:r>
              <a:rPr lang="en-US" altLang="en-US" i="1" dirty="0"/>
              <a:t>Who We Are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0" y="5718175"/>
            <a:ext cx="9144000" cy="323850"/>
          </a:xfrm>
          <a:prstGeom prst="rect">
            <a:avLst/>
          </a:prstGeom>
          <a:solidFill>
            <a:srgbClr val="005D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865188" eaLnBrk="0" hangingPunct="0">
              <a:spcBef>
                <a:spcPts val="24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5188" eaLnBrk="0" hangingPunct="0">
              <a:spcBef>
                <a:spcPts val="6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5188" eaLnBrk="0" hangingPunct="0">
              <a:spcBef>
                <a:spcPts val="6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5188" eaLnBrk="0" hangingPunct="0">
              <a:spcBef>
                <a:spcPts val="6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5188" eaLnBrk="0" hangingPunct="0">
              <a:spcBef>
                <a:spcPts val="6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5188" eaLnBrk="0" fontAlgn="base" hangingPunct="0">
              <a:spcBef>
                <a:spcPts val="6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5188" eaLnBrk="0" fontAlgn="base" hangingPunct="0">
              <a:spcBef>
                <a:spcPts val="6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5188" eaLnBrk="0" fontAlgn="base" hangingPunct="0">
              <a:spcBef>
                <a:spcPts val="6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5188" eaLnBrk="0" fontAlgn="base" hangingPunct="0">
              <a:spcBef>
                <a:spcPts val="6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Cleanup up the Environment – Protect our Future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75" y="1140132"/>
            <a:ext cx="6300558" cy="438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78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N3B Mission – Values - Scope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" y="1213504"/>
            <a:ext cx="4038600" cy="482837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smtClean="0"/>
              <a:t>N3B Mission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/>
              <a:t>To manage and execute the Los Alamos Legacy Cleanup Contract (LLCC) safely, securely, compliantly and efficiently to the satisfaction of our customers and stakeholders while adhering to disciplined operations principles.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smtClean="0"/>
              <a:t>Core Values</a:t>
            </a:r>
          </a:p>
          <a:p>
            <a:pPr marL="454025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Safety</a:t>
            </a:r>
          </a:p>
          <a:p>
            <a:pPr marL="454025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Integrity</a:t>
            </a:r>
          </a:p>
          <a:p>
            <a:pPr marL="454025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Quality</a:t>
            </a:r>
          </a:p>
          <a:p>
            <a:pPr marL="454025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Performance</a:t>
            </a:r>
          </a:p>
          <a:p>
            <a:pPr marL="454025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Stewardship</a:t>
            </a:r>
          </a:p>
          <a:p>
            <a:pPr marL="454025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Communication &amp; Collaboration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50544" y="1198208"/>
            <a:ext cx="4188655" cy="541803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smtClean="0"/>
              <a:t>Major Scope Areas</a:t>
            </a:r>
          </a:p>
          <a:p>
            <a:pPr marL="457200" indent="-28892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Excavate, treat, package and ship waste</a:t>
            </a:r>
          </a:p>
          <a:p>
            <a:pPr marL="457200" indent="-288925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Excavate soil and buried components,  package and dispose</a:t>
            </a:r>
          </a:p>
          <a:p>
            <a:pPr marL="457200" indent="-288925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Close landfills</a:t>
            </a:r>
          </a:p>
          <a:p>
            <a:pPr marL="457200" indent="-288925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Comply with groundwater and surface water permits</a:t>
            </a:r>
          </a:p>
          <a:p>
            <a:pPr marL="457200" indent="-288925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Treat groundwater</a:t>
            </a:r>
          </a:p>
          <a:p>
            <a:pPr marL="457200" indent="-288925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Decontaminate and demolish facilities</a:t>
            </a:r>
          </a:p>
          <a:p>
            <a:pPr marL="457200" indent="-288925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Communicate with Regulators, Stakeholders and local elected officials</a:t>
            </a:r>
          </a:p>
        </p:txBody>
      </p:sp>
    </p:spTree>
    <p:extLst>
      <p:ext uri="{BB962C8B-B14F-4D97-AF65-F5344CB8AC3E}">
        <p14:creationId xmlns:p14="http://schemas.microsoft.com/office/powerpoint/2010/main" val="290480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N3B Organization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666" y="1472738"/>
            <a:ext cx="8318667" cy="27790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662054" y="2810295"/>
            <a:ext cx="1905000" cy="246221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Erich Evered (Acting)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" y="4251762"/>
            <a:ext cx="1905000" cy="2308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Adam Barras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84818" y="4244312"/>
            <a:ext cx="1905000" cy="2308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Mike 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Helpenstill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(Acting)</a:t>
            </a:r>
          </a:p>
        </p:txBody>
      </p:sp>
    </p:spTree>
    <p:extLst>
      <p:ext uri="{BB962C8B-B14F-4D97-AF65-F5344CB8AC3E}">
        <p14:creationId xmlns:p14="http://schemas.microsoft.com/office/powerpoint/2010/main" val="285576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77668" y="3735037"/>
            <a:ext cx="7323746" cy="10076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4B8D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RDX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Campaign Project Overview</a:t>
            </a:r>
            <a:endParaRPr kumimoji="0" lang="en-US" sz="1650" b="0" i="0" u="none" strike="noStrike" kern="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December 21, </a:t>
            </a:r>
            <a:r>
              <a:rPr kumimoji="0" lang="en-US" sz="1650" b="0" i="0" u="none" strike="noStrike" kern="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2018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77668" y="4677359"/>
            <a:ext cx="3734887" cy="1177445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rgbClr val="004B8D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Pat McGuire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RDX Project Lead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N3B Los Alamos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723" y="6059903"/>
            <a:ext cx="1909558" cy="51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59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5028" y="187226"/>
            <a:ext cx="5144743" cy="504825"/>
          </a:xfrm>
        </p:spPr>
        <p:txBody>
          <a:bodyPr/>
          <a:lstStyle/>
          <a:p>
            <a:r>
              <a:rPr lang="en-US" dirty="0" smtClean="0"/>
              <a:t>Presentation Topics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0452" y="1441174"/>
            <a:ext cx="8229600" cy="4525963"/>
          </a:xfrm>
        </p:spPr>
        <p:txBody>
          <a:bodyPr/>
          <a:lstStyle/>
          <a:p>
            <a:r>
              <a:rPr lang="en-US" sz="2800" dirty="0" smtClean="0"/>
              <a:t>Background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/>
              <a:t>Groundwater setting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/>
              <a:t>Source and history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/>
              <a:t>Remediation and monitoring conducted to date</a:t>
            </a:r>
          </a:p>
          <a:p>
            <a:r>
              <a:rPr lang="en-US" sz="2800" dirty="0" smtClean="0"/>
              <a:t>Extent of RDX in groundwater</a:t>
            </a:r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2500" dirty="0" smtClean="0"/>
              <a:t>Water supply wells do not contain RDX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500" dirty="0" smtClean="0"/>
              <a:t>DOE has a program in-place with the goal that RDX will not be present in the water supply wells</a:t>
            </a:r>
          </a:p>
          <a:p>
            <a:r>
              <a:rPr lang="en-US" sz="2800" dirty="0" smtClean="0"/>
              <a:t>Upcoming Activities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E732D00C-0C3E-43BA-A3A1-B8078CFCCE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4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141891" y="0"/>
            <a:ext cx="4994827" cy="96499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Groundwater beneath </a:t>
            </a:r>
            <a:br>
              <a:rPr lang="en-US" altLang="en-US" b="1" dirty="0"/>
            </a:br>
            <a:r>
              <a:rPr lang="en-US" altLang="en-US" b="1" dirty="0"/>
              <a:t>Los Alamos</a:t>
            </a:r>
          </a:p>
        </p:txBody>
      </p:sp>
      <p:pic>
        <p:nvPicPr>
          <p:cNvPr id="6147" name="Picture 5" descr="Fig 5-2 LANL Geol &amp; Hydr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526" y="1084869"/>
            <a:ext cx="7307031" cy="4859487"/>
          </a:xfrm>
          <a:noFill/>
          <a:ln w="19050">
            <a:solidFill>
              <a:schemeClr val="tx1"/>
            </a:solidFill>
          </a:ln>
        </p:spPr>
      </p:pic>
      <p:sp>
        <p:nvSpPr>
          <p:cNvPr id="2" name="Right Brace 1"/>
          <p:cNvSpPr/>
          <p:nvPr/>
        </p:nvSpPr>
        <p:spPr>
          <a:xfrm>
            <a:off x="5840803" y="2937314"/>
            <a:ext cx="1491961" cy="1292116"/>
          </a:xfrm>
          <a:prstGeom prst="rightBrace">
            <a:avLst>
              <a:gd name="adj1" fmla="val 8333"/>
              <a:gd name="adj2" fmla="val 4846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286381" y="3407900"/>
            <a:ext cx="1135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~1300 </a:t>
            </a:r>
            <a:r>
              <a:rPr lang="en-US" sz="1400" b="1" dirty="0"/>
              <a:t>feet</a:t>
            </a:r>
          </a:p>
        </p:txBody>
      </p:sp>
      <p:grpSp>
        <p:nvGrpSpPr>
          <p:cNvPr id="22" name="Group 21"/>
          <p:cNvGrpSpPr/>
          <p:nvPr/>
        </p:nvGrpSpPr>
        <p:grpSpPr>
          <a:xfrm flipH="1">
            <a:off x="3854047" y="2829147"/>
            <a:ext cx="45719" cy="1423141"/>
            <a:chOff x="3449782" y="1399309"/>
            <a:chExt cx="755103" cy="3165764"/>
          </a:xfrm>
        </p:grpSpPr>
        <p:sp>
          <p:nvSpPr>
            <p:cNvPr id="23" name="Rectangle 22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3449802" y="4417103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449812" y="4490601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936558" y="2937314"/>
            <a:ext cx="73561" cy="2133839"/>
            <a:chOff x="3449782" y="1399309"/>
            <a:chExt cx="755103" cy="3165764"/>
          </a:xfrm>
        </p:grpSpPr>
        <p:sp>
          <p:nvSpPr>
            <p:cNvPr id="4" name="Rectangle 3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3449782" y="3721895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449792" y="3853848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449794" y="39755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449800" y="41279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449806" y="42803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449812" y="44327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080343" y="1994932"/>
            <a:ext cx="1162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+mn-lt"/>
              </a:rPr>
              <a:t>Water-Supply Well</a:t>
            </a:r>
          </a:p>
        </p:txBody>
      </p:sp>
      <p:cxnSp>
        <p:nvCxnSpPr>
          <p:cNvPr id="36" name="Straight Arrow Connector 35"/>
          <p:cNvCxnSpPr>
            <a:stCxn id="13" idx="2"/>
          </p:cNvCxnSpPr>
          <p:nvPr/>
        </p:nvCxnSpPr>
        <p:spPr>
          <a:xfrm>
            <a:off x="1661592" y="2241153"/>
            <a:ext cx="1274966" cy="69616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791952" y="1091796"/>
            <a:ext cx="514605" cy="1314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978087" y="1684233"/>
            <a:ext cx="1163564" cy="3636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000" dirty="0" smtClean="0">
                <a:solidFill>
                  <a:schemeClr val="tx1"/>
                </a:solidFill>
              </a:rPr>
              <a:t>Regional Aquifer Monitoring </a:t>
            </a:r>
            <a:r>
              <a:rPr lang="en-US" sz="1000" dirty="0">
                <a:solidFill>
                  <a:schemeClr val="tx1"/>
                </a:solidFill>
              </a:rPr>
              <a:t>Well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789583" y="2028997"/>
            <a:ext cx="1013791" cy="737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 flipH="1">
            <a:off x="4432833" y="2937314"/>
            <a:ext cx="45719" cy="828292"/>
            <a:chOff x="3449782" y="1399309"/>
            <a:chExt cx="755103" cy="3165764"/>
          </a:xfrm>
        </p:grpSpPr>
        <p:sp>
          <p:nvSpPr>
            <p:cNvPr id="31" name="Rectangle 30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3449802" y="4417103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449812" y="4490601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2369267" y="1304980"/>
            <a:ext cx="1544768" cy="3636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000" dirty="0" smtClean="0">
                <a:solidFill>
                  <a:schemeClr val="tx1"/>
                </a:solidFill>
              </a:rPr>
              <a:t>Perched Groundwater Monitoring </a:t>
            </a:r>
            <a:r>
              <a:rPr lang="en-US" sz="1000" dirty="0">
                <a:solidFill>
                  <a:schemeClr val="tx1"/>
                </a:solidFill>
              </a:rPr>
              <a:t>Well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3181497" y="1693470"/>
            <a:ext cx="1239448" cy="119273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>
            <a:spLocks noChangeAspect="1"/>
          </p:cNvSpPr>
          <p:nvPr/>
        </p:nvSpPr>
        <p:spPr>
          <a:xfrm>
            <a:off x="4679578" y="2735550"/>
            <a:ext cx="132712" cy="1347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Curved Connector 16"/>
          <p:cNvCxnSpPr>
            <a:cxnSpLocks noChangeAspect="1"/>
          </p:cNvCxnSpPr>
          <p:nvPr/>
        </p:nvCxnSpPr>
        <p:spPr>
          <a:xfrm>
            <a:off x="4759296" y="2831543"/>
            <a:ext cx="120084" cy="89241"/>
          </a:xfrm>
          <a:prstGeom prst="curvedConnector3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010116" y="1555061"/>
            <a:ext cx="1544768" cy="3636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000" dirty="0" smtClean="0">
                <a:solidFill>
                  <a:schemeClr val="tx1"/>
                </a:solidFill>
              </a:rPr>
              <a:t>Spring</a:t>
            </a:r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3778247" y="1831879"/>
            <a:ext cx="874794" cy="87643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6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M SSAB EM-30 0417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 SSAB EM-30 041713</Template>
  <TotalTime>28983</TotalTime>
  <Words>906</Words>
  <Application>Microsoft Office PowerPoint</Application>
  <PresentationFormat>On-screen Show (4:3)</PresentationFormat>
  <Paragraphs>156</Paragraphs>
  <Slides>15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Arial</vt:lpstr>
      <vt:lpstr>Calibri</vt:lpstr>
      <vt:lpstr>Cambria Math</vt:lpstr>
      <vt:lpstr>Courier New</vt:lpstr>
      <vt:lpstr>Helvetica Neue</vt:lpstr>
      <vt:lpstr>Tahoma</vt:lpstr>
      <vt:lpstr>Times</vt:lpstr>
      <vt:lpstr>Times New Roman</vt:lpstr>
      <vt:lpstr>Wingdings</vt:lpstr>
      <vt:lpstr>ヒラギノ角ゴ ProN W3</vt:lpstr>
      <vt:lpstr>Custom Design</vt:lpstr>
      <vt:lpstr>EM SSAB EM-30 041713</vt:lpstr>
      <vt:lpstr>Acrobat Document</vt:lpstr>
      <vt:lpstr>PowerPoint Presentation</vt:lpstr>
      <vt:lpstr>PowerPoint Presentation</vt:lpstr>
      <vt:lpstr>N3B Los Alamos: How We Support LANL</vt:lpstr>
      <vt:lpstr>N3B Los Alamos: Who We Are</vt:lpstr>
      <vt:lpstr>N3B Mission – Values - Scope</vt:lpstr>
      <vt:lpstr>N3B Organization</vt:lpstr>
      <vt:lpstr>PowerPoint Presentation</vt:lpstr>
      <vt:lpstr>Presentation Topics</vt:lpstr>
      <vt:lpstr>Groundwater beneath  Los Alamos</vt:lpstr>
      <vt:lpstr>Background</vt:lpstr>
      <vt:lpstr>Remediation Activities Conducted</vt:lpstr>
      <vt:lpstr>Deep Groundwater Activities</vt:lpstr>
      <vt:lpstr>Groundwater Flow Conceptual Model</vt:lpstr>
      <vt:lpstr>RDX in the Regional Aquifer</vt:lpstr>
      <vt:lpstr>Upcoming Activities</vt:lpstr>
    </vt:vector>
  </TitlesOfParts>
  <Company>U.S. Department of Energy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 EM SSAB Chair’s Meeting  Waste Disposition Strategies Update</dc:title>
  <dc:creator>Lauren Milone</dc:creator>
  <cp:lastModifiedBy>Patrick McGuire</cp:lastModifiedBy>
  <cp:revision>2073</cp:revision>
  <cp:lastPrinted>2018-12-18T21:59:30Z</cp:lastPrinted>
  <dcterms:created xsi:type="dcterms:W3CDTF">2013-04-18T14:54:59Z</dcterms:created>
  <dcterms:modified xsi:type="dcterms:W3CDTF">2018-12-20T21:42:39Z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