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emf" ContentType="image/x-e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32" r:id="rId1"/>
  </p:sldMasterIdLst>
  <p:notesMasterIdLst>
    <p:notesMasterId r:id="rId13"/>
  </p:notesMasterIdLst>
  <p:sldIdLst>
    <p:sldId id="475" r:id="rId2"/>
    <p:sldId id="476" r:id="rId3"/>
    <p:sldId id="477" r:id="rId4"/>
    <p:sldId id="468" r:id="rId5"/>
    <p:sldId id="471" r:id="rId6"/>
    <p:sldId id="479" r:id="rId7"/>
    <p:sldId id="470" r:id="rId8"/>
    <p:sldId id="478" r:id="rId9"/>
    <p:sldId id="474" r:id="rId10"/>
    <p:sldId id="497" r:id="rId11"/>
    <p:sldId id="496" r:id="rId12"/>
  </p:sldIdLst>
  <p:sldSz cx="9144000" cy="6858000" type="screen4x3"/>
  <p:notesSz cx="7023100" cy="9309100"/>
  <p:defaultTextStyle>
    <a:defPPr>
      <a:defRPr lang="en-US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Arial" pitchFamily="34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pitchFamily="34" charset="0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208B0098-AE8D-4777-84B6-B459EC61BF79}">
          <p14:sldIdLst>
            <p14:sldId id="475"/>
            <p14:sldId id="476"/>
            <p14:sldId id="477"/>
            <p14:sldId id="468"/>
            <p14:sldId id="471"/>
            <p14:sldId id="479"/>
            <p14:sldId id="470"/>
            <p14:sldId id="478"/>
            <p14:sldId id="474"/>
            <p14:sldId id="497"/>
            <p14:sldId id="496"/>
          </p14:sldIdLst>
        </p14:section>
      </p14:sectionLst>
    </p:ex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orient="horz" pos="1383">
          <p15:clr>
            <a:srgbClr val="A4A3A4"/>
          </p15:clr>
        </p15:guide>
        <p15:guide id="3" pos="2880">
          <p15:clr>
            <a:srgbClr val="A4A3A4"/>
          </p15:clr>
        </p15:guide>
        <p15:guide id="4" pos="375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32" userDrawn="1">
          <p15:clr>
            <a:srgbClr val="A4A3A4"/>
          </p15:clr>
        </p15:guide>
        <p15:guide id="2" pos="2213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0" name="gelles" initials="g" lastIdx="2" clrIdx="0"/>
  <p:cmAuthor id="1" name="Horak, Steven (CONTR)" initials="HS(" lastIdx="3" clrIdx="1">
    <p:extLst>
      <p:ext uri="{19B8F6BF-5375-455C-9EA6-DF929625EA0E}">
        <p15:presenceInfo xmlns:p15="http://schemas.microsoft.com/office/powerpoint/2012/main" userId="S-1-5-21-2844929807-1687724802-988633214-184914" providerId="AD"/>
      </p:ext>
    </p:extLst>
  </p:cmAuthor>
  <p:cmAuthor id="2" name="Krantz, Douglas J (CONTR)" initials="KDJ(" lastIdx="15" clrIdx="2">
    <p:extLst>
      <p:ext uri="{19B8F6BF-5375-455C-9EA6-DF929625EA0E}">
        <p15:presenceInfo xmlns:p15="http://schemas.microsoft.com/office/powerpoint/2012/main" userId="S-1-5-21-2844929807-1687724802-988633214-132972" providerId="AD"/>
      </p:ext>
    </p:extLst>
  </p:cmAuthor>
  <p:cmAuthor id="3" name="Nartker, Michael" initials="NM" lastIdx="9" clrIdx="3">
    <p:extLst>
      <p:ext uri="{19B8F6BF-5375-455C-9EA6-DF929625EA0E}">
        <p15:presenceInfo xmlns:p15="http://schemas.microsoft.com/office/powerpoint/2012/main" userId="S-1-5-21-2844929807-1687724802-988633214-184336" providerId="AD"/>
      </p:ext>
    </p:extLst>
  </p:cmAuthor>
  <p:cmAuthor id="4" name="Forinash, Betsy" initials="FB" lastIdx="4" clrIdx="4">
    <p:extLst>
      <p:ext uri="{19B8F6BF-5375-455C-9EA6-DF929625EA0E}">
        <p15:presenceInfo xmlns:p15="http://schemas.microsoft.com/office/powerpoint/2012/main" userId="S-1-5-21-2844929807-1687724802-988633214-172869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0"/>
      </p:ext>
    </p:extLst>
  </p:showPr>
  <p:clrMru>
    <a:srgbClr val="F2DCDB"/>
    <a:srgbClr val="33CCFF"/>
    <a:srgbClr val="385D8A"/>
    <a:srgbClr val="FFCC00"/>
    <a:srgbClr val="669900"/>
    <a:srgbClr val="002499"/>
    <a:srgbClr val="003399"/>
    <a:srgbClr val="000066"/>
    <a:srgbClr val="000099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5758FB7-9AC5-4552-8A53-C91805E547FA}" styleName="Themed Style 1 - Accent 5">
    <a:tblBg>
      <a:fillRef idx="2">
        <a:schemeClr val="accent5"/>
      </a:fillRef>
      <a:effectRef idx="1">
        <a:schemeClr val="accent5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Ref idx="1">
              <a:schemeClr val="accent5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  <a:fill>
          <a:solidFill>
            <a:schemeClr val="accent5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5"/>
            </a:lnRef>
          </a:left>
          <a:right>
            <a:lnRef idx="2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Ref idx="1">
              <a:schemeClr val="accent5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2">
              <a:schemeClr val="accent5"/>
            </a:lnRef>
          </a:top>
          <a:bottom>
            <a:lnRef idx="2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08FB837D-C827-4EFA-A057-4D05807E0F7C}" styleName="Themed Style 1 - Accent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9D7B26C5-4107-4FEC-AEDC-1716B250A1EF}" styleName="Light Style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tx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tx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tx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tx1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1350" autoAdjust="0"/>
    <p:restoredTop sz="96305" autoAdjust="0"/>
  </p:normalViewPr>
  <p:slideViewPr>
    <p:cSldViewPr snapToGrid="0">
      <p:cViewPr varScale="1">
        <p:scale>
          <a:sx n="112" d="100"/>
          <a:sy n="112" d="100"/>
        </p:scale>
        <p:origin x="1194" y="102"/>
      </p:cViewPr>
      <p:guideLst>
        <p:guide orient="horz" pos="2160"/>
        <p:guide orient="horz" pos="1383"/>
        <p:guide pos="2880"/>
        <p:guide pos="375"/>
      </p:guideLst>
    </p:cSldViewPr>
  </p:slideViewPr>
  <p:outlineViewPr>
    <p:cViewPr>
      <p:scale>
        <a:sx n="33" d="100"/>
        <a:sy n="33" d="100"/>
      </p:scale>
      <p:origin x="0" y="3672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20" d="100"/>
        <a:sy n="120" d="100"/>
      </p:scale>
      <p:origin x="0" y="-3462"/>
    </p:cViewPr>
  </p:sorterViewPr>
  <p:notesViewPr>
    <p:cSldViewPr snapToGrid="0">
      <p:cViewPr>
        <p:scale>
          <a:sx n="100" d="100"/>
          <a:sy n="100" d="100"/>
        </p:scale>
        <p:origin x="-2784" y="648"/>
      </p:cViewPr>
      <p:guideLst>
        <p:guide orient="horz" pos="2932"/>
        <p:guide pos="2213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commentAuthors" Target="commentAuthors.xml"/></Relationships>
</file>

<file path=ppt/drawings/_rels/vmlDrawing1.vml.rels><?xml version="1.0" encoding="UTF-8" standalone="yes"?>
<Relationships xmlns="http://schemas.openxmlformats.org/package/2006/relationships"><Relationship Id="rId1" Type="http://schemas.openxmlformats.org/officeDocument/2006/relationships/image" Target="../media/image6.e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8" y="0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t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77537" y="0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t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B50DBD8E-AEE9-4CF3-BC57-B4D583687361}" type="datetimeFigureOut">
              <a:rPr lang="en-US" altLang="en-US"/>
              <a:pPr/>
              <a:t>2/4/2019</a:t>
            </a:fld>
            <a:endParaRPr lang="en-US" alt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84275" y="698500"/>
            <a:ext cx="4654550" cy="34909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3121" tIns="46559" rIns="93121" bIns="46559" rtlCol="0" anchor="ctr"/>
          <a:lstStyle/>
          <a:p>
            <a:pPr lvl="0"/>
            <a:endParaRPr lang="en-US" noProof="0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01359" y="4422467"/>
            <a:ext cx="5620388" cy="4188778"/>
          </a:xfrm>
          <a:prstGeom prst="rect">
            <a:avLst/>
          </a:prstGeom>
        </p:spPr>
        <p:txBody>
          <a:bodyPr vert="horz" lIns="93121" tIns="46559" rIns="93121" bIns="46559" rtlCol="0">
            <a:normAutofit/>
          </a:bodyPr>
          <a:lstStyle/>
          <a:p>
            <a:pPr lvl="0"/>
            <a:r>
              <a:rPr lang="en-US" noProof="0" smtClean="0"/>
              <a:t>Click to edit Master text styles</a:t>
            </a:r>
          </a:p>
          <a:p>
            <a:pPr lvl="1"/>
            <a:r>
              <a:rPr lang="en-US" noProof="0" smtClean="0"/>
              <a:t>Second level</a:t>
            </a:r>
          </a:p>
          <a:p>
            <a:pPr lvl="2"/>
            <a:r>
              <a:rPr lang="en-US" noProof="0" smtClean="0"/>
              <a:t>Third level</a:t>
            </a:r>
          </a:p>
          <a:p>
            <a:pPr lvl="3"/>
            <a:r>
              <a:rPr lang="en-US" noProof="0" smtClean="0"/>
              <a:t>Fourth level</a:t>
            </a:r>
          </a:p>
          <a:p>
            <a:pPr lvl="4"/>
            <a:r>
              <a:rPr lang="en-US" noProof="0" smtClean="0"/>
              <a:t>Fifth level</a:t>
            </a:r>
            <a:endParaRPr lang="en-US" noProof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8" y="8841742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b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77537" y="8841742"/>
            <a:ext cx="3043979" cy="465773"/>
          </a:xfrm>
          <a:prstGeom prst="rect">
            <a:avLst/>
          </a:prstGeom>
        </p:spPr>
        <p:txBody>
          <a:bodyPr vert="horz" wrap="square" lIns="93121" tIns="46559" rIns="93121" bIns="46559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latin typeface="Calibri" pitchFamily="34" charset="0"/>
              </a:defRPr>
            </a:lvl1pPr>
          </a:lstStyle>
          <a:p>
            <a:fld id="{6CCB4AAC-3365-43E0-9B4B-512DE4388022}" type="slidenum">
              <a:rPr lang="en-US" altLang="en-US"/>
              <a:pPr/>
              <a:t>‹#›</a:t>
            </a:fld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684184838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22" name="Slide Image Placeholder 1"/>
          <p:cNvSpPr>
            <a:spLocks noGrp="1" noRot="1" noChangeAspect="1" noTextEdit="1"/>
          </p:cNvSpPr>
          <p:nvPr>
            <p:ph type="sldImg"/>
          </p:nvPr>
        </p:nvSpPr>
        <p:spPr>
          <a:ln/>
        </p:spPr>
      </p:sp>
      <p:sp>
        <p:nvSpPr>
          <p:cNvPr id="30723" name="Notes Placeholder 2"/>
          <p:cNvSpPr>
            <a:spLocks noGrp="1"/>
          </p:cNvSpPr>
          <p:nvPr>
            <p:ph type="body" idx="1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/>
          <a:p>
            <a:pPr eaLnBrk="1" hangingPunct="1"/>
            <a:endParaRPr lang="en-US" altLang="en-US"/>
          </a:p>
        </p:txBody>
      </p:sp>
      <p:sp>
        <p:nvSpPr>
          <p:cNvPr id="30724" name="Slide Number Placeholder 3"/>
          <p:cNvSpPr>
            <a:spLocks noGrp="1"/>
          </p:cNvSpPr>
          <p:nvPr>
            <p:ph type="sldNum" sz="quarter" idx="5"/>
          </p:nvPr>
        </p:nvSpPr>
        <p:spPr>
          <a:noFill/>
          <a:ln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 defTabSz="933444">
              <a:defRPr sz="2400">
                <a:solidFill>
                  <a:schemeClr val="tx1"/>
                </a:solidFill>
                <a:latin typeface="Times" pitchFamily="18" charset="0"/>
              </a:defRPr>
            </a:lvl1pPr>
            <a:lvl2pPr marL="745485" indent="-286723" defTabSz="933444">
              <a:defRPr sz="2400">
                <a:solidFill>
                  <a:schemeClr val="tx1"/>
                </a:solidFill>
                <a:latin typeface="Times" pitchFamily="18" charset="0"/>
              </a:defRPr>
            </a:lvl2pPr>
            <a:lvl3pPr marL="1146896" indent="-229379" defTabSz="933444">
              <a:defRPr sz="2400">
                <a:solidFill>
                  <a:schemeClr val="tx1"/>
                </a:solidFill>
                <a:latin typeface="Times" pitchFamily="18" charset="0"/>
              </a:defRPr>
            </a:lvl3pPr>
            <a:lvl4pPr marL="1605656" indent="-229379" defTabSz="933444">
              <a:defRPr sz="2400">
                <a:solidFill>
                  <a:schemeClr val="tx1"/>
                </a:solidFill>
                <a:latin typeface="Times" pitchFamily="18" charset="0"/>
              </a:defRPr>
            </a:lvl4pPr>
            <a:lvl5pPr marL="2064413" indent="-229379" defTabSz="933444">
              <a:defRPr sz="2400">
                <a:solidFill>
                  <a:schemeClr val="tx1"/>
                </a:solidFill>
                <a:latin typeface="Times" pitchFamily="18" charset="0"/>
              </a:defRPr>
            </a:lvl5pPr>
            <a:lvl6pPr marL="2523172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6pPr>
            <a:lvl7pPr marL="2981929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7pPr>
            <a:lvl8pPr marL="3440689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8pPr>
            <a:lvl9pPr marL="3899448" indent="-229379" defTabSz="933444" eaLnBrk="0" fontAlgn="base" hangingPunct="0">
              <a:spcBef>
                <a:spcPct val="0"/>
              </a:spcBef>
              <a:spcAft>
                <a:spcPct val="0"/>
              </a:spcAft>
              <a:defRPr sz="2400">
                <a:solidFill>
                  <a:schemeClr val="tx1"/>
                </a:solidFill>
                <a:latin typeface="Times" pitchFamily="18" charset="0"/>
              </a:defRPr>
            </a:lvl9pPr>
          </a:lstStyle>
          <a:p>
            <a:fld id="{25EBB26F-0B51-48F5-A492-A874EE4C3D59}" type="slidenum">
              <a:rPr lang="en-US" altLang="en-US" sz="1100">
                <a:solidFill>
                  <a:prstClr val="black"/>
                </a:solidFill>
              </a:rPr>
              <a:pPr/>
              <a:t>3</a:t>
            </a:fld>
            <a:endParaRPr lang="en-US" altLang="en-US" sz="110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75036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1166813" y="693738"/>
            <a:ext cx="4616450" cy="346233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95800" y="4387854"/>
            <a:ext cx="5560060" cy="4156075"/>
          </a:xfrm>
          <a:prstGeom prst="rect">
            <a:avLst/>
          </a:prstGeom>
        </p:spPr>
        <p:txBody>
          <a:bodyPr>
            <a:normAutofit/>
          </a:bodyPr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317441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648075" y="274638"/>
            <a:ext cx="5038725" cy="5048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/>
            </a:lvl1pPr>
          </a:lstStyle>
          <a:p>
            <a:fld id="{458CC6DE-8B70-48B9-8120-6DA29C134AA5}" type="datetime1">
              <a:rPr lang="en-US" altLang="en-US" smtClean="0"/>
              <a:t>2/4/2019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>
            <a:lvl1pPr>
              <a:defRPr/>
            </a:lvl1pPr>
          </a:lstStyle>
          <a:p>
            <a:endParaRPr lang="en-US" altLang="en-US" dirty="0"/>
          </a:p>
        </p:txBody>
      </p:sp>
    </p:spTree>
    <p:extLst>
      <p:ext uri="{BB962C8B-B14F-4D97-AF65-F5344CB8AC3E}">
        <p14:creationId xmlns:p14="http://schemas.microsoft.com/office/powerpoint/2010/main" val="210494641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5807E76-27CD-4B94-AF49-95371A1D7027}" type="datetime1">
              <a:rPr lang="en-US" smtClean="0"/>
              <a:t>2/4/2019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087254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2.png"/><Relationship Id="rId4" Type="http://schemas.openxmlformats.org/officeDocument/2006/relationships/image" Target="../media/image1.jpe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4" descr="EM-new-header-light-gold-swoosh.jpg"/>
          <p:cNvPicPr>
            <a:picLocks noChangeAspect="1"/>
          </p:cNvPicPr>
          <p:nvPr userDrawn="1"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l="2172" t="13883" r="4974" b="37798"/>
          <a:stretch/>
        </p:blipFill>
        <p:spPr bwMode="auto">
          <a:xfrm>
            <a:off x="3" y="3"/>
            <a:ext cx="9144000" cy="99147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051" name="Title Placeholder 1"/>
          <p:cNvSpPr>
            <a:spLocks noGrp="1"/>
          </p:cNvSpPr>
          <p:nvPr>
            <p:ph type="title"/>
          </p:nvPr>
        </p:nvSpPr>
        <p:spPr bwMode="auto">
          <a:xfrm>
            <a:off x="4143375" y="274638"/>
            <a:ext cx="5000625" cy="5048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dirty="0" smtClean="0"/>
              <a:t>Click to edit Master title style</a:t>
            </a:r>
          </a:p>
        </p:txBody>
      </p:sp>
      <p:sp>
        <p:nvSpPr>
          <p:cNvPr id="2052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BD507638-2AA0-481F-B3A4-016AF0CA5F00}" type="datetime1">
              <a:rPr lang="en-US" altLang="en-US" smtClean="0"/>
              <a:t>2/4/2019</a:t>
            </a:fld>
            <a:endParaRPr lang="en-US" alt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endParaRPr lang="en-US" alt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solidFill>
                  <a:srgbClr val="898989"/>
                </a:solidFill>
                <a:latin typeface="Calibri" pitchFamily="34" charset="0"/>
              </a:defRPr>
            </a:lvl1pPr>
          </a:lstStyle>
          <a:p>
            <a:fld id="{0E473659-A596-4044-8F99-16A3A4564742}" type="slidenum">
              <a:rPr lang="en-US" altLang="en-US"/>
              <a:pPr/>
              <a:t>‹#›</a:t>
            </a:fld>
            <a:endParaRPr lang="en-US" altLang="en-US" dirty="0"/>
          </a:p>
        </p:txBody>
      </p:sp>
      <p:sp>
        <p:nvSpPr>
          <p:cNvPr id="2058" name="TextBox 2"/>
          <p:cNvSpPr txBox="1">
            <a:spLocks noChangeArrowheads="1"/>
          </p:cNvSpPr>
          <p:nvPr/>
        </p:nvSpPr>
        <p:spPr bwMode="auto">
          <a:xfrm>
            <a:off x="7783513" y="6618288"/>
            <a:ext cx="1295400" cy="246062"/>
          </a:xfrm>
          <a:prstGeom prst="rect">
            <a:avLst/>
          </a:prstGeom>
          <a:noFill/>
          <a:ln>
            <a:noFill/>
          </a:ln>
          <a:extLst/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 eaLnBrk="1" hangingPunct="1"/>
            <a:fld id="{FE959CB8-4961-49E8-848A-A940B5EE85CE}" type="slidenum">
              <a:rPr lang="en-US" altLang="en-US" sz="1000">
                <a:solidFill>
                  <a:srgbClr val="FFFFFF"/>
                </a:solidFill>
                <a:latin typeface="Calibri" pitchFamily="34" charset="0"/>
                <a:ea typeface="ヒラギノ角ゴ ProN W3"/>
                <a:cs typeface="ヒラギノ角ゴ ProN W3"/>
              </a:rPr>
              <a:pPr algn="r" eaLnBrk="1" hangingPunct="1"/>
              <a:t>‹#›</a:t>
            </a:fld>
            <a:endParaRPr lang="en-US" altLang="en-US" sz="1000" dirty="0">
              <a:solidFill>
                <a:srgbClr val="FFFFFF"/>
              </a:solidFill>
              <a:latin typeface="Calibri" pitchFamily="34" charset="0"/>
              <a:ea typeface="ヒラギノ角ゴ ProN W3"/>
              <a:cs typeface="ヒラギノ角ゴ ProN W3"/>
            </a:endParaRPr>
          </a:p>
        </p:txBody>
      </p:sp>
      <p:pic>
        <p:nvPicPr>
          <p:cNvPr id="16" name="Picture 10"/>
          <p:cNvPicPr>
            <a:picLocks noChangeAspect="1" noChangeArrowheads="1"/>
          </p:cNvPicPr>
          <p:nvPr userDrawn="1"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 bwMode="auto">
          <a:xfrm>
            <a:off x="74870" y="5948399"/>
            <a:ext cx="3230118" cy="822960"/>
          </a:xfrm>
          <a:prstGeom prst="rect">
            <a:avLst/>
          </a:prstGeom>
          <a:noFill/>
          <a:ln w="9525" algn="ctr">
            <a:noFill/>
            <a:miter lim="800000"/>
            <a:headEnd/>
            <a:tailEnd/>
          </a:ln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876" r:id="rId1"/>
    <p:sldLayoutId id="2147483881" r:id="rId2"/>
  </p:sldLayoutIdLst>
  <p:hf hdr="0" ft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800" b="1" kern="12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800" b="1">
          <a:solidFill>
            <a:schemeClr val="bg1"/>
          </a:solidFill>
          <a:latin typeface="Calibri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100" kern="1200">
          <a:solidFill>
            <a:srgbClr val="002499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kern="1200">
          <a:solidFill>
            <a:srgbClr val="002499"/>
          </a:solidFill>
          <a:latin typeface="+mn-lt"/>
          <a:ea typeface="+mn-ea"/>
          <a:cs typeface="+mn-cs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600" kern="1200">
          <a:solidFill>
            <a:srgbClr val="002499"/>
          </a:solidFill>
          <a:latin typeface="+mn-lt"/>
          <a:ea typeface="+mn-ea"/>
          <a:cs typeface="+mn-cs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1400" kern="1200">
          <a:solidFill>
            <a:srgbClr val="002499"/>
          </a:solidFill>
          <a:latin typeface="+mn-lt"/>
          <a:ea typeface="+mn-ea"/>
          <a:cs typeface="+mn-cs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Font typeface="Arial" pitchFamily="34" charset="0"/>
        <a:buChar char="•"/>
        <a:defRPr sz="2000" kern="1200">
          <a:solidFill>
            <a:srgbClr val="002499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1.bin"/><Relationship Id="rId2" Type="http://schemas.openxmlformats.org/officeDocument/2006/relationships/slideLayout" Target="../slideLayouts/slideLayout2.xml"/><Relationship Id="rId1" Type="http://schemas.openxmlformats.org/officeDocument/2006/relationships/vmlDrawing" Target="../drawings/vmlDrawing1.vml"/><Relationship Id="rId4" Type="http://schemas.openxmlformats.org/officeDocument/2006/relationships/image" Target="../media/image6.emf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RDX Project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</a:t>
            </a:fld>
            <a:endParaRPr lang="en-US"/>
          </a:p>
        </p:txBody>
      </p:sp>
      <p:sp>
        <p:nvSpPr>
          <p:cNvPr id="5" name="Title 1"/>
          <p:cNvSpPr txBox="1">
            <a:spLocks/>
          </p:cNvSpPr>
          <p:nvPr/>
        </p:nvSpPr>
        <p:spPr bwMode="auto">
          <a:xfrm>
            <a:off x="503583" y="3054003"/>
            <a:ext cx="8229600" cy="146432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2pPr>
            <a:lvl3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3pPr>
            <a:lvl4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4pPr>
            <a:lvl5pPr algn="ctr" rtl="0" eaLnBrk="0" fontAlgn="base" hangingPunct="0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5pPr>
            <a:lvl6pPr marL="4572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6pPr>
            <a:lvl7pPr marL="9144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7pPr>
            <a:lvl8pPr marL="13716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8pPr>
            <a:lvl9pPr marL="1828800" algn="ctr" rtl="0" fontAlgn="base">
              <a:spcBef>
                <a:spcPct val="0"/>
              </a:spcBef>
              <a:spcAft>
                <a:spcPct val="0"/>
              </a:spcAft>
              <a:defRPr sz="2800" b="1">
                <a:solidFill>
                  <a:schemeClr val="bg1"/>
                </a:solidFill>
                <a:latin typeface="Calibri" pitchFamily="34" charset="0"/>
              </a:defRPr>
            </a:lvl9pPr>
          </a:lstStyle>
          <a:p>
            <a:pPr eaLnBrk="1" hangingPunct="1"/>
            <a:r>
              <a:rPr lang="pt-BR" altLang="en-US" dirty="0" smtClean="0">
                <a:solidFill>
                  <a:srgbClr val="003399"/>
                </a:solidFill>
              </a:rPr>
              <a:t>Los Alamos National Laboratory’s</a:t>
            </a:r>
            <a:br>
              <a:rPr lang="pt-BR" altLang="en-US" dirty="0" smtClean="0">
                <a:solidFill>
                  <a:srgbClr val="003399"/>
                </a:solidFill>
              </a:rPr>
            </a:br>
            <a:r>
              <a:rPr lang="pt-BR" altLang="en-US" dirty="0" smtClean="0">
                <a:solidFill>
                  <a:srgbClr val="003399"/>
                </a:solidFill>
              </a:rPr>
              <a:t>RDX  Groundwater Project</a:t>
            </a:r>
          </a:p>
          <a:p>
            <a:pPr eaLnBrk="1" hangingPunct="1"/>
            <a:endParaRPr lang="pt-BR" altLang="en-US" dirty="0">
              <a:solidFill>
                <a:srgbClr val="003399"/>
              </a:solidFill>
            </a:endParaRPr>
          </a:p>
          <a:p>
            <a:pPr eaLnBrk="1" hangingPunct="1"/>
            <a:r>
              <a:rPr lang="pt-BR" altLang="en-US" sz="3600" dirty="0" smtClean="0">
                <a:solidFill>
                  <a:srgbClr val="003399"/>
                </a:solidFill>
              </a:rPr>
              <a:t>Los Alamos County Council</a:t>
            </a:r>
          </a:p>
        </p:txBody>
      </p:sp>
      <p:sp>
        <p:nvSpPr>
          <p:cNvPr id="6" name="Title 1"/>
          <p:cNvSpPr txBox="1">
            <a:spLocks/>
          </p:cNvSpPr>
          <p:nvPr/>
        </p:nvSpPr>
        <p:spPr bwMode="auto">
          <a:xfrm>
            <a:off x="3881582" y="5394608"/>
            <a:ext cx="5029200" cy="13268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lIns="0" tIns="0" rIns="0" bIns="0" anchor="ctr"/>
          <a:lstStyle>
            <a:lvl1pPr>
              <a:defRPr>
                <a:solidFill>
                  <a:schemeClr val="tx1"/>
                </a:solidFill>
                <a:latin typeface="Arial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itchFamily="34" charset="0"/>
              </a:defRPr>
            </a:lvl9pPr>
          </a:lstStyle>
          <a:p>
            <a:pPr algn="r">
              <a:lnSpc>
                <a:spcPct val="90000"/>
              </a:lnSpc>
            </a:pPr>
            <a:r>
              <a:rPr lang="en-US" altLang="en-US" b="1" dirty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Danny Katzman</a:t>
            </a: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Technical Manager, Water Programs </a:t>
            </a:r>
            <a:r>
              <a:rPr lang="en-US" altLang="en-US" sz="1600" b="1" dirty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– </a:t>
            </a:r>
            <a:r>
              <a:rPr lang="en-US" altLang="en-US" sz="1600" b="1" dirty="0">
                <a:solidFill>
                  <a:srgbClr val="0024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N3B</a:t>
            </a:r>
            <a:endParaRPr lang="en-US" altLang="en-US" sz="1600" b="1" strike="sngStrike" dirty="0">
              <a:solidFill>
                <a:srgbClr val="002499"/>
              </a:solidFill>
              <a:latin typeface="+mj-lt"/>
              <a:ea typeface="ヒラギノ角ゴ ProN W3"/>
              <a:cs typeface="Arial" panose="020B0604020202020204" pitchFamily="34" charset="0"/>
            </a:endParaRPr>
          </a:p>
          <a:p>
            <a:pPr algn="r">
              <a:lnSpc>
                <a:spcPct val="90000"/>
              </a:lnSpc>
            </a:pPr>
            <a:r>
              <a:rPr lang="en-US" altLang="en-US" sz="1600" b="1" dirty="0" smtClean="0">
                <a:solidFill>
                  <a:srgbClr val="003399"/>
                </a:solidFill>
                <a:latin typeface="+mj-lt"/>
                <a:ea typeface="ヒラギノ角ゴ ProN W3"/>
                <a:cs typeface="Arial" panose="020B0604020202020204" pitchFamily="34" charset="0"/>
              </a:rPr>
              <a:t>February 5, 2019</a:t>
            </a:r>
            <a:endParaRPr lang="en-US" altLang="en-US" sz="1600" b="1" dirty="0">
              <a:solidFill>
                <a:srgbClr val="003399"/>
              </a:solidFill>
              <a:latin typeface="+mj-lt"/>
              <a:ea typeface="ヒラギノ角ゴ ProN W3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89884221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2400" dirty="0" smtClean="0"/>
              <a:t>Approximate Schedule of Activities</a:t>
            </a:r>
            <a:endParaRPr lang="en-US" sz="2400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10</a:t>
            </a:fld>
            <a:endParaRPr lang="en-US"/>
          </a:p>
        </p:txBody>
      </p:sp>
      <p:grpSp>
        <p:nvGrpSpPr>
          <p:cNvPr id="23" name="Group 22"/>
          <p:cNvGrpSpPr/>
          <p:nvPr/>
        </p:nvGrpSpPr>
        <p:grpSpPr>
          <a:xfrm>
            <a:off x="4303725" y="3991670"/>
            <a:ext cx="2697529" cy="673930"/>
            <a:chOff x="4208175" y="3127526"/>
            <a:chExt cx="2697529" cy="673930"/>
          </a:xfrm>
        </p:grpSpPr>
        <p:sp>
          <p:nvSpPr>
            <p:cNvPr id="22" name="TextBox 21"/>
            <p:cNvSpPr txBox="1"/>
            <p:nvPr/>
          </p:nvSpPr>
          <p:spPr>
            <a:xfrm>
              <a:off x="4208175" y="3127526"/>
              <a:ext cx="2697529" cy="584775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Corrective </a:t>
              </a:r>
            </a:p>
            <a:p>
              <a:r>
                <a:rPr lang="en-US" sz="1600" dirty="0" smtClean="0"/>
                <a:t>Measures Evaluation</a:t>
              </a:r>
              <a:endParaRPr lang="en-US" sz="1600" dirty="0"/>
            </a:p>
          </p:txBody>
        </p:sp>
        <p:cxnSp>
          <p:nvCxnSpPr>
            <p:cNvPr id="13" name="Straight Connector 12"/>
            <p:cNvCxnSpPr/>
            <p:nvPr/>
          </p:nvCxnSpPr>
          <p:spPr>
            <a:xfrm flipV="1">
              <a:off x="4227496" y="3798299"/>
              <a:ext cx="1394592" cy="315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7" name="TextBox 16"/>
          <p:cNvSpPr txBox="1"/>
          <p:nvPr/>
        </p:nvSpPr>
        <p:spPr>
          <a:xfrm>
            <a:off x="700805" y="2985352"/>
            <a:ext cx="2008883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Investigation Report</a:t>
            </a:r>
            <a:endParaRPr lang="en-US" sz="1600" dirty="0"/>
          </a:p>
        </p:txBody>
      </p:sp>
      <p:grpSp>
        <p:nvGrpSpPr>
          <p:cNvPr id="19" name="Group 18"/>
          <p:cNvGrpSpPr/>
          <p:nvPr/>
        </p:nvGrpSpPr>
        <p:grpSpPr>
          <a:xfrm>
            <a:off x="792663" y="3204559"/>
            <a:ext cx="2051999" cy="250701"/>
            <a:chOff x="1484243" y="2296868"/>
            <a:chExt cx="1390153" cy="135334"/>
          </a:xfrm>
        </p:grpSpPr>
        <p:cxnSp>
          <p:nvCxnSpPr>
            <p:cNvPr id="11" name="Straight Connector 10"/>
            <p:cNvCxnSpPr/>
            <p:nvPr/>
          </p:nvCxnSpPr>
          <p:spPr>
            <a:xfrm flipV="1">
              <a:off x="1484243" y="2378116"/>
              <a:ext cx="1298713" cy="66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5-Point Star 17"/>
            <p:cNvSpPr>
              <a:spLocks noChangeAspect="1"/>
            </p:cNvSpPr>
            <p:nvPr/>
          </p:nvSpPr>
          <p:spPr>
            <a:xfrm>
              <a:off x="2691516" y="2296868"/>
              <a:ext cx="182880" cy="135334"/>
            </a:xfrm>
            <a:prstGeom prst="star5">
              <a:avLst/>
            </a:prstGeom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grpSp>
        <p:nvGrpSpPr>
          <p:cNvPr id="24" name="Group 23"/>
          <p:cNvGrpSpPr/>
          <p:nvPr/>
        </p:nvGrpSpPr>
        <p:grpSpPr>
          <a:xfrm>
            <a:off x="2787062" y="3015857"/>
            <a:ext cx="1515158" cy="351487"/>
            <a:chOff x="2844662" y="3270425"/>
            <a:chExt cx="1515158" cy="351487"/>
          </a:xfrm>
        </p:grpSpPr>
        <p:cxnSp>
          <p:nvCxnSpPr>
            <p:cNvPr id="12" name="Straight Connector 11"/>
            <p:cNvCxnSpPr/>
            <p:nvPr/>
          </p:nvCxnSpPr>
          <p:spPr>
            <a:xfrm flipV="1">
              <a:off x="2952884" y="3615285"/>
              <a:ext cx="1298713" cy="6627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TextBox 20"/>
            <p:cNvSpPr txBox="1"/>
            <p:nvPr/>
          </p:nvSpPr>
          <p:spPr>
            <a:xfrm>
              <a:off x="2844662" y="3270425"/>
              <a:ext cx="1515158" cy="338554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600" dirty="0" smtClean="0"/>
                <a:t>NMED Review</a:t>
              </a:r>
              <a:endParaRPr lang="en-US" sz="1600" dirty="0"/>
            </a:p>
          </p:txBody>
        </p:sp>
      </p:grpSp>
      <p:sp>
        <p:nvSpPr>
          <p:cNvPr id="27" name="TextBox 26"/>
          <p:cNvSpPr txBox="1"/>
          <p:nvPr/>
        </p:nvSpPr>
        <p:spPr>
          <a:xfrm>
            <a:off x="2417781" y="3455260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8/19</a:t>
            </a:r>
            <a:endParaRPr lang="en-US" sz="1600" dirty="0"/>
          </a:p>
        </p:txBody>
      </p:sp>
      <p:grpSp>
        <p:nvGrpSpPr>
          <p:cNvPr id="29" name="Group 28"/>
          <p:cNvGrpSpPr/>
          <p:nvPr/>
        </p:nvGrpSpPr>
        <p:grpSpPr>
          <a:xfrm>
            <a:off x="5717637" y="4984882"/>
            <a:ext cx="3247200" cy="830997"/>
            <a:chOff x="4059340" y="3422852"/>
            <a:chExt cx="2697529" cy="830997"/>
          </a:xfrm>
        </p:grpSpPr>
        <p:sp>
          <p:nvSpPr>
            <p:cNvPr id="30" name="TextBox 29"/>
            <p:cNvSpPr txBox="1"/>
            <p:nvPr/>
          </p:nvSpPr>
          <p:spPr>
            <a:xfrm>
              <a:off x="4059340" y="3422852"/>
              <a:ext cx="2697529" cy="830997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Corrective </a:t>
              </a:r>
            </a:p>
            <a:p>
              <a:r>
                <a:rPr lang="en-US" sz="1600" dirty="0" smtClean="0"/>
                <a:t>Measures Implementation Plan</a:t>
              </a:r>
              <a:endParaRPr lang="en-US" sz="1600" dirty="0"/>
            </a:p>
          </p:txBody>
        </p:sp>
        <p:cxnSp>
          <p:nvCxnSpPr>
            <p:cNvPr id="31" name="Straight Connector 30"/>
            <p:cNvCxnSpPr/>
            <p:nvPr/>
          </p:nvCxnSpPr>
          <p:spPr>
            <a:xfrm>
              <a:off x="4125372" y="4042139"/>
              <a:ext cx="1496717" cy="0"/>
            </a:xfrm>
            <a:prstGeom prst="line">
              <a:avLst/>
            </a:prstGeom>
            <a:ln w="22225"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5" name="5-Point Star 34"/>
          <p:cNvSpPr>
            <a:spLocks noChangeAspect="1"/>
          </p:cNvSpPr>
          <p:nvPr/>
        </p:nvSpPr>
        <p:spPr>
          <a:xfrm>
            <a:off x="5527176" y="4519334"/>
            <a:ext cx="269948" cy="25070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6" name="5-Point Star 35"/>
          <p:cNvSpPr>
            <a:spLocks noChangeAspect="1"/>
          </p:cNvSpPr>
          <p:nvPr/>
        </p:nvSpPr>
        <p:spPr>
          <a:xfrm>
            <a:off x="4086384" y="3235855"/>
            <a:ext cx="269948" cy="25070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TextBox 36"/>
          <p:cNvSpPr txBox="1"/>
          <p:nvPr/>
        </p:nvSpPr>
        <p:spPr>
          <a:xfrm>
            <a:off x="3762501" y="3470130"/>
            <a:ext cx="761747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~ 2/20</a:t>
            </a:r>
            <a:endParaRPr lang="en-US" sz="1600" dirty="0"/>
          </a:p>
        </p:txBody>
      </p:sp>
      <p:sp>
        <p:nvSpPr>
          <p:cNvPr id="38" name="TextBox 37"/>
          <p:cNvSpPr txBox="1"/>
          <p:nvPr/>
        </p:nvSpPr>
        <p:spPr>
          <a:xfrm>
            <a:off x="5370243" y="4773034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8/20</a:t>
            </a:r>
            <a:endParaRPr lang="en-US" sz="1600" dirty="0"/>
          </a:p>
        </p:txBody>
      </p:sp>
      <p:sp>
        <p:nvSpPr>
          <p:cNvPr id="39" name="5-Point Star 38"/>
          <p:cNvSpPr>
            <a:spLocks noChangeAspect="1"/>
          </p:cNvSpPr>
          <p:nvPr/>
        </p:nvSpPr>
        <p:spPr>
          <a:xfrm>
            <a:off x="7541502" y="5465324"/>
            <a:ext cx="269948" cy="250701"/>
          </a:xfrm>
          <a:prstGeom prst="star5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/>
          <p:cNvSpPr txBox="1"/>
          <p:nvPr/>
        </p:nvSpPr>
        <p:spPr>
          <a:xfrm>
            <a:off x="7384569" y="5701625"/>
            <a:ext cx="583814" cy="33855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600" dirty="0" smtClean="0"/>
              <a:t>9/21</a:t>
            </a:r>
            <a:endParaRPr lang="en-US" sz="1600" dirty="0"/>
          </a:p>
        </p:txBody>
      </p:sp>
      <p:cxnSp>
        <p:nvCxnSpPr>
          <p:cNvPr id="48" name="Straight Arrow Connector 47"/>
          <p:cNvCxnSpPr>
            <a:stCxn id="21" idx="3"/>
          </p:cNvCxnSpPr>
          <p:nvPr/>
        </p:nvCxnSpPr>
        <p:spPr>
          <a:xfrm flipV="1">
            <a:off x="4302220" y="2505070"/>
            <a:ext cx="0" cy="680064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5" name="Straight Arrow Connector 54"/>
          <p:cNvCxnSpPr/>
          <p:nvPr/>
        </p:nvCxnSpPr>
        <p:spPr>
          <a:xfrm>
            <a:off x="4302220" y="3808684"/>
            <a:ext cx="0" cy="767761"/>
          </a:xfrm>
          <a:prstGeom prst="straightConnector1">
            <a:avLst/>
          </a:prstGeom>
          <a:ln w="317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63" name="Group 62"/>
          <p:cNvGrpSpPr/>
          <p:nvPr/>
        </p:nvGrpSpPr>
        <p:grpSpPr>
          <a:xfrm>
            <a:off x="4193997" y="2064582"/>
            <a:ext cx="4218483" cy="347461"/>
            <a:chOff x="4309197" y="2064582"/>
            <a:chExt cx="4103283" cy="347461"/>
          </a:xfrm>
        </p:grpSpPr>
        <p:sp>
          <p:nvSpPr>
            <p:cNvPr id="20" name="TextBox 19"/>
            <p:cNvSpPr txBox="1"/>
            <p:nvPr/>
          </p:nvSpPr>
          <p:spPr>
            <a:xfrm>
              <a:off x="4309197" y="2064582"/>
              <a:ext cx="25092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Long-Term Monitoring</a:t>
              </a:r>
              <a:endParaRPr lang="en-US" sz="1600" dirty="0"/>
            </a:p>
          </p:txBody>
        </p:sp>
        <p:cxnSp>
          <p:nvCxnSpPr>
            <p:cNvPr id="61" name="Straight Arrow Connector 60"/>
            <p:cNvCxnSpPr/>
            <p:nvPr/>
          </p:nvCxnSpPr>
          <p:spPr>
            <a:xfrm flipV="1">
              <a:off x="4427928" y="2403136"/>
              <a:ext cx="3984552" cy="890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66" name="TextBox 65"/>
          <p:cNvSpPr txBox="1"/>
          <p:nvPr/>
        </p:nvSpPr>
        <p:spPr>
          <a:xfrm>
            <a:off x="3986921" y="2695262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sp>
        <p:nvSpPr>
          <p:cNvPr id="67" name="TextBox 66"/>
          <p:cNvSpPr txBox="1"/>
          <p:nvPr/>
        </p:nvSpPr>
        <p:spPr>
          <a:xfrm>
            <a:off x="3996291" y="3942053"/>
            <a:ext cx="31290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 smtClean="0"/>
              <a:t>?</a:t>
            </a:r>
            <a:endParaRPr lang="en-US" dirty="0"/>
          </a:p>
        </p:txBody>
      </p:sp>
      <p:grpSp>
        <p:nvGrpSpPr>
          <p:cNvPr id="71" name="Group 70"/>
          <p:cNvGrpSpPr/>
          <p:nvPr/>
        </p:nvGrpSpPr>
        <p:grpSpPr>
          <a:xfrm>
            <a:off x="700804" y="2072982"/>
            <a:ext cx="3563023" cy="347461"/>
            <a:chOff x="4309197" y="2064582"/>
            <a:chExt cx="4103283" cy="347461"/>
          </a:xfrm>
        </p:grpSpPr>
        <p:sp>
          <p:nvSpPr>
            <p:cNvPr id="72" name="TextBox 71"/>
            <p:cNvSpPr txBox="1"/>
            <p:nvPr/>
          </p:nvSpPr>
          <p:spPr>
            <a:xfrm>
              <a:off x="4309197" y="2064582"/>
              <a:ext cx="2509203" cy="3385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1600" dirty="0" smtClean="0"/>
                <a:t>Ongoing Monitoring</a:t>
              </a:r>
              <a:endParaRPr lang="en-US" sz="1600" dirty="0"/>
            </a:p>
          </p:txBody>
        </p:sp>
        <p:cxnSp>
          <p:nvCxnSpPr>
            <p:cNvPr id="73" name="Straight Arrow Connector 72"/>
            <p:cNvCxnSpPr/>
            <p:nvPr/>
          </p:nvCxnSpPr>
          <p:spPr>
            <a:xfrm flipV="1">
              <a:off x="4427928" y="2403136"/>
              <a:ext cx="3984552" cy="8907"/>
            </a:xfrm>
            <a:prstGeom prst="straightConnector1">
              <a:avLst/>
            </a:prstGeom>
            <a:ln w="28575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</p:spTree>
    <p:extLst>
      <p:ext uri="{BB962C8B-B14F-4D97-AF65-F5344CB8AC3E}">
        <p14:creationId xmlns:p14="http://schemas.microsoft.com/office/powerpoint/2010/main" val="99930518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5" name="TextBox 4"/>
          <p:cNvSpPr txBox="1"/>
          <p:nvPr/>
        </p:nvSpPr>
        <p:spPr>
          <a:xfrm>
            <a:off x="2721437" y="1752600"/>
            <a:ext cx="3755515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/>
              <a:t>Questions?</a:t>
            </a:r>
          </a:p>
        </p:txBody>
      </p:sp>
    </p:spTree>
    <p:extLst>
      <p:ext uri="{BB962C8B-B14F-4D97-AF65-F5344CB8AC3E}">
        <p14:creationId xmlns:p14="http://schemas.microsoft.com/office/powerpoint/2010/main" val="17678422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65028" y="187226"/>
            <a:ext cx="5144743" cy="504825"/>
          </a:xfrm>
        </p:spPr>
        <p:txBody>
          <a:bodyPr/>
          <a:lstStyle/>
          <a:p>
            <a:r>
              <a:rPr lang="en-US" dirty="0" smtClean="0"/>
              <a:t>RDX Project – Presentation Topics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idx="1"/>
          </p:nvPr>
        </p:nvSpPr>
        <p:spPr>
          <a:xfrm>
            <a:off x="457200" y="1261219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200" b="1" u="sng" dirty="0" smtClean="0">
                <a:solidFill>
                  <a:schemeClr val="tx1"/>
                </a:solidFill>
              </a:rPr>
              <a:t>Presentation Topics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Background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Groundwater setting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Source and history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Remediation conducted to date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Extent of RDX in groundwater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Next Steps</a:t>
            </a:r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4294967295"/>
          </p:nvPr>
        </p:nvSpPr>
        <p:spPr>
          <a:xfrm>
            <a:off x="7010400" y="6356350"/>
            <a:ext cx="2133600" cy="365125"/>
          </a:xfrm>
        </p:spPr>
        <p:txBody>
          <a:bodyPr/>
          <a:lstStyle/>
          <a:p>
            <a:fld id="{E732D00C-0C3E-43BA-A3A1-B8078CFCCE55}" type="slidenum">
              <a:rPr lang="en-US" smtClean="0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7724369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Rectangle 2"/>
          <p:cNvSpPr>
            <a:spLocks noGrp="1" noChangeArrowheads="1"/>
          </p:cNvSpPr>
          <p:nvPr>
            <p:ph type="title"/>
          </p:nvPr>
        </p:nvSpPr>
        <p:spPr>
          <a:xfrm>
            <a:off x="4141891" y="0"/>
            <a:ext cx="4994827" cy="964990"/>
          </a:xfrm>
        </p:spPr>
        <p:txBody>
          <a:bodyPr>
            <a:normAutofit/>
          </a:bodyPr>
          <a:lstStyle/>
          <a:p>
            <a:pPr eaLnBrk="1" hangingPunct="1"/>
            <a:r>
              <a:rPr lang="en-US" altLang="en-US" b="1" dirty="0"/>
              <a:t>Groundwater beneath </a:t>
            </a:r>
            <a:br>
              <a:rPr lang="en-US" altLang="en-US" b="1" dirty="0"/>
            </a:br>
            <a:r>
              <a:rPr lang="en-US" altLang="en-US" b="1" dirty="0"/>
              <a:t>Los Alamos</a:t>
            </a:r>
          </a:p>
        </p:txBody>
      </p:sp>
      <p:pic>
        <p:nvPicPr>
          <p:cNvPr id="6147" name="Picture 5" descr="Fig 5-2 LANL Geol &amp; Hydro"/>
          <p:cNvPicPr>
            <a:picLocks noGrp="1" noChangeAspect="1" noChangeArrowheads="1"/>
          </p:cNvPicPr>
          <p:nvPr>
            <p:ph type="body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>
          <a:xfrm>
            <a:off x="999526" y="1084869"/>
            <a:ext cx="7307031" cy="4859487"/>
          </a:xfrm>
          <a:noFill/>
          <a:ln w="19050">
            <a:solidFill>
              <a:schemeClr val="tx1"/>
            </a:solidFill>
          </a:ln>
        </p:spPr>
      </p:pic>
      <p:sp>
        <p:nvSpPr>
          <p:cNvPr id="2" name="Right Brace 1"/>
          <p:cNvSpPr/>
          <p:nvPr/>
        </p:nvSpPr>
        <p:spPr>
          <a:xfrm>
            <a:off x="5840803" y="2937314"/>
            <a:ext cx="1491961" cy="1292116"/>
          </a:xfrm>
          <a:prstGeom prst="rightBrace">
            <a:avLst>
              <a:gd name="adj1" fmla="val 8333"/>
              <a:gd name="adj2" fmla="val 48460"/>
            </a:avLst>
          </a:prstGeom>
          <a:ln>
            <a:solidFill>
              <a:schemeClr val="accent6">
                <a:lumMod val="75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Box 2"/>
          <p:cNvSpPr txBox="1"/>
          <p:nvPr/>
        </p:nvSpPr>
        <p:spPr>
          <a:xfrm>
            <a:off x="7251973" y="3347676"/>
            <a:ext cx="1135375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b="1" dirty="0" smtClean="0"/>
              <a:t>~1300 feet to the water table</a:t>
            </a:r>
            <a:endParaRPr lang="en-US" sz="1400" b="1" dirty="0"/>
          </a:p>
        </p:txBody>
      </p:sp>
      <p:grpSp>
        <p:nvGrpSpPr>
          <p:cNvPr id="22" name="Group 21"/>
          <p:cNvGrpSpPr/>
          <p:nvPr/>
        </p:nvGrpSpPr>
        <p:grpSpPr>
          <a:xfrm flipH="1">
            <a:off x="3528328" y="2831543"/>
            <a:ext cx="45719" cy="1423141"/>
            <a:chOff x="3449782" y="1399309"/>
            <a:chExt cx="755103" cy="3165764"/>
          </a:xfrm>
        </p:grpSpPr>
        <p:sp>
          <p:nvSpPr>
            <p:cNvPr id="23" name="Rectangle 22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4" name="Straight Connector 33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7" name="Straight Connector 36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2" name="Group 11"/>
          <p:cNvGrpSpPr/>
          <p:nvPr/>
        </p:nvGrpSpPr>
        <p:grpSpPr>
          <a:xfrm>
            <a:off x="2559869" y="2870326"/>
            <a:ext cx="64063" cy="2085988"/>
            <a:chOff x="3449782" y="1399309"/>
            <a:chExt cx="755103" cy="3165764"/>
          </a:xfrm>
        </p:grpSpPr>
        <p:sp>
          <p:nvSpPr>
            <p:cNvPr id="4" name="Rectangle 3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26" name="Straight Connector 25"/>
            <p:cNvCxnSpPr/>
            <p:nvPr/>
          </p:nvCxnSpPr>
          <p:spPr>
            <a:xfrm>
              <a:off x="3449782" y="3732284"/>
              <a:ext cx="755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7" name="Straight Connector 26"/>
            <p:cNvCxnSpPr/>
            <p:nvPr/>
          </p:nvCxnSpPr>
          <p:spPr>
            <a:xfrm>
              <a:off x="3449792" y="3853848"/>
              <a:ext cx="755072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8" name="Straight Connector 27"/>
            <p:cNvCxnSpPr/>
            <p:nvPr/>
          </p:nvCxnSpPr>
          <p:spPr>
            <a:xfrm>
              <a:off x="3449794" y="3965186"/>
              <a:ext cx="755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9" name="Straight Connector 28"/>
            <p:cNvCxnSpPr/>
            <p:nvPr/>
          </p:nvCxnSpPr>
          <p:spPr>
            <a:xfrm>
              <a:off x="3449806" y="4076029"/>
              <a:ext cx="755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0" name="Straight Connector 29"/>
            <p:cNvCxnSpPr/>
            <p:nvPr/>
          </p:nvCxnSpPr>
          <p:spPr>
            <a:xfrm>
              <a:off x="3449806" y="4186871"/>
              <a:ext cx="755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2" name="Straight Connector 31"/>
            <p:cNvCxnSpPr/>
            <p:nvPr/>
          </p:nvCxnSpPr>
          <p:spPr>
            <a:xfrm>
              <a:off x="3449817" y="4297712"/>
              <a:ext cx="755068" cy="0"/>
            </a:xfrm>
            <a:prstGeom prst="line">
              <a:avLst/>
            </a:prstGeom>
            <a:ln w="19050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13" name="TextBox 12"/>
          <p:cNvSpPr txBox="1"/>
          <p:nvPr/>
        </p:nvSpPr>
        <p:spPr>
          <a:xfrm>
            <a:off x="1080343" y="2014810"/>
            <a:ext cx="1552028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000" dirty="0" smtClean="0">
                <a:latin typeface="+mn-lt"/>
              </a:rPr>
              <a:t>Typical Water-Supply </a:t>
            </a:r>
            <a:r>
              <a:rPr lang="en-US" sz="1000" dirty="0">
                <a:latin typeface="+mn-lt"/>
              </a:rPr>
              <a:t>Well</a:t>
            </a:r>
          </a:p>
        </p:txBody>
      </p:sp>
      <p:cxnSp>
        <p:nvCxnSpPr>
          <p:cNvPr id="36" name="Straight Arrow Connector 35"/>
          <p:cNvCxnSpPr>
            <a:stCxn id="13" idx="2"/>
          </p:cNvCxnSpPr>
          <p:nvPr/>
        </p:nvCxnSpPr>
        <p:spPr>
          <a:xfrm>
            <a:off x="1856357" y="2261031"/>
            <a:ext cx="703512" cy="579211"/>
          </a:xfrm>
          <a:prstGeom prst="straightConnector1">
            <a:avLst/>
          </a:prstGeom>
          <a:ln w="19050">
            <a:solidFill>
              <a:schemeClr val="tx1"/>
            </a:solidFill>
            <a:tailEnd type="arrow"/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4" name="Rectangle 23"/>
          <p:cNvSpPr/>
          <p:nvPr/>
        </p:nvSpPr>
        <p:spPr>
          <a:xfrm>
            <a:off x="7791952" y="1091796"/>
            <a:ext cx="514605" cy="1314887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TextBox 38"/>
          <p:cNvSpPr txBox="1"/>
          <p:nvPr/>
        </p:nvSpPr>
        <p:spPr>
          <a:xfrm>
            <a:off x="1978087" y="1684233"/>
            <a:ext cx="1163564" cy="3636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000" dirty="0" smtClean="0">
                <a:solidFill>
                  <a:schemeClr val="tx1"/>
                </a:solidFill>
              </a:rPr>
              <a:t>Regional Aquifer Monitoring </a:t>
            </a:r>
            <a:r>
              <a:rPr lang="en-US" sz="1000" dirty="0">
                <a:solidFill>
                  <a:schemeClr val="tx1"/>
                </a:solidFill>
              </a:rPr>
              <a:t>Well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2789583" y="2028997"/>
            <a:ext cx="728224" cy="76591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25" name="Group 24"/>
          <p:cNvGrpSpPr/>
          <p:nvPr/>
        </p:nvGrpSpPr>
        <p:grpSpPr>
          <a:xfrm flipH="1">
            <a:off x="4293685" y="3024614"/>
            <a:ext cx="53028" cy="692394"/>
            <a:chOff x="3449782" y="1399309"/>
            <a:chExt cx="755103" cy="3165764"/>
          </a:xfrm>
        </p:grpSpPr>
        <p:sp>
          <p:nvSpPr>
            <p:cNvPr id="31" name="Rectangle 30"/>
            <p:cNvSpPr/>
            <p:nvPr/>
          </p:nvSpPr>
          <p:spPr>
            <a:xfrm>
              <a:off x="3449782" y="1399309"/>
              <a:ext cx="755073" cy="3165764"/>
            </a:xfrm>
            <a:prstGeom prst="rect">
              <a:avLst/>
            </a:prstGeom>
            <a:solidFill>
              <a:srgbClr val="00B0F0"/>
            </a:solidFill>
            <a:ln>
              <a:solidFill>
                <a:schemeClr val="tx1"/>
              </a:solidFill>
            </a:ln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cxnSp>
          <p:nvCxnSpPr>
            <p:cNvPr id="33" name="Straight Connector 32"/>
            <p:cNvCxnSpPr/>
            <p:nvPr/>
          </p:nvCxnSpPr>
          <p:spPr>
            <a:xfrm>
              <a:off x="3449802" y="4417103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35" name="Straight Connector 34"/>
            <p:cNvCxnSpPr/>
            <p:nvPr/>
          </p:nvCxnSpPr>
          <p:spPr>
            <a:xfrm>
              <a:off x="3449812" y="4490601"/>
              <a:ext cx="755073" cy="0"/>
            </a:xfrm>
            <a:prstGeom prst="line">
              <a:avLst/>
            </a:prstGeom>
            <a:ln w="3175">
              <a:solidFill>
                <a:schemeClr val="tx1"/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</p:grpSp>
      <p:sp>
        <p:nvSpPr>
          <p:cNvPr id="38" name="TextBox 37"/>
          <p:cNvSpPr txBox="1"/>
          <p:nvPr/>
        </p:nvSpPr>
        <p:spPr>
          <a:xfrm>
            <a:off x="2369267" y="1304980"/>
            <a:ext cx="1544768" cy="3636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000" dirty="0" smtClean="0">
                <a:solidFill>
                  <a:schemeClr val="tx1"/>
                </a:solidFill>
              </a:rPr>
              <a:t>Perched Groundwater Monitoring </a:t>
            </a:r>
            <a:r>
              <a:rPr lang="en-US" sz="1000" dirty="0">
                <a:solidFill>
                  <a:schemeClr val="tx1"/>
                </a:solidFill>
              </a:rPr>
              <a:t>Well</a:t>
            </a:r>
          </a:p>
        </p:txBody>
      </p:sp>
      <p:cxnSp>
        <p:nvCxnSpPr>
          <p:cNvPr id="40" name="Straight Arrow Connector 39"/>
          <p:cNvCxnSpPr/>
          <p:nvPr/>
        </p:nvCxnSpPr>
        <p:spPr>
          <a:xfrm>
            <a:off x="3181497" y="1693470"/>
            <a:ext cx="1121925" cy="1297667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>
            <a:spLocks noChangeAspect="1"/>
          </p:cNvSpPr>
          <p:nvPr/>
        </p:nvSpPr>
        <p:spPr>
          <a:xfrm>
            <a:off x="4692830" y="2748802"/>
            <a:ext cx="91440" cy="91440"/>
          </a:xfrm>
          <a:prstGeom prst="ellipse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7" name="Curved Connector 16"/>
          <p:cNvCxnSpPr>
            <a:cxnSpLocks noChangeAspect="1"/>
          </p:cNvCxnSpPr>
          <p:nvPr/>
        </p:nvCxnSpPr>
        <p:spPr>
          <a:xfrm>
            <a:off x="4759296" y="2831543"/>
            <a:ext cx="120084" cy="89241"/>
          </a:xfrm>
          <a:prstGeom prst="curvedConnector3">
            <a:avLst/>
          </a:prstGeom>
          <a:ln w="3492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1" name="TextBox 40"/>
          <p:cNvSpPr txBox="1"/>
          <p:nvPr/>
        </p:nvSpPr>
        <p:spPr>
          <a:xfrm>
            <a:off x="3010116" y="1555061"/>
            <a:ext cx="1544768" cy="363671"/>
          </a:xfrm>
          <a:prstGeom prst="rect">
            <a:avLst/>
          </a:prstGeom>
          <a:noFill/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algn="ctr">
              <a:defRPr>
                <a:solidFill>
                  <a:schemeClr val="lt1"/>
                </a:solidFill>
              </a:defRPr>
            </a:lvl1pPr>
            <a:lvl2pPr>
              <a:defRPr>
                <a:solidFill>
                  <a:schemeClr val="lt1"/>
                </a:solidFill>
              </a:defRPr>
            </a:lvl2pPr>
            <a:lvl3pPr>
              <a:defRPr>
                <a:solidFill>
                  <a:schemeClr val="lt1"/>
                </a:solidFill>
              </a:defRPr>
            </a:lvl3pPr>
            <a:lvl4pPr>
              <a:defRPr>
                <a:solidFill>
                  <a:schemeClr val="lt1"/>
                </a:solidFill>
              </a:defRPr>
            </a:lvl4pPr>
            <a:lvl5pPr>
              <a:defRPr>
                <a:solidFill>
                  <a:schemeClr val="lt1"/>
                </a:solidFill>
              </a:defRPr>
            </a:lvl5pPr>
            <a:lvl6pPr>
              <a:defRPr>
                <a:solidFill>
                  <a:schemeClr val="lt1"/>
                </a:solidFill>
              </a:defRPr>
            </a:lvl6pPr>
            <a:lvl7pPr>
              <a:defRPr>
                <a:solidFill>
                  <a:schemeClr val="lt1"/>
                </a:solidFill>
              </a:defRPr>
            </a:lvl7pPr>
            <a:lvl8pPr>
              <a:defRPr>
                <a:solidFill>
                  <a:schemeClr val="lt1"/>
                </a:solidFill>
              </a:defRPr>
            </a:lvl8pPr>
            <a:lvl9pPr>
              <a:defRPr>
                <a:solidFill>
                  <a:schemeClr val="lt1"/>
                </a:solidFill>
              </a:defRPr>
            </a:lvl9pPr>
          </a:lstStyle>
          <a:p>
            <a:r>
              <a:rPr lang="en-US" sz="1000" dirty="0" smtClean="0">
                <a:solidFill>
                  <a:schemeClr val="tx1"/>
                </a:solidFill>
              </a:rPr>
              <a:t>Spring</a:t>
            </a:r>
            <a:endParaRPr lang="en-US" sz="1000" dirty="0">
              <a:solidFill>
                <a:schemeClr val="tx1"/>
              </a:solidFill>
            </a:endParaRPr>
          </a:p>
        </p:txBody>
      </p:sp>
      <p:cxnSp>
        <p:nvCxnSpPr>
          <p:cNvPr id="42" name="Straight Arrow Connector 41"/>
          <p:cNvCxnSpPr/>
          <p:nvPr/>
        </p:nvCxnSpPr>
        <p:spPr>
          <a:xfrm>
            <a:off x="3778247" y="1831879"/>
            <a:ext cx="874794" cy="876430"/>
          </a:xfrm>
          <a:prstGeom prst="straightConnector1">
            <a:avLst/>
          </a:prstGeom>
          <a:ln w="1905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Connector 42"/>
          <p:cNvCxnSpPr/>
          <p:nvPr/>
        </p:nvCxnSpPr>
        <p:spPr>
          <a:xfrm>
            <a:off x="2559874" y="4845437"/>
            <a:ext cx="640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44" name="Straight Connector 43"/>
          <p:cNvCxnSpPr/>
          <p:nvPr/>
        </p:nvCxnSpPr>
        <p:spPr>
          <a:xfrm>
            <a:off x="2559876" y="4905073"/>
            <a:ext cx="64058" cy="0"/>
          </a:xfrm>
          <a:prstGeom prst="line">
            <a:avLst/>
          </a:prstGeom>
          <a:ln w="19050">
            <a:solidFill>
              <a:schemeClr val="tx1"/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416097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Background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4</a:t>
            </a:fld>
            <a:endParaRPr lang="en-US"/>
          </a:p>
        </p:txBody>
      </p:sp>
      <mc:AlternateContent xmlns:mc="http://schemas.openxmlformats.org/markup-compatibility/2006" xmlns:a14="http://schemas.microsoft.com/office/drawing/2010/main">
        <mc:Choice Requires="a14">
          <p:sp>
            <p:nvSpPr>
              <p:cNvPr id="6" name="Content Placeholder 5"/>
              <p:cNvSpPr txBox="1">
                <a:spLocks/>
              </p:cNvSpPr>
              <p:nvPr/>
            </p:nvSpPr>
            <p:spPr>
              <a:xfrm>
                <a:off x="100969" y="1112107"/>
                <a:ext cx="4651513" cy="3369365"/>
              </a:xfrm>
              <a:prstGeom prst="rect">
                <a:avLst/>
              </a:prstGeom>
            </p:spPr>
            <p:txBody>
              <a:bodyPr>
                <a:normAutofit fontScale="92500" lnSpcReduction="20000"/>
              </a:bodyPr>
              <a:lstStyle>
                <a:lvl1pPr marL="342900" indent="-3429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21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1pPr>
                <a:lvl2pPr marL="742950" indent="-28575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16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14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rtl="0" eaLnBrk="0" fontAlgn="base" hangingPunct="0">
                  <a:spcBef>
                    <a:spcPct val="20000"/>
                  </a:spcBef>
                  <a:spcAft>
                    <a:spcPct val="0"/>
                  </a:spcAft>
                  <a:buFont typeface="Arial" pitchFamily="34" charset="0"/>
                  <a:buChar char="•"/>
                  <a:defRPr sz="2000" kern="1200">
                    <a:solidFill>
                      <a:srgbClr val="002499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spcBef>
                    <a:spcPct val="20000"/>
                  </a:spcBef>
                  <a:buFont typeface="Arial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r>
                  <a:rPr lang="en-US" sz="1600" dirty="0" smtClean="0">
                    <a:solidFill>
                      <a:schemeClr val="tx1"/>
                    </a:solidFill>
                  </a:rPr>
                  <a:t>TA-16 </a:t>
                </a:r>
                <a:r>
                  <a:rPr lang="en-US" sz="1600" dirty="0">
                    <a:solidFill>
                      <a:schemeClr val="tx1"/>
                    </a:solidFill>
                  </a:rPr>
                  <a:t>facilities established in early 1950s to develop high explosive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(HE) formulations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Explosives (RDX, HMX, TNT) were casted and machined for </a:t>
                </a:r>
                <a:r>
                  <a:rPr lang="en-US" sz="1400" dirty="0">
                    <a:solidFill>
                      <a:schemeClr val="tx1"/>
                    </a:solidFill>
                  </a:rPr>
                  <a:t>nuclear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weapons in 260 </a:t>
                </a:r>
                <a:r>
                  <a:rPr lang="en-US" sz="1400" dirty="0" err="1" smtClean="0">
                    <a:solidFill>
                      <a:schemeClr val="tx1"/>
                    </a:solidFill>
                  </a:rPr>
                  <a:t>Bldg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 starting in 1951</a:t>
                </a:r>
              </a:p>
              <a:p>
                <a:pPr lvl="1">
                  <a:buFont typeface="Wingdings" panose="05000000000000000000" pitchFamily="2" charset="2"/>
                  <a:buChar char="Ø"/>
                </a:pPr>
                <a:r>
                  <a:rPr lang="en-US" sz="1400" dirty="0" smtClean="0">
                    <a:solidFill>
                      <a:schemeClr val="tx1"/>
                    </a:solidFill>
                  </a:rPr>
                  <a:t>Several </a:t>
                </a:r>
                <a:r>
                  <a:rPr lang="en-US" sz="1400" dirty="0">
                    <a:solidFill>
                      <a:schemeClr val="tx1"/>
                    </a:solidFill>
                  </a:rPr>
                  <a:t>million gal/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yr</a:t>
                </a:r>
                <a:r>
                  <a:rPr lang="en-US" sz="1400" dirty="0">
                    <a:solidFill>
                      <a:schemeClr val="tx1"/>
                    </a:solidFill>
                  </a:rPr>
                  <a:t> of HE-contaminated water discharged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to </a:t>
                </a:r>
                <a:r>
                  <a:rPr lang="en-US" sz="1400" dirty="0">
                    <a:solidFill>
                      <a:schemeClr val="tx1"/>
                    </a:solidFill>
                  </a:rPr>
                  <a:t>Ca</a:t>
                </a:r>
                <a14:m>
                  <m:oMath xmlns:m="http://schemas.openxmlformats.org/officeDocument/2006/math">
                    <m:r>
                      <a:rPr lang="en-US" sz="1400" i="1">
                        <a:solidFill>
                          <a:schemeClr val="tx1"/>
                        </a:solidFill>
                        <a:latin typeface="Cambria Math" panose="02040503050406030204" pitchFamily="18" charset="0"/>
                      </a:rPr>
                      <m:t>ñ</m:t>
                    </m:r>
                  </m:oMath>
                </a14:m>
                <a:r>
                  <a:rPr lang="en-US" sz="1400" dirty="0">
                    <a:solidFill>
                      <a:schemeClr val="tx1"/>
                    </a:solidFill>
                  </a:rPr>
                  <a:t>on de Valle (</a:t>
                </a:r>
                <a:r>
                  <a:rPr lang="en-US" sz="1400" dirty="0" err="1">
                    <a:solidFill>
                      <a:schemeClr val="tx1"/>
                    </a:solidFill>
                  </a:rPr>
                  <a:t>CdV</a:t>
                </a:r>
                <a:r>
                  <a:rPr lang="en-US" sz="1400" dirty="0">
                    <a:solidFill>
                      <a:schemeClr val="tx1"/>
                    </a:solidFill>
                  </a:rPr>
                  <a:t>) </a:t>
                </a:r>
                <a:r>
                  <a:rPr lang="en-US" sz="1400" dirty="0" smtClean="0">
                    <a:solidFill>
                      <a:schemeClr val="tx1"/>
                    </a:solidFill>
                  </a:rPr>
                  <a:t>between 1951 – </a:t>
                </a:r>
                <a:r>
                  <a:rPr lang="en-US" sz="1400" dirty="0">
                    <a:solidFill>
                      <a:schemeClr val="tx1"/>
                    </a:solidFill>
                  </a:rPr>
                  <a:t>1996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First investigations of RDX in soils occurred in the mid 1990s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Groundwater investigations first identified RDX (below standard) in perched and regional groundwater in the late 1990s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Present-day RDX contamination is low in nearby </a:t>
                </a:r>
                <a:r>
                  <a:rPr lang="en-US" sz="1600" dirty="0">
                    <a:solidFill>
                      <a:schemeClr val="tx1"/>
                    </a:solidFill>
                  </a:rPr>
                  <a:t>springs, surface water, </a:t>
                </a:r>
                <a:r>
                  <a:rPr lang="en-US" sz="1600" dirty="0" smtClean="0">
                    <a:solidFill>
                      <a:schemeClr val="tx1"/>
                    </a:solidFill>
                  </a:rPr>
                  <a:t>and shallow groundwater</a:t>
                </a:r>
              </a:p>
              <a:p>
                <a:pPr>
                  <a:lnSpc>
                    <a:spcPct val="90000"/>
                  </a:lnSpc>
                </a:pPr>
                <a:r>
                  <a:rPr lang="en-US" sz="1600" dirty="0" smtClean="0">
                    <a:solidFill>
                      <a:schemeClr val="tx1"/>
                    </a:solidFill>
                  </a:rPr>
                  <a:t>Current estimates of RDX in environment: </a:t>
                </a:r>
              </a:p>
              <a:p>
                <a:pPr lvl="1">
                  <a:lnSpc>
                    <a:spcPct val="90000"/>
                  </a:lnSpc>
                  <a:buFont typeface="Wingdings" panose="05000000000000000000" pitchFamily="2" charset="2"/>
                  <a:buChar char="Ø"/>
                </a:pPr>
                <a:r>
                  <a:rPr lang="en-US" sz="1300" dirty="0" smtClean="0">
                    <a:solidFill>
                      <a:schemeClr val="tx1"/>
                    </a:solidFill>
                  </a:rPr>
                  <a:t>~ 1500 – 3600 kg total; </a:t>
                </a:r>
              </a:p>
              <a:p>
                <a:pPr lvl="1">
                  <a:lnSpc>
                    <a:spcPct val="90000"/>
                  </a:lnSpc>
                  <a:buFont typeface="Wingdings" panose="05000000000000000000" pitchFamily="2" charset="2"/>
                  <a:buChar char="Ø"/>
                </a:pPr>
                <a:r>
                  <a:rPr lang="en-US" sz="1300" dirty="0" smtClean="0">
                    <a:solidFill>
                      <a:schemeClr val="tx1"/>
                    </a:solidFill>
                  </a:rPr>
                  <a:t>~ 35 – 415 kg in regional aquifer</a:t>
                </a:r>
                <a:endParaRPr lang="en-US" sz="1300" dirty="0">
                  <a:solidFill>
                    <a:schemeClr val="tx1"/>
                  </a:solidFill>
                </a:endParaRPr>
              </a:p>
            </p:txBody>
          </p:sp>
        </mc:Choice>
        <mc:Fallback xmlns="">
          <p:sp>
            <p:nvSpPr>
              <p:cNvPr id="6" name="Content Placeholder 5"/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100969" y="1112107"/>
                <a:ext cx="4651513" cy="3369365"/>
              </a:xfrm>
              <a:prstGeom prst="rect">
                <a:avLst/>
              </a:prstGeom>
              <a:blipFill>
                <a:blip r:embed="rId2"/>
                <a:stretch>
                  <a:fillRect l="-393" t="-1447" r="-13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8" name="Online Image Placeholder 7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1" t="876"/>
          <a:stretch/>
        </p:blipFill>
        <p:spPr bwMode="auto">
          <a:xfrm>
            <a:off x="4937503" y="1169564"/>
            <a:ext cx="4182182" cy="5358083"/>
          </a:xfrm>
          <a:prstGeom prst="rect">
            <a:avLst/>
          </a:prstGeom>
          <a:ln>
            <a:noFill/>
          </a:ln>
          <a:extLst>
            <a:ext uri="{53640926-AAD7-44D8-BBD7-CCE9431645EC}">
              <a14:shadowObscured xmlns:a14="http://schemas.microsoft.com/office/drawing/2010/main"/>
            </a:ext>
          </a:extLst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4"/>
          <a:srcRect t="10815"/>
          <a:stretch/>
        </p:blipFill>
        <p:spPr>
          <a:xfrm>
            <a:off x="1366080" y="4357819"/>
            <a:ext cx="3341385" cy="2363655"/>
          </a:xfrm>
          <a:prstGeom prst="rect">
            <a:avLst/>
          </a:prstGeom>
          <a:ln>
            <a:solidFill>
              <a:schemeClr val="tx1"/>
            </a:solidFill>
          </a:ln>
        </p:spPr>
      </p:pic>
      <p:cxnSp>
        <p:nvCxnSpPr>
          <p:cNvPr id="10" name="Straight Connector 9"/>
          <p:cNvCxnSpPr/>
          <p:nvPr/>
        </p:nvCxnSpPr>
        <p:spPr>
          <a:xfrm flipH="1">
            <a:off x="3465443" y="4554848"/>
            <a:ext cx="1901371" cy="931552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Connector 12"/>
          <p:cNvCxnSpPr/>
          <p:nvPr/>
        </p:nvCxnSpPr>
        <p:spPr>
          <a:xfrm flipH="1">
            <a:off x="2332383" y="4235824"/>
            <a:ext cx="2804393" cy="713863"/>
          </a:xfrm>
          <a:prstGeom prst="line">
            <a:avLst/>
          </a:prstGeom>
          <a:ln w="1587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324204" y="4743625"/>
            <a:ext cx="926857" cy="276999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 smtClean="0"/>
              <a:t>260 Outfall</a:t>
            </a:r>
            <a:endParaRPr lang="en-US" sz="1200" dirty="0"/>
          </a:p>
        </p:txBody>
      </p:sp>
      <p:cxnSp>
        <p:nvCxnSpPr>
          <p:cNvPr id="7" name="Straight Arrow Connector 6"/>
          <p:cNvCxnSpPr>
            <a:stCxn id="4" idx="3"/>
          </p:cNvCxnSpPr>
          <p:nvPr/>
        </p:nvCxnSpPr>
        <p:spPr>
          <a:xfrm>
            <a:off x="1251061" y="4882125"/>
            <a:ext cx="726595" cy="338461"/>
          </a:xfrm>
          <a:prstGeom prst="straightConnector1">
            <a:avLst/>
          </a:prstGeom>
          <a:ln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5037493" y="1893536"/>
            <a:ext cx="65864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TA-16</a:t>
            </a:r>
            <a:endParaRPr lang="en-US" sz="1400" dirty="0"/>
          </a:p>
        </p:txBody>
      </p:sp>
      <p:cxnSp>
        <p:nvCxnSpPr>
          <p:cNvPr id="12" name="Straight Arrow Connector 11"/>
          <p:cNvCxnSpPr/>
          <p:nvPr/>
        </p:nvCxnSpPr>
        <p:spPr>
          <a:xfrm>
            <a:off x="5366814" y="2135840"/>
            <a:ext cx="144300" cy="997158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6017593" y="2748170"/>
            <a:ext cx="559256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400" dirty="0" smtClean="0"/>
              <a:t>TA-9</a:t>
            </a:r>
            <a:endParaRPr lang="en-US" sz="1400" dirty="0"/>
          </a:p>
        </p:txBody>
      </p:sp>
      <p:cxnSp>
        <p:nvCxnSpPr>
          <p:cNvPr id="17" name="Straight Arrow Connector 16"/>
          <p:cNvCxnSpPr>
            <a:stCxn id="15" idx="1"/>
          </p:cNvCxnSpPr>
          <p:nvPr/>
        </p:nvCxnSpPr>
        <p:spPr>
          <a:xfrm flipH="1">
            <a:off x="5609968" y="2902059"/>
            <a:ext cx="407625" cy="71800"/>
          </a:xfrm>
          <a:prstGeom prst="straightConnector1">
            <a:avLst/>
          </a:prstGeom>
          <a:ln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536968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RDX Remediation Activities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5</a:t>
            </a:fld>
            <a:endParaRPr lang="en-US"/>
          </a:p>
        </p:txBody>
      </p:sp>
      <p:sp>
        <p:nvSpPr>
          <p:cNvPr id="5" name="Content Placeholder 2"/>
          <p:cNvSpPr txBox="1">
            <a:spLocks/>
          </p:cNvSpPr>
          <p:nvPr/>
        </p:nvSpPr>
        <p:spPr>
          <a:xfrm>
            <a:off x="457200" y="1474304"/>
            <a:ext cx="8229600" cy="4525963"/>
          </a:xfrm>
          <a:prstGeom prst="rect">
            <a:avLst/>
          </a:prstGeom>
        </p:spPr>
        <p:txBody>
          <a:bodyPr>
            <a:normAutofit/>
          </a:bodyPr>
          <a:lstStyle>
            <a:lvl1pPr marL="342900" indent="-3429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1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1pPr>
            <a:lvl2pPr marL="742950" indent="-28575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2pPr>
            <a:lvl3pPr marL="11430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6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3pPr>
            <a:lvl4pPr marL="16002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14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4pPr>
            <a:lvl5pPr marL="2057400" indent="-228600" algn="l" rtl="0" eaLnBrk="0" fontAlgn="base" hangingPunct="0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•"/>
              <a:defRPr sz="2000" kern="1200">
                <a:solidFill>
                  <a:srgbClr val="002499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sz="2200" dirty="0" smtClean="0">
                <a:solidFill>
                  <a:schemeClr val="tx1"/>
                </a:solidFill>
              </a:rPr>
              <a:t>Surface soil cleanup conducted in outfall area in 2000 </a:t>
            </a:r>
            <a:r>
              <a:rPr lang="en-US" sz="2200" dirty="0">
                <a:solidFill>
                  <a:schemeClr val="tx1"/>
                </a:solidFill>
              </a:rPr>
              <a:t>– </a:t>
            </a:r>
            <a:r>
              <a:rPr lang="en-US" sz="2200" dirty="0" smtClean="0">
                <a:solidFill>
                  <a:schemeClr val="tx1"/>
                </a:solidFill>
              </a:rPr>
              <a:t>2001 under an Interim Measure, and in 2009 </a:t>
            </a:r>
            <a:r>
              <a:rPr lang="en-US" sz="2200" dirty="0">
                <a:solidFill>
                  <a:schemeClr val="tx1"/>
                </a:solidFill>
              </a:rPr>
              <a:t>– </a:t>
            </a:r>
            <a:r>
              <a:rPr lang="en-US" sz="2200" dirty="0" smtClean="0">
                <a:solidFill>
                  <a:schemeClr val="tx1"/>
                </a:solidFill>
              </a:rPr>
              <a:t>2010 under a Corrective Measures Implementation</a:t>
            </a:r>
            <a:endParaRPr lang="en-US" sz="22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700" dirty="0" smtClean="0">
                <a:solidFill>
                  <a:schemeClr val="tx1"/>
                </a:solidFill>
              </a:rPr>
              <a:t>More than 1500 yd</a:t>
            </a:r>
            <a:r>
              <a:rPr lang="en-US" sz="1700" baseline="30000" dirty="0" smtClean="0">
                <a:solidFill>
                  <a:schemeClr val="tx1"/>
                </a:solidFill>
              </a:rPr>
              <a:t>3</a:t>
            </a:r>
            <a:r>
              <a:rPr lang="en-US" sz="1700" dirty="0" smtClean="0">
                <a:solidFill>
                  <a:schemeClr val="tx1"/>
                </a:solidFill>
              </a:rPr>
              <a:t> HE-contaminated soil excavated and disposed offsite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Significantly reduced contamination in surface soils</a:t>
            </a:r>
            <a:endParaRPr lang="en-US" sz="1800" dirty="0" smtClean="0">
              <a:solidFill>
                <a:schemeClr val="tx1"/>
              </a:solidFill>
            </a:endParaRPr>
          </a:p>
          <a:p>
            <a:r>
              <a:rPr lang="en-US" sz="2200" dirty="0" smtClean="0">
                <a:solidFill>
                  <a:schemeClr val="tx1"/>
                </a:solidFill>
              </a:rPr>
              <a:t>Injected grout in permeable rock layers to cut off infiltration pathways</a:t>
            </a:r>
          </a:p>
          <a:p>
            <a:r>
              <a:rPr lang="en-US" sz="2200" dirty="0" smtClean="0">
                <a:solidFill>
                  <a:schemeClr val="tx1"/>
                </a:solidFill>
              </a:rPr>
              <a:t>Remedy Completion Report - 2017</a:t>
            </a:r>
            <a:endParaRPr lang="en-US" sz="2200" dirty="0">
              <a:solidFill>
                <a:schemeClr val="tx1"/>
              </a:solidFill>
            </a:endParaRP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</a:rPr>
              <a:t>Documentation </a:t>
            </a:r>
            <a:r>
              <a:rPr lang="en-US" sz="1500" dirty="0">
                <a:solidFill>
                  <a:schemeClr val="tx1"/>
                </a:solidFill>
              </a:rPr>
              <a:t>of no further </a:t>
            </a:r>
            <a:r>
              <a:rPr lang="en-US" sz="1500" dirty="0" smtClean="0">
                <a:solidFill>
                  <a:schemeClr val="tx1"/>
                </a:solidFill>
              </a:rPr>
              <a:t>action necessary </a:t>
            </a:r>
            <a:r>
              <a:rPr lang="en-US" sz="1500" dirty="0">
                <a:solidFill>
                  <a:schemeClr val="tx1"/>
                </a:solidFill>
              </a:rPr>
              <a:t>for cleanup for RDX in surface setting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sz="1500" dirty="0" smtClean="0">
                <a:solidFill>
                  <a:schemeClr val="tx1"/>
                </a:solidFill>
              </a:rPr>
              <a:t>Long-Term </a:t>
            </a:r>
            <a:r>
              <a:rPr lang="en-US" sz="1500" dirty="0">
                <a:solidFill>
                  <a:schemeClr val="tx1"/>
                </a:solidFill>
              </a:rPr>
              <a:t>Monitoring Plan and reporting </a:t>
            </a:r>
            <a:r>
              <a:rPr lang="en-US" sz="1500" dirty="0" smtClean="0">
                <a:solidFill>
                  <a:schemeClr val="tx1"/>
                </a:solidFill>
              </a:rPr>
              <a:t>requirements for surface </a:t>
            </a:r>
            <a:r>
              <a:rPr lang="en-US" sz="1500" dirty="0">
                <a:solidFill>
                  <a:schemeClr val="tx1"/>
                </a:solidFill>
              </a:rPr>
              <a:t>water, springs, shallow alluvial wells</a:t>
            </a:r>
          </a:p>
          <a:p>
            <a:pPr lvl="1">
              <a:buFont typeface="Wingdings" panose="05000000000000000000" pitchFamily="2" charset="2"/>
              <a:buChar char="Ø"/>
            </a:pPr>
            <a:endParaRPr lang="en-US" sz="1500" dirty="0">
              <a:solidFill>
                <a:schemeClr val="tx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289717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031316" y="241020"/>
            <a:ext cx="5038725" cy="504825"/>
          </a:xfrm>
        </p:spPr>
        <p:txBody>
          <a:bodyPr/>
          <a:lstStyle/>
          <a:p>
            <a:r>
              <a:rPr lang="en-US" dirty="0" smtClean="0"/>
              <a:t>Deep Groundwater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0477" y="1344706"/>
            <a:ext cx="8229600" cy="4685391"/>
          </a:xfrm>
        </p:spPr>
        <p:txBody>
          <a:bodyPr/>
          <a:lstStyle/>
          <a:p>
            <a:r>
              <a:rPr lang="en-US" dirty="0" smtClean="0">
                <a:solidFill>
                  <a:schemeClr val="tx1"/>
                </a:solidFill>
              </a:rPr>
              <a:t>Installation of monitoring wells to investigate “nature and extent” of contamination</a:t>
            </a:r>
          </a:p>
          <a:p>
            <a:pPr lvl="1">
              <a:buFont typeface="Wingdings" panose="05000000000000000000" pitchFamily="2" charset="2"/>
              <a:buChar char="Ø"/>
            </a:pPr>
            <a:r>
              <a:rPr lang="en-US" dirty="0">
                <a:solidFill>
                  <a:schemeClr val="tx1"/>
                </a:solidFill>
              </a:rPr>
              <a:t>Depth to </a:t>
            </a:r>
            <a:r>
              <a:rPr lang="en-US" dirty="0" smtClean="0">
                <a:solidFill>
                  <a:schemeClr val="tx1"/>
                </a:solidFill>
              </a:rPr>
              <a:t>regional aquifer </a:t>
            </a:r>
            <a:r>
              <a:rPr lang="en-US" dirty="0">
                <a:solidFill>
                  <a:schemeClr val="tx1"/>
                </a:solidFill>
              </a:rPr>
              <a:t>is approximately </a:t>
            </a:r>
            <a:r>
              <a:rPr lang="en-US" dirty="0" smtClean="0">
                <a:solidFill>
                  <a:schemeClr val="tx1"/>
                </a:solidFill>
              </a:rPr>
              <a:t>1300</a:t>
            </a:r>
            <a:r>
              <a:rPr lang="en-US" dirty="0">
                <a:solidFill>
                  <a:schemeClr val="tx1"/>
                </a:solidFill>
              </a:rPr>
              <a:t>’ below ground surface </a:t>
            </a:r>
            <a:r>
              <a:rPr lang="en-US" dirty="0" smtClean="0">
                <a:solidFill>
                  <a:schemeClr val="tx1"/>
                </a:solidFill>
              </a:rPr>
              <a:t>in the TA-16 area because of the elevation of the mesas in the area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Including the latest monitoring well, R-69, there are 9 wells used to monitor the regional groundwater in the RDX area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Intermediate-depth wells screened in perched groundwater (~600-1000 </a:t>
            </a:r>
            <a:r>
              <a:rPr lang="en-US" dirty="0" err="1" smtClean="0">
                <a:solidFill>
                  <a:schemeClr val="tx1"/>
                </a:solidFill>
              </a:rPr>
              <a:t>ft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bgs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Deep wells screened in the regional aquifer (~1200-1400 </a:t>
            </a:r>
            <a:r>
              <a:rPr lang="en-US" dirty="0" err="1" smtClean="0">
                <a:solidFill>
                  <a:schemeClr val="tx1"/>
                </a:solidFill>
              </a:rPr>
              <a:t>ft</a:t>
            </a:r>
            <a:r>
              <a:rPr lang="en-US" dirty="0" smtClean="0">
                <a:solidFill>
                  <a:schemeClr val="tx1"/>
                </a:solidFill>
              </a:rPr>
              <a:t> </a:t>
            </a:r>
            <a:r>
              <a:rPr lang="en-US" dirty="0" err="1" smtClean="0">
                <a:solidFill>
                  <a:schemeClr val="tx1"/>
                </a:solidFill>
              </a:rPr>
              <a:t>bgs</a:t>
            </a:r>
            <a:r>
              <a:rPr lang="en-US" dirty="0" smtClean="0">
                <a:solidFill>
                  <a:schemeClr val="tx1"/>
                </a:solidFill>
              </a:rPr>
              <a:t>)</a:t>
            </a:r>
          </a:p>
          <a:p>
            <a:r>
              <a:rPr lang="en-US" dirty="0" smtClean="0">
                <a:solidFill>
                  <a:schemeClr val="tx1"/>
                </a:solidFill>
              </a:rPr>
              <a:t>Studies to understand the hydrology and “fate and transport” of contamination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Tracer studies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Aquifer tests</a:t>
            </a:r>
          </a:p>
          <a:p>
            <a:pPr lvl="1"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schemeClr val="tx1"/>
                </a:solidFill>
              </a:rPr>
              <a:t>Groundwater flow ~20 – 40 </a:t>
            </a:r>
            <a:r>
              <a:rPr lang="en-US" dirty="0" err="1" smtClean="0">
                <a:solidFill>
                  <a:schemeClr val="tx1"/>
                </a:solidFill>
              </a:rPr>
              <a:t>ft</a:t>
            </a:r>
            <a:r>
              <a:rPr lang="en-US" dirty="0" smtClean="0">
                <a:solidFill>
                  <a:schemeClr val="tx1"/>
                </a:solidFill>
              </a:rPr>
              <a:t>/</a:t>
            </a:r>
            <a:r>
              <a:rPr lang="en-US" dirty="0" err="1" smtClean="0">
                <a:solidFill>
                  <a:schemeClr val="tx1"/>
                </a:solidFill>
              </a:rPr>
              <a:t>yr</a:t>
            </a:r>
            <a:r>
              <a:rPr lang="en-US" dirty="0" smtClean="0">
                <a:solidFill>
                  <a:schemeClr val="tx1"/>
                </a:solidFill>
              </a:rPr>
              <a:t>; RDX in groundwater slightly slower</a:t>
            </a:r>
          </a:p>
          <a:p>
            <a:pPr>
              <a:buSzPct val="125000"/>
            </a:pPr>
            <a:r>
              <a:rPr lang="en-US" dirty="0" smtClean="0">
                <a:solidFill>
                  <a:schemeClr val="tx1"/>
                </a:solidFill>
              </a:rPr>
              <a:t>All investigation activities performed with NMED’s approval</a:t>
            </a:r>
          </a:p>
          <a:p>
            <a:pPr marL="0" indent="0">
              <a:buNone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150342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>
          <a:gsLst>
            <a:gs pos="0">
              <a:schemeClr val="accent1">
                <a:lumMod val="2000"/>
                <a:lumOff val="98000"/>
                <a:alpha val="0"/>
              </a:schemeClr>
            </a:gs>
            <a:gs pos="81000">
              <a:schemeClr val="accent1">
                <a:lumMod val="45000"/>
                <a:lumOff val="55000"/>
              </a:schemeClr>
            </a:gs>
            <a:gs pos="83000">
              <a:schemeClr val="accent1">
                <a:lumMod val="45000"/>
                <a:lumOff val="55000"/>
              </a:schemeClr>
            </a:gs>
            <a:gs pos="100000">
              <a:schemeClr val="accent1">
                <a:lumMod val="30000"/>
                <a:lumOff val="70000"/>
              </a:schemeClr>
            </a:gs>
          </a:gsLst>
          <a:lin ang="4800000" scaled="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12" name="Object 11"/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34110714"/>
              </p:ext>
            </p:extLst>
          </p:nvPr>
        </p:nvGraphicFramePr>
        <p:xfrm>
          <a:off x="255588" y="1862138"/>
          <a:ext cx="8659812" cy="36242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2088" name="Acrobat Document" r:id="rId3" imgW="14439600" imgH="5667202" progId="AcroExch.Document.DC">
                  <p:embed/>
                </p:oleObj>
              </mc:Choice>
              <mc:Fallback>
                <p:oleObj name="Acrobat Document" r:id="rId3" imgW="14439600" imgH="5667202" progId="AcroExch.Document.DC">
                  <p:embed/>
                  <p:pic>
                    <p:nvPicPr>
                      <p:cNvPr id="4" name="Object 3"/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5588" y="1862138"/>
                        <a:ext cx="8659812" cy="3624262"/>
                      </a:xfrm>
                      <a:prstGeom prst="rect">
                        <a:avLst/>
                      </a:prstGeom>
                      <a:ln>
                        <a:noFill/>
                      </a:ln>
                    </p:spPr>
                  </p:pic>
                </p:oleObj>
              </mc:Fallback>
            </mc:AlternateContent>
          </a:graphicData>
        </a:graphic>
      </p:graphicFrame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Conceptual Model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7</a:t>
            </a:fld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 rot="407759">
            <a:off x="6308237" y="3299790"/>
            <a:ext cx="901950" cy="678210"/>
          </a:xfrm>
          <a:prstGeom prst="roundRect">
            <a:avLst/>
          </a:prstGeom>
          <a:gradFill>
            <a:gsLst>
              <a:gs pos="77000">
                <a:schemeClr val="accent6">
                  <a:alpha val="46000"/>
                </a:schemeClr>
              </a:gs>
              <a:gs pos="81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48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000" b="1" dirty="0" smtClean="0">
                <a:solidFill>
                  <a:schemeClr val="tx1"/>
                </a:solidFill>
              </a:rPr>
              <a:t>RDX Pathway</a:t>
            </a:r>
            <a:endParaRPr lang="en-US" sz="1000" b="1" dirty="0">
              <a:solidFill>
                <a:schemeClr val="tx1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6271277" y="3794420"/>
            <a:ext cx="917488" cy="930875"/>
          </a:xfrm>
          <a:prstGeom prst="rect">
            <a:avLst/>
          </a:prstGeom>
          <a:gradFill>
            <a:gsLst>
              <a:gs pos="60172">
                <a:srgbClr val="E5D1C3">
                  <a:alpha val="50000"/>
                </a:srgbClr>
              </a:gs>
              <a:gs pos="98000">
                <a:srgbClr val="D6CECB">
                  <a:alpha val="54000"/>
                </a:srgbClr>
              </a:gs>
              <a:gs pos="0">
                <a:schemeClr val="accent6">
                  <a:lumMod val="40000"/>
                  <a:lumOff val="60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025822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165" t="5497" r="4149" b="2759"/>
          <a:stretch/>
        </p:blipFill>
        <p:spPr>
          <a:xfrm>
            <a:off x="2776329" y="1227358"/>
            <a:ext cx="6309360" cy="487847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RDX in Regional Aquifer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8</a:t>
            </a:fld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0" y="1227072"/>
            <a:ext cx="2776329" cy="490903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50" dirty="0" smtClean="0"/>
              <a:t>RDX is present in several regional groundwater monitoring wells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50" dirty="0" smtClean="0"/>
              <a:t>Known since 1998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50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50" dirty="0" smtClean="0"/>
              <a:t>Two monitoring wells (R-68 and R-69) have </a:t>
            </a:r>
            <a:r>
              <a:rPr lang="en-US" sz="1150" dirty="0"/>
              <a:t>RDX above the NMED’s 7.02 </a:t>
            </a:r>
            <a:r>
              <a:rPr lang="en-US" sz="1150" dirty="0" smtClean="0"/>
              <a:t>ppb tap-water screening level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1150" dirty="0" smtClean="0"/>
              <a:t>R-68 ~ 14 ppb</a:t>
            </a:r>
          </a:p>
          <a:p>
            <a:pPr marL="742950" lvl="1" indent="-285750">
              <a:buFont typeface="Wingdings" panose="05000000000000000000" pitchFamily="2" charset="2"/>
              <a:buChar char="v"/>
            </a:pPr>
            <a:r>
              <a:rPr lang="en-US" sz="1150" dirty="0" smtClean="0"/>
              <a:t>R-69 TBD </a:t>
            </a:r>
            <a:endParaRPr lang="en-US" sz="1150" dirty="0"/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50" dirty="0" smtClean="0"/>
              <a:t>RDX is </a:t>
            </a:r>
            <a:r>
              <a:rPr lang="en-US" sz="1150" u="sng" dirty="0" smtClean="0"/>
              <a:t>not present </a:t>
            </a:r>
            <a:r>
              <a:rPr lang="en-US" sz="1150" dirty="0" smtClean="0"/>
              <a:t>in LAC water-supply wells (approx. 3 miles away)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50" dirty="0" smtClean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150" dirty="0" smtClean="0"/>
              <a:t>DOE collects groundwater samples from water-supply wells for RDX analysis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150" dirty="0" smtClean="0"/>
              <a:t>sampled since 1998</a:t>
            </a:r>
          </a:p>
          <a:p>
            <a:pPr marL="742950" lvl="1" indent="-285750">
              <a:buFont typeface="Wingdings" panose="05000000000000000000" pitchFamily="2" charset="2"/>
              <a:buChar char="Ø"/>
            </a:pPr>
            <a:r>
              <a:rPr lang="en-US" sz="1150" dirty="0" smtClean="0"/>
              <a:t>Current semi-annual sampling supplements LAC’s sampling efforts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n-US" sz="1150" dirty="0" smtClean="0"/>
          </a:p>
          <a:p>
            <a:pPr marL="285750" lvl="0" indent="-285750">
              <a:buFont typeface="Arial" panose="020B0604020202020204" pitchFamily="34" charset="0"/>
              <a:buChar char="•"/>
            </a:pPr>
            <a:r>
              <a:rPr lang="en-US" sz="1150" dirty="0" smtClean="0">
                <a:solidFill>
                  <a:prstClr val="black"/>
                </a:solidFill>
                <a:latin typeface="Arial"/>
                <a:cs typeface="Arial" pitchFamily="34" charset="0"/>
              </a:rPr>
              <a:t>DOE/N3B </a:t>
            </a:r>
            <a:r>
              <a:rPr lang="en-US" sz="1150" dirty="0">
                <a:solidFill>
                  <a:prstClr val="black"/>
                </a:solidFill>
                <a:latin typeface="Arial"/>
                <a:cs typeface="Arial" pitchFamily="34" charset="0"/>
              </a:rPr>
              <a:t>will continue to monitor for RDX in water-supply wells and in </a:t>
            </a:r>
            <a:r>
              <a:rPr lang="en-US" sz="1150" dirty="0" smtClean="0">
                <a:solidFill>
                  <a:prstClr val="black"/>
                </a:solidFill>
                <a:latin typeface="Arial"/>
                <a:cs typeface="Arial" pitchFamily="34" charset="0"/>
              </a:rPr>
              <a:t>monitoring </a:t>
            </a:r>
            <a:r>
              <a:rPr lang="en-US" sz="1150" dirty="0">
                <a:solidFill>
                  <a:prstClr val="black"/>
                </a:solidFill>
                <a:latin typeface="Arial"/>
                <a:cs typeface="Arial" pitchFamily="34" charset="0"/>
              </a:rPr>
              <a:t>wells closer to the RDX project site </a:t>
            </a:r>
            <a:endParaRPr lang="en-US" sz="1150" dirty="0" smtClean="0"/>
          </a:p>
          <a:p>
            <a:pPr marL="742950" lvl="1" indent="-285750">
              <a:buFont typeface="Arial" panose="020B0604020202020204" pitchFamily="34" charset="0"/>
              <a:buChar char="•"/>
            </a:pPr>
            <a:endParaRPr lang="en-US" sz="1400" dirty="0" smtClean="0"/>
          </a:p>
        </p:txBody>
      </p:sp>
      <p:grpSp>
        <p:nvGrpSpPr>
          <p:cNvPr id="8" name="Group 7"/>
          <p:cNvGrpSpPr/>
          <p:nvPr/>
        </p:nvGrpSpPr>
        <p:grpSpPr>
          <a:xfrm>
            <a:off x="4971846" y="2363780"/>
            <a:ext cx="2798587" cy="386060"/>
            <a:chOff x="4993968" y="2540760"/>
            <a:chExt cx="2798587" cy="386060"/>
          </a:xfrm>
        </p:grpSpPr>
        <p:sp>
          <p:nvSpPr>
            <p:cNvPr id="10" name="TextBox 9"/>
            <p:cNvSpPr txBox="1"/>
            <p:nvPr/>
          </p:nvSpPr>
          <p:spPr>
            <a:xfrm>
              <a:off x="5916834" y="2540760"/>
              <a:ext cx="803425" cy="276999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200" dirty="0" smtClean="0"/>
                <a:t>~ 3 miles</a:t>
              </a:r>
              <a:endParaRPr lang="en-US" sz="1200" dirty="0"/>
            </a:p>
          </p:txBody>
        </p:sp>
        <p:grpSp>
          <p:nvGrpSpPr>
            <p:cNvPr id="16" name="Group 15"/>
            <p:cNvGrpSpPr/>
            <p:nvPr/>
          </p:nvGrpSpPr>
          <p:grpSpPr>
            <a:xfrm>
              <a:off x="4993968" y="2762152"/>
              <a:ext cx="2798587" cy="164668"/>
              <a:chOff x="4987342" y="3024713"/>
              <a:chExt cx="3220275" cy="164668"/>
            </a:xfrm>
          </p:grpSpPr>
          <p:cxnSp>
            <p:nvCxnSpPr>
              <p:cNvPr id="12" name="Straight Connector 11"/>
              <p:cNvCxnSpPr/>
              <p:nvPr/>
            </p:nvCxnSpPr>
            <p:spPr>
              <a:xfrm>
                <a:off x="4987342" y="3024732"/>
                <a:ext cx="0" cy="153518"/>
              </a:xfrm>
              <a:prstGeom prst="line">
                <a:avLst/>
              </a:prstGeom>
              <a:ln w="15875">
                <a:solidFill>
                  <a:schemeClr val="tx1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grpSp>
            <p:nvGrpSpPr>
              <p:cNvPr id="7" name="Group 6"/>
              <p:cNvGrpSpPr/>
              <p:nvPr/>
            </p:nvGrpSpPr>
            <p:grpSpPr>
              <a:xfrm>
                <a:off x="4995182" y="3024713"/>
                <a:ext cx="3212435" cy="164668"/>
                <a:chOff x="4976191" y="2726918"/>
                <a:chExt cx="2670577" cy="70336"/>
              </a:xfrm>
            </p:grpSpPr>
            <p:cxnSp>
              <p:nvCxnSpPr>
                <p:cNvPr id="5" name="Straight Connector 4"/>
                <p:cNvCxnSpPr/>
                <p:nvPr/>
              </p:nvCxnSpPr>
              <p:spPr>
                <a:xfrm>
                  <a:off x="4976191" y="2760663"/>
                  <a:ext cx="2670313" cy="0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  <p:cxnSp>
              <p:nvCxnSpPr>
                <p:cNvPr id="14" name="Straight Connector 13"/>
                <p:cNvCxnSpPr/>
                <p:nvPr/>
              </p:nvCxnSpPr>
              <p:spPr>
                <a:xfrm>
                  <a:off x="7646768" y="2726918"/>
                  <a:ext cx="0" cy="70336"/>
                </a:xfrm>
                <a:prstGeom prst="line">
                  <a:avLst/>
                </a:prstGeom>
                <a:ln w="15875">
                  <a:solidFill>
                    <a:schemeClr val="tx1"/>
                  </a:solidFill>
                </a:ln>
              </p:spPr>
              <p:style>
                <a:lnRef idx="1">
                  <a:schemeClr val="accent1"/>
                </a:lnRef>
                <a:fillRef idx="0">
                  <a:schemeClr val="accent1"/>
                </a:fillRef>
                <a:effectRef idx="0">
                  <a:schemeClr val="accent1"/>
                </a:effectRef>
                <a:fontRef idx="minor">
                  <a:schemeClr val="tx1"/>
                </a:fontRef>
              </p:style>
            </p:cxnSp>
          </p:grpSp>
        </p:grpSp>
      </p:grpSp>
      <p:pic>
        <p:nvPicPr>
          <p:cNvPr id="13" name="Picture 1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26860500" y="-20859749"/>
            <a:ext cx="18288000" cy="141316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632408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Upcoming Activities</a:t>
            </a:r>
            <a:endParaRPr lang="en-US" dirty="0"/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732D00C-0C3E-43BA-A3A1-B8078CFCCE55}" type="slidenum">
              <a:rPr lang="en-US" smtClean="0"/>
              <a:t>9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334735" y="1027980"/>
            <a:ext cx="7813222" cy="507985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346075" lvl="0" indent="-346075" eaLnBrk="1" fontAlgn="auto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>
                <a:latin typeface="Arial"/>
                <a:cs typeface="Arial" pitchFamily="34" charset="0"/>
              </a:rPr>
              <a:t>Deep Groundwater Investigation Report (DGIR)</a:t>
            </a:r>
          </a:p>
          <a:p>
            <a:pPr marL="690563" lvl="1" indent="-346075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>
                <a:cs typeface="Arial" pitchFamily="34" charset="0"/>
              </a:rPr>
              <a:t>Due </a:t>
            </a:r>
            <a:r>
              <a:rPr lang="en-US" dirty="0" smtClean="0">
                <a:cs typeface="Arial" pitchFamily="34" charset="0"/>
              </a:rPr>
              <a:t>to NMED in August 2019</a:t>
            </a:r>
            <a:endParaRPr lang="en-US" dirty="0">
              <a:cs typeface="Arial" pitchFamily="34" charset="0"/>
            </a:endParaRPr>
          </a:p>
          <a:p>
            <a:pPr marL="346075" lvl="0" indent="-346075" eaLnBrk="1" fontAlgn="auto" hangingPunct="1">
              <a:lnSpc>
                <a:spcPct val="120000"/>
              </a:lnSpc>
              <a:spcBef>
                <a:spcPts val="900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/>
                <a:cs typeface="Arial" pitchFamily="34" charset="0"/>
              </a:rPr>
              <a:t>DGIR Objectives</a:t>
            </a:r>
            <a:endParaRPr lang="en-US" dirty="0">
              <a:solidFill>
                <a:prstClr val="black"/>
              </a:solidFill>
              <a:latin typeface="Arial"/>
              <a:cs typeface="Arial" pitchFamily="34" charset="0"/>
            </a:endParaRPr>
          </a:p>
          <a:p>
            <a:pPr marL="690563" lvl="1" indent="-346075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Is the contamination sufficiently characterized?</a:t>
            </a:r>
          </a:p>
          <a:p>
            <a:pPr marL="690563" lvl="1" indent="-346075" eaLnBrk="1" fontAlgn="auto" hangingPunct="1">
              <a:lnSpc>
                <a:spcPct val="120000"/>
              </a:lnSpc>
              <a:spcBef>
                <a:spcPct val="20000"/>
              </a:spcBef>
              <a:spcAft>
                <a:spcPts val="0"/>
              </a:spcAft>
              <a:buSzPct val="100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prstClr val="black"/>
                </a:solidFill>
                <a:cs typeface="Arial" pitchFamily="34" charset="0"/>
              </a:rPr>
              <a:t>A groundwater model will evaluate</a:t>
            </a:r>
            <a:endParaRPr lang="en-US" dirty="0">
              <a:solidFill>
                <a:prstClr val="black"/>
              </a:solidFill>
              <a:cs typeface="Arial" pitchFamily="34" charset="0"/>
            </a:endParaRPr>
          </a:p>
          <a:p>
            <a:pPr marL="1031875" lvl="2" indent="-350838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Potential for long-term migration </a:t>
            </a:r>
            <a:r>
              <a:rPr lang="en-US" dirty="0">
                <a:solidFill>
                  <a:prstClr val="black"/>
                </a:solidFill>
                <a:latin typeface="Arial"/>
              </a:rPr>
              <a:t>of </a:t>
            </a:r>
            <a:r>
              <a:rPr lang="en-US" dirty="0" smtClean="0">
                <a:solidFill>
                  <a:prstClr val="black"/>
                </a:solidFill>
                <a:latin typeface="Arial"/>
              </a:rPr>
              <a:t>RDX in regional aquifer (i.e., predictions for whether the footprint could grow)</a:t>
            </a:r>
            <a:endParaRPr lang="en-US" dirty="0">
              <a:solidFill>
                <a:prstClr val="black"/>
              </a:solidFill>
              <a:latin typeface="Arial"/>
            </a:endParaRPr>
          </a:p>
          <a:p>
            <a:pPr marL="1031875" lvl="2" indent="-350838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whether groundwater remediation is necessary</a:t>
            </a:r>
          </a:p>
          <a:p>
            <a:pPr marL="1031875" lvl="2" indent="-350838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75000"/>
              <a:buFont typeface="Courier New" panose="02070309020205020404" pitchFamily="49" charset="0"/>
              <a:buChar char="o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If remediation is necessary, a plan will be developed to propose the approach</a:t>
            </a:r>
          </a:p>
          <a:p>
            <a:pPr marL="574675" lvl="1" indent="-350838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75000"/>
              <a:buFont typeface="Wingdings" panose="05000000000000000000" pitchFamily="2" charset="2"/>
              <a:buChar char="Ø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Long-term monitoring to ensure protection of LAC water-supply wells will be part of any path forward </a:t>
            </a:r>
          </a:p>
          <a:p>
            <a:pPr marL="52387" indent="-285750" eaLnBrk="1" fontAlgn="auto" hangingPunct="1">
              <a:lnSpc>
                <a:spcPct val="120000"/>
              </a:lnSpc>
              <a:spcBef>
                <a:spcPts val="576"/>
              </a:spcBef>
              <a:spcAft>
                <a:spcPts val="0"/>
              </a:spcAft>
              <a:buSzPct val="125000"/>
              <a:buFont typeface="Arial" panose="020B0604020202020204" pitchFamily="34" charset="0"/>
              <a:buChar char="•"/>
            </a:pPr>
            <a:r>
              <a:rPr lang="en-US" dirty="0" smtClean="0">
                <a:solidFill>
                  <a:prstClr val="black"/>
                </a:solidFill>
                <a:latin typeface="Arial"/>
              </a:rPr>
              <a:t>All activities conducted under the Consent Order with NMED</a:t>
            </a:r>
          </a:p>
        </p:txBody>
      </p:sp>
    </p:spTree>
    <p:extLst>
      <p:ext uri="{BB962C8B-B14F-4D97-AF65-F5344CB8AC3E}">
        <p14:creationId xmlns:p14="http://schemas.microsoft.com/office/powerpoint/2010/main" val="4287216433"/>
      </p:ext>
    </p:extLst>
  </p:cSld>
  <p:clrMapOvr>
    <a:masterClrMapping/>
  </p:clrMapOvr>
</p:sld>
</file>

<file path=ppt/theme/theme1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EM SSAB EM-30 041713</Template>
  <TotalTime>29459</TotalTime>
  <Words>631</Words>
  <Application>Microsoft Office PowerPoint</Application>
  <PresentationFormat>On-screen Show (4:3)</PresentationFormat>
  <Paragraphs>108</Paragraphs>
  <Slides>11</Slides>
  <Notes>2</Notes>
  <HiddenSlides>0</HiddenSlides>
  <MMClips>0</MMClips>
  <ScaleCrop>false</ScaleCrop>
  <HeadingPairs>
    <vt:vector size="8" baseType="variant">
      <vt:variant>
        <vt:lpstr>Fonts Used</vt:lpstr>
      </vt:variant>
      <vt:variant>
        <vt:i4>7</vt:i4>
      </vt:variant>
      <vt:variant>
        <vt:lpstr>Theme</vt:lpstr>
      </vt:variant>
      <vt:variant>
        <vt:i4>1</vt:i4>
      </vt:variant>
      <vt:variant>
        <vt:lpstr>Embedded OLE Servers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20" baseType="lpstr">
      <vt:lpstr>Arial</vt:lpstr>
      <vt:lpstr>Calibri</vt:lpstr>
      <vt:lpstr>Cambria Math</vt:lpstr>
      <vt:lpstr>Courier New</vt:lpstr>
      <vt:lpstr>Times</vt:lpstr>
      <vt:lpstr>Wingdings</vt:lpstr>
      <vt:lpstr>ヒラギノ角ゴ ProN W3</vt:lpstr>
      <vt:lpstr>Custom Design</vt:lpstr>
      <vt:lpstr>Acrobat Document</vt:lpstr>
      <vt:lpstr>RDX Project</vt:lpstr>
      <vt:lpstr>RDX Project – Presentation Topics</vt:lpstr>
      <vt:lpstr>Groundwater beneath  Los Alamos</vt:lpstr>
      <vt:lpstr>Background</vt:lpstr>
      <vt:lpstr>RDX Remediation Activities</vt:lpstr>
      <vt:lpstr>Deep Groundwater Activities</vt:lpstr>
      <vt:lpstr>Conceptual Model</vt:lpstr>
      <vt:lpstr>RDX in Regional Aquifer</vt:lpstr>
      <vt:lpstr>Upcoming Activities</vt:lpstr>
      <vt:lpstr>Approximate Schedule of Activities</vt:lpstr>
      <vt:lpstr>PowerPoint Presentation</vt:lpstr>
    </vt:vector>
  </TitlesOfParts>
  <Company>U.S. Department of Energy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DRAFT  EM SSAB Chair’s Meeting  Waste Disposition Strategies Update</dc:title>
  <dc:creator>Lauren Milone</dc:creator>
  <cp:lastModifiedBy>Horak, Steven (CONTR)</cp:lastModifiedBy>
  <cp:revision>2053</cp:revision>
  <cp:lastPrinted>2018-12-14T19:38:36Z</cp:lastPrinted>
  <dcterms:created xsi:type="dcterms:W3CDTF">2013-04-18T14:54:59Z</dcterms:created>
  <dcterms:modified xsi:type="dcterms:W3CDTF">2019-02-04T15:00:16Z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_NewReviewCycle">
    <vt:lpwstr/>
  </property>
</Properties>
</file>