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475" r:id="rId2"/>
    <p:sldId id="476" r:id="rId3"/>
    <p:sldId id="477" r:id="rId4"/>
    <p:sldId id="468" r:id="rId5"/>
    <p:sldId id="471" r:id="rId6"/>
    <p:sldId id="479" r:id="rId7"/>
    <p:sldId id="470" r:id="rId8"/>
    <p:sldId id="478" r:id="rId9"/>
    <p:sldId id="474" r:id="rId10"/>
    <p:sldId id="497" r:id="rId11"/>
    <p:sldId id="496" r:id="rId12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08B0098-AE8D-4777-84B6-B459EC61BF79}">
          <p14:sldIdLst>
            <p14:sldId id="475"/>
            <p14:sldId id="476"/>
            <p14:sldId id="477"/>
            <p14:sldId id="468"/>
            <p14:sldId id="471"/>
            <p14:sldId id="479"/>
            <p14:sldId id="470"/>
            <p14:sldId id="478"/>
            <p14:sldId id="474"/>
            <p14:sldId id="497"/>
            <p14:sldId id="4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383">
          <p15:clr>
            <a:srgbClr val="A4A3A4"/>
          </p15:clr>
        </p15:guide>
        <p15:guide id="3" pos="2880">
          <p15:clr>
            <a:srgbClr val="A4A3A4"/>
          </p15:clr>
        </p15:guide>
        <p15:guide id="4" pos="3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elles" initials="g" lastIdx="2" clrIdx="0"/>
  <p:cmAuthor id="1" name="Horak, Steven (CONTR)" initials="HS(" lastIdx="3" clrIdx="1">
    <p:extLst>
      <p:ext uri="{19B8F6BF-5375-455C-9EA6-DF929625EA0E}">
        <p15:presenceInfo xmlns:p15="http://schemas.microsoft.com/office/powerpoint/2012/main" userId="S-1-5-21-2844929807-1687724802-988633214-184914" providerId="AD"/>
      </p:ext>
    </p:extLst>
  </p:cmAuthor>
  <p:cmAuthor id="2" name="Krantz, Douglas J (CONTR)" initials="KDJ(" lastIdx="15" clrIdx="2">
    <p:extLst>
      <p:ext uri="{19B8F6BF-5375-455C-9EA6-DF929625EA0E}">
        <p15:presenceInfo xmlns:p15="http://schemas.microsoft.com/office/powerpoint/2012/main" userId="S-1-5-21-2844929807-1687724802-988633214-132972" providerId="AD"/>
      </p:ext>
    </p:extLst>
  </p:cmAuthor>
  <p:cmAuthor id="3" name="Nartker, Michael" initials="NM" lastIdx="9" clrIdx="3">
    <p:extLst>
      <p:ext uri="{19B8F6BF-5375-455C-9EA6-DF929625EA0E}">
        <p15:presenceInfo xmlns:p15="http://schemas.microsoft.com/office/powerpoint/2012/main" userId="S-1-5-21-2844929807-1687724802-988633214-184336" providerId="AD"/>
      </p:ext>
    </p:extLst>
  </p:cmAuthor>
  <p:cmAuthor id="4" name="Forinash, Betsy" initials="FB" lastIdx="4" clrIdx="4">
    <p:extLst>
      <p:ext uri="{19B8F6BF-5375-455C-9EA6-DF929625EA0E}">
        <p15:presenceInfo xmlns:p15="http://schemas.microsoft.com/office/powerpoint/2012/main" userId="S-1-5-21-2844929807-1687724802-988633214-1728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2DCDB"/>
    <a:srgbClr val="33CCFF"/>
    <a:srgbClr val="385D8A"/>
    <a:srgbClr val="FFCC00"/>
    <a:srgbClr val="669900"/>
    <a:srgbClr val="002499"/>
    <a:srgbClr val="003399"/>
    <a:srgbClr val="000066"/>
    <a:srgbClr val="000099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50" autoAdjust="0"/>
    <p:restoredTop sz="96305" autoAdjust="0"/>
  </p:normalViewPr>
  <p:slideViewPr>
    <p:cSldViewPr snapToGrid="0">
      <p:cViewPr varScale="1">
        <p:scale>
          <a:sx n="112" d="100"/>
          <a:sy n="112" d="100"/>
        </p:scale>
        <p:origin x="1194" y="102"/>
      </p:cViewPr>
      <p:guideLst>
        <p:guide orient="horz" pos="2160"/>
        <p:guide orient="horz" pos="1383"/>
        <p:guide pos="2880"/>
        <p:guide pos="375"/>
      </p:guideLst>
    </p:cSldViewPr>
  </p:slideViewPr>
  <p:outlineViewPr>
    <p:cViewPr>
      <p:scale>
        <a:sx n="33" d="100"/>
        <a:sy n="33" d="100"/>
      </p:scale>
      <p:origin x="0" y="36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3462"/>
    </p:cViewPr>
  </p:sorterViewPr>
  <p:notesViewPr>
    <p:cSldViewPr snapToGrid="0">
      <p:cViewPr>
        <p:scale>
          <a:sx n="100" d="100"/>
          <a:sy n="100" d="100"/>
        </p:scale>
        <p:origin x="-2784" y="648"/>
      </p:cViewPr>
      <p:guideLst>
        <p:guide orient="horz" pos="2932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" y="0"/>
            <a:ext cx="3043979" cy="465773"/>
          </a:xfrm>
          <a:prstGeom prst="rect">
            <a:avLst/>
          </a:prstGeom>
        </p:spPr>
        <p:txBody>
          <a:bodyPr vert="horz" wrap="square" lIns="93121" tIns="46559" rIns="93121" bIns="4655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7" y="0"/>
            <a:ext cx="3043979" cy="465773"/>
          </a:xfrm>
          <a:prstGeom prst="rect">
            <a:avLst/>
          </a:prstGeom>
        </p:spPr>
        <p:txBody>
          <a:bodyPr vert="horz" wrap="square" lIns="93121" tIns="46559" rIns="93121" bIns="4655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50DBD8E-AEE9-4CF3-BC57-B4D583687361}" type="datetimeFigureOut">
              <a:rPr lang="en-US" altLang="en-US"/>
              <a:pPr/>
              <a:t>2/4/2019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21" tIns="46559" rIns="93121" bIns="4655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9" y="4422467"/>
            <a:ext cx="5620388" cy="4188778"/>
          </a:xfrm>
          <a:prstGeom prst="rect">
            <a:avLst/>
          </a:prstGeom>
        </p:spPr>
        <p:txBody>
          <a:bodyPr vert="horz" lIns="93121" tIns="46559" rIns="93121" bIns="4655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" y="8841742"/>
            <a:ext cx="3043979" cy="465773"/>
          </a:xfrm>
          <a:prstGeom prst="rect">
            <a:avLst/>
          </a:prstGeom>
        </p:spPr>
        <p:txBody>
          <a:bodyPr vert="horz" wrap="square" lIns="93121" tIns="46559" rIns="93121" bIns="4655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7" y="8841742"/>
            <a:ext cx="3043979" cy="465773"/>
          </a:xfrm>
          <a:prstGeom prst="rect">
            <a:avLst/>
          </a:prstGeom>
        </p:spPr>
        <p:txBody>
          <a:bodyPr vert="horz" wrap="square" lIns="93121" tIns="46559" rIns="93121" bIns="4655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6CCB4AAC-3365-43E0-9B4B-512DE438802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841848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44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5485" indent="-286723" defTabSz="933444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6896" indent="-229379" defTabSz="933444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5656" indent="-229379" defTabSz="933444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64413" indent="-229379" defTabSz="933444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23172" indent="-229379" defTabSz="9334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81929" indent="-229379" defTabSz="9334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40689" indent="-229379" defTabSz="9334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99448" indent="-229379" defTabSz="9334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25EBB26F-0B51-48F5-A492-A874EE4C3D59}" type="slidenum">
              <a:rPr lang="en-US" altLang="en-US" sz="1100">
                <a:solidFill>
                  <a:prstClr val="black"/>
                </a:solidFill>
              </a:rPr>
              <a:pPr/>
              <a:t>3</a:t>
            </a:fld>
            <a:endParaRPr lang="en-US" altLang="en-US" sz="1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503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800" y="4387854"/>
            <a:ext cx="5560060" cy="41560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74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8075" y="274638"/>
            <a:ext cx="5038725" cy="504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8CC6DE-8B70-48B9-8120-6DA29C134AA5}" type="datetime1">
              <a:rPr lang="en-US" altLang="en-US" smtClean="0"/>
              <a:t>2/4/2019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494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7E76-27CD-4B94-AF49-95371A1D7027}" type="datetime1">
              <a:rPr lang="en-US" smtClean="0"/>
              <a:t>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D00C-0C3E-43BA-A3A1-B8078CFCC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72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4" descr="EM-new-header-light-gold-swoosh.jp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2" t="13883" r="4974" b="37798"/>
          <a:stretch/>
        </p:blipFill>
        <p:spPr bwMode="auto">
          <a:xfrm>
            <a:off x="3" y="3"/>
            <a:ext cx="9144000" cy="991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143375" y="274638"/>
            <a:ext cx="50006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D507638-2AA0-481F-B3A4-016AF0CA5F00}" type="datetime1">
              <a:rPr lang="en-US" altLang="en-US" smtClean="0"/>
              <a:t>2/4/2019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E473659-A596-4044-8F99-16A3A4564742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2058" name="TextBox 2"/>
          <p:cNvSpPr txBox="1">
            <a:spLocks noChangeArrowheads="1"/>
          </p:cNvSpPr>
          <p:nvPr/>
        </p:nvSpPr>
        <p:spPr bwMode="auto">
          <a:xfrm>
            <a:off x="7783513" y="6618288"/>
            <a:ext cx="1295400" cy="246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E959CB8-4961-49E8-848A-A940B5EE85CE}" type="slidenum">
              <a:rPr lang="en-US" altLang="en-US" sz="1000">
                <a:solidFill>
                  <a:srgbClr val="FFFFFF"/>
                </a:solidFill>
                <a:latin typeface="Calibri" pitchFamily="34" charset="0"/>
                <a:ea typeface="ヒラギノ角ゴ ProN W3"/>
                <a:cs typeface="ヒラギノ角ゴ ProN W3"/>
              </a:rPr>
              <a:pPr algn="r" eaLnBrk="1" hangingPunct="1"/>
              <a:t>‹#›</a:t>
            </a:fld>
            <a:endParaRPr lang="en-US" altLang="en-US" sz="1000" dirty="0">
              <a:solidFill>
                <a:srgbClr val="FFFFFF"/>
              </a:solidFill>
              <a:latin typeface="Calibri" pitchFamily="34" charset="0"/>
              <a:ea typeface="ヒラギノ角ゴ ProN W3"/>
              <a:cs typeface="ヒラギノ角ゴ ProN W3"/>
            </a:endParaRPr>
          </a:p>
        </p:txBody>
      </p:sp>
      <p:pic>
        <p:nvPicPr>
          <p:cNvPr id="16" name="Picture 10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70" y="5948399"/>
            <a:ext cx="3230118" cy="8229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81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 kern="1200">
          <a:solidFill>
            <a:srgbClr val="0024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00249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00249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00249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0024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RDX Project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D00C-0C3E-43BA-A3A1-B8078CFCCE55}" type="slidenum">
              <a:rPr lang="en-US" smtClean="0"/>
              <a:t>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03583" y="3054003"/>
            <a:ext cx="8229600" cy="146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en-US" dirty="0" smtClean="0">
                <a:solidFill>
                  <a:srgbClr val="003399"/>
                </a:solidFill>
              </a:rPr>
              <a:t>Los Alamos National Laboratory’s</a:t>
            </a:r>
            <a:br>
              <a:rPr lang="pt-BR" altLang="en-US" dirty="0" smtClean="0">
                <a:solidFill>
                  <a:srgbClr val="003399"/>
                </a:solidFill>
              </a:rPr>
            </a:br>
            <a:r>
              <a:rPr lang="pt-BR" altLang="en-US" dirty="0" smtClean="0">
                <a:solidFill>
                  <a:srgbClr val="003399"/>
                </a:solidFill>
              </a:rPr>
              <a:t>RDX  Groundwater Project</a:t>
            </a:r>
          </a:p>
          <a:p>
            <a:pPr eaLnBrk="1" hangingPunct="1"/>
            <a:endParaRPr lang="pt-BR" altLang="en-US" dirty="0">
              <a:solidFill>
                <a:srgbClr val="003399"/>
              </a:solidFill>
            </a:endParaRPr>
          </a:p>
          <a:p>
            <a:pPr eaLnBrk="1" hangingPunct="1"/>
            <a:r>
              <a:rPr lang="pt-BR" altLang="en-US" sz="3600" dirty="0" smtClean="0">
                <a:solidFill>
                  <a:srgbClr val="003399"/>
                </a:solidFill>
              </a:rPr>
              <a:t>Los Alamos County Council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881582" y="5394608"/>
            <a:ext cx="5029200" cy="132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 b="1" dirty="0">
                <a:solidFill>
                  <a:srgbClr val="003399"/>
                </a:solidFill>
                <a:latin typeface="+mj-lt"/>
                <a:ea typeface="ヒラギノ角ゴ ProN W3"/>
                <a:cs typeface="Arial" panose="020B0604020202020204" pitchFamily="34" charset="0"/>
              </a:rPr>
              <a:t>Danny Katzman</a:t>
            </a:r>
          </a:p>
          <a:p>
            <a:pPr algn="r">
              <a:lnSpc>
                <a:spcPct val="90000"/>
              </a:lnSpc>
            </a:pPr>
            <a:r>
              <a:rPr lang="en-US" altLang="en-US" sz="1600" b="1" dirty="0" smtClean="0">
                <a:solidFill>
                  <a:srgbClr val="003399"/>
                </a:solidFill>
                <a:latin typeface="+mj-lt"/>
                <a:ea typeface="ヒラギノ角ゴ ProN W3"/>
                <a:cs typeface="Arial" panose="020B0604020202020204" pitchFamily="34" charset="0"/>
              </a:rPr>
              <a:t>Technical Manager, Water Programs </a:t>
            </a:r>
            <a:r>
              <a:rPr lang="en-US" altLang="en-US" sz="1600" b="1" dirty="0">
                <a:solidFill>
                  <a:srgbClr val="003399"/>
                </a:solidFill>
                <a:latin typeface="+mj-lt"/>
                <a:ea typeface="ヒラギノ角ゴ ProN W3"/>
                <a:cs typeface="Arial" panose="020B0604020202020204" pitchFamily="34" charset="0"/>
              </a:rPr>
              <a:t>– </a:t>
            </a:r>
            <a:r>
              <a:rPr lang="en-US" altLang="en-US" sz="1600" b="1" dirty="0">
                <a:solidFill>
                  <a:srgbClr val="002499"/>
                </a:solidFill>
                <a:latin typeface="+mj-lt"/>
                <a:ea typeface="ヒラギノ角ゴ ProN W3"/>
                <a:cs typeface="Arial" panose="020B0604020202020204" pitchFamily="34" charset="0"/>
              </a:rPr>
              <a:t>N3B</a:t>
            </a:r>
            <a:endParaRPr lang="en-US" altLang="en-US" sz="1600" b="1" strike="sngStrike" dirty="0">
              <a:solidFill>
                <a:srgbClr val="002499"/>
              </a:solidFill>
              <a:latin typeface="+mj-lt"/>
              <a:ea typeface="ヒラギノ角ゴ ProN W3"/>
              <a:cs typeface="Arial" panose="020B0604020202020204" pitchFamily="34" charset="0"/>
            </a:endParaRPr>
          </a:p>
          <a:p>
            <a:pPr algn="r">
              <a:lnSpc>
                <a:spcPct val="90000"/>
              </a:lnSpc>
            </a:pPr>
            <a:r>
              <a:rPr lang="en-US" altLang="en-US" sz="1600" b="1" dirty="0" smtClean="0">
                <a:solidFill>
                  <a:srgbClr val="003399"/>
                </a:solidFill>
                <a:latin typeface="+mj-lt"/>
                <a:ea typeface="ヒラギノ角ゴ ProN W3"/>
                <a:cs typeface="Arial" panose="020B0604020202020204" pitchFamily="34" charset="0"/>
              </a:rPr>
              <a:t>February 5, 2019</a:t>
            </a:r>
            <a:endParaRPr lang="en-US" altLang="en-US" sz="1600" b="1" dirty="0">
              <a:solidFill>
                <a:srgbClr val="003399"/>
              </a:solidFill>
              <a:latin typeface="+mj-lt"/>
              <a:ea typeface="ヒラギノ角ゴ ProN W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842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Approximate Schedule of Activities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D00C-0C3E-43BA-A3A1-B8078CFCCE55}" type="slidenum">
              <a:rPr lang="en-US" smtClean="0"/>
              <a:t>10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303725" y="3991670"/>
            <a:ext cx="2697529" cy="673930"/>
            <a:chOff x="4208175" y="3127526"/>
            <a:chExt cx="2697529" cy="673930"/>
          </a:xfrm>
        </p:grpSpPr>
        <p:sp>
          <p:nvSpPr>
            <p:cNvPr id="22" name="TextBox 21"/>
            <p:cNvSpPr txBox="1"/>
            <p:nvPr/>
          </p:nvSpPr>
          <p:spPr>
            <a:xfrm>
              <a:off x="4208175" y="3127526"/>
              <a:ext cx="26975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Corrective </a:t>
              </a:r>
            </a:p>
            <a:p>
              <a:r>
                <a:rPr lang="en-US" sz="1600" dirty="0" smtClean="0"/>
                <a:t>Measures Evaluation</a:t>
              </a:r>
              <a:endParaRPr lang="en-US" sz="1600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4227496" y="3798299"/>
              <a:ext cx="1394592" cy="315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700805" y="2985352"/>
            <a:ext cx="2008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Investigation Report</a:t>
            </a:r>
            <a:endParaRPr lang="en-US" sz="16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792663" y="3204559"/>
            <a:ext cx="2051999" cy="250701"/>
            <a:chOff x="1484243" y="2296868"/>
            <a:chExt cx="1390153" cy="135334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1484243" y="2378116"/>
              <a:ext cx="1298713" cy="662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5-Point Star 17"/>
            <p:cNvSpPr>
              <a:spLocks noChangeAspect="1"/>
            </p:cNvSpPr>
            <p:nvPr/>
          </p:nvSpPr>
          <p:spPr>
            <a:xfrm>
              <a:off x="2691516" y="2296868"/>
              <a:ext cx="182880" cy="135334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787062" y="3015857"/>
            <a:ext cx="1515158" cy="351487"/>
            <a:chOff x="2844662" y="3270425"/>
            <a:chExt cx="1515158" cy="351487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2952884" y="3615285"/>
              <a:ext cx="1298713" cy="662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844662" y="3270425"/>
              <a:ext cx="15151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NMED Review</a:t>
              </a:r>
              <a:endParaRPr lang="en-US" sz="1600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417781" y="345526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8/19</a:t>
            </a:r>
            <a:endParaRPr lang="en-US" sz="16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5717637" y="4984882"/>
            <a:ext cx="3247200" cy="830997"/>
            <a:chOff x="4059340" y="3422852"/>
            <a:chExt cx="2697529" cy="830997"/>
          </a:xfrm>
        </p:grpSpPr>
        <p:sp>
          <p:nvSpPr>
            <p:cNvPr id="30" name="TextBox 29"/>
            <p:cNvSpPr txBox="1"/>
            <p:nvPr/>
          </p:nvSpPr>
          <p:spPr>
            <a:xfrm>
              <a:off x="4059340" y="3422852"/>
              <a:ext cx="26975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Corrective </a:t>
              </a:r>
            </a:p>
            <a:p>
              <a:r>
                <a:rPr lang="en-US" sz="1600" dirty="0" smtClean="0"/>
                <a:t>Measures Implementation Plan</a:t>
              </a:r>
              <a:endParaRPr lang="en-US" sz="1600" dirty="0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4125372" y="4042139"/>
              <a:ext cx="1496717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5-Point Star 34"/>
          <p:cNvSpPr>
            <a:spLocks noChangeAspect="1"/>
          </p:cNvSpPr>
          <p:nvPr/>
        </p:nvSpPr>
        <p:spPr>
          <a:xfrm>
            <a:off x="5527176" y="4519334"/>
            <a:ext cx="269948" cy="25070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/>
          <p:cNvSpPr>
            <a:spLocks noChangeAspect="1"/>
          </p:cNvSpPr>
          <p:nvPr/>
        </p:nvSpPr>
        <p:spPr>
          <a:xfrm>
            <a:off x="4086384" y="3235855"/>
            <a:ext cx="269948" cy="25070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762501" y="3470130"/>
            <a:ext cx="761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~ 2/20</a:t>
            </a:r>
            <a:endParaRPr lang="en-U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5370243" y="4773034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8/20</a:t>
            </a:r>
            <a:endParaRPr lang="en-US" sz="1600" dirty="0"/>
          </a:p>
        </p:txBody>
      </p:sp>
      <p:sp>
        <p:nvSpPr>
          <p:cNvPr id="39" name="5-Point Star 38"/>
          <p:cNvSpPr>
            <a:spLocks noChangeAspect="1"/>
          </p:cNvSpPr>
          <p:nvPr/>
        </p:nvSpPr>
        <p:spPr>
          <a:xfrm>
            <a:off x="7541502" y="5465324"/>
            <a:ext cx="269948" cy="25070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384569" y="5701625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9/21</a:t>
            </a:r>
            <a:endParaRPr lang="en-US" sz="1600" dirty="0"/>
          </a:p>
        </p:txBody>
      </p:sp>
      <p:cxnSp>
        <p:nvCxnSpPr>
          <p:cNvPr id="48" name="Straight Arrow Connector 47"/>
          <p:cNvCxnSpPr>
            <a:stCxn id="21" idx="3"/>
          </p:cNvCxnSpPr>
          <p:nvPr/>
        </p:nvCxnSpPr>
        <p:spPr>
          <a:xfrm flipV="1">
            <a:off x="4302220" y="2505070"/>
            <a:ext cx="0" cy="68006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302220" y="3808684"/>
            <a:ext cx="0" cy="76776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4193997" y="2064582"/>
            <a:ext cx="4218483" cy="347461"/>
            <a:chOff x="4309197" y="2064582"/>
            <a:chExt cx="4103283" cy="347461"/>
          </a:xfrm>
        </p:grpSpPr>
        <p:sp>
          <p:nvSpPr>
            <p:cNvPr id="20" name="TextBox 19"/>
            <p:cNvSpPr txBox="1"/>
            <p:nvPr/>
          </p:nvSpPr>
          <p:spPr>
            <a:xfrm>
              <a:off x="4309197" y="2064582"/>
              <a:ext cx="25092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Long-Term Monitoring</a:t>
              </a:r>
              <a:endParaRPr lang="en-US" sz="1600" dirty="0"/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 flipV="1">
              <a:off x="4427928" y="2403136"/>
              <a:ext cx="3984552" cy="890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/>
          <p:cNvSpPr txBox="1"/>
          <p:nvPr/>
        </p:nvSpPr>
        <p:spPr>
          <a:xfrm>
            <a:off x="3986921" y="26952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3996291" y="394205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71" name="Group 70"/>
          <p:cNvGrpSpPr/>
          <p:nvPr/>
        </p:nvGrpSpPr>
        <p:grpSpPr>
          <a:xfrm>
            <a:off x="700804" y="2072982"/>
            <a:ext cx="3563023" cy="347461"/>
            <a:chOff x="4309197" y="2064582"/>
            <a:chExt cx="4103283" cy="347461"/>
          </a:xfrm>
        </p:grpSpPr>
        <p:sp>
          <p:nvSpPr>
            <p:cNvPr id="72" name="TextBox 71"/>
            <p:cNvSpPr txBox="1"/>
            <p:nvPr/>
          </p:nvSpPr>
          <p:spPr>
            <a:xfrm>
              <a:off x="4309197" y="2064582"/>
              <a:ext cx="25092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Ongoing Monitoring</a:t>
              </a:r>
              <a:endParaRPr lang="en-US" sz="1600" dirty="0"/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 flipV="1">
              <a:off x="4427928" y="2403136"/>
              <a:ext cx="3984552" cy="890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99305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21437" y="1752600"/>
            <a:ext cx="37555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76784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5028" y="187226"/>
            <a:ext cx="5144743" cy="504825"/>
          </a:xfrm>
        </p:spPr>
        <p:txBody>
          <a:bodyPr/>
          <a:lstStyle/>
          <a:p>
            <a:r>
              <a:rPr lang="en-US" dirty="0" smtClean="0"/>
              <a:t>RDX Project – Presentation Topics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6121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>
                <a:solidFill>
                  <a:schemeClr val="tx1"/>
                </a:solidFill>
              </a:rPr>
              <a:t>Presentation Topics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Background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Groundwater setting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Source and history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Remediation conducted to date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Extent of RDX in groundwater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Next Steps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E732D00C-0C3E-43BA-A3A1-B8078CFCCE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43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141891" y="0"/>
            <a:ext cx="4994827" cy="96499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/>
              <a:t>Groundwater beneath </a:t>
            </a:r>
            <a:br>
              <a:rPr lang="en-US" altLang="en-US" b="1" dirty="0"/>
            </a:br>
            <a:r>
              <a:rPr lang="en-US" altLang="en-US" b="1" dirty="0"/>
              <a:t>Los Alamos</a:t>
            </a:r>
          </a:p>
        </p:txBody>
      </p:sp>
      <p:pic>
        <p:nvPicPr>
          <p:cNvPr id="6147" name="Picture 5" descr="Fig 5-2 LANL Geol &amp; Hydro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9526" y="1084869"/>
            <a:ext cx="7307031" cy="4859487"/>
          </a:xfrm>
          <a:noFill/>
          <a:ln w="19050">
            <a:solidFill>
              <a:schemeClr val="tx1"/>
            </a:solidFill>
          </a:ln>
        </p:spPr>
      </p:pic>
      <p:sp>
        <p:nvSpPr>
          <p:cNvPr id="2" name="Right Brace 1"/>
          <p:cNvSpPr/>
          <p:nvPr/>
        </p:nvSpPr>
        <p:spPr>
          <a:xfrm>
            <a:off x="5840803" y="2937314"/>
            <a:ext cx="1491961" cy="1292116"/>
          </a:xfrm>
          <a:prstGeom prst="rightBrace">
            <a:avLst>
              <a:gd name="adj1" fmla="val 8333"/>
              <a:gd name="adj2" fmla="val 4846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51973" y="3347676"/>
            <a:ext cx="11353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~1300 feet to the water table</a:t>
            </a:r>
            <a:endParaRPr lang="en-US" sz="1400" b="1" dirty="0"/>
          </a:p>
        </p:txBody>
      </p:sp>
      <p:grpSp>
        <p:nvGrpSpPr>
          <p:cNvPr id="22" name="Group 21"/>
          <p:cNvGrpSpPr/>
          <p:nvPr/>
        </p:nvGrpSpPr>
        <p:grpSpPr>
          <a:xfrm flipH="1">
            <a:off x="3528328" y="2831543"/>
            <a:ext cx="45719" cy="1423141"/>
            <a:chOff x="3449782" y="1399309"/>
            <a:chExt cx="755103" cy="3165764"/>
          </a:xfrm>
        </p:grpSpPr>
        <p:sp>
          <p:nvSpPr>
            <p:cNvPr id="23" name="Rectangle 22"/>
            <p:cNvSpPr/>
            <p:nvPr/>
          </p:nvSpPr>
          <p:spPr>
            <a:xfrm>
              <a:off x="3449782" y="1399309"/>
              <a:ext cx="755073" cy="3165764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3449802" y="4417103"/>
              <a:ext cx="755073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449812" y="4490601"/>
              <a:ext cx="755073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559869" y="2870326"/>
            <a:ext cx="64063" cy="2085988"/>
            <a:chOff x="3449782" y="1399309"/>
            <a:chExt cx="755103" cy="3165764"/>
          </a:xfrm>
        </p:grpSpPr>
        <p:sp>
          <p:nvSpPr>
            <p:cNvPr id="4" name="Rectangle 3"/>
            <p:cNvSpPr/>
            <p:nvPr/>
          </p:nvSpPr>
          <p:spPr>
            <a:xfrm>
              <a:off x="3449782" y="1399309"/>
              <a:ext cx="755073" cy="3165764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3449782" y="3732284"/>
              <a:ext cx="75506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449792" y="3853848"/>
              <a:ext cx="7550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449794" y="3965186"/>
              <a:ext cx="75506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449806" y="4076029"/>
              <a:ext cx="75506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449806" y="4186871"/>
              <a:ext cx="75506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449817" y="4297712"/>
              <a:ext cx="75506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1080343" y="2014810"/>
            <a:ext cx="15520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+mn-lt"/>
              </a:rPr>
              <a:t>Typical Water-Supply </a:t>
            </a:r>
            <a:r>
              <a:rPr lang="en-US" sz="1000" dirty="0">
                <a:latin typeface="+mn-lt"/>
              </a:rPr>
              <a:t>Well</a:t>
            </a:r>
          </a:p>
        </p:txBody>
      </p:sp>
      <p:cxnSp>
        <p:nvCxnSpPr>
          <p:cNvPr id="36" name="Straight Arrow Connector 35"/>
          <p:cNvCxnSpPr>
            <a:stCxn id="13" idx="2"/>
          </p:cNvCxnSpPr>
          <p:nvPr/>
        </p:nvCxnSpPr>
        <p:spPr>
          <a:xfrm>
            <a:off x="1856357" y="2261031"/>
            <a:ext cx="703512" cy="57921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791952" y="1091796"/>
            <a:ext cx="514605" cy="1314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978087" y="1684233"/>
            <a:ext cx="1163564" cy="3636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000" dirty="0" smtClean="0">
                <a:solidFill>
                  <a:schemeClr val="tx1"/>
                </a:solidFill>
              </a:rPr>
              <a:t>Regional Aquifer Monitoring </a:t>
            </a:r>
            <a:r>
              <a:rPr lang="en-US" sz="1000" dirty="0">
                <a:solidFill>
                  <a:schemeClr val="tx1"/>
                </a:solidFill>
              </a:rPr>
              <a:t>Well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789583" y="2028997"/>
            <a:ext cx="728224" cy="76591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 flipH="1">
            <a:off x="4293685" y="3024614"/>
            <a:ext cx="53028" cy="692394"/>
            <a:chOff x="3449782" y="1399309"/>
            <a:chExt cx="755103" cy="3165764"/>
          </a:xfrm>
        </p:grpSpPr>
        <p:sp>
          <p:nvSpPr>
            <p:cNvPr id="31" name="Rectangle 30"/>
            <p:cNvSpPr/>
            <p:nvPr/>
          </p:nvSpPr>
          <p:spPr>
            <a:xfrm>
              <a:off x="3449782" y="1399309"/>
              <a:ext cx="755073" cy="3165764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3449802" y="4417103"/>
              <a:ext cx="755073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449812" y="4490601"/>
              <a:ext cx="755073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2369267" y="1304980"/>
            <a:ext cx="1544768" cy="3636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000" dirty="0" smtClean="0">
                <a:solidFill>
                  <a:schemeClr val="tx1"/>
                </a:solidFill>
              </a:rPr>
              <a:t>Perched Groundwater Monitoring </a:t>
            </a:r>
            <a:r>
              <a:rPr lang="en-US" sz="1000" dirty="0">
                <a:solidFill>
                  <a:schemeClr val="tx1"/>
                </a:solidFill>
              </a:rPr>
              <a:t>Well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3181497" y="1693470"/>
            <a:ext cx="1121925" cy="129766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>
            <a:spLocks noChangeAspect="1"/>
          </p:cNvSpPr>
          <p:nvPr/>
        </p:nvSpPr>
        <p:spPr>
          <a:xfrm>
            <a:off x="4692830" y="2748802"/>
            <a:ext cx="91440" cy="914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urved Connector 16"/>
          <p:cNvCxnSpPr>
            <a:cxnSpLocks noChangeAspect="1"/>
          </p:cNvCxnSpPr>
          <p:nvPr/>
        </p:nvCxnSpPr>
        <p:spPr>
          <a:xfrm>
            <a:off x="4759296" y="2831543"/>
            <a:ext cx="120084" cy="89241"/>
          </a:xfrm>
          <a:prstGeom prst="curvedConnector3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010116" y="1555061"/>
            <a:ext cx="1544768" cy="3636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000" dirty="0" smtClean="0">
                <a:solidFill>
                  <a:schemeClr val="tx1"/>
                </a:solidFill>
              </a:rPr>
              <a:t>Spring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3778247" y="1831879"/>
            <a:ext cx="874794" cy="8764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559874" y="4845437"/>
            <a:ext cx="6405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559876" y="4905073"/>
            <a:ext cx="6405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6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D00C-0C3E-43BA-A3A1-B8078CFCCE55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 txBox="1">
                <a:spLocks/>
              </p:cNvSpPr>
              <p:nvPr/>
            </p:nvSpPr>
            <p:spPr>
              <a:xfrm>
                <a:off x="100969" y="1112107"/>
                <a:ext cx="4651513" cy="3369365"/>
              </a:xfrm>
              <a:prstGeom prst="rect">
                <a:avLst/>
              </a:prstGeom>
            </p:spPr>
            <p:txBody>
              <a:bodyPr>
                <a:normAutofit fontScale="92500" lnSpcReduction="20000"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2100" kern="1200">
                    <a:solidFill>
                      <a:srgbClr val="002499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kern="1200">
                    <a:solidFill>
                      <a:srgbClr val="0024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600" kern="1200">
                    <a:solidFill>
                      <a:srgbClr val="0024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400" kern="1200">
                    <a:solidFill>
                      <a:srgbClr val="0024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2000" kern="1200">
                    <a:solidFill>
                      <a:srgbClr val="0024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dirty="0" smtClean="0">
                    <a:solidFill>
                      <a:schemeClr val="tx1"/>
                    </a:solidFill>
                  </a:rPr>
                  <a:t>TA-16 </a:t>
                </a:r>
                <a:r>
                  <a:rPr lang="en-US" sz="1600" dirty="0">
                    <a:solidFill>
                      <a:schemeClr val="tx1"/>
                    </a:solidFill>
                  </a:rPr>
                  <a:t>facilities established in early 1950s to develop high explosive 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(HE) formulations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Explosives (RDX, HMX, TNT) were casted and machined for </a:t>
                </a:r>
                <a:r>
                  <a:rPr lang="en-US" sz="1400" dirty="0">
                    <a:solidFill>
                      <a:schemeClr val="tx1"/>
                    </a:solidFill>
                  </a:rPr>
                  <a:t>nuclear 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weapons in 260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Bldg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starting in 1951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Several </a:t>
                </a:r>
                <a:r>
                  <a:rPr lang="en-US" sz="1400" dirty="0">
                    <a:solidFill>
                      <a:schemeClr val="tx1"/>
                    </a:solidFill>
                  </a:rPr>
                  <a:t>million gal/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yr</a:t>
                </a:r>
                <a:r>
                  <a:rPr lang="en-US" sz="1400" dirty="0">
                    <a:solidFill>
                      <a:schemeClr val="tx1"/>
                    </a:solidFill>
                  </a:rPr>
                  <a:t> of HE-contaminated water discharged 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to </a:t>
                </a:r>
                <a:r>
                  <a:rPr lang="en-US" sz="1400" dirty="0">
                    <a:solidFill>
                      <a:schemeClr val="tx1"/>
                    </a:solidFill>
                  </a:rPr>
                  <a:t>Ca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ñ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on de Valle (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CdV</a:t>
                </a:r>
                <a:r>
                  <a:rPr lang="en-US" sz="1400" dirty="0">
                    <a:solidFill>
                      <a:schemeClr val="tx1"/>
                    </a:solidFill>
                  </a:rPr>
                  <a:t>) 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between 1951 – </a:t>
                </a:r>
                <a:r>
                  <a:rPr lang="en-US" sz="1400" dirty="0">
                    <a:solidFill>
                      <a:schemeClr val="tx1"/>
                    </a:solidFill>
                  </a:rPr>
                  <a:t>1996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0" dirty="0" smtClean="0">
                    <a:solidFill>
                      <a:schemeClr val="tx1"/>
                    </a:solidFill>
                  </a:rPr>
                  <a:t>First investigations of RDX in soils occurred in the mid 1990s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0" dirty="0" smtClean="0">
                    <a:solidFill>
                      <a:schemeClr val="tx1"/>
                    </a:solidFill>
                  </a:rPr>
                  <a:t>Groundwater investigations first identified RDX (below standard) in perched and regional groundwater in the late 1990s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0" dirty="0" smtClean="0">
                    <a:solidFill>
                      <a:schemeClr val="tx1"/>
                    </a:solidFill>
                  </a:rPr>
                  <a:t>Present-day RDX contamination is low in nearby </a:t>
                </a:r>
                <a:r>
                  <a:rPr lang="en-US" sz="1600" dirty="0">
                    <a:solidFill>
                      <a:schemeClr val="tx1"/>
                    </a:solidFill>
                  </a:rPr>
                  <a:t>springs, surface water, 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and shallow groundwater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0" dirty="0" smtClean="0">
                    <a:solidFill>
                      <a:schemeClr val="tx1"/>
                    </a:solidFill>
                  </a:rPr>
                  <a:t>Current estimates of RDX in environment: </a:t>
                </a:r>
              </a:p>
              <a:p>
                <a:pPr lvl="1">
                  <a:lnSpc>
                    <a:spcPct val="90000"/>
                  </a:lnSpc>
                  <a:buFont typeface="Wingdings" panose="05000000000000000000" pitchFamily="2" charset="2"/>
                  <a:buChar char="Ø"/>
                </a:pPr>
                <a:r>
                  <a:rPr lang="en-US" sz="1300" dirty="0" smtClean="0">
                    <a:solidFill>
                      <a:schemeClr val="tx1"/>
                    </a:solidFill>
                  </a:rPr>
                  <a:t>~ 1500 – 3600 kg total; </a:t>
                </a:r>
              </a:p>
              <a:p>
                <a:pPr lvl="1">
                  <a:lnSpc>
                    <a:spcPct val="90000"/>
                  </a:lnSpc>
                  <a:buFont typeface="Wingdings" panose="05000000000000000000" pitchFamily="2" charset="2"/>
                  <a:buChar char="Ø"/>
                </a:pPr>
                <a:r>
                  <a:rPr lang="en-US" sz="1300" dirty="0" smtClean="0">
                    <a:solidFill>
                      <a:schemeClr val="tx1"/>
                    </a:solidFill>
                  </a:rPr>
                  <a:t>~ 35 – 415 kg in regional aquifer</a:t>
                </a:r>
                <a:endParaRPr lang="en-US" sz="1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69" y="1112107"/>
                <a:ext cx="4651513" cy="3369365"/>
              </a:xfrm>
              <a:prstGeom prst="rect">
                <a:avLst/>
              </a:prstGeom>
              <a:blipFill>
                <a:blip r:embed="rId2"/>
                <a:stretch>
                  <a:fillRect l="-393" t="-1447" r="-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Online Image Placeholder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" t="876"/>
          <a:stretch/>
        </p:blipFill>
        <p:spPr bwMode="auto">
          <a:xfrm>
            <a:off x="4937503" y="1169564"/>
            <a:ext cx="4182182" cy="53580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10815"/>
          <a:stretch/>
        </p:blipFill>
        <p:spPr>
          <a:xfrm>
            <a:off x="1366080" y="4357819"/>
            <a:ext cx="3341385" cy="236365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Straight Connector 9"/>
          <p:cNvCxnSpPr/>
          <p:nvPr/>
        </p:nvCxnSpPr>
        <p:spPr>
          <a:xfrm flipH="1">
            <a:off x="3465443" y="4554848"/>
            <a:ext cx="1901371" cy="93155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332383" y="4235824"/>
            <a:ext cx="2804393" cy="71386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24204" y="4743625"/>
            <a:ext cx="926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260 Outfall</a:t>
            </a:r>
            <a:endParaRPr lang="en-US" sz="1200" dirty="0"/>
          </a:p>
        </p:txBody>
      </p:sp>
      <p:cxnSp>
        <p:nvCxnSpPr>
          <p:cNvPr id="7" name="Straight Arrow Connector 6"/>
          <p:cNvCxnSpPr>
            <a:stCxn id="4" idx="3"/>
          </p:cNvCxnSpPr>
          <p:nvPr/>
        </p:nvCxnSpPr>
        <p:spPr>
          <a:xfrm>
            <a:off x="1251061" y="4882125"/>
            <a:ext cx="726595" cy="338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037493" y="1893536"/>
            <a:ext cx="658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TA-16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66814" y="2135840"/>
            <a:ext cx="144300" cy="9971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17593" y="2748170"/>
            <a:ext cx="559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TA-9</a:t>
            </a:r>
            <a:endParaRPr lang="en-US" sz="1400" dirty="0"/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>
          <a:xfrm flipH="1">
            <a:off x="5609968" y="2902059"/>
            <a:ext cx="407625" cy="71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369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RDX Remediation Activities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D00C-0C3E-43BA-A3A1-B8078CFCCE55}" type="slidenum">
              <a:rPr lang="en-US" smtClean="0"/>
              <a:t>5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474304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rgbClr val="0024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rgbClr val="0024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rgbClr val="0024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rgbClr val="0024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0024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solidFill>
                  <a:schemeClr val="tx1"/>
                </a:solidFill>
              </a:rPr>
              <a:t>Surface soil cleanup conducted in outfall area in 2000 </a:t>
            </a:r>
            <a:r>
              <a:rPr lang="en-US" sz="2200" dirty="0">
                <a:solidFill>
                  <a:schemeClr val="tx1"/>
                </a:solidFill>
              </a:rPr>
              <a:t>– </a:t>
            </a:r>
            <a:r>
              <a:rPr lang="en-US" sz="2200" dirty="0" smtClean="0">
                <a:solidFill>
                  <a:schemeClr val="tx1"/>
                </a:solidFill>
              </a:rPr>
              <a:t>2001 under an Interim Measure, and in 2009 </a:t>
            </a:r>
            <a:r>
              <a:rPr lang="en-US" sz="2200" dirty="0">
                <a:solidFill>
                  <a:schemeClr val="tx1"/>
                </a:solidFill>
              </a:rPr>
              <a:t>– </a:t>
            </a:r>
            <a:r>
              <a:rPr lang="en-US" sz="2200" dirty="0" smtClean="0">
                <a:solidFill>
                  <a:schemeClr val="tx1"/>
                </a:solidFill>
              </a:rPr>
              <a:t>2010 under a Corrective Measures Implementation</a:t>
            </a:r>
            <a:endParaRPr lang="en-US" sz="22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700" dirty="0" smtClean="0">
                <a:solidFill>
                  <a:schemeClr val="tx1"/>
                </a:solidFill>
              </a:rPr>
              <a:t>More than 1500 yd</a:t>
            </a:r>
            <a:r>
              <a:rPr lang="en-US" sz="1700" baseline="30000" dirty="0" smtClean="0">
                <a:solidFill>
                  <a:schemeClr val="tx1"/>
                </a:solidFill>
              </a:rPr>
              <a:t>3</a:t>
            </a:r>
            <a:r>
              <a:rPr lang="en-US" sz="1700" dirty="0" smtClean="0">
                <a:solidFill>
                  <a:schemeClr val="tx1"/>
                </a:solidFill>
              </a:rPr>
              <a:t> HE-contaminated soil excavated and disposed offsite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Significantly reduced contamination in surface soils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>Injected grout in permeable rock layers to cut off infiltration pathways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Remedy Completion Report - 2017</a:t>
            </a:r>
            <a:endParaRPr lang="en-US" sz="22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500" dirty="0" smtClean="0">
                <a:solidFill>
                  <a:schemeClr val="tx1"/>
                </a:solidFill>
              </a:rPr>
              <a:t>Documentation </a:t>
            </a:r>
            <a:r>
              <a:rPr lang="en-US" sz="1500" dirty="0">
                <a:solidFill>
                  <a:schemeClr val="tx1"/>
                </a:solidFill>
              </a:rPr>
              <a:t>of no further </a:t>
            </a:r>
            <a:r>
              <a:rPr lang="en-US" sz="1500" dirty="0" smtClean="0">
                <a:solidFill>
                  <a:schemeClr val="tx1"/>
                </a:solidFill>
              </a:rPr>
              <a:t>action necessary </a:t>
            </a:r>
            <a:r>
              <a:rPr lang="en-US" sz="1500" dirty="0">
                <a:solidFill>
                  <a:schemeClr val="tx1"/>
                </a:solidFill>
              </a:rPr>
              <a:t>for cleanup for RDX in surface setting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500" dirty="0" smtClean="0">
                <a:solidFill>
                  <a:schemeClr val="tx1"/>
                </a:solidFill>
              </a:rPr>
              <a:t>Long-Term </a:t>
            </a:r>
            <a:r>
              <a:rPr lang="en-US" sz="1500" dirty="0">
                <a:solidFill>
                  <a:schemeClr val="tx1"/>
                </a:solidFill>
              </a:rPr>
              <a:t>Monitoring Plan and reporting </a:t>
            </a:r>
            <a:r>
              <a:rPr lang="en-US" sz="1500" dirty="0" smtClean="0">
                <a:solidFill>
                  <a:schemeClr val="tx1"/>
                </a:solidFill>
              </a:rPr>
              <a:t>requirements for surface </a:t>
            </a:r>
            <a:r>
              <a:rPr lang="en-US" sz="1500" dirty="0">
                <a:solidFill>
                  <a:schemeClr val="tx1"/>
                </a:solidFill>
              </a:rPr>
              <a:t>water, springs, shallow alluvial wells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897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316" y="241020"/>
            <a:ext cx="5038725" cy="504825"/>
          </a:xfrm>
        </p:spPr>
        <p:txBody>
          <a:bodyPr/>
          <a:lstStyle/>
          <a:p>
            <a:r>
              <a:rPr lang="en-US" dirty="0" smtClean="0"/>
              <a:t>Deep Groundwater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7" y="1344706"/>
            <a:ext cx="8229600" cy="4685391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Installation of monitoring wells to investigate “nature and extent” of contamination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Depth to </a:t>
            </a:r>
            <a:r>
              <a:rPr lang="en-US" dirty="0" smtClean="0">
                <a:solidFill>
                  <a:schemeClr val="tx1"/>
                </a:solidFill>
              </a:rPr>
              <a:t>regional aquifer </a:t>
            </a:r>
            <a:r>
              <a:rPr lang="en-US" dirty="0">
                <a:solidFill>
                  <a:schemeClr val="tx1"/>
                </a:solidFill>
              </a:rPr>
              <a:t>is approximately </a:t>
            </a:r>
            <a:r>
              <a:rPr lang="en-US" dirty="0" smtClean="0">
                <a:solidFill>
                  <a:schemeClr val="tx1"/>
                </a:solidFill>
              </a:rPr>
              <a:t>1300</a:t>
            </a:r>
            <a:r>
              <a:rPr lang="en-US" dirty="0">
                <a:solidFill>
                  <a:schemeClr val="tx1"/>
                </a:solidFill>
              </a:rPr>
              <a:t>’ below ground surface </a:t>
            </a:r>
            <a:r>
              <a:rPr lang="en-US" dirty="0" smtClean="0">
                <a:solidFill>
                  <a:schemeClr val="tx1"/>
                </a:solidFill>
              </a:rPr>
              <a:t>in the TA-16 area because of the elevation of the mesas in the area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Including the latest monitoring well, R-69, there are 9 wells used to monitor the regional groundwater in the RDX area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Intermediate-depth wells screened in perched groundwater (~600-1000 </a:t>
            </a:r>
            <a:r>
              <a:rPr lang="en-US" dirty="0" err="1" smtClean="0">
                <a:solidFill>
                  <a:schemeClr val="tx1"/>
                </a:solidFill>
              </a:rPr>
              <a:t>ft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bgs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Deep wells screened in the regional aquifer (~1200-1400 </a:t>
            </a:r>
            <a:r>
              <a:rPr lang="en-US" dirty="0" err="1" smtClean="0">
                <a:solidFill>
                  <a:schemeClr val="tx1"/>
                </a:solidFill>
              </a:rPr>
              <a:t>ft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bgs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Studies to understand the hydrology and “fate and transport” of contamination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Tracer studies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Aquifer tests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Groundwater flow ~20 – 40 </a:t>
            </a:r>
            <a:r>
              <a:rPr lang="en-US" dirty="0" err="1" smtClean="0">
                <a:solidFill>
                  <a:schemeClr val="tx1"/>
                </a:solidFill>
              </a:rPr>
              <a:t>ft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en-US" dirty="0" err="1" smtClean="0">
                <a:solidFill>
                  <a:schemeClr val="tx1"/>
                </a:solidFill>
              </a:rPr>
              <a:t>yr</a:t>
            </a:r>
            <a:r>
              <a:rPr lang="en-US" dirty="0" smtClean="0">
                <a:solidFill>
                  <a:schemeClr val="tx1"/>
                </a:solidFill>
              </a:rPr>
              <a:t>; RDX in groundwater slightly slower</a:t>
            </a:r>
          </a:p>
          <a:p>
            <a:pPr>
              <a:buSzPct val="125000"/>
            </a:pPr>
            <a:r>
              <a:rPr lang="en-US" dirty="0" smtClean="0">
                <a:solidFill>
                  <a:schemeClr val="tx1"/>
                </a:solidFill>
              </a:rPr>
              <a:t>All investigation activities performed with NMED’s approval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03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"/>
                <a:lumOff val="98000"/>
                <a:alpha val="0"/>
              </a:schemeClr>
            </a:gs>
            <a:gs pos="8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110714"/>
              </p:ext>
            </p:extLst>
          </p:nvPr>
        </p:nvGraphicFramePr>
        <p:xfrm>
          <a:off x="255588" y="1862138"/>
          <a:ext cx="8659812" cy="362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Acrobat Document" r:id="rId3" imgW="14439600" imgH="5667202" progId="AcroExch.Document.DC">
                  <p:embed/>
                </p:oleObj>
              </mc:Choice>
              <mc:Fallback>
                <p:oleObj name="Acrobat Document" r:id="rId3" imgW="14439600" imgH="5667202" progId="AcroExch.Document.DC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5588" y="1862138"/>
                        <a:ext cx="8659812" cy="36242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Model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D00C-0C3E-43BA-A3A1-B8078CFCCE55}" type="slidenum">
              <a:rPr lang="en-US" smtClean="0"/>
              <a:t>7</a:t>
            </a:fld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407759">
            <a:off x="6308237" y="3299790"/>
            <a:ext cx="901950" cy="678210"/>
          </a:xfrm>
          <a:prstGeom prst="roundRect">
            <a:avLst/>
          </a:prstGeom>
          <a:gradFill>
            <a:gsLst>
              <a:gs pos="77000">
                <a:schemeClr val="accent6">
                  <a:alpha val="46000"/>
                </a:schemeClr>
              </a:gs>
              <a:gs pos="8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RDX Pathway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71277" y="3794420"/>
            <a:ext cx="917488" cy="930875"/>
          </a:xfrm>
          <a:prstGeom prst="rect">
            <a:avLst/>
          </a:prstGeom>
          <a:gradFill>
            <a:gsLst>
              <a:gs pos="60172">
                <a:srgbClr val="E5D1C3">
                  <a:alpha val="50000"/>
                </a:srgbClr>
              </a:gs>
              <a:gs pos="98000">
                <a:srgbClr val="D6CECB">
                  <a:alpha val="54000"/>
                </a:srgbClr>
              </a:gs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8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" t="5497" r="4149" b="2759"/>
          <a:stretch/>
        </p:blipFill>
        <p:spPr>
          <a:xfrm>
            <a:off x="2776329" y="1227358"/>
            <a:ext cx="6309360" cy="48784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RDX in Regional Aquifer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D00C-0C3E-43BA-A3A1-B8078CFCCE55}" type="slidenum">
              <a:rPr lang="en-US" smtClean="0"/>
              <a:t>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227072"/>
            <a:ext cx="2776329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50" dirty="0" smtClean="0"/>
              <a:t>RDX is present in several regional groundwater monitoring wells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50" dirty="0" smtClean="0"/>
              <a:t>Known since 1998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50" dirty="0" smtClean="0"/>
              <a:t>Two monitoring wells (R-68 and R-69) have </a:t>
            </a:r>
            <a:r>
              <a:rPr lang="en-US" sz="1150" dirty="0"/>
              <a:t>RDX above the NMED’s 7.02 </a:t>
            </a:r>
            <a:r>
              <a:rPr lang="en-US" sz="1150" dirty="0" smtClean="0"/>
              <a:t>ppb tap-water screening level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150" dirty="0" smtClean="0"/>
              <a:t>R-68 ~ 14 ppb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150" dirty="0" smtClean="0"/>
              <a:t>R-69 TBD </a:t>
            </a:r>
            <a:endParaRPr lang="en-US" sz="115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5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50" dirty="0" smtClean="0"/>
              <a:t>RDX is </a:t>
            </a:r>
            <a:r>
              <a:rPr lang="en-US" sz="1150" u="sng" dirty="0" smtClean="0"/>
              <a:t>not present </a:t>
            </a:r>
            <a:r>
              <a:rPr lang="en-US" sz="1150" dirty="0" smtClean="0"/>
              <a:t>in LAC water-supply wells (approx. 3 miles away)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5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50" dirty="0" smtClean="0"/>
              <a:t>DOE collects groundwater samples from water-supply wells for RDX analysis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150" dirty="0" smtClean="0"/>
              <a:t>sampled since 1998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150" dirty="0" smtClean="0"/>
              <a:t>Current semi-annual sampling supplements LAC’s sampling efforts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5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150" dirty="0" smtClean="0">
                <a:solidFill>
                  <a:prstClr val="black"/>
                </a:solidFill>
                <a:latin typeface="Arial"/>
                <a:cs typeface="Arial" pitchFamily="34" charset="0"/>
              </a:rPr>
              <a:t>DOE/N3B </a:t>
            </a:r>
            <a:r>
              <a:rPr lang="en-US" sz="1150" dirty="0">
                <a:solidFill>
                  <a:prstClr val="black"/>
                </a:solidFill>
                <a:latin typeface="Arial"/>
                <a:cs typeface="Arial" pitchFamily="34" charset="0"/>
              </a:rPr>
              <a:t>will continue to monitor for RDX in water-supply wells and in </a:t>
            </a:r>
            <a:r>
              <a:rPr lang="en-US" sz="1150" dirty="0" smtClean="0">
                <a:solidFill>
                  <a:prstClr val="black"/>
                </a:solidFill>
                <a:latin typeface="Arial"/>
                <a:cs typeface="Arial" pitchFamily="34" charset="0"/>
              </a:rPr>
              <a:t>monitoring </a:t>
            </a:r>
            <a:r>
              <a:rPr lang="en-US" sz="1150" dirty="0">
                <a:solidFill>
                  <a:prstClr val="black"/>
                </a:solidFill>
                <a:latin typeface="Arial"/>
                <a:cs typeface="Arial" pitchFamily="34" charset="0"/>
              </a:rPr>
              <a:t>wells closer to the RDX project site </a:t>
            </a:r>
            <a:endParaRPr lang="en-US" sz="115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4971846" y="2363780"/>
            <a:ext cx="2798587" cy="386060"/>
            <a:chOff x="4993968" y="2540760"/>
            <a:chExt cx="2798587" cy="386060"/>
          </a:xfrm>
        </p:grpSpPr>
        <p:sp>
          <p:nvSpPr>
            <p:cNvPr id="10" name="TextBox 9"/>
            <p:cNvSpPr txBox="1"/>
            <p:nvPr/>
          </p:nvSpPr>
          <p:spPr>
            <a:xfrm>
              <a:off x="5916834" y="2540760"/>
              <a:ext cx="8034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~ 3 miles</a:t>
              </a:r>
              <a:endParaRPr lang="en-US" sz="1200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4993968" y="2762152"/>
              <a:ext cx="2798587" cy="164668"/>
              <a:chOff x="4987342" y="3024713"/>
              <a:chExt cx="3220275" cy="164668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4987342" y="3024732"/>
                <a:ext cx="0" cy="153518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Group 6"/>
              <p:cNvGrpSpPr/>
              <p:nvPr/>
            </p:nvGrpSpPr>
            <p:grpSpPr>
              <a:xfrm>
                <a:off x="4995182" y="3024713"/>
                <a:ext cx="3212435" cy="164668"/>
                <a:chOff x="4976191" y="2726918"/>
                <a:chExt cx="2670577" cy="70336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4976191" y="2760663"/>
                  <a:ext cx="2670313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7646768" y="2726918"/>
                  <a:ext cx="0" cy="7033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860500" y="-20859749"/>
            <a:ext cx="18288000" cy="1413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24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Activities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D00C-0C3E-43BA-A3A1-B8078CFCCE55}" type="slidenum">
              <a:rPr lang="en-US" smtClean="0"/>
              <a:t>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4735" y="1027980"/>
            <a:ext cx="7813222" cy="5079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lvl="0" indent="-346075" eaLnBrk="1" fontAlgn="auto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 pitchFamily="34" charset="0"/>
              </a:rPr>
              <a:t>Deep Groundwater Investigation Report (DGIR)</a:t>
            </a:r>
          </a:p>
          <a:p>
            <a:pPr marL="690563" lvl="1" indent="-346075"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dirty="0">
                <a:cs typeface="Arial" pitchFamily="34" charset="0"/>
              </a:rPr>
              <a:t>Due </a:t>
            </a:r>
            <a:r>
              <a:rPr lang="en-US" dirty="0" smtClean="0">
                <a:cs typeface="Arial" pitchFamily="34" charset="0"/>
              </a:rPr>
              <a:t>to NMED in August 2019</a:t>
            </a:r>
            <a:endParaRPr lang="en-US" dirty="0">
              <a:cs typeface="Arial" pitchFamily="34" charset="0"/>
            </a:endParaRPr>
          </a:p>
          <a:p>
            <a:pPr marL="346075" lvl="0" indent="-346075" eaLnBrk="1" fontAlgn="auto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/>
                <a:cs typeface="Arial" pitchFamily="34" charset="0"/>
              </a:rPr>
              <a:t>DGIR Objectives</a:t>
            </a:r>
            <a:endParaRPr lang="en-US" dirty="0">
              <a:solidFill>
                <a:prstClr val="black"/>
              </a:solidFill>
              <a:latin typeface="Arial"/>
              <a:cs typeface="Arial" pitchFamily="34" charset="0"/>
            </a:endParaRPr>
          </a:p>
          <a:p>
            <a:pPr marL="690563" lvl="1" indent="-346075"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Is the contamination sufficiently characterized?</a:t>
            </a:r>
          </a:p>
          <a:p>
            <a:pPr marL="690563" lvl="1" indent="-346075"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A groundwater model will evaluate</a:t>
            </a:r>
            <a:endParaRPr lang="en-US" dirty="0">
              <a:solidFill>
                <a:prstClr val="black"/>
              </a:solidFill>
              <a:cs typeface="Arial" pitchFamily="34" charset="0"/>
            </a:endParaRPr>
          </a:p>
          <a:p>
            <a:pPr marL="1031875" lvl="2" indent="-350838" eaLnBrk="1" fontAlgn="auto" hangingPunct="1">
              <a:lnSpc>
                <a:spcPct val="120000"/>
              </a:lnSpc>
              <a:spcBef>
                <a:spcPts val="576"/>
              </a:spcBef>
              <a:spcAft>
                <a:spcPts val="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prstClr val="black"/>
                </a:solidFill>
                <a:latin typeface="Arial"/>
              </a:rPr>
              <a:t>Potential for long-term migration </a:t>
            </a:r>
            <a:r>
              <a:rPr lang="en-US" dirty="0">
                <a:solidFill>
                  <a:prstClr val="black"/>
                </a:solidFill>
                <a:latin typeface="Arial"/>
              </a:rPr>
              <a:t>of </a:t>
            </a:r>
            <a:r>
              <a:rPr lang="en-US" dirty="0" smtClean="0">
                <a:solidFill>
                  <a:prstClr val="black"/>
                </a:solidFill>
                <a:latin typeface="Arial"/>
              </a:rPr>
              <a:t>RDX in regional aquifer (i.e., predictions for whether the footprint could grow)</a:t>
            </a:r>
            <a:endParaRPr lang="en-US" dirty="0">
              <a:solidFill>
                <a:prstClr val="black"/>
              </a:solidFill>
              <a:latin typeface="Arial"/>
            </a:endParaRPr>
          </a:p>
          <a:p>
            <a:pPr marL="1031875" lvl="2" indent="-350838" eaLnBrk="1" fontAlgn="auto" hangingPunct="1">
              <a:lnSpc>
                <a:spcPct val="120000"/>
              </a:lnSpc>
              <a:spcBef>
                <a:spcPts val="576"/>
              </a:spcBef>
              <a:spcAft>
                <a:spcPts val="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prstClr val="black"/>
                </a:solidFill>
                <a:latin typeface="Arial"/>
              </a:rPr>
              <a:t>whether groundwater remediation is necessary</a:t>
            </a:r>
          </a:p>
          <a:p>
            <a:pPr marL="1031875" lvl="2" indent="-350838" eaLnBrk="1" fontAlgn="auto" hangingPunct="1">
              <a:lnSpc>
                <a:spcPct val="120000"/>
              </a:lnSpc>
              <a:spcBef>
                <a:spcPts val="576"/>
              </a:spcBef>
              <a:spcAft>
                <a:spcPts val="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prstClr val="black"/>
                </a:solidFill>
                <a:latin typeface="Arial"/>
              </a:rPr>
              <a:t>If remediation is necessary, a plan will be developed to propose the approach</a:t>
            </a:r>
          </a:p>
          <a:p>
            <a:pPr marL="574675" lvl="1" indent="-350838" eaLnBrk="1" fontAlgn="auto" hangingPunct="1">
              <a:lnSpc>
                <a:spcPct val="120000"/>
              </a:lnSpc>
              <a:spcBef>
                <a:spcPts val="576"/>
              </a:spcBef>
              <a:spcAft>
                <a:spcPts val="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  <a:latin typeface="Arial"/>
              </a:rPr>
              <a:t>Long-term monitoring to ensure protection of LAC water-supply wells will be part of any path forward </a:t>
            </a:r>
          </a:p>
          <a:p>
            <a:pPr marL="52387" indent="-285750" eaLnBrk="1" fontAlgn="auto" hangingPunct="1">
              <a:lnSpc>
                <a:spcPct val="120000"/>
              </a:lnSpc>
              <a:spcBef>
                <a:spcPts val="576"/>
              </a:spcBef>
              <a:spcAft>
                <a:spcPts val="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/>
              </a:rPr>
              <a:t>All activities conducted under the Consent Order with NMED</a:t>
            </a:r>
          </a:p>
        </p:txBody>
      </p:sp>
    </p:spTree>
    <p:extLst>
      <p:ext uri="{BB962C8B-B14F-4D97-AF65-F5344CB8AC3E}">
        <p14:creationId xmlns:p14="http://schemas.microsoft.com/office/powerpoint/2010/main" val="428721643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EM SSAB EM-30 041713</Template>
  <TotalTime>29459</TotalTime>
  <Words>631</Words>
  <Application>Microsoft Office PowerPoint</Application>
  <PresentationFormat>On-screen Show (4:3)</PresentationFormat>
  <Paragraphs>108</Paragraphs>
  <Slides>11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Cambria Math</vt:lpstr>
      <vt:lpstr>Courier New</vt:lpstr>
      <vt:lpstr>Times</vt:lpstr>
      <vt:lpstr>Wingdings</vt:lpstr>
      <vt:lpstr>ヒラギノ角ゴ ProN W3</vt:lpstr>
      <vt:lpstr>Custom Design</vt:lpstr>
      <vt:lpstr>Acrobat Document</vt:lpstr>
      <vt:lpstr>RDX Project</vt:lpstr>
      <vt:lpstr>RDX Project – Presentation Topics</vt:lpstr>
      <vt:lpstr>Groundwater beneath  Los Alamos</vt:lpstr>
      <vt:lpstr>Background</vt:lpstr>
      <vt:lpstr>RDX Remediation Activities</vt:lpstr>
      <vt:lpstr>Deep Groundwater Activities</vt:lpstr>
      <vt:lpstr>Conceptual Model</vt:lpstr>
      <vt:lpstr>RDX in Regional Aquifer</vt:lpstr>
      <vt:lpstr>Upcoming Activities</vt:lpstr>
      <vt:lpstr>Approximate Schedule of Activities</vt:lpstr>
      <vt:lpstr>PowerPoint Presentation</vt:lpstr>
    </vt:vector>
  </TitlesOfParts>
  <Company>U.S. Department of Energy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DRAFT  EM SSAB Chair’s Meeting  Waste Disposition Strategies Update</dc:title>
  <dc:creator>Lauren Milone</dc:creator>
  <cp:lastModifiedBy>Horak, Steven (CONTR)</cp:lastModifiedBy>
  <cp:revision>2053</cp:revision>
  <cp:lastPrinted>2018-12-14T19:38:36Z</cp:lastPrinted>
  <dcterms:created xsi:type="dcterms:W3CDTF">2013-04-18T14:54:59Z</dcterms:created>
  <dcterms:modified xsi:type="dcterms:W3CDTF">2019-02-04T15:00:16Z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