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77" r:id="rId2"/>
  </p:sldMasterIdLst>
  <p:notesMasterIdLst>
    <p:notesMasterId r:id="rId15"/>
  </p:notesMasterIdLst>
  <p:sldIdLst>
    <p:sldId id="309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20" r:id="rId11"/>
    <p:sldId id="417" r:id="rId12"/>
    <p:sldId id="418" r:id="rId13"/>
    <p:sldId id="419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383">
          <p15:clr>
            <a:srgbClr val="A4A3A4"/>
          </p15:clr>
        </p15:guide>
        <p15:guide id="3" pos="2880">
          <p15:clr>
            <a:srgbClr val="A4A3A4"/>
          </p15:clr>
        </p15:guide>
        <p15:guide id="4" pos="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lles" initials="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499"/>
    <a:srgbClr val="000099"/>
    <a:srgbClr val="003399"/>
    <a:srgbClr val="336600"/>
    <a:srgbClr val="669900"/>
    <a:srgbClr val="0033CC"/>
    <a:srgbClr val="9933FF"/>
    <a:srgbClr val="000066"/>
    <a:srgbClr val="33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56" autoAdjust="0"/>
    <p:restoredTop sz="96305" autoAdjust="0"/>
  </p:normalViewPr>
  <p:slideViewPr>
    <p:cSldViewPr snapToGrid="0">
      <p:cViewPr varScale="1">
        <p:scale>
          <a:sx n="73" d="100"/>
          <a:sy n="73" d="100"/>
        </p:scale>
        <p:origin x="1248" y="78"/>
      </p:cViewPr>
      <p:guideLst>
        <p:guide orient="horz" pos="2160"/>
        <p:guide orient="horz" pos="1383"/>
        <p:guide pos="2880"/>
        <p:guide pos="375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784" y="648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wrap="square" lIns="93010" tIns="46504" rIns="93010" bIns="465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0DBD8E-AEE9-4CF3-BC57-B4D583687361}" type="datetimeFigureOut">
              <a:rPr lang="en-US" altLang="en-US"/>
              <a:pPr/>
              <a:t>1/4/2018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0" tIns="46504" rIns="93010" bIns="4650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6429"/>
            <a:ext cx="5610225" cy="4183063"/>
          </a:xfrm>
          <a:prstGeom prst="rect">
            <a:avLst/>
          </a:prstGeom>
        </p:spPr>
        <p:txBody>
          <a:bodyPr vert="horz" lIns="93010" tIns="46504" rIns="93010" bIns="4650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7"/>
            <a:ext cx="3038475" cy="465138"/>
          </a:xfrm>
          <a:prstGeom prst="rect">
            <a:avLst/>
          </a:prstGeom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5138"/>
          </a:xfrm>
          <a:prstGeom prst="rect">
            <a:avLst/>
          </a:prstGeom>
        </p:spPr>
        <p:txBody>
          <a:bodyPr vert="horz" wrap="square" lIns="93010" tIns="46504" rIns="93010" bIns="465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CB4AAC-3365-43E0-9B4B-512DE43880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4184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196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797" indent="-285692" defTabSz="94119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766" indent="-228554" defTabSz="941196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872" indent="-228554" defTabSz="941196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6979" indent="-228554" defTabSz="941196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086" indent="-228554" defTabSz="9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191" indent="-228554" defTabSz="9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298" indent="-228554" defTabSz="9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404" indent="-228554" defTabSz="9411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88468F-FEA6-408E-9318-60A6FD4EF6FB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en-US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72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800" y="4387854"/>
            <a:ext cx="5560060" cy="41560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7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8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5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38900" indent="-284191" defTabSz="92520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36766" indent="-227353" defTabSz="9252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91474" indent="-227353" defTabSz="9252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46179" indent="-227353" defTabSz="9252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00886" indent="-227353" defTabSz="92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55592" indent="-227353" defTabSz="92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10300" indent="-227353" defTabSz="92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65007" indent="-227353" defTabSz="92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5EBB26F-0B51-48F5-A492-A874EE4C3D59}" type="slidenum">
              <a:rPr lang="en-US" altLang="en-US" sz="1100">
                <a:solidFill>
                  <a:prstClr val="black"/>
                </a:solidFill>
              </a:rPr>
              <a:pPr/>
              <a:t>6</a:t>
            </a:fld>
            <a:endParaRPr lang="en-US" altLang="en-US"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3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871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35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9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CFDCF-1912-478B-A4C5-30D3A074FB7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0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75" y="274638"/>
            <a:ext cx="5038725" cy="504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EF86E-4900-4D02-BF19-4D1DFAA94910}" type="datetimeFigureOut">
              <a:rPr lang="en-US" altLang="en-US"/>
              <a:pPr/>
              <a:t>1/4/2018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94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92D0C3-6B78-2741-8B00-1757FA3B3978}" type="datetimeFigureOut">
              <a:rPr lang="en-US" smtClean="0"/>
              <a:t>1/4/2018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32774" y="6349032"/>
            <a:ext cx="2154026" cy="365125"/>
          </a:xfrm>
          <a:prstGeom prst="rect">
            <a:avLst/>
          </a:prstGeom>
        </p:spPr>
        <p:txBody>
          <a:bodyPr/>
          <a:lstStyle/>
          <a:p>
            <a:fld id="{07BE18A5-486A-B647-AD5B-912E2AA77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1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058909"/>
            <a:ext cx="7772400" cy="1470181"/>
          </a:xfrm>
        </p:spPr>
        <p:txBody>
          <a:bodyPr/>
          <a:lstStyle>
            <a:lvl1pPr algn="l">
              <a:lnSpc>
                <a:spcPct val="90000"/>
              </a:lnSpc>
              <a:defRPr sz="32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94800" y="3477600"/>
            <a:ext cx="6400800" cy="604800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06603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0228BB-5946-41F0-8417-206CD083AFE3}" type="datetimeFigureOut">
              <a:rPr lang="en-US" altLang="en-US">
                <a:solidFill>
                  <a:prstClr val="black"/>
                </a:solidFill>
              </a:rPr>
              <a:pPr/>
              <a:t>1/4/2018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D6C3B2-89A6-4354-B27F-7C6725C9FDB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2" t="13883" r="4974" b="37798"/>
          <a:stretch/>
        </p:blipFill>
        <p:spPr bwMode="auto">
          <a:xfrm>
            <a:off x="3" y="3"/>
            <a:ext cx="9144000" cy="99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143375" y="274638"/>
            <a:ext cx="5000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36D7750-ADC7-46D2-B61D-22D56008091C}" type="datetimeFigureOut">
              <a:rPr lang="en-US" altLang="en-US"/>
              <a:pPr/>
              <a:t>1/4/2018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473659-A596-4044-8F99-16A3A456474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2058" name="TextBox 2"/>
          <p:cNvSpPr txBox="1">
            <a:spLocks noChangeArrowheads="1"/>
          </p:cNvSpPr>
          <p:nvPr/>
        </p:nvSpPr>
        <p:spPr bwMode="auto">
          <a:xfrm>
            <a:off x="7783513" y="6618288"/>
            <a:ext cx="12954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E959CB8-4961-49E8-848A-A940B5EE85CE}" type="slidenum">
              <a:rPr lang="en-US" altLang="en-US" sz="1000">
                <a:solidFill>
                  <a:srgbClr val="FFFFFF"/>
                </a:solidFill>
                <a:latin typeface="Calibri" pitchFamily="34" charset="0"/>
                <a:ea typeface="ヒラギノ角ゴ ProN W3"/>
                <a:cs typeface="ヒラギノ角ゴ ProN W3"/>
              </a:rPr>
              <a:pPr algn="r" eaLnBrk="1" hangingPunct="1"/>
              <a:t>‹#›</a:t>
            </a:fld>
            <a:endParaRPr lang="en-US" altLang="en-US" sz="1000" dirty="0">
              <a:solidFill>
                <a:srgbClr val="FFFFFF"/>
              </a:solidFill>
              <a:latin typeface="Calibri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4" descr="EM-new-header-light-gold-swoosh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70" r="16422"/>
          <a:stretch/>
        </p:blipFill>
        <p:spPr bwMode="auto">
          <a:xfrm>
            <a:off x="0" y="-1"/>
            <a:ext cx="9144000" cy="195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5"/>
          <p:cNvSpPr txBox="1">
            <a:spLocks noGrp="1"/>
          </p:cNvSpPr>
          <p:nvPr>
            <p:ph type="title"/>
          </p:nvPr>
        </p:nvSpPr>
        <p:spPr bwMode="auto">
          <a:xfrm>
            <a:off x="1169380" y="3409573"/>
            <a:ext cx="66294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Main Title</a:t>
            </a:r>
          </a:p>
        </p:txBody>
      </p:sp>
      <p:sp>
        <p:nvSpPr>
          <p:cNvPr id="1029" name="Rectangle 6"/>
          <p:cNvSpPr txBox="1">
            <a:spLocks noGrp="1" noChangeAspect="1"/>
          </p:cNvSpPr>
          <p:nvPr>
            <p:ph type="body" idx="1"/>
          </p:nvPr>
        </p:nvSpPr>
        <p:spPr bwMode="auto">
          <a:xfrm>
            <a:off x="685806" y="4292358"/>
            <a:ext cx="7596548" cy="156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Name</a:t>
            </a:r>
          </a:p>
          <a:p>
            <a:pPr lvl="0"/>
            <a:r>
              <a:rPr lang="en-US" altLang="en-US" dirty="0" smtClean="0"/>
              <a:t>Director of External Affairs</a:t>
            </a:r>
          </a:p>
          <a:p>
            <a:pPr lvl="0"/>
            <a:r>
              <a:rPr lang="en-US" altLang="en-US" dirty="0" smtClean="0"/>
              <a:t>Office of Environmental Management</a:t>
            </a:r>
          </a:p>
          <a:p>
            <a:pPr lvl="0"/>
            <a:endParaRPr lang="en-US" altLang="en-US" dirty="0" smtClean="0"/>
          </a:p>
          <a:p>
            <a:pPr lvl="0"/>
            <a:r>
              <a:rPr lang="en-US" altLang="en-US" dirty="0" smtClean="0"/>
              <a:t>Month X, 2013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6" y="1233069"/>
            <a:ext cx="3031292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4" y="1233111"/>
            <a:ext cx="3017520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84" y="881431"/>
            <a:ext cx="2679204" cy="2011680"/>
          </a:xfrm>
          <a:prstGeom prst="rect">
            <a:avLst/>
          </a:prstGeom>
          <a:ln w="38100" cap="sq">
            <a:solidFill>
              <a:srgbClr val="33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0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70" y="5948399"/>
            <a:ext cx="3230118" cy="822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58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2499"/>
          </a:solidFill>
          <a:latin typeface="Calibri" pitchFamily="34" charset="0"/>
          <a:ea typeface="ヒラギノ角ゴ ProN W3"/>
          <a:cs typeface="ヒラギノ角ゴ ProN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b="1">
          <a:solidFill>
            <a:srgbClr val="7F7F7F"/>
          </a:solidFill>
          <a:latin typeface="+mn-lt"/>
          <a:ea typeface="ヒラギノ角ゴ ProN W3"/>
          <a:cs typeface="ヒラギノ角ゴ ProN W3"/>
        </a:defRPr>
      </a:lvl1pPr>
      <a:lvl2pPr marL="514350" lvl="1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0" fontAlgn="base" hangingPunct="0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 txBox="1">
            <a:spLocks noGrp="1"/>
          </p:cNvSpPr>
          <p:nvPr>
            <p:ph type="ctrTitle"/>
          </p:nvPr>
        </p:nvSpPr>
        <p:spPr>
          <a:xfrm>
            <a:off x="457200" y="3610592"/>
            <a:ext cx="8229600" cy="1464327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</a:pPr>
            <a:r>
              <a:rPr lang="en-US" altLang="en-US" dirty="0" smtClean="0">
                <a:solidFill>
                  <a:srgbClr val="003399"/>
                </a:solidFill>
              </a:rPr>
              <a:t>Los Alamos National Laboratory’s</a:t>
            </a:r>
            <a:br>
              <a:rPr lang="en-US" altLang="en-US" dirty="0" smtClean="0">
                <a:solidFill>
                  <a:srgbClr val="003399"/>
                </a:solidFill>
              </a:rPr>
            </a:br>
            <a:r>
              <a:rPr lang="en-US" altLang="en-US" dirty="0" smtClean="0">
                <a:solidFill>
                  <a:srgbClr val="003399"/>
                </a:solidFill>
              </a:rPr>
              <a:t>Chromium Project</a:t>
            </a:r>
            <a:endParaRPr altLang="en-US" dirty="0" smtClean="0">
              <a:solidFill>
                <a:srgbClr val="003399"/>
              </a:solidFill>
            </a:endParaRPr>
          </a:p>
        </p:txBody>
      </p:sp>
      <p:sp>
        <p:nvSpPr>
          <p:cNvPr id="6147" name="Title 1"/>
          <p:cNvSpPr txBox="1">
            <a:spLocks/>
          </p:cNvSpPr>
          <p:nvPr/>
        </p:nvSpPr>
        <p:spPr bwMode="auto">
          <a:xfrm>
            <a:off x="3930153" y="5852160"/>
            <a:ext cx="50292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Doug Hintze, Manager</a:t>
            </a:r>
          </a:p>
          <a:p>
            <a:pPr algn="r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Environmental Management Los Alamos Field Office</a:t>
            </a:r>
          </a:p>
          <a:p>
            <a:pPr algn="r">
              <a:lnSpc>
                <a:spcPct val="90000"/>
              </a:lnSpc>
            </a:pPr>
            <a:r>
              <a:rPr lang="en-US" altLang="en-US" sz="1600" b="1" dirty="0" smtClean="0">
                <a:solidFill>
                  <a:srgbClr val="003399"/>
                </a:solidFill>
                <a:latin typeface="+mj-lt"/>
                <a:ea typeface="ヒラギノ角ゴ ProN W3"/>
                <a:cs typeface="Arial" panose="020B0604020202020204" pitchFamily="34" charset="0"/>
              </a:rPr>
              <a:t>January 9, 2018</a:t>
            </a:r>
          </a:p>
        </p:txBody>
      </p:sp>
    </p:spTree>
    <p:extLst>
      <p:ext uri="{BB962C8B-B14F-4D97-AF65-F5344CB8AC3E}">
        <p14:creationId xmlns:p14="http://schemas.microsoft.com/office/powerpoint/2010/main" val="1038683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9303" y="-67407"/>
            <a:ext cx="4924696" cy="1088315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/>
              <a:t>What is being done about it? (cont.)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4766" r="4057" b="4796"/>
          <a:stretch/>
        </p:blipFill>
        <p:spPr>
          <a:xfrm>
            <a:off x="878889" y="1147087"/>
            <a:ext cx="7320539" cy="556555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9" name="Arc 8"/>
          <p:cNvSpPr>
            <a:spLocks noChangeAspect="1"/>
          </p:cNvSpPr>
          <p:nvPr/>
        </p:nvSpPr>
        <p:spPr>
          <a:xfrm rot="4650100">
            <a:off x="2888924" y="2058373"/>
            <a:ext cx="2514066" cy="3034593"/>
          </a:xfrm>
          <a:prstGeom prst="arc">
            <a:avLst>
              <a:gd name="adj1" fmla="val 16218237"/>
              <a:gd name="adj2" fmla="val 2007035"/>
            </a:avLst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4"/>
          <p:cNvSpPr txBox="1"/>
          <p:nvPr/>
        </p:nvSpPr>
        <p:spPr>
          <a:xfrm>
            <a:off x="6735793" y="1102629"/>
            <a:ext cx="1690990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Approximation of potential plume edge 2-3 years after start up of full system operation of Interim Measure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690587" y="2536957"/>
            <a:ext cx="1039830" cy="8051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717319" y="2803278"/>
            <a:ext cx="1593707" cy="548808"/>
            <a:chOff x="3605952" y="2768531"/>
            <a:chExt cx="1348574" cy="511465"/>
          </a:xfrm>
        </p:grpSpPr>
        <p:grpSp>
          <p:nvGrpSpPr>
            <p:cNvPr id="13" name="Group 12"/>
            <p:cNvGrpSpPr/>
            <p:nvPr/>
          </p:nvGrpSpPr>
          <p:grpSpPr>
            <a:xfrm rot="21400678">
              <a:off x="3762124" y="2980267"/>
              <a:ext cx="953809" cy="299729"/>
              <a:chOff x="4834465" y="2980267"/>
              <a:chExt cx="726608" cy="299729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4834467" y="2980267"/>
                <a:ext cx="726606" cy="84666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834465" y="2980268"/>
                <a:ext cx="677333" cy="299728"/>
              </a:xfrm>
              <a:prstGeom prst="straightConnector1">
                <a:avLst/>
              </a:prstGeom>
              <a:ln w="15875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05952" y="2768531"/>
              <a:ext cx="13485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Groundwater Flow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4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7496" y="0"/>
            <a:ext cx="4676503" cy="979714"/>
          </a:xfrm>
        </p:spPr>
        <p:txBody>
          <a:bodyPr/>
          <a:lstStyle/>
          <a:p>
            <a:r>
              <a:rPr lang="en-US" b="1" dirty="0" smtClean="0"/>
              <a:t>What’s next?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1739" y="1455818"/>
            <a:ext cx="7698658" cy="4525963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Restart operations along Laboratory boundary with Pueblo de San Ildefonso in January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system operation summer/fall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studies to evaluate final remedy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9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21437" y="1752600"/>
            <a:ext cx="3755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Questions?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5860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183" y="69991"/>
            <a:ext cx="4690519" cy="83134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Presentation Outline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293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Chromium facts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is the chromium plume?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being done about it?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What’s next?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cs typeface="Arial" panose="020B0604020202020204" pitchFamily="34" charset="0"/>
              </a:rPr>
              <a:t>Summary</a:t>
            </a:r>
          </a:p>
          <a:p>
            <a:pPr marL="0" indent="0">
              <a:buNone/>
            </a:pPr>
            <a:endParaRPr lang="en-US" sz="28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674" y="0"/>
            <a:ext cx="5055325" cy="9666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Frequently Asked Questions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88" y="1286106"/>
            <a:ext cx="8307304" cy="4525963"/>
          </a:xfrm>
        </p:spPr>
        <p:txBody>
          <a:bodyPr>
            <a:normAutofit/>
          </a:bodyPr>
          <a:lstStyle/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the County’s drinking water safe?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did the chromium contamination come from?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it still being released to the environment?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we know where it is?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Laboratory doing about it?</a:t>
            </a:r>
          </a:p>
          <a:p>
            <a:pPr marL="461963" indent="-46196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does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chromium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treatment work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the contamination be fully remedied?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timeframe?</a:t>
            </a:r>
          </a:p>
        </p:txBody>
      </p:sp>
    </p:spTree>
    <p:extLst>
      <p:ext uri="{BB962C8B-B14F-4D97-AF65-F5344CB8AC3E}">
        <p14:creationId xmlns:p14="http://schemas.microsoft.com/office/powerpoint/2010/main" val="423125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740" y="75746"/>
            <a:ext cx="4314260" cy="848522"/>
          </a:xfrm>
        </p:spPr>
        <p:txBody>
          <a:bodyPr/>
          <a:lstStyle/>
          <a:p>
            <a:r>
              <a:rPr lang="en-US" b="1" dirty="0" smtClean="0"/>
              <a:t>Chromium Facts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509"/>
            <a:ext cx="6593840" cy="374321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Chromium occurs naturally in two forms:</a:t>
            </a:r>
          </a:p>
          <a:p>
            <a:pPr marL="685800"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“Trivalent”  </a:t>
            </a:r>
          </a:p>
          <a:p>
            <a:pPr marL="1028700"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Considered an essential nutrient (found in vitamins and food)</a:t>
            </a:r>
          </a:p>
          <a:p>
            <a:pPr marL="1028700"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Doesn’t move in groundwater</a:t>
            </a:r>
          </a:p>
          <a:p>
            <a:pPr marL="685800"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“Hexavalent”</a:t>
            </a:r>
          </a:p>
          <a:p>
            <a:pPr marL="1028700"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“Dissolves” in water and can move in groundwater</a:t>
            </a:r>
          </a:p>
          <a:p>
            <a:pPr marL="1028700"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change to trivalent chromium either naturally or using remediation approaches</a:t>
            </a:r>
          </a:p>
          <a:p>
            <a:pPr marL="1028700"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LANL Chromium plume is hexavalent form</a:t>
            </a:r>
          </a:p>
        </p:txBody>
      </p:sp>
      <p:sp>
        <p:nvSpPr>
          <p:cNvPr id="5" name="AutoShape 2" descr="Image result for vitam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43" y="1789364"/>
            <a:ext cx="1900907" cy="12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29740" y="6493803"/>
            <a:ext cx="2868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Cooling towers at LANL power plant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8843" r="3827" b="20661"/>
          <a:stretch/>
        </p:blipFill>
        <p:spPr bwMode="auto">
          <a:xfrm>
            <a:off x="5812814" y="4773208"/>
            <a:ext cx="2476452" cy="194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198" y="4675169"/>
            <a:ext cx="4867531" cy="145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B7DEE8"/>
              </a:buClr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B7DEE8"/>
              </a:buClr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B7DEE8"/>
              </a:buClr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B7DEE8"/>
              </a:buClr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B7DEE8"/>
              </a:buClr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399"/>
              </a:buClr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002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Chromium was once used to prevent corrosion in power plant cooling </a:t>
            </a:r>
            <a:r>
              <a:rPr lang="en-US" sz="2200" b="1" dirty="0" smtClean="0">
                <a:solidFill>
                  <a:srgbClr val="002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towers</a:t>
            </a:r>
            <a:endParaRPr lang="en-US" sz="2200" b="1" dirty="0">
              <a:solidFill>
                <a:srgbClr val="0024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0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297" y="-71277"/>
            <a:ext cx="5133703" cy="924070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Chromium in Groundwater Beneath LANL</a:t>
            </a:r>
            <a:endParaRPr lang="en-US" sz="27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092960" y="5283285"/>
            <a:ext cx="782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? ? ? ? ?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0417" y="5267896"/>
            <a:ext cx="11002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00" dirty="0">
                <a:solidFill>
                  <a:prstClr val="black"/>
                </a:solidFill>
              </a:rPr>
              <a:t>- - - - -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12" y="1044114"/>
            <a:ext cx="6957638" cy="5242386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151381" y="1547336"/>
            <a:ext cx="2578755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457200"/>
            <a:r>
              <a:rPr lang="en-US" sz="1400" dirty="0" smtClean="0">
                <a:solidFill>
                  <a:prstClr val="black"/>
                </a:solidFill>
              </a:rPr>
              <a:t>Chromium (Cr) </a:t>
            </a:r>
            <a:r>
              <a:rPr lang="en-US" sz="1400" dirty="0">
                <a:solidFill>
                  <a:prstClr val="black"/>
                </a:solidFill>
              </a:rPr>
              <a:t>contamination in the regional aquifer is in </a:t>
            </a:r>
            <a:r>
              <a:rPr lang="en-US" sz="1400" dirty="0" smtClean="0">
                <a:solidFill>
                  <a:prstClr val="black"/>
                </a:solidFill>
              </a:rPr>
              <a:t>hexavalent </a:t>
            </a:r>
            <a:r>
              <a:rPr lang="en-US" sz="1400" dirty="0">
                <a:solidFill>
                  <a:prstClr val="black"/>
                </a:solidFill>
              </a:rPr>
              <a:t>form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9812" y="865671"/>
            <a:ext cx="6957638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5888" indent="-115888" defTabSz="45720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tabLst>
                <a:tab pos="514350" algn="l"/>
              </a:tabLst>
            </a:pP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Potassium dichromate used in cooling towers at a Laboratory power plant</a:t>
            </a:r>
          </a:p>
          <a:p>
            <a:pPr marL="123825" indent="-123825" defTabSz="457200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Up to 72,000 kg released from 1956-72 in hexavalent form [Cr(VI)]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93060" y="1718895"/>
            <a:ext cx="2264314" cy="29084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68275" lvl="1" indent="-114300" defTabSz="4572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168275" algn="l"/>
                <a:tab pos="284163" algn="l"/>
              </a:tabLst>
            </a:pP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3 groundwater zones</a:t>
            </a:r>
          </a:p>
          <a:p>
            <a:pPr marL="168275" lvl="1" indent="-114300" defTabSz="4572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168275" algn="l"/>
                <a:tab pos="284163" algn="l"/>
              </a:tabLst>
            </a:pP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Plume </a:t>
            </a: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is 900–1,000 feet below canyon 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bottom in deepest zone</a:t>
            </a:r>
            <a:endParaRPr lang="en-US" sz="1400" dirty="0">
              <a:solidFill>
                <a:prstClr val="black"/>
              </a:solidFill>
              <a:cs typeface="Arial" pitchFamily="34" charset="0"/>
            </a:endParaRPr>
          </a:p>
          <a:p>
            <a:pPr marL="168275" lvl="1" indent="-114300" defTabSz="45720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>
                <a:tab pos="168275" algn="l"/>
                <a:tab pos="284163" algn="l"/>
              </a:tabLst>
            </a:pP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Size is approximately 1 mile x 1/2 mile x 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&lt;50 </a:t>
            </a: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feet thick</a:t>
            </a:r>
          </a:p>
          <a:p>
            <a:pPr marL="168275" lvl="1" indent="-114300" defTabSz="457200">
              <a:spcAft>
                <a:spcPts val="1200"/>
              </a:spcAft>
              <a:buSzPct val="100000"/>
              <a:buFont typeface="Wingdings" panose="05000000000000000000" pitchFamily="2" charset="2"/>
              <a:buChar char="§"/>
              <a:tabLst>
                <a:tab pos="115888" algn="l"/>
              </a:tabLst>
            </a:pP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Estimated downgradient </a:t>
            </a: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plume edge is approximately </a:t>
            </a:r>
            <a:r>
              <a:rPr lang="en-US" sz="1400" dirty="0" smtClean="0">
                <a:solidFill>
                  <a:prstClr val="black"/>
                </a:solidFill>
                <a:cs typeface="Arial" pitchFamily="34" charset="0"/>
              </a:rPr>
              <a:t>1/4 </a:t>
            </a:r>
            <a:r>
              <a:rPr lang="en-US" sz="1400" dirty="0">
                <a:solidFill>
                  <a:prstClr val="black"/>
                </a:solidFill>
                <a:cs typeface="Arial" pitchFamily="34" charset="0"/>
              </a:rPr>
              <a:t>mile from the closest drinking water well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9812" y="873294"/>
            <a:ext cx="7088348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115888" indent="-115888" defTabSz="457200">
              <a:buSzPct val="100000"/>
              <a:buFont typeface="Wingdings" panose="05000000000000000000" pitchFamily="2" charset="2"/>
              <a:buChar char="§"/>
              <a:tabLst>
                <a:tab pos="514350" algn="l"/>
              </a:tabLst>
            </a:pP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Potassium dichromate used in cooling towers at a Laboratory power plant</a:t>
            </a:r>
          </a:p>
          <a:p>
            <a:pPr marL="123825" indent="-123825" defTabSz="457200">
              <a:buSzPct val="10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Up to 72,000 </a:t>
            </a:r>
            <a:r>
              <a:rPr lang="en-US" sz="1500" dirty="0" smtClean="0">
                <a:solidFill>
                  <a:prstClr val="black"/>
                </a:solidFill>
                <a:cs typeface="Arial" pitchFamily="34" charset="0"/>
              </a:rPr>
              <a:t>kg (159,000 </a:t>
            </a:r>
            <a:r>
              <a:rPr lang="en-US" sz="1500" dirty="0" err="1" smtClean="0">
                <a:solidFill>
                  <a:prstClr val="black"/>
                </a:solidFill>
                <a:cs typeface="Arial" pitchFamily="34" charset="0"/>
              </a:rPr>
              <a:t>lb</a:t>
            </a:r>
            <a:r>
              <a:rPr lang="en-US" sz="1500" dirty="0" smtClean="0">
                <a:solidFill>
                  <a:prstClr val="black"/>
                </a:solidFill>
                <a:cs typeface="Arial" pitchFamily="34" charset="0"/>
              </a:rPr>
              <a:t>) </a:t>
            </a:r>
            <a:r>
              <a:rPr lang="en-US" sz="1500" dirty="0">
                <a:solidFill>
                  <a:prstClr val="black"/>
                </a:solidFill>
                <a:cs typeface="Arial" pitchFamily="34" charset="0"/>
              </a:rPr>
              <a:t>released from 1956-72 in hexavalent form [Cr(VI)]</a:t>
            </a:r>
          </a:p>
        </p:txBody>
      </p:sp>
      <p:sp>
        <p:nvSpPr>
          <p:cNvPr id="4" name="5-Point Star 3"/>
          <p:cNvSpPr>
            <a:spLocks noChangeAspect="1"/>
          </p:cNvSpPr>
          <p:nvPr/>
        </p:nvSpPr>
        <p:spPr>
          <a:xfrm>
            <a:off x="3505213" y="2286000"/>
            <a:ext cx="228600" cy="2286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992638" y="2455608"/>
            <a:ext cx="512575" cy="678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21305" y="2400301"/>
            <a:ext cx="971333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Power Plant</a:t>
            </a:r>
            <a:endParaRPr lang="en-US" sz="1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4766" r="4057" b="4796"/>
          <a:stretch/>
        </p:blipFill>
        <p:spPr>
          <a:xfrm>
            <a:off x="1147033" y="3953234"/>
            <a:ext cx="2958586" cy="22493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6002040" y="2098937"/>
            <a:ext cx="556890" cy="24622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Plume</a:t>
            </a:r>
            <a:endParaRPr lang="en-US" sz="1000" dirty="0"/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5328271" y="2345158"/>
            <a:ext cx="952214" cy="39116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3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32366" y="0"/>
            <a:ext cx="4904352" cy="96499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Where is the plume?</a:t>
            </a:r>
          </a:p>
        </p:txBody>
      </p:sp>
      <p:pic>
        <p:nvPicPr>
          <p:cNvPr id="6147" name="Picture 5" descr="Fig 5-2 LANL Geol &amp; Hydr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526" y="1084869"/>
            <a:ext cx="7307031" cy="4859487"/>
          </a:xfrm>
          <a:noFill/>
          <a:ln w="19050">
            <a:solidFill>
              <a:schemeClr val="tx1"/>
            </a:solidFill>
          </a:ln>
        </p:spPr>
      </p:pic>
      <p:sp>
        <p:nvSpPr>
          <p:cNvPr id="2" name="Right Brace 1"/>
          <p:cNvSpPr/>
          <p:nvPr/>
        </p:nvSpPr>
        <p:spPr>
          <a:xfrm>
            <a:off x="5840803" y="2937314"/>
            <a:ext cx="1491961" cy="1292116"/>
          </a:xfrm>
          <a:prstGeom prst="rightBrace">
            <a:avLst>
              <a:gd name="adj1" fmla="val 8333"/>
              <a:gd name="adj2" fmla="val 4846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332764" y="3428603"/>
            <a:ext cx="973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~1000 feet</a:t>
            </a:r>
            <a:endParaRPr lang="en-US" sz="1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444705" y="4229429"/>
            <a:ext cx="1841880" cy="918065"/>
            <a:chOff x="4427001" y="4161588"/>
            <a:chExt cx="2077378" cy="918065"/>
          </a:xfrm>
        </p:grpSpPr>
        <p:sp>
          <p:nvSpPr>
            <p:cNvPr id="15" name="Oval 14"/>
            <p:cNvSpPr/>
            <p:nvPr/>
          </p:nvSpPr>
          <p:spPr>
            <a:xfrm>
              <a:off x="4660526" y="4161588"/>
              <a:ext cx="1843853" cy="4571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endCxn id="15" idx="0"/>
            </p:cNvCxnSpPr>
            <p:nvPr/>
          </p:nvCxnSpPr>
          <p:spPr>
            <a:xfrm flipV="1">
              <a:off x="5213327" y="4161588"/>
              <a:ext cx="369125" cy="7482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427001" y="4710321"/>
              <a:ext cx="1312335" cy="36933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400" dirty="0">
                  <a:solidFill>
                    <a:schemeClr val="tx1"/>
                  </a:solidFill>
                </a:rPr>
                <a:t>Cr </a:t>
              </a:r>
              <a:r>
                <a:rPr lang="en-US" sz="1400" dirty="0" smtClean="0">
                  <a:solidFill>
                    <a:schemeClr val="tx1"/>
                  </a:solidFill>
                </a:rPr>
                <a:t>Plume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3854050" y="2829148"/>
            <a:ext cx="45719" cy="1423140"/>
            <a:chOff x="3449782" y="1399309"/>
            <a:chExt cx="755103" cy="3165764"/>
          </a:xfrm>
        </p:grpSpPr>
        <p:sp>
          <p:nvSpPr>
            <p:cNvPr id="23" name="Rectangle 22"/>
            <p:cNvSpPr/>
            <p:nvPr/>
          </p:nvSpPr>
          <p:spPr>
            <a:xfrm>
              <a:off x="3449782" y="1399309"/>
              <a:ext cx="755073" cy="316576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449802" y="4417103"/>
              <a:ext cx="755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449812" y="4490601"/>
              <a:ext cx="75507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936558" y="2937314"/>
            <a:ext cx="73561" cy="2133839"/>
            <a:chOff x="3449782" y="1399309"/>
            <a:chExt cx="755103" cy="3165764"/>
          </a:xfrm>
        </p:grpSpPr>
        <p:sp>
          <p:nvSpPr>
            <p:cNvPr id="4" name="Rectangle 3"/>
            <p:cNvSpPr/>
            <p:nvPr/>
          </p:nvSpPr>
          <p:spPr>
            <a:xfrm>
              <a:off x="3449782" y="1399309"/>
              <a:ext cx="755073" cy="3165764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3449782" y="3721895"/>
              <a:ext cx="755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449792" y="3853848"/>
              <a:ext cx="7550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49794" y="39755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449800" y="41279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449806" y="42803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49812" y="4432776"/>
              <a:ext cx="75507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469449" y="4777670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Water Supply Well</a:t>
            </a:r>
            <a:endParaRPr lang="en-US" sz="1100" dirty="0"/>
          </a:p>
        </p:txBody>
      </p:sp>
      <p:cxnSp>
        <p:nvCxnSpPr>
          <p:cNvPr id="36" name="Straight Arrow Connector 35"/>
          <p:cNvCxnSpPr>
            <a:stCxn id="13" idx="3"/>
          </p:cNvCxnSpPr>
          <p:nvPr/>
        </p:nvCxnSpPr>
        <p:spPr>
          <a:xfrm>
            <a:off x="2718509" y="4908475"/>
            <a:ext cx="20196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791952" y="1091796"/>
            <a:ext cx="514605" cy="1314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589506" y="2048275"/>
            <a:ext cx="1163564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</a:rPr>
              <a:t>Monitoring Well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02205" y="2275773"/>
            <a:ext cx="451845" cy="5533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610" y="0"/>
            <a:ext cx="5068389" cy="966651"/>
          </a:xfrm>
        </p:spPr>
        <p:txBody>
          <a:bodyPr>
            <a:normAutofit/>
          </a:bodyPr>
          <a:lstStyle/>
          <a:p>
            <a:r>
              <a:rPr lang="en-US" b="1" dirty="0" smtClean="0"/>
              <a:t>Where is the plume? (cont.)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t="4992" r="4157" b="4992"/>
          <a:stretch/>
        </p:blipFill>
        <p:spPr bwMode="auto">
          <a:xfrm>
            <a:off x="997970" y="1073388"/>
            <a:ext cx="7148060" cy="542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3091" y="1898072"/>
            <a:ext cx="1689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Water-supply well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370618" y="2236626"/>
            <a:ext cx="422568" cy="31261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1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t="4992" r="4157" b="4992"/>
          <a:stretch/>
        </p:blipFill>
        <p:spPr bwMode="auto">
          <a:xfrm>
            <a:off x="847724" y="1038222"/>
            <a:ext cx="7594629" cy="576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275" y="0"/>
            <a:ext cx="5038725" cy="955057"/>
          </a:xfrm>
        </p:spPr>
        <p:txBody>
          <a:bodyPr/>
          <a:lstStyle/>
          <a:p>
            <a:r>
              <a:rPr lang="en-US" b="1" dirty="0" smtClean="0"/>
              <a:t>What is being done about it?</a:t>
            </a:r>
            <a:endParaRPr lang="en-US" b="1" dirty="0"/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2924939" y="4244017"/>
            <a:ext cx="247184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4582755" y="4047347"/>
            <a:ext cx="247184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4191615" y="4613349"/>
            <a:ext cx="247184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3829574" y="5215567"/>
            <a:ext cx="21833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</a:t>
            </a:r>
            <a:endParaRPr lang="en-US" sz="1000" b="1" dirty="0"/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4777703" y="5201909"/>
            <a:ext cx="21833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</a:t>
            </a:r>
            <a:endParaRPr lang="en-US" sz="1000" b="1" dirty="0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5267849" y="5039983"/>
            <a:ext cx="21833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7688" y="1562100"/>
            <a:ext cx="110799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Extract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22837" y="1562100"/>
            <a:ext cx="9394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Treat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62325" y="1563350"/>
            <a:ext cx="675185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r>
              <a:rPr lang="en-US" sz="1600" b="0" dirty="0">
                <a:sym typeface="Wingdings" panose="05000000000000000000" pitchFamily="2" charset="2"/>
              </a:rPr>
              <a:t>Inject</a:t>
            </a:r>
            <a:endParaRPr lang="en-US" sz="16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4513724" y="3734186"/>
            <a:ext cx="248786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000" b="1"/>
            </a:lvl1pPr>
          </a:lstStyle>
          <a:p>
            <a:r>
              <a:rPr lang="en-US" dirty="0">
                <a:sym typeface="Wingdings" panose="05000000000000000000" pitchFamily="2" charset="2"/>
              </a:rPr>
              <a:t>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35416" y="1199325"/>
            <a:ext cx="3650358" cy="338554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Hydraulic Control to Prevent Migration</a:t>
            </a:r>
            <a:endParaRPr lang="en-US" sz="1600" dirty="0"/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3582390" y="3810963"/>
            <a:ext cx="247184" cy="2462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/>
              <a:t>E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5539463" y="4490238"/>
            <a:ext cx="21833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</a:t>
            </a:r>
            <a:endParaRPr lang="en-US" sz="1000" b="1" dirty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5851190" y="3889601"/>
            <a:ext cx="27764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I?</a:t>
            </a:r>
            <a:endParaRPr lang="en-US" sz="1000" b="1" dirty="0"/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6032528" y="3467886"/>
            <a:ext cx="277640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I?</a:t>
            </a:r>
            <a:endParaRPr lang="en-US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4950292" y="1552192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Image result for ion exchange res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341676" y="0"/>
            <a:ext cx="4802324" cy="981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 smtClean="0"/>
              <a:t>Extraction, Treatment &amp; Injection Loop</a:t>
            </a:r>
            <a:endParaRPr lang="en-US" sz="2400" b="1" dirty="0"/>
          </a:p>
        </p:txBody>
      </p:sp>
      <p:pic>
        <p:nvPicPr>
          <p:cNvPr id="93" name="Picture 9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t="7680" r="12043" b="8613"/>
          <a:stretch/>
        </p:blipFill>
        <p:spPr bwMode="auto">
          <a:xfrm>
            <a:off x="1085849" y="1087318"/>
            <a:ext cx="5966461" cy="480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4" name="Rectangle 93"/>
          <p:cNvSpPr/>
          <p:nvPr/>
        </p:nvSpPr>
        <p:spPr>
          <a:xfrm>
            <a:off x="2129728" y="2621338"/>
            <a:ext cx="178436" cy="29772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5" name="Straight Arrow Connector 94"/>
          <p:cNvCxnSpPr/>
          <p:nvPr/>
        </p:nvCxnSpPr>
        <p:spPr>
          <a:xfrm flipV="1">
            <a:off x="2215935" y="1998369"/>
            <a:ext cx="3011" cy="6289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084939" y="3402015"/>
            <a:ext cx="1077499" cy="2508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Extraction Well</a:t>
            </a:r>
            <a:endParaRPr lang="en-US" sz="1100" b="1" dirty="0"/>
          </a:p>
        </p:txBody>
      </p:sp>
      <p:sp>
        <p:nvSpPr>
          <p:cNvPr id="90" name="Rectangle 89"/>
          <p:cNvSpPr>
            <a:spLocks noChangeAspect="1"/>
          </p:cNvSpPr>
          <p:nvPr/>
        </p:nvSpPr>
        <p:spPr>
          <a:xfrm>
            <a:off x="1689884" y="1364804"/>
            <a:ext cx="782451" cy="610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1923280" y="1626310"/>
            <a:ext cx="571577" cy="229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1461559" y="979016"/>
            <a:ext cx="1460363" cy="4131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Ion Exchange Treatment Unit</a:t>
            </a:r>
            <a:endParaRPr lang="en-US" sz="1100" b="1" dirty="0"/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t="27106" r="19837" b="43916"/>
          <a:stretch/>
        </p:blipFill>
        <p:spPr bwMode="auto">
          <a:xfrm>
            <a:off x="1922614" y="1626310"/>
            <a:ext cx="695313" cy="30702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" name="Arc 70"/>
          <p:cNvSpPr/>
          <p:nvPr/>
        </p:nvSpPr>
        <p:spPr>
          <a:xfrm rot="11069304">
            <a:off x="1765411" y="4618686"/>
            <a:ext cx="880751" cy="178575"/>
          </a:xfrm>
          <a:prstGeom prst="arc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c 71"/>
          <p:cNvSpPr/>
          <p:nvPr/>
        </p:nvSpPr>
        <p:spPr>
          <a:xfrm rot="11069304">
            <a:off x="1751366" y="4772447"/>
            <a:ext cx="880751" cy="178575"/>
          </a:xfrm>
          <a:prstGeom prst="arc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Arc 72"/>
          <p:cNvSpPr/>
          <p:nvPr/>
        </p:nvSpPr>
        <p:spPr>
          <a:xfrm rot="20454128" flipV="1">
            <a:off x="1842759" y="4848615"/>
            <a:ext cx="760559" cy="93136"/>
          </a:xfrm>
          <a:prstGeom prst="arc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/>
          <p:cNvSpPr/>
          <p:nvPr/>
        </p:nvSpPr>
        <p:spPr>
          <a:xfrm rot="20454128" flipV="1">
            <a:off x="1842759" y="4662325"/>
            <a:ext cx="760559" cy="93136"/>
          </a:xfrm>
          <a:prstGeom prst="arc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404753" y="3122112"/>
            <a:ext cx="1562355" cy="625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371838" y="3361510"/>
            <a:ext cx="103392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Injection Well</a:t>
            </a:r>
            <a:endParaRPr lang="en-US" sz="1100" b="1" dirty="0"/>
          </a:p>
        </p:txBody>
      </p:sp>
      <p:sp>
        <p:nvSpPr>
          <p:cNvPr id="77" name="Rectangle 76"/>
          <p:cNvSpPr/>
          <p:nvPr/>
        </p:nvSpPr>
        <p:spPr>
          <a:xfrm>
            <a:off x="4441943" y="4303915"/>
            <a:ext cx="158533" cy="1189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732969" y="3122112"/>
            <a:ext cx="1501086" cy="847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4585159" y="1998369"/>
            <a:ext cx="1794411" cy="4909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>
            <a:off x="4594360" y="2489276"/>
            <a:ext cx="0" cy="181464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648647" y="3951574"/>
            <a:ext cx="146790" cy="270377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2880065" y="1090373"/>
            <a:ext cx="1155971" cy="842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2869825" y="1729563"/>
            <a:ext cx="129829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700721" y="5143086"/>
            <a:ext cx="1719914" cy="455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622591" y="1810693"/>
            <a:ext cx="1917740" cy="1081884"/>
          </a:xfrm>
          <a:custGeom>
            <a:avLst/>
            <a:gdLst>
              <a:gd name="connsiteX0" fmla="*/ 0 w 1991033"/>
              <a:gd name="connsiteY0" fmla="*/ 0 h 1128252"/>
              <a:gd name="connsiteX1" fmla="*/ 302342 w 1991033"/>
              <a:gd name="connsiteY1" fmla="*/ 0 h 1128252"/>
              <a:gd name="connsiteX2" fmla="*/ 309717 w 1991033"/>
              <a:gd name="connsiteY2" fmla="*/ 1128252 h 1128252"/>
              <a:gd name="connsiteX3" fmla="*/ 1607575 w 1991033"/>
              <a:gd name="connsiteY3" fmla="*/ 1128252 h 1128252"/>
              <a:gd name="connsiteX4" fmla="*/ 1607575 w 1991033"/>
              <a:gd name="connsiteY4" fmla="*/ 641555 h 1128252"/>
              <a:gd name="connsiteX5" fmla="*/ 1961536 w 1991033"/>
              <a:gd name="connsiteY5" fmla="*/ 634181 h 1128252"/>
              <a:gd name="connsiteX6" fmla="*/ 1991033 w 1991033"/>
              <a:gd name="connsiteY6" fmla="*/ 641555 h 112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1033" h="1128252">
                <a:moveTo>
                  <a:pt x="0" y="0"/>
                </a:moveTo>
                <a:lnTo>
                  <a:pt x="302342" y="0"/>
                </a:lnTo>
                <a:cubicBezTo>
                  <a:pt x="304800" y="376084"/>
                  <a:pt x="307259" y="752168"/>
                  <a:pt x="309717" y="1128252"/>
                </a:cubicBezTo>
                <a:lnTo>
                  <a:pt x="1607575" y="1128252"/>
                </a:lnTo>
                <a:lnTo>
                  <a:pt x="1607575" y="641555"/>
                </a:lnTo>
                <a:lnTo>
                  <a:pt x="1961536" y="634181"/>
                </a:lnTo>
                <a:lnTo>
                  <a:pt x="1991033" y="641555"/>
                </a:lnTo>
              </a:path>
            </a:pathLst>
          </a:cu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630522" y="1602567"/>
            <a:ext cx="1996817" cy="159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277530" y="1476838"/>
            <a:ext cx="717376" cy="915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46371" y="4738258"/>
            <a:ext cx="1691640" cy="8943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68758" y="1389275"/>
            <a:ext cx="1198516" cy="600880"/>
            <a:chOff x="4609653" y="1264249"/>
            <a:chExt cx="4153363" cy="310896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653" y="1264249"/>
              <a:ext cx="4145280" cy="310896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8" t="4029" r="7008" b="35813"/>
            <a:stretch/>
          </p:blipFill>
          <p:spPr bwMode="auto">
            <a:xfrm>
              <a:off x="7196863" y="1264249"/>
              <a:ext cx="1566153" cy="1146028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822960" y="1015667"/>
            <a:ext cx="6995160" cy="50507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966034" y="4109965"/>
            <a:ext cx="160413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INJECTED WATER RESULTS IN MOUNDING OF THE WATER TABLE</a:t>
            </a:r>
            <a:endParaRPr lang="en-US" sz="1000" b="1" dirty="0"/>
          </a:p>
        </p:txBody>
      </p:sp>
      <p:sp>
        <p:nvSpPr>
          <p:cNvPr id="26" name="Rectangle 25"/>
          <p:cNvSpPr/>
          <p:nvPr/>
        </p:nvSpPr>
        <p:spPr>
          <a:xfrm>
            <a:off x="2700721" y="5596211"/>
            <a:ext cx="1719914" cy="301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32170" y="2621338"/>
            <a:ext cx="811530" cy="271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118298" y="4641647"/>
            <a:ext cx="194007" cy="480060"/>
            <a:chOff x="2118298" y="4641647"/>
            <a:chExt cx="194007" cy="48006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129728" y="464164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122108" y="469117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133538" y="473689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125918" y="478642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122108" y="479404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130390" y="484357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2133869" y="488929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2118298" y="493882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2129066" y="497692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121446" y="502645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2132876" y="507217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133207" y="5121707"/>
              <a:ext cx="1784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Connector 111"/>
          <p:cNvCxnSpPr/>
          <p:nvPr/>
        </p:nvCxnSpPr>
        <p:spPr>
          <a:xfrm>
            <a:off x="4428860" y="447230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421240" y="452183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432670" y="456755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425050" y="461708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421240" y="462470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4429522" y="467423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433001" y="471995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417430" y="476948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4428198" y="480758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4420578" y="485711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432008" y="490283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432339" y="495236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434332" y="4371919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4430522" y="4379539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4438804" y="4429069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4436216" y="495998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428596" y="500951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440026" y="505523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4440357" y="5104766"/>
            <a:ext cx="1784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Arc 133"/>
          <p:cNvSpPr/>
          <p:nvPr/>
        </p:nvSpPr>
        <p:spPr>
          <a:xfrm rot="11069304">
            <a:off x="1771414" y="4924847"/>
            <a:ext cx="880751" cy="178575"/>
          </a:xfrm>
          <a:prstGeom prst="arc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Arc 134"/>
          <p:cNvSpPr/>
          <p:nvPr/>
        </p:nvSpPr>
        <p:spPr>
          <a:xfrm rot="20454128" flipV="1">
            <a:off x="1850779" y="5001015"/>
            <a:ext cx="760559" cy="93136"/>
          </a:xfrm>
          <a:prstGeom prst="arc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312329" y="1212098"/>
            <a:ext cx="2549670" cy="2462213"/>
          </a:xfrm>
          <a:prstGeom prst="rect">
            <a:avLst/>
          </a:prstGeom>
          <a:solidFill>
            <a:srgbClr val="C5DC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Contaminated groundwater is pumped from extraction wells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Groundwater is treated using a method called ion exchange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Clean water is delivered via buried thick-walled piping to injection wells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Water exits the injection wells within the aquifer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994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M SSAB EM-30 0417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 SSAB EM-30 041713</Template>
  <TotalTime>17522</TotalTime>
  <Words>481</Words>
  <Application>Microsoft Office PowerPoint</Application>
  <PresentationFormat>On-screen Show (4:3)</PresentationFormat>
  <Paragraphs>96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 Neue</vt:lpstr>
      <vt:lpstr>Times</vt:lpstr>
      <vt:lpstr>Wingdings</vt:lpstr>
      <vt:lpstr>ヒラギノ角ゴ ProN W3</vt:lpstr>
      <vt:lpstr>Custom Design</vt:lpstr>
      <vt:lpstr>EM SSAB EM-30 041713</vt:lpstr>
      <vt:lpstr>Los Alamos National Laboratory’s Chromium Project</vt:lpstr>
      <vt:lpstr>Presentation Outline</vt:lpstr>
      <vt:lpstr>Frequently Asked Questions</vt:lpstr>
      <vt:lpstr>Chromium Facts</vt:lpstr>
      <vt:lpstr>Chromium in Groundwater Beneath LANL</vt:lpstr>
      <vt:lpstr>Where is the plume?</vt:lpstr>
      <vt:lpstr>Where is the plume? (cont.)</vt:lpstr>
      <vt:lpstr>What is being done about it?</vt:lpstr>
      <vt:lpstr>PowerPoint Presentation</vt:lpstr>
      <vt:lpstr>What is being done about it? (cont.)</vt:lpstr>
      <vt:lpstr>What’s next?</vt:lpstr>
      <vt:lpstr>PowerPoint Presentation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 EM SSAB Chair’s Meeting  Waste Disposition Strategies Update</dc:title>
  <dc:creator>Lauren Milone</dc:creator>
  <cp:lastModifiedBy>Horak, Steven (CONTR)</cp:lastModifiedBy>
  <cp:revision>1727</cp:revision>
  <cp:lastPrinted>2016-05-06T20:43:59Z</cp:lastPrinted>
  <dcterms:created xsi:type="dcterms:W3CDTF">2013-04-18T14:54:59Z</dcterms:created>
  <dcterms:modified xsi:type="dcterms:W3CDTF">2018-01-04T20:55:19Z</dcterms:modified>
</cp:coreProperties>
</file>