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77" r:id="rId2"/>
  </p:sldMasterIdLst>
  <p:notesMasterIdLst>
    <p:notesMasterId r:id="rId15"/>
  </p:notesMasterIdLst>
  <p:sldIdLst>
    <p:sldId id="309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20" r:id="rId11"/>
    <p:sldId id="417" r:id="rId12"/>
    <p:sldId id="418" r:id="rId13"/>
    <p:sldId id="419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499"/>
    <a:srgbClr val="000099"/>
    <a:srgbClr val="003399"/>
    <a:srgbClr val="336600"/>
    <a:srgbClr val="669900"/>
    <a:srgbClr val="0033CC"/>
    <a:srgbClr val="9933FF"/>
    <a:srgbClr val="000066"/>
    <a:srgbClr val="33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6" autoAdjust="0"/>
    <p:restoredTop sz="96305" autoAdjust="0"/>
  </p:normalViewPr>
  <p:slideViewPr>
    <p:cSldViewPr snapToGrid="0">
      <p:cViewPr varScale="1">
        <p:scale>
          <a:sx n="73" d="100"/>
          <a:sy n="73" d="100"/>
        </p:scale>
        <p:origin x="1248" y="78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84" y="64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1/9/2018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0" tIns="46504" rIns="93010" bIns="4650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9"/>
            <a:ext cx="5610225" cy="4183063"/>
          </a:xfrm>
          <a:prstGeom prst="rect">
            <a:avLst/>
          </a:prstGeom>
        </p:spPr>
        <p:txBody>
          <a:bodyPr vert="horz" lIns="93010" tIns="46504" rIns="93010" bIns="4650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7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9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97" indent="-285692" defTabSz="94119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66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72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979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086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191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298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04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88468F-FEA6-408E-9318-60A6FD4EF6F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800" y="4387854"/>
            <a:ext cx="5560060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8900" indent="-284191" defTabSz="925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6766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1474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6179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00886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55592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10300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65007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5EBB26F-0B51-48F5-A492-A874EE4C3D59}" type="slidenum">
              <a:rPr lang="en-US" altLang="en-US" sz="1100">
                <a:solidFill>
                  <a:prstClr val="black"/>
                </a:solidFill>
              </a:rPr>
              <a:pPr/>
              <a:t>6</a:t>
            </a:fld>
            <a:endParaRPr lang="en-US" alt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3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7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5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9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5038725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EF86E-4900-4D02-BF19-4D1DFAA94910}" type="datetimeFigureOut">
              <a:rPr lang="en-US" altLang="en-US"/>
              <a:pPr/>
              <a:t>1/9/2018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92D0C3-6B78-2741-8B00-1757FA3B3978}" type="datetimeFigureOut">
              <a:rPr lang="en-US" smtClean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2774" y="6349032"/>
            <a:ext cx="2154026" cy="365125"/>
          </a:xfrm>
          <a:prstGeom prst="rect">
            <a:avLst/>
          </a:prstGeom>
        </p:spPr>
        <p:txBody>
          <a:bodyPr/>
          <a:lstStyle/>
          <a:p>
            <a:fld id="{07BE18A5-486A-B647-AD5B-912E2AA7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1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3477600"/>
            <a:ext cx="6400800" cy="604800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6603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0228BB-5946-41F0-8417-206CD083AFE3}" type="datetimeFigureOut">
              <a:rPr lang="en-US" altLang="en-US">
                <a:solidFill>
                  <a:prstClr val="black"/>
                </a:solidFill>
              </a:rPr>
              <a:pPr/>
              <a:t>1/9/2018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D6C3B2-89A6-4354-B27F-7C6725C9FD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74638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6D7750-ADC7-46D2-B61D-22D56008091C}" type="datetimeFigureOut">
              <a:rPr lang="en-US" altLang="en-US"/>
              <a:pPr/>
              <a:t>1/9/2018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473659-A596-4044-8F99-16A3A45647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685806" y="4292358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Name</a:t>
            </a:r>
          </a:p>
          <a:p>
            <a:pPr lvl="0"/>
            <a:r>
              <a:rPr lang="en-US" altLang="en-US" dirty="0" smtClean="0"/>
              <a:t>Director of External Affairs</a:t>
            </a:r>
          </a:p>
          <a:p>
            <a:pPr lvl="0"/>
            <a:r>
              <a:rPr lang="en-US" altLang="en-US" dirty="0" smtClean="0"/>
              <a:t>Office of Environmental Management</a:t>
            </a:r>
          </a:p>
          <a:p>
            <a:pPr lvl="0"/>
            <a:endParaRPr lang="en-US" altLang="en-US" dirty="0" smtClean="0"/>
          </a:p>
          <a:p>
            <a:pPr lvl="0"/>
            <a:r>
              <a:rPr lang="en-US" altLang="en-US" dirty="0" smtClean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5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ctrTitle"/>
          </p:nvPr>
        </p:nvSpPr>
        <p:spPr>
          <a:xfrm>
            <a:off x="457200" y="3610592"/>
            <a:ext cx="8229600" cy="1464327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dirty="0" smtClean="0">
                <a:solidFill>
                  <a:srgbClr val="003399"/>
                </a:solidFill>
              </a:rPr>
              <a:t>Los Alamos National Laboratory’s</a:t>
            </a:r>
            <a:br>
              <a:rPr lang="en-US" altLang="en-US" dirty="0" smtClean="0">
                <a:solidFill>
                  <a:srgbClr val="003399"/>
                </a:solidFill>
              </a:rPr>
            </a:br>
            <a:r>
              <a:rPr lang="en-US" altLang="en-US" dirty="0" smtClean="0">
                <a:solidFill>
                  <a:srgbClr val="003399"/>
                </a:solidFill>
              </a:rPr>
              <a:t>Chromium Project</a:t>
            </a:r>
            <a:endParaRPr altLang="en-US" dirty="0" smtClean="0">
              <a:solidFill>
                <a:srgbClr val="003399"/>
              </a:solidFill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3930153" y="5852160"/>
            <a:ext cx="5029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Doug Hintze, Manager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Environmental Management Los Alamos Field Office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January </a:t>
            </a: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12, </a:t>
            </a: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3868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303" y="-67407"/>
            <a:ext cx="4924696" cy="10883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What is being done about it? (cont.)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4766" r="4057" b="4796"/>
          <a:stretch/>
        </p:blipFill>
        <p:spPr>
          <a:xfrm>
            <a:off x="878889" y="1147087"/>
            <a:ext cx="7320539" cy="556555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Arc 8"/>
          <p:cNvSpPr>
            <a:spLocks noChangeAspect="1"/>
          </p:cNvSpPr>
          <p:nvPr/>
        </p:nvSpPr>
        <p:spPr>
          <a:xfrm rot="4650100">
            <a:off x="2888924" y="2058373"/>
            <a:ext cx="2514066" cy="3034593"/>
          </a:xfrm>
          <a:prstGeom prst="arc">
            <a:avLst>
              <a:gd name="adj1" fmla="val 16218237"/>
              <a:gd name="adj2" fmla="val 2007035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6735793" y="1102629"/>
            <a:ext cx="169099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Approximation of potential plume edge 2-3 years after start up of full system operation of Interim Measure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90587" y="2536957"/>
            <a:ext cx="1039830" cy="805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717319" y="2803278"/>
            <a:ext cx="1593707" cy="548808"/>
            <a:chOff x="3605952" y="2768531"/>
            <a:chExt cx="1348574" cy="511465"/>
          </a:xfrm>
        </p:grpSpPr>
        <p:grpSp>
          <p:nvGrpSpPr>
            <p:cNvPr id="13" name="Group 12"/>
            <p:cNvGrpSpPr/>
            <p:nvPr/>
          </p:nvGrpSpPr>
          <p:grpSpPr>
            <a:xfrm rot="21400678">
              <a:off x="3762124" y="2980267"/>
              <a:ext cx="953809" cy="299729"/>
              <a:chOff x="4834465" y="2980267"/>
              <a:chExt cx="726608" cy="29972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834467" y="2980267"/>
                <a:ext cx="726606" cy="84666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834465" y="2980268"/>
                <a:ext cx="677333" cy="299728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05952" y="2768531"/>
              <a:ext cx="1348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Groundwater Flow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496" y="0"/>
            <a:ext cx="4676503" cy="979714"/>
          </a:xfrm>
        </p:spPr>
        <p:txBody>
          <a:bodyPr/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739" y="1455818"/>
            <a:ext cx="7698658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 operations along Laboratory boundary with Pueblo de San Ildefonso in January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system operation summer/fall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studies to evaluate final remedy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21437" y="1752600"/>
            <a:ext cx="3755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860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183" y="69991"/>
            <a:ext cx="4690519" cy="8313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Presentation 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93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Chromium facts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the chromium plume?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being done about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What’s next?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Summary</a:t>
            </a: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74" y="0"/>
            <a:ext cx="5055325" cy="9666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Frequently Asked 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88" y="1286106"/>
            <a:ext cx="8307304" cy="4525963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County’s drinking water safe?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the chromium contamination come from?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it still being released to the environment?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we know where it is?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Laboratory doing about it?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chromium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treatment work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contamination be fully remedied?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timeframe?</a:t>
            </a:r>
          </a:p>
        </p:txBody>
      </p:sp>
    </p:spTree>
    <p:extLst>
      <p:ext uri="{BB962C8B-B14F-4D97-AF65-F5344CB8AC3E}">
        <p14:creationId xmlns:p14="http://schemas.microsoft.com/office/powerpoint/2010/main" val="42312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740" y="75746"/>
            <a:ext cx="4314260" cy="848522"/>
          </a:xfrm>
        </p:spPr>
        <p:txBody>
          <a:bodyPr/>
          <a:lstStyle/>
          <a:p>
            <a:r>
              <a:rPr lang="en-US" b="1" dirty="0" smtClean="0"/>
              <a:t>Chromium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509"/>
            <a:ext cx="6593840" cy="37432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Chromium occurs naturally in two forms:</a:t>
            </a:r>
          </a:p>
          <a:p>
            <a:pPr marL="685800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“Trivalent”  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 an essential nutrient (found in vitamins and food)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move in groundwater</a:t>
            </a:r>
          </a:p>
          <a:p>
            <a:pPr marL="685800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“Hexavalent”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“Dissolves” in water and can move in groundwater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change to trivalent chromium either naturally or using remediation approaches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LANL Chromium plume is hexavalent form</a:t>
            </a:r>
          </a:p>
        </p:txBody>
      </p:sp>
      <p:sp>
        <p:nvSpPr>
          <p:cNvPr id="5" name="AutoShape 2" descr="Image result for vita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43" y="1789364"/>
            <a:ext cx="1900907" cy="12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9740" y="6493803"/>
            <a:ext cx="2868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Cooling towers at LANL power plant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8843" r="3827" b="20661"/>
          <a:stretch/>
        </p:blipFill>
        <p:spPr bwMode="auto">
          <a:xfrm>
            <a:off x="5812814" y="4773208"/>
            <a:ext cx="2476452" cy="19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8" y="4675169"/>
            <a:ext cx="4867531" cy="145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2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Chromium was once used to prevent corrosion in power plant cooling </a:t>
            </a:r>
            <a:r>
              <a:rPr lang="en-US" sz="2200" b="1" dirty="0" smtClean="0">
                <a:solidFill>
                  <a:srgbClr val="002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towers</a:t>
            </a:r>
            <a:endParaRPr lang="en-US" sz="2200" b="1" dirty="0">
              <a:solidFill>
                <a:srgbClr val="002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297" y="-71277"/>
            <a:ext cx="5133703" cy="92407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Chromium in Groundwater Beneath LANL</a:t>
            </a:r>
            <a:endParaRPr lang="en-US" sz="2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92960" y="5283285"/>
            <a:ext cx="78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? ? ? ? ?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0417" y="5267896"/>
            <a:ext cx="1100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dirty="0">
                <a:solidFill>
                  <a:prstClr val="black"/>
                </a:solidFill>
              </a:rPr>
              <a:t>- - - - -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1044114"/>
            <a:ext cx="6957638" cy="5242386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51381" y="1547336"/>
            <a:ext cx="257875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Chromium (Cr) </a:t>
            </a:r>
            <a:r>
              <a:rPr lang="en-US" sz="1400" dirty="0">
                <a:solidFill>
                  <a:prstClr val="black"/>
                </a:solidFill>
              </a:rPr>
              <a:t>contamination in the regional aquifer is in </a:t>
            </a:r>
            <a:r>
              <a:rPr lang="en-US" sz="1400" dirty="0" smtClean="0">
                <a:solidFill>
                  <a:prstClr val="black"/>
                </a:solidFill>
              </a:rPr>
              <a:t>hexavalent </a:t>
            </a:r>
            <a:r>
              <a:rPr lang="en-US" sz="1400" dirty="0">
                <a:solidFill>
                  <a:prstClr val="black"/>
                </a:solidFill>
              </a:rPr>
              <a:t>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812" y="865671"/>
            <a:ext cx="695763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5888" indent="-115888" defTabSz="4572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Potassium dichromate used in cooling towers at a Laboratory power plant</a:t>
            </a:r>
          </a:p>
          <a:p>
            <a:pPr marL="123825" indent="-123825" defTabSz="4572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Up to 72,000 kg released from 1956-72 in hexavalent form [Cr(VI)]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3060" y="1718895"/>
            <a:ext cx="2264314" cy="2908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3 groundwater zones</a:t>
            </a:r>
          </a:p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Plume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is 900–1,000 feet below canyon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bottom in deepest zone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Size is approximately 1 mile x 1/2 mile x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&lt;50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feet thick</a:t>
            </a:r>
          </a:p>
          <a:p>
            <a:pPr marL="168275" lvl="1" indent="-114300" defTabSz="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115888" algn="l"/>
              </a:tabLst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Estimated downgradient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plume edge is approximately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1/4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mile from the closest drinking water well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9812" y="873294"/>
            <a:ext cx="708834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115888" indent="-115888" defTabSz="457200">
              <a:buSzPct val="100000"/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Potassium dichromate used in cooling towers at a Laboratory power plant</a:t>
            </a:r>
          </a:p>
          <a:p>
            <a:pPr marL="123825" indent="-123825" defTabSz="457200"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Up to 72,000 </a:t>
            </a:r>
            <a:r>
              <a:rPr lang="en-US" sz="1500" dirty="0" smtClean="0">
                <a:solidFill>
                  <a:prstClr val="black"/>
                </a:solidFill>
                <a:cs typeface="Arial" pitchFamily="34" charset="0"/>
              </a:rPr>
              <a:t>kg (159,000 </a:t>
            </a:r>
            <a:r>
              <a:rPr lang="en-US" sz="1500" dirty="0" err="1" smtClean="0">
                <a:solidFill>
                  <a:prstClr val="black"/>
                </a:solidFill>
                <a:cs typeface="Arial" pitchFamily="34" charset="0"/>
              </a:rPr>
              <a:t>lb</a:t>
            </a:r>
            <a:r>
              <a:rPr lang="en-US" sz="1500" dirty="0" smtClean="0">
                <a:solidFill>
                  <a:prstClr val="black"/>
                </a:solidFill>
                <a:cs typeface="Arial" pitchFamily="34" charset="0"/>
              </a:rPr>
              <a:t>) </a:t>
            </a: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released from 1956-72 in hexavalent form [Cr(VI)]</a:t>
            </a:r>
          </a:p>
        </p:txBody>
      </p:sp>
      <p:sp>
        <p:nvSpPr>
          <p:cNvPr id="4" name="5-Point Star 3"/>
          <p:cNvSpPr>
            <a:spLocks noChangeAspect="1"/>
          </p:cNvSpPr>
          <p:nvPr/>
        </p:nvSpPr>
        <p:spPr>
          <a:xfrm>
            <a:off x="3505213" y="2286000"/>
            <a:ext cx="228600" cy="2286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992638" y="2455608"/>
            <a:ext cx="512575" cy="678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21305" y="2400301"/>
            <a:ext cx="971333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Power Plant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4766" r="4057" b="4796"/>
          <a:stretch/>
        </p:blipFill>
        <p:spPr>
          <a:xfrm>
            <a:off x="1147033" y="3953234"/>
            <a:ext cx="2958586" cy="2249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002040" y="2098937"/>
            <a:ext cx="556890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Plume</a:t>
            </a:r>
            <a:endParaRPr lang="en-US" sz="1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5328271" y="2345158"/>
            <a:ext cx="952214" cy="39116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2366" y="0"/>
            <a:ext cx="4904352" cy="964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Where is the plume?</a:t>
            </a:r>
          </a:p>
        </p:txBody>
      </p:sp>
      <p:pic>
        <p:nvPicPr>
          <p:cNvPr id="6147" name="Picture 5" descr="Fig 5-2 LANL Geol &amp; Hydr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26" y="1084869"/>
            <a:ext cx="7307031" cy="4859487"/>
          </a:xfrm>
          <a:noFill/>
          <a:ln w="19050">
            <a:solidFill>
              <a:schemeClr val="tx1"/>
            </a:solidFill>
          </a:ln>
        </p:spPr>
      </p:pic>
      <p:sp>
        <p:nvSpPr>
          <p:cNvPr id="2" name="Right Brace 1"/>
          <p:cNvSpPr/>
          <p:nvPr/>
        </p:nvSpPr>
        <p:spPr>
          <a:xfrm>
            <a:off x="5840803" y="2937314"/>
            <a:ext cx="1491961" cy="1292116"/>
          </a:xfrm>
          <a:prstGeom prst="rightBrace">
            <a:avLst>
              <a:gd name="adj1" fmla="val 8333"/>
              <a:gd name="adj2" fmla="val 4846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32764" y="3428603"/>
            <a:ext cx="973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~1000 feet</a:t>
            </a:r>
            <a:endParaRPr lang="en-US" sz="1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444705" y="4229429"/>
            <a:ext cx="1841880" cy="918065"/>
            <a:chOff x="4427001" y="4161588"/>
            <a:chExt cx="2077378" cy="918065"/>
          </a:xfrm>
        </p:grpSpPr>
        <p:sp>
          <p:nvSpPr>
            <p:cNvPr id="15" name="Oval 14"/>
            <p:cNvSpPr/>
            <p:nvPr/>
          </p:nvSpPr>
          <p:spPr>
            <a:xfrm>
              <a:off x="4660526" y="4161588"/>
              <a:ext cx="1843853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5" idx="0"/>
            </p:cNvCxnSpPr>
            <p:nvPr/>
          </p:nvCxnSpPr>
          <p:spPr>
            <a:xfrm flipV="1">
              <a:off x="5213327" y="4161588"/>
              <a:ext cx="369125" cy="7482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427001" y="4710321"/>
              <a:ext cx="1312335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Cr </a:t>
              </a:r>
              <a:r>
                <a:rPr lang="en-US" sz="1400" dirty="0" smtClean="0">
                  <a:solidFill>
                    <a:schemeClr val="tx1"/>
                  </a:solidFill>
                </a:rPr>
                <a:t>Plume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854050" y="2829148"/>
            <a:ext cx="45719" cy="1423140"/>
            <a:chOff x="3449782" y="1399309"/>
            <a:chExt cx="755103" cy="3165764"/>
          </a:xfrm>
        </p:grpSpPr>
        <p:sp>
          <p:nvSpPr>
            <p:cNvPr id="23" name="Rectangle 22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49802" y="4417103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49812" y="4490601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36558" y="2937314"/>
            <a:ext cx="73561" cy="2133839"/>
            <a:chOff x="3449782" y="1399309"/>
            <a:chExt cx="755103" cy="3165764"/>
          </a:xfrm>
        </p:grpSpPr>
        <p:sp>
          <p:nvSpPr>
            <p:cNvPr id="4" name="Rectangle 3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449782" y="3721895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49792" y="3853848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49794" y="39755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49800" y="41279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49806" y="42803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9812" y="44327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69449" y="4777670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Water Supply Well</a:t>
            </a:r>
            <a:endParaRPr lang="en-US" sz="1100" dirty="0"/>
          </a:p>
        </p:txBody>
      </p:sp>
      <p:cxnSp>
        <p:nvCxnSpPr>
          <p:cNvPr id="36" name="Straight Arrow Connector 35"/>
          <p:cNvCxnSpPr>
            <a:stCxn id="13" idx="3"/>
          </p:cNvCxnSpPr>
          <p:nvPr/>
        </p:nvCxnSpPr>
        <p:spPr>
          <a:xfrm>
            <a:off x="2718509" y="4908475"/>
            <a:ext cx="20196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91952" y="1091796"/>
            <a:ext cx="514605" cy="131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89506" y="2048275"/>
            <a:ext cx="1163564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Monitoring Well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02205" y="2275773"/>
            <a:ext cx="451845" cy="553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610" y="0"/>
            <a:ext cx="5068389" cy="966651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is the plume? (cont.)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4992" r="4157" b="4992"/>
          <a:stretch/>
        </p:blipFill>
        <p:spPr bwMode="auto">
          <a:xfrm>
            <a:off x="997970" y="1073388"/>
            <a:ext cx="7148060" cy="54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3091" y="1898072"/>
            <a:ext cx="1689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Water-supply well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70618" y="2236626"/>
            <a:ext cx="422568" cy="3126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4992" r="4157" b="4992"/>
          <a:stretch/>
        </p:blipFill>
        <p:spPr bwMode="auto">
          <a:xfrm>
            <a:off x="847724" y="1038222"/>
            <a:ext cx="7594629" cy="57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275" y="0"/>
            <a:ext cx="5038725" cy="955057"/>
          </a:xfrm>
        </p:spPr>
        <p:txBody>
          <a:bodyPr/>
          <a:lstStyle/>
          <a:p>
            <a:r>
              <a:rPr lang="en-US" b="1" dirty="0" smtClean="0"/>
              <a:t>What is being done about it?</a:t>
            </a:r>
            <a:endParaRPr lang="en-US" b="1" dirty="0"/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2924939" y="4244017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582755" y="4047347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191615" y="4613349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3829574" y="5215567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4777703" y="5201909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5267849" y="5039983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7688" y="1562100"/>
            <a:ext cx="110799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Extract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2837" y="1562100"/>
            <a:ext cx="9394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Treat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62325" y="1563350"/>
            <a:ext cx="67518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sz="1600" b="0" dirty="0">
                <a:sym typeface="Wingdings" panose="05000000000000000000" pitchFamily="2" charset="2"/>
              </a:rPr>
              <a:t>Inject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4513724" y="3734186"/>
            <a:ext cx="24878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dirty="0">
                <a:sym typeface="Wingdings" panose="05000000000000000000" pitchFamily="2" charset="2"/>
              </a:rPr>
              <a:t>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5416" y="1199325"/>
            <a:ext cx="3650358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Hydraulic Control to Prevent Migration</a:t>
            </a:r>
            <a:endParaRPr lang="en-US" sz="16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3582390" y="3810963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5539463" y="4490238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5851190" y="3889601"/>
            <a:ext cx="27764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I?</a:t>
            </a:r>
            <a:endParaRPr lang="en-US" sz="1000" b="1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032528" y="3467886"/>
            <a:ext cx="27764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I?</a:t>
            </a:r>
            <a:endParaRPr lang="en-US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4950292" y="155219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Image result for ion exchange res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41676" y="0"/>
            <a:ext cx="4802324" cy="981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 smtClean="0"/>
              <a:t>Extraction, Treatment &amp; Injection Loop</a:t>
            </a:r>
            <a:endParaRPr lang="en-US" sz="2400" b="1" dirty="0"/>
          </a:p>
        </p:txBody>
      </p:sp>
      <p:pic>
        <p:nvPicPr>
          <p:cNvPr id="93" name="Picture 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7680" r="12043" b="8613"/>
          <a:stretch/>
        </p:blipFill>
        <p:spPr bwMode="auto">
          <a:xfrm>
            <a:off x="1085849" y="1087318"/>
            <a:ext cx="5966461" cy="48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2129728" y="2621338"/>
            <a:ext cx="178436" cy="2977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2215935" y="1998369"/>
            <a:ext cx="3011" cy="628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84939" y="3402015"/>
            <a:ext cx="1077499" cy="250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Extraction Well</a:t>
            </a:r>
            <a:endParaRPr lang="en-US" sz="1100" b="1" dirty="0"/>
          </a:p>
        </p:txBody>
      </p:sp>
      <p:sp>
        <p:nvSpPr>
          <p:cNvPr id="90" name="Rectangle 89"/>
          <p:cNvSpPr>
            <a:spLocks noChangeAspect="1"/>
          </p:cNvSpPr>
          <p:nvPr/>
        </p:nvSpPr>
        <p:spPr>
          <a:xfrm>
            <a:off x="1689884" y="1364804"/>
            <a:ext cx="782451" cy="610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23280" y="1626310"/>
            <a:ext cx="571577" cy="22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461559" y="979016"/>
            <a:ext cx="1460363" cy="4131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Ion Exchange Treatment Unit</a:t>
            </a:r>
            <a:endParaRPr lang="en-US" sz="1100" b="1" dirty="0"/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27106" r="19837" b="43916"/>
          <a:stretch/>
        </p:blipFill>
        <p:spPr bwMode="auto">
          <a:xfrm>
            <a:off x="1922614" y="1626310"/>
            <a:ext cx="695313" cy="3070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" name="Arc 70"/>
          <p:cNvSpPr/>
          <p:nvPr/>
        </p:nvSpPr>
        <p:spPr>
          <a:xfrm rot="11069304">
            <a:off x="1765411" y="4618686"/>
            <a:ext cx="880751" cy="178575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11069304">
            <a:off x="1751366" y="4772447"/>
            <a:ext cx="880751" cy="178575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Arc 72"/>
          <p:cNvSpPr/>
          <p:nvPr/>
        </p:nvSpPr>
        <p:spPr>
          <a:xfrm rot="20454128" flipV="1">
            <a:off x="1842759" y="4848615"/>
            <a:ext cx="760559" cy="93136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20454128" flipV="1">
            <a:off x="1842759" y="4662325"/>
            <a:ext cx="760559" cy="93136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4753" y="3122112"/>
            <a:ext cx="1562355" cy="625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371838" y="3361510"/>
            <a:ext cx="103392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Injection Well</a:t>
            </a:r>
            <a:endParaRPr lang="en-US" sz="1100" b="1" dirty="0"/>
          </a:p>
        </p:txBody>
      </p:sp>
      <p:sp>
        <p:nvSpPr>
          <p:cNvPr id="77" name="Rectangle 76"/>
          <p:cNvSpPr/>
          <p:nvPr/>
        </p:nvSpPr>
        <p:spPr>
          <a:xfrm>
            <a:off x="4441943" y="4303915"/>
            <a:ext cx="158533" cy="1189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32969" y="3122112"/>
            <a:ext cx="1501086" cy="847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585159" y="1998369"/>
            <a:ext cx="1794411" cy="49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4594360" y="2489276"/>
            <a:ext cx="0" cy="181464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648647" y="3951574"/>
            <a:ext cx="146790" cy="270377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880065" y="1090373"/>
            <a:ext cx="1155971" cy="842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2869825" y="1729563"/>
            <a:ext cx="129829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700721" y="5143086"/>
            <a:ext cx="1719914" cy="45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622591" y="1810693"/>
            <a:ext cx="1917740" cy="1081884"/>
          </a:xfrm>
          <a:custGeom>
            <a:avLst/>
            <a:gdLst>
              <a:gd name="connsiteX0" fmla="*/ 0 w 1991033"/>
              <a:gd name="connsiteY0" fmla="*/ 0 h 1128252"/>
              <a:gd name="connsiteX1" fmla="*/ 302342 w 1991033"/>
              <a:gd name="connsiteY1" fmla="*/ 0 h 1128252"/>
              <a:gd name="connsiteX2" fmla="*/ 309717 w 1991033"/>
              <a:gd name="connsiteY2" fmla="*/ 1128252 h 1128252"/>
              <a:gd name="connsiteX3" fmla="*/ 1607575 w 1991033"/>
              <a:gd name="connsiteY3" fmla="*/ 1128252 h 1128252"/>
              <a:gd name="connsiteX4" fmla="*/ 1607575 w 1991033"/>
              <a:gd name="connsiteY4" fmla="*/ 641555 h 1128252"/>
              <a:gd name="connsiteX5" fmla="*/ 1961536 w 1991033"/>
              <a:gd name="connsiteY5" fmla="*/ 634181 h 1128252"/>
              <a:gd name="connsiteX6" fmla="*/ 1991033 w 1991033"/>
              <a:gd name="connsiteY6" fmla="*/ 641555 h 1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033" h="1128252">
                <a:moveTo>
                  <a:pt x="0" y="0"/>
                </a:moveTo>
                <a:lnTo>
                  <a:pt x="302342" y="0"/>
                </a:lnTo>
                <a:cubicBezTo>
                  <a:pt x="304800" y="376084"/>
                  <a:pt x="307259" y="752168"/>
                  <a:pt x="309717" y="1128252"/>
                </a:cubicBezTo>
                <a:lnTo>
                  <a:pt x="1607575" y="1128252"/>
                </a:lnTo>
                <a:lnTo>
                  <a:pt x="1607575" y="641555"/>
                </a:lnTo>
                <a:lnTo>
                  <a:pt x="1961536" y="634181"/>
                </a:lnTo>
                <a:lnTo>
                  <a:pt x="1991033" y="641555"/>
                </a:ln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630522" y="1602567"/>
            <a:ext cx="1996817" cy="15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77530" y="1476838"/>
            <a:ext cx="717376" cy="91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6371" y="4738258"/>
            <a:ext cx="1691640" cy="8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68758" y="1389275"/>
            <a:ext cx="1198516" cy="600880"/>
            <a:chOff x="4609653" y="1264249"/>
            <a:chExt cx="4153363" cy="310896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53" y="1264249"/>
              <a:ext cx="4145280" cy="310896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8" t="4029" r="7008" b="35813"/>
            <a:stretch/>
          </p:blipFill>
          <p:spPr bwMode="auto">
            <a:xfrm>
              <a:off x="7196863" y="1264249"/>
              <a:ext cx="1566153" cy="11460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2960" y="1015667"/>
            <a:ext cx="6995160" cy="5050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66034" y="4109965"/>
            <a:ext cx="16041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INJECTED WATER RESULTS IN MOUNDING OF THE WATER TABLE</a:t>
            </a:r>
            <a:endParaRPr lang="en-US" sz="1000" b="1" dirty="0"/>
          </a:p>
        </p:txBody>
      </p:sp>
      <p:sp>
        <p:nvSpPr>
          <p:cNvPr id="26" name="Rectangle 25"/>
          <p:cNvSpPr/>
          <p:nvPr/>
        </p:nvSpPr>
        <p:spPr>
          <a:xfrm>
            <a:off x="2700721" y="5596211"/>
            <a:ext cx="1719914" cy="301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32170" y="2621338"/>
            <a:ext cx="811530" cy="271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18298" y="4641647"/>
            <a:ext cx="194007" cy="480060"/>
            <a:chOff x="2118298" y="4641647"/>
            <a:chExt cx="194007" cy="48006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129728" y="464164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122108" y="46911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133538" y="473689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125918" y="47864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122108" y="479404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130390" y="48435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33869" y="488929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118298" y="49388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129066" y="49769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121446" y="502645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132876" y="50721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133207" y="512170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4428860" y="447230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21240" y="45218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432670" y="456755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425050" y="46170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421240" y="462470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429522" y="46742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33001" y="471995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417430" y="47694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428198" y="48075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420578" y="485711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432008" y="49028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432339" y="495236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434332" y="437191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430522" y="437953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438804" y="442906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436216" y="49599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428596" y="500951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440026" y="50552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440357" y="510476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rc 133"/>
          <p:cNvSpPr/>
          <p:nvPr/>
        </p:nvSpPr>
        <p:spPr>
          <a:xfrm rot="11069304">
            <a:off x="1771414" y="4924847"/>
            <a:ext cx="880751" cy="178575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Arc 134"/>
          <p:cNvSpPr/>
          <p:nvPr/>
        </p:nvSpPr>
        <p:spPr>
          <a:xfrm rot="20454128" flipV="1">
            <a:off x="1850779" y="5001015"/>
            <a:ext cx="760559" cy="93136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312329" y="1212098"/>
            <a:ext cx="2549670" cy="2462213"/>
          </a:xfrm>
          <a:prstGeom prst="rect">
            <a:avLst/>
          </a:prstGeom>
          <a:solidFill>
            <a:srgbClr val="C5DC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Contaminated groundwater is pumped from extraction wells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Groundwater is treated using a method called ion exchange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Clean water is delivered via buried thick-walled piping to injection wells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Water exits the injection wells within the aquifer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99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17523</TotalTime>
  <Words>481</Words>
  <Application>Microsoft Office PowerPoint</Application>
  <PresentationFormat>On-screen Show (4:3)</PresentationFormat>
  <Paragraphs>96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Neue</vt:lpstr>
      <vt:lpstr>Times</vt:lpstr>
      <vt:lpstr>Wingdings</vt:lpstr>
      <vt:lpstr>ヒラギノ角ゴ ProN W3</vt:lpstr>
      <vt:lpstr>Custom Design</vt:lpstr>
      <vt:lpstr>EM SSAB EM-30 041713</vt:lpstr>
      <vt:lpstr>Los Alamos National Laboratory’s Chromium Project</vt:lpstr>
      <vt:lpstr>Presentation Outline</vt:lpstr>
      <vt:lpstr>Frequently Asked Questions</vt:lpstr>
      <vt:lpstr>Chromium Facts</vt:lpstr>
      <vt:lpstr>Chromium in Groundwater Beneath LANL</vt:lpstr>
      <vt:lpstr>Where is the plume?</vt:lpstr>
      <vt:lpstr>Where is the plume? (cont.)</vt:lpstr>
      <vt:lpstr>What is being done about it?</vt:lpstr>
      <vt:lpstr>PowerPoint Presentation</vt:lpstr>
      <vt:lpstr>What is being done about it? (cont.)</vt:lpstr>
      <vt:lpstr>What’s next?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Horak, Steven (CONTR)</cp:lastModifiedBy>
  <cp:revision>1728</cp:revision>
  <cp:lastPrinted>2016-05-06T20:43:59Z</cp:lastPrinted>
  <dcterms:created xsi:type="dcterms:W3CDTF">2013-04-18T14:54:59Z</dcterms:created>
  <dcterms:modified xsi:type="dcterms:W3CDTF">2018-01-09T16:01:00Z</dcterms:modified>
</cp:coreProperties>
</file>