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877" r:id="rId2"/>
  </p:sldMasterIdLst>
  <p:notesMasterIdLst>
    <p:notesMasterId r:id="rId16"/>
  </p:notesMasterIdLst>
  <p:handoutMasterIdLst>
    <p:handoutMasterId r:id="rId17"/>
  </p:handoutMasterIdLst>
  <p:sldIdLst>
    <p:sldId id="309" r:id="rId3"/>
    <p:sldId id="409" r:id="rId4"/>
    <p:sldId id="413" r:id="rId5"/>
    <p:sldId id="412" r:id="rId6"/>
    <p:sldId id="423" r:id="rId7"/>
    <p:sldId id="415" r:id="rId8"/>
    <p:sldId id="421" r:id="rId9"/>
    <p:sldId id="417" r:id="rId10"/>
    <p:sldId id="420" r:id="rId11"/>
    <p:sldId id="422" r:id="rId12"/>
    <p:sldId id="424" r:id="rId13"/>
    <p:sldId id="418" r:id="rId14"/>
    <p:sldId id="419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383">
          <p15:clr>
            <a:srgbClr val="A4A3A4"/>
          </p15:clr>
        </p15:guide>
        <p15:guide id="3" pos="2880">
          <p15:clr>
            <a:srgbClr val="A4A3A4"/>
          </p15:clr>
        </p15:guide>
        <p15:guide id="4" pos="3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lles" initials="g" lastIdx="2" clrIdx="0"/>
  <p:cmAuthor id="1" name="Rodriguez, Cheryl" initials="RC" lastIdx="16" clrIdx="1">
    <p:extLst>
      <p:ext uri="{19B8F6BF-5375-455C-9EA6-DF929625EA0E}">
        <p15:presenceInfo xmlns:p15="http://schemas.microsoft.com/office/powerpoint/2012/main" userId="S-1-5-21-2844929807-1687724802-988633214-1111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499"/>
    <a:srgbClr val="000099"/>
    <a:srgbClr val="0033CC"/>
    <a:srgbClr val="003399"/>
    <a:srgbClr val="336600"/>
    <a:srgbClr val="669900"/>
    <a:srgbClr val="9933FF"/>
    <a:srgbClr val="000066"/>
    <a:srgbClr val="3399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98" autoAdjust="0"/>
    <p:restoredTop sz="96305" autoAdjust="0"/>
  </p:normalViewPr>
  <p:slideViewPr>
    <p:cSldViewPr snapToGrid="0">
      <p:cViewPr varScale="1">
        <p:scale>
          <a:sx n="112" d="100"/>
          <a:sy n="112" d="100"/>
        </p:scale>
        <p:origin x="690" y="102"/>
      </p:cViewPr>
      <p:guideLst>
        <p:guide orient="horz" pos="2160"/>
        <p:guide orient="horz" pos="1383"/>
        <p:guide pos="2880"/>
        <p:guide pos="375"/>
      </p:guideLst>
    </p:cSldViewPr>
  </p:slideViewPr>
  <p:outlineViewPr>
    <p:cViewPr>
      <p:scale>
        <a:sx n="33" d="100"/>
        <a:sy n="33" d="100"/>
      </p:scale>
      <p:origin x="0" y="3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784" y="648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5597C-A6C6-4A7E-9130-47952ED4201C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B4131-410C-4410-B8F3-F1DB67FF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9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475" cy="465138"/>
          </a:xfrm>
          <a:prstGeom prst="rect">
            <a:avLst/>
          </a:prstGeom>
        </p:spPr>
        <p:txBody>
          <a:bodyPr vert="horz" wrap="square" lIns="93010" tIns="46504" rIns="93010" bIns="4650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wrap="square" lIns="93010" tIns="46504" rIns="93010" bIns="4650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0DBD8E-AEE9-4CF3-BC57-B4D583687361}" type="datetimeFigureOut">
              <a:rPr lang="en-US" altLang="en-US"/>
              <a:pPr/>
              <a:t>10/1/2018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0" tIns="46504" rIns="93010" bIns="4650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6429"/>
            <a:ext cx="5610225" cy="4183063"/>
          </a:xfrm>
          <a:prstGeom prst="rect">
            <a:avLst/>
          </a:prstGeom>
        </p:spPr>
        <p:txBody>
          <a:bodyPr vert="horz" lIns="93010" tIns="46504" rIns="93010" bIns="4650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677"/>
            <a:ext cx="3038475" cy="465138"/>
          </a:xfrm>
          <a:prstGeom prst="rect">
            <a:avLst/>
          </a:prstGeom>
        </p:spPr>
        <p:txBody>
          <a:bodyPr vert="horz" wrap="square" lIns="93010" tIns="46504" rIns="93010" bIns="4650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677"/>
            <a:ext cx="3038475" cy="465138"/>
          </a:xfrm>
          <a:prstGeom prst="rect">
            <a:avLst/>
          </a:prstGeom>
        </p:spPr>
        <p:txBody>
          <a:bodyPr vert="horz" wrap="square" lIns="93010" tIns="46504" rIns="93010" bIns="4650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CCB4AAC-3365-43E0-9B4B-512DE438802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4184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196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797" indent="-285692" defTabSz="94119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766" indent="-228554" defTabSz="94119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9872" indent="-228554" defTabSz="94119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6979" indent="-228554" defTabSz="94119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086" indent="-228554" defTabSz="9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191" indent="-228554" defTabSz="9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298" indent="-228554" defTabSz="9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404" indent="-228554" defTabSz="9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B88468F-FEA6-408E-9318-60A6FD4EF6FB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lang="en-US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672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CFDCF-1912-478B-A4C5-30D3A074FB7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084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38900" indent="-284191" defTabSz="9252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36766" indent="-227353" defTabSz="9252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91474" indent="-227353" defTabSz="9252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46179" indent="-227353" defTabSz="9252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00886" indent="-227353" defTabSz="92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55592" indent="-227353" defTabSz="92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10300" indent="-227353" defTabSz="92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65007" indent="-227353" defTabSz="92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5EBB26F-0B51-48F5-A492-A874EE4C3D59}" type="slidenum">
              <a:rPr lang="en-US" altLang="en-US" sz="1100">
                <a:solidFill>
                  <a:prstClr val="black"/>
                </a:solidFill>
              </a:rPr>
              <a:pPr/>
              <a:t>3</a:t>
            </a:fld>
            <a:endParaRPr lang="en-US" altLang="en-US" sz="1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32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CFDCF-1912-478B-A4C5-30D3A074FB7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395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CFDCF-1912-478B-A4C5-30D3A074FB7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353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CFDCF-1912-478B-A4C5-30D3A074FB7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02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800" y="4387854"/>
            <a:ext cx="5560060" cy="41560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76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075" y="274638"/>
            <a:ext cx="5038725" cy="504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0EF86E-4900-4D02-BF19-4D1DFAA94910}" type="datetimeFigureOut">
              <a:rPr lang="en-US" altLang="en-US"/>
              <a:pPr/>
              <a:t>10/1/2018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494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92D0C3-6B78-2741-8B00-1757FA3B3978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32774" y="6349032"/>
            <a:ext cx="2154026" cy="365125"/>
          </a:xfrm>
          <a:prstGeom prst="rect">
            <a:avLst/>
          </a:prstGeom>
        </p:spPr>
        <p:txBody>
          <a:bodyPr/>
          <a:lstStyle/>
          <a:p>
            <a:fld id="{07BE18A5-486A-B647-AD5B-912E2AA77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51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058909"/>
            <a:ext cx="7772400" cy="1470181"/>
          </a:xfrm>
        </p:spPr>
        <p:txBody>
          <a:bodyPr/>
          <a:lstStyle>
            <a:lvl1pPr algn="l">
              <a:lnSpc>
                <a:spcPct val="90000"/>
              </a:lnSpc>
              <a:defRPr sz="32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694800" y="3477600"/>
            <a:ext cx="6400800" cy="604800"/>
          </a:xfrm>
        </p:spPr>
        <p:txBody>
          <a:bodyPr/>
          <a:lstStyle>
            <a:lvl1pPr marL="0" indent="0" algn="l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06603"/>
      </p:ext>
    </p:extLst>
  </p:cSld>
  <p:clrMapOvr>
    <a:masterClrMapping/>
  </p:clrMapOvr>
  <p:transition/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00228BB-5946-41F0-8417-206CD083AFE3}" type="datetimeFigureOut">
              <a:rPr lang="en-US" altLang="en-US">
                <a:solidFill>
                  <a:prstClr val="black"/>
                </a:solidFill>
              </a:rPr>
              <a:pPr/>
              <a:t>10/1/2018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ED6C3B2-89A6-4354-B27F-7C6725C9FDB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3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EM-new-header-light-gold-swoosh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2" t="13883" r="4974" b="37798"/>
          <a:stretch/>
        </p:blipFill>
        <p:spPr bwMode="auto">
          <a:xfrm>
            <a:off x="3" y="3"/>
            <a:ext cx="9144000" cy="99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143375" y="274638"/>
            <a:ext cx="5000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36D7750-ADC7-46D2-B61D-22D56008091C}" type="datetimeFigureOut">
              <a:rPr lang="en-US" altLang="en-US"/>
              <a:pPr/>
              <a:t>10/1/2018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E473659-A596-4044-8F99-16A3A4564742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2058" name="TextBox 2"/>
          <p:cNvSpPr txBox="1">
            <a:spLocks noChangeArrowheads="1"/>
          </p:cNvSpPr>
          <p:nvPr/>
        </p:nvSpPr>
        <p:spPr bwMode="auto">
          <a:xfrm>
            <a:off x="7783513" y="6618288"/>
            <a:ext cx="1295400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E959CB8-4961-49E8-848A-A940B5EE85CE}" type="slidenum">
              <a:rPr lang="en-US" altLang="en-US" sz="1000">
                <a:solidFill>
                  <a:srgbClr val="FFFFFF"/>
                </a:solidFill>
                <a:latin typeface="Calibri" pitchFamily="34" charset="0"/>
                <a:ea typeface="ヒラギノ角ゴ ProN W3"/>
                <a:cs typeface="ヒラギノ角ゴ ProN W3"/>
              </a:rPr>
              <a:pPr algn="r" eaLnBrk="1" hangingPunct="1"/>
              <a:t>‹#›</a:t>
            </a:fld>
            <a:endParaRPr lang="en-US" altLang="en-US" sz="1000" dirty="0">
              <a:solidFill>
                <a:srgbClr val="FFFFFF"/>
              </a:solidFill>
              <a:latin typeface="Calibri" pitchFamily="34" charset="0"/>
              <a:ea typeface="ヒラギノ角ゴ ProN W3"/>
              <a:cs typeface="ヒラギノ角ゴ ProN W3"/>
            </a:endParaRPr>
          </a:p>
        </p:txBody>
      </p:sp>
      <p:pic>
        <p:nvPicPr>
          <p:cNvPr id="16" name="Picture 10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70" y="5948399"/>
            <a:ext cx="3230118" cy="8229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8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rgbClr val="0024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0024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0024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00249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24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4" descr="EM-new-header-light-gold-swoosh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70" r="16422"/>
          <a:stretch/>
        </p:blipFill>
        <p:spPr bwMode="auto">
          <a:xfrm>
            <a:off x="0" y="-1"/>
            <a:ext cx="9144000" cy="195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5"/>
          <p:cNvSpPr txBox="1">
            <a:spLocks noGrp="1"/>
          </p:cNvSpPr>
          <p:nvPr>
            <p:ph type="title"/>
          </p:nvPr>
        </p:nvSpPr>
        <p:spPr bwMode="auto">
          <a:xfrm>
            <a:off x="1169380" y="3409573"/>
            <a:ext cx="66294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Main Title</a:t>
            </a:r>
          </a:p>
        </p:txBody>
      </p:sp>
      <p:sp>
        <p:nvSpPr>
          <p:cNvPr id="1029" name="Rectangle 6"/>
          <p:cNvSpPr txBox="1">
            <a:spLocks noGrp="1" noChangeAspect="1"/>
          </p:cNvSpPr>
          <p:nvPr>
            <p:ph type="body" idx="1"/>
          </p:nvPr>
        </p:nvSpPr>
        <p:spPr bwMode="auto">
          <a:xfrm>
            <a:off x="685806" y="4292358"/>
            <a:ext cx="7596548" cy="156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Name</a:t>
            </a:r>
          </a:p>
          <a:p>
            <a:pPr lvl="0"/>
            <a:r>
              <a:rPr lang="en-US" altLang="en-US" dirty="0"/>
              <a:t>Director of External Affairs</a:t>
            </a:r>
          </a:p>
          <a:p>
            <a:pPr lvl="0"/>
            <a:r>
              <a:rPr lang="en-US" altLang="en-US" dirty="0"/>
              <a:t>Office of Environmental Management</a:t>
            </a:r>
          </a:p>
          <a:p>
            <a:pPr lvl="0"/>
            <a:endParaRPr lang="en-US" altLang="en-US" dirty="0"/>
          </a:p>
          <a:p>
            <a:pPr lvl="0"/>
            <a:r>
              <a:rPr lang="en-US" altLang="en-US" dirty="0"/>
              <a:t>Month X, 2013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6" y="1233069"/>
            <a:ext cx="3031292" cy="2011680"/>
          </a:xfrm>
          <a:prstGeom prst="rect">
            <a:avLst/>
          </a:prstGeom>
          <a:ln w="38100" cap="sq">
            <a:solidFill>
              <a:srgbClr val="33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84" y="1233111"/>
            <a:ext cx="3017520" cy="2011680"/>
          </a:xfrm>
          <a:prstGeom prst="rect">
            <a:avLst/>
          </a:prstGeom>
          <a:ln w="38100" cap="sq">
            <a:solidFill>
              <a:srgbClr val="33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284" y="881431"/>
            <a:ext cx="2679204" cy="2011680"/>
          </a:xfrm>
          <a:prstGeom prst="rect">
            <a:avLst/>
          </a:prstGeom>
          <a:ln w="38100" cap="sq">
            <a:solidFill>
              <a:srgbClr val="33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0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70" y="5948399"/>
            <a:ext cx="3230118" cy="8229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358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400" b="1">
          <a:solidFill>
            <a:srgbClr val="002499"/>
          </a:solidFill>
          <a:latin typeface="+mj-lt"/>
          <a:ea typeface="ヒラギノ角ゴ ProN W3"/>
          <a:cs typeface="ヒラギノ角ゴ ProN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499"/>
          </a:solidFill>
          <a:latin typeface="Calibri" pitchFamily="34" charset="0"/>
          <a:ea typeface="ヒラギノ角ゴ ProN W3"/>
          <a:cs typeface="ヒラギノ角ゴ ProN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499"/>
          </a:solidFill>
          <a:latin typeface="Calibri" pitchFamily="34" charset="0"/>
          <a:ea typeface="ヒラギノ角ゴ ProN W3"/>
          <a:cs typeface="ヒラギノ角ゴ ProN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499"/>
          </a:solidFill>
          <a:latin typeface="Calibri" pitchFamily="34" charset="0"/>
          <a:ea typeface="ヒラギノ角ゴ ProN W3"/>
          <a:cs typeface="ヒラギノ角ゴ ProN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499"/>
          </a:solidFill>
          <a:latin typeface="Calibri" pitchFamily="34" charset="0"/>
          <a:ea typeface="ヒラギノ角ゴ ProN W3"/>
          <a:cs typeface="ヒラギノ角ゴ ProN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9pPr>
    </p:titleStyle>
    <p:body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b="1">
          <a:solidFill>
            <a:srgbClr val="7F7F7F"/>
          </a:solidFill>
          <a:latin typeface="+mn-lt"/>
          <a:ea typeface="ヒラギノ角ゴ ProN W3"/>
          <a:cs typeface="ヒラギノ角ゴ ProN W3"/>
        </a:defRPr>
      </a:lvl1pPr>
      <a:lvl2pPr marL="514350" lvl="1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2pPr>
      <a:lvl3pPr marL="742950" lvl="2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3pPr>
      <a:lvl4pPr marL="971550" lvl="3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4pPr>
      <a:lvl5pPr marL="1200150" lvl="4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5pPr>
      <a:lvl6pPr marL="16573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6pPr>
      <a:lvl7pPr marL="21145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7pPr>
      <a:lvl8pPr marL="25717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8pPr>
      <a:lvl9pPr marL="30289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 txBox="1">
            <a:spLocks noGrp="1"/>
          </p:cNvSpPr>
          <p:nvPr>
            <p:ph type="ctrTitle"/>
          </p:nvPr>
        </p:nvSpPr>
        <p:spPr>
          <a:xfrm>
            <a:off x="478800" y="3768992"/>
            <a:ext cx="8229600" cy="1464327"/>
          </a:xfrm>
        </p:spPr>
        <p:txBody>
          <a:bodyPr anchor="ctr"/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dirty="0">
                <a:solidFill>
                  <a:srgbClr val="003399"/>
                </a:solidFill>
              </a:rPr>
              <a:t>Los Alamos National Laboratory’s</a:t>
            </a:r>
            <a:br>
              <a:rPr lang="en-US" altLang="en-US" dirty="0">
                <a:solidFill>
                  <a:srgbClr val="003399"/>
                </a:solidFill>
              </a:rPr>
            </a:br>
            <a:r>
              <a:rPr lang="en-US" altLang="en-US" dirty="0">
                <a:solidFill>
                  <a:srgbClr val="003399"/>
                </a:solidFill>
              </a:rPr>
              <a:t>Chromium </a:t>
            </a:r>
            <a:r>
              <a:rPr lang="en-US" altLang="en-US" dirty="0" smtClean="0">
                <a:solidFill>
                  <a:srgbClr val="003399"/>
                </a:solidFill>
              </a:rPr>
              <a:t>Project</a:t>
            </a:r>
            <a:br>
              <a:rPr lang="en-US" altLang="en-US" dirty="0" smtClean="0">
                <a:solidFill>
                  <a:srgbClr val="003399"/>
                </a:solidFill>
              </a:rPr>
            </a:br>
            <a:r>
              <a:rPr lang="en-US" altLang="en-US" dirty="0">
                <a:solidFill>
                  <a:srgbClr val="003399"/>
                </a:solidFill>
              </a:rPr>
              <a:t/>
            </a:r>
            <a:br>
              <a:rPr lang="en-US" altLang="en-US" dirty="0">
                <a:solidFill>
                  <a:srgbClr val="003399"/>
                </a:solidFill>
              </a:rPr>
            </a:br>
            <a:r>
              <a:rPr lang="en-US" altLang="en-US" sz="2200" dirty="0" err="1" smtClean="0">
                <a:solidFill>
                  <a:srgbClr val="003399"/>
                </a:solidFill>
              </a:rPr>
              <a:t>Buckman</a:t>
            </a:r>
            <a:r>
              <a:rPr lang="en-US" altLang="en-US" sz="2200" dirty="0" smtClean="0">
                <a:solidFill>
                  <a:srgbClr val="003399"/>
                </a:solidFill>
              </a:rPr>
              <a:t> Direct Diversion</a:t>
            </a:r>
            <a:endParaRPr altLang="en-US" sz="2200" dirty="0">
              <a:solidFill>
                <a:srgbClr val="003399"/>
              </a:solidFill>
            </a:endParaRPr>
          </a:p>
        </p:txBody>
      </p:sp>
      <p:sp>
        <p:nvSpPr>
          <p:cNvPr id="6147" name="Title 1"/>
          <p:cNvSpPr txBox="1">
            <a:spLocks/>
          </p:cNvSpPr>
          <p:nvPr/>
        </p:nvSpPr>
        <p:spPr bwMode="auto">
          <a:xfrm>
            <a:off x="3888208" y="5435194"/>
            <a:ext cx="5029200" cy="132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b="1" dirty="0" smtClean="0">
                <a:solidFill>
                  <a:srgbClr val="003399"/>
                </a:solidFill>
                <a:latin typeface="+mj-lt"/>
                <a:ea typeface="ヒラギノ角ゴ ProN W3"/>
                <a:cs typeface="Arial" panose="020B0604020202020204" pitchFamily="34" charset="0"/>
              </a:rPr>
              <a:t>Doug Hintze</a:t>
            </a:r>
            <a:endParaRPr lang="en-US" altLang="en-US" b="1" dirty="0">
              <a:solidFill>
                <a:srgbClr val="003399"/>
              </a:solidFill>
              <a:latin typeface="+mj-lt"/>
              <a:ea typeface="ヒラギノ角ゴ ProN W3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r>
              <a:rPr lang="en-US" altLang="en-US" sz="1600" b="1" dirty="0" smtClean="0">
                <a:solidFill>
                  <a:srgbClr val="003399"/>
                </a:solidFill>
                <a:latin typeface="+mj-lt"/>
                <a:ea typeface="ヒラギノ角ゴ ProN W3"/>
                <a:cs typeface="Arial" panose="020B0604020202020204" pitchFamily="34" charset="0"/>
              </a:rPr>
              <a:t>Manager</a:t>
            </a:r>
            <a:endParaRPr lang="en-US" altLang="en-US" sz="1600" b="1" strike="sngStrike" dirty="0">
              <a:solidFill>
                <a:srgbClr val="002499"/>
              </a:solidFill>
              <a:latin typeface="+mj-lt"/>
              <a:ea typeface="ヒラギノ角ゴ ProN W3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r>
              <a:rPr lang="en-US" altLang="en-US" sz="1600" b="1" dirty="0" smtClean="0">
                <a:solidFill>
                  <a:srgbClr val="003399"/>
                </a:solidFill>
                <a:latin typeface="+mj-lt"/>
                <a:ea typeface="ヒラギノ角ゴ ProN W3"/>
                <a:cs typeface="Arial" panose="020B0604020202020204" pitchFamily="34" charset="0"/>
              </a:rPr>
              <a:t>Environmental Management Los Alamos Field Office</a:t>
            </a:r>
          </a:p>
          <a:p>
            <a:pPr algn="r">
              <a:lnSpc>
                <a:spcPct val="90000"/>
              </a:lnSpc>
            </a:pPr>
            <a:r>
              <a:rPr lang="en-US" altLang="en-US" sz="1600" b="1" dirty="0" smtClean="0">
                <a:solidFill>
                  <a:srgbClr val="003399"/>
                </a:solidFill>
                <a:latin typeface="+mj-lt"/>
                <a:ea typeface="ヒラギノ角ゴ ProN W3"/>
                <a:cs typeface="Arial" panose="020B0604020202020204" pitchFamily="34" charset="0"/>
              </a:rPr>
              <a:t>October 4, </a:t>
            </a:r>
            <a:r>
              <a:rPr lang="en-US" altLang="en-US" sz="1600" b="1" dirty="0">
                <a:solidFill>
                  <a:srgbClr val="003399"/>
                </a:solidFill>
                <a:latin typeface="+mj-lt"/>
                <a:ea typeface="ヒラギノ角ゴ ProN W3"/>
                <a:cs typeface="Arial" panose="020B0604020202020204" pitchFamily="34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03868359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729B24-C8AF-4D47-B00D-4876A15F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Results</a:t>
            </a:r>
          </a:p>
        </p:txBody>
      </p:sp>
      <p:pic>
        <p:nvPicPr>
          <p:cNvPr id="3" name="Picture 2" descr="C:\Users\114847\AppData\Local\Microsoft\Windows\Temporary Internet Files\Content.Word\cond11_Cr_thirteenmeters_scenario_8a_20180208_180.jpg">
            <a:extLst>
              <a:ext uri="{FF2B5EF4-FFF2-40B4-BE49-F238E27FC236}">
                <a16:creationId xmlns:a16="http://schemas.microsoft.com/office/drawing/2014/main" xmlns="" id="{99E0C89A-521E-4657-9415-4B67A38D21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47" y="1030916"/>
            <a:ext cx="4937760" cy="27774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4" name="Picture 3" descr="C:\Users\114847\AppData\Local\Microsoft\Windows\Temporary Internet Files\Content.Word\cond11_Cr_thirteenmeters_scenario_8c_20180208_192.jpg">
            <a:extLst>
              <a:ext uri="{FF2B5EF4-FFF2-40B4-BE49-F238E27FC236}">
                <a16:creationId xmlns:a16="http://schemas.microsoft.com/office/drawing/2014/main" xmlns="" id="{19D67BE9-6339-42DF-980C-3652F7FA80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47" y="3886861"/>
            <a:ext cx="4937760" cy="27774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2CB307-485B-4690-8E36-710F64171E72}"/>
              </a:ext>
            </a:extLst>
          </p:cNvPr>
          <p:cNvSpPr txBox="1"/>
          <p:nvPr/>
        </p:nvSpPr>
        <p:spPr>
          <a:xfrm>
            <a:off x="74879" y="2489365"/>
            <a:ext cx="3711388" cy="126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Injection Scenarios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“pushes” contamination to the north and possibly towards PM-3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B93FDE0-6A82-478C-A13E-5C83AE828ABB}"/>
              </a:ext>
            </a:extLst>
          </p:cNvPr>
          <p:cNvSpPr txBox="1"/>
          <p:nvPr/>
        </p:nvSpPr>
        <p:spPr>
          <a:xfrm>
            <a:off x="74879" y="4175841"/>
            <a:ext cx="3721738" cy="126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Extraction Scenarios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“captures” contamination from the north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more protective of PM-3 </a:t>
            </a:r>
          </a:p>
        </p:txBody>
      </p:sp>
      <p:sp>
        <p:nvSpPr>
          <p:cNvPr id="7" name="Oval 6"/>
          <p:cNvSpPr/>
          <p:nvPr/>
        </p:nvSpPr>
        <p:spPr>
          <a:xfrm>
            <a:off x="7619999" y="1429763"/>
            <a:ext cx="385920" cy="39291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619999" y="4266232"/>
            <a:ext cx="385920" cy="39291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A8F696C-4F87-4A2C-8F07-C33C7E732D72}"/>
              </a:ext>
            </a:extLst>
          </p:cNvPr>
          <p:cNvSpPr/>
          <p:nvPr/>
        </p:nvSpPr>
        <p:spPr>
          <a:xfrm>
            <a:off x="89869" y="1000936"/>
            <a:ext cx="36241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Scenarios evaluated included continuous extraction at CrEX-1, </a:t>
            </a:r>
            <a:r>
              <a:rPr lang="en-US" dirty="0" smtClean="0"/>
              <a:t>CrEX-2 </a:t>
            </a:r>
            <a:r>
              <a:rPr lang="en-US" dirty="0"/>
              <a:t>and </a:t>
            </a:r>
            <a:r>
              <a:rPr lang="en-US" dirty="0" smtClean="0"/>
              <a:t>CrEX-3</a:t>
            </a:r>
            <a:r>
              <a:rPr lang="en-US" dirty="0"/>
              <a:t>, and continuous injection at all injection wells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757600" y="1626221"/>
            <a:ext cx="3548227" cy="972979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065489" y="4399613"/>
            <a:ext cx="3425252" cy="337279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025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Groundwater Modeling Animations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25252" y="2263515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movies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6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028" y="0"/>
            <a:ext cx="4676503" cy="979714"/>
          </a:xfrm>
        </p:spPr>
        <p:txBody>
          <a:bodyPr/>
          <a:lstStyle/>
          <a:p>
            <a:r>
              <a:rPr lang="en-US" b="1" dirty="0"/>
              <a:t>Project Status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0852" y="1237522"/>
            <a:ext cx="7698658" cy="4918348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Operated pumping and injection system for ~ 5 months in early 2017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Full-time operations along Laboratory boundary with Pueblo de San Ildefonso 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restarted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late May 2018 and will run continuously for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forseeable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future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CrIN-6 reconfiguration activities July – December 2018</a:t>
            </a:r>
          </a:p>
          <a:p>
            <a:pPr marL="857250" lvl="1" indent="-4572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Converting CrIN-6 into an extraction well (“CrEX-5”)</a:t>
            </a:r>
          </a:p>
          <a:p>
            <a:pPr marL="857250" lvl="1" indent="-4572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Design/install infrastructure to connect to treatment system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system operation (inclusive of CrEX-5) expected to start in early 2019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studies to evaluate final remedy</a:t>
            </a:r>
          </a:p>
        </p:txBody>
      </p:sp>
    </p:spTree>
    <p:extLst>
      <p:ext uri="{BB962C8B-B14F-4D97-AF65-F5344CB8AC3E}">
        <p14:creationId xmlns:p14="http://schemas.microsoft.com/office/powerpoint/2010/main" val="714592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21437" y="1752600"/>
            <a:ext cx="37555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86086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1442" y="89447"/>
            <a:ext cx="4690519" cy="831346"/>
          </a:xfrm>
        </p:spPr>
        <p:txBody>
          <a:bodyPr>
            <a:normAutofit/>
          </a:bodyPr>
          <a:lstStyle/>
          <a:p>
            <a:r>
              <a:rPr lang="en-US" sz="3200" b="1" dirty="0"/>
              <a:t>Presentation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6293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Groundwater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did the chromium come from and where is it now?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is being done to address the plume?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Recent </a:t>
            </a:r>
            <a:r>
              <a:rPr lang="en-US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strike="sngStrik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What’s next?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Summary</a:t>
            </a:r>
          </a:p>
          <a:p>
            <a:pPr marL="0" indent="0">
              <a:buNone/>
            </a:pPr>
            <a:endParaRPr lang="en-US" sz="2800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376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141891" y="0"/>
            <a:ext cx="4994827" cy="96499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Groundwater beneath </a:t>
            </a:r>
            <a:br>
              <a:rPr lang="en-US" altLang="en-US" b="1" dirty="0"/>
            </a:br>
            <a:r>
              <a:rPr lang="en-US" altLang="en-US" b="1" dirty="0"/>
              <a:t>Los Alamos</a:t>
            </a:r>
          </a:p>
        </p:txBody>
      </p:sp>
      <p:pic>
        <p:nvPicPr>
          <p:cNvPr id="6147" name="Picture 5" descr="Fig 5-2 LANL Geol &amp; Hydro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9526" y="1084869"/>
            <a:ext cx="7307031" cy="4859487"/>
          </a:xfrm>
          <a:noFill/>
          <a:ln w="19050">
            <a:solidFill>
              <a:schemeClr val="tx1"/>
            </a:solidFill>
          </a:ln>
        </p:spPr>
      </p:pic>
      <p:sp>
        <p:nvSpPr>
          <p:cNvPr id="2" name="Right Brace 1"/>
          <p:cNvSpPr/>
          <p:nvPr/>
        </p:nvSpPr>
        <p:spPr>
          <a:xfrm>
            <a:off x="5840803" y="2937314"/>
            <a:ext cx="1491961" cy="1292116"/>
          </a:xfrm>
          <a:prstGeom prst="rightBrace">
            <a:avLst>
              <a:gd name="adj1" fmla="val 8333"/>
              <a:gd name="adj2" fmla="val 4846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332764" y="3428603"/>
            <a:ext cx="973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~1000 feet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444705" y="4229429"/>
            <a:ext cx="1841880" cy="918065"/>
            <a:chOff x="4427001" y="4161588"/>
            <a:chExt cx="2077378" cy="918065"/>
          </a:xfrm>
        </p:grpSpPr>
        <p:sp>
          <p:nvSpPr>
            <p:cNvPr id="15" name="Oval 14"/>
            <p:cNvSpPr/>
            <p:nvPr/>
          </p:nvSpPr>
          <p:spPr>
            <a:xfrm>
              <a:off x="4660526" y="4161588"/>
              <a:ext cx="1843853" cy="457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>
              <a:cxnSpLocks/>
              <a:endCxn id="15" idx="0"/>
            </p:cNvCxnSpPr>
            <p:nvPr/>
          </p:nvCxnSpPr>
          <p:spPr>
            <a:xfrm flipV="1">
              <a:off x="5213327" y="4161588"/>
              <a:ext cx="369125" cy="6498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427001" y="4710321"/>
              <a:ext cx="1312335" cy="36933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400" dirty="0">
                  <a:solidFill>
                    <a:schemeClr val="tx1"/>
                  </a:solidFill>
                </a:rPr>
                <a:t>Cr Plume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 flipH="1">
            <a:off x="3854047" y="2829147"/>
            <a:ext cx="45719" cy="1423141"/>
            <a:chOff x="3449782" y="1399309"/>
            <a:chExt cx="755103" cy="3165764"/>
          </a:xfrm>
        </p:grpSpPr>
        <p:sp>
          <p:nvSpPr>
            <p:cNvPr id="23" name="Rectangle 22"/>
            <p:cNvSpPr/>
            <p:nvPr/>
          </p:nvSpPr>
          <p:spPr>
            <a:xfrm>
              <a:off x="3449782" y="1399309"/>
              <a:ext cx="755073" cy="316576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3449802" y="4417103"/>
              <a:ext cx="755073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449812" y="4490601"/>
              <a:ext cx="755073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936558" y="2937314"/>
            <a:ext cx="73561" cy="2133839"/>
            <a:chOff x="3449782" y="1399309"/>
            <a:chExt cx="755103" cy="3165764"/>
          </a:xfrm>
        </p:grpSpPr>
        <p:sp>
          <p:nvSpPr>
            <p:cNvPr id="4" name="Rectangle 3"/>
            <p:cNvSpPr/>
            <p:nvPr/>
          </p:nvSpPr>
          <p:spPr>
            <a:xfrm>
              <a:off x="3449782" y="1399309"/>
              <a:ext cx="755073" cy="316576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3449782" y="3721895"/>
              <a:ext cx="7550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449792" y="3853848"/>
              <a:ext cx="7550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449794" y="3975576"/>
              <a:ext cx="75507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449800" y="4127976"/>
              <a:ext cx="75507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449806" y="4280376"/>
              <a:ext cx="75507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449812" y="4432776"/>
              <a:ext cx="75507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057646" y="1933905"/>
            <a:ext cx="1582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Typical Water-Supply </a:t>
            </a:r>
            <a:r>
              <a:rPr lang="en-US" sz="1400" dirty="0">
                <a:latin typeface="+mn-lt"/>
              </a:rPr>
              <a:t>Well</a:t>
            </a:r>
          </a:p>
        </p:txBody>
      </p:sp>
      <p:cxnSp>
        <p:nvCxnSpPr>
          <p:cNvPr id="36" name="Straight Arrow Connector 35"/>
          <p:cNvCxnSpPr>
            <a:stCxn id="13" idx="2"/>
          </p:cNvCxnSpPr>
          <p:nvPr/>
        </p:nvCxnSpPr>
        <p:spPr>
          <a:xfrm>
            <a:off x="1849125" y="2457125"/>
            <a:ext cx="993771" cy="6820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791952" y="1091796"/>
            <a:ext cx="514605" cy="1314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183912" y="1456140"/>
            <a:ext cx="1185687" cy="56764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400" dirty="0" smtClean="0">
                <a:solidFill>
                  <a:schemeClr val="tx1"/>
                </a:solidFill>
              </a:rPr>
              <a:t>Typical Monitoring </a:t>
            </a:r>
            <a:r>
              <a:rPr lang="en-US" sz="1400" dirty="0">
                <a:solidFill>
                  <a:schemeClr val="tx1"/>
                </a:solidFill>
              </a:rPr>
              <a:t>Well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783956" y="2059784"/>
            <a:ext cx="1070091" cy="74650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844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297" y="-71277"/>
            <a:ext cx="5133703" cy="924070"/>
          </a:xfrm>
        </p:spPr>
        <p:txBody>
          <a:bodyPr>
            <a:normAutofit/>
          </a:bodyPr>
          <a:lstStyle/>
          <a:p>
            <a:r>
              <a:rPr lang="en-US" sz="2700" b="1" dirty="0"/>
              <a:t>Chromium in Groundwater Beneath LANL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2960" y="5283285"/>
            <a:ext cx="782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prstClr val="black"/>
                </a:solidFill>
              </a:rPr>
              <a:t>? ? ? ? ? ?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20417" y="5267896"/>
            <a:ext cx="11002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100" dirty="0">
                <a:solidFill>
                  <a:prstClr val="black"/>
                </a:solidFill>
              </a:rPr>
              <a:t>- - - - -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2" y="1044114"/>
            <a:ext cx="6957638" cy="5242386"/>
          </a:xfrm>
          <a:prstGeom prst="rect">
            <a:avLst/>
          </a:prstGeom>
          <a:effectLst/>
        </p:spPr>
      </p:pic>
      <p:sp>
        <p:nvSpPr>
          <p:cNvPr id="9" name="TextBox 8"/>
          <p:cNvSpPr txBox="1"/>
          <p:nvPr/>
        </p:nvSpPr>
        <p:spPr>
          <a:xfrm>
            <a:off x="151381" y="1547336"/>
            <a:ext cx="2578755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1400" dirty="0">
                <a:solidFill>
                  <a:prstClr val="black"/>
                </a:solidFill>
              </a:rPr>
              <a:t>Chromium (Cr) contamination in the regional aquifer is in hexavalent form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9812" y="865671"/>
            <a:ext cx="6957638" cy="553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15888" indent="-115888" defTabSz="457200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tabLst>
                <a:tab pos="514350" algn="l"/>
              </a:tabLst>
            </a:pPr>
            <a:r>
              <a:rPr lang="en-US" sz="1500" dirty="0">
                <a:solidFill>
                  <a:prstClr val="black"/>
                </a:solidFill>
                <a:cs typeface="Arial" pitchFamily="34" charset="0"/>
              </a:rPr>
              <a:t>Potassium dichromate used in cooling towers at a Laboratory power plant</a:t>
            </a:r>
          </a:p>
          <a:p>
            <a:pPr marL="123825" indent="-123825" defTabSz="457200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prstClr val="black"/>
                </a:solidFill>
                <a:cs typeface="Arial" pitchFamily="34" charset="0"/>
              </a:rPr>
              <a:t>Up to 72,000 kg released from 1956-72 in hexavalent form [Cr(VI)]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93060" y="1718895"/>
            <a:ext cx="2264314" cy="29084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68275" lvl="1" indent="-114300" defTabSz="45720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tabLst>
                <a:tab pos="168275" algn="l"/>
                <a:tab pos="284163" algn="l"/>
              </a:tabLst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3 groundwater zones</a:t>
            </a:r>
          </a:p>
          <a:p>
            <a:pPr marL="168275" lvl="1" indent="-114300" defTabSz="45720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tabLst>
                <a:tab pos="168275" algn="l"/>
                <a:tab pos="284163" algn="l"/>
              </a:tabLst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Plume is 900–1,000 feet below canyon bottom in deepest zone</a:t>
            </a:r>
          </a:p>
          <a:p>
            <a:pPr marL="168275" lvl="1" indent="-114300" defTabSz="45720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tabLst>
                <a:tab pos="168275" algn="l"/>
                <a:tab pos="284163" algn="l"/>
              </a:tabLst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Size is approximately 1 mile x 1/2 mile x </a:t>
            </a:r>
            <a:r>
              <a:rPr lang="en-US" sz="1400" dirty="0" smtClean="0">
                <a:solidFill>
                  <a:prstClr val="black"/>
                </a:solidFill>
                <a:cs typeface="Arial" pitchFamily="34" charset="0"/>
              </a:rPr>
              <a:t>&lt;75 </a:t>
            </a: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feet thick</a:t>
            </a:r>
          </a:p>
          <a:p>
            <a:pPr marL="168275" lvl="1" indent="-114300" defTabSz="457200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  <a:tabLst>
                <a:tab pos="115888" algn="l"/>
              </a:tabLst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Estimated downgradient plume edge is approximately 1/4 mile from the closest drinking water well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9812" y="873294"/>
            <a:ext cx="7088348" cy="553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marL="115888" indent="-115888" defTabSz="457200">
              <a:buSzPct val="100000"/>
              <a:buFont typeface="Wingdings" panose="05000000000000000000" pitchFamily="2" charset="2"/>
              <a:buChar char="§"/>
              <a:tabLst>
                <a:tab pos="514350" algn="l"/>
              </a:tabLst>
            </a:pPr>
            <a:r>
              <a:rPr lang="en-US" sz="1500" dirty="0">
                <a:solidFill>
                  <a:prstClr val="black"/>
                </a:solidFill>
                <a:cs typeface="Arial" pitchFamily="34" charset="0"/>
              </a:rPr>
              <a:t>Potassium dichromate used in cooling towers at a Laboratory power plant</a:t>
            </a:r>
          </a:p>
          <a:p>
            <a:pPr marL="123825" indent="-123825" defTabSz="457200">
              <a:buSzPct val="10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prstClr val="black"/>
                </a:solidFill>
                <a:cs typeface="Arial" pitchFamily="34" charset="0"/>
              </a:rPr>
              <a:t>Up to 160,000 </a:t>
            </a:r>
            <a:r>
              <a:rPr lang="en-US" sz="1500" dirty="0" err="1">
                <a:solidFill>
                  <a:prstClr val="black"/>
                </a:solidFill>
                <a:cs typeface="Arial" pitchFamily="34" charset="0"/>
              </a:rPr>
              <a:t>lb</a:t>
            </a:r>
            <a:r>
              <a:rPr lang="en-US" sz="1500" dirty="0">
                <a:solidFill>
                  <a:prstClr val="black"/>
                </a:solidFill>
                <a:cs typeface="Arial" pitchFamily="34" charset="0"/>
              </a:rPr>
              <a:t> released from 1956-72 in hexavalent form [Cr(VI)]</a:t>
            </a:r>
          </a:p>
        </p:txBody>
      </p:sp>
      <p:sp>
        <p:nvSpPr>
          <p:cNvPr id="4" name="5-Point Star 3"/>
          <p:cNvSpPr>
            <a:spLocks noChangeAspect="1"/>
          </p:cNvSpPr>
          <p:nvPr/>
        </p:nvSpPr>
        <p:spPr>
          <a:xfrm>
            <a:off x="3505213" y="2286000"/>
            <a:ext cx="228600" cy="228600"/>
          </a:xfrm>
          <a:prstGeom prst="star5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2992638" y="2455608"/>
            <a:ext cx="512575" cy="6780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21305" y="2400301"/>
            <a:ext cx="971333" cy="24622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Power Plant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" t="4766" r="4057" b="4796"/>
          <a:stretch/>
        </p:blipFill>
        <p:spPr>
          <a:xfrm>
            <a:off x="1147033" y="3953234"/>
            <a:ext cx="2958586" cy="22493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6002039" y="2098937"/>
            <a:ext cx="651679" cy="24622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Plume</a:t>
            </a:r>
          </a:p>
        </p:txBody>
      </p:sp>
      <p:cxnSp>
        <p:nvCxnSpPr>
          <p:cNvPr id="22" name="Straight Arrow Connector 21"/>
          <p:cNvCxnSpPr>
            <a:stCxn id="21" idx="2"/>
          </p:cNvCxnSpPr>
          <p:nvPr/>
        </p:nvCxnSpPr>
        <p:spPr>
          <a:xfrm flipH="1">
            <a:off x="5328271" y="2345158"/>
            <a:ext cx="999608" cy="39116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385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t="11741" r="4337" b="6088"/>
          <a:stretch/>
        </p:blipFill>
        <p:spPr bwMode="auto">
          <a:xfrm>
            <a:off x="4452911" y="3958615"/>
            <a:ext cx="4332034" cy="2873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7325" y="629"/>
            <a:ext cx="5066674" cy="827347"/>
          </a:xfrm>
        </p:spPr>
        <p:txBody>
          <a:bodyPr>
            <a:normAutofit fontScale="90000"/>
          </a:bodyPr>
          <a:lstStyle/>
          <a:p>
            <a:r>
              <a:rPr lang="en-US" sz="2600" b="1" dirty="0" smtClean="0"/>
              <a:t>Updates to Plume Definition: CrIN-6</a:t>
            </a:r>
            <a:endParaRPr lang="en-US" sz="2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269303" y="4239714"/>
            <a:ext cx="582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CrIN-6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407487" y="4515947"/>
            <a:ext cx="160219" cy="52815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8" t="18483" r="17137" b="18341"/>
          <a:stretch/>
        </p:blipFill>
        <p:spPr>
          <a:xfrm>
            <a:off x="4452911" y="776008"/>
            <a:ext cx="4317376" cy="3140272"/>
          </a:xfrm>
          <a:prstGeom prst="rect">
            <a:avLst/>
          </a:prstGeom>
          <a:ln w="12700">
            <a:solidFill>
              <a:schemeClr val="tx1"/>
            </a:solidFill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661400" y="1124520"/>
            <a:ext cx="582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CrIN-6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851514" y="1355368"/>
            <a:ext cx="73051" cy="51193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64363" y="1867301"/>
            <a:ext cx="3891606" cy="35548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Installation of injection well</a:t>
            </a:r>
            <a:r>
              <a:rPr lang="en-US" sz="1500" dirty="0">
                <a:solidFill>
                  <a:srgbClr val="FF0000"/>
                </a:solidFill>
              </a:rPr>
              <a:t> </a:t>
            </a:r>
            <a:r>
              <a:rPr lang="en-US" sz="1500" dirty="0"/>
              <a:t>CrIN-6 completed in July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Concentration of Cr in CrIN-6 is ~270 ppb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500" dirty="0" smtClean="0"/>
              <a:t>Consistent </a:t>
            </a:r>
            <a:r>
              <a:rPr lang="en-US" sz="1500" dirty="0"/>
              <a:t>with model predictions of plume in the CrIN-6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Updated depiction of plume is based on CrIN-6 data and models that were consistent with CrIN-6 Cr </a:t>
            </a:r>
            <a:r>
              <a:rPr lang="en-US" sz="1500" dirty="0" smtClean="0"/>
              <a:t>concentration</a:t>
            </a:r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Specific </a:t>
            </a:r>
            <a:r>
              <a:rPr lang="en-US" sz="1500" dirty="0"/>
              <a:t>location of 50 ppb edge is uncertain.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Plume did not suddenly expand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Continued </a:t>
            </a:r>
            <a:r>
              <a:rPr lang="en-US" sz="1500" dirty="0"/>
              <a:t>coordination with Los Alamos County to ensure protection of drinking water (PM-3)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88332" y="771432"/>
            <a:ext cx="1872468" cy="1600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lIns="18288" tIns="18288" rIns="18288" bIns="18288" rtlCol="0">
            <a:spAutoFit/>
          </a:bodyPr>
          <a:lstStyle/>
          <a:p>
            <a:pPr algn="ctr"/>
            <a:r>
              <a:rPr lang="en-US" sz="800" b="1" dirty="0"/>
              <a:t>From 2016 CrIN-6 Drilling Work Plan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95999" y="3969892"/>
            <a:ext cx="3347611" cy="1600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lIns="18288" tIns="18288" rIns="18288" bIns="18288" rtlCol="0">
            <a:spAutoFit/>
          </a:bodyPr>
          <a:lstStyle/>
          <a:p>
            <a:pPr algn="ctr"/>
            <a:r>
              <a:rPr lang="en-US" sz="800" b="1" dirty="0"/>
              <a:t>Updated based on CrIN-6 Cr concentrations and model estimations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65275" y="4117947"/>
            <a:ext cx="521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PM-3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445399" y="4341606"/>
            <a:ext cx="218313" cy="25325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706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" t="4992" r="4157" b="4992"/>
          <a:stretch/>
        </p:blipFill>
        <p:spPr bwMode="auto">
          <a:xfrm>
            <a:off x="847724" y="1038222"/>
            <a:ext cx="7594629" cy="576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2390" y="1"/>
            <a:ext cx="5972783" cy="763983"/>
          </a:xfrm>
        </p:spPr>
        <p:txBody>
          <a:bodyPr/>
          <a:lstStyle/>
          <a:p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dirty="0" smtClean="0"/>
              <a:t>Interim Measure Technical Approach</a:t>
            </a:r>
            <a:endParaRPr lang="en-US" sz="2400" b="1" dirty="0"/>
          </a:p>
        </p:txBody>
      </p:sp>
      <p:sp>
        <p:nvSpPr>
          <p:cNvPr id="16" name="TextBox 15"/>
          <p:cNvSpPr txBox="1">
            <a:spLocks noChangeAspect="1"/>
          </p:cNvSpPr>
          <p:nvPr/>
        </p:nvSpPr>
        <p:spPr>
          <a:xfrm>
            <a:off x="2924939" y="4244017"/>
            <a:ext cx="247184" cy="24622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/>
              <a:t>E</a:t>
            </a:r>
          </a:p>
        </p:txBody>
      </p:sp>
      <p:sp>
        <p:nvSpPr>
          <p:cNvPr id="18" name="TextBox 17"/>
          <p:cNvSpPr txBox="1">
            <a:spLocks noChangeAspect="1"/>
          </p:cNvSpPr>
          <p:nvPr/>
        </p:nvSpPr>
        <p:spPr>
          <a:xfrm>
            <a:off x="4582755" y="4047347"/>
            <a:ext cx="247184" cy="24622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/>
              <a:t>E</a:t>
            </a:r>
          </a:p>
        </p:txBody>
      </p:sp>
      <p:sp>
        <p:nvSpPr>
          <p:cNvPr id="19" name="TextBox 18"/>
          <p:cNvSpPr txBox="1">
            <a:spLocks noChangeAspect="1"/>
          </p:cNvSpPr>
          <p:nvPr/>
        </p:nvSpPr>
        <p:spPr>
          <a:xfrm>
            <a:off x="4191615" y="4613349"/>
            <a:ext cx="247184" cy="24622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/>
              <a:t>E</a:t>
            </a:r>
          </a:p>
        </p:txBody>
      </p:sp>
      <p:sp>
        <p:nvSpPr>
          <p:cNvPr id="20" name="TextBox 19"/>
          <p:cNvSpPr txBox="1">
            <a:spLocks noChangeAspect="1"/>
          </p:cNvSpPr>
          <p:nvPr/>
        </p:nvSpPr>
        <p:spPr>
          <a:xfrm>
            <a:off x="3829574" y="5215567"/>
            <a:ext cx="218330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/>
              <a:t>I</a:t>
            </a:r>
          </a:p>
        </p:txBody>
      </p:sp>
      <p:sp>
        <p:nvSpPr>
          <p:cNvPr id="21" name="TextBox 20"/>
          <p:cNvSpPr txBox="1">
            <a:spLocks noChangeAspect="1"/>
          </p:cNvSpPr>
          <p:nvPr/>
        </p:nvSpPr>
        <p:spPr>
          <a:xfrm>
            <a:off x="4777703" y="5201909"/>
            <a:ext cx="218330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/>
              <a:t>I</a:t>
            </a:r>
          </a:p>
        </p:txBody>
      </p:sp>
      <p:sp>
        <p:nvSpPr>
          <p:cNvPr id="22" name="TextBox 21"/>
          <p:cNvSpPr txBox="1">
            <a:spLocks noChangeAspect="1"/>
          </p:cNvSpPr>
          <p:nvPr/>
        </p:nvSpPr>
        <p:spPr>
          <a:xfrm>
            <a:off x="5267849" y="5039983"/>
            <a:ext cx="218330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/>
              <a:t>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7688" y="1562100"/>
            <a:ext cx="1107996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Extract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22837" y="1562100"/>
            <a:ext cx="93948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ym typeface="Wingdings" panose="05000000000000000000" pitchFamily="2" charset="2"/>
              </a:rPr>
              <a:t>Treat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262325" y="1563350"/>
            <a:ext cx="675185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00" b="1"/>
            </a:lvl1pPr>
          </a:lstStyle>
          <a:p>
            <a:r>
              <a:rPr lang="en-US" sz="1600" b="0" dirty="0">
                <a:sym typeface="Wingdings" panose="05000000000000000000" pitchFamily="2" charset="2"/>
              </a:rPr>
              <a:t>Inject</a:t>
            </a:r>
            <a:endParaRPr lang="en-US" sz="1600" b="0" dirty="0"/>
          </a:p>
        </p:txBody>
      </p:sp>
      <p:sp>
        <p:nvSpPr>
          <p:cNvPr id="17" name="TextBox 16"/>
          <p:cNvSpPr txBox="1"/>
          <p:nvPr/>
        </p:nvSpPr>
        <p:spPr>
          <a:xfrm>
            <a:off x="4513724" y="3734186"/>
            <a:ext cx="248786" cy="2462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00" b="1"/>
            </a:lvl1pPr>
          </a:lstStyle>
          <a:p>
            <a:r>
              <a:rPr lang="en-US" dirty="0">
                <a:sym typeface="Wingdings" panose="05000000000000000000" pitchFamily="2" charset="2"/>
              </a:rPr>
              <a:t>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35416" y="1199325"/>
            <a:ext cx="3650358" cy="338554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Hydraulic Control to Prevent Migration</a:t>
            </a:r>
          </a:p>
        </p:txBody>
      </p:sp>
      <p:sp>
        <p:nvSpPr>
          <p:cNvPr id="23" name="TextBox 22"/>
          <p:cNvSpPr txBox="1">
            <a:spLocks noChangeAspect="1"/>
          </p:cNvSpPr>
          <p:nvPr/>
        </p:nvSpPr>
        <p:spPr>
          <a:xfrm>
            <a:off x="3582390" y="3810963"/>
            <a:ext cx="247184" cy="24622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/>
              <a:t>E</a:t>
            </a:r>
          </a:p>
        </p:txBody>
      </p:sp>
      <p:sp>
        <p:nvSpPr>
          <p:cNvPr id="24" name="TextBox 23"/>
          <p:cNvSpPr txBox="1">
            <a:spLocks noChangeAspect="1"/>
          </p:cNvSpPr>
          <p:nvPr/>
        </p:nvSpPr>
        <p:spPr>
          <a:xfrm>
            <a:off x="5539463" y="4490238"/>
            <a:ext cx="218330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/>
              <a:t>I</a:t>
            </a:r>
          </a:p>
        </p:txBody>
      </p:sp>
      <p:sp>
        <p:nvSpPr>
          <p:cNvPr id="25" name="TextBox 24"/>
          <p:cNvSpPr txBox="1">
            <a:spLocks noChangeAspect="1"/>
          </p:cNvSpPr>
          <p:nvPr/>
        </p:nvSpPr>
        <p:spPr>
          <a:xfrm>
            <a:off x="5851190" y="3889601"/>
            <a:ext cx="219932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/>
              <a:t>I</a:t>
            </a:r>
          </a:p>
        </p:txBody>
      </p:sp>
      <p:sp>
        <p:nvSpPr>
          <p:cNvPr id="26" name="TextBox 25"/>
          <p:cNvSpPr txBox="1">
            <a:spLocks noChangeAspect="1"/>
          </p:cNvSpPr>
          <p:nvPr/>
        </p:nvSpPr>
        <p:spPr>
          <a:xfrm>
            <a:off x="6032528" y="3467886"/>
            <a:ext cx="269626" cy="24622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E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0292" y="1552192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97E6F9D1-FEBD-44FD-AF14-AEF895F955EA}"/>
              </a:ext>
            </a:extLst>
          </p:cNvPr>
          <p:cNvSpPr/>
          <p:nvPr/>
        </p:nvSpPr>
        <p:spPr>
          <a:xfrm rot="21117158">
            <a:off x="3521536" y="4925783"/>
            <a:ext cx="2290077" cy="635352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493A2118-84FF-4499-9D26-FECA56B025D8}"/>
              </a:ext>
            </a:extLst>
          </p:cNvPr>
          <p:cNvSpPr/>
          <p:nvPr/>
        </p:nvSpPr>
        <p:spPr>
          <a:xfrm rot="17518804">
            <a:off x="4963479" y="3765349"/>
            <a:ext cx="2002432" cy="635352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379AB5-D050-4283-AE29-049C5F4182BA}"/>
              </a:ext>
            </a:extLst>
          </p:cNvPr>
          <p:cNvSpPr txBox="1"/>
          <p:nvPr/>
        </p:nvSpPr>
        <p:spPr>
          <a:xfrm>
            <a:off x="6385774" y="4654288"/>
            <a:ext cx="14414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Initial Phase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96939496-AEC5-409E-986A-1DF7BA1A0400}"/>
              </a:ext>
            </a:extLst>
          </p:cNvPr>
          <p:cNvCxnSpPr>
            <a:cxnSpLocks/>
            <a:stCxn id="6" idx="1"/>
            <a:endCxn id="5" idx="6"/>
          </p:cNvCxnSpPr>
          <p:nvPr/>
        </p:nvCxnSpPr>
        <p:spPr>
          <a:xfrm flipH="1">
            <a:off x="5800337" y="4838954"/>
            <a:ext cx="585437" cy="244209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17DB273-2B5F-4464-9CEA-A89022713033}"/>
              </a:ext>
            </a:extLst>
          </p:cNvPr>
          <p:cNvSpPr txBox="1"/>
          <p:nvPr/>
        </p:nvSpPr>
        <p:spPr>
          <a:xfrm>
            <a:off x="6769881" y="3870921"/>
            <a:ext cx="168507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Second Phase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9CF6ABA0-5BAE-43C1-8C64-96D90032BB13}"/>
              </a:ext>
            </a:extLst>
          </p:cNvPr>
          <p:cNvCxnSpPr>
            <a:cxnSpLocks/>
            <a:endCxn id="27" idx="4"/>
          </p:cNvCxnSpPr>
          <p:nvPr/>
        </p:nvCxnSpPr>
        <p:spPr>
          <a:xfrm flipH="1">
            <a:off x="6259280" y="4111574"/>
            <a:ext cx="510602" cy="9035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854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17B01C-9690-4EF5-AB86-0E30C4EDC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Changes to </a:t>
            </a:r>
            <a:r>
              <a:rPr lang="en-US" dirty="0" smtClean="0"/>
              <a:t>IM Approach</a:t>
            </a:r>
            <a:endParaRPr lang="en-US" dirty="0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9D32A986-1A22-4028-B98E-191A2BDD82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" t="4992" r="4157" b="4992"/>
          <a:stretch/>
        </p:blipFill>
        <p:spPr bwMode="auto">
          <a:xfrm>
            <a:off x="3339261" y="1511757"/>
            <a:ext cx="5725182" cy="434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F7FEC2-8055-4707-9A42-E64C8273A947}"/>
              </a:ext>
            </a:extLst>
          </p:cNvPr>
          <p:cNvSpPr txBox="1"/>
          <p:nvPr/>
        </p:nvSpPr>
        <p:spPr>
          <a:xfrm>
            <a:off x="161365" y="1313926"/>
            <a:ext cx="3187551" cy="46063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April 26, 2018 Submittal to NMED - </a:t>
            </a:r>
            <a:r>
              <a:rPr lang="en-US" sz="1600" i="1" dirty="0"/>
              <a:t>Evaluation of Chromium Plume Control Interim Measure Operational Alternatives for Injection Well CrIN-6</a:t>
            </a:r>
            <a:endParaRPr lang="en-US" sz="1600" dirty="0"/>
          </a:p>
          <a:p>
            <a:pPr>
              <a:spcBef>
                <a:spcPts val="1000"/>
              </a:spcBef>
            </a:pPr>
            <a:r>
              <a:rPr lang="en-US" sz="1600" dirty="0"/>
              <a:t>Evaluated injection vs. extraction scenarios for CrIN-6</a:t>
            </a:r>
          </a:p>
          <a:p>
            <a:pPr>
              <a:spcBef>
                <a:spcPts val="1000"/>
              </a:spcBef>
            </a:pPr>
            <a:r>
              <a:rPr lang="en-US" sz="1600" dirty="0"/>
              <a:t>Primary considerations:</a:t>
            </a:r>
          </a:p>
          <a:p>
            <a:pPr marL="285750" indent="-169863">
              <a:buFont typeface="Arial" panose="020B0604020202020204" pitchFamily="34" charset="0"/>
              <a:buChar char="•"/>
            </a:pPr>
            <a:r>
              <a:rPr lang="en-US" sz="1400" dirty="0"/>
              <a:t>Establish control of plume edge</a:t>
            </a:r>
          </a:p>
          <a:p>
            <a:pPr marL="285750" indent="-169863">
              <a:buFont typeface="Arial" panose="020B0604020202020204" pitchFamily="34" charset="0"/>
              <a:buChar char="•"/>
            </a:pPr>
            <a:r>
              <a:rPr lang="en-US" sz="1400" dirty="0"/>
              <a:t>Protect PM-3</a:t>
            </a:r>
          </a:p>
          <a:p>
            <a:pPr marL="285750" indent="-169863">
              <a:buFont typeface="Arial" panose="020B0604020202020204" pitchFamily="34" charset="0"/>
              <a:buChar char="•"/>
            </a:pPr>
            <a:r>
              <a:rPr lang="en-US" sz="1400" dirty="0"/>
              <a:t>Rate of reduction of Cr downgradient (east) of CrIN-6</a:t>
            </a:r>
          </a:p>
          <a:p>
            <a:pPr>
              <a:spcBef>
                <a:spcPts val="1000"/>
              </a:spcBef>
            </a:pPr>
            <a:r>
              <a:rPr lang="en-US" sz="1600" dirty="0"/>
              <a:t>Conclusion:</a:t>
            </a:r>
          </a:p>
          <a:p>
            <a:pPr marL="285750" indent="-169863">
              <a:buFont typeface="Arial" panose="020B0604020202020204" pitchFamily="34" charset="0"/>
              <a:buChar char="•"/>
            </a:pPr>
            <a:r>
              <a:rPr lang="en-US" sz="1400" dirty="0"/>
              <a:t>Convert CrIN-6 to extraction well</a:t>
            </a:r>
          </a:p>
          <a:p>
            <a:pPr marL="285750" indent="-169863">
              <a:buFont typeface="Arial" panose="020B0604020202020204" pitchFamily="34" charset="0"/>
              <a:buChar char="•"/>
            </a:pPr>
            <a:r>
              <a:rPr lang="en-US" sz="1400" dirty="0"/>
              <a:t>Install additional monitoring well</a:t>
            </a:r>
          </a:p>
          <a:p>
            <a:pPr>
              <a:spcBef>
                <a:spcPts val="1000"/>
              </a:spcBef>
            </a:pPr>
            <a:r>
              <a:rPr lang="en-US" sz="1600" dirty="0"/>
              <a:t>June 6, 2018 NMED Approval to convert CrIN-6 to CrEX-5</a:t>
            </a: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xmlns="" id="{C22F7A50-AB01-4A46-AFF9-B61C67DB868B}"/>
              </a:ext>
            </a:extLst>
          </p:cNvPr>
          <p:cNvSpPr/>
          <p:nvPr/>
        </p:nvSpPr>
        <p:spPr>
          <a:xfrm>
            <a:off x="7611316" y="3306696"/>
            <a:ext cx="128132" cy="1237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432B9F9-FEF7-42F0-8C2C-F5367D7D6EA2}"/>
              </a:ext>
            </a:extLst>
          </p:cNvPr>
          <p:cNvSpPr txBox="1"/>
          <p:nvPr/>
        </p:nvSpPr>
        <p:spPr>
          <a:xfrm>
            <a:off x="6598025" y="2011723"/>
            <a:ext cx="127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Approximate location of new monitoring well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F57455B9-A5BC-46B4-8A00-7A3F2E35F0BB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7237825" y="2658054"/>
            <a:ext cx="373491" cy="6486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781218" y="2616819"/>
            <a:ext cx="331731" cy="36536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65EB4AF-2F11-44CE-A824-42E48056E35B}"/>
              </a:ext>
            </a:extLst>
          </p:cNvPr>
          <p:cNvGrpSpPr/>
          <p:nvPr/>
        </p:nvGrpSpPr>
        <p:grpSpPr>
          <a:xfrm>
            <a:off x="4496517" y="2805162"/>
            <a:ext cx="1593707" cy="548808"/>
            <a:chOff x="3605952" y="2768531"/>
            <a:chExt cx="1348574" cy="51146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A866B450-0A32-4C33-8A27-CC032A9E627C}"/>
                </a:ext>
              </a:extLst>
            </p:cNvPr>
            <p:cNvGrpSpPr/>
            <p:nvPr/>
          </p:nvGrpSpPr>
          <p:grpSpPr>
            <a:xfrm rot="21400678">
              <a:off x="3762124" y="2980267"/>
              <a:ext cx="953809" cy="299729"/>
              <a:chOff x="4834465" y="2980267"/>
              <a:chExt cx="726608" cy="299729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xmlns="" id="{B33C892C-8955-477E-A396-4F5A1F8BD561}"/>
                  </a:ext>
                </a:extLst>
              </p:cNvPr>
              <p:cNvCxnSpPr/>
              <p:nvPr/>
            </p:nvCxnSpPr>
            <p:spPr>
              <a:xfrm>
                <a:off x="4834467" y="2980267"/>
                <a:ext cx="726606" cy="84666"/>
              </a:xfrm>
              <a:prstGeom prst="straightConnector1">
                <a:avLst/>
              </a:prstGeom>
              <a:ln w="15875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xmlns="" id="{2B5FAE5A-E78C-4128-A76F-FB44B04E69C2}"/>
                  </a:ext>
                </a:extLst>
              </p:cNvPr>
              <p:cNvCxnSpPr/>
              <p:nvPr/>
            </p:nvCxnSpPr>
            <p:spPr>
              <a:xfrm>
                <a:off x="4834465" y="2980268"/>
                <a:ext cx="677333" cy="299728"/>
              </a:xfrm>
              <a:prstGeom prst="straightConnector1">
                <a:avLst/>
              </a:prstGeom>
              <a:ln w="15875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C7499C7-8784-4A99-A8E5-FDBF2EA73DB3}"/>
                </a:ext>
              </a:extLst>
            </p:cNvPr>
            <p:cNvSpPr txBox="1"/>
            <p:nvPr/>
          </p:nvSpPr>
          <p:spPr>
            <a:xfrm>
              <a:off x="3605952" y="2768531"/>
              <a:ext cx="13485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Groundwater Flow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7361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9303" y="-67407"/>
            <a:ext cx="4924696" cy="1088315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b="1" dirty="0"/>
              <a:t>Goal of the Interim Measure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" t="4766" r="4057" b="4796"/>
          <a:stretch/>
        </p:blipFill>
        <p:spPr>
          <a:xfrm>
            <a:off x="878889" y="1147087"/>
            <a:ext cx="7320539" cy="5565559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9" name="Arc 8"/>
          <p:cNvSpPr>
            <a:spLocks noChangeAspect="1"/>
          </p:cNvSpPr>
          <p:nvPr/>
        </p:nvSpPr>
        <p:spPr>
          <a:xfrm rot="4650100">
            <a:off x="2888924" y="2058373"/>
            <a:ext cx="2514066" cy="3034593"/>
          </a:xfrm>
          <a:prstGeom prst="arc">
            <a:avLst>
              <a:gd name="adj1" fmla="val 16218237"/>
              <a:gd name="adj2" fmla="val 2007035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4"/>
          <p:cNvSpPr txBox="1"/>
          <p:nvPr/>
        </p:nvSpPr>
        <p:spPr>
          <a:xfrm>
            <a:off x="6735793" y="1102629"/>
            <a:ext cx="169099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Approximation of  plume edge 2-3 years after start up of full system operation of Interim Measure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690587" y="2536957"/>
            <a:ext cx="1039830" cy="8051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717319" y="2803278"/>
            <a:ext cx="1593707" cy="548808"/>
            <a:chOff x="3605952" y="2768531"/>
            <a:chExt cx="1348574" cy="511465"/>
          </a:xfrm>
        </p:grpSpPr>
        <p:grpSp>
          <p:nvGrpSpPr>
            <p:cNvPr id="13" name="Group 12"/>
            <p:cNvGrpSpPr/>
            <p:nvPr/>
          </p:nvGrpSpPr>
          <p:grpSpPr>
            <a:xfrm rot="21400678">
              <a:off x="3762124" y="2980267"/>
              <a:ext cx="953809" cy="299729"/>
              <a:chOff x="4834465" y="2980267"/>
              <a:chExt cx="726608" cy="299729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4834467" y="2980267"/>
                <a:ext cx="726606" cy="84666"/>
              </a:xfrm>
              <a:prstGeom prst="straightConnector1">
                <a:avLst/>
              </a:prstGeom>
              <a:ln w="15875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4834465" y="2980268"/>
                <a:ext cx="677333" cy="299728"/>
              </a:xfrm>
              <a:prstGeom prst="straightConnector1">
                <a:avLst/>
              </a:prstGeom>
              <a:ln w="15875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3605952" y="2768531"/>
              <a:ext cx="13485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Groundwater Flow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5455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 descr="Image result for ion exchange resi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341676" y="0"/>
            <a:ext cx="4802324" cy="981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/>
              <a:t>Extraction, Treatment &amp; Injection Loop</a:t>
            </a:r>
          </a:p>
        </p:txBody>
      </p:sp>
      <p:pic>
        <p:nvPicPr>
          <p:cNvPr id="93" name="Picture 9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6" t="7680" r="12043" b="8613"/>
          <a:stretch/>
        </p:blipFill>
        <p:spPr bwMode="auto">
          <a:xfrm>
            <a:off x="1085849" y="1087318"/>
            <a:ext cx="5966461" cy="48005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4" name="Rectangle 93"/>
          <p:cNvSpPr/>
          <p:nvPr/>
        </p:nvSpPr>
        <p:spPr>
          <a:xfrm>
            <a:off x="2129728" y="2621338"/>
            <a:ext cx="178436" cy="29772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5" name="Straight Arrow Connector 94"/>
          <p:cNvCxnSpPr>
            <a:endCxn id="3075" idx="2"/>
          </p:cNvCxnSpPr>
          <p:nvPr/>
        </p:nvCxnSpPr>
        <p:spPr>
          <a:xfrm flipV="1">
            <a:off x="2215935" y="2243821"/>
            <a:ext cx="2711" cy="3835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084939" y="3402015"/>
            <a:ext cx="1077499" cy="2508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Extraction Well</a:t>
            </a:r>
          </a:p>
        </p:txBody>
      </p:sp>
      <p:sp>
        <p:nvSpPr>
          <p:cNvPr id="90" name="Rectangle 89"/>
          <p:cNvSpPr>
            <a:spLocks noChangeAspect="1"/>
          </p:cNvSpPr>
          <p:nvPr/>
        </p:nvSpPr>
        <p:spPr>
          <a:xfrm>
            <a:off x="1689884" y="1364804"/>
            <a:ext cx="782451" cy="6106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923280" y="1626310"/>
            <a:ext cx="571577" cy="229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0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8" t="27106" r="19837" b="43916"/>
          <a:stretch/>
        </p:blipFill>
        <p:spPr bwMode="auto">
          <a:xfrm>
            <a:off x="1922614" y="1626310"/>
            <a:ext cx="695313" cy="30702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1" name="Arc 70"/>
          <p:cNvSpPr/>
          <p:nvPr/>
        </p:nvSpPr>
        <p:spPr>
          <a:xfrm rot="11069304">
            <a:off x="1765411" y="4618686"/>
            <a:ext cx="880751" cy="178575"/>
          </a:xfrm>
          <a:prstGeom prst="arc">
            <a:avLst/>
          </a:prstGeom>
          <a:ln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/>
          <p:cNvSpPr/>
          <p:nvPr/>
        </p:nvSpPr>
        <p:spPr>
          <a:xfrm rot="11069304">
            <a:off x="1751366" y="4772447"/>
            <a:ext cx="880751" cy="178575"/>
          </a:xfrm>
          <a:prstGeom prst="arc">
            <a:avLst/>
          </a:prstGeom>
          <a:ln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Arc 72"/>
          <p:cNvSpPr/>
          <p:nvPr/>
        </p:nvSpPr>
        <p:spPr>
          <a:xfrm rot="20928016" flipV="1">
            <a:off x="1862215" y="4865543"/>
            <a:ext cx="760559" cy="93136"/>
          </a:xfrm>
          <a:prstGeom prst="arc">
            <a:avLst/>
          </a:prstGeom>
          <a:ln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/>
          <p:cNvSpPr/>
          <p:nvPr/>
        </p:nvSpPr>
        <p:spPr>
          <a:xfrm rot="20911307" flipV="1">
            <a:off x="1862215" y="4705909"/>
            <a:ext cx="760559" cy="93136"/>
          </a:xfrm>
          <a:prstGeom prst="arc">
            <a:avLst/>
          </a:prstGeom>
          <a:ln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404753" y="3122112"/>
            <a:ext cx="1562355" cy="625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3371838" y="3361510"/>
            <a:ext cx="103392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Injection Well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441943" y="4303915"/>
            <a:ext cx="158533" cy="11894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4732969" y="3122112"/>
            <a:ext cx="1501086" cy="8477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4585159" y="1998369"/>
            <a:ext cx="1794411" cy="490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/>
          <p:nvPr/>
        </p:nvCxnSpPr>
        <p:spPr>
          <a:xfrm>
            <a:off x="4594360" y="2489276"/>
            <a:ext cx="0" cy="181464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4648647" y="3951574"/>
            <a:ext cx="146790" cy="270377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2880065" y="1090373"/>
            <a:ext cx="1155971" cy="842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>
            <a:off x="2869825" y="1729563"/>
            <a:ext cx="1298291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2700721" y="5143086"/>
            <a:ext cx="1719914" cy="4555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2622591" y="1810693"/>
            <a:ext cx="1917740" cy="1081884"/>
          </a:xfrm>
          <a:custGeom>
            <a:avLst/>
            <a:gdLst>
              <a:gd name="connsiteX0" fmla="*/ 0 w 1991033"/>
              <a:gd name="connsiteY0" fmla="*/ 0 h 1128252"/>
              <a:gd name="connsiteX1" fmla="*/ 302342 w 1991033"/>
              <a:gd name="connsiteY1" fmla="*/ 0 h 1128252"/>
              <a:gd name="connsiteX2" fmla="*/ 309717 w 1991033"/>
              <a:gd name="connsiteY2" fmla="*/ 1128252 h 1128252"/>
              <a:gd name="connsiteX3" fmla="*/ 1607575 w 1991033"/>
              <a:gd name="connsiteY3" fmla="*/ 1128252 h 1128252"/>
              <a:gd name="connsiteX4" fmla="*/ 1607575 w 1991033"/>
              <a:gd name="connsiteY4" fmla="*/ 641555 h 1128252"/>
              <a:gd name="connsiteX5" fmla="*/ 1961536 w 1991033"/>
              <a:gd name="connsiteY5" fmla="*/ 634181 h 1128252"/>
              <a:gd name="connsiteX6" fmla="*/ 1991033 w 1991033"/>
              <a:gd name="connsiteY6" fmla="*/ 641555 h 112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033" h="1128252">
                <a:moveTo>
                  <a:pt x="0" y="0"/>
                </a:moveTo>
                <a:lnTo>
                  <a:pt x="302342" y="0"/>
                </a:lnTo>
                <a:cubicBezTo>
                  <a:pt x="304800" y="376084"/>
                  <a:pt x="307259" y="752168"/>
                  <a:pt x="309717" y="1128252"/>
                </a:cubicBezTo>
                <a:lnTo>
                  <a:pt x="1607575" y="1128252"/>
                </a:lnTo>
                <a:lnTo>
                  <a:pt x="1607575" y="641555"/>
                </a:lnTo>
                <a:lnTo>
                  <a:pt x="1961536" y="634181"/>
                </a:lnTo>
                <a:lnTo>
                  <a:pt x="1991033" y="641555"/>
                </a:lnTo>
              </a:path>
            </a:pathLst>
          </a:cu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2630522" y="1602567"/>
            <a:ext cx="1996817" cy="159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277530" y="1476838"/>
            <a:ext cx="717376" cy="915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46371" y="4738258"/>
            <a:ext cx="1691640" cy="8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410513" y="1090372"/>
            <a:ext cx="1619417" cy="1153449"/>
            <a:chOff x="4609653" y="1264249"/>
            <a:chExt cx="4153363" cy="310896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9653" y="1264249"/>
              <a:ext cx="4145280" cy="310896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78" t="4029" r="7008" b="35813"/>
            <a:stretch/>
          </p:blipFill>
          <p:spPr bwMode="auto">
            <a:xfrm>
              <a:off x="7196863" y="1264249"/>
              <a:ext cx="1566153" cy="1146028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>
            <a:off x="822960" y="1015667"/>
            <a:ext cx="6995160" cy="50507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966034" y="4109965"/>
            <a:ext cx="160413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INJECTED WATER RESULTS IN MOUNDING OF THE WATER TABLE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700721" y="5596211"/>
            <a:ext cx="1719914" cy="301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932170" y="2621338"/>
            <a:ext cx="811530" cy="2712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2118298" y="4641647"/>
            <a:ext cx="194007" cy="480060"/>
            <a:chOff x="2118298" y="4641647"/>
            <a:chExt cx="194007" cy="48006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2129728" y="4641647"/>
              <a:ext cx="1784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122108" y="4691177"/>
              <a:ext cx="1784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2133538" y="4736897"/>
              <a:ext cx="1784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2125918" y="4786427"/>
              <a:ext cx="1784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2122108" y="4794047"/>
              <a:ext cx="1784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2130390" y="4843577"/>
              <a:ext cx="1784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2133869" y="4889297"/>
              <a:ext cx="1784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118298" y="4938827"/>
              <a:ext cx="1784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2129066" y="4976927"/>
              <a:ext cx="1784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121446" y="5026457"/>
              <a:ext cx="1784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2132876" y="5072177"/>
              <a:ext cx="1784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133207" y="5121707"/>
              <a:ext cx="1784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Straight Connector 111"/>
          <p:cNvCxnSpPr/>
          <p:nvPr/>
        </p:nvCxnSpPr>
        <p:spPr>
          <a:xfrm>
            <a:off x="4428860" y="447230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4421240" y="452183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4432670" y="456755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4425050" y="461708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421240" y="462470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4429522" y="467423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4433001" y="471995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4417430" y="476948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4428198" y="480758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4420578" y="485711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4432008" y="490283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4432339" y="495236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4434332" y="4371919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4430522" y="4379539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4438804" y="4429069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4436216" y="495998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4428596" y="500951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4440026" y="505523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4440357" y="510476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Arc 133"/>
          <p:cNvSpPr/>
          <p:nvPr/>
        </p:nvSpPr>
        <p:spPr>
          <a:xfrm rot="11069304">
            <a:off x="1771414" y="4924847"/>
            <a:ext cx="880751" cy="178575"/>
          </a:xfrm>
          <a:prstGeom prst="arc">
            <a:avLst/>
          </a:prstGeom>
          <a:ln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Arc 134"/>
          <p:cNvSpPr/>
          <p:nvPr/>
        </p:nvSpPr>
        <p:spPr>
          <a:xfrm rot="21062529" flipV="1">
            <a:off x="1860507" y="5017943"/>
            <a:ext cx="760559" cy="93136"/>
          </a:xfrm>
          <a:prstGeom prst="arc">
            <a:avLst/>
          </a:prstGeom>
          <a:ln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6312329" y="1212098"/>
            <a:ext cx="2549670" cy="2462213"/>
          </a:xfrm>
          <a:prstGeom prst="rect">
            <a:avLst/>
          </a:prstGeom>
          <a:solidFill>
            <a:srgbClr val="C5DC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Contaminated groundwater is pumped from extraction wells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Groundwater is treated using a method called ion exchange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Clean water is delivered via buried thick-walled piping to injection wells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Water exits the injection wells within the aquifer 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985204" y="1442931"/>
            <a:ext cx="1460363" cy="4131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Ion Exchange Treatment Unit</a:t>
            </a:r>
          </a:p>
        </p:txBody>
      </p:sp>
    </p:spTree>
    <p:extLst>
      <p:ext uri="{BB962C8B-B14F-4D97-AF65-F5344CB8AC3E}">
        <p14:creationId xmlns:p14="http://schemas.microsoft.com/office/powerpoint/2010/main" val="75994897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M SSAB EM-30 0417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EM SSAB EM-30 041713</Template>
  <TotalTime>17999</TotalTime>
  <Words>612</Words>
  <Application>Microsoft Office PowerPoint</Application>
  <PresentationFormat>On-screen Show (4:3)</PresentationFormat>
  <Paragraphs>113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Helvetica Neue</vt:lpstr>
      <vt:lpstr>Times</vt:lpstr>
      <vt:lpstr>Wingdings</vt:lpstr>
      <vt:lpstr>ヒラギノ角ゴ ProN W3</vt:lpstr>
      <vt:lpstr>Custom Design</vt:lpstr>
      <vt:lpstr>EM SSAB EM-30 041713</vt:lpstr>
      <vt:lpstr>Los Alamos National Laboratory’s Chromium Project  Buckman Direct Diversion</vt:lpstr>
      <vt:lpstr>Presentation Topics</vt:lpstr>
      <vt:lpstr>Groundwater beneath  Los Alamos</vt:lpstr>
      <vt:lpstr>Chromium in Groundwater Beneath LANL</vt:lpstr>
      <vt:lpstr>Updates to Plume Definition: CrIN-6</vt:lpstr>
      <vt:lpstr> Interim Measure Technical Approach</vt:lpstr>
      <vt:lpstr>Recent Changes to IM Approach</vt:lpstr>
      <vt:lpstr>Goal of the Interim Measure</vt:lpstr>
      <vt:lpstr>PowerPoint Presentation</vt:lpstr>
      <vt:lpstr>Modeling Results</vt:lpstr>
      <vt:lpstr>Groundwater Modeling Animations</vt:lpstr>
      <vt:lpstr>Project Status</vt:lpstr>
      <vt:lpstr>PowerPoint Presentation</vt:lpstr>
    </vt:vector>
  </TitlesOfParts>
  <Company>U.S. Department of Energy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 EM SSAB Chair’s Meeting  Waste Disposition Strategies Update</dc:title>
  <dc:creator>Lauren Milone</dc:creator>
  <cp:lastModifiedBy>Horak, Steven (CONTR)</cp:lastModifiedBy>
  <cp:revision>1763</cp:revision>
  <cp:lastPrinted>2018-08-20T16:58:20Z</cp:lastPrinted>
  <dcterms:created xsi:type="dcterms:W3CDTF">2013-04-18T14:54:59Z</dcterms:created>
  <dcterms:modified xsi:type="dcterms:W3CDTF">2018-10-01T15:38:33Z</dcterms:modified>
</cp:coreProperties>
</file>