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77" r:id="rId2"/>
  </p:sldMasterIdLst>
  <p:notesMasterIdLst>
    <p:notesMasterId r:id="rId11"/>
  </p:notesMasterIdLst>
  <p:sldIdLst>
    <p:sldId id="309" r:id="rId3"/>
    <p:sldId id="442" r:id="rId4"/>
    <p:sldId id="443" r:id="rId5"/>
    <p:sldId id="444" r:id="rId6"/>
    <p:sldId id="439" r:id="rId7"/>
    <p:sldId id="440" r:id="rId8"/>
    <p:sldId id="445" r:id="rId9"/>
    <p:sldId id="420" r:id="rId10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les" initials="g" lastIdx="2" clrIdx="0"/>
  <p:cmAuthor id="1" name="Horak, Steven (CONTR)" initials="HS(" lastIdx="2" clrIdx="1">
    <p:extLst>
      <p:ext uri="{19B8F6BF-5375-455C-9EA6-DF929625EA0E}">
        <p15:presenceInfo xmlns:p15="http://schemas.microsoft.com/office/powerpoint/2012/main" userId="S-1-5-21-2844929807-1687724802-988633214-184914" providerId="AD"/>
      </p:ext>
    </p:extLst>
  </p:cmAuthor>
  <p:cmAuthor id="2" name="Krantz, Douglas J (CONTR)" initials="KDJ(" lastIdx="15" clrIdx="2">
    <p:extLst>
      <p:ext uri="{19B8F6BF-5375-455C-9EA6-DF929625EA0E}">
        <p15:presenceInfo xmlns:p15="http://schemas.microsoft.com/office/powerpoint/2012/main" userId="S-1-5-21-2844929807-1687724802-988633214-132972" providerId="AD"/>
      </p:ext>
    </p:extLst>
  </p:cmAuthor>
  <p:cmAuthor id="3" name="Nartker, Michael" initials="NM" lastIdx="6" clrIdx="3">
    <p:extLst>
      <p:ext uri="{19B8F6BF-5375-455C-9EA6-DF929625EA0E}">
        <p15:presenceInfo xmlns:p15="http://schemas.microsoft.com/office/powerpoint/2012/main" userId="S-1-5-21-2844929807-1687724802-988633214-184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00099"/>
    <a:srgbClr val="3399FF"/>
    <a:srgbClr val="003399"/>
    <a:srgbClr val="336600"/>
    <a:srgbClr val="669900"/>
    <a:srgbClr val="0033CC"/>
    <a:srgbClr val="002499"/>
    <a:srgbClr val="9933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0" autoAdjust="0"/>
    <p:restoredTop sz="96305" autoAdjust="0"/>
  </p:normalViewPr>
  <p:slideViewPr>
    <p:cSldViewPr snapToGrid="0">
      <p:cViewPr varScale="1">
        <p:scale>
          <a:sx n="108" d="100"/>
          <a:sy n="108" d="100"/>
        </p:scale>
        <p:origin x="738" y="96"/>
      </p:cViewPr>
      <p:guideLst>
        <p:guide orient="horz" pos="2160"/>
        <p:guide orient="horz" pos="1383"/>
        <p:guide pos="2880"/>
        <p:guide pos="375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732"/>
    </p:cViewPr>
  </p:sorterViewPr>
  <p:notesViewPr>
    <p:cSldViewPr snapToGrid="0">
      <p:cViewPr>
        <p:scale>
          <a:sx n="100" d="100"/>
          <a:sy n="100" d="100"/>
        </p:scale>
        <p:origin x="-2784" y="648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12329" cy="462120"/>
          </a:xfrm>
          <a:prstGeom prst="rect">
            <a:avLst/>
          </a:prstGeom>
        </p:spPr>
        <p:txBody>
          <a:bodyPr vert="horz" wrap="square" lIns="92299" tIns="46148" rIns="92299" bIns="4614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8" y="0"/>
            <a:ext cx="3012329" cy="462120"/>
          </a:xfrm>
          <a:prstGeom prst="rect">
            <a:avLst/>
          </a:prstGeom>
        </p:spPr>
        <p:txBody>
          <a:bodyPr vert="horz" wrap="square" lIns="92299" tIns="46148" rIns="92299" bIns="461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0DBD8E-AEE9-4CF3-BC57-B4D583687361}" type="datetimeFigureOut">
              <a:rPr lang="en-US" altLang="en-US"/>
              <a:pPr/>
              <a:t>3/16/2018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48" rIns="92299" bIns="4614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065" y="4387774"/>
            <a:ext cx="5561949" cy="4155919"/>
          </a:xfrm>
          <a:prstGeom prst="rect">
            <a:avLst/>
          </a:prstGeom>
        </p:spPr>
        <p:txBody>
          <a:bodyPr vert="horz" lIns="92299" tIns="46148" rIns="92299" bIns="4614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82"/>
            <a:ext cx="3012329" cy="462120"/>
          </a:xfrm>
          <a:prstGeom prst="rect">
            <a:avLst/>
          </a:prstGeom>
        </p:spPr>
        <p:txBody>
          <a:bodyPr vert="horz" wrap="square" lIns="92299" tIns="46148" rIns="92299" bIns="4614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8" y="8772382"/>
            <a:ext cx="3012329" cy="462120"/>
          </a:xfrm>
          <a:prstGeom prst="rect">
            <a:avLst/>
          </a:prstGeom>
        </p:spPr>
        <p:txBody>
          <a:bodyPr vert="horz" wrap="square" lIns="92299" tIns="46148" rIns="92299" bIns="461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CB4AAC-3365-43E0-9B4B-512DE43880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99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109" indent="-283503" defTabSz="93399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4015" indent="-226804" defTabSz="93399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621" indent="-226804" defTabSz="93399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1226" indent="-226804" defTabSz="93399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4835" indent="-226804" defTabSz="933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8439" indent="-226804" defTabSz="933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2045" indent="-226804" defTabSz="933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5651" indent="-226804" defTabSz="933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88468F-FEA6-408E-9318-60A6FD4EF6F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7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32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4AAC-3365-43E0-9B4B-512DE438802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36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274638"/>
            <a:ext cx="5038725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8CC6DE-8B70-48B9-8120-6DA29C134AA5}" type="datetime1">
              <a:rPr lang="en-US" altLang="en-US" smtClean="0"/>
              <a:t>3/16/2018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E76-27CD-4B94-AF49-95371A1D7027}" type="datetime1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52A4C-C9A6-42E7-8361-10A5F0752EB2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7E9-CB10-4BD7-9341-E6146AA1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4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182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058909"/>
            <a:ext cx="7772400" cy="1470181"/>
          </a:xfrm>
        </p:spPr>
        <p:txBody>
          <a:bodyPr/>
          <a:lstStyle>
            <a:lvl1pPr algn="l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94800" y="3477600"/>
            <a:ext cx="6400800" cy="604800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66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25A1AA-2A71-4D80-AD89-32D32AFE570D}" type="datetime1">
              <a:rPr lang="en-US" altLang="en-US" smtClean="0">
                <a:solidFill>
                  <a:prstClr val="black"/>
                </a:solidFill>
              </a:rPr>
              <a:t>3/16/2018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D6C3B2-89A6-4354-B27F-7C6725C9FDB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3" y="3"/>
            <a:ext cx="9144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75" y="274638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D507638-2AA0-481F-B3A4-016AF0CA5F00}" type="datetime1">
              <a:rPr lang="en-US" altLang="en-US" smtClean="0"/>
              <a:t>3/16/2018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473659-A596-4044-8F99-16A3A456474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1" r:id="rId2"/>
    <p:sldLayoutId id="2147483883" r:id="rId3"/>
    <p:sldLayoutId id="214748388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9144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 txBox="1">
            <a:spLocks noGrp="1"/>
          </p:cNvSpPr>
          <p:nvPr>
            <p:ph type="title"/>
          </p:nvPr>
        </p:nvSpPr>
        <p:spPr bwMode="auto">
          <a:xfrm>
            <a:off x="1169380" y="3409573"/>
            <a:ext cx="66294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Main Title</a:t>
            </a:r>
          </a:p>
        </p:txBody>
      </p:sp>
      <p:sp>
        <p:nvSpPr>
          <p:cNvPr id="1029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685806" y="4292358"/>
            <a:ext cx="7596548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Name</a:t>
            </a:r>
          </a:p>
          <a:p>
            <a:pPr lvl="0"/>
            <a:r>
              <a:rPr lang="en-US" altLang="en-US" dirty="0" smtClean="0"/>
              <a:t>Director of External Affairs</a:t>
            </a:r>
          </a:p>
          <a:p>
            <a:pPr lvl="0"/>
            <a:r>
              <a:rPr lang="en-US" altLang="en-US" dirty="0" smtClean="0"/>
              <a:t>Office of Environmental Management</a:t>
            </a:r>
          </a:p>
          <a:p>
            <a:pPr lvl="0"/>
            <a:endParaRPr lang="en-US" altLang="en-US" dirty="0" smtClean="0"/>
          </a:p>
          <a:p>
            <a:pPr lvl="0"/>
            <a:r>
              <a:rPr lang="en-US" altLang="en-US" dirty="0" smtClean="0"/>
              <a:t>Month X, 2013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" y="1233069"/>
            <a:ext cx="303129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4" y="1233111"/>
            <a:ext cx="301752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4" y="881431"/>
            <a:ext cx="2679204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5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ctrTitle"/>
          </p:nvPr>
        </p:nvSpPr>
        <p:spPr>
          <a:xfrm>
            <a:off x="457200" y="3714985"/>
            <a:ext cx="8229600" cy="1575471"/>
          </a:xfrm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800" dirty="0" smtClean="0">
                <a:solidFill>
                  <a:srgbClr val="003399"/>
                </a:solidFill>
              </a:rPr>
              <a:t>Los Alamos National Laboratory </a:t>
            </a:r>
            <a:br>
              <a:rPr lang="en-US" altLang="en-US" sz="2800" dirty="0" smtClean="0">
                <a:solidFill>
                  <a:srgbClr val="003399"/>
                </a:solidFill>
              </a:rPr>
            </a:br>
            <a:r>
              <a:rPr lang="en-US" altLang="en-US" sz="2800" dirty="0" smtClean="0">
                <a:solidFill>
                  <a:srgbClr val="003399"/>
                </a:solidFill>
              </a:rPr>
              <a:t>Environmental </a:t>
            </a:r>
            <a:r>
              <a:rPr lang="en-US" altLang="en-US" sz="2800" dirty="0">
                <a:solidFill>
                  <a:srgbClr val="003399"/>
                </a:solidFill>
              </a:rPr>
              <a:t>M</a:t>
            </a:r>
            <a:r>
              <a:rPr lang="en-US" altLang="en-US" sz="2800" dirty="0" smtClean="0">
                <a:solidFill>
                  <a:srgbClr val="003399"/>
                </a:solidFill>
              </a:rPr>
              <a:t>anagement Legacy Cleanup</a:t>
            </a:r>
            <a:endParaRPr altLang="en-US" sz="2800" dirty="0" smtClean="0">
              <a:solidFill>
                <a:srgbClr val="003399"/>
              </a:solidFill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3930153" y="5852160"/>
            <a:ext cx="5029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Doug Hintze, Manager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Environmental Management Los Alamos Field Office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March 20, 2018</a:t>
            </a:r>
          </a:p>
        </p:txBody>
      </p:sp>
    </p:spTree>
    <p:extLst>
      <p:ext uri="{BB962C8B-B14F-4D97-AF65-F5344CB8AC3E}">
        <p14:creationId xmlns:p14="http://schemas.microsoft.com/office/powerpoint/2010/main" val="103868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084" y="95566"/>
            <a:ext cx="5538015" cy="818914"/>
          </a:xfrm>
        </p:spPr>
        <p:txBody>
          <a:bodyPr/>
          <a:lstStyle/>
          <a:p>
            <a:r>
              <a:rPr lang="en-US" sz="2400" dirty="0" smtClean="0"/>
              <a:t> Environmental Management</a:t>
            </a:r>
            <a:br>
              <a:rPr lang="en-US" sz="2400" dirty="0" smtClean="0"/>
            </a:br>
            <a:r>
              <a:rPr lang="en-US" sz="2400" dirty="0" smtClean="0"/>
              <a:t> Mission at LANL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13" y="1345811"/>
            <a:ext cx="4920180" cy="43735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EM-LA mission is to safely, efficiently, and with full transparency complete the cleanup of legacy contamination and waste </a:t>
            </a:r>
            <a:r>
              <a:rPr lang="en-US" dirty="0" smtClean="0"/>
              <a:t>(pre-1999) resulting </a:t>
            </a:r>
            <a:r>
              <a:rPr lang="en-US" dirty="0"/>
              <a:t>from nuclear weapons development and government-sponsored nuclear research at the Los Alamos National Laboratory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Environmental restoration across LANL conducted in accordance with 2016 Consent Order</a:t>
            </a:r>
          </a:p>
          <a:p>
            <a:pPr lvl="1"/>
            <a:r>
              <a:rPr lang="en-US" dirty="0" smtClean="0"/>
              <a:t>Legacy waste is primarily located in Area G at Technical Area 54 (TA-54)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937761" y="1345811"/>
            <a:ext cx="3867002" cy="4177959"/>
            <a:chOff x="1447800" y="1447800"/>
            <a:chExt cx="6157913" cy="4152900"/>
          </a:xfrm>
        </p:grpSpPr>
        <p:pic>
          <p:nvPicPr>
            <p:cNvPr id="8" name="Content Placeholder 15" descr="Slide Background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1447800"/>
              <a:ext cx="6157913" cy="415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011635" y="3198013"/>
              <a:ext cx="2258821" cy="3260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TA-54, Area G </a:t>
              </a:r>
              <a:endParaRPr lang="en-US" sz="1400" b="1" dirty="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5108866" y="3483039"/>
              <a:ext cx="297873" cy="325696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038600" y="3124200"/>
              <a:ext cx="914400" cy="9144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-65" charset="2"/>
                <a:buChar char="§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12611" y="5641012"/>
            <a:ext cx="3740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499"/>
                </a:solidFill>
              </a:rPr>
              <a:t>Los Alamos National Laboratory</a:t>
            </a:r>
            <a:endParaRPr lang="en-US" sz="1200" b="1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45"/>
          <p:cNvSpPr/>
          <p:nvPr/>
        </p:nvSpPr>
        <p:spPr>
          <a:xfrm>
            <a:off x="110997" y="2346959"/>
            <a:ext cx="3277235" cy="3630168"/>
          </a:xfrm>
          <a:custGeom>
            <a:avLst/>
            <a:gdLst/>
            <a:ahLst/>
            <a:cxnLst/>
            <a:rect l="l" t="t" r="r" b="b"/>
            <a:pathLst>
              <a:path w="2486025" h="2109470">
                <a:moveTo>
                  <a:pt x="0" y="2109216"/>
                </a:moveTo>
                <a:lnTo>
                  <a:pt x="2485644" y="2109216"/>
                </a:lnTo>
                <a:lnTo>
                  <a:pt x="2485644" y="0"/>
                </a:lnTo>
                <a:lnTo>
                  <a:pt x="0" y="0"/>
                </a:lnTo>
                <a:lnTo>
                  <a:pt x="0" y="21092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3375" y="157719"/>
            <a:ext cx="50006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+mn-lt"/>
              </a:rPr>
              <a:t>Los Alamos National Laboratory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Organizational Structure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6032" y="1089661"/>
            <a:ext cx="1974571" cy="964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69635" y="1121822"/>
            <a:ext cx="181098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spc="-10" dirty="0" smtClean="0">
                <a:latin typeface="Arial"/>
                <a:cs typeface="Arial"/>
              </a:rPr>
              <a:t>N</a:t>
            </a:r>
            <a:r>
              <a:rPr lang="en-US" sz="1400" b="1" spc="-10" dirty="0" smtClean="0">
                <a:latin typeface="Arial"/>
                <a:cs typeface="Arial"/>
              </a:rPr>
              <a:t>ational Nuclear Security Administration Los Alamos Field Office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939" y="3801824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0" dirty="0">
                <a:latin typeface="Arial"/>
                <a:cs typeface="Arial"/>
              </a:rPr>
              <a:t>WP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163" y="3801824"/>
            <a:ext cx="2463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GS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2447" y="3801824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3163" y="3801824"/>
            <a:ext cx="3479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OPS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631" y="3453384"/>
            <a:ext cx="323850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83282" y="3753576"/>
            <a:ext cx="48463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Capital Projects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2459" y="2400300"/>
            <a:ext cx="2165604" cy="824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1729" y="2575515"/>
            <a:ext cx="161225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200" b="1" dirty="0" smtClean="0">
                <a:latin typeface="Arial"/>
                <a:cs typeface="Arial"/>
              </a:rPr>
              <a:t>Los Alamos </a:t>
            </a:r>
          </a:p>
          <a:p>
            <a:pPr marL="12700" algn="ctr">
              <a:lnSpc>
                <a:spcPct val="100000"/>
              </a:lnSpc>
            </a:pPr>
            <a:r>
              <a:rPr lang="en-US" sz="1200" b="1" dirty="0" smtClean="0">
                <a:latin typeface="Arial"/>
                <a:cs typeface="Arial"/>
              </a:rPr>
              <a:t>National Laboratory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9927" y="3157727"/>
            <a:ext cx="5715" cy="301625"/>
          </a:xfrm>
          <a:custGeom>
            <a:avLst/>
            <a:gdLst/>
            <a:ahLst/>
            <a:cxnLst/>
            <a:rect l="l" t="t" r="r" b="b"/>
            <a:pathLst>
              <a:path w="5714" h="301625">
                <a:moveTo>
                  <a:pt x="5461" y="0"/>
                </a:moveTo>
                <a:lnTo>
                  <a:pt x="0" y="30149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195" y="3297935"/>
            <a:ext cx="2581910" cy="7620"/>
          </a:xfrm>
          <a:custGeom>
            <a:avLst/>
            <a:gdLst/>
            <a:ahLst/>
            <a:cxnLst/>
            <a:rect l="l" t="t" r="r" b="b"/>
            <a:pathLst>
              <a:path w="2581910" h="7620">
                <a:moveTo>
                  <a:pt x="0" y="0"/>
                </a:moveTo>
                <a:lnTo>
                  <a:pt x="2581910" y="76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195" y="3299459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14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324" y="3299459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14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8295" y="3307079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8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6775" y="1620774"/>
            <a:ext cx="633128" cy="801877"/>
          </a:xfrm>
          <a:custGeom>
            <a:avLst/>
            <a:gdLst/>
            <a:ahLst/>
            <a:cxnLst/>
            <a:rect l="l" t="t" r="r" b="b"/>
            <a:pathLst>
              <a:path w="633730" h="802639">
                <a:moveTo>
                  <a:pt x="633730" y="0"/>
                </a:moveTo>
                <a:lnTo>
                  <a:pt x="0" y="0"/>
                </a:lnTo>
                <a:lnTo>
                  <a:pt x="0" y="802513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5259" y="1584960"/>
            <a:ext cx="731520" cy="1417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7170" y="1620774"/>
            <a:ext cx="633730" cy="1318260"/>
          </a:xfrm>
          <a:custGeom>
            <a:avLst/>
            <a:gdLst/>
            <a:ahLst/>
            <a:cxnLst/>
            <a:rect l="l" t="t" r="r" b="b"/>
            <a:pathLst>
              <a:path w="633729" h="1318260">
                <a:moveTo>
                  <a:pt x="0" y="0"/>
                </a:moveTo>
                <a:lnTo>
                  <a:pt x="633729" y="0"/>
                </a:lnTo>
                <a:lnTo>
                  <a:pt x="633729" y="1318260"/>
                </a:lnTo>
              </a:path>
            </a:pathLst>
          </a:custGeom>
          <a:ln w="25908">
            <a:solidFill>
              <a:srgbClr val="C3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3796" y="2916935"/>
            <a:ext cx="2686811" cy="824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22317" y="3089385"/>
            <a:ext cx="18387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dirty="0" smtClean="0">
                <a:latin typeface="Arial"/>
                <a:cs typeface="Arial"/>
              </a:rPr>
              <a:t>L</a:t>
            </a:r>
            <a:r>
              <a:rPr lang="en-US" sz="1200" b="1" dirty="0" smtClean="0">
                <a:latin typeface="Arial"/>
                <a:cs typeface="Arial"/>
              </a:rPr>
              <a:t>os </a:t>
            </a:r>
            <a:r>
              <a:rPr sz="1200" b="1" dirty="0" smtClean="0">
                <a:latin typeface="Arial"/>
                <a:cs typeface="Arial"/>
              </a:rPr>
              <a:t>A</a:t>
            </a:r>
            <a:r>
              <a:rPr lang="en-US" sz="1200" b="1" dirty="0" smtClean="0">
                <a:latin typeface="Arial"/>
                <a:cs typeface="Arial"/>
              </a:rPr>
              <a:t>lamos </a:t>
            </a:r>
          </a:p>
          <a:p>
            <a:pPr marL="12700" algn="ctr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N</a:t>
            </a:r>
            <a:r>
              <a:rPr lang="en-US" sz="1200" b="1" spc="-10" dirty="0" smtClean="0">
                <a:latin typeface="Arial"/>
                <a:cs typeface="Arial"/>
              </a:rPr>
              <a:t>ational </a:t>
            </a:r>
            <a:r>
              <a:rPr sz="1200" b="1" dirty="0" smtClean="0">
                <a:latin typeface="Arial"/>
                <a:cs typeface="Arial"/>
              </a:rPr>
              <a:t>S</a:t>
            </a:r>
            <a:r>
              <a:rPr lang="en-US" sz="1200" b="1" dirty="0" smtClean="0">
                <a:latin typeface="Arial"/>
                <a:cs typeface="Arial"/>
              </a:rPr>
              <a:t>ecurity</a:t>
            </a:r>
            <a:r>
              <a:rPr sz="1200" b="1" dirty="0" smtClean="0">
                <a:latin typeface="Arial"/>
                <a:cs typeface="Arial"/>
              </a:rPr>
              <a:t>,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LLC</a:t>
            </a:r>
          </a:p>
        </p:txBody>
      </p:sp>
      <p:sp>
        <p:nvSpPr>
          <p:cNvPr id="23" name="object 23"/>
          <p:cNvSpPr/>
          <p:nvPr/>
        </p:nvSpPr>
        <p:spPr>
          <a:xfrm>
            <a:off x="7072883" y="1093467"/>
            <a:ext cx="1751076" cy="945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0128" y="1045072"/>
            <a:ext cx="1703831" cy="9239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20128" y="1255775"/>
            <a:ext cx="1656714" cy="713740"/>
          </a:xfrm>
          <a:custGeom>
            <a:avLst/>
            <a:gdLst/>
            <a:ahLst/>
            <a:cxnLst/>
            <a:rect l="l" t="t" r="r" b="b"/>
            <a:pathLst>
              <a:path w="1656715" h="713739">
                <a:moveTo>
                  <a:pt x="0" y="713232"/>
                </a:moveTo>
                <a:lnTo>
                  <a:pt x="1656587" y="713232"/>
                </a:lnTo>
                <a:lnTo>
                  <a:pt x="1656587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ln w="9144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09293" y="1080302"/>
            <a:ext cx="127774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dirty="0" smtClean="0">
                <a:latin typeface="Arial"/>
                <a:cs typeface="Arial"/>
              </a:rPr>
              <a:t>E</a:t>
            </a:r>
            <a:r>
              <a:rPr lang="en-US" sz="1400" b="1" dirty="0" smtClean="0">
                <a:latin typeface="Arial"/>
                <a:cs typeface="Arial"/>
              </a:rPr>
              <a:t>nvironmental Management Los Alamos Field Office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49183" y="1969007"/>
            <a:ext cx="0" cy="1885314"/>
          </a:xfrm>
          <a:custGeom>
            <a:avLst/>
            <a:gdLst/>
            <a:ahLst/>
            <a:cxnLst/>
            <a:rect l="l" t="t" r="r" b="b"/>
            <a:pathLst>
              <a:path h="1885314">
                <a:moveTo>
                  <a:pt x="0" y="1884933"/>
                </a:move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4252" y="1223772"/>
            <a:ext cx="1354836" cy="11902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11496" y="1251203"/>
            <a:ext cx="1260348" cy="10957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1496" y="1251203"/>
            <a:ext cx="1260475" cy="1096010"/>
          </a:xfrm>
          <a:custGeom>
            <a:avLst/>
            <a:gdLst/>
            <a:ahLst/>
            <a:cxnLst/>
            <a:rect l="l" t="t" r="r" b="b"/>
            <a:pathLst>
              <a:path w="1260475" h="1096010">
                <a:moveTo>
                  <a:pt x="0" y="418592"/>
                </a:moveTo>
                <a:lnTo>
                  <a:pt x="630174" y="0"/>
                </a:lnTo>
                <a:lnTo>
                  <a:pt x="1260348" y="418592"/>
                </a:lnTo>
                <a:lnTo>
                  <a:pt x="1019682" y="1095756"/>
                </a:lnTo>
                <a:lnTo>
                  <a:pt x="240664" y="1095756"/>
                </a:lnTo>
                <a:lnTo>
                  <a:pt x="0" y="418592"/>
                </a:lnTo>
                <a:close/>
              </a:path>
            </a:pathLst>
          </a:custGeom>
          <a:ln w="9144">
            <a:solidFill>
              <a:srgbClr val="C2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61425" y="1603917"/>
            <a:ext cx="98945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N</a:t>
            </a:r>
            <a:r>
              <a:rPr sz="1000" b="1" spc="-5" dirty="0">
                <a:latin typeface="Arial"/>
                <a:cs typeface="Arial"/>
              </a:rPr>
              <a:t>N</a:t>
            </a:r>
            <a:r>
              <a:rPr sz="1000" b="1" dirty="0">
                <a:latin typeface="Arial"/>
                <a:cs typeface="Arial"/>
              </a:rPr>
              <a:t>SA/E</a:t>
            </a:r>
            <a:r>
              <a:rPr sz="1000" b="1" spc="-20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/LANS</a:t>
            </a:r>
          </a:p>
          <a:p>
            <a:pPr marL="102235" marR="95885" algn="ctr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anage</a:t>
            </a:r>
            <a:r>
              <a:rPr sz="1000" b="1" spc="5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ent Steering Co</a:t>
            </a:r>
            <a:r>
              <a:rPr sz="1000" b="1" spc="5" dirty="0">
                <a:latin typeface="Arial"/>
                <a:cs typeface="Arial"/>
              </a:rPr>
              <a:t>mm</a:t>
            </a:r>
            <a:r>
              <a:rPr sz="1000" b="1" dirty="0">
                <a:latin typeface="Arial"/>
                <a:cs typeface="Arial"/>
              </a:rPr>
              <a:t>ittee</a:t>
            </a:r>
          </a:p>
        </p:txBody>
      </p:sp>
      <p:sp>
        <p:nvSpPr>
          <p:cNvPr id="32" name="object 32"/>
          <p:cNvSpPr/>
          <p:nvPr/>
        </p:nvSpPr>
        <p:spPr>
          <a:xfrm>
            <a:off x="3482340" y="4849748"/>
            <a:ext cx="2761615" cy="0"/>
          </a:xfrm>
          <a:custGeom>
            <a:avLst/>
            <a:gdLst/>
            <a:ahLst/>
            <a:cxnLst/>
            <a:rect l="l" t="t" r="r" b="b"/>
            <a:pathLst>
              <a:path w="2761615">
                <a:moveTo>
                  <a:pt x="0" y="0"/>
                </a:moveTo>
                <a:lnTo>
                  <a:pt x="27614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70647" y="3852671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477011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3954" y="4759452"/>
            <a:ext cx="2510028" cy="722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19029" y="4886134"/>
            <a:ext cx="2085339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Instit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Business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ste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</a:p>
        </p:txBody>
      </p:sp>
      <p:sp>
        <p:nvSpPr>
          <p:cNvPr id="36" name="object 36"/>
          <p:cNvSpPr/>
          <p:nvPr/>
        </p:nvSpPr>
        <p:spPr>
          <a:xfrm>
            <a:off x="433131" y="4483882"/>
            <a:ext cx="2421890" cy="254000"/>
          </a:xfrm>
          <a:custGeom>
            <a:avLst/>
            <a:gdLst/>
            <a:ahLst/>
            <a:cxnLst/>
            <a:rect l="l" t="t" r="r" b="b"/>
            <a:pathLst>
              <a:path w="2421890" h="254000">
                <a:moveTo>
                  <a:pt x="0" y="253778"/>
                </a:moveTo>
                <a:lnTo>
                  <a:pt x="997" y="214044"/>
                </a:lnTo>
                <a:lnTo>
                  <a:pt x="5767" y="163875"/>
                </a:lnTo>
                <a:lnTo>
                  <a:pt x="16660" y="124054"/>
                </a:lnTo>
                <a:lnTo>
                  <a:pt x="1228217" y="119666"/>
                </a:lnTo>
                <a:lnTo>
                  <a:pt x="1231602" y="118131"/>
                </a:lnTo>
                <a:lnTo>
                  <a:pt x="1245411" y="71175"/>
                </a:lnTo>
                <a:lnTo>
                  <a:pt x="1249836" y="19693"/>
                </a:lnTo>
                <a:lnTo>
                  <a:pt x="1250440" y="0"/>
                </a:lnTo>
                <a:lnTo>
                  <a:pt x="1250791" y="18594"/>
                </a:lnTo>
                <a:lnTo>
                  <a:pt x="1255181" y="70443"/>
                </a:lnTo>
                <a:lnTo>
                  <a:pt x="1263541" y="107731"/>
                </a:lnTo>
                <a:lnTo>
                  <a:pt x="2399284" y="119666"/>
                </a:lnTo>
                <a:lnTo>
                  <a:pt x="2402669" y="121200"/>
                </a:lnTo>
                <a:lnTo>
                  <a:pt x="2416478" y="168156"/>
                </a:lnTo>
                <a:lnTo>
                  <a:pt x="2420903" y="219638"/>
                </a:lnTo>
                <a:lnTo>
                  <a:pt x="2421507" y="23933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01155" y="4046220"/>
            <a:ext cx="2570988" cy="21945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12052" y="5766815"/>
            <a:ext cx="1946148" cy="565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3828" y="4069079"/>
            <a:ext cx="2486025" cy="2109470"/>
          </a:xfrm>
          <a:custGeom>
            <a:avLst/>
            <a:gdLst/>
            <a:ahLst/>
            <a:cxnLst/>
            <a:rect l="l" t="t" r="r" b="b"/>
            <a:pathLst>
              <a:path w="2486025" h="2109470">
                <a:moveTo>
                  <a:pt x="0" y="2109216"/>
                </a:moveTo>
                <a:lnTo>
                  <a:pt x="2485644" y="2109216"/>
                </a:lnTo>
                <a:lnTo>
                  <a:pt x="2485644" y="0"/>
                </a:lnTo>
                <a:lnTo>
                  <a:pt x="0" y="0"/>
                </a:lnTo>
                <a:lnTo>
                  <a:pt x="0" y="21092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680834" y="5853937"/>
            <a:ext cx="16116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Bri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ge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ntr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ct</a:t>
            </a:r>
          </a:p>
        </p:txBody>
      </p:sp>
      <p:sp>
        <p:nvSpPr>
          <p:cNvPr id="47" name="object 47"/>
          <p:cNvSpPr/>
          <p:nvPr/>
        </p:nvSpPr>
        <p:spPr>
          <a:xfrm>
            <a:off x="6901263" y="4149852"/>
            <a:ext cx="1260960" cy="8061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01263" y="4174235"/>
            <a:ext cx="1183958" cy="7117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01263" y="4174235"/>
            <a:ext cx="1183958" cy="711835"/>
          </a:xfrm>
          <a:custGeom>
            <a:avLst/>
            <a:gdLst/>
            <a:ahLst/>
            <a:cxnLst/>
            <a:rect l="l" t="t" r="r" b="b"/>
            <a:pathLst>
              <a:path w="746759" h="711835">
                <a:moveTo>
                  <a:pt x="0" y="711707"/>
                </a:moveTo>
                <a:lnTo>
                  <a:pt x="746759" y="711707"/>
                </a:lnTo>
                <a:lnTo>
                  <a:pt x="746759" y="0"/>
                </a:lnTo>
                <a:lnTo>
                  <a:pt x="0" y="0"/>
                </a:lnTo>
                <a:lnTo>
                  <a:pt x="0" y="711707"/>
                </a:lnTo>
                <a:close/>
              </a:path>
            </a:pathLst>
          </a:custGeom>
          <a:ln w="9144">
            <a:solidFill>
              <a:srgbClr val="82A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25638" y="4261369"/>
            <a:ext cx="99220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00" b="1" dirty="0" smtClean="0">
                <a:latin typeface="Arial"/>
                <a:cs typeface="Arial"/>
              </a:rPr>
              <a:t>Associate Directorate Environmental Management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644640" y="501853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82940" y="5027676"/>
            <a:ext cx="5080" cy="152400"/>
          </a:xfrm>
          <a:custGeom>
            <a:avLst/>
            <a:gdLst/>
            <a:ahLst/>
            <a:cxnLst/>
            <a:rect l="l" t="t" r="r" b="b"/>
            <a:pathLst>
              <a:path w="5079" h="152400">
                <a:moveTo>
                  <a:pt x="4952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31635" y="5146547"/>
            <a:ext cx="841247" cy="5745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59067" y="5151120"/>
            <a:ext cx="812291" cy="600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78879" y="5170932"/>
            <a:ext cx="746759" cy="4800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78879" y="5170932"/>
            <a:ext cx="746760" cy="480059"/>
          </a:xfrm>
          <a:custGeom>
            <a:avLst/>
            <a:gdLst/>
            <a:ahLst/>
            <a:cxnLst/>
            <a:rect l="l" t="t" r="r" b="b"/>
            <a:pathLst>
              <a:path w="746759" h="480060">
                <a:moveTo>
                  <a:pt x="0" y="480060"/>
                </a:moveTo>
                <a:lnTo>
                  <a:pt x="746759" y="480060"/>
                </a:lnTo>
                <a:lnTo>
                  <a:pt x="746759" y="0"/>
                </a:lnTo>
                <a:lnTo>
                  <a:pt x="0" y="0"/>
                </a:lnTo>
                <a:lnTo>
                  <a:pt x="0" y="480060"/>
                </a:lnTo>
                <a:close/>
              </a:path>
            </a:pathLst>
          </a:custGeom>
          <a:ln w="9144">
            <a:solidFill>
              <a:srgbClr val="82A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358509" y="5212171"/>
            <a:ext cx="588645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900" spc="35" dirty="0">
                <a:latin typeface="Arial"/>
                <a:cs typeface="Arial"/>
              </a:rPr>
              <a:t>W</a:t>
            </a:r>
            <a:r>
              <a:rPr sz="900" spc="-10" dirty="0">
                <a:latin typeface="Arial"/>
                <a:cs typeface="Arial"/>
              </a:rPr>
              <a:t>a</a:t>
            </a:r>
            <a:r>
              <a:rPr sz="900" spc="5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te Di</a:t>
            </a:r>
            <a:r>
              <a:rPr sz="900" spc="5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po</a:t>
            </a:r>
            <a:r>
              <a:rPr sz="900" spc="5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it</a:t>
            </a:r>
            <a:r>
              <a:rPr sz="900" spc="5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on P</a:t>
            </a:r>
            <a:r>
              <a:rPr sz="900" spc="-5" dirty="0">
                <a:latin typeface="Arial"/>
                <a:cs typeface="Arial"/>
              </a:rPr>
              <a:t>B</a:t>
            </a:r>
            <a:r>
              <a:rPr sz="900" dirty="0">
                <a:latin typeface="Arial"/>
                <a:cs typeface="Arial"/>
              </a:rPr>
              <a:t>S 13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660131" y="5195317"/>
            <a:ext cx="985140" cy="4800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654784" y="5205792"/>
            <a:ext cx="990487" cy="415498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R="165735" indent="45720" algn="ctr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Soil</a:t>
            </a:r>
            <a:r>
              <a:rPr lang="en-US" sz="900" spc="-10" dirty="0">
                <a:latin typeface="Arial"/>
                <a:cs typeface="Arial"/>
              </a:rPr>
              <a:t> </a:t>
            </a:r>
            <a:r>
              <a:rPr lang="en-US" sz="900" dirty="0" smtClean="0">
                <a:latin typeface="Arial"/>
                <a:cs typeface="Arial"/>
              </a:rPr>
              <a:t>and </a:t>
            </a:r>
            <a:r>
              <a:rPr sz="900" spc="35" dirty="0" smtClean="0">
                <a:latin typeface="Arial"/>
                <a:cs typeface="Arial"/>
              </a:rPr>
              <a:t>W</a:t>
            </a:r>
            <a:r>
              <a:rPr sz="900" spc="-10" dirty="0" smtClean="0">
                <a:latin typeface="Arial"/>
                <a:cs typeface="Arial"/>
              </a:rPr>
              <a:t>a</a:t>
            </a:r>
            <a:r>
              <a:rPr sz="900" dirty="0" smtClean="0">
                <a:latin typeface="Arial"/>
                <a:cs typeface="Arial"/>
              </a:rPr>
              <a:t>ter </a:t>
            </a:r>
            <a:r>
              <a:rPr lang="en-US" sz="900" dirty="0" smtClean="0">
                <a:latin typeface="Arial"/>
                <a:cs typeface="Arial"/>
              </a:rPr>
              <a:t>  </a:t>
            </a:r>
          </a:p>
          <a:p>
            <a:pPr marR="165735" indent="45720" algn="ctr">
              <a:lnSpc>
                <a:spcPct val="100000"/>
              </a:lnSpc>
            </a:pPr>
            <a:r>
              <a:rPr lang="en-US" sz="900" dirty="0" smtClean="0">
                <a:latin typeface="Arial"/>
                <a:cs typeface="Arial"/>
              </a:rPr>
              <a:t>&amp; D&amp;D </a:t>
            </a:r>
          </a:p>
          <a:p>
            <a:pPr marR="165735" indent="45720" algn="ctr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PBS 30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44640" y="5018532"/>
            <a:ext cx="1635760" cy="12065"/>
          </a:xfrm>
          <a:custGeom>
            <a:avLst/>
            <a:gdLst/>
            <a:ahLst/>
            <a:cxnLst/>
            <a:rect l="l" t="t" r="r" b="b"/>
            <a:pathLst>
              <a:path w="1635759" h="12064">
                <a:moveTo>
                  <a:pt x="0" y="0"/>
                </a:moveTo>
                <a:lnTo>
                  <a:pt x="1635378" y="1168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70647" y="3852671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320801"/>
                </a:move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51904" y="1577339"/>
            <a:ext cx="312420" cy="14234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07530" y="1613153"/>
            <a:ext cx="214629" cy="1325880"/>
          </a:xfrm>
          <a:custGeom>
            <a:avLst/>
            <a:gdLst/>
            <a:ahLst/>
            <a:cxnLst/>
            <a:rect l="l" t="t" r="r" b="b"/>
            <a:pathLst>
              <a:path w="214629" h="1325880">
                <a:moveTo>
                  <a:pt x="214249" y="0"/>
                </a:moveTo>
                <a:lnTo>
                  <a:pt x="0" y="0"/>
                </a:lnTo>
                <a:lnTo>
                  <a:pt x="0" y="1325499"/>
                </a:lnTo>
              </a:path>
            </a:pathLst>
          </a:custGeom>
          <a:ln w="25908">
            <a:solidFill>
              <a:srgbClr val="C3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33131" y="5505650"/>
            <a:ext cx="24124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b="1" dirty="0" smtClean="0">
                <a:latin typeface="Arial"/>
                <a:cs typeface="Arial"/>
              </a:rPr>
              <a:t>Management &amp; Operating </a:t>
            </a:r>
          </a:p>
          <a:p>
            <a:pPr marL="12700" algn="ctr">
              <a:lnSpc>
                <a:spcPct val="100000"/>
              </a:lnSpc>
            </a:pPr>
            <a:r>
              <a:rPr lang="en-US" sz="1400" b="1" dirty="0" smtClean="0">
                <a:latin typeface="Arial"/>
                <a:cs typeface="Arial"/>
              </a:rPr>
              <a:t>Contract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753867" y="2790444"/>
            <a:ext cx="1753870" cy="516255"/>
          </a:xfrm>
          <a:custGeom>
            <a:avLst/>
            <a:gdLst/>
            <a:ahLst/>
            <a:cxnLst/>
            <a:rect l="l" t="t" r="r" b="b"/>
            <a:pathLst>
              <a:path w="1753870" h="516254">
                <a:moveTo>
                  <a:pt x="0" y="0"/>
                </a:moveTo>
                <a:lnTo>
                  <a:pt x="876934" y="0"/>
                </a:lnTo>
                <a:lnTo>
                  <a:pt x="876934" y="515746"/>
                </a:lnTo>
                <a:lnTo>
                  <a:pt x="1753870" y="51574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71744" y="2368295"/>
            <a:ext cx="422148" cy="5593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18988" y="2392679"/>
            <a:ext cx="327660" cy="4648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18988" y="2392679"/>
            <a:ext cx="327660" cy="464820"/>
          </a:xfrm>
          <a:custGeom>
            <a:avLst/>
            <a:gdLst/>
            <a:ahLst/>
            <a:cxnLst/>
            <a:rect l="l" t="t" r="r" b="b"/>
            <a:pathLst>
              <a:path w="327660" h="464819">
                <a:moveTo>
                  <a:pt x="163829" y="0"/>
                </a:moveTo>
                <a:lnTo>
                  <a:pt x="327660" y="163830"/>
                </a:lnTo>
                <a:lnTo>
                  <a:pt x="245745" y="163830"/>
                </a:lnTo>
                <a:lnTo>
                  <a:pt x="245745" y="300990"/>
                </a:lnTo>
                <a:lnTo>
                  <a:pt x="327660" y="300990"/>
                </a:lnTo>
                <a:lnTo>
                  <a:pt x="163829" y="464820"/>
                </a:lnTo>
                <a:lnTo>
                  <a:pt x="0" y="300990"/>
                </a:lnTo>
                <a:lnTo>
                  <a:pt x="81914" y="300990"/>
                </a:lnTo>
                <a:lnTo>
                  <a:pt x="81914" y="163830"/>
                </a:lnTo>
                <a:lnTo>
                  <a:pt x="0" y="163830"/>
                </a:lnTo>
                <a:lnTo>
                  <a:pt x="163829" y="0"/>
                </a:lnTo>
                <a:close/>
              </a:path>
            </a:pathLst>
          </a:custGeom>
          <a:ln w="9144">
            <a:solidFill>
              <a:srgbClr val="348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03264" y="1286255"/>
            <a:ext cx="557784" cy="4221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50508" y="1310639"/>
            <a:ext cx="463550" cy="327660"/>
          </a:xfrm>
          <a:custGeom>
            <a:avLst/>
            <a:gdLst/>
            <a:ahLst/>
            <a:cxnLst/>
            <a:rect l="l" t="t" r="r" b="b"/>
            <a:pathLst>
              <a:path w="463550" h="327660">
                <a:moveTo>
                  <a:pt x="163830" y="0"/>
                </a:moveTo>
                <a:lnTo>
                  <a:pt x="0" y="163830"/>
                </a:lnTo>
                <a:lnTo>
                  <a:pt x="163830" y="327660"/>
                </a:lnTo>
                <a:lnTo>
                  <a:pt x="163830" y="245745"/>
                </a:lnTo>
                <a:lnTo>
                  <a:pt x="381380" y="245745"/>
                </a:lnTo>
                <a:lnTo>
                  <a:pt x="463295" y="163830"/>
                </a:lnTo>
                <a:lnTo>
                  <a:pt x="381380" y="81914"/>
                </a:lnTo>
                <a:lnTo>
                  <a:pt x="163830" y="81914"/>
                </a:lnTo>
                <a:lnTo>
                  <a:pt x="163830" y="0"/>
                </a:lnTo>
                <a:close/>
              </a:path>
              <a:path w="463550" h="327660">
                <a:moveTo>
                  <a:pt x="381380" y="245745"/>
                </a:moveTo>
                <a:lnTo>
                  <a:pt x="299465" y="245745"/>
                </a:lnTo>
                <a:lnTo>
                  <a:pt x="299465" y="327660"/>
                </a:lnTo>
                <a:lnTo>
                  <a:pt x="381380" y="245745"/>
                </a:lnTo>
                <a:close/>
              </a:path>
              <a:path w="463550" h="327660">
                <a:moveTo>
                  <a:pt x="299465" y="0"/>
                </a:moveTo>
                <a:lnTo>
                  <a:pt x="299465" y="81914"/>
                </a:lnTo>
                <a:lnTo>
                  <a:pt x="381380" y="81914"/>
                </a:lnTo>
                <a:lnTo>
                  <a:pt x="299465" y="0"/>
                </a:lnTo>
                <a:close/>
              </a:path>
            </a:pathLst>
          </a:custGeom>
          <a:solidFill>
            <a:srgbClr val="B8D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50508" y="1310639"/>
            <a:ext cx="463550" cy="327660"/>
          </a:xfrm>
          <a:custGeom>
            <a:avLst/>
            <a:gdLst/>
            <a:ahLst/>
            <a:cxnLst/>
            <a:rect l="l" t="t" r="r" b="b"/>
            <a:pathLst>
              <a:path w="463550" h="327660">
                <a:moveTo>
                  <a:pt x="0" y="163830"/>
                </a:moveTo>
                <a:lnTo>
                  <a:pt x="163830" y="0"/>
                </a:lnTo>
                <a:lnTo>
                  <a:pt x="163830" y="81914"/>
                </a:lnTo>
                <a:lnTo>
                  <a:pt x="299465" y="81914"/>
                </a:lnTo>
                <a:lnTo>
                  <a:pt x="299465" y="0"/>
                </a:lnTo>
                <a:lnTo>
                  <a:pt x="463295" y="163830"/>
                </a:lnTo>
                <a:lnTo>
                  <a:pt x="299465" y="327660"/>
                </a:lnTo>
                <a:lnTo>
                  <a:pt x="299465" y="245745"/>
                </a:lnTo>
                <a:lnTo>
                  <a:pt x="163830" y="245745"/>
                </a:lnTo>
                <a:lnTo>
                  <a:pt x="163830" y="327660"/>
                </a:lnTo>
                <a:lnTo>
                  <a:pt x="0" y="163830"/>
                </a:lnTo>
                <a:close/>
              </a:path>
            </a:pathLst>
          </a:custGeom>
          <a:ln w="9144">
            <a:solidFill>
              <a:srgbClr val="627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48200" y="1249680"/>
            <a:ext cx="559308" cy="4236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95444" y="1274063"/>
            <a:ext cx="464820" cy="329565"/>
          </a:xfrm>
          <a:custGeom>
            <a:avLst/>
            <a:gdLst/>
            <a:ahLst/>
            <a:cxnLst/>
            <a:rect l="l" t="t" r="r" b="b"/>
            <a:pathLst>
              <a:path w="464820" h="329565">
                <a:moveTo>
                  <a:pt x="164591" y="0"/>
                </a:moveTo>
                <a:lnTo>
                  <a:pt x="0" y="164591"/>
                </a:lnTo>
                <a:lnTo>
                  <a:pt x="164591" y="329184"/>
                </a:lnTo>
                <a:lnTo>
                  <a:pt x="164591" y="246887"/>
                </a:lnTo>
                <a:lnTo>
                  <a:pt x="382524" y="246887"/>
                </a:lnTo>
                <a:lnTo>
                  <a:pt x="464819" y="164591"/>
                </a:lnTo>
                <a:lnTo>
                  <a:pt x="382524" y="82296"/>
                </a:lnTo>
                <a:lnTo>
                  <a:pt x="164591" y="82296"/>
                </a:lnTo>
                <a:lnTo>
                  <a:pt x="164591" y="0"/>
                </a:lnTo>
                <a:close/>
              </a:path>
              <a:path w="464820" h="329565">
                <a:moveTo>
                  <a:pt x="382524" y="246887"/>
                </a:moveTo>
                <a:lnTo>
                  <a:pt x="300227" y="246887"/>
                </a:lnTo>
                <a:lnTo>
                  <a:pt x="300227" y="329184"/>
                </a:lnTo>
                <a:lnTo>
                  <a:pt x="382524" y="246887"/>
                </a:lnTo>
                <a:close/>
              </a:path>
              <a:path w="464820" h="329565">
                <a:moveTo>
                  <a:pt x="300227" y="0"/>
                </a:moveTo>
                <a:lnTo>
                  <a:pt x="300227" y="82296"/>
                </a:lnTo>
                <a:lnTo>
                  <a:pt x="382524" y="82296"/>
                </a:lnTo>
                <a:lnTo>
                  <a:pt x="300227" y="0"/>
                </a:lnTo>
                <a:close/>
              </a:path>
            </a:pathLst>
          </a:custGeom>
          <a:solidFill>
            <a:srgbClr val="FF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95444" y="1274063"/>
            <a:ext cx="464820" cy="329565"/>
          </a:xfrm>
          <a:custGeom>
            <a:avLst/>
            <a:gdLst/>
            <a:ahLst/>
            <a:cxnLst/>
            <a:rect l="l" t="t" r="r" b="b"/>
            <a:pathLst>
              <a:path w="464820" h="329565">
                <a:moveTo>
                  <a:pt x="0" y="164591"/>
                </a:moveTo>
                <a:lnTo>
                  <a:pt x="164591" y="0"/>
                </a:lnTo>
                <a:lnTo>
                  <a:pt x="164591" y="82296"/>
                </a:lnTo>
                <a:lnTo>
                  <a:pt x="300227" y="82296"/>
                </a:lnTo>
                <a:lnTo>
                  <a:pt x="300227" y="0"/>
                </a:lnTo>
                <a:lnTo>
                  <a:pt x="464819" y="164591"/>
                </a:lnTo>
                <a:lnTo>
                  <a:pt x="300227" y="329184"/>
                </a:lnTo>
                <a:lnTo>
                  <a:pt x="300227" y="246887"/>
                </a:lnTo>
                <a:lnTo>
                  <a:pt x="164591" y="246887"/>
                </a:lnTo>
                <a:lnTo>
                  <a:pt x="164591" y="329184"/>
                </a:lnTo>
                <a:lnTo>
                  <a:pt x="0" y="164591"/>
                </a:lnTo>
                <a:close/>
              </a:path>
            </a:pathLst>
          </a:custGeom>
          <a:ln w="9144">
            <a:solidFill>
              <a:srgbClr val="627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02279" y="3307079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8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14500" y="3227832"/>
            <a:ext cx="1766570" cy="0"/>
          </a:xfrm>
          <a:custGeom>
            <a:avLst/>
            <a:gdLst/>
            <a:ahLst/>
            <a:cxnLst/>
            <a:rect l="l" t="t" r="r" b="b"/>
            <a:pathLst>
              <a:path w="1766570">
                <a:moveTo>
                  <a:pt x="0" y="0"/>
                </a:moveTo>
                <a:lnTo>
                  <a:pt x="176657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0"/>
          <p:cNvSpPr txBox="1"/>
          <p:nvPr/>
        </p:nvSpPr>
        <p:spPr>
          <a:xfrm>
            <a:off x="180596" y="3731760"/>
            <a:ext cx="4956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Weapons Programs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6" name="object 10"/>
          <p:cNvSpPr txBox="1"/>
          <p:nvPr/>
        </p:nvSpPr>
        <p:spPr>
          <a:xfrm>
            <a:off x="818703" y="3752224"/>
            <a:ext cx="46211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Global Security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7" name="object 10"/>
          <p:cNvSpPr txBox="1"/>
          <p:nvPr/>
        </p:nvSpPr>
        <p:spPr>
          <a:xfrm>
            <a:off x="1435183" y="3621253"/>
            <a:ext cx="5632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Science, Technology &amp; Engineering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8" name="object 10"/>
          <p:cNvSpPr txBox="1"/>
          <p:nvPr/>
        </p:nvSpPr>
        <p:spPr>
          <a:xfrm>
            <a:off x="2096032" y="3682651"/>
            <a:ext cx="51826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Operations &amp; Business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0" name="object 32"/>
          <p:cNvSpPr/>
          <p:nvPr/>
        </p:nvSpPr>
        <p:spPr>
          <a:xfrm rot="16200000" flipV="1">
            <a:off x="2651949" y="4014023"/>
            <a:ext cx="1625726" cy="45719"/>
          </a:xfrm>
          <a:custGeom>
            <a:avLst/>
            <a:gdLst/>
            <a:ahLst/>
            <a:cxnLst/>
            <a:rect l="l" t="t" r="r" b="b"/>
            <a:pathLst>
              <a:path w="2761615">
                <a:moveTo>
                  <a:pt x="0" y="0"/>
                </a:moveTo>
                <a:lnTo>
                  <a:pt x="27614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4" name="Straight Connector 63"/>
          <p:cNvCxnSpPr/>
          <p:nvPr/>
        </p:nvCxnSpPr>
        <p:spPr>
          <a:xfrm>
            <a:off x="7499858" y="4883272"/>
            <a:ext cx="0" cy="133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eft-Right Arrow 64"/>
          <p:cNvSpPr/>
          <p:nvPr/>
        </p:nvSpPr>
        <p:spPr>
          <a:xfrm>
            <a:off x="3513518" y="5263831"/>
            <a:ext cx="2480374" cy="281433"/>
          </a:xfrm>
          <a:prstGeom prst="leftRightArrow">
            <a:avLst/>
          </a:prstGeom>
          <a:solidFill>
            <a:srgbClr val="CCCC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lide Number Placeholder 5"/>
          <p:cNvSpPr txBox="1">
            <a:spLocks/>
          </p:cNvSpPr>
          <p:nvPr/>
        </p:nvSpPr>
        <p:spPr>
          <a:xfrm>
            <a:off x="6838604" y="63508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3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LCE Integrated </a:t>
            </a:r>
            <a:br>
              <a:rPr lang="en-US" dirty="0" smtClean="0"/>
            </a:br>
            <a:r>
              <a:rPr lang="en-US" dirty="0" smtClean="0"/>
              <a:t>2016 Consent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6015" y="1116862"/>
            <a:ext cx="8839199" cy="49704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Consent Order, Section VIII: Campaign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A: </a:t>
            </a:r>
          </a:p>
          <a:p>
            <a:pPr lvl="1"/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“[…] the Parties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to use a structure called the "campaign approach."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 Corrective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activities required by this Consent Order will be organized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campaigns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generally based upon a risk-based approach to grouping, prioritizing,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accomplishing corrective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activities at SWMUs and AOCs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1"/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may consist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one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more projects; campaigns and projects consist of one or more tasks and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deliverables. Campaigns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projects, tasks, and deliverables may be subject to two types of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deadlines: milestones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are enforceable; or targets, which are not enforceable.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Subsection B: </a:t>
            </a:r>
          </a:p>
          <a:p>
            <a:pPr lvl="1"/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agree that DOE's project plans and tools will be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proposed milestones and targets. These project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and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will also be used to evaluate changes to milestones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targets.”</a:t>
            </a:r>
          </a:p>
          <a:p>
            <a:pPr lvl="1"/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“The Parties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agree to identify and utilize a list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other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submittals that are associated with the milestones listed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Appendix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and facilitate implementation of the campaigns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enabling 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Parties to allocate resources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Campaigns Identified in the 2016 Consent Order</a:t>
            </a:r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4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383" y="174625"/>
            <a:ext cx="5000625" cy="504825"/>
          </a:xfrm>
        </p:spPr>
        <p:txBody>
          <a:bodyPr/>
          <a:lstStyle/>
          <a:p>
            <a:r>
              <a:rPr lang="en-US" sz="2400" dirty="0" smtClean="0"/>
              <a:t>Consent Order Campaigns </a:t>
            </a:r>
            <a:r>
              <a:rPr lang="en-US" sz="2400" dirty="0"/>
              <a:t>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5</a:t>
            </a:fld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91" y="944923"/>
            <a:ext cx="7097485" cy="60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383" y="174625"/>
            <a:ext cx="5000625" cy="504825"/>
          </a:xfrm>
        </p:spPr>
        <p:txBody>
          <a:bodyPr/>
          <a:lstStyle/>
          <a:p>
            <a:r>
              <a:rPr lang="en-US" sz="2400" dirty="0" smtClean="0"/>
              <a:t>Waste Management Campaign List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94" y="1471612"/>
            <a:ext cx="7845231" cy="42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2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1"/>
          <p:cNvSpPr>
            <a:spLocks noChangeArrowheads="1"/>
          </p:cNvSpPr>
          <p:nvPr/>
        </p:nvSpPr>
        <p:spPr bwMode="auto">
          <a:xfrm>
            <a:off x="1722483" y="1805428"/>
            <a:ext cx="5728769" cy="529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160" name="Text Box 34"/>
          <p:cNvSpPr txBox="1">
            <a:spLocks noChangeArrowheads="1"/>
          </p:cNvSpPr>
          <p:nvPr/>
        </p:nvSpPr>
        <p:spPr bwMode="auto">
          <a:xfrm>
            <a:off x="727060" y="1940324"/>
            <a:ext cx="1457325" cy="230832"/>
          </a:xfrm>
          <a:prstGeom prst="rect">
            <a:avLst/>
          </a:prstGeom>
          <a:solidFill>
            <a:srgbClr val="D1D1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9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Remediation and D&amp;D</a:t>
            </a:r>
          </a:p>
        </p:txBody>
      </p:sp>
      <p:sp>
        <p:nvSpPr>
          <p:cNvPr id="161" name="Text Box 35"/>
          <p:cNvSpPr txBox="1">
            <a:spLocks noChangeArrowheads="1"/>
          </p:cNvSpPr>
          <p:nvPr/>
        </p:nvSpPr>
        <p:spPr bwMode="auto">
          <a:xfrm>
            <a:off x="745326" y="4254331"/>
            <a:ext cx="1177529" cy="230832"/>
          </a:xfrm>
          <a:prstGeom prst="rect">
            <a:avLst/>
          </a:prstGeom>
          <a:solidFill>
            <a:srgbClr val="D1D1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Waste Disposition</a:t>
            </a:r>
          </a:p>
        </p:txBody>
      </p:sp>
      <p:sp>
        <p:nvSpPr>
          <p:cNvPr id="162" name="Text Box 36"/>
          <p:cNvSpPr txBox="1">
            <a:spLocks noChangeArrowheads="1"/>
          </p:cNvSpPr>
          <p:nvPr/>
        </p:nvSpPr>
        <p:spPr bwMode="auto">
          <a:xfrm>
            <a:off x="869097" y="3458424"/>
            <a:ext cx="1363517" cy="219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825" b="1" dirty="0">
                <a:latin typeface="Arial Narrow" pitchFamily="34" charset="0"/>
              </a:rPr>
              <a:t>Decommission &amp; Demolition</a:t>
            </a:r>
          </a:p>
        </p:txBody>
      </p:sp>
      <p:sp>
        <p:nvSpPr>
          <p:cNvPr id="163" name="Text Box 37"/>
          <p:cNvSpPr txBox="1">
            <a:spLocks noChangeArrowheads="1"/>
          </p:cNvSpPr>
          <p:nvPr/>
        </p:nvSpPr>
        <p:spPr bwMode="auto">
          <a:xfrm>
            <a:off x="959286" y="2246716"/>
            <a:ext cx="723275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5" b="1" dirty="0">
                <a:latin typeface="Arial Narrow" pitchFamily="34" charset="0"/>
              </a:rPr>
              <a:t>Groundwater</a:t>
            </a:r>
          </a:p>
        </p:txBody>
      </p:sp>
      <p:sp>
        <p:nvSpPr>
          <p:cNvPr id="165" name="Text Box 45"/>
          <p:cNvSpPr txBox="1">
            <a:spLocks noChangeArrowheads="1"/>
          </p:cNvSpPr>
          <p:nvPr/>
        </p:nvSpPr>
        <p:spPr bwMode="auto">
          <a:xfrm>
            <a:off x="941504" y="2603451"/>
            <a:ext cx="91042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5" b="1" dirty="0">
                <a:latin typeface="Arial Narrow" pitchFamily="34" charset="0"/>
              </a:rPr>
              <a:t>7 – Major Material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5" b="1" dirty="0">
                <a:latin typeface="Arial Narrow" pitchFamily="34" charset="0"/>
              </a:rPr>
              <a:t>Disposal Areas </a:t>
            </a:r>
          </a:p>
        </p:txBody>
      </p:sp>
      <p:sp>
        <p:nvSpPr>
          <p:cNvPr id="166" name="Text Box 49"/>
          <p:cNvSpPr txBox="1">
            <a:spLocks noChangeArrowheads="1"/>
          </p:cNvSpPr>
          <p:nvPr/>
        </p:nvSpPr>
        <p:spPr bwMode="auto">
          <a:xfrm>
            <a:off x="3965048" y="2487494"/>
            <a:ext cx="243978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C</a:t>
            </a:r>
          </a:p>
        </p:txBody>
      </p:sp>
      <p:sp>
        <p:nvSpPr>
          <p:cNvPr id="167" name="Text Box 51"/>
          <p:cNvSpPr txBox="1">
            <a:spLocks noChangeArrowheads="1"/>
          </p:cNvSpPr>
          <p:nvPr/>
        </p:nvSpPr>
        <p:spPr bwMode="auto">
          <a:xfrm>
            <a:off x="6287726" y="3107259"/>
            <a:ext cx="243978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H</a:t>
            </a:r>
          </a:p>
        </p:txBody>
      </p:sp>
      <p:sp>
        <p:nvSpPr>
          <p:cNvPr id="168" name="Text Box 53"/>
          <p:cNvSpPr txBox="1">
            <a:spLocks noChangeArrowheads="1"/>
          </p:cNvSpPr>
          <p:nvPr/>
        </p:nvSpPr>
        <p:spPr bwMode="auto">
          <a:xfrm>
            <a:off x="4917658" y="2751051"/>
            <a:ext cx="303288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AB</a:t>
            </a:r>
          </a:p>
        </p:txBody>
      </p:sp>
      <p:grpSp>
        <p:nvGrpSpPr>
          <p:cNvPr id="169" name="Group 63"/>
          <p:cNvGrpSpPr>
            <a:grpSpLocks/>
          </p:cNvGrpSpPr>
          <p:nvPr/>
        </p:nvGrpSpPr>
        <p:grpSpPr bwMode="auto">
          <a:xfrm>
            <a:off x="1918471" y="1618431"/>
            <a:ext cx="5511404" cy="223838"/>
            <a:chOff x="1086" y="3982"/>
            <a:chExt cx="4629" cy="188"/>
          </a:xfrm>
        </p:grpSpPr>
        <p:sp>
          <p:nvSpPr>
            <p:cNvPr id="170" name="Text Box 64"/>
            <p:cNvSpPr txBox="1">
              <a:spLocks noChangeArrowheads="1"/>
            </p:cNvSpPr>
            <p:nvPr/>
          </p:nvSpPr>
          <p:spPr bwMode="auto">
            <a:xfrm>
              <a:off x="1086" y="3986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FY17</a:t>
              </a:r>
            </a:p>
          </p:txBody>
        </p:sp>
        <p:sp>
          <p:nvSpPr>
            <p:cNvPr id="171" name="Text Box 65"/>
            <p:cNvSpPr txBox="1">
              <a:spLocks noChangeArrowheads="1"/>
            </p:cNvSpPr>
            <p:nvPr/>
          </p:nvSpPr>
          <p:spPr bwMode="auto">
            <a:xfrm>
              <a:off x="1583" y="3982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FY19</a:t>
              </a:r>
            </a:p>
          </p:txBody>
        </p:sp>
        <p:sp>
          <p:nvSpPr>
            <p:cNvPr id="172" name="Text Box 66"/>
            <p:cNvSpPr txBox="1">
              <a:spLocks noChangeArrowheads="1"/>
            </p:cNvSpPr>
            <p:nvPr/>
          </p:nvSpPr>
          <p:spPr bwMode="auto">
            <a:xfrm>
              <a:off x="2053" y="3984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FY21</a:t>
              </a:r>
            </a:p>
          </p:txBody>
        </p:sp>
        <p:sp>
          <p:nvSpPr>
            <p:cNvPr id="173" name="Text Box 67"/>
            <p:cNvSpPr txBox="1">
              <a:spLocks noChangeArrowheads="1"/>
            </p:cNvSpPr>
            <p:nvPr/>
          </p:nvSpPr>
          <p:spPr bwMode="auto">
            <a:xfrm>
              <a:off x="2503" y="3984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FY23</a:t>
              </a:r>
            </a:p>
          </p:txBody>
        </p:sp>
        <p:sp>
          <p:nvSpPr>
            <p:cNvPr id="174" name="Text Box 68"/>
            <p:cNvSpPr txBox="1">
              <a:spLocks noChangeArrowheads="1"/>
            </p:cNvSpPr>
            <p:nvPr/>
          </p:nvSpPr>
          <p:spPr bwMode="auto">
            <a:xfrm>
              <a:off x="2962" y="3984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FY25</a:t>
              </a:r>
            </a:p>
          </p:txBody>
        </p:sp>
        <p:sp>
          <p:nvSpPr>
            <p:cNvPr id="175" name="Text Box 69"/>
            <p:cNvSpPr txBox="1">
              <a:spLocks noChangeArrowheads="1"/>
            </p:cNvSpPr>
            <p:nvPr/>
          </p:nvSpPr>
          <p:spPr bwMode="auto">
            <a:xfrm>
              <a:off x="3445" y="3984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FY27</a:t>
              </a:r>
            </a:p>
          </p:txBody>
        </p:sp>
        <p:sp>
          <p:nvSpPr>
            <p:cNvPr id="176" name="Text Box 70"/>
            <p:cNvSpPr txBox="1">
              <a:spLocks noChangeArrowheads="1"/>
            </p:cNvSpPr>
            <p:nvPr/>
          </p:nvSpPr>
          <p:spPr bwMode="auto">
            <a:xfrm>
              <a:off x="4401" y="3984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FY31</a:t>
              </a:r>
            </a:p>
          </p:txBody>
        </p:sp>
        <p:sp>
          <p:nvSpPr>
            <p:cNvPr id="177" name="Text Box 71"/>
            <p:cNvSpPr txBox="1">
              <a:spLocks noChangeArrowheads="1"/>
            </p:cNvSpPr>
            <p:nvPr/>
          </p:nvSpPr>
          <p:spPr bwMode="auto">
            <a:xfrm>
              <a:off x="3944" y="3984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FY29</a:t>
              </a:r>
            </a:p>
          </p:txBody>
        </p:sp>
        <p:sp>
          <p:nvSpPr>
            <p:cNvPr id="178" name="Text Box 72"/>
            <p:cNvSpPr txBox="1">
              <a:spLocks noChangeArrowheads="1"/>
            </p:cNvSpPr>
            <p:nvPr/>
          </p:nvSpPr>
          <p:spPr bwMode="auto">
            <a:xfrm>
              <a:off x="4855" y="3982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FY33</a:t>
              </a:r>
            </a:p>
          </p:txBody>
        </p:sp>
        <p:sp>
          <p:nvSpPr>
            <p:cNvPr id="179" name="Text Box 73"/>
            <p:cNvSpPr txBox="1">
              <a:spLocks noChangeArrowheads="1"/>
            </p:cNvSpPr>
            <p:nvPr/>
          </p:nvSpPr>
          <p:spPr bwMode="auto">
            <a:xfrm>
              <a:off x="5336" y="3984"/>
              <a:ext cx="3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25" b="1" dirty="0">
                  <a:latin typeface="Tahoma" pitchFamily="34" charset="0"/>
                </a:rPr>
                <a:t>FY35</a:t>
              </a:r>
            </a:p>
          </p:txBody>
        </p:sp>
      </p:grpSp>
      <p:sp>
        <p:nvSpPr>
          <p:cNvPr id="180" name="Text Box 125"/>
          <p:cNvSpPr txBox="1">
            <a:spLocks noChangeArrowheads="1"/>
          </p:cNvSpPr>
          <p:nvPr/>
        </p:nvSpPr>
        <p:spPr bwMode="auto">
          <a:xfrm>
            <a:off x="3531022" y="4362384"/>
            <a:ext cx="436338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 CMPs</a:t>
            </a:r>
          </a:p>
        </p:txBody>
      </p:sp>
      <p:sp>
        <p:nvSpPr>
          <p:cNvPr id="182" name="Text Box 174"/>
          <p:cNvSpPr txBox="1">
            <a:spLocks noChangeArrowheads="1"/>
          </p:cNvSpPr>
          <p:nvPr/>
        </p:nvSpPr>
        <p:spPr bwMode="auto">
          <a:xfrm>
            <a:off x="6010209" y="2982851"/>
            <a:ext cx="235962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L</a:t>
            </a:r>
          </a:p>
        </p:txBody>
      </p:sp>
      <p:sp>
        <p:nvSpPr>
          <p:cNvPr id="183" name="Text Box 177"/>
          <p:cNvSpPr txBox="1">
            <a:spLocks noChangeArrowheads="1"/>
          </p:cNvSpPr>
          <p:nvPr/>
        </p:nvSpPr>
        <p:spPr bwMode="auto">
          <a:xfrm>
            <a:off x="7061744" y="2811973"/>
            <a:ext cx="225029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T</a:t>
            </a:r>
          </a:p>
        </p:txBody>
      </p:sp>
      <p:sp>
        <p:nvSpPr>
          <p:cNvPr id="184" name="Text Box 178"/>
          <p:cNvSpPr txBox="1">
            <a:spLocks noChangeArrowheads="1"/>
          </p:cNvSpPr>
          <p:nvPr/>
        </p:nvSpPr>
        <p:spPr bwMode="auto">
          <a:xfrm>
            <a:off x="7047151" y="2538873"/>
            <a:ext cx="175042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A</a:t>
            </a:r>
          </a:p>
        </p:txBody>
      </p:sp>
      <p:sp>
        <p:nvSpPr>
          <p:cNvPr id="185" name="Text Box 183"/>
          <p:cNvSpPr txBox="1">
            <a:spLocks noChangeArrowheads="1"/>
          </p:cNvSpPr>
          <p:nvPr/>
        </p:nvSpPr>
        <p:spPr bwMode="auto">
          <a:xfrm>
            <a:off x="7134672" y="3196715"/>
            <a:ext cx="248786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G</a:t>
            </a:r>
          </a:p>
        </p:txBody>
      </p:sp>
      <p:sp>
        <p:nvSpPr>
          <p:cNvPr id="186" name="Text Box 203"/>
          <p:cNvSpPr txBox="1">
            <a:spLocks noChangeArrowheads="1"/>
          </p:cNvSpPr>
          <p:nvPr/>
        </p:nvSpPr>
        <p:spPr bwMode="auto">
          <a:xfrm>
            <a:off x="2630493" y="3422066"/>
            <a:ext cx="415499" cy="1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TA-21</a:t>
            </a:r>
          </a:p>
        </p:txBody>
      </p:sp>
      <p:sp>
        <p:nvSpPr>
          <p:cNvPr id="187" name="Line 229"/>
          <p:cNvSpPr>
            <a:spLocks noChangeShapeType="1"/>
          </p:cNvSpPr>
          <p:nvPr/>
        </p:nvSpPr>
        <p:spPr bwMode="auto">
          <a:xfrm>
            <a:off x="2263739" y="1681089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88" name="Line 230"/>
          <p:cNvSpPr>
            <a:spLocks noChangeShapeType="1"/>
          </p:cNvSpPr>
          <p:nvPr/>
        </p:nvSpPr>
        <p:spPr bwMode="auto">
          <a:xfrm>
            <a:off x="2864488" y="1682072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89" name="Line 231"/>
          <p:cNvSpPr>
            <a:spLocks noChangeShapeType="1"/>
          </p:cNvSpPr>
          <p:nvPr/>
        </p:nvSpPr>
        <p:spPr bwMode="auto">
          <a:xfrm>
            <a:off x="3418954" y="1675603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90" name="Line 232"/>
          <p:cNvSpPr>
            <a:spLocks noChangeShapeType="1"/>
          </p:cNvSpPr>
          <p:nvPr/>
        </p:nvSpPr>
        <p:spPr bwMode="auto">
          <a:xfrm>
            <a:off x="3958045" y="1669133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91" name="Line 233"/>
          <p:cNvSpPr>
            <a:spLocks noChangeShapeType="1"/>
          </p:cNvSpPr>
          <p:nvPr/>
        </p:nvSpPr>
        <p:spPr bwMode="auto">
          <a:xfrm>
            <a:off x="4505170" y="1679692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92" name="Line 234"/>
          <p:cNvSpPr>
            <a:spLocks noChangeShapeType="1"/>
          </p:cNvSpPr>
          <p:nvPr/>
        </p:nvSpPr>
        <p:spPr bwMode="auto">
          <a:xfrm>
            <a:off x="5077393" y="1679692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93" name="Line 235"/>
          <p:cNvSpPr>
            <a:spLocks noChangeShapeType="1"/>
          </p:cNvSpPr>
          <p:nvPr/>
        </p:nvSpPr>
        <p:spPr bwMode="auto">
          <a:xfrm>
            <a:off x="5674411" y="1689493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94" name="Line 237"/>
          <p:cNvSpPr>
            <a:spLocks noChangeShapeType="1"/>
          </p:cNvSpPr>
          <p:nvPr/>
        </p:nvSpPr>
        <p:spPr bwMode="auto">
          <a:xfrm>
            <a:off x="6209725" y="1672759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95" name="Line 238"/>
          <p:cNvSpPr>
            <a:spLocks noChangeShapeType="1"/>
          </p:cNvSpPr>
          <p:nvPr/>
        </p:nvSpPr>
        <p:spPr bwMode="auto">
          <a:xfrm>
            <a:off x="6774291" y="1678245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96" name="Text Box 261"/>
          <p:cNvSpPr txBox="1">
            <a:spLocks noChangeArrowheads="1"/>
          </p:cNvSpPr>
          <p:nvPr/>
        </p:nvSpPr>
        <p:spPr bwMode="auto">
          <a:xfrm>
            <a:off x="6774326" y="5382290"/>
            <a:ext cx="81341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5" dirty="0">
                <a:latin typeface="Arial Narrow" pitchFamily="34" charset="0"/>
              </a:rPr>
              <a:t>Activity Complete</a:t>
            </a:r>
          </a:p>
        </p:txBody>
      </p:sp>
      <p:sp>
        <p:nvSpPr>
          <p:cNvPr id="197" name="Text Box 135"/>
          <p:cNvSpPr txBox="1">
            <a:spLocks noChangeArrowheads="1"/>
          </p:cNvSpPr>
          <p:nvPr/>
        </p:nvSpPr>
        <p:spPr bwMode="gray">
          <a:xfrm>
            <a:off x="5483306" y="3442825"/>
            <a:ext cx="379810" cy="2984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TA-54</a:t>
            </a:r>
          </a:p>
        </p:txBody>
      </p:sp>
      <p:sp>
        <p:nvSpPr>
          <p:cNvPr id="198" name="Text Box 203"/>
          <p:cNvSpPr txBox="1">
            <a:spLocks noChangeArrowheads="1"/>
          </p:cNvSpPr>
          <p:nvPr/>
        </p:nvSpPr>
        <p:spPr bwMode="auto">
          <a:xfrm>
            <a:off x="4531035" y="2220758"/>
            <a:ext cx="599844" cy="1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Chromium</a:t>
            </a:r>
          </a:p>
        </p:txBody>
      </p:sp>
      <p:sp>
        <p:nvSpPr>
          <p:cNvPr id="199" name="Text Box 203"/>
          <p:cNvSpPr txBox="1">
            <a:spLocks noChangeArrowheads="1"/>
          </p:cNvSpPr>
          <p:nvPr/>
        </p:nvSpPr>
        <p:spPr bwMode="auto">
          <a:xfrm>
            <a:off x="3785473" y="2027666"/>
            <a:ext cx="357791" cy="1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RDX</a:t>
            </a:r>
          </a:p>
        </p:txBody>
      </p:sp>
      <p:sp>
        <p:nvSpPr>
          <p:cNvPr id="201" name="Line 229"/>
          <p:cNvSpPr>
            <a:spLocks noChangeShapeType="1"/>
          </p:cNvSpPr>
          <p:nvPr/>
        </p:nvSpPr>
        <p:spPr bwMode="auto">
          <a:xfrm>
            <a:off x="2551097" y="1686267"/>
            <a:ext cx="0" cy="1595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02" name="Line 229"/>
          <p:cNvSpPr>
            <a:spLocks noChangeShapeType="1"/>
          </p:cNvSpPr>
          <p:nvPr/>
        </p:nvSpPr>
        <p:spPr bwMode="auto">
          <a:xfrm>
            <a:off x="3115612" y="1682746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03" name="Line 229"/>
          <p:cNvSpPr>
            <a:spLocks noChangeShapeType="1"/>
          </p:cNvSpPr>
          <p:nvPr/>
        </p:nvSpPr>
        <p:spPr bwMode="auto">
          <a:xfrm>
            <a:off x="3647614" y="1674310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04" name="Line 229"/>
          <p:cNvSpPr>
            <a:spLocks noChangeShapeType="1"/>
          </p:cNvSpPr>
          <p:nvPr/>
        </p:nvSpPr>
        <p:spPr bwMode="auto">
          <a:xfrm>
            <a:off x="4204876" y="1686836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05" name="Line 229"/>
          <p:cNvSpPr>
            <a:spLocks noChangeShapeType="1"/>
          </p:cNvSpPr>
          <p:nvPr/>
        </p:nvSpPr>
        <p:spPr bwMode="auto">
          <a:xfrm>
            <a:off x="4769232" y="1688045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06" name="Line 229"/>
          <p:cNvSpPr>
            <a:spLocks noChangeShapeType="1"/>
          </p:cNvSpPr>
          <p:nvPr/>
        </p:nvSpPr>
        <p:spPr bwMode="auto">
          <a:xfrm>
            <a:off x="5349066" y="1686836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07" name="Line 229"/>
          <p:cNvSpPr>
            <a:spLocks noChangeShapeType="1"/>
          </p:cNvSpPr>
          <p:nvPr/>
        </p:nvSpPr>
        <p:spPr bwMode="auto">
          <a:xfrm>
            <a:off x="5908707" y="1688027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08" name="Line 229"/>
          <p:cNvSpPr>
            <a:spLocks noChangeShapeType="1"/>
          </p:cNvSpPr>
          <p:nvPr/>
        </p:nvSpPr>
        <p:spPr bwMode="auto">
          <a:xfrm>
            <a:off x="6452776" y="1665358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09" name="Line 229"/>
          <p:cNvSpPr>
            <a:spLocks noChangeShapeType="1"/>
          </p:cNvSpPr>
          <p:nvPr/>
        </p:nvSpPr>
        <p:spPr bwMode="auto">
          <a:xfrm>
            <a:off x="7019046" y="1668720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10" name="Line 229"/>
          <p:cNvSpPr>
            <a:spLocks noChangeShapeType="1"/>
          </p:cNvSpPr>
          <p:nvPr/>
        </p:nvSpPr>
        <p:spPr bwMode="auto">
          <a:xfrm>
            <a:off x="7330303" y="1672759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11" name="Line 229"/>
          <p:cNvSpPr>
            <a:spLocks noChangeShapeType="1"/>
          </p:cNvSpPr>
          <p:nvPr/>
        </p:nvSpPr>
        <p:spPr bwMode="auto">
          <a:xfrm>
            <a:off x="1953403" y="1687402"/>
            <a:ext cx="0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12" name="Text Box 37"/>
          <p:cNvSpPr txBox="1">
            <a:spLocks noChangeArrowheads="1"/>
          </p:cNvSpPr>
          <p:nvPr/>
        </p:nvSpPr>
        <p:spPr bwMode="auto">
          <a:xfrm>
            <a:off x="880361" y="3717229"/>
            <a:ext cx="1026243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5" b="1" dirty="0">
                <a:latin typeface="Arial Narrow" pitchFamily="34" charset="0"/>
              </a:rPr>
              <a:t>Aggregate Cleanups</a:t>
            </a:r>
          </a:p>
        </p:txBody>
      </p:sp>
      <p:sp>
        <p:nvSpPr>
          <p:cNvPr id="213" name="Text Box 42"/>
          <p:cNvSpPr txBox="1">
            <a:spLocks noChangeArrowheads="1"/>
          </p:cNvSpPr>
          <p:nvPr/>
        </p:nvSpPr>
        <p:spPr bwMode="auto">
          <a:xfrm>
            <a:off x="962047" y="4708122"/>
            <a:ext cx="843501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5" b="1" dirty="0">
                <a:latin typeface="Arial Narrow" pitchFamily="34" charset="0"/>
              </a:rPr>
              <a:t>TRU Operations</a:t>
            </a:r>
          </a:p>
        </p:txBody>
      </p:sp>
      <p:sp>
        <p:nvSpPr>
          <p:cNvPr id="215" name="Text Box 261"/>
          <p:cNvSpPr txBox="1">
            <a:spLocks noChangeArrowheads="1"/>
          </p:cNvSpPr>
          <p:nvPr/>
        </p:nvSpPr>
        <p:spPr bwMode="auto">
          <a:xfrm>
            <a:off x="6803141" y="5584790"/>
            <a:ext cx="978694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5" dirty="0">
                <a:latin typeface="Arial Narrow" pitchFamily="34" charset="0"/>
              </a:rPr>
              <a:t>Critical Path</a:t>
            </a:r>
          </a:p>
        </p:txBody>
      </p:sp>
      <p:sp>
        <p:nvSpPr>
          <p:cNvPr id="216" name="Diamond 215"/>
          <p:cNvSpPr/>
          <p:nvPr/>
        </p:nvSpPr>
        <p:spPr>
          <a:xfrm>
            <a:off x="4118424" y="2174553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Diamond 216"/>
          <p:cNvSpPr/>
          <p:nvPr/>
        </p:nvSpPr>
        <p:spPr>
          <a:xfrm>
            <a:off x="5899935" y="3820711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Diamond 217"/>
          <p:cNvSpPr/>
          <p:nvPr/>
        </p:nvSpPr>
        <p:spPr>
          <a:xfrm>
            <a:off x="2948007" y="3557489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Diamond 218"/>
          <p:cNvSpPr/>
          <p:nvPr/>
        </p:nvSpPr>
        <p:spPr>
          <a:xfrm>
            <a:off x="5916180" y="3577784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Diamond 219"/>
          <p:cNvSpPr/>
          <p:nvPr/>
        </p:nvSpPr>
        <p:spPr>
          <a:xfrm>
            <a:off x="5606453" y="4511808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Diamond 220"/>
          <p:cNvSpPr/>
          <p:nvPr/>
        </p:nvSpPr>
        <p:spPr>
          <a:xfrm>
            <a:off x="5752814" y="4752944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Diamond 222"/>
          <p:cNvSpPr/>
          <p:nvPr/>
        </p:nvSpPr>
        <p:spPr>
          <a:xfrm>
            <a:off x="7286772" y="3337870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Diamond 223"/>
          <p:cNvSpPr/>
          <p:nvPr/>
        </p:nvSpPr>
        <p:spPr>
          <a:xfrm>
            <a:off x="6476334" y="3222525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Diamond 224"/>
          <p:cNvSpPr/>
          <p:nvPr/>
        </p:nvSpPr>
        <p:spPr>
          <a:xfrm>
            <a:off x="6175388" y="3128024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Diamond 225"/>
          <p:cNvSpPr/>
          <p:nvPr/>
        </p:nvSpPr>
        <p:spPr>
          <a:xfrm>
            <a:off x="7116764" y="2970583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Diamond 226"/>
          <p:cNvSpPr/>
          <p:nvPr/>
        </p:nvSpPr>
        <p:spPr>
          <a:xfrm>
            <a:off x="5174199" y="2887903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Diamond 227"/>
          <p:cNvSpPr/>
          <p:nvPr/>
        </p:nvSpPr>
        <p:spPr>
          <a:xfrm>
            <a:off x="4135641" y="2634091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Diamond 228"/>
          <p:cNvSpPr/>
          <p:nvPr/>
        </p:nvSpPr>
        <p:spPr>
          <a:xfrm>
            <a:off x="7099284" y="2713982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Diamond 230"/>
          <p:cNvSpPr/>
          <p:nvPr/>
        </p:nvSpPr>
        <p:spPr>
          <a:xfrm>
            <a:off x="4996260" y="2358541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Diamond 231"/>
          <p:cNvSpPr/>
          <p:nvPr/>
        </p:nvSpPr>
        <p:spPr>
          <a:xfrm>
            <a:off x="6569555" y="5411656"/>
            <a:ext cx="129979" cy="13747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 Box 35"/>
          <p:cNvSpPr txBox="1">
            <a:spLocks noChangeArrowheads="1"/>
          </p:cNvSpPr>
          <p:nvPr/>
        </p:nvSpPr>
        <p:spPr bwMode="auto">
          <a:xfrm>
            <a:off x="741700" y="4976456"/>
            <a:ext cx="1051533" cy="230832"/>
          </a:xfrm>
          <a:prstGeom prst="rect">
            <a:avLst/>
          </a:prstGeom>
          <a:solidFill>
            <a:srgbClr val="D1D1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9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Base Program</a:t>
            </a:r>
          </a:p>
        </p:txBody>
      </p:sp>
      <p:sp>
        <p:nvSpPr>
          <p:cNvPr id="234" name="Diamond 233"/>
          <p:cNvSpPr/>
          <p:nvPr/>
        </p:nvSpPr>
        <p:spPr>
          <a:xfrm>
            <a:off x="6473512" y="5025246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 Box 136"/>
          <p:cNvSpPr txBox="1">
            <a:spLocks noChangeArrowheads="1"/>
          </p:cNvSpPr>
          <p:nvPr/>
        </p:nvSpPr>
        <p:spPr bwMode="gray">
          <a:xfrm>
            <a:off x="5957429" y="4871699"/>
            <a:ext cx="558403" cy="195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Complete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2879409" y="4512789"/>
            <a:ext cx="2721071" cy="92144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577087" y="3581809"/>
            <a:ext cx="2332865" cy="79193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2258107" y="4757920"/>
            <a:ext cx="3481184" cy="86612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222852" y="2364892"/>
            <a:ext cx="1764720" cy="1030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069285" y="2173053"/>
            <a:ext cx="1037372" cy="1004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1951022" y="4059988"/>
            <a:ext cx="3730003" cy="104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2419917" y="3556961"/>
            <a:ext cx="517090" cy="92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1965310" y="3817585"/>
            <a:ext cx="3932414" cy="1086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1841272" y="5035242"/>
            <a:ext cx="4621624" cy="111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 Box 37"/>
          <p:cNvSpPr txBox="1">
            <a:spLocks noChangeArrowheads="1"/>
          </p:cNvSpPr>
          <p:nvPr/>
        </p:nvSpPr>
        <p:spPr bwMode="auto">
          <a:xfrm>
            <a:off x="892071" y="4010306"/>
            <a:ext cx="1317569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5" b="1" dirty="0">
                <a:latin typeface="Arial Narrow" pitchFamily="34" charset="0"/>
              </a:rPr>
              <a:t>Institutional/Regulatory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815177" y="2722477"/>
            <a:ext cx="2279345" cy="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1858630" y="2635652"/>
            <a:ext cx="2264092" cy="873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2262726" y="2900642"/>
            <a:ext cx="2897415" cy="820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123013" y="2985435"/>
            <a:ext cx="1993751" cy="840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2270883" y="3142133"/>
            <a:ext cx="3884237" cy="812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4505500" y="3254374"/>
            <a:ext cx="1963691" cy="793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 flipV="1">
            <a:off x="4505170" y="3358369"/>
            <a:ext cx="2769887" cy="87815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6495228" y="5637857"/>
            <a:ext cx="234296" cy="900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Diamond 279"/>
          <p:cNvSpPr/>
          <p:nvPr/>
        </p:nvSpPr>
        <p:spPr>
          <a:xfrm>
            <a:off x="4360914" y="4517066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Diamond 280"/>
          <p:cNvSpPr/>
          <p:nvPr/>
        </p:nvSpPr>
        <p:spPr>
          <a:xfrm>
            <a:off x="4221297" y="4511255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Diamond 281"/>
          <p:cNvSpPr/>
          <p:nvPr/>
        </p:nvSpPr>
        <p:spPr>
          <a:xfrm>
            <a:off x="3627387" y="4516398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Diamond 282"/>
          <p:cNvSpPr/>
          <p:nvPr/>
        </p:nvSpPr>
        <p:spPr>
          <a:xfrm>
            <a:off x="3503527" y="4513180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ext Box 125"/>
          <p:cNvSpPr txBox="1">
            <a:spLocks noChangeArrowheads="1"/>
          </p:cNvSpPr>
          <p:nvPr/>
        </p:nvSpPr>
        <p:spPr bwMode="auto">
          <a:xfrm>
            <a:off x="2869733" y="4355580"/>
            <a:ext cx="729743" cy="33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Hot Cell Liners </a:t>
            </a:r>
          </a:p>
        </p:txBody>
      </p:sp>
      <p:sp>
        <p:nvSpPr>
          <p:cNvPr id="285" name="Text Box 125"/>
          <p:cNvSpPr txBox="1">
            <a:spLocks noChangeArrowheads="1"/>
          </p:cNvSpPr>
          <p:nvPr/>
        </p:nvSpPr>
        <p:spPr bwMode="auto">
          <a:xfrm>
            <a:off x="4311664" y="4362246"/>
            <a:ext cx="724878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Trenches A-D</a:t>
            </a:r>
          </a:p>
        </p:txBody>
      </p:sp>
      <p:sp>
        <p:nvSpPr>
          <p:cNvPr id="286" name="Text Box 125"/>
          <p:cNvSpPr txBox="1">
            <a:spLocks noChangeArrowheads="1"/>
          </p:cNvSpPr>
          <p:nvPr/>
        </p:nvSpPr>
        <p:spPr bwMode="auto">
          <a:xfrm>
            <a:off x="3996147" y="4360465"/>
            <a:ext cx="357790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Pit 9</a:t>
            </a:r>
          </a:p>
        </p:txBody>
      </p:sp>
      <p:sp>
        <p:nvSpPr>
          <p:cNvPr id="287" name="Text Box 125"/>
          <p:cNvSpPr txBox="1">
            <a:spLocks noChangeArrowheads="1"/>
          </p:cNvSpPr>
          <p:nvPr/>
        </p:nvSpPr>
        <p:spPr bwMode="auto">
          <a:xfrm>
            <a:off x="5171046" y="4361655"/>
            <a:ext cx="553357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33 Shafts</a:t>
            </a:r>
          </a:p>
        </p:txBody>
      </p:sp>
      <p:sp>
        <p:nvSpPr>
          <p:cNvPr id="288" name="Text Box 42"/>
          <p:cNvSpPr txBox="1">
            <a:spLocks noChangeArrowheads="1"/>
          </p:cNvSpPr>
          <p:nvPr/>
        </p:nvSpPr>
        <p:spPr bwMode="auto">
          <a:xfrm>
            <a:off x="979192" y="4458100"/>
            <a:ext cx="598241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5" b="1" dirty="0">
                <a:latin typeface="Arial Narrow" pitchFamily="34" charset="0"/>
              </a:rPr>
              <a:t>Retrievals</a:t>
            </a:r>
          </a:p>
        </p:txBody>
      </p:sp>
      <p:sp>
        <p:nvSpPr>
          <p:cNvPr id="292" name="Diamond 291"/>
          <p:cNvSpPr/>
          <p:nvPr/>
        </p:nvSpPr>
        <p:spPr>
          <a:xfrm>
            <a:off x="2937547" y="3825295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ext Box 203"/>
          <p:cNvSpPr txBox="1">
            <a:spLocks noChangeArrowheads="1"/>
          </p:cNvSpPr>
          <p:nvPr/>
        </p:nvSpPr>
        <p:spPr bwMode="auto">
          <a:xfrm>
            <a:off x="2860366" y="3690042"/>
            <a:ext cx="231154" cy="1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3</a:t>
            </a:r>
          </a:p>
        </p:txBody>
      </p:sp>
      <p:sp>
        <p:nvSpPr>
          <p:cNvPr id="295" name="Text Box 248"/>
          <p:cNvSpPr txBox="1">
            <a:spLocks noChangeArrowheads="1"/>
          </p:cNvSpPr>
          <p:nvPr/>
        </p:nvSpPr>
        <p:spPr bwMode="auto">
          <a:xfrm>
            <a:off x="5766431" y="3686102"/>
            <a:ext cx="214151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 8</a:t>
            </a:r>
            <a:endParaRPr lang="en-US" altLang="en-US" sz="825" b="1" dirty="0">
              <a:latin typeface="Arial Narrow" pitchFamily="34" charset="0"/>
            </a:endParaRPr>
          </a:p>
        </p:txBody>
      </p:sp>
      <p:sp>
        <p:nvSpPr>
          <p:cNvPr id="296" name="Diamond 295"/>
          <p:cNvSpPr/>
          <p:nvPr/>
        </p:nvSpPr>
        <p:spPr>
          <a:xfrm>
            <a:off x="2788585" y="3820183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Text Box 203"/>
          <p:cNvSpPr txBox="1">
            <a:spLocks noChangeArrowheads="1"/>
          </p:cNvSpPr>
          <p:nvPr/>
        </p:nvSpPr>
        <p:spPr bwMode="auto">
          <a:xfrm>
            <a:off x="2557201" y="3683863"/>
            <a:ext cx="231154" cy="1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1</a:t>
            </a:r>
          </a:p>
        </p:txBody>
      </p:sp>
      <p:sp>
        <p:nvSpPr>
          <p:cNvPr id="299" name="Diamond 298"/>
          <p:cNvSpPr/>
          <p:nvPr/>
        </p:nvSpPr>
        <p:spPr>
          <a:xfrm>
            <a:off x="4288906" y="3825896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 Box 203"/>
          <p:cNvSpPr txBox="1">
            <a:spLocks noChangeArrowheads="1"/>
          </p:cNvSpPr>
          <p:nvPr/>
        </p:nvSpPr>
        <p:spPr bwMode="auto">
          <a:xfrm>
            <a:off x="4177318" y="3687015"/>
            <a:ext cx="231154" cy="1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4</a:t>
            </a:r>
          </a:p>
        </p:txBody>
      </p:sp>
      <p:sp>
        <p:nvSpPr>
          <p:cNvPr id="302" name="Diamond 301"/>
          <p:cNvSpPr/>
          <p:nvPr/>
        </p:nvSpPr>
        <p:spPr>
          <a:xfrm>
            <a:off x="5224830" y="3824213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 Box 248"/>
          <p:cNvSpPr txBox="1">
            <a:spLocks noChangeArrowheads="1"/>
          </p:cNvSpPr>
          <p:nvPr/>
        </p:nvSpPr>
        <p:spPr bwMode="auto">
          <a:xfrm>
            <a:off x="5139070" y="3686932"/>
            <a:ext cx="223533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 7</a:t>
            </a:r>
            <a:endParaRPr lang="en-US" altLang="en-US" sz="825" b="1" dirty="0">
              <a:latin typeface="Arial Narrow" pitchFamily="34" charset="0"/>
            </a:endParaRPr>
          </a:p>
        </p:txBody>
      </p:sp>
      <p:sp>
        <p:nvSpPr>
          <p:cNvPr id="310" name="Down Arrow 309"/>
          <p:cNvSpPr/>
          <p:nvPr/>
        </p:nvSpPr>
        <p:spPr>
          <a:xfrm>
            <a:off x="5542794" y="4623214"/>
            <a:ext cx="115371" cy="1345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Down Arrow 310"/>
          <p:cNvSpPr/>
          <p:nvPr/>
        </p:nvSpPr>
        <p:spPr>
          <a:xfrm rot="10800000">
            <a:off x="5706148" y="3683863"/>
            <a:ext cx="133199" cy="10528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Down Arrow 311"/>
          <p:cNvSpPr/>
          <p:nvPr/>
        </p:nvSpPr>
        <p:spPr>
          <a:xfrm rot="10800000">
            <a:off x="5905474" y="3445669"/>
            <a:ext cx="118201" cy="126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1959690" y="2168484"/>
            <a:ext cx="1101128" cy="1147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ext Box 136"/>
          <p:cNvSpPr txBox="1">
            <a:spLocks noChangeArrowheads="1"/>
          </p:cNvSpPr>
          <p:nvPr/>
        </p:nvSpPr>
        <p:spPr bwMode="gray">
          <a:xfrm>
            <a:off x="2340158" y="2153819"/>
            <a:ext cx="634714" cy="2492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Arial Narrow" pitchFamily="34" charset="0"/>
              </a:rPr>
              <a:t>Characterization</a:t>
            </a:r>
          </a:p>
        </p:txBody>
      </p:sp>
      <p:sp>
        <p:nvSpPr>
          <p:cNvPr id="318" name="Rectangle 317"/>
          <p:cNvSpPr/>
          <p:nvPr/>
        </p:nvSpPr>
        <p:spPr>
          <a:xfrm>
            <a:off x="1965310" y="2370451"/>
            <a:ext cx="1237209" cy="97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0" name="Straight Arrow Connector 319"/>
          <p:cNvCxnSpPr/>
          <p:nvPr/>
        </p:nvCxnSpPr>
        <p:spPr>
          <a:xfrm flipV="1">
            <a:off x="2937007" y="2216255"/>
            <a:ext cx="219793" cy="47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flipV="1">
            <a:off x="3088950" y="2406949"/>
            <a:ext cx="244059" cy="2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 Box 136"/>
          <p:cNvSpPr txBox="1">
            <a:spLocks noChangeArrowheads="1"/>
          </p:cNvSpPr>
          <p:nvPr/>
        </p:nvSpPr>
        <p:spPr bwMode="gray">
          <a:xfrm>
            <a:off x="3236466" y="2157407"/>
            <a:ext cx="753777" cy="1708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Arial Narrow" pitchFamily="34" charset="0"/>
              </a:rPr>
              <a:t>Final Remedy</a:t>
            </a:r>
          </a:p>
        </p:txBody>
      </p:sp>
      <p:sp>
        <p:nvSpPr>
          <p:cNvPr id="323" name="Text Box 136"/>
          <p:cNvSpPr txBox="1">
            <a:spLocks noChangeArrowheads="1"/>
          </p:cNvSpPr>
          <p:nvPr/>
        </p:nvSpPr>
        <p:spPr bwMode="gray">
          <a:xfrm>
            <a:off x="2368732" y="2342413"/>
            <a:ext cx="753777" cy="1708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Arial Narrow" pitchFamily="34" charset="0"/>
              </a:rPr>
              <a:t>Interim Measure</a:t>
            </a:r>
          </a:p>
        </p:txBody>
      </p:sp>
      <p:sp>
        <p:nvSpPr>
          <p:cNvPr id="324" name="Text Box 136"/>
          <p:cNvSpPr txBox="1">
            <a:spLocks noChangeArrowheads="1"/>
          </p:cNvSpPr>
          <p:nvPr/>
        </p:nvSpPr>
        <p:spPr bwMode="gray">
          <a:xfrm>
            <a:off x="3351370" y="2347230"/>
            <a:ext cx="753777" cy="1708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Arial Narrow" pitchFamily="34" charset="0"/>
              </a:rPr>
              <a:t>Final Remedy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7866" y="3568296"/>
            <a:ext cx="1442861" cy="14260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88" b="1" u="sng" dirty="0"/>
              <a:t>Aggregate Cleanups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788" b="1" dirty="0"/>
              <a:t>Supplemental Investigation Reports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788" b="1" dirty="0"/>
              <a:t>Historical Properties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788" b="1" dirty="0"/>
              <a:t>TA-21 Site Cleanup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788" b="1" dirty="0"/>
              <a:t>Southern Boundary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788" b="1" dirty="0"/>
              <a:t>Sandia Watershed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788" b="1" dirty="0"/>
              <a:t>Known Sites Cleanup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788" b="1" dirty="0"/>
              <a:t>Pajarito Watershed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788" b="1" dirty="0"/>
              <a:t>Upper Water Watershed</a:t>
            </a:r>
          </a:p>
        </p:txBody>
      </p:sp>
      <p:sp>
        <p:nvSpPr>
          <p:cNvPr id="126" name="Diamond 125"/>
          <p:cNvSpPr/>
          <p:nvPr/>
        </p:nvSpPr>
        <p:spPr>
          <a:xfrm>
            <a:off x="2691170" y="3830492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 Box 203"/>
          <p:cNvSpPr txBox="1">
            <a:spLocks noChangeArrowheads="1"/>
          </p:cNvSpPr>
          <p:nvPr/>
        </p:nvSpPr>
        <p:spPr bwMode="auto">
          <a:xfrm>
            <a:off x="2707876" y="3689517"/>
            <a:ext cx="231154" cy="1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2</a:t>
            </a:r>
          </a:p>
        </p:txBody>
      </p:sp>
      <p:sp>
        <p:nvSpPr>
          <p:cNvPr id="128" name="Diamond 127"/>
          <p:cNvSpPr/>
          <p:nvPr/>
        </p:nvSpPr>
        <p:spPr>
          <a:xfrm>
            <a:off x="4384783" y="3820057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 Box 203"/>
          <p:cNvSpPr txBox="1">
            <a:spLocks noChangeArrowheads="1"/>
          </p:cNvSpPr>
          <p:nvPr/>
        </p:nvSpPr>
        <p:spPr bwMode="auto">
          <a:xfrm>
            <a:off x="4303947" y="3687840"/>
            <a:ext cx="231154" cy="1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5</a:t>
            </a:r>
          </a:p>
        </p:txBody>
      </p:sp>
      <p:cxnSp>
        <p:nvCxnSpPr>
          <p:cNvPr id="6" name="Curved Connector 5"/>
          <p:cNvCxnSpPr/>
          <p:nvPr/>
        </p:nvCxnSpPr>
        <p:spPr>
          <a:xfrm>
            <a:off x="5978656" y="3897788"/>
            <a:ext cx="404894" cy="64968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Diamond 134"/>
          <p:cNvSpPr/>
          <p:nvPr/>
        </p:nvSpPr>
        <p:spPr>
          <a:xfrm>
            <a:off x="5045552" y="3829914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 Box 248"/>
          <p:cNvSpPr txBox="1">
            <a:spLocks noChangeArrowheads="1"/>
          </p:cNvSpPr>
          <p:nvPr/>
        </p:nvSpPr>
        <p:spPr bwMode="auto">
          <a:xfrm>
            <a:off x="4939331" y="3692127"/>
            <a:ext cx="223533" cy="2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788" b="1" dirty="0">
                <a:latin typeface="Arial Narrow" pitchFamily="34" charset="0"/>
              </a:rPr>
              <a:t> 6</a:t>
            </a:r>
            <a:endParaRPr lang="en-US" altLang="en-US" sz="825" b="1" dirty="0">
              <a:latin typeface="Arial Narrow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66263" y="1686266"/>
            <a:ext cx="0" cy="337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Diamond 130"/>
          <p:cNvSpPr/>
          <p:nvPr/>
        </p:nvSpPr>
        <p:spPr>
          <a:xfrm>
            <a:off x="5680119" y="4071541"/>
            <a:ext cx="90359" cy="9809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itle 1"/>
          <p:cNvSpPr txBox="1">
            <a:spLocks/>
          </p:cNvSpPr>
          <p:nvPr/>
        </p:nvSpPr>
        <p:spPr>
          <a:xfrm>
            <a:off x="4118573" y="26564"/>
            <a:ext cx="5000625" cy="504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Lifecycle Schedule for </a:t>
            </a:r>
          </a:p>
          <a:p>
            <a:r>
              <a:rPr lang="en-US" sz="2400" dirty="0" smtClean="0"/>
              <a:t>Legacy Cleanup at LANL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432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8081" y="1502141"/>
            <a:ext cx="3779044" cy="3786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8130" y="1291125"/>
            <a:ext cx="8666274" cy="39470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approach to legacy cleanup and waste management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one campaign completes, the next scheduled campaign commences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campaigns underway simultaneously</a:t>
            </a:r>
            <a:endParaRPr lang="en-US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Safe, efficient and transparent execution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 SSAB EM-30 041713</Template>
  <TotalTime>21360</TotalTime>
  <Words>533</Words>
  <Application>Microsoft Office PowerPoint</Application>
  <PresentationFormat>On-screen Show (4:3)</PresentationFormat>
  <Paragraphs>123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Helvetica Neue</vt:lpstr>
      <vt:lpstr>Tahoma</vt:lpstr>
      <vt:lpstr>Times New Roman</vt:lpstr>
      <vt:lpstr>Wingdings</vt:lpstr>
      <vt:lpstr>ヒラギノ角ゴ ProN W3</vt:lpstr>
      <vt:lpstr>Custom Design</vt:lpstr>
      <vt:lpstr>EM SSAB EM-30 041713</vt:lpstr>
      <vt:lpstr>Los Alamos National Laboratory  Environmental Management Legacy Cleanup</vt:lpstr>
      <vt:lpstr> Environmental Management  Mission at LANL</vt:lpstr>
      <vt:lpstr>Los Alamos National Laboratory  Organizational Structure</vt:lpstr>
      <vt:lpstr>LCE Integrated  2016 Consent Order</vt:lpstr>
      <vt:lpstr>Consent Order Campaigns List</vt:lpstr>
      <vt:lpstr>Waste Management Campaign List</vt:lpstr>
      <vt:lpstr>PowerPoint Presentation</vt:lpstr>
      <vt:lpstr>Conclusion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 EM SSAB Chair’s Meeting  Waste Disposition Strategies Update</dc:title>
  <dc:creator>Lauren Milone</dc:creator>
  <cp:lastModifiedBy>Horak, Steven (CONTR)</cp:lastModifiedBy>
  <cp:revision>1856</cp:revision>
  <cp:lastPrinted>2018-01-16T21:53:29Z</cp:lastPrinted>
  <dcterms:created xsi:type="dcterms:W3CDTF">2013-04-18T14:54:59Z</dcterms:created>
  <dcterms:modified xsi:type="dcterms:W3CDTF">2018-03-16T15:46:39Z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