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77" r:id="rId2"/>
  </p:sldMasterIdLst>
  <p:notesMasterIdLst>
    <p:notesMasterId r:id="rId10"/>
  </p:notesMasterIdLst>
  <p:handoutMasterIdLst>
    <p:handoutMasterId r:id="rId11"/>
  </p:handoutMasterIdLst>
  <p:sldIdLst>
    <p:sldId id="309" r:id="rId3"/>
    <p:sldId id="468" r:id="rId4"/>
    <p:sldId id="473" r:id="rId5"/>
    <p:sldId id="474" r:id="rId6"/>
    <p:sldId id="472" r:id="rId7"/>
    <p:sldId id="470" r:id="rId8"/>
    <p:sldId id="469" r:id="rId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  <p:cmAuthor id="1" name="Rhodes, David" initials="RD" lastIdx="19" clrIdx="1">
    <p:extLst/>
  </p:cmAuthor>
  <p:cmAuthor id="2" name="Nartker, Michael" initials="NM" lastIdx="14" clrIdx="2">
    <p:extLst>
      <p:ext uri="{19B8F6BF-5375-455C-9EA6-DF929625EA0E}">
        <p15:presenceInfo xmlns:p15="http://schemas.microsoft.com/office/powerpoint/2012/main" userId="S-1-5-21-2844929807-1687724802-988633214-184336" providerId="AD"/>
      </p:ext>
    </p:extLst>
  </p:cmAuthor>
  <p:cmAuthor id="3" name="Forinash, Betsy" initials="FB" lastIdx="8" clrIdx="3">
    <p:extLst>
      <p:ext uri="{19B8F6BF-5375-455C-9EA6-DF929625EA0E}">
        <p15:presenceInfo xmlns:p15="http://schemas.microsoft.com/office/powerpoint/2012/main" userId="S-1-5-21-2844929807-1687724802-988633214-172869" providerId="AD"/>
      </p:ext>
    </p:extLst>
  </p:cmAuthor>
  <p:cmAuthor id="4" name="Horak, Steven (CONTR)" initials="HS(" lastIdx="4" clrIdx="4">
    <p:extLst>
      <p:ext uri="{19B8F6BF-5375-455C-9EA6-DF929625EA0E}">
        <p15:presenceInfo xmlns:p15="http://schemas.microsoft.com/office/powerpoint/2012/main" userId="S-1-5-21-2844929807-1687724802-988633214-184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499"/>
    <a:srgbClr val="000099"/>
    <a:srgbClr val="003399"/>
    <a:srgbClr val="336600"/>
    <a:srgbClr val="669900"/>
    <a:srgbClr val="0033CC"/>
    <a:srgbClr val="9933FF"/>
    <a:srgbClr val="000066"/>
    <a:srgbClr val="33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6" autoAdjust="0"/>
    <p:restoredTop sz="93493" autoAdjust="0"/>
  </p:normalViewPr>
  <p:slideViewPr>
    <p:cSldViewPr snapToGrid="0">
      <p:cViewPr varScale="1">
        <p:scale>
          <a:sx n="101" d="100"/>
          <a:sy n="101" d="100"/>
        </p:scale>
        <p:origin x="1110" y="96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84" y="648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2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02420530767002"/>
          <c:y val="0.18085515350905701"/>
          <c:w val="0.4979023281812"/>
          <c:h val="0.819144846490942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</c:spPr>
          </c:dPt>
          <c:dPt>
            <c:idx val="1"/>
            <c:bubble3D val="0"/>
            <c:spPr>
              <a:solidFill>
                <a:srgbClr val="99CCFF"/>
              </a:solidFill>
            </c:spPr>
          </c:dPt>
          <c:dPt>
            <c:idx val="2"/>
            <c:bubble3D val="0"/>
            <c:spPr>
              <a:solidFill>
                <a:srgbClr val="CCECFF"/>
              </a:solidFill>
            </c:spPr>
          </c:dPt>
          <c:dPt>
            <c:idx val="3"/>
            <c:bubble3D val="0"/>
            <c:spPr>
              <a:solidFill>
                <a:srgbClr val="AC462A"/>
              </a:solidFill>
            </c:spPr>
          </c:dPt>
          <c:dPt>
            <c:idx val="4"/>
            <c:bubble3D val="0"/>
            <c:spPr>
              <a:solidFill>
                <a:srgbClr val="F9BAAD"/>
              </a:solidFill>
            </c:spPr>
          </c:dPt>
          <c:dPt>
            <c:idx val="5"/>
            <c:bubble3D val="0"/>
            <c:spPr>
              <a:solidFill>
                <a:srgbClr val="E3924F"/>
              </a:solidFill>
            </c:spPr>
          </c:dPt>
          <c:dPt>
            <c:idx val="6"/>
            <c:bubble3D val="0"/>
            <c:spPr>
              <a:solidFill>
                <a:srgbClr val="F9E6D7"/>
              </a:solidFill>
            </c:spPr>
          </c:dPt>
          <c:dPt>
            <c:idx val="7"/>
            <c:bubble3D val="0"/>
            <c:spPr>
              <a:solidFill>
                <a:srgbClr val="6699FF"/>
              </a:solidFill>
            </c:spPr>
          </c:dPt>
          <c:dLbls>
            <c:dLbl>
              <c:idx val="0"/>
              <c:layout>
                <c:manualLayout>
                  <c:x val="-0.23509259259259299"/>
                  <c:y val="-0.10605785879169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N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NSA Weapons Programs </a:t>
                    </a:r>
                    <a:endParaRPr lang="en-US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1,590M / 63%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732891027510499E-2"/>
                  <c:y val="0.1795315393406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</a:t>
                    </a:r>
                    <a:r>
                      <a:rPr lang="en-US" dirty="0"/>
                      <a:t>NSA Nonproliferation  </a:t>
                    </a:r>
                    <a:r>
                      <a:rPr lang="en-US" dirty="0" smtClean="0"/>
                      <a:t>$226M</a:t>
                    </a:r>
                    <a:r>
                      <a:rPr lang="en-US" baseline="0" dirty="0" smtClean="0"/>
                      <a:t> / 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078399922231899E-3"/>
                  <c:y val="0.1120765948990980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N</a:t>
                    </a:r>
                    <a:r>
                      <a:rPr lang="en-US" dirty="0" smtClean="0"/>
                      <a:t>NSA Safeguards </a:t>
                    </a:r>
                    <a:r>
                      <a:rPr lang="en-US" dirty="0"/>
                      <a:t>&amp; Security  </a:t>
                    </a:r>
                    <a:endParaRPr lang="en-US" dirty="0" smtClean="0"/>
                  </a:p>
                  <a:p>
                    <a:r>
                      <a:rPr lang="en-US" dirty="0" smtClean="0"/>
                      <a:t>$124M / 5%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810464664139203E-2"/>
                  <c:y val="0.124258803053768"/>
                </c:manualLayout>
              </c:layout>
              <c:tx>
                <c:rich>
                  <a:bodyPr/>
                  <a:lstStyle/>
                  <a:p>
                    <a:r>
                      <a:rPr lang="fr-FR" sz="1400" b="1" dirty="0" smtClean="0"/>
                      <a:t>D</a:t>
                    </a:r>
                    <a:r>
                      <a:rPr lang="fr-FR" b="1" dirty="0" smtClean="0"/>
                      <a:t>OE </a:t>
                    </a:r>
                    <a:r>
                      <a:rPr lang="fr-FR" b="1" dirty="0"/>
                      <a:t>Environmental Management  </a:t>
                    </a:r>
                    <a:endParaRPr lang="fr-FR" b="1" dirty="0" smtClean="0"/>
                  </a:p>
                  <a:p>
                    <a:r>
                      <a:rPr lang="fr-FR" b="1" dirty="0" smtClean="0"/>
                      <a:t>$194M / 8% </a:t>
                    </a:r>
                    <a:endParaRPr lang="fr-FR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892752989209702E-2"/>
                  <c:y val="4.854573273971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D</a:t>
                    </a:r>
                    <a:r>
                      <a:rPr lang="en-US" dirty="0" smtClean="0"/>
                      <a:t>OE </a:t>
                    </a:r>
                    <a:r>
                      <a:rPr lang="en-US" dirty="0"/>
                      <a:t>Energy &amp; Other Programs  </a:t>
                    </a:r>
                    <a:r>
                      <a:rPr lang="en-US" dirty="0" smtClean="0"/>
                      <a:t>$60M / 2%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0122606202003"/>
                  <c:y val="-6.702125086412580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D</a:t>
                    </a:r>
                    <a:r>
                      <a:rPr lang="en-US" dirty="0" smtClean="0"/>
                      <a:t>OE </a:t>
                    </a:r>
                    <a:r>
                      <a:rPr lang="en-US" dirty="0"/>
                      <a:t>Office of Science  </a:t>
                    </a:r>
                    <a:endParaRPr lang="en-US" dirty="0" smtClean="0"/>
                  </a:p>
                  <a:p>
                    <a:r>
                      <a:rPr lang="en-US" dirty="0" smtClean="0"/>
                      <a:t>$91M / 4%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924492077379201E-2"/>
                  <c:y val="-2.94255762399561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Strategic Partnerships</a:t>
                    </a:r>
                  </a:p>
                  <a:p>
                    <a:r>
                      <a:rPr lang="en-US" dirty="0" smtClean="0"/>
                      <a:t>$121M / 5%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2212258189948503E-2"/>
                  <c:y val="-3.00187137173087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Strategic</a:t>
                    </a:r>
                    <a:r>
                      <a:rPr lang="en-US" baseline="0" dirty="0" smtClean="0"/>
                      <a:t> Partnerships</a:t>
                    </a:r>
                  </a:p>
                  <a:p>
                    <a:r>
                      <a:rPr lang="en-US" dirty="0" smtClean="0"/>
                      <a:t>(National </a:t>
                    </a:r>
                    <a:r>
                      <a:rPr lang="en-US" dirty="0"/>
                      <a:t>Security)  </a:t>
                    </a:r>
                    <a:r>
                      <a:rPr lang="en-US" dirty="0" smtClean="0"/>
                      <a:t>$132M / 5%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NNSA Weapons Programs</c:v>
                </c:pt>
                <c:pt idx="1">
                  <c:v>NNSA Nonproliferation</c:v>
                </c:pt>
                <c:pt idx="2">
                  <c:v>NNSA Safeguards &amp; Security</c:v>
                </c:pt>
                <c:pt idx="3">
                  <c:v>DOE Environmental Management</c:v>
                </c:pt>
                <c:pt idx="4">
                  <c:v>DOE Energy &amp; Other Programs</c:v>
                </c:pt>
                <c:pt idx="5">
                  <c:v>DOE Office of Science</c:v>
                </c:pt>
                <c:pt idx="6">
                  <c:v>Work for Others</c:v>
                </c:pt>
                <c:pt idx="7">
                  <c:v>Work for Others (National Security)</c:v>
                </c:pt>
              </c:strCache>
            </c:str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1590</c:v>
                </c:pt>
                <c:pt idx="1">
                  <c:v>226</c:v>
                </c:pt>
                <c:pt idx="2">
                  <c:v>124</c:v>
                </c:pt>
                <c:pt idx="3">
                  <c:v>178</c:v>
                </c:pt>
                <c:pt idx="4">
                  <c:v>60</c:v>
                </c:pt>
                <c:pt idx="5">
                  <c:v>91</c:v>
                </c:pt>
                <c:pt idx="6">
                  <c:v>121</c:v>
                </c:pt>
                <c:pt idx="7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0.88252</cdr:x>
      <cdr:y>0.80197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62812" y="4011613"/>
          <a:ext cx="966788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2328" cy="462119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1"/>
            <a:ext cx="3012328" cy="462119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r">
              <a:defRPr sz="1200"/>
            </a:lvl1pPr>
          </a:lstStyle>
          <a:p>
            <a:fld id="{DB677E35-AC63-4244-9705-EC6C316D7C9C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80"/>
            <a:ext cx="3012328" cy="462119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80"/>
            <a:ext cx="3012328" cy="462119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r">
              <a:defRPr sz="1200"/>
            </a:lvl1pPr>
          </a:lstStyle>
          <a:p>
            <a:fld id="{6083E6FB-394B-7C44-AD5E-F4781665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3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12328" cy="462119"/>
          </a:xfrm>
          <a:prstGeom prst="rect">
            <a:avLst/>
          </a:prstGeom>
        </p:spPr>
        <p:txBody>
          <a:bodyPr vert="horz" wrap="square" lIns="92312" tIns="46155" rIns="92312" bIns="461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6" y="1"/>
            <a:ext cx="3012328" cy="462119"/>
          </a:xfrm>
          <a:prstGeom prst="rect">
            <a:avLst/>
          </a:prstGeom>
        </p:spPr>
        <p:txBody>
          <a:bodyPr vert="horz" wrap="square" lIns="92312" tIns="46155" rIns="92312" bIns="461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3/14/2018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2" tIns="46155" rIns="92312" bIns="4615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064" y="4387771"/>
            <a:ext cx="5561948" cy="4155919"/>
          </a:xfrm>
          <a:prstGeom prst="rect">
            <a:avLst/>
          </a:prstGeom>
        </p:spPr>
        <p:txBody>
          <a:bodyPr vert="horz" lIns="92312" tIns="46155" rIns="92312" bIns="4615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2382"/>
            <a:ext cx="3012328" cy="462119"/>
          </a:xfrm>
          <a:prstGeom prst="rect">
            <a:avLst/>
          </a:prstGeom>
        </p:spPr>
        <p:txBody>
          <a:bodyPr vert="horz" wrap="square" lIns="92312" tIns="46155" rIns="92312" bIns="4615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6" y="8772382"/>
            <a:ext cx="3012328" cy="462119"/>
          </a:xfrm>
          <a:prstGeom prst="rect">
            <a:avLst/>
          </a:prstGeom>
        </p:spPr>
        <p:txBody>
          <a:bodyPr vert="horz" wrap="square" lIns="92312" tIns="46155" rIns="92312" bIns="461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216" indent="-283546" defTabSz="934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4180" indent="-226837" defTabSz="9341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852" indent="-226837" defTabSz="9341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1523" indent="-226837" defTabSz="9341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5196" indent="-226837" defTabSz="934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867" indent="-226837" defTabSz="934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2539" indent="-226837" defTabSz="934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6211" indent="-226837" defTabSz="934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88468F-FEA6-408E-9318-60A6FD4EF6F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32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October 5, 2016 (CFO-</a:t>
            </a:r>
            <a:r>
              <a:rPr lang="en-US" dirty="0" err="1" smtClean="0"/>
              <a:t>Menefee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2995A-9FCE-C04A-83F9-CC0A6F97CF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5038725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EF86E-4900-4D02-BF19-4D1DFAA94910}" type="datetimeFigureOut">
              <a:rPr lang="en-US" altLang="en-US"/>
              <a:pPr/>
              <a:t>3/14/2018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3FE5-F613-49B4-9397-6C0CD8411C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4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Your headline should be a full sentence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7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0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3829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3477600"/>
            <a:ext cx="6400800" cy="604800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6603"/>
      </p:ext>
    </p:extLst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0228BB-5946-41F0-8417-206CD083AFE3}" type="datetimeFigureOut">
              <a:rPr lang="en-US" altLang="en-US">
                <a:solidFill>
                  <a:prstClr val="black"/>
                </a:solidFill>
              </a:rPr>
              <a:pPr/>
              <a:t>3/14/2018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D6C3B2-89A6-4354-B27F-7C6725C9FD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74638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6D7750-ADC7-46D2-B61D-22D56008091C}" type="datetimeFigureOut">
              <a:rPr lang="en-US" altLang="en-US"/>
              <a:pPr/>
              <a:t>3/14/2018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50E1C52-05D5-496E-AAD4-BC736AE3BD01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2" r:id="rId2"/>
    <p:sldLayoutId id="2147483883" r:id="rId3"/>
    <p:sldLayoutId id="2147483884" r:id="rId4"/>
    <p:sldLayoutId id="214748388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685806" y="4292358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</a:t>
            </a:r>
          </a:p>
          <a:p>
            <a:pPr lvl="0"/>
            <a:r>
              <a:rPr lang="en-US" altLang="en-US" dirty="0"/>
              <a:t>Director of External Affairs</a:t>
            </a:r>
          </a:p>
          <a:p>
            <a:pPr lvl="0"/>
            <a:r>
              <a:rPr lang="en-US" altLang="en-US" dirty="0"/>
              <a:t>Office of Environmental Management</a:t>
            </a:r>
          </a:p>
          <a:p>
            <a:pPr lvl="0"/>
            <a:endParaRPr lang="en-US" altLang="en-US" dirty="0"/>
          </a:p>
          <a:p>
            <a:pPr lvl="0"/>
            <a:r>
              <a:rPr lang="en-US" altLang="en-US" dirty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5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ctrTitle"/>
          </p:nvPr>
        </p:nvSpPr>
        <p:spPr>
          <a:xfrm>
            <a:off x="452793" y="3833380"/>
            <a:ext cx="8229600" cy="548640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800" dirty="0" smtClean="0">
                <a:solidFill>
                  <a:srgbClr val="003399"/>
                </a:solidFill>
              </a:rPr>
              <a:t/>
            </a:r>
            <a:br>
              <a:rPr lang="en-US" altLang="en-US" sz="2800" dirty="0" smtClean="0">
                <a:solidFill>
                  <a:srgbClr val="003399"/>
                </a:solidFill>
              </a:rPr>
            </a:br>
            <a:r>
              <a:rPr lang="en-US" altLang="en-US" sz="2800" dirty="0" smtClean="0">
                <a:solidFill>
                  <a:srgbClr val="003399"/>
                </a:solidFill>
              </a:rPr>
              <a:t>Environmental Management Los Alamos Field Office </a:t>
            </a:r>
            <a:r>
              <a:rPr lang="en-US" altLang="en-US" dirty="0" smtClean="0">
                <a:solidFill>
                  <a:srgbClr val="003399"/>
                </a:solidFill>
              </a:rPr>
              <a:t/>
            </a:r>
            <a:br>
              <a:rPr lang="en-US" altLang="en-US" dirty="0" smtClean="0">
                <a:solidFill>
                  <a:srgbClr val="003399"/>
                </a:solidFill>
              </a:rPr>
            </a:br>
            <a:r>
              <a:rPr lang="en-US" altLang="en-US" sz="2800" dirty="0" smtClean="0">
                <a:solidFill>
                  <a:srgbClr val="003399"/>
                </a:solidFill>
              </a:rPr>
              <a:t>Activities and Programs at </a:t>
            </a:r>
            <a:br>
              <a:rPr lang="en-US" altLang="en-US" sz="2800" dirty="0" smtClean="0">
                <a:solidFill>
                  <a:srgbClr val="003399"/>
                </a:solidFill>
              </a:rPr>
            </a:br>
            <a:r>
              <a:rPr lang="en-US" altLang="en-US" sz="2800" dirty="0" smtClean="0">
                <a:solidFill>
                  <a:srgbClr val="003399"/>
                </a:solidFill>
              </a:rPr>
              <a:t>Los Alamos National Laboratory</a:t>
            </a:r>
            <a:endParaRPr altLang="en-US" sz="2800" dirty="0">
              <a:solidFill>
                <a:srgbClr val="0033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30153" y="5852160"/>
            <a:ext cx="5029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Doug Hintze, Manager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Environmental Management Los Alamos Field Office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March 19, 2018</a:t>
            </a:r>
          </a:p>
        </p:txBody>
      </p:sp>
    </p:spTree>
    <p:extLst>
      <p:ext uri="{BB962C8B-B14F-4D97-AF65-F5344CB8AC3E}">
        <p14:creationId xmlns:p14="http://schemas.microsoft.com/office/powerpoint/2010/main" val="10386835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0431" y="222913"/>
            <a:ext cx="8801100" cy="7620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charset="0"/>
              </a:rPr>
              <a:t/>
            </a:r>
            <a:br>
              <a:rPr lang="en-US" sz="2400" b="1" kern="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charset="0"/>
              </a:rPr>
            </a:br>
            <a:r>
              <a:rPr lang="en-US" sz="2400" b="1" kern="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charset="0"/>
              </a:rPr>
              <a:t/>
            </a:r>
            <a:br>
              <a:rPr lang="en-US" sz="2400" b="1" kern="0" dirty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charset="0"/>
              </a:rPr>
            </a:br>
            <a:endParaRPr lang="en-US" sz="2400" b="1" kern="0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55" y="1059572"/>
            <a:ext cx="3314700" cy="2209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81" y="1059572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us_and_d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3995" y="3906157"/>
            <a:ext cx="340726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66181" y="3906157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defTabSz="950913" fontAlgn="base">
              <a:spcBef>
                <a:spcPts val="600"/>
              </a:spcBef>
              <a:spcAft>
                <a:spcPts val="600"/>
              </a:spcAft>
              <a:buClr>
                <a:srgbClr val="00408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99"/>
                </a:solidFill>
                <a:latin typeface="+mn-lt"/>
              </a:rPr>
              <a:t>~ </a:t>
            </a:r>
            <a:r>
              <a:rPr lang="en-US" sz="1500" b="1" dirty="0" smtClean="0">
                <a:solidFill>
                  <a:srgbClr val="000099"/>
                </a:solidFill>
                <a:latin typeface="+mn-lt"/>
              </a:rPr>
              <a:t>40 </a:t>
            </a:r>
            <a:r>
              <a:rPr lang="en-US" sz="1500" b="1" dirty="0">
                <a:solidFill>
                  <a:srgbClr val="000099"/>
                </a:solidFill>
                <a:latin typeface="+mn-lt"/>
              </a:rPr>
              <a:t>square miles </a:t>
            </a:r>
            <a:endParaRPr lang="en-US" sz="1500" b="1" dirty="0" smtClean="0">
              <a:solidFill>
                <a:srgbClr val="000099"/>
              </a:solidFill>
              <a:latin typeface="+mn-lt"/>
            </a:endParaRPr>
          </a:p>
          <a:p>
            <a:pPr marL="357188" indent="-357188" defTabSz="950913" fontAlgn="base">
              <a:spcBef>
                <a:spcPts val="600"/>
              </a:spcBef>
              <a:spcAft>
                <a:spcPts val="600"/>
              </a:spcAft>
              <a:buClr>
                <a:srgbClr val="00408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0099"/>
                </a:solidFill>
                <a:latin typeface="+mn-lt"/>
              </a:rPr>
              <a:t>11,171 federal employees and contractors</a:t>
            </a:r>
            <a:endParaRPr lang="en-US" sz="1500" b="1" dirty="0">
              <a:solidFill>
                <a:srgbClr val="000099"/>
              </a:solidFill>
              <a:latin typeface="+mn-lt"/>
            </a:endParaRPr>
          </a:p>
          <a:p>
            <a:pPr marL="357188" indent="-357188" defTabSz="950913" fontAlgn="base">
              <a:spcBef>
                <a:spcPts val="600"/>
              </a:spcBef>
              <a:spcAft>
                <a:spcPts val="600"/>
              </a:spcAft>
              <a:buClr>
                <a:srgbClr val="00408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99"/>
                </a:solidFill>
                <a:latin typeface="+mn-lt"/>
              </a:rPr>
              <a:t>1,169 buildings</a:t>
            </a:r>
          </a:p>
          <a:p>
            <a:pPr marL="357188" indent="-357188" defTabSz="950913" fontAlgn="base">
              <a:spcBef>
                <a:spcPts val="600"/>
              </a:spcBef>
              <a:spcAft>
                <a:spcPts val="600"/>
              </a:spcAft>
              <a:buClr>
                <a:srgbClr val="00408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99"/>
                </a:solidFill>
                <a:latin typeface="+mn-lt"/>
              </a:rPr>
              <a:t>9 </a:t>
            </a:r>
            <a:r>
              <a:rPr lang="en-US" sz="1500" b="1" dirty="0" smtClean="0">
                <a:solidFill>
                  <a:srgbClr val="000099"/>
                </a:solidFill>
                <a:latin typeface="+mn-lt"/>
              </a:rPr>
              <a:t>million </a:t>
            </a:r>
            <a:r>
              <a:rPr lang="en-US" sz="1500" b="1" dirty="0">
                <a:solidFill>
                  <a:srgbClr val="000099"/>
                </a:solidFill>
                <a:latin typeface="+mn-lt"/>
              </a:rPr>
              <a:t>gross square feet</a:t>
            </a:r>
          </a:p>
          <a:p>
            <a:pPr marL="357188" indent="-357188" defTabSz="950913" fontAlgn="base">
              <a:spcBef>
                <a:spcPts val="600"/>
              </a:spcBef>
              <a:spcAft>
                <a:spcPts val="600"/>
              </a:spcAft>
              <a:buClr>
                <a:srgbClr val="00408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99"/>
                </a:solidFill>
                <a:latin typeface="+mn-lt"/>
              </a:rPr>
              <a:t>268 miles of roads (100 paved)</a:t>
            </a:r>
          </a:p>
          <a:p>
            <a:pPr marL="357188" indent="-357188" defTabSz="950913" fontAlgn="base">
              <a:spcBef>
                <a:spcPts val="600"/>
              </a:spcBef>
              <a:spcAft>
                <a:spcPts val="600"/>
              </a:spcAft>
              <a:buClr>
                <a:srgbClr val="00408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99"/>
                </a:solidFill>
                <a:latin typeface="+mn-lt"/>
              </a:rPr>
              <a:t>128 radiological facilities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854" y="3309595"/>
            <a:ext cx="8210999" cy="710098"/>
          </a:xfrm>
          <a:prstGeom prst="rect">
            <a:avLst/>
          </a:prstGeom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>
                <a:solidFill>
                  <a:srgbClr val="000099"/>
                </a:solidFill>
                <a:latin typeface="+mn-lt"/>
                <a:ea typeface="+mj-ea"/>
                <a:cs typeface="Arial" charset="0"/>
              </a:rPr>
              <a:t>Los </a:t>
            </a:r>
            <a:r>
              <a:rPr lang="en-US" sz="1600" b="1" kern="0" dirty="0" smtClean="0">
                <a:solidFill>
                  <a:srgbClr val="000099"/>
                </a:solidFill>
                <a:latin typeface="+mn-lt"/>
                <a:ea typeface="+mj-ea"/>
                <a:cs typeface="Arial" charset="0"/>
              </a:rPr>
              <a:t>Alamos National Laboratory (LANL) is </a:t>
            </a:r>
            <a:r>
              <a:rPr lang="en-US" sz="1600" b="1" kern="0" dirty="0">
                <a:solidFill>
                  <a:srgbClr val="000099"/>
                </a:solidFill>
                <a:latin typeface="+mn-lt"/>
                <a:ea typeface="+mj-ea"/>
                <a:cs typeface="Arial" charset="0"/>
              </a:rPr>
              <a:t>the oldest, most complex, and second largest </a:t>
            </a:r>
            <a:r>
              <a:rPr lang="en-US" sz="1600" b="1" kern="0" dirty="0" smtClean="0">
                <a:solidFill>
                  <a:srgbClr val="000099"/>
                </a:solidFill>
                <a:latin typeface="+mn-lt"/>
                <a:ea typeface="+mj-ea"/>
                <a:cs typeface="Arial" charset="0"/>
              </a:rPr>
              <a:t>National Nuclear Security Administration site</a:t>
            </a:r>
            <a:endParaRPr lang="en-US" sz="1600" b="1" kern="0" dirty="0">
              <a:solidFill>
                <a:srgbClr val="000099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67739" y="78093"/>
            <a:ext cx="4976261" cy="710098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+mn-lt"/>
                <a:ea typeface="+mj-ea"/>
                <a:cs typeface="Arial" charset="0"/>
              </a:rPr>
              <a:t>Los Alamos National Laboratory at a Glance</a:t>
            </a:r>
            <a:endParaRPr lang="en-US" sz="2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838604" y="63508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429" y="1212425"/>
            <a:ext cx="5728790" cy="3170444"/>
          </a:xfrm>
        </p:spPr>
        <p:txBody>
          <a:bodyPr/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1800" b="0" dirty="0" smtClean="0">
                <a:solidFill>
                  <a:srgbClr val="000099"/>
                </a:solidFill>
                <a:latin typeface="+mj-lt"/>
              </a:rPr>
              <a:t>Established in 1943 as Site Y of the Manhattan Project to design/build the atomic bomb</a:t>
            </a:r>
          </a:p>
          <a:p>
            <a:pPr marL="800100" lvl="1" indent="-3429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0099"/>
                </a:solidFill>
                <a:latin typeface="+mj-lt"/>
              </a:rPr>
              <a:t>Formerly owned </a:t>
            </a:r>
            <a:r>
              <a:rPr lang="en-US" sz="1400" b="0" dirty="0">
                <a:solidFill>
                  <a:srgbClr val="000099"/>
                </a:solidFill>
                <a:latin typeface="+mj-lt"/>
              </a:rPr>
              <a:t>by the </a:t>
            </a:r>
            <a:r>
              <a:rPr lang="en-US" sz="1400" b="0" dirty="0" smtClean="0">
                <a:solidFill>
                  <a:srgbClr val="000099"/>
                </a:solidFill>
                <a:latin typeface="+mj-lt"/>
              </a:rPr>
              <a:t>Federal </a:t>
            </a:r>
            <a:r>
              <a:rPr lang="en-US" sz="1400" b="0" dirty="0">
                <a:solidFill>
                  <a:srgbClr val="000099"/>
                </a:solidFill>
                <a:latin typeface="+mj-lt"/>
              </a:rPr>
              <a:t>Department of War, </a:t>
            </a:r>
            <a:r>
              <a:rPr lang="en-US" sz="1400" b="0" dirty="0" smtClean="0">
                <a:solidFill>
                  <a:srgbClr val="000099"/>
                </a:solidFill>
                <a:latin typeface="+mj-lt"/>
              </a:rPr>
              <a:t>then the Atomic Energy Commission, then the Energy R&amp;D Administration (ERDA), now </a:t>
            </a:r>
            <a:r>
              <a:rPr lang="en-US" sz="1400" b="0" dirty="0">
                <a:solidFill>
                  <a:srgbClr val="000099"/>
                </a:solidFill>
                <a:latin typeface="+mj-lt"/>
              </a:rPr>
              <a:t>the U.S. Department of </a:t>
            </a:r>
            <a:r>
              <a:rPr lang="en-US" sz="1400" b="0" dirty="0" smtClean="0">
                <a:solidFill>
                  <a:srgbClr val="000099"/>
                </a:solidFill>
                <a:latin typeface="+mj-lt"/>
              </a:rPr>
              <a:t>Energy (DOE)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1800" b="0" dirty="0" smtClean="0">
                <a:solidFill>
                  <a:srgbClr val="000099"/>
                </a:solidFill>
                <a:latin typeface="+mj-lt"/>
              </a:rPr>
              <a:t>Operated by the University of California from 1943 through 2005</a:t>
            </a:r>
          </a:p>
          <a:p>
            <a:pPr marL="800100" lvl="1" indent="-3429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0099"/>
                </a:solidFill>
                <a:latin typeface="+mj-lt"/>
              </a:rPr>
              <a:t>NNSA was established by Congress in 2000 as a separately organized agency within DOE focused on Defense Programs; DOE transitioned oversight of 8 </a:t>
            </a:r>
            <a:r>
              <a:rPr lang="en-US" sz="1400" dirty="0" smtClean="0">
                <a:solidFill>
                  <a:srgbClr val="000099"/>
                </a:solidFill>
              </a:rPr>
              <a:t>sites </a:t>
            </a:r>
            <a:r>
              <a:rPr lang="en-US" sz="1400" b="0" dirty="0" smtClean="0">
                <a:solidFill>
                  <a:srgbClr val="000099"/>
                </a:solidFill>
              </a:rPr>
              <a:t>to</a:t>
            </a:r>
            <a:r>
              <a:rPr lang="en-US" sz="1400" b="0" dirty="0" smtClean="0">
                <a:solidFill>
                  <a:srgbClr val="000099"/>
                </a:solidFill>
                <a:latin typeface="+mj-lt"/>
              </a:rPr>
              <a:t> the NNSA, including LANL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3663" y="70281"/>
            <a:ext cx="4680337" cy="5855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chemeClr val="bg1"/>
                </a:solidFill>
                <a:effectLst/>
              </a:rPr>
              <a:t>What Is Los Alamos National Laboratory?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2" descr="http://www.lanl.gov/history/admin/files/Main%20Gate_cropped_7612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>
            <a:fillRect/>
          </a:stretch>
        </p:blipFill>
        <p:spPr bwMode="auto">
          <a:xfrm>
            <a:off x="5969219" y="1106916"/>
            <a:ext cx="3095625" cy="32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429" y="4382869"/>
            <a:ext cx="797645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99"/>
                </a:solidFill>
                <a:latin typeface="+mj-lt"/>
              </a:rPr>
              <a:t>Los Alamos National Security LLC (LANS) won the Management and Operating (M&amp;O) contract in 2005 to present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9"/>
                </a:solidFill>
                <a:latin typeface="+mj-lt"/>
              </a:rPr>
              <a:t>Responsible for implementation of NNSA mission and environmental cleanup activities at LANL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9"/>
                </a:solidFill>
                <a:latin typeface="+mj-lt"/>
              </a:rPr>
              <a:t>LANS = Bechtel National Inc., Babcock &amp; Wilcox Technical Services Group Inc., University of California, and AECOM (formerly URS)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/>
        </p:nvSpPr>
        <p:spPr bwMode="auto">
          <a:xfrm>
            <a:off x="3575050" y="3257550"/>
            <a:ext cx="1993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4" descr="DIR5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33668" y="53029"/>
            <a:ext cx="9067800" cy="294703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76200"/>
            <a:ext cx="8448675" cy="9239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kern="0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ea typeface="ＭＳ Ｐゴシック" pitchFamily="-110" charset="-128"/>
                <a:cs typeface="Arial" charset="0"/>
              </a:rPr>
              <a:t>Los </a:t>
            </a:r>
            <a:r>
              <a:rPr lang="en-US" sz="3500" b="1" kern="0" dirty="0" smtClean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ea typeface="ＭＳ Ｐゴシック" pitchFamily="-110" charset="-128"/>
                <a:cs typeface="Arial" charset="0"/>
              </a:rPr>
              <a:t>Alamos National Laboratory:</a:t>
            </a:r>
            <a:r>
              <a:rPr lang="en-US" sz="3500" b="1" kern="0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ea typeface="ＭＳ Ｐゴシック" pitchFamily="-110" charset="-128"/>
                <a:cs typeface="+mj-cs"/>
              </a:rPr>
              <a:t/>
            </a:r>
            <a:br>
              <a:rPr lang="en-US" sz="3500" b="1" kern="0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ea typeface="ＭＳ Ｐゴシック" pitchFamily="-110" charset="-128"/>
                <a:cs typeface="+mj-cs"/>
              </a:rPr>
            </a:br>
            <a:r>
              <a:rPr lang="en-US" sz="3500" b="1" kern="0" dirty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ea typeface="ＭＳ Ｐゴシック" pitchFamily="-110" charset="-128"/>
                <a:cs typeface="+mj-cs"/>
              </a:rPr>
              <a:t>Unique </a:t>
            </a:r>
            <a:r>
              <a:rPr lang="en-US" sz="3500" b="1" kern="0" dirty="0" smtClean="0"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ea typeface="ＭＳ Ｐゴシック" pitchFamily="-110" charset="-128"/>
                <a:cs typeface="+mj-cs"/>
              </a:rPr>
              <a:t>Facilities</a:t>
            </a:r>
            <a:endParaRPr lang="en-US" sz="3500" b="1" kern="0" dirty="0"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ea typeface="ＭＳ Ｐゴシック" pitchFamily="-110" charset="-128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3124200"/>
            <a:ext cx="5029200" cy="1828800"/>
          </a:xfrm>
          <a:prstGeom prst="rect">
            <a:avLst/>
          </a:prstGeom>
        </p:spPr>
        <p:txBody>
          <a:bodyPr/>
          <a:lstStyle/>
          <a:p>
            <a:pPr marL="403225" indent="-285750" fontAlgn="base">
              <a:spcAft>
                <a:spcPts val="6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b="1" kern="0" dirty="0">
                <a:solidFill>
                  <a:srgbClr val="002499"/>
                </a:solidFill>
                <a:latin typeface="+mn-lt"/>
                <a:ea typeface="ＭＳ Ｐゴシック" pitchFamily="-110" charset="-128"/>
                <a:cs typeface="Arial" charset="0"/>
              </a:rPr>
              <a:t>Nuclear facilities address critical stockpile stewardship challenges</a:t>
            </a:r>
          </a:p>
          <a:p>
            <a:pPr marL="403225" indent="-285750" fontAlgn="base">
              <a:spcAft>
                <a:spcPts val="6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b="1" kern="0" dirty="0">
                <a:solidFill>
                  <a:srgbClr val="002499"/>
                </a:solidFill>
                <a:latin typeface="+mn-lt"/>
                <a:ea typeface="ＭＳ Ｐゴシック" pitchFamily="-110" charset="-128"/>
                <a:cs typeface="Arial" charset="0"/>
              </a:rPr>
              <a:t>Supercomputing facilities </a:t>
            </a:r>
          </a:p>
          <a:p>
            <a:pPr marL="403225" indent="-285750" fontAlgn="base">
              <a:spcAft>
                <a:spcPts val="6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b="1" kern="0" dirty="0">
                <a:solidFill>
                  <a:srgbClr val="002499"/>
                </a:solidFill>
                <a:latin typeface="+mn-lt"/>
                <a:ea typeface="ＭＳ Ｐゴシック" pitchFamily="-110" charset="-128"/>
                <a:cs typeface="Arial" charset="0"/>
              </a:rPr>
              <a:t>DARHT allows researchers to study weapons performance </a:t>
            </a:r>
          </a:p>
          <a:p>
            <a:pPr marL="403225" indent="-285750" fontAlgn="base">
              <a:spcAft>
                <a:spcPts val="6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b="1" kern="0" dirty="0">
                <a:solidFill>
                  <a:srgbClr val="002499"/>
                </a:solidFill>
                <a:latin typeface="+mn-lt"/>
                <a:ea typeface="ＭＳ Ｐゴシック" pitchFamily="-110" charset="-128"/>
                <a:cs typeface="Arial" charset="0"/>
              </a:rPr>
              <a:t>Nanotechnology center drives critical research programs</a:t>
            </a:r>
          </a:p>
          <a:p>
            <a:pPr marL="403225" indent="-285750" fontAlgn="base">
              <a:spcAft>
                <a:spcPts val="6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b="1" kern="0" dirty="0">
                <a:solidFill>
                  <a:srgbClr val="002499"/>
                </a:solidFill>
                <a:latin typeface="+mn-lt"/>
                <a:ea typeface="ＭＳ Ｐゴシック" pitchFamily="-110" charset="-128"/>
                <a:cs typeface="Arial" charset="0"/>
              </a:rPr>
              <a:t>LANSCE draws international scientists studying materials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645920"/>
            <a:ext cx="1755648" cy="175564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952" y="3931920"/>
            <a:ext cx="1755648" cy="175564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931920"/>
            <a:ext cx="1755648" cy="175564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645920"/>
            <a:ext cx="1752600" cy="1752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9561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Radiological Laboratory Utilities/Office Building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324" y="5732025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Nicholas C. </a:t>
            </a:r>
            <a:r>
              <a:rPr lang="en-US" sz="1000" dirty="0" smtClean="0">
                <a:solidFill>
                  <a:srgbClr val="000000"/>
                </a:solidFill>
              </a:rPr>
              <a:t>Metropolis Center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3361" y="5723322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Center for Integrated</a:t>
            </a:r>
          </a:p>
          <a:p>
            <a:pPr algn="ctr" fontAlgn="base"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 Nanotechnologies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3429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</a:rPr>
              <a:t>Dual Axis Radiographic Hydrodynamic Test Facility</a:t>
            </a:r>
          </a:p>
        </p:txBody>
      </p:sp>
    </p:spTree>
    <p:extLst>
      <p:ext uri="{BB962C8B-B14F-4D97-AF65-F5344CB8AC3E}">
        <p14:creationId xmlns:p14="http://schemas.microsoft.com/office/powerpoint/2010/main" val="22852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084" y="95566"/>
            <a:ext cx="5538015" cy="818914"/>
          </a:xfrm>
        </p:spPr>
        <p:txBody>
          <a:bodyPr/>
          <a:lstStyle/>
          <a:p>
            <a:r>
              <a:rPr lang="en-US" sz="2400" dirty="0" smtClean="0"/>
              <a:t> Environmental Management</a:t>
            </a:r>
            <a:br>
              <a:rPr lang="en-US" sz="2400" dirty="0" smtClean="0"/>
            </a:br>
            <a:r>
              <a:rPr lang="en-US" sz="2400" dirty="0" smtClean="0"/>
              <a:t> Mission at LANL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31" y="1267431"/>
            <a:ext cx="4920180" cy="4029318"/>
          </a:xfrm>
        </p:spPr>
        <p:txBody>
          <a:bodyPr>
            <a:noAutofit/>
          </a:bodyPr>
          <a:lstStyle/>
          <a:p>
            <a:r>
              <a:rPr lang="en-US" dirty="0"/>
              <a:t>The EM-LA mission is to safely, efficiently, and with full transparency complete the cleanup of legacy contamination and waste </a:t>
            </a:r>
            <a:r>
              <a:rPr lang="en-US" dirty="0" smtClean="0"/>
              <a:t>(pre-1999) resulting </a:t>
            </a:r>
            <a:r>
              <a:rPr lang="en-US" dirty="0"/>
              <a:t>from nuclear weapons development and government-sponsored nuclear research at the Los Alamos National Laboratory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Environmental cleanup conducted in accordance with 2016 Consent Order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Legacy waste is primarily located in Area G at Technical Area 54 (</a:t>
            </a:r>
            <a:r>
              <a:rPr lang="en-US" smtClean="0"/>
              <a:t>TA-54)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112611" y="1630130"/>
            <a:ext cx="3664859" cy="3919766"/>
            <a:chOff x="1447800" y="1447800"/>
            <a:chExt cx="6157913" cy="4152900"/>
          </a:xfrm>
        </p:grpSpPr>
        <p:pic>
          <p:nvPicPr>
            <p:cNvPr id="8" name="Content Placeholder 15" descr="Slide Background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1447800"/>
              <a:ext cx="6157913" cy="415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11635" y="3198013"/>
              <a:ext cx="2258821" cy="3260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TA-54, Area G </a:t>
              </a:r>
              <a:endParaRPr lang="en-US" sz="1400" b="1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5108866" y="3483039"/>
              <a:ext cx="297873" cy="325696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038600" y="3124200"/>
              <a:ext cx="914400" cy="9144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>
                  <a:srgbClr val="004080"/>
                </a:buClr>
                <a:buSzPct val="65000"/>
                <a:buFont typeface="Wingdings" pitchFamily="-65" charset="2"/>
                <a:buChar char="§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12611" y="5641012"/>
            <a:ext cx="3740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499"/>
                </a:solidFill>
              </a:rPr>
              <a:t>Los Alamos National Laboratory</a:t>
            </a:r>
            <a:endParaRPr lang="en-US" sz="1200" b="1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45"/>
          <p:cNvSpPr/>
          <p:nvPr/>
        </p:nvSpPr>
        <p:spPr>
          <a:xfrm>
            <a:off x="110997" y="2346959"/>
            <a:ext cx="3277235" cy="3630168"/>
          </a:xfrm>
          <a:custGeom>
            <a:avLst/>
            <a:gdLst/>
            <a:ahLst/>
            <a:cxnLst/>
            <a:rect l="l" t="t" r="r" b="b"/>
            <a:pathLst>
              <a:path w="2486025" h="2109470">
                <a:moveTo>
                  <a:pt x="0" y="2109216"/>
                </a:moveTo>
                <a:lnTo>
                  <a:pt x="2485644" y="2109216"/>
                </a:lnTo>
                <a:lnTo>
                  <a:pt x="2485644" y="0"/>
                </a:lnTo>
                <a:lnTo>
                  <a:pt x="0" y="0"/>
                </a:lnTo>
                <a:lnTo>
                  <a:pt x="0" y="21092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375" y="96164"/>
            <a:ext cx="50006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dirty="0" smtClean="0">
                <a:latin typeface="+mn-lt"/>
              </a:rPr>
              <a:t>Los Alamos National Laboratory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Organizational Structure</a:t>
            </a:r>
            <a:endParaRPr sz="280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6032" y="1089661"/>
            <a:ext cx="1974571" cy="964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69635" y="1121822"/>
            <a:ext cx="181098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dirty="0" smtClean="0">
                <a:latin typeface="Arial"/>
                <a:cs typeface="Arial"/>
              </a:rPr>
              <a:t>N</a:t>
            </a:r>
            <a:r>
              <a:rPr lang="en-US" sz="1400" b="1" spc="-10" dirty="0" smtClean="0">
                <a:latin typeface="Arial"/>
                <a:cs typeface="Arial"/>
              </a:rPr>
              <a:t>ational Nuclear Security Administration Los Alamos Field Office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939" y="3801824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0" dirty="0">
                <a:latin typeface="Arial"/>
                <a:cs typeface="Arial"/>
              </a:rPr>
              <a:t>WP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163" y="3801824"/>
            <a:ext cx="2463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GS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2447" y="3801824"/>
            <a:ext cx="323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3163" y="3801824"/>
            <a:ext cx="3479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OPS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631" y="3453384"/>
            <a:ext cx="3238500" cy="90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3282" y="3753576"/>
            <a:ext cx="48463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Capital Projects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459" y="2400300"/>
            <a:ext cx="2165604" cy="824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1729" y="2575515"/>
            <a:ext cx="161225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200" b="1" dirty="0" smtClean="0">
                <a:latin typeface="Arial"/>
                <a:cs typeface="Arial"/>
              </a:rPr>
              <a:t>Los Alamos </a:t>
            </a:r>
          </a:p>
          <a:p>
            <a:pPr marL="12700" algn="ctr">
              <a:lnSpc>
                <a:spcPct val="100000"/>
              </a:lnSpc>
            </a:pPr>
            <a:r>
              <a:rPr lang="en-US" sz="1200" b="1" dirty="0" smtClean="0">
                <a:latin typeface="Arial"/>
                <a:cs typeface="Arial"/>
              </a:rPr>
              <a:t>National Laboratory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9927" y="3157727"/>
            <a:ext cx="5715" cy="301625"/>
          </a:xfrm>
          <a:custGeom>
            <a:avLst/>
            <a:gdLst/>
            <a:ahLst/>
            <a:cxnLst/>
            <a:rect l="l" t="t" r="r" b="b"/>
            <a:pathLst>
              <a:path w="5714" h="301625">
                <a:moveTo>
                  <a:pt x="5461" y="0"/>
                </a:moveTo>
                <a:lnTo>
                  <a:pt x="0" y="30149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195" y="3297935"/>
            <a:ext cx="2581910" cy="7620"/>
          </a:xfrm>
          <a:custGeom>
            <a:avLst/>
            <a:gdLst/>
            <a:ahLst/>
            <a:cxnLst/>
            <a:rect l="l" t="t" r="r" b="b"/>
            <a:pathLst>
              <a:path w="2581910" h="7620">
                <a:moveTo>
                  <a:pt x="0" y="0"/>
                </a:moveTo>
                <a:lnTo>
                  <a:pt x="2581910" y="76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195" y="329945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324" y="3299459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8295" y="3307079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8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6775" y="1620774"/>
            <a:ext cx="633128" cy="801877"/>
          </a:xfrm>
          <a:custGeom>
            <a:avLst/>
            <a:gdLst/>
            <a:ahLst/>
            <a:cxnLst/>
            <a:rect l="l" t="t" r="r" b="b"/>
            <a:pathLst>
              <a:path w="633730" h="802639">
                <a:moveTo>
                  <a:pt x="633730" y="0"/>
                </a:moveTo>
                <a:lnTo>
                  <a:pt x="0" y="0"/>
                </a:lnTo>
                <a:lnTo>
                  <a:pt x="0" y="802513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5259" y="1584960"/>
            <a:ext cx="731520" cy="1417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7170" y="1620774"/>
            <a:ext cx="633730" cy="1318260"/>
          </a:xfrm>
          <a:custGeom>
            <a:avLst/>
            <a:gdLst/>
            <a:ahLst/>
            <a:cxnLst/>
            <a:rect l="l" t="t" r="r" b="b"/>
            <a:pathLst>
              <a:path w="633729" h="1318260">
                <a:moveTo>
                  <a:pt x="0" y="0"/>
                </a:moveTo>
                <a:lnTo>
                  <a:pt x="633729" y="0"/>
                </a:lnTo>
                <a:lnTo>
                  <a:pt x="633729" y="1318260"/>
                </a:lnTo>
              </a:path>
            </a:pathLst>
          </a:custGeom>
          <a:ln w="25908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3796" y="2916935"/>
            <a:ext cx="2686811" cy="824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22317" y="3089385"/>
            <a:ext cx="18387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dirty="0" smtClean="0">
                <a:latin typeface="Arial"/>
                <a:cs typeface="Arial"/>
              </a:rPr>
              <a:t>L</a:t>
            </a:r>
            <a:r>
              <a:rPr lang="en-US" sz="1200" b="1" dirty="0" smtClean="0">
                <a:latin typeface="Arial"/>
                <a:cs typeface="Arial"/>
              </a:rPr>
              <a:t>os </a:t>
            </a:r>
            <a:r>
              <a:rPr sz="1200" b="1" dirty="0" smtClean="0">
                <a:latin typeface="Arial"/>
                <a:cs typeface="Arial"/>
              </a:rPr>
              <a:t>A</a:t>
            </a:r>
            <a:r>
              <a:rPr lang="en-US" sz="1200" b="1" dirty="0" smtClean="0">
                <a:latin typeface="Arial"/>
                <a:cs typeface="Arial"/>
              </a:rPr>
              <a:t>lamos </a:t>
            </a:r>
          </a:p>
          <a:p>
            <a:pPr marL="12700" algn="ctr">
              <a:lnSpc>
                <a:spcPct val="100000"/>
              </a:lnSpc>
            </a:pPr>
            <a:r>
              <a:rPr sz="1200" b="1" spc="-10" dirty="0" smtClean="0">
                <a:latin typeface="Arial"/>
                <a:cs typeface="Arial"/>
              </a:rPr>
              <a:t>N</a:t>
            </a:r>
            <a:r>
              <a:rPr lang="en-US" sz="1200" b="1" spc="-10" dirty="0" smtClean="0">
                <a:latin typeface="Arial"/>
                <a:cs typeface="Arial"/>
              </a:rPr>
              <a:t>ational </a:t>
            </a:r>
            <a:r>
              <a:rPr sz="1200" b="1" dirty="0" smtClean="0">
                <a:latin typeface="Arial"/>
                <a:cs typeface="Arial"/>
              </a:rPr>
              <a:t>S</a:t>
            </a:r>
            <a:r>
              <a:rPr lang="en-US" sz="1200" b="1" dirty="0" smtClean="0">
                <a:latin typeface="Arial"/>
                <a:cs typeface="Arial"/>
              </a:rPr>
              <a:t>ecurity</a:t>
            </a:r>
            <a:r>
              <a:rPr sz="1200" b="1" dirty="0" smtClean="0">
                <a:latin typeface="Arial"/>
                <a:cs typeface="Arial"/>
              </a:rPr>
              <a:t>,</a:t>
            </a:r>
            <a:r>
              <a:rPr sz="1200" b="1" spc="-5" dirty="0" smtClean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LLC</a:t>
            </a:r>
          </a:p>
        </p:txBody>
      </p:sp>
      <p:sp>
        <p:nvSpPr>
          <p:cNvPr id="23" name="object 23"/>
          <p:cNvSpPr/>
          <p:nvPr/>
        </p:nvSpPr>
        <p:spPr>
          <a:xfrm>
            <a:off x="7072883" y="1093467"/>
            <a:ext cx="1751076" cy="945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0128" y="1045072"/>
            <a:ext cx="1703831" cy="9239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20128" y="1255775"/>
            <a:ext cx="1656714" cy="713740"/>
          </a:xfrm>
          <a:custGeom>
            <a:avLst/>
            <a:gdLst/>
            <a:ahLst/>
            <a:cxnLst/>
            <a:rect l="l" t="t" r="r" b="b"/>
            <a:pathLst>
              <a:path w="1656715" h="713739">
                <a:moveTo>
                  <a:pt x="0" y="713232"/>
                </a:moveTo>
                <a:lnTo>
                  <a:pt x="1656587" y="713232"/>
                </a:lnTo>
                <a:lnTo>
                  <a:pt x="1656587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09293" y="1080302"/>
            <a:ext cx="127774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dirty="0" smtClean="0">
                <a:latin typeface="Arial"/>
                <a:cs typeface="Arial"/>
              </a:rPr>
              <a:t>E</a:t>
            </a:r>
            <a:r>
              <a:rPr lang="en-US" sz="1400" b="1" dirty="0" smtClean="0">
                <a:latin typeface="Arial"/>
                <a:cs typeface="Arial"/>
              </a:rPr>
              <a:t>nvironmental Management Los Alamos Field Office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49183" y="1969007"/>
            <a:ext cx="0" cy="1885314"/>
          </a:xfrm>
          <a:custGeom>
            <a:avLst/>
            <a:gdLst/>
            <a:ahLst/>
            <a:cxnLst/>
            <a:rect l="l" t="t" r="r" b="b"/>
            <a:pathLst>
              <a:path h="1885314">
                <a:moveTo>
                  <a:pt x="0" y="1884933"/>
                </a:move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4252" y="1223772"/>
            <a:ext cx="1354836" cy="11902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11496" y="1251203"/>
            <a:ext cx="1260348" cy="10957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1496" y="1251203"/>
            <a:ext cx="1260475" cy="1096010"/>
          </a:xfrm>
          <a:custGeom>
            <a:avLst/>
            <a:gdLst/>
            <a:ahLst/>
            <a:cxnLst/>
            <a:rect l="l" t="t" r="r" b="b"/>
            <a:pathLst>
              <a:path w="1260475" h="1096010">
                <a:moveTo>
                  <a:pt x="0" y="418592"/>
                </a:moveTo>
                <a:lnTo>
                  <a:pt x="630174" y="0"/>
                </a:lnTo>
                <a:lnTo>
                  <a:pt x="1260348" y="418592"/>
                </a:lnTo>
                <a:lnTo>
                  <a:pt x="1019682" y="1095756"/>
                </a:lnTo>
                <a:lnTo>
                  <a:pt x="240664" y="1095756"/>
                </a:lnTo>
                <a:lnTo>
                  <a:pt x="0" y="418592"/>
                </a:lnTo>
                <a:close/>
              </a:path>
            </a:pathLst>
          </a:custGeom>
          <a:ln w="9144">
            <a:solidFill>
              <a:srgbClr val="C2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61425" y="1603917"/>
            <a:ext cx="98945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N</a:t>
            </a:r>
            <a:r>
              <a:rPr sz="1000" b="1" spc="-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SA/E</a:t>
            </a:r>
            <a:r>
              <a:rPr sz="1000" b="1" spc="-2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/LANS</a:t>
            </a:r>
          </a:p>
          <a:p>
            <a:pPr marL="102235" marR="95885" algn="ctr">
              <a:lnSpc>
                <a:spcPct val="100000"/>
              </a:lnSpc>
            </a:pPr>
            <a:r>
              <a:rPr sz="1000" b="1" spc="-2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anage</a:t>
            </a:r>
            <a:r>
              <a:rPr sz="1000" b="1" spc="5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ent Steering Co</a:t>
            </a:r>
            <a:r>
              <a:rPr sz="1000" b="1" spc="5" dirty="0">
                <a:latin typeface="Arial"/>
                <a:cs typeface="Arial"/>
              </a:rPr>
              <a:t>mm</a:t>
            </a:r>
            <a:r>
              <a:rPr sz="1000" b="1" dirty="0">
                <a:latin typeface="Arial"/>
                <a:cs typeface="Arial"/>
              </a:rPr>
              <a:t>ittee</a:t>
            </a:r>
          </a:p>
        </p:txBody>
      </p:sp>
      <p:sp>
        <p:nvSpPr>
          <p:cNvPr id="32" name="object 32"/>
          <p:cNvSpPr/>
          <p:nvPr/>
        </p:nvSpPr>
        <p:spPr>
          <a:xfrm>
            <a:off x="3482340" y="4849748"/>
            <a:ext cx="2761615" cy="0"/>
          </a:xfrm>
          <a:custGeom>
            <a:avLst/>
            <a:gdLst/>
            <a:ahLst/>
            <a:cxnLst/>
            <a:rect l="l" t="t" r="r" b="b"/>
            <a:pathLst>
              <a:path w="2761615">
                <a:moveTo>
                  <a:pt x="0" y="0"/>
                </a:moveTo>
                <a:lnTo>
                  <a:pt x="27614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70647" y="3852671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477011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3954" y="4759452"/>
            <a:ext cx="2510028" cy="722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19029" y="4886134"/>
            <a:ext cx="2085339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48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Instit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Business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ste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</a:p>
        </p:txBody>
      </p:sp>
      <p:sp>
        <p:nvSpPr>
          <p:cNvPr id="36" name="object 36"/>
          <p:cNvSpPr/>
          <p:nvPr/>
        </p:nvSpPr>
        <p:spPr>
          <a:xfrm>
            <a:off x="433131" y="4483882"/>
            <a:ext cx="2421890" cy="254000"/>
          </a:xfrm>
          <a:custGeom>
            <a:avLst/>
            <a:gdLst/>
            <a:ahLst/>
            <a:cxnLst/>
            <a:rect l="l" t="t" r="r" b="b"/>
            <a:pathLst>
              <a:path w="2421890" h="254000">
                <a:moveTo>
                  <a:pt x="0" y="253778"/>
                </a:moveTo>
                <a:lnTo>
                  <a:pt x="997" y="214044"/>
                </a:lnTo>
                <a:lnTo>
                  <a:pt x="5767" y="163875"/>
                </a:lnTo>
                <a:lnTo>
                  <a:pt x="16660" y="124054"/>
                </a:lnTo>
                <a:lnTo>
                  <a:pt x="1228217" y="119666"/>
                </a:lnTo>
                <a:lnTo>
                  <a:pt x="1231602" y="118131"/>
                </a:lnTo>
                <a:lnTo>
                  <a:pt x="1245411" y="71175"/>
                </a:lnTo>
                <a:lnTo>
                  <a:pt x="1249836" y="19693"/>
                </a:lnTo>
                <a:lnTo>
                  <a:pt x="1250440" y="0"/>
                </a:lnTo>
                <a:lnTo>
                  <a:pt x="1250791" y="18594"/>
                </a:lnTo>
                <a:lnTo>
                  <a:pt x="1255181" y="70443"/>
                </a:lnTo>
                <a:lnTo>
                  <a:pt x="1263541" y="107731"/>
                </a:lnTo>
                <a:lnTo>
                  <a:pt x="2399284" y="119666"/>
                </a:lnTo>
                <a:lnTo>
                  <a:pt x="2402669" y="121200"/>
                </a:lnTo>
                <a:lnTo>
                  <a:pt x="2416478" y="168156"/>
                </a:lnTo>
                <a:lnTo>
                  <a:pt x="2420903" y="219638"/>
                </a:lnTo>
                <a:lnTo>
                  <a:pt x="2421507" y="23933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01155" y="4046220"/>
            <a:ext cx="2570988" cy="21945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12052" y="5766815"/>
            <a:ext cx="1946148" cy="565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3828" y="4069079"/>
            <a:ext cx="2486025" cy="2109470"/>
          </a:xfrm>
          <a:custGeom>
            <a:avLst/>
            <a:gdLst/>
            <a:ahLst/>
            <a:cxnLst/>
            <a:rect l="l" t="t" r="r" b="b"/>
            <a:pathLst>
              <a:path w="2486025" h="2109470">
                <a:moveTo>
                  <a:pt x="0" y="2109216"/>
                </a:moveTo>
                <a:lnTo>
                  <a:pt x="2485644" y="2109216"/>
                </a:lnTo>
                <a:lnTo>
                  <a:pt x="2485644" y="0"/>
                </a:lnTo>
                <a:lnTo>
                  <a:pt x="0" y="0"/>
                </a:lnTo>
                <a:lnTo>
                  <a:pt x="0" y="21092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680834" y="5853937"/>
            <a:ext cx="16116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Bri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ge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ntr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ct</a:t>
            </a:r>
          </a:p>
        </p:txBody>
      </p:sp>
      <p:sp>
        <p:nvSpPr>
          <p:cNvPr id="47" name="object 47"/>
          <p:cNvSpPr/>
          <p:nvPr/>
        </p:nvSpPr>
        <p:spPr>
          <a:xfrm>
            <a:off x="6901263" y="4149852"/>
            <a:ext cx="1260960" cy="8061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01263" y="4174235"/>
            <a:ext cx="1183958" cy="7117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01263" y="4174235"/>
            <a:ext cx="1183958" cy="711835"/>
          </a:xfrm>
          <a:custGeom>
            <a:avLst/>
            <a:gdLst/>
            <a:ahLst/>
            <a:cxnLst/>
            <a:rect l="l" t="t" r="r" b="b"/>
            <a:pathLst>
              <a:path w="746759" h="711835">
                <a:moveTo>
                  <a:pt x="0" y="711707"/>
                </a:moveTo>
                <a:lnTo>
                  <a:pt x="746759" y="711707"/>
                </a:lnTo>
                <a:lnTo>
                  <a:pt x="746759" y="0"/>
                </a:lnTo>
                <a:lnTo>
                  <a:pt x="0" y="0"/>
                </a:lnTo>
                <a:lnTo>
                  <a:pt x="0" y="711707"/>
                </a:lnTo>
                <a:close/>
              </a:path>
            </a:pathLst>
          </a:custGeom>
          <a:ln w="9144">
            <a:solidFill>
              <a:srgbClr val="82A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25638" y="4261369"/>
            <a:ext cx="99220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000" b="1" dirty="0" smtClean="0">
                <a:latin typeface="Arial"/>
                <a:cs typeface="Arial"/>
              </a:rPr>
              <a:t>Associate Directorate Environmental Management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644640" y="501853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82940" y="5027676"/>
            <a:ext cx="5080" cy="152400"/>
          </a:xfrm>
          <a:custGeom>
            <a:avLst/>
            <a:gdLst/>
            <a:ahLst/>
            <a:cxnLst/>
            <a:rect l="l" t="t" r="r" b="b"/>
            <a:pathLst>
              <a:path w="5079" h="152400">
                <a:moveTo>
                  <a:pt x="4952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31635" y="5146547"/>
            <a:ext cx="841247" cy="5745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9067" y="5151120"/>
            <a:ext cx="812291" cy="6004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78879" y="5170932"/>
            <a:ext cx="746759" cy="4800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8879" y="5170932"/>
            <a:ext cx="746760" cy="480059"/>
          </a:xfrm>
          <a:custGeom>
            <a:avLst/>
            <a:gdLst/>
            <a:ahLst/>
            <a:cxnLst/>
            <a:rect l="l" t="t" r="r" b="b"/>
            <a:pathLst>
              <a:path w="746759" h="480060">
                <a:moveTo>
                  <a:pt x="0" y="480060"/>
                </a:moveTo>
                <a:lnTo>
                  <a:pt x="746759" y="480060"/>
                </a:lnTo>
                <a:lnTo>
                  <a:pt x="746759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ln w="9144">
            <a:solidFill>
              <a:srgbClr val="82A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358509" y="5212171"/>
            <a:ext cx="588645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900" spc="35" dirty="0">
                <a:latin typeface="Arial"/>
                <a:cs typeface="Arial"/>
              </a:rPr>
              <a:t>W</a:t>
            </a:r>
            <a:r>
              <a:rPr sz="900" spc="-10" dirty="0">
                <a:latin typeface="Arial"/>
                <a:cs typeface="Arial"/>
              </a:rPr>
              <a:t>a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te Di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po</a:t>
            </a:r>
            <a:r>
              <a:rPr sz="900" spc="5" dirty="0">
                <a:latin typeface="Arial"/>
                <a:cs typeface="Arial"/>
              </a:rPr>
              <a:t>s</a:t>
            </a:r>
            <a:r>
              <a:rPr sz="900" dirty="0">
                <a:latin typeface="Arial"/>
                <a:cs typeface="Arial"/>
              </a:rPr>
              <a:t>it</a:t>
            </a:r>
            <a:r>
              <a:rPr sz="900" spc="5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on P</a:t>
            </a:r>
            <a:r>
              <a:rPr sz="900" spc="-5" dirty="0">
                <a:latin typeface="Arial"/>
                <a:cs typeface="Arial"/>
              </a:rPr>
              <a:t>B</a:t>
            </a:r>
            <a:r>
              <a:rPr sz="900" dirty="0">
                <a:latin typeface="Arial"/>
                <a:cs typeface="Arial"/>
              </a:rPr>
              <a:t>S 13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60131" y="5195317"/>
            <a:ext cx="985140" cy="4800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654784" y="5205792"/>
            <a:ext cx="990487" cy="415498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R="165735" indent="45720" algn="ctr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Soil</a:t>
            </a:r>
            <a:r>
              <a:rPr lang="en-US" sz="900" spc="-10" dirty="0">
                <a:latin typeface="Arial"/>
                <a:cs typeface="Arial"/>
              </a:rPr>
              <a:t> </a:t>
            </a:r>
            <a:r>
              <a:rPr lang="en-US" sz="900" dirty="0" smtClean="0">
                <a:latin typeface="Arial"/>
                <a:cs typeface="Arial"/>
              </a:rPr>
              <a:t>and </a:t>
            </a:r>
            <a:r>
              <a:rPr sz="900" spc="35" dirty="0" smtClean="0">
                <a:latin typeface="Arial"/>
                <a:cs typeface="Arial"/>
              </a:rPr>
              <a:t>W</a:t>
            </a:r>
            <a:r>
              <a:rPr sz="900" spc="-10" dirty="0" smtClean="0">
                <a:latin typeface="Arial"/>
                <a:cs typeface="Arial"/>
              </a:rPr>
              <a:t>a</a:t>
            </a:r>
            <a:r>
              <a:rPr sz="900" dirty="0" smtClean="0">
                <a:latin typeface="Arial"/>
                <a:cs typeface="Arial"/>
              </a:rPr>
              <a:t>ter </a:t>
            </a:r>
            <a:r>
              <a:rPr lang="en-US" sz="900" dirty="0" smtClean="0">
                <a:latin typeface="Arial"/>
                <a:cs typeface="Arial"/>
              </a:rPr>
              <a:t>  </a:t>
            </a:r>
          </a:p>
          <a:p>
            <a:pPr marR="165735" indent="45720" algn="ctr">
              <a:lnSpc>
                <a:spcPct val="100000"/>
              </a:lnSpc>
            </a:pPr>
            <a:r>
              <a:rPr lang="en-US" sz="900" dirty="0" smtClean="0">
                <a:latin typeface="Arial"/>
                <a:cs typeface="Arial"/>
              </a:rPr>
              <a:t>&amp; D&amp;D </a:t>
            </a:r>
          </a:p>
          <a:p>
            <a:pPr marR="165735" indent="45720" algn="ctr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PBS 30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44640" y="5018532"/>
            <a:ext cx="1635760" cy="12065"/>
          </a:xfrm>
          <a:custGeom>
            <a:avLst/>
            <a:gdLst/>
            <a:ahLst/>
            <a:cxnLst/>
            <a:rect l="l" t="t" r="r" b="b"/>
            <a:pathLst>
              <a:path w="1635759" h="12064">
                <a:moveTo>
                  <a:pt x="0" y="0"/>
                </a:moveTo>
                <a:lnTo>
                  <a:pt x="1635378" y="116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70647" y="3852671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320801"/>
                </a:move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51904" y="1577339"/>
            <a:ext cx="312420" cy="14234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07530" y="1613153"/>
            <a:ext cx="214629" cy="1325880"/>
          </a:xfrm>
          <a:custGeom>
            <a:avLst/>
            <a:gdLst/>
            <a:ahLst/>
            <a:cxnLst/>
            <a:rect l="l" t="t" r="r" b="b"/>
            <a:pathLst>
              <a:path w="214629" h="1325880">
                <a:moveTo>
                  <a:pt x="214249" y="0"/>
                </a:moveTo>
                <a:lnTo>
                  <a:pt x="0" y="0"/>
                </a:lnTo>
                <a:lnTo>
                  <a:pt x="0" y="1325499"/>
                </a:lnTo>
              </a:path>
            </a:pathLst>
          </a:custGeom>
          <a:ln w="25908">
            <a:solidFill>
              <a:srgbClr val="C32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33131" y="5505650"/>
            <a:ext cx="24124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400" b="1" dirty="0" smtClean="0">
                <a:latin typeface="Arial"/>
                <a:cs typeface="Arial"/>
              </a:rPr>
              <a:t>Management &amp; Operating </a:t>
            </a:r>
          </a:p>
          <a:p>
            <a:pPr marL="12700" algn="ctr">
              <a:lnSpc>
                <a:spcPct val="100000"/>
              </a:lnSpc>
            </a:pPr>
            <a:r>
              <a:rPr lang="en-US" sz="1400" b="1" dirty="0" smtClean="0">
                <a:latin typeface="Arial"/>
                <a:cs typeface="Arial"/>
              </a:rPr>
              <a:t>Contract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753867" y="2790444"/>
            <a:ext cx="1753870" cy="516255"/>
          </a:xfrm>
          <a:custGeom>
            <a:avLst/>
            <a:gdLst/>
            <a:ahLst/>
            <a:cxnLst/>
            <a:rect l="l" t="t" r="r" b="b"/>
            <a:pathLst>
              <a:path w="1753870" h="516254">
                <a:moveTo>
                  <a:pt x="0" y="0"/>
                </a:moveTo>
                <a:lnTo>
                  <a:pt x="876934" y="0"/>
                </a:lnTo>
                <a:lnTo>
                  <a:pt x="876934" y="515746"/>
                </a:lnTo>
                <a:lnTo>
                  <a:pt x="1753870" y="51574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71744" y="2368295"/>
            <a:ext cx="422148" cy="5593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18988" y="2392679"/>
            <a:ext cx="327660" cy="4648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18988" y="2392679"/>
            <a:ext cx="327660" cy="464820"/>
          </a:xfrm>
          <a:custGeom>
            <a:avLst/>
            <a:gdLst/>
            <a:ahLst/>
            <a:cxnLst/>
            <a:rect l="l" t="t" r="r" b="b"/>
            <a:pathLst>
              <a:path w="327660" h="464819">
                <a:moveTo>
                  <a:pt x="163829" y="0"/>
                </a:moveTo>
                <a:lnTo>
                  <a:pt x="327660" y="163830"/>
                </a:lnTo>
                <a:lnTo>
                  <a:pt x="245745" y="163830"/>
                </a:lnTo>
                <a:lnTo>
                  <a:pt x="245745" y="300990"/>
                </a:lnTo>
                <a:lnTo>
                  <a:pt x="327660" y="300990"/>
                </a:lnTo>
                <a:lnTo>
                  <a:pt x="163829" y="464820"/>
                </a:lnTo>
                <a:lnTo>
                  <a:pt x="0" y="300990"/>
                </a:lnTo>
                <a:lnTo>
                  <a:pt x="81914" y="300990"/>
                </a:lnTo>
                <a:lnTo>
                  <a:pt x="81914" y="163830"/>
                </a:lnTo>
                <a:lnTo>
                  <a:pt x="0" y="163830"/>
                </a:lnTo>
                <a:lnTo>
                  <a:pt x="163829" y="0"/>
                </a:lnTo>
                <a:close/>
              </a:path>
            </a:pathLst>
          </a:custGeom>
          <a:ln w="9144">
            <a:solidFill>
              <a:srgbClr val="348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03264" y="1286255"/>
            <a:ext cx="557784" cy="4221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50508" y="1310639"/>
            <a:ext cx="463550" cy="327660"/>
          </a:xfrm>
          <a:custGeom>
            <a:avLst/>
            <a:gdLst/>
            <a:ahLst/>
            <a:cxnLst/>
            <a:rect l="l" t="t" r="r" b="b"/>
            <a:pathLst>
              <a:path w="463550" h="327660">
                <a:moveTo>
                  <a:pt x="163830" y="0"/>
                </a:moveTo>
                <a:lnTo>
                  <a:pt x="0" y="163830"/>
                </a:lnTo>
                <a:lnTo>
                  <a:pt x="163830" y="327660"/>
                </a:lnTo>
                <a:lnTo>
                  <a:pt x="163830" y="245745"/>
                </a:lnTo>
                <a:lnTo>
                  <a:pt x="381380" y="245745"/>
                </a:lnTo>
                <a:lnTo>
                  <a:pt x="463295" y="163830"/>
                </a:lnTo>
                <a:lnTo>
                  <a:pt x="381380" y="81914"/>
                </a:lnTo>
                <a:lnTo>
                  <a:pt x="163830" y="81914"/>
                </a:lnTo>
                <a:lnTo>
                  <a:pt x="163830" y="0"/>
                </a:lnTo>
                <a:close/>
              </a:path>
              <a:path w="463550" h="327660">
                <a:moveTo>
                  <a:pt x="381380" y="245745"/>
                </a:moveTo>
                <a:lnTo>
                  <a:pt x="299465" y="245745"/>
                </a:lnTo>
                <a:lnTo>
                  <a:pt x="299465" y="327660"/>
                </a:lnTo>
                <a:lnTo>
                  <a:pt x="381380" y="245745"/>
                </a:lnTo>
                <a:close/>
              </a:path>
              <a:path w="463550" h="327660">
                <a:moveTo>
                  <a:pt x="299465" y="0"/>
                </a:moveTo>
                <a:lnTo>
                  <a:pt x="299465" y="81914"/>
                </a:lnTo>
                <a:lnTo>
                  <a:pt x="381380" y="81914"/>
                </a:lnTo>
                <a:lnTo>
                  <a:pt x="299465" y="0"/>
                </a:lnTo>
                <a:close/>
              </a:path>
            </a:pathLst>
          </a:custGeom>
          <a:solidFill>
            <a:srgbClr val="B8D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50508" y="1310639"/>
            <a:ext cx="463550" cy="327660"/>
          </a:xfrm>
          <a:custGeom>
            <a:avLst/>
            <a:gdLst/>
            <a:ahLst/>
            <a:cxnLst/>
            <a:rect l="l" t="t" r="r" b="b"/>
            <a:pathLst>
              <a:path w="463550" h="327660">
                <a:moveTo>
                  <a:pt x="0" y="163830"/>
                </a:moveTo>
                <a:lnTo>
                  <a:pt x="163830" y="0"/>
                </a:lnTo>
                <a:lnTo>
                  <a:pt x="163830" y="81914"/>
                </a:lnTo>
                <a:lnTo>
                  <a:pt x="299465" y="81914"/>
                </a:lnTo>
                <a:lnTo>
                  <a:pt x="299465" y="0"/>
                </a:lnTo>
                <a:lnTo>
                  <a:pt x="463295" y="163830"/>
                </a:lnTo>
                <a:lnTo>
                  <a:pt x="299465" y="327660"/>
                </a:lnTo>
                <a:lnTo>
                  <a:pt x="299465" y="245745"/>
                </a:lnTo>
                <a:lnTo>
                  <a:pt x="163830" y="245745"/>
                </a:lnTo>
                <a:lnTo>
                  <a:pt x="163830" y="327660"/>
                </a:lnTo>
                <a:lnTo>
                  <a:pt x="0" y="163830"/>
                </a:lnTo>
                <a:close/>
              </a:path>
            </a:pathLst>
          </a:custGeom>
          <a:ln w="9144">
            <a:solidFill>
              <a:srgbClr val="627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48200" y="1249680"/>
            <a:ext cx="559308" cy="4236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95444" y="1274063"/>
            <a:ext cx="464820" cy="329565"/>
          </a:xfrm>
          <a:custGeom>
            <a:avLst/>
            <a:gdLst/>
            <a:ahLst/>
            <a:cxnLst/>
            <a:rect l="l" t="t" r="r" b="b"/>
            <a:pathLst>
              <a:path w="464820" h="329565">
                <a:moveTo>
                  <a:pt x="164591" y="0"/>
                </a:moveTo>
                <a:lnTo>
                  <a:pt x="0" y="164591"/>
                </a:lnTo>
                <a:lnTo>
                  <a:pt x="164591" y="329184"/>
                </a:lnTo>
                <a:lnTo>
                  <a:pt x="164591" y="246887"/>
                </a:lnTo>
                <a:lnTo>
                  <a:pt x="382524" y="246887"/>
                </a:lnTo>
                <a:lnTo>
                  <a:pt x="464819" y="164591"/>
                </a:lnTo>
                <a:lnTo>
                  <a:pt x="382524" y="82296"/>
                </a:lnTo>
                <a:lnTo>
                  <a:pt x="164591" y="82296"/>
                </a:lnTo>
                <a:lnTo>
                  <a:pt x="164591" y="0"/>
                </a:lnTo>
                <a:close/>
              </a:path>
              <a:path w="464820" h="329565">
                <a:moveTo>
                  <a:pt x="382524" y="246887"/>
                </a:moveTo>
                <a:lnTo>
                  <a:pt x="300227" y="246887"/>
                </a:lnTo>
                <a:lnTo>
                  <a:pt x="300227" y="329184"/>
                </a:lnTo>
                <a:lnTo>
                  <a:pt x="382524" y="246887"/>
                </a:lnTo>
                <a:close/>
              </a:path>
              <a:path w="464820" h="329565">
                <a:moveTo>
                  <a:pt x="300227" y="0"/>
                </a:moveTo>
                <a:lnTo>
                  <a:pt x="300227" y="82296"/>
                </a:lnTo>
                <a:lnTo>
                  <a:pt x="382524" y="82296"/>
                </a:lnTo>
                <a:lnTo>
                  <a:pt x="300227" y="0"/>
                </a:lnTo>
                <a:close/>
              </a:path>
            </a:pathLst>
          </a:custGeom>
          <a:solidFill>
            <a:srgbClr val="FFD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95444" y="1274063"/>
            <a:ext cx="464820" cy="329565"/>
          </a:xfrm>
          <a:custGeom>
            <a:avLst/>
            <a:gdLst/>
            <a:ahLst/>
            <a:cxnLst/>
            <a:rect l="l" t="t" r="r" b="b"/>
            <a:pathLst>
              <a:path w="464820" h="329565">
                <a:moveTo>
                  <a:pt x="0" y="164591"/>
                </a:moveTo>
                <a:lnTo>
                  <a:pt x="164591" y="0"/>
                </a:lnTo>
                <a:lnTo>
                  <a:pt x="164591" y="82296"/>
                </a:lnTo>
                <a:lnTo>
                  <a:pt x="300227" y="82296"/>
                </a:lnTo>
                <a:lnTo>
                  <a:pt x="300227" y="0"/>
                </a:lnTo>
                <a:lnTo>
                  <a:pt x="464819" y="164591"/>
                </a:lnTo>
                <a:lnTo>
                  <a:pt x="300227" y="329184"/>
                </a:lnTo>
                <a:lnTo>
                  <a:pt x="300227" y="246887"/>
                </a:lnTo>
                <a:lnTo>
                  <a:pt x="164591" y="246887"/>
                </a:lnTo>
                <a:lnTo>
                  <a:pt x="164591" y="329184"/>
                </a:lnTo>
                <a:lnTo>
                  <a:pt x="0" y="164591"/>
                </a:lnTo>
                <a:close/>
              </a:path>
            </a:pathLst>
          </a:custGeom>
          <a:ln w="9144">
            <a:solidFill>
              <a:srgbClr val="627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02279" y="3307079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8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14500" y="3227832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57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0"/>
          <p:cNvSpPr txBox="1"/>
          <p:nvPr/>
        </p:nvSpPr>
        <p:spPr>
          <a:xfrm>
            <a:off x="180596" y="3731760"/>
            <a:ext cx="4956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Weapons Programs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6" name="object 10"/>
          <p:cNvSpPr txBox="1"/>
          <p:nvPr/>
        </p:nvSpPr>
        <p:spPr>
          <a:xfrm>
            <a:off x="818703" y="3752224"/>
            <a:ext cx="4621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Global Security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7" name="object 10"/>
          <p:cNvSpPr txBox="1"/>
          <p:nvPr/>
        </p:nvSpPr>
        <p:spPr>
          <a:xfrm>
            <a:off x="1435183" y="3621253"/>
            <a:ext cx="5632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Science, Technology &amp; Engineering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8" name="object 10"/>
          <p:cNvSpPr txBox="1"/>
          <p:nvPr/>
        </p:nvSpPr>
        <p:spPr>
          <a:xfrm>
            <a:off x="2096032" y="3682651"/>
            <a:ext cx="51826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" dirty="0" smtClean="0">
                <a:latin typeface="Arial"/>
                <a:cs typeface="Arial"/>
              </a:rPr>
              <a:t>Operations &amp; Business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0" name="object 32"/>
          <p:cNvSpPr/>
          <p:nvPr/>
        </p:nvSpPr>
        <p:spPr>
          <a:xfrm rot="16200000" flipV="1">
            <a:off x="2651949" y="4014023"/>
            <a:ext cx="1625726" cy="45719"/>
          </a:xfrm>
          <a:custGeom>
            <a:avLst/>
            <a:gdLst/>
            <a:ahLst/>
            <a:cxnLst/>
            <a:rect l="l" t="t" r="r" b="b"/>
            <a:pathLst>
              <a:path w="2761615">
                <a:moveTo>
                  <a:pt x="0" y="0"/>
                </a:moveTo>
                <a:lnTo>
                  <a:pt x="27614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4" name="Straight Connector 63"/>
          <p:cNvCxnSpPr/>
          <p:nvPr/>
        </p:nvCxnSpPr>
        <p:spPr>
          <a:xfrm>
            <a:off x="7499858" y="4883272"/>
            <a:ext cx="0" cy="133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eft-Right Arrow 64"/>
          <p:cNvSpPr/>
          <p:nvPr/>
        </p:nvSpPr>
        <p:spPr>
          <a:xfrm>
            <a:off x="3513518" y="5263831"/>
            <a:ext cx="2480374" cy="281433"/>
          </a:xfrm>
          <a:prstGeom prst="leftRightArrow">
            <a:avLst/>
          </a:prstGeom>
          <a:solidFill>
            <a:srgbClr val="CCCC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lide Number Placeholder 5"/>
          <p:cNvSpPr txBox="1">
            <a:spLocks/>
          </p:cNvSpPr>
          <p:nvPr/>
        </p:nvSpPr>
        <p:spPr>
          <a:xfrm>
            <a:off x="6838604" y="63508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4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138" y="150813"/>
            <a:ext cx="4540050" cy="838200"/>
          </a:xfrm>
        </p:spPr>
        <p:txBody>
          <a:bodyPr/>
          <a:lstStyle/>
          <a:p>
            <a:r>
              <a:rPr lang="en-US" dirty="0" smtClean="0"/>
              <a:t>LANL FY17 </a:t>
            </a:r>
            <a:r>
              <a:rPr lang="en-US" dirty="0"/>
              <a:t>P</a:t>
            </a:r>
            <a:r>
              <a:rPr lang="en-US" dirty="0" smtClean="0"/>
              <a:t>rogrammatic </a:t>
            </a:r>
            <a:r>
              <a:rPr lang="en-US" dirty="0"/>
              <a:t>F</a:t>
            </a:r>
            <a:r>
              <a:rPr lang="en-US" dirty="0" smtClean="0"/>
              <a:t>unding Portfolio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870131" y="1815194"/>
            <a:ext cx="2667000" cy="685800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FY17 LANL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Budget Authority = $2.5B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89710" y="989013"/>
          <a:ext cx="8226570" cy="501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 txBox="1">
            <a:spLocks/>
          </p:cNvSpPr>
          <p:nvPr/>
        </p:nvSpPr>
        <p:spPr>
          <a:xfrm>
            <a:off x="6838604" y="63508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9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22335</TotalTime>
  <Words>530</Words>
  <Application>Microsoft Office PowerPoint</Application>
  <PresentationFormat>On-screen Show (4:3)</PresentationFormat>
  <Paragraphs>89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Helvetica Neue</vt:lpstr>
      <vt:lpstr>Wingdings</vt:lpstr>
      <vt:lpstr>ヒラギノ角ゴ ProN W3</vt:lpstr>
      <vt:lpstr>Custom Design</vt:lpstr>
      <vt:lpstr>EM SSAB EM-30 041713</vt:lpstr>
      <vt:lpstr> Environmental Management Los Alamos Field Office  Activities and Programs at  Los Alamos National Laboratory</vt:lpstr>
      <vt:lpstr>PowerPoint Presentation</vt:lpstr>
      <vt:lpstr>PowerPoint Presentation</vt:lpstr>
      <vt:lpstr>PowerPoint Presentation</vt:lpstr>
      <vt:lpstr> Environmental Management  Mission at LANL</vt:lpstr>
      <vt:lpstr>Los Alamos National Laboratory  Organizational Structure</vt:lpstr>
      <vt:lpstr>LANL FY17 Programmatic Funding Portfolio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Horak, Steven (CONTR)</cp:lastModifiedBy>
  <cp:revision>2021</cp:revision>
  <cp:lastPrinted>2018-03-09T14:37:18Z</cp:lastPrinted>
  <dcterms:created xsi:type="dcterms:W3CDTF">2013-04-18T14:54:59Z</dcterms:created>
  <dcterms:modified xsi:type="dcterms:W3CDTF">2018-03-14T14:39:26Z</dcterms:modified>
</cp:coreProperties>
</file>