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32" r:id="rId1"/>
    <p:sldMasterId id="2147483877" r:id="rId2"/>
  </p:sldMasterIdLst>
  <p:notesMasterIdLst>
    <p:notesMasterId r:id="rId38"/>
  </p:notesMasterIdLst>
  <p:sldIdLst>
    <p:sldId id="309" r:id="rId3"/>
    <p:sldId id="407" r:id="rId4"/>
    <p:sldId id="417" r:id="rId5"/>
    <p:sldId id="416" r:id="rId6"/>
    <p:sldId id="411" r:id="rId7"/>
    <p:sldId id="412" r:id="rId8"/>
    <p:sldId id="413" r:id="rId9"/>
    <p:sldId id="414" r:id="rId10"/>
    <p:sldId id="418" r:id="rId11"/>
    <p:sldId id="445" r:id="rId12"/>
    <p:sldId id="420" r:id="rId13"/>
    <p:sldId id="421" r:id="rId14"/>
    <p:sldId id="422" r:id="rId15"/>
    <p:sldId id="423" r:id="rId16"/>
    <p:sldId id="424" r:id="rId17"/>
    <p:sldId id="425" r:id="rId18"/>
    <p:sldId id="426" r:id="rId19"/>
    <p:sldId id="427" r:id="rId20"/>
    <p:sldId id="428" r:id="rId21"/>
    <p:sldId id="429" r:id="rId22"/>
    <p:sldId id="430" r:id="rId23"/>
    <p:sldId id="431" r:id="rId24"/>
    <p:sldId id="432" r:id="rId25"/>
    <p:sldId id="433" r:id="rId26"/>
    <p:sldId id="434" r:id="rId27"/>
    <p:sldId id="435" r:id="rId28"/>
    <p:sldId id="436" r:id="rId29"/>
    <p:sldId id="437" r:id="rId30"/>
    <p:sldId id="438" r:id="rId31"/>
    <p:sldId id="439" r:id="rId32"/>
    <p:sldId id="440" r:id="rId33"/>
    <p:sldId id="441" r:id="rId34"/>
    <p:sldId id="442" r:id="rId35"/>
    <p:sldId id="443" r:id="rId36"/>
    <p:sldId id="444" r:id="rId37"/>
  </p:sldIdLst>
  <p:sldSz cx="9144000" cy="6858000" type="screen4x3"/>
  <p:notesSz cx="6950075" cy="9236075"/>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383">
          <p15:clr>
            <a:srgbClr val="A4A3A4"/>
          </p15:clr>
        </p15:guide>
        <p15:guide id="3" pos="2880">
          <p15:clr>
            <a:srgbClr val="A4A3A4"/>
          </p15:clr>
        </p15:guide>
        <p15:guide id="4" pos="375">
          <p15:clr>
            <a:srgbClr val="A4A3A4"/>
          </p15:clr>
        </p15:guide>
      </p15:sldGuideLst>
    </p:ext>
    <p:ext uri="{2D200454-40CA-4A62-9FC3-DE9A4176ACB9}">
      <p15:notesGuideLst xmlns:p15="http://schemas.microsoft.com/office/powerpoint/2012/main">
        <p15:guide id="1" orient="horz" pos="2909" userDrawn="1">
          <p15:clr>
            <a:srgbClr val="A4A3A4"/>
          </p15:clr>
        </p15:guide>
        <p15:guide id="2" pos="219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elles" initials="g" lastIdx="2" clrIdx="0"/>
  <p:cmAuthor id="1" name="Tetreault, Stephan" initials="TS" lastIdx="2" clrIdx="1">
    <p:extLst>
      <p:ext uri="{19B8F6BF-5375-455C-9EA6-DF929625EA0E}">
        <p15:presenceInfo xmlns:p15="http://schemas.microsoft.com/office/powerpoint/2012/main" userId="S-1-5-21-2844929807-1687724802-988633214-19110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3399"/>
    <a:srgbClr val="0033CC"/>
    <a:srgbClr val="002499"/>
    <a:srgbClr val="000099"/>
    <a:srgbClr val="336600"/>
    <a:srgbClr val="669900"/>
    <a:srgbClr val="9933FF"/>
    <a:srgbClr val="000066"/>
    <a:srgbClr val="3399FF"/>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856" autoAdjust="0"/>
    <p:restoredTop sz="96305" autoAdjust="0"/>
  </p:normalViewPr>
  <p:slideViewPr>
    <p:cSldViewPr snapToGrid="0">
      <p:cViewPr varScale="1">
        <p:scale>
          <a:sx n="112" d="100"/>
          <a:sy n="112" d="100"/>
        </p:scale>
        <p:origin x="1218" y="102"/>
      </p:cViewPr>
      <p:guideLst>
        <p:guide orient="horz" pos="2160"/>
        <p:guide orient="horz" pos="1383"/>
        <p:guide pos="2880"/>
        <p:guide pos="375"/>
      </p:guideLst>
    </p:cSldViewPr>
  </p:slideViewPr>
  <p:outlineViewPr>
    <p:cViewPr>
      <p:scale>
        <a:sx n="33" d="100"/>
        <a:sy n="33" d="100"/>
      </p:scale>
      <p:origin x="0" y="3672"/>
    </p:cViewPr>
  </p:outlineViewPr>
  <p:notesTextViewPr>
    <p:cViewPr>
      <p:scale>
        <a:sx n="100" d="100"/>
        <a:sy n="100" d="100"/>
      </p:scale>
      <p:origin x="0" y="0"/>
    </p:cViewPr>
  </p:notesTextViewPr>
  <p:sorterViewPr>
    <p:cViewPr>
      <p:scale>
        <a:sx n="80" d="100"/>
        <a:sy n="80" d="100"/>
      </p:scale>
      <p:origin x="0" y="0"/>
    </p:cViewPr>
  </p:sorterViewPr>
  <p:notesViewPr>
    <p:cSldViewPr snapToGrid="0">
      <p:cViewPr>
        <p:scale>
          <a:sx n="100" d="100"/>
          <a:sy n="100" d="100"/>
        </p:scale>
        <p:origin x="-2784" y="648"/>
      </p:cViewPr>
      <p:guideLst>
        <p:guide orient="horz" pos="2909"/>
        <p:guide pos="219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3012329" cy="462120"/>
          </a:xfrm>
          <a:prstGeom prst="rect">
            <a:avLst/>
          </a:prstGeom>
        </p:spPr>
        <p:txBody>
          <a:bodyPr vert="horz" wrap="square" lIns="92322" tIns="46160" rIns="92322" bIns="46160" numCol="1" anchor="t" anchorCtr="0" compatLnSpc="1">
            <a:prstTxWarp prst="textNoShape">
              <a:avLst/>
            </a:prstTxWarp>
          </a:bodyPr>
          <a:lstStyle>
            <a:lvl1pPr eaLnBrk="1" hangingPunct="1">
              <a:defRPr sz="1200">
                <a:latin typeface="Calibri" pitchFamily="34" charset="0"/>
              </a:defRPr>
            </a:lvl1pPr>
          </a:lstStyle>
          <a:p>
            <a:endParaRPr lang="en-US" altLang="en-US" dirty="0"/>
          </a:p>
        </p:txBody>
      </p:sp>
      <p:sp>
        <p:nvSpPr>
          <p:cNvPr id="3" name="Date Placeholder 2"/>
          <p:cNvSpPr>
            <a:spLocks noGrp="1"/>
          </p:cNvSpPr>
          <p:nvPr>
            <p:ph type="dt" idx="1"/>
          </p:nvPr>
        </p:nvSpPr>
        <p:spPr>
          <a:xfrm>
            <a:off x="3936175" y="0"/>
            <a:ext cx="3012329" cy="462120"/>
          </a:xfrm>
          <a:prstGeom prst="rect">
            <a:avLst/>
          </a:prstGeom>
        </p:spPr>
        <p:txBody>
          <a:bodyPr vert="horz" wrap="square" lIns="92322" tIns="46160" rIns="92322" bIns="46160" numCol="1" anchor="t" anchorCtr="0" compatLnSpc="1">
            <a:prstTxWarp prst="textNoShape">
              <a:avLst/>
            </a:prstTxWarp>
          </a:bodyPr>
          <a:lstStyle>
            <a:lvl1pPr algn="r" eaLnBrk="1" hangingPunct="1">
              <a:defRPr sz="1200">
                <a:latin typeface="Calibri" pitchFamily="34" charset="0"/>
              </a:defRPr>
            </a:lvl1pPr>
          </a:lstStyle>
          <a:p>
            <a:fld id="{B50DBD8E-AEE9-4CF3-BC57-B4D583687361}" type="datetimeFigureOut">
              <a:rPr lang="en-US" altLang="en-US"/>
              <a:pPr/>
              <a:t>11/29/2018</a:t>
            </a:fld>
            <a:endParaRPr lang="en-US" altLang="en-US" dirty="0"/>
          </a:p>
        </p:txBody>
      </p:sp>
      <p:sp>
        <p:nvSpPr>
          <p:cNvPr id="4" name="Slide Image Placeholder 3"/>
          <p:cNvSpPr>
            <a:spLocks noGrp="1" noRot="1" noChangeAspect="1"/>
          </p:cNvSpPr>
          <p:nvPr>
            <p:ph type="sldImg" idx="2"/>
          </p:nvPr>
        </p:nvSpPr>
        <p:spPr>
          <a:xfrm>
            <a:off x="1166813" y="692150"/>
            <a:ext cx="4616450" cy="3463925"/>
          </a:xfrm>
          <a:prstGeom prst="rect">
            <a:avLst/>
          </a:prstGeom>
          <a:noFill/>
          <a:ln w="12700">
            <a:solidFill>
              <a:prstClr val="black"/>
            </a:solidFill>
          </a:ln>
        </p:spPr>
        <p:txBody>
          <a:bodyPr vert="horz" lIns="92322" tIns="46160" rIns="92322" bIns="46160" rtlCol="0" anchor="ctr"/>
          <a:lstStyle/>
          <a:p>
            <a:pPr lvl="0"/>
            <a:endParaRPr lang="en-US" noProof="0" dirty="0"/>
          </a:p>
        </p:txBody>
      </p:sp>
      <p:sp>
        <p:nvSpPr>
          <p:cNvPr id="5" name="Notes Placeholder 4"/>
          <p:cNvSpPr>
            <a:spLocks noGrp="1"/>
          </p:cNvSpPr>
          <p:nvPr>
            <p:ph type="body" sz="quarter" idx="3"/>
          </p:nvPr>
        </p:nvSpPr>
        <p:spPr>
          <a:xfrm>
            <a:off x="694064" y="4387771"/>
            <a:ext cx="5561949" cy="4155919"/>
          </a:xfrm>
          <a:prstGeom prst="rect">
            <a:avLst/>
          </a:prstGeom>
        </p:spPr>
        <p:txBody>
          <a:bodyPr vert="horz" lIns="92322" tIns="46160" rIns="92322" bIns="4616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3" y="8772380"/>
            <a:ext cx="3012329" cy="462120"/>
          </a:xfrm>
          <a:prstGeom prst="rect">
            <a:avLst/>
          </a:prstGeom>
        </p:spPr>
        <p:txBody>
          <a:bodyPr vert="horz" wrap="square" lIns="92322" tIns="46160" rIns="92322" bIns="46160" numCol="1" anchor="b" anchorCtr="0" compatLnSpc="1">
            <a:prstTxWarp prst="textNoShape">
              <a:avLst/>
            </a:prstTxWarp>
          </a:bodyPr>
          <a:lstStyle>
            <a:lvl1pPr eaLnBrk="1" hangingPunct="1">
              <a:defRPr sz="1200">
                <a:latin typeface="Calibri" pitchFamily="34" charset="0"/>
              </a:defRPr>
            </a:lvl1pPr>
          </a:lstStyle>
          <a:p>
            <a:endParaRPr lang="en-US" altLang="en-US" dirty="0"/>
          </a:p>
        </p:txBody>
      </p:sp>
      <p:sp>
        <p:nvSpPr>
          <p:cNvPr id="7" name="Slide Number Placeholder 6"/>
          <p:cNvSpPr>
            <a:spLocks noGrp="1"/>
          </p:cNvSpPr>
          <p:nvPr>
            <p:ph type="sldNum" sz="quarter" idx="5"/>
          </p:nvPr>
        </p:nvSpPr>
        <p:spPr>
          <a:xfrm>
            <a:off x="3936175" y="8772380"/>
            <a:ext cx="3012329" cy="462120"/>
          </a:xfrm>
          <a:prstGeom prst="rect">
            <a:avLst/>
          </a:prstGeom>
        </p:spPr>
        <p:txBody>
          <a:bodyPr vert="horz" wrap="square" lIns="92322" tIns="46160" rIns="92322" bIns="46160" numCol="1" anchor="b" anchorCtr="0" compatLnSpc="1">
            <a:prstTxWarp prst="textNoShape">
              <a:avLst/>
            </a:prstTxWarp>
          </a:bodyPr>
          <a:lstStyle>
            <a:lvl1pPr algn="r" eaLnBrk="1" hangingPunct="1">
              <a:defRPr sz="1200">
                <a:latin typeface="Calibri" pitchFamily="34" charset="0"/>
              </a:defRPr>
            </a:lvl1pPr>
          </a:lstStyle>
          <a:p>
            <a:fld id="{6CCB4AAC-3365-43E0-9B4B-512DE4388022}" type="slidenum">
              <a:rPr lang="en-US" altLang="en-US"/>
              <a:pPr/>
              <a:t>‹#›</a:t>
            </a:fld>
            <a:endParaRPr lang="en-US" altLang="en-US" dirty="0"/>
          </a:p>
        </p:txBody>
      </p:sp>
    </p:spTree>
    <p:extLst>
      <p:ext uri="{BB962C8B-B14F-4D97-AF65-F5344CB8AC3E}">
        <p14:creationId xmlns:p14="http://schemas.microsoft.com/office/powerpoint/2010/main" val="268418483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4231">
              <a:defRPr>
                <a:solidFill>
                  <a:schemeClr val="tx1"/>
                </a:solidFill>
                <a:latin typeface="Arial" pitchFamily="34" charset="0"/>
              </a:defRPr>
            </a:lvl1pPr>
            <a:lvl2pPr marL="737300" indent="-283578" defTabSz="934231">
              <a:defRPr>
                <a:solidFill>
                  <a:schemeClr val="tx1"/>
                </a:solidFill>
                <a:latin typeface="Arial" pitchFamily="34" charset="0"/>
              </a:defRPr>
            </a:lvl2pPr>
            <a:lvl3pPr marL="1134310" indent="-226863" defTabSz="934231">
              <a:defRPr>
                <a:solidFill>
                  <a:schemeClr val="tx1"/>
                </a:solidFill>
                <a:latin typeface="Arial" pitchFamily="34" charset="0"/>
              </a:defRPr>
            </a:lvl3pPr>
            <a:lvl4pPr marL="1588033" indent="-226863" defTabSz="934231">
              <a:defRPr>
                <a:solidFill>
                  <a:schemeClr val="tx1"/>
                </a:solidFill>
                <a:latin typeface="Arial" pitchFamily="34" charset="0"/>
              </a:defRPr>
            </a:lvl4pPr>
            <a:lvl5pPr marL="2041757" indent="-226863" defTabSz="934231">
              <a:defRPr>
                <a:solidFill>
                  <a:schemeClr val="tx1"/>
                </a:solidFill>
                <a:latin typeface="Arial" pitchFamily="34" charset="0"/>
              </a:defRPr>
            </a:lvl5pPr>
            <a:lvl6pPr marL="2495482" indent="-226863" defTabSz="934231" eaLnBrk="0" fontAlgn="base" hangingPunct="0">
              <a:spcBef>
                <a:spcPct val="0"/>
              </a:spcBef>
              <a:spcAft>
                <a:spcPct val="0"/>
              </a:spcAft>
              <a:defRPr>
                <a:solidFill>
                  <a:schemeClr val="tx1"/>
                </a:solidFill>
                <a:latin typeface="Arial" pitchFamily="34" charset="0"/>
              </a:defRPr>
            </a:lvl6pPr>
            <a:lvl7pPr marL="2949204" indent="-226863" defTabSz="934231" eaLnBrk="0" fontAlgn="base" hangingPunct="0">
              <a:spcBef>
                <a:spcPct val="0"/>
              </a:spcBef>
              <a:spcAft>
                <a:spcPct val="0"/>
              </a:spcAft>
              <a:defRPr>
                <a:solidFill>
                  <a:schemeClr val="tx1"/>
                </a:solidFill>
                <a:latin typeface="Arial" pitchFamily="34" charset="0"/>
              </a:defRPr>
            </a:lvl7pPr>
            <a:lvl8pPr marL="3402929" indent="-226863" defTabSz="934231" eaLnBrk="0" fontAlgn="base" hangingPunct="0">
              <a:spcBef>
                <a:spcPct val="0"/>
              </a:spcBef>
              <a:spcAft>
                <a:spcPct val="0"/>
              </a:spcAft>
              <a:defRPr>
                <a:solidFill>
                  <a:schemeClr val="tx1"/>
                </a:solidFill>
                <a:latin typeface="Arial" pitchFamily="34" charset="0"/>
              </a:defRPr>
            </a:lvl8pPr>
            <a:lvl9pPr marL="3856652" indent="-226863" defTabSz="934231" eaLnBrk="0" fontAlgn="base" hangingPunct="0">
              <a:spcBef>
                <a:spcPct val="0"/>
              </a:spcBef>
              <a:spcAft>
                <a:spcPct val="0"/>
              </a:spcAft>
              <a:defRPr>
                <a:solidFill>
                  <a:schemeClr val="tx1"/>
                </a:solidFill>
                <a:latin typeface="Arial" pitchFamily="34" charset="0"/>
              </a:defRPr>
            </a:lvl9pPr>
          </a:lstStyle>
          <a:p>
            <a:fld id="{0B88468F-FEA6-408E-9318-60A6FD4EF6FB}" type="slidenum">
              <a:rPr lang="en-US" altLang="en-US">
                <a:solidFill>
                  <a:srgbClr val="000000"/>
                </a:solidFill>
                <a:latin typeface="Calibri" pitchFamily="34" charset="0"/>
              </a:rPr>
              <a:pPr/>
              <a:t>1</a:t>
            </a:fld>
            <a:endParaRPr lang="en-US" altLang="en-US" dirty="0">
              <a:solidFill>
                <a:srgbClr val="000000"/>
              </a:solidFill>
              <a:latin typeface="Calibri" pitchFamily="34" charset="0"/>
            </a:endParaRPr>
          </a:p>
        </p:txBody>
      </p:sp>
    </p:spTree>
    <p:extLst>
      <p:ext uri="{BB962C8B-B14F-4D97-AF65-F5344CB8AC3E}">
        <p14:creationId xmlns:p14="http://schemas.microsoft.com/office/powerpoint/2010/main" val="1689672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CB4AAC-3365-43E0-9B4B-512DE4388022}" type="slidenum">
              <a:rPr lang="en-US" altLang="en-US" smtClean="0"/>
              <a:pPr/>
              <a:t>2</a:t>
            </a:fld>
            <a:endParaRPr lang="en-US" altLang="en-US" dirty="0"/>
          </a:p>
        </p:txBody>
      </p:sp>
    </p:spTree>
    <p:extLst>
      <p:ext uri="{BB962C8B-B14F-4D97-AF65-F5344CB8AC3E}">
        <p14:creationId xmlns:p14="http://schemas.microsoft.com/office/powerpoint/2010/main" val="3612648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CB4AAC-3365-43E0-9B4B-512DE4388022}" type="slidenum">
              <a:rPr lang="en-US" altLang="en-US" smtClean="0"/>
              <a:pPr/>
              <a:t>5</a:t>
            </a:fld>
            <a:endParaRPr lang="en-US" altLang="en-US" dirty="0"/>
          </a:p>
        </p:txBody>
      </p:sp>
    </p:spTree>
    <p:extLst>
      <p:ext uri="{BB962C8B-B14F-4D97-AF65-F5344CB8AC3E}">
        <p14:creationId xmlns:p14="http://schemas.microsoft.com/office/powerpoint/2010/main" val="3128395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4231">
              <a:defRPr>
                <a:solidFill>
                  <a:schemeClr val="tx1"/>
                </a:solidFill>
                <a:latin typeface="Arial" pitchFamily="34" charset="0"/>
              </a:defRPr>
            </a:lvl1pPr>
            <a:lvl2pPr marL="737300" indent="-283578" defTabSz="934231">
              <a:defRPr>
                <a:solidFill>
                  <a:schemeClr val="tx1"/>
                </a:solidFill>
                <a:latin typeface="Arial" pitchFamily="34" charset="0"/>
              </a:defRPr>
            </a:lvl2pPr>
            <a:lvl3pPr marL="1134310" indent="-226863" defTabSz="934231">
              <a:defRPr>
                <a:solidFill>
                  <a:schemeClr val="tx1"/>
                </a:solidFill>
                <a:latin typeface="Arial" pitchFamily="34" charset="0"/>
              </a:defRPr>
            </a:lvl3pPr>
            <a:lvl4pPr marL="1588033" indent="-226863" defTabSz="934231">
              <a:defRPr>
                <a:solidFill>
                  <a:schemeClr val="tx1"/>
                </a:solidFill>
                <a:latin typeface="Arial" pitchFamily="34" charset="0"/>
              </a:defRPr>
            </a:lvl4pPr>
            <a:lvl5pPr marL="2041757" indent="-226863" defTabSz="934231">
              <a:defRPr>
                <a:solidFill>
                  <a:schemeClr val="tx1"/>
                </a:solidFill>
                <a:latin typeface="Arial" pitchFamily="34" charset="0"/>
              </a:defRPr>
            </a:lvl5pPr>
            <a:lvl6pPr marL="2495482" indent="-226863" defTabSz="934231" eaLnBrk="0" fontAlgn="base" hangingPunct="0">
              <a:spcBef>
                <a:spcPct val="0"/>
              </a:spcBef>
              <a:spcAft>
                <a:spcPct val="0"/>
              </a:spcAft>
              <a:defRPr>
                <a:solidFill>
                  <a:schemeClr val="tx1"/>
                </a:solidFill>
                <a:latin typeface="Arial" pitchFamily="34" charset="0"/>
              </a:defRPr>
            </a:lvl6pPr>
            <a:lvl7pPr marL="2949204" indent="-226863" defTabSz="934231" eaLnBrk="0" fontAlgn="base" hangingPunct="0">
              <a:spcBef>
                <a:spcPct val="0"/>
              </a:spcBef>
              <a:spcAft>
                <a:spcPct val="0"/>
              </a:spcAft>
              <a:defRPr>
                <a:solidFill>
                  <a:schemeClr val="tx1"/>
                </a:solidFill>
                <a:latin typeface="Arial" pitchFamily="34" charset="0"/>
              </a:defRPr>
            </a:lvl7pPr>
            <a:lvl8pPr marL="3402929" indent="-226863" defTabSz="934231" eaLnBrk="0" fontAlgn="base" hangingPunct="0">
              <a:spcBef>
                <a:spcPct val="0"/>
              </a:spcBef>
              <a:spcAft>
                <a:spcPct val="0"/>
              </a:spcAft>
              <a:defRPr>
                <a:solidFill>
                  <a:schemeClr val="tx1"/>
                </a:solidFill>
                <a:latin typeface="Arial" pitchFamily="34" charset="0"/>
              </a:defRPr>
            </a:lvl8pPr>
            <a:lvl9pPr marL="3856652" indent="-226863" defTabSz="934231" eaLnBrk="0" fontAlgn="base" hangingPunct="0">
              <a:spcBef>
                <a:spcPct val="0"/>
              </a:spcBef>
              <a:spcAft>
                <a:spcPct val="0"/>
              </a:spcAft>
              <a:defRPr>
                <a:solidFill>
                  <a:schemeClr val="tx1"/>
                </a:solidFill>
                <a:latin typeface="Arial" pitchFamily="34" charset="0"/>
              </a:defRPr>
            </a:lvl9pPr>
          </a:lstStyle>
          <a:p>
            <a:fld id="{0B88468F-FEA6-408E-9318-60A6FD4EF6FB}" type="slidenum">
              <a:rPr lang="en-US" altLang="en-US">
                <a:solidFill>
                  <a:srgbClr val="000000"/>
                </a:solidFill>
                <a:latin typeface="Calibri" pitchFamily="34" charset="0"/>
              </a:rPr>
              <a:pPr/>
              <a:t>10</a:t>
            </a:fld>
            <a:endParaRPr lang="en-US" altLang="en-US" dirty="0">
              <a:solidFill>
                <a:srgbClr val="000000"/>
              </a:solidFill>
              <a:latin typeface="Calibri" pitchFamily="34" charset="0"/>
            </a:endParaRPr>
          </a:p>
        </p:txBody>
      </p:sp>
    </p:spTree>
    <p:extLst>
      <p:ext uri="{BB962C8B-B14F-4D97-AF65-F5344CB8AC3E}">
        <p14:creationId xmlns:p14="http://schemas.microsoft.com/office/powerpoint/2010/main" val="2530106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48075" y="274638"/>
            <a:ext cx="5038725" cy="504825"/>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10"/>
          </p:nvPr>
        </p:nvSpPr>
        <p:spPr/>
        <p:txBody>
          <a:bodyPr/>
          <a:lstStyle>
            <a:lvl1pPr>
              <a:defRPr/>
            </a:lvl1pPr>
          </a:lstStyle>
          <a:p>
            <a:fld id="{4868932D-90A8-4806-BA84-FE510F441ABD}" type="datetime1">
              <a:rPr lang="en-US" altLang="en-US" smtClean="0"/>
              <a:t>11/29/2018</a:t>
            </a:fld>
            <a:endParaRPr lang="en-US" altLang="en-US" dirty="0"/>
          </a:p>
        </p:txBody>
      </p:sp>
      <p:sp>
        <p:nvSpPr>
          <p:cNvPr id="5" name="Footer Placeholder 4"/>
          <p:cNvSpPr>
            <a:spLocks noGrp="1"/>
          </p:cNvSpPr>
          <p:nvPr>
            <p:ph type="ftr" sz="quarter" idx="11"/>
          </p:nvPr>
        </p:nvSpPr>
        <p:spPr/>
        <p:txBody>
          <a:bodyPr/>
          <a:lstStyle>
            <a:lvl1pPr>
              <a:defRPr/>
            </a:lvl1pPr>
          </a:lstStyle>
          <a:p>
            <a:endParaRPr lang="en-US" altLang="en-US" dirty="0"/>
          </a:p>
        </p:txBody>
      </p:sp>
    </p:spTree>
    <p:extLst>
      <p:ext uri="{BB962C8B-B14F-4D97-AF65-F5344CB8AC3E}">
        <p14:creationId xmlns:p14="http://schemas.microsoft.com/office/powerpoint/2010/main" val="21049464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2ABADAD-25E3-488D-8C3F-F221E089868A}" type="datetime1">
              <a:rPr lang="en-US" smtClean="0"/>
              <a:t>11/29/2018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32D00C-0C3E-43BA-A3A1-B8078CFCCE55}" type="slidenum">
              <a:rPr lang="en-US" smtClean="0"/>
              <a:t>‹#›</a:t>
            </a:fld>
            <a:endParaRPr lang="en-US"/>
          </a:p>
        </p:txBody>
      </p:sp>
    </p:spTree>
    <p:extLst>
      <p:ext uri="{BB962C8B-B14F-4D97-AF65-F5344CB8AC3E}">
        <p14:creationId xmlns:p14="http://schemas.microsoft.com/office/powerpoint/2010/main" val="1568387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6596" y="1214438"/>
            <a:ext cx="4042833" cy="4796731"/>
          </a:xfrm>
        </p:spPr>
        <p:txBody>
          <a:bodyPr/>
          <a:lstStyle>
            <a:lvl1pPr>
              <a:defRPr sz="2600"/>
            </a:lvl1pPr>
            <a:lvl2pPr>
              <a:defRPr sz="23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4572" y="1214438"/>
            <a:ext cx="4042833" cy="4796731"/>
          </a:xfrm>
        </p:spPr>
        <p:txBody>
          <a:bodyPr/>
          <a:lstStyle>
            <a:lvl1pPr>
              <a:defRPr sz="2600"/>
            </a:lvl1pPr>
            <a:lvl2pPr>
              <a:defRPr sz="23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6A08E060-FA2A-4614-A08C-1D68EA8DF6FB}" type="slidenum">
              <a:rPr lang="en-US"/>
              <a:pPr>
                <a:defRPr/>
              </a:pPr>
              <a:t>‹#›</a:t>
            </a:fld>
            <a:endParaRPr lang="en-US" dirty="0"/>
          </a:p>
        </p:txBody>
      </p:sp>
    </p:spTree>
    <p:extLst>
      <p:ext uri="{BB962C8B-B14F-4D97-AF65-F5344CB8AC3E}">
        <p14:creationId xmlns:p14="http://schemas.microsoft.com/office/powerpoint/2010/main" val="1029772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txBox="1">
            <a:spLocks noGrp="1"/>
          </p:cNvSpPr>
          <p:nvPr>
            <p:ph type="ctrTitle"/>
          </p:nvPr>
        </p:nvSpPr>
        <p:spPr>
          <a:xfrm>
            <a:off x="685800" y="2058909"/>
            <a:ext cx="7772400" cy="1470181"/>
          </a:xfrm>
        </p:spPr>
        <p:txBody>
          <a:bodyPr/>
          <a:lstStyle>
            <a:lvl1pPr algn="l">
              <a:lnSpc>
                <a:spcPct val="90000"/>
              </a:lnSpc>
              <a:defRPr sz="3200"/>
            </a:lvl1pPr>
          </a:lstStyle>
          <a:p>
            <a:pPr lvl="0"/>
            <a:r>
              <a:rPr lang="en-US" dirty="0" smtClean="0"/>
              <a:t>Click to edit Master title style</a:t>
            </a:r>
            <a:endParaRPr lang="en-US" dirty="0"/>
          </a:p>
        </p:txBody>
      </p:sp>
      <p:sp>
        <p:nvSpPr>
          <p:cNvPr id="3" name="Subtitle 2"/>
          <p:cNvSpPr txBox="1">
            <a:spLocks noGrp="1"/>
          </p:cNvSpPr>
          <p:nvPr>
            <p:ph type="subTitle" idx="1"/>
          </p:nvPr>
        </p:nvSpPr>
        <p:spPr>
          <a:xfrm>
            <a:off x="694800" y="3477600"/>
            <a:ext cx="6400800" cy="604800"/>
          </a:xfrm>
        </p:spPr>
        <p:txBody>
          <a:bodyPr/>
          <a:lstStyle>
            <a:lvl1pPr marL="0" indent="0" algn="l">
              <a:buNone/>
              <a:defRPr sz="2400" b="1" i="1">
                <a:solidFill>
                  <a:schemeClr val="tx1">
                    <a:lumMod val="50000"/>
                    <a:lumOff val="50000"/>
                  </a:schemeClr>
                </a:solidFill>
              </a:defRPr>
            </a:lvl1pPr>
          </a:lstStyle>
          <a:p>
            <a:pPr lvl="0"/>
            <a:r>
              <a:rPr lang="en-US" smtClean="0"/>
              <a:t>Click to edit Master subtitle style</a:t>
            </a:r>
            <a:endParaRPr lang="en-US" dirty="0"/>
          </a:p>
        </p:txBody>
      </p:sp>
    </p:spTree>
    <p:extLst>
      <p:ext uri="{BB962C8B-B14F-4D97-AF65-F5344CB8AC3E}">
        <p14:creationId xmlns:p14="http://schemas.microsoft.com/office/powerpoint/2010/main" val="427760660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97EBB79F-0F00-4031-8741-AEFD6BA6B034}" type="datetime1">
              <a:rPr lang="en-US" altLang="en-US" smtClean="0">
                <a:solidFill>
                  <a:prstClr val="black"/>
                </a:solidFill>
              </a:rPr>
              <a:t>11/29/2018</a:t>
            </a:fld>
            <a:endParaRPr lang="en-US" altLang="en-US"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ltLang="en-US" dirty="0">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DED6C3B2-89A6-4354-B27F-7C6725C9FDB2}" type="slidenum">
              <a:rPr lang="en-US" altLang="en-US">
                <a:solidFill>
                  <a:prstClr val="black"/>
                </a:solidFill>
              </a:rPr>
              <a:pPr/>
              <a:t>‹#›</a:t>
            </a:fld>
            <a:endParaRPr lang="en-US" altLang="en-US" dirty="0">
              <a:solidFill>
                <a:prstClr val="black"/>
              </a:solidFill>
            </a:endParaRPr>
          </a:p>
        </p:txBody>
      </p:sp>
    </p:spTree>
    <p:extLst>
      <p:ext uri="{BB962C8B-B14F-4D97-AF65-F5344CB8AC3E}">
        <p14:creationId xmlns:p14="http://schemas.microsoft.com/office/powerpoint/2010/main" val="80963090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heme" Target="../theme/theme2.xml"/><Relationship Id="rId7" Type="http://schemas.openxmlformats.org/officeDocument/2006/relationships/image" Target="../media/image5.jpe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Picture 14" descr="EM-new-header-light-gold-swoosh.jpg"/>
          <p:cNvPicPr>
            <a:picLocks noChangeAspect="1"/>
          </p:cNvPicPr>
          <p:nvPr userDrawn="1"/>
        </p:nvPicPr>
        <p:blipFill rotWithShape="1">
          <a:blip r:embed="rId5">
            <a:extLst>
              <a:ext uri="{28A0092B-C50C-407E-A947-70E740481C1C}">
                <a14:useLocalDpi xmlns:a14="http://schemas.microsoft.com/office/drawing/2010/main"/>
              </a:ext>
            </a:extLst>
          </a:blip>
          <a:srcRect l="2172" t="13883" r="4974" b="37798"/>
          <a:stretch/>
        </p:blipFill>
        <p:spPr bwMode="auto">
          <a:xfrm>
            <a:off x="3" y="3"/>
            <a:ext cx="9144000" cy="991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4143375" y="274638"/>
            <a:ext cx="50006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itchFamily="34" charset="0"/>
              </a:defRPr>
            </a:lvl1pPr>
          </a:lstStyle>
          <a:p>
            <a:fld id="{CB2B4AD4-854D-4BBC-A842-E5FABFA38B7A}" type="datetime1">
              <a:rPr lang="en-US" altLang="en-US" smtClean="0"/>
              <a:t>11/29/2018</a:t>
            </a:fld>
            <a:endParaRPr lang="en-US" alt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34" charset="0"/>
              </a:defRPr>
            </a:lvl1pPr>
          </a:lstStyle>
          <a:p>
            <a:endParaRPr lang="en-US" alt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fld id="{0E473659-A596-4044-8F99-16A3A4564742}" type="slidenum">
              <a:rPr lang="en-US" altLang="en-US"/>
              <a:pPr/>
              <a:t>‹#›</a:t>
            </a:fld>
            <a:endParaRPr lang="en-US" altLang="en-US" dirty="0"/>
          </a:p>
        </p:txBody>
      </p:sp>
      <p:sp>
        <p:nvSpPr>
          <p:cNvPr id="2058" name="TextBox 2"/>
          <p:cNvSpPr txBox="1">
            <a:spLocks noChangeArrowheads="1"/>
          </p:cNvSpPr>
          <p:nvPr/>
        </p:nvSpPr>
        <p:spPr bwMode="auto">
          <a:xfrm>
            <a:off x="7783513" y="6618288"/>
            <a:ext cx="1295400" cy="246062"/>
          </a:xfrm>
          <a:prstGeom prst="rect">
            <a:avLst/>
          </a:prstGeom>
          <a:noFill/>
          <a:ln>
            <a:noFill/>
          </a:ln>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FE959CB8-4961-49E8-848A-A940B5EE85CE}" type="slidenum">
              <a:rPr lang="en-US" altLang="en-US" sz="1000">
                <a:solidFill>
                  <a:srgbClr val="FFFFFF"/>
                </a:solidFill>
                <a:latin typeface="Calibri" pitchFamily="34" charset="0"/>
                <a:ea typeface="ヒラギノ角ゴ ProN W3"/>
                <a:cs typeface="ヒラギノ角ゴ ProN W3"/>
              </a:rPr>
              <a:pPr algn="r" eaLnBrk="1" hangingPunct="1"/>
              <a:t>‹#›</a:t>
            </a:fld>
            <a:endParaRPr lang="en-US" altLang="en-US" sz="1000" dirty="0">
              <a:solidFill>
                <a:srgbClr val="FFFFFF"/>
              </a:solidFill>
              <a:latin typeface="Calibri" pitchFamily="34" charset="0"/>
              <a:ea typeface="ヒラギノ角ゴ ProN W3"/>
              <a:cs typeface="ヒラギノ角ゴ ProN W3"/>
            </a:endParaRPr>
          </a:p>
        </p:txBody>
      </p:sp>
      <p:pic>
        <p:nvPicPr>
          <p:cNvPr id="16" name="Picture 10"/>
          <p:cNvPicPr>
            <a:picLocks noChangeAspect="1" noChangeArrowheads="1"/>
          </p:cNvPicPr>
          <p:nvPr userDrawn="1"/>
        </p:nvPicPr>
        <p:blipFill>
          <a:blip r:embed="rId6" cstate="print">
            <a:extLst>
              <a:ext uri="{28A0092B-C50C-407E-A947-70E740481C1C}">
                <a14:useLocalDpi xmlns:a14="http://schemas.microsoft.com/office/drawing/2010/main" val="0"/>
              </a:ext>
            </a:extLst>
          </a:blip>
          <a:stretch>
            <a:fillRect/>
          </a:stretch>
        </p:blipFill>
        <p:spPr bwMode="auto">
          <a:xfrm>
            <a:off x="74870" y="5948399"/>
            <a:ext cx="3230118" cy="822960"/>
          </a:xfrm>
          <a:prstGeom prst="rect">
            <a:avLst/>
          </a:prstGeom>
          <a:noFill/>
          <a:ln w="9525" algn="ctr">
            <a:noFill/>
            <a:miter lim="800000"/>
            <a:headEnd/>
            <a:tailEnd/>
          </a:ln>
        </p:spPr>
      </p:pic>
    </p:spTree>
  </p:cSld>
  <p:clrMap bg1="lt1" tx1="dk1" bg2="lt2" tx2="dk2" accent1="accent1" accent2="accent2" accent3="accent3" accent4="accent4" accent5="accent5" accent6="accent6" hlink="hlink" folHlink="folHlink"/>
  <p:sldLayoutIdLst>
    <p:sldLayoutId id="2147483876" r:id="rId1"/>
    <p:sldLayoutId id="2147483881" r:id="rId2"/>
    <p:sldLayoutId id="2147483882" r:id="rId3"/>
  </p:sldLayoutIdLst>
  <p:hf hdr="0" ftr="0" dt="0"/>
  <p:txStyles>
    <p:titleStyle>
      <a:lvl1pPr algn="ctr" rtl="0" eaLnBrk="0" fontAlgn="base" hangingPunct="0">
        <a:spcBef>
          <a:spcPct val="0"/>
        </a:spcBef>
        <a:spcAft>
          <a:spcPct val="0"/>
        </a:spcAft>
        <a:defRPr sz="2800" b="1" kern="1200">
          <a:solidFill>
            <a:schemeClr val="bg1"/>
          </a:solidFill>
          <a:latin typeface="+mj-lt"/>
          <a:ea typeface="+mj-ea"/>
          <a:cs typeface="+mj-cs"/>
        </a:defRPr>
      </a:lvl1pPr>
      <a:lvl2pPr algn="ctr" rtl="0" eaLnBrk="0" fontAlgn="base" hangingPunct="0">
        <a:spcBef>
          <a:spcPct val="0"/>
        </a:spcBef>
        <a:spcAft>
          <a:spcPct val="0"/>
        </a:spcAft>
        <a:defRPr sz="2800" b="1">
          <a:solidFill>
            <a:schemeClr val="bg1"/>
          </a:solidFill>
          <a:latin typeface="Calibri" pitchFamily="34" charset="0"/>
        </a:defRPr>
      </a:lvl2pPr>
      <a:lvl3pPr algn="ctr" rtl="0" eaLnBrk="0" fontAlgn="base" hangingPunct="0">
        <a:spcBef>
          <a:spcPct val="0"/>
        </a:spcBef>
        <a:spcAft>
          <a:spcPct val="0"/>
        </a:spcAft>
        <a:defRPr sz="2800" b="1">
          <a:solidFill>
            <a:schemeClr val="bg1"/>
          </a:solidFill>
          <a:latin typeface="Calibri" pitchFamily="34" charset="0"/>
        </a:defRPr>
      </a:lvl3pPr>
      <a:lvl4pPr algn="ctr" rtl="0" eaLnBrk="0" fontAlgn="base" hangingPunct="0">
        <a:spcBef>
          <a:spcPct val="0"/>
        </a:spcBef>
        <a:spcAft>
          <a:spcPct val="0"/>
        </a:spcAft>
        <a:defRPr sz="2800" b="1">
          <a:solidFill>
            <a:schemeClr val="bg1"/>
          </a:solidFill>
          <a:latin typeface="Calibri" pitchFamily="34" charset="0"/>
        </a:defRPr>
      </a:lvl4pPr>
      <a:lvl5pPr algn="ctr" rtl="0" eaLnBrk="0" fontAlgn="base" hangingPunct="0">
        <a:spcBef>
          <a:spcPct val="0"/>
        </a:spcBef>
        <a:spcAft>
          <a:spcPct val="0"/>
        </a:spcAft>
        <a:defRPr sz="2800" b="1">
          <a:solidFill>
            <a:schemeClr val="bg1"/>
          </a:solidFill>
          <a:latin typeface="Calibri" pitchFamily="34" charset="0"/>
        </a:defRPr>
      </a:lvl5pPr>
      <a:lvl6pPr marL="457200" algn="ctr" rtl="0" fontAlgn="base">
        <a:spcBef>
          <a:spcPct val="0"/>
        </a:spcBef>
        <a:spcAft>
          <a:spcPct val="0"/>
        </a:spcAft>
        <a:defRPr sz="2800" b="1">
          <a:solidFill>
            <a:schemeClr val="bg1"/>
          </a:solidFill>
          <a:latin typeface="Calibri" pitchFamily="34" charset="0"/>
        </a:defRPr>
      </a:lvl6pPr>
      <a:lvl7pPr marL="914400" algn="ctr" rtl="0" fontAlgn="base">
        <a:spcBef>
          <a:spcPct val="0"/>
        </a:spcBef>
        <a:spcAft>
          <a:spcPct val="0"/>
        </a:spcAft>
        <a:defRPr sz="2800" b="1">
          <a:solidFill>
            <a:schemeClr val="bg1"/>
          </a:solidFill>
          <a:latin typeface="Calibri" pitchFamily="34" charset="0"/>
        </a:defRPr>
      </a:lvl7pPr>
      <a:lvl8pPr marL="1371600" algn="ctr" rtl="0" fontAlgn="base">
        <a:spcBef>
          <a:spcPct val="0"/>
        </a:spcBef>
        <a:spcAft>
          <a:spcPct val="0"/>
        </a:spcAft>
        <a:defRPr sz="2800" b="1">
          <a:solidFill>
            <a:schemeClr val="bg1"/>
          </a:solidFill>
          <a:latin typeface="Calibri" pitchFamily="34" charset="0"/>
        </a:defRPr>
      </a:lvl8pPr>
      <a:lvl9pPr marL="1828800" algn="ctr" rtl="0" fontAlgn="base">
        <a:spcBef>
          <a:spcPct val="0"/>
        </a:spcBef>
        <a:spcAft>
          <a:spcPct val="0"/>
        </a:spcAft>
        <a:defRPr sz="2800" b="1">
          <a:solidFill>
            <a:schemeClr val="bg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2100" kern="1200">
          <a:solidFill>
            <a:srgbClr val="002499"/>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kern="1200">
          <a:solidFill>
            <a:srgbClr val="002499"/>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1600" kern="1200">
          <a:solidFill>
            <a:srgbClr val="002499"/>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1400" kern="1200">
          <a:solidFill>
            <a:srgbClr val="002499"/>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rgbClr val="002499"/>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7" name="Picture 14" descr="EM-new-header-light-gold-swoosh.jpg"/>
          <p:cNvPicPr>
            <a:picLocks noChangeAspect="1"/>
          </p:cNvPicPr>
          <p:nvPr userDrawn="1"/>
        </p:nvPicPr>
        <p:blipFill rotWithShape="1">
          <a:blip r:embed="rId4">
            <a:extLst>
              <a:ext uri="{28A0092B-C50C-407E-A947-70E740481C1C}">
                <a14:useLocalDpi xmlns:a14="http://schemas.microsoft.com/office/drawing/2010/main"/>
              </a:ext>
            </a:extLst>
          </a:blip>
          <a:srcRect t="14270" r="16422"/>
          <a:stretch/>
        </p:blipFill>
        <p:spPr bwMode="auto">
          <a:xfrm>
            <a:off x="0" y="-1"/>
            <a:ext cx="9144000" cy="1956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5"/>
          <p:cNvSpPr txBox="1">
            <a:spLocks noGrp="1"/>
          </p:cNvSpPr>
          <p:nvPr>
            <p:ph type="title"/>
          </p:nvPr>
        </p:nvSpPr>
        <p:spPr bwMode="auto">
          <a:xfrm>
            <a:off x="1169380" y="3409573"/>
            <a:ext cx="6629400"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dirty="0" smtClean="0"/>
              <a:t>Main Title</a:t>
            </a:r>
          </a:p>
        </p:txBody>
      </p:sp>
      <p:sp>
        <p:nvSpPr>
          <p:cNvPr id="1029" name="Rectangle 6"/>
          <p:cNvSpPr txBox="1">
            <a:spLocks noGrp="1" noChangeAspect="1"/>
          </p:cNvSpPr>
          <p:nvPr>
            <p:ph type="body" idx="1"/>
          </p:nvPr>
        </p:nvSpPr>
        <p:spPr bwMode="auto">
          <a:xfrm>
            <a:off x="685806" y="4292358"/>
            <a:ext cx="7596548" cy="1566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dirty="0" smtClean="0"/>
              <a:t>Name</a:t>
            </a:r>
          </a:p>
          <a:p>
            <a:pPr lvl="0"/>
            <a:r>
              <a:rPr lang="en-US" altLang="en-US" dirty="0" smtClean="0"/>
              <a:t>Director of External Affairs</a:t>
            </a:r>
          </a:p>
          <a:p>
            <a:pPr lvl="0"/>
            <a:r>
              <a:rPr lang="en-US" altLang="en-US" dirty="0" smtClean="0"/>
              <a:t>Office of Environmental Management</a:t>
            </a:r>
          </a:p>
          <a:p>
            <a:pPr lvl="0"/>
            <a:endParaRPr lang="en-US" altLang="en-US" dirty="0" smtClean="0"/>
          </a:p>
          <a:p>
            <a:pPr lvl="0"/>
            <a:r>
              <a:rPr lang="en-US" altLang="en-US" dirty="0" smtClean="0"/>
              <a:t>Month X, 2013</a:t>
            </a:r>
          </a:p>
        </p:txBody>
      </p:sp>
      <p:pic>
        <p:nvPicPr>
          <p:cNvPr id="3" name="Picture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996" y="1233069"/>
            <a:ext cx="3031292" cy="2011680"/>
          </a:xfrm>
          <a:prstGeom prst="rect">
            <a:avLst/>
          </a:prstGeom>
          <a:ln w="38100" cap="sq">
            <a:solidFill>
              <a:srgbClr val="3366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022484" y="1233111"/>
            <a:ext cx="3017520" cy="2011680"/>
          </a:xfrm>
          <a:prstGeom prst="rect">
            <a:avLst/>
          </a:prstGeom>
          <a:ln w="38100" cap="sq">
            <a:solidFill>
              <a:srgbClr val="3366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239284" y="881431"/>
            <a:ext cx="2679204" cy="2011680"/>
          </a:xfrm>
          <a:prstGeom prst="rect">
            <a:avLst/>
          </a:prstGeom>
          <a:ln w="38100" cap="sq">
            <a:solidFill>
              <a:srgbClr val="336600"/>
            </a:solidFill>
            <a:prstDash val="solid"/>
            <a:miter lim="800000"/>
          </a:ln>
          <a:effectLst>
            <a:outerShdw blurRad="50800" dist="38100" dir="2700000" algn="tl" rotWithShape="0">
              <a:srgbClr val="000000">
                <a:alpha val="43000"/>
              </a:srgbClr>
            </a:outerShdw>
          </a:effectLst>
        </p:spPr>
      </p:pic>
      <p:pic>
        <p:nvPicPr>
          <p:cNvPr id="13" name="Picture 10"/>
          <p:cNvPicPr>
            <a:picLocks noChangeAspect="1" noChangeArrowheads="1"/>
          </p:cNvPicPr>
          <p:nvPr userDrawn="1"/>
        </p:nvPicPr>
        <p:blipFill>
          <a:blip r:embed="rId8" cstate="print">
            <a:extLst>
              <a:ext uri="{28A0092B-C50C-407E-A947-70E740481C1C}">
                <a14:useLocalDpi xmlns:a14="http://schemas.microsoft.com/office/drawing/2010/main" val="0"/>
              </a:ext>
            </a:extLst>
          </a:blip>
          <a:stretch>
            <a:fillRect/>
          </a:stretch>
        </p:blipFill>
        <p:spPr bwMode="auto">
          <a:xfrm>
            <a:off x="74870" y="5948399"/>
            <a:ext cx="3230118" cy="822960"/>
          </a:xfrm>
          <a:prstGeom prst="rect">
            <a:avLst/>
          </a:prstGeom>
          <a:noFill/>
          <a:ln w="9525" algn="ctr">
            <a:noFill/>
            <a:miter lim="800000"/>
            <a:headEnd/>
            <a:tailEnd/>
          </a:ln>
        </p:spPr>
      </p:pic>
    </p:spTree>
    <p:extLst>
      <p:ext uri="{BB962C8B-B14F-4D97-AF65-F5344CB8AC3E}">
        <p14:creationId xmlns:p14="http://schemas.microsoft.com/office/powerpoint/2010/main" val="653586594"/>
      </p:ext>
    </p:extLst>
  </p:cSld>
  <p:clrMap bg1="lt1" tx1="dk1" bg2="lt2" tx2="dk2" accent1="accent1" accent2="accent2" accent3="accent3" accent4="accent4" accent5="accent5" accent6="accent6" hlink="hlink" folHlink="folHlink"/>
  <p:sldLayoutIdLst>
    <p:sldLayoutId id="2147483879" r:id="rId1"/>
    <p:sldLayoutId id="2147483880" r:id="rId2"/>
  </p:sldLayoutIdLst>
  <p:transition/>
  <p:hf hdr="0" ftr="0" dt="0"/>
  <p:txStyles>
    <p:titleStyle>
      <a:lvl1pPr algn="ctr" rtl="0" eaLnBrk="0" fontAlgn="base" hangingPunct="0">
        <a:spcBef>
          <a:spcPct val="0"/>
        </a:spcBef>
        <a:spcAft>
          <a:spcPct val="0"/>
        </a:spcAft>
        <a:defRPr lang="en-US" sz="3400" b="1">
          <a:solidFill>
            <a:srgbClr val="002499"/>
          </a:solidFill>
          <a:latin typeface="+mj-lt"/>
          <a:ea typeface="ヒラギノ角ゴ ProN W3"/>
          <a:cs typeface="ヒラギノ角ゴ ProN W3"/>
        </a:defRPr>
      </a:lvl1pPr>
      <a:lvl2pPr algn="ctr" rtl="0" eaLnBrk="0" fontAlgn="base" hangingPunct="0">
        <a:spcBef>
          <a:spcPct val="0"/>
        </a:spcBef>
        <a:spcAft>
          <a:spcPct val="0"/>
        </a:spcAft>
        <a:defRPr sz="3400" b="1">
          <a:solidFill>
            <a:srgbClr val="002499"/>
          </a:solidFill>
          <a:latin typeface="Calibri" pitchFamily="34" charset="0"/>
          <a:ea typeface="ヒラギノ角ゴ ProN W3"/>
          <a:cs typeface="ヒラギノ角ゴ ProN W3"/>
        </a:defRPr>
      </a:lvl2pPr>
      <a:lvl3pPr algn="ctr" rtl="0" eaLnBrk="0" fontAlgn="base" hangingPunct="0">
        <a:spcBef>
          <a:spcPct val="0"/>
        </a:spcBef>
        <a:spcAft>
          <a:spcPct val="0"/>
        </a:spcAft>
        <a:defRPr sz="3400" b="1">
          <a:solidFill>
            <a:srgbClr val="002499"/>
          </a:solidFill>
          <a:latin typeface="Calibri" pitchFamily="34" charset="0"/>
          <a:ea typeface="ヒラギノ角ゴ ProN W3"/>
          <a:cs typeface="ヒラギノ角ゴ ProN W3"/>
        </a:defRPr>
      </a:lvl3pPr>
      <a:lvl4pPr algn="ctr" rtl="0" eaLnBrk="0" fontAlgn="base" hangingPunct="0">
        <a:spcBef>
          <a:spcPct val="0"/>
        </a:spcBef>
        <a:spcAft>
          <a:spcPct val="0"/>
        </a:spcAft>
        <a:defRPr sz="3400" b="1">
          <a:solidFill>
            <a:srgbClr val="002499"/>
          </a:solidFill>
          <a:latin typeface="Calibri" pitchFamily="34" charset="0"/>
          <a:ea typeface="ヒラギノ角ゴ ProN W3"/>
          <a:cs typeface="ヒラギノ角ゴ ProN W3"/>
        </a:defRPr>
      </a:lvl4pPr>
      <a:lvl5pPr algn="ctr" rtl="0" eaLnBrk="0" fontAlgn="base" hangingPunct="0">
        <a:spcBef>
          <a:spcPct val="0"/>
        </a:spcBef>
        <a:spcAft>
          <a:spcPct val="0"/>
        </a:spcAft>
        <a:defRPr sz="3400" b="1">
          <a:solidFill>
            <a:srgbClr val="002499"/>
          </a:solidFill>
          <a:latin typeface="Calibri" pitchFamily="34" charset="0"/>
          <a:ea typeface="ヒラギノ角ゴ ProN W3"/>
          <a:cs typeface="ヒラギノ角ゴ ProN W3"/>
        </a:defRPr>
      </a:lvl5pPr>
      <a:lvl6pPr marL="457200" algn="l" rtl="0" eaLnBrk="1" fontAlgn="base" hangingPunct="1">
        <a:spcBef>
          <a:spcPct val="0"/>
        </a:spcBef>
        <a:spcAft>
          <a:spcPct val="0"/>
        </a:spcAft>
        <a:defRPr sz="3400">
          <a:solidFill>
            <a:srgbClr val="FFFFFF"/>
          </a:solidFill>
          <a:latin typeface="Helvetica Neue"/>
          <a:ea typeface="ヒラギノ角ゴ ProN W3"/>
          <a:cs typeface="ヒラギノ角ゴ ProN W3"/>
        </a:defRPr>
      </a:lvl6pPr>
      <a:lvl7pPr marL="914400" algn="l" rtl="0" eaLnBrk="1" fontAlgn="base" hangingPunct="1">
        <a:spcBef>
          <a:spcPct val="0"/>
        </a:spcBef>
        <a:spcAft>
          <a:spcPct val="0"/>
        </a:spcAft>
        <a:defRPr sz="3400">
          <a:solidFill>
            <a:srgbClr val="FFFFFF"/>
          </a:solidFill>
          <a:latin typeface="Helvetica Neue"/>
          <a:ea typeface="ヒラギノ角ゴ ProN W3"/>
          <a:cs typeface="ヒラギノ角ゴ ProN W3"/>
        </a:defRPr>
      </a:lvl7pPr>
      <a:lvl8pPr marL="1371600" algn="l" rtl="0" eaLnBrk="1" fontAlgn="base" hangingPunct="1">
        <a:spcBef>
          <a:spcPct val="0"/>
        </a:spcBef>
        <a:spcAft>
          <a:spcPct val="0"/>
        </a:spcAft>
        <a:defRPr sz="3400">
          <a:solidFill>
            <a:srgbClr val="FFFFFF"/>
          </a:solidFill>
          <a:latin typeface="Helvetica Neue"/>
          <a:ea typeface="ヒラギノ角ゴ ProN W3"/>
          <a:cs typeface="ヒラギノ角ゴ ProN W3"/>
        </a:defRPr>
      </a:lvl8pPr>
      <a:lvl9pPr marL="1828800" algn="l" rtl="0" eaLnBrk="1" fontAlgn="base" hangingPunct="1">
        <a:spcBef>
          <a:spcPct val="0"/>
        </a:spcBef>
        <a:spcAft>
          <a:spcPct val="0"/>
        </a:spcAft>
        <a:defRPr sz="3400">
          <a:solidFill>
            <a:srgbClr val="FFFFFF"/>
          </a:solidFill>
          <a:latin typeface="Helvetica Neue"/>
          <a:ea typeface="ヒラギノ角ゴ ProN W3"/>
          <a:cs typeface="ヒラギノ角ゴ ProN W3"/>
        </a:defRPr>
      </a:lvl9pPr>
    </p:titleStyle>
    <p:bodyStyle>
      <a:lvl1pPr algn="ctr" rtl="0" eaLnBrk="0" fontAlgn="base" hangingPunct="0">
        <a:lnSpc>
          <a:spcPct val="90000"/>
        </a:lnSpc>
        <a:spcBef>
          <a:spcPct val="0"/>
        </a:spcBef>
        <a:spcAft>
          <a:spcPct val="0"/>
        </a:spcAft>
        <a:defRPr lang="en-US" b="1">
          <a:solidFill>
            <a:srgbClr val="7F7F7F"/>
          </a:solidFill>
          <a:latin typeface="+mn-lt"/>
          <a:ea typeface="ヒラギノ角ゴ ProN W3"/>
          <a:cs typeface="ヒラギノ角ゴ ProN W3"/>
        </a:defRPr>
      </a:lvl1pPr>
      <a:lvl2pPr marL="514350" lvl="1" indent="-285750" algn="l" rtl="0" eaLnBrk="0" fontAlgn="base" hangingPunct="0">
        <a:spcBef>
          <a:spcPts val="600"/>
        </a:spcBef>
        <a:spcAft>
          <a:spcPct val="0"/>
        </a:spcAft>
        <a:buClr>
          <a:srgbClr val="285C12"/>
        </a:buClr>
        <a:buSzPct val="139000"/>
        <a:buFont typeface="Helvetica Neue"/>
        <a:buChar char="•"/>
        <a:defRPr lang="en-US" sz="1400">
          <a:solidFill>
            <a:schemeClr val="tx1"/>
          </a:solidFill>
          <a:latin typeface="+mn-lt"/>
          <a:ea typeface="ヒラギノ角ゴ ProN W3"/>
          <a:cs typeface="ヒラギノ角ゴ ProN W3"/>
        </a:defRPr>
      </a:lvl2pPr>
      <a:lvl3pPr marL="742950" lvl="2" indent="-285750" algn="l" rtl="0" eaLnBrk="0" fontAlgn="base" hangingPunct="0">
        <a:spcBef>
          <a:spcPts val="600"/>
        </a:spcBef>
        <a:spcAft>
          <a:spcPct val="0"/>
        </a:spcAft>
        <a:buClr>
          <a:srgbClr val="285C12"/>
        </a:buClr>
        <a:buSzPct val="139000"/>
        <a:buFont typeface="Helvetica Neue"/>
        <a:buChar char="•"/>
        <a:defRPr lang="en-US" sz="1400">
          <a:solidFill>
            <a:schemeClr val="tx1"/>
          </a:solidFill>
          <a:latin typeface="+mn-lt"/>
          <a:ea typeface="ヒラギノ角ゴ ProN W3"/>
          <a:cs typeface="ヒラギノ角ゴ ProN W3"/>
        </a:defRPr>
      </a:lvl3pPr>
      <a:lvl4pPr marL="971550" lvl="3" indent="-285750" algn="l" rtl="0" eaLnBrk="0" fontAlgn="base" hangingPunct="0">
        <a:spcBef>
          <a:spcPts val="600"/>
        </a:spcBef>
        <a:spcAft>
          <a:spcPct val="0"/>
        </a:spcAft>
        <a:buClr>
          <a:srgbClr val="285C12"/>
        </a:buClr>
        <a:buSzPct val="139000"/>
        <a:buFont typeface="Helvetica Neue"/>
        <a:buChar char="•"/>
        <a:defRPr lang="en-US" sz="1400">
          <a:solidFill>
            <a:schemeClr val="tx1"/>
          </a:solidFill>
          <a:latin typeface="+mn-lt"/>
          <a:ea typeface="ヒラギノ角ゴ ProN W3"/>
          <a:cs typeface="ヒラギノ角ゴ ProN W3"/>
        </a:defRPr>
      </a:lvl4pPr>
      <a:lvl5pPr marL="1200150" lvl="4" indent="-285750" algn="l" rtl="0" eaLnBrk="0" fontAlgn="base" hangingPunct="0">
        <a:spcBef>
          <a:spcPts val="600"/>
        </a:spcBef>
        <a:spcAft>
          <a:spcPct val="0"/>
        </a:spcAft>
        <a:buClr>
          <a:srgbClr val="285C12"/>
        </a:buClr>
        <a:buSzPct val="139000"/>
        <a:buFont typeface="Helvetica Neue"/>
        <a:buChar char="•"/>
        <a:defRPr lang="en-US" sz="1400">
          <a:solidFill>
            <a:schemeClr val="tx1"/>
          </a:solidFill>
          <a:latin typeface="+mn-lt"/>
          <a:ea typeface="ヒラギノ角ゴ ProN W3"/>
          <a:cs typeface="ヒラギノ角ゴ ProN W3"/>
        </a:defRPr>
      </a:lvl5pPr>
      <a:lvl6pPr marL="1657350" indent="-285750" algn="l" rtl="0" eaLnBrk="1" fontAlgn="base" hangingPunct="1">
        <a:spcBef>
          <a:spcPts val="1800"/>
        </a:spcBef>
        <a:spcAft>
          <a:spcPct val="0"/>
        </a:spcAft>
        <a:buClr>
          <a:srgbClr val="285C12"/>
        </a:buClr>
        <a:buSzPct val="139000"/>
        <a:buFont typeface="Helvetica Neue"/>
        <a:buChar char="•"/>
        <a:defRPr lang="en-US" sz="1400">
          <a:solidFill>
            <a:srgbClr val="285C12"/>
          </a:solidFill>
          <a:latin typeface="Helvetica Neue"/>
          <a:ea typeface="ヒラギノ角ゴ ProN W3"/>
          <a:cs typeface="ヒラギノ角ゴ ProN W3"/>
        </a:defRPr>
      </a:lvl6pPr>
      <a:lvl7pPr marL="2114550" indent="-285750" algn="l" rtl="0" eaLnBrk="1" fontAlgn="base" hangingPunct="1">
        <a:spcBef>
          <a:spcPts val="1800"/>
        </a:spcBef>
        <a:spcAft>
          <a:spcPct val="0"/>
        </a:spcAft>
        <a:buClr>
          <a:srgbClr val="285C12"/>
        </a:buClr>
        <a:buSzPct val="139000"/>
        <a:buFont typeface="Helvetica Neue"/>
        <a:buChar char="•"/>
        <a:defRPr lang="en-US" sz="1400">
          <a:solidFill>
            <a:srgbClr val="285C12"/>
          </a:solidFill>
          <a:latin typeface="Helvetica Neue"/>
          <a:ea typeface="ヒラギノ角ゴ ProN W3"/>
          <a:cs typeface="ヒラギノ角ゴ ProN W3"/>
        </a:defRPr>
      </a:lvl7pPr>
      <a:lvl8pPr marL="2571750" indent="-285750" algn="l" rtl="0" eaLnBrk="1" fontAlgn="base" hangingPunct="1">
        <a:spcBef>
          <a:spcPts val="1800"/>
        </a:spcBef>
        <a:spcAft>
          <a:spcPct val="0"/>
        </a:spcAft>
        <a:buClr>
          <a:srgbClr val="285C12"/>
        </a:buClr>
        <a:buSzPct val="139000"/>
        <a:buFont typeface="Helvetica Neue"/>
        <a:buChar char="•"/>
        <a:defRPr lang="en-US" sz="1400">
          <a:solidFill>
            <a:srgbClr val="285C12"/>
          </a:solidFill>
          <a:latin typeface="Helvetica Neue"/>
          <a:ea typeface="ヒラギノ角ゴ ProN W3"/>
          <a:cs typeface="ヒラギノ角ゴ ProN W3"/>
        </a:defRPr>
      </a:lvl8pPr>
      <a:lvl9pPr marL="3028950" indent="-285750" algn="l" rtl="0" eaLnBrk="1" fontAlgn="base" hangingPunct="1">
        <a:spcBef>
          <a:spcPts val="1800"/>
        </a:spcBef>
        <a:spcAft>
          <a:spcPct val="0"/>
        </a:spcAft>
        <a:buClr>
          <a:srgbClr val="285C12"/>
        </a:buClr>
        <a:buSzPct val="139000"/>
        <a:buFont typeface="Helvetica Neue"/>
        <a:buChar char="•"/>
        <a:defRPr lang="en-US" sz="1400">
          <a:solidFill>
            <a:srgbClr val="285C12"/>
          </a:solidFill>
          <a:latin typeface="Helvetica Neue"/>
          <a:ea typeface="ヒラギノ角ゴ ProN W3"/>
          <a:cs typeface="ヒラギノ角ゴ ProN W3"/>
        </a:defRPr>
      </a:lvl9pPr>
    </p:bodyStyle>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8.png"/><Relationship Id="rId5" Type="http://schemas.microsoft.com/office/2007/relationships/hdphoto" Target="../media/hdphoto2.wdp"/><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4.wdp"/><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7.png"/><Relationship Id="rId1" Type="http://schemas.openxmlformats.org/officeDocument/2006/relationships/slideLayout" Target="../slideLayouts/slideLayout1.xml"/><Relationship Id="rId5" Type="http://schemas.microsoft.com/office/2007/relationships/hdphoto" Target="../media/hdphoto7.wdp"/><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2.png"/><Relationship Id="rId1" Type="http://schemas.openxmlformats.org/officeDocument/2006/relationships/slideLayout" Target="../slideLayouts/slideLayout1.xml"/><Relationship Id="rId5" Type="http://schemas.microsoft.com/office/2007/relationships/hdphoto" Target="../media/hdphoto9.wdp"/><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txBox="1">
            <a:spLocks noGrp="1"/>
          </p:cNvSpPr>
          <p:nvPr>
            <p:ph type="ctrTitle"/>
          </p:nvPr>
        </p:nvSpPr>
        <p:spPr>
          <a:xfrm>
            <a:off x="457200" y="3640158"/>
            <a:ext cx="8229600" cy="548640"/>
          </a:xfrm>
        </p:spPr>
        <p:txBody>
          <a:bodyPr anchor="ctr"/>
          <a:lstStyle/>
          <a:p>
            <a:pPr algn="ctr" eaLnBrk="1" hangingPunct="1"/>
            <a:r>
              <a:rPr lang="en-US" altLang="en-US" dirty="0" smtClean="0">
                <a:solidFill>
                  <a:srgbClr val="003399"/>
                </a:solidFill>
              </a:rPr>
              <a:t/>
            </a:r>
            <a:br>
              <a:rPr lang="en-US" altLang="en-US" dirty="0" smtClean="0">
                <a:solidFill>
                  <a:srgbClr val="003399"/>
                </a:solidFill>
              </a:rPr>
            </a:br>
            <a:r>
              <a:rPr lang="en-US" altLang="en-US" dirty="0">
                <a:solidFill>
                  <a:srgbClr val="003399"/>
                </a:solidFill>
              </a:rPr>
              <a:t/>
            </a:r>
            <a:br>
              <a:rPr lang="en-US" altLang="en-US" dirty="0">
                <a:solidFill>
                  <a:srgbClr val="003399"/>
                </a:solidFill>
              </a:rPr>
            </a:br>
            <a:r>
              <a:rPr lang="en-US" altLang="en-US" dirty="0" smtClean="0">
                <a:solidFill>
                  <a:srgbClr val="003399"/>
                </a:solidFill>
              </a:rPr>
              <a:t>Compliance Order on Consent</a:t>
            </a:r>
            <a:r>
              <a:rPr lang="en-US" altLang="en-US" smtClean="0">
                <a:solidFill>
                  <a:srgbClr val="003399"/>
                </a:solidFill>
              </a:rPr>
              <a:t/>
            </a:r>
            <a:br>
              <a:rPr lang="en-US" altLang="en-US" smtClean="0">
                <a:solidFill>
                  <a:srgbClr val="003399"/>
                </a:solidFill>
              </a:rPr>
            </a:br>
            <a:r>
              <a:rPr lang="en-US" altLang="en-US" sz="2800" smtClean="0">
                <a:solidFill>
                  <a:srgbClr val="003399"/>
                </a:solidFill>
              </a:rPr>
              <a:t>Update</a:t>
            </a:r>
            <a:endParaRPr altLang="en-US" sz="2800" dirty="0" smtClean="0">
              <a:solidFill>
                <a:srgbClr val="003399"/>
              </a:solidFill>
            </a:endParaRPr>
          </a:p>
        </p:txBody>
      </p:sp>
      <p:sp>
        <p:nvSpPr>
          <p:cNvPr id="6147" name="Title 1"/>
          <p:cNvSpPr txBox="1">
            <a:spLocks/>
          </p:cNvSpPr>
          <p:nvPr/>
        </p:nvSpPr>
        <p:spPr bwMode="auto">
          <a:xfrm>
            <a:off x="4021593" y="5643154"/>
            <a:ext cx="5029200" cy="1214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lnSpc>
                <a:spcPct val="90000"/>
              </a:lnSpc>
            </a:pPr>
            <a:r>
              <a:rPr lang="en-US" altLang="en-US" sz="1600" b="1" dirty="0" smtClean="0">
                <a:solidFill>
                  <a:srgbClr val="003399"/>
                </a:solidFill>
                <a:latin typeface="+mj-lt"/>
                <a:ea typeface="ヒラギノ角ゴ ProN W3"/>
                <a:cs typeface="Arial" panose="020B0604020202020204" pitchFamily="34" charset="0"/>
              </a:rPr>
              <a:t>Doug Hintze</a:t>
            </a:r>
          </a:p>
          <a:p>
            <a:pPr algn="r">
              <a:lnSpc>
                <a:spcPct val="90000"/>
              </a:lnSpc>
            </a:pPr>
            <a:r>
              <a:rPr lang="en-US" altLang="en-US" sz="1600" b="1" dirty="0" smtClean="0">
                <a:solidFill>
                  <a:srgbClr val="003399"/>
                </a:solidFill>
                <a:latin typeface="+mj-lt"/>
                <a:ea typeface="ヒラギノ角ゴ ProN W3"/>
                <a:cs typeface="Arial" panose="020B0604020202020204" pitchFamily="34" charset="0"/>
              </a:rPr>
              <a:t>Manager</a:t>
            </a:r>
          </a:p>
          <a:p>
            <a:pPr algn="r">
              <a:lnSpc>
                <a:spcPct val="90000"/>
              </a:lnSpc>
            </a:pPr>
            <a:r>
              <a:rPr lang="en-US" altLang="en-US" sz="1600" b="1" dirty="0" smtClean="0">
                <a:solidFill>
                  <a:srgbClr val="003399"/>
                </a:solidFill>
                <a:latin typeface="+mj-lt"/>
                <a:ea typeface="ヒラギノ角ゴ ProN W3"/>
                <a:cs typeface="Arial" panose="020B0604020202020204" pitchFamily="34" charset="0"/>
              </a:rPr>
              <a:t>Environmental Management Los Alamos Field Office</a:t>
            </a:r>
          </a:p>
          <a:p>
            <a:pPr algn="r">
              <a:lnSpc>
                <a:spcPct val="90000"/>
              </a:lnSpc>
            </a:pPr>
            <a:r>
              <a:rPr lang="en-US" altLang="en-US" sz="1600" b="1" dirty="0" smtClean="0">
                <a:solidFill>
                  <a:srgbClr val="003399"/>
                </a:solidFill>
                <a:latin typeface="+mj-lt"/>
                <a:ea typeface="ヒラギノ角ゴ ProN W3"/>
                <a:cs typeface="Arial" panose="020B0604020202020204" pitchFamily="34" charset="0"/>
              </a:rPr>
              <a:t>November 29, 2018</a:t>
            </a:r>
          </a:p>
        </p:txBody>
      </p:sp>
    </p:spTree>
    <p:extLst>
      <p:ext uri="{BB962C8B-B14F-4D97-AF65-F5344CB8AC3E}">
        <p14:creationId xmlns:p14="http://schemas.microsoft.com/office/powerpoint/2010/main" val="1038683597"/>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457200" y="3714986"/>
            <a:ext cx="8229600" cy="1218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lnSpc>
                <a:spcPct val="90000"/>
              </a:lnSpc>
              <a:spcBef>
                <a:spcPct val="0"/>
              </a:spcBef>
              <a:spcAft>
                <a:spcPct val="0"/>
              </a:spcAft>
              <a:defRPr lang="en-US" sz="3200" b="1">
                <a:solidFill>
                  <a:srgbClr val="002499"/>
                </a:solidFill>
                <a:latin typeface="+mj-lt"/>
                <a:ea typeface="ヒラギノ角ゴ ProN W3"/>
                <a:cs typeface="ヒラギノ角ゴ ProN W3"/>
              </a:defRPr>
            </a:lvl1pPr>
            <a:lvl2pPr algn="ctr" rtl="0" eaLnBrk="0" fontAlgn="base" hangingPunct="0">
              <a:spcBef>
                <a:spcPct val="0"/>
              </a:spcBef>
              <a:spcAft>
                <a:spcPct val="0"/>
              </a:spcAft>
              <a:defRPr sz="3400" b="1">
                <a:solidFill>
                  <a:srgbClr val="002499"/>
                </a:solidFill>
                <a:latin typeface="Calibri" pitchFamily="34" charset="0"/>
                <a:ea typeface="ヒラギノ角ゴ ProN W3"/>
                <a:cs typeface="ヒラギノ角ゴ ProN W3"/>
              </a:defRPr>
            </a:lvl2pPr>
            <a:lvl3pPr algn="ctr" rtl="0" eaLnBrk="0" fontAlgn="base" hangingPunct="0">
              <a:spcBef>
                <a:spcPct val="0"/>
              </a:spcBef>
              <a:spcAft>
                <a:spcPct val="0"/>
              </a:spcAft>
              <a:defRPr sz="3400" b="1">
                <a:solidFill>
                  <a:srgbClr val="002499"/>
                </a:solidFill>
                <a:latin typeface="Calibri" pitchFamily="34" charset="0"/>
                <a:ea typeface="ヒラギノ角ゴ ProN W3"/>
                <a:cs typeface="ヒラギノ角ゴ ProN W3"/>
              </a:defRPr>
            </a:lvl3pPr>
            <a:lvl4pPr algn="ctr" rtl="0" eaLnBrk="0" fontAlgn="base" hangingPunct="0">
              <a:spcBef>
                <a:spcPct val="0"/>
              </a:spcBef>
              <a:spcAft>
                <a:spcPct val="0"/>
              </a:spcAft>
              <a:defRPr sz="3400" b="1">
                <a:solidFill>
                  <a:srgbClr val="002499"/>
                </a:solidFill>
                <a:latin typeface="Calibri" pitchFamily="34" charset="0"/>
                <a:ea typeface="ヒラギノ角ゴ ProN W3"/>
                <a:cs typeface="ヒラギノ角ゴ ProN W3"/>
              </a:defRPr>
            </a:lvl4pPr>
            <a:lvl5pPr algn="ctr" rtl="0" eaLnBrk="0" fontAlgn="base" hangingPunct="0">
              <a:spcBef>
                <a:spcPct val="0"/>
              </a:spcBef>
              <a:spcAft>
                <a:spcPct val="0"/>
              </a:spcAft>
              <a:defRPr sz="3400" b="1">
                <a:solidFill>
                  <a:srgbClr val="002499"/>
                </a:solidFill>
                <a:latin typeface="Calibri" pitchFamily="34" charset="0"/>
                <a:ea typeface="ヒラギノ角ゴ ProN W3"/>
                <a:cs typeface="ヒラギノ角ゴ ProN W3"/>
              </a:defRPr>
            </a:lvl5pPr>
            <a:lvl6pPr marL="457200" algn="l" rtl="0" eaLnBrk="1" fontAlgn="base" hangingPunct="1">
              <a:spcBef>
                <a:spcPct val="0"/>
              </a:spcBef>
              <a:spcAft>
                <a:spcPct val="0"/>
              </a:spcAft>
              <a:defRPr sz="3400">
                <a:solidFill>
                  <a:srgbClr val="FFFFFF"/>
                </a:solidFill>
                <a:latin typeface="Helvetica Neue"/>
                <a:ea typeface="ヒラギノ角ゴ ProN W3"/>
                <a:cs typeface="ヒラギノ角ゴ ProN W3"/>
              </a:defRPr>
            </a:lvl6pPr>
            <a:lvl7pPr marL="914400" algn="l" rtl="0" eaLnBrk="1" fontAlgn="base" hangingPunct="1">
              <a:spcBef>
                <a:spcPct val="0"/>
              </a:spcBef>
              <a:spcAft>
                <a:spcPct val="0"/>
              </a:spcAft>
              <a:defRPr sz="3400">
                <a:solidFill>
                  <a:srgbClr val="FFFFFF"/>
                </a:solidFill>
                <a:latin typeface="Helvetica Neue"/>
                <a:ea typeface="ヒラギノ角ゴ ProN W3"/>
                <a:cs typeface="ヒラギノ角ゴ ProN W3"/>
              </a:defRPr>
            </a:lvl7pPr>
            <a:lvl8pPr marL="1371600" algn="l" rtl="0" eaLnBrk="1" fontAlgn="base" hangingPunct="1">
              <a:spcBef>
                <a:spcPct val="0"/>
              </a:spcBef>
              <a:spcAft>
                <a:spcPct val="0"/>
              </a:spcAft>
              <a:defRPr sz="3400">
                <a:solidFill>
                  <a:srgbClr val="FFFFFF"/>
                </a:solidFill>
                <a:latin typeface="Helvetica Neue"/>
                <a:ea typeface="ヒラギノ角ゴ ProN W3"/>
                <a:cs typeface="ヒラギノ角ゴ ProN W3"/>
              </a:defRPr>
            </a:lvl8pPr>
            <a:lvl9pPr marL="1828800" algn="l" rtl="0" eaLnBrk="1" fontAlgn="base" hangingPunct="1">
              <a:spcBef>
                <a:spcPct val="0"/>
              </a:spcBef>
              <a:spcAft>
                <a:spcPct val="0"/>
              </a:spcAft>
              <a:defRPr sz="3400">
                <a:solidFill>
                  <a:srgbClr val="FFFFFF"/>
                </a:solidFill>
                <a:latin typeface="Helvetica Neue"/>
                <a:ea typeface="ヒラギノ角ゴ ProN W3"/>
                <a:cs typeface="ヒラギノ角ゴ ProN W3"/>
              </a:defRPr>
            </a:lvl9pPr>
          </a:lstStyle>
          <a:p>
            <a:pPr algn="ctr" eaLnBrk="1" hangingPunct="1"/>
            <a:r>
              <a:rPr lang="en-US" altLang="en-US" kern="0" smtClean="0">
                <a:solidFill>
                  <a:srgbClr val="003399"/>
                </a:solidFill>
              </a:rPr>
              <a:t>Compliance Order on Consent</a:t>
            </a:r>
            <a:br>
              <a:rPr lang="en-US" altLang="en-US" kern="0" smtClean="0">
                <a:solidFill>
                  <a:srgbClr val="003399"/>
                </a:solidFill>
              </a:rPr>
            </a:br>
            <a:r>
              <a:rPr lang="en-US" altLang="en-US" kern="0" smtClean="0">
                <a:solidFill>
                  <a:srgbClr val="003399"/>
                </a:solidFill>
              </a:rPr>
              <a:t>Appendix B Milestones for Fiscal Year 2019 </a:t>
            </a:r>
            <a:endParaRPr lang="en-US" altLang="en-US" kern="0" dirty="0" smtClean="0">
              <a:solidFill>
                <a:srgbClr val="003399"/>
              </a:solidFill>
            </a:endParaRPr>
          </a:p>
        </p:txBody>
      </p:sp>
      <p:sp>
        <p:nvSpPr>
          <p:cNvPr id="6" name="Title 1"/>
          <p:cNvSpPr txBox="1">
            <a:spLocks/>
          </p:cNvSpPr>
          <p:nvPr/>
        </p:nvSpPr>
        <p:spPr bwMode="auto">
          <a:xfrm>
            <a:off x="3930153" y="5852160"/>
            <a:ext cx="5029200" cy="1005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lnSpc>
                <a:spcPct val="90000"/>
              </a:lnSpc>
            </a:pPr>
            <a:r>
              <a:rPr lang="en-US" altLang="en-US" b="1" dirty="0" smtClean="0">
                <a:solidFill>
                  <a:srgbClr val="003399"/>
                </a:solidFill>
                <a:latin typeface="+mj-lt"/>
                <a:ea typeface="ヒラギノ角ゴ ProN W3"/>
                <a:cs typeface="Arial" panose="020B0604020202020204" pitchFamily="34" charset="0"/>
              </a:rPr>
              <a:t>Arturo Duran, Designated Agency Manager</a:t>
            </a:r>
          </a:p>
          <a:p>
            <a:pPr algn="r">
              <a:lnSpc>
                <a:spcPct val="90000"/>
              </a:lnSpc>
            </a:pPr>
            <a:r>
              <a:rPr lang="en-US" altLang="en-US" sz="1600" b="1" dirty="0" smtClean="0">
                <a:solidFill>
                  <a:srgbClr val="003399"/>
                </a:solidFill>
                <a:latin typeface="+mj-lt"/>
                <a:ea typeface="ヒラギノ角ゴ ProN W3"/>
                <a:cs typeface="Arial" panose="020B0604020202020204" pitchFamily="34" charset="0"/>
              </a:rPr>
              <a:t>Environmental Management Los Alamos Field Office</a:t>
            </a:r>
          </a:p>
          <a:p>
            <a:pPr algn="r">
              <a:lnSpc>
                <a:spcPct val="90000"/>
              </a:lnSpc>
            </a:pPr>
            <a:r>
              <a:rPr lang="en-US" altLang="en-US" sz="1600" b="1" dirty="0" smtClean="0">
                <a:solidFill>
                  <a:srgbClr val="003399"/>
                </a:solidFill>
                <a:latin typeface="+mj-lt"/>
                <a:ea typeface="ヒラギノ角ゴ ProN W3"/>
                <a:cs typeface="Arial" panose="020B0604020202020204" pitchFamily="34" charset="0"/>
              </a:rPr>
              <a:t>November 29, 2018</a:t>
            </a:r>
          </a:p>
        </p:txBody>
      </p:sp>
    </p:spTree>
    <p:extLst>
      <p:ext uri="{BB962C8B-B14F-4D97-AF65-F5344CB8AC3E}">
        <p14:creationId xmlns:p14="http://schemas.microsoft.com/office/powerpoint/2010/main" val="647030934"/>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105275" y="171607"/>
            <a:ext cx="5038725" cy="504825"/>
          </a:xfrm>
        </p:spPr>
        <p:txBody>
          <a:bodyPr/>
          <a:lstStyle/>
          <a:p>
            <a:r>
              <a:rPr lang="en-US" sz="3200" b="0" dirty="0" smtClean="0">
                <a:effectLst>
                  <a:outerShdw blurRad="38100" dist="38100" dir="2700000" algn="tl">
                    <a:srgbClr val="000000">
                      <a:alpha val="43137"/>
                    </a:srgbClr>
                  </a:outerShdw>
                </a:effectLst>
              </a:rPr>
              <a:t>Appendix B Milestones</a:t>
            </a:r>
            <a:endParaRPr lang="en-US" sz="3200" b="0" dirty="0">
              <a:effectLst>
                <a:outerShdw blurRad="38100" dist="38100" dir="2700000" algn="tl">
                  <a:srgbClr val="000000">
                    <a:alpha val="43137"/>
                  </a:srgbClr>
                </a:outerShdw>
              </a:effectLst>
            </a:endParaRPr>
          </a:p>
        </p:txBody>
      </p:sp>
      <p:sp>
        <p:nvSpPr>
          <p:cNvPr id="5" name="Content Placeholder 4"/>
          <p:cNvSpPr>
            <a:spLocks noGrp="1"/>
          </p:cNvSpPr>
          <p:nvPr>
            <p:ph idx="1"/>
          </p:nvPr>
        </p:nvSpPr>
        <p:spPr>
          <a:xfrm>
            <a:off x="457200" y="1220189"/>
            <a:ext cx="8229600" cy="4525963"/>
          </a:xfrm>
        </p:spPr>
        <p:txBody>
          <a:bodyPr/>
          <a:lstStyle/>
          <a:p>
            <a:pPr marL="0" indent="0">
              <a:buNone/>
            </a:pPr>
            <a:r>
              <a:rPr lang="en-US" sz="2400" b="1" dirty="0" smtClean="0">
                <a:solidFill>
                  <a:srgbClr val="003399"/>
                </a:solidFill>
                <a:latin typeface="Arial" panose="020B0604020202020204" pitchFamily="34" charset="0"/>
                <a:cs typeface="Arial" panose="020B0604020202020204" pitchFamily="34" charset="0"/>
              </a:rPr>
              <a:t>Section VIII.C Annual Planning Process</a:t>
            </a:r>
          </a:p>
          <a:p>
            <a:pPr>
              <a:buFont typeface="Wingdings" panose="05000000000000000000" pitchFamily="2" charset="2"/>
              <a:buChar char="q"/>
            </a:pPr>
            <a:r>
              <a:rPr lang="en-US" sz="2400" dirty="0" smtClean="0">
                <a:solidFill>
                  <a:srgbClr val="003399"/>
                </a:solidFill>
                <a:latin typeface="Arial" panose="020B0604020202020204" pitchFamily="34" charset="0"/>
                <a:cs typeface="Arial" panose="020B0604020202020204" pitchFamily="34" charset="0"/>
              </a:rPr>
              <a:t>The annual planning process is the process the Parties will use to update Appendix A, Appendix B, and</a:t>
            </a:r>
            <a:r>
              <a:rPr lang="en-US" sz="2400" dirty="0">
                <a:solidFill>
                  <a:srgbClr val="003399"/>
                </a:solidFill>
                <a:latin typeface="Arial" panose="020B0604020202020204" pitchFamily="34" charset="0"/>
                <a:cs typeface="Arial" panose="020B0604020202020204" pitchFamily="34" charset="0"/>
              </a:rPr>
              <a:t/>
            </a:r>
            <a:br>
              <a:rPr lang="en-US" sz="2400" dirty="0">
                <a:solidFill>
                  <a:srgbClr val="003399"/>
                </a:solidFill>
                <a:latin typeface="Arial" panose="020B0604020202020204" pitchFamily="34" charset="0"/>
                <a:cs typeface="Arial" panose="020B0604020202020204" pitchFamily="34" charset="0"/>
              </a:rPr>
            </a:br>
            <a:r>
              <a:rPr lang="en-US" sz="2400" dirty="0" smtClean="0">
                <a:solidFill>
                  <a:srgbClr val="003399"/>
                </a:solidFill>
                <a:latin typeface="Arial" panose="020B0604020202020204" pitchFamily="34" charset="0"/>
                <a:cs typeface="Arial" panose="020B0604020202020204" pitchFamily="34" charset="0"/>
              </a:rPr>
              <a:t>Appendix C, as appropriate.</a:t>
            </a:r>
          </a:p>
          <a:p>
            <a:pPr>
              <a:buFont typeface="Wingdings" panose="05000000000000000000" pitchFamily="2" charset="2"/>
              <a:buChar char="q"/>
            </a:pPr>
            <a:r>
              <a:rPr lang="en-US" sz="2400" dirty="0" smtClean="0">
                <a:solidFill>
                  <a:srgbClr val="003399"/>
                </a:solidFill>
                <a:latin typeface="Arial" panose="020B0604020202020204" pitchFamily="34" charset="0"/>
                <a:cs typeface="Arial" panose="020B0604020202020204" pitchFamily="34" charset="0"/>
              </a:rPr>
              <a:t>Prior to the end of the first quarter of each FY, DOE will provide a revision of Appendix A and Appendix C to NMED indicating proposed changes.</a:t>
            </a:r>
          </a:p>
          <a:p>
            <a:pPr>
              <a:buFont typeface="Wingdings" panose="05000000000000000000" pitchFamily="2" charset="2"/>
              <a:buChar char="q"/>
            </a:pPr>
            <a:r>
              <a:rPr lang="en-US" sz="2400" dirty="0" smtClean="0">
                <a:solidFill>
                  <a:srgbClr val="003399"/>
                </a:solidFill>
                <a:latin typeface="Arial" panose="020B0604020202020204" pitchFamily="34" charset="0"/>
                <a:cs typeface="Arial" panose="020B0604020202020204" pitchFamily="34" charset="0"/>
              </a:rPr>
              <a:t>DOE shall update the milestones and targets in Appendix B on an annual basis, accounting for such factors as, actual work progress, changed conditions, and changes in anticipated funding levels.</a:t>
            </a:r>
          </a:p>
        </p:txBody>
      </p:sp>
    </p:spTree>
    <p:extLst>
      <p:ext uri="{BB962C8B-B14F-4D97-AF65-F5344CB8AC3E}">
        <p14:creationId xmlns:p14="http://schemas.microsoft.com/office/powerpoint/2010/main" val="22232623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105275" y="171607"/>
            <a:ext cx="5038725" cy="504825"/>
          </a:xfrm>
        </p:spPr>
        <p:txBody>
          <a:bodyPr/>
          <a:lstStyle/>
          <a:p>
            <a:r>
              <a:rPr lang="en-US" sz="3200" b="0" dirty="0" smtClean="0">
                <a:effectLst>
                  <a:outerShdw blurRad="38100" dist="38100" dir="2700000" algn="tl">
                    <a:srgbClr val="000000">
                      <a:alpha val="43137"/>
                    </a:srgbClr>
                  </a:outerShdw>
                </a:effectLst>
              </a:rPr>
              <a:t>Appendix B Milestones</a:t>
            </a:r>
            <a:endParaRPr lang="en-US" sz="3200" b="0" dirty="0">
              <a:effectLst>
                <a:outerShdw blurRad="38100" dist="38100" dir="2700000" algn="tl">
                  <a:srgbClr val="000000">
                    <a:alpha val="43137"/>
                  </a:srgbClr>
                </a:outerShdw>
              </a:effectLst>
            </a:endParaRPr>
          </a:p>
        </p:txBody>
      </p:sp>
      <p:sp>
        <p:nvSpPr>
          <p:cNvPr id="5" name="Content Placeholder 4"/>
          <p:cNvSpPr>
            <a:spLocks noGrp="1"/>
          </p:cNvSpPr>
          <p:nvPr>
            <p:ph idx="1"/>
          </p:nvPr>
        </p:nvSpPr>
        <p:spPr>
          <a:xfrm>
            <a:off x="457200" y="1220189"/>
            <a:ext cx="8229600" cy="4525963"/>
          </a:xfrm>
        </p:spPr>
        <p:txBody>
          <a:bodyPr/>
          <a:lstStyle/>
          <a:p>
            <a:pPr marL="0" indent="0">
              <a:buNone/>
            </a:pPr>
            <a:r>
              <a:rPr lang="en-US" sz="2400" b="1" dirty="0" smtClean="0">
                <a:solidFill>
                  <a:srgbClr val="003399"/>
                </a:solidFill>
                <a:latin typeface="Arial" panose="020B0604020202020204" pitchFamily="34" charset="0"/>
                <a:cs typeface="Arial" panose="020B0604020202020204" pitchFamily="34" charset="0"/>
              </a:rPr>
              <a:t>Campaign Approach</a:t>
            </a:r>
          </a:p>
          <a:p>
            <a:pPr>
              <a:buFont typeface="Wingdings" panose="05000000000000000000" pitchFamily="2" charset="2"/>
              <a:buChar char="q"/>
            </a:pPr>
            <a:r>
              <a:rPr lang="en-US" sz="2400" dirty="0" smtClean="0">
                <a:solidFill>
                  <a:srgbClr val="003399"/>
                </a:solidFill>
                <a:latin typeface="Arial" panose="020B0604020202020204" pitchFamily="34" charset="0"/>
                <a:cs typeface="Arial" panose="020B0604020202020204" pitchFamily="34" charset="0"/>
              </a:rPr>
              <a:t>Corrective action activities required by the Consent Order will be organized into campaigns, generally based upon a risk-based approach to grouping, prioritizing, and accomplishing corrective action activities at SWMUs and AOCs.</a:t>
            </a:r>
          </a:p>
          <a:p>
            <a:pPr>
              <a:buFont typeface="Wingdings" panose="05000000000000000000" pitchFamily="2" charset="2"/>
              <a:buChar char="q"/>
            </a:pPr>
            <a:r>
              <a:rPr lang="en-US" sz="2400" dirty="0" smtClean="0">
                <a:solidFill>
                  <a:srgbClr val="003399"/>
                </a:solidFill>
                <a:latin typeface="Arial" panose="020B0604020202020204" pitchFamily="34" charset="0"/>
                <a:cs typeface="Arial" panose="020B0604020202020204" pitchFamily="34" charset="0"/>
              </a:rPr>
              <a:t>A campaign may consist of one or more projects; campaigns and projects consist of one or more tasks and deliverables.</a:t>
            </a:r>
          </a:p>
        </p:txBody>
      </p:sp>
    </p:spTree>
    <p:extLst>
      <p:ext uri="{BB962C8B-B14F-4D97-AF65-F5344CB8AC3E}">
        <p14:creationId xmlns:p14="http://schemas.microsoft.com/office/powerpoint/2010/main" val="24317767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105275" y="171607"/>
            <a:ext cx="5038725" cy="504825"/>
          </a:xfrm>
        </p:spPr>
        <p:txBody>
          <a:bodyPr/>
          <a:lstStyle/>
          <a:p>
            <a:r>
              <a:rPr lang="en-US" sz="3200" b="0" dirty="0" smtClean="0">
                <a:effectLst>
                  <a:outerShdw blurRad="38100" dist="38100" dir="2700000" algn="tl">
                    <a:srgbClr val="000000">
                      <a:alpha val="43137"/>
                    </a:srgbClr>
                  </a:outerShdw>
                </a:effectLst>
              </a:rPr>
              <a:t>Appendix B Milestones</a:t>
            </a:r>
            <a:endParaRPr lang="en-US" sz="3200" b="0" dirty="0">
              <a:effectLst>
                <a:outerShdw blurRad="38100" dist="38100" dir="2700000" algn="tl">
                  <a:srgbClr val="000000">
                    <a:alpha val="43137"/>
                  </a:srgbClr>
                </a:outerShdw>
              </a:effectLst>
            </a:endParaRPr>
          </a:p>
        </p:txBody>
      </p:sp>
      <p:sp>
        <p:nvSpPr>
          <p:cNvPr id="5" name="Content Placeholder 4"/>
          <p:cNvSpPr>
            <a:spLocks noGrp="1"/>
          </p:cNvSpPr>
          <p:nvPr>
            <p:ph idx="1"/>
          </p:nvPr>
        </p:nvSpPr>
        <p:spPr>
          <a:xfrm>
            <a:off x="457200" y="1220189"/>
            <a:ext cx="8229600" cy="4525963"/>
          </a:xfrm>
        </p:spPr>
        <p:txBody>
          <a:bodyPr/>
          <a:lstStyle/>
          <a:p>
            <a:pPr marL="0" indent="0">
              <a:buNone/>
            </a:pPr>
            <a:r>
              <a:rPr lang="en-US" sz="2400" b="1" dirty="0" smtClean="0">
                <a:solidFill>
                  <a:srgbClr val="003399"/>
                </a:solidFill>
                <a:latin typeface="Arial" panose="020B0604020202020204" pitchFamily="34" charset="0"/>
                <a:cs typeface="Arial" panose="020B0604020202020204" pitchFamily="34" charset="0"/>
              </a:rPr>
              <a:t>Campaigns in Fiscal Year 2019</a:t>
            </a:r>
          </a:p>
          <a:p>
            <a:pPr>
              <a:buFont typeface="Wingdings" panose="05000000000000000000" pitchFamily="2" charset="2"/>
              <a:buChar char="q"/>
            </a:pPr>
            <a:r>
              <a:rPr lang="en-US" sz="2400" dirty="0">
                <a:solidFill>
                  <a:srgbClr val="003399"/>
                </a:solidFill>
                <a:latin typeface="Arial" panose="020B0604020202020204" pitchFamily="34" charset="0"/>
                <a:cs typeface="Arial" panose="020B0604020202020204" pitchFamily="34" charset="0"/>
              </a:rPr>
              <a:t>Chromium Interim </a:t>
            </a:r>
            <a:r>
              <a:rPr lang="en-US" sz="2400" dirty="0" smtClean="0">
                <a:solidFill>
                  <a:srgbClr val="003399"/>
                </a:solidFill>
                <a:latin typeface="Arial" panose="020B0604020202020204" pitchFamily="34" charset="0"/>
                <a:cs typeface="Arial" panose="020B0604020202020204" pitchFamily="34" charset="0"/>
              </a:rPr>
              <a:t>Measure </a:t>
            </a:r>
            <a:r>
              <a:rPr lang="en-US" sz="2400" dirty="0">
                <a:solidFill>
                  <a:srgbClr val="003399"/>
                </a:solidFill>
                <a:latin typeface="Arial" panose="020B0604020202020204" pitchFamily="34" charset="0"/>
                <a:cs typeface="Arial" panose="020B0604020202020204" pitchFamily="34" charset="0"/>
              </a:rPr>
              <a:t>and </a:t>
            </a:r>
            <a:r>
              <a:rPr lang="en-US" sz="2400" dirty="0" smtClean="0">
                <a:solidFill>
                  <a:srgbClr val="003399"/>
                </a:solidFill>
                <a:latin typeface="Arial" panose="020B0604020202020204" pitchFamily="34" charset="0"/>
                <a:cs typeface="Arial" panose="020B0604020202020204" pitchFamily="34" charset="0"/>
              </a:rPr>
              <a:t>Characterization</a:t>
            </a:r>
          </a:p>
          <a:p>
            <a:pPr>
              <a:buFont typeface="Wingdings" panose="05000000000000000000" pitchFamily="2" charset="2"/>
              <a:buChar char="q"/>
            </a:pPr>
            <a:r>
              <a:rPr lang="en-US" sz="2400" dirty="0">
                <a:solidFill>
                  <a:srgbClr val="003399"/>
                </a:solidFill>
                <a:latin typeface="Arial" panose="020B0604020202020204" pitchFamily="34" charset="0"/>
                <a:cs typeface="Arial" panose="020B0604020202020204" pitchFamily="34" charset="0"/>
              </a:rPr>
              <a:t>Historical Properties </a:t>
            </a:r>
            <a:r>
              <a:rPr lang="en-US" sz="2400" dirty="0" smtClean="0">
                <a:solidFill>
                  <a:srgbClr val="003399"/>
                </a:solidFill>
                <a:latin typeface="Arial" panose="020B0604020202020204" pitchFamily="34" charset="0"/>
                <a:cs typeface="Arial" panose="020B0604020202020204" pitchFamily="34" charset="0"/>
              </a:rPr>
              <a:t>Completion</a:t>
            </a:r>
          </a:p>
          <a:p>
            <a:pPr>
              <a:buFont typeface="Wingdings" panose="05000000000000000000" pitchFamily="2" charset="2"/>
              <a:buChar char="q"/>
            </a:pPr>
            <a:r>
              <a:rPr lang="en-US" sz="2400" dirty="0">
                <a:solidFill>
                  <a:srgbClr val="003399"/>
                </a:solidFill>
                <a:latin typeface="Arial" panose="020B0604020202020204" pitchFamily="34" charset="0"/>
                <a:cs typeface="Arial" panose="020B0604020202020204" pitchFamily="34" charset="0"/>
              </a:rPr>
              <a:t>Royal Demolition Explosives (RDX) </a:t>
            </a:r>
            <a:r>
              <a:rPr lang="en-US" sz="2400" dirty="0" smtClean="0">
                <a:solidFill>
                  <a:srgbClr val="003399"/>
                </a:solidFill>
                <a:latin typeface="Arial" panose="020B0604020202020204" pitchFamily="34" charset="0"/>
                <a:cs typeface="Arial" panose="020B0604020202020204" pitchFamily="34" charset="0"/>
              </a:rPr>
              <a:t>Characterization</a:t>
            </a:r>
          </a:p>
          <a:p>
            <a:pPr>
              <a:buFont typeface="Wingdings" panose="05000000000000000000" pitchFamily="2" charset="2"/>
              <a:buChar char="q"/>
            </a:pPr>
            <a:r>
              <a:rPr lang="en-US" sz="2400" dirty="0">
                <a:solidFill>
                  <a:srgbClr val="003399"/>
                </a:solidFill>
                <a:latin typeface="Arial" panose="020B0604020202020204" pitchFamily="34" charset="0"/>
                <a:cs typeface="Arial" panose="020B0604020202020204" pitchFamily="34" charset="0"/>
              </a:rPr>
              <a:t>Supplemental Investigation Reports </a:t>
            </a:r>
            <a:endParaRPr lang="en-US" sz="2400" dirty="0" smtClean="0">
              <a:solidFill>
                <a:srgbClr val="003399"/>
              </a:solidFill>
              <a:latin typeface="Arial" panose="020B0604020202020204" pitchFamily="34" charset="0"/>
              <a:cs typeface="Arial" panose="020B0604020202020204" pitchFamily="34" charset="0"/>
            </a:endParaRPr>
          </a:p>
          <a:p>
            <a:pPr>
              <a:buFont typeface="Wingdings" panose="05000000000000000000" pitchFamily="2" charset="2"/>
              <a:buChar char="q"/>
            </a:pPr>
            <a:r>
              <a:rPr lang="en-US" sz="2400" smtClean="0">
                <a:solidFill>
                  <a:srgbClr val="003399"/>
                </a:solidFill>
                <a:latin typeface="Arial" panose="020B0604020202020204" pitchFamily="34" charset="0"/>
                <a:cs typeface="Arial" panose="020B0604020202020204" pitchFamily="34" charset="0"/>
              </a:rPr>
              <a:t>Technical Area 21 </a:t>
            </a:r>
            <a:r>
              <a:rPr lang="en-US" sz="2400" dirty="0">
                <a:solidFill>
                  <a:srgbClr val="003399"/>
                </a:solidFill>
                <a:latin typeface="Arial" panose="020B0604020202020204" pitchFamily="34" charset="0"/>
                <a:cs typeface="Arial" panose="020B0604020202020204" pitchFamily="34" charset="0"/>
              </a:rPr>
              <a:t>D&amp;D and </a:t>
            </a:r>
            <a:r>
              <a:rPr lang="en-US" sz="2400" dirty="0" smtClean="0">
                <a:solidFill>
                  <a:srgbClr val="003399"/>
                </a:solidFill>
                <a:latin typeface="Arial" panose="020B0604020202020204" pitchFamily="34" charset="0"/>
                <a:cs typeface="Arial" panose="020B0604020202020204" pitchFamily="34" charset="0"/>
              </a:rPr>
              <a:t>Cleanup</a:t>
            </a:r>
          </a:p>
          <a:p>
            <a:pPr>
              <a:buFont typeface="Wingdings" panose="05000000000000000000" pitchFamily="2" charset="2"/>
              <a:buChar char="q"/>
            </a:pPr>
            <a:r>
              <a:rPr lang="en-US" sz="2400" dirty="0">
                <a:solidFill>
                  <a:srgbClr val="003399"/>
                </a:solidFill>
                <a:latin typeface="Arial" panose="020B0604020202020204" pitchFamily="34" charset="0"/>
                <a:cs typeface="Arial" panose="020B0604020202020204" pitchFamily="34" charset="0"/>
              </a:rPr>
              <a:t>Known Cleanup Sites (Above SSLs</a:t>
            </a:r>
            <a:r>
              <a:rPr lang="en-US" sz="2400" dirty="0" smtClean="0">
                <a:solidFill>
                  <a:srgbClr val="003399"/>
                </a:solidFill>
                <a:latin typeface="Arial" panose="020B0604020202020204" pitchFamily="34" charset="0"/>
                <a:cs typeface="Arial" panose="020B0604020202020204" pitchFamily="34" charset="0"/>
              </a:rPr>
              <a:t>)</a:t>
            </a:r>
          </a:p>
          <a:p>
            <a:pPr>
              <a:buFont typeface="Wingdings" panose="05000000000000000000" pitchFamily="2" charset="2"/>
              <a:buChar char="q"/>
            </a:pPr>
            <a:r>
              <a:rPr lang="en-US" sz="2400" dirty="0">
                <a:solidFill>
                  <a:srgbClr val="003399"/>
                </a:solidFill>
                <a:latin typeface="Arial" panose="020B0604020202020204" pitchFamily="34" charset="0"/>
                <a:cs typeface="Arial" panose="020B0604020202020204" pitchFamily="34" charset="0"/>
              </a:rPr>
              <a:t>Material Disposal Areas A and T </a:t>
            </a:r>
            <a:r>
              <a:rPr lang="en-US" sz="2400" dirty="0" smtClean="0">
                <a:solidFill>
                  <a:srgbClr val="003399"/>
                </a:solidFill>
                <a:latin typeface="Arial" panose="020B0604020202020204" pitchFamily="34" charset="0"/>
                <a:cs typeface="Arial" panose="020B0604020202020204" pitchFamily="34" charset="0"/>
              </a:rPr>
              <a:t>Remedy</a:t>
            </a:r>
          </a:p>
          <a:p>
            <a:pPr>
              <a:buFont typeface="Wingdings" panose="05000000000000000000" pitchFamily="2" charset="2"/>
              <a:buChar char="q"/>
            </a:pPr>
            <a:r>
              <a:rPr lang="en-US" sz="2400" dirty="0">
                <a:solidFill>
                  <a:srgbClr val="003399"/>
                </a:solidFill>
                <a:latin typeface="Arial" panose="020B0604020202020204" pitchFamily="34" charset="0"/>
                <a:cs typeface="Arial" panose="020B0604020202020204" pitchFamily="34" charset="0"/>
              </a:rPr>
              <a:t>Southern External </a:t>
            </a:r>
            <a:r>
              <a:rPr lang="en-US" sz="2400" dirty="0" smtClean="0">
                <a:solidFill>
                  <a:srgbClr val="003399"/>
                </a:solidFill>
                <a:latin typeface="Arial" panose="020B0604020202020204" pitchFamily="34" charset="0"/>
                <a:cs typeface="Arial" panose="020B0604020202020204" pitchFamily="34" charset="0"/>
              </a:rPr>
              <a:t>Boundary</a:t>
            </a:r>
          </a:p>
          <a:p>
            <a:pPr>
              <a:buFont typeface="Wingdings" panose="05000000000000000000" pitchFamily="2" charset="2"/>
              <a:buChar char="q"/>
            </a:pPr>
            <a:r>
              <a:rPr lang="en-US" sz="2400" dirty="0">
                <a:solidFill>
                  <a:srgbClr val="003399"/>
                </a:solidFill>
                <a:latin typeface="Arial" panose="020B0604020202020204" pitchFamily="34" charset="0"/>
                <a:cs typeface="Arial" panose="020B0604020202020204" pitchFamily="34" charset="0"/>
              </a:rPr>
              <a:t>Multi-Campaigns</a:t>
            </a:r>
          </a:p>
          <a:p>
            <a:pPr>
              <a:buFont typeface="Wingdings" panose="05000000000000000000" pitchFamily="2" charset="2"/>
              <a:buChar char="q"/>
            </a:pPr>
            <a:endParaRPr lang="en-US" sz="2400" dirty="0" smtClean="0">
              <a:solidFill>
                <a:srgbClr val="00339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11043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105275" y="171607"/>
            <a:ext cx="5038725" cy="504825"/>
          </a:xfrm>
        </p:spPr>
        <p:txBody>
          <a:bodyPr/>
          <a:lstStyle/>
          <a:p>
            <a:r>
              <a:rPr lang="en-US" sz="3200" b="0" dirty="0" smtClean="0">
                <a:effectLst>
                  <a:outerShdw blurRad="38100" dist="38100" dir="2700000" algn="tl">
                    <a:srgbClr val="000000">
                      <a:alpha val="43137"/>
                    </a:srgbClr>
                  </a:outerShdw>
                </a:effectLst>
              </a:rPr>
              <a:t>Appendix B Milestones</a:t>
            </a:r>
            <a:endParaRPr lang="en-US" sz="3200" b="0" dirty="0">
              <a:effectLst>
                <a:outerShdw blurRad="38100" dist="38100" dir="2700000" algn="tl">
                  <a:srgbClr val="000000">
                    <a:alpha val="43137"/>
                  </a:srgbClr>
                </a:outerShdw>
              </a:effectLst>
            </a:endParaRPr>
          </a:p>
        </p:txBody>
      </p:sp>
      <p:sp>
        <p:nvSpPr>
          <p:cNvPr id="5" name="Content Placeholder 4"/>
          <p:cNvSpPr>
            <a:spLocks noGrp="1"/>
          </p:cNvSpPr>
          <p:nvPr>
            <p:ph idx="1"/>
          </p:nvPr>
        </p:nvSpPr>
        <p:spPr>
          <a:xfrm>
            <a:off x="457200" y="1220189"/>
            <a:ext cx="8229600" cy="4525963"/>
          </a:xfrm>
        </p:spPr>
        <p:txBody>
          <a:bodyPr/>
          <a:lstStyle/>
          <a:p>
            <a:pPr marL="0" indent="0">
              <a:buNone/>
            </a:pPr>
            <a:r>
              <a:rPr lang="en-US" sz="2400" b="1" dirty="0">
                <a:solidFill>
                  <a:srgbClr val="003399"/>
                </a:solidFill>
                <a:latin typeface="Arial" panose="020B0604020202020204" pitchFamily="34" charset="0"/>
                <a:cs typeface="Arial" panose="020B0604020202020204" pitchFamily="34" charset="0"/>
              </a:rPr>
              <a:t>Chromium </a:t>
            </a:r>
            <a:r>
              <a:rPr lang="en-US" sz="2400" b="1" dirty="0" smtClean="0">
                <a:solidFill>
                  <a:srgbClr val="003399"/>
                </a:solidFill>
                <a:latin typeface="Arial" panose="020B0604020202020204" pitchFamily="34" charset="0"/>
                <a:cs typeface="Arial" panose="020B0604020202020204" pitchFamily="34" charset="0"/>
              </a:rPr>
              <a:t>Interim Measure and Characterization Campaign</a:t>
            </a:r>
          </a:p>
          <a:p>
            <a:pPr>
              <a:buFont typeface="Wingdings" panose="05000000000000000000" pitchFamily="2" charset="2"/>
              <a:buChar char="q"/>
            </a:pPr>
            <a:r>
              <a:rPr lang="en-US" sz="2400" dirty="0" smtClean="0">
                <a:solidFill>
                  <a:srgbClr val="003399"/>
                </a:solidFill>
                <a:latin typeface="Arial" panose="020B0604020202020204" pitchFamily="34" charset="0"/>
                <a:cs typeface="Arial" panose="020B0604020202020204" pitchFamily="34" charset="0"/>
              </a:rPr>
              <a:t>Includes the installation and operation of wells and associated equipment necessary to meet three primary objectives:</a:t>
            </a:r>
          </a:p>
          <a:p>
            <a:pPr marL="914400" lvl="1" indent="-457200">
              <a:buFont typeface="+mj-lt"/>
              <a:buAutoNum type="arabicParenR"/>
            </a:pPr>
            <a:r>
              <a:rPr lang="en-US" sz="2100" dirty="0">
                <a:solidFill>
                  <a:srgbClr val="003399"/>
                </a:solidFill>
                <a:latin typeface="Arial" panose="020B0604020202020204" pitchFamily="34" charset="0"/>
                <a:cs typeface="Arial" panose="020B0604020202020204" pitchFamily="34" charset="0"/>
              </a:rPr>
              <a:t>p</a:t>
            </a:r>
            <a:r>
              <a:rPr lang="en-US" sz="2100" dirty="0" smtClean="0">
                <a:solidFill>
                  <a:srgbClr val="003399"/>
                </a:solidFill>
                <a:latin typeface="Arial" panose="020B0604020202020204" pitchFamily="34" charset="0"/>
                <a:cs typeface="Arial" panose="020B0604020202020204" pitchFamily="34" charset="0"/>
              </a:rPr>
              <a:t>rovide </a:t>
            </a:r>
            <a:r>
              <a:rPr lang="en-US" sz="2100" dirty="0">
                <a:solidFill>
                  <a:srgbClr val="003399"/>
                </a:solidFill>
                <a:latin typeface="Arial" panose="020B0604020202020204" pitchFamily="34" charset="0"/>
                <a:cs typeface="Arial" panose="020B0604020202020204" pitchFamily="34" charset="0"/>
              </a:rPr>
              <a:t>interim measures to prevent migration of the plume beyond the Laboratory </a:t>
            </a:r>
            <a:r>
              <a:rPr lang="en-US" sz="2100" dirty="0" smtClean="0">
                <a:solidFill>
                  <a:srgbClr val="003399"/>
                </a:solidFill>
                <a:latin typeface="Arial" panose="020B0604020202020204" pitchFamily="34" charset="0"/>
                <a:cs typeface="Arial" panose="020B0604020202020204" pitchFamily="34" charset="0"/>
              </a:rPr>
              <a:t>boundary;</a:t>
            </a:r>
          </a:p>
          <a:p>
            <a:pPr marL="914400" lvl="1" indent="-457200">
              <a:buFont typeface="+mj-lt"/>
              <a:buAutoNum type="arabicParenR"/>
            </a:pPr>
            <a:r>
              <a:rPr lang="en-US" sz="2100" dirty="0" smtClean="0">
                <a:solidFill>
                  <a:srgbClr val="003399"/>
                </a:solidFill>
                <a:latin typeface="Arial" panose="020B0604020202020204" pitchFamily="34" charset="0"/>
                <a:cs typeface="Arial" panose="020B0604020202020204" pitchFamily="34" charset="0"/>
              </a:rPr>
              <a:t>perform </a:t>
            </a:r>
            <a:r>
              <a:rPr lang="en-US" sz="2100" dirty="0">
                <a:solidFill>
                  <a:srgbClr val="003399"/>
                </a:solidFill>
                <a:latin typeface="Arial" panose="020B0604020202020204" pitchFamily="34" charset="0"/>
                <a:cs typeface="Arial" panose="020B0604020202020204" pitchFamily="34" charset="0"/>
              </a:rPr>
              <a:t>scientific studies and aquifer testing to obtain data necessary to conduct a corrective measures evaluation; and </a:t>
            </a:r>
            <a:endParaRPr lang="en-US" sz="2100" dirty="0" smtClean="0">
              <a:solidFill>
                <a:srgbClr val="003399"/>
              </a:solidFill>
              <a:latin typeface="Arial" panose="020B0604020202020204" pitchFamily="34" charset="0"/>
              <a:cs typeface="Arial" panose="020B0604020202020204" pitchFamily="34" charset="0"/>
            </a:endParaRPr>
          </a:p>
          <a:p>
            <a:pPr marL="914400" lvl="1" indent="-457200">
              <a:buFont typeface="+mj-lt"/>
              <a:buAutoNum type="arabicParenR"/>
            </a:pPr>
            <a:r>
              <a:rPr lang="en-US" sz="2100" dirty="0" smtClean="0">
                <a:solidFill>
                  <a:srgbClr val="003399"/>
                </a:solidFill>
                <a:latin typeface="Arial" panose="020B0604020202020204" pitchFamily="34" charset="0"/>
                <a:cs typeface="Arial" panose="020B0604020202020204" pitchFamily="34" charset="0"/>
              </a:rPr>
              <a:t>conduct </a:t>
            </a:r>
            <a:r>
              <a:rPr lang="en-US" sz="2100" dirty="0">
                <a:solidFill>
                  <a:srgbClr val="003399"/>
                </a:solidFill>
                <a:latin typeface="Arial" panose="020B0604020202020204" pitchFamily="34" charset="0"/>
                <a:cs typeface="Arial" panose="020B0604020202020204" pitchFamily="34" charset="0"/>
              </a:rPr>
              <a:t>a corrective measures evaluation</a:t>
            </a:r>
            <a:r>
              <a:rPr lang="en-US" sz="2100" dirty="0" smtClean="0">
                <a:solidFill>
                  <a:srgbClr val="003399"/>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0091281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105275" y="171607"/>
            <a:ext cx="5038725" cy="504825"/>
          </a:xfrm>
        </p:spPr>
        <p:txBody>
          <a:bodyPr/>
          <a:lstStyle/>
          <a:p>
            <a:r>
              <a:rPr lang="en-US" sz="3200" b="0" dirty="0">
                <a:effectLst>
                  <a:outerShdw blurRad="38100" dist="38100" dir="2700000" algn="tl">
                    <a:srgbClr val="000000">
                      <a:alpha val="43137"/>
                    </a:srgbClr>
                  </a:outerShdw>
                </a:effectLst>
              </a:rPr>
              <a:t>Appendix B Milestones</a:t>
            </a:r>
          </a:p>
        </p:txBody>
      </p:sp>
      <p:sp>
        <p:nvSpPr>
          <p:cNvPr id="5" name="Content Placeholder 4"/>
          <p:cNvSpPr>
            <a:spLocks noGrp="1"/>
          </p:cNvSpPr>
          <p:nvPr>
            <p:ph idx="1"/>
          </p:nvPr>
        </p:nvSpPr>
        <p:spPr>
          <a:xfrm>
            <a:off x="399638" y="1119184"/>
            <a:ext cx="8229600" cy="400855"/>
          </a:xfrm>
        </p:spPr>
        <p:txBody>
          <a:bodyPr/>
          <a:lstStyle/>
          <a:p>
            <a:pPr marL="0" indent="0">
              <a:buNone/>
            </a:pPr>
            <a:r>
              <a:rPr lang="en-US" sz="1800" b="1" dirty="0">
                <a:solidFill>
                  <a:srgbClr val="003399"/>
                </a:solidFill>
                <a:latin typeface="Arial" panose="020B0604020202020204" pitchFamily="34" charset="0"/>
                <a:cs typeface="Arial" panose="020B0604020202020204" pitchFamily="34" charset="0"/>
              </a:rPr>
              <a:t>Chromium </a:t>
            </a:r>
            <a:r>
              <a:rPr lang="en-US" sz="1800" b="1" dirty="0" smtClean="0">
                <a:solidFill>
                  <a:srgbClr val="003399"/>
                </a:solidFill>
                <a:latin typeface="Arial" panose="020B0604020202020204" pitchFamily="34" charset="0"/>
                <a:cs typeface="Arial" panose="020B0604020202020204" pitchFamily="34" charset="0"/>
              </a:rPr>
              <a:t>Interim Measure &amp; Characterization Campaign</a:t>
            </a:r>
            <a:endParaRPr lang="en-US" sz="1800" b="1" dirty="0">
              <a:solidFill>
                <a:srgbClr val="003399"/>
              </a:solidFill>
              <a:latin typeface="Arial" panose="020B0604020202020204" pitchFamily="34" charset="0"/>
              <a:cs typeface="Arial" panose="020B0604020202020204" pitchFamily="34" charset="0"/>
            </a:endParaRPr>
          </a:p>
        </p:txBody>
      </p:sp>
      <p:graphicFrame>
        <p:nvGraphicFramePr>
          <p:cNvPr id="6" name="Table 5"/>
          <p:cNvGraphicFramePr>
            <a:graphicFrameLocks noGrp="1"/>
          </p:cNvGraphicFramePr>
          <p:nvPr>
            <p:extLst/>
          </p:nvPr>
        </p:nvGraphicFramePr>
        <p:xfrm>
          <a:off x="457200" y="1548299"/>
          <a:ext cx="8229600" cy="4389120"/>
        </p:xfrm>
        <a:graphic>
          <a:graphicData uri="http://schemas.openxmlformats.org/drawingml/2006/table">
            <a:tbl>
              <a:tblPr firstRow="1" bandRow="1">
                <a:tableStyleId>{5C22544A-7EE6-4342-B048-85BDC9FD1C3A}</a:tableStyleId>
              </a:tblPr>
              <a:tblGrid>
                <a:gridCol w="880484">
                  <a:extLst>
                    <a:ext uri="{9D8B030D-6E8A-4147-A177-3AD203B41FA5}">
                      <a16:colId xmlns="" xmlns:a16="http://schemas.microsoft.com/office/drawing/2014/main" val="4279633585"/>
                    </a:ext>
                  </a:extLst>
                </a:gridCol>
                <a:gridCol w="2710916">
                  <a:extLst>
                    <a:ext uri="{9D8B030D-6E8A-4147-A177-3AD203B41FA5}">
                      <a16:colId xmlns="" xmlns:a16="http://schemas.microsoft.com/office/drawing/2014/main" val="2228852139"/>
                    </a:ext>
                  </a:extLst>
                </a:gridCol>
                <a:gridCol w="3723800">
                  <a:extLst>
                    <a:ext uri="{9D8B030D-6E8A-4147-A177-3AD203B41FA5}">
                      <a16:colId xmlns="" xmlns:a16="http://schemas.microsoft.com/office/drawing/2014/main" val="2315492126"/>
                    </a:ext>
                  </a:extLst>
                </a:gridCol>
                <a:gridCol w="914400">
                  <a:extLst>
                    <a:ext uri="{9D8B030D-6E8A-4147-A177-3AD203B41FA5}">
                      <a16:colId xmlns="" xmlns:a16="http://schemas.microsoft.com/office/drawing/2014/main" val="3361030359"/>
                    </a:ext>
                  </a:extLst>
                </a:gridCol>
              </a:tblGrid>
              <a:tr h="370840">
                <a:tc>
                  <a:txBody>
                    <a:bodyPr/>
                    <a:lstStyle/>
                    <a:p>
                      <a:pPr algn="ctr"/>
                      <a:r>
                        <a:rPr lang="en-US" sz="1200" dirty="0" smtClean="0"/>
                        <a:t>Milestone #</a:t>
                      </a:r>
                      <a:endParaRPr lang="en-US" sz="1200" dirty="0"/>
                    </a:p>
                  </a:txBody>
                  <a:tcPr/>
                </a:tc>
                <a:tc>
                  <a:txBody>
                    <a:bodyPr/>
                    <a:lstStyle/>
                    <a:p>
                      <a:pPr algn="ctr"/>
                      <a:r>
                        <a:rPr lang="en-US" sz="1200" dirty="0" smtClean="0"/>
                        <a:t>Milestone</a:t>
                      </a:r>
                      <a:endParaRPr lang="en-US" sz="1200" dirty="0"/>
                    </a:p>
                  </a:txBody>
                  <a:tcPr/>
                </a:tc>
                <a:tc>
                  <a:txBody>
                    <a:bodyPr/>
                    <a:lstStyle/>
                    <a:p>
                      <a:pPr algn="ctr"/>
                      <a:r>
                        <a:rPr lang="en-US" sz="1200" dirty="0" smtClean="0"/>
                        <a:t>Milestone Description</a:t>
                      </a:r>
                      <a:endParaRPr lang="en-US" sz="1200" dirty="0"/>
                    </a:p>
                  </a:txBody>
                  <a:tcPr/>
                </a:tc>
                <a:tc>
                  <a:txBody>
                    <a:bodyPr/>
                    <a:lstStyle/>
                    <a:p>
                      <a:pPr algn="ctr"/>
                      <a:r>
                        <a:rPr lang="en-US" sz="1200" dirty="0" smtClean="0"/>
                        <a:t>Milestone Date</a:t>
                      </a:r>
                      <a:endParaRPr lang="en-US" sz="1200" dirty="0"/>
                    </a:p>
                  </a:txBody>
                  <a:tcPr/>
                </a:tc>
                <a:extLst>
                  <a:ext uri="{0D108BD9-81ED-4DB2-BD59-A6C34878D82A}">
                    <a16:rowId xmlns="" xmlns:a16="http://schemas.microsoft.com/office/drawing/2014/main" val="1620895698"/>
                  </a:ext>
                </a:extLst>
              </a:tr>
              <a:tr h="370840">
                <a:tc>
                  <a:txBody>
                    <a:bodyPr/>
                    <a:lstStyle/>
                    <a:p>
                      <a:pPr algn="ctr"/>
                      <a:r>
                        <a:rPr lang="en-US" sz="1200" dirty="0" smtClean="0"/>
                        <a:t>5</a:t>
                      </a:r>
                      <a:endParaRPr lang="en-US" sz="1200" dirty="0"/>
                    </a:p>
                  </a:txBody>
                  <a:tcPr/>
                </a:tc>
                <a:tc>
                  <a:txBody>
                    <a:bodyPr/>
                    <a:lstStyle/>
                    <a:p>
                      <a:r>
                        <a:rPr lang="en-US" sz="1200" dirty="0" smtClean="0"/>
                        <a:t>Sandia Canyon Wetland Performance Report for Period Jan 2018 - Dec 2018</a:t>
                      </a:r>
                      <a:endParaRPr lang="en-US" sz="1200" dirty="0"/>
                    </a:p>
                  </a:txBody>
                  <a:tcPr/>
                </a:tc>
                <a:tc>
                  <a:txBody>
                    <a:bodyPr/>
                    <a:lstStyle/>
                    <a:p>
                      <a:r>
                        <a:rPr lang="en-US" sz="1200" dirty="0" smtClean="0"/>
                        <a:t>Report on results of monitoring necessary to document efficacy of wetland stabilization efforts.</a:t>
                      </a:r>
                      <a:endParaRPr lang="en-US" sz="1200" dirty="0"/>
                    </a:p>
                  </a:txBody>
                  <a:tcPr/>
                </a:tc>
                <a:tc>
                  <a:txBody>
                    <a:bodyPr/>
                    <a:lstStyle/>
                    <a:p>
                      <a:pPr algn="ctr"/>
                      <a:r>
                        <a:rPr lang="en-US" sz="1200" dirty="0" smtClean="0"/>
                        <a:t>4/30/2019</a:t>
                      </a:r>
                      <a:endParaRPr lang="en-US" sz="1200" dirty="0"/>
                    </a:p>
                  </a:txBody>
                  <a:tcPr/>
                </a:tc>
                <a:extLst>
                  <a:ext uri="{0D108BD9-81ED-4DB2-BD59-A6C34878D82A}">
                    <a16:rowId xmlns="" xmlns:a16="http://schemas.microsoft.com/office/drawing/2014/main" val="1205570131"/>
                  </a:ext>
                </a:extLst>
              </a:tr>
              <a:tr h="370840">
                <a:tc>
                  <a:txBody>
                    <a:bodyPr/>
                    <a:lstStyle/>
                    <a:p>
                      <a:pPr algn="ctr"/>
                      <a:r>
                        <a:rPr lang="en-US" sz="1200" dirty="0" smtClean="0"/>
                        <a:t>2, 16</a:t>
                      </a:r>
                      <a:endParaRPr lang="en-US"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Semiannual Performance Monitoring Progress Reports of the  Chromium Plume Control Interim Measure (July 2018 to December 2018) and</a:t>
                      </a:r>
                      <a:r>
                        <a:rPr lang="en-US" sz="1200" baseline="0" dirty="0" smtClean="0"/>
                        <a:t> </a:t>
                      </a:r>
                      <a:r>
                        <a:rPr lang="en-US" sz="1200" dirty="0" smtClean="0"/>
                        <a:t>(January 2019 to June 2019)</a:t>
                      </a:r>
                    </a:p>
                    <a:p>
                      <a:endParaRPr lang="en-US" sz="1200" dirty="0"/>
                    </a:p>
                  </a:txBody>
                  <a:tcPr/>
                </a:tc>
                <a:tc>
                  <a:txBody>
                    <a:bodyPr/>
                    <a:lstStyle/>
                    <a:p>
                      <a:r>
                        <a:rPr lang="en-US" sz="1200" dirty="0" smtClean="0"/>
                        <a:t>These progress reports will include summaries of the data collected from performance monitoring wells, operational activities, and analysis of performance of the IM with respect to the plume control objective. Modeling may be included as necessary to support the analysis. The reports may also include recommendations for the subsequent operating year.</a:t>
                      </a:r>
                      <a:endParaRPr lang="en-US" sz="1200" dirty="0"/>
                    </a:p>
                  </a:txBody>
                  <a:tcPr/>
                </a:tc>
                <a:tc>
                  <a:txBody>
                    <a:bodyPr/>
                    <a:lstStyle/>
                    <a:p>
                      <a:pPr algn="ctr"/>
                      <a:r>
                        <a:rPr lang="en-US" sz="1200" dirty="0" smtClean="0"/>
                        <a:t>3/29/2019</a:t>
                      </a:r>
                    </a:p>
                    <a:p>
                      <a:pPr algn="ctr"/>
                      <a:r>
                        <a:rPr lang="en-US" sz="1200" dirty="0" smtClean="0"/>
                        <a:t>&amp;</a:t>
                      </a:r>
                      <a:br>
                        <a:rPr lang="en-US" sz="1200" dirty="0" smtClean="0"/>
                      </a:br>
                      <a:r>
                        <a:rPr lang="en-US" sz="1200" dirty="0" smtClean="0"/>
                        <a:t>9/30/2019</a:t>
                      </a:r>
                      <a:endParaRPr lang="en-US" sz="1200" dirty="0"/>
                    </a:p>
                  </a:txBody>
                  <a:tcPr/>
                </a:tc>
                <a:extLst>
                  <a:ext uri="{0D108BD9-81ED-4DB2-BD59-A6C34878D82A}">
                    <a16:rowId xmlns="" xmlns:a16="http://schemas.microsoft.com/office/drawing/2014/main" val="2155849583"/>
                  </a:ext>
                </a:extLst>
              </a:tr>
              <a:tr h="370840">
                <a:tc>
                  <a:txBody>
                    <a:bodyPr/>
                    <a:lstStyle/>
                    <a:p>
                      <a:pPr algn="ctr"/>
                      <a:r>
                        <a:rPr lang="en-US" sz="1200" dirty="0" smtClean="0"/>
                        <a:t>9</a:t>
                      </a:r>
                      <a:endParaRPr lang="en-US" sz="1200" dirty="0"/>
                    </a:p>
                  </a:txBody>
                  <a:tcPr/>
                </a:tc>
                <a:tc>
                  <a:txBody>
                    <a:bodyPr/>
                    <a:lstStyle/>
                    <a:p>
                      <a:r>
                        <a:rPr lang="en-US" sz="1200" dirty="0" smtClean="0"/>
                        <a:t>Completion Report for Conversion of CrIN-6 to CrEX-5 and Integration into Chromium IM System</a:t>
                      </a:r>
                      <a:endParaRPr lang="en-US" sz="1200" dirty="0"/>
                    </a:p>
                  </a:txBody>
                  <a:tcPr/>
                </a:tc>
                <a:tc>
                  <a:txBody>
                    <a:bodyPr/>
                    <a:lstStyle/>
                    <a:p>
                      <a:r>
                        <a:rPr lang="en-US" sz="1200" dirty="0" smtClean="0"/>
                        <a:t>This report will include information associated with conversion of CrIN-6 to an extraction well (CrEX-5) in accordance with an NMED-approved work plan. The report will also include as-built information for</a:t>
                      </a:r>
                      <a:r>
                        <a:rPr lang="en-US" sz="1200" baseline="0" dirty="0" smtClean="0"/>
                        <a:t> </a:t>
                      </a:r>
                      <a:r>
                        <a:rPr lang="en-US" sz="1200" dirty="0" smtClean="0"/>
                        <a:t>CrEX-5.</a:t>
                      </a:r>
                      <a:endParaRPr lang="en-US" sz="1200" dirty="0"/>
                    </a:p>
                  </a:txBody>
                  <a:tcPr/>
                </a:tc>
                <a:tc>
                  <a:txBody>
                    <a:bodyPr/>
                    <a:lstStyle/>
                    <a:p>
                      <a:pPr algn="ctr"/>
                      <a:r>
                        <a:rPr lang="en-US" sz="1200" dirty="0" smtClean="0"/>
                        <a:t>6/28/2019</a:t>
                      </a:r>
                      <a:endParaRPr lang="en-US" sz="1200" dirty="0"/>
                    </a:p>
                  </a:txBody>
                  <a:tcPr/>
                </a:tc>
                <a:extLst>
                  <a:ext uri="{0D108BD9-81ED-4DB2-BD59-A6C34878D82A}">
                    <a16:rowId xmlns="" xmlns:a16="http://schemas.microsoft.com/office/drawing/2014/main" val="3207242483"/>
                  </a:ext>
                </a:extLst>
              </a:tr>
              <a:tr h="370840">
                <a:tc>
                  <a:txBody>
                    <a:bodyPr/>
                    <a:lstStyle/>
                    <a:p>
                      <a:pPr algn="ctr"/>
                      <a:r>
                        <a:rPr lang="en-US" sz="1200" dirty="0" smtClean="0"/>
                        <a:t>8</a:t>
                      </a:r>
                      <a:endParaRPr lang="en-US" sz="1200" dirty="0"/>
                    </a:p>
                  </a:txBody>
                  <a:tcPr/>
                </a:tc>
                <a:tc>
                  <a:txBody>
                    <a:bodyPr/>
                    <a:lstStyle/>
                    <a:p>
                      <a:r>
                        <a:rPr lang="en-US" sz="1200" dirty="0" smtClean="0"/>
                        <a:t>Letter Report Documenting Completion of R-70 and Collection of First Samples</a:t>
                      </a:r>
                      <a:endParaRPr lang="en-US" sz="1200" dirty="0"/>
                    </a:p>
                  </a:txBody>
                  <a:tcPr/>
                </a:tc>
                <a:tc>
                  <a:txBody>
                    <a:bodyPr/>
                    <a:lstStyle/>
                    <a:p>
                      <a:r>
                        <a:rPr lang="en-US" sz="1200" dirty="0" smtClean="0"/>
                        <a:t>R-70 will be located down gradient of CrIN-6 and will monitor performance of IM activities, specifically associated with the northeastern portion of the plume.</a:t>
                      </a:r>
                      <a:endParaRPr lang="en-US" sz="1200" dirty="0"/>
                    </a:p>
                  </a:txBody>
                  <a:tcPr/>
                </a:tc>
                <a:tc>
                  <a:txBody>
                    <a:bodyPr/>
                    <a:lstStyle/>
                    <a:p>
                      <a:pPr algn="ctr"/>
                      <a:r>
                        <a:rPr lang="en-US" sz="1200" dirty="0" smtClean="0"/>
                        <a:t>5/31/2019</a:t>
                      </a:r>
                      <a:endParaRPr lang="en-US" sz="1200" dirty="0"/>
                    </a:p>
                  </a:txBody>
                  <a:tcPr/>
                </a:tc>
                <a:extLst>
                  <a:ext uri="{0D108BD9-81ED-4DB2-BD59-A6C34878D82A}">
                    <a16:rowId xmlns="" xmlns:a16="http://schemas.microsoft.com/office/drawing/2014/main" val="3599121944"/>
                  </a:ext>
                </a:extLst>
              </a:tr>
              <a:tr h="370840">
                <a:tc>
                  <a:txBody>
                    <a:bodyPr/>
                    <a:lstStyle/>
                    <a:p>
                      <a:pPr algn="ctr"/>
                      <a:r>
                        <a:rPr lang="en-US" sz="1200" dirty="0" smtClean="0"/>
                        <a:t>10</a:t>
                      </a:r>
                      <a:endParaRPr lang="en-US" sz="1200" dirty="0"/>
                    </a:p>
                  </a:txBody>
                  <a:tcPr/>
                </a:tc>
                <a:tc>
                  <a:txBody>
                    <a:bodyPr/>
                    <a:lstStyle/>
                    <a:p>
                      <a:r>
                        <a:rPr lang="en-US" sz="1200" dirty="0" smtClean="0"/>
                        <a:t>Phase 2 Pilot Amendment Testing Work Plan</a:t>
                      </a:r>
                      <a:endParaRPr lang="en-US" sz="1200" dirty="0"/>
                    </a:p>
                  </a:txBody>
                  <a:tcPr/>
                </a:tc>
                <a:tc>
                  <a:txBody>
                    <a:bodyPr/>
                    <a:lstStyle/>
                    <a:p>
                      <a:r>
                        <a:rPr lang="en-US" sz="1200" dirty="0" smtClean="0"/>
                        <a:t>The work plan will provide the description of the test design and data collection needs to meet the work plan objectives.</a:t>
                      </a:r>
                      <a:endParaRPr lang="en-US" sz="1200" dirty="0"/>
                    </a:p>
                  </a:txBody>
                  <a:tcPr/>
                </a:tc>
                <a:tc>
                  <a:txBody>
                    <a:bodyPr/>
                    <a:lstStyle/>
                    <a:p>
                      <a:pPr algn="ctr"/>
                      <a:r>
                        <a:rPr lang="en-US" sz="1200" dirty="0" smtClean="0"/>
                        <a:t>6/28/2019</a:t>
                      </a:r>
                      <a:endParaRPr lang="en-US" sz="1200" dirty="0"/>
                    </a:p>
                  </a:txBody>
                  <a:tcPr/>
                </a:tc>
                <a:extLst>
                  <a:ext uri="{0D108BD9-81ED-4DB2-BD59-A6C34878D82A}">
                    <a16:rowId xmlns="" xmlns:a16="http://schemas.microsoft.com/office/drawing/2014/main" val="1171500444"/>
                  </a:ext>
                </a:extLst>
              </a:tr>
            </a:tbl>
          </a:graphicData>
        </a:graphic>
      </p:graphicFrame>
    </p:spTree>
    <p:extLst>
      <p:ext uri="{BB962C8B-B14F-4D97-AF65-F5344CB8AC3E}">
        <p14:creationId xmlns:p14="http://schemas.microsoft.com/office/powerpoint/2010/main" val="4564577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105275" y="171607"/>
            <a:ext cx="5038725" cy="504825"/>
          </a:xfrm>
        </p:spPr>
        <p:txBody>
          <a:bodyPr/>
          <a:lstStyle/>
          <a:p>
            <a:r>
              <a:rPr lang="en-US" sz="3200" b="0" dirty="0">
                <a:effectLst>
                  <a:outerShdw blurRad="38100" dist="38100" dir="2700000" algn="tl">
                    <a:srgbClr val="000000">
                      <a:alpha val="43137"/>
                    </a:srgbClr>
                  </a:outerShdw>
                </a:effectLst>
              </a:rPr>
              <a:t>Appendix B Milestones</a:t>
            </a:r>
          </a:p>
        </p:txBody>
      </p:sp>
      <p:sp>
        <p:nvSpPr>
          <p:cNvPr id="3" name="TextBox 2"/>
          <p:cNvSpPr txBox="1"/>
          <p:nvPr/>
        </p:nvSpPr>
        <p:spPr>
          <a:xfrm>
            <a:off x="5318911" y="3509182"/>
            <a:ext cx="3483864" cy="246221"/>
          </a:xfrm>
          <a:prstGeom prst="rect">
            <a:avLst/>
          </a:prstGeom>
          <a:noFill/>
        </p:spPr>
        <p:txBody>
          <a:bodyPr wrap="square" rtlCol="0">
            <a:spAutoFit/>
          </a:bodyPr>
          <a:lstStyle/>
          <a:p>
            <a:pPr algn="ctr"/>
            <a:r>
              <a:rPr lang="en-US" sz="1000" dirty="0" smtClean="0">
                <a:solidFill>
                  <a:srgbClr val="336600"/>
                </a:solidFill>
              </a:rPr>
              <a:t>Drilling angled injection well for Interim Measure</a:t>
            </a:r>
            <a:endParaRPr lang="en-US" sz="1000" dirty="0">
              <a:solidFill>
                <a:srgbClr val="336600"/>
              </a:solidFill>
            </a:endParaRP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318911" y="1252478"/>
            <a:ext cx="3483864" cy="2212254"/>
          </a:xfrm>
          <a:prstGeom prst="rect">
            <a:avLst/>
          </a:prstGeom>
          <a:ln w="38100">
            <a:solidFill>
              <a:srgbClr val="336600"/>
            </a:solidFill>
          </a:ln>
          <a:effectLst/>
          <a:scene3d>
            <a:camera prst="orthographicFront">
              <a:rot lat="0" lon="0" rev="0"/>
            </a:camera>
            <a:lightRig rig="contrasting" dir="t">
              <a:rot lat="0" lon="0" rev="1500000"/>
            </a:lightRig>
          </a:scene3d>
          <a:sp3d prstMaterial="metal"/>
        </p:spPr>
      </p:pic>
      <p:pic>
        <p:nvPicPr>
          <p:cNvPr id="6" name="Picture 2" descr="P:\Corrective Action\CAP Project Photos\Chromium Project\R-28 Photos 015.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t="19163" r="11617" b="3621"/>
          <a:stretch/>
        </p:blipFill>
        <p:spPr bwMode="auto">
          <a:xfrm>
            <a:off x="5318911" y="3913778"/>
            <a:ext cx="3486647" cy="2429885"/>
          </a:xfrm>
          <a:prstGeom prst="rect">
            <a:avLst/>
          </a:prstGeom>
          <a:noFill/>
          <a:ln w="38100">
            <a:solidFill>
              <a:srgbClr val="336600"/>
            </a:solidFill>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318911" y="6388113"/>
            <a:ext cx="3486647" cy="246221"/>
          </a:xfrm>
          <a:prstGeom prst="rect">
            <a:avLst/>
          </a:prstGeom>
          <a:noFill/>
        </p:spPr>
        <p:txBody>
          <a:bodyPr wrap="square" rtlCol="0">
            <a:spAutoFit/>
          </a:bodyPr>
          <a:lstStyle/>
          <a:p>
            <a:pPr algn="ctr"/>
            <a:r>
              <a:rPr lang="en-US" sz="1000" dirty="0" smtClean="0">
                <a:solidFill>
                  <a:srgbClr val="336600"/>
                </a:solidFill>
              </a:rPr>
              <a:t>Chromium central treatment area</a:t>
            </a:r>
            <a:endParaRPr lang="en-US" sz="1000" dirty="0">
              <a:solidFill>
                <a:srgbClr val="336600"/>
              </a:solidFill>
            </a:endParaRPr>
          </a:p>
        </p:txBody>
      </p:sp>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1700" t="2058" r="1509" b="2307"/>
          <a:stretch/>
        </p:blipFill>
        <p:spPr>
          <a:xfrm>
            <a:off x="336550" y="1820947"/>
            <a:ext cx="4597400" cy="3422650"/>
          </a:xfrm>
          <a:prstGeom prst="rect">
            <a:avLst/>
          </a:prstGeom>
          <a:ln w="38100">
            <a:solidFill>
              <a:srgbClr val="336600"/>
            </a:solidFill>
          </a:ln>
          <a:effectLst/>
        </p:spPr>
      </p:pic>
      <p:sp>
        <p:nvSpPr>
          <p:cNvPr id="10" name="TextBox 9"/>
          <p:cNvSpPr txBox="1"/>
          <p:nvPr/>
        </p:nvSpPr>
        <p:spPr>
          <a:xfrm>
            <a:off x="336550" y="5306232"/>
            <a:ext cx="4597400" cy="246221"/>
          </a:xfrm>
          <a:prstGeom prst="rect">
            <a:avLst/>
          </a:prstGeom>
          <a:noFill/>
        </p:spPr>
        <p:txBody>
          <a:bodyPr wrap="square" rtlCol="0">
            <a:spAutoFit/>
          </a:bodyPr>
          <a:lstStyle/>
          <a:p>
            <a:pPr algn="ctr"/>
            <a:r>
              <a:rPr lang="en-US" sz="1000" dirty="0" smtClean="0">
                <a:solidFill>
                  <a:srgbClr val="336600"/>
                </a:solidFill>
              </a:rPr>
              <a:t>Location of the Chromium Campaign</a:t>
            </a:r>
            <a:endParaRPr lang="en-US" sz="1000" dirty="0">
              <a:solidFill>
                <a:srgbClr val="336600"/>
              </a:solidFill>
            </a:endParaRPr>
          </a:p>
        </p:txBody>
      </p:sp>
      <p:sp>
        <p:nvSpPr>
          <p:cNvPr id="11" name="Content Placeholder 4"/>
          <p:cNvSpPr>
            <a:spLocks noGrp="1"/>
          </p:cNvSpPr>
          <p:nvPr>
            <p:ph idx="1"/>
          </p:nvPr>
        </p:nvSpPr>
        <p:spPr>
          <a:xfrm>
            <a:off x="399638" y="1119184"/>
            <a:ext cx="4676564" cy="400855"/>
          </a:xfrm>
        </p:spPr>
        <p:txBody>
          <a:bodyPr/>
          <a:lstStyle/>
          <a:p>
            <a:pPr marL="0" indent="0">
              <a:buNone/>
            </a:pPr>
            <a:r>
              <a:rPr lang="en-US" sz="1800" b="1" dirty="0">
                <a:solidFill>
                  <a:srgbClr val="003399"/>
                </a:solidFill>
                <a:latin typeface="Arial" panose="020B0604020202020204" pitchFamily="34" charset="0"/>
                <a:cs typeface="Arial" panose="020B0604020202020204" pitchFamily="34" charset="0"/>
              </a:rPr>
              <a:t>Chromium </a:t>
            </a:r>
            <a:r>
              <a:rPr lang="en-US" sz="1800" b="1" dirty="0" smtClean="0">
                <a:solidFill>
                  <a:srgbClr val="003399"/>
                </a:solidFill>
                <a:latin typeface="Arial" panose="020B0604020202020204" pitchFamily="34" charset="0"/>
                <a:cs typeface="Arial" panose="020B0604020202020204" pitchFamily="34" charset="0"/>
              </a:rPr>
              <a:t>Interim Measure &amp; Characterization Campaign</a:t>
            </a:r>
            <a:endParaRPr lang="en-US" sz="1800" b="1" dirty="0">
              <a:solidFill>
                <a:srgbClr val="00339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33903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105275" y="171607"/>
            <a:ext cx="5038725" cy="504825"/>
          </a:xfrm>
        </p:spPr>
        <p:txBody>
          <a:bodyPr/>
          <a:lstStyle/>
          <a:p>
            <a:r>
              <a:rPr lang="en-US" sz="3200" b="0" dirty="0" smtClean="0">
                <a:effectLst>
                  <a:outerShdw blurRad="38100" dist="38100" dir="2700000" algn="tl">
                    <a:srgbClr val="000000">
                      <a:alpha val="43137"/>
                    </a:srgbClr>
                  </a:outerShdw>
                </a:effectLst>
              </a:rPr>
              <a:t>Appendix B Milestones</a:t>
            </a:r>
            <a:endParaRPr lang="en-US" sz="3200" b="0" dirty="0">
              <a:effectLst>
                <a:outerShdw blurRad="38100" dist="38100" dir="2700000" algn="tl">
                  <a:srgbClr val="000000">
                    <a:alpha val="43137"/>
                  </a:srgbClr>
                </a:outerShdw>
              </a:effectLst>
            </a:endParaRPr>
          </a:p>
        </p:txBody>
      </p:sp>
      <p:sp>
        <p:nvSpPr>
          <p:cNvPr id="5" name="Content Placeholder 4"/>
          <p:cNvSpPr>
            <a:spLocks noGrp="1"/>
          </p:cNvSpPr>
          <p:nvPr>
            <p:ph idx="1"/>
          </p:nvPr>
        </p:nvSpPr>
        <p:spPr>
          <a:xfrm>
            <a:off x="457200" y="1226127"/>
            <a:ext cx="8229600" cy="4525963"/>
          </a:xfrm>
        </p:spPr>
        <p:txBody>
          <a:bodyPr/>
          <a:lstStyle/>
          <a:p>
            <a:pPr marL="0" indent="0">
              <a:buNone/>
            </a:pPr>
            <a:r>
              <a:rPr lang="en-US" sz="2400" b="1" dirty="0" smtClean="0">
                <a:solidFill>
                  <a:srgbClr val="003399"/>
                </a:solidFill>
                <a:latin typeface="Arial" panose="020B0604020202020204" pitchFamily="34" charset="0"/>
                <a:cs typeface="Arial" panose="020B0604020202020204" pitchFamily="34" charset="0"/>
              </a:rPr>
              <a:t>Historical </a:t>
            </a:r>
            <a:r>
              <a:rPr lang="en-US" sz="2400" b="1" dirty="0">
                <a:solidFill>
                  <a:srgbClr val="003399"/>
                </a:solidFill>
                <a:latin typeface="Arial" panose="020B0604020202020204" pitchFamily="34" charset="0"/>
                <a:cs typeface="Arial" panose="020B0604020202020204" pitchFamily="34" charset="0"/>
              </a:rPr>
              <a:t>Properties Completion </a:t>
            </a:r>
            <a:r>
              <a:rPr lang="en-US" sz="2400" b="1" dirty="0" smtClean="0">
                <a:solidFill>
                  <a:srgbClr val="003399"/>
                </a:solidFill>
                <a:latin typeface="Arial" panose="020B0604020202020204" pitchFamily="34" charset="0"/>
                <a:cs typeface="Arial" panose="020B0604020202020204" pitchFamily="34" charset="0"/>
              </a:rPr>
              <a:t>Campaign</a:t>
            </a:r>
          </a:p>
          <a:p>
            <a:pPr>
              <a:buFont typeface="Wingdings" panose="05000000000000000000" pitchFamily="2" charset="2"/>
              <a:buChar char="q"/>
            </a:pPr>
            <a:r>
              <a:rPr lang="en-US" sz="2400" dirty="0" smtClean="0">
                <a:solidFill>
                  <a:srgbClr val="003399"/>
                </a:solidFill>
                <a:latin typeface="Arial" panose="020B0604020202020204" pitchFamily="34" charset="0"/>
                <a:cs typeface="Arial" panose="020B0604020202020204" pitchFamily="34" charset="0"/>
              </a:rPr>
              <a:t>Includes additional </a:t>
            </a:r>
            <a:r>
              <a:rPr lang="en-US" sz="2400" dirty="0">
                <a:solidFill>
                  <a:srgbClr val="003399"/>
                </a:solidFill>
                <a:latin typeface="Arial" panose="020B0604020202020204" pitchFamily="34" charset="0"/>
                <a:cs typeface="Arial" panose="020B0604020202020204" pitchFamily="34" charset="0"/>
              </a:rPr>
              <a:t>investigation and remediation as necessary </a:t>
            </a:r>
            <a:r>
              <a:rPr lang="en-US" sz="2400" dirty="0" smtClean="0">
                <a:solidFill>
                  <a:srgbClr val="003399"/>
                </a:solidFill>
                <a:latin typeface="Arial" panose="020B0604020202020204" pitchFamily="34" charset="0"/>
                <a:cs typeface="Arial" panose="020B0604020202020204" pitchFamily="34" charset="0"/>
              </a:rPr>
              <a:t>for:</a:t>
            </a:r>
          </a:p>
          <a:p>
            <a:pPr marL="914400" lvl="1" indent="-457200">
              <a:buFont typeface="+mj-lt"/>
              <a:buAutoNum type="arabicParenR"/>
            </a:pPr>
            <a:r>
              <a:rPr lang="en-US" sz="2100" dirty="0" smtClean="0">
                <a:solidFill>
                  <a:srgbClr val="003399"/>
                </a:solidFill>
                <a:latin typeface="Arial" panose="020B0604020202020204" pitchFamily="34" charset="0"/>
                <a:cs typeface="Arial" panose="020B0604020202020204" pitchFamily="34" charset="0"/>
              </a:rPr>
              <a:t>sites </a:t>
            </a:r>
            <a:r>
              <a:rPr lang="en-US" sz="2100" dirty="0">
                <a:solidFill>
                  <a:srgbClr val="003399"/>
                </a:solidFill>
                <a:latin typeface="Arial" panose="020B0604020202020204" pitchFamily="34" charset="0"/>
                <a:cs typeface="Arial" panose="020B0604020202020204" pitchFamily="34" charset="0"/>
              </a:rPr>
              <a:t>located in the historical location of the </a:t>
            </a:r>
            <a:r>
              <a:rPr lang="en-US" sz="2100" dirty="0" smtClean="0">
                <a:solidFill>
                  <a:srgbClr val="003399"/>
                </a:solidFill>
                <a:latin typeface="Arial" panose="020B0604020202020204" pitchFamily="34" charset="0"/>
                <a:cs typeface="Arial" panose="020B0604020202020204" pitchFamily="34" charset="0"/>
              </a:rPr>
              <a:t>Laboratory; and</a:t>
            </a:r>
            <a:endParaRPr lang="en-US" sz="2100" dirty="0">
              <a:solidFill>
                <a:srgbClr val="003399"/>
              </a:solidFill>
              <a:latin typeface="Arial" panose="020B0604020202020204" pitchFamily="34" charset="0"/>
              <a:cs typeface="Arial" panose="020B0604020202020204" pitchFamily="34" charset="0"/>
            </a:endParaRPr>
          </a:p>
          <a:p>
            <a:pPr marL="914400" lvl="1" indent="-457200">
              <a:buFont typeface="+mj-lt"/>
              <a:buAutoNum type="arabicParenR"/>
            </a:pPr>
            <a:r>
              <a:rPr lang="en-US" sz="2100" dirty="0">
                <a:solidFill>
                  <a:srgbClr val="003399"/>
                </a:solidFill>
                <a:latin typeface="Arial" panose="020B0604020202020204" pitchFamily="34" charset="0"/>
                <a:cs typeface="Arial" panose="020B0604020202020204" pitchFamily="34" charset="0"/>
              </a:rPr>
              <a:t>s</a:t>
            </a:r>
            <a:r>
              <a:rPr lang="en-US" sz="2100" dirty="0" smtClean="0">
                <a:solidFill>
                  <a:srgbClr val="003399"/>
                </a:solidFill>
                <a:latin typeface="Arial" panose="020B0604020202020204" pitchFamily="34" charset="0"/>
                <a:cs typeface="Arial" panose="020B0604020202020204" pitchFamily="34" charset="0"/>
              </a:rPr>
              <a:t>ites located on former </a:t>
            </a:r>
            <a:r>
              <a:rPr lang="en-US" sz="2100" dirty="0">
                <a:solidFill>
                  <a:srgbClr val="003399"/>
                </a:solidFill>
                <a:latin typeface="Arial" panose="020B0604020202020204" pitchFamily="34" charset="0"/>
                <a:cs typeface="Arial" panose="020B0604020202020204" pitchFamily="34" charset="0"/>
              </a:rPr>
              <a:t>Laboratory properties that were transferred and are private properties or that require access through private property</a:t>
            </a:r>
            <a:r>
              <a:rPr lang="en-US" sz="2100" dirty="0" smtClean="0">
                <a:solidFill>
                  <a:srgbClr val="003399"/>
                </a:solidFill>
                <a:latin typeface="Arial" panose="020B0604020202020204" pitchFamily="34" charset="0"/>
                <a:cs typeface="Arial" panose="020B0604020202020204" pitchFamily="34" charset="0"/>
              </a:rPr>
              <a:t>.</a:t>
            </a:r>
          </a:p>
          <a:p>
            <a:pPr marL="457200" lvl="1" indent="0">
              <a:buNone/>
            </a:pPr>
            <a:endParaRPr lang="en-US" sz="1000" dirty="0" smtClean="0">
              <a:solidFill>
                <a:srgbClr val="003399"/>
              </a:solidFill>
              <a:latin typeface="Arial" panose="020B0604020202020204" pitchFamily="34" charset="0"/>
              <a:cs typeface="Arial" panose="020B0604020202020204" pitchFamily="34" charset="0"/>
            </a:endParaRPr>
          </a:p>
          <a:p>
            <a:pPr marL="457200" lvl="1" indent="0">
              <a:buNone/>
            </a:pPr>
            <a:r>
              <a:rPr lang="en-US" sz="1600" dirty="0" smtClean="0">
                <a:solidFill>
                  <a:srgbClr val="003399"/>
                </a:solidFill>
                <a:latin typeface="Arial" panose="020B0604020202020204" pitchFamily="34" charset="0"/>
                <a:cs typeface="Arial" panose="020B0604020202020204" pitchFamily="34" charset="0"/>
              </a:rPr>
              <a:t>Aggregate Areas in campaign:</a:t>
            </a:r>
          </a:p>
          <a:p>
            <a:pPr lvl="1"/>
            <a:r>
              <a:rPr lang="en-US" sz="1600" dirty="0" err="1">
                <a:solidFill>
                  <a:srgbClr val="003399"/>
                </a:solidFill>
                <a:latin typeface="Arial" panose="020B0604020202020204" pitchFamily="34" charset="0"/>
                <a:cs typeface="Arial" panose="020B0604020202020204" pitchFamily="34" charset="0"/>
              </a:rPr>
              <a:t>Guaje</a:t>
            </a:r>
            <a:r>
              <a:rPr lang="en-US" sz="1600" dirty="0">
                <a:solidFill>
                  <a:srgbClr val="003399"/>
                </a:solidFill>
                <a:latin typeface="Arial" panose="020B0604020202020204" pitchFamily="34" charset="0"/>
                <a:cs typeface="Arial" panose="020B0604020202020204" pitchFamily="34" charset="0"/>
              </a:rPr>
              <a:t>/</a:t>
            </a:r>
            <a:r>
              <a:rPr lang="en-US" sz="1600" dirty="0" err="1">
                <a:solidFill>
                  <a:srgbClr val="003399"/>
                </a:solidFill>
                <a:latin typeface="Arial" panose="020B0604020202020204" pitchFamily="34" charset="0"/>
                <a:cs typeface="Arial" panose="020B0604020202020204" pitchFamily="34" charset="0"/>
              </a:rPr>
              <a:t>Barrancas</a:t>
            </a:r>
            <a:r>
              <a:rPr lang="en-US" sz="1600" dirty="0">
                <a:solidFill>
                  <a:srgbClr val="003399"/>
                </a:solidFill>
                <a:latin typeface="Arial" panose="020B0604020202020204" pitchFamily="34" charset="0"/>
                <a:cs typeface="Arial" panose="020B0604020202020204" pitchFamily="34" charset="0"/>
              </a:rPr>
              <a:t>/</a:t>
            </a:r>
            <a:r>
              <a:rPr lang="en-US" sz="1600" dirty="0" err="1">
                <a:solidFill>
                  <a:srgbClr val="003399"/>
                </a:solidFill>
                <a:latin typeface="Arial" panose="020B0604020202020204" pitchFamily="34" charset="0"/>
                <a:cs typeface="Arial" panose="020B0604020202020204" pitchFamily="34" charset="0"/>
              </a:rPr>
              <a:t>Rendija</a:t>
            </a:r>
            <a:r>
              <a:rPr lang="en-US" sz="1600" dirty="0">
                <a:solidFill>
                  <a:srgbClr val="003399"/>
                </a:solidFill>
                <a:latin typeface="Arial" panose="020B0604020202020204" pitchFamily="34" charset="0"/>
                <a:cs typeface="Arial" panose="020B0604020202020204" pitchFamily="34" charset="0"/>
              </a:rPr>
              <a:t> Canyons </a:t>
            </a:r>
            <a:r>
              <a:rPr lang="en-US" sz="1600" dirty="0" smtClean="0">
                <a:solidFill>
                  <a:srgbClr val="003399"/>
                </a:solidFill>
                <a:latin typeface="Arial" panose="020B0604020202020204" pitchFamily="34" charset="0"/>
                <a:cs typeface="Arial" panose="020B0604020202020204" pitchFamily="34" charset="0"/>
              </a:rPr>
              <a:t>Canyon Aggregate Area</a:t>
            </a:r>
          </a:p>
          <a:p>
            <a:pPr lvl="1"/>
            <a:r>
              <a:rPr lang="en-US" sz="1600" dirty="0" smtClean="0">
                <a:solidFill>
                  <a:srgbClr val="003399"/>
                </a:solidFill>
                <a:latin typeface="Arial" panose="020B0604020202020204" pitchFamily="34" charset="0"/>
                <a:cs typeface="Arial" panose="020B0604020202020204" pitchFamily="34" charset="0"/>
              </a:rPr>
              <a:t>Pueblo Canyon Aggregate Area</a:t>
            </a:r>
          </a:p>
          <a:p>
            <a:pPr lvl="1"/>
            <a:r>
              <a:rPr lang="en-US" sz="1600" dirty="0" smtClean="0">
                <a:solidFill>
                  <a:srgbClr val="003399"/>
                </a:solidFill>
                <a:latin typeface="Arial" panose="020B0604020202020204" pitchFamily="34" charset="0"/>
                <a:cs typeface="Arial" panose="020B0604020202020204" pitchFamily="34" charset="0"/>
              </a:rPr>
              <a:t>Upper Los Alamos Canyon Aggregate Area</a:t>
            </a:r>
          </a:p>
          <a:p>
            <a:pPr lvl="1"/>
            <a:r>
              <a:rPr lang="en-US" sz="1600" dirty="0" smtClean="0">
                <a:solidFill>
                  <a:srgbClr val="003399"/>
                </a:solidFill>
                <a:latin typeface="Arial" panose="020B0604020202020204" pitchFamily="34" charset="0"/>
                <a:cs typeface="Arial" panose="020B0604020202020204" pitchFamily="34" charset="0"/>
              </a:rPr>
              <a:t>Middle Los Alamos Canyon Aggregate Area</a:t>
            </a:r>
            <a:endParaRPr lang="en-US" sz="1600" dirty="0">
              <a:solidFill>
                <a:srgbClr val="00339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13978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105275" y="171607"/>
            <a:ext cx="5038725" cy="504825"/>
          </a:xfrm>
        </p:spPr>
        <p:txBody>
          <a:bodyPr/>
          <a:lstStyle/>
          <a:p>
            <a:r>
              <a:rPr lang="en-US" sz="3200" b="0" dirty="0">
                <a:effectLst>
                  <a:outerShdw blurRad="38100" dist="38100" dir="2700000" algn="tl">
                    <a:srgbClr val="000000">
                      <a:alpha val="43137"/>
                    </a:srgbClr>
                  </a:outerShdw>
                </a:effectLst>
              </a:rPr>
              <a:t>Appendix B Milestones</a:t>
            </a:r>
          </a:p>
        </p:txBody>
      </p:sp>
      <p:sp>
        <p:nvSpPr>
          <p:cNvPr id="5" name="Content Placeholder 4"/>
          <p:cNvSpPr>
            <a:spLocks noGrp="1"/>
          </p:cNvSpPr>
          <p:nvPr>
            <p:ph idx="1"/>
          </p:nvPr>
        </p:nvSpPr>
        <p:spPr>
          <a:xfrm>
            <a:off x="399638" y="1119184"/>
            <a:ext cx="8229600" cy="400855"/>
          </a:xfrm>
        </p:spPr>
        <p:txBody>
          <a:bodyPr/>
          <a:lstStyle/>
          <a:p>
            <a:pPr marL="0" indent="0">
              <a:buNone/>
            </a:pPr>
            <a:r>
              <a:rPr lang="en-US" sz="1800" b="1" dirty="0">
                <a:solidFill>
                  <a:srgbClr val="003399"/>
                </a:solidFill>
                <a:latin typeface="Arial" panose="020B0604020202020204" pitchFamily="34" charset="0"/>
                <a:cs typeface="Arial" panose="020B0604020202020204" pitchFamily="34" charset="0"/>
              </a:rPr>
              <a:t>Historical Properties Completion Campaign</a:t>
            </a:r>
          </a:p>
        </p:txBody>
      </p:sp>
      <p:graphicFrame>
        <p:nvGraphicFramePr>
          <p:cNvPr id="6" name="Table 5"/>
          <p:cNvGraphicFramePr>
            <a:graphicFrameLocks noGrp="1"/>
          </p:cNvGraphicFramePr>
          <p:nvPr>
            <p:extLst/>
          </p:nvPr>
        </p:nvGraphicFramePr>
        <p:xfrm>
          <a:off x="457200" y="1548299"/>
          <a:ext cx="8229600" cy="1280160"/>
        </p:xfrm>
        <a:graphic>
          <a:graphicData uri="http://schemas.openxmlformats.org/drawingml/2006/table">
            <a:tbl>
              <a:tblPr firstRow="1" bandRow="1">
                <a:tableStyleId>{5C22544A-7EE6-4342-B048-85BDC9FD1C3A}</a:tableStyleId>
              </a:tblPr>
              <a:tblGrid>
                <a:gridCol w="880484">
                  <a:extLst>
                    <a:ext uri="{9D8B030D-6E8A-4147-A177-3AD203B41FA5}">
                      <a16:colId xmlns="" xmlns:a16="http://schemas.microsoft.com/office/drawing/2014/main" val="4279633585"/>
                    </a:ext>
                  </a:extLst>
                </a:gridCol>
                <a:gridCol w="2710916">
                  <a:extLst>
                    <a:ext uri="{9D8B030D-6E8A-4147-A177-3AD203B41FA5}">
                      <a16:colId xmlns="" xmlns:a16="http://schemas.microsoft.com/office/drawing/2014/main" val="2228852139"/>
                    </a:ext>
                  </a:extLst>
                </a:gridCol>
                <a:gridCol w="3729738">
                  <a:extLst>
                    <a:ext uri="{9D8B030D-6E8A-4147-A177-3AD203B41FA5}">
                      <a16:colId xmlns="" xmlns:a16="http://schemas.microsoft.com/office/drawing/2014/main" val="2315492126"/>
                    </a:ext>
                  </a:extLst>
                </a:gridCol>
                <a:gridCol w="908462">
                  <a:extLst>
                    <a:ext uri="{9D8B030D-6E8A-4147-A177-3AD203B41FA5}">
                      <a16:colId xmlns="" xmlns:a16="http://schemas.microsoft.com/office/drawing/2014/main" val="3361030359"/>
                    </a:ext>
                  </a:extLst>
                </a:gridCol>
              </a:tblGrid>
              <a:tr h="370840">
                <a:tc>
                  <a:txBody>
                    <a:bodyPr/>
                    <a:lstStyle/>
                    <a:p>
                      <a:pPr algn="ctr"/>
                      <a:r>
                        <a:rPr lang="en-US" sz="1200" dirty="0" smtClean="0"/>
                        <a:t>Milestone #</a:t>
                      </a:r>
                      <a:endParaRPr lang="en-US" sz="1200" dirty="0"/>
                    </a:p>
                  </a:txBody>
                  <a:tcPr/>
                </a:tc>
                <a:tc>
                  <a:txBody>
                    <a:bodyPr/>
                    <a:lstStyle/>
                    <a:p>
                      <a:pPr algn="ctr"/>
                      <a:r>
                        <a:rPr lang="en-US" sz="1200" dirty="0" smtClean="0"/>
                        <a:t>Milestone</a:t>
                      </a:r>
                      <a:endParaRPr lang="en-US" sz="1200" dirty="0"/>
                    </a:p>
                  </a:txBody>
                  <a:tcPr/>
                </a:tc>
                <a:tc>
                  <a:txBody>
                    <a:bodyPr/>
                    <a:lstStyle/>
                    <a:p>
                      <a:pPr algn="ctr"/>
                      <a:r>
                        <a:rPr lang="en-US" sz="1200" dirty="0" smtClean="0"/>
                        <a:t>Milestone Description</a:t>
                      </a:r>
                      <a:endParaRPr lang="en-US" sz="1200" dirty="0"/>
                    </a:p>
                  </a:txBody>
                  <a:tcPr/>
                </a:tc>
                <a:tc>
                  <a:txBody>
                    <a:bodyPr/>
                    <a:lstStyle/>
                    <a:p>
                      <a:pPr algn="ctr"/>
                      <a:r>
                        <a:rPr lang="en-US" sz="1200" dirty="0" smtClean="0"/>
                        <a:t>Milestone Date</a:t>
                      </a:r>
                      <a:endParaRPr lang="en-US" sz="1200" dirty="0"/>
                    </a:p>
                  </a:txBody>
                  <a:tcPr/>
                </a:tc>
                <a:extLst>
                  <a:ext uri="{0D108BD9-81ED-4DB2-BD59-A6C34878D82A}">
                    <a16:rowId xmlns="" xmlns:a16="http://schemas.microsoft.com/office/drawing/2014/main" val="1620895698"/>
                  </a:ext>
                </a:extLst>
              </a:tr>
              <a:tr h="370840">
                <a:tc>
                  <a:txBody>
                    <a:bodyPr/>
                    <a:lstStyle/>
                    <a:p>
                      <a:pPr algn="ctr"/>
                      <a:r>
                        <a:rPr lang="en-US" sz="1200" dirty="0" smtClean="0"/>
                        <a:t>6</a:t>
                      </a:r>
                      <a:endParaRPr lang="en-US" sz="1200" dirty="0"/>
                    </a:p>
                  </a:txBody>
                  <a:tcPr/>
                </a:tc>
                <a:tc>
                  <a:txBody>
                    <a:bodyPr/>
                    <a:lstStyle/>
                    <a:p>
                      <a:r>
                        <a:rPr lang="en-US" sz="1200" dirty="0" smtClean="0"/>
                        <a:t>Addendum to the Middle Los Alamos Canyon Aggregate Area Phase II Investigation Report for SWMU 02-014</a:t>
                      </a:r>
                      <a:endParaRPr lang="en-US" sz="1200" dirty="0"/>
                    </a:p>
                  </a:txBody>
                  <a:tcPr/>
                </a:tc>
                <a:tc>
                  <a:txBody>
                    <a:bodyPr/>
                    <a:lstStyle/>
                    <a:p>
                      <a:r>
                        <a:rPr lang="en-US" sz="1200" dirty="0" smtClean="0"/>
                        <a:t>Addendum to the Phase II Investigation Report that documents investigation activities at SWMU 02-014. This SWMU consists</a:t>
                      </a:r>
                      <a:r>
                        <a:rPr lang="en-US" sz="1200" baseline="0" dirty="0" smtClean="0"/>
                        <a:t> of three former electrical transformer stations that served buildings in Technical Area 2.</a:t>
                      </a:r>
                      <a:endParaRPr lang="en-US" sz="1200" dirty="0"/>
                    </a:p>
                  </a:txBody>
                  <a:tcPr/>
                </a:tc>
                <a:tc>
                  <a:txBody>
                    <a:bodyPr/>
                    <a:lstStyle/>
                    <a:p>
                      <a:pPr algn="ctr"/>
                      <a:r>
                        <a:rPr lang="en-US" sz="1200" dirty="0" smtClean="0"/>
                        <a:t>4/30/2019</a:t>
                      </a:r>
                      <a:endParaRPr lang="en-US" sz="1200" dirty="0"/>
                    </a:p>
                  </a:txBody>
                  <a:tcPr/>
                </a:tc>
                <a:extLst>
                  <a:ext uri="{0D108BD9-81ED-4DB2-BD59-A6C34878D82A}">
                    <a16:rowId xmlns="" xmlns:a16="http://schemas.microsoft.com/office/drawing/2014/main" val="1205570131"/>
                  </a:ext>
                </a:extLst>
              </a:tr>
            </a:tbl>
          </a:graphicData>
        </a:graphic>
      </p:graphicFrame>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343" y="3185556"/>
            <a:ext cx="3295402" cy="2471552"/>
          </a:xfrm>
          <a:prstGeom prst="rect">
            <a:avLst/>
          </a:prstGeom>
          <a:ln w="38100">
            <a:solidFill>
              <a:srgbClr val="336600"/>
            </a:solidFill>
          </a:ln>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3470" y="3185556"/>
            <a:ext cx="2185803" cy="2914404"/>
          </a:xfrm>
          <a:prstGeom prst="rect">
            <a:avLst/>
          </a:prstGeom>
          <a:ln w="38100">
            <a:solidFill>
              <a:srgbClr val="336600"/>
            </a:solidFill>
          </a:ln>
        </p:spPr>
      </p:pic>
      <p:sp>
        <p:nvSpPr>
          <p:cNvPr id="8" name="TextBox 7"/>
          <p:cNvSpPr txBox="1"/>
          <p:nvPr/>
        </p:nvSpPr>
        <p:spPr>
          <a:xfrm>
            <a:off x="1033150" y="5704627"/>
            <a:ext cx="3449783" cy="246221"/>
          </a:xfrm>
          <a:prstGeom prst="rect">
            <a:avLst/>
          </a:prstGeom>
          <a:noFill/>
        </p:spPr>
        <p:txBody>
          <a:bodyPr wrap="square" rtlCol="0">
            <a:spAutoFit/>
          </a:bodyPr>
          <a:lstStyle/>
          <a:p>
            <a:pPr algn="ctr"/>
            <a:r>
              <a:rPr lang="en-US" sz="1000" dirty="0" smtClean="0">
                <a:solidFill>
                  <a:srgbClr val="336600"/>
                </a:solidFill>
              </a:rPr>
              <a:t>Excavation using a spider excavator at SWMU 01-001(d3)</a:t>
            </a:r>
            <a:endParaRPr lang="en-US" sz="1000" dirty="0">
              <a:solidFill>
                <a:srgbClr val="336600"/>
              </a:solidFill>
            </a:endParaRPr>
          </a:p>
        </p:txBody>
      </p:sp>
      <p:sp>
        <p:nvSpPr>
          <p:cNvPr id="9" name="TextBox 8"/>
          <p:cNvSpPr txBox="1"/>
          <p:nvPr/>
        </p:nvSpPr>
        <p:spPr>
          <a:xfrm>
            <a:off x="5421088" y="6147549"/>
            <a:ext cx="2398811" cy="246221"/>
          </a:xfrm>
          <a:prstGeom prst="rect">
            <a:avLst/>
          </a:prstGeom>
          <a:noFill/>
        </p:spPr>
        <p:txBody>
          <a:bodyPr wrap="square" rtlCol="0">
            <a:spAutoFit/>
          </a:bodyPr>
          <a:lstStyle/>
          <a:p>
            <a:pPr algn="ctr"/>
            <a:r>
              <a:rPr lang="en-US" sz="1000" dirty="0" smtClean="0">
                <a:solidFill>
                  <a:srgbClr val="336600"/>
                </a:solidFill>
              </a:rPr>
              <a:t>Waste-packaging at SWMU 01-001(d3)</a:t>
            </a:r>
            <a:endParaRPr lang="en-US" sz="1000" dirty="0">
              <a:solidFill>
                <a:srgbClr val="336600"/>
              </a:solidFill>
            </a:endParaRPr>
          </a:p>
        </p:txBody>
      </p:sp>
    </p:spTree>
    <p:extLst>
      <p:ext uri="{BB962C8B-B14F-4D97-AF65-F5344CB8AC3E}">
        <p14:creationId xmlns:p14="http://schemas.microsoft.com/office/powerpoint/2010/main" val="23230257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105275" y="171607"/>
            <a:ext cx="5038725" cy="504825"/>
          </a:xfrm>
        </p:spPr>
        <p:txBody>
          <a:bodyPr/>
          <a:lstStyle/>
          <a:p>
            <a:r>
              <a:rPr lang="en-US" sz="3200" b="0" dirty="0">
                <a:effectLst>
                  <a:outerShdw blurRad="38100" dist="38100" dir="2700000" algn="tl">
                    <a:srgbClr val="000000">
                      <a:alpha val="43137"/>
                    </a:srgbClr>
                  </a:outerShdw>
                </a:effectLst>
              </a:rPr>
              <a:t>Appendix B Milestones</a:t>
            </a:r>
          </a:p>
        </p:txBody>
      </p:sp>
      <p:sp>
        <p:nvSpPr>
          <p:cNvPr id="3" name="TextBox 2"/>
          <p:cNvSpPr txBox="1"/>
          <p:nvPr/>
        </p:nvSpPr>
        <p:spPr>
          <a:xfrm>
            <a:off x="597705" y="1577521"/>
            <a:ext cx="3927765" cy="861774"/>
          </a:xfrm>
          <a:prstGeom prst="rect">
            <a:avLst/>
          </a:prstGeom>
          <a:noFill/>
        </p:spPr>
        <p:txBody>
          <a:bodyPr wrap="square" rtlCol="0">
            <a:spAutoFit/>
          </a:bodyPr>
          <a:lstStyle/>
          <a:p>
            <a:r>
              <a:rPr lang="en-US" sz="1000" dirty="0" smtClean="0">
                <a:solidFill>
                  <a:srgbClr val="336600"/>
                </a:solidFill>
              </a:rPr>
              <a:t>Drilling and sampling activities were conducted at SWMU 02-014 in 2017/2018. This is a newly identified SWMU that is associated with three former electrical transformer stations that served buildings in Technical Area 2. Remediation at this site started in November 2018.</a:t>
            </a:r>
            <a:endParaRPr lang="en-US" sz="1000" dirty="0">
              <a:solidFill>
                <a:srgbClr val="336600"/>
              </a:solidFill>
            </a:endParaRPr>
          </a:p>
        </p:txBody>
      </p:sp>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491337" y="2557952"/>
            <a:ext cx="4389120" cy="3291840"/>
          </a:xfrm>
          <a:prstGeom prst="rect">
            <a:avLst/>
          </a:prstGeom>
          <a:ln w="38100">
            <a:solidFill>
              <a:srgbClr val="336600"/>
            </a:solidFill>
          </a:ln>
        </p:spPr>
      </p:pic>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49133" y="1199408"/>
            <a:ext cx="3474720" cy="2606040"/>
          </a:xfrm>
          <a:prstGeom prst="rect">
            <a:avLst/>
          </a:prstGeom>
          <a:ln w="38100">
            <a:solidFill>
              <a:srgbClr val="336600"/>
            </a:solidFill>
          </a:ln>
        </p:spPr>
      </p:pic>
      <p:pic>
        <p:nvPicPr>
          <p:cNvPr id="6" name="Picture 5"/>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5149132" y="4024252"/>
            <a:ext cx="3474720" cy="2606040"/>
          </a:xfrm>
          <a:prstGeom prst="rect">
            <a:avLst/>
          </a:prstGeom>
          <a:ln w="38100">
            <a:solidFill>
              <a:srgbClr val="336600"/>
            </a:solidFill>
          </a:ln>
        </p:spPr>
      </p:pic>
      <p:sp>
        <p:nvSpPr>
          <p:cNvPr id="7" name="Content Placeholder 4"/>
          <p:cNvSpPr>
            <a:spLocks noGrp="1"/>
          </p:cNvSpPr>
          <p:nvPr>
            <p:ph idx="1"/>
          </p:nvPr>
        </p:nvSpPr>
        <p:spPr>
          <a:xfrm>
            <a:off x="222662" y="1058010"/>
            <a:ext cx="4926470" cy="400855"/>
          </a:xfrm>
        </p:spPr>
        <p:txBody>
          <a:bodyPr/>
          <a:lstStyle/>
          <a:p>
            <a:pPr marL="0" indent="0">
              <a:buNone/>
            </a:pPr>
            <a:r>
              <a:rPr lang="en-US" sz="1800" b="1" dirty="0">
                <a:solidFill>
                  <a:srgbClr val="003399"/>
                </a:solidFill>
                <a:latin typeface="Arial" panose="020B0604020202020204" pitchFamily="34" charset="0"/>
                <a:cs typeface="Arial" panose="020B0604020202020204" pitchFamily="34" charset="0"/>
              </a:rPr>
              <a:t>Historical Properties Completion Campaign</a:t>
            </a:r>
          </a:p>
        </p:txBody>
      </p:sp>
    </p:spTree>
    <p:extLst>
      <p:ext uri="{BB962C8B-B14F-4D97-AF65-F5344CB8AC3E}">
        <p14:creationId xmlns:p14="http://schemas.microsoft.com/office/powerpoint/2010/main" val="41634003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105275" y="171607"/>
            <a:ext cx="5038725" cy="504825"/>
          </a:xfrm>
        </p:spPr>
        <p:txBody>
          <a:bodyPr/>
          <a:lstStyle/>
          <a:p>
            <a:r>
              <a:rPr lang="en-US" dirty="0" smtClean="0"/>
              <a:t>Presentation Outline</a:t>
            </a:r>
            <a:endParaRPr lang="en-US" dirty="0"/>
          </a:p>
        </p:txBody>
      </p:sp>
      <p:sp>
        <p:nvSpPr>
          <p:cNvPr id="5" name="Content Placeholder 4"/>
          <p:cNvSpPr>
            <a:spLocks noGrp="1"/>
          </p:cNvSpPr>
          <p:nvPr>
            <p:ph idx="1"/>
          </p:nvPr>
        </p:nvSpPr>
        <p:spPr/>
        <p:txBody>
          <a:bodyPr/>
          <a:lstStyle/>
          <a:p>
            <a:pPr>
              <a:lnSpc>
                <a:spcPct val="150000"/>
              </a:lnSpc>
              <a:buFont typeface="Wingdings" panose="05000000000000000000" pitchFamily="2" charset="2"/>
              <a:buChar char="Ø"/>
            </a:pPr>
            <a:r>
              <a:rPr lang="en-US" sz="2400" b="1" dirty="0" smtClean="0">
                <a:solidFill>
                  <a:srgbClr val="003399"/>
                </a:solidFill>
                <a:latin typeface="Arial" panose="020B0604020202020204" pitchFamily="34" charset="0"/>
                <a:cs typeface="Arial" panose="020B0604020202020204" pitchFamily="34" charset="0"/>
              </a:rPr>
              <a:t>Background</a:t>
            </a:r>
          </a:p>
          <a:p>
            <a:pPr>
              <a:lnSpc>
                <a:spcPct val="150000"/>
              </a:lnSpc>
              <a:buFont typeface="Wingdings" panose="05000000000000000000" pitchFamily="2" charset="2"/>
              <a:buChar char="Ø"/>
            </a:pPr>
            <a:r>
              <a:rPr lang="en-US" sz="2400" b="1" dirty="0" smtClean="0">
                <a:solidFill>
                  <a:srgbClr val="003399"/>
                </a:solidFill>
                <a:latin typeface="Arial" panose="020B0604020202020204" pitchFamily="34" charset="0"/>
                <a:cs typeface="Arial" panose="020B0604020202020204" pitchFamily="34" charset="0"/>
              </a:rPr>
              <a:t>Consent Order Overview</a:t>
            </a:r>
          </a:p>
          <a:p>
            <a:pPr>
              <a:lnSpc>
                <a:spcPct val="150000"/>
              </a:lnSpc>
              <a:buFont typeface="Wingdings" panose="05000000000000000000" pitchFamily="2" charset="2"/>
              <a:buChar char="Ø"/>
            </a:pPr>
            <a:r>
              <a:rPr lang="en-US" sz="2400" b="1" dirty="0" smtClean="0">
                <a:solidFill>
                  <a:srgbClr val="003399"/>
                </a:solidFill>
                <a:latin typeface="Arial" panose="020B0604020202020204" pitchFamily="34" charset="0"/>
                <a:cs typeface="Arial" panose="020B0604020202020204" pitchFamily="34" charset="0"/>
              </a:rPr>
              <a:t>Campaign Approach</a:t>
            </a:r>
          </a:p>
          <a:p>
            <a:pPr>
              <a:lnSpc>
                <a:spcPct val="150000"/>
              </a:lnSpc>
              <a:buFont typeface="Wingdings" panose="05000000000000000000" pitchFamily="2" charset="2"/>
              <a:buChar char="Ø"/>
            </a:pPr>
            <a:r>
              <a:rPr lang="en-US" sz="2400" b="1" dirty="0">
                <a:solidFill>
                  <a:srgbClr val="003399"/>
                </a:solidFill>
                <a:latin typeface="Arial" panose="020B0604020202020204" pitchFamily="34" charset="0"/>
                <a:cs typeface="Arial" panose="020B0604020202020204" pitchFamily="34" charset="0"/>
              </a:rPr>
              <a:t>Appendix C: Consent Order </a:t>
            </a:r>
            <a:r>
              <a:rPr lang="en-US" sz="2400" b="1" dirty="0" smtClean="0">
                <a:solidFill>
                  <a:srgbClr val="003399"/>
                </a:solidFill>
                <a:latin typeface="Arial" panose="020B0604020202020204" pitchFamily="34" charset="0"/>
                <a:cs typeface="Arial" panose="020B0604020202020204" pitchFamily="34" charset="0"/>
              </a:rPr>
              <a:t>Campaigns</a:t>
            </a:r>
          </a:p>
          <a:p>
            <a:pPr>
              <a:lnSpc>
                <a:spcPct val="150000"/>
              </a:lnSpc>
              <a:buFont typeface="Wingdings" panose="05000000000000000000" pitchFamily="2" charset="2"/>
              <a:buChar char="Ø"/>
            </a:pPr>
            <a:r>
              <a:rPr lang="en-US" sz="2400" b="1" dirty="0" smtClean="0">
                <a:solidFill>
                  <a:srgbClr val="003399"/>
                </a:solidFill>
                <a:latin typeface="Arial" panose="020B0604020202020204" pitchFamily="34" charset="0"/>
                <a:cs typeface="Arial" panose="020B0604020202020204" pitchFamily="34" charset="0"/>
              </a:rPr>
              <a:t>Appendix B: FY 2018 </a:t>
            </a:r>
            <a:r>
              <a:rPr lang="en-US" sz="2400" b="1" smtClean="0">
                <a:solidFill>
                  <a:srgbClr val="003399"/>
                </a:solidFill>
                <a:latin typeface="Arial" panose="020B0604020202020204" pitchFamily="34" charset="0"/>
                <a:cs typeface="Arial" panose="020B0604020202020204" pitchFamily="34" charset="0"/>
              </a:rPr>
              <a:t>Enforceable Milestones</a:t>
            </a:r>
            <a:endParaRPr lang="en-US" sz="2400" b="1" dirty="0" smtClean="0">
              <a:solidFill>
                <a:srgbClr val="00339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43184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105275" y="171607"/>
            <a:ext cx="5038725" cy="504825"/>
          </a:xfrm>
        </p:spPr>
        <p:txBody>
          <a:bodyPr/>
          <a:lstStyle/>
          <a:p>
            <a:r>
              <a:rPr lang="en-US" sz="3200" b="0" dirty="0" smtClean="0">
                <a:effectLst>
                  <a:outerShdw blurRad="38100" dist="38100" dir="2700000" algn="tl">
                    <a:srgbClr val="000000">
                      <a:alpha val="43137"/>
                    </a:srgbClr>
                  </a:outerShdw>
                </a:effectLst>
              </a:rPr>
              <a:t>Appendix B Milestones</a:t>
            </a:r>
            <a:endParaRPr lang="en-US" sz="3200" b="0" dirty="0">
              <a:effectLst>
                <a:outerShdw blurRad="38100" dist="38100" dir="2700000" algn="tl">
                  <a:srgbClr val="000000">
                    <a:alpha val="43137"/>
                  </a:srgbClr>
                </a:outerShdw>
              </a:effectLst>
            </a:endParaRPr>
          </a:p>
        </p:txBody>
      </p:sp>
      <p:sp>
        <p:nvSpPr>
          <p:cNvPr id="5" name="Content Placeholder 4"/>
          <p:cNvSpPr>
            <a:spLocks noGrp="1"/>
          </p:cNvSpPr>
          <p:nvPr>
            <p:ph idx="1"/>
          </p:nvPr>
        </p:nvSpPr>
        <p:spPr>
          <a:xfrm>
            <a:off x="457200" y="1220189"/>
            <a:ext cx="8229600" cy="4525963"/>
          </a:xfrm>
        </p:spPr>
        <p:txBody>
          <a:bodyPr/>
          <a:lstStyle/>
          <a:p>
            <a:pPr marL="0" indent="0">
              <a:buNone/>
            </a:pPr>
            <a:r>
              <a:rPr lang="en-US" sz="2400" b="1" dirty="0" smtClean="0">
                <a:solidFill>
                  <a:srgbClr val="003399"/>
                </a:solidFill>
                <a:latin typeface="Arial" panose="020B0604020202020204" pitchFamily="34" charset="0"/>
                <a:cs typeface="Arial" panose="020B0604020202020204" pitchFamily="34" charset="0"/>
              </a:rPr>
              <a:t>Royal Demolition Explosives (RDX) Characterization Campaign</a:t>
            </a:r>
          </a:p>
          <a:p>
            <a:pPr>
              <a:buFont typeface="Wingdings" panose="05000000000000000000" pitchFamily="2" charset="2"/>
              <a:buChar char="q"/>
            </a:pPr>
            <a:r>
              <a:rPr lang="en-US" sz="2400" dirty="0" smtClean="0">
                <a:solidFill>
                  <a:srgbClr val="003399"/>
                </a:solidFill>
                <a:latin typeface="Arial" panose="020B0604020202020204" pitchFamily="34" charset="0"/>
                <a:cs typeface="Arial" panose="020B0604020202020204" pitchFamily="34" charset="0"/>
              </a:rPr>
              <a:t>Includes potential </a:t>
            </a:r>
            <a:r>
              <a:rPr lang="en-US" sz="2400" dirty="0">
                <a:solidFill>
                  <a:srgbClr val="003399"/>
                </a:solidFill>
                <a:latin typeface="Arial" panose="020B0604020202020204" pitchFamily="34" charset="0"/>
                <a:cs typeface="Arial" panose="020B0604020202020204" pitchFamily="34" charset="0"/>
              </a:rPr>
              <a:t>interim measures or surface activities to prevent further migration of </a:t>
            </a:r>
            <a:r>
              <a:rPr lang="en-US" sz="2400" dirty="0" smtClean="0">
                <a:solidFill>
                  <a:srgbClr val="003399"/>
                </a:solidFill>
                <a:latin typeface="Arial" panose="020B0604020202020204" pitchFamily="34" charset="0"/>
                <a:cs typeface="Arial" panose="020B0604020202020204" pitchFamily="34" charset="0"/>
              </a:rPr>
              <a:t>RDX, and characterization </a:t>
            </a:r>
            <a:r>
              <a:rPr lang="en-US" sz="2400" dirty="0">
                <a:solidFill>
                  <a:srgbClr val="003399"/>
                </a:solidFill>
                <a:latin typeface="Arial" panose="020B0604020202020204" pitchFamily="34" charset="0"/>
                <a:cs typeface="Arial" panose="020B0604020202020204" pitchFamily="34" charset="0"/>
              </a:rPr>
              <a:t>of the intermediate/regional </a:t>
            </a:r>
            <a:r>
              <a:rPr lang="en-US" sz="2400" dirty="0" smtClean="0">
                <a:solidFill>
                  <a:srgbClr val="003399"/>
                </a:solidFill>
                <a:latin typeface="Arial" panose="020B0604020202020204" pitchFamily="34" charset="0"/>
                <a:cs typeface="Arial" panose="020B0604020202020204" pitchFamily="34" charset="0"/>
              </a:rPr>
              <a:t>groundwater, </a:t>
            </a:r>
            <a:r>
              <a:rPr lang="en-US" sz="2400" dirty="0">
                <a:solidFill>
                  <a:srgbClr val="003399"/>
                </a:solidFill>
                <a:latin typeface="Arial" panose="020B0604020202020204" pitchFamily="34" charset="0"/>
                <a:cs typeface="Arial" panose="020B0604020202020204" pitchFamily="34" charset="0"/>
              </a:rPr>
              <a:t>through well installation, tracer studies, and other evaluations necessary to complete the investigation of nature and extent and determine the need for a corrective measures evaluation (CME</a:t>
            </a:r>
            <a:r>
              <a:rPr lang="en-US" sz="2400" dirty="0" smtClean="0">
                <a:solidFill>
                  <a:srgbClr val="003399"/>
                </a:solidFill>
                <a:latin typeface="Arial" panose="020B0604020202020204" pitchFamily="34" charset="0"/>
                <a:cs typeface="Arial" panose="020B0604020202020204" pitchFamily="34" charset="0"/>
              </a:rPr>
              <a:t>).</a:t>
            </a:r>
            <a:endParaRPr lang="en-US" sz="2100" dirty="0" smtClean="0">
              <a:solidFill>
                <a:srgbClr val="00339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06836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105275" y="171607"/>
            <a:ext cx="5038725" cy="504825"/>
          </a:xfrm>
        </p:spPr>
        <p:txBody>
          <a:bodyPr/>
          <a:lstStyle/>
          <a:p>
            <a:r>
              <a:rPr lang="en-US" sz="3200" b="0" dirty="0">
                <a:effectLst>
                  <a:outerShdw blurRad="38100" dist="38100" dir="2700000" algn="tl">
                    <a:srgbClr val="000000">
                      <a:alpha val="43137"/>
                    </a:srgbClr>
                  </a:outerShdw>
                </a:effectLst>
              </a:rPr>
              <a:t>Appendix B Milestones</a:t>
            </a:r>
          </a:p>
        </p:txBody>
      </p:sp>
      <p:sp>
        <p:nvSpPr>
          <p:cNvPr id="5" name="Content Placeholder 4"/>
          <p:cNvSpPr>
            <a:spLocks noGrp="1"/>
          </p:cNvSpPr>
          <p:nvPr>
            <p:ph idx="1"/>
          </p:nvPr>
        </p:nvSpPr>
        <p:spPr>
          <a:xfrm>
            <a:off x="399638" y="1119184"/>
            <a:ext cx="8229600" cy="400855"/>
          </a:xfrm>
        </p:spPr>
        <p:txBody>
          <a:bodyPr/>
          <a:lstStyle/>
          <a:p>
            <a:pPr marL="0" indent="0">
              <a:buNone/>
            </a:pPr>
            <a:r>
              <a:rPr lang="en-US" sz="1800" b="1" dirty="0">
                <a:solidFill>
                  <a:srgbClr val="003399"/>
                </a:solidFill>
                <a:latin typeface="Arial" panose="020B0604020202020204" pitchFamily="34" charset="0"/>
                <a:cs typeface="Arial" panose="020B0604020202020204" pitchFamily="34" charset="0"/>
              </a:rPr>
              <a:t>Royal Demolition Explosives (RDX) Characterization Campaign</a:t>
            </a:r>
          </a:p>
        </p:txBody>
      </p:sp>
      <p:graphicFrame>
        <p:nvGraphicFramePr>
          <p:cNvPr id="6" name="Table 5"/>
          <p:cNvGraphicFramePr>
            <a:graphicFrameLocks noGrp="1"/>
          </p:cNvGraphicFramePr>
          <p:nvPr>
            <p:extLst/>
          </p:nvPr>
        </p:nvGraphicFramePr>
        <p:xfrm>
          <a:off x="457200" y="1548299"/>
          <a:ext cx="8229600" cy="3291840"/>
        </p:xfrm>
        <a:graphic>
          <a:graphicData uri="http://schemas.openxmlformats.org/drawingml/2006/table">
            <a:tbl>
              <a:tblPr firstRow="1" bandRow="1">
                <a:tableStyleId>{5C22544A-7EE6-4342-B048-85BDC9FD1C3A}</a:tableStyleId>
              </a:tblPr>
              <a:tblGrid>
                <a:gridCol w="880484">
                  <a:extLst>
                    <a:ext uri="{9D8B030D-6E8A-4147-A177-3AD203B41FA5}">
                      <a16:colId xmlns="" xmlns:a16="http://schemas.microsoft.com/office/drawing/2014/main" val="4279633585"/>
                    </a:ext>
                  </a:extLst>
                </a:gridCol>
                <a:gridCol w="2710916">
                  <a:extLst>
                    <a:ext uri="{9D8B030D-6E8A-4147-A177-3AD203B41FA5}">
                      <a16:colId xmlns="" xmlns:a16="http://schemas.microsoft.com/office/drawing/2014/main" val="2228852139"/>
                    </a:ext>
                  </a:extLst>
                </a:gridCol>
                <a:gridCol w="3705987">
                  <a:extLst>
                    <a:ext uri="{9D8B030D-6E8A-4147-A177-3AD203B41FA5}">
                      <a16:colId xmlns="" xmlns:a16="http://schemas.microsoft.com/office/drawing/2014/main" val="2315492126"/>
                    </a:ext>
                  </a:extLst>
                </a:gridCol>
                <a:gridCol w="932213">
                  <a:extLst>
                    <a:ext uri="{9D8B030D-6E8A-4147-A177-3AD203B41FA5}">
                      <a16:colId xmlns="" xmlns:a16="http://schemas.microsoft.com/office/drawing/2014/main" val="3361030359"/>
                    </a:ext>
                  </a:extLst>
                </a:gridCol>
              </a:tblGrid>
              <a:tr h="370840">
                <a:tc>
                  <a:txBody>
                    <a:bodyPr/>
                    <a:lstStyle/>
                    <a:p>
                      <a:pPr algn="ctr"/>
                      <a:r>
                        <a:rPr lang="en-US" sz="1200" dirty="0" smtClean="0"/>
                        <a:t>Milestone #</a:t>
                      </a:r>
                      <a:endParaRPr lang="en-US" sz="1200" dirty="0"/>
                    </a:p>
                  </a:txBody>
                  <a:tcPr/>
                </a:tc>
                <a:tc>
                  <a:txBody>
                    <a:bodyPr/>
                    <a:lstStyle/>
                    <a:p>
                      <a:pPr algn="ctr"/>
                      <a:r>
                        <a:rPr lang="en-US" sz="1200" dirty="0" smtClean="0"/>
                        <a:t>Milestone</a:t>
                      </a:r>
                      <a:endParaRPr lang="en-US" sz="1200" dirty="0"/>
                    </a:p>
                  </a:txBody>
                  <a:tcPr/>
                </a:tc>
                <a:tc>
                  <a:txBody>
                    <a:bodyPr/>
                    <a:lstStyle/>
                    <a:p>
                      <a:pPr algn="ctr"/>
                      <a:r>
                        <a:rPr lang="en-US" sz="1200" dirty="0" smtClean="0"/>
                        <a:t>Milestone Description</a:t>
                      </a:r>
                      <a:endParaRPr lang="en-US" sz="1200" dirty="0"/>
                    </a:p>
                  </a:txBody>
                  <a:tcPr/>
                </a:tc>
                <a:tc>
                  <a:txBody>
                    <a:bodyPr/>
                    <a:lstStyle/>
                    <a:p>
                      <a:pPr algn="ctr"/>
                      <a:r>
                        <a:rPr lang="en-US" sz="1200" dirty="0" smtClean="0"/>
                        <a:t>Milestone Date</a:t>
                      </a:r>
                      <a:endParaRPr lang="en-US" sz="1200" dirty="0"/>
                    </a:p>
                  </a:txBody>
                  <a:tcPr/>
                </a:tc>
                <a:extLst>
                  <a:ext uri="{0D108BD9-81ED-4DB2-BD59-A6C34878D82A}">
                    <a16:rowId xmlns="" xmlns:a16="http://schemas.microsoft.com/office/drawing/2014/main" val="1620895698"/>
                  </a:ext>
                </a:extLst>
              </a:tr>
              <a:tr h="370840">
                <a:tc>
                  <a:txBody>
                    <a:bodyPr/>
                    <a:lstStyle/>
                    <a:p>
                      <a:pPr algn="ctr"/>
                      <a:r>
                        <a:rPr lang="en-US" sz="1200" dirty="0" smtClean="0"/>
                        <a:t>1</a:t>
                      </a:r>
                      <a:endParaRPr lang="en-US" sz="1200" dirty="0"/>
                    </a:p>
                  </a:txBody>
                  <a:tcPr/>
                </a:tc>
                <a:tc>
                  <a:txBody>
                    <a:bodyPr/>
                    <a:lstStyle/>
                    <a:p>
                      <a:r>
                        <a:rPr lang="en-US" sz="1200" dirty="0" smtClean="0"/>
                        <a:t>R-69 Field Completion</a:t>
                      </a:r>
                      <a:endParaRPr lang="en-US" sz="1200" dirty="0"/>
                    </a:p>
                  </a:txBody>
                  <a:tcPr/>
                </a:tc>
                <a:tc>
                  <a:txBody>
                    <a:bodyPr/>
                    <a:lstStyle/>
                    <a:p>
                      <a:r>
                        <a:rPr lang="en-US" sz="1200" dirty="0" smtClean="0"/>
                        <a:t>Letter report documenting field completion of the well and first samples completed. This is a campaign level milestone because data from R-69 is necessary to address important conceptual model questions for the Investigation Report for Deep Groundwater.</a:t>
                      </a:r>
                      <a:endParaRPr lang="en-US" sz="1200" dirty="0"/>
                    </a:p>
                  </a:txBody>
                  <a:tcPr/>
                </a:tc>
                <a:tc>
                  <a:txBody>
                    <a:bodyPr/>
                    <a:lstStyle/>
                    <a:p>
                      <a:pPr algn="ctr"/>
                      <a:r>
                        <a:rPr lang="en-US" sz="1200" dirty="0" smtClean="0"/>
                        <a:t>12/14/2019</a:t>
                      </a:r>
                      <a:endParaRPr lang="en-US" sz="1200" dirty="0"/>
                    </a:p>
                  </a:txBody>
                  <a:tcPr/>
                </a:tc>
                <a:extLst>
                  <a:ext uri="{0D108BD9-81ED-4DB2-BD59-A6C34878D82A}">
                    <a16:rowId xmlns="" xmlns:a16="http://schemas.microsoft.com/office/drawing/2014/main" val="1205570131"/>
                  </a:ext>
                </a:extLst>
              </a:tr>
              <a:tr h="370840">
                <a:tc>
                  <a:txBody>
                    <a:bodyPr/>
                    <a:lstStyle/>
                    <a:p>
                      <a:pPr algn="ctr"/>
                      <a:r>
                        <a:rPr lang="en-US" sz="1200" dirty="0" smtClean="0"/>
                        <a:t>15</a:t>
                      </a:r>
                      <a:endParaRPr lang="en-US"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Investigation Report for Deep Groundwater</a:t>
                      </a:r>
                      <a:endParaRPr lang="en-US" sz="1200" dirty="0"/>
                    </a:p>
                  </a:txBody>
                  <a:tcPr/>
                </a:tc>
                <a:tc>
                  <a:txBody>
                    <a:bodyPr/>
                    <a:lstStyle/>
                    <a:p>
                      <a:r>
                        <a:rPr lang="en-US" sz="1200" dirty="0" smtClean="0"/>
                        <a:t>Investigation report that culminates results of investigation activities associated with deep groundwater and includes a groundwater risk assessment. Follows completion and multiple rounds of data collection at R-69.</a:t>
                      </a:r>
                      <a:endParaRPr lang="en-US" sz="1200" dirty="0"/>
                    </a:p>
                  </a:txBody>
                  <a:tcPr/>
                </a:tc>
                <a:tc>
                  <a:txBody>
                    <a:bodyPr/>
                    <a:lstStyle/>
                    <a:p>
                      <a:pPr algn="ctr"/>
                      <a:r>
                        <a:rPr lang="en-US" sz="1200" dirty="0" smtClean="0"/>
                        <a:t>8/30/2019</a:t>
                      </a:r>
                      <a:endParaRPr lang="en-US" sz="1200" dirty="0"/>
                    </a:p>
                  </a:txBody>
                  <a:tcPr/>
                </a:tc>
                <a:extLst>
                  <a:ext uri="{0D108BD9-81ED-4DB2-BD59-A6C34878D82A}">
                    <a16:rowId xmlns="" xmlns:a16="http://schemas.microsoft.com/office/drawing/2014/main" val="2155849583"/>
                  </a:ext>
                </a:extLst>
              </a:tr>
              <a:tr h="370840">
                <a:tc>
                  <a:txBody>
                    <a:bodyPr/>
                    <a:lstStyle/>
                    <a:p>
                      <a:pPr algn="ctr"/>
                      <a:r>
                        <a:rPr lang="en-US" sz="1200" dirty="0" smtClean="0"/>
                        <a:t>17</a:t>
                      </a:r>
                      <a:endParaRPr lang="en-US" sz="1200" dirty="0"/>
                    </a:p>
                  </a:txBody>
                  <a:tcPr/>
                </a:tc>
                <a:tc>
                  <a:txBody>
                    <a:bodyPr/>
                    <a:lstStyle/>
                    <a:p>
                      <a:r>
                        <a:rPr lang="en-US" sz="1200" dirty="0" smtClean="0"/>
                        <a:t>Annual Long-Term Monitoring Report of Results following Surface RDX Corrective Measures Implementation Completion</a:t>
                      </a:r>
                      <a:endParaRPr lang="en-US"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Executes the reporting required </a:t>
                      </a:r>
                      <a:r>
                        <a:rPr lang="en-US" sz="1200" baseline="0" dirty="0" smtClean="0"/>
                        <a:t>in</a:t>
                      </a:r>
                      <a:r>
                        <a:rPr lang="en-US" sz="1200" dirty="0" smtClean="0"/>
                        <a:t> the Remedy Completion Report for Corrective Measures Implementation</a:t>
                      </a:r>
                      <a:r>
                        <a:rPr lang="en-US" sz="1200" baseline="0" dirty="0" smtClean="0"/>
                        <a:t> at Consolidated Unit 16-021(c)-99</a:t>
                      </a:r>
                      <a:endParaRPr lang="en-US" sz="1200" dirty="0" smtClean="0"/>
                    </a:p>
                    <a:p>
                      <a:r>
                        <a:rPr lang="en-US" sz="1200" dirty="0" smtClean="0"/>
                        <a:t>for long-term monitoring and inspections.</a:t>
                      </a:r>
                      <a:endParaRPr lang="en-US" sz="1200" dirty="0"/>
                    </a:p>
                  </a:txBody>
                  <a:tcPr/>
                </a:tc>
                <a:tc>
                  <a:txBody>
                    <a:bodyPr/>
                    <a:lstStyle/>
                    <a:p>
                      <a:pPr algn="ctr"/>
                      <a:r>
                        <a:rPr lang="en-US" sz="1200" dirty="0" smtClean="0"/>
                        <a:t>9/30/2019</a:t>
                      </a:r>
                      <a:endParaRPr lang="en-US" sz="1200" dirty="0"/>
                    </a:p>
                  </a:txBody>
                  <a:tcPr/>
                </a:tc>
                <a:extLst>
                  <a:ext uri="{0D108BD9-81ED-4DB2-BD59-A6C34878D82A}">
                    <a16:rowId xmlns="" xmlns:a16="http://schemas.microsoft.com/office/drawing/2014/main" val="3207242483"/>
                  </a:ext>
                </a:extLst>
              </a:tr>
            </a:tbl>
          </a:graphicData>
        </a:graphic>
      </p:graphicFrame>
    </p:spTree>
    <p:extLst>
      <p:ext uri="{BB962C8B-B14F-4D97-AF65-F5344CB8AC3E}">
        <p14:creationId xmlns:p14="http://schemas.microsoft.com/office/powerpoint/2010/main" val="12915671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105275" y="171607"/>
            <a:ext cx="5038725" cy="504825"/>
          </a:xfrm>
        </p:spPr>
        <p:txBody>
          <a:bodyPr/>
          <a:lstStyle/>
          <a:p>
            <a:r>
              <a:rPr lang="en-US" sz="3200" b="0" dirty="0">
                <a:effectLst>
                  <a:outerShdw blurRad="38100" dist="38100" dir="2700000" algn="tl">
                    <a:srgbClr val="000000">
                      <a:alpha val="43137"/>
                    </a:srgbClr>
                  </a:outerShdw>
                </a:effectLst>
              </a:rPr>
              <a:t>Appendix B Milestones</a:t>
            </a:r>
          </a:p>
        </p:txBody>
      </p:sp>
      <p:sp>
        <p:nvSpPr>
          <p:cNvPr id="3" name="TextBox 2"/>
          <p:cNvSpPr txBox="1"/>
          <p:nvPr/>
        </p:nvSpPr>
        <p:spPr>
          <a:xfrm>
            <a:off x="5036798" y="6081823"/>
            <a:ext cx="3363329" cy="246221"/>
          </a:xfrm>
          <a:prstGeom prst="rect">
            <a:avLst/>
          </a:prstGeom>
          <a:noFill/>
        </p:spPr>
        <p:txBody>
          <a:bodyPr wrap="square" rtlCol="0">
            <a:spAutoFit/>
          </a:bodyPr>
          <a:lstStyle/>
          <a:p>
            <a:pPr algn="ctr"/>
            <a:r>
              <a:rPr lang="en-US" sz="1000" dirty="0" smtClean="0">
                <a:solidFill>
                  <a:srgbClr val="336600"/>
                </a:solidFill>
              </a:rPr>
              <a:t>Regional well R-68 under construction</a:t>
            </a:r>
            <a:endParaRPr lang="en-US" sz="1000" dirty="0">
              <a:solidFill>
                <a:srgbClr val="336600"/>
              </a:solidFill>
            </a:endParaRPr>
          </a:p>
        </p:txBody>
      </p:sp>
      <p:sp>
        <p:nvSpPr>
          <p:cNvPr id="8" name="TextBox 7"/>
          <p:cNvSpPr txBox="1"/>
          <p:nvPr/>
        </p:nvSpPr>
        <p:spPr>
          <a:xfrm>
            <a:off x="741362" y="5712737"/>
            <a:ext cx="3555648" cy="400110"/>
          </a:xfrm>
          <a:prstGeom prst="rect">
            <a:avLst/>
          </a:prstGeom>
          <a:noFill/>
        </p:spPr>
        <p:txBody>
          <a:bodyPr wrap="square" rtlCol="0">
            <a:spAutoFit/>
          </a:bodyPr>
          <a:lstStyle/>
          <a:p>
            <a:pPr algn="ctr"/>
            <a:r>
              <a:rPr lang="en-US" sz="1000" dirty="0" smtClean="0">
                <a:solidFill>
                  <a:srgbClr val="336600"/>
                </a:solidFill>
              </a:rPr>
              <a:t>Location of </a:t>
            </a:r>
            <a:r>
              <a:rPr lang="en-US" sz="1000" dirty="0">
                <a:solidFill>
                  <a:srgbClr val="336600"/>
                </a:solidFill>
              </a:rPr>
              <a:t>RDX </a:t>
            </a:r>
            <a:r>
              <a:rPr lang="en-US" sz="1000" dirty="0" smtClean="0">
                <a:solidFill>
                  <a:srgbClr val="336600"/>
                </a:solidFill>
              </a:rPr>
              <a:t>Campaign with </a:t>
            </a:r>
            <a:r>
              <a:rPr lang="en-US" sz="1000" dirty="0">
                <a:solidFill>
                  <a:srgbClr val="336600"/>
                </a:solidFill>
              </a:rPr>
              <a:t>respect to Laboratory TAs</a:t>
            </a:r>
          </a:p>
          <a:p>
            <a:pPr algn="ctr"/>
            <a:endParaRPr lang="en-US" sz="1000" dirty="0">
              <a:solidFill>
                <a:srgbClr val="336600"/>
              </a:solidFill>
            </a:endParaRPr>
          </a:p>
        </p:txBody>
      </p:sp>
      <p:pic>
        <p:nvPicPr>
          <p:cNvPr id="10" name="Content Placeholder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6799" y="1552683"/>
            <a:ext cx="3363329" cy="4480560"/>
          </a:xfrm>
          <a:prstGeom prst="rect">
            <a:avLst/>
          </a:prstGeom>
          <a:ln w="38100">
            <a:solidFill>
              <a:srgbClr val="336600"/>
            </a:solidFill>
          </a:ln>
        </p:spPr>
      </p:pic>
      <p:pic>
        <p:nvPicPr>
          <p:cNvPr id="11" name="Online Image Placeholder 7"/>
          <p:cNvPicPr>
            <a:picLocks noChangeAspect="1"/>
          </p:cNvPicPr>
          <p:nvPr/>
        </p:nvPicPr>
        <p:blipFill rotWithShape="1">
          <a:blip r:embed="rId3" cstate="print">
            <a:extLst>
              <a:ext uri="{28A0092B-C50C-407E-A947-70E740481C1C}">
                <a14:useLocalDpi xmlns:a14="http://schemas.microsoft.com/office/drawing/2010/main" val="0"/>
              </a:ext>
            </a:extLst>
          </a:blip>
          <a:srcRect l="1155" t="5979" r="1493" b="501"/>
          <a:stretch/>
        </p:blipFill>
        <p:spPr bwMode="auto">
          <a:xfrm>
            <a:off x="728662" y="1276096"/>
            <a:ext cx="3555648" cy="4392191"/>
          </a:xfrm>
          <a:prstGeom prst="rect">
            <a:avLst/>
          </a:prstGeom>
          <a:ln w="38100">
            <a:solidFill>
              <a:srgbClr val="336600"/>
            </a:solidFill>
          </a:ln>
          <a:extLst>
            <a:ext uri="{53640926-AAD7-44D8-BBD7-CCE9431645EC}">
              <a14:shadowObscured xmlns:a14="http://schemas.microsoft.com/office/drawing/2010/main"/>
            </a:ext>
          </a:extLst>
        </p:spPr>
      </p:pic>
      <p:sp>
        <p:nvSpPr>
          <p:cNvPr id="7" name="Content Placeholder 4"/>
          <p:cNvSpPr>
            <a:spLocks noGrp="1"/>
          </p:cNvSpPr>
          <p:nvPr>
            <p:ph idx="1"/>
          </p:nvPr>
        </p:nvSpPr>
        <p:spPr>
          <a:xfrm>
            <a:off x="4585458" y="1075668"/>
            <a:ext cx="4078358" cy="400855"/>
          </a:xfrm>
        </p:spPr>
        <p:txBody>
          <a:bodyPr/>
          <a:lstStyle/>
          <a:p>
            <a:pPr marL="0" indent="0">
              <a:buNone/>
            </a:pPr>
            <a:r>
              <a:rPr lang="en-US" sz="1800" b="1" dirty="0" smtClean="0">
                <a:solidFill>
                  <a:srgbClr val="003399"/>
                </a:solidFill>
                <a:latin typeface="Arial" panose="020B0604020202020204" pitchFamily="34" charset="0"/>
                <a:cs typeface="Arial" panose="020B0604020202020204" pitchFamily="34" charset="0"/>
              </a:rPr>
              <a:t>RDX </a:t>
            </a:r>
            <a:r>
              <a:rPr lang="en-US" sz="1800" b="1" dirty="0">
                <a:solidFill>
                  <a:srgbClr val="003399"/>
                </a:solidFill>
                <a:latin typeface="Arial" panose="020B0604020202020204" pitchFamily="34" charset="0"/>
                <a:cs typeface="Arial" panose="020B0604020202020204" pitchFamily="34" charset="0"/>
              </a:rPr>
              <a:t>Characterization Campaign</a:t>
            </a:r>
          </a:p>
        </p:txBody>
      </p:sp>
    </p:spTree>
    <p:extLst>
      <p:ext uri="{BB962C8B-B14F-4D97-AF65-F5344CB8AC3E}">
        <p14:creationId xmlns:p14="http://schemas.microsoft.com/office/powerpoint/2010/main" val="29974852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105275" y="171607"/>
            <a:ext cx="5038725" cy="504825"/>
          </a:xfrm>
        </p:spPr>
        <p:txBody>
          <a:bodyPr/>
          <a:lstStyle/>
          <a:p>
            <a:r>
              <a:rPr lang="en-US" sz="3200" b="0" dirty="0" smtClean="0">
                <a:effectLst>
                  <a:outerShdw blurRad="38100" dist="38100" dir="2700000" algn="tl">
                    <a:srgbClr val="000000">
                      <a:alpha val="43137"/>
                    </a:srgbClr>
                  </a:outerShdw>
                </a:effectLst>
              </a:rPr>
              <a:t>Appendix B Milestones</a:t>
            </a:r>
            <a:endParaRPr lang="en-US" sz="3200" b="0" dirty="0">
              <a:effectLst>
                <a:outerShdw blurRad="38100" dist="38100" dir="2700000" algn="tl">
                  <a:srgbClr val="000000">
                    <a:alpha val="43137"/>
                  </a:srgbClr>
                </a:outerShdw>
              </a:effectLst>
            </a:endParaRPr>
          </a:p>
        </p:txBody>
      </p:sp>
      <p:sp>
        <p:nvSpPr>
          <p:cNvPr id="5" name="Content Placeholder 4"/>
          <p:cNvSpPr>
            <a:spLocks noGrp="1"/>
          </p:cNvSpPr>
          <p:nvPr>
            <p:ph idx="1"/>
          </p:nvPr>
        </p:nvSpPr>
        <p:spPr>
          <a:xfrm>
            <a:off x="457200" y="1220189"/>
            <a:ext cx="8229600" cy="4525963"/>
          </a:xfrm>
        </p:spPr>
        <p:txBody>
          <a:bodyPr/>
          <a:lstStyle/>
          <a:p>
            <a:pPr marL="0" indent="0">
              <a:buNone/>
            </a:pPr>
            <a:r>
              <a:rPr lang="en-US" sz="2400" b="1" dirty="0" smtClean="0">
                <a:solidFill>
                  <a:srgbClr val="003399"/>
                </a:solidFill>
                <a:latin typeface="Arial" panose="020B0604020202020204" pitchFamily="34" charset="0"/>
                <a:cs typeface="Arial" panose="020B0604020202020204" pitchFamily="34" charset="0"/>
              </a:rPr>
              <a:t>Supplemental </a:t>
            </a:r>
            <a:r>
              <a:rPr lang="en-US" sz="2400" b="1" dirty="0">
                <a:solidFill>
                  <a:srgbClr val="003399"/>
                </a:solidFill>
                <a:latin typeface="Arial" panose="020B0604020202020204" pitchFamily="34" charset="0"/>
                <a:cs typeface="Arial" panose="020B0604020202020204" pitchFamily="34" charset="0"/>
              </a:rPr>
              <a:t>Investigation Reports Campaign </a:t>
            </a:r>
            <a:endParaRPr lang="en-US" sz="2400" b="1" dirty="0" smtClean="0">
              <a:solidFill>
                <a:srgbClr val="003399"/>
              </a:solidFill>
              <a:latin typeface="Arial" panose="020B0604020202020204" pitchFamily="34" charset="0"/>
              <a:cs typeface="Arial" panose="020B0604020202020204" pitchFamily="34" charset="0"/>
            </a:endParaRPr>
          </a:p>
          <a:p>
            <a:pPr>
              <a:buFont typeface="Wingdings" panose="05000000000000000000" pitchFamily="2" charset="2"/>
              <a:buChar char="q"/>
            </a:pPr>
            <a:r>
              <a:rPr lang="en-US" sz="2400" dirty="0" smtClean="0">
                <a:solidFill>
                  <a:srgbClr val="003399"/>
                </a:solidFill>
                <a:latin typeface="Arial" panose="020B0604020202020204" pitchFamily="34" charset="0"/>
                <a:cs typeface="Arial" panose="020B0604020202020204" pitchFamily="34" charset="0"/>
              </a:rPr>
              <a:t>Includes the submission </a:t>
            </a:r>
            <a:r>
              <a:rPr lang="en-US" sz="2400" dirty="0">
                <a:solidFill>
                  <a:srgbClr val="003399"/>
                </a:solidFill>
                <a:latin typeface="Arial" panose="020B0604020202020204" pitchFamily="34" charset="0"/>
                <a:cs typeface="Arial" panose="020B0604020202020204" pitchFamily="34" charset="0"/>
              </a:rPr>
              <a:t>of ten </a:t>
            </a:r>
            <a:r>
              <a:rPr lang="en-US" sz="2400" dirty="0" smtClean="0">
                <a:solidFill>
                  <a:srgbClr val="003399"/>
                </a:solidFill>
                <a:latin typeface="Arial" panose="020B0604020202020204" pitchFamily="34" charset="0"/>
                <a:cs typeface="Arial" panose="020B0604020202020204" pitchFamily="34" charset="0"/>
              </a:rPr>
              <a:t>aggregate area supplemental </a:t>
            </a:r>
            <a:r>
              <a:rPr lang="en-US" sz="2400" dirty="0">
                <a:solidFill>
                  <a:srgbClr val="003399"/>
                </a:solidFill>
                <a:latin typeface="Arial" panose="020B0604020202020204" pitchFamily="34" charset="0"/>
                <a:cs typeface="Arial" panose="020B0604020202020204" pitchFamily="34" charset="0"/>
              </a:rPr>
              <a:t>investigation </a:t>
            </a:r>
            <a:r>
              <a:rPr lang="en-US" sz="2400" dirty="0" smtClean="0">
                <a:solidFill>
                  <a:srgbClr val="003399"/>
                </a:solidFill>
                <a:latin typeface="Arial" panose="020B0604020202020204" pitchFamily="34" charset="0"/>
                <a:cs typeface="Arial" panose="020B0604020202020204" pitchFamily="34" charset="0"/>
              </a:rPr>
              <a:t>reports that reevaluate the nature and extent of contamination and risk to human health and the environment. All SIRs have been submitted and two have been approved by NMED. The remaining SIRs are under review by NMED and comments will be addressed and revisions submitted.</a:t>
            </a:r>
          </a:p>
          <a:p>
            <a:pPr marL="344488" lvl="1" indent="0">
              <a:buNone/>
            </a:pPr>
            <a:r>
              <a:rPr lang="en-US" sz="1600" dirty="0" smtClean="0">
                <a:solidFill>
                  <a:srgbClr val="003399"/>
                </a:solidFill>
                <a:latin typeface="Arial" panose="020B0604020202020204" pitchFamily="34" charset="0"/>
                <a:cs typeface="Arial" panose="020B0604020202020204" pitchFamily="34" charset="0"/>
              </a:rPr>
              <a:t>Aggregate Areas in campaign:</a:t>
            </a:r>
          </a:p>
          <a:p>
            <a:pPr marL="688975" lvl="1" indent="-231775">
              <a:tabLst>
                <a:tab pos="4002088" algn="l"/>
                <a:tab pos="4227513" algn="l"/>
              </a:tabLst>
            </a:pPr>
            <a:r>
              <a:rPr lang="en-US" sz="1600" dirty="0" smtClean="0">
                <a:solidFill>
                  <a:srgbClr val="003399"/>
                </a:solidFill>
                <a:latin typeface="Arial" panose="020B0604020202020204" pitchFamily="34" charset="0"/>
                <a:cs typeface="Arial" panose="020B0604020202020204" pitchFamily="34" charset="0"/>
              </a:rPr>
              <a:t>S-Site </a:t>
            </a:r>
            <a:r>
              <a:rPr lang="en-US" sz="1600" dirty="0">
                <a:solidFill>
                  <a:srgbClr val="003399"/>
                </a:solidFill>
                <a:latin typeface="Arial" panose="020B0604020202020204" pitchFamily="34" charset="0"/>
                <a:cs typeface="Arial" panose="020B0604020202020204" pitchFamily="34" charset="0"/>
              </a:rPr>
              <a:t>Aggregate </a:t>
            </a:r>
            <a:r>
              <a:rPr lang="en-US" sz="1600" dirty="0" smtClean="0">
                <a:solidFill>
                  <a:srgbClr val="003399"/>
                </a:solidFill>
                <a:latin typeface="Arial" panose="020B0604020202020204" pitchFamily="34" charset="0"/>
                <a:cs typeface="Arial" panose="020B0604020202020204" pitchFamily="34" charset="0"/>
              </a:rPr>
              <a:t>Area	•	</a:t>
            </a:r>
            <a:r>
              <a:rPr lang="en-US" sz="1600" dirty="0" err="1">
                <a:solidFill>
                  <a:srgbClr val="003399"/>
                </a:solidFill>
                <a:latin typeface="Arial" panose="020B0604020202020204" pitchFamily="34" charset="0"/>
                <a:cs typeface="Arial" panose="020B0604020202020204" pitchFamily="34" charset="0"/>
              </a:rPr>
              <a:t>Potrillo</a:t>
            </a:r>
            <a:r>
              <a:rPr lang="en-US" sz="1600" dirty="0">
                <a:solidFill>
                  <a:srgbClr val="003399"/>
                </a:solidFill>
                <a:latin typeface="Arial" panose="020B0604020202020204" pitchFamily="34" charset="0"/>
                <a:cs typeface="Arial" panose="020B0604020202020204" pitchFamily="34" charset="0"/>
              </a:rPr>
              <a:t>/Fence Canyons Aggregate </a:t>
            </a:r>
            <a:r>
              <a:rPr lang="en-US" sz="1600" dirty="0" smtClean="0">
                <a:solidFill>
                  <a:srgbClr val="003399"/>
                </a:solidFill>
                <a:latin typeface="Arial" panose="020B0604020202020204" pitchFamily="34" charset="0"/>
                <a:cs typeface="Arial" panose="020B0604020202020204" pitchFamily="34" charset="0"/>
              </a:rPr>
              <a:t>Areas</a:t>
            </a:r>
            <a:endParaRPr lang="en-US" sz="1600" dirty="0">
              <a:solidFill>
                <a:srgbClr val="003399"/>
              </a:solidFill>
              <a:latin typeface="Arial" panose="020B0604020202020204" pitchFamily="34" charset="0"/>
              <a:cs typeface="Arial" panose="020B0604020202020204" pitchFamily="34" charset="0"/>
            </a:endParaRPr>
          </a:p>
          <a:p>
            <a:pPr marL="688975" lvl="1" indent="-231775">
              <a:tabLst>
                <a:tab pos="4002088" algn="l"/>
                <a:tab pos="4227513" algn="l"/>
              </a:tabLst>
            </a:pPr>
            <a:r>
              <a:rPr lang="en-US" sz="1600" dirty="0" err="1" smtClean="0">
                <a:solidFill>
                  <a:srgbClr val="003399"/>
                </a:solidFill>
                <a:latin typeface="Arial" panose="020B0604020202020204" pitchFamily="34" charset="0"/>
                <a:cs typeface="Arial" panose="020B0604020202020204" pitchFamily="34" charset="0"/>
              </a:rPr>
              <a:t>Cañon</a:t>
            </a:r>
            <a:r>
              <a:rPr lang="en-US" sz="1600" dirty="0" smtClean="0">
                <a:solidFill>
                  <a:srgbClr val="003399"/>
                </a:solidFill>
                <a:latin typeface="Arial" panose="020B0604020202020204" pitchFamily="34" charset="0"/>
                <a:cs typeface="Arial" panose="020B0604020202020204" pitchFamily="34" charset="0"/>
              </a:rPr>
              <a:t> de Valle TA-14</a:t>
            </a:r>
            <a:r>
              <a:rPr lang="en-US" sz="1600" dirty="0">
                <a:solidFill>
                  <a:srgbClr val="003399"/>
                </a:solidFill>
                <a:latin typeface="Arial" panose="020B0604020202020204" pitchFamily="34" charset="0"/>
                <a:cs typeface="Arial" panose="020B0604020202020204" pitchFamily="34" charset="0"/>
              </a:rPr>
              <a:t>	</a:t>
            </a:r>
            <a:r>
              <a:rPr lang="en-US" sz="1600" dirty="0" smtClean="0">
                <a:solidFill>
                  <a:srgbClr val="003399"/>
                </a:solidFill>
                <a:latin typeface="Arial" panose="020B0604020202020204" pitchFamily="34" charset="0"/>
                <a:cs typeface="Arial" panose="020B0604020202020204" pitchFamily="34" charset="0"/>
              </a:rPr>
              <a:t>•</a:t>
            </a:r>
            <a:r>
              <a:rPr lang="en-US" sz="1600" dirty="0">
                <a:solidFill>
                  <a:srgbClr val="003399"/>
                </a:solidFill>
                <a:latin typeface="Arial" panose="020B0604020202020204" pitchFamily="34" charset="0"/>
                <a:cs typeface="Arial" panose="020B0604020202020204" pitchFamily="34" charset="0"/>
              </a:rPr>
              <a:t>	North Ancho Canyon Aggregate </a:t>
            </a:r>
            <a:r>
              <a:rPr lang="en-US" sz="1600" dirty="0" smtClean="0">
                <a:solidFill>
                  <a:srgbClr val="003399"/>
                </a:solidFill>
                <a:latin typeface="Arial" panose="020B0604020202020204" pitchFamily="34" charset="0"/>
                <a:cs typeface="Arial" panose="020B0604020202020204" pitchFamily="34" charset="0"/>
              </a:rPr>
              <a:t>Area</a:t>
            </a:r>
            <a:endParaRPr lang="en-US" sz="1600" dirty="0">
              <a:solidFill>
                <a:srgbClr val="003399"/>
              </a:solidFill>
              <a:latin typeface="Arial" panose="020B0604020202020204" pitchFamily="34" charset="0"/>
              <a:cs typeface="Arial" panose="020B0604020202020204" pitchFamily="34" charset="0"/>
            </a:endParaRPr>
          </a:p>
          <a:p>
            <a:pPr marL="688975" lvl="1" indent="-231775">
              <a:tabLst>
                <a:tab pos="4002088" algn="l"/>
                <a:tab pos="4227513" algn="l"/>
              </a:tabLst>
            </a:pPr>
            <a:r>
              <a:rPr lang="en-US" sz="1600" dirty="0" err="1" smtClean="0">
                <a:solidFill>
                  <a:srgbClr val="003399"/>
                </a:solidFill>
                <a:latin typeface="Arial" panose="020B0604020202020204" pitchFamily="34" charset="0"/>
                <a:cs typeface="Arial" panose="020B0604020202020204" pitchFamily="34" charset="0"/>
              </a:rPr>
              <a:t>Threemile</a:t>
            </a:r>
            <a:r>
              <a:rPr lang="en-US" sz="1600" dirty="0" smtClean="0">
                <a:solidFill>
                  <a:srgbClr val="003399"/>
                </a:solidFill>
                <a:latin typeface="Arial" panose="020B0604020202020204" pitchFamily="34" charset="0"/>
                <a:cs typeface="Arial" panose="020B0604020202020204" pitchFamily="34" charset="0"/>
              </a:rPr>
              <a:t> </a:t>
            </a:r>
            <a:r>
              <a:rPr lang="en-US" sz="1600" dirty="0">
                <a:solidFill>
                  <a:srgbClr val="003399"/>
                </a:solidFill>
                <a:latin typeface="Arial" panose="020B0604020202020204" pitchFamily="34" charset="0"/>
                <a:cs typeface="Arial" panose="020B0604020202020204" pitchFamily="34" charset="0"/>
              </a:rPr>
              <a:t>Canyon Aggregate </a:t>
            </a:r>
            <a:r>
              <a:rPr lang="en-US" sz="1600" dirty="0" smtClean="0">
                <a:solidFill>
                  <a:srgbClr val="003399"/>
                </a:solidFill>
                <a:latin typeface="Arial" panose="020B0604020202020204" pitchFamily="34" charset="0"/>
                <a:cs typeface="Arial" panose="020B0604020202020204" pitchFamily="34" charset="0"/>
              </a:rPr>
              <a:t>Area	•</a:t>
            </a:r>
            <a:r>
              <a:rPr lang="en-US" sz="1600" dirty="0">
                <a:solidFill>
                  <a:srgbClr val="003399"/>
                </a:solidFill>
                <a:latin typeface="Arial" panose="020B0604020202020204" pitchFamily="34" charset="0"/>
                <a:cs typeface="Arial" panose="020B0604020202020204" pitchFamily="34" charset="0"/>
              </a:rPr>
              <a:t>	</a:t>
            </a:r>
            <a:r>
              <a:rPr lang="en-US" sz="1600" dirty="0" smtClean="0">
                <a:solidFill>
                  <a:srgbClr val="003399"/>
                </a:solidFill>
                <a:latin typeface="Arial" panose="020B0604020202020204" pitchFamily="34" charset="0"/>
                <a:cs typeface="Arial" panose="020B0604020202020204" pitchFamily="34" charset="0"/>
              </a:rPr>
              <a:t>Lower </a:t>
            </a:r>
            <a:r>
              <a:rPr lang="en-US" sz="1600" dirty="0">
                <a:solidFill>
                  <a:srgbClr val="003399"/>
                </a:solidFill>
                <a:latin typeface="Arial" panose="020B0604020202020204" pitchFamily="34" charset="0"/>
                <a:cs typeface="Arial" panose="020B0604020202020204" pitchFamily="34" charset="0"/>
              </a:rPr>
              <a:t>Sandia Canyon Aggregate </a:t>
            </a:r>
            <a:r>
              <a:rPr lang="en-US" sz="1600" dirty="0" smtClean="0">
                <a:solidFill>
                  <a:srgbClr val="003399"/>
                </a:solidFill>
                <a:latin typeface="Arial" panose="020B0604020202020204" pitchFamily="34" charset="0"/>
                <a:cs typeface="Arial" panose="020B0604020202020204" pitchFamily="34" charset="0"/>
              </a:rPr>
              <a:t>Area</a:t>
            </a:r>
          </a:p>
          <a:p>
            <a:pPr marL="688975" lvl="1" indent="-231775">
              <a:tabLst>
                <a:tab pos="4002088" algn="l"/>
                <a:tab pos="4227513" algn="l"/>
              </a:tabLst>
            </a:pPr>
            <a:r>
              <a:rPr lang="en-US" sz="1600" dirty="0" smtClean="0">
                <a:solidFill>
                  <a:srgbClr val="003399"/>
                </a:solidFill>
                <a:latin typeface="Arial" panose="020B0604020202020204" pitchFamily="34" charset="0"/>
                <a:cs typeface="Arial" panose="020B0604020202020204" pitchFamily="34" charset="0"/>
              </a:rPr>
              <a:t>TA-49 </a:t>
            </a:r>
            <a:r>
              <a:rPr lang="en-US" sz="1600" dirty="0">
                <a:solidFill>
                  <a:srgbClr val="003399"/>
                </a:solidFill>
                <a:latin typeface="Arial" panose="020B0604020202020204" pitchFamily="34" charset="0"/>
                <a:cs typeface="Arial" panose="020B0604020202020204" pitchFamily="34" charset="0"/>
              </a:rPr>
              <a:t>Inside the NES </a:t>
            </a:r>
            <a:r>
              <a:rPr lang="en-US" sz="1600" dirty="0" smtClean="0">
                <a:solidFill>
                  <a:srgbClr val="003399"/>
                </a:solidFill>
                <a:latin typeface="Arial" panose="020B0604020202020204" pitchFamily="34" charset="0"/>
                <a:cs typeface="Arial" panose="020B0604020202020204" pitchFamily="34" charset="0"/>
              </a:rPr>
              <a:t>Boundary	•	Upper </a:t>
            </a:r>
            <a:r>
              <a:rPr lang="en-US" sz="1600" dirty="0" err="1">
                <a:solidFill>
                  <a:srgbClr val="003399"/>
                </a:solidFill>
                <a:latin typeface="Arial" panose="020B0604020202020204" pitchFamily="34" charset="0"/>
                <a:cs typeface="Arial" panose="020B0604020202020204" pitchFamily="34" charset="0"/>
              </a:rPr>
              <a:t>Cañada</a:t>
            </a:r>
            <a:r>
              <a:rPr lang="en-US" sz="1600" dirty="0">
                <a:solidFill>
                  <a:srgbClr val="003399"/>
                </a:solidFill>
                <a:latin typeface="Arial" panose="020B0604020202020204" pitchFamily="34" charset="0"/>
                <a:cs typeface="Arial" panose="020B0604020202020204" pitchFamily="34" charset="0"/>
              </a:rPr>
              <a:t> del </a:t>
            </a:r>
            <a:r>
              <a:rPr lang="en-US" sz="1600" dirty="0" err="1">
                <a:solidFill>
                  <a:srgbClr val="003399"/>
                </a:solidFill>
                <a:latin typeface="Arial" panose="020B0604020202020204" pitchFamily="34" charset="0"/>
                <a:cs typeface="Arial" panose="020B0604020202020204" pitchFamily="34" charset="0"/>
              </a:rPr>
              <a:t>Buey</a:t>
            </a:r>
            <a:r>
              <a:rPr lang="en-US" sz="1600" dirty="0">
                <a:solidFill>
                  <a:srgbClr val="003399"/>
                </a:solidFill>
                <a:latin typeface="Arial" panose="020B0604020202020204" pitchFamily="34" charset="0"/>
                <a:cs typeface="Arial" panose="020B0604020202020204" pitchFamily="34" charset="0"/>
              </a:rPr>
              <a:t> Aggregate </a:t>
            </a:r>
            <a:r>
              <a:rPr lang="en-US" sz="1600" dirty="0" smtClean="0">
                <a:solidFill>
                  <a:srgbClr val="003399"/>
                </a:solidFill>
                <a:latin typeface="Arial" panose="020B0604020202020204" pitchFamily="34" charset="0"/>
                <a:cs typeface="Arial" panose="020B0604020202020204" pitchFamily="34" charset="0"/>
              </a:rPr>
              <a:t>Area</a:t>
            </a:r>
            <a:endParaRPr lang="en-US" sz="1600" dirty="0">
              <a:solidFill>
                <a:srgbClr val="003399"/>
              </a:solidFill>
              <a:latin typeface="Arial" panose="020B0604020202020204" pitchFamily="34" charset="0"/>
              <a:cs typeface="Arial" panose="020B0604020202020204" pitchFamily="34" charset="0"/>
            </a:endParaRPr>
          </a:p>
          <a:p>
            <a:pPr marL="688975" lvl="1" indent="-231775">
              <a:tabLst>
                <a:tab pos="4002088" algn="l"/>
                <a:tab pos="4227513" algn="l"/>
              </a:tabLst>
            </a:pPr>
            <a:r>
              <a:rPr lang="en-US" sz="1600" dirty="0" smtClean="0">
                <a:solidFill>
                  <a:srgbClr val="003399"/>
                </a:solidFill>
                <a:latin typeface="Arial" panose="020B0604020202020204" pitchFamily="34" charset="0"/>
                <a:cs typeface="Arial" panose="020B0604020202020204" pitchFamily="34" charset="0"/>
              </a:rPr>
              <a:t>TA-49 </a:t>
            </a:r>
            <a:r>
              <a:rPr lang="en-US" sz="1600" dirty="0">
                <a:solidFill>
                  <a:srgbClr val="003399"/>
                </a:solidFill>
                <a:latin typeface="Arial" panose="020B0604020202020204" pitchFamily="34" charset="0"/>
                <a:cs typeface="Arial" panose="020B0604020202020204" pitchFamily="34" charset="0"/>
              </a:rPr>
              <a:t>Outside the NES </a:t>
            </a:r>
            <a:r>
              <a:rPr lang="en-US" sz="1600" dirty="0" smtClean="0">
                <a:solidFill>
                  <a:srgbClr val="003399"/>
                </a:solidFill>
                <a:latin typeface="Arial" panose="020B0604020202020204" pitchFamily="34" charset="0"/>
                <a:cs typeface="Arial" panose="020B0604020202020204" pitchFamily="34" charset="0"/>
              </a:rPr>
              <a:t>Boundary</a:t>
            </a:r>
            <a:r>
              <a:rPr lang="en-US" sz="1600" dirty="0">
                <a:solidFill>
                  <a:srgbClr val="003399"/>
                </a:solidFill>
                <a:latin typeface="Arial" panose="020B0604020202020204" pitchFamily="34" charset="0"/>
                <a:cs typeface="Arial" panose="020B0604020202020204" pitchFamily="34" charset="0"/>
              </a:rPr>
              <a:t>	</a:t>
            </a:r>
            <a:r>
              <a:rPr lang="en-US" sz="1600" dirty="0" smtClean="0">
                <a:solidFill>
                  <a:srgbClr val="003399"/>
                </a:solidFill>
                <a:latin typeface="Arial" panose="020B0604020202020204" pitchFamily="34" charset="0"/>
                <a:cs typeface="Arial" panose="020B0604020202020204" pitchFamily="34" charset="0"/>
              </a:rPr>
              <a:t>•	Upper </a:t>
            </a:r>
            <a:r>
              <a:rPr lang="en-US" sz="1600" dirty="0" err="1">
                <a:solidFill>
                  <a:srgbClr val="003399"/>
                </a:solidFill>
                <a:latin typeface="Arial" panose="020B0604020202020204" pitchFamily="34" charset="0"/>
                <a:cs typeface="Arial" panose="020B0604020202020204" pitchFamily="34" charset="0"/>
              </a:rPr>
              <a:t>Mortandad</a:t>
            </a:r>
            <a:r>
              <a:rPr lang="en-US" sz="1600" dirty="0">
                <a:solidFill>
                  <a:srgbClr val="003399"/>
                </a:solidFill>
                <a:latin typeface="Arial" panose="020B0604020202020204" pitchFamily="34" charset="0"/>
                <a:cs typeface="Arial" panose="020B0604020202020204" pitchFamily="34" charset="0"/>
              </a:rPr>
              <a:t> Canyon Aggregate Area</a:t>
            </a:r>
          </a:p>
        </p:txBody>
      </p:sp>
    </p:spTree>
    <p:extLst>
      <p:ext uri="{BB962C8B-B14F-4D97-AF65-F5344CB8AC3E}">
        <p14:creationId xmlns:p14="http://schemas.microsoft.com/office/powerpoint/2010/main" val="8830048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105275" y="171607"/>
            <a:ext cx="5038725" cy="504825"/>
          </a:xfrm>
        </p:spPr>
        <p:txBody>
          <a:bodyPr/>
          <a:lstStyle/>
          <a:p>
            <a:r>
              <a:rPr lang="en-US" sz="3200" b="0" dirty="0">
                <a:effectLst>
                  <a:outerShdw blurRad="38100" dist="38100" dir="2700000" algn="tl">
                    <a:srgbClr val="000000">
                      <a:alpha val="43137"/>
                    </a:srgbClr>
                  </a:outerShdw>
                </a:effectLst>
              </a:rPr>
              <a:t>Appendix B Milestones</a:t>
            </a:r>
          </a:p>
        </p:txBody>
      </p:sp>
      <p:sp>
        <p:nvSpPr>
          <p:cNvPr id="5" name="Content Placeholder 4"/>
          <p:cNvSpPr>
            <a:spLocks noGrp="1"/>
          </p:cNvSpPr>
          <p:nvPr>
            <p:ph idx="1"/>
          </p:nvPr>
        </p:nvSpPr>
        <p:spPr>
          <a:xfrm>
            <a:off x="399638" y="1119184"/>
            <a:ext cx="8229600" cy="400855"/>
          </a:xfrm>
        </p:spPr>
        <p:txBody>
          <a:bodyPr/>
          <a:lstStyle/>
          <a:p>
            <a:pPr marL="0" indent="0">
              <a:buNone/>
            </a:pPr>
            <a:r>
              <a:rPr lang="en-US" sz="1800" b="1" dirty="0">
                <a:solidFill>
                  <a:srgbClr val="003399"/>
                </a:solidFill>
                <a:latin typeface="Arial" panose="020B0604020202020204" pitchFamily="34" charset="0"/>
                <a:cs typeface="Arial" panose="020B0604020202020204" pitchFamily="34" charset="0"/>
              </a:rPr>
              <a:t>Supplemental Investigation Reports Campaign</a:t>
            </a:r>
          </a:p>
        </p:txBody>
      </p:sp>
      <p:graphicFrame>
        <p:nvGraphicFramePr>
          <p:cNvPr id="6" name="Table 5"/>
          <p:cNvGraphicFramePr>
            <a:graphicFrameLocks noGrp="1"/>
          </p:cNvGraphicFramePr>
          <p:nvPr>
            <p:extLst/>
          </p:nvPr>
        </p:nvGraphicFramePr>
        <p:xfrm>
          <a:off x="457200" y="1548299"/>
          <a:ext cx="8229600" cy="1737360"/>
        </p:xfrm>
        <a:graphic>
          <a:graphicData uri="http://schemas.openxmlformats.org/drawingml/2006/table">
            <a:tbl>
              <a:tblPr firstRow="1" bandRow="1">
                <a:tableStyleId>{5C22544A-7EE6-4342-B048-85BDC9FD1C3A}</a:tableStyleId>
              </a:tblPr>
              <a:tblGrid>
                <a:gridCol w="880484">
                  <a:extLst>
                    <a:ext uri="{9D8B030D-6E8A-4147-A177-3AD203B41FA5}">
                      <a16:colId xmlns="" xmlns:a16="http://schemas.microsoft.com/office/drawing/2014/main" val="4279633585"/>
                    </a:ext>
                  </a:extLst>
                </a:gridCol>
                <a:gridCol w="2710916">
                  <a:extLst>
                    <a:ext uri="{9D8B030D-6E8A-4147-A177-3AD203B41FA5}">
                      <a16:colId xmlns="" xmlns:a16="http://schemas.microsoft.com/office/drawing/2014/main" val="2228852139"/>
                    </a:ext>
                  </a:extLst>
                </a:gridCol>
                <a:gridCol w="3705987">
                  <a:extLst>
                    <a:ext uri="{9D8B030D-6E8A-4147-A177-3AD203B41FA5}">
                      <a16:colId xmlns="" xmlns:a16="http://schemas.microsoft.com/office/drawing/2014/main" val="2315492126"/>
                    </a:ext>
                  </a:extLst>
                </a:gridCol>
                <a:gridCol w="932213">
                  <a:extLst>
                    <a:ext uri="{9D8B030D-6E8A-4147-A177-3AD203B41FA5}">
                      <a16:colId xmlns="" xmlns:a16="http://schemas.microsoft.com/office/drawing/2014/main" val="3361030359"/>
                    </a:ext>
                  </a:extLst>
                </a:gridCol>
              </a:tblGrid>
              <a:tr h="370840">
                <a:tc>
                  <a:txBody>
                    <a:bodyPr/>
                    <a:lstStyle/>
                    <a:p>
                      <a:pPr algn="ctr"/>
                      <a:r>
                        <a:rPr lang="en-US" sz="1200" dirty="0" smtClean="0"/>
                        <a:t>Milestone #</a:t>
                      </a:r>
                      <a:endParaRPr lang="en-US" sz="1200" dirty="0"/>
                    </a:p>
                  </a:txBody>
                  <a:tcPr/>
                </a:tc>
                <a:tc>
                  <a:txBody>
                    <a:bodyPr/>
                    <a:lstStyle/>
                    <a:p>
                      <a:pPr algn="ctr"/>
                      <a:r>
                        <a:rPr lang="en-US" sz="1200" dirty="0" smtClean="0"/>
                        <a:t>Milestone</a:t>
                      </a:r>
                      <a:endParaRPr lang="en-US" sz="1200" dirty="0"/>
                    </a:p>
                  </a:txBody>
                  <a:tcPr/>
                </a:tc>
                <a:tc>
                  <a:txBody>
                    <a:bodyPr/>
                    <a:lstStyle/>
                    <a:p>
                      <a:pPr algn="ctr"/>
                      <a:r>
                        <a:rPr lang="en-US" sz="1200" dirty="0" smtClean="0"/>
                        <a:t>Milestone Description</a:t>
                      </a:r>
                      <a:endParaRPr lang="en-US" sz="1200" dirty="0"/>
                    </a:p>
                  </a:txBody>
                  <a:tcPr/>
                </a:tc>
                <a:tc>
                  <a:txBody>
                    <a:bodyPr/>
                    <a:lstStyle/>
                    <a:p>
                      <a:pPr algn="ctr"/>
                      <a:r>
                        <a:rPr lang="en-US" sz="1200" dirty="0" smtClean="0"/>
                        <a:t>Milestone Date</a:t>
                      </a:r>
                      <a:endParaRPr lang="en-US" sz="1200" dirty="0"/>
                    </a:p>
                  </a:txBody>
                  <a:tcPr/>
                </a:tc>
                <a:extLst>
                  <a:ext uri="{0D108BD9-81ED-4DB2-BD59-A6C34878D82A}">
                    <a16:rowId xmlns="" xmlns:a16="http://schemas.microsoft.com/office/drawing/2014/main" val="1620895698"/>
                  </a:ext>
                </a:extLst>
              </a:tr>
              <a:tr h="370840">
                <a:tc>
                  <a:txBody>
                    <a:bodyPr/>
                    <a:lstStyle/>
                    <a:p>
                      <a:pPr algn="ctr"/>
                      <a:r>
                        <a:rPr lang="en-US" sz="1200" dirty="0" smtClean="0"/>
                        <a:t>7</a:t>
                      </a:r>
                      <a:endParaRPr lang="en-US" sz="1200" dirty="0"/>
                    </a:p>
                  </a:txBody>
                  <a:tcPr/>
                </a:tc>
                <a:tc>
                  <a:txBody>
                    <a:bodyPr/>
                    <a:lstStyle/>
                    <a:p>
                      <a:r>
                        <a:rPr lang="en-US" sz="1200" dirty="0" smtClean="0"/>
                        <a:t>Supplemental Investigation Report (SIR) for S-Site Canyon Aggregate Area, Revision 1</a:t>
                      </a:r>
                      <a:endParaRPr lang="en-US" sz="1200" dirty="0"/>
                    </a:p>
                  </a:txBody>
                  <a:tcPr/>
                </a:tc>
                <a:tc>
                  <a:txBody>
                    <a:bodyPr/>
                    <a:lstStyle/>
                    <a:p>
                      <a:r>
                        <a:rPr lang="en-US" sz="1200" dirty="0" smtClean="0"/>
                        <a:t>Resolve NMED comments, incorporate changes, and submit Revision 1 to the SIR</a:t>
                      </a:r>
                      <a:endParaRPr lang="en-US" sz="1200" dirty="0"/>
                    </a:p>
                  </a:txBody>
                  <a:tcPr/>
                </a:tc>
                <a:tc>
                  <a:txBody>
                    <a:bodyPr/>
                    <a:lstStyle/>
                    <a:p>
                      <a:pPr algn="ctr"/>
                      <a:r>
                        <a:rPr lang="en-US" sz="1200" dirty="0" smtClean="0"/>
                        <a:t>4/30/2019</a:t>
                      </a:r>
                      <a:endParaRPr lang="en-US" sz="1200" dirty="0"/>
                    </a:p>
                  </a:txBody>
                  <a:tcPr/>
                </a:tc>
                <a:extLst>
                  <a:ext uri="{0D108BD9-81ED-4DB2-BD59-A6C34878D82A}">
                    <a16:rowId xmlns="" xmlns:a16="http://schemas.microsoft.com/office/drawing/2014/main" val="1205570131"/>
                  </a:ext>
                </a:extLst>
              </a:tr>
              <a:tr h="370840">
                <a:tc>
                  <a:txBody>
                    <a:bodyPr/>
                    <a:lstStyle/>
                    <a:p>
                      <a:pPr algn="ctr"/>
                      <a:r>
                        <a:rPr lang="en-US" sz="1200" dirty="0" smtClean="0"/>
                        <a:t>13</a:t>
                      </a:r>
                      <a:endParaRPr lang="en-US"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Supplemental Investigation Report (SIR) for </a:t>
                      </a:r>
                      <a:r>
                        <a:rPr lang="en-US" sz="1200" dirty="0" err="1" smtClean="0"/>
                        <a:t>Potrillo</a:t>
                      </a:r>
                      <a:r>
                        <a:rPr lang="en-US" sz="1200" dirty="0" smtClean="0"/>
                        <a:t>/Fence Canyons Aggregate Area, Revision 1</a:t>
                      </a:r>
                      <a:endParaRPr lang="en-US"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Resolve NMED comments, incorporate changes, and submit Revision 1 to the SIR</a:t>
                      </a:r>
                    </a:p>
                  </a:txBody>
                  <a:tcPr/>
                </a:tc>
                <a:tc>
                  <a:txBody>
                    <a:bodyPr/>
                    <a:lstStyle/>
                    <a:p>
                      <a:pPr algn="ctr"/>
                      <a:r>
                        <a:rPr lang="en-US" sz="1200" dirty="0" smtClean="0"/>
                        <a:t>7/31/2019</a:t>
                      </a:r>
                      <a:endParaRPr lang="en-US" sz="1200" dirty="0"/>
                    </a:p>
                  </a:txBody>
                  <a:tcPr/>
                </a:tc>
                <a:extLst>
                  <a:ext uri="{0D108BD9-81ED-4DB2-BD59-A6C34878D82A}">
                    <a16:rowId xmlns="" xmlns:a16="http://schemas.microsoft.com/office/drawing/2014/main" val="2155849583"/>
                  </a:ext>
                </a:extLst>
              </a:tr>
            </a:tbl>
          </a:graphicData>
        </a:graphic>
      </p:graphicFrame>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58541" y="3500613"/>
            <a:ext cx="2346583" cy="3036754"/>
          </a:xfrm>
          <a:prstGeom prst="rect">
            <a:avLst/>
          </a:prstGeom>
          <a:ln w="38100">
            <a:solidFill>
              <a:srgbClr val="336600"/>
            </a:solidFill>
          </a:ln>
        </p:spPr>
      </p:pic>
      <p:sp>
        <p:nvSpPr>
          <p:cNvPr id="7" name="TextBox 6"/>
          <p:cNvSpPr txBox="1"/>
          <p:nvPr/>
        </p:nvSpPr>
        <p:spPr>
          <a:xfrm>
            <a:off x="6231410" y="3429165"/>
            <a:ext cx="2424628" cy="1323439"/>
          </a:xfrm>
          <a:prstGeom prst="rect">
            <a:avLst/>
          </a:prstGeom>
          <a:noFill/>
        </p:spPr>
        <p:txBody>
          <a:bodyPr wrap="square" rtlCol="0">
            <a:spAutoFit/>
          </a:bodyPr>
          <a:lstStyle/>
          <a:p>
            <a:r>
              <a:rPr lang="en-US" sz="1000" dirty="0" smtClean="0">
                <a:solidFill>
                  <a:srgbClr val="336600"/>
                </a:solidFill>
              </a:rPr>
              <a:t>The </a:t>
            </a:r>
            <a:r>
              <a:rPr lang="en-US" sz="1000" dirty="0" err="1" smtClean="0">
                <a:solidFill>
                  <a:srgbClr val="336600"/>
                </a:solidFill>
              </a:rPr>
              <a:t>Threemile</a:t>
            </a:r>
            <a:r>
              <a:rPr lang="en-US" sz="1000" dirty="0" smtClean="0">
                <a:solidFill>
                  <a:srgbClr val="336600"/>
                </a:solidFill>
              </a:rPr>
              <a:t> Canyon Aggregate Area SIR, Revision 1, was approved by NMED in August 2018. The SIR recommends corrective action complete without controls for 20 sites. Five other sites require additional sampling for extent, and two of those sites are recommended for cleanup.</a:t>
            </a:r>
            <a:endParaRPr lang="en-US" sz="1000" dirty="0">
              <a:solidFill>
                <a:srgbClr val="336600"/>
              </a:solidFill>
            </a:endParaRPr>
          </a:p>
        </p:txBody>
      </p:sp>
    </p:spTree>
    <p:extLst>
      <p:ext uri="{BB962C8B-B14F-4D97-AF65-F5344CB8AC3E}">
        <p14:creationId xmlns:p14="http://schemas.microsoft.com/office/powerpoint/2010/main" val="18033282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105275" y="171607"/>
            <a:ext cx="5038725" cy="504825"/>
          </a:xfrm>
        </p:spPr>
        <p:txBody>
          <a:bodyPr/>
          <a:lstStyle/>
          <a:p>
            <a:r>
              <a:rPr lang="en-US" sz="3200" b="0" dirty="0" smtClean="0">
                <a:effectLst>
                  <a:outerShdw blurRad="38100" dist="38100" dir="2700000" algn="tl">
                    <a:srgbClr val="000000">
                      <a:alpha val="43137"/>
                    </a:srgbClr>
                  </a:outerShdw>
                </a:effectLst>
              </a:rPr>
              <a:t>Appendix B Milestones</a:t>
            </a:r>
            <a:endParaRPr lang="en-US" sz="3200" b="0" dirty="0">
              <a:effectLst>
                <a:outerShdw blurRad="38100" dist="38100" dir="2700000" algn="tl">
                  <a:srgbClr val="000000">
                    <a:alpha val="43137"/>
                  </a:srgbClr>
                </a:outerShdw>
              </a:effectLst>
            </a:endParaRPr>
          </a:p>
        </p:txBody>
      </p:sp>
      <p:sp>
        <p:nvSpPr>
          <p:cNvPr id="5" name="Content Placeholder 4"/>
          <p:cNvSpPr>
            <a:spLocks noGrp="1"/>
          </p:cNvSpPr>
          <p:nvPr>
            <p:ph idx="1"/>
          </p:nvPr>
        </p:nvSpPr>
        <p:spPr>
          <a:xfrm>
            <a:off x="457200" y="1220189"/>
            <a:ext cx="8229600" cy="4525963"/>
          </a:xfrm>
        </p:spPr>
        <p:txBody>
          <a:bodyPr/>
          <a:lstStyle/>
          <a:p>
            <a:pPr marL="0" indent="0">
              <a:buNone/>
            </a:pPr>
            <a:r>
              <a:rPr lang="en-US" sz="2400" b="1" dirty="0" smtClean="0">
                <a:solidFill>
                  <a:srgbClr val="003399"/>
                </a:solidFill>
                <a:latin typeface="Arial" panose="020B0604020202020204" pitchFamily="34" charset="0"/>
                <a:cs typeface="Arial" panose="020B0604020202020204" pitchFamily="34" charset="0"/>
              </a:rPr>
              <a:t>Technical Area 21 </a:t>
            </a:r>
            <a:r>
              <a:rPr lang="en-US" sz="2400" b="1" dirty="0">
                <a:solidFill>
                  <a:srgbClr val="003399"/>
                </a:solidFill>
                <a:latin typeface="Arial" panose="020B0604020202020204" pitchFamily="34" charset="0"/>
                <a:cs typeface="Arial" panose="020B0604020202020204" pitchFamily="34" charset="0"/>
              </a:rPr>
              <a:t>D&amp;D and Cleanup </a:t>
            </a:r>
            <a:r>
              <a:rPr lang="en-US" sz="2400" b="1" dirty="0" smtClean="0">
                <a:solidFill>
                  <a:srgbClr val="003399"/>
                </a:solidFill>
                <a:latin typeface="Arial" panose="020B0604020202020204" pitchFamily="34" charset="0"/>
                <a:cs typeface="Arial" panose="020B0604020202020204" pitchFamily="34" charset="0"/>
              </a:rPr>
              <a:t>Campaign</a:t>
            </a:r>
          </a:p>
          <a:p>
            <a:pPr>
              <a:buFont typeface="Wingdings" panose="05000000000000000000" pitchFamily="2" charset="2"/>
              <a:buChar char="q"/>
            </a:pPr>
            <a:r>
              <a:rPr lang="en-US" sz="2400" dirty="0" smtClean="0">
                <a:solidFill>
                  <a:srgbClr val="003399"/>
                </a:solidFill>
                <a:latin typeface="Arial" panose="020B0604020202020204" pitchFamily="34" charset="0"/>
                <a:cs typeface="Arial" panose="020B0604020202020204" pitchFamily="34" charset="0"/>
              </a:rPr>
              <a:t>Includes investigations of SWMUs and AOCs after removal and remediation of buried waste lines and contaminated soils associated with demolition of facilities and slabs (not part of the Consent Order) at DP West and the Radiological Liquid Waste Treatment Facility (RLWTF), building 21-257. Also includes the investigation of sites located outside the Nuclear Environmental Site (NES) boundary at Material Disposal Area (MDA) T.</a:t>
            </a:r>
          </a:p>
          <a:p>
            <a:pPr marL="457200" lvl="1" indent="0">
              <a:buNone/>
            </a:pPr>
            <a:endParaRPr lang="en-US" sz="1000" dirty="0">
              <a:solidFill>
                <a:srgbClr val="003399"/>
              </a:solidFill>
              <a:latin typeface="Arial" panose="020B0604020202020204" pitchFamily="34" charset="0"/>
              <a:cs typeface="Arial" panose="020B0604020202020204" pitchFamily="34" charset="0"/>
            </a:endParaRPr>
          </a:p>
          <a:p>
            <a:pPr marL="457200" lvl="1" indent="0">
              <a:buNone/>
            </a:pPr>
            <a:r>
              <a:rPr lang="en-US" sz="1600" dirty="0">
                <a:solidFill>
                  <a:srgbClr val="003399"/>
                </a:solidFill>
                <a:latin typeface="Arial" panose="020B0604020202020204" pitchFamily="34" charset="0"/>
                <a:cs typeface="Arial" panose="020B0604020202020204" pitchFamily="34" charset="0"/>
              </a:rPr>
              <a:t>Aggregate </a:t>
            </a:r>
            <a:r>
              <a:rPr lang="en-US" sz="1600" dirty="0" smtClean="0">
                <a:solidFill>
                  <a:srgbClr val="003399"/>
                </a:solidFill>
                <a:latin typeface="Arial" panose="020B0604020202020204" pitchFamily="34" charset="0"/>
                <a:cs typeface="Arial" panose="020B0604020202020204" pitchFamily="34" charset="0"/>
              </a:rPr>
              <a:t>Area </a:t>
            </a:r>
            <a:r>
              <a:rPr lang="en-US" sz="1600" dirty="0">
                <a:solidFill>
                  <a:srgbClr val="003399"/>
                </a:solidFill>
                <a:latin typeface="Arial" panose="020B0604020202020204" pitchFamily="34" charset="0"/>
                <a:cs typeface="Arial" panose="020B0604020202020204" pitchFamily="34" charset="0"/>
              </a:rPr>
              <a:t>in campaign:</a:t>
            </a:r>
          </a:p>
          <a:p>
            <a:pPr lvl="1"/>
            <a:r>
              <a:rPr lang="en-US" sz="1600" dirty="0" smtClean="0">
                <a:solidFill>
                  <a:srgbClr val="003399"/>
                </a:solidFill>
                <a:latin typeface="Arial" panose="020B0604020202020204" pitchFamily="34" charset="0"/>
                <a:cs typeface="Arial" panose="020B0604020202020204" pitchFamily="34" charset="0"/>
              </a:rPr>
              <a:t>DP Site Aggregate </a:t>
            </a:r>
            <a:r>
              <a:rPr lang="en-US" sz="1600" dirty="0">
                <a:solidFill>
                  <a:srgbClr val="003399"/>
                </a:solidFill>
                <a:latin typeface="Arial" panose="020B0604020202020204" pitchFamily="34" charset="0"/>
                <a:cs typeface="Arial" panose="020B0604020202020204" pitchFamily="34" charset="0"/>
              </a:rPr>
              <a:t>Area</a:t>
            </a:r>
          </a:p>
          <a:p>
            <a:pPr>
              <a:buFont typeface="Wingdings" panose="05000000000000000000" pitchFamily="2" charset="2"/>
              <a:buChar char="q"/>
            </a:pPr>
            <a:endParaRPr lang="en-US" sz="2400" dirty="0" smtClean="0">
              <a:solidFill>
                <a:srgbClr val="00339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99073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105275" y="171607"/>
            <a:ext cx="5038725" cy="504825"/>
          </a:xfrm>
        </p:spPr>
        <p:txBody>
          <a:bodyPr/>
          <a:lstStyle/>
          <a:p>
            <a:r>
              <a:rPr lang="en-US" sz="3200" b="0" dirty="0">
                <a:effectLst>
                  <a:outerShdw blurRad="38100" dist="38100" dir="2700000" algn="tl">
                    <a:srgbClr val="000000">
                      <a:alpha val="43137"/>
                    </a:srgbClr>
                  </a:outerShdw>
                </a:effectLst>
              </a:rPr>
              <a:t>Appendix B Milestones</a:t>
            </a:r>
          </a:p>
        </p:txBody>
      </p:sp>
      <p:sp>
        <p:nvSpPr>
          <p:cNvPr id="5" name="Content Placeholder 4"/>
          <p:cNvSpPr>
            <a:spLocks noGrp="1"/>
          </p:cNvSpPr>
          <p:nvPr>
            <p:ph idx="1"/>
          </p:nvPr>
        </p:nvSpPr>
        <p:spPr>
          <a:xfrm>
            <a:off x="399638" y="1119184"/>
            <a:ext cx="8229600" cy="400855"/>
          </a:xfrm>
        </p:spPr>
        <p:txBody>
          <a:bodyPr/>
          <a:lstStyle/>
          <a:p>
            <a:pPr marL="0" indent="0">
              <a:buNone/>
            </a:pPr>
            <a:r>
              <a:rPr lang="en-US" sz="1800" b="1" dirty="0">
                <a:solidFill>
                  <a:srgbClr val="003399"/>
                </a:solidFill>
                <a:latin typeface="Arial" panose="020B0604020202020204" pitchFamily="34" charset="0"/>
                <a:cs typeface="Arial" panose="020B0604020202020204" pitchFamily="34" charset="0"/>
              </a:rPr>
              <a:t>TA-21 D&amp;D and Cleanup Campaign</a:t>
            </a:r>
          </a:p>
        </p:txBody>
      </p:sp>
      <p:graphicFrame>
        <p:nvGraphicFramePr>
          <p:cNvPr id="6" name="Table 5"/>
          <p:cNvGraphicFramePr>
            <a:graphicFrameLocks noGrp="1"/>
          </p:cNvGraphicFramePr>
          <p:nvPr>
            <p:extLst/>
          </p:nvPr>
        </p:nvGraphicFramePr>
        <p:xfrm>
          <a:off x="457200" y="1548299"/>
          <a:ext cx="8229600" cy="1097280"/>
        </p:xfrm>
        <a:graphic>
          <a:graphicData uri="http://schemas.openxmlformats.org/drawingml/2006/table">
            <a:tbl>
              <a:tblPr firstRow="1" bandRow="1">
                <a:tableStyleId>{5C22544A-7EE6-4342-B048-85BDC9FD1C3A}</a:tableStyleId>
              </a:tblPr>
              <a:tblGrid>
                <a:gridCol w="880484">
                  <a:extLst>
                    <a:ext uri="{9D8B030D-6E8A-4147-A177-3AD203B41FA5}">
                      <a16:colId xmlns="" xmlns:a16="http://schemas.microsoft.com/office/drawing/2014/main" val="4279633585"/>
                    </a:ext>
                  </a:extLst>
                </a:gridCol>
                <a:gridCol w="2710916">
                  <a:extLst>
                    <a:ext uri="{9D8B030D-6E8A-4147-A177-3AD203B41FA5}">
                      <a16:colId xmlns="" xmlns:a16="http://schemas.microsoft.com/office/drawing/2014/main" val="2228852139"/>
                    </a:ext>
                  </a:extLst>
                </a:gridCol>
                <a:gridCol w="3705987">
                  <a:extLst>
                    <a:ext uri="{9D8B030D-6E8A-4147-A177-3AD203B41FA5}">
                      <a16:colId xmlns="" xmlns:a16="http://schemas.microsoft.com/office/drawing/2014/main" val="2315492126"/>
                    </a:ext>
                  </a:extLst>
                </a:gridCol>
                <a:gridCol w="932213">
                  <a:extLst>
                    <a:ext uri="{9D8B030D-6E8A-4147-A177-3AD203B41FA5}">
                      <a16:colId xmlns="" xmlns:a16="http://schemas.microsoft.com/office/drawing/2014/main" val="3361030359"/>
                    </a:ext>
                  </a:extLst>
                </a:gridCol>
              </a:tblGrid>
              <a:tr h="370840">
                <a:tc>
                  <a:txBody>
                    <a:bodyPr/>
                    <a:lstStyle/>
                    <a:p>
                      <a:pPr algn="ctr"/>
                      <a:r>
                        <a:rPr lang="en-US" sz="1200" dirty="0" smtClean="0"/>
                        <a:t>Milestone #</a:t>
                      </a:r>
                      <a:endParaRPr lang="en-US" sz="1200" dirty="0"/>
                    </a:p>
                  </a:txBody>
                  <a:tcPr/>
                </a:tc>
                <a:tc>
                  <a:txBody>
                    <a:bodyPr/>
                    <a:lstStyle/>
                    <a:p>
                      <a:pPr algn="ctr"/>
                      <a:r>
                        <a:rPr lang="en-US" sz="1200" dirty="0" smtClean="0"/>
                        <a:t>Milestone</a:t>
                      </a:r>
                      <a:endParaRPr lang="en-US" sz="1200" dirty="0"/>
                    </a:p>
                  </a:txBody>
                  <a:tcPr/>
                </a:tc>
                <a:tc>
                  <a:txBody>
                    <a:bodyPr/>
                    <a:lstStyle/>
                    <a:p>
                      <a:pPr algn="ctr"/>
                      <a:r>
                        <a:rPr lang="en-US" sz="1200" dirty="0" smtClean="0"/>
                        <a:t>Milestone Description</a:t>
                      </a:r>
                      <a:endParaRPr lang="en-US" sz="1200" dirty="0"/>
                    </a:p>
                  </a:txBody>
                  <a:tcPr/>
                </a:tc>
                <a:tc>
                  <a:txBody>
                    <a:bodyPr/>
                    <a:lstStyle/>
                    <a:p>
                      <a:pPr algn="ctr"/>
                      <a:r>
                        <a:rPr lang="en-US" sz="1200" dirty="0" smtClean="0"/>
                        <a:t>Milestone Date</a:t>
                      </a:r>
                      <a:endParaRPr lang="en-US" sz="1200" dirty="0"/>
                    </a:p>
                  </a:txBody>
                  <a:tcPr/>
                </a:tc>
                <a:extLst>
                  <a:ext uri="{0D108BD9-81ED-4DB2-BD59-A6C34878D82A}">
                    <a16:rowId xmlns="" xmlns:a16="http://schemas.microsoft.com/office/drawing/2014/main" val="1620895698"/>
                  </a:ext>
                </a:extLst>
              </a:tr>
              <a:tr h="370840">
                <a:tc>
                  <a:txBody>
                    <a:bodyPr/>
                    <a:lstStyle/>
                    <a:p>
                      <a:pPr algn="ctr"/>
                      <a:r>
                        <a:rPr lang="en-US" sz="1200" dirty="0" smtClean="0"/>
                        <a:t>18</a:t>
                      </a:r>
                      <a:endParaRPr lang="en-US" sz="1200" dirty="0"/>
                    </a:p>
                  </a:txBody>
                  <a:tcPr/>
                </a:tc>
                <a:tc>
                  <a:txBody>
                    <a:bodyPr/>
                    <a:lstStyle/>
                    <a:p>
                      <a:r>
                        <a:rPr lang="en-US" sz="1200" dirty="0" smtClean="0"/>
                        <a:t>TA-21 Delta Prime (DP) West Investigations Letter Report</a:t>
                      </a:r>
                      <a:endParaRPr lang="en-US" sz="1200" dirty="0"/>
                    </a:p>
                  </a:txBody>
                  <a:tcPr/>
                </a:tc>
                <a:tc>
                  <a:txBody>
                    <a:bodyPr/>
                    <a:lstStyle/>
                    <a:p>
                      <a:r>
                        <a:rPr lang="en-US" sz="1200" dirty="0" smtClean="0"/>
                        <a:t>Letter report that summarizes the initiation of investigation activities after the removal of waste lines at DP West.</a:t>
                      </a:r>
                      <a:endParaRPr lang="en-US" sz="1200" dirty="0"/>
                    </a:p>
                  </a:txBody>
                  <a:tcPr/>
                </a:tc>
                <a:tc>
                  <a:txBody>
                    <a:bodyPr/>
                    <a:lstStyle/>
                    <a:p>
                      <a:pPr algn="ctr"/>
                      <a:r>
                        <a:rPr lang="en-US" sz="1200" dirty="0" smtClean="0"/>
                        <a:t>9/30/2019</a:t>
                      </a:r>
                      <a:endParaRPr lang="en-US" sz="1200" dirty="0"/>
                    </a:p>
                  </a:txBody>
                  <a:tcPr/>
                </a:tc>
                <a:extLst>
                  <a:ext uri="{0D108BD9-81ED-4DB2-BD59-A6C34878D82A}">
                    <a16:rowId xmlns="" xmlns:a16="http://schemas.microsoft.com/office/drawing/2014/main" val="1205570131"/>
                  </a:ext>
                </a:extLst>
              </a:tr>
            </a:tbl>
          </a:graphicData>
        </a:graphic>
      </p:graphicFrame>
      <p:sp>
        <p:nvSpPr>
          <p:cNvPr id="7" name="TextBox 6"/>
          <p:cNvSpPr txBox="1"/>
          <p:nvPr/>
        </p:nvSpPr>
        <p:spPr>
          <a:xfrm>
            <a:off x="4823737" y="6033475"/>
            <a:ext cx="3108960" cy="553998"/>
          </a:xfrm>
          <a:prstGeom prst="rect">
            <a:avLst/>
          </a:prstGeom>
          <a:noFill/>
        </p:spPr>
        <p:txBody>
          <a:bodyPr wrap="square" rtlCol="0">
            <a:spAutoFit/>
          </a:bodyPr>
          <a:lstStyle/>
          <a:p>
            <a:pPr algn="ctr"/>
            <a:r>
              <a:rPr lang="en-US" sz="1000" dirty="0" smtClean="0">
                <a:solidFill>
                  <a:srgbClr val="336600"/>
                </a:solidFill>
              </a:rPr>
              <a:t>Building 21-257 at Technical Area 21 will be decontaminated and demolished and associated SWMUs/AOCs will be investigated.</a:t>
            </a:r>
            <a:endParaRPr lang="en-US" sz="1000" dirty="0">
              <a:solidFill>
                <a:srgbClr val="336600"/>
              </a:solidFill>
            </a:endParaRP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4823737" y="2998464"/>
            <a:ext cx="3017520" cy="3017520"/>
          </a:xfrm>
          <a:prstGeom prst="rect">
            <a:avLst/>
          </a:prstGeom>
          <a:ln w="38100">
            <a:solidFill>
              <a:srgbClr val="336600"/>
            </a:solidFill>
          </a:ln>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1307452" y="2810294"/>
            <a:ext cx="2834640" cy="2834640"/>
          </a:xfrm>
          <a:prstGeom prst="rect">
            <a:avLst/>
          </a:prstGeom>
          <a:ln w="38100">
            <a:solidFill>
              <a:srgbClr val="336600"/>
            </a:solidFill>
          </a:ln>
        </p:spPr>
      </p:pic>
      <p:sp>
        <p:nvSpPr>
          <p:cNvPr id="8" name="TextBox 7"/>
          <p:cNvSpPr txBox="1"/>
          <p:nvPr/>
        </p:nvSpPr>
        <p:spPr>
          <a:xfrm>
            <a:off x="1081800" y="5687632"/>
            <a:ext cx="3300174" cy="400110"/>
          </a:xfrm>
          <a:prstGeom prst="rect">
            <a:avLst/>
          </a:prstGeom>
          <a:noFill/>
        </p:spPr>
        <p:txBody>
          <a:bodyPr wrap="square" rtlCol="0">
            <a:spAutoFit/>
          </a:bodyPr>
          <a:lstStyle/>
          <a:p>
            <a:pPr algn="ctr"/>
            <a:r>
              <a:rPr lang="en-US" sz="1000" dirty="0" smtClean="0">
                <a:solidFill>
                  <a:srgbClr val="336600"/>
                </a:solidFill>
              </a:rPr>
              <a:t>Remaining slabs at DP West at Technical Area 21 will be removed and sumps and waste lines investigated.</a:t>
            </a:r>
            <a:endParaRPr lang="en-US" sz="1000" dirty="0">
              <a:solidFill>
                <a:srgbClr val="336600"/>
              </a:solidFill>
            </a:endParaRPr>
          </a:p>
        </p:txBody>
      </p:sp>
    </p:spTree>
    <p:extLst>
      <p:ext uri="{BB962C8B-B14F-4D97-AF65-F5344CB8AC3E}">
        <p14:creationId xmlns:p14="http://schemas.microsoft.com/office/powerpoint/2010/main" val="20887638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105275" y="171607"/>
            <a:ext cx="5038725" cy="504825"/>
          </a:xfrm>
        </p:spPr>
        <p:txBody>
          <a:bodyPr/>
          <a:lstStyle/>
          <a:p>
            <a:r>
              <a:rPr lang="en-US" sz="3200" b="0" dirty="0" smtClean="0">
                <a:effectLst>
                  <a:outerShdw blurRad="38100" dist="38100" dir="2700000" algn="tl">
                    <a:srgbClr val="000000">
                      <a:alpha val="43137"/>
                    </a:srgbClr>
                  </a:outerShdw>
                </a:effectLst>
              </a:rPr>
              <a:t>Appendix B Milestones</a:t>
            </a:r>
            <a:endParaRPr lang="en-US" sz="3200" b="0" dirty="0">
              <a:effectLst>
                <a:outerShdw blurRad="38100" dist="38100" dir="2700000" algn="tl">
                  <a:srgbClr val="000000">
                    <a:alpha val="43137"/>
                  </a:srgbClr>
                </a:outerShdw>
              </a:effectLst>
            </a:endParaRPr>
          </a:p>
        </p:txBody>
      </p:sp>
      <p:sp>
        <p:nvSpPr>
          <p:cNvPr id="5" name="Content Placeholder 4"/>
          <p:cNvSpPr>
            <a:spLocks noGrp="1"/>
          </p:cNvSpPr>
          <p:nvPr>
            <p:ph idx="1"/>
          </p:nvPr>
        </p:nvSpPr>
        <p:spPr>
          <a:xfrm>
            <a:off x="457200" y="1220189"/>
            <a:ext cx="8229600" cy="4525963"/>
          </a:xfrm>
        </p:spPr>
        <p:txBody>
          <a:bodyPr/>
          <a:lstStyle/>
          <a:p>
            <a:pPr marL="0" indent="0">
              <a:buNone/>
            </a:pPr>
            <a:r>
              <a:rPr lang="en-US" sz="2400" b="1" dirty="0" smtClean="0">
                <a:solidFill>
                  <a:srgbClr val="003399"/>
                </a:solidFill>
                <a:latin typeface="Arial" panose="020B0604020202020204" pitchFamily="34" charset="0"/>
                <a:cs typeface="Arial" panose="020B0604020202020204" pitchFamily="34" charset="0"/>
              </a:rPr>
              <a:t>Known </a:t>
            </a:r>
            <a:r>
              <a:rPr lang="en-US" sz="2400" b="1" dirty="0">
                <a:solidFill>
                  <a:srgbClr val="003399"/>
                </a:solidFill>
                <a:latin typeface="Arial" panose="020B0604020202020204" pitchFamily="34" charset="0"/>
                <a:cs typeface="Arial" panose="020B0604020202020204" pitchFamily="34" charset="0"/>
              </a:rPr>
              <a:t>Cleanup Sites (Above SSLs) Campaign</a:t>
            </a:r>
            <a:endParaRPr lang="en-US" sz="2400" b="1" dirty="0" smtClean="0">
              <a:solidFill>
                <a:srgbClr val="003399"/>
              </a:solidFill>
              <a:latin typeface="Arial" panose="020B0604020202020204" pitchFamily="34" charset="0"/>
              <a:cs typeface="Arial" panose="020B0604020202020204" pitchFamily="34" charset="0"/>
            </a:endParaRPr>
          </a:p>
          <a:p>
            <a:pPr>
              <a:buFont typeface="Wingdings" panose="05000000000000000000" pitchFamily="2" charset="2"/>
              <a:buChar char="q"/>
            </a:pPr>
            <a:r>
              <a:rPr lang="en-US" sz="2400" dirty="0" smtClean="0">
                <a:solidFill>
                  <a:srgbClr val="003399"/>
                </a:solidFill>
                <a:latin typeface="Arial" panose="020B0604020202020204" pitchFamily="34" charset="0"/>
                <a:cs typeface="Arial" panose="020B0604020202020204" pitchFamily="34" charset="0"/>
              </a:rPr>
              <a:t>Includes </a:t>
            </a:r>
            <a:r>
              <a:rPr lang="en-US" sz="2400" dirty="0">
                <a:solidFill>
                  <a:srgbClr val="003399"/>
                </a:solidFill>
                <a:latin typeface="Arial" panose="020B0604020202020204" pitchFamily="34" charset="0"/>
                <a:cs typeface="Arial" panose="020B0604020202020204" pitchFamily="34" charset="0"/>
              </a:rPr>
              <a:t>soil removal from six sites that previous investigations identified have hazardous contaminants at concentration that exceed the target risk levels of 10</a:t>
            </a:r>
            <a:r>
              <a:rPr lang="en-US" sz="2400" baseline="30000" dirty="0">
                <a:solidFill>
                  <a:srgbClr val="003399"/>
                </a:solidFill>
                <a:latin typeface="Arial" panose="020B0604020202020204" pitchFamily="34" charset="0"/>
                <a:cs typeface="Arial" panose="020B0604020202020204" pitchFamily="34" charset="0"/>
              </a:rPr>
              <a:t>-5</a:t>
            </a:r>
            <a:r>
              <a:rPr lang="en-US" sz="2400" dirty="0">
                <a:solidFill>
                  <a:srgbClr val="003399"/>
                </a:solidFill>
                <a:latin typeface="Arial" panose="020B0604020202020204" pitchFamily="34" charset="0"/>
                <a:cs typeface="Arial" panose="020B0604020202020204" pitchFamily="34" charset="0"/>
              </a:rPr>
              <a:t> lifetime excess cancer risk for carcinogenic </a:t>
            </a:r>
            <a:r>
              <a:rPr lang="en-US" sz="2400" dirty="0" smtClean="0">
                <a:solidFill>
                  <a:srgbClr val="003399"/>
                </a:solidFill>
                <a:latin typeface="Arial" panose="020B0604020202020204" pitchFamily="34" charset="0"/>
                <a:cs typeface="Arial" panose="020B0604020202020204" pitchFamily="34" charset="0"/>
              </a:rPr>
              <a:t>contaminants </a:t>
            </a:r>
            <a:r>
              <a:rPr lang="en-US" sz="2400" dirty="0">
                <a:solidFill>
                  <a:srgbClr val="003399"/>
                </a:solidFill>
                <a:latin typeface="Arial" panose="020B0604020202020204" pitchFamily="34" charset="0"/>
                <a:cs typeface="Arial" panose="020B0604020202020204" pitchFamily="34" charset="0"/>
              </a:rPr>
              <a:t>and a hazard index (HI) of 1 for non-carcinogenic </a:t>
            </a:r>
            <a:r>
              <a:rPr lang="en-US" sz="2400" dirty="0" smtClean="0">
                <a:solidFill>
                  <a:srgbClr val="003399"/>
                </a:solidFill>
                <a:latin typeface="Arial" panose="020B0604020202020204" pitchFamily="34" charset="0"/>
                <a:cs typeface="Arial" panose="020B0604020202020204" pitchFamily="34" charset="0"/>
              </a:rPr>
              <a:t>contaminants. Accelerates cleanups in advance of finalizing remaining aggregate area site investigations.</a:t>
            </a:r>
          </a:p>
          <a:p>
            <a:pPr marL="457200" lvl="1" indent="0">
              <a:buNone/>
            </a:pPr>
            <a:endParaRPr lang="en-US" sz="1000" dirty="0">
              <a:solidFill>
                <a:srgbClr val="003399"/>
              </a:solidFill>
              <a:latin typeface="Arial" panose="020B0604020202020204" pitchFamily="34" charset="0"/>
              <a:cs typeface="Arial" panose="020B0604020202020204" pitchFamily="34" charset="0"/>
            </a:endParaRPr>
          </a:p>
          <a:p>
            <a:pPr marL="457200" lvl="1" indent="0">
              <a:buNone/>
            </a:pPr>
            <a:r>
              <a:rPr lang="en-US" sz="1600" dirty="0">
                <a:solidFill>
                  <a:srgbClr val="003399"/>
                </a:solidFill>
                <a:latin typeface="Arial" panose="020B0604020202020204" pitchFamily="34" charset="0"/>
                <a:cs typeface="Arial" panose="020B0604020202020204" pitchFamily="34" charset="0"/>
              </a:rPr>
              <a:t>Aggregate Areas in </a:t>
            </a:r>
            <a:r>
              <a:rPr lang="en-US" sz="1600" dirty="0" smtClean="0">
                <a:solidFill>
                  <a:srgbClr val="003399"/>
                </a:solidFill>
                <a:latin typeface="Arial" panose="020B0604020202020204" pitchFamily="34" charset="0"/>
                <a:cs typeface="Arial" panose="020B0604020202020204" pitchFamily="34" charset="0"/>
              </a:rPr>
              <a:t>campaign</a:t>
            </a:r>
            <a:r>
              <a:rPr lang="en-US" sz="1600" dirty="0">
                <a:solidFill>
                  <a:srgbClr val="003399"/>
                </a:solidFill>
                <a:latin typeface="Arial" panose="020B0604020202020204" pitchFamily="34" charset="0"/>
                <a:cs typeface="Arial" panose="020B0604020202020204" pitchFamily="34" charset="0"/>
              </a:rPr>
              <a:t>:</a:t>
            </a:r>
          </a:p>
          <a:p>
            <a:pPr lvl="1"/>
            <a:r>
              <a:rPr lang="en-US" sz="1600" dirty="0" smtClean="0">
                <a:solidFill>
                  <a:srgbClr val="003399"/>
                </a:solidFill>
                <a:latin typeface="Arial" panose="020B0604020202020204" pitchFamily="34" charset="0"/>
                <a:cs typeface="Arial" panose="020B0604020202020204" pitchFamily="34" charset="0"/>
              </a:rPr>
              <a:t>North Ancho Canyon Aggregate Area</a:t>
            </a:r>
          </a:p>
          <a:p>
            <a:pPr lvl="1"/>
            <a:r>
              <a:rPr lang="en-US" sz="1600" dirty="0" smtClean="0">
                <a:solidFill>
                  <a:srgbClr val="003399"/>
                </a:solidFill>
                <a:latin typeface="Arial" panose="020B0604020202020204" pitchFamily="34" charset="0"/>
                <a:cs typeface="Arial" panose="020B0604020202020204" pitchFamily="34" charset="0"/>
              </a:rPr>
              <a:t>Upper </a:t>
            </a:r>
            <a:r>
              <a:rPr lang="en-US" sz="1600" dirty="0" err="1" smtClean="0">
                <a:solidFill>
                  <a:srgbClr val="003399"/>
                </a:solidFill>
                <a:latin typeface="Arial" panose="020B0604020202020204" pitchFamily="34" charset="0"/>
                <a:cs typeface="Arial" panose="020B0604020202020204" pitchFamily="34" charset="0"/>
              </a:rPr>
              <a:t>Mortandad</a:t>
            </a:r>
            <a:r>
              <a:rPr lang="en-US" sz="1600" dirty="0" smtClean="0">
                <a:solidFill>
                  <a:srgbClr val="003399"/>
                </a:solidFill>
                <a:latin typeface="Arial" panose="020B0604020202020204" pitchFamily="34" charset="0"/>
                <a:cs typeface="Arial" panose="020B0604020202020204" pitchFamily="34" charset="0"/>
              </a:rPr>
              <a:t> </a:t>
            </a:r>
            <a:r>
              <a:rPr lang="en-US" sz="1600" dirty="0">
                <a:solidFill>
                  <a:srgbClr val="003399"/>
                </a:solidFill>
                <a:latin typeface="Arial" panose="020B0604020202020204" pitchFamily="34" charset="0"/>
                <a:cs typeface="Arial" panose="020B0604020202020204" pitchFamily="34" charset="0"/>
              </a:rPr>
              <a:t>Canyon Aggregate Area</a:t>
            </a:r>
          </a:p>
          <a:p>
            <a:pPr lvl="1"/>
            <a:r>
              <a:rPr lang="en-US" sz="1600" dirty="0" smtClean="0">
                <a:solidFill>
                  <a:srgbClr val="003399"/>
                </a:solidFill>
                <a:latin typeface="Arial" panose="020B0604020202020204" pitchFamily="34" charset="0"/>
                <a:cs typeface="Arial" panose="020B0604020202020204" pitchFamily="34" charset="0"/>
              </a:rPr>
              <a:t>Upper </a:t>
            </a:r>
            <a:r>
              <a:rPr lang="en-US" sz="1600" dirty="0" err="1" smtClean="0">
                <a:solidFill>
                  <a:srgbClr val="003399"/>
                </a:solidFill>
                <a:latin typeface="Arial" panose="020B0604020202020204" pitchFamily="34" charset="0"/>
                <a:cs typeface="Arial" panose="020B0604020202020204" pitchFamily="34" charset="0"/>
              </a:rPr>
              <a:t>Cañada</a:t>
            </a:r>
            <a:r>
              <a:rPr lang="en-US" sz="1600" dirty="0" smtClean="0">
                <a:solidFill>
                  <a:srgbClr val="003399"/>
                </a:solidFill>
                <a:latin typeface="Arial" panose="020B0604020202020204" pitchFamily="34" charset="0"/>
                <a:cs typeface="Arial" panose="020B0604020202020204" pitchFamily="34" charset="0"/>
              </a:rPr>
              <a:t> del </a:t>
            </a:r>
            <a:r>
              <a:rPr lang="en-US" sz="1600" dirty="0" err="1" smtClean="0">
                <a:solidFill>
                  <a:srgbClr val="003399"/>
                </a:solidFill>
                <a:latin typeface="Arial" panose="020B0604020202020204" pitchFamily="34" charset="0"/>
                <a:cs typeface="Arial" panose="020B0604020202020204" pitchFamily="34" charset="0"/>
              </a:rPr>
              <a:t>Buey</a:t>
            </a:r>
            <a:r>
              <a:rPr lang="en-US" sz="1600" dirty="0" smtClean="0">
                <a:solidFill>
                  <a:srgbClr val="003399"/>
                </a:solidFill>
                <a:latin typeface="Arial" panose="020B0604020202020204" pitchFamily="34" charset="0"/>
                <a:cs typeface="Arial" panose="020B0604020202020204" pitchFamily="34" charset="0"/>
              </a:rPr>
              <a:t> Aggregate Area</a:t>
            </a:r>
            <a:endParaRPr lang="en-US" sz="1600" dirty="0">
              <a:solidFill>
                <a:srgbClr val="003399"/>
              </a:solidFill>
              <a:latin typeface="Arial" panose="020B0604020202020204" pitchFamily="34" charset="0"/>
              <a:cs typeface="Arial" panose="020B0604020202020204" pitchFamily="34" charset="0"/>
            </a:endParaRPr>
          </a:p>
          <a:p>
            <a:pPr lvl="1"/>
            <a:r>
              <a:rPr lang="en-US" sz="1600" dirty="0" err="1" smtClean="0">
                <a:solidFill>
                  <a:srgbClr val="003399"/>
                </a:solidFill>
                <a:latin typeface="Arial" panose="020B0604020202020204" pitchFamily="34" charset="0"/>
                <a:cs typeface="Arial" panose="020B0604020202020204" pitchFamily="34" charset="0"/>
              </a:rPr>
              <a:t>Threemile</a:t>
            </a:r>
            <a:r>
              <a:rPr lang="en-US" sz="1600" dirty="0" smtClean="0">
                <a:solidFill>
                  <a:srgbClr val="003399"/>
                </a:solidFill>
                <a:latin typeface="Arial" panose="020B0604020202020204" pitchFamily="34" charset="0"/>
                <a:cs typeface="Arial" panose="020B0604020202020204" pitchFamily="34" charset="0"/>
              </a:rPr>
              <a:t> Canyon Aggregate Area</a:t>
            </a:r>
            <a:endParaRPr lang="en-US" sz="1600" dirty="0">
              <a:solidFill>
                <a:srgbClr val="003399"/>
              </a:solidFill>
              <a:latin typeface="Arial" panose="020B0604020202020204" pitchFamily="34" charset="0"/>
              <a:cs typeface="Arial" panose="020B0604020202020204" pitchFamily="34" charset="0"/>
            </a:endParaRPr>
          </a:p>
          <a:p>
            <a:pPr>
              <a:buFont typeface="Wingdings" panose="05000000000000000000" pitchFamily="2" charset="2"/>
              <a:buChar char="q"/>
            </a:pPr>
            <a:endParaRPr lang="en-US" sz="2400" dirty="0" smtClean="0">
              <a:solidFill>
                <a:srgbClr val="00339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96052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105275" y="171607"/>
            <a:ext cx="5038725" cy="504825"/>
          </a:xfrm>
        </p:spPr>
        <p:txBody>
          <a:bodyPr/>
          <a:lstStyle/>
          <a:p>
            <a:r>
              <a:rPr lang="en-US" sz="3200" b="0" dirty="0">
                <a:effectLst>
                  <a:outerShdw blurRad="38100" dist="38100" dir="2700000" algn="tl">
                    <a:srgbClr val="000000">
                      <a:alpha val="43137"/>
                    </a:srgbClr>
                  </a:outerShdw>
                </a:effectLst>
              </a:rPr>
              <a:t>Appendix B Milestones</a:t>
            </a:r>
          </a:p>
        </p:txBody>
      </p:sp>
      <p:sp>
        <p:nvSpPr>
          <p:cNvPr id="5" name="Content Placeholder 4"/>
          <p:cNvSpPr>
            <a:spLocks noGrp="1"/>
          </p:cNvSpPr>
          <p:nvPr>
            <p:ph idx="1"/>
          </p:nvPr>
        </p:nvSpPr>
        <p:spPr>
          <a:xfrm>
            <a:off x="399638" y="1119184"/>
            <a:ext cx="8229600" cy="400855"/>
          </a:xfrm>
        </p:spPr>
        <p:txBody>
          <a:bodyPr/>
          <a:lstStyle/>
          <a:p>
            <a:pPr marL="0" indent="0">
              <a:buNone/>
            </a:pPr>
            <a:r>
              <a:rPr lang="en-US" sz="1800" b="1" dirty="0">
                <a:solidFill>
                  <a:srgbClr val="003399"/>
                </a:solidFill>
                <a:latin typeface="Arial" panose="020B0604020202020204" pitchFamily="34" charset="0"/>
                <a:cs typeface="Arial" panose="020B0604020202020204" pitchFamily="34" charset="0"/>
              </a:rPr>
              <a:t>Known Cleanup Sites (Above SSLs) Campaign</a:t>
            </a:r>
          </a:p>
        </p:txBody>
      </p:sp>
      <p:graphicFrame>
        <p:nvGraphicFramePr>
          <p:cNvPr id="6" name="Table 5"/>
          <p:cNvGraphicFramePr>
            <a:graphicFrameLocks noGrp="1"/>
          </p:cNvGraphicFramePr>
          <p:nvPr>
            <p:extLst/>
          </p:nvPr>
        </p:nvGraphicFramePr>
        <p:xfrm>
          <a:off x="457200" y="1548299"/>
          <a:ext cx="8229600" cy="1463040"/>
        </p:xfrm>
        <a:graphic>
          <a:graphicData uri="http://schemas.openxmlformats.org/drawingml/2006/table">
            <a:tbl>
              <a:tblPr firstRow="1" bandRow="1">
                <a:tableStyleId>{5C22544A-7EE6-4342-B048-85BDC9FD1C3A}</a:tableStyleId>
              </a:tblPr>
              <a:tblGrid>
                <a:gridCol w="880484">
                  <a:extLst>
                    <a:ext uri="{9D8B030D-6E8A-4147-A177-3AD203B41FA5}">
                      <a16:colId xmlns="" xmlns:a16="http://schemas.microsoft.com/office/drawing/2014/main" val="4279633585"/>
                    </a:ext>
                  </a:extLst>
                </a:gridCol>
                <a:gridCol w="2710916">
                  <a:extLst>
                    <a:ext uri="{9D8B030D-6E8A-4147-A177-3AD203B41FA5}">
                      <a16:colId xmlns="" xmlns:a16="http://schemas.microsoft.com/office/drawing/2014/main" val="2228852139"/>
                    </a:ext>
                  </a:extLst>
                </a:gridCol>
                <a:gridCol w="3705987">
                  <a:extLst>
                    <a:ext uri="{9D8B030D-6E8A-4147-A177-3AD203B41FA5}">
                      <a16:colId xmlns="" xmlns:a16="http://schemas.microsoft.com/office/drawing/2014/main" val="2315492126"/>
                    </a:ext>
                  </a:extLst>
                </a:gridCol>
                <a:gridCol w="932213">
                  <a:extLst>
                    <a:ext uri="{9D8B030D-6E8A-4147-A177-3AD203B41FA5}">
                      <a16:colId xmlns="" xmlns:a16="http://schemas.microsoft.com/office/drawing/2014/main" val="3361030359"/>
                    </a:ext>
                  </a:extLst>
                </a:gridCol>
              </a:tblGrid>
              <a:tr h="370840">
                <a:tc>
                  <a:txBody>
                    <a:bodyPr/>
                    <a:lstStyle/>
                    <a:p>
                      <a:pPr algn="ctr"/>
                      <a:r>
                        <a:rPr lang="en-US" sz="1200" dirty="0" smtClean="0"/>
                        <a:t>Milestone #</a:t>
                      </a:r>
                      <a:endParaRPr lang="en-US" sz="1200" dirty="0"/>
                    </a:p>
                  </a:txBody>
                  <a:tcPr/>
                </a:tc>
                <a:tc>
                  <a:txBody>
                    <a:bodyPr/>
                    <a:lstStyle/>
                    <a:p>
                      <a:pPr algn="ctr"/>
                      <a:r>
                        <a:rPr lang="en-US" sz="1200" dirty="0" smtClean="0"/>
                        <a:t>Milestone</a:t>
                      </a:r>
                      <a:endParaRPr lang="en-US" sz="1200" dirty="0"/>
                    </a:p>
                  </a:txBody>
                  <a:tcPr/>
                </a:tc>
                <a:tc>
                  <a:txBody>
                    <a:bodyPr/>
                    <a:lstStyle/>
                    <a:p>
                      <a:pPr algn="ctr"/>
                      <a:r>
                        <a:rPr lang="en-US" sz="1200" dirty="0" smtClean="0"/>
                        <a:t>Milestone Description</a:t>
                      </a:r>
                      <a:endParaRPr lang="en-US" sz="1200" dirty="0"/>
                    </a:p>
                  </a:txBody>
                  <a:tcPr/>
                </a:tc>
                <a:tc>
                  <a:txBody>
                    <a:bodyPr/>
                    <a:lstStyle/>
                    <a:p>
                      <a:pPr algn="ctr"/>
                      <a:r>
                        <a:rPr lang="en-US" sz="1200" dirty="0" smtClean="0"/>
                        <a:t>Milestone Date</a:t>
                      </a:r>
                      <a:endParaRPr lang="en-US" sz="1200" dirty="0"/>
                    </a:p>
                  </a:txBody>
                  <a:tcPr/>
                </a:tc>
                <a:extLst>
                  <a:ext uri="{0D108BD9-81ED-4DB2-BD59-A6C34878D82A}">
                    <a16:rowId xmlns="" xmlns:a16="http://schemas.microsoft.com/office/drawing/2014/main" val="1620895698"/>
                  </a:ext>
                </a:extLst>
              </a:tr>
              <a:tr h="370840">
                <a:tc>
                  <a:txBody>
                    <a:bodyPr/>
                    <a:lstStyle/>
                    <a:p>
                      <a:pPr algn="ctr"/>
                      <a:r>
                        <a:rPr lang="en-US" sz="1200" dirty="0" smtClean="0"/>
                        <a:t>19</a:t>
                      </a:r>
                      <a:endParaRPr lang="en-US" sz="1200" dirty="0"/>
                    </a:p>
                  </a:txBody>
                  <a:tcPr/>
                </a:tc>
                <a:tc>
                  <a:txBody>
                    <a:bodyPr/>
                    <a:lstStyle/>
                    <a:p>
                      <a:r>
                        <a:rPr lang="en-US" sz="1200" dirty="0" smtClean="0"/>
                        <a:t>Field Completion Letter Report for Aggregate Area Known Cleanup Sites; SWMU 39-002(a),</a:t>
                      </a:r>
                      <a:r>
                        <a:rPr lang="en-US" sz="1200" baseline="0" dirty="0" smtClean="0"/>
                        <a:t> </a:t>
                      </a:r>
                      <a:r>
                        <a:rPr lang="en-US" sz="1200" dirty="0" smtClean="0"/>
                        <a:t>SWMU 46-004(q), SWMU 15-008(b),</a:t>
                      </a:r>
                      <a:r>
                        <a:rPr lang="en-US" sz="1200" baseline="0" dirty="0" smtClean="0"/>
                        <a:t> </a:t>
                      </a:r>
                      <a:r>
                        <a:rPr lang="en-US" sz="1200" dirty="0" smtClean="0"/>
                        <a:t>and SWMU 15-007(c)</a:t>
                      </a:r>
                      <a:endParaRPr lang="en-US" sz="1200" dirty="0"/>
                    </a:p>
                  </a:txBody>
                  <a:tcPr/>
                </a:tc>
                <a:tc>
                  <a:txBody>
                    <a:bodyPr/>
                    <a:lstStyle/>
                    <a:p>
                      <a:r>
                        <a:rPr lang="en-US" sz="1200" dirty="0" smtClean="0"/>
                        <a:t>Letter report documenting field completion of cleanups of remaining four sites currently known to exceed soil screening levels. Sites to be addressed are;</a:t>
                      </a:r>
                      <a:br>
                        <a:rPr lang="en-US" sz="1200" dirty="0" smtClean="0"/>
                      </a:br>
                      <a:r>
                        <a:rPr lang="en-US" sz="1200" dirty="0" smtClean="0"/>
                        <a:t>SWMU 39-002(a), SWMU 46-004(q), SWMU 15-008(b), and SWMU 15-007(c).</a:t>
                      </a:r>
                      <a:endParaRPr lang="en-US" sz="1200" dirty="0"/>
                    </a:p>
                  </a:txBody>
                  <a:tcPr/>
                </a:tc>
                <a:tc>
                  <a:txBody>
                    <a:bodyPr/>
                    <a:lstStyle/>
                    <a:p>
                      <a:pPr algn="ctr"/>
                      <a:r>
                        <a:rPr lang="en-US" sz="1200" dirty="0" smtClean="0"/>
                        <a:t>9/30/2019</a:t>
                      </a:r>
                      <a:endParaRPr lang="en-US" sz="1200" dirty="0"/>
                    </a:p>
                  </a:txBody>
                  <a:tcPr/>
                </a:tc>
                <a:extLst>
                  <a:ext uri="{0D108BD9-81ED-4DB2-BD59-A6C34878D82A}">
                    <a16:rowId xmlns="" xmlns:a16="http://schemas.microsoft.com/office/drawing/2014/main" val="1205570131"/>
                  </a:ext>
                </a:extLst>
              </a:tr>
            </a:tbl>
          </a:graphicData>
        </a:graphic>
      </p:graphicFrame>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9000" y="3155949"/>
            <a:ext cx="2520950" cy="3361267"/>
          </a:xfrm>
          <a:prstGeom prst="rect">
            <a:avLst/>
          </a:prstGeom>
          <a:ln w="38100">
            <a:solidFill>
              <a:srgbClr val="336600"/>
            </a:solidFill>
          </a:ln>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5700776" y="3576574"/>
            <a:ext cx="3364992" cy="2523744"/>
          </a:xfrm>
          <a:prstGeom prst="rect">
            <a:avLst/>
          </a:prstGeom>
          <a:ln w="38100">
            <a:solidFill>
              <a:srgbClr val="336600"/>
            </a:solidFill>
          </a:ln>
        </p:spPr>
      </p:pic>
      <p:sp>
        <p:nvSpPr>
          <p:cNvPr id="7" name="TextBox 6"/>
          <p:cNvSpPr txBox="1"/>
          <p:nvPr/>
        </p:nvSpPr>
        <p:spPr>
          <a:xfrm>
            <a:off x="399638" y="3103948"/>
            <a:ext cx="2753261" cy="553998"/>
          </a:xfrm>
          <a:prstGeom prst="rect">
            <a:avLst/>
          </a:prstGeom>
          <a:noFill/>
        </p:spPr>
        <p:txBody>
          <a:bodyPr wrap="square" rtlCol="0">
            <a:spAutoFit/>
          </a:bodyPr>
          <a:lstStyle/>
          <a:p>
            <a:r>
              <a:rPr lang="en-US" sz="1000" dirty="0" smtClean="0">
                <a:solidFill>
                  <a:srgbClr val="336600"/>
                </a:solidFill>
              </a:rPr>
              <a:t>Sampling and cleanup of contaminated soil at </a:t>
            </a:r>
            <a:r>
              <a:rPr lang="en-US" sz="1000" dirty="0">
                <a:solidFill>
                  <a:srgbClr val="336600"/>
                </a:solidFill>
              </a:rPr>
              <a:t>a former </a:t>
            </a:r>
            <a:r>
              <a:rPr lang="en-US" sz="1000" dirty="0" smtClean="0">
                <a:solidFill>
                  <a:srgbClr val="336600"/>
                </a:solidFill>
              </a:rPr>
              <a:t>outfall in TA-50, </a:t>
            </a:r>
            <a:r>
              <a:rPr lang="en-US" sz="1000" dirty="0">
                <a:solidFill>
                  <a:srgbClr val="336600"/>
                </a:solidFill>
              </a:rPr>
              <a:t>SWMU </a:t>
            </a:r>
            <a:r>
              <a:rPr lang="en-US" sz="1000" dirty="0" smtClean="0">
                <a:solidFill>
                  <a:srgbClr val="336600"/>
                </a:solidFill>
              </a:rPr>
              <a:t>50-006(d), and site stabilization after cleanup.</a:t>
            </a:r>
            <a:endParaRPr lang="en-US" sz="1000" dirty="0">
              <a:solidFill>
                <a:srgbClr val="336600"/>
              </a:solidFill>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764" y="3794019"/>
            <a:ext cx="2743200" cy="2057400"/>
          </a:xfrm>
          <a:prstGeom prst="rect">
            <a:avLst/>
          </a:prstGeom>
          <a:ln w="38100">
            <a:solidFill>
              <a:srgbClr val="336600"/>
            </a:solidFill>
          </a:ln>
        </p:spPr>
      </p:pic>
    </p:spTree>
    <p:extLst>
      <p:ext uri="{BB962C8B-B14F-4D97-AF65-F5344CB8AC3E}">
        <p14:creationId xmlns:p14="http://schemas.microsoft.com/office/powerpoint/2010/main" val="42585798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105275" y="171607"/>
            <a:ext cx="5038725" cy="504825"/>
          </a:xfrm>
        </p:spPr>
        <p:txBody>
          <a:bodyPr/>
          <a:lstStyle/>
          <a:p>
            <a:r>
              <a:rPr lang="en-US" sz="3200" b="0" dirty="0" smtClean="0">
                <a:effectLst>
                  <a:outerShdw blurRad="38100" dist="38100" dir="2700000" algn="tl">
                    <a:srgbClr val="000000">
                      <a:alpha val="43137"/>
                    </a:srgbClr>
                  </a:outerShdw>
                </a:effectLst>
              </a:rPr>
              <a:t>Appendix B Milestones</a:t>
            </a:r>
            <a:endParaRPr lang="en-US" sz="3200" b="0" dirty="0">
              <a:effectLst>
                <a:outerShdw blurRad="38100" dist="38100" dir="2700000" algn="tl">
                  <a:srgbClr val="000000">
                    <a:alpha val="43137"/>
                  </a:srgbClr>
                </a:outerShdw>
              </a:effectLst>
            </a:endParaRPr>
          </a:p>
        </p:txBody>
      </p:sp>
      <p:sp>
        <p:nvSpPr>
          <p:cNvPr id="5" name="Content Placeholder 4"/>
          <p:cNvSpPr>
            <a:spLocks noGrp="1"/>
          </p:cNvSpPr>
          <p:nvPr>
            <p:ph idx="1"/>
          </p:nvPr>
        </p:nvSpPr>
        <p:spPr>
          <a:xfrm>
            <a:off x="457200" y="1220189"/>
            <a:ext cx="8229600" cy="4525963"/>
          </a:xfrm>
        </p:spPr>
        <p:txBody>
          <a:bodyPr/>
          <a:lstStyle/>
          <a:p>
            <a:pPr marL="0" indent="0">
              <a:buNone/>
            </a:pPr>
            <a:r>
              <a:rPr lang="en-US" sz="2400" b="1" dirty="0" smtClean="0">
                <a:solidFill>
                  <a:srgbClr val="003399"/>
                </a:solidFill>
                <a:latin typeface="Arial" panose="020B0604020202020204" pitchFamily="34" charset="0"/>
                <a:cs typeface="Arial" panose="020B0604020202020204" pitchFamily="34" charset="0"/>
              </a:rPr>
              <a:t>Material </a:t>
            </a:r>
            <a:r>
              <a:rPr lang="en-US" sz="2400" b="1" dirty="0">
                <a:solidFill>
                  <a:srgbClr val="003399"/>
                </a:solidFill>
                <a:latin typeface="Arial" panose="020B0604020202020204" pitchFamily="34" charset="0"/>
                <a:cs typeface="Arial" panose="020B0604020202020204" pitchFamily="34" charset="0"/>
              </a:rPr>
              <a:t>Disposal Areas A and T Remedy Campaign</a:t>
            </a:r>
            <a:endParaRPr lang="en-US" sz="2400" b="1" dirty="0" smtClean="0">
              <a:solidFill>
                <a:srgbClr val="003399"/>
              </a:solidFill>
              <a:latin typeface="Arial" panose="020B0604020202020204" pitchFamily="34" charset="0"/>
              <a:cs typeface="Arial" panose="020B0604020202020204" pitchFamily="34" charset="0"/>
            </a:endParaRPr>
          </a:p>
          <a:p>
            <a:pPr>
              <a:buFont typeface="Wingdings" panose="05000000000000000000" pitchFamily="2" charset="2"/>
              <a:buChar char="q"/>
            </a:pPr>
            <a:r>
              <a:rPr lang="en-US" sz="2400" dirty="0" smtClean="0">
                <a:solidFill>
                  <a:srgbClr val="003399"/>
                </a:solidFill>
                <a:latin typeface="Arial" panose="020B0604020202020204" pitchFamily="34" charset="0"/>
                <a:cs typeface="Arial" panose="020B0604020202020204" pitchFamily="34" charset="0"/>
              </a:rPr>
              <a:t>Includes </a:t>
            </a:r>
            <a:r>
              <a:rPr lang="en-US" sz="2400" dirty="0">
                <a:solidFill>
                  <a:srgbClr val="003399"/>
                </a:solidFill>
                <a:latin typeface="Arial" panose="020B0604020202020204" pitchFamily="34" charset="0"/>
                <a:cs typeface="Arial" panose="020B0604020202020204" pitchFamily="34" charset="0"/>
              </a:rPr>
              <a:t>completion of additional characterization activities at MDAs A and T and installation of a moisture monitoring network at MDA T.  These CMEs will result in NMED’s statements of basis and selections of a remedy, and then the campaign will implement the remedies.</a:t>
            </a:r>
            <a:endParaRPr lang="en-US" sz="2400" dirty="0" smtClean="0">
              <a:solidFill>
                <a:srgbClr val="00339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39168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a:t>
            </a:r>
            <a:endParaRPr lang="en-US" dirty="0"/>
          </a:p>
        </p:txBody>
      </p:sp>
      <p:sp>
        <p:nvSpPr>
          <p:cNvPr id="3" name="Slide Number Placeholder 2"/>
          <p:cNvSpPr>
            <a:spLocks noGrp="1"/>
          </p:cNvSpPr>
          <p:nvPr>
            <p:ph type="sldNum" sz="quarter" idx="12"/>
          </p:nvPr>
        </p:nvSpPr>
        <p:spPr/>
        <p:txBody>
          <a:bodyPr/>
          <a:lstStyle/>
          <a:p>
            <a:fld id="{E732D00C-0C3E-43BA-A3A1-B8078CFCCE55}" type="slidenum">
              <a:rPr lang="en-US" smtClean="0"/>
              <a:t>3</a:t>
            </a:fld>
            <a:endParaRPr lang="en-US"/>
          </a:p>
        </p:txBody>
      </p:sp>
      <p:sp>
        <p:nvSpPr>
          <p:cNvPr id="4" name="Rectangle 3"/>
          <p:cNvSpPr/>
          <p:nvPr/>
        </p:nvSpPr>
        <p:spPr>
          <a:xfrm>
            <a:off x="256375" y="1037295"/>
            <a:ext cx="8562886" cy="3416320"/>
          </a:xfrm>
          <a:prstGeom prst="rect">
            <a:avLst/>
          </a:prstGeom>
        </p:spPr>
        <p:txBody>
          <a:bodyPr wrap="square">
            <a:spAutoFit/>
          </a:bodyPr>
          <a:lstStyle/>
          <a:p>
            <a:pPr marL="285750" indent="-285750">
              <a:lnSpc>
                <a:spcPct val="150000"/>
              </a:lnSpc>
              <a:buFont typeface="Wingdings" panose="05000000000000000000" pitchFamily="2" charset="2"/>
              <a:buChar char="Ø"/>
            </a:pPr>
            <a:r>
              <a:rPr lang="en-US" dirty="0" smtClean="0">
                <a:solidFill>
                  <a:srgbClr val="003399"/>
                </a:solidFill>
              </a:rPr>
              <a:t>2002: Litigation between </a:t>
            </a:r>
            <a:r>
              <a:rPr lang="en-US" dirty="0" smtClean="0">
                <a:solidFill>
                  <a:srgbClr val="003399"/>
                </a:solidFill>
              </a:rPr>
              <a:t>DOE, NMED, and the Regents of the University of California (LANS’ predecessor) </a:t>
            </a:r>
            <a:endParaRPr lang="en-US" dirty="0" smtClean="0">
              <a:solidFill>
                <a:srgbClr val="003399"/>
              </a:solidFill>
            </a:endParaRPr>
          </a:p>
          <a:p>
            <a:pPr marL="285750" indent="-285750">
              <a:lnSpc>
                <a:spcPct val="150000"/>
              </a:lnSpc>
              <a:buFont typeface="Wingdings" panose="05000000000000000000" pitchFamily="2" charset="2"/>
              <a:buChar char="Ø"/>
            </a:pPr>
            <a:r>
              <a:rPr lang="en-US" dirty="0" smtClean="0">
                <a:solidFill>
                  <a:srgbClr val="003399"/>
                </a:solidFill>
              </a:rPr>
              <a:t>2005</a:t>
            </a:r>
            <a:r>
              <a:rPr lang="en-US" dirty="0">
                <a:solidFill>
                  <a:srgbClr val="003399"/>
                </a:solidFill>
              </a:rPr>
              <a:t>:</a:t>
            </a:r>
            <a:r>
              <a:rPr lang="en-US" dirty="0" smtClean="0">
                <a:solidFill>
                  <a:srgbClr val="003399"/>
                </a:solidFill>
              </a:rPr>
              <a:t> </a:t>
            </a:r>
            <a:r>
              <a:rPr lang="en-US" dirty="0">
                <a:solidFill>
                  <a:srgbClr val="003399"/>
                </a:solidFill>
              </a:rPr>
              <a:t>NMED, DOE and the Regents of the University </a:t>
            </a:r>
            <a:r>
              <a:rPr lang="en-US" dirty="0" smtClean="0">
                <a:solidFill>
                  <a:srgbClr val="003399"/>
                </a:solidFill>
              </a:rPr>
              <a:t>of California </a:t>
            </a:r>
            <a:r>
              <a:rPr lang="en-US" dirty="0">
                <a:solidFill>
                  <a:srgbClr val="003399"/>
                </a:solidFill>
              </a:rPr>
              <a:t>entered </a:t>
            </a:r>
            <a:r>
              <a:rPr lang="en-US" dirty="0" smtClean="0">
                <a:solidFill>
                  <a:srgbClr val="003399"/>
                </a:solidFill>
              </a:rPr>
              <a:t>into a “Compliance Order on Consent” (2005 </a:t>
            </a:r>
            <a:r>
              <a:rPr lang="en-US" dirty="0">
                <a:solidFill>
                  <a:srgbClr val="003399"/>
                </a:solidFill>
              </a:rPr>
              <a:t>Consent </a:t>
            </a:r>
            <a:r>
              <a:rPr lang="en-US" dirty="0" smtClean="0">
                <a:solidFill>
                  <a:srgbClr val="003399"/>
                </a:solidFill>
              </a:rPr>
              <a:t>Order</a:t>
            </a:r>
            <a:r>
              <a:rPr lang="en-US" dirty="0" smtClean="0">
                <a:solidFill>
                  <a:srgbClr val="003399"/>
                </a:solidFill>
              </a:rPr>
              <a:t>)</a:t>
            </a:r>
            <a:endParaRPr lang="en-US" dirty="0" smtClean="0">
              <a:solidFill>
                <a:srgbClr val="003399"/>
              </a:solidFill>
            </a:endParaRPr>
          </a:p>
          <a:p>
            <a:pPr marL="285750" indent="-285750">
              <a:lnSpc>
                <a:spcPct val="150000"/>
              </a:lnSpc>
              <a:buFont typeface="Wingdings" panose="05000000000000000000" pitchFamily="2" charset="2"/>
              <a:buChar char="Ø"/>
            </a:pPr>
            <a:r>
              <a:rPr lang="en-US" dirty="0" smtClean="0">
                <a:solidFill>
                  <a:srgbClr val="003399"/>
                </a:solidFill>
              </a:rPr>
              <a:t>2012: NMED </a:t>
            </a:r>
            <a:r>
              <a:rPr lang="en-US" dirty="0" smtClean="0">
                <a:solidFill>
                  <a:srgbClr val="003399"/>
                </a:solidFill>
              </a:rPr>
              <a:t>and DOE entered </a:t>
            </a:r>
            <a:r>
              <a:rPr lang="en-US" dirty="0">
                <a:solidFill>
                  <a:srgbClr val="003399"/>
                </a:solidFill>
              </a:rPr>
              <a:t>into a non-binding </a:t>
            </a:r>
            <a:r>
              <a:rPr lang="en-US" dirty="0" smtClean="0">
                <a:solidFill>
                  <a:srgbClr val="003399"/>
                </a:solidFill>
              </a:rPr>
              <a:t>agreement, </a:t>
            </a:r>
            <a:r>
              <a:rPr lang="en-US" dirty="0">
                <a:solidFill>
                  <a:srgbClr val="003399"/>
                </a:solidFill>
              </a:rPr>
              <a:t>called the Framework </a:t>
            </a:r>
            <a:r>
              <a:rPr lang="en-US" dirty="0" smtClean="0">
                <a:solidFill>
                  <a:srgbClr val="003399"/>
                </a:solidFill>
              </a:rPr>
              <a:t>Agreement</a:t>
            </a:r>
          </a:p>
          <a:p>
            <a:pPr marL="285750" indent="-285750">
              <a:lnSpc>
                <a:spcPct val="150000"/>
              </a:lnSpc>
              <a:buFont typeface="Wingdings" panose="05000000000000000000" pitchFamily="2" charset="2"/>
              <a:buChar char="Ø"/>
            </a:pPr>
            <a:r>
              <a:rPr lang="en-US" dirty="0" smtClean="0">
                <a:solidFill>
                  <a:srgbClr val="003399"/>
                </a:solidFill>
                <a:cs typeface="Arial" panose="020B0604020202020204" pitchFamily="34" charset="0"/>
              </a:rPr>
              <a:t>2016: </a:t>
            </a:r>
            <a:r>
              <a:rPr lang="en-US" dirty="0" smtClean="0">
                <a:solidFill>
                  <a:srgbClr val="003399"/>
                </a:solidFill>
                <a:cs typeface="Arial" panose="020B0604020202020204" pitchFamily="34" charset="0"/>
              </a:rPr>
              <a:t>Consent Order </a:t>
            </a:r>
            <a:r>
              <a:rPr lang="en-US" dirty="0" smtClean="0">
                <a:solidFill>
                  <a:srgbClr val="003399"/>
                </a:solidFill>
                <a:cs typeface="Arial" panose="020B0604020202020204" pitchFamily="34" charset="0"/>
              </a:rPr>
              <a:t>signed </a:t>
            </a:r>
            <a:r>
              <a:rPr lang="en-US" dirty="0">
                <a:solidFill>
                  <a:srgbClr val="003399"/>
                </a:solidFill>
                <a:cs typeface="Arial" panose="020B0604020202020204" pitchFamily="34" charset="0"/>
              </a:rPr>
              <a:t>by </a:t>
            </a:r>
            <a:r>
              <a:rPr lang="en-US" dirty="0" smtClean="0">
                <a:solidFill>
                  <a:srgbClr val="003399"/>
                </a:solidFill>
                <a:cs typeface="Arial" panose="020B0604020202020204" pitchFamily="34" charset="0"/>
              </a:rPr>
              <a:t>NMED </a:t>
            </a:r>
            <a:r>
              <a:rPr lang="en-US" dirty="0">
                <a:solidFill>
                  <a:srgbClr val="003399"/>
                </a:solidFill>
                <a:cs typeface="Arial" panose="020B0604020202020204" pitchFamily="34" charset="0"/>
              </a:rPr>
              <a:t>and </a:t>
            </a:r>
            <a:r>
              <a:rPr lang="nl-NL" dirty="0" smtClean="0">
                <a:solidFill>
                  <a:srgbClr val="003399"/>
                </a:solidFill>
                <a:cs typeface="Arial" panose="020B0604020202020204" pitchFamily="34" charset="0"/>
              </a:rPr>
              <a:t>DOE </a:t>
            </a:r>
            <a:r>
              <a:rPr lang="nl-NL" dirty="0">
                <a:solidFill>
                  <a:srgbClr val="003399"/>
                </a:solidFill>
                <a:cs typeface="Arial" panose="020B0604020202020204" pitchFamily="34" charset="0"/>
              </a:rPr>
              <a:t>in June of </a:t>
            </a:r>
            <a:r>
              <a:rPr lang="nl-NL" dirty="0" smtClean="0">
                <a:solidFill>
                  <a:srgbClr val="003399"/>
                </a:solidFill>
                <a:cs typeface="Arial" panose="020B0604020202020204" pitchFamily="34" charset="0"/>
              </a:rPr>
              <a:t>2016. </a:t>
            </a:r>
            <a:r>
              <a:rPr lang="nl-NL" smtClean="0">
                <a:solidFill>
                  <a:srgbClr val="003399"/>
                </a:solidFill>
                <a:cs typeface="Arial" panose="020B0604020202020204" pitchFamily="34" charset="0"/>
              </a:rPr>
              <a:t>Supersedes </a:t>
            </a:r>
            <a:r>
              <a:rPr lang="nl-NL" dirty="0" smtClean="0">
                <a:solidFill>
                  <a:srgbClr val="003399"/>
                </a:solidFill>
                <a:cs typeface="Arial" panose="020B0604020202020204" pitchFamily="34" charset="0"/>
              </a:rPr>
              <a:t>the 2005 </a:t>
            </a:r>
            <a:r>
              <a:rPr lang="nl-NL" smtClean="0">
                <a:solidFill>
                  <a:srgbClr val="003399"/>
                </a:solidFill>
                <a:cs typeface="Arial" panose="020B0604020202020204" pitchFamily="34" charset="0"/>
              </a:rPr>
              <a:t>Consent </a:t>
            </a:r>
            <a:r>
              <a:rPr lang="nl-NL" smtClean="0">
                <a:solidFill>
                  <a:srgbClr val="003399"/>
                </a:solidFill>
                <a:cs typeface="Arial" panose="020B0604020202020204" pitchFamily="34" charset="0"/>
              </a:rPr>
              <a:t>Order</a:t>
            </a:r>
            <a:endParaRPr lang="nl-NL" dirty="0" smtClean="0">
              <a:solidFill>
                <a:srgbClr val="003399"/>
              </a:solidFill>
              <a:cs typeface="Arial" panose="020B0604020202020204" pitchFamily="34" charset="0"/>
            </a:endParaRPr>
          </a:p>
        </p:txBody>
      </p:sp>
    </p:spTree>
    <p:extLst>
      <p:ext uri="{BB962C8B-B14F-4D97-AF65-F5344CB8AC3E}">
        <p14:creationId xmlns:p14="http://schemas.microsoft.com/office/powerpoint/2010/main" val="16085632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105275" y="171607"/>
            <a:ext cx="5038725" cy="504825"/>
          </a:xfrm>
        </p:spPr>
        <p:txBody>
          <a:bodyPr/>
          <a:lstStyle/>
          <a:p>
            <a:r>
              <a:rPr lang="en-US" sz="3200" b="0" dirty="0">
                <a:effectLst>
                  <a:outerShdw blurRad="38100" dist="38100" dir="2700000" algn="tl">
                    <a:srgbClr val="000000">
                      <a:alpha val="43137"/>
                    </a:srgbClr>
                  </a:outerShdw>
                </a:effectLst>
              </a:rPr>
              <a:t>Appendix B Milestones</a:t>
            </a:r>
          </a:p>
        </p:txBody>
      </p:sp>
      <p:sp>
        <p:nvSpPr>
          <p:cNvPr id="5" name="Content Placeholder 4"/>
          <p:cNvSpPr>
            <a:spLocks noGrp="1"/>
          </p:cNvSpPr>
          <p:nvPr>
            <p:ph idx="1"/>
          </p:nvPr>
        </p:nvSpPr>
        <p:spPr>
          <a:xfrm>
            <a:off x="399638" y="1119184"/>
            <a:ext cx="8229600" cy="400855"/>
          </a:xfrm>
        </p:spPr>
        <p:txBody>
          <a:bodyPr/>
          <a:lstStyle/>
          <a:p>
            <a:pPr marL="0" indent="0">
              <a:buNone/>
            </a:pPr>
            <a:r>
              <a:rPr lang="en-US" sz="1800" b="1" dirty="0">
                <a:solidFill>
                  <a:srgbClr val="003399"/>
                </a:solidFill>
                <a:latin typeface="Arial" panose="020B0604020202020204" pitchFamily="34" charset="0"/>
                <a:cs typeface="Arial" panose="020B0604020202020204" pitchFamily="34" charset="0"/>
              </a:rPr>
              <a:t>Material Disposal Areas A and T Remedy Campaign</a:t>
            </a:r>
          </a:p>
        </p:txBody>
      </p:sp>
      <p:graphicFrame>
        <p:nvGraphicFramePr>
          <p:cNvPr id="6" name="Table 5"/>
          <p:cNvGraphicFramePr>
            <a:graphicFrameLocks noGrp="1"/>
          </p:cNvGraphicFramePr>
          <p:nvPr>
            <p:extLst/>
          </p:nvPr>
        </p:nvGraphicFramePr>
        <p:xfrm>
          <a:off x="457200" y="1548299"/>
          <a:ext cx="8229600" cy="1280160"/>
        </p:xfrm>
        <a:graphic>
          <a:graphicData uri="http://schemas.openxmlformats.org/drawingml/2006/table">
            <a:tbl>
              <a:tblPr firstRow="1" bandRow="1">
                <a:tableStyleId>{5C22544A-7EE6-4342-B048-85BDC9FD1C3A}</a:tableStyleId>
              </a:tblPr>
              <a:tblGrid>
                <a:gridCol w="880484">
                  <a:extLst>
                    <a:ext uri="{9D8B030D-6E8A-4147-A177-3AD203B41FA5}">
                      <a16:colId xmlns="" xmlns:a16="http://schemas.microsoft.com/office/drawing/2014/main" val="4279633585"/>
                    </a:ext>
                  </a:extLst>
                </a:gridCol>
                <a:gridCol w="2710916">
                  <a:extLst>
                    <a:ext uri="{9D8B030D-6E8A-4147-A177-3AD203B41FA5}">
                      <a16:colId xmlns="" xmlns:a16="http://schemas.microsoft.com/office/drawing/2014/main" val="2228852139"/>
                    </a:ext>
                  </a:extLst>
                </a:gridCol>
                <a:gridCol w="3705987">
                  <a:extLst>
                    <a:ext uri="{9D8B030D-6E8A-4147-A177-3AD203B41FA5}">
                      <a16:colId xmlns="" xmlns:a16="http://schemas.microsoft.com/office/drawing/2014/main" val="2315492126"/>
                    </a:ext>
                  </a:extLst>
                </a:gridCol>
                <a:gridCol w="932213">
                  <a:extLst>
                    <a:ext uri="{9D8B030D-6E8A-4147-A177-3AD203B41FA5}">
                      <a16:colId xmlns="" xmlns:a16="http://schemas.microsoft.com/office/drawing/2014/main" val="3361030359"/>
                    </a:ext>
                  </a:extLst>
                </a:gridCol>
              </a:tblGrid>
              <a:tr h="370840">
                <a:tc>
                  <a:txBody>
                    <a:bodyPr/>
                    <a:lstStyle/>
                    <a:p>
                      <a:pPr algn="ctr"/>
                      <a:r>
                        <a:rPr lang="en-US" sz="1200" dirty="0" smtClean="0"/>
                        <a:t>Milestone #</a:t>
                      </a:r>
                      <a:endParaRPr lang="en-US" sz="1200" dirty="0"/>
                    </a:p>
                  </a:txBody>
                  <a:tcPr/>
                </a:tc>
                <a:tc>
                  <a:txBody>
                    <a:bodyPr/>
                    <a:lstStyle/>
                    <a:p>
                      <a:pPr algn="ctr"/>
                      <a:r>
                        <a:rPr lang="en-US" sz="1200" dirty="0" smtClean="0"/>
                        <a:t>Milestone</a:t>
                      </a:r>
                      <a:endParaRPr lang="en-US" sz="1200" dirty="0"/>
                    </a:p>
                  </a:txBody>
                  <a:tcPr/>
                </a:tc>
                <a:tc>
                  <a:txBody>
                    <a:bodyPr/>
                    <a:lstStyle/>
                    <a:p>
                      <a:pPr algn="ctr"/>
                      <a:r>
                        <a:rPr lang="en-US" sz="1200" dirty="0" smtClean="0"/>
                        <a:t>Milestone Description</a:t>
                      </a:r>
                      <a:endParaRPr lang="en-US" sz="1200" dirty="0"/>
                    </a:p>
                  </a:txBody>
                  <a:tcPr/>
                </a:tc>
                <a:tc>
                  <a:txBody>
                    <a:bodyPr/>
                    <a:lstStyle/>
                    <a:p>
                      <a:pPr algn="ctr"/>
                      <a:r>
                        <a:rPr lang="en-US" sz="1200" dirty="0" smtClean="0"/>
                        <a:t>Milestone Date</a:t>
                      </a:r>
                      <a:endParaRPr lang="en-US" sz="1200" dirty="0"/>
                    </a:p>
                  </a:txBody>
                  <a:tcPr/>
                </a:tc>
                <a:extLst>
                  <a:ext uri="{0D108BD9-81ED-4DB2-BD59-A6C34878D82A}">
                    <a16:rowId xmlns="" xmlns:a16="http://schemas.microsoft.com/office/drawing/2014/main" val="1620895698"/>
                  </a:ext>
                </a:extLst>
              </a:tr>
              <a:tr h="370840">
                <a:tc>
                  <a:txBody>
                    <a:bodyPr/>
                    <a:lstStyle/>
                    <a:p>
                      <a:pPr algn="ctr"/>
                      <a:r>
                        <a:rPr lang="en-US" sz="1200" dirty="0" smtClean="0"/>
                        <a:t>11</a:t>
                      </a:r>
                      <a:endParaRPr lang="en-US" sz="1200" dirty="0"/>
                    </a:p>
                  </a:txBody>
                  <a:tcPr/>
                </a:tc>
                <a:tc>
                  <a:txBody>
                    <a:bodyPr/>
                    <a:lstStyle/>
                    <a:p>
                      <a:r>
                        <a:rPr lang="en-US" sz="1200" dirty="0" smtClean="0"/>
                        <a:t>Submit Revised Work Plan for </a:t>
                      </a:r>
                      <a:r>
                        <a:rPr lang="en-US" sz="1200" dirty="0" err="1" smtClean="0"/>
                        <a:t>Vadose</a:t>
                      </a:r>
                      <a:r>
                        <a:rPr lang="en-US" sz="1200" dirty="0" smtClean="0"/>
                        <a:t> Zone Moisture Monitoring at MDA T within the NES</a:t>
                      </a:r>
                      <a:endParaRPr lang="en-US" sz="1200" dirty="0"/>
                    </a:p>
                  </a:txBody>
                  <a:tcPr/>
                </a:tc>
                <a:tc>
                  <a:txBody>
                    <a:bodyPr/>
                    <a:lstStyle/>
                    <a:p>
                      <a:r>
                        <a:rPr lang="en-US" sz="1200" dirty="0" smtClean="0"/>
                        <a:t>The revised work plan will include proposed drilling, characterization activities, and installation and instrumentation of a </a:t>
                      </a:r>
                      <a:r>
                        <a:rPr lang="en-US" sz="1200" dirty="0" err="1" smtClean="0"/>
                        <a:t>vadose</a:t>
                      </a:r>
                      <a:r>
                        <a:rPr lang="en-US" sz="1200" dirty="0" smtClean="0"/>
                        <a:t> zone moisture monitoring system at MDA T within the NES.</a:t>
                      </a:r>
                      <a:endParaRPr lang="en-US" sz="1200" dirty="0"/>
                    </a:p>
                  </a:txBody>
                  <a:tcPr/>
                </a:tc>
                <a:tc>
                  <a:txBody>
                    <a:bodyPr/>
                    <a:lstStyle/>
                    <a:p>
                      <a:pPr algn="ctr"/>
                      <a:r>
                        <a:rPr lang="en-US" sz="1200" dirty="0" smtClean="0"/>
                        <a:t>6/28/2019</a:t>
                      </a:r>
                      <a:endParaRPr lang="en-US" sz="1200" dirty="0"/>
                    </a:p>
                  </a:txBody>
                  <a:tcPr/>
                </a:tc>
                <a:extLst>
                  <a:ext uri="{0D108BD9-81ED-4DB2-BD59-A6C34878D82A}">
                    <a16:rowId xmlns="" xmlns:a16="http://schemas.microsoft.com/office/drawing/2014/main" val="1205570131"/>
                  </a:ext>
                </a:extLst>
              </a:tr>
            </a:tbl>
          </a:graphicData>
        </a:graphic>
      </p:graphicFrame>
      <p:pic>
        <p:nvPicPr>
          <p:cNvPr id="7" name="Picture 6"/>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37852" y="3050810"/>
            <a:ext cx="3474720" cy="2606041"/>
          </a:xfrm>
          <a:prstGeom prst="rect">
            <a:avLst/>
          </a:prstGeom>
          <a:ln w="38100">
            <a:solidFill>
              <a:srgbClr val="336600"/>
            </a:solidFill>
          </a:ln>
          <a:effectLst/>
        </p:spPr>
      </p:pic>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4950029" y="3050810"/>
            <a:ext cx="3474720" cy="2606040"/>
          </a:xfrm>
          <a:prstGeom prst="rect">
            <a:avLst/>
          </a:prstGeom>
          <a:ln w="38100">
            <a:solidFill>
              <a:srgbClr val="336600"/>
            </a:solidFill>
          </a:ln>
          <a:effectLst/>
        </p:spPr>
      </p:pic>
      <p:sp>
        <p:nvSpPr>
          <p:cNvPr id="2" name="TextBox 1"/>
          <p:cNvSpPr txBox="1"/>
          <p:nvPr/>
        </p:nvSpPr>
        <p:spPr>
          <a:xfrm>
            <a:off x="807522" y="5704627"/>
            <a:ext cx="3335381" cy="246221"/>
          </a:xfrm>
          <a:prstGeom prst="rect">
            <a:avLst/>
          </a:prstGeom>
          <a:noFill/>
        </p:spPr>
        <p:txBody>
          <a:bodyPr wrap="square" rtlCol="0">
            <a:spAutoFit/>
          </a:bodyPr>
          <a:lstStyle/>
          <a:p>
            <a:pPr algn="ctr"/>
            <a:r>
              <a:rPr lang="en-US" sz="1000" dirty="0" smtClean="0">
                <a:solidFill>
                  <a:srgbClr val="336600"/>
                </a:solidFill>
              </a:rPr>
              <a:t>Material Disposal Area A</a:t>
            </a:r>
            <a:endParaRPr lang="en-US" sz="1000" dirty="0">
              <a:solidFill>
                <a:srgbClr val="336600"/>
              </a:solidFill>
            </a:endParaRPr>
          </a:p>
        </p:txBody>
      </p:sp>
      <p:sp>
        <p:nvSpPr>
          <p:cNvPr id="9" name="TextBox 8"/>
          <p:cNvSpPr txBox="1"/>
          <p:nvPr/>
        </p:nvSpPr>
        <p:spPr>
          <a:xfrm>
            <a:off x="5015347" y="5704627"/>
            <a:ext cx="3335381" cy="246221"/>
          </a:xfrm>
          <a:prstGeom prst="rect">
            <a:avLst/>
          </a:prstGeom>
          <a:noFill/>
        </p:spPr>
        <p:txBody>
          <a:bodyPr wrap="square" rtlCol="0">
            <a:spAutoFit/>
          </a:bodyPr>
          <a:lstStyle/>
          <a:p>
            <a:pPr algn="ctr"/>
            <a:r>
              <a:rPr lang="en-US" sz="1000" dirty="0" smtClean="0">
                <a:solidFill>
                  <a:srgbClr val="336600"/>
                </a:solidFill>
              </a:rPr>
              <a:t>Material Disposal Area T</a:t>
            </a:r>
            <a:endParaRPr lang="en-US" sz="1000" dirty="0">
              <a:solidFill>
                <a:srgbClr val="336600"/>
              </a:solidFill>
            </a:endParaRPr>
          </a:p>
        </p:txBody>
      </p:sp>
    </p:spTree>
    <p:extLst>
      <p:ext uri="{BB962C8B-B14F-4D97-AF65-F5344CB8AC3E}">
        <p14:creationId xmlns:p14="http://schemas.microsoft.com/office/powerpoint/2010/main" val="25102620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105275" y="171607"/>
            <a:ext cx="5038725" cy="504825"/>
          </a:xfrm>
        </p:spPr>
        <p:txBody>
          <a:bodyPr/>
          <a:lstStyle/>
          <a:p>
            <a:r>
              <a:rPr lang="en-US" sz="3200" b="0" dirty="0" smtClean="0">
                <a:effectLst>
                  <a:outerShdw blurRad="38100" dist="38100" dir="2700000" algn="tl">
                    <a:srgbClr val="000000">
                      <a:alpha val="43137"/>
                    </a:srgbClr>
                  </a:outerShdw>
                </a:effectLst>
              </a:rPr>
              <a:t>Appendix B Milestones</a:t>
            </a:r>
            <a:endParaRPr lang="en-US" sz="3200" b="0" dirty="0">
              <a:effectLst>
                <a:outerShdw blurRad="38100" dist="38100" dir="2700000" algn="tl">
                  <a:srgbClr val="000000">
                    <a:alpha val="43137"/>
                  </a:srgbClr>
                </a:outerShdw>
              </a:effectLst>
            </a:endParaRPr>
          </a:p>
        </p:txBody>
      </p:sp>
      <p:sp>
        <p:nvSpPr>
          <p:cNvPr id="5" name="Content Placeholder 4"/>
          <p:cNvSpPr>
            <a:spLocks noGrp="1"/>
          </p:cNvSpPr>
          <p:nvPr>
            <p:ph idx="1"/>
          </p:nvPr>
        </p:nvSpPr>
        <p:spPr>
          <a:xfrm>
            <a:off x="457200" y="1220189"/>
            <a:ext cx="8229600" cy="4525963"/>
          </a:xfrm>
        </p:spPr>
        <p:txBody>
          <a:bodyPr/>
          <a:lstStyle/>
          <a:p>
            <a:pPr marL="0" indent="0">
              <a:buNone/>
            </a:pPr>
            <a:r>
              <a:rPr lang="en-US" sz="2400" b="1" dirty="0" smtClean="0">
                <a:solidFill>
                  <a:srgbClr val="003399"/>
                </a:solidFill>
                <a:latin typeface="Arial" panose="020B0604020202020204" pitchFamily="34" charset="0"/>
                <a:cs typeface="Arial" panose="020B0604020202020204" pitchFamily="34" charset="0"/>
              </a:rPr>
              <a:t>Southern </a:t>
            </a:r>
            <a:r>
              <a:rPr lang="en-US" sz="2400" b="1" dirty="0">
                <a:solidFill>
                  <a:srgbClr val="003399"/>
                </a:solidFill>
                <a:latin typeface="Arial" panose="020B0604020202020204" pitchFamily="34" charset="0"/>
                <a:cs typeface="Arial" panose="020B0604020202020204" pitchFamily="34" charset="0"/>
              </a:rPr>
              <a:t>External Boundary Campaign</a:t>
            </a:r>
            <a:endParaRPr lang="en-US" sz="2400" b="1" dirty="0" smtClean="0">
              <a:solidFill>
                <a:srgbClr val="003399"/>
              </a:solidFill>
              <a:latin typeface="Arial" panose="020B0604020202020204" pitchFamily="34" charset="0"/>
              <a:cs typeface="Arial" panose="020B0604020202020204" pitchFamily="34" charset="0"/>
            </a:endParaRPr>
          </a:p>
          <a:p>
            <a:pPr marL="342900" lvl="1" indent="-342900">
              <a:buFont typeface="Wingdings" panose="05000000000000000000" pitchFamily="2" charset="2"/>
              <a:buChar char="q"/>
            </a:pPr>
            <a:r>
              <a:rPr lang="en-US" sz="2400" dirty="0">
                <a:solidFill>
                  <a:srgbClr val="003399"/>
                </a:solidFill>
                <a:latin typeface="Arial" panose="020B0604020202020204" pitchFamily="34" charset="0"/>
                <a:cs typeface="Arial" panose="020B0604020202020204" pitchFamily="34" charset="0"/>
              </a:rPr>
              <a:t>Includes initial investigations, remediation of media above soil screening levels, </a:t>
            </a:r>
            <a:r>
              <a:rPr lang="en-US" sz="2400" dirty="0" smtClean="0">
                <a:solidFill>
                  <a:srgbClr val="003399"/>
                </a:solidFill>
                <a:latin typeface="Arial" panose="020B0604020202020204" pitchFamily="34" charset="0"/>
                <a:cs typeface="Arial" panose="020B0604020202020204" pitchFamily="34" charset="0"/>
              </a:rPr>
              <a:t>and risk </a:t>
            </a:r>
            <a:r>
              <a:rPr lang="en-US" sz="2400" dirty="0">
                <a:solidFill>
                  <a:srgbClr val="003399"/>
                </a:solidFill>
                <a:latin typeface="Arial" panose="020B0604020202020204" pitchFamily="34" charset="0"/>
                <a:cs typeface="Arial" panose="020B0604020202020204" pitchFamily="34" charset="0"/>
              </a:rPr>
              <a:t>assessments, </a:t>
            </a:r>
            <a:r>
              <a:rPr lang="en-US" sz="2400" dirty="0" smtClean="0">
                <a:solidFill>
                  <a:srgbClr val="003399"/>
                </a:solidFill>
                <a:latin typeface="Arial" panose="020B0604020202020204" pitchFamily="34" charset="0"/>
                <a:cs typeface="Arial" panose="020B0604020202020204" pitchFamily="34" charset="0"/>
              </a:rPr>
              <a:t>for </a:t>
            </a:r>
            <a:r>
              <a:rPr lang="en-US" sz="2400" dirty="0">
                <a:solidFill>
                  <a:srgbClr val="003399"/>
                </a:solidFill>
                <a:latin typeface="Arial" panose="020B0604020202020204" pitchFamily="34" charset="0"/>
                <a:cs typeface="Arial" panose="020B0604020202020204" pitchFamily="34" charset="0"/>
              </a:rPr>
              <a:t>five aggregate areas. These aggregate areas are located in the border area between the Laboratory, Bandelier, and White Rock populated areas.</a:t>
            </a:r>
          </a:p>
          <a:p>
            <a:pPr marL="457200" lvl="1" indent="0">
              <a:buNone/>
            </a:pPr>
            <a:endParaRPr lang="en-US" sz="1000" dirty="0">
              <a:solidFill>
                <a:srgbClr val="003399"/>
              </a:solidFill>
              <a:latin typeface="Arial" panose="020B0604020202020204" pitchFamily="34" charset="0"/>
              <a:cs typeface="Arial" panose="020B0604020202020204" pitchFamily="34" charset="0"/>
            </a:endParaRPr>
          </a:p>
          <a:p>
            <a:pPr marL="457200" lvl="1" indent="0">
              <a:buNone/>
            </a:pPr>
            <a:r>
              <a:rPr lang="en-US" sz="1600" dirty="0">
                <a:solidFill>
                  <a:srgbClr val="003399"/>
                </a:solidFill>
                <a:latin typeface="Arial" panose="020B0604020202020204" pitchFamily="34" charset="0"/>
                <a:cs typeface="Arial" panose="020B0604020202020204" pitchFamily="34" charset="0"/>
              </a:rPr>
              <a:t>Aggregate Areas in </a:t>
            </a:r>
            <a:r>
              <a:rPr lang="en-US" sz="1600" dirty="0" smtClean="0">
                <a:solidFill>
                  <a:srgbClr val="003399"/>
                </a:solidFill>
                <a:latin typeface="Arial" panose="020B0604020202020204" pitchFamily="34" charset="0"/>
                <a:cs typeface="Arial" panose="020B0604020202020204" pitchFamily="34" charset="0"/>
              </a:rPr>
              <a:t>campaign</a:t>
            </a:r>
            <a:r>
              <a:rPr lang="en-US" sz="1600" dirty="0">
                <a:solidFill>
                  <a:srgbClr val="003399"/>
                </a:solidFill>
                <a:latin typeface="Arial" panose="020B0604020202020204" pitchFamily="34" charset="0"/>
                <a:cs typeface="Arial" panose="020B0604020202020204" pitchFamily="34" charset="0"/>
              </a:rPr>
              <a:t>:</a:t>
            </a:r>
          </a:p>
          <a:p>
            <a:pPr lvl="1"/>
            <a:r>
              <a:rPr lang="en-US" sz="1600" dirty="0" err="1" smtClean="0">
                <a:solidFill>
                  <a:srgbClr val="003399"/>
                </a:solidFill>
                <a:latin typeface="Arial" panose="020B0604020202020204" pitchFamily="34" charset="0"/>
                <a:cs typeface="Arial" panose="020B0604020202020204" pitchFamily="34" charset="0"/>
              </a:rPr>
              <a:t>Chaquehui</a:t>
            </a:r>
            <a:r>
              <a:rPr lang="en-US" sz="1600" dirty="0" smtClean="0">
                <a:solidFill>
                  <a:srgbClr val="003399"/>
                </a:solidFill>
                <a:latin typeface="Arial" panose="020B0604020202020204" pitchFamily="34" charset="0"/>
                <a:cs typeface="Arial" panose="020B0604020202020204" pitchFamily="34" charset="0"/>
              </a:rPr>
              <a:t> </a:t>
            </a:r>
            <a:r>
              <a:rPr lang="en-US" sz="1600" dirty="0">
                <a:solidFill>
                  <a:srgbClr val="003399"/>
                </a:solidFill>
                <a:latin typeface="Arial" panose="020B0604020202020204" pitchFamily="34" charset="0"/>
                <a:cs typeface="Arial" panose="020B0604020202020204" pitchFamily="34" charset="0"/>
              </a:rPr>
              <a:t>Canyon Aggregate Area </a:t>
            </a:r>
            <a:r>
              <a:rPr lang="en-US" sz="1600" dirty="0" smtClean="0">
                <a:solidFill>
                  <a:srgbClr val="003399"/>
                </a:solidFill>
                <a:latin typeface="Arial" panose="020B0604020202020204" pitchFamily="34" charset="0"/>
                <a:cs typeface="Arial" panose="020B0604020202020204" pitchFamily="34" charset="0"/>
              </a:rPr>
              <a:t>(initial investigation)</a:t>
            </a:r>
            <a:endParaRPr lang="en-US" sz="1600" dirty="0">
              <a:solidFill>
                <a:srgbClr val="003399"/>
              </a:solidFill>
              <a:latin typeface="Arial" panose="020B0604020202020204" pitchFamily="34" charset="0"/>
              <a:cs typeface="Arial" panose="020B0604020202020204" pitchFamily="34" charset="0"/>
            </a:endParaRPr>
          </a:p>
          <a:p>
            <a:pPr lvl="1"/>
            <a:r>
              <a:rPr lang="en-US" sz="1600" dirty="0" smtClean="0">
                <a:solidFill>
                  <a:srgbClr val="003399"/>
                </a:solidFill>
                <a:latin typeface="Arial" panose="020B0604020202020204" pitchFamily="34" charset="0"/>
                <a:cs typeface="Arial" panose="020B0604020202020204" pitchFamily="34" charset="0"/>
              </a:rPr>
              <a:t>South </a:t>
            </a:r>
            <a:r>
              <a:rPr lang="en-US" sz="1600" dirty="0">
                <a:solidFill>
                  <a:srgbClr val="003399"/>
                </a:solidFill>
                <a:latin typeface="Arial" panose="020B0604020202020204" pitchFamily="34" charset="0"/>
                <a:cs typeface="Arial" panose="020B0604020202020204" pitchFamily="34" charset="0"/>
              </a:rPr>
              <a:t>Ancho Canyon Aggregate Area </a:t>
            </a:r>
            <a:r>
              <a:rPr lang="en-US" sz="1600" dirty="0" smtClean="0">
                <a:solidFill>
                  <a:srgbClr val="003399"/>
                </a:solidFill>
                <a:latin typeface="Arial" panose="020B0604020202020204" pitchFamily="34" charset="0"/>
                <a:cs typeface="Arial" panose="020B0604020202020204" pitchFamily="34" charset="0"/>
              </a:rPr>
              <a:t>(initial investigation)</a:t>
            </a:r>
            <a:endParaRPr lang="en-US" sz="1600" dirty="0">
              <a:solidFill>
                <a:srgbClr val="003399"/>
              </a:solidFill>
              <a:latin typeface="Arial" panose="020B0604020202020204" pitchFamily="34" charset="0"/>
              <a:cs typeface="Arial" panose="020B0604020202020204" pitchFamily="34" charset="0"/>
            </a:endParaRPr>
          </a:p>
          <a:p>
            <a:pPr lvl="1"/>
            <a:r>
              <a:rPr lang="en-US" sz="1600" dirty="0" smtClean="0">
                <a:solidFill>
                  <a:srgbClr val="003399"/>
                </a:solidFill>
                <a:latin typeface="Arial" panose="020B0604020202020204" pitchFamily="34" charset="0"/>
                <a:cs typeface="Arial" panose="020B0604020202020204" pitchFamily="34" charset="0"/>
              </a:rPr>
              <a:t>Lower </a:t>
            </a:r>
            <a:r>
              <a:rPr lang="en-US" sz="1600" dirty="0">
                <a:solidFill>
                  <a:srgbClr val="003399"/>
                </a:solidFill>
                <a:latin typeface="Arial" panose="020B0604020202020204" pitchFamily="34" charset="0"/>
                <a:cs typeface="Arial" panose="020B0604020202020204" pitchFamily="34" charset="0"/>
              </a:rPr>
              <a:t>Water Canyon Aggregate Area </a:t>
            </a:r>
            <a:r>
              <a:rPr lang="en-US" sz="1600" dirty="0" smtClean="0">
                <a:solidFill>
                  <a:srgbClr val="003399"/>
                </a:solidFill>
                <a:latin typeface="Arial" panose="020B0604020202020204" pitchFamily="34" charset="0"/>
                <a:cs typeface="Arial" panose="020B0604020202020204" pitchFamily="34" charset="0"/>
              </a:rPr>
              <a:t>(initial </a:t>
            </a:r>
            <a:r>
              <a:rPr lang="en-US" sz="1600" dirty="0">
                <a:solidFill>
                  <a:srgbClr val="003399"/>
                </a:solidFill>
                <a:latin typeface="Arial" panose="020B0604020202020204" pitchFamily="34" charset="0"/>
                <a:cs typeface="Arial" panose="020B0604020202020204" pitchFamily="34" charset="0"/>
              </a:rPr>
              <a:t>i</a:t>
            </a:r>
            <a:r>
              <a:rPr lang="en-US" sz="1600" dirty="0" smtClean="0">
                <a:solidFill>
                  <a:srgbClr val="003399"/>
                </a:solidFill>
                <a:latin typeface="Arial" panose="020B0604020202020204" pitchFamily="34" charset="0"/>
                <a:cs typeface="Arial" panose="020B0604020202020204" pitchFamily="34" charset="0"/>
              </a:rPr>
              <a:t>nvestigation)</a:t>
            </a:r>
            <a:endParaRPr lang="en-US" sz="1600" dirty="0">
              <a:solidFill>
                <a:srgbClr val="003399"/>
              </a:solidFill>
              <a:latin typeface="Arial" panose="020B0604020202020204" pitchFamily="34" charset="0"/>
              <a:cs typeface="Arial" panose="020B0604020202020204" pitchFamily="34" charset="0"/>
            </a:endParaRPr>
          </a:p>
          <a:p>
            <a:pPr lvl="1"/>
            <a:r>
              <a:rPr lang="en-US" sz="1600" dirty="0" smtClean="0">
                <a:solidFill>
                  <a:srgbClr val="003399"/>
                </a:solidFill>
                <a:latin typeface="Arial" panose="020B0604020202020204" pitchFamily="34" charset="0"/>
                <a:cs typeface="Arial" panose="020B0604020202020204" pitchFamily="34" charset="0"/>
              </a:rPr>
              <a:t>North </a:t>
            </a:r>
            <a:r>
              <a:rPr lang="en-US" sz="1600" dirty="0">
                <a:solidFill>
                  <a:srgbClr val="003399"/>
                </a:solidFill>
                <a:latin typeface="Arial" panose="020B0604020202020204" pitchFamily="34" charset="0"/>
                <a:cs typeface="Arial" panose="020B0604020202020204" pitchFamily="34" charset="0"/>
              </a:rPr>
              <a:t>Ancho Canyon Aggregate Area </a:t>
            </a:r>
            <a:r>
              <a:rPr lang="en-US" sz="1600" dirty="0" smtClean="0">
                <a:solidFill>
                  <a:srgbClr val="003399"/>
                </a:solidFill>
                <a:latin typeface="Arial" panose="020B0604020202020204" pitchFamily="34" charset="0"/>
                <a:cs typeface="Arial" panose="020B0604020202020204" pitchFamily="34" charset="0"/>
              </a:rPr>
              <a:t>(Phase II)</a:t>
            </a:r>
            <a:endParaRPr lang="en-US" sz="1600" dirty="0">
              <a:solidFill>
                <a:srgbClr val="003399"/>
              </a:solidFill>
              <a:latin typeface="Arial" panose="020B0604020202020204" pitchFamily="34" charset="0"/>
              <a:cs typeface="Arial" panose="020B0604020202020204" pitchFamily="34" charset="0"/>
            </a:endParaRPr>
          </a:p>
          <a:p>
            <a:pPr lvl="1"/>
            <a:r>
              <a:rPr lang="en-US" sz="1600" dirty="0" err="1" smtClean="0">
                <a:solidFill>
                  <a:srgbClr val="003399"/>
                </a:solidFill>
                <a:latin typeface="Arial" panose="020B0604020202020204" pitchFamily="34" charset="0"/>
                <a:cs typeface="Arial" panose="020B0604020202020204" pitchFamily="34" charset="0"/>
              </a:rPr>
              <a:t>Potrillo</a:t>
            </a:r>
            <a:r>
              <a:rPr lang="en-US" sz="1600" dirty="0" smtClean="0">
                <a:solidFill>
                  <a:srgbClr val="003399"/>
                </a:solidFill>
                <a:latin typeface="Arial" panose="020B0604020202020204" pitchFamily="34" charset="0"/>
                <a:cs typeface="Arial" panose="020B0604020202020204" pitchFamily="34" charset="0"/>
              </a:rPr>
              <a:t>/Fence </a:t>
            </a:r>
            <a:r>
              <a:rPr lang="en-US" sz="1600" dirty="0">
                <a:solidFill>
                  <a:srgbClr val="003399"/>
                </a:solidFill>
                <a:latin typeface="Arial" panose="020B0604020202020204" pitchFamily="34" charset="0"/>
                <a:cs typeface="Arial" panose="020B0604020202020204" pitchFamily="34" charset="0"/>
              </a:rPr>
              <a:t>Canyon Aggregate Area </a:t>
            </a:r>
            <a:r>
              <a:rPr lang="en-US" sz="1600" dirty="0" smtClean="0">
                <a:solidFill>
                  <a:srgbClr val="003399"/>
                </a:solidFill>
                <a:latin typeface="Arial" panose="020B0604020202020204" pitchFamily="34" charset="0"/>
                <a:cs typeface="Arial" panose="020B0604020202020204" pitchFamily="34" charset="0"/>
              </a:rPr>
              <a:t>(Phase II)</a:t>
            </a:r>
            <a:endParaRPr lang="en-US" sz="1600" dirty="0">
              <a:solidFill>
                <a:srgbClr val="003399"/>
              </a:solidFill>
              <a:latin typeface="Arial" panose="020B0604020202020204" pitchFamily="34" charset="0"/>
              <a:cs typeface="Arial" panose="020B0604020202020204" pitchFamily="34" charset="0"/>
            </a:endParaRPr>
          </a:p>
          <a:p>
            <a:pPr>
              <a:buFont typeface="Wingdings" panose="05000000000000000000" pitchFamily="2" charset="2"/>
              <a:buChar char="q"/>
            </a:pPr>
            <a:endParaRPr lang="en-US" sz="2400" dirty="0" smtClean="0">
              <a:solidFill>
                <a:srgbClr val="00339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84111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105275" y="171607"/>
            <a:ext cx="5038725" cy="504825"/>
          </a:xfrm>
        </p:spPr>
        <p:txBody>
          <a:bodyPr/>
          <a:lstStyle/>
          <a:p>
            <a:r>
              <a:rPr lang="en-US" sz="3200" b="0" dirty="0">
                <a:effectLst>
                  <a:outerShdw blurRad="38100" dist="38100" dir="2700000" algn="tl">
                    <a:srgbClr val="000000">
                      <a:alpha val="43137"/>
                    </a:srgbClr>
                  </a:outerShdw>
                </a:effectLst>
              </a:rPr>
              <a:t>Appendix B Milestones</a:t>
            </a:r>
          </a:p>
        </p:txBody>
      </p:sp>
      <p:sp>
        <p:nvSpPr>
          <p:cNvPr id="5" name="Content Placeholder 4"/>
          <p:cNvSpPr>
            <a:spLocks noGrp="1"/>
          </p:cNvSpPr>
          <p:nvPr>
            <p:ph idx="1"/>
          </p:nvPr>
        </p:nvSpPr>
        <p:spPr>
          <a:xfrm>
            <a:off x="399638" y="1119184"/>
            <a:ext cx="8229600" cy="400855"/>
          </a:xfrm>
        </p:spPr>
        <p:txBody>
          <a:bodyPr/>
          <a:lstStyle/>
          <a:p>
            <a:pPr marL="0" indent="0">
              <a:buNone/>
            </a:pPr>
            <a:r>
              <a:rPr lang="en-US" sz="1800" b="1" dirty="0">
                <a:solidFill>
                  <a:srgbClr val="003399"/>
                </a:solidFill>
                <a:latin typeface="Arial" panose="020B0604020202020204" pitchFamily="34" charset="0"/>
                <a:cs typeface="Arial" panose="020B0604020202020204" pitchFamily="34" charset="0"/>
              </a:rPr>
              <a:t>Southern External Boundary Campaign</a:t>
            </a:r>
          </a:p>
        </p:txBody>
      </p:sp>
      <p:graphicFrame>
        <p:nvGraphicFramePr>
          <p:cNvPr id="6" name="Table 5"/>
          <p:cNvGraphicFramePr>
            <a:graphicFrameLocks noGrp="1"/>
          </p:cNvGraphicFramePr>
          <p:nvPr>
            <p:extLst/>
          </p:nvPr>
        </p:nvGraphicFramePr>
        <p:xfrm>
          <a:off x="457200" y="1548299"/>
          <a:ext cx="8229600" cy="1097280"/>
        </p:xfrm>
        <a:graphic>
          <a:graphicData uri="http://schemas.openxmlformats.org/drawingml/2006/table">
            <a:tbl>
              <a:tblPr firstRow="1" bandRow="1">
                <a:tableStyleId>{5C22544A-7EE6-4342-B048-85BDC9FD1C3A}</a:tableStyleId>
              </a:tblPr>
              <a:tblGrid>
                <a:gridCol w="880484">
                  <a:extLst>
                    <a:ext uri="{9D8B030D-6E8A-4147-A177-3AD203B41FA5}">
                      <a16:colId xmlns="" xmlns:a16="http://schemas.microsoft.com/office/drawing/2014/main" val="4279633585"/>
                    </a:ext>
                  </a:extLst>
                </a:gridCol>
                <a:gridCol w="2710916">
                  <a:extLst>
                    <a:ext uri="{9D8B030D-6E8A-4147-A177-3AD203B41FA5}">
                      <a16:colId xmlns="" xmlns:a16="http://schemas.microsoft.com/office/drawing/2014/main" val="2228852139"/>
                    </a:ext>
                  </a:extLst>
                </a:gridCol>
                <a:gridCol w="3705987">
                  <a:extLst>
                    <a:ext uri="{9D8B030D-6E8A-4147-A177-3AD203B41FA5}">
                      <a16:colId xmlns="" xmlns:a16="http://schemas.microsoft.com/office/drawing/2014/main" val="2315492126"/>
                    </a:ext>
                  </a:extLst>
                </a:gridCol>
                <a:gridCol w="932213">
                  <a:extLst>
                    <a:ext uri="{9D8B030D-6E8A-4147-A177-3AD203B41FA5}">
                      <a16:colId xmlns="" xmlns:a16="http://schemas.microsoft.com/office/drawing/2014/main" val="3361030359"/>
                    </a:ext>
                  </a:extLst>
                </a:gridCol>
              </a:tblGrid>
              <a:tr h="370840">
                <a:tc>
                  <a:txBody>
                    <a:bodyPr/>
                    <a:lstStyle/>
                    <a:p>
                      <a:pPr algn="ctr"/>
                      <a:r>
                        <a:rPr lang="en-US" sz="1200" dirty="0" smtClean="0"/>
                        <a:t>Milestone #</a:t>
                      </a:r>
                      <a:endParaRPr lang="en-US" sz="1200" dirty="0"/>
                    </a:p>
                  </a:txBody>
                  <a:tcPr/>
                </a:tc>
                <a:tc>
                  <a:txBody>
                    <a:bodyPr/>
                    <a:lstStyle/>
                    <a:p>
                      <a:pPr algn="ctr"/>
                      <a:r>
                        <a:rPr lang="en-US" sz="1200" dirty="0" smtClean="0"/>
                        <a:t>Milestone</a:t>
                      </a:r>
                      <a:endParaRPr lang="en-US" sz="1200" dirty="0"/>
                    </a:p>
                  </a:txBody>
                  <a:tcPr/>
                </a:tc>
                <a:tc>
                  <a:txBody>
                    <a:bodyPr/>
                    <a:lstStyle/>
                    <a:p>
                      <a:pPr algn="ctr"/>
                      <a:r>
                        <a:rPr lang="en-US" sz="1200" dirty="0" smtClean="0"/>
                        <a:t>Milestone Description</a:t>
                      </a:r>
                      <a:endParaRPr lang="en-US" sz="1200" dirty="0"/>
                    </a:p>
                  </a:txBody>
                  <a:tcPr/>
                </a:tc>
                <a:tc>
                  <a:txBody>
                    <a:bodyPr/>
                    <a:lstStyle/>
                    <a:p>
                      <a:pPr algn="ctr"/>
                      <a:r>
                        <a:rPr lang="en-US" sz="1200" dirty="0" smtClean="0"/>
                        <a:t>Milestone Date</a:t>
                      </a:r>
                      <a:endParaRPr lang="en-US" sz="1200" dirty="0"/>
                    </a:p>
                  </a:txBody>
                  <a:tcPr/>
                </a:tc>
                <a:extLst>
                  <a:ext uri="{0D108BD9-81ED-4DB2-BD59-A6C34878D82A}">
                    <a16:rowId xmlns="" xmlns:a16="http://schemas.microsoft.com/office/drawing/2014/main" val="1620895698"/>
                  </a:ext>
                </a:extLst>
              </a:tr>
              <a:tr h="370840">
                <a:tc>
                  <a:txBody>
                    <a:bodyPr/>
                    <a:lstStyle/>
                    <a:p>
                      <a:pPr algn="ctr"/>
                      <a:r>
                        <a:rPr lang="en-US" sz="1200" dirty="0" smtClean="0"/>
                        <a:t>20</a:t>
                      </a:r>
                      <a:endParaRPr lang="en-US" sz="1200" dirty="0"/>
                    </a:p>
                  </a:txBody>
                  <a:tcPr/>
                </a:tc>
                <a:tc>
                  <a:txBody>
                    <a:bodyPr/>
                    <a:lstStyle/>
                    <a:p>
                      <a:r>
                        <a:rPr lang="en-US" sz="1200" dirty="0" err="1" smtClean="0"/>
                        <a:t>Chaquehui</a:t>
                      </a:r>
                      <a:r>
                        <a:rPr lang="en-US" sz="1200" dirty="0" smtClean="0"/>
                        <a:t> Canyon Aggregate Area Letter Report</a:t>
                      </a:r>
                      <a:endParaRPr lang="en-US" sz="1200" dirty="0"/>
                    </a:p>
                  </a:txBody>
                  <a:tcPr/>
                </a:tc>
                <a:tc>
                  <a:txBody>
                    <a:bodyPr/>
                    <a:lstStyle/>
                    <a:p>
                      <a:r>
                        <a:rPr lang="en-US" sz="1200" dirty="0" smtClean="0"/>
                        <a:t>Letter report that summarizes the fieldwork implementation and status of site investigations in  </a:t>
                      </a:r>
                      <a:r>
                        <a:rPr lang="en-US" sz="1200" dirty="0" err="1" smtClean="0"/>
                        <a:t>Chaquehui</a:t>
                      </a:r>
                      <a:r>
                        <a:rPr lang="en-US" sz="1200" dirty="0" smtClean="0"/>
                        <a:t> Canyon Aggregate Area.</a:t>
                      </a:r>
                      <a:endParaRPr lang="en-US" sz="1200" dirty="0"/>
                    </a:p>
                  </a:txBody>
                  <a:tcPr/>
                </a:tc>
                <a:tc>
                  <a:txBody>
                    <a:bodyPr/>
                    <a:lstStyle/>
                    <a:p>
                      <a:pPr algn="ctr"/>
                      <a:r>
                        <a:rPr lang="en-US" sz="1200" dirty="0" smtClean="0"/>
                        <a:t>9/30/2019</a:t>
                      </a:r>
                      <a:endParaRPr lang="en-US" sz="1200" dirty="0"/>
                    </a:p>
                  </a:txBody>
                  <a:tcPr/>
                </a:tc>
                <a:extLst>
                  <a:ext uri="{0D108BD9-81ED-4DB2-BD59-A6C34878D82A}">
                    <a16:rowId xmlns="" xmlns:a16="http://schemas.microsoft.com/office/drawing/2014/main" val="1205570131"/>
                  </a:ext>
                </a:extLst>
              </a:tr>
            </a:tbl>
          </a:graphicData>
        </a:graphic>
      </p:graphicFrame>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46949" y="2766442"/>
            <a:ext cx="2774611" cy="3488727"/>
          </a:xfrm>
          <a:prstGeom prst="rect">
            <a:avLst/>
          </a:prstGeom>
          <a:ln w="38100">
            <a:solidFill>
              <a:srgbClr val="336600"/>
            </a:solidFill>
          </a:ln>
        </p:spPr>
      </p:pic>
      <p:sp>
        <p:nvSpPr>
          <p:cNvPr id="7" name="TextBox 6"/>
          <p:cNvSpPr txBox="1"/>
          <p:nvPr/>
        </p:nvSpPr>
        <p:spPr>
          <a:xfrm>
            <a:off x="5446949" y="6301074"/>
            <a:ext cx="2774611" cy="400110"/>
          </a:xfrm>
          <a:prstGeom prst="rect">
            <a:avLst/>
          </a:prstGeom>
          <a:noFill/>
        </p:spPr>
        <p:txBody>
          <a:bodyPr wrap="square" rtlCol="0">
            <a:spAutoFit/>
          </a:bodyPr>
          <a:lstStyle/>
          <a:p>
            <a:pPr algn="ctr"/>
            <a:r>
              <a:rPr lang="en-US" sz="1000" dirty="0" smtClean="0">
                <a:solidFill>
                  <a:srgbClr val="336600"/>
                </a:solidFill>
              </a:rPr>
              <a:t>Location of </a:t>
            </a:r>
            <a:r>
              <a:rPr lang="en-US" sz="1000" dirty="0" err="1" smtClean="0">
                <a:solidFill>
                  <a:srgbClr val="336600"/>
                </a:solidFill>
              </a:rPr>
              <a:t>Chaquehui</a:t>
            </a:r>
            <a:r>
              <a:rPr lang="en-US" sz="1000" dirty="0" smtClean="0">
                <a:solidFill>
                  <a:srgbClr val="336600"/>
                </a:solidFill>
              </a:rPr>
              <a:t> Canyon Aggregate Area with respect to Laboratory TAs</a:t>
            </a:r>
            <a:endParaRPr lang="en-US" sz="1000" dirty="0">
              <a:solidFill>
                <a:srgbClr val="336600"/>
              </a:solidFill>
            </a:endParaRPr>
          </a:p>
        </p:txBody>
      </p:sp>
      <p:sp>
        <p:nvSpPr>
          <p:cNvPr id="8" name="TextBox 7"/>
          <p:cNvSpPr txBox="1"/>
          <p:nvPr/>
        </p:nvSpPr>
        <p:spPr>
          <a:xfrm>
            <a:off x="909638" y="5716587"/>
            <a:ext cx="3876675" cy="246221"/>
          </a:xfrm>
          <a:prstGeom prst="rect">
            <a:avLst/>
          </a:prstGeom>
          <a:noFill/>
        </p:spPr>
        <p:txBody>
          <a:bodyPr wrap="square" rtlCol="0">
            <a:spAutoFit/>
          </a:bodyPr>
          <a:lstStyle/>
          <a:p>
            <a:pPr algn="ctr"/>
            <a:r>
              <a:rPr lang="en-US" sz="1000" dirty="0" smtClean="0">
                <a:solidFill>
                  <a:srgbClr val="336600"/>
                </a:solidFill>
              </a:rPr>
              <a:t>Sites to be investigated in </a:t>
            </a:r>
            <a:r>
              <a:rPr lang="en-US" sz="1000" dirty="0" err="1" smtClean="0">
                <a:solidFill>
                  <a:srgbClr val="336600"/>
                </a:solidFill>
              </a:rPr>
              <a:t>Chaquehui</a:t>
            </a:r>
            <a:r>
              <a:rPr lang="en-US" sz="1000" dirty="0" smtClean="0">
                <a:solidFill>
                  <a:srgbClr val="336600"/>
                </a:solidFill>
              </a:rPr>
              <a:t> Canyon Aggregate Area</a:t>
            </a:r>
            <a:endParaRPr lang="en-US" sz="1000" dirty="0">
              <a:solidFill>
                <a:srgbClr val="336600"/>
              </a:solidFil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3281" y="2766442"/>
            <a:ext cx="3873032" cy="2905695"/>
          </a:xfrm>
          <a:prstGeom prst="rect">
            <a:avLst/>
          </a:prstGeom>
          <a:ln w="38100">
            <a:solidFill>
              <a:srgbClr val="336600"/>
            </a:solidFill>
          </a:ln>
        </p:spPr>
      </p:pic>
    </p:spTree>
    <p:extLst>
      <p:ext uri="{BB962C8B-B14F-4D97-AF65-F5344CB8AC3E}">
        <p14:creationId xmlns:p14="http://schemas.microsoft.com/office/powerpoint/2010/main" val="39553453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105275" y="171607"/>
            <a:ext cx="5038725" cy="504825"/>
          </a:xfrm>
        </p:spPr>
        <p:txBody>
          <a:bodyPr/>
          <a:lstStyle/>
          <a:p>
            <a:r>
              <a:rPr lang="en-US" sz="3200" b="0" dirty="0" smtClean="0">
                <a:effectLst>
                  <a:outerShdw blurRad="38100" dist="38100" dir="2700000" algn="tl">
                    <a:srgbClr val="000000">
                      <a:alpha val="43137"/>
                    </a:srgbClr>
                  </a:outerShdw>
                </a:effectLst>
              </a:rPr>
              <a:t>Appendix B Milestones</a:t>
            </a:r>
            <a:endParaRPr lang="en-US" sz="3200" b="0" dirty="0">
              <a:effectLst>
                <a:outerShdw blurRad="38100" dist="38100" dir="2700000" algn="tl">
                  <a:srgbClr val="000000">
                    <a:alpha val="43137"/>
                  </a:srgbClr>
                </a:outerShdw>
              </a:effectLst>
            </a:endParaRPr>
          </a:p>
        </p:txBody>
      </p:sp>
      <p:sp>
        <p:nvSpPr>
          <p:cNvPr id="5" name="Content Placeholder 4"/>
          <p:cNvSpPr>
            <a:spLocks noGrp="1"/>
          </p:cNvSpPr>
          <p:nvPr>
            <p:ph idx="1"/>
          </p:nvPr>
        </p:nvSpPr>
        <p:spPr>
          <a:xfrm>
            <a:off x="457200" y="1220189"/>
            <a:ext cx="8229600" cy="4525963"/>
          </a:xfrm>
        </p:spPr>
        <p:txBody>
          <a:bodyPr/>
          <a:lstStyle/>
          <a:p>
            <a:pPr marL="0" indent="0">
              <a:buNone/>
            </a:pPr>
            <a:r>
              <a:rPr lang="en-US" sz="2400" b="1" dirty="0" smtClean="0">
                <a:solidFill>
                  <a:srgbClr val="003399"/>
                </a:solidFill>
                <a:latin typeface="Arial" panose="020B0604020202020204" pitchFamily="34" charset="0"/>
                <a:cs typeface="Arial" panose="020B0604020202020204" pitchFamily="34" charset="0"/>
              </a:rPr>
              <a:t>Multi-Campaign Milestones</a:t>
            </a:r>
          </a:p>
          <a:p>
            <a:pPr>
              <a:buFont typeface="Wingdings" panose="05000000000000000000" pitchFamily="2" charset="2"/>
              <a:buChar char="q"/>
            </a:pPr>
            <a:r>
              <a:rPr lang="en-US" sz="2400" dirty="0" smtClean="0">
                <a:solidFill>
                  <a:srgbClr val="003399"/>
                </a:solidFill>
                <a:latin typeface="Arial" panose="020B0604020202020204" pitchFamily="34" charset="0"/>
                <a:cs typeface="Arial" panose="020B0604020202020204" pitchFamily="34" charset="0"/>
              </a:rPr>
              <a:t>Includes activities not attributed to a single campaign but attributed with multiple campaigns, including;</a:t>
            </a:r>
          </a:p>
          <a:p>
            <a:pPr lvl="1"/>
            <a:r>
              <a:rPr lang="en-US" dirty="0">
                <a:solidFill>
                  <a:srgbClr val="003399"/>
                </a:solidFill>
                <a:latin typeface="Arial" panose="020B0604020202020204" pitchFamily="34" charset="0"/>
                <a:cs typeface="Arial" panose="020B0604020202020204" pitchFamily="34" charset="0"/>
              </a:rPr>
              <a:t>Chromium </a:t>
            </a:r>
            <a:r>
              <a:rPr lang="en-US" dirty="0" smtClean="0">
                <a:solidFill>
                  <a:srgbClr val="003399"/>
                </a:solidFill>
                <a:latin typeface="Arial" panose="020B0604020202020204" pitchFamily="34" charset="0"/>
                <a:cs typeface="Arial" panose="020B0604020202020204" pitchFamily="34" charset="0"/>
              </a:rPr>
              <a:t>Interim Measures and Characterization</a:t>
            </a:r>
          </a:p>
          <a:p>
            <a:pPr lvl="1"/>
            <a:r>
              <a:rPr lang="en-US" dirty="0">
                <a:solidFill>
                  <a:srgbClr val="003399"/>
                </a:solidFill>
                <a:latin typeface="Arial" panose="020B0604020202020204" pitchFamily="34" charset="0"/>
                <a:cs typeface="Arial" panose="020B0604020202020204" pitchFamily="34" charset="0"/>
              </a:rPr>
              <a:t>Historical Properties </a:t>
            </a:r>
            <a:r>
              <a:rPr lang="en-US" dirty="0" smtClean="0">
                <a:solidFill>
                  <a:srgbClr val="003399"/>
                </a:solidFill>
                <a:latin typeface="Arial" panose="020B0604020202020204" pitchFamily="34" charset="0"/>
                <a:cs typeface="Arial" panose="020B0604020202020204" pitchFamily="34" charset="0"/>
              </a:rPr>
              <a:t>Completion</a:t>
            </a:r>
            <a:endParaRPr lang="en-US" dirty="0">
              <a:solidFill>
                <a:srgbClr val="003399"/>
              </a:solidFill>
              <a:latin typeface="Arial" panose="020B0604020202020204" pitchFamily="34" charset="0"/>
              <a:cs typeface="Arial" panose="020B0604020202020204" pitchFamily="34" charset="0"/>
            </a:endParaRPr>
          </a:p>
          <a:p>
            <a:pPr lvl="1"/>
            <a:r>
              <a:rPr lang="en-US" dirty="0" smtClean="0">
                <a:solidFill>
                  <a:srgbClr val="003399"/>
                </a:solidFill>
                <a:latin typeface="Arial" panose="020B0604020202020204" pitchFamily="34" charset="0"/>
                <a:cs typeface="Arial" panose="020B0604020202020204" pitchFamily="34" charset="0"/>
              </a:rPr>
              <a:t>Royal Demolition Explosives (RDX) Characterization</a:t>
            </a:r>
          </a:p>
          <a:p>
            <a:pPr lvl="1"/>
            <a:r>
              <a:rPr lang="en-US" dirty="0">
                <a:solidFill>
                  <a:srgbClr val="003399"/>
                </a:solidFill>
                <a:latin typeface="Arial" panose="020B0604020202020204" pitchFamily="34" charset="0"/>
                <a:cs typeface="Arial" panose="020B0604020202020204" pitchFamily="34" charset="0"/>
              </a:rPr>
              <a:t>TA-21 D&amp;D and Cleanup</a:t>
            </a:r>
          </a:p>
          <a:p>
            <a:pPr lvl="1"/>
            <a:r>
              <a:rPr lang="en-US" dirty="0" smtClean="0">
                <a:solidFill>
                  <a:srgbClr val="003399"/>
                </a:solidFill>
                <a:latin typeface="Arial" panose="020B0604020202020204" pitchFamily="34" charset="0"/>
                <a:cs typeface="Arial" panose="020B0604020202020204" pitchFamily="34" charset="0"/>
              </a:rPr>
              <a:t>Material Disposal Areas A and T </a:t>
            </a:r>
            <a:r>
              <a:rPr lang="en-US" dirty="0">
                <a:solidFill>
                  <a:srgbClr val="003399"/>
                </a:solidFill>
                <a:latin typeface="Arial" panose="020B0604020202020204" pitchFamily="34" charset="0"/>
                <a:cs typeface="Arial" panose="020B0604020202020204" pitchFamily="34" charset="0"/>
              </a:rPr>
              <a:t>Remedy</a:t>
            </a:r>
          </a:p>
          <a:p>
            <a:pPr lvl="1"/>
            <a:r>
              <a:rPr lang="en-US" dirty="0" smtClean="0">
                <a:solidFill>
                  <a:srgbClr val="003399"/>
                </a:solidFill>
                <a:latin typeface="Arial" panose="020B0604020202020204" pitchFamily="34" charset="0"/>
                <a:cs typeface="Arial" panose="020B0604020202020204" pitchFamily="34" charset="0"/>
              </a:rPr>
              <a:t>Material Disposal Area C </a:t>
            </a:r>
            <a:r>
              <a:rPr lang="en-US" dirty="0">
                <a:solidFill>
                  <a:srgbClr val="003399"/>
                </a:solidFill>
                <a:latin typeface="Arial" panose="020B0604020202020204" pitchFamily="34" charset="0"/>
                <a:cs typeface="Arial" panose="020B0604020202020204" pitchFamily="34" charset="0"/>
              </a:rPr>
              <a:t>Remedy</a:t>
            </a:r>
          </a:p>
          <a:p>
            <a:pPr lvl="1"/>
            <a:r>
              <a:rPr lang="en-US" dirty="0" smtClean="0">
                <a:solidFill>
                  <a:srgbClr val="003399"/>
                </a:solidFill>
                <a:latin typeface="Arial" panose="020B0604020202020204" pitchFamily="34" charset="0"/>
                <a:cs typeface="Arial" panose="020B0604020202020204" pitchFamily="34" charset="0"/>
              </a:rPr>
              <a:t>Material Disposal Area H </a:t>
            </a:r>
            <a:r>
              <a:rPr lang="en-US" dirty="0">
                <a:solidFill>
                  <a:srgbClr val="003399"/>
                </a:solidFill>
                <a:latin typeface="Arial" panose="020B0604020202020204" pitchFamily="34" charset="0"/>
                <a:cs typeface="Arial" panose="020B0604020202020204" pitchFamily="34" charset="0"/>
              </a:rPr>
              <a:t>Remedy</a:t>
            </a:r>
          </a:p>
          <a:p>
            <a:pPr lvl="1"/>
            <a:r>
              <a:rPr lang="en-US" dirty="0" smtClean="0">
                <a:solidFill>
                  <a:srgbClr val="003399"/>
                </a:solidFill>
                <a:latin typeface="Arial" panose="020B0604020202020204" pitchFamily="34" charset="0"/>
                <a:cs typeface="Arial" panose="020B0604020202020204" pitchFamily="34" charset="0"/>
              </a:rPr>
              <a:t>Material Disposal Areas G and L Remedy</a:t>
            </a:r>
          </a:p>
        </p:txBody>
      </p:sp>
    </p:spTree>
    <p:extLst>
      <p:ext uri="{BB962C8B-B14F-4D97-AF65-F5344CB8AC3E}">
        <p14:creationId xmlns:p14="http://schemas.microsoft.com/office/powerpoint/2010/main" val="19707491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105275" y="171607"/>
            <a:ext cx="5038725" cy="504825"/>
          </a:xfrm>
        </p:spPr>
        <p:txBody>
          <a:bodyPr/>
          <a:lstStyle/>
          <a:p>
            <a:r>
              <a:rPr lang="en-US" sz="3200" b="0" dirty="0">
                <a:effectLst>
                  <a:outerShdw blurRad="38100" dist="38100" dir="2700000" algn="tl">
                    <a:srgbClr val="000000">
                      <a:alpha val="43137"/>
                    </a:srgbClr>
                  </a:outerShdw>
                </a:effectLst>
              </a:rPr>
              <a:t>Appendix B Milestones</a:t>
            </a:r>
          </a:p>
        </p:txBody>
      </p:sp>
      <p:sp>
        <p:nvSpPr>
          <p:cNvPr id="5" name="Content Placeholder 4"/>
          <p:cNvSpPr>
            <a:spLocks noGrp="1"/>
          </p:cNvSpPr>
          <p:nvPr>
            <p:ph idx="1"/>
          </p:nvPr>
        </p:nvSpPr>
        <p:spPr>
          <a:xfrm>
            <a:off x="399638" y="1119184"/>
            <a:ext cx="8229600" cy="400855"/>
          </a:xfrm>
        </p:spPr>
        <p:txBody>
          <a:bodyPr/>
          <a:lstStyle/>
          <a:p>
            <a:pPr marL="0" indent="0">
              <a:buNone/>
            </a:pPr>
            <a:r>
              <a:rPr lang="en-US" sz="1800" b="1" dirty="0" smtClean="0">
                <a:solidFill>
                  <a:srgbClr val="003399"/>
                </a:solidFill>
                <a:latin typeface="Arial" panose="020B0604020202020204" pitchFamily="34" charset="0"/>
                <a:cs typeface="Arial" panose="020B0604020202020204" pitchFamily="34" charset="0"/>
              </a:rPr>
              <a:t>Multi-Campaign Milestones</a:t>
            </a:r>
            <a:endParaRPr lang="en-US" sz="1800" b="1" dirty="0">
              <a:solidFill>
                <a:srgbClr val="003399"/>
              </a:solidFill>
              <a:latin typeface="Arial" panose="020B0604020202020204" pitchFamily="34" charset="0"/>
              <a:cs typeface="Arial" panose="020B0604020202020204" pitchFamily="34" charset="0"/>
            </a:endParaRPr>
          </a:p>
        </p:txBody>
      </p:sp>
      <p:graphicFrame>
        <p:nvGraphicFramePr>
          <p:cNvPr id="6" name="Table 5"/>
          <p:cNvGraphicFramePr>
            <a:graphicFrameLocks noGrp="1"/>
          </p:cNvGraphicFramePr>
          <p:nvPr>
            <p:extLst/>
          </p:nvPr>
        </p:nvGraphicFramePr>
        <p:xfrm>
          <a:off x="457200" y="1548299"/>
          <a:ext cx="8229600" cy="3566160"/>
        </p:xfrm>
        <a:graphic>
          <a:graphicData uri="http://schemas.openxmlformats.org/drawingml/2006/table">
            <a:tbl>
              <a:tblPr firstRow="1" bandRow="1">
                <a:tableStyleId>{5C22544A-7EE6-4342-B048-85BDC9FD1C3A}</a:tableStyleId>
              </a:tblPr>
              <a:tblGrid>
                <a:gridCol w="880484">
                  <a:extLst>
                    <a:ext uri="{9D8B030D-6E8A-4147-A177-3AD203B41FA5}">
                      <a16:colId xmlns="" xmlns:a16="http://schemas.microsoft.com/office/drawing/2014/main" val="4279633585"/>
                    </a:ext>
                  </a:extLst>
                </a:gridCol>
                <a:gridCol w="2710916">
                  <a:extLst>
                    <a:ext uri="{9D8B030D-6E8A-4147-A177-3AD203B41FA5}">
                      <a16:colId xmlns="" xmlns:a16="http://schemas.microsoft.com/office/drawing/2014/main" val="2228852139"/>
                    </a:ext>
                  </a:extLst>
                </a:gridCol>
                <a:gridCol w="3705987">
                  <a:extLst>
                    <a:ext uri="{9D8B030D-6E8A-4147-A177-3AD203B41FA5}">
                      <a16:colId xmlns="" xmlns:a16="http://schemas.microsoft.com/office/drawing/2014/main" val="2315492126"/>
                    </a:ext>
                  </a:extLst>
                </a:gridCol>
                <a:gridCol w="932213">
                  <a:extLst>
                    <a:ext uri="{9D8B030D-6E8A-4147-A177-3AD203B41FA5}">
                      <a16:colId xmlns="" xmlns:a16="http://schemas.microsoft.com/office/drawing/2014/main" val="3361030359"/>
                    </a:ext>
                  </a:extLst>
                </a:gridCol>
              </a:tblGrid>
              <a:tr h="370840">
                <a:tc>
                  <a:txBody>
                    <a:bodyPr/>
                    <a:lstStyle/>
                    <a:p>
                      <a:pPr algn="ctr"/>
                      <a:r>
                        <a:rPr lang="en-US" sz="1200" dirty="0" smtClean="0"/>
                        <a:t>Milestone #</a:t>
                      </a:r>
                      <a:endParaRPr lang="en-US" sz="1200" dirty="0"/>
                    </a:p>
                  </a:txBody>
                  <a:tcPr/>
                </a:tc>
                <a:tc>
                  <a:txBody>
                    <a:bodyPr/>
                    <a:lstStyle/>
                    <a:p>
                      <a:pPr algn="ctr"/>
                      <a:r>
                        <a:rPr lang="en-US" sz="1200" dirty="0" smtClean="0"/>
                        <a:t>Milestone</a:t>
                      </a:r>
                      <a:endParaRPr lang="en-US" sz="1200" dirty="0"/>
                    </a:p>
                  </a:txBody>
                  <a:tcPr/>
                </a:tc>
                <a:tc>
                  <a:txBody>
                    <a:bodyPr/>
                    <a:lstStyle/>
                    <a:p>
                      <a:pPr algn="ctr"/>
                      <a:r>
                        <a:rPr lang="en-US" sz="1200" dirty="0" smtClean="0"/>
                        <a:t>Milestone Description</a:t>
                      </a:r>
                      <a:endParaRPr lang="en-US" sz="1200" dirty="0"/>
                    </a:p>
                  </a:txBody>
                  <a:tcPr/>
                </a:tc>
                <a:tc>
                  <a:txBody>
                    <a:bodyPr/>
                    <a:lstStyle/>
                    <a:p>
                      <a:pPr algn="ctr"/>
                      <a:r>
                        <a:rPr lang="en-US" sz="1200" dirty="0" smtClean="0"/>
                        <a:t>Milestone Date</a:t>
                      </a:r>
                      <a:endParaRPr lang="en-US" sz="1200" dirty="0"/>
                    </a:p>
                  </a:txBody>
                  <a:tcPr/>
                </a:tc>
                <a:extLst>
                  <a:ext uri="{0D108BD9-81ED-4DB2-BD59-A6C34878D82A}">
                    <a16:rowId xmlns="" xmlns:a16="http://schemas.microsoft.com/office/drawing/2014/main" val="1620895698"/>
                  </a:ext>
                </a:extLst>
              </a:tr>
              <a:tr h="370840">
                <a:tc>
                  <a:txBody>
                    <a:bodyPr/>
                    <a:lstStyle/>
                    <a:p>
                      <a:pPr algn="ctr"/>
                      <a:r>
                        <a:rPr lang="en-US" sz="1200" dirty="0" smtClean="0"/>
                        <a:t>12</a:t>
                      </a:r>
                      <a:endParaRPr lang="en-US" sz="1200" dirty="0"/>
                    </a:p>
                  </a:txBody>
                  <a:tcPr/>
                </a:tc>
                <a:tc>
                  <a:txBody>
                    <a:bodyPr/>
                    <a:lstStyle/>
                    <a:p>
                      <a:r>
                        <a:rPr lang="en-US" sz="1200" dirty="0" smtClean="0"/>
                        <a:t>Annual Update to the Interim Facility-Wide Groundwater Monitoring Plan (IFGMP) for MY2020 (October 2019-September 2020)</a:t>
                      </a:r>
                      <a:endParaRPr lang="en-US" sz="1200" dirty="0"/>
                    </a:p>
                  </a:txBody>
                  <a:tcPr/>
                </a:tc>
                <a:tc>
                  <a:txBody>
                    <a:bodyPr/>
                    <a:lstStyle/>
                    <a:p>
                      <a:r>
                        <a:rPr lang="en-US" sz="1200" dirty="0" smtClean="0"/>
                        <a:t>Annual update to the groundwater monitoring program baseline document with adjustments to sampling, monitoring groups, </a:t>
                      </a:r>
                      <a:r>
                        <a:rPr lang="en-US" sz="1200" dirty="0" err="1" smtClean="0"/>
                        <a:t>analytes</a:t>
                      </a:r>
                      <a:r>
                        <a:rPr lang="en-US" sz="1200" dirty="0" smtClean="0"/>
                        <a:t>, and frequencies based on previous results.</a:t>
                      </a:r>
                      <a:endParaRPr lang="en-US" sz="1200" dirty="0"/>
                    </a:p>
                  </a:txBody>
                  <a:tcPr/>
                </a:tc>
                <a:tc>
                  <a:txBody>
                    <a:bodyPr/>
                    <a:lstStyle/>
                    <a:p>
                      <a:pPr algn="ctr"/>
                      <a:r>
                        <a:rPr lang="en-US" sz="1200" dirty="0" smtClean="0"/>
                        <a:t>6/30/2019</a:t>
                      </a:r>
                      <a:endParaRPr lang="en-US" sz="1200" dirty="0"/>
                    </a:p>
                  </a:txBody>
                  <a:tcPr/>
                </a:tc>
                <a:extLst>
                  <a:ext uri="{0D108BD9-81ED-4DB2-BD59-A6C34878D82A}">
                    <a16:rowId xmlns="" xmlns:a16="http://schemas.microsoft.com/office/drawing/2014/main" val="1205570131"/>
                  </a:ext>
                </a:extLst>
              </a:tr>
              <a:tr h="370840">
                <a:tc>
                  <a:txBody>
                    <a:bodyPr/>
                    <a:lstStyle/>
                    <a:p>
                      <a:pPr algn="ctr"/>
                      <a:r>
                        <a:rPr lang="en-US" sz="1200" dirty="0" smtClean="0"/>
                        <a:t>14</a:t>
                      </a:r>
                      <a:endParaRPr lang="en-US"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err="1" smtClean="0"/>
                        <a:t>Westbay</a:t>
                      </a:r>
                      <a:r>
                        <a:rPr lang="en-US" sz="1200" dirty="0" smtClean="0"/>
                        <a:t> Wells Reconfiguration Completion Report  for R-5, R-7, R-8, R-9i, R-19, R-25, and R-31</a:t>
                      </a:r>
                      <a:endParaRPr lang="en-US" sz="1200" dirty="0"/>
                    </a:p>
                  </a:txBody>
                  <a:tcPr/>
                </a:tc>
                <a:tc>
                  <a:txBody>
                    <a:bodyPr/>
                    <a:lstStyle/>
                    <a:p>
                      <a:r>
                        <a:rPr lang="en-US" sz="1200" dirty="0" smtClean="0"/>
                        <a:t>This report will include a summary of field activities and as-built information associated with reconfiguration of R-5, R-7, R-8, R-9i, R-19, and R-31, and plugging and abandonment of R-25 which requires removal of the </a:t>
                      </a:r>
                      <a:r>
                        <a:rPr lang="en-US" sz="1200" dirty="0" err="1" smtClean="0"/>
                        <a:t>Westbay</a:t>
                      </a:r>
                      <a:r>
                        <a:rPr lang="en-US" sz="1200" dirty="0" smtClean="0"/>
                        <a:t> system.</a:t>
                      </a:r>
                      <a:endParaRPr lang="en-US" sz="1200" dirty="0"/>
                    </a:p>
                  </a:txBody>
                  <a:tcPr/>
                </a:tc>
                <a:tc>
                  <a:txBody>
                    <a:bodyPr/>
                    <a:lstStyle/>
                    <a:p>
                      <a:pPr algn="ctr"/>
                      <a:r>
                        <a:rPr lang="en-US" sz="1200" dirty="0" smtClean="0"/>
                        <a:t>8/30/2019</a:t>
                      </a:r>
                      <a:endParaRPr lang="en-US" sz="1200" dirty="0"/>
                    </a:p>
                  </a:txBody>
                  <a:tcPr/>
                </a:tc>
                <a:extLst>
                  <a:ext uri="{0D108BD9-81ED-4DB2-BD59-A6C34878D82A}">
                    <a16:rowId xmlns="" xmlns:a16="http://schemas.microsoft.com/office/drawing/2014/main" val="2155849583"/>
                  </a:ext>
                </a:extLst>
              </a:tr>
              <a:tr h="370840">
                <a:tc>
                  <a:txBody>
                    <a:bodyPr/>
                    <a:lstStyle/>
                    <a:p>
                      <a:pPr algn="ctr"/>
                      <a:r>
                        <a:rPr lang="en-US" sz="1200" dirty="0" smtClean="0"/>
                        <a:t>3</a:t>
                      </a:r>
                      <a:endParaRPr lang="en-US" sz="1200" dirty="0"/>
                    </a:p>
                  </a:txBody>
                  <a:tcPr/>
                </a:tc>
                <a:tc>
                  <a:txBody>
                    <a:bodyPr/>
                    <a:lstStyle/>
                    <a:p>
                      <a:r>
                        <a:rPr lang="en-US" sz="1200" dirty="0" smtClean="0"/>
                        <a:t>Annual Monitoring Report for the Los Alamos/Pueblo Watershed Sediment Transport Mitigation Project</a:t>
                      </a:r>
                      <a:endParaRPr lang="en-US" sz="1200" dirty="0"/>
                    </a:p>
                  </a:txBody>
                  <a:tcPr/>
                </a:tc>
                <a:tc>
                  <a:txBody>
                    <a:bodyPr/>
                    <a:lstStyle/>
                    <a:p>
                      <a:r>
                        <a:rPr lang="en-US" sz="1200" dirty="0" smtClean="0"/>
                        <a:t>Annual report of last year's results that addresses the performance of </a:t>
                      </a:r>
                      <a:r>
                        <a:rPr lang="en-US" sz="1200" dirty="0" err="1" smtClean="0"/>
                        <a:t>stormwater</a:t>
                      </a:r>
                      <a:r>
                        <a:rPr lang="en-US" sz="1200" dirty="0" smtClean="0"/>
                        <a:t> controls installed in the LA/Pueblo watershed. </a:t>
                      </a:r>
                      <a:endParaRPr lang="en-US" sz="1200" dirty="0"/>
                    </a:p>
                  </a:txBody>
                  <a:tcPr/>
                </a:tc>
                <a:tc>
                  <a:txBody>
                    <a:bodyPr/>
                    <a:lstStyle/>
                    <a:p>
                      <a:pPr algn="ctr"/>
                      <a:r>
                        <a:rPr lang="en-US" sz="1200" dirty="0" smtClean="0"/>
                        <a:t>4/30/2019</a:t>
                      </a:r>
                      <a:endParaRPr lang="en-US" sz="1200" dirty="0"/>
                    </a:p>
                  </a:txBody>
                  <a:tcPr/>
                </a:tc>
                <a:extLst>
                  <a:ext uri="{0D108BD9-81ED-4DB2-BD59-A6C34878D82A}">
                    <a16:rowId xmlns="" xmlns:a16="http://schemas.microsoft.com/office/drawing/2014/main" val="3207242483"/>
                  </a:ext>
                </a:extLst>
              </a:tr>
              <a:tr h="370840">
                <a:tc>
                  <a:txBody>
                    <a:bodyPr/>
                    <a:lstStyle/>
                    <a:p>
                      <a:pPr algn="ctr"/>
                      <a:r>
                        <a:rPr lang="en-US" sz="1200" dirty="0" smtClean="0"/>
                        <a:t>4</a:t>
                      </a:r>
                      <a:endParaRPr lang="en-US" sz="1200" dirty="0"/>
                    </a:p>
                  </a:txBody>
                  <a:tcPr/>
                </a:tc>
                <a:tc>
                  <a:txBody>
                    <a:bodyPr/>
                    <a:lstStyle/>
                    <a:p>
                      <a:r>
                        <a:rPr lang="en-US" sz="1200" dirty="0" smtClean="0"/>
                        <a:t>Annual Monitoring Plan for the Los Alamos/Pueblo Watershed Sediment Transport Mitigation Project</a:t>
                      </a:r>
                      <a:endParaRPr lang="en-US" sz="1200" dirty="0"/>
                    </a:p>
                  </a:txBody>
                  <a:tcPr/>
                </a:tc>
                <a:tc>
                  <a:txBody>
                    <a:bodyPr/>
                    <a:lstStyle/>
                    <a:p>
                      <a:r>
                        <a:rPr lang="en-US" sz="1200" dirty="0" smtClean="0"/>
                        <a:t>Annual plan for the upcoming year that addresses the performance of </a:t>
                      </a:r>
                      <a:r>
                        <a:rPr lang="en-US" sz="1200" dirty="0" err="1" smtClean="0"/>
                        <a:t>stormwater</a:t>
                      </a:r>
                      <a:r>
                        <a:rPr lang="en-US" sz="1200" dirty="0" smtClean="0"/>
                        <a:t> controls installed in the LA/Pueblo watershed. </a:t>
                      </a:r>
                      <a:endParaRPr lang="en-US" sz="12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4/30/2019</a:t>
                      </a:r>
                    </a:p>
                    <a:p>
                      <a:pPr algn="ctr"/>
                      <a:endParaRPr lang="en-US" sz="1200" dirty="0"/>
                    </a:p>
                  </a:txBody>
                  <a:tcPr/>
                </a:tc>
                <a:extLst>
                  <a:ext uri="{0D108BD9-81ED-4DB2-BD59-A6C34878D82A}">
                    <a16:rowId xmlns="" xmlns:a16="http://schemas.microsoft.com/office/drawing/2014/main" val="1270122012"/>
                  </a:ext>
                </a:extLst>
              </a:tr>
            </a:tbl>
          </a:graphicData>
        </a:graphic>
      </p:graphicFrame>
    </p:spTree>
    <p:extLst>
      <p:ext uri="{BB962C8B-B14F-4D97-AF65-F5344CB8AC3E}">
        <p14:creationId xmlns:p14="http://schemas.microsoft.com/office/powerpoint/2010/main" val="6916627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105275" y="171607"/>
            <a:ext cx="5038725" cy="504825"/>
          </a:xfrm>
        </p:spPr>
        <p:txBody>
          <a:bodyPr/>
          <a:lstStyle/>
          <a:p>
            <a:r>
              <a:rPr lang="en-US" sz="3200" b="0" dirty="0">
                <a:effectLst>
                  <a:outerShdw blurRad="38100" dist="38100" dir="2700000" algn="tl">
                    <a:srgbClr val="000000">
                      <a:alpha val="43137"/>
                    </a:srgbClr>
                  </a:outerShdw>
                </a:effectLst>
              </a:rPr>
              <a:t>Appendix B Milestones</a:t>
            </a:r>
          </a:p>
        </p:txBody>
      </p:sp>
      <p:pic>
        <p:nvPicPr>
          <p:cNvPr id="3" name="Picture 2"/>
          <p:cNvPicPr/>
          <p:nvPr/>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bwMode="auto">
          <a:xfrm>
            <a:off x="895350" y="1441666"/>
            <a:ext cx="7349364" cy="3551339"/>
          </a:xfrm>
          <a:prstGeom prst="rect">
            <a:avLst/>
          </a:prstGeom>
          <a:noFill/>
          <a:ln w="38100">
            <a:solidFill>
              <a:srgbClr val="336600"/>
            </a:solidFill>
          </a:ln>
        </p:spPr>
      </p:pic>
      <p:sp>
        <p:nvSpPr>
          <p:cNvPr id="5" name="TextBox 4"/>
          <p:cNvSpPr txBox="1"/>
          <p:nvPr/>
        </p:nvSpPr>
        <p:spPr>
          <a:xfrm>
            <a:off x="1617662" y="5043805"/>
            <a:ext cx="5921375" cy="246221"/>
          </a:xfrm>
          <a:prstGeom prst="rect">
            <a:avLst/>
          </a:prstGeom>
          <a:noFill/>
        </p:spPr>
        <p:txBody>
          <a:bodyPr wrap="square" rtlCol="0">
            <a:spAutoFit/>
          </a:bodyPr>
          <a:lstStyle/>
          <a:p>
            <a:pPr algn="ctr"/>
            <a:r>
              <a:rPr lang="en-US" sz="1000" dirty="0" err="1" smtClean="0">
                <a:solidFill>
                  <a:srgbClr val="336600"/>
                </a:solidFill>
              </a:rPr>
              <a:t>Redi</a:t>
            </a:r>
            <a:r>
              <a:rPr lang="en-US" sz="1000" dirty="0" smtClean="0">
                <a:solidFill>
                  <a:srgbClr val="336600"/>
                </a:solidFill>
              </a:rPr>
              <a:t>-Rock wetland stabilization structure in Pueblo Canyon</a:t>
            </a:r>
            <a:endParaRPr lang="en-US" sz="1000" dirty="0">
              <a:solidFill>
                <a:srgbClr val="336600"/>
              </a:solidFill>
            </a:endParaRPr>
          </a:p>
        </p:txBody>
      </p:sp>
    </p:spTree>
    <p:extLst>
      <p:ext uri="{BB962C8B-B14F-4D97-AF65-F5344CB8AC3E}">
        <p14:creationId xmlns:p14="http://schemas.microsoft.com/office/powerpoint/2010/main" val="35998777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Consent Order Overview</a:t>
            </a:r>
            <a:endParaRPr lang="en-US" dirty="0"/>
          </a:p>
        </p:txBody>
      </p:sp>
      <p:sp>
        <p:nvSpPr>
          <p:cNvPr id="3" name="TextBox 2"/>
          <p:cNvSpPr txBox="1"/>
          <p:nvPr/>
        </p:nvSpPr>
        <p:spPr>
          <a:xfrm>
            <a:off x="529839" y="1298961"/>
            <a:ext cx="8263783" cy="5186035"/>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en-US" sz="2000" b="1" dirty="0" smtClean="0">
                <a:solidFill>
                  <a:srgbClr val="002499"/>
                </a:solidFill>
              </a:rPr>
              <a:t>Appendix A: </a:t>
            </a:r>
            <a:r>
              <a:rPr lang="en-US" sz="2000" b="1" dirty="0">
                <a:solidFill>
                  <a:srgbClr val="002499"/>
                </a:solidFill>
              </a:rPr>
              <a:t>Solid Waste Management Unit/Area of Concern List </a:t>
            </a:r>
            <a:endParaRPr lang="en-US" sz="2000" b="1" dirty="0" smtClean="0">
              <a:solidFill>
                <a:srgbClr val="002499"/>
              </a:solidFill>
            </a:endParaRPr>
          </a:p>
          <a:p>
            <a:pPr marL="285750" indent="-285750">
              <a:lnSpc>
                <a:spcPct val="150000"/>
              </a:lnSpc>
              <a:buFont typeface="Wingdings" panose="05000000000000000000" pitchFamily="2" charset="2"/>
              <a:buChar char="Ø"/>
            </a:pPr>
            <a:r>
              <a:rPr lang="en-US" sz="2000" b="1" dirty="0" smtClean="0">
                <a:solidFill>
                  <a:srgbClr val="002499"/>
                </a:solidFill>
              </a:rPr>
              <a:t>Appendix C: Future Campaigns </a:t>
            </a:r>
          </a:p>
          <a:p>
            <a:pPr marL="285750" indent="-285750">
              <a:lnSpc>
                <a:spcPct val="150000"/>
              </a:lnSpc>
              <a:buFont typeface="Wingdings" panose="05000000000000000000" pitchFamily="2" charset="2"/>
              <a:buChar char="Ø"/>
            </a:pPr>
            <a:r>
              <a:rPr lang="en-US" sz="2000" b="1" dirty="0" smtClean="0">
                <a:solidFill>
                  <a:srgbClr val="002499"/>
                </a:solidFill>
              </a:rPr>
              <a:t>Appendix B: Milestones </a:t>
            </a:r>
            <a:r>
              <a:rPr lang="en-US" sz="2000" b="1" dirty="0">
                <a:solidFill>
                  <a:srgbClr val="002499"/>
                </a:solidFill>
              </a:rPr>
              <a:t>and </a:t>
            </a:r>
            <a:r>
              <a:rPr lang="en-US" sz="2000" b="1" dirty="0" smtClean="0">
                <a:solidFill>
                  <a:srgbClr val="002499"/>
                </a:solidFill>
              </a:rPr>
              <a:t>Targets</a:t>
            </a:r>
          </a:p>
          <a:p>
            <a:pPr marL="285750" indent="-285750">
              <a:lnSpc>
                <a:spcPct val="150000"/>
              </a:lnSpc>
              <a:buFont typeface="Wingdings" panose="05000000000000000000" pitchFamily="2" charset="2"/>
              <a:buChar char="Ø"/>
            </a:pPr>
            <a:r>
              <a:rPr lang="en-US" sz="2000" b="1" dirty="0" smtClean="0">
                <a:solidFill>
                  <a:srgbClr val="002499"/>
                </a:solidFill>
              </a:rPr>
              <a:t>Process </a:t>
            </a:r>
            <a:r>
              <a:rPr lang="en-US" sz="2000" b="1" dirty="0">
                <a:solidFill>
                  <a:srgbClr val="002499"/>
                </a:solidFill>
              </a:rPr>
              <a:t>for updating Appendix </a:t>
            </a:r>
            <a:r>
              <a:rPr lang="en-US" sz="2000" b="1" dirty="0" smtClean="0">
                <a:solidFill>
                  <a:srgbClr val="002499"/>
                </a:solidFill>
              </a:rPr>
              <a:t>B</a:t>
            </a:r>
          </a:p>
          <a:p>
            <a:pPr marL="742950" lvl="1" indent="-285750">
              <a:lnSpc>
                <a:spcPct val="150000"/>
              </a:lnSpc>
              <a:buFont typeface="Arial" panose="020B0604020202020204" pitchFamily="34" charset="0"/>
              <a:buChar char="•"/>
            </a:pPr>
            <a:r>
              <a:rPr lang="en-US" dirty="0" smtClean="0">
                <a:solidFill>
                  <a:srgbClr val="002499"/>
                </a:solidFill>
              </a:rPr>
              <a:t>Current </a:t>
            </a:r>
            <a:r>
              <a:rPr lang="en-US" dirty="0">
                <a:solidFill>
                  <a:srgbClr val="002499"/>
                </a:solidFill>
              </a:rPr>
              <a:t>FY, </a:t>
            </a:r>
            <a:r>
              <a:rPr lang="en-US" dirty="0" smtClean="0">
                <a:solidFill>
                  <a:srgbClr val="002499"/>
                </a:solidFill>
              </a:rPr>
              <a:t>FY+1, </a:t>
            </a:r>
            <a:r>
              <a:rPr lang="en-US" dirty="0">
                <a:solidFill>
                  <a:srgbClr val="002499"/>
                </a:solidFill>
              </a:rPr>
              <a:t>&amp; FY+2, </a:t>
            </a:r>
            <a:r>
              <a:rPr lang="en-US" dirty="0" smtClean="0">
                <a:solidFill>
                  <a:srgbClr val="002499"/>
                </a:solidFill>
              </a:rPr>
              <a:t>with </a:t>
            </a:r>
            <a:r>
              <a:rPr lang="en-US" dirty="0">
                <a:solidFill>
                  <a:srgbClr val="002499"/>
                </a:solidFill>
              </a:rPr>
              <a:t>milestones and </a:t>
            </a:r>
            <a:r>
              <a:rPr lang="en-US" dirty="0" smtClean="0">
                <a:solidFill>
                  <a:srgbClr val="002499"/>
                </a:solidFill>
              </a:rPr>
              <a:t>targets</a:t>
            </a:r>
          </a:p>
          <a:p>
            <a:pPr marL="742950" lvl="1" indent="-285750">
              <a:lnSpc>
                <a:spcPct val="150000"/>
              </a:lnSpc>
              <a:buFont typeface="Arial" panose="020B0604020202020204" pitchFamily="34" charset="0"/>
              <a:buChar char="•"/>
            </a:pPr>
            <a:r>
              <a:rPr lang="en-US" dirty="0" smtClean="0">
                <a:solidFill>
                  <a:srgbClr val="002499"/>
                </a:solidFill>
              </a:rPr>
              <a:t>Updated annually</a:t>
            </a:r>
          </a:p>
          <a:p>
            <a:pPr marL="742950" lvl="1" indent="-285750">
              <a:lnSpc>
                <a:spcPct val="150000"/>
              </a:lnSpc>
              <a:buFont typeface="Arial" panose="020B0604020202020204" pitchFamily="34" charset="0"/>
              <a:buChar char="•"/>
            </a:pPr>
            <a:r>
              <a:rPr lang="en-US" dirty="0" smtClean="0">
                <a:solidFill>
                  <a:srgbClr val="002499"/>
                </a:solidFill>
              </a:rPr>
              <a:t>Review includes </a:t>
            </a:r>
            <a:r>
              <a:rPr lang="en-US" dirty="0">
                <a:solidFill>
                  <a:srgbClr val="002499"/>
                </a:solidFill>
              </a:rPr>
              <a:t>changed conditions, priorities, &amp; funding</a:t>
            </a:r>
          </a:p>
          <a:p>
            <a:pPr marL="742950" lvl="1" indent="-285750">
              <a:lnSpc>
                <a:spcPct val="150000"/>
              </a:lnSpc>
              <a:buFont typeface="Arial" panose="020B0604020202020204" pitchFamily="34" charset="0"/>
              <a:buChar char="•"/>
            </a:pPr>
            <a:r>
              <a:rPr lang="en-US" dirty="0" smtClean="0">
                <a:solidFill>
                  <a:srgbClr val="002499"/>
                </a:solidFill>
              </a:rPr>
              <a:t>Revised </a:t>
            </a:r>
            <a:r>
              <a:rPr lang="en-US" dirty="0">
                <a:solidFill>
                  <a:srgbClr val="002499"/>
                </a:solidFill>
              </a:rPr>
              <a:t>Appendix B posted on NMED's </a:t>
            </a:r>
            <a:r>
              <a:rPr lang="en-US" dirty="0" smtClean="0">
                <a:solidFill>
                  <a:srgbClr val="002499"/>
                </a:solidFill>
              </a:rPr>
              <a:t>website</a:t>
            </a:r>
          </a:p>
          <a:p>
            <a:pPr marL="742950" lvl="1" indent="-285750">
              <a:lnSpc>
                <a:spcPct val="150000"/>
              </a:lnSpc>
              <a:buFont typeface="Arial" panose="020B0604020202020204" pitchFamily="34" charset="0"/>
              <a:buChar char="•"/>
            </a:pPr>
            <a:r>
              <a:rPr lang="en-US" dirty="0" smtClean="0">
                <a:solidFill>
                  <a:srgbClr val="002499"/>
                </a:solidFill>
              </a:rPr>
              <a:t>Public meeting held to present changes to Appendix B</a:t>
            </a:r>
          </a:p>
          <a:p>
            <a:pPr marL="285750" indent="-285750">
              <a:lnSpc>
                <a:spcPct val="150000"/>
              </a:lnSpc>
              <a:buFont typeface="Wingdings" panose="05000000000000000000" pitchFamily="2" charset="2"/>
              <a:buChar char="Ø"/>
            </a:pPr>
            <a:r>
              <a:rPr lang="en-US" sz="2000" b="1" dirty="0" smtClean="0">
                <a:solidFill>
                  <a:srgbClr val="002499"/>
                </a:solidFill>
              </a:rPr>
              <a:t>Dynamic </a:t>
            </a:r>
            <a:r>
              <a:rPr lang="en-US" sz="2000" b="1" dirty="0">
                <a:solidFill>
                  <a:srgbClr val="002499"/>
                </a:solidFill>
              </a:rPr>
              <a:t>process allows for revision during the year due to upward or downward </a:t>
            </a:r>
            <a:r>
              <a:rPr lang="en-US" sz="2000" b="1" dirty="0" smtClean="0">
                <a:solidFill>
                  <a:srgbClr val="002499"/>
                </a:solidFill>
              </a:rPr>
              <a:t>adjustments </a:t>
            </a:r>
            <a:r>
              <a:rPr lang="en-US" sz="2000" b="1" dirty="0">
                <a:solidFill>
                  <a:srgbClr val="002499"/>
                </a:solidFill>
              </a:rPr>
              <a:t>in funding</a:t>
            </a:r>
          </a:p>
          <a:p>
            <a:pPr marL="742950" lvl="1" indent="-285750">
              <a:buFont typeface="Wingdings" panose="05000000000000000000" pitchFamily="2" charset="2"/>
              <a:buChar char="Ø"/>
            </a:pPr>
            <a:endParaRPr lang="en-US" sz="1600" dirty="0">
              <a:solidFill>
                <a:srgbClr val="002499"/>
              </a:solidFill>
            </a:endParaRPr>
          </a:p>
        </p:txBody>
      </p:sp>
      <p:sp>
        <p:nvSpPr>
          <p:cNvPr id="5" name="Slide Number Placeholder 4"/>
          <p:cNvSpPr>
            <a:spLocks noGrp="1"/>
          </p:cNvSpPr>
          <p:nvPr>
            <p:ph type="sldNum" sz="quarter" idx="12"/>
          </p:nvPr>
        </p:nvSpPr>
        <p:spPr/>
        <p:txBody>
          <a:bodyPr/>
          <a:lstStyle/>
          <a:p>
            <a:fld id="{E732D00C-0C3E-43BA-A3A1-B8078CFCCE55}" type="slidenum">
              <a:rPr lang="en-US" smtClean="0"/>
              <a:t>4</a:t>
            </a:fld>
            <a:endParaRPr lang="en-US"/>
          </a:p>
        </p:txBody>
      </p:sp>
    </p:spTree>
    <p:extLst>
      <p:ext uri="{BB962C8B-B14F-4D97-AF65-F5344CB8AC3E}">
        <p14:creationId xmlns:p14="http://schemas.microsoft.com/office/powerpoint/2010/main" val="12780961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928081" y="1502141"/>
            <a:ext cx="3779044" cy="378619"/>
          </a:xfrm>
          <a:prstGeom prst="rect">
            <a:avLst/>
          </a:prstGeom>
        </p:spPr>
        <p:txBody>
          <a:bodyPr vert="horz" lIns="68580" tIns="34290" rIns="68580" bIns="3429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300" dirty="0"/>
          </a:p>
        </p:txBody>
      </p:sp>
      <p:sp>
        <p:nvSpPr>
          <p:cNvPr id="4" name="Content Placeholder 2"/>
          <p:cNvSpPr txBox="1">
            <a:spLocks/>
          </p:cNvSpPr>
          <p:nvPr/>
        </p:nvSpPr>
        <p:spPr>
          <a:xfrm>
            <a:off x="1901438" y="5587571"/>
            <a:ext cx="6615158" cy="3964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lvl="2" indent="0">
              <a:buNone/>
            </a:pPr>
            <a:endParaRPr lang="en-US" dirty="0"/>
          </a:p>
        </p:txBody>
      </p:sp>
      <p:sp>
        <p:nvSpPr>
          <p:cNvPr id="7" name="Title 1"/>
          <p:cNvSpPr>
            <a:spLocks noGrp="1"/>
          </p:cNvSpPr>
          <p:nvPr>
            <p:ph type="title"/>
          </p:nvPr>
        </p:nvSpPr>
        <p:spPr>
          <a:xfrm>
            <a:off x="4206813" y="172919"/>
            <a:ext cx="4937188" cy="504825"/>
          </a:xfrm>
        </p:spPr>
        <p:txBody>
          <a:bodyPr/>
          <a:lstStyle/>
          <a:p>
            <a:r>
              <a:rPr lang="en-US" dirty="0" smtClean="0"/>
              <a:t>Campaign Approach</a:t>
            </a:r>
            <a:endParaRPr lang="en-US" dirty="0"/>
          </a:p>
        </p:txBody>
      </p:sp>
      <p:sp>
        <p:nvSpPr>
          <p:cNvPr id="6" name="Content Placeholder 4"/>
          <p:cNvSpPr txBox="1">
            <a:spLocks/>
          </p:cNvSpPr>
          <p:nvPr/>
        </p:nvSpPr>
        <p:spPr>
          <a:xfrm>
            <a:off x="296421" y="1183683"/>
            <a:ext cx="8762738" cy="4788277"/>
          </a:xfrm>
          <a:prstGeom prst="rect">
            <a:avLst/>
          </a:prstGeom>
        </p:spPr>
        <p:txBody>
          <a:bodyPr/>
          <a:lstStyle>
            <a:lvl1pPr marL="342900" indent="-342900" algn="l" rtl="0" eaLnBrk="0" fontAlgn="base" hangingPunct="0">
              <a:spcBef>
                <a:spcPct val="20000"/>
              </a:spcBef>
              <a:spcAft>
                <a:spcPct val="0"/>
              </a:spcAft>
              <a:buFont typeface="Arial" pitchFamily="34" charset="0"/>
              <a:buChar char="•"/>
              <a:defRPr sz="2100" kern="1200">
                <a:solidFill>
                  <a:srgbClr val="002499"/>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kern="1200">
                <a:solidFill>
                  <a:srgbClr val="002499"/>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1600" kern="1200">
                <a:solidFill>
                  <a:srgbClr val="002499"/>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1400" kern="1200">
                <a:solidFill>
                  <a:srgbClr val="002499"/>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rgbClr val="002499"/>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1500" indent="-457200">
              <a:buFont typeface="Wingdings" panose="05000000000000000000" pitchFamily="2" charset="2"/>
              <a:buChar char="Ø"/>
            </a:pPr>
            <a:r>
              <a:rPr lang="en-US" sz="2400" b="1" dirty="0" smtClean="0">
                <a:solidFill>
                  <a:srgbClr val="003399"/>
                </a:solidFill>
                <a:latin typeface="Arial" panose="020B0604020202020204" pitchFamily="34" charset="0"/>
                <a:cs typeface="Arial" panose="020B0604020202020204" pitchFamily="34" charset="0"/>
              </a:rPr>
              <a:t>EM-LA Lifecycle Cost Estimate (LCE) is based on a campaign approach</a:t>
            </a:r>
          </a:p>
          <a:p>
            <a:pPr marL="1257300" lvl="2" indent="-285750"/>
            <a:r>
              <a:rPr lang="en-US" sz="2000" b="1" dirty="0" smtClean="0">
                <a:solidFill>
                  <a:srgbClr val="003399"/>
                </a:solidFill>
                <a:latin typeface="Arial" panose="020B0604020202020204" pitchFamily="34" charset="0"/>
                <a:cs typeface="Arial" panose="020B0604020202020204" pitchFamily="34" charset="0"/>
              </a:rPr>
              <a:t>LCE is integrated with the 2016 Consent Order</a:t>
            </a:r>
          </a:p>
          <a:p>
            <a:pPr marL="1714500" lvl="3" indent="-285750">
              <a:buFont typeface="Courier New" panose="02070309020205020404" pitchFamily="49" charset="0"/>
              <a:buChar char="o"/>
            </a:pPr>
            <a:r>
              <a:rPr lang="en-US" sz="1600" b="1" dirty="0" smtClean="0">
                <a:solidFill>
                  <a:srgbClr val="003399"/>
                </a:solidFill>
                <a:latin typeface="Arial" panose="020B0604020202020204" pitchFamily="34" charset="0"/>
                <a:cs typeface="Arial" panose="020B0604020202020204" pitchFamily="34" charset="0"/>
              </a:rPr>
              <a:t>17 Soil and Water campaigns identified in Appendix C</a:t>
            </a:r>
          </a:p>
          <a:p>
            <a:pPr marL="1257300" lvl="2" indent="-285750"/>
            <a:r>
              <a:rPr lang="en-US" sz="2000" b="1" dirty="0" smtClean="0">
                <a:solidFill>
                  <a:srgbClr val="003399"/>
                </a:solidFill>
                <a:latin typeface="Arial" panose="020B0604020202020204" pitchFamily="34" charset="0"/>
                <a:cs typeface="Arial" panose="020B0604020202020204" pitchFamily="34" charset="0"/>
              </a:rPr>
              <a:t>Legacy waste is a standalone campaign driven by DOE radiological authority (rather than the Consent Order)</a:t>
            </a:r>
          </a:p>
          <a:p>
            <a:pPr marL="628650" indent="-457200">
              <a:buFont typeface="Wingdings" panose="05000000000000000000" pitchFamily="2" charset="2"/>
              <a:buChar char="Ø"/>
            </a:pPr>
            <a:r>
              <a:rPr lang="en-US" sz="2400" b="1" dirty="0" smtClean="0">
                <a:solidFill>
                  <a:srgbClr val="003399"/>
                </a:solidFill>
                <a:latin typeface="Arial" panose="020B0604020202020204" pitchFamily="34" charset="0"/>
                <a:cs typeface="Arial" panose="020B0604020202020204" pitchFamily="34" charset="0"/>
              </a:rPr>
              <a:t>Campaigns are worked in the prioritized order listed in Appendix C</a:t>
            </a:r>
          </a:p>
          <a:p>
            <a:pPr marL="628650" indent="-457200">
              <a:buFont typeface="Wingdings" panose="05000000000000000000" pitchFamily="2" charset="2"/>
              <a:buChar char="Ø"/>
            </a:pPr>
            <a:r>
              <a:rPr lang="en-US" sz="2400" b="1" dirty="0" smtClean="0">
                <a:solidFill>
                  <a:srgbClr val="003399"/>
                </a:solidFill>
                <a:latin typeface="Arial" panose="020B0604020202020204" pitchFamily="34" charset="0"/>
                <a:cs typeface="Arial" panose="020B0604020202020204" pitchFamily="34" charset="0"/>
              </a:rPr>
              <a:t>Multiple </a:t>
            </a:r>
            <a:r>
              <a:rPr lang="en-US" sz="2400" b="1" dirty="0">
                <a:solidFill>
                  <a:srgbClr val="003399"/>
                </a:solidFill>
                <a:latin typeface="Arial" panose="020B0604020202020204" pitchFamily="34" charset="0"/>
                <a:cs typeface="Arial" panose="020B0604020202020204" pitchFamily="34" charset="0"/>
              </a:rPr>
              <a:t>campaigns underway </a:t>
            </a:r>
            <a:r>
              <a:rPr lang="en-US" sz="2400" b="1" dirty="0" smtClean="0">
                <a:solidFill>
                  <a:srgbClr val="003399"/>
                </a:solidFill>
                <a:latin typeface="Arial" panose="020B0604020202020204" pitchFamily="34" charset="0"/>
                <a:cs typeface="Arial" panose="020B0604020202020204" pitchFamily="34" charset="0"/>
              </a:rPr>
              <a:t>simultaneously</a:t>
            </a:r>
          </a:p>
          <a:p>
            <a:pPr marL="628650" indent="-457200">
              <a:buFont typeface="Wingdings" panose="05000000000000000000" pitchFamily="2" charset="2"/>
              <a:buChar char="Ø"/>
            </a:pPr>
            <a:r>
              <a:rPr lang="en-US" sz="2400" b="1" dirty="0" smtClean="0">
                <a:solidFill>
                  <a:srgbClr val="003399"/>
                </a:solidFill>
                <a:latin typeface="Arial" panose="020B0604020202020204" pitchFamily="34" charset="0"/>
                <a:cs typeface="Arial" panose="020B0604020202020204" pitchFamily="34" charset="0"/>
              </a:rPr>
              <a:t>Safe</a:t>
            </a:r>
            <a:r>
              <a:rPr lang="en-US" sz="2400" b="1" dirty="0">
                <a:solidFill>
                  <a:srgbClr val="003399"/>
                </a:solidFill>
                <a:latin typeface="Arial" panose="020B0604020202020204" pitchFamily="34" charset="0"/>
                <a:cs typeface="Arial" panose="020B0604020202020204" pitchFamily="34" charset="0"/>
              </a:rPr>
              <a:t>, efficient and transparent </a:t>
            </a:r>
            <a:r>
              <a:rPr lang="en-US" sz="2400" b="1" dirty="0" smtClean="0">
                <a:solidFill>
                  <a:srgbClr val="003399"/>
                </a:solidFill>
                <a:latin typeface="Arial" panose="020B0604020202020204" pitchFamily="34" charset="0"/>
                <a:cs typeface="Arial" panose="020B0604020202020204" pitchFamily="34" charset="0"/>
              </a:rPr>
              <a:t>execution</a:t>
            </a:r>
            <a:endParaRPr lang="en-US" sz="2400" dirty="0">
              <a:solidFill>
                <a:srgbClr val="003399"/>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E732D00C-0C3E-43BA-A3A1-B8078CFCCE55}" type="slidenum">
              <a:rPr lang="en-US" smtClean="0"/>
              <a:t>5</a:t>
            </a:fld>
            <a:endParaRPr lang="en-US"/>
          </a:p>
        </p:txBody>
      </p:sp>
    </p:spTree>
    <p:extLst>
      <p:ext uri="{BB962C8B-B14F-4D97-AF65-F5344CB8AC3E}">
        <p14:creationId xmlns:p14="http://schemas.microsoft.com/office/powerpoint/2010/main" val="35036498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7383" y="174625"/>
            <a:ext cx="5000625" cy="504825"/>
          </a:xfrm>
        </p:spPr>
        <p:txBody>
          <a:bodyPr/>
          <a:lstStyle/>
          <a:p>
            <a:r>
              <a:rPr lang="en-US" dirty="0" smtClean="0"/>
              <a:t>Appendix C:</a:t>
            </a:r>
            <a:br>
              <a:rPr lang="en-US" dirty="0" smtClean="0"/>
            </a:br>
            <a:r>
              <a:rPr lang="en-US" dirty="0" smtClean="0"/>
              <a:t>Consent Order Campaigns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701697284"/>
              </p:ext>
            </p:extLst>
          </p:nvPr>
        </p:nvGraphicFramePr>
        <p:xfrm>
          <a:off x="487111" y="1034036"/>
          <a:ext cx="8015956" cy="4879650"/>
        </p:xfrm>
        <a:graphic>
          <a:graphicData uri="http://schemas.openxmlformats.org/drawingml/2006/table">
            <a:tbl>
              <a:tblPr firstRow="1" firstCol="1" bandRow="1">
                <a:tableStyleId>{5C22544A-7EE6-4342-B048-85BDC9FD1C3A}</a:tableStyleId>
              </a:tblPr>
              <a:tblGrid>
                <a:gridCol w="731085"/>
                <a:gridCol w="3174342"/>
                <a:gridCol w="1104545"/>
                <a:gridCol w="1399082"/>
                <a:gridCol w="1606902"/>
              </a:tblGrid>
              <a:tr h="733016">
                <a:tc>
                  <a:txBody>
                    <a:bodyPr/>
                    <a:lstStyle/>
                    <a:p>
                      <a:pPr marL="0" marR="0" algn="ctr">
                        <a:lnSpc>
                          <a:spcPct val="115000"/>
                        </a:lnSpc>
                        <a:spcBef>
                          <a:spcPts val="0"/>
                        </a:spcBef>
                        <a:spcAft>
                          <a:spcPts val="600"/>
                        </a:spcAft>
                      </a:pPr>
                      <a:r>
                        <a:rPr lang="en-US" sz="1200" dirty="0">
                          <a:effectLst/>
                        </a:rPr>
                        <a:t>Item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600"/>
                        </a:spcAft>
                      </a:pPr>
                      <a:r>
                        <a:rPr lang="en-US" sz="1200">
                          <a:effectLst/>
                        </a:rPr>
                        <a:t>Campaign Title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600"/>
                        </a:spcAft>
                      </a:pPr>
                      <a:r>
                        <a:rPr lang="en-US" sz="1200" dirty="0">
                          <a:effectLst/>
                        </a:rPr>
                        <a:t>SWMUs/AOCs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600"/>
                        </a:spcAft>
                      </a:pPr>
                      <a:r>
                        <a:rPr lang="en-US" sz="1200" dirty="0">
                          <a:effectLst/>
                        </a:rPr>
                        <a:t>Estimated </a:t>
                      </a:r>
                      <a:r>
                        <a:rPr lang="en-US" sz="1200" dirty="0" smtClean="0">
                          <a:effectLst/>
                        </a:rPr>
                        <a:t>Completion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600"/>
                        </a:spcAft>
                      </a:pPr>
                      <a:r>
                        <a:rPr lang="en-US" sz="1200" dirty="0">
                          <a:effectLst/>
                        </a:rPr>
                        <a:t>Estimated Cost </a:t>
                      </a:r>
                      <a:r>
                        <a:rPr lang="en-US" sz="1200" dirty="0" smtClean="0">
                          <a:effectLst/>
                        </a:rPr>
                        <a:t>(</a:t>
                      </a:r>
                      <a:r>
                        <a:rPr lang="en-US" sz="1200" dirty="0">
                          <a:effectLst/>
                        </a:rPr>
                        <a:t>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51384">
                <a:tc>
                  <a:txBody>
                    <a:bodyPr/>
                    <a:lstStyle/>
                    <a:p>
                      <a:pPr marL="42545" marR="0" algn="ctr">
                        <a:lnSpc>
                          <a:spcPct val="115000"/>
                        </a:lnSpc>
                        <a:spcBef>
                          <a:spcPts val="0"/>
                        </a:spcBef>
                        <a:spcAft>
                          <a:spcPts val="600"/>
                        </a:spcAft>
                      </a:pPr>
                      <a:r>
                        <a:rPr lang="en-US" sz="1000" dirty="0">
                          <a:solidFill>
                            <a:schemeClr val="tx1"/>
                          </a:solidFill>
                          <a:effectLst/>
                        </a:rPr>
                        <a:t>1</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40000"/>
                        <a:lumOff val="60000"/>
                      </a:schemeClr>
                    </a:solidFill>
                  </a:tcPr>
                </a:tc>
                <a:tc>
                  <a:txBody>
                    <a:bodyPr/>
                    <a:lstStyle/>
                    <a:p>
                      <a:pPr marL="160020" marR="0" algn="l">
                        <a:lnSpc>
                          <a:spcPct val="115000"/>
                        </a:lnSpc>
                        <a:spcBef>
                          <a:spcPts val="0"/>
                        </a:spcBef>
                        <a:spcAft>
                          <a:spcPts val="600"/>
                        </a:spcAft>
                      </a:pPr>
                      <a:r>
                        <a:rPr lang="en-US" sz="1000" dirty="0">
                          <a:effectLst/>
                        </a:rPr>
                        <a:t>Chromium Interim Measure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40000"/>
                        <a:lumOff val="60000"/>
                      </a:schemeClr>
                    </a:solidFill>
                  </a:tcPr>
                </a:tc>
                <a:tc>
                  <a:txBody>
                    <a:bodyPr/>
                    <a:lstStyle/>
                    <a:p>
                      <a:pPr marL="0" marR="0" algn="ctr">
                        <a:lnSpc>
                          <a:spcPct val="115000"/>
                        </a:lnSpc>
                        <a:spcBef>
                          <a:spcPts val="0"/>
                        </a:spcBef>
                        <a:spcAft>
                          <a:spcPts val="1000"/>
                        </a:spcAft>
                      </a:pPr>
                      <a:r>
                        <a:rPr lang="en-US" sz="10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40000"/>
                        <a:lumOff val="60000"/>
                      </a:schemeClr>
                    </a:solidFill>
                  </a:tcPr>
                </a:tc>
                <a:tc>
                  <a:txBody>
                    <a:bodyPr/>
                    <a:lstStyle/>
                    <a:p>
                      <a:pPr marL="0" marR="0" algn="ctr">
                        <a:lnSpc>
                          <a:spcPct val="115000"/>
                        </a:lnSpc>
                        <a:spcBef>
                          <a:spcPts val="0"/>
                        </a:spcBef>
                        <a:spcAft>
                          <a:spcPts val="1000"/>
                        </a:spcAft>
                      </a:pPr>
                      <a:r>
                        <a:rPr lang="en-US" sz="1000">
                          <a:effectLst/>
                        </a:rPr>
                        <a:t>2020 – 2022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40000"/>
                        <a:lumOff val="60000"/>
                      </a:schemeClr>
                    </a:solidFill>
                  </a:tcPr>
                </a:tc>
                <a:tc>
                  <a:txBody>
                    <a:bodyPr/>
                    <a:lstStyle/>
                    <a:p>
                      <a:pPr marL="0" marR="0" algn="ctr">
                        <a:lnSpc>
                          <a:spcPct val="115000"/>
                        </a:lnSpc>
                        <a:spcBef>
                          <a:spcPts val="0"/>
                        </a:spcBef>
                        <a:spcAft>
                          <a:spcPts val="1000"/>
                        </a:spcAft>
                      </a:pPr>
                      <a:r>
                        <a:rPr lang="en-US" sz="1000" dirty="0">
                          <a:effectLst/>
                        </a:rPr>
                        <a:t>$38.9 - $50.6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40000"/>
                        <a:lumOff val="60000"/>
                      </a:schemeClr>
                    </a:solidFill>
                  </a:tcPr>
                </a:tc>
              </a:tr>
              <a:tr h="331069">
                <a:tc>
                  <a:txBody>
                    <a:bodyPr/>
                    <a:lstStyle/>
                    <a:p>
                      <a:pPr marL="42545" marR="0" algn="ctr">
                        <a:lnSpc>
                          <a:spcPct val="115000"/>
                        </a:lnSpc>
                        <a:spcBef>
                          <a:spcPts val="0"/>
                        </a:spcBef>
                        <a:spcAft>
                          <a:spcPts val="600"/>
                        </a:spcAft>
                      </a:pPr>
                      <a:r>
                        <a:rPr lang="en-US" sz="1000" dirty="0">
                          <a:solidFill>
                            <a:schemeClr val="tx1"/>
                          </a:solidFill>
                          <a:effectLst/>
                        </a:rPr>
                        <a:t>2</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40000"/>
                        <a:lumOff val="60000"/>
                      </a:schemeClr>
                    </a:solidFill>
                  </a:tcPr>
                </a:tc>
                <a:tc>
                  <a:txBody>
                    <a:bodyPr/>
                    <a:lstStyle/>
                    <a:p>
                      <a:pPr marL="160020" marR="0" algn="l">
                        <a:lnSpc>
                          <a:spcPct val="115000"/>
                        </a:lnSpc>
                        <a:spcBef>
                          <a:spcPts val="0"/>
                        </a:spcBef>
                        <a:spcAft>
                          <a:spcPts val="600"/>
                        </a:spcAft>
                      </a:pPr>
                      <a:r>
                        <a:rPr lang="en-US" sz="1000">
                          <a:effectLst/>
                        </a:rPr>
                        <a:t>Historic Properties Completion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40000"/>
                        <a:lumOff val="60000"/>
                      </a:schemeClr>
                    </a:solidFill>
                  </a:tcPr>
                </a:tc>
                <a:tc>
                  <a:txBody>
                    <a:bodyPr/>
                    <a:lstStyle/>
                    <a:p>
                      <a:pPr marL="0" marR="0" algn="ctr">
                        <a:lnSpc>
                          <a:spcPct val="115000"/>
                        </a:lnSpc>
                        <a:spcBef>
                          <a:spcPts val="0"/>
                        </a:spcBef>
                        <a:spcAft>
                          <a:spcPts val="600"/>
                        </a:spcAft>
                      </a:pPr>
                      <a:r>
                        <a:rPr lang="en-US" sz="1000">
                          <a:effectLst/>
                        </a:rPr>
                        <a:t>84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40000"/>
                        <a:lumOff val="60000"/>
                      </a:schemeClr>
                    </a:solidFill>
                  </a:tcPr>
                </a:tc>
                <a:tc>
                  <a:txBody>
                    <a:bodyPr/>
                    <a:lstStyle/>
                    <a:p>
                      <a:pPr marL="0" marR="0" algn="ctr">
                        <a:lnSpc>
                          <a:spcPct val="115000"/>
                        </a:lnSpc>
                        <a:spcBef>
                          <a:spcPts val="0"/>
                        </a:spcBef>
                        <a:spcAft>
                          <a:spcPts val="1000"/>
                        </a:spcAft>
                      </a:pPr>
                      <a:r>
                        <a:rPr lang="en-US" sz="1000">
                          <a:effectLst/>
                        </a:rPr>
                        <a:t>2019 – 2020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40000"/>
                        <a:lumOff val="60000"/>
                      </a:schemeClr>
                    </a:solidFill>
                  </a:tcPr>
                </a:tc>
                <a:tc>
                  <a:txBody>
                    <a:bodyPr/>
                    <a:lstStyle/>
                    <a:p>
                      <a:pPr marL="0" marR="0" algn="ctr">
                        <a:lnSpc>
                          <a:spcPct val="115000"/>
                        </a:lnSpc>
                        <a:spcBef>
                          <a:spcPts val="0"/>
                        </a:spcBef>
                        <a:spcAft>
                          <a:spcPts val="1000"/>
                        </a:spcAft>
                      </a:pPr>
                      <a:r>
                        <a:rPr lang="en-US" sz="1000">
                          <a:effectLst/>
                        </a:rPr>
                        <a:t>$5.3 - $6.4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40000"/>
                        <a:lumOff val="60000"/>
                      </a:schemeClr>
                    </a:solidFill>
                  </a:tcPr>
                </a:tc>
              </a:tr>
              <a:tr h="403151">
                <a:tc>
                  <a:txBody>
                    <a:bodyPr/>
                    <a:lstStyle/>
                    <a:p>
                      <a:pPr marL="42545" marR="0" algn="ctr">
                        <a:lnSpc>
                          <a:spcPct val="115000"/>
                        </a:lnSpc>
                        <a:spcBef>
                          <a:spcPts val="0"/>
                        </a:spcBef>
                        <a:spcAft>
                          <a:spcPts val="600"/>
                        </a:spcAft>
                      </a:pPr>
                      <a:r>
                        <a:rPr lang="en-US" sz="1000" dirty="0">
                          <a:solidFill>
                            <a:schemeClr val="tx1"/>
                          </a:solidFill>
                          <a:effectLst/>
                        </a:rPr>
                        <a:t>3</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40000"/>
                        <a:lumOff val="60000"/>
                      </a:schemeClr>
                    </a:solidFill>
                  </a:tcPr>
                </a:tc>
                <a:tc>
                  <a:txBody>
                    <a:bodyPr/>
                    <a:lstStyle/>
                    <a:p>
                      <a:pPr marL="160020" marR="0" algn="l">
                        <a:lnSpc>
                          <a:spcPct val="115000"/>
                        </a:lnSpc>
                        <a:spcBef>
                          <a:spcPts val="0"/>
                        </a:spcBef>
                        <a:spcAft>
                          <a:spcPts val="600"/>
                        </a:spcAft>
                      </a:pPr>
                      <a:r>
                        <a:rPr lang="en-US" sz="1000">
                          <a:effectLst/>
                        </a:rPr>
                        <a:t>Royal Demolition Explosives (RDX) Characterization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40000"/>
                        <a:lumOff val="60000"/>
                      </a:schemeClr>
                    </a:solidFill>
                  </a:tcPr>
                </a:tc>
                <a:tc>
                  <a:txBody>
                    <a:bodyPr/>
                    <a:lstStyle/>
                    <a:p>
                      <a:pPr marL="0" marR="0" algn="ctr">
                        <a:lnSpc>
                          <a:spcPct val="115000"/>
                        </a:lnSpc>
                        <a:spcBef>
                          <a:spcPts val="0"/>
                        </a:spcBef>
                        <a:spcAft>
                          <a:spcPts val="600"/>
                        </a:spcAft>
                      </a:pPr>
                      <a:r>
                        <a:rPr lang="en-US" sz="1000">
                          <a:effectLst/>
                        </a:rPr>
                        <a:t>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40000"/>
                        <a:lumOff val="60000"/>
                      </a:schemeClr>
                    </a:solidFill>
                  </a:tcPr>
                </a:tc>
                <a:tc>
                  <a:txBody>
                    <a:bodyPr/>
                    <a:lstStyle/>
                    <a:p>
                      <a:pPr marL="0" marR="0" algn="ctr">
                        <a:lnSpc>
                          <a:spcPct val="115000"/>
                        </a:lnSpc>
                        <a:spcBef>
                          <a:spcPts val="0"/>
                        </a:spcBef>
                        <a:spcAft>
                          <a:spcPts val="600"/>
                        </a:spcAft>
                      </a:pPr>
                      <a:r>
                        <a:rPr lang="en-US" sz="1000">
                          <a:effectLst/>
                        </a:rPr>
                        <a:t>2022 – 2024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40000"/>
                        <a:lumOff val="60000"/>
                      </a:schemeClr>
                    </a:solidFill>
                  </a:tcPr>
                </a:tc>
                <a:tc>
                  <a:txBody>
                    <a:bodyPr/>
                    <a:lstStyle/>
                    <a:p>
                      <a:pPr marL="0" marR="0" algn="ctr">
                        <a:lnSpc>
                          <a:spcPct val="115000"/>
                        </a:lnSpc>
                        <a:spcBef>
                          <a:spcPts val="0"/>
                        </a:spcBef>
                        <a:spcAft>
                          <a:spcPts val="600"/>
                        </a:spcAft>
                      </a:pPr>
                      <a:r>
                        <a:rPr lang="en-US" sz="1000" dirty="0">
                          <a:effectLst/>
                        </a:rPr>
                        <a:t>$1.6 - $2.1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40000"/>
                        <a:lumOff val="60000"/>
                      </a:schemeClr>
                    </a:solidFill>
                  </a:tcPr>
                </a:tc>
              </a:tr>
              <a:tr h="195481">
                <a:tc>
                  <a:txBody>
                    <a:bodyPr/>
                    <a:lstStyle/>
                    <a:p>
                      <a:pPr marL="42545" marR="0" algn="ctr">
                        <a:lnSpc>
                          <a:spcPct val="115000"/>
                        </a:lnSpc>
                        <a:spcBef>
                          <a:spcPts val="0"/>
                        </a:spcBef>
                        <a:spcAft>
                          <a:spcPts val="600"/>
                        </a:spcAft>
                      </a:pPr>
                      <a:r>
                        <a:rPr lang="en-US" sz="1000" dirty="0">
                          <a:solidFill>
                            <a:schemeClr val="tx1"/>
                          </a:solidFill>
                          <a:effectLst/>
                        </a:rPr>
                        <a:t>4</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160020" marR="0" algn="l">
                        <a:lnSpc>
                          <a:spcPct val="115000"/>
                        </a:lnSpc>
                        <a:spcBef>
                          <a:spcPts val="0"/>
                        </a:spcBef>
                        <a:spcAft>
                          <a:spcPts val="600"/>
                        </a:spcAft>
                      </a:pPr>
                      <a:r>
                        <a:rPr lang="en-US" sz="1000">
                          <a:effectLst/>
                        </a:rPr>
                        <a:t>Supplemental Investigations Reports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600"/>
                        </a:spcAft>
                      </a:pPr>
                      <a:r>
                        <a:rPr lang="en-US" sz="1000">
                          <a:effectLst/>
                        </a:rPr>
                        <a:t>222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600"/>
                        </a:spcAft>
                      </a:pPr>
                      <a:r>
                        <a:rPr lang="en-US" sz="1000">
                          <a:effectLst/>
                        </a:rPr>
                        <a:t>2019 – 2019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600"/>
                        </a:spcAft>
                      </a:pPr>
                      <a:r>
                        <a:rPr lang="en-US" sz="1000">
                          <a:effectLst/>
                        </a:rPr>
                        <a:t>$0 - $1.0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95481">
                <a:tc>
                  <a:txBody>
                    <a:bodyPr/>
                    <a:lstStyle/>
                    <a:p>
                      <a:pPr marL="42545" marR="0" algn="ctr">
                        <a:lnSpc>
                          <a:spcPct val="115000"/>
                        </a:lnSpc>
                        <a:spcBef>
                          <a:spcPts val="0"/>
                        </a:spcBef>
                        <a:spcAft>
                          <a:spcPts val="600"/>
                        </a:spcAft>
                      </a:pPr>
                      <a:r>
                        <a:rPr lang="en-US" sz="1000">
                          <a:solidFill>
                            <a:schemeClr val="tx1"/>
                          </a:solidFill>
                          <a:effectLst/>
                        </a:rPr>
                        <a:t>5</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40000"/>
                        <a:lumOff val="60000"/>
                      </a:schemeClr>
                    </a:solidFill>
                  </a:tcPr>
                </a:tc>
                <a:tc>
                  <a:txBody>
                    <a:bodyPr/>
                    <a:lstStyle/>
                    <a:p>
                      <a:pPr marL="160020" marR="0" algn="l">
                        <a:lnSpc>
                          <a:spcPct val="115000"/>
                        </a:lnSpc>
                        <a:spcBef>
                          <a:spcPts val="0"/>
                        </a:spcBef>
                        <a:spcAft>
                          <a:spcPts val="600"/>
                        </a:spcAft>
                      </a:pPr>
                      <a:r>
                        <a:rPr lang="en-US" sz="1000">
                          <a:effectLst/>
                        </a:rPr>
                        <a:t>TA-21 D&amp;D and Cleanup</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40000"/>
                        <a:lumOff val="60000"/>
                      </a:schemeClr>
                    </a:solidFill>
                  </a:tcPr>
                </a:tc>
                <a:tc>
                  <a:txBody>
                    <a:bodyPr/>
                    <a:lstStyle/>
                    <a:p>
                      <a:pPr marL="0" marR="0" algn="ctr">
                        <a:lnSpc>
                          <a:spcPct val="115000"/>
                        </a:lnSpc>
                        <a:spcBef>
                          <a:spcPts val="0"/>
                        </a:spcBef>
                        <a:spcAft>
                          <a:spcPts val="600"/>
                        </a:spcAft>
                      </a:pPr>
                      <a:r>
                        <a:rPr lang="en-US" sz="1000">
                          <a:effectLst/>
                        </a:rPr>
                        <a:t>41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40000"/>
                        <a:lumOff val="60000"/>
                      </a:schemeClr>
                    </a:solidFill>
                  </a:tcPr>
                </a:tc>
                <a:tc>
                  <a:txBody>
                    <a:bodyPr/>
                    <a:lstStyle/>
                    <a:p>
                      <a:pPr marL="0" marR="0" algn="ctr">
                        <a:lnSpc>
                          <a:spcPct val="115000"/>
                        </a:lnSpc>
                        <a:spcBef>
                          <a:spcPts val="0"/>
                        </a:spcBef>
                        <a:spcAft>
                          <a:spcPts val="600"/>
                        </a:spcAft>
                      </a:pPr>
                      <a:r>
                        <a:rPr lang="en-US" sz="1000">
                          <a:effectLst/>
                        </a:rPr>
                        <a:t>2020 – 2022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40000"/>
                        <a:lumOff val="60000"/>
                      </a:schemeClr>
                    </a:solidFill>
                  </a:tcPr>
                </a:tc>
                <a:tc>
                  <a:txBody>
                    <a:bodyPr/>
                    <a:lstStyle/>
                    <a:p>
                      <a:pPr marL="0" marR="0" algn="ctr">
                        <a:lnSpc>
                          <a:spcPct val="115000"/>
                        </a:lnSpc>
                        <a:spcBef>
                          <a:spcPts val="0"/>
                        </a:spcBef>
                        <a:spcAft>
                          <a:spcPts val="600"/>
                        </a:spcAft>
                      </a:pPr>
                      <a:r>
                        <a:rPr lang="en-US" sz="1000" dirty="0">
                          <a:effectLst/>
                        </a:rPr>
                        <a:t>$45.8 - $54.9</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40000"/>
                        <a:lumOff val="60000"/>
                      </a:schemeClr>
                    </a:solidFill>
                  </a:tcPr>
                </a:tc>
              </a:tr>
              <a:tr h="195481">
                <a:tc>
                  <a:txBody>
                    <a:bodyPr/>
                    <a:lstStyle/>
                    <a:p>
                      <a:pPr marL="42545" marR="0" algn="ctr">
                        <a:lnSpc>
                          <a:spcPct val="115000"/>
                        </a:lnSpc>
                        <a:spcBef>
                          <a:spcPts val="0"/>
                        </a:spcBef>
                        <a:spcAft>
                          <a:spcPts val="600"/>
                        </a:spcAft>
                      </a:pPr>
                      <a:r>
                        <a:rPr lang="en-US" sz="1000" dirty="0">
                          <a:solidFill>
                            <a:schemeClr val="tx1"/>
                          </a:solidFill>
                          <a:effectLst/>
                        </a:rPr>
                        <a:t>6</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160020" marR="0" algn="l">
                        <a:lnSpc>
                          <a:spcPct val="115000"/>
                        </a:lnSpc>
                        <a:spcBef>
                          <a:spcPts val="0"/>
                        </a:spcBef>
                        <a:spcAft>
                          <a:spcPts val="600"/>
                        </a:spcAft>
                      </a:pPr>
                      <a:r>
                        <a:rPr lang="en-US" sz="1000">
                          <a:effectLst/>
                        </a:rPr>
                        <a:t>RDX Remedy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600"/>
                        </a:spcAft>
                      </a:pPr>
                      <a:r>
                        <a:rPr lang="en-US" sz="10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600"/>
                        </a:spcAft>
                      </a:pPr>
                      <a:r>
                        <a:rPr lang="en-US" sz="1000">
                          <a:effectLst/>
                        </a:rPr>
                        <a:t>2024 – 2025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600"/>
                        </a:spcAft>
                      </a:pPr>
                      <a:r>
                        <a:rPr lang="en-US" sz="1000">
                          <a:effectLst/>
                        </a:rPr>
                        <a:t>$22.3 - $26.8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95481">
                <a:tc>
                  <a:txBody>
                    <a:bodyPr/>
                    <a:lstStyle/>
                    <a:p>
                      <a:pPr marL="42545" marR="0" algn="ctr">
                        <a:lnSpc>
                          <a:spcPct val="115000"/>
                        </a:lnSpc>
                        <a:spcBef>
                          <a:spcPts val="0"/>
                        </a:spcBef>
                        <a:spcAft>
                          <a:spcPts val="600"/>
                        </a:spcAft>
                      </a:pPr>
                      <a:r>
                        <a:rPr lang="en-US" sz="1000" dirty="0">
                          <a:solidFill>
                            <a:schemeClr val="tx1"/>
                          </a:solidFill>
                          <a:effectLst/>
                        </a:rPr>
                        <a:t>7</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40000"/>
                        <a:lumOff val="60000"/>
                      </a:schemeClr>
                    </a:solidFill>
                  </a:tcPr>
                </a:tc>
                <a:tc>
                  <a:txBody>
                    <a:bodyPr/>
                    <a:lstStyle/>
                    <a:p>
                      <a:pPr marL="160020" marR="0" algn="l">
                        <a:lnSpc>
                          <a:spcPct val="115000"/>
                        </a:lnSpc>
                        <a:spcBef>
                          <a:spcPts val="0"/>
                        </a:spcBef>
                        <a:spcAft>
                          <a:spcPts val="600"/>
                        </a:spcAft>
                      </a:pPr>
                      <a:r>
                        <a:rPr lang="en-US" sz="1000">
                          <a:effectLst/>
                        </a:rPr>
                        <a:t>Known Cleanup Sites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40000"/>
                        <a:lumOff val="60000"/>
                      </a:schemeClr>
                    </a:solidFill>
                  </a:tcPr>
                </a:tc>
                <a:tc>
                  <a:txBody>
                    <a:bodyPr/>
                    <a:lstStyle/>
                    <a:p>
                      <a:pPr marL="0" marR="0" algn="ctr">
                        <a:lnSpc>
                          <a:spcPct val="115000"/>
                        </a:lnSpc>
                        <a:spcBef>
                          <a:spcPts val="0"/>
                        </a:spcBef>
                        <a:spcAft>
                          <a:spcPts val="600"/>
                        </a:spcAft>
                      </a:pPr>
                      <a:r>
                        <a:rPr lang="en-US" sz="1000">
                          <a:effectLst/>
                        </a:rPr>
                        <a:t>20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40000"/>
                        <a:lumOff val="60000"/>
                      </a:schemeClr>
                    </a:solidFill>
                  </a:tcPr>
                </a:tc>
                <a:tc>
                  <a:txBody>
                    <a:bodyPr/>
                    <a:lstStyle/>
                    <a:p>
                      <a:pPr marL="0" marR="0" algn="ctr">
                        <a:lnSpc>
                          <a:spcPct val="115000"/>
                        </a:lnSpc>
                        <a:spcBef>
                          <a:spcPts val="0"/>
                        </a:spcBef>
                        <a:spcAft>
                          <a:spcPts val="600"/>
                        </a:spcAft>
                      </a:pPr>
                      <a:r>
                        <a:rPr lang="en-US" sz="1000">
                          <a:effectLst/>
                        </a:rPr>
                        <a:t>2027 - 2028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40000"/>
                        <a:lumOff val="60000"/>
                      </a:schemeClr>
                    </a:solidFill>
                  </a:tcPr>
                </a:tc>
                <a:tc>
                  <a:txBody>
                    <a:bodyPr/>
                    <a:lstStyle/>
                    <a:p>
                      <a:pPr marL="0" marR="0" algn="ctr">
                        <a:lnSpc>
                          <a:spcPct val="115000"/>
                        </a:lnSpc>
                        <a:spcBef>
                          <a:spcPts val="0"/>
                        </a:spcBef>
                        <a:spcAft>
                          <a:spcPts val="600"/>
                        </a:spcAft>
                      </a:pPr>
                      <a:r>
                        <a:rPr lang="en-US" sz="1000" dirty="0">
                          <a:effectLst/>
                        </a:rPr>
                        <a:t>$34.8 - $41.8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40000"/>
                        <a:lumOff val="60000"/>
                      </a:schemeClr>
                    </a:solidFill>
                  </a:tcPr>
                </a:tc>
              </a:tr>
              <a:tr h="195481">
                <a:tc>
                  <a:txBody>
                    <a:bodyPr/>
                    <a:lstStyle/>
                    <a:p>
                      <a:pPr marL="42545" marR="0" algn="ctr">
                        <a:lnSpc>
                          <a:spcPct val="115000"/>
                        </a:lnSpc>
                        <a:spcBef>
                          <a:spcPts val="0"/>
                        </a:spcBef>
                        <a:spcAft>
                          <a:spcPts val="600"/>
                        </a:spcAft>
                      </a:pPr>
                      <a:r>
                        <a:rPr lang="en-US" sz="1000" dirty="0">
                          <a:solidFill>
                            <a:schemeClr val="tx1"/>
                          </a:solidFill>
                          <a:effectLst/>
                        </a:rPr>
                        <a:t>8</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160020" marR="0" algn="l">
                        <a:lnSpc>
                          <a:spcPct val="115000"/>
                        </a:lnSpc>
                        <a:spcBef>
                          <a:spcPts val="0"/>
                        </a:spcBef>
                        <a:spcAft>
                          <a:spcPts val="600"/>
                        </a:spcAft>
                      </a:pPr>
                      <a:r>
                        <a:rPr lang="en-US" sz="1000">
                          <a:effectLst/>
                        </a:rPr>
                        <a:t>Material Disposal Area (MDAs) A &amp; T Remedy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600"/>
                        </a:spcAft>
                      </a:pPr>
                      <a:r>
                        <a:rPr lang="en-US" sz="1000">
                          <a:effectLst/>
                        </a:rPr>
                        <a:t>30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600"/>
                        </a:spcAft>
                      </a:pPr>
                      <a:r>
                        <a:rPr lang="en-US" sz="1000">
                          <a:effectLst/>
                        </a:rPr>
                        <a:t>2028 – 2031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600"/>
                        </a:spcAft>
                      </a:pPr>
                      <a:r>
                        <a:rPr lang="en-US" sz="1000">
                          <a:effectLst/>
                        </a:rPr>
                        <a:t>$92.1 - $124.3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95481">
                <a:tc>
                  <a:txBody>
                    <a:bodyPr/>
                    <a:lstStyle/>
                    <a:p>
                      <a:pPr marL="42545" marR="0" algn="ctr">
                        <a:lnSpc>
                          <a:spcPct val="115000"/>
                        </a:lnSpc>
                        <a:spcBef>
                          <a:spcPts val="0"/>
                        </a:spcBef>
                        <a:spcAft>
                          <a:spcPts val="600"/>
                        </a:spcAft>
                      </a:pPr>
                      <a:r>
                        <a:rPr lang="en-US" sz="1000" dirty="0">
                          <a:solidFill>
                            <a:schemeClr val="tx1"/>
                          </a:solidFill>
                          <a:effectLst/>
                        </a:rPr>
                        <a:t>9</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40000"/>
                        <a:lumOff val="60000"/>
                      </a:schemeClr>
                    </a:solidFill>
                  </a:tcPr>
                </a:tc>
                <a:tc>
                  <a:txBody>
                    <a:bodyPr/>
                    <a:lstStyle/>
                    <a:p>
                      <a:pPr marL="160020" marR="0" algn="l">
                        <a:lnSpc>
                          <a:spcPct val="115000"/>
                        </a:lnSpc>
                        <a:spcBef>
                          <a:spcPts val="0"/>
                        </a:spcBef>
                        <a:spcAft>
                          <a:spcPts val="600"/>
                        </a:spcAft>
                      </a:pPr>
                      <a:r>
                        <a:rPr lang="en-US" sz="1000">
                          <a:effectLst/>
                        </a:rPr>
                        <a:t>Chromium Final Remedy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40000"/>
                        <a:lumOff val="60000"/>
                      </a:schemeClr>
                    </a:solidFill>
                  </a:tcPr>
                </a:tc>
                <a:tc>
                  <a:txBody>
                    <a:bodyPr/>
                    <a:lstStyle/>
                    <a:p>
                      <a:pPr marL="0" marR="0" algn="ctr">
                        <a:lnSpc>
                          <a:spcPct val="115000"/>
                        </a:lnSpc>
                        <a:spcBef>
                          <a:spcPts val="0"/>
                        </a:spcBef>
                        <a:spcAft>
                          <a:spcPts val="600"/>
                        </a:spcAft>
                      </a:pPr>
                      <a:r>
                        <a:rPr lang="en-US" sz="10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40000"/>
                        <a:lumOff val="60000"/>
                      </a:schemeClr>
                    </a:solidFill>
                  </a:tcPr>
                </a:tc>
                <a:tc>
                  <a:txBody>
                    <a:bodyPr/>
                    <a:lstStyle/>
                    <a:p>
                      <a:pPr marL="0" marR="0" algn="ctr">
                        <a:lnSpc>
                          <a:spcPct val="115000"/>
                        </a:lnSpc>
                        <a:spcBef>
                          <a:spcPts val="0"/>
                        </a:spcBef>
                        <a:spcAft>
                          <a:spcPts val="600"/>
                        </a:spcAft>
                      </a:pPr>
                      <a:r>
                        <a:rPr lang="en-US" sz="1000">
                          <a:effectLst/>
                        </a:rPr>
                        <a:t>2026 – 2028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40000"/>
                        <a:lumOff val="60000"/>
                      </a:schemeClr>
                    </a:solidFill>
                  </a:tcPr>
                </a:tc>
                <a:tc>
                  <a:txBody>
                    <a:bodyPr/>
                    <a:lstStyle/>
                    <a:p>
                      <a:pPr marL="0" marR="0" algn="ctr">
                        <a:lnSpc>
                          <a:spcPct val="115000"/>
                        </a:lnSpc>
                        <a:spcBef>
                          <a:spcPts val="0"/>
                        </a:spcBef>
                        <a:spcAft>
                          <a:spcPts val="600"/>
                        </a:spcAft>
                      </a:pPr>
                      <a:r>
                        <a:rPr lang="en-US" sz="1000" dirty="0">
                          <a:effectLst/>
                        </a:rPr>
                        <a:t>$100.3 - $130.0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40000"/>
                        <a:lumOff val="60000"/>
                      </a:schemeClr>
                    </a:solidFill>
                  </a:tcPr>
                </a:tc>
              </a:tr>
              <a:tr h="324296">
                <a:tc>
                  <a:txBody>
                    <a:bodyPr/>
                    <a:lstStyle/>
                    <a:p>
                      <a:pPr marL="42545" marR="0" algn="ctr">
                        <a:lnSpc>
                          <a:spcPct val="115000"/>
                        </a:lnSpc>
                        <a:spcBef>
                          <a:spcPts val="0"/>
                        </a:spcBef>
                        <a:spcAft>
                          <a:spcPts val="600"/>
                        </a:spcAft>
                      </a:pPr>
                      <a:r>
                        <a:rPr lang="en-US" sz="1000" dirty="0">
                          <a:solidFill>
                            <a:schemeClr val="tx1"/>
                          </a:solidFill>
                          <a:effectLst/>
                        </a:rPr>
                        <a:t>10</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160020" marR="0" algn="l">
                        <a:lnSpc>
                          <a:spcPct val="115000"/>
                        </a:lnSpc>
                        <a:spcBef>
                          <a:spcPts val="0"/>
                        </a:spcBef>
                        <a:spcAft>
                          <a:spcPts val="600"/>
                        </a:spcAft>
                      </a:pPr>
                      <a:r>
                        <a:rPr lang="en-US" sz="1000">
                          <a:effectLst/>
                        </a:rPr>
                        <a:t>Southern External Boundary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600"/>
                        </a:spcAft>
                      </a:pPr>
                      <a:r>
                        <a:rPr lang="en-US" sz="1000">
                          <a:effectLst/>
                        </a:rPr>
                        <a:t>60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600"/>
                        </a:spcAft>
                      </a:pPr>
                      <a:r>
                        <a:rPr lang="en-US" sz="1000">
                          <a:effectLst/>
                        </a:rPr>
                        <a:t>2025 – 2026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600"/>
                        </a:spcAft>
                      </a:pPr>
                      <a:r>
                        <a:rPr lang="en-US" sz="1000">
                          <a:effectLst/>
                        </a:rPr>
                        <a:t>$10.0 - $12.0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95481">
                <a:tc>
                  <a:txBody>
                    <a:bodyPr/>
                    <a:lstStyle/>
                    <a:p>
                      <a:pPr marL="42545" marR="0" algn="ctr">
                        <a:lnSpc>
                          <a:spcPct val="115000"/>
                        </a:lnSpc>
                        <a:spcBef>
                          <a:spcPts val="0"/>
                        </a:spcBef>
                        <a:spcAft>
                          <a:spcPts val="600"/>
                        </a:spcAft>
                      </a:pPr>
                      <a:r>
                        <a:rPr lang="en-US" sz="1000" dirty="0">
                          <a:solidFill>
                            <a:schemeClr val="tx1"/>
                          </a:solidFill>
                          <a:effectLst/>
                        </a:rPr>
                        <a:t>11</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40000"/>
                        <a:lumOff val="60000"/>
                      </a:schemeClr>
                    </a:solidFill>
                  </a:tcPr>
                </a:tc>
                <a:tc>
                  <a:txBody>
                    <a:bodyPr/>
                    <a:lstStyle/>
                    <a:p>
                      <a:pPr marL="160020" marR="0" algn="l">
                        <a:lnSpc>
                          <a:spcPct val="115000"/>
                        </a:lnSpc>
                        <a:spcBef>
                          <a:spcPts val="0"/>
                        </a:spcBef>
                        <a:spcAft>
                          <a:spcPts val="600"/>
                        </a:spcAft>
                      </a:pPr>
                      <a:r>
                        <a:rPr lang="en-US" sz="1000">
                          <a:effectLst/>
                        </a:rPr>
                        <a:t>MDA C Remedy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40000"/>
                        <a:lumOff val="60000"/>
                      </a:schemeClr>
                    </a:solidFill>
                  </a:tcPr>
                </a:tc>
                <a:tc>
                  <a:txBody>
                    <a:bodyPr/>
                    <a:lstStyle/>
                    <a:p>
                      <a:pPr marL="0" marR="0" algn="ctr">
                        <a:lnSpc>
                          <a:spcPct val="115000"/>
                        </a:lnSpc>
                        <a:spcBef>
                          <a:spcPts val="0"/>
                        </a:spcBef>
                        <a:spcAft>
                          <a:spcPts val="600"/>
                        </a:spcAft>
                      </a:pPr>
                      <a:r>
                        <a:rPr lang="en-US" sz="10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40000"/>
                        <a:lumOff val="60000"/>
                      </a:schemeClr>
                    </a:solidFill>
                  </a:tcPr>
                </a:tc>
                <a:tc>
                  <a:txBody>
                    <a:bodyPr/>
                    <a:lstStyle/>
                    <a:p>
                      <a:pPr marL="0" marR="0" algn="ctr">
                        <a:lnSpc>
                          <a:spcPct val="115000"/>
                        </a:lnSpc>
                        <a:spcBef>
                          <a:spcPts val="0"/>
                        </a:spcBef>
                        <a:spcAft>
                          <a:spcPts val="600"/>
                        </a:spcAft>
                      </a:pPr>
                      <a:r>
                        <a:rPr lang="en-US" sz="1000">
                          <a:effectLst/>
                        </a:rPr>
                        <a:t>2024 – 2026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40000"/>
                        <a:lumOff val="60000"/>
                      </a:schemeClr>
                    </a:solidFill>
                  </a:tcPr>
                </a:tc>
                <a:tc>
                  <a:txBody>
                    <a:bodyPr/>
                    <a:lstStyle/>
                    <a:p>
                      <a:pPr marL="0" marR="0" algn="ctr">
                        <a:lnSpc>
                          <a:spcPct val="115000"/>
                        </a:lnSpc>
                        <a:spcBef>
                          <a:spcPts val="0"/>
                        </a:spcBef>
                        <a:spcAft>
                          <a:spcPts val="600"/>
                        </a:spcAft>
                      </a:pPr>
                      <a:r>
                        <a:rPr lang="en-US" sz="1000" dirty="0">
                          <a:effectLst/>
                        </a:rPr>
                        <a:t>$34.6 - $48.7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40000"/>
                        <a:lumOff val="60000"/>
                      </a:schemeClr>
                    </a:solidFill>
                  </a:tcPr>
                </a:tc>
              </a:tr>
              <a:tr h="195481">
                <a:tc>
                  <a:txBody>
                    <a:bodyPr/>
                    <a:lstStyle/>
                    <a:p>
                      <a:pPr marL="42545" marR="0" algn="ctr">
                        <a:lnSpc>
                          <a:spcPct val="115000"/>
                        </a:lnSpc>
                        <a:spcBef>
                          <a:spcPts val="0"/>
                        </a:spcBef>
                        <a:spcAft>
                          <a:spcPts val="600"/>
                        </a:spcAft>
                      </a:pPr>
                      <a:r>
                        <a:rPr lang="en-US" sz="1000" dirty="0">
                          <a:solidFill>
                            <a:schemeClr val="tx1"/>
                          </a:solidFill>
                          <a:effectLst/>
                        </a:rPr>
                        <a:t>12</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160020" marR="0" algn="l">
                        <a:lnSpc>
                          <a:spcPct val="115000"/>
                        </a:lnSpc>
                        <a:spcBef>
                          <a:spcPts val="0"/>
                        </a:spcBef>
                        <a:spcAft>
                          <a:spcPts val="600"/>
                        </a:spcAft>
                      </a:pPr>
                      <a:r>
                        <a:rPr lang="en-US" sz="1000">
                          <a:effectLst/>
                        </a:rPr>
                        <a:t>Sandia Canyon Watershed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600"/>
                        </a:spcAft>
                      </a:pPr>
                      <a:r>
                        <a:rPr lang="en-US" sz="1000">
                          <a:effectLst/>
                        </a:rPr>
                        <a:t>49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600"/>
                        </a:spcAft>
                      </a:pPr>
                      <a:r>
                        <a:rPr lang="en-US" sz="1000">
                          <a:effectLst/>
                        </a:rPr>
                        <a:t>2024 – 2025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600"/>
                        </a:spcAft>
                      </a:pPr>
                      <a:r>
                        <a:rPr lang="en-US" sz="1000">
                          <a:effectLst/>
                        </a:rPr>
                        <a:t>$6.3 - $7.6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95481">
                <a:tc>
                  <a:txBody>
                    <a:bodyPr/>
                    <a:lstStyle/>
                    <a:p>
                      <a:pPr marL="42545" marR="0" algn="ctr">
                        <a:lnSpc>
                          <a:spcPct val="115000"/>
                        </a:lnSpc>
                        <a:spcBef>
                          <a:spcPts val="0"/>
                        </a:spcBef>
                        <a:spcAft>
                          <a:spcPts val="600"/>
                        </a:spcAft>
                      </a:pPr>
                      <a:r>
                        <a:rPr lang="en-US" sz="1000" dirty="0">
                          <a:solidFill>
                            <a:schemeClr val="tx1"/>
                          </a:solidFill>
                          <a:effectLst/>
                        </a:rPr>
                        <a:t>13</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40000"/>
                        <a:lumOff val="60000"/>
                      </a:schemeClr>
                    </a:solidFill>
                  </a:tcPr>
                </a:tc>
                <a:tc>
                  <a:txBody>
                    <a:bodyPr/>
                    <a:lstStyle/>
                    <a:p>
                      <a:pPr marL="160020" marR="0" algn="l">
                        <a:lnSpc>
                          <a:spcPct val="115000"/>
                        </a:lnSpc>
                        <a:spcBef>
                          <a:spcPts val="0"/>
                        </a:spcBef>
                        <a:spcAft>
                          <a:spcPts val="600"/>
                        </a:spcAft>
                      </a:pPr>
                      <a:r>
                        <a:rPr lang="en-US" sz="1000">
                          <a:effectLst/>
                        </a:rPr>
                        <a:t>Pajarito Watershed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40000"/>
                        <a:lumOff val="60000"/>
                      </a:schemeClr>
                    </a:solidFill>
                  </a:tcPr>
                </a:tc>
                <a:tc>
                  <a:txBody>
                    <a:bodyPr/>
                    <a:lstStyle/>
                    <a:p>
                      <a:pPr marL="0" marR="0" algn="ctr">
                        <a:lnSpc>
                          <a:spcPct val="115000"/>
                        </a:lnSpc>
                        <a:spcBef>
                          <a:spcPts val="0"/>
                        </a:spcBef>
                        <a:spcAft>
                          <a:spcPts val="600"/>
                        </a:spcAft>
                      </a:pPr>
                      <a:r>
                        <a:rPr lang="en-US" sz="1000">
                          <a:effectLst/>
                        </a:rPr>
                        <a:t>167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40000"/>
                        <a:lumOff val="60000"/>
                      </a:schemeClr>
                    </a:solidFill>
                  </a:tcPr>
                </a:tc>
                <a:tc>
                  <a:txBody>
                    <a:bodyPr/>
                    <a:lstStyle/>
                    <a:p>
                      <a:pPr marL="0" marR="0" algn="ctr">
                        <a:lnSpc>
                          <a:spcPct val="115000"/>
                        </a:lnSpc>
                        <a:spcBef>
                          <a:spcPts val="0"/>
                        </a:spcBef>
                        <a:spcAft>
                          <a:spcPts val="600"/>
                        </a:spcAft>
                      </a:pPr>
                      <a:r>
                        <a:rPr lang="en-US" sz="1000">
                          <a:effectLst/>
                        </a:rPr>
                        <a:t>2028 – 2030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40000"/>
                        <a:lumOff val="60000"/>
                      </a:schemeClr>
                    </a:solidFill>
                  </a:tcPr>
                </a:tc>
                <a:tc>
                  <a:txBody>
                    <a:bodyPr/>
                    <a:lstStyle/>
                    <a:p>
                      <a:pPr marL="0" marR="0" algn="ctr">
                        <a:lnSpc>
                          <a:spcPct val="115000"/>
                        </a:lnSpc>
                        <a:spcBef>
                          <a:spcPts val="0"/>
                        </a:spcBef>
                        <a:spcAft>
                          <a:spcPts val="600"/>
                        </a:spcAft>
                      </a:pPr>
                      <a:r>
                        <a:rPr lang="en-US" sz="1000" dirty="0">
                          <a:effectLst/>
                        </a:rPr>
                        <a:t>$20.7 - $24.9</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40000"/>
                        <a:lumOff val="60000"/>
                      </a:schemeClr>
                    </a:solidFill>
                  </a:tcPr>
                </a:tc>
              </a:tr>
              <a:tr h="195481">
                <a:tc>
                  <a:txBody>
                    <a:bodyPr/>
                    <a:lstStyle/>
                    <a:p>
                      <a:pPr marL="42545" marR="0" algn="ctr">
                        <a:lnSpc>
                          <a:spcPct val="115000"/>
                        </a:lnSpc>
                        <a:spcBef>
                          <a:spcPts val="0"/>
                        </a:spcBef>
                        <a:spcAft>
                          <a:spcPts val="600"/>
                        </a:spcAft>
                      </a:pPr>
                      <a:r>
                        <a:rPr lang="en-US" sz="1000" dirty="0">
                          <a:solidFill>
                            <a:schemeClr val="tx1"/>
                          </a:solidFill>
                          <a:effectLst/>
                        </a:rPr>
                        <a:t>14</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160020" marR="0" algn="l">
                        <a:lnSpc>
                          <a:spcPct val="115000"/>
                        </a:lnSpc>
                        <a:spcBef>
                          <a:spcPts val="0"/>
                        </a:spcBef>
                        <a:spcAft>
                          <a:spcPts val="600"/>
                        </a:spcAft>
                      </a:pPr>
                      <a:r>
                        <a:rPr lang="en-US" sz="1000">
                          <a:effectLst/>
                        </a:rPr>
                        <a:t>Upper Water Watershed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600"/>
                        </a:spcAft>
                      </a:pPr>
                      <a:r>
                        <a:rPr lang="en-US" sz="1000">
                          <a:effectLst/>
                        </a:rPr>
                        <a:t>253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600"/>
                        </a:spcAft>
                      </a:pPr>
                      <a:r>
                        <a:rPr lang="en-US" sz="1000">
                          <a:effectLst/>
                        </a:rPr>
                        <a:t>2030 – 2031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600"/>
                        </a:spcAft>
                      </a:pPr>
                      <a:r>
                        <a:rPr lang="en-US" sz="1000" dirty="0">
                          <a:effectLst/>
                        </a:rPr>
                        <a:t>$33.5 - $40.2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95481">
                <a:tc>
                  <a:txBody>
                    <a:bodyPr/>
                    <a:lstStyle/>
                    <a:p>
                      <a:pPr marL="42545" marR="0" algn="ctr">
                        <a:lnSpc>
                          <a:spcPct val="115000"/>
                        </a:lnSpc>
                        <a:spcBef>
                          <a:spcPts val="0"/>
                        </a:spcBef>
                        <a:spcAft>
                          <a:spcPts val="600"/>
                        </a:spcAft>
                      </a:pPr>
                      <a:r>
                        <a:rPr lang="en-US" sz="1000" dirty="0">
                          <a:solidFill>
                            <a:schemeClr val="tx1"/>
                          </a:solidFill>
                          <a:effectLst/>
                        </a:rPr>
                        <a:t>15</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40000"/>
                        <a:lumOff val="60000"/>
                      </a:schemeClr>
                    </a:solidFill>
                  </a:tcPr>
                </a:tc>
                <a:tc>
                  <a:txBody>
                    <a:bodyPr/>
                    <a:lstStyle/>
                    <a:p>
                      <a:pPr marL="160020" marR="0" algn="l">
                        <a:lnSpc>
                          <a:spcPct val="115000"/>
                        </a:lnSpc>
                        <a:spcBef>
                          <a:spcPts val="0"/>
                        </a:spcBef>
                        <a:spcAft>
                          <a:spcPts val="600"/>
                        </a:spcAft>
                      </a:pPr>
                      <a:r>
                        <a:rPr lang="en-US" sz="1000">
                          <a:effectLst/>
                        </a:rPr>
                        <a:t>MDA AB Remedy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40000"/>
                        <a:lumOff val="60000"/>
                      </a:schemeClr>
                    </a:solidFill>
                  </a:tcPr>
                </a:tc>
                <a:tc>
                  <a:txBody>
                    <a:bodyPr/>
                    <a:lstStyle/>
                    <a:p>
                      <a:pPr marL="0" marR="0" algn="ctr">
                        <a:lnSpc>
                          <a:spcPct val="115000"/>
                        </a:lnSpc>
                        <a:spcBef>
                          <a:spcPts val="0"/>
                        </a:spcBef>
                        <a:spcAft>
                          <a:spcPts val="600"/>
                        </a:spcAft>
                      </a:pPr>
                      <a:r>
                        <a:rPr lang="en-US" sz="1000">
                          <a:effectLst/>
                        </a:rPr>
                        <a:t>12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40000"/>
                        <a:lumOff val="60000"/>
                      </a:schemeClr>
                    </a:solidFill>
                  </a:tcPr>
                </a:tc>
                <a:tc>
                  <a:txBody>
                    <a:bodyPr/>
                    <a:lstStyle/>
                    <a:p>
                      <a:pPr marL="0" marR="0" algn="ctr">
                        <a:lnSpc>
                          <a:spcPct val="115000"/>
                        </a:lnSpc>
                        <a:spcBef>
                          <a:spcPts val="0"/>
                        </a:spcBef>
                        <a:spcAft>
                          <a:spcPts val="600"/>
                        </a:spcAft>
                      </a:pPr>
                      <a:r>
                        <a:rPr lang="en-US" sz="1000">
                          <a:effectLst/>
                        </a:rPr>
                        <a:t>2027 – 2030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40000"/>
                        <a:lumOff val="60000"/>
                      </a:schemeClr>
                    </a:solidFill>
                  </a:tcPr>
                </a:tc>
                <a:tc>
                  <a:txBody>
                    <a:bodyPr/>
                    <a:lstStyle/>
                    <a:p>
                      <a:pPr marL="0" marR="0" algn="ctr">
                        <a:lnSpc>
                          <a:spcPct val="115000"/>
                        </a:lnSpc>
                        <a:spcBef>
                          <a:spcPts val="0"/>
                        </a:spcBef>
                        <a:spcAft>
                          <a:spcPts val="600"/>
                        </a:spcAft>
                      </a:pPr>
                      <a:r>
                        <a:rPr lang="en-US" sz="1000" dirty="0">
                          <a:effectLst/>
                        </a:rPr>
                        <a:t>$41.8 - $50.2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40000"/>
                        <a:lumOff val="60000"/>
                      </a:schemeClr>
                    </a:solidFill>
                  </a:tcPr>
                </a:tc>
              </a:tr>
              <a:tr h="195481">
                <a:tc>
                  <a:txBody>
                    <a:bodyPr/>
                    <a:lstStyle/>
                    <a:p>
                      <a:pPr marL="42545" marR="0" algn="ctr">
                        <a:lnSpc>
                          <a:spcPct val="115000"/>
                        </a:lnSpc>
                        <a:spcBef>
                          <a:spcPts val="0"/>
                        </a:spcBef>
                        <a:spcAft>
                          <a:spcPts val="600"/>
                        </a:spcAft>
                      </a:pPr>
                      <a:r>
                        <a:rPr lang="en-US" sz="1000" dirty="0">
                          <a:solidFill>
                            <a:schemeClr val="tx1"/>
                          </a:solidFill>
                          <a:effectLst/>
                        </a:rPr>
                        <a:t>16</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160020" marR="0" algn="l">
                        <a:lnSpc>
                          <a:spcPct val="115000"/>
                        </a:lnSpc>
                        <a:spcBef>
                          <a:spcPts val="0"/>
                        </a:spcBef>
                        <a:spcAft>
                          <a:spcPts val="600"/>
                        </a:spcAft>
                      </a:pPr>
                      <a:r>
                        <a:rPr lang="en-US" sz="1000">
                          <a:effectLst/>
                        </a:rPr>
                        <a:t>MDA H Remedy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600"/>
                        </a:spcAft>
                      </a:pPr>
                      <a:r>
                        <a:rPr lang="en-US" sz="10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600"/>
                        </a:spcAft>
                      </a:pPr>
                      <a:r>
                        <a:rPr lang="en-US" sz="1000">
                          <a:effectLst/>
                        </a:rPr>
                        <a:t>2029 – 2030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600"/>
                        </a:spcAft>
                      </a:pPr>
                      <a:r>
                        <a:rPr lang="en-US" sz="1000">
                          <a:effectLst/>
                        </a:rPr>
                        <a:t>$15.3 - $18.3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95481">
                <a:tc>
                  <a:txBody>
                    <a:bodyPr/>
                    <a:lstStyle/>
                    <a:p>
                      <a:pPr marL="42545" marR="0" algn="ctr">
                        <a:lnSpc>
                          <a:spcPct val="115000"/>
                        </a:lnSpc>
                        <a:spcBef>
                          <a:spcPts val="0"/>
                        </a:spcBef>
                        <a:spcAft>
                          <a:spcPts val="600"/>
                        </a:spcAft>
                      </a:pPr>
                      <a:r>
                        <a:rPr lang="en-US" sz="1000" dirty="0">
                          <a:solidFill>
                            <a:schemeClr val="tx1"/>
                          </a:solidFill>
                          <a:effectLst/>
                        </a:rPr>
                        <a:t>17</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40000"/>
                        <a:lumOff val="60000"/>
                      </a:schemeClr>
                    </a:solidFill>
                  </a:tcPr>
                </a:tc>
                <a:tc>
                  <a:txBody>
                    <a:bodyPr/>
                    <a:lstStyle/>
                    <a:p>
                      <a:pPr marL="160020" marR="0" algn="l">
                        <a:lnSpc>
                          <a:spcPct val="115000"/>
                        </a:lnSpc>
                        <a:spcBef>
                          <a:spcPts val="0"/>
                        </a:spcBef>
                        <a:spcAft>
                          <a:spcPts val="600"/>
                        </a:spcAft>
                      </a:pPr>
                      <a:r>
                        <a:rPr lang="en-US" sz="1000">
                          <a:effectLst/>
                        </a:rPr>
                        <a:t>MDA G &amp; L Remedy / D&amp;D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40000"/>
                        <a:lumOff val="60000"/>
                      </a:schemeClr>
                    </a:solidFill>
                  </a:tcPr>
                </a:tc>
                <a:tc>
                  <a:txBody>
                    <a:bodyPr/>
                    <a:lstStyle/>
                    <a:p>
                      <a:pPr marL="0" marR="0" algn="ctr">
                        <a:lnSpc>
                          <a:spcPct val="115000"/>
                        </a:lnSpc>
                        <a:spcBef>
                          <a:spcPts val="0"/>
                        </a:spcBef>
                        <a:spcAft>
                          <a:spcPts val="600"/>
                        </a:spcAft>
                      </a:pPr>
                      <a:r>
                        <a:rPr lang="en-US" sz="1000">
                          <a:effectLst/>
                        </a:rPr>
                        <a:t>12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40000"/>
                        <a:lumOff val="60000"/>
                      </a:schemeClr>
                    </a:solidFill>
                  </a:tcPr>
                </a:tc>
                <a:tc>
                  <a:txBody>
                    <a:bodyPr/>
                    <a:lstStyle/>
                    <a:p>
                      <a:pPr marL="0" marR="0" algn="ctr">
                        <a:lnSpc>
                          <a:spcPct val="115000"/>
                        </a:lnSpc>
                        <a:spcBef>
                          <a:spcPts val="0"/>
                        </a:spcBef>
                        <a:spcAft>
                          <a:spcPts val="600"/>
                        </a:spcAft>
                      </a:pPr>
                      <a:r>
                        <a:rPr lang="en-US" sz="1000">
                          <a:effectLst/>
                        </a:rPr>
                        <a:t>2035 – 2040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40000"/>
                        <a:lumOff val="60000"/>
                      </a:schemeClr>
                    </a:solidFill>
                  </a:tcPr>
                </a:tc>
                <a:tc>
                  <a:txBody>
                    <a:bodyPr/>
                    <a:lstStyle/>
                    <a:p>
                      <a:pPr marL="0" marR="0" algn="ctr">
                        <a:lnSpc>
                          <a:spcPct val="115000"/>
                        </a:lnSpc>
                        <a:spcBef>
                          <a:spcPts val="0"/>
                        </a:spcBef>
                        <a:spcAft>
                          <a:spcPts val="600"/>
                        </a:spcAft>
                      </a:pPr>
                      <a:r>
                        <a:rPr lang="en-US" sz="1000" dirty="0">
                          <a:effectLst/>
                        </a:rPr>
                        <a:t>$237.9 - $356.9</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40000"/>
                        <a:lumOff val="60000"/>
                      </a:schemeClr>
                    </a:solidFill>
                  </a:tcPr>
                </a:tc>
              </a:tr>
              <a:tr h="195481">
                <a:tc gridSpan="5">
                  <a:txBody>
                    <a:bodyPr/>
                    <a:lstStyle/>
                    <a:p>
                      <a:pPr marL="0" marR="0" algn="ctr">
                        <a:lnSpc>
                          <a:spcPct val="115000"/>
                        </a:lnSpc>
                        <a:spcBef>
                          <a:spcPts val="0"/>
                        </a:spcBef>
                        <a:spcAft>
                          <a:spcPts val="600"/>
                        </a:spcAft>
                      </a:pPr>
                      <a:r>
                        <a:rPr lang="en-US" sz="1000" dirty="0">
                          <a:solidFill>
                            <a:schemeClr val="tx1"/>
                          </a:solidFill>
                          <a:effectLst/>
                        </a:rPr>
                        <a:t>Highlighted rows indicate campaigns currently underway</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4" name="Slide Number Placeholder 3"/>
          <p:cNvSpPr>
            <a:spLocks noGrp="1"/>
          </p:cNvSpPr>
          <p:nvPr>
            <p:ph type="sldNum" sz="quarter" idx="12"/>
          </p:nvPr>
        </p:nvSpPr>
        <p:spPr/>
        <p:txBody>
          <a:bodyPr/>
          <a:lstStyle/>
          <a:p>
            <a:fld id="{E732D00C-0C3E-43BA-A3A1-B8078CFCCE55}" type="slidenum">
              <a:rPr lang="en-US" smtClean="0"/>
              <a:t>6</a:t>
            </a:fld>
            <a:endParaRPr lang="en-US"/>
          </a:p>
        </p:txBody>
      </p:sp>
    </p:spTree>
    <p:extLst>
      <p:ext uri="{BB962C8B-B14F-4D97-AF65-F5344CB8AC3E}">
        <p14:creationId xmlns:p14="http://schemas.microsoft.com/office/powerpoint/2010/main" val="35515946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714642814"/>
              </p:ext>
            </p:extLst>
          </p:nvPr>
        </p:nvGraphicFramePr>
        <p:xfrm>
          <a:off x="277431" y="1203025"/>
          <a:ext cx="8668139" cy="4433910"/>
        </p:xfrm>
        <a:graphic>
          <a:graphicData uri="http://schemas.openxmlformats.org/drawingml/2006/table">
            <a:tbl>
              <a:tblPr firstRow="1" bandRow="1">
                <a:tableStyleId>{5C22544A-7EE6-4342-B048-85BDC9FD1C3A}</a:tableStyleId>
              </a:tblPr>
              <a:tblGrid>
                <a:gridCol w="1351073"/>
                <a:gridCol w="3756255"/>
                <a:gridCol w="1069198"/>
                <a:gridCol w="1064029"/>
                <a:gridCol w="1427584"/>
              </a:tblGrid>
              <a:tr h="383105">
                <a:tc>
                  <a:txBody>
                    <a:bodyPr/>
                    <a:lstStyle/>
                    <a:p>
                      <a:r>
                        <a:rPr lang="en-US" sz="1400" dirty="0" smtClean="0"/>
                        <a:t>Campaign</a:t>
                      </a:r>
                      <a:endParaRPr lang="en-US" sz="1400" dirty="0"/>
                    </a:p>
                  </a:txBody>
                  <a:tcPr/>
                </a:tc>
                <a:tc>
                  <a:txBody>
                    <a:bodyPr/>
                    <a:lstStyle/>
                    <a:p>
                      <a:r>
                        <a:rPr lang="en-US" sz="1400" dirty="0" smtClean="0"/>
                        <a:t>Consent Order Milestone</a:t>
                      </a:r>
                      <a:endParaRPr lang="en-US" sz="1400" dirty="0"/>
                    </a:p>
                  </a:txBody>
                  <a:tcPr/>
                </a:tc>
                <a:tc>
                  <a:txBody>
                    <a:bodyPr/>
                    <a:lstStyle/>
                    <a:p>
                      <a:r>
                        <a:rPr lang="en-US" sz="1400" dirty="0" smtClean="0"/>
                        <a:t>Target Date</a:t>
                      </a:r>
                      <a:endParaRPr lang="en-US" sz="1400" dirty="0"/>
                    </a:p>
                  </a:txBody>
                  <a:tcPr/>
                </a:tc>
                <a:tc>
                  <a:txBody>
                    <a:bodyPr/>
                    <a:lstStyle/>
                    <a:p>
                      <a:r>
                        <a:rPr lang="en-US" sz="1400" dirty="0" smtClean="0"/>
                        <a:t>Forecast</a:t>
                      </a:r>
                      <a:endParaRPr lang="en-US" sz="1400" dirty="0"/>
                    </a:p>
                  </a:txBody>
                  <a:tcPr/>
                </a:tc>
                <a:tc>
                  <a:txBody>
                    <a:bodyPr/>
                    <a:lstStyle/>
                    <a:p>
                      <a:r>
                        <a:rPr lang="en-US" sz="1400" dirty="0" smtClean="0"/>
                        <a:t>Actual (M/NM)</a:t>
                      </a:r>
                      <a:endParaRPr lang="en-US" sz="1400" dirty="0"/>
                    </a:p>
                  </a:txBody>
                  <a:tcPr/>
                </a:tc>
              </a:tr>
              <a:tr h="455805">
                <a:tc>
                  <a:txBody>
                    <a:bodyPr/>
                    <a:lstStyle/>
                    <a:p>
                      <a:r>
                        <a:rPr lang="en-US" sz="1200" b="0" dirty="0" smtClean="0">
                          <a:solidFill>
                            <a:schemeClr val="tx1"/>
                          </a:solidFill>
                        </a:rPr>
                        <a:t>Chromium IM &amp; Characterization</a:t>
                      </a:r>
                      <a:endParaRPr lang="en-US" sz="1200" b="0" dirty="0">
                        <a:solidFill>
                          <a:schemeClr val="tx1"/>
                        </a:solidFill>
                      </a:endParaRPr>
                    </a:p>
                  </a:txBody>
                  <a:tcPr/>
                </a:tc>
                <a:tc>
                  <a:txBody>
                    <a:bodyPr/>
                    <a:lstStyle/>
                    <a:p>
                      <a:r>
                        <a:rPr lang="en-US" sz="1200" b="0" dirty="0" smtClean="0">
                          <a:solidFill>
                            <a:schemeClr val="tx1"/>
                          </a:solidFill>
                        </a:rPr>
                        <a:t>Technical Report Package for Chromium</a:t>
                      </a:r>
                      <a:r>
                        <a:rPr lang="en-US" sz="1200" b="0" baseline="0" dirty="0" smtClean="0">
                          <a:solidFill>
                            <a:schemeClr val="tx1"/>
                          </a:solidFill>
                        </a:rPr>
                        <a:t> Plume Center Characteristics</a:t>
                      </a:r>
                      <a:endParaRPr lang="en-US" sz="1200" b="0"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chemeClr val="tx1"/>
                          </a:solidFill>
                        </a:rPr>
                        <a:t>Mar 30, 2018</a:t>
                      </a:r>
                    </a:p>
                    <a:p>
                      <a:endParaRPr lang="en-US" sz="1200" b="0" dirty="0">
                        <a:solidFill>
                          <a:schemeClr val="tx1"/>
                        </a:solidFill>
                      </a:endParaRPr>
                    </a:p>
                  </a:txBody>
                  <a:tcPr/>
                </a:tc>
                <a:tc>
                  <a:txBody>
                    <a:bodyPr/>
                    <a:lstStyle/>
                    <a:p>
                      <a:r>
                        <a:rPr lang="en-US" sz="1200" b="0" dirty="0" smtClean="0">
                          <a:solidFill>
                            <a:schemeClr val="tx1"/>
                          </a:solidFill>
                        </a:rPr>
                        <a:t>Mar 28, 2018</a:t>
                      </a:r>
                      <a:endParaRPr lang="en-US" sz="1200" b="0" dirty="0">
                        <a:solidFill>
                          <a:schemeClr val="tx1"/>
                        </a:solidFill>
                      </a:endParaRPr>
                    </a:p>
                  </a:txBody>
                  <a:tcPr/>
                </a:tc>
                <a:tc>
                  <a:txBody>
                    <a:bodyPr/>
                    <a:lstStyle/>
                    <a:p>
                      <a:r>
                        <a:rPr lang="en-US" sz="1200" b="1" dirty="0" smtClean="0">
                          <a:solidFill>
                            <a:schemeClr val="tx1"/>
                          </a:solidFill>
                        </a:rPr>
                        <a:t>Met</a:t>
                      </a:r>
                      <a:endParaRPr lang="en-US" sz="1200" b="1" dirty="0">
                        <a:solidFill>
                          <a:schemeClr val="tx1"/>
                        </a:solidFill>
                      </a:endParaRPr>
                    </a:p>
                  </a:txBody>
                  <a:tcPr/>
                </a:tc>
              </a:tr>
              <a:tr h="277351">
                <a:tc>
                  <a:txBody>
                    <a:bodyPr/>
                    <a:lstStyle/>
                    <a:p>
                      <a:r>
                        <a:rPr lang="en-US" sz="1200" b="0" dirty="0" smtClean="0">
                          <a:solidFill>
                            <a:schemeClr val="tx1"/>
                          </a:solidFill>
                        </a:rPr>
                        <a:t>Chromium IM &amp; Characterization</a:t>
                      </a:r>
                      <a:endParaRPr lang="en-US" sz="1200" b="0" dirty="0">
                        <a:solidFill>
                          <a:schemeClr val="tx1"/>
                        </a:solidFill>
                      </a:endParaRPr>
                    </a:p>
                  </a:txBody>
                  <a:tcPr/>
                </a:tc>
                <a:tc>
                  <a:txBody>
                    <a:bodyPr/>
                    <a:lstStyle/>
                    <a:p>
                      <a:r>
                        <a:rPr lang="en-US" sz="1200" b="0" dirty="0" smtClean="0">
                          <a:solidFill>
                            <a:schemeClr val="tx1"/>
                          </a:solidFill>
                        </a:rPr>
                        <a:t>Letter Report to NMED-HWB</a:t>
                      </a:r>
                      <a:r>
                        <a:rPr lang="en-US" sz="1200" b="0" baseline="0" dirty="0" smtClean="0">
                          <a:solidFill>
                            <a:schemeClr val="tx1"/>
                          </a:solidFill>
                        </a:rPr>
                        <a:t> documenting integrated operation of Chromium Extraction Well 4 (CrEX-4) into the existing IM System</a:t>
                      </a:r>
                      <a:endParaRPr lang="en-US" sz="1200" b="0" dirty="0">
                        <a:solidFill>
                          <a:schemeClr val="tx1"/>
                        </a:solidFill>
                      </a:endParaRPr>
                    </a:p>
                  </a:txBody>
                  <a:tcPr/>
                </a:tc>
                <a:tc>
                  <a:txBody>
                    <a:bodyPr/>
                    <a:lstStyle/>
                    <a:p>
                      <a:r>
                        <a:rPr lang="en-US" sz="1200" b="0" dirty="0" smtClean="0">
                          <a:solidFill>
                            <a:schemeClr val="tx1"/>
                          </a:solidFill>
                        </a:rPr>
                        <a:t>Mar 30, 2018</a:t>
                      </a:r>
                      <a:endParaRPr lang="en-US" sz="1200" b="0" dirty="0">
                        <a:solidFill>
                          <a:schemeClr val="tx1"/>
                        </a:solidFill>
                      </a:endParaRPr>
                    </a:p>
                  </a:txBody>
                  <a:tcPr/>
                </a:tc>
                <a:tc>
                  <a:txBody>
                    <a:bodyPr/>
                    <a:lstStyle/>
                    <a:p>
                      <a:r>
                        <a:rPr lang="en-US" sz="1200" b="0" dirty="0" smtClean="0">
                          <a:solidFill>
                            <a:schemeClr val="tx1"/>
                          </a:solidFill>
                        </a:rPr>
                        <a:t>Mar 22, 2018</a:t>
                      </a:r>
                    </a:p>
                  </a:txBody>
                  <a:tcPr/>
                </a:tc>
                <a:tc>
                  <a:txBody>
                    <a:bodyPr/>
                    <a:lstStyle/>
                    <a:p>
                      <a:r>
                        <a:rPr lang="en-US" sz="1200" b="1" dirty="0" smtClean="0">
                          <a:solidFill>
                            <a:schemeClr val="tx1"/>
                          </a:solidFill>
                        </a:rPr>
                        <a:t>Met</a:t>
                      </a:r>
                      <a:endParaRPr lang="en-US" sz="1200" b="1" dirty="0">
                        <a:solidFill>
                          <a:schemeClr val="tx1"/>
                        </a:solidFill>
                      </a:endParaRPr>
                    </a:p>
                  </a:txBody>
                  <a:tcPr/>
                </a:tc>
              </a:tr>
              <a:tr h="2773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chemeClr val="tx1"/>
                          </a:solidFill>
                        </a:rPr>
                        <a:t>Chromium IM &amp; Characterization</a:t>
                      </a:r>
                    </a:p>
                  </a:txBody>
                  <a:tcPr/>
                </a:tc>
                <a:tc>
                  <a:txBody>
                    <a:bodyPr/>
                    <a:lstStyle/>
                    <a:p>
                      <a:r>
                        <a:rPr lang="en-US" sz="1200" b="0" dirty="0" smtClean="0">
                          <a:solidFill>
                            <a:schemeClr val="tx1"/>
                          </a:solidFill>
                        </a:rPr>
                        <a:t>Summary Report</a:t>
                      </a:r>
                      <a:r>
                        <a:rPr lang="en-US" sz="1200" b="0" baseline="0" dirty="0" smtClean="0">
                          <a:solidFill>
                            <a:schemeClr val="tx1"/>
                          </a:solidFill>
                        </a:rPr>
                        <a:t> (Completion or Progress) Phase I Pilot Amendment Test Results</a:t>
                      </a:r>
                      <a:endParaRPr lang="en-US" sz="1200" b="0" dirty="0">
                        <a:solidFill>
                          <a:schemeClr val="tx1"/>
                        </a:solidFill>
                      </a:endParaRPr>
                    </a:p>
                  </a:txBody>
                  <a:tcPr/>
                </a:tc>
                <a:tc>
                  <a:txBody>
                    <a:bodyPr/>
                    <a:lstStyle/>
                    <a:p>
                      <a:r>
                        <a:rPr lang="en-US" sz="1200" b="0" dirty="0" smtClean="0">
                          <a:solidFill>
                            <a:schemeClr val="tx1"/>
                          </a:solidFill>
                        </a:rPr>
                        <a:t>Jul 31, 2018</a:t>
                      </a:r>
                      <a:endParaRPr lang="en-US" sz="1200" b="0"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chemeClr val="tx1"/>
                          </a:solidFill>
                        </a:rPr>
                        <a:t>Jul 31, 2018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smtClean="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chemeClr val="tx1"/>
                          </a:solidFill>
                        </a:rPr>
                        <a:t>Met</a:t>
                      </a:r>
                    </a:p>
                    <a:p>
                      <a:endParaRPr lang="en-US" sz="1200" b="0" dirty="0">
                        <a:solidFill>
                          <a:schemeClr val="tx1"/>
                        </a:solidFill>
                      </a:endParaRPr>
                    </a:p>
                  </a:txBody>
                  <a:tcPr/>
                </a:tc>
              </a:tr>
              <a:tr h="2773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chemeClr val="tx1"/>
                          </a:solidFill>
                        </a:rPr>
                        <a:t>Chromium IM &amp; Characterization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baseline="0" dirty="0" smtClean="0">
                          <a:solidFill>
                            <a:schemeClr val="tx1"/>
                          </a:solidFill>
                        </a:rPr>
                        <a:t>Phase II Pilot Amendment Test Work Plan</a:t>
                      </a:r>
                      <a:endParaRPr lang="en-US" sz="1200" b="0" dirty="0" smtClean="0">
                        <a:solidFill>
                          <a:schemeClr val="tx1"/>
                        </a:solidFill>
                      </a:endParaRPr>
                    </a:p>
                    <a:p>
                      <a:endParaRPr lang="en-US" sz="1200" b="0" dirty="0">
                        <a:solidFill>
                          <a:schemeClr val="tx1"/>
                        </a:solidFill>
                      </a:endParaRPr>
                    </a:p>
                  </a:txBody>
                  <a:tcPr/>
                </a:tc>
                <a:tc>
                  <a:txBody>
                    <a:bodyPr/>
                    <a:lstStyle/>
                    <a:p>
                      <a:r>
                        <a:rPr lang="en-US" sz="1200" b="0" dirty="0" smtClean="0">
                          <a:solidFill>
                            <a:schemeClr val="tx1"/>
                          </a:solidFill>
                        </a:rPr>
                        <a:t>Sep 28, 2018</a:t>
                      </a:r>
                      <a:endParaRPr lang="en-US" sz="1200" b="0"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chemeClr val="tx1"/>
                          </a:solidFill>
                        </a:rPr>
                        <a:t>Sep 28, 2018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smtClean="0">
                        <a:solidFill>
                          <a:schemeClr val="tx1"/>
                        </a:solidFill>
                      </a:endParaRPr>
                    </a:p>
                  </a:txBody>
                  <a:tcPr/>
                </a:tc>
                <a:tc>
                  <a:txBody>
                    <a:bodyPr/>
                    <a:lstStyle/>
                    <a:p>
                      <a:r>
                        <a:rPr lang="en-US" sz="1200" b="1" dirty="0" smtClean="0">
                          <a:solidFill>
                            <a:schemeClr val="tx1"/>
                          </a:solidFill>
                        </a:rPr>
                        <a:t>Renegotiated</a:t>
                      </a:r>
                    </a:p>
                    <a:p>
                      <a:endParaRPr lang="en-US" sz="1200" b="0" dirty="0">
                        <a:solidFill>
                          <a:schemeClr val="tx1"/>
                        </a:solidFill>
                      </a:endParaRPr>
                    </a:p>
                  </a:txBody>
                  <a:tcPr/>
                </a:tc>
              </a:tr>
              <a:tr h="484645">
                <a:tc>
                  <a:txBody>
                    <a:bodyPr/>
                    <a:lstStyle/>
                    <a:p>
                      <a:r>
                        <a:rPr lang="en-US" sz="1200" b="0" dirty="0" smtClean="0">
                          <a:solidFill>
                            <a:schemeClr val="tx1"/>
                          </a:solidFill>
                        </a:rPr>
                        <a:t>Chromium IM &amp; Characterization</a:t>
                      </a:r>
                      <a:endParaRPr lang="en-US" sz="1200" b="0" dirty="0">
                        <a:solidFill>
                          <a:schemeClr val="tx1"/>
                        </a:solidFill>
                      </a:endParaRPr>
                    </a:p>
                  </a:txBody>
                  <a:tcPr/>
                </a:tc>
                <a:tc>
                  <a:txBody>
                    <a:bodyPr/>
                    <a:lstStyle/>
                    <a:p>
                      <a:r>
                        <a:rPr lang="en-US" sz="1200" b="0" i="0" u="none" strike="noStrike" kern="1200" baseline="0" dirty="0" smtClean="0">
                          <a:solidFill>
                            <a:schemeClr val="tx1"/>
                          </a:solidFill>
                          <a:latin typeface="+mn-lt"/>
                          <a:ea typeface="+mn-ea"/>
                          <a:cs typeface="+mn-cs"/>
                        </a:rPr>
                        <a:t>Annual Progress Report on Chromium Plume Control IM Performance</a:t>
                      </a:r>
                      <a:endParaRPr lang="en-US" sz="1200" b="0"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chemeClr val="tx1"/>
                          </a:solidFill>
                        </a:rPr>
                        <a:t>Sep 28, 2018</a:t>
                      </a:r>
                    </a:p>
                    <a:p>
                      <a:endParaRPr lang="en-US" sz="1200" b="0" dirty="0">
                        <a:solidFill>
                          <a:schemeClr val="tx1"/>
                        </a:solidFill>
                      </a:endParaRPr>
                    </a:p>
                  </a:txBody>
                  <a:tcPr/>
                </a:tc>
                <a:tc>
                  <a:txBody>
                    <a:bodyPr/>
                    <a:lstStyle/>
                    <a:p>
                      <a:r>
                        <a:rPr lang="en-US" sz="1200" b="0" dirty="0" smtClean="0">
                          <a:solidFill>
                            <a:schemeClr val="tx1"/>
                          </a:solidFill>
                        </a:rPr>
                        <a:t>Sep 28, 2018</a:t>
                      </a:r>
                      <a:endParaRPr lang="en-US" sz="1200" b="0"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chemeClr val="tx1"/>
                          </a:solidFill>
                        </a:rPr>
                        <a:t>Met</a:t>
                      </a:r>
                    </a:p>
                    <a:p>
                      <a:endParaRPr lang="en-US" sz="1200" b="0" dirty="0">
                        <a:solidFill>
                          <a:schemeClr val="tx1"/>
                        </a:solidFill>
                      </a:endParaRPr>
                    </a:p>
                  </a:txBody>
                  <a:tcPr/>
                </a:tc>
              </a:tr>
              <a:tr h="455805">
                <a:tc>
                  <a:txBody>
                    <a:bodyPr/>
                    <a:lstStyle/>
                    <a:p>
                      <a:r>
                        <a:rPr lang="en-US" sz="1200" b="0" dirty="0" smtClean="0">
                          <a:solidFill>
                            <a:schemeClr val="tx1"/>
                          </a:solidFill>
                        </a:rPr>
                        <a:t>RDX Characterization</a:t>
                      </a:r>
                      <a:endParaRPr lang="en-US" sz="1200" b="0" dirty="0">
                        <a:solidFill>
                          <a:schemeClr val="tx1"/>
                        </a:solidFill>
                      </a:endParaRPr>
                    </a:p>
                  </a:txBody>
                  <a:tcPr/>
                </a:tc>
                <a:tc>
                  <a:txBody>
                    <a:bodyPr/>
                    <a:lstStyle/>
                    <a:p>
                      <a:r>
                        <a:rPr lang="en-US" sz="1200" b="0" i="0" u="none" strike="noStrike" kern="1200" baseline="0" dirty="0" smtClean="0">
                          <a:solidFill>
                            <a:schemeClr val="tx1"/>
                          </a:solidFill>
                          <a:latin typeface="+mn-lt"/>
                          <a:ea typeface="+mn-ea"/>
                          <a:cs typeface="+mn-cs"/>
                        </a:rPr>
                        <a:t>Technical Report Package related to Deep Groundwater Investigation</a:t>
                      </a:r>
                      <a:endParaRPr lang="en-US" sz="1200" b="0"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chemeClr val="tx1"/>
                          </a:solidFill>
                        </a:rPr>
                        <a:t>Mar</a:t>
                      </a:r>
                      <a:r>
                        <a:rPr lang="en-US" sz="1200" b="0" baseline="0" dirty="0" smtClean="0">
                          <a:solidFill>
                            <a:schemeClr val="tx1"/>
                          </a:solidFill>
                        </a:rPr>
                        <a:t> 30, 2018</a:t>
                      </a:r>
                      <a:endParaRPr lang="en-US" sz="1200" b="0" dirty="0" smtClean="0">
                        <a:solidFill>
                          <a:schemeClr val="tx1"/>
                        </a:solidFill>
                      </a:endParaRPr>
                    </a:p>
                  </a:txBody>
                  <a:tcPr/>
                </a:tc>
                <a:tc>
                  <a:txBody>
                    <a:bodyPr/>
                    <a:lstStyle/>
                    <a:p>
                      <a:r>
                        <a:rPr lang="en-US" sz="1200" b="0" dirty="0" smtClean="0">
                          <a:solidFill>
                            <a:schemeClr val="tx1"/>
                          </a:solidFill>
                        </a:rPr>
                        <a:t>Mar 30, 2018</a:t>
                      </a:r>
                      <a:endParaRPr lang="en-US" sz="1200" b="0" dirty="0">
                        <a:solidFill>
                          <a:schemeClr val="tx1"/>
                        </a:solidFill>
                      </a:endParaRPr>
                    </a:p>
                  </a:txBody>
                  <a:tcPr/>
                </a:tc>
                <a:tc>
                  <a:txBody>
                    <a:bodyPr/>
                    <a:lstStyle/>
                    <a:p>
                      <a:r>
                        <a:rPr lang="en-US" sz="1200" b="1" dirty="0" smtClean="0">
                          <a:solidFill>
                            <a:schemeClr val="tx1"/>
                          </a:solidFill>
                        </a:rPr>
                        <a:t>Met</a:t>
                      </a:r>
                      <a:endParaRPr lang="en-US" sz="1200" b="1" dirty="0">
                        <a:solidFill>
                          <a:schemeClr val="tx1"/>
                        </a:solidFill>
                      </a:endParaRPr>
                    </a:p>
                  </a:txBody>
                  <a:tcPr/>
                </a:tc>
              </a:tr>
              <a:tr h="455805">
                <a:tc>
                  <a:txBody>
                    <a:bodyPr/>
                    <a:lstStyle/>
                    <a:p>
                      <a:r>
                        <a:rPr lang="en-US" sz="1200" b="0" dirty="0" smtClean="0">
                          <a:solidFill>
                            <a:schemeClr val="tx1"/>
                          </a:solidFill>
                        </a:rPr>
                        <a:t>RDX Characterization</a:t>
                      </a:r>
                      <a:endParaRPr lang="en-US" sz="1200" b="0" dirty="0">
                        <a:solidFill>
                          <a:schemeClr val="tx1"/>
                        </a:solidFill>
                      </a:endParaRPr>
                    </a:p>
                  </a:txBody>
                  <a:tcPr/>
                </a:tc>
                <a:tc>
                  <a:txBody>
                    <a:bodyPr/>
                    <a:lstStyle/>
                    <a:p>
                      <a:r>
                        <a:rPr lang="en-US" sz="1200" b="0" dirty="0" smtClean="0">
                          <a:solidFill>
                            <a:schemeClr val="tx1"/>
                          </a:solidFill>
                        </a:rPr>
                        <a:t>R-69 Field Completion </a:t>
                      </a:r>
                      <a:endParaRPr lang="en-US" sz="1200" b="0"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chemeClr val="tx1"/>
                          </a:solidFill>
                        </a:rPr>
                        <a:t>Sep 28, 2018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chemeClr val="tx1"/>
                          </a:solidFill>
                        </a:rPr>
                        <a:t>Sep 28, 2018</a:t>
                      </a:r>
                    </a:p>
                  </a:txBody>
                  <a:tcPr/>
                </a:tc>
                <a:tc>
                  <a:txBody>
                    <a:bodyPr/>
                    <a:lstStyle/>
                    <a:p>
                      <a:r>
                        <a:rPr lang="en-US" sz="1200" b="1" dirty="0" smtClean="0">
                          <a:solidFill>
                            <a:schemeClr val="tx1"/>
                          </a:solidFill>
                        </a:rPr>
                        <a:t>Renegotiated</a:t>
                      </a:r>
                      <a:endParaRPr lang="en-US" sz="1200" b="1" dirty="0">
                        <a:solidFill>
                          <a:schemeClr val="tx1"/>
                        </a:solidFill>
                      </a:endParaRPr>
                    </a:p>
                  </a:txBody>
                  <a:tcPr/>
                </a:tc>
              </a:tr>
              <a:tr h="292087">
                <a:tc>
                  <a:txBody>
                    <a:bodyPr/>
                    <a:lstStyle/>
                    <a:p>
                      <a:r>
                        <a:rPr lang="en-US" sz="1200" b="0" dirty="0" smtClean="0">
                          <a:solidFill>
                            <a:schemeClr val="tx1"/>
                          </a:solidFill>
                        </a:rPr>
                        <a:t>RDX Characterization</a:t>
                      </a:r>
                      <a:endParaRPr lang="en-US" sz="1200" b="0" dirty="0">
                        <a:solidFill>
                          <a:schemeClr val="tx1"/>
                        </a:solidFill>
                      </a:endParaRPr>
                    </a:p>
                  </a:txBody>
                  <a:tcPr/>
                </a:tc>
                <a:tc>
                  <a:txBody>
                    <a:bodyPr/>
                    <a:lstStyle/>
                    <a:p>
                      <a:r>
                        <a:rPr lang="en-US" sz="1200" b="0" dirty="0" smtClean="0">
                          <a:solidFill>
                            <a:schemeClr val="tx1"/>
                          </a:solidFill>
                        </a:rPr>
                        <a:t>First Annual Long-Term</a:t>
                      </a:r>
                      <a:r>
                        <a:rPr lang="en-US" sz="1200" b="0" baseline="0" dirty="0" smtClean="0">
                          <a:solidFill>
                            <a:schemeClr val="tx1"/>
                          </a:solidFill>
                        </a:rPr>
                        <a:t> Monitoring Report following completion of Surface CMI and approval of Long-Term Monitoring Plan</a:t>
                      </a:r>
                      <a:endParaRPr lang="en-US" sz="1200" b="0"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chemeClr val="tx1"/>
                          </a:solidFill>
                        </a:rPr>
                        <a:t>Sep 28, 2018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chemeClr val="tx1"/>
                          </a:solidFill>
                        </a:rPr>
                        <a:t>Sep 28, 2018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chemeClr val="tx1"/>
                          </a:solidFill>
                        </a:rPr>
                        <a:t>Met</a:t>
                      </a:r>
                    </a:p>
                    <a:p>
                      <a:endParaRPr lang="en-US" sz="1200" b="0" dirty="0">
                        <a:solidFill>
                          <a:schemeClr val="tx1"/>
                        </a:solidFill>
                      </a:endParaRPr>
                    </a:p>
                  </a:txBody>
                  <a:tcPr/>
                </a:tc>
              </a:tr>
            </a:tbl>
          </a:graphicData>
        </a:graphic>
      </p:graphicFrame>
      <p:sp>
        <p:nvSpPr>
          <p:cNvPr id="6" name="Title 1"/>
          <p:cNvSpPr>
            <a:spLocks noGrp="1"/>
          </p:cNvSpPr>
          <p:nvPr>
            <p:ph type="title"/>
          </p:nvPr>
        </p:nvSpPr>
        <p:spPr>
          <a:xfrm>
            <a:off x="4144710" y="133597"/>
            <a:ext cx="4999290" cy="553998"/>
          </a:xfrm>
        </p:spPr>
        <p:txBody>
          <a:bodyPr/>
          <a:lstStyle/>
          <a:p>
            <a:r>
              <a:rPr lang="en-US" b="1" dirty="0" smtClean="0">
                <a:effectLst/>
              </a:rPr>
              <a:t>Appendix B: FY 2018 Enforceable Milestones </a:t>
            </a:r>
            <a:endParaRPr lang="en-US" b="1" dirty="0">
              <a:effectLst/>
            </a:endParaRPr>
          </a:p>
        </p:txBody>
      </p:sp>
      <p:sp>
        <p:nvSpPr>
          <p:cNvPr id="3" name="Slide Number Placeholder 2"/>
          <p:cNvSpPr>
            <a:spLocks noGrp="1"/>
          </p:cNvSpPr>
          <p:nvPr>
            <p:ph type="sldNum" sz="quarter" idx="10"/>
          </p:nvPr>
        </p:nvSpPr>
        <p:spPr/>
        <p:txBody>
          <a:bodyPr/>
          <a:lstStyle/>
          <a:p>
            <a:pPr>
              <a:defRPr/>
            </a:pPr>
            <a:fld id="{6A08E060-FA2A-4614-A08C-1D68EA8DF6FB}" type="slidenum">
              <a:rPr lang="en-US" smtClean="0"/>
              <a:pPr>
                <a:defRPr/>
              </a:pPr>
              <a:t>7</a:t>
            </a:fld>
            <a:endParaRPr lang="en-US" dirty="0"/>
          </a:p>
        </p:txBody>
      </p:sp>
    </p:spTree>
    <p:extLst>
      <p:ext uri="{BB962C8B-B14F-4D97-AF65-F5344CB8AC3E}">
        <p14:creationId xmlns:p14="http://schemas.microsoft.com/office/powerpoint/2010/main" val="731875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192778746"/>
              </p:ext>
            </p:extLst>
          </p:nvPr>
        </p:nvGraphicFramePr>
        <p:xfrm>
          <a:off x="260013" y="1464286"/>
          <a:ext cx="8668139" cy="4159590"/>
        </p:xfrm>
        <a:graphic>
          <a:graphicData uri="http://schemas.openxmlformats.org/drawingml/2006/table">
            <a:tbl>
              <a:tblPr firstRow="1" bandRow="1">
                <a:tableStyleId>{5C22544A-7EE6-4342-B048-85BDC9FD1C3A}</a:tableStyleId>
              </a:tblPr>
              <a:tblGrid>
                <a:gridCol w="1351073"/>
                <a:gridCol w="3756255"/>
                <a:gridCol w="1069198"/>
                <a:gridCol w="1064029"/>
                <a:gridCol w="1427584"/>
              </a:tblGrid>
              <a:tr h="383105">
                <a:tc>
                  <a:txBody>
                    <a:bodyPr/>
                    <a:lstStyle/>
                    <a:p>
                      <a:r>
                        <a:rPr lang="en-US" sz="1400" dirty="0" smtClean="0"/>
                        <a:t>Campaign</a:t>
                      </a:r>
                      <a:endParaRPr lang="en-US" sz="1400" dirty="0"/>
                    </a:p>
                  </a:txBody>
                  <a:tcPr/>
                </a:tc>
                <a:tc>
                  <a:txBody>
                    <a:bodyPr/>
                    <a:lstStyle/>
                    <a:p>
                      <a:r>
                        <a:rPr lang="en-US" sz="1400" dirty="0" smtClean="0"/>
                        <a:t>Consent Order Milestone</a:t>
                      </a:r>
                      <a:endParaRPr lang="en-US" sz="1400" dirty="0"/>
                    </a:p>
                  </a:txBody>
                  <a:tcPr/>
                </a:tc>
                <a:tc>
                  <a:txBody>
                    <a:bodyPr/>
                    <a:lstStyle/>
                    <a:p>
                      <a:r>
                        <a:rPr lang="en-US" sz="1400" dirty="0" smtClean="0"/>
                        <a:t>Target Date</a:t>
                      </a:r>
                      <a:endParaRPr lang="en-US" sz="1400" dirty="0"/>
                    </a:p>
                  </a:txBody>
                  <a:tcPr/>
                </a:tc>
                <a:tc>
                  <a:txBody>
                    <a:bodyPr/>
                    <a:lstStyle/>
                    <a:p>
                      <a:r>
                        <a:rPr lang="en-US" sz="1400" dirty="0" smtClean="0"/>
                        <a:t>Forecast</a:t>
                      </a:r>
                      <a:endParaRPr lang="en-US" sz="1400" dirty="0"/>
                    </a:p>
                  </a:txBody>
                  <a:tcPr/>
                </a:tc>
                <a:tc>
                  <a:txBody>
                    <a:bodyPr/>
                    <a:lstStyle/>
                    <a:p>
                      <a:r>
                        <a:rPr lang="en-US" sz="1400" dirty="0" smtClean="0"/>
                        <a:t>Actual (M/NM)</a:t>
                      </a:r>
                      <a:endParaRPr lang="en-US" sz="1400" dirty="0"/>
                    </a:p>
                  </a:txBody>
                  <a:tcPr/>
                </a:tc>
              </a:tr>
              <a:tr h="455805">
                <a:tc>
                  <a:txBody>
                    <a:bodyPr/>
                    <a:lstStyle/>
                    <a:p>
                      <a:r>
                        <a:rPr lang="en-US" sz="1200" b="0" dirty="0" smtClean="0">
                          <a:solidFill>
                            <a:schemeClr val="tx1"/>
                          </a:solidFill>
                        </a:rPr>
                        <a:t>Historical Properties Upper LA Canyon</a:t>
                      </a:r>
                      <a:endParaRPr lang="en-US" sz="1200" b="0" dirty="0">
                        <a:solidFill>
                          <a:schemeClr val="tx1"/>
                        </a:solidFill>
                      </a:endParaRPr>
                    </a:p>
                  </a:txBody>
                  <a:tcPr/>
                </a:tc>
                <a:tc>
                  <a:txBody>
                    <a:bodyPr/>
                    <a:lstStyle/>
                    <a:p>
                      <a:r>
                        <a:rPr lang="en-US" sz="1200" b="0" dirty="0" smtClean="0">
                          <a:solidFill>
                            <a:schemeClr val="tx1"/>
                          </a:solidFill>
                        </a:rPr>
                        <a:t>Upper LA Canyon </a:t>
                      </a:r>
                      <a:r>
                        <a:rPr lang="en-US" sz="1200" b="0" baseline="0" dirty="0" smtClean="0">
                          <a:solidFill>
                            <a:schemeClr val="tx1"/>
                          </a:solidFill>
                        </a:rPr>
                        <a:t>Phase II IR Submitted to NMED</a:t>
                      </a:r>
                      <a:endParaRPr lang="en-US" sz="1200" b="0" dirty="0">
                        <a:solidFill>
                          <a:schemeClr val="tx1"/>
                        </a:solidFill>
                      </a:endParaRPr>
                    </a:p>
                  </a:txBody>
                  <a:tcPr/>
                </a:tc>
                <a:tc>
                  <a:txBody>
                    <a:bodyPr/>
                    <a:lstStyle/>
                    <a:p>
                      <a:r>
                        <a:rPr lang="en-US" sz="1200" b="0" dirty="0" smtClean="0">
                          <a:solidFill>
                            <a:schemeClr val="tx1"/>
                          </a:solidFill>
                        </a:rPr>
                        <a:t>Sept 28, 2018</a:t>
                      </a:r>
                      <a:endParaRPr lang="en-US" sz="1200" b="0" dirty="0">
                        <a:solidFill>
                          <a:schemeClr val="tx1"/>
                        </a:solidFill>
                      </a:endParaRPr>
                    </a:p>
                  </a:txBody>
                  <a:tcPr/>
                </a:tc>
                <a:tc>
                  <a:txBody>
                    <a:bodyPr/>
                    <a:lstStyle/>
                    <a:p>
                      <a:r>
                        <a:rPr lang="en-US" sz="1200" b="0" dirty="0" smtClean="0">
                          <a:solidFill>
                            <a:schemeClr val="tx1"/>
                          </a:solidFill>
                        </a:rPr>
                        <a:t>Sept 28, 2018</a:t>
                      </a:r>
                      <a:endParaRPr lang="en-US" sz="1200" b="0"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chemeClr val="tx1"/>
                          </a:solidFill>
                        </a:rPr>
                        <a:t>Met</a:t>
                      </a:r>
                    </a:p>
                    <a:p>
                      <a:endParaRPr lang="en-US" sz="1200" b="0" dirty="0">
                        <a:solidFill>
                          <a:schemeClr val="tx1"/>
                        </a:solidFill>
                      </a:endParaRPr>
                    </a:p>
                  </a:txBody>
                  <a:tcPr/>
                </a:tc>
              </a:tr>
              <a:tr h="455805">
                <a:tc>
                  <a:txBody>
                    <a:bodyPr/>
                    <a:lstStyle/>
                    <a:p>
                      <a:r>
                        <a:rPr lang="en-US" sz="1200" b="0" dirty="0" smtClean="0">
                          <a:solidFill>
                            <a:schemeClr val="tx1"/>
                          </a:solidFill>
                        </a:rPr>
                        <a:t>Historical Properties Middle LA Canyon</a:t>
                      </a:r>
                      <a:endParaRPr lang="en-US" sz="1200" b="0" dirty="0">
                        <a:solidFill>
                          <a:schemeClr val="tx1"/>
                        </a:solidFill>
                      </a:endParaRPr>
                    </a:p>
                  </a:txBody>
                  <a:tcPr/>
                </a:tc>
                <a:tc>
                  <a:txBody>
                    <a:bodyPr/>
                    <a:lstStyle/>
                    <a:p>
                      <a:r>
                        <a:rPr lang="en-US" sz="1200" b="0" dirty="0" smtClean="0">
                          <a:solidFill>
                            <a:schemeClr val="tx1"/>
                          </a:solidFill>
                        </a:rPr>
                        <a:t>Middle LA Canyon Phase II IR Submitted</a:t>
                      </a:r>
                      <a:r>
                        <a:rPr lang="en-US" sz="1200" b="0" baseline="0" dirty="0" smtClean="0">
                          <a:solidFill>
                            <a:schemeClr val="tx1"/>
                          </a:solidFill>
                        </a:rPr>
                        <a:t> to NMED</a:t>
                      </a:r>
                      <a:endParaRPr lang="en-US" sz="1200" b="0" dirty="0">
                        <a:solidFill>
                          <a:schemeClr val="tx1"/>
                        </a:solidFill>
                      </a:endParaRPr>
                    </a:p>
                  </a:txBody>
                  <a:tcPr/>
                </a:tc>
                <a:tc>
                  <a:txBody>
                    <a:bodyPr/>
                    <a:lstStyle/>
                    <a:p>
                      <a:r>
                        <a:rPr lang="en-US" sz="1200" b="0" dirty="0" smtClean="0">
                          <a:solidFill>
                            <a:schemeClr val="tx1"/>
                          </a:solidFill>
                        </a:rPr>
                        <a:t>Sept 28, 2018</a:t>
                      </a:r>
                      <a:endParaRPr lang="en-US" sz="1200" b="0" dirty="0">
                        <a:solidFill>
                          <a:schemeClr val="tx1"/>
                        </a:solidFill>
                      </a:endParaRPr>
                    </a:p>
                  </a:txBody>
                  <a:tcPr/>
                </a:tc>
                <a:tc>
                  <a:txBody>
                    <a:bodyPr/>
                    <a:lstStyle/>
                    <a:p>
                      <a:r>
                        <a:rPr lang="en-US" sz="1200" b="0" dirty="0" smtClean="0">
                          <a:solidFill>
                            <a:schemeClr val="tx1"/>
                          </a:solidFill>
                        </a:rPr>
                        <a:t>Sept 28, 2018</a:t>
                      </a:r>
                      <a:endParaRPr lang="en-US" sz="1200" b="0"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chemeClr val="tx1"/>
                          </a:solidFill>
                        </a:rPr>
                        <a:t>Met</a:t>
                      </a:r>
                    </a:p>
                    <a:p>
                      <a:endParaRPr lang="en-US" sz="1200" b="0" dirty="0">
                        <a:solidFill>
                          <a:schemeClr val="tx1"/>
                        </a:solidFill>
                      </a:endParaRPr>
                    </a:p>
                  </a:txBody>
                  <a:tcPr/>
                </a:tc>
              </a:tr>
              <a:tr h="455805">
                <a:tc>
                  <a:txBody>
                    <a:bodyPr/>
                    <a:lstStyle/>
                    <a:p>
                      <a:r>
                        <a:rPr lang="en-US" sz="1200" b="0" dirty="0" smtClean="0">
                          <a:solidFill>
                            <a:schemeClr val="tx1"/>
                          </a:solidFill>
                        </a:rPr>
                        <a:t>TA-21 D&amp;D and Cleanup</a:t>
                      </a:r>
                      <a:endParaRPr lang="en-US" sz="1200" b="0" dirty="0">
                        <a:solidFill>
                          <a:schemeClr val="tx1"/>
                        </a:solidFill>
                      </a:endParaRPr>
                    </a:p>
                  </a:txBody>
                  <a:tcPr/>
                </a:tc>
                <a:tc>
                  <a:txBody>
                    <a:bodyPr/>
                    <a:lstStyle/>
                    <a:p>
                      <a:r>
                        <a:rPr lang="en-US" sz="1200" b="0" dirty="0" smtClean="0">
                          <a:solidFill>
                            <a:schemeClr val="tx1"/>
                          </a:solidFill>
                        </a:rPr>
                        <a:t>Investigation Report for DP sites Aggregate Area at DP East at TA-21</a:t>
                      </a:r>
                      <a:endParaRPr lang="en-US" sz="1200" b="0"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chemeClr val="tx1"/>
                          </a:solidFill>
                        </a:rPr>
                        <a:t>Jun</a:t>
                      </a:r>
                      <a:r>
                        <a:rPr lang="en-US" sz="1200" b="0" baseline="0" dirty="0" smtClean="0">
                          <a:solidFill>
                            <a:schemeClr val="tx1"/>
                          </a:solidFill>
                        </a:rPr>
                        <a:t> 29, 2018</a:t>
                      </a:r>
                      <a:endParaRPr lang="en-US" sz="1200" b="0" dirty="0" smtClean="0">
                        <a:solidFill>
                          <a:schemeClr val="tx1"/>
                        </a:solidFill>
                      </a:endParaRPr>
                    </a:p>
                    <a:p>
                      <a:endParaRPr lang="en-US" sz="1200" b="0"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chemeClr val="tx1"/>
                          </a:solidFill>
                        </a:rPr>
                        <a:t>Jun</a:t>
                      </a:r>
                      <a:r>
                        <a:rPr lang="en-US" sz="1200" b="0" baseline="0" dirty="0" smtClean="0">
                          <a:solidFill>
                            <a:schemeClr val="tx1"/>
                          </a:solidFill>
                        </a:rPr>
                        <a:t> 29, 2018</a:t>
                      </a:r>
                      <a:endParaRPr lang="en-US" sz="1200" b="0" dirty="0" smtClean="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mtClean="0">
                          <a:solidFill>
                            <a:schemeClr val="tx1"/>
                          </a:solidFill>
                        </a:rPr>
                        <a:t>Met</a:t>
                      </a:r>
                    </a:p>
                    <a:p>
                      <a:endParaRPr lang="en-US" sz="1200" b="0" dirty="0">
                        <a:solidFill>
                          <a:schemeClr val="tx1"/>
                        </a:solidFill>
                      </a:endParaRPr>
                    </a:p>
                  </a:txBody>
                  <a:tcPr/>
                </a:tc>
              </a:tr>
              <a:tr h="277351">
                <a:tc>
                  <a:txBody>
                    <a:bodyPr/>
                    <a:lstStyle/>
                    <a:p>
                      <a:r>
                        <a:rPr lang="en-US" sz="1200" b="0" dirty="0" smtClean="0">
                          <a:solidFill>
                            <a:schemeClr val="tx1"/>
                          </a:solidFill>
                        </a:rPr>
                        <a:t>Known Cleanup Sites </a:t>
                      </a:r>
                      <a:endParaRPr lang="en-US" sz="1200" b="0" dirty="0">
                        <a:solidFill>
                          <a:schemeClr val="tx1"/>
                        </a:solidFill>
                      </a:endParaRPr>
                    </a:p>
                  </a:txBody>
                  <a:tcPr/>
                </a:tc>
                <a:tc>
                  <a:txBody>
                    <a:bodyPr/>
                    <a:lstStyle/>
                    <a:p>
                      <a:r>
                        <a:rPr lang="en-US" sz="1200" b="0" dirty="0" smtClean="0">
                          <a:solidFill>
                            <a:schemeClr val="tx1"/>
                          </a:solidFill>
                        </a:rPr>
                        <a:t>Field Completion for Aggregate Area Known Cleanup Sites </a:t>
                      </a:r>
                      <a:endParaRPr lang="en-US" sz="1200" b="0" dirty="0">
                        <a:solidFill>
                          <a:schemeClr val="tx1"/>
                        </a:solidFill>
                      </a:endParaRPr>
                    </a:p>
                  </a:txBody>
                  <a:tcPr/>
                </a:tc>
                <a:tc>
                  <a:txBody>
                    <a:bodyPr/>
                    <a:lstStyle/>
                    <a:p>
                      <a:r>
                        <a:rPr lang="en-US" sz="1200" b="0" dirty="0" smtClean="0">
                          <a:solidFill>
                            <a:schemeClr val="tx1"/>
                          </a:solidFill>
                        </a:rPr>
                        <a:t>Sep 28, 2018</a:t>
                      </a:r>
                      <a:endParaRPr lang="en-US" sz="1200" b="0" dirty="0">
                        <a:solidFill>
                          <a:schemeClr val="tx1"/>
                        </a:solidFill>
                      </a:endParaRPr>
                    </a:p>
                  </a:txBody>
                  <a:tcPr/>
                </a:tc>
                <a:tc>
                  <a:txBody>
                    <a:bodyPr/>
                    <a:lstStyle/>
                    <a:p>
                      <a:r>
                        <a:rPr lang="en-US" sz="1200" b="0" dirty="0" smtClean="0">
                          <a:solidFill>
                            <a:schemeClr val="tx1"/>
                          </a:solidFill>
                        </a:rPr>
                        <a:t>Sep 28, 2018</a:t>
                      </a:r>
                      <a:endParaRPr lang="en-US" sz="1200" b="0" dirty="0">
                        <a:solidFill>
                          <a:schemeClr val="tx1"/>
                        </a:solidFill>
                      </a:endParaRPr>
                    </a:p>
                  </a:txBody>
                  <a:tcPr/>
                </a:tc>
                <a:tc>
                  <a:txBody>
                    <a:bodyPr/>
                    <a:lstStyle/>
                    <a:p>
                      <a:endParaRPr lang="en-US" sz="1200" b="0" dirty="0">
                        <a:solidFill>
                          <a:schemeClr val="tx1"/>
                        </a:solidFill>
                      </a:endParaRPr>
                    </a:p>
                  </a:txBody>
                  <a:tcPr/>
                </a:tc>
              </a:tr>
              <a:tr h="484645">
                <a:tc>
                  <a:txBody>
                    <a:bodyPr/>
                    <a:lstStyle/>
                    <a:p>
                      <a:r>
                        <a:rPr lang="en-US" sz="1200" b="0" dirty="0" smtClean="0">
                          <a:solidFill>
                            <a:schemeClr val="tx1"/>
                          </a:solidFill>
                        </a:rPr>
                        <a:t>Sandia Canyon Watershed</a:t>
                      </a:r>
                      <a:endParaRPr lang="en-US" sz="1200" b="0" dirty="0">
                        <a:solidFill>
                          <a:schemeClr val="tx1"/>
                        </a:solidFill>
                      </a:endParaRPr>
                    </a:p>
                  </a:txBody>
                  <a:tcPr/>
                </a:tc>
                <a:tc>
                  <a:txBody>
                    <a:bodyPr/>
                    <a:lstStyle/>
                    <a:p>
                      <a:r>
                        <a:rPr lang="en-US" sz="1200" b="0" dirty="0" smtClean="0">
                          <a:solidFill>
                            <a:schemeClr val="tx1"/>
                          </a:solidFill>
                        </a:rPr>
                        <a:t>Sandia Canyon Wetland Performance Report for Period April 2017-December 2017</a:t>
                      </a:r>
                      <a:endParaRPr lang="en-US" sz="1200" b="0" dirty="0">
                        <a:solidFill>
                          <a:schemeClr val="tx1"/>
                        </a:solidFill>
                      </a:endParaRPr>
                    </a:p>
                  </a:txBody>
                  <a:tcPr/>
                </a:tc>
                <a:tc>
                  <a:txBody>
                    <a:bodyPr/>
                    <a:lstStyle/>
                    <a:p>
                      <a:r>
                        <a:rPr lang="en-US" sz="1200" b="0" dirty="0" smtClean="0">
                          <a:solidFill>
                            <a:schemeClr val="tx1"/>
                          </a:solidFill>
                        </a:rPr>
                        <a:t>Apr 30, 2018</a:t>
                      </a:r>
                      <a:endParaRPr lang="en-US" sz="1200" b="0"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chemeClr val="tx1"/>
                          </a:solidFill>
                        </a:rPr>
                        <a:t>Apr 30, 2018</a:t>
                      </a:r>
                    </a:p>
                    <a:p>
                      <a:endParaRPr lang="en-US" sz="1200" b="0" dirty="0">
                        <a:solidFill>
                          <a:schemeClr val="tx1"/>
                        </a:solidFill>
                      </a:endParaRPr>
                    </a:p>
                  </a:txBody>
                  <a:tcPr/>
                </a:tc>
                <a:tc>
                  <a:txBody>
                    <a:bodyPr/>
                    <a:lstStyle/>
                    <a:p>
                      <a:r>
                        <a:rPr lang="en-US" sz="1200" b="1" dirty="0" smtClean="0">
                          <a:solidFill>
                            <a:schemeClr val="tx1"/>
                          </a:solidFill>
                        </a:rPr>
                        <a:t>Met</a:t>
                      </a:r>
                      <a:endParaRPr lang="en-US" sz="1200" b="1" dirty="0">
                        <a:solidFill>
                          <a:schemeClr val="tx1"/>
                        </a:solidFill>
                      </a:endParaRPr>
                    </a:p>
                  </a:txBody>
                  <a:tcPr/>
                </a:tc>
              </a:tr>
              <a:tr h="292087">
                <a:tc>
                  <a:txBody>
                    <a:bodyPr/>
                    <a:lstStyle/>
                    <a:p>
                      <a:r>
                        <a:rPr lang="en-US" sz="1200" b="0" dirty="0" smtClean="0">
                          <a:solidFill>
                            <a:schemeClr val="tx1"/>
                          </a:solidFill>
                        </a:rPr>
                        <a:t>N/A</a:t>
                      </a:r>
                      <a:endParaRPr lang="en-US" sz="1200" b="0" dirty="0">
                        <a:solidFill>
                          <a:schemeClr val="tx1"/>
                        </a:solidFill>
                      </a:endParaRPr>
                    </a:p>
                  </a:txBody>
                  <a:tcPr/>
                </a:tc>
                <a:tc>
                  <a:txBody>
                    <a:bodyPr/>
                    <a:lstStyle/>
                    <a:p>
                      <a:r>
                        <a:rPr lang="en-US" sz="1200" b="0" dirty="0" smtClean="0">
                          <a:solidFill>
                            <a:schemeClr val="tx1"/>
                          </a:solidFill>
                        </a:rPr>
                        <a:t>Annual</a:t>
                      </a:r>
                      <a:r>
                        <a:rPr lang="en-US" sz="1200" b="0" baseline="0" dirty="0" smtClean="0">
                          <a:solidFill>
                            <a:schemeClr val="tx1"/>
                          </a:solidFill>
                        </a:rPr>
                        <a:t> Monitoring Report for the completed FY17 and Plan for the upcoming FY18 LA/Pueblo Watershed Sediment Transport Mitigation Project </a:t>
                      </a:r>
                      <a:endParaRPr lang="en-US" sz="1200" b="0" dirty="0">
                        <a:solidFill>
                          <a:schemeClr val="tx1"/>
                        </a:solidFill>
                      </a:endParaRPr>
                    </a:p>
                  </a:txBody>
                  <a:tcPr/>
                </a:tc>
                <a:tc>
                  <a:txBody>
                    <a:bodyPr/>
                    <a:lstStyle/>
                    <a:p>
                      <a:r>
                        <a:rPr lang="en-US" sz="1200" b="0" dirty="0" smtClean="0">
                          <a:solidFill>
                            <a:schemeClr val="tx1"/>
                          </a:solidFill>
                        </a:rPr>
                        <a:t>Apr 30, 2018</a:t>
                      </a:r>
                      <a:endParaRPr lang="en-US" sz="1200" b="0" dirty="0">
                        <a:solidFill>
                          <a:schemeClr val="tx1"/>
                        </a:solidFill>
                      </a:endParaRPr>
                    </a:p>
                  </a:txBody>
                  <a:tcPr/>
                </a:tc>
                <a:tc>
                  <a:txBody>
                    <a:bodyPr/>
                    <a:lstStyle/>
                    <a:p>
                      <a:r>
                        <a:rPr lang="en-US" sz="1200" b="0" dirty="0" smtClean="0">
                          <a:solidFill>
                            <a:schemeClr val="tx1"/>
                          </a:solidFill>
                        </a:rPr>
                        <a:t>Apr 28, 2018</a:t>
                      </a:r>
                      <a:endParaRPr lang="en-US" sz="1200" b="0" dirty="0">
                        <a:solidFill>
                          <a:schemeClr val="tx1"/>
                        </a:solidFill>
                      </a:endParaRPr>
                    </a:p>
                  </a:txBody>
                  <a:tcPr/>
                </a:tc>
                <a:tc>
                  <a:txBody>
                    <a:bodyPr/>
                    <a:lstStyle/>
                    <a:p>
                      <a:r>
                        <a:rPr lang="en-US" sz="1200" b="1" dirty="0" smtClean="0">
                          <a:solidFill>
                            <a:schemeClr val="tx1"/>
                          </a:solidFill>
                        </a:rPr>
                        <a:t>Met</a:t>
                      </a:r>
                      <a:endParaRPr lang="en-US" sz="1200" b="1" dirty="0">
                        <a:solidFill>
                          <a:schemeClr val="tx1"/>
                        </a:solidFill>
                      </a:endParaRPr>
                    </a:p>
                  </a:txBody>
                  <a:tcPr/>
                </a:tc>
              </a:tr>
              <a:tr h="383105">
                <a:tc>
                  <a:txBody>
                    <a:bodyPr/>
                    <a:lstStyle/>
                    <a:p>
                      <a:r>
                        <a:rPr lang="en-US" sz="1200" b="0" dirty="0" smtClean="0">
                          <a:solidFill>
                            <a:schemeClr val="tx1"/>
                          </a:solidFill>
                        </a:rPr>
                        <a:t>N/A</a:t>
                      </a:r>
                      <a:endParaRPr lang="en-US" sz="1200" b="0" dirty="0">
                        <a:solidFill>
                          <a:schemeClr val="tx1"/>
                        </a:solidFill>
                      </a:endParaRPr>
                    </a:p>
                  </a:txBody>
                  <a:tcPr/>
                </a:tc>
                <a:tc>
                  <a:txBody>
                    <a:bodyPr/>
                    <a:lstStyle/>
                    <a:p>
                      <a:r>
                        <a:rPr lang="en-US" sz="1200" b="0" dirty="0" smtClean="0">
                          <a:solidFill>
                            <a:schemeClr val="tx1"/>
                          </a:solidFill>
                        </a:rPr>
                        <a:t>Annual</a:t>
                      </a:r>
                      <a:r>
                        <a:rPr lang="en-US" sz="1200" b="0" baseline="0" dirty="0" smtClean="0">
                          <a:solidFill>
                            <a:schemeClr val="tx1"/>
                          </a:solidFill>
                        </a:rPr>
                        <a:t> Update to the Interim Facility-Wide Groundwater Monitoring Plan</a:t>
                      </a:r>
                      <a:endParaRPr lang="en-US" sz="1200" b="0" dirty="0">
                        <a:solidFill>
                          <a:schemeClr val="tx1"/>
                        </a:solidFill>
                      </a:endParaRPr>
                    </a:p>
                  </a:txBody>
                  <a:tcPr/>
                </a:tc>
                <a:tc>
                  <a:txBody>
                    <a:bodyPr/>
                    <a:lstStyle/>
                    <a:p>
                      <a:r>
                        <a:rPr lang="en-US" sz="1200" b="0" dirty="0" smtClean="0">
                          <a:solidFill>
                            <a:schemeClr val="tx1"/>
                          </a:solidFill>
                        </a:rPr>
                        <a:t>May 30, 2018</a:t>
                      </a:r>
                      <a:endParaRPr lang="en-US" sz="1200" b="0" dirty="0">
                        <a:solidFill>
                          <a:schemeClr val="tx1"/>
                        </a:solidFill>
                      </a:endParaRPr>
                    </a:p>
                  </a:txBody>
                  <a:tcPr/>
                </a:tc>
                <a:tc>
                  <a:txBody>
                    <a:bodyPr/>
                    <a:lstStyle/>
                    <a:p>
                      <a:r>
                        <a:rPr lang="en-US" sz="1200" b="0" dirty="0" smtClean="0">
                          <a:solidFill>
                            <a:schemeClr val="tx1"/>
                          </a:solidFill>
                        </a:rPr>
                        <a:t>May 30, 2018</a:t>
                      </a:r>
                      <a:endParaRPr lang="en-US" sz="1200" b="0"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chemeClr val="tx1"/>
                          </a:solidFill>
                        </a:rPr>
                        <a:t>Met</a:t>
                      </a:r>
                    </a:p>
                    <a:p>
                      <a:endParaRPr lang="en-US" sz="1200" b="0" dirty="0">
                        <a:solidFill>
                          <a:schemeClr val="tx1"/>
                        </a:solidFill>
                      </a:endParaRPr>
                    </a:p>
                  </a:txBody>
                  <a:tcPr/>
                </a:tc>
              </a:tr>
            </a:tbl>
          </a:graphicData>
        </a:graphic>
      </p:graphicFrame>
      <p:sp>
        <p:nvSpPr>
          <p:cNvPr id="7" name="Title 1"/>
          <p:cNvSpPr>
            <a:spLocks noGrp="1"/>
          </p:cNvSpPr>
          <p:nvPr>
            <p:ph type="title"/>
          </p:nvPr>
        </p:nvSpPr>
        <p:spPr>
          <a:xfrm>
            <a:off x="4127619" y="133597"/>
            <a:ext cx="5016381" cy="553998"/>
          </a:xfrm>
        </p:spPr>
        <p:txBody>
          <a:bodyPr/>
          <a:lstStyle/>
          <a:p>
            <a:r>
              <a:rPr lang="en-US" sz="2200" b="1" dirty="0" smtClean="0">
                <a:effectLst/>
              </a:rPr>
              <a:t>Appendix B: FY 2018 </a:t>
            </a:r>
            <a:br>
              <a:rPr lang="en-US" sz="2200" b="1" dirty="0" smtClean="0">
                <a:effectLst/>
              </a:rPr>
            </a:br>
            <a:r>
              <a:rPr lang="en-US" sz="2200" dirty="0" smtClean="0"/>
              <a:t>Enforceable </a:t>
            </a:r>
            <a:r>
              <a:rPr lang="en-US" sz="2200" b="1" dirty="0" smtClean="0">
                <a:effectLst/>
              </a:rPr>
              <a:t>Milestones (Continued) </a:t>
            </a:r>
            <a:endParaRPr lang="en-US" sz="2200" b="1" dirty="0">
              <a:effectLst/>
            </a:endParaRPr>
          </a:p>
        </p:txBody>
      </p:sp>
      <p:sp>
        <p:nvSpPr>
          <p:cNvPr id="3" name="Slide Number Placeholder 2"/>
          <p:cNvSpPr>
            <a:spLocks noGrp="1"/>
          </p:cNvSpPr>
          <p:nvPr>
            <p:ph type="sldNum" sz="quarter" idx="10"/>
          </p:nvPr>
        </p:nvSpPr>
        <p:spPr/>
        <p:txBody>
          <a:bodyPr/>
          <a:lstStyle/>
          <a:p>
            <a:pPr>
              <a:defRPr/>
            </a:pPr>
            <a:fld id="{6A08E060-FA2A-4614-A08C-1D68EA8DF6FB}" type="slidenum">
              <a:rPr lang="en-US" smtClean="0"/>
              <a:pPr>
                <a:defRPr/>
              </a:pPr>
              <a:t>8</a:t>
            </a:fld>
            <a:endParaRPr lang="en-US" dirty="0"/>
          </a:p>
        </p:txBody>
      </p:sp>
    </p:spTree>
    <p:extLst>
      <p:ext uri="{BB962C8B-B14F-4D97-AF65-F5344CB8AC3E}">
        <p14:creationId xmlns:p14="http://schemas.microsoft.com/office/powerpoint/2010/main" val="36985175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pPr>
              <a:defRPr/>
            </a:pPr>
            <a:fld id="{6A08E060-FA2A-4614-A08C-1D68EA8DF6FB}" type="slidenum">
              <a:rPr lang="en-US" smtClean="0"/>
              <a:pPr>
                <a:defRPr/>
              </a:pPr>
              <a:t>9</a:t>
            </a:fld>
            <a:endParaRPr lang="en-US" dirty="0"/>
          </a:p>
        </p:txBody>
      </p:sp>
    </p:spTree>
    <p:extLst>
      <p:ext uri="{BB962C8B-B14F-4D97-AF65-F5344CB8AC3E}">
        <p14:creationId xmlns:p14="http://schemas.microsoft.com/office/powerpoint/2010/main" val="4209969325"/>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M SSAB EM-30 04171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EM SSAB EM-30 041713</Template>
  <TotalTime>19077</TotalTime>
  <Words>2945</Words>
  <Application>Microsoft Office PowerPoint</Application>
  <PresentationFormat>On-screen Show (4:3)</PresentationFormat>
  <Paragraphs>472</Paragraphs>
  <Slides>35</Slides>
  <Notes>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35</vt:i4>
      </vt:variant>
    </vt:vector>
  </HeadingPairs>
  <TitlesOfParts>
    <vt:vector size="44" baseType="lpstr">
      <vt:lpstr>Arial</vt:lpstr>
      <vt:lpstr>Calibri</vt:lpstr>
      <vt:lpstr>Courier New</vt:lpstr>
      <vt:lpstr>Helvetica Neue</vt:lpstr>
      <vt:lpstr>Times New Roman</vt:lpstr>
      <vt:lpstr>Wingdings</vt:lpstr>
      <vt:lpstr>ヒラギノ角ゴ ProN W3</vt:lpstr>
      <vt:lpstr>Custom Design</vt:lpstr>
      <vt:lpstr>EM SSAB EM-30 041713</vt:lpstr>
      <vt:lpstr>  Compliance Order on Consent Update</vt:lpstr>
      <vt:lpstr>Presentation Outline</vt:lpstr>
      <vt:lpstr>Background</vt:lpstr>
      <vt:lpstr>Consent Order Overview</vt:lpstr>
      <vt:lpstr>Campaign Approach</vt:lpstr>
      <vt:lpstr>Appendix C: Consent Order Campaigns</vt:lpstr>
      <vt:lpstr>Appendix B: FY 2018 Enforceable Milestones </vt:lpstr>
      <vt:lpstr>Appendix B: FY 2018  Enforceable Milestones (Continued) </vt:lpstr>
      <vt:lpstr>PowerPoint Presentation</vt:lpstr>
      <vt:lpstr>PowerPoint Presentation</vt:lpstr>
      <vt:lpstr>Appendix B Milestones</vt:lpstr>
      <vt:lpstr>Appendix B Milestones</vt:lpstr>
      <vt:lpstr>Appendix B Milestones</vt:lpstr>
      <vt:lpstr>Appendix B Milestones</vt:lpstr>
      <vt:lpstr>Appendix B Milestones</vt:lpstr>
      <vt:lpstr>Appendix B Milestones</vt:lpstr>
      <vt:lpstr>Appendix B Milestones</vt:lpstr>
      <vt:lpstr>Appendix B Milestones</vt:lpstr>
      <vt:lpstr>Appendix B Milestones</vt:lpstr>
      <vt:lpstr>Appendix B Milestones</vt:lpstr>
      <vt:lpstr>Appendix B Milestones</vt:lpstr>
      <vt:lpstr>Appendix B Milestones</vt:lpstr>
      <vt:lpstr>Appendix B Milestones</vt:lpstr>
      <vt:lpstr>Appendix B Milestones</vt:lpstr>
      <vt:lpstr>Appendix B Milestones</vt:lpstr>
      <vt:lpstr>Appendix B Milestones</vt:lpstr>
      <vt:lpstr>Appendix B Milestones</vt:lpstr>
      <vt:lpstr>Appendix B Milestones</vt:lpstr>
      <vt:lpstr>Appendix B Milestones</vt:lpstr>
      <vt:lpstr>Appendix B Milestones</vt:lpstr>
      <vt:lpstr>Appendix B Milestones</vt:lpstr>
      <vt:lpstr>Appendix B Milestones</vt:lpstr>
      <vt:lpstr>Appendix B Milestones</vt:lpstr>
      <vt:lpstr>Appendix B Milestones</vt:lpstr>
      <vt:lpstr>Appendix B Milestones</vt:lpstr>
    </vt:vector>
  </TitlesOfParts>
  <Company>U.S. Department of Energy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DRAFT  EM SSAB Chair’s Meeting  Waste Disposition Strategies Update</dc:title>
  <dc:creator>Lauren Milone</dc:creator>
  <cp:lastModifiedBy>Horak, Steven (CONTR)</cp:lastModifiedBy>
  <cp:revision>1775</cp:revision>
  <cp:lastPrinted>2018-11-29T15:30:56Z</cp:lastPrinted>
  <dcterms:created xsi:type="dcterms:W3CDTF">2013-04-18T14:54:59Z</dcterms:created>
  <dcterms:modified xsi:type="dcterms:W3CDTF">2018-11-29T20:07:30Z</dcterms:modified>
</cp:coreProperties>
</file>