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56" r:id="rId3"/>
    <p:sldId id="343" r:id="rId4"/>
    <p:sldId id="344" r:id="rId5"/>
    <p:sldId id="357" r:id="rId6"/>
    <p:sldId id="355" r:id="rId7"/>
    <p:sldId id="359" r:id="rId8"/>
    <p:sldId id="358" r:id="rId9"/>
    <p:sldId id="348" r:id="rId10"/>
    <p:sldId id="351" r:id="rId11"/>
    <p:sldId id="284" r:id="rId12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394"/>
    <a:srgbClr val="5F99B4"/>
    <a:srgbClr val="FBBB8A"/>
    <a:srgbClr val="3A9011"/>
    <a:srgbClr val="666666"/>
    <a:srgbClr val="FFCC00"/>
    <a:srgbClr val="519531"/>
    <a:srgbClr val="3381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5" autoAdjust="0"/>
    <p:restoredTop sz="96412" autoAdjust="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54062CC-3CEB-431A-965B-0ACBA3FF0004}" type="datetime1">
              <a:rPr lang="en-US" altLang="en-US"/>
              <a:pPr/>
              <a:t>10/12/2018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565E594-8863-4787-8D36-8F6267F9F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724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95AFD2E-C935-4BE4-85C8-54ABC39DC07F}" type="datetime1">
              <a:rPr lang="en-US" altLang="en-US"/>
              <a:pPr/>
              <a:t>10/12/2018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67" tIns="46585" rIns="93167" bIns="4658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67" tIns="46585" rIns="93167" bIns="4658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67" tIns="46585" rIns="93167" bIns="4658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B80CC04-B2B5-45F5-8DB2-4D7AF307DD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047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64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0CC04-B2B5-45F5-8DB2-4D7AF307DD1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047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0CC04-B2B5-45F5-8DB2-4D7AF307DD1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30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50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0CC04-B2B5-45F5-8DB2-4D7AF307DD1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319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ea typeface="ヒラギノ角ゴ Pro W3" charset="0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ＭＳ Ｐゴシック" pitchFamily="-108" charset="-12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1947A-4729-47FE-BDFD-09AD7B7C1F3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EF17-F64C-47F1-B82E-5700E75D95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98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EF17-F64C-47F1-B82E-5700E75D95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8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0CC04-B2B5-45F5-8DB2-4D7AF307DD1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997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0CC04-B2B5-45F5-8DB2-4D7AF307DD1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37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6275"/>
            <a:ext cx="9144000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1"/>
          <a:stretch>
            <a:fillRect/>
          </a:stretch>
        </p:blipFill>
        <p:spPr bwMode="auto">
          <a:xfrm>
            <a:off x="647700" y="0"/>
            <a:ext cx="18573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photo coll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148138"/>
            <a:ext cx="9166226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530961" y="1544720"/>
            <a:ext cx="8269754" cy="1381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554669" y="2976351"/>
            <a:ext cx="417105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59105" y="3424166"/>
            <a:ext cx="2849177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624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3" y="452438"/>
            <a:ext cx="8239125" cy="447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122363"/>
            <a:ext cx="8223250" cy="516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936625" y="6495743"/>
            <a:ext cx="892175" cy="276225"/>
          </a:xfrm>
          <a:prstGeom prst="rect">
            <a:avLst/>
          </a:prstGeom>
          <a:solidFill>
            <a:schemeClr val="bg1"/>
          </a:solidFill>
          <a:ln/>
        </p:spPr>
        <p:txBody>
          <a:bodyPr anchor="ctr"/>
          <a:lstStyle>
            <a:lvl1pPr algn="ctr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29504" y="6569075"/>
            <a:ext cx="838192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048367B6-A0F1-485F-928A-F8387AE218C3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5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7377" y="192975"/>
            <a:ext cx="6871783" cy="50041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502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875" y="6516625"/>
            <a:ext cx="2133600" cy="365125"/>
          </a:xfrm>
          <a:prstGeom prst="rect">
            <a:avLst/>
          </a:prstGeom>
        </p:spPr>
        <p:txBody>
          <a:bodyPr/>
          <a:lstStyle/>
          <a:p>
            <a:fld id="{2F8CF31F-012C-4B21-AA67-7997DA02D4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8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58211" y="1046531"/>
            <a:ext cx="8427200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62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75019" y="1677981"/>
            <a:ext cx="4129746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737846" y="1677981"/>
            <a:ext cx="4249271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5019" y="1068381"/>
            <a:ext cx="4122276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37846" y="1068381"/>
            <a:ext cx="4249271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16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365775" y="1045595"/>
            <a:ext cx="7575460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296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9144000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6"/>
            <a:ext cx="9144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257084"/>
            <a:ext cx="9143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24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9144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358211" y="1046531"/>
            <a:ext cx="8427200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9144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75019" y="1677981"/>
            <a:ext cx="4129746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737846" y="1677981"/>
            <a:ext cx="4249271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75019" y="1068381"/>
            <a:ext cx="4122276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37846" y="1068381"/>
            <a:ext cx="4249271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40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9144000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365775" y="1045595"/>
            <a:ext cx="7575460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394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389188"/>
            <a:ext cx="9144000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257084"/>
            <a:ext cx="9143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14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16100" y="6578600"/>
            <a:ext cx="732790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25625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-38100"/>
            <a:ext cx="8724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8691563" y="6605588"/>
            <a:ext cx="45243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fld id="{7C4B901A-13B2-42C7-835E-39EBF71A30FB}" type="slidenum">
              <a:rPr lang="en-US" altLang="en-US" sz="900">
                <a:solidFill>
                  <a:srgbClr val="FFFFFF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altLang="en-US" sz="900">
              <a:solidFill>
                <a:srgbClr val="FFFFFF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0"/>
            <a:ext cx="9144000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25" y="6596063"/>
            <a:ext cx="4945063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50" dirty="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360363" y="104775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36" r:id="rId2"/>
    <p:sldLayoutId id="2147483737" r:id="rId3"/>
    <p:sldLayoutId id="2147483738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ubtitle 2"/>
          <p:cNvSpPr>
            <a:spLocks noGrp="1"/>
          </p:cNvSpPr>
          <p:nvPr>
            <p:ph type="subTitle" idx="1"/>
          </p:nvPr>
        </p:nvSpPr>
        <p:spPr>
          <a:xfrm>
            <a:off x="291233" y="1846096"/>
            <a:ext cx="8270875" cy="1169451"/>
          </a:xfrm>
        </p:spPr>
        <p:txBody>
          <a:bodyPr>
            <a:normAutofit/>
          </a:bodyPr>
          <a:lstStyle/>
          <a:p>
            <a:r>
              <a:rPr lang="en-US" altLang="en-US" sz="3200" dirty="0" smtClean="0">
                <a:ea typeface="ヒラギノ角ゴ Pro W3" pitchFamily="19" charset="-128"/>
              </a:rPr>
              <a:t>Geothermal Technologies Office</a:t>
            </a:r>
          </a:p>
          <a:p>
            <a:r>
              <a:rPr lang="en-US" altLang="en-US" sz="2400" dirty="0" smtClean="0">
                <a:ea typeface="ヒラギノ角ゴ Pro W3" pitchFamily="19" charset="-128"/>
              </a:rPr>
              <a:t>GRC 2018 Briefing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54038" y="2270662"/>
            <a:ext cx="4171950" cy="732351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endParaRPr dirty="0"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789709"/>
            <a:ext cx="1704109" cy="2510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5"/>
          <p:cNvSpPr txBox="1">
            <a:spLocks/>
          </p:cNvSpPr>
          <p:nvPr/>
        </p:nvSpPr>
        <p:spPr bwMode="auto">
          <a:xfrm>
            <a:off x="6759574" y="3300702"/>
            <a:ext cx="1900957" cy="30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+mj-lt"/>
              </a:rPr>
              <a:t>Dr. Susan Hamm, Director</a:t>
            </a:r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28186"/>
            <a:ext cx="5461462" cy="2729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63" y="4128187"/>
            <a:ext cx="3682537" cy="27298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106" y="6627169"/>
            <a:ext cx="9934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j-lt"/>
              </a:rPr>
              <a:t>Image: Calpine</a:t>
            </a:r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363" y="-38100"/>
            <a:ext cx="8724900" cy="812800"/>
          </a:xfrm>
        </p:spPr>
        <p:txBody>
          <a:bodyPr/>
          <a:lstStyle/>
          <a:p>
            <a:r>
              <a:rPr lang="en-US" dirty="0" smtClean="0"/>
              <a:t>Personnel Changes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6360" y="4880316"/>
            <a:ext cx="4840447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Lauren Boyd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takes on an expanded role as both Program Manager for Enhanced Geothermal Systems and acting Program Manager for Hydrothermal Resources.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5" y="3473508"/>
            <a:ext cx="2292565" cy="2841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74573" y="1255470"/>
            <a:ext cx="4501150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Steve Chalk,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Deputy Assistant Secretary for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Sustainable Transportation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, steps into Tim’s role as acting DAS-RP.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Steve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is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a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former acting head of EERE.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60" y="1063356"/>
            <a:ext cx="2441352" cy="2981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14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5"/>
          <p:cNvSpPr>
            <a:spLocks noGrp="1"/>
          </p:cNvSpPr>
          <p:nvPr>
            <p:ph type="title"/>
          </p:nvPr>
        </p:nvSpPr>
        <p:spPr>
          <a:xfrm>
            <a:off x="241094" y="3079508"/>
            <a:ext cx="8724900" cy="812800"/>
          </a:xfrm>
        </p:spPr>
        <p:txBody>
          <a:bodyPr/>
          <a:lstStyle/>
          <a:p>
            <a:pPr algn="ctr"/>
            <a:r>
              <a:rPr lang="en-US" altLang="en-US" dirty="0" smtClean="0">
                <a:ea typeface="ヒラギノ角ゴ Pro W3" pitchFamily="19" charset="-128"/>
              </a:rPr>
              <a:t>Thank You!</a:t>
            </a:r>
            <a:br>
              <a:rPr lang="en-US" altLang="en-US" dirty="0" smtClean="0">
                <a:ea typeface="ヒラギノ角ゴ Pro W3" pitchFamily="19" charset="-128"/>
              </a:rPr>
            </a:br>
            <a:r>
              <a:rPr lang="en-US" altLang="en-US" dirty="0" smtClean="0">
                <a:ea typeface="ヒラギノ角ゴ Pro W3" pitchFamily="19" charset="-128"/>
              </a:rPr>
              <a:t>Visit us at Booth 218</a:t>
            </a:r>
            <a:endParaRPr altLang="en-US" dirty="0" smtClean="0">
              <a:ea typeface="ヒラギノ角ゴ Pro W3" pitchFamily="19" charset="-128"/>
            </a:endParaRPr>
          </a:p>
        </p:txBody>
      </p:sp>
      <p:pic>
        <p:nvPicPr>
          <p:cNvPr id="3" name="Picture 2" descr="P:\Communications &amp; Outreach\Pictures and Graphics\Corporate\EERE Icons from web\gifs (transparency)\home_page_geothermal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 t="2048" r="11367" b="48538"/>
          <a:stretch/>
        </p:blipFill>
        <p:spPr bwMode="auto">
          <a:xfrm>
            <a:off x="3770410" y="1116102"/>
            <a:ext cx="1666268" cy="16018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59486"/>
              </p:ext>
            </p:extLst>
          </p:nvPr>
        </p:nvGraphicFramePr>
        <p:xfrm>
          <a:off x="188225" y="1673179"/>
          <a:ext cx="8726009" cy="357729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410488"/>
                <a:gridCol w="1037063"/>
                <a:gridCol w="1103971"/>
                <a:gridCol w="1081668"/>
                <a:gridCol w="1092819"/>
              </a:tblGrid>
              <a:tr h="1001010"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8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Dollars </a:t>
                      </a:r>
                      <a:r>
                        <a:rPr lang="en-US" sz="18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in </a:t>
                      </a:r>
                      <a:r>
                        <a:rPr lang="en-US" sz="18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Thousands USD (‘000)</a:t>
                      </a:r>
                      <a:endParaRPr lang="en-US" sz="18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FY 2016</a:t>
                      </a:r>
                    </a:p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Enacted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FY 2017</a:t>
                      </a:r>
                    </a:p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Enacted</a:t>
                      </a:r>
                      <a:endParaRPr lang="en-US" sz="16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FY 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2018</a:t>
                      </a:r>
                    </a:p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Enacted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FY</a:t>
                      </a:r>
                      <a:r>
                        <a:rPr lang="en-US" sz="1600" b="1" kern="1200" baseline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2019</a:t>
                      </a:r>
                    </a:p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Enacted</a:t>
                      </a:r>
                      <a:endParaRPr lang="en-US" sz="16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5300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Geothermal</a:t>
                      </a:r>
                      <a:r>
                        <a:rPr lang="en-US" sz="18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Technologies Office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7814" marR="7814" marT="7814" marB="0" anchor="ctr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71,500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69,500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80,910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84,000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530819">
                <a:tc>
                  <a:txBody>
                    <a:bodyPr/>
                    <a:lstStyle/>
                    <a:p>
                      <a:pPr marL="118872" algn="l" rtl="0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- Enhanced Geothermal Systems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814" marT="7814" marB="0" anchor="b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42,700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50,790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0819">
                <a:tc>
                  <a:txBody>
                    <a:bodyPr/>
                    <a:lstStyle/>
                    <a:p>
                      <a:pPr marL="118872" algn="l" rtl="0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- Hydrothermal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814" marT="7814" marB="0" anchor="b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13,850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14,150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18,420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0819">
                <a:tc>
                  <a:txBody>
                    <a:bodyPr/>
                    <a:lstStyle/>
                    <a:p>
                      <a:pPr marL="118872" algn="l" rtl="0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- Low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Temperature &amp; Coproduced Resources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814" marT="7814" marB="0" anchor="b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0819">
                <a:tc>
                  <a:txBody>
                    <a:bodyPr/>
                    <a:lstStyle/>
                    <a:p>
                      <a:pPr marL="118872" algn="l" rtl="0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- Systems Analysis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814" marT="7814" marB="0" anchor="b">
                    <a:lnL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3,700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3,700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3,700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6,000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814" marR="70323" marT="7814" marB="0" anchor="b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360363" y="-38100"/>
            <a:ext cx="8724900" cy="812800"/>
          </a:xfrm>
        </p:spPr>
        <p:txBody>
          <a:bodyPr/>
          <a:lstStyle/>
          <a:p>
            <a:r>
              <a:rPr lang="en-US" altLang="en-US" dirty="0" smtClean="0">
                <a:ea typeface="ヒラギノ角ゴ Pro W3" pitchFamily="19" charset="-128"/>
              </a:rPr>
              <a:t>GTO Budget</a:t>
            </a:r>
            <a:endParaRPr altLang="en-US" dirty="0" smtClean="0">
              <a:ea typeface="ヒラギノ角ゴ Pro W3" pitchFamily="1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16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67" y="1171254"/>
            <a:ext cx="6752888" cy="3801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265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ヒラギノ角ゴ Pro W3" pitchFamily="19" charset="-128"/>
              </a:rPr>
              <a:t>FORGE</a:t>
            </a:r>
            <a:endParaRPr altLang="en-US" dirty="0" smtClean="0">
              <a:ea typeface="ヒラギノ角ゴ Pro W3" pitchFamily="19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0166" y="6534929"/>
            <a:ext cx="1098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+mn-lt"/>
              </a:rPr>
              <a:t>Photo: Joseph Moore</a:t>
            </a:r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5" y="1171254"/>
            <a:ext cx="3687655" cy="4849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7743" y="5231124"/>
            <a:ext cx="5824912" cy="104527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NZ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FORGE</a:t>
            </a:r>
            <a:r>
              <a:rPr lang="en-NZ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is GTO’s flagship initiative </a:t>
            </a:r>
            <a:r>
              <a:rPr lang="en-NZ" sz="2000" dirty="0" smtClean="0">
                <a:solidFill>
                  <a:schemeClr val="bg1"/>
                </a:solidFill>
                <a:latin typeface="+mj-lt"/>
              </a:rPr>
              <a:t>to design and test a breakthrough approach to developing large-scale, economically sustainable EGS reservoirs.</a:t>
            </a:r>
          </a:p>
        </p:txBody>
      </p:sp>
      <p:cxnSp>
        <p:nvCxnSpPr>
          <p:cNvPr id="5" name="Elbow Connector 4"/>
          <p:cNvCxnSpPr/>
          <p:nvPr/>
        </p:nvCxnSpPr>
        <p:spPr>
          <a:xfrm flipV="1">
            <a:off x="1178805" y="3435658"/>
            <a:ext cx="3606259" cy="110329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31" y="1109640"/>
            <a:ext cx="1899589" cy="5131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6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40" y="972942"/>
            <a:ext cx="3348713" cy="2205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5"/>
          <p:cNvSpPr>
            <a:spLocks noGrp="1"/>
          </p:cNvSpPr>
          <p:nvPr>
            <p:ph type="title"/>
          </p:nvPr>
        </p:nvSpPr>
        <p:spPr>
          <a:xfrm>
            <a:off x="360363" y="-38100"/>
            <a:ext cx="8724900" cy="812800"/>
          </a:xfrm>
        </p:spPr>
        <p:txBody>
          <a:bodyPr/>
          <a:lstStyle/>
          <a:p>
            <a:r>
              <a:rPr lang="en-US" altLang="en-US" dirty="0" smtClean="0">
                <a:ea typeface="ヒラギノ角ゴ Pro W3" pitchFamily="19" charset="-128"/>
              </a:rPr>
              <a:t>EGS Collab</a:t>
            </a:r>
            <a:endParaRPr altLang="en-US" dirty="0" smtClean="0">
              <a:ea typeface="ヒラギノ角ゴ Pro W3" pitchFamily="19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1" y="977143"/>
            <a:ext cx="3168934" cy="2205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48" y="4708733"/>
            <a:ext cx="6288658" cy="1723667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2141" y="3282561"/>
            <a:ext cx="6165091" cy="132343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Insight into reservoir creation and sustainability gained from EGS Collab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directly supports FORGE </a:t>
            </a:r>
            <a:r>
              <a:rPr lang="en-US" sz="1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research.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Experiment 1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is ongoing at a depth of 4,850 feet. 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This first experiment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focuses on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hydraulic fracturing models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stimulation using LBNL’s SIMFIP tool.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048444" y="3191774"/>
            <a:ext cx="1" cy="792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540843" y="3984758"/>
            <a:ext cx="15076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17" y="871355"/>
            <a:ext cx="1438255" cy="222376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2141" y="4708733"/>
            <a:ext cx="2613807" cy="1723668"/>
            <a:chOff x="-803390" y="3828044"/>
            <a:chExt cx="3403332" cy="2418821"/>
          </a:xfrm>
          <a:effectLst/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4238681F-7A37-A446-B30D-5960F1A3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03390" y="3828044"/>
              <a:ext cx="3246080" cy="24188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418728" y="5832023"/>
              <a:ext cx="118121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+mn-lt"/>
                </a:rPr>
                <a:t>Photo: Mark White</a:t>
              </a:r>
              <a:endParaRPr lang="en-US" sz="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2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0" y="844062"/>
            <a:ext cx="8062546" cy="5697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265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ヒラギノ角ゴ Pro W3" pitchFamily="19" charset="-128"/>
              </a:rPr>
              <a:t>Play Fairway Analysis</a:t>
            </a:r>
            <a:endParaRPr altLang="en-US" dirty="0" smtClean="0">
              <a:ea typeface="ヒラギノ角ゴ Pro W3" pitchFamily="19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54344" y="1124512"/>
            <a:ext cx="731520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Mt Baker</a:t>
            </a:r>
            <a:endParaRPr lang="en-US" sz="1000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2062" y="1920416"/>
            <a:ext cx="943476" cy="2462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Mt St. Helens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77631" y="3319487"/>
            <a:ext cx="984068" cy="2462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j-lt"/>
              </a:rPr>
              <a:t>Camas Prairie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45557" y="4112979"/>
            <a:ext cx="1066800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Granite Springs</a:t>
            </a:r>
            <a:endParaRPr lang="en-US" sz="10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67379" y="5174284"/>
            <a:ext cx="783771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Dog Valley</a:t>
            </a:r>
            <a:endParaRPr lang="en-US" sz="100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97444" y="5745785"/>
            <a:ext cx="735874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Cove Fort</a:t>
            </a:r>
            <a:endParaRPr lang="en-US" sz="10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5389" y="4809283"/>
            <a:ext cx="967136" cy="2462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+mj-lt"/>
              </a:rPr>
              <a:t>Gabbs Valley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45797" y="4716915"/>
            <a:ext cx="503720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Lanai</a:t>
            </a:r>
            <a:endParaRPr lang="en-US" sz="1000" dirty="0">
              <a:latin typeface="+mj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2815" y="4732177"/>
            <a:ext cx="179392" cy="4004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7598" y="1835181"/>
            <a:ext cx="179392" cy="4004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5298" y="3242381"/>
            <a:ext cx="179392" cy="4004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6688" y="1061772"/>
            <a:ext cx="179392" cy="400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3223" y="4762920"/>
            <a:ext cx="179392" cy="400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6992" y="4044835"/>
            <a:ext cx="179392" cy="400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5381" y="5120439"/>
            <a:ext cx="179392" cy="400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989" y="5320655"/>
            <a:ext cx="179392" cy="4004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31" y="3570345"/>
            <a:ext cx="984068" cy="726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84" y="5055504"/>
            <a:ext cx="951241" cy="690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2860" y="2027573"/>
            <a:ext cx="665340" cy="943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365694"/>
              </p:ext>
            </p:extLst>
          </p:nvPr>
        </p:nvGraphicFramePr>
        <p:xfrm>
          <a:off x="926811" y="1146676"/>
          <a:ext cx="2560997" cy="249500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459816"/>
                <a:gridCol w="1101181"/>
              </a:tblGrid>
              <a:tr h="3186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Drilling Site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Status</a:t>
                      </a:r>
                      <a:endParaRPr lang="en-US" sz="1000" dirty="0"/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Gabbs Valley, NV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Completed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Mount St. Helens, WA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Underway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Camas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Prairie, ID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Underway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Dog Valley, UT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Fall 2018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Cove Fort, UT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Fall 2018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Granite Springs, NV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Fall 2018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Lanai, HI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January 2019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7203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Mt Baker, WA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Spring 2019</a:t>
                      </a:r>
                      <a:endParaRPr lang="en-US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10" y="2299890"/>
            <a:ext cx="87157" cy="194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7193" y="2567145"/>
            <a:ext cx="87157" cy="194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7193" y="2848736"/>
            <a:ext cx="87157" cy="194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7193" y="3124938"/>
            <a:ext cx="87157" cy="194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09" y="3396238"/>
            <a:ext cx="87157" cy="194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10" y="2035879"/>
            <a:ext cx="84545" cy="1887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10" y="1768911"/>
            <a:ext cx="84545" cy="1887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09" y="1492864"/>
            <a:ext cx="84545" cy="1887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77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313" y="113166"/>
            <a:ext cx="8028312" cy="500416"/>
          </a:xfrm>
        </p:spPr>
        <p:txBody>
          <a:bodyPr/>
          <a:lstStyle/>
          <a:p>
            <a:r>
              <a:rPr lang="en-US" altLang="en-US" sz="3300" dirty="0" smtClean="0">
                <a:solidFill>
                  <a:srgbClr val="007934"/>
                </a:solidFill>
                <a:ea typeface="ヒラギノ角ゴ Pro W3" pitchFamily="19" charset="-128"/>
              </a:rPr>
              <a:t>Deep Direct-Use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46" y="4203937"/>
            <a:ext cx="2165011" cy="78552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40287"/>
              </p:ext>
            </p:extLst>
          </p:nvPr>
        </p:nvGraphicFramePr>
        <p:xfrm>
          <a:off x="2696021" y="1270880"/>
          <a:ext cx="3321342" cy="296591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{8FD4443E-F989-4FC4-A0C8-D5A2AF1F390B}</a:tableStyleId>
              </a:tblPr>
              <a:tblGrid>
                <a:gridCol w="3321342"/>
              </a:tblGrid>
              <a:tr h="72185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Six research</a:t>
                      </a:r>
                      <a:r>
                        <a:rPr lang="en-US" sz="1800" baseline="0" dirty="0" smtClean="0"/>
                        <a:t> teams are currently assessing DDU feasibility</a:t>
                      </a:r>
                      <a:endParaRPr lang="en-US" sz="1800" b="0" dirty="0"/>
                    </a:p>
                  </a:txBody>
                  <a:tcPr/>
                </a:tc>
              </a:tr>
              <a:tr h="44881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Appalachian Basin </a:t>
                      </a:r>
                      <a:r>
                        <a:rPr lang="en-US" sz="1400" dirty="0" smtClean="0"/>
                        <a:t>– WV and NY sites</a:t>
                      </a:r>
                      <a:endParaRPr lang="en-US" sz="1400" b="0" dirty="0"/>
                    </a:p>
                  </a:txBody>
                  <a:tcPr/>
                </a:tc>
              </a:tr>
              <a:tr h="44881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Wassuk Range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aseline="0" dirty="0" smtClean="0"/>
                        <a:t>– Hawthorne, NV</a:t>
                      </a:r>
                      <a:endParaRPr lang="en-US" sz="1400" b="0" dirty="0"/>
                    </a:p>
                  </a:txBody>
                  <a:tcPr/>
                </a:tc>
              </a:tr>
              <a:tr h="44881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Columbia River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smtClean="0"/>
                        <a:t>Basalt </a:t>
                      </a:r>
                      <a:r>
                        <a:rPr lang="en-US" sz="1400" baseline="0" dirty="0" smtClean="0"/>
                        <a:t>– Portland, OR</a:t>
                      </a:r>
                      <a:endParaRPr lang="en-US" sz="1400" b="0" dirty="0"/>
                    </a:p>
                  </a:txBody>
                  <a:tcPr/>
                </a:tc>
              </a:tr>
              <a:tr h="44881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Cotton Valley </a:t>
                      </a:r>
                      <a:r>
                        <a:rPr lang="en-US" sz="1400" dirty="0" smtClean="0"/>
                        <a:t>– East Texas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b="0" dirty="0"/>
                    </a:p>
                  </a:txBody>
                  <a:tcPr/>
                </a:tc>
              </a:tr>
              <a:tr h="448813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Illinois Basin </a:t>
                      </a:r>
                      <a:r>
                        <a:rPr lang="en-US" sz="1400" dirty="0" smtClean="0"/>
                        <a:t>– Champaign-Urbana, IL</a:t>
                      </a:r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8" y="3460123"/>
            <a:ext cx="1166450" cy="1113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19" y="2441407"/>
            <a:ext cx="1728706" cy="705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43" y="4596699"/>
            <a:ext cx="1609726" cy="995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9" y="977091"/>
            <a:ext cx="1932708" cy="13573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27146" y="4936957"/>
            <a:ext cx="2424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Southern Methodist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Eastman Chemical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TAS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Electric Power Research Institute</a:t>
            </a:r>
            <a:endParaRPr lang="en-US" sz="11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7146" y="3245304"/>
            <a:ext cx="22301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U.S. Navy Geothermal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Power Engineers,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University of Nevada-Reno</a:t>
            </a:r>
            <a:endParaRPr lang="en-US" sz="11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0029" y="4627363"/>
            <a:ext cx="2501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AltaRock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City of Portland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Oregon Health &amp; Science University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U.S. Geological Survey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6500" y="4573707"/>
            <a:ext cx="1939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University of Wisconsin-Madison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Loudon Technical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U.S. Army CER Laboratory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MEP Associates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Illinois Geothermal Engineering,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/>
              <a:t>Trimeric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986" y="1913750"/>
            <a:ext cx="2081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WVU Facilities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West Virginia Geological &amp; Economic Survey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Lawrence Berkeley National Laboratory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+mn-lt"/>
              </a:rPr>
              <a:t>Cornell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647" y="1270880"/>
            <a:ext cx="2410089" cy="7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360363" y="-38100"/>
            <a:ext cx="8724900" cy="812800"/>
          </a:xfrm>
        </p:spPr>
        <p:txBody>
          <a:bodyPr/>
          <a:lstStyle/>
          <a:p>
            <a:r>
              <a:rPr lang="en-US" altLang="en-US" dirty="0" smtClean="0">
                <a:ea typeface="ヒラギノ角ゴ Pro W3" pitchFamily="19" charset="-128"/>
              </a:rPr>
              <a:t>2018: A Strong Push in Research Investment</a:t>
            </a:r>
            <a:endParaRPr altLang="en-US" dirty="0" smtClean="0">
              <a:ea typeface="ヒラギノ角ゴ Pro W3" pitchFamily="19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7548" y="4000761"/>
            <a:ext cx="3677483" cy="2218899"/>
            <a:chOff x="6202684" y="2628219"/>
            <a:chExt cx="2575227" cy="157613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28" y="2628219"/>
              <a:ext cx="2573283" cy="15761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6202684" y="3150371"/>
              <a:ext cx="2575227" cy="41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+mj-lt"/>
                </a:rPr>
                <a:t>Machine Learning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41956" y="4736002"/>
            <a:ext cx="3168713" cy="1714063"/>
            <a:chOff x="3542572" y="3483650"/>
            <a:chExt cx="1981536" cy="129662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572" y="3483650"/>
              <a:ext cx="1981536" cy="129662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3573713" y="4159524"/>
              <a:ext cx="1357367" cy="53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 smtClean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EDGE</a:t>
              </a:r>
              <a:endParaRPr lang="en-US" sz="4000" b="1" i="1" dirty="0">
                <a:solidFill>
                  <a:schemeClr val="bg1"/>
                </a:solidFill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2116" y="1143687"/>
            <a:ext cx="2968346" cy="2278523"/>
            <a:chOff x="3562551" y="1106639"/>
            <a:chExt cx="2303521" cy="141775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551" y="1106639"/>
              <a:ext cx="2303521" cy="14177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562551" y="1464841"/>
              <a:ext cx="2303521" cy="3638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Zonal Isolation</a:t>
              </a:r>
              <a:endParaRPr lang="en-US" sz="32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47535" y="996517"/>
            <a:ext cx="4063497" cy="1422443"/>
            <a:chOff x="4481465" y="1036812"/>
            <a:chExt cx="4063497" cy="1422443"/>
          </a:xfr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074" y="1036812"/>
              <a:ext cx="1348176" cy="899223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  <a:effectLst/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465" y="1036812"/>
              <a:ext cx="1384609" cy="899223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  <a:effectLst/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250" y="1036812"/>
              <a:ext cx="1330712" cy="899223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4481465" y="1936035"/>
              <a:ext cx="4063497" cy="523220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Franklin Gothic Medium Cond" panose="020B0606030402020204" pitchFamily="34" charset="0"/>
                </a:rPr>
                <a:t>Waterless Stimulation</a:t>
              </a:r>
              <a:endParaRPr lang="en-US" sz="2800" b="1" dirty="0">
                <a:latin typeface="Franklin Gothic Medium Cond" panose="020B06060304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55611" y="2628269"/>
            <a:ext cx="3460023" cy="1898422"/>
            <a:chOff x="3829686" y="2724870"/>
            <a:chExt cx="3460023" cy="1705222"/>
          </a:xfrm>
        </p:grpSpPr>
        <p:grpSp>
          <p:nvGrpSpPr>
            <p:cNvPr id="39" name="Group 38"/>
            <p:cNvGrpSpPr/>
            <p:nvPr/>
          </p:nvGrpSpPr>
          <p:grpSpPr>
            <a:xfrm>
              <a:off x="3829686" y="2724870"/>
              <a:ext cx="3460023" cy="1705222"/>
              <a:chOff x="3730098" y="2785297"/>
              <a:chExt cx="3460023" cy="17052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0098" y="2785297"/>
                <a:ext cx="3460023" cy="1705222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3730098" y="2785297"/>
                <a:ext cx="3460023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Beyond Batteries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196365" y="3352163"/>
              <a:ext cx="805031" cy="9123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BNL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INL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LBNL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NREL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ORNL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92116" y="2471320"/>
            <a:ext cx="178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C-Crete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Fervo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Hotrock (HERO)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Welltec Inc.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49471" y="4995809"/>
            <a:ext cx="1461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ANL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SNL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General Electric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Oklahoma State 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Texas A&amp;M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 of Oklahoma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4464" y="5290137"/>
            <a:ext cx="268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Selections announced early 2019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7146" y="1572439"/>
            <a:ext cx="359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ORNL                              SNL                          PNNL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3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5"/>
          <p:cNvSpPr>
            <a:spLocks noGrp="1"/>
          </p:cNvSpPr>
          <p:nvPr>
            <p:ph type="title"/>
          </p:nvPr>
        </p:nvSpPr>
        <p:spPr>
          <a:xfrm>
            <a:off x="360363" y="-38100"/>
            <a:ext cx="8724900" cy="812800"/>
          </a:xfrm>
        </p:spPr>
        <p:txBody>
          <a:bodyPr/>
          <a:lstStyle/>
          <a:p>
            <a:r>
              <a:rPr lang="en-US" altLang="en-US" dirty="0" smtClean="0">
                <a:ea typeface="ヒラギノ角ゴ Pro W3" pitchFamily="19" charset="-128"/>
              </a:rPr>
              <a:t>A Glimpse Ahead</a:t>
            </a:r>
            <a:endParaRPr altLang="en-US" dirty="0" smtClean="0">
              <a:ea typeface="ヒラギノ角ゴ Pro W3" pitchFamily="19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0364" y="975262"/>
            <a:ext cx="2995312" cy="2967010"/>
            <a:chOff x="198781" y="942121"/>
            <a:chExt cx="3359657" cy="3152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8781" y="949165"/>
              <a:ext cx="2470725" cy="3145756"/>
            </a:xfrm>
            <a:prstGeom prst="rect">
              <a:avLst/>
            </a:prstGeom>
            <a:effectLst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590" y="942121"/>
              <a:ext cx="2459047" cy="3152800"/>
            </a:xfrm>
            <a:prstGeom prst="rect">
              <a:avLst/>
            </a:prstGeom>
            <a:effectLst/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3486" y="949165"/>
              <a:ext cx="2534952" cy="31457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58" y="4073080"/>
            <a:ext cx="3725472" cy="2403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085740" y="5493949"/>
            <a:ext cx="187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Drilling at the FORGE site near Milford, Utah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54" y="981981"/>
            <a:ext cx="2648710" cy="3408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261298" y="1800322"/>
            <a:ext cx="2374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Play Fairway Analysis drilling will continue in 2019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itle 15"/>
          <p:cNvSpPr txBox="1">
            <a:spLocks/>
          </p:cNvSpPr>
          <p:nvPr/>
        </p:nvSpPr>
        <p:spPr bwMode="auto">
          <a:xfrm>
            <a:off x="4138939" y="2549846"/>
            <a:ext cx="1167747" cy="812800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1" kern="1200" dirty="0">
                <a:solidFill>
                  <a:srgbClr val="007934"/>
                </a:solidFill>
                <a:latin typeface="+mj-lt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altLang="en-US" dirty="0" smtClean="0">
                <a:ea typeface="ヒラギノ角ゴ Pro W3" pitchFamily="19" charset="-128"/>
              </a:rPr>
              <a:t>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7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0363" y="-38100"/>
            <a:ext cx="8724900" cy="812800"/>
          </a:xfrm>
        </p:spPr>
        <p:txBody>
          <a:bodyPr/>
          <a:lstStyle/>
          <a:p>
            <a:r>
              <a:rPr lang="en-US" dirty="0" smtClean="0"/>
              <a:t>Personnel Changes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9696" y="1202554"/>
            <a:ext cx="794271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Congratulations to </a:t>
            </a:r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Eric Hass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and</a:t>
            </a:r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Holly Thomas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on their retirements from GTO – thank you for your devoted service to geothermal research and development!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5" y="1981694"/>
            <a:ext cx="2066243" cy="262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33" y="1981694"/>
            <a:ext cx="1916374" cy="2627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52355" y="5310823"/>
            <a:ext cx="5950796" cy="9233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j-lt"/>
              </a:rPr>
              <a:t>After many years of outstanding service, </a:t>
            </a:r>
            <a:r>
              <a:rPr 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Dr. Timothy Unruh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has moved on from Deputy Assistant Secretary for Renewable Power to pursue a new role with NAESCO.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81" y="2811973"/>
            <a:ext cx="1899970" cy="2374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7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5"/>
</p:tagLst>
</file>

<file path=ppt/theme/theme1.xml><?xml version="1.0" encoding="utf-8"?>
<a:theme xmlns:a="http://schemas.openxmlformats.org/drawingml/2006/main" name="EERE PPT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LPO May 2018 DRAFT1</Template>
  <TotalTime>10965</TotalTime>
  <Words>519</Words>
  <Application>Microsoft Office PowerPoint</Application>
  <PresentationFormat>On-screen Show (4:3)</PresentationFormat>
  <Paragraphs>145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MS PGothic</vt:lpstr>
      <vt:lpstr>MS PGothic</vt:lpstr>
      <vt:lpstr>Arial</vt:lpstr>
      <vt:lpstr>Calibri</vt:lpstr>
      <vt:lpstr>Courier New</vt:lpstr>
      <vt:lpstr>Franklin Gothic Book</vt:lpstr>
      <vt:lpstr>Franklin Gothic Medium</vt:lpstr>
      <vt:lpstr>Franklin Gothic Medium Cond</vt:lpstr>
      <vt:lpstr>Times New Roman</vt:lpstr>
      <vt:lpstr>Wingdings</vt:lpstr>
      <vt:lpstr>ヒラギノ角ゴ Pro W3</vt:lpstr>
      <vt:lpstr>EERE PPT</vt:lpstr>
      <vt:lpstr>PowerPoint Presentation</vt:lpstr>
      <vt:lpstr>GTO Budget</vt:lpstr>
      <vt:lpstr>FORGE</vt:lpstr>
      <vt:lpstr>EGS Collab</vt:lpstr>
      <vt:lpstr>Play Fairway Analysis</vt:lpstr>
      <vt:lpstr>Deep Direct-Use</vt:lpstr>
      <vt:lpstr>2018: A Strong Push in Research Investment</vt:lpstr>
      <vt:lpstr>A Glimpse Ahead</vt:lpstr>
      <vt:lpstr>Personnel Changes</vt:lpstr>
      <vt:lpstr>Personnel Changes</vt:lpstr>
      <vt:lpstr>Thank You! Visit us at Booth 218</vt:lpstr>
    </vt:vector>
  </TitlesOfParts>
  <Company>U.S. Department of Energy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Green version of the EERE PowerPoint template, for use with PowerPoint 2007.</dc:subject>
  <dc:creator>Watson, Gerry (CONTR)</dc:creator>
  <cp:lastModifiedBy>Watson, Gerry (CONTR)</cp:lastModifiedBy>
  <cp:revision>836</cp:revision>
  <cp:lastPrinted>2018-10-11T16:18:44Z</cp:lastPrinted>
  <dcterms:created xsi:type="dcterms:W3CDTF">2018-05-08T13:56:22Z</dcterms:created>
  <dcterms:modified xsi:type="dcterms:W3CDTF">2018-10-12T15:41:30Z</dcterms:modified>
</cp:coreProperties>
</file>